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8" r:id="rId4"/>
    <p:sldMasterId id="2147483670" r:id="rId5"/>
    <p:sldMasterId id="2147483672" r:id="rId6"/>
  </p:sldMasterIdLst>
  <p:notesMasterIdLst>
    <p:notesMasterId r:id="rId9"/>
  </p:notesMasterIdLst>
  <p:sldIdLst>
    <p:sldId id="329" r:id="rId7"/>
    <p:sldId id="258" r:id="rId8"/>
    <p:sldId id="520" r:id="rId10"/>
    <p:sldId id="308" r:id="rId11"/>
    <p:sldId id="523" r:id="rId12"/>
    <p:sldId id="305" r:id="rId13"/>
    <p:sldId id="262" r:id="rId14"/>
    <p:sldId id="550" r:id="rId15"/>
    <p:sldId id="547" r:id="rId16"/>
    <p:sldId id="548" r:id="rId17"/>
    <p:sldId id="326" r:id="rId18"/>
    <p:sldId id="521" r:id="rId19"/>
    <p:sldId id="522" r:id="rId20"/>
    <p:sldId id="518" r:id="rId21"/>
    <p:sldId id="517" r:id="rId22"/>
    <p:sldId id="542" r:id="rId23"/>
    <p:sldId id="543" r:id="rId24"/>
    <p:sldId id="499" r:id="rId25"/>
    <p:sldId id="276" r:id="rId26"/>
    <p:sldId id="327" r:id="rId27"/>
    <p:sldId id="273" r:id="rId28"/>
    <p:sldId id="274" r:id="rId29"/>
    <p:sldId id="322" r:id="rId30"/>
    <p:sldId id="323" r:id="rId31"/>
    <p:sldId id="324" r:id="rId32"/>
    <p:sldId id="325" r:id="rId33"/>
    <p:sldId id="500" r:id="rId34"/>
    <p:sldId id="328" r:id="rId35"/>
    <p:sldId id="303" r:id="rId36"/>
    <p:sldId id="302" r:id="rId37"/>
    <p:sldId id="304" r:id="rId38"/>
    <p:sldId id="320" r:id="rId39"/>
    <p:sldId id="321" r:id="rId40"/>
    <p:sldId id="501" r:id="rId41"/>
    <p:sldId id="297" r:id="rId42"/>
    <p:sldId id="279" r:id="rId43"/>
    <p:sldId id="278" r:id="rId44"/>
    <p:sldId id="525" r:id="rId45"/>
    <p:sldId id="506" r:id="rId46"/>
    <p:sldId id="263" r:id="rId47"/>
    <p:sldId id="309" r:id="rId48"/>
    <p:sldId id="299" r:id="rId49"/>
    <p:sldId id="300" r:id="rId50"/>
    <p:sldId id="508" r:id="rId51"/>
    <p:sldId id="264" r:id="rId52"/>
    <p:sldId id="266" r:id="rId53"/>
    <p:sldId id="310" r:id="rId54"/>
    <p:sldId id="265" r:id="rId55"/>
    <p:sldId id="271" r:id="rId56"/>
    <p:sldId id="269" r:id="rId57"/>
    <p:sldId id="498" r:id="rId58"/>
    <p:sldId id="313" r:id="rId59"/>
    <p:sldId id="312" r:id="rId60"/>
    <p:sldId id="527" r:id="rId61"/>
    <p:sldId id="528" r:id="rId62"/>
    <p:sldId id="529" r:id="rId63"/>
    <p:sldId id="530" r:id="rId64"/>
    <p:sldId id="531" r:id="rId65"/>
    <p:sldId id="532" r:id="rId66"/>
    <p:sldId id="533" r:id="rId67"/>
    <p:sldId id="534" r:id="rId68"/>
    <p:sldId id="535" r:id="rId69"/>
    <p:sldId id="538" r:id="rId70"/>
    <p:sldId id="536" r:id="rId71"/>
    <p:sldId id="537" r:id="rId72"/>
    <p:sldId id="539" r:id="rId73"/>
    <p:sldId id="540" r:id="rId74"/>
    <p:sldId id="541" r:id="rId75"/>
    <p:sldId id="509" r:id="rId76"/>
    <p:sldId id="317" r:id="rId77"/>
    <p:sldId id="315" r:id="rId78"/>
    <p:sldId id="316" r:id="rId79"/>
    <p:sldId id="314" r:id="rId80"/>
    <p:sldId id="319" r:id="rId81"/>
    <p:sldId id="554" r:id="rId82"/>
    <p:sldId id="301" r:id="rId83"/>
    <p:sldId id="318" r:id="rId84"/>
    <p:sldId id="281" r:id="rId85"/>
    <p:sldId id="286" r:id="rId86"/>
    <p:sldId id="289" r:id="rId87"/>
    <p:sldId id="287" r:id="rId88"/>
    <p:sldId id="545" r:id="rId89"/>
    <p:sldId id="298" r:id="rId90"/>
    <p:sldId id="280" r:id="rId91"/>
    <p:sldId id="288" r:id="rId92"/>
    <p:sldId id="290" r:id="rId93"/>
    <p:sldId id="504" r:id="rId94"/>
    <p:sldId id="291" r:id="rId95"/>
    <p:sldId id="551" r:id="rId96"/>
    <p:sldId id="557" r:id="rId97"/>
    <p:sldId id="292" r:id="rId98"/>
    <p:sldId id="293" r:id="rId99"/>
    <p:sldId id="294" r:id="rId100"/>
    <p:sldId id="307" r:id="rId101"/>
  </p:sldIdLst>
  <p:sldSz cx="9144000" cy="6858000" type="screen4x3"/>
  <p:notesSz cx="6797675" cy="9926320"/>
  <p:custDataLst>
    <p:tags r:id="rId10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87" autoAdjust="0"/>
    <p:restoredTop sz="95118" autoAdjust="0"/>
  </p:normalViewPr>
  <p:slideViewPr>
    <p:cSldViewPr showGuides="1">
      <p:cViewPr varScale="1">
        <p:scale>
          <a:sx n="78" d="100"/>
          <a:sy n="78" d="100"/>
        </p:scale>
        <p:origin x="1867" y="58"/>
      </p:cViewPr>
      <p:guideLst>
        <p:guide orient="horz" pos="2160"/>
        <p:guide pos="2880"/>
      </p:guideLst>
    </p:cSldViewPr>
  </p:slideViewPr>
  <p:outlineViewPr>
    <p:cViewPr>
      <p:scale>
        <a:sx n="33" d="100"/>
        <a:sy n="33" d="100"/>
      </p:scale>
      <p:origin x="0" y="-3912"/>
    </p:cViewPr>
  </p:outlineViewPr>
  <p:notesTextViewPr>
    <p:cViewPr>
      <p:scale>
        <a:sx n="1" d="1"/>
        <a:sy n="1" d="1"/>
      </p:scale>
      <p:origin x="0" y="0"/>
    </p:cViewPr>
  </p:notesTextViewPr>
  <p:sorterViewPr>
    <p:cViewPr varScale="1">
      <p:scale>
        <a:sx n="1" d="1"/>
        <a:sy n="1" d="1"/>
      </p:scale>
      <p:origin x="0" y="-25494"/>
    </p:cViewPr>
  </p:sorterViewPr>
  <p:notesViewPr>
    <p:cSldViewPr>
      <p:cViewPr varScale="1">
        <p:scale>
          <a:sx n="60" d="100"/>
          <a:sy n="60" d="100"/>
        </p:scale>
        <p:origin x="-2490" y="-7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2.xml"/><Relationship Id="rId98" Type="http://schemas.openxmlformats.org/officeDocument/2006/relationships/slide" Target="slides/slide91.xml"/><Relationship Id="rId97" Type="http://schemas.openxmlformats.org/officeDocument/2006/relationships/slide" Target="slides/slide90.xml"/><Relationship Id="rId96" Type="http://schemas.openxmlformats.org/officeDocument/2006/relationships/slide" Target="slides/slide89.xml"/><Relationship Id="rId95" Type="http://schemas.openxmlformats.org/officeDocument/2006/relationships/slide" Target="slides/slide88.xml"/><Relationship Id="rId94" Type="http://schemas.openxmlformats.org/officeDocument/2006/relationships/slide" Target="slides/slide87.xml"/><Relationship Id="rId93" Type="http://schemas.openxmlformats.org/officeDocument/2006/relationships/slide" Target="slides/slide86.xml"/><Relationship Id="rId92" Type="http://schemas.openxmlformats.org/officeDocument/2006/relationships/slide" Target="slides/slide85.xml"/><Relationship Id="rId91" Type="http://schemas.openxmlformats.org/officeDocument/2006/relationships/slide" Target="slides/slide84.xml"/><Relationship Id="rId90" Type="http://schemas.openxmlformats.org/officeDocument/2006/relationships/slide" Target="slides/slide83.xml"/><Relationship Id="rId9" Type="http://schemas.openxmlformats.org/officeDocument/2006/relationships/notesMaster" Target="notesMasters/notesMaster1.xml"/><Relationship Id="rId89" Type="http://schemas.openxmlformats.org/officeDocument/2006/relationships/slide" Target="slides/slide82.xml"/><Relationship Id="rId88" Type="http://schemas.openxmlformats.org/officeDocument/2006/relationships/slide" Target="slides/slide81.xml"/><Relationship Id="rId87" Type="http://schemas.openxmlformats.org/officeDocument/2006/relationships/slide" Target="slides/slide80.xml"/><Relationship Id="rId86" Type="http://schemas.openxmlformats.org/officeDocument/2006/relationships/slide" Target="slides/slide79.xml"/><Relationship Id="rId85" Type="http://schemas.openxmlformats.org/officeDocument/2006/relationships/slide" Target="slides/slide78.xml"/><Relationship Id="rId84" Type="http://schemas.openxmlformats.org/officeDocument/2006/relationships/slide" Target="slides/slide77.xml"/><Relationship Id="rId83" Type="http://schemas.openxmlformats.org/officeDocument/2006/relationships/slide" Target="slides/slide76.xml"/><Relationship Id="rId82" Type="http://schemas.openxmlformats.org/officeDocument/2006/relationships/slide" Target="slides/slide75.xml"/><Relationship Id="rId81" Type="http://schemas.openxmlformats.org/officeDocument/2006/relationships/slide" Target="slides/slide74.xml"/><Relationship Id="rId80" Type="http://schemas.openxmlformats.org/officeDocument/2006/relationships/slide" Target="slides/slide73.xml"/><Relationship Id="rId8" Type="http://schemas.openxmlformats.org/officeDocument/2006/relationships/slide" Target="slides/slide2.xml"/><Relationship Id="rId79" Type="http://schemas.openxmlformats.org/officeDocument/2006/relationships/slide" Target="slides/slide72.xml"/><Relationship Id="rId78" Type="http://schemas.openxmlformats.org/officeDocument/2006/relationships/slide" Target="slides/slide71.xml"/><Relationship Id="rId77" Type="http://schemas.openxmlformats.org/officeDocument/2006/relationships/slide" Target="slides/slide70.xml"/><Relationship Id="rId76" Type="http://schemas.openxmlformats.org/officeDocument/2006/relationships/slide" Target="slides/slide69.xml"/><Relationship Id="rId75" Type="http://schemas.openxmlformats.org/officeDocument/2006/relationships/slide" Target="slides/slide68.xml"/><Relationship Id="rId74" Type="http://schemas.openxmlformats.org/officeDocument/2006/relationships/slide" Target="slides/slide67.xml"/><Relationship Id="rId73" Type="http://schemas.openxmlformats.org/officeDocument/2006/relationships/slide" Target="slides/slide66.xml"/><Relationship Id="rId72" Type="http://schemas.openxmlformats.org/officeDocument/2006/relationships/slide" Target="slides/slide65.xml"/><Relationship Id="rId71" Type="http://schemas.openxmlformats.org/officeDocument/2006/relationships/slide" Target="slides/slide64.xml"/><Relationship Id="rId70" Type="http://schemas.openxmlformats.org/officeDocument/2006/relationships/slide" Target="slides/slide63.xml"/><Relationship Id="rId7" Type="http://schemas.openxmlformats.org/officeDocument/2006/relationships/slide" Target="slides/slide1.xml"/><Relationship Id="rId69" Type="http://schemas.openxmlformats.org/officeDocument/2006/relationships/slide" Target="slides/slide62.xml"/><Relationship Id="rId68" Type="http://schemas.openxmlformats.org/officeDocument/2006/relationships/slide" Target="slides/slide61.xml"/><Relationship Id="rId67" Type="http://schemas.openxmlformats.org/officeDocument/2006/relationships/slide" Target="slides/slide60.xml"/><Relationship Id="rId66" Type="http://schemas.openxmlformats.org/officeDocument/2006/relationships/slide" Target="slides/slide59.xml"/><Relationship Id="rId65" Type="http://schemas.openxmlformats.org/officeDocument/2006/relationships/slide" Target="slides/slide58.xml"/><Relationship Id="rId64" Type="http://schemas.openxmlformats.org/officeDocument/2006/relationships/slide" Target="slides/slide57.xml"/><Relationship Id="rId63" Type="http://schemas.openxmlformats.org/officeDocument/2006/relationships/slide" Target="slides/slide56.xml"/><Relationship Id="rId62" Type="http://schemas.openxmlformats.org/officeDocument/2006/relationships/slide" Target="slides/slide55.xml"/><Relationship Id="rId61" Type="http://schemas.openxmlformats.org/officeDocument/2006/relationships/slide" Target="slides/slide54.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5" Type="http://schemas.openxmlformats.org/officeDocument/2006/relationships/tags" Target="tags/tag1.xml"/><Relationship Id="rId104" Type="http://schemas.openxmlformats.org/officeDocument/2006/relationships/tableStyles" Target="tableStyles.xml"/><Relationship Id="rId103" Type="http://schemas.openxmlformats.org/officeDocument/2006/relationships/viewProps" Target="viewProps.xml"/><Relationship Id="rId102" Type="http://schemas.openxmlformats.org/officeDocument/2006/relationships/presProps" Target="presProps.xml"/><Relationship Id="rId101" Type="http://schemas.openxmlformats.org/officeDocument/2006/relationships/slide" Target="slides/slide94.xml"/><Relationship Id="rId100" Type="http://schemas.openxmlformats.org/officeDocument/2006/relationships/slide" Target="slides/slide93.xml"/><Relationship Id="rId10" Type="http://schemas.openxmlformats.org/officeDocument/2006/relationships/slide" Target="slides/slide3.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jpe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1"/>
            <a:ext cx="2945659" cy="496332"/>
          </a:xfrm>
          <a:prstGeom prst="rect">
            <a:avLst/>
          </a:prstGeom>
        </p:spPr>
        <p:txBody>
          <a:bodyPr vert="horz" lIns="91440" tIns="45720" rIns="91440" bIns="45720" rtlCol="0"/>
          <a:lstStyle>
            <a:lvl1pPr algn="r">
              <a:defRPr sz="1200"/>
            </a:lvl1pPr>
          </a:lstStyle>
          <a:p>
            <a:fld id="{DBB3B818-1A8B-4DEE-BD96-0F371E7495B7}" type="datetimeFigureOut">
              <a:rPr lang="en-GB" smtClean="0"/>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4"/>
            <a:ext cx="5438140" cy="4466988"/>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6" name="Footer Placeholder 5"/>
          <p:cNvSpPr>
            <a:spLocks noGrp="1"/>
          </p:cNvSpPr>
          <p:nvPr>
            <p:ph type="ftr" sz="quarter" idx="4"/>
          </p:nvPr>
        </p:nvSpPr>
        <p:spPr>
          <a:xfrm>
            <a:off x="1" y="9428584"/>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28584"/>
            <a:ext cx="2945659" cy="496332"/>
          </a:xfrm>
          <a:prstGeom prst="rect">
            <a:avLst/>
          </a:prstGeom>
        </p:spPr>
        <p:txBody>
          <a:bodyPr vert="horz" lIns="91440" tIns="45720" rIns="91440" bIns="45720" rtlCol="0" anchor="b"/>
          <a:lstStyle>
            <a:lvl1pPr algn="r">
              <a:defRPr sz="1200"/>
            </a:lvl1pPr>
          </a:lstStyle>
          <a:p>
            <a:fld id="{E7D44C68-4B1F-403D-9F1E-C29538065251}" type="slidenum">
              <a:rPr lang="en-GB" smtClean="0"/>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BE901C-2E35-4DBB-B0F4-5A08B0CD73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BE901C-2E35-4DBB-B0F4-5A08B0CD73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BE901C-2E35-4DBB-B0F4-5A08B0CD73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dirty="0"/>
              <a:t>What 5S tools do you observe?</a:t>
            </a:r>
            <a:r>
              <a:rPr lang="en-GB" baseline="0" dirty="0"/>
              <a:t> </a:t>
            </a:r>
            <a:endParaRPr lang="en-GB" dirty="0"/>
          </a:p>
          <a:p>
            <a:endParaRPr lang="en-GB" dirty="0"/>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BE901C-2E35-4DBB-B0F4-5A08B0CD73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Helvetica" charset="0"/>
                <a:cs typeface="Helvetica" charset="0"/>
                <a:sym typeface="Helvetica" charset="0"/>
              </a:rPr>
              <a:t>Value add is typically &lt; 5% of total cost</a:t>
            </a:r>
            <a:endParaRPr lang="en-US" sz="1200" dirty="0">
              <a:latin typeface="Helvetica" charset="0"/>
              <a:cs typeface="Helvetica" charset="0"/>
              <a:sym typeface="Helvetica" charset="0"/>
            </a:endParaRPr>
          </a:p>
          <a:p>
            <a:r>
              <a:rPr lang="en-US" sz="1200" dirty="0">
                <a:latin typeface="Helvetica" charset="0"/>
                <a:cs typeface="Helvetica" charset="0"/>
                <a:sym typeface="Helvetica" charset="0"/>
              </a:rPr>
              <a:t>Non value add is typically &gt; 95% of total cost</a:t>
            </a:r>
            <a:endParaRPr lang="en-US" sz="1200" dirty="0">
              <a:latin typeface="Helvetica" charset="0"/>
              <a:cs typeface="Helvetica" charset="0"/>
              <a:sym typeface="Helvetica" charset="0"/>
            </a:endParaRPr>
          </a:p>
          <a:p>
            <a:endParaRPr lang="en-US" sz="1200" dirty="0">
              <a:latin typeface="Helvetica" charset="0"/>
              <a:cs typeface="Helvetica" charset="0"/>
              <a:sym typeface="Helvetica" charset="0"/>
            </a:endParaRPr>
          </a:p>
          <a:p>
            <a:r>
              <a:rPr lang="en-US" sz="1200" dirty="0">
                <a:latin typeface="Helvetica" charset="0"/>
                <a:cs typeface="Helvetica" charset="0"/>
                <a:sym typeface="Helvetica" charset="0"/>
              </a:rPr>
              <a:t>True cost is the size of a plum seed</a:t>
            </a:r>
            <a:endParaRPr lang="en-US" sz="1200" dirty="0">
              <a:latin typeface="Helvetica" charset="0"/>
              <a:cs typeface="Helvetica" charset="0"/>
              <a:sym typeface="Helvetica" charset="0"/>
            </a:endParaRPr>
          </a:p>
          <a:p>
            <a:endParaRPr lang="en-US" sz="1200" dirty="0">
              <a:latin typeface="Helvetica" charset="0"/>
              <a:cs typeface="Helvetica" charset="0"/>
              <a:sym typeface="Helvetica" charset="0"/>
            </a:endParaRPr>
          </a:p>
          <a:p>
            <a:r>
              <a:rPr lang="en-US" sz="1200" dirty="0">
                <a:latin typeface="Helvetica" charset="0"/>
                <a:cs typeface="Helvetica" charset="0"/>
                <a:sym typeface="Helvetica" charset="0"/>
              </a:rPr>
              <a:t>Specifying value accurately is the critical first step in lean thinking</a:t>
            </a:r>
            <a:endParaRPr lang="en-US" sz="1200" dirty="0">
              <a:latin typeface="Helvetica" charset="0"/>
              <a:cs typeface="Helvetica" charset="0"/>
              <a:sym typeface="Helvetica" charset="0"/>
            </a:endParaRPr>
          </a:p>
          <a:p>
            <a:endParaRPr lang="en-US" sz="1200" dirty="0">
              <a:latin typeface="Helvetica" charset="0"/>
              <a:cs typeface="Helvetica" charset="0"/>
              <a:sym typeface="Helvetica" charset="0"/>
            </a:endParaRPr>
          </a:p>
          <a:p>
            <a:r>
              <a:rPr lang="en-US" sz="1200" dirty="0">
                <a:latin typeface="Helvetica" charset="0"/>
                <a:cs typeface="Helvetica" charset="0"/>
                <a:sym typeface="Helvetica" charset="0"/>
              </a:rPr>
              <a:t>Question: Which activity do you think most people focus on first?  Value add activities or non-value add activities?</a:t>
            </a:r>
            <a:endParaRPr lang="en-US" sz="1200" dirty="0">
              <a:latin typeface="Helvetica" charset="0"/>
              <a:cs typeface="Helvetica" charset="0"/>
              <a:sym typeface="Helvetica" charset="0"/>
            </a:endParaRPr>
          </a:p>
          <a:p>
            <a:endParaRPr lang="en-US" sz="1200" dirty="0">
              <a:latin typeface="Helvetica" charset="0"/>
              <a:cs typeface="Helvetica" charset="0"/>
              <a:sym typeface="Helvetica" charset="0"/>
            </a:endParaRPr>
          </a:p>
          <a:p>
            <a:r>
              <a:rPr lang="en-US" sz="1200" dirty="0">
                <a:latin typeface="Helvetica" charset="0"/>
                <a:cs typeface="Helvetica" charset="0"/>
                <a:sym typeface="Helvetica" charset="0"/>
              </a:rPr>
              <a:t>Need to be careful how and who you use throw this term around.  </a:t>
            </a:r>
            <a:endParaRPr lang="en-US" sz="1200" dirty="0">
              <a:latin typeface="Helvetica" charset="0"/>
              <a:cs typeface="Helvetica" charset="0"/>
              <a:sym typeface="Helvetica" charset="0"/>
            </a:endParaRPr>
          </a:p>
          <a:p>
            <a:endParaRPr lang="en-US" sz="2000" dirty="0">
              <a:latin typeface="Lucida Grande" charset="0"/>
              <a:cs typeface="Lucida Grande" charset="0"/>
              <a:sym typeface="Lucida Grande" charset="0"/>
            </a:endParaRPr>
          </a:p>
          <a:p>
            <a:endParaRPr lang="en-GB" dirty="0"/>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Helvetica" charset="0"/>
                <a:cs typeface="Helvetica" charset="0"/>
                <a:sym typeface="Helvetica" charset="0"/>
              </a:rPr>
              <a:t>One of the reason for categorizing the wastes is to help identify or </a:t>
            </a:r>
            <a:r>
              <a:rPr lang="ja-JP" altLang="en-US" sz="1200" dirty="0">
                <a:latin typeface="Arial" panose="020B0604020202020204"/>
                <a:cs typeface="Helvetica" charset="0"/>
                <a:sym typeface="Helvetica" charset="0"/>
              </a:rPr>
              <a:t>“</a:t>
            </a:r>
            <a:r>
              <a:rPr lang="en-US" sz="1200" dirty="0">
                <a:latin typeface="Helvetica" charset="0"/>
                <a:cs typeface="Helvetica" charset="0"/>
                <a:sym typeface="Helvetica" charset="0"/>
              </a:rPr>
              <a:t>see</a:t>
            </a:r>
            <a:r>
              <a:rPr lang="ja-JP" altLang="en-US" sz="1200" dirty="0">
                <a:latin typeface="Arial" panose="020B0604020202020204"/>
                <a:cs typeface="Helvetica" charset="0"/>
                <a:sym typeface="Helvetica" charset="0"/>
              </a:rPr>
              <a:t>”</a:t>
            </a:r>
            <a:r>
              <a:rPr lang="en-US" sz="1200" dirty="0">
                <a:latin typeface="Helvetica" charset="0"/>
                <a:cs typeface="Helvetica" charset="0"/>
                <a:sym typeface="Helvetica" charset="0"/>
              </a:rPr>
              <a:t> what needs to be fixed and with what tools. Traditionally, 7 wastes are broken down into components.  8</a:t>
            </a:r>
            <a:r>
              <a:rPr lang="en-US" sz="1200" baseline="32000" dirty="0">
                <a:latin typeface="Helvetica" charset="0"/>
                <a:cs typeface="Helvetica" charset="0"/>
                <a:sym typeface="Helvetica" charset="0"/>
              </a:rPr>
              <a:t>th</a:t>
            </a:r>
            <a:r>
              <a:rPr lang="en-US" sz="1200" dirty="0">
                <a:latin typeface="Helvetica" charset="0"/>
                <a:cs typeface="Helvetica" charset="0"/>
                <a:sym typeface="Helvetica" charset="0"/>
              </a:rPr>
              <a:t> was added to emphasize using the people and teams who are expert in the work.  These are not mutually exclusive or separate from each other.</a:t>
            </a:r>
            <a:endParaRPr lang="en-US" sz="1200" dirty="0">
              <a:latin typeface="Helvetica" charset="0"/>
              <a:cs typeface="Helvetica" charset="0"/>
              <a:sym typeface="Helvetica" charset="0"/>
            </a:endParaRPr>
          </a:p>
          <a:p>
            <a:r>
              <a:rPr lang="en-US" sz="1200" dirty="0">
                <a:latin typeface="Helvetica" charset="0"/>
                <a:cs typeface="Helvetica" charset="0"/>
                <a:sym typeface="Helvetica" charset="0"/>
              </a:rPr>
              <a:t>1. Root of all manufacturing evil - building things that don</a:t>
            </a:r>
            <a:r>
              <a:rPr lang="ja-JP" altLang="en-US" sz="1200" dirty="0">
                <a:latin typeface="Arial" panose="020B0604020202020204"/>
                <a:cs typeface="Helvetica" charset="0"/>
                <a:sym typeface="Helvetica" charset="0"/>
              </a:rPr>
              <a:t>’</a:t>
            </a:r>
            <a:r>
              <a:rPr lang="en-US" sz="1200" dirty="0">
                <a:latin typeface="Helvetica" charset="0"/>
                <a:cs typeface="Helvetica" charset="0"/>
                <a:sym typeface="Helvetica" charset="0"/>
              </a:rPr>
              <a:t>t sell</a:t>
            </a:r>
            <a:endParaRPr lang="en-US" sz="1200" dirty="0">
              <a:latin typeface="Helvetica" charset="0"/>
              <a:cs typeface="Helvetica" charset="0"/>
              <a:sym typeface="Helvetica" charset="0"/>
            </a:endParaRPr>
          </a:p>
          <a:p>
            <a:r>
              <a:rPr lang="en-US" sz="1200" dirty="0">
                <a:latin typeface="Helvetica" charset="0"/>
                <a:cs typeface="Helvetica" charset="0"/>
                <a:sym typeface="Helvetica" charset="0"/>
              </a:rPr>
              <a:t>2. Talk about air con plant - lots of waiting and especially at end of day.</a:t>
            </a:r>
            <a:endParaRPr lang="en-US" sz="1200" dirty="0">
              <a:latin typeface="Helvetica" charset="0"/>
              <a:cs typeface="Helvetica" charset="0"/>
              <a:sym typeface="Helvetica" charset="0"/>
            </a:endParaRPr>
          </a:p>
          <a:p>
            <a:r>
              <a:rPr lang="en-US" sz="1200" dirty="0">
                <a:latin typeface="Helvetica" charset="0"/>
                <a:cs typeface="Helvetica" charset="0"/>
                <a:sym typeface="Helvetica" charset="0"/>
              </a:rPr>
              <a:t>3. Transportation - Necessary but should be </a:t>
            </a:r>
            <a:r>
              <a:rPr lang="en-US" sz="1200" dirty="0" err="1">
                <a:latin typeface="Helvetica" charset="0"/>
                <a:cs typeface="Helvetica" charset="0"/>
                <a:sym typeface="Helvetica" charset="0"/>
              </a:rPr>
              <a:t>minimised</a:t>
            </a:r>
            <a:r>
              <a:rPr lang="en-US" sz="1200" dirty="0">
                <a:latin typeface="Helvetica" charset="0"/>
                <a:cs typeface="Helvetica" charset="0"/>
                <a:sym typeface="Helvetica" charset="0"/>
              </a:rPr>
              <a:t> - link to green, link to batch size of bullwhip.  Why do you think Japanese OEM</a:t>
            </a:r>
            <a:r>
              <a:rPr lang="ja-JP" altLang="en-US" sz="1200" dirty="0">
                <a:latin typeface="Arial" panose="020B0604020202020204"/>
                <a:cs typeface="Helvetica" charset="0"/>
                <a:sym typeface="Helvetica" charset="0"/>
              </a:rPr>
              <a:t>’</a:t>
            </a:r>
            <a:r>
              <a:rPr lang="en-US" sz="1200" dirty="0">
                <a:latin typeface="Helvetica" charset="0"/>
                <a:cs typeface="Helvetica" charset="0"/>
                <a:sym typeface="Helvetica" charset="0"/>
              </a:rPr>
              <a:t>s have constructed U.S. plants?</a:t>
            </a:r>
            <a:endParaRPr lang="en-US" sz="1200" dirty="0">
              <a:latin typeface="Helvetica" charset="0"/>
              <a:cs typeface="Helvetica" charset="0"/>
              <a:sym typeface="Helvetica" charset="0"/>
            </a:endParaRPr>
          </a:p>
          <a:p>
            <a:r>
              <a:rPr lang="en-US" sz="1200" dirty="0">
                <a:latin typeface="Helvetica" charset="0"/>
                <a:cs typeface="Helvetica" charset="0"/>
                <a:sym typeface="Helvetica" charset="0"/>
              </a:rPr>
              <a:t>4. Making things that don</a:t>
            </a:r>
            <a:r>
              <a:rPr lang="ja-JP" altLang="en-US" sz="1200" dirty="0">
                <a:latin typeface="Arial" panose="020B0604020202020204"/>
                <a:cs typeface="Helvetica" charset="0"/>
                <a:sym typeface="Helvetica" charset="0"/>
              </a:rPr>
              <a:t>’</a:t>
            </a:r>
            <a:r>
              <a:rPr lang="en-US" sz="1200" dirty="0">
                <a:latin typeface="Helvetica" charset="0"/>
                <a:cs typeface="Helvetica" charset="0"/>
                <a:sym typeface="Helvetica" charset="0"/>
              </a:rPr>
              <a:t>t add value - refer to previous EPSRC project with architects</a:t>
            </a:r>
            <a:endParaRPr lang="en-US" sz="1200" dirty="0">
              <a:latin typeface="Helvetica" charset="0"/>
              <a:cs typeface="Helvetica" charset="0"/>
              <a:sym typeface="Helvetica" charset="0"/>
            </a:endParaRPr>
          </a:p>
          <a:p>
            <a:r>
              <a:rPr lang="en-US" sz="1200" dirty="0">
                <a:latin typeface="Helvetica" charset="0"/>
                <a:cs typeface="Helvetica" charset="0"/>
                <a:sym typeface="Helvetica" charset="0"/>
              </a:rPr>
              <a:t>5. Push versus Pull</a:t>
            </a:r>
            <a:endParaRPr lang="en-US" sz="1200" dirty="0">
              <a:latin typeface="Helvetica" charset="0"/>
              <a:cs typeface="Helvetica" charset="0"/>
              <a:sym typeface="Helvetica" charset="0"/>
            </a:endParaRPr>
          </a:p>
          <a:p>
            <a:r>
              <a:rPr lang="en-US" sz="1200" dirty="0">
                <a:latin typeface="Helvetica" charset="0"/>
                <a:cs typeface="Helvetica" charset="0"/>
                <a:sym typeface="Helvetica" charset="0"/>
              </a:rPr>
              <a:t>6. Often related to poor ergonomics and therefore to worker safety</a:t>
            </a:r>
            <a:endParaRPr lang="en-US" sz="1200" dirty="0">
              <a:latin typeface="Helvetica" charset="0"/>
              <a:cs typeface="Helvetica" charset="0"/>
              <a:sym typeface="Helvetica" charset="0"/>
            </a:endParaRPr>
          </a:p>
          <a:p>
            <a:r>
              <a:rPr lang="en-US" sz="1200" dirty="0">
                <a:latin typeface="Helvetica" charset="0"/>
                <a:cs typeface="Helvetica" charset="0"/>
                <a:sym typeface="Helvetica" charset="0"/>
              </a:rPr>
              <a:t>7. Relate to TQM - building quality in</a:t>
            </a:r>
            <a:endParaRPr lang="en-US" sz="1200" dirty="0">
              <a:latin typeface="Helvetica" charset="0"/>
              <a:cs typeface="Helvetica" charset="0"/>
              <a:sym typeface="Helvetica" charset="0"/>
            </a:endParaRPr>
          </a:p>
          <a:p>
            <a:endParaRPr lang="en-US" sz="1200" dirty="0">
              <a:latin typeface="Helvetica" charset="0"/>
              <a:cs typeface="Helvetica" charset="0"/>
              <a:sym typeface="Helvetica" charset="0"/>
            </a:endParaRPr>
          </a:p>
          <a:p>
            <a:r>
              <a:rPr lang="en-US" sz="1200" dirty="0">
                <a:latin typeface="Helvetica" charset="0"/>
                <a:cs typeface="Helvetica" charset="0"/>
                <a:sym typeface="Helvetica" charset="0"/>
              </a:rPr>
              <a:t>The sources of Waste creates cost and adds no value. All of these can be converted to time and/or inhibitors to flow.</a:t>
            </a:r>
            <a:endParaRPr lang="en-US" sz="1200" dirty="0">
              <a:latin typeface="Helvetica" charset="0"/>
              <a:cs typeface="Helvetica" charset="0"/>
              <a:sym typeface="Helvetica" charset="0"/>
            </a:endParaRPr>
          </a:p>
          <a:p>
            <a:endParaRPr lang="en-US" sz="2000" dirty="0">
              <a:latin typeface="Lucida Grande" charset="0"/>
              <a:cs typeface="Lucida Grande" charset="0"/>
              <a:sym typeface="Lucida Grande" charset="0"/>
            </a:endParaRPr>
          </a:p>
          <a:p>
            <a:endParaRPr lang="en-GB" dirty="0"/>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BE901C-2E35-4DBB-B0F4-5A08B0CD73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ChangeArrowheads="1" noTextEdit="1"/>
          </p:cNvSpPr>
          <p:nvPr>
            <p:ph type="sldImg"/>
          </p:nvPr>
        </p:nvSpPr>
        <p:spPr>
          <a:xfrm>
            <a:off x="852488" y="744538"/>
            <a:ext cx="4964112" cy="3722687"/>
          </a:xfrm>
        </p:spPr>
      </p:sp>
      <p:sp>
        <p:nvSpPr>
          <p:cNvPr id="512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512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32155" indent="-281305">
              <a:spcBef>
                <a:spcPct val="30000"/>
              </a:spcBef>
              <a:defRPr sz="1200">
                <a:solidFill>
                  <a:schemeClr val="tx1"/>
                </a:solidFill>
                <a:latin typeface="Times New Roman" panose="02020603050405020304" pitchFamily="18" charset="0"/>
              </a:defRPr>
            </a:lvl2pPr>
            <a:lvl3pPr marL="1125855" indent="-224155">
              <a:spcBef>
                <a:spcPct val="30000"/>
              </a:spcBef>
              <a:defRPr sz="1200">
                <a:solidFill>
                  <a:schemeClr val="tx1"/>
                </a:solidFill>
                <a:latin typeface="Times New Roman" panose="02020603050405020304" pitchFamily="18" charset="0"/>
              </a:defRPr>
            </a:lvl3pPr>
            <a:lvl4pPr marL="1576705" indent="-224155">
              <a:spcBef>
                <a:spcPct val="30000"/>
              </a:spcBef>
              <a:defRPr sz="1200">
                <a:solidFill>
                  <a:schemeClr val="tx1"/>
                </a:solidFill>
                <a:latin typeface="Times New Roman" panose="02020603050405020304" pitchFamily="18" charset="0"/>
              </a:defRPr>
            </a:lvl4pPr>
            <a:lvl5pPr marL="2027555" indent="-224155">
              <a:spcBef>
                <a:spcPct val="30000"/>
              </a:spcBef>
              <a:defRPr sz="1200">
                <a:solidFill>
                  <a:schemeClr val="tx1"/>
                </a:solidFill>
                <a:latin typeface="Times New Roman" panose="02020603050405020304" pitchFamily="18" charset="0"/>
              </a:defRPr>
            </a:lvl5pPr>
            <a:lvl6pPr marL="2484755" indent="-224155" eaLnBrk="0" fontAlgn="base" hangingPunct="0">
              <a:spcBef>
                <a:spcPct val="30000"/>
              </a:spcBef>
              <a:spcAft>
                <a:spcPct val="0"/>
              </a:spcAft>
              <a:defRPr sz="1200">
                <a:solidFill>
                  <a:schemeClr val="tx1"/>
                </a:solidFill>
                <a:latin typeface="Times New Roman" panose="02020603050405020304" pitchFamily="18" charset="0"/>
              </a:defRPr>
            </a:lvl6pPr>
            <a:lvl7pPr marL="2941955" indent="-224155" eaLnBrk="0" fontAlgn="base" hangingPunct="0">
              <a:spcBef>
                <a:spcPct val="30000"/>
              </a:spcBef>
              <a:spcAft>
                <a:spcPct val="0"/>
              </a:spcAft>
              <a:defRPr sz="1200">
                <a:solidFill>
                  <a:schemeClr val="tx1"/>
                </a:solidFill>
                <a:latin typeface="Times New Roman" panose="02020603050405020304" pitchFamily="18" charset="0"/>
              </a:defRPr>
            </a:lvl7pPr>
            <a:lvl8pPr marL="3399155" indent="-224155" eaLnBrk="0" fontAlgn="base" hangingPunct="0">
              <a:spcBef>
                <a:spcPct val="30000"/>
              </a:spcBef>
              <a:spcAft>
                <a:spcPct val="0"/>
              </a:spcAft>
              <a:defRPr sz="1200">
                <a:solidFill>
                  <a:schemeClr val="tx1"/>
                </a:solidFill>
                <a:latin typeface="Times New Roman" panose="02020603050405020304" pitchFamily="18" charset="0"/>
              </a:defRPr>
            </a:lvl8pPr>
            <a:lvl9pPr marL="3856355" indent="-22415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CFC58F-AF1D-4187-B00C-0F050CA98820}" type="slidenum">
              <a:rPr lang="en-GB" altLang="en-US" smtClean="0"/>
            </a:fld>
            <a:endParaRPr lang="en-GB"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BE901C-2E35-4DBB-B0F4-5A08B0CD73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ChangeArrowheads="1" noTextEdit="1"/>
          </p:cNvSpPr>
          <p:nvPr>
            <p:ph type="sldImg"/>
          </p:nvPr>
        </p:nvSpPr>
        <p:spPr>
          <a:xfrm>
            <a:off x="852488" y="744538"/>
            <a:ext cx="4964112" cy="3722687"/>
          </a:xfrm>
        </p:spPr>
      </p:sp>
      <p:sp>
        <p:nvSpPr>
          <p:cNvPr id="952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952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32155" indent="-281305">
              <a:spcBef>
                <a:spcPct val="30000"/>
              </a:spcBef>
              <a:defRPr sz="1200">
                <a:solidFill>
                  <a:schemeClr val="tx1"/>
                </a:solidFill>
                <a:latin typeface="Times New Roman" panose="02020603050405020304" pitchFamily="18" charset="0"/>
              </a:defRPr>
            </a:lvl2pPr>
            <a:lvl3pPr marL="1125855" indent="-224155">
              <a:spcBef>
                <a:spcPct val="30000"/>
              </a:spcBef>
              <a:defRPr sz="1200">
                <a:solidFill>
                  <a:schemeClr val="tx1"/>
                </a:solidFill>
                <a:latin typeface="Times New Roman" panose="02020603050405020304" pitchFamily="18" charset="0"/>
              </a:defRPr>
            </a:lvl3pPr>
            <a:lvl4pPr marL="1576705" indent="-224155">
              <a:spcBef>
                <a:spcPct val="30000"/>
              </a:spcBef>
              <a:defRPr sz="1200">
                <a:solidFill>
                  <a:schemeClr val="tx1"/>
                </a:solidFill>
                <a:latin typeface="Times New Roman" panose="02020603050405020304" pitchFamily="18" charset="0"/>
              </a:defRPr>
            </a:lvl4pPr>
            <a:lvl5pPr marL="2027555" indent="-224155">
              <a:spcBef>
                <a:spcPct val="30000"/>
              </a:spcBef>
              <a:defRPr sz="1200">
                <a:solidFill>
                  <a:schemeClr val="tx1"/>
                </a:solidFill>
                <a:latin typeface="Times New Roman" panose="02020603050405020304" pitchFamily="18" charset="0"/>
              </a:defRPr>
            </a:lvl5pPr>
            <a:lvl6pPr marL="2484755" indent="-224155" eaLnBrk="0" fontAlgn="base" hangingPunct="0">
              <a:spcBef>
                <a:spcPct val="30000"/>
              </a:spcBef>
              <a:spcAft>
                <a:spcPct val="0"/>
              </a:spcAft>
              <a:defRPr sz="1200">
                <a:solidFill>
                  <a:schemeClr val="tx1"/>
                </a:solidFill>
                <a:latin typeface="Times New Roman" panose="02020603050405020304" pitchFamily="18" charset="0"/>
              </a:defRPr>
            </a:lvl6pPr>
            <a:lvl7pPr marL="2941955" indent="-224155" eaLnBrk="0" fontAlgn="base" hangingPunct="0">
              <a:spcBef>
                <a:spcPct val="30000"/>
              </a:spcBef>
              <a:spcAft>
                <a:spcPct val="0"/>
              </a:spcAft>
              <a:defRPr sz="1200">
                <a:solidFill>
                  <a:schemeClr val="tx1"/>
                </a:solidFill>
                <a:latin typeface="Times New Roman" panose="02020603050405020304" pitchFamily="18" charset="0"/>
              </a:defRPr>
            </a:lvl7pPr>
            <a:lvl8pPr marL="3399155" indent="-224155" eaLnBrk="0" fontAlgn="base" hangingPunct="0">
              <a:spcBef>
                <a:spcPct val="30000"/>
              </a:spcBef>
              <a:spcAft>
                <a:spcPct val="0"/>
              </a:spcAft>
              <a:defRPr sz="1200">
                <a:solidFill>
                  <a:schemeClr val="tx1"/>
                </a:solidFill>
                <a:latin typeface="Times New Roman" panose="02020603050405020304" pitchFamily="18" charset="0"/>
              </a:defRPr>
            </a:lvl8pPr>
            <a:lvl9pPr marL="3856355" indent="-22415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758AA26-D1AB-4AB0-953E-AD1D1C610B0B}" type="slidenum">
              <a:rPr lang="en-GB" altLang="en-US" smtClean="0"/>
            </a:fld>
            <a:endParaRPr lang="en-GB"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ChangeArrowheads="1" noTextEdit="1"/>
          </p:cNvSpPr>
          <p:nvPr>
            <p:ph type="sldImg"/>
          </p:nvPr>
        </p:nvSpPr>
        <p:spPr>
          <a:xfrm>
            <a:off x="852488" y="744538"/>
            <a:ext cx="4964112" cy="3722687"/>
          </a:xfrm>
        </p:spPr>
      </p:sp>
      <p:sp>
        <p:nvSpPr>
          <p:cNvPr id="409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409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32155" indent="-281305">
              <a:spcBef>
                <a:spcPct val="30000"/>
              </a:spcBef>
              <a:defRPr sz="1200">
                <a:solidFill>
                  <a:schemeClr val="tx1"/>
                </a:solidFill>
                <a:latin typeface="Times New Roman" panose="02020603050405020304" pitchFamily="18" charset="0"/>
              </a:defRPr>
            </a:lvl2pPr>
            <a:lvl3pPr marL="1125855" indent="-224155">
              <a:spcBef>
                <a:spcPct val="30000"/>
              </a:spcBef>
              <a:defRPr sz="1200">
                <a:solidFill>
                  <a:schemeClr val="tx1"/>
                </a:solidFill>
                <a:latin typeface="Times New Roman" panose="02020603050405020304" pitchFamily="18" charset="0"/>
              </a:defRPr>
            </a:lvl3pPr>
            <a:lvl4pPr marL="1576705" indent="-224155">
              <a:spcBef>
                <a:spcPct val="30000"/>
              </a:spcBef>
              <a:defRPr sz="1200">
                <a:solidFill>
                  <a:schemeClr val="tx1"/>
                </a:solidFill>
                <a:latin typeface="Times New Roman" panose="02020603050405020304" pitchFamily="18" charset="0"/>
              </a:defRPr>
            </a:lvl4pPr>
            <a:lvl5pPr marL="2027555" indent="-224155">
              <a:spcBef>
                <a:spcPct val="30000"/>
              </a:spcBef>
              <a:defRPr sz="1200">
                <a:solidFill>
                  <a:schemeClr val="tx1"/>
                </a:solidFill>
                <a:latin typeface="Times New Roman" panose="02020603050405020304" pitchFamily="18" charset="0"/>
              </a:defRPr>
            </a:lvl5pPr>
            <a:lvl6pPr marL="2484755" indent="-224155" eaLnBrk="0" fontAlgn="base" hangingPunct="0">
              <a:spcBef>
                <a:spcPct val="30000"/>
              </a:spcBef>
              <a:spcAft>
                <a:spcPct val="0"/>
              </a:spcAft>
              <a:defRPr sz="1200">
                <a:solidFill>
                  <a:schemeClr val="tx1"/>
                </a:solidFill>
                <a:latin typeface="Times New Roman" panose="02020603050405020304" pitchFamily="18" charset="0"/>
              </a:defRPr>
            </a:lvl6pPr>
            <a:lvl7pPr marL="2941955" indent="-224155" eaLnBrk="0" fontAlgn="base" hangingPunct="0">
              <a:spcBef>
                <a:spcPct val="30000"/>
              </a:spcBef>
              <a:spcAft>
                <a:spcPct val="0"/>
              </a:spcAft>
              <a:defRPr sz="1200">
                <a:solidFill>
                  <a:schemeClr val="tx1"/>
                </a:solidFill>
                <a:latin typeface="Times New Roman" panose="02020603050405020304" pitchFamily="18" charset="0"/>
              </a:defRPr>
            </a:lvl7pPr>
            <a:lvl8pPr marL="3399155" indent="-224155" eaLnBrk="0" fontAlgn="base" hangingPunct="0">
              <a:spcBef>
                <a:spcPct val="30000"/>
              </a:spcBef>
              <a:spcAft>
                <a:spcPct val="0"/>
              </a:spcAft>
              <a:defRPr sz="1200">
                <a:solidFill>
                  <a:schemeClr val="tx1"/>
                </a:solidFill>
                <a:latin typeface="Times New Roman" panose="02020603050405020304" pitchFamily="18" charset="0"/>
              </a:defRPr>
            </a:lvl8pPr>
            <a:lvl9pPr marL="3856355" indent="-22415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C0C0197-A3A6-42CC-A720-BEA8DAE46E2E}" type="slidenum">
              <a:rPr lang="en-GB" altLang="en-US" smtClean="0"/>
            </a:fld>
            <a:endParaRPr lang="en-GB"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Upper </a:t>
            </a:r>
            <a:r>
              <a:rPr lang="en-GB" dirty="0" err="1"/>
              <a:t>Heyford</a:t>
            </a:r>
            <a:r>
              <a:rPr lang="en-GB" dirty="0"/>
              <a:t> is only one airbase in the UK being used as a car park. RAF </a:t>
            </a:r>
            <a:r>
              <a:rPr lang="en-GB" dirty="0" err="1"/>
              <a:t>Thurleigh</a:t>
            </a:r>
            <a:r>
              <a:rPr lang="en-GB" dirty="0"/>
              <a:t> is another example. But the largest such place stands in full public view. Portbury Docks at Bristol is familiar to everyone who crosses the Avonmouth M5 bridge. </a:t>
            </a:r>
            <a:endParaRPr lang="en-GB" dirty="0"/>
          </a:p>
          <a:p>
            <a:endParaRPr lang="en-GB" dirty="0"/>
          </a:p>
          <a:p>
            <a:r>
              <a:rPr lang="en-GB" dirty="0"/>
              <a:t>Portbury docks: http://maps.google.co.uk/maps?hl=en&amp;tab=wl</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44C68-4B1F-403D-9F1E-C29538065251}" type="slidenum">
              <a:rPr lang="en-GB" smtClean="0"/>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32155" indent="-281305">
              <a:spcBef>
                <a:spcPct val="30000"/>
              </a:spcBef>
              <a:defRPr sz="1200">
                <a:solidFill>
                  <a:schemeClr val="tx1"/>
                </a:solidFill>
                <a:latin typeface="Times New Roman" panose="02020603050405020304" pitchFamily="18" charset="0"/>
              </a:defRPr>
            </a:lvl2pPr>
            <a:lvl3pPr marL="1125855" indent="-224155">
              <a:spcBef>
                <a:spcPct val="30000"/>
              </a:spcBef>
              <a:defRPr sz="1200">
                <a:solidFill>
                  <a:schemeClr val="tx1"/>
                </a:solidFill>
                <a:latin typeface="Times New Roman" panose="02020603050405020304" pitchFamily="18" charset="0"/>
              </a:defRPr>
            </a:lvl3pPr>
            <a:lvl4pPr marL="1576705" indent="-224155">
              <a:spcBef>
                <a:spcPct val="30000"/>
              </a:spcBef>
              <a:defRPr sz="1200">
                <a:solidFill>
                  <a:schemeClr val="tx1"/>
                </a:solidFill>
                <a:latin typeface="Times New Roman" panose="02020603050405020304" pitchFamily="18" charset="0"/>
              </a:defRPr>
            </a:lvl4pPr>
            <a:lvl5pPr marL="2027555" indent="-224155">
              <a:spcBef>
                <a:spcPct val="30000"/>
              </a:spcBef>
              <a:defRPr sz="1200">
                <a:solidFill>
                  <a:schemeClr val="tx1"/>
                </a:solidFill>
                <a:latin typeface="Times New Roman" panose="02020603050405020304" pitchFamily="18" charset="0"/>
              </a:defRPr>
            </a:lvl5pPr>
            <a:lvl6pPr marL="2484755" indent="-224155" eaLnBrk="0" fontAlgn="base" hangingPunct="0">
              <a:spcBef>
                <a:spcPct val="30000"/>
              </a:spcBef>
              <a:spcAft>
                <a:spcPct val="0"/>
              </a:spcAft>
              <a:defRPr sz="1200">
                <a:solidFill>
                  <a:schemeClr val="tx1"/>
                </a:solidFill>
                <a:latin typeface="Times New Roman" panose="02020603050405020304" pitchFamily="18" charset="0"/>
              </a:defRPr>
            </a:lvl6pPr>
            <a:lvl7pPr marL="2941955" indent="-224155" eaLnBrk="0" fontAlgn="base" hangingPunct="0">
              <a:spcBef>
                <a:spcPct val="30000"/>
              </a:spcBef>
              <a:spcAft>
                <a:spcPct val="0"/>
              </a:spcAft>
              <a:defRPr sz="1200">
                <a:solidFill>
                  <a:schemeClr val="tx1"/>
                </a:solidFill>
                <a:latin typeface="Times New Roman" panose="02020603050405020304" pitchFamily="18" charset="0"/>
              </a:defRPr>
            </a:lvl7pPr>
            <a:lvl8pPr marL="3399155" indent="-224155" eaLnBrk="0" fontAlgn="base" hangingPunct="0">
              <a:spcBef>
                <a:spcPct val="30000"/>
              </a:spcBef>
              <a:spcAft>
                <a:spcPct val="0"/>
              </a:spcAft>
              <a:defRPr sz="1200">
                <a:solidFill>
                  <a:schemeClr val="tx1"/>
                </a:solidFill>
                <a:latin typeface="Times New Roman" panose="02020603050405020304" pitchFamily="18" charset="0"/>
              </a:defRPr>
            </a:lvl8pPr>
            <a:lvl9pPr marL="3856355" indent="-22415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E64BC7-754C-4777-B200-EAB77D17F7D1}" type="slidenum">
              <a:rPr lang="en-GB" altLang="en-US" smtClean="0"/>
            </a:fld>
            <a:endParaRPr lang="en-GB" altLang="en-US"/>
          </a:p>
        </p:txBody>
      </p:sp>
      <p:sp>
        <p:nvSpPr>
          <p:cNvPr id="103427" name="Rectangle 2"/>
          <p:cNvSpPr>
            <a:spLocks noGrp="1" noRot="1" noChangeAspect="1" noChangeArrowheads="1" noTextEdit="1"/>
          </p:cNvSpPr>
          <p:nvPr>
            <p:ph type="sldImg"/>
          </p:nvPr>
        </p:nvSpPr>
        <p:spPr>
          <a:xfrm>
            <a:off x="1266825" y="814388"/>
            <a:ext cx="4330700" cy="3248025"/>
          </a:xfrm>
        </p:spPr>
      </p:sp>
      <p:sp>
        <p:nvSpPr>
          <p:cNvPr id="103428" name="Rectangle 3"/>
          <p:cNvSpPr>
            <a:spLocks noGrp="1" noChangeArrowheads="1"/>
          </p:cNvSpPr>
          <p:nvPr>
            <p:ph type="body" idx="1"/>
          </p:nvPr>
        </p:nvSpPr>
        <p:spPr>
          <a:xfrm>
            <a:off x="889000" y="4718050"/>
            <a:ext cx="4891088"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ChangeArrowheads="1" noTextEdit="1"/>
          </p:cNvSpPr>
          <p:nvPr>
            <p:ph type="sldImg"/>
          </p:nvPr>
        </p:nvSpPr>
        <p:spPr>
          <a:xfrm>
            <a:off x="852488" y="744538"/>
            <a:ext cx="4964112" cy="3722687"/>
          </a:xfrm>
        </p:spPr>
      </p:sp>
      <p:sp>
        <p:nvSpPr>
          <p:cNvPr id="972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972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32155" indent="-281305">
              <a:spcBef>
                <a:spcPct val="30000"/>
              </a:spcBef>
              <a:defRPr sz="1200">
                <a:solidFill>
                  <a:schemeClr val="tx1"/>
                </a:solidFill>
                <a:latin typeface="Times New Roman" panose="02020603050405020304" pitchFamily="18" charset="0"/>
              </a:defRPr>
            </a:lvl2pPr>
            <a:lvl3pPr marL="1125855" indent="-224155">
              <a:spcBef>
                <a:spcPct val="30000"/>
              </a:spcBef>
              <a:defRPr sz="1200">
                <a:solidFill>
                  <a:schemeClr val="tx1"/>
                </a:solidFill>
                <a:latin typeface="Times New Roman" panose="02020603050405020304" pitchFamily="18" charset="0"/>
              </a:defRPr>
            </a:lvl3pPr>
            <a:lvl4pPr marL="1576705" indent="-224155">
              <a:spcBef>
                <a:spcPct val="30000"/>
              </a:spcBef>
              <a:defRPr sz="1200">
                <a:solidFill>
                  <a:schemeClr val="tx1"/>
                </a:solidFill>
                <a:latin typeface="Times New Roman" panose="02020603050405020304" pitchFamily="18" charset="0"/>
              </a:defRPr>
            </a:lvl4pPr>
            <a:lvl5pPr marL="2027555" indent="-224155">
              <a:spcBef>
                <a:spcPct val="30000"/>
              </a:spcBef>
              <a:defRPr sz="1200">
                <a:solidFill>
                  <a:schemeClr val="tx1"/>
                </a:solidFill>
                <a:latin typeface="Times New Roman" panose="02020603050405020304" pitchFamily="18" charset="0"/>
              </a:defRPr>
            </a:lvl5pPr>
            <a:lvl6pPr marL="2484755" indent="-224155" eaLnBrk="0" fontAlgn="base" hangingPunct="0">
              <a:spcBef>
                <a:spcPct val="30000"/>
              </a:spcBef>
              <a:spcAft>
                <a:spcPct val="0"/>
              </a:spcAft>
              <a:defRPr sz="1200">
                <a:solidFill>
                  <a:schemeClr val="tx1"/>
                </a:solidFill>
                <a:latin typeface="Times New Roman" panose="02020603050405020304" pitchFamily="18" charset="0"/>
              </a:defRPr>
            </a:lvl6pPr>
            <a:lvl7pPr marL="2941955" indent="-224155" eaLnBrk="0" fontAlgn="base" hangingPunct="0">
              <a:spcBef>
                <a:spcPct val="30000"/>
              </a:spcBef>
              <a:spcAft>
                <a:spcPct val="0"/>
              </a:spcAft>
              <a:defRPr sz="1200">
                <a:solidFill>
                  <a:schemeClr val="tx1"/>
                </a:solidFill>
                <a:latin typeface="Times New Roman" panose="02020603050405020304" pitchFamily="18" charset="0"/>
              </a:defRPr>
            </a:lvl7pPr>
            <a:lvl8pPr marL="3399155" indent="-224155" eaLnBrk="0" fontAlgn="base" hangingPunct="0">
              <a:spcBef>
                <a:spcPct val="30000"/>
              </a:spcBef>
              <a:spcAft>
                <a:spcPct val="0"/>
              </a:spcAft>
              <a:defRPr sz="1200">
                <a:solidFill>
                  <a:schemeClr val="tx1"/>
                </a:solidFill>
                <a:latin typeface="Times New Roman" panose="02020603050405020304" pitchFamily="18" charset="0"/>
              </a:defRPr>
            </a:lvl8pPr>
            <a:lvl9pPr marL="3856355" indent="-22415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65226BA-F8BD-4096-BCD2-EB083D5482D0}" type="slidenum">
              <a:rPr lang="en-GB" altLang="en-US" smtClean="0"/>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32155" indent="-281305">
              <a:spcBef>
                <a:spcPct val="30000"/>
              </a:spcBef>
              <a:defRPr sz="1200">
                <a:solidFill>
                  <a:schemeClr val="tx1"/>
                </a:solidFill>
                <a:latin typeface="Times New Roman" panose="02020603050405020304" pitchFamily="18" charset="0"/>
              </a:defRPr>
            </a:lvl2pPr>
            <a:lvl3pPr marL="1125855" indent="-224155">
              <a:spcBef>
                <a:spcPct val="30000"/>
              </a:spcBef>
              <a:defRPr sz="1200">
                <a:solidFill>
                  <a:schemeClr val="tx1"/>
                </a:solidFill>
                <a:latin typeface="Times New Roman" panose="02020603050405020304" pitchFamily="18" charset="0"/>
              </a:defRPr>
            </a:lvl3pPr>
            <a:lvl4pPr marL="1576705" indent="-224155">
              <a:spcBef>
                <a:spcPct val="30000"/>
              </a:spcBef>
              <a:defRPr sz="1200">
                <a:solidFill>
                  <a:schemeClr val="tx1"/>
                </a:solidFill>
                <a:latin typeface="Times New Roman" panose="02020603050405020304" pitchFamily="18" charset="0"/>
              </a:defRPr>
            </a:lvl4pPr>
            <a:lvl5pPr marL="2027555" indent="-224155">
              <a:spcBef>
                <a:spcPct val="30000"/>
              </a:spcBef>
              <a:defRPr sz="1200">
                <a:solidFill>
                  <a:schemeClr val="tx1"/>
                </a:solidFill>
                <a:latin typeface="Times New Roman" panose="02020603050405020304" pitchFamily="18" charset="0"/>
              </a:defRPr>
            </a:lvl5pPr>
            <a:lvl6pPr marL="2484755" indent="-224155" eaLnBrk="0" fontAlgn="base" hangingPunct="0">
              <a:spcBef>
                <a:spcPct val="30000"/>
              </a:spcBef>
              <a:spcAft>
                <a:spcPct val="0"/>
              </a:spcAft>
              <a:defRPr sz="1200">
                <a:solidFill>
                  <a:schemeClr val="tx1"/>
                </a:solidFill>
                <a:latin typeface="Times New Roman" panose="02020603050405020304" pitchFamily="18" charset="0"/>
              </a:defRPr>
            </a:lvl6pPr>
            <a:lvl7pPr marL="2941955" indent="-224155" eaLnBrk="0" fontAlgn="base" hangingPunct="0">
              <a:spcBef>
                <a:spcPct val="30000"/>
              </a:spcBef>
              <a:spcAft>
                <a:spcPct val="0"/>
              </a:spcAft>
              <a:defRPr sz="1200">
                <a:solidFill>
                  <a:schemeClr val="tx1"/>
                </a:solidFill>
                <a:latin typeface="Times New Roman" panose="02020603050405020304" pitchFamily="18" charset="0"/>
              </a:defRPr>
            </a:lvl7pPr>
            <a:lvl8pPr marL="3399155" indent="-224155" eaLnBrk="0" fontAlgn="base" hangingPunct="0">
              <a:spcBef>
                <a:spcPct val="30000"/>
              </a:spcBef>
              <a:spcAft>
                <a:spcPct val="0"/>
              </a:spcAft>
              <a:defRPr sz="1200">
                <a:solidFill>
                  <a:schemeClr val="tx1"/>
                </a:solidFill>
                <a:latin typeface="Times New Roman" panose="02020603050405020304" pitchFamily="18" charset="0"/>
              </a:defRPr>
            </a:lvl8pPr>
            <a:lvl9pPr marL="3856355" indent="-22415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4862125-F4A2-4C19-BFAD-B9008DE0E481}" type="slidenum">
              <a:rPr lang="en-GB" altLang="en-US" smtClean="0"/>
            </a:fld>
            <a:endParaRPr lang="en-GB" altLang="en-US"/>
          </a:p>
        </p:txBody>
      </p:sp>
      <p:sp>
        <p:nvSpPr>
          <p:cNvPr id="101379" name="Rectangle 2"/>
          <p:cNvSpPr>
            <a:spLocks noGrp="1" noRot="1" noChangeAspect="1" noChangeArrowheads="1" noTextEdit="1"/>
          </p:cNvSpPr>
          <p:nvPr>
            <p:ph type="sldImg"/>
          </p:nvPr>
        </p:nvSpPr>
        <p:spPr>
          <a:xfrm>
            <a:off x="1266825" y="814388"/>
            <a:ext cx="4330700" cy="3248025"/>
          </a:xfrm>
        </p:spPr>
      </p:sp>
      <p:sp>
        <p:nvSpPr>
          <p:cNvPr id="101380" name="Rectangle 3"/>
          <p:cNvSpPr>
            <a:spLocks noGrp="1" noChangeArrowheads="1"/>
          </p:cNvSpPr>
          <p:nvPr>
            <p:ph type="body" idx="1"/>
          </p:nvPr>
        </p:nvSpPr>
        <p:spPr>
          <a:xfrm>
            <a:off x="889000" y="4718050"/>
            <a:ext cx="4891088"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EFAD217-63BD-4AFB-ADA4-E9E587B3A3B6}"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1A0CE1-533C-46D1-8812-23DA2591CEC3}" type="slidenum">
              <a:rPr lang="en-GB" smtClean="0"/>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fld id="{9EFAD217-63BD-4AFB-ADA4-E9E587B3A3B6}"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1A0CE1-533C-46D1-8812-23DA2591CEC3}" type="slidenum">
              <a:rPr lang="en-GB" smtClean="0"/>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fld id="{9EFAD217-63BD-4AFB-ADA4-E9E587B3A3B6}"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1A0CE1-533C-46D1-8812-23DA2591CEC3}" type="slidenum">
              <a:rPr lang="en-GB" smtClean="0"/>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2">
    <p:bg>
      <p:bgPr>
        <a:solidFill>
          <a:srgbClr val="B6D3F0"/>
        </a:solidFill>
        <a:effectLst/>
      </p:bgPr>
    </p:bg>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491919" y="2453897"/>
            <a:ext cx="8160163" cy="845385"/>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1" name="Text Placeholder 19"/>
          <p:cNvSpPr>
            <a:spLocks noGrp="1"/>
          </p:cNvSpPr>
          <p:nvPr>
            <p:ph type="body" sz="quarter" idx="12" hasCustomPrompt="1"/>
          </p:nvPr>
        </p:nvSpPr>
        <p:spPr>
          <a:xfrm>
            <a:off x="491919" y="3492655"/>
            <a:ext cx="8160163" cy="588385"/>
          </a:xfrm>
          <a:prstGeom prst="rect">
            <a:avLst/>
          </a:prstGeom>
        </p:spPr>
        <p:txBody>
          <a:bodyPr>
            <a:noAutofit/>
          </a:bodyPr>
          <a:lstStyle>
            <a:lvl1pPr marL="0" indent="0">
              <a:buNone/>
              <a:defRPr sz="225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slide 2">
    <p:bg>
      <p:bgPr>
        <a:solidFill>
          <a:srgbClr val="FFE2C3"/>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1918" y="2453897"/>
            <a:ext cx="8160163" cy="845385"/>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2" name="Text Placeholder 19"/>
          <p:cNvSpPr>
            <a:spLocks noGrp="1"/>
          </p:cNvSpPr>
          <p:nvPr>
            <p:ph type="body" sz="quarter" idx="12" hasCustomPrompt="1"/>
          </p:nvPr>
        </p:nvSpPr>
        <p:spPr>
          <a:xfrm>
            <a:off x="491919" y="3492655"/>
            <a:ext cx="8160163" cy="588385"/>
          </a:xfrm>
          <a:prstGeom prst="rect">
            <a:avLst/>
          </a:prstGeom>
        </p:spPr>
        <p:txBody>
          <a:bodyPr>
            <a:noAutofit/>
          </a:bodyPr>
          <a:lstStyle>
            <a:lvl1pPr marL="0" indent="0">
              <a:buNone/>
              <a:defRPr sz="225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Title slide 2">
    <p:bg>
      <p:bgPr>
        <a:solidFill>
          <a:srgbClr val="FEF2BE"/>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1918" y="2453897"/>
            <a:ext cx="8160163" cy="845385"/>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6" name="Text Placeholder 19"/>
          <p:cNvSpPr>
            <a:spLocks noGrp="1"/>
          </p:cNvSpPr>
          <p:nvPr>
            <p:ph type="body" sz="quarter" idx="12" hasCustomPrompt="1"/>
          </p:nvPr>
        </p:nvSpPr>
        <p:spPr>
          <a:xfrm>
            <a:off x="491919" y="3492655"/>
            <a:ext cx="8160163" cy="588385"/>
          </a:xfrm>
          <a:prstGeom prst="rect">
            <a:avLst/>
          </a:prstGeom>
        </p:spPr>
        <p:txBody>
          <a:bodyPr>
            <a:noAutofit/>
          </a:bodyPr>
          <a:lstStyle>
            <a:lvl1pPr marL="0" indent="0">
              <a:buNone/>
              <a:defRPr sz="225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slide 2">
    <p:bg>
      <p:bgPr>
        <a:solidFill>
          <a:srgbClr val="FFE2C3"/>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324000" y="5111601"/>
            <a:ext cx="8160163" cy="845385"/>
          </a:xfrm>
          <a:noFill/>
        </p:spPr>
        <p:txBody>
          <a:bodyPr>
            <a:normAutofit/>
          </a:bodyPr>
          <a:lstStyle>
            <a:lvl1pPr marL="0" indent="0">
              <a:defRPr sz="3000" b="1" baseline="0">
                <a:solidFill>
                  <a:schemeClr val="tx1"/>
                </a:solidFill>
                <a:latin typeface="Arial" panose="020B0604020202020204" pitchFamily="34" charset="0"/>
                <a:cs typeface="Arial" panose="020B0604020202020204" pitchFamily="34" charset="0"/>
              </a:defRPr>
            </a:lvl1pPr>
          </a:lstStyle>
          <a:p>
            <a:r>
              <a:rPr lang="en-US" dirty="0"/>
              <a:t>Section title</a:t>
            </a:r>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FA8DF52-AAA9-4334-8DF9-441CD7C767B6}"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fld id="{1FA8DF52-AAA9-4334-8DF9-441CD7C767B6}"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ntent basic white">
    <p:bg>
      <p:bgPr>
        <a:solidFill>
          <a:srgbClr val="FFE2C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81980" y="636492"/>
            <a:ext cx="8165064"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481980" y="1210330"/>
            <a:ext cx="8165064" cy="4367974"/>
          </a:xfrm>
        </p:spPr>
        <p:txBody>
          <a:bodyPr>
            <a:normAutofit/>
          </a:bodyPr>
          <a:lstStyle>
            <a:lvl1pPr marL="228600" marR="0" indent="-228600" algn="l" rtl="0">
              <a:lnSpc>
                <a:spcPct val="100000"/>
              </a:lnSpc>
              <a:spcBef>
                <a:spcPts val="0"/>
              </a:spcBef>
              <a:buClr>
                <a:srgbClr val="272727"/>
              </a:buClr>
              <a:buSzPct val="100000"/>
              <a:buFont typeface="Arial" panose="020B0604020202020204" pitchFamily="34" charset="0"/>
              <a:buChar char="•"/>
              <a:defRPr sz="1500" baseline="0">
                <a:solidFill>
                  <a:schemeClr val="tx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fld id="{9EFAD217-63BD-4AFB-ADA4-E9E587B3A3B6}"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1A0CE1-533C-46D1-8812-23DA2591CEC3}" type="slidenum">
              <a:rPr lang="en-GB" smtClean="0"/>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0E7A22-33C6-4080-8DBF-61A411DF6215}" type="datetimeFigureOut">
              <a:rPr lang="en-GB" smtClean="0"/>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FC0B369-DB2B-43FB-A106-5D91EC09B939}" type="slidenum">
              <a:rPr lang="en-GB" smtClean="0"/>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935" indent="0">
              <a:buNone/>
              <a:defRPr sz="1050"/>
            </a:lvl8pPr>
            <a:lvl9pPr marL="2743835" indent="0">
              <a:buNone/>
              <a:defRPr sz="1050"/>
            </a:lvl9pPr>
          </a:lstStyle>
          <a:p>
            <a:pPr lvl="0"/>
            <a:r>
              <a:rPr lang="en-US"/>
              <a:t>Click to edit Master text styles</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9EFAD217-63BD-4AFB-ADA4-E9E587B3A3B6}"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1A0CE1-533C-46D1-8812-23DA2591CEC3}" type="slidenum">
              <a:rPr lang="en-GB" smtClean="0"/>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Date Placeholder 4"/>
          <p:cNvSpPr>
            <a:spLocks noGrp="1"/>
          </p:cNvSpPr>
          <p:nvPr>
            <p:ph type="dt" sz="half" idx="10"/>
          </p:nvPr>
        </p:nvSpPr>
        <p:spPr/>
        <p:txBody>
          <a:bodyPr/>
          <a:lstStyle/>
          <a:p>
            <a:fld id="{9EFAD217-63BD-4AFB-ADA4-E9E587B3A3B6}"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1A0CE1-533C-46D1-8812-23DA2591CEC3}" type="slidenum">
              <a:rPr lang="en-GB" smtClean="0"/>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7" name="Date Placeholder 6"/>
          <p:cNvSpPr>
            <a:spLocks noGrp="1"/>
          </p:cNvSpPr>
          <p:nvPr>
            <p:ph type="dt" sz="half" idx="10"/>
          </p:nvPr>
        </p:nvSpPr>
        <p:spPr/>
        <p:txBody>
          <a:bodyPr/>
          <a:lstStyle/>
          <a:p>
            <a:fld id="{9EFAD217-63BD-4AFB-ADA4-E9E587B3A3B6}" type="datetimeFigureOut">
              <a:rPr lang="en-GB" smtClean="0"/>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41A0CE1-533C-46D1-8812-23DA2591CEC3}" type="slidenum">
              <a:rPr lang="en-GB" smtClean="0"/>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EFAD217-63BD-4AFB-ADA4-E9E587B3A3B6}" type="datetimeFigureOut">
              <a:rPr lang="en-GB" smtClean="0"/>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41A0CE1-533C-46D1-8812-23DA2591CEC3}" type="slidenum">
              <a:rPr lang="en-GB" smtClean="0"/>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FAD217-63BD-4AFB-ADA4-E9E587B3A3B6}" type="datetimeFigureOut">
              <a:rPr lang="en-GB" smtClean="0"/>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41A0CE1-533C-46D1-8812-23DA2591CEC3}" type="slidenum">
              <a:rPr lang="en-GB" smtClean="0"/>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EFAD217-63BD-4AFB-ADA4-E9E587B3A3B6}"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1A0CE1-533C-46D1-8812-23DA2591CEC3}" type="slidenum">
              <a:rPr lang="en-GB" smtClean="0"/>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EFAD217-63BD-4AFB-ADA4-E9E587B3A3B6}"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1A0CE1-533C-46D1-8812-23DA2591CEC3}" type="slidenum">
              <a:rPr lang="en-GB" smtClean="0"/>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AD217-63BD-4AFB-ADA4-E9E587B3A3B6}" type="datetimeFigureOut">
              <a:rPr lang="en-GB" smtClean="0"/>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1A0CE1-533C-46D1-8812-23DA2591CEC3}" type="slidenum">
              <a:rPr lang="en-GB" smtClean="0"/>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7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5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B0E7A22-33C6-4080-8DBF-61A411DF6215}" type="datetimeFigureOut">
              <a:rPr lang="en-GB" smtClean="0"/>
            </a:fld>
            <a:endParaRPr lang="en-GB"/>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FC0B369-DB2B-43FB-A106-5D91EC09B939}" type="slidenum">
              <a:rPr lang="en-GB" smtClean="0"/>
            </a:fld>
            <a:endParaRPr lang="en-GB"/>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935"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735"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2535"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8335"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4135"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935"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685800" y="1981201"/>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4.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9.xml"/><Relationship Id="rId2" Type="http://schemas.openxmlformats.org/officeDocument/2006/relationships/image" Target="../media/image9.png"/><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9.xml"/><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5.xml"/><Relationship Id="rId2" Type="http://schemas.openxmlformats.org/officeDocument/2006/relationships/image" Target="../media/image14.png"/><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7.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hyperlink" Target="http://www.motorgraphs.com/image/417863/morris-radiators-coventry-1960" TargetMode="Externa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2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0.xml"/><Relationship Id="rId1"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26.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27.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28.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29.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30.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32.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3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34.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35.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36.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37.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38.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39.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image" Target="../media/image41.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image" Target="../media/image42.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74.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7.xml"/><Relationship Id="rId2" Type="http://schemas.openxmlformats.org/officeDocument/2006/relationships/image" Target="../media/image45.png"/><Relationship Id="rId1" Type="http://schemas.openxmlformats.org/officeDocument/2006/relationships/image" Target="../media/image44.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image" Target="../media/image46.png"/></Relationships>
</file>

<file path=ppt/slides/_rels/slide77.xml.rels><?xml version="1.0" encoding="UTF-8" standalone="yes"?>
<Relationships xmlns="http://schemas.openxmlformats.org/package/2006/relationships"><Relationship Id="rId6" Type="http://schemas.openxmlformats.org/officeDocument/2006/relationships/notesSlide" Target="../notesSlides/notesSlide52.xml"/><Relationship Id="rId5" Type="http://schemas.openxmlformats.org/officeDocument/2006/relationships/vmlDrawing" Target="../drawings/vmlDrawing2.vml"/><Relationship Id="rId4" Type="http://schemas.openxmlformats.org/officeDocument/2006/relationships/slideLayout" Target="../slideLayouts/slideLayout7.xml"/><Relationship Id="rId3" Type="http://schemas.openxmlformats.org/officeDocument/2006/relationships/oleObject" Target="../embeddings/oleObject3.bin"/><Relationship Id="rId2" Type="http://schemas.openxmlformats.org/officeDocument/2006/relationships/image" Target="../media/image18.jpeg"/><Relationship Id="rId1" Type="http://schemas.openxmlformats.org/officeDocument/2006/relationships/oleObject" Target="../embeddings/oleObject2.bin"/></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image" Target="../media/image4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image" Target="../media/image48.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9.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image" Target="../media/image50.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71422" y="2006949"/>
            <a:ext cx="4688333" cy="2674620"/>
          </a:xfrm>
        </p:spPr>
        <p:txBody>
          <a:bodyPr anchor="b">
            <a:normAutofit fontScale="90000"/>
          </a:bodyPr>
          <a:lstStyle/>
          <a:p>
            <a:pPr algn="l"/>
            <a:r>
              <a:rPr lang="en-GB" dirty="0"/>
              <a:t>Master of Business Administration </a:t>
            </a:r>
            <a:br>
              <a:rPr lang="en-GB" dirty="0"/>
            </a:br>
            <a:br>
              <a:rPr lang="en-GB" sz="4050" dirty="0"/>
            </a:br>
            <a:br>
              <a:rPr lang="en-GB" sz="4050"/>
            </a:br>
            <a:r>
              <a:rPr lang="en-GB" sz="4050"/>
              <a:t>Session 7 Lean </a:t>
            </a:r>
            <a:r>
              <a:rPr lang="en-GB" sz="4050" dirty="0"/>
              <a:t>and Quality Management</a:t>
            </a:r>
            <a:endParaRPr lang="en-GB" sz="4050" dirty="0">
              <a:solidFill>
                <a:srgbClr val="FF0000"/>
              </a:solidFill>
            </a:endParaRPr>
          </a:p>
        </p:txBody>
      </p:sp>
      <p:sp>
        <p:nvSpPr>
          <p:cNvPr id="3" name="Subtitle 2"/>
          <p:cNvSpPr>
            <a:spLocks noGrp="1"/>
          </p:cNvSpPr>
          <p:nvPr>
            <p:ph type="subTitle" idx="1"/>
          </p:nvPr>
        </p:nvSpPr>
        <p:spPr>
          <a:xfrm>
            <a:off x="3971421" y="4821175"/>
            <a:ext cx="4688334" cy="1179576"/>
          </a:xfrm>
        </p:spPr>
        <p:txBody>
          <a:bodyPr>
            <a:normAutofit/>
          </a:bodyPr>
          <a:lstStyle/>
          <a:p>
            <a:pPr algn="l"/>
            <a:r>
              <a:rPr lang="en-GB" dirty="0"/>
              <a:t>Professor Nigel Caldwell</a:t>
            </a:r>
            <a:endParaRPr lang="en-GB" dirty="0"/>
          </a:p>
        </p:txBody>
      </p:sp>
      <p:pic>
        <p:nvPicPr>
          <p:cNvPr id="4" name="Picture 3"/>
          <p:cNvPicPr>
            <a:picLocks noChangeAspect="1"/>
          </p:cNvPicPr>
          <p:nvPr/>
        </p:nvPicPr>
        <p:blipFill rotWithShape="1">
          <a:blip r:embed="rId1"/>
          <a:srcRect r="-1" b="1709"/>
          <a:stretch>
            <a:fillRect/>
          </a:stretch>
        </p:blipFill>
        <p:spPr>
          <a:xfrm>
            <a:off x="1" y="857258"/>
            <a:ext cx="3493008" cy="51434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1277033" y="800994"/>
            <a:ext cx="62517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gn="ctr">
              <a:spcBef>
                <a:spcPct val="0"/>
              </a:spcBef>
              <a:buFontTx/>
              <a:buNone/>
            </a:pPr>
            <a:r>
              <a:rPr lang="en-GB" altLang="en-US" sz="3200" b="0" dirty="0">
                <a:solidFill>
                  <a:srgbClr val="A50021"/>
                </a:solidFill>
                <a:latin typeface="Calibri" panose="020F0502020204030204" pitchFamily="34" charset="0"/>
                <a:cs typeface="Calibri" panose="020F0502020204030204" pitchFamily="34" charset="0"/>
              </a:rPr>
              <a:t>Traditional &amp; concurrent NPD</a:t>
            </a:r>
            <a:r>
              <a:rPr lang="en-GB" altLang="en-US" sz="3200" b="0" dirty="0">
                <a:latin typeface="Calibri" panose="020F0502020204030204" pitchFamily="34" charset="0"/>
                <a:cs typeface="Calibri" panose="020F0502020204030204" pitchFamily="34" charset="0"/>
              </a:rPr>
              <a:t>                                                                  </a:t>
            </a:r>
            <a:endParaRPr lang="en-GB" altLang="en-US" sz="3200" b="0" dirty="0">
              <a:latin typeface="Calibri" panose="020F0502020204030204" pitchFamily="34" charset="0"/>
              <a:cs typeface="Calibri" panose="020F0502020204030204" pitchFamily="34" charset="0"/>
            </a:endParaRPr>
          </a:p>
        </p:txBody>
      </p:sp>
      <p:sp>
        <p:nvSpPr>
          <p:cNvPr id="100355" name="Rectangle 3"/>
          <p:cNvSpPr>
            <a:spLocks noChangeArrowheads="1"/>
          </p:cNvSpPr>
          <p:nvPr/>
        </p:nvSpPr>
        <p:spPr bwMode="auto">
          <a:xfrm>
            <a:off x="1277033" y="1517753"/>
            <a:ext cx="6724497"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nSpc>
                <a:spcPct val="130000"/>
              </a:lnSpc>
              <a:spcBef>
                <a:spcPct val="0"/>
              </a:spcBef>
            </a:pPr>
            <a:r>
              <a:rPr lang="en-GB" altLang="en-US" sz="2000">
                <a:latin typeface="Arial" panose="020B0604020202020204" pitchFamily="34" charset="0"/>
              </a:rPr>
              <a:t> </a:t>
            </a:r>
            <a:r>
              <a:rPr lang="en-GB" altLang="en-US" sz="2000">
                <a:latin typeface="Calibri" panose="020F0502020204030204" pitchFamily="34" charset="0"/>
                <a:cs typeface="Calibri" panose="020F0502020204030204" pitchFamily="34" charset="0"/>
              </a:rPr>
              <a:t>From </a:t>
            </a:r>
            <a:r>
              <a:rPr lang="en-GB" altLang="en-US" sz="2000">
                <a:solidFill>
                  <a:schemeClr val="bg2"/>
                </a:solidFill>
                <a:latin typeface="Calibri" panose="020F0502020204030204" pitchFamily="34" charset="0"/>
                <a:cs typeface="Calibri" panose="020F0502020204030204" pitchFamily="34" charset="0"/>
              </a:rPr>
              <a:t>sequential</a:t>
            </a:r>
            <a:r>
              <a:rPr lang="en-GB" altLang="en-US" sz="2000">
                <a:latin typeface="Calibri" panose="020F0502020204030204" pitchFamily="34" charset="0"/>
                <a:cs typeface="Calibri" panose="020F0502020204030204" pitchFamily="34" charset="0"/>
              </a:rPr>
              <a:t> to </a:t>
            </a:r>
            <a:r>
              <a:rPr lang="en-GB" altLang="en-US" sz="2000" b="0">
                <a:solidFill>
                  <a:srgbClr val="C00000"/>
                </a:solidFill>
                <a:latin typeface="Calibri" panose="020F0502020204030204" pitchFamily="34" charset="0"/>
                <a:cs typeface="Calibri" panose="020F0502020204030204" pitchFamily="34" charset="0"/>
              </a:rPr>
              <a:t>concurrent</a:t>
            </a:r>
            <a:r>
              <a:rPr lang="en-GB" altLang="en-US" sz="2000">
                <a:latin typeface="Calibri" panose="020F0502020204030204" pitchFamily="34" charset="0"/>
                <a:cs typeface="Calibri" panose="020F0502020204030204" pitchFamily="34" charset="0"/>
              </a:rPr>
              <a:t>: lead time reduction</a:t>
            </a:r>
            <a:endParaRPr lang="en-GB" altLang="en-US" sz="2000">
              <a:latin typeface="Calibri" panose="020F0502020204030204" pitchFamily="34" charset="0"/>
              <a:cs typeface="Calibri" panose="020F0502020204030204" pitchFamily="34" charset="0"/>
            </a:endParaRPr>
          </a:p>
          <a:p>
            <a:pPr>
              <a:lnSpc>
                <a:spcPct val="130000"/>
              </a:lnSpc>
              <a:spcBef>
                <a:spcPct val="0"/>
              </a:spcBef>
            </a:pPr>
            <a:r>
              <a:rPr lang="en-GB" altLang="en-US" sz="2000">
                <a:latin typeface="Calibri" panose="020F0502020204030204" pitchFamily="34" charset="0"/>
                <a:cs typeface="Calibri" panose="020F0502020204030204" pitchFamily="34" charset="0"/>
              </a:rPr>
              <a:t> Strong influence from Japanese auto industry </a:t>
            </a:r>
            <a:endParaRPr lang="en-GB" altLang="en-US" sz="2000">
              <a:latin typeface="Calibri" panose="020F0502020204030204" pitchFamily="34" charset="0"/>
              <a:cs typeface="Calibri" panose="020F0502020204030204" pitchFamily="34" charset="0"/>
            </a:endParaRPr>
          </a:p>
          <a:p>
            <a:pPr lvl="1">
              <a:lnSpc>
                <a:spcPct val="130000"/>
              </a:lnSpc>
              <a:spcBef>
                <a:spcPct val="0"/>
              </a:spcBef>
              <a:buFontTx/>
              <a:buChar char="•"/>
            </a:pPr>
            <a:r>
              <a:rPr lang="en-GB" altLang="en-US" sz="1400" b="0">
                <a:latin typeface="Calibri" panose="020F0502020204030204" pitchFamily="34" charset="0"/>
                <a:cs typeface="Calibri" panose="020F0502020204030204" pitchFamily="34" charset="0"/>
              </a:rPr>
              <a:t> By 1990 Japan had a NPD lead-time advantage of between 12 -18 months* </a:t>
            </a:r>
            <a:endParaRPr lang="en-GB" altLang="en-US" sz="1400" b="0">
              <a:latin typeface="Calibri" panose="020F0502020204030204" pitchFamily="34" charset="0"/>
              <a:cs typeface="Calibri" panose="020F0502020204030204" pitchFamily="34" charset="0"/>
            </a:endParaRPr>
          </a:p>
        </p:txBody>
      </p:sp>
      <p:sp>
        <p:nvSpPr>
          <p:cNvPr id="100356" name="Line 4"/>
          <p:cNvSpPr>
            <a:spLocks noChangeShapeType="1"/>
          </p:cNvSpPr>
          <p:nvPr/>
        </p:nvSpPr>
        <p:spPr bwMode="auto">
          <a:xfrm flipH="1">
            <a:off x="2012953" y="2752621"/>
            <a:ext cx="8336" cy="2267300"/>
          </a:xfrm>
          <a:prstGeom prst="line">
            <a:avLst/>
          </a:prstGeom>
          <a:noFill/>
          <a:ln w="19050">
            <a:solidFill>
              <a:schemeClr val="tx1"/>
            </a:solidFill>
            <a:round/>
            <a:headEnd type="triangle" w="sm" len="lg"/>
          </a:ln>
          <a:extLst>
            <a:ext uri="{909E8E84-426E-40DD-AFC4-6F175D3DCCD1}">
              <a14:hiddenFill xmlns:a14="http://schemas.microsoft.com/office/drawing/2010/main">
                <a:noFill/>
              </a14:hiddenFill>
            </a:ext>
          </a:extLst>
        </p:spPr>
        <p:txBody>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endParaRPr lang="en-GB" sz="895"/>
          </a:p>
        </p:txBody>
      </p:sp>
      <p:sp>
        <p:nvSpPr>
          <p:cNvPr id="100357" name="Line 5"/>
          <p:cNvSpPr>
            <a:spLocks noChangeShapeType="1"/>
          </p:cNvSpPr>
          <p:nvPr/>
        </p:nvSpPr>
        <p:spPr bwMode="auto">
          <a:xfrm>
            <a:off x="2012953" y="5019921"/>
            <a:ext cx="5513445" cy="0"/>
          </a:xfrm>
          <a:prstGeom prst="line">
            <a:avLst/>
          </a:prstGeom>
          <a:noFill/>
          <a:ln w="19050">
            <a:solidFill>
              <a:schemeClr val="tx1"/>
            </a:solidFill>
            <a:round/>
            <a:tailEnd type="triangle" w="med" len="lg"/>
          </a:ln>
          <a:extLst>
            <a:ext uri="{909E8E84-426E-40DD-AFC4-6F175D3DCCD1}">
              <a14:hiddenFill xmlns:a14="http://schemas.microsoft.com/office/drawing/2010/main">
                <a:noFill/>
              </a14:hiddenFill>
            </a:ext>
          </a:extLst>
        </p:spPr>
        <p:txBody>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endParaRPr lang="en-GB" sz="895"/>
          </a:p>
        </p:txBody>
      </p:sp>
      <p:sp>
        <p:nvSpPr>
          <p:cNvPr id="100358" name="Rectangle 6"/>
          <p:cNvSpPr>
            <a:spLocks noChangeArrowheads="1"/>
          </p:cNvSpPr>
          <p:nvPr/>
        </p:nvSpPr>
        <p:spPr bwMode="auto">
          <a:xfrm>
            <a:off x="2012953" y="3219418"/>
            <a:ext cx="870481" cy="228636"/>
          </a:xfrm>
          <a:prstGeom prst="rect">
            <a:avLst/>
          </a:prstGeom>
          <a:solidFill>
            <a:srgbClr val="4D4D4D"/>
          </a:solidFill>
          <a:ln w="9525">
            <a:solidFill>
              <a:schemeClr val="tx1"/>
            </a:solidFill>
            <a:miter lim="800000"/>
          </a:ln>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GB" altLang="en-US" sz="1350">
              <a:latin typeface="Arial" panose="020B0604020202020204" pitchFamily="34" charset="0"/>
            </a:endParaRPr>
          </a:p>
        </p:txBody>
      </p:sp>
      <p:sp>
        <p:nvSpPr>
          <p:cNvPr id="100359" name="Rectangle 7"/>
          <p:cNvSpPr>
            <a:spLocks noChangeArrowheads="1"/>
          </p:cNvSpPr>
          <p:nvPr/>
        </p:nvSpPr>
        <p:spPr bwMode="auto">
          <a:xfrm>
            <a:off x="2883434" y="3448053"/>
            <a:ext cx="782362" cy="228636"/>
          </a:xfrm>
          <a:prstGeom prst="rect">
            <a:avLst/>
          </a:prstGeom>
          <a:solidFill>
            <a:srgbClr val="4D4D4D"/>
          </a:solidFill>
          <a:ln w="9525">
            <a:solidFill>
              <a:schemeClr val="tx1"/>
            </a:solidFill>
            <a:miter lim="800000"/>
          </a:ln>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GB" altLang="en-US" sz="1350">
              <a:latin typeface="Arial" panose="020B0604020202020204" pitchFamily="34" charset="0"/>
            </a:endParaRPr>
          </a:p>
        </p:txBody>
      </p:sp>
      <p:sp>
        <p:nvSpPr>
          <p:cNvPr id="100360" name="Rectangle 8"/>
          <p:cNvSpPr>
            <a:spLocks noChangeArrowheads="1"/>
          </p:cNvSpPr>
          <p:nvPr/>
        </p:nvSpPr>
        <p:spPr bwMode="auto">
          <a:xfrm>
            <a:off x="3665795" y="3676688"/>
            <a:ext cx="870481" cy="228636"/>
          </a:xfrm>
          <a:prstGeom prst="rect">
            <a:avLst/>
          </a:prstGeom>
          <a:solidFill>
            <a:srgbClr val="4D4D4D"/>
          </a:solidFill>
          <a:ln w="9525">
            <a:solidFill>
              <a:schemeClr val="tx1"/>
            </a:solidFill>
            <a:miter lim="800000"/>
          </a:ln>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GB" altLang="en-US" sz="1350">
              <a:latin typeface="Arial" panose="020B0604020202020204" pitchFamily="34" charset="0"/>
            </a:endParaRPr>
          </a:p>
        </p:txBody>
      </p:sp>
      <p:sp>
        <p:nvSpPr>
          <p:cNvPr id="100361" name="Rectangle 9"/>
          <p:cNvSpPr>
            <a:spLocks noChangeArrowheads="1"/>
          </p:cNvSpPr>
          <p:nvPr/>
        </p:nvSpPr>
        <p:spPr bwMode="auto">
          <a:xfrm>
            <a:off x="4536276" y="3914850"/>
            <a:ext cx="1143177" cy="228636"/>
          </a:xfrm>
          <a:prstGeom prst="rect">
            <a:avLst/>
          </a:prstGeom>
          <a:solidFill>
            <a:srgbClr val="4D4D4D"/>
          </a:solidFill>
          <a:ln w="9525">
            <a:solidFill>
              <a:schemeClr val="tx1"/>
            </a:solidFill>
            <a:miter lim="800000"/>
          </a:ln>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GB" altLang="en-US" sz="1350">
              <a:latin typeface="Arial" panose="020B0604020202020204" pitchFamily="34" charset="0"/>
            </a:endParaRPr>
          </a:p>
        </p:txBody>
      </p:sp>
      <p:sp>
        <p:nvSpPr>
          <p:cNvPr id="100362" name="Rectangle 10"/>
          <p:cNvSpPr>
            <a:spLocks noChangeArrowheads="1"/>
          </p:cNvSpPr>
          <p:nvPr/>
        </p:nvSpPr>
        <p:spPr bwMode="auto">
          <a:xfrm>
            <a:off x="5592524" y="4143485"/>
            <a:ext cx="1143177" cy="228636"/>
          </a:xfrm>
          <a:prstGeom prst="rect">
            <a:avLst/>
          </a:prstGeom>
          <a:solidFill>
            <a:srgbClr val="4D4D4D"/>
          </a:solidFill>
          <a:ln w="9525">
            <a:solidFill>
              <a:schemeClr val="tx1"/>
            </a:solidFill>
            <a:miter lim="800000"/>
          </a:ln>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GB" altLang="en-US" sz="1350">
              <a:latin typeface="Arial" panose="020B0604020202020204" pitchFamily="34" charset="0"/>
            </a:endParaRPr>
          </a:p>
        </p:txBody>
      </p:sp>
      <p:sp>
        <p:nvSpPr>
          <p:cNvPr id="100363" name="Rectangle 11"/>
          <p:cNvSpPr>
            <a:spLocks noChangeArrowheads="1"/>
          </p:cNvSpPr>
          <p:nvPr/>
        </p:nvSpPr>
        <p:spPr bwMode="auto">
          <a:xfrm>
            <a:off x="6638054" y="4372121"/>
            <a:ext cx="870481" cy="228636"/>
          </a:xfrm>
          <a:prstGeom prst="rect">
            <a:avLst/>
          </a:prstGeom>
          <a:solidFill>
            <a:srgbClr val="4D4D4D"/>
          </a:solidFill>
          <a:ln w="9525">
            <a:solidFill>
              <a:schemeClr val="tx1"/>
            </a:solidFill>
            <a:miter lim="800000"/>
          </a:ln>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GB" altLang="en-US" sz="1350">
              <a:latin typeface="Arial" panose="020B0604020202020204" pitchFamily="34" charset="0"/>
            </a:endParaRPr>
          </a:p>
        </p:txBody>
      </p:sp>
      <p:sp>
        <p:nvSpPr>
          <p:cNvPr id="100364" name="Text Box 12"/>
          <p:cNvSpPr txBox="1">
            <a:spLocks noChangeArrowheads="1"/>
          </p:cNvSpPr>
          <p:nvPr/>
        </p:nvSpPr>
        <p:spPr bwMode="auto">
          <a:xfrm>
            <a:off x="2098691" y="2837169"/>
            <a:ext cx="73353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GB" altLang="en-US" sz="1050" b="0">
                <a:latin typeface="Calibri" panose="020F0502020204030204" pitchFamily="34" charset="0"/>
                <a:cs typeface="Calibri" panose="020F0502020204030204" pitchFamily="34" charset="0"/>
              </a:rPr>
              <a:t>Concept </a:t>
            </a:r>
            <a:endParaRPr lang="en-GB" altLang="en-US" sz="1050" b="0">
              <a:latin typeface="Calibri" panose="020F0502020204030204" pitchFamily="34" charset="0"/>
              <a:cs typeface="Calibri" panose="020F0502020204030204" pitchFamily="34" charset="0"/>
            </a:endParaRPr>
          </a:p>
          <a:p>
            <a:pPr>
              <a:spcBef>
                <a:spcPct val="0"/>
              </a:spcBef>
              <a:buFontTx/>
              <a:buNone/>
            </a:pPr>
            <a:r>
              <a:rPr lang="en-GB" altLang="en-US" sz="1050" b="0">
                <a:latin typeface="Calibri" panose="020F0502020204030204" pitchFamily="34" charset="0"/>
                <a:cs typeface="Calibri" panose="020F0502020204030204" pitchFamily="34" charset="0"/>
              </a:rPr>
              <a:t>generation</a:t>
            </a:r>
            <a:endParaRPr lang="en-GB" altLang="en-US" sz="1050" b="0">
              <a:latin typeface="Calibri" panose="020F0502020204030204" pitchFamily="34" charset="0"/>
              <a:cs typeface="Calibri" panose="020F0502020204030204" pitchFamily="34" charset="0"/>
            </a:endParaRPr>
          </a:p>
        </p:txBody>
      </p:sp>
      <p:sp>
        <p:nvSpPr>
          <p:cNvPr id="100365" name="Text Box 13"/>
          <p:cNvSpPr txBox="1">
            <a:spLocks noChangeArrowheads="1"/>
          </p:cNvSpPr>
          <p:nvPr/>
        </p:nvSpPr>
        <p:spPr bwMode="auto">
          <a:xfrm>
            <a:off x="2960836" y="3027698"/>
            <a:ext cx="613266"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GB" altLang="en-US" sz="1050" b="0" dirty="0">
                <a:latin typeface="Calibri" panose="020F0502020204030204" pitchFamily="34" charset="0"/>
                <a:cs typeface="Calibri" panose="020F0502020204030204" pitchFamily="34" charset="0"/>
              </a:rPr>
              <a:t>Product </a:t>
            </a:r>
            <a:endParaRPr lang="en-GB" altLang="en-US" sz="1050" b="0" dirty="0">
              <a:latin typeface="Calibri" panose="020F0502020204030204" pitchFamily="34" charset="0"/>
              <a:cs typeface="Calibri" panose="020F0502020204030204" pitchFamily="34" charset="0"/>
            </a:endParaRPr>
          </a:p>
          <a:p>
            <a:pPr>
              <a:spcBef>
                <a:spcPct val="0"/>
              </a:spcBef>
              <a:buFontTx/>
              <a:buNone/>
            </a:pPr>
            <a:r>
              <a:rPr lang="en-GB" altLang="en-US" sz="1050" b="0" dirty="0">
                <a:latin typeface="Calibri" panose="020F0502020204030204" pitchFamily="34" charset="0"/>
                <a:cs typeface="Calibri" panose="020F0502020204030204" pitchFamily="34" charset="0"/>
              </a:rPr>
              <a:t>planning</a:t>
            </a:r>
            <a:endParaRPr lang="en-GB" altLang="en-US" sz="1050" b="0" dirty="0">
              <a:latin typeface="Calibri" panose="020F0502020204030204" pitchFamily="34" charset="0"/>
              <a:cs typeface="Calibri" panose="020F0502020204030204" pitchFamily="34" charset="0"/>
            </a:endParaRPr>
          </a:p>
        </p:txBody>
      </p:sp>
      <p:sp>
        <p:nvSpPr>
          <p:cNvPr id="100366" name="Text Box 14"/>
          <p:cNvSpPr txBox="1">
            <a:spLocks noChangeArrowheads="1"/>
          </p:cNvSpPr>
          <p:nvPr/>
        </p:nvSpPr>
        <p:spPr bwMode="auto">
          <a:xfrm>
            <a:off x="3751533" y="3256334"/>
            <a:ext cx="790697"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GB" altLang="en-US" sz="1050" b="0">
                <a:latin typeface="Calibri" panose="020F0502020204030204" pitchFamily="34" charset="0"/>
                <a:cs typeface="Calibri" panose="020F0502020204030204" pitchFamily="34" charset="0"/>
              </a:rPr>
              <a:t>Advanced </a:t>
            </a:r>
            <a:endParaRPr lang="en-GB" altLang="en-US" sz="1050" b="0">
              <a:latin typeface="Calibri" panose="020F0502020204030204" pitchFamily="34" charset="0"/>
              <a:cs typeface="Calibri" panose="020F0502020204030204" pitchFamily="34" charset="0"/>
            </a:endParaRPr>
          </a:p>
          <a:p>
            <a:pPr>
              <a:spcBef>
                <a:spcPct val="0"/>
              </a:spcBef>
              <a:buFontTx/>
              <a:buNone/>
            </a:pPr>
            <a:r>
              <a:rPr lang="en-GB" altLang="en-US" sz="1050" b="0">
                <a:latin typeface="Calibri" panose="020F0502020204030204" pitchFamily="34" charset="0"/>
                <a:cs typeface="Calibri" panose="020F0502020204030204" pitchFamily="34" charset="0"/>
              </a:rPr>
              <a:t>engineering</a:t>
            </a:r>
            <a:endParaRPr lang="en-GB" altLang="en-US" sz="1050" b="0">
              <a:latin typeface="Calibri" panose="020F0502020204030204" pitchFamily="34" charset="0"/>
              <a:cs typeface="Calibri" panose="020F0502020204030204" pitchFamily="34" charset="0"/>
            </a:endParaRPr>
          </a:p>
        </p:txBody>
      </p:sp>
      <p:sp>
        <p:nvSpPr>
          <p:cNvPr id="100367" name="Text Box 15"/>
          <p:cNvSpPr txBox="1">
            <a:spLocks noChangeArrowheads="1"/>
          </p:cNvSpPr>
          <p:nvPr/>
        </p:nvSpPr>
        <p:spPr bwMode="auto">
          <a:xfrm>
            <a:off x="4683936" y="3494495"/>
            <a:ext cx="790697"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GB" altLang="en-US" sz="1050" b="0">
                <a:latin typeface="Calibri" panose="020F0502020204030204" pitchFamily="34" charset="0"/>
                <a:cs typeface="Calibri" panose="020F0502020204030204" pitchFamily="34" charset="0"/>
              </a:rPr>
              <a:t>Product </a:t>
            </a:r>
            <a:endParaRPr lang="en-GB" altLang="en-US" sz="1050" b="0">
              <a:latin typeface="Calibri" panose="020F0502020204030204" pitchFamily="34" charset="0"/>
              <a:cs typeface="Calibri" panose="020F0502020204030204" pitchFamily="34" charset="0"/>
            </a:endParaRPr>
          </a:p>
          <a:p>
            <a:pPr>
              <a:spcBef>
                <a:spcPct val="0"/>
              </a:spcBef>
              <a:buFontTx/>
              <a:buNone/>
            </a:pPr>
            <a:r>
              <a:rPr lang="en-GB" altLang="en-US" sz="1050" b="0">
                <a:latin typeface="Calibri" panose="020F0502020204030204" pitchFamily="34" charset="0"/>
                <a:cs typeface="Calibri" panose="020F0502020204030204" pitchFamily="34" charset="0"/>
              </a:rPr>
              <a:t>engineering</a:t>
            </a:r>
            <a:endParaRPr lang="en-GB" altLang="en-US" sz="1050" b="0">
              <a:latin typeface="Calibri" panose="020F0502020204030204" pitchFamily="34" charset="0"/>
              <a:cs typeface="Calibri" panose="020F0502020204030204" pitchFamily="34" charset="0"/>
            </a:endParaRPr>
          </a:p>
        </p:txBody>
      </p:sp>
      <p:sp>
        <p:nvSpPr>
          <p:cNvPr id="100368" name="Text Box 16"/>
          <p:cNvSpPr txBox="1">
            <a:spLocks noChangeArrowheads="1"/>
          </p:cNvSpPr>
          <p:nvPr/>
        </p:nvSpPr>
        <p:spPr bwMode="auto">
          <a:xfrm>
            <a:off x="5836639" y="3742184"/>
            <a:ext cx="790697"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GB" altLang="en-US" sz="1050" b="0">
                <a:latin typeface="Calibri" panose="020F0502020204030204" pitchFamily="34" charset="0"/>
                <a:cs typeface="Calibri" panose="020F0502020204030204" pitchFamily="34" charset="0"/>
              </a:rPr>
              <a:t>Process </a:t>
            </a:r>
            <a:endParaRPr lang="en-GB" altLang="en-US" sz="1050" b="0">
              <a:latin typeface="Calibri" panose="020F0502020204030204" pitchFamily="34" charset="0"/>
              <a:cs typeface="Calibri" panose="020F0502020204030204" pitchFamily="34" charset="0"/>
            </a:endParaRPr>
          </a:p>
          <a:p>
            <a:pPr>
              <a:spcBef>
                <a:spcPct val="0"/>
              </a:spcBef>
              <a:buFontTx/>
              <a:buNone/>
            </a:pPr>
            <a:r>
              <a:rPr lang="en-GB" altLang="en-US" sz="1050" b="0">
                <a:latin typeface="Calibri" panose="020F0502020204030204" pitchFamily="34" charset="0"/>
                <a:cs typeface="Calibri" panose="020F0502020204030204" pitchFamily="34" charset="0"/>
              </a:rPr>
              <a:t>engineering</a:t>
            </a:r>
            <a:endParaRPr lang="en-GB" altLang="en-US" sz="1050" b="0">
              <a:latin typeface="Calibri" panose="020F0502020204030204" pitchFamily="34" charset="0"/>
              <a:cs typeface="Calibri" panose="020F0502020204030204" pitchFamily="34" charset="0"/>
            </a:endParaRPr>
          </a:p>
        </p:txBody>
      </p:sp>
      <p:sp>
        <p:nvSpPr>
          <p:cNvPr id="100369" name="Text Box 17"/>
          <p:cNvSpPr txBox="1">
            <a:spLocks noChangeArrowheads="1"/>
          </p:cNvSpPr>
          <p:nvPr/>
        </p:nvSpPr>
        <p:spPr bwMode="auto">
          <a:xfrm>
            <a:off x="6785714" y="4151822"/>
            <a:ext cx="60612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GB" altLang="en-US" sz="1050" b="0">
                <a:latin typeface="Calibri" panose="020F0502020204030204" pitchFamily="34" charset="0"/>
                <a:cs typeface="Calibri" panose="020F0502020204030204" pitchFamily="34" charset="0"/>
              </a:rPr>
              <a:t>Pilot run</a:t>
            </a:r>
            <a:endParaRPr lang="en-GB" altLang="en-US" sz="1050" b="0">
              <a:latin typeface="Calibri" panose="020F0502020204030204" pitchFamily="34" charset="0"/>
              <a:cs typeface="Calibri" panose="020F0502020204030204" pitchFamily="34" charset="0"/>
            </a:endParaRPr>
          </a:p>
        </p:txBody>
      </p:sp>
      <p:sp>
        <p:nvSpPr>
          <p:cNvPr id="100370" name="Rectangle 18"/>
          <p:cNvSpPr>
            <a:spLocks noChangeArrowheads="1"/>
          </p:cNvSpPr>
          <p:nvPr/>
        </p:nvSpPr>
        <p:spPr bwMode="auto">
          <a:xfrm>
            <a:off x="2012953" y="3419474"/>
            <a:ext cx="870481" cy="228636"/>
          </a:xfrm>
          <a:prstGeom prst="rect">
            <a:avLst/>
          </a:prstGeom>
          <a:solidFill>
            <a:srgbClr val="FF0000"/>
          </a:solidFill>
          <a:ln w="9525">
            <a:solidFill>
              <a:schemeClr val="tx1"/>
            </a:solidFill>
            <a:miter lim="800000"/>
          </a:ln>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GB" altLang="en-US" sz="1350">
              <a:latin typeface="Arial" panose="020B0604020202020204" pitchFamily="34" charset="0"/>
            </a:endParaRPr>
          </a:p>
        </p:txBody>
      </p:sp>
      <p:sp>
        <p:nvSpPr>
          <p:cNvPr id="100371" name="Rectangle 19"/>
          <p:cNvSpPr>
            <a:spLocks noChangeArrowheads="1"/>
          </p:cNvSpPr>
          <p:nvPr/>
        </p:nvSpPr>
        <p:spPr bwMode="auto">
          <a:xfrm>
            <a:off x="2382104" y="3648109"/>
            <a:ext cx="782361" cy="228636"/>
          </a:xfrm>
          <a:prstGeom prst="rect">
            <a:avLst/>
          </a:prstGeom>
          <a:solidFill>
            <a:srgbClr val="FF0000"/>
          </a:solidFill>
          <a:ln w="9525">
            <a:solidFill>
              <a:schemeClr val="tx1"/>
            </a:solidFill>
            <a:miter lim="800000"/>
          </a:ln>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GB" altLang="en-US" sz="1350">
              <a:latin typeface="Arial" panose="020B0604020202020204" pitchFamily="34" charset="0"/>
            </a:endParaRPr>
          </a:p>
        </p:txBody>
      </p:sp>
      <p:sp>
        <p:nvSpPr>
          <p:cNvPr id="100372" name="Rectangle 20"/>
          <p:cNvSpPr>
            <a:spLocks noChangeArrowheads="1"/>
          </p:cNvSpPr>
          <p:nvPr/>
        </p:nvSpPr>
        <p:spPr bwMode="auto">
          <a:xfrm>
            <a:off x="2620265" y="3876744"/>
            <a:ext cx="870481" cy="228636"/>
          </a:xfrm>
          <a:prstGeom prst="rect">
            <a:avLst/>
          </a:prstGeom>
          <a:solidFill>
            <a:srgbClr val="FF0000"/>
          </a:solidFill>
          <a:ln w="9525">
            <a:solidFill>
              <a:schemeClr val="tx1"/>
            </a:solidFill>
            <a:miter lim="800000"/>
          </a:ln>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GB" altLang="en-US" sz="1350">
              <a:latin typeface="Arial" panose="020B0604020202020204" pitchFamily="34" charset="0"/>
            </a:endParaRPr>
          </a:p>
        </p:txBody>
      </p:sp>
      <p:sp>
        <p:nvSpPr>
          <p:cNvPr id="100373" name="Rectangle 21"/>
          <p:cNvSpPr>
            <a:spLocks noChangeArrowheads="1"/>
          </p:cNvSpPr>
          <p:nvPr/>
        </p:nvSpPr>
        <p:spPr bwMode="auto">
          <a:xfrm>
            <a:off x="3244249" y="4105380"/>
            <a:ext cx="1143177" cy="228636"/>
          </a:xfrm>
          <a:prstGeom prst="rect">
            <a:avLst/>
          </a:prstGeom>
          <a:solidFill>
            <a:srgbClr val="FF0000"/>
          </a:solidFill>
          <a:ln w="9525">
            <a:solidFill>
              <a:schemeClr val="tx1"/>
            </a:solidFill>
            <a:miter lim="800000"/>
          </a:ln>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GB" altLang="en-US" sz="1350">
              <a:latin typeface="Arial" panose="020B0604020202020204" pitchFamily="34" charset="0"/>
            </a:endParaRPr>
          </a:p>
        </p:txBody>
      </p:sp>
      <p:sp>
        <p:nvSpPr>
          <p:cNvPr id="100374" name="Rectangle 22"/>
          <p:cNvSpPr>
            <a:spLocks noChangeArrowheads="1"/>
          </p:cNvSpPr>
          <p:nvPr/>
        </p:nvSpPr>
        <p:spPr bwMode="auto">
          <a:xfrm>
            <a:off x="3815837" y="4334015"/>
            <a:ext cx="1143177" cy="228636"/>
          </a:xfrm>
          <a:prstGeom prst="rect">
            <a:avLst/>
          </a:prstGeom>
          <a:solidFill>
            <a:srgbClr val="FF0000"/>
          </a:solidFill>
          <a:ln w="9525">
            <a:solidFill>
              <a:schemeClr val="tx1"/>
            </a:solidFill>
            <a:miter lim="800000"/>
          </a:ln>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GB" altLang="en-US" sz="1350">
              <a:latin typeface="Arial" panose="020B0604020202020204" pitchFamily="34" charset="0"/>
            </a:endParaRPr>
          </a:p>
        </p:txBody>
      </p:sp>
      <p:sp>
        <p:nvSpPr>
          <p:cNvPr id="100375" name="Rectangle 23"/>
          <p:cNvSpPr>
            <a:spLocks noChangeArrowheads="1"/>
          </p:cNvSpPr>
          <p:nvPr/>
        </p:nvSpPr>
        <p:spPr bwMode="auto">
          <a:xfrm>
            <a:off x="4572001" y="4562650"/>
            <a:ext cx="870482" cy="228636"/>
          </a:xfrm>
          <a:prstGeom prst="rect">
            <a:avLst/>
          </a:prstGeom>
          <a:solidFill>
            <a:srgbClr val="FF0000"/>
          </a:solidFill>
          <a:ln w="9525">
            <a:solidFill>
              <a:schemeClr val="tx1"/>
            </a:solidFill>
            <a:miter lim="800000"/>
          </a:ln>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GB" altLang="en-US" sz="1350">
              <a:latin typeface="Arial" panose="020B0604020202020204" pitchFamily="34" charset="0"/>
            </a:endParaRPr>
          </a:p>
        </p:txBody>
      </p:sp>
      <p:sp>
        <p:nvSpPr>
          <p:cNvPr id="100376" name="Text Box 24"/>
          <p:cNvSpPr txBox="1">
            <a:spLocks noChangeArrowheads="1"/>
          </p:cNvSpPr>
          <p:nvPr/>
        </p:nvSpPr>
        <p:spPr bwMode="auto">
          <a:xfrm>
            <a:off x="4323122" y="5046118"/>
            <a:ext cx="4560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GB" altLang="en-US" sz="1200">
                <a:latin typeface="Calibri" panose="020F0502020204030204" pitchFamily="34" charset="0"/>
                <a:cs typeface="Calibri" panose="020F0502020204030204" pitchFamily="34" charset="0"/>
              </a:rPr>
              <a:t>Time</a:t>
            </a:r>
            <a:endParaRPr lang="en-GB" altLang="en-US" sz="1200">
              <a:latin typeface="Calibri" panose="020F0502020204030204" pitchFamily="34" charset="0"/>
              <a:cs typeface="Calibri" panose="020F0502020204030204" pitchFamily="34" charset="0"/>
            </a:endParaRPr>
          </a:p>
        </p:txBody>
      </p:sp>
      <p:sp>
        <p:nvSpPr>
          <p:cNvPr id="100377" name="Text Box 25"/>
          <p:cNvSpPr txBox="1">
            <a:spLocks noChangeArrowheads="1"/>
          </p:cNvSpPr>
          <p:nvPr/>
        </p:nvSpPr>
        <p:spPr bwMode="auto">
          <a:xfrm rot="16200000">
            <a:off x="1591407" y="3854899"/>
            <a:ext cx="5489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GB" altLang="en-US" sz="1200" dirty="0">
                <a:latin typeface="Calibri" panose="020F0502020204030204" pitchFamily="34" charset="0"/>
                <a:cs typeface="Calibri" panose="020F0502020204030204" pitchFamily="34" charset="0"/>
              </a:rPr>
              <a:t>Stages</a:t>
            </a:r>
            <a:endParaRPr lang="en-GB" altLang="en-US" sz="1200" dirty="0">
              <a:latin typeface="Calibri" panose="020F0502020204030204" pitchFamily="34" charset="0"/>
              <a:cs typeface="Calibri" panose="020F0502020204030204" pitchFamily="34" charset="0"/>
            </a:endParaRPr>
          </a:p>
        </p:txBody>
      </p:sp>
      <p:sp>
        <p:nvSpPr>
          <p:cNvPr id="100378" name="Text Box 26"/>
          <p:cNvSpPr txBox="1">
            <a:spLocks noChangeArrowheads="1"/>
          </p:cNvSpPr>
          <p:nvPr/>
        </p:nvSpPr>
        <p:spPr bwMode="auto">
          <a:xfrm>
            <a:off x="1597360" y="5370018"/>
            <a:ext cx="52074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GB" altLang="en-US" sz="1200" b="0">
                <a:latin typeface="Calibri" panose="020F0502020204030204" pitchFamily="34" charset="0"/>
                <a:cs typeface="Calibri" panose="020F0502020204030204" pitchFamily="34" charset="0"/>
              </a:rPr>
              <a:t>*Source: Clark and Fujimoto (1991) ‘Product Development Performance’</a:t>
            </a:r>
            <a:endParaRPr lang="en-GB" altLang="en-US" sz="1200" b="0">
              <a:latin typeface="Calibri" panose="020F0502020204030204" pitchFamily="34" charset="0"/>
              <a:cs typeface="Calibri" panose="020F0502020204030204"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548640"/>
            <a:ext cx="2700645" cy="5431536"/>
          </a:xfrm>
        </p:spPr>
        <p:txBody>
          <a:bodyPr>
            <a:normAutofit/>
          </a:bodyPr>
          <a:lstStyle/>
          <a:p>
            <a:r>
              <a:rPr lang="en-GB" sz="4300" dirty="0"/>
              <a:t>The 80s arguments against</a:t>
            </a:r>
            <a:br>
              <a:rPr lang="en-GB" sz="4300" dirty="0"/>
            </a:br>
            <a:r>
              <a:rPr lang="en-GB" sz="4300" dirty="0"/>
              <a:t>Japanese success</a:t>
            </a:r>
            <a:endParaRPr lang="en-GB" sz="4300" dirty="0"/>
          </a:p>
        </p:txBody>
      </p:sp>
      <p:sp>
        <p:nvSpPr>
          <p:cNvPr id="10" name="sketch line"/>
          <p:cNvSpPr>
            <a:spLocks noGrp="1" noRot="1" noChangeAspect="1" noMove="1" noResize="1" noEditPoints="1" noAdjustHandles="1" noChangeArrowheads="1" noChangeShapeType="1" noTextEdit="1"/>
          </p:cNvSpPr>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1" fmla="*/ 0 w 4480560"/>
              <a:gd name="connsiteY0-2" fmla="*/ 0 h 13716"/>
              <a:gd name="connsiteX1-3" fmla="*/ 595274 w 4480560"/>
              <a:gd name="connsiteY1-4" fmla="*/ 0 h 13716"/>
              <a:gd name="connsiteX2-5" fmla="*/ 1100938 w 4480560"/>
              <a:gd name="connsiteY2-6" fmla="*/ 0 h 13716"/>
              <a:gd name="connsiteX3-7" fmla="*/ 1830629 w 4480560"/>
              <a:gd name="connsiteY3-8" fmla="*/ 0 h 13716"/>
              <a:gd name="connsiteX4-9" fmla="*/ 2425903 w 4480560"/>
              <a:gd name="connsiteY4-10" fmla="*/ 0 h 13716"/>
              <a:gd name="connsiteX5-11" fmla="*/ 3021178 w 4480560"/>
              <a:gd name="connsiteY5-12" fmla="*/ 0 h 13716"/>
              <a:gd name="connsiteX6-13" fmla="*/ 3750869 w 4480560"/>
              <a:gd name="connsiteY6-14" fmla="*/ 0 h 13716"/>
              <a:gd name="connsiteX7-15" fmla="*/ 4480560 w 4480560"/>
              <a:gd name="connsiteY7-16" fmla="*/ 0 h 13716"/>
              <a:gd name="connsiteX8-17" fmla="*/ 4480560 w 4480560"/>
              <a:gd name="connsiteY8-18" fmla="*/ 13716 h 13716"/>
              <a:gd name="connsiteX9-19" fmla="*/ 3930091 w 4480560"/>
              <a:gd name="connsiteY9-20" fmla="*/ 13716 h 13716"/>
              <a:gd name="connsiteX10-21" fmla="*/ 3290011 w 4480560"/>
              <a:gd name="connsiteY10-22" fmla="*/ 13716 h 13716"/>
              <a:gd name="connsiteX11-23" fmla="*/ 2649931 w 4480560"/>
              <a:gd name="connsiteY11-24" fmla="*/ 13716 h 13716"/>
              <a:gd name="connsiteX12-25" fmla="*/ 2054657 w 4480560"/>
              <a:gd name="connsiteY12-26" fmla="*/ 13716 h 13716"/>
              <a:gd name="connsiteX13-27" fmla="*/ 1324966 w 4480560"/>
              <a:gd name="connsiteY13-28" fmla="*/ 13716 h 13716"/>
              <a:gd name="connsiteX14-29" fmla="*/ 595274 w 4480560"/>
              <a:gd name="connsiteY14-30" fmla="*/ 13716 h 13716"/>
              <a:gd name="connsiteX15-31" fmla="*/ 0 w 4480560"/>
              <a:gd name="connsiteY15-32" fmla="*/ 13716 h 13716"/>
              <a:gd name="connsiteX16-33" fmla="*/ 0 w 4480560"/>
              <a:gd name="connsiteY16-34" fmla="*/ 0 h 137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44813" y="552091"/>
            <a:ext cx="4668251" cy="5431536"/>
          </a:xfrm>
        </p:spPr>
        <p:txBody>
          <a:bodyPr anchor="ctr">
            <a:normAutofit/>
          </a:bodyPr>
          <a:lstStyle/>
          <a:p>
            <a:r>
              <a:rPr lang="en-GB" sz="1900" dirty="0"/>
              <a:t>They inspect everything and only send over their best built cars</a:t>
            </a:r>
            <a:endParaRPr lang="en-GB" sz="1900" dirty="0"/>
          </a:p>
          <a:p>
            <a:r>
              <a:rPr lang="en-GB" sz="1900" dirty="0"/>
              <a:t>They only know how to build small cars (i.e. more complex cars would be ‘too difficult for them’)</a:t>
            </a:r>
            <a:endParaRPr lang="en-GB" sz="1900" dirty="0"/>
          </a:p>
          <a:p>
            <a:r>
              <a:rPr lang="en-GB" sz="1900" dirty="0"/>
              <a:t>They are selling in Europe at a loss</a:t>
            </a:r>
            <a:endParaRPr lang="en-GB" sz="1900" dirty="0"/>
          </a:p>
          <a:p>
            <a:r>
              <a:rPr lang="en-GB" sz="1900" dirty="0"/>
              <a:t>They can only copy, never innovate</a:t>
            </a:r>
            <a:endParaRPr lang="en-GB" sz="1900" dirty="0"/>
          </a:p>
          <a:p>
            <a:r>
              <a:rPr lang="en-GB" sz="1900" dirty="0"/>
              <a:t>The Japanese workers had to work non stop in appalling conditions – far harder than western labour had to work</a:t>
            </a:r>
            <a:endParaRPr lang="en-GB" sz="1900" dirty="0"/>
          </a:p>
          <a:p>
            <a:r>
              <a:rPr lang="en-GB" sz="1900" i="1" dirty="0"/>
              <a:t>And why didn’t they have strikes!</a:t>
            </a:r>
            <a:endParaRPr lang="en-GB" sz="1900" i="1" dirty="0"/>
          </a:p>
          <a:p>
            <a:endParaRPr lang="en-GB" sz="1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485423" y="792884"/>
            <a:ext cx="6173153" cy="594213"/>
          </a:xfrm>
          <a:prstGeom prst="rect">
            <a:avLst/>
          </a:prstGeom>
        </p:spPr>
        <p:txBody>
          <a:bodyPr vert="horz" lIns="68591" tIns="34296" rIns="68591" bIns="34296" rtlCol="0" anchor="ctr">
            <a:norm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defRPr/>
            </a:pPr>
            <a:r>
              <a:rPr lang="en-GB" sz="2400" dirty="0">
                <a:solidFill>
                  <a:srgbClr val="C00000"/>
                </a:solidFill>
                <a:latin typeface="Calibri" panose="020F0502020204030204"/>
              </a:rPr>
              <a:t>(Total) Quality Management?</a:t>
            </a:r>
            <a:endParaRPr lang="en-GB" sz="2400" dirty="0">
              <a:solidFill>
                <a:srgbClr val="C00000"/>
              </a:solidFill>
              <a:latin typeface="Calibri" panose="020F0502020204030204"/>
            </a:endParaRPr>
          </a:p>
        </p:txBody>
      </p:sp>
      <p:sp>
        <p:nvSpPr>
          <p:cNvPr id="3" name="Rectangle 3"/>
          <p:cNvSpPr txBox="1">
            <a:spLocks noChangeArrowheads="1"/>
          </p:cNvSpPr>
          <p:nvPr/>
        </p:nvSpPr>
        <p:spPr bwMode="auto">
          <a:xfrm>
            <a:off x="3275855" y="1772816"/>
            <a:ext cx="4868571" cy="42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marL="400050" indent="-400050" defTabSz="685800" eaLnBrk="1" hangingPunct="1">
              <a:spcBef>
                <a:spcPct val="20000"/>
              </a:spcBef>
            </a:pPr>
            <a:r>
              <a:rPr lang="en-GB" sz="1500" b="1" dirty="0">
                <a:solidFill>
                  <a:prstClr val="black"/>
                </a:solidFill>
                <a:latin typeface="Corbel" panose="020B0503020204020204" pitchFamily="34" charset="0"/>
              </a:rPr>
              <a:t>Deming</a:t>
            </a:r>
            <a:r>
              <a:rPr lang="ja-JP" altLang="en-GB" sz="1500" b="1" dirty="0">
                <a:solidFill>
                  <a:prstClr val="black"/>
                </a:solidFill>
                <a:latin typeface="Corbel" panose="020B0503020204020204" pitchFamily="34" charset="0"/>
              </a:rPr>
              <a:t>’</a:t>
            </a:r>
            <a:r>
              <a:rPr lang="en-GB" altLang="ja-JP" sz="1500" b="1" dirty="0">
                <a:solidFill>
                  <a:prstClr val="black"/>
                </a:solidFill>
                <a:latin typeface="Corbel" panose="020B0503020204020204" pitchFamily="34" charset="0"/>
              </a:rPr>
              <a:t>s 14 points, include:</a:t>
            </a:r>
            <a:endParaRPr lang="en-GB" altLang="ja-JP" sz="1500" b="1" dirty="0">
              <a:solidFill>
                <a:prstClr val="black"/>
              </a:solidFill>
              <a:latin typeface="Corbel" panose="020B0503020204020204" pitchFamily="34" charset="0"/>
            </a:endParaRPr>
          </a:p>
          <a:p>
            <a:pPr marL="400050" indent="-400050" defTabSz="685800" eaLnBrk="1" hangingPunct="1">
              <a:spcBef>
                <a:spcPct val="20000"/>
              </a:spcBef>
            </a:pPr>
            <a:endParaRPr lang="en-GB" sz="1500" b="1" dirty="0">
              <a:solidFill>
                <a:prstClr val="black"/>
              </a:solidFill>
              <a:latin typeface="Corbel" panose="020B0503020204020204" pitchFamily="34" charset="0"/>
            </a:endParaRPr>
          </a:p>
          <a:p>
            <a:pPr marL="628650" lvl="1" indent="-285750" defTabSz="685800" eaLnBrk="1" hangingPunct="1">
              <a:spcBef>
                <a:spcPct val="20000"/>
              </a:spcBef>
              <a:buFont typeface="Arial" panose="020B0604020202020204" pitchFamily="34" charset="0"/>
              <a:buChar char="•"/>
            </a:pPr>
            <a:r>
              <a:rPr lang="en-GB" sz="1800" dirty="0">
                <a:solidFill>
                  <a:prstClr val="black"/>
                </a:solidFill>
                <a:latin typeface="Corbel" panose="020B0503020204020204" pitchFamily="34" charset="0"/>
              </a:rPr>
              <a:t>long-term commitment to improve</a:t>
            </a:r>
            <a:endParaRPr lang="en-GB" sz="1800" dirty="0">
              <a:solidFill>
                <a:prstClr val="black"/>
              </a:solidFill>
              <a:latin typeface="Corbel" panose="020B0503020204020204" pitchFamily="34" charset="0"/>
            </a:endParaRPr>
          </a:p>
          <a:p>
            <a:pPr marL="628650" lvl="1" indent="-285750" defTabSz="685800" eaLnBrk="1" hangingPunct="1">
              <a:spcBef>
                <a:spcPct val="20000"/>
              </a:spcBef>
              <a:buFont typeface="Arial" panose="020B0604020202020204" pitchFamily="34" charset="0"/>
              <a:buChar char="•"/>
            </a:pPr>
            <a:r>
              <a:rPr lang="en-GB" sz="1800" dirty="0">
                <a:solidFill>
                  <a:prstClr val="black"/>
                </a:solidFill>
                <a:latin typeface="Corbel" panose="020B0503020204020204" pitchFamily="34" charset="0"/>
              </a:rPr>
              <a:t>cease dependence on inspection</a:t>
            </a:r>
            <a:endParaRPr lang="en-GB" sz="1800" dirty="0">
              <a:solidFill>
                <a:prstClr val="black"/>
              </a:solidFill>
              <a:latin typeface="Corbel" panose="020B0503020204020204" pitchFamily="34" charset="0"/>
            </a:endParaRPr>
          </a:p>
          <a:p>
            <a:pPr marL="628650" lvl="1" indent="-285750" defTabSz="685800" eaLnBrk="1" hangingPunct="1">
              <a:spcBef>
                <a:spcPct val="20000"/>
              </a:spcBef>
              <a:buFont typeface="Arial" panose="020B0604020202020204" pitchFamily="34" charset="0"/>
              <a:buChar char="•"/>
            </a:pPr>
            <a:r>
              <a:rPr lang="en-GB" sz="1800" dirty="0">
                <a:solidFill>
                  <a:prstClr val="black"/>
                </a:solidFill>
                <a:latin typeface="Corbel" panose="020B0503020204020204" pitchFamily="34" charset="0"/>
              </a:rPr>
              <a:t>stop purchasing on price alone</a:t>
            </a:r>
            <a:endParaRPr lang="en-GB" sz="1800" dirty="0">
              <a:solidFill>
                <a:prstClr val="black"/>
              </a:solidFill>
              <a:latin typeface="Corbel" panose="020B0503020204020204" pitchFamily="34" charset="0"/>
            </a:endParaRPr>
          </a:p>
          <a:p>
            <a:pPr marL="628650" lvl="1" indent="-285750" defTabSz="685800" eaLnBrk="1" hangingPunct="1">
              <a:spcBef>
                <a:spcPct val="20000"/>
              </a:spcBef>
              <a:buFont typeface="Arial" panose="020B0604020202020204" pitchFamily="34" charset="0"/>
              <a:buChar char="•"/>
            </a:pPr>
            <a:r>
              <a:rPr lang="en-GB" sz="1800" dirty="0">
                <a:solidFill>
                  <a:prstClr val="black"/>
                </a:solidFill>
                <a:latin typeface="Corbel" panose="020B0503020204020204" pitchFamily="34" charset="0"/>
              </a:rPr>
              <a:t>aim for </a:t>
            </a:r>
            <a:r>
              <a:rPr lang="en-GB" sz="1800" u="sng" dirty="0">
                <a:solidFill>
                  <a:prstClr val="black"/>
                </a:solidFill>
                <a:latin typeface="Corbel" panose="020B0503020204020204" pitchFamily="34" charset="0"/>
              </a:rPr>
              <a:t>continuous</a:t>
            </a:r>
            <a:r>
              <a:rPr lang="en-GB" sz="1800" dirty="0">
                <a:solidFill>
                  <a:prstClr val="black"/>
                </a:solidFill>
                <a:latin typeface="Corbel" panose="020B0503020204020204" pitchFamily="34" charset="0"/>
              </a:rPr>
              <a:t> improvement</a:t>
            </a:r>
            <a:endParaRPr lang="en-GB" sz="1800" dirty="0">
              <a:solidFill>
                <a:prstClr val="black"/>
              </a:solidFill>
              <a:latin typeface="Corbel" panose="020B0503020204020204" pitchFamily="34" charset="0"/>
            </a:endParaRPr>
          </a:p>
          <a:p>
            <a:pPr marL="628650" lvl="1" indent="-285750" defTabSz="685800" eaLnBrk="1" hangingPunct="1">
              <a:spcBef>
                <a:spcPct val="20000"/>
              </a:spcBef>
              <a:buFont typeface="Arial" panose="020B0604020202020204" pitchFamily="34" charset="0"/>
              <a:buChar char="•"/>
            </a:pPr>
            <a:r>
              <a:rPr lang="en-GB" sz="1800" dirty="0">
                <a:solidFill>
                  <a:prstClr val="black"/>
                </a:solidFill>
                <a:latin typeface="Corbel" panose="020B0503020204020204" pitchFamily="34" charset="0"/>
              </a:rPr>
              <a:t>institute QC training</a:t>
            </a:r>
            <a:endParaRPr lang="en-GB" sz="1800" dirty="0">
              <a:solidFill>
                <a:prstClr val="black"/>
              </a:solidFill>
              <a:latin typeface="Corbel" panose="020B0503020204020204" pitchFamily="34" charset="0"/>
            </a:endParaRPr>
          </a:p>
          <a:p>
            <a:pPr marL="628650" lvl="1" indent="-285750" defTabSz="685800" eaLnBrk="1" hangingPunct="1">
              <a:spcBef>
                <a:spcPct val="20000"/>
              </a:spcBef>
              <a:buFont typeface="Arial" panose="020B0604020202020204" pitchFamily="34" charset="0"/>
              <a:buChar char="•"/>
            </a:pPr>
            <a:r>
              <a:rPr lang="en-GB" sz="1800" dirty="0">
                <a:solidFill>
                  <a:prstClr val="black"/>
                </a:solidFill>
                <a:latin typeface="Corbel" panose="020B0503020204020204" pitchFamily="34" charset="0"/>
              </a:rPr>
              <a:t>eliminate slogans</a:t>
            </a:r>
            <a:endParaRPr lang="en-GB" sz="1800" dirty="0">
              <a:solidFill>
                <a:prstClr val="black"/>
              </a:solidFill>
              <a:latin typeface="Corbel" panose="020B0503020204020204" pitchFamily="34" charset="0"/>
            </a:endParaRPr>
          </a:p>
          <a:p>
            <a:pPr marL="628650" lvl="1" indent="-285750" defTabSz="685800" eaLnBrk="1" hangingPunct="1">
              <a:spcBef>
                <a:spcPct val="20000"/>
              </a:spcBef>
              <a:buFont typeface="Arial" panose="020B0604020202020204" pitchFamily="34" charset="0"/>
              <a:buChar char="•"/>
            </a:pPr>
            <a:r>
              <a:rPr lang="en-GB" sz="1800" dirty="0">
                <a:solidFill>
                  <a:prstClr val="black"/>
                </a:solidFill>
                <a:latin typeface="Corbel" panose="020B0503020204020204" pitchFamily="34" charset="0"/>
              </a:rPr>
              <a:t>end Performance Measurement based solely on output</a:t>
            </a:r>
            <a:endParaRPr lang="en-GB" sz="1800" dirty="0">
              <a:solidFill>
                <a:prstClr val="black"/>
              </a:solidFill>
              <a:latin typeface="Corbel" panose="020B0503020204020204" pitchFamily="34" charset="0"/>
            </a:endParaRPr>
          </a:p>
          <a:p>
            <a:pPr marL="628650" lvl="1" indent="-285750" defTabSz="685800" eaLnBrk="1" hangingPunct="1">
              <a:spcBef>
                <a:spcPct val="20000"/>
              </a:spcBef>
              <a:buFont typeface="Arial" panose="020B0604020202020204" pitchFamily="34" charset="0"/>
              <a:buChar char="•"/>
            </a:pPr>
            <a:r>
              <a:rPr lang="en-GB" sz="1800" dirty="0">
                <a:solidFill>
                  <a:prstClr val="black"/>
                </a:solidFill>
                <a:latin typeface="Corbel" panose="020B0503020204020204" pitchFamily="34" charset="0"/>
              </a:rPr>
              <a:t>put everyone in the company to work in the transformation</a:t>
            </a:r>
            <a:endParaRPr lang="en-GB" sz="1800" dirty="0">
              <a:solidFill>
                <a:prstClr val="black"/>
              </a:solidFill>
              <a:latin typeface="Corbel" panose="020B0503020204020204" pitchFamily="34" charset="0"/>
            </a:endParaRPr>
          </a:p>
        </p:txBody>
      </p:sp>
      <p:pic>
        <p:nvPicPr>
          <p:cNvPr id="4" name="Picture 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763149" y="1427829"/>
            <a:ext cx="2175707" cy="276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9573" y="4725144"/>
            <a:ext cx="1702857" cy="168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581892" y="1217071"/>
            <a:ext cx="7841672" cy="4572000"/>
          </a:xfrm>
          <a:prstGeom prst="rect">
            <a:avLst/>
          </a:prstGeom>
        </p:spPr>
      </p:pic>
      <p:pic>
        <p:nvPicPr>
          <p:cNvPr id="3" name="Picture 2"/>
          <p:cNvPicPr>
            <a:picLocks noChangeAspect="1"/>
          </p:cNvPicPr>
          <p:nvPr/>
        </p:nvPicPr>
        <p:blipFill>
          <a:blip r:embed="rId2"/>
          <a:stretch>
            <a:fillRect/>
          </a:stretch>
        </p:blipFill>
        <p:spPr>
          <a:xfrm>
            <a:off x="581892" y="4565470"/>
            <a:ext cx="1433946" cy="1075459"/>
          </a:xfrm>
          <a:prstGeom prst="rect">
            <a:avLst/>
          </a:prstGeom>
        </p:spPr>
      </p:pic>
      <p:pic>
        <p:nvPicPr>
          <p:cNvPr id="4" name="Picture 3"/>
          <p:cNvPicPr>
            <a:picLocks noChangeAspect="1"/>
          </p:cNvPicPr>
          <p:nvPr/>
        </p:nvPicPr>
        <p:blipFill>
          <a:blip r:embed="rId3"/>
          <a:stretch>
            <a:fillRect/>
          </a:stretch>
        </p:blipFill>
        <p:spPr>
          <a:xfrm>
            <a:off x="7388567" y="4565470"/>
            <a:ext cx="1432684" cy="107603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nvSpPr>
        <p:spPr>
          <a:xfrm>
            <a:off x="0" y="856853"/>
            <a:ext cx="9144000" cy="5144294"/>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gn="ctr"/>
            <a:endParaRPr lang="en-US" sz="895" dirty="0"/>
          </a:p>
        </p:txBody>
      </p:sp>
      <p:pic>
        <p:nvPicPr>
          <p:cNvPr id="14" name="Picture 13"/>
          <p:cNvPicPr>
            <a:picLocks noGrp="1" noRot="1" noChangeAspec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tretch>
            <a:fillRect/>
          </a:stretch>
        </p:blipFill>
        <p:spPr>
          <a:xfrm>
            <a:off x="0" y="856853"/>
            <a:ext cx="9144000" cy="5144294"/>
          </a:xfrm>
          <a:prstGeom prst="rect">
            <a:avLst/>
          </a:prstGeom>
        </p:spPr>
      </p:pic>
      <p:pic>
        <p:nvPicPr>
          <p:cNvPr id="2" name="Picture 1"/>
          <p:cNvPicPr>
            <a:picLocks noChangeAspect="1"/>
          </p:cNvPicPr>
          <p:nvPr/>
        </p:nvPicPr>
        <p:blipFill>
          <a:blip r:embed="rId2"/>
          <a:stretch>
            <a:fillRect/>
          </a:stretch>
        </p:blipFill>
        <p:spPr>
          <a:xfrm>
            <a:off x="408709" y="764704"/>
            <a:ext cx="8326582" cy="554461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8"/>
          <p:cNvSpPr>
            <a:spLocks noGrp="1" noRot="1" noChangeAspect="1" noMove="1" noResize="1" noEditPoints="1" noAdjustHandles="1" noChangeArrowheads="1" noChangeShapeType="1" noTextEdit="1"/>
          </p:cNvSpPr>
          <p:nvPr/>
        </p:nvSpPr>
        <p:spPr>
          <a:xfrm>
            <a:off x="0" y="856853"/>
            <a:ext cx="9141714" cy="51442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gn="ctr"/>
            <a:endParaRPr lang="en-US" sz="895"/>
          </a:p>
        </p:txBody>
      </p:sp>
      <p:sp>
        <p:nvSpPr>
          <p:cNvPr id="29" name="Rectangle 6"/>
          <p:cNvSpPr>
            <a:spLocks noGrp="1" noRot="1" noChangeAspect="1" noMove="1" noResize="1" noEditPoints="1" noAdjustHandles="1" noChangeArrowheads="1" noChangeShapeType="1" noTextEdit="1"/>
          </p:cNvSpPr>
          <p:nvPr/>
        </p:nvSpPr>
        <p:spPr>
          <a:xfrm flipV="1">
            <a:off x="628650" y="1397651"/>
            <a:ext cx="7886700" cy="4062698"/>
          </a:xfrm>
          <a:custGeom>
            <a:avLst/>
            <a:gdLst>
              <a:gd name="connsiteX0" fmla="*/ 0 w 7886700"/>
              <a:gd name="connsiteY0" fmla="*/ 0 h 4062698"/>
              <a:gd name="connsiteX1" fmla="*/ 264033 w 7886700"/>
              <a:gd name="connsiteY1" fmla="*/ 0 h 4062698"/>
              <a:gd name="connsiteX2" fmla="*/ 370332 w 7886700"/>
              <a:gd name="connsiteY2" fmla="*/ 0 h 4062698"/>
              <a:gd name="connsiteX3" fmla="*/ 870966 w 7886700"/>
              <a:gd name="connsiteY3" fmla="*/ 0 h 4062698"/>
              <a:gd name="connsiteX4" fmla="*/ 1134999 w 7886700"/>
              <a:gd name="connsiteY4" fmla="*/ 0 h 4062698"/>
              <a:gd name="connsiteX5" fmla="*/ 1399032 w 7886700"/>
              <a:gd name="connsiteY5" fmla="*/ 0 h 4062698"/>
              <a:gd name="connsiteX6" fmla="*/ 1899666 w 7886700"/>
              <a:gd name="connsiteY6" fmla="*/ 0 h 4062698"/>
              <a:gd name="connsiteX7" fmla="*/ 2084832 w 7886700"/>
              <a:gd name="connsiteY7" fmla="*/ 0 h 4062698"/>
              <a:gd name="connsiteX8" fmla="*/ 2585466 w 7886700"/>
              <a:gd name="connsiteY8" fmla="*/ 0 h 4062698"/>
              <a:gd name="connsiteX9" fmla="*/ 3086100 w 7886700"/>
              <a:gd name="connsiteY9" fmla="*/ 0 h 4062698"/>
              <a:gd name="connsiteX10" fmla="*/ 3429000 w 7886700"/>
              <a:gd name="connsiteY10" fmla="*/ 0 h 4062698"/>
              <a:gd name="connsiteX11" fmla="*/ 3929634 w 7886700"/>
              <a:gd name="connsiteY11" fmla="*/ 0 h 4062698"/>
              <a:gd name="connsiteX12" fmla="*/ 4193667 w 7886700"/>
              <a:gd name="connsiteY12" fmla="*/ 0 h 4062698"/>
              <a:gd name="connsiteX13" fmla="*/ 4457700 w 7886700"/>
              <a:gd name="connsiteY13" fmla="*/ 0 h 4062698"/>
              <a:gd name="connsiteX14" fmla="*/ 4879467 w 7886700"/>
              <a:gd name="connsiteY14" fmla="*/ 0 h 4062698"/>
              <a:gd name="connsiteX15" fmla="*/ 5143500 w 7886700"/>
              <a:gd name="connsiteY15" fmla="*/ 0 h 4062698"/>
              <a:gd name="connsiteX16" fmla="*/ 5644134 w 7886700"/>
              <a:gd name="connsiteY16" fmla="*/ 0 h 4062698"/>
              <a:gd name="connsiteX17" fmla="*/ 6144768 w 7886700"/>
              <a:gd name="connsiteY17" fmla="*/ 0 h 4062698"/>
              <a:gd name="connsiteX18" fmla="*/ 6487668 w 7886700"/>
              <a:gd name="connsiteY18" fmla="*/ 0 h 4062698"/>
              <a:gd name="connsiteX19" fmla="*/ 6751701 w 7886700"/>
              <a:gd name="connsiteY19" fmla="*/ 0 h 4062698"/>
              <a:gd name="connsiteX20" fmla="*/ 6858000 w 7886700"/>
              <a:gd name="connsiteY20" fmla="*/ 0 h 4062698"/>
              <a:gd name="connsiteX21" fmla="*/ 7043166 w 7886700"/>
              <a:gd name="connsiteY21" fmla="*/ 0 h 4062698"/>
              <a:gd name="connsiteX22" fmla="*/ 7228332 w 7886700"/>
              <a:gd name="connsiteY22" fmla="*/ 0 h 4062698"/>
              <a:gd name="connsiteX23" fmla="*/ 7492365 w 7886700"/>
              <a:gd name="connsiteY23" fmla="*/ 0 h 4062698"/>
              <a:gd name="connsiteX24" fmla="*/ 7886700 w 7886700"/>
              <a:gd name="connsiteY24" fmla="*/ 0 h 4062698"/>
              <a:gd name="connsiteX25" fmla="*/ 7886700 w 7886700"/>
              <a:gd name="connsiteY25" fmla="*/ 338558 h 4062698"/>
              <a:gd name="connsiteX26" fmla="*/ 7886700 w 7886700"/>
              <a:gd name="connsiteY26" fmla="*/ 677116 h 4062698"/>
              <a:gd name="connsiteX27" fmla="*/ 7886700 w 7886700"/>
              <a:gd name="connsiteY27" fmla="*/ 1015674 h 4062698"/>
              <a:gd name="connsiteX28" fmla="*/ 7886700 w 7886700"/>
              <a:gd name="connsiteY28" fmla="*/ 1435486 h 4062698"/>
              <a:gd name="connsiteX29" fmla="*/ 7886700 w 7886700"/>
              <a:gd name="connsiteY29" fmla="*/ 1814671 h 4062698"/>
              <a:gd name="connsiteX30" fmla="*/ 7886700 w 7886700"/>
              <a:gd name="connsiteY30" fmla="*/ 2031349 h 4062698"/>
              <a:gd name="connsiteX31" fmla="*/ 7886700 w 7886700"/>
              <a:gd name="connsiteY31" fmla="*/ 2329280 h 4062698"/>
              <a:gd name="connsiteX32" fmla="*/ 7886700 w 7886700"/>
              <a:gd name="connsiteY32" fmla="*/ 2749092 h 4062698"/>
              <a:gd name="connsiteX33" fmla="*/ 7886700 w 7886700"/>
              <a:gd name="connsiteY33" fmla="*/ 3087650 h 4062698"/>
              <a:gd name="connsiteX34" fmla="*/ 7886700 w 7886700"/>
              <a:gd name="connsiteY34" fmla="*/ 3466835 h 4062698"/>
              <a:gd name="connsiteX35" fmla="*/ 7886700 w 7886700"/>
              <a:gd name="connsiteY35" fmla="*/ 3764766 h 4062698"/>
              <a:gd name="connsiteX36" fmla="*/ 7886700 w 7886700"/>
              <a:gd name="connsiteY36" fmla="*/ 4062698 h 4062698"/>
              <a:gd name="connsiteX37" fmla="*/ 7386066 w 7886700"/>
              <a:gd name="connsiteY37" fmla="*/ 4062698 h 4062698"/>
              <a:gd name="connsiteX38" fmla="*/ 7200900 w 7886700"/>
              <a:gd name="connsiteY38" fmla="*/ 4062698 h 4062698"/>
              <a:gd name="connsiteX39" fmla="*/ 7094601 w 7886700"/>
              <a:gd name="connsiteY39" fmla="*/ 4062698 h 4062698"/>
              <a:gd name="connsiteX40" fmla="*/ 6909435 w 7886700"/>
              <a:gd name="connsiteY40" fmla="*/ 4062698 h 4062698"/>
              <a:gd name="connsiteX41" fmla="*/ 6645402 w 7886700"/>
              <a:gd name="connsiteY41" fmla="*/ 4062698 h 4062698"/>
              <a:gd name="connsiteX42" fmla="*/ 6302502 w 7886700"/>
              <a:gd name="connsiteY42" fmla="*/ 4062698 h 4062698"/>
              <a:gd name="connsiteX43" fmla="*/ 6117336 w 7886700"/>
              <a:gd name="connsiteY43" fmla="*/ 4062698 h 4062698"/>
              <a:gd name="connsiteX44" fmla="*/ 5616702 w 7886700"/>
              <a:gd name="connsiteY44" fmla="*/ 4062698 h 4062698"/>
              <a:gd name="connsiteX45" fmla="*/ 5273802 w 7886700"/>
              <a:gd name="connsiteY45" fmla="*/ 4062698 h 4062698"/>
              <a:gd name="connsiteX46" fmla="*/ 4773168 w 7886700"/>
              <a:gd name="connsiteY46" fmla="*/ 4062698 h 4062698"/>
              <a:gd name="connsiteX47" fmla="*/ 4351401 w 7886700"/>
              <a:gd name="connsiteY47" fmla="*/ 4062698 h 4062698"/>
              <a:gd name="connsiteX48" fmla="*/ 4087368 w 7886700"/>
              <a:gd name="connsiteY48" fmla="*/ 4062698 h 4062698"/>
              <a:gd name="connsiteX49" fmla="*/ 3665601 w 7886700"/>
              <a:gd name="connsiteY49" fmla="*/ 4062698 h 4062698"/>
              <a:gd name="connsiteX50" fmla="*/ 3480435 w 7886700"/>
              <a:gd name="connsiteY50" fmla="*/ 4062698 h 4062698"/>
              <a:gd name="connsiteX51" fmla="*/ 3137535 w 7886700"/>
              <a:gd name="connsiteY51" fmla="*/ 4062698 h 4062698"/>
              <a:gd name="connsiteX52" fmla="*/ 3031236 w 7886700"/>
              <a:gd name="connsiteY52" fmla="*/ 4062698 h 4062698"/>
              <a:gd name="connsiteX53" fmla="*/ 2530602 w 7886700"/>
              <a:gd name="connsiteY53" fmla="*/ 4062698 h 4062698"/>
              <a:gd name="connsiteX54" fmla="*/ 2187702 w 7886700"/>
              <a:gd name="connsiteY54" fmla="*/ 4062698 h 4062698"/>
              <a:gd name="connsiteX55" fmla="*/ 1687068 w 7886700"/>
              <a:gd name="connsiteY55" fmla="*/ 4062698 h 4062698"/>
              <a:gd name="connsiteX56" fmla="*/ 1423035 w 7886700"/>
              <a:gd name="connsiteY56" fmla="*/ 4062698 h 4062698"/>
              <a:gd name="connsiteX57" fmla="*/ 1237869 w 7886700"/>
              <a:gd name="connsiteY57" fmla="*/ 4062698 h 4062698"/>
              <a:gd name="connsiteX58" fmla="*/ 894969 w 7886700"/>
              <a:gd name="connsiteY58" fmla="*/ 4062698 h 4062698"/>
              <a:gd name="connsiteX59" fmla="*/ 473202 w 7886700"/>
              <a:gd name="connsiteY59" fmla="*/ 4062698 h 4062698"/>
              <a:gd name="connsiteX60" fmla="*/ 0 w 7886700"/>
              <a:gd name="connsiteY60" fmla="*/ 4062698 h 4062698"/>
              <a:gd name="connsiteX61" fmla="*/ 0 w 7886700"/>
              <a:gd name="connsiteY61" fmla="*/ 3683512 h 4062698"/>
              <a:gd name="connsiteX62" fmla="*/ 0 w 7886700"/>
              <a:gd name="connsiteY62" fmla="*/ 3385581 h 4062698"/>
              <a:gd name="connsiteX63" fmla="*/ 0 w 7886700"/>
              <a:gd name="connsiteY63" fmla="*/ 3087650 h 4062698"/>
              <a:gd name="connsiteX64" fmla="*/ 0 w 7886700"/>
              <a:gd name="connsiteY64" fmla="*/ 2789719 h 4062698"/>
              <a:gd name="connsiteX65" fmla="*/ 0 w 7886700"/>
              <a:gd name="connsiteY65" fmla="*/ 2491788 h 4062698"/>
              <a:gd name="connsiteX66" fmla="*/ 0 w 7886700"/>
              <a:gd name="connsiteY66" fmla="*/ 2112602 h 4062698"/>
              <a:gd name="connsiteX67" fmla="*/ 0 w 7886700"/>
              <a:gd name="connsiteY67" fmla="*/ 1774044 h 4062698"/>
              <a:gd name="connsiteX68" fmla="*/ 0 w 7886700"/>
              <a:gd name="connsiteY68" fmla="*/ 1557367 h 4062698"/>
              <a:gd name="connsiteX69" fmla="*/ 0 w 7886700"/>
              <a:gd name="connsiteY69" fmla="*/ 1259436 h 4062698"/>
              <a:gd name="connsiteX70" fmla="*/ 0 w 7886700"/>
              <a:gd name="connsiteY70" fmla="*/ 880251 h 4062698"/>
              <a:gd name="connsiteX71" fmla="*/ 0 w 7886700"/>
              <a:gd name="connsiteY71" fmla="*/ 622947 h 4062698"/>
              <a:gd name="connsiteX72" fmla="*/ 0 w 7886700"/>
              <a:gd name="connsiteY72" fmla="*/ 0 h 406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886700" h="4062698" extrusionOk="0">
                <a:moveTo>
                  <a:pt x="0" y="0"/>
                </a:moveTo>
                <a:cubicBezTo>
                  <a:pt x="47398" y="-14511"/>
                  <a:pt x="152045" y="11129"/>
                  <a:pt x="264033" y="0"/>
                </a:cubicBezTo>
                <a:cubicBezTo>
                  <a:pt x="360770" y="-3361"/>
                  <a:pt x="334799" y="5060"/>
                  <a:pt x="370332" y="0"/>
                </a:cubicBezTo>
                <a:cubicBezTo>
                  <a:pt x="391735" y="4517"/>
                  <a:pt x="752997" y="26181"/>
                  <a:pt x="870966" y="0"/>
                </a:cubicBezTo>
                <a:cubicBezTo>
                  <a:pt x="975909" y="-10622"/>
                  <a:pt x="1043754" y="108"/>
                  <a:pt x="1134999" y="0"/>
                </a:cubicBezTo>
                <a:cubicBezTo>
                  <a:pt x="1239601" y="2882"/>
                  <a:pt x="1287043" y="-8598"/>
                  <a:pt x="1399032" y="0"/>
                </a:cubicBezTo>
                <a:cubicBezTo>
                  <a:pt x="1480764" y="2379"/>
                  <a:pt x="1640503" y="24288"/>
                  <a:pt x="1899666" y="0"/>
                </a:cubicBezTo>
                <a:cubicBezTo>
                  <a:pt x="1940343" y="8511"/>
                  <a:pt x="2039299" y="5369"/>
                  <a:pt x="2084832" y="0"/>
                </a:cubicBezTo>
                <a:cubicBezTo>
                  <a:pt x="2135898" y="-12680"/>
                  <a:pt x="2474389" y="-4590"/>
                  <a:pt x="2585466" y="0"/>
                </a:cubicBezTo>
                <a:cubicBezTo>
                  <a:pt x="2693505" y="9287"/>
                  <a:pt x="2926221" y="5283"/>
                  <a:pt x="3086100" y="0"/>
                </a:cubicBezTo>
                <a:cubicBezTo>
                  <a:pt x="3252285" y="-1728"/>
                  <a:pt x="3326377" y="-20023"/>
                  <a:pt x="3429000" y="0"/>
                </a:cubicBezTo>
                <a:cubicBezTo>
                  <a:pt x="3547671" y="7621"/>
                  <a:pt x="3713647" y="-15098"/>
                  <a:pt x="3929634" y="0"/>
                </a:cubicBezTo>
                <a:cubicBezTo>
                  <a:pt x="4128705" y="7519"/>
                  <a:pt x="4139416" y="-1768"/>
                  <a:pt x="4193667" y="0"/>
                </a:cubicBezTo>
                <a:cubicBezTo>
                  <a:pt x="4245916" y="-2036"/>
                  <a:pt x="4345179" y="-9660"/>
                  <a:pt x="4457700" y="0"/>
                </a:cubicBezTo>
                <a:cubicBezTo>
                  <a:pt x="4545362" y="-22492"/>
                  <a:pt x="4705960" y="16645"/>
                  <a:pt x="4879467" y="0"/>
                </a:cubicBezTo>
                <a:cubicBezTo>
                  <a:pt x="5047281" y="3967"/>
                  <a:pt x="5036395" y="-4294"/>
                  <a:pt x="5143500" y="0"/>
                </a:cubicBezTo>
                <a:cubicBezTo>
                  <a:pt x="5287788" y="10015"/>
                  <a:pt x="5394639" y="5723"/>
                  <a:pt x="5644134" y="0"/>
                </a:cubicBezTo>
                <a:cubicBezTo>
                  <a:pt x="5867023" y="-24385"/>
                  <a:pt x="5987005" y="-8702"/>
                  <a:pt x="6144768" y="0"/>
                </a:cubicBezTo>
                <a:cubicBezTo>
                  <a:pt x="6285650" y="19476"/>
                  <a:pt x="6341403" y="5770"/>
                  <a:pt x="6487668" y="0"/>
                </a:cubicBezTo>
                <a:cubicBezTo>
                  <a:pt x="6634474" y="-4301"/>
                  <a:pt x="6624981" y="-8542"/>
                  <a:pt x="6751701" y="0"/>
                </a:cubicBezTo>
                <a:cubicBezTo>
                  <a:pt x="6882149" y="8583"/>
                  <a:pt x="6810524" y="2805"/>
                  <a:pt x="6858000" y="0"/>
                </a:cubicBezTo>
                <a:cubicBezTo>
                  <a:pt x="6903885" y="-5950"/>
                  <a:pt x="6965406" y="3299"/>
                  <a:pt x="7043166" y="0"/>
                </a:cubicBezTo>
                <a:cubicBezTo>
                  <a:pt x="7125475" y="3398"/>
                  <a:pt x="7137807" y="3185"/>
                  <a:pt x="7228332" y="0"/>
                </a:cubicBezTo>
                <a:cubicBezTo>
                  <a:pt x="7324450" y="13250"/>
                  <a:pt x="7432756" y="-13107"/>
                  <a:pt x="7492365" y="0"/>
                </a:cubicBezTo>
                <a:cubicBezTo>
                  <a:pt x="7571192" y="7819"/>
                  <a:pt x="7705824" y="18330"/>
                  <a:pt x="7886700" y="0"/>
                </a:cubicBezTo>
                <a:cubicBezTo>
                  <a:pt x="7867664" y="66253"/>
                  <a:pt x="7872615" y="228832"/>
                  <a:pt x="7886700" y="338558"/>
                </a:cubicBezTo>
                <a:cubicBezTo>
                  <a:pt x="7890330" y="461594"/>
                  <a:pt x="7898551" y="597821"/>
                  <a:pt x="7886700" y="677116"/>
                </a:cubicBezTo>
                <a:cubicBezTo>
                  <a:pt x="7896376" y="756668"/>
                  <a:pt x="7897140" y="853342"/>
                  <a:pt x="7886700" y="1015674"/>
                </a:cubicBezTo>
                <a:cubicBezTo>
                  <a:pt x="7886741" y="1188580"/>
                  <a:pt x="7911058" y="1267902"/>
                  <a:pt x="7886700" y="1435486"/>
                </a:cubicBezTo>
                <a:cubicBezTo>
                  <a:pt x="7858748" y="1575268"/>
                  <a:pt x="7886063" y="1640472"/>
                  <a:pt x="7886700" y="1814671"/>
                </a:cubicBezTo>
                <a:cubicBezTo>
                  <a:pt x="7897847" y="1990454"/>
                  <a:pt x="7889717" y="1963523"/>
                  <a:pt x="7886700" y="2031349"/>
                </a:cubicBezTo>
                <a:cubicBezTo>
                  <a:pt x="7890923" y="2130090"/>
                  <a:pt x="7899351" y="2234785"/>
                  <a:pt x="7886700" y="2329280"/>
                </a:cubicBezTo>
                <a:cubicBezTo>
                  <a:pt x="7890664" y="2432608"/>
                  <a:pt x="7883974" y="2542502"/>
                  <a:pt x="7886700" y="2749092"/>
                </a:cubicBezTo>
                <a:cubicBezTo>
                  <a:pt x="7876216" y="2937909"/>
                  <a:pt x="7882833" y="2926907"/>
                  <a:pt x="7886700" y="3087650"/>
                </a:cubicBezTo>
                <a:cubicBezTo>
                  <a:pt x="7890146" y="3257286"/>
                  <a:pt x="7878639" y="3287829"/>
                  <a:pt x="7886700" y="3466835"/>
                </a:cubicBezTo>
                <a:cubicBezTo>
                  <a:pt x="7901352" y="3650375"/>
                  <a:pt x="7878751" y="3683900"/>
                  <a:pt x="7886700" y="3764766"/>
                </a:cubicBezTo>
                <a:cubicBezTo>
                  <a:pt x="7902629" y="3862641"/>
                  <a:pt x="7899720" y="3969199"/>
                  <a:pt x="7886700" y="4062698"/>
                </a:cubicBezTo>
                <a:cubicBezTo>
                  <a:pt x="7733151" y="4061206"/>
                  <a:pt x="7618664" y="4089338"/>
                  <a:pt x="7386066" y="4062698"/>
                </a:cubicBezTo>
                <a:cubicBezTo>
                  <a:pt x="7156275" y="4043174"/>
                  <a:pt x="7272388" y="4077294"/>
                  <a:pt x="7200900" y="4062698"/>
                </a:cubicBezTo>
                <a:cubicBezTo>
                  <a:pt x="7120208" y="4062595"/>
                  <a:pt x="7128214" y="4058868"/>
                  <a:pt x="7094601" y="4062698"/>
                </a:cubicBezTo>
                <a:cubicBezTo>
                  <a:pt x="7058051" y="4076677"/>
                  <a:pt x="7008887" y="4060472"/>
                  <a:pt x="6909435" y="4062698"/>
                </a:cubicBezTo>
                <a:cubicBezTo>
                  <a:pt x="6816622" y="4059253"/>
                  <a:pt x="6786264" y="4061749"/>
                  <a:pt x="6645402" y="4062698"/>
                </a:cubicBezTo>
                <a:cubicBezTo>
                  <a:pt x="6499016" y="4049353"/>
                  <a:pt x="6467006" y="4048998"/>
                  <a:pt x="6302502" y="4062698"/>
                </a:cubicBezTo>
                <a:cubicBezTo>
                  <a:pt x="6193703" y="4058411"/>
                  <a:pt x="6155297" y="4069303"/>
                  <a:pt x="6117336" y="4062698"/>
                </a:cubicBezTo>
                <a:cubicBezTo>
                  <a:pt x="6063457" y="4045517"/>
                  <a:pt x="5836371" y="4055851"/>
                  <a:pt x="5616702" y="4062698"/>
                </a:cubicBezTo>
                <a:cubicBezTo>
                  <a:pt x="5412356" y="4089435"/>
                  <a:pt x="5391790" y="4062171"/>
                  <a:pt x="5273802" y="4062698"/>
                </a:cubicBezTo>
                <a:cubicBezTo>
                  <a:pt x="5148033" y="4032126"/>
                  <a:pt x="4903321" y="4088771"/>
                  <a:pt x="4773168" y="4062698"/>
                </a:cubicBezTo>
                <a:cubicBezTo>
                  <a:pt x="4622396" y="4053974"/>
                  <a:pt x="4435689" y="4041784"/>
                  <a:pt x="4351401" y="4062698"/>
                </a:cubicBezTo>
                <a:cubicBezTo>
                  <a:pt x="4262958" y="4078226"/>
                  <a:pt x="4137954" y="4059272"/>
                  <a:pt x="4087368" y="4062698"/>
                </a:cubicBezTo>
                <a:cubicBezTo>
                  <a:pt x="4007472" y="4072164"/>
                  <a:pt x="3758483" y="4023718"/>
                  <a:pt x="3665601" y="4062698"/>
                </a:cubicBezTo>
                <a:cubicBezTo>
                  <a:pt x="3555441" y="4076357"/>
                  <a:pt x="3523151" y="4071975"/>
                  <a:pt x="3480435" y="4062698"/>
                </a:cubicBezTo>
                <a:cubicBezTo>
                  <a:pt x="3428402" y="4074656"/>
                  <a:pt x="3231842" y="4069093"/>
                  <a:pt x="3137535" y="4062698"/>
                </a:cubicBezTo>
                <a:cubicBezTo>
                  <a:pt x="3037770" y="4061344"/>
                  <a:pt x="3057982" y="4063929"/>
                  <a:pt x="3031236" y="4062698"/>
                </a:cubicBezTo>
                <a:cubicBezTo>
                  <a:pt x="3001223" y="4032172"/>
                  <a:pt x="2683556" y="4040105"/>
                  <a:pt x="2530602" y="4062698"/>
                </a:cubicBezTo>
                <a:cubicBezTo>
                  <a:pt x="2452570" y="4054352"/>
                  <a:pt x="2341604" y="4075168"/>
                  <a:pt x="2187702" y="4062698"/>
                </a:cubicBezTo>
                <a:cubicBezTo>
                  <a:pt x="2058662" y="4050610"/>
                  <a:pt x="1778376" y="4053819"/>
                  <a:pt x="1687068" y="4062698"/>
                </a:cubicBezTo>
                <a:cubicBezTo>
                  <a:pt x="1567615" y="4071899"/>
                  <a:pt x="1514340" y="4067763"/>
                  <a:pt x="1423035" y="4062698"/>
                </a:cubicBezTo>
                <a:cubicBezTo>
                  <a:pt x="1329072" y="4058882"/>
                  <a:pt x="1322122" y="4056858"/>
                  <a:pt x="1237869" y="4062698"/>
                </a:cubicBezTo>
                <a:cubicBezTo>
                  <a:pt x="1163529" y="4064362"/>
                  <a:pt x="1059703" y="4094568"/>
                  <a:pt x="894969" y="4062698"/>
                </a:cubicBezTo>
                <a:cubicBezTo>
                  <a:pt x="728617" y="4036591"/>
                  <a:pt x="640126" y="4028997"/>
                  <a:pt x="473202" y="4062698"/>
                </a:cubicBezTo>
                <a:cubicBezTo>
                  <a:pt x="313208" y="4064805"/>
                  <a:pt x="150585" y="4035720"/>
                  <a:pt x="0" y="4062698"/>
                </a:cubicBezTo>
                <a:cubicBezTo>
                  <a:pt x="11985" y="3910895"/>
                  <a:pt x="7078" y="3784813"/>
                  <a:pt x="0" y="3683512"/>
                </a:cubicBezTo>
                <a:cubicBezTo>
                  <a:pt x="4712" y="3587292"/>
                  <a:pt x="14810" y="3499754"/>
                  <a:pt x="0" y="3385581"/>
                </a:cubicBezTo>
                <a:cubicBezTo>
                  <a:pt x="-23361" y="3267646"/>
                  <a:pt x="-8253" y="3160979"/>
                  <a:pt x="0" y="3087650"/>
                </a:cubicBezTo>
                <a:cubicBezTo>
                  <a:pt x="-11535" y="3014463"/>
                  <a:pt x="-5780" y="2881017"/>
                  <a:pt x="0" y="2789719"/>
                </a:cubicBezTo>
                <a:cubicBezTo>
                  <a:pt x="-12614" y="2695762"/>
                  <a:pt x="10790" y="2622128"/>
                  <a:pt x="0" y="2491788"/>
                </a:cubicBezTo>
                <a:cubicBezTo>
                  <a:pt x="-11277" y="2369454"/>
                  <a:pt x="-8043" y="2290341"/>
                  <a:pt x="0" y="2112602"/>
                </a:cubicBezTo>
                <a:cubicBezTo>
                  <a:pt x="-5956" y="1929466"/>
                  <a:pt x="-1621" y="1913530"/>
                  <a:pt x="0" y="1774044"/>
                </a:cubicBezTo>
                <a:cubicBezTo>
                  <a:pt x="4675" y="1635200"/>
                  <a:pt x="-3810" y="1603856"/>
                  <a:pt x="0" y="1557367"/>
                </a:cubicBezTo>
                <a:cubicBezTo>
                  <a:pt x="-3007" y="1501937"/>
                  <a:pt x="24228" y="1342258"/>
                  <a:pt x="0" y="1259436"/>
                </a:cubicBezTo>
                <a:cubicBezTo>
                  <a:pt x="-3634" y="1184183"/>
                  <a:pt x="-6587" y="961932"/>
                  <a:pt x="0" y="880251"/>
                </a:cubicBezTo>
                <a:cubicBezTo>
                  <a:pt x="-2028" y="777857"/>
                  <a:pt x="-15851" y="735587"/>
                  <a:pt x="0" y="622947"/>
                </a:cubicBezTo>
                <a:cubicBezTo>
                  <a:pt x="12045" y="520320"/>
                  <a:pt x="-15641" y="165907"/>
                  <a:pt x="0" y="0"/>
                </a:cubicBezTo>
                <a:close/>
              </a:path>
            </a:pathLst>
          </a:custGeom>
          <a:noFill/>
          <a:ln w="4762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gn="ctr"/>
            <a:endParaRPr lang="en-US" sz="895"/>
          </a:p>
        </p:txBody>
      </p:sp>
      <p:pic>
        <p:nvPicPr>
          <p:cNvPr id="2" name="Picture 1"/>
          <p:cNvPicPr>
            <a:picLocks noChangeAspect="1"/>
          </p:cNvPicPr>
          <p:nvPr/>
        </p:nvPicPr>
        <p:blipFill>
          <a:blip r:embed="rId1"/>
          <a:stretch>
            <a:fillRect/>
          </a:stretch>
        </p:blipFill>
        <p:spPr>
          <a:xfrm>
            <a:off x="742950" y="3140892"/>
            <a:ext cx="7600950" cy="53092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bwMode="auto">
          <a:xfrm>
            <a:off x="765544" y="2398574"/>
            <a:ext cx="7793665" cy="3168502"/>
            <a:chOff x="476" y="1207"/>
            <a:chExt cx="4808" cy="2132"/>
          </a:xfrm>
        </p:grpSpPr>
        <p:sp>
          <p:nvSpPr>
            <p:cNvPr id="3" name="Rectangle 6"/>
            <p:cNvSpPr>
              <a:spLocks noChangeArrowheads="1"/>
            </p:cNvSpPr>
            <p:nvPr/>
          </p:nvSpPr>
          <p:spPr bwMode="auto">
            <a:xfrm>
              <a:off x="476" y="1207"/>
              <a:ext cx="4808" cy="2132"/>
            </a:xfrm>
            <a:prstGeom prst="rect">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defRPr/>
              </a:pPr>
              <a:endParaRPr lang="en-US" sz="1350" dirty="0">
                <a:solidFill>
                  <a:srgbClr val="FF0000"/>
                </a:solidFill>
                <a:latin typeface="Arial" panose="020B0604020202020204" pitchFamily="34" charset="0"/>
              </a:endParaRPr>
            </a:p>
          </p:txBody>
        </p:sp>
        <p:sp>
          <p:nvSpPr>
            <p:cNvPr id="4" name="Text Box 4"/>
            <p:cNvSpPr txBox="1">
              <a:spLocks noChangeArrowheads="1"/>
            </p:cNvSpPr>
            <p:nvPr/>
          </p:nvSpPr>
          <p:spPr bwMode="auto">
            <a:xfrm>
              <a:off x="612" y="1253"/>
              <a:ext cx="4536" cy="1896"/>
            </a:xfrm>
            <a:prstGeom prst="rect">
              <a:avLst/>
            </a:prstGeom>
            <a:noFill/>
            <a:ln w="9525">
              <a:noFill/>
              <a:miter lim="800000"/>
            </a:ln>
          </p:spPr>
          <p:txBody>
            <a:bodyPr>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lnSpc>
                  <a:spcPct val="135000"/>
                </a:lnSpc>
                <a:spcBef>
                  <a:spcPct val="50000"/>
                </a:spcBef>
              </a:pPr>
              <a:r>
                <a:rPr lang="en-GB" sz="1800" i="1" dirty="0">
                  <a:solidFill>
                    <a:srgbClr val="FF0000"/>
                  </a:solidFill>
                  <a:latin typeface="Calibri" panose="020F0502020204030204"/>
                </a:rPr>
                <a:t> </a:t>
              </a:r>
              <a:r>
                <a:rPr lang="en-GB" sz="1800" i="1" dirty="0">
                  <a:solidFill>
                    <a:prstClr val="black"/>
                  </a:solidFill>
                  <a:latin typeface="Calibri" panose="020F0502020204030204"/>
                </a:rPr>
                <a:t>‘an effective system for integrating the quality development, quality maintenance and quality improvement efforts of the various groups in an organisation so as to enable production and service at the most economical levels which allow for full customer satisfaction’</a:t>
              </a:r>
              <a:endParaRPr lang="en-GB" sz="1800" i="1" dirty="0">
                <a:solidFill>
                  <a:prstClr val="black"/>
                </a:solidFill>
                <a:latin typeface="Calibri" panose="020F0502020204030204"/>
              </a:endParaRPr>
            </a:p>
          </p:txBody>
        </p:sp>
      </p:grpSp>
      <p:sp>
        <p:nvSpPr>
          <p:cNvPr id="5" name="Rectangle 5"/>
          <p:cNvSpPr>
            <a:spLocks noChangeArrowheads="1"/>
          </p:cNvSpPr>
          <p:nvPr/>
        </p:nvSpPr>
        <p:spPr bwMode="auto">
          <a:xfrm>
            <a:off x="1140283" y="938244"/>
            <a:ext cx="6859059" cy="831253"/>
          </a:xfrm>
          <a:prstGeom prst="rect">
            <a:avLst/>
          </a:prstGeom>
          <a:noFill/>
          <a:ln w="9525">
            <a:noFill/>
            <a:miter lim="800000"/>
          </a:ln>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gn="ctr" defTabSz="685800"/>
            <a:r>
              <a:rPr lang="en-GB" sz="2400" dirty="0" err="1">
                <a:solidFill>
                  <a:srgbClr val="C00000"/>
                </a:solidFill>
                <a:latin typeface="Calibri" panose="020F0502020204030204"/>
              </a:rPr>
              <a:t>Feigenbaum</a:t>
            </a:r>
            <a:r>
              <a:rPr lang="en-GB" sz="2400" dirty="0">
                <a:solidFill>
                  <a:srgbClr val="C00000"/>
                </a:solidFill>
                <a:latin typeface="Calibri" panose="020F0502020204030204"/>
              </a:rPr>
              <a:t> (generally held to be the originator of the term) defines TQM as………</a:t>
            </a:r>
            <a:endParaRPr lang="en-US" sz="2400" dirty="0">
              <a:solidFill>
                <a:srgbClr val="C00000"/>
              </a:solidFill>
              <a:latin typeface="Calibri" panose="020F050202020403020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223233" y="1376456"/>
            <a:ext cx="3834404" cy="461793"/>
          </a:xfrm>
          <a:prstGeom prst="rect">
            <a:avLst/>
          </a:prstGeom>
          <a:noFill/>
          <a:ln w="12700">
            <a:noFill/>
            <a:miter lim="800000"/>
            <a:headEnd type="none" w="lg" len="lg"/>
            <a:tailEnd type="none" w="lg" len="lg"/>
          </a:ln>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spcBef>
                <a:spcPct val="50000"/>
              </a:spcBef>
            </a:pPr>
            <a:r>
              <a:rPr lang="en-GB" sz="2400" dirty="0">
                <a:solidFill>
                  <a:srgbClr val="C00000"/>
                </a:solidFill>
                <a:latin typeface="Calibri" panose="020F0502020204030204"/>
              </a:rPr>
              <a:t>Total Quality Management</a:t>
            </a:r>
            <a:endParaRPr lang="en-US" sz="2400" dirty="0">
              <a:solidFill>
                <a:srgbClr val="C00000"/>
              </a:solidFill>
              <a:latin typeface="Calibri" panose="020F0502020204030204"/>
            </a:endParaRPr>
          </a:p>
        </p:txBody>
      </p:sp>
      <p:sp>
        <p:nvSpPr>
          <p:cNvPr id="3" name="Text Box 11"/>
          <p:cNvSpPr txBox="1">
            <a:spLocks noChangeArrowheads="1"/>
          </p:cNvSpPr>
          <p:nvPr/>
        </p:nvSpPr>
        <p:spPr bwMode="auto">
          <a:xfrm>
            <a:off x="2236619" y="2153109"/>
            <a:ext cx="4132928" cy="369332"/>
          </a:xfrm>
          <a:prstGeom prst="rect">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spcBef>
                <a:spcPct val="50000"/>
              </a:spcBef>
              <a:buClr>
                <a:srgbClr val="FF0000"/>
              </a:buClr>
              <a:buFont typeface="Wingdings" panose="05000000000000000000" pitchFamily="2" charset="2"/>
              <a:buChar char="v"/>
              <a:defRPr/>
            </a:pPr>
            <a:r>
              <a:rPr lang="en-GB" sz="1800" dirty="0">
                <a:solidFill>
                  <a:prstClr val="black"/>
                </a:solidFill>
                <a:latin typeface="Calibri" panose="020F0502020204030204"/>
              </a:rPr>
              <a:t>Includes all parts of the organization</a:t>
            </a:r>
            <a:endParaRPr lang="en-US" sz="1800" dirty="0">
              <a:solidFill>
                <a:prstClr val="black"/>
              </a:solidFill>
              <a:latin typeface="Calibri" panose="020F0502020204030204"/>
            </a:endParaRPr>
          </a:p>
        </p:txBody>
      </p:sp>
      <p:sp>
        <p:nvSpPr>
          <p:cNvPr id="4" name="Text Box 12"/>
          <p:cNvSpPr txBox="1">
            <a:spLocks noChangeArrowheads="1"/>
          </p:cNvSpPr>
          <p:nvPr/>
        </p:nvSpPr>
        <p:spPr bwMode="auto">
          <a:xfrm>
            <a:off x="2218799" y="2734188"/>
            <a:ext cx="3937881" cy="369332"/>
          </a:xfrm>
          <a:prstGeom prst="rect">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spcBef>
                <a:spcPct val="50000"/>
              </a:spcBef>
              <a:buClr>
                <a:srgbClr val="FF0000"/>
              </a:buClr>
              <a:buFont typeface="Wingdings" panose="05000000000000000000" pitchFamily="2" charset="2"/>
              <a:buChar char="v"/>
              <a:defRPr/>
            </a:pPr>
            <a:r>
              <a:rPr lang="en-GB" sz="1800" dirty="0">
                <a:solidFill>
                  <a:prstClr val="black"/>
                </a:solidFill>
                <a:latin typeface="Calibri" panose="020F0502020204030204"/>
              </a:rPr>
              <a:t>Includes all staff of the organization</a:t>
            </a:r>
            <a:endParaRPr lang="en-US" sz="1800" dirty="0">
              <a:solidFill>
                <a:prstClr val="black"/>
              </a:solidFill>
              <a:latin typeface="Calibri" panose="020F0502020204030204"/>
            </a:endParaRPr>
          </a:p>
        </p:txBody>
      </p:sp>
      <p:sp>
        <p:nvSpPr>
          <p:cNvPr id="5" name="Text Box 13"/>
          <p:cNvSpPr txBox="1">
            <a:spLocks noChangeArrowheads="1"/>
          </p:cNvSpPr>
          <p:nvPr/>
        </p:nvSpPr>
        <p:spPr bwMode="auto">
          <a:xfrm>
            <a:off x="2195146" y="3256137"/>
            <a:ext cx="3890578" cy="369332"/>
          </a:xfrm>
          <a:prstGeom prst="rect">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spcBef>
                <a:spcPct val="50000"/>
              </a:spcBef>
              <a:buClr>
                <a:srgbClr val="FF0000"/>
              </a:buClr>
              <a:buFont typeface="Wingdings" panose="05000000000000000000" pitchFamily="2" charset="2"/>
              <a:buChar char="v"/>
              <a:defRPr/>
            </a:pPr>
            <a:r>
              <a:rPr lang="en-GB" sz="1800">
                <a:solidFill>
                  <a:prstClr val="black"/>
                </a:solidFill>
                <a:latin typeface="Calibri" panose="020F0502020204030204"/>
              </a:rPr>
              <a:t>Includes consideration of all costs</a:t>
            </a:r>
            <a:endParaRPr lang="en-US" sz="1800">
              <a:solidFill>
                <a:prstClr val="black"/>
              </a:solidFill>
              <a:latin typeface="Calibri" panose="020F0502020204030204"/>
            </a:endParaRPr>
          </a:p>
        </p:txBody>
      </p:sp>
      <p:sp>
        <p:nvSpPr>
          <p:cNvPr id="6" name="Text Box 14"/>
          <p:cNvSpPr txBox="1">
            <a:spLocks noChangeArrowheads="1"/>
          </p:cNvSpPr>
          <p:nvPr/>
        </p:nvSpPr>
        <p:spPr bwMode="auto">
          <a:xfrm>
            <a:off x="2195146" y="3825389"/>
            <a:ext cx="4978566" cy="369332"/>
          </a:xfrm>
          <a:prstGeom prst="rect">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spcBef>
                <a:spcPct val="50000"/>
              </a:spcBef>
              <a:buClr>
                <a:srgbClr val="FF0000"/>
              </a:buClr>
              <a:buFont typeface="Wingdings" panose="05000000000000000000" pitchFamily="2" charset="2"/>
              <a:buChar char="v"/>
              <a:defRPr/>
            </a:pPr>
            <a:r>
              <a:rPr lang="en-GB" sz="1800" dirty="0">
                <a:solidFill>
                  <a:prstClr val="black"/>
                </a:solidFill>
                <a:latin typeface="Calibri" panose="020F0502020204030204"/>
              </a:rPr>
              <a:t>Includes every opportunity to get things right</a:t>
            </a:r>
            <a:endParaRPr lang="en-US" sz="1800" dirty="0">
              <a:solidFill>
                <a:prstClr val="black"/>
              </a:solidFill>
              <a:latin typeface="Calibri" panose="020F0502020204030204"/>
            </a:endParaRPr>
          </a:p>
        </p:txBody>
      </p:sp>
      <p:sp>
        <p:nvSpPr>
          <p:cNvPr id="7" name="Text Box 15"/>
          <p:cNvSpPr txBox="1">
            <a:spLocks noChangeArrowheads="1"/>
          </p:cNvSpPr>
          <p:nvPr/>
        </p:nvSpPr>
        <p:spPr bwMode="auto">
          <a:xfrm>
            <a:off x="2230625" y="4394641"/>
            <a:ext cx="4647438" cy="369332"/>
          </a:xfrm>
          <a:prstGeom prst="rect">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spcBef>
                <a:spcPct val="50000"/>
              </a:spcBef>
              <a:buClr>
                <a:srgbClr val="FF0000"/>
              </a:buClr>
              <a:buFont typeface="Wingdings" panose="05000000000000000000" pitchFamily="2" charset="2"/>
              <a:buChar char="v"/>
              <a:defRPr/>
            </a:pPr>
            <a:r>
              <a:rPr lang="en-GB" sz="1800" dirty="0">
                <a:solidFill>
                  <a:prstClr val="black"/>
                </a:solidFill>
                <a:latin typeface="Calibri" panose="020F0502020204030204"/>
              </a:rPr>
              <a:t>Includes all the systems that affect quality</a:t>
            </a:r>
            <a:endParaRPr lang="en-US" sz="1800" dirty="0">
              <a:solidFill>
                <a:prstClr val="black"/>
              </a:solidFill>
              <a:latin typeface="Calibri" panose="020F0502020204030204"/>
            </a:endParaRPr>
          </a:p>
        </p:txBody>
      </p:sp>
      <p:sp>
        <p:nvSpPr>
          <p:cNvPr id="8" name="Text Box 16"/>
          <p:cNvSpPr txBox="1">
            <a:spLocks noChangeArrowheads="1"/>
          </p:cNvSpPr>
          <p:nvPr/>
        </p:nvSpPr>
        <p:spPr bwMode="auto">
          <a:xfrm>
            <a:off x="2218799" y="4904765"/>
            <a:ext cx="2424158" cy="369332"/>
          </a:xfrm>
          <a:prstGeom prst="rect">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spcBef>
                <a:spcPct val="50000"/>
              </a:spcBef>
              <a:buClr>
                <a:srgbClr val="FF0000"/>
              </a:buClr>
              <a:buFont typeface="Wingdings" panose="05000000000000000000" pitchFamily="2" charset="2"/>
              <a:buChar char="v"/>
              <a:defRPr/>
            </a:pPr>
            <a:r>
              <a:rPr lang="en-GB" sz="1800" dirty="0">
                <a:solidFill>
                  <a:prstClr val="black"/>
                </a:solidFill>
                <a:latin typeface="Calibri" panose="020F0502020204030204"/>
              </a:rPr>
              <a:t>And it never stops!</a:t>
            </a:r>
            <a:endParaRPr lang="en-US" sz="1800"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a:solidFill>
                  <a:srgbClr val="FF0000"/>
                </a:solidFill>
              </a:rPr>
              <a:t>LEAN</a:t>
            </a:r>
            <a:endParaRPr lang="en-GB" b="0" dirty="0">
              <a:solidFill>
                <a:srgbClr val="FF0000"/>
              </a:solidFill>
            </a:endParaRPr>
          </a:p>
        </p:txBody>
      </p:sp>
      <p:sp>
        <p:nvSpPr>
          <p:cNvPr id="3" name="Text Placeholder 2"/>
          <p:cNvSpPr>
            <a:spLocks noGrp="1"/>
          </p:cNvSpPr>
          <p:nvPr>
            <p:ph type="body" idx="1"/>
          </p:nvPr>
        </p:nvSpPr>
        <p:spPr/>
        <p:txBody>
          <a:bodyPr/>
          <a:lstStyle/>
          <a:p>
            <a:r>
              <a:rPr lang="en-GB" b="1" dirty="0">
                <a:solidFill>
                  <a:srgbClr val="FF0000"/>
                </a:solidFill>
              </a:rPr>
              <a:t>Synchronised Flow</a:t>
            </a:r>
            <a:endParaRPr lang="en-GB" b="1" dirty="0">
              <a:solidFill>
                <a:srgbClr val="FF0000"/>
              </a:solidFill>
            </a:endParaRPr>
          </a:p>
          <a:p>
            <a:r>
              <a:rPr lang="en-GB" dirty="0">
                <a:solidFill>
                  <a:srgbClr val="FF0000"/>
                </a:solidFill>
              </a:rPr>
              <a:t>Customer demand triggers</a:t>
            </a:r>
            <a:endParaRPr lang="en-GB" dirty="0">
              <a:solidFill>
                <a:srgbClr val="FF0000"/>
              </a:solidFill>
            </a:endParaRPr>
          </a:p>
          <a:p>
            <a:r>
              <a:rPr lang="en-GB" dirty="0">
                <a:solidFill>
                  <a:srgbClr val="FF0000"/>
                </a:solidFill>
              </a:rPr>
              <a:t>Enhanced improvement Behaviour</a:t>
            </a:r>
            <a:endParaRPr lang="en-GB" dirty="0">
              <a:solidFill>
                <a:srgbClr val="FF0000"/>
              </a:solidFill>
            </a:endParaRPr>
          </a:p>
          <a:p>
            <a:r>
              <a:rPr lang="en-GB" dirty="0">
                <a:solidFill>
                  <a:srgbClr val="FF0000"/>
                </a:solidFill>
              </a:rPr>
              <a:t>Waste elimination</a:t>
            </a:r>
            <a:endParaRPr lang="en-GB" dirty="0">
              <a:solidFill>
                <a:srgbClr val="FF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p:nvPr>
        </p:nvSpPr>
        <p:spPr/>
        <p:txBody>
          <a:bodyPr>
            <a:normAutofit/>
          </a:bodyPr>
          <a:lstStyle/>
          <a:p>
            <a:r>
              <a:rPr lang="en-GB" sz="3200" dirty="0">
                <a:solidFill>
                  <a:srgbClr val="C00000"/>
                </a:solidFill>
              </a:rPr>
              <a:t>The traditional approach creates inventories… </a:t>
            </a:r>
            <a:endParaRPr lang="en-GB" sz="3200" dirty="0">
              <a:solidFill>
                <a:srgbClr val="C00000"/>
              </a:solidFill>
            </a:endParaRPr>
          </a:p>
        </p:txBody>
      </p:sp>
      <p:sp>
        <p:nvSpPr>
          <p:cNvPr id="30" name="Text Placeholder 29"/>
          <p:cNvSpPr>
            <a:spLocks noGrp="1"/>
          </p:cNvSpPr>
          <p:nvPr>
            <p:ph type="body" idx="1"/>
          </p:nvPr>
        </p:nvSpPr>
        <p:spPr>
          <a:xfrm>
            <a:off x="457200" y="1268760"/>
            <a:ext cx="4040188" cy="906115"/>
          </a:xfrm>
        </p:spPr>
        <p:txBody>
          <a:bodyPr/>
          <a:lstStyle/>
          <a:p>
            <a:r>
              <a:rPr lang="en-GB" b="0" i="1" dirty="0">
                <a:solidFill>
                  <a:srgbClr val="C00000"/>
                </a:solidFill>
                <a:latin typeface="Calibri" panose="020F0502020204030204" pitchFamily="34" charset="0"/>
              </a:rPr>
              <a:t>Inventory</a:t>
            </a:r>
            <a:endParaRPr lang="en-US" i="1" dirty="0">
              <a:solidFill>
                <a:srgbClr val="FF0000"/>
              </a:solidFill>
              <a:latin typeface="Calibri" panose="020F0502020204030204" pitchFamily="34" charset="0"/>
            </a:endParaRPr>
          </a:p>
        </p:txBody>
      </p:sp>
      <p:sp>
        <p:nvSpPr>
          <p:cNvPr id="31" name="Content Placeholder 30"/>
          <p:cNvSpPr>
            <a:spLocks noGrp="1"/>
          </p:cNvSpPr>
          <p:nvPr>
            <p:ph sz="half" idx="2"/>
          </p:nvPr>
        </p:nvSpPr>
        <p:spPr>
          <a:xfrm>
            <a:off x="1803836" y="2198370"/>
            <a:ext cx="3488605" cy="4229243"/>
          </a:xfrm>
        </p:spPr>
        <p:txBody>
          <a:bodyPr>
            <a:normAutofit/>
          </a:bodyPr>
          <a:lstStyle/>
          <a:p>
            <a:pPr marL="0" indent="0">
              <a:buNone/>
            </a:pPr>
            <a:r>
              <a:rPr lang="en-GB" sz="2000" dirty="0"/>
              <a:t>Ties up capital</a:t>
            </a:r>
            <a:endParaRPr lang="en-GB" sz="2000" dirty="0"/>
          </a:p>
          <a:p>
            <a:pPr marL="0" indent="0">
              <a:buNone/>
            </a:pPr>
            <a:endParaRPr lang="en-GB" sz="2000" dirty="0"/>
          </a:p>
          <a:p>
            <a:pPr marL="0" indent="0">
              <a:buNone/>
            </a:pPr>
            <a:r>
              <a:rPr lang="en-GB" sz="2000" dirty="0"/>
              <a:t>Needs warehouse</a:t>
            </a:r>
            <a:endParaRPr lang="en-GB" sz="2000" dirty="0"/>
          </a:p>
          <a:p>
            <a:pPr marL="0" indent="0">
              <a:buNone/>
            </a:pPr>
            <a:endParaRPr lang="en-GB" sz="2000" dirty="0"/>
          </a:p>
          <a:p>
            <a:pPr marL="0" indent="0">
              <a:buNone/>
            </a:pPr>
            <a:r>
              <a:rPr lang="en-GB" sz="2000" dirty="0"/>
              <a:t>Defects are hidden</a:t>
            </a:r>
            <a:endParaRPr lang="en-GB" sz="2000" dirty="0"/>
          </a:p>
        </p:txBody>
      </p:sp>
      <p:sp>
        <p:nvSpPr>
          <p:cNvPr id="34" name="TextBox 33"/>
          <p:cNvSpPr txBox="1"/>
          <p:nvPr/>
        </p:nvSpPr>
        <p:spPr>
          <a:xfrm>
            <a:off x="239647" y="2197580"/>
            <a:ext cx="594073" cy="369332"/>
          </a:xfrm>
          <a:prstGeom prst="rect">
            <a:avLst/>
          </a:prstGeom>
          <a:noFill/>
        </p:spPr>
        <p:txBody>
          <a:bodyPr wrap="none" rtlCol="0">
            <a:spAutoFit/>
          </a:bodyPr>
          <a:lstStyle/>
          <a:p>
            <a:r>
              <a:rPr lang="en-GB" dirty="0"/>
              <a:t>Cost</a:t>
            </a:r>
            <a:endParaRPr lang="en-GB" dirty="0"/>
          </a:p>
        </p:txBody>
      </p:sp>
      <p:sp>
        <p:nvSpPr>
          <p:cNvPr id="35" name="TextBox 34"/>
          <p:cNvSpPr txBox="1"/>
          <p:nvPr/>
        </p:nvSpPr>
        <p:spPr>
          <a:xfrm>
            <a:off x="323528" y="2828513"/>
            <a:ext cx="736099" cy="369332"/>
          </a:xfrm>
          <a:prstGeom prst="rect">
            <a:avLst/>
          </a:prstGeom>
          <a:noFill/>
        </p:spPr>
        <p:txBody>
          <a:bodyPr wrap="none" rtlCol="0">
            <a:spAutoFit/>
          </a:bodyPr>
          <a:lstStyle/>
          <a:p>
            <a:r>
              <a:rPr lang="en-GB" dirty="0"/>
              <a:t>Space</a:t>
            </a:r>
            <a:endParaRPr lang="en-GB" dirty="0"/>
          </a:p>
        </p:txBody>
      </p:sp>
      <p:sp>
        <p:nvSpPr>
          <p:cNvPr id="36" name="TextBox 35"/>
          <p:cNvSpPr txBox="1"/>
          <p:nvPr/>
        </p:nvSpPr>
        <p:spPr>
          <a:xfrm>
            <a:off x="325906" y="3669741"/>
            <a:ext cx="859531" cy="369332"/>
          </a:xfrm>
          <a:prstGeom prst="rect">
            <a:avLst/>
          </a:prstGeom>
          <a:noFill/>
        </p:spPr>
        <p:txBody>
          <a:bodyPr wrap="none" rtlCol="0">
            <a:spAutoFit/>
          </a:bodyPr>
          <a:lstStyle/>
          <a:p>
            <a:r>
              <a:rPr lang="en-GB" dirty="0"/>
              <a:t>Quality</a:t>
            </a:r>
            <a:endParaRPr lang="en-GB" dirty="0"/>
          </a:p>
        </p:txBody>
      </p:sp>
      <p:sp>
        <p:nvSpPr>
          <p:cNvPr id="37" name="TextBox 36"/>
          <p:cNvSpPr txBox="1"/>
          <p:nvPr/>
        </p:nvSpPr>
        <p:spPr>
          <a:xfrm>
            <a:off x="297239" y="4380167"/>
            <a:ext cx="1240724" cy="369332"/>
          </a:xfrm>
          <a:prstGeom prst="rect">
            <a:avLst/>
          </a:prstGeom>
          <a:noFill/>
        </p:spPr>
        <p:txBody>
          <a:bodyPr wrap="none" rtlCol="0">
            <a:spAutoFit/>
          </a:bodyPr>
          <a:lstStyle/>
          <a:p>
            <a:r>
              <a:rPr lang="en-GB" dirty="0"/>
              <a:t>Decoupling</a:t>
            </a:r>
            <a:endParaRPr lang="en-GB" dirty="0"/>
          </a:p>
        </p:txBody>
      </p:sp>
      <p:sp>
        <p:nvSpPr>
          <p:cNvPr id="38" name="TextBox 37"/>
          <p:cNvSpPr txBox="1"/>
          <p:nvPr/>
        </p:nvSpPr>
        <p:spPr>
          <a:xfrm>
            <a:off x="1619672" y="4380167"/>
            <a:ext cx="2798685" cy="369332"/>
          </a:xfrm>
          <a:prstGeom prst="rect">
            <a:avLst/>
          </a:prstGeom>
          <a:noFill/>
        </p:spPr>
        <p:txBody>
          <a:bodyPr wrap="square" rtlCol="0">
            <a:spAutoFit/>
          </a:bodyPr>
          <a:lstStyle/>
          <a:p>
            <a:r>
              <a:rPr lang="en-GB" dirty="0"/>
              <a:t>  Makes stages independent</a:t>
            </a:r>
            <a:endParaRPr lang="en-GB" dirty="0"/>
          </a:p>
        </p:txBody>
      </p:sp>
      <p:sp>
        <p:nvSpPr>
          <p:cNvPr id="39" name="TextBox 38"/>
          <p:cNvSpPr txBox="1"/>
          <p:nvPr/>
        </p:nvSpPr>
        <p:spPr>
          <a:xfrm>
            <a:off x="265071" y="5270897"/>
            <a:ext cx="1137299" cy="369332"/>
          </a:xfrm>
          <a:prstGeom prst="rect">
            <a:avLst/>
          </a:prstGeom>
          <a:noFill/>
        </p:spPr>
        <p:txBody>
          <a:bodyPr wrap="none" rtlCol="0">
            <a:spAutoFit/>
          </a:bodyPr>
          <a:lstStyle/>
          <a:p>
            <a:r>
              <a:rPr lang="en-GB" dirty="0"/>
              <a:t>Utilization</a:t>
            </a:r>
            <a:endParaRPr lang="en-GB" dirty="0"/>
          </a:p>
        </p:txBody>
      </p:sp>
      <p:sp>
        <p:nvSpPr>
          <p:cNvPr id="40" name="TextBox 39"/>
          <p:cNvSpPr txBox="1"/>
          <p:nvPr/>
        </p:nvSpPr>
        <p:spPr>
          <a:xfrm>
            <a:off x="1680389" y="5270897"/>
            <a:ext cx="2569293" cy="369332"/>
          </a:xfrm>
          <a:prstGeom prst="rect">
            <a:avLst/>
          </a:prstGeom>
          <a:noFill/>
        </p:spPr>
        <p:txBody>
          <a:bodyPr wrap="none" rtlCol="0">
            <a:spAutoFit/>
          </a:bodyPr>
          <a:lstStyle/>
          <a:p>
            <a:r>
              <a:rPr lang="en-GB" dirty="0"/>
              <a:t>Stages kept busy by W.I.P.</a:t>
            </a:r>
            <a:endParaRPr lang="en-GB" dirty="0"/>
          </a:p>
        </p:txBody>
      </p:sp>
      <p:sp>
        <p:nvSpPr>
          <p:cNvPr id="41" name="TextBox 40"/>
          <p:cNvSpPr txBox="1"/>
          <p:nvPr/>
        </p:nvSpPr>
        <p:spPr>
          <a:xfrm>
            <a:off x="274861" y="5910219"/>
            <a:ext cx="1407308" cy="369332"/>
          </a:xfrm>
          <a:prstGeom prst="rect">
            <a:avLst/>
          </a:prstGeom>
          <a:noFill/>
        </p:spPr>
        <p:txBody>
          <a:bodyPr wrap="none" rtlCol="0">
            <a:spAutoFit/>
          </a:bodyPr>
          <a:lstStyle/>
          <a:p>
            <a:r>
              <a:rPr lang="en-GB" dirty="0"/>
              <a:t>Coordination</a:t>
            </a:r>
            <a:endParaRPr lang="en-GB" dirty="0"/>
          </a:p>
        </p:txBody>
      </p:sp>
      <p:sp>
        <p:nvSpPr>
          <p:cNvPr id="42" name="TextBox 41"/>
          <p:cNvSpPr txBox="1"/>
          <p:nvPr/>
        </p:nvSpPr>
        <p:spPr>
          <a:xfrm>
            <a:off x="1709483" y="5915381"/>
            <a:ext cx="2882969" cy="646331"/>
          </a:xfrm>
          <a:prstGeom prst="rect">
            <a:avLst/>
          </a:prstGeom>
          <a:noFill/>
        </p:spPr>
        <p:txBody>
          <a:bodyPr wrap="none" rtlCol="0">
            <a:spAutoFit/>
          </a:bodyPr>
          <a:lstStyle/>
          <a:p>
            <a:r>
              <a:rPr lang="en-GB" dirty="0"/>
              <a:t>Avoids having to synchronise</a:t>
            </a:r>
            <a:endParaRPr lang="en-GB" dirty="0"/>
          </a:p>
          <a:p>
            <a:r>
              <a:rPr lang="en-GB" dirty="0"/>
              <a:t>flow</a:t>
            </a:r>
            <a:endParaRPr lang="en-GB" dirty="0"/>
          </a:p>
        </p:txBody>
      </p:sp>
      <p:sp>
        <p:nvSpPr>
          <p:cNvPr id="3" name="Text Placeholder 2"/>
          <p:cNvSpPr>
            <a:spLocks noGrp="1"/>
          </p:cNvSpPr>
          <p:nvPr>
            <p:ph type="body" sz="quarter" idx="3"/>
          </p:nvPr>
        </p:nvSpPr>
        <p:spPr>
          <a:xfrm>
            <a:off x="4646614" y="1531166"/>
            <a:ext cx="4041775" cy="639762"/>
          </a:xfrm>
        </p:spPr>
        <p:txBody>
          <a:bodyPr/>
          <a:lstStyle/>
          <a:p>
            <a:r>
              <a:rPr lang="en-GB" b="0" i="1" dirty="0">
                <a:solidFill>
                  <a:srgbClr val="C00000"/>
                </a:solidFill>
                <a:latin typeface="Calibri" panose="020F0502020204030204" pitchFamily="34" charset="0"/>
              </a:rPr>
              <a:t>Who cares?</a:t>
            </a:r>
            <a:endParaRPr lang="en-GB" b="0" i="1" dirty="0">
              <a:solidFill>
                <a:srgbClr val="C00000"/>
              </a:solidFill>
              <a:latin typeface="Calibri" panose="020F0502020204030204" pitchFamily="34" charset="0"/>
            </a:endParaRPr>
          </a:p>
        </p:txBody>
      </p:sp>
      <p:pic>
        <p:nvPicPr>
          <p:cNvPr id="6" name="Content Placeholder 5"/>
          <p:cNvPicPr>
            <a:picLocks noGrp="1" noChangeAspect="1"/>
          </p:cNvPicPr>
          <p:nvPr>
            <p:ph sz="quarter" idx="4"/>
          </p:nvPr>
        </p:nvPicPr>
        <p:blipFill>
          <a:blip r:embed="rId1"/>
          <a:stretch>
            <a:fillRect/>
          </a:stretch>
        </p:blipFill>
        <p:spPr>
          <a:xfrm>
            <a:off x="5461117" y="2284456"/>
            <a:ext cx="2095500" cy="2828925"/>
          </a:xfrm>
          <a:prstGeom prst="rect">
            <a:avLst/>
          </a:prstGeom>
        </p:spPr>
      </p:pic>
      <p:sp>
        <p:nvSpPr>
          <p:cNvPr id="7" name="TextBox 6"/>
          <p:cNvSpPr txBox="1"/>
          <p:nvPr/>
        </p:nvSpPr>
        <p:spPr>
          <a:xfrm>
            <a:off x="5243361" y="5377179"/>
            <a:ext cx="2848280" cy="369332"/>
          </a:xfrm>
          <a:prstGeom prst="rect">
            <a:avLst/>
          </a:prstGeom>
          <a:noFill/>
        </p:spPr>
        <p:txBody>
          <a:bodyPr wrap="none" rtlCol="0">
            <a:spAutoFit/>
          </a:bodyPr>
          <a:lstStyle/>
          <a:p>
            <a:r>
              <a:rPr lang="en-GB" dirty="0"/>
              <a:t>Lord Nuffield William Morris</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p:cNvSpPr>
            <a:spLocks noGrp="1" noRot="1" noChangeAspect="1" noMove="1" noResize="1" noEditPoints="1" noAdjustHandles="1" noChangeArrowheads="1" noChangeShapeType="1" noTextEdit="1"/>
          </p:cNvSpPr>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548640"/>
            <a:ext cx="2700645" cy="5431536"/>
          </a:xfrm>
        </p:spPr>
        <p:txBody>
          <a:bodyPr>
            <a:normAutofit/>
          </a:bodyPr>
          <a:lstStyle/>
          <a:p>
            <a:r>
              <a:rPr lang="en-GB" sz="4700"/>
              <a:t>Agenda</a:t>
            </a:r>
            <a:endParaRPr lang="en-GB" sz="4700"/>
          </a:p>
        </p:txBody>
      </p:sp>
      <p:sp>
        <p:nvSpPr>
          <p:cNvPr id="19" name="sketch line"/>
          <p:cNvSpPr>
            <a:spLocks noGrp="1" noRot="1" noChangeAspect="1" noMove="1" noResize="1" noEditPoints="1" noAdjustHandles="1" noChangeArrowheads="1" noChangeShapeType="1" noTextEdit="1"/>
          </p:cNvSpPr>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1" fmla="*/ 0 w 4480560"/>
              <a:gd name="connsiteY0-2" fmla="*/ 0 h 13716"/>
              <a:gd name="connsiteX1-3" fmla="*/ 595274 w 4480560"/>
              <a:gd name="connsiteY1-4" fmla="*/ 0 h 13716"/>
              <a:gd name="connsiteX2-5" fmla="*/ 1100938 w 4480560"/>
              <a:gd name="connsiteY2-6" fmla="*/ 0 h 13716"/>
              <a:gd name="connsiteX3-7" fmla="*/ 1830629 w 4480560"/>
              <a:gd name="connsiteY3-8" fmla="*/ 0 h 13716"/>
              <a:gd name="connsiteX4-9" fmla="*/ 2425903 w 4480560"/>
              <a:gd name="connsiteY4-10" fmla="*/ 0 h 13716"/>
              <a:gd name="connsiteX5-11" fmla="*/ 3021178 w 4480560"/>
              <a:gd name="connsiteY5-12" fmla="*/ 0 h 13716"/>
              <a:gd name="connsiteX6-13" fmla="*/ 3750869 w 4480560"/>
              <a:gd name="connsiteY6-14" fmla="*/ 0 h 13716"/>
              <a:gd name="connsiteX7-15" fmla="*/ 4480560 w 4480560"/>
              <a:gd name="connsiteY7-16" fmla="*/ 0 h 13716"/>
              <a:gd name="connsiteX8-17" fmla="*/ 4480560 w 4480560"/>
              <a:gd name="connsiteY8-18" fmla="*/ 13716 h 13716"/>
              <a:gd name="connsiteX9-19" fmla="*/ 3930091 w 4480560"/>
              <a:gd name="connsiteY9-20" fmla="*/ 13716 h 13716"/>
              <a:gd name="connsiteX10-21" fmla="*/ 3290011 w 4480560"/>
              <a:gd name="connsiteY10-22" fmla="*/ 13716 h 13716"/>
              <a:gd name="connsiteX11-23" fmla="*/ 2649931 w 4480560"/>
              <a:gd name="connsiteY11-24" fmla="*/ 13716 h 13716"/>
              <a:gd name="connsiteX12-25" fmla="*/ 2054657 w 4480560"/>
              <a:gd name="connsiteY12-26" fmla="*/ 13716 h 13716"/>
              <a:gd name="connsiteX13-27" fmla="*/ 1324966 w 4480560"/>
              <a:gd name="connsiteY13-28" fmla="*/ 13716 h 13716"/>
              <a:gd name="connsiteX14-29" fmla="*/ 595274 w 4480560"/>
              <a:gd name="connsiteY14-30" fmla="*/ 13716 h 13716"/>
              <a:gd name="connsiteX15-31" fmla="*/ 0 w 4480560"/>
              <a:gd name="connsiteY15-32" fmla="*/ 13716 h 13716"/>
              <a:gd name="connsiteX16-33" fmla="*/ 0 w 4480560"/>
              <a:gd name="connsiteY16-34" fmla="*/ 0 h 137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44813" y="552091"/>
            <a:ext cx="4668251" cy="5431536"/>
          </a:xfrm>
        </p:spPr>
        <p:txBody>
          <a:bodyPr anchor="ctr">
            <a:normAutofit/>
          </a:bodyPr>
          <a:lstStyle/>
          <a:p>
            <a:r>
              <a:rPr lang="en-GB" sz="1900"/>
              <a:t>Once upon a time in mass production land</a:t>
            </a:r>
            <a:endParaRPr lang="en-GB" sz="1900"/>
          </a:p>
          <a:p>
            <a:r>
              <a:rPr lang="en-GB" sz="1900"/>
              <a:t>Synchronised flow</a:t>
            </a:r>
            <a:endParaRPr lang="en-GB" sz="1900"/>
          </a:p>
          <a:p>
            <a:r>
              <a:rPr lang="en-GB" sz="1900"/>
              <a:t>The four key elements of lean</a:t>
            </a:r>
            <a:endParaRPr lang="en-GB" sz="1900"/>
          </a:p>
          <a:p>
            <a:r>
              <a:rPr lang="en-GB" sz="1900"/>
              <a:t>Lean tools</a:t>
            </a:r>
            <a:endParaRPr lang="en-GB" sz="1900"/>
          </a:p>
          <a:p>
            <a:r>
              <a:rPr lang="en-GB" sz="1900"/>
              <a:t>What is lean?</a:t>
            </a:r>
            <a:endParaRPr lang="en-GB" sz="1900"/>
          </a:p>
          <a:p>
            <a:r>
              <a:rPr lang="en-GB" sz="1900"/>
              <a:t>Does lean work?</a:t>
            </a:r>
            <a:endParaRPr lang="en-GB" sz="1900"/>
          </a:p>
          <a:p>
            <a:endParaRPr lang="en-GB" sz="1900"/>
          </a:p>
          <a:p>
            <a:pPr marL="0" indent="0">
              <a:buNone/>
            </a:pPr>
            <a:r>
              <a:rPr lang="en-GB" sz="1900"/>
              <a:t>N.B. statistical process control comes later</a:t>
            </a:r>
            <a:endParaRPr lang="en-GB" sz="1900"/>
          </a:p>
          <a:p>
            <a:pPr marL="0" indent="0">
              <a:buNone/>
            </a:pPr>
            <a:endParaRPr lang="en-GB" sz="19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395288" y="1343025"/>
            <a:ext cx="2590800" cy="503238"/>
          </a:xfrm>
          <a:prstGeom prst="rect">
            <a:avLst/>
          </a:prstGeom>
          <a:noFill/>
          <a:ln w="12700">
            <a:miter lim="800000"/>
          </a:ln>
        </p:spPr>
        <p:txBody>
          <a:bodyPr vert="horz" wrap="square" lIns="90488" tIns="44450" rIns="90488" bIns="44450" numCol="1" anchor="t" anchorCtr="0" compatLnSpc="1"/>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Tx/>
              <a:buNone/>
            </a:pPr>
            <a:r>
              <a:rPr lang="en-GB" sz="2000" dirty="0">
                <a:solidFill>
                  <a:schemeClr val="tx2"/>
                </a:solidFill>
              </a:rPr>
              <a:t>Traditional approach:</a:t>
            </a:r>
            <a:endParaRPr lang="en-GB" sz="2000" dirty="0">
              <a:solidFill>
                <a:schemeClr val="tx2"/>
              </a:solidFill>
            </a:endParaRPr>
          </a:p>
        </p:txBody>
      </p:sp>
      <p:sp>
        <p:nvSpPr>
          <p:cNvPr id="3" name="Rectangle 4"/>
          <p:cNvSpPr>
            <a:spLocks noChangeArrowheads="1"/>
          </p:cNvSpPr>
          <p:nvPr/>
        </p:nvSpPr>
        <p:spPr bwMode="auto">
          <a:xfrm>
            <a:off x="395288" y="3762375"/>
            <a:ext cx="1836737" cy="388938"/>
          </a:xfrm>
          <a:prstGeom prst="rect">
            <a:avLst/>
          </a:prstGeom>
          <a:noFill/>
          <a:ln w="12700">
            <a:noFill/>
            <a:miter lim="800000"/>
          </a:ln>
        </p:spPr>
        <p:txBody>
          <a:bodyPr lIns="90488" tIns="44450" rIns="90488" bIns="44450"/>
          <a:lstStyle/>
          <a:p>
            <a:pPr algn="just" eaLnBrk="0" hangingPunct="0">
              <a:spcBef>
                <a:spcPct val="20000"/>
              </a:spcBef>
            </a:pPr>
            <a:r>
              <a:rPr lang="en-GB" dirty="0">
                <a:solidFill>
                  <a:schemeClr val="tx2"/>
                </a:solidFill>
              </a:rPr>
              <a:t>Lean approach:</a:t>
            </a:r>
            <a:endParaRPr lang="en-GB" dirty="0">
              <a:solidFill>
                <a:schemeClr val="tx2"/>
              </a:solidFill>
            </a:endParaRPr>
          </a:p>
        </p:txBody>
      </p:sp>
      <p:grpSp>
        <p:nvGrpSpPr>
          <p:cNvPr id="4" name="Group 53"/>
          <p:cNvGrpSpPr/>
          <p:nvPr/>
        </p:nvGrpSpPr>
        <p:grpSpPr bwMode="auto">
          <a:xfrm>
            <a:off x="350838" y="2068513"/>
            <a:ext cx="1011237" cy="1011237"/>
            <a:chOff x="221" y="1166"/>
            <a:chExt cx="637" cy="637"/>
          </a:xfrm>
        </p:grpSpPr>
        <p:sp>
          <p:nvSpPr>
            <p:cNvPr id="5" name="Oval 5"/>
            <p:cNvSpPr>
              <a:spLocks noChangeArrowheads="1"/>
            </p:cNvSpPr>
            <p:nvPr/>
          </p:nvSpPr>
          <p:spPr bwMode="auto">
            <a:xfrm>
              <a:off x="221" y="1166"/>
              <a:ext cx="637" cy="637"/>
            </a:xfrm>
            <a:prstGeom prst="ellipse">
              <a:avLst/>
            </a:prstGeom>
            <a:solidFill>
              <a:srgbClr val="CCFF99"/>
            </a:solidFill>
            <a:ln w="12700">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6" name="Rectangle 19"/>
            <p:cNvSpPr>
              <a:spLocks noChangeArrowheads="1"/>
            </p:cNvSpPr>
            <p:nvPr/>
          </p:nvSpPr>
          <p:spPr bwMode="auto">
            <a:xfrm>
              <a:off x="260" y="1371"/>
              <a:ext cx="548" cy="210"/>
            </a:xfrm>
            <a:prstGeom prst="rect">
              <a:avLst/>
            </a:prstGeom>
            <a:noFill/>
            <a:ln w="12700">
              <a:noFill/>
              <a:miter lim="800000"/>
            </a:ln>
          </p:spPr>
          <p:txBody>
            <a:bodyPr wrap="none" lIns="90488" tIns="44450" rIns="90488" bIns="44450">
              <a:spAutoFit/>
            </a:bodyPr>
            <a:lstStyle/>
            <a:p>
              <a:pPr eaLnBrk="0" hangingPunct="0"/>
              <a:r>
                <a:rPr lang="en-GB" sz="1600">
                  <a:solidFill>
                    <a:schemeClr val="tx2"/>
                  </a:solidFill>
                </a:rPr>
                <a:t>stage A</a:t>
              </a:r>
              <a:endParaRPr lang="en-GB" sz="1600">
                <a:solidFill>
                  <a:schemeClr val="tx2"/>
                </a:solidFill>
              </a:endParaRPr>
            </a:p>
          </p:txBody>
        </p:sp>
      </p:grpSp>
      <p:grpSp>
        <p:nvGrpSpPr>
          <p:cNvPr id="7" name="Group 63"/>
          <p:cNvGrpSpPr/>
          <p:nvPr/>
        </p:nvGrpSpPr>
        <p:grpSpPr bwMode="auto">
          <a:xfrm>
            <a:off x="1154113" y="4197356"/>
            <a:ext cx="3201987" cy="592139"/>
            <a:chOff x="727" y="2507"/>
            <a:chExt cx="2017" cy="373"/>
          </a:xfrm>
        </p:grpSpPr>
        <p:sp>
          <p:nvSpPr>
            <p:cNvPr id="8" name="Rectangle 15"/>
            <p:cNvSpPr>
              <a:spLocks noChangeArrowheads="1"/>
            </p:cNvSpPr>
            <p:nvPr/>
          </p:nvSpPr>
          <p:spPr bwMode="auto">
            <a:xfrm>
              <a:off x="1136" y="2507"/>
              <a:ext cx="1155" cy="212"/>
            </a:xfrm>
            <a:prstGeom prst="rect">
              <a:avLst/>
            </a:prstGeom>
            <a:noFill/>
            <a:ln w="12700">
              <a:noFill/>
              <a:miter lim="800000"/>
            </a:ln>
          </p:spPr>
          <p:txBody>
            <a:bodyPr wrap="none" lIns="90488" tIns="44450" rIns="90488" bIns="44450">
              <a:spAutoFit/>
            </a:bodyPr>
            <a:lstStyle/>
            <a:p>
              <a:pPr eaLnBrk="0" hangingPunct="0"/>
              <a:r>
                <a:rPr lang="en-GB" sz="1600" dirty="0">
                  <a:solidFill>
                    <a:schemeClr val="tx2"/>
                  </a:solidFill>
                </a:rPr>
                <a:t>Information/ orders</a:t>
              </a:r>
              <a:endParaRPr lang="en-GB" sz="1600" dirty="0">
                <a:solidFill>
                  <a:schemeClr val="tx2"/>
                </a:solidFill>
              </a:endParaRPr>
            </a:p>
          </p:txBody>
        </p:sp>
        <p:grpSp>
          <p:nvGrpSpPr>
            <p:cNvPr id="9" name="Group 25"/>
            <p:cNvGrpSpPr/>
            <p:nvPr/>
          </p:nvGrpSpPr>
          <p:grpSpPr bwMode="auto">
            <a:xfrm>
              <a:off x="727" y="2764"/>
              <a:ext cx="2017" cy="116"/>
              <a:chOff x="727" y="3141"/>
              <a:chExt cx="2017" cy="116"/>
            </a:xfrm>
          </p:grpSpPr>
          <p:sp>
            <p:nvSpPr>
              <p:cNvPr id="10" name="Arc 26"/>
              <p:cNvSpPr/>
              <p:nvPr/>
            </p:nvSpPr>
            <p:spPr bwMode="auto">
              <a:xfrm>
                <a:off x="727" y="3141"/>
                <a:ext cx="1007" cy="116"/>
              </a:xfrm>
              <a:custGeom>
                <a:avLst/>
                <a:gdLst>
                  <a:gd name="T0" fmla="*/ 0 w 21600"/>
                  <a:gd name="T1" fmla="*/ 0 h 21600"/>
                  <a:gd name="T2" fmla="*/ 2 w 21600"/>
                  <a:gd name="T3" fmla="*/ 0 h 21600"/>
                  <a:gd name="T4" fmla="*/ 2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8"/>
                      <a:pt x="9657" y="11"/>
                      <a:pt x="21579" y="0"/>
                    </a:cubicBezTo>
                  </a:path>
                  <a:path w="21600" h="21600" stroke="0" extrusionOk="0">
                    <a:moveTo>
                      <a:pt x="0" y="21600"/>
                    </a:moveTo>
                    <a:cubicBezTo>
                      <a:pt x="0" y="9678"/>
                      <a:pt x="9657" y="11"/>
                      <a:pt x="21579" y="0"/>
                    </a:cubicBezTo>
                    <a:lnTo>
                      <a:pt x="21600" y="21600"/>
                    </a:lnTo>
                    <a:close/>
                  </a:path>
                </a:pathLst>
              </a:custGeom>
              <a:noFill/>
              <a:ln w="57150" cap="rnd">
                <a:solidFill>
                  <a:srgbClr val="FF0000"/>
                </a:solidFill>
                <a:round/>
                <a:headEnd type="triangle" w="med" len="med"/>
              </a:ln>
            </p:spPr>
            <p:txBody>
              <a:bodyPr wrap="none" anchor="ctr"/>
              <a:lstStyle/>
              <a:p>
                <a:endParaRPr lang="en-GB"/>
              </a:p>
            </p:txBody>
          </p:sp>
          <p:sp>
            <p:nvSpPr>
              <p:cNvPr id="11" name="Arc 27"/>
              <p:cNvSpPr/>
              <p:nvPr/>
            </p:nvSpPr>
            <p:spPr bwMode="auto">
              <a:xfrm>
                <a:off x="1736" y="3141"/>
                <a:ext cx="1008" cy="116"/>
              </a:xfrm>
              <a:custGeom>
                <a:avLst/>
                <a:gdLst>
                  <a:gd name="T0" fmla="*/ 0 w 21621"/>
                  <a:gd name="T1" fmla="*/ 0 h 21600"/>
                  <a:gd name="T2" fmla="*/ 2 w 21621"/>
                  <a:gd name="T3" fmla="*/ 0 h 21600"/>
                  <a:gd name="T4" fmla="*/ 0 w 21621"/>
                  <a:gd name="T5" fmla="*/ 0 h 21600"/>
                  <a:gd name="T6" fmla="*/ 0 60000 65536"/>
                  <a:gd name="T7" fmla="*/ 0 60000 65536"/>
                  <a:gd name="T8" fmla="*/ 0 60000 65536"/>
                  <a:gd name="T9" fmla="*/ 0 w 21621"/>
                  <a:gd name="T10" fmla="*/ 0 h 21600"/>
                  <a:gd name="T11" fmla="*/ 21621 w 21621"/>
                  <a:gd name="T12" fmla="*/ 21600 h 21600"/>
                </a:gdLst>
                <a:ahLst/>
                <a:cxnLst>
                  <a:cxn ang="T6">
                    <a:pos x="T0" y="T1"/>
                  </a:cxn>
                  <a:cxn ang="T7">
                    <a:pos x="T2" y="T3"/>
                  </a:cxn>
                  <a:cxn ang="T8">
                    <a:pos x="T4" y="T5"/>
                  </a:cxn>
                </a:cxnLst>
                <a:rect l="T9" t="T10" r="T11" b="T12"/>
                <a:pathLst>
                  <a:path w="21621" h="21600" fill="none" extrusionOk="0">
                    <a:moveTo>
                      <a:pt x="0" y="0"/>
                    </a:moveTo>
                    <a:cubicBezTo>
                      <a:pt x="7" y="0"/>
                      <a:pt x="14" y="-1"/>
                      <a:pt x="21" y="0"/>
                    </a:cubicBezTo>
                    <a:cubicBezTo>
                      <a:pt x="11950" y="0"/>
                      <a:pt x="21621" y="9670"/>
                      <a:pt x="21621" y="21600"/>
                    </a:cubicBezTo>
                  </a:path>
                  <a:path w="21621" h="21600" stroke="0" extrusionOk="0">
                    <a:moveTo>
                      <a:pt x="0" y="0"/>
                    </a:moveTo>
                    <a:cubicBezTo>
                      <a:pt x="7" y="0"/>
                      <a:pt x="14" y="-1"/>
                      <a:pt x="21" y="0"/>
                    </a:cubicBezTo>
                    <a:cubicBezTo>
                      <a:pt x="11950" y="0"/>
                      <a:pt x="21621" y="9670"/>
                      <a:pt x="21621" y="21600"/>
                    </a:cubicBezTo>
                    <a:lnTo>
                      <a:pt x="21" y="21600"/>
                    </a:lnTo>
                    <a:close/>
                  </a:path>
                </a:pathLst>
              </a:custGeom>
              <a:noFill/>
              <a:ln w="57150" cap="rnd">
                <a:solidFill>
                  <a:srgbClr val="FF0000"/>
                </a:solidFill>
                <a:round/>
              </a:ln>
            </p:spPr>
            <p:txBody>
              <a:bodyPr wrap="none" anchor="ctr"/>
              <a:lstStyle/>
              <a:p>
                <a:endParaRPr lang="en-GB"/>
              </a:p>
            </p:txBody>
          </p:sp>
        </p:grpSp>
      </p:grpSp>
      <p:grpSp>
        <p:nvGrpSpPr>
          <p:cNvPr id="12" name="Group 64"/>
          <p:cNvGrpSpPr/>
          <p:nvPr/>
        </p:nvGrpSpPr>
        <p:grpSpPr bwMode="auto">
          <a:xfrm>
            <a:off x="1141413" y="5289550"/>
            <a:ext cx="3228975" cy="515938"/>
            <a:chOff x="719" y="3195"/>
            <a:chExt cx="2034" cy="325"/>
          </a:xfrm>
        </p:grpSpPr>
        <p:sp>
          <p:nvSpPr>
            <p:cNvPr id="13" name="Rectangle 16"/>
            <p:cNvSpPr>
              <a:spLocks noChangeArrowheads="1"/>
            </p:cNvSpPr>
            <p:nvPr/>
          </p:nvSpPr>
          <p:spPr bwMode="auto">
            <a:xfrm>
              <a:off x="1375" y="3310"/>
              <a:ext cx="653" cy="210"/>
            </a:xfrm>
            <a:prstGeom prst="rect">
              <a:avLst/>
            </a:prstGeom>
            <a:noFill/>
            <a:ln w="12700">
              <a:noFill/>
              <a:miter lim="800000"/>
            </a:ln>
          </p:spPr>
          <p:txBody>
            <a:bodyPr wrap="none" lIns="90488" tIns="44450" rIns="90488" bIns="44450">
              <a:spAutoFit/>
            </a:bodyPr>
            <a:lstStyle/>
            <a:p>
              <a:pPr eaLnBrk="0" hangingPunct="0"/>
              <a:r>
                <a:rPr lang="en-GB" sz="1600">
                  <a:solidFill>
                    <a:schemeClr val="tx2"/>
                  </a:solidFill>
                </a:rPr>
                <a:t>deliveries</a:t>
              </a:r>
              <a:endParaRPr lang="en-GB" sz="1600">
                <a:solidFill>
                  <a:schemeClr val="tx2"/>
                </a:solidFill>
              </a:endParaRPr>
            </a:p>
          </p:txBody>
        </p:sp>
        <p:grpSp>
          <p:nvGrpSpPr>
            <p:cNvPr id="14" name="Group 31"/>
            <p:cNvGrpSpPr/>
            <p:nvPr/>
          </p:nvGrpSpPr>
          <p:grpSpPr bwMode="auto">
            <a:xfrm>
              <a:off x="719" y="3195"/>
              <a:ext cx="2034" cy="116"/>
              <a:chOff x="719" y="3572"/>
              <a:chExt cx="2034" cy="116"/>
            </a:xfrm>
          </p:grpSpPr>
          <p:sp>
            <p:nvSpPr>
              <p:cNvPr id="15" name="Arc 32"/>
              <p:cNvSpPr/>
              <p:nvPr/>
            </p:nvSpPr>
            <p:spPr bwMode="auto">
              <a:xfrm rot="10800000">
                <a:off x="1746" y="3572"/>
                <a:ext cx="1007" cy="116"/>
              </a:xfrm>
              <a:custGeom>
                <a:avLst/>
                <a:gdLst>
                  <a:gd name="T0" fmla="*/ 0 w 21600"/>
                  <a:gd name="T1" fmla="*/ 0 h 21600"/>
                  <a:gd name="T2" fmla="*/ 2 w 21600"/>
                  <a:gd name="T3" fmla="*/ 0 h 21600"/>
                  <a:gd name="T4" fmla="*/ 2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8"/>
                      <a:pt x="9657" y="11"/>
                      <a:pt x="21579" y="0"/>
                    </a:cubicBezTo>
                  </a:path>
                  <a:path w="21600" h="21600" stroke="0" extrusionOk="0">
                    <a:moveTo>
                      <a:pt x="0" y="21600"/>
                    </a:moveTo>
                    <a:cubicBezTo>
                      <a:pt x="0" y="9678"/>
                      <a:pt x="9657" y="11"/>
                      <a:pt x="21579" y="0"/>
                    </a:cubicBezTo>
                    <a:lnTo>
                      <a:pt x="21600" y="21600"/>
                    </a:lnTo>
                    <a:close/>
                  </a:path>
                </a:pathLst>
              </a:custGeom>
              <a:noFill/>
              <a:ln w="57150" cap="rnd">
                <a:solidFill>
                  <a:srgbClr val="FF0000"/>
                </a:solidFill>
                <a:round/>
                <a:headEnd type="triangle" w="med" len="med"/>
              </a:ln>
            </p:spPr>
            <p:txBody>
              <a:bodyPr wrap="none" anchor="ctr"/>
              <a:lstStyle/>
              <a:p>
                <a:endParaRPr lang="en-GB"/>
              </a:p>
            </p:txBody>
          </p:sp>
          <p:sp>
            <p:nvSpPr>
              <p:cNvPr id="16" name="Arc 33"/>
              <p:cNvSpPr/>
              <p:nvPr/>
            </p:nvSpPr>
            <p:spPr bwMode="auto">
              <a:xfrm rot="10800000">
                <a:off x="719" y="3572"/>
                <a:ext cx="1008" cy="116"/>
              </a:xfrm>
              <a:custGeom>
                <a:avLst/>
                <a:gdLst>
                  <a:gd name="T0" fmla="*/ 0 w 21621"/>
                  <a:gd name="T1" fmla="*/ 0 h 21600"/>
                  <a:gd name="T2" fmla="*/ 2 w 21621"/>
                  <a:gd name="T3" fmla="*/ 0 h 21600"/>
                  <a:gd name="T4" fmla="*/ 0 w 21621"/>
                  <a:gd name="T5" fmla="*/ 0 h 21600"/>
                  <a:gd name="T6" fmla="*/ 0 60000 65536"/>
                  <a:gd name="T7" fmla="*/ 0 60000 65536"/>
                  <a:gd name="T8" fmla="*/ 0 60000 65536"/>
                  <a:gd name="T9" fmla="*/ 0 w 21621"/>
                  <a:gd name="T10" fmla="*/ 0 h 21600"/>
                  <a:gd name="T11" fmla="*/ 21621 w 21621"/>
                  <a:gd name="T12" fmla="*/ 21600 h 21600"/>
                </a:gdLst>
                <a:ahLst/>
                <a:cxnLst>
                  <a:cxn ang="T6">
                    <a:pos x="T0" y="T1"/>
                  </a:cxn>
                  <a:cxn ang="T7">
                    <a:pos x="T2" y="T3"/>
                  </a:cxn>
                  <a:cxn ang="T8">
                    <a:pos x="T4" y="T5"/>
                  </a:cxn>
                </a:cxnLst>
                <a:rect l="T9" t="T10" r="T11" b="T12"/>
                <a:pathLst>
                  <a:path w="21621" h="21600" fill="none" extrusionOk="0">
                    <a:moveTo>
                      <a:pt x="0" y="0"/>
                    </a:moveTo>
                    <a:cubicBezTo>
                      <a:pt x="7" y="0"/>
                      <a:pt x="14" y="-1"/>
                      <a:pt x="21" y="0"/>
                    </a:cubicBezTo>
                    <a:cubicBezTo>
                      <a:pt x="11950" y="0"/>
                      <a:pt x="21621" y="9670"/>
                      <a:pt x="21621" y="21600"/>
                    </a:cubicBezTo>
                  </a:path>
                  <a:path w="21621" h="21600" stroke="0" extrusionOk="0">
                    <a:moveTo>
                      <a:pt x="0" y="0"/>
                    </a:moveTo>
                    <a:cubicBezTo>
                      <a:pt x="7" y="0"/>
                      <a:pt x="14" y="-1"/>
                      <a:pt x="21" y="0"/>
                    </a:cubicBezTo>
                    <a:cubicBezTo>
                      <a:pt x="11950" y="0"/>
                      <a:pt x="21621" y="9670"/>
                      <a:pt x="21621" y="21600"/>
                    </a:cubicBezTo>
                    <a:lnTo>
                      <a:pt x="21" y="21600"/>
                    </a:lnTo>
                    <a:close/>
                  </a:path>
                </a:pathLst>
              </a:custGeom>
              <a:noFill/>
              <a:ln w="57150" cap="rnd">
                <a:solidFill>
                  <a:srgbClr val="FF0000"/>
                </a:solidFill>
                <a:round/>
              </a:ln>
            </p:spPr>
            <p:txBody>
              <a:bodyPr wrap="none" anchor="ctr"/>
              <a:lstStyle/>
              <a:p>
                <a:endParaRPr lang="en-GB"/>
              </a:p>
            </p:txBody>
          </p:sp>
        </p:grpSp>
      </p:grpSp>
      <p:grpSp>
        <p:nvGrpSpPr>
          <p:cNvPr id="17" name="Group 61"/>
          <p:cNvGrpSpPr/>
          <p:nvPr/>
        </p:nvGrpSpPr>
        <p:grpSpPr bwMode="auto">
          <a:xfrm>
            <a:off x="4933950" y="4224341"/>
            <a:ext cx="3201988" cy="515938"/>
            <a:chOff x="3108" y="2524"/>
            <a:chExt cx="2017" cy="325"/>
          </a:xfrm>
        </p:grpSpPr>
        <p:sp>
          <p:nvSpPr>
            <p:cNvPr id="18" name="Rectangle 22"/>
            <p:cNvSpPr>
              <a:spLocks noChangeArrowheads="1"/>
            </p:cNvSpPr>
            <p:nvPr/>
          </p:nvSpPr>
          <p:spPr bwMode="auto">
            <a:xfrm>
              <a:off x="3625" y="2524"/>
              <a:ext cx="1123" cy="212"/>
            </a:xfrm>
            <a:prstGeom prst="rect">
              <a:avLst/>
            </a:prstGeom>
            <a:noFill/>
            <a:ln w="12700">
              <a:noFill/>
              <a:miter lim="800000"/>
            </a:ln>
          </p:spPr>
          <p:txBody>
            <a:bodyPr wrap="none" lIns="90488" tIns="44450" rIns="90488" bIns="44450">
              <a:spAutoFit/>
            </a:bodyPr>
            <a:lstStyle/>
            <a:p>
              <a:pPr eaLnBrk="0" hangingPunct="0"/>
              <a:r>
                <a:rPr lang="en-GB" sz="1600" dirty="0">
                  <a:solidFill>
                    <a:schemeClr val="tx2"/>
                  </a:solidFill>
                </a:rPr>
                <a:t>Information/orders</a:t>
              </a:r>
              <a:endParaRPr lang="en-GB" sz="1600" dirty="0">
                <a:solidFill>
                  <a:schemeClr val="tx2"/>
                </a:solidFill>
              </a:endParaRPr>
            </a:p>
          </p:txBody>
        </p:sp>
        <p:grpSp>
          <p:nvGrpSpPr>
            <p:cNvPr id="19" name="Group 28"/>
            <p:cNvGrpSpPr/>
            <p:nvPr/>
          </p:nvGrpSpPr>
          <p:grpSpPr bwMode="auto">
            <a:xfrm>
              <a:off x="3108" y="2733"/>
              <a:ext cx="2017" cy="116"/>
              <a:chOff x="3108" y="3110"/>
              <a:chExt cx="2017" cy="116"/>
            </a:xfrm>
          </p:grpSpPr>
          <p:sp>
            <p:nvSpPr>
              <p:cNvPr id="20" name="Arc 29"/>
              <p:cNvSpPr/>
              <p:nvPr/>
            </p:nvSpPr>
            <p:spPr bwMode="auto">
              <a:xfrm>
                <a:off x="3108" y="3110"/>
                <a:ext cx="1007" cy="116"/>
              </a:xfrm>
              <a:custGeom>
                <a:avLst/>
                <a:gdLst>
                  <a:gd name="T0" fmla="*/ 0 w 21600"/>
                  <a:gd name="T1" fmla="*/ 0 h 21600"/>
                  <a:gd name="T2" fmla="*/ 2 w 21600"/>
                  <a:gd name="T3" fmla="*/ 0 h 21600"/>
                  <a:gd name="T4" fmla="*/ 2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8"/>
                      <a:pt x="9657" y="11"/>
                      <a:pt x="21579" y="0"/>
                    </a:cubicBezTo>
                  </a:path>
                  <a:path w="21600" h="21600" stroke="0" extrusionOk="0">
                    <a:moveTo>
                      <a:pt x="0" y="21600"/>
                    </a:moveTo>
                    <a:cubicBezTo>
                      <a:pt x="0" y="9678"/>
                      <a:pt x="9657" y="11"/>
                      <a:pt x="21579" y="0"/>
                    </a:cubicBezTo>
                    <a:lnTo>
                      <a:pt x="21600" y="21600"/>
                    </a:lnTo>
                    <a:close/>
                  </a:path>
                </a:pathLst>
              </a:custGeom>
              <a:noFill/>
              <a:ln w="57150" cap="rnd">
                <a:solidFill>
                  <a:srgbClr val="FF0000"/>
                </a:solidFill>
                <a:round/>
                <a:headEnd type="triangle" w="med" len="med"/>
              </a:ln>
            </p:spPr>
            <p:txBody>
              <a:bodyPr wrap="none" anchor="ctr"/>
              <a:lstStyle/>
              <a:p>
                <a:endParaRPr lang="en-GB"/>
              </a:p>
            </p:txBody>
          </p:sp>
          <p:sp>
            <p:nvSpPr>
              <p:cNvPr id="21" name="Arc 30"/>
              <p:cNvSpPr/>
              <p:nvPr/>
            </p:nvSpPr>
            <p:spPr bwMode="auto">
              <a:xfrm>
                <a:off x="4117" y="3110"/>
                <a:ext cx="1008" cy="116"/>
              </a:xfrm>
              <a:custGeom>
                <a:avLst/>
                <a:gdLst>
                  <a:gd name="T0" fmla="*/ 0 w 21621"/>
                  <a:gd name="T1" fmla="*/ 0 h 21600"/>
                  <a:gd name="T2" fmla="*/ 2 w 21621"/>
                  <a:gd name="T3" fmla="*/ 0 h 21600"/>
                  <a:gd name="T4" fmla="*/ 0 w 21621"/>
                  <a:gd name="T5" fmla="*/ 0 h 21600"/>
                  <a:gd name="T6" fmla="*/ 0 60000 65536"/>
                  <a:gd name="T7" fmla="*/ 0 60000 65536"/>
                  <a:gd name="T8" fmla="*/ 0 60000 65536"/>
                  <a:gd name="T9" fmla="*/ 0 w 21621"/>
                  <a:gd name="T10" fmla="*/ 0 h 21600"/>
                  <a:gd name="T11" fmla="*/ 21621 w 21621"/>
                  <a:gd name="T12" fmla="*/ 21600 h 21600"/>
                </a:gdLst>
                <a:ahLst/>
                <a:cxnLst>
                  <a:cxn ang="T6">
                    <a:pos x="T0" y="T1"/>
                  </a:cxn>
                  <a:cxn ang="T7">
                    <a:pos x="T2" y="T3"/>
                  </a:cxn>
                  <a:cxn ang="T8">
                    <a:pos x="T4" y="T5"/>
                  </a:cxn>
                </a:cxnLst>
                <a:rect l="T9" t="T10" r="T11" b="T12"/>
                <a:pathLst>
                  <a:path w="21621" h="21600" fill="none" extrusionOk="0">
                    <a:moveTo>
                      <a:pt x="0" y="0"/>
                    </a:moveTo>
                    <a:cubicBezTo>
                      <a:pt x="7" y="0"/>
                      <a:pt x="14" y="-1"/>
                      <a:pt x="21" y="0"/>
                    </a:cubicBezTo>
                    <a:cubicBezTo>
                      <a:pt x="11950" y="0"/>
                      <a:pt x="21621" y="9670"/>
                      <a:pt x="21621" y="21600"/>
                    </a:cubicBezTo>
                  </a:path>
                  <a:path w="21621" h="21600" stroke="0" extrusionOk="0">
                    <a:moveTo>
                      <a:pt x="0" y="0"/>
                    </a:moveTo>
                    <a:cubicBezTo>
                      <a:pt x="7" y="0"/>
                      <a:pt x="14" y="-1"/>
                      <a:pt x="21" y="0"/>
                    </a:cubicBezTo>
                    <a:cubicBezTo>
                      <a:pt x="11950" y="0"/>
                      <a:pt x="21621" y="9670"/>
                      <a:pt x="21621" y="21600"/>
                    </a:cubicBezTo>
                    <a:lnTo>
                      <a:pt x="21" y="21600"/>
                    </a:lnTo>
                    <a:close/>
                  </a:path>
                </a:pathLst>
              </a:custGeom>
              <a:noFill/>
              <a:ln w="57150" cap="rnd">
                <a:solidFill>
                  <a:srgbClr val="FF0000"/>
                </a:solidFill>
                <a:round/>
              </a:ln>
            </p:spPr>
            <p:txBody>
              <a:bodyPr wrap="none" anchor="ctr"/>
              <a:lstStyle/>
              <a:p>
                <a:endParaRPr lang="en-GB"/>
              </a:p>
            </p:txBody>
          </p:sp>
        </p:grpSp>
      </p:grpSp>
      <p:grpSp>
        <p:nvGrpSpPr>
          <p:cNvPr id="22" name="Group 62"/>
          <p:cNvGrpSpPr/>
          <p:nvPr/>
        </p:nvGrpSpPr>
        <p:grpSpPr bwMode="auto">
          <a:xfrm>
            <a:off x="4921250" y="5295900"/>
            <a:ext cx="3228975" cy="509588"/>
            <a:chOff x="3100" y="3199"/>
            <a:chExt cx="2034" cy="321"/>
          </a:xfrm>
        </p:grpSpPr>
        <p:sp>
          <p:nvSpPr>
            <p:cNvPr id="23" name="Rectangle 23"/>
            <p:cNvSpPr>
              <a:spLocks noChangeArrowheads="1"/>
            </p:cNvSpPr>
            <p:nvPr/>
          </p:nvSpPr>
          <p:spPr bwMode="auto">
            <a:xfrm>
              <a:off x="3756" y="3310"/>
              <a:ext cx="653" cy="210"/>
            </a:xfrm>
            <a:prstGeom prst="rect">
              <a:avLst/>
            </a:prstGeom>
            <a:noFill/>
            <a:ln w="12700">
              <a:noFill/>
              <a:miter lim="800000"/>
            </a:ln>
          </p:spPr>
          <p:txBody>
            <a:bodyPr wrap="none" lIns="90488" tIns="44450" rIns="90488" bIns="44450">
              <a:spAutoFit/>
            </a:bodyPr>
            <a:lstStyle/>
            <a:p>
              <a:pPr eaLnBrk="0" hangingPunct="0"/>
              <a:r>
                <a:rPr lang="en-GB" sz="1600">
                  <a:solidFill>
                    <a:schemeClr val="tx2"/>
                  </a:solidFill>
                </a:rPr>
                <a:t>deliveries</a:t>
              </a:r>
              <a:endParaRPr lang="en-GB" sz="1600">
                <a:solidFill>
                  <a:schemeClr val="tx2"/>
                </a:solidFill>
              </a:endParaRPr>
            </a:p>
          </p:txBody>
        </p:sp>
        <p:grpSp>
          <p:nvGrpSpPr>
            <p:cNvPr id="24" name="Group 34"/>
            <p:cNvGrpSpPr/>
            <p:nvPr/>
          </p:nvGrpSpPr>
          <p:grpSpPr bwMode="auto">
            <a:xfrm>
              <a:off x="3100" y="3199"/>
              <a:ext cx="2034" cy="116"/>
              <a:chOff x="3100" y="3576"/>
              <a:chExt cx="2034" cy="116"/>
            </a:xfrm>
          </p:grpSpPr>
          <p:sp>
            <p:nvSpPr>
              <p:cNvPr id="25" name="Arc 35"/>
              <p:cNvSpPr/>
              <p:nvPr/>
            </p:nvSpPr>
            <p:spPr bwMode="auto">
              <a:xfrm rot="10800000">
                <a:off x="4127" y="3576"/>
                <a:ext cx="1007" cy="116"/>
              </a:xfrm>
              <a:custGeom>
                <a:avLst/>
                <a:gdLst>
                  <a:gd name="T0" fmla="*/ 0 w 21600"/>
                  <a:gd name="T1" fmla="*/ 0 h 21600"/>
                  <a:gd name="T2" fmla="*/ 2 w 21600"/>
                  <a:gd name="T3" fmla="*/ 0 h 21600"/>
                  <a:gd name="T4" fmla="*/ 2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8"/>
                      <a:pt x="9657" y="11"/>
                      <a:pt x="21579" y="0"/>
                    </a:cubicBezTo>
                  </a:path>
                  <a:path w="21600" h="21600" stroke="0" extrusionOk="0">
                    <a:moveTo>
                      <a:pt x="0" y="21600"/>
                    </a:moveTo>
                    <a:cubicBezTo>
                      <a:pt x="0" y="9678"/>
                      <a:pt x="9657" y="11"/>
                      <a:pt x="21579" y="0"/>
                    </a:cubicBezTo>
                    <a:lnTo>
                      <a:pt x="21600" y="21600"/>
                    </a:lnTo>
                    <a:close/>
                  </a:path>
                </a:pathLst>
              </a:custGeom>
              <a:noFill/>
              <a:ln w="57150" cap="rnd">
                <a:solidFill>
                  <a:srgbClr val="FF0000"/>
                </a:solidFill>
                <a:round/>
                <a:headEnd type="triangle" w="med" len="med"/>
              </a:ln>
            </p:spPr>
            <p:txBody>
              <a:bodyPr wrap="none" anchor="ctr"/>
              <a:lstStyle/>
              <a:p>
                <a:endParaRPr lang="en-GB"/>
              </a:p>
            </p:txBody>
          </p:sp>
          <p:sp>
            <p:nvSpPr>
              <p:cNvPr id="26" name="Arc 36"/>
              <p:cNvSpPr/>
              <p:nvPr/>
            </p:nvSpPr>
            <p:spPr bwMode="auto">
              <a:xfrm rot="10800000">
                <a:off x="3100" y="3576"/>
                <a:ext cx="1008" cy="116"/>
              </a:xfrm>
              <a:custGeom>
                <a:avLst/>
                <a:gdLst>
                  <a:gd name="T0" fmla="*/ 0 w 21621"/>
                  <a:gd name="T1" fmla="*/ 0 h 21600"/>
                  <a:gd name="T2" fmla="*/ 2 w 21621"/>
                  <a:gd name="T3" fmla="*/ 0 h 21600"/>
                  <a:gd name="T4" fmla="*/ 0 w 21621"/>
                  <a:gd name="T5" fmla="*/ 0 h 21600"/>
                  <a:gd name="T6" fmla="*/ 0 60000 65536"/>
                  <a:gd name="T7" fmla="*/ 0 60000 65536"/>
                  <a:gd name="T8" fmla="*/ 0 60000 65536"/>
                  <a:gd name="T9" fmla="*/ 0 w 21621"/>
                  <a:gd name="T10" fmla="*/ 0 h 21600"/>
                  <a:gd name="T11" fmla="*/ 21621 w 21621"/>
                  <a:gd name="T12" fmla="*/ 21600 h 21600"/>
                </a:gdLst>
                <a:ahLst/>
                <a:cxnLst>
                  <a:cxn ang="T6">
                    <a:pos x="T0" y="T1"/>
                  </a:cxn>
                  <a:cxn ang="T7">
                    <a:pos x="T2" y="T3"/>
                  </a:cxn>
                  <a:cxn ang="T8">
                    <a:pos x="T4" y="T5"/>
                  </a:cxn>
                </a:cxnLst>
                <a:rect l="T9" t="T10" r="T11" b="T12"/>
                <a:pathLst>
                  <a:path w="21621" h="21600" fill="none" extrusionOk="0">
                    <a:moveTo>
                      <a:pt x="0" y="0"/>
                    </a:moveTo>
                    <a:cubicBezTo>
                      <a:pt x="7" y="0"/>
                      <a:pt x="14" y="-1"/>
                      <a:pt x="21" y="0"/>
                    </a:cubicBezTo>
                    <a:cubicBezTo>
                      <a:pt x="11950" y="0"/>
                      <a:pt x="21621" y="9670"/>
                      <a:pt x="21621" y="21600"/>
                    </a:cubicBezTo>
                  </a:path>
                  <a:path w="21621" h="21600" stroke="0" extrusionOk="0">
                    <a:moveTo>
                      <a:pt x="0" y="0"/>
                    </a:moveTo>
                    <a:cubicBezTo>
                      <a:pt x="7" y="0"/>
                      <a:pt x="14" y="-1"/>
                      <a:pt x="21" y="0"/>
                    </a:cubicBezTo>
                    <a:cubicBezTo>
                      <a:pt x="11950" y="0"/>
                      <a:pt x="21621" y="9670"/>
                      <a:pt x="21621" y="21600"/>
                    </a:cubicBezTo>
                    <a:lnTo>
                      <a:pt x="21" y="21600"/>
                    </a:lnTo>
                    <a:close/>
                  </a:path>
                </a:pathLst>
              </a:custGeom>
              <a:noFill/>
              <a:ln w="57150" cap="rnd">
                <a:solidFill>
                  <a:srgbClr val="FF0000"/>
                </a:solidFill>
                <a:round/>
              </a:ln>
            </p:spPr>
            <p:txBody>
              <a:bodyPr wrap="none" anchor="ctr"/>
              <a:lstStyle/>
              <a:p>
                <a:endParaRPr lang="en-GB"/>
              </a:p>
            </p:txBody>
          </p:sp>
        </p:grpSp>
      </p:grpSp>
      <p:sp>
        <p:nvSpPr>
          <p:cNvPr id="27" name="Text Box 44"/>
          <p:cNvSpPr txBox="1">
            <a:spLocks noChangeArrowheads="1"/>
          </p:cNvSpPr>
          <p:nvPr/>
        </p:nvSpPr>
        <p:spPr bwMode="auto">
          <a:xfrm>
            <a:off x="1362076" y="369332"/>
            <a:ext cx="6306268" cy="584775"/>
          </a:xfrm>
          <a:prstGeom prst="rect">
            <a:avLst/>
          </a:prstGeom>
          <a:noFill/>
          <a:ln w="9525">
            <a:noFill/>
            <a:miter lim="800000"/>
          </a:ln>
        </p:spPr>
        <p:txBody>
          <a:bodyPr wrap="square">
            <a:spAutoFit/>
          </a:bodyPr>
          <a:lstStyle/>
          <a:p>
            <a:pPr>
              <a:spcBef>
                <a:spcPct val="50000"/>
              </a:spcBef>
            </a:pPr>
            <a:r>
              <a:rPr lang="en-GB" sz="3200" dirty="0">
                <a:solidFill>
                  <a:srgbClr val="C00000"/>
                </a:solidFill>
              </a:rPr>
              <a:t>Traditional and synchronised flow </a:t>
            </a:r>
            <a:endParaRPr lang="en-US" sz="3200" dirty="0">
              <a:solidFill>
                <a:srgbClr val="C00000"/>
              </a:solidFill>
            </a:endParaRPr>
          </a:p>
        </p:txBody>
      </p:sp>
      <p:grpSp>
        <p:nvGrpSpPr>
          <p:cNvPr id="28" name="Group 54"/>
          <p:cNvGrpSpPr/>
          <p:nvPr/>
        </p:nvGrpSpPr>
        <p:grpSpPr bwMode="auto">
          <a:xfrm>
            <a:off x="1362075" y="1990725"/>
            <a:ext cx="2135188" cy="1154113"/>
            <a:chOff x="858" y="1117"/>
            <a:chExt cx="1345" cy="727"/>
          </a:xfrm>
        </p:grpSpPr>
        <p:sp>
          <p:nvSpPr>
            <p:cNvPr id="29" name="AutoShape 11"/>
            <p:cNvSpPr>
              <a:spLocks noChangeArrowheads="1"/>
            </p:cNvSpPr>
            <p:nvPr/>
          </p:nvSpPr>
          <p:spPr bwMode="auto">
            <a:xfrm rot="10800000">
              <a:off x="1254" y="1121"/>
              <a:ext cx="949" cy="723"/>
            </a:xfrm>
            <a:prstGeom prst="triangle">
              <a:avLst>
                <a:gd name="adj" fmla="val 49995"/>
              </a:avLst>
            </a:prstGeom>
            <a:solidFill>
              <a:srgbClr val="00B0F0"/>
            </a:solidFill>
            <a:ln w="1270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30" name="Rectangle 14"/>
            <p:cNvSpPr>
              <a:spLocks noChangeArrowheads="1"/>
            </p:cNvSpPr>
            <p:nvPr/>
          </p:nvSpPr>
          <p:spPr bwMode="auto">
            <a:xfrm>
              <a:off x="1337" y="1117"/>
              <a:ext cx="783" cy="364"/>
            </a:xfrm>
            <a:prstGeom prst="rect">
              <a:avLst/>
            </a:prstGeom>
            <a:noFill/>
            <a:ln w="12700">
              <a:noFill/>
              <a:miter lim="800000"/>
            </a:ln>
          </p:spPr>
          <p:txBody>
            <a:bodyPr lIns="90488" tIns="44450" rIns="90488" bIns="44450">
              <a:spAutoFit/>
            </a:bodyPr>
            <a:lstStyle/>
            <a:p>
              <a:pPr algn="ctr" eaLnBrk="0" hangingPunct="0"/>
              <a:r>
                <a:rPr lang="en-GB" sz="1600" dirty="0">
                  <a:solidFill>
                    <a:schemeClr val="tx2"/>
                  </a:solidFill>
                </a:rPr>
                <a:t>buffer inventory</a:t>
              </a:r>
              <a:endParaRPr lang="en-GB" sz="1600" dirty="0">
                <a:solidFill>
                  <a:schemeClr val="tx2"/>
                </a:solidFill>
              </a:endParaRPr>
            </a:p>
          </p:txBody>
        </p:sp>
        <p:cxnSp>
          <p:nvCxnSpPr>
            <p:cNvPr id="31" name="AutoShape 47"/>
            <p:cNvCxnSpPr>
              <a:cxnSpLocks noChangeShapeType="1"/>
            </p:cNvCxnSpPr>
            <p:nvPr/>
          </p:nvCxnSpPr>
          <p:spPr bwMode="auto">
            <a:xfrm flipV="1">
              <a:off x="858" y="1483"/>
              <a:ext cx="633" cy="47"/>
            </a:xfrm>
            <a:prstGeom prst="straightConnector1">
              <a:avLst/>
            </a:prstGeom>
            <a:noFill/>
            <a:ln w="50800">
              <a:solidFill>
                <a:srgbClr val="FF0000"/>
              </a:solidFill>
              <a:round/>
              <a:tailEnd type="triangle" w="med" len="med"/>
            </a:ln>
          </p:spPr>
        </p:cxnSp>
      </p:grpSp>
      <p:grpSp>
        <p:nvGrpSpPr>
          <p:cNvPr id="32" name="Group 55"/>
          <p:cNvGrpSpPr/>
          <p:nvPr/>
        </p:nvGrpSpPr>
        <p:grpSpPr bwMode="auto">
          <a:xfrm>
            <a:off x="3121025" y="2068513"/>
            <a:ext cx="2038350" cy="1011237"/>
            <a:chOff x="1966" y="1166"/>
            <a:chExt cx="1284" cy="637"/>
          </a:xfrm>
        </p:grpSpPr>
        <p:sp>
          <p:nvSpPr>
            <p:cNvPr id="33" name="Oval 7"/>
            <p:cNvSpPr>
              <a:spLocks noChangeArrowheads="1"/>
            </p:cNvSpPr>
            <p:nvPr/>
          </p:nvSpPr>
          <p:spPr bwMode="auto">
            <a:xfrm>
              <a:off x="2613" y="1166"/>
              <a:ext cx="637" cy="637"/>
            </a:xfrm>
            <a:prstGeom prst="ellipse">
              <a:avLst/>
            </a:prstGeom>
            <a:solidFill>
              <a:srgbClr val="CCFF99"/>
            </a:solidFill>
            <a:ln w="12700">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34" name="Rectangle 20"/>
            <p:cNvSpPr>
              <a:spLocks noChangeArrowheads="1"/>
            </p:cNvSpPr>
            <p:nvPr/>
          </p:nvSpPr>
          <p:spPr bwMode="auto">
            <a:xfrm>
              <a:off x="2660" y="1371"/>
              <a:ext cx="548" cy="210"/>
            </a:xfrm>
            <a:prstGeom prst="rect">
              <a:avLst/>
            </a:prstGeom>
            <a:noFill/>
            <a:ln w="12700">
              <a:noFill/>
              <a:miter lim="800000"/>
            </a:ln>
          </p:spPr>
          <p:txBody>
            <a:bodyPr wrap="none" lIns="90488" tIns="44450" rIns="90488" bIns="44450">
              <a:spAutoFit/>
            </a:bodyPr>
            <a:lstStyle/>
            <a:p>
              <a:pPr eaLnBrk="0" hangingPunct="0"/>
              <a:r>
                <a:rPr lang="en-GB" sz="1600">
                  <a:solidFill>
                    <a:schemeClr val="tx2"/>
                  </a:solidFill>
                </a:rPr>
                <a:t>stage B</a:t>
              </a:r>
              <a:endParaRPr lang="en-GB" sz="1600">
                <a:solidFill>
                  <a:schemeClr val="tx2"/>
                </a:solidFill>
              </a:endParaRPr>
            </a:p>
          </p:txBody>
        </p:sp>
        <p:cxnSp>
          <p:nvCxnSpPr>
            <p:cNvPr id="35" name="AutoShape 48"/>
            <p:cNvCxnSpPr>
              <a:cxnSpLocks noChangeShapeType="1"/>
            </p:cNvCxnSpPr>
            <p:nvPr/>
          </p:nvCxnSpPr>
          <p:spPr bwMode="auto">
            <a:xfrm flipV="1">
              <a:off x="1966" y="1484"/>
              <a:ext cx="647" cy="43"/>
            </a:xfrm>
            <a:prstGeom prst="straightConnector1">
              <a:avLst/>
            </a:prstGeom>
            <a:noFill/>
            <a:ln w="50800">
              <a:solidFill>
                <a:srgbClr val="FF0000"/>
              </a:solidFill>
              <a:round/>
              <a:tailEnd type="triangle" w="med" len="med"/>
            </a:ln>
          </p:spPr>
        </p:cxnSp>
      </p:grpSp>
      <p:grpSp>
        <p:nvGrpSpPr>
          <p:cNvPr id="36" name="Group 56"/>
          <p:cNvGrpSpPr/>
          <p:nvPr/>
        </p:nvGrpSpPr>
        <p:grpSpPr bwMode="auto">
          <a:xfrm>
            <a:off x="5159375" y="1990725"/>
            <a:ext cx="2116138" cy="1147763"/>
            <a:chOff x="3250" y="1117"/>
            <a:chExt cx="1333" cy="723"/>
          </a:xfrm>
        </p:grpSpPr>
        <p:sp>
          <p:nvSpPr>
            <p:cNvPr id="37" name="AutoShape 12"/>
            <p:cNvSpPr>
              <a:spLocks noChangeArrowheads="1"/>
            </p:cNvSpPr>
            <p:nvPr/>
          </p:nvSpPr>
          <p:spPr bwMode="auto">
            <a:xfrm rot="10800000">
              <a:off x="3634" y="1117"/>
              <a:ext cx="949" cy="723"/>
            </a:xfrm>
            <a:prstGeom prst="triangle">
              <a:avLst>
                <a:gd name="adj" fmla="val 49995"/>
              </a:avLst>
            </a:prstGeom>
            <a:solidFill>
              <a:srgbClr val="00B0F0"/>
            </a:solidFill>
            <a:ln w="1270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38" name="Rectangle 24"/>
            <p:cNvSpPr>
              <a:spLocks noChangeArrowheads="1"/>
            </p:cNvSpPr>
            <p:nvPr/>
          </p:nvSpPr>
          <p:spPr bwMode="auto">
            <a:xfrm>
              <a:off x="3717" y="1120"/>
              <a:ext cx="783" cy="364"/>
            </a:xfrm>
            <a:prstGeom prst="rect">
              <a:avLst/>
            </a:prstGeom>
            <a:noFill/>
            <a:ln w="12700">
              <a:noFill/>
              <a:miter lim="800000"/>
            </a:ln>
          </p:spPr>
          <p:txBody>
            <a:bodyPr lIns="90488" tIns="44450" rIns="90488" bIns="44450">
              <a:spAutoFit/>
            </a:bodyPr>
            <a:lstStyle/>
            <a:p>
              <a:pPr algn="ctr" eaLnBrk="0" hangingPunct="0"/>
              <a:r>
                <a:rPr lang="en-GB" sz="1600">
                  <a:solidFill>
                    <a:schemeClr val="tx2"/>
                  </a:solidFill>
                </a:rPr>
                <a:t>buffer inventory</a:t>
              </a:r>
              <a:endParaRPr lang="en-GB" sz="1600">
                <a:solidFill>
                  <a:schemeClr val="tx2"/>
                </a:solidFill>
              </a:endParaRPr>
            </a:p>
          </p:txBody>
        </p:sp>
        <p:cxnSp>
          <p:nvCxnSpPr>
            <p:cNvPr id="39" name="AutoShape 49"/>
            <p:cNvCxnSpPr>
              <a:cxnSpLocks noChangeShapeType="1"/>
            </p:cNvCxnSpPr>
            <p:nvPr/>
          </p:nvCxnSpPr>
          <p:spPr bwMode="auto">
            <a:xfrm flipV="1">
              <a:off x="3250" y="1479"/>
              <a:ext cx="621" cy="51"/>
            </a:xfrm>
            <a:prstGeom prst="straightConnector1">
              <a:avLst/>
            </a:prstGeom>
            <a:noFill/>
            <a:ln w="50800">
              <a:solidFill>
                <a:srgbClr val="FF0000"/>
              </a:solidFill>
              <a:round/>
              <a:tailEnd type="triangle" w="med" len="med"/>
            </a:ln>
          </p:spPr>
        </p:cxnSp>
      </p:grpSp>
      <p:grpSp>
        <p:nvGrpSpPr>
          <p:cNvPr id="40" name="Group 57"/>
          <p:cNvGrpSpPr/>
          <p:nvPr/>
        </p:nvGrpSpPr>
        <p:grpSpPr bwMode="auto">
          <a:xfrm>
            <a:off x="6899275" y="2068513"/>
            <a:ext cx="2030413" cy="1011237"/>
            <a:chOff x="4346" y="1166"/>
            <a:chExt cx="1279" cy="637"/>
          </a:xfrm>
        </p:grpSpPr>
        <p:sp>
          <p:nvSpPr>
            <p:cNvPr id="41" name="Oval 9"/>
            <p:cNvSpPr>
              <a:spLocks noChangeArrowheads="1"/>
            </p:cNvSpPr>
            <p:nvPr/>
          </p:nvSpPr>
          <p:spPr bwMode="auto">
            <a:xfrm>
              <a:off x="4982" y="1166"/>
              <a:ext cx="637" cy="637"/>
            </a:xfrm>
            <a:prstGeom prst="ellipse">
              <a:avLst/>
            </a:prstGeom>
            <a:solidFill>
              <a:srgbClr val="CCFF99"/>
            </a:solidFill>
            <a:ln w="12700">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42" name="Rectangle 18"/>
            <p:cNvSpPr>
              <a:spLocks noChangeArrowheads="1"/>
            </p:cNvSpPr>
            <p:nvPr/>
          </p:nvSpPr>
          <p:spPr bwMode="auto">
            <a:xfrm>
              <a:off x="5033" y="1360"/>
              <a:ext cx="592" cy="215"/>
            </a:xfrm>
            <a:prstGeom prst="rect">
              <a:avLst/>
            </a:prstGeom>
            <a:noFill/>
            <a:ln w="12700">
              <a:noFill/>
              <a:miter lim="800000"/>
            </a:ln>
          </p:spPr>
          <p:txBody>
            <a:bodyPr lIns="90488" tIns="44450" rIns="90488" bIns="44450">
              <a:spAutoFit/>
            </a:bodyPr>
            <a:lstStyle/>
            <a:p>
              <a:pPr eaLnBrk="0" hangingPunct="0"/>
              <a:r>
                <a:rPr lang="en-GB" sz="1600">
                  <a:solidFill>
                    <a:schemeClr val="tx2"/>
                  </a:solidFill>
                </a:rPr>
                <a:t>stage C</a:t>
              </a:r>
              <a:endParaRPr lang="en-GB" sz="1600">
                <a:solidFill>
                  <a:schemeClr val="tx2"/>
                </a:solidFill>
              </a:endParaRPr>
            </a:p>
          </p:txBody>
        </p:sp>
        <p:cxnSp>
          <p:nvCxnSpPr>
            <p:cNvPr id="43" name="AutoShape 52"/>
            <p:cNvCxnSpPr>
              <a:cxnSpLocks noChangeShapeType="1"/>
            </p:cNvCxnSpPr>
            <p:nvPr/>
          </p:nvCxnSpPr>
          <p:spPr bwMode="auto">
            <a:xfrm flipV="1">
              <a:off x="4346" y="1485"/>
              <a:ext cx="636" cy="39"/>
            </a:xfrm>
            <a:prstGeom prst="straightConnector1">
              <a:avLst/>
            </a:prstGeom>
            <a:noFill/>
            <a:ln w="50800">
              <a:solidFill>
                <a:srgbClr val="FF0000"/>
              </a:solidFill>
              <a:round/>
              <a:tailEnd type="triangle" w="med" len="med"/>
            </a:ln>
          </p:spPr>
        </p:cxnSp>
      </p:grpSp>
      <p:grpSp>
        <p:nvGrpSpPr>
          <p:cNvPr id="44" name="Group 66"/>
          <p:cNvGrpSpPr/>
          <p:nvPr/>
        </p:nvGrpSpPr>
        <p:grpSpPr bwMode="auto">
          <a:xfrm>
            <a:off x="350838" y="4500563"/>
            <a:ext cx="8569325" cy="1017587"/>
            <a:chOff x="221" y="2698"/>
            <a:chExt cx="5398" cy="641"/>
          </a:xfrm>
        </p:grpSpPr>
        <p:sp>
          <p:nvSpPr>
            <p:cNvPr id="45" name="Oval 6"/>
            <p:cNvSpPr>
              <a:spLocks noChangeArrowheads="1"/>
            </p:cNvSpPr>
            <p:nvPr/>
          </p:nvSpPr>
          <p:spPr bwMode="auto">
            <a:xfrm>
              <a:off x="221" y="2702"/>
              <a:ext cx="637" cy="637"/>
            </a:xfrm>
            <a:prstGeom prst="ellipse">
              <a:avLst/>
            </a:prstGeom>
            <a:solidFill>
              <a:srgbClr val="CCFF99"/>
            </a:solidFill>
            <a:ln w="12700">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46" name="Rectangle 13"/>
            <p:cNvSpPr>
              <a:spLocks noChangeArrowheads="1"/>
            </p:cNvSpPr>
            <p:nvPr/>
          </p:nvSpPr>
          <p:spPr bwMode="auto">
            <a:xfrm>
              <a:off x="267" y="2914"/>
              <a:ext cx="548" cy="210"/>
            </a:xfrm>
            <a:prstGeom prst="rect">
              <a:avLst/>
            </a:prstGeom>
            <a:noFill/>
            <a:ln w="12700">
              <a:noFill/>
              <a:miter lim="800000"/>
            </a:ln>
          </p:spPr>
          <p:txBody>
            <a:bodyPr wrap="none" lIns="90488" tIns="44450" rIns="90488" bIns="44450">
              <a:spAutoFit/>
            </a:bodyPr>
            <a:lstStyle/>
            <a:p>
              <a:pPr eaLnBrk="0" hangingPunct="0"/>
              <a:r>
                <a:rPr lang="en-GB" sz="1600">
                  <a:solidFill>
                    <a:schemeClr val="tx2"/>
                  </a:solidFill>
                </a:rPr>
                <a:t>stage A</a:t>
              </a:r>
              <a:endParaRPr lang="en-GB" sz="1600">
                <a:solidFill>
                  <a:schemeClr val="tx2"/>
                </a:solidFill>
              </a:endParaRPr>
            </a:p>
          </p:txBody>
        </p:sp>
        <p:sp>
          <p:nvSpPr>
            <p:cNvPr id="47" name="Oval 8"/>
            <p:cNvSpPr>
              <a:spLocks noChangeArrowheads="1"/>
            </p:cNvSpPr>
            <p:nvPr/>
          </p:nvSpPr>
          <p:spPr bwMode="auto">
            <a:xfrm>
              <a:off x="2613" y="2698"/>
              <a:ext cx="637" cy="637"/>
            </a:xfrm>
            <a:prstGeom prst="ellipse">
              <a:avLst/>
            </a:prstGeom>
            <a:solidFill>
              <a:srgbClr val="CCFF99"/>
            </a:solidFill>
            <a:ln w="12700">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48" name="Oval 10"/>
            <p:cNvSpPr>
              <a:spLocks noChangeArrowheads="1"/>
            </p:cNvSpPr>
            <p:nvPr/>
          </p:nvSpPr>
          <p:spPr bwMode="auto">
            <a:xfrm>
              <a:off x="4982" y="2698"/>
              <a:ext cx="637" cy="637"/>
            </a:xfrm>
            <a:prstGeom prst="ellipse">
              <a:avLst/>
            </a:prstGeom>
            <a:solidFill>
              <a:srgbClr val="CCFF99"/>
            </a:solidFill>
            <a:ln w="12700">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49" name="Rectangle 21"/>
            <p:cNvSpPr>
              <a:spLocks noChangeArrowheads="1"/>
            </p:cNvSpPr>
            <p:nvPr/>
          </p:nvSpPr>
          <p:spPr bwMode="auto">
            <a:xfrm>
              <a:off x="5021" y="2911"/>
              <a:ext cx="555" cy="210"/>
            </a:xfrm>
            <a:prstGeom prst="rect">
              <a:avLst/>
            </a:prstGeom>
            <a:noFill/>
            <a:ln w="12700">
              <a:noFill/>
              <a:miter lim="800000"/>
            </a:ln>
          </p:spPr>
          <p:txBody>
            <a:bodyPr wrap="none" lIns="90488" tIns="44450" rIns="90488" bIns="44450">
              <a:spAutoFit/>
            </a:bodyPr>
            <a:lstStyle/>
            <a:p>
              <a:pPr eaLnBrk="0" hangingPunct="0"/>
              <a:r>
                <a:rPr lang="en-GB" sz="1600">
                  <a:solidFill>
                    <a:schemeClr val="tx2"/>
                  </a:solidFill>
                </a:rPr>
                <a:t>stage C</a:t>
              </a:r>
              <a:endParaRPr lang="en-GB" sz="1600">
                <a:solidFill>
                  <a:schemeClr val="tx2"/>
                </a:solidFill>
              </a:endParaRPr>
            </a:p>
          </p:txBody>
        </p:sp>
        <p:sp>
          <p:nvSpPr>
            <p:cNvPr id="50" name="Rectangle 17"/>
            <p:cNvSpPr>
              <a:spLocks noChangeArrowheads="1"/>
            </p:cNvSpPr>
            <p:nvPr/>
          </p:nvSpPr>
          <p:spPr bwMode="auto">
            <a:xfrm>
              <a:off x="2650" y="2911"/>
              <a:ext cx="548" cy="210"/>
            </a:xfrm>
            <a:prstGeom prst="rect">
              <a:avLst/>
            </a:prstGeom>
            <a:noFill/>
            <a:ln w="12700">
              <a:noFill/>
              <a:miter lim="800000"/>
            </a:ln>
          </p:spPr>
          <p:txBody>
            <a:bodyPr wrap="none" lIns="90488" tIns="44450" rIns="90488" bIns="44450">
              <a:spAutoFit/>
            </a:bodyPr>
            <a:lstStyle/>
            <a:p>
              <a:pPr eaLnBrk="0" hangingPunct="0"/>
              <a:r>
                <a:rPr lang="en-GB" sz="1600">
                  <a:solidFill>
                    <a:schemeClr val="tx2"/>
                  </a:solidFill>
                </a:rPr>
                <a:t>stage B</a:t>
              </a:r>
              <a:endParaRPr lang="en-GB" sz="1600">
                <a:solidFill>
                  <a:schemeClr val="tx2"/>
                </a:solidFill>
              </a:endParaRPr>
            </a:p>
          </p:txBody>
        </p:sp>
      </p:grpSp>
      <p:sp>
        <p:nvSpPr>
          <p:cNvPr id="52" name="TextBox 51"/>
          <p:cNvSpPr txBox="1"/>
          <p:nvPr/>
        </p:nvSpPr>
        <p:spPr>
          <a:xfrm>
            <a:off x="5768975" y="1343025"/>
            <a:ext cx="2350387" cy="338554"/>
          </a:xfrm>
          <a:prstGeom prst="rect">
            <a:avLst/>
          </a:prstGeom>
          <a:noFill/>
        </p:spPr>
        <p:txBody>
          <a:bodyPr wrap="none" rtlCol="0">
            <a:spAutoFit/>
          </a:bodyPr>
          <a:lstStyle/>
          <a:p>
            <a:pPr eaLnBrk="0" hangingPunct="0"/>
            <a:r>
              <a:rPr lang="en-GB" sz="1600" dirty="0">
                <a:solidFill>
                  <a:schemeClr val="tx2"/>
                </a:solidFill>
              </a:rPr>
              <a:t>One way information flow</a:t>
            </a:r>
            <a:endParaRPr lang="en-GB" sz="16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1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1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10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10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1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dissolve">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right)">
                                      <p:cBhvr>
                                        <p:cTn id="47" dur="1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10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right)">
                                      <p:cBhvr>
                                        <p:cTn id="57" dur="10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p:cNvSpPr>
            <a:spLocks noGrp="1"/>
          </p:cNvSpPr>
          <p:nvPr>
            <p:ph type="title"/>
          </p:nvPr>
        </p:nvSpPr>
        <p:spPr>
          <a:xfrm>
            <a:off x="362952" y="148312"/>
            <a:ext cx="8229600" cy="780600"/>
          </a:xfrm>
        </p:spPr>
        <p:txBody>
          <a:bodyPr>
            <a:normAutofit/>
          </a:bodyPr>
          <a:lstStyle/>
          <a:p>
            <a:r>
              <a:rPr lang="en-GB" sz="3200" dirty="0">
                <a:solidFill>
                  <a:srgbClr val="C00000"/>
                </a:solidFill>
              </a:rPr>
              <a:t>Flow at Smart</a:t>
            </a:r>
            <a:endParaRPr lang="en-GB" sz="3200" dirty="0">
              <a:solidFill>
                <a:srgbClr val="C00000"/>
              </a:solidFill>
            </a:endParaRPr>
          </a:p>
        </p:txBody>
      </p:sp>
      <p:grpSp>
        <p:nvGrpSpPr>
          <p:cNvPr id="69" name="Group 68"/>
          <p:cNvGrpSpPr>
            <a:grpSpLocks noChangeAspect="1"/>
          </p:cNvGrpSpPr>
          <p:nvPr/>
        </p:nvGrpSpPr>
        <p:grpSpPr>
          <a:xfrm>
            <a:off x="395536" y="873039"/>
            <a:ext cx="8496944" cy="5436000"/>
            <a:chOff x="866987" y="1625600"/>
            <a:chExt cx="12137813" cy="8128001"/>
          </a:xfrm>
        </p:grpSpPr>
        <p:sp>
          <p:nvSpPr>
            <p:cNvPr id="38" name="Rectangle 2"/>
            <p:cNvSpPr>
              <a:spLocks noChangeArrowheads="1"/>
            </p:cNvSpPr>
            <p:nvPr/>
          </p:nvSpPr>
          <p:spPr bwMode="auto">
            <a:xfrm>
              <a:off x="6669427" y="2059093"/>
              <a:ext cx="3576320" cy="1300480"/>
            </a:xfrm>
            <a:prstGeom prst="rect">
              <a:avLst/>
            </a:prstGeom>
            <a:solidFill>
              <a:schemeClr val="accent5"/>
            </a:solidFill>
            <a:ln w="9525">
              <a:solidFill>
                <a:schemeClr val="tx1"/>
              </a:solidFill>
              <a:miter lim="800000"/>
            </a:ln>
          </p:spPr>
          <p:txBody>
            <a:bodyPr wrap="none" lIns="130046" tIns="65023" rIns="130046" bIns="65023" anchor="ctr"/>
            <a:lstStyle/>
            <a:p>
              <a:endParaRPr lang="en-US" sz="1050">
                <a:latin typeface="+mn-lt"/>
              </a:endParaRPr>
            </a:p>
          </p:txBody>
        </p:sp>
        <p:sp>
          <p:nvSpPr>
            <p:cNvPr id="39" name="Rectangle 3"/>
            <p:cNvSpPr>
              <a:spLocks noChangeArrowheads="1"/>
            </p:cNvSpPr>
            <p:nvPr/>
          </p:nvSpPr>
          <p:spPr bwMode="auto">
            <a:xfrm>
              <a:off x="3467947" y="6068907"/>
              <a:ext cx="4985173" cy="866987"/>
            </a:xfrm>
            <a:prstGeom prst="rect">
              <a:avLst/>
            </a:prstGeom>
            <a:solidFill>
              <a:srgbClr val="FF0000"/>
            </a:solidFill>
            <a:ln w="9525">
              <a:solidFill>
                <a:schemeClr val="tx1"/>
              </a:solidFill>
              <a:miter lim="800000"/>
            </a:ln>
          </p:spPr>
          <p:txBody>
            <a:bodyPr wrap="none" lIns="130046" tIns="65023" rIns="130046" bIns="65023" anchor="ctr"/>
            <a:lstStyle/>
            <a:p>
              <a:endParaRPr lang="en-US" sz="1050">
                <a:latin typeface="+mn-lt"/>
              </a:endParaRPr>
            </a:p>
          </p:txBody>
        </p:sp>
        <p:sp>
          <p:nvSpPr>
            <p:cNvPr id="40" name="Rectangle 4"/>
            <p:cNvSpPr>
              <a:spLocks noChangeArrowheads="1"/>
            </p:cNvSpPr>
            <p:nvPr/>
          </p:nvSpPr>
          <p:spPr bwMode="auto">
            <a:xfrm rot="5400000">
              <a:off x="3467947" y="6068907"/>
              <a:ext cx="4985173" cy="866987"/>
            </a:xfrm>
            <a:prstGeom prst="rect">
              <a:avLst/>
            </a:prstGeom>
            <a:solidFill>
              <a:srgbClr val="FF0000"/>
            </a:solidFill>
            <a:ln w="9525">
              <a:solidFill>
                <a:schemeClr val="tx1"/>
              </a:solidFill>
              <a:miter lim="800000"/>
            </a:ln>
          </p:spPr>
          <p:txBody>
            <a:bodyPr wrap="none" lIns="130046" tIns="65023" rIns="130046" bIns="65023" anchor="ctr"/>
            <a:lstStyle/>
            <a:p>
              <a:endParaRPr lang="en-US" sz="1050">
                <a:latin typeface="+mn-lt"/>
              </a:endParaRPr>
            </a:p>
          </p:txBody>
        </p:sp>
        <p:sp>
          <p:nvSpPr>
            <p:cNvPr id="41" name="Line 5"/>
            <p:cNvSpPr>
              <a:spLocks noChangeShapeType="1"/>
            </p:cNvSpPr>
            <p:nvPr/>
          </p:nvSpPr>
          <p:spPr bwMode="auto">
            <a:xfrm>
              <a:off x="8453120" y="2059093"/>
              <a:ext cx="0" cy="130048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lIns="130046" tIns="65023" rIns="130046" bIns="65023"/>
            <a:lstStyle/>
            <a:p>
              <a:endParaRPr lang="en-US" sz="1050">
                <a:latin typeface="+mn-lt"/>
              </a:endParaRPr>
            </a:p>
          </p:txBody>
        </p:sp>
        <p:sp>
          <p:nvSpPr>
            <p:cNvPr id="42" name="Rectangle 6"/>
            <p:cNvSpPr>
              <a:spLocks noChangeArrowheads="1"/>
            </p:cNvSpPr>
            <p:nvPr/>
          </p:nvSpPr>
          <p:spPr bwMode="auto">
            <a:xfrm>
              <a:off x="6791593" y="3825341"/>
              <a:ext cx="1733973" cy="1733973"/>
            </a:xfrm>
            <a:prstGeom prst="rect">
              <a:avLst/>
            </a:prstGeom>
            <a:solidFill>
              <a:schemeClr val="accent5"/>
            </a:solidFill>
            <a:ln w="9525">
              <a:solidFill>
                <a:schemeClr val="tx1"/>
              </a:solidFill>
              <a:miter lim="800000"/>
            </a:ln>
          </p:spPr>
          <p:txBody>
            <a:bodyPr wrap="none" lIns="130046" tIns="65023" rIns="130046" bIns="65023" anchor="ctr"/>
            <a:lstStyle/>
            <a:p>
              <a:endParaRPr lang="en-US" sz="1050">
                <a:latin typeface="+mn-lt"/>
              </a:endParaRPr>
            </a:p>
          </p:txBody>
        </p:sp>
        <p:sp>
          <p:nvSpPr>
            <p:cNvPr id="43" name="Rectangle 7"/>
            <p:cNvSpPr>
              <a:spLocks noChangeArrowheads="1"/>
            </p:cNvSpPr>
            <p:nvPr/>
          </p:nvSpPr>
          <p:spPr bwMode="auto">
            <a:xfrm>
              <a:off x="6719147" y="7261013"/>
              <a:ext cx="1733973" cy="1625600"/>
            </a:xfrm>
            <a:prstGeom prst="rect">
              <a:avLst/>
            </a:prstGeom>
            <a:solidFill>
              <a:schemeClr val="accent5"/>
            </a:solidFill>
            <a:ln w="9525">
              <a:solidFill>
                <a:schemeClr val="tx1"/>
              </a:solidFill>
              <a:miter lim="800000"/>
            </a:ln>
          </p:spPr>
          <p:txBody>
            <a:bodyPr wrap="none" lIns="130046" tIns="65023" rIns="130046" bIns="65023" anchor="ctr"/>
            <a:lstStyle/>
            <a:p>
              <a:endParaRPr lang="en-US" sz="1050">
                <a:latin typeface="+mn-lt"/>
              </a:endParaRPr>
            </a:p>
          </p:txBody>
        </p:sp>
        <p:sp>
          <p:nvSpPr>
            <p:cNvPr id="44" name="Rectangle 8"/>
            <p:cNvSpPr>
              <a:spLocks noChangeArrowheads="1"/>
            </p:cNvSpPr>
            <p:nvPr/>
          </p:nvSpPr>
          <p:spPr bwMode="auto">
            <a:xfrm>
              <a:off x="3467947" y="7261013"/>
              <a:ext cx="1625600" cy="2167467"/>
            </a:xfrm>
            <a:prstGeom prst="rect">
              <a:avLst/>
            </a:prstGeom>
            <a:solidFill>
              <a:schemeClr val="accent5"/>
            </a:solidFill>
            <a:ln w="9525">
              <a:solidFill>
                <a:schemeClr val="tx1"/>
              </a:solidFill>
              <a:miter lim="800000"/>
            </a:ln>
          </p:spPr>
          <p:txBody>
            <a:bodyPr wrap="none" lIns="130046" tIns="65023" rIns="130046" bIns="65023" anchor="ctr"/>
            <a:lstStyle/>
            <a:p>
              <a:endParaRPr lang="en-US" sz="1050"/>
            </a:p>
          </p:txBody>
        </p:sp>
        <p:sp>
          <p:nvSpPr>
            <p:cNvPr id="45" name="Line 9"/>
            <p:cNvSpPr>
              <a:spLocks noChangeShapeType="1"/>
            </p:cNvSpPr>
            <p:nvPr/>
          </p:nvSpPr>
          <p:spPr bwMode="auto">
            <a:xfrm>
              <a:off x="3467947" y="8344747"/>
              <a:ext cx="1625600" cy="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lIns="130046" tIns="65023" rIns="130046" bIns="65023"/>
            <a:lstStyle/>
            <a:p>
              <a:endParaRPr lang="en-US" sz="1050">
                <a:latin typeface="+mn-lt"/>
              </a:endParaRPr>
            </a:p>
          </p:txBody>
        </p:sp>
        <p:sp>
          <p:nvSpPr>
            <p:cNvPr id="46" name="Rectangle 10"/>
            <p:cNvSpPr>
              <a:spLocks noChangeArrowheads="1"/>
            </p:cNvSpPr>
            <p:nvPr/>
          </p:nvSpPr>
          <p:spPr bwMode="auto">
            <a:xfrm>
              <a:off x="3467947" y="4009814"/>
              <a:ext cx="1733973" cy="1733973"/>
            </a:xfrm>
            <a:prstGeom prst="rect">
              <a:avLst/>
            </a:prstGeom>
            <a:solidFill>
              <a:srgbClr val="FF3300"/>
            </a:solidFill>
            <a:ln w="9525">
              <a:solidFill>
                <a:schemeClr val="tx1"/>
              </a:solidFill>
              <a:miter lim="800000"/>
            </a:ln>
          </p:spPr>
          <p:txBody>
            <a:bodyPr wrap="none" lIns="130046" tIns="65023" rIns="130046" bIns="65023" anchor="ctr"/>
            <a:lstStyle/>
            <a:p>
              <a:endParaRPr lang="en-US" sz="1050">
                <a:latin typeface="+mn-lt"/>
              </a:endParaRPr>
            </a:p>
          </p:txBody>
        </p:sp>
        <p:sp>
          <p:nvSpPr>
            <p:cNvPr id="47" name="Line 11"/>
            <p:cNvSpPr>
              <a:spLocks noChangeShapeType="1"/>
            </p:cNvSpPr>
            <p:nvPr/>
          </p:nvSpPr>
          <p:spPr bwMode="auto">
            <a:xfrm flipH="1">
              <a:off x="6177280" y="2600960"/>
              <a:ext cx="3251200" cy="0"/>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lIns="130046" tIns="65023" rIns="130046" bIns="65023"/>
            <a:lstStyle/>
            <a:p>
              <a:endParaRPr lang="en-US" sz="1050">
                <a:latin typeface="+mn-lt"/>
              </a:endParaRPr>
            </a:p>
          </p:txBody>
        </p:sp>
        <p:sp>
          <p:nvSpPr>
            <p:cNvPr id="48" name="Line 12"/>
            <p:cNvSpPr>
              <a:spLocks noChangeShapeType="1"/>
            </p:cNvSpPr>
            <p:nvPr/>
          </p:nvSpPr>
          <p:spPr bwMode="auto">
            <a:xfrm>
              <a:off x="6177280" y="2600960"/>
              <a:ext cx="0" cy="3467947"/>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lIns="130046" tIns="65023" rIns="130046" bIns="65023"/>
            <a:lstStyle/>
            <a:p>
              <a:endParaRPr lang="en-US" sz="1050">
                <a:latin typeface="+mn-lt"/>
              </a:endParaRPr>
            </a:p>
          </p:txBody>
        </p:sp>
        <p:sp>
          <p:nvSpPr>
            <p:cNvPr id="49" name="Line 13"/>
            <p:cNvSpPr>
              <a:spLocks noChangeShapeType="1"/>
            </p:cNvSpPr>
            <p:nvPr/>
          </p:nvSpPr>
          <p:spPr bwMode="auto">
            <a:xfrm>
              <a:off x="6177280" y="6068907"/>
              <a:ext cx="0" cy="216747"/>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lIns="130046" tIns="65023" rIns="130046" bIns="65023"/>
            <a:lstStyle/>
            <a:p>
              <a:endParaRPr lang="en-US" sz="1050">
                <a:latin typeface="+mn-lt"/>
              </a:endParaRPr>
            </a:p>
          </p:txBody>
        </p:sp>
        <p:sp>
          <p:nvSpPr>
            <p:cNvPr id="50" name="Line 14"/>
            <p:cNvSpPr>
              <a:spLocks noChangeShapeType="1"/>
            </p:cNvSpPr>
            <p:nvPr/>
          </p:nvSpPr>
          <p:spPr bwMode="auto">
            <a:xfrm>
              <a:off x="6177280" y="6285653"/>
              <a:ext cx="1950720" cy="0"/>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lIns="130046" tIns="65023" rIns="130046" bIns="65023"/>
            <a:lstStyle/>
            <a:p>
              <a:endParaRPr lang="en-US" sz="1050">
                <a:latin typeface="+mn-lt"/>
              </a:endParaRPr>
            </a:p>
          </p:txBody>
        </p:sp>
        <p:sp>
          <p:nvSpPr>
            <p:cNvPr id="51" name="Line 15"/>
            <p:cNvSpPr>
              <a:spLocks noChangeShapeType="1"/>
            </p:cNvSpPr>
            <p:nvPr/>
          </p:nvSpPr>
          <p:spPr bwMode="auto">
            <a:xfrm>
              <a:off x="8128000" y="6285654"/>
              <a:ext cx="0" cy="433493"/>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lIns="130046" tIns="65023" rIns="130046" bIns="65023"/>
            <a:lstStyle/>
            <a:p>
              <a:endParaRPr lang="en-US" sz="1050">
                <a:latin typeface="+mn-lt"/>
              </a:endParaRPr>
            </a:p>
          </p:txBody>
        </p:sp>
        <p:sp>
          <p:nvSpPr>
            <p:cNvPr id="52" name="Line 16"/>
            <p:cNvSpPr>
              <a:spLocks noChangeShapeType="1"/>
            </p:cNvSpPr>
            <p:nvPr/>
          </p:nvSpPr>
          <p:spPr bwMode="auto">
            <a:xfrm flipH="1">
              <a:off x="6177280" y="6719147"/>
              <a:ext cx="1950720" cy="0"/>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lIns="130046" tIns="65023" rIns="130046" bIns="65023"/>
            <a:lstStyle/>
            <a:p>
              <a:endParaRPr lang="en-US" sz="1050">
                <a:latin typeface="+mn-lt"/>
              </a:endParaRPr>
            </a:p>
          </p:txBody>
        </p:sp>
        <p:sp>
          <p:nvSpPr>
            <p:cNvPr id="53" name="Line 17"/>
            <p:cNvSpPr>
              <a:spLocks noChangeShapeType="1"/>
            </p:cNvSpPr>
            <p:nvPr/>
          </p:nvSpPr>
          <p:spPr bwMode="auto">
            <a:xfrm>
              <a:off x="6177280" y="6719147"/>
              <a:ext cx="0" cy="2059093"/>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lIns="130046" tIns="65023" rIns="130046" bIns="65023"/>
            <a:lstStyle/>
            <a:p>
              <a:endParaRPr lang="en-US" sz="1050">
                <a:latin typeface="+mn-lt"/>
              </a:endParaRPr>
            </a:p>
          </p:txBody>
        </p:sp>
        <p:sp>
          <p:nvSpPr>
            <p:cNvPr id="54" name="Line 18"/>
            <p:cNvSpPr>
              <a:spLocks noChangeShapeType="1"/>
            </p:cNvSpPr>
            <p:nvPr/>
          </p:nvSpPr>
          <p:spPr bwMode="auto">
            <a:xfrm flipH="1">
              <a:off x="5743787" y="8778240"/>
              <a:ext cx="433493" cy="0"/>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lIns="130046" tIns="65023" rIns="130046" bIns="65023"/>
            <a:lstStyle/>
            <a:p>
              <a:endParaRPr lang="en-US" sz="1050">
                <a:latin typeface="+mn-lt"/>
              </a:endParaRPr>
            </a:p>
          </p:txBody>
        </p:sp>
        <p:sp>
          <p:nvSpPr>
            <p:cNvPr id="55" name="Line 19"/>
            <p:cNvSpPr>
              <a:spLocks noChangeShapeType="1"/>
            </p:cNvSpPr>
            <p:nvPr/>
          </p:nvSpPr>
          <p:spPr bwMode="auto">
            <a:xfrm flipV="1">
              <a:off x="5743787" y="6719147"/>
              <a:ext cx="0" cy="2059093"/>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lIns="130046" tIns="65023" rIns="130046" bIns="65023"/>
            <a:lstStyle/>
            <a:p>
              <a:endParaRPr lang="en-US" sz="1050">
                <a:latin typeface="+mn-lt"/>
              </a:endParaRPr>
            </a:p>
          </p:txBody>
        </p:sp>
        <p:sp>
          <p:nvSpPr>
            <p:cNvPr id="56" name="Line 20"/>
            <p:cNvSpPr>
              <a:spLocks noChangeShapeType="1"/>
            </p:cNvSpPr>
            <p:nvPr/>
          </p:nvSpPr>
          <p:spPr bwMode="auto">
            <a:xfrm flipH="1">
              <a:off x="3793067" y="6719147"/>
              <a:ext cx="1950720" cy="0"/>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lIns="130046" tIns="65023" rIns="130046" bIns="65023"/>
            <a:lstStyle/>
            <a:p>
              <a:endParaRPr lang="en-US" sz="1050">
                <a:latin typeface="+mn-lt"/>
              </a:endParaRPr>
            </a:p>
          </p:txBody>
        </p:sp>
        <p:sp>
          <p:nvSpPr>
            <p:cNvPr id="57" name="Line 21"/>
            <p:cNvSpPr>
              <a:spLocks noChangeShapeType="1"/>
            </p:cNvSpPr>
            <p:nvPr/>
          </p:nvSpPr>
          <p:spPr bwMode="auto">
            <a:xfrm flipV="1">
              <a:off x="3793067" y="6502400"/>
              <a:ext cx="0" cy="216747"/>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lIns="130046" tIns="65023" rIns="130046" bIns="65023"/>
            <a:lstStyle/>
            <a:p>
              <a:endParaRPr lang="en-US" sz="1050">
                <a:latin typeface="+mn-lt"/>
              </a:endParaRPr>
            </a:p>
          </p:txBody>
        </p:sp>
        <p:sp>
          <p:nvSpPr>
            <p:cNvPr id="58" name="Line 22"/>
            <p:cNvSpPr>
              <a:spLocks noChangeShapeType="1"/>
            </p:cNvSpPr>
            <p:nvPr/>
          </p:nvSpPr>
          <p:spPr bwMode="auto">
            <a:xfrm>
              <a:off x="3793067" y="6502400"/>
              <a:ext cx="758613" cy="0"/>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lIns="130046" tIns="65023" rIns="130046" bIns="65023"/>
            <a:lstStyle/>
            <a:p>
              <a:endParaRPr lang="en-US" sz="1050">
                <a:latin typeface="+mn-lt"/>
              </a:endParaRPr>
            </a:p>
          </p:txBody>
        </p:sp>
        <p:sp>
          <p:nvSpPr>
            <p:cNvPr id="59" name="Line 23"/>
            <p:cNvSpPr>
              <a:spLocks noChangeShapeType="1"/>
            </p:cNvSpPr>
            <p:nvPr/>
          </p:nvSpPr>
          <p:spPr bwMode="auto">
            <a:xfrm flipV="1">
              <a:off x="4551680" y="6285653"/>
              <a:ext cx="0" cy="216747"/>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lIns="130046" tIns="65023" rIns="130046" bIns="65023"/>
            <a:lstStyle/>
            <a:p>
              <a:endParaRPr lang="en-US" sz="1050">
                <a:latin typeface="+mn-lt"/>
              </a:endParaRPr>
            </a:p>
          </p:txBody>
        </p:sp>
        <p:sp>
          <p:nvSpPr>
            <p:cNvPr id="60" name="Line 24"/>
            <p:cNvSpPr>
              <a:spLocks noChangeShapeType="1"/>
            </p:cNvSpPr>
            <p:nvPr/>
          </p:nvSpPr>
          <p:spPr bwMode="auto">
            <a:xfrm flipH="1">
              <a:off x="2384213" y="6265334"/>
              <a:ext cx="2167467" cy="0"/>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lIns="130046" tIns="65023" rIns="130046" bIns="65023"/>
            <a:lstStyle/>
            <a:p>
              <a:endParaRPr lang="en-US" sz="1050">
                <a:latin typeface="+mn-lt"/>
              </a:endParaRPr>
            </a:p>
          </p:txBody>
        </p:sp>
        <p:sp>
          <p:nvSpPr>
            <p:cNvPr id="61" name="Text Box 25"/>
            <p:cNvSpPr txBox="1">
              <a:spLocks noChangeArrowheads="1"/>
            </p:cNvSpPr>
            <p:nvPr/>
          </p:nvSpPr>
          <p:spPr bwMode="auto">
            <a:xfrm>
              <a:off x="8561494" y="4443307"/>
              <a:ext cx="2600959" cy="116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2400">
                  <a:solidFill>
                    <a:schemeClr val="tx1"/>
                  </a:solidFill>
                  <a:latin typeface="Arial" panose="020B0604020202020204" pitchFamily="34" charset="0"/>
                  <a:ea typeface="MS PGothic" panose="020B0600070205080204" charset="-128"/>
                  <a:cs typeface="MS PGothic" panose="020B0600070205080204" charset="-128"/>
                </a:defRPr>
              </a:lvl1pPr>
              <a:lvl2pPr marL="37931725" indent="-37474525" eaLnBrk="0" hangingPunct="0">
                <a:defRPr sz="2400">
                  <a:solidFill>
                    <a:schemeClr val="tx1"/>
                  </a:solidFill>
                  <a:latin typeface="Arial" panose="020B0604020202020204" pitchFamily="34" charset="0"/>
                  <a:ea typeface="MS PGothic" panose="020B0600070205080204" charset="-128"/>
                </a:defRPr>
              </a:lvl2pPr>
              <a:lvl3pPr eaLnBrk="0" hangingPunct="0">
                <a:defRPr sz="2400">
                  <a:solidFill>
                    <a:schemeClr val="tx1"/>
                  </a:solidFill>
                  <a:latin typeface="Arial" panose="020B0604020202020204" pitchFamily="34" charset="0"/>
                  <a:ea typeface="MS PGothic" panose="020B0600070205080204" charset="-128"/>
                </a:defRPr>
              </a:lvl3pPr>
              <a:lvl4pPr eaLnBrk="0" hangingPunct="0">
                <a:defRPr sz="2400">
                  <a:solidFill>
                    <a:schemeClr val="tx1"/>
                  </a:solidFill>
                  <a:latin typeface="Arial" panose="020B0604020202020204" pitchFamily="34" charset="0"/>
                  <a:ea typeface="MS PGothic" panose="020B0600070205080204" charset="-128"/>
                </a:defRPr>
              </a:lvl4pPr>
              <a:lvl5pPr eaLnBrk="0" hangingPunct="0">
                <a:defRPr sz="2400">
                  <a:solidFill>
                    <a:schemeClr val="tx1"/>
                  </a:solidFill>
                  <a:latin typeface="Arial" panose="020B0604020202020204" pitchFamily="34" charset="0"/>
                  <a:ea typeface="MS PGothic" panose="020B060007020508020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9pPr>
            </a:lstStyle>
            <a:p>
              <a:pPr algn="ctr" eaLnBrk="1" hangingPunct="1"/>
              <a:r>
                <a:rPr lang="en-GB" sz="1400">
                  <a:latin typeface="+mn-lt"/>
                  <a:cs typeface="Times New Roman" panose="02020603050405020304" pitchFamily="18" charset="0"/>
                </a:rPr>
                <a:t>Krupp Hoesch Rear Power train</a:t>
              </a:r>
              <a:endParaRPr lang="en-GB" sz="1400">
                <a:latin typeface="+mn-lt"/>
                <a:cs typeface="Times New Roman" panose="02020603050405020304" pitchFamily="18" charset="0"/>
              </a:endParaRPr>
            </a:p>
          </p:txBody>
        </p:sp>
        <p:sp>
          <p:nvSpPr>
            <p:cNvPr id="62" name="Text Box 26"/>
            <p:cNvSpPr txBox="1">
              <a:spLocks noChangeArrowheads="1"/>
            </p:cNvSpPr>
            <p:nvPr/>
          </p:nvSpPr>
          <p:spPr bwMode="auto">
            <a:xfrm>
              <a:off x="8778241" y="7477761"/>
              <a:ext cx="1950720" cy="14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2400">
                  <a:solidFill>
                    <a:schemeClr val="tx1"/>
                  </a:solidFill>
                  <a:latin typeface="Arial" panose="020B0604020202020204" pitchFamily="34" charset="0"/>
                  <a:ea typeface="MS PGothic" panose="020B0600070205080204" charset="-128"/>
                  <a:cs typeface="MS PGothic" panose="020B0600070205080204" charset="-128"/>
                </a:defRPr>
              </a:lvl1pPr>
              <a:lvl2pPr marL="37931725" indent="-37474525" eaLnBrk="0" hangingPunct="0">
                <a:defRPr sz="2400">
                  <a:solidFill>
                    <a:schemeClr val="tx1"/>
                  </a:solidFill>
                  <a:latin typeface="Arial" panose="020B0604020202020204" pitchFamily="34" charset="0"/>
                  <a:ea typeface="MS PGothic" panose="020B0600070205080204" charset="-128"/>
                </a:defRPr>
              </a:lvl2pPr>
              <a:lvl3pPr eaLnBrk="0" hangingPunct="0">
                <a:defRPr sz="2400">
                  <a:solidFill>
                    <a:schemeClr val="tx1"/>
                  </a:solidFill>
                  <a:latin typeface="Arial" panose="020B0604020202020204" pitchFamily="34" charset="0"/>
                  <a:ea typeface="MS PGothic" panose="020B0600070205080204" charset="-128"/>
                </a:defRPr>
              </a:lvl3pPr>
              <a:lvl4pPr eaLnBrk="0" hangingPunct="0">
                <a:defRPr sz="2400">
                  <a:solidFill>
                    <a:schemeClr val="tx1"/>
                  </a:solidFill>
                  <a:latin typeface="Arial" panose="020B0604020202020204" pitchFamily="34" charset="0"/>
                  <a:ea typeface="MS PGothic" panose="020B0600070205080204" charset="-128"/>
                </a:defRPr>
              </a:lvl4pPr>
              <a:lvl5pPr eaLnBrk="0" hangingPunct="0">
                <a:defRPr sz="2400">
                  <a:solidFill>
                    <a:schemeClr val="tx1"/>
                  </a:solidFill>
                  <a:latin typeface="Arial" panose="020B0604020202020204" pitchFamily="34" charset="0"/>
                  <a:ea typeface="MS PGothic" panose="020B060007020508020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9pPr>
            </a:lstStyle>
            <a:p>
              <a:pPr algn="ctr" eaLnBrk="1" hangingPunct="1"/>
              <a:r>
                <a:rPr lang="en-GB" sz="1400">
                  <a:latin typeface="+mn-lt"/>
                  <a:cs typeface="Times New Roman" panose="02020603050405020304" pitchFamily="18" charset="0"/>
                </a:rPr>
                <a:t>Bosch Front Power train</a:t>
              </a:r>
              <a:endParaRPr lang="en-GB" sz="1400">
                <a:latin typeface="+mn-lt"/>
                <a:cs typeface="Times New Roman" panose="02020603050405020304" pitchFamily="18" charset="0"/>
              </a:endParaRPr>
            </a:p>
          </p:txBody>
        </p:sp>
        <p:sp>
          <p:nvSpPr>
            <p:cNvPr id="63" name="Text Box 27"/>
            <p:cNvSpPr txBox="1">
              <a:spLocks noChangeArrowheads="1"/>
            </p:cNvSpPr>
            <p:nvPr/>
          </p:nvSpPr>
          <p:spPr bwMode="auto">
            <a:xfrm>
              <a:off x="1300481" y="4226560"/>
              <a:ext cx="1950720" cy="84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2400">
                  <a:solidFill>
                    <a:schemeClr val="tx1"/>
                  </a:solidFill>
                  <a:latin typeface="Arial" panose="020B0604020202020204" pitchFamily="34" charset="0"/>
                  <a:ea typeface="MS PGothic" panose="020B0600070205080204" charset="-128"/>
                  <a:cs typeface="MS PGothic" panose="020B0600070205080204" charset="-128"/>
                </a:defRPr>
              </a:lvl1pPr>
              <a:lvl2pPr marL="37931725" indent="-37474525" eaLnBrk="0" hangingPunct="0">
                <a:defRPr sz="2400">
                  <a:solidFill>
                    <a:schemeClr val="tx1"/>
                  </a:solidFill>
                  <a:latin typeface="Arial" panose="020B0604020202020204" pitchFamily="34" charset="0"/>
                  <a:ea typeface="MS PGothic" panose="020B0600070205080204" charset="-128"/>
                </a:defRPr>
              </a:lvl2pPr>
              <a:lvl3pPr eaLnBrk="0" hangingPunct="0">
                <a:defRPr sz="2400">
                  <a:solidFill>
                    <a:schemeClr val="tx1"/>
                  </a:solidFill>
                  <a:latin typeface="Arial" panose="020B0604020202020204" pitchFamily="34" charset="0"/>
                  <a:ea typeface="MS PGothic" panose="020B0600070205080204" charset="-128"/>
                </a:defRPr>
              </a:lvl3pPr>
              <a:lvl4pPr eaLnBrk="0" hangingPunct="0">
                <a:defRPr sz="2400">
                  <a:solidFill>
                    <a:schemeClr val="tx1"/>
                  </a:solidFill>
                  <a:latin typeface="Arial" panose="020B0604020202020204" pitchFamily="34" charset="0"/>
                  <a:ea typeface="MS PGothic" panose="020B0600070205080204" charset="-128"/>
                </a:defRPr>
              </a:lvl4pPr>
              <a:lvl5pPr eaLnBrk="0" hangingPunct="0">
                <a:defRPr sz="2400">
                  <a:solidFill>
                    <a:schemeClr val="tx1"/>
                  </a:solidFill>
                  <a:latin typeface="Arial" panose="020B0604020202020204" pitchFamily="34" charset="0"/>
                  <a:ea typeface="MS PGothic" panose="020B060007020508020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9pPr>
            </a:lstStyle>
            <a:p>
              <a:pPr algn="ctr" eaLnBrk="1" hangingPunct="1"/>
              <a:r>
                <a:rPr lang="en-GB" sz="1400">
                  <a:latin typeface="+mn-lt"/>
                  <a:cs typeface="Times New Roman" panose="02020603050405020304" pitchFamily="18" charset="0"/>
                </a:rPr>
                <a:t>Smart Sales</a:t>
              </a:r>
              <a:endParaRPr lang="en-GB" sz="1400">
                <a:latin typeface="+mn-lt"/>
                <a:cs typeface="Times New Roman" panose="02020603050405020304" pitchFamily="18" charset="0"/>
              </a:endParaRPr>
            </a:p>
          </p:txBody>
        </p:sp>
        <p:sp>
          <p:nvSpPr>
            <p:cNvPr id="64" name="Text Box 28"/>
            <p:cNvSpPr txBox="1">
              <a:spLocks noChangeArrowheads="1"/>
            </p:cNvSpPr>
            <p:nvPr/>
          </p:nvSpPr>
          <p:spPr bwMode="auto">
            <a:xfrm>
              <a:off x="975360" y="7369387"/>
              <a:ext cx="2275841" cy="116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2400">
                  <a:solidFill>
                    <a:schemeClr val="tx1"/>
                  </a:solidFill>
                  <a:latin typeface="Arial" panose="020B0604020202020204" pitchFamily="34" charset="0"/>
                  <a:ea typeface="MS PGothic" panose="020B0600070205080204" charset="-128"/>
                  <a:cs typeface="MS PGothic" panose="020B0600070205080204" charset="-128"/>
                </a:defRPr>
              </a:lvl1pPr>
              <a:lvl2pPr marL="37931725" indent="-37474525" eaLnBrk="0" hangingPunct="0">
                <a:defRPr sz="2400">
                  <a:solidFill>
                    <a:schemeClr val="tx1"/>
                  </a:solidFill>
                  <a:latin typeface="Arial" panose="020B0604020202020204" pitchFamily="34" charset="0"/>
                  <a:ea typeface="MS PGothic" panose="020B0600070205080204" charset="-128"/>
                </a:defRPr>
              </a:lvl2pPr>
              <a:lvl3pPr eaLnBrk="0" hangingPunct="0">
                <a:defRPr sz="2400">
                  <a:solidFill>
                    <a:schemeClr val="tx1"/>
                  </a:solidFill>
                  <a:latin typeface="Arial" panose="020B0604020202020204" pitchFamily="34" charset="0"/>
                  <a:ea typeface="MS PGothic" panose="020B0600070205080204" charset="-128"/>
                </a:defRPr>
              </a:lvl3pPr>
              <a:lvl4pPr eaLnBrk="0" hangingPunct="0">
                <a:defRPr sz="2400">
                  <a:solidFill>
                    <a:schemeClr val="tx1"/>
                  </a:solidFill>
                  <a:latin typeface="Arial" panose="020B0604020202020204" pitchFamily="34" charset="0"/>
                  <a:ea typeface="MS PGothic" panose="020B0600070205080204" charset="-128"/>
                </a:defRPr>
              </a:lvl4pPr>
              <a:lvl5pPr eaLnBrk="0" hangingPunct="0">
                <a:defRPr sz="2400">
                  <a:solidFill>
                    <a:schemeClr val="tx1"/>
                  </a:solidFill>
                  <a:latin typeface="Arial" panose="020B0604020202020204" pitchFamily="34" charset="0"/>
                  <a:ea typeface="MS PGothic" panose="020B060007020508020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9pPr>
            </a:lstStyle>
            <a:p>
              <a:pPr algn="ctr" eaLnBrk="1" hangingPunct="1"/>
              <a:r>
                <a:rPr lang="en-GB" sz="1400">
                  <a:latin typeface="+mn-lt"/>
                  <a:cs typeface="Times New Roman" panose="02020603050405020304" pitchFamily="18" charset="0"/>
                </a:rPr>
                <a:t>Dynamit Nobel Plastic Panels</a:t>
              </a:r>
              <a:endParaRPr lang="en-GB" sz="1400">
                <a:latin typeface="+mn-lt"/>
                <a:cs typeface="Times New Roman" panose="02020603050405020304" pitchFamily="18" charset="0"/>
              </a:endParaRPr>
            </a:p>
          </p:txBody>
        </p:sp>
        <p:sp>
          <p:nvSpPr>
            <p:cNvPr id="65" name="Text Box 29"/>
            <p:cNvSpPr txBox="1">
              <a:spLocks noChangeArrowheads="1"/>
            </p:cNvSpPr>
            <p:nvPr/>
          </p:nvSpPr>
          <p:spPr bwMode="auto">
            <a:xfrm>
              <a:off x="866987" y="8561496"/>
              <a:ext cx="2492588" cy="51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2400">
                  <a:solidFill>
                    <a:schemeClr val="tx1"/>
                  </a:solidFill>
                  <a:latin typeface="Arial" panose="020B0604020202020204" pitchFamily="34" charset="0"/>
                  <a:ea typeface="MS PGothic" panose="020B0600070205080204" charset="-128"/>
                  <a:cs typeface="MS PGothic" panose="020B0600070205080204" charset="-128"/>
                </a:defRPr>
              </a:lvl1pPr>
              <a:lvl2pPr marL="37931725" indent="-37474525" eaLnBrk="0" hangingPunct="0">
                <a:defRPr sz="2400">
                  <a:solidFill>
                    <a:schemeClr val="tx1"/>
                  </a:solidFill>
                  <a:latin typeface="Arial" panose="020B0604020202020204" pitchFamily="34" charset="0"/>
                  <a:ea typeface="MS PGothic" panose="020B0600070205080204" charset="-128"/>
                </a:defRPr>
              </a:lvl2pPr>
              <a:lvl3pPr eaLnBrk="0" hangingPunct="0">
                <a:defRPr sz="2400">
                  <a:solidFill>
                    <a:schemeClr val="tx1"/>
                  </a:solidFill>
                  <a:latin typeface="Arial" panose="020B0604020202020204" pitchFamily="34" charset="0"/>
                  <a:ea typeface="MS PGothic" panose="020B0600070205080204" charset="-128"/>
                </a:defRPr>
              </a:lvl3pPr>
              <a:lvl4pPr eaLnBrk="0" hangingPunct="0">
                <a:defRPr sz="2400">
                  <a:solidFill>
                    <a:schemeClr val="tx1"/>
                  </a:solidFill>
                  <a:latin typeface="Arial" panose="020B0604020202020204" pitchFamily="34" charset="0"/>
                  <a:ea typeface="MS PGothic" panose="020B0600070205080204" charset="-128"/>
                </a:defRPr>
              </a:lvl4pPr>
              <a:lvl5pPr eaLnBrk="0" hangingPunct="0">
                <a:defRPr sz="2400">
                  <a:solidFill>
                    <a:schemeClr val="tx1"/>
                  </a:solidFill>
                  <a:latin typeface="Arial" panose="020B0604020202020204" pitchFamily="34" charset="0"/>
                  <a:ea typeface="MS PGothic" panose="020B060007020508020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9pPr>
            </a:lstStyle>
            <a:p>
              <a:pPr algn="ctr" eaLnBrk="1" hangingPunct="1"/>
              <a:r>
                <a:rPr lang="en-GB" sz="1400">
                  <a:latin typeface="+mn-lt"/>
                  <a:cs typeface="Times New Roman" panose="02020603050405020304" pitchFamily="18" charset="0"/>
                </a:rPr>
                <a:t>Unipart Doors</a:t>
              </a:r>
              <a:endParaRPr lang="en-GB" sz="1400">
                <a:latin typeface="+mn-lt"/>
                <a:cs typeface="Times New Roman" panose="02020603050405020304" pitchFamily="18" charset="0"/>
              </a:endParaRPr>
            </a:p>
          </p:txBody>
        </p:sp>
        <p:sp>
          <p:nvSpPr>
            <p:cNvPr id="66" name="Text Box 30"/>
            <p:cNvSpPr txBox="1">
              <a:spLocks noChangeArrowheads="1"/>
            </p:cNvSpPr>
            <p:nvPr/>
          </p:nvSpPr>
          <p:spPr bwMode="auto">
            <a:xfrm>
              <a:off x="10512214" y="2167467"/>
              <a:ext cx="2059092" cy="116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2400">
                  <a:solidFill>
                    <a:schemeClr val="tx1"/>
                  </a:solidFill>
                  <a:latin typeface="Arial" panose="020B0604020202020204" pitchFamily="34" charset="0"/>
                  <a:ea typeface="MS PGothic" panose="020B0600070205080204" charset="-128"/>
                  <a:cs typeface="MS PGothic" panose="020B0600070205080204" charset="-128"/>
                </a:defRPr>
              </a:lvl1pPr>
              <a:lvl2pPr marL="37931725" indent="-37474525" eaLnBrk="0" hangingPunct="0">
                <a:defRPr sz="2400">
                  <a:solidFill>
                    <a:schemeClr val="tx1"/>
                  </a:solidFill>
                  <a:latin typeface="Arial" panose="020B0604020202020204" pitchFamily="34" charset="0"/>
                  <a:ea typeface="MS PGothic" panose="020B0600070205080204" charset="-128"/>
                </a:defRPr>
              </a:lvl2pPr>
              <a:lvl3pPr eaLnBrk="0" hangingPunct="0">
                <a:defRPr sz="2400">
                  <a:solidFill>
                    <a:schemeClr val="tx1"/>
                  </a:solidFill>
                  <a:latin typeface="Arial" panose="020B0604020202020204" pitchFamily="34" charset="0"/>
                  <a:ea typeface="MS PGothic" panose="020B0600070205080204" charset="-128"/>
                </a:defRPr>
              </a:lvl3pPr>
              <a:lvl4pPr eaLnBrk="0" hangingPunct="0">
                <a:defRPr sz="2400">
                  <a:solidFill>
                    <a:schemeClr val="tx1"/>
                  </a:solidFill>
                  <a:latin typeface="Arial" panose="020B0604020202020204" pitchFamily="34" charset="0"/>
                  <a:ea typeface="MS PGothic" panose="020B0600070205080204" charset="-128"/>
                </a:defRPr>
              </a:lvl4pPr>
              <a:lvl5pPr eaLnBrk="0" hangingPunct="0">
                <a:defRPr sz="2400">
                  <a:solidFill>
                    <a:schemeClr val="tx1"/>
                  </a:solidFill>
                  <a:latin typeface="Arial" panose="020B0604020202020204" pitchFamily="34" charset="0"/>
                  <a:ea typeface="MS PGothic" panose="020B060007020508020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9pPr>
            </a:lstStyle>
            <a:p>
              <a:pPr algn="ctr" eaLnBrk="1" hangingPunct="1"/>
              <a:r>
                <a:rPr lang="en-GB" sz="1400" dirty="0">
                  <a:latin typeface="+mn-lt"/>
                  <a:cs typeface="Times New Roman" panose="02020603050405020304" pitchFamily="18" charset="0"/>
                </a:rPr>
                <a:t>Magna Space Frame</a:t>
              </a:r>
              <a:endParaRPr lang="en-GB" sz="1400" dirty="0">
                <a:latin typeface="+mn-lt"/>
                <a:cs typeface="Times New Roman" panose="02020603050405020304" pitchFamily="18" charset="0"/>
              </a:endParaRPr>
            </a:p>
          </p:txBody>
        </p:sp>
        <p:sp>
          <p:nvSpPr>
            <p:cNvPr id="67" name="Text Box 31"/>
            <p:cNvSpPr txBox="1">
              <a:spLocks noChangeArrowheads="1"/>
            </p:cNvSpPr>
            <p:nvPr/>
          </p:nvSpPr>
          <p:spPr bwMode="auto">
            <a:xfrm>
              <a:off x="4334934" y="1625600"/>
              <a:ext cx="2709333" cy="84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2400">
                  <a:solidFill>
                    <a:schemeClr val="tx1"/>
                  </a:solidFill>
                  <a:latin typeface="Arial" panose="020B0604020202020204" pitchFamily="34" charset="0"/>
                  <a:ea typeface="MS PGothic" panose="020B0600070205080204" charset="-128"/>
                  <a:cs typeface="MS PGothic" panose="020B0600070205080204" charset="-128"/>
                </a:defRPr>
              </a:lvl1pPr>
              <a:lvl2pPr marL="37931725" indent="-37474525" eaLnBrk="0" hangingPunct="0">
                <a:defRPr sz="2400">
                  <a:solidFill>
                    <a:schemeClr val="tx1"/>
                  </a:solidFill>
                  <a:latin typeface="Arial" panose="020B0604020202020204" pitchFamily="34" charset="0"/>
                  <a:ea typeface="MS PGothic" panose="020B0600070205080204" charset="-128"/>
                </a:defRPr>
              </a:lvl2pPr>
              <a:lvl3pPr eaLnBrk="0" hangingPunct="0">
                <a:defRPr sz="2400">
                  <a:solidFill>
                    <a:schemeClr val="tx1"/>
                  </a:solidFill>
                  <a:latin typeface="Arial" panose="020B0604020202020204" pitchFamily="34" charset="0"/>
                  <a:ea typeface="MS PGothic" panose="020B0600070205080204" charset="-128"/>
                </a:defRPr>
              </a:lvl3pPr>
              <a:lvl4pPr eaLnBrk="0" hangingPunct="0">
                <a:defRPr sz="2400">
                  <a:solidFill>
                    <a:schemeClr val="tx1"/>
                  </a:solidFill>
                  <a:latin typeface="Arial" panose="020B0604020202020204" pitchFamily="34" charset="0"/>
                  <a:ea typeface="MS PGothic" panose="020B0600070205080204" charset="-128"/>
                </a:defRPr>
              </a:lvl4pPr>
              <a:lvl5pPr eaLnBrk="0" hangingPunct="0">
                <a:defRPr sz="2400">
                  <a:solidFill>
                    <a:schemeClr val="tx1"/>
                  </a:solidFill>
                  <a:latin typeface="Arial" panose="020B0604020202020204" pitchFamily="34" charset="0"/>
                  <a:ea typeface="MS PGothic" panose="020B060007020508020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9pPr>
            </a:lstStyle>
            <a:p>
              <a:pPr algn="ctr" eaLnBrk="1" hangingPunct="1"/>
              <a:r>
                <a:rPr lang="en-GB" sz="1400" dirty="0" err="1">
                  <a:latin typeface="+mn-lt"/>
                  <a:cs typeface="Times New Roman" panose="02020603050405020304" pitchFamily="18" charset="0"/>
                </a:rPr>
                <a:t>Eisenmann</a:t>
              </a:r>
              <a:r>
                <a:rPr lang="en-GB" sz="1400" dirty="0">
                  <a:latin typeface="+mn-lt"/>
                  <a:cs typeface="Times New Roman" panose="02020603050405020304" pitchFamily="18" charset="0"/>
                </a:rPr>
                <a:t> </a:t>
              </a:r>
              <a:r>
                <a:rPr lang="en-GB" sz="1400" dirty="0" err="1">
                  <a:latin typeface="+mn-lt"/>
                  <a:cs typeface="Times New Roman" panose="02020603050405020304" pitchFamily="18" charset="0"/>
                </a:rPr>
                <a:t>Paintshop</a:t>
              </a:r>
              <a:endParaRPr lang="en-GB" sz="1400" dirty="0">
                <a:latin typeface="+mn-lt"/>
                <a:cs typeface="Times New Roman" panose="02020603050405020304" pitchFamily="18" charset="0"/>
              </a:endParaRPr>
            </a:p>
          </p:txBody>
        </p:sp>
        <p:graphicFrame>
          <p:nvGraphicFramePr>
            <p:cNvPr id="68" name="Object 2"/>
            <p:cNvGraphicFramePr>
              <a:graphicFrameLocks noChangeAspect="1"/>
            </p:cNvGraphicFramePr>
            <p:nvPr/>
          </p:nvGraphicFramePr>
          <p:xfrm>
            <a:off x="10728960" y="8694704"/>
            <a:ext cx="2275840" cy="1058897"/>
          </p:xfrm>
          <a:graphic>
            <a:graphicData uri="http://schemas.openxmlformats.org/presentationml/2006/ole">
              <mc:AlternateContent xmlns:mc="http://schemas.openxmlformats.org/markup-compatibility/2006">
                <mc:Choice xmlns:v="urn:schemas-microsoft-com:vml" Requires="v">
                  <p:oleObj spid="_x0000_s2" name="Photo Editor Photo" r:id="rId1" imgW="7839710" imgH="4852670" progId="MSPhotoEd.3">
                    <p:embed/>
                  </p:oleObj>
                </mc:Choice>
                <mc:Fallback>
                  <p:oleObj name="Photo Editor Photo" r:id="rId1" imgW="7839710" imgH="4852670" progId="MSPhotoEd.3">
                    <p:embed/>
                    <p:pic>
                      <p:nvPicPr>
                        <p:cNvPr id="0"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8960" y="8694704"/>
                          <a:ext cx="2275840" cy="105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fontScale="90000"/>
          </a:bodyPr>
          <a:lstStyle/>
          <a:p>
            <a:r>
              <a:rPr lang="en-GB" sz="3200" dirty="0">
                <a:solidFill>
                  <a:srgbClr val="C00000"/>
                </a:solidFill>
              </a:rPr>
              <a:t>Flow at Tesco</a:t>
            </a:r>
            <a:endParaRPr lang="en-GB" sz="3200" dirty="0">
              <a:solidFill>
                <a:srgbClr val="C00000"/>
              </a:solidFill>
            </a:endParaRPr>
          </a:p>
        </p:txBody>
      </p:sp>
      <p:sp>
        <p:nvSpPr>
          <p:cNvPr id="4" name="Text Placeholder 3"/>
          <p:cNvSpPr>
            <a:spLocks noGrp="1"/>
          </p:cNvSpPr>
          <p:nvPr>
            <p:ph type="body" idx="1"/>
          </p:nvPr>
        </p:nvSpPr>
        <p:spPr>
          <a:xfrm>
            <a:off x="471902" y="1287440"/>
            <a:ext cx="4040188" cy="639762"/>
          </a:xfrm>
        </p:spPr>
        <p:txBody>
          <a:bodyPr/>
          <a:lstStyle/>
          <a:p>
            <a:r>
              <a:rPr lang="en-GB" b="0" dirty="0"/>
              <a:t>Before Merchandisable units</a:t>
            </a:r>
            <a:endParaRPr lang="en-GB" b="0" dirty="0"/>
          </a:p>
        </p:txBody>
      </p:sp>
      <p:sp>
        <p:nvSpPr>
          <p:cNvPr id="6" name="Text Placeholder 5"/>
          <p:cNvSpPr>
            <a:spLocks noGrp="1"/>
          </p:cNvSpPr>
          <p:nvPr>
            <p:ph type="body" sz="quarter" idx="3"/>
          </p:nvPr>
        </p:nvSpPr>
        <p:spPr>
          <a:xfrm>
            <a:off x="4644008" y="1287440"/>
            <a:ext cx="4041775" cy="639762"/>
          </a:xfrm>
        </p:spPr>
        <p:txBody>
          <a:bodyPr/>
          <a:lstStyle/>
          <a:p>
            <a:r>
              <a:rPr lang="en-GB" b="0" dirty="0"/>
              <a:t>After Merchandisable units</a:t>
            </a:r>
            <a:endParaRPr lang="en-GB" b="0" dirty="0"/>
          </a:p>
        </p:txBody>
      </p:sp>
      <p:sp>
        <p:nvSpPr>
          <p:cNvPr id="10" name="TextBox 9"/>
          <p:cNvSpPr txBox="1"/>
          <p:nvPr/>
        </p:nvSpPr>
        <p:spPr>
          <a:xfrm>
            <a:off x="3419872" y="918108"/>
            <a:ext cx="2187009" cy="369332"/>
          </a:xfrm>
          <a:prstGeom prst="rect">
            <a:avLst/>
          </a:prstGeom>
          <a:noFill/>
        </p:spPr>
        <p:txBody>
          <a:bodyPr wrap="none" rtlCol="0">
            <a:spAutoFit/>
          </a:bodyPr>
          <a:lstStyle/>
          <a:p>
            <a:r>
              <a:rPr lang="en-GB" dirty="0">
                <a:solidFill>
                  <a:srgbClr val="C00000"/>
                </a:solidFill>
              </a:rPr>
              <a:t>Making product flow</a:t>
            </a:r>
            <a:endParaRPr lang="en-GB" dirty="0">
              <a:solidFill>
                <a:srgbClr val="C00000"/>
              </a:solidFill>
            </a:endParaRPr>
          </a:p>
        </p:txBody>
      </p:sp>
      <p:pic>
        <p:nvPicPr>
          <p:cNvPr id="7" name="Content Placeholder 6"/>
          <p:cNvPicPr>
            <a:picLocks noGrp="1" noChangeAspect="1"/>
          </p:cNvPicPr>
          <p:nvPr>
            <p:ph sz="half" idx="2"/>
          </p:nvPr>
        </p:nvPicPr>
        <p:blipFill>
          <a:blip r:embed="rId1"/>
          <a:stretch>
            <a:fillRect/>
          </a:stretch>
        </p:blipFill>
        <p:spPr>
          <a:xfrm>
            <a:off x="457200" y="2314788"/>
            <a:ext cx="4040188" cy="3671461"/>
          </a:xfrm>
          <a:prstGeom prst="rect">
            <a:avLst/>
          </a:prstGeom>
        </p:spPr>
      </p:pic>
      <p:pic>
        <p:nvPicPr>
          <p:cNvPr id="13" name="Content Placeholder 12"/>
          <p:cNvPicPr>
            <a:picLocks noGrp="1" noChangeAspect="1"/>
          </p:cNvPicPr>
          <p:nvPr>
            <p:ph sz="quarter" idx="4"/>
          </p:nvPr>
        </p:nvPicPr>
        <p:blipFill>
          <a:blip r:embed="rId2"/>
          <a:stretch>
            <a:fillRect/>
          </a:stretch>
        </p:blipFill>
        <p:spPr>
          <a:xfrm>
            <a:off x="4724282" y="2174875"/>
            <a:ext cx="3883260" cy="395128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1438" y="71438"/>
            <a:ext cx="7345362" cy="584775"/>
          </a:xfrm>
          <a:prstGeom prst="rect">
            <a:avLst/>
          </a:prstGeom>
          <a:noFill/>
          <a:ln w="9525">
            <a:noFill/>
            <a:miter lim="800000"/>
          </a:ln>
        </p:spPr>
        <p:txBody>
          <a:bodyPr>
            <a:spAutoFit/>
          </a:bodyPr>
          <a:lstStyle/>
          <a:p>
            <a:pPr algn="ctr"/>
            <a:r>
              <a:rPr lang="en-US" altLang="en-US" sz="3200" dirty="0">
                <a:solidFill>
                  <a:srgbClr val="C00000"/>
                </a:solidFill>
              </a:rPr>
              <a:t>Flow Principle</a:t>
            </a:r>
            <a:endParaRPr lang="en-US" altLang="en-US" sz="3200" dirty="0">
              <a:solidFill>
                <a:srgbClr val="C00000"/>
              </a:solidFill>
            </a:endParaRPr>
          </a:p>
        </p:txBody>
      </p:sp>
      <p:sp>
        <p:nvSpPr>
          <p:cNvPr id="3" name="Text Box 216"/>
          <p:cNvSpPr txBox="1">
            <a:spLocks noChangeArrowheads="1"/>
          </p:cNvSpPr>
          <p:nvPr/>
        </p:nvSpPr>
        <p:spPr bwMode="gray">
          <a:xfrm>
            <a:off x="457200" y="928688"/>
            <a:ext cx="8472488" cy="2132892"/>
          </a:xfrm>
          <a:prstGeom prst="rect">
            <a:avLst/>
          </a:prstGeom>
          <a:noFill/>
          <a:ln w="12700">
            <a:noFill/>
            <a:miter lim="800000"/>
          </a:ln>
        </p:spPr>
        <p:txBody>
          <a:bodyPr lIns="0" tIns="0" rIns="0" bIns="0">
            <a:spAutoFit/>
          </a:bodyPr>
          <a:lstStyle/>
          <a:p>
            <a:pPr marL="219075" indent="-219075" defTabSz="844550" eaLnBrk="0" hangingPunct="0">
              <a:lnSpc>
                <a:spcPct val="90000"/>
              </a:lnSpc>
              <a:spcBef>
                <a:spcPct val="30000"/>
              </a:spcBef>
              <a:buClr>
                <a:srgbClr val="0099FF"/>
              </a:buClr>
              <a:buSzPct val="65000"/>
              <a:buFont typeface="Monotype Sorts"/>
              <a:buNone/>
              <a:tabLst>
                <a:tab pos="5830570" algn="l"/>
              </a:tabLst>
            </a:pPr>
            <a:r>
              <a:rPr lang="en-US" dirty="0"/>
              <a:t>A process consists of 3 steps  -  A , B and C.</a:t>
            </a:r>
            <a:endParaRPr lang="en-US" dirty="0"/>
          </a:p>
          <a:p>
            <a:pPr marL="219075" indent="-219075" defTabSz="844550" eaLnBrk="0" hangingPunct="0">
              <a:lnSpc>
                <a:spcPct val="90000"/>
              </a:lnSpc>
              <a:spcBef>
                <a:spcPct val="30000"/>
              </a:spcBef>
              <a:buClr>
                <a:srgbClr val="0099FF"/>
              </a:buClr>
              <a:buSzPct val="65000"/>
              <a:buFont typeface="Monotype Sorts"/>
              <a:buNone/>
              <a:tabLst>
                <a:tab pos="5830570" algn="l"/>
              </a:tabLst>
            </a:pPr>
            <a:r>
              <a:rPr lang="en-US" dirty="0"/>
              <a:t>It takes one minute to finish each step of the process. (A, B and C)</a:t>
            </a:r>
            <a:endParaRPr lang="en-US" dirty="0"/>
          </a:p>
          <a:p>
            <a:pPr marL="219075" indent="-219075" defTabSz="844550" eaLnBrk="0" hangingPunct="0">
              <a:lnSpc>
                <a:spcPct val="90000"/>
              </a:lnSpc>
              <a:spcBef>
                <a:spcPct val="30000"/>
              </a:spcBef>
              <a:buClr>
                <a:srgbClr val="0099FF"/>
              </a:buClr>
              <a:buSzPct val="65000"/>
              <a:buFont typeface="Monotype Sorts"/>
              <a:buNone/>
              <a:tabLst>
                <a:tab pos="5830570" algn="l"/>
              </a:tabLst>
            </a:pPr>
            <a:endParaRPr lang="en-US" dirty="0"/>
          </a:p>
          <a:p>
            <a:pPr marL="219075" indent="-219075" defTabSz="844550" eaLnBrk="0" hangingPunct="0">
              <a:lnSpc>
                <a:spcPct val="90000"/>
              </a:lnSpc>
              <a:spcBef>
                <a:spcPct val="30000"/>
              </a:spcBef>
              <a:buClr>
                <a:srgbClr val="0099FF"/>
              </a:buClr>
              <a:buSzPct val="65000"/>
              <a:buFont typeface="Monotype Sorts"/>
              <a:buNone/>
              <a:tabLst>
                <a:tab pos="5830570" algn="l"/>
              </a:tabLst>
            </a:pPr>
            <a:r>
              <a:rPr lang="en-US" sz="2400" dirty="0">
                <a:solidFill>
                  <a:srgbClr val="C00000"/>
                </a:solidFill>
              </a:rPr>
              <a:t>Batch Flow (units processed in batches of 10)</a:t>
            </a:r>
            <a:endParaRPr lang="en-US" sz="2400" dirty="0">
              <a:solidFill>
                <a:srgbClr val="C00000"/>
              </a:solidFill>
            </a:endParaRPr>
          </a:p>
          <a:p>
            <a:pPr marL="219075" indent="-219075" defTabSz="844550" eaLnBrk="0" hangingPunct="0">
              <a:lnSpc>
                <a:spcPct val="90000"/>
              </a:lnSpc>
              <a:spcBef>
                <a:spcPct val="30000"/>
              </a:spcBef>
              <a:buClr>
                <a:srgbClr val="0099FF"/>
              </a:buClr>
              <a:buSzPct val="65000"/>
              <a:buFont typeface="Monotype Sorts"/>
              <a:buNone/>
              <a:tabLst>
                <a:tab pos="5830570" algn="l"/>
              </a:tabLst>
            </a:pPr>
            <a:r>
              <a:rPr lang="en-US" sz="2400" dirty="0">
                <a:solidFill>
                  <a:srgbClr val="FF0000"/>
                </a:solidFill>
              </a:rPr>
              <a:t>                                  </a:t>
            </a:r>
            <a:endParaRPr lang="en-US" sz="2400" dirty="0">
              <a:solidFill>
                <a:srgbClr val="FF0000"/>
              </a:solidFill>
            </a:endParaRPr>
          </a:p>
          <a:p>
            <a:pPr marL="219075" indent="-219075" defTabSz="844550" eaLnBrk="0" hangingPunct="0">
              <a:lnSpc>
                <a:spcPct val="90000"/>
              </a:lnSpc>
              <a:spcBef>
                <a:spcPct val="30000"/>
              </a:spcBef>
              <a:buClr>
                <a:srgbClr val="0099FF"/>
              </a:buClr>
              <a:buSzPct val="65000"/>
              <a:buFont typeface="Monotype Sorts"/>
              <a:buNone/>
              <a:tabLst>
                <a:tab pos="5830570" algn="l"/>
              </a:tabLst>
            </a:pPr>
            <a:endParaRPr lang="en-US" dirty="0"/>
          </a:p>
        </p:txBody>
      </p:sp>
      <p:sp>
        <p:nvSpPr>
          <p:cNvPr id="4" name="Text Box 218"/>
          <p:cNvSpPr txBox="1">
            <a:spLocks noChangeArrowheads="1"/>
          </p:cNvSpPr>
          <p:nvPr/>
        </p:nvSpPr>
        <p:spPr bwMode="auto">
          <a:xfrm>
            <a:off x="1500188" y="5383213"/>
            <a:ext cx="1474787" cy="400050"/>
          </a:xfrm>
          <a:prstGeom prst="rect">
            <a:avLst/>
          </a:prstGeom>
          <a:noFill/>
          <a:ln w="9525">
            <a:noFill/>
            <a:miter lim="800000"/>
          </a:ln>
        </p:spPr>
        <p:txBody>
          <a:bodyPr>
            <a:spAutoFit/>
          </a:bodyPr>
          <a:lstStyle/>
          <a:p>
            <a:pPr>
              <a:spcBef>
                <a:spcPct val="50000"/>
              </a:spcBef>
            </a:pPr>
            <a:r>
              <a:rPr lang="en-US"/>
              <a:t>10 Minutes</a:t>
            </a:r>
            <a:endParaRPr lang="en-US"/>
          </a:p>
        </p:txBody>
      </p:sp>
      <p:sp>
        <p:nvSpPr>
          <p:cNvPr id="5" name="Text Box 217"/>
          <p:cNvSpPr txBox="1">
            <a:spLocks noChangeArrowheads="1"/>
          </p:cNvSpPr>
          <p:nvPr/>
        </p:nvSpPr>
        <p:spPr bwMode="gray">
          <a:xfrm>
            <a:off x="500063" y="2714625"/>
            <a:ext cx="7929562" cy="276225"/>
          </a:xfrm>
          <a:prstGeom prst="rect">
            <a:avLst/>
          </a:prstGeom>
          <a:noFill/>
          <a:ln w="12700">
            <a:noFill/>
            <a:miter lim="800000"/>
          </a:ln>
        </p:spPr>
        <p:txBody>
          <a:bodyPr lIns="0" tIns="0" rIns="0" bIns="0">
            <a:spAutoFit/>
          </a:bodyPr>
          <a:lstStyle/>
          <a:p>
            <a:pPr marL="219075" indent="-219075" algn="ctr" defTabSz="844550" eaLnBrk="0" hangingPunct="0">
              <a:lnSpc>
                <a:spcPct val="90000"/>
              </a:lnSpc>
              <a:spcBef>
                <a:spcPct val="30000"/>
              </a:spcBef>
              <a:buClr>
                <a:srgbClr val="0099FF"/>
              </a:buClr>
              <a:buSzPct val="65000"/>
              <a:buFont typeface="Monotype Sorts"/>
              <a:buNone/>
              <a:tabLst>
                <a:tab pos="5830570" algn="l"/>
              </a:tabLst>
            </a:pPr>
            <a:r>
              <a:rPr lang="en-US"/>
              <a:t>How much time will it take for 10 units to move through the process?</a:t>
            </a:r>
            <a:endParaRPr lang="en-US"/>
          </a:p>
        </p:txBody>
      </p:sp>
      <p:grpSp>
        <p:nvGrpSpPr>
          <p:cNvPr id="6" name="Group 5"/>
          <p:cNvGrpSpPr/>
          <p:nvPr/>
        </p:nvGrpSpPr>
        <p:grpSpPr bwMode="auto">
          <a:xfrm>
            <a:off x="1323975" y="3500438"/>
            <a:ext cx="6605588" cy="1706562"/>
            <a:chOff x="1324674" y="3500438"/>
            <a:chExt cx="6604912" cy="1706904"/>
          </a:xfrm>
        </p:grpSpPr>
        <p:grpSp>
          <p:nvGrpSpPr>
            <p:cNvPr id="7" name="Group 103"/>
            <p:cNvGrpSpPr/>
            <p:nvPr/>
          </p:nvGrpSpPr>
          <p:grpSpPr bwMode="auto">
            <a:xfrm>
              <a:off x="2000232" y="3500438"/>
              <a:ext cx="285875" cy="833545"/>
              <a:chOff x="384" y="2832"/>
              <a:chExt cx="264" cy="528"/>
            </a:xfrm>
          </p:grpSpPr>
          <p:sp>
            <p:nvSpPr>
              <p:cNvPr id="108" name="Oval 104"/>
              <p:cNvSpPr>
                <a:spLocks noChangeArrowheads="1"/>
              </p:cNvSpPr>
              <p:nvPr/>
            </p:nvSpPr>
            <p:spPr bwMode="auto">
              <a:xfrm>
                <a:off x="433" y="2832"/>
                <a:ext cx="145" cy="192"/>
              </a:xfrm>
              <a:prstGeom prst="ellipse">
                <a:avLst/>
              </a:prstGeom>
              <a:noFill/>
              <a:ln w="57150">
                <a:solidFill>
                  <a:schemeClr val="bg1">
                    <a:lumMod val="50000"/>
                  </a:schemeClr>
                </a:solidFill>
                <a:round/>
              </a:ln>
              <a:effectLst/>
            </p:spPr>
            <p:txBody>
              <a:bodyPr wrap="none" anchor="ctr"/>
              <a:lstStyle/>
              <a:p>
                <a:pPr>
                  <a:defRPr/>
                </a:pPr>
                <a:endParaRPr lang="en-GB"/>
              </a:p>
            </p:txBody>
          </p:sp>
          <p:sp>
            <p:nvSpPr>
              <p:cNvPr id="109" name="Line 105"/>
              <p:cNvSpPr>
                <a:spLocks noChangeShapeType="1"/>
              </p:cNvSpPr>
              <p:nvPr/>
            </p:nvSpPr>
            <p:spPr bwMode="auto">
              <a:xfrm>
                <a:off x="506" y="3024"/>
                <a:ext cx="0" cy="336"/>
              </a:xfrm>
              <a:prstGeom prst="line">
                <a:avLst/>
              </a:prstGeom>
              <a:noFill/>
              <a:ln w="57150">
                <a:solidFill>
                  <a:schemeClr val="bg1">
                    <a:lumMod val="50000"/>
                  </a:schemeClr>
                </a:solidFill>
                <a:round/>
              </a:ln>
              <a:effectLst/>
            </p:spPr>
            <p:txBody>
              <a:bodyPr/>
              <a:lstStyle/>
              <a:p>
                <a:pPr>
                  <a:defRPr/>
                </a:pPr>
                <a:endParaRPr lang="en-GB"/>
              </a:p>
            </p:txBody>
          </p:sp>
          <p:grpSp>
            <p:nvGrpSpPr>
              <p:cNvPr id="110" name="Group 106"/>
              <p:cNvGrpSpPr/>
              <p:nvPr/>
            </p:nvGrpSpPr>
            <p:grpSpPr bwMode="auto">
              <a:xfrm>
                <a:off x="504" y="3120"/>
                <a:ext cx="144" cy="144"/>
                <a:chOff x="528" y="3120"/>
                <a:chExt cx="144" cy="144"/>
              </a:xfrm>
            </p:grpSpPr>
            <p:sp>
              <p:nvSpPr>
                <p:cNvPr id="114" name="Line 107"/>
                <p:cNvSpPr>
                  <a:spLocks noChangeShapeType="1"/>
                </p:cNvSpPr>
                <p:nvPr/>
              </p:nvSpPr>
              <p:spPr bwMode="auto">
                <a:xfrm>
                  <a:off x="530" y="3120"/>
                  <a:ext cx="144" cy="0"/>
                </a:xfrm>
                <a:prstGeom prst="line">
                  <a:avLst/>
                </a:prstGeom>
                <a:noFill/>
                <a:ln w="57150">
                  <a:solidFill>
                    <a:schemeClr val="bg1">
                      <a:lumMod val="50000"/>
                    </a:schemeClr>
                  </a:solidFill>
                  <a:round/>
                </a:ln>
                <a:effectLst/>
              </p:spPr>
              <p:txBody>
                <a:bodyPr/>
                <a:lstStyle/>
                <a:p>
                  <a:pPr>
                    <a:defRPr/>
                  </a:pPr>
                  <a:endParaRPr lang="en-GB"/>
                </a:p>
              </p:txBody>
            </p:sp>
            <p:sp>
              <p:nvSpPr>
                <p:cNvPr id="115" name="Line 108"/>
                <p:cNvSpPr>
                  <a:spLocks noChangeShapeType="1"/>
                </p:cNvSpPr>
                <p:nvPr/>
              </p:nvSpPr>
              <p:spPr bwMode="auto">
                <a:xfrm flipH="1">
                  <a:off x="624" y="3120"/>
                  <a:ext cx="48" cy="147"/>
                </a:xfrm>
                <a:prstGeom prst="line">
                  <a:avLst/>
                </a:prstGeom>
                <a:noFill/>
                <a:ln w="57150">
                  <a:solidFill>
                    <a:schemeClr val="bg1">
                      <a:lumMod val="50000"/>
                    </a:schemeClr>
                  </a:solidFill>
                  <a:round/>
                </a:ln>
                <a:effectLst/>
              </p:spPr>
              <p:txBody>
                <a:bodyPr/>
                <a:lstStyle/>
                <a:p>
                  <a:pPr>
                    <a:defRPr/>
                  </a:pPr>
                  <a:endParaRPr lang="en-GB"/>
                </a:p>
              </p:txBody>
            </p:sp>
          </p:grpSp>
          <p:grpSp>
            <p:nvGrpSpPr>
              <p:cNvPr id="111" name="Group 109"/>
              <p:cNvGrpSpPr/>
              <p:nvPr/>
            </p:nvGrpSpPr>
            <p:grpSpPr bwMode="auto">
              <a:xfrm flipH="1">
                <a:off x="384" y="3120"/>
                <a:ext cx="144" cy="144"/>
                <a:chOff x="528" y="3120"/>
                <a:chExt cx="144" cy="144"/>
              </a:xfrm>
            </p:grpSpPr>
            <p:sp>
              <p:nvSpPr>
                <p:cNvPr id="112" name="Line 110"/>
                <p:cNvSpPr>
                  <a:spLocks noChangeShapeType="1"/>
                </p:cNvSpPr>
                <p:nvPr/>
              </p:nvSpPr>
              <p:spPr bwMode="auto">
                <a:xfrm>
                  <a:off x="528" y="3120"/>
                  <a:ext cx="144" cy="0"/>
                </a:xfrm>
                <a:prstGeom prst="line">
                  <a:avLst/>
                </a:prstGeom>
                <a:noFill/>
                <a:ln w="57150">
                  <a:solidFill>
                    <a:schemeClr val="bg1">
                      <a:lumMod val="50000"/>
                    </a:schemeClr>
                  </a:solidFill>
                  <a:round/>
                </a:ln>
                <a:effectLst/>
              </p:spPr>
              <p:txBody>
                <a:bodyPr/>
                <a:lstStyle/>
                <a:p>
                  <a:pPr>
                    <a:defRPr/>
                  </a:pPr>
                  <a:endParaRPr lang="en-GB"/>
                </a:p>
              </p:txBody>
            </p:sp>
            <p:sp>
              <p:nvSpPr>
                <p:cNvPr id="113" name="Line 111"/>
                <p:cNvSpPr>
                  <a:spLocks noChangeShapeType="1"/>
                </p:cNvSpPr>
                <p:nvPr/>
              </p:nvSpPr>
              <p:spPr bwMode="auto">
                <a:xfrm flipH="1">
                  <a:off x="623" y="3120"/>
                  <a:ext cx="47" cy="147"/>
                </a:xfrm>
                <a:prstGeom prst="line">
                  <a:avLst/>
                </a:prstGeom>
                <a:noFill/>
                <a:ln w="57150">
                  <a:solidFill>
                    <a:schemeClr val="bg1">
                      <a:lumMod val="50000"/>
                    </a:schemeClr>
                  </a:solidFill>
                  <a:round/>
                </a:ln>
                <a:effectLst/>
              </p:spPr>
              <p:txBody>
                <a:bodyPr/>
                <a:lstStyle/>
                <a:p>
                  <a:pPr>
                    <a:defRPr/>
                  </a:pPr>
                  <a:endParaRPr lang="en-GB"/>
                </a:p>
              </p:txBody>
            </p:sp>
          </p:grpSp>
        </p:grpSp>
        <p:grpSp>
          <p:nvGrpSpPr>
            <p:cNvPr id="8" name="Group 103"/>
            <p:cNvGrpSpPr/>
            <p:nvPr/>
          </p:nvGrpSpPr>
          <p:grpSpPr bwMode="auto">
            <a:xfrm>
              <a:off x="4500562" y="3500438"/>
              <a:ext cx="285875" cy="833545"/>
              <a:chOff x="384" y="2832"/>
              <a:chExt cx="264" cy="528"/>
            </a:xfrm>
          </p:grpSpPr>
          <p:sp>
            <p:nvSpPr>
              <p:cNvPr id="100" name="Oval 104"/>
              <p:cNvSpPr>
                <a:spLocks noChangeArrowheads="1"/>
              </p:cNvSpPr>
              <p:nvPr/>
            </p:nvSpPr>
            <p:spPr bwMode="auto">
              <a:xfrm>
                <a:off x="433" y="2832"/>
                <a:ext cx="145" cy="192"/>
              </a:xfrm>
              <a:prstGeom prst="ellipse">
                <a:avLst/>
              </a:prstGeom>
              <a:noFill/>
              <a:ln w="57150">
                <a:solidFill>
                  <a:schemeClr val="bg1">
                    <a:lumMod val="50000"/>
                  </a:schemeClr>
                </a:solidFill>
                <a:round/>
              </a:ln>
              <a:effectLst/>
            </p:spPr>
            <p:txBody>
              <a:bodyPr wrap="none" anchor="ctr"/>
              <a:lstStyle/>
              <a:p>
                <a:pPr>
                  <a:defRPr/>
                </a:pPr>
                <a:endParaRPr lang="en-GB"/>
              </a:p>
            </p:txBody>
          </p:sp>
          <p:sp>
            <p:nvSpPr>
              <p:cNvPr id="101" name="Line 105"/>
              <p:cNvSpPr>
                <a:spLocks noChangeShapeType="1"/>
              </p:cNvSpPr>
              <p:nvPr/>
            </p:nvSpPr>
            <p:spPr bwMode="auto">
              <a:xfrm>
                <a:off x="506" y="3024"/>
                <a:ext cx="0" cy="336"/>
              </a:xfrm>
              <a:prstGeom prst="line">
                <a:avLst/>
              </a:prstGeom>
              <a:noFill/>
              <a:ln w="57150">
                <a:solidFill>
                  <a:schemeClr val="bg1">
                    <a:lumMod val="50000"/>
                  </a:schemeClr>
                </a:solidFill>
                <a:round/>
              </a:ln>
              <a:effectLst/>
            </p:spPr>
            <p:txBody>
              <a:bodyPr/>
              <a:lstStyle/>
              <a:p>
                <a:pPr>
                  <a:defRPr/>
                </a:pPr>
                <a:endParaRPr lang="en-GB"/>
              </a:p>
            </p:txBody>
          </p:sp>
          <p:grpSp>
            <p:nvGrpSpPr>
              <p:cNvPr id="102" name="Group 106"/>
              <p:cNvGrpSpPr/>
              <p:nvPr/>
            </p:nvGrpSpPr>
            <p:grpSpPr bwMode="auto">
              <a:xfrm>
                <a:off x="504" y="3120"/>
                <a:ext cx="144" cy="144"/>
                <a:chOff x="528" y="3120"/>
                <a:chExt cx="144" cy="144"/>
              </a:xfrm>
            </p:grpSpPr>
            <p:sp>
              <p:nvSpPr>
                <p:cNvPr id="106" name="Line 107"/>
                <p:cNvSpPr>
                  <a:spLocks noChangeShapeType="1"/>
                </p:cNvSpPr>
                <p:nvPr/>
              </p:nvSpPr>
              <p:spPr bwMode="auto">
                <a:xfrm>
                  <a:off x="530" y="3120"/>
                  <a:ext cx="144" cy="0"/>
                </a:xfrm>
                <a:prstGeom prst="line">
                  <a:avLst/>
                </a:prstGeom>
                <a:noFill/>
                <a:ln w="57150">
                  <a:solidFill>
                    <a:schemeClr val="bg1">
                      <a:lumMod val="50000"/>
                    </a:schemeClr>
                  </a:solidFill>
                  <a:round/>
                </a:ln>
                <a:effectLst/>
              </p:spPr>
              <p:txBody>
                <a:bodyPr/>
                <a:lstStyle/>
                <a:p>
                  <a:pPr>
                    <a:defRPr/>
                  </a:pPr>
                  <a:endParaRPr lang="en-GB"/>
                </a:p>
              </p:txBody>
            </p:sp>
            <p:sp>
              <p:nvSpPr>
                <p:cNvPr id="107" name="Line 108"/>
                <p:cNvSpPr>
                  <a:spLocks noChangeShapeType="1"/>
                </p:cNvSpPr>
                <p:nvPr/>
              </p:nvSpPr>
              <p:spPr bwMode="auto">
                <a:xfrm flipH="1">
                  <a:off x="624" y="3120"/>
                  <a:ext cx="48" cy="147"/>
                </a:xfrm>
                <a:prstGeom prst="line">
                  <a:avLst/>
                </a:prstGeom>
                <a:noFill/>
                <a:ln w="57150">
                  <a:solidFill>
                    <a:schemeClr val="bg1">
                      <a:lumMod val="50000"/>
                    </a:schemeClr>
                  </a:solidFill>
                  <a:round/>
                </a:ln>
                <a:effectLst/>
              </p:spPr>
              <p:txBody>
                <a:bodyPr/>
                <a:lstStyle/>
                <a:p>
                  <a:pPr>
                    <a:defRPr/>
                  </a:pPr>
                  <a:endParaRPr lang="en-GB"/>
                </a:p>
              </p:txBody>
            </p:sp>
          </p:grpSp>
          <p:grpSp>
            <p:nvGrpSpPr>
              <p:cNvPr id="103" name="Group 109"/>
              <p:cNvGrpSpPr/>
              <p:nvPr/>
            </p:nvGrpSpPr>
            <p:grpSpPr bwMode="auto">
              <a:xfrm flipH="1">
                <a:off x="384" y="3120"/>
                <a:ext cx="144" cy="144"/>
                <a:chOff x="528" y="3120"/>
                <a:chExt cx="144" cy="144"/>
              </a:xfrm>
            </p:grpSpPr>
            <p:sp>
              <p:nvSpPr>
                <p:cNvPr id="104" name="Line 110"/>
                <p:cNvSpPr>
                  <a:spLocks noChangeShapeType="1"/>
                </p:cNvSpPr>
                <p:nvPr/>
              </p:nvSpPr>
              <p:spPr bwMode="auto">
                <a:xfrm>
                  <a:off x="528" y="3120"/>
                  <a:ext cx="144" cy="0"/>
                </a:xfrm>
                <a:prstGeom prst="line">
                  <a:avLst/>
                </a:prstGeom>
                <a:noFill/>
                <a:ln w="57150">
                  <a:solidFill>
                    <a:schemeClr val="bg1">
                      <a:lumMod val="50000"/>
                    </a:schemeClr>
                  </a:solidFill>
                  <a:round/>
                </a:ln>
                <a:effectLst/>
              </p:spPr>
              <p:txBody>
                <a:bodyPr/>
                <a:lstStyle/>
                <a:p>
                  <a:pPr>
                    <a:defRPr/>
                  </a:pPr>
                  <a:endParaRPr lang="en-GB"/>
                </a:p>
              </p:txBody>
            </p:sp>
            <p:sp>
              <p:nvSpPr>
                <p:cNvPr id="105" name="Line 111"/>
                <p:cNvSpPr>
                  <a:spLocks noChangeShapeType="1"/>
                </p:cNvSpPr>
                <p:nvPr/>
              </p:nvSpPr>
              <p:spPr bwMode="auto">
                <a:xfrm flipH="1">
                  <a:off x="623" y="3120"/>
                  <a:ext cx="47" cy="147"/>
                </a:xfrm>
                <a:prstGeom prst="line">
                  <a:avLst/>
                </a:prstGeom>
                <a:noFill/>
                <a:ln w="57150">
                  <a:solidFill>
                    <a:schemeClr val="bg1">
                      <a:lumMod val="50000"/>
                    </a:schemeClr>
                  </a:solidFill>
                  <a:round/>
                </a:ln>
                <a:effectLst/>
              </p:spPr>
              <p:txBody>
                <a:bodyPr/>
                <a:lstStyle/>
                <a:p>
                  <a:pPr>
                    <a:defRPr/>
                  </a:pPr>
                  <a:endParaRPr lang="en-GB"/>
                </a:p>
              </p:txBody>
            </p:sp>
          </p:grpSp>
        </p:grpSp>
        <p:grpSp>
          <p:nvGrpSpPr>
            <p:cNvPr id="9" name="Group 103"/>
            <p:cNvGrpSpPr/>
            <p:nvPr/>
          </p:nvGrpSpPr>
          <p:grpSpPr bwMode="auto">
            <a:xfrm>
              <a:off x="6988481" y="3500438"/>
              <a:ext cx="285875" cy="833545"/>
              <a:chOff x="384" y="2832"/>
              <a:chExt cx="264" cy="528"/>
            </a:xfrm>
          </p:grpSpPr>
          <p:sp>
            <p:nvSpPr>
              <p:cNvPr id="92" name="Oval 104"/>
              <p:cNvSpPr>
                <a:spLocks noChangeArrowheads="1"/>
              </p:cNvSpPr>
              <p:nvPr/>
            </p:nvSpPr>
            <p:spPr bwMode="auto">
              <a:xfrm>
                <a:off x="432" y="2832"/>
                <a:ext cx="144" cy="192"/>
              </a:xfrm>
              <a:prstGeom prst="ellipse">
                <a:avLst/>
              </a:prstGeom>
              <a:noFill/>
              <a:ln w="57150">
                <a:solidFill>
                  <a:schemeClr val="bg1">
                    <a:lumMod val="50000"/>
                  </a:schemeClr>
                </a:solidFill>
                <a:round/>
              </a:ln>
              <a:effectLst/>
            </p:spPr>
            <p:txBody>
              <a:bodyPr wrap="none" anchor="ctr"/>
              <a:lstStyle/>
              <a:p>
                <a:pPr>
                  <a:defRPr/>
                </a:pPr>
                <a:endParaRPr lang="en-GB"/>
              </a:p>
            </p:txBody>
          </p:sp>
          <p:sp>
            <p:nvSpPr>
              <p:cNvPr id="93" name="Line 105"/>
              <p:cNvSpPr>
                <a:spLocks noChangeShapeType="1"/>
              </p:cNvSpPr>
              <p:nvPr/>
            </p:nvSpPr>
            <p:spPr bwMode="auto">
              <a:xfrm>
                <a:off x="504" y="3024"/>
                <a:ext cx="0" cy="336"/>
              </a:xfrm>
              <a:prstGeom prst="line">
                <a:avLst/>
              </a:prstGeom>
              <a:noFill/>
              <a:ln w="57150">
                <a:solidFill>
                  <a:schemeClr val="bg1">
                    <a:lumMod val="50000"/>
                  </a:schemeClr>
                </a:solidFill>
                <a:round/>
              </a:ln>
              <a:effectLst/>
            </p:spPr>
            <p:txBody>
              <a:bodyPr/>
              <a:lstStyle/>
              <a:p>
                <a:pPr>
                  <a:defRPr/>
                </a:pPr>
                <a:endParaRPr lang="en-GB"/>
              </a:p>
            </p:txBody>
          </p:sp>
          <p:grpSp>
            <p:nvGrpSpPr>
              <p:cNvPr id="94" name="Group 106"/>
              <p:cNvGrpSpPr/>
              <p:nvPr/>
            </p:nvGrpSpPr>
            <p:grpSpPr bwMode="auto">
              <a:xfrm>
                <a:off x="504" y="3120"/>
                <a:ext cx="144" cy="144"/>
                <a:chOff x="528" y="3120"/>
                <a:chExt cx="144" cy="144"/>
              </a:xfrm>
            </p:grpSpPr>
            <p:sp>
              <p:nvSpPr>
                <p:cNvPr id="98" name="Line 107"/>
                <p:cNvSpPr>
                  <a:spLocks noChangeShapeType="1"/>
                </p:cNvSpPr>
                <p:nvPr/>
              </p:nvSpPr>
              <p:spPr bwMode="auto">
                <a:xfrm>
                  <a:off x="528" y="3120"/>
                  <a:ext cx="144" cy="0"/>
                </a:xfrm>
                <a:prstGeom prst="line">
                  <a:avLst/>
                </a:prstGeom>
                <a:noFill/>
                <a:ln w="57150">
                  <a:solidFill>
                    <a:schemeClr val="bg1">
                      <a:lumMod val="50000"/>
                    </a:schemeClr>
                  </a:solidFill>
                  <a:round/>
                </a:ln>
                <a:effectLst/>
              </p:spPr>
              <p:txBody>
                <a:bodyPr/>
                <a:lstStyle/>
                <a:p>
                  <a:pPr>
                    <a:defRPr/>
                  </a:pPr>
                  <a:endParaRPr lang="en-GB"/>
                </a:p>
              </p:txBody>
            </p:sp>
            <p:sp>
              <p:nvSpPr>
                <p:cNvPr id="99" name="Line 108"/>
                <p:cNvSpPr>
                  <a:spLocks noChangeShapeType="1"/>
                </p:cNvSpPr>
                <p:nvPr/>
              </p:nvSpPr>
              <p:spPr bwMode="auto">
                <a:xfrm flipH="1">
                  <a:off x="623" y="3120"/>
                  <a:ext cx="47" cy="147"/>
                </a:xfrm>
                <a:prstGeom prst="line">
                  <a:avLst/>
                </a:prstGeom>
                <a:noFill/>
                <a:ln w="57150">
                  <a:solidFill>
                    <a:schemeClr val="bg1">
                      <a:lumMod val="50000"/>
                    </a:schemeClr>
                  </a:solidFill>
                  <a:round/>
                </a:ln>
                <a:effectLst/>
              </p:spPr>
              <p:txBody>
                <a:bodyPr/>
                <a:lstStyle/>
                <a:p>
                  <a:pPr>
                    <a:defRPr/>
                  </a:pPr>
                  <a:endParaRPr lang="en-GB"/>
                </a:p>
              </p:txBody>
            </p:sp>
          </p:grpSp>
          <p:grpSp>
            <p:nvGrpSpPr>
              <p:cNvPr id="95" name="Group 109"/>
              <p:cNvGrpSpPr/>
              <p:nvPr/>
            </p:nvGrpSpPr>
            <p:grpSpPr bwMode="auto">
              <a:xfrm flipH="1">
                <a:off x="384" y="3120"/>
                <a:ext cx="144" cy="144"/>
                <a:chOff x="528" y="3120"/>
                <a:chExt cx="144" cy="144"/>
              </a:xfrm>
            </p:grpSpPr>
            <p:sp>
              <p:nvSpPr>
                <p:cNvPr id="96" name="Line 110"/>
                <p:cNvSpPr>
                  <a:spLocks noChangeShapeType="1"/>
                </p:cNvSpPr>
                <p:nvPr/>
              </p:nvSpPr>
              <p:spPr bwMode="auto">
                <a:xfrm>
                  <a:off x="530" y="3120"/>
                  <a:ext cx="144" cy="0"/>
                </a:xfrm>
                <a:prstGeom prst="line">
                  <a:avLst/>
                </a:prstGeom>
                <a:noFill/>
                <a:ln w="57150">
                  <a:solidFill>
                    <a:schemeClr val="bg1">
                      <a:lumMod val="50000"/>
                    </a:schemeClr>
                  </a:solidFill>
                  <a:round/>
                </a:ln>
                <a:effectLst/>
              </p:spPr>
              <p:txBody>
                <a:bodyPr/>
                <a:lstStyle/>
                <a:p>
                  <a:pPr>
                    <a:defRPr/>
                  </a:pPr>
                  <a:endParaRPr lang="en-GB"/>
                </a:p>
              </p:txBody>
            </p:sp>
            <p:sp>
              <p:nvSpPr>
                <p:cNvPr id="97" name="Line 111"/>
                <p:cNvSpPr>
                  <a:spLocks noChangeShapeType="1"/>
                </p:cNvSpPr>
                <p:nvPr/>
              </p:nvSpPr>
              <p:spPr bwMode="auto">
                <a:xfrm flipH="1">
                  <a:off x="624" y="3120"/>
                  <a:ext cx="48" cy="147"/>
                </a:xfrm>
                <a:prstGeom prst="line">
                  <a:avLst/>
                </a:prstGeom>
                <a:noFill/>
                <a:ln w="57150">
                  <a:solidFill>
                    <a:schemeClr val="bg1">
                      <a:lumMod val="50000"/>
                    </a:schemeClr>
                  </a:solidFill>
                  <a:round/>
                </a:ln>
                <a:effectLst/>
              </p:spPr>
              <p:txBody>
                <a:bodyPr/>
                <a:lstStyle/>
                <a:p>
                  <a:pPr>
                    <a:defRPr/>
                  </a:pPr>
                  <a:endParaRPr lang="en-GB"/>
                </a:p>
              </p:txBody>
            </p:sp>
          </p:grpSp>
        </p:grpSp>
        <p:sp>
          <p:nvSpPr>
            <p:cNvPr id="10" name="Rectangle 9"/>
            <p:cNvSpPr>
              <a:spLocks noChangeArrowheads="1"/>
            </p:cNvSpPr>
            <p:nvPr/>
          </p:nvSpPr>
          <p:spPr bwMode="auto">
            <a:xfrm>
              <a:off x="1740591" y="4258206"/>
              <a:ext cx="772418" cy="663047"/>
            </a:xfrm>
            <a:prstGeom prst="rect">
              <a:avLst/>
            </a:prstGeom>
            <a:solidFill>
              <a:schemeClr val="tx1"/>
            </a:solidFill>
            <a:ln w="9525">
              <a:solidFill>
                <a:schemeClr val="tx1"/>
              </a:solidFill>
              <a:miter lim="800000"/>
            </a:ln>
          </p:spPr>
          <p:txBody>
            <a:bodyPr wrap="none" anchor="ctr"/>
            <a:lstStyle/>
            <a:p>
              <a:pPr algn="ctr"/>
              <a:r>
                <a:rPr lang="en-US" sz="4000">
                  <a:solidFill>
                    <a:schemeClr val="bg1"/>
                  </a:solidFill>
                </a:rPr>
                <a:t>A</a:t>
              </a:r>
              <a:endParaRPr lang="en-US" sz="4000">
                <a:solidFill>
                  <a:schemeClr val="bg1"/>
                </a:solidFill>
              </a:endParaRPr>
            </a:p>
          </p:txBody>
        </p:sp>
        <p:grpSp>
          <p:nvGrpSpPr>
            <p:cNvPr id="11" name="Group 10"/>
            <p:cNvGrpSpPr/>
            <p:nvPr/>
          </p:nvGrpSpPr>
          <p:grpSpPr bwMode="auto">
            <a:xfrm>
              <a:off x="1324674" y="4297209"/>
              <a:ext cx="415917" cy="624044"/>
              <a:chOff x="240" y="2640"/>
              <a:chExt cx="672" cy="768"/>
            </a:xfrm>
            <a:scene3d>
              <a:camera prst="orthographicFront">
                <a:rot lat="0" lon="0" rev="0"/>
              </a:camera>
              <a:lightRig rig="balanced" dir="t">
                <a:rot lat="0" lon="0" rev="8700000"/>
              </a:lightRig>
            </a:scene3d>
          </p:grpSpPr>
          <p:sp>
            <p:nvSpPr>
              <p:cNvPr id="84" name="Rectangle 11"/>
              <p:cNvSpPr>
                <a:spLocks noChangeArrowheads="1"/>
              </p:cNvSpPr>
              <p:nvPr/>
            </p:nvSpPr>
            <p:spPr bwMode="auto">
              <a:xfrm>
                <a:off x="720" y="3216"/>
                <a:ext cx="192" cy="192"/>
              </a:xfrm>
              <a:prstGeom prst="rect">
                <a:avLst/>
              </a:prstGeom>
              <a:solidFill>
                <a:srgbClr val="FFC000"/>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85" name="Rectangle 12"/>
              <p:cNvSpPr>
                <a:spLocks noChangeArrowheads="1"/>
              </p:cNvSpPr>
              <p:nvPr/>
            </p:nvSpPr>
            <p:spPr bwMode="auto">
              <a:xfrm>
                <a:off x="480" y="3216"/>
                <a:ext cx="192" cy="192"/>
              </a:xfrm>
              <a:prstGeom prst="rect">
                <a:avLst/>
              </a:prstGeom>
              <a:solidFill>
                <a:srgbClr val="FFC000"/>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86" name="Rectangle 13"/>
              <p:cNvSpPr>
                <a:spLocks noChangeArrowheads="1"/>
              </p:cNvSpPr>
              <p:nvPr/>
            </p:nvSpPr>
            <p:spPr bwMode="auto">
              <a:xfrm>
                <a:off x="672" y="3024"/>
                <a:ext cx="192" cy="192"/>
              </a:xfrm>
              <a:prstGeom prst="rect">
                <a:avLst/>
              </a:prstGeom>
              <a:solidFill>
                <a:srgbClr val="FFC000"/>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87" name="Rectangle 14"/>
              <p:cNvSpPr>
                <a:spLocks noChangeArrowheads="1"/>
              </p:cNvSpPr>
              <p:nvPr/>
            </p:nvSpPr>
            <p:spPr bwMode="auto">
              <a:xfrm>
                <a:off x="432" y="3024"/>
                <a:ext cx="192" cy="192"/>
              </a:xfrm>
              <a:prstGeom prst="rect">
                <a:avLst/>
              </a:prstGeom>
              <a:solidFill>
                <a:srgbClr val="FFC000"/>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88" name="Rectangle 15"/>
              <p:cNvSpPr>
                <a:spLocks noChangeArrowheads="1"/>
              </p:cNvSpPr>
              <p:nvPr/>
            </p:nvSpPr>
            <p:spPr bwMode="auto">
              <a:xfrm>
                <a:off x="720" y="2832"/>
                <a:ext cx="192" cy="192"/>
              </a:xfrm>
              <a:prstGeom prst="rect">
                <a:avLst/>
              </a:prstGeom>
              <a:solidFill>
                <a:srgbClr val="FFC000"/>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89" name="Rectangle 16"/>
              <p:cNvSpPr>
                <a:spLocks noChangeArrowheads="1"/>
              </p:cNvSpPr>
              <p:nvPr/>
            </p:nvSpPr>
            <p:spPr bwMode="auto">
              <a:xfrm>
                <a:off x="480" y="2832"/>
                <a:ext cx="192" cy="192"/>
              </a:xfrm>
              <a:prstGeom prst="rect">
                <a:avLst/>
              </a:prstGeom>
              <a:solidFill>
                <a:srgbClr val="9933FF"/>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90" name="Rectangle 17"/>
              <p:cNvSpPr>
                <a:spLocks noChangeArrowheads="1"/>
              </p:cNvSpPr>
              <p:nvPr/>
            </p:nvSpPr>
            <p:spPr bwMode="auto">
              <a:xfrm>
                <a:off x="576" y="2640"/>
                <a:ext cx="192" cy="192"/>
              </a:xfrm>
              <a:prstGeom prst="rect">
                <a:avLst/>
              </a:prstGeom>
              <a:solidFill>
                <a:srgbClr val="7030A0"/>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91" name="Rectangle 18"/>
              <p:cNvSpPr>
                <a:spLocks noChangeArrowheads="1"/>
              </p:cNvSpPr>
              <p:nvPr/>
            </p:nvSpPr>
            <p:spPr bwMode="auto">
              <a:xfrm>
                <a:off x="240" y="3216"/>
                <a:ext cx="192" cy="192"/>
              </a:xfrm>
              <a:prstGeom prst="rect">
                <a:avLst/>
              </a:prstGeom>
              <a:solidFill>
                <a:srgbClr val="FFC000"/>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grpSp>
        <p:grpSp>
          <p:nvGrpSpPr>
            <p:cNvPr id="12" name="Group 19"/>
            <p:cNvGrpSpPr/>
            <p:nvPr/>
          </p:nvGrpSpPr>
          <p:grpSpPr bwMode="auto">
            <a:xfrm flipH="1">
              <a:off x="2513009" y="4297209"/>
              <a:ext cx="415917" cy="624044"/>
              <a:chOff x="240" y="2640"/>
              <a:chExt cx="672" cy="768"/>
            </a:xfrm>
            <a:solidFill>
              <a:srgbClr val="7030A0"/>
            </a:solidFill>
            <a:scene3d>
              <a:camera prst="orthographicFront">
                <a:rot lat="0" lon="0" rev="0"/>
              </a:camera>
              <a:lightRig rig="balanced" dir="t">
                <a:rot lat="0" lon="0" rev="8700000"/>
              </a:lightRig>
            </a:scene3d>
          </p:grpSpPr>
          <p:sp>
            <p:nvSpPr>
              <p:cNvPr id="76" name="Rectangle 20"/>
              <p:cNvSpPr>
                <a:spLocks noChangeArrowheads="1"/>
              </p:cNvSpPr>
              <p:nvPr/>
            </p:nvSpPr>
            <p:spPr bwMode="auto">
              <a:xfrm>
                <a:off x="720" y="3216"/>
                <a:ext cx="192" cy="192"/>
              </a:xfrm>
              <a:prstGeom prst="rect">
                <a:avLst/>
              </a:prstGeom>
              <a:grp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77" name="Rectangle 21"/>
              <p:cNvSpPr>
                <a:spLocks noChangeArrowheads="1"/>
              </p:cNvSpPr>
              <p:nvPr/>
            </p:nvSpPr>
            <p:spPr bwMode="auto">
              <a:xfrm>
                <a:off x="480" y="3216"/>
                <a:ext cx="192" cy="192"/>
              </a:xfrm>
              <a:prstGeom prst="rect">
                <a:avLst/>
              </a:prstGeom>
              <a:grp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78" name="Rectangle 22"/>
              <p:cNvSpPr>
                <a:spLocks noChangeArrowheads="1"/>
              </p:cNvSpPr>
              <p:nvPr/>
            </p:nvSpPr>
            <p:spPr bwMode="auto">
              <a:xfrm>
                <a:off x="672" y="3024"/>
                <a:ext cx="192" cy="192"/>
              </a:xfrm>
              <a:prstGeom prst="rect">
                <a:avLst/>
              </a:prstGeom>
              <a:grp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79" name="Rectangle 23"/>
              <p:cNvSpPr>
                <a:spLocks noChangeArrowheads="1"/>
              </p:cNvSpPr>
              <p:nvPr/>
            </p:nvSpPr>
            <p:spPr bwMode="auto">
              <a:xfrm>
                <a:off x="432" y="3024"/>
                <a:ext cx="192" cy="192"/>
              </a:xfrm>
              <a:prstGeom prst="rect">
                <a:avLst/>
              </a:prstGeom>
              <a:grp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80" name="Rectangle 24"/>
              <p:cNvSpPr>
                <a:spLocks noChangeArrowheads="1"/>
              </p:cNvSpPr>
              <p:nvPr/>
            </p:nvSpPr>
            <p:spPr bwMode="auto">
              <a:xfrm>
                <a:off x="720" y="2832"/>
                <a:ext cx="192" cy="192"/>
              </a:xfrm>
              <a:prstGeom prst="rect">
                <a:avLst/>
              </a:prstGeom>
              <a:grp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81" name="Rectangle 25"/>
              <p:cNvSpPr>
                <a:spLocks noChangeArrowheads="1"/>
              </p:cNvSpPr>
              <p:nvPr/>
            </p:nvSpPr>
            <p:spPr bwMode="auto">
              <a:xfrm>
                <a:off x="480" y="2832"/>
                <a:ext cx="192" cy="192"/>
              </a:xfrm>
              <a:prstGeom prst="rect">
                <a:avLst/>
              </a:prstGeom>
              <a:grp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82" name="Rectangle 26"/>
              <p:cNvSpPr>
                <a:spLocks noChangeArrowheads="1"/>
              </p:cNvSpPr>
              <p:nvPr/>
            </p:nvSpPr>
            <p:spPr bwMode="auto">
              <a:xfrm>
                <a:off x="576" y="2640"/>
                <a:ext cx="192" cy="192"/>
              </a:xfrm>
              <a:prstGeom prst="rect">
                <a:avLst/>
              </a:prstGeom>
              <a:grp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83" name="Rectangle 27"/>
              <p:cNvSpPr>
                <a:spLocks noChangeArrowheads="1"/>
              </p:cNvSpPr>
              <p:nvPr/>
            </p:nvSpPr>
            <p:spPr bwMode="auto">
              <a:xfrm>
                <a:off x="240" y="3216"/>
                <a:ext cx="192" cy="192"/>
              </a:xfrm>
              <a:prstGeom prst="rect">
                <a:avLst/>
              </a:prstGeom>
              <a:grp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grpSp>
        <p:grpSp>
          <p:nvGrpSpPr>
            <p:cNvPr id="13" name="Group 28"/>
            <p:cNvGrpSpPr/>
            <p:nvPr/>
          </p:nvGrpSpPr>
          <p:grpSpPr bwMode="auto">
            <a:xfrm>
              <a:off x="3774865" y="4258206"/>
              <a:ext cx="1604252" cy="663047"/>
              <a:chOff x="240" y="2592"/>
              <a:chExt cx="2592" cy="816"/>
            </a:xfrm>
            <a:scene3d>
              <a:camera prst="orthographicFront">
                <a:rot lat="0" lon="0" rev="0"/>
              </a:camera>
              <a:lightRig rig="balanced" dir="t">
                <a:rot lat="0" lon="0" rev="8700000"/>
              </a:lightRig>
            </a:scene3d>
          </p:grpSpPr>
          <p:sp>
            <p:nvSpPr>
              <p:cNvPr id="63" name="Rectangle 29"/>
              <p:cNvSpPr>
                <a:spLocks noChangeArrowheads="1"/>
              </p:cNvSpPr>
              <p:nvPr/>
            </p:nvSpPr>
            <p:spPr bwMode="auto">
              <a:xfrm>
                <a:off x="912" y="2592"/>
                <a:ext cx="1248" cy="816"/>
              </a:xfrm>
              <a:prstGeom prst="rect">
                <a:avLst/>
              </a:prstGeom>
              <a:solidFill>
                <a:schemeClr val="tx1"/>
              </a:solidFill>
              <a:ln w="9525">
                <a:noFill/>
                <a:miter lim="800000"/>
              </a:ln>
              <a:effectLst>
                <a:outerShdw blurRad="44450" dist="27940" dir="5400000" algn="ctr">
                  <a:srgbClr val="000000">
                    <a:alpha val="32000"/>
                  </a:srgbClr>
                </a:outerShdw>
              </a:effectLst>
              <a:sp3d>
                <a:bevelT w="190500" h="38100"/>
              </a:sp3d>
            </p:spPr>
            <p:txBody>
              <a:bodyPr wrap="none" anchor="ctr"/>
              <a:lstStyle/>
              <a:p>
                <a:pPr algn="ctr">
                  <a:defRPr/>
                </a:pPr>
                <a:r>
                  <a:rPr lang="en-US" sz="4000" dirty="0">
                    <a:solidFill>
                      <a:schemeClr val="bg1"/>
                    </a:solidFill>
                  </a:rPr>
                  <a:t>B</a:t>
                </a:r>
                <a:endParaRPr lang="en-US" sz="4000" dirty="0">
                  <a:solidFill>
                    <a:schemeClr val="bg1"/>
                  </a:solidFill>
                </a:endParaRPr>
              </a:p>
            </p:txBody>
          </p:sp>
          <p:grpSp>
            <p:nvGrpSpPr>
              <p:cNvPr id="64" name="Group 30"/>
              <p:cNvGrpSpPr/>
              <p:nvPr/>
            </p:nvGrpSpPr>
            <p:grpSpPr bwMode="auto">
              <a:xfrm>
                <a:off x="240" y="3024"/>
                <a:ext cx="672" cy="384"/>
                <a:chOff x="240" y="3024"/>
                <a:chExt cx="672" cy="384"/>
              </a:xfrm>
            </p:grpSpPr>
            <p:sp>
              <p:nvSpPr>
                <p:cNvPr id="72" name="Rectangle 31"/>
                <p:cNvSpPr>
                  <a:spLocks noChangeArrowheads="1"/>
                </p:cNvSpPr>
                <p:nvPr/>
              </p:nvSpPr>
              <p:spPr bwMode="auto">
                <a:xfrm>
                  <a:off x="720" y="3216"/>
                  <a:ext cx="192" cy="192"/>
                </a:xfrm>
                <a:prstGeom prst="rect">
                  <a:avLst/>
                </a:prstGeom>
                <a:solidFill>
                  <a:srgbClr val="6699FF"/>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73" name="Rectangle 32"/>
                <p:cNvSpPr>
                  <a:spLocks noChangeArrowheads="1"/>
                </p:cNvSpPr>
                <p:nvPr/>
              </p:nvSpPr>
              <p:spPr bwMode="auto">
                <a:xfrm>
                  <a:off x="480" y="3216"/>
                  <a:ext cx="192" cy="192"/>
                </a:xfrm>
                <a:prstGeom prst="rect">
                  <a:avLst/>
                </a:prstGeom>
                <a:solidFill>
                  <a:srgbClr val="6699FF"/>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74" name="Rectangle 33"/>
                <p:cNvSpPr>
                  <a:spLocks noChangeArrowheads="1"/>
                </p:cNvSpPr>
                <p:nvPr/>
              </p:nvSpPr>
              <p:spPr bwMode="auto">
                <a:xfrm>
                  <a:off x="672" y="3024"/>
                  <a:ext cx="192" cy="192"/>
                </a:xfrm>
                <a:prstGeom prst="rect">
                  <a:avLst/>
                </a:prstGeom>
                <a:solidFill>
                  <a:srgbClr val="6699FF"/>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75" name="Rectangle 38"/>
                <p:cNvSpPr>
                  <a:spLocks noChangeArrowheads="1"/>
                </p:cNvSpPr>
                <p:nvPr/>
              </p:nvSpPr>
              <p:spPr bwMode="auto">
                <a:xfrm>
                  <a:off x="240" y="3216"/>
                  <a:ext cx="192" cy="192"/>
                </a:xfrm>
                <a:prstGeom prst="rect">
                  <a:avLst/>
                </a:prstGeom>
                <a:solidFill>
                  <a:srgbClr val="6699FF"/>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grpSp>
          <p:grpSp>
            <p:nvGrpSpPr>
              <p:cNvPr id="65" name="Group 39"/>
              <p:cNvGrpSpPr/>
              <p:nvPr/>
            </p:nvGrpSpPr>
            <p:grpSpPr bwMode="auto">
              <a:xfrm flipH="1">
                <a:off x="2160" y="2832"/>
                <a:ext cx="672" cy="576"/>
                <a:chOff x="240" y="2832"/>
                <a:chExt cx="672" cy="576"/>
              </a:xfrm>
            </p:grpSpPr>
            <p:sp>
              <p:nvSpPr>
                <p:cNvPr id="66" name="Rectangle 40"/>
                <p:cNvSpPr>
                  <a:spLocks noChangeArrowheads="1"/>
                </p:cNvSpPr>
                <p:nvPr/>
              </p:nvSpPr>
              <p:spPr bwMode="auto">
                <a:xfrm>
                  <a:off x="720" y="3216"/>
                  <a:ext cx="192" cy="192"/>
                </a:xfrm>
                <a:prstGeom prst="rect">
                  <a:avLst/>
                </a:prstGeom>
                <a:solidFill>
                  <a:srgbClr val="6699FF"/>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67" name="Rectangle 41"/>
                <p:cNvSpPr>
                  <a:spLocks noChangeArrowheads="1"/>
                </p:cNvSpPr>
                <p:nvPr/>
              </p:nvSpPr>
              <p:spPr bwMode="auto">
                <a:xfrm>
                  <a:off x="480" y="3216"/>
                  <a:ext cx="192" cy="192"/>
                </a:xfrm>
                <a:prstGeom prst="rect">
                  <a:avLst/>
                </a:prstGeom>
                <a:solidFill>
                  <a:srgbClr val="6699FF"/>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68" name="Rectangle 42"/>
                <p:cNvSpPr>
                  <a:spLocks noChangeArrowheads="1"/>
                </p:cNvSpPr>
                <p:nvPr/>
              </p:nvSpPr>
              <p:spPr bwMode="auto">
                <a:xfrm>
                  <a:off x="672" y="3024"/>
                  <a:ext cx="192" cy="192"/>
                </a:xfrm>
                <a:prstGeom prst="rect">
                  <a:avLst/>
                </a:prstGeom>
                <a:solidFill>
                  <a:srgbClr val="6699FF"/>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69" name="Rectangle 43"/>
                <p:cNvSpPr>
                  <a:spLocks noChangeArrowheads="1"/>
                </p:cNvSpPr>
                <p:nvPr/>
              </p:nvSpPr>
              <p:spPr bwMode="auto">
                <a:xfrm>
                  <a:off x="432" y="3024"/>
                  <a:ext cx="192" cy="192"/>
                </a:xfrm>
                <a:prstGeom prst="rect">
                  <a:avLst/>
                </a:prstGeom>
                <a:solidFill>
                  <a:srgbClr val="6699FF"/>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70" name="Rectangle 44"/>
                <p:cNvSpPr>
                  <a:spLocks noChangeArrowheads="1"/>
                </p:cNvSpPr>
                <p:nvPr/>
              </p:nvSpPr>
              <p:spPr bwMode="auto">
                <a:xfrm>
                  <a:off x="720" y="2832"/>
                  <a:ext cx="192" cy="192"/>
                </a:xfrm>
                <a:prstGeom prst="rect">
                  <a:avLst/>
                </a:prstGeom>
                <a:solidFill>
                  <a:srgbClr val="6699FF"/>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71" name="Rectangle 47"/>
                <p:cNvSpPr>
                  <a:spLocks noChangeArrowheads="1"/>
                </p:cNvSpPr>
                <p:nvPr/>
              </p:nvSpPr>
              <p:spPr bwMode="auto">
                <a:xfrm>
                  <a:off x="240" y="3216"/>
                  <a:ext cx="192" cy="192"/>
                </a:xfrm>
                <a:prstGeom prst="rect">
                  <a:avLst/>
                </a:prstGeom>
                <a:solidFill>
                  <a:srgbClr val="6699FF"/>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grpSp>
        </p:grpSp>
        <p:grpSp>
          <p:nvGrpSpPr>
            <p:cNvPr id="14" name="Group 48"/>
            <p:cNvGrpSpPr/>
            <p:nvPr/>
          </p:nvGrpSpPr>
          <p:grpSpPr bwMode="auto">
            <a:xfrm>
              <a:off x="6325334" y="4258206"/>
              <a:ext cx="1604252" cy="663047"/>
              <a:chOff x="240" y="2592"/>
              <a:chExt cx="2592" cy="816"/>
            </a:xfrm>
            <a:scene3d>
              <a:camera prst="orthographicFront">
                <a:rot lat="0" lon="0" rev="0"/>
              </a:camera>
              <a:lightRig rig="balanced" dir="t">
                <a:rot lat="0" lon="0" rev="8700000"/>
              </a:lightRig>
            </a:scene3d>
          </p:grpSpPr>
          <p:sp>
            <p:nvSpPr>
              <p:cNvPr id="50" name="Rectangle 49"/>
              <p:cNvSpPr>
                <a:spLocks noChangeArrowheads="1"/>
              </p:cNvSpPr>
              <p:nvPr/>
            </p:nvSpPr>
            <p:spPr bwMode="auto">
              <a:xfrm>
                <a:off x="912" y="2592"/>
                <a:ext cx="1248" cy="816"/>
              </a:xfrm>
              <a:prstGeom prst="rect">
                <a:avLst/>
              </a:prstGeom>
              <a:solidFill>
                <a:schemeClr val="tx1"/>
              </a:solidFill>
              <a:ln w="9525">
                <a:noFill/>
                <a:miter lim="800000"/>
              </a:ln>
              <a:effectLst>
                <a:outerShdw blurRad="44450" dist="27940" dir="5400000" algn="ctr">
                  <a:srgbClr val="000000">
                    <a:alpha val="32000"/>
                  </a:srgbClr>
                </a:outerShdw>
              </a:effectLst>
              <a:sp3d>
                <a:bevelT w="190500" h="38100"/>
              </a:sp3d>
            </p:spPr>
            <p:txBody>
              <a:bodyPr wrap="none" anchor="ctr"/>
              <a:lstStyle/>
              <a:p>
                <a:pPr algn="ctr">
                  <a:defRPr/>
                </a:pPr>
                <a:r>
                  <a:rPr lang="en-US" sz="4000" dirty="0">
                    <a:solidFill>
                      <a:schemeClr val="bg1"/>
                    </a:solidFill>
                  </a:rPr>
                  <a:t>C</a:t>
                </a:r>
                <a:endParaRPr lang="en-US" sz="4000" dirty="0">
                  <a:solidFill>
                    <a:schemeClr val="bg1"/>
                  </a:solidFill>
                </a:endParaRPr>
              </a:p>
            </p:txBody>
          </p:sp>
          <p:grpSp>
            <p:nvGrpSpPr>
              <p:cNvPr id="51" name="Group 50"/>
              <p:cNvGrpSpPr/>
              <p:nvPr/>
            </p:nvGrpSpPr>
            <p:grpSpPr bwMode="auto">
              <a:xfrm>
                <a:off x="240" y="3024"/>
                <a:ext cx="672" cy="384"/>
                <a:chOff x="240" y="3024"/>
                <a:chExt cx="672" cy="384"/>
              </a:xfrm>
            </p:grpSpPr>
            <p:sp>
              <p:nvSpPr>
                <p:cNvPr id="58" name="Rectangle 51"/>
                <p:cNvSpPr>
                  <a:spLocks noChangeArrowheads="1"/>
                </p:cNvSpPr>
                <p:nvPr/>
              </p:nvSpPr>
              <p:spPr bwMode="auto">
                <a:xfrm>
                  <a:off x="720" y="3216"/>
                  <a:ext cx="192" cy="192"/>
                </a:xfrm>
                <a:prstGeom prst="rect">
                  <a:avLst/>
                </a:prstGeom>
                <a:solidFill>
                  <a:srgbClr val="00B050"/>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59" name="Rectangle 52"/>
                <p:cNvSpPr>
                  <a:spLocks noChangeArrowheads="1"/>
                </p:cNvSpPr>
                <p:nvPr/>
              </p:nvSpPr>
              <p:spPr bwMode="auto">
                <a:xfrm>
                  <a:off x="480" y="3216"/>
                  <a:ext cx="192" cy="192"/>
                </a:xfrm>
                <a:prstGeom prst="rect">
                  <a:avLst/>
                </a:prstGeom>
                <a:solidFill>
                  <a:srgbClr val="00B050"/>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60" name="Rectangle 53"/>
                <p:cNvSpPr>
                  <a:spLocks noChangeArrowheads="1"/>
                </p:cNvSpPr>
                <p:nvPr/>
              </p:nvSpPr>
              <p:spPr bwMode="auto">
                <a:xfrm>
                  <a:off x="672" y="3024"/>
                  <a:ext cx="192" cy="192"/>
                </a:xfrm>
                <a:prstGeom prst="rect">
                  <a:avLst/>
                </a:prstGeom>
                <a:solidFill>
                  <a:srgbClr val="00B050"/>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61" name="Rectangle 54"/>
                <p:cNvSpPr>
                  <a:spLocks noChangeArrowheads="1"/>
                </p:cNvSpPr>
                <p:nvPr/>
              </p:nvSpPr>
              <p:spPr bwMode="auto">
                <a:xfrm>
                  <a:off x="432" y="3024"/>
                  <a:ext cx="192" cy="192"/>
                </a:xfrm>
                <a:prstGeom prst="rect">
                  <a:avLst/>
                </a:prstGeom>
                <a:solidFill>
                  <a:srgbClr val="00B050"/>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62" name="Rectangle 58"/>
                <p:cNvSpPr>
                  <a:spLocks noChangeArrowheads="1"/>
                </p:cNvSpPr>
                <p:nvPr/>
              </p:nvSpPr>
              <p:spPr bwMode="auto">
                <a:xfrm>
                  <a:off x="240" y="3216"/>
                  <a:ext cx="192" cy="192"/>
                </a:xfrm>
                <a:prstGeom prst="rect">
                  <a:avLst/>
                </a:prstGeom>
                <a:solidFill>
                  <a:srgbClr val="00B050"/>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grpSp>
          <p:grpSp>
            <p:nvGrpSpPr>
              <p:cNvPr id="52" name="Group 59"/>
              <p:cNvGrpSpPr/>
              <p:nvPr/>
            </p:nvGrpSpPr>
            <p:grpSpPr bwMode="auto">
              <a:xfrm flipH="1">
                <a:off x="2160" y="3024"/>
                <a:ext cx="672" cy="384"/>
                <a:chOff x="240" y="3024"/>
                <a:chExt cx="672" cy="384"/>
              </a:xfrm>
            </p:grpSpPr>
            <p:sp>
              <p:nvSpPr>
                <p:cNvPr id="53" name="Rectangle 60"/>
                <p:cNvSpPr>
                  <a:spLocks noChangeArrowheads="1"/>
                </p:cNvSpPr>
                <p:nvPr/>
              </p:nvSpPr>
              <p:spPr bwMode="auto">
                <a:xfrm>
                  <a:off x="720" y="3216"/>
                  <a:ext cx="192" cy="192"/>
                </a:xfrm>
                <a:prstGeom prst="rect">
                  <a:avLst/>
                </a:prstGeom>
                <a:solidFill>
                  <a:srgbClr val="00B050"/>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54" name="Rectangle 61"/>
                <p:cNvSpPr>
                  <a:spLocks noChangeArrowheads="1"/>
                </p:cNvSpPr>
                <p:nvPr/>
              </p:nvSpPr>
              <p:spPr bwMode="auto">
                <a:xfrm>
                  <a:off x="480" y="3216"/>
                  <a:ext cx="192" cy="192"/>
                </a:xfrm>
                <a:prstGeom prst="rect">
                  <a:avLst/>
                </a:prstGeom>
                <a:solidFill>
                  <a:srgbClr val="00B050"/>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55" name="Rectangle 62"/>
                <p:cNvSpPr>
                  <a:spLocks noChangeArrowheads="1"/>
                </p:cNvSpPr>
                <p:nvPr/>
              </p:nvSpPr>
              <p:spPr bwMode="auto">
                <a:xfrm>
                  <a:off x="672" y="3024"/>
                  <a:ext cx="192" cy="192"/>
                </a:xfrm>
                <a:prstGeom prst="rect">
                  <a:avLst/>
                </a:prstGeom>
                <a:solidFill>
                  <a:srgbClr val="00B050"/>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56" name="Rectangle 63"/>
                <p:cNvSpPr>
                  <a:spLocks noChangeArrowheads="1"/>
                </p:cNvSpPr>
                <p:nvPr/>
              </p:nvSpPr>
              <p:spPr bwMode="auto">
                <a:xfrm>
                  <a:off x="432" y="3024"/>
                  <a:ext cx="192" cy="192"/>
                </a:xfrm>
                <a:prstGeom prst="rect">
                  <a:avLst/>
                </a:prstGeom>
                <a:solidFill>
                  <a:srgbClr val="00B050"/>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57" name="Rectangle 67"/>
                <p:cNvSpPr>
                  <a:spLocks noChangeArrowheads="1"/>
                </p:cNvSpPr>
                <p:nvPr/>
              </p:nvSpPr>
              <p:spPr bwMode="auto">
                <a:xfrm>
                  <a:off x="240" y="3216"/>
                  <a:ext cx="192" cy="192"/>
                </a:xfrm>
                <a:prstGeom prst="rect">
                  <a:avLst/>
                </a:prstGeom>
                <a:solidFill>
                  <a:srgbClr val="00B050"/>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grpSp>
        </p:grpSp>
        <p:sp>
          <p:nvSpPr>
            <p:cNvPr id="15" name="AutoShape 68"/>
            <p:cNvSpPr>
              <a:spLocks noChangeArrowheads="1"/>
            </p:cNvSpPr>
            <p:nvPr/>
          </p:nvSpPr>
          <p:spPr bwMode="auto">
            <a:xfrm>
              <a:off x="3143240" y="4214818"/>
              <a:ext cx="571504" cy="45141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grpSp>
          <p:nvGrpSpPr>
            <p:cNvPr id="16" name="Group 247"/>
            <p:cNvGrpSpPr/>
            <p:nvPr/>
          </p:nvGrpSpPr>
          <p:grpSpPr bwMode="auto">
            <a:xfrm>
              <a:off x="1428728" y="5041580"/>
              <a:ext cx="1447937" cy="165762"/>
              <a:chOff x="1489716" y="5041580"/>
              <a:chExt cx="1447937" cy="165762"/>
            </a:xfrm>
          </p:grpSpPr>
          <p:sp>
            <p:nvSpPr>
              <p:cNvPr id="40" name="Oval 71"/>
              <p:cNvSpPr>
                <a:spLocks noChangeArrowheads="1"/>
              </p:cNvSpPr>
              <p:nvPr/>
            </p:nvSpPr>
            <p:spPr bwMode="auto">
              <a:xfrm>
                <a:off x="1489716" y="5041580"/>
                <a:ext cx="111380" cy="165762"/>
              </a:xfrm>
              <a:prstGeom prst="ellipse">
                <a:avLst/>
              </a:prstGeom>
              <a:solidFill>
                <a:srgbClr val="800080"/>
              </a:solidFill>
              <a:ln w="9525">
                <a:solidFill>
                  <a:schemeClr val="tx1"/>
                </a:solidFill>
                <a:round/>
              </a:ln>
            </p:spPr>
            <p:txBody>
              <a:bodyPr wrap="none" anchor="ctr"/>
              <a:lstStyle/>
              <a:p>
                <a:endParaRPr lang="en-GB"/>
              </a:p>
            </p:txBody>
          </p:sp>
          <p:sp>
            <p:nvSpPr>
              <p:cNvPr id="41" name="Oval 72"/>
              <p:cNvSpPr>
                <a:spLocks noChangeArrowheads="1"/>
              </p:cNvSpPr>
              <p:nvPr/>
            </p:nvSpPr>
            <p:spPr bwMode="auto">
              <a:xfrm>
                <a:off x="1638222" y="5041580"/>
                <a:ext cx="111380" cy="165762"/>
              </a:xfrm>
              <a:prstGeom prst="ellipse">
                <a:avLst/>
              </a:prstGeom>
              <a:solidFill>
                <a:srgbClr val="800080"/>
              </a:solidFill>
              <a:ln w="9525">
                <a:solidFill>
                  <a:schemeClr val="tx1"/>
                </a:solidFill>
                <a:round/>
              </a:ln>
            </p:spPr>
            <p:txBody>
              <a:bodyPr wrap="none" anchor="ctr"/>
              <a:lstStyle/>
              <a:p>
                <a:endParaRPr lang="en-GB"/>
              </a:p>
            </p:txBody>
          </p:sp>
          <p:sp>
            <p:nvSpPr>
              <p:cNvPr id="42" name="Oval 73"/>
              <p:cNvSpPr>
                <a:spLocks noChangeArrowheads="1"/>
              </p:cNvSpPr>
              <p:nvPr/>
            </p:nvSpPr>
            <p:spPr bwMode="auto">
              <a:xfrm>
                <a:off x="1786729" y="5041580"/>
                <a:ext cx="111380" cy="165762"/>
              </a:xfrm>
              <a:prstGeom prst="ellipse">
                <a:avLst/>
              </a:prstGeom>
              <a:solidFill>
                <a:srgbClr val="800080"/>
              </a:solidFill>
              <a:ln w="9525">
                <a:solidFill>
                  <a:schemeClr val="tx1"/>
                </a:solidFill>
                <a:round/>
              </a:ln>
            </p:spPr>
            <p:txBody>
              <a:bodyPr wrap="none" anchor="ctr"/>
              <a:lstStyle/>
              <a:p>
                <a:endParaRPr lang="en-GB"/>
              </a:p>
            </p:txBody>
          </p:sp>
          <p:sp>
            <p:nvSpPr>
              <p:cNvPr id="43" name="Oval 74"/>
              <p:cNvSpPr>
                <a:spLocks noChangeArrowheads="1"/>
              </p:cNvSpPr>
              <p:nvPr/>
            </p:nvSpPr>
            <p:spPr bwMode="auto">
              <a:xfrm>
                <a:off x="1935235" y="5041580"/>
                <a:ext cx="111380" cy="165762"/>
              </a:xfrm>
              <a:prstGeom prst="ellipse">
                <a:avLst/>
              </a:prstGeom>
              <a:solidFill>
                <a:srgbClr val="800080"/>
              </a:solidFill>
              <a:ln w="9525">
                <a:solidFill>
                  <a:schemeClr val="tx1"/>
                </a:solidFill>
                <a:round/>
              </a:ln>
            </p:spPr>
            <p:txBody>
              <a:bodyPr wrap="none" anchor="ctr"/>
              <a:lstStyle/>
              <a:p>
                <a:endParaRPr lang="en-GB"/>
              </a:p>
            </p:txBody>
          </p:sp>
          <p:sp>
            <p:nvSpPr>
              <p:cNvPr id="44" name="Oval 75"/>
              <p:cNvSpPr>
                <a:spLocks noChangeArrowheads="1"/>
              </p:cNvSpPr>
              <p:nvPr/>
            </p:nvSpPr>
            <p:spPr bwMode="auto">
              <a:xfrm>
                <a:off x="2083741" y="5041580"/>
                <a:ext cx="111380" cy="165762"/>
              </a:xfrm>
              <a:prstGeom prst="ellipse">
                <a:avLst/>
              </a:prstGeom>
              <a:solidFill>
                <a:srgbClr val="800080"/>
              </a:solidFill>
              <a:ln w="9525">
                <a:solidFill>
                  <a:schemeClr val="tx1"/>
                </a:solidFill>
                <a:round/>
              </a:ln>
            </p:spPr>
            <p:txBody>
              <a:bodyPr wrap="none" anchor="ctr"/>
              <a:lstStyle/>
              <a:p>
                <a:endParaRPr lang="en-GB"/>
              </a:p>
            </p:txBody>
          </p:sp>
          <p:sp>
            <p:nvSpPr>
              <p:cNvPr id="45" name="Oval 76"/>
              <p:cNvSpPr>
                <a:spLocks noChangeArrowheads="1"/>
              </p:cNvSpPr>
              <p:nvPr/>
            </p:nvSpPr>
            <p:spPr bwMode="auto">
              <a:xfrm>
                <a:off x="2232248" y="5041580"/>
                <a:ext cx="111380" cy="165762"/>
              </a:xfrm>
              <a:prstGeom prst="ellipse">
                <a:avLst/>
              </a:prstGeom>
              <a:solidFill>
                <a:srgbClr val="800080"/>
              </a:solidFill>
              <a:ln w="9525">
                <a:solidFill>
                  <a:schemeClr val="tx1"/>
                </a:solidFill>
                <a:round/>
              </a:ln>
            </p:spPr>
            <p:txBody>
              <a:bodyPr wrap="none" anchor="ctr"/>
              <a:lstStyle/>
              <a:p>
                <a:endParaRPr lang="en-GB"/>
              </a:p>
            </p:txBody>
          </p:sp>
          <p:sp>
            <p:nvSpPr>
              <p:cNvPr id="46" name="Oval 77"/>
              <p:cNvSpPr>
                <a:spLocks noChangeArrowheads="1"/>
              </p:cNvSpPr>
              <p:nvPr/>
            </p:nvSpPr>
            <p:spPr bwMode="auto">
              <a:xfrm>
                <a:off x="2380754" y="5041580"/>
                <a:ext cx="111380" cy="165762"/>
              </a:xfrm>
              <a:prstGeom prst="ellipse">
                <a:avLst/>
              </a:prstGeom>
              <a:solidFill>
                <a:srgbClr val="800080"/>
              </a:solidFill>
              <a:ln w="9525">
                <a:solidFill>
                  <a:schemeClr val="tx1"/>
                </a:solidFill>
                <a:round/>
              </a:ln>
            </p:spPr>
            <p:txBody>
              <a:bodyPr wrap="none" anchor="ctr"/>
              <a:lstStyle/>
              <a:p>
                <a:endParaRPr lang="en-GB"/>
              </a:p>
            </p:txBody>
          </p:sp>
          <p:sp>
            <p:nvSpPr>
              <p:cNvPr id="47" name="Oval 78"/>
              <p:cNvSpPr>
                <a:spLocks noChangeArrowheads="1"/>
              </p:cNvSpPr>
              <p:nvPr/>
            </p:nvSpPr>
            <p:spPr bwMode="auto">
              <a:xfrm>
                <a:off x="2529261" y="5041580"/>
                <a:ext cx="111380" cy="165762"/>
              </a:xfrm>
              <a:prstGeom prst="ellipse">
                <a:avLst/>
              </a:prstGeom>
              <a:solidFill>
                <a:srgbClr val="800080"/>
              </a:solidFill>
              <a:ln w="9525">
                <a:solidFill>
                  <a:schemeClr val="tx1"/>
                </a:solidFill>
                <a:round/>
              </a:ln>
            </p:spPr>
            <p:txBody>
              <a:bodyPr wrap="none" anchor="ctr"/>
              <a:lstStyle/>
              <a:p>
                <a:endParaRPr lang="en-GB"/>
              </a:p>
            </p:txBody>
          </p:sp>
          <p:sp>
            <p:nvSpPr>
              <p:cNvPr id="48" name="Oval 79"/>
              <p:cNvSpPr>
                <a:spLocks noChangeArrowheads="1"/>
              </p:cNvSpPr>
              <p:nvPr/>
            </p:nvSpPr>
            <p:spPr bwMode="auto">
              <a:xfrm>
                <a:off x="2677767" y="5041580"/>
                <a:ext cx="111380" cy="165762"/>
              </a:xfrm>
              <a:prstGeom prst="ellipse">
                <a:avLst/>
              </a:prstGeom>
              <a:solidFill>
                <a:srgbClr val="800080"/>
              </a:solidFill>
              <a:ln w="9525">
                <a:solidFill>
                  <a:schemeClr val="tx1"/>
                </a:solidFill>
                <a:round/>
              </a:ln>
            </p:spPr>
            <p:txBody>
              <a:bodyPr wrap="none" anchor="ctr"/>
              <a:lstStyle/>
              <a:p>
                <a:endParaRPr lang="en-GB"/>
              </a:p>
            </p:txBody>
          </p:sp>
          <p:sp>
            <p:nvSpPr>
              <p:cNvPr id="49" name="Oval 80"/>
              <p:cNvSpPr>
                <a:spLocks noChangeArrowheads="1"/>
              </p:cNvSpPr>
              <p:nvPr/>
            </p:nvSpPr>
            <p:spPr bwMode="auto">
              <a:xfrm>
                <a:off x="2826273" y="5041580"/>
                <a:ext cx="111380" cy="165762"/>
              </a:xfrm>
              <a:prstGeom prst="ellipse">
                <a:avLst/>
              </a:prstGeom>
              <a:solidFill>
                <a:srgbClr val="800080"/>
              </a:solidFill>
              <a:ln w="9525">
                <a:solidFill>
                  <a:schemeClr val="tx1"/>
                </a:solidFill>
                <a:round/>
              </a:ln>
            </p:spPr>
            <p:txBody>
              <a:bodyPr wrap="none" anchor="ctr"/>
              <a:lstStyle/>
              <a:p>
                <a:endParaRPr lang="en-GB"/>
              </a:p>
            </p:txBody>
          </p:sp>
        </p:grpSp>
        <p:grpSp>
          <p:nvGrpSpPr>
            <p:cNvPr id="17" name="Group 246"/>
            <p:cNvGrpSpPr/>
            <p:nvPr/>
          </p:nvGrpSpPr>
          <p:grpSpPr bwMode="auto">
            <a:xfrm>
              <a:off x="3909881" y="5041580"/>
              <a:ext cx="1447937" cy="165762"/>
              <a:chOff x="3909881" y="5041580"/>
              <a:chExt cx="1447937" cy="165762"/>
            </a:xfrm>
          </p:grpSpPr>
          <p:sp>
            <p:nvSpPr>
              <p:cNvPr id="30" name="Oval 82"/>
              <p:cNvSpPr>
                <a:spLocks noChangeArrowheads="1"/>
              </p:cNvSpPr>
              <p:nvPr/>
            </p:nvSpPr>
            <p:spPr bwMode="auto">
              <a:xfrm>
                <a:off x="3909881" y="5041580"/>
                <a:ext cx="111380" cy="165762"/>
              </a:xfrm>
              <a:prstGeom prst="ellipse">
                <a:avLst/>
              </a:prstGeom>
              <a:solidFill>
                <a:srgbClr val="3366FF"/>
              </a:solidFill>
              <a:ln w="9525">
                <a:solidFill>
                  <a:schemeClr val="tx1"/>
                </a:solidFill>
                <a:round/>
              </a:ln>
            </p:spPr>
            <p:txBody>
              <a:bodyPr wrap="none" anchor="ctr"/>
              <a:lstStyle/>
              <a:p>
                <a:endParaRPr lang="en-GB"/>
              </a:p>
            </p:txBody>
          </p:sp>
          <p:sp>
            <p:nvSpPr>
              <p:cNvPr id="31" name="Oval 83"/>
              <p:cNvSpPr>
                <a:spLocks noChangeArrowheads="1"/>
              </p:cNvSpPr>
              <p:nvPr/>
            </p:nvSpPr>
            <p:spPr bwMode="auto">
              <a:xfrm>
                <a:off x="4058387" y="5041580"/>
                <a:ext cx="111380" cy="165762"/>
              </a:xfrm>
              <a:prstGeom prst="ellipse">
                <a:avLst/>
              </a:prstGeom>
              <a:solidFill>
                <a:srgbClr val="3366FF"/>
              </a:solidFill>
              <a:ln w="9525">
                <a:solidFill>
                  <a:schemeClr val="tx1"/>
                </a:solidFill>
                <a:round/>
              </a:ln>
            </p:spPr>
            <p:txBody>
              <a:bodyPr wrap="none" anchor="ctr"/>
              <a:lstStyle/>
              <a:p>
                <a:endParaRPr lang="en-GB"/>
              </a:p>
            </p:txBody>
          </p:sp>
          <p:sp>
            <p:nvSpPr>
              <p:cNvPr id="32" name="Oval 84"/>
              <p:cNvSpPr>
                <a:spLocks noChangeArrowheads="1"/>
              </p:cNvSpPr>
              <p:nvPr/>
            </p:nvSpPr>
            <p:spPr bwMode="auto">
              <a:xfrm>
                <a:off x="4206894" y="5041580"/>
                <a:ext cx="111380" cy="165762"/>
              </a:xfrm>
              <a:prstGeom prst="ellipse">
                <a:avLst/>
              </a:prstGeom>
              <a:solidFill>
                <a:srgbClr val="3366FF"/>
              </a:solidFill>
              <a:ln w="9525">
                <a:solidFill>
                  <a:schemeClr val="tx1"/>
                </a:solidFill>
                <a:round/>
              </a:ln>
            </p:spPr>
            <p:txBody>
              <a:bodyPr wrap="none" anchor="ctr"/>
              <a:lstStyle/>
              <a:p>
                <a:endParaRPr lang="en-GB"/>
              </a:p>
            </p:txBody>
          </p:sp>
          <p:sp>
            <p:nvSpPr>
              <p:cNvPr id="33" name="Oval 85"/>
              <p:cNvSpPr>
                <a:spLocks noChangeArrowheads="1"/>
              </p:cNvSpPr>
              <p:nvPr/>
            </p:nvSpPr>
            <p:spPr bwMode="auto">
              <a:xfrm>
                <a:off x="4355400" y="5041580"/>
                <a:ext cx="111380" cy="165762"/>
              </a:xfrm>
              <a:prstGeom prst="ellipse">
                <a:avLst/>
              </a:prstGeom>
              <a:solidFill>
                <a:srgbClr val="3366FF"/>
              </a:solidFill>
              <a:ln w="9525">
                <a:solidFill>
                  <a:schemeClr val="tx1"/>
                </a:solidFill>
                <a:round/>
              </a:ln>
            </p:spPr>
            <p:txBody>
              <a:bodyPr wrap="none" anchor="ctr"/>
              <a:lstStyle/>
              <a:p>
                <a:endParaRPr lang="en-GB"/>
              </a:p>
            </p:txBody>
          </p:sp>
          <p:sp>
            <p:nvSpPr>
              <p:cNvPr id="34" name="Oval 86"/>
              <p:cNvSpPr>
                <a:spLocks noChangeArrowheads="1"/>
              </p:cNvSpPr>
              <p:nvPr/>
            </p:nvSpPr>
            <p:spPr bwMode="auto">
              <a:xfrm>
                <a:off x="4503906" y="5041580"/>
                <a:ext cx="111380" cy="165762"/>
              </a:xfrm>
              <a:prstGeom prst="ellipse">
                <a:avLst/>
              </a:prstGeom>
              <a:solidFill>
                <a:srgbClr val="3366FF"/>
              </a:solidFill>
              <a:ln w="9525">
                <a:solidFill>
                  <a:schemeClr val="tx1"/>
                </a:solidFill>
                <a:round/>
              </a:ln>
            </p:spPr>
            <p:txBody>
              <a:bodyPr wrap="none" anchor="ctr"/>
              <a:lstStyle/>
              <a:p>
                <a:endParaRPr lang="en-GB"/>
              </a:p>
            </p:txBody>
          </p:sp>
          <p:sp>
            <p:nvSpPr>
              <p:cNvPr id="35" name="Oval 87"/>
              <p:cNvSpPr>
                <a:spLocks noChangeArrowheads="1"/>
              </p:cNvSpPr>
              <p:nvPr/>
            </p:nvSpPr>
            <p:spPr bwMode="auto">
              <a:xfrm>
                <a:off x="4652413" y="5041580"/>
                <a:ext cx="111380" cy="165762"/>
              </a:xfrm>
              <a:prstGeom prst="ellipse">
                <a:avLst/>
              </a:prstGeom>
              <a:solidFill>
                <a:srgbClr val="3366FF"/>
              </a:solidFill>
              <a:ln w="9525">
                <a:solidFill>
                  <a:schemeClr val="tx1"/>
                </a:solidFill>
                <a:round/>
              </a:ln>
            </p:spPr>
            <p:txBody>
              <a:bodyPr wrap="none" anchor="ctr"/>
              <a:lstStyle/>
              <a:p>
                <a:endParaRPr lang="en-GB"/>
              </a:p>
            </p:txBody>
          </p:sp>
          <p:sp>
            <p:nvSpPr>
              <p:cNvPr id="36" name="Oval 88"/>
              <p:cNvSpPr>
                <a:spLocks noChangeArrowheads="1"/>
              </p:cNvSpPr>
              <p:nvPr/>
            </p:nvSpPr>
            <p:spPr bwMode="auto">
              <a:xfrm>
                <a:off x="4800919" y="5041580"/>
                <a:ext cx="111380" cy="165762"/>
              </a:xfrm>
              <a:prstGeom prst="ellipse">
                <a:avLst/>
              </a:prstGeom>
              <a:solidFill>
                <a:srgbClr val="3366FF"/>
              </a:solidFill>
              <a:ln w="9525">
                <a:solidFill>
                  <a:schemeClr val="tx1"/>
                </a:solidFill>
                <a:round/>
              </a:ln>
            </p:spPr>
            <p:txBody>
              <a:bodyPr wrap="none" anchor="ctr"/>
              <a:lstStyle/>
              <a:p>
                <a:endParaRPr lang="en-GB"/>
              </a:p>
            </p:txBody>
          </p:sp>
          <p:sp>
            <p:nvSpPr>
              <p:cNvPr id="37" name="Oval 89"/>
              <p:cNvSpPr>
                <a:spLocks noChangeArrowheads="1"/>
              </p:cNvSpPr>
              <p:nvPr/>
            </p:nvSpPr>
            <p:spPr bwMode="auto">
              <a:xfrm>
                <a:off x="4949426" y="5041580"/>
                <a:ext cx="111380" cy="165762"/>
              </a:xfrm>
              <a:prstGeom prst="ellipse">
                <a:avLst/>
              </a:prstGeom>
              <a:solidFill>
                <a:srgbClr val="3366FF"/>
              </a:solidFill>
              <a:ln w="9525">
                <a:solidFill>
                  <a:schemeClr val="tx1"/>
                </a:solidFill>
                <a:round/>
              </a:ln>
            </p:spPr>
            <p:txBody>
              <a:bodyPr wrap="none" anchor="ctr"/>
              <a:lstStyle/>
              <a:p>
                <a:endParaRPr lang="en-GB"/>
              </a:p>
            </p:txBody>
          </p:sp>
          <p:sp>
            <p:nvSpPr>
              <p:cNvPr id="38" name="Oval 90"/>
              <p:cNvSpPr>
                <a:spLocks noChangeArrowheads="1"/>
              </p:cNvSpPr>
              <p:nvPr/>
            </p:nvSpPr>
            <p:spPr bwMode="auto">
              <a:xfrm>
                <a:off x="5097932" y="5041580"/>
                <a:ext cx="111380" cy="165762"/>
              </a:xfrm>
              <a:prstGeom prst="ellipse">
                <a:avLst/>
              </a:prstGeom>
              <a:solidFill>
                <a:srgbClr val="3366FF"/>
              </a:solidFill>
              <a:ln w="9525">
                <a:solidFill>
                  <a:schemeClr val="tx1"/>
                </a:solidFill>
                <a:round/>
              </a:ln>
            </p:spPr>
            <p:txBody>
              <a:bodyPr wrap="none" anchor="ctr"/>
              <a:lstStyle/>
              <a:p>
                <a:endParaRPr lang="en-GB"/>
              </a:p>
            </p:txBody>
          </p:sp>
          <p:sp>
            <p:nvSpPr>
              <p:cNvPr id="39" name="Oval 91"/>
              <p:cNvSpPr>
                <a:spLocks noChangeArrowheads="1"/>
              </p:cNvSpPr>
              <p:nvPr/>
            </p:nvSpPr>
            <p:spPr bwMode="auto">
              <a:xfrm>
                <a:off x="5246438" y="5041580"/>
                <a:ext cx="111380" cy="165762"/>
              </a:xfrm>
              <a:prstGeom prst="ellipse">
                <a:avLst/>
              </a:prstGeom>
              <a:solidFill>
                <a:srgbClr val="3366FF"/>
              </a:solidFill>
              <a:ln w="9525">
                <a:solidFill>
                  <a:schemeClr val="tx1"/>
                </a:solidFill>
                <a:round/>
              </a:ln>
            </p:spPr>
            <p:txBody>
              <a:bodyPr wrap="none" anchor="ctr"/>
              <a:lstStyle/>
              <a:p>
                <a:endParaRPr lang="en-GB"/>
              </a:p>
            </p:txBody>
          </p:sp>
        </p:grpSp>
        <p:grpSp>
          <p:nvGrpSpPr>
            <p:cNvPr id="18" name="Group 245"/>
            <p:cNvGrpSpPr/>
            <p:nvPr/>
          </p:nvGrpSpPr>
          <p:grpSpPr bwMode="auto">
            <a:xfrm>
              <a:off x="6410211" y="5041580"/>
              <a:ext cx="1447937" cy="165762"/>
              <a:chOff x="6500826" y="5041580"/>
              <a:chExt cx="1447937" cy="165762"/>
            </a:xfrm>
          </p:grpSpPr>
          <p:sp>
            <p:nvSpPr>
              <p:cNvPr id="20" name="Oval 93"/>
              <p:cNvSpPr>
                <a:spLocks noChangeArrowheads="1"/>
              </p:cNvSpPr>
              <p:nvPr/>
            </p:nvSpPr>
            <p:spPr bwMode="auto">
              <a:xfrm>
                <a:off x="6500826" y="5041580"/>
                <a:ext cx="111380" cy="165762"/>
              </a:xfrm>
              <a:prstGeom prst="ellipse">
                <a:avLst/>
              </a:prstGeom>
              <a:solidFill>
                <a:srgbClr val="339966"/>
              </a:solidFill>
              <a:ln w="9525">
                <a:solidFill>
                  <a:schemeClr val="tx1"/>
                </a:solidFill>
                <a:round/>
              </a:ln>
            </p:spPr>
            <p:txBody>
              <a:bodyPr wrap="none" anchor="ctr"/>
              <a:lstStyle/>
              <a:p>
                <a:endParaRPr lang="en-GB"/>
              </a:p>
            </p:txBody>
          </p:sp>
          <p:sp>
            <p:nvSpPr>
              <p:cNvPr id="21" name="Oval 94"/>
              <p:cNvSpPr>
                <a:spLocks noChangeArrowheads="1"/>
              </p:cNvSpPr>
              <p:nvPr/>
            </p:nvSpPr>
            <p:spPr bwMode="auto">
              <a:xfrm>
                <a:off x="6649332" y="5041580"/>
                <a:ext cx="111380" cy="165762"/>
              </a:xfrm>
              <a:prstGeom prst="ellipse">
                <a:avLst/>
              </a:prstGeom>
              <a:solidFill>
                <a:srgbClr val="339966"/>
              </a:solidFill>
              <a:ln w="9525">
                <a:solidFill>
                  <a:schemeClr val="tx1"/>
                </a:solidFill>
                <a:round/>
              </a:ln>
            </p:spPr>
            <p:txBody>
              <a:bodyPr wrap="none" anchor="ctr"/>
              <a:lstStyle/>
              <a:p>
                <a:endParaRPr lang="en-GB"/>
              </a:p>
            </p:txBody>
          </p:sp>
          <p:sp>
            <p:nvSpPr>
              <p:cNvPr id="22" name="Oval 95"/>
              <p:cNvSpPr>
                <a:spLocks noChangeArrowheads="1"/>
              </p:cNvSpPr>
              <p:nvPr/>
            </p:nvSpPr>
            <p:spPr bwMode="auto">
              <a:xfrm>
                <a:off x="6797839" y="5041580"/>
                <a:ext cx="111380" cy="165762"/>
              </a:xfrm>
              <a:prstGeom prst="ellipse">
                <a:avLst/>
              </a:prstGeom>
              <a:solidFill>
                <a:srgbClr val="339966"/>
              </a:solidFill>
              <a:ln w="9525">
                <a:solidFill>
                  <a:schemeClr val="tx1"/>
                </a:solidFill>
                <a:round/>
              </a:ln>
            </p:spPr>
            <p:txBody>
              <a:bodyPr wrap="none" anchor="ctr"/>
              <a:lstStyle/>
              <a:p>
                <a:endParaRPr lang="en-GB"/>
              </a:p>
            </p:txBody>
          </p:sp>
          <p:sp>
            <p:nvSpPr>
              <p:cNvPr id="23" name="Oval 96"/>
              <p:cNvSpPr>
                <a:spLocks noChangeArrowheads="1"/>
              </p:cNvSpPr>
              <p:nvPr/>
            </p:nvSpPr>
            <p:spPr bwMode="auto">
              <a:xfrm>
                <a:off x="6946345" y="5041580"/>
                <a:ext cx="111380" cy="165762"/>
              </a:xfrm>
              <a:prstGeom prst="ellipse">
                <a:avLst/>
              </a:prstGeom>
              <a:solidFill>
                <a:srgbClr val="339966"/>
              </a:solidFill>
              <a:ln w="9525">
                <a:solidFill>
                  <a:schemeClr val="tx1"/>
                </a:solidFill>
                <a:round/>
              </a:ln>
            </p:spPr>
            <p:txBody>
              <a:bodyPr wrap="none" anchor="ctr"/>
              <a:lstStyle/>
              <a:p>
                <a:endParaRPr lang="en-GB"/>
              </a:p>
            </p:txBody>
          </p:sp>
          <p:sp>
            <p:nvSpPr>
              <p:cNvPr id="24" name="Oval 97"/>
              <p:cNvSpPr>
                <a:spLocks noChangeArrowheads="1"/>
              </p:cNvSpPr>
              <p:nvPr/>
            </p:nvSpPr>
            <p:spPr bwMode="auto">
              <a:xfrm>
                <a:off x="7094851" y="5041580"/>
                <a:ext cx="111380" cy="165762"/>
              </a:xfrm>
              <a:prstGeom prst="ellipse">
                <a:avLst/>
              </a:prstGeom>
              <a:solidFill>
                <a:srgbClr val="339966"/>
              </a:solidFill>
              <a:ln w="9525">
                <a:solidFill>
                  <a:schemeClr val="tx1"/>
                </a:solidFill>
                <a:round/>
              </a:ln>
            </p:spPr>
            <p:txBody>
              <a:bodyPr wrap="none" anchor="ctr"/>
              <a:lstStyle/>
              <a:p>
                <a:endParaRPr lang="en-GB"/>
              </a:p>
            </p:txBody>
          </p:sp>
          <p:sp>
            <p:nvSpPr>
              <p:cNvPr id="25" name="Oval 98"/>
              <p:cNvSpPr>
                <a:spLocks noChangeArrowheads="1"/>
              </p:cNvSpPr>
              <p:nvPr/>
            </p:nvSpPr>
            <p:spPr bwMode="auto">
              <a:xfrm>
                <a:off x="7243358" y="5041580"/>
                <a:ext cx="111380" cy="165762"/>
              </a:xfrm>
              <a:prstGeom prst="ellipse">
                <a:avLst/>
              </a:prstGeom>
              <a:solidFill>
                <a:srgbClr val="339966"/>
              </a:solidFill>
              <a:ln w="9525">
                <a:solidFill>
                  <a:schemeClr val="tx1"/>
                </a:solidFill>
                <a:round/>
              </a:ln>
            </p:spPr>
            <p:txBody>
              <a:bodyPr wrap="none" anchor="ctr"/>
              <a:lstStyle/>
              <a:p>
                <a:endParaRPr lang="en-GB"/>
              </a:p>
            </p:txBody>
          </p:sp>
          <p:sp>
            <p:nvSpPr>
              <p:cNvPr id="26" name="Oval 99"/>
              <p:cNvSpPr>
                <a:spLocks noChangeArrowheads="1"/>
              </p:cNvSpPr>
              <p:nvPr/>
            </p:nvSpPr>
            <p:spPr bwMode="auto">
              <a:xfrm>
                <a:off x="7391864" y="5041580"/>
                <a:ext cx="111380" cy="165762"/>
              </a:xfrm>
              <a:prstGeom prst="ellipse">
                <a:avLst/>
              </a:prstGeom>
              <a:solidFill>
                <a:srgbClr val="339966"/>
              </a:solidFill>
              <a:ln w="9525">
                <a:solidFill>
                  <a:schemeClr val="tx1"/>
                </a:solidFill>
                <a:round/>
              </a:ln>
            </p:spPr>
            <p:txBody>
              <a:bodyPr wrap="none" anchor="ctr"/>
              <a:lstStyle/>
              <a:p>
                <a:endParaRPr lang="en-GB"/>
              </a:p>
            </p:txBody>
          </p:sp>
          <p:sp>
            <p:nvSpPr>
              <p:cNvPr id="27" name="Oval 100"/>
              <p:cNvSpPr>
                <a:spLocks noChangeArrowheads="1"/>
              </p:cNvSpPr>
              <p:nvPr/>
            </p:nvSpPr>
            <p:spPr bwMode="auto">
              <a:xfrm>
                <a:off x="7540371" y="5041580"/>
                <a:ext cx="111380" cy="165762"/>
              </a:xfrm>
              <a:prstGeom prst="ellipse">
                <a:avLst/>
              </a:prstGeom>
              <a:solidFill>
                <a:srgbClr val="339966"/>
              </a:solidFill>
              <a:ln w="9525">
                <a:solidFill>
                  <a:schemeClr val="tx1"/>
                </a:solidFill>
                <a:round/>
              </a:ln>
            </p:spPr>
            <p:txBody>
              <a:bodyPr wrap="none" anchor="ctr"/>
              <a:lstStyle/>
              <a:p>
                <a:endParaRPr lang="en-GB"/>
              </a:p>
            </p:txBody>
          </p:sp>
          <p:sp>
            <p:nvSpPr>
              <p:cNvPr id="28" name="Oval 101"/>
              <p:cNvSpPr>
                <a:spLocks noChangeArrowheads="1"/>
              </p:cNvSpPr>
              <p:nvPr/>
            </p:nvSpPr>
            <p:spPr bwMode="auto">
              <a:xfrm>
                <a:off x="7688877" y="5041580"/>
                <a:ext cx="111380" cy="165762"/>
              </a:xfrm>
              <a:prstGeom prst="ellipse">
                <a:avLst/>
              </a:prstGeom>
              <a:solidFill>
                <a:srgbClr val="339966"/>
              </a:solidFill>
              <a:ln w="9525">
                <a:solidFill>
                  <a:schemeClr val="tx1"/>
                </a:solidFill>
                <a:round/>
              </a:ln>
            </p:spPr>
            <p:txBody>
              <a:bodyPr wrap="none" anchor="ctr"/>
              <a:lstStyle/>
              <a:p>
                <a:endParaRPr lang="en-GB"/>
              </a:p>
            </p:txBody>
          </p:sp>
          <p:sp>
            <p:nvSpPr>
              <p:cNvPr id="29" name="Oval 102"/>
              <p:cNvSpPr>
                <a:spLocks noChangeArrowheads="1"/>
              </p:cNvSpPr>
              <p:nvPr/>
            </p:nvSpPr>
            <p:spPr bwMode="auto">
              <a:xfrm>
                <a:off x="7837383" y="5041580"/>
                <a:ext cx="111380" cy="165762"/>
              </a:xfrm>
              <a:prstGeom prst="ellipse">
                <a:avLst/>
              </a:prstGeom>
              <a:solidFill>
                <a:srgbClr val="339966"/>
              </a:solidFill>
              <a:ln w="9525">
                <a:solidFill>
                  <a:schemeClr val="tx1"/>
                </a:solidFill>
                <a:round/>
              </a:ln>
            </p:spPr>
            <p:txBody>
              <a:bodyPr wrap="none" anchor="ctr"/>
              <a:lstStyle/>
              <a:p>
                <a:endParaRPr lang="en-GB"/>
              </a:p>
            </p:txBody>
          </p:sp>
        </p:grpSp>
        <p:sp>
          <p:nvSpPr>
            <p:cNvPr id="19" name="AutoShape 68"/>
            <p:cNvSpPr>
              <a:spLocks noChangeArrowheads="1"/>
            </p:cNvSpPr>
            <p:nvPr/>
          </p:nvSpPr>
          <p:spPr bwMode="auto">
            <a:xfrm>
              <a:off x="5572132" y="4214818"/>
              <a:ext cx="571504" cy="45141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grpSp>
      <p:sp>
        <p:nvSpPr>
          <p:cNvPr id="116" name="Text Box 218"/>
          <p:cNvSpPr txBox="1">
            <a:spLocks noChangeArrowheads="1"/>
          </p:cNvSpPr>
          <p:nvPr/>
        </p:nvSpPr>
        <p:spPr bwMode="auto">
          <a:xfrm>
            <a:off x="3929063" y="5383213"/>
            <a:ext cx="1474787" cy="400050"/>
          </a:xfrm>
          <a:prstGeom prst="rect">
            <a:avLst/>
          </a:prstGeom>
          <a:noFill/>
          <a:ln w="9525">
            <a:noFill/>
            <a:miter lim="800000"/>
          </a:ln>
        </p:spPr>
        <p:txBody>
          <a:bodyPr>
            <a:spAutoFit/>
          </a:bodyPr>
          <a:lstStyle/>
          <a:p>
            <a:pPr>
              <a:spcBef>
                <a:spcPct val="50000"/>
              </a:spcBef>
            </a:pPr>
            <a:r>
              <a:rPr lang="en-US"/>
              <a:t>10 Minutes</a:t>
            </a:r>
            <a:endParaRPr lang="en-US"/>
          </a:p>
        </p:txBody>
      </p:sp>
      <p:sp>
        <p:nvSpPr>
          <p:cNvPr id="117" name="Text Box 218"/>
          <p:cNvSpPr txBox="1">
            <a:spLocks noChangeArrowheads="1"/>
          </p:cNvSpPr>
          <p:nvPr/>
        </p:nvSpPr>
        <p:spPr bwMode="auto">
          <a:xfrm>
            <a:off x="6454775" y="5383213"/>
            <a:ext cx="1474788" cy="400050"/>
          </a:xfrm>
          <a:prstGeom prst="rect">
            <a:avLst/>
          </a:prstGeom>
          <a:noFill/>
          <a:ln w="9525">
            <a:noFill/>
            <a:miter lim="800000"/>
          </a:ln>
        </p:spPr>
        <p:txBody>
          <a:bodyPr>
            <a:spAutoFit/>
          </a:bodyPr>
          <a:lstStyle/>
          <a:p>
            <a:pPr>
              <a:spcBef>
                <a:spcPct val="50000"/>
              </a:spcBef>
            </a:pPr>
            <a:r>
              <a:rPr lang="en-US"/>
              <a:t>10 Minutes</a:t>
            </a:r>
            <a:endParaRPr lang="en-US"/>
          </a:p>
        </p:txBody>
      </p:sp>
      <p:sp>
        <p:nvSpPr>
          <p:cNvPr id="118" name="Text Box 218"/>
          <p:cNvSpPr txBox="1">
            <a:spLocks noChangeArrowheads="1"/>
          </p:cNvSpPr>
          <p:nvPr/>
        </p:nvSpPr>
        <p:spPr bwMode="auto">
          <a:xfrm>
            <a:off x="3236913" y="5337175"/>
            <a:ext cx="477837" cy="522288"/>
          </a:xfrm>
          <a:prstGeom prst="rect">
            <a:avLst/>
          </a:prstGeom>
          <a:noFill/>
          <a:ln w="9525">
            <a:noFill/>
            <a:miter lim="800000"/>
          </a:ln>
        </p:spPr>
        <p:txBody>
          <a:bodyPr>
            <a:spAutoFit/>
          </a:bodyPr>
          <a:lstStyle/>
          <a:p>
            <a:pPr algn="ctr">
              <a:spcBef>
                <a:spcPct val="50000"/>
              </a:spcBef>
            </a:pPr>
            <a:r>
              <a:rPr lang="en-US" sz="2800"/>
              <a:t>+</a:t>
            </a:r>
            <a:endParaRPr lang="en-US" sz="2800"/>
          </a:p>
        </p:txBody>
      </p:sp>
      <p:sp>
        <p:nvSpPr>
          <p:cNvPr id="119" name="Text Box 218"/>
          <p:cNvSpPr txBox="1">
            <a:spLocks noChangeArrowheads="1"/>
          </p:cNvSpPr>
          <p:nvPr/>
        </p:nvSpPr>
        <p:spPr bwMode="auto">
          <a:xfrm>
            <a:off x="5794375" y="5387975"/>
            <a:ext cx="477838" cy="523875"/>
          </a:xfrm>
          <a:prstGeom prst="rect">
            <a:avLst/>
          </a:prstGeom>
          <a:noFill/>
          <a:ln w="9525">
            <a:noFill/>
            <a:miter lim="800000"/>
          </a:ln>
        </p:spPr>
        <p:txBody>
          <a:bodyPr>
            <a:spAutoFit/>
          </a:bodyPr>
          <a:lstStyle/>
          <a:p>
            <a:pPr algn="ctr">
              <a:spcBef>
                <a:spcPct val="50000"/>
              </a:spcBef>
            </a:pPr>
            <a:r>
              <a:rPr lang="en-US" sz="2800"/>
              <a:t>+</a:t>
            </a:r>
            <a:endParaRPr lang="en-US" sz="2800"/>
          </a:p>
        </p:txBody>
      </p:sp>
      <p:sp>
        <p:nvSpPr>
          <p:cNvPr id="120" name="Text Box 218"/>
          <p:cNvSpPr txBox="1">
            <a:spLocks noChangeArrowheads="1"/>
          </p:cNvSpPr>
          <p:nvPr/>
        </p:nvSpPr>
        <p:spPr bwMode="auto">
          <a:xfrm>
            <a:off x="3687763" y="5783263"/>
            <a:ext cx="1785937" cy="400050"/>
          </a:xfrm>
          <a:prstGeom prst="rect">
            <a:avLst/>
          </a:prstGeom>
          <a:noFill/>
          <a:ln w="9525">
            <a:noFill/>
            <a:miter lim="800000"/>
          </a:ln>
        </p:spPr>
        <p:txBody>
          <a:bodyPr>
            <a:spAutoFit/>
          </a:bodyPr>
          <a:lstStyle/>
          <a:p>
            <a:pPr>
              <a:spcBef>
                <a:spcPct val="50000"/>
              </a:spcBef>
            </a:pPr>
            <a:r>
              <a:rPr lang="en-US"/>
              <a:t>= 30 Minutes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8"/>
                                        </p:tgtEl>
                                        <p:attrNameLst>
                                          <p:attrName>style.visibility</p:attrName>
                                        </p:attrNameLst>
                                      </p:cBhvr>
                                      <p:to>
                                        <p:strVal val="visible"/>
                                      </p:to>
                                    </p:set>
                                    <p:animEffect transition="in" filter="dissolve">
                                      <p:cBhvr>
                                        <p:cTn id="27" dur="500"/>
                                        <p:tgtEl>
                                          <p:spTgt spid="11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6"/>
                                        </p:tgtEl>
                                        <p:attrNameLst>
                                          <p:attrName>style.visibility</p:attrName>
                                        </p:attrNameLst>
                                      </p:cBhvr>
                                      <p:to>
                                        <p:strVal val="visible"/>
                                      </p:to>
                                    </p:set>
                                    <p:animEffect transition="in" filter="dissolve">
                                      <p:cBhvr>
                                        <p:cTn id="32" dur="500"/>
                                        <p:tgtEl>
                                          <p:spTgt spid="11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9"/>
                                        </p:tgtEl>
                                        <p:attrNameLst>
                                          <p:attrName>style.visibility</p:attrName>
                                        </p:attrNameLst>
                                      </p:cBhvr>
                                      <p:to>
                                        <p:strVal val="visible"/>
                                      </p:to>
                                    </p:set>
                                    <p:animEffect transition="in" filter="dissolve">
                                      <p:cBhvr>
                                        <p:cTn id="37" dur="500"/>
                                        <p:tgtEl>
                                          <p:spTgt spid="11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17"/>
                                        </p:tgtEl>
                                        <p:attrNameLst>
                                          <p:attrName>style.visibility</p:attrName>
                                        </p:attrNameLst>
                                      </p:cBhvr>
                                      <p:to>
                                        <p:strVal val="visible"/>
                                      </p:to>
                                    </p:set>
                                    <p:animEffect transition="in" filter="dissolve">
                                      <p:cBhvr>
                                        <p:cTn id="42" dur="500"/>
                                        <p:tgtEl>
                                          <p:spTgt spid="11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0"/>
                                        </p:tgtEl>
                                        <p:attrNameLst>
                                          <p:attrName>style.visibility</p:attrName>
                                        </p:attrNameLst>
                                      </p:cBhvr>
                                      <p:to>
                                        <p:strVal val="visible"/>
                                      </p:to>
                                    </p:set>
                                    <p:animEffect transition="in" filter="dissolve">
                                      <p:cBhvr>
                                        <p:cTn id="4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P spid="5" grpId="0" autoUpdateAnimBg="0"/>
      <p:bldP spid="116" grpId="0" autoUpdateAnimBg="0"/>
      <p:bldP spid="117" grpId="0" autoUpdateAnimBg="0"/>
      <p:bldP spid="118" grpId="0" autoUpdateAnimBg="0"/>
      <p:bldP spid="119" grpId="0" autoUpdateAnimBg="0"/>
      <p:bldP spid="120"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1438" y="71438"/>
            <a:ext cx="7345362" cy="584775"/>
          </a:xfrm>
          <a:prstGeom prst="rect">
            <a:avLst/>
          </a:prstGeom>
          <a:noFill/>
          <a:ln w="9525">
            <a:noFill/>
            <a:miter lim="800000"/>
          </a:ln>
        </p:spPr>
        <p:txBody>
          <a:bodyPr>
            <a:spAutoFit/>
          </a:bodyPr>
          <a:lstStyle/>
          <a:p>
            <a:pPr algn="ctr"/>
            <a:r>
              <a:rPr lang="en-US" altLang="en-US" sz="3200" dirty="0">
                <a:solidFill>
                  <a:srgbClr val="C00000"/>
                </a:solidFill>
              </a:rPr>
              <a:t>Flow Principle</a:t>
            </a:r>
            <a:endParaRPr lang="en-US" altLang="en-US" sz="3200" dirty="0">
              <a:solidFill>
                <a:srgbClr val="C00000"/>
              </a:solidFill>
            </a:endParaRPr>
          </a:p>
        </p:txBody>
      </p:sp>
      <p:sp>
        <p:nvSpPr>
          <p:cNvPr id="3" name="Text Box 216"/>
          <p:cNvSpPr txBox="1">
            <a:spLocks noChangeArrowheads="1"/>
          </p:cNvSpPr>
          <p:nvPr/>
        </p:nvSpPr>
        <p:spPr bwMode="gray">
          <a:xfrm>
            <a:off x="457200" y="928688"/>
            <a:ext cx="8472488" cy="1689693"/>
          </a:xfrm>
          <a:prstGeom prst="rect">
            <a:avLst/>
          </a:prstGeom>
          <a:noFill/>
          <a:ln w="12700">
            <a:noFill/>
            <a:miter lim="800000"/>
          </a:ln>
        </p:spPr>
        <p:txBody>
          <a:bodyPr lIns="0" tIns="0" rIns="0" bIns="0">
            <a:spAutoFit/>
          </a:bodyPr>
          <a:lstStyle/>
          <a:p>
            <a:pPr marL="219075" indent="-219075" defTabSz="844550" eaLnBrk="0" hangingPunct="0">
              <a:lnSpc>
                <a:spcPct val="90000"/>
              </a:lnSpc>
              <a:spcBef>
                <a:spcPct val="30000"/>
              </a:spcBef>
              <a:buClr>
                <a:srgbClr val="0099FF"/>
              </a:buClr>
              <a:buSzPct val="65000"/>
              <a:buFont typeface="Monotype Sorts"/>
              <a:buNone/>
              <a:tabLst>
                <a:tab pos="5830570" algn="l"/>
              </a:tabLst>
            </a:pPr>
            <a:r>
              <a:rPr lang="en-US" dirty="0"/>
              <a:t>A process consists of 3 steps  -  A , B and C.</a:t>
            </a:r>
            <a:endParaRPr lang="en-US" dirty="0"/>
          </a:p>
          <a:p>
            <a:pPr marL="219075" indent="-219075" defTabSz="844550" eaLnBrk="0" hangingPunct="0">
              <a:lnSpc>
                <a:spcPct val="90000"/>
              </a:lnSpc>
              <a:spcBef>
                <a:spcPct val="30000"/>
              </a:spcBef>
              <a:buClr>
                <a:srgbClr val="0099FF"/>
              </a:buClr>
              <a:buSzPct val="65000"/>
              <a:buFont typeface="Monotype Sorts"/>
              <a:buNone/>
              <a:tabLst>
                <a:tab pos="5830570" algn="l"/>
              </a:tabLst>
            </a:pPr>
            <a:r>
              <a:rPr lang="en-US" dirty="0"/>
              <a:t>It takes one minute to finish each step of the process. (A, B and C)</a:t>
            </a:r>
            <a:endParaRPr lang="en-US" dirty="0"/>
          </a:p>
          <a:p>
            <a:pPr marL="219075" indent="-219075" defTabSz="844550" eaLnBrk="0" hangingPunct="0">
              <a:lnSpc>
                <a:spcPct val="90000"/>
              </a:lnSpc>
              <a:spcBef>
                <a:spcPct val="30000"/>
              </a:spcBef>
              <a:buClr>
                <a:srgbClr val="0099FF"/>
              </a:buClr>
              <a:buSzPct val="65000"/>
              <a:buFont typeface="Monotype Sorts"/>
              <a:buNone/>
              <a:tabLst>
                <a:tab pos="5830570" algn="l"/>
              </a:tabLst>
            </a:pPr>
            <a:r>
              <a:rPr lang="en-US" sz="2400" dirty="0">
                <a:solidFill>
                  <a:srgbClr val="C00000"/>
                </a:solidFill>
              </a:rPr>
              <a:t>Continuous Flow (unit processed individually, that is, process one, move one)                                  </a:t>
            </a:r>
            <a:endParaRPr lang="en-US" sz="2400" dirty="0">
              <a:solidFill>
                <a:srgbClr val="C00000"/>
              </a:solidFill>
            </a:endParaRPr>
          </a:p>
          <a:p>
            <a:pPr marL="219075" indent="-219075" defTabSz="844550" eaLnBrk="0" hangingPunct="0">
              <a:lnSpc>
                <a:spcPct val="90000"/>
              </a:lnSpc>
              <a:spcBef>
                <a:spcPct val="30000"/>
              </a:spcBef>
              <a:buClr>
                <a:srgbClr val="0099FF"/>
              </a:buClr>
              <a:buSzPct val="65000"/>
              <a:buFont typeface="Monotype Sorts"/>
              <a:buNone/>
              <a:tabLst>
                <a:tab pos="5830570" algn="l"/>
              </a:tabLst>
            </a:pPr>
            <a:endParaRPr lang="en-US" dirty="0"/>
          </a:p>
        </p:txBody>
      </p:sp>
      <p:sp>
        <p:nvSpPr>
          <p:cNvPr id="4" name="Text Box 218"/>
          <p:cNvSpPr txBox="1">
            <a:spLocks noChangeArrowheads="1"/>
          </p:cNvSpPr>
          <p:nvPr/>
        </p:nvSpPr>
        <p:spPr bwMode="auto">
          <a:xfrm>
            <a:off x="3541713" y="5503863"/>
            <a:ext cx="1474787" cy="400050"/>
          </a:xfrm>
          <a:prstGeom prst="rect">
            <a:avLst/>
          </a:prstGeom>
          <a:noFill/>
          <a:ln w="9525">
            <a:noFill/>
            <a:miter lim="800000"/>
          </a:ln>
        </p:spPr>
        <p:txBody>
          <a:bodyPr>
            <a:spAutoFit/>
          </a:bodyPr>
          <a:lstStyle/>
          <a:p>
            <a:pPr>
              <a:spcBef>
                <a:spcPct val="50000"/>
              </a:spcBef>
            </a:pPr>
            <a:r>
              <a:rPr lang="en-US"/>
              <a:t>1 Minute</a:t>
            </a:r>
            <a:endParaRPr lang="en-US"/>
          </a:p>
        </p:txBody>
      </p:sp>
      <p:sp>
        <p:nvSpPr>
          <p:cNvPr id="5" name="Text Box 217"/>
          <p:cNvSpPr txBox="1">
            <a:spLocks noChangeArrowheads="1"/>
          </p:cNvSpPr>
          <p:nvPr/>
        </p:nvSpPr>
        <p:spPr bwMode="gray">
          <a:xfrm>
            <a:off x="500063" y="2571750"/>
            <a:ext cx="7929562" cy="276225"/>
          </a:xfrm>
          <a:prstGeom prst="rect">
            <a:avLst/>
          </a:prstGeom>
          <a:noFill/>
          <a:ln w="12700">
            <a:noFill/>
            <a:miter lim="800000"/>
          </a:ln>
        </p:spPr>
        <p:txBody>
          <a:bodyPr lIns="0" tIns="0" rIns="0" bIns="0">
            <a:spAutoFit/>
          </a:bodyPr>
          <a:lstStyle/>
          <a:p>
            <a:pPr marL="219075" indent="-219075" algn="ctr" defTabSz="844550" eaLnBrk="0" hangingPunct="0">
              <a:lnSpc>
                <a:spcPct val="90000"/>
              </a:lnSpc>
              <a:spcBef>
                <a:spcPct val="30000"/>
              </a:spcBef>
              <a:buClr>
                <a:srgbClr val="0099FF"/>
              </a:buClr>
              <a:buSzPct val="65000"/>
              <a:buFont typeface="Monotype Sorts"/>
              <a:buNone/>
              <a:tabLst>
                <a:tab pos="5830570" algn="l"/>
              </a:tabLst>
            </a:pPr>
            <a:r>
              <a:rPr lang="en-US"/>
              <a:t>How much time will it take for 10 units to move through the process?</a:t>
            </a:r>
            <a:endParaRPr lang="en-US"/>
          </a:p>
        </p:txBody>
      </p:sp>
      <p:sp>
        <p:nvSpPr>
          <p:cNvPr id="6" name="Text Box 218"/>
          <p:cNvSpPr txBox="1">
            <a:spLocks noChangeArrowheads="1"/>
          </p:cNvSpPr>
          <p:nvPr/>
        </p:nvSpPr>
        <p:spPr bwMode="auto">
          <a:xfrm>
            <a:off x="4770438" y="5503863"/>
            <a:ext cx="1474787" cy="400050"/>
          </a:xfrm>
          <a:prstGeom prst="rect">
            <a:avLst/>
          </a:prstGeom>
          <a:noFill/>
          <a:ln w="9525">
            <a:noFill/>
            <a:miter lim="800000"/>
          </a:ln>
        </p:spPr>
        <p:txBody>
          <a:bodyPr>
            <a:spAutoFit/>
          </a:bodyPr>
          <a:lstStyle/>
          <a:p>
            <a:pPr>
              <a:spcBef>
                <a:spcPct val="50000"/>
              </a:spcBef>
            </a:pPr>
            <a:r>
              <a:rPr lang="en-US"/>
              <a:t>1 Minute</a:t>
            </a:r>
            <a:endParaRPr lang="en-US"/>
          </a:p>
        </p:txBody>
      </p:sp>
      <p:sp>
        <p:nvSpPr>
          <p:cNvPr id="7" name="Text Box 218"/>
          <p:cNvSpPr txBox="1">
            <a:spLocks noChangeArrowheads="1"/>
          </p:cNvSpPr>
          <p:nvPr/>
        </p:nvSpPr>
        <p:spPr bwMode="auto">
          <a:xfrm>
            <a:off x="6032500" y="5519738"/>
            <a:ext cx="1474788" cy="400050"/>
          </a:xfrm>
          <a:prstGeom prst="rect">
            <a:avLst/>
          </a:prstGeom>
          <a:noFill/>
          <a:ln w="9525">
            <a:noFill/>
            <a:miter lim="800000"/>
          </a:ln>
        </p:spPr>
        <p:txBody>
          <a:bodyPr>
            <a:spAutoFit/>
          </a:bodyPr>
          <a:lstStyle/>
          <a:p>
            <a:pPr>
              <a:spcBef>
                <a:spcPct val="50000"/>
              </a:spcBef>
            </a:pPr>
            <a:r>
              <a:rPr lang="en-US"/>
              <a:t>10 Minutes</a:t>
            </a:r>
            <a:endParaRPr lang="en-US"/>
          </a:p>
        </p:txBody>
      </p:sp>
      <p:sp>
        <p:nvSpPr>
          <p:cNvPr id="8" name="Text Box 218"/>
          <p:cNvSpPr txBox="1">
            <a:spLocks noChangeArrowheads="1"/>
          </p:cNvSpPr>
          <p:nvPr/>
        </p:nvSpPr>
        <p:spPr bwMode="auto">
          <a:xfrm>
            <a:off x="4506913" y="5457825"/>
            <a:ext cx="477837" cy="522288"/>
          </a:xfrm>
          <a:prstGeom prst="rect">
            <a:avLst/>
          </a:prstGeom>
          <a:noFill/>
          <a:ln w="9525">
            <a:noFill/>
            <a:miter lim="800000"/>
          </a:ln>
        </p:spPr>
        <p:txBody>
          <a:bodyPr>
            <a:spAutoFit/>
          </a:bodyPr>
          <a:lstStyle/>
          <a:p>
            <a:pPr algn="ctr">
              <a:spcBef>
                <a:spcPct val="50000"/>
              </a:spcBef>
            </a:pPr>
            <a:r>
              <a:rPr lang="en-US" sz="2800"/>
              <a:t>+</a:t>
            </a:r>
            <a:endParaRPr lang="en-US" sz="2800"/>
          </a:p>
        </p:txBody>
      </p:sp>
      <p:sp>
        <p:nvSpPr>
          <p:cNvPr id="9" name="Text Box 218"/>
          <p:cNvSpPr txBox="1">
            <a:spLocks noChangeArrowheads="1"/>
          </p:cNvSpPr>
          <p:nvPr/>
        </p:nvSpPr>
        <p:spPr bwMode="auto">
          <a:xfrm>
            <a:off x="5762625" y="5461000"/>
            <a:ext cx="477838" cy="523875"/>
          </a:xfrm>
          <a:prstGeom prst="rect">
            <a:avLst/>
          </a:prstGeom>
          <a:noFill/>
          <a:ln w="9525">
            <a:noFill/>
            <a:miter lim="800000"/>
          </a:ln>
        </p:spPr>
        <p:txBody>
          <a:bodyPr>
            <a:spAutoFit/>
          </a:bodyPr>
          <a:lstStyle/>
          <a:p>
            <a:pPr algn="ctr">
              <a:spcBef>
                <a:spcPct val="50000"/>
              </a:spcBef>
            </a:pPr>
            <a:r>
              <a:rPr lang="en-US" sz="2800"/>
              <a:t>+</a:t>
            </a:r>
            <a:endParaRPr lang="en-US" sz="2800"/>
          </a:p>
        </p:txBody>
      </p:sp>
      <p:sp>
        <p:nvSpPr>
          <p:cNvPr id="10" name="Text Box 218"/>
          <p:cNvSpPr txBox="1">
            <a:spLocks noChangeArrowheads="1"/>
          </p:cNvSpPr>
          <p:nvPr/>
        </p:nvSpPr>
        <p:spPr bwMode="auto">
          <a:xfrm>
            <a:off x="7358063" y="5534025"/>
            <a:ext cx="1785937" cy="400050"/>
          </a:xfrm>
          <a:prstGeom prst="rect">
            <a:avLst/>
          </a:prstGeom>
          <a:noFill/>
          <a:ln w="9525">
            <a:noFill/>
            <a:miter lim="800000"/>
          </a:ln>
        </p:spPr>
        <p:txBody>
          <a:bodyPr>
            <a:spAutoFit/>
          </a:bodyPr>
          <a:lstStyle/>
          <a:p>
            <a:pPr>
              <a:spcBef>
                <a:spcPct val="50000"/>
              </a:spcBef>
            </a:pPr>
            <a:r>
              <a:rPr lang="en-US" b="1"/>
              <a:t>=</a:t>
            </a:r>
            <a:r>
              <a:rPr lang="en-US"/>
              <a:t> 12 Minutes</a:t>
            </a:r>
            <a:endParaRPr lang="en-US"/>
          </a:p>
        </p:txBody>
      </p:sp>
      <p:grpSp>
        <p:nvGrpSpPr>
          <p:cNvPr id="11" name="Group 10"/>
          <p:cNvGrpSpPr/>
          <p:nvPr/>
        </p:nvGrpSpPr>
        <p:grpSpPr bwMode="auto">
          <a:xfrm>
            <a:off x="2897188" y="3286125"/>
            <a:ext cx="5103812" cy="2081213"/>
            <a:chOff x="2897297" y="3286124"/>
            <a:chExt cx="5103727" cy="2081828"/>
          </a:xfrm>
        </p:grpSpPr>
        <p:grpSp>
          <p:nvGrpSpPr>
            <p:cNvPr id="12" name="Group 19"/>
            <p:cNvGrpSpPr/>
            <p:nvPr/>
          </p:nvGrpSpPr>
          <p:grpSpPr bwMode="auto">
            <a:xfrm flipH="1">
              <a:off x="7585107" y="4071942"/>
              <a:ext cx="415917" cy="624044"/>
              <a:chOff x="240" y="2640"/>
              <a:chExt cx="672" cy="768"/>
            </a:xfrm>
            <a:solidFill>
              <a:srgbClr val="7030A0"/>
            </a:solidFill>
            <a:scene3d>
              <a:camera prst="orthographicFront">
                <a:rot lat="0" lon="0" rev="0"/>
              </a:camera>
              <a:lightRig rig="balanced" dir="t">
                <a:rot lat="0" lon="0" rev="8700000"/>
              </a:lightRig>
            </a:scene3d>
          </p:grpSpPr>
          <p:sp>
            <p:nvSpPr>
              <p:cNvPr id="107" name="Rectangle 20"/>
              <p:cNvSpPr>
                <a:spLocks noChangeArrowheads="1"/>
              </p:cNvSpPr>
              <p:nvPr/>
            </p:nvSpPr>
            <p:spPr bwMode="auto">
              <a:xfrm>
                <a:off x="720" y="3216"/>
                <a:ext cx="192" cy="192"/>
              </a:xfrm>
              <a:prstGeom prst="rect">
                <a:avLst/>
              </a:prstGeom>
              <a:grp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108" name="Rectangle 21"/>
              <p:cNvSpPr>
                <a:spLocks noChangeArrowheads="1"/>
              </p:cNvSpPr>
              <p:nvPr/>
            </p:nvSpPr>
            <p:spPr bwMode="auto">
              <a:xfrm>
                <a:off x="480" y="3216"/>
                <a:ext cx="192" cy="192"/>
              </a:xfrm>
              <a:prstGeom prst="rect">
                <a:avLst/>
              </a:prstGeom>
              <a:grp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109" name="Rectangle 22"/>
              <p:cNvSpPr>
                <a:spLocks noChangeArrowheads="1"/>
              </p:cNvSpPr>
              <p:nvPr/>
            </p:nvSpPr>
            <p:spPr bwMode="auto">
              <a:xfrm>
                <a:off x="672" y="3024"/>
                <a:ext cx="192" cy="192"/>
              </a:xfrm>
              <a:prstGeom prst="rect">
                <a:avLst/>
              </a:prstGeom>
              <a:grp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110" name="Rectangle 23"/>
              <p:cNvSpPr>
                <a:spLocks noChangeArrowheads="1"/>
              </p:cNvSpPr>
              <p:nvPr/>
            </p:nvSpPr>
            <p:spPr bwMode="auto">
              <a:xfrm>
                <a:off x="432" y="3024"/>
                <a:ext cx="192" cy="192"/>
              </a:xfrm>
              <a:prstGeom prst="rect">
                <a:avLst/>
              </a:prstGeom>
              <a:grp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111" name="Rectangle 24"/>
              <p:cNvSpPr>
                <a:spLocks noChangeArrowheads="1"/>
              </p:cNvSpPr>
              <p:nvPr/>
            </p:nvSpPr>
            <p:spPr bwMode="auto">
              <a:xfrm>
                <a:off x="720" y="2832"/>
                <a:ext cx="192" cy="192"/>
              </a:xfrm>
              <a:prstGeom prst="rect">
                <a:avLst/>
              </a:prstGeom>
              <a:grp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112" name="Rectangle 25"/>
              <p:cNvSpPr>
                <a:spLocks noChangeArrowheads="1"/>
              </p:cNvSpPr>
              <p:nvPr/>
            </p:nvSpPr>
            <p:spPr bwMode="auto">
              <a:xfrm>
                <a:off x="480" y="2832"/>
                <a:ext cx="192" cy="192"/>
              </a:xfrm>
              <a:prstGeom prst="rect">
                <a:avLst/>
              </a:prstGeom>
              <a:grp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113" name="Rectangle 26"/>
              <p:cNvSpPr>
                <a:spLocks noChangeArrowheads="1"/>
              </p:cNvSpPr>
              <p:nvPr/>
            </p:nvSpPr>
            <p:spPr bwMode="auto">
              <a:xfrm>
                <a:off x="576" y="2640"/>
                <a:ext cx="192" cy="192"/>
              </a:xfrm>
              <a:prstGeom prst="rect">
                <a:avLst/>
              </a:prstGeom>
              <a:grp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114" name="Rectangle 27"/>
              <p:cNvSpPr>
                <a:spLocks noChangeArrowheads="1"/>
              </p:cNvSpPr>
              <p:nvPr/>
            </p:nvSpPr>
            <p:spPr bwMode="auto">
              <a:xfrm>
                <a:off x="240" y="3216"/>
                <a:ext cx="192" cy="192"/>
              </a:xfrm>
              <a:prstGeom prst="rect">
                <a:avLst/>
              </a:prstGeom>
              <a:grp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grpSp>
        <p:sp>
          <p:nvSpPr>
            <p:cNvPr id="13" name="Rectangle 32"/>
            <p:cNvSpPr>
              <a:spLocks noChangeArrowheads="1"/>
            </p:cNvSpPr>
            <p:nvPr/>
          </p:nvSpPr>
          <p:spPr bwMode="auto">
            <a:xfrm>
              <a:off x="3518807" y="4214818"/>
              <a:ext cx="118833" cy="156011"/>
            </a:xfrm>
            <a:prstGeom prst="rect">
              <a:avLst/>
            </a:prstGeom>
            <a:solidFill>
              <a:srgbClr val="6699FF"/>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14" name="Rectangle 38"/>
            <p:cNvSpPr>
              <a:spLocks noChangeArrowheads="1"/>
            </p:cNvSpPr>
            <p:nvPr/>
          </p:nvSpPr>
          <p:spPr bwMode="auto">
            <a:xfrm>
              <a:off x="3571868" y="4357694"/>
              <a:ext cx="118833" cy="156011"/>
            </a:xfrm>
            <a:prstGeom prst="rect">
              <a:avLst/>
            </a:prstGeom>
            <a:solidFill>
              <a:srgbClr val="6699FF"/>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grpSp>
          <p:nvGrpSpPr>
            <p:cNvPr id="15" name="Group 39"/>
            <p:cNvGrpSpPr/>
            <p:nvPr/>
          </p:nvGrpSpPr>
          <p:grpSpPr bwMode="auto">
            <a:xfrm flipH="1">
              <a:off x="3656017" y="4214818"/>
              <a:ext cx="415917" cy="468033"/>
              <a:chOff x="240" y="2832"/>
              <a:chExt cx="672" cy="576"/>
            </a:xfrm>
            <a:scene3d>
              <a:camera prst="orthographicFront">
                <a:rot lat="0" lon="0" rev="0"/>
              </a:camera>
              <a:lightRig rig="balanced" dir="t">
                <a:rot lat="0" lon="0" rev="8700000"/>
              </a:lightRig>
            </a:scene3d>
          </p:grpSpPr>
          <p:sp>
            <p:nvSpPr>
              <p:cNvPr id="101" name="Rectangle 40"/>
              <p:cNvSpPr>
                <a:spLocks noChangeArrowheads="1"/>
              </p:cNvSpPr>
              <p:nvPr/>
            </p:nvSpPr>
            <p:spPr bwMode="auto">
              <a:xfrm>
                <a:off x="720" y="3216"/>
                <a:ext cx="192" cy="192"/>
              </a:xfrm>
              <a:prstGeom prst="rect">
                <a:avLst/>
              </a:prstGeom>
              <a:solidFill>
                <a:srgbClr val="6699FF"/>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102" name="Rectangle 41"/>
              <p:cNvSpPr>
                <a:spLocks noChangeArrowheads="1"/>
              </p:cNvSpPr>
              <p:nvPr/>
            </p:nvSpPr>
            <p:spPr bwMode="auto">
              <a:xfrm>
                <a:off x="480" y="3216"/>
                <a:ext cx="192" cy="192"/>
              </a:xfrm>
              <a:prstGeom prst="rect">
                <a:avLst/>
              </a:prstGeom>
              <a:solidFill>
                <a:srgbClr val="6699FF"/>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103" name="Rectangle 42"/>
              <p:cNvSpPr>
                <a:spLocks noChangeArrowheads="1"/>
              </p:cNvSpPr>
              <p:nvPr/>
            </p:nvSpPr>
            <p:spPr bwMode="auto">
              <a:xfrm>
                <a:off x="672" y="3024"/>
                <a:ext cx="192" cy="192"/>
              </a:xfrm>
              <a:prstGeom prst="rect">
                <a:avLst/>
              </a:prstGeom>
              <a:solidFill>
                <a:srgbClr val="6699FF"/>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104" name="Rectangle 43"/>
              <p:cNvSpPr>
                <a:spLocks noChangeArrowheads="1"/>
              </p:cNvSpPr>
              <p:nvPr/>
            </p:nvSpPr>
            <p:spPr bwMode="auto">
              <a:xfrm>
                <a:off x="432" y="3024"/>
                <a:ext cx="192" cy="192"/>
              </a:xfrm>
              <a:prstGeom prst="rect">
                <a:avLst/>
              </a:prstGeom>
              <a:solidFill>
                <a:srgbClr val="6699FF"/>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105" name="Rectangle 44"/>
              <p:cNvSpPr>
                <a:spLocks noChangeArrowheads="1"/>
              </p:cNvSpPr>
              <p:nvPr/>
            </p:nvSpPr>
            <p:spPr bwMode="auto">
              <a:xfrm>
                <a:off x="720" y="2832"/>
                <a:ext cx="192" cy="192"/>
              </a:xfrm>
              <a:prstGeom prst="rect">
                <a:avLst/>
              </a:prstGeom>
              <a:solidFill>
                <a:srgbClr val="6699FF"/>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106" name="Rectangle 47"/>
              <p:cNvSpPr>
                <a:spLocks noChangeArrowheads="1"/>
              </p:cNvSpPr>
              <p:nvPr/>
            </p:nvSpPr>
            <p:spPr bwMode="auto">
              <a:xfrm>
                <a:off x="240" y="3216"/>
                <a:ext cx="192" cy="192"/>
              </a:xfrm>
              <a:prstGeom prst="rect">
                <a:avLst/>
              </a:prstGeom>
              <a:solidFill>
                <a:srgbClr val="6699FF"/>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grpSp>
        <p:sp>
          <p:nvSpPr>
            <p:cNvPr id="16" name="Rectangle 51"/>
            <p:cNvSpPr>
              <a:spLocks noChangeArrowheads="1"/>
            </p:cNvSpPr>
            <p:nvPr/>
          </p:nvSpPr>
          <p:spPr bwMode="auto">
            <a:xfrm>
              <a:off x="3071705" y="4552629"/>
              <a:ext cx="118833" cy="156011"/>
            </a:xfrm>
            <a:prstGeom prst="rect">
              <a:avLst/>
            </a:prstGeom>
            <a:solidFill>
              <a:srgbClr val="00B050"/>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17" name="Rectangle 52"/>
            <p:cNvSpPr>
              <a:spLocks noChangeArrowheads="1"/>
            </p:cNvSpPr>
            <p:nvPr/>
          </p:nvSpPr>
          <p:spPr bwMode="auto">
            <a:xfrm>
              <a:off x="3080079" y="4214818"/>
              <a:ext cx="118833" cy="156011"/>
            </a:xfrm>
            <a:prstGeom prst="rect">
              <a:avLst/>
            </a:prstGeom>
            <a:solidFill>
              <a:srgbClr val="00B050"/>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18" name="Rectangle 53"/>
            <p:cNvSpPr>
              <a:spLocks noChangeArrowheads="1"/>
            </p:cNvSpPr>
            <p:nvPr/>
          </p:nvSpPr>
          <p:spPr bwMode="auto">
            <a:xfrm>
              <a:off x="3073528" y="4380852"/>
              <a:ext cx="118833" cy="156011"/>
            </a:xfrm>
            <a:prstGeom prst="rect">
              <a:avLst/>
            </a:prstGeom>
            <a:solidFill>
              <a:srgbClr val="00B050"/>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19" name="Rectangle 54"/>
            <p:cNvSpPr>
              <a:spLocks noChangeArrowheads="1"/>
            </p:cNvSpPr>
            <p:nvPr/>
          </p:nvSpPr>
          <p:spPr bwMode="auto">
            <a:xfrm>
              <a:off x="3254487" y="4199052"/>
              <a:ext cx="118833" cy="156011"/>
            </a:xfrm>
            <a:prstGeom prst="rect">
              <a:avLst/>
            </a:prstGeom>
            <a:solidFill>
              <a:srgbClr val="00B050"/>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20" name="Rectangle 58"/>
            <p:cNvSpPr>
              <a:spLocks noChangeArrowheads="1"/>
            </p:cNvSpPr>
            <p:nvPr/>
          </p:nvSpPr>
          <p:spPr bwMode="auto">
            <a:xfrm>
              <a:off x="2897297" y="4552629"/>
              <a:ext cx="118833" cy="156011"/>
            </a:xfrm>
            <a:prstGeom prst="rect">
              <a:avLst/>
            </a:prstGeom>
            <a:solidFill>
              <a:srgbClr val="00B050"/>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grpSp>
          <p:nvGrpSpPr>
            <p:cNvPr id="21" name="Group 59"/>
            <p:cNvGrpSpPr/>
            <p:nvPr/>
          </p:nvGrpSpPr>
          <p:grpSpPr bwMode="auto">
            <a:xfrm flipH="1">
              <a:off x="3219015" y="4389226"/>
              <a:ext cx="415917" cy="312022"/>
              <a:chOff x="240" y="3024"/>
              <a:chExt cx="672" cy="384"/>
            </a:xfrm>
            <a:scene3d>
              <a:camera prst="orthographicFront">
                <a:rot lat="0" lon="0" rev="0"/>
              </a:camera>
              <a:lightRig rig="balanced" dir="t">
                <a:rot lat="0" lon="0" rev="8700000"/>
              </a:lightRig>
            </a:scene3d>
          </p:grpSpPr>
          <p:sp>
            <p:nvSpPr>
              <p:cNvPr id="96" name="Rectangle 60"/>
              <p:cNvSpPr>
                <a:spLocks noChangeArrowheads="1"/>
              </p:cNvSpPr>
              <p:nvPr/>
            </p:nvSpPr>
            <p:spPr bwMode="auto">
              <a:xfrm>
                <a:off x="720" y="3216"/>
                <a:ext cx="192" cy="192"/>
              </a:xfrm>
              <a:prstGeom prst="rect">
                <a:avLst/>
              </a:prstGeom>
              <a:solidFill>
                <a:srgbClr val="00B050"/>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97" name="Rectangle 61"/>
              <p:cNvSpPr>
                <a:spLocks noChangeArrowheads="1"/>
              </p:cNvSpPr>
              <p:nvPr/>
            </p:nvSpPr>
            <p:spPr bwMode="auto">
              <a:xfrm>
                <a:off x="480" y="3216"/>
                <a:ext cx="192" cy="192"/>
              </a:xfrm>
              <a:prstGeom prst="rect">
                <a:avLst/>
              </a:prstGeom>
              <a:solidFill>
                <a:srgbClr val="00B050"/>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98" name="Rectangle 62"/>
              <p:cNvSpPr>
                <a:spLocks noChangeArrowheads="1"/>
              </p:cNvSpPr>
              <p:nvPr/>
            </p:nvSpPr>
            <p:spPr bwMode="auto">
              <a:xfrm>
                <a:off x="672" y="3024"/>
                <a:ext cx="192" cy="192"/>
              </a:xfrm>
              <a:prstGeom prst="rect">
                <a:avLst/>
              </a:prstGeom>
              <a:solidFill>
                <a:srgbClr val="00B050"/>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99" name="Rectangle 63"/>
              <p:cNvSpPr>
                <a:spLocks noChangeArrowheads="1"/>
              </p:cNvSpPr>
              <p:nvPr/>
            </p:nvSpPr>
            <p:spPr bwMode="auto">
              <a:xfrm>
                <a:off x="432" y="3024"/>
                <a:ext cx="192" cy="192"/>
              </a:xfrm>
              <a:prstGeom prst="rect">
                <a:avLst/>
              </a:prstGeom>
              <a:solidFill>
                <a:srgbClr val="00B050"/>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sp>
            <p:nvSpPr>
              <p:cNvPr id="100" name="Rectangle 67"/>
              <p:cNvSpPr>
                <a:spLocks noChangeArrowheads="1"/>
              </p:cNvSpPr>
              <p:nvPr/>
            </p:nvSpPr>
            <p:spPr bwMode="auto">
              <a:xfrm>
                <a:off x="240" y="3216"/>
                <a:ext cx="192" cy="192"/>
              </a:xfrm>
              <a:prstGeom prst="rect">
                <a:avLst/>
              </a:prstGeom>
              <a:solidFill>
                <a:srgbClr val="00B050"/>
              </a:solidFill>
              <a:ln w="9525">
                <a:noFill/>
                <a:miter lim="800000"/>
              </a:ln>
              <a:effectLst>
                <a:outerShdw blurRad="44450" dist="27940" dir="5400000" algn="ctr">
                  <a:srgbClr val="000000">
                    <a:alpha val="32000"/>
                  </a:srgbClr>
                </a:outerShdw>
              </a:effectLst>
              <a:sp3d>
                <a:bevelT w="190500" h="38100"/>
              </a:sp3d>
            </p:spPr>
            <p:txBody>
              <a:bodyPr wrap="none" anchor="ctr"/>
              <a:lstStyle/>
              <a:p>
                <a:pPr>
                  <a:defRPr/>
                </a:pPr>
                <a:endParaRPr lang="en-GB"/>
              </a:p>
            </p:txBody>
          </p:sp>
        </p:grpSp>
        <p:sp>
          <p:nvSpPr>
            <p:cNvPr id="22" name="AutoShape 68"/>
            <p:cNvSpPr>
              <a:spLocks noChangeArrowheads="1"/>
            </p:cNvSpPr>
            <p:nvPr/>
          </p:nvSpPr>
          <p:spPr bwMode="auto">
            <a:xfrm>
              <a:off x="4795853" y="3549087"/>
              <a:ext cx="571504" cy="45141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grpSp>
          <p:nvGrpSpPr>
            <p:cNvPr id="23" name="Group 247"/>
            <p:cNvGrpSpPr/>
            <p:nvPr/>
          </p:nvGrpSpPr>
          <p:grpSpPr bwMode="auto">
            <a:xfrm>
              <a:off x="5013339" y="4786322"/>
              <a:ext cx="1447937" cy="165762"/>
              <a:chOff x="1489716" y="5041580"/>
              <a:chExt cx="1447937" cy="165762"/>
            </a:xfrm>
          </p:grpSpPr>
          <p:sp>
            <p:nvSpPr>
              <p:cNvPr id="86" name="Oval 71"/>
              <p:cNvSpPr>
                <a:spLocks noChangeArrowheads="1"/>
              </p:cNvSpPr>
              <p:nvPr/>
            </p:nvSpPr>
            <p:spPr bwMode="auto">
              <a:xfrm>
                <a:off x="1489716" y="5041580"/>
                <a:ext cx="111380" cy="165762"/>
              </a:xfrm>
              <a:prstGeom prst="ellipse">
                <a:avLst/>
              </a:prstGeom>
              <a:solidFill>
                <a:srgbClr val="800080"/>
              </a:solidFill>
              <a:ln w="9525">
                <a:solidFill>
                  <a:schemeClr val="tx1"/>
                </a:solidFill>
                <a:round/>
              </a:ln>
            </p:spPr>
            <p:txBody>
              <a:bodyPr wrap="none" anchor="ctr"/>
              <a:lstStyle/>
              <a:p>
                <a:endParaRPr lang="en-GB"/>
              </a:p>
            </p:txBody>
          </p:sp>
          <p:sp>
            <p:nvSpPr>
              <p:cNvPr id="87" name="Oval 72"/>
              <p:cNvSpPr>
                <a:spLocks noChangeArrowheads="1"/>
              </p:cNvSpPr>
              <p:nvPr/>
            </p:nvSpPr>
            <p:spPr bwMode="auto">
              <a:xfrm>
                <a:off x="1638222" y="5041580"/>
                <a:ext cx="111380" cy="165762"/>
              </a:xfrm>
              <a:prstGeom prst="ellipse">
                <a:avLst/>
              </a:prstGeom>
              <a:solidFill>
                <a:srgbClr val="800080"/>
              </a:solidFill>
              <a:ln w="9525">
                <a:solidFill>
                  <a:schemeClr val="tx1"/>
                </a:solidFill>
                <a:round/>
              </a:ln>
            </p:spPr>
            <p:txBody>
              <a:bodyPr wrap="none" anchor="ctr"/>
              <a:lstStyle/>
              <a:p>
                <a:endParaRPr lang="en-GB"/>
              </a:p>
            </p:txBody>
          </p:sp>
          <p:sp>
            <p:nvSpPr>
              <p:cNvPr id="88" name="Oval 73"/>
              <p:cNvSpPr>
                <a:spLocks noChangeArrowheads="1"/>
              </p:cNvSpPr>
              <p:nvPr/>
            </p:nvSpPr>
            <p:spPr bwMode="auto">
              <a:xfrm>
                <a:off x="1786729" y="5041580"/>
                <a:ext cx="111380" cy="165762"/>
              </a:xfrm>
              <a:prstGeom prst="ellipse">
                <a:avLst/>
              </a:prstGeom>
              <a:solidFill>
                <a:srgbClr val="800080"/>
              </a:solidFill>
              <a:ln w="9525">
                <a:solidFill>
                  <a:schemeClr val="tx1"/>
                </a:solidFill>
                <a:round/>
              </a:ln>
            </p:spPr>
            <p:txBody>
              <a:bodyPr wrap="none" anchor="ctr"/>
              <a:lstStyle/>
              <a:p>
                <a:endParaRPr lang="en-GB"/>
              </a:p>
            </p:txBody>
          </p:sp>
          <p:sp>
            <p:nvSpPr>
              <p:cNvPr id="89" name="Oval 74"/>
              <p:cNvSpPr>
                <a:spLocks noChangeArrowheads="1"/>
              </p:cNvSpPr>
              <p:nvPr/>
            </p:nvSpPr>
            <p:spPr bwMode="auto">
              <a:xfrm>
                <a:off x="1935235" y="5041580"/>
                <a:ext cx="111380" cy="165762"/>
              </a:xfrm>
              <a:prstGeom prst="ellipse">
                <a:avLst/>
              </a:prstGeom>
              <a:solidFill>
                <a:srgbClr val="800080"/>
              </a:solidFill>
              <a:ln w="9525">
                <a:solidFill>
                  <a:schemeClr val="tx1"/>
                </a:solidFill>
                <a:round/>
              </a:ln>
            </p:spPr>
            <p:txBody>
              <a:bodyPr wrap="none" anchor="ctr"/>
              <a:lstStyle/>
              <a:p>
                <a:endParaRPr lang="en-GB"/>
              </a:p>
            </p:txBody>
          </p:sp>
          <p:sp>
            <p:nvSpPr>
              <p:cNvPr id="90" name="Oval 75"/>
              <p:cNvSpPr>
                <a:spLocks noChangeArrowheads="1"/>
              </p:cNvSpPr>
              <p:nvPr/>
            </p:nvSpPr>
            <p:spPr bwMode="auto">
              <a:xfrm>
                <a:off x="2083741" y="5041580"/>
                <a:ext cx="111380" cy="165762"/>
              </a:xfrm>
              <a:prstGeom prst="ellipse">
                <a:avLst/>
              </a:prstGeom>
              <a:solidFill>
                <a:srgbClr val="800080"/>
              </a:solidFill>
              <a:ln w="9525">
                <a:solidFill>
                  <a:schemeClr val="tx1"/>
                </a:solidFill>
                <a:round/>
              </a:ln>
            </p:spPr>
            <p:txBody>
              <a:bodyPr wrap="none" anchor="ctr"/>
              <a:lstStyle/>
              <a:p>
                <a:endParaRPr lang="en-GB"/>
              </a:p>
            </p:txBody>
          </p:sp>
          <p:sp>
            <p:nvSpPr>
              <p:cNvPr id="91" name="Oval 76"/>
              <p:cNvSpPr>
                <a:spLocks noChangeArrowheads="1"/>
              </p:cNvSpPr>
              <p:nvPr/>
            </p:nvSpPr>
            <p:spPr bwMode="auto">
              <a:xfrm>
                <a:off x="2232248" y="5041580"/>
                <a:ext cx="111380" cy="165762"/>
              </a:xfrm>
              <a:prstGeom prst="ellipse">
                <a:avLst/>
              </a:prstGeom>
              <a:solidFill>
                <a:srgbClr val="800080"/>
              </a:solidFill>
              <a:ln w="9525">
                <a:solidFill>
                  <a:schemeClr val="tx1"/>
                </a:solidFill>
                <a:round/>
              </a:ln>
            </p:spPr>
            <p:txBody>
              <a:bodyPr wrap="none" anchor="ctr"/>
              <a:lstStyle/>
              <a:p>
                <a:endParaRPr lang="en-GB"/>
              </a:p>
            </p:txBody>
          </p:sp>
          <p:sp>
            <p:nvSpPr>
              <p:cNvPr id="92" name="Oval 77"/>
              <p:cNvSpPr>
                <a:spLocks noChangeArrowheads="1"/>
              </p:cNvSpPr>
              <p:nvPr/>
            </p:nvSpPr>
            <p:spPr bwMode="auto">
              <a:xfrm>
                <a:off x="2380754" y="5041580"/>
                <a:ext cx="111380" cy="165762"/>
              </a:xfrm>
              <a:prstGeom prst="ellipse">
                <a:avLst/>
              </a:prstGeom>
              <a:solidFill>
                <a:srgbClr val="800080"/>
              </a:solidFill>
              <a:ln w="9525">
                <a:solidFill>
                  <a:schemeClr val="tx1"/>
                </a:solidFill>
                <a:round/>
              </a:ln>
            </p:spPr>
            <p:txBody>
              <a:bodyPr wrap="none" anchor="ctr"/>
              <a:lstStyle/>
              <a:p>
                <a:endParaRPr lang="en-GB"/>
              </a:p>
            </p:txBody>
          </p:sp>
          <p:sp>
            <p:nvSpPr>
              <p:cNvPr id="93" name="Oval 78"/>
              <p:cNvSpPr>
                <a:spLocks noChangeArrowheads="1"/>
              </p:cNvSpPr>
              <p:nvPr/>
            </p:nvSpPr>
            <p:spPr bwMode="auto">
              <a:xfrm>
                <a:off x="2529261" y="5041580"/>
                <a:ext cx="111380" cy="165762"/>
              </a:xfrm>
              <a:prstGeom prst="ellipse">
                <a:avLst/>
              </a:prstGeom>
              <a:solidFill>
                <a:srgbClr val="800080"/>
              </a:solidFill>
              <a:ln w="9525">
                <a:solidFill>
                  <a:schemeClr val="tx1"/>
                </a:solidFill>
                <a:round/>
              </a:ln>
            </p:spPr>
            <p:txBody>
              <a:bodyPr wrap="none" anchor="ctr"/>
              <a:lstStyle/>
              <a:p>
                <a:endParaRPr lang="en-GB"/>
              </a:p>
            </p:txBody>
          </p:sp>
          <p:sp>
            <p:nvSpPr>
              <p:cNvPr id="94" name="Oval 79"/>
              <p:cNvSpPr>
                <a:spLocks noChangeArrowheads="1"/>
              </p:cNvSpPr>
              <p:nvPr/>
            </p:nvSpPr>
            <p:spPr bwMode="auto">
              <a:xfrm>
                <a:off x="2677767" y="5041580"/>
                <a:ext cx="111380" cy="165762"/>
              </a:xfrm>
              <a:prstGeom prst="ellipse">
                <a:avLst/>
              </a:prstGeom>
              <a:solidFill>
                <a:srgbClr val="800080"/>
              </a:solidFill>
              <a:ln w="9525">
                <a:solidFill>
                  <a:schemeClr val="tx1"/>
                </a:solidFill>
                <a:round/>
              </a:ln>
            </p:spPr>
            <p:txBody>
              <a:bodyPr wrap="none" anchor="ctr"/>
              <a:lstStyle/>
              <a:p>
                <a:endParaRPr lang="en-GB"/>
              </a:p>
            </p:txBody>
          </p:sp>
          <p:sp>
            <p:nvSpPr>
              <p:cNvPr id="95" name="Oval 80"/>
              <p:cNvSpPr>
                <a:spLocks noChangeArrowheads="1"/>
              </p:cNvSpPr>
              <p:nvPr/>
            </p:nvSpPr>
            <p:spPr bwMode="auto">
              <a:xfrm>
                <a:off x="2826273" y="5041580"/>
                <a:ext cx="111380" cy="165762"/>
              </a:xfrm>
              <a:prstGeom prst="ellipse">
                <a:avLst/>
              </a:prstGeom>
              <a:solidFill>
                <a:srgbClr val="800080"/>
              </a:solidFill>
              <a:ln w="9525">
                <a:solidFill>
                  <a:schemeClr val="tx1"/>
                </a:solidFill>
                <a:round/>
              </a:ln>
            </p:spPr>
            <p:txBody>
              <a:bodyPr wrap="none" anchor="ctr"/>
              <a:lstStyle/>
              <a:p>
                <a:endParaRPr lang="en-GB"/>
              </a:p>
            </p:txBody>
          </p:sp>
        </p:grpSp>
        <p:grpSp>
          <p:nvGrpSpPr>
            <p:cNvPr id="24" name="Group 246"/>
            <p:cNvGrpSpPr/>
            <p:nvPr/>
          </p:nvGrpSpPr>
          <p:grpSpPr bwMode="auto">
            <a:xfrm>
              <a:off x="5156215" y="5000636"/>
              <a:ext cx="1447937" cy="165762"/>
              <a:chOff x="3909881" y="5041580"/>
              <a:chExt cx="1447937" cy="165762"/>
            </a:xfrm>
          </p:grpSpPr>
          <p:sp>
            <p:nvSpPr>
              <p:cNvPr id="76" name="Oval 82"/>
              <p:cNvSpPr>
                <a:spLocks noChangeArrowheads="1"/>
              </p:cNvSpPr>
              <p:nvPr/>
            </p:nvSpPr>
            <p:spPr bwMode="auto">
              <a:xfrm>
                <a:off x="3909881" y="5041580"/>
                <a:ext cx="111380" cy="165762"/>
              </a:xfrm>
              <a:prstGeom prst="ellipse">
                <a:avLst/>
              </a:prstGeom>
              <a:solidFill>
                <a:srgbClr val="3366FF"/>
              </a:solidFill>
              <a:ln w="9525">
                <a:solidFill>
                  <a:schemeClr val="tx1"/>
                </a:solidFill>
                <a:round/>
              </a:ln>
            </p:spPr>
            <p:txBody>
              <a:bodyPr wrap="none" anchor="ctr"/>
              <a:lstStyle/>
              <a:p>
                <a:endParaRPr lang="en-GB"/>
              </a:p>
            </p:txBody>
          </p:sp>
          <p:sp>
            <p:nvSpPr>
              <p:cNvPr id="77" name="Oval 83"/>
              <p:cNvSpPr>
                <a:spLocks noChangeArrowheads="1"/>
              </p:cNvSpPr>
              <p:nvPr/>
            </p:nvSpPr>
            <p:spPr bwMode="auto">
              <a:xfrm>
                <a:off x="4058387" y="5041580"/>
                <a:ext cx="111380" cy="165762"/>
              </a:xfrm>
              <a:prstGeom prst="ellipse">
                <a:avLst/>
              </a:prstGeom>
              <a:solidFill>
                <a:srgbClr val="3366FF"/>
              </a:solidFill>
              <a:ln w="9525">
                <a:solidFill>
                  <a:schemeClr val="tx1"/>
                </a:solidFill>
                <a:round/>
              </a:ln>
            </p:spPr>
            <p:txBody>
              <a:bodyPr wrap="none" anchor="ctr"/>
              <a:lstStyle/>
              <a:p>
                <a:endParaRPr lang="en-GB"/>
              </a:p>
            </p:txBody>
          </p:sp>
          <p:sp>
            <p:nvSpPr>
              <p:cNvPr id="78" name="Oval 84"/>
              <p:cNvSpPr>
                <a:spLocks noChangeArrowheads="1"/>
              </p:cNvSpPr>
              <p:nvPr/>
            </p:nvSpPr>
            <p:spPr bwMode="auto">
              <a:xfrm>
                <a:off x="4206894" y="5041580"/>
                <a:ext cx="111380" cy="165762"/>
              </a:xfrm>
              <a:prstGeom prst="ellipse">
                <a:avLst/>
              </a:prstGeom>
              <a:solidFill>
                <a:srgbClr val="3366FF"/>
              </a:solidFill>
              <a:ln w="9525">
                <a:solidFill>
                  <a:schemeClr val="tx1"/>
                </a:solidFill>
                <a:round/>
              </a:ln>
            </p:spPr>
            <p:txBody>
              <a:bodyPr wrap="none" anchor="ctr"/>
              <a:lstStyle/>
              <a:p>
                <a:endParaRPr lang="en-GB"/>
              </a:p>
            </p:txBody>
          </p:sp>
          <p:sp>
            <p:nvSpPr>
              <p:cNvPr id="79" name="Oval 85"/>
              <p:cNvSpPr>
                <a:spLocks noChangeArrowheads="1"/>
              </p:cNvSpPr>
              <p:nvPr/>
            </p:nvSpPr>
            <p:spPr bwMode="auto">
              <a:xfrm>
                <a:off x="4355400" y="5041580"/>
                <a:ext cx="111380" cy="165762"/>
              </a:xfrm>
              <a:prstGeom prst="ellipse">
                <a:avLst/>
              </a:prstGeom>
              <a:solidFill>
                <a:srgbClr val="3366FF"/>
              </a:solidFill>
              <a:ln w="9525">
                <a:solidFill>
                  <a:schemeClr val="tx1"/>
                </a:solidFill>
                <a:round/>
              </a:ln>
            </p:spPr>
            <p:txBody>
              <a:bodyPr wrap="none" anchor="ctr"/>
              <a:lstStyle/>
              <a:p>
                <a:endParaRPr lang="en-GB"/>
              </a:p>
            </p:txBody>
          </p:sp>
          <p:sp>
            <p:nvSpPr>
              <p:cNvPr id="80" name="Oval 86"/>
              <p:cNvSpPr>
                <a:spLocks noChangeArrowheads="1"/>
              </p:cNvSpPr>
              <p:nvPr/>
            </p:nvSpPr>
            <p:spPr bwMode="auto">
              <a:xfrm>
                <a:off x="4503906" y="5041580"/>
                <a:ext cx="111380" cy="165762"/>
              </a:xfrm>
              <a:prstGeom prst="ellipse">
                <a:avLst/>
              </a:prstGeom>
              <a:solidFill>
                <a:srgbClr val="3366FF"/>
              </a:solidFill>
              <a:ln w="9525">
                <a:solidFill>
                  <a:schemeClr val="tx1"/>
                </a:solidFill>
                <a:round/>
              </a:ln>
            </p:spPr>
            <p:txBody>
              <a:bodyPr wrap="none" anchor="ctr"/>
              <a:lstStyle/>
              <a:p>
                <a:endParaRPr lang="en-GB"/>
              </a:p>
            </p:txBody>
          </p:sp>
          <p:sp>
            <p:nvSpPr>
              <p:cNvPr id="81" name="Oval 87"/>
              <p:cNvSpPr>
                <a:spLocks noChangeArrowheads="1"/>
              </p:cNvSpPr>
              <p:nvPr/>
            </p:nvSpPr>
            <p:spPr bwMode="auto">
              <a:xfrm>
                <a:off x="4652413" y="5041580"/>
                <a:ext cx="111380" cy="165762"/>
              </a:xfrm>
              <a:prstGeom prst="ellipse">
                <a:avLst/>
              </a:prstGeom>
              <a:solidFill>
                <a:srgbClr val="3366FF"/>
              </a:solidFill>
              <a:ln w="9525">
                <a:solidFill>
                  <a:schemeClr val="tx1"/>
                </a:solidFill>
                <a:round/>
              </a:ln>
            </p:spPr>
            <p:txBody>
              <a:bodyPr wrap="none" anchor="ctr"/>
              <a:lstStyle/>
              <a:p>
                <a:endParaRPr lang="en-GB"/>
              </a:p>
            </p:txBody>
          </p:sp>
          <p:sp>
            <p:nvSpPr>
              <p:cNvPr id="82" name="Oval 88"/>
              <p:cNvSpPr>
                <a:spLocks noChangeArrowheads="1"/>
              </p:cNvSpPr>
              <p:nvPr/>
            </p:nvSpPr>
            <p:spPr bwMode="auto">
              <a:xfrm>
                <a:off x="4800919" y="5041580"/>
                <a:ext cx="111380" cy="165762"/>
              </a:xfrm>
              <a:prstGeom prst="ellipse">
                <a:avLst/>
              </a:prstGeom>
              <a:solidFill>
                <a:srgbClr val="3366FF"/>
              </a:solidFill>
              <a:ln w="9525">
                <a:solidFill>
                  <a:schemeClr val="tx1"/>
                </a:solidFill>
                <a:round/>
              </a:ln>
            </p:spPr>
            <p:txBody>
              <a:bodyPr wrap="none" anchor="ctr"/>
              <a:lstStyle/>
              <a:p>
                <a:endParaRPr lang="en-GB"/>
              </a:p>
            </p:txBody>
          </p:sp>
          <p:sp>
            <p:nvSpPr>
              <p:cNvPr id="83" name="Oval 89"/>
              <p:cNvSpPr>
                <a:spLocks noChangeArrowheads="1"/>
              </p:cNvSpPr>
              <p:nvPr/>
            </p:nvSpPr>
            <p:spPr bwMode="auto">
              <a:xfrm>
                <a:off x="4949426" y="5041580"/>
                <a:ext cx="111380" cy="165762"/>
              </a:xfrm>
              <a:prstGeom prst="ellipse">
                <a:avLst/>
              </a:prstGeom>
              <a:solidFill>
                <a:srgbClr val="3366FF"/>
              </a:solidFill>
              <a:ln w="9525">
                <a:solidFill>
                  <a:schemeClr val="tx1"/>
                </a:solidFill>
                <a:round/>
              </a:ln>
            </p:spPr>
            <p:txBody>
              <a:bodyPr wrap="none" anchor="ctr"/>
              <a:lstStyle/>
              <a:p>
                <a:endParaRPr lang="en-GB"/>
              </a:p>
            </p:txBody>
          </p:sp>
          <p:sp>
            <p:nvSpPr>
              <p:cNvPr id="84" name="Oval 90"/>
              <p:cNvSpPr>
                <a:spLocks noChangeArrowheads="1"/>
              </p:cNvSpPr>
              <p:nvPr/>
            </p:nvSpPr>
            <p:spPr bwMode="auto">
              <a:xfrm>
                <a:off x="5097932" y="5041580"/>
                <a:ext cx="111380" cy="165762"/>
              </a:xfrm>
              <a:prstGeom prst="ellipse">
                <a:avLst/>
              </a:prstGeom>
              <a:solidFill>
                <a:srgbClr val="3366FF"/>
              </a:solidFill>
              <a:ln w="9525">
                <a:solidFill>
                  <a:schemeClr val="tx1"/>
                </a:solidFill>
                <a:round/>
              </a:ln>
            </p:spPr>
            <p:txBody>
              <a:bodyPr wrap="none" anchor="ctr"/>
              <a:lstStyle/>
              <a:p>
                <a:endParaRPr lang="en-GB"/>
              </a:p>
            </p:txBody>
          </p:sp>
          <p:sp>
            <p:nvSpPr>
              <p:cNvPr id="85" name="Oval 91"/>
              <p:cNvSpPr>
                <a:spLocks noChangeArrowheads="1"/>
              </p:cNvSpPr>
              <p:nvPr/>
            </p:nvSpPr>
            <p:spPr bwMode="auto">
              <a:xfrm>
                <a:off x="5246438" y="5041580"/>
                <a:ext cx="111380" cy="165762"/>
              </a:xfrm>
              <a:prstGeom prst="ellipse">
                <a:avLst/>
              </a:prstGeom>
              <a:solidFill>
                <a:srgbClr val="3366FF"/>
              </a:solidFill>
              <a:ln w="9525">
                <a:solidFill>
                  <a:schemeClr val="tx1"/>
                </a:solidFill>
                <a:round/>
              </a:ln>
            </p:spPr>
            <p:txBody>
              <a:bodyPr wrap="none" anchor="ctr"/>
              <a:lstStyle/>
              <a:p>
                <a:endParaRPr lang="en-GB"/>
              </a:p>
            </p:txBody>
          </p:sp>
        </p:grpSp>
        <p:grpSp>
          <p:nvGrpSpPr>
            <p:cNvPr id="25" name="Group 245"/>
            <p:cNvGrpSpPr/>
            <p:nvPr/>
          </p:nvGrpSpPr>
          <p:grpSpPr bwMode="auto">
            <a:xfrm>
              <a:off x="5330623" y="5202190"/>
              <a:ext cx="1447937" cy="165762"/>
              <a:chOff x="6500826" y="5041580"/>
              <a:chExt cx="1447937" cy="165762"/>
            </a:xfrm>
          </p:grpSpPr>
          <p:sp>
            <p:nvSpPr>
              <p:cNvPr id="66" name="Oval 93"/>
              <p:cNvSpPr>
                <a:spLocks noChangeArrowheads="1"/>
              </p:cNvSpPr>
              <p:nvPr/>
            </p:nvSpPr>
            <p:spPr bwMode="auto">
              <a:xfrm>
                <a:off x="6500826" y="5041580"/>
                <a:ext cx="111380" cy="165762"/>
              </a:xfrm>
              <a:prstGeom prst="ellipse">
                <a:avLst/>
              </a:prstGeom>
              <a:solidFill>
                <a:srgbClr val="339966"/>
              </a:solidFill>
              <a:ln w="9525">
                <a:solidFill>
                  <a:schemeClr val="tx1"/>
                </a:solidFill>
                <a:round/>
              </a:ln>
            </p:spPr>
            <p:txBody>
              <a:bodyPr wrap="none" anchor="ctr"/>
              <a:lstStyle/>
              <a:p>
                <a:endParaRPr lang="en-GB"/>
              </a:p>
            </p:txBody>
          </p:sp>
          <p:sp>
            <p:nvSpPr>
              <p:cNvPr id="67" name="Oval 94"/>
              <p:cNvSpPr>
                <a:spLocks noChangeArrowheads="1"/>
              </p:cNvSpPr>
              <p:nvPr/>
            </p:nvSpPr>
            <p:spPr bwMode="auto">
              <a:xfrm>
                <a:off x="6649332" y="5041580"/>
                <a:ext cx="111380" cy="165762"/>
              </a:xfrm>
              <a:prstGeom prst="ellipse">
                <a:avLst/>
              </a:prstGeom>
              <a:solidFill>
                <a:srgbClr val="339966"/>
              </a:solidFill>
              <a:ln w="9525">
                <a:solidFill>
                  <a:schemeClr val="tx1"/>
                </a:solidFill>
                <a:round/>
              </a:ln>
            </p:spPr>
            <p:txBody>
              <a:bodyPr wrap="none" anchor="ctr"/>
              <a:lstStyle/>
              <a:p>
                <a:endParaRPr lang="en-GB"/>
              </a:p>
            </p:txBody>
          </p:sp>
          <p:sp>
            <p:nvSpPr>
              <p:cNvPr id="68" name="Oval 95"/>
              <p:cNvSpPr>
                <a:spLocks noChangeArrowheads="1"/>
              </p:cNvSpPr>
              <p:nvPr/>
            </p:nvSpPr>
            <p:spPr bwMode="auto">
              <a:xfrm>
                <a:off x="6797839" y="5041580"/>
                <a:ext cx="111380" cy="165762"/>
              </a:xfrm>
              <a:prstGeom prst="ellipse">
                <a:avLst/>
              </a:prstGeom>
              <a:solidFill>
                <a:srgbClr val="339966"/>
              </a:solidFill>
              <a:ln w="9525">
                <a:solidFill>
                  <a:schemeClr val="tx1"/>
                </a:solidFill>
                <a:round/>
              </a:ln>
            </p:spPr>
            <p:txBody>
              <a:bodyPr wrap="none" anchor="ctr"/>
              <a:lstStyle/>
              <a:p>
                <a:endParaRPr lang="en-GB"/>
              </a:p>
            </p:txBody>
          </p:sp>
          <p:sp>
            <p:nvSpPr>
              <p:cNvPr id="69" name="Oval 96"/>
              <p:cNvSpPr>
                <a:spLocks noChangeArrowheads="1"/>
              </p:cNvSpPr>
              <p:nvPr/>
            </p:nvSpPr>
            <p:spPr bwMode="auto">
              <a:xfrm>
                <a:off x="6946345" y="5041580"/>
                <a:ext cx="111380" cy="165762"/>
              </a:xfrm>
              <a:prstGeom prst="ellipse">
                <a:avLst/>
              </a:prstGeom>
              <a:solidFill>
                <a:srgbClr val="339966"/>
              </a:solidFill>
              <a:ln w="9525">
                <a:solidFill>
                  <a:schemeClr val="tx1"/>
                </a:solidFill>
                <a:round/>
              </a:ln>
            </p:spPr>
            <p:txBody>
              <a:bodyPr wrap="none" anchor="ctr"/>
              <a:lstStyle/>
              <a:p>
                <a:endParaRPr lang="en-GB"/>
              </a:p>
            </p:txBody>
          </p:sp>
          <p:sp>
            <p:nvSpPr>
              <p:cNvPr id="70" name="Oval 97"/>
              <p:cNvSpPr>
                <a:spLocks noChangeArrowheads="1"/>
              </p:cNvSpPr>
              <p:nvPr/>
            </p:nvSpPr>
            <p:spPr bwMode="auto">
              <a:xfrm>
                <a:off x="7094851" y="5041580"/>
                <a:ext cx="111380" cy="165762"/>
              </a:xfrm>
              <a:prstGeom prst="ellipse">
                <a:avLst/>
              </a:prstGeom>
              <a:solidFill>
                <a:srgbClr val="339966"/>
              </a:solidFill>
              <a:ln w="9525">
                <a:solidFill>
                  <a:schemeClr val="tx1"/>
                </a:solidFill>
                <a:round/>
              </a:ln>
            </p:spPr>
            <p:txBody>
              <a:bodyPr wrap="none" anchor="ctr"/>
              <a:lstStyle/>
              <a:p>
                <a:endParaRPr lang="en-GB"/>
              </a:p>
            </p:txBody>
          </p:sp>
          <p:sp>
            <p:nvSpPr>
              <p:cNvPr id="71" name="Oval 98"/>
              <p:cNvSpPr>
                <a:spLocks noChangeArrowheads="1"/>
              </p:cNvSpPr>
              <p:nvPr/>
            </p:nvSpPr>
            <p:spPr bwMode="auto">
              <a:xfrm>
                <a:off x="7243358" y="5041580"/>
                <a:ext cx="111380" cy="165762"/>
              </a:xfrm>
              <a:prstGeom prst="ellipse">
                <a:avLst/>
              </a:prstGeom>
              <a:solidFill>
                <a:srgbClr val="339966"/>
              </a:solidFill>
              <a:ln w="9525">
                <a:solidFill>
                  <a:schemeClr val="tx1"/>
                </a:solidFill>
                <a:round/>
              </a:ln>
            </p:spPr>
            <p:txBody>
              <a:bodyPr wrap="none" anchor="ctr"/>
              <a:lstStyle/>
              <a:p>
                <a:endParaRPr lang="en-GB"/>
              </a:p>
            </p:txBody>
          </p:sp>
          <p:sp>
            <p:nvSpPr>
              <p:cNvPr id="72" name="Oval 99"/>
              <p:cNvSpPr>
                <a:spLocks noChangeArrowheads="1"/>
              </p:cNvSpPr>
              <p:nvPr/>
            </p:nvSpPr>
            <p:spPr bwMode="auto">
              <a:xfrm>
                <a:off x="7391864" y="5041580"/>
                <a:ext cx="111380" cy="165762"/>
              </a:xfrm>
              <a:prstGeom prst="ellipse">
                <a:avLst/>
              </a:prstGeom>
              <a:solidFill>
                <a:srgbClr val="339966"/>
              </a:solidFill>
              <a:ln w="9525">
                <a:solidFill>
                  <a:schemeClr val="tx1"/>
                </a:solidFill>
                <a:round/>
              </a:ln>
            </p:spPr>
            <p:txBody>
              <a:bodyPr wrap="none" anchor="ctr"/>
              <a:lstStyle/>
              <a:p>
                <a:endParaRPr lang="en-GB"/>
              </a:p>
            </p:txBody>
          </p:sp>
          <p:sp>
            <p:nvSpPr>
              <p:cNvPr id="73" name="Oval 100"/>
              <p:cNvSpPr>
                <a:spLocks noChangeArrowheads="1"/>
              </p:cNvSpPr>
              <p:nvPr/>
            </p:nvSpPr>
            <p:spPr bwMode="auto">
              <a:xfrm>
                <a:off x="7540371" y="5041580"/>
                <a:ext cx="111380" cy="165762"/>
              </a:xfrm>
              <a:prstGeom prst="ellipse">
                <a:avLst/>
              </a:prstGeom>
              <a:solidFill>
                <a:srgbClr val="339966"/>
              </a:solidFill>
              <a:ln w="9525">
                <a:solidFill>
                  <a:schemeClr val="tx1"/>
                </a:solidFill>
                <a:round/>
              </a:ln>
            </p:spPr>
            <p:txBody>
              <a:bodyPr wrap="none" anchor="ctr"/>
              <a:lstStyle/>
              <a:p>
                <a:endParaRPr lang="en-GB"/>
              </a:p>
            </p:txBody>
          </p:sp>
          <p:sp>
            <p:nvSpPr>
              <p:cNvPr id="74" name="Oval 101"/>
              <p:cNvSpPr>
                <a:spLocks noChangeArrowheads="1"/>
              </p:cNvSpPr>
              <p:nvPr/>
            </p:nvSpPr>
            <p:spPr bwMode="auto">
              <a:xfrm>
                <a:off x="7688877" y="5041580"/>
                <a:ext cx="111380" cy="165762"/>
              </a:xfrm>
              <a:prstGeom prst="ellipse">
                <a:avLst/>
              </a:prstGeom>
              <a:solidFill>
                <a:srgbClr val="339966"/>
              </a:solidFill>
              <a:ln w="9525">
                <a:solidFill>
                  <a:schemeClr val="tx1"/>
                </a:solidFill>
                <a:round/>
              </a:ln>
            </p:spPr>
            <p:txBody>
              <a:bodyPr wrap="none" anchor="ctr"/>
              <a:lstStyle/>
              <a:p>
                <a:endParaRPr lang="en-GB"/>
              </a:p>
            </p:txBody>
          </p:sp>
          <p:sp>
            <p:nvSpPr>
              <p:cNvPr id="75" name="Oval 102"/>
              <p:cNvSpPr>
                <a:spLocks noChangeArrowheads="1"/>
              </p:cNvSpPr>
              <p:nvPr/>
            </p:nvSpPr>
            <p:spPr bwMode="auto">
              <a:xfrm>
                <a:off x="7837383" y="5041580"/>
                <a:ext cx="111380" cy="165762"/>
              </a:xfrm>
              <a:prstGeom prst="ellipse">
                <a:avLst/>
              </a:prstGeom>
              <a:solidFill>
                <a:srgbClr val="339966"/>
              </a:solidFill>
              <a:ln w="9525">
                <a:solidFill>
                  <a:schemeClr val="tx1"/>
                </a:solidFill>
                <a:round/>
              </a:ln>
            </p:spPr>
            <p:txBody>
              <a:bodyPr wrap="none" anchor="ctr"/>
              <a:lstStyle/>
              <a:p>
                <a:endParaRPr lang="en-GB"/>
              </a:p>
            </p:txBody>
          </p:sp>
        </p:grpSp>
        <p:sp>
          <p:nvSpPr>
            <p:cNvPr id="26" name="AutoShape 68"/>
            <p:cNvSpPr>
              <a:spLocks noChangeArrowheads="1"/>
            </p:cNvSpPr>
            <p:nvPr/>
          </p:nvSpPr>
          <p:spPr bwMode="auto">
            <a:xfrm>
              <a:off x="6084909" y="3571876"/>
              <a:ext cx="571504" cy="45141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grpSp>
          <p:nvGrpSpPr>
            <p:cNvPr id="27" name="Group 123"/>
            <p:cNvGrpSpPr/>
            <p:nvPr/>
          </p:nvGrpSpPr>
          <p:grpSpPr bwMode="auto">
            <a:xfrm>
              <a:off x="4140317" y="3286124"/>
              <a:ext cx="3217076" cy="1420815"/>
              <a:chOff x="2913160" y="3500438"/>
              <a:chExt cx="3217076" cy="1420815"/>
            </a:xfrm>
          </p:grpSpPr>
          <p:grpSp>
            <p:nvGrpSpPr>
              <p:cNvPr id="32" name="Group 119"/>
              <p:cNvGrpSpPr/>
              <p:nvPr/>
            </p:nvGrpSpPr>
            <p:grpSpPr bwMode="auto">
              <a:xfrm>
                <a:off x="2942326" y="3500438"/>
                <a:ext cx="772418" cy="1420815"/>
                <a:chOff x="1740591" y="3500438"/>
                <a:chExt cx="772418" cy="1420815"/>
              </a:xfrm>
            </p:grpSpPr>
            <p:grpSp>
              <p:nvGrpSpPr>
                <p:cNvPr id="56" name="Group 103"/>
                <p:cNvGrpSpPr/>
                <p:nvPr/>
              </p:nvGrpSpPr>
              <p:grpSpPr bwMode="auto">
                <a:xfrm>
                  <a:off x="2000232" y="3500438"/>
                  <a:ext cx="285875" cy="833545"/>
                  <a:chOff x="384" y="2832"/>
                  <a:chExt cx="264" cy="528"/>
                </a:xfrm>
              </p:grpSpPr>
              <p:sp>
                <p:nvSpPr>
                  <p:cNvPr id="58" name="Oval 104"/>
                  <p:cNvSpPr>
                    <a:spLocks noChangeArrowheads="1"/>
                  </p:cNvSpPr>
                  <p:nvPr/>
                </p:nvSpPr>
                <p:spPr bwMode="auto">
                  <a:xfrm>
                    <a:off x="432" y="2832"/>
                    <a:ext cx="144" cy="192"/>
                  </a:xfrm>
                  <a:prstGeom prst="ellipse">
                    <a:avLst/>
                  </a:prstGeom>
                  <a:noFill/>
                  <a:ln w="57150">
                    <a:solidFill>
                      <a:schemeClr val="bg1">
                        <a:lumMod val="50000"/>
                      </a:schemeClr>
                    </a:solidFill>
                    <a:round/>
                  </a:ln>
                  <a:effectLst/>
                </p:spPr>
                <p:txBody>
                  <a:bodyPr wrap="none" anchor="ctr"/>
                  <a:lstStyle/>
                  <a:p>
                    <a:pPr>
                      <a:defRPr/>
                    </a:pPr>
                    <a:endParaRPr lang="en-GB"/>
                  </a:p>
                </p:txBody>
              </p:sp>
              <p:sp>
                <p:nvSpPr>
                  <p:cNvPr id="59" name="Line 105"/>
                  <p:cNvSpPr>
                    <a:spLocks noChangeShapeType="1"/>
                  </p:cNvSpPr>
                  <p:nvPr/>
                </p:nvSpPr>
                <p:spPr bwMode="auto">
                  <a:xfrm>
                    <a:off x="504" y="3024"/>
                    <a:ext cx="0" cy="336"/>
                  </a:xfrm>
                  <a:prstGeom prst="line">
                    <a:avLst/>
                  </a:prstGeom>
                  <a:noFill/>
                  <a:ln w="57150">
                    <a:solidFill>
                      <a:schemeClr val="bg1">
                        <a:lumMod val="50000"/>
                      </a:schemeClr>
                    </a:solidFill>
                    <a:round/>
                  </a:ln>
                  <a:effectLst/>
                </p:spPr>
                <p:txBody>
                  <a:bodyPr/>
                  <a:lstStyle/>
                  <a:p>
                    <a:pPr>
                      <a:defRPr/>
                    </a:pPr>
                    <a:endParaRPr lang="en-GB"/>
                  </a:p>
                </p:txBody>
              </p:sp>
              <p:grpSp>
                <p:nvGrpSpPr>
                  <p:cNvPr id="60" name="Group 106"/>
                  <p:cNvGrpSpPr/>
                  <p:nvPr/>
                </p:nvGrpSpPr>
                <p:grpSpPr bwMode="auto">
                  <a:xfrm>
                    <a:off x="504" y="3120"/>
                    <a:ext cx="144" cy="144"/>
                    <a:chOff x="528" y="3120"/>
                    <a:chExt cx="144" cy="144"/>
                  </a:xfrm>
                </p:grpSpPr>
                <p:sp>
                  <p:nvSpPr>
                    <p:cNvPr id="64" name="Line 107"/>
                    <p:cNvSpPr>
                      <a:spLocks noChangeShapeType="1"/>
                    </p:cNvSpPr>
                    <p:nvPr/>
                  </p:nvSpPr>
                  <p:spPr bwMode="auto">
                    <a:xfrm>
                      <a:off x="528" y="3120"/>
                      <a:ext cx="144" cy="0"/>
                    </a:xfrm>
                    <a:prstGeom prst="line">
                      <a:avLst/>
                    </a:prstGeom>
                    <a:noFill/>
                    <a:ln w="57150">
                      <a:solidFill>
                        <a:schemeClr val="bg1">
                          <a:lumMod val="50000"/>
                        </a:schemeClr>
                      </a:solidFill>
                      <a:round/>
                    </a:ln>
                    <a:effectLst/>
                  </p:spPr>
                  <p:txBody>
                    <a:bodyPr/>
                    <a:lstStyle/>
                    <a:p>
                      <a:pPr>
                        <a:defRPr/>
                      </a:pPr>
                      <a:endParaRPr lang="en-GB"/>
                    </a:p>
                  </p:txBody>
                </p:sp>
                <p:sp>
                  <p:nvSpPr>
                    <p:cNvPr id="65" name="Line 108"/>
                    <p:cNvSpPr>
                      <a:spLocks noChangeShapeType="1"/>
                    </p:cNvSpPr>
                    <p:nvPr/>
                  </p:nvSpPr>
                  <p:spPr bwMode="auto">
                    <a:xfrm flipH="1">
                      <a:off x="624" y="3120"/>
                      <a:ext cx="48" cy="147"/>
                    </a:xfrm>
                    <a:prstGeom prst="line">
                      <a:avLst/>
                    </a:prstGeom>
                    <a:noFill/>
                    <a:ln w="57150">
                      <a:solidFill>
                        <a:schemeClr val="bg1">
                          <a:lumMod val="50000"/>
                        </a:schemeClr>
                      </a:solidFill>
                      <a:round/>
                    </a:ln>
                    <a:effectLst/>
                  </p:spPr>
                  <p:txBody>
                    <a:bodyPr/>
                    <a:lstStyle/>
                    <a:p>
                      <a:pPr>
                        <a:defRPr/>
                      </a:pPr>
                      <a:endParaRPr lang="en-GB"/>
                    </a:p>
                  </p:txBody>
                </p:sp>
              </p:grpSp>
              <p:grpSp>
                <p:nvGrpSpPr>
                  <p:cNvPr id="61" name="Group 109"/>
                  <p:cNvGrpSpPr/>
                  <p:nvPr/>
                </p:nvGrpSpPr>
                <p:grpSpPr bwMode="auto">
                  <a:xfrm flipH="1">
                    <a:off x="384" y="3120"/>
                    <a:ext cx="144" cy="144"/>
                    <a:chOff x="528" y="3120"/>
                    <a:chExt cx="144" cy="144"/>
                  </a:xfrm>
                </p:grpSpPr>
                <p:sp>
                  <p:nvSpPr>
                    <p:cNvPr id="62" name="Line 111"/>
                    <p:cNvSpPr>
                      <a:spLocks noChangeShapeType="1"/>
                    </p:cNvSpPr>
                    <p:nvPr/>
                  </p:nvSpPr>
                  <p:spPr bwMode="auto">
                    <a:xfrm flipH="1">
                      <a:off x="624" y="3120"/>
                      <a:ext cx="48" cy="147"/>
                    </a:xfrm>
                    <a:prstGeom prst="line">
                      <a:avLst/>
                    </a:prstGeom>
                    <a:noFill/>
                    <a:ln w="57150">
                      <a:solidFill>
                        <a:schemeClr val="bg1">
                          <a:lumMod val="50000"/>
                        </a:schemeClr>
                      </a:solidFill>
                      <a:round/>
                    </a:ln>
                    <a:effectLst/>
                  </p:spPr>
                  <p:txBody>
                    <a:bodyPr/>
                    <a:lstStyle/>
                    <a:p>
                      <a:pPr>
                        <a:defRPr/>
                      </a:pPr>
                      <a:endParaRPr lang="en-GB"/>
                    </a:p>
                  </p:txBody>
                </p:sp>
                <p:sp>
                  <p:nvSpPr>
                    <p:cNvPr id="63" name="Line 110"/>
                    <p:cNvSpPr>
                      <a:spLocks noChangeShapeType="1"/>
                    </p:cNvSpPr>
                    <p:nvPr/>
                  </p:nvSpPr>
                  <p:spPr bwMode="auto">
                    <a:xfrm>
                      <a:off x="528" y="3120"/>
                      <a:ext cx="144" cy="0"/>
                    </a:xfrm>
                    <a:prstGeom prst="line">
                      <a:avLst/>
                    </a:prstGeom>
                    <a:noFill/>
                    <a:ln w="57150">
                      <a:solidFill>
                        <a:schemeClr val="bg1">
                          <a:lumMod val="50000"/>
                        </a:schemeClr>
                      </a:solidFill>
                      <a:round/>
                    </a:ln>
                    <a:effectLst/>
                  </p:spPr>
                  <p:txBody>
                    <a:bodyPr/>
                    <a:lstStyle/>
                    <a:p>
                      <a:pPr>
                        <a:defRPr/>
                      </a:pPr>
                      <a:endParaRPr lang="en-GB"/>
                    </a:p>
                  </p:txBody>
                </p:sp>
              </p:grpSp>
            </p:grpSp>
            <p:sp>
              <p:nvSpPr>
                <p:cNvPr id="57" name="Rectangle 9"/>
                <p:cNvSpPr>
                  <a:spLocks noChangeArrowheads="1"/>
                </p:cNvSpPr>
                <p:nvPr/>
              </p:nvSpPr>
              <p:spPr bwMode="auto">
                <a:xfrm>
                  <a:off x="1740591" y="4258206"/>
                  <a:ext cx="772418" cy="663047"/>
                </a:xfrm>
                <a:prstGeom prst="rect">
                  <a:avLst/>
                </a:prstGeom>
                <a:solidFill>
                  <a:schemeClr val="tx1"/>
                </a:solidFill>
                <a:ln w="9525">
                  <a:solidFill>
                    <a:schemeClr val="tx1"/>
                  </a:solidFill>
                  <a:miter lim="800000"/>
                </a:ln>
              </p:spPr>
              <p:txBody>
                <a:bodyPr wrap="none" anchor="ctr"/>
                <a:lstStyle/>
                <a:p>
                  <a:pPr algn="ctr"/>
                  <a:r>
                    <a:rPr lang="en-US" sz="4000">
                      <a:solidFill>
                        <a:schemeClr val="bg1"/>
                      </a:solidFill>
                    </a:rPr>
                    <a:t>A</a:t>
                  </a:r>
                  <a:endParaRPr lang="en-US" sz="4000">
                    <a:solidFill>
                      <a:schemeClr val="bg1"/>
                    </a:solidFill>
                  </a:endParaRPr>
                </a:p>
              </p:txBody>
            </p:sp>
          </p:grpSp>
          <p:grpSp>
            <p:nvGrpSpPr>
              <p:cNvPr id="33" name="Group 120"/>
              <p:cNvGrpSpPr/>
              <p:nvPr/>
            </p:nvGrpSpPr>
            <p:grpSpPr bwMode="auto">
              <a:xfrm>
                <a:off x="4190782" y="3500438"/>
                <a:ext cx="772418" cy="1420815"/>
                <a:chOff x="4190782" y="3500438"/>
                <a:chExt cx="772418" cy="1420815"/>
              </a:xfrm>
            </p:grpSpPr>
            <p:grpSp>
              <p:nvGrpSpPr>
                <p:cNvPr id="46" name="Group 103"/>
                <p:cNvGrpSpPr/>
                <p:nvPr/>
              </p:nvGrpSpPr>
              <p:grpSpPr bwMode="auto">
                <a:xfrm>
                  <a:off x="4437498" y="3500438"/>
                  <a:ext cx="285875" cy="833545"/>
                  <a:chOff x="384" y="2832"/>
                  <a:chExt cx="264" cy="528"/>
                </a:xfrm>
              </p:grpSpPr>
              <p:sp>
                <p:nvSpPr>
                  <p:cNvPr id="48" name="Oval 104"/>
                  <p:cNvSpPr>
                    <a:spLocks noChangeArrowheads="1"/>
                  </p:cNvSpPr>
                  <p:nvPr/>
                </p:nvSpPr>
                <p:spPr bwMode="auto">
                  <a:xfrm>
                    <a:off x="433" y="2832"/>
                    <a:ext cx="145" cy="192"/>
                  </a:xfrm>
                  <a:prstGeom prst="ellipse">
                    <a:avLst/>
                  </a:prstGeom>
                  <a:noFill/>
                  <a:ln w="57150">
                    <a:solidFill>
                      <a:schemeClr val="bg1">
                        <a:lumMod val="50000"/>
                      </a:schemeClr>
                    </a:solidFill>
                    <a:round/>
                  </a:ln>
                  <a:effectLst/>
                </p:spPr>
                <p:txBody>
                  <a:bodyPr wrap="none" anchor="ctr"/>
                  <a:lstStyle/>
                  <a:p>
                    <a:pPr>
                      <a:defRPr/>
                    </a:pPr>
                    <a:endParaRPr lang="en-GB"/>
                  </a:p>
                </p:txBody>
              </p:sp>
              <p:sp>
                <p:nvSpPr>
                  <p:cNvPr id="49" name="Line 105"/>
                  <p:cNvSpPr>
                    <a:spLocks noChangeShapeType="1"/>
                  </p:cNvSpPr>
                  <p:nvPr/>
                </p:nvSpPr>
                <p:spPr bwMode="auto">
                  <a:xfrm>
                    <a:off x="508" y="3024"/>
                    <a:ext cx="0" cy="336"/>
                  </a:xfrm>
                  <a:prstGeom prst="line">
                    <a:avLst/>
                  </a:prstGeom>
                  <a:noFill/>
                  <a:ln w="57150">
                    <a:solidFill>
                      <a:schemeClr val="bg1">
                        <a:lumMod val="50000"/>
                      </a:schemeClr>
                    </a:solidFill>
                    <a:round/>
                  </a:ln>
                  <a:effectLst/>
                </p:spPr>
                <p:txBody>
                  <a:bodyPr/>
                  <a:lstStyle/>
                  <a:p>
                    <a:pPr>
                      <a:defRPr/>
                    </a:pPr>
                    <a:endParaRPr lang="en-GB"/>
                  </a:p>
                </p:txBody>
              </p:sp>
              <p:grpSp>
                <p:nvGrpSpPr>
                  <p:cNvPr id="50" name="Group 106"/>
                  <p:cNvGrpSpPr/>
                  <p:nvPr/>
                </p:nvGrpSpPr>
                <p:grpSpPr bwMode="auto">
                  <a:xfrm>
                    <a:off x="504" y="3120"/>
                    <a:ext cx="144" cy="144"/>
                    <a:chOff x="528" y="3120"/>
                    <a:chExt cx="144" cy="144"/>
                  </a:xfrm>
                </p:grpSpPr>
                <p:sp>
                  <p:nvSpPr>
                    <p:cNvPr id="54" name="Line 107"/>
                    <p:cNvSpPr>
                      <a:spLocks noChangeShapeType="1"/>
                    </p:cNvSpPr>
                    <p:nvPr/>
                  </p:nvSpPr>
                  <p:spPr bwMode="auto">
                    <a:xfrm>
                      <a:off x="532" y="3120"/>
                      <a:ext cx="144" cy="0"/>
                    </a:xfrm>
                    <a:prstGeom prst="line">
                      <a:avLst/>
                    </a:prstGeom>
                    <a:noFill/>
                    <a:ln w="57150">
                      <a:solidFill>
                        <a:schemeClr val="bg1">
                          <a:lumMod val="50000"/>
                        </a:schemeClr>
                      </a:solidFill>
                      <a:round/>
                    </a:ln>
                    <a:effectLst/>
                  </p:spPr>
                  <p:txBody>
                    <a:bodyPr/>
                    <a:lstStyle/>
                    <a:p>
                      <a:pPr>
                        <a:defRPr/>
                      </a:pPr>
                      <a:endParaRPr lang="en-GB"/>
                    </a:p>
                  </p:txBody>
                </p:sp>
                <p:sp>
                  <p:nvSpPr>
                    <p:cNvPr id="55" name="Line 108"/>
                    <p:cNvSpPr>
                      <a:spLocks noChangeShapeType="1"/>
                    </p:cNvSpPr>
                    <p:nvPr/>
                  </p:nvSpPr>
                  <p:spPr bwMode="auto">
                    <a:xfrm flipH="1">
                      <a:off x="628" y="3120"/>
                      <a:ext cx="47" cy="147"/>
                    </a:xfrm>
                    <a:prstGeom prst="line">
                      <a:avLst/>
                    </a:prstGeom>
                    <a:noFill/>
                    <a:ln w="57150">
                      <a:solidFill>
                        <a:schemeClr val="bg1">
                          <a:lumMod val="50000"/>
                        </a:schemeClr>
                      </a:solidFill>
                      <a:round/>
                    </a:ln>
                    <a:effectLst/>
                  </p:spPr>
                  <p:txBody>
                    <a:bodyPr/>
                    <a:lstStyle/>
                    <a:p>
                      <a:pPr>
                        <a:defRPr/>
                      </a:pPr>
                      <a:endParaRPr lang="en-GB"/>
                    </a:p>
                  </p:txBody>
                </p:sp>
              </p:grpSp>
              <p:grpSp>
                <p:nvGrpSpPr>
                  <p:cNvPr id="51" name="Group 109"/>
                  <p:cNvGrpSpPr/>
                  <p:nvPr/>
                </p:nvGrpSpPr>
                <p:grpSpPr bwMode="auto">
                  <a:xfrm flipH="1">
                    <a:off x="384" y="3120"/>
                    <a:ext cx="144" cy="144"/>
                    <a:chOff x="528" y="3120"/>
                    <a:chExt cx="144" cy="144"/>
                  </a:xfrm>
                </p:grpSpPr>
                <p:sp>
                  <p:nvSpPr>
                    <p:cNvPr id="52" name="Line 110"/>
                    <p:cNvSpPr>
                      <a:spLocks noChangeShapeType="1"/>
                    </p:cNvSpPr>
                    <p:nvPr/>
                  </p:nvSpPr>
                  <p:spPr bwMode="auto">
                    <a:xfrm>
                      <a:off x="526" y="3120"/>
                      <a:ext cx="144" cy="0"/>
                    </a:xfrm>
                    <a:prstGeom prst="line">
                      <a:avLst/>
                    </a:prstGeom>
                    <a:noFill/>
                    <a:ln w="57150">
                      <a:solidFill>
                        <a:schemeClr val="bg1">
                          <a:lumMod val="50000"/>
                        </a:schemeClr>
                      </a:solidFill>
                      <a:round/>
                    </a:ln>
                    <a:effectLst/>
                  </p:spPr>
                  <p:txBody>
                    <a:bodyPr/>
                    <a:lstStyle/>
                    <a:p>
                      <a:pPr>
                        <a:defRPr/>
                      </a:pPr>
                      <a:endParaRPr lang="en-GB"/>
                    </a:p>
                  </p:txBody>
                </p:sp>
                <p:sp>
                  <p:nvSpPr>
                    <p:cNvPr id="53" name="Line 111"/>
                    <p:cNvSpPr>
                      <a:spLocks noChangeShapeType="1"/>
                    </p:cNvSpPr>
                    <p:nvPr/>
                  </p:nvSpPr>
                  <p:spPr bwMode="auto">
                    <a:xfrm flipH="1">
                      <a:off x="623" y="3120"/>
                      <a:ext cx="47" cy="147"/>
                    </a:xfrm>
                    <a:prstGeom prst="line">
                      <a:avLst/>
                    </a:prstGeom>
                    <a:noFill/>
                    <a:ln w="57150">
                      <a:solidFill>
                        <a:schemeClr val="bg1">
                          <a:lumMod val="50000"/>
                        </a:schemeClr>
                      </a:solidFill>
                      <a:round/>
                    </a:ln>
                    <a:effectLst/>
                  </p:spPr>
                  <p:txBody>
                    <a:bodyPr/>
                    <a:lstStyle/>
                    <a:p>
                      <a:pPr>
                        <a:defRPr/>
                      </a:pPr>
                      <a:endParaRPr lang="en-GB"/>
                    </a:p>
                  </p:txBody>
                </p:sp>
              </p:grpSp>
            </p:grpSp>
            <p:sp>
              <p:nvSpPr>
                <p:cNvPr id="47" name="Rectangle 29"/>
                <p:cNvSpPr>
                  <a:spLocks noChangeArrowheads="1"/>
                </p:cNvSpPr>
                <p:nvPr/>
              </p:nvSpPr>
              <p:spPr bwMode="auto">
                <a:xfrm>
                  <a:off x="4190782" y="4258206"/>
                  <a:ext cx="772418" cy="663047"/>
                </a:xfrm>
                <a:prstGeom prst="rect">
                  <a:avLst/>
                </a:prstGeom>
                <a:solidFill>
                  <a:schemeClr val="tx1"/>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4000">
                      <a:solidFill>
                        <a:schemeClr val="bg1"/>
                      </a:solidFill>
                    </a:rPr>
                    <a:t>B</a:t>
                  </a:r>
                  <a:endParaRPr lang="en-US" sz="4000">
                    <a:solidFill>
                      <a:schemeClr val="bg1"/>
                    </a:solidFill>
                  </a:endParaRPr>
                </a:p>
              </p:txBody>
            </p:sp>
          </p:grpSp>
          <p:grpSp>
            <p:nvGrpSpPr>
              <p:cNvPr id="34" name="Group 121"/>
              <p:cNvGrpSpPr/>
              <p:nvPr/>
            </p:nvGrpSpPr>
            <p:grpSpPr bwMode="auto">
              <a:xfrm>
                <a:off x="5357818" y="3500438"/>
                <a:ext cx="772418" cy="1420815"/>
                <a:chOff x="6741251" y="3500438"/>
                <a:chExt cx="772418" cy="1420815"/>
              </a:xfrm>
            </p:grpSpPr>
            <p:grpSp>
              <p:nvGrpSpPr>
                <p:cNvPr id="36" name="Group 103"/>
                <p:cNvGrpSpPr/>
                <p:nvPr/>
              </p:nvGrpSpPr>
              <p:grpSpPr bwMode="auto">
                <a:xfrm>
                  <a:off x="6972715" y="3500438"/>
                  <a:ext cx="285875" cy="833545"/>
                  <a:chOff x="384" y="2832"/>
                  <a:chExt cx="264" cy="528"/>
                </a:xfrm>
              </p:grpSpPr>
              <p:sp>
                <p:nvSpPr>
                  <p:cNvPr id="38" name="Oval 104"/>
                  <p:cNvSpPr>
                    <a:spLocks noChangeArrowheads="1"/>
                  </p:cNvSpPr>
                  <p:nvPr/>
                </p:nvSpPr>
                <p:spPr bwMode="auto">
                  <a:xfrm>
                    <a:off x="433" y="2832"/>
                    <a:ext cx="145" cy="192"/>
                  </a:xfrm>
                  <a:prstGeom prst="ellipse">
                    <a:avLst/>
                  </a:prstGeom>
                  <a:noFill/>
                  <a:ln w="57150">
                    <a:solidFill>
                      <a:schemeClr val="bg1">
                        <a:lumMod val="50000"/>
                      </a:schemeClr>
                    </a:solidFill>
                    <a:round/>
                  </a:ln>
                  <a:effectLst/>
                </p:spPr>
                <p:txBody>
                  <a:bodyPr wrap="none" anchor="ctr"/>
                  <a:lstStyle/>
                  <a:p>
                    <a:pPr>
                      <a:defRPr/>
                    </a:pPr>
                    <a:endParaRPr lang="en-GB"/>
                  </a:p>
                </p:txBody>
              </p:sp>
              <p:sp>
                <p:nvSpPr>
                  <p:cNvPr id="39" name="Line 105"/>
                  <p:cNvSpPr>
                    <a:spLocks noChangeShapeType="1"/>
                  </p:cNvSpPr>
                  <p:nvPr/>
                </p:nvSpPr>
                <p:spPr bwMode="auto">
                  <a:xfrm>
                    <a:off x="506" y="3024"/>
                    <a:ext cx="0" cy="336"/>
                  </a:xfrm>
                  <a:prstGeom prst="line">
                    <a:avLst/>
                  </a:prstGeom>
                  <a:noFill/>
                  <a:ln w="57150">
                    <a:solidFill>
                      <a:schemeClr val="bg1">
                        <a:lumMod val="50000"/>
                      </a:schemeClr>
                    </a:solidFill>
                    <a:round/>
                  </a:ln>
                  <a:effectLst/>
                </p:spPr>
                <p:txBody>
                  <a:bodyPr/>
                  <a:lstStyle/>
                  <a:p>
                    <a:pPr>
                      <a:defRPr/>
                    </a:pPr>
                    <a:endParaRPr lang="en-GB"/>
                  </a:p>
                </p:txBody>
              </p:sp>
              <p:grpSp>
                <p:nvGrpSpPr>
                  <p:cNvPr id="40" name="Group 106"/>
                  <p:cNvGrpSpPr/>
                  <p:nvPr/>
                </p:nvGrpSpPr>
                <p:grpSpPr bwMode="auto">
                  <a:xfrm>
                    <a:off x="504" y="3120"/>
                    <a:ext cx="144" cy="144"/>
                    <a:chOff x="528" y="3120"/>
                    <a:chExt cx="144" cy="144"/>
                  </a:xfrm>
                </p:grpSpPr>
                <p:sp>
                  <p:nvSpPr>
                    <p:cNvPr id="44" name="Line 107"/>
                    <p:cNvSpPr>
                      <a:spLocks noChangeShapeType="1"/>
                    </p:cNvSpPr>
                    <p:nvPr/>
                  </p:nvSpPr>
                  <p:spPr bwMode="auto">
                    <a:xfrm>
                      <a:off x="530" y="3120"/>
                      <a:ext cx="144" cy="0"/>
                    </a:xfrm>
                    <a:prstGeom prst="line">
                      <a:avLst/>
                    </a:prstGeom>
                    <a:noFill/>
                    <a:ln w="57150">
                      <a:solidFill>
                        <a:schemeClr val="bg1">
                          <a:lumMod val="50000"/>
                        </a:schemeClr>
                      </a:solidFill>
                      <a:round/>
                    </a:ln>
                    <a:effectLst/>
                  </p:spPr>
                  <p:txBody>
                    <a:bodyPr/>
                    <a:lstStyle/>
                    <a:p>
                      <a:pPr>
                        <a:defRPr/>
                      </a:pPr>
                      <a:endParaRPr lang="en-GB"/>
                    </a:p>
                  </p:txBody>
                </p:sp>
                <p:sp>
                  <p:nvSpPr>
                    <p:cNvPr id="45" name="Line 108"/>
                    <p:cNvSpPr>
                      <a:spLocks noChangeShapeType="1"/>
                    </p:cNvSpPr>
                    <p:nvPr/>
                  </p:nvSpPr>
                  <p:spPr bwMode="auto">
                    <a:xfrm flipH="1">
                      <a:off x="624" y="3120"/>
                      <a:ext cx="48" cy="147"/>
                    </a:xfrm>
                    <a:prstGeom prst="line">
                      <a:avLst/>
                    </a:prstGeom>
                    <a:noFill/>
                    <a:ln w="57150">
                      <a:solidFill>
                        <a:schemeClr val="bg1">
                          <a:lumMod val="50000"/>
                        </a:schemeClr>
                      </a:solidFill>
                      <a:round/>
                    </a:ln>
                    <a:effectLst/>
                  </p:spPr>
                  <p:txBody>
                    <a:bodyPr/>
                    <a:lstStyle/>
                    <a:p>
                      <a:pPr>
                        <a:defRPr/>
                      </a:pPr>
                      <a:endParaRPr lang="en-GB"/>
                    </a:p>
                  </p:txBody>
                </p:sp>
              </p:grpSp>
              <p:grpSp>
                <p:nvGrpSpPr>
                  <p:cNvPr id="41" name="Group 109"/>
                  <p:cNvGrpSpPr/>
                  <p:nvPr/>
                </p:nvGrpSpPr>
                <p:grpSpPr bwMode="auto">
                  <a:xfrm flipH="1">
                    <a:off x="384" y="3120"/>
                    <a:ext cx="144" cy="144"/>
                    <a:chOff x="528" y="3120"/>
                    <a:chExt cx="144" cy="144"/>
                  </a:xfrm>
                </p:grpSpPr>
                <p:sp>
                  <p:nvSpPr>
                    <p:cNvPr id="42" name="Line 110"/>
                    <p:cNvSpPr>
                      <a:spLocks noChangeShapeType="1"/>
                    </p:cNvSpPr>
                    <p:nvPr/>
                  </p:nvSpPr>
                  <p:spPr bwMode="auto">
                    <a:xfrm>
                      <a:off x="528" y="3120"/>
                      <a:ext cx="144" cy="0"/>
                    </a:xfrm>
                    <a:prstGeom prst="line">
                      <a:avLst/>
                    </a:prstGeom>
                    <a:noFill/>
                    <a:ln w="57150">
                      <a:solidFill>
                        <a:schemeClr val="bg1">
                          <a:lumMod val="50000"/>
                        </a:schemeClr>
                      </a:solidFill>
                      <a:round/>
                    </a:ln>
                    <a:effectLst/>
                  </p:spPr>
                  <p:txBody>
                    <a:bodyPr/>
                    <a:lstStyle/>
                    <a:p>
                      <a:pPr>
                        <a:defRPr/>
                      </a:pPr>
                      <a:endParaRPr lang="en-GB"/>
                    </a:p>
                  </p:txBody>
                </p:sp>
                <p:sp>
                  <p:nvSpPr>
                    <p:cNvPr id="43" name="Line 111"/>
                    <p:cNvSpPr>
                      <a:spLocks noChangeShapeType="1"/>
                    </p:cNvSpPr>
                    <p:nvPr/>
                  </p:nvSpPr>
                  <p:spPr bwMode="auto">
                    <a:xfrm flipH="1">
                      <a:off x="623" y="3120"/>
                      <a:ext cx="47" cy="147"/>
                    </a:xfrm>
                    <a:prstGeom prst="line">
                      <a:avLst/>
                    </a:prstGeom>
                    <a:noFill/>
                    <a:ln w="57150">
                      <a:solidFill>
                        <a:schemeClr val="bg1">
                          <a:lumMod val="50000"/>
                        </a:schemeClr>
                      </a:solidFill>
                      <a:round/>
                    </a:ln>
                    <a:effectLst/>
                  </p:spPr>
                  <p:txBody>
                    <a:bodyPr/>
                    <a:lstStyle/>
                    <a:p>
                      <a:pPr>
                        <a:defRPr/>
                      </a:pPr>
                      <a:endParaRPr lang="en-GB"/>
                    </a:p>
                  </p:txBody>
                </p:sp>
              </p:grpSp>
            </p:grpSp>
            <p:sp>
              <p:nvSpPr>
                <p:cNvPr id="37" name="Rectangle 49"/>
                <p:cNvSpPr>
                  <a:spLocks noChangeArrowheads="1"/>
                </p:cNvSpPr>
                <p:nvPr/>
              </p:nvSpPr>
              <p:spPr bwMode="auto">
                <a:xfrm>
                  <a:off x="6741251" y="4258206"/>
                  <a:ext cx="772418" cy="663047"/>
                </a:xfrm>
                <a:prstGeom prst="rect">
                  <a:avLst/>
                </a:prstGeom>
                <a:solidFill>
                  <a:schemeClr val="tx1"/>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4000" dirty="0">
                      <a:solidFill>
                        <a:schemeClr val="bg1"/>
                      </a:solidFill>
                    </a:rPr>
                    <a:t>C</a:t>
                  </a:r>
                  <a:endParaRPr lang="en-US" sz="4000" dirty="0">
                    <a:solidFill>
                      <a:schemeClr val="bg1"/>
                    </a:solidFill>
                  </a:endParaRPr>
                </a:p>
              </p:txBody>
            </p:sp>
          </p:grpSp>
          <p:sp>
            <p:nvSpPr>
              <p:cNvPr id="35" name="Rectangle 122"/>
              <p:cNvSpPr>
                <a:spLocks noChangeArrowheads="1"/>
              </p:cNvSpPr>
              <p:nvPr/>
            </p:nvSpPr>
            <p:spPr bwMode="auto">
              <a:xfrm>
                <a:off x="2913160" y="4254724"/>
                <a:ext cx="3214710" cy="642942"/>
              </a:xfrm>
              <a:prstGeom prst="rect">
                <a:avLst/>
              </a:prstGeom>
              <a:solidFill>
                <a:schemeClr val="tx1"/>
              </a:solidFill>
              <a:ln w="9525" algn="ctr">
                <a:solidFill>
                  <a:schemeClr val="tx1"/>
                </a:solidFill>
                <a:round/>
                <a:tailEnd type="triangle" w="med" len="med"/>
              </a:ln>
            </p:spPr>
            <p:txBody>
              <a:bodyPr/>
              <a:lstStyle/>
              <a:p>
                <a:endParaRPr lang="en-GB"/>
              </a:p>
            </p:txBody>
          </p:sp>
        </p:grpSp>
        <p:sp>
          <p:nvSpPr>
            <p:cNvPr id="28" name="Rectangle 58"/>
            <p:cNvSpPr>
              <a:spLocks noChangeArrowheads="1"/>
            </p:cNvSpPr>
            <p:nvPr/>
          </p:nvSpPr>
          <p:spPr bwMode="auto">
            <a:xfrm>
              <a:off x="7870859" y="4384465"/>
              <a:ext cx="118833" cy="156011"/>
            </a:xfrm>
            <a:prstGeom prst="rect">
              <a:avLst/>
            </a:prstGeom>
            <a:solidFill>
              <a:srgbClr val="9933FF"/>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29" name="Rectangle 58"/>
            <p:cNvSpPr>
              <a:spLocks noChangeArrowheads="1"/>
            </p:cNvSpPr>
            <p:nvPr/>
          </p:nvSpPr>
          <p:spPr bwMode="auto">
            <a:xfrm>
              <a:off x="6926399" y="3881768"/>
              <a:ext cx="118833" cy="156011"/>
            </a:xfrm>
            <a:prstGeom prst="rect">
              <a:avLst/>
            </a:prstGeom>
            <a:solidFill>
              <a:srgbClr val="9933FF"/>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30" name="Rectangle 31"/>
            <p:cNvSpPr>
              <a:spLocks noChangeArrowheads="1"/>
            </p:cNvSpPr>
            <p:nvPr/>
          </p:nvSpPr>
          <p:spPr bwMode="auto">
            <a:xfrm>
              <a:off x="4513273" y="3889160"/>
              <a:ext cx="118833" cy="156011"/>
            </a:xfrm>
            <a:prstGeom prst="rect">
              <a:avLst/>
            </a:prstGeom>
            <a:solidFill>
              <a:srgbClr val="6699FF"/>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31" name="Rectangle 33"/>
            <p:cNvSpPr>
              <a:spLocks noChangeArrowheads="1"/>
            </p:cNvSpPr>
            <p:nvPr/>
          </p:nvSpPr>
          <p:spPr bwMode="auto">
            <a:xfrm>
              <a:off x="5751859" y="3857628"/>
              <a:ext cx="118833" cy="156011"/>
            </a:xfrm>
            <a:prstGeom prst="rect">
              <a:avLst/>
            </a:prstGeom>
            <a:solidFill>
              <a:srgbClr val="6699FF"/>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grpSp>
      <p:sp>
        <p:nvSpPr>
          <p:cNvPr id="115" name="TextBox 114"/>
          <p:cNvSpPr txBox="1"/>
          <p:nvPr/>
        </p:nvSpPr>
        <p:spPr>
          <a:xfrm rot="557127">
            <a:off x="195117" y="3579138"/>
            <a:ext cx="2928926" cy="2246769"/>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defRPr/>
            </a:pPr>
            <a:r>
              <a:rPr lang="en-GB" dirty="0"/>
              <a:t>Note – The total amount of work required to complete each batch has not changed, but the throughput time of each batch is reduced from 30 to 12 minutes</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15"/>
                                        </p:tgtEl>
                                        <p:attrNameLst>
                                          <p:attrName>style.visibility</p:attrName>
                                        </p:attrNameLst>
                                      </p:cBhvr>
                                      <p:to>
                                        <p:strVal val="visible"/>
                                      </p:to>
                                    </p:set>
                                    <p:anim calcmode="lin" valueType="num">
                                      <p:cBhvr>
                                        <p:cTn id="52" dur="500" fill="hold"/>
                                        <p:tgtEl>
                                          <p:spTgt spid="115"/>
                                        </p:tgtEl>
                                        <p:attrNameLst>
                                          <p:attrName>ppt_w</p:attrName>
                                        </p:attrNameLst>
                                      </p:cBhvr>
                                      <p:tavLst>
                                        <p:tav tm="0">
                                          <p:val>
                                            <p:fltVal val="0"/>
                                          </p:val>
                                        </p:tav>
                                        <p:tav tm="100000">
                                          <p:val>
                                            <p:strVal val="#ppt_w"/>
                                          </p:val>
                                        </p:tav>
                                      </p:tavLst>
                                    </p:anim>
                                    <p:anim calcmode="lin" valueType="num">
                                      <p:cBhvr>
                                        <p:cTn id="53" dur="500" fill="hold"/>
                                        <p:tgtEl>
                                          <p:spTgt spid="115"/>
                                        </p:tgtEl>
                                        <p:attrNameLst>
                                          <p:attrName>ppt_h</p:attrName>
                                        </p:attrNameLst>
                                      </p:cBhvr>
                                      <p:tavLst>
                                        <p:tav tm="0">
                                          <p:val>
                                            <p:fltVal val="0"/>
                                          </p:val>
                                        </p:tav>
                                        <p:tav tm="100000">
                                          <p:val>
                                            <p:strVal val="#ppt_h"/>
                                          </p:val>
                                        </p:tav>
                                      </p:tavLst>
                                    </p:anim>
                                    <p:animEffect transition="in" filter="fade">
                                      <p:cBhvr>
                                        <p:cTn id="54"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P spid="5" grpId="0" autoUpdateAnimBg="0"/>
      <p:bldP spid="6" grpId="0" autoUpdateAnimBg="0"/>
      <p:bldP spid="7" grpId="0" autoUpdateAnimBg="0"/>
      <p:bldP spid="8" grpId="0" autoUpdateAnimBg="0"/>
      <p:bldP spid="9" grpId="0" autoUpdateAnimBg="0"/>
      <p:bldP spid="10"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6010" y="27682"/>
            <a:ext cx="9144000" cy="1077218"/>
          </a:xfrm>
          <a:prstGeom prst="rect">
            <a:avLst/>
          </a:prstGeom>
          <a:noFill/>
          <a:ln w="9525">
            <a:noFill/>
            <a:miter lim="800000"/>
          </a:ln>
        </p:spPr>
        <p:txBody>
          <a:bodyPr>
            <a:spAutoFit/>
          </a:bodyPr>
          <a:lstStyle/>
          <a:p>
            <a:pPr>
              <a:spcBef>
                <a:spcPct val="50000"/>
              </a:spcBef>
            </a:pPr>
            <a:r>
              <a:rPr lang="en-GB" sz="3200" dirty="0">
                <a:solidFill>
                  <a:srgbClr val="C00000"/>
                </a:solidFill>
              </a:rPr>
              <a:t>Levelled scheduling equalizes the mix of products made each day</a:t>
            </a:r>
            <a:endParaRPr lang="en-US" sz="3200" dirty="0">
              <a:solidFill>
                <a:srgbClr val="C00000"/>
              </a:solidFill>
            </a:endParaRPr>
          </a:p>
        </p:txBody>
      </p:sp>
      <p:sp>
        <p:nvSpPr>
          <p:cNvPr id="3" name="Rectangle 2"/>
          <p:cNvSpPr>
            <a:spLocks noChangeArrowheads="1"/>
          </p:cNvSpPr>
          <p:nvPr/>
        </p:nvSpPr>
        <p:spPr bwMode="auto">
          <a:xfrm>
            <a:off x="252413" y="3000372"/>
            <a:ext cx="8505825" cy="2571768"/>
          </a:xfrm>
          <a:prstGeom prst="rect">
            <a:avLst/>
          </a:prstGeom>
          <a:solidFill>
            <a:srgbClr val="FFFFCC"/>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4" name="Rectangle 5"/>
          <p:cNvSpPr>
            <a:spLocks noChangeArrowheads="1"/>
          </p:cNvSpPr>
          <p:nvPr/>
        </p:nvSpPr>
        <p:spPr bwMode="auto">
          <a:xfrm>
            <a:off x="795338" y="3739838"/>
            <a:ext cx="914400" cy="1077926"/>
          </a:xfrm>
          <a:prstGeom prst="rect">
            <a:avLst/>
          </a:prstGeom>
          <a:solidFill>
            <a:srgbClr val="99CCFF"/>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5" name="Text Box 6"/>
          <p:cNvSpPr txBox="1">
            <a:spLocks noChangeArrowheads="1"/>
          </p:cNvSpPr>
          <p:nvPr/>
        </p:nvSpPr>
        <p:spPr bwMode="auto">
          <a:xfrm>
            <a:off x="896938" y="3968750"/>
            <a:ext cx="714375" cy="198438"/>
          </a:xfrm>
          <a:prstGeom prst="rect">
            <a:avLst/>
          </a:prstGeom>
          <a:noFill/>
          <a:ln w="9525">
            <a:noFill/>
            <a:miter lim="800000"/>
          </a:ln>
        </p:spPr>
        <p:txBody>
          <a:bodyPr>
            <a:spAutoFit/>
          </a:bodyPr>
          <a:lstStyle/>
          <a:p>
            <a:pPr algn="ctr">
              <a:lnSpc>
                <a:spcPct val="40000"/>
              </a:lnSpc>
              <a:spcBef>
                <a:spcPct val="50000"/>
              </a:spcBef>
            </a:pPr>
            <a:r>
              <a:rPr lang="en-GB" sz="1600"/>
              <a:t>250 A</a:t>
            </a:r>
            <a:endParaRPr lang="en-US" sz="1600"/>
          </a:p>
        </p:txBody>
      </p:sp>
      <p:sp>
        <p:nvSpPr>
          <p:cNvPr id="6" name="Rectangle 7"/>
          <p:cNvSpPr>
            <a:spLocks noChangeArrowheads="1"/>
          </p:cNvSpPr>
          <p:nvPr/>
        </p:nvSpPr>
        <p:spPr bwMode="auto">
          <a:xfrm>
            <a:off x="1709738" y="3739838"/>
            <a:ext cx="914400" cy="1077926"/>
          </a:xfrm>
          <a:prstGeom prst="rect">
            <a:avLst/>
          </a:prstGeom>
          <a:solidFill>
            <a:srgbClr val="99CCFF"/>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7" name="Rectangle 9"/>
          <p:cNvSpPr>
            <a:spLocks noChangeArrowheads="1"/>
          </p:cNvSpPr>
          <p:nvPr/>
        </p:nvSpPr>
        <p:spPr bwMode="auto">
          <a:xfrm>
            <a:off x="2624138" y="3739838"/>
            <a:ext cx="914400" cy="1077926"/>
          </a:xfrm>
          <a:prstGeom prst="rect">
            <a:avLst/>
          </a:prstGeom>
          <a:solidFill>
            <a:srgbClr val="99CCFF"/>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8" name="Rectangle 12"/>
          <p:cNvSpPr>
            <a:spLocks noChangeArrowheads="1"/>
          </p:cNvSpPr>
          <p:nvPr/>
        </p:nvSpPr>
        <p:spPr bwMode="auto">
          <a:xfrm>
            <a:off x="3538538" y="3739838"/>
            <a:ext cx="914400" cy="1077926"/>
          </a:xfrm>
          <a:prstGeom prst="rect">
            <a:avLst/>
          </a:prstGeom>
          <a:solidFill>
            <a:srgbClr val="99CCFF"/>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9" name="Rectangle 15"/>
          <p:cNvSpPr>
            <a:spLocks noChangeArrowheads="1"/>
          </p:cNvSpPr>
          <p:nvPr/>
        </p:nvSpPr>
        <p:spPr bwMode="auto">
          <a:xfrm>
            <a:off x="4452938" y="3739838"/>
            <a:ext cx="914400" cy="1077926"/>
          </a:xfrm>
          <a:prstGeom prst="rect">
            <a:avLst/>
          </a:prstGeom>
          <a:solidFill>
            <a:srgbClr val="99CCFF"/>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10" name="Rectangle 17"/>
          <p:cNvSpPr>
            <a:spLocks noChangeArrowheads="1"/>
          </p:cNvSpPr>
          <p:nvPr/>
        </p:nvSpPr>
        <p:spPr bwMode="auto">
          <a:xfrm>
            <a:off x="5367338" y="3739838"/>
            <a:ext cx="914400" cy="1077926"/>
          </a:xfrm>
          <a:prstGeom prst="rect">
            <a:avLst/>
          </a:prstGeom>
          <a:solidFill>
            <a:srgbClr val="99CCFF"/>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11" name="Rectangle 19"/>
          <p:cNvSpPr>
            <a:spLocks noChangeArrowheads="1"/>
          </p:cNvSpPr>
          <p:nvPr/>
        </p:nvSpPr>
        <p:spPr bwMode="auto">
          <a:xfrm>
            <a:off x="6281738" y="3739838"/>
            <a:ext cx="914400" cy="1077926"/>
          </a:xfrm>
          <a:prstGeom prst="rect">
            <a:avLst/>
          </a:prstGeom>
          <a:solidFill>
            <a:srgbClr val="99CCFF"/>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12" name="Rectangle 22"/>
          <p:cNvSpPr>
            <a:spLocks noChangeArrowheads="1"/>
          </p:cNvSpPr>
          <p:nvPr/>
        </p:nvSpPr>
        <p:spPr bwMode="auto">
          <a:xfrm>
            <a:off x="7196138" y="3739838"/>
            <a:ext cx="914400" cy="1077926"/>
          </a:xfrm>
          <a:prstGeom prst="rect">
            <a:avLst/>
          </a:prstGeom>
          <a:solidFill>
            <a:srgbClr val="99CCFF"/>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grpSp>
        <p:nvGrpSpPr>
          <p:cNvPr id="13" name="Group 12"/>
          <p:cNvGrpSpPr/>
          <p:nvPr/>
        </p:nvGrpSpPr>
        <p:grpSpPr bwMode="auto">
          <a:xfrm>
            <a:off x="2949575" y="4818063"/>
            <a:ext cx="1165225" cy="403225"/>
            <a:chOff x="2949576" y="2618951"/>
            <a:chExt cx="1165225" cy="403169"/>
          </a:xfrm>
        </p:grpSpPr>
        <p:sp>
          <p:nvSpPr>
            <p:cNvPr id="14" name="Line 25"/>
            <p:cNvSpPr>
              <a:spLocks noChangeShapeType="1"/>
            </p:cNvSpPr>
            <p:nvPr/>
          </p:nvSpPr>
          <p:spPr bwMode="auto">
            <a:xfrm>
              <a:off x="3538538" y="2618951"/>
              <a:ext cx="0" cy="155257"/>
            </a:xfrm>
            <a:prstGeom prst="line">
              <a:avLst/>
            </a:prstGeom>
            <a:noFill/>
            <a:ln w="38100">
              <a:solidFill>
                <a:srgbClr val="FF0000"/>
              </a:solidFill>
              <a:round/>
              <a:tailEnd type="triangle" w="med" len="med"/>
            </a:ln>
          </p:spPr>
          <p:txBody>
            <a:bodyPr/>
            <a:lstStyle/>
            <a:p>
              <a:endParaRPr lang="en-US"/>
            </a:p>
          </p:txBody>
        </p:sp>
        <p:sp>
          <p:nvSpPr>
            <p:cNvPr id="15" name="Text Box 26"/>
            <p:cNvSpPr txBox="1">
              <a:spLocks noChangeArrowheads="1"/>
            </p:cNvSpPr>
            <p:nvPr/>
          </p:nvSpPr>
          <p:spPr bwMode="auto">
            <a:xfrm>
              <a:off x="2949576" y="2831376"/>
              <a:ext cx="1165225" cy="190744"/>
            </a:xfrm>
            <a:prstGeom prst="rect">
              <a:avLst/>
            </a:prstGeom>
            <a:noFill/>
            <a:ln w="9525">
              <a:noFill/>
              <a:miter lim="800000"/>
            </a:ln>
          </p:spPr>
          <p:txBody>
            <a:bodyPr>
              <a:spAutoFit/>
            </a:bodyPr>
            <a:lstStyle/>
            <a:p>
              <a:pPr algn="ctr">
                <a:lnSpc>
                  <a:spcPct val="40000"/>
                </a:lnSpc>
                <a:spcBef>
                  <a:spcPct val="50000"/>
                </a:spcBef>
              </a:pPr>
              <a:r>
                <a:rPr lang="en-GB" sz="1600"/>
                <a:t>600 A</a:t>
              </a:r>
              <a:endParaRPr lang="en-US" sz="1600"/>
            </a:p>
          </p:txBody>
        </p:sp>
      </p:grpSp>
      <p:grpSp>
        <p:nvGrpSpPr>
          <p:cNvPr id="16" name="Group 15"/>
          <p:cNvGrpSpPr/>
          <p:nvPr/>
        </p:nvGrpSpPr>
        <p:grpSpPr bwMode="auto">
          <a:xfrm>
            <a:off x="3919538" y="4818063"/>
            <a:ext cx="1066800" cy="625475"/>
            <a:chOff x="3919538" y="2618951"/>
            <a:chExt cx="1066800" cy="626443"/>
          </a:xfrm>
        </p:grpSpPr>
        <p:sp>
          <p:nvSpPr>
            <p:cNvPr id="17" name="Line 27"/>
            <p:cNvSpPr>
              <a:spLocks noChangeShapeType="1"/>
            </p:cNvSpPr>
            <p:nvPr/>
          </p:nvSpPr>
          <p:spPr bwMode="auto">
            <a:xfrm>
              <a:off x="4432301" y="2618951"/>
              <a:ext cx="4763" cy="155257"/>
            </a:xfrm>
            <a:prstGeom prst="line">
              <a:avLst/>
            </a:prstGeom>
            <a:noFill/>
            <a:ln w="38100">
              <a:solidFill>
                <a:srgbClr val="FF0000"/>
              </a:solidFill>
              <a:round/>
              <a:tailEnd type="triangle" w="med" len="med"/>
            </a:ln>
          </p:spPr>
          <p:txBody>
            <a:bodyPr/>
            <a:lstStyle/>
            <a:p>
              <a:endParaRPr lang="en-US"/>
            </a:p>
          </p:txBody>
        </p:sp>
        <p:sp>
          <p:nvSpPr>
            <p:cNvPr id="18" name="Text Box 28"/>
            <p:cNvSpPr txBox="1">
              <a:spLocks noChangeArrowheads="1"/>
            </p:cNvSpPr>
            <p:nvPr/>
          </p:nvSpPr>
          <p:spPr bwMode="auto">
            <a:xfrm>
              <a:off x="3919538" y="2834333"/>
              <a:ext cx="1066800" cy="411061"/>
            </a:xfrm>
            <a:prstGeom prst="rect">
              <a:avLst/>
            </a:prstGeom>
            <a:noFill/>
            <a:ln w="9525">
              <a:noFill/>
              <a:miter lim="800000"/>
            </a:ln>
          </p:spPr>
          <p:txBody>
            <a:bodyPr>
              <a:spAutoFit/>
            </a:bodyPr>
            <a:lstStyle/>
            <a:p>
              <a:pPr algn="ctr">
                <a:lnSpc>
                  <a:spcPct val="40000"/>
                </a:lnSpc>
                <a:spcBef>
                  <a:spcPct val="50000"/>
                </a:spcBef>
              </a:pPr>
              <a:r>
                <a:rPr lang="en-GB" sz="1600"/>
                <a:t>200 B</a:t>
              </a:r>
              <a:endParaRPr lang="en-GB" sz="1600"/>
            </a:p>
            <a:p>
              <a:pPr algn="ctr">
                <a:lnSpc>
                  <a:spcPct val="40000"/>
                </a:lnSpc>
                <a:spcBef>
                  <a:spcPct val="50000"/>
                </a:spcBef>
              </a:pPr>
              <a:r>
                <a:rPr lang="en-GB" sz="1600"/>
                <a:t>200 C</a:t>
              </a:r>
              <a:endParaRPr lang="en-US" sz="1600"/>
            </a:p>
          </p:txBody>
        </p:sp>
      </p:grpSp>
      <p:sp>
        <p:nvSpPr>
          <p:cNvPr id="19" name="Text Box 76"/>
          <p:cNvSpPr txBox="1">
            <a:spLocks noChangeArrowheads="1"/>
          </p:cNvSpPr>
          <p:nvPr/>
        </p:nvSpPr>
        <p:spPr bwMode="auto">
          <a:xfrm>
            <a:off x="142875" y="2584450"/>
            <a:ext cx="8501063" cy="400050"/>
          </a:xfrm>
          <a:prstGeom prst="rect">
            <a:avLst/>
          </a:prstGeom>
          <a:noFill/>
          <a:ln w="9525">
            <a:noFill/>
            <a:miter lim="800000"/>
          </a:ln>
        </p:spPr>
        <p:txBody>
          <a:bodyPr>
            <a:spAutoFit/>
          </a:bodyPr>
          <a:lstStyle/>
          <a:p>
            <a:pPr>
              <a:spcBef>
                <a:spcPct val="50000"/>
              </a:spcBef>
            </a:pPr>
            <a:r>
              <a:rPr lang="en-GB" dirty="0"/>
              <a:t>Scheduling in </a:t>
            </a:r>
            <a:r>
              <a:rPr lang="en-GB" i="1" dirty="0">
                <a:solidFill>
                  <a:srgbClr val="FF0000"/>
                </a:solidFill>
              </a:rPr>
              <a:t>large batches</a:t>
            </a:r>
            <a:r>
              <a:rPr lang="en-GB" dirty="0"/>
              <a:t>, where</a:t>
            </a:r>
            <a:r>
              <a:rPr lang="en-GB" i="1" dirty="0"/>
              <a:t> batch size A = 600, B = 200, C = 200</a:t>
            </a:r>
            <a:endParaRPr lang="en-US" i="1" dirty="0"/>
          </a:p>
        </p:txBody>
      </p:sp>
      <p:sp>
        <p:nvSpPr>
          <p:cNvPr id="20" name="Text Box 6"/>
          <p:cNvSpPr txBox="1">
            <a:spLocks noChangeArrowheads="1"/>
          </p:cNvSpPr>
          <p:nvPr/>
        </p:nvSpPr>
        <p:spPr bwMode="auto">
          <a:xfrm>
            <a:off x="1770063" y="3960813"/>
            <a:ext cx="714375" cy="198437"/>
          </a:xfrm>
          <a:prstGeom prst="rect">
            <a:avLst/>
          </a:prstGeom>
          <a:noFill/>
          <a:ln w="9525">
            <a:noFill/>
            <a:miter lim="800000"/>
          </a:ln>
        </p:spPr>
        <p:txBody>
          <a:bodyPr>
            <a:spAutoFit/>
          </a:bodyPr>
          <a:lstStyle/>
          <a:p>
            <a:pPr algn="ctr">
              <a:lnSpc>
                <a:spcPct val="40000"/>
              </a:lnSpc>
              <a:spcBef>
                <a:spcPct val="50000"/>
              </a:spcBef>
            </a:pPr>
            <a:r>
              <a:rPr lang="en-GB" sz="1600"/>
              <a:t>250 A</a:t>
            </a:r>
            <a:endParaRPr lang="en-US" sz="1600"/>
          </a:p>
        </p:txBody>
      </p:sp>
      <p:grpSp>
        <p:nvGrpSpPr>
          <p:cNvPr id="21" name="Group 20"/>
          <p:cNvGrpSpPr/>
          <p:nvPr/>
        </p:nvGrpSpPr>
        <p:grpSpPr bwMode="auto">
          <a:xfrm>
            <a:off x="2674938" y="3970338"/>
            <a:ext cx="769937" cy="579437"/>
            <a:chOff x="2674706" y="1770921"/>
            <a:chExt cx="770052" cy="579878"/>
          </a:xfrm>
        </p:grpSpPr>
        <p:sp>
          <p:nvSpPr>
            <p:cNvPr id="22" name="Text Box 11"/>
            <p:cNvSpPr txBox="1">
              <a:spLocks noChangeArrowheads="1"/>
            </p:cNvSpPr>
            <p:nvPr/>
          </p:nvSpPr>
          <p:spPr bwMode="auto">
            <a:xfrm>
              <a:off x="2695466" y="2159978"/>
              <a:ext cx="749292" cy="190821"/>
            </a:xfrm>
            <a:prstGeom prst="rect">
              <a:avLst/>
            </a:prstGeom>
            <a:noFill/>
            <a:ln w="9525">
              <a:noFill/>
              <a:miter lim="800000"/>
            </a:ln>
          </p:spPr>
          <p:txBody>
            <a:bodyPr>
              <a:spAutoFit/>
            </a:bodyPr>
            <a:lstStyle/>
            <a:p>
              <a:pPr algn="ctr">
                <a:lnSpc>
                  <a:spcPct val="40000"/>
                </a:lnSpc>
                <a:spcBef>
                  <a:spcPct val="50000"/>
                </a:spcBef>
              </a:pPr>
              <a:r>
                <a:rPr lang="en-GB" sz="1600"/>
                <a:t>150 B</a:t>
              </a:r>
              <a:endParaRPr lang="en-GB" sz="1600"/>
            </a:p>
          </p:txBody>
        </p:sp>
        <p:sp>
          <p:nvSpPr>
            <p:cNvPr id="23" name="Text Box 6"/>
            <p:cNvSpPr txBox="1">
              <a:spLocks noChangeArrowheads="1"/>
            </p:cNvSpPr>
            <p:nvPr/>
          </p:nvSpPr>
          <p:spPr bwMode="auto">
            <a:xfrm>
              <a:off x="2674706" y="1770921"/>
              <a:ext cx="714380" cy="198309"/>
            </a:xfrm>
            <a:prstGeom prst="rect">
              <a:avLst/>
            </a:prstGeom>
            <a:noFill/>
            <a:ln w="9525">
              <a:noFill/>
              <a:miter lim="800000"/>
            </a:ln>
          </p:spPr>
          <p:txBody>
            <a:bodyPr>
              <a:spAutoFit/>
            </a:bodyPr>
            <a:lstStyle/>
            <a:p>
              <a:pPr algn="ctr">
                <a:lnSpc>
                  <a:spcPct val="40000"/>
                </a:lnSpc>
                <a:spcBef>
                  <a:spcPct val="50000"/>
                </a:spcBef>
              </a:pPr>
              <a:r>
                <a:rPr lang="en-GB" sz="1600"/>
                <a:t>100 A</a:t>
              </a:r>
              <a:endParaRPr lang="en-US" sz="1600"/>
            </a:p>
          </p:txBody>
        </p:sp>
      </p:grpSp>
      <p:grpSp>
        <p:nvGrpSpPr>
          <p:cNvPr id="24" name="Group 23"/>
          <p:cNvGrpSpPr/>
          <p:nvPr/>
        </p:nvGrpSpPr>
        <p:grpSpPr bwMode="auto">
          <a:xfrm>
            <a:off x="3600450" y="3960813"/>
            <a:ext cx="781050" cy="617537"/>
            <a:chOff x="3600020" y="1762547"/>
            <a:chExt cx="781806" cy="616906"/>
          </a:xfrm>
        </p:grpSpPr>
        <p:sp>
          <p:nvSpPr>
            <p:cNvPr id="25" name="Text Box 14"/>
            <p:cNvSpPr txBox="1">
              <a:spLocks noChangeArrowheads="1"/>
            </p:cNvSpPr>
            <p:nvPr/>
          </p:nvSpPr>
          <p:spPr bwMode="auto">
            <a:xfrm>
              <a:off x="3626178" y="2188632"/>
              <a:ext cx="755648" cy="190821"/>
            </a:xfrm>
            <a:prstGeom prst="rect">
              <a:avLst/>
            </a:prstGeom>
            <a:noFill/>
            <a:ln w="9525">
              <a:noFill/>
              <a:miter lim="800000"/>
            </a:ln>
          </p:spPr>
          <p:txBody>
            <a:bodyPr>
              <a:spAutoFit/>
            </a:bodyPr>
            <a:lstStyle/>
            <a:p>
              <a:pPr algn="ctr">
                <a:lnSpc>
                  <a:spcPct val="40000"/>
                </a:lnSpc>
                <a:spcBef>
                  <a:spcPct val="50000"/>
                </a:spcBef>
              </a:pPr>
              <a:r>
                <a:rPr lang="en-GB" sz="1600"/>
                <a:t>200 C</a:t>
              </a:r>
              <a:endParaRPr lang="en-US" sz="1600"/>
            </a:p>
          </p:txBody>
        </p:sp>
        <p:sp>
          <p:nvSpPr>
            <p:cNvPr id="26" name="Text Box 11"/>
            <p:cNvSpPr txBox="1">
              <a:spLocks noChangeArrowheads="1"/>
            </p:cNvSpPr>
            <p:nvPr/>
          </p:nvSpPr>
          <p:spPr bwMode="auto">
            <a:xfrm>
              <a:off x="3600020" y="1762547"/>
              <a:ext cx="749292" cy="190821"/>
            </a:xfrm>
            <a:prstGeom prst="rect">
              <a:avLst/>
            </a:prstGeom>
            <a:noFill/>
            <a:ln w="9525">
              <a:noFill/>
              <a:miter lim="800000"/>
            </a:ln>
          </p:spPr>
          <p:txBody>
            <a:bodyPr>
              <a:spAutoFit/>
            </a:bodyPr>
            <a:lstStyle/>
            <a:p>
              <a:pPr algn="ctr">
                <a:lnSpc>
                  <a:spcPct val="40000"/>
                </a:lnSpc>
                <a:spcBef>
                  <a:spcPct val="50000"/>
                </a:spcBef>
              </a:pPr>
              <a:r>
                <a:rPr lang="en-GB" sz="1600"/>
                <a:t>50 B</a:t>
              </a:r>
              <a:endParaRPr lang="en-GB" sz="1600"/>
            </a:p>
          </p:txBody>
        </p:sp>
      </p:grpSp>
      <p:grpSp>
        <p:nvGrpSpPr>
          <p:cNvPr id="27" name="Group 26"/>
          <p:cNvGrpSpPr/>
          <p:nvPr/>
        </p:nvGrpSpPr>
        <p:grpSpPr bwMode="auto">
          <a:xfrm>
            <a:off x="4532313" y="3954463"/>
            <a:ext cx="4154487" cy="1489075"/>
            <a:chOff x="4532094" y="1755155"/>
            <a:chExt cx="4154707" cy="1490239"/>
          </a:xfrm>
        </p:grpSpPr>
        <p:sp>
          <p:nvSpPr>
            <p:cNvPr id="28" name="Line 29"/>
            <p:cNvSpPr>
              <a:spLocks noChangeShapeType="1"/>
            </p:cNvSpPr>
            <p:nvPr/>
          </p:nvSpPr>
          <p:spPr bwMode="auto">
            <a:xfrm>
              <a:off x="7199313" y="2618951"/>
              <a:ext cx="0" cy="155257"/>
            </a:xfrm>
            <a:prstGeom prst="line">
              <a:avLst/>
            </a:prstGeom>
            <a:noFill/>
            <a:ln w="38100">
              <a:solidFill>
                <a:srgbClr val="FF0000"/>
              </a:solidFill>
              <a:round/>
              <a:tailEnd type="triangle" w="med" len="med"/>
            </a:ln>
          </p:spPr>
          <p:txBody>
            <a:bodyPr/>
            <a:lstStyle/>
            <a:p>
              <a:endParaRPr lang="en-US"/>
            </a:p>
          </p:txBody>
        </p:sp>
        <p:sp>
          <p:nvSpPr>
            <p:cNvPr id="29" name="Text Box 30"/>
            <p:cNvSpPr txBox="1">
              <a:spLocks noChangeArrowheads="1"/>
            </p:cNvSpPr>
            <p:nvPr/>
          </p:nvSpPr>
          <p:spPr bwMode="auto">
            <a:xfrm>
              <a:off x="6915151" y="2834333"/>
              <a:ext cx="609600" cy="411061"/>
            </a:xfrm>
            <a:prstGeom prst="rect">
              <a:avLst/>
            </a:prstGeom>
            <a:noFill/>
            <a:ln w="9525">
              <a:noFill/>
              <a:miter lim="800000"/>
            </a:ln>
          </p:spPr>
          <p:txBody>
            <a:bodyPr>
              <a:spAutoFit/>
            </a:bodyPr>
            <a:lstStyle/>
            <a:p>
              <a:pPr algn="ctr">
                <a:lnSpc>
                  <a:spcPct val="40000"/>
                </a:lnSpc>
                <a:spcBef>
                  <a:spcPct val="50000"/>
                </a:spcBef>
              </a:pPr>
              <a:r>
                <a:rPr lang="en-GB" sz="1600"/>
                <a:t>600</a:t>
              </a:r>
              <a:endParaRPr lang="en-GB" sz="1600"/>
            </a:p>
            <a:p>
              <a:pPr algn="ctr">
                <a:lnSpc>
                  <a:spcPct val="40000"/>
                </a:lnSpc>
                <a:spcBef>
                  <a:spcPct val="50000"/>
                </a:spcBef>
              </a:pPr>
              <a:r>
                <a:rPr lang="en-GB" sz="1600"/>
                <a:t>A</a:t>
              </a:r>
              <a:endParaRPr lang="en-US" sz="1600"/>
            </a:p>
          </p:txBody>
        </p:sp>
        <p:sp>
          <p:nvSpPr>
            <p:cNvPr id="30" name="Line 31"/>
            <p:cNvSpPr>
              <a:spLocks noChangeShapeType="1"/>
            </p:cNvSpPr>
            <p:nvPr/>
          </p:nvSpPr>
          <p:spPr bwMode="auto">
            <a:xfrm>
              <a:off x="8094663" y="2618951"/>
              <a:ext cx="1588" cy="155257"/>
            </a:xfrm>
            <a:prstGeom prst="line">
              <a:avLst/>
            </a:prstGeom>
            <a:noFill/>
            <a:ln w="38100">
              <a:solidFill>
                <a:srgbClr val="FF0000"/>
              </a:solidFill>
              <a:round/>
              <a:tailEnd type="triangle" w="med" len="med"/>
            </a:ln>
          </p:spPr>
          <p:txBody>
            <a:bodyPr/>
            <a:lstStyle/>
            <a:p>
              <a:endParaRPr lang="en-US"/>
            </a:p>
          </p:txBody>
        </p:sp>
        <p:sp>
          <p:nvSpPr>
            <p:cNvPr id="31" name="Text Box 32"/>
            <p:cNvSpPr txBox="1">
              <a:spLocks noChangeArrowheads="1"/>
            </p:cNvSpPr>
            <p:nvPr/>
          </p:nvSpPr>
          <p:spPr bwMode="auto">
            <a:xfrm>
              <a:off x="7620001" y="2834333"/>
              <a:ext cx="1066800" cy="411061"/>
            </a:xfrm>
            <a:prstGeom prst="rect">
              <a:avLst/>
            </a:prstGeom>
            <a:noFill/>
            <a:ln w="9525">
              <a:noFill/>
              <a:miter lim="800000"/>
            </a:ln>
          </p:spPr>
          <p:txBody>
            <a:bodyPr>
              <a:spAutoFit/>
            </a:bodyPr>
            <a:lstStyle/>
            <a:p>
              <a:pPr algn="ctr">
                <a:lnSpc>
                  <a:spcPct val="40000"/>
                </a:lnSpc>
                <a:spcBef>
                  <a:spcPct val="50000"/>
                </a:spcBef>
              </a:pPr>
              <a:r>
                <a:rPr lang="en-GB" sz="1600"/>
                <a:t>200 B</a:t>
              </a:r>
              <a:endParaRPr lang="en-GB" sz="1600"/>
            </a:p>
            <a:p>
              <a:pPr algn="ctr">
                <a:lnSpc>
                  <a:spcPct val="40000"/>
                </a:lnSpc>
                <a:spcBef>
                  <a:spcPct val="50000"/>
                </a:spcBef>
              </a:pPr>
              <a:r>
                <a:rPr lang="en-GB" sz="1600"/>
                <a:t>200 C</a:t>
              </a:r>
              <a:endParaRPr lang="en-US" sz="1600"/>
            </a:p>
          </p:txBody>
        </p:sp>
        <p:grpSp>
          <p:nvGrpSpPr>
            <p:cNvPr id="32" name="Group 121"/>
            <p:cNvGrpSpPr/>
            <p:nvPr/>
          </p:nvGrpSpPr>
          <p:grpSpPr bwMode="auto">
            <a:xfrm>
              <a:off x="4532094" y="1755155"/>
              <a:ext cx="3484696" cy="616906"/>
              <a:chOff x="4532094" y="1755155"/>
              <a:chExt cx="3484696" cy="616906"/>
            </a:xfrm>
          </p:grpSpPr>
          <p:sp>
            <p:nvSpPr>
              <p:cNvPr id="33" name="Text Box 6"/>
              <p:cNvSpPr txBox="1">
                <a:spLocks noChangeArrowheads="1"/>
              </p:cNvSpPr>
              <p:nvPr/>
            </p:nvSpPr>
            <p:spPr bwMode="auto">
              <a:xfrm>
                <a:off x="4532094" y="1762786"/>
                <a:ext cx="714380" cy="198309"/>
              </a:xfrm>
              <a:prstGeom prst="rect">
                <a:avLst/>
              </a:prstGeom>
              <a:noFill/>
              <a:ln w="9525">
                <a:noFill/>
                <a:miter lim="800000"/>
              </a:ln>
            </p:spPr>
            <p:txBody>
              <a:bodyPr>
                <a:spAutoFit/>
              </a:bodyPr>
              <a:lstStyle/>
              <a:p>
                <a:pPr algn="ctr">
                  <a:lnSpc>
                    <a:spcPct val="40000"/>
                  </a:lnSpc>
                  <a:spcBef>
                    <a:spcPct val="50000"/>
                  </a:spcBef>
                </a:pPr>
                <a:r>
                  <a:rPr lang="en-GB" sz="1600"/>
                  <a:t>250 A</a:t>
                </a:r>
                <a:endParaRPr lang="en-US" sz="1600"/>
              </a:p>
            </p:txBody>
          </p:sp>
          <p:sp>
            <p:nvSpPr>
              <p:cNvPr id="34" name="Text Box 11"/>
              <p:cNvSpPr txBox="1">
                <a:spLocks noChangeArrowheads="1"/>
              </p:cNvSpPr>
              <p:nvPr/>
            </p:nvSpPr>
            <p:spPr bwMode="auto">
              <a:xfrm>
                <a:off x="6330430" y="2152586"/>
                <a:ext cx="749292" cy="190821"/>
              </a:xfrm>
              <a:prstGeom prst="rect">
                <a:avLst/>
              </a:prstGeom>
              <a:noFill/>
              <a:ln w="9525">
                <a:noFill/>
                <a:miter lim="800000"/>
              </a:ln>
            </p:spPr>
            <p:txBody>
              <a:bodyPr>
                <a:spAutoFit/>
              </a:bodyPr>
              <a:lstStyle/>
              <a:p>
                <a:pPr algn="ctr">
                  <a:lnSpc>
                    <a:spcPct val="40000"/>
                  </a:lnSpc>
                  <a:spcBef>
                    <a:spcPct val="50000"/>
                  </a:spcBef>
                </a:pPr>
                <a:r>
                  <a:rPr lang="en-GB" sz="1600"/>
                  <a:t>150 B</a:t>
                </a:r>
                <a:endParaRPr lang="en-GB" sz="1600"/>
              </a:p>
            </p:txBody>
          </p:sp>
          <p:sp>
            <p:nvSpPr>
              <p:cNvPr id="35" name="Text Box 14"/>
              <p:cNvSpPr txBox="1">
                <a:spLocks noChangeArrowheads="1"/>
              </p:cNvSpPr>
              <p:nvPr/>
            </p:nvSpPr>
            <p:spPr bwMode="auto">
              <a:xfrm>
                <a:off x="7261142" y="2181240"/>
                <a:ext cx="755648" cy="190821"/>
              </a:xfrm>
              <a:prstGeom prst="rect">
                <a:avLst/>
              </a:prstGeom>
              <a:noFill/>
              <a:ln w="9525">
                <a:noFill/>
                <a:miter lim="800000"/>
              </a:ln>
            </p:spPr>
            <p:txBody>
              <a:bodyPr>
                <a:spAutoFit/>
              </a:bodyPr>
              <a:lstStyle/>
              <a:p>
                <a:pPr algn="ctr">
                  <a:lnSpc>
                    <a:spcPct val="40000"/>
                  </a:lnSpc>
                  <a:spcBef>
                    <a:spcPct val="50000"/>
                  </a:spcBef>
                </a:pPr>
                <a:r>
                  <a:rPr lang="en-GB" sz="1600"/>
                  <a:t>200 C</a:t>
                </a:r>
                <a:endParaRPr lang="en-US" sz="1600"/>
              </a:p>
            </p:txBody>
          </p:sp>
          <p:sp>
            <p:nvSpPr>
              <p:cNvPr id="36" name="Text Box 6"/>
              <p:cNvSpPr txBox="1">
                <a:spLocks noChangeArrowheads="1"/>
              </p:cNvSpPr>
              <p:nvPr/>
            </p:nvSpPr>
            <p:spPr bwMode="auto">
              <a:xfrm>
                <a:off x="5405116" y="1755394"/>
                <a:ext cx="714380" cy="198309"/>
              </a:xfrm>
              <a:prstGeom prst="rect">
                <a:avLst/>
              </a:prstGeom>
              <a:noFill/>
              <a:ln w="9525">
                <a:noFill/>
                <a:miter lim="800000"/>
              </a:ln>
            </p:spPr>
            <p:txBody>
              <a:bodyPr>
                <a:spAutoFit/>
              </a:bodyPr>
              <a:lstStyle/>
              <a:p>
                <a:pPr algn="ctr">
                  <a:lnSpc>
                    <a:spcPct val="40000"/>
                  </a:lnSpc>
                  <a:spcBef>
                    <a:spcPct val="50000"/>
                  </a:spcBef>
                </a:pPr>
                <a:r>
                  <a:rPr lang="en-GB" sz="1600"/>
                  <a:t>250 A</a:t>
                </a:r>
                <a:endParaRPr lang="en-US" sz="1600"/>
              </a:p>
            </p:txBody>
          </p:sp>
          <p:sp>
            <p:nvSpPr>
              <p:cNvPr id="37" name="Text Box 6"/>
              <p:cNvSpPr txBox="1">
                <a:spLocks noChangeArrowheads="1"/>
              </p:cNvSpPr>
              <p:nvPr/>
            </p:nvSpPr>
            <p:spPr bwMode="auto">
              <a:xfrm>
                <a:off x="6309670" y="1763529"/>
                <a:ext cx="714380" cy="198309"/>
              </a:xfrm>
              <a:prstGeom prst="rect">
                <a:avLst/>
              </a:prstGeom>
              <a:noFill/>
              <a:ln w="9525">
                <a:noFill/>
                <a:miter lim="800000"/>
              </a:ln>
            </p:spPr>
            <p:txBody>
              <a:bodyPr>
                <a:spAutoFit/>
              </a:bodyPr>
              <a:lstStyle/>
              <a:p>
                <a:pPr algn="ctr">
                  <a:lnSpc>
                    <a:spcPct val="40000"/>
                  </a:lnSpc>
                  <a:spcBef>
                    <a:spcPct val="50000"/>
                  </a:spcBef>
                </a:pPr>
                <a:r>
                  <a:rPr lang="en-GB" sz="1600"/>
                  <a:t>100 A</a:t>
                </a:r>
                <a:endParaRPr lang="en-US" sz="1600"/>
              </a:p>
            </p:txBody>
          </p:sp>
          <p:sp>
            <p:nvSpPr>
              <p:cNvPr id="38" name="Text Box 11"/>
              <p:cNvSpPr txBox="1">
                <a:spLocks noChangeArrowheads="1"/>
              </p:cNvSpPr>
              <p:nvPr/>
            </p:nvSpPr>
            <p:spPr bwMode="auto">
              <a:xfrm>
                <a:off x="7234984" y="1755155"/>
                <a:ext cx="749292" cy="190821"/>
              </a:xfrm>
              <a:prstGeom prst="rect">
                <a:avLst/>
              </a:prstGeom>
              <a:noFill/>
              <a:ln w="9525">
                <a:noFill/>
                <a:miter lim="800000"/>
              </a:ln>
            </p:spPr>
            <p:txBody>
              <a:bodyPr>
                <a:spAutoFit/>
              </a:bodyPr>
              <a:lstStyle/>
              <a:p>
                <a:pPr algn="ctr">
                  <a:lnSpc>
                    <a:spcPct val="40000"/>
                  </a:lnSpc>
                  <a:spcBef>
                    <a:spcPct val="50000"/>
                  </a:spcBef>
                </a:pPr>
                <a:r>
                  <a:rPr lang="en-GB" sz="1600"/>
                  <a:t>50 B</a:t>
                </a:r>
                <a:endParaRPr lang="en-GB" sz="1600"/>
              </a:p>
            </p:txBody>
          </p:sp>
        </p:grpSp>
      </p:grpSp>
      <p:sp>
        <p:nvSpPr>
          <p:cNvPr id="39" name="Text Box 76"/>
          <p:cNvSpPr txBox="1">
            <a:spLocks noChangeArrowheads="1"/>
          </p:cNvSpPr>
          <p:nvPr/>
        </p:nvSpPr>
        <p:spPr bwMode="auto">
          <a:xfrm>
            <a:off x="428625" y="1104900"/>
            <a:ext cx="8143875" cy="1323975"/>
          </a:xfrm>
          <a:prstGeom prst="rect">
            <a:avLst/>
          </a:prstGeom>
          <a:noFill/>
          <a:ln w="9525">
            <a:noFill/>
            <a:miter lim="800000"/>
          </a:ln>
        </p:spPr>
        <p:txBody>
          <a:bodyPr>
            <a:spAutoFit/>
          </a:bodyPr>
          <a:lstStyle/>
          <a:p>
            <a:pPr algn="r">
              <a:spcBef>
                <a:spcPct val="50000"/>
              </a:spcBef>
            </a:pPr>
            <a:r>
              <a:rPr lang="en-GB"/>
              <a:t>Over an eight day period, need to make............1200 of A</a:t>
            </a:r>
            <a:endParaRPr lang="en-GB"/>
          </a:p>
          <a:p>
            <a:pPr algn="r">
              <a:spcBef>
                <a:spcPct val="50000"/>
              </a:spcBef>
            </a:pPr>
            <a:r>
              <a:rPr lang="en-GB"/>
              <a:t>400 of B</a:t>
            </a:r>
            <a:endParaRPr lang="en-GB"/>
          </a:p>
          <a:p>
            <a:pPr algn="r">
              <a:spcBef>
                <a:spcPct val="50000"/>
              </a:spcBef>
            </a:pPr>
            <a:r>
              <a:rPr lang="en-GB"/>
              <a:t>400 of C</a:t>
            </a:r>
            <a:endParaRPr lang="en-US"/>
          </a:p>
        </p:txBody>
      </p:sp>
      <p:sp>
        <p:nvSpPr>
          <p:cNvPr id="40" name="Text Box 76"/>
          <p:cNvSpPr txBox="1">
            <a:spLocks noChangeArrowheads="1"/>
          </p:cNvSpPr>
          <p:nvPr/>
        </p:nvSpPr>
        <p:spPr bwMode="auto">
          <a:xfrm>
            <a:off x="151218" y="5715016"/>
            <a:ext cx="8501122" cy="400110"/>
          </a:xfrm>
          <a:prstGeom prst="rect">
            <a:avLst/>
          </a:prstGeom>
          <a:solidFill>
            <a:schemeClr val="bg1">
              <a:lumMod val="8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spcBef>
                <a:spcPct val="50000"/>
              </a:spcBef>
              <a:defRPr/>
            </a:pPr>
            <a:r>
              <a:rPr lang="en-GB" dirty="0"/>
              <a:t>Every day, the schedule needs to be calculated. Each day can be different</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dissolv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ppt_w</p:attrName>
                                        </p:attrNameLst>
                                      </p:cBhvr>
                                      <p:tavLst>
                                        <p:tav tm="0">
                                          <p:val>
                                            <p:fltVal val="0"/>
                                          </p:val>
                                        </p:tav>
                                        <p:tav tm="100000">
                                          <p:val>
                                            <p:strVal val="#ppt_w"/>
                                          </p:val>
                                        </p:tav>
                                      </p:tavLst>
                                    </p:anim>
                                    <p:anim calcmode="lin" valueType="num">
                                      <p:cBhvr>
                                        <p:cTn id="43" dur="500" fill="hold"/>
                                        <p:tgtEl>
                                          <p:spTgt spid="40"/>
                                        </p:tgtEl>
                                        <p:attrNameLst>
                                          <p:attrName>ppt_h</p:attrName>
                                        </p:attrNameLst>
                                      </p:cBhvr>
                                      <p:tavLst>
                                        <p:tav tm="0">
                                          <p:val>
                                            <p:fltVal val="0"/>
                                          </p:val>
                                        </p:tav>
                                        <p:tav tm="100000">
                                          <p:val>
                                            <p:strVal val="#ppt_h"/>
                                          </p:val>
                                        </p:tav>
                                      </p:tavLst>
                                    </p:anim>
                                    <p:animEffect transition="in" filter="fade">
                                      <p:cBhvr>
                                        <p:cTn id="4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42875" y="0"/>
            <a:ext cx="9144000" cy="1077218"/>
          </a:xfrm>
          <a:prstGeom prst="rect">
            <a:avLst/>
          </a:prstGeom>
          <a:noFill/>
          <a:ln w="9525">
            <a:noFill/>
            <a:miter lim="800000"/>
          </a:ln>
        </p:spPr>
        <p:txBody>
          <a:bodyPr>
            <a:spAutoFit/>
          </a:bodyPr>
          <a:lstStyle/>
          <a:p>
            <a:pPr>
              <a:spcBef>
                <a:spcPct val="50000"/>
              </a:spcBef>
            </a:pPr>
            <a:r>
              <a:rPr lang="en-GB" sz="3200" dirty="0">
                <a:solidFill>
                  <a:srgbClr val="C00000"/>
                </a:solidFill>
              </a:rPr>
              <a:t>Levelled scheduling equalizes the mix of products made each day</a:t>
            </a:r>
            <a:endParaRPr lang="en-US" sz="3200" dirty="0">
              <a:solidFill>
                <a:srgbClr val="C00000"/>
              </a:solidFill>
            </a:endParaRPr>
          </a:p>
        </p:txBody>
      </p:sp>
      <p:sp>
        <p:nvSpPr>
          <p:cNvPr id="3" name="Rectangle 3"/>
          <p:cNvSpPr>
            <a:spLocks noChangeArrowheads="1"/>
          </p:cNvSpPr>
          <p:nvPr/>
        </p:nvSpPr>
        <p:spPr bwMode="auto">
          <a:xfrm>
            <a:off x="266591" y="2916182"/>
            <a:ext cx="8505825" cy="2593973"/>
          </a:xfrm>
          <a:prstGeom prst="rect">
            <a:avLst/>
          </a:prstGeom>
          <a:solidFill>
            <a:srgbClr val="FFFFCC"/>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grpSp>
        <p:nvGrpSpPr>
          <p:cNvPr id="4" name="Group 88"/>
          <p:cNvGrpSpPr/>
          <p:nvPr/>
        </p:nvGrpSpPr>
        <p:grpSpPr bwMode="auto">
          <a:xfrm>
            <a:off x="762000" y="3189288"/>
            <a:ext cx="7315200" cy="1333500"/>
            <a:chOff x="480" y="2481"/>
            <a:chExt cx="4608" cy="761"/>
          </a:xfrm>
        </p:grpSpPr>
        <p:sp>
          <p:nvSpPr>
            <p:cNvPr id="5" name="Rectangle 34"/>
            <p:cNvSpPr>
              <a:spLocks noChangeArrowheads="1"/>
            </p:cNvSpPr>
            <p:nvPr/>
          </p:nvSpPr>
          <p:spPr bwMode="auto">
            <a:xfrm>
              <a:off x="480" y="2481"/>
              <a:ext cx="576" cy="761"/>
            </a:xfrm>
            <a:prstGeom prst="rect">
              <a:avLst/>
            </a:prstGeom>
            <a:solidFill>
              <a:srgbClr val="99CCFF"/>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6" name="Rectangle 38"/>
            <p:cNvSpPr>
              <a:spLocks noChangeArrowheads="1"/>
            </p:cNvSpPr>
            <p:nvPr/>
          </p:nvSpPr>
          <p:spPr bwMode="auto">
            <a:xfrm>
              <a:off x="1056" y="2481"/>
              <a:ext cx="576" cy="761"/>
            </a:xfrm>
            <a:prstGeom prst="rect">
              <a:avLst/>
            </a:prstGeom>
            <a:solidFill>
              <a:srgbClr val="99CCFF"/>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7" name="Rectangle 42"/>
            <p:cNvSpPr>
              <a:spLocks noChangeArrowheads="1"/>
            </p:cNvSpPr>
            <p:nvPr/>
          </p:nvSpPr>
          <p:spPr bwMode="auto">
            <a:xfrm>
              <a:off x="1632" y="2481"/>
              <a:ext cx="576" cy="761"/>
            </a:xfrm>
            <a:prstGeom prst="rect">
              <a:avLst/>
            </a:prstGeom>
            <a:solidFill>
              <a:srgbClr val="99CCFF"/>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8" name="Rectangle 46"/>
            <p:cNvSpPr>
              <a:spLocks noChangeArrowheads="1"/>
            </p:cNvSpPr>
            <p:nvPr/>
          </p:nvSpPr>
          <p:spPr bwMode="auto">
            <a:xfrm>
              <a:off x="2208" y="2481"/>
              <a:ext cx="576" cy="761"/>
            </a:xfrm>
            <a:prstGeom prst="rect">
              <a:avLst/>
            </a:prstGeom>
            <a:solidFill>
              <a:srgbClr val="99CCFF"/>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9" name="Rectangle 50"/>
            <p:cNvSpPr>
              <a:spLocks noChangeArrowheads="1"/>
            </p:cNvSpPr>
            <p:nvPr/>
          </p:nvSpPr>
          <p:spPr bwMode="auto">
            <a:xfrm>
              <a:off x="2784" y="2481"/>
              <a:ext cx="576" cy="761"/>
            </a:xfrm>
            <a:prstGeom prst="rect">
              <a:avLst/>
            </a:prstGeom>
            <a:solidFill>
              <a:srgbClr val="99CCFF"/>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10" name="Rectangle 54"/>
            <p:cNvSpPr>
              <a:spLocks noChangeArrowheads="1"/>
            </p:cNvSpPr>
            <p:nvPr/>
          </p:nvSpPr>
          <p:spPr bwMode="auto">
            <a:xfrm>
              <a:off x="3360" y="2481"/>
              <a:ext cx="576" cy="761"/>
            </a:xfrm>
            <a:prstGeom prst="rect">
              <a:avLst/>
            </a:prstGeom>
            <a:solidFill>
              <a:srgbClr val="99CCFF"/>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11" name="Rectangle 58"/>
            <p:cNvSpPr>
              <a:spLocks noChangeArrowheads="1"/>
            </p:cNvSpPr>
            <p:nvPr/>
          </p:nvSpPr>
          <p:spPr bwMode="auto">
            <a:xfrm>
              <a:off x="3936" y="2481"/>
              <a:ext cx="576" cy="761"/>
            </a:xfrm>
            <a:prstGeom prst="rect">
              <a:avLst/>
            </a:prstGeom>
            <a:solidFill>
              <a:srgbClr val="99CCFF"/>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12" name="Rectangle 62"/>
            <p:cNvSpPr>
              <a:spLocks noChangeArrowheads="1"/>
            </p:cNvSpPr>
            <p:nvPr/>
          </p:nvSpPr>
          <p:spPr bwMode="auto">
            <a:xfrm>
              <a:off x="4512" y="2481"/>
              <a:ext cx="576" cy="761"/>
            </a:xfrm>
            <a:prstGeom prst="rect">
              <a:avLst/>
            </a:prstGeom>
            <a:solidFill>
              <a:srgbClr val="99CCFF"/>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grpSp>
      <p:grpSp>
        <p:nvGrpSpPr>
          <p:cNvPr id="13" name="Group 12"/>
          <p:cNvGrpSpPr/>
          <p:nvPr/>
        </p:nvGrpSpPr>
        <p:grpSpPr bwMode="auto">
          <a:xfrm>
            <a:off x="785813" y="3365500"/>
            <a:ext cx="1201737" cy="2028825"/>
            <a:chOff x="785786" y="3619174"/>
            <a:chExt cx="1201764" cy="2029147"/>
          </a:xfrm>
        </p:grpSpPr>
        <p:sp>
          <p:nvSpPr>
            <p:cNvPr id="14" name="Text Box 66"/>
            <p:cNvSpPr txBox="1">
              <a:spLocks noChangeArrowheads="1"/>
            </p:cNvSpPr>
            <p:nvPr/>
          </p:nvSpPr>
          <p:spPr bwMode="auto">
            <a:xfrm>
              <a:off x="1050925" y="5016496"/>
              <a:ext cx="936625" cy="631825"/>
            </a:xfrm>
            <a:prstGeom prst="rect">
              <a:avLst/>
            </a:prstGeom>
            <a:noFill/>
            <a:ln w="9525">
              <a:noFill/>
              <a:miter lim="800000"/>
            </a:ln>
          </p:spPr>
          <p:txBody>
            <a:bodyPr>
              <a:spAutoFit/>
            </a:bodyPr>
            <a:lstStyle/>
            <a:p>
              <a:pPr algn="r">
                <a:lnSpc>
                  <a:spcPct val="40000"/>
                </a:lnSpc>
                <a:spcBef>
                  <a:spcPct val="50000"/>
                </a:spcBef>
              </a:pPr>
              <a:r>
                <a:rPr lang="en-GB" sz="1600"/>
                <a:t>150 A</a:t>
              </a:r>
              <a:endParaRPr lang="en-GB" sz="1600"/>
            </a:p>
            <a:p>
              <a:pPr algn="r">
                <a:lnSpc>
                  <a:spcPct val="40000"/>
                </a:lnSpc>
                <a:spcBef>
                  <a:spcPct val="50000"/>
                </a:spcBef>
              </a:pPr>
              <a:r>
                <a:rPr lang="en-GB" sz="1600"/>
                <a:t>50 B</a:t>
              </a:r>
              <a:endParaRPr lang="en-GB" sz="1600"/>
            </a:p>
            <a:p>
              <a:pPr algn="r">
                <a:lnSpc>
                  <a:spcPct val="40000"/>
                </a:lnSpc>
                <a:spcBef>
                  <a:spcPct val="50000"/>
                </a:spcBef>
              </a:pPr>
              <a:r>
                <a:rPr lang="en-GB" sz="1600"/>
                <a:t>50 C</a:t>
              </a:r>
              <a:endParaRPr lang="en-US" sz="1600"/>
            </a:p>
          </p:txBody>
        </p:sp>
        <p:sp>
          <p:nvSpPr>
            <p:cNvPr id="15" name="Text Box 35"/>
            <p:cNvSpPr txBox="1">
              <a:spLocks noChangeArrowheads="1"/>
            </p:cNvSpPr>
            <p:nvPr/>
          </p:nvSpPr>
          <p:spPr bwMode="auto">
            <a:xfrm>
              <a:off x="785786" y="3619174"/>
              <a:ext cx="809652" cy="212879"/>
            </a:xfrm>
            <a:prstGeom prst="rect">
              <a:avLst/>
            </a:prstGeom>
            <a:noFill/>
            <a:ln w="9525">
              <a:noFill/>
              <a:miter lim="800000"/>
            </a:ln>
          </p:spPr>
          <p:txBody>
            <a:bodyPr>
              <a:spAutoFit/>
            </a:bodyPr>
            <a:lstStyle/>
            <a:p>
              <a:pPr algn="ctr">
                <a:lnSpc>
                  <a:spcPct val="40000"/>
                </a:lnSpc>
                <a:spcBef>
                  <a:spcPct val="50000"/>
                </a:spcBef>
              </a:pPr>
              <a:r>
                <a:rPr lang="en-GB" sz="1600"/>
                <a:t>150 A</a:t>
              </a:r>
              <a:endParaRPr lang="en-US" sz="1600"/>
            </a:p>
          </p:txBody>
        </p:sp>
        <p:sp>
          <p:nvSpPr>
            <p:cNvPr id="16" name="Text Box 36"/>
            <p:cNvSpPr txBox="1">
              <a:spLocks noChangeArrowheads="1"/>
            </p:cNvSpPr>
            <p:nvPr/>
          </p:nvSpPr>
          <p:spPr bwMode="auto">
            <a:xfrm>
              <a:off x="896148" y="4001185"/>
              <a:ext cx="738214" cy="190821"/>
            </a:xfrm>
            <a:prstGeom prst="rect">
              <a:avLst/>
            </a:prstGeom>
            <a:noFill/>
            <a:ln w="9525">
              <a:noFill/>
              <a:miter lim="800000"/>
            </a:ln>
          </p:spPr>
          <p:txBody>
            <a:bodyPr>
              <a:spAutoFit/>
            </a:bodyPr>
            <a:lstStyle/>
            <a:p>
              <a:pPr algn="ctr">
                <a:lnSpc>
                  <a:spcPct val="40000"/>
                </a:lnSpc>
                <a:spcBef>
                  <a:spcPct val="50000"/>
                </a:spcBef>
              </a:pPr>
              <a:r>
                <a:rPr lang="en-GB" sz="1600"/>
                <a:t>50 B</a:t>
              </a:r>
              <a:endParaRPr lang="en-US" sz="1600"/>
            </a:p>
          </p:txBody>
        </p:sp>
        <p:sp>
          <p:nvSpPr>
            <p:cNvPr id="17" name="Text Box 37"/>
            <p:cNvSpPr txBox="1">
              <a:spLocks noChangeArrowheads="1"/>
            </p:cNvSpPr>
            <p:nvPr/>
          </p:nvSpPr>
          <p:spPr bwMode="auto">
            <a:xfrm>
              <a:off x="896148" y="4418779"/>
              <a:ext cx="738214" cy="190821"/>
            </a:xfrm>
            <a:prstGeom prst="rect">
              <a:avLst/>
            </a:prstGeom>
            <a:noFill/>
            <a:ln w="9525">
              <a:noFill/>
              <a:miter lim="800000"/>
            </a:ln>
          </p:spPr>
          <p:txBody>
            <a:bodyPr>
              <a:spAutoFit/>
            </a:bodyPr>
            <a:lstStyle/>
            <a:p>
              <a:pPr algn="ctr">
                <a:lnSpc>
                  <a:spcPct val="40000"/>
                </a:lnSpc>
                <a:spcBef>
                  <a:spcPct val="50000"/>
                </a:spcBef>
              </a:pPr>
              <a:r>
                <a:rPr lang="en-GB" sz="1600"/>
                <a:t>50 C</a:t>
              </a:r>
              <a:endParaRPr lang="en-US" sz="1600"/>
            </a:p>
          </p:txBody>
        </p:sp>
        <p:sp>
          <p:nvSpPr>
            <p:cNvPr id="18" name="Line 68"/>
            <p:cNvSpPr>
              <a:spLocks noChangeShapeType="1"/>
            </p:cNvSpPr>
            <p:nvPr/>
          </p:nvSpPr>
          <p:spPr bwMode="auto">
            <a:xfrm>
              <a:off x="1681163" y="4732306"/>
              <a:ext cx="0" cy="177132"/>
            </a:xfrm>
            <a:prstGeom prst="line">
              <a:avLst/>
            </a:prstGeom>
            <a:noFill/>
            <a:ln w="38100">
              <a:solidFill>
                <a:srgbClr val="FF0000"/>
              </a:solidFill>
              <a:round/>
              <a:tailEnd type="triangle" w="med" len="med"/>
            </a:ln>
          </p:spPr>
          <p:txBody>
            <a:bodyPr/>
            <a:lstStyle/>
            <a:p>
              <a:endParaRPr lang="en-US"/>
            </a:p>
          </p:txBody>
        </p:sp>
      </p:grpSp>
      <p:grpSp>
        <p:nvGrpSpPr>
          <p:cNvPr id="19" name="Group 18"/>
          <p:cNvGrpSpPr/>
          <p:nvPr/>
        </p:nvGrpSpPr>
        <p:grpSpPr bwMode="auto">
          <a:xfrm>
            <a:off x="1651000" y="3362325"/>
            <a:ext cx="1250950" cy="2054225"/>
            <a:chOff x="1651722" y="3611782"/>
            <a:chExt cx="1250228" cy="2054002"/>
          </a:xfrm>
        </p:grpSpPr>
        <p:sp>
          <p:nvSpPr>
            <p:cNvPr id="20" name="Line 69"/>
            <p:cNvSpPr>
              <a:spLocks noChangeShapeType="1"/>
            </p:cNvSpPr>
            <p:nvPr/>
          </p:nvSpPr>
          <p:spPr bwMode="auto">
            <a:xfrm>
              <a:off x="2595563" y="4732306"/>
              <a:ext cx="0" cy="177132"/>
            </a:xfrm>
            <a:prstGeom prst="line">
              <a:avLst/>
            </a:prstGeom>
            <a:noFill/>
            <a:ln w="38100">
              <a:solidFill>
                <a:srgbClr val="FF0000"/>
              </a:solidFill>
              <a:round/>
              <a:tailEnd type="triangle" w="med" len="med"/>
            </a:ln>
          </p:spPr>
          <p:txBody>
            <a:bodyPr/>
            <a:lstStyle/>
            <a:p>
              <a:endParaRPr lang="en-US"/>
            </a:p>
          </p:txBody>
        </p:sp>
        <p:sp>
          <p:nvSpPr>
            <p:cNvPr id="21" name="Text Box 78"/>
            <p:cNvSpPr txBox="1">
              <a:spLocks noChangeArrowheads="1"/>
            </p:cNvSpPr>
            <p:nvPr/>
          </p:nvSpPr>
          <p:spPr bwMode="auto">
            <a:xfrm>
              <a:off x="2181225" y="5033959"/>
              <a:ext cx="720725" cy="631825"/>
            </a:xfrm>
            <a:prstGeom prst="rect">
              <a:avLst/>
            </a:prstGeom>
            <a:noFill/>
            <a:ln w="9525">
              <a:noFill/>
              <a:miter lim="800000"/>
            </a:ln>
          </p:spPr>
          <p:txBody>
            <a:bodyPr>
              <a:spAutoFit/>
            </a:bodyPr>
            <a:lstStyle/>
            <a:p>
              <a:pPr algn="r">
                <a:lnSpc>
                  <a:spcPct val="40000"/>
                </a:lnSpc>
                <a:spcBef>
                  <a:spcPct val="50000"/>
                </a:spcBef>
              </a:pPr>
              <a:r>
                <a:rPr lang="en-GB" sz="1600"/>
                <a:t>150 A</a:t>
              </a:r>
              <a:endParaRPr lang="en-GB" sz="1600"/>
            </a:p>
            <a:p>
              <a:pPr algn="r">
                <a:lnSpc>
                  <a:spcPct val="40000"/>
                </a:lnSpc>
                <a:spcBef>
                  <a:spcPct val="50000"/>
                </a:spcBef>
              </a:pPr>
              <a:r>
                <a:rPr lang="en-GB" sz="1600"/>
                <a:t>50 B</a:t>
              </a:r>
              <a:endParaRPr lang="en-GB" sz="1600"/>
            </a:p>
            <a:p>
              <a:pPr algn="r">
                <a:lnSpc>
                  <a:spcPct val="40000"/>
                </a:lnSpc>
                <a:spcBef>
                  <a:spcPct val="50000"/>
                </a:spcBef>
              </a:pPr>
              <a:r>
                <a:rPr lang="en-GB" sz="1600"/>
                <a:t>50 C</a:t>
              </a:r>
              <a:endParaRPr lang="en-US" sz="1600"/>
            </a:p>
          </p:txBody>
        </p:sp>
        <p:sp>
          <p:nvSpPr>
            <p:cNvPr id="22" name="Text Box 35"/>
            <p:cNvSpPr txBox="1">
              <a:spLocks noChangeArrowheads="1"/>
            </p:cNvSpPr>
            <p:nvPr/>
          </p:nvSpPr>
          <p:spPr bwMode="auto">
            <a:xfrm>
              <a:off x="1651722" y="3611782"/>
              <a:ext cx="809652" cy="212879"/>
            </a:xfrm>
            <a:prstGeom prst="rect">
              <a:avLst/>
            </a:prstGeom>
            <a:noFill/>
            <a:ln w="9525">
              <a:noFill/>
              <a:miter lim="800000"/>
            </a:ln>
          </p:spPr>
          <p:txBody>
            <a:bodyPr>
              <a:spAutoFit/>
            </a:bodyPr>
            <a:lstStyle/>
            <a:p>
              <a:pPr algn="ctr">
                <a:lnSpc>
                  <a:spcPct val="40000"/>
                </a:lnSpc>
                <a:spcBef>
                  <a:spcPct val="50000"/>
                </a:spcBef>
              </a:pPr>
              <a:r>
                <a:rPr lang="en-GB" sz="1600"/>
                <a:t>150 A</a:t>
              </a:r>
              <a:endParaRPr lang="en-US" sz="1600"/>
            </a:p>
          </p:txBody>
        </p:sp>
        <p:sp>
          <p:nvSpPr>
            <p:cNvPr id="23" name="Text Box 36"/>
            <p:cNvSpPr txBox="1">
              <a:spLocks noChangeArrowheads="1"/>
            </p:cNvSpPr>
            <p:nvPr/>
          </p:nvSpPr>
          <p:spPr bwMode="auto">
            <a:xfrm>
              <a:off x="1762084" y="3993793"/>
              <a:ext cx="738214" cy="190821"/>
            </a:xfrm>
            <a:prstGeom prst="rect">
              <a:avLst/>
            </a:prstGeom>
            <a:noFill/>
            <a:ln w="9525">
              <a:noFill/>
              <a:miter lim="800000"/>
            </a:ln>
          </p:spPr>
          <p:txBody>
            <a:bodyPr>
              <a:spAutoFit/>
            </a:bodyPr>
            <a:lstStyle/>
            <a:p>
              <a:pPr algn="ctr">
                <a:lnSpc>
                  <a:spcPct val="40000"/>
                </a:lnSpc>
                <a:spcBef>
                  <a:spcPct val="50000"/>
                </a:spcBef>
              </a:pPr>
              <a:r>
                <a:rPr lang="en-GB" sz="1600"/>
                <a:t>50 B</a:t>
              </a:r>
              <a:endParaRPr lang="en-US" sz="1600"/>
            </a:p>
          </p:txBody>
        </p:sp>
        <p:sp>
          <p:nvSpPr>
            <p:cNvPr id="24" name="Text Box 37"/>
            <p:cNvSpPr txBox="1">
              <a:spLocks noChangeArrowheads="1"/>
            </p:cNvSpPr>
            <p:nvPr/>
          </p:nvSpPr>
          <p:spPr bwMode="auto">
            <a:xfrm>
              <a:off x="1762084" y="4411387"/>
              <a:ext cx="738214" cy="190821"/>
            </a:xfrm>
            <a:prstGeom prst="rect">
              <a:avLst/>
            </a:prstGeom>
            <a:noFill/>
            <a:ln w="9525">
              <a:noFill/>
              <a:miter lim="800000"/>
            </a:ln>
          </p:spPr>
          <p:txBody>
            <a:bodyPr>
              <a:spAutoFit/>
            </a:bodyPr>
            <a:lstStyle/>
            <a:p>
              <a:pPr algn="ctr">
                <a:lnSpc>
                  <a:spcPct val="40000"/>
                </a:lnSpc>
                <a:spcBef>
                  <a:spcPct val="50000"/>
                </a:spcBef>
              </a:pPr>
              <a:r>
                <a:rPr lang="en-GB" sz="1600"/>
                <a:t>50 C</a:t>
              </a:r>
              <a:endParaRPr lang="en-US" sz="1600"/>
            </a:p>
          </p:txBody>
        </p:sp>
      </p:grpSp>
      <p:grpSp>
        <p:nvGrpSpPr>
          <p:cNvPr id="25" name="Group 24"/>
          <p:cNvGrpSpPr/>
          <p:nvPr/>
        </p:nvGrpSpPr>
        <p:grpSpPr bwMode="auto">
          <a:xfrm>
            <a:off x="2571750" y="3370263"/>
            <a:ext cx="1287463" cy="2020887"/>
            <a:chOff x="2571736" y="3619174"/>
            <a:chExt cx="1287477" cy="2021210"/>
          </a:xfrm>
        </p:grpSpPr>
        <p:sp>
          <p:nvSpPr>
            <p:cNvPr id="26" name="Line 70"/>
            <p:cNvSpPr>
              <a:spLocks noChangeShapeType="1"/>
            </p:cNvSpPr>
            <p:nvPr/>
          </p:nvSpPr>
          <p:spPr bwMode="auto">
            <a:xfrm>
              <a:off x="3522663" y="4740506"/>
              <a:ext cx="0" cy="180413"/>
            </a:xfrm>
            <a:prstGeom prst="line">
              <a:avLst/>
            </a:prstGeom>
            <a:noFill/>
            <a:ln w="38100">
              <a:solidFill>
                <a:srgbClr val="FF0000"/>
              </a:solidFill>
              <a:round/>
              <a:tailEnd type="triangle" w="med" len="med"/>
            </a:ln>
          </p:spPr>
          <p:txBody>
            <a:bodyPr/>
            <a:lstStyle/>
            <a:p>
              <a:endParaRPr lang="en-US"/>
            </a:p>
          </p:txBody>
        </p:sp>
        <p:sp>
          <p:nvSpPr>
            <p:cNvPr id="27" name="Text Box 79"/>
            <p:cNvSpPr txBox="1">
              <a:spLocks noChangeArrowheads="1"/>
            </p:cNvSpPr>
            <p:nvPr/>
          </p:nvSpPr>
          <p:spPr bwMode="auto">
            <a:xfrm>
              <a:off x="3044825" y="5008559"/>
              <a:ext cx="814388" cy="631825"/>
            </a:xfrm>
            <a:prstGeom prst="rect">
              <a:avLst/>
            </a:prstGeom>
            <a:noFill/>
            <a:ln w="9525">
              <a:noFill/>
              <a:miter lim="800000"/>
            </a:ln>
          </p:spPr>
          <p:txBody>
            <a:bodyPr>
              <a:spAutoFit/>
            </a:bodyPr>
            <a:lstStyle/>
            <a:p>
              <a:pPr algn="r">
                <a:lnSpc>
                  <a:spcPct val="40000"/>
                </a:lnSpc>
                <a:spcBef>
                  <a:spcPct val="50000"/>
                </a:spcBef>
              </a:pPr>
              <a:r>
                <a:rPr lang="en-GB" sz="1600"/>
                <a:t>150 A</a:t>
              </a:r>
              <a:endParaRPr lang="en-GB" sz="1600"/>
            </a:p>
            <a:p>
              <a:pPr algn="r">
                <a:lnSpc>
                  <a:spcPct val="40000"/>
                </a:lnSpc>
                <a:spcBef>
                  <a:spcPct val="50000"/>
                </a:spcBef>
              </a:pPr>
              <a:r>
                <a:rPr lang="en-GB" sz="1600"/>
                <a:t>50 B</a:t>
              </a:r>
              <a:endParaRPr lang="en-GB" sz="1600"/>
            </a:p>
            <a:p>
              <a:pPr algn="r">
                <a:lnSpc>
                  <a:spcPct val="40000"/>
                </a:lnSpc>
                <a:spcBef>
                  <a:spcPct val="50000"/>
                </a:spcBef>
              </a:pPr>
              <a:r>
                <a:rPr lang="en-GB" sz="1600"/>
                <a:t>50 C</a:t>
              </a:r>
              <a:endParaRPr lang="en-US" sz="1600"/>
            </a:p>
          </p:txBody>
        </p:sp>
        <p:sp>
          <p:nvSpPr>
            <p:cNvPr id="28" name="Text Box 35"/>
            <p:cNvSpPr txBox="1">
              <a:spLocks noChangeArrowheads="1"/>
            </p:cNvSpPr>
            <p:nvPr/>
          </p:nvSpPr>
          <p:spPr bwMode="auto">
            <a:xfrm>
              <a:off x="2571736" y="3619174"/>
              <a:ext cx="809652" cy="212879"/>
            </a:xfrm>
            <a:prstGeom prst="rect">
              <a:avLst/>
            </a:prstGeom>
            <a:noFill/>
            <a:ln w="9525">
              <a:noFill/>
              <a:miter lim="800000"/>
            </a:ln>
          </p:spPr>
          <p:txBody>
            <a:bodyPr>
              <a:spAutoFit/>
            </a:bodyPr>
            <a:lstStyle/>
            <a:p>
              <a:pPr algn="ctr">
                <a:lnSpc>
                  <a:spcPct val="40000"/>
                </a:lnSpc>
                <a:spcBef>
                  <a:spcPct val="50000"/>
                </a:spcBef>
              </a:pPr>
              <a:r>
                <a:rPr lang="en-GB" sz="1600"/>
                <a:t>150 A</a:t>
              </a:r>
              <a:endParaRPr lang="en-US" sz="1600"/>
            </a:p>
          </p:txBody>
        </p:sp>
        <p:sp>
          <p:nvSpPr>
            <p:cNvPr id="29" name="Text Box 36"/>
            <p:cNvSpPr txBox="1">
              <a:spLocks noChangeArrowheads="1"/>
            </p:cNvSpPr>
            <p:nvPr/>
          </p:nvSpPr>
          <p:spPr bwMode="auto">
            <a:xfrm>
              <a:off x="2682098" y="4001185"/>
              <a:ext cx="738214" cy="190821"/>
            </a:xfrm>
            <a:prstGeom prst="rect">
              <a:avLst/>
            </a:prstGeom>
            <a:noFill/>
            <a:ln w="9525">
              <a:noFill/>
              <a:miter lim="800000"/>
            </a:ln>
          </p:spPr>
          <p:txBody>
            <a:bodyPr>
              <a:spAutoFit/>
            </a:bodyPr>
            <a:lstStyle/>
            <a:p>
              <a:pPr algn="ctr">
                <a:lnSpc>
                  <a:spcPct val="40000"/>
                </a:lnSpc>
                <a:spcBef>
                  <a:spcPct val="50000"/>
                </a:spcBef>
              </a:pPr>
              <a:r>
                <a:rPr lang="en-GB" sz="1600"/>
                <a:t>50 B</a:t>
              </a:r>
              <a:endParaRPr lang="en-US" sz="1600"/>
            </a:p>
          </p:txBody>
        </p:sp>
        <p:sp>
          <p:nvSpPr>
            <p:cNvPr id="30" name="Text Box 37"/>
            <p:cNvSpPr txBox="1">
              <a:spLocks noChangeArrowheads="1"/>
            </p:cNvSpPr>
            <p:nvPr/>
          </p:nvSpPr>
          <p:spPr bwMode="auto">
            <a:xfrm>
              <a:off x="2682098" y="4418779"/>
              <a:ext cx="738214" cy="190821"/>
            </a:xfrm>
            <a:prstGeom prst="rect">
              <a:avLst/>
            </a:prstGeom>
            <a:noFill/>
            <a:ln w="9525">
              <a:noFill/>
              <a:miter lim="800000"/>
            </a:ln>
          </p:spPr>
          <p:txBody>
            <a:bodyPr>
              <a:spAutoFit/>
            </a:bodyPr>
            <a:lstStyle/>
            <a:p>
              <a:pPr algn="ctr">
                <a:lnSpc>
                  <a:spcPct val="40000"/>
                </a:lnSpc>
                <a:spcBef>
                  <a:spcPct val="50000"/>
                </a:spcBef>
              </a:pPr>
              <a:r>
                <a:rPr lang="en-GB" sz="1600"/>
                <a:t>50 C</a:t>
              </a:r>
              <a:endParaRPr lang="en-US" sz="1600"/>
            </a:p>
          </p:txBody>
        </p:sp>
      </p:grpSp>
      <p:grpSp>
        <p:nvGrpSpPr>
          <p:cNvPr id="31" name="Group 30"/>
          <p:cNvGrpSpPr/>
          <p:nvPr/>
        </p:nvGrpSpPr>
        <p:grpSpPr bwMode="auto">
          <a:xfrm>
            <a:off x="3436938" y="3362325"/>
            <a:ext cx="1358900" cy="2044700"/>
            <a:chOff x="3437672" y="3611782"/>
            <a:chExt cx="1358166" cy="2044476"/>
          </a:xfrm>
        </p:grpSpPr>
        <p:sp>
          <p:nvSpPr>
            <p:cNvPr id="32" name="Text Box 80"/>
            <p:cNvSpPr txBox="1">
              <a:spLocks noChangeArrowheads="1"/>
            </p:cNvSpPr>
            <p:nvPr/>
          </p:nvSpPr>
          <p:spPr bwMode="auto">
            <a:xfrm>
              <a:off x="3981450" y="5022846"/>
              <a:ext cx="814388" cy="633412"/>
            </a:xfrm>
            <a:prstGeom prst="rect">
              <a:avLst/>
            </a:prstGeom>
            <a:noFill/>
            <a:ln w="9525">
              <a:noFill/>
              <a:miter lim="800000"/>
            </a:ln>
          </p:spPr>
          <p:txBody>
            <a:bodyPr>
              <a:spAutoFit/>
            </a:bodyPr>
            <a:lstStyle/>
            <a:p>
              <a:pPr algn="r">
                <a:lnSpc>
                  <a:spcPct val="40000"/>
                </a:lnSpc>
                <a:spcBef>
                  <a:spcPct val="50000"/>
                </a:spcBef>
              </a:pPr>
              <a:r>
                <a:rPr lang="en-GB" sz="1600"/>
                <a:t>150 A</a:t>
              </a:r>
              <a:endParaRPr lang="en-GB" sz="1600"/>
            </a:p>
            <a:p>
              <a:pPr algn="r">
                <a:lnSpc>
                  <a:spcPct val="40000"/>
                </a:lnSpc>
                <a:spcBef>
                  <a:spcPct val="50000"/>
                </a:spcBef>
              </a:pPr>
              <a:r>
                <a:rPr lang="en-GB" sz="1600"/>
                <a:t>50 B</a:t>
              </a:r>
              <a:endParaRPr lang="en-GB" sz="1600"/>
            </a:p>
            <a:p>
              <a:pPr algn="r">
                <a:lnSpc>
                  <a:spcPct val="40000"/>
                </a:lnSpc>
                <a:spcBef>
                  <a:spcPct val="50000"/>
                </a:spcBef>
              </a:pPr>
              <a:r>
                <a:rPr lang="en-GB" sz="1600"/>
                <a:t>50 C</a:t>
              </a:r>
              <a:endParaRPr lang="en-US" sz="1600"/>
            </a:p>
          </p:txBody>
        </p:sp>
        <p:sp>
          <p:nvSpPr>
            <p:cNvPr id="33" name="Text Box 35"/>
            <p:cNvSpPr txBox="1">
              <a:spLocks noChangeArrowheads="1"/>
            </p:cNvSpPr>
            <p:nvPr/>
          </p:nvSpPr>
          <p:spPr bwMode="auto">
            <a:xfrm>
              <a:off x="3437672" y="3611782"/>
              <a:ext cx="809652" cy="212879"/>
            </a:xfrm>
            <a:prstGeom prst="rect">
              <a:avLst/>
            </a:prstGeom>
            <a:noFill/>
            <a:ln w="9525">
              <a:noFill/>
              <a:miter lim="800000"/>
            </a:ln>
          </p:spPr>
          <p:txBody>
            <a:bodyPr>
              <a:spAutoFit/>
            </a:bodyPr>
            <a:lstStyle/>
            <a:p>
              <a:pPr algn="ctr">
                <a:lnSpc>
                  <a:spcPct val="40000"/>
                </a:lnSpc>
                <a:spcBef>
                  <a:spcPct val="50000"/>
                </a:spcBef>
              </a:pPr>
              <a:r>
                <a:rPr lang="en-GB" sz="1600"/>
                <a:t>150 A</a:t>
              </a:r>
              <a:endParaRPr lang="en-US" sz="1600"/>
            </a:p>
          </p:txBody>
        </p:sp>
        <p:sp>
          <p:nvSpPr>
            <p:cNvPr id="34" name="Text Box 36"/>
            <p:cNvSpPr txBox="1">
              <a:spLocks noChangeArrowheads="1"/>
            </p:cNvSpPr>
            <p:nvPr/>
          </p:nvSpPr>
          <p:spPr bwMode="auto">
            <a:xfrm>
              <a:off x="3548034" y="3993793"/>
              <a:ext cx="738214" cy="190821"/>
            </a:xfrm>
            <a:prstGeom prst="rect">
              <a:avLst/>
            </a:prstGeom>
            <a:noFill/>
            <a:ln w="9525">
              <a:noFill/>
              <a:miter lim="800000"/>
            </a:ln>
          </p:spPr>
          <p:txBody>
            <a:bodyPr>
              <a:spAutoFit/>
            </a:bodyPr>
            <a:lstStyle/>
            <a:p>
              <a:pPr algn="ctr">
                <a:lnSpc>
                  <a:spcPct val="40000"/>
                </a:lnSpc>
                <a:spcBef>
                  <a:spcPct val="50000"/>
                </a:spcBef>
              </a:pPr>
              <a:r>
                <a:rPr lang="en-GB" sz="1600"/>
                <a:t>50 B</a:t>
              </a:r>
              <a:endParaRPr lang="en-US" sz="1600"/>
            </a:p>
          </p:txBody>
        </p:sp>
        <p:sp>
          <p:nvSpPr>
            <p:cNvPr id="35" name="Text Box 37"/>
            <p:cNvSpPr txBox="1">
              <a:spLocks noChangeArrowheads="1"/>
            </p:cNvSpPr>
            <p:nvPr/>
          </p:nvSpPr>
          <p:spPr bwMode="auto">
            <a:xfrm>
              <a:off x="3548034" y="4411387"/>
              <a:ext cx="738214" cy="190821"/>
            </a:xfrm>
            <a:prstGeom prst="rect">
              <a:avLst/>
            </a:prstGeom>
            <a:noFill/>
            <a:ln w="9525">
              <a:noFill/>
              <a:miter lim="800000"/>
            </a:ln>
          </p:spPr>
          <p:txBody>
            <a:bodyPr>
              <a:spAutoFit/>
            </a:bodyPr>
            <a:lstStyle/>
            <a:p>
              <a:pPr algn="ctr">
                <a:lnSpc>
                  <a:spcPct val="40000"/>
                </a:lnSpc>
                <a:spcBef>
                  <a:spcPct val="50000"/>
                </a:spcBef>
              </a:pPr>
              <a:r>
                <a:rPr lang="en-GB" sz="1600"/>
                <a:t>50 C</a:t>
              </a:r>
              <a:endParaRPr lang="en-US" sz="1600"/>
            </a:p>
          </p:txBody>
        </p:sp>
      </p:grpSp>
      <p:grpSp>
        <p:nvGrpSpPr>
          <p:cNvPr id="36" name="Group 35"/>
          <p:cNvGrpSpPr/>
          <p:nvPr/>
        </p:nvGrpSpPr>
        <p:grpSpPr bwMode="auto">
          <a:xfrm>
            <a:off x="4413250" y="3376613"/>
            <a:ext cx="1271588" cy="2022475"/>
            <a:chOff x="4413358" y="3626566"/>
            <a:chExt cx="1271480" cy="2021755"/>
          </a:xfrm>
        </p:grpSpPr>
        <p:sp>
          <p:nvSpPr>
            <p:cNvPr id="37" name="Line 71"/>
            <p:cNvSpPr>
              <a:spLocks noChangeShapeType="1"/>
            </p:cNvSpPr>
            <p:nvPr/>
          </p:nvSpPr>
          <p:spPr bwMode="auto">
            <a:xfrm>
              <a:off x="4437063" y="4740506"/>
              <a:ext cx="0" cy="180413"/>
            </a:xfrm>
            <a:prstGeom prst="line">
              <a:avLst/>
            </a:prstGeom>
            <a:noFill/>
            <a:ln w="38100">
              <a:solidFill>
                <a:srgbClr val="FF0000"/>
              </a:solidFill>
              <a:round/>
              <a:tailEnd type="triangle" w="med" len="med"/>
            </a:ln>
          </p:spPr>
          <p:txBody>
            <a:bodyPr/>
            <a:lstStyle/>
            <a:p>
              <a:endParaRPr lang="en-US"/>
            </a:p>
          </p:txBody>
        </p:sp>
        <p:sp>
          <p:nvSpPr>
            <p:cNvPr id="38" name="Line 72"/>
            <p:cNvSpPr>
              <a:spLocks noChangeShapeType="1"/>
            </p:cNvSpPr>
            <p:nvPr/>
          </p:nvSpPr>
          <p:spPr bwMode="auto">
            <a:xfrm>
              <a:off x="5326063" y="4732306"/>
              <a:ext cx="0" cy="177132"/>
            </a:xfrm>
            <a:prstGeom prst="line">
              <a:avLst/>
            </a:prstGeom>
            <a:noFill/>
            <a:ln w="38100">
              <a:solidFill>
                <a:srgbClr val="FF0000"/>
              </a:solidFill>
              <a:round/>
              <a:tailEnd type="triangle" w="med" len="med"/>
            </a:ln>
          </p:spPr>
          <p:txBody>
            <a:bodyPr/>
            <a:lstStyle/>
            <a:p>
              <a:endParaRPr lang="en-US"/>
            </a:p>
          </p:txBody>
        </p:sp>
        <p:sp>
          <p:nvSpPr>
            <p:cNvPr id="39" name="Text Box 81"/>
            <p:cNvSpPr txBox="1">
              <a:spLocks noChangeArrowheads="1"/>
            </p:cNvSpPr>
            <p:nvPr/>
          </p:nvSpPr>
          <p:spPr bwMode="auto">
            <a:xfrm>
              <a:off x="4918075" y="5016496"/>
              <a:ext cx="766763" cy="631825"/>
            </a:xfrm>
            <a:prstGeom prst="rect">
              <a:avLst/>
            </a:prstGeom>
            <a:noFill/>
            <a:ln w="9525">
              <a:noFill/>
              <a:miter lim="800000"/>
            </a:ln>
          </p:spPr>
          <p:txBody>
            <a:bodyPr>
              <a:spAutoFit/>
            </a:bodyPr>
            <a:lstStyle/>
            <a:p>
              <a:pPr algn="r">
                <a:lnSpc>
                  <a:spcPct val="40000"/>
                </a:lnSpc>
                <a:spcBef>
                  <a:spcPct val="50000"/>
                </a:spcBef>
              </a:pPr>
              <a:r>
                <a:rPr lang="en-GB" sz="1600"/>
                <a:t>150 A</a:t>
              </a:r>
              <a:endParaRPr lang="en-GB" sz="1600"/>
            </a:p>
            <a:p>
              <a:pPr algn="r">
                <a:lnSpc>
                  <a:spcPct val="40000"/>
                </a:lnSpc>
                <a:spcBef>
                  <a:spcPct val="50000"/>
                </a:spcBef>
              </a:pPr>
              <a:r>
                <a:rPr lang="en-GB" sz="1600"/>
                <a:t>50 B</a:t>
              </a:r>
              <a:endParaRPr lang="en-GB" sz="1600"/>
            </a:p>
            <a:p>
              <a:pPr algn="r">
                <a:lnSpc>
                  <a:spcPct val="40000"/>
                </a:lnSpc>
                <a:spcBef>
                  <a:spcPct val="50000"/>
                </a:spcBef>
              </a:pPr>
              <a:r>
                <a:rPr lang="en-GB" sz="1600"/>
                <a:t>50 C</a:t>
              </a:r>
              <a:endParaRPr lang="en-US" sz="1600"/>
            </a:p>
          </p:txBody>
        </p:sp>
        <p:sp>
          <p:nvSpPr>
            <p:cNvPr id="40" name="Text Box 35"/>
            <p:cNvSpPr txBox="1">
              <a:spLocks noChangeArrowheads="1"/>
            </p:cNvSpPr>
            <p:nvPr/>
          </p:nvSpPr>
          <p:spPr bwMode="auto">
            <a:xfrm>
              <a:off x="4413358" y="3626566"/>
              <a:ext cx="809652" cy="212879"/>
            </a:xfrm>
            <a:prstGeom prst="rect">
              <a:avLst/>
            </a:prstGeom>
            <a:noFill/>
            <a:ln w="9525">
              <a:noFill/>
              <a:miter lim="800000"/>
            </a:ln>
          </p:spPr>
          <p:txBody>
            <a:bodyPr>
              <a:spAutoFit/>
            </a:bodyPr>
            <a:lstStyle/>
            <a:p>
              <a:pPr algn="ctr">
                <a:lnSpc>
                  <a:spcPct val="40000"/>
                </a:lnSpc>
                <a:spcBef>
                  <a:spcPct val="50000"/>
                </a:spcBef>
              </a:pPr>
              <a:r>
                <a:rPr lang="en-GB" sz="1600"/>
                <a:t>150 A</a:t>
              </a:r>
              <a:endParaRPr lang="en-US" sz="1600"/>
            </a:p>
          </p:txBody>
        </p:sp>
        <p:sp>
          <p:nvSpPr>
            <p:cNvPr id="41" name="Text Box 36"/>
            <p:cNvSpPr txBox="1">
              <a:spLocks noChangeArrowheads="1"/>
            </p:cNvSpPr>
            <p:nvPr/>
          </p:nvSpPr>
          <p:spPr bwMode="auto">
            <a:xfrm>
              <a:off x="4523720" y="4008577"/>
              <a:ext cx="738214" cy="190821"/>
            </a:xfrm>
            <a:prstGeom prst="rect">
              <a:avLst/>
            </a:prstGeom>
            <a:noFill/>
            <a:ln w="9525">
              <a:noFill/>
              <a:miter lim="800000"/>
            </a:ln>
          </p:spPr>
          <p:txBody>
            <a:bodyPr>
              <a:spAutoFit/>
            </a:bodyPr>
            <a:lstStyle/>
            <a:p>
              <a:pPr algn="ctr">
                <a:lnSpc>
                  <a:spcPct val="40000"/>
                </a:lnSpc>
                <a:spcBef>
                  <a:spcPct val="50000"/>
                </a:spcBef>
              </a:pPr>
              <a:r>
                <a:rPr lang="en-GB" sz="1600"/>
                <a:t>50 B</a:t>
              </a:r>
              <a:endParaRPr lang="en-US" sz="1600"/>
            </a:p>
          </p:txBody>
        </p:sp>
        <p:sp>
          <p:nvSpPr>
            <p:cNvPr id="42" name="Text Box 37"/>
            <p:cNvSpPr txBox="1">
              <a:spLocks noChangeArrowheads="1"/>
            </p:cNvSpPr>
            <p:nvPr/>
          </p:nvSpPr>
          <p:spPr bwMode="auto">
            <a:xfrm>
              <a:off x="4523720" y="4426171"/>
              <a:ext cx="738214" cy="190821"/>
            </a:xfrm>
            <a:prstGeom prst="rect">
              <a:avLst/>
            </a:prstGeom>
            <a:noFill/>
            <a:ln w="9525">
              <a:noFill/>
              <a:miter lim="800000"/>
            </a:ln>
          </p:spPr>
          <p:txBody>
            <a:bodyPr>
              <a:spAutoFit/>
            </a:bodyPr>
            <a:lstStyle/>
            <a:p>
              <a:pPr algn="ctr">
                <a:lnSpc>
                  <a:spcPct val="40000"/>
                </a:lnSpc>
                <a:spcBef>
                  <a:spcPct val="50000"/>
                </a:spcBef>
              </a:pPr>
              <a:r>
                <a:rPr lang="en-GB" sz="1600"/>
                <a:t>50 C</a:t>
              </a:r>
              <a:endParaRPr lang="en-US" sz="1600"/>
            </a:p>
          </p:txBody>
        </p:sp>
      </p:grpSp>
      <p:grpSp>
        <p:nvGrpSpPr>
          <p:cNvPr id="43" name="Group 42"/>
          <p:cNvGrpSpPr/>
          <p:nvPr/>
        </p:nvGrpSpPr>
        <p:grpSpPr bwMode="auto">
          <a:xfrm>
            <a:off x="5280025" y="3370263"/>
            <a:ext cx="1385888" cy="2043112"/>
            <a:chOff x="5279294" y="3619174"/>
            <a:chExt cx="1386619" cy="2043435"/>
          </a:xfrm>
        </p:grpSpPr>
        <p:sp>
          <p:nvSpPr>
            <p:cNvPr id="44" name="Line 73"/>
            <p:cNvSpPr>
              <a:spLocks noChangeShapeType="1"/>
            </p:cNvSpPr>
            <p:nvPr/>
          </p:nvSpPr>
          <p:spPr bwMode="auto">
            <a:xfrm>
              <a:off x="6253163" y="4732306"/>
              <a:ext cx="0" cy="177132"/>
            </a:xfrm>
            <a:prstGeom prst="line">
              <a:avLst/>
            </a:prstGeom>
            <a:noFill/>
            <a:ln w="38100">
              <a:solidFill>
                <a:srgbClr val="FF0000"/>
              </a:solidFill>
              <a:round/>
              <a:tailEnd type="triangle" w="med" len="med"/>
            </a:ln>
          </p:spPr>
          <p:txBody>
            <a:bodyPr/>
            <a:lstStyle/>
            <a:p>
              <a:endParaRPr lang="en-US"/>
            </a:p>
          </p:txBody>
        </p:sp>
        <p:sp>
          <p:nvSpPr>
            <p:cNvPr id="45" name="Text Box 82"/>
            <p:cNvSpPr txBox="1">
              <a:spLocks noChangeArrowheads="1"/>
            </p:cNvSpPr>
            <p:nvPr/>
          </p:nvSpPr>
          <p:spPr bwMode="auto">
            <a:xfrm>
              <a:off x="5824538" y="5030784"/>
              <a:ext cx="841375" cy="631825"/>
            </a:xfrm>
            <a:prstGeom prst="rect">
              <a:avLst/>
            </a:prstGeom>
            <a:noFill/>
            <a:ln w="9525">
              <a:noFill/>
              <a:miter lim="800000"/>
            </a:ln>
          </p:spPr>
          <p:txBody>
            <a:bodyPr>
              <a:spAutoFit/>
            </a:bodyPr>
            <a:lstStyle/>
            <a:p>
              <a:pPr algn="r">
                <a:lnSpc>
                  <a:spcPct val="40000"/>
                </a:lnSpc>
                <a:spcBef>
                  <a:spcPct val="50000"/>
                </a:spcBef>
              </a:pPr>
              <a:r>
                <a:rPr lang="en-GB" sz="1600"/>
                <a:t>150 A</a:t>
              </a:r>
              <a:endParaRPr lang="en-GB" sz="1600"/>
            </a:p>
            <a:p>
              <a:pPr algn="r">
                <a:lnSpc>
                  <a:spcPct val="40000"/>
                </a:lnSpc>
                <a:spcBef>
                  <a:spcPct val="50000"/>
                </a:spcBef>
              </a:pPr>
              <a:r>
                <a:rPr lang="en-GB" sz="1600"/>
                <a:t>50 B</a:t>
              </a:r>
              <a:endParaRPr lang="en-GB" sz="1600"/>
            </a:p>
            <a:p>
              <a:pPr algn="r">
                <a:lnSpc>
                  <a:spcPct val="40000"/>
                </a:lnSpc>
                <a:spcBef>
                  <a:spcPct val="50000"/>
                </a:spcBef>
              </a:pPr>
              <a:r>
                <a:rPr lang="en-GB" sz="1600"/>
                <a:t>50 C</a:t>
              </a:r>
              <a:endParaRPr lang="en-US" sz="1600"/>
            </a:p>
          </p:txBody>
        </p:sp>
        <p:sp>
          <p:nvSpPr>
            <p:cNvPr id="46" name="Text Box 35"/>
            <p:cNvSpPr txBox="1">
              <a:spLocks noChangeArrowheads="1"/>
            </p:cNvSpPr>
            <p:nvPr/>
          </p:nvSpPr>
          <p:spPr bwMode="auto">
            <a:xfrm>
              <a:off x="5279294" y="3619174"/>
              <a:ext cx="809652" cy="212879"/>
            </a:xfrm>
            <a:prstGeom prst="rect">
              <a:avLst/>
            </a:prstGeom>
            <a:noFill/>
            <a:ln w="9525">
              <a:noFill/>
              <a:miter lim="800000"/>
            </a:ln>
          </p:spPr>
          <p:txBody>
            <a:bodyPr>
              <a:spAutoFit/>
            </a:bodyPr>
            <a:lstStyle/>
            <a:p>
              <a:pPr algn="ctr">
                <a:lnSpc>
                  <a:spcPct val="40000"/>
                </a:lnSpc>
                <a:spcBef>
                  <a:spcPct val="50000"/>
                </a:spcBef>
              </a:pPr>
              <a:r>
                <a:rPr lang="en-GB" sz="1600"/>
                <a:t>150 A</a:t>
              </a:r>
              <a:endParaRPr lang="en-US" sz="1600"/>
            </a:p>
          </p:txBody>
        </p:sp>
        <p:sp>
          <p:nvSpPr>
            <p:cNvPr id="47" name="Text Box 36"/>
            <p:cNvSpPr txBox="1">
              <a:spLocks noChangeArrowheads="1"/>
            </p:cNvSpPr>
            <p:nvPr/>
          </p:nvSpPr>
          <p:spPr bwMode="auto">
            <a:xfrm>
              <a:off x="5389656" y="4001185"/>
              <a:ext cx="738214" cy="190821"/>
            </a:xfrm>
            <a:prstGeom prst="rect">
              <a:avLst/>
            </a:prstGeom>
            <a:noFill/>
            <a:ln w="9525">
              <a:noFill/>
              <a:miter lim="800000"/>
            </a:ln>
          </p:spPr>
          <p:txBody>
            <a:bodyPr>
              <a:spAutoFit/>
            </a:bodyPr>
            <a:lstStyle/>
            <a:p>
              <a:pPr algn="ctr">
                <a:lnSpc>
                  <a:spcPct val="40000"/>
                </a:lnSpc>
                <a:spcBef>
                  <a:spcPct val="50000"/>
                </a:spcBef>
              </a:pPr>
              <a:r>
                <a:rPr lang="en-GB" sz="1600"/>
                <a:t>50 B</a:t>
              </a:r>
              <a:endParaRPr lang="en-US" sz="1600"/>
            </a:p>
          </p:txBody>
        </p:sp>
        <p:sp>
          <p:nvSpPr>
            <p:cNvPr id="48" name="Text Box 37"/>
            <p:cNvSpPr txBox="1">
              <a:spLocks noChangeArrowheads="1"/>
            </p:cNvSpPr>
            <p:nvPr/>
          </p:nvSpPr>
          <p:spPr bwMode="auto">
            <a:xfrm>
              <a:off x="5389656" y="4418779"/>
              <a:ext cx="738214" cy="190821"/>
            </a:xfrm>
            <a:prstGeom prst="rect">
              <a:avLst/>
            </a:prstGeom>
            <a:noFill/>
            <a:ln w="9525">
              <a:noFill/>
              <a:miter lim="800000"/>
            </a:ln>
          </p:spPr>
          <p:txBody>
            <a:bodyPr>
              <a:spAutoFit/>
            </a:bodyPr>
            <a:lstStyle/>
            <a:p>
              <a:pPr algn="ctr">
                <a:lnSpc>
                  <a:spcPct val="40000"/>
                </a:lnSpc>
                <a:spcBef>
                  <a:spcPct val="50000"/>
                </a:spcBef>
              </a:pPr>
              <a:r>
                <a:rPr lang="en-GB" sz="1600"/>
                <a:t>50 C</a:t>
              </a:r>
              <a:endParaRPr lang="en-US" sz="1600"/>
            </a:p>
          </p:txBody>
        </p:sp>
      </p:grpSp>
      <p:grpSp>
        <p:nvGrpSpPr>
          <p:cNvPr id="49" name="Group 48"/>
          <p:cNvGrpSpPr/>
          <p:nvPr/>
        </p:nvGrpSpPr>
        <p:grpSpPr bwMode="auto">
          <a:xfrm>
            <a:off x="6199188" y="3376613"/>
            <a:ext cx="1381125" cy="2014537"/>
            <a:chOff x="6199308" y="3626566"/>
            <a:chExt cx="1381005" cy="2013818"/>
          </a:xfrm>
        </p:grpSpPr>
        <p:sp>
          <p:nvSpPr>
            <p:cNvPr id="50" name="Line 74"/>
            <p:cNvSpPr>
              <a:spLocks noChangeShapeType="1"/>
            </p:cNvSpPr>
            <p:nvPr/>
          </p:nvSpPr>
          <p:spPr bwMode="auto">
            <a:xfrm>
              <a:off x="7154863" y="4740506"/>
              <a:ext cx="0" cy="180413"/>
            </a:xfrm>
            <a:prstGeom prst="line">
              <a:avLst/>
            </a:prstGeom>
            <a:noFill/>
            <a:ln w="38100">
              <a:solidFill>
                <a:srgbClr val="FF0000"/>
              </a:solidFill>
              <a:round/>
              <a:tailEnd type="triangle" w="med" len="med"/>
            </a:ln>
          </p:spPr>
          <p:txBody>
            <a:bodyPr/>
            <a:lstStyle/>
            <a:p>
              <a:endParaRPr lang="en-US"/>
            </a:p>
          </p:txBody>
        </p:sp>
        <p:sp>
          <p:nvSpPr>
            <p:cNvPr id="51" name="Text Box 83"/>
            <p:cNvSpPr txBox="1">
              <a:spLocks noChangeArrowheads="1"/>
            </p:cNvSpPr>
            <p:nvPr/>
          </p:nvSpPr>
          <p:spPr bwMode="auto">
            <a:xfrm>
              <a:off x="6718300" y="5008559"/>
              <a:ext cx="862013" cy="631825"/>
            </a:xfrm>
            <a:prstGeom prst="rect">
              <a:avLst/>
            </a:prstGeom>
            <a:noFill/>
            <a:ln w="9525">
              <a:noFill/>
              <a:miter lim="800000"/>
            </a:ln>
          </p:spPr>
          <p:txBody>
            <a:bodyPr>
              <a:spAutoFit/>
            </a:bodyPr>
            <a:lstStyle/>
            <a:p>
              <a:pPr algn="r">
                <a:lnSpc>
                  <a:spcPct val="40000"/>
                </a:lnSpc>
                <a:spcBef>
                  <a:spcPct val="50000"/>
                </a:spcBef>
              </a:pPr>
              <a:r>
                <a:rPr lang="en-GB" sz="1600"/>
                <a:t>150 A</a:t>
              </a:r>
              <a:endParaRPr lang="en-GB" sz="1600"/>
            </a:p>
            <a:p>
              <a:pPr algn="r">
                <a:lnSpc>
                  <a:spcPct val="40000"/>
                </a:lnSpc>
                <a:spcBef>
                  <a:spcPct val="50000"/>
                </a:spcBef>
              </a:pPr>
              <a:r>
                <a:rPr lang="en-GB" sz="1600"/>
                <a:t>50 B</a:t>
              </a:r>
              <a:endParaRPr lang="en-GB" sz="1600"/>
            </a:p>
            <a:p>
              <a:pPr algn="r">
                <a:lnSpc>
                  <a:spcPct val="40000"/>
                </a:lnSpc>
                <a:spcBef>
                  <a:spcPct val="50000"/>
                </a:spcBef>
              </a:pPr>
              <a:r>
                <a:rPr lang="en-GB" sz="1600"/>
                <a:t>50 C</a:t>
              </a:r>
              <a:endParaRPr lang="en-US" sz="1600"/>
            </a:p>
          </p:txBody>
        </p:sp>
        <p:sp>
          <p:nvSpPr>
            <p:cNvPr id="52" name="Text Box 35"/>
            <p:cNvSpPr txBox="1">
              <a:spLocks noChangeArrowheads="1"/>
            </p:cNvSpPr>
            <p:nvPr/>
          </p:nvSpPr>
          <p:spPr bwMode="auto">
            <a:xfrm>
              <a:off x="6199308" y="3626566"/>
              <a:ext cx="809652" cy="212879"/>
            </a:xfrm>
            <a:prstGeom prst="rect">
              <a:avLst/>
            </a:prstGeom>
            <a:noFill/>
            <a:ln w="9525">
              <a:noFill/>
              <a:miter lim="800000"/>
            </a:ln>
          </p:spPr>
          <p:txBody>
            <a:bodyPr>
              <a:spAutoFit/>
            </a:bodyPr>
            <a:lstStyle/>
            <a:p>
              <a:pPr algn="ctr">
                <a:lnSpc>
                  <a:spcPct val="40000"/>
                </a:lnSpc>
                <a:spcBef>
                  <a:spcPct val="50000"/>
                </a:spcBef>
              </a:pPr>
              <a:r>
                <a:rPr lang="en-GB" sz="1600"/>
                <a:t>150 A</a:t>
              </a:r>
              <a:endParaRPr lang="en-US" sz="1600"/>
            </a:p>
          </p:txBody>
        </p:sp>
        <p:sp>
          <p:nvSpPr>
            <p:cNvPr id="53" name="Text Box 36"/>
            <p:cNvSpPr txBox="1">
              <a:spLocks noChangeArrowheads="1"/>
            </p:cNvSpPr>
            <p:nvPr/>
          </p:nvSpPr>
          <p:spPr bwMode="auto">
            <a:xfrm>
              <a:off x="6309670" y="4008577"/>
              <a:ext cx="738214" cy="190821"/>
            </a:xfrm>
            <a:prstGeom prst="rect">
              <a:avLst/>
            </a:prstGeom>
            <a:noFill/>
            <a:ln w="9525">
              <a:noFill/>
              <a:miter lim="800000"/>
            </a:ln>
          </p:spPr>
          <p:txBody>
            <a:bodyPr>
              <a:spAutoFit/>
            </a:bodyPr>
            <a:lstStyle/>
            <a:p>
              <a:pPr algn="ctr">
                <a:lnSpc>
                  <a:spcPct val="40000"/>
                </a:lnSpc>
                <a:spcBef>
                  <a:spcPct val="50000"/>
                </a:spcBef>
              </a:pPr>
              <a:r>
                <a:rPr lang="en-GB" sz="1600"/>
                <a:t>50 B</a:t>
              </a:r>
              <a:endParaRPr lang="en-US" sz="1600"/>
            </a:p>
          </p:txBody>
        </p:sp>
        <p:sp>
          <p:nvSpPr>
            <p:cNvPr id="54" name="Text Box 37"/>
            <p:cNvSpPr txBox="1">
              <a:spLocks noChangeArrowheads="1"/>
            </p:cNvSpPr>
            <p:nvPr/>
          </p:nvSpPr>
          <p:spPr bwMode="auto">
            <a:xfrm>
              <a:off x="6309670" y="4426171"/>
              <a:ext cx="738214" cy="190821"/>
            </a:xfrm>
            <a:prstGeom prst="rect">
              <a:avLst/>
            </a:prstGeom>
            <a:noFill/>
            <a:ln w="9525">
              <a:noFill/>
              <a:miter lim="800000"/>
            </a:ln>
          </p:spPr>
          <p:txBody>
            <a:bodyPr>
              <a:spAutoFit/>
            </a:bodyPr>
            <a:lstStyle/>
            <a:p>
              <a:pPr algn="ctr">
                <a:lnSpc>
                  <a:spcPct val="40000"/>
                </a:lnSpc>
                <a:spcBef>
                  <a:spcPct val="50000"/>
                </a:spcBef>
              </a:pPr>
              <a:r>
                <a:rPr lang="en-GB" sz="1600"/>
                <a:t>50 C</a:t>
              </a:r>
              <a:endParaRPr lang="en-US" sz="1600"/>
            </a:p>
          </p:txBody>
        </p:sp>
      </p:grpSp>
      <p:grpSp>
        <p:nvGrpSpPr>
          <p:cNvPr id="55" name="Group 54"/>
          <p:cNvGrpSpPr/>
          <p:nvPr/>
        </p:nvGrpSpPr>
        <p:grpSpPr bwMode="auto">
          <a:xfrm>
            <a:off x="7112000" y="3370263"/>
            <a:ext cx="1333500" cy="2036762"/>
            <a:chOff x="7112542" y="3619174"/>
            <a:chExt cx="1332959" cy="2037084"/>
          </a:xfrm>
        </p:grpSpPr>
        <p:sp>
          <p:nvSpPr>
            <p:cNvPr id="56" name="Line 75"/>
            <p:cNvSpPr>
              <a:spLocks noChangeShapeType="1"/>
            </p:cNvSpPr>
            <p:nvPr/>
          </p:nvSpPr>
          <p:spPr bwMode="auto">
            <a:xfrm>
              <a:off x="8081963" y="4740506"/>
              <a:ext cx="0" cy="180413"/>
            </a:xfrm>
            <a:prstGeom prst="line">
              <a:avLst/>
            </a:prstGeom>
            <a:noFill/>
            <a:ln w="38100">
              <a:solidFill>
                <a:srgbClr val="FF0000"/>
              </a:solidFill>
              <a:round/>
              <a:tailEnd type="triangle" w="med" len="med"/>
            </a:ln>
          </p:spPr>
          <p:txBody>
            <a:bodyPr/>
            <a:lstStyle/>
            <a:p>
              <a:endParaRPr lang="en-US"/>
            </a:p>
          </p:txBody>
        </p:sp>
        <p:sp>
          <p:nvSpPr>
            <p:cNvPr id="57" name="Text Box 84"/>
            <p:cNvSpPr txBox="1">
              <a:spLocks noChangeArrowheads="1"/>
            </p:cNvSpPr>
            <p:nvPr/>
          </p:nvSpPr>
          <p:spPr bwMode="auto">
            <a:xfrm>
              <a:off x="7726363" y="5022846"/>
              <a:ext cx="719138" cy="633412"/>
            </a:xfrm>
            <a:prstGeom prst="rect">
              <a:avLst/>
            </a:prstGeom>
            <a:noFill/>
            <a:ln w="9525">
              <a:noFill/>
              <a:miter lim="800000"/>
            </a:ln>
          </p:spPr>
          <p:txBody>
            <a:bodyPr>
              <a:spAutoFit/>
            </a:bodyPr>
            <a:lstStyle/>
            <a:p>
              <a:pPr algn="r">
                <a:lnSpc>
                  <a:spcPct val="40000"/>
                </a:lnSpc>
                <a:spcBef>
                  <a:spcPct val="50000"/>
                </a:spcBef>
              </a:pPr>
              <a:r>
                <a:rPr lang="en-GB" sz="1600"/>
                <a:t>150 A</a:t>
              </a:r>
              <a:endParaRPr lang="en-GB" sz="1600"/>
            </a:p>
            <a:p>
              <a:pPr algn="r">
                <a:lnSpc>
                  <a:spcPct val="40000"/>
                </a:lnSpc>
                <a:spcBef>
                  <a:spcPct val="50000"/>
                </a:spcBef>
              </a:pPr>
              <a:r>
                <a:rPr lang="en-GB" sz="1600"/>
                <a:t>50 B</a:t>
              </a:r>
              <a:endParaRPr lang="en-GB" sz="1600"/>
            </a:p>
            <a:p>
              <a:pPr algn="r">
                <a:lnSpc>
                  <a:spcPct val="40000"/>
                </a:lnSpc>
                <a:spcBef>
                  <a:spcPct val="50000"/>
                </a:spcBef>
              </a:pPr>
              <a:r>
                <a:rPr lang="en-GB" sz="1600"/>
                <a:t>50 C</a:t>
              </a:r>
              <a:endParaRPr lang="en-US" sz="1600"/>
            </a:p>
          </p:txBody>
        </p:sp>
        <p:sp>
          <p:nvSpPr>
            <p:cNvPr id="58" name="Text Box 35"/>
            <p:cNvSpPr txBox="1">
              <a:spLocks noChangeArrowheads="1"/>
            </p:cNvSpPr>
            <p:nvPr/>
          </p:nvSpPr>
          <p:spPr bwMode="auto">
            <a:xfrm>
              <a:off x="7112542" y="3619174"/>
              <a:ext cx="809652" cy="212879"/>
            </a:xfrm>
            <a:prstGeom prst="rect">
              <a:avLst/>
            </a:prstGeom>
            <a:noFill/>
            <a:ln w="9525">
              <a:noFill/>
              <a:miter lim="800000"/>
            </a:ln>
          </p:spPr>
          <p:txBody>
            <a:bodyPr>
              <a:spAutoFit/>
            </a:bodyPr>
            <a:lstStyle/>
            <a:p>
              <a:pPr algn="ctr">
                <a:lnSpc>
                  <a:spcPct val="40000"/>
                </a:lnSpc>
                <a:spcBef>
                  <a:spcPct val="50000"/>
                </a:spcBef>
              </a:pPr>
              <a:r>
                <a:rPr lang="en-GB" sz="1600"/>
                <a:t>150 A</a:t>
              </a:r>
              <a:endParaRPr lang="en-US" sz="1600"/>
            </a:p>
          </p:txBody>
        </p:sp>
        <p:sp>
          <p:nvSpPr>
            <p:cNvPr id="59" name="Text Box 36"/>
            <p:cNvSpPr txBox="1">
              <a:spLocks noChangeArrowheads="1"/>
            </p:cNvSpPr>
            <p:nvPr/>
          </p:nvSpPr>
          <p:spPr bwMode="auto">
            <a:xfrm>
              <a:off x="7222904" y="4001185"/>
              <a:ext cx="738214" cy="190821"/>
            </a:xfrm>
            <a:prstGeom prst="rect">
              <a:avLst/>
            </a:prstGeom>
            <a:noFill/>
            <a:ln w="9525">
              <a:noFill/>
              <a:miter lim="800000"/>
            </a:ln>
          </p:spPr>
          <p:txBody>
            <a:bodyPr>
              <a:spAutoFit/>
            </a:bodyPr>
            <a:lstStyle/>
            <a:p>
              <a:pPr algn="ctr">
                <a:lnSpc>
                  <a:spcPct val="40000"/>
                </a:lnSpc>
                <a:spcBef>
                  <a:spcPct val="50000"/>
                </a:spcBef>
              </a:pPr>
              <a:r>
                <a:rPr lang="en-GB" sz="1600"/>
                <a:t>50 B</a:t>
              </a:r>
              <a:endParaRPr lang="en-US" sz="1600"/>
            </a:p>
          </p:txBody>
        </p:sp>
        <p:sp>
          <p:nvSpPr>
            <p:cNvPr id="60" name="Text Box 37"/>
            <p:cNvSpPr txBox="1">
              <a:spLocks noChangeArrowheads="1"/>
            </p:cNvSpPr>
            <p:nvPr/>
          </p:nvSpPr>
          <p:spPr bwMode="auto">
            <a:xfrm>
              <a:off x="7222904" y="4418779"/>
              <a:ext cx="738214" cy="190821"/>
            </a:xfrm>
            <a:prstGeom prst="rect">
              <a:avLst/>
            </a:prstGeom>
            <a:noFill/>
            <a:ln w="9525">
              <a:noFill/>
              <a:miter lim="800000"/>
            </a:ln>
          </p:spPr>
          <p:txBody>
            <a:bodyPr>
              <a:spAutoFit/>
            </a:bodyPr>
            <a:lstStyle/>
            <a:p>
              <a:pPr algn="ctr">
                <a:lnSpc>
                  <a:spcPct val="40000"/>
                </a:lnSpc>
                <a:spcBef>
                  <a:spcPct val="50000"/>
                </a:spcBef>
              </a:pPr>
              <a:r>
                <a:rPr lang="en-GB" sz="1600"/>
                <a:t>50 C</a:t>
              </a:r>
              <a:endParaRPr lang="en-US" sz="1600"/>
            </a:p>
          </p:txBody>
        </p:sp>
      </p:grpSp>
      <p:sp>
        <p:nvSpPr>
          <p:cNvPr id="61" name="Text Box 76"/>
          <p:cNvSpPr txBox="1">
            <a:spLocks noChangeArrowheads="1"/>
          </p:cNvSpPr>
          <p:nvPr/>
        </p:nvSpPr>
        <p:spPr bwMode="auto">
          <a:xfrm>
            <a:off x="142875" y="2357438"/>
            <a:ext cx="8501063" cy="400050"/>
          </a:xfrm>
          <a:prstGeom prst="rect">
            <a:avLst/>
          </a:prstGeom>
          <a:noFill/>
          <a:ln w="9525">
            <a:noFill/>
            <a:miter lim="800000"/>
          </a:ln>
        </p:spPr>
        <p:txBody>
          <a:bodyPr>
            <a:spAutoFit/>
          </a:bodyPr>
          <a:lstStyle/>
          <a:p>
            <a:pPr>
              <a:spcBef>
                <a:spcPct val="50000"/>
              </a:spcBef>
            </a:pPr>
            <a:r>
              <a:rPr lang="en-GB"/>
              <a:t>With </a:t>
            </a:r>
            <a:r>
              <a:rPr lang="en-GB" i="1">
                <a:solidFill>
                  <a:srgbClr val="FF0000"/>
                </a:solidFill>
              </a:rPr>
              <a:t>levelled scheduling</a:t>
            </a:r>
            <a:r>
              <a:rPr lang="en-GB"/>
              <a:t>, where</a:t>
            </a:r>
            <a:r>
              <a:rPr lang="en-GB" i="1"/>
              <a:t> batch size A = 150, B = 50, C = 50</a:t>
            </a:r>
            <a:endParaRPr lang="en-US" i="1"/>
          </a:p>
        </p:txBody>
      </p:sp>
      <p:sp>
        <p:nvSpPr>
          <p:cNvPr id="62" name="Text Box 76"/>
          <p:cNvSpPr txBox="1">
            <a:spLocks noChangeArrowheads="1"/>
          </p:cNvSpPr>
          <p:nvPr/>
        </p:nvSpPr>
        <p:spPr bwMode="auto">
          <a:xfrm>
            <a:off x="428625" y="1104900"/>
            <a:ext cx="8143875" cy="1323975"/>
          </a:xfrm>
          <a:prstGeom prst="rect">
            <a:avLst/>
          </a:prstGeom>
          <a:noFill/>
          <a:ln w="9525">
            <a:noFill/>
            <a:miter lim="800000"/>
          </a:ln>
        </p:spPr>
        <p:txBody>
          <a:bodyPr>
            <a:spAutoFit/>
          </a:bodyPr>
          <a:lstStyle/>
          <a:p>
            <a:pPr algn="r">
              <a:spcBef>
                <a:spcPct val="50000"/>
              </a:spcBef>
            </a:pPr>
            <a:r>
              <a:rPr lang="en-GB"/>
              <a:t>Over an eight day period, need to make............1200 of A</a:t>
            </a:r>
            <a:endParaRPr lang="en-GB"/>
          </a:p>
          <a:p>
            <a:pPr algn="r">
              <a:spcBef>
                <a:spcPct val="50000"/>
              </a:spcBef>
            </a:pPr>
            <a:r>
              <a:rPr lang="en-GB"/>
              <a:t>400 of B</a:t>
            </a:r>
            <a:endParaRPr lang="en-GB"/>
          </a:p>
          <a:p>
            <a:pPr algn="r">
              <a:spcBef>
                <a:spcPct val="50000"/>
              </a:spcBef>
            </a:pPr>
            <a:r>
              <a:rPr lang="en-GB"/>
              <a:t>400 of C</a:t>
            </a:r>
            <a:endParaRPr lang="en-US"/>
          </a:p>
        </p:txBody>
      </p:sp>
      <p:sp>
        <p:nvSpPr>
          <p:cNvPr id="63" name="Text Box 76"/>
          <p:cNvSpPr txBox="1">
            <a:spLocks noChangeArrowheads="1"/>
          </p:cNvSpPr>
          <p:nvPr/>
        </p:nvSpPr>
        <p:spPr bwMode="auto">
          <a:xfrm>
            <a:off x="151218" y="5715016"/>
            <a:ext cx="8501122" cy="400110"/>
          </a:xfrm>
          <a:prstGeom prst="rect">
            <a:avLst/>
          </a:prstGeom>
          <a:solidFill>
            <a:schemeClr val="bg1">
              <a:lumMod val="8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a:spcBef>
                <a:spcPct val="50000"/>
              </a:spcBef>
              <a:defRPr/>
            </a:pPr>
            <a:r>
              <a:rPr lang="en-GB" dirty="0"/>
              <a:t>Every day is the same. Easy to notice if  falling behind schedule </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1000"/>
                                        <p:tgtEl>
                                          <p:spTgt spid="13"/>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dissolve">
                                      <p:cBhvr>
                                        <p:cTn id="11" dur="1000"/>
                                        <p:tgtEl>
                                          <p:spTgt spid="19"/>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dissolve">
                                      <p:cBhvr>
                                        <p:cTn id="15" dur="1000"/>
                                        <p:tgtEl>
                                          <p:spTgt spid="25"/>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1000"/>
                                        <p:tgtEl>
                                          <p:spTgt spid="31"/>
                                        </p:tgtEl>
                                      </p:cBhvr>
                                    </p:animEffect>
                                  </p:childTnLst>
                                </p:cTn>
                              </p:par>
                            </p:childTnLst>
                          </p:cTn>
                        </p:par>
                        <p:par>
                          <p:cTn id="20" fill="hold">
                            <p:stCondLst>
                              <p:cond delay="4000"/>
                            </p:stCondLst>
                            <p:childTnLst>
                              <p:par>
                                <p:cTn id="21" presetID="9" presetClass="entr" presetSubtype="0"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dissolve">
                                      <p:cBhvr>
                                        <p:cTn id="23" dur="1000"/>
                                        <p:tgtEl>
                                          <p:spTgt spid="36"/>
                                        </p:tgtEl>
                                      </p:cBhvr>
                                    </p:animEffect>
                                  </p:childTnLst>
                                </p:cTn>
                              </p:par>
                            </p:childTnLst>
                          </p:cTn>
                        </p:par>
                        <p:par>
                          <p:cTn id="24" fill="hold">
                            <p:stCondLst>
                              <p:cond delay="5000"/>
                            </p:stCondLst>
                            <p:childTnLst>
                              <p:par>
                                <p:cTn id="25" presetID="9" presetClass="entr" presetSubtype="0"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dissolve">
                                      <p:cBhvr>
                                        <p:cTn id="27" dur="1000"/>
                                        <p:tgtEl>
                                          <p:spTgt spid="43"/>
                                        </p:tgtEl>
                                      </p:cBhvr>
                                    </p:animEffect>
                                  </p:childTnLst>
                                </p:cTn>
                              </p:par>
                            </p:childTnLst>
                          </p:cTn>
                        </p:par>
                        <p:par>
                          <p:cTn id="28" fill="hold">
                            <p:stCondLst>
                              <p:cond delay="6000"/>
                            </p:stCondLst>
                            <p:childTnLst>
                              <p:par>
                                <p:cTn id="29" presetID="9"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dissolve">
                                      <p:cBhvr>
                                        <p:cTn id="31" dur="1000"/>
                                        <p:tgtEl>
                                          <p:spTgt spid="49"/>
                                        </p:tgtEl>
                                      </p:cBhvr>
                                    </p:animEffect>
                                  </p:childTnLst>
                                </p:cTn>
                              </p:par>
                            </p:childTnLst>
                          </p:cTn>
                        </p:par>
                        <p:par>
                          <p:cTn id="32" fill="hold">
                            <p:stCondLst>
                              <p:cond delay="7000"/>
                            </p:stCondLst>
                            <p:childTnLst>
                              <p:par>
                                <p:cTn id="33" presetID="9" presetClass="entr" presetSubtype="0" fill="hold" nodeType="after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dissolve">
                                      <p:cBhvr>
                                        <p:cTn id="35" dur="10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3"/>
                                        </p:tgtEl>
                                        <p:attrNameLst>
                                          <p:attrName>style.visibility</p:attrName>
                                        </p:attrNameLst>
                                      </p:cBhvr>
                                      <p:to>
                                        <p:strVal val="visible"/>
                                      </p:to>
                                    </p:set>
                                    <p:anim calcmode="lin" valueType="num">
                                      <p:cBhvr>
                                        <p:cTn id="40" dur="500" fill="hold"/>
                                        <p:tgtEl>
                                          <p:spTgt spid="63"/>
                                        </p:tgtEl>
                                        <p:attrNameLst>
                                          <p:attrName>ppt_w</p:attrName>
                                        </p:attrNameLst>
                                      </p:cBhvr>
                                      <p:tavLst>
                                        <p:tav tm="0">
                                          <p:val>
                                            <p:fltVal val="0"/>
                                          </p:val>
                                        </p:tav>
                                        <p:tav tm="100000">
                                          <p:val>
                                            <p:strVal val="#ppt_w"/>
                                          </p:val>
                                        </p:tav>
                                      </p:tavLst>
                                    </p:anim>
                                    <p:anim calcmode="lin" valueType="num">
                                      <p:cBhvr>
                                        <p:cTn id="41" dur="500" fill="hold"/>
                                        <p:tgtEl>
                                          <p:spTgt spid="63"/>
                                        </p:tgtEl>
                                        <p:attrNameLst>
                                          <p:attrName>ppt_h</p:attrName>
                                        </p:attrNameLst>
                                      </p:cBhvr>
                                      <p:tavLst>
                                        <p:tav tm="0">
                                          <p:val>
                                            <p:fltVal val="0"/>
                                          </p:val>
                                        </p:tav>
                                        <p:tav tm="100000">
                                          <p:val>
                                            <p:strVal val="#ppt_h"/>
                                          </p:val>
                                        </p:tav>
                                      </p:tavLst>
                                    </p:anim>
                                    <p:animEffect transition="in" filter="fade">
                                      <p:cBhvr>
                                        <p:cTn id="4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a:solidFill>
                  <a:srgbClr val="FF0000"/>
                </a:solidFill>
              </a:rPr>
              <a:t>LEAN</a:t>
            </a:r>
            <a:endParaRPr lang="en-GB" b="0" dirty="0">
              <a:solidFill>
                <a:srgbClr val="FF0000"/>
              </a:solidFill>
            </a:endParaRPr>
          </a:p>
        </p:txBody>
      </p:sp>
      <p:sp>
        <p:nvSpPr>
          <p:cNvPr id="3" name="Text Placeholder 2"/>
          <p:cNvSpPr>
            <a:spLocks noGrp="1"/>
          </p:cNvSpPr>
          <p:nvPr>
            <p:ph type="body" idx="1"/>
          </p:nvPr>
        </p:nvSpPr>
        <p:spPr/>
        <p:txBody>
          <a:bodyPr/>
          <a:lstStyle/>
          <a:p>
            <a:r>
              <a:rPr lang="en-GB" dirty="0">
                <a:solidFill>
                  <a:srgbClr val="FF0000"/>
                </a:solidFill>
              </a:rPr>
              <a:t>Synchronised</a:t>
            </a:r>
            <a:r>
              <a:rPr lang="en-GB" b="1" dirty="0">
                <a:solidFill>
                  <a:srgbClr val="FF0000"/>
                </a:solidFill>
              </a:rPr>
              <a:t> </a:t>
            </a:r>
            <a:r>
              <a:rPr lang="en-GB" dirty="0">
                <a:solidFill>
                  <a:srgbClr val="FF0000"/>
                </a:solidFill>
              </a:rPr>
              <a:t>Flow</a:t>
            </a:r>
            <a:endParaRPr lang="en-GB" dirty="0">
              <a:solidFill>
                <a:srgbClr val="FF0000"/>
              </a:solidFill>
            </a:endParaRPr>
          </a:p>
          <a:p>
            <a:r>
              <a:rPr lang="en-GB" b="1" dirty="0">
                <a:solidFill>
                  <a:srgbClr val="FF0000"/>
                </a:solidFill>
              </a:rPr>
              <a:t>Customer demand triggers</a:t>
            </a:r>
            <a:endParaRPr lang="en-GB" b="1" dirty="0">
              <a:solidFill>
                <a:srgbClr val="FF0000"/>
              </a:solidFill>
            </a:endParaRPr>
          </a:p>
          <a:p>
            <a:r>
              <a:rPr lang="en-GB" dirty="0">
                <a:solidFill>
                  <a:srgbClr val="FF0000"/>
                </a:solidFill>
              </a:rPr>
              <a:t>Enhanced improvement Behaviour</a:t>
            </a:r>
            <a:endParaRPr lang="en-GB" dirty="0">
              <a:solidFill>
                <a:srgbClr val="FF0000"/>
              </a:solidFill>
            </a:endParaRPr>
          </a:p>
          <a:p>
            <a:r>
              <a:rPr lang="en-GB" dirty="0">
                <a:solidFill>
                  <a:srgbClr val="FF0000"/>
                </a:solidFill>
              </a:rPr>
              <a:t>Waste elimination</a:t>
            </a:r>
            <a:endParaRPr lang="en-GB" dirty="0">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bwMode="auto">
          <a:xfrm>
            <a:off x="3857625" y="819150"/>
            <a:ext cx="5105400" cy="4181475"/>
            <a:chOff x="3857620" y="819161"/>
            <a:chExt cx="5105406" cy="4181475"/>
          </a:xfrm>
        </p:grpSpPr>
        <p:sp>
          <p:nvSpPr>
            <p:cNvPr id="3" name="Rectangle 3"/>
            <p:cNvSpPr>
              <a:spLocks noChangeArrowheads="1"/>
            </p:cNvSpPr>
            <p:nvPr/>
          </p:nvSpPr>
          <p:spPr bwMode="auto">
            <a:xfrm>
              <a:off x="3857620" y="1000108"/>
              <a:ext cx="1439863" cy="705321"/>
            </a:xfrm>
            <a:prstGeom prst="rect">
              <a:avLst/>
            </a:prstGeom>
            <a:noFill/>
            <a:ln w="12700">
              <a:noFill/>
              <a:miter lim="800000"/>
            </a:ln>
          </p:spPr>
          <p:txBody>
            <a:bodyPr lIns="90488" tIns="44450" rIns="90488" bIns="44450">
              <a:spAutoFit/>
            </a:bodyPr>
            <a:lstStyle/>
            <a:p>
              <a:pPr algn="r" eaLnBrk="0" hangingPunct="0"/>
              <a:r>
                <a:rPr lang="en-GB" sz="2000" dirty="0"/>
                <a:t>Lean approach</a:t>
              </a:r>
              <a:endParaRPr lang="en-GB" sz="2000" dirty="0"/>
            </a:p>
          </p:txBody>
        </p:sp>
        <p:sp>
          <p:nvSpPr>
            <p:cNvPr id="4" name="Oval 4"/>
            <p:cNvSpPr>
              <a:spLocks noChangeArrowheads="1"/>
            </p:cNvSpPr>
            <p:nvPr/>
          </p:nvSpPr>
          <p:spPr bwMode="auto">
            <a:xfrm>
              <a:off x="4805363" y="819161"/>
              <a:ext cx="4157663" cy="4181475"/>
            </a:xfrm>
            <a:prstGeom prst="ellipse">
              <a:avLst/>
            </a:prstGeom>
            <a:solidFill>
              <a:srgbClr val="CCFF66"/>
            </a:solidFill>
            <a:ln w="12700">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grpSp>
      <p:sp>
        <p:nvSpPr>
          <p:cNvPr id="5" name="Rectangle 12"/>
          <p:cNvSpPr>
            <a:spLocks noChangeArrowheads="1"/>
          </p:cNvSpPr>
          <p:nvPr/>
        </p:nvSpPr>
        <p:spPr bwMode="auto">
          <a:xfrm>
            <a:off x="5740400" y="1047750"/>
            <a:ext cx="2251075" cy="577850"/>
          </a:xfrm>
          <a:prstGeom prst="rect">
            <a:avLst/>
          </a:prstGeom>
          <a:noFill/>
          <a:ln w="12700">
            <a:noFill/>
            <a:miter lim="800000"/>
          </a:ln>
        </p:spPr>
        <p:txBody>
          <a:bodyPr lIns="90488" tIns="44450" rIns="90488" bIns="44450">
            <a:spAutoFit/>
          </a:bodyPr>
          <a:lstStyle/>
          <a:p>
            <a:pPr algn="ctr" eaLnBrk="0" hangingPunct="0"/>
            <a:r>
              <a:rPr lang="en-GB" sz="1600"/>
              <a:t>focus on producing only when needed</a:t>
            </a:r>
            <a:endParaRPr lang="en-GB" sz="1600"/>
          </a:p>
        </p:txBody>
      </p:sp>
      <p:grpSp>
        <p:nvGrpSpPr>
          <p:cNvPr id="6" name="Group 5"/>
          <p:cNvGrpSpPr/>
          <p:nvPr/>
        </p:nvGrpSpPr>
        <p:grpSpPr bwMode="auto">
          <a:xfrm>
            <a:off x="4464050" y="1358900"/>
            <a:ext cx="2139950" cy="1822450"/>
            <a:chOff x="4464051" y="1358911"/>
            <a:chExt cx="2139950" cy="1822450"/>
          </a:xfrm>
        </p:grpSpPr>
        <p:sp>
          <p:nvSpPr>
            <p:cNvPr id="7" name="Rectangle 16"/>
            <p:cNvSpPr>
              <a:spLocks noChangeArrowheads="1"/>
            </p:cNvSpPr>
            <p:nvPr/>
          </p:nvSpPr>
          <p:spPr bwMode="auto">
            <a:xfrm>
              <a:off x="4464051" y="2603511"/>
              <a:ext cx="2139950" cy="577850"/>
            </a:xfrm>
            <a:prstGeom prst="rect">
              <a:avLst/>
            </a:prstGeom>
            <a:noFill/>
            <a:ln w="12700">
              <a:noFill/>
              <a:miter lim="800000"/>
            </a:ln>
          </p:spPr>
          <p:txBody>
            <a:bodyPr lIns="90488" tIns="44450" rIns="90488" bIns="44450">
              <a:spAutoFit/>
            </a:bodyPr>
            <a:lstStyle/>
            <a:p>
              <a:pPr algn="ctr" eaLnBrk="0" hangingPunct="0"/>
              <a:r>
                <a:rPr lang="en-GB" sz="1600"/>
                <a:t>lower capacity utilisation, but</a:t>
              </a:r>
              <a:endParaRPr lang="en-GB" sz="1600"/>
            </a:p>
          </p:txBody>
        </p:sp>
        <p:sp>
          <p:nvSpPr>
            <p:cNvPr id="8" name="Arc 21"/>
            <p:cNvSpPr/>
            <p:nvPr/>
          </p:nvSpPr>
          <p:spPr bwMode="auto">
            <a:xfrm>
              <a:off x="5183188" y="1358911"/>
              <a:ext cx="785813" cy="1176338"/>
            </a:xfrm>
            <a:custGeom>
              <a:avLst/>
              <a:gdLst>
                <a:gd name="T0" fmla="*/ 0 w 21600"/>
                <a:gd name="T1" fmla="*/ 2147483647 h 21600"/>
                <a:gd name="T2" fmla="*/ 1037920935 w 21600"/>
                <a:gd name="T3" fmla="*/ 0 h 21600"/>
                <a:gd name="T4" fmla="*/ 1040039719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7"/>
                    <a:pt x="9643" y="24"/>
                    <a:pt x="21556" y="0"/>
                  </a:cubicBezTo>
                </a:path>
                <a:path w="21600" h="21600" stroke="0" extrusionOk="0">
                  <a:moveTo>
                    <a:pt x="0" y="21600"/>
                  </a:moveTo>
                  <a:cubicBezTo>
                    <a:pt x="0" y="9687"/>
                    <a:pt x="9643" y="24"/>
                    <a:pt x="21556" y="0"/>
                  </a:cubicBezTo>
                  <a:lnTo>
                    <a:pt x="21600" y="21600"/>
                  </a:lnTo>
                  <a:close/>
                </a:path>
              </a:pathLst>
            </a:custGeom>
            <a:noFill/>
            <a:ln w="50800" cap="rnd">
              <a:solidFill>
                <a:srgbClr val="FF0000"/>
              </a:solidFill>
              <a:round/>
              <a:headEnd type="triangle" w="med" len="med"/>
            </a:ln>
          </p:spPr>
          <p:txBody>
            <a:bodyPr wrap="none" anchor="ctr"/>
            <a:lstStyle/>
            <a:p>
              <a:endParaRPr lang="en-GB"/>
            </a:p>
          </p:txBody>
        </p:sp>
      </p:grpSp>
      <p:grpSp>
        <p:nvGrpSpPr>
          <p:cNvPr id="9" name="Group 8"/>
          <p:cNvGrpSpPr/>
          <p:nvPr/>
        </p:nvGrpSpPr>
        <p:grpSpPr bwMode="auto">
          <a:xfrm>
            <a:off x="5189538" y="3208338"/>
            <a:ext cx="2676525" cy="1730375"/>
            <a:chOff x="5188744" y="3207555"/>
            <a:chExt cx="2677319" cy="1731169"/>
          </a:xfrm>
        </p:grpSpPr>
        <p:sp>
          <p:nvSpPr>
            <p:cNvPr id="10" name="Rectangle 15"/>
            <p:cNvSpPr>
              <a:spLocks noChangeArrowheads="1"/>
            </p:cNvSpPr>
            <p:nvPr/>
          </p:nvSpPr>
          <p:spPr bwMode="auto">
            <a:xfrm>
              <a:off x="6056313" y="4116399"/>
              <a:ext cx="1809750" cy="822325"/>
            </a:xfrm>
            <a:prstGeom prst="rect">
              <a:avLst/>
            </a:prstGeom>
            <a:noFill/>
            <a:ln w="12700">
              <a:noFill/>
              <a:miter lim="800000"/>
            </a:ln>
          </p:spPr>
          <p:txBody>
            <a:bodyPr lIns="90488" tIns="44450" rIns="90488" bIns="44450">
              <a:spAutoFit/>
            </a:bodyPr>
            <a:lstStyle/>
            <a:p>
              <a:pPr algn="ctr" eaLnBrk="0" hangingPunct="0"/>
              <a:r>
                <a:rPr lang="en-GB" sz="1600"/>
                <a:t>no surplus production goes into inventory</a:t>
              </a:r>
              <a:endParaRPr lang="en-GB" sz="1600"/>
            </a:p>
          </p:txBody>
        </p:sp>
        <p:sp>
          <p:nvSpPr>
            <p:cNvPr id="11" name="Arc 22"/>
            <p:cNvSpPr/>
            <p:nvPr/>
          </p:nvSpPr>
          <p:spPr bwMode="auto">
            <a:xfrm rot="-5400000">
              <a:off x="5033963" y="3362336"/>
              <a:ext cx="1323975" cy="1014413"/>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0"/>
                    <a:pt x="9654" y="14"/>
                    <a:pt x="21574" y="0"/>
                  </a:cubicBezTo>
                </a:path>
                <a:path w="21600" h="21600" stroke="0" extrusionOk="0">
                  <a:moveTo>
                    <a:pt x="0" y="21600"/>
                  </a:moveTo>
                  <a:cubicBezTo>
                    <a:pt x="0" y="9680"/>
                    <a:pt x="9654" y="14"/>
                    <a:pt x="21574" y="0"/>
                  </a:cubicBezTo>
                  <a:lnTo>
                    <a:pt x="21600" y="21600"/>
                  </a:lnTo>
                  <a:close/>
                </a:path>
              </a:pathLst>
            </a:custGeom>
            <a:noFill/>
            <a:ln w="50800" cap="rnd">
              <a:solidFill>
                <a:srgbClr val="FF0000"/>
              </a:solidFill>
              <a:round/>
              <a:headEnd type="triangle" w="med" len="med"/>
            </a:ln>
          </p:spPr>
          <p:txBody>
            <a:bodyPr wrap="none" anchor="ctr"/>
            <a:lstStyle/>
            <a:p>
              <a:endParaRPr lang="en-GB"/>
            </a:p>
          </p:txBody>
        </p:sp>
      </p:grpSp>
      <p:grpSp>
        <p:nvGrpSpPr>
          <p:cNvPr id="12" name="Group 11"/>
          <p:cNvGrpSpPr/>
          <p:nvPr/>
        </p:nvGrpSpPr>
        <p:grpSpPr bwMode="auto">
          <a:xfrm>
            <a:off x="6875463" y="2936875"/>
            <a:ext cx="1935162" cy="1524000"/>
            <a:chOff x="6875463" y="2936886"/>
            <a:chExt cx="1935163" cy="1524000"/>
          </a:xfrm>
        </p:grpSpPr>
        <p:sp>
          <p:nvSpPr>
            <p:cNvPr id="13" name="Rectangle 14"/>
            <p:cNvSpPr>
              <a:spLocks noChangeArrowheads="1"/>
            </p:cNvSpPr>
            <p:nvPr/>
          </p:nvSpPr>
          <p:spPr bwMode="auto">
            <a:xfrm>
              <a:off x="6875463" y="2936886"/>
              <a:ext cx="1935163" cy="1066800"/>
            </a:xfrm>
            <a:prstGeom prst="rect">
              <a:avLst/>
            </a:prstGeom>
            <a:noFill/>
            <a:ln w="12700">
              <a:noFill/>
              <a:miter lim="800000"/>
            </a:ln>
          </p:spPr>
          <p:txBody>
            <a:bodyPr lIns="90488" tIns="44450" rIns="90488" bIns="44450">
              <a:spAutoFit/>
            </a:bodyPr>
            <a:lstStyle/>
            <a:p>
              <a:pPr algn="ctr" eaLnBrk="0" hangingPunct="0"/>
              <a:r>
                <a:rPr lang="en-GB" sz="1600"/>
                <a:t>low inventory so problems are exposed and solved</a:t>
              </a:r>
              <a:endParaRPr lang="en-GB" sz="1600"/>
            </a:p>
          </p:txBody>
        </p:sp>
        <p:sp>
          <p:nvSpPr>
            <p:cNvPr id="14" name="Arc 23"/>
            <p:cNvSpPr/>
            <p:nvPr/>
          </p:nvSpPr>
          <p:spPr bwMode="auto">
            <a:xfrm rot="10800000">
              <a:off x="7723188" y="3695711"/>
              <a:ext cx="530225" cy="765175"/>
            </a:xfrm>
            <a:custGeom>
              <a:avLst/>
              <a:gdLst>
                <a:gd name="T0" fmla="*/ 0 w 21600"/>
                <a:gd name="T1" fmla="*/ 960228813 h 21600"/>
                <a:gd name="T2" fmla="*/ 318539918 w 21600"/>
                <a:gd name="T3" fmla="*/ 0 h 21600"/>
                <a:gd name="T4" fmla="*/ 319501588 w 21600"/>
                <a:gd name="T5" fmla="*/ 96022881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96"/>
                    <a:pt x="9631" y="35"/>
                    <a:pt x="21535" y="0"/>
                  </a:cubicBezTo>
                </a:path>
                <a:path w="21600" h="21600" stroke="0" extrusionOk="0">
                  <a:moveTo>
                    <a:pt x="0" y="21600"/>
                  </a:moveTo>
                  <a:cubicBezTo>
                    <a:pt x="0" y="9696"/>
                    <a:pt x="9631" y="35"/>
                    <a:pt x="21535" y="0"/>
                  </a:cubicBezTo>
                  <a:lnTo>
                    <a:pt x="21600" y="21600"/>
                  </a:lnTo>
                  <a:close/>
                </a:path>
              </a:pathLst>
            </a:custGeom>
            <a:noFill/>
            <a:ln w="50800" cap="rnd">
              <a:solidFill>
                <a:srgbClr val="FF0000"/>
              </a:solidFill>
              <a:round/>
              <a:headEnd type="triangle" w="med" len="med"/>
            </a:ln>
          </p:spPr>
          <p:txBody>
            <a:bodyPr wrap="none" anchor="ctr"/>
            <a:lstStyle/>
            <a:p>
              <a:endParaRPr lang="en-GB"/>
            </a:p>
          </p:txBody>
        </p:sp>
      </p:grpSp>
      <p:sp>
        <p:nvSpPr>
          <p:cNvPr id="15" name="Arc 24"/>
          <p:cNvSpPr/>
          <p:nvPr/>
        </p:nvSpPr>
        <p:spPr bwMode="auto">
          <a:xfrm rot="5400000">
            <a:off x="7564438" y="1573212"/>
            <a:ext cx="833438" cy="468313"/>
          </a:xfrm>
          <a:custGeom>
            <a:avLst/>
            <a:gdLst>
              <a:gd name="T0" fmla="*/ 0 w 21600"/>
              <a:gd name="T1" fmla="*/ 220140940 h 21600"/>
              <a:gd name="T2" fmla="*/ 1238474529 w 21600"/>
              <a:gd name="T3" fmla="*/ 0 h 21600"/>
              <a:gd name="T4" fmla="*/ 1240829763 w 21600"/>
              <a:gd name="T5" fmla="*/ 2201409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6"/>
                  <a:pt x="9645" y="22"/>
                  <a:pt x="21559" y="0"/>
                </a:cubicBezTo>
              </a:path>
              <a:path w="21600" h="21600" stroke="0" extrusionOk="0">
                <a:moveTo>
                  <a:pt x="0" y="21600"/>
                </a:moveTo>
                <a:cubicBezTo>
                  <a:pt x="0" y="9686"/>
                  <a:pt x="9645" y="22"/>
                  <a:pt x="21559" y="0"/>
                </a:cubicBezTo>
                <a:lnTo>
                  <a:pt x="21600" y="21600"/>
                </a:lnTo>
                <a:close/>
              </a:path>
            </a:pathLst>
          </a:custGeom>
          <a:noFill/>
          <a:ln w="50800" cap="rnd">
            <a:solidFill>
              <a:srgbClr val="FF0000"/>
            </a:solidFill>
            <a:round/>
            <a:headEnd type="triangle" w="med" len="med"/>
          </a:ln>
        </p:spPr>
        <p:txBody>
          <a:bodyPr wrap="none" anchor="ctr"/>
          <a:lstStyle/>
          <a:p>
            <a:endParaRPr lang="en-GB"/>
          </a:p>
        </p:txBody>
      </p:sp>
      <p:grpSp>
        <p:nvGrpSpPr>
          <p:cNvPr id="16" name="Group 15"/>
          <p:cNvGrpSpPr/>
          <p:nvPr/>
        </p:nvGrpSpPr>
        <p:grpSpPr bwMode="auto">
          <a:xfrm>
            <a:off x="142875" y="1525588"/>
            <a:ext cx="4325938" cy="4546600"/>
            <a:chOff x="142844" y="1158864"/>
            <a:chExt cx="4325969" cy="4546611"/>
          </a:xfrm>
        </p:grpSpPr>
        <p:sp>
          <p:nvSpPr>
            <p:cNvPr id="17" name="Rectangle 2"/>
            <p:cNvSpPr>
              <a:spLocks noChangeArrowheads="1"/>
            </p:cNvSpPr>
            <p:nvPr/>
          </p:nvSpPr>
          <p:spPr bwMode="auto">
            <a:xfrm>
              <a:off x="142844" y="1158864"/>
              <a:ext cx="1541463" cy="705323"/>
            </a:xfrm>
            <a:prstGeom prst="rect">
              <a:avLst/>
            </a:prstGeom>
            <a:noFill/>
            <a:ln w="12700">
              <a:noFill/>
              <a:miter lim="800000"/>
            </a:ln>
          </p:spPr>
          <p:txBody>
            <a:bodyPr lIns="90488" tIns="44450" rIns="90488" bIns="44450">
              <a:spAutoFit/>
            </a:bodyPr>
            <a:lstStyle/>
            <a:p>
              <a:pPr eaLnBrk="0" hangingPunct="0"/>
              <a:r>
                <a:rPr lang="en-GB" sz="2000" dirty="0"/>
                <a:t>Traditional approach</a:t>
              </a:r>
              <a:endParaRPr lang="en-GB" sz="2000" dirty="0"/>
            </a:p>
          </p:txBody>
        </p:sp>
        <p:sp>
          <p:nvSpPr>
            <p:cNvPr id="18" name="Oval 5"/>
            <p:cNvSpPr>
              <a:spLocks noChangeArrowheads="1"/>
            </p:cNvSpPr>
            <p:nvPr/>
          </p:nvSpPr>
          <p:spPr bwMode="auto">
            <a:xfrm>
              <a:off x="311150" y="1524000"/>
              <a:ext cx="4157663" cy="4181475"/>
            </a:xfrm>
            <a:prstGeom prst="ellipse">
              <a:avLst/>
            </a:prstGeom>
            <a:solidFill>
              <a:srgbClr val="CCCCFF"/>
            </a:solidFill>
            <a:ln w="12700">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grpSp>
      <p:sp>
        <p:nvSpPr>
          <p:cNvPr id="19" name="Rectangle 7"/>
          <p:cNvSpPr>
            <a:spLocks noChangeArrowheads="1"/>
          </p:cNvSpPr>
          <p:nvPr/>
        </p:nvSpPr>
        <p:spPr bwMode="auto">
          <a:xfrm>
            <a:off x="1439863" y="2073275"/>
            <a:ext cx="2047875" cy="577850"/>
          </a:xfrm>
          <a:prstGeom prst="rect">
            <a:avLst/>
          </a:prstGeom>
          <a:noFill/>
          <a:ln w="12700">
            <a:noFill/>
            <a:miter lim="800000"/>
          </a:ln>
        </p:spPr>
        <p:txBody>
          <a:bodyPr lIns="90488" tIns="44450" rIns="90488" bIns="44450">
            <a:spAutoFit/>
          </a:bodyPr>
          <a:lstStyle/>
          <a:p>
            <a:pPr algn="ctr" eaLnBrk="0" hangingPunct="0"/>
            <a:r>
              <a:rPr lang="en-GB" sz="1600"/>
              <a:t>focus on high capacity utilisation</a:t>
            </a:r>
            <a:endParaRPr lang="en-GB" sz="1600"/>
          </a:p>
        </p:txBody>
      </p:sp>
      <p:grpSp>
        <p:nvGrpSpPr>
          <p:cNvPr id="20" name="Group 19"/>
          <p:cNvGrpSpPr/>
          <p:nvPr/>
        </p:nvGrpSpPr>
        <p:grpSpPr bwMode="auto">
          <a:xfrm>
            <a:off x="241300" y="2282825"/>
            <a:ext cx="1673225" cy="1979613"/>
            <a:chOff x="241300" y="1916113"/>
            <a:chExt cx="1673225" cy="1979612"/>
          </a:xfrm>
        </p:grpSpPr>
        <p:sp>
          <p:nvSpPr>
            <p:cNvPr id="21" name="Rectangle 11"/>
            <p:cNvSpPr>
              <a:spLocks noChangeArrowheads="1"/>
            </p:cNvSpPr>
            <p:nvPr/>
          </p:nvSpPr>
          <p:spPr bwMode="auto">
            <a:xfrm>
              <a:off x="241300" y="3317875"/>
              <a:ext cx="1673225" cy="577850"/>
            </a:xfrm>
            <a:prstGeom prst="rect">
              <a:avLst/>
            </a:prstGeom>
            <a:noFill/>
            <a:ln w="12700">
              <a:noFill/>
              <a:miter lim="800000"/>
            </a:ln>
          </p:spPr>
          <p:txBody>
            <a:bodyPr lIns="90488" tIns="44450" rIns="90488" bIns="44450">
              <a:spAutoFit/>
            </a:bodyPr>
            <a:lstStyle/>
            <a:p>
              <a:pPr algn="ctr" eaLnBrk="0" hangingPunct="0"/>
              <a:r>
                <a:rPr lang="en-GB" sz="1600"/>
                <a:t>more production at each stage</a:t>
              </a:r>
              <a:endParaRPr lang="en-GB" sz="1600"/>
            </a:p>
          </p:txBody>
        </p:sp>
        <p:sp>
          <p:nvSpPr>
            <p:cNvPr id="22" name="Arc 17"/>
            <p:cNvSpPr/>
            <p:nvPr/>
          </p:nvSpPr>
          <p:spPr bwMode="auto">
            <a:xfrm>
              <a:off x="771525" y="1916113"/>
              <a:ext cx="1000125" cy="1366838"/>
            </a:xfrm>
            <a:custGeom>
              <a:avLst/>
              <a:gdLst>
                <a:gd name="T0" fmla="*/ 0 w 21600"/>
                <a:gd name="T1" fmla="*/ 2147483647 h 21600"/>
                <a:gd name="T2" fmla="*/ 2140775678 w 21600"/>
                <a:gd name="T3" fmla="*/ 0 h 21600"/>
                <a:gd name="T4" fmla="*/ 2144149432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3"/>
                    <a:pt x="9649" y="18"/>
                    <a:pt x="21566" y="0"/>
                  </a:cubicBezTo>
                </a:path>
                <a:path w="21600" h="21600" stroke="0" extrusionOk="0">
                  <a:moveTo>
                    <a:pt x="0" y="21600"/>
                  </a:moveTo>
                  <a:cubicBezTo>
                    <a:pt x="0" y="9683"/>
                    <a:pt x="9649" y="18"/>
                    <a:pt x="21566" y="0"/>
                  </a:cubicBezTo>
                  <a:lnTo>
                    <a:pt x="21600" y="21600"/>
                  </a:lnTo>
                  <a:close/>
                </a:path>
              </a:pathLst>
            </a:custGeom>
            <a:noFill/>
            <a:ln w="50800" cap="rnd">
              <a:solidFill>
                <a:srgbClr val="FF0000"/>
              </a:solidFill>
              <a:round/>
              <a:headEnd type="triangle" w="med" len="med"/>
            </a:ln>
          </p:spPr>
          <p:txBody>
            <a:bodyPr wrap="none" anchor="ctr"/>
            <a:lstStyle/>
            <a:p>
              <a:endParaRPr lang="en-GB"/>
            </a:p>
          </p:txBody>
        </p:sp>
      </p:grpSp>
      <p:grpSp>
        <p:nvGrpSpPr>
          <p:cNvPr id="23" name="Group 22"/>
          <p:cNvGrpSpPr/>
          <p:nvPr/>
        </p:nvGrpSpPr>
        <p:grpSpPr bwMode="auto">
          <a:xfrm>
            <a:off x="698500" y="4225925"/>
            <a:ext cx="2882900" cy="1708150"/>
            <a:chOff x="698500" y="3859212"/>
            <a:chExt cx="2882901" cy="1708151"/>
          </a:xfrm>
        </p:grpSpPr>
        <p:sp>
          <p:nvSpPr>
            <p:cNvPr id="24" name="Rectangle 10"/>
            <p:cNvSpPr>
              <a:spLocks noChangeArrowheads="1"/>
            </p:cNvSpPr>
            <p:nvPr/>
          </p:nvSpPr>
          <p:spPr bwMode="auto">
            <a:xfrm>
              <a:off x="1203325" y="4500563"/>
              <a:ext cx="2378076" cy="1066800"/>
            </a:xfrm>
            <a:prstGeom prst="rect">
              <a:avLst/>
            </a:prstGeom>
            <a:noFill/>
            <a:ln w="12700">
              <a:noFill/>
              <a:miter lim="800000"/>
            </a:ln>
          </p:spPr>
          <p:txBody>
            <a:bodyPr lIns="90488" tIns="44450" rIns="90488" bIns="44450">
              <a:spAutoFit/>
            </a:bodyPr>
            <a:lstStyle/>
            <a:p>
              <a:pPr algn="ctr" eaLnBrk="0" hangingPunct="0"/>
              <a:r>
                <a:rPr lang="en-GB" sz="1600"/>
                <a:t>extra production</a:t>
              </a:r>
              <a:endParaRPr lang="en-GB" sz="1600"/>
            </a:p>
            <a:p>
              <a:pPr algn="ctr" eaLnBrk="0" hangingPunct="0"/>
              <a:r>
                <a:rPr lang="en-GB" sz="1600"/>
                <a:t>goes into inventory because of continuing stoppages at stages</a:t>
              </a:r>
              <a:endParaRPr lang="en-GB" sz="1600"/>
            </a:p>
          </p:txBody>
        </p:sp>
        <p:sp>
          <p:nvSpPr>
            <p:cNvPr id="25" name="Arc 18"/>
            <p:cNvSpPr/>
            <p:nvPr/>
          </p:nvSpPr>
          <p:spPr bwMode="auto">
            <a:xfrm rot="-5400000">
              <a:off x="469900" y="4087812"/>
              <a:ext cx="1200150" cy="742950"/>
            </a:xfrm>
            <a:custGeom>
              <a:avLst/>
              <a:gdLst>
                <a:gd name="T0" fmla="*/ 0 w 21600"/>
                <a:gd name="T1" fmla="*/ 878964290 h 21600"/>
                <a:gd name="T2" fmla="*/ 2147483647 w 21600"/>
                <a:gd name="T3" fmla="*/ 0 h 21600"/>
                <a:gd name="T4" fmla="*/ 2147483647 w 21600"/>
                <a:gd name="T5" fmla="*/ 87896429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rgbClr val="FF0000"/>
              </a:solidFill>
              <a:round/>
              <a:headEnd type="triangle" w="med" len="med"/>
            </a:ln>
          </p:spPr>
          <p:txBody>
            <a:bodyPr wrap="none" anchor="ctr"/>
            <a:lstStyle/>
            <a:p>
              <a:endParaRPr lang="en-GB"/>
            </a:p>
          </p:txBody>
        </p:sp>
      </p:grpSp>
      <p:grpSp>
        <p:nvGrpSpPr>
          <p:cNvPr id="26" name="Group 25"/>
          <p:cNvGrpSpPr/>
          <p:nvPr/>
        </p:nvGrpSpPr>
        <p:grpSpPr bwMode="auto">
          <a:xfrm>
            <a:off x="2347913" y="3841750"/>
            <a:ext cx="1993900" cy="1692275"/>
            <a:chOff x="2347913" y="3475038"/>
            <a:chExt cx="1993900" cy="1692275"/>
          </a:xfrm>
        </p:grpSpPr>
        <p:sp>
          <p:nvSpPr>
            <p:cNvPr id="27" name="Rectangle 9"/>
            <p:cNvSpPr>
              <a:spLocks noChangeArrowheads="1"/>
            </p:cNvSpPr>
            <p:nvPr/>
          </p:nvSpPr>
          <p:spPr bwMode="auto">
            <a:xfrm>
              <a:off x="2347913" y="3475038"/>
              <a:ext cx="1993900" cy="1066800"/>
            </a:xfrm>
            <a:prstGeom prst="rect">
              <a:avLst/>
            </a:prstGeom>
            <a:noFill/>
            <a:ln w="12700">
              <a:noFill/>
              <a:miter lim="800000"/>
            </a:ln>
          </p:spPr>
          <p:txBody>
            <a:bodyPr lIns="90488" tIns="44450" rIns="90488" bIns="44450">
              <a:spAutoFit/>
            </a:bodyPr>
            <a:lstStyle/>
            <a:p>
              <a:pPr algn="ctr" eaLnBrk="0" hangingPunct="0"/>
              <a:r>
                <a:rPr lang="en-GB" sz="1600"/>
                <a:t>high inventory means less chance of problems being exposed and solved</a:t>
              </a:r>
              <a:endParaRPr lang="en-GB" sz="1600"/>
            </a:p>
          </p:txBody>
        </p:sp>
        <p:sp>
          <p:nvSpPr>
            <p:cNvPr id="28" name="Arc 19"/>
            <p:cNvSpPr/>
            <p:nvPr/>
          </p:nvSpPr>
          <p:spPr bwMode="auto">
            <a:xfrm rot="10800000">
              <a:off x="3432175" y="4572000"/>
              <a:ext cx="347663" cy="595313"/>
            </a:xfrm>
            <a:custGeom>
              <a:avLst/>
              <a:gdLst>
                <a:gd name="T0" fmla="*/ 0 w 21600"/>
                <a:gd name="T1" fmla="*/ 452197938 h 21600"/>
                <a:gd name="T2" fmla="*/ 89654755 w 21600"/>
                <a:gd name="T3" fmla="*/ 0 h 21600"/>
                <a:gd name="T4" fmla="*/ 90067443 w 21600"/>
                <a:gd name="T5" fmla="*/ 45219793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709"/>
                    <a:pt x="9610" y="54"/>
                    <a:pt x="21501" y="0"/>
                  </a:cubicBezTo>
                </a:path>
                <a:path w="21600" h="21600" stroke="0" extrusionOk="0">
                  <a:moveTo>
                    <a:pt x="0" y="21600"/>
                  </a:moveTo>
                  <a:cubicBezTo>
                    <a:pt x="0" y="9709"/>
                    <a:pt x="9610" y="54"/>
                    <a:pt x="21501" y="0"/>
                  </a:cubicBezTo>
                  <a:lnTo>
                    <a:pt x="21600" y="21600"/>
                  </a:lnTo>
                  <a:close/>
                </a:path>
              </a:pathLst>
            </a:custGeom>
            <a:noFill/>
            <a:ln w="50800" cap="rnd">
              <a:solidFill>
                <a:srgbClr val="FF0000"/>
              </a:solidFill>
              <a:round/>
              <a:headEnd type="triangle" w="med" len="med"/>
            </a:ln>
          </p:spPr>
          <p:txBody>
            <a:bodyPr wrap="none" anchor="ctr"/>
            <a:lstStyle/>
            <a:p>
              <a:endParaRPr lang="en-GB"/>
            </a:p>
          </p:txBody>
        </p:sp>
      </p:grpSp>
      <p:sp>
        <p:nvSpPr>
          <p:cNvPr id="29" name="Arc 20"/>
          <p:cNvSpPr/>
          <p:nvPr/>
        </p:nvSpPr>
        <p:spPr bwMode="auto">
          <a:xfrm rot="5400000">
            <a:off x="3246437" y="2327276"/>
            <a:ext cx="688975" cy="615950"/>
          </a:xfrm>
          <a:custGeom>
            <a:avLst/>
            <a:gdLst>
              <a:gd name="T0" fmla="*/ 0 w 21600"/>
              <a:gd name="T1" fmla="*/ 500874162 h 21600"/>
              <a:gd name="T2" fmla="*/ 699352497 w 21600"/>
              <a:gd name="T3" fmla="*/ 0 h 21600"/>
              <a:gd name="T4" fmla="*/ 700975415 w 21600"/>
              <a:gd name="T5" fmla="*/ 50087416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90"/>
                  <a:pt x="9640" y="27"/>
                  <a:pt x="21550" y="0"/>
                </a:cubicBezTo>
              </a:path>
              <a:path w="21600" h="21600" stroke="0" extrusionOk="0">
                <a:moveTo>
                  <a:pt x="0" y="21600"/>
                </a:moveTo>
                <a:cubicBezTo>
                  <a:pt x="0" y="9690"/>
                  <a:pt x="9640" y="27"/>
                  <a:pt x="21550" y="0"/>
                </a:cubicBezTo>
                <a:lnTo>
                  <a:pt x="21600" y="21600"/>
                </a:lnTo>
                <a:close/>
              </a:path>
            </a:pathLst>
          </a:custGeom>
          <a:noFill/>
          <a:ln w="50800" cap="rnd">
            <a:solidFill>
              <a:srgbClr val="FF0000"/>
            </a:solidFill>
            <a:round/>
            <a:headEnd type="triangle" w="med" len="med"/>
          </a:ln>
        </p:spPr>
        <p:txBody>
          <a:bodyPr wrap="none" anchor="ctr"/>
          <a:lstStyle/>
          <a:p>
            <a:endParaRPr lang="en-GB"/>
          </a:p>
        </p:txBody>
      </p:sp>
      <p:sp>
        <p:nvSpPr>
          <p:cNvPr id="30" name="Rectangle 4"/>
          <p:cNvSpPr>
            <a:spLocks noChangeArrowheads="1"/>
          </p:cNvSpPr>
          <p:nvPr/>
        </p:nvSpPr>
        <p:spPr bwMode="auto">
          <a:xfrm>
            <a:off x="0" y="42863"/>
            <a:ext cx="3071813" cy="582211"/>
          </a:xfrm>
          <a:prstGeom prst="rect">
            <a:avLst/>
          </a:prstGeom>
          <a:noFill/>
          <a:ln w="12700">
            <a:noFill/>
            <a:miter lim="800000"/>
          </a:ln>
        </p:spPr>
        <p:txBody>
          <a:bodyPr lIns="90488" tIns="44450" rIns="90488" bIns="44450">
            <a:spAutoFit/>
          </a:bodyPr>
          <a:lstStyle/>
          <a:p>
            <a:r>
              <a:rPr lang="en-US" sz="3200" dirty="0">
                <a:solidFill>
                  <a:srgbClr val="C00000"/>
                </a:solidFill>
              </a:rPr>
              <a:t>Lean operations</a:t>
            </a:r>
            <a:endParaRPr lang="en-GB" sz="3200" dirty="0">
              <a:solidFill>
                <a:srgbClr val="C00000"/>
              </a:solidFill>
              <a:latin typeface="Times New Roman" panose="02020603050405020304" pitchFamily="18" charset="0"/>
            </a:endParaRPr>
          </a:p>
        </p:txBody>
      </p:sp>
      <p:grpSp>
        <p:nvGrpSpPr>
          <p:cNvPr id="31" name="Group 30"/>
          <p:cNvGrpSpPr/>
          <p:nvPr/>
        </p:nvGrpSpPr>
        <p:grpSpPr bwMode="auto">
          <a:xfrm>
            <a:off x="2351088" y="2959100"/>
            <a:ext cx="2159000" cy="1122363"/>
            <a:chOff x="2351088" y="2592388"/>
            <a:chExt cx="2159000" cy="1122362"/>
          </a:xfrm>
        </p:grpSpPr>
        <p:sp>
          <p:nvSpPr>
            <p:cNvPr id="32" name="Rectangle 8"/>
            <p:cNvSpPr>
              <a:spLocks noChangeArrowheads="1"/>
            </p:cNvSpPr>
            <p:nvPr/>
          </p:nvSpPr>
          <p:spPr bwMode="auto">
            <a:xfrm>
              <a:off x="2606675" y="2592388"/>
              <a:ext cx="1903413" cy="822325"/>
            </a:xfrm>
            <a:prstGeom prst="rect">
              <a:avLst/>
            </a:prstGeom>
            <a:noFill/>
            <a:ln w="12700">
              <a:noFill/>
              <a:miter lim="800000"/>
            </a:ln>
          </p:spPr>
          <p:txBody>
            <a:bodyPr lIns="90488" tIns="44450" rIns="90488" bIns="44450">
              <a:spAutoFit/>
            </a:bodyPr>
            <a:lstStyle/>
            <a:p>
              <a:pPr algn="ctr" eaLnBrk="0" hangingPunct="0"/>
              <a:r>
                <a:rPr lang="en-GB" sz="1600"/>
                <a:t>more stoppages because of problems</a:t>
              </a:r>
              <a:endParaRPr lang="en-GB" sz="1600"/>
            </a:p>
          </p:txBody>
        </p:sp>
        <p:grpSp>
          <p:nvGrpSpPr>
            <p:cNvPr id="33" name="Group 33"/>
            <p:cNvGrpSpPr/>
            <p:nvPr/>
          </p:nvGrpSpPr>
          <p:grpSpPr bwMode="auto">
            <a:xfrm>
              <a:off x="2351088" y="2905125"/>
              <a:ext cx="371475" cy="738188"/>
              <a:chOff x="1504" y="2108"/>
              <a:chExt cx="234" cy="465"/>
            </a:xfrm>
          </p:grpSpPr>
          <p:sp>
            <p:nvSpPr>
              <p:cNvPr id="35" name="Arc 29"/>
              <p:cNvSpPr/>
              <p:nvPr/>
            </p:nvSpPr>
            <p:spPr bwMode="auto">
              <a:xfrm rot="660000">
                <a:off x="1547" y="2108"/>
                <a:ext cx="191" cy="23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714"/>
                      <a:pt x="9601" y="62"/>
                      <a:pt x="21487" y="0"/>
                    </a:cubicBezTo>
                  </a:path>
                  <a:path w="21600" h="21600" stroke="0" extrusionOk="0">
                    <a:moveTo>
                      <a:pt x="0" y="21600"/>
                    </a:moveTo>
                    <a:cubicBezTo>
                      <a:pt x="0" y="9714"/>
                      <a:pt x="9601" y="62"/>
                      <a:pt x="21487" y="0"/>
                    </a:cubicBezTo>
                    <a:lnTo>
                      <a:pt x="21600" y="21600"/>
                    </a:lnTo>
                    <a:close/>
                  </a:path>
                </a:pathLst>
              </a:custGeom>
              <a:noFill/>
              <a:ln w="50800" cap="rnd">
                <a:solidFill>
                  <a:srgbClr val="FF0000"/>
                </a:solidFill>
                <a:round/>
              </a:ln>
            </p:spPr>
            <p:txBody>
              <a:bodyPr wrap="none" anchor="ctr"/>
              <a:lstStyle/>
              <a:p>
                <a:endParaRPr lang="en-GB"/>
              </a:p>
            </p:txBody>
          </p:sp>
          <p:sp>
            <p:nvSpPr>
              <p:cNvPr id="36" name="Arc 30"/>
              <p:cNvSpPr/>
              <p:nvPr/>
            </p:nvSpPr>
            <p:spPr bwMode="auto">
              <a:xfrm rot="-10140000">
                <a:off x="1504" y="2340"/>
                <a:ext cx="192" cy="233"/>
              </a:xfrm>
              <a:custGeom>
                <a:avLst/>
                <a:gdLst>
                  <a:gd name="T0" fmla="*/ 0 w 21713"/>
                  <a:gd name="T1" fmla="*/ 0 h 21600"/>
                  <a:gd name="T2" fmla="*/ 0 w 21713"/>
                  <a:gd name="T3" fmla="*/ 0 h 21600"/>
                  <a:gd name="T4" fmla="*/ 0 w 21713"/>
                  <a:gd name="T5" fmla="*/ 0 h 21600"/>
                  <a:gd name="T6" fmla="*/ 0 60000 65536"/>
                  <a:gd name="T7" fmla="*/ 0 60000 65536"/>
                  <a:gd name="T8" fmla="*/ 0 60000 65536"/>
                  <a:gd name="T9" fmla="*/ 0 w 21713"/>
                  <a:gd name="T10" fmla="*/ 0 h 21600"/>
                  <a:gd name="T11" fmla="*/ 21713 w 21713"/>
                  <a:gd name="T12" fmla="*/ 21600 h 21600"/>
                </a:gdLst>
                <a:ahLst/>
                <a:cxnLst>
                  <a:cxn ang="T6">
                    <a:pos x="T0" y="T1"/>
                  </a:cxn>
                  <a:cxn ang="T7">
                    <a:pos x="T2" y="T3"/>
                  </a:cxn>
                  <a:cxn ang="T8">
                    <a:pos x="T4" y="T5"/>
                  </a:cxn>
                </a:cxnLst>
                <a:rect l="T9" t="T10" r="T11" b="T12"/>
                <a:pathLst>
                  <a:path w="21713" h="21600" fill="none" extrusionOk="0">
                    <a:moveTo>
                      <a:pt x="0" y="0"/>
                    </a:moveTo>
                    <a:cubicBezTo>
                      <a:pt x="37" y="0"/>
                      <a:pt x="75" y="-1"/>
                      <a:pt x="113" y="0"/>
                    </a:cubicBezTo>
                    <a:cubicBezTo>
                      <a:pt x="12042" y="0"/>
                      <a:pt x="21713" y="9670"/>
                      <a:pt x="21713" y="21600"/>
                    </a:cubicBezTo>
                  </a:path>
                  <a:path w="21713" h="21600" stroke="0" extrusionOk="0">
                    <a:moveTo>
                      <a:pt x="0" y="0"/>
                    </a:moveTo>
                    <a:cubicBezTo>
                      <a:pt x="37" y="0"/>
                      <a:pt x="75" y="-1"/>
                      <a:pt x="113" y="0"/>
                    </a:cubicBezTo>
                    <a:cubicBezTo>
                      <a:pt x="12042" y="0"/>
                      <a:pt x="21713" y="9670"/>
                      <a:pt x="21713" y="21600"/>
                    </a:cubicBezTo>
                    <a:lnTo>
                      <a:pt x="113" y="21600"/>
                    </a:lnTo>
                    <a:close/>
                  </a:path>
                </a:pathLst>
              </a:custGeom>
              <a:noFill/>
              <a:ln w="50800" cap="rnd">
                <a:solidFill>
                  <a:srgbClr val="FF0000"/>
                </a:solidFill>
                <a:round/>
                <a:headEnd type="triangle" w="med" len="med"/>
              </a:ln>
            </p:spPr>
            <p:txBody>
              <a:bodyPr wrap="none" anchor="ctr"/>
              <a:lstStyle/>
              <a:p>
                <a:endParaRPr lang="en-GB"/>
              </a:p>
            </p:txBody>
          </p:sp>
        </p:grpSp>
        <p:sp>
          <p:nvSpPr>
            <p:cNvPr id="34" name="Arc 19"/>
            <p:cNvSpPr/>
            <p:nvPr/>
          </p:nvSpPr>
          <p:spPr bwMode="auto">
            <a:xfrm rot="10800000">
              <a:off x="4071933" y="3119437"/>
              <a:ext cx="142876" cy="595313"/>
            </a:xfrm>
            <a:custGeom>
              <a:avLst/>
              <a:gdLst>
                <a:gd name="T0" fmla="*/ 0 w 21600"/>
                <a:gd name="T1" fmla="*/ 452197938 h 21600"/>
                <a:gd name="T2" fmla="*/ 6222639 w 21600"/>
                <a:gd name="T3" fmla="*/ 0 h 21600"/>
                <a:gd name="T4" fmla="*/ 6251301 w 21600"/>
                <a:gd name="T5" fmla="*/ 45219793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709"/>
                    <a:pt x="9610" y="54"/>
                    <a:pt x="21501" y="0"/>
                  </a:cubicBezTo>
                </a:path>
                <a:path w="21600" h="21600" stroke="0" extrusionOk="0">
                  <a:moveTo>
                    <a:pt x="0" y="21600"/>
                  </a:moveTo>
                  <a:cubicBezTo>
                    <a:pt x="0" y="9709"/>
                    <a:pt x="9610" y="54"/>
                    <a:pt x="21501" y="0"/>
                  </a:cubicBezTo>
                  <a:lnTo>
                    <a:pt x="21600" y="21600"/>
                  </a:lnTo>
                  <a:close/>
                </a:path>
              </a:pathLst>
            </a:custGeom>
            <a:noFill/>
            <a:ln w="50800" cap="rnd">
              <a:solidFill>
                <a:srgbClr val="FF0000"/>
              </a:solidFill>
              <a:round/>
              <a:headEnd type="triangle" w="med" len="med"/>
            </a:ln>
          </p:spPr>
          <p:txBody>
            <a:bodyPr wrap="none" anchor="ctr"/>
            <a:lstStyle/>
            <a:p>
              <a:endParaRPr lang="en-GB"/>
            </a:p>
          </p:txBody>
        </p:sp>
      </p:grpSp>
      <p:grpSp>
        <p:nvGrpSpPr>
          <p:cNvPr id="37" name="Group 36"/>
          <p:cNvGrpSpPr/>
          <p:nvPr/>
        </p:nvGrpSpPr>
        <p:grpSpPr bwMode="auto">
          <a:xfrm>
            <a:off x="6792913" y="2263775"/>
            <a:ext cx="2171700" cy="962025"/>
            <a:chOff x="6792913" y="2263786"/>
            <a:chExt cx="2171700" cy="962015"/>
          </a:xfrm>
        </p:grpSpPr>
        <p:sp>
          <p:nvSpPr>
            <p:cNvPr id="38" name="Rectangle 13"/>
            <p:cNvSpPr>
              <a:spLocks noChangeArrowheads="1"/>
            </p:cNvSpPr>
            <p:nvPr/>
          </p:nvSpPr>
          <p:spPr bwMode="auto">
            <a:xfrm>
              <a:off x="7005638" y="2263786"/>
              <a:ext cx="1958975" cy="333375"/>
            </a:xfrm>
            <a:prstGeom prst="rect">
              <a:avLst/>
            </a:prstGeom>
            <a:noFill/>
            <a:ln w="12700">
              <a:noFill/>
              <a:miter lim="800000"/>
            </a:ln>
          </p:spPr>
          <p:txBody>
            <a:bodyPr lIns="90488" tIns="44450" rIns="90488" bIns="44450">
              <a:spAutoFit/>
            </a:bodyPr>
            <a:lstStyle/>
            <a:p>
              <a:pPr algn="ctr" eaLnBrk="0" hangingPunct="0"/>
              <a:r>
                <a:rPr lang="en-GB" sz="1600"/>
                <a:t>fewer stoppages</a:t>
              </a:r>
              <a:endParaRPr lang="en-GB" sz="1600"/>
            </a:p>
          </p:txBody>
        </p:sp>
        <p:grpSp>
          <p:nvGrpSpPr>
            <p:cNvPr id="39" name="Group 34"/>
            <p:cNvGrpSpPr/>
            <p:nvPr/>
          </p:nvGrpSpPr>
          <p:grpSpPr bwMode="auto">
            <a:xfrm>
              <a:off x="6792913" y="2413011"/>
              <a:ext cx="304800" cy="744538"/>
              <a:chOff x="4234" y="1207"/>
              <a:chExt cx="192" cy="469"/>
            </a:xfrm>
          </p:grpSpPr>
          <p:sp>
            <p:nvSpPr>
              <p:cNvPr id="41" name="Arc 26"/>
              <p:cNvSpPr/>
              <p:nvPr/>
            </p:nvSpPr>
            <p:spPr bwMode="auto">
              <a:xfrm>
                <a:off x="4235" y="1207"/>
                <a:ext cx="191" cy="23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714"/>
                      <a:pt x="9601" y="62"/>
                      <a:pt x="21487" y="0"/>
                    </a:cubicBezTo>
                  </a:path>
                  <a:path w="21600" h="21600" stroke="0" extrusionOk="0">
                    <a:moveTo>
                      <a:pt x="0" y="21600"/>
                    </a:moveTo>
                    <a:cubicBezTo>
                      <a:pt x="0" y="9714"/>
                      <a:pt x="9601" y="62"/>
                      <a:pt x="21487" y="0"/>
                    </a:cubicBezTo>
                    <a:lnTo>
                      <a:pt x="21600" y="21600"/>
                    </a:lnTo>
                    <a:close/>
                  </a:path>
                </a:pathLst>
              </a:custGeom>
              <a:noFill/>
              <a:ln w="50800" cap="rnd">
                <a:solidFill>
                  <a:srgbClr val="FF0000"/>
                </a:solidFill>
                <a:round/>
              </a:ln>
            </p:spPr>
            <p:txBody>
              <a:bodyPr wrap="none" anchor="ctr"/>
              <a:lstStyle/>
              <a:p>
                <a:endParaRPr lang="en-GB"/>
              </a:p>
            </p:txBody>
          </p:sp>
          <p:sp>
            <p:nvSpPr>
              <p:cNvPr id="42" name="Arc 27"/>
              <p:cNvSpPr/>
              <p:nvPr/>
            </p:nvSpPr>
            <p:spPr bwMode="auto">
              <a:xfrm rot="10800000">
                <a:off x="4234" y="1443"/>
                <a:ext cx="192" cy="233"/>
              </a:xfrm>
              <a:custGeom>
                <a:avLst/>
                <a:gdLst>
                  <a:gd name="T0" fmla="*/ 0 w 21713"/>
                  <a:gd name="T1" fmla="*/ 0 h 21600"/>
                  <a:gd name="T2" fmla="*/ 0 w 21713"/>
                  <a:gd name="T3" fmla="*/ 0 h 21600"/>
                  <a:gd name="T4" fmla="*/ 0 w 21713"/>
                  <a:gd name="T5" fmla="*/ 0 h 21600"/>
                  <a:gd name="T6" fmla="*/ 0 60000 65536"/>
                  <a:gd name="T7" fmla="*/ 0 60000 65536"/>
                  <a:gd name="T8" fmla="*/ 0 60000 65536"/>
                  <a:gd name="T9" fmla="*/ 0 w 21713"/>
                  <a:gd name="T10" fmla="*/ 0 h 21600"/>
                  <a:gd name="T11" fmla="*/ 21713 w 21713"/>
                  <a:gd name="T12" fmla="*/ 21600 h 21600"/>
                </a:gdLst>
                <a:ahLst/>
                <a:cxnLst>
                  <a:cxn ang="T6">
                    <a:pos x="T0" y="T1"/>
                  </a:cxn>
                  <a:cxn ang="T7">
                    <a:pos x="T2" y="T3"/>
                  </a:cxn>
                  <a:cxn ang="T8">
                    <a:pos x="T4" y="T5"/>
                  </a:cxn>
                </a:cxnLst>
                <a:rect l="T9" t="T10" r="T11" b="T12"/>
                <a:pathLst>
                  <a:path w="21713" h="21600" fill="none" extrusionOk="0">
                    <a:moveTo>
                      <a:pt x="0" y="0"/>
                    </a:moveTo>
                    <a:cubicBezTo>
                      <a:pt x="37" y="0"/>
                      <a:pt x="75" y="-1"/>
                      <a:pt x="113" y="0"/>
                    </a:cubicBezTo>
                    <a:cubicBezTo>
                      <a:pt x="12042" y="0"/>
                      <a:pt x="21713" y="9670"/>
                      <a:pt x="21713" y="21600"/>
                    </a:cubicBezTo>
                  </a:path>
                  <a:path w="21713" h="21600" stroke="0" extrusionOk="0">
                    <a:moveTo>
                      <a:pt x="0" y="0"/>
                    </a:moveTo>
                    <a:cubicBezTo>
                      <a:pt x="37" y="0"/>
                      <a:pt x="75" y="-1"/>
                      <a:pt x="113" y="0"/>
                    </a:cubicBezTo>
                    <a:cubicBezTo>
                      <a:pt x="12042" y="0"/>
                      <a:pt x="21713" y="9670"/>
                      <a:pt x="21713" y="21600"/>
                    </a:cubicBezTo>
                    <a:lnTo>
                      <a:pt x="113" y="21600"/>
                    </a:lnTo>
                    <a:close/>
                  </a:path>
                </a:pathLst>
              </a:custGeom>
              <a:noFill/>
              <a:ln w="50800" cap="rnd">
                <a:solidFill>
                  <a:srgbClr val="FF0000"/>
                </a:solidFill>
                <a:round/>
                <a:headEnd type="triangle" w="med" len="med"/>
              </a:ln>
            </p:spPr>
            <p:txBody>
              <a:bodyPr wrap="none" anchor="ctr"/>
              <a:lstStyle/>
              <a:p>
                <a:endParaRPr lang="en-GB"/>
              </a:p>
            </p:txBody>
          </p:sp>
        </p:grpSp>
        <p:sp>
          <p:nvSpPr>
            <p:cNvPr id="40" name="Arc 19"/>
            <p:cNvSpPr/>
            <p:nvPr/>
          </p:nvSpPr>
          <p:spPr bwMode="auto">
            <a:xfrm rot="10800000">
              <a:off x="8572528" y="2630488"/>
              <a:ext cx="142876" cy="595313"/>
            </a:xfrm>
            <a:custGeom>
              <a:avLst/>
              <a:gdLst>
                <a:gd name="T0" fmla="*/ 0 w 21600"/>
                <a:gd name="T1" fmla="*/ 452197938 h 21600"/>
                <a:gd name="T2" fmla="*/ 6222639 w 21600"/>
                <a:gd name="T3" fmla="*/ 0 h 21600"/>
                <a:gd name="T4" fmla="*/ 6251301 w 21600"/>
                <a:gd name="T5" fmla="*/ 45219793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709"/>
                    <a:pt x="9610" y="54"/>
                    <a:pt x="21501" y="0"/>
                  </a:cubicBezTo>
                </a:path>
                <a:path w="21600" h="21600" stroke="0" extrusionOk="0">
                  <a:moveTo>
                    <a:pt x="0" y="21600"/>
                  </a:moveTo>
                  <a:cubicBezTo>
                    <a:pt x="0" y="9709"/>
                    <a:pt x="9610" y="54"/>
                    <a:pt x="21501" y="0"/>
                  </a:cubicBezTo>
                  <a:lnTo>
                    <a:pt x="21600" y="21600"/>
                  </a:lnTo>
                  <a:close/>
                </a:path>
              </a:pathLst>
            </a:custGeom>
            <a:noFill/>
            <a:ln w="50800" cap="rnd">
              <a:solidFill>
                <a:srgbClr val="FF0000"/>
              </a:solidFill>
              <a:round/>
              <a:headEnd type="triangle" w="med" len="med"/>
            </a:ln>
          </p:spPr>
          <p:txBody>
            <a:bodyPr wrap="none" anchor="ct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dissolv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dissolv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dissolve">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dissolv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Effect transition="in" filter="fade">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dissolv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dissolve">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dissolve">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dissolve">
                                      <p:cBhvr>
                                        <p:cTn id="66" dur="500"/>
                                        <p:tgtEl>
                                          <p:spTgt spid="12"/>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dissolve">
                                      <p:cBhvr>
                                        <p:cTn id="71" dur="500"/>
                                        <p:tgtEl>
                                          <p:spTgt spid="37"/>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dissolve">
                                      <p:cBhvr>
                                        <p:cTn id="7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19" grpId="0"/>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32240" y="1556792"/>
            <a:ext cx="2411760" cy="1169551"/>
          </a:xfrm>
          <a:prstGeom prst="rect">
            <a:avLst/>
          </a:prstGeom>
        </p:spPr>
        <p:txBody>
          <a:bodyPr wrap="square">
            <a:spAutoFit/>
          </a:bodyPr>
          <a:lstStyle/>
          <a:p>
            <a:r>
              <a:rPr lang="en-US" sz="1400" dirty="0"/>
              <a:t>Cowley factory Pressed </a:t>
            </a:r>
            <a:endParaRPr lang="en-US" sz="1400" dirty="0"/>
          </a:p>
          <a:p>
            <a:r>
              <a:rPr lang="en-US" sz="1400" dirty="0"/>
              <a:t>Steel 1933 pressing </a:t>
            </a:r>
            <a:endParaRPr lang="en-US" sz="1400" dirty="0"/>
          </a:p>
          <a:p>
            <a:r>
              <a:rPr lang="en-US" sz="1400" dirty="0"/>
              <a:t>metal sheets to make </a:t>
            </a:r>
            <a:endParaRPr lang="en-US" sz="1400" dirty="0"/>
          </a:p>
          <a:p>
            <a:r>
              <a:rPr lang="en-US" sz="1400" dirty="0"/>
              <a:t>body panels in the </a:t>
            </a:r>
            <a:endParaRPr lang="en-US" sz="1400" dirty="0"/>
          </a:p>
          <a:p>
            <a:r>
              <a:rPr lang="en-US" sz="1400" dirty="0"/>
              <a:t>Toledo Pressing machine</a:t>
            </a:r>
            <a:endParaRPr lang="en-GB" sz="1400" dirty="0"/>
          </a:p>
        </p:txBody>
      </p:sp>
      <p:pic>
        <p:nvPicPr>
          <p:cNvPr id="3" name="Picture 2"/>
          <p:cNvPicPr>
            <a:picLocks noChangeAspect="1"/>
          </p:cNvPicPr>
          <p:nvPr/>
        </p:nvPicPr>
        <p:blipFill>
          <a:blip r:embed="rId1"/>
          <a:stretch>
            <a:fillRect/>
          </a:stretch>
        </p:blipFill>
        <p:spPr>
          <a:xfrm>
            <a:off x="755576" y="773665"/>
            <a:ext cx="4608975" cy="60843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p:cNvSpPr>
            <a:spLocks noGrp="1" noChangeArrowheads="1"/>
          </p:cNvSpPr>
          <p:nvPr>
            <p:ph type="sldNum" sz="quarter" idx="12"/>
          </p:nvPr>
        </p:nvSpPr>
        <p:spPr>
          <a:xfrm>
            <a:off x="6205977" y="5238099"/>
            <a:ext cx="1546860" cy="3429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5295" rtl="0" eaLnBrk="1" latinLnBrk="0" hangingPunct="1">
              <a:defRPr sz="895" kern="1200">
                <a:solidFill>
                  <a:schemeClr val="tx1"/>
                </a:solidFill>
                <a:latin typeface="+mn-lt"/>
                <a:ea typeface="+mn-ea"/>
                <a:cs typeface="+mn-cs"/>
              </a:defRPr>
            </a:lvl1pPr>
            <a:lvl2pPr marL="227965" algn="l" defTabSz="455295" rtl="0" eaLnBrk="1" latinLnBrk="0" hangingPunct="1">
              <a:defRPr sz="895" kern="1200">
                <a:solidFill>
                  <a:schemeClr val="tx1"/>
                </a:solidFill>
                <a:latin typeface="+mn-lt"/>
                <a:ea typeface="+mn-ea"/>
                <a:cs typeface="+mn-cs"/>
              </a:defRPr>
            </a:lvl2pPr>
            <a:lvl3pPr marL="455295" algn="l" defTabSz="455295" rtl="0" eaLnBrk="1" latinLnBrk="0" hangingPunct="1">
              <a:defRPr sz="895" kern="1200">
                <a:solidFill>
                  <a:schemeClr val="tx1"/>
                </a:solidFill>
                <a:latin typeface="+mn-lt"/>
                <a:ea typeface="+mn-ea"/>
                <a:cs typeface="+mn-cs"/>
              </a:defRPr>
            </a:lvl3pPr>
            <a:lvl4pPr marL="683260" algn="l" defTabSz="455295" rtl="0" eaLnBrk="1" latinLnBrk="0" hangingPunct="1">
              <a:defRPr sz="895" kern="1200">
                <a:solidFill>
                  <a:schemeClr val="tx1"/>
                </a:solidFill>
                <a:latin typeface="+mn-lt"/>
                <a:ea typeface="+mn-ea"/>
                <a:cs typeface="+mn-cs"/>
              </a:defRPr>
            </a:lvl4pPr>
            <a:lvl5pPr marL="910590" algn="l" defTabSz="455295" rtl="0" eaLnBrk="1" latinLnBrk="0" hangingPunct="1">
              <a:defRPr sz="895" kern="1200">
                <a:solidFill>
                  <a:schemeClr val="tx1"/>
                </a:solidFill>
                <a:latin typeface="+mn-lt"/>
                <a:ea typeface="+mn-ea"/>
                <a:cs typeface="+mn-cs"/>
              </a:defRPr>
            </a:lvl5pPr>
            <a:lvl6pPr marL="1138555" algn="l" defTabSz="455295" rtl="0" eaLnBrk="1" latinLnBrk="0" hangingPunct="1">
              <a:defRPr sz="895" kern="1200">
                <a:solidFill>
                  <a:schemeClr val="tx1"/>
                </a:solidFill>
                <a:latin typeface="+mn-lt"/>
                <a:ea typeface="+mn-ea"/>
                <a:cs typeface="+mn-cs"/>
              </a:defRPr>
            </a:lvl6pPr>
            <a:lvl7pPr marL="1365885" algn="l" defTabSz="455295" rtl="0" eaLnBrk="1" latinLnBrk="0" hangingPunct="1">
              <a:defRPr sz="895" kern="1200">
                <a:solidFill>
                  <a:schemeClr val="tx1"/>
                </a:solidFill>
                <a:latin typeface="+mn-lt"/>
                <a:ea typeface="+mn-ea"/>
                <a:cs typeface="+mn-cs"/>
              </a:defRPr>
            </a:lvl7pPr>
            <a:lvl8pPr marL="1593850" algn="l" defTabSz="455295" rtl="0" eaLnBrk="1" latinLnBrk="0" hangingPunct="1">
              <a:defRPr sz="895" kern="1200">
                <a:solidFill>
                  <a:schemeClr val="tx1"/>
                </a:solidFill>
                <a:latin typeface="+mn-lt"/>
                <a:ea typeface="+mn-ea"/>
                <a:cs typeface="+mn-cs"/>
              </a:defRPr>
            </a:lvl8pPr>
            <a:lvl9pPr marL="1821815" algn="l" defTabSz="455295" rtl="0" eaLnBrk="1" latinLnBrk="0" hangingPunct="1">
              <a:defRPr sz="895" kern="1200">
                <a:solidFill>
                  <a:schemeClr val="tx1"/>
                </a:solidFill>
                <a:latin typeface="+mn-lt"/>
                <a:ea typeface="+mn-ea"/>
                <a:cs typeface="+mn-cs"/>
              </a:defRPr>
            </a:lvl9pPr>
          </a:lstStyle>
          <a:p>
            <a:pPr defTabSz="685800" eaLnBrk="1" hangingPunct="1"/>
            <a:fld id="{AE577FD9-ED1C-4A7E-841F-CA4D6339E8A2}" type="slidenum">
              <a:rPr lang="en-GB" altLang="en-US">
                <a:solidFill>
                  <a:srgbClr val="EEECE1"/>
                </a:solidFill>
              </a:rPr>
            </a:fld>
            <a:endParaRPr lang="en-GB" altLang="en-US">
              <a:solidFill>
                <a:srgbClr val="EEECE1"/>
              </a:solidFill>
            </a:endParaRPr>
          </a:p>
        </p:txBody>
      </p:sp>
      <p:sp>
        <p:nvSpPr>
          <p:cNvPr id="3" name="Rectangle 4"/>
          <p:cNvSpPr txBox="1">
            <a:spLocks noChangeArrowheads="1"/>
          </p:cNvSpPr>
          <p:nvPr/>
        </p:nvSpPr>
        <p:spPr>
          <a:xfrm>
            <a:off x="1439169" y="1808570"/>
            <a:ext cx="6313668" cy="1830423"/>
          </a:xfrm>
          <a:prstGeom prst="rect">
            <a:avLst/>
          </a:prstGeom>
        </p:spPr>
        <p:txBody>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r>
              <a:rPr lang="en-GB" altLang="en-US" sz="3300" dirty="0">
                <a:solidFill>
                  <a:prstClr val="black"/>
                </a:solidFill>
                <a:latin typeface="Monotype Corsiva" panose="03010101010201010101" pitchFamily="66" charset="0"/>
              </a:rPr>
              <a:t>“ </a:t>
            </a:r>
            <a:r>
              <a:rPr lang="en-GB" altLang="en-US" sz="3300" i="1" dirty="0">
                <a:solidFill>
                  <a:prstClr val="black"/>
                </a:solidFill>
              </a:rPr>
              <a:t>Defects are not free, someone makes them and gets paid for the privilege”</a:t>
            </a:r>
            <a:endParaRPr lang="en-GB" altLang="en-US" sz="3300" i="1" dirty="0">
              <a:solidFill>
                <a:prstClr val="black"/>
              </a:solidFill>
            </a:endParaRPr>
          </a:p>
        </p:txBody>
      </p:sp>
      <p:sp>
        <p:nvSpPr>
          <p:cNvPr id="4" name="Rectangle 5"/>
          <p:cNvSpPr txBox="1">
            <a:spLocks noChangeArrowheads="1"/>
          </p:cNvSpPr>
          <p:nvPr/>
        </p:nvSpPr>
        <p:spPr>
          <a:xfrm>
            <a:off x="2123728" y="3952696"/>
            <a:ext cx="5199071" cy="1314653"/>
          </a:xfrm>
          <a:prstGeom prst="rect">
            <a:avLst/>
          </a:prstGeom>
        </p:spPr>
        <p:txBody>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marL="257175" indent="-257175" defTabSz="685800">
              <a:lnSpc>
                <a:spcPct val="90000"/>
              </a:lnSpc>
            </a:pPr>
            <a:r>
              <a:rPr lang="en-GB" altLang="en-US" sz="2800" dirty="0">
                <a:solidFill>
                  <a:prstClr val="black"/>
                </a:solidFill>
                <a:latin typeface="Calibri" panose="020F0502020204030204"/>
              </a:rPr>
              <a:t>W. Edwards </a:t>
            </a:r>
            <a:r>
              <a:rPr lang="en-GB" altLang="en-US" sz="2800" dirty="0" err="1">
                <a:solidFill>
                  <a:prstClr val="black"/>
                </a:solidFill>
                <a:latin typeface="Calibri" panose="020F0502020204030204"/>
              </a:rPr>
              <a:t>Demming</a:t>
            </a:r>
            <a:endParaRPr lang="en-GB" altLang="en-US" sz="2800" dirty="0">
              <a:solidFill>
                <a:prstClr val="black"/>
              </a:solidFill>
              <a:latin typeface="Calibri" panose="020F0502020204030204"/>
            </a:endParaRPr>
          </a:p>
          <a:p>
            <a:pPr marL="0" indent="0" defTabSz="685800">
              <a:lnSpc>
                <a:spcPct val="90000"/>
              </a:lnSpc>
              <a:buNone/>
            </a:pPr>
            <a:r>
              <a:rPr lang="en-GB" altLang="en-US" sz="2800" dirty="0">
                <a:solidFill>
                  <a:prstClr val="black"/>
                </a:solidFill>
                <a:latin typeface="Monotype Corsiva" panose="03010101010201010101" pitchFamily="66" charset="0"/>
              </a:rPr>
              <a:t>	Quality Guru</a:t>
            </a:r>
            <a:endParaRPr lang="en-GB" altLang="en-US" sz="2100" dirty="0">
              <a:solidFill>
                <a:prstClr val="black"/>
              </a:solidFill>
              <a:latin typeface="Monotype Corsiva" panose="03010101010201010101" pitchFamily="66"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6453336"/>
            <a:ext cx="8155246" cy="307777"/>
          </a:xfrm>
          <a:prstGeom prst="rect">
            <a:avLst/>
          </a:prstGeom>
          <a:noFill/>
        </p:spPr>
        <p:txBody>
          <a:bodyPr wrap="none" rtlCol="0">
            <a:spAutoFit/>
          </a:bodyPr>
          <a:lstStyle/>
          <a:p>
            <a:r>
              <a:rPr lang="en-US" sz="1400" dirty="0"/>
              <a:t>Cowley factory Pressed Steel 1933 pressing metal sheets to make body panels in the Toledo Pressing machine</a:t>
            </a:r>
            <a:endParaRPr lang="en-GB" sz="1400" dirty="0"/>
          </a:p>
        </p:txBody>
      </p:sp>
      <p:pic>
        <p:nvPicPr>
          <p:cNvPr id="3" name="Picture 2"/>
          <p:cNvPicPr>
            <a:picLocks noChangeAspect="1"/>
          </p:cNvPicPr>
          <p:nvPr/>
        </p:nvPicPr>
        <p:blipFill>
          <a:blip r:embed="rId1"/>
          <a:stretch>
            <a:fillRect/>
          </a:stretch>
        </p:blipFill>
        <p:spPr>
          <a:xfrm>
            <a:off x="1368274" y="490473"/>
            <a:ext cx="6407451" cy="587705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6381328"/>
            <a:ext cx="8263737" cy="307777"/>
          </a:xfrm>
          <a:prstGeom prst="rect">
            <a:avLst/>
          </a:prstGeom>
          <a:noFill/>
        </p:spPr>
        <p:txBody>
          <a:bodyPr wrap="none" rtlCol="0">
            <a:spAutoFit/>
          </a:bodyPr>
          <a:lstStyle/>
          <a:p>
            <a:r>
              <a:rPr lang="en-US" sz="1400" dirty="0" err="1"/>
              <a:t>Longbridge</a:t>
            </a:r>
            <a:r>
              <a:rPr lang="en-US" sz="1400" dirty="0"/>
              <a:t> factory Austin Motor Company 1930s large presses with metal pressings of wings in the foreground</a:t>
            </a:r>
            <a:endParaRPr lang="en-GB" sz="1400" dirty="0"/>
          </a:p>
        </p:txBody>
      </p:sp>
      <p:pic>
        <p:nvPicPr>
          <p:cNvPr id="3" name="Picture 2"/>
          <p:cNvPicPr>
            <a:picLocks noChangeAspect="1"/>
          </p:cNvPicPr>
          <p:nvPr/>
        </p:nvPicPr>
        <p:blipFill>
          <a:blip r:embed="rId1"/>
          <a:stretch>
            <a:fillRect/>
          </a:stretch>
        </p:blipFill>
        <p:spPr>
          <a:xfrm>
            <a:off x="877504" y="798348"/>
            <a:ext cx="7388992" cy="526130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bwMode="auto">
          <a:xfrm>
            <a:off x="214313" y="4000500"/>
            <a:ext cx="4000500" cy="1785938"/>
            <a:chOff x="474" y="1152"/>
            <a:chExt cx="2070" cy="846"/>
          </a:xfrm>
        </p:grpSpPr>
        <p:pic>
          <p:nvPicPr>
            <p:cNvPr id="3" name="Picture 13" descr="machine big"/>
            <p:cNvPicPr>
              <a:picLocks noChangeAspect="1" noChangeArrowheads="1"/>
            </p:cNvPicPr>
            <p:nvPr/>
          </p:nvPicPr>
          <p:blipFill>
            <a:blip r:embed="rId1" cstate="print"/>
            <a:srcRect/>
            <a:stretch>
              <a:fillRect/>
            </a:stretch>
          </p:blipFill>
          <p:spPr bwMode="auto">
            <a:xfrm>
              <a:off x="890" y="1152"/>
              <a:ext cx="1306" cy="84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nvGrpSpPr>
            <p:cNvPr id="4" name="Group 14"/>
            <p:cNvGrpSpPr/>
            <p:nvPr/>
          </p:nvGrpSpPr>
          <p:grpSpPr bwMode="auto">
            <a:xfrm>
              <a:off x="474" y="1472"/>
              <a:ext cx="429" cy="265"/>
              <a:chOff x="642" y="2268"/>
              <a:chExt cx="414" cy="288"/>
            </a:xfrm>
          </p:grpSpPr>
          <p:sp>
            <p:nvSpPr>
              <p:cNvPr id="9" name="AutoShape 15"/>
              <p:cNvSpPr>
                <a:spLocks noChangeArrowheads="1"/>
              </p:cNvSpPr>
              <p:nvPr/>
            </p:nvSpPr>
            <p:spPr bwMode="auto">
              <a:xfrm>
                <a:off x="864" y="2268"/>
                <a:ext cx="192" cy="288"/>
              </a:xfrm>
              <a:prstGeom prst="rightArrow">
                <a:avLst>
                  <a:gd name="adj1" fmla="val 61806"/>
                  <a:gd name="adj2" fmla="val 48435"/>
                </a:avLst>
              </a:prstGeom>
              <a:solidFill>
                <a:srgbClr val="FF0000"/>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10" name="AutoShape 16"/>
              <p:cNvSpPr>
                <a:spLocks noChangeArrowheads="1"/>
              </p:cNvSpPr>
              <p:nvPr/>
            </p:nvSpPr>
            <p:spPr bwMode="auto">
              <a:xfrm>
                <a:off x="744" y="2268"/>
                <a:ext cx="192" cy="288"/>
              </a:xfrm>
              <a:prstGeom prst="rightArrow">
                <a:avLst>
                  <a:gd name="adj1" fmla="val 61806"/>
                  <a:gd name="adj2" fmla="val 48435"/>
                </a:avLst>
              </a:prstGeom>
              <a:solidFill>
                <a:schemeClr val="accent2"/>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11" name="AutoShape 17"/>
              <p:cNvSpPr>
                <a:spLocks noChangeArrowheads="1"/>
              </p:cNvSpPr>
              <p:nvPr/>
            </p:nvSpPr>
            <p:spPr bwMode="auto">
              <a:xfrm>
                <a:off x="642" y="2268"/>
                <a:ext cx="192" cy="288"/>
              </a:xfrm>
              <a:prstGeom prst="rightArrow">
                <a:avLst>
                  <a:gd name="adj1" fmla="val 61806"/>
                  <a:gd name="adj2" fmla="val 48435"/>
                </a:avLst>
              </a:prstGeom>
              <a:solidFill>
                <a:srgbClr val="33CC33"/>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grpSp>
        <p:grpSp>
          <p:nvGrpSpPr>
            <p:cNvPr id="5" name="Group 18"/>
            <p:cNvGrpSpPr/>
            <p:nvPr/>
          </p:nvGrpSpPr>
          <p:grpSpPr bwMode="auto">
            <a:xfrm>
              <a:off x="2115" y="1472"/>
              <a:ext cx="429" cy="265"/>
              <a:chOff x="642" y="2268"/>
              <a:chExt cx="414" cy="288"/>
            </a:xfrm>
          </p:grpSpPr>
          <p:sp>
            <p:nvSpPr>
              <p:cNvPr id="6" name="AutoShape 19"/>
              <p:cNvSpPr>
                <a:spLocks noChangeArrowheads="1"/>
              </p:cNvSpPr>
              <p:nvPr/>
            </p:nvSpPr>
            <p:spPr bwMode="auto">
              <a:xfrm>
                <a:off x="864" y="2268"/>
                <a:ext cx="192" cy="288"/>
              </a:xfrm>
              <a:prstGeom prst="rightArrow">
                <a:avLst>
                  <a:gd name="adj1" fmla="val 61806"/>
                  <a:gd name="adj2" fmla="val 48435"/>
                </a:avLst>
              </a:prstGeom>
              <a:solidFill>
                <a:srgbClr val="FF0000"/>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7" name="AutoShape 20"/>
              <p:cNvSpPr>
                <a:spLocks noChangeArrowheads="1"/>
              </p:cNvSpPr>
              <p:nvPr/>
            </p:nvSpPr>
            <p:spPr bwMode="auto">
              <a:xfrm>
                <a:off x="744" y="2268"/>
                <a:ext cx="192" cy="288"/>
              </a:xfrm>
              <a:prstGeom prst="rightArrow">
                <a:avLst>
                  <a:gd name="adj1" fmla="val 61806"/>
                  <a:gd name="adj2" fmla="val 48435"/>
                </a:avLst>
              </a:prstGeom>
              <a:solidFill>
                <a:schemeClr val="accent2"/>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8" name="AutoShape 21"/>
              <p:cNvSpPr>
                <a:spLocks noChangeArrowheads="1"/>
              </p:cNvSpPr>
              <p:nvPr/>
            </p:nvSpPr>
            <p:spPr bwMode="auto">
              <a:xfrm>
                <a:off x="642" y="2268"/>
                <a:ext cx="192" cy="288"/>
              </a:xfrm>
              <a:prstGeom prst="rightArrow">
                <a:avLst>
                  <a:gd name="adj1" fmla="val 61806"/>
                  <a:gd name="adj2" fmla="val 48435"/>
                </a:avLst>
              </a:prstGeom>
              <a:solidFill>
                <a:srgbClr val="33CC33"/>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grpSp>
      </p:grpSp>
      <p:sp>
        <p:nvSpPr>
          <p:cNvPr id="12" name="Text Box 23"/>
          <p:cNvSpPr txBox="1">
            <a:spLocks noChangeArrowheads="1"/>
          </p:cNvSpPr>
          <p:nvPr/>
        </p:nvSpPr>
        <p:spPr bwMode="auto">
          <a:xfrm>
            <a:off x="381021" y="116632"/>
            <a:ext cx="3348038" cy="584775"/>
          </a:xfrm>
          <a:prstGeom prst="rect">
            <a:avLst/>
          </a:prstGeom>
          <a:noFill/>
          <a:ln w="9525">
            <a:noFill/>
            <a:miter lim="800000"/>
          </a:ln>
        </p:spPr>
        <p:txBody>
          <a:bodyPr>
            <a:spAutoFit/>
          </a:bodyPr>
          <a:lstStyle/>
          <a:p>
            <a:pPr>
              <a:spcBef>
                <a:spcPct val="50000"/>
              </a:spcBef>
            </a:pPr>
            <a:r>
              <a:rPr lang="en-GB" sz="3200" dirty="0">
                <a:solidFill>
                  <a:srgbClr val="C00000"/>
                </a:solidFill>
              </a:rPr>
              <a:t>Small machines</a:t>
            </a:r>
            <a:endParaRPr lang="en-US" sz="3200" dirty="0">
              <a:solidFill>
                <a:srgbClr val="C00000"/>
              </a:solidFill>
            </a:endParaRPr>
          </a:p>
        </p:txBody>
      </p:sp>
      <p:grpSp>
        <p:nvGrpSpPr>
          <p:cNvPr id="13" name="Group 29"/>
          <p:cNvGrpSpPr/>
          <p:nvPr/>
        </p:nvGrpSpPr>
        <p:grpSpPr bwMode="auto">
          <a:xfrm>
            <a:off x="1308100" y="1000125"/>
            <a:ext cx="6867525" cy="708025"/>
            <a:chOff x="824" y="890"/>
            <a:chExt cx="3734" cy="405"/>
          </a:xfrm>
        </p:grpSpPr>
        <p:sp>
          <p:nvSpPr>
            <p:cNvPr id="14" name="Text Box 25"/>
            <p:cNvSpPr txBox="1">
              <a:spLocks noChangeArrowheads="1"/>
            </p:cNvSpPr>
            <p:nvPr/>
          </p:nvSpPr>
          <p:spPr bwMode="auto">
            <a:xfrm>
              <a:off x="930" y="890"/>
              <a:ext cx="3628" cy="405"/>
            </a:xfrm>
            <a:prstGeom prst="rect">
              <a:avLst/>
            </a:prstGeom>
            <a:noFill/>
            <a:ln w="9525">
              <a:noFill/>
              <a:miter lim="800000"/>
            </a:ln>
          </p:spPr>
          <p:txBody>
            <a:bodyPr>
              <a:spAutoFit/>
            </a:bodyPr>
            <a:lstStyle/>
            <a:p>
              <a:pPr>
                <a:spcBef>
                  <a:spcPct val="50000"/>
                </a:spcBef>
              </a:pPr>
              <a:r>
                <a:rPr lang="en-GB"/>
                <a:t>Conventional Western approach is to purchase large machines to get “economies of scale”.</a:t>
              </a:r>
              <a:endParaRPr lang="en-US"/>
            </a:p>
          </p:txBody>
        </p:sp>
        <p:sp>
          <p:nvSpPr>
            <p:cNvPr id="15" name="Oval 27"/>
            <p:cNvSpPr>
              <a:spLocks noChangeArrowheads="1"/>
            </p:cNvSpPr>
            <p:nvPr/>
          </p:nvSpPr>
          <p:spPr bwMode="auto">
            <a:xfrm>
              <a:off x="824" y="964"/>
              <a:ext cx="90" cy="91"/>
            </a:xfrm>
            <a:prstGeom prst="ellipse">
              <a:avLst/>
            </a:prstGeom>
            <a:solidFill>
              <a:srgbClr val="FF0000"/>
            </a:solidFill>
            <a:ln w="9525">
              <a:solidFill>
                <a:schemeClr val="tx1"/>
              </a:solidFill>
              <a:round/>
            </a:ln>
          </p:spPr>
          <p:txBody>
            <a:bodyPr wrap="none" anchor="ctr"/>
            <a:lstStyle/>
            <a:p>
              <a:endParaRPr lang="en-GB"/>
            </a:p>
          </p:txBody>
        </p:sp>
      </p:grpSp>
      <p:grpSp>
        <p:nvGrpSpPr>
          <p:cNvPr id="16" name="Group 30"/>
          <p:cNvGrpSpPr/>
          <p:nvPr/>
        </p:nvGrpSpPr>
        <p:grpSpPr bwMode="auto">
          <a:xfrm>
            <a:off x="1285875" y="2179638"/>
            <a:ext cx="7080250" cy="725487"/>
            <a:chOff x="818" y="1462"/>
            <a:chExt cx="3850" cy="436"/>
          </a:xfrm>
        </p:grpSpPr>
        <p:sp>
          <p:nvSpPr>
            <p:cNvPr id="17" name="Text Box 24"/>
            <p:cNvSpPr txBox="1">
              <a:spLocks noChangeArrowheads="1"/>
            </p:cNvSpPr>
            <p:nvPr/>
          </p:nvSpPr>
          <p:spPr bwMode="auto">
            <a:xfrm>
              <a:off x="948" y="1462"/>
              <a:ext cx="3720" cy="436"/>
            </a:xfrm>
            <a:prstGeom prst="rect">
              <a:avLst/>
            </a:prstGeom>
            <a:noFill/>
            <a:ln w="9525">
              <a:noFill/>
              <a:miter lim="800000"/>
            </a:ln>
          </p:spPr>
          <p:txBody>
            <a:bodyPr>
              <a:spAutoFit/>
            </a:bodyPr>
            <a:lstStyle/>
            <a:p>
              <a:pPr>
                <a:spcBef>
                  <a:spcPct val="50000"/>
                </a:spcBef>
              </a:pPr>
              <a:r>
                <a:rPr lang="en-GB"/>
                <a:t>These often have long, complex set-ups, and make big batches quickly creating “waste”.</a:t>
              </a:r>
              <a:endParaRPr lang="en-US"/>
            </a:p>
          </p:txBody>
        </p:sp>
        <p:sp>
          <p:nvSpPr>
            <p:cNvPr id="18" name="Oval 28"/>
            <p:cNvSpPr>
              <a:spLocks noChangeArrowheads="1"/>
            </p:cNvSpPr>
            <p:nvPr/>
          </p:nvSpPr>
          <p:spPr bwMode="auto">
            <a:xfrm>
              <a:off x="818" y="1525"/>
              <a:ext cx="90" cy="91"/>
            </a:xfrm>
            <a:prstGeom prst="ellipse">
              <a:avLst/>
            </a:prstGeom>
            <a:solidFill>
              <a:srgbClr val="FF0000"/>
            </a:solidFill>
            <a:ln w="9525">
              <a:solidFill>
                <a:schemeClr val="tx1"/>
              </a:solidFill>
              <a:round/>
            </a:ln>
          </p:spPr>
          <p:txBody>
            <a:bodyPr wrap="none" anchor="ctr"/>
            <a:lstStyle/>
            <a:p>
              <a:endParaRPr lang="en-GB"/>
            </a:p>
          </p:txBody>
        </p:sp>
      </p:grpSp>
      <p:sp>
        <p:nvSpPr>
          <p:cNvPr id="19" name="Rectangle 18"/>
          <p:cNvSpPr/>
          <p:nvPr/>
        </p:nvSpPr>
        <p:spPr bwMode="auto">
          <a:xfrm>
            <a:off x="5254625" y="3986213"/>
            <a:ext cx="285750" cy="1724025"/>
          </a:xfrm>
          <a:prstGeom prst="rect">
            <a:avLst/>
          </a:prstGeom>
          <a:solidFill>
            <a:schemeClr val="bg1">
              <a:lumMod val="75000"/>
            </a:schemeClr>
          </a:solidFill>
          <a:ln w="9525" cap="flat" cmpd="sng" algn="ctr">
            <a:noFill/>
            <a:prstDash val="solid"/>
            <a:round/>
            <a:headEnd type="none" w="med" len="med"/>
            <a:tailEnd type="triangle" w="med" len="med"/>
          </a:ln>
          <a:effectLst/>
        </p:spPr>
        <p:txBody>
          <a:bodyPr/>
          <a:lstStyle/>
          <a:p>
            <a:pPr>
              <a:defRPr/>
            </a:pPr>
            <a:endParaRPr lang="en-GB"/>
          </a:p>
        </p:txBody>
      </p:sp>
      <p:sp>
        <p:nvSpPr>
          <p:cNvPr id="20" name="Line 189"/>
          <p:cNvSpPr>
            <a:spLocks noChangeShapeType="1"/>
          </p:cNvSpPr>
          <p:nvPr/>
        </p:nvSpPr>
        <p:spPr bwMode="auto">
          <a:xfrm flipH="1">
            <a:off x="4643438" y="3986213"/>
            <a:ext cx="571500" cy="1724025"/>
          </a:xfrm>
          <a:prstGeom prst="line">
            <a:avLst/>
          </a:prstGeom>
          <a:noFill/>
          <a:ln w="28575">
            <a:solidFill>
              <a:srgbClr val="33CC33"/>
            </a:solidFill>
            <a:round/>
          </a:ln>
        </p:spPr>
        <p:txBody>
          <a:bodyPr/>
          <a:lstStyle/>
          <a:p>
            <a:endParaRPr lang="en-US"/>
          </a:p>
        </p:txBody>
      </p:sp>
      <p:grpSp>
        <p:nvGrpSpPr>
          <p:cNvPr id="21" name="Group 20"/>
          <p:cNvGrpSpPr/>
          <p:nvPr/>
        </p:nvGrpSpPr>
        <p:grpSpPr bwMode="auto">
          <a:xfrm>
            <a:off x="5214938" y="3281363"/>
            <a:ext cx="3714750" cy="2428875"/>
            <a:chOff x="5214942" y="3280620"/>
            <a:chExt cx="3714776" cy="2428892"/>
          </a:xfrm>
        </p:grpSpPr>
        <p:sp>
          <p:nvSpPr>
            <p:cNvPr id="22" name="Rectangle 21"/>
            <p:cNvSpPr/>
            <p:nvPr/>
          </p:nvSpPr>
          <p:spPr bwMode="auto">
            <a:xfrm>
              <a:off x="7929586" y="3979125"/>
              <a:ext cx="285752" cy="1724037"/>
            </a:xfrm>
            <a:prstGeom prst="rect">
              <a:avLst/>
            </a:prstGeom>
            <a:solidFill>
              <a:schemeClr val="bg1">
                <a:lumMod val="75000"/>
              </a:schemeClr>
            </a:solidFill>
            <a:ln w="9525" cap="flat" cmpd="sng" algn="ctr">
              <a:noFill/>
              <a:prstDash val="solid"/>
              <a:round/>
              <a:headEnd type="none" w="med" len="med"/>
              <a:tailEnd type="triangle" w="med" len="med"/>
            </a:ln>
            <a:effectLst/>
          </p:spPr>
          <p:txBody>
            <a:bodyPr/>
            <a:lstStyle/>
            <a:p>
              <a:pPr>
                <a:defRPr/>
              </a:pPr>
              <a:endParaRPr lang="en-GB"/>
            </a:p>
          </p:txBody>
        </p:sp>
        <p:sp>
          <p:nvSpPr>
            <p:cNvPr id="23" name="Rectangle 22"/>
            <p:cNvSpPr/>
            <p:nvPr/>
          </p:nvSpPr>
          <p:spPr bwMode="auto">
            <a:xfrm>
              <a:off x="6167449" y="3969600"/>
              <a:ext cx="285752" cy="1724037"/>
            </a:xfrm>
            <a:prstGeom prst="rect">
              <a:avLst/>
            </a:prstGeom>
            <a:solidFill>
              <a:schemeClr val="bg1">
                <a:lumMod val="75000"/>
              </a:schemeClr>
            </a:solidFill>
            <a:ln w="9525" cap="flat" cmpd="sng" algn="ctr">
              <a:noFill/>
              <a:prstDash val="solid"/>
              <a:round/>
              <a:headEnd type="none" w="med" len="med"/>
              <a:tailEnd type="triangle" w="med" len="med"/>
            </a:ln>
            <a:effectLst/>
          </p:spPr>
          <p:txBody>
            <a:bodyPr/>
            <a:lstStyle/>
            <a:p>
              <a:pPr>
                <a:defRPr/>
              </a:pPr>
              <a:endParaRPr lang="en-GB"/>
            </a:p>
          </p:txBody>
        </p:sp>
        <p:sp>
          <p:nvSpPr>
            <p:cNvPr id="24" name="Rectangle 23"/>
            <p:cNvSpPr/>
            <p:nvPr/>
          </p:nvSpPr>
          <p:spPr bwMode="auto">
            <a:xfrm>
              <a:off x="7024705" y="3979125"/>
              <a:ext cx="285752" cy="1724037"/>
            </a:xfrm>
            <a:prstGeom prst="rect">
              <a:avLst/>
            </a:prstGeom>
            <a:solidFill>
              <a:schemeClr val="bg1">
                <a:lumMod val="75000"/>
              </a:schemeClr>
            </a:solidFill>
            <a:ln w="9525" cap="flat" cmpd="sng" algn="ctr">
              <a:noFill/>
              <a:prstDash val="solid"/>
              <a:round/>
              <a:headEnd type="none" w="med" len="med"/>
              <a:tailEnd type="triangle" w="med" len="med"/>
            </a:ln>
            <a:effectLst/>
          </p:spPr>
          <p:txBody>
            <a:bodyPr/>
            <a:lstStyle/>
            <a:p>
              <a:pPr>
                <a:defRPr/>
              </a:pPr>
              <a:endParaRPr lang="en-GB"/>
            </a:p>
          </p:txBody>
        </p:sp>
        <p:sp>
          <p:nvSpPr>
            <p:cNvPr id="25" name="Line 172"/>
            <p:cNvSpPr>
              <a:spLocks noChangeShapeType="1"/>
            </p:cNvSpPr>
            <p:nvPr/>
          </p:nvSpPr>
          <p:spPr bwMode="auto">
            <a:xfrm>
              <a:off x="5214942" y="3985484"/>
              <a:ext cx="2071702" cy="1724028"/>
            </a:xfrm>
            <a:prstGeom prst="line">
              <a:avLst/>
            </a:prstGeom>
            <a:noFill/>
            <a:ln w="28575">
              <a:solidFill>
                <a:srgbClr val="33CC33"/>
              </a:solidFill>
              <a:round/>
            </a:ln>
          </p:spPr>
          <p:txBody>
            <a:bodyPr/>
            <a:lstStyle/>
            <a:p>
              <a:endParaRPr lang="en-US"/>
            </a:p>
          </p:txBody>
        </p:sp>
        <p:sp>
          <p:nvSpPr>
            <p:cNvPr id="26" name="TextBox 52"/>
            <p:cNvSpPr txBox="1">
              <a:spLocks noChangeArrowheads="1"/>
            </p:cNvSpPr>
            <p:nvPr/>
          </p:nvSpPr>
          <p:spPr bwMode="auto">
            <a:xfrm>
              <a:off x="5924564" y="3280620"/>
              <a:ext cx="1574808" cy="338554"/>
            </a:xfrm>
            <a:prstGeom prst="rect">
              <a:avLst/>
            </a:prstGeom>
            <a:noFill/>
            <a:ln w="9525">
              <a:noFill/>
              <a:miter lim="800000"/>
            </a:ln>
          </p:spPr>
          <p:txBody>
            <a:bodyPr>
              <a:spAutoFit/>
            </a:bodyPr>
            <a:lstStyle/>
            <a:p>
              <a:pPr algn="ctr"/>
              <a:r>
                <a:rPr lang="en-GB" sz="1600"/>
                <a:t>Changeovers</a:t>
              </a:r>
              <a:endParaRPr lang="en-GB" sz="1600"/>
            </a:p>
          </p:txBody>
        </p:sp>
        <p:cxnSp>
          <p:nvCxnSpPr>
            <p:cNvPr id="27" name="Straight Arrow Connector 53"/>
            <p:cNvCxnSpPr>
              <a:cxnSpLocks noChangeShapeType="1"/>
              <a:stCxn id="26" idx="2"/>
              <a:endCxn id="19" idx="0"/>
            </p:cNvCxnSpPr>
            <p:nvPr/>
          </p:nvCxnSpPr>
          <p:spPr bwMode="auto">
            <a:xfrm rot="5400000">
              <a:off x="5871691" y="3145207"/>
              <a:ext cx="366310" cy="1314244"/>
            </a:xfrm>
            <a:prstGeom prst="straightConnector1">
              <a:avLst/>
            </a:prstGeom>
            <a:noFill/>
            <a:ln w="19050" algn="ctr">
              <a:solidFill>
                <a:schemeClr val="tx1"/>
              </a:solidFill>
              <a:round/>
              <a:tailEnd type="arrow" w="med" len="med"/>
            </a:ln>
          </p:spPr>
        </p:cxnSp>
        <p:sp>
          <p:nvSpPr>
            <p:cNvPr id="28" name="Line 189"/>
            <p:cNvSpPr>
              <a:spLocks noChangeShapeType="1"/>
            </p:cNvSpPr>
            <p:nvPr/>
          </p:nvSpPr>
          <p:spPr bwMode="auto">
            <a:xfrm flipH="1">
              <a:off x="5572132" y="3979234"/>
              <a:ext cx="571504" cy="1724028"/>
            </a:xfrm>
            <a:prstGeom prst="line">
              <a:avLst/>
            </a:prstGeom>
            <a:noFill/>
            <a:ln w="28575">
              <a:solidFill>
                <a:srgbClr val="0070C0"/>
              </a:solidFill>
              <a:round/>
            </a:ln>
          </p:spPr>
          <p:txBody>
            <a:bodyPr/>
            <a:lstStyle/>
            <a:p>
              <a:endParaRPr lang="en-US"/>
            </a:p>
          </p:txBody>
        </p:sp>
        <p:sp>
          <p:nvSpPr>
            <p:cNvPr id="29" name="Line 189"/>
            <p:cNvSpPr>
              <a:spLocks noChangeShapeType="1"/>
            </p:cNvSpPr>
            <p:nvPr/>
          </p:nvSpPr>
          <p:spPr bwMode="auto">
            <a:xfrm flipH="1">
              <a:off x="6453528" y="3963468"/>
              <a:ext cx="571504" cy="1724028"/>
            </a:xfrm>
            <a:prstGeom prst="line">
              <a:avLst/>
            </a:prstGeom>
            <a:noFill/>
            <a:ln w="28575">
              <a:solidFill>
                <a:srgbClr val="FF0000"/>
              </a:solidFill>
              <a:round/>
            </a:ln>
          </p:spPr>
          <p:txBody>
            <a:bodyPr/>
            <a:lstStyle/>
            <a:p>
              <a:endParaRPr lang="en-US"/>
            </a:p>
          </p:txBody>
        </p:sp>
        <p:sp>
          <p:nvSpPr>
            <p:cNvPr id="30" name="Line 189"/>
            <p:cNvSpPr>
              <a:spLocks noChangeShapeType="1"/>
            </p:cNvSpPr>
            <p:nvPr/>
          </p:nvSpPr>
          <p:spPr bwMode="auto">
            <a:xfrm flipH="1">
              <a:off x="7310784" y="3979234"/>
              <a:ext cx="571504" cy="1724028"/>
            </a:xfrm>
            <a:prstGeom prst="line">
              <a:avLst/>
            </a:prstGeom>
            <a:noFill/>
            <a:ln w="28575">
              <a:solidFill>
                <a:srgbClr val="33CC33"/>
              </a:solidFill>
              <a:round/>
            </a:ln>
          </p:spPr>
          <p:txBody>
            <a:bodyPr/>
            <a:lstStyle/>
            <a:p>
              <a:endParaRPr lang="en-US"/>
            </a:p>
          </p:txBody>
        </p:sp>
        <p:sp>
          <p:nvSpPr>
            <p:cNvPr id="31" name="Line 172"/>
            <p:cNvSpPr>
              <a:spLocks noChangeShapeType="1"/>
            </p:cNvSpPr>
            <p:nvPr/>
          </p:nvSpPr>
          <p:spPr bwMode="auto">
            <a:xfrm>
              <a:off x="6143636" y="3985484"/>
              <a:ext cx="2071702" cy="1724028"/>
            </a:xfrm>
            <a:prstGeom prst="line">
              <a:avLst/>
            </a:prstGeom>
            <a:noFill/>
            <a:ln w="28575">
              <a:solidFill>
                <a:srgbClr val="0070C0"/>
              </a:solidFill>
              <a:round/>
            </a:ln>
          </p:spPr>
          <p:txBody>
            <a:bodyPr/>
            <a:lstStyle/>
            <a:p>
              <a:endParaRPr lang="en-US"/>
            </a:p>
          </p:txBody>
        </p:sp>
        <p:sp>
          <p:nvSpPr>
            <p:cNvPr id="32" name="Line 172"/>
            <p:cNvSpPr>
              <a:spLocks noChangeShapeType="1"/>
            </p:cNvSpPr>
            <p:nvPr/>
          </p:nvSpPr>
          <p:spPr bwMode="auto">
            <a:xfrm>
              <a:off x="7016658" y="3979234"/>
              <a:ext cx="1841622" cy="1515964"/>
            </a:xfrm>
            <a:prstGeom prst="line">
              <a:avLst/>
            </a:prstGeom>
            <a:noFill/>
            <a:ln w="28575">
              <a:solidFill>
                <a:srgbClr val="FF0000"/>
              </a:solidFill>
              <a:round/>
            </a:ln>
          </p:spPr>
          <p:txBody>
            <a:bodyPr/>
            <a:lstStyle/>
            <a:p>
              <a:endParaRPr lang="en-US"/>
            </a:p>
          </p:txBody>
        </p:sp>
        <p:cxnSp>
          <p:nvCxnSpPr>
            <p:cNvPr id="33" name="Straight Arrow Connector 59"/>
            <p:cNvCxnSpPr>
              <a:cxnSpLocks noChangeShapeType="1"/>
              <a:stCxn id="26" idx="2"/>
              <a:endCxn id="23" idx="0"/>
            </p:cNvCxnSpPr>
            <p:nvPr/>
          </p:nvCxnSpPr>
          <p:spPr bwMode="auto">
            <a:xfrm rot="5400000">
              <a:off x="6336038" y="3593788"/>
              <a:ext cx="350544" cy="401316"/>
            </a:xfrm>
            <a:prstGeom prst="straightConnector1">
              <a:avLst/>
            </a:prstGeom>
            <a:noFill/>
            <a:ln w="19050" algn="ctr">
              <a:solidFill>
                <a:schemeClr val="tx1"/>
              </a:solidFill>
              <a:round/>
              <a:tailEnd type="arrow" w="med" len="med"/>
            </a:ln>
          </p:spPr>
        </p:cxnSp>
        <p:cxnSp>
          <p:nvCxnSpPr>
            <p:cNvPr id="34" name="Straight Arrow Connector 60"/>
            <p:cNvCxnSpPr>
              <a:cxnSpLocks noChangeShapeType="1"/>
              <a:stCxn id="26" idx="2"/>
              <a:endCxn id="24" idx="0"/>
            </p:cNvCxnSpPr>
            <p:nvPr/>
          </p:nvCxnSpPr>
          <p:spPr bwMode="auto">
            <a:xfrm rot="16200000" flipH="1">
              <a:off x="6759908" y="3571234"/>
              <a:ext cx="360060" cy="455940"/>
            </a:xfrm>
            <a:prstGeom prst="straightConnector1">
              <a:avLst/>
            </a:prstGeom>
            <a:noFill/>
            <a:ln w="19050" algn="ctr">
              <a:solidFill>
                <a:schemeClr val="tx1"/>
              </a:solidFill>
              <a:round/>
              <a:tailEnd type="arrow" w="med" len="med"/>
            </a:ln>
          </p:spPr>
        </p:cxnSp>
        <p:sp>
          <p:nvSpPr>
            <p:cNvPr id="35" name="Line 189"/>
            <p:cNvSpPr>
              <a:spLocks noChangeShapeType="1"/>
            </p:cNvSpPr>
            <p:nvPr/>
          </p:nvSpPr>
          <p:spPr bwMode="auto">
            <a:xfrm flipH="1">
              <a:off x="8175432" y="3979234"/>
              <a:ext cx="571504" cy="1724028"/>
            </a:xfrm>
            <a:prstGeom prst="line">
              <a:avLst/>
            </a:prstGeom>
            <a:noFill/>
            <a:ln w="28575">
              <a:solidFill>
                <a:srgbClr val="0070C0"/>
              </a:solidFill>
              <a:round/>
            </a:ln>
          </p:spPr>
          <p:txBody>
            <a:bodyPr/>
            <a:lstStyle/>
            <a:p>
              <a:endParaRPr lang="en-US"/>
            </a:p>
          </p:txBody>
        </p:sp>
        <p:sp>
          <p:nvSpPr>
            <p:cNvPr id="36" name="Line 172"/>
            <p:cNvSpPr>
              <a:spLocks noChangeShapeType="1"/>
            </p:cNvSpPr>
            <p:nvPr/>
          </p:nvSpPr>
          <p:spPr bwMode="auto">
            <a:xfrm>
              <a:off x="7905446" y="3995000"/>
              <a:ext cx="1024272" cy="857256"/>
            </a:xfrm>
            <a:prstGeom prst="line">
              <a:avLst/>
            </a:prstGeom>
            <a:noFill/>
            <a:ln w="28575">
              <a:solidFill>
                <a:srgbClr val="33CC33"/>
              </a:solidFill>
              <a:round/>
            </a:ln>
          </p:spPr>
          <p:txBody>
            <a:bodyPr/>
            <a:lstStyle/>
            <a:p>
              <a:endParaRPr lang="en-US"/>
            </a:p>
          </p:txBody>
        </p:sp>
        <p:cxnSp>
          <p:nvCxnSpPr>
            <p:cNvPr id="37" name="Straight Arrow Connector 63"/>
            <p:cNvCxnSpPr>
              <a:cxnSpLocks noChangeShapeType="1"/>
              <a:stCxn id="26" idx="2"/>
              <a:endCxn id="22" idx="0"/>
            </p:cNvCxnSpPr>
            <p:nvPr/>
          </p:nvCxnSpPr>
          <p:spPr bwMode="auto">
            <a:xfrm rot="16200000" flipH="1">
              <a:off x="7212185" y="3118957"/>
              <a:ext cx="360060" cy="1360494"/>
            </a:xfrm>
            <a:prstGeom prst="straightConnector1">
              <a:avLst/>
            </a:prstGeom>
            <a:noFill/>
            <a:ln w="19050" algn="ctr">
              <a:solidFill>
                <a:schemeClr val="tx1"/>
              </a:solidFill>
              <a:round/>
              <a:tailEnd type="arrow" w="med" len="med"/>
            </a:ln>
          </p:spPr>
        </p:cxnSp>
      </p:grpSp>
      <p:grpSp>
        <p:nvGrpSpPr>
          <p:cNvPr id="38" name="Group 37"/>
          <p:cNvGrpSpPr/>
          <p:nvPr/>
        </p:nvGrpSpPr>
        <p:grpSpPr bwMode="auto">
          <a:xfrm>
            <a:off x="3357563" y="3986213"/>
            <a:ext cx="5500687" cy="2014537"/>
            <a:chOff x="3357554" y="3985484"/>
            <a:chExt cx="5500727" cy="2015284"/>
          </a:xfrm>
        </p:grpSpPr>
        <p:sp>
          <p:nvSpPr>
            <p:cNvPr id="39" name="Line 168"/>
            <p:cNvSpPr>
              <a:spLocks noChangeShapeType="1"/>
            </p:cNvSpPr>
            <p:nvPr/>
          </p:nvSpPr>
          <p:spPr bwMode="auto">
            <a:xfrm>
              <a:off x="4576749" y="4024022"/>
              <a:ext cx="0" cy="1685490"/>
            </a:xfrm>
            <a:prstGeom prst="line">
              <a:avLst/>
            </a:prstGeom>
            <a:noFill/>
            <a:ln w="38100">
              <a:solidFill>
                <a:schemeClr val="tx1"/>
              </a:solidFill>
              <a:round/>
            </a:ln>
          </p:spPr>
          <p:txBody>
            <a:bodyPr/>
            <a:lstStyle/>
            <a:p>
              <a:endParaRPr lang="en-US"/>
            </a:p>
          </p:txBody>
        </p:sp>
        <p:sp>
          <p:nvSpPr>
            <p:cNvPr id="40" name="Line 169"/>
            <p:cNvSpPr>
              <a:spLocks noChangeShapeType="1"/>
            </p:cNvSpPr>
            <p:nvPr/>
          </p:nvSpPr>
          <p:spPr bwMode="auto">
            <a:xfrm>
              <a:off x="4581629" y="5709512"/>
              <a:ext cx="4276652" cy="0"/>
            </a:xfrm>
            <a:prstGeom prst="line">
              <a:avLst/>
            </a:prstGeom>
            <a:noFill/>
            <a:ln w="38100">
              <a:solidFill>
                <a:schemeClr val="tx1"/>
              </a:solidFill>
              <a:round/>
            </a:ln>
          </p:spPr>
          <p:txBody>
            <a:bodyPr/>
            <a:lstStyle/>
            <a:p>
              <a:endParaRPr lang="en-US"/>
            </a:p>
          </p:txBody>
        </p:sp>
        <p:sp>
          <p:nvSpPr>
            <p:cNvPr id="41" name="Text Box 217"/>
            <p:cNvSpPr txBox="1">
              <a:spLocks noChangeArrowheads="1"/>
            </p:cNvSpPr>
            <p:nvPr/>
          </p:nvSpPr>
          <p:spPr bwMode="auto">
            <a:xfrm>
              <a:off x="3357554" y="3985484"/>
              <a:ext cx="1249363" cy="584775"/>
            </a:xfrm>
            <a:prstGeom prst="rect">
              <a:avLst/>
            </a:prstGeom>
            <a:noFill/>
            <a:ln w="9525">
              <a:noFill/>
              <a:miter lim="800000"/>
            </a:ln>
          </p:spPr>
          <p:txBody>
            <a:bodyPr>
              <a:spAutoFit/>
            </a:bodyPr>
            <a:lstStyle/>
            <a:p>
              <a:pPr algn="r">
                <a:spcBef>
                  <a:spcPct val="50000"/>
                </a:spcBef>
              </a:pPr>
              <a:r>
                <a:rPr lang="en-GB" sz="1600"/>
                <a:t>Inventory levels</a:t>
              </a:r>
              <a:endParaRPr lang="en-US" sz="1600"/>
            </a:p>
          </p:txBody>
        </p:sp>
        <p:sp>
          <p:nvSpPr>
            <p:cNvPr id="42" name="Text Box 217"/>
            <p:cNvSpPr txBox="1">
              <a:spLocks noChangeArrowheads="1"/>
            </p:cNvSpPr>
            <p:nvPr/>
          </p:nvSpPr>
          <p:spPr bwMode="auto">
            <a:xfrm>
              <a:off x="8108983" y="5662214"/>
              <a:ext cx="677859" cy="338554"/>
            </a:xfrm>
            <a:prstGeom prst="rect">
              <a:avLst/>
            </a:prstGeom>
            <a:noFill/>
            <a:ln w="9525">
              <a:noFill/>
              <a:miter lim="800000"/>
            </a:ln>
          </p:spPr>
          <p:txBody>
            <a:bodyPr>
              <a:spAutoFit/>
            </a:bodyPr>
            <a:lstStyle/>
            <a:p>
              <a:pPr algn="r">
                <a:spcBef>
                  <a:spcPct val="50000"/>
                </a:spcBef>
              </a:pPr>
              <a:r>
                <a:rPr lang="en-GB" sz="1600"/>
                <a:t>Time</a:t>
              </a:r>
              <a:endParaRPr lang="en-US" sz="16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dissolv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0"/>
                                        <p:tgtEl>
                                          <p:spTgt spid="20"/>
                                        </p:tgtEl>
                                      </p:cBhvr>
                                    </p:animEffect>
                                  </p:childTnLst>
                                </p:cTn>
                              </p:par>
                            </p:childTnLst>
                          </p:cTn>
                        </p:par>
                        <p:par>
                          <p:cTn id="28" fill="hold">
                            <p:stCondLst>
                              <p:cond delay="5000"/>
                            </p:stCondLst>
                            <p:childTnLst>
                              <p:par>
                                <p:cTn id="29" presetID="2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0"/>
                                        <p:tgtEl>
                                          <p:spTgt spid="19"/>
                                        </p:tgtEl>
                                      </p:cBhvr>
                                    </p:animEffect>
                                  </p:childTnLst>
                                </p:cTn>
                              </p:par>
                            </p:childTnLst>
                          </p:cTn>
                        </p:par>
                        <p:par>
                          <p:cTn id="32" fill="hold">
                            <p:stCondLst>
                              <p:cond delay="10000"/>
                            </p:stCondLst>
                            <p:childTnLst>
                              <p:par>
                                <p:cTn id="33" presetID="22" presetClass="entr" presetSubtype="8"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bwMode="auto">
          <a:xfrm>
            <a:off x="733424" y="2132856"/>
            <a:ext cx="2338385" cy="3510707"/>
            <a:chOff x="3042" y="792"/>
            <a:chExt cx="1193" cy="1788"/>
          </a:xfrm>
        </p:grpSpPr>
        <p:pic>
          <p:nvPicPr>
            <p:cNvPr id="3" name="Picture 3" descr="machine small"/>
            <p:cNvPicPr>
              <a:picLocks noChangeAspect="1" noChangeArrowheads="1"/>
            </p:cNvPicPr>
            <p:nvPr/>
          </p:nvPicPr>
          <p:blipFill>
            <a:blip r:embed="rId1"/>
            <a:srcRect/>
            <a:stretch>
              <a:fillRect/>
            </a:stretch>
          </p:blipFill>
          <p:spPr bwMode="auto">
            <a:xfrm>
              <a:off x="3191" y="792"/>
              <a:ext cx="895" cy="625"/>
            </a:xfrm>
            <a:prstGeom prst="rect">
              <a:avLst/>
            </a:prstGeom>
            <a:noFill/>
            <a:ln w="9525">
              <a:noFill/>
              <a:miter lim="800000"/>
              <a:headEnd/>
              <a:tailEnd/>
            </a:ln>
          </p:spPr>
        </p:pic>
        <p:sp>
          <p:nvSpPr>
            <p:cNvPr id="4" name="AutoShape 4"/>
            <p:cNvSpPr>
              <a:spLocks noChangeArrowheads="1"/>
            </p:cNvSpPr>
            <p:nvPr/>
          </p:nvSpPr>
          <p:spPr bwMode="auto">
            <a:xfrm>
              <a:off x="3042" y="992"/>
              <a:ext cx="248" cy="177"/>
            </a:xfrm>
            <a:prstGeom prst="rightArrow">
              <a:avLst>
                <a:gd name="adj1" fmla="val 65972"/>
                <a:gd name="adj2" fmla="val 46704"/>
              </a:avLst>
            </a:prstGeom>
            <a:solidFill>
              <a:srgbClr val="FF0000"/>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5" name="AutoShape 5"/>
            <p:cNvSpPr>
              <a:spLocks noChangeArrowheads="1"/>
            </p:cNvSpPr>
            <p:nvPr/>
          </p:nvSpPr>
          <p:spPr bwMode="auto">
            <a:xfrm>
              <a:off x="3987" y="992"/>
              <a:ext cx="248" cy="177"/>
            </a:xfrm>
            <a:prstGeom prst="rightArrow">
              <a:avLst>
                <a:gd name="adj1" fmla="val 65972"/>
                <a:gd name="adj2" fmla="val 46704"/>
              </a:avLst>
            </a:prstGeom>
            <a:solidFill>
              <a:srgbClr val="FF0000"/>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pic>
          <p:nvPicPr>
            <p:cNvPr id="6" name="Picture 6" descr="machine small"/>
            <p:cNvPicPr>
              <a:picLocks noChangeAspect="1" noChangeArrowheads="1"/>
            </p:cNvPicPr>
            <p:nvPr/>
          </p:nvPicPr>
          <p:blipFill>
            <a:blip r:embed="rId1"/>
            <a:srcRect/>
            <a:stretch>
              <a:fillRect/>
            </a:stretch>
          </p:blipFill>
          <p:spPr bwMode="auto">
            <a:xfrm>
              <a:off x="3191" y="1373"/>
              <a:ext cx="895" cy="625"/>
            </a:xfrm>
            <a:prstGeom prst="rect">
              <a:avLst/>
            </a:prstGeom>
            <a:noFill/>
            <a:ln w="9525">
              <a:noFill/>
              <a:miter lim="800000"/>
              <a:headEnd/>
              <a:tailEnd/>
            </a:ln>
          </p:spPr>
        </p:pic>
        <p:sp>
          <p:nvSpPr>
            <p:cNvPr id="7" name="AutoShape 7"/>
            <p:cNvSpPr>
              <a:spLocks noChangeArrowheads="1"/>
            </p:cNvSpPr>
            <p:nvPr/>
          </p:nvSpPr>
          <p:spPr bwMode="auto">
            <a:xfrm>
              <a:off x="3042" y="1573"/>
              <a:ext cx="248" cy="177"/>
            </a:xfrm>
            <a:prstGeom prst="rightArrow">
              <a:avLst>
                <a:gd name="adj1" fmla="val 65972"/>
                <a:gd name="adj2" fmla="val 46704"/>
              </a:avLst>
            </a:prstGeom>
            <a:solidFill>
              <a:schemeClr val="accent2"/>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8" name="AutoShape 8"/>
            <p:cNvSpPr>
              <a:spLocks noChangeArrowheads="1"/>
            </p:cNvSpPr>
            <p:nvPr/>
          </p:nvSpPr>
          <p:spPr bwMode="auto">
            <a:xfrm>
              <a:off x="3987" y="1573"/>
              <a:ext cx="248" cy="177"/>
            </a:xfrm>
            <a:prstGeom prst="rightArrow">
              <a:avLst>
                <a:gd name="adj1" fmla="val 65972"/>
                <a:gd name="adj2" fmla="val 46704"/>
              </a:avLst>
            </a:prstGeom>
            <a:solidFill>
              <a:schemeClr val="accent2"/>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pic>
          <p:nvPicPr>
            <p:cNvPr id="9" name="Picture 9" descr="machine small"/>
            <p:cNvPicPr>
              <a:picLocks noChangeAspect="1" noChangeArrowheads="1"/>
            </p:cNvPicPr>
            <p:nvPr/>
          </p:nvPicPr>
          <p:blipFill>
            <a:blip r:embed="rId1"/>
            <a:srcRect/>
            <a:stretch>
              <a:fillRect/>
            </a:stretch>
          </p:blipFill>
          <p:spPr bwMode="auto">
            <a:xfrm>
              <a:off x="3191" y="1955"/>
              <a:ext cx="895" cy="625"/>
            </a:xfrm>
            <a:prstGeom prst="rect">
              <a:avLst/>
            </a:prstGeom>
            <a:noFill/>
            <a:ln w="9525">
              <a:noFill/>
              <a:miter lim="800000"/>
              <a:headEnd/>
              <a:tailEnd/>
            </a:ln>
          </p:spPr>
        </p:pic>
        <p:sp>
          <p:nvSpPr>
            <p:cNvPr id="10" name="AutoShape 10"/>
            <p:cNvSpPr>
              <a:spLocks noChangeArrowheads="1"/>
            </p:cNvSpPr>
            <p:nvPr/>
          </p:nvSpPr>
          <p:spPr bwMode="auto">
            <a:xfrm>
              <a:off x="3042" y="2156"/>
              <a:ext cx="248" cy="176"/>
            </a:xfrm>
            <a:prstGeom prst="rightArrow">
              <a:avLst>
                <a:gd name="adj1" fmla="val 65972"/>
                <a:gd name="adj2" fmla="val 46970"/>
              </a:avLst>
            </a:prstGeom>
            <a:solidFill>
              <a:srgbClr val="33CC33"/>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11" name="AutoShape 11"/>
            <p:cNvSpPr>
              <a:spLocks noChangeArrowheads="1"/>
            </p:cNvSpPr>
            <p:nvPr/>
          </p:nvSpPr>
          <p:spPr bwMode="auto">
            <a:xfrm>
              <a:off x="3987" y="2156"/>
              <a:ext cx="248" cy="176"/>
            </a:xfrm>
            <a:prstGeom prst="rightArrow">
              <a:avLst>
                <a:gd name="adj1" fmla="val 65972"/>
                <a:gd name="adj2" fmla="val 46970"/>
              </a:avLst>
            </a:prstGeom>
            <a:solidFill>
              <a:srgbClr val="33CC33"/>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grpSp>
      <p:sp>
        <p:nvSpPr>
          <p:cNvPr id="12" name="Text Box 31"/>
          <p:cNvSpPr txBox="1">
            <a:spLocks noChangeArrowheads="1"/>
          </p:cNvSpPr>
          <p:nvPr/>
        </p:nvSpPr>
        <p:spPr bwMode="auto">
          <a:xfrm>
            <a:off x="285750" y="657225"/>
            <a:ext cx="8496300" cy="1200150"/>
          </a:xfrm>
          <a:prstGeom prst="rect">
            <a:avLst/>
          </a:prstGeom>
          <a:noFill/>
          <a:ln w="9525">
            <a:noFill/>
            <a:miter lim="800000"/>
          </a:ln>
        </p:spPr>
        <p:txBody>
          <a:bodyPr>
            <a:spAutoFit/>
          </a:bodyPr>
          <a:lstStyle/>
          <a:p>
            <a:pPr>
              <a:spcBef>
                <a:spcPct val="50000"/>
              </a:spcBef>
            </a:pPr>
            <a:r>
              <a:rPr lang="en-GB" sz="2400"/>
              <a:t>Using several small machines rather than one large one allows simultaneous processing, is more robust and is more flexible.....</a:t>
            </a:r>
            <a:endParaRPr lang="en-US" sz="2400"/>
          </a:p>
        </p:txBody>
      </p:sp>
      <p:sp>
        <p:nvSpPr>
          <p:cNvPr id="13" name="Text Box 23"/>
          <p:cNvSpPr txBox="1">
            <a:spLocks noChangeArrowheads="1"/>
          </p:cNvSpPr>
          <p:nvPr/>
        </p:nvSpPr>
        <p:spPr bwMode="auto">
          <a:xfrm>
            <a:off x="352500" y="72450"/>
            <a:ext cx="3348038" cy="584775"/>
          </a:xfrm>
          <a:prstGeom prst="rect">
            <a:avLst/>
          </a:prstGeom>
          <a:noFill/>
          <a:ln w="9525">
            <a:noFill/>
            <a:miter lim="800000"/>
          </a:ln>
        </p:spPr>
        <p:txBody>
          <a:bodyPr>
            <a:spAutoFit/>
          </a:bodyPr>
          <a:lstStyle/>
          <a:p>
            <a:pPr>
              <a:spcBef>
                <a:spcPct val="50000"/>
              </a:spcBef>
            </a:pPr>
            <a:r>
              <a:rPr lang="en-GB" sz="3200" dirty="0">
                <a:solidFill>
                  <a:srgbClr val="C00000"/>
                </a:solidFill>
              </a:rPr>
              <a:t>Small machines</a:t>
            </a:r>
            <a:endParaRPr lang="en-US" sz="3200" dirty="0">
              <a:solidFill>
                <a:srgbClr val="C00000"/>
              </a:solidFill>
            </a:endParaRPr>
          </a:p>
        </p:txBody>
      </p:sp>
      <p:grpSp>
        <p:nvGrpSpPr>
          <p:cNvPr id="14" name="Group 13"/>
          <p:cNvGrpSpPr/>
          <p:nvPr/>
        </p:nvGrpSpPr>
        <p:grpSpPr bwMode="auto">
          <a:xfrm>
            <a:off x="3071813" y="3633788"/>
            <a:ext cx="5500687" cy="2014537"/>
            <a:chOff x="3071802" y="3633798"/>
            <a:chExt cx="5500727" cy="2015284"/>
          </a:xfrm>
        </p:grpSpPr>
        <p:sp>
          <p:nvSpPr>
            <p:cNvPr id="15" name="Line 168"/>
            <p:cNvSpPr>
              <a:spLocks noChangeShapeType="1"/>
            </p:cNvSpPr>
            <p:nvPr/>
          </p:nvSpPr>
          <p:spPr bwMode="auto">
            <a:xfrm>
              <a:off x="4290997" y="3672336"/>
              <a:ext cx="0" cy="1685490"/>
            </a:xfrm>
            <a:prstGeom prst="line">
              <a:avLst/>
            </a:prstGeom>
            <a:noFill/>
            <a:ln w="38100">
              <a:solidFill>
                <a:schemeClr val="tx1"/>
              </a:solidFill>
              <a:round/>
            </a:ln>
          </p:spPr>
          <p:txBody>
            <a:bodyPr/>
            <a:lstStyle/>
            <a:p>
              <a:endParaRPr lang="en-US"/>
            </a:p>
          </p:txBody>
        </p:sp>
        <p:sp>
          <p:nvSpPr>
            <p:cNvPr id="16" name="Line 169"/>
            <p:cNvSpPr>
              <a:spLocks noChangeShapeType="1"/>
            </p:cNvSpPr>
            <p:nvPr/>
          </p:nvSpPr>
          <p:spPr bwMode="auto">
            <a:xfrm>
              <a:off x="4295877" y="5349452"/>
              <a:ext cx="4276652" cy="0"/>
            </a:xfrm>
            <a:prstGeom prst="line">
              <a:avLst/>
            </a:prstGeom>
            <a:noFill/>
            <a:ln w="38100">
              <a:solidFill>
                <a:schemeClr val="tx1"/>
              </a:solidFill>
              <a:round/>
            </a:ln>
          </p:spPr>
          <p:txBody>
            <a:bodyPr/>
            <a:lstStyle/>
            <a:p>
              <a:endParaRPr lang="en-US"/>
            </a:p>
          </p:txBody>
        </p:sp>
        <p:sp>
          <p:nvSpPr>
            <p:cNvPr id="17" name="Text Box 217"/>
            <p:cNvSpPr txBox="1">
              <a:spLocks noChangeArrowheads="1"/>
            </p:cNvSpPr>
            <p:nvPr/>
          </p:nvSpPr>
          <p:spPr bwMode="auto">
            <a:xfrm>
              <a:off x="3071802" y="3633798"/>
              <a:ext cx="1249363" cy="584775"/>
            </a:xfrm>
            <a:prstGeom prst="rect">
              <a:avLst/>
            </a:prstGeom>
            <a:noFill/>
            <a:ln w="9525">
              <a:noFill/>
              <a:miter lim="800000"/>
            </a:ln>
          </p:spPr>
          <p:txBody>
            <a:bodyPr>
              <a:spAutoFit/>
            </a:bodyPr>
            <a:lstStyle/>
            <a:p>
              <a:pPr algn="r">
                <a:spcBef>
                  <a:spcPct val="50000"/>
                </a:spcBef>
              </a:pPr>
              <a:r>
                <a:rPr lang="en-GB" sz="1600"/>
                <a:t>Inventory levels</a:t>
              </a:r>
              <a:endParaRPr lang="en-US" sz="1600"/>
            </a:p>
          </p:txBody>
        </p:sp>
        <p:sp>
          <p:nvSpPr>
            <p:cNvPr id="18" name="Text Box 217"/>
            <p:cNvSpPr txBox="1">
              <a:spLocks noChangeArrowheads="1"/>
            </p:cNvSpPr>
            <p:nvPr/>
          </p:nvSpPr>
          <p:spPr bwMode="auto">
            <a:xfrm>
              <a:off x="7823231" y="5310528"/>
              <a:ext cx="677859" cy="338554"/>
            </a:xfrm>
            <a:prstGeom prst="rect">
              <a:avLst/>
            </a:prstGeom>
            <a:noFill/>
            <a:ln w="9525">
              <a:noFill/>
              <a:miter lim="800000"/>
            </a:ln>
          </p:spPr>
          <p:txBody>
            <a:bodyPr>
              <a:spAutoFit/>
            </a:bodyPr>
            <a:lstStyle/>
            <a:p>
              <a:pPr algn="r">
                <a:spcBef>
                  <a:spcPct val="50000"/>
                </a:spcBef>
              </a:pPr>
              <a:r>
                <a:rPr lang="en-GB" sz="1600"/>
                <a:t>Time</a:t>
              </a:r>
              <a:endParaRPr lang="en-US" sz="1600"/>
            </a:p>
          </p:txBody>
        </p:sp>
      </p:grpSp>
      <p:grpSp>
        <p:nvGrpSpPr>
          <p:cNvPr id="19" name="Group 18"/>
          <p:cNvGrpSpPr/>
          <p:nvPr/>
        </p:nvGrpSpPr>
        <p:grpSpPr bwMode="auto">
          <a:xfrm>
            <a:off x="4302125" y="5000625"/>
            <a:ext cx="4014788" cy="82550"/>
            <a:chOff x="4302014" y="5000636"/>
            <a:chExt cx="4014205" cy="81944"/>
          </a:xfrm>
        </p:grpSpPr>
        <p:sp>
          <p:nvSpPr>
            <p:cNvPr id="20" name="Line 189"/>
            <p:cNvSpPr>
              <a:spLocks noChangeShapeType="1"/>
            </p:cNvSpPr>
            <p:nvPr/>
          </p:nvSpPr>
          <p:spPr bwMode="auto">
            <a:xfrm flipH="1">
              <a:off x="4302014" y="5000636"/>
              <a:ext cx="4003699" cy="0"/>
            </a:xfrm>
            <a:prstGeom prst="line">
              <a:avLst/>
            </a:prstGeom>
            <a:noFill/>
            <a:ln w="28575">
              <a:solidFill>
                <a:srgbClr val="33CC33"/>
              </a:solidFill>
              <a:round/>
            </a:ln>
          </p:spPr>
          <p:txBody>
            <a:bodyPr/>
            <a:lstStyle/>
            <a:p>
              <a:endParaRPr lang="en-US"/>
            </a:p>
          </p:txBody>
        </p:sp>
        <p:sp>
          <p:nvSpPr>
            <p:cNvPr id="21" name="Line 189"/>
            <p:cNvSpPr>
              <a:spLocks noChangeShapeType="1"/>
            </p:cNvSpPr>
            <p:nvPr/>
          </p:nvSpPr>
          <p:spPr bwMode="auto">
            <a:xfrm flipH="1">
              <a:off x="4312520" y="5040542"/>
              <a:ext cx="4003699" cy="0"/>
            </a:xfrm>
            <a:prstGeom prst="line">
              <a:avLst/>
            </a:prstGeom>
            <a:noFill/>
            <a:ln w="28575">
              <a:solidFill>
                <a:srgbClr val="0070C0"/>
              </a:solidFill>
              <a:round/>
            </a:ln>
          </p:spPr>
          <p:txBody>
            <a:bodyPr/>
            <a:lstStyle/>
            <a:p>
              <a:endParaRPr lang="en-US"/>
            </a:p>
          </p:txBody>
        </p:sp>
        <p:sp>
          <p:nvSpPr>
            <p:cNvPr id="22" name="Line 189"/>
            <p:cNvSpPr>
              <a:spLocks noChangeShapeType="1"/>
            </p:cNvSpPr>
            <p:nvPr/>
          </p:nvSpPr>
          <p:spPr bwMode="auto">
            <a:xfrm flipH="1">
              <a:off x="4310388" y="5082580"/>
              <a:ext cx="4003699" cy="0"/>
            </a:xfrm>
            <a:prstGeom prst="line">
              <a:avLst/>
            </a:prstGeom>
            <a:noFill/>
            <a:ln w="28575">
              <a:solidFill>
                <a:srgbClr val="FF0000"/>
              </a:solidFill>
              <a:roun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a:solidFill>
                  <a:srgbClr val="FF0000"/>
                </a:solidFill>
              </a:rPr>
              <a:t>LEAN</a:t>
            </a:r>
            <a:endParaRPr lang="en-GB" b="0" dirty="0">
              <a:solidFill>
                <a:srgbClr val="FF0000"/>
              </a:solidFill>
            </a:endParaRPr>
          </a:p>
        </p:txBody>
      </p:sp>
      <p:sp>
        <p:nvSpPr>
          <p:cNvPr id="3" name="Text Placeholder 2"/>
          <p:cNvSpPr>
            <a:spLocks noGrp="1"/>
          </p:cNvSpPr>
          <p:nvPr>
            <p:ph type="body" idx="1"/>
          </p:nvPr>
        </p:nvSpPr>
        <p:spPr/>
        <p:txBody>
          <a:bodyPr/>
          <a:lstStyle/>
          <a:p>
            <a:r>
              <a:rPr lang="en-GB" dirty="0">
                <a:solidFill>
                  <a:srgbClr val="FF0000"/>
                </a:solidFill>
              </a:rPr>
              <a:t>Synchronised</a:t>
            </a:r>
            <a:r>
              <a:rPr lang="en-GB" b="1" dirty="0">
                <a:solidFill>
                  <a:srgbClr val="FF0000"/>
                </a:solidFill>
              </a:rPr>
              <a:t> </a:t>
            </a:r>
            <a:r>
              <a:rPr lang="en-GB" dirty="0">
                <a:solidFill>
                  <a:srgbClr val="FF0000"/>
                </a:solidFill>
              </a:rPr>
              <a:t>Flow</a:t>
            </a:r>
            <a:endParaRPr lang="en-GB" dirty="0">
              <a:solidFill>
                <a:srgbClr val="FF0000"/>
              </a:solidFill>
            </a:endParaRPr>
          </a:p>
          <a:p>
            <a:r>
              <a:rPr lang="en-GB" dirty="0">
                <a:solidFill>
                  <a:srgbClr val="FF0000"/>
                </a:solidFill>
              </a:rPr>
              <a:t>Customer demand triggers</a:t>
            </a:r>
            <a:endParaRPr lang="en-GB" dirty="0">
              <a:solidFill>
                <a:srgbClr val="FF0000"/>
              </a:solidFill>
            </a:endParaRPr>
          </a:p>
          <a:p>
            <a:r>
              <a:rPr lang="en-GB" b="1" dirty="0">
                <a:solidFill>
                  <a:srgbClr val="FF0000"/>
                </a:solidFill>
              </a:rPr>
              <a:t>Enhanced improvement Behaviour</a:t>
            </a:r>
            <a:endParaRPr lang="en-GB" b="1" dirty="0">
              <a:solidFill>
                <a:srgbClr val="FF0000"/>
              </a:solidFill>
            </a:endParaRPr>
          </a:p>
          <a:p>
            <a:r>
              <a:rPr lang="en-GB" dirty="0">
                <a:solidFill>
                  <a:srgbClr val="FF0000"/>
                </a:solidFill>
              </a:rPr>
              <a:t>Waste elimination</a:t>
            </a:r>
            <a:endParaRPr lang="en-GB" dirty="0">
              <a:solidFill>
                <a:srgbClr val="FF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99992" y="3866633"/>
            <a:ext cx="2906565" cy="400110"/>
          </a:xfrm>
          <a:prstGeom prst="rect">
            <a:avLst/>
          </a:prstGeom>
          <a:noFill/>
        </p:spPr>
        <p:txBody>
          <a:bodyPr wrap="none" rtlCol="0">
            <a:spAutoFit/>
          </a:bodyPr>
          <a:lstStyle/>
          <a:p>
            <a:r>
              <a:rPr lang="en-US" sz="1000" dirty="0"/>
              <a:t>Cowley factory Morris Motors 1925 Sawmill </a:t>
            </a:r>
            <a:endParaRPr lang="en-US" sz="1000" dirty="0"/>
          </a:p>
          <a:p>
            <a:r>
              <a:rPr lang="en-US" sz="1000" dirty="0"/>
              <a:t>where timber was cut to make wooden body frames</a:t>
            </a:r>
            <a:endParaRPr lang="en-GB" sz="1000" dirty="0"/>
          </a:p>
        </p:txBody>
      </p:sp>
      <p:sp>
        <p:nvSpPr>
          <p:cNvPr id="3" name="TextBox 2"/>
          <p:cNvSpPr txBox="1"/>
          <p:nvPr/>
        </p:nvSpPr>
        <p:spPr>
          <a:xfrm>
            <a:off x="695086" y="3479443"/>
            <a:ext cx="1871025" cy="246221"/>
          </a:xfrm>
          <a:prstGeom prst="rect">
            <a:avLst/>
          </a:prstGeom>
          <a:noFill/>
        </p:spPr>
        <p:txBody>
          <a:bodyPr wrap="none" rtlCol="0">
            <a:spAutoFit/>
          </a:bodyPr>
          <a:lstStyle/>
          <a:p>
            <a:r>
              <a:rPr lang="en-GB" sz="1000" dirty="0"/>
              <a:t>Morris Radiators Coventry 1960 </a:t>
            </a:r>
            <a:endParaRPr lang="en-GB" sz="1000" dirty="0"/>
          </a:p>
        </p:txBody>
      </p:sp>
      <p:sp>
        <p:nvSpPr>
          <p:cNvPr id="4" name="TextBox 3"/>
          <p:cNvSpPr txBox="1"/>
          <p:nvPr/>
        </p:nvSpPr>
        <p:spPr>
          <a:xfrm>
            <a:off x="4355975" y="5651956"/>
            <a:ext cx="2733441" cy="553998"/>
          </a:xfrm>
          <a:prstGeom prst="rect">
            <a:avLst/>
          </a:prstGeom>
          <a:noFill/>
        </p:spPr>
        <p:txBody>
          <a:bodyPr wrap="none" rtlCol="0">
            <a:spAutoFit/>
          </a:bodyPr>
          <a:lstStyle/>
          <a:p>
            <a:r>
              <a:rPr lang="en-US" sz="1000" dirty="0"/>
              <a:t>Cowley factory Morris Motors 1946 production </a:t>
            </a:r>
            <a:endParaRPr lang="en-US" sz="1000" dirty="0"/>
          </a:p>
          <a:p>
            <a:r>
              <a:rPr lang="en-US" sz="1000" dirty="0"/>
              <a:t>of the Hindustan for export to the Indian market </a:t>
            </a:r>
            <a:endParaRPr lang="en-US" sz="1000" dirty="0"/>
          </a:p>
          <a:p>
            <a:r>
              <a:rPr lang="en-US" sz="1000" dirty="0"/>
              <a:t>based on the prewar Morris Ten</a:t>
            </a:r>
            <a:endParaRPr lang="en-GB" sz="1000" dirty="0"/>
          </a:p>
        </p:txBody>
      </p:sp>
      <p:pic>
        <p:nvPicPr>
          <p:cNvPr id="8" name="Picture 2" descr="Morris Radiators Coventry 1960 ">
            <a:hlinkClick r:id="rId1"/>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91" y="693996"/>
            <a:ext cx="3550658" cy="2662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4497945" y="693996"/>
            <a:ext cx="4340728" cy="3029975"/>
          </a:xfrm>
          <a:prstGeom prst="rect">
            <a:avLst/>
          </a:prstGeom>
        </p:spPr>
      </p:pic>
      <p:pic>
        <p:nvPicPr>
          <p:cNvPr id="6" name="Picture 5"/>
          <p:cNvPicPr>
            <a:picLocks noChangeAspect="1"/>
          </p:cNvPicPr>
          <p:nvPr/>
        </p:nvPicPr>
        <p:blipFill>
          <a:blip r:embed="rId4"/>
          <a:stretch>
            <a:fillRect/>
          </a:stretch>
        </p:blipFill>
        <p:spPr>
          <a:xfrm>
            <a:off x="677091" y="4353395"/>
            <a:ext cx="3426249" cy="259712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1" cstate="print"/>
          <a:srcRect/>
          <a:stretch>
            <a:fillRect/>
          </a:stretch>
        </p:blipFill>
        <p:spPr bwMode="auto">
          <a:xfrm>
            <a:off x="-1548680" y="6858000"/>
            <a:ext cx="1236154" cy="1236154"/>
          </a:xfrm>
          <a:prstGeom prst="rect">
            <a:avLst/>
          </a:prstGeom>
          <a:noFill/>
          <a:ln w="9525">
            <a:noFill/>
            <a:miter lim="800000"/>
            <a:headEnd/>
            <a:tailEnd/>
          </a:ln>
        </p:spPr>
      </p:pic>
      <p:pic>
        <p:nvPicPr>
          <p:cNvPr id="2" name="Picture 1"/>
          <p:cNvPicPr>
            <a:picLocks noChangeAspect="1"/>
          </p:cNvPicPr>
          <p:nvPr/>
        </p:nvPicPr>
        <p:blipFill>
          <a:blip r:embed="rId2"/>
          <a:stretch>
            <a:fillRect/>
          </a:stretch>
        </p:blipFill>
        <p:spPr>
          <a:xfrm>
            <a:off x="386733" y="289288"/>
            <a:ext cx="8370533" cy="627942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en-GB" sz="3200" dirty="0">
                <a:solidFill>
                  <a:srgbClr val="C00000"/>
                </a:solidFill>
              </a:rPr>
              <a:t>The 5S’s</a:t>
            </a:r>
            <a:endParaRPr lang="en-GB" sz="3200" dirty="0">
              <a:solidFill>
                <a:srgbClr val="C00000"/>
              </a:solidFill>
            </a:endParaRPr>
          </a:p>
        </p:txBody>
      </p:sp>
      <p:sp>
        <p:nvSpPr>
          <p:cNvPr id="3" name="Content Placeholder 2"/>
          <p:cNvSpPr>
            <a:spLocks noGrp="1"/>
          </p:cNvSpPr>
          <p:nvPr>
            <p:ph idx="1"/>
          </p:nvPr>
        </p:nvSpPr>
        <p:spPr>
          <a:xfrm>
            <a:off x="457200" y="1124744"/>
            <a:ext cx="8229600" cy="5544616"/>
          </a:xfrm>
        </p:spPr>
        <p:txBody>
          <a:bodyPr>
            <a:normAutofit fontScale="70000" lnSpcReduction="20000"/>
          </a:bodyPr>
          <a:lstStyle/>
          <a:p>
            <a:r>
              <a:rPr lang="en-US" dirty="0"/>
              <a:t>System to reduce waste and optimize productivity through maintaining an orderly workplace and using visual cues to achieve more consistent operational results</a:t>
            </a:r>
            <a:endParaRPr lang="en-US" dirty="0"/>
          </a:p>
          <a:p>
            <a:endParaRPr lang="en-US" dirty="0"/>
          </a:p>
          <a:p>
            <a:r>
              <a:rPr lang="en-US" dirty="0"/>
              <a:t>“</a:t>
            </a:r>
            <a:r>
              <a:rPr lang="en-US" dirty="0">
                <a:solidFill>
                  <a:srgbClr val="C00000"/>
                </a:solidFill>
              </a:rPr>
              <a:t>Clearing the clouds</a:t>
            </a:r>
            <a:r>
              <a:rPr lang="en-US" dirty="0"/>
              <a:t>” – eliminate the waste of motion from moving things and the waste of looking for tools and materials </a:t>
            </a:r>
            <a:endParaRPr lang="en-US" dirty="0"/>
          </a:p>
          <a:p>
            <a:endParaRPr lang="en-US" dirty="0"/>
          </a:p>
          <a:p>
            <a:r>
              <a:rPr lang="en-GB" altLang="en-GB" dirty="0"/>
              <a:t>As much to do with the mind as with the physical situation!</a:t>
            </a:r>
            <a:endParaRPr lang="en-GB" altLang="en-GB" dirty="0"/>
          </a:p>
          <a:p>
            <a:pPr marL="0" indent="0">
              <a:buNone/>
            </a:pPr>
            <a:endParaRPr lang="en-GB" altLang="en-GB" dirty="0"/>
          </a:p>
          <a:p>
            <a:pPr lvl="1"/>
            <a:r>
              <a:rPr lang="en-GB" altLang="en-GB" sz="3200" dirty="0" err="1">
                <a:solidFill>
                  <a:srgbClr val="C00000"/>
                </a:solidFill>
              </a:rPr>
              <a:t>Seiri</a:t>
            </a:r>
            <a:r>
              <a:rPr lang="en-GB" altLang="en-GB" sz="3200" dirty="0"/>
              <a:t>	Sort		Clean-out		Clear</a:t>
            </a:r>
            <a:endParaRPr lang="en-GB" altLang="en-GB" sz="3200" dirty="0"/>
          </a:p>
          <a:p>
            <a:pPr lvl="1"/>
            <a:r>
              <a:rPr lang="en-GB" altLang="en-GB" sz="3200" dirty="0" err="1">
                <a:solidFill>
                  <a:srgbClr val="C00000"/>
                </a:solidFill>
              </a:rPr>
              <a:t>Seiton</a:t>
            </a:r>
            <a:r>
              <a:rPr lang="en-GB" altLang="en-GB" sz="3200" dirty="0"/>
              <a:t>	Stabilise	 Configure		Arrange</a:t>
            </a:r>
            <a:endParaRPr lang="en-GB" altLang="en-GB" sz="3200" dirty="0"/>
          </a:p>
          <a:p>
            <a:pPr lvl="1"/>
            <a:r>
              <a:rPr lang="en-GB" altLang="en-GB" sz="3200" dirty="0" err="1">
                <a:solidFill>
                  <a:srgbClr val="C00000"/>
                </a:solidFill>
              </a:rPr>
              <a:t>Seiso</a:t>
            </a:r>
            <a:r>
              <a:rPr lang="en-GB" altLang="en-GB" sz="3200" dirty="0"/>
              <a:t>	Shine		 Clean and Check	Neatness</a:t>
            </a:r>
            <a:endParaRPr lang="en-GB" altLang="en-GB" sz="3200" dirty="0"/>
          </a:p>
          <a:p>
            <a:pPr lvl="1"/>
            <a:r>
              <a:rPr lang="en-GB" altLang="en-GB" sz="3200" dirty="0" err="1">
                <a:solidFill>
                  <a:srgbClr val="C00000"/>
                </a:solidFill>
              </a:rPr>
              <a:t>Seiketsu</a:t>
            </a:r>
            <a:r>
              <a:rPr lang="en-GB" altLang="en-GB" sz="3200" dirty="0"/>
              <a:t>	Standardise	Conformity		Discipline</a:t>
            </a:r>
            <a:endParaRPr lang="en-GB" altLang="en-GB" sz="3200" dirty="0"/>
          </a:p>
          <a:p>
            <a:pPr lvl="1"/>
            <a:r>
              <a:rPr lang="en-GB" altLang="en-GB" sz="3200" dirty="0" err="1">
                <a:solidFill>
                  <a:srgbClr val="C00000"/>
                </a:solidFill>
              </a:rPr>
              <a:t>Shitsuke</a:t>
            </a:r>
            <a:r>
              <a:rPr lang="en-GB" altLang="en-GB" sz="3200" dirty="0"/>
              <a:t>	Sustain		Custom and practise	On-going </a:t>
            </a:r>
            <a:endParaRPr lang="en-GB" altLang="en-GB" sz="3200" dirty="0"/>
          </a:p>
          <a:p>
            <a:pPr marL="457200" lvl="1" indent="0">
              <a:buNone/>
            </a:pPr>
            <a:r>
              <a:rPr lang="en-GB" altLang="en-GB" sz="3200" dirty="0"/>
              <a:t>							Improve</a:t>
            </a:r>
            <a:endParaRPr lang="en-GB" altLang="en-GB" sz="3200" dirty="0"/>
          </a:p>
          <a:p>
            <a:pPr marL="0" indent="0">
              <a:buNone/>
            </a:pPr>
            <a:endParaRPr lang="en-GB"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p:nvPr/>
        </p:nvSpPr>
        <p:spPr bwMode="auto">
          <a:xfrm>
            <a:off x="1668809" y="1944062"/>
            <a:ext cx="5830200" cy="366769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91" tIns="34296" rIns="68591" bIns="34296" numCol="1" anchor="t" anchorCtr="0" compatLnSpc="1"/>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marL="0" indent="0" defTabSz="685800">
              <a:buNone/>
              <a:defRPr/>
            </a:pPr>
            <a:r>
              <a:rPr lang="en-US" sz="2400" dirty="0">
                <a:solidFill>
                  <a:prstClr val="black"/>
                </a:solidFill>
                <a:latin typeface="Calibri" panose="020F0502020204030204"/>
                <a:ea typeface="MS PGothic" panose="020B0600070205080204" charset="-128"/>
              </a:rPr>
              <a:t>Uses techniques such as:</a:t>
            </a:r>
            <a:endParaRPr lang="en-US" sz="2400" dirty="0">
              <a:solidFill>
                <a:prstClr val="black"/>
              </a:solidFill>
              <a:latin typeface="Calibri" panose="020F0502020204030204"/>
              <a:ea typeface="MS PGothic" panose="020B0600070205080204" charset="-128"/>
            </a:endParaRPr>
          </a:p>
          <a:p>
            <a:pPr marL="257175" indent="-257175" defTabSz="685800">
              <a:defRPr/>
            </a:pPr>
            <a:r>
              <a:rPr lang="en-US" sz="2400" dirty="0">
                <a:solidFill>
                  <a:prstClr val="black"/>
                </a:solidFill>
                <a:latin typeface="Calibri" panose="020F0502020204030204"/>
                <a:ea typeface="MS PGothic" panose="020B0600070205080204" charset="-128"/>
              </a:rPr>
              <a:t>Benchmarking</a:t>
            </a:r>
            <a:endParaRPr lang="en-US" sz="2400" dirty="0">
              <a:solidFill>
                <a:prstClr val="black"/>
              </a:solidFill>
              <a:latin typeface="Calibri" panose="020F0502020204030204"/>
              <a:ea typeface="MS PGothic" panose="020B0600070205080204" charset="-128"/>
            </a:endParaRPr>
          </a:p>
          <a:p>
            <a:pPr marL="257175" indent="-257175" defTabSz="685800">
              <a:defRPr/>
            </a:pPr>
            <a:r>
              <a:rPr lang="en-US" sz="2400" dirty="0">
                <a:solidFill>
                  <a:prstClr val="black"/>
                </a:solidFill>
                <a:latin typeface="Calibri" panose="020F0502020204030204"/>
                <a:ea typeface="MS PGothic" panose="020B0600070205080204" charset="-128"/>
              </a:rPr>
              <a:t>Pareto Analysis</a:t>
            </a:r>
            <a:endParaRPr lang="en-US" sz="2400" dirty="0">
              <a:solidFill>
                <a:prstClr val="black"/>
              </a:solidFill>
              <a:latin typeface="Calibri" panose="020F0502020204030204"/>
              <a:ea typeface="MS PGothic" panose="020B0600070205080204" charset="-128"/>
            </a:endParaRPr>
          </a:p>
          <a:p>
            <a:pPr marL="257175" indent="-257175" defTabSz="685800">
              <a:defRPr/>
            </a:pPr>
            <a:r>
              <a:rPr lang="en-US" sz="2400" b="1" dirty="0">
                <a:solidFill>
                  <a:prstClr val="black"/>
                </a:solidFill>
                <a:latin typeface="Calibri" panose="020F0502020204030204"/>
                <a:ea typeface="MS PGothic" panose="020B0600070205080204" charset="-128"/>
              </a:rPr>
              <a:t>Quality circles</a:t>
            </a:r>
            <a:endParaRPr lang="en-US" sz="2400" b="1" dirty="0">
              <a:solidFill>
                <a:prstClr val="black"/>
              </a:solidFill>
              <a:latin typeface="Calibri" panose="020F0502020204030204"/>
              <a:ea typeface="MS PGothic" panose="020B0600070205080204" charset="-128"/>
            </a:endParaRPr>
          </a:p>
          <a:p>
            <a:pPr marL="257175" indent="-257175" defTabSz="685800">
              <a:defRPr/>
            </a:pPr>
            <a:r>
              <a:rPr lang="en-US" sz="2400" b="1" dirty="0">
                <a:solidFill>
                  <a:prstClr val="black"/>
                </a:solidFill>
                <a:latin typeface="Calibri" panose="020F0502020204030204"/>
                <a:ea typeface="MS PGothic" panose="020B0600070205080204" charset="-128"/>
              </a:rPr>
              <a:t>Suggestion schemes</a:t>
            </a:r>
            <a:endParaRPr lang="en-US" sz="2400" b="1" dirty="0">
              <a:solidFill>
                <a:prstClr val="black"/>
              </a:solidFill>
              <a:latin typeface="Calibri" panose="020F0502020204030204"/>
              <a:ea typeface="MS PGothic" panose="020B0600070205080204" charset="-128"/>
            </a:endParaRPr>
          </a:p>
          <a:p>
            <a:pPr marL="257175" indent="-257175" defTabSz="685800">
              <a:defRPr/>
            </a:pPr>
            <a:r>
              <a:rPr lang="en-US" sz="2400" dirty="0">
                <a:solidFill>
                  <a:prstClr val="black"/>
                </a:solidFill>
                <a:latin typeface="Calibri" panose="020F0502020204030204"/>
                <a:ea typeface="MS PGothic" panose="020B0600070205080204" charset="-128"/>
              </a:rPr>
              <a:t>Quality audits</a:t>
            </a:r>
            <a:endParaRPr lang="en-US" sz="2400" dirty="0">
              <a:solidFill>
                <a:prstClr val="black"/>
              </a:solidFill>
              <a:latin typeface="Calibri" panose="020F0502020204030204"/>
              <a:ea typeface="MS PGothic" panose="020B0600070205080204" charset="-128"/>
            </a:endParaRPr>
          </a:p>
          <a:p>
            <a:pPr marL="257175" indent="-257175" defTabSz="685800">
              <a:defRPr/>
            </a:pPr>
            <a:r>
              <a:rPr lang="en-US" sz="2400" dirty="0">
                <a:solidFill>
                  <a:prstClr val="black"/>
                </a:solidFill>
                <a:latin typeface="Calibri" panose="020F0502020204030204"/>
                <a:ea typeface="MS PGothic" panose="020B0600070205080204" charset="-128"/>
              </a:rPr>
              <a:t>Customer surveys</a:t>
            </a:r>
            <a:endParaRPr lang="en-US" sz="2400" dirty="0">
              <a:solidFill>
                <a:prstClr val="black"/>
              </a:solidFill>
              <a:latin typeface="Calibri" panose="020F0502020204030204"/>
              <a:ea typeface="MS PGothic" panose="020B0600070205080204" charset="-128"/>
            </a:endParaRPr>
          </a:p>
          <a:p>
            <a:pPr marL="257175" indent="-257175" defTabSz="685800">
              <a:defRPr/>
            </a:pPr>
            <a:r>
              <a:rPr lang="en-US" sz="2400" dirty="0">
                <a:solidFill>
                  <a:prstClr val="black"/>
                </a:solidFill>
                <a:latin typeface="Calibri" panose="020F0502020204030204"/>
                <a:ea typeface="MS PGothic" panose="020B0600070205080204" charset="-128"/>
              </a:rPr>
              <a:t>Poke-Yoke (Fail-Safe) devices</a:t>
            </a:r>
            <a:endParaRPr lang="en-US" sz="2400" dirty="0">
              <a:solidFill>
                <a:prstClr val="black"/>
              </a:solidFill>
              <a:latin typeface="Calibri" panose="020F0502020204030204"/>
              <a:ea typeface="MS PGothic" panose="020B0600070205080204" charset="-128"/>
            </a:endParaRPr>
          </a:p>
          <a:p>
            <a:pPr marL="0" indent="0" defTabSz="685800">
              <a:buNone/>
              <a:defRPr/>
            </a:pPr>
            <a:endParaRPr lang="en-US" sz="2400" dirty="0">
              <a:solidFill>
                <a:prstClr val="black"/>
              </a:solidFill>
              <a:latin typeface="Calibri" panose="020F0502020204030204"/>
              <a:ea typeface="MS PGothic" panose="020B0600070205080204" charset="-128"/>
            </a:endParaRPr>
          </a:p>
        </p:txBody>
      </p:sp>
      <p:sp>
        <p:nvSpPr>
          <p:cNvPr id="3" name="Title 2"/>
          <p:cNvSpPr txBox="1"/>
          <p:nvPr/>
        </p:nvSpPr>
        <p:spPr bwMode="auto">
          <a:xfrm>
            <a:off x="1485424" y="1034285"/>
            <a:ext cx="6173153" cy="7406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91" tIns="34296" rIns="68591" bIns="34296" numCol="1" anchor="t" anchorCtr="0" compatLnSpc="1"/>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r>
              <a:rPr lang="en-US" altLang="en-US" sz="2400" dirty="0">
                <a:solidFill>
                  <a:srgbClr val="C00000"/>
                </a:solidFill>
                <a:latin typeface="Calibri" panose="020F0502020204030204"/>
                <a:ea typeface="MS PGothic" panose="020B0600070205080204" charset="-128"/>
              </a:rPr>
              <a:t>Continuous Improvement</a:t>
            </a:r>
            <a:endParaRPr lang="en-US" altLang="en-US" sz="2400" dirty="0">
              <a:solidFill>
                <a:srgbClr val="C00000"/>
              </a:solidFill>
              <a:latin typeface="Calibri" panose="020F0502020204030204"/>
              <a:ea typeface="MS PGothic" panose="020B0600070205080204" charset="-128"/>
            </a:endParaRPr>
          </a:p>
        </p:txBody>
      </p:sp>
      <p:pic>
        <p:nvPicPr>
          <p:cNvPr id="4" name="Picture 3"/>
          <p:cNvPicPr>
            <a:picLocks noChangeAspect="1"/>
          </p:cNvPicPr>
          <p:nvPr/>
        </p:nvPicPr>
        <p:blipFill>
          <a:blip r:embed="rId1"/>
          <a:stretch>
            <a:fillRect/>
          </a:stretch>
        </p:blipFill>
        <p:spPr>
          <a:xfrm>
            <a:off x="6225064" y="1944062"/>
            <a:ext cx="2867025" cy="405516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a:solidFill>
                  <a:srgbClr val="FF0000"/>
                </a:solidFill>
              </a:rPr>
              <a:t>LEAN</a:t>
            </a:r>
            <a:endParaRPr lang="en-GB" b="0" dirty="0">
              <a:solidFill>
                <a:srgbClr val="FF0000"/>
              </a:solidFill>
            </a:endParaRPr>
          </a:p>
        </p:txBody>
      </p:sp>
      <p:sp>
        <p:nvSpPr>
          <p:cNvPr id="3" name="Text Placeholder 2"/>
          <p:cNvSpPr>
            <a:spLocks noGrp="1"/>
          </p:cNvSpPr>
          <p:nvPr>
            <p:ph type="body" idx="1"/>
          </p:nvPr>
        </p:nvSpPr>
        <p:spPr/>
        <p:txBody>
          <a:bodyPr/>
          <a:lstStyle/>
          <a:p>
            <a:r>
              <a:rPr lang="en-GB" dirty="0">
                <a:solidFill>
                  <a:srgbClr val="FF0000"/>
                </a:solidFill>
              </a:rPr>
              <a:t>Synchronised</a:t>
            </a:r>
            <a:r>
              <a:rPr lang="en-GB" b="1" dirty="0">
                <a:solidFill>
                  <a:srgbClr val="FF0000"/>
                </a:solidFill>
              </a:rPr>
              <a:t> </a:t>
            </a:r>
            <a:r>
              <a:rPr lang="en-GB" dirty="0">
                <a:solidFill>
                  <a:srgbClr val="FF0000"/>
                </a:solidFill>
              </a:rPr>
              <a:t>Flow</a:t>
            </a:r>
            <a:endParaRPr lang="en-GB" dirty="0">
              <a:solidFill>
                <a:srgbClr val="FF0000"/>
              </a:solidFill>
            </a:endParaRPr>
          </a:p>
          <a:p>
            <a:r>
              <a:rPr lang="en-GB" dirty="0">
                <a:solidFill>
                  <a:srgbClr val="FF0000"/>
                </a:solidFill>
              </a:rPr>
              <a:t>Customer demand triggers</a:t>
            </a:r>
            <a:endParaRPr lang="en-GB" dirty="0">
              <a:solidFill>
                <a:srgbClr val="FF0000"/>
              </a:solidFill>
            </a:endParaRPr>
          </a:p>
          <a:p>
            <a:r>
              <a:rPr lang="en-GB" dirty="0">
                <a:solidFill>
                  <a:srgbClr val="FF0000"/>
                </a:solidFill>
              </a:rPr>
              <a:t>Enhanced improvement Behaviour</a:t>
            </a:r>
            <a:endParaRPr lang="en-GB" dirty="0">
              <a:solidFill>
                <a:srgbClr val="FF0000"/>
              </a:solidFill>
            </a:endParaRPr>
          </a:p>
          <a:p>
            <a:r>
              <a:rPr lang="en-GB" b="1" dirty="0">
                <a:solidFill>
                  <a:srgbClr val="FF0000"/>
                </a:solidFill>
              </a:rPr>
              <a:t>Waste elimination</a:t>
            </a:r>
            <a:endParaRPr lang="en-GB" b="1"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5"/>
          <p:cNvGrpSpPr/>
          <p:nvPr/>
        </p:nvGrpSpPr>
        <p:grpSpPr bwMode="auto">
          <a:xfrm>
            <a:off x="366713" y="1593850"/>
            <a:ext cx="8405812" cy="4648200"/>
            <a:chOff x="366241" y="1593694"/>
            <a:chExt cx="8406284" cy="4648260"/>
          </a:xfrm>
        </p:grpSpPr>
        <p:grpSp>
          <p:nvGrpSpPr>
            <p:cNvPr id="5" name="Group 28"/>
            <p:cNvGrpSpPr/>
            <p:nvPr/>
          </p:nvGrpSpPr>
          <p:grpSpPr bwMode="auto">
            <a:xfrm>
              <a:off x="900113" y="1593694"/>
              <a:ext cx="7872412" cy="4248150"/>
              <a:chOff x="900113" y="1593694"/>
              <a:chExt cx="7872412" cy="4248150"/>
            </a:xfrm>
          </p:grpSpPr>
          <p:sp>
            <p:nvSpPr>
              <p:cNvPr id="8" name="Rectangle 4"/>
              <p:cNvSpPr>
                <a:spLocks noChangeArrowheads="1"/>
              </p:cNvSpPr>
              <p:nvPr/>
            </p:nvSpPr>
            <p:spPr bwMode="auto">
              <a:xfrm>
                <a:off x="919163" y="1655606"/>
                <a:ext cx="7853362" cy="4176713"/>
              </a:xfrm>
              <a:prstGeom prst="rect">
                <a:avLst/>
              </a:prstGeom>
              <a:solidFill>
                <a:srgbClr val="CCECFF"/>
              </a:solidFill>
              <a:ln w="12700">
                <a:noFill/>
                <a:miter lim="800000"/>
                <a:headEnd type="none" w="lg" len="lg"/>
                <a:tailEnd type="none" w="lg" len="lg"/>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sz="2000"/>
              </a:p>
            </p:txBody>
          </p:sp>
          <p:sp>
            <p:nvSpPr>
              <p:cNvPr id="9" name="Line 5"/>
              <p:cNvSpPr>
                <a:spLocks noChangeShapeType="1"/>
              </p:cNvSpPr>
              <p:nvPr/>
            </p:nvSpPr>
            <p:spPr bwMode="auto">
              <a:xfrm>
                <a:off x="900113" y="1593694"/>
                <a:ext cx="0" cy="4248150"/>
              </a:xfrm>
              <a:prstGeom prst="line">
                <a:avLst/>
              </a:prstGeom>
              <a:noFill/>
              <a:ln w="57150">
                <a:solidFill>
                  <a:schemeClr val="tx1"/>
                </a:solidFill>
                <a:round/>
                <a:headEnd type="triangle" w="med" len="med"/>
              </a:ln>
            </p:spPr>
            <p:txBody>
              <a:bodyPr/>
              <a:lstStyle/>
              <a:p>
                <a:endParaRPr lang="en-US"/>
              </a:p>
            </p:txBody>
          </p:sp>
          <p:sp>
            <p:nvSpPr>
              <p:cNvPr id="10" name="Line 2"/>
              <p:cNvSpPr>
                <a:spLocks noChangeShapeType="1"/>
              </p:cNvSpPr>
              <p:nvPr/>
            </p:nvSpPr>
            <p:spPr bwMode="auto">
              <a:xfrm flipH="1">
                <a:off x="900113" y="5841844"/>
                <a:ext cx="7848600" cy="0"/>
              </a:xfrm>
              <a:prstGeom prst="line">
                <a:avLst/>
              </a:prstGeom>
              <a:noFill/>
              <a:ln w="57150">
                <a:solidFill>
                  <a:schemeClr val="tx1"/>
                </a:solidFill>
                <a:round/>
                <a:headEnd type="triangle" w="med" len="med"/>
              </a:ln>
            </p:spPr>
            <p:txBody>
              <a:bodyPr/>
              <a:lstStyle/>
              <a:p>
                <a:endParaRPr lang="en-US"/>
              </a:p>
            </p:txBody>
          </p:sp>
        </p:grpSp>
        <p:sp>
          <p:nvSpPr>
            <p:cNvPr id="6" name="Text Box 6"/>
            <p:cNvSpPr txBox="1">
              <a:spLocks noChangeArrowheads="1"/>
            </p:cNvSpPr>
            <p:nvPr/>
          </p:nvSpPr>
          <p:spPr bwMode="auto">
            <a:xfrm>
              <a:off x="4151313" y="5841844"/>
              <a:ext cx="1357312" cy="400110"/>
            </a:xfrm>
            <a:prstGeom prst="rect">
              <a:avLst/>
            </a:prstGeom>
            <a:noFill/>
            <a:ln w="57150">
              <a:noFill/>
              <a:miter lim="800000"/>
              <a:headEnd type="none" w="lg" len="lg"/>
              <a:tailEnd type="none" w="lg" len="lg"/>
            </a:ln>
          </p:spPr>
          <p:txBody>
            <a:bodyPr>
              <a:spAutoFit/>
            </a:bodyPr>
            <a:lstStyle/>
            <a:p>
              <a:pPr algn="ctr">
                <a:spcBef>
                  <a:spcPct val="50000"/>
                </a:spcBef>
              </a:pPr>
              <a:r>
                <a:rPr lang="en-GB" sz="2000"/>
                <a:t>Time</a:t>
              </a:r>
              <a:endParaRPr lang="en-US" sz="2000"/>
            </a:p>
          </p:txBody>
        </p:sp>
        <p:sp>
          <p:nvSpPr>
            <p:cNvPr id="7" name="Rectangle 3"/>
            <p:cNvSpPr>
              <a:spLocks noChangeArrowheads="1"/>
            </p:cNvSpPr>
            <p:nvPr/>
          </p:nvSpPr>
          <p:spPr bwMode="auto">
            <a:xfrm rot="-5400000">
              <a:off x="-402399" y="3405680"/>
              <a:ext cx="1934826" cy="397545"/>
            </a:xfrm>
            <a:prstGeom prst="rect">
              <a:avLst/>
            </a:prstGeom>
            <a:noFill/>
            <a:ln w="12700">
              <a:noFill/>
              <a:miter lim="800000"/>
            </a:ln>
          </p:spPr>
          <p:txBody>
            <a:bodyPr wrap="none" lIns="90488" tIns="44450" rIns="90488" bIns="44450">
              <a:spAutoFit/>
            </a:bodyPr>
            <a:lstStyle/>
            <a:p>
              <a:pPr defTabSz="762000" eaLnBrk="0" hangingPunct="0"/>
              <a:r>
                <a:rPr lang="en-US" sz="2000"/>
                <a:t>Costs of quality</a:t>
              </a:r>
              <a:endParaRPr lang="en-US" sz="2000"/>
            </a:p>
          </p:txBody>
        </p:sp>
      </p:grpSp>
      <p:grpSp>
        <p:nvGrpSpPr>
          <p:cNvPr id="11" name="Group 21"/>
          <p:cNvGrpSpPr/>
          <p:nvPr/>
        </p:nvGrpSpPr>
        <p:grpSpPr bwMode="auto">
          <a:xfrm>
            <a:off x="900113" y="1949621"/>
            <a:ext cx="7862887" cy="3835400"/>
            <a:chOff x="567" y="1099"/>
            <a:chExt cx="4953" cy="2416"/>
          </a:xfrm>
          <a:scene3d>
            <a:camera prst="orthographicFront">
              <a:rot lat="0" lon="0" rev="0"/>
            </a:camera>
            <a:lightRig rig="balanced" dir="t">
              <a:rot lat="0" lon="0" rev="8700000"/>
            </a:lightRig>
          </a:scene3d>
        </p:grpSpPr>
        <p:sp>
          <p:nvSpPr>
            <p:cNvPr id="12" name="Freeform 7"/>
            <p:cNvSpPr/>
            <p:nvPr/>
          </p:nvSpPr>
          <p:spPr bwMode="auto">
            <a:xfrm>
              <a:off x="567" y="1099"/>
              <a:ext cx="4953" cy="2416"/>
            </a:xfrm>
            <a:custGeom>
              <a:avLst/>
              <a:gdLst/>
              <a:ahLst/>
              <a:cxnLst>
                <a:cxn ang="0">
                  <a:pos x="0" y="200"/>
                </a:cxn>
                <a:cxn ang="0">
                  <a:pos x="544" y="200"/>
                </a:cxn>
                <a:cxn ang="0">
                  <a:pos x="865" y="96"/>
                </a:cxn>
                <a:cxn ang="0">
                  <a:pos x="1185" y="40"/>
                </a:cxn>
                <a:cxn ang="0">
                  <a:pos x="1585" y="16"/>
                </a:cxn>
                <a:cxn ang="0">
                  <a:pos x="1993" y="0"/>
                </a:cxn>
                <a:cxn ang="0">
                  <a:pos x="2297" y="80"/>
                </a:cxn>
                <a:cxn ang="0">
                  <a:pos x="2465" y="200"/>
                </a:cxn>
                <a:cxn ang="0">
                  <a:pos x="2825" y="376"/>
                </a:cxn>
                <a:cxn ang="0">
                  <a:pos x="3329" y="592"/>
                </a:cxn>
                <a:cxn ang="0">
                  <a:pos x="3633" y="808"/>
                </a:cxn>
                <a:cxn ang="0">
                  <a:pos x="4065" y="1048"/>
                </a:cxn>
                <a:cxn ang="0">
                  <a:pos x="4953" y="1056"/>
                </a:cxn>
                <a:cxn ang="0">
                  <a:pos x="4929" y="2408"/>
                </a:cxn>
                <a:cxn ang="0">
                  <a:pos x="9" y="2416"/>
                </a:cxn>
                <a:cxn ang="0">
                  <a:pos x="0" y="200"/>
                </a:cxn>
              </a:cxnLst>
              <a:rect l="0" t="0" r="r" b="b"/>
              <a:pathLst>
                <a:path w="4953" h="2416">
                  <a:moveTo>
                    <a:pt x="0" y="200"/>
                  </a:moveTo>
                  <a:lnTo>
                    <a:pt x="544" y="200"/>
                  </a:lnTo>
                  <a:lnTo>
                    <a:pt x="865" y="96"/>
                  </a:lnTo>
                  <a:lnTo>
                    <a:pt x="1185" y="40"/>
                  </a:lnTo>
                  <a:lnTo>
                    <a:pt x="1585" y="16"/>
                  </a:lnTo>
                  <a:lnTo>
                    <a:pt x="1993" y="0"/>
                  </a:lnTo>
                  <a:lnTo>
                    <a:pt x="2297" y="80"/>
                  </a:lnTo>
                  <a:lnTo>
                    <a:pt x="2465" y="200"/>
                  </a:lnTo>
                  <a:lnTo>
                    <a:pt x="2825" y="376"/>
                  </a:lnTo>
                  <a:lnTo>
                    <a:pt x="3329" y="592"/>
                  </a:lnTo>
                  <a:lnTo>
                    <a:pt x="3633" y="808"/>
                  </a:lnTo>
                  <a:lnTo>
                    <a:pt x="4065" y="1048"/>
                  </a:lnTo>
                  <a:lnTo>
                    <a:pt x="4953" y="1056"/>
                  </a:lnTo>
                  <a:lnTo>
                    <a:pt x="4929" y="2408"/>
                  </a:lnTo>
                  <a:lnTo>
                    <a:pt x="9" y="2416"/>
                  </a:lnTo>
                  <a:lnTo>
                    <a:pt x="0" y="200"/>
                  </a:lnTo>
                  <a:close/>
                </a:path>
              </a:pathLst>
            </a:custGeom>
            <a:solidFill>
              <a:srgbClr val="CC99FF"/>
            </a:solidFill>
            <a:ln w="12700" cap="flat" cmpd="sng">
              <a:solidFill>
                <a:schemeClr val="tx1"/>
              </a:solidFill>
              <a:prstDash val="solid"/>
              <a:round/>
              <a:headEnd type="none" w="lg" len="lg"/>
              <a:tailEnd type="none" w="lg" len="lg"/>
            </a:ln>
            <a:effectLst>
              <a:outerShdw blurRad="44450" dist="27940" dir="5400000" algn="ctr">
                <a:srgbClr val="000000">
                  <a:alpha val="32000"/>
                </a:srgbClr>
              </a:outerShdw>
            </a:effectLst>
            <a:sp3d>
              <a:bevelT w="190500" h="38100"/>
            </a:sp3d>
          </p:spPr>
          <p:txBody>
            <a:bodyPr/>
            <a:lstStyle/>
            <a:p>
              <a:pPr>
                <a:defRPr/>
              </a:pPr>
              <a:endParaRPr lang="en-GB"/>
            </a:p>
          </p:txBody>
        </p:sp>
        <p:sp>
          <p:nvSpPr>
            <p:cNvPr id="13" name="Text Box 11"/>
            <p:cNvSpPr txBox="1">
              <a:spLocks noChangeArrowheads="1"/>
            </p:cNvSpPr>
            <p:nvPr/>
          </p:nvSpPr>
          <p:spPr bwMode="auto">
            <a:xfrm>
              <a:off x="1655" y="1208"/>
              <a:ext cx="816" cy="250"/>
            </a:xfrm>
            <a:prstGeom prst="rect">
              <a:avLst/>
            </a:prstGeom>
            <a:noFill/>
            <a:ln w="12700">
              <a:solidFill>
                <a:schemeClr val="tx1"/>
              </a:solidFill>
              <a:miter lim="800000"/>
              <a:headEnd type="none" w="lg" len="lg"/>
              <a:tailEnd type="none" w="lg" len="lg"/>
            </a:ln>
            <a:effectLst>
              <a:outerShdw blurRad="44450" dist="27940" dir="5400000" algn="ctr">
                <a:srgbClr val="000000">
                  <a:alpha val="32000"/>
                </a:srgbClr>
              </a:outerShdw>
            </a:effectLst>
            <a:sp3d>
              <a:bevelT w="190500" h="38100"/>
            </a:sp3d>
          </p:spPr>
          <p:txBody>
            <a:bodyPr>
              <a:spAutoFit/>
            </a:bodyPr>
            <a:lstStyle/>
            <a:p>
              <a:pPr algn="ctr">
                <a:spcBef>
                  <a:spcPct val="50000"/>
                </a:spcBef>
                <a:defRPr/>
              </a:pPr>
              <a:r>
                <a:rPr lang="en-GB" sz="2000" dirty="0"/>
                <a:t>Appraisal</a:t>
              </a:r>
              <a:endParaRPr lang="en-US" sz="2000" dirty="0"/>
            </a:p>
          </p:txBody>
        </p:sp>
      </p:grpSp>
      <p:grpSp>
        <p:nvGrpSpPr>
          <p:cNvPr id="14" name="Group 20"/>
          <p:cNvGrpSpPr/>
          <p:nvPr/>
        </p:nvGrpSpPr>
        <p:grpSpPr bwMode="auto">
          <a:xfrm>
            <a:off x="900113" y="2597321"/>
            <a:ext cx="7862887" cy="3197225"/>
            <a:chOff x="567" y="1507"/>
            <a:chExt cx="4953" cy="2014"/>
          </a:xfrm>
          <a:scene3d>
            <a:camera prst="orthographicFront">
              <a:rot lat="0" lon="0" rev="0"/>
            </a:camera>
            <a:lightRig rig="balanced" dir="t">
              <a:rot lat="0" lon="0" rev="8700000"/>
            </a:lightRig>
          </a:scene3d>
        </p:grpSpPr>
        <p:sp>
          <p:nvSpPr>
            <p:cNvPr id="15" name="Freeform 8"/>
            <p:cNvSpPr/>
            <p:nvPr/>
          </p:nvSpPr>
          <p:spPr bwMode="auto">
            <a:xfrm>
              <a:off x="567" y="1507"/>
              <a:ext cx="4953" cy="2014"/>
            </a:xfrm>
            <a:custGeom>
              <a:avLst/>
              <a:gdLst/>
              <a:ahLst/>
              <a:cxnLst>
                <a:cxn ang="0">
                  <a:pos x="0" y="200"/>
                </a:cxn>
                <a:cxn ang="0">
                  <a:pos x="544" y="200"/>
                </a:cxn>
                <a:cxn ang="0">
                  <a:pos x="865" y="96"/>
                </a:cxn>
                <a:cxn ang="0">
                  <a:pos x="1185" y="40"/>
                </a:cxn>
                <a:cxn ang="0">
                  <a:pos x="1585" y="16"/>
                </a:cxn>
                <a:cxn ang="0">
                  <a:pos x="1993" y="0"/>
                </a:cxn>
                <a:cxn ang="0">
                  <a:pos x="2297" y="80"/>
                </a:cxn>
                <a:cxn ang="0">
                  <a:pos x="2465" y="200"/>
                </a:cxn>
                <a:cxn ang="0">
                  <a:pos x="2825" y="376"/>
                </a:cxn>
                <a:cxn ang="0">
                  <a:pos x="3329" y="592"/>
                </a:cxn>
                <a:cxn ang="0">
                  <a:pos x="3633" y="808"/>
                </a:cxn>
                <a:cxn ang="0">
                  <a:pos x="4065" y="1048"/>
                </a:cxn>
                <a:cxn ang="0">
                  <a:pos x="4953" y="1056"/>
                </a:cxn>
                <a:cxn ang="0">
                  <a:pos x="4929" y="2408"/>
                </a:cxn>
                <a:cxn ang="0">
                  <a:pos x="9" y="2416"/>
                </a:cxn>
                <a:cxn ang="0">
                  <a:pos x="0" y="200"/>
                </a:cxn>
              </a:cxnLst>
              <a:rect l="0" t="0" r="r" b="b"/>
              <a:pathLst>
                <a:path w="4953" h="2416">
                  <a:moveTo>
                    <a:pt x="0" y="200"/>
                  </a:moveTo>
                  <a:lnTo>
                    <a:pt x="544" y="200"/>
                  </a:lnTo>
                  <a:lnTo>
                    <a:pt x="865" y="96"/>
                  </a:lnTo>
                  <a:lnTo>
                    <a:pt x="1185" y="40"/>
                  </a:lnTo>
                  <a:lnTo>
                    <a:pt x="1585" y="16"/>
                  </a:lnTo>
                  <a:lnTo>
                    <a:pt x="1993" y="0"/>
                  </a:lnTo>
                  <a:lnTo>
                    <a:pt x="2297" y="80"/>
                  </a:lnTo>
                  <a:lnTo>
                    <a:pt x="2465" y="200"/>
                  </a:lnTo>
                  <a:lnTo>
                    <a:pt x="2825" y="376"/>
                  </a:lnTo>
                  <a:lnTo>
                    <a:pt x="3329" y="592"/>
                  </a:lnTo>
                  <a:lnTo>
                    <a:pt x="3633" y="808"/>
                  </a:lnTo>
                  <a:lnTo>
                    <a:pt x="4065" y="1048"/>
                  </a:lnTo>
                  <a:lnTo>
                    <a:pt x="4953" y="1056"/>
                  </a:lnTo>
                  <a:lnTo>
                    <a:pt x="4929" y="2408"/>
                  </a:lnTo>
                  <a:lnTo>
                    <a:pt x="9" y="2416"/>
                  </a:lnTo>
                  <a:lnTo>
                    <a:pt x="0" y="200"/>
                  </a:lnTo>
                  <a:close/>
                </a:path>
              </a:pathLst>
            </a:custGeom>
            <a:solidFill>
              <a:srgbClr val="99FFCC"/>
            </a:solidFill>
            <a:ln w="12700" cap="flat" cmpd="sng">
              <a:solidFill>
                <a:schemeClr val="tx1"/>
              </a:solidFill>
              <a:prstDash val="solid"/>
              <a:round/>
              <a:headEnd type="none" w="lg" len="lg"/>
              <a:tailEnd type="none" w="lg" len="lg"/>
            </a:ln>
            <a:effectLst>
              <a:outerShdw blurRad="44450" dist="27940" dir="5400000" algn="ctr">
                <a:srgbClr val="000000">
                  <a:alpha val="32000"/>
                </a:srgbClr>
              </a:outerShdw>
            </a:effectLst>
            <a:sp3d>
              <a:bevelT w="190500" h="38100"/>
            </a:sp3d>
          </p:spPr>
          <p:txBody>
            <a:bodyPr/>
            <a:lstStyle/>
            <a:p>
              <a:pPr>
                <a:defRPr/>
              </a:pPr>
              <a:endParaRPr lang="en-GB"/>
            </a:p>
          </p:txBody>
        </p:sp>
        <p:sp>
          <p:nvSpPr>
            <p:cNvPr id="16" name="Text Box 12"/>
            <p:cNvSpPr txBox="1">
              <a:spLocks noChangeArrowheads="1"/>
            </p:cNvSpPr>
            <p:nvPr/>
          </p:nvSpPr>
          <p:spPr bwMode="auto">
            <a:xfrm>
              <a:off x="1653" y="1703"/>
              <a:ext cx="1134" cy="250"/>
            </a:xfrm>
            <a:prstGeom prst="rect">
              <a:avLst/>
            </a:prstGeom>
            <a:noFill/>
            <a:ln w="12700">
              <a:solidFill>
                <a:schemeClr val="tx1"/>
              </a:solidFill>
              <a:miter lim="800000"/>
              <a:headEnd type="none" w="lg" len="lg"/>
              <a:tailEnd type="none" w="lg" len="lg"/>
            </a:ln>
            <a:effectLst>
              <a:outerShdw blurRad="44450" dist="27940" dir="5400000" algn="ctr">
                <a:srgbClr val="000000">
                  <a:alpha val="32000"/>
                </a:srgbClr>
              </a:outerShdw>
            </a:effectLst>
            <a:sp3d>
              <a:bevelT w="190500" h="38100"/>
            </a:sp3d>
          </p:spPr>
          <p:txBody>
            <a:bodyPr>
              <a:spAutoFit/>
            </a:bodyPr>
            <a:lstStyle/>
            <a:p>
              <a:pPr algn="ctr">
                <a:spcBef>
                  <a:spcPct val="50000"/>
                </a:spcBef>
                <a:defRPr/>
              </a:pPr>
              <a:r>
                <a:rPr lang="en-GB" sz="2000"/>
                <a:t>Internal failure</a:t>
              </a:r>
              <a:endParaRPr lang="en-US" sz="2000"/>
            </a:p>
          </p:txBody>
        </p:sp>
      </p:grpSp>
      <p:grpSp>
        <p:nvGrpSpPr>
          <p:cNvPr id="17" name="Group 19"/>
          <p:cNvGrpSpPr/>
          <p:nvPr/>
        </p:nvGrpSpPr>
        <p:grpSpPr bwMode="auto">
          <a:xfrm>
            <a:off x="901700" y="3562521"/>
            <a:ext cx="7861300" cy="2224087"/>
            <a:chOff x="568" y="2115"/>
            <a:chExt cx="4952" cy="1401"/>
          </a:xfrm>
          <a:scene3d>
            <a:camera prst="orthographicFront">
              <a:rot lat="0" lon="0" rev="0"/>
            </a:camera>
            <a:lightRig rig="balanced" dir="t">
              <a:rot lat="0" lon="0" rev="8700000"/>
            </a:lightRig>
          </a:scene3d>
        </p:grpSpPr>
        <p:sp>
          <p:nvSpPr>
            <p:cNvPr id="18" name="Freeform 9"/>
            <p:cNvSpPr/>
            <p:nvPr/>
          </p:nvSpPr>
          <p:spPr bwMode="auto">
            <a:xfrm>
              <a:off x="568" y="2115"/>
              <a:ext cx="4952" cy="1401"/>
            </a:xfrm>
            <a:custGeom>
              <a:avLst/>
              <a:gdLst/>
              <a:ahLst/>
              <a:cxnLst>
                <a:cxn ang="0">
                  <a:pos x="0" y="440"/>
                </a:cxn>
                <a:cxn ang="0">
                  <a:pos x="536" y="432"/>
                </a:cxn>
                <a:cxn ang="0">
                  <a:pos x="1016" y="160"/>
                </a:cxn>
                <a:cxn ang="0">
                  <a:pos x="1296" y="56"/>
                </a:cxn>
                <a:cxn ang="0">
                  <a:pos x="1712" y="24"/>
                </a:cxn>
                <a:cxn ang="0">
                  <a:pos x="2128" y="16"/>
                </a:cxn>
                <a:cxn ang="0">
                  <a:pos x="2496" y="0"/>
                </a:cxn>
                <a:cxn ang="0">
                  <a:pos x="2984" y="40"/>
                </a:cxn>
                <a:cxn ang="0">
                  <a:pos x="3328" y="194"/>
                </a:cxn>
                <a:cxn ang="0">
                  <a:pos x="3632" y="337"/>
                </a:cxn>
                <a:cxn ang="0">
                  <a:pos x="4064" y="497"/>
                </a:cxn>
                <a:cxn ang="0">
                  <a:pos x="4952" y="502"/>
                </a:cxn>
                <a:cxn ang="0">
                  <a:pos x="4928" y="1401"/>
                </a:cxn>
                <a:cxn ang="0">
                  <a:pos x="0" y="1400"/>
                </a:cxn>
                <a:cxn ang="0">
                  <a:pos x="0" y="440"/>
                </a:cxn>
              </a:cxnLst>
              <a:rect l="0" t="0" r="r" b="b"/>
              <a:pathLst>
                <a:path w="4952" h="1401">
                  <a:moveTo>
                    <a:pt x="0" y="440"/>
                  </a:moveTo>
                  <a:lnTo>
                    <a:pt x="536" y="432"/>
                  </a:lnTo>
                  <a:lnTo>
                    <a:pt x="1016" y="160"/>
                  </a:lnTo>
                  <a:lnTo>
                    <a:pt x="1296" y="56"/>
                  </a:lnTo>
                  <a:lnTo>
                    <a:pt x="1712" y="24"/>
                  </a:lnTo>
                  <a:lnTo>
                    <a:pt x="2128" y="16"/>
                  </a:lnTo>
                  <a:lnTo>
                    <a:pt x="2496" y="0"/>
                  </a:lnTo>
                  <a:lnTo>
                    <a:pt x="2984" y="40"/>
                  </a:lnTo>
                  <a:lnTo>
                    <a:pt x="3328" y="194"/>
                  </a:lnTo>
                  <a:lnTo>
                    <a:pt x="3632" y="337"/>
                  </a:lnTo>
                  <a:lnTo>
                    <a:pt x="4064" y="497"/>
                  </a:lnTo>
                  <a:lnTo>
                    <a:pt x="4952" y="502"/>
                  </a:lnTo>
                  <a:lnTo>
                    <a:pt x="4928" y="1401"/>
                  </a:lnTo>
                  <a:lnTo>
                    <a:pt x="0" y="1400"/>
                  </a:lnTo>
                  <a:lnTo>
                    <a:pt x="0" y="440"/>
                  </a:lnTo>
                  <a:close/>
                </a:path>
              </a:pathLst>
            </a:custGeom>
            <a:solidFill>
              <a:srgbClr val="66FFFF"/>
            </a:solidFill>
            <a:ln w="12700" cap="flat" cmpd="sng">
              <a:solidFill>
                <a:schemeClr val="tx1"/>
              </a:solidFill>
              <a:prstDash val="solid"/>
              <a:round/>
              <a:headEnd type="none" w="lg" len="lg"/>
              <a:tailEnd type="none" w="lg" len="lg"/>
            </a:ln>
            <a:effectLst>
              <a:outerShdw blurRad="44450" dist="27940" dir="5400000" algn="ctr">
                <a:srgbClr val="000000">
                  <a:alpha val="32000"/>
                </a:srgbClr>
              </a:outerShdw>
            </a:effectLst>
            <a:sp3d>
              <a:bevelT w="190500" h="38100"/>
            </a:sp3d>
          </p:spPr>
          <p:txBody>
            <a:bodyPr/>
            <a:lstStyle/>
            <a:p>
              <a:pPr>
                <a:defRPr/>
              </a:pPr>
              <a:endParaRPr lang="en-GB"/>
            </a:p>
          </p:txBody>
        </p:sp>
        <p:sp>
          <p:nvSpPr>
            <p:cNvPr id="19" name="Text Box 13"/>
            <p:cNvSpPr txBox="1">
              <a:spLocks noChangeArrowheads="1"/>
            </p:cNvSpPr>
            <p:nvPr/>
          </p:nvSpPr>
          <p:spPr bwMode="auto">
            <a:xfrm>
              <a:off x="1663" y="2292"/>
              <a:ext cx="816" cy="250"/>
            </a:xfrm>
            <a:prstGeom prst="rect">
              <a:avLst/>
            </a:prstGeom>
            <a:noFill/>
            <a:ln w="12700">
              <a:solidFill>
                <a:schemeClr val="tx1"/>
              </a:solidFill>
              <a:miter lim="800000"/>
              <a:headEnd type="none" w="lg" len="lg"/>
              <a:tailEnd type="none" w="lg" len="lg"/>
            </a:ln>
            <a:effectLst>
              <a:outerShdw blurRad="44450" dist="27940" dir="5400000" algn="ctr">
                <a:srgbClr val="000000">
                  <a:alpha val="32000"/>
                </a:srgbClr>
              </a:outerShdw>
            </a:effectLst>
            <a:sp3d>
              <a:bevelT w="190500" h="38100"/>
            </a:sp3d>
          </p:spPr>
          <p:txBody>
            <a:bodyPr>
              <a:spAutoFit/>
            </a:bodyPr>
            <a:lstStyle/>
            <a:p>
              <a:pPr algn="ctr">
                <a:spcBef>
                  <a:spcPct val="50000"/>
                </a:spcBef>
                <a:defRPr/>
              </a:pPr>
              <a:r>
                <a:rPr lang="en-GB" sz="2000"/>
                <a:t>Appraisal</a:t>
              </a:r>
              <a:endParaRPr lang="en-US" sz="2000"/>
            </a:p>
          </p:txBody>
        </p:sp>
      </p:grpSp>
      <p:grpSp>
        <p:nvGrpSpPr>
          <p:cNvPr id="20" name="Group 18"/>
          <p:cNvGrpSpPr/>
          <p:nvPr/>
        </p:nvGrpSpPr>
        <p:grpSpPr bwMode="auto">
          <a:xfrm>
            <a:off x="900113" y="4095921"/>
            <a:ext cx="7850187" cy="1698625"/>
            <a:chOff x="567" y="2451"/>
            <a:chExt cx="4945" cy="1070"/>
          </a:xfrm>
          <a:scene3d>
            <a:camera prst="orthographicFront">
              <a:rot lat="0" lon="0" rev="0"/>
            </a:camera>
            <a:lightRig rig="balanced" dir="t">
              <a:rot lat="0" lon="0" rev="8700000"/>
            </a:lightRig>
          </a:scene3d>
        </p:grpSpPr>
        <p:sp>
          <p:nvSpPr>
            <p:cNvPr id="21" name="Freeform 10"/>
            <p:cNvSpPr/>
            <p:nvPr/>
          </p:nvSpPr>
          <p:spPr bwMode="auto">
            <a:xfrm>
              <a:off x="567" y="2451"/>
              <a:ext cx="4945" cy="1070"/>
            </a:xfrm>
            <a:custGeom>
              <a:avLst/>
              <a:gdLst/>
              <a:ahLst/>
              <a:cxnLst>
                <a:cxn ang="0">
                  <a:pos x="9" y="752"/>
                </a:cxn>
                <a:cxn ang="0">
                  <a:pos x="481" y="752"/>
                </a:cxn>
                <a:cxn ang="0">
                  <a:pos x="905" y="448"/>
                </a:cxn>
                <a:cxn ang="0">
                  <a:pos x="1265" y="304"/>
                </a:cxn>
                <a:cxn ang="0">
                  <a:pos x="1657" y="112"/>
                </a:cxn>
                <a:cxn ang="0">
                  <a:pos x="2049" y="64"/>
                </a:cxn>
                <a:cxn ang="0">
                  <a:pos x="2497" y="0"/>
                </a:cxn>
                <a:cxn ang="0">
                  <a:pos x="2969" y="32"/>
                </a:cxn>
                <a:cxn ang="0">
                  <a:pos x="3305" y="104"/>
                </a:cxn>
                <a:cxn ang="0">
                  <a:pos x="3593" y="232"/>
                </a:cxn>
                <a:cxn ang="0">
                  <a:pos x="4001" y="344"/>
                </a:cxn>
                <a:cxn ang="0">
                  <a:pos x="4945" y="360"/>
                </a:cxn>
                <a:cxn ang="0">
                  <a:pos x="4928" y="1070"/>
                </a:cxn>
                <a:cxn ang="0">
                  <a:pos x="0" y="1069"/>
                </a:cxn>
                <a:cxn ang="0">
                  <a:pos x="9" y="752"/>
                </a:cxn>
              </a:cxnLst>
              <a:rect l="0" t="0" r="r" b="b"/>
              <a:pathLst>
                <a:path w="4945" h="1070">
                  <a:moveTo>
                    <a:pt x="9" y="752"/>
                  </a:moveTo>
                  <a:lnTo>
                    <a:pt x="481" y="752"/>
                  </a:lnTo>
                  <a:lnTo>
                    <a:pt x="905" y="448"/>
                  </a:lnTo>
                  <a:lnTo>
                    <a:pt x="1265" y="304"/>
                  </a:lnTo>
                  <a:lnTo>
                    <a:pt x="1657" y="112"/>
                  </a:lnTo>
                  <a:lnTo>
                    <a:pt x="2049" y="64"/>
                  </a:lnTo>
                  <a:lnTo>
                    <a:pt x="2497" y="0"/>
                  </a:lnTo>
                  <a:lnTo>
                    <a:pt x="2969" y="32"/>
                  </a:lnTo>
                  <a:lnTo>
                    <a:pt x="3305" y="104"/>
                  </a:lnTo>
                  <a:lnTo>
                    <a:pt x="3593" y="232"/>
                  </a:lnTo>
                  <a:lnTo>
                    <a:pt x="4001" y="344"/>
                  </a:lnTo>
                  <a:lnTo>
                    <a:pt x="4945" y="360"/>
                  </a:lnTo>
                  <a:lnTo>
                    <a:pt x="4928" y="1070"/>
                  </a:lnTo>
                  <a:lnTo>
                    <a:pt x="0" y="1069"/>
                  </a:lnTo>
                  <a:lnTo>
                    <a:pt x="9" y="752"/>
                  </a:lnTo>
                  <a:close/>
                </a:path>
              </a:pathLst>
            </a:custGeom>
            <a:solidFill>
              <a:srgbClr val="FFFF99"/>
            </a:solidFill>
            <a:ln w="12700" cap="flat" cmpd="sng">
              <a:solidFill>
                <a:schemeClr val="tx1"/>
              </a:solidFill>
              <a:prstDash val="solid"/>
              <a:round/>
              <a:headEnd type="none" w="lg" len="lg"/>
              <a:tailEnd type="none" w="lg" len="lg"/>
            </a:ln>
            <a:effectLst>
              <a:outerShdw blurRad="44450" dist="27940" dir="5400000" algn="ctr">
                <a:srgbClr val="000000">
                  <a:alpha val="32000"/>
                </a:srgbClr>
              </a:outerShdw>
            </a:effectLst>
            <a:sp3d>
              <a:bevelT w="190500" h="38100"/>
            </a:sp3d>
          </p:spPr>
          <p:txBody>
            <a:bodyPr/>
            <a:lstStyle/>
            <a:p>
              <a:pPr>
                <a:defRPr/>
              </a:pPr>
              <a:endParaRPr lang="en-GB"/>
            </a:p>
          </p:txBody>
        </p:sp>
        <p:sp>
          <p:nvSpPr>
            <p:cNvPr id="22" name="Text Box 14"/>
            <p:cNvSpPr txBox="1">
              <a:spLocks noChangeArrowheads="1"/>
            </p:cNvSpPr>
            <p:nvPr/>
          </p:nvSpPr>
          <p:spPr bwMode="auto">
            <a:xfrm>
              <a:off x="1610" y="2973"/>
              <a:ext cx="952" cy="250"/>
            </a:xfrm>
            <a:prstGeom prst="rect">
              <a:avLst/>
            </a:prstGeom>
            <a:noFill/>
            <a:ln w="12700">
              <a:solidFill>
                <a:schemeClr val="tx1"/>
              </a:solidFill>
              <a:miter lim="800000"/>
              <a:headEnd type="none" w="lg" len="lg"/>
              <a:tailEnd type="none" w="lg" len="lg"/>
            </a:ln>
            <a:effectLst>
              <a:outerShdw blurRad="44450" dist="27940" dir="5400000" algn="ctr">
                <a:srgbClr val="000000">
                  <a:alpha val="32000"/>
                </a:srgbClr>
              </a:outerShdw>
            </a:effectLst>
            <a:sp3d>
              <a:bevelT w="190500" h="38100"/>
            </a:sp3d>
          </p:spPr>
          <p:txBody>
            <a:bodyPr>
              <a:spAutoFit/>
            </a:bodyPr>
            <a:lstStyle/>
            <a:p>
              <a:pPr algn="ctr">
                <a:spcBef>
                  <a:spcPct val="50000"/>
                </a:spcBef>
                <a:defRPr/>
              </a:pPr>
              <a:r>
                <a:rPr lang="en-GB" sz="2000"/>
                <a:t>Prevention</a:t>
              </a:r>
              <a:endParaRPr lang="en-US" sz="2000"/>
            </a:p>
          </p:txBody>
        </p:sp>
      </p:grpSp>
      <p:grpSp>
        <p:nvGrpSpPr>
          <p:cNvPr id="23" name="Group 22"/>
          <p:cNvGrpSpPr/>
          <p:nvPr/>
        </p:nvGrpSpPr>
        <p:grpSpPr bwMode="auto">
          <a:xfrm>
            <a:off x="5795963" y="1833563"/>
            <a:ext cx="2447925" cy="936625"/>
            <a:chOff x="3651" y="1026"/>
            <a:chExt cx="1542" cy="590"/>
          </a:xfrm>
        </p:grpSpPr>
        <p:sp>
          <p:nvSpPr>
            <p:cNvPr id="24" name="Text Box 15"/>
            <p:cNvSpPr txBox="1">
              <a:spLocks noChangeArrowheads="1"/>
            </p:cNvSpPr>
            <p:nvPr/>
          </p:nvSpPr>
          <p:spPr bwMode="auto">
            <a:xfrm>
              <a:off x="3651" y="1026"/>
              <a:ext cx="1542" cy="252"/>
            </a:xfrm>
            <a:prstGeom prst="rect">
              <a:avLst/>
            </a:prstGeom>
            <a:noFill/>
            <a:ln w="12700">
              <a:noFill/>
              <a:miter lim="800000"/>
              <a:headEnd type="none" w="lg" len="lg"/>
              <a:tailEnd type="none" w="lg" len="lg"/>
            </a:ln>
          </p:spPr>
          <p:txBody>
            <a:bodyPr>
              <a:spAutoFit/>
            </a:bodyPr>
            <a:lstStyle/>
            <a:p>
              <a:pPr>
                <a:spcBef>
                  <a:spcPct val="50000"/>
                </a:spcBef>
              </a:pPr>
              <a:r>
                <a:rPr lang="en-GB" sz="2000" dirty="0"/>
                <a:t>Total cost of quality</a:t>
              </a:r>
              <a:endParaRPr lang="en-US" sz="2000" dirty="0"/>
            </a:p>
          </p:txBody>
        </p:sp>
        <p:sp>
          <p:nvSpPr>
            <p:cNvPr id="25" name="Line 16"/>
            <p:cNvSpPr>
              <a:spLocks noChangeShapeType="1"/>
            </p:cNvSpPr>
            <p:nvPr/>
          </p:nvSpPr>
          <p:spPr bwMode="auto">
            <a:xfrm flipH="1">
              <a:off x="3742" y="1253"/>
              <a:ext cx="453" cy="363"/>
            </a:xfrm>
            <a:prstGeom prst="line">
              <a:avLst/>
            </a:prstGeom>
            <a:noFill/>
            <a:ln w="31750">
              <a:solidFill>
                <a:schemeClr val="tx1"/>
              </a:solidFill>
              <a:round/>
              <a:headEnd type="none" w="lg" len="lg"/>
              <a:tailEnd type="stealth" w="lg" len="lg"/>
            </a:ln>
          </p:spPr>
          <p:txBody>
            <a:bodyPr/>
            <a:lstStyle/>
            <a:p>
              <a:endParaRPr lang="en-US"/>
            </a:p>
          </p:txBody>
        </p:sp>
      </p:grpSp>
      <p:sp>
        <p:nvSpPr>
          <p:cNvPr id="26" name="Rectangle 17"/>
          <p:cNvSpPr>
            <a:spLocks noChangeArrowheads="1"/>
          </p:cNvSpPr>
          <p:nvPr/>
        </p:nvSpPr>
        <p:spPr bwMode="auto">
          <a:xfrm>
            <a:off x="253427" y="188640"/>
            <a:ext cx="8890573" cy="984885"/>
          </a:xfrm>
          <a:prstGeom prst="rect">
            <a:avLst/>
          </a:prstGeom>
          <a:noFill/>
          <a:ln w="12700">
            <a:noFill/>
            <a:miter lim="800000"/>
          </a:ln>
        </p:spPr>
        <p:txBody>
          <a:bodyPr wrap="square" lIns="0" tIns="0" rIns="0" bIns="0">
            <a:spAutoFit/>
          </a:bodyPr>
          <a:lstStyle/>
          <a:p>
            <a:pPr algn="ctr" defTabSz="762000" eaLnBrk="0" hangingPunct="0"/>
            <a:r>
              <a:rPr lang="en-GB" sz="3200" dirty="0">
                <a:solidFill>
                  <a:srgbClr val="C00000"/>
                </a:solidFill>
              </a:rPr>
              <a:t>Preventing mistakes (‘waste’) is cheaper than putting mistakes right</a:t>
            </a:r>
            <a:endParaRPr lang="en-US" sz="3200" dirty="0">
              <a:solidFill>
                <a:srgbClr val="C00000"/>
              </a:solidFill>
            </a:endParaRPr>
          </a:p>
        </p:txBody>
      </p:sp>
      <p:grpSp>
        <p:nvGrpSpPr>
          <p:cNvPr id="27" name="Group 29"/>
          <p:cNvGrpSpPr/>
          <p:nvPr/>
        </p:nvGrpSpPr>
        <p:grpSpPr bwMode="auto">
          <a:xfrm>
            <a:off x="898525" y="2286000"/>
            <a:ext cx="814388" cy="3516313"/>
            <a:chOff x="898620" y="2285998"/>
            <a:chExt cx="814562" cy="3515711"/>
          </a:xfrm>
        </p:grpSpPr>
        <p:sp>
          <p:nvSpPr>
            <p:cNvPr id="28" name="Rectangle 27"/>
            <p:cNvSpPr/>
            <p:nvPr/>
          </p:nvSpPr>
          <p:spPr>
            <a:xfrm>
              <a:off x="898634" y="5297213"/>
              <a:ext cx="804042" cy="504496"/>
            </a:xfrm>
            <a:prstGeom prst="rect">
              <a:avLst/>
            </a:prstGeom>
            <a:solidFill>
              <a:srgbClr val="FFFF99"/>
            </a:solidFill>
            <a:ln w="952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 name="Rectangle 28"/>
            <p:cNvSpPr/>
            <p:nvPr/>
          </p:nvSpPr>
          <p:spPr>
            <a:xfrm>
              <a:off x="909140" y="4251652"/>
              <a:ext cx="804042" cy="1024519"/>
            </a:xfrm>
            <a:prstGeom prst="rect">
              <a:avLst/>
            </a:prstGeom>
            <a:solidFill>
              <a:srgbClr val="66FFFF"/>
            </a:solidFill>
            <a:ln w="952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 name="Rectangle 29"/>
            <p:cNvSpPr/>
            <p:nvPr/>
          </p:nvSpPr>
          <p:spPr>
            <a:xfrm>
              <a:off x="903880" y="2853558"/>
              <a:ext cx="804042" cy="1376798"/>
            </a:xfrm>
            <a:prstGeom prst="rect">
              <a:avLst/>
            </a:prstGeom>
            <a:solidFill>
              <a:srgbClr val="CCFFCC"/>
            </a:solidFill>
            <a:ln w="952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 name="Rectangle 30"/>
            <p:cNvSpPr/>
            <p:nvPr/>
          </p:nvSpPr>
          <p:spPr>
            <a:xfrm>
              <a:off x="898620" y="2285998"/>
              <a:ext cx="804042" cy="551689"/>
            </a:xfrm>
            <a:prstGeom prst="rect">
              <a:avLst/>
            </a:prstGeom>
            <a:solidFill>
              <a:srgbClr val="CC99FF"/>
            </a:solidFill>
            <a:ln w="952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32" name="Group 30"/>
          <p:cNvGrpSpPr/>
          <p:nvPr/>
        </p:nvGrpSpPr>
        <p:grpSpPr bwMode="auto">
          <a:xfrm>
            <a:off x="7535863" y="3625850"/>
            <a:ext cx="1219200" cy="2192338"/>
            <a:chOff x="898620" y="3647091"/>
            <a:chExt cx="814562" cy="2139227"/>
          </a:xfrm>
        </p:grpSpPr>
        <p:sp>
          <p:nvSpPr>
            <p:cNvPr id="33" name="Rectangle 32"/>
            <p:cNvSpPr/>
            <p:nvPr/>
          </p:nvSpPr>
          <p:spPr>
            <a:xfrm>
              <a:off x="898634" y="4640692"/>
              <a:ext cx="804042" cy="1145626"/>
            </a:xfrm>
            <a:prstGeom prst="rect">
              <a:avLst/>
            </a:prstGeom>
            <a:solidFill>
              <a:srgbClr val="FFFF99"/>
            </a:solidFill>
            <a:ln w="952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 name="Rectangle 33"/>
            <p:cNvSpPr/>
            <p:nvPr/>
          </p:nvSpPr>
          <p:spPr>
            <a:xfrm>
              <a:off x="909140" y="4366892"/>
              <a:ext cx="804042" cy="295947"/>
            </a:xfrm>
            <a:prstGeom prst="rect">
              <a:avLst/>
            </a:prstGeom>
            <a:solidFill>
              <a:srgbClr val="66FFFF"/>
            </a:solidFill>
            <a:ln w="952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 name="Rectangle 34"/>
            <p:cNvSpPr/>
            <p:nvPr/>
          </p:nvSpPr>
          <p:spPr>
            <a:xfrm>
              <a:off x="903880" y="4025085"/>
              <a:ext cx="804042" cy="331021"/>
            </a:xfrm>
            <a:prstGeom prst="rect">
              <a:avLst/>
            </a:prstGeom>
            <a:solidFill>
              <a:srgbClr val="CCFFCC"/>
            </a:solidFill>
            <a:ln w="952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 name="Rectangle 35"/>
            <p:cNvSpPr/>
            <p:nvPr/>
          </p:nvSpPr>
          <p:spPr>
            <a:xfrm>
              <a:off x="898620" y="3647091"/>
              <a:ext cx="804042" cy="369361"/>
            </a:xfrm>
            <a:prstGeom prst="rect">
              <a:avLst/>
            </a:prstGeom>
            <a:solidFill>
              <a:srgbClr val="CC99FF"/>
            </a:solidFill>
            <a:ln w="952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dissolv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20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2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2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dissolv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dissolve">
                                      <p:cBhvr>
                                        <p:cTn id="4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sz="3200" dirty="0">
                <a:solidFill>
                  <a:srgbClr val="C00000"/>
                </a:solidFill>
              </a:rPr>
              <a:t>Lean Production</a:t>
            </a:r>
            <a:endParaRPr lang="en-GB" sz="3200" dirty="0">
              <a:solidFill>
                <a:srgbClr val="C00000"/>
              </a:solidFill>
            </a:endParaRPr>
          </a:p>
        </p:txBody>
      </p:sp>
      <p:sp>
        <p:nvSpPr>
          <p:cNvPr id="7" name="Content Placeholder 6"/>
          <p:cNvSpPr>
            <a:spLocks noGrp="1"/>
          </p:cNvSpPr>
          <p:nvPr>
            <p:ph idx="1"/>
          </p:nvPr>
        </p:nvSpPr>
        <p:spPr/>
        <p:txBody>
          <a:bodyPr>
            <a:normAutofit fontScale="92500"/>
          </a:bodyPr>
          <a:lstStyle/>
          <a:p>
            <a:pPr marL="190500" indent="-190500"/>
            <a:r>
              <a:rPr lang="en-US" dirty="0"/>
              <a:t>Providing more value with less waste</a:t>
            </a:r>
            <a:endParaRPr lang="en-US" dirty="0"/>
          </a:p>
          <a:p>
            <a:pPr marL="190500" indent="-190500">
              <a:spcBef>
                <a:spcPts val="2700"/>
              </a:spcBef>
            </a:pPr>
            <a:r>
              <a:rPr lang="en-US" dirty="0"/>
              <a:t>Waste consists of </a:t>
            </a:r>
            <a:r>
              <a:rPr lang="en-US" dirty="0" err="1"/>
              <a:t>muda</a:t>
            </a:r>
            <a:r>
              <a:rPr lang="en-US" dirty="0"/>
              <a:t> (non-value adding work), </a:t>
            </a:r>
            <a:r>
              <a:rPr lang="en-US" dirty="0" err="1"/>
              <a:t>muri</a:t>
            </a:r>
            <a:r>
              <a:rPr lang="en-US" dirty="0"/>
              <a:t> (overburden) and </a:t>
            </a:r>
            <a:r>
              <a:rPr lang="en-US" dirty="0" err="1"/>
              <a:t>mura</a:t>
            </a:r>
            <a:r>
              <a:rPr lang="en-US" dirty="0"/>
              <a:t> (unevenness)</a:t>
            </a:r>
            <a:endParaRPr lang="en-US" dirty="0"/>
          </a:p>
          <a:p>
            <a:pPr marL="190500" indent="-190500">
              <a:spcBef>
                <a:spcPts val="2700"/>
              </a:spcBef>
            </a:pPr>
            <a:r>
              <a:rPr lang="en-US" dirty="0"/>
              <a:t>Closely linked with Just-In-Time and </a:t>
            </a:r>
            <a:r>
              <a:rPr lang="en-US" dirty="0" err="1"/>
              <a:t>Autonomation</a:t>
            </a:r>
            <a:endParaRPr lang="en-US" dirty="0"/>
          </a:p>
          <a:p>
            <a:pPr marL="508000" lvl="1" indent="-228600">
              <a:spcBef>
                <a:spcPts val="2700"/>
              </a:spcBef>
            </a:pPr>
            <a:r>
              <a:rPr lang="en-US" dirty="0"/>
              <a:t>Smooth flow of materials arriving just as needed</a:t>
            </a:r>
            <a:endParaRPr lang="en-US" dirty="0"/>
          </a:p>
          <a:p>
            <a:pPr marL="508000" lvl="1" indent="-228600">
              <a:spcBef>
                <a:spcPts val="2700"/>
              </a:spcBef>
            </a:pPr>
            <a:r>
              <a:rPr lang="en-US" dirty="0"/>
              <a:t>Automation with a human touch</a:t>
            </a:r>
            <a:endParaRPr lang="en-US" dirty="0"/>
          </a:p>
          <a:p>
            <a:pPr marL="0" indent="0">
              <a:buNone/>
            </a:pPr>
            <a:endParaRPr lang="en-GB"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188640"/>
            <a:ext cx="9144000" cy="1077218"/>
          </a:xfrm>
          <a:prstGeom prst="rect">
            <a:avLst/>
          </a:prstGeom>
          <a:noFill/>
          <a:ln w="9525">
            <a:noFill/>
            <a:miter lim="800000"/>
          </a:ln>
        </p:spPr>
        <p:txBody>
          <a:bodyPr>
            <a:spAutoFit/>
          </a:bodyPr>
          <a:lstStyle/>
          <a:p>
            <a:pPr algn="ctr">
              <a:spcBef>
                <a:spcPct val="50000"/>
              </a:spcBef>
            </a:pPr>
            <a:r>
              <a:rPr lang="en-GB" sz="3200" dirty="0">
                <a:solidFill>
                  <a:srgbClr val="C00000"/>
                </a:solidFill>
              </a:rPr>
              <a:t>The lean approach aims to meet demand instantaneously, with perfect quality and no waste </a:t>
            </a:r>
            <a:endParaRPr lang="en-GB" sz="3200" dirty="0">
              <a:solidFill>
                <a:srgbClr val="C00000"/>
              </a:solidFill>
            </a:endParaRPr>
          </a:p>
        </p:txBody>
      </p:sp>
      <p:grpSp>
        <p:nvGrpSpPr>
          <p:cNvPr id="5" name="Group 18"/>
          <p:cNvGrpSpPr/>
          <p:nvPr/>
        </p:nvGrpSpPr>
        <p:grpSpPr bwMode="auto">
          <a:xfrm>
            <a:off x="1084147" y="1533525"/>
            <a:ext cx="7232269" cy="3551659"/>
            <a:chOff x="670" y="750"/>
            <a:chExt cx="4342" cy="2315"/>
          </a:xfrm>
        </p:grpSpPr>
        <p:sp>
          <p:nvSpPr>
            <p:cNvPr id="6" name="Rectangle 17"/>
            <p:cNvSpPr>
              <a:spLocks noChangeArrowheads="1"/>
            </p:cNvSpPr>
            <p:nvPr/>
          </p:nvSpPr>
          <p:spPr bwMode="auto">
            <a:xfrm>
              <a:off x="839" y="978"/>
              <a:ext cx="4173" cy="2087"/>
            </a:xfrm>
            <a:prstGeom prst="rect">
              <a:avLst/>
            </a:prstGeom>
            <a:solidFill>
              <a:schemeClr val="bg1">
                <a:lumMod val="95000"/>
              </a:schemeClr>
            </a:solidFill>
            <a:ln w="9525">
              <a:solidFill>
                <a:schemeClr val="tx1"/>
              </a:solidFill>
              <a:miter lim="800000"/>
            </a:ln>
          </p:spPr>
          <p:txBody>
            <a:bodyPr wrap="none" anchor="ctr"/>
            <a:lstStyle/>
            <a:p>
              <a:pPr>
                <a:defRPr/>
              </a:pPr>
              <a:endParaRPr lang="en-US">
                <a:latin typeface="Arial" panose="020B0604020202020204" pitchFamily="34" charset="0"/>
              </a:endParaRPr>
            </a:p>
          </p:txBody>
        </p:sp>
        <p:sp>
          <p:nvSpPr>
            <p:cNvPr id="7" name="Rectangle 5"/>
            <p:cNvSpPr>
              <a:spLocks noChangeArrowheads="1"/>
            </p:cNvSpPr>
            <p:nvPr/>
          </p:nvSpPr>
          <p:spPr bwMode="auto">
            <a:xfrm>
              <a:off x="670" y="750"/>
              <a:ext cx="4251" cy="446"/>
            </a:xfrm>
            <a:prstGeom prst="rect">
              <a:avLst/>
            </a:prstGeom>
            <a:noFill/>
            <a:ln w="9525">
              <a:noFill/>
              <a:miter lim="800000"/>
            </a:ln>
          </p:spPr>
          <p:txBody>
            <a:bodyPr wrap="square">
              <a:spAutoFit/>
            </a:bodyPr>
            <a:lstStyle/>
            <a:p>
              <a:pPr>
                <a:spcBef>
                  <a:spcPct val="50000"/>
                </a:spcBef>
              </a:pPr>
              <a:r>
                <a:rPr lang="en-GB" sz="2000" dirty="0"/>
                <a:t>It means that the flow of products and services always delivers….</a:t>
              </a:r>
              <a:endParaRPr lang="en-GB" sz="2000" dirty="0"/>
            </a:p>
          </p:txBody>
        </p:sp>
      </p:grpSp>
      <p:grpSp>
        <p:nvGrpSpPr>
          <p:cNvPr id="8" name="Group 19"/>
          <p:cNvGrpSpPr/>
          <p:nvPr/>
        </p:nvGrpSpPr>
        <p:grpSpPr bwMode="auto">
          <a:xfrm>
            <a:off x="1508125" y="2311400"/>
            <a:ext cx="5438775" cy="396875"/>
            <a:chOff x="950" y="1456"/>
            <a:chExt cx="3426" cy="250"/>
          </a:xfrm>
        </p:grpSpPr>
        <p:sp>
          <p:nvSpPr>
            <p:cNvPr id="9" name="Oval 8"/>
            <p:cNvSpPr>
              <a:spLocks noChangeArrowheads="1"/>
            </p:cNvSpPr>
            <p:nvPr/>
          </p:nvSpPr>
          <p:spPr bwMode="auto">
            <a:xfrm>
              <a:off x="950" y="1532"/>
              <a:ext cx="136" cy="136"/>
            </a:xfrm>
            <a:prstGeom prst="ellipse">
              <a:avLst/>
            </a:prstGeom>
            <a:solidFill>
              <a:schemeClr val="accent2"/>
            </a:solidFill>
            <a:ln w="9525">
              <a:solidFill>
                <a:schemeClr val="tx1"/>
              </a:solidFill>
              <a:round/>
            </a:ln>
          </p:spPr>
          <p:txBody>
            <a:bodyPr wrap="none" anchor="ctr"/>
            <a:lstStyle/>
            <a:p>
              <a:endParaRPr lang="en-US"/>
            </a:p>
          </p:txBody>
        </p:sp>
        <p:sp>
          <p:nvSpPr>
            <p:cNvPr id="10" name="Rectangle 11"/>
            <p:cNvSpPr>
              <a:spLocks noChangeArrowheads="1"/>
            </p:cNvSpPr>
            <p:nvPr/>
          </p:nvSpPr>
          <p:spPr bwMode="auto">
            <a:xfrm>
              <a:off x="1072" y="1456"/>
              <a:ext cx="3304" cy="250"/>
            </a:xfrm>
            <a:prstGeom prst="rect">
              <a:avLst/>
            </a:prstGeom>
            <a:noFill/>
            <a:ln w="9525">
              <a:noFill/>
              <a:miter lim="800000"/>
            </a:ln>
          </p:spPr>
          <p:txBody>
            <a:bodyPr wrap="none">
              <a:spAutoFit/>
            </a:bodyPr>
            <a:lstStyle/>
            <a:p>
              <a:pPr>
                <a:spcBef>
                  <a:spcPct val="50000"/>
                </a:spcBef>
              </a:pPr>
              <a:r>
                <a:rPr lang="en-GB" sz="2000" dirty="0"/>
                <a:t>exactly what customers want (perfect quality)</a:t>
              </a:r>
              <a:endParaRPr lang="en-GB" sz="2000" dirty="0"/>
            </a:p>
          </p:txBody>
        </p:sp>
      </p:grpSp>
      <p:grpSp>
        <p:nvGrpSpPr>
          <p:cNvPr id="11" name="Group 20"/>
          <p:cNvGrpSpPr/>
          <p:nvPr/>
        </p:nvGrpSpPr>
        <p:grpSpPr bwMode="auto">
          <a:xfrm>
            <a:off x="1508125" y="2814638"/>
            <a:ext cx="5918200" cy="396875"/>
            <a:chOff x="950" y="1773"/>
            <a:chExt cx="3728" cy="250"/>
          </a:xfrm>
        </p:grpSpPr>
        <p:sp>
          <p:nvSpPr>
            <p:cNvPr id="12" name="Oval 7"/>
            <p:cNvSpPr>
              <a:spLocks noChangeArrowheads="1"/>
            </p:cNvSpPr>
            <p:nvPr/>
          </p:nvSpPr>
          <p:spPr bwMode="auto">
            <a:xfrm>
              <a:off x="950" y="1850"/>
              <a:ext cx="136" cy="136"/>
            </a:xfrm>
            <a:prstGeom prst="ellipse">
              <a:avLst/>
            </a:prstGeom>
            <a:solidFill>
              <a:schemeClr val="accent2"/>
            </a:solidFill>
            <a:ln w="9525">
              <a:solidFill>
                <a:schemeClr val="tx1"/>
              </a:solidFill>
              <a:round/>
            </a:ln>
          </p:spPr>
          <p:txBody>
            <a:bodyPr wrap="none" anchor="ctr"/>
            <a:lstStyle/>
            <a:p>
              <a:endParaRPr lang="en-US"/>
            </a:p>
          </p:txBody>
        </p:sp>
        <p:sp>
          <p:nvSpPr>
            <p:cNvPr id="13" name="Rectangle 12"/>
            <p:cNvSpPr>
              <a:spLocks noChangeArrowheads="1"/>
            </p:cNvSpPr>
            <p:nvPr/>
          </p:nvSpPr>
          <p:spPr bwMode="auto">
            <a:xfrm>
              <a:off x="1072" y="1773"/>
              <a:ext cx="3606" cy="250"/>
            </a:xfrm>
            <a:prstGeom prst="rect">
              <a:avLst/>
            </a:prstGeom>
            <a:noFill/>
            <a:ln w="9525">
              <a:noFill/>
              <a:miter lim="800000"/>
            </a:ln>
          </p:spPr>
          <p:txBody>
            <a:bodyPr wrap="none">
              <a:spAutoFit/>
            </a:bodyPr>
            <a:lstStyle/>
            <a:p>
              <a:pPr>
                <a:spcBef>
                  <a:spcPct val="50000"/>
                </a:spcBef>
              </a:pPr>
              <a:r>
                <a:rPr lang="en-GB" sz="2000"/>
                <a:t>in exact quantities (neither too much nor too little)</a:t>
              </a:r>
              <a:endParaRPr lang="en-GB" sz="2000"/>
            </a:p>
          </p:txBody>
        </p:sp>
      </p:grpSp>
      <p:grpSp>
        <p:nvGrpSpPr>
          <p:cNvPr id="14" name="Group 21"/>
          <p:cNvGrpSpPr/>
          <p:nvPr/>
        </p:nvGrpSpPr>
        <p:grpSpPr bwMode="auto">
          <a:xfrm>
            <a:off x="1508125" y="3317875"/>
            <a:ext cx="5594350" cy="396875"/>
            <a:chOff x="950" y="2090"/>
            <a:chExt cx="3524" cy="250"/>
          </a:xfrm>
        </p:grpSpPr>
        <p:sp>
          <p:nvSpPr>
            <p:cNvPr id="15" name="Oval 8"/>
            <p:cNvSpPr>
              <a:spLocks noChangeArrowheads="1"/>
            </p:cNvSpPr>
            <p:nvPr/>
          </p:nvSpPr>
          <p:spPr bwMode="auto">
            <a:xfrm>
              <a:off x="950" y="2168"/>
              <a:ext cx="136" cy="136"/>
            </a:xfrm>
            <a:prstGeom prst="ellipse">
              <a:avLst/>
            </a:prstGeom>
            <a:solidFill>
              <a:schemeClr val="accent2"/>
            </a:solidFill>
            <a:ln w="9525">
              <a:solidFill>
                <a:schemeClr val="tx1"/>
              </a:solidFill>
              <a:round/>
            </a:ln>
          </p:spPr>
          <p:txBody>
            <a:bodyPr wrap="none" anchor="ctr"/>
            <a:lstStyle/>
            <a:p>
              <a:endParaRPr lang="en-US"/>
            </a:p>
          </p:txBody>
        </p:sp>
        <p:sp>
          <p:nvSpPr>
            <p:cNvPr id="16" name="Rectangle 15"/>
            <p:cNvSpPr>
              <a:spLocks noChangeArrowheads="1"/>
            </p:cNvSpPr>
            <p:nvPr/>
          </p:nvSpPr>
          <p:spPr bwMode="auto">
            <a:xfrm>
              <a:off x="1072" y="2090"/>
              <a:ext cx="3402" cy="250"/>
            </a:xfrm>
            <a:prstGeom prst="rect">
              <a:avLst/>
            </a:prstGeom>
            <a:noFill/>
            <a:ln w="9525">
              <a:noFill/>
              <a:miter lim="800000"/>
            </a:ln>
          </p:spPr>
          <p:txBody>
            <a:bodyPr wrap="none">
              <a:spAutoFit/>
            </a:bodyPr>
            <a:lstStyle/>
            <a:p>
              <a:pPr>
                <a:spcBef>
                  <a:spcPct val="50000"/>
                </a:spcBef>
              </a:pPr>
              <a:r>
                <a:rPr lang="en-GB" sz="2000" dirty="0"/>
                <a:t>exactly when needed (not too early or too late)</a:t>
              </a:r>
              <a:endParaRPr lang="en-GB" sz="2000" dirty="0"/>
            </a:p>
          </p:txBody>
        </p:sp>
      </p:grpSp>
      <p:grpSp>
        <p:nvGrpSpPr>
          <p:cNvPr id="17" name="Group 22"/>
          <p:cNvGrpSpPr/>
          <p:nvPr/>
        </p:nvGrpSpPr>
        <p:grpSpPr bwMode="auto">
          <a:xfrm>
            <a:off x="1508125" y="3821113"/>
            <a:ext cx="5934075" cy="396875"/>
            <a:chOff x="950" y="2407"/>
            <a:chExt cx="3738" cy="250"/>
          </a:xfrm>
        </p:grpSpPr>
        <p:sp>
          <p:nvSpPr>
            <p:cNvPr id="18" name="Oval 9"/>
            <p:cNvSpPr>
              <a:spLocks noChangeArrowheads="1"/>
            </p:cNvSpPr>
            <p:nvPr/>
          </p:nvSpPr>
          <p:spPr bwMode="auto">
            <a:xfrm>
              <a:off x="950" y="2486"/>
              <a:ext cx="136" cy="136"/>
            </a:xfrm>
            <a:prstGeom prst="ellipse">
              <a:avLst/>
            </a:prstGeom>
            <a:solidFill>
              <a:schemeClr val="accent2"/>
            </a:solidFill>
            <a:ln w="9525">
              <a:solidFill>
                <a:schemeClr val="tx1"/>
              </a:solidFill>
              <a:round/>
            </a:ln>
          </p:spPr>
          <p:txBody>
            <a:bodyPr wrap="none" anchor="ctr"/>
            <a:lstStyle/>
            <a:p>
              <a:endParaRPr lang="en-US"/>
            </a:p>
          </p:txBody>
        </p:sp>
        <p:sp>
          <p:nvSpPr>
            <p:cNvPr id="19" name="Rectangle 14"/>
            <p:cNvSpPr>
              <a:spLocks noChangeArrowheads="1"/>
            </p:cNvSpPr>
            <p:nvPr/>
          </p:nvSpPr>
          <p:spPr bwMode="auto">
            <a:xfrm>
              <a:off x="1072" y="2407"/>
              <a:ext cx="3616" cy="250"/>
            </a:xfrm>
            <a:prstGeom prst="rect">
              <a:avLst/>
            </a:prstGeom>
            <a:noFill/>
            <a:ln w="9525">
              <a:noFill/>
              <a:miter lim="800000"/>
            </a:ln>
          </p:spPr>
          <p:txBody>
            <a:bodyPr wrap="none">
              <a:spAutoFit/>
            </a:bodyPr>
            <a:lstStyle/>
            <a:p>
              <a:pPr>
                <a:spcBef>
                  <a:spcPct val="50000"/>
                </a:spcBef>
              </a:pPr>
              <a:r>
                <a:rPr lang="en-GB" sz="2000"/>
                <a:t>exactly where required (not to the wrong location)</a:t>
              </a:r>
              <a:endParaRPr lang="en-GB" sz="2000"/>
            </a:p>
          </p:txBody>
        </p:sp>
      </p:grpSp>
      <p:grpSp>
        <p:nvGrpSpPr>
          <p:cNvPr id="20" name="Group 23"/>
          <p:cNvGrpSpPr/>
          <p:nvPr/>
        </p:nvGrpSpPr>
        <p:grpSpPr bwMode="auto">
          <a:xfrm>
            <a:off x="1508125" y="4324350"/>
            <a:ext cx="3409950" cy="396875"/>
            <a:chOff x="950" y="2724"/>
            <a:chExt cx="2148" cy="250"/>
          </a:xfrm>
        </p:grpSpPr>
        <p:sp>
          <p:nvSpPr>
            <p:cNvPr id="21" name="Oval 10"/>
            <p:cNvSpPr>
              <a:spLocks noChangeArrowheads="1"/>
            </p:cNvSpPr>
            <p:nvPr/>
          </p:nvSpPr>
          <p:spPr bwMode="auto">
            <a:xfrm>
              <a:off x="950" y="2804"/>
              <a:ext cx="136" cy="136"/>
            </a:xfrm>
            <a:prstGeom prst="ellipse">
              <a:avLst/>
            </a:prstGeom>
            <a:solidFill>
              <a:schemeClr val="accent2"/>
            </a:solidFill>
            <a:ln w="9525">
              <a:solidFill>
                <a:schemeClr val="tx1"/>
              </a:solidFill>
              <a:round/>
            </a:ln>
          </p:spPr>
          <p:txBody>
            <a:bodyPr wrap="none" anchor="ctr"/>
            <a:lstStyle/>
            <a:p>
              <a:endParaRPr lang="en-US"/>
            </a:p>
          </p:txBody>
        </p:sp>
        <p:sp>
          <p:nvSpPr>
            <p:cNvPr id="22" name="Rectangle 15"/>
            <p:cNvSpPr>
              <a:spLocks noChangeArrowheads="1"/>
            </p:cNvSpPr>
            <p:nvPr/>
          </p:nvSpPr>
          <p:spPr bwMode="auto">
            <a:xfrm>
              <a:off x="1072" y="2724"/>
              <a:ext cx="2026" cy="250"/>
            </a:xfrm>
            <a:prstGeom prst="rect">
              <a:avLst/>
            </a:prstGeom>
            <a:noFill/>
            <a:ln w="9525">
              <a:noFill/>
              <a:miter lim="800000"/>
            </a:ln>
          </p:spPr>
          <p:txBody>
            <a:bodyPr wrap="none">
              <a:spAutoFit/>
            </a:bodyPr>
            <a:lstStyle/>
            <a:p>
              <a:pPr>
                <a:spcBef>
                  <a:spcPct val="50000"/>
                </a:spcBef>
              </a:pPr>
              <a:r>
                <a:rPr lang="en-GB" sz="2000"/>
                <a:t>at the lowest possible cost.</a:t>
              </a:r>
              <a:endParaRPr lang="en-GB" sz="2000"/>
            </a:p>
          </p:txBody>
        </p:sp>
      </p:grpSp>
      <p:sp>
        <p:nvSpPr>
          <p:cNvPr id="23" name="Rectangle 16"/>
          <p:cNvSpPr>
            <a:spLocks noChangeArrowheads="1"/>
          </p:cNvSpPr>
          <p:nvPr/>
        </p:nvSpPr>
        <p:spPr bwMode="auto">
          <a:xfrm>
            <a:off x="1334981" y="5430837"/>
            <a:ext cx="6624637" cy="701675"/>
          </a:xfrm>
          <a:prstGeom prst="rect">
            <a:avLst/>
          </a:prstGeom>
          <a:noFill/>
          <a:ln w="9525">
            <a:noFill/>
            <a:miter lim="800000"/>
          </a:ln>
        </p:spPr>
        <p:txBody>
          <a:bodyPr>
            <a:spAutoFit/>
          </a:bodyPr>
          <a:lstStyle/>
          <a:p>
            <a:pPr>
              <a:spcBef>
                <a:spcPct val="50000"/>
              </a:spcBef>
            </a:pPr>
            <a:r>
              <a:rPr lang="en-GB" sz="2000" dirty="0"/>
              <a:t>It results in items flowing rapidly and smoothly through processes, operations and supply networks.</a:t>
            </a:r>
            <a:endParaRPr lang="en-GB"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6381328"/>
            <a:ext cx="2034531" cy="246221"/>
          </a:xfrm>
          <a:prstGeom prst="rect">
            <a:avLst/>
          </a:prstGeom>
          <a:noFill/>
        </p:spPr>
        <p:txBody>
          <a:bodyPr wrap="none" rtlCol="0">
            <a:spAutoFit/>
          </a:bodyPr>
          <a:lstStyle/>
          <a:p>
            <a:r>
              <a:rPr lang="en-US" sz="1000" dirty="0"/>
              <a:t>Cowley factory Morris Motors 1934</a:t>
            </a:r>
            <a:endParaRPr lang="en-GB" sz="1000" dirty="0"/>
          </a:p>
        </p:txBody>
      </p:sp>
      <p:pic>
        <p:nvPicPr>
          <p:cNvPr id="3" name="Picture 2"/>
          <p:cNvPicPr>
            <a:picLocks noChangeAspect="1"/>
          </p:cNvPicPr>
          <p:nvPr/>
        </p:nvPicPr>
        <p:blipFill>
          <a:blip r:embed="rId1"/>
          <a:stretch>
            <a:fillRect/>
          </a:stretch>
        </p:blipFill>
        <p:spPr>
          <a:xfrm>
            <a:off x="828731" y="813589"/>
            <a:ext cx="7486537" cy="523082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6381328"/>
            <a:ext cx="7678705" cy="246221"/>
          </a:xfrm>
          <a:prstGeom prst="rect">
            <a:avLst/>
          </a:prstGeom>
          <a:noFill/>
        </p:spPr>
        <p:txBody>
          <a:bodyPr wrap="none" rtlCol="0">
            <a:spAutoFit/>
          </a:bodyPr>
          <a:lstStyle/>
          <a:p>
            <a:r>
              <a:rPr lang="en-US" sz="1000" dirty="0"/>
              <a:t>Cowley Factory Morris Motors 1945 fitting seats to the Morris Eight Series E, a prewar design which resumed once the World War Two was over</a:t>
            </a:r>
            <a:endParaRPr lang="en-GB" sz="1000" dirty="0"/>
          </a:p>
        </p:txBody>
      </p:sp>
      <p:pic>
        <p:nvPicPr>
          <p:cNvPr id="3" name="Picture 2"/>
          <p:cNvPicPr>
            <a:picLocks noChangeAspect="1"/>
          </p:cNvPicPr>
          <p:nvPr/>
        </p:nvPicPr>
        <p:blipFill>
          <a:blip r:embed="rId1"/>
          <a:stretch>
            <a:fillRect/>
          </a:stretch>
        </p:blipFill>
        <p:spPr>
          <a:xfrm>
            <a:off x="935421" y="737382"/>
            <a:ext cx="7273158" cy="538323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a:solidFill>
                  <a:srgbClr val="FF0000"/>
                </a:solidFill>
              </a:rPr>
              <a:t>LEAN</a:t>
            </a:r>
            <a:endParaRPr lang="en-GB" b="0" dirty="0">
              <a:solidFill>
                <a:srgbClr val="FF0000"/>
              </a:solidFill>
            </a:endParaRPr>
          </a:p>
        </p:txBody>
      </p:sp>
      <p:sp>
        <p:nvSpPr>
          <p:cNvPr id="3" name="Text Placeholder 2"/>
          <p:cNvSpPr>
            <a:spLocks noGrp="1"/>
          </p:cNvSpPr>
          <p:nvPr>
            <p:ph type="body" idx="1"/>
          </p:nvPr>
        </p:nvSpPr>
        <p:spPr/>
        <p:txBody>
          <a:bodyPr/>
          <a:lstStyle/>
          <a:p>
            <a:r>
              <a:rPr lang="en-GB" dirty="0">
                <a:solidFill>
                  <a:srgbClr val="FF0000"/>
                </a:solidFill>
              </a:rPr>
              <a:t>Synchronised</a:t>
            </a:r>
            <a:r>
              <a:rPr lang="en-GB" b="1" dirty="0">
                <a:solidFill>
                  <a:srgbClr val="FF0000"/>
                </a:solidFill>
              </a:rPr>
              <a:t> </a:t>
            </a:r>
            <a:r>
              <a:rPr lang="en-GB" dirty="0">
                <a:solidFill>
                  <a:srgbClr val="FF0000"/>
                </a:solidFill>
              </a:rPr>
              <a:t>Flow</a:t>
            </a:r>
            <a:endParaRPr lang="en-GB" dirty="0">
              <a:solidFill>
                <a:srgbClr val="FF0000"/>
              </a:solidFill>
            </a:endParaRPr>
          </a:p>
          <a:p>
            <a:r>
              <a:rPr lang="en-GB" dirty="0">
                <a:solidFill>
                  <a:srgbClr val="FF0000"/>
                </a:solidFill>
              </a:rPr>
              <a:t>Customer demand triggers</a:t>
            </a:r>
            <a:endParaRPr lang="en-GB" dirty="0">
              <a:solidFill>
                <a:srgbClr val="FF0000"/>
              </a:solidFill>
            </a:endParaRPr>
          </a:p>
          <a:p>
            <a:r>
              <a:rPr lang="en-GB" dirty="0">
                <a:solidFill>
                  <a:srgbClr val="FF0000"/>
                </a:solidFill>
              </a:rPr>
              <a:t>Enhanced improvement Behaviour</a:t>
            </a:r>
            <a:endParaRPr lang="en-GB" dirty="0">
              <a:solidFill>
                <a:srgbClr val="FF0000"/>
              </a:solidFill>
            </a:endParaRPr>
          </a:p>
          <a:p>
            <a:r>
              <a:rPr lang="en-GB" b="1" dirty="0">
                <a:solidFill>
                  <a:srgbClr val="FF0000"/>
                </a:solidFill>
              </a:rPr>
              <a:t>Waste elimination</a:t>
            </a:r>
            <a:endParaRPr lang="en-GB" b="1" dirty="0">
              <a:solidFill>
                <a:srgbClr val="FF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sz="3200" dirty="0">
                <a:solidFill>
                  <a:srgbClr val="C00000"/>
                </a:solidFill>
              </a:rPr>
              <a:t>Value add v. Non Value add</a:t>
            </a:r>
            <a:endParaRPr lang="en-GB" sz="3200" dirty="0">
              <a:solidFill>
                <a:srgbClr val="C00000"/>
              </a:solidFill>
            </a:endParaRPr>
          </a:p>
        </p:txBody>
      </p:sp>
      <p:sp>
        <p:nvSpPr>
          <p:cNvPr id="7" name="Content Placeholder 6"/>
          <p:cNvSpPr>
            <a:spLocks noGrp="1"/>
          </p:cNvSpPr>
          <p:nvPr>
            <p:ph idx="1"/>
          </p:nvPr>
        </p:nvSpPr>
        <p:spPr/>
        <p:txBody>
          <a:bodyPr>
            <a:normAutofit fontScale="92500" lnSpcReduction="20000"/>
          </a:bodyPr>
          <a:lstStyle/>
          <a:p>
            <a:r>
              <a:rPr lang="en-US" dirty="0">
                <a:solidFill>
                  <a:srgbClr val="C00000"/>
                </a:solidFill>
              </a:rPr>
              <a:t>Value Add </a:t>
            </a:r>
            <a:r>
              <a:rPr lang="en-US" dirty="0">
                <a:solidFill>
                  <a:srgbClr val="343434"/>
                </a:solidFill>
              </a:rPr>
              <a:t>– Anything that changes or further transforms a product, sub-assembly, information or service into something that the customer is willing to pay for</a:t>
            </a:r>
            <a:endParaRPr lang="en-US" dirty="0">
              <a:solidFill>
                <a:srgbClr val="343434"/>
              </a:solidFill>
            </a:endParaRPr>
          </a:p>
          <a:p>
            <a:r>
              <a:rPr lang="en-US" dirty="0">
                <a:solidFill>
                  <a:srgbClr val="C00000"/>
                </a:solidFill>
              </a:rPr>
              <a:t>Non Value Add </a:t>
            </a:r>
            <a:r>
              <a:rPr lang="en-US" dirty="0">
                <a:solidFill>
                  <a:srgbClr val="343434"/>
                </a:solidFill>
              </a:rPr>
              <a:t>– Any activity that absorbs or consumes resources (e.g.- material, time, equipment, people, paper, space), without creating value.  Typically, two types:</a:t>
            </a:r>
            <a:endParaRPr lang="en-US" dirty="0">
              <a:solidFill>
                <a:srgbClr val="343434"/>
              </a:solidFill>
            </a:endParaRPr>
          </a:p>
          <a:p>
            <a:r>
              <a:rPr lang="en-US" dirty="0">
                <a:solidFill>
                  <a:srgbClr val="343434"/>
                </a:solidFill>
              </a:rPr>
              <a:t>    Type 1 – can be eliminated immediately</a:t>
            </a:r>
            <a:endParaRPr lang="en-US" dirty="0">
              <a:solidFill>
                <a:srgbClr val="343434"/>
              </a:solidFill>
            </a:endParaRPr>
          </a:p>
          <a:p>
            <a:pPr>
              <a:spcBef>
                <a:spcPts val="900"/>
              </a:spcBef>
            </a:pPr>
            <a:r>
              <a:rPr lang="en-US" dirty="0">
                <a:solidFill>
                  <a:srgbClr val="343434"/>
                </a:solidFill>
              </a:rPr>
              <a:t>    Type 2 – due to current state, cannot yet be eliminated</a:t>
            </a:r>
            <a:endParaRPr lang="en-US" dirty="0">
              <a:solidFill>
                <a:srgbClr val="343434"/>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solidFill>
                  <a:srgbClr val="C00000"/>
                </a:solidFill>
              </a:rPr>
              <a:t>So what are these [7] wastes?</a:t>
            </a:r>
            <a:endParaRPr lang="en-GB" sz="3200" dirty="0">
              <a:solidFill>
                <a:srgbClr val="C00000"/>
              </a:solidFill>
            </a:endParaRPr>
          </a:p>
        </p:txBody>
      </p:sp>
      <p:sp>
        <p:nvSpPr>
          <p:cNvPr id="3" name="Content Placeholder 2"/>
          <p:cNvSpPr>
            <a:spLocks noGrp="1"/>
          </p:cNvSpPr>
          <p:nvPr>
            <p:ph idx="1"/>
          </p:nvPr>
        </p:nvSpPr>
        <p:spPr/>
        <p:txBody>
          <a:bodyPr>
            <a:normAutofit fontScale="62500" lnSpcReduction="20000"/>
          </a:bodyPr>
          <a:lstStyle/>
          <a:p>
            <a:pPr marL="254000" indent="-254000">
              <a:buSzPct val="99000"/>
              <a:buFontTx/>
              <a:buAutoNum type="arabicPeriod"/>
            </a:pPr>
            <a:r>
              <a:rPr lang="en-US" dirty="0">
                <a:solidFill>
                  <a:srgbClr val="343434"/>
                </a:solidFill>
              </a:rPr>
              <a:t>Over production…ahead of demand</a:t>
            </a:r>
            <a:endParaRPr lang="en-US" dirty="0">
              <a:solidFill>
                <a:srgbClr val="343434"/>
              </a:solidFill>
            </a:endParaRPr>
          </a:p>
          <a:p>
            <a:pPr marL="254000" indent="-254000">
              <a:spcBef>
                <a:spcPts val="1700"/>
              </a:spcBef>
              <a:buSzPct val="99000"/>
              <a:buFontTx/>
              <a:buAutoNum type="arabicPeriod"/>
            </a:pPr>
            <a:r>
              <a:rPr lang="en-US" dirty="0">
                <a:solidFill>
                  <a:srgbClr val="343434"/>
                </a:solidFill>
              </a:rPr>
              <a:t>Waiting…for information, materials, people, equipment, etc., causing inefficient use of time</a:t>
            </a:r>
            <a:endParaRPr lang="en-US" dirty="0">
              <a:solidFill>
                <a:srgbClr val="343434"/>
              </a:solidFill>
            </a:endParaRPr>
          </a:p>
          <a:p>
            <a:pPr marL="254000" indent="-254000">
              <a:spcBef>
                <a:spcPts val="1700"/>
              </a:spcBef>
              <a:buSzPct val="99000"/>
              <a:buFontTx/>
              <a:buAutoNum type="arabicPeriod"/>
            </a:pPr>
            <a:r>
              <a:rPr lang="en-US" dirty="0">
                <a:solidFill>
                  <a:srgbClr val="343434"/>
                </a:solidFill>
              </a:rPr>
              <a:t>Transportation…conveyance of materials, product, paperwork, etc., more than is necessary</a:t>
            </a:r>
            <a:endParaRPr lang="en-US" dirty="0">
              <a:solidFill>
                <a:srgbClr val="343434"/>
              </a:solidFill>
            </a:endParaRPr>
          </a:p>
          <a:p>
            <a:pPr marL="254000" indent="-254000">
              <a:spcBef>
                <a:spcPts val="1700"/>
              </a:spcBef>
              <a:buSzPct val="99000"/>
              <a:buFontTx/>
              <a:buAutoNum type="arabicPeriod"/>
            </a:pPr>
            <a:r>
              <a:rPr lang="en-US" dirty="0">
                <a:solidFill>
                  <a:srgbClr val="343434"/>
                </a:solidFill>
              </a:rPr>
              <a:t>Over-processing...often associated with </a:t>
            </a:r>
            <a:r>
              <a:rPr lang="ja-JP" altLang="en-US" dirty="0">
                <a:solidFill>
                  <a:srgbClr val="343434"/>
                </a:solidFill>
                <a:latin typeface="Arial" panose="020B0604020202020204"/>
              </a:rPr>
              <a:t>“</a:t>
            </a:r>
            <a:r>
              <a:rPr lang="en-US" dirty="0">
                <a:solidFill>
                  <a:srgbClr val="343434"/>
                </a:solidFill>
              </a:rPr>
              <a:t>overkill</a:t>
            </a:r>
            <a:r>
              <a:rPr lang="ja-JP" altLang="en-US" dirty="0">
                <a:solidFill>
                  <a:srgbClr val="343434"/>
                </a:solidFill>
                <a:latin typeface="Arial" panose="020B0604020202020204"/>
              </a:rPr>
              <a:t>”</a:t>
            </a:r>
            <a:r>
              <a:rPr lang="en-US" dirty="0">
                <a:solidFill>
                  <a:srgbClr val="343434"/>
                </a:solidFill>
              </a:rPr>
              <a:t>, includes any form of inspection</a:t>
            </a:r>
            <a:endParaRPr lang="en-US" dirty="0">
              <a:solidFill>
                <a:srgbClr val="343434"/>
              </a:solidFill>
            </a:endParaRPr>
          </a:p>
          <a:p>
            <a:pPr marL="254000" indent="-254000">
              <a:spcBef>
                <a:spcPts val="1700"/>
              </a:spcBef>
              <a:buSzPct val="99000"/>
              <a:buFontTx/>
              <a:buAutoNum type="arabicPeriod"/>
            </a:pPr>
            <a:r>
              <a:rPr lang="en-US" dirty="0">
                <a:solidFill>
                  <a:srgbClr val="343434"/>
                </a:solidFill>
              </a:rPr>
              <a:t>Inventories…having more than absolute minimum.</a:t>
            </a:r>
            <a:endParaRPr lang="en-US" dirty="0">
              <a:solidFill>
                <a:srgbClr val="343434"/>
              </a:solidFill>
            </a:endParaRPr>
          </a:p>
          <a:p>
            <a:pPr marL="254000" indent="-254000">
              <a:spcBef>
                <a:spcPts val="1700"/>
              </a:spcBef>
              <a:buSzPct val="99000"/>
              <a:buFontTx/>
              <a:buAutoNum type="arabicPeriod"/>
            </a:pPr>
            <a:r>
              <a:rPr lang="en-US" dirty="0">
                <a:solidFill>
                  <a:srgbClr val="343434"/>
                </a:solidFill>
              </a:rPr>
              <a:t>Motion…of people more than necessary to complete task</a:t>
            </a:r>
            <a:endParaRPr lang="en-US" dirty="0">
              <a:solidFill>
                <a:srgbClr val="343434"/>
              </a:solidFill>
            </a:endParaRPr>
          </a:p>
          <a:p>
            <a:pPr marL="254000" indent="-254000">
              <a:spcBef>
                <a:spcPts val="1700"/>
              </a:spcBef>
              <a:buSzPct val="99000"/>
              <a:buFontTx/>
              <a:buAutoNum type="arabicPeriod"/>
            </a:pPr>
            <a:r>
              <a:rPr lang="en-US" dirty="0">
                <a:solidFill>
                  <a:srgbClr val="343434"/>
                </a:solidFill>
              </a:rPr>
              <a:t>Defects or Rework…correcting defects </a:t>
            </a:r>
            <a:endParaRPr lang="en-US" dirty="0">
              <a:solidFill>
                <a:srgbClr val="343434"/>
              </a:solidFill>
            </a:endParaRPr>
          </a:p>
          <a:p>
            <a:pPr marL="254000" indent="-254000">
              <a:spcBef>
                <a:spcPts val="1700"/>
              </a:spcBef>
              <a:buSzPct val="99000"/>
              <a:buFontTx/>
              <a:buAutoNum type="arabicPeriod"/>
            </a:pPr>
            <a:r>
              <a:rPr lang="en-US" i="1" dirty="0">
                <a:solidFill>
                  <a:srgbClr val="343434"/>
                </a:solidFill>
              </a:rPr>
              <a:t>Talent…mismatch between ability and job</a:t>
            </a:r>
            <a:endParaRPr lang="en-US" i="1" dirty="0">
              <a:solidFill>
                <a:srgbClr val="343434"/>
              </a:solidFill>
            </a:endParaRPr>
          </a:p>
          <a:p>
            <a:pPr marL="0" indent="0">
              <a:buNone/>
            </a:pPr>
            <a:endParaRPr lang="en-GB"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0" y="-1588"/>
            <a:ext cx="9144000" cy="1077218"/>
          </a:xfrm>
          <a:prstGeom prst="rect">
            <a:avLst/>
          </a:prstGeom>
          <a:noFill/>
          <a:ln w="12700">
            <a:noFill/>
            <a:miter lim="800000"/>
          </a:ln>
        </p:spPr>
        <p:txBody>
          <a:bodyPr>
            <a:spAutoFit/>
          </a:bodyPr>
          <a:lstStyle/>
          <a:p>
            <a:pPr eaLnBrk="0" hangingPunct="0"/>
            <a:r>
              <a:rPr lang="en-US" sz="3200" dirty="0">
                <a:solidFill>
                  <a:srgbClr val="C00000"/>
                </a:solidFill>
              </a:rPr>
              <a:t>Value Stream Map for an industrial air conditioning installation service</a:t>
            </a:r>
            <a:endParaRPr lang="en-US" sz="3200" dirty="0">
              <a:solidFill>
                <a:srgbClr val="C00000"/>
              </a:solidFill>
            </a:endParaRPr>
          </a:p>
        </p:txBody>
      </p:sp>
      <p:sp>
        <p:nvSpPr>
          <p:cNvPr id="5" name="Text Box 135"/>
          <p:cNvSpPr txBox="1">
            <a:spLocks noChangeArrowheads="1"/>
          </p:cNvSpPr>
          <p:nvPr/>
        </p:nvSpPr>
        <p:spPr bwMode="auto">
          <a:xfrm>
            <a:off x="6500813" y="762000"/>
            <a:ext cx="2447925" cy="952500"/>
          </a:xfrm>
          <a:prstGeom prst="rect">
            <a:avLst/>
          </a:prstGeom>
          <a:solidFill>
            <a:srgbClr val="FFFFCC"/>
          </a:solidFill>
          <a:ln w="9525">
            <a:solidFill>
              <a:schemeClr val="tx1"/>
            </a:solidFill>
            <a:miter lim="800000"/>
          </a:ln>
        </p:spPr>
        <p:txBody>
          <a:bodyPr>
            <a:spAutoFit/>
          </a:bodyPr>
          <a:lstStyle/>
          <a:p>
            <a:r>
              <a:rPr lang="en-GB" sz="1400"/>
              <a:t>T/T = Task time</a:t>
            </a:r>
            <a:endParaRPr lang="en-GB" sz="1400"/>
          </a:p>
          <a:p>
            <a:r>
              <a:rPr lang="en-GB" sz="1400"/>
              <a:t>TTT = Total throughput time</a:t>
            </a:r>
            <a:endParaRPr lang="en-GB" sz="1400"/>
          </a:p>
          <a:p>
            <a:r>
              <a:rPr lang="en-GB" sz="1400"/>
              <a:t>V-A T = Value-added time</a:t>
            </a:r>
            <a:endParaRPr lang="en-GB" sz="1400"/>
          </a:p>
          <a:p>
            <a:r>
              <a:rPr lang="en-GB" sz="1400"/>
              <a:t>C/T = Cycle time</a:t>
            </a:r>
            <a:endParaRPr lang="en-GB" sz="1400"/>
          </a:p>
        </p:txBody>
      </p:sp>
      <p:grpSp>
        <p:nvGrpSpPr>
          <p:cNvPr id="6" name="Group 197"/>
          <p:cNvGrpSpPr/>
          <p:nvPr/>
        </p:nvGrpSpPr>
        <p:grpSpPr bwMode="auto">
          <a:xfrm>
            <a:off x="127000" y="3570288"/>
            <a:ext cx="8237538" cy="1133475"/>
            <a:chOff x="80" y="1979"/>
            <a:chExt cx="5189" cy="714"/>
          </a:xfrm>
        </p:grpSpPr>
        <p:sp>
          <p:nvSpPr>
            <p:cNvPr id="7" name="Line 75"/>
            <p:cNvSpPr>
              <a:spLocks noChangeShapeType="1"/>
            </p:cNvSpPr>
            <p:nvPr/>
          </p:nvSpPr>
          <p:spPr bwMode="auto">
            <a:xfrm flipV="1">
              <a:off x="1701" y="2205"/>
              <a:ext cx="635" cy="0"/>
            </a:xfrm>
            <a:prstGeom prst="line">
              <a:avLst/>
            </a:prstGeom>
            <a:noFill/>
            <a:ln w="76200">
              <a:solidFill>
                <a:srgbClr val="9933FF"/>
              </a:solidFill>
              <a:round/>
              <a:tailEnd type="triangle" w="med" len="med"/>
            </a:ln>
          </p:spPr>
          <p:txBody>
            <a:bodyPr/>
            <a:lstStyle/>
            <a:p>
              <a:endParaRPr lang="en-US"/>
            </a:p>
          </p:txBody>
        </p:sp>
        <p:sp>
          <p:nvSpPr>
            <p:cNvPr id="8" name="Line 76"/>
            <p:cNvSpPr>
              <a:spLocks noChangeShapeType="1"/>
            </p:cNvSpPr>
            <p:nvPr/>
          </p:nvSpPr>
          <p:spPr bwMode="auto">
            <a:xfrm flipV="1">
              <a:off x="2871" y="2197"/>
              <a:ext cx="677" cy="8"/>
            </a:xfrm>
            <a:prstGeom prst="line">
              <a:avLst/>
            </a:prstGeom>
            <a:noFill/>
            <a:ln w="76200">
              <a:solidFill>
                <a:srgbClr val="9933FF"/>
              </a:solidFill>
              <a:round/>
              <a:tailEnd type="triangle" w="med" len="med"/>
            </a:ln>
          </p:spPr>
          <p:txBody>
            <a:bodyPr/>
            <a:lstStyle/>
            <a:p>
              <a:endParaRPr lang="en-US"/>
            </a:p>
          </p:txBody>
        </p:sp>
        <p:sp>
          <p:nvSpPr>
            <p:cNvPr id="9" name="Rectangle 6"/>
            <p:cNvSpPr>
              <a:spLocks noChangeArrowheads="1"/>
            </p:cNvSpPr>
            <p:nvPr/>
          </p:nvSpPr>
          <p:spPr bwMode="auto">
            <a:xfrm>
              <a:off x="1196" y="2023"/>
              <a:ext cx="530" cy="364"/>
            </a:xfrm>
            <a:prstGeom prst="rect">
              <a:avLst/>
            </a:prstGeom>
            <a:solidFill>
              <a:srgbClr val="CC99FF"/>
            </a:solidFill>
            <a:ln w="9525">
              <a:solidFill>
                <a:schemeClr val="tx1"/>
              </a:solidFill>
              <a:miter lim="800000"/>
            </a:ln>
          </p:spPr>
          <p:txBody>
            <a:bodyPr wrap="none" anchor="ctr"/>
            <a:lstStyle/>
            <a:p>
              <a:endParaRPr lang="en-GB"/>
            </a:p>
          </p:txBody>
        </p:sp>
        <p:sp>
          <p:nvSpPr>
            <p:cNvPr id="10" name="Line 7"/>
            <p:cNvSpPr>
              <a:spLocks noChangeShapeType="1"/>
            </p:cNvSpPr>
            <p:nvPr/>
          </p:nvSpPr>
          <p:spPr bwMode="auto">
            <a:xfrm>
              <a:off x="1196" y="2146"/>
              <a:ext cx="530" cy="0"/>
            </a:xfrm>
            <a:prstGeom prst="line">
              <a:avLst/>
            </a:prstGeom>
            <a:noFill/>
            <a:ln w="9525">
              <a:solidFill>
                <a:schemeClr val="tx1"/>
              </a:solidFill>
              <a:round/>
            </a:ln>
          </p:spPr>
          <p:txBody>
            <a:bodyPr/>
            <a:lstStyle/>
            <a:p>
              <a:endParaRPr lang="en-US"/>
            </a:p>
          </p:txBody>
        </p:sp>
        <p:sp>
          <p:nvSpPr>
            <p:cNvPr id="11" name="Rectangle 9"/>
            <p:cNvSpPr>
              <a:spLocks noChangeArrowheads="1"/>
            </p:cNvSpPr>
            <p:nvPr/>
          </p:nvSpPr>
          <p:spPr bwMode="auto">
            <a:xfrm>
              <a:off x="80" y="2023"/>
              <a:ext cx="532" cy="364"/>
            </a:xfrm>
            <a:prstGeom prst="rect">
              <a:avLst/>
            </a:prstGeom>
            <a:solidFill>
              <a:srgbClr val="CC99FF"/>
            </a:solidFill>
            <a:ln w="9525">
              <a:solidFill>
                <a:schemeClr val="tx1"/>
              </a:solidFill>
              <a:miter lim="800000"/>
            </a:ln>
          </p:spPr>
          <p:txBody>
            <a:bodyPr wrap="none" anchor="ctr"/>
            <a:lstStyle/>
            <a:p>
              <a:endParaRPr lang="en-GB"/>
            </a:p>
          </p:txBody>
        </p:sp>
        <p:sp>
          <p:nvSpPr>
            <p:cNvPr id="12" name="Line 10"/>
            <p:cNvSpPr>
              <a:spLocks noChangeShapeType="1"/>
            </p:cNvSpPr>
            <p:nvPr/>
          </p:nvSpPr>
          <p:spPr bwMode="auto">
            <a:xfrm>
              <a:off x="80" y="2146"/>
              <a:ext cx="532" cy="0"/>
            </a:xfrm>
            <a:prstGeom prst="line">
              <a:avLst/>
            </a:prstGeom>
            <a:noFill/>
            <a:ln w="9525">
              <a:solidFill>
                <a:schemeClr val="tx1"/>
              </a:solidFill>
              <a:round/>
            </a:ln>
          </p:spPr>
          <p:txBody>
            <a:bodyPr/>
            <a:lstStyle/>
            <a:p>
              <a:endParaRPr lang="en-US"/>
            </a:p>
          </p:txBody>
        </p:sp>
        <p:sp>
          <p:nvSpPr>
            <p:cNvPr id="13" name="Rectangle 12"/>
            <p:cNvSpPr>
              <a:spLocks noChangeArrowheads="1"/>
            </p:cNvSpPr>
            <p:nvPr/>
          </p:nvSpPr>
          <p:spPr bwMode="auto">
            <a:xfrm>
              <a:off x="2348" y="2023"/>
              <a:ext cx="532" cy="364"/>
            </a:xfrm>
            <a:prstGeom prst="rect">
              <a:avLst/>
            </a:prstGeom>
            <a:solidFill>
              <a:srgbClr val="CC99FF"/>
            </a:solidFill>
            <a:ln w="9525">
              <a:solidFill>
                <a:schemeClr val="tx1"/>
              </a:solidFill>
              <a:miter lim="800000"/>
            </a:ln>
          </p:spPr>
          <p:txBody>
            <a:bodyPr wrap="none" anchor="ctr"/>
            <a:lstStyle/>
            <a:p>
              <a:endParaRPr lang="en-GB"/>
            </a:p>
          </p:txBody>
        </p:sp>
        <p:sp>
          <p:nvSpPr>
            <p:cNvPr id="14" name="Line 13"/>
            <p:cNvSpPr>
              <a:spLocks noChangeShapeType="1"/>
            </p:cNvSpPr>
            <p:nvPr/>
          </p:nvSpPr>
          <p:spPr bwMode="auto">
            <a:xfrm>
              <a:off x="2348" y="2146"/>
              <a:ext cx="532" cy="0"/>
            </a:xfrm>
            <a:prstGeom prst="line">
              <a:avLst/>
            </a:prstGeom>
            <a:noFill/>
            <a:ln w="9525">
              <a:solidFill>
                <a:schemeClr val="tx1"/>
              </a:solidFill>
              <a:round/>
            </a:ln>
          </p:spPr>
          <p:txBody>
            <a:bodyPr/>
            <a:lstStyle/>
            <a:p>
              <a:endParaRPr lang="en-US"/>
            </a:p>
          </p:txBody>
        </p:sp>
        <p:sp>
          <p:nvSpPr>
            <p:cNvPr id="15" name="Rectangle 15"/>
            <p:cNvSpPr>
              <a:spLocks noChangeArrowheads="1"/>
            </p:cNvSpPr>
            <p:nvPr/>
          </p:nvSpPr>
          <p:spPr bwMode="auto">
            <a:xfrm>
              <a:off x="3535" y="2023"/>
              <a:ext cx="532" cy="364"/>
            </a:xfrm>
            <a:prstGeom prst="rect">
              <a:avLst/>
            </a:prstGeom>
            <a:solidFill>
              <a:srgbClr val="CC99FF"/>
            </a:solidFill>
            <a:ln w="9525">
              <a:solidFill>
                <a:schemeClr val="tx1"/>
              </a:solidFill>
              <a:miter lim="800000"/>
            </a:ln>
          </p:spPr>
          <p:txBody>
            <a:bodyPr wrap="none" anchor="ctr"/>
            <a:lstStyle/>
            <a:p>
              <a:endParaRPr lang="en-GB"/>
            </a:p>
          </p:txBody>
        </p:sp>
        <p:sp>
          <p:nvSpPr>
            <p:cNvPr id="16" name="Line 16"/>
            <p:cNvSpPr>
              <a:spLocks noChangeShapeType="1"/>
            </p:cNvSpPr>
            <p:nvPr/>
          </p:nvSpPr>
          <p:spPr bwMode="auto">
            <a:xfrm>
              <a:off x="3535" y="2140"/>
              <a:ext cx="532" cy="0"/>
            </a:xfrm>
            <a:prstGeom prst="line">
              <a:avLst/>
            </a:prstGeom>
            <a:noFill/>
            <a:ln w="9525">
              <a:solidFill>
                <a:schemeClr val="tx1"/>
              </a:solidFill>
              <a:round/>
            </a:ln>
          </p:spPr>
          <p:txBody>
            <a:bodyPr/>
            <a:lstStyle/>
            <a:p>
              <a:endParaRPr lang="en-US"/>
            </a:p>
          </p:txBody>
        </p:sp>
        <p:sp>
          <p:nvSpPr>
            <p:cNvPr id="17" name="Text Box 17"/>
            <p:cNvSpPr txBox="1">
              <a:spLocks noChangeArrowheads="1"/>
            </p:cNvSpPr>
            <p:nvPr/>
          </p:nvSpPr>
          <p:spPr bwMode="auto">
            <a:xfrm>
              <a:off x="109" y="1985"/>
              <a:ext cx="492" cy="192"/>
            </a:xfrm>
            <a:prstGeom prst="rect">
              <a:avLst/>
            </a:prstGeom>
            <a:noFill/>
            <a:ln w="9525">
              <a:noFill/>
              <a:miter lim="800000"/>
            </a:ln>
          </p:spPr>
          <p:txBody>
            <a:bodyPr>
              <a:spAutoFit/>
            </a:bodyPr>
            <a:lstStyle/>
            <a:p>
              <a:pPr algn="ctr">
                <a:spcBef>
                  <a:spcPct val="50000"/>
                </a:spcBef>
              </a:pPr>
              <a:r>
                <a:rPr lang="en-GB" sz="1400"/>
                <a:t>Survey</a:t>
              </a:r>
              <a:endParaRPr lang="en-GB" sz="1400"/>
            </a:p>
          </p:txBody>
        </p:sp>
        <p:sp>
          <p:nvSpPr>
            <p:cNvPr id="18" name="Text Box 18"/>
            <p:cNvSpPr txBox="1">
              <a:spLocks noChangeArrowheads="1"/>
            </p:cNvSpPr>
            <p:nvPr/>
          </p:nvSpPr>
          <p:spPr bwMode="auto">
            <a:xfrm>
              <a:off x="1196" y="1988"/>
              <a:ext cx="494" cy="192"/>
            </a:xfrm>
            <a:prstGeom prst="rect">
              <a:avLst/>
            </a:prstGeom>
            <a:noFill/>
            <a:ln w="9525">
              <a:noFill/>
              <a:miter lim="800000"/>
            </a:ln>
          </p:spPr>
          <p:txBody>
            <a:bodyPr>
              <a:spAutoFit/>
            </a:bodyPr>
            <a:lstStyle/>
            <a:p>
              <a:pPr algn="ctr">
                <a:spcBef>
                  <a:spcPct val="50000"/>
                </a:spcBef>
              </a:pPr>
              <a:r>
                <a:rPr lang="en-GB" sz="1400"/>
                <a:t>Order</a:t>
              </a:r>
              <a:endParaRPr lang="en-GB" sz="1400"/>
            </a:p>
          </p:txBody>
        </p:sp>
        <p:sp>
          <p:nvSpPr>
            <p:cNvPr id="19" name="Text Box 19"/>
            <p:cNvSpPr txBox="1">
              <a:spLocks noChangeArrowheads="1"/>
            </p:cNvSpPr>
            <p:nvPr/>
          </p:nvSpPr>
          <p:spPr bwMode="auto">
            <a:xfrm>
              <a:off x="2302" y="1980"/>
              <a:ext cx="627" cy="192"/>
            </a:xfrm>
            <a:prstGeom prst="rect">
              <a:avLst/>
            </a:prstGeom>
            <a:noFill/>
            <a:ln w="9525">
              <a:noFill/>
              <a:miter lim="800000"/>
            </a:ln>
          </p:spPr>
          <p:txBody>
            <a:bodyPr>
              <a:spAutoFit/>
            </a:bodyPr>
            <a:lstStyle/>
            <a:p>
              <a:pPr algn="ctr">
                <a:spcBef>
                  <a:spcPct val="50000"/>
                </a:spcBef>
              </a:pPr>
              <a:r>
                <a:rPr lang="en-GB" sz="1400"/>
                <a:t>Assemble</a:t>
              </a:r>
              <a:endParaRPr lang="en-GB" sz="1400"/>
            </a:p>
          </p:txBody>
        </p:sp>
        <p:sp>
          <p:nvSpPr>
            <p:cNvPr id="20" name="Text Box 20"/>
            <p:cNvSpPr txBox="1">
              <a:spLocks noChangeArrowheads="1"/>
            </p:cNvSpPr>
            <p:nvPr/>
          </p:nvSpPr>
          <p:spPr bwMode="auto">
            <a:xfrm>
              <a:off x="3487" y="1983"/>
              <a:ext cx="626" cy="192"/>
            </a:xfrm>
            <a:prstGeom prst="rect">
              <a:avLst/>
            </a:prstGeom>
            <a:noFill/>
            <a:ln w="9525">
              <a:noFill/>
              <a:miter lim="800000"/>
            </a:ln>
          </p:spPr>
          <p:txBody>
            <a:bodyPr>
              <a:spAutoFit/>
            </a:bodyPr>
            <a:lstStyle/>
            <a:p>
              <a:pPr algn="ctr">
                <a:spcBef>
                  <a:spcPct val="50000"/>
                </a:spcBef>
              </a:pPr>
              <a:r>
                <a:rPr lang="en-GB" sz="1400"/>
                <a:t>Frame</a:t>
              </a:r>
              <a:endParaRPr lang="en-GB" sz="1400"/>
            </a:p>
          </p:txBody>
        </p:sp>
        <p:sp>
          <p:nvSpPr>
            <p:cNvPr id="21" name="Rectangle 23"/>
            <p:cNvSpPr>
              <a:spLocks noChangeArrowheads="1"/>
            </p:cNvSpPr>
            <p:nvPr/>
          </p:nvSpPr>
          <p:spPr bwMode="auto">
            <a:xfrm>
              <a:off x="4708" y="2014"/>
              <a:ext cx="531" cy="365"/>
            </a:xfrm>
            <a:prstGeom prst="rect">
              <a:avLst/>
            </a:prstGeom>
            <a:solidFill>
              <a:srgbClr val="CC99FF"/>
            </a:solidFill>
            <a:ln w="9525">
              <a:solidFill>
                <a:schemeClr val="tx1"/>
              </a:solidFill>
              <a:miter lim="800000"/>
            </a:ln>
          </p:spPr>
          <p:txBody>
            <a:bodyPr wrap="none" anchor="ctr"/>
            <a:lstStyle/>
            <a:p>
              <a:endParaRPr lang="en-GB"/>
            </a:p>
          </p:txBody>
        </p:sp>
        <p:sp>
          <p:nvSpPr>
            <p:cNvPr id="22" name="Line 24"/>
            <p:cNvSpPr>
              <a:spLocks noChangeShapeType="1"/>
            </p:cNvSpPr>
            <p:nvPr/>
          </p:nvSpPr>
          <p:spPr bwMode="auto">
            <a:xfrm>
              <a:off x="4708" y="2137"/>
              <a:ext cx="531" cy="0"/>
            </a:xfrm>
            <a:prstGeom prst="line">
              <a:avLst/>
            </a:prstGeom>
            <a:noFill/>
            <a:ln w="9525">
              <a:solidFill>
                <a:schemeClr val="tx1"/>
              </a:solidFill>
              <a:round/>
            </a:ln>
          </p:spPr>
          <p:txBody>
            <a:bodyPr/>
            <a:lstStyle/>
            <a:p>
              <a:endParaRPr lang="en-US"/>
            </a:p>
          </p:txBody>
        </p:sp>
        <p:sp>
          <p:nvSpPr>
            <p:cNvPr id="23" name="Line 74"/>
            <p:cNvSpPr>
              <a:spLocks noChangeShapeType="1"/>
            </p:cNvSpPr>
            <p:nvPr/>
          </p:nvSpPr>
          <p:spPr bwMode="auto">
            <a:xfrm flipV="1">
              <a:off x="612" y="2205"/>
              <a:ext cx="590" cy="0"/>
            </a:xfrm>
            <a:prstGeom prst="line">
              <a:avLst/>
            </a:prstGeom>
            <a:noFill/>
            <a:ln w="76200">
              <a:solidFill>
                <a:srgbClr val="9933FF"/>
              </a:solidFill>
              <a:round/>
              <a:tailEnd type="triangle" w="med" len="med"/>
            </a:ln>
          </p:spPr>
          <p:txBody>
            <a:bodyPr/>
            <a:lstStyle/>
            <a:p>
              <a:endParaRPr lang="en-US"/>
            </a:p>
          </p:txBody>
        </p:sp>
        <p:sp>
          <p:nvSpPr>
            <p:cNvPr id="24" name="Line 77"/>
            <p:cNvSpPr>
              <a:spLocks noChangeShapeType="1"/>
            </p:cNvSpPr>
            <p:nvPr/>
          </p:nvSpPr>
          <p:spPr bwMode="auto">
            <a:xfrm flipV="1">
              <a:off x="4059" y="2205"/>
              <a:ext cx="635" cy="0"/>
            </a:xfrm>
            <a:prstGeom prst="line">
              <a:avLst/>
            </a:prstGeom>
            <a:noFill/>
            <a:ln w="76200">
              <a:solidFill>
                <a:srgbClr val="9933FF"/>
              </a:solidFill>
              <a:round/>
              <a:tailEnd type="triangle" w="med" len="med"/>
            </a:ln>
          </p:spPr>
          <p:txBody>
            <a:bodyPr/>
            <a:lstStyle/>
            <a:p>
              <a:endParaRPr lang="en-US"/>
            </a:p>
          </p:txBody>
        </p:sp>
        <p:sp>
          <p:nvSpPr>
            <p:cNvPr id="25" name="AutoShape 78"/>
            <p:cNvSpPr>
              <a:spLocks noChangeArrowheads="1"/>
            </p:cNvSpPr>
            <p:nvPr/>
          </p:nvSpPr>
          <p:spPr bwMode="auto">
            <a:xfrm flipV="1">
              <a:off x="4222" y="2092"/>
              <a:ext cx="280" cy="205"/>
            </a:xfrm>
            <a:prstGeom prst="triangle">
              <a:avLst>
                <a:gd name="adj" fmla="val 50000"/>
              </a:avLst>
            </a:prstGeom>
            <a:solidFill>
              <a:srgbClr val="CC99FF"/>
            </a:solidFill>
            <a:ln w="9525">
              <a:solidFill>
                <a:schemeClr val="tx1"/>
              </a:solidFill>
              <a:miter lim="800000"/>
            </a:ln>
          </p:spPr>
          <p:txBody>
            <a:bodyPr wrap="none" anchor="ctr"/>
            <a:lstStyle/>
            <a:p>
              <a:endParaRPr lang="en-GB"/>
            </a:p>
          </p:txBody>
        </p:sp>
        <p:sp>
          <p:nvSpPr>
            <p:cNvPr id="26" name="AutoShape 79"/>
            <p:cNvSpPr>
              <a:spLocks noChangeArrowheads="1"/>
            </p:cNvSpPr>
            <p:nvPr/>
          </p:nvSpPr>
          <p:spPr bwMode="auto">
            <a:xfrm flipV="1">
              <a:off x="3054" y="2091"/>
              <a:ext cx="278" cy="203"/>
            </a:xfrm>
            <a:prstGeom prst="triangle">
              <a:avLst>
                <a:gd name="adj" fmla="val 50000"/>
              </a:avLst>
            </a:prstGeom>
            <a:solidFill>
              <a:srgbClr val="CC99FF"/>
            </a:solidFill>
            <a:ln w="9525">
              <a:solidFill>
                <a:schemeClr val="tx1"/>
              </a:solidFill>
              <a:miter lim="800000"/>
            </a:ln>
          </p:spPr>
          <p:txBody>
            <a:bodyPr wrap="none" anchor="ctr"/>
            <a:lstStyle/>
            <a:p>
              <a:endParaRPr lang="en-GB"/>
            </a:p>
          </p:txBody>
        </p:sp>
        <p:sp>
          <p:nvSpPr>
            <p:cNvPr id="27" name="AutoShape 80"/>
            <p:cNvSpPr>
              <a:spLocks noChangeArrowheads="1"/>
            </p:cNvSpPr>
            <p:nvPr/>
          </p:nvSpPr>
          <p:spPr bwMode="auto">
            <a:xfrm flipV="1">
              <a:off x="1860" y="2085"/>
              <a:ext cx="279" cy="203"/>
            </a:xfrm>
            <a:prstGeom prst="triangle">
              <a:avLst>
                <a:gd name="adj" fmla="val 50000"/>
              </a:avLst>
            </a:prstGeom>
            <a:solidFill>
              <a:srgbClr val="CC99FF"/>
            </a:solidFill>
            <a:ln w="9525">
              <a:solidFill>
                <a:schemeClr val="tx1"/>
              </a:solidFill>
              <a:miter lim="800000"/>
            </a:ln>
          </p:spPr>
          <p:txBody>
            <a:bodyPr wrap="none" anchor="ctr"/>
            <a:lstStyle/>
            <a:p>
              <a:endParaRPr lang="en-GB"/>
            </a:p>
          </p:txBody>
        </p:sp>
        <p:sp>
          <p:nvSpPr>
            <p:cNvPr id="28" name="AutoShape 81"/>
            <p:cNvSpPr>
              <a:spLocks noChangeArrowheads="1"/>
            </p:cNvSpPr>
            <p:nvPr/>
          </p:nvSpPr>
          <p:spPr bwMode="auto">
            <a:xfrm flipV="1">
              <a:off x="682" y="2083"/>
              <a:ext cx="280" cy="203"/>
            </a:xfrm>
            <a:prstGeom prst="triangle">
              <a:avLst>
                <a:gd name="adj" fmla="val 50000"/>
              </a:avLst>
            </a:prstGeom>
            <a:solidFill>
              <a:srgbClr val="CC99FF"/>
            </a:solidFill>
            <a:ln w="9525">
              <a:solidFill>
                <a:schemeClr val="tx1"/>
              </a:solidFill>
              <a:miter lim="800000"/>
            </a:ln>
          </p:spPr>
          <p:txBody>
            <a:bodyPr wrap="none" anchor="ctr"/>
            <a:lstStyle/>
            <a:p>
              <a:endParaRPr lang="en-GB"/>
            </a:p>
          </p:txBody>
        </p:sp>
        <p:sp>
          <p:nvSpPr>
            <p:cNvPr id="29" name="Text Box 82"/>
            <p:cNvSpPr txBox="1">
              <a:spLocks noChangeArrowheads="1"/>
            </p:cNvSpPr>
            <p:nvPr/>
          </p:nvSpPr>
          <p:spPr bwMode="auto">
            <a:xfrm>
              <a:off x="582" y="2233"/>
              <a:ext cx="492" cy="326"/>
            </a:xfrm>
            <a:prstGeom prst="rect">
              <a:avLst/>
            </a:prstGeom>
            <a:noFill/>
            <a:ln w="9525">
              <a:noFill/>
              <a:miter lim="800000"/>
            </a:ln>
          </p:spPr>
          <p:txBody>
            <a:bodyPr>
              <a:spAutoFit/>
            </a:bodyPr>
            <a:lstStyle/>
            <a:p>
              <a:pPr algn="ctr">
                <a:spcBef>
                  <a:spcPct val="50000"/>
                </a:spcBef>
              </a:pPr>
              <a:r>
                <a:rPr lang="en-GB" sz="1400"/>
                <a:t>Wait in branch</a:t>
              </a:r>
              <a:endParaRPr lang="en-GB" sz="1400"/>
            </a:p>
          </p:txBody>
        </p:sp>
        <p:sp>
          <p:nvSpPr>
            <p:cNvPr id="30" name="Text Box 83"/>
            <p:cNvSpPr txBox="1">
              <a:spLocks noChangeArrowheads="1"/>
            </p:cNvSpPr>
            <p:nvPr/>
          </p:nvSpPr>
          <p:spPr bwMode="auto">
            <a:xfrm>
              <a:off x="1689" y="2242"/>
              <a:ext cx="620" cy="326"/>
            </a:xfrm>
            <a:prstGeom prst="rect">
              <a:avLst/>
            </a:prstGeom>
            <a:noFill/>
            <a:ln w="9525">
              <a:noFill/>
              <a:miter lim="800000"/>
            </a:ln>
          </p:spPr>
          <p:txBody>
            <a:bodyPr>
              <a:spAutoFit/>
            </a:bodyPr>
            <a:lstStyle/>
            <a:p>
              <a:pPr algn="ctr">
                <a:spcBef>
                  <a:spcPct val="50000"/>
                </a:spcBef>
              </a:pPr>
              <a:r>
                <a:rPr lang="en-GB" sz="1400"/>
                <a:t>Wait for assembly</a:t>
              </a:r>
              <a:endParaRPr lang="en-GB" sz="1400"/>
            </a:p>
          </p:txBody>
        </p:sp>
        <p:sp>
          <p:nvSpPr>
            <p:cNvPr id="31" name="Text Box 84"/>
            <p:cNvSpPr txBox="1">
              <a:spLocks noChangeArrowheads="1"/>
            </p:cNvSpPr>
            <p:nvPr/>
          </p:nvSpPr>
          <p:spPr bwMode="auto">
            <a:xfrm>
              <a:off x="2835" y="2233"/>
              <a:ext cx="718" cy="460"/>
            </a:xfrm>
            <a:prstGeom prst="rect">
              <a:avLst/>
            </a:prstGeom>
            <a:noFill/>
            <a:ln w="9525">
              <a:noFill/>
              <a:miter lim="800000"/>
            </a:ln>
          </p:spPr>
          <p:txBody>
            <a:bodyPr>
              <a:spAutoFit/>
            </a:bodyPr>
            <a:lstStyle/>
            <a:p>
              <a:pPr algn="ctr">
                <a:spcBef>
                  <a:spcPct val="50000"/>
                </a:spcBef>
              </a:pPr>
              <a:r>
                <a:rPr lang="en-GB" sz="1400"/>
                <a:t>Ship to branch and wait</a:t>
              </a:r>
              <a:endParaRPr lang="en-GB" sz="1400"/>
            </a:p>
          </p:txBody>
        </p:sp>
        <p:sp>
          <p:nvSpPr>
            <p:cNvPr id="32" name="Text Box 85"/>
            <p:cNvSpPr txBox="1">
              <a:spLocks noChangeArrowheads="1"/>
            </p:cNvSpPr>
            <p:nvPr/>
          </p:nvSpPr>
          <p:spPr bwMode="auto">
            <a:xfrm>
              <a:off x="4053" y="2278"/>
              <a:ext cx="634" cy="326"/>
            </a:xfrm>
            <a:prstGeom prst="rect">
              <a:avLst/>
            </a:prstGeom>
            <a:noFill/>
            <a:ln w="9525">
              <a:noFill/>
              <a:miter lim="800000"/>
            </a:ln>
          </p:spPr>
          <p:txBody>
            <a:bodyPr>
              <a:spAutoFit/>
            </a:bodyPr>
            <a:lstStyle/>
            <a:p>
              <a:pPr algn="ctr">
                <a:spcBef>
                  <a:spcPct val="50000"/>
                </a:spcBef>
              </a:pPr>
              <a:r>
                <a:rPr lang="en-GB" sz="1400"/>
                <a:t>Wait for installers</a:t>
              </a:r>
              <a:endParaRPr lang="en-GB" sz="1400"/>
            </a:p>
          </p:txBody>
        </p:sp>
        <p:sp>
          <p:nvSpPr>
            <p:cNvPr id="33" name="Text Box 136"/>
            <p:cNvSpPr txBox="1">
              <a:spLocks noChangeArrowheads="1"/>
            </p:cNvSpPr>
            <p:nvPr/>
          </p:nvSpPr>
          <p:spPr bwMode="auto">
            <a:xfrm>
              <a:off x="4644" y="1979"/>
              <a:ext cx="625" cy="192"/>
            </a:xfrm>
            <a:prstGeom prst="rect">
              <a:avLst/>
            </a:prstGeom>
            <a:noFill/>
            <a:ln w="9525">
              <a:noFill/>
              <a:miter lim="800000"/>
            </a:ln>
          </p:spPr>
          <p:txBody>
            <a:bodyPr>
              <a:spAutoFit/>
            </a:bodyPr>
            <a:lstStyle/>
            <a:p>
              <a:pPr algn="ctr">
                <a:spcBef>
                  <a:spcPct val="50000"/>
                </a:spcBef>
              </a:pPr>
              <a:r>
                <a:rPr lang="en-GB" sz="1400"/>
                <a:t>Install</a:t>
              </a:r>
              <a:endParaRPr lang="en-GB" sz="1400"/>
            </a:p>
          </p:txBody>
        </p:sp>
      </p:grpSp>
      <p:grpSp>
        <p:nvGrpSpPr>
          <p:cNvPr id="34" name="Group 199"/>
          <p:cNvGrpSpPr/>
          <p:nvPr/>
        </p:nvGrpSpPr>
        <p:grpSpPr bwMode="auto">
          <a:xfrm>
            <a:off x="28575" y="4514850"/>
            <a:ext cx="8609013" cy="839788"/>
            <a:chOff x="18" y="2574"/>
            <a:chExt cx="5423" cy="529"/>
          </a:xfrm>
        </p:grpSpPr>
        <p:grpSp>
          <p:nvGrpSpPr>
            <p:cNvPr id="35" name="Group 161"/>
            <p:cNvGrpSpPr/>
            <p:nvPr/>
          </p:nvGrpSpPr>
          <p:grpSpPr bwMode="auto">
            <a:xfrm>
              <a:off x="2204" y="2610"/>
              <a:ext cx="759" cy="424"/>
              <a:chOff x="624" y="1344"/>
              <a:chExt cx="759" cy="424"/>
            </a:xfrm>
          </p:grpSpPr>
          <p:sp>
            <p:nvSpPr>
              <p:cNvPr id="72" name="Rectangle 162"/>
              <p:cNvSpPr>
                <a:spLocks noChangeArrowheads="1"/>
              </p:cNvSpPr>
              <p:nvPr/>
            </p:nvSpPr>
            <p:spPr bwMode="auto">
              <a:xfrm>
                <a:off x="633" y="1344"/>
                <a:ext cx="750" cy="424"/>
              </a:xfrm>
              <a:prstGeom prst="rect">
                <a:avLst/>
              </a:prstGeom>
              <a:solidFill>
                <a:srgbClr val="CCFF99"/>
              </a:solidFill>
              <a:ln w="9525">
                <a:solidFill>
                  <a:schemeClr val="tx1"/>
                </a:solidFill>
                <a:miter lim="800000"/>
              </a:ln>
            </p:spPr>
            <p:txBody>
              <a:bodyPr wrap="none" anchor="ctr"/>
              <a:lstStyle/>
              <a:p>
                <a:endParaRPr lang="en-GB"/>
              </a:p>
            </p:txBody>
          </p:sp>
          <p:sp>
            <p:nvSpPr>
              <p:cNvPr id="73" name="Line 163"/>
              <p:cNvSpPr>
                <a:spLocks noChangeShapeType="1"/>
              </p:cNvSpPr>
              <p:nvPr/>
            </p:nvSpPr>
            <p:spPr bwMode="auto">
              <a:xfrm>
                <a:off x="624" y="1492"/>
                <a:ext cx="750" cy="0"/>
              </a:xfrm>
              <a:prstGeom prst="line">
                <a:avLst/>
              </a:prstGeom>
              <a:noFill/>
              <a:ln w="9525">
                <a:solidFill>
                  <a:schemeClr val="tx1"/>
                </a:solidFill>
                <a:round/>
              </a:ln>
            </p:spPr>
            <p:txBody>
              <a:bodyPr/>
              <a:lstStyle/>
              <a:p>
                <a:endParaRPr lang="en-US"/>
              </a:p>
            </p:txBody>
          </p:sp>
          <p:sp>
            <p:nvSpPr>
              <p:cNvPr id="74" name="Line 164"/>
              <p:cNvSpPr>
                <a:spLocks noChangeShapeType="1"/>
              </p:cNvSpPr>
              <p:nvPr/>
            </p:nvSpPr>
            <p:spPr bwMode="auto">
              <a:xfrm>
                <a:off x="624" y="1640"/>
                <a:ext cx="750" cy="0"/>
              </a:xfrm>
              <a:prstGeom prst="line">
                <a:avLst/>
              </a:prstGeom>
              <a:noFill/>
              <a:ln w="9525">
                <a:solidFill>
                  <a:schemeClr val="tx1"/>
                </a:solidFill>
                <a:round/>
              </a:ln>
            </p:spPr>
            <p:txBody>
              <a:bodyPr/>
              <a:lstStyle/>
              <a:p>
                <a:endParaRPr lang="en-US"/>
              </a:p>
            </p:txBody>
          </p:sp>
        </p:grpSp>
        <p:grpSp>
          <p:nvGrpSpPr>
            <p:cNvPr id="36" name="Group 169"/>
            <p:cNvGrpSpPr/>
            <p:nvPr/>
          </p:nvGrpSpPr>
          <p:grpSpPr bwMode="auto">
            <a:xfrm>
              <a:off x="3396" y="2608"/>
              <a:ext cx="759" cy="424"/>
              <a:chOff x="624" y="1344"/>
              <a:chExt cx="759" cy="424"/>
            </a:xfrm>
          </p:grpSpPr>
          <p:sp>
            <p:nvSpPr>
              <p:cNvPr id="69" name="Rectangle 170"/>
              <p:cNvSpPr>
                <a:spLocks noChangeArrowheads="1"/>
              </p:cNvSpPr>
              <p:nvPr/>
            </p:nvSpPr>
            <p:spPr bwMode="auto">
              <a:xfrm>
                <a:off x="633" y="1344"/>
                <a:ext cx="750" cy="424"/>
              </a:xfrm>
              <a:prstGeom prst="rect">
                <a:avLst/>
              </a:prstGeom>
              <a:solidFill>
                <a:srgbClr val="CCFF99"/>
              </a:solidFill>
              <a:ln w="9525">
                <a:solidFill>
                  <a:schemeClr val="tx1"/>
                </a:solidFill>
                <a:miter lim="800000"/>
              </a:ln>
            </p:spPr>
            <p:txBody>
              <a:bodyPr wrap="none" anchor="ctr"/>
              <a:lstStyle/>
              <a:p>
                <a:endParaRPr lang="en-GB"/>
              </a:p>
            </p:txBody>
          </p:sp>
          <p:sp>
            <p:nvSpPr>
              <p:cNvPr id="70" name="Line 171"/>
              <p:cNvSpPr>
                <a:spLocks noChangeShapeType="1"/>
              </p:cNvSpPr>
              <p:nvPr/>
            </p:nvSpPr>
            <p:spPr bwMode="auto">
              <a:xfrm>
                <a:off x="624" y="1492"/>
                <a:ext cx="750" cy="0"/>
              </a:xfrm>
              <a:prstGeom prst="line">
                <a:avLst/>
              </a:prstGeom>
              <a:noFill/>
              <a:ln w="9525">
                <a:solidFill>
                  <a:schemeClr val="tx1"/>
                </a:solidFill>
                <a:round/>
              </a:ln>
            </p:spPr>
            <p:txBody>
              <a:bodyPr/>
              <a:lstStyle/>
              <a:p>
                <a:endParaRPr lang="en-US"/>
              </a:p>
            </p:txBody>
          </p:sp>
          <p:sp>
            <p:nvSpPr>
              <p:cNvPr id="71" name="Line 172"/>
              <p:cNvSpPr>
                <a:spLocks noChangeShapeType="1"/>
              </p:cNvSpPr>
              <p:nvPr/>
            </p:nvSpPr>
            <p:spPr bwMode="auto">
              <a:xfrm>
                <a:off x="624" y="1640"/>
                <a:ext cx="750" cy="0"/>
              </a:xfrm>
              <a:prstGeom prst="line">
                <a:avLst/>
              </a:prstGeom>
              <a:noFill/>
              <a:ln w="9525">
                <a:solidFill>
                  <a:schemeClr val="tx1"/>
                </a:solidFill>
                <a:round/>
              </a:ln>
            </p:spPr>
            <p:txBody>
              <a:bodyPr/>
              <a:lstStyle/>
              <a:p>
                <a:endParaRPr lang="en-US"/>
              </a:p>
            </p:txBody>
          </p:sp>
        </p:grpSp>
        <p:sp>
          <p:nvSpPr>
            <p:cNvPr id="37" name="Text Box 58"/>
            <p:cNvSpPr txBox="1">
              <a:spLocks noChangeArrowheads="1"/>
            </p:cNvSpPr>
            <p:nvPr/>
          </p:nvSpPr>
          <p:spPr bwMode="auto">
            <a:xfrm>
              <a:off x="2206" y="2600"/>
              <a:ext cx="665" cy="192"/>
            </a:xfrm>
            <a:prstGeom prst="rect">
              <a:avLst/>
            </a:prstGeom>
            <a:noFill/>
            <a:ln w="9525">
              <a:noFill/>
              <a:miter lim="800000"/>
            </a:ln>
          </p:spPr>
          <p:txBody>
            <a:bodyPr>
              <a:spAutoFit/>
            </a:bodyPr>
            <a:lstStyle/>
            <a:p>
              <a:pPr>
                <a:spcBef>
                  <a:spcPct val="50000"/>
                </a:spcBef>
              </a:pPr>
              <a:endParaRPr lang="en-GB" sz="1400"/>
            </a:p>
          </p:txBody>
        </p:sp>
        <p:sp>
          <p:nvSpPr>
            <p:cNvPr id="38" name="Line 118"/>
            <p:cNvSpPr>
              <a:spLocks noChangeShapeType="1"/>
            </p:cNvSpPr>
            <p:nvPr/>
          </p:nvSpPr>
          <p:spPr bwMode="auto">
            <a:xfrm>
              <a:off x="2910" y="3103"/>
              <a:ext cx="512" cy="0"/>
            </a:xfrm>
            <a:prstGeom prst="line">
              <a:avLst/>
            </a:prstGeom>
            <a:noFill/>
            <a:ln w="9525">
              <a:solidFill>
                <a:schemeClr val="tx1"/>
              </a:solidFill>
              <a:round/>
            </a:ln>
          </p:spPr>
          <p:txBody>
            <a:bodyPr/>
            <a:lstStyle/>
            <a:p>
              <a:endParaRPr lang="en-US"/>
            </a:p>
          </p:txBody>
        </p:sp>
        <p:grpSp>
          <p:nvGrpSpPr>
            <p:cNvPr id="39" name="Group 185"/>
            <p:cNvGrpSpPr/>
            <p:nvPr/>
          </p:nvGrpSpPr>
          <p:grpSpPr bwMode="auto">
            <a:xfrm>
              <a:off x="18" y="2582"/>
              <a:ext cx="792" cy="479"/>
              <a:chOff x="18" y="2582"/>
              <a:chExt cx="792" cy="479"/>
            </a:xfrm>
          </p:grpSpPr>
          <p:grpSp>
            <p:nvGrpSpPr>
              <p:cNvPr id="62" name="Group 147"/>
              <p:cNvGrpSpPr/>
              <p:nvPr/>
            </p:nvGrpSpPr>
            <p:grpSpPr bwMode="auto">
              <a:xfrm>
                <a:off x="18" y="2614"/>
                <a:ext cx="759" cy="424"/>
                <a:chOff x="624" y="1344"/>
                <a:chExt cx="759" cy="424"/>
              </a:xfrm>
            </p:grpSpPr>
            <p:sp>
              <p:nvSpPr>
                <p:cNvPr id="66" name="Rectangle 143"/>
                <p:cNvSpPr>
                  <a:spLocks noChangeArrowheads="1"/>
                </p:cNvSpPr>
                <p:nvPr/>
              </p:nvSpPr>
              <p:spPr bwMode="auto">
                <a:xfrm>
                  <a:off x="633" y="1344"/>
                  <a:ext cx="750" cy="424"/>
                </a:xfrm>
                <a:prstGeom prst="rect">
                  <a:avLst/>
                </a:prstGeom>
                <a:solidFill>
                  <a:srgbClr val="CCFF99"/>
                </a:solidFill>
                <a:ln w="9525">
                  <a:solidFill>
                    <a:schemeClr val="tx1"/>
                  </a:solidFill>
                  <a:miter lim="800000"/>
                </a:ln>
              </p:spPr>
              <p:txBody>
                <a:bodyPr wrap="none" anchor="ctr"/>
                <a:lstStyle/>
                <a:p>
                  <a:endParaRPr lang="en-GB"/>
                </a:p>
              </p:txBody>
            </p:sp>
            <p:sp>
              <p:nvSpPr>
                <p:cNvPr id="67" name="Line 144"/>
                <p:cNvSpPr>
                  <a:spLocks noChangeShapeType="1"/>
                </p:cNvSpPr>
                <p:nvPr/>
              </p:nvSpPr>
              <p:spPr bwMode="auto">
                <a:xfrm>
                  <a:off x="624" y="1492"/>
                  <a:ext cx="750" cy="0"/>
                </a:xfrm>
                <a:prstGeom prst="line">
                  <a:avLst/>
                </a:prstGeom>
                <a:noFill/>
                <a:ln w="9525">
                  <a:solidFill>
                    <a:schemeClr val="tx1"/>
                  </a:solidFill>
                  <a:round/>
                </a:ln>
              </p:spPr>
              <p:txBody>
                <a:bodyPr/>
                <a:lstStyle/>
                <a:p>
                  <a:endParaRPr lang="en-US"/>
                </a:p>
              </p:txBody>
            </p:sp>
            <p:sp>
              <p:nvSpPr>
                <p:cNvPr id="68" name="Line 146"/>
                <p:cNvSpPr>
                  <a:spLocks noChangeShapeType="1"/>
                </p:cNvSpPr>
                <p:nvPr/>
              </p:nvSpPr>
              <p:spPr bwMode="auto">
                <a:xfrm>
                  <a:off x="624" y="1640"/>
                  <a:ext cx="750" cy="0"/>
                </a:xfrm>
                <a:prstGeom prst="line">
                  <a:avLst/>
                </a:prstGeom>
                <a:noFill/>
                <a:ln w="9525">
                  <a:solidFill>
                    <a:schemeClr val="tx1"/>
                  </a:solidFill>
                  <a:round/>
                </a:ln>
              </p:spPr>
              <p:txBody>
                <a:bodyPr/>
                <a:lstStyle/>
                <a:p>
                  <a:endParaRPr lang="en-US"/>
                </a:p>
              </p:txBody>
            </p:sp>
          </p:grpSp>
          <p:sp>
            <p:nvSpPr>
              <p:cNvPr id="63" name="Text Box 69"/>
              <p:cNvSpPr txBox="1">
                <a:spLocks noChangeArrowheads="1"/>
              </p:cNvSpPr>
              <p:nvPr/>
            </p:nvSpPr>
            <p:spPr bwMode="auto">
              <a:xfrm>
                <a:off x="35" y="2582"/>
                <a:ext cx="669" cy="192"/>
              </a:xfrm>
              <a:prstGeom prst="rect">
                <a:avLst/>
              </a:prstGeom>
              <a:noFill/>
              <a:ln w="9525">
                <a:noFill/>
                <a:miter lim="800000"/>
              </a:ln>
            </p:spPr>
            <p:txBody>
              <a:bodyPr>
                <a:spAutoFit/>
              </a:bodyPr>
              <a:lstStyle/>
              <a:p>
                <a:pPr>
                  <a:spcBef>
                    <a:spcPct val="50000"/>
                  </a:spcBef>
                </a:pPr>
                <a:r>
                  <a:rPr lang="en-GB" sz="1400"/>
                  <a:t>T/T = 0.5</a:t>
                </a:r>
                <a:endParaRPr lang="en-GB" sz="1400"/>
              </a:p>
            </p:txBody>
          </p:sp>
          <p:sp>
            <p:nvSpPr>
              <p:cNvPr id="64" name="Text Box 71"/>
              <p:cNvSpPr txBox="1">
                <a:spLocks noChangeArrowheads="1"/>
              </p:cNvSpPr>
              <p:nvPr/>
            </p:nvSpPr>
            <p:spPr bwMode="auto">
              <a:xfrm>
                <a:off x="32" y="2734"/>
                <a:ext cx="778" cy="192"/>
              </a:xfrm>
              <a:prstGeom prst="rect">
                <a:avLst/>
              </a:prstGeom>
              <a:noFill/>
              <a:ln w="9525">
                <a:noFill/>
                <a:miter lim="800000"/>
              </a:ln>
            </p:spPr>
            <p:txBody>
              <a:bodyPr>
                <a:spAutoFit/>
              </a:bodyPr>
              <a:lstStyle/>
              <a:p>
                <a:pPr>
                  <a:spcBef>
                    <a:spcPct val="50000"/>
                  </a:spcBef>
                </a:pPr>
                <a:r>
                  <a:rPr lang="en-GB" sz="1400"/>
                  <a:t>Avail = 100%</a:t>
                </a:r>
                <a:endParaRPr lang="en-GB" sz="1400"/>
              </a:p>
            </p:txBody>
          </p:sp>
          <p:sp>
            <p:nvSpPr>
              <p:cNvPr id="65" name="Text Box 140"/>
              <p:cNvSpPr txBox="1">
                <a:spLocks noChangeArrowheads="1"/>
              </p:cNvSpPr>
              <p:nvPr/>
            </p:nvSpPr>
            <p:spPr bwMode="auto">
              <a:xfrm>
                <a:off x="34" y="2869"/>
                <a:ext cx="578" cy="192"/>
              </a:xfrm>
              <a:prstGeom prst="rect">
                <a:avLst/>
              </a:prstGeom>
              <a:noFill/>
              <a:ln w="9525">
                <a:noFill/>
                <a:miter lim="800000"/>
              </a:ln>
            </p:spPr>
            <p:txBody>
              <a:bodyPr>
                <a:spAutoFit/>
              </a:bodyPr>
              <a:lstStyle/>
              <a:p>
                <a:pPr>
                  <a:spcBef>
                    <a:spcPct val="50000"/>
                  </a:spcBef>
                </a:pPr>
                <a:r>
                  <a:rPr lang="en-GB" sz="1400"/>
                  <a:t>C/T= 30</a:t>
                </a:r>
                <a:endParaRPr lang="en-GB" sz="1400"/>
              </a:p>
            </p:txBody>
          </p:sp>
        </p:grpSp>
        <p:grpSp>
          <p:nvGrpSpPr>
            <p:cNvPr id="40" name="Group 184"/>
            <p:cNvGrpSpPr/>
            <p:nvPr/>
          </p:nvGrpSpPr>
          <p:grpSpPr bwMode="auto">
            <a:xfrm>
              <a:off x="1090" y="2580"/>
              <a:ext cx="792" cy="479"/>
              <a:chOff x="1090" y="2580"/>
              <a:chExt cx="792" cy="479"/>
            </a:xfrm>
          </p:grpSpPr>
          <p:grpSp>
            <p:nvGrpSpPr>
              <p:cNvPr id="55" name="Group 153"/>
              <p:cNvGrpSpPr/>
              <p:nvPr/>
            </p:nvGrpSpPr>
            <p:grpSpPr bwMode="auto">
              <a:xfrm>
                <a:off x="1090" y="2612"/>
                <a:ext cx="759" cy="424"/>
                <a:chOff x="624" y="1344"/>
                <a:chExt cx="759" cy="424"/>
              </a:xfrm>
            </p:grpSpPr>
            <p:sp>
              <p:nvSpPr>
                <p:cNvPr id="59" name="Rectangle 154"/>
                <p:cNvSpPr>
                  <a:spLocks noChangeArrowheads="1"/>
                </p:cNvSpPr>
                <p:nvPr/>
              </p:nvSpPr>
              <p:spPr bwMode="auto">
                <a:xfrm>
                  <a:off x="633" y="1344"/>
                  <a:ext cx="750" cy="424"/>
                </a:xfrm>
                <a:prstGeom prst="rect">
                  <a:avLst/>
                </a:prstGeom>
                <a:solidFill>
                  <a:srgbClr val="CCFF99"/>
                </a:solidFill>
                <a:ln w="9525">
                  <a:solidFill>
                    <a:schemeClr val="tx1"/>
                  </a:solidFill>
                  <a:miter lim="800000"/>
                </a:ln>
              </p:spPr>
              <p:txBody>
                <a:bodyPr wrap="none" anchor="ctr"/>
                <a:lstStyle/>
                <a:p>
                  <a:endParaRPr lang="en-GB"/>
                </a:p>
              </p:txBody>
            </p:sp>
            <p:sp>
              <p:nvSpPr>
                <p:cNvPr id="60" name="Line 155"/>
                <p:cNvSpPr>
                  <a:spLocks noChangeShapeType="1"/>
                </p:cNvSpPr>
                <p:nvPr/>
              </p:nvSpPr>
              <p:spPr bwMode="auto">
                <a:xfrm>
                  <a:off x="624" y="1492"/>
                  <a:ext cx="750" cy="0"/>
                </a:xfrm>
                <a:prstGeom prst="line">
                  <a:avLst/>
                </a:prstGeom>
                <a:noFill/>
                <a:ln w="9525">
                  <a:solidFill>
                    <a:schemeClr val="tx1"/>
                  </a:solidFill>
                  <a:round/>
                </a:ln>
              </p:spPr>
              <p:txBody>
                <a:bodyPr/>
                <a:lstStyle/>
                <a:p>
                  <a:endParaRPr lang="en-US"/>
                </a:p>
              </p:txBody>
            </p:sp>
            <p:sp>
              <p:nvSpPr>
                <p:cNvPr id="61" name="Line 156"/>
                <p:cNvSpPr>
                  <a:spLocks noChangeShapeType="1"/>
                </p:cNvSpPr>
                <p:nvPr/>
              </p:nvSpPr>
              <p:spPr bwMode="auto">
                <a:xfrm>
                  <a:off x="624" y="1640"/>
                  <a:ext cx="750" cy="0"/>
                </a:xfrm>
                <a:prstGeom prst="line">
                  <a:avLst/>
                </a:prstGeom>
                <a:noFill/>
                <a:ln w="9525">
                  <a:solidFill>
                    <a:schemeClr val="tx1"/>
                  </a:solidFill>
                  <a:round/>
                </a:ln>
              </p:spPr>
              <p:txBody>
                <a:bodyPr/>
                <a:lstStyle/>
                <a:p>
                  <a:endParaRPr lang="en-US"/>
                </a:p>
              </p:txBody>
            </p:sp>
          </p:grpSp>
          <p:sp>
            <p:nvSpPr>
              <p:cNvPr id="56" name="Text Box 150"/>
              <p:cNvSpPr txBox="1">
                <a:spLocks noChangeArrowheads="1"/>
              </p:cNvSpPr>
              <p:nvPr/>
            </p:nvSpPr>
            <p:spPr bwMode="auto">
              <a:xfrm>
                <a:off x="1107" y="2580"/>
                <a:ext cx="669" cy="192"/>
              </a:xfrm>
              <a:prstGeom prst="rect">
                <a:avLst/>
              </a:prstGeom>
              <a:noFill/>
              <a:ln w="9525">
                <a:noFill/>
                <a:miter lim="800000"/>
              </a:ln>
            </p:spPr>
            <p:txBody>
              <a:bodyPr>
                <a:spAutoFit/>
              </a:bodyPr>
              <a:lstStyle/>
              <a:p>
                <a:pPr>
                  <a:spcBef>
                    <a:spcPct val="50000"/>
                  </a:spcBef>
                </a:pPr>
                <a:r>
                  <a:rPr lang="en-GB" sz="1400"/>
                  <a:t>T/T = 0.5</a:t>
                </a:r>
                <a:endParaRPr lang="en-GB" sz="1400"/>
              </a:p>
            </p:txBody>
          </p:sp>
          <p:sp>
            <p:nvSpPr>
              <p:cNvPr id="57" name="Text Box 151"/>
              <p:cNvSpPr txBox="1">
                <a:spLocks noChangeArrowheads="1"/>
              </p:cNvSpPr>
              <p:nvPr/>
            </p:nvSpPr>
            <p:spPr bwMode="auto">
              <a:xfrm>
                <a:off x="1104" y="2732"/>
                <a:ext cx="778" cy="192"/>
              </a:xfrm>
              <a:prstGeom prst="rect">
                <a:avLst/>
              </a:prstGeom>
              <a:noFill/>
              <a:ln w="9525">
                <a:noFill/>
                <a:miter lim="800000"/>
              </a:ln>
            </p:spPr>
            <p:txBody>
              <a:bodyPr>
                <a:spAutoFit/>
              </a:bodyPr>
              <a:lstStyle/>
              <a:p>
                <a:pPr>
                  <a:spcBef>
                    <a:spcPct val="50000"/>
                  </a:spcBef>
                </a:pPr>
                <a:r>
                  <a:rPr lang="en-GB" sz="1400"/>
                  <a:t>Avail = 100%</a:t>
                </a:r>
                <a:endParaRPr lang="en-GB" sz="1400"/>
              </a:p>
            </p:txBody>
          </p:sp>
          <p:sp>
            <p:nvSpPr>
              <p:cNvPr id="58" name="Text Box 152"/>
              <p:cNvSpPr txBox="1">
                <a:spLocks noChangeArrowheads="1"/>
              </p:cNvSpPr>
              <p:nvPr/>
            </p:nvSpPr>
            <p:spPr bwMode="auto">
              <a:xfrm>
                <a:off x="1106" y="2867"/>
                <a:ext cx="578" cy="192"/>
              </a:xfrm>
              <a:prstGeom prst="rect">
                <a:avLst/>
              </a:prstGeom>
              <a:noFill/>
              <a:ln w="9525">
                <a:noFill/>
                <a:miter lim="800000"/>
              </a:ln>
            </p:spPr>
            <p:txBody>
              <a:bodyPr>
                <a:spAutoFit/>
              </a:bodyPr>
              <a:lstStyle/>
              <a:p>
                <a:pPr>
                  <a:spcBef>
                    <a:spcPct val="50000"/>
                  </a:spcBef>
                </a:pPr>
                <a:r>
                  <a:rPr lang="en-GB" sz="1400"/>
                  <a:t>C/T= 10</a:t>
                </a:r>
                <a:endParaRPr lang="en-GB" sz="1400"/>
              </a:p>
            </p:txBody>
          </p:sp>
        </p:grpSp>
        <p:sp>
          <p:nvSpPr>
            <p:cNvPr id="41" name="Text Box 158"/>
            <p:cNvSpPr txBox="1">
              <a:spLocks noChangeArrowheads="1"/>
            </p:cNvSpPr>
            <p:nvPr/>
          </p:nvSpPr>
          <p:spPr bwMode="auto">
            <a:xfrm>
              <a:off x="2221" y="2578"/>
              <a:ext cx="669" cy="192"/>
            </a:xfrm>
            <a:prstGeom prst="rect">
              <a:avLst/>
            </a:prstGeom>
            <a:noFill/>
            <a:ln w="9525">
              <a:noFill/>
              <a:miter lim="800000"/>
            </a:ln>
          </p:spPr>
          <p:txBody>
            <a:bodyPr>
              <a:spAutoFit/>
            </a:bodyPr>
            <a:lstStyle/>
            <a:p>
              <a:pPr>
                <a:spcBef>
                  <a:spcPct val="50000"/>
                </a:spcBef>
              </a:pPr>
              <a:r>
                <a:rPr lang="en-GB" sz="1400"/>
                <a:t>T/T = 5.0</a:t>
              </a:r>
              <a:endParaRPr lang="en-GB" sz="1400"/>
            </a:p>
          </p:txBody>
        </p:sp>
        <p:sp>
          <p:nvSpPr>
            <p:cNvPr id="42" name="Text Box 159"/>
            <p:cNvSpPr txBox="1">
              <a:spLocks noChangeArrowheads="1"/>
            </p:cNvSpPr>
            <p:nvPr/>
          </p:nvSpPr>
          <p:spPr bwMode="auto">
            <a:xfrm>
              <a:off x="2218" y="2730"/>
              <a:ext cx="778" cy="192"/>
            </a:xfrm>
            <a:prstGeom prst="rect">
              <a:avLst/>
            </a:prstGeom>
            <a:noFill/>
            <a:ln w="9525">
              <a:noFill/>
              <a:miter lim="800000"/>
            </a:ln>
          </p:spPr>
          <p:txBody>
            <a:bodyPr>
              <a:spAutoFit/>
            </a:bodyPr>
            <a:lstStyle/>
            <a:p>
              <a:pPr>
                <a:spcBef>
                  <a:spcPct val="50000"/>
                </a:spcBef>
              </a:pPr>
              <a:r>
                <a:rPr lang="en-GB" sz="1400"/>
                <a:t>Avail = 100%</a:t>
              </a:r>
              <a:endParaRPr lang="en-GB" sz="1400"/>
            </a:p>
          </p:txBody>
        </p:sp>
        <p:sp>
          <p:nvSpPr>
            <p:cNvPr id="43" name="Text Box 160"/>
            <p:cNvSpPr txBox="1">
              <a:spLocks noChangeArrowheads="1"/>
            </p:cNvSpPr>
            <p:nvPr/>
          </p:nvSpPr>
          <p:spPr bwMode="auto">
            <a:xfrm>
              <a:off x="2220" y="2865"/>
              <a:ext cx="660" cy="192"/>
            </a:xfrm>
            <a:prstGeom prst="rect">
              <a:avLst/>
            </a:prstGeom>
            <a:noFill/>
            <a:ln w="9525">
              <a:noFill/>
              <a:miter lim="800000"/>
            </a:ln>
          </p:spPr>
          <p:txBody>
            <a:bodyPr>
              <a:spAutoFit/>
            </a:bodyPr>
            <a:lstStyle/>
            <a:p>
              <a:pPr>
                <a:spcBef>
                  <a:spcPct val="50000"/>
                </a:spcBef>
              </a:pPr>
              <a:r>
                <a:rPr lang="en-GB" sz="1400"/>
                <a:t>C/T= 12.5</a:t>
              </a:r>
              <a:endParaRPr lang="en-GB" sz="1400"/>
            </a:p>
          </p:txBody>
        </p:sp>
        <p:sp>
          <p:nvSpPr>
            <p:cNvPr id="44" name="Text Box 166"/>
            <p:cNvSpPr txBox="1">
              <a:spLocks noChangeArrowheads="1"/>
            </p:cNvSpPr>
            <p:nvPr/>
          </p:nvSpPr>
          <p:spPr bwMode="auto">
            <a:xfrm>
              <a:off x="3413" y="2576"/>
              <a:ext cx="669" cy="192"/>
            </a:xfrm>
            <a:prstGeom prst="rect">
              <a:avLst/>
            </a:prstGeom>
            <a:noFill/>
            <a:ln w="9525">
              <a:noFill/>
              <a:miter lim="800000"/>
            </a:ln>
          </p:spPr>
          <p:txBody>
            <a:bodyPr>
              <a:spAutoFit/>
            </a:bodyPr>
            <a:lstStyle/>
            <a:p>
              <a:pPr>
                <a:spcBef>
                  <a:spcPct val="50000"/>
                </a:spcBef>
              </a:pPr>
              <a:r>
                <a:rPr lang="en-GB" sz="1400"/>
                <a:t>T/T = 0.75</a:t>
              </a:r>
              <a:endParaRPr lang="en-GB" sz="1400"/>
            </a:p>
          </p:txBody>
        </p:sp>
        <p:sp>
          <p:nvSpPr>
            <p:cNvPr id="45" name="Text Box 167"/>
            <p:cNvSpPr txBox="1">
              <a:spLocks noChangeArrowheads="1"/>
            </p:cNvSpPr>
            <p:nvPr/>
          </p:nvSpPr>
          <p:spPr bwMode="auto">
            <a:xfrm>
              <a:off x="3410" y="2728"/>
              <a:ext cx="778" cy="192"/>
            </a:xfrm>
            <a:prstGeom prst="rect">
              <a:avLst/>
            </a:prstGeom>
            <a:noFill/>
            <a:ln w="9525">
              <a:noFill/>
              <a:miter lim="800000"/>
            </a:ln>
          </p:spPr>
          <p:txBody>
            <a:bodyPr>
              <a:spAutoFit/>
            </a:bodyPr>
            <a:lstStyle/>
            <a:p>
              <a:pPr>
                <a:spcBef>
                  <a:spcPct val="50000"/>
                </a:spcBef>
              </a:pPr>
              <a:r>
                <a:rPr lang="en-GB" sz="1400"/>
                <a:t>Avail = 100%</a:t>
              </a:r>
              <a:endParaRPr lang="en-GB" sz="1400"/>
            </a:p>
          </p:txBody>
        </p:sp>
        <p:sp>
          <p:nvSpPr>
            <p:cNvPr id="46" name="Text Box 168"/>
            <p:cNvSpPr txBox="1">
              <a:spLocks noChangeArrowheads="1"/>
            </p:cNvSpPr>
            <p:nvPr/>
          </p:nvSpPr>
          <p:spPr bwMode="auto">
            <a:xfrm>
              <a:off x="3412" y="2863"/>
              <a:ext cx="578" cy="192"/>
            </a:xfrm>
            <a:prstGeom prst="rect">
              <a:avLst/>
            </a:prstGeom>
            <a:noFill/>
            <a:ln w="9525">
              <a:noFill/>
              <a:miter lim="800000"/>
            </a:ln>
          </p:spPr>
          <p:txBody>
            <a:bodyPr>
              <a:spAutoFit/>
            </a:bodyPr>
            <a:lstStyle/>
            <a:p>
              <a:pPr>
                <a:spcBef>
                  <a:spcPct val="50000"/>
                </a:spcBef>
              </a:pPr>
              <a:r>
                <a:rPr lang="en-GB" sz="1400"/>
                <a:t>C/T= 17</a:t>
              </a:r>
              <a:endParaRPr lang="en-GB" sz="1400"/>
            </a:p>
          </p:txBody>
        </p:sp>
        <p:grpSp>
          <p:nvGrpSpPr>
            <p:cNvPr id="47" name="Group 186"/>
            <p:cNvGrpSpPr/>
            <p:nvPr/>
          </p:nvGrpSpPr>
          <p:grpSpPr bwMode="auto">
            <a:xfrm>
              <a:off x="4649" y="2574"/>
              <a:ext cx="792" cy="479"/>
              <a:chOff x="4946" y="2574"/>
              <a:chExt cx="792" cy="479"/>
            </a:xfrm>
          </p:grpSpPr>
          <p:grpSp>
            <p:nvGrpSpPr>
              <p:cNvPr id="48" name="Group 178"/>
              <p:cNvGrpSpPr/>
              <p:nvPr/>
            </p:nvGrpSpPr>
            <p:grpSpPr bwMode="auto">
              <a:xfrm>
                <a:off x="4946" y="2606"/>
                <a:ext cx="759" cy="424"/>
                <a:chOff x="624" y="1344"/>
                <a:chExt cx="759" cy="424"/>
              </a:xfrm>
            </p:grpSpPr>
            <p:sp>
              <p:nvSpPr>
                <p:cNvPr id="52" name="Rectangle 179"/>
                <p:cNvSpPr>
                  <a:spLocks noChangeArrowheads="1"/>
                </p:cNvSpPr>
                <p:nvPr/>
              </p:nvSpPr>
              <p:spPr bwMode="auto">
                <a:xfrm>
                  <a:off x="633" y="1344"/>
                  <a:ext cx="750" cy="424"/>
                </a:xfrm>
                <a:prstGeom prst="rect">
                  <a:avLst/>
                </a:prstGeom>
                <a:solidFill>
                  <a:srgbClr val="CCFF99"/>
                </a:solidFill>
                <a:ln w="9525">
                  <a:solidFill>
                    <a:schemeClr val="tx1"/>
                  </a:solidFill>
                  <a:miter lim="800000"/>
                </a:ln>
              </p:spPr>
              <p:txBody>
                <a:bodyPr wrap="none" anchor="ctr"/>
                <a:lstStyle/>
                <a:p>
                  <a:endParaRPr lang="en-GB"/>
                </a:p>
              </p:txBody>
            </p:sp>
            <p:sp>
              <p:nvSpPr>
                <p:cNvPr id="53" name="Line 180"/>
                <p:cNvSpPr>
                  <a:spLocks noChangeShapeType="1"/>
                </p:cNvSpPr>
                <p:nvPr/>
              </p:nvSpPr>
              <p:spPr bwMode="auto">
                <a:xfrm>
                  <a:off x="624" y="1492"/>
                  <a:ext cx="750" cy="0"/>
                </a:xfrm>
                <a:prstGeom prst="line">
                  <a:avLst/>
                </a:prstGeom>
                <a:noFill/>
                <a:ln w="9525">
                  <a:solidFill>
                    <a:schemeClr val="tx1"/>
                  </a:solidFill>
                  <a:round/>
                </a:ln>
              </p:spPr>
              <p:txBody>
                <a:bodyPr/>
                <a:lstStyle/>
                <a:p>
                  <a:endParaRPr lang="en-US"/>
                </a:p>
              </p:txBody>
            </p:sp>
            <p:sp>
              <p:nvSpPr>
                <p:cNvPr id="54" name="Line 181"/>
                <p:cNvSpPr>
                  <a:spLocks noChangeShapeType="1"/>
                </p:cNvSpPr>
                <p:nvPr/>
              </p:nvSpPr>
              <p:spPr bwMode="auto">
                <a:xfrm>
                  <a:off x="624" y="1640"/>
                  <a:ext cx="750" cy="0"/>
                </a:xfrm>
                <a:prstGeom prst="line">
                  <a:avLst/>
                </a:prstGeom>
                <a:noFill/>
                <a:ln w="9525">
                  <a:solidFill>
                    <a:schemeClr val="tx1"/>
                  </a:solidFill>
                  <a:round/>
                </a:ln>
              </p:spPr>
              <p:txBody>
                <a:bodyPr/>
                <a:lstStyle/>
                <a:p>
                  <a:endParaRPr lang="en-US"/>
                </a:p>
              </p:txBody>
            </p:sp>
          </p:grpSp>
          <p:sp>
            <p:nvSpPr>
              <p:cNvPr id="49" name="Text Box 175"/>
              <p:cNvSpPr txBox="1">
                <a:spLocks noChangeArrowheads="1"/>
              </p:cNvSpPr>
              <p:nvPr/>
            </p:nvSpPr>
            <p:spPr bwMode="auto">
              <a:xfrm>
                <a:off x="4963" y="2574"/>
                <a:ext cx="669" cy="192"/>
              </a:xfrm>
              <a:prstGeom prst="rect">
                <a:avLst/>
              </a:prstGeom>
              <a:noFill/>
              <a:ln w="9525">
                <a:noFill/>
                <a:miter lim="800000"/>
              </a:ln>
            </p:spPr>
            <p:txBody>
              <a:bodyPr>
                <a:spAutoFit/>
              </a:bodyPr>
              <a:lstStyle/>
              <a:p>
                <a:pPr>
                  <a:spcBef>
                    <a:spcPct val="50000"/>
                  </a:spcBef>
                </a:pPr>
                <a:r>
                  <a:rPr lang="en-GB" sz="1400"/>
                  <a:t>T/T = 0.75</a:t>
                </a:r>
                <a:endParaRPr lang="en-GB" sz="1400"/>
              </a:p>
            </p:txBody>
          </p:sp>
          <p:sp>
            <p:nvSpPr>
              <p:cNvPr id="50" name="Text Box 176"/>
              <p:cNvSpPr txBox="1">
                <a:spLocks noChangeArrowheads="1"/>
              </p:cNvSpPr>
              <p:nvPr/>
            </p:nvSpPr>
            <p:spPr bwMode="auto">
              <a:xfrm>
                <a:off x="4960" y="2726"/>
                <a:ext cx="778" cy="192"/>
              </a:xfrm>
              <a:prstGeom prst="rect">
                <a:avLst/>
              </a:prstGeom>
              <a:noFill/>
              <a:ln w="9525">
                <a:noFill/>
                <a:miter lim="800000"/>
              </a:ln>
            </p:spPr>
            <p:txBody>
              <a:bodyPr>
                <a:spAutoFit/>
              </a:bodyPr>
              <a:lstStyle/>
              <a:p>
                <a:pPr>
                  <a:spcBef>
                    <a:spcPct val="50000"/>
                  </a:spcBef>
                </a:pPr>
                <a:r>
                  <a:rPr lang="en-GB" sz="1400"/>
                  <a:t>Avail = 100%</a:t>
                </a:r>
                <a:endParaRPr lang="en-GB" sz="1400"/>
              </a:p>
            </p:txBody>
          </p:sp>
          <p:sp>
            <p:nvSpPr>
              <p:cNvPr id="51" name="Text Box 177"/>
              <p:cNvSpPr txBox="1">
                <a:spLocks noChangeArrowheads="1"/>
              </p:cNvSpPr>
              <p:nvPr/>
            </p:nvSpPr>
            <p:spPr bwMode="auto">
              <a:xfrm>
                <a:off x="4962" y="2861"/>
                <a:ext cx="578" cy="192"/>
              </a:xfrm>
              <a:prstGeom prst="rect">
                <a:avLst/>
              </a:prstGeom>
              <a:noFill/>
              <a:ln w="9525">
                <a:noFill/>
                <a:miter lim="800000"/>
              </a:ln>
            </p:spPr>
            <p:txBody>
              <a:bodyPr>
                <a:spAutoFit/>
              </a:bodyPr>
              <a:lstStyle/>
              <a:p>
                <a:pPr>
                  <a:spcBef>
                    <a:spcPct val="50000"/>
                  </a:spcBef>
                </a:pPr>
                <a:r>
                  <a:rPr lang="en-GB" sz="1400"/>
                  <a:t>C/T= 35</a:t>
                </a:r>
                <a:endParaRPr lang="en-GB" sz="1400"/>
              </a:p>
            </p:txBody>
          </p:sp>
        </p:grpSp>
      </p:grpSp>
      <p:grpSp>
        <p:nvGrpSpPr>
          <p:cNvPr id="75" name="Group 198"/>
          <p:cNvGrpSpPr/>
          <p:nvPr/>
        </p:nvGrpSpPr>
        <p:grpSpPr bwMode="auto">
          <a:xfrm>
            <a:off x="88900" y="1714500"/>
            <a:ext cx="8424863" cy="1928813"/>
            <a:chOff x="56" y="810"/>
            <a:chExt cx="5307" cy="1215"/>
          </a:xfrm>
        </p:grpSpPr>
        <p:sp>
          <p:nvSpPr>
            <p:cNvPr id="76" name="Rectangle 25"/>
            <p:cNvSpPr>
              <a:spLocks noChangeArrowheads="1"/>
            </p:cNvSpPr>
            <p:nvPr/>
          </p:nvSpPr>
          <p:spPr bwMode="auto">
            <a:xfrm>
              <a:off x="2002" y="810"/>
              <a:ext cx="740" cy="389"/>
            </a:xfrm>
            <a:prstGeom prst="rect">
              <a:avLst/>
            </a:prstGeom>
            <a:solidFill>
              <a:srgbClr val="9999FF"/>
            </a:solidFill>
            <a:ln w="9525">
              <a:solidFill>
                <a:schemeClr val="accent2"/>
              </a:solidFill>
              <a:miter lim="800000"/>
            </a:ln>
          </p:spPr>
          <p:txBody>
            <a:bodyPr wrap="none" anchor="ctr"/>
            <a:lstStyle/>
            <a:p>
              <a:endParaRPr lang="en-GB"/>
            </a:p>
          </p:txBody>
        </p:sp>
        <p:sp>
          <p:nvSpPr>
            <p:cNvPr id="77" name="Freeform 26"/>
            <p:cNvSpPr/>
            <p:nvPr/>
          </p:nvSpPr>
          <p:spPr bwMode="auto">
            <a:xfrm>
              <a:off x="1565" y="1204"/>
              <a:ext cx="591" cy="821"/>
            </a:xfrm>
            <a:custGeom>
              <a:avLst/>
              <a:gdLst>
                <a:gd name="T0" fmla="*/ 0 w 591"/>
                <a:gd name="T1" fmla="*/ 821 h 821"/>
                <a:gd name="T2" fmla="*/ 591 w 591"/>
                <a:gd name="T3" fmla="*/ 0 h 821"/>
                <a:gd name="T4" fmla="*/ 0 60000 65536"/>
                <a:gd name="T5" fmla="*/ 0 60000 65536"/>
                <a:gd name="T6" fmla="*/ 0 w 591"/>
                <a:gd name="T7" fmla="*/ 0 h 821"/>
                <a:gd name="T8" fmla="*/ 591 w 591"/>
                <a:gd name="T9" fmla="*/ 821 h 821"/>
              </a:gdLst>
              <a:ahLst/>
              <a:cxnLst>
                <a:cxn ang="T4">
                  <a:pos x="T0" y="T1"/>
                </a:cxn>
                <a:cxn ang="T5">
                  <a:pos x="T2" y="T3"/>
                </a:cxn>
              </a:cxnLst>
              <a:rect l="T6" t="T7" r="T8" b="T9"/>
              <a:pathLst>
                <a:path w="591" h="821">
                  <a:moveTo>
                    <a:pt x="0" y="821"/>
                  </a:moveTo>
                  <a:lnTo>
                    <a:pt x="591" y="0"/>
                  </a:lnTo>
                </a:path>
              </a:pathLst>
            </a:custGeom>
            <a:noFill/>
            <a:ln w="25400">
              <a:solidFill>
                <a:srgbClr val="0000FF"/>
              </a:solidFill>
              <a:round/>
              <a:tailEnd type="triangle" w="med" len="med"/>
            </a:ln>
          </p:spPr>
          <p:txBody>
            <a:bodyPr/>
            <a:lstStyle/>
            <a:p>
              <a:endParaRPr lang="en-GB"/>
            </a:p>
          </p:txBody>
        </p:sp>
        <p:sp>
          <p:nvSpPr>
            <p:cNvPr id="78" name="Freeform 27"/>
            <p:cNvSpPr/>
            <p:nvPr/>
          </p:nvSpPr>
          <p:spPr bwMode="auto">
            <a:xfrm>
              <a:off x="2308" y="1200"/>
              <a:ext cx="118" cy="824"/>
            </a:xfrm>
            <a:custGeom>
              <a:avLst/>
              <a:gdLst>
                <a:gd name="T0" fmla="*/ 0 w 118"/>
                <a:gd name="T1" fmla="*/ 0 h 824"/>
                <a:gd name="T2" fmla="*/ 118 w 118"/>
                <a:gd name="T3" fmla="*/ 824 h 824"/>
                <a:gd name="T4" fmla="*/ 0 60000 65536"/>
                <a:gd name="T5" fmla="*/ 0 60000 65536"/>
                <a:gd name="T6" fmla="*/ 0 w 118"/>
                <a:gd name="T7" fmla="*/ 0 h 824"/>
                <a:gd name="T8" fmla="*/ 118 w 118"/>
                <a:gd name="T9" fmla="*/ 824 h 824"/>
              </a:gdLst>
              <a:ahLst/>
              <a:cxnLst>
                <a:cxn ang="T4">
                  <a:pos x="T0" y="T1"/>
                </a:cxn>
                <a:cxn ang="T5">
                  <a:pos x="T2" y="T3"/>
                </a:cxn>
              </a:cxnLst>
              <a:rect l="T6" t="T7" r="T8" b="T9"/>
              <a:pathLst>
                <a:path w="118" h="824">
                  <a:moveTo>
                    <a:pt x="0" y="0"/>
                  </a:moveTo>
                  <a:lnTo>
                    <a:pt x="118" y="824"/>
                  </a:lnTo>
                </a:path>
              </a:pathLst>
            </a:custGeom>
            <a:noFill/>
            <a:ln w="25400">
              <a:solidFill>
                <a:srgbClr val="0000FF"/>
              </a:solidFill>
              <a:round/>
              <a:tailEnd type="triangle" w="med" len="med"/>
            </a:ln>
          </p:spPr>
          <p:txBody>
            <a:bodyPr/>
            <a:lstStyle/>
            <a:p>
              <a:endParaRPr lang="en-GB"/>
            </a:p>
          </p:txBody>
        </p:sp>
        <p:sp>
          <p:nvSpPr>
            <p:cNvPr id="79" name="Freeform 28"/>
            <p:cNvSpPr/>
            <p:nvPr/>
          </p:nvSpPr>
          <p:spPr bwMode="auto">
            <a:xfrm>
              <a:off x="2400" y="1200"/>
              <a:ext cx="253" cy="825"/>
            </a:xfrm>
            <a:custGeom>
              <a:avLst/>
              <a:gdLst>
                <a:gd name="T0" fmla="*/ 253 w 253"/>
                <a:gd name="T1" fmla="*/ 825 h 825"/>
                <a:gd name="T2" fmla="*/ 0 w 253"/>
                <a:gd name="T3" fmla="*/ 0 h 825"/>
                <a:gd name="T4" fmla="*/ 0 60000 65536"/>
                <a:gd name="T5" fmla="*/ 0 60000 65536"/>
                <a:gd name="T6" fmla="*/ 0 w 253"/>
                <a:gd name="T7" fmla="*/ 0 h 825"/>
                <a:gd name="T8" fmla="*/ 253 w 253"/>
                <a:gd name="T9" fmla="*/ 825 h 825"/>
              </a:gdLst>
              <a:ahLst/>
              <a:cxnLst>
                <a:cxn ang="T4">
                  <a:pos x="T0" y="T1"/>
                </a:cxn>
                <a:cxn ang="T5">
                  <a:pos x="T2" y="T3"/>
                </a:cxn>
              </a:cxnLst>
              <a:rect l="T6" t="T7" r="T8" b="T9"/>
              <a:pathLst>
                <a:path w="253" h="825">
                  <a:moveTo>
                    <a:pt x="253" y="825"/>
                  </a:moveTo>
                  <a:lnTo>
                    <a:pt x="0" y="0"/>
                  </a:lnTo>
                </a:path>
              </a:pathLst>
            </a:custGeom>
            <a:noFill/>
            <a:ln w="25400">
              <a:solidFill>
                <a:srgbClr val="0000FF"/>
              </a:solidFill>
              <a:round/>
              <a:tailEnd type="triangle" w="med" len="med"/>
            </a:ln>
          </p:spPr>
          <p:txBody>
            <a:bodyPr/>
            <a:lstStyle/>
            <a:p>
              <a:endParaRPr lang="en-GB"/>
            </a:p>
          </p:txBody>
        </p:sp>
        <p:sp>
          <p:nvSpPr>
            <p:cNvPr id="80" name="Freeform 29"/>
            <p:cNvSpPr/>
            <p:nvPr/>
          </p:nvSpPr>
          <p:spPr bwMode="auto">
            <a:xfrm>
              <a:off x="2496" y="1196"/>
              <a:ext cx="1292" cy="829"/>
            </a:xfrm>
            <a:custGeom>
              <a:avLst/>
              <a:gdLst>
                <a:gd name="T0" fmla="*/ 1292 w 1292"/>
                <a:gd name="T1" fmla="*/ 829 h 829"/>
                <a:gd name="T2" fmla="*/ 0 w 1292"/>
                <a:gd name="T3" fmla="*/ 0 h 829"/>
                <a:gd name="T4" fmla="*/ 0 60000 65536"/>
                <a:gd name="T5" fmla="*/ 0 60000 65536"/>
                <a:gd name="T6" fmla="*/ 0 w 1292"/>
                <a:gd name="T7" fmla="*/ 0 h 829"/>
                <a:gd name="T8" fmla="*/ 1292 w 1292"/>
                <a:gd name="T9" fmla="*/ 829 h 829"/>
              </a:gdLst>
              <a:ahLst/>
              <a:cxnLst>
                <a:cxn ang="T4">
                  <a:pos x="T0" y="T1"/>
                </a:cxn>
                <a:cxn ang="T5">
                  <a:pos x="T2" y="T3"/>
                </a:cxn>
              </a:cxnLst>
              <a:rect l="T6" t="T7" r="T8" b="T9"/>
              <a:pathLst>
                <a:path w="1292" h="829">
                  <a:moveTo>
                    <a:pt x="1292" y="829"/>
                  </a:moveTo>
                  <a:lnTo>
                    <a:pt x="0" y="0"/>
                  </a:lnTo>
                </a:path>
              </a:pathLst>
            </a:custGeom>
            <a:noFill/>
            <a:ln w="25400">
              <a:solidFill>
                <a:srgbClr val="0000FF"/>
              </a:solidFill>
              <a:round/>
              <a:tailEnd type="triangle" w="med" len="med"/>
            </a:ln>
          </p:spPr>
          <p:txBody>
            <a:bodyPr/>
            <a:lstStyle/>
            <a:p>
              <a:endParaRPr lang="en-GB"/>
            </a:p>
          </p:txBody>
        </p:sp>
        <p:sp>
          <p:nvSpPr>
            <p:cNvPr id="81" name="Freeform 30"/>
            <p:cNvSpPr/>
            <p:nvPr/>
          </p:nvSpPr>
          <p:spPr bwMode="auto">
            <a:xfrm>
              <a:off x="2592" y="1200"/>
              <a:ext cx="2280" cy="804"/>
            </a:xfrm>
            <a:custGeom>
              <a:avLst/>
              <a:gdLst>
                <a:gd name="T0" fmla="*/ 0 w 2280"/>
                <a:gd name="T1" fmla="*/ 0 h 804"/>
                <a:gd name="T2" fmla="*/ 2280 w 2280"/>
                <a:gd name="T3" fmla="*/ 804 h 804"/>
                <a:gd name="T4" fmla="*/ 0 60000 65536"/>
                <a:gd name="T5" fmla="*/ 0 60000 65536"/>
                <a:gd name="T6" fmla="*/ 0 w 2280"/>
                <a:gd name="T7" fmla="*/ 0 h 804"/>
                <a:gd name="T8" fmla="*/ 2280 w 2280"/>
                <a:gd name="T9" fmla="*/ 804 h 804"/>
              </a:gdLst>
              <a:ahLst/>
              <a:cxnLst>
                <a:cxn ang="T4">
                  <a:pos x="T0" y="T1"/>
                </a:cxn>
                <a:cxn ang="T5">
                  <a:pos x="T2" y="T3"/>
                </a:cxn>
              </a:cxnLst>
              <a:rect l="T6" t="T7" r="T8" b="T9"/>
              <a:pathLst>
                <a:path w="2280" h="804">
                  <a:moveTo>
                    <a:pt x="0" y="0"/>
                  </a:moveTo>
                  <a:lnTo>
                    <a:pt x="2280" y="804"/>
                  </a:lnTo>
                </a:path>
              </a:pathLst>
            </a:custGeom>
            <a:noFill/>
            <a:ln w="25400">
              <a:solidFill>
                <a:srgbClr val="0000FF"/>
              </a:solidFill>
              <a:round/>
              <a:tailEnd type="triangle" w="med" len="med"/>
            </a:ln>
          </p:spPr>
          <p:txBody>
            <a:bodyPr/>
            <a:lstStyle/>
            <a:p>
              <a:endParaRPr lang="en-GB"/>
            </a:p>
          </p:txBody>
        </p:sp>
        <p:sp>
          <p:nvSpPr>
            <p:cNvPr id="82" name="Freeform 32"/>
            <p:cNvSpPr/>
            <p:nvPr/>
          </p:nvSpPr>
          <p:spPr bwMode="auto">
            <a:xfrm>
              <a:off x="4968" y="1272"/>
              <a:ext cx="8" cy="736"/>
            </a:xfrm>
            <a:custGeom>
              <a:avLst/>
              <a:gdLst>
                <a:gd name="T0" fmla="*/ 8 w 8"/>
                <a:gd name="T1" fmla="*/ 736 h 736"/>
                <a:gd name="T2" fmla="*/ 0 w 8"/>
                <a:gd name="T3" fmla="*/ 0 h 736"/>
                <a:gd name="T4" fmla="*/ 0 60000 65536"/>
                <a:gd name="T5" fmla="*/ 0 60000 65536"/>
                <a:gd name="T6" fmla="*/ 0 w 8"/>
                <a:gd name="T7" fmla="*/ 0 h 736"/>
                <a:gd name="T8" fmla="*/ 8 w 8"/>
                <a:gd name="T9" fmla="*/ 736 h 736"/>
              </a:gdLst>
              <a:ahLst/>
              <a:cxnLst>
                <a:cxn ang="T4">
                  <a:pos x="T0" y="T1"/>
                </a:cxn>
                <a:cxn ang="T5">
                  <a:pos x="T2" y="T3"/>
                </a:cxn>
              </a:cxnLst>
              <a:rect l="T6" t="T7" r="T8" b="T9"/>
              <a:pathLst>
                <a:path w="8" h="736">
                  <a:moveTo>
                    <a:pt x="8" y="736"/>
                  </a:moveTo>
                  <a:lnTo>
                    <a:pt x="0" y="0"/>
                  </a:lnTo>
                </a:path>
              </a:pathLst>
            </a:custGeom>
            <a:noFill/>
            <a:ln w="25400">
              <a:solidFill>
                <a:srgbClr val="0000FF"/>
              </a:solidFill>
              <a:round/>
              <a:tailEnd type="triangle" w="med" len="med"/>
            </a:ln>
          </p:spPr>
          <p:txBody>
            <a:bodyPr/>
            <a:lstStyle/>
            <a:p>
              <a:endParaRPr lang="en-GB"/>
            </a:p>
          </p:txBody>
        </p:sp>
        <p:sp>
          <p:nvSpPr>
            <p:cNvPr id="83" name="Rectangle 33"/>
            <p:cNvSpPr>
              <a:spLocks noChangeArrowheads="1"/>
            </p:cNvSpPr>
            <p:nvPr/>
          </p:nvSpPr>
          <p:spPr bwMode="auto">
            <a:xfrm>
              <a:off x="4574" y="907"/>
              <a:ext cx="785" cy="365"/>
            </a:xfrm>
            <a:prstGeom prst="rect">
              <a:avLst/>
            </a:prstGeom>
            <a:solidFill>
              <a:srgbClr val="9999FF"/>
            </a:solidFill>
            <a:ln w="9525">
              <a:solidFill>
                <a:schemeClr val="accent2"/>
              </a:solidFill>
              <a:miter lim="800000"/>
            </a:ln>
          </p:spPr>
          <p:txBody>
            <a:bodyPr wrap="none" anchor="ctr"/>
            <a:lstStyle/>
            <a:p>
              <a:endParaRPr lang="en-GB"/>
            </a:p>
          </p:txBody>
        </p:sp>
        <p:sp>
          <p:nvSpPr>
            <p:cNvPr id="84" name="Freeform 34"/>
            <p:cNvSpPr/>
            <p:nvPr/>
          </p:nvSpPr>
          <p:spPr bwMode="auto">
            <a:xfrm>
              <a:off x="2736" y="1038"/>
              <a:ext cx="1840" cy="82"/>
            </a:xfrm>
            <a:custGeom>
              <a:avLst/>
              <a:gdLst>
                <a:gd name="T0" fmla="*/ 1840 w 1840"/>
                <a:gd name="T1" fmla="*/ 38 h 82"/>
                <a:gd name="T2" fmla="*/ 768 w 1840"/>
                <a:gd name="T3" fmla="*/ 0 h 82"/>
                <a:gd name="T4" fmla="*/ 866 w 1840"/>
                <a:gd name="T5" fmla="*/ 82 h 82"/>
                <a:gd name="T6" fmla="*/ 0 w 1840"/>
                <a:gd name="T7" fmla="*/ 42 h 82"/>
                <a:gd name="T8" fmla="*/ 0 60000 65536"/>
                <a:gd name="T9" fmla="*/ 0 60000 65536"/>
                <a:gd name="T10" fmla="*/ 0 60000 65536"/>
                <a:gd name="T11" fmla="*/ 0 60000 65536"/>
                <a:gd name="T12" fmla="*/ 0 w 1840"/>
                <a:gd name="T13" fmla="*/ 0 h 82"/>
                <a:gd name="T14" fmla="*/ 1840 w 1840"/>
                <a:gd name="T15" fmla="*/ 82 h 82"/>
              </a:gdLst>
              <a:ahLst/>
              <a:cxnLst>
                <a:cxn ang="T8">
                  <a:pos x="T0" y="T1"/>
                </a:cxn>
                <a:cxn ang="T9">
                  <a:pos x="T2" y="T3"/>
                </a:cxn>
                <a:cxn ang="T10">
                  <a:pos x="T4" y="T5"/>
                </a:cxn>
                <a:cxn ang="T11">
                  <a:pos x="T6" y="T7"/>
                </a:cxn>
              </a:cxnLst>
              <a:rect l="T12" t="T13" r="T14" b="T15"/>
              <a:pathLst>
                <a:path w="1840" h="82">
                  <a:moveTo>
                    <a:pt x="1840" y="38"/>
                  </a:moveTo>
                  <a:lnTo>
                    <a:pt x="768" y="0"/>
                  </a:lnTo>
                  <a:lnTo>
                    <a:pt x="866" y="82"/>
                  </a:lnTo>
                  <a:lnTo>
                    <a:pt x="0" y="42"/>
                  </a:lnTo>
                </a:path>
              </a:pathLst>
            </a:custGeom>
            <a:noFill/>
            <a:ln w="25400">
              <a:solidFill>
                <a:srgbClr val="0000FF"/>
              </a:solidFill>
              <a:round/>
              <a:tailEnd type="triangle" w="med" len="med"/>
            </a:ln>
          </p:spPr>
          <p:txBody>
            <a:bodyPr/>
            <a:lstStyle/>
            <a:p>
              <a:endParaRPr lang="en-GB"/>
            </a:p>
          </p:txBody>
        </p:sp>
        <p:sp>
          <p:nvSpPr>
            <p:cNvPr id="85" name="Freeform 35"/>
            <p:cNvSpPr/>
            <p:nvPr/>
          </p:nvSpPr>
          <p:spPr bwMode="auto">
            <a:xfrm>
              <a:off x="2748" y="907"/>
              <a:ext cx="1820" cy="82"/>
            </a:xfrm>
            <a:custGeom>
              <a:avLst/>
              <a:gdLst>
                <a:gd name="T0" fmla="*/ 1820 w 1820"/>
                <a:gd name="T1" fmla="*/ 33 h 82"/>
                <a:gd name="T2" fmla="*/ 756 w 1820"/>
                <a:gd name="T3" fmla="*/ 0 h 82"/>
                <a:gd name="T4" fmla="*/ 854 w 1820"/>
                <a:gd name="T5" fmla="*/ 82 h 82"/>
                <a:gd name="T6" fmla="*/ 0 w 1820"/>
                <a:gd name="T7" fmla="*/ 41 h 82"/>
                <a:gd name="T8" fmla="*/ 0 60000 65536"/>
                <a:gd name="T9" fmla="*/ 0 60000 65536"/>
                <a:gd name="T10" fmla="*/ 0 60000 65536"/>
                <a:gd name="T11" fmla="*/ 0 60000 65536"/>
                <a:gd name="T12" fmla="*/ 0 w 1820"/>
                <a:gd name="T13" fmla="*/ 0 h 82"/>
                <a:gd name="T14" fmla="*/ 1820 w 1820"/>
                <a:gd name="T15" fmla="*/ 82 h 82"/>
              </a:gdLst>
              <a:ahLst/>
              <a:cxnLst>
                <a:cxn ang="T8">
                  <a:pos x="T0" y="T1"/>
                </a:cxn>
                <a:cxn ang="T9">
                  <a:pos x="T2" y="T3"/>
                </a:cxn>
                <a:cxn ang="T10">
                  <a:pos x="T4" y="T5"/>
                </a:cxn>
                <a:cxn ang="T11">
                  <a:pos x="T6" y="T7"/>
                </a:cxn>
              </a:cxnLst>
              <a:rect l="T12" t="T13" r="T14" b="T15"/>
              <a:pathLst>
                <a:path w="1820" h="82">
                  <a:moveTo>
                    <a:pt x="1820" y="33"/>
                  </a:moveTo>
                  <a:lnTo>
                    <a:pt x="756" y="0"/>
                  </a:lnTo>
                  <a:lnTo>
                    <a:pt x="854" y="82"/>
                  </a:lnTo>
                  <a:lnTo>
                    <a:pt x="0" y="41"/>
                  </a:lnTo>
                </a:path>
              </a:pathLst>
            </a:custGeom>
            <a:noFill/>
            <a:ln w="25400">
              <a:solidFill>
                <a:srgbClr val="0000FF"/>
              </a:solidFill>
              <a:round/>
              <a:tailEnd type="triangle" w="med" len="med"/>
            </a:ln>
          </p:spPr>
          <p:txBody>
            <a:bodyPr/>
            <a:lstStyle/>
            <a:p>
              <a:endParaRPr lang="en-GB"/>
            </a:p>
          </p:txBody>
        </p:sp>
        <p:sp>
          <p:nvSpPr>
            <p:cNvPr id="86" name="Rectangle 36"/>
            <p:cNvSpPr>
              <a:spLocks noChangeArrowheads="1"/>
            </p:cNvSpPr>
            <p:nvPr/>
          </p:nvSpPr>
          <p:spPr bwMode="auto">
            <a:xfrm>
              <a:off x="68" y="845"/>
              <a:ext cx="544" cy="364"/>
            </a:xfrm>
            <a:prstGeom prst="rect">
              <a:avLst/>
            </a:prstGeom>
            <a:solidFill>
              <a:srgbClr val="9999FF"/>
            </a:solidFill>
            <a:ln w="9525">
              <a:solidFill>
                <a:schemeClr val="accent2"/>
              </a:solidFill>
              <a:miter lim="800000"/>
            </a:ln>
          </p:spPr>
          <p:txBody>
            <a:bodyPr wrap="none" anchor="ctr"/>
            <a:lstStyle/>
            <a:p>
              <a:endParaRPr lang="en-GB"/>
            </a:p>
          </p:txBody>
        </p:sp>
        <p:sp>
          <p:nvSpPr>
            <p:cNvPr id="87" name="Freeform 37"/>
            <p:cNvSpPr/>
            <p:nvPr/>
          </p:nvSpPr>
          <p:spPr bwMode="auto">
            <a:xfrm>
              <a:off x="612" y="935"/>
              <a:ext cx="1388" cy="46"/>
            </a:xfrm>
            <a:custGeom>
              <a:avLst/>
              <a:gdLst>
                <a:gd name="T0" fmla="*/ 0 w 1388"/>
                <a:gd name="T1" fmla="*/ 18 h 46"/>
                <a:gd name="T2" fmla="*/ 793 w 1388"/>
                <a:gd name="T3" fmla="*/ 0 h 46"/>
                <a:gd name="T4" fmla="*/ 718 w 1388"/>
                <a:gd name="T5" fmla="*/ 46 h 46"/>
                <a:gd name="T6" fmla="*/ 1388 w 1388"/>
                <a:gd name="T7" fmla="*/ 25 h 46"/>
                <a:gd name="T8" fmla="*/ 0 60000 65536"/>
                <a:gd name="T9" fmla="*/ 0 60000 65536"/>
                <a:gd name="T10" fmla="*/ 0 60000 65536"/>
                <a:gd name="T11" fmla="*/ 0 60000 65536"/>
                <a:gd name="T12" fmla="*/ 0 w 1388"/>
                <a:gd name="T13" fmla="*/ 0 h 46"/>
                <a:gd name="T14" fmla="*/ 1388 w 1388"/>
                <a:gd name="T15" fmla="*/ 46 h 46"/>
              </a:gdLst>
              <a:ahLst/>
              <a:cxnLst>
                <a:cxn ang="T8">
                  <a:pos x="T0" y="T1"/>
                </a:cxn>
                <a:cxn ang="T9">
                  <a:pos x="T2" y="T3"/>
                </a:cxn>
                <a:cxn ang="T10">
                  <a:pos x="T4" y="T5"/>
                </a:cxn>
                <a:cxn ang="T11">
                  <a:pos x="T6" y="T7"/>
                </a:cxn>
              </a:cxnLst>
              <a:rect l="T12" t="T13" r="T14" b="T15"/>
              <a:pathLst>
                <a:path w="1388" h="46">
                  <a:moveTo>
                    <a:pt x="0" y="18"/>
                  </a:moveTo>
                  <a:lnTo>
                    <a:pt x="793" y="0"/>
                  </a:lnTo>
                  <a:lnTo>
                    <a:pt x="718" y="46"/>
                  </a:lnTo>
                  <a:lnTo>
                    <a:pt x="1388" y="25"/>
                  </a:lnTo>
                </a:path>
              </a:pathLst>
            </a:custGeom>
            <a:noFill/>
            <a:ln w="25400">
              <a:solidFill>
                <a:srgbClr val="0000FF"/>
              </a:solidFill>
              <a:round/>
              <a:tailEnd type="triangle" w="med" len="med"/>
            </a:ln>
          </p:spPr>
          <p:txBody>
            <a:bodyPr/>
            <a:lstStyle/>
            <a:p>
              <a:endParaRPr lang="en-GB"/>
            </a:p>
          </p:txBody>
        </p:sp>
        <p:sp>
          <p:nvSpPr>
            <p:cNvPr id="88" name="Freeform 38"/>
            <p:cNvSpPr/>
            <p:nvPr/>
          </p:nvSpPr>
          <p:spPr bwMode="auto">
            <a:xfrm flipH="1">
              <a:off x="612" y="1026"/>
              <a:ext cx="1390" cy="59"/>
            </a:xfrm>
            <a:custGeom>
              <a:avLst/>
              <a:gdLst>
                <a:gd name="T0" fmla="*/ 1108 w 1744"/>
                <a:gd name="T1" fmla="*/ 18 h 80"/>
                <a:gd name="T2" fmla="*/ 462 w 1744"/>
                <a:gd name="T3" fmla="*/ 0 h 80"/>
                <a:gd name="T4" fmla="*/ 524 w 1744"/>
                <a:gd name="T5" fmla="*/ 44 h 80"/>
                <a:gd name="T6" fmla="*/ 0 w 1744"/>
                <a:gd name="T7" fmla="*/ 26 h 80"/>
                <a:gd name="T8" fmla="*/ 0 60000 65536"/>
                <a:gd name="T9" fmla="*/ 0 60000 65536"/>
                <a:gd name="T10" fmla="*/ 0 60000 65536"/>
                <a:gd name="T11" fmla="*/ 0 60000 65536"/>
                <a:gd name="T12" fmla="*/ 0 w 1744"/>
                <a:gd name="T13" fmla="*/ 0 h 80"/>
                <a:gd name="T14" fmla="*/ 1744 w 1744"/>
                <a:gd name="T15" fmla="*/ 80 h 80"/>
              </a:gdLst>
              <a:ahLst/>
              <a:cxnLst>
                <a:cxn ang="T8">
                  <a:pos x="T0" y="T1"/>
                </a:cxn>
                <a:cxn ang="T9">
                  <a:pos x="T2" y="T3"/>
                </a:cxn>
                <a:cxn ang="T10">
                  <a:pos x="T4" y="T5"/>
                </a:cxn>
                <a:cxn ang="T11">
                  <a:pos x="T6" y="T7"/>
                </a:cxn>
              </a:cxnLst>
              <a:rect l="T12" t="T13" r="T14" b="T15"/>
              <a:pathLst>
                <a:path w="1744" h="80">
                  <a:moveTo>
                    <a:pt x="1744" y="32"/>
                  </a:moveTo>
                  <a:lnTo>
                    <a:pt x="728" y="0"/>
                  </a:lnTo>
                  <a:lnTo>
                    <a:pt x="824" y="80"/>
                  </a:lnTo>
                  <a:lnTo>
                    <a:pt x="0" y="48"/>
                  </a:lnTo>
                </a:path>
              </a:pathLst>
            </a:custGeom>
            <a:noFill/>
            <a:ln w="25400">
              <a:solidFill>
                <a:srgbClr val="0000FF"/>
              </a:solidFill>
              <a:round/>
              <a:tailEnd type="triangle" w="med" len="med"/>
            </a:ln>
          </p:spPr>
          <p:txBody>
            <a:bodyPr/>
            <a:lstStyle/>
            <a:p>
              <a:endParaRPr lang="en-GB"/>
            </a:p>
          </p:txBody>
        </p:sp>
        <p:sp>
          <p:nvSpPr>
            <p:cNvPr id="89" name="Text Box 39"/>
            <p:cNvSpPr txBox="1">
              <a:spLocks noChangeArrowheads="1"/>
            </p:cNvSpPr>
            <p:nvPr/>
          </p:nvSpPr>
          <p:spPr bwMode="auto">
            <a:xfrm>
              <a:off x="4570" y="926"/>
              <a:ext cx="793" cy="326"/>
            </a:xfrm>
            <a:prstGeom prst="rect">
              <a:avLst/>
            </a:prstGeom>
            <a:noFill/>
            <a:ln w="9525">
              <a:noFill/>
              <a:miter lim="800000"/>
            </a:ln>
          </p:spPr>
          <p:txBody>
            <a:bodyPr>
              <a:spAutoFit/>
            </a:bodyPr>
            <a:lstStyle/>
            <a:p>
              <a:pPr algn="ctr">
                <a:spcBef>
                  <a:spcPct val="50000"/>
                </a:spcBef>
              </a:pPr>
              <a:r>
                <a:rPr lang="en-GB" sz="1400"/>
                <a:t>Cash management</a:t>
              </a:r>
              <a:endParaRPr lang="en-GB" sz="1400"/>
            </a:p>
          </p:txBody>
        </p:sp>
        <p:sp>
          <p:nvSpPr>
            <p:cNvPr id="90" name="Text Box 40"/>
            <p:cNvSpPr txBox="1">
              <a:spLocks noChangeArrowheads="1"/>
            </p:cNvSpPr>
            <p:nvPr/>
          </p:nvSpPr>
          <p:spPr bwMode="auto">
            <a:xfrm>
              <a:off x="4562" y="1525"/>
              <a:ext cx="758" cy="332"/>
            </a:xfrm>
            <a:prstGeom prst="rect">
              <a:avLst/>
            </a:prstGeom>
            <a:solidFill>
              <a:srgbClr val="CCCCFF"/>
            </a:solidFill>
            <a:ln w="9525">
              <a:solidFill>
                <a:schemeClr val="accent2"/>
              </a:solidFill>
              <a:miter lim="800000"/>
            </a:ln>
          </p:spPr>
          <p:txBody>
            <a:bodyPr>
              <a:spAutoFit/>
            </a:bodyPr>
            <a:lstStyle/>
            <a:p>
              <a:pPr algn="ctr">
                <a:spcBef>
                  <a:spcPct val="50000"/>
                </a:spcBef>
              </a:pPr>
              <a:r>
                <a:rPr lang="en-GB" sz="1400"/>
                <a:t>Completion confirmation</a:t>
              </a:r>
              <a:endParaRPr lang="en-GB" sz="1400"/>
            </a:p>
          </p:txBody>
        </p:sp>
        <p:sp>
          <p:nvSpPr>
            <p:cNvPr id="91" name="Text Box 41"/>
            <p:cNvSpPr txBox="1">
              <a:spLocks noChangeArrowheads="1"/>
            </p:cNvSpPr>
            <p:nvPr/>
          </p:nvSpPr>
          <p:spPr bwMode="auto">
            <a:xfrm>
              <a:off x="2020" y="845"/>
              <a:ext cx="692" cy="326"/>
            </a:xfrm>
            <a:prstGeom prst="rect">
              <a:avLst/>
            </a:prstGeom>
            <a:noFill/>
            <a:ln w="9525">
              <a:noFill/>
              <a:miter lim="800000"/>
            </a:ln>
          </p:spPr>
          <p:txBody>
            <a:bodyPr>
              <a:spAutoFit/>
            </a:bodyPr>
            <a:lstStyle/>
            <a:p>
              <a:pPr algn="ctr">
                <a:spcBef>
                  <a:spcPct val="50000"/>
                </a:spcBef>
              </a:pPr>
              <a:r>
                <a:rPr lang="en-GB" sz="1400"/>
                <a:t>Operations planning</a:t>
              </a:r>
              <a:endParaRPr lang="en-GB" sz="1400"/>
            </a:p>
          </p:txBody>
        </p:sp>
        <p:sp>
          <p:nvSpPr>
            <p:cNvPr id="92" name="Text Box 42"/>
            <p:cNvSpPr txBox="1">
              <a:spLocks noChangeArrowheads="1"/>
            </p:cNvSpPr>
            <p:nvPr/>
          </p:nvSpPr>
          <p:spPr bwMode="auto">
            <a:xfrm>
              <a:off x="1671" y="1432"/>
              <a:ext cx="2000" cy="198"/>
            </a:xfrm>
            <a:prstGeom prst="rect">
              <a:avLst/>
            </a:prstGeom>
            <a:solidFill>
              <a:srgbClr val="CCCCFF"/>
            </a:solidFill>
            <a:ln w="9525">
              <a:solidFill>
                <a:schemeClr val="accent2"/>
              </a:solidFill>
              <a:miter lim="800000"/>
            </a:ln>
          </p:spPr>
          <p:txBody>
            <a:bodyPr>
              <a:spAutoFit/>
            </a:bodyPr>
            <a:lstStyle/>
            <a:p>
              <a:pPr algn="ctr">
                <a:spcBef>
                  <a:spcPct val="50000"/>
                </a:spcBef>
              </a:pPr>
              <a:r>
                <a:rPr lang="en-GB" sz="1400"/>
                <a:t>Job tracking confirmations</a:t>
              </a:r>
              <a:endParaRPr lang="en-GB" sz="1400"/>
            </a:p>
          </p:txBody>
        </p:sp>
        <p:sp>
          <p:nvSpPr>
            <p:cNvPr id="93" name="Text Box 43"/>
            <p:cNvSpPr txBox="1">
              <a:spLocks noChangeArrowheads="1"/>
            </p:cNvSpPr>
            <p:nvPr/>
          </p:nvSpPr>
          <p:spPr bwMode="auto">
            <a:xfrm>
              <a:off x="56" y="845"/>
              <a:ext cx="627" cy="326"/>
            </a:xfrm>
            <a:prstGeom prst="rect">
              <a:avLst/>
            </a:prstGeom>
            <a:noFill/>
            <a:ln w="9525">
              <a:noFill/>
              <a:miter lim="800000"/>
            </a:ln>
          </p:spPr>
          <p:txBody>
            <a:bodyPr>
              <a:spAutoFit/>
            </a:bodyPr>
            <a:lstStyle/>
            <a:p>
              <a:pPr algn="ctr">
                <a:spcBef>
                  <a:spcPct val="50000"/>
                </a:spcBef>
              </a:pPr>
              <a:r>
                <a:rPr lang="en-GB" sz="1400"/>
                <a:t>Sales office</a:t>
              </a:r>
              <a:endParaRPr lang="en-GB" sz="1400"/>
            </a:p>
          </p:txBody>
        </p:sp>
        <p:sp>
          <p:nvSpPr>
            <p:cNvPr id="94" name="Text Box 44"/>
            <p:cNvSpPr txBox="1">
              <a:spLocks noChangeArrowheads="1"/>
            </p:cNvSpPr>
            <p:nvPr/>
          </p:nvSpPr>
          <p:spPr bwMode="auto">
            <a:xfrm>
              <a:off x="950" y="1068"/>
              <a:ext cx="673" cy="198"/>
            </a:xfrm>
            <a:prstGeom prst="rect">
              <a:avLst/>
            </a:prstGeom>
            <a:solidFill>
              <a:srgbClr val="CCECFF"/>
            </a:solidFill>
            <a:ln w="9525">
              <a:solidFill>
                <a:schemeClr val="accent2"/>
              </a:solidFill>
              <a:miter lim="800000"/>
            </a:ln>
          </p:spPr>
          <p:txBody>
            <a:bodyPr>
              <a:spAutoFit/>
            </a:bodyPr>
            <a:lstStyle/>
            <a:p>
              <a:pPr algn="ctr">
                <a:spcBef>
                  <a:spcPct val="50000"/>
                </a:spcBef>
              </a:pPr>
              <a:r>
                <a:rPr lang="en-GB" sz="1400"/>
                <a:t>Forecasts</a:t>
              </a:r>
              <a:endParaRPr lang="en-GB" sz="1400"/>
            </a:p>
          </p:txBody>
        </p:sp>
        <p:sp>
          <p:nvSpPr>
            <p:cNvPr id="95" name="Text Box 73"/>
            <p:cNvSpPr txBox="1">
              <a:spLocks noChangeArrowheads="1"/>
            </p:cNvSpPr>
            <p:nvPr/>
          </p:nvSpPr>
          <p:spPr bwMode="auto">
            <a:xfrm>
              <a:off x="3579" y="1068"/>
              <a:ext cx="673" cy="332"/>
            </a:xfrm>
            <a:prstGeom prst="rect">
              <a:avLst/>
            </a:prstGeom>
            <a:solidFill>
              <a:srgbClr val="CCECFF"/>
            </a:solidFill>
            <a:ln w="9525">
              <a:solidFill>
                <a:schemeClr val="accent2"/>
              </a:solidFill>
              <a:miter lim="800000"/>
            </a:ln>
          </p:spPr>
          <p:txBody>
            <a:bodyPr>
              <a:spAutoFit/>
            </a:bodyPr>
            <a:lstStyle/>
            <a:p>
              <a:pPr algn="ctr">
                <a:spcBef>
                  <a:spcPct val="50000"/>
                </a:spcBef>
              </a:pPr>
              <a:r>
                <a:rPr lang="en-GB" sz="1400"/>
                <a:t>Invoice status</a:t>
              </a:r>
              <a:endParaRPr lang="en-GB" sz="1400"/>
            </a:p>
          </p:txBody>
        </p:sp>
        <p:cxnSp>
          <p:nvCxnSpPr>
            <p:cNvPr id="96" name="AutoShape 183"/>
            <p:cNvCxnSpPr>
              <a:cxnSpLocks noChangeShapeType="1"/>
              <a:stCxn id="11" idx="0"/>
              <a:endCxn id="86" idx="2"/>
            </p:cNvCxnSpPr>
            <p:nvPr/>
          </p:nvCxnSpPr>
          <p:spPr bwMode="auto">
            <a:xfrm rot="16200000" flipV="1">
              <a:off x="-44" y="1593"/>
              <a:ext cx="774" cy="6"/>
            </a:xfrm>
            <a:prstGeom prst="straightConnector1">
              <a:avLst/>
            </a:prstGeom>
            <a:noFill/>
            <a:ln w="25400">
              <a:solidFill>
                <a:srgbClr val="0000FF"/>
              </a:solidFill>
              <a:round/>
              <a:tailEnd type="triangle" w="med" len="med"/>
            </a:ln>
          </p:spPr>
        </p:cxnSp>
      </p:grpSp>
      <p:grpSp>
        <p:nvGrpSpPr>
          <p:cNvPr id="97" name="Group 200"/>
          <p:cNvGrpSpPr/>
          <p:nvPr/>
        </p:nvGrpSpPr>
        <p:grpSpPr bwMode="auto">
          <a:xfrm>
            <a:off x="4763" y="5316538"/>
            <a:ext cx="9259887" cy="692150"/>
            <a:chOff x="3" y="3079"/>
            <a:chExt cx="5833" cy="436"/>
          </a:xfrm>
        </p:grpSpPr>
        <p:sp>
          <p:nvSpPr>
            <p:cNvPr id="98" name="Rectangle 132"/>
            <p:cNvSpPr>
              <a:spLocks noChangeArrowheads="1"/>
            </p:cNvSpPr>
            <p:nvPr/>
          </p:nvSpPr>
          <p:spPr bwMode="auto">
            <a:xfrm>
              <a:off x="5012" y="3079"/>
              <a:ext cx="736" cy="436"/>
            </a:xfrm>
            <a:prstGeom prst="rect">
              <a:avLst/>
            </a:prstGeom>
            <a:solidFill>
              <a:srgbClr val="CCFF99"/>
            </a:solidFill>
            <a:ln w="9525">
              <a:solidFill>
                <a:schemeClr val="tx1"/>
              </a:solidFill>
              <a:miter lim="800000"/>
            </a:ln>
          </p:spPr>
          <p:txBody>
            <a:bodyPr wrap="none" anchor="ctr"/>
            <a:lstStyle/>
            <a:p>
              <a:endParaRPr lang="en-GB"/>
            </a:p>
          </p:txBody>
        </p:sp>
        <p:sp>
          <p:nvSpPr>
            <p:cNvPr id="99" name="Line 86"/>
            <p:cNvSpPr>
              <a:spLocks noChangeShapeType="1"/>
            </p:cNvSpPr>
            <p:nvPr/>
          </p:nvSpPr>
          <p:spPr bwMode="auto">
            <a:xfrm>
              <a:off x="3" y="3294"/>
              <a:ext cx="5611" cy="8"/>
            </a:xfrm>
            <a:prstGeom prst="line">
              <a:avLst/>
            </a:prstGeom>
            <a:noFill/>
            <a:ln w="9525">
              <a:solidFill>
                <a:schemeClr val="tx1"/>
              </a:solidFill>
              <a:round/>
            </a:ln>
          </p:spPr>
          <p:txBody>
            <a:bodyPr/>
            <a:lstStyle/>
            <a:p>
              <a:endParaRPr lang="en-US"/>
            </a:p>
          </p:txBody>
        </p:sp>
        <p:sp>
          <p:nvSpPr>
            <p:cNvPr id="100" name="Line 88"/>
            <p:cNvSpPr>
              <a:spLocks noChangeShapeType="1"/>
            </p:cNvSpPr>
            <p:nvPr/>
          </p:nvSpPr>
          <p:spPr bwMode="auto">
            <a:xfrm flipV="1">
              <a:off x="68" y="3302"/>
              <a:ext cx="0" cy="168"/>
            </a:xfrm>
            <a:prstGeom prst="line">
              <a:avLst/>
            </a:prstGeom>
            <a:noFill/>
            <a:ln w="9525">
              <a:solidFill>
                <a:schemeClr val="tx1"/>
              </a:solidFill>
              <a:round/>
            </a:ln>
          </p:spPr>
          <p:txBody>
            <a:bodyPr/>
            <a:lstStyle/>
            <a:p>
              <a:endParaRPr lang="en-US"/>
            </a:p>
          </p:txBody>
        </p:sp>
        <p:sp>
          <p:nvSpPr>
            <p:cNvPr id="101" name="Line 89"/>
            <p:cNvSpPr>
              <a:spLocks noChangeShapeType="1"/>
            </p:cNvSpPr>
            <p:nvPr/>
          </p:nvSpPr>
          <p:spPr bwMode="auto">
            <a:xfrm flipV="1">
              <a:off x="666" y="3302"/>
              <a:ext cx="0" cy="168"/>
            </a:xfrm>
            <a:prstGeom prst="line">
              <a:avLst/>
            </a:prstGeom>
            <a:noFill/>
            <a:ln w="9525">
              <a:solidFill>
                <a:schemeClr val="tx1"/>
              </a:solidFill>
              <a:round/>
            </a:ln>
          </p:spPr>
          <p:txBody>
            <a:bodyPr/>
            <a:lstStyle/>
            <a:p>
              <a:endParaRPr lang="en-US"/>
            </a:p>
          </p:txBody>
        </p:sp>
        <p:sp>
          <p:nvSpPr>
            <p:cNvPr id="102" name="Line 90"/>
            <p:cNvSpPr>
              <a:spLocks noChangeShapeType="1"/>
            </p:cNvSpPr>
            <p:nvPr/>
          </p:nvSpPr>
          <p:spPr bwMode="auto">
            <a:xfrm flipV="1">
              <a:off x="68" y="3475"/>
              <a:ext cx="598" cy="0"/>
            </a:xfrm>
            <a:prstGeom prst="line">
              <a:avLst/>
            </a:prstGeom>
            <a:noFill/>
            <a:ln w="9525">
              <a:solidFill>
                <a:schemeClr val="tx1"/>
              </a:solidFill>
              <a:round/>
            </a:ln>
          </p:spPr>
          <p:txBody>
            <a:bodyPr/>
            <a:lstStyle/>
            <a:p>
              <a:endParaRPr lang="en-US"/>
            </a:p>
          </p:txBody>
        </p:sp>
        <p:sp>
          <p:nvSpPr>
            <p:cNvPr id="103" name="Line 96"/>
            <p:cNvSpPr>
              <a:spLocks noChangeShapeType="1"/>
            </p:cNvSpPr>
            <p:nvPr/>
          </p:nvSpPr>
          <p:spPr bwMode="auto">
            <a:xfrm flipV="1">
              <a:off x="2230" y="3289"/>
              <a:ext cx="0" cy="184"/>
            </a:xfrm>
            <a:prstGeom prst="line">
              <a:avLst/>
            </a:prstGeom>
            <a:noFill/>
            <a:ln w="9525">
              <a:solidFill>
                <a:schemeClr val="tx1"/>
              </a:solidFill>
              <a:round/>
            </a:ln>
          </p:spPr>
          <p:txBody>
            <a:bodyPr/>
            <a:lstStyle/>
            <a:p>
              <a:endParaRPr lang="en-US"/>
            </a:p>
          </p:txBody>
        </p:sp>
        <p:sp>
          <p:nvSpPr>
            <p:cNvPr id="104" name="Line 97"/>
            <p:cNvSpPr>
              <a:spLocks noChangeShapeType="1"/>
            </p:cNvSpPr>
            <p:nvPr/>
          </p:nvSpPr>
          <p:spPr bwMode="auto">
            <a:xfrm flipV="1">
              <a:off x="2910" y="3289"/>
              <a:ext cx="0" cy="184"/>
            </a:xfrm>
            <a:prstGeom prst="line">
              <a:avLst/>
            </a:prstGeom>
            <a:noFill/>
            <a:ln w="9525">
              <a:solidFill>
                <a:schemeClr val="tx1"/>
              </a:solidFill>
              <a:round/>
            </a:ln>
          </p:spPr>
          <p:txBody>
            <a:bodyPr/>
            <a:lstStyle/>
            <a:p>
              <a:endParaRPr lang="en-US"/>
            </a:p>
          </p:txBody>
        </p:sp>
        <p:sp>
          <p:nvSpPr>
            <p:cNvPr id="105" name="Line 98"/>
            <p:cNvSpPr>
              <a:spLocks noChangeShapeType="1"/>
            </p:cNvSpPr>
            <p:nvPr/>
          </p:nvSpPr>
          <p:spPr bwMode="auto">
            <a:xfrm flipV="1">
              <a:off x="2230" y="3472"/>
              <a:ext cx="680" cy="0"/>
            </a:xfrm>
            <a:prstGeom prst="line">
              <a:avLst/>
            </a:prstGeom>
            <a:noFill/>
            <a:ln w="9525">
              <a:solidFill>
                <a:schemeClr val="tx1"/>
              </a:solidFill>
              <a:round/>
            </a:ln>
          </p:spPr>
          <p:txBody>
            <a:bodyPr/>
            <a:lstStyle/>
            <a:p>
              <a:endParaRPr lang="en-US"/>
            </a:p>
          </p:txBody>
        </p:sp>
        <p:sp>
          <p:nvSpPr>
            <p:cNvPr id="106" name="Line 104"/>
            <p:cNvSpPr>
              <a:spLocks noChangeShapeType="1"/>
            </p:cNvSpPr>
            <p:nvPr/>
          </p:nvSpPr>
          <p:spPr bwMode="auto">
            <a:xfrm flipV="1">
              <a:off x="4552" y="3307"/>
              <a:ext cx="0" cy="163"/>
            </a:xfrm>
            <a:prstGeom prst="line">
              <a:avLst/>
            </a:prstGeom>
            <a:noFill/>
            <a:ln w="9525">
              <a:solidFill>
                <a:schemeClr val="tx1"/>
              </a:solidFill>
              <a:round/>
            </a:ln>
          </p:spPr>
          <p:txBody>
            <a:bodyPr/>
            <a:lstStyle/>
            <a:p>
              <a:endParaRPr lang="en-US"/>
            </a:p>
          </p:txBody>
        </p:sp>
        <p:sp>
          <p:nvSpPr>
            <p:cNvPr id="107" name="Line 105"/>
            <p:cNvSpPr>
              <a:spLocks noChangeShapeType="1"/>
            </p:cNvSpPr>
            <p:nvPr/>
          </p:nvSpPr>
          <p:spPr bwMode="auto">
            <a:xfrm flipV="1">
              <a:off x="4997" y="3295"/>
              <a:ext cx="0" cy="172"/>
            </a:xfrm>
            <a:prstGeom prst="line">
              <a:avLst/>
            </a:prstGeom>
            <a:noFill/>
            <a:ln w="9525">
              <a:solidFill>
                <a:schemeClr val="tx1"/>
              </a:solidFill>
              <a:round/>
            </a:ln>
          </p:spPr>
          <p:txBody>
            <a:bodyPr/>
            <a:lstStyle/>
            <a:p>
              <a:endParaRPr lang="en-US"/>
            </a:p>
          </p:txBody>
        </p:sp>
        <p:sp>
          <p:nvSpPr>
            <p:cNvPr id="108" name="Line 106"/>
            <p:cNvSpPr>
              <a:spLocks noChangeShapeType="1"/>
            </p:cNvSpPr>
            <p:nvPr/>
          </p:nvSpPr>
          <p:spPr bwMode="auto">
            <a:xfrm flipV="1">
              <a:off x="4545" y="3468"/>
              <a:ext cx="453" cy="0"/>
            </a:xfrm>
            <a:prstGeom prst="line">
              <a:avLst/>
            </a:prstGeom>
            <a:noFill/>
            <a:ln w="9525">
              <a:solidFill>
                <a:schemeClr val="tx1"/>
              </a:solidFill>
              <a:round/>
            </a:ln>
          </p:spPr>
          <p:txBody>
            <a:bodyPr/>
            <a:lstStyle/>
            <a:p>
              <a:endParaRPr lang="en-US"/>
            </a:p>
          </p:txBody>
        </p:sp>
        <p:sp>
          <p:nvSpPr>
            <p:cNvPr id="109" name="Line 108"/>
            <p:cNvSpPr>
              <a:spLocks noChangeShapeType="1"/>
            </p:cNvSpPr>
            <p:nvPr/>
          </p:nvSpPr>
          <p:spPr bwMode="auto">
            <a:xfrm>
              <a:off x="667" y="3124"/>
              <a:ext cx="0" cy="169"/>
            </a:xfrm>
            <a:prstGeom prst="line">
              <a:avLst/>
            </a:prstGeom>
            <a:noFill/>
            <a:ln w="9525">
              <a:solidFill>
                <a:schemeClr val="tx1"/>
              </a:solidFill>
              <a:round/>
            </a:ln>
          </p:spPr>
          <p:txBody>
            <a:bodyPr/>
            <a:lstStyle/>
            <a:p>
              <a:endParaRPr lang="en-US"/>
            </a:p>
          </p:txBody>
        </p:sp>
        <p:sp>
          <p:nvSpPr>
            <p:cNvPr id="110" name="Line 109"/>
            <p:cNvSpPr>
              <a:spLocks noChangeShapeType="1"/>
            </p:cNvSpPr>
            <p:nvPr/>
          </p:nvSpPr>
          <p:spPr bwMode="auto">
            <a:xfrm>
              <a:off x="1199" y="3124"/>
              <a:ext cx="0" cy="169"/>
            </a:xfrm>
            <a:prstGeom prst="line">
              <a:avLst/>
            </a:prstGeom>
            <a:noFill/>
            <a:ln w="9525">
              <a:solidFill>
                <a:schemeClr val="tx1"/>
              </a:solidFill>
              <a:round/>
            </a:ln>
          </p:spPr>
          <p:txBody>
            <a:bodyPr/>
            <a:lstStyle/>
            <a:p>
              <a:endParaRPr lang="en-US"/>
            </a:p>
          </p:txBody>
        </p:sp>
        <p:sp>
          <p:nvSpPr>
            <p:cNvPr id="111" name="Line 110"/>
            <p:cNvSpPr>
              <a:spLocks noChangeShapeType="1"/>
            </p:cNvSpPr>
            <p:nvPr/>
          </p:nvSpPr>
          <p:spPr bwMode="auto">
            <a:xfrm>
              <a:off x="667" y="3125"/>
              <a:ext cx="529" cy="0"/>
            </a:xfrm>
            <a:prstGeom prst="line">
              <a:avLst/>
            </a:prstGeom>
            <a:noFill/>
            <a:ln w="9525">
              <a:solidFill>
                <a:schemeClr val="tx1"/>
              </a:solidFill>
              <a:round/>
            </a:ln>
          </p:spPr>
          <p:txBody>
            <a:bodyPr/>
            <a:lstStyle/>
            <a:p>
              <a:endParaRPr lang="en-US"/>
            </a:p>
          </p:txBody>
        </p:sp>
        <p:sp>
          <p:nvSpPr>
            <p:cNvPr id="112" name="Line 112"/>
            <p:cNvSpPr>
              <a:spLocks noChangeShapeType="1"/>
            </p:cNvSpPr>
            <p:nvPr/>
          </p:nvSpPr>
          <p:spPr bwMode="auto">
            <a:xfrm>
              <a:off x="1803" y="3119"/>
              <a:ext cx="0" cy="172"/>
            </a:xfrm>
            <a:prstGeom prst="line">
              <a:avLst/>
            </a:prstGeom>
            <a:noFill/>
            <a:ln w="9525">
              <a:solidFill>
                <a:schemeClr val="tx1"/>
              </a:solidFill>
              <a:round/>
            </a:ln>
          </p:spPr>
          <p:txBody>
            <a:bodyPr/>
            <a:lstStyle/>
            <a:p>
              <a:endParaRPr lang="en-US"/>
            </a:p>
          </p:txBody>
        </p:sp>
        <p:sp>
          <p:nvSpPr>
            <p:cNvPr id="113" name="Line 113"/>
            <p:cNvSpPr>
              <a:spLocks noChangeShapeType="1"/>
            </p:cNvSpPr>
            <p:nvPr/>
          </p:nvSpPr>
          <p:spPr bwMode="auto">
            <a:xfrm>
              <a:off x="2228" y="3117"/>
              <a:ext cx="0" cy="172"/>
            </a:xfrm>
            <a:prstGeom prst="line">
              <a:avLst/>
            </a:prstGeom>
            <a:noFill/>
            <a:ln w="9525">
              <a:solidFill>
                <a:schemeClr val="tx1"/>
              </a:solidFill>
              <a:round/>
            </a:ln>
          </p:spPr>
          <p:txBody>
            <a:bodyPr/>
            <a:lstStyle/>
            <a:p>
              <a:endParaRPr lang="en-US"/>
            </a:p>
          </p:txBody>
        </p:sp>
        <p:sp>
          <p:nvSpPr>
            <p:cNvPr id="114" name="Line 116"/>
            <p:cNvSpPr>
              <a:spLocks noChangeShapeType="1"/>
            </p:cNvSpPr>
            <p:nvPr/>
          </p:nvSpPr>
          <p:spPr bwMode="auto">
            <a:xfrm>
              <a:off x="2910" y="3100"/>
              <a:ext cx="0" cy="189"/>
            </a:xfrm>
            <a:prstGeom prst="line">
              <a:avLst/>
            </a:prstGeom>
            <a:noFill/>
            <a:ln w="9525">
              <a:solidFill>
                <a:schemeClr val="tx1"/>
              </a:solidFill>
              <a:round/>
            </a:ln>
          </p:spPr>
          <p:txBody>
            <a:bodyPr/>
            <a:lstStyle/>
            <a:p>
              <a:endParaRPr lang="en-US"/>
            </a:p>
          </p:txBody>
        </p:sp>
        <p:sp>
          <p:nvSpPr>
            <p:cNvPr id="115" name="Line 117"/>
            <p:cNvSpPr>
              <a:spLocks noChangeShapeType="1"/>
            </p:cNvSpPr>
            <p:nvPr/>
          </p:nvSpPr>
          <p:spPr bwMode="auto">
            <a:xfrm>
              <a:off x="3422" y="3103"/>
              <a:ext cx="0" cy="193"/>
            </a:xfrm>
            <a:prstGeom prst="line">
              <a:avLst/>
            </a:prstGeom>
            <a:noFill/>
            <a:ln w="9525">
              <a:solidFill>
                <a:schemeClr val="tx1"/>
              </a:solidFill>
              <a:round/>
            </a:ln>
          </p:spPr>
          <p:txBody>
            <a:bodyPr/>
            <a:lstStyle/>
            <a:p>
              <a:endParaRPr lang="en-US"/>
            </a:p>
          </p:txBody>
        </p:sp>
        <p:sp>
          <p:nvSpPr>
            <p:cNvPr id="116" name="Line 120"/>
            <p:cNvSpPr>
              <a:spLocks noChangeShapeType="1"/>
            </p:cNvSpPr>
            <p:nvPr/>
          </p:nvSpPr>
          <p:spPr bwMode="auto">
            <a:xfrm>
              <a:off x="4070" y="3116"/>
              <a:ext cx="0" cy="184"/>
            </a:xfrm>
            <a:prstGeom prst="line">
              <a:avLst/>
            </a:prstGeom>
            <a:noFill/>
            <a:ln w="9525">
              <a:solidFill>
                <a:schemeClr val="tx1"/>
              </a:solidFill>
              <a:round/>
            </a:ln>
          </p:spPr>
          <p:txBody>
            <a:bodyPr/>
            <a:lstStyle/>
            <a:p>
              <a:endParaRPr lang="en-US"/>
            </a:p>
          </p:txBody>
        </p:sp>
        <p:sp>
          <p:nvSpPr>
            <p:cNvPr id="117" name="Line 121"/>
            <p:cNvSpPr>
              <a:spLocks noChangeShapeType="1"/>
            </p:cNvSpPr>
            <p:nvPr/>
          </p:nvSpPr>
          <p:spPr bwMode="auto">
            <a:xfrm>
              <a:off x="4552" y="3116"/>
              <a:ext cx="0" cy="184"/>
            </a:xfrm>
            <a:prstGeom prst="line">
              <a:avLst/>
            </a:prstGeom>
            <a:noFill/>
            <a:ln w="9525">
              <a:solidFill>
                <a:schemeClr val="tx1"/>
              </a:solidFill>
              <a:round/>
            </a:ln>
          </p:spPr>
          <p:txBody>
            <a:bodyPr/>
            <a:lstStyle/>
            <a:p>
              <a:endParaRPr lang="en-US"/>
            </a:p>
          </p:txBody>
        </p:sp>
        <p:sp>
          <p:nvSpPr>
            <p:cNvPr id="118" name="Line 122"/>
            <p:cNvSpPr>
              <a:spLocks noChangeShapeType="1"/>
            </p:cNvSpPr>
            <p:nvPr/>
          </p:nvSpPr>
          <p:spPr bwMode="auto">
            <a:xfrm>
              <a:off x="4070" y="3115"/>
              <a:ext cx="485" cy="0"/>
            </a:xfrm>
            <a:prstGeom prst="line">
              <a:avLst/>
            </a:prstGeom>
            <a:noFill/>
            <a:ln w="9525">
              <a:solidFill>
                <a:schemeClr val="tx1"/>
              </a:solidFill>
              <a:round/>
            </a:ln>
          </p:spPr>
          <p:txBody>
            <a:bodyPr/>
            <a:lstStyle/>
            <a:p>
              <a:endParaRPr lang="en-US"/>
            </a:p>
          </p:txBody>
        </p:sp>
        <p:sp>
          <p:nvSpPr>
            <p:cNvPr id="119" name="Text Box 123"/>
            <p:cNvSpPr txBox="1">
              <a:spLocks noChangeArrowheads="1"/>
            </p:cNvSpPr>
            <p:nvPr/>
          </p:nvSpPr>
          <p:spPr bwMode="auto">
            <a:xfrm>
              <a:off x="95" y="3277"/>
              <a:ext cx="567" cy="192"/>
            </a:xfrm>
            <a:prstGeom prst="rect">
              <a:avLst/>
            </a:prstGeom>
            <a:noFill/>
            <a:ln w="9525">
              <a:noFill/>
              <a:miter lim="800000"/>
            </a:ln>
          </p:spPr>
          <p:txBody>
            <a:bodyPr>
              <a:spAutoFit/>
            </a:bodyPr>
            <a:lstStyle/>
            <a:p>
              <a:pPr algn="ctr">
                <a:spcBef>
                  <a:spcPct val="50000"/>
                </a:spcBef>
              </a:pPr>
              <a:r>
                <a:rPr lang="en-GB" sz="1400"/>
                <a:t>30 mins.</a:t>
              </a:r>
              <a:endParaRPr lang="en-GB" sz="1400"/>
            </a:p>
          </p:txBody>
        </p:sp>
        <p:sp>
          <p:nvSpPr>
            <p:cNvPr id="120" name="Text Box 124"/>
            <p:cNvSpPr txBox="1">
              <a:spLocks noChangeArrowheads="1"/>
            </p:cNvSpPr>
            <p:nvPr/>
          </p:nvSpPr>
          <p:spPr bwMode="auto">
            <a:xfrm>
              <a:off x="668" y="3116"/>
              <a:ext cx="504" cy="192"/>
            </a:xfrm>
            <a:prstGeom prst="rect">
              <a:avLst/>
            </a:prstGeom>
            <a:noFill/>
            <a:ln w="9525">
              <a:noFill/>
              <a:miter lim="800000"/>
            </a:ln>
          </p:spPr>
          <p:txBody>
            <a:bodyPr>
              <a:spAutoFit/>
            </a:bodyPr>
            <a:lstStyle/>
            <a:p>
              <a:pPr algn="ctr">
                <a:spcBef>
                  <a:spcPct val="50000"/>
                </a:spcBef>
              </a:pPr>
              <a:r>
                <a:rPr lang="en-GB" sz="1400"/>
                <a:t>58 hrs.</a:t>
              </a:r>
              <a:endParaRPr lang="en-GB" sz="1400"/>
            </a:p>
          </p:txBody>
        </p:sp>
        <p:sp>
          <p:nvSpPr>
            <p:cNvPr id="121" name="Text Box 125"/>
            <p:cNvSpPr txBox="1">
              <a:spLocks noChangeArrowheads="1"/>
            </p:cNvSpPr>
            <p:nvPr/>
          </p:nvSpPr>
          <p:spPr bwMode="auto">
            <a:xfrm>
              <a:off x="1230" y="3280"/>
              <a:ext cx="556" cy="192"/>
            </a:xfrm>
            <a:prstGeom prst="rect">
              <a:avLst/>
            </a:prstGeom>
            <a:noFill/>
            <a:ln w="9525">
              <a:noFill/>
              <a:miter lim="800000"/>
            </a:ln>
          </p:spPr>
          <p:txBody>
            <a:bodyPr>
              <a:spAutoFit/>
            </a:bodyPr>
            <a:lstStyle/>
            <a:p>
              <a:pPr algn="ctr">
                <a:spcBef>
                  <a:spcPct val="50000"/>
                </a:spcBef>
              </a:pPr>
              <a:r>
                <a:rPr lang="en-GB" sz="1400"/>
                <a:t>30 mins.</a:t>
              </a:r>
              <a:endParaRPr lang="en-GB" sz="1400"/>
            </a:p>
          </p:txBody>
        </p:sp>
        <p:sp>
          <p:nvSpPr>
            <p:cNvPr id="122" name="Text Box 126"/>
            <p:cNvSpPr txBox="1">
              <a:spLocks noChangeArrowheads="1"/>
            </p:cNvSpPr>
            <p:nvPr/>
          </p:nvSpPr>
          <p:spPr bwMode="auto">
            <a:xfrm>
              <a:off x="1775" y="3107"/>
              <a:ext cx="501" cy="192"/>
            </a:xfrm>
            <a:prstGeom prst="rect">
              <a:avLst/>
            </a:prstGeom>
            <a:noFill/>
            <a:ln w="9525">
              <a:noFill/>
              <a:miter lim="800000"/>
            </a:ln>
          </p:spPr>
          <p:txBody>
            <a:bodyPr>
              <a:spAutoFit/>
            </a:bodyPr>
            <a:lstStyle/>
            <a:p>
              <a:pPr algn="ctr">
                <a:spcBef>
                  <a:spcPct val="50000"/>
                </a:spcBef>
              </a:pPr>
              <a:r>
                <a:rPr lang="en-GB" sz="1400"/>
                <a:t>96 hrs.</a:t>
              </a:r>
              <a:endParaRPr lang="en-GB" sz="1400"/>
            </a:p>
          </p:txBody>
        </p:sp>
        <p:sp>
          <p:nvSpPr>
            <p:cNvPr id="123" name="Text Box 127"/>
            <p:cNvSpPr txBox="1">
              <a:spLocks noChangeArrowheads="1"/>
            </p:cNvSpPr>
            <p:nvPr/>
          </p:nvSpPr>
          <p:spPr bwMode="auto">
            <a:xfrm>
              <a:off x="2234" y="3277"/>
              <a:ext cx="673" cy="192"/>
            </a:xfrm>
            <a:prstGeom prst="rect">
              <a:avLst/>
            </a:prstGeom>
            <a:noFill/>
            <a:ln w="9525">
              <a:noFill/>
              <a:miter lim="800000"/>
            </a:ln>
          </p:spPr>
          <p:txBody>
            <a:bodyPr>
              <a:spAutoFit/>
            </a:bodyPr>
            <a:lstStyle/>
            <a:p>
              <a:pPr algn="ctr">
                <a:spcBef>
                  <a:spcPct val="50000"/>
                </a:spcBef>
              </a:pPr>
              <a:r>
                <a:rPr lang="en-GB" sz="1400"/>
                <a:t>5 hrs.</a:t>
              </a:r>
              <a:endParaRPr lang="en-GB" sz="1400"/>
            </a:p>
          </p:txBody>
        </p:sp>
        <p:sp>
          <p:nvSpPr>
            <p:cNvPr id="124" name="Text Box 128"/>
            <p:cNvSpPr txBox="1">
              <a:spLocks noChangeArrowheads="1"/>
            </p:cNvSpPr>
            <p:nvPr/>
          </p:nvSpPr>
          <p:spPr bwMode="auto">
            <a:xfrm>
              <a:off x="2907" y="3103"/>
              <a:ext cx="549" cy="192"/>
            </a:xfrm>
            <a:prstGeom prst="rect">
              <a:avLst/>
            </a:prstGeom>
            <a:noFill/>
            <a:ln w="9525">
              <a:noFill/>
              <a:miter lim="800000"/>
            </a:ln>
          </p:spPr>
          <p:txBody>
            <a:bodyPr>
              <a:spAutoFit/>
            </a:bodyPr>
            <a:lstStyle/>
            <a:p>
              <a:pPr algn="ctr">
                <a:spcBef>
                  <a:spcPct val="50000"/>
                </a:spcBef>
              </a:pPr>
              <a:r>
                <a:rPr lang="en-GB" sz="1400"/>
                <a:t>48 hrs.</a:t>
              </a:r>
              <a:endParaRPr lang="en-GB" sz="1400"/>
            </a:p>
          </p:txBody>
        </p:sp>
        <p:sp>
          <p:nvSpPr>
            <p:cNvPr id="125" name="Text Box 129"/>
            <p:cNvSpPr txBox="1">
              <a:spLocks noChangeArrowheads="1"/>
            </p:cNvSpPr>
            <p:nvPr/>
          </p:nvSpPr>
          <p:spPr bwMode="auto">
            <a:xfrm>
              <a:off x="3503" y="3269"/>
              <a:ext cx="556" cy="192"/>
            </a:xfrm>
            <a:prstGeom prst="rect">
              <a:avLst/>
            </a:prstGeom>
            <a:noFill/>
            <a:ln w="9525">
              <a:noFill/>
              <a:miter lim="800000"/>
            </a:ln>
          </p:spPr>
          <p:txBody>
            <a:bodyPr>
              <a:spAutoFit/>
            </a:bodyPr>
            <a:lstStyle/>
            <a:p>
              <a:pPr algn="ctr">
                <a:spcBef>
                  <a:spcPct val="50000"/>
                </a:spcBef>
              </a:pPr>
              <a:r>
                <a:rPr lang="en-GB" sz="1400"/>
                <a:t>60 mins.</a:t>
              </a:r>
              <a:endParaRPr lang="en-GB" sz="1400"/>
            </a:p>
          </p:txBody>
        </p:sp>
        <p:sp>
          <p:nvSpPr>
            <p:cNvPr id="126" name="Text Box 130"/>
            <p:cNvSpPr txBox="1">
              <a:spLocks noChangeArrowheads="1"/>
            </p:cNvSpPr>
            <p:nvPr/>
          </p:nvSpPr>
          <p:spPr bwMode="auto">
            <a:xfrm>
              <a:off x="4101" y="3116"/>
              <a:ext cx="503" cy="192"/>
            </a:xfrm>
            <a:prstGeom prst="rect">
              <a:avLst/>
            </a:prstGeom>
            <a:noFill/>
            <a:ln w="9525">
              <a:noFill/>
              <a:miter lim="800000"/>
            </a:ln>
          </p:spPr>
          <p:txBody>
            <a:bodyPr>
              <a:spAutoFit/>
            </a:bodyPr>
            <a:lstStyle/>
            <a:p>
              <a:pPr algn="ctr">
                <a:spcBef>
                  <a:spcPct val="50000"/>
                </a:spcBef>
              </a:pPr>
              <a:r>
                <a:rPr lang="en-GB" sz="1400"/>
                <a:t>48 hrs.</a:t>
              </a:r>
              <a:endParaRPr lang="en-GB" sz="1400"/>
            </a:p>
          </p:txBody>
        </p:sp>
        <p:sp>
          <p:nvSpPr>
            <p:cNvPr id="127" name="Text Box 131"/>
            <p:cNvSpPr txBox="1">
              <a:spLocks noChangeArrowheads="1"/>
            </p:cNvSpPr>
            <p:nvPr/>
          </p:nvSpPr>
          <p:spPr bwMode="auto">
            <a:xfrm>
              <a:off x="4513" y="3279"/>
              <a:ext cx="547" cy="192"/>
            </a:xfrm>
            <a:prstGeom prst="rect">
              <a:avLst/>
            </a:prstGeom>
            <a:noFill/>
            <a:ln w="9525">
              <a:noFill/>
              <a:miter lim="800000"/>
            </a:ln>
          </p:spPr>
          <p:txBody>
            <a:bodyPr>
              <a:spAutoFit/>
            </a:bodyPr>
            <a:lstStyle/>
            <a:p>
              <a:pPr algn="ctr">
                <a:spcBef>
                  <a:spcPct val="50000"/>
                </a:spcBef>
              </a:pPr>
              <a:r>
                <a:rPr lang="en-GB" sz="1400"/>
                <a:t>60 mins.</a:t>
              </a:r>
              <a:endParaRPr lang="en-GB" sz="1400"/>
            </a:p>
          </p:txBody>
        </p:sp>
        <p:sp>
          <p:nvSpPr>
            <p:cNvPr id="128" name="Text Box 133"/>
            <p:cNvSpPr txBox="1">
              <a:spLocks noChangeArrowheads="1"/>
            </p:cNvSpPr>
            <p:nvPr/>
          </p:nvSpPr>
          <p:spPr bwMode="auto">
            <a:xfrm>
              <a:off x="4939" y="3079"/>
              <a:ext cx="897" cy="192"/>
            </a:xfrm>
            <a:prstGeom prst="rect">
              <a:avLst/>
            </a:prstGeom>
            <a:noFill/>
            <a:ln w="9525">
              <a:noFill/>
              <a:miter lim="800000"/>
            </a:ln>
          </p:spPr>
          <p:txBody>
            <a:bodyPr>
              <a:spAutoFit/>
            </a:bodyPr>
            <a:lstStyle/>
            <a:p>
              <a:pPr algn="ctr">
                <a:spcBef>
                  <a:spcPct val="50000"/>
                </a:spcBef>
              </a:pPr>
              <a:r>
                <a:rPr lang="en-GB" sz="1400"/>
                <a:t>TTT = 258 hrs </a:t>
              </a:r>
              <a:endParaRPr lang="en-GB" sz="1400"/>
            </a:p>
          </p:txBody>
        </p:sp>
        <p:sp>
          <p:nvSpPr>
            <p:cNvPr id="129" name="Text Box 134"/>
            <p:cNvSpPr txBox="1">
              <a:spLocks noChangeArrowheads="1"/>
            </p:cNvSpPr>
            <p:nvPr/>
          </p:nvSpPr>
          <p:spPr bwMode="auto">
            <a:xfrm>
              <a:off x="4985" y="3286"/>
              <a:ext cx="802" cy="192"/>
            </a:xfrm>
            <a:prstGeom prst="rect">
              <a:avLst/>
            </a:prstGeom>
            <a:noFill/>
            <a:ln w="9525">
              <a:noFill/>
              <a:miter lim="800000"/>
            </a:ln>
          </p:spPr>
          <p:txBody>
            <a:bodyPr>
              <a:spAutoFit/>
            </a:bodyPr>
            <a:lstStyle/>
            <a:p>
              <a:pPr algn="ctr">
                <a:spcBef>
                  <a:spcPct val="50000"/>
                </a:spcBef>
              </a:pPr>
              <a:r>
                <a:rPr lang="en-GB" sz="1400"/>
                <a:t>V-AT = 8 hrs </a:t>
              </a:r>
              <a:endParaRPr lang="en-GB" sz="1400"/>
            </a:p>
          </p:txBody>
        </p:sp>
        <p:sp>
          <p:nvSpPr>
            <p:cNvPr id="130" name="Line 189"/>
            <p:cNvSpPr>
              <a:spLocks noChangeShapeType="1"/>
            </p:cNvSpPr>
            <p:nvPr/>
          </p:nvSpPr>
          <p:spPr bwMode="auto">
            <a:xfrm flipV="1">
              <a:off x="1200" y="3303"/>
              <a:ext cx="0" cy="163"/>
            </a:xfrm>
            <a:prstGeom prst="line">
              <a:avLst/>
            </a:prstGeom>
            <a:noFill/>
            <a:ln w="9525">
              <a:solidFill>
                <a:schemeClr val="tx1"/>
              </a:solidFill>
              <a:round/>
            </a:ln>
          </p:spPr>
          <p:txBody>
            <a:bodyPr/>
            <a:lstStyle/>
            <a:p>
              <a:endParaRPr lang="en-US"/>
            </a:p>
          </p:txBody>
        </p:sp>
        <p:sp>
          <p:nvSpPr>
            <p:cNvPr id="131" name="Line 190"/>
            <p:cNvSpPr>
              <a:spLocks noChangeShapeType="1"/>
            </p:cNvSpPr>
            <p:nvPr/>
          </p:nvSpPr>
          <p:spPr bwMode="auto">
            <a:xfrm flipV="1">
              <a:off x="1805" y="3302"/>
              <a:ext cx="0" cy="170"/>
            </a:xfrm>
            <a:prstGeom prst="line">
              <a:avLst/>
            </a:prstGeom>
            <a:noFill/>
            <a:ln w="9525">
              <a:solidFill>
                <a:schemeClr val="tx1"/>
              </a:solidFill>
              <a:round/>
            </a:ln>
          </p:spPr>
          <p:txBody>
            <a:bodyPr/>
            <a:lstStyle/>
            <a:p>
              <a:endParaRPr lang="en-US"/>
            </a:p>
          </p:txBody>
        </p:sp>
        <p:sp>
          <p:nvSpPr>
            <p:cNvPr id="132" name="Line 191"/>
            <p:cNvSpPr>
              <a:spLocks noChangeShapeType="1"/>
            </p:cNvSpPr>
            <p:nvPr/>
          </p:nvSpPr>
          <p:spPr bwMode="auto">
            <a:xfrm flipV="1">
              <a:off x="1201" y="3473"/>
              <a:ext cx="598" cy="0"/>
            </a:xfrm>
            <a:prstGeom prst="line">
              <a:avLst/>
            </a:prstGeom>
            <a:noFill/>
            <a:ln w="9525">
              <a:solidFill>
                <a:schemeClr val="tx1"/>
              </a:solidFill>
              <a:round/>
            </a:ln>
          </p:spPr>
          <p:txBody>
            <a:bodyPr/>
            <a:lstStyle/>
            <a:p>
              <a:endParaRPr lang="en-US"/>
            </a:p>
          </p:txBody>
        </p:sp>
        <p:sp>
          <p:nvSpPr>
            <p:cNvPr id="133" name="Line 193"/>
            <p:cNvSpPr>
              <a:spLocks noChangeShapeType="1"/>
            </p:cNvSpPr>
            <p:nvPr/>
          </p:nvSpPr>
          <p:spPr bwMode="auto">
            <a:xfrm flipV="1">
              <a:off x="3421" y="3291"/>
              <a:ext cx="0" cy="184"/>
            </a:xfrm>
            <a:prstGeom prst="line">
              <a:avLst/>
            </a:prstGeom>
            <a:noFill/>
            <a:ln w="9525">
              <a:solidFill>
                <a:schemeClr val="tx1"/>
              </a:solidFill>
              <a:round/>
            </a:ln>
          </p:spPr>
          <p:txBody>
            <a:bodyPr/>
            <a:lstStyle/>
            <a:p>
              <a:endParaRPr lang="en-US"/>
            </a:p>
          </p:txBody>
        </p:sp>
        <p:sp>
          <p:nvSpPr>
            <p:cNvPr id="134" name="Line 194"/>
            <p:cNvSpPr>
              <a:spLocks noChangeShapeType="1"/>
            </p:cNvSpPr>
            <p:nvPr/>
          </p:nvSpPr>
          <p:spPr bwMode="auto">
            <a:xfrm flipV="1">
              <a:off x="4071" y="3291"/>
              <a:ext cx="0" cy="181"/>
            </a:xfrm>
            <a:prstGeom prst="line">
              <a:avLst/>
            </a:prstGeom>
            <a:noFill/>
            <a:ln w="9525">
              <a:solidFill>
                <a:schemeClr val="tx1"/>
              </a:solidFill>
              <a:round/>
            </a:ln>
          </p:spPr>
          <p:txBody>
            <a:bodyPr/>
            <a:lstStyle/>
            <a:p>
              <a:endParaRPr lang="en-US"/>
            </a:p>
          </p:txBody>
        </p:sp>
        <p:sp>
          <p:nvSpPr>
            <p:cNvPr id="135" name="Line 195"/>
            <p:cNvSpPr>
              <a:spLocks noChangeShapeType="1"/>
            </p:cNvSpPr>
            <p:nvPr/>
          </p:nvSpPr>
          <p:spPr bwMode="auto">
            <a:xfrm flipV="1">
              <a:off x="3421" y="3472"/>
              <a:ext cx="646" cy="0"/>
            </a:xfrm>
            <a:prstGeom prst="line">
              <a:avLst/>
            </a:prstGeom>
            <a:noFill/>
            <a:ln w="9525">
              <a:solidFill>
                <a:schemeClr val="tx1"/>
              </a:solidFill>
              <a:round/>
            </a:ln>
          </p:spPr>
          <p:txBody>
            <a:bodyPr/>
            <a:lstStyle/>
            <a:p>
              <a:endParaRPr lang="en-US"/>
            </a:p>
          </p:txBody>
        </p:sp>
        <p:sp>
          <p:nvSpPr>
            <p:cNvPr id="136" name="Line 196"/>
            <p:cNvSpPr>
              <a:spLocks noChangeShapeType="1"/>
            </p:cNvSpPr>
            <p:nvPr/>
          </p:nvSpPr>
          <p:spPr bwMode="auto">
            <a:xfrm flipH="1">
              <a:off x="1801" y="3113"/>
              <a:ext cx="431" cy="0"/>
            </a:xfrm>
            <a:prstGeom prst="line">
              <a:avLst/>
            </a:prstGeom>
            <a:noFill/>
            <a:ln w="9525">
              <a:solidFill>
                <a:schemeClr val="tx1"/>
              </a:solidFill>
              <a:roun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dissolve">
                                      <p:cBhvr>
                                        <p:cTn id="12" dur="5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dissolv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dissolve">
                                      <p:cBhvr>
                                        <p:cTn id="2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a:bodyPr>
          <a:lstStyle/>
          <a:p>
            <a:r>
              <a:rPr lang="en-GB" sz="3200" dirty="0">
                <a:solidFill>
                  <a:srgbClr val="C00000"/>
                </a:solidFill>
              </a:rPr>
              <a:t>Value add v. Non Value add</a:t>
            </a:r>
            <a:endParaRPr lang="en-GB" sz="3200" dirty="0"/>
          </a:p>
        </p:txBody>
      </p:sp>
      <p:sp>
        <p:nvSpPr>
          <p:cNvPr id="15" name="Content Placeholder 14"/>
          <p:cNvSpPr>
            <a:spLocks noGrp="1"/>
          </p:cNvSpPr>
          <p:nvPr>
            <p:ph idx="1"/>
          </p:nvPr>
        </p:nvSpPr>
        <p:spPr/>
        <p:txBody>
          <a:bodyPr>
            <a:normAutofit fontScale="62500" lnSpcReduction="20000"/>
          </a:bodyPr>
          <a:lstStyle/>
          <a:p>
            <a:r>
              <a:rPr lang="en-US" dirty="0">
                <a:solidFill>
                  <a:srgbClr val="000000"/>
                </a:solidFill>
              </a:rPr>
              <a:t>1. ______ Delivery of supplies Just In Time (JIT) from the supplier to the plant </a:t>
            </a:r>
            <a:endParaRPr lang="en-US" dirty="0">
              <a:solidFill>
                <a:srgbClr val="000000"/>
              </a:solidFill>
            </a:endParaRPr>
          </a:p>
          <a:p>
            <a:pPr>
              <a:spcBef>
                <a:spcPts val="1700"/>
              </a:spcBef>
            </a:pPr>
            <a:r>
              <a:rPr lang="en-US" dirty="0">
                <a:solidFill>
                  <a:srgbClr val="000000"/>
                </a:solidFill>
              </a:rPr>
              <a:t>2. ______ Locating the proper tools and equipment needed to changeover for the next operational run</a:t>
            </a:r>
            <a:endParaRPr lang="en-US" dirty="0">
              <a:solidFill>
                <a:srgbClr val="000000"/>
              </a:solidFill>
            </a:endParaRPr>
          </a:p>
          <a:p>
            <a:pPr>
              <a:spcBef>
                <a:spcPts val="1700"/>
              </a:spcBef>
            </a:pPr>
            <a:r>
              <a:rPr lang="en-US" dirty="0">
                <a:solidFill>
                  <a:srgbClr val="000000"/>
                </a:solidFill>
              </a:rPr>
              <a:t>3. ______  Having operators collect SPC data and fill out quality forms</a:t>
            </a:r>
            <a:endParaRPr lang="en-US" dirty="0">
              <a:solidFill>
                <a:srgbClr val="000000"/>
              </a:solidFill>
            </a:endParaRPr>
          </a:p>
          <a:p>
            <a:pPr>
              <a:spcBef>
                <a:spcPts val="1700"/>
              </a:spcBef>
            </a:pPr>
            <a:r>
              <a:rPr lang="en-US" dirty="0">
                <a:solidFill>
                  <a:srgbClr val="000000"/>
                </a:solidFill>
              </a:rPr>
              <a:t>4. ______  Performing open heart surgery on a patient</a:t>
            </a:r>
            <a:endParaRPr lang="en-US" dirty="0">
              <a:solidFill>
                <a:srgbClr val="000000"/>
              </a:solidFill>
            </a:endParaRPr>
          </a:p>
          <a:p>
            <a:pPr>
              <a:spcBef>
                <a:spcPts val="1700"/>
              </a:spcBef>
            </a:pPr>
            <a:r>
              <a:rPr lang="en-US" dirty="0">
                <a:solidFill>
                  <a:srgbClr val="000000"/>
                </a:solidFill>
              </a:rPr>
              <a:t>5. ______  Inspecting product for defects so they don</a:t>
            </a:r>
            <a:r>
              <a:rPr lang="ja-JP" altLang="en-US" dirty="0">
                <a:solidFill>
                  <a:srgbClr val="000000"/>
                </a:solidFill>
                <a:latin typeface="Arial" panose="020B0604020202020204"/>
              </a:rPr>
              <a:t>’</a:t>
            </a:r>
            <a:r>
              <a:rPr lang="en-US" dirty="0">
                <a:solidFill>
                  <a:srgbClr val="000000"/>
                </a:solidFill>
              </a:rPr>
              <a:t>t reach the customer</a:t>
            </a:r>
            <a:endParaRPr lang="en-US" dirty="0">
              <a:solidFill>
                <a:srgbClr val="000000"/>
              </a:solidFill>
            </a:endParaRPr>
          </a:p>
          <a:p>
            <a:pPr>
              <a:spcBef>
                <a:spcPts val="1700"/>
              </a:spcBef>
            </a:pPr>
            <a:r>
              <a:rPr lang="en-US" dirty="0">
                <a:solidFill>
                  <a:srgbClr val="000000"/>
                </a:solidFill>
              </a:rPr>
              <a:t>6. ______  Moving a patient from the operating room to cardiac rehab</a:t>
            </a:r>
            <a:endParaRPr lang="en-US" dirty="0">
              <a:solidFill>
                <a:srgbClr val="000000"/>
              </a:solidFill>
            </a:endParaRPr>
          </a:p>
          <a:p>
            <a:pPr>
              <a:spcBef>
                <a:spcPts val="1700"/>
              </a:spcBef>
            </a:pPr>
            <a:r>
              <a:rPr lang="en-US" dirty="0">
                <a:solidFill>
                  <a:srgbClr val="000000"/>
                </a:solidFill>
              </a:rPr>
              <a:t>7. ______  Final assembly of gears to be located in differential case</a:t>
            </a:r>
            <a:endParaRPr lang="en-US" dirty="0">
              <a:solidFill>
                <a:srgbClr val="000000"/>
              </a:solidFill>
            </a:endParaRPr>
          </a:p>
          <a:p>
            <a:pPr>
              <a:spcBef>
                <a:spcPts val="1700"/>
              </a:spcBef>
            </a:pPr>
            <a:r>
              <a:rPr lang="en-US" dirty="0">
                <a:solidFill>
                  <a:srgbClr val="000000"/>
                </a:solidFill>
              </a:rPr>
              <a:t>8. ______  Billing the cell phone customer for services rendered</a:t>
            </a:r>
            <a:endParaRPr lang="en-US" dirty="0">
              <a:solidFill>
                <a:srgbClr val="000000"/>
              </a:solidFill>
            </a:endParaRPr>
          </a:p>
          <a:p>
            <a:endParaRPr lang="en-GB"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Autofit/>
          </a:bodyPr>
          <a:lstStyle/>
          <a:p>
            <a:r>
              <a:rPr lang="en-GB" sz="3200" dirty="0">
                <a:solidFill>
                  <a:srgbClr val="C00000"/>
                </a:solidFill>
              </a:rPr>
              <a:t>Lean Principles – 4 Steps</a:t>
            </a:r>
            <a:endParaRPr lang="en-GB" sz="3200" dirty="0">
              <a:solidFill>
                <a:srgbClr val="C00000"/>
              </a:solidFill>
            </a:endParaRPr>
          </a:p>
        </p:txBody>
      </p:sp>
      <p:sp>
        <p:nvSpPr>
          <p:cNvPr id="3" name="Content Placeholder 2"/>
          <p:cNvSpPr>
            <a:spLocks noGrp="1"/>
          </p:cNvSpPr>
          <p:nvPr>
            <p:ph idx="1"/>
          </p:nvPr>
        </p:nvSpPr>
        <p:spPr>
          <a:xfrm>
            <a:off x="539552" y="1124744"/>
            <a:ext cx="8180998" cy="4693321"/>
          </a:xfrm>
        </p:spPr>
        <p:txBody>
          <a:bodyPr>
            <a:normAutofit fontScale="32500" lnSpcReduction="20000"/>
          </a:bodyPr>
          <a:lstStyle/>
          <a:p>
            <a:r>
              <a:rPr lang="en-US" sz="5100" dirty="0">
                <a:solidFill>
                  <a:srgbClr val="C00000"/>
                </a:solidFill>
              </a:rPr>
              <a:t>Specify Value</a:t>
            </a:r>
            <a:endParaRPr lang="en-US" sz="5100" dirty="0">
              <a:solidFill>
                <a:srgbClr val="C00000"/>
              </a:solidFill>
            </a:endParaRPr>
          </a:p>
          <a:p>
            <a:pPr marL="685800" lvl="1">
              <a:spcBef>
                <a:spcPts val="925"/>
              </a:spcBef>
            </a:pPr>
            <a:r>
              <a:rPr lang="en-US" sz="5100" dirty="0"/>
              <a:t>Value can only be defined by the ultimate customer</a:t>
            </a:r>
            <a:endParaRPr lang="en-US" sz="5100" dirty="0"/>
          </a:p>
          <a:p>
            <a:pPr>
              <a:spcBef>
                <a:spcPts val="925"/>
              </a:spcBef>
            </a:pPr>
            <a:r>
              <a:rPr lang="en-US" sz="5100" dirty="0">
                <a:solidFill>
                  <a:srgbClr val="C00000"/>
                </a:solidFill>
              </a:rPr>
              <a:t>Identify the Value Stream</a:t>
            </a:r>
            <a:endParaRPr lang="en-US" sz="5100" dirty="0">
              <a:solidFill>
                <a:srgbClr val="C00000"/>
              </a:solidFill>
            </a:endParaRPr>
          </a:p>
          <a:p>
            <a:pPr marL="685800" lvl="1">
              <a:spcBef>
                <a:spcPts val="925"/>
              </a:spcBef>
            </a:pPr>
            <a:r>
              <a:rPr lang="en-US" sz="5100" dirty="0"/>
              <a:t>Specific actions required to bring a product or service through the critical tasks of the business</a:t>
            </a:r>
            <a:endParaRPr lang="en-US" sz="5100" dirty="0"/>
          </a:p>
          <a:p>
            <a:pPr marL="685800" lvl="1">
              <a:spcBef>
                <a:spcPts val="925"/>
              </a:spcBef>
            </a:pPr>
            <a:r>
              <a:rPr lang="en-US" sz="5100" dirty="0"/>
              <a:t>Eliminate wasteful steps in the process</a:t>
            </a:r>
            <a:endParaRPr lang="en-US" sz="5100" dirty="0"/>
          </a:p>
          <a:p>
            <a:pPr>
              <a:spcBef>
                <a:spcPts val="925"/>
              </a:spcBef>
            </a:pPr>
            <a:r>
              <a:rPr lang="en-US" sz="5100" dirty="0">
                <a:solidFill>
                  <a:srgbClr val="C00000"/>
                </a:solidFill>
              </a:rPr>
              <a:t>Flow</a:t>
            </a:r>
            <a:endParaRPr lang="en-US" sz="5100" dirty="0">
              <a:solidFill>
                <a:srgbClr val="C00000"/>
              </a:solidFill>
            </a:endParaRPr>
          </a:p>
          <a:p>
            <a:pPr marL="685800" lvl="1">
              <a:spcBef>
                <a:spcPts val="925"/>
              </a:spcBef>
            </a:pPr>
            <a:r>
              <a:rPr lang="en-US" sz="5100" dirty="0"/>
              <a:t>Make the remaining value creating steps </a:t>
            </a:r>
            <a:r>
              <a:rPr lang="en-US" sz="5100" i="1" u="sng" dirty="0">
                <a:hlinkClick r:id="" action="ppaction://hlinkshowjump?jump=nextslide"/>
              </a:rPr>
              <a:t>flow</a:t>
            </a:r>
            <a:r>
              <a:rPr lang="en-US" sz="5100" i="1" dirty="0"/>
              <a:t> </a:t>
            </a:r>
            <a:r>
              <a:rPr lang="en-US" sz="5100" dirty="0"/>
              <a:t>(not batch &amp; queue)</a:t>
            </a:r>
            <a:endParaRPr lang="en-US" sz="5100" dirty="0"/>
          </a:p>
          <a:p>
            <a:pPr>
              <a:spcBef>
                <a:spcPts val="925"/>
              </a:spcBef>
            </a:pPr>
            <a:r>
              <a:rPr lang="en-US" sz="5100" dirty="0">
                <a:solidFill>
                  <a:srgbClr val="C00000"/>
                </a:solidFill>
              </a:rPr>
              <a:t>Pull</a:t>
            </a:r>
            <a:endParaRPr lang="en-US" sz="5100" dirty="0">
              <a:solidFill>
                <a:srgbClr val="C00000"/>
              </a:solidFill>
            </a:endParaRPr>
          </a:p>
          <a:p>
            <a:pPr marL="685800" lvl="1">
              <a:spcBef>
                <a:spcPts val="925"/>
              </a:spcBef>
            </a:pPr>
            <a:r>
              <a:rPr lang="en-US" sz="5100" dirty="0"/>
              <a:t>Eliminate forecasting and make what customers tell you</a:t>
            </a:r>
            <a:endParaRPr lang="en-US" sz="5100" dirty="0"/>
          </a:p>
          <a:p>
            <a:pPr marL="400050" lvl="1" indent="0">
              <a:spcBef>
                <a:spcPts val="925"/>
              </a:spcBef>
              <a:buNone/>
            </a:pPr>
            <a:endParaRPr lang="en-US" sz="5100" dirty="0"/>
          </a:p>
          <a:p>
            <a:pPr marL="0" indent="0">
              <a:spcBef>
                <a:spcPts val="925"/>
              </a:spcBef>
              <a:buNone/>
            </a:pPr>
            <a:r>
              <a:rPr lang="en-US" sz="5100" dirty="0">
                <a:solidFill>
                  <a:srgbClr val="C00000"/>
                </a:solidFill>
              </a:rPr>
              <a:t>Perfection</a:t>
            </a:r>
            <a:endParaRPr lang="en-US" sz="5100" dirty="0">
              <a:solidFill>
                <a:srgbClr val="C00000"/>
              </a:solidFill>
            </a:endParaRPr>
          </a:p>
          <a:p>
            <a:pPr marL="685800" lvl="1">
              <a:spcBef>
                <a:spcPts val="925"/>
              </a:spcBef>
            </a:pPr>
            <a:r>
              <a:rPr lang="en-US" sz="5100" dirty="0"/>
              <a:t>Four initial steps represent a virtuous circle to constantly improve</a:t>
            </a:r>
            <a:endParaRPr lang="en-US" sz="5100" dirty="0"/>
          </a:p>
          <a:p>
            <a:pPr marL="685800" lvl="1">
              <a:spcBef>
                <a:spcPts val="925"/>
              </a:spcBef>
            </a:pPr>
            <a:r>
              <a:rPr lang="en-US" sz="5100" dirty="0"/>
              <a:t>Need for transparency with all partners</a:t>
            </a:r>
            <a:endParaRPr lang="en-US" sz="5100" dirty="0"/>
          </a:p>
          <a:p>
            <a:endParaRPr lang="en-GB" dirty="0"/>
          </a:p>
        </p:txBody>
      </p:sp>
      <p:sp>
        <p:nvSpPr>
          <p:cNvPr id="4" name="TextBox 3"/>
          <p:cNvSpPr txBox="1"/>
          <p:nvPr/>
        </p:nvSpPr>
        <p:spPr>
          <a:xfrm>
            <a:off x="6444208" y="6178105"/>
            <a:ext cx="2363083" cy="646331"/>
          </a:xfrm>
          <a:prstGeom prst="rect">
            <a:avLst/>
          </a:prstGeom>
          <a:noFill/>
        </p:spPr>
        <p:txBody>
          <a:bodyPr wrap="none" rtlCol="0">
            <a:spAutoFit/>
          </a:bodyPr>
          <a:lstStyle/>
          <a:p>
            <a:r>
              <a:rPr lang="en-US" dirty="0">
                <a:solidFill>
                  <a:schemeClr val="tx1"/>
                </a:solidFill>
                <a:ea typeface="MS PGothic" panose="020B0600070205080204" charset="-128"/>
                <a:cs typeface="Gill Sans Light" charset="0"/>
              </a:rPr>
              <a:t>Womack &amp; Jones, 1996</a:t>
            </a:r>
            <a:endParaRPr lang="en-US" dirty="0">
              <a:solidFill>
                <a:schemeClr val="tx1"/>
              </a:solidFill>
              <a:ea typeface="MS PGothic" panose="020B0600070205080204" charset="-128"/>
              <a:cs typeface="Gill Sans Light" charset="0"/>
            </a:endParaRPr>
          </a:p>
          <a:p>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6863116" y="5540304"/>
            <a:ext cx="1548052" cy="3429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5295" rtl="0" eaLnBrk="1" latinLnBrk="0" hangingPunct="1">
              <a:defRPr sz="895" kern="1200">
                <a:solidFill>
                  <a:schemeClr val="tx1"/>
                </a:solidFill>
                <a:latin typeface="+mn-lt"/>
                <a:ea typeface="+mn-ea"/>
                <a:cs typeface="+mn-cs"/>
              </a:defRPr>
            </a:lvl1pPr>
            <a:lvl2pPr marL="227965" algn="l" defTabSz="455295" rtl="0" eaLnBrk="1" latinLnBrk="0" hangingPunct="1">
              <a:defRPr sz="895" kern="1200">
                <a:solidFill>
                  <a:schemeClr val="tx1"/>
                </a:solidFill>
                <a:latin typeface="+mn-lt"/>
                <a:ea typeface="+mn-ea"/>
                <a:cs typeface="+mn-cs"/>
              </a:defRPr>
            </a:lvl2pPr>
            <a:lvl3pPr marL="455295" algn="l" defTabSz="455295" rtl="0" eaLnBrk="1" latinLnBrk="0" hangingPunct="1">
              <a:defRPr sz="895" kern="1200">
                <a:solidFill>
                  <a:schemeClr val="tx1"/>
                </a:solidFill>
                <a:latin typeface="+mn-lt"/>
                <a:ea typeface="+mn-ea"/>
                <a:cs typeface="+mn-cs"/>
              </a:defRPr>
            </a:lvl3pPr>
            <a:lvl4pPr marL="683260" algn="l" defTabSz="455295" rtl="0" eaLnBrk="1" latinLnBrk="0" hangingPunct="1">
              <a:defRPr sz="895" kern="1200">
                <a:solidFill>
                  <a:schemeClr val="tx1"/>
                </a:solidFill>
                <a:latin typeface="+mn-lt"/>
                <a:ea typeface="+mn-ea"/>
                <a:cs typeface="+mn-cs"/>
              </a:defRPr>
            </a:lvl4pPr>
            <a:lvl5pPr marL="910590" algn="l" defTabSz="455295" rtl="0" eaLnBrk="1" latinLnBrk="0" hangingPunct="1">
              <a:defRPr sz="895" kern="1200">
                <a:solidFill>
                  <a:schemeClr val="tx1"/>
                </a:solidFill>
                <a:latin typeface="+mn-lt"/>
                <a:ea typeface="+mn-ea"/>
                <a:cs typeface="+mn-cs"/>
              </a:defRPr>
            </a:lvl5pPr>
            <a:lvl6pPr marL="1138555" algn="l" defTabSz="455295" rtl="0" eaLnBrk="1" latinLnBrk="0" hangingPunct="1">
              <a:defRPr sz="895" kern="1200">
                <a:solidFill>
                  <a:schemeClr val="tx1"/>
                </a:solidFill>
                <a:latin typeface="+mn-lt"/>
                <a:ea typeface="+mn-ea"/>
                <a:cs typeface="+mn-cs"/>
              </a:defRPr>
            </a:lvl6pPr>
            <a:lvl7pPr marL="1365885" algn="l" defTabSz="455295" rtl="0" eaLnBrk="1" latinLnBrk="0" hangingPunct="1">
              <a:defRPr sz="895" kern="1200">
                <a:solidFill>
                  <a:schemeClr val="tx1"/>
                </a:solidFill>
                <a:latin typeface="+mn-lt"/>
                <a:ea typeface="+mn-ea"/>
                <a:cs typeface="+mn-cs"/>
              </a:defRPr>
            </a:lvl7pPr>
            <a:lvl8pPr marL="1593850" algn="l" defTabSz="455295" rtl="0" eaLnBrk="1" latinLnBrk="0" hangingPunct="1">
              <a:defRPr sz="895" kern="1200">
                <a:solidFill>
                  <a:schemeClr val="tx1"/>
                </a:solidFill>
                <a:latin typeface="+mn-lt"/>
                <a:ea typeface="+mn-ea"/>
                <a:cs typeface="+mn-cs"/>
              </a:defRPr>
            </a:lvl8pPr>
            <a:lvl9pPr marL="1821815" algn="l" defTabSz="455295" rtl="0" eaLnBrk="1" latinLnBrk="0" hangingPunct="1">
              <a:defRPr sz="895" kern="1200">
                <a:solidFill>
                  <a:schemeClr val="tx1"/>
                </a:solidFill>
                <a:latin typeface="+mn-lt"/>
                <a:ea typeface="+mn-ea"/>
                <a:cs typeface="+mn-cs"/>
              </a:defRPr>
            </a:lvl9pPr>
          </a:lstStyle>
          <a:p>
            <a:pPr defTabSz="685800" eaLnBrk="1" hangingPunct="1"/>
            <a:fld id="{A4004C03-3C09-4814-9D32-53C303C5B2B6}" type="slidenum">
              <a:rPr lang="en-GB" altLang="en-US">
                <a:solidFill>
                  <a:prstClr val="black"/>
                </a:solidFill>
              </a:rPr>
            </a:fld>
            <a:endParaRPr lang="en-GB" altLang="en-US">
              <a:solidFill>
                <a:prstClr val="black"/>
              </a:solidFill>
            </a:endParaRPr>
          </a:p>
        </p:txBody>
      </p:sp>
      <p:sp>
        <p:nvSpPr>
          <p:cNvPr id="3" name="Rectangle 5"/>
          <p:cNvSpPr>
            <a:spLocks noChangeArrowheads="1"/>
          </p:cNvSpPr>
          <p:nvPr/>
        </p:nvSpPr>
        <p:spPr bwMode="auto">
          <a:xfrm>
            <a:off x="3616972" y="2222712"/>
            <a:ext cx="3262816" cy="2441158"/>
          </a:xfrm>
          <a:prstGeom prst="rect">
            <a:avLst/>
          </a:prstGeom>
          <a:gradFill rotWithShape="0">
            <a:gsLst>
              <a:gs pos="0">
                <a:srgbClr val="FAFD7C">
                  <a:gamma/>
                  <a:tint val="0"/>
                  <a:invGamma/>
                </a:srgbClr>
              </a:gs>
              <a:gs pos="100000">
                <a:srgbClr val="FAFD7C"/>
              </a:gs>
            </a:gsLst>
            <a:lin ang="5400000" scaled="1"/>
          </a:gradFill>
          <a:ln w="9525">
            <a:noFill/>
            <a:miter lim="800000"/>
          </a:ln>
          <a:effectLst>
            <a:outerShdw dist="107763" dir="2700000" algn="ctr" rotWithShape="0">
              <a:schemeClr val="bg2"/>
            </a:outerShdw>
          </a:effectLst>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defRPr/>
            </a:pPr>
            <a:endParaRPr lang="en-US" sz="1350">
              <a:solidFill>
                <a:prstClr val="black"/>
              </a:solidFill>
              <a:latin typeface="Calibri" panose="020F0502020204030204"/>
            </a:endParaRPr>
          </a:p>
        </p:txBody>
      </p:sp>
      <p:sp>
        <p:nvSpPr>
          <p:cNvPr id="4" name="Rectangle 6"/>
          <p:cNvSpPr>
            <a:spLocks noChangeArrowheads="1"/>
          </p:cNvSpPr>
          <p:nvPr/>
        </p:nvSpPr>
        <p:spPr bwMode="auto">
          <a:xfrm>
            <a:off x="5505594" y="2860985"/>
            <a:ext cx="1095544" cy="89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877" tIns="33343" rIns="67877" bIns="33343">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gn="ctr" defTabSz="685800">
              <a:spcBef>
                <a:spcPct val="50000"/>
              </a:spcBef>
            </a:pPr>
            <a:r>
              <a:rPr lang="en-GB" altLang="en-US" sz="1800">
                <a:solidFill>
                  <a:srgbClr val="EF1474"/>
                </a:solidFill>
                <a:latin typeface="Times New Roman" panose="02020603050405020304" pitchFamily="18" charset="0"/>
              </a:rPr>
              <a:t>Total Quality Costs</a:t>
            </a:r>
            <a:endParaRPr lang="en-GB" altLang="en-US" sz="1800">
              <a:solidFill>
                <a:srgbClr val="EF1474"/>
              </a:solidFill>
              <a:latin typeface="Times New Roman" panose="02020603050405020304" pitchFamily="18" charset="0"/>
            </a:endParaRPr>
          </a:p>
        </p:txBody>
      </p:sp>
      <p:sp>
        <p:nvSpPr>
          <p:cNvPr id="5" name="Line 7"/>
          <p:cNvSpPr>
            <a:spLocks noChangeShapeType="1"/>
          </p:cNvSpPr>
          <p:nvPr/>
        </p:nvSpPr>
        <p:spPr bwMode="auto">
          <a:xfrm>
            <a:off x="3651084" y="2264389"/>
            <a:ext cx="1191" cy="2448303"/>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endParaRPr lang="en-GB" sz="1350">
              <a:solidFill>
                <a:prstClr val="black"/>
              </a:solidFill>
              <a:latin typeface="Calibri" panose="020F0502020204030204"/>
            </a:endParaRPr>
          </a:p>
        </p:txBody>
      </p:sp>
      <p:sp>
        <p:nvSpPr>
          <p:cNvPr id="6" name="Line 8"/>
          <p:cNvSpPr>
            <a:spLocks noChangeShapeType="1"/>
          </p:cNvSpPr>
          <p:nvPr/>
        </p:nvSpPr>
        <p:spPr bwMode="auto">
          <a:xfrm flipV="1">
            <a:off x="3649124" y="4668633"/>
            <a:ext cx="3225901" cy="13099"/>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endParaRPr lang="en-GB" sz="1350">
              <a:solidFill>
                <a:prstClr val="black"/>
              </a:solidFill>
              <a:latin typeface="Calibri" panose="020F0502020204030204"/>
            </a:endParaRPr>
          </a:p>
        </p:txBody>
      </p:sp>
      <p:sp>
        <p:nvSpPr>
          <p:cNvPr id="7" name="Line 9"/>
          <p:cNvSpPr>
            <a:spLocks noChangeShapeType="1"/>
          </p:cNvSpPr>
          <p:nvPr/>
        </p:nvSpPr>
        <p:spPr bwMode="auto">
          <a:xfrm flipV="1">
            <a:off x="6888124" y="2206040"/>
            <a:ext cx="1191" cy="2474501"/>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endParaRPr lang="en-GB" sz="1350">
              <a:solidFill>
                <a:prstClr val="black"/>
              </a:solidFill>
              <a:latin typeface="Calibri" panose="020F0502020204030204"/>
            </a:endParaRPr>
          </a:p>
        </p:txBody>
      </p:sp>
      <p:sp>
        <p:nvSpPr>
          <p:cNvPr id="8" name="Arc 10"/>
          <p:cNvSpPr/>
          <p:nvPr/>
        </p:nvSpPr>
        <p:spPr bwMode="auto">
          <a:xfrm>
            <a:off x="4057571" y="2227475"/>
            <a:ext cx="2843652" cy="1700475"/>
          </a:xfrm>
          <a:custGeom>
            <a:avLst/>
            <a:gdLst>
              <a:gd name="T0" fmla="*/ 3790950 w 22255"/>
              <a:gd name="T1" fmla="*/ 2265900 h 21600"/>
              <a:gd name="T2" fmla="*/ 0 w 22255"/>
              <a:gd name="T3" fmla="*/ 0 h 21600"/>
              <a:gd name="T4" fmla="*/ 3679376 w 22255"/>
              <a:gd name="T5" fmla="*/ 0 h 21600"/>
              <a:gd name="T6" fmla="*/ 0 60000 65536"/>
              <a:gd name="T7" fmla="*/ 0 60000 65536"/>
              <a:gd name="T8" fmla="*/ 0 60000 65536"/>
              <a:gd name="T9" fmla="*/ 0 w 22255"/>
              <a:gd name="T10" fmla="*/ 0 h 21600"/>
              <a:gd name="T11" fmla="*/ 22255 w 22255"/>
              <a:gd name="T12" fmla="*/ 21600 h 21600"/>
            </a:gdLst>
            <a:ahLst/>
            <a:cxnLst>
              <a:cxn ang="T6">
                <a:pos x="T0" y="T1"/>
              </a:cxn>
              <a:cxn ang="T7">
                <a:pos x="T2" y="T3"/>
              </a:cxn>
              <a:cxn ang="T8">
                <a:pos x="T4" y="T5"/>
              </a:cxn>
            </a:cxnLst>
            <a:rect l="T9" t="T10" r="T11" b="T12"/>
            <a:pathLst>
              <a:path w="22255" h="21600" fill="none" extrusionOk="0">
                <a:moveTo>
                  <a:pt x="22255" y="21590"/>
                </a:moveTo>
                <a:cubicBezTo>
                  <a:pt x="22036" y="21596"/>
                  <a:pt x="21818" y="21599"/>
                  <a:pt x="21600" y="21600"/>
                </a:cubicBezTo>
                <a:cubicBezTo>
                  <a:pt x="9670" y="21600"/>
                  <a:pt x="0" y="11929"/>
                  <a:pt x="0" y="0"/>
                </a:cubicBezTo>
              </a:path>
              <a:path w="22255" h="21600" stroke="0" extrusionOk="0">
                <a:moveTo>
                  <a:pt x="22255" y="21590"/>
                </a:moveTo>
                <a:cubicBezTo>
                  <a:pt x="22036" y="21596"/>
                  <a:pt x="21818" y="21599"/>
                  <a:pt x="21600" y="21600"/>
                </a:cubicBezTo>
                <a:cubicBezTo>
                  <a:pt x="9670" y="21600"/>
                  <a:pt x="0" y="11929"/>
                  <a:pt x="0" y="0"/>
                </a:cubicBezTo>
                <a:lnTo>
                  <a:pt x="21600" y="0"/>
                </a:lnTo>
                <a:close/>
              </a:path>
            </a:pathLst>
          </a:custGeom>
          <a:noFill/>
          <a:ln w="50800" cap="rnd">
            <a:solidFill>
              <a:srgbClr val="EF1474"/>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eaLnBrk="1" hangingPunct="1"/>
            <a:endParaRPr lang="en-US" altLang="en-US" sz="1350">
              <a:solidFill>
                <a:prstClr val="black"/>
              </a:solidFill>
            </a:endParaRPr>
          </a:p>
        </p:txBody>
      </p:sp>
      <p:sp>
        <p:nvSpPr>
          <p:cNvPr id="9" name="Arc 11"/>
          <p:cNvSpPr/>
          <p:nvPr/>
        </p:nvSpPr>
        <p:spPr bwMode="auto">
          <a:xfrm>
            <a:off x="3606255" y="4033931"/>
            <a:ext cx="3272343" cy="258406"/>
          </a:xfrm>
          <a:custGeom>
            <a:avLst/>
            <a:gdLst>
              <a:gd name="T0" fmla="*/ 4362450 w 21600"/>
              <a:gd name="T1" fmla="*/ 0 h 21600"/>
              <a:gd name="T2" fmla="*/ 0 w 21600"/>
              <a:gd name="T3" fmla="*/ 344488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rgbClr val="3333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eaLnBrk="1" hangingPunct="1"/>
            <a:endParaRPr lang="en-US" altLang="en-US" sz="1350">
              <a:solidFill>
                <a:prstClr val="black"/>
              </a:solidFill>
            </a:endParaRPr>
          </a:p>
        </p:txBody>
      </p:sp>
      <p:sp>
        <p:nvSpPr>
          <p:cNvPr id="10" name="Arc 12"/>
          <p:cNvSpPr/>
          <p:nvPr/>
        </p:nvSpPr>
        <p:spPr bwMode="auto">
          <a:xfrm>
            <a:off x="3606255" y="4150631"/>
            <a:ext cx="3297349" cy="398922"/>
          </a:xfrm>
          <a:custGeom>
            <a:avLst/>
            <a:gdLst>
              <a:gd name="T0" fmla="*/ 4395787 w 21600"/>
              <a:gd name="T1" fmla="*/ 0 h 21600"/>
              <a:gd name="T2" fmla="*/ 0 w 21600"/>
              <a:gd name="T3" fmla="*/ 531813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rgbClr val="00CC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eaLnBrk="1" hangingPunct="1"/>
            <a:endParaRPr lang="en-US" altLang="en-US" sz="1350">
              <a:solidFill>
                <a:prstClr val="black"/>
              </a:solidFill>
            </a:endParaRPr>
          </a:p>
        </p:txBody>
      </p:sp>
      <p:sp>
        <p:nvSpPr>
          <p:cNvPr id="11" name="Rectangle 13"/>
          <p:cNvSpPr>
            <a:spLocks noChangeArrowheads="1"/>
          </p:cNvSpPr>
          <p:nvPr/>
        </p:nvSpPr>
        <p:spPr bwMode="auto">
          <a:xfrm>
            <a:off x="3815837" y="3400421"/>
            <a:ext cx="999088" cy="62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67" tIns="34534" rIns="69067" bIns="34534">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spcBef>
                <a:spcPct val="50000"/>
              </a:spcBef>
            </a:pPr>
            <a:r>
              <a:rPr lang="en-GB" altLang="en-US" sz="1800" dirty="0">
                <a:solidFill>
                  <a:srgbClr val="EF1474"/>
                </a:solidFill>
                <a:latin typeface="Times New Roman" panose="02020603050405020304" pitchFamily="18" charset="0"/>
              </a:rPr>
              <a:t>Failure costs</a:t>
            </a:r>
            <a:endParaRPr lang="en-GB" altLang="en-US" sz="1800" dirty="0">
              <a:solidFill>
                <a:srgbClr val="EF1474"/>
              </a:solidFill>
              <a:latin typeface="Times New Roman" panose="02020603050405020304" pitchFamily="18" charset="0"/>
            </a:endParaRPr>
          </a:p>
        </p:txBody>
      </p:sp>
      <p:sp>
        <p:nvSpPr>
          <p:cNvPr id="12" name="Rectangle 14"/>
          <p:cNvSpPr>
            <a:spLocks noChangeArrowheads="1"/>
          </p:cNvSpPr>
          <p:nvPr/>
        </p:nvSpPr>
        <p:spPr bwMode="auto">
          <a:xfrm>
            <a:off x="3815837" y="4268521"/>
            <a:ext cx="1813602" cy="27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67" tIns="34534" rIns="69067" bIns="34534">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spcBef>
                <a:spcPct val="50000"/>
              </a:spcBef>
            </a:pPr>
            <a:r>
              <a:rPr lang="en-GB" altLang="en-US" sz="1350">
                <a:solidFill>
                  <a:srgbClr val="3333FF"/>
                </a:solidFill>
                <a:latin typeface="Times New Roman" panose="02020603050405020304" pitchFamily="18" charset="0"/>
              </a:rPr>
              <a:t>Appraisal costs</a:t>
            </a:r>
            <a:endParaRPr lang="en-GB" altLang="en-US" sz="1350">
              <a:solidFill>
                <a:srgbClr val="3333FF"/>
              </a:solidFill>
              <a:latin typeface="Times New Roman" panose="02020603050405020304" pitchFamily="18" charset="0"/>
            </a:endParaRPr>
          </a:p>
        </p:txBody>
      </p:sp>
      <p:sp>
        <p:nvSpPr>
          <p:cNvPr id="13" name="Rectangle 15"/>
          <p:cNvSpPr>
            <a:spLocks noChangeArrowheads="1"/>
          </p:cNvSpPr>
          <p:nvPr/>
        </p:nvSpPr>
        <p:spPr bwMode="auto">
          <a:xfrm>
            <a:off x="5328164" y="4420944"/>
            <a:ext cx="1561150" cy="27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67" tIns="34534" rIns="69067" bIns="34534">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spcBef>
                <a:spcPct val="50000"/>
              </a:spcBef>
            </a:pPr>
            <a:r>
              <a:rPr lang="en-GB" altLang="en-US" sz="1350">
                <a:solidFill>
                  <a:srgbClr val="00CC00"/>
                </a:solidFill>
                <a:latin typeface="Times New Roman" panose="02020603050405020304" pitchFamily="18" charset="0"/>
              </a:rPr>
              <a:t>Prevention costs</a:t>
            </a:r>
            <a:endParaRPr lang="en-GB" altLang="en-US" sz="1350">
              <a:solidFill>
                <a:srgbClr val="00CC00"/>
              </a:solidFill>
              <a:latin typeface="Times New Roman" panose="02020603050405020304" pitchFamily="18" charset="0"/>
            </a:endParaRPr>
          </a:p>
        </p:txBody>
      </p:sp>
      <p:sp>
        <p:nvSpPr>
          <p:cNvPr id="14" name="Line 16"/>
          <p:cNvSpPr>
            <a:spLocks noChangeShapeType="1"/>
          </p:cNvSpPr>
          <p:nvPr/>
        </p:nvSpPr>
        <p:spPr bwMode="auto">
          <a:xfrm flipH="1">
            <a:off x="5240044" y="3192030"/>
            <a:ext cx="428691" cy="384631"/>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endParaRPr lang="en-GB" sz="1350">
              <a:solidFill>
                <a:prstClr val="black"/>
              </a:solidFill>
              <a:latin typeface="Calibri" panose="020F0502020204030204"/>
            </a:endParaRPr>
          </a:p>
        </p:txBody>
      </p:sp>
      <p:sp>
        <p:nvSpPr>
          <p:cNvPr id="15" name="Line 17"/>
          <p:cNvSpPr>
            <a:spLocks noChangeShapeType="1"/>
          </p:cNvSpPr>
          <p:nvPr/>
        </p:nvSpPr>
        <p:spPr bwMode="auto">
          <a:xfrm flipV="1">
            <a:off x="3331178" y="2535894"/>
            <a:ext cx="1191" cy="1120552"/>
          </a:xfrm>
          <a:prstGeom prst="line">
            <a:avLst/>
          </a:prstGeom>
          <a:noFill/>
          <a:ln w="508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endParaRPr lang="en-GB" sz="1350">
              <a:solidFill>
                <a:prstClr val="black"/>
              </a:solidFill>
              <a:latin typeface="Calibri" panose="020F0502020204030204"/>
            </a:endParaRPr>
          </a:p>
        </p:txBody>
      </p:sp>
      <p:sp>
        <p:nvSpPr>
          <p:cNvPr id="16" name="Line 18"/>
          <p:cNvSpPr>
            <a:spLocks noChangeShapeType="1"/>
          </p:cNvSpPr>
          <p:nvPr/>
        </p:nvSpPr>
        <p:spPr bwMode="auto">
          <a:xfrm>
            <a:off x="5909279" y="5087798"/>
            <a:ext cx="1127696" cy="1191"/>
          </a:xfrm>
          <a:prstGeom prst="line">
            <a:avLst/>
          </a:prstGeom>
          <a:noFill/>
          <a:ln w="508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endParaRPr lang="en-GB" sz="1350">
              <a:solidFill>
                <a:prstClr val="black"/>
              </a:solidFill>
              <a:latin typeface="Calibri" panose="020F0502020204030204"/>
            </a:endParaRPr>
          </a:p>
        </p:txBody>
      </p:sp>
      <p:sp>
        <p:nvSpPr>
          <p:cNvPr id="17" name="Rectangle 19"/>
          <p:cNvSpPr>
            <a:spLocks noChangeArrowheads="1"/>
          </p:cNvSpPr>
          <p:nvPr/>
        </p:nvSpPr>
        <p:spPr bwMode="auto">
          <a:xfrm>
            <a:off x="938210" y="2535894"/>
            <a:ext cx="1289646" cy="623741"/>
          </a:xfrm>
          <a:prstGeom prst="rect">
            <a:avLst/>
          </a:prstGeom>
          <a:noFill/>
          <a:ln w="9525">
            <a:noFill/>
            <a:miter lim="800000"/>
          </a:ln>
          <a:effectLst/>
        </p:spPr>
        <p:txBody>
          <a:bodyPr wrap="square" lIns="69067" tIns="34534" rIns="69067" bIns="34534">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eaLnBrk="0" hangingPunct="0">
              <a:spcBef>
                <a:spcPct val="50000"/>
              </a:spcBef>
              <a:defRPr/>
            </a:pPr>
            <a:r>
              <a:rPr lang="en-GB" sz="1800">
                <a:solidFill>
                  <a:srgbClr val="1F497D"/>
                </a:solidFill>
                <a:effectLst>
                  <a:outerShdw blurRad="38100" dist="38100" dir="2700000" algn="tl">
                    <a:srgbClr val="C0C0C0"/>
                  </a:outerShdw>
                </a:effectLst>
                <a:latin typeface="Times New Roman" panose="02020603050405020304" pitchFamily="18" charset="0"/>
              </a:rPr>
              <a:t>Increasing quality costs</a:t>
            </a:r>
            <a:endParaRPr lang="en-GB" sz="1800">
              <a:solidFill>
                <a:srgbClr val="1F497D"/>
              </a:solidFill>
              <a:effectLst>
                <a:outerShdw blurRad="38100" dist="38100" dir="2700000" algn="tl">
                  <a:srgbClr val="C0C0C0"/>
                </a:outerShdw>
              </a:effectLst>
              <a:latin typeface="Times New Roman" panose="02020603050405020304" pitchFamily="18" charset="0"/>
            </a:endParaRPr>
          </a:p>
        </p:txBody>
      </p:sp>
      <p:sp>
        <p:nvSpPr>
          <p:cNvPr id="18" name="Rectangle 20"/>
          <p:cNvSpPr>
            <a:spLocks noChangeArrowheads="1"/>
          </p:cNvSpPr>
          <p:nvPr/>
        </p:nvSpPr>
        <p:spPr bwMode="auto">
          <a:xfrm>
            <a:off x="3544333" y="4743653"/>
            <a:ext cx="3019891" cy="623741"/>
          </a:xfrm>
          <a:prstGeom prst="rect">
            <a:avLst/>
          </a:prstGeom>
          <a:noFill/>
          <a:ln w="9525">
            <a:noFill/>
            <a:miter lim="800000"/>
          </a:ln>
          <a:effectLst/>
        </p:spPr>
        <p:txBody>
          <a:bodyPr wrap="square" lIns="69067" tIns="34534" rIns="69067" bIns="34534">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eaLnBrk="0" hangingPunct="0">
              <a:spcBef>
                <a:spcPct val="50000"/>
              </a:spcBef>
              <a:defRPr/>
            </a:pPr>
            <a:r>
              <a:rPr lang="en-GB" sz="1800">
                <a:solidFill>
                  <a:srgbClr val="1F497D"/>
                </a:solidFill>
                <a:effectLst>
                  <a:outerShdw blurRad="38100" dist="38100" dir="2700000" algn="tl">
                    <a:srgbClr val="C0C0C0"/>
                  </a:outerShdw>
                </a:effectLst>
                <a:latin typeface="Times New Roman" panose="02020603050405020304" pitchFamily="18" charset="0"/>
              </a:rPr>
              <a:t>Increasing ability to meet customer requirements</a:t>
            </a:r>
            <a:endParaRPr lang="en-GB" sz="1800">
              <a:solidFill>
                <a:srgbClr val="1F497D"/>
              </a:solidFill>
              <a:effectLst>
                <a:outerShdw blurRad="38100" dist="38100" dir="2700000" algn="tl">
                  <a:srgbClr val="C0C0C0"/>
                </a:outerShdw>
              </a:effectLst>
              <a:latin typeface="Times New Roman" panose="02020603050405020304" pitchFamily="18" charset="0"/>
            </a:endParaRPr>
          </a:p>
        </p:txBody>
      </p:sp>
      <p:sp>
        <p:nvSpPr>
          <p:cNvPr id="19" name="Rectangle 23"/>
          <p:cNvSpPr txBox="1">
            <a:spLocks noChangeArrowheads="1"/>
          </p:cNvSpPr>
          <p:nvPr/>
        </p:nvSpPr>
        <p:spPr>
          <a:xfrm>
            <a:off x="688335" y="537122"/>
            <a:ext cx="7722833" cy="1096735"/>
          </a:xfrm>
          <a:prstGeom prst="rect">
            <a:avLst/>
          </a:prstGeom>
        </p:spPr>
        <p:txBody>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defRPr/>
            </a:pPr>
            <a:r>
              <a:rPr lang="en-GB" sz="2400" dirty="0">
                <a:solidFill>
                  <a:srgbClr val="C00000"/>
                </a:solidFill>
                <a:latin typeface="Calibri" panose="020F0502020204030204"/>
              </a:rPr>
              <a:t>Investment in Prevention leads to a Decrease in Total Quality Costs</a:t>
            </a:r>
            <a:endParaRPr lang="en-GB" sz="2400" dirty="0">
              <a:solidFill>
                <a:srgbClr val="C00000"/>
              </a:solidFill>
              <a:latin typeface="Calibri" panose="020F0502020204030204"/>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5240" cy="778098"/>
          </a:xfrm>
        </p:spPr>
        <p:txBody>
          <a:bodyPr>
            <a:normAutofit/>
          </a:bodyPr>
          <a:lstStyle/>
          <a:p>
            <a:r>
              <a:rPr lang="en-GB" sz="3200" dirty="0">
                <a:solidFill>
                  <a:srgbClr val="C00000"/>
                </a:solidFill>
              </a:rPr>
              <a:t>Applied to Services</a:t>
            </a:r>
            <a:endParaRPr lang="en-GB" sz="3200" dirty="0">
              <a:solidFill>
                <a:srgbClr val="C00000"/>
              </a:solidFill>
            </a:endParaRPr>
          </a:p>
        </p:txBody>
      </p:sp>
      <p:sp>
        <p:nvSpPr>
          <p:cNvPr id="3" name="Content Placeholder 2"/>
          <p:cNvSpPr>
            <a:spLocks noGrp="1"/>
          </p:cNvSpPr>
          <p:nvPr>
            <p:ph idx="1"/>
          </p:nvPr>
        </p:nvSpPr>
        <p:spPr>
          <a:xfrm>
            <a:off x="457200" y="1124744"/>
            <a:ext cx="8363272" cy="5400600"/>
          </a:xfrm>
        </p:spPr>
        <p:txBody>
          <a:bodyPr>
            <a:normAutofit fontScale="70000" lnSpcReduction="20000"/>
          </a:bodyPr>
          <a:lstStyle/>
          <a:p>
            <a:pPr marL="650240" indent="-650240">
              <a:buFont typeface="+mj-lt"/>
              <a:buAutoNum type="arabicPeriod"/>
            </a:pPr>
            <a:r>
              <a:rPr lang="en-GB" dirty="0"/>
              <a:t>Delay on the part of customers waiting for service, for delivery in queues, for response, in queues, not arriving as promised. The customer’s time is not free to the provider! </a:t>
            </a:r>
            <a:endParaRPr lang="en-GB" dirty="0"/>
          </a:p>
          <a:p>
            <a:pPr marL="650240" indent="-650240">
              <a:buFont typeface="+mj-lt"/>
              <a:buAutoNum type="arabicPeriod"/>
            </a:pPr>
            <a:r>
              <a:rPr lang="en-GB" dirty="0"/>
              <a:t>Duplication. Having to re-enter data, repeat details on forms, copy information across, answer queries from several sources within the same organisation</a:t>
            </a:r>
            <a:endParaRPr lang="en-GB" dirty="0"/>
          </a:p>
          <a:p>
            <a:pPr marL="650240" indent="-650240">
              <a:buFont typeface="+mj-lt"/>
              <a:buAutoNum type="arabicPeriod"/>
            </a:pPr>
            <a:r>
              <a:rPr lang="en-GB" dirty="0"/>
              <a:t>Unnecessary movement. Queuing several times, lack of “one-stop shopping”, poor ergonomics in the service encounter</a:t>
            </a:r>
            <a:endParaRPr lang="en-GB" dirty="0"/>
          </a:p>
          <a:p>
            <a:pPr marL="650240" indent="-650240">
              <a:buFont typeface="+mj-lt"/>
              <a:buAutoNum type="arabicPeriod"/>
            </a:pPr>
            <a:r>
              <a:rPr lang="en-GB" dirty="0"/>
              <a:t>Unclear communication, and the wastes of seeking clarification, confusion over product or service use, wasting time finding a location that may result in misuse or duplication</a:t>
            </a:r>
            <a:endParaRPr lang="en-GB" dirty="0"/>
          </a:p>
          <a:p>
            <a:pPr marL="650240" indent="-650240">
              <a:buFont typeface="+mj-lt"/>
              <a:buAutoNum type="arabicPeriod"/>
            </a:pPr>
            <a:r>
              <a:rPr lang="en-GB" dirty="0"/>
              <a:t>Incorrect inventory. Being out-of-stock, unable to get exactly what was required to the customer</a:t>
            </a:r>
            <a:endParaRPr lang="en-GB" dirty="0"/>
          </a:p>
          <a:p>
            <a:pPr marL="650240" indent="-650240">
              <a:buFont typeface="+mj-lt"/>
              <a:buAutoNum type="arabicPeriod"/>
            </a:pPr>
            <a:r>
              <a:rPr lang="en-GB" dirty="0"/>
              <a:t>Opportunity lost to retain or win customers, failure to establish rapport, ignoring customers, unfriendliness, rudeness</a:t>
            </a:r>
            <a:endParaRPr lang="en-GB" dirty="0"/>
          </a:p>
          <a:p>
            <a:pPr marL="650240" indent="-650240">
              <a:buFont typeface="+mj-lt"/>
              <a:buAutoNum type="arabicPeriod"/>
            </a:pPr>
            <a:r>
              <a:rPr lang="en-GB" dirty="0"/>
              <a:t>Errors in the service transaction, product defects in the product-service bundle, lost or damaged goods</a:t>
            </a:r>
            <a:endParaRPr lang="en-GB" dirty="0"/>
          </a:p>
          <a:p>
            <a:endParaRPr lang="en-GB" dirty="0"/>
          </a:p>
        </p:txBody>
      </p:sp>
      <p:sp>
        <p:nvSpPr>
          <p:cNvPr id="5" name="TextBox 4"/>
          <p:cNvSpPr txBox="1"/>
          <p:nvPr/>
        </p:nvSpPr>
        <p:spPr>
          <a:xfrm>
            <a:off x="755576" y="6202178"/>
            <a:ext cx="5413661" cy="646331"/>
          </a:xfrm>
          <a:prstGeom prst="rect">
            <a:avLst/>
          </a:prstGeom>
          <a:noFill/>
        </p:spPr>
        <p:txBody>
          <a:bodyPr wrap="none" rtlCol="0">
            <a:spAutoFit/>
          </a:bodyPr>
          <a:lstStyle/>
          <a:p>
            <a:r>
              <a:rPr lang="en-GB" dirty="0"/>
              <a:t>Source: </a:t>
            </a:r>
            <a:r>
              <a:rPr lang="en-GB" dirty="0" err="1"/>
              <a:t>Bicheno</a:t>
            </a:r>
            <a:r>
              <a:rPr lang="en-GB" dirty="0"/>
              <a:t> and </a:t>
            </a:r>
            <a:r>
              <a:rPr lang="en-GB" dirty="0" err="1"/>
              <a:t>Holweg</a:t>
            </a:r>
            <a:r>
              <a:rPr lang="en-GB" dirty="0"/>
              <a:t> (2009) “The Lean Toolbox”</a:t>
            </a:r>
            <a:endParaRPr lang="en-GB" dirty="0"/>
          </a:p>
          <a:p>
            <a:endParaRPr lang="en-GB"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a:solidFill>
                  <a:srgbClr val="FF0000"/>
                </a:solidFill>
              </a:rPr>
              <a:t>LEAN TOOLS</a:t>
            </a:r>
            <a:endParaRPr lang="en-GB" b="0" dirty="0">
              <a:solidFill>
                <a:srgbClr val="FF0000"/>
              </a:solidFill>
            </a:endParaRPr>
          </a:p>
        </p:txBody>
      </p:sp>
      <p:sp>
        <p:nvSpPr>
          <p:cNvPr id="3" name="Text Placeholder 2"/>
          <p:cNvSpPr>
            <a:spLocks noGrp="1"/>
          </p:cNvSpPr>
          <p:nvPr>
            <p:ph type="body" idx="1"/>
          </p:nvPr>
        </p:nvSpPr>
        <p:spPr/>
        <p:txBody>
          <a:bodyPr/>
          <a:lstStyle/>
          <a:p>
            <a:r>
              <a:rPr lang="en-GB" dirty="0">
                <a:solidFill>
                  <a:srgbClr val="FF0000"/>
                </a:solidFill>
              </a:rPr>
              <a:t>Easy to use</a:t>
            </a:r>
            <a:endParaRPr lang="en-GB" dirty="0">
              <a:solidFill>
                <a:srgbClr val="FF0000"/>
              </a:solidFill>
            </a:endParaRPr>
          </a:p>
          <a:p>
            <a:r>
              <a:rPr lang="en-GB" dirty="0">
                <a:solidFill>
                  <a:srgbClr val="FF0000"/>
                </a:solidFill>
              </a:rPr>
              <a:t>Highly visual </a:t>
            </a:r>
            <a:endParaRPr lang="en-GB" dirty="0">
              <a:solidFill>
                <a:srgbClr val="FF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0" y="188640"/>
            <a:ext cx="8895898" cy="582211"/>
          </a:xfrm>
          <a:prstGeom prst="rect">
            <a:avLst/>
          </a:prstGeom>
          <a:noFill/>
          <a:ln w="12700">
            <a:noFill/>
            <a:miter lim="800000"/>
          </a:ln>
        </p:spPr>
        <p:txBody>
          <a:bodyPr wrap="none" lIns="90488" tIns="44450" rIns="90488" bIns="44450">
            <a:spAutoFit/>
          </a:bodyPr>
          <a:lstStyle/>
          <a:p>
            <a:pPr defTabSz="762000" eaLnBrk="0" hangingPunct="0"/>
            <a:r>
              <a:rPr lang="en-US" sz="3200" dirty="0">
                <a:solidFill>
                  <a:srgbClr val="C00000"/>
                </a:solidFill>
              </a:rPr>
              <a:t>Some common techniques for process improvement</a:t>
            </a:r>
            <a:endParaRPr lang="en-US" sz="3200" dirty="0">
              <a:solidFill>
                <a:srgbClr val="C00000"/>
              </a:solidFill>
            </a:endParaRPr>
          </a:p>
        </p:txBody>
      </p:sp>
      <p:grpSp>
        <p:nvGrpSpPr>
          <p:cNvPr id="3" name="Group 89"/>
          <p:cNvGrpSpPr/>
          <p:nvPr/>
        </p:nvGrpSpPr>
        <p:grpSpPr bwMode="auto">
          <a:xfrm>
            <a:off x="628650" y="3359150"/>
            <a:ext cx="2603500" cy="2032000"/>
            <a:chOff x="396" y="2116"/>
            <a:chExt cx="1640" cy="1280"/>
          </a:xfrm>
        </p:grpSpPr>
        <p:sp>
          <p:nvSpPr>
            <p:cNvPr id="4" name="Rectangle 3"/>
            <p:cNvSpPr>
              <a:spLocks noChangeArrowheads="1"/>
            </p:cNvSpPr>
            <p:nvPr/>
          </p:nvSpPr>
          <p:spPr bwMode="auto">
            <a:xfrm>
              <a:off x="396" y="2116"/>
              <a:ext cx="1640" cy="1280"/>
            </a:xfrm>
            <a:prstGeom prst="rect">
              <a:avLst/>
            </a:prstGeom>
            <a:solidFill>
              <a:srgbClr val="CCECFF"/>
            </a:solidFill>
            <a:ln w="1270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5" name="Rectangle 12"/>
            <p:cNvSpPr>
              <a:spLocks noChangeArrowheads="1"/>
            </p:cNvSpPr>
            <p:nvPr/>
          </p:nvSpPr>
          <p:spPr bwMode="auto">
            <a:xfrm>
              <a:off x="515" y="2219"/>
              <a:ext cx="1402" cy="210"/>
            </a:xfrm>
            <a:prstGeom prst="rect">
              <a:avLst/>
            </a:prstGeom>
            <a:noFill/>
            <a:ln w="12700">
              <a:noFill/>
              <a:miter lim="800000"/>
            </a:ln>
          </p:spPr>
          <p:txBody>
            <a:bodyPr wrap="none" lIns="90488" tIns="44450" rIns="90488" bIns="44450">
              <a:spAutoFit/>
            </a:bodyPr>
            <a:lstStyle/>
            <a:p>
              <a:pPr defTabSz="762000" eaLnBrk="0" hangingPunct="0"/>
              <a:r>
                <a:rPr lang="en-US" sz="1600">
                  <a:solidFill>
                    <a:srgbClr val="000000"/>
                  </a:solidFill>
                </a:rPr>
                <a:t>Cause-effect diagrams</a:t>
              </a:r>
              <a:endParaRPr lang="en-US" sz="1600">
                <a:solidFill>
                  <a:srgbClr val="000000"/>
                </a:solidFill>
              </a:endParaRPr>
            </a:p>
          </p:txBody>
        </p:sp>
        <p:sp>
          <p:nvSpPr>
            <p:cNvPr id="6" name="Freeform 37"/>
            <p:cNvSpPr/>
            <p:nvPr/>
          </p:nvSpPr>
          <p:spPr bwMode="auto">
            <a:xfrm>
              <a:off x="1830" y="2864"/>
              <a:ext cx="89" cy="73"/>
            </a:xfrm>
            <a:custGeom>
              <a:avLst/>
              <a:gdLst>
                <a:gd name="T0" fmla="*/ 88 w 89"/>
                <a:gd name="T1" fmla="*/ 36 h 73"/>
                <a:gd name="T2" fmla="*/ 0 w 89"/>
                <a:gd name="T3" fmla="*/ 72 h 73"/>
                <a:gd name="T4" fmla="*/ 0 w 89"/>
                <a:gd name="T5" fmla="*/ 0 h 73"/>
                <a:gd name="T6" fmla="*/ 88 w 89"/>
                <a:gd name="T7" fmla="*/ 36 h 73"/>
                <a:gd name="T8" fmla="*/ 0 60000 65536"/>
                <a:gd name="T9" fmla="*/ 0 60000 65536"/>
                <a:gd name="T10" fmla="*/ 0 60000 65536"/>
                <a:gd name="T11" fmla="*/ 0 60000 65536"/>
                <a:gd name="T12" fmla="*/ 0 w 89"/>
                <a:gd name="T13" fmla="*/ 0 h 73"/>
                <a:gd name="T14" fmla="*/ 89 w 89"/>
                <a:gd name="T15" fmla="*/ 73 h 73"/>
              </a:gdLst>
              <a:ahLst/>
              <a:cxnLst>
                <a:cxn ang="T8">
                  <a:pos x="T0" y="T1"/>
                </a:cxn>
                <a:cxn ang="T9">
                  <a:pos x="T2" y="T3"/>
                </a:cxn>
                <a:cxn ang="T10">
                  <a:pos x="T4" y="T5"/>
                </a:cxn>
                <a:cxn ang="T11">
                  <a:pos x="T6" y="T7"/>
                </a:cxn>
              </a:cxnLst>
              <a:rect l="T12" t="T13" r="T14" b="T15"/>
              <a:pathLst>
                <a:path w="89" h="73">
                  <a:moveTo>
                    <a:pt x="88" y="36"/>
                  </a:moveTo>
                  <a:lnTo>
                    <a:pt x="0" y="72"/>
                  </a:lnTo>
                  <a:lnTo>
                    <a:pt x="0" y="0"/>
                  </a:lnTo>
                  <a:lnTo>
                    <a:pt x="88" y="36"/>
                  </a:lnTo>
                </a:path>
              </a:pathLst>
            </a:custGeom>
            <a:solidFill>
              <a:srgbClr val="000000"/>
            </a:solidFill>
            <a:ln w="12700" cap="rnd">
              <a:noFill/>
              <a:round/>
            </a:ln>
          </p:spPr>
          <p:txBody>
            <a:bodyPr/>
            <a:lstStyle/>
            <a:p>
              <a:endParaRPr lang="en-US"/>
            </a:p>
          </p:txBody>
        </p:sp>
        <p:sp>
          <p:nvSpPr>
            <p:cNvPr id="7" name="Line 38"/>
            <p:cNvSpPr>
              <a:spLocks noChangeShapeType="1"/>
            </p:cNvSpPr>
            <p:nvPr/>
          </p:nvSpPr>
          <p:spPr bwMode="auto">
            <a:xfrm flipH="1">
              <a:off x="678" y="2904"/>
              <a:ext cx="1202" cy="0"/>
            </a:xfrm>
            <a:prstGeom prst="line">
              <a:avLst/>
            </a:prstGeom>
            <a:noFill/>
            <a:ln w="25400">
              <a:solidFill>
                <a:srgbClr val="000000"/>
              </a:solidFill>
              <a:round/>
            </a:ln>
          </p:spPr>
          <p:txBody>
            <a:bodyPr/>
            <a:lstStyle/>
            <a:p>
              <a:endParaRPr lang="en-US"/>
            </a:p>
          </p:txBody>
        </p:sp>
        <p:sp>
          <p:nvSpPr>
            <p:cNvPr id="8" name="Freeform 39"/>
            <p:cNvSpPr/>
            <p:nvPr/>
          </p:nvSpPr>
          <p:spPr bwMode="auto">
            <a:xfrm>
              <a:off x="1648" y="2824"/>
              <a:ext cx="81" cy="81"/>
            </a:xfrm>
            <a:custGeom>
              <a:avLst/>
              <a:gdLst>
                <a:gd name="T0" fmla="*/ 80 w 81"/>
                <a:gd name="T1" fmla="*/ 80 h 81"/>
                <a:gd name="T2" fmla="*/ 0 w 81"/>
                <a:gd name="T3" fmla="*/ 51 h 81"/>
                <a:gd name="T4" fmla="*/ 51 w 81"/>
                <a:gd name="T5" fmla="*/ 0 h 81"/>
                <a:gd name="T6" fmla="*/ 80 w 81"/>
                <a:gd name="T7" fmla="*/ 8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80" y="80"/>
                  </a:moveTo>
                  <a:lnTo>
                    <a:pt x="0" y="51"/>
                  </a:lnTo>
                  <a:lnTo>
                    <a:pt x="51" y="0"/>
                  </a:lnTo>
                  <a:lnTo>
                    <a:pt x="80" y="80"/>
                  </a:lnTo>
                </a:path>
              </a:pathLst>
            </a:custGeom>
            <a:solidFill>
              <a:srgbClr val="000000"/>
            </a:solidFill>
            <a:ln w="12700" cap="rnd">
              <a:noFill/>
              <a:round/>
            </a:ln>
          </p:spPr>
          <p:txBody>
            <a:bodyPr/>
            <a:lstStyle/>
            <a:p>
              <a:endParaRPr lang="en-US"/>
            </a:p>
          </p:txBody>
        </p:sp>
        <p:sp>
          <p:nvSpPr>
            <p:cNvPr id="9" name="Line 40"/>
            <p:cNvSpPr>
              <a:spLocks noChangeShapeType="1"/>
            </p:cNvSpPr>
            <p:nvPr/>
          </p:nvSpPr>
          <p:spPr bwMode="auto">
            <a:xfrm>
              <a:off x="1466" y="2642"/>
              <a:ext cx="242" cy="242"/>
            </a:xfrm>
            <a:prstGeom prst="line">
              <a:avLst/>
            </a:prstGeom>
            <a:noFill/>
            <a:ln w="12700">
              <a:solidFill>
                <a:srgbClr val="000000"/>
              </a:solidFill>
              <a:round/>
            </a:ln>
          </p:spPr>
          <p:txBody>
            <a:bodyPr/>
            <a:lstStyle/>
            <a:p>
              <a:endParaRPr lang="en-US"/>
            </a:p>
          </p:txBody>
        </p:sp>
        <p:sp>
          <p:nvSpPr>
            <p:cNvPr id="10" name="Freeform 41"/>
            <p:cNvSpPr/>
            <p:nvPr/>
          </p:nvSpPr>
          <p:spPr bwMode="auto">
            <a:xfrm>
              <a:off x="1552" y="2680"/>
              <a:ext cx="57" cy="81"/>
            </a:xfrm>
            <a:custGeom>
              <a:avLst/>
              <a:gdLst>
                <a:gd name="T0" fmla="*/ 28 w 57"/>
                <a:gd name="T1" fmla="*/ 80 h 81"/>
                <a:gd name="T2" fmla="*/ 0 w 57"/>
                <a:gd name="T3" fmla="*/ 0 h 81"/>
                <a:gd name="T4" fmla="*/ 56 w 57"/>
                <a:gd name="T5" fmla="*/ 0 h 81"/>
                <a:gd name="T6" fmla="*/ 28 w 57"/>
                <a:gd name="T7" fmla="*/ 80 h 81"/>
                <a:gd name="T8" fmla="*/ 0 60000 65536"/>
                <a:gd name="T9" fmla="*/ 0 60000 65536"/>
                <a:gd name="T10" fmla="*/ 0 60000 65536"/>
                <a:gd name="T11" fmla="*/ 0 60000 65536"/>
                <a:gd name="T12" fmla="*/ 0 w 57"/>
                <a:gd name="T13" fmla="*/ 0 h 81"/>
                <a:gd name="T14" fmla="*/ 57 w 57"/>
                <a:gd name="T15" fmla="*/ 81 h 81"/>
              </a:gdLst>
              <a:ahLst/>
              <a:cxnLst>
                <a:cxn ang="T8">
                  <a:pos x="T0" y="T1"/>
                </a:cxn>
                <a:cxn ang="T9">
                  <a:pos x="T2" y="T3"/>
                </a:cxn>
                <a:cxn ang="T10">
                  <a:pos x="T4" y="T5"/>
                </a:cxn>
                <a:cxn ang="T11">
                  <a:pos x="T6" y="T7"/>
                </a:cxn>
              </a:cxnLst>
              <a:rect l="T12" t="T13" r="T14" b="T15"/>
              <a:pathLst>
                <a:path w="57" h="81">
                  <a:moveTo>
                    <a:pt x="28" y="80"/>
                  </a:moveTo>
                  <a:lnTo>
                    <a:pt x="0" y="0"/>
                  </a:lnTo>
                  <a:lnTo>
                    <a:pt x="56" y="0"/>
                  </a:lnTo>
                  <a:lnTo>
                    <a:pt x="28" y="80"/>
                  </a:lnTo>
                </a:path>
              </a:pathLst>
            </a:custGeom>
            <a:solidFill>
              <a:srgbClr val="000000"/>
            </a:solidFill>
            <a:ln w="12700" cap="rnd">
              <a:noFill/>
              <a:round/>
            </a:ln>
          </p:spPr>
          <p:txBody>
            <a:bodyPr/>
            <a:lstStyle/>
            <a:p>
              <a:endParaRPr lang="en-US"/>
            </a:p>
          </p:txBody>
        </p:sp>
        <p:sp>
          <p:nvSpPr>
            <p:cNvPr id="11" name="Line 42"/>
            <p:cNvSpPr>
              <a:spLocks noChangeShapeType="1"/>
            </p:cNvSpPr>
            <p:nvPr/>
          </p:nvSpPr>
          <p:spPr bwMode="auto">
            <a:xfrm>
              <a:off x="1588" y="2642"/>
              <a:ext cx="0" cy="82"/>
            </a:xfrm>
            <a:prstGeom prst="line">
              <a:avLst/>
            </a:prstGeom>
            <a:noFill/>
            <a:ln w="12700">
              <a:solidFill>
                <a:srgbClr val="000000"/>
              </a:solidFill>
              <a:round/>
            </a:ln>
          </p:spPr>
          <p:txBody>
            <a:bodyPr/>
            <a:lstStyle/>
            <a:p>
              <a:endParaRPr lang="en-US"/>
            </a:p>
          </p:txBody>
        </p:sp>
        <p:sp>
          <p:nvSpPr>
            <p:cNvPr id="12" name="Freeform 43"/>
            <p:cNvSpPr/>
            <p:nvPr/>
          </p:nvSpPr>
          <p:spPr bwMode="auto">
            <a:xfrm>
              <a:off x="1576" y="2784"/>
              <a:ext cx="81" cy="49"/>
            </a:xfrm>
            <a:custGeom>
              <a:avLst/>
              <a:gdLst>
                <a:gd name="T0" fmla="*/ 80 w 81"/>
                <a:gd name="T1" fmla="*/ 48 h 49"/>
                <a:gd name="T2" fmla="*/ 0 w 81"/>
                <a:gd name="T3" fmla="*/ 48 h 49"/>
                <a:gd name="T4" fmla="*/ 15 w 81"/>
                <a:gd name="T5" fmla="*/ 0 h 49"/>
                <a:gd name="T6" fmla="*/ 80 w 81"/>
                <a:gd name="T7" fmla="*/ 48 h 49"/>
                <a:gd name="T8" fmla="*/ 0 60000 65536"/>
                <a:gd name="T9" fmla="*/ 0 60000 65536"/>
                <a:gd name="T10" fmla="*/ 0 60000 65536"/>
                <a:gd name="T11" fmla="*/ 0 60000 65536"/>
                <a:gd name="T12" fmla="*/ 0 w 81"/>
                <a:gd name="T13" fmla="*/ 0 h 49"/>
                <a:gd name="T14" fmla="*/ 81 w 81"/>
                <a:gd name="T15" fmla="*/ 49 h 49"/>
              </a:gdLst>
              <a:ahLst/>
              <a:cxnLst>
                <a:cxn ang="T8">
                  <a:pos x="T0" y="T1"/>
                </a:cxn>
                <a:cxn ang="T9">
                  <a:pos x="T2" y="T3"/>
                </a:cxn>
                <a:cxn ang="T10">
                  <a:pos x="T4" y="T5"/>
                </a:cxn>
                <a:cxn ang="T11">
                  <a:pos x="T6" y="T7"/>
                </a:cxn>
              </a:cxnLst>
              <a:rect l="T12" t="T13" r="T14" b="T15"/>
              <a:pathLst>
                <a:path w="81" h="49">
                  <a:moveTo>
                    <a:pt x="80" y="48"/>
                  </a:moveTo>
                  <a:lnTo>
                    <a:pt x="0" y="48"/>
                  </a:lnTo>
                  <a:lnTo>
                    <a:pt x="15" y="0"/>
                  </a:lnTo>
                  <a:lnTo>
                    <a:pt x="80" y="48"/>
                  </a:lnTo>
                </a:path>
              </a:pathLst>
            </a:custGeom>
            <a:solidFill>
              <a:srgbClr val="000000"/>
            </a:solidFill>
            <a:ln w="12700" cap="rnd">
              <a:noFill/>
              <a:round/>
            </a:ln>
          </p:spPr>
          <p:txBody>
            <a:bodyPr/>
            <a:lstStyle/>
            <a:p>
              <a:endParaRPr lang="en-US"/>
            </a:p>
          </p:txBody>
        </p:sp>
        <p:sp>
          <p:nvSpPr>
            <p:cNvPr id="13" name="Line 44"/>
            <p:cNvSpPr>
              <a:spLocks noChangeShapeType="1"/>
            </p:cNvSpPr>
            <p:nvPr/>
          </p:nvSpPr>
          <p:spPr bwMode="auto">
            <a:xfrm>
              <a:off x="1466" y="2790"/>
              <a:ext cx="162" cy="26"/>
            </a:xfrm>
            <a:prstGeom prst="line">
              <a:avLst/>
            </a:prstGeom>
            <a:noFill/>
            <a:ln w="12700">
              <a:solidFill>
                <a:srgbClr val="000000"/>
              </a:solidFill>
              <a:round/>
            </a:ln>
          </p:spPr>
          <p:txBody>
            <a:bodyPr/>
            <a:lstStyle/>
            <a:p>
              <a:endParaRPr lang="en-US"/>
            </a:p>
          </p:txBody>
        </p:sp>
        <p:sp>
          <p:nvSpPr>
            <p:cNvPr id="14" name="Freeform 45"/>
            <p:cNvSpPr/>
            <p:nvPr/>
          </p:nvSpPr>
          <p:spPr bwMode="auto">
            <a:xfrm>
              <a:off x="1216" y="2824"/>
              <a:ext cx="81" cy="81"/>
            </a:xfrm>
            <a:custGeom>
              <a:avLst/>
              <a:gdLst>
                <a:gd name="T0" fmla="*/ 80 w 81"/>
                <a:gd name="T1" fmla="*/ 80 h 81"/>
                <a:gd name="T2" fmla="*/ 0 w 81"/>
                <a:gd name="T3" fmla="*/ 51 h 81"/>
                <a:gd name="T4" fmla="*/ 51 w 81"/>
                <a:gd name="T5" fmla="*/ 0 h 81"/>
                <a:gd name="T6" fmla="*/ 80 w 81"/>
                <a:gd name="T7" fmla="*/ 8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80" y="80"/>
                  </a:moveTo>
                  <a:lnTo>
                    <a:pt x="0" y="51"/>
                  </a:lnTo>
                  <a:lnTo>
                    <a:pt x="51" y="0"/>
                  </a:lnTo>
                  <a:lnTo>
                    <a:pt x="80" y="80"/>
                  </a:lnTo>
                </a:path>
              </a:pathLst>
            </a:custGeom>
            <a:solidFill>
              <a:srgbClr val="000000"/>
            </a:solidFill>
            <a:ln w="12700" cap="rnd">
              <a:noFill/>
              <a:round/>
            </a:ln>
          </p:spPr>
          <p:txBody>
            <a:bodyPr/>
            <a:lstStyle/>
            <a:p>
              <a:endParaRPr lang="en-US"/>
            </a:p>
          </p:txBody>
        </p:sp>
        <p:sp>
          <p:nvSpPr>
            <p:cNvPr id="15" name="Line 46"/>
            <p:cNvSpPr>
              <a:spLocks noChangeShapeType="1"/>
            </p:cNvSpPr>
            <p:nvPr/>
          </p:nvSpPr>
          <p:spPr bwMode="auto">
            <a:xfrm>
              <a:off x="1034" y="2642"/>
              <a:ext cx="242" cy="242"/>
            </a:xfrm>
            <a:prstGeom prst="line">
              <a:avLst/>
            </a:prstGeom>
            <a:noFill/>
            <a:ln w="12700">
              <a:solidFill>
                <a:srgbClr val="000000"/>
              </a:solidFill>
              <a:round/>
            </a:ln>
          </p:spPr>
          <p:txBody>
            <a:bodyPr/>
            <a:lstStyle/>
            <a:p>
              <a:endParaRPr lang="en-US"/>
            </a:p>
          </p:txBody>
        </p:sp>
        <p:sp>
          <p:nvSpPr>
            <p:cNvPr id="16" name="Freeform 47"/>
            <p:cNvSpPr/>
            <p:nvPr/>
          </p:nvSpPr>
          <p:spPr bwMode="auto">
            <a:xfrm>
              <a:off x="1120" y="2680"/>
              <a:ext cx="57" cy="81"/>
            </a:xfrm>
            <a:custGeom>
              <a:avLst/>
              <a:gdLst>
                <a:gd name="T0" fmla="*/ 28 w 57"/>
                <a:gd name="T1" fmla="*/ 80 h 81"/>
                <a:gd name="T2" fmla="*/ 0 w 57"/>
                <a:gd name="T3" fmla="*/ 0 h 81"/>
                <a:gd name="T4" fmla="*/ 56 w 57"/>
                <a:gd name="T5" fmla="*/ 0 h 81"/>
                <a:gd name="T6" fmla="*/ 28 w 57"/>
                <a:gd name="T7" fmla="*/ 80 h 81"/>
                <a:gd name="T8" fmla="*/ 0 60000 65536"/>
                <a:gd name="T9" fmla="*/ 0 60000 65536"/>
                <a:gd name="T10" fmla="*/ 0 60000 65536"/>
                <a:gd name="T11" fmla="*/ 0 60000 65536"/>
                <a:gd name="T12" fmla="*/ 0 w 57"/>
                <a:gd name="T13" fmla="*/ 0 h 81"/>
                <a:gd name="T14" fmla="*/ 57 w 57"/>
                <a:gd name="T15" fmla="*/ 81 h 81"/>
              </a:gdLst>
              <a:ahLst/>
              <a:cxnLst>
                <a:cxn ang="T8">
                  <a:pos x="T0" y="T1"/>
                </a:cxn>
                <a:cxn ang="T9">
                  <a:pos x="T2" y="T3"/>
                </a:cxn>
                <a:cxn ang="T10">
                  <a:pos x="T4" y="T5"/>
                </a:cxn>
                <a:cxn ang="T11">
                  <a:pos x="T6" y="T7"/>
                </a:cxn>
              </a:cxnLst>
              <a:rect l="T12" t="T13" r="T14" b="T15"/>
              <a:pathLst>
                <a:path w="57" h="81">
                  <a:moveTo>
                    <a:pt x="28" y="80"/>
                  </a:moveTo>
                  <a:lnTo>
                    <a:pt x="0" y="0"/>
                  </a:lnTo>
                  <a:lnTo>
                    <a:pt x="56" y="0"/>
                  </a:lnTo>
                  <a:lnTo>
                    <a:pt x="28" y="80"/>
                  </a:lnTo>
                </a:path>
              </a:pathLst>
            </a:custGeom>
            <a:solidFill>
              <a:srgbClr val="000000"/>
            </a:solidFill>
            <a:ln w="12700" cap="rnd">
              <a:noFill/>
              <a:round/>
            </a:ln>
          </p:spPr>
          <p:txBody>
            <a:bodyPr/>
            <a:lstStyle/>
            <a:p>
              <a:endParaRPr lang="en-US"/>
            </a:p>
          </p:txBody>
        </p:sp>
        <p:sp>
          <p:nvSpPr>
            <p:cNvPr id="17" name="Line 48"/>
            <p:cNvSpPr>
              <a:spLocks noChangeShapeType="1"/>
            </p:cNvSpPr>
            <p:nvPr/>
          </p:nvSpPr>
          <p:spPr bwMode="auto">
            <a:xfrm>
              <a:off x="1156" y="2642"/>
              <a:ext cx="0" cy="82"/>
            </a:xfrm>
            <a:prstGeom prst="line">
              <a:avLst/>
            </a:prstGeom>
            <a:noFill/>
            <a:ln w="12700">
              <a:solidFill>
                <a:srgbClr val="000000"/>
              </a:solidFill>
              <a:round/>
            </a:ln>
          </p:spPr>
          <p:txBody>
            <a:bodyPr/>
            <a:lstStyle/>
            <a:p>
              <a:endParaRPr lang="en-US"/>
            </a:p>
          </p:txBody>
        </p:sp>
        <p:sp>
          <p:nvSpPr>
            <p:cNvPr id="18" name="Freeform 49"/>
            <p:cNvSpPr/>
            <p:nvPr/>
          </p:nvSpPr>
          <p:spPr bwMode="auto">
            <a:xfrm>
              <a:off x="1144" y="2784"/>
              <a:ext cx="81" cy="49"/>
            </a:xfrm>
            <a:custGeom>
              <a:avLst/>
              <a:gdLst>
                <a:gd name="T0" fmla="*/ 80 w 81"/>
                <a:gd name="T1" fmla="*/ 48 h 49"/>
                <a:gd name="T2" fmla="*/ 0 w 81"/>
                <a:gd name="T3" fmla="*/ 48 h 49"/>
                <a:gd name="T4" fmla="*/ 15 w 81"/>
                <a:gd name="T5" fmla="*/ 0 h 49"/>
                <a:gd name="T6" fmla="*/ 80 w 81"/>
                <a:gd name="T7" fmla="*/ 48 h 49"/>
                <a:gd name="T8" fmla="*/ 0 60000 65536"/>
                <a:gd name="T9" fmla="*/ 0 60000 65536"/>
                <a:gd name="T10" fmla="*/ 0 60000 65536"/>
                <a:gd name="T11" fmla="*/ 0 60000 65536"/>
                <a:gd name="T12" fmla="*/ 0 w 81"/>
                <a:gd name="T13" fmla="*/ 0 h 49"/>
                <a:gd name="T14" fmla="*/ 81 w 81"/>
                <a:gd name="T15" fmla="*/ 49 h 49"/>
              </a:gdLst>
              <a:ahLst/>
              <a:cxnLst>
                <a:cxn ang="T8">
                  <a:pos x="T0" y="T1"/>
                </a:cxn>
                <a:cxn ang="T9">
                  <a:pos x="T2" y="T3"/>
                </a:cxn>
                <a:cxn ang="T10">
                  <a:pos x="T4" y="T5"/>
                </a:cxn>
                <a:cxn ang="T11">
                  <a:pos x="T6" y="T7"/>
                </a:cxn>
              </a:cxnLst>
              <a:rect l="T12" t="T13" r="T14" b="T15"/>
              <a:pathLst>
                <a:path w="81" h="49">
                  <a:moveTo>
                    <a:pt x="80" y="48"/>
                  </a:moveTo>
                  <a:lnTo>
                    <a:pt x="0" y="48"/>
                  </a:lnTo>
                  <a:lnTo>
                    <a:pt x="15" y="0"/>
                  </a:lnTo>
                  <a:lnTo>
                    <a:pt x="80" y="48"/>
                  </a:lnTo>
                </a:path>
              </a:pathLst>
            </a:custGeom>
            <a:solidFill>
              <a:srgbClr val="000000"/>
            </a:solidFill>
            <a:ln w="12700" cap="rnd">
              <a:noFill/>
              <a:round/>
            </a:ln>
          </p:spPr>
          <p:txBody>
            <a:bodyPr/>
            <a:lstStyle/>
            <a:p>
              <a:endParaRPr lang="en-US"/>
            </a:p>
          </p:txBody>
        </p:sp>
        <p:sp>
          <p:nvSpPr>
            <p:cNvPr id="19" name="Line 50"/>
            <p:cNvSpPr>
              <a:spLocks noChangeShapeType="1"/>
            </p:cNvSpPr>
            <p:nvPr/>
          </p:nvSpPr>
          <p:spPr bwMode="auto">
            <a:xfrm>
              <a:off x="1034" y="2790"/>
              <a:ext cx="162" cy="26"/>
            </a:xfrm>
            <a:prstGeom prst="line">
              <a:avLst/>
            </a:prstGeom>
            <a:noFill/>
            <a:ln w="12700">
              <a:solidFill>
                <a:srgbClr val="000000"/>
              </a:solidFill>
              <a:round/>
            </a:ln>
          </p:spPr>
          <p:txBody>
            <a:bodyPr/>
            <a:lstStyle/>
            <a:p>
              <a:endParaRPr lang="en-US"/>
            </a:p>
          </p:txBody>
        </p:sp>
        <p:sp>
          <p:nvSpPr>
            <p:cNvPr id="20" name="Freeform 51"/>
            <p:cNvSpPr/>
            <p:nvPr/>
          </p:nvSpPr>
          <p:spPr bwMode="auto">
            <a:xfrm>
              <a:off x="784" y="2824"/>
              <a:ext cx="81" cy="81"/>
            </a:xfrm>
            <a:custGeom>
              <a:avLst/>
              <a:gdLst>
                <a:gd name="T0" fmla="*/ 80 w 81"/>
                <a:gd name="T1" fmla="*/ 80 h 81"/>
                <a:gd name="T2" fmla="*/ 0 w 81"/>
                <a:gd name="T3" fmla="*/ 51 h 81"/>
                <a:gd name="T4" fmla="*/ 51 w 81"/>
                <a:gd name="T5" fmla="*/ 0 h 81"/>
                <a:gd name="T6" fmla="*/ 80 w 81"/>
                <a:gd name="T7" fmla="*/ 8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80" y="80"/>
                  </a:moveTo>
                  <a:lnTo>
                    <a:pt x="0" y="51"/>
                  </a:lnTo>
                  <a:lnTo>
                    <a:pt x="51" y="0"/>
                  </a:lnTo>
                  <a:lnTo>
                    <a:pt x="80" y="80"/>
                  </a:lnTo>
                </a:path>
              </a:pathLst>
            </a:custGeom>
            <a:solidFill>
              <a:srgbClr val="000000"/>
            </a:solidFill>
            <a:ln w="12700" cap="rnd">
              <a:noFill/>
              <a:round/>
            </a:ln>
          </p:spPr>
          <p:txBody>
            <a:bodyPr/>
            <a:lstStyle/>
            <a:p>
              <a:endParaRPr lang="en-US"/>
            </a:p>
          </p:txBody>
        </p:sp>
        <p:sp>
          <p:nvSpPr>
            <p:cNvPr id="21" name="Line 52"/>
            <p:cNvSpPr>
              <a:spLocks noChangeShapeType="1"/>
            </p:cNvSpPr>
            <p:nvPr/>
          </p:nvSpPr>
          <p:spPr bwMode="auto">
            <a:xfrm>
              <a:off x="602" y="2642"/>
              <a:ext cx="242" cy="242"/>
            </a:xfrm>
            <a:prstGeom prst="line">
              <a:avLst/>
            </a:prstGeom>
            <a:noFill/>
            <a:ln w="12700">
              <a:solidFill>
                <a:srgbClr val="000000"/>
              </a:solidFill>
              <a:round/>
            </a:ln>
          </p:spPr>
          <p:txBody>
            <a:bodyPr/>
            <a:lstStyle/>
            <a:p>
              <a:endParaRPr lang="en-US"/>
            </a:p>
          </p:txBody>
        </p:sp>
        <p:sp>
          <p:nvSpPr>
            <p:cNvPr id="22" name="Freeform 53"/>
            <p:cNvSpPr/>
            <p:nvPr/>
          </p:nvSpPr>
          <p:spPr bwMode="auto">
            <a:xfrm>
              <a:off x="688" y="2680"/>
              <a:ext cx="57" cy="81"/>
            </a:xfrm>
            <a:custGeom>
              <a:avLst/>
              <a:gdLst>
                <a:gd name="T0" fmla="*/ 28 w 57"/>
                <a:gd name="T1" fmla="*/ 80 h 81"/>
                <a:gd name="T2" fmla="*/ 0 w 57"/>
                <a:gd name="T3" fmla="*/ 0 h 81"/>
                <a:gd name="T4" fmla="*/ 56 w 57"/>
                <a:gd name="T5" fmla="*/ 0 h 81"/>
                <a:gd name="T6" fmla="*/ 28 w 57"/>
                <a:gd name="T7" fmla="*/ 80 h 81"/>
                <a:gd name="T8" fmla="*/ 0 60000 65536"/>
                <a:gd name="T9" fmla="*/ 0 60000 65536"/>
                <a:gd name="T10" fmla="*/ 0 60000 65536"/>
                <a:gd name="T11" fmla="*/ 0 60000 65536"/>
                <a:gd name="T12" fmla="*/ 0 w 57"/>
                <a:gd name="T13" fmla="*/ 0 h 81"/>
                <a:gd name="T14" fmla="*/ 57 w 57"/>
                <a:gd name="T15" fmla="*/ 81 h 81"/>
              </a:gdLst>
              <a:ahLst/>
              <a:cxnLst>
                <a:cxn ang="T8">
                  <a:pos x="T0" y="T1"/>
                </a:cxn>
                <a:cxn ang="T9">
                  <a:pos x="T2" y="T3"/>
                </a:cxn>
                <a:cxn ang="T10">
                  <a:pos x="T4" y="T5"/>
                </a:cxn>
                <a:cxn ang="T11">
                  <a:pos x="T6" y="T7"/>
                </a:cxn>
              </a:cxnLst>
              <a:rect l="T12" t="T13" r="T14" b="T15"/>
              <a:pathLst>
                <a:path w="57" h="81">
                  <a:moveTo>
                    <a:pt x="28" y="80"/>
                  </a:moveTo>
                  <a:lnTo>
                    <a:pt x="0" y="0"/>
                  </a:lnTo>
                  <a:lnTo>
                    <a:pt x="56" y="0"/>
                  </a:lnTo>
                  <a:lnTo>
                    <a:pt x="28" y="80"/>
                  </a:lnTo>
                </a:path>
              </a:pathLst>
            </a:custGeom>
            <a:solidFill>
              <a:srgbClr val="000000"/>
            </a:solidFill>
            <a:ln w="12700" cap="rnd">
              <a:noFill/>
              <a:round/>
            </a:ln>
          </p:spPr>
          <p:txBody>
            <a:bodyPr/>
            <a:lstStyle/>
            <a:p>
              <a:endParaRPr lang="en-US"/>
            </a:p>
          </p:txBody>
        </p:sp>
        <p:sp>
          <p:nvSpPr>
            <p:cNvPr id="23" name="Line 54"/>
            <p:cNvSpPr>
              <a:spLocks noChangeShapeType="1"/>
            </p:cNvSpPr>
            <p:nvPr/>
          </p:nvSpPr>
          <p:spPr bwMode="auto">
            <a:xfrm>
              <a:off x="724" y="2642"/>
              <a:ext cx="0" cy="82"/>
            </a:xfrm>
            <a:prstGeom prst="line">
              <a:avLst/>
            </a:prstGeom>
            <a:noFill/>
            <a:ln w="12700">
              <a:solidFill>
                <a:srgbClr val="000000"/>
              </a:solidFill>
              <a:round/>
            </a:ln>
          </p:spPr>
          <p:txBody>
            <a:bodyPr/>
            <a:lstStyle/>
            <a:p>
              <a:endParaRPr lang="en-US"/>
            </a:p>
          </p:txBody>
        </p:sp>
        <p:sp>
          <p:nvSpPr>
            <p:cNvPr id="24" name="Freeform 55"/>
            <p:cNvSpPr/>
            <p:nvPr/>
          </p:nvSpPr>
          <p:spPr bwMode="auto">
            <a:xfrm>
              <a:off x="712" y="2784"/>
              <a:ext cx="81" cy="49"/>
            </a:xfrm>
            <a:custGeom>
              <a:avLst/>
              <a:gdLst>
                <a:gd name="T0" fmla="*/ 80 w 81"/>
                <a:gd name="T1" fmla="*/ 48 h 49"/>
                <a:gd name="T2" fmla="*/ 0 w 81"/>
                <a:gd name="T3" fmla="*/ 48 h 49"/>
                <a:gd name="T4" fmla="*/ 15 w 81"/>
                <a:gd name="T5" fmla="*/ 0 h 49"/>
                <a:gd name="T6" fmla="*/ 80 w 81"/>
                <a:gd name="T7" fmla="*/ 48 h 49"/>
                <a:gd name="T8" fmla="*/ 0 60000 65536"/>
                <a:gd name="T9" fmla="*/ 0 60000 65536"/>
                <a:gd name="T10" fmla="*/ 0 60000 65536"/>
                <a:gd name="T11" fmla="*/ 0 60000 65536"/>
                <a:gd name="T12" fmla="*/ 0 w 81"/>
                <a:gd name="T13" fmla="*/ 0 h 49"/>
                <a:gd name="T14" fmla="*/ 81 w 81"/>
                <a:gd name="T15" fmla="*/ 49 h 49"/>
              </a:gdLst>
              <a:ahLst/>
              <a:cxnLst>
                <a:cxn ang="T8">
                  <a:pos x="T0" y="T1"/>
                </a:cxn>
                <a:cxn ang="T9">
                  <a:pos x="T2" y="T3"/>
                </a:cxn>
                <a:cxn ang="T10">
                  <a:pos x="T4" y="T5"/>
                </a:cxn>
                <a:cxn ang="T11">
                  <a:pos x="T6" y="T7"/>
                </a:cxn>
              </a:cxnLst>
              <a:rect l="T12" t="T13" r="T14" b="T15"/>
              <a:pathLst>
                <a:path w="81" h="49">
                  <a:moveTo>
                    <a:pt x="80" y="48"/>
                  </a:moveTo>
                  <a:lnTo>
                    <a:pt x="0" y="48"/>
                  </a:lnTo>
                  <a:lnTo>
                    <a:pt x="15" y="0"/>
                  </a:lnTo>
                  <a:lnTo>
                    <a:pt x="80" y="48"/>
                  </a:lnTo>
                </a:path>
              </a:pathLst>
            </a:custGeom>
            <a:solidFill>
              <a:srgbClr val="000000"/>
            </a:solidFill>
            <a:ln w="12700" cap="rnd">
              <a:noFill/>
              <a:round/>
            </a:ln>
          </p:spPr>
          <p:txBody>
            <a:bodyPr/>
            <a:lstStyle/>
            <a:p>
              <a:endParaRPr lang="en-US"/>
            </a:p>
          </p:txBody>
        </p:sp>
        <p:sp>
          <p:nvSpPr>
            <p:cNvPr id="25" name="Line 56"/>
            <p:cNvSpPr>
              <a:spLocks noChangeShapeType="1"/>
            </p:cNvSpPr>
            <p:nvPr/>
          </p:nvSpPr>
          <p:spPr bwMode="auto">
            <a:xfrm>
              <a:off x="602" y="2790"/>
              <a:ext cx="162" cy="26"/>
            </a:xfrm>
            <a:prstGeom prst="line">
              <a:avLst/>
            </a:prstGeom>
            <a:noFill/>
            <a:ln w="12700">
              <a:solidFill>
                <a:srgbClr val="000000"/>
              </a:solidFill>
              <a:round/>
            </a:ln>
          </p:spPr>
          <p:txBody>
            <a:bodyPr/>
            <a:lstStyle/>
            <a:p>
              <a:endParaRPr lang="en-US"/>
            </a:p>
          </p:txBody>
        </p:sp>
        <p:sp>
          <p:nvSpPr>
            <p:cNvPr id="26" name="Freeform 57"/>
            <p:cNvSpPr/>
            <p:nvPr/>
          </p:nvSpPr>
          <p:spPr bwMode="auto">
            <a:xfrm>
              <a:off x="1549" y="2910"/>
              <a:ext cx="81" cy="81"/>
            </a:xfrm>
            <a:custGeom>
              <a:avLst/>
              <a:gdLst>
                <a:gd name="T0" fmla="*/ 80 w 81"/>
                <a:gd name="T1" fmla="*/ 0 h 81"/>
                <a:gd name="T2" fmla="*/ 51 w 81"/>
                <a:gd name="T3" fmla="*/ 80 h 81"/>
                <a:gd name="T4" fmla="*/ 0 w 81"/>
                <a:gd name="T5" fmla="*/ 29 h 81"/>
                <a:gd name="T6" fmla="*/ 8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80" y="0"/>
                  </a:moveTo>
                  <a:lnTo>
                    <a:pt x="51" y="80"/>
                  </a:lnTo>
                  <a:lnTo>
                    <a:pt x="0" y="29"/>
                  </a:lnTo>
                  <a:lnTo>
                    <a:pt x="80" y="0"/>
                  </a:lnTo>
                </a:path>
              </a:pathLst>
            </a:custGeom>
            <a:solidFill>
              <a:srgbClr val="000000"/>
            </a:solidFill>
            <a:ln w="12700" cap="rnd">
              <a:noFill/>
              <a:round/>
            </a:ln>
          </p:spPr>
          <p:txBody>
            <a:bodyPr/>
            <a:lstStyle/>
            <a:p>
              <a:endParaRPr lang="en-US"/>
            </a:p>
          </p:txBody>
        </p:sp>
        <p:sp>
          <p:nvSpPr>
            <p:cNvPr id="27" name="Line 58"/>
            <p:cNvSpPr>
              <a:spLocks noChangeShapeType="1"/>
            </p:cNvSpPr>
            <p:nvPr/>
          </p:nvSpPr>
          <p:spPr bwMode="auto">
            <a:xfrm flipH="1">
              <a:off x="1282" y="2938"/>
              <a:ext cx="322" cy="242"/>
            </a:xfrm>
            <a:prstGeom prst="line">
              <a:avLst/>
            </a:prstGeom>
            <a:noFill/>
            <a:ln w="12700">
              <a:solidFill>
                <a:srgbClr val="000000"/>
              </a:solidFill>
              <a:round/>
            </a:ln>
          </p:spPr>
          <p:txBody>
            <a:bodyPr/>
            <a:lstStyle/>
            <a:p>
              <a:endParaRPr lang="en-US"/>
            </a:p>
          </p:txBody>
        </p:sp>
        <p:sp>
          <p:nvSpPr>
            <p:cNvPr id="28" name="Freeform 59"/>
            <p:cNvSpPr/>
            <p:nvPr/>
          </p:nvSpPr>
          <p:spPr bwMode="auto">
            <a:xfrm>
              <a:off x="1408" y="3048"/>
              <a:ext cx="57" cy="81"/>
            </a:xfrm>
            <a:custGeom>
              <a:avLst/>
              <a:gdLst>
                <a:gd name="T0" fmla="*/ 28 w 57"/>
                <a:gd name="T1" fmla="*/ 0 h 81"/>
                <a:gd name="T2" fmla="*/ 56 w 57"/>
                <a:gd name="T3" fmla="*/ 80 h 81"/>
                <a:gd name="T4" fmla="*/ 0 w 57"/>
                <a:gd name="T5" fmla="*/ 80 h 81"/>
                <a:gd name="T6" fmla="*/ 28 w 57"/>
                <a:gd name="T7" fmla="*/ 0 h 81"/>
                <a:gd name="T8" fmla="*/ 0 60000 65536"/>
                <a:gd name="T9" fmla="*/ 0 60000 65536"/>
                <a:gd name="T10" fmla="*/ 0 60000 65536"/>
                <a:gd name="T11" fmla="*/ 0 60000 65536"/>
                <a:gd name="T12" fmla="*/ 0 w 57"/>
                <a:gd name="T13" fmla="*/ 0 h 81"/>
                <a:gd name="T14" fmla="*/ 57 w 57"/>
                <a:gd name="T15" fmla="*/ 81 h 81"/>
              </a:gdLst>
              <a:ahLst/>
              <a:cxnLst>
                <a:cxn ang="T8">
                  <a:pos x="T0" y="T1"/>
                </a:cxn>
                <a:cxn ang="T9">
                  <a:pos x="T2" y="T3"/>
                </a:cxn>
                <a:cxn ang="T10">
                  <a:pos x="T4" y="T5"/>
                </a:cxn>
                <a:cxn ang="T11">
                  <a:pos x="T6" y="T7"/>
                </a:cxn>
              </a:cxnLst>
              <a:rect l="T12" t="T13" r="T14" b="T15"/>
              <a:pathLst>
                <a:path w="57" h="81">
                  <a:moveTo>
                    <a:pt x="28" y="0"/>
                  </a:moveTo>
                  <a:lnTo>
                    <a:pt x="56" y="80"/>
                  </a:lnTo>
                  <a:lnTo>
                    <a:pt x="0" y="80"/>
                  </a:lnTo>
                  <a:lnTo>
                    <a:pt x="28" y="0"/>
                  </a:lnTo>
                </a:path>
              </a:pathLst>
            </a:custGeom>
            <a:solidFill>
              <a:srgbClr val="000000"/>
            </a:solidFill>
            <a:ln w="12700" cap="rnd">
              <a:noFill/>
              <a:round/>
            </a:ln>
          </p:spPr>
          <p:txBody>
            <a:bodyPr/>
            <a:lstStyle/>
            <a:p>
              <a:endParaRPr lang="en-US"/>
            </a:p>
          </p:txBody>
        </p:sp>
        <p:sp>
          <p:nvSpPr>
            <p:cNvPr id="29" name="Line 60"/>
            <p:cNvSpPr>
              <a:spLocks noChangeShapeType="1"/>
            </p:cNvSpPr>
            <p:nvPr/>
          </p:nvSpPr>
          <p:spPr bwMode="auto">
            <a:xfrm>
              <a:off x="1438" y="3090"/>
              <a:ext cx="0" cy="82"/>
            </a:xfrm>
            <a:prstGeom prst="line">
              <a:avLst/>
            </a:prstGeom>
            <a:noFill/>
            <a:ln w="12700">
              <a:solidFill>
                <a:srgbClr val="000000"/>
              </a:solidFill>
              <a:round/>
            </a:ln>
          </p:spPr>
          <p:txBody>
            <a:bodyPr/>
            <a:lstStyle/>
            <a:p>
              <a:endParaRPr lang="en-US"/>
            </a:p>
          </p:txBody>
        </p:sp>
        <p:sp>
          <p:nvSpPr>
            <p:cNvPr id="30" name="Freeform 61"/>
            <p:cNvSpPr/>
            <p:nvPr/>
          </p:nvSpPr>
          <p:spPr bwMode="auto">
            <a:xfrm>
              <a:off x="1435" y="2979"/>
              <a:ext cx="81" cy="49"/>
            </a:xfrm>
            <a:custGeom>
              <a:avLst/>
              <a:gdLst>
                <a:gd name="T0" fmla="*/ 80 w 81"/>
                <a:gd name="T1" fmla="*/ 0 h 49"/>
                <a:gd name="T2" fmla="*/ 15 w 81"/>
                <a:gd name="T3" fmla="*/ 48 h 49"/>
                <a:gd name="T4" fmla="*/ 0 w 81"/>
                <a:gd name="T5" fmla="*/ 0 h 49"/>
                <a:gd name="T6" fmla="*/ 80 w 81"/>
                <a:gd name="T7" fmla="*/ 0 h 49"/>
                <a:gd name="T8" fmla="*/ 0 60000 65536"/>
                <a:gd name="T9" fmla="*/ 0 60000 65536"/>
                <a:gd name="T10" fmla="*/ 0 60000 65536"/>
                <a:gd name="T11" fmla="*/ 0 60000 65536"/>
                <a:gd name="T12" fmla="*/ 0 w 81"/>
                <a:gd name="T13" fmla="*/ 0 h 49"/>
                <a:gd name="T14" fmla="*/ 81 w 81"/>
                <a:gd name="T15" fmla="*/ 49 h 49"/>
              </a:gdLst>
              <a:ahLst/>
              <a:cxnLst>
                <a:cxn ang="T8">
                  <a:pos x="T0" y="T1"/>
                </a:cxn>
                <a:cxn ang="T9">
                  <a:pos x="T2" y="T3"/>
                </a:cxn>
                <a:cxn ang="T10">
                  <a:pos x="T4" y="T5"/>
                </a:cxn>
                <a:cxn ang="T11">
                  <a:pos x="T6" y="T7"/>
                </a:cxn>
              </a:cxnLst>
              <a:rect l="T12" t="T13" r="T14" b="T15"/>
              <a:pathLst>
                <a:path w="81" h="49">
                  <a:moveTo>
                    <a:pt x="80" y="0"/>
                  </a:moveTo>
                  <a:lnTo>
                    <a:pt x="15" y="48"/>
                  </a:lnTo>
                  <a:lnTo>
                    <a:pt x="0" y="0"/>
                  </a:lnTo>
                  <a:lnTo>
                    <a:pt x="80" y="0"/>
                  </a:lnTo>
                </a:path>
              </a:pathLst>
            </a:custGeom>
            <a:solidFill>
              <a:srgbClr val="000000"/>
            </a:solidFill>
            <a:ln w="12700" cap="rnd">
              <a:noFill/>
              <a:round/>
            </a:ln>
          </p:spPr>
          <p:txBody>
            <a:bodyPr/>
            <a:lstStyle/>
            <a:p>
              <a:endParaRPr lang="en-US"/>
            </a:p>
          </p:txBody>
        </p:sp>
        <p:sp>
          <p:nvSpPr>
            <p:cNvPr id="31" name="Line 62"/>
            <p:cNvSpPr>
              <a:spLocks noChangeShapeType="1"/>
            </p:cNvSpPr>
            <p:nvPr/>
          </p:nvSpPr>
          <p:spPr bwMode="auto">
            <a:xfrm flipH="1">
              <a:off x="1222" y="3000"/>
              <a:ext cx="242" cy="26"/>
            </a:xfrm>
            <a:prstGeom prst="line">
              <a:avLst/>
            </a:prstGeom>
            <a:noFill/>
            <a:ln w="12700">
              <a:solidFill>
                <a:srgbClr val="000000"/>
              </a:solidFill>
              <a:round/>
            </a:ln>
          </p:spPr>
          <p:txBody>
            <a:bodyPr/>
            <a:lstStyle/>
            <a:p>
              <a:endParaRPr lang="en-US"/>
            </a:p>
          </p:txBody>
        </p:sp>
        <p:sp>
          <p:nvSpPr>
            <p:cNvPr id="32" name="Freeform 63"/>
            <p:cNvSpPr/>
            <p:nvPr/>
          </p:nvSpPr>
          <p:spPr bwMode="auto">
            <a:xfrm>
              <a:off x="1120" y="2904"/>
              <a:ext cx="81" cy="81"/>
            </a:xfrm>
            <a:custGeom>
              <a:avLst/>
              <a:gdLst>
                <a:gd name="T0" fmla="*/ 80 w 81"/>
                <a:gd name="T1" fmla="*/ 0 h 81"/>
                <a:gd name="T2" fmla="*/ 51 w 81"/>
                <a:gd name="T3" fmla="*/ 80 h 81"/>
                <a:gd name="T4" fmla="*/ 0 w 81"/>
                <a:gd name="T5" fmla="*/ 29 h 81"/>
                <a:gd name="T6" fmla="*/ 8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80" y="0"/>
                  </a:moveTo>
                  <a:lnTo>
                    <a:pt x="51" y="80"/>
                  </a:lnTo>
                  <a:lnTo>
                    <a:pt x="0" y="29"/>
                  </a:lnTo>
                  <a:lnTo>
                    <a:pt x="80" y="0"/>
                  </a:lnTo>
                </a:path>
              </a:pathLst>
            </a:custGeom>
            <a:solidFill>
              <a:srgbClr val="000000"/>
            </a:solidFill>
            <a:ln w="12700" cap="rnd">
              <a:noFill/>
              <a:round/>
            </a:ln>
          </p:spPr>
          <p:txBody>
            <a:bodyPr/>
            <a:lstStyle/>
            <a:p>
              <a:endParaRPr lang="en-US"/>
            </a:p>
          </p:txBody>
        </p:sp>
        <p:sp>
          <p:nvSpPr>
            <p:cNvPr id="33" name="Line 64"/>
            <p:cNvSpPr>
              <a:spLocks noChangeShapeType="1"/>
            </p:cNvSpPr>
            <p:nvPr/>
          </p:nvSpPr>
          <p:spPr bwMode="auto">
            <a:xfrm flipH="1">
              <a:off x="850" y="2938"/>
              <a:ext cx="322" cy="242"/>
            </a:xfrm>
            <a:prstGeom prst="line">
              <a:avLst/>
            </a:prstGeom>
            <a:noFill/>
            <a:ln w="12700">
              <a:solidFill>
                <a:srgbClr val="000000"/>
              </a:solidFill>
              <a:round/>
            </a:ln>
          </p:spPr>
          <p:txBody>
            <a:bodyPr/>
            <a:lstStyle/>
            <a:p>
              <a:endParaRPr lang="en-US"/>
            </a:p>
          </p:txBody>
        </p:sp>
        <p:sp>
          <p:nvSpPr>
            <p:cNvPr id="34" name="Freeform 65"/>
            <p:cNvSpPr/>
            <p:nvPr/>
          </p:nvSpPr>
          <p:spPr bwMode="auto">
            <a:xfrm>
              <a:off x="976" y="3048"/>
              <a:ext cx="57" cy="81"/>
            </a:xfrm>
            <a:custGeom>
              <a:avLst/>
              <a:gdLst>
                <a:gd name="T0" fmla="*/ 28 w 57"/>
                <a:gd name="T1" fmla="*/ 0 h 81"/>
                <a:gd name="T2" fmla="*/ 56 w 57"/>
                <a:gd name="T3" fmla="*/ 80 h 81"/>
                <a:gd name="T4" fmla="*/ 0 w 57"/>
                <a:gd name="T5" fmla="*/ 80 h 81"/>
                <a:gd name="T6" fmla="*/ 28 w 57"/>
                <a:gd name="T7" fmla="*/ 0 h 81"/>
                <a:gd name="T8" fmla="*/ 0 60000 65536"/>
                <a:gd name="T9" fmla="*/ 0 60000 65536"/>
                <a:gd name="T10" fmla="*/ 0 60000 65536"/>
                <a:gd name="T11" fmla="*/ 0 60000 65536"/>
                <a:gd name="T12" fmla="*/ 0 w 57"/>
                <a:gd name="T13" fmla="*/ 0 h 81"/>
                <a:gd name="T14" fmla="*/ 57 w 57"/>
                <a:gd name="T15" fmla="*/ 81 h 81"/>
              </a:gdLst>
              <a:ahLst/>
              <a:cxnLst>
                <a:cxn ang="T8">
                  <a:pos x="T0" y="T1"/>
                </a:cxn>
                <a:cxn ang="T9">
                  <a:pos x="T2" y="T3"/>
                </a:cxn>
                <a:cxn ang="T10">
                  <a:pos x="T4" y="T5"/>
                </a:cxn>
                <a:cxn ang="T11">
                  <a:pos x="T6" y="T7"/>
                </a:cxn>
              </a:cxnLst>
              <a:rect l="T12" t="T13" r="T14" b="T15"/>
              <a:pathLst>
                <a:path w="57" h="81">
                  <a:moveTo>
                    <a:pt x="28" y="0"/>
                  </a:moveTo>
                  <a:lnTo>
                    <a:pt x="56" y="80"/>
                  </a:lnTo>
                  <a:lnTo>
                    <a:pt x="0" y="80"/>
                  </a:lnTo>
                  <a:lnTo>
                    <a:pt x="28" y="0"/>
                  </a:lnTo>
                </a:path>
              </a:pathLst>
            </a:custGeom>
            <a:solidFill>
              <a:srgbClr val="000000"/>
            </a:solidFill>
            <a:ln w="12700" cap="rnd">
              <a:noFill/>
              <a:round/>
            </a:ln>
          </p:spPr>
          <p:txBody>
            <a:bodyPr/>
            <a:lstStyle/>
            <a:p>
              <a:endParaRPr lang="en-US"/>
            </a:p>
          </p:txBody>
        </p:sp>
        <p:sp>
          <p:nvSpPr>
            <p:cNvPr id="35" name="Line 66"/>
            <p:cNvSpPr>
              <a:spLocks noChangeShapeType="1"/>
            </p:cNvSpPr>
            <p:nvPr/>
          </p:nvSpPr>
          <p:spPr bwMode="auto">
            <a:xfrm>
              <a:off x="1003" y="3090"/>
              <a:ext cx="0" cy="82"/>
            </a:xfrm>
            <a:prstGeom prst="line">
              <a:avLst/>
            </a:prstGeom>
            <a:noFill/>
            <a:ln w="12700">
              <a:solidFill>
                <a:srgbClr val="000000"/>
              </a:solidFill>
              <a:round/>
            </a:ln>
          </p:spPr>
          <p:txBody>
            <a:bodyPr/>
            <a:lstStyle/>
            <a:p>
              <a:endParaRPr lang="en-US"/>
            </a:p>
          </p:txBody>
        </p:sp>
        <p:sp>
          <p:nvSpPr>
            <p:cNvPr id="36" name="Freeform 67"/>
            <p:cNvSpPr/>
            <p:nvPr/>
          </p:nvSpPr>
          <p:spPr bwMode="auto">
            <a:xfrm>
              <a:off x="1000" y="2976"/>
              <a:ext cx="81" cy="49"/>
            </a:xfrm>
            <a:custGeom>
              <a:avLst/>
              <a:gdLst>
                <a:gd name="T0" fmla="*/ 80 w 81"/>
                <a:gd name="T1" fmla="*/ 0 h 49"/>
                <a:gd name="T2" fmla="*/ 15 w 81"/>
                <a:gd name="T3" fmla="*/ 48 h 49"/>
                <a:gd name="T4" fmla="*/ 0 w 81"/>
                <a:gd name="T5" fmla="*/ 0 h 49"/>
                <a:gd name="T6" fmla="*/ 80 w 81"/>
                <a:gd name="T7" fmla="*/ 0 h 49"/>
                <a:gd name="T8" fmla="*/ 0 60000 65536"/>
                <a:gd name="T9" fmla="*/ 0 60000 65536"/>
                <a:gd name="T10" fmla="*/ 0 60000 65536"/>
                <a:gd name="T11" fmla="*/ 0 60000 65536"/>
                <a:gd name="T12" fmla="*/ 0 w 81"/>
                <a:gd name="T13" fmla="*/ 0 h 49"/>
                <a:gd name="T14" fmla="*/ 81 w 81"/>
                <a:gd name="T15" fmla="*/ 49 h 49"/>
              </a:gdLst>
              <a:ahLst/>
              <a:cxnLst>
                <a:cxn ang="T8">
                  <a:pos x="T0" y="T1"/>
                </a:cxn>
                <a:cxn ang="T9">
                  <a:pos x="T2" y="T3"/>
                </a:cxn>
                <a:cxn ang="T10">
                  <a:pos x="T4" y="T5"/>
                </a:cxn>
                <a:cxn ang="T11">
                  <a:pos x="T6" y="T7"/>
                </a:cxn>
              </a:cxnLst>
              <a:rect l="T12" t="T13" r="T14" b="T15"/>
              <a:pathLst>
                <a:path w="81" h="49">
                  <a:moveTo>
                    <a:pt x="80" y="0"/>
                  </a:moveTo>
                  <a:lnTo>
                    <a:pt x="15" y="48"/>
                  </a:lnTo>
                  <a:lnTo>
                    <a:pt x="0" y="0"/>
                  </a:lnTo>
                  <a:lnTo>
                    <a:pt x="80" y="0"/>
                  </a:lnTo>
                </a:path>
              </a:pathLst>
            </a:custGeom>
            <a:solidFill>
              <a:srgbClr val="000000"/>
            </a:solidFill>
            <a:ln w="12700" cap="rnd">
              <a:noFill/>
              <a:round/>
            </a:ln>
          </p:spPr>
          <p:txBody>
            <a:bodyPr/>
            <a:lstStyle/>
            <a:p>
              <a:endParaRPr lang="en-US"/>
            </a:p>
          </p:txBody>
        </p:sp>
        <p:sp>
          <p:nvSpPr>
            <p:cNvPr id="37" name="Line 68"/>
            <p:cNvSpPr>
              <a:spLocks noChangeShapeType="1"/>
            </p:cNvSpPr>
            <p:nvPr/>
          </p:nvSpPr>
          <p:spPr bwMode="auto">
            <a:xfrm flipH="1">
              <a:off x="793" y="2994"/>
              <a:ext cx="242" cy="26"/>
            </a:xfrm>
            <a:prstGeom prst="line">
              <a:avLst/>
            </a:prstGeom>
            <a:noFill/>
            <a:ln w="12700">
              <a:solidFill>
                <a:srgbClr val="000000"/>
              </a:solidFill>
              <a:round/>
            </a:ln>
          </p:spPr>
          <p:txBody>
            <a:bodyPr/>
            <a:lstStyle/>
            <a:p>
              <a:endParaRPr lang="en-US"/>
            </a:p>
          </p:txBody>
        </p:sp>
      </p:grpSp>
      <p:grpSp>
        <p:nvGrpSpPr>
          <p:cNvPr id="38" name="Group 91"/>
          <p:cNvGrpSpPr/>
          <p:nvPr/>
        </p:nvGrpSpPr>
        <p:grpSpPr bwMode="auto">
          <a:xfrm>
            <a:off x="5886450" y="3359150"/>
            <a:ext cx="2603500" cy="2032000"/>
            <a:chOff x="3708" y="2116"/>
            <a:chExt cx="1640" cy="1280"/>
          </a:xfrm>
        </p:grpSpPr>
        <p:sp>
          <p:nvSpPr>
            <p:cNvPr id="39" name="Rectangle 5"/>
            <p:cNvSpPr>
              <a:spLocks noChangeArrowheads="1"/>
            </p:cNvSpPr>
            <p:nvPr/>
          </p:nvSpPr>
          <p:spPr bwMode="auto">
            <a:xfrm>
              <a:off x="3708" y="2116"/>
              <a:ext cx="1640" cy="1280"/>
            </a:xfrm>
            <a:prstGeom prst="rect">
              <a:avLst/>
            </a:prstGeom>
            <a:solidFill>
              <a:srgbClr val="CCECFF"/>
            </a:solidFill>
            <a:ln w="1270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40" name="Rectangle 14"/>
            <p:cNvSpPr>
              <a:spLocks noChangeArrowheads="1"/>
            </p:cNvSpPr>
            <p:nvPr/>
          </p:nvSpPr>
          <p:spPr bwMode="auto">
            <a:xfrm>
              <a:off x="3971" y="2219"/>
              <a:ext cx="1137" cy="210"/>
            </a:xfrm>
            <a:prstGeom prst="rect">
              <a:avLst/>
            </a:prstGeom>
            <a:noFill/>
            <a:ln w="12700">
              <a:noFill/>
              <a:miter lim="800000"/>
            </a:ln>
          </p:spPr>
          <p:txBody>
            <a:bodyPr wrap="none" lIns="90488" tIns="44450" rIns="90488" bIns="44450">
              <a:spAutoFit/>
            </a:bodyPr>
            <a:lstStyle/>
            <a:p>
              <a:pPr defTabSz="762000" eaLnBrk="0" hangingPunct="0"/>
              <a:r>
                <a:rPr lang="en-US" sz="1600">
                  <a:solidFill>
                    <a:srgbClr val="000000"/>
                  </a:solidFill>
                </a:rPr>
                <a:t>Why-why analysis</a:t>
              </a:r>
              <a:endParaRPr lang="en-US" sz="1600">
                <a:solidFill>
                  <a:srgbClr val="000000"/>
                </a:solidFill>
              </a:endParaRPr>
            </a:p>
          </p:txBody>
        </p:sp>
        <p:sp>
          <p:nvSpPr>
            <p:cNvPr id="41" name="Rectangle 76"/>
            <p:cNvSpPr>
              <a:spLocks noChangeArrowheads="1"/>
            </p:cNvSpPr>
            <p:nvPr/>
          </p:nvSpPr>
          <p:spPr bwMode="auto">
            <a:xfrm>
              <a:off x="4323" y="2507"/>
              <a:ext cx="441" cy="210"/>
            </a:xfrm>
            <a:prstGeom prst="rect">
              <a:avLst/>
            </a:prstGeom>
            <a:noFill/>
            <a:ln w="12700">
              <a:noFill/>
              <a:miter lim="800000"/>
            </a:ln>
          </p:spPr>
          <p:txBody>
            <a:bodyPr wrap="none" lIns="90488" tIns="44450" rIns="90488" bIns="44450">
              <a:spAutoFit/>
            </a:bodyPr>
            <a:lstStyle/>
            <a:p>
              <a:pPr defTabSz="762000" eaLnBrk="0" hangingPunct="0"/>
              <a:r>
                <a:rPr lang="en-US" sz="1600">
                  <a:solidFill>
                    <a:srgbClr val="000000"/>
                  </a:solidFill>
                </a:rPr>
                <a:t>Why?</a:t>
              </a:r>
              <a:endParaRPr lang="en-US" sz="1600">
                <a:solidFill>
                  <a:srgbClr val="000000"/>
                </a:solidFill>
              </a:endParaRPr>
            </a:p>
          </p:txBody>
        </p:sp>
        <p:sp>
          <p:nvSpPr>
            <p:cNvPr id="42" name="Rectangle 77"/>
            <p:cNvSpPr>
              <a:spLocks noChangeArrowheads="1"/>
            </p:cNvSpPr>
            <p:nvPr/>
          </p:nvSpPr>
          <p:spPr bwMode="auto">
            <a:xfrm>
              <a:off x="4323" y="2747"/>
              <a:ext cx="441" cy="210"/>
            </a:xfrm>
            <a:prstGeom prst="rect">
              <a:avLst/>
            </a:prstGeom>
            <a:noFill/>
            <a:ln w="12700">
              <a:noFill/>
              <a:miter lim="800000"/>
            </a:ln>
          </p:spPr>
          <p:txBody>
            <a:bodyPr wrap="none" lIns="90488" tIns="44450" rIns="90488" bIns="44450">
              <a:spAutoFit/>
            </a:bodyPr>
            <a:lstStyle/>
            <a:p>
              <a:pPr defTabSz="762000" eaLnBrk="0" hangingPunct="0"/>
              <a:r>
                <a:rPr lang="en-US" sz="1600">
                  <a:solidFill>
                    <a:srgbClr val="000000"/>
                  </a:solidFill>
                </a:rPr>
                <a:t>Why?</a:t>
              </a:r>
              <a:endParaRPr lang="en-US" sz="1600">
                <a:solidFill>
                  <a:srgbClr val="000000"/>
                </a:solidFill>
              </a:endParaRPr>
            </a:p>
          </p:txBody>
        </p:sp>
        <p:sp>
          <p:nvSpPr>
            <p:cNvPr id="43" name="Rectangle 78"/>
            <p:cNvSpPr>
              <a:spLocks noChangeArrowheads="1"/>
            </p:cNvSpPr>
            <p:nvPr/>
          </p:nvSpPr>
          <p:spPr bwMode="auto">
            <a:xfrm>
              <a:off x="4323" y="2987"/>
              <a:ext cx="441" cy="210"/>
            </a:xfrm>
            <a:prstGeom prst="rect">
              <a:avLst/>
            </a:prstGeom>
            <a:noFill/>
            <a:ln w="12700">
              <a:noFill/>
              <a:miter lim="800000"/>
            </a:ln>
          </p:spPr>
          <p:txBody>
            <a:bodyPr wrap="none" lIns="90488" tIns="44450" rIns="90488" bIns="44450">
              <a:spAutoFit/>
            </a:bodyPr>
            <a:lstStyle/>
            <a:p>
              <a:pPr defTabSz="762000" eaLnBrk="0" hangingPunct="0"/>
              <a:r>
                <a:rPr lang="en-US" sz="1600">
                  <a:solidFill>
                    <a:srgbClr val="000000"/>
                  </a:solidFill>
                </a:rPr>
                <a:t>Why?</a:t>
              </a:r>
              <a:endParaRPr lang="en-US" sz="1600">
                <a:solidFill>
                  <a:srgbClr val="000000"/>
                </a:solidFill>
              </a:endParaRPr>
            </a:p>
          </p:txBody>
        </p:sp>
      </p:grpSp>
      <p:grpSp>
        <p:nvGrpSpPr>
          <p:cNvPr id="44" name="Group 87"/>
          <p:cNvGrpSpPr/>
          <p:nvPr/>
        </p:nvGrpSpPr>
        <p:grpSpPr bwMode="auto">
          <a:xfrm>
            <a:off x="3257550" y="1301750"/>
            <a:ext cx="2603500" cy="2032000"/>
            <a:chOff x="2052" y="820"/>
            <a:chExt cx="1640" cy="1280"/>
          </a:xfrm>
        </p:grpSpPr>
        <p:sp>
          <p:nvSpPr>
            <p:cNvPr id="45" name="Rectangle 6"/>
            <p:cNvSpPr>
              <a:spLocks noChangeArrowheads="1"/>
            </p:cNvSpPr>
            <p:nvPr/>
          </p:nvSpPr>
          <p:spPr bwMode="auto">
            <a:xfrm>
              <a:off x="2052" y="820"/>
              <a:ext cx="1640" cy="1280"/>
            </a:xfrm>
            <a:prstGeom prst="rect">
              <a:avLst/>
            </a:prstGeom>
            <a:solidFill>
              <a:srgbClr val="CCECFF"/>
            </a:solidFill>
            <a:ln w="1270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46" name="Rectangle 10"/>
            <p:cNvSpPr>
              <a:spLocks noChangeArrowheads="1"/>
            </p:cNvSpPr>
            <p:nvPr/>
          </p:nvSpPr>
          <p:spPr bwMode="auto">
            <a:xfrm>
              <a:off x="2491" y="923"/>
              <a:ext cx="768" cy="210"/>
            </a:xfrm>
            <a:prstGeom prst="rect">
              <a:avLst/>
            </a:prstGeom>
            <a:noFill/>
            <a:ln w="12700">
              <a:noFill/>
              <a:miter lim="800000"/>
            </a:ln>
          </p:spPr>
          <p:txBody>
            <a:bodyPr wrap="none" lIns="90488" tIns="44450" rIns="90488" bIns="44450">
              <a:spAutoFit/>
            </a:bodyPr>
            <a:lstStyle/>
            <a:p>
              <a:pPr defTabSz="762000" eaLnBrk="0" hangingPunct="0"/>
              <a:r>
                <a:rPr lang="en-US" sz="1600">
                  <a:solidFill>
                    <a:srgbClr val="000000"/>
                  </a:solidFill>
                </a:rPr>
                <a:t>Flow charts</a:t>
              </a:r>
              <a:endParaRPr lang="en-US" sz="1600">
                <a:solidFill>
                  <a:srgbClr val="000000"/>
                </a:solidFill>
              </a:endParaRPr>
            </a:p>
          </p:txBody>
        </p:sp>
        <p:sp>
          <p:nvSpPr>
            <p:cNvPr id="47" name="Rectangle 19"/>
            <p:cNvSpPr>
              <a:spLocks noChangeArrowheads="1"/>
            </p:cNvSpPr>
            <p:nvPr/>
          </p:nvSpPr>
          <p:spPr bwMode="auto">
            <a:xfrm>
              <a:off x="2380" y="1180"/>
              <a:ext cx="344" cy="200"/>
            </a:xfrm>
            <a:prstGeom prst="rect">
              <a:avLst/>
            </a:prstGeom>
            <a:solidFill>
              <a:srgbClr val="9999FF"/>
            </a:solidFill>
            <a:ln w="12700">
              <a:solidFill>
                <a:srgbClr val="000000"/>
              </a:solidFill>
              <a:miter lim="800000"/>
            </a:ln>
          </p:spPr>
          <p:txBody>
            <a:bodyPr wrap="none" anchor="ctr"/>
            <a:lstStyle/>
            <a:p>
              <a:endParaRPr lang="en-US"/>
            </a:p>
          </p:txBody>
        </p:sp>
        <p:sp>
          <p:nvSpPr>
            <p:cNvPr id="48" name="Rectangle 20"/>
            <p:cNvSpPr>
              <a:spLocks noChangeArrowheads="1"/>
            </p:cNvSpPr>
            <p:nvPr/>
          </p:nvSpPr>
          <p:spPr bwMode="auto">
            <a:xfrm>
              <a:off x="3100" y="1180"/>
              <a:ext cx="344" cy="200"/>
            </a:xfrm>
            <a:prstGeom prst="rect">
              <a:avLst/>
            </a:prstGeom>
            <a:solidFill>
              <a:srgbClr val="9999FF"/>
            </a:solidFill>
            <a:ln w="12700">
              <a:solidFill>
                <a:srgbClr val="000000"/>
              </a:solidFill>
              <a:miter lim="800000"/>
            </a:ln>
          </p:spPr>
          <p:txBody>
            <a:bodyPr wrap="none" anchor="ctr"/>
            <a:lstStyle/>
            <a:p>
              <a:endParaRPr lang="en-US"/>
            </a:p>
          </p:txBody>
        </p:sp>
        <p:sp>
          <p:nvSpPr>
            <p:cNvPr id="49" name="Rectangle 21"/>
            <p:cNvSpPr>
              <a:spLocks noChangeArrowheads="1"/>
            </p:cNvSpPr>
            <p:nvPr/>
          </p:nvSpPr>
          <p:spPr bwMode="auto">
            <a:xfrm>
              <a:off x="3100" y="1684"/>
              <a:ext cx="344" cy="200"/>
            </a:xfrm>
            <a:prstGeom prst="rect">
              <a:avLst/>
            </a:prstGeom>
            <a:solidFill>
              <a:srgbClr val="9999FF"/>
            </a:solidFill>
            <a:ln w="12700">
              <a:solidFill>
                <a:srgbClr val="000000"/>
              </a:solidFill>
              <a:miter lim="800000"/>
            </a:ln>
          </p:spPr>
          <p:txBody>
            <a:bodyPr wrap="none" anchor="ctr"/>
            <a:lstStyle/>
            <a:p>
              <a:endParaRPr lang="en-US"/>
            </a:p>
          </p:txBody>
        </p:sp>
        <p:sp>
          <p:nvSpPr>
            <p:cNvPr id="50" name="Freeform 22"/>
            <p:cNvSpPr/>
            <p:nvPr/>
          </p:nvSpPr>
          <p:spPr bwMode="auto">
            <a:xfrm>
              <a:off x="2520" y="1568"/>
              <a:ext cx="217" cy="433"/>
            </a:xfrm>
            <a:custGeom>
              <a:avLst/>
              <a:gdLst>
                <a:gd name="T0" fmla="*/ 0 w 217"/>
                <a:gd name="T1" fmla="*/ 0 h 433"/>
                <a:gd name="T2" fmla="*/ 216 w 217"/>
                <a:gd name="T3" fmla="*/ 216 h 433"/>
                <a:gd name="T4" fmla="*/ 0 w 217"/>
                <a:gd name="T5" fmla="*/ 432 h 433"/>
                <a:gd name="T6" fmla="*/ 0 60000 65536"/>
                <a:gd name="T7" fmla="*/ 0 60000 65536"/>
                <a:gd name="T8" fmla="*/ 0 60000 65536"/>
                <a:gd name="T9" fmla="*/ 0 w 217"/>
                <a:gd name="T10" fmla="*/ 0 h 433"/>
                <a:gd name="T11" fmla="*/ 217 w 217"/>
                <a:gd name="T12" fmla="*/ 433 h 433"/>
              </a:gdLst>
              <a:ahLst/>
              <a:cxnLst>
                <a:cxn ang="T6">
                  <a:pos x="T0" y="T1"/>
                </a:cxn>
                <a:cxn ang="T7">
                  <a:pos x="T2" y="T3"/>
                </a:cxn>
                <a:cxn ang="T8">
                  <a:pos x="T4" y="T5"/>
                </a:cxn>
              </a:cxnLst>
              <a:rect l="T9" t="T10" r="T11" b="T12"/>
              <a:pathLst>
                <a:path w="217" h="433">
                  <a:moveTo>
                    <a:pt x="0" y="0"/>
                  </a:moveTo>
                  <a:lnTo>
                    <a:pt x="216" y="216"/>
                  </a:lnTo>
                  <a:lnTo>
                    <a:pt x="0" y="432"/>
                  </a:lnTo>
                </a:path>
              </a:pathLst>
            </a:custGeom>
            <a:solidFill>
              <a:srgbClr val="9999FF"/>
            </a:solidFill>
            <a:ln w="12700" cap="rnd">
              <a:solidFill>
                <a:srgbClr val="000000"/>
              </a:solidFill>
              <a:round/>
            </a:ln>
          </p:spPr>
          <p:txBody>
            <a:bodyPr/>
            <a:lstStyle/>
            <a:p>
              <a:endParaRPr lang="en-US"/>
            </a:p>
          </p:txBody>
        </p:sp>
        <p:sp>
          <p:nvSpPr>
            <p:cNvPr id="51" name="Freeform 23"/>
            <p:cNvSpPr/>
            <p:nvPr/>
          </p:nvSpPr>
          <p:spPr bwMode="auto">
            <a:xfrm>
              <a:off x="2304" y="1568"/>
              <a:ext cx="217" cy="433"/>
            </a:xfrm>
            <a:custGeom>
              <a:avLst/>
              <a:gdLst>
                <a:gd name="T0" fmla="*/ 216 w 217"/>
                <a:gd name="T1" fmla="*/ 0 h 433"/>
                <a:gd name="T2" fmla="*/ 0 w 217"/>
                <a:gd name="T3" fmla="*/ 216 h 433"/>
                <a:gd name="T4" fmla="*/ 216 w 217"/>
                <a:gd name="T5" fmla="*/ 432 h 433"/>
                <a:gd name="T6" fmla="*/ 0 60000 65536"/>
                <a:gd name="T7" fmla="*/ 0 60000 65536"/>
                <a:gd name="T8" fmla="*/ 0 60000 65536"/>
                <a:gd name="T9" fmla="*/ 0 w 217"/>
                <a:gd name="T10" fmla="*/ 0 h 433"/>
                <a:gd name="T11" fmla="*/ 217 w 217"/>
                <a:gd name="T12" fmla="*/ 433 h 433"/>
              </a:gdLst>
              <a:ahLst/>
              <a:cxnLst>
                <a:cxn ang="T6">
                  <a:pos x="T0" y="T1"/>
                </a:cxn>
                <a:cxn ang="T7">
                  <a:pos x="T2" y="T3"/>
                </a:cxn>
                <a:cxn ang="T8">
                  <a:pos x="T4" y="T5"/>
                </a:cxn>
              </a:cxnLst>
              <a:rect l="T9" t="T10" r="T11" b="T12"/>
              <a:pathLst>
                <a:path w="217" h="433">
                  <a:moveTo>
                    <a:pt x="216" y="0"/>
                  </a:moveTo>
                  <a:lnTo>
                    <a:pt x="0" y="216"/>
                  </a:lnTo>
                  <a:lnTo>
                    <a:pt x="216" y="432"/>
                  </a:lnTo>
                </a:path>
              </a:pathLst>
            </a:custGeom>
            <a:solidFill>
              <a:srgbClr val="9999FF"/>
            </a:solidFill>
            <a:ln w="12700" cap="rnd">
              <a:solidFill>
                <a:srgbClr val="000000"/>
              </a:solidFill>
              <a:round/>
            </a:ln>
          </p:spPr>
          <p:txBody>
            <a:bodyPr/>
            <a:lstStyle/>
            <a:p>
              <a:endParaRPr lang="en-US"/>
            </a:p>
          </p:txBody>
        </p:sp>
        <p:sp>
          <p:nvSpPr>
            <p:cNvPr id="52" name="Line 79"/>
            <p:cNvSpPr>
              <a:spLocks noChangeShapeType="1"/>
            </p:cNvSpPr>
            <p:nvPr/>
          </p:nvSpPr>
          <p:spPr bwMode="auto">
            <a:xfrm flipH="1">
              <a:off x="2727" y="1781"/>
              <a:ext cx="386" cy="0"/>
            </a:xfrm>
            <a:prstGeom prst="line">
              <a:avLst/>
            </a:prstGeom>
            <a:noFill/>
            <a:ln w="12700">
              <a:solidFill>
                <a:schemeClr val="tx1"/>
              </a:solidFill>
              <a:round/>
              <a:tailEnd type="triangle" w="med" len="med"/>
            </a:ln>
          </p:spPr>
          <p:txBody>
            <a:bodyPr/>
            <a:lstStyle/>
            <a:p>
              <a:endParaRPr lang="en-US"/>
            </a:p>
          </p:txBody>
        </p:sp>
        <p:sp>
          <p:nvSpPr>
            <p:cNvPr id="53" name="Line 80"/>
            <p:cNvSpPr>
              <a:spLocks noChangeShapeType="1"/>
            </p:cNvSpPr>
            <p:nvPr/>
          </p:nvSpPr>
          <p:spPr bwMode="auto">
            <a:xfrm flipH="1">
              <a:off x="3270" y="1386"/>
              <a:ext cx="29" cy="282"/>
            </a:xfrm>
            <a:prstGeom prst="line">
              <a:avLst/>
            </a:prstGeom>
            <a:noFill/>
            <a:ln w="12700">
              <a:solidFill>
                <a:schemeClr val="tx1"/>
              </a:solidFill>
              <a:round/>
              <a:tailEnd type="triangle" w="med" len="med"/>
            </a:ln>
          </p:spPr>
          <p:txBody>
            <a:bodyPr/>
            <a:lstStyle/>
            <a:p>
              <a:endParaRPr lang="en-US"/>
            </a:p>
          </p:txBody>
        </p:sp>
        <p:sp>
          <p:nvSpPr>
            <p:cNvPr id="54" name="Line 81"/>
            <p:cNvSpPr>
              <a:spLocks noChangeShapeType="1"/>
            </p:cNvSpPr>
            <p:nvPr/>
          </p:nvSpPr>
          <p:spPr bwMode="auto">
            <a:xfrm>
              <a:off x="2749" y="1270"/>
              <a:ext cx="325" cy="0"/>
            </a:xfrm>
            <a:prstGeom prst="line">
              <a:avLst/>
            </a:prstGeom>
            <a:noFill/>
            <a:ln w="12700">
              <a:solidFill>
                <a:schemeClr val="tx1"/>
              </a:solidFill>
              <a:round/>
              <a:tailEnd type="triangle" w="med" len="med"/>
            </a:ln>
          </p:spPr>
          <p:txBody>
            <a:bodyPr/>
            <a:lstStyle/>
            <a:p>
              <a:endParaRPr lang="en-US"/>
            </a:p>
          </p:txBody>
        </p:sp>
      </p:grpSp>
      <p:grpSp>
        <p:nvGrpSpPr>
          <p:cNvPr id="55" name="Group 88"/>
          <p:cNvGrpSpPr/>
          <p:nvPr/>
        </p:nvGrpSpPr>
        <p:grpSpPr bwMode="auto">
          <a:xfrm>
            <a:off x="5886450" y="1301750"/>
            <a:ext cx="2603500" cy="2032000"/>
            <a:chOff x="3708" y="820"/>
            <a:chExt cx="1640" cy="1280"/>
          </a:xfrm>
        </p:grpSpPr>
        <p:sp>
          <p:nvSpPr>
            <p:cNvPr id="56" name="Rectangle 4"/>
            <p:cNvSpPr>
              <a:spLocks noChangeArrowheads="1"/>
            </p:cNvSpPr>
            <p:nvPr/>
          </p:nvSpPr>
          <p:spPr bwMode="auto">
            <a:xfrm>
              <a:off x="3708" y="820"/>
              <a:ext cx="1640" cy="1280"/>
            </a:xfrm>
            <a:prstGeom prst="rect">
              <a:avLst/>
            </a:prstGeom>
            <a:solidFill>
              <a:srgbClr val="CCECFF"/>
            </a:solidFill>
            <a:ln w="1270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57" name="Rectangle 11"/>
            <p:cNvSpPr>
              <a:spLocks noChangeArrowheads="1"/>
            </p:cNvSpPr>
            <p:nvPr/>
          </p:nvSpPr>
          <p:spPr bwMode="auto">
            <a:xfrm>
              <a:off x="3987" y="923"/>
              <a:ext cx="1082" cy="210"/>
            </a:xfrm>
            <a:prstGeom prst="rect">
              <a:avLst/>
            </a:prstGeom>
            <a:noFill/>
            <a:ln w="12700">
              <a:noFill/>
              <a:miter lim="800000"/>
            </a:ln>
          </p:spPr>
          <p:txBody>
            <a:bodyPr wrap="none" lIns="90488" tIns="44450" rIns="90488" bIns="44450">
              <a:spAutoFit/>
            </a:bodyPr>
            <a:lstStyle/>
            <a:p>
              <a:pPr defTabSz="762000" eaLnBrk="0" hangingPunct="0"/>
              <a:r>
                <a:rPr lang="en-US" sz="1600">
                  <a:solidFill>
                    <a:srgbClr val="000000"/>
                  </a:solidFill>
                </a:rPr>
                <a:t>Scatter diagrams</a:t>
              </a:r>
              <a:endParaRPr lang="en-US" sz="1600">
                <a:solidFill>
                  <a:srgbClr val="000000"/>
                </a:solidFill>
              </a:endParaRPr>
            </a:p>
          </p:txBody>
        </p:sp>
        <p:sp>
          <p:nvSpPr>
            <p:cNvPr id="58" name="Freeform 24"/>
            <p:cNvSpPr/>
            <p:nvPr/>
          </p:nvSpPr>
          <p:spPr bwMode="auto">
            <a:xfrm>
              <a:off x="5052" y="1936"/>
              <a:ext cx="81" cy="57"/>
            </a:xfrm>
            <a:custGeom>
              <a:avLst/>
              <a:gdLst>
                <a:gd name="T0" fmla="*/ 80 w 81"/>
                <a:gd name="T1" fmla="*/ 28 h 57"/>
                <a:gd name="T2" fmla="*/ 0 w 81"/>
                <a:gd name="T3" fmla="*/ 56 h 57"/>
                <a:gd name="T4" fmla="*/ 0 w 81"/>
                <a:gd name="T5" fmla="*/ 0 h 57"/>
                <a:gd name="T6" fmla="*/ 80 w 81"/>
                <a:gd name="T7" fmla="*/ 28 h 57"/>
                <a:gd name="T8" fmla="*/ 0 60000 65536"/>
                <a:gd name="T9" fmla="*/ 0 60000 65536"/>
                <a:gd name="T10" fmla="*/ 0 60000 65536"/>
                <a:gd name="T11" fmla="*/ 0 60000 65536"/>
                <a:gd name="T12" fmla="*/ 0 w 81"/>
                <a:gd name="T13" fmla="*/ 0 h 57"/>
                <a:gd name="T14" fmla="*/ 81 w 81"/>
                <a:gd name="T15" fmla="*/ 57 h 57"/>
              </a:gdLst>
              <a:ahLst/>
              <a:cxnLst>
                <a:cxn ang="T8">
                  <a:pos x="T0" y="T1"/>
                </a:cxn>
                <a:cxn ang="T9">
                  <a:pos x="T2" y="T3"/>
                </a:cxn>
                <a:cxn ang="T10">
                  <a:pos x="T4" y="T5"/>
                </a:cxn>
                <a:cxn ang="T11">
                  <a:pos x="T6" y="T7"/>
                </a:cxn>
              </a:cxnLst>
              <a:rect l="T12" t="T13" r="T14" b="T15"/>
              <a:pathLst>
                <a:path w="81" h="57">
                  <a:moveTo>
                    <a:pt x="80" y="28"/>
                  </a:moveTo>
                  <a:lnTo>
                    <a:pt x="0" y="56"/>
                  </a:lnTo>
                  <a:lnTo>
                    <a:pt x="0" y="0"/>
                  </a:lnTo>
                  <a:lnTo>
                    <a:pt x="80" y="28"/>
                  </a:lnTo>
                </a:path>
              </a:pathLst>
            </a:custGeom>
            <a:solidFill>
              <a:srgbClr val="000000"/>
            </a:solidFill>
            <a:ln w="12700" cap="rnd">
              <a:noFill/>
              <a:round/>
            </a:ln>
          </p:spPr>
          <p:txBody>
            <a:bodyPr/>
            <a:lstStyle/>
            <a:p>
              <a:endParaRPr lang="en-US"/>
            </a:p>
          </p:txBody>
        </p:sp>
        <p:sp>
          <p:nvSpPr>
            <p:cNvPr id="59" name="Line 25"/>
            <p:cNvSpPr>
              <a:spLocks noChangeShapeType="1"/>
            </p:cNvSpPr>
            <p:nvPr/>
          </p:nvSpPr>
          <p:spPr bwMode="auto">
            <a:xfrm flipH="1">
              <a:off x="3978" y="1963"/>
              <a:ext cx="1098" cy="0"/>
            </a:xfrm>
            <a:prstGeom prst="line">
              <a:avLst/>
            </a:prstGeom>
            <a:noFill/>
            <a:ln w="12700">
              <a:solidFill>
                <a:srgbClr val="000000"/>
              </a:solidFill>
              <a:round/>
            </a:ln>
          </p:spPr>
          <p:txBody>
            <a:bodyPr/>
            <a:lstStyle/>
            <a:p>
              <a:endParaRPr lang="en-US"/>
            </a:p>
          </p:txBody>
        </p:sp>
        <p:sp>
          <p:nvSpPr>
            <p:cNvPr id="60" name="Rectangle 26"/>
            <p:cNvSpPr>
              <a:spLocks noChangeArrowheads="1"/>
            </p:cNvSpPr>
            <p:nvPr/>
          </p:nvSpPr>
          <p:spPr bwMode="auto">
            <a:xfrm>
              <a:off x="4139" y="1584"/>
              <a:ext cx="154" cy="152"/>
            </a:xfrm>
            <a:prstGeom prst="rect">
              <a:avLst/>
            </a:prstGeom>
            <a:noFill/>
            <a:ln w="12700">
              <a:noFill/>
              <a:miter lim="800000"/>
            </a:ln>
          </p:spPr>
          <p:txBody>
            <a:bodyPr wrap="none" lIns="90488" tIns="44450" rIns="90488" bIns="44450">
              <a:spAutoFit/>
            </a:bodyPr>
            <a:lstStyle/>
            <a:p>
              <a:pPr defTabSz="762000" eaLnBrk="0" hangingPunct="0"/>
              <a:r>
                <a:rPr lang="en-US" sz="1000">
                  <a:solidFill>
                    <a:srgbClr val="000000"/>
                  </a:solidFill>
                </a:rPr>
                <a:t>x</a:t>
              </a:r>
              <a:endParaRPr lang="en-US" sz="1000">
                <a:solidFill>
                  <a:srgbClr val="000000"/>
                </a:solidFill>
              </a:endParaRPr>
            </a:p>
          </p:txBody>
        </p:sp>
        <p:sp>
          <p:nvSpPr>
            <p:cNvPr id="61" name="Rectangle 27"/>
            <p:cNvSpPr>
              <a:spLocks noChangeArrowheads="1"/>
            </p:cNvSpPr>
            <p:nvPr/>
          </p:nvSpPr>
          <p:spPr bwMode="auto">
            <a:xfrm>
              <a:off x="4211" y="1656"/>
              <a:ext cx="154" cy="152"/>
            </a:xfrm>
            <a:prstGeom prst="rect">
              <a:avLst/>
            </a:prstGeom>
            <a:noFill/>
            <a:ln w="12700">
              <a:noFill/>
              <a:miter lim="800000"/>
            </a:ln>
          </p:spPr>
          <p:txBody>
            <a:bodyPr wrap="none" lIns="90488" tIns="44450" rIns="90488" bIns="44450">
              <a:spAutoFit/>
            </a:bodyPr>
            <a:lstStyle/>
            <a:p>
              <a:pPr defTabSz="762000" eaLnBrk="0" hangingPunct="0"/>
              <a:r>
                <a:rPr lang="en-US" sz="1000">
                  <a:solidFill>
                    <a:srgbClr val="000000"/>
                  </a:solidFill>
                </a:rPr>
                <a:t>x</a:t>
              </a:r>
              <a:endParaRPr lang="en-US" sz="1000">
                <a:solidFill>
                  <a:srgbClr val="000000"/>
                </a:solidFill>
              </a:endParaRPr>
            </a:p>
          </p:txBody>
        </p:sp>
        <p:sp>
          <p:nvSpPr>
            <p:cNvPr id="62" name="Rectangle 28"/>
            <p:cNvSpPr>
              <a:spLocks noChangeArrowheads="1"/>
            </p:cNvSpPr>
            <p:nvPr/>
          </p:nvSpPr>
          <p:spPr bwMode="auto">
            <a:xfrm>
              <a:off x="4355" y="1512"/>
              <a:ext cx="154" cy="152"/>
            </a:xfrm>
            <a:prstGeom prst="rect">
              <a:avLst/>
            </a:prstGeom>
            <a:noFill/>
            <a:ln w="12700">
              <a:noFill/>
              <a:miter lim="800000"/>
            </a:ln>
          </p:spPr>
          <p:txBody>
            <a:bodyPr wrap="none" lIns="90488" tIns="44450" rIns="90488" bIns="44450">
              <a:spAutoFit/>
            </a:bodyPr>
            <a:lstStyle/>
            <a:p>
              <a:pPr defTabSz="762000" eaLnBrk="0" hangingPunct="0"/>
              <a:r>
                <a:rPr lang="en-US" sz="1000">
                  <a:solidFill>
                    <a:srgbClr val="000000"/>
                  </a:solidFill>
                </a:rPr>
                <a:t>x</a:t>
              </a:r>
              <a:endParaRPr lang="en-US" sz="1000">
                <a:solidFill>
                  <a:srgbClr val="000000"/>
                </a:solidFill>
              </a:endParaRPr>
            </a:p>
          </p:txBody>
        </p:sp>
        <p:sp>
          <p:nvSpPr>
            <p:cNvPr id="63" name="Rectangle 29"/>
            <p:cNvSpPr>
              <a:spLocks noChangeArrowheads="1"/>
            </p:cNvSpPr>
            <p:nvPr/>
          </p:nvSpPr>
          <p:spPr bwMode="auto">
            <a:xfrm>
              <a:off x="4571" y="1512"/>
              <a:ext cx="154" cy="152"/>
            </a:xfrm>
            <a:prstGeom prst="rect">
              <a:avLst/>
            </a:prstGeom>
            <a:noFill/>
            <a:ln w="12700">
              <a:noFill/>
              <a:miter lim="800000"/>
            </a:ln>
          </p:spPr>
          <p:txBody>
            <a:bodyPr wrap="none" lIns="90488" tIns="44450" rIns="90488" bIns="44450">
              <a:spAutoFit/>
            </a:bodyPr>
            <a:lstStyle/>
            <a:p>
              <a:pPr defTabSz="762000" eaLnBrk="0" hangingPunct="0"/>
              <a:r>
                <a:rPr lang="en-US" sz="1000">
                  <a:solidFill>
                    <a:srgbClr val="000000"/>
                  </a:solidFill>
                </a:rPr>
                <a:t>x</a:t>
              </a:r>
              <a:endParaRPr lang="en-US" sz="1000">
                <a:solidFill>
                  <a:srgbClr val="000000"/>
                </a:solidFill>
              </a:endParaRPr>
            </a:p>
          </p:txBody>
        </p:sp>
        <p:sp>
          <p:nvSpPr>
            <p:cNvPr id="64" name="Rectangle 30"/>
            <p:cNvSpPr>
              <a:spLocks noChangeArrowheads="1"/>
            </p:cNvSpPr>
            <p:nvPr/>
          </p:nvSpPr>
          <p:spPr bwMode="auto">
            <a:xfrm>
              <a:off x="4643" y="1368"/>
              <a:ext cx="154" cy="152"/>
            </a:xfrm>
            <a:prstGeom prst="rect">
              <a:avLst/>
            </a:prstGeom>
            <a:noFill/>
            <a:ln w="12700">
              <a:noFill/>
              <a:miter lim="800000"/>
            </a:ln>
          </p:spPr>
          <p:txBody>
            <a:bodyPr wrap="none" lIns="90488" tIns="44450" rIns="90488" bIns="44450">
              <a:spAutoFit/>
            </a:bodyPr>
            <a:lstStyle/>
            <a:p>
              <a:pPr defTabSz="762000" eaLnBrk="0" hangingPunct="0"/>
              <a:r>
                <a:rPr lang="en-US" sz="1000">
                  <a:solidFill>
                    <a:srgbClr val="000000"/>
                  </a:solidFill>
                </a:rPr>
                <a:t>x</a:t>
              </a:r>
              <a:endParaRPr lang="en-US" sz="1000">
                <a:solidFill>
                  <a:srgbClr val="000000"/>
                </a:solidFill>
              </a:endParaRPr>
            </a:p>
          </p:txBody>
        </p:sp>
        <p:sp>
          <p:nvSpPr>
            <p:cNvPr id="65" name="Rectangle 31"/>
            <p:cNvSpPr>
              <a:spLocks noChangeArrowheads="1"/>
            </p:cNvSpPr>
            <p:nvPr/>
          </p:nvSpPr>
          <p:spPr bwMode="auto">
            <a:xfrm>
              <a:off x="4859" y="1368"/>
              <a:ext cx="154" cy="152"/>
            </a:xfrm>
            <a:prstGeom prst="rect">
              <a:avLst/>
            </a:prstGeom>
            <a:noFill/>
            <a:ln w="12700">
              <a:noFill/>
              <a:miter lim="800000"/>
            </a:ln>
          </p:spPr>
          <p:txBody>
            <a:bodyPr wrap="none" lIns="90488" tIns="44450" rIns="90488" bIns="44450">
              <a:spAutoFit/>
            </a:bodyPr>
            <a:lstStyle/>
            <a:p>
              <a:pPr defTabSz="762000" eaLnBrk="0" hangingPunct="0"/>
              <a:r>
                <a:rPr lang="en-US" sz="1000">
                  <a:solidFill>
                    <a:srgbClr val="000000"/>
                  </a:solidFill>
                </a:rPr>
                <a:t>x</a:t>
              </a:r>
              <a:endParaRPr lang="en-US" sz="1000">
                <a:solidFill>
                  <a:srgbClr val="000000"/>
                </a:solidFill>
              </a:endParaRPr>
            </a:p>
          </p:txBody>
        </p:sp>
        <p:sp>
          <p:nvSpPr>
            <p:cNvPr id="66" name="Rectangle 32"/>
            <p:cNvSpPr>
              <a:spLocks noChangeArrowheads="1"/>
            </p:cNvSpPr>
            <p:nvPr/>
          </p:nvSpPr>
          <p:spPr bwMode="auto">
            <a:xfrm>
              <a:off x="4499" y="1368"/>
              <a:ext cx="154" cy="152"/>
            </a:xfrm>
            <a:prstGeom prst="rect">
              <a:avLst/>
            </a:prstGeom>
            <a:noFill/>
            <a:ln w="12700">
              <a:noFill/>
              <a:miter lim="800000"/>
            </a:ln>
          </p:spPr>
          <p:txBody>
            <a:bodyPr wrap="none" lIns="90488" tIns="44450" rIns="90488" bIns="44450">
              <a:spAutoFit/>
            </a:bodyPr>
            <a:lstStyle/>
            <a:p>
              <a:pPr defTabSz="762000" eaLnBrk="0" hangingPunct="0"/>
              <a:r>
                <a:rPr lang="en-US" sz="1000">
                  <a:solidFill>
                    <a:srgbClr val="000000"/>
                  </a:solidFill>
                </a:rPr>
                <a:t>x</a:t>
              </a:r>
              <a:endParaRPr lang="en-US" sz="1000">
                <a:solidFill>
                  <a:srgbClr val="000000"/>
                </a:solidFill>
              </a:endParaRPr>
            </a:p>
          </p:txBody>
        </p:sp>
        <p:sp>
          <p:nvSpPr>
            <p:cNvPr id="67" name="Rectangle 33"/>
            <p:cNvSpPr>
              <a:spLocks noChangeArrowheads="1"/>
            </p:cNvSpPr>
            <p:nvPr/>
          </p:nvSpPr>
          <p:spPr bwMode="auto">
            <a:xfrm>
              <a:off x="4787" y="1440"/>
              <a:ext cx="154" cy="152"/>
            </a:xfrm>
            <a:prstGeom prst="rect">
              <a:avLst/>
            </a:prstGeom>
            <a:noFill/>
            <a:ln w="12700">
              <a:noFill/>
              <a:miter lim="800000"/>
            </a:ln>
          </p:spPr>
          <p:txBody>
            <a:bodyPr wrap="none" lIns="90488" tIns="44450" rIns="90488" bIns="44450">
              <a:spAutoFit/>
            </a:bodyPr>
            <a:lstStyle/>
            <a:p>
              <a:pPr defTabSz="762000" eaLnBrk="0" hangingPunct="0"/>
              <a:r>
                <a:rPr lang="en-US" sz="1000">
                  <a:solidFill>
                    <a:srgbClr val="000000"/>
                  </a:solidFill>
                </a:rPr>
                <a:t>x</a:t>
              </a:r>
              <a:endParaRPr lang="en-US" sz="1000">
                <a:solidFill>
                  <a:srgbClr val="000000"/>
                </a:solidFill>
              </a:endParaRPr>
            </a:p>
          </p:txBody>
        </p:sp>
        <p:sp>
          <p:nvSpPr>
            <p:cNvPr id="68" name="Rectangle 34"/>
            <p:cNvSpPr>
              <a:spLocks noChangeArrowheads="1"/>
            </p:cNvSpPr>
            <p:nvPr/>
          </p:nvSpPr>
          <p:spPr bwMode="auto">
            <a:xfrm>
              <a:off x="4427" y="1656"/>
              <a:ext cx="154" cy="152"/>
            </a:xfrm>
            <a:prstGeom prst="rect">
              <a:avLst/>
            </a:prstGeom>
            <a:noFill/>
            <a:ln w="12700">
              <a:noFill/>
              <a:miter lim="800000"/>
            </a:ln>
          </p:spPr>
          <p:txBody>
            <a:bodyPr wrap="none" lIns="90488" tIns="44450" rIns="90488" bIns="44450">
              <a:spAutoFit/>
            </a:bodyPr>
            <a:lstStyle/>
            <a:p>
              <a:pPr defTabSz="762000" eaLnBrk="0" hangingPunct="0"/>
              <a:r>
                <a:rPr lang="en-US" sz="1000">
                  <a:solidFill>
                    <a:srgbClr val="000000"/>
                  </a:solidFill>
                </a:rPr>
                <a:t>x</a:t>
              </a:r>
              <a:endParaRPr lang="en-US" sz="1000">
                <a:solidFill>
                  <a:srgbClr val="000000"/>
                </a:solidFill>
              </a:endParaRPr>
            </a:p>
          </p:txBody>
        </p:sp>
        <p:sp>
          <p:nvSpPr>
            <p:cNvPr id="69" name="Rectangle 35"/>
            <p:cNvSpPr>
              <a:spLocks noChangeArrowheads="1"/>
            </p:cNvSpPr>
            <p:nvPr/>
          </p:nvSpPr>
          <p:spPr bwMode="auto">
            <a:xfrm>
              <a:off x="4787" y="1224"/>
              <a:ext cx="154" cy="152"/>
            </a:xfrm>
            <a:prstGeom prst="rect">
              <a:avLst/>
            </a:prstGeom>
            <a:noFill/>
            <a:ln w="12700">
              <a:noFill/>
              <a:miter lim="800000"/>
            </a:ln>
          </p:spPr>
          <p:txBody>
            <a:bodyPr wrap="none" lIns="90488" tIns="44450" rIns="90488" bIns="44450">
              <a:spAutoFit/>
            </a:bodyPr>
            <a:lstStyle/>
            <a:p>
              <a:pPr defTabSz="762000" eaLnBrk="0" hangingPunct="0"/>
              <a:r>
                <a:rPr lang="en-US" sz="1000">
                  <a:solidFill>
                    <a:srgbClr val="000000"/>
                  </a:solidFill>
                </a:rPr>
                <a:t>x</a:t>
              </a:r>
              <a:endParaRPr lang="en-US" sz="1000">
                <a:solidFill>
                  <a:srgbClr val="000000"/>
                </a:solidFill>
              </a:endParaRPr>
            </a:p>
          </p:txBody>
        </p:sp>
        <p:sp>
          <p:nvSpPr>
            <p:cNvPr id="70" name="Rectangle 36"/>
            <p:cNvSpPr>
              <a:spLocks noChangeArrowheads="1"/>
            </p:cNvSpPr>
            <p:nvPr/>
          </p:nvSpPr>
          <p:spPr bwMode="auto">
            <a:xfrm>
              <a:off x="4931" y="1224"/>
              <a:ext cx="154" cy="152"/>
            </a:xfrm>
            <a:prstGeom prst="rect">
              <a:avLst/>
            </a:prstGeom>
            <a:noFill/>
            <a:ln w="12700">
              <a:noFill/>
              <a:miter lim="800000"/>
            </a:ln>
          </p:spPr>
          <p:txBody>
            <a:bodyPr wrap="none" lIns="90488" tIns="44450" rIns="90488" bIns="44450">
              <a:spAutoFit/>
            </a:bodyPr>
            <a:lstStyle/>
            <a:p>
              <a:pPr defTabSz="762000" eaLnBrk="0" hangingPunct="0"/>
              <a:r>
                <a:rPr lang="en-US" sz="1000">
                  <a:solidFill>
                    <a:srgbClr val="000000"/>
                  </a:solidFill>
                </a:rPr>
                <a:t>x</a:t>
              </a:r>
              <a:endParaRPr lang="en-US" sz="1000">
                <a:solidFill>
                  <a:srgbClr val="000000"/>
                </a:solidFill>
              </a:endParaRPr>
            </a:p>
          </p:txBody>
        </p:sp>
        <p:sp>
          <p:nvSpPr>
            <p:cNvPr id="71" name="Line 82"/>
            <p:cNvSpPr>
              <a:spLocks noChangeShapeType="1"/>
            </p:cNvSpPr>
            <p:nvPr/>
          </p:nvSpPr>
          <p:spPr bwMode="auto">
            <a:xfrm flipV="1">
              <a:off x="3987" y="1211"/>
              <a:ext cx="0" cy="765"/>
            </a:xfrm>
            <a:prstGeom prst="line">
              <a:avLst/>
            </a:prstGeom>
            <a:noFill/>
            <a:ln w="12700">
              <a:solidFill>
                <a:schemeClr val="tx1"/>
              </a:solidFill>
              <a:round/>
              <a:tailEnd type="triangle" w="med" len="med"/>
            </a:ln>
          </p:spPr>
          <p:txBody>
            <a:bodyPr/>
            <a:lstStyle/>
            <a:p>
              <a:endParaRPr lang="en-US"/>
            </a:p>
          </p:txBody>
        </p:sp>
      </p:grpSp>
      <p:grpSp>
        <p:nvGrpSpPr>
          <p:cNvPr id="72" name="Group 86"/>
          <p:cNvGrpSpPr/>
          <p:nvPr/>
        </p:nvGrpSpPr>
        <p:grpSpPr bwMode="auto">
          <a:xfrm>
            <a:off x="628650" y="1301750"/>
            <a:ext cx="2603500" cy="2032000"/>
            <a:chOff x="396" y="820"/>
            <a:chExt cx="1640" cy="1280"/>
          </a:xfrm>
        </p:grpSpPr>
        <p:sp>
          <p:nvSpPr>
            <p:cNvPr id="73" name="Rectangle 2"/>
            <p:cNvSpPr>
              <a:spLocks noChangeArrowheads="1"/>
            </p:cNvSpPr>
            <p:nvPr/>
          </p:nvSpPr>
          <p:spPr bwMode="auto">
            <a:xfrm>
              <a:off x="396" y="820"/>
              <a:ext cx="1640" cy="1280"/>
            </a:xfrm>
            <a:prstGeom prst="rect">
              <a:avLst/>
            </a:prstGeom>
            <a:solidFill>
              <a:srgbClr val="CCECFF"/>
            </a:solidFill>
            <a:ln w="1270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74" name="Rectangle 9"/>
            <p:cNvSpPr>
              <a:spLocks noChangeArrowheads="1"/>
            </p:cNvSpPr>
            <p:nvPr/>
          </p:nvSpPr>
          <p:spPr bwMode="auto">
            <a:xfrm>
              <a:off x="563" y="923"/>
              <a:ext cx="1288" cy="210"/>
            </a:xfrm>
            <a:prstGeom prst="rect">
              <a:avLst/>
            </a:prstGeom>
            <a:noFill/>
            <a:ln w="12700">
              <a:noFill/>
              <a:miter lim="800000"/>
            </a:ln>
          </p:spPr>
          <p:txBody>
            <a:bodyPr wrap="none" lIns="90488" tIns="44450" rIns="90488" bIns="44450">
              <a:spAutoFit/>
            </a:bodyPr>
            <a:lstStyle/>
            <a:p>
              <a:pPr defTabSz="762000" eaLnBrk="0" hangingPunct="0"/>
              <a:r>
                <a:rPr lang="en-US" sz="1600">
                  <a:solidFill>
                    <a:srgbClr val="000000"/>
                  </a:solidFill>
                </a:rPr>
                <a:t>Input/output analysis</a:t>
              </a:r>
              <a:endParaRPr lang="en-US" sz="1600">
                <a:solidFill>
                  <a:srgbClr val="000000"/>
                </a:solidFill>
              </a:endParaRPr>
            </a:p>
          </p:txBody>
        </p:sp>
        <p:sp>
          <p:nvSpPr>
            <p:cNvPr id="75" name="Rectangle 15"/>
            <p:cNvSpPr>
              <a:spLocks noChangeArrowheads="1"/>
            </p:cNvSpPr>
            <p:nvPr/>
          </p:nvSpPr>
          <p:spPr bwMode="auto">
            <a:xfrm>
              <a:off x="483" y="1355"/>
              <a:ext cx="399" cy="210"/>
            </a:xfrm>
            <a:prstGeom prst="rect">
              <a:avLst/>
            </a:prstGeom>
            <a:noFill/>
            <a:ln w="12700">
              <a:noFill/>
              <a:miter lim="800000"/>
            </a:ln>
          </p:spPr>
          <p:txBody>
            <a:bodyPr wrap="none" lIns="90488" tIns="44450" rIns="90488" bIns="44450">
              <a:spAutoFit/>
            </a:bodyPr>
            <a:lstStyle/>
            <a:p>
              <a:pPr defTabSz="762000" eaLnBrk="0" hangingPunct="0"/>
              <a:r>
                <a:rPr lang="en-US" sz="1600">
                  <a:solidFill>
                    <a:srgbClr val="000000"/>
                  </a:solidFill>
                </a:rPr>
                <a:t>Input</a:t>
              </a:r>
              <a:endParaRPr lang="en-US" sz="1600">
                <a:solidFill>
                  <a:srgbClr val="000000"/>
                </a:solidFill>
              </a:endParaRPr>
            </a:p>
          </p:txBody>
        </p:sp>
        <p:sp>
          <p:nvSpPr>
            <p:cNvPr id="76" name="Rectangle 16"/>
            <p:cNvSpPr>
              <a:spLocks noChangeArrowheads="1"/>
            </p:cNvSpPr>
            <p:nvPr/>
          </p:nvSpPr>
          <p:spPr bwMode="auto">
            <a:xfrm>
              <a:off x="940" y="1396"/>
              <a:ext cx="489" cy="272"/>
            </a:xfrm>
            <a:prstGeom prst="rect">
              <a:avLst/>
            </a:prstGeom>
            <a:solidFill>
              <a:srgbClr val="99CCFF"/>
            </a:solidFill>
            <a:ln w="12700">
              <a:solidFill>
                <a:srgbClr val="000000"/>
              </a:solidFill>
              <a:miter lim="800000"/>
            </a:ln>
          </p:spPr>
          <p:txBody>
            <a:bodyPr wrap="none" anchor="ctr"/>
            <a:lstStyle/>
            <a:p>
              <a:endParaRPr lang="en-US"/>
            </a:p>
          </p:txBody>
        </p:sp>
        <p:sp>
          <p:nvSpPr>
            <p:cNvPr id="77" name="Rectangle 17"/>
            <p:cNvSpPr>
              <a:spLocks noChangeArrowheads="1"/>
            </p:cNvSpPr>
            <p:nvPr/>
          </p:nvSpPr>
          <p:spPr bwMode="auto">
            <a:xfrm>
              <a:off x="1485" y="1355"/>
              <a:ext cx="499" cy="210"/>
            </a:xfrm>
            <a:prstGeom prst="rect">
              <a:avLst/>
            </a:prstGeom>
            <a:noFill/>
            <a:ln w="12700">
              <a:noFill/>
              <a:miter lim="800000"/>
            </a:ln>
          </p:spPr>
          <p:txBody>
            <a:bodyPr wrap="none" lIns="90488" tIns="44450" rIns="90488" bIns="44450">
              <a:spAutoFit/>
            </a:bodyPr>
            <a:lstStyle/>
            <a:p>
              <a:pPr defTabSz="762000" eaLnBrk="0" hangingPunct="0"/>
              <a:r>
                <a:rPr lang="en-US" sz="1600">
                  <a:solidFill>
                    <a:srgbClr val="000000"/>
                  </a:solidFill>
                </a:rPr>
                <a:t>Output</a:t>
              </a:r>
              <a:endParaRPr lang="en-US" sz="1600">
                <a:solidFill>
                  <a:srgbClr val="000000"/>
                </a:solidFill>
              </a:endParaRPr>
            </a:p>
          </p:txBody>
        </p:sp>
        <p:sp>
          <p:nvSpPr>
            <p:cNvPr id="78" name="Line 83"/>
            <p:cNvSpPr>
              <a:spLocks noChangeShapeType="1"/>
            </p:cNvSpPr>
            <p:nvPr/>
          </p:nvSpPr>
          <p:spPr bwMode="auto">
            <a:xfrm>
              <a:off x="609" y="1540"/>
              <a:ext cx="315" cy="0"/>
            </a:xfrm>
            <a:prstGeom prst="line">
              <a:avLst/>
            </a:prstGeom>
            <a:noFill/>
            <a:ln w="12700">
              <a:solidFill>
                <a:schemeClr val="tx1"/>
              </a:solidFill>
              <a:round/>
              <a:tailEnd type="triangle" w="med" len="med"/>
            </a:ln>
          </p:spPr>
          <p:txBody>
            <a:bodyPr/>
            <a:lstStyle/>
            <a:p>
              <a:endParaRPr lang="en-US"/>
            </a:p>
          </p:txBody>
        </p:sp>
        <p:sp>
          <p:nvSpPr>
            <p:cNvPr id="79" name="Line 84"/>
            <p:cNvSpPr>
              <a:spLocks noChangeShapeType="1"/>
            </p:cNvSpPr>
            <p:nvPr/>
          </p:nvSpPr>
          <p:spPr bwMode="auto">
            <a:xfrm>
              <a:off x="1445" y="1540"/>
              <a:ext cx="315" cy="0"/>
            </a:xfrm>
            <a:prstGeom prst="line">
              <a:avLst/>
            </a:prstGeom>
            <a:noFill/>
            <a:ln w="12700">
              <a:solidFill>
                <a:schemeClr val="tx1"/>
              </a:solidFill>
              <a:round/>
              <a:tailEnd type="triangle" w="med" len="med"/>
            </a:ln>
          </p:spPr>
          <p:txBody>
            <a:bodyPr/>
            <a:lstStyle/>
            <a:p>
              <a:endParaRPr lang="en-US"/>
            </a:p>
          </p:txBody>
        </p:sp>
      </p:grpSp>
      <p:grpSp>
        <p:nvGrpSpPr>
          <p:cNvPr id="80" name="Group 90"/>
          <p:cNvGrpSpPr/>
          <p:nvPr/>
        </p:nvGrpSpPr>
        <p:grpSpPr bwMode="auto">
          <a:xfrm>
            <a:off x="3257550" y="3359150"/>
            <a:ext cx="2603500" cy="2032000"/>
            <a:chOff x="2052" y="2116"/>
            <a:chExt cx="1640" cy="1280"/>
          </a:xfrm>
        </p:grpSpPr>
        <p:sp>
          <p:nvSpPr>
            <p:cNvPr id="81" name="Rectangle 7"/>
            <p:cNvSpPr>
              <a:spLocks noChangeArrowheads="1"/>
            </p:cNvSpPr>
            <p:nvPr/>
          </p:nvSpPr>
          <p:spPr bwMode="auto">
            <a:xfrm>
              <a:off x="2052" y="2116"/>
              <a:ext cx="1640" cy="1280"/>
            </a:xfrm>
            <a:prstGeom prst="rect">
              <a:avLst/>
            </a:prstGeom>
            <a:solidFill>
              <a:srgbClr val="CCECFF"/>
            </a:solidFill>
            <a:ln w="1270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p>
          </p:txBody>
        </p:sp>
        <p:sp>
          <p:nvSpPr>
            <p:cNvPr id="82" name="Rectangle 13"/>
            <p:cNvSpPr>
              <a:spLocks noChangeArrowheads="1"/>
            </p:cNvSpPr>
            <p:nvPr/>
          </p:nvSpPr>
          <p:spPr bwMode="auto">
            <a:xfrm>
              <a:off x="2347" y="2219"/>
              <a:ext cx="1053" cy="210"/>
            </a:xfrm>
            <a:prstGeom prst="rect">
              <a:avLst/>
            </a:prstGeom>
            <a:noFill/>
            <a:ln w="12700">
              <a:noFill/>
              <a:miter lim="800000"/>
            </a:ln>
          </p:spPr>
          <p:txBody>
            <a:bodyPr wrap="none" lIns="90488" tIns="44450" rIns="90488" bIns="44450">
              <a:spAutoFit/>
            </a:bodyPr>
            <a:lstStyle/>
            <a:p>
              <a:pPr defTabSz="762000" eaLnBrk="0" hangingPunct="0"/>
              <a:r>
                <a:rPr lang="en-US" sz="1600">
                  <a:solidFill>
                    <a:srgbClr val="000000"/>
                  </a:solidFill>
                </a:rPr>
                <a:t>Pareto diagrams</a:t>
              </a:r>
              <a:endParaRPr lang="en-US" sz="1600">
                <a:solidFill>
                  <a:srgbClr val="000000"/>
                </a:solidFill>
              </a:endParaRPr>
            </a:p>
          </p:txBody>
        </p:sp>
        <p:sp>
          <p:nvSpPr>
            <p:cNvPr id="83" name="Line 69"/>
            <p:cNvSpPr>
              <a:spLocks noChangeShapeType="1"/>
            </p:cNvSpPr>
            <p:nvPr/>
          </p:nvSpPr>
          <p:spPr bwMode="auto">
            <a:xfrm flipV="1">
              <a:off x="2340" y="2690"/>
              <a:ext cx="0" cy="583"/>
            </a:xfrm>
            <a:prstGeom prst="line">
              <a:avLst/>
            </a:prstGeom>
            <a:noFill/>
            <a:ln w="12700">
              <a:solidFill>
                <a:srgbClr val="000000"/>
              </a:solidFill>
              <a:round/>
            </a:ln>
          </p:spPr>
          <p:txBody>
            <a:bodyPr/>
            <a:lstStyle/>
            <a:p>
              <a:endParaRPr lang="en-US"/>
            </a:p>
          </p:txBody>
        </p:sp>
        <p:sp>
          <p:nvSpPr>
            <p:cNvPr id="84" name="Freeform 70"/>
            <p:cNvSpPr/>
            <p:nvPr/>
          </p:nvSpPr>
          <p:spPr bwMode="auto">
            <a:xfrm>
              <a:off x="3378" y="3229"/>
              <a:ext cx="81" cy="57"/>
            </a:xfrm>
            <a:custGeom>
              <a:avLst/>
              <a:gdLst>
                <a:gd name="T0" fmla="*/ 80 w 81"/>
                <a:gd name="T1" fmla="*/ 28 h 57"/>
                <a:gd name="T2" fmla="*/ 0 w 81"/>
                <a:gd name="T3" fmla="*/ 56 h 57"/>
                <a:gd name="T4" fmla="*/ 0 w 81"/>
                <a:gd name="T5" fmla="*/ 0 h 57"/>
                <a:gd name="T6" fmla="*/ 80 w 81"/>
                <a:gd name="T7" fmla="*/ 28 h 57"/>
                <a:gd name="T8" fmla="*/ 0 60000 65536"/>
                <a:gd name="T9" fmla="*/ 0 60000 65536"/>
                <a:gd name="T10" fmla="*/ 0 60000 65536"/>
                <a:gd name="T11" fmla="*/ 0 60000 65536"/>
                <a:gd name="T12" fmla="*/ 0 w 81"/>
                <a:gd name="T13" fmla="*/ 0 h 57"/>
                <a:gd name="T14" fmla="*/ 81 w 81"/>
                <a:gd name="T15" fmla="*/ 57 h 57"/>
              </a:gdLst>
              <a:ahLst/>
              <a:cxnLst>
                <a:cxn ang="T8">
                  <a:pos x="T0" y="T1"/>
                </a:cxn>
                <a:cxn ang="T9">
                  <a:pos x="T2" y="T3"/>
                </a:cxn>
                <a:cxn ang="T10">
                  <a:pos x="T4" y="T5"/>
                </a:cxn>
                <a:cxn ang="T11">
                  <a:pos x="T6" y="T7"/>
                </a:cxn>
              </a:cxnLst>
              <a:rect l="T12" t="T13" r="T14" b="T15"/>
              <a:pathLst>
                <a:path w="81" h="57">
                  <a:moveTo>
                    <a:pt x="80" y="28"/>
                  </a:moveTo>
                  <a:lnTo>
                    <a:pt x="0" y="56"/>
                  </a:lnTo>
                  <a:lnTo>
                    <a:pt x="0" y="0"/>
                  </a:lnTo>
                  <a:lnTo>
                    <a:pt x="80" y="28"/>
                  </a:lnTo>
                </a:path>
              </a:pathLst>
            </a:custGeom>
            <a:solidFill>
              <a:srgbClr val="000000"/>
            </a:solidFill>
            <a:ln w="12700" cap="rnd">
              <a:noFill/>
              <a:round/>
            </a:ln>
          </p:spPr>
          <p:txBody>
            <a:bodyPr/>
            <a:lstStyle/>
            <a:p>
              <a:endParaRPr lang="en-US"/>
            </a:p>
          </p:txBody>
        </p:sp>
        <p:sp>
          <p:nvSpPr>
            <p:cNvPr id="85" name="Line 71"/>
            <p:cNvSpPr>
              <a:spLocks noChangeShapeType="1"/>
            </p:cNvSpPr>
            <p:nvPr/>
          </p:nvSpPr>
          <p:spPr bwMode="auto">
            <a:xfrm flipH="1">
              <a:off x="2322" y="3259"/>
              <a:ext cx="1098" cy="0"/>
            </a:xfrm>
            <a:prstGeom prst="line">
              <a:avLst/>
            </a:prstGeom>
            <a:noFill/>
            <a:ln w="12700">
              <a:solidFill>
                <a:srgbClr val="000000"/>
              </a:solidFill>
              <a:round/>
            </a:ln>
          </p:spPr>
          <p:txBody>
            <a:bodyPr/>
            <a:lstStyle/>
            <a:p>
              <a:endParaRPr lang="en-US"/>
            </a:p>
          </p:txBody>
        </p:sp>
        <p:sp>
          <p:nvSpPr>
            <p:cNvPr id="86" name="Rectangle 72"/>
            <p:cNvSpPr>
              <a:spLocks noChangeArrowheads="1"/>
            </p:cNvSpPr>
            <p:nvPr/>
          </p:nvSpPr>
          <p:spPr bwMode="auto">
            <a:xfrm>
              <a:off x="2340" y="2692"/>
              <a:ext cx="200" cy="560"/>
            </a:xfrm>
            <a:prstGeom prst="rect">
              <a:avLst/>
            </a:prstGeom>
            <a:solidFill>
              <a:srgbClr val="9999FF"/>
            </a:solidFill>
            <a:ln w="12700">
              <a:solidFill>
                <a:srgbClr val="000000"/>
              </a:solidFill>
              <a:miter lim="800000"/>
            </a:ln>
          </p:spPr>
          <p:txBody>
            <a:bodyPr wrap="none" anchor="ctr"/>
            <a:lstStyle/>
            <a:p>
              <a:endParaRPr lang="en-US"/>
            </a:p>
          </p:txBody>
        </p:sp>
        <p:sp>
          <p:nvSpPr>
            <p:cNvPr id="87" name="Rectangle 73"/>
            <p:cNvSpPr>
              <a:spLocks noChangeArrowheads="1"/>
            </p:cNvSpPr>
            <p:nvPr/>
          </p:nvSpPr>
          <p:spPr bwMode="auto">
            <a:xfrm>
              <a:off x="2556" y="2908"/>
              <a:ext cx="200" cy="344"/>
            </a:xfrm>
            <a:prstGeom prst="rect">
              <a:avLst/>
            </a:prstGeom>
            <a:solidFill>
              <a:srgbClr val="99CCFF"/>
            </a:solidFill>
            <a:ln w="12700">
              <a:solidFill>
                <a:srgbClr val="000000"/>
              </a:solidFill>
              <a:miter lim="800000"/>
            </a:ln>
          </p:spPr>
          <p:txBody>
            <a:bodyPr wrap="none" anchor="ctr"/>
            <a:lstStyle/>
            <a:p>
              <a:endParaRPr lang="en-US"/>
            </a:p>
          </p:txBody>
        </p:sp>
        <p:sp>
          <p:nvSpPr>
            <p:cNvPr id="88" name="Rectangle 74"/>
            <p:cNvSpPr>
              <a:spLocks noChangeArrowheads="1"/>
            </p:cNvSpPr>
            <p:nvPr/>
          </p:nvSpPr>
          <p:spPr bwMode="auto">
            <a:xfrm>
              <a:off x="2772" y="3052"/>
              <a:ext cx="200" cy="200"/>
            </a:xfrm>
            <a:prstGeom prst="rect">
              <a:avLst/>
            </a:prstGeom>
            <a:solidFill>
              <a:srgbClr val="66CCFF"/>
            </a:solidFill>
            <a:ln w="12700">
              <a:solidFill>
                <a:srgbClr val="000000"/>
              </a:solidFill>
              <a:miter lim="800000"/>
            </a:ln>
          </p:spPr>
          <p:txBody>
            <a:bodyPr wrap="none" anchor="ctr"/>
            <a:lstStyle/>
            <a:p>
              <a:endParaRPr lang="en-US"/>
            </a:p>
          </p:txBody>
        </p:sp>
        <p:sp>
          <p:nvSpPr>
            <p:cNvPr id="89" name="Rectangle 75"/>
            <p:cNvSpPr>
              <a:spLocks noChangeArrowheads="1"/>
            </p:cNvSpPr>
            <p:nvPr/>
          </p:nvSpPr>
          <p:spPr bwMode="auto">
            <a:xfrm>
              <a:off x="2988" y="3196"/>
              <a:ext cx="200" cy="56"/>
            </a:xfrm>
            <a:prstGeom prst="rect">
              <a:avLst/>
            </a:prstGeom>
            <a:solidFill>
              <a:srgbClr val="99FFCC"/>
            </a:solidFill>
            <a:ln w="12700">
              <a:solidFill>
                <a:srgbClr val="000000"/>
              </a:solidFill>
              <a:miter lim="800000"/>
            </a:ln>
          </p:spPr>
          <p:txBody>
            <a:bodyPr wrap="none" anchor="ctr"/>
            <a:lstStyle/>
            <a:p>
              <a:endParaRPr lang="en-US"/>
            </a:p>
          </p:txBody>
        </p:sp>
        <p:sp>
          <p:nvSpPr>
            <p:cNvPr id="90" name="Line 85"/>
            <p:cNvSpPr>
              <a:spLocks noChangeShapeType="1"/>
            </p:cNvSpPr>
            <p:nvPr/>
          </p:nvSpPr>
          <p:spPr bwMode="auto">
            <a:xfrm flipV="1">
              <a:off x="2340" y="2594"/>
              <a:ext cx="0" cy="157"/>
            </a:xfrm>
            <a:prstGeom prst="line">
              <a:avLst/>
            </a:prstGeom>
            <a:noFill/>
            <a:ln w="12700">
              <a:solidFill>
                <a:schemeClr val="tx1"/>
              </a:solidFill>
              <a:roun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dissolve">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dissolve">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dissolve">
                                      <p:cBhvr>
                                        <p:cTn id="27" dur="500"/>
                                        <p:tgtEl>
                                          <p:spTgt spid="8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dissolve">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665906" y="646113"/>
            <a:ext cx="8241557" cy="5632450"/>
          </a:xfrm>
          <a:prstGeom prst="rect">
            <a:avLst/>
          </a:prstGeom>
          <a:noFill/>
          <a:ln w="9525">
            <a:noFill/>
            <a:miter lim="800000"/>
          </a:ln>
        </p:spPr>
        <p:txBody>
          <a:bodyPr wrap="square">
            <a:spAutoFit/>
          </a:bodyPr>
          <a:lstStyle/>
          <a:p>
            <a:r>
              <a:rPr lang="en-US" sz="2000" dirty="0">
                <a:solidFill>
                  <a:srgbClr val="C00000"/>
                </a:solidFill>
              </a:rPr>
              <a:t>Many techniques could be considered improvement techniques. Specific ‘improvement techniques’ include…</a:t>
            </a:r>
            <a:endParaRPr lang="en-US" sz="2000" dirty="0">
              <a:solidFill>
                <a:srgbClr val="C00000"/>
              </a:solidFill>
            </a:endParaRPr>
          </a:p>
          <a:p>
            <a:endParaRPr lang="en-GB" sz="2000" dirty="0"/>
          </a:p>
          <a:p>
            <a:pPr>
              <a:lnSpc>
                <a:spcPct val="150000"/>
              </a:lnSpc>
              <a:buClr>
                <a:srgbClr val="FF0000"/>
              </a:buClr>
              <a:buFont typeface="Wingdings" panose="05000000000000000000" pitchFamily="2" charset="2"/>
              <a:buChar char="Ø"/>
            </a:pPr>
            <a:r>
              <a:rPr lang="en-US" sz="2000" dirty="0"/>
              <a:t>Scatter diagrams, which attempt to identify relationships and influences within processes</a:t>
            </a:r>
            <a:endParaRPr lang="en-GB" sz="2000" dirty="0"/>
          </a:p>
          <a:p>
            <a:pPr>
              <a:lnSpc>
                <a:spcPct val="150000"/>
              </a:lnSpc>
              <a:buClr>
                <a:srgbClr val="FF0000"/>
              </a:buClr>
              <a:buFont typeface="Wingdings" panose="05000000000000000000" pitchFamily="2" charset="2"/>
              <a:buChar char="Ø"/>
            </a:pPr>
            <a:r>
              <a:rPr lang="en-US" sz="2000" dirty="0"/>
              <a:t>Flow charts, which attempt to describe the nature of information flow and decision-making within operations</a:t>
            </a:r>
            <a:endParaRPr lang="en-GB" sz="2000" dirty="0"/>
          </a:p>
          <a:p>
            <a:pPr>
              <a:lnSpc>
                <a:spcPct val="150000"/>
              </a:lnSpc>
              <a:buClr>
                <a:srgbClr val="FF0000"/>
              </a:buClr>
              <a:buFont typeface="Wingdings" panose="05000000000000000000" pitchFamily="2" charset="2"/>
              <a:buChar char="Ø"/>
            </a:pPr>
            <a:r>
              <a:rPr lang="en-US" sz="2000" dirty="0"/>
              <a:t>Cause–effect diagrams, which structure the brainstorming that can help to reveal the root causes of problems;</a:t>
            </a:r>
            <a:endParaRPr lang="en-GB" sz="2000" dirty="0"/>
          </a:p>
          <a:p>
            <a:pPr>
              <a:lnSpc>
                <a:spcPct val="150000"/>
              </a:lnSpc>
              <a:buClr>
                <a:srgbClr val="FF0000"/>
              </a:buClr>
              <a:buFont typeface="Wingdings" panose="05000000000000000000" pitchFamily="2" charset="2"/>
              <a:buChar char="Ø"/>
            </a:pPr>
            <a:r>
              <a:rPr lang="en-US" sz="2000" dirty="0"/>
              <a:t>Pareto diagrams, which attempt to sort out the ‘important few’ causes from the ‘trivial many’ causes.</a:t>
            </a:r>
            <a:endParaRPr lang="en-GB" sz="2000" dirty="0"/>
          </a:p>
          <a:p>
            <a:pPr>
              <a:lnSpc>
                <a:spcPct val="150000"/>
              </a:lnSpc>
              <a:buClr>
                <a:srgbClr val="FF0000"/>
              </a:buClr>
              <a:buFont typeface="Wingdings" panose="05000000000000000000" pitchFamily="2" charset="2"/>
              <a:buChar char="Ø"/>
            </a:pPr>
            <a:r>
              <a:rPr lang="en-US" sz="2000" dirty="0"/>
              <a:t>Why-why analysis that pursues a formal questioning to find root causes of problems</a:t>
            </a:r>
            <a:endParaRPr lang="en-GB" sz="2000" dirty="0"/>
          </a:p>
        </p:txBody>
      </p:sp>
      <p:sp>
        <p:nvSpPr>
          <p:cNvPr id="5" name="TextBox 4"/>
          <p:cNvSpPr txBox="1">
            <a:spLocks noChangeArrowheads="1"/>
          </p:cNvSpPr>
          <p:nvPr/>
        </p:nvSpPr>
        <p:spPr bwMode="auto">
          <a:xfrm>
            <a:off x="331787" y="63500"/>
            <a:ext cx="8575675" cy="584775"/>
          </a:xfrm>
          <a:prstGeom prst="rect">
            <a:avLst/>
          </a:prstGeom>
          <a:noFill/>
          <a:ln w="9525">
            <a:noFill/>
            <a:miter lim="800000"/>
          </a:ln>
        </p:spPr>
        <p:txBody>
          <a:bodyPr wrap="square">
            <a:spAutoFit/>
          </a:bodyPr>
          <a:lstStyle/>
          <a:p>
            <a:r>
              <a:rPr lang="en-US" sz="3200" dirty="0">
                <a:solidFill>
                  <a:srgbClr val="C00000"/>
                </a:solidFill>
              </a:rPr>
              <a:t>What techniques can be used for improvement?</a:t>
            </a:r>
            <a:endParaRPr lang="en-GB" sz="3200" dirty="0">
              <a:solidFill>
                <a:srgbClr val="C0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p:cNvSpPr>
            <a:spLocks noGrp="1" noRot="1" noChangeAspect="1" noMove="1" noResize="1" noEditPoints="1" noAdjustHandles="1" noChangeArrowheads="1" noChangeShapeType="1" noTextEdit="1"/>
          </p:cNvSpPr>
          <p:nvPr/>
        </p:nvSpPr>
        <p:spPr>
          <a:xfrm>
            <a:off x="907708" y="856853"/>
            <a:ext cx="7328585" cy="5144294"/>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gn="ctr"/>
            <a:endParaRPr lang="en-US" sz="895"/>
          </a:p>
        </p:txBody>
      </p:sp>
      <p:pic>
        <p:nvPicPr>
          <p:cNvPr id="3" name="Picture 2"/>
          <p:cNvPicPr>
            <a:picLocks noChangeAspect="1"/>
          </p:cNvPicPr>
          <p:nvPr/>
        </p:nvPicPr>
        <p:blipFill rotWithShape="1">
          <a:blip r:embed="rId1"/>
          <a:srcRect b="1353"/>
          <a:stretch>
            <a:fillRect/>
          </a:stretch>
        </p:blipFill>
        <p:spPr>
          <a:xfrm>
            <a:off x="1095448" y="856858"/>
            <a:ext cx="6953105" cy="5144289"/>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130969" y="926878"/>
            <a:ext cx="6833937" cy="4969249"/>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034716" y="876418"/>
            <a:ext cx="7146758" cy="5054113"/>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010653" y="1010604"/>
            <a:ext cx="7002379" cy="4921352"/>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130969" y="1022684"/>
            <a:ext cx="6906126" cy="4795921"/>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010652" y="909237"/>
            <a:ext cx="7194885" cy="498946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p:cNvSpPr>
            <a:spLocks noGrp="1" noRot="1" noChangeAspect="1" noMove="1" noResize="1" noEditPoints="1" noAdjustHandles="1" noChangeArrowheads="1" noChangeShapeType="1" noTextEdit="1"/>
          </p:cNvSpPr>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
            <a:alphaModFix amt="40000"/>
          </a:blip>
          <a:srcRect l="11000" r="-1" b="-1"/>
          <a:stretch>
            <a:fillRect/>
          </a:stretch>
        </p:blipFill>
        <p:spPr>
          <a:xfrm>
            <a:off x="20" y="10"/>
            <a:ext cx="9143979" cy="6857990"/>
          </a:xfrm>
          <a:prstGeom prst="rect">
            <a:avLst/>
          </a:prstGeom>
        </p:spPr>
      </p:pic>
      <p:sp>
        <p:nvSpPr>
          <p:cNvPr id="17" name="sketchy line"/>
          <p:cNvSpPr>
            <a:spLocks noGrp="1" noRot="1" noChangeAspect="1" noMove="1" noResize="1" noEditPoints="1" noAdjustHandles="1" noChangeArrowheads="1" noChangeShapeType="1" noTextEdit="1"/>
          </p:cNvSpPr>
          <p:nvPr/>
        </p:nvSpPr>
        <p:spPr>
          <a:xfrm>
            <a:off x="685799" y="1681544"/>
            <a:ext cx="7269480" cy="18288"/>
          </a:xfrm>
          <a:custGeom>
            <a:avLst/>
            <a:gdLst>
              <a:gd name="connsiteX0" fmla="*/ 0 w 7269480"/>
              <a:gd name="connsiteY0" fmla="*/ 0 h 18288"/>
              <a:gd name="connsiteX1" fmla="*/ 733557 w 7269480"/>
              <a:gd name="connsiteY1" fmla="*/ 0 h 18288"/>
              <a:gd name="connsiteX2" fmla="*/ 1249029 w 7269480"/>
              <a:gd name="connsiteY2" fmla="*/ 0 h 18288"/>
              <a:gd name="connsiteX3" fmla="*/ 1764501 w 7269480"/>
              <a:gd name="connsiteY3" fmla="*/ 0 h 18288"/>
              <a:gd name="connsiteX4" fmla="*/ 2207278 w 7269480"/>
              <a:gd name="connsiteY4" fmla="*/ 0 h 18288"/>
              <a:gd name="connsiteX5" fmla="*/ 3013530 w 7269480"/>
              <a:gd name="connsiteY5" fmla="*/ 0 h 18288"/>
              <a:gd name="connsiteX6" fmla="*/ 3819781 w 7269480"/>
              <a:gd name="connsiteY6" fmla="*/ 0 h 18288"/>
              <a:gd name="connsiteX7" fmla="*/ 4626033 w 7269480"/>
              <a:gd name="connsiteY7" fmla="*/ 0 h 18288"/>
              <a:gd name="connsiteX8" fmla="*/ 5068810 w 7269480"/>
              <a:gd name="connsiteY8" fmla="*/ 0 h 18288"/>
              <a:gd name="connsiteX9" fmla="*/ 5656977 w 7269480"/>
              <a:gd name="connsiteY9" fmla="*/ 0 h 18288"/>
              <a:gd name="connsiteX10" fmla="*/ 6099755 w 7269480"/>
              <a:gd name="connsiteY10" fmla="*/ 0 h 18288"/>
              <a:gd name="connsiteX11" fmla="*/ 7269480 w 7269480"/>
              <a:gd name="connsiteY11" fmla="*/ 0 h 18288"/>
              <a:gd name="connsiteX12" fmla="*/ 7269480 w 7269480"/>
              <a:gd name="connsiteY12" fmla="*/ 18288 h 18288"/>
              <a:gd name="connsiteX13" fmla="*/ 6463229 w 7269480"/>
              <a:gd name="connsiteY13" fmla="*/ 18288 h 18288"/>
              <a:gd name="connsiteX14" fmla="*/ 6020451 w 7269480"/>
              <a:gd name="connsiteY14" fmla="*/ 18288 h 18288"/>
              <a:gd name="connsiteX15" fmla="*/ 5504979 w 7269480"/>
              <a:gd name="connsiteY15" fmla="*/ 18288 h 18288"/>
              <a:gd name="connsiteX16" fmla="*/ 4989507 w 7269480"/>
              <a:gd name="connsiteY16" fmla="*/ 18288 h 18288"/>
              <a:gd name="connsiteX17" fmla="*/ 4474035 w 7269480"/>
              <a:gd name="connsiteY17" fmla="*/ 18288 h 18288"/>
              <a:gd name="connsiteX18" fmla="*/ 3958562 w 7269480"/>
              <a:gd name="connsiteY18" fmla="*/ 18288 h 18288"/>
              <a:gd name="connsiteX19" fmla="*/ 3443090 w 7269480"/>
              <a:gd name="connsiteY19" fmla="*/ 18288 h 18288"/>
              <a:gd name="connsiteX20" fmla="*/ 2709533 w 7269480"/>
              <a:gd name="connsiteY20" fmla="*/ 18288 h 18288"/>
              <a:gd name="connsiteX21" fmla="*/ 2194061 w 7269480"/>
              <a:gd name="connsiteY21" fmla="*/ 18288 h 18288"/>
              <a:gd name="connsiteX22" fmla="*/ 1751284 w 7269480"/>
              <a:gd name="connsiteY22" fmla="*/ 18288 h 18288"/>
              <a:gd name="connsiteX23" fmla="*/ 1163117 w 7269480"/>
              <a:gd name="connsiteY23" fmla="*/ 18288 h 18288"/>
              <a:gd name="connsiteX24" fmla="*/ 0 w 7269480"/>
              <a:gd name="connsiteY24" fmla="*/ 18288 h 18288"/>
              <a:gd name="connsiteX25" fmla="*/ 0 w 7269480"/>
              <a:gd name="connsiteY25" fmla="*/ 0 h 18288"/>
              <a:gd name="connsiteX0-1" fmla="*/ 0 w 7269480"/>
              <a:gd name="connsiteY0-2" fmla="*/ 0 h 18288"/>
              <a:gd name="connsiteX1-3" fmla="*/ 515472 w 7269480"/>
              <a:gd name="connsiteY1-4" fmla="*/ 0 h 18288"/>
              <a:gd name="connsiteX2-5" fmla="*/ 958250 w 7269480"/>
              <a:gd name="connsiteY2-6" fmla="*/ 0 h 18288"/>
              <a:gd name="connsiteX3-7" fmla="*/ 1473722 w 7269480"/>
              <a:gd name="connsiteY3-8" fmla="*/ 0 h 18288"/>
              <a:gd name="connsiteX4-9" fmla="*/ 2134584 w 7269480"/>
              <a:gd name="connsiteY4-10" fmla="*/ 0 h 18288"/>
              <a:gd name="connsiteX5-11" fmla="*/ 2868140 w 7269480"/>
              <a:gd name="connsiteY5-12" fmla="*/ 0 h 18288"/>
              <a:gd name="connsiteX6-13" fmla="*/ 3674392 w 7269480"/>
              <a:gd name="connsiteY6-14" fmla="*/ 0 h 18288"/>
              <a:gd name="connsiteX7-15" fmla="*/ 4480643 w 7269480"/>
              <a:gd name="connsiteY7-16" fmla="*/ 0 h 18288"/>
              <a:gd name="connsiteX8-17" fmla="*/ 5068810 w 7269480"/>
              <a:gd name="connsiteY8-18" fmla="*/ 0 h 18288"/>
              <a:gd name="connsiteX9-19" fmla="*/ 5802367 w 7269480"/>
              <a:gd name="connsiteY9-20" fmla="*/ 0 h 18288"/>
              <a:gd name="connsiteX10-21" fmla="*/ 6463229 w 7269480"/>
              <a:gd name="connsiteY10-22" fmla="*/ 0 h 18288"/>
              <a:gd name="connsiteX11-23" fmla="*/ 7269480 w 7269480"/>
              <a:gd name="connsiteY11-24" fmla="*/ 0 h 18288"/>
              <a:gd name="connsiteX12-25" fmla="*/ 7269480 w 7269480"/>
              <a:gd name="connsiteY12-26" fmla="*/ 18288 h 18288"/>
              <a:gd name="connsiteX13-27" fmla="*/ 6608618 w 7269480"/>
              <a:gd name="connsiteY13-28" fmla="*/ 18288 h 18288"/>
              <a:gd name="connsiteX14-29" fmla="*/ 6020451 w 7269480"/>
              <a:gd name="connsiteY14-30" fmla="*/ 18288 h 18288"/>
              <a:gd name="connsiteX15-31" fmla="*/ 5432284 w 7269480"/>
              <a:gd name="connsiteY15-32" fmla="*/ 18288 h 18288"/>
              <a:gd name="connsiteX16-33" fmla="*/ 4626033 w 7269480"/>
              <a:gd name="connsiteY16-34" fmla="*/ 18288 h 18288"/>
              <a:gd name="connsiteX17-35" fmla="*/ 4110561 w 7269480"/>
              <a:gd name="connsiteY17-36" fmla="*/ 18288 h 18288"/>
              <a:gd name="connsiteX18-37" fmla="*/ 3377004 w 7269480"/>
              <a:gd name="connsiteY18-38" fmla="*/ 18288 h 18288"/>
              <a:gd name="connsiteX19-39" fmla="*/ 2934226 w 7269480"/>
              <a:gd name="connsiteY19-40" fmla="*/ 18288 h 18288"/>
              <a:gd name="connsiteX20-41" fmla="*/ 2273365 w 7269480"/>
              <a:gd name="connsiteY20-42" fmla="*/ 18288 h 18288"/>
              <a:gd name="connsiteX21-43" fmla="*/ 1757892 w 7269480"/>
              <a:gd name="connsiteY21-44" fmla="*/ 18288 h 18288"/>
              <a:gd name="connsiteX22-45" fmla="*/ 951641 w 7269480"/>
              <a:gd name="connsiteY22-46" fmla="*/ 18288 h 18288"/>
              <a:gd name="connsiteX23-47" fmla="*/ 0 w 7269480"/>
              <a:gd name="connsiteY23-48" fmla="*/ 18288 h 18288"/>
              <a:gd name="connsiteX24-49" fmla="*/ 0 w 7269480"/>
              <a:gd name="connsiteY24-50" fmla="*/ 0 h 182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Lst>
            <a:rect l="l" t="t" r="r" b="b"/>
            <a:pathLst>
              <a:path w="7269480" h="18288" fill="none" extrusionOk="0">
                <a:moveTo>
                  <a:pt x="0" y="0"/>
                </a:moveTo>
                <a:cubicBezTo>
                  <a:pt x="235128" y="3132"/>
                  <a:pt x="451867" y="39303"/>
                  <a:pt x="733557" y="0"/>
                </a:cubicBezTo>
                <a:cubicBezTo>
                  <a:pt x="1041917" y="-26384"/>
                  <a:pt x="1017903" y="-18696"/>
                  <a:pt x="1249029" y="0"/>
                </a:cubicBezTo>
                <a:cubicBezTo>
                  <a:pt x="1467178" y="31708"/>
                  <a:pt x="1662247" y="41118"/>
                  <a:pt x="1764501" y="0"/>
                </a:cubicBezTo>
                <a:cubicBezTo>
                  <a:pt x="1900779" y="-6870"/>
                  <a:pt x="2072991" y="-25341"/>
                  <a:pt x="2207278" y="0"/>
                </a:cubicBezTo>
                <a:cubicBezTo>
                  <a:pt x="2265877" y="34574"/>
                  <a:pt x="2632620" y="104781"/>
                  <a:pt x="3013530" y="0"/>
                </a:cubicBezTo>
                <a:cubicBezTo>
                  <a:pt x="3334490" y="-59163"/>
                  <a:pt x="3475301" y="47386"/>
                  <a:pt x="3819781" y="0"/>
                </a:cubicBezTo>
                <a:cubicBezTo>
                  <a:pt x="4196358" y="-37804"/>
                  <a:pt x="4303513" y="-11131"/>
                  <a:pt x="4626033" y="0"/>
                </a:cubicBezTo>
                <a:cubicBezTo>
                  <a:pt x="4934787" y="29249"/>
                  <a:pt x="4944754" y="17065"/>
                  <a:pt x="5068810" y="0"/>
                </a:cubicBezTo>
                <a:cubicBezTo>
                  <a:pt x="5209508" y="-19562"/>
                  <a:pt x="5356206" y="22850"/>
                  <a:pt x="5656977" y="0"/>
                </a:cubicBezTo>
                <a:cubicBezTo>
                  <a:pt x="5941315" y="13558"/>
                  <a:pt x="5903828" y="-18462"/>
                  <a:pt x="6099755" y="0"/>
                </a:cubicBezTo>
                <a:cubicBezTo>
                  <a:pt x="6314513" y="-31302"/>
                  <a:pt x="6960022" y="-11355"/>
                  <a:pt x="7269480" y="0"/>
                </a:cubicBezTo>
                <a:cubicBezTo>
                  <a:pt x="7269107" y="8892"/>
                  <a:pt x="7269891" y="12971"/>
                  <a:pt x="7269480" y="18288"/>
                </a:cubicBezTo>
                <a:cubicBezTo>
                  <a:pt x="7069773" y="63254"/>
                  <a:pt x="6761614" y="96"/>
                  <a:pt x="6463229" y="18288"/>
                </a:cubicBezTo>
                <a:cubicBezTo>
                  <a:pt x="6176137" y="29304"/>
                  <a:pt x="6202734" y="42678"/>
                  <a:pt x="6020451" y="18288"/>
                </a:cubicBezTo>
                <a:cubicBezTo>
                  <a:pt x="5818836" y="4777"/>
                  <a:pt x="5721727" y="-10784"/>
                  <a:pt x="5504979" y="18288"/>
                </a:cubicBezTo>
                <a:cubicBezTo>
                  <a:pt x="5326805" y="68107"/>
                  <a:pt x="5197747" y="9507"/>
                  <a:pt x="4989507" y="18288"/>
                </a:cubicBezTo>
                <a:cubicBezTo>
                  <a:pt x="4763009" y="43859"/>
                  <a:pt x="4639415" y="27730"/>
                  <a:pt x="4474035" y="18288"/>
                </a:cubicBezTo>
                <a:cubicBezTo>
                  <a:pt x="4344126" y="-11044"/>
                  <a:pt x="4109566" y="23406"/>
                  <a:pt x="3958562" y="18288"/>
                </a:cubicBezTo>
                <a:cubicBezTo>
                  <a:pt x="3798316" y="26645"/>
                  <a:pt x="3645649" y="23666"/>
                  <a:pt x="3443090" y="18288"/>
                </a:cubicBezTo>
                <a:cubicBezTo>
                  <a:pt x="3244219" y="28660"/>
                  <a:pt x="3102677" y="4915"/>
                  <a:pt x="2709533" y="18288"/>
                </a:cubicBezTo>
                <a:cubicBezTo>
                  <a:pt x="2353187" y="42124"/>
                  <a:pt x="2422678" y="48861"/>
                  <a:pt x="2194061" y="18288"/>
                </a:cubicBezTo>
                <a:cubicBezTo>
                  <a:pt x="1953278" y="7529"/>
                  <a:pt x="1876545" y="25727"/>
                  <a:pt x="1751284" y="18288"/>
                </a:cubicBezTo>
                <a:cubicBezTo>
                  <a:pt x="1616404" y="7186"/>
                  <a:pt x="1467166" y="48303"/>
                  <a:pt x="1163117" y="18288"/>
                </a:cubicBezTo>
                <a:cubicBezTo>
                  <a:pt x="832308" y="-22338"/>
                  <a:pt x="531097" y="-29235"/>
                  <a:pt x="0" y="18288"/>
                </a:cubicBezTo>
                <a:cubicBezTo>
                  <a:pt x="-54" y="11431"/>
                  <a:pt x="328" y="6853"/>
                  <a:pt x="0" y="0"/>
                </a:cubicBezTo>
                <a:close/>
              </a:path>
              <a:path w="7269480" h="18288" stroke="0" extrusionOk="0">
                <a:moveTo>
                  <a:pt x="0" y="0"/>
                </a:moveTo>
                <a:cubicBezTo>
                  <a:pt x="93677" y="-40520"/>
                  <a:pt x="343551" y="-20764"/>
                  <a:pt x="515472" y="0"/>
                </a:cubicBezTo>
                <a:cubicBezTo>
                  <a:pt x="661472" y="33485"/>
                  <a:pt x="738086" y="-8485"/>
                  <a:pt x="958250" y="0"/>
                </a:cubicBezTo>
                <a:cubicBezTo>
                  <a:pt x="1185804" y="12649"/>
                  <a:pt x="1301342" y="10087"/>
                  <a:pt x="1473722" y="0"/>
                </a:cubicBezTo>
                <a:cubicBezTo>
                  <a:pt x="1636492" y="23566"/>
                  <a:pt x="2004928" y="1595"/>
                  <a:pt x="2134584" y="0"/>
                </a:cubicBezTo>
                <a:cubicBezTo>
                  <a:pt x="2293863" y="-51652"/>
                  <a:pt x="2549409" y="31237"/>
                  <a:pt x="2868140" y="0"/>
                </a:cubicBezTo>
                <a:cubicBezTo>
                  <a:pt x="3128066" y="-19431"/>
                  <a:pt x="3471315" y="36471"/>
                  <a:pt x="3674392" y="0"/>
                </a:cubicBezTo>
                <a:cubicBezTo>
                  <a:pt x="3867736" y="26529"/>
                  <a:pt x="4121894" y="-13345"/>
                  <a:pt x="4480643" y="0"/>
                </a:cubicBezTo>
                <a:cubicBezTo>
                  <a:pt x="4861667" y="10265"/>
                  <a:pt x="4904111" y="1116"/>
                  <a:pt x="5068810" y="0"/>
                </a:cubicBezTo>
                <a:cubicBezTo>
                  <a:pt x="5254525" y="48544"/>
                  <a:pt x="5489794" y="-47731"/>
                  <a:pt x="5802367" y="0"/>
                </a:cubicBezTo>
                <a:cubicBezTo>
                  <a:pt x="6112570" y="36047"/>
                  <a:pt x="6247610" y="16030"/>
                  <a:pt x="6463229" y="0"/>
                </a:cubicBezTo>
                <a:cubicBezTo>
                  <a:pt x="6699726" y="8242"/>
                  <a:pt x="7085980" y="17508"/>
                  <a:pt x="7269480" y="0"/>
                </a:cubicBezTo>
                <a:cubicBezTo>
                  <a:pt x="7268407" y="8397"/>
                  <a:pt x="7268853" y="13314"/>
                  <a:pt x="7269480" y="18288"/>
                </a:cubicBezTo>
                <a:cubicBezTo>
                  <a:pt x="6934530" y="64734"/>
                  <a:pt x="6753912" y="-12848"/>
                  <a:pt x="6608618" y="18288"/>
                </a:cubicBezTo>
                <a:cubicBezTo>
                  <a:pt x="6499813" y="47415"/>
                  <a:pt x="6197442" y="-16113"/>
                  <a:pt x="6020451" y="18288"/>
                </a:cubicBezTo>
                <a:cubicBezTo>
                  <a:pt x="5845458" y="6562"/>
                  <a:pt x="5619316" y="-2364"/>
                  <a:pt x="5432284" y="18288"/>
                </a:cubicBezTo>
                <a:cubicBezTo>
                  <a:pt x="5232831" y="32495"/>
                  <a:pt x="5026244" y="57062"/>
                  <a:pt x="4626033" y="18288"/>
                </a:cubicBezTo>
                <a:cubicBezTo>
                  <a:pt x="4266016" y="14485"/>
                  <a:pt x="4244313" y="45809"/>
                  <a:pt x="4110561" y="18288"/>
                </a:cubicBezTo>
                <a:cubicBezTo>
                  <a:pt x="4000841" y="-45488"/>
                  <a:pt x="3590021" y="47044"/>
                  <a:pt x="3377004" y="18288"/>
                </a:cubicBezTo>
                <a:cubicBezTo>
                  <a:pt x="3189406" y="-19008"/>
                  <a:pt x="3038882" y="18056"/>
                  <a:pt x="2934226" y="18288"/>
                </a:cubicBezTo>
                <a:cubicBezTo>
                  <a:pt x="2810088" y="27476"/>
                  <a:pt x="2427832" y="22666"/>
                  <a:pt x="2273365" y="18288"/>
                </a:cubicBezTo>
                <a:cubicBezTo>
                  <a:pt x="2144728" y="11512"/>
                  <a:pt x="1941682" y="42792"/>
                  <a:pt x="1757892" y="18288"/>
                </a:cubicBezTo>
                <a:cubicBezTo>
                  <a:pt x="1511007" y="-9843"/>
                  <a:pt x="1148878" y="54983"/>
                  <a:pt x="951641" y="18288"/>
                </a:cubicBezTo>
                <a:cubicBezTo>
                  <a:pt x="725680" y="24064"/>
                  <a:pt x="440160" y="2088"/>
                  <a:pt x="0" y="18288"/>
                </a:cubicBezTo>
                <a:cubicBezTo>
                  <a:pt x="-800" y="9936"/>
                  <a:pt x="-297" y="5558"/>
                  <a:pt x="0" y="0"/>
                </a:cubicBezTo>
                <a:close/>
              </a:path>
              <a:path w="7269480" h="18288" fill="none" stroke="0" extrusionOk="0">
                <a:moveTo>
                  <a:pt x="0" y="0"/>
                </a:moveTo>
                <a:cubicBezTo>
                  <a:pt x="209523" y="-14416"/>
                  <a:pt x="402010" y="-4792"/>
                  <a:pt x="733557" y="0"/>
                </a:cubicBezTo>
                <a:cubicBezTo>
                  <a:pt x="1032265" y="-28108"/>
                  <a:pt x="1014845" y="-17933"/>
                  <a:pt x="1249029" y="0"/>
                </a:cubicBezTo>
                <a:cubicBezTo>
                  <a:pt x="1501995" y="8229"/>
                  <a:pt x="1629565" y="32396"/>
                  <a:pt x="1764501" y="0"/>
                </a:cubicBezTo>
                <a:cubicBezTo>
                  <a:pt x="1902554" y="-12694"/>
                  <a:pt x="2091757" y="-1413"/>
                  <a:pt x="2207278" y="0"/>
                </a:cubicBezTo>
                <a:cubicBezTo>
                  <a:pt x="2377281" y="28761"/>
                  <a:pt x="2680286" y="12469"/>
                  <a:pt x="3013530" y="0"/>
                </a:cubicBezTo>
                <a:cubicBezTo>
                  <a:pt x="3343102" y="-43660"/>
                  <a:pt x="3471083" y="58142"/>
                  <a:pt x="3819781" y="0"/>
                </a:cubicBezTo>
                <a:cubicBezTo>
                  <a:pt x="4189628" y="-30732"/>
                  <a:pt x="4315047" y="-34014"/>
                  <a:pt x="4626033" y="0"/>
                </a:cubicBezTo>
                <a:cubicBezTo>
                  <a:pt x="4932086" y="31993"/>
                  <a:pt x="4945270" y="14458"/>
                  <a:pt x="5068810" y="0"/>
                </a:cubicBezTo>
                <a:cubicBezTo>
                  <a:pt x="5214603" y="-51908"/>
                  <a:pt x="5356876" y="-32809"/>
                  <a:pt x="5656977" y="0"/>
                </a:cubicBezTo>
                <a:cubicBezTo>
                  <a:pt x="5935525" y="14193"/>
                  <a:pt x="5915508" y="-16541"/>
                  <a:pt x="6099755" y="0"/>
                </a:cubicBezTo>
                <a:cubicBezTo>
                  <a:pt x="6309893" y="27674"/>
                  <a:pt x="6875179" y="-39234"/>
                  <a:pt x="7269480" y="0"/>
                </a:cubicBezTo>
                <a:cubicBezTo>
                  <a:pt x="7269535" y="7937"/>
                  <a:pt x="7269706" y="13453"/>
                  <a:pt x="7269480" y="18288"/>
                </a:cubicBezTo>
                <a:cubicBezTo>
                  <a:pt x="7044177" y="41905"/>
                  <a:pt x="6762247" y="41916"/>
                  <a:pt x="6463229" y="18288"/>
                </a:cubicBezTo>
                <a:cubicBezTo>
                  <a:pt x="6176969" y="21616"/>
                  <a:pt x="6204882" y="31832"/>
                  <a:pt x="6020451" y="18288"/>
                </a:cubicBezTo>
                <a:cubicBezTo>
                  <a:pt x="5822541" y="-36494"/>
                  <a:pt x="5694440" y="-32839"/>
                  <a:pt x="5504979" y="18288"/>
                </a:cubicBezTo>
                <a:cubicBezTo>
                  <a:pt x="5319094" y="11473"/>
                  <a:pt x="5180317" y="9858"/>
                  <a:pt x="4989507" y="18288"/>
                </a:cubicBezTo>
                <a:cubicBezTo>
                  <a:pt x="4780362" y="44091"/>
                  <a:pt x="4602675" y="3603"/>
                  <a:pt x="4474035" y="18288"/>
                </a:cubicBezTo>
                <a:cubicBezTo>
                  <a:pt x="4332392" y="3956"/>
                  <a:pt x="4096107" y="22562"/>
                  <a:pt x="3958562" y="18288"/>
                </a:cubicBezTo>
                <a:cubicBezTo>
                  <a:pt x="3818758" y="669"/>
                  <a:pt x="3643861" y="-6459"/>
                  <a:pt x="3443090" y="18288"/>
                </a:cubicBezTo>
                <a:cubicBezTo>
                  <a:pt x="3229160" y="19421"/>
                  <a:pt x="3057515" y="-11242"/>
                  <a:pt x="2709533" y="18288"/>
                </a:cubicBezTo>
                <a:cubicBezTo>
                  <a:pt x="2360517" y="19044"/>
                  <a:pt x="2430273" y="18555"/>
                  <a:pt x="2194061" y="18288"/>
                </a:cubicBezTo>
                <a:cubicBezTo>
                  <a:pt x="1969669" y="-6632"/>
                  <a:pt x="1875262" y="24681"/>
                  <a:pt x="1751284" y="18288"/>
                </a:cubicBezTo>
                <a:cubicBezTo>
                  <a:pt x="1633556" y="5880"/>
                  <a:pt x="1431507" y="32395"/>
                  <a:pt x="1163117" y="18288"/>
                </a:cubicBezTo>
                <a:cubicBezTo>
                  <a:pt x="851599" y="26580"/>
                  <a:pt x="584809" y="26107"/>
                  <a:pt x="0" y="18288"/>
                </a:cubicBezTo>
                <a:cubicBezTo>
                  <a:pt x="30" y="10354"/>
                  <a:pt x="1368" y="7056"/>
                  <a:pt x="0" y="0"/>
                </a:cubicBezTo>
                <a:close/>
              </a:path>
            </a:pathLst>
          </a:custGeom>
          <a:solidFill>
            <a:srgbClr val="FFFFFF">
              <a:alpha val="75000"/>
            </a:srgbClr>
          </a:solidFill>
          <a:ln w="44450" cap="rnd">
            <a:solidFill>
              <a:srgbClr val="FFFFFF">
                <a:alpha val="75000"/>
              </a:srgb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8650" y="2004446"/>
            <a:ext cx="7886700" cy="417689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900" dirty="0">
              <a:solidFill>
                <a:srgbClr val="FFFFFF"/>
              </a:solidFill>
            </a:endParaRPr>
          </a:p>
          <a:p>
            <a:pPr indent="-228600">
              <a:lnSpc>
                <a:spcPct val="90000"/>
              </a:lnSpc>
              <a:spcAft>
                <a:spcPts val="600"/>
              </a:spcAft>
              <a:buFont typeface="Arial" panose="020B0604020202020204" pitchFamily="34" charset="0"/>
              <a:buChar char="•"/>
            </a:pPr>
            <a:endParaRPr lang="en-US" sz="1900" dirty="0">
              <a:solidFill>
                <a:srgbClr val="FFFFFF"/>
              </a:solidFill>
            </a:endParaRPr>
          </a:p>
          <a:p>
            <a:pPr indent="-228600">
              <a:lnSpc>
                <a:spcPct val="90000"/>
              </a:lnSpc>
              <a:spcAft>
                <a:spcPts val="600"/>
              </a:spcAft>
              <a:buFont typeface="Arial" panose="020B0604020202020204" pitchFamily="34" charset="0"/>
              <a:buChar char="•"/>
            </a:pPr>
            <a:endParaRPr lang="en-US" sz="1900" dirty="0">
              <a:solidFill>
                <a:srgbClr val="FFFFFF"/>
              </a:solidFill>
            </a:endParaRPr>
          </a:p>
          <a:p>
            <a:pPr indent="-228600">
              <a:lnSpc>
                <a:spcPct val="90000"/>
              </a:lnSpc>
              <a:spcAft>
                <a:spcPts val="600"/>
              </a:spcAft>
              <a:buFont typeface="Arial" panose="020B0604020202020204" pitchFamily="34" charset="0"/>
              <a:buChar char="•"/>
            </a:pPr>
            <a:endParaRPr lang="en-US" sz="1900" dirty="0">
              <a:solidFill>
                <a:srgbClr val="FFFFFF"/>
              </a:solidFill>
            </a:endParaRPr>
          </a:p>
          <a:p>
            <a:pPr indent="-228600">
              <a:lnSpc>
                <a:spcPct val="90000"/>
              </a:lnSpc>
              <a:spcAft>
                <a:spcPts val="600"/>
              </a:spcAft>
              <a:buFont typeface="Arial" panose="020B0604020202020204" pitchFamily="34" charset="0"/>
              <a:buChar char="•"/>
            </a:pPr>
            <a:endParaRPr lang="en-US" sz="1900" dirty="0">
              <a:solidFill>
                <a:srgbClr val="FFFFFF"/>
              </a:solidFill>
            </a:endParaRPr>
          </a:p>
          <a:p>
            <a:pPr indent="-228600">
              <a:lnSpc>
                <a:spcPct val="90000"/>
              </a:lnSpc>
              <a:spcAft>
                <a:spcPts val="600"/>
              </a:spcAft>
              <a:buFont typeface="Arial" panose="020B0604020202020204" pitchFamily="34" charset="0"/>
              <a:buChar char="•"/>
            </a:pPr>
            <a:endParaRPr lang="en-US" sz="1900" dirty="0">
              <a:solidFill>
                <a:srgbClr val="FFFFFF"/>
              </a:solidFill>
            </a:endParaRPr>
          </a:p>
          <a:p>
            <a:pPr indent="-228600">
              <a:lnSpc>
                <a:spcPct val="90000"/>
              </a:lnSpc>
              <a:spcAft>
                <a:spcPts val="600"/>
              </a:spcAft>
              <a:buFont typeface="Arial" panose="020B0604020202020204" pitchFamily="34" charset="0"/>
              <a:buChar char="•"/>
            </a:pPr>
            <a:endParaRPr lang="en-US" sz="1900" dirty="0">
              <a:solidFill>
                <a:srgbClr val="FFFFFF"/>
              </a:solidFill>
            </a:endParaRPr>
          </a:p>
          <a:p>
            <a:pPr indent="-228600">
              <a:lnSpc>
                <a:spcPct val="90000"/>
              </a:lnSpc>
              <a:spcAft>
                <a:spcPts val="600"/>
              </a:spcAft>
              <a:buFont typeface="Arial" panose="020B0604020202020204" pitchFamily="34" charset="0"/>
              <a:buChar char="•"/>
            </a:pPr>
            <a:endParaRPr lang="en-US" sz="1900" dirty="0">
              <a:solidFill>
                <a:srgbClr val="FFFFFF"/>
              </a:solidFill>
            </a:endParaRPr>
          </a:p>
          <a:p>
            <a:pPr indent="-228600">
              <a:lnSpc>
                <a:spcPct val="90000"/>
              </a:lnSpc>
              <a:spcAft>
                <a:spcPts val="600"/>
              </a:spcAft>
              <a:buFont typeface="Arial" panose="020B0604020202020204" pitchFamily="34" charset="0"/>
              <a:buChar char="•"/>
            </a:pPr>
            <a:endParaRPr lang="en-US" sz="1900" dirty="0">
              <a:solidFill>
                <a:srgbClr val="FFFFFF"/>
              </a:solidFill>
            </a:endParaRPr>
          </a:p>
          <a:p>
            <a:pPr>
              <a:lnSpc>
                <a:spcPct val="90000"/>
              </a:lnSpc>
              <a:spcAft>
                <a:spcPts val="600"/>
              </a:spcAft>
            </a:pPr>
            <a:r>
              <a:rPr lang="en-US" sz="1900" dirty="0">
                <a:solidFill>
                  <a:srgbClr val="FFFFFF"/>
                </a:solidFill>
              </a:rPr>
              <a:t>Nissan factory Yokohama Japan circa 1954 Austin A40 Somerset celebrations of the first model built in Japan from parts supplied by </a:t>
            </a:r>
            <a:r>
              <a:rPr lang="en-US" sz="1900" dirty="0" err="1">
                <a:solidFill>
                  <a:srgbClr val="FFFFFF"/>
                </a:solidFill>
              </a:rPr>
              <a:t>Longbridge</a:t>
            </a:r>
            <a:r>
              <a:rPr lang="en-US" sz="1900" dirty="0">
                <a:solidFill>
                  <a:srgbClr val="FFFFFF"/>
                </a:solidFill>
              </a:rPr>
              <a:t>, Birmingham, UK</a:t>
            </a:r>
            <a:endParaRPr lang="en-US" sz="1900" dirty="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601579" y="1051955"/>
            <a:ext cx="8013032" cy="479731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187624" y="1270941"/>
            <a:ext cx="6984776" cy="5363309"/>
          </a:xfrm>
          <a:prstGeom prst="rect">
            <a:avLst/>
          </a:prstGeom>
        </p:spPr>
      </p:pic>
      <p:sp>
        <p:nvSpPr>
          <p:cNvPr id="3" name="TextBox 2"/>
          <p:cNvSpPr txBox="1"/>
          <p:nvPr/>
        </p:nvSpPr>
        <p:spPr>
          <a:xfrm>
            <a:off x="2339752" y="336306"/>
            <a:ext cx="4701063" cy="954107"/>
          </a:xfrm>
          <a:prstGeom prst="rect">
            <a:avLst/>
          </a:prstGeom>
          <a:noFill/>
        </p:spPr>
        <p:txBody>
          <a:bodyPr wrap="square" rtlCol="0">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r>
              <a:rPr lang="en-GB" sz="2800" dirty="0">
                <a:solidFill>
                  <a:srgbClr val="FF0000"/>
                </a:solidFill>
              </a:rPr>
              <a:t>The completed control chart for GAM’s torque machine</a:t>
            </a:r>
            <a:endParaRPr lang="en-GB" sz="2800" dirty="0">
              <a:solidFill>
                <a:srgbClr val="FF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3136452"/>
            <a:ext cx="5328591" cy="830997"/>
          </a:xfrm>
          <a:prstGeom prst="rect">
            <a:avLst/>
          </a:prstGeom>
          <a:noFill/>
        </p:spPr>
        <p:txBody>
          <a:bodyPr wrap="square" rtlCol="0">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r>
              <a:rPr lang="en-GB" sz="4800" dirty="0">
                <a:solidFill>
                  <a:srgbClr val="FF0000"/>
                </a:solidFill>
              </a:rPr>
              <a:t>Lean Six Sigma</a:t>
            </a:r>
            <a:endParaRPr lang="en-GB" sz="4800" dirty="0">
              <a:solidFill>
                <a:srgbClr val="FF00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432879" y="598620"/>
            <a:ext cx="8630287" cy="5854716"/>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058779" y="1004740"/>
            <a:ext cx="7170821" cy="4948148"/>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986590" y="986474"/>
            <a:ext cx="6954253" cy="5042072"/>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842211" y="1083571"/>
            <a:ext cx="7267074" cy="4818501"/>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251284" y="938463"/>
            <a:ext cx="6641432" cy="4981074"/>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058779" y="1208290"/>
            <a:ext cx="6809874" cy="4587305"/>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solidFill>
                  <a:srgbClr val="FF0000"/>
                </a:solidFill>
              </a:rPr>
              <a:t>Aircraft maintenance procedures</a:t>
            </a:r>
            <a:endParaRPr lang="en-GB" sz="2800" dirty="0">
              <a:solidFill>
                <a:srgbClr val="FF0000"/>
              </a:solidFill>
            </a:endParaRPr>
          </a:p>
        </p:txBody>
      </p:sp>
      <p:pic>
        <p:nvPicPr>
          <p:cNvPr id="4" name="Content Placeholder 3"/>
          <p:cNvPicPr>
            <a:picLocks noGrp="1" noChangeAspect="1"/>
          </p:cNvPicPr>
          <p:nvPr>
            <p:ph idx="1"/>
          </p:nvPr>
        </p:nvPicPr>
        <p:blipFill>
          <a:blip r:embed="rId1"/>
          <a:stretch>
            <a:fillRect/>
          </a:stretch>
        </p:blipFill>
        <p:spPr>
          <a:xfrm>
            <a:off x="607485" y="1600200"/>
            <a:ext cx="7929029" cy="452596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solidFill>
                  <a:srgbClr val="C00000"/>
                </a:solidFill>
              </a:rPr>
              <a:t>Lean – born in Japan out of necessity</a:t>
            </a:r>
            <a:endParaRPr lang="en-GB" sz="3200" dirty="0">
              <a:solidFill>
                <a:srgbClr val="C00000"/>
              </a:solidFill>
            </a:endParaRPr>
          </a:p>
        </p:txBody>
      </p:sp>
      <p:sp>
        <p:nvSpPr>
          <p:cNvPr id="3" name="Content Placeholder 2"/>
          <p:cNvSpPr>
            <a:spLocks noGrp="1"/>
          </p:cNvSpPr>
          <p:nvPr>
            <p:ph idx="1"/>
          </p:nvPr>
        </p:nvSpPr>
        <p:spPr/>
        <p:txBody>
          <a:bodyPr>
            <a:normAutofit fontScale="77500" lnSpcReduction="20000"/>
          </a:bodyPr>
          <a:lstStyle/>
          <a:p>
            <a:r>
              <a:rPr lang="en-US" dirty="0"/>
              <a:t>1945 - End of WW11</a:t>
            </a:r>
            <a:endParaRPr lang="en-US" dirty="0"/>
          </a:p>
          <a:p>
            <a:pPr>
              <a:spcBef>
                <a:spcPts val="1000"/>
              </a:spcBef>
            </a:pPr>
            <a:r>
              <a:rPr lang="en-US" dirty="0"/>
              <a:t>Toyota faces a daunting prospect: How to compete against Western Auto Giants entering the Japanese market?</a:t>
            </a:r>
            <a:endParaRPr lang="en-US" dirty="0"/>
          </a:p>
          <a:p>
            <a:pPr>
              <a:spcBef>
                <a:spcPts val="1000"/>
              </a:spcBef>
            </a:pPr>
            <a:r>
              <a:rPr lang="en-US" dirty="0"/>
              <a:t>Kiichiro Toyoda to </a:t>
            </a:r>
            <a:r>
              <a:rPr lang="en-US" dirty="0" err="1"/>
              <a:t>Taiichi</a:t>
            </a:r>
            <a:r>
              <a:rPr lang="en-US" dirty="0"/>
              <a:t> </a:t>
            </a:r>
            <a:r>
              <a:rPr lang="en-US" dirty="0" err="1"/>
              <a:t>Ohno</a:t>
            </a:r>
            <a:r>
              <a:rPr lang="en-US" dirty="0"/>
              <a:t> </a:t>
            </a:r>
            <a:r>
              <a:rPr lang="ja-JP" altLang="en-US" dirty="0">
                <a:latin typeface="Arial" panose="020B0604020202020204"/>
              </a:rPr>
              <a:t>“</a:t>
            </a:r>
            <a:r>
              <a:rPr lang="en-US" dirty="0"/>
              <a:t>Catch up with US in 3 Years</a:t>
            </a:r>
            <a:r>
              <a:rPr lang="ja-JP" altLang="en-US" dirty="0">
                <a:latin typeface="Arial" panose="020B0604020202020204"/>
              </a:rPr>
              <a:t>”</a:t>
            </a:r>
            <a:endParaRPr lang="en-US" dirty="0"/>
          </a:p>
          <a:p>
            <a:pPr>
              <a:spcBef>
                <a:spcPts val="1000"/>
              </a:spcBef>
            </a:pPr>
            <a:r>
              <a:rPr lang="en-US" dirty="0" err="1"/>
              <a:t>Ohno</a:t>
            </a:r>
            <a:r>
              <a:rPr lang="ja-JP" altLang="en-US" dirty="0">
                <a:latin typeface="Arial" panose="020B0604020202020204"/>
              </a:rPr>
              <a:t>’</a:t>
            </a:r>
            <a:r>
              <a:rPr lang="en-US" dirty="0"/>
              <a:t>s challenge: How to design a production system exploiting the central weakness of mass production</a:t>
            </a:r>
            <a:endParaRPr lang="en-US" dirty="0"/>
          </a:p>
          <a:p>
            <a:pPr>
              <a:spcBef>
                <a:spcPts val="1000"/>
              </a:spcBef>
            </a:pPr>
            <a:r>
              <a:rPr lang="en-US" dirty="0"/>
              <a:t>Japan</a:t>
            </a:r>
            <a:r>
              <a:rPr lang="ja-JP" altLang="en-US" dirty="0">
                <a:latin typeface="Arial" panose="020B0604020202020204"/>
              </a:rPr>
              <a:t>’</a:t>
            </a:r>
            <a:r>
              <a:rPr lang="en-US" dirty="0"/>
              <a:t>s dilemmas:</a:t>
            </a:r>
            <a:endParaRPr lang="en-US" dirty="0"/>
          </a:p>
          <a:p>
            <a:pPr marL="685800" lvl="1">
              <a:spcBef>
                <a:spcPts val="1000"/>
              </a:spcBef>
            </a:pPr>
            <a:r>
              <a:rPr lang="en-US" dirty="0"/>
              <a:t>Small &amp; fragmented market, depleted workforce, scarce natural resources, little capital</a:t>
            </a:r>
            <a:endParaRPr lang="en-US" dirty="0"/>
          </a:p>
          <a:p>
            <a:pPr marL="685800" lvl="1">
              <a:spcBef>
                <a:spcPts val="1000"/>
              </a:spcBef>
            </a:pPr>
            <a:r>
              <a:rPr lang="en-US" dirty="0"/>
              <a:t>Lean evolved as a response to this challenge over a number of decades</a:t>
            </a:r>
            <a:endParaRPr lang="en-US" dirty="0"/>
          </a:p>
          <a:p>
            <a:pPr marL="0" indent="0">
              <a:buNone/>
            </a:pPr>
            <a:endParaRPr lang="en-GB"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21283"/>
            <a:ext cx="8352928" cy="584775"/>
          </a:xfrm>
          <a:prstGeom prst="rect">
            <a:avLst/>
          </a:prstGeom>
          <a:noFill/>
        </p:spPr>
        <p:txBody>
          <a:bodyPr wrap="square" rtlCol="0">
            <a:spAutoFit/>
          </a:bodyPr>
          <a:lstStyle/>
          <a:p>
            <a:r>
              <a:rPr lang="en-GB" sz="3200" dirty="0">
                <a:solidFill>
                  <a:srgbClr val="C00000"/>
                </a:solidFill>
              </a:rPr>
              <a:t>Ishikawa / Cause and Effect diagrams</a:t>
            </a:r>
            <a:endParaRPr lang="en-GB" sz="3200" dirty="0">
              <a:solidFill>
                <a:srgbClr val="C00000"/>
              </a:solidFill>
            </a:endParaRPr>
          </a:p>
        </p:txBody>
      </p:sp>
      <p:pic>
        <p:nvPicPr>
          <p:cNvPr id="3" name="Picture 2"/>
          <p:cNvPicPr>
            <a:picLocks noChangeAspect="1"/>
          </p:cNvPicPr>
          <p:nvPr/>
        </p:nvPicPr>
        <p:blipFill>
          <a:blip r:embed="rId1"/>
          <a:stretch>
            <a:fillRect/>
          </a:stretch>
        </p:blipFill>
        <p:spPr>
          <a:xfrm>
            <a:off x="651932" y="1002581"/>
            <a:ext cx="7840136" cy="4852837"/>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8111" y="6093296"/>
            <a:ext cx="8392419" cy="307777"/>
          </a:xfrm>
          <a:prstGeom prst="rect">
            <a:avLst/>
          </a:prstGeom>
        </p:spPr>
        <p:txBody>
          <a:bodyPr wrap="square">
            <a:spAutoFit/>
          </a:bodyPr>
          <a:lstStyle/>
          <a:p>
            <a:r>
              <a:rPr lang="en-GB" sz="1400" dirty="0"/>
              <a:t>Source Alex Hill and Terry Hill, Operations Management, 2012/3</a:t>
            </a:r>
            <a:endParaRPr lang="en-GB" sz="1400" dirty="0"/>
          </a:p>
        </p:txBody>
      </p:sp>
      <p:pic>
        <p:nvPicPr>
          <p:cNvPr id="2" name="Picture 1"/>
          <p:cNvPicPr>
            <a:picLocks noChangeAspect="1"/>
          </p:cNvPicPr>
          <p:nvPr/>
        </p:nvPicPr>
        <p:blipFill>
          <a:blip r:embed="rId1"/>
          <a:stretch>
            <a:fillRect/>
          </a:stretch>
        </p:blipFill>
        <p:spPr>
          <a:xfrm>
            <a:off x="2154726" y="331963"/>
            <a:ext cx="4834547" cy="5689325"/>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3995" y="1628800"/>
            <a:ext cx="2935612" cy="2554545"/>
          </a:xfrm>
          <a:prstGeom prst="rect">
            <a:avLst/>
          </a:prstGeom>
          <a:noFill/>
        </p:spPr>
        <p:txBody>
          <a:bodyPr wrap="none" rtlCol="0">
            <a:spAutoFit/>
          </a:bodyPr>
          <a:lstStyle/>
          <a:p>
            <a:r>
              <a:rPr lang="en-GB" sz="3200" dirty="0">
                <a:solidFill>
                  <a:srgbClr val="C00000"/>
                </a:solidFill>
              </a:rPr>
              <a:t>Cause and Effect</a:t>
            </a:r>
            <a:endParaRPr lang="en-GB" sz="3200" dirty="0">
              <a:solidFill>
                <a:srgbClr val="C00000"/>
              </a:solidFill>
            </a:endParaRPr>
          </a:p>
          <a:p>
            <a:r>
              <a:rPr lang="en-GB" sz="3200" dirty="0">
                <a:solidFill>
                  <a:srgbClr val="C00000"/>
                </a:solidFill>
              </a:rPr>
              <a:t>Diagram – or – </a:t>
            </a:r>
            <a:endParaRPr lang="en-GB" sz="3200" dirty="0">
              <a:solidFill>
                <a:srgbClr val="C00000"/>
              </a:solidFill>
            </a:endParaRPr>
          </a:p>
          <a:p>
            <a:r>
              <a:rPr lang="en-GB" sz="3200" dirty="0">
                <a:solidFill>
                  <a:srgbClr val="C00000"/>
                </a:solidFill>
              </a:rPr>
              <a:t>Fishbone or </a:t>
            </a:r>
            <a:endParaRPr lang="en-GB" sz="3200" dirty="0">
              <a:solidFill>
                <a:srgbClr val="C00000"/>
              </a:solidFill>
            </a:endParaRPr>
          </a:p>
          <a:p>
            <a:r>
              <a:rPr lang="en-GB" sz="3200" dirty="0">
                <a:solidFill>
                  <a:srgbClr val="C00000"/>
                </a:solidFill>
              </a:rPr>
              <a:t>Ishikawa</a:t>
            </a:r>
            <a:endParaRPr lang="en-GB" sz="3200" dirty="0">
              <a:solidFill>
                <a:srgbClr val="C00000"/>
              </a:solidFill>
            </a:endParaRPr>
          </a:p>
          <a:p>
            <a:r>
              <a:rPr lang="en-GB" sz="3200" dirty="0">
                <a:solidFill>
                  <a:srgbClr val="C00000"/>
                </a:solidFill>
              </a:rPr>
              <a:t>diagram</a:t>
            </a:r>
            <a:endParaRPr lang="en-GB" sz="3200" dirty="0">
              <a:solidFill>
                <a:srgbClr val="C00000"/>
              </a:solidFill>
            </a:endParaRPr>
          </a:p>
        </p:txBody>
      </p:sp>
      <p:sp>
        <p:nvSpPr>
          <p:cNvPr id="6" name="TextBox 5"/>
          <p:cNvSpPr txBox="1"/>
          <p:nvPr/>
        </p:nvSpPr>
        <p:spPr>
          <a:xfrm>
            <a:off x="6372200" y="5445224"/>
            <a:ext cx="2044342" cy="646331"/>
          </a:xfrm>
          <a:prstGeom prst="rect">
            <a:avLst/>
          </a:prstGeom>
          <a:noFill/>
        </p:spPr>
        <p:txBody>
          <a:bodyPr wrap="none" rtlCol="0">
            <a:spAutoFit/>
          </a:bodyPr>
          <a:lstStyle/>
          <a:p>
            <a:r>
              <a:rPr lang="en-GB" sz="1200" dirty="0"/>
              <a:t>Source Alex Hill and Terry Hill,</a:t>
            </a:r>
            <a:endParaRPr lang="en-GB" sz="1200" dirty="0"/>
          </a:p>
          <a:p>
            <a:r>
              <a:rPr lang="en-GB" sz="1200" dirty="0"/>
              <a:t>Operations Management,</a:t>
            </a:r>
            <a:endParaRPr lang="en-GB" sz="1200" dirty="0"/>
          </a:p>
          <a:p>
            <a:r>
              <a:rPr lang="en-GB" sz="1200" dirty="0"/>
              <a:t>2012/3</a:t>
            </a:r>
            <a:endParaRPr lang="en-GB" sz="1200" dirty="0"/>
          </a:p>
        </p:txBody>
      </p:sp>
      <p:pic>
        <p:nvPicPr>
          <p:cNvPr id="2" name="Picture 1"/>
          <p:cNvPicPr>
            <a:picLocks noChangeAspect="1"/>
          </p:cNvPicPr>
          <p:nvPr/>
        </p:nvPicPr>
        <p:blipFill>
          <a:blip r:embed="rId1"/>
          <a:stretch>
            <a:fillRect/>
          </a:stretch>
        </p:blipFill>
        <p:spPr>
          <a:xfrm>
            <a:off x="94100" y="377687"/>
            <a:ext cx="5774044" cy="6102625"/>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9552" y="6412686"/>
            <a:ext cx="7704856" cy="307777"/>
          </a:xfrm>
          <a:prstGeom prst="rect">
            <a:avLst/>
          </a:prstGeom>
          <a:noFill/>
        </p:spPr>
        <p:txBody>
          <a:bodyPr wrap="square" rtlCol="0">
            <a:spAutoFit/>
          </a:bodyPr>
          <a:lstStyle/>
          <a:p>
            <a:r>
              <a:rPr lang="en-GB" sz="1400" dirty="0"/>
              <a:t>Source Alex Hill and Terry Hill, Operations Management, 2012/3</a:t>
            </a:r>
            <a:endParaRPr lang="en-GB" sz="1400" dirty="0"/>
          </a:p>
        </p:txBody>
      </p:sp>
      <p:pic>
        <p:nvPicPr>
          <p:cNvPr id="2" name="Picture 1"/>
          <p:cNvPicPr>
            <a:picLocks noChangeAspect="1"/>
          </p:cNvPicPr>
          <p:nvPr/>
        </p:nvPicPr>
        <p:blipFill>
          <a:blip r:embed="rId1"/>
          <a:stretch>
            <a:fillRect/>
          </a:stretch>
        </p:blipFill>
        <p:spPr>
          <a:xfrm>
            <a:off x="539552" y="137537"/>
            <a:ext cx="8421064" cy="6315799"/>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bwMode="auto">
          <a:xfrm>
            <a:off x="2697163" y="1625600"/>
            <a:ext cx="5572125" cy="1462088"/>
            <a:chOff x="1699" y="1024"/>
            <a:chExt cx="3510" cy="921"/>
          </a:xfrm>
        </p:grpSpPr>
        <p:sp>
          <p:nvSpPr>
            <p:cNvPr id="5" name="Rectangle 4"/>
            <p:cNvSpPr>
              <a:spLocks noChangeArrowheads="1"/>
            </p:cNvSpPr>
            <p:nvPr/>
          </p:nvSpPr>
          <p:spPr bwMode="auto">
            <a:xfrm>
              <a:off x="1944" y="1024"/>
              <a:ext cx="3265"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a:solidFill>
                    <a:schemeClr val="tx2"/>
                  </a:solidFill>
                </a:rPr>
                <a:t>File cabinets can fall over if too many drawers are pulled out. For some file cabinets, opening one drawer locks all the rest, reducing the chance of the file cabinet tipping. It is a control method.</a:t>
              </a:r>
              <a:endParaRPr lang="en-GB" altLang="en-US">
                <a:solidFill>
                  <a:schemeClr val="tx2"/>
                </a:solidFill>
              </a:endParaRPr>
            </a:p>
          </p:txBody>
        </p:sp>
        <p:sp>
          <p:nvSpPr>
            <p:cNvPr id="6" name="AutoShape 6"/>
            <p:cNvSpPr>
              <a:spLocks noChangeArrowheads="1"/>
            </p:cNvSpPr>
            <p:nvPr/>
          </p:nvSpPr>
          <p:spPr bwMode="auto">
            <a:xfrm rot="-5400000">
              <a:off x="1520" y="1265"/>
              <a:ext cx="578" cy="220"/>
            </a:xfrm>
            <a:prstGeom prst="triangle">
              <a:avLst>
                <a:gd name="adj" fmla="val 49995"/>
              </a:avLst>
            </a:prstGeom>
            <a:solidFill>
              <a:srgbClr val="FF6600"/>
            </a:solidFill>
            <a:ln w="12700">
              <a:solidFill>
                <a:srgbClr val="333333"/>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7" name="Group 6"/>
          <p:cNvGrpSpPr/>
          <p:nvPr/>
        </p:nvGrpSpPr>
        <p:grpSpPr bwMode="auto">
          <a:xfrm>
            <a:off x="330200" y="4352925"/>
            <a:ext cx="5484813" cy="1462088"/>
            <a:chOff x="208" y="2742"/>
            <a:chExt cx="3455" cy="921"/>
          </a:xfrm>
        </p:grpSpPr>
        <p:sp>
          <p:nvSpPr>
            <p:cNvPr id="8" name="Rectangle 7"/>
            <p:cNvSpPr>
              <a:spLocks noChangeArrowheads="1"/>
            </p:cNvSpPr>
            <p:nvPr/>
          </p:nvSpPr>
          <p:spPr bwMode="auto">
            <a:xfrm>
              <a:off x="208" y="2742"/>
              <a:ext cx="3266"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a:solidFill>
                    <a:schemeClr val="tx2"/>
                  </a:solidFill>
                </a:rPr>
                <a:t>The window in the envelope is not only a labour saving device. It prevents the contents of an envelope intended for one person being inserted in an envelope address to another. It is a control method.</a:t>
              </a:r>
              <a:endParaRPr lang="en-GB" altLang="en-US">
                <a:solidFill>
                  <a:schemeClr val="tx2"/>
                </a:solidFill>
              </a:endParaRPr>
            </a:p>
          </p:txBody>
        </p:sp>
        <p:sp>
          <p:nvSpPr>
            <p:cNvPr id="9" name="AutoShape 9"/>
            <p:cNvSpPr>
              <a:spLocks noChangeArrowheads="1"/>
            </p:cNvSpPr>
            <p:nvPr/>
          </p:nvSpPr>
          <p:spPr bwMode="auto">
            <a:xfrm rot="5400000" flipH="1">
              <a:off x="3232" y="3007"/>
              <a:ext cx="643" cy="219"/>
            </a:xfrm>
            <a:prstGeom prst="triangle">
              <a:avLst>
                <a:gd name="adj" fmla="val 49995"/>
              </a:avLst>
            </a:prstGeom>
            <a:solidFill>
              <a:srgbClr val="FF6600"/>
            </a:solidFill>
            <a:ln w="12700">
              <a:solidFill>
                <a:srgbClr val="333333"/>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10" name="Freeform 9"/>
          <p:cNvSpPr/>
          <p:nvPr/>
        </p:nvSpPr>
        <p:spPr bwMode="auto">
          <a:xfrm>
            <a:off x="8072438" y="915988"/>
            <a:ext cx="6350" cy="66675"/>
          </a:xfrm>
          <a:custGeom>
            <a:avLst/>
            <a:gdLst>
              <a:gd name="T0" fmla="*/ 0 w 4"/>
              <a:gd name="T1" fmla="*/ 0 h 42"/>
              <a:gd name="T2" fmla="*/ 0 w 4"/>
              <a:gd name="T3" fmla="*/ 2147483647 h 42"/>
              <a:gd name="T4" fmla="*/ 0 w 4"/>
              <a:gd name="T5" fmla="*/ 2147483647 h 42"/>
              <a:gd name="T6" fmla="*/ 0 w 4"/>
              <a:gd name="T7" fmla="*/ 2147483647 h 42"/>
              <a:gd name="T8" fmla="*/ 0 w 4"/>
              <a:gd name="T9" fmla="*/ 2147483647 h 42"/>
              <a:gd name="T10" fmla="*/ 2147483647 w 4"/>
              <a:gd name="T11" fmla="*/ 2147483647 h 42"/>
              <a:gd name="T12" fmla="*/ 2147483647 w 4"/>
              <a:gd name="T13" fmla="*/ 2147483647 h 42"/>
              <a:gd name="T14" fmla="*/ 2147483647 w 4"/>
              <a:gd name="T15" fmla="*/ 2147483647 h 42"/>
              <a:gd name="T16" fmla="*/ 2147483647 w 4"/>
              <a:gd name="T17" fmla="*/ 2147483647 h 42"/>
              <a:gd name="T18" fmla="*/ 2147483647 w 4"/>
              <a:gd name="T19" fmla="*/ 2147483647 h 42"/>
              <a:gd name="T20" fmla="*/ 2147483647 w 4"/>
              <a:gd name="T21" fmla="*/ 2147483647 h 42"/>
              <a:gd name="T22" fmla="*/ 2147483647 w 4"/>
              <a:gd name="T23" fmla="*/ 2147483647 h 42"/>
              <a:gd name="T24" fmla="*/ 2147483647 w 4"/>
              <a:gd name="T25" fmla="*/ 2147483647 h 42"/>
              <a:gd name="T26" fmla="*/ 2147483647 w 4"/>
              <a:gd name="T27" fmla="*/ 2147483647 h 42"/>
              <a:gd name="T28" fmla="*/ 2147483647 w 4"/>
              <a:gd name="T29" fmla="*/ 2147483647 h 42"/>
              <a:gd name="T30" fmla="*/ 0 w 4"/>
              <a:gd name="T31" fmla="*/ 2147483647 h 42"/>
              <a:gd name="T32" fmla="*/ 0 w 4"/>
              <a:gd name="T33" fmla="*/ 2147483647 h 42"/>
              <a:gd name="T34" fmla="*/ 0 w 4"/>
              <a:gd name="T35" fmla="*/ 2147483647 h 42"/>
              <a:gd name="T36" fmla="*/ 2147483647 w 4"/>
              <a:gd name="T37" fmla="*/ 2147483647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
              <a:gd name="T58" fmla="*/ 0 h 42"/>
              <a:gd name="T59" fmla="*/ 4 w 4"/>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 h="42">
                <a:moveTo>
                  <a:pt x="0" y="0"/>
                </a:moveTo>
                <a:lnTo>
                  <a:pt x="0" y="2"/>
                </a:lnTo>
                <a:lnTo>
                  <a:pt x="0" y="4"/>
                </a:lnTo>
                <a:lnTo>
                  <a:pt x="0" y="7"/>
                </a:lnTo>
                <a:lnTo>
                  <a:pt x="0" y="9"/>
                </a:lnTo>
                <a:lnTo>
                  <a:pt x="2" y="14"/>
                </a:lnTo>
                <a:lnTo>
                  <a:pt x="2" y="16"/>
                </a:lnTo>
                <a:lnTo>
                  <a:pt x="3" y="18"/>
                </a:lnTo>
                <a:lnTo>
                  <a:pt x="3" y="20"/>
                </a:lnTo>
                <a:lnTo>
                  <a:pt x="3" y="22"/>
                </a:lnTo>
                <a:lnTo>
                  <a:pt x="3" y="25"/>
                </a:lnTo>
                <a:lnTo>
                  <a:pt x="3" y="27"/>
                </a:lnTo>
                <a:lnTo>
                  <a:pt x="2" y="29"/>
                </a:lnTo>
                <a:lnTo>
                  <a:pt x="2" y="31"/>
                </a:lnTo>
                <a:lnTo>
                  <a:pt x="1" y="33"/>
                </a:lnTo>
                <a:lnTo>
                  <a:pt x="0" y="35"/>
                </a:lnTo>
                <a:lnTo>
                  <a:pt x="0" y="37"/>
                </a:lnTo>
                <a:lnTo>
                  <a:pt x="0" y="39"/>
                </a:lnTo>
                <a:lnTo>
                  <a:pt x="1" y="41"/>
                </a:lnTo>
              </a:path>
            </a:pathLst>
          </a:custGeom>
          <a:solidFill>
            <a:srgbClr val="FF6600"/>
          </a:solidFill>
          <a:ln>
            <a:noFill/>
          </a:ln>
          <a:extLst>
            <a:ext uri="{91240B29-F687-4F45-9708-019B960494DF}">
              <a14:hiddenLine xmlns:a14="http://schemas.microsoft.com/office/drawing/2010/main" w="12700">
                <a:solidFill>
                  <a:srgbClr val="000000"/>
                </a:solidFill>
                <a:prstDash val="solid"/>
                <a:round/>
                <a:headEnd type="none" w="med" len="med"/>
                <a:tailEnd type="none" w="med" len="med"/>
              </a14:hiddenLine>
            </a:ext>
          </a:extLst>
        </p:spPr>
        <p:txBody>
          <a:bodyPr/>
          <a:lstStyle/>
          <a:p>
            <a:endParaRPr lang="en-GB"/>
          </a:p>
        </p:txBody>
      </p:sp>
      <p:sp>
        <p:nvSpPr>
          <p:cNvPr id="11" name="Text Box 11"/>
          <p:cNvSpPr txBox="1">
            <a:spLocks noChangeArrowheads="1"/>
          </p:cNvSpPr>
          <p:nvPr/>
        </p:nvSpPr>
        <p:spPr bwMode="auto">
          <a:xfrm>
            <a:off x="1258888" y="333375"/>
            <a:ext cx="46085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latin typeface="Stone Sans Sem ITC TT" pitchFamily="2" charset="0"/>
              </a:rPr>
              <a:t>Failsafeing (Poka Yoke)</a:t>
            </a:r>
            <a:endParaRPr lang="en-US" altLang="en-US" sz="2800">
              <a:latin typeface="Stone Sans Sem ITC TT" pitchFamily="2" charset="0"/>
            </a:endParaRPr>
          </a:p>
        </p:txBody>
      </p:sp>
      <p:grpSp>
        <p:nvGrpSpPr>
          <p:cNvPr id="12" name="Group 11"/>
          <p:cNvGrpSpPr/>
          <p:nvPr/>
        </p:nvGrpSpPr>
        <p:grpSpPr bwMode="auto">
          <a:xfrm>
            <a:off x="6689725" y="560388"/>
            <a:ext cx="1536700" cy="347662"/>
            <a:chOff x="4654" y="550"/>
            <a:chExt cx="968" cy="214"/>
          </a:xfrm>
        </p:grpSpPr>
        <p:sp>
          <p:nvSpPr>
            <p:cNvPr id="13" name="Freeform 12"/>
            <p:cNvSpPr/>
            <p:nvPr/>
          </p:nvSpPr>
          <p:spPr bwMode="auto">
            <a:xfrm>
              <a:off x="4934" y="574"/>
              <a:ext cx="209" cy="190"/>
            </a:xfrm>
            <a:custGeom>
              <a:avLst/>
              <a:gdLst>
                <a:gd name="T0" fmla="*/ 85 w 210"/>
                <a:gd name="T1" fmla="*/ 68 h 190"/>
                <a:gd name="T2" fmla="*/ 83 w 210"/>
                <a:gd name="T3" fmla="*/ 75 h 190"/>
                <a:gd name="T4" fmla="*/ 78 w 210"/>
                <a:gd name="T5" fmla="*/ 85 h 190"/>
                <a:gd name="T6" fmla="*/ 73 w 210"/>
                <a:gd name="T7" fmla="*/ 96 h 190"/>
                <a:gd name="T8" fmla="*/ 66 w 210"/>
                <a:gd name="T9" fmla="*/ 106 h 190"/>
                <a:gd name="T10" fmla="*/ 61 w 210"/>
                <a:gd name="T11" fmla="*/ 117 h 190"/>
                <a:gd name="T12" fmla="*/ 56 w 210"/>
                <a:gd name="T13" fmla="*/ 127 h 190"/>
                <a:gd name="T14" fmla="*/ 49 w 210"/>
                <a:gd name="T15" fmla="*/ 136 h 190"/>
                <a:gd name="T16" fmla="*/ 36 w 210"/>
                <a:gd name="T17" fmla="*/ 141 h 190"/>
                <a:gd name="T18" fmla="*/ 24 w 210"/>
                <a:gd name="T19" fmla="*/ 148 h 190"/>
                <a:gd name="T20" fmla="*/ 13 w 210"/>
                <a:gd name="T21" fmla="*/ 152 h 190"/>
                <a:gd name="T22" fmla="*/ 3 w 210"/>
                <a:gd name="T23" fmla="*/ 158 h 190"/>
                <a:gd name="T24" fmla="*/ 45 w 210"/>
                <a:gd name="T25" fmla="*/ 179 h 190"/>
                <a:gd name="T26" fmla="*/ 54 w 210"/>
                <a:gd name="T27" fmla="*/ 170 h 190"/>
                <a:gd name="T28" fmla="*/ 64 w 210"/>
                <a:gd name="T29" fmla="*/ 160 h 190"/>
                <a:gd name="T30" fmla="*/ 75 w 210"/>
                <a:gd name="T31" fmla="*/ 150 h 190"/>
                <a:gd name="T32" fmla="*/ 82 w 210"/>
                <a:gd name="T33" fmla="*/ 143 h 190"/>
                <a:gd name="T34" fmla="*/ 94 w 210"/>
                <a:gd name="T35" fmla="*/ 134 h 190"/>
                <a:gd name="T36" fmla="*/ 105 w 210"/>
                <a:gd name="T37" fmla="*/ 124 h 190"/>
                <a:gd name="T38" fmla="*/ 108 w 210"/>
                <a:gd name="T39" fmla="*/ 114 h 190"/>
                <a:gd name="T40" fmla="*/ 113 w 210"/>
                <a:gd name="T41" fmla="*/ 104 h 190"/>
                <a:gd name="T42" fmla="*/ 116 w 210"/>
                <a:gd name="T43" fmla="*/ 92 h 190"/>
                <a:gd name="T44" fmla="*/ 118 w 210"/>
                <a:gd name="T45" fmla="*/ 82 h 190"/>
                <a:gd name="T46" fmla="*/ 119 w 210"/>
                <a:gd name="T47" fmla="*/ 72 h 190"/>
                <a:gd name="T48" fmla="*/ 169 w 210"/>
                <a:gd name="T49" fmla="*/ 76 h 190"/>
                <a:gd name="T50" fmla="*/ 168 w 210"/>
                <a:gd name="T51" fmla="*/ 86 h 190"/>
                <a:gd name="T52" fmla="*/ 167 w 210"/>
                <a:gd name="T53" fmla="*/ 97 h 190"/>
                <a:gd name="T54" fmla="*/ 167 w 210"/>
                <a:gd name="T55" fmla="*/ 108 h 190"/>
                <a:gd name="T56" fmla="*/ 163 w 210"/>
                <a:gd name="T57" fmla="*/ 118 h 190"/>
                <a:gd name="T58" fmla="*/ 156 w 210"/>
                <a:gd name="T59" fmla="*/ 128 h 190"/>
                <a:gd name="T60" fmla="*/ 151 w 210"/>
                <a:gd name="T61" fmla="*/ 138 h 190"/>
                <a:gd name="T62" fmla="*/ 144 w 210"/>
                <a:gd name="T63" fmla="*/ 147 h 190"/>
                <a:gd name="T64" fmla="*/ 131 w 210"/>
                <a:gd name="T65" fmla="*/ 148 h 190"/>
                <a:gd name="T66" fmla="*/ 118 w 210"/>
                <a:gd name="T67" fmla="*/ 149 h 190"/>
                <a:gd name="T68" fmla="*/ 130 w 210"/>
                <a:gd name="T69" fmla="*/ 189 h 190"/>
                <a:gd name="T70" fmla="*/ 144 w 210"/>
                <a:gd name="T71" fmla="*/ 184 h 190"/>
                <a:gd name="T72" fmla="*/ 156 w 210"/>
                <a:gd name="T73" fmla="*/ 179 h 190"/>
                <a:gd name="T74" fmla="*/ 169 w 210"/>
                <a:gd name="T75" fmla="*/ 174 h 190"/>
                <a:gd name="T76" fmla="*/ 179 w 210"/>
                <a:gd name="T77" fmla="*/ 166 h 190"/>
                <a:gd name="T78" fmla="*/ 187 w 210"/>
                <a:gd name="T79" fmla="*/ 156 h 190"/>
                <a:gd name="T80" fmla="*/ 193 w 210"/>
                <a:gd name="T81" fmla="*/ 146 h 190"/>
                <a:gd name="T82" fmla="*/ 196 w 210"/>
                <a:gd name="T83" fmla="*/ 136 h 190"/>
                <a:gd name="T84" fmla="*/ 202 w 210"/>
                <a:gd name="T85" fmla="*/ 124 h 190"/>
                <a:gd name="T86" fmla="*/ 202 w 210"/>
                <a:gd name="T87" fmla="*/ 114 h 190"/>
                <a:gd name="T88" fmla="*/ 203 w 210"/>
                <a:gd name="T89" fmla="*/ 104 h 190"/>
                <a:gd name="T90" fmla="*/ 205 w 210"/>
                <a:gd name="T91" fmla="*/ 93 h 190"/>
                <a:gd name="T92" fmla="*/ 203 w 210"/>
                <a:gd name="T93" fmla="*/ 83 h 190"/>
                <a:gd name="T94" fmla="*/ 206 w 210"/>
                <a:gd name="T95" fmla="*/ 73 h 190"/>
                <a:gd name="T96" fmla="*/ 205 w 210"/>
                <a:gd name="T97" fmla="*/ 63 h 190"/>
                <a:gd name="T98" fmla="*/ 203 w 210"/>
                <a:gd name="T99" fmla="*/ 52 h 190"/>
                <a:gd name="T100" fmla="*/ 203 w 210"/>
                <a:gd name="T101" fmla="*/ 42 h 1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0"/>
                <a:gd name="T154" fmla="*/ 0 h 190"/>
                <a:gd name="T155" fmla="*/ 210 w 210"/>
                <a:gd name="T156" fmla="*/ 190 h 1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0" h="190">
                  <a:moveTo>
                    <a:pt x="94" y="1"/>
                  </a:moveTo>
                  <a:lnTo>
                    <a:pt x="96" y="42"/>
                  </a:lnTo>
                  <a:lnTo>
                    <a:pt x="15" y="43"/>
                  </a:lnTo>
                  <a:lnTo>
                    <a:pt x="15" y="67"/>
                  </a:lnTo>
                  <a:lnTo>
                    <a:pt x="85" y="68"/>
                  </a:lnTo>
                  <a:lnTo>
                    <a:pt x="84" y="69"/>
                  </a:lnTo>
                  <a:lnTo>
                    <a:pt x="82" y="69"/>
                  </a:lnTo>
                  <a:lnTo>
                    <a:pt x="82" y="71"/>
                  </a:lnTo>
                  <a:lnTo>
                    <a:pt x="83" y="73"/>
                  </a:lnTo>
                  <a:lnTo>
                    <a:pt x="83" y="75"/>
                  </a:lnTo>
                  <a:lnTo>
                    <a:pt x="82" y="77"/>
                  </a:lnTo>
                  <a:lnTo>
                    <a:pt x="80" y="79"/>
                  </a:lnTo>
                  <a:lnTo>
                    <a:pt x="80" y="81"/>
                  </a:lnTo>
                  <a:lnTo>
                    <a:pt x="79" y="83"/>
                  </a:lnTo>
                  <a:lnTo>
                    <a:pt x="78" y="85"/>
                  </a:lnTo>
                  <a:lnTo>
                    <a:pt x="77" y="87"/>
                  </a:lnTo>
                  <a:lnTo>
                    <a:pt x="77" y="89"/>
                  </a:lnTo>
                  <a:lnTo>
                    <a:pt x="77" y="91"/>
                  </a:lnTo>
                  <a:lnTo>
                    <a:pt x="74" y="93"/>
                  </a:lnTo>
                  <a:lnTo>
                    <a:pt x="73" y="96"/>
                  </a:lnTo>
                  <a:lnTo>
                    <a:pt x="71" y="98"/>
                  </a:lnTo>
                  <a:lnTo>
                    <a:pt x="70" y="100"/>
                  </a:lnTo>
                  <a:lnTo>
                    <a:pt x="69" y="102"/>
                  </a:lnTo>
                  <a:lnTo>
                    <a:pt x="67" y="104"/>
                  </a:lnTo>
                  <a:lnTo>
                    <a:pt x="66" y="106"/>
                  </a:lnTo>
                  <a:lnTo>
                    <a:pt x="65" y="108"/>
                  </a:lnTo>
                  <a:lnTo>
                    <a:pt x="64" y="110"/>
                  </a:lnTo>
                  <a:lnTo>
                    <a:pt x="62" y="112"/>
                  </a:lnTo>
                  <a:lnTo>
                    <a:pt x="61" y="114"/>
                  </a:lnTo>
                  <a:lnTo>
                    <a:pt x="61" y="117"/>
                  </a:lnTo>
                  <a:lnTo>
                    <a:pt x="59" y="119"/>
                  </a:lnTo>
                  <a:lnTo>
                    <a:pt x="59" y="121"/>
                  </a:lnTo>
                  <a:lnTo>
                    <a:pt x="59" y="123"/>
                  </a:lnTo>
                  <a:lnTo>
                    <a:pt x="57" y="125"/>
                  </a:lnTo>
                  <a:lnTo>
                    <a:pt x="56" y="127"/>
                  </a:lnTo>
                  <a:lnTo>
                    <a:pt x="54" y="128"/>
                  </a:lnTo>
                  <a:lnTo>
                    <a:pt x="52" y="130"/>
                  </a:lnTo>
                  <a:lnTo>
                    <a:pt x="51" y="132"/>
                  </a:lnTo>
                  <a:lnTo>
                    <a:pt x="49" y="134"/>
                  </a:lnTo>
                  <a:lnTo>
                    <a:pt x="49" y="136"/>
                  </a:lnTo>
                  <a:lnTo>
                    <a:pt x="43" y="135"/>
                  </a:lnTo>
                  <a:lnTo>
                    <a:pt x="45" y="139"/>
                  </a:lnTo>
                  <a:lnTo>
                    <a:pt x="42" y="140"/>
                  </a:lnTo>
                  <a:lnTo>
                    <a:pt x="38" y="139"/>
                  </a:lnTo>
                  <a:lnTo>
                    <a:pt x="36" y="141"/>
                  </a:lnTo>
                  <a:lnTo>
                    <a:pt x="34" y="142"/>
                  </a:lnTo>
                  <a:lnTo>
                    <a:pt x="31" y="144"/>
                  </a:lnTo>
                  <a:lnTo>
                    <a:pt x="27" y="143"/>
                  </a:lnTo>
                  <a:lnTo>
                    <a:pt x="27" y="146"/>
                  </a:lnTo>
                  <a:lnTo>
                    <a:pt x="24" y="148"/>
                  </a:lnTo>
                  <a:lnTo>
                    <a:pt x="22" y="146"/>
                  </a:lnTo>
                  <a:lnTo>
                    <a:pt x="22" y="150"/>
                  </a:lnTo>
                  <a:lnTo>
                    <a:pt x="18" y="147"/>
                  </a:lnTo>
                  <a:lnTo>
                    <a:pt x="13" y="151"/>
                  </a:lnTo>
                  <a:lnTo>
                    <a:pt x="13" y="152"/>
                  </a:lnTo>
                  <a:lnTo>
                    <a:pt x="9" y="152"/>
                  </a:lnTo>
                  <a:lnTo>
                    <a:pt x="10" y="155"/>
                  </a:lnTo>
                  <a:lnTo>
                    <a:pt x="8" y="155"/>
                  </a:lnTo>
                  <a:lnTo>
                    <a:pt x="4" y="157"/>
                  </a:lnTo>
                  <a:lnTo>
                    <a:pt x="3" y="158"/>
                  </a:lnTo>
                  <a:lnTo>
                    <a:pt x="0" y="158"/>
                  </a:lnTo>
                  <a:lnTo>
                    <a:pt x="36" y="184"/>
                  </a:lnTo>
                  <a:lnTo>
                    <a:pt x="41" y="182"/>
                  </a:lnTo>
                  <a:lnTo>
                    <a:pt x="42" y="180"/>
                  </a:lnTo>
                  <a:lnTo>
                    <a:pt x="45" y="179"/>
                  </a:lnTo>
                  <a:lnTo>
                    <a:pt x="46" y="177"/>
                  </a:lnTo>
                  <a:lnTo>
                    <a:pt x="49" y="176"/>
                  </a:lnTo>
                  <a:lnTo>
                    <a:pt x="50" y="174"/>
                  </a:lnTo>
                  <a:lnTo>
                    <a:pt x="51" y="172"/>
                  </a:lnTo>
                  <a:lnTo>
                    <a:pt x="54" y="170"/>
                  </a:lnTo>
                  <a:lnTo>
                    <a:pt x="56" y="168"/>
                  </a:lnTo>
                  <a:lnTo>
                    <a:pt x="57" y="166"/>
                  </a:lnTo>
                  <a:lnTo>
                    <a:pt x="60" y="165"/>
                  </a:lnTo>
                  <a:lnTo>
                    <a:pt x="61" y="163"/>
                  </a:lnTo>
                  <a:lnTo>
                    <a:pt x="64" y="160"/>
                  </a:lnTo>
                  <a:lnTo>
                    <a:pt x="66" y="158"/>
                  </a:lnTo>
                  <a:lnTo>
                    <a:pt x="69" y="155"/>
                  </a:lnTo>
                  <a:lnTo>
                    <a:pt x="70" y="153"/>
                  </a:lnTo>
                  <a:lnTo>
                    <a:pt x="73" y="153"/>
                  </a:lnTo>
                  <a:lnTo>
                    <a:pt x="75" y="150"/>
                  </a:lnTo>
                  <a:lnTo>
                    <a:pt x="78" y="150"/>
                  </a:lnTo>
                  <a:lnTo>
                    <a:pt x="79" y="148"/>
                  </a:lnTo>
                  <a:lnTo>
                    <a:pt x="82" y="147"/>
                  </a:lnTo>
                  <a:lnTo>
                    <a:pt x="82" y="145"/>
                  </a:lnTo>
                  <a:lnTo>
                    <a:pt x="82" y="143"/>
                  </a:lnTo>
                  <a:lnTo>
                    <a:pt x="83" y="141"/>
                  </a:lnTo>
                  <a:lnTo>
                    <a:pt x="88" y="138"/>
                  </a:lnTo>
                  <a:lnTo>
                    <a:pt x="90" y="137"/>
                  </a:lnTo>
                  <a:lnTo>
                    <a:pt x="93" y="136"/>
                  </a:lnTo>
                  <a:lnTo>
                    <a:pt x="94" y="134"/>
                  </a:lnTo>
                  <a:lnTo>
                    <a:pt x="97" y="132"/>
                  </a:lnTo>
                  <a:lnTo>
                    <a:pt x="99" y="129"/>
                  </a:lnTo>
                  <a:lnTo>
                    <a:pt x="102" y="128"/>
                  </a:lnTo>
                  <a:lnTo>
                    <a:pt x="106" y="126"/>
                  </a:lnTo>
                  <a:lnTo>
                    <a:pt x="106" y="124"/>
                  </a:lnTo>
                  <a:lnTo>
                    <a:pt x="106" y="122"/>
                  </a:lnTo>
                  <a:lnTo>
                    <a:pt x="107" y="120"/>
                  </a:lnTo>
                  <a:lnTo>
                    <a:pt x="108" y="118"/>
                  </a:lnTo>
                  <a:lnTo>
                    <a:pt x="110" y="116"/>
                  </a:lnTo>
                  <a:lnTo>
                    <a:pt x="111" y="114"/>
                  </a:lnTo>
                  <a:lnTo>
                    <a:pt x="112" y="112"/>
                  </a:lnTo>
                  <a:lnTo>
                    <a:pt x="114" y="110"/>
                  </a:lnTo>
                  <a:lnTo>
                    <a:pt x="116" y="108"/>
                  </a:lnTo>
                  <a:lnTo>
                    <a:pt x="116" y="106"/>
                  </a:lnTo>
                  <a:lnTo>
                    <a:pt x="116" y="104"/>
                  </a:lnTo>
                  <a:lnTo>
                    <a:pt x="116" y="102"/>
                  </a:lnTo>
                  <a:lnTo>
                    <a:pt x="116" y="100"/>
                  </a:lnTo>
                  <a:lnTo>
                    <a:pt x="116" y="97"/>
                  </a:lnTo>
                  <a:lnTo>
                    <a:pt x="117" y="95"/>
                  </a:lnTo>
                  <a:lnTo>
                    <a:pt x="119" y="92"/>
                  </a:lnTo>
                  <a:lnTo>
                    <a:pt x="119" y="90"/>
                  </a:lnTo>
                  <a:lnTo>
                    <a:pt x="120" y="88"/>
                  </a:lnTo>
                  <a:lnTo>
                    <a:pt x="121" y="86"/>
                  </a:lnTo>
                  <a:lnTo>
                    <a:pt x="121" y="84"/>
                  </a:lnTo>
                  <a:lnTo>
                    <a:pt x="121" y="82"/>
                  </a:lnTo>
                  <a:lnTo>
                    <a:pt x="122" y="80"/>
                  </a:lnTo>
                  <a:lnTo>
                    <a:pt x="122" y="78"/>
                  </a:lnTo>
                  <a:lnTo>
                    <a:pt x="122" y="76"/>
                  </a:lnTo>
                  <a:lnTo>
                    <a:pt x="122" y="74"/>
                  </a:lnTo>
                  <a:lnTo>
                    <a:pt x="122" y="72"/>
                  </a:lnTo>
                  <a:lnTo>
                    <a:pt x="122" y="71"/>
                  </a:lnTo>
                  <a:lnTo>
                    <a:pt x="171" y="68"/>
                  </a:lnTo>
                  <a:lnTo>
                    <a:pt x="172" y="72"/>
                  </a:lnTo>
                  <a:lnTo>
                    <a:pt x="171" y="74"/>
                  </a:lnTo>
                  <a:lnTo>
                    <a:pt x="172" y="76"/>
                  </a:lnTo>
                  <a:lnTo>
                    <a:pt x="172" y="78"/>
                  </a:lnTo>
                  <a:lnTo>
                    <a:pt x="172" y="80"/>
                  </a:lnTo>
                  <a:lnTo>
                    <a:pt x="171" y="82"/>
                  </a:lnTo>
                  <a:lnTo>
                    <a:pt x="171" y="84"/>
                  </a:lnTo>
                  <a:lnTo>
                    <a:pt x="171" y="86"/>
                  </a:lnTo>
                  <a:lnTo>
                    <a:pt x="170" y="88"/>
                  </a:lnTo>
                  <a:lnTo>
                    <a:pt x="170" y="90"/>
                  </a:lnTo>
                  <a:lnTo>
                    <a:pt x="170" y="92"/>
                  </a:lnTo>
                  <a:lnTo>
                    <a:pt x="170" y="95"/>
                  </a:lnTo>
                  <a:lnTo>
                    <a:pt x="170" y="97"/>
                  </a:lnTo>
                  <a:lnTo>
                    <a:pt x="170" y="100"/>
                  </a:lnTo>
                  <a:lnTo>
                    <a:pt x="170" y="102"/>
                  </a:lnTo>
                  <a:lnTo>
                    <a:pt x="170" y="104"/>
                  </a:lnTo>
                  <a:lnTo>
                    <a:pt x="170" y="106"/>
                  </a:lnTo>
                  <a:lnTo>
                    <a:pt x="170" y="108"/>
                  </a:lnTo>
                  <a:lnTo>
                    <a:pt x="170" y="110"/>
                  </a:lnTo>
                  <a:lnTo>
                    <a:pt x="168" y="112"/>
                  </a:lnTo>
                  <a:lnTo>
                    <a:pt x="167" y="114"/>
                  </a:lnTo>
                  <a:lnTo>
                    <a:pt x="166" y="116"/>
                  </a:lnTo>
                  <a:lnTo>
                    <a:pt x="166" y="118"/>
                  </a:lnTo>
                  <a:lnTo>
                    <a:pt x="165" y="120"/>
                  </a:lnTo>
                  <a:lnTo>
                    <a:pt x="162" y="121"/>
                  </a:lnTo>
                  <a:lnTo>
                    <a:pt x="162" y="123"/>
                  </a:lnTo>
                  <a:lnTo>
                    <a:pt x="161" y="126"/>
                  </a:lnTo>
                  <a:lnTo>
                    <a:pt x="159" y="128"/>
                  </a:lnTo>
                  <a:lnTo>
                    <a:pt x="158" y="130"/>
                  </a:lnTo>
                  <a:lnTo>
                    <a:pt x="158" y="132"/>
                  </a:lnTo>
                  <a:lnTo>
                    <a:pt x="158" y="135"/>
                  </a:lnTo>
                  <a:lnTo>
                    <a:pt x="157" y="137"/>
                  </a:lnTo>
                  <a:lnTo>
                    <a:pt x="154" y="138"/>
                  </a:lnTo>
                  <a:lnTo>
                    <a:pt x="154" y="140"/>
                  </a:lnTo>
                  <a:lnTo>
                    <a:pt x="152" y="142"/>
                  </a:lnTo>
                  <a:lnTo>
                    <a:pt x="150" y="144"/>
                  </a:lnTo>
                  <a:lnTo>
                    <a:pt x="149" y="146"/>
                  </a:lnTo>
                  <a:lnTo>
                    <a:pt x="147" y="147"/>
                  </a:lnTo>
                  <a:lnTo>
                    <a:pt x="144" y="148"/>
                  </a:lnTo>
                  <a:lnTo>
                    <a:pt x="142" y="148"/>
                  </a:lnTo>
                  <a:lnTo>
                    <a:pt x="139" y="147"/>
                  </a:lnTo>
                  <a:lnTo>
                    <a:pt x="137" y="148"/>
                  </a:lnTo>
                  <a:lnTo>
                    <a:pt x="134" y="148"/>
                  </a:lnTo>
                  <a:lnTo>
                    <a:pt x="131" y="148"/>
                  </a:lnTo>
                  <a:lnTo>
                    <a:pt x="129" y="148"/>
                  </a:lnTo>
                  <a:lnTo>
                    <a:pt x="126" y="148"/>
                  </a:lnTo>
                  <a:lnTo>
                    <a:pt x="124" y="149"/>
                  </a:lnTo>
                  <a:lnTo>
                    <a:pt x="121" y="149"/>
                  </a:lnTo>
                  <a:lnTo>
                    <a:pt x="119" y="149"/>
                  </a:lnTo>
                  <a:lnTo>
                    <a:pt x="116" y="149"/>
                  </a:lnTo>
                  <a:lnTo>
                    <a:pt x="127" y="189"/>
                  </a:lnTo>
                  <a:lnTo>
                    <a:pt x="130" y="189"/>
                  </a:lnTo>
                  <a:lnTo>
                    <a:pt x="133" y="189"/>
                  </a:lnTo>
                  <a:lnTo>
                    <a:pt x="137" y="188"/>
                  </a:lnTo>
                  <a:lnTo>
                    <a:pt x="139" y="188"/>
                  </a:lnTo>
                  <a:lnTo>
                    <a:pt x="142" y="186"/>
                  </a:lnTo>
                  <a:lnTo>
                    <a:pt x="144" y="185"/>
                  </a:lnTo>
                  <a:lnTo>
                    <a:pt x="147" y="184"/>
                  </a:lnTo>
                  <a:lnTo>
                    <a:pt x="149" y="182"/>
                  </a:lnTo>
                  <a:lnTo>
                    <a:pt x="152" y="181"/>
                  </a:lnTo>
                  <a:lnTo>
                    <a:pt x="154" y="180"/>
                  </a:lnTo>
                  <a:lnTo>
                    <a:pt x="157" y="180"/>
                  </a:lnTo>
                  <a:lnTo>
                    <a:pt x="159" y="179"/>
                  </a:lnTo>
                  <a:lnTo>
                    <a:pt x="162" y="178"/>
                  </a:lnTo>
                  <a:lnTo>
                    <a:pt x="165" y="177"/>
                  </a:lnTo>
                  <a:lnTo>
                    <a:pt x="167" y="176"/>
                  </a:lnTo>
                  <a:lnTo>
                    <a:pt x="170" y="175"/>
                  </a:lnTo>
                  <a:lnTo>
                    <a:pt x="172" y="174"/>
                  </a:lnTo>
                  <a:lnTo>
                    <a:pt x="175" y="172"/>
                  </a:lnTo>
                  <a:lnTo>
                    <a:pt x="177" y="172"/>
                  </a:lnTo>
                  <a:lnTo>
                    <a:pt x="178" y="169"/>
                  </a:lnTo>
                  <a:lnTo>
                    <a:pt x="181" y="168"/>
                  </a:lnTo>
                  <a:lnTo>
                    <a:pt x="182" y="166"/>
                  </a:lnTo>
                  <a:lnTo>
                    <a:pt x="184" y="164"/>
                  </a:lnTo>
                  <a:lnTo>
                    <a:pt x="185" y="162"/>
                  </a:lnTo>
                  <a:lnTo>
                    <a:pt x="186" y="160"/>
                  </a:lnTo>
                  <a:lnTo>
                    <a:pt x="187" y="157"/>
                  </a:lnTo>
                  <a:lnTo>
                    <a:pt x="190" y="156"/>
                  </a:lnTo>
                  <a:lnTo>
                    <a:pt x="191" y="154"/>
                  </a:lnTo>
                  <a:lnTo>
                    <a:pt x="191" y="152"/>
                  </a:lnTo>
                  <a:lnTo>
                    <a:pt x="194" y="151"/>
                  </a:lnTo>
                  <a:lnTo>
                    <a:pt x="195" y="148"/>
                  </a:lnTo>
                  <a:lnTo>
                    <a:pt x="196" y="146"/>
                  </a:lnTo>
                  <a:lnTo>
                    <a:pt x="198" y="144"/>
                  </a:lnTo>
                  <a:lnTo>
                    <a:pt x="198" y="142"/>
                  </a:lnTo>
                  <a:lnTo>
                    <a:pt x="199" y="140"/>
                  </a:lnTo>
                  <a:lnTo>
                    <a:pt x="199" y="138"/>
                  </a:lnTo>
                  <a:lnTo>
                    <a:pt x="199" y="136"/>
                  </a:lnTo>
                  <a:lnTo>
                    <a:pt x="200" y="134"/>
                  </a:lnTo>
                  <a:lnTo>
                    <a:pt x="200" y="131"/>
                  </a:lnTo>
                  <a:lnTo>
                    <a:pt x="203" y="129"/>
                  </a:lnTo>
                  <a:lnTo>
                    <a:pt x="203" y="126"/>
                  </a:lnTo>
                  <a:lnTo>
                    <a:pt x="205" y="124"/>
                  </a:lnTo>
                  <a:lnTo>
                    <a:pt x="205" y="122"/>
                  </a:lnTo>
                  <a:lnTo>
                    <a:pt x="205" y="120"/>
                  </a:lnTo>
                  <a:lnTo>
                    <a:pt x="205" y="118"/>
                  </a:lnTo>
                  <a:lnTo>
                    <a:pt x="206" y="116"/>
                  </a:lnTo>
                  <a:lnTo>
                    <a:pt x="205" y="114"/>
                  </a:lnTo>
                  <a:lnTo>
                    <a:pt x="205" y="112"/>
                  </a:lnTo>
                  <a:lnTo>
                    <a:pt x="205" y="110"/>
                  </a:lnTo>
                  <a:lnTo>
                    <a:pt x="206" y="108"/>
                  </a:lnTo>
                  <a:lnTo>
                    <a:pt x="206" y="106"/>
                  </a:lnTo>
                  <a:lnTo>
                    <a:pt x="206" y="104"/>
                  </a:lnTo>
                  <a:lnTo>
                    <a:pt x="206" y="102"/>
                  </a:lnTo>
                  <a:lnTo>
                    <a:pt x="206" y="100"/>
                  </a:lnTo>
                  <a:lnTo>
                    <a:pt x="206" y="98"/>
                  </a:lnTo>
                  <a:lnTo>
                    <a:pt x="208" y="96"/>
                  </a:lnTo>
                  <a:lnTo>
                    <a:pt x="208" y="93"/>
                  </a:lnTo>
                  <a:lnTo>
                    <a:pt x="206" y="91"/>
                  </a:lnTo>
                  <a:lnTo>
                    <a:pt x="206" y="89"/>
                  </a:lnTo>
                  <a:lnTo>
                    <a:pt x="206" y="87"/>
                  </a:lnTo>
                  <a:lnTo>
                    <a:pt x="206" y="85"/>
                  </a:lnTo>
                  <a:lnTo>
                    <a:pt x="206" y="83"/>
                  </a:lnTo>
                  <a:lnTo>
                    <a:pt x="206" y="81"/>
                  </a:lnTo>
                  <a:lnTo>
                    <a:pt x="208" y="79"/>
                  </a:lnTo>
                  <a:lnTo>
                    <a:pt x="208" y="77"/>
                  </a:lnTo>
                  <a:lnTo>
                    <a:pt x="209" y="75"/>
                  </a:lnTo>
                  <a:lnTo>
                    <a:pt x="209" y="73"/>
                  </a:lnTo>
                  <a:lnTo>
                    <a:pt x="208" y="71"/>
                  </a:lnTo>
                  <a:lnTo>
                    <a:pt x="208" y="69"/>
                  </a:lnTo>
                  <a:lnTo>
                    <a:pt x="208" y="67"/>
                  </a:lnTo>
                  <a:lnTo>
                    <a:pt x="208" y="65"/>
                  </a:lnTo>
                  <a:lnTo>
                    <a:pt x="208" y="63"/>
                  </a:lnTo>
                  <a:lnTo>
                    <a:pt x="206" y="61"/>
                  </a:lnTo>
                  <a:lnTo>
                    <a:pt x="206" y="59"/>
                  </a:lnTo>
                  <a:lnTo>
                    <a:pt x="206" y="57"/>
                  </a:lnTo>
                  <a:lnTo>
                    <a:pt x="206" y="54"/>
                  </a:lnTo>
                  <a:lnTo>
                    <a:pt x="206" y="52"/>
                  </a:lnTo>
                  <a:lnTo>
                    <a:pt x="206" y="50"/>
                  </a:lnTo>
                  <a:lnTo>
                    <a:pt x="208" y="48"/>
                  </a:lnTo>
                  <a:lnTo>
                    <a:pt x="208" y="46"/>
                  </a:lnTo>
                  <a:lnTo>
                    <a:pt x="206" y="44"/>
                  </a:lnTo>
                  <a:lnTo>
                    <a:pt x="206" y="42"/>
                  </a:lnTo>
                  <a:lnTo>
                    <a:pt x="125" y="42"/>
                  </a:lnTo>
                  <a:lnTo>
                    <a:pt x="122" y="0"/>
                  </a:lnTo>
                  <a:lnTo>
                    <a:pt x="94" y="1"/>
                  </a:lnTo>
                </a:path>
              </a:pathLst>
            </a:custGeom>
            <a:solidFill>
              <a:srgbClr val="FF6600"/>
            </a:solidFill>
            <a:ln>
              <a:noFill/>
            </a:ln>
            <a:extLst>
              <a:ext uri="{91240B29-F687-4F45-9708-019B960494DF}">
                <a14:hiddenLine xmlns:a14="http://schemas.microsoft.com/office/drawing/2010/main" w="12700">
                  <a:solidFill>
                    <a:srgbClr val="000000"/>
                  </a:solidFill>
                  <a:prstDash val="solid"/>
                  <a:round/>
                  <a:headEnd type="none" w="med" len="med"/>
                  <a:tailEnd type="none" w="med" len="med"/>
                </a14:hiddenLine>
              </a:ext>
            </a:extLst>
          </p:spPr>
          <p:txBody>
            <a:bodyPr/>
            <a:lstStyle/>
            <a:p>
              <a:endParaRPr lang="en-GB"/>
            </a:p>
          </p:txBody>
        </p:sp>
        <p:sp>
          <p:nvSpPr>
            <p:cNvPr id="14" name="Freeform 13"/>
            <p:cNvSpPr/>
            <p:nvPr/>
          </p:nvSpPr>
          <p:spPr bwMode="auto">
            <a:xfrm>
              <a:off x="4654" y="655"/>
              <a:ext cx="89" cy="79"/>
            </a:xfrm>
            <a:custGeom>
              <a:avLst/>
              <a:gdLst>
                <a:gd name="T0" fmla="*/ 0 w 89"/>
                <a:gd name="T1" fmla="*/ 53 h 79"/>
                <a:gd name="T2" fmla="*/ 62 w 89"/>
                <a:gd name="T3" fmla="*/ 0 h 79"/>
                <a:gd name="T4" fmla="*/ 88 w 89"/>
                <a:gd name="T5" fmla="*/ 16 h 79"/>
                <a:gd name="T6" fmla="*/ 27 w 89"/>
                <a:gd name="T7" fmla="*/ 78 h 79"/>
                <a:gd name="T8" fmla="*/ 0 w 89"/>
                <a:gd name="T9" fmla="*/ 53 h 79"/>
                <a:gd name="T10" fmla="*/ 0 60000 65536"/>
                <a:gd name="T11" fmla="*/ 0 60000 65536"/>
                <a:gd name="T12" fmla="*/ 0 60000 65536"/>
                <a:gd name="T13" fmla="*/ 0 60000 65536"/>
                <a:gd name="T14" fmla="*/ 0 60000 65536"/>
                <a:gd name="T15" fmla="*/ 0 w 89"/>
                <a:gd name="T16" fmla="*/ 0 h 79"/>
                <a:gd name="T17" fmla="*/ 89 w 89"/>
                <a:gd name="T18" fmla="*/ 79 h 79"/>
              </a:gdLst>
              <a:ahLst/>
              <a:cxnLst>
                <a:cxn ang="T10">
                  <a:pos x="T0" y="T1"/>
                </a:cxn>
                <a:cxn ang="T11">
                  <a:pos x="T2" y="T3"/>
                </a:cxn>
                <a:cxn ang="T12">
                  <a:pos x="T4" y="T5"/>
                </a:cxn>
                <a:cxn ang="T13">
                  <a:pos x="T6" y="T7"/>
                </a:cxn>
                <a:cxn ang="T14">
                  <a:pos x="T8" y="T9"/>
                </a:cxn>
              </a:cxnLst>
              <a:rect l="T15" t="T16" r="T17" b="T18"/>
              <a:pathLst>
                <a:path w="89" h="79">
                  <a:moveTo>
                    <a:pt x="0" y="53"/>
                  </a:moveTo>
                  <a:lnTo>
                    <a:pt x="62" y="0"/>
                  </a:lnTo>
                  <a:lnTo>
                    <a:pt x="88" y="16"/>
                  </a:lnTo>
                  <a:lnTo>
                    <a:pt x="27" y="78"/>
                  </a:lnTo>
                  <a:lnTo>
                    <a:pt x="0" y="53"/>
                  </a:lnTo>
                </a:path>
              </a:pathLst>
            </a:custGeom>
            <a:solidFill>
              <a:srgbClr val="FF6600"/>
            </a:solidFill>
            <a:ln>
              <a:noFill/>
            </a:ln>
            <a:extLst>
              <a:ext uri="{91240B29-F687-4F45-9708-019B960494DF}">
                <a14:hiddenLine xmlns:a14="http://schemas.microsoft.com/office/drawing/2010/main" w="12700">
                  <a:solidFill>
                    <a:srgbClr val="000000"/>
                  </a:solidFill>
                  <a:prstDash val="solid"/>
                  <a:round/>
                  <a:headEnd type="none" w="med" len="med"/>
                  <a:tailEnd type="none" w="med" len="med"/>
                </a14:hiddenLine>
              </a:ext>
            </a:extLst>
          </p:spPr>
          <p:txBody>
            <a:bodyPr/>
            <a:lstStyle/>
            <a:p>
              <a:endParaRPr lang="en-GB"/>
            </a:p>
          </p:txBody>
        </p:sp>
        <p:sp>
          <p:nvSpPr>
            <p:cNvPr id="15" name="Freeform 14"/>
            <p:cNvSpPr/>
            <p:nvPr/>
          </p:nvSpPr>
          <p:spPr bwMode="auto">
            <a:xfrm>
              <a:off x="4675" y="572"/>
              <a:ext cx="212" cy="188"/>
            </a:xfrm>
            <a:custGeom>
              <a:avLst/>
              <a:gdLst>
                <a:gd name="T0" fmla="*/ 85 w 212"/>
                <a:gd name="T1" fmla="*/ 185 h 188"/>
                <a:gd name="T2" fmla="*/ 85 w 212"/>
                <a:gd name="T3" fmla="*/ 72 h 188"/>
                <a:gd name="T4" fmla="*/ 0 w 212"/>
                <a:gd name="T5" fmla="*/ 72 h 188"/>
                <a:gd name="T6" fmla="*/ 2 w 212"/>
                <a:gd name="T7" fmla="*/ 38 h 188"/>
                <a:gd name="T8" fmla="*/ 83 w 212"/>
                <a:gd name="T9" fmla="*/ 39 h 188"/>
                <a:gd name="T10" fmla="*/ 86 w 212"/>
                <a:gd name="T11" fmla="*/ 0 h 188"/>
                <a:gd name="T12" fmla="*/ 126 w 212"/>
                <a:gd name="T13" fmla="*/ 2 h 188"/>
                <a:gd name="T14" fmla="*/ 129 w 212"/>
                <a:gd name="T15" fmla="*/ 37 h 188"/>
                <a:gd name="T16" fmla="*/ 211 w 212"/>
                <a:gd name="T17" fmla="*/ 41 h 188"/>
                <a:gd name="T18" fmla="*/ 211 w 212"/>
                <a:gd name="T19" fmla="*/ 71 h 188"/>
                <a:gd name="T20" fmla="*/ 129 w 212"/>
                <a:gd name="T21" fmla="*/ 72 h 188"/>
                <a:gd name="T22" fmla="*/ 126 w 212"/>
                <a:gd name="T23" fmla="*/ 187 h 188"/>
                <a:gd name="T24" fmla="*/ 85 w 212"/>
                <a:gd name="T25" fmla="*/ 185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2"/>
                <a:gd name="T40" fmla="*/ 0 h 188"/>
                <a:gd name="T41" fmla="*/ 212 w 212"/>
                <a:gd name="T42" fmla="*/ 188 h 1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2" h="188">
                  <a:moveTo>
                    <a:pt x="85" y="185"/>
                  </a:moveTo>
                  <a:lnTo>
                    <a:pt x="85" y="72"/>
                  </a:lnTo>
                  <a:lnTo>
                    <a:pt x="0" y="72"/>
                  </a:lnTo>
                  <a:lnTo>
                    <a:pt x="2" y="38"/>
                  </a:lnTo>
                  <a:lnTo>
                    <a:pt x="83" y="39"/>
                  </a:lnTo>
                  <a:lnTo>
                    <a:pt x="86" y="0"/>
                  </a:lnTo>
                  <a:lnTo>
                    <a:pt x="126" y="2"/>
                  </a:lnTo>
                  <a:lnTo>
                    <a:pt x="129" y="37"/>
                  </a:lnTo>
                  <a:lnTo>
                    <a:pt x="211" y="41"/>
                  </a:lnTo>
                  <a:lnTo>
                    <a:pt x="211" y="71"/>
                  </a:lnTo>
                  <a:lnTo>
                    <a:pt x="129" y="72"/>
                  </a:lnTo>
                  <a:lnTo>
                    <a:pt x="126" y="187"/>
                  </a:lnTo>
                  <a:lnTo>
                    <a:pt x="85" y="185"/>
                  </a:lnTo>
                </a:path>
              </a:pathLst>
            </a:custGeom>
            <a:solidFill>
              <a:srgbClr val="FF6600"/>
            </a:solidFill>
            <a:ln>
              <a:noFill/>
            </a:ln>
            <a:extLst>
              <a:ext uri="{91240B29-F687-4F45-9708-019B960494DF}">
                <a14:hiddenLine xmlns:a14="http://schemas.microsoft.com/office/drawing/2010/main" w="12700">
                  <a:solidFill>
                    <a:srgbClr val="000000"/>
                  </a:solidFill>
                  <a:prstDash val="solid"/>
                  <a:round/>
                  <a:headEnd type="none" w="med" len="med"/>
                  <a:tailEnd type="none" w="med" len="med"/>
                </a14:hiddenLine>
              </a:ext>
            </a:extLst>
          </p:spPr>
          <p:txBody>
            <a:bodyPr/>
            <a:lstStyle/>
            <a:p>
              <a:endParaRPr lang="en-GB"/>
            </a:p>
          </p:txBody>
        </p:sp>
        <p:sp>
          <p:nvSpPr>
            <p:cNvPr id="16" name="Freeform 15"/>
            <p:cNvSpPr/>
            <p:nvPr/>
          </p:nvSpPr>
          <p:spPr bwMode="auto">
            <a:xfrm>
              <a:off x="4810" y="657"/>
              <a:ext cx="86" cy="84"/>
            </a:xfrm>
            <a:custGeom>
              <a:avLst/>
              <a:gdLst>
                <a:gd name="T0" fmla="*/ 0 w 86"/>
                <a:gd name="T1" fmla="*/ 15 h 84"/>
                <a:gd name="T2" fmla="*/ 32 w 86"/>
                <a:gd name="T3" fmla="*/ 0 h 84"/>
                <a:gd name="T4" fmla="*/ 85 w 86"/>
                <a:gd name="T5" fmla="*/ 60 h 84"/>
                <a:gd name="T6" fmla="*/ 50 w 86"/>
                <a:gd name="T7" fmla="*/ 83 h 84"/>
                <a:gd name="T8" fmla="*/ 0 w 86"/>
                <a:gd name="T9" fmla="*/ 15 h 84"/>
                <a:gd name="T10" fmla="*/ 0 60000 65536"/>
                <a:gd name="T11" fmla="*/ 0 60000 65536"/>
                <a:gd name="T12" fmla="*/ 0 60000 65536"/>
                <a:gd name="T13" fmla="*/ 0 60000 65536"/>
                <a:gd name="T14" fmla="*/ 0 60000 65536"/>
                <a:gd name="T15" fmla="*/ 0 w 86"/>
                <a:gd name="T16" fmla="*/ 0 h 84"/>
                <a:gd name="T17" fmla="*/ 86 w 86"/>
                <a:gd name="T18" fmla="*/ 84 h 84"/>
              </a:gdLst>
              <a:ahLst/>
              <a:cxnLst>
                <a:cxn ang="T10">
                  <a:pos x="T0" y="T1"/>
                </a:cxn>
                <a:cxn ang="T11">
                  <a:pos x="T2" y="T3"/>
                </a:cxn>
                <a:cxn ang="T12">
                  <a:pos x="T4" y="T5"/>
                </a:cxn>
                <a:cxn ang="T13">
                  <a:pos x="T6" y="T7"/>
                </a:cxn>
                <a:cxn ang="T14">
                  <a:pos x="T8" y="T9"/>
                </a:cxn>
              </a:cxnLst>
              <a:rect l="T15" t="T16" r="T17" b="T18"/>
              <a:pathLst>
                <a:path w="86" h="84">
                  <a:moveTo>
                    <a:pt x="0" y="15"/>
                  </a:moveTo>
                  <a:lnTo>
                    <a:pt x="32" y="0"/>
                  </a:lnTo>
                  <a:lnTo>
                    <a:pt x="85" y="60"/>
                  </a:lnTo>
                  <a:lnTo>
                    <a:pt x="50" y="83"/>
                  </a:lnTo>
                  <a:lnTo>
                    <a:pt x="0" y="15"/>
                  </a:lnTo>
                </a:path>
              </a:pathLst>
            </a:custGeom>
            <a:solidFill>
              <a:srgbClr val="FF6600"/>
            </a:solidFill>
            <a:ln>
              <a:noFill/>
            </a:ln>
            <a:extLst>
              <a:ext uri="{91240B29-F687-4F45-9708-019B960494DF}">
                <a14:hiddenLine xmlns:a14="http://schemas.microsoft.com/office/drawing/2010/main" w="12700">
                  <a:solidFill>
                    <a:srgbClr val="000000"/>
                  </a:solidFill>
                  <a:prstDash val="solid"/>
                  <a:round/>
                  <a:headEnd type="none" w="med" len="med"/>
                  <a:tailEnd type="none" w="med" len="med"/>
                </a14:hiddenLine>
              </a:ext>
            </a:extLst>
          </p:spPr>
          <p:txBody>
            <a:bodyPr/>
            <a:lstStyle/>
            <a:p>
              <a:endParaRPr lang="en-GB"/>
            </a:p>
          </p:txBody>
        </p:sp>
        <p:sp>
          <p:nvSpPr>
            <p:cNvPr id="17" name="Freeform 16"/>
            <p:cNvSpPr/>
            <p:nvPr/>
          </p:nvSpPr>
          <p:spPr bwMode="auto">
            <a:xfrm>
              <a:off x="4839" y="562"/>
              <a:ext cx="30" cy="30"/>
            </a:xfrm>
            <a:custGeom>
              <a:avLst/>
              <a:gdLst>
                <a:gd name="T0" fmla="*/ 13 w 30"/>
                <a:gd name="T1" fmla="*/ 0 h 30"/>
                <a:gd name="T2" fmla="*/ 11 w 30"/>
                <a:gd name="T3" fmla="*/ 0 h 30"/>
                <a:gd name="T4" fmla="*/ 8 w 30"/>
                <a:gd name="T5" fmla="*/ 0 h 30"/>
                <a:gd name="T6" fmla="*/ 5 w 30"/>
                <a:gd name="T7" fmla="*/ 1 h 30"/>
                <a:gd name="T8" fmla="*/ 5 w 30"/>
                <a:gd name="T9" fmla="*/ 3 h 30"/>
                <a:gd name="T10" fmla="*/ 4 w 30"/>
                <a:gd name="T11" fmla="*/ 5 h 30"/>
                <a:gd name="T12" fmla="*/ 3 w 30"/>
                <a:gd name="T13" fmla="*/ 7 h 30"/>
                <a:gd name="T14" fmla="*/ 1 w 30"/>
                <a:gd name="T15" fmla="*/ 9 h 30"/>
                <a:gd name="T16" fmla="*/ 0 w 30"/>
                <a:gd name="T17" fmla="*/ 11 h 30"/>
                <a:gd name="T18" fmla="*/ 0 w 30"/>
                <a:gd name="T19" fmla="*/ 13 h 30"/>
                <a:gd name="T20" fmla="*/ 0 w 30"/>
                <a:gd name="T21" fmla="*/ 16 h 30"/>
                <a:gd name="T22" fmla="*/ 0 w 30"/>
                <a:gd name="T23" fmla="*/ 18 h 30"/>
                <a:gd name="T24" fmla="*/ 0 w 30"/>
                <a:gd name="T25" fmla="*/ 20 h 30"/>
                <a:gd name="T26" fmla="*/ 0 w 30"/>
                <a:gd name="T27" fmla="*/ 22 h 30"/>
                <a:gd name="T28" fmla="*/ 0 w 30"/>
                <a:gd name="T29" fmla="*/ 24 h 30"/>
                <a:gd name="T30" fmla="*/ 0 w 30"/>
                <a:gd name="T31" fmla="*/ 26 h 30"/>
                <a:gd name="T32" fmla="*/ 3 w 30"/>
                <a:gd name="T33" fmla="*/ 26 h 30"/>
                <a:gd name="T34" fmla="*/ 5 w 30"/>
                <a:gd name="T35" fmla="*/ 27 h 30"/>
                <a:gd name="T36" fmla="*/ 9 w 30"/>
                <a:gd name="T37" fmla="*/ 28 h 30"/>
                <a:gd name="T38" fmla="*/ 12 w 30"/>
                <a:gd name="T39" fmla="*/ 28 h 30"/>
                <a:gd name="T40" fmla="*/ 15 w 30"/>
                <a:gd name="T41" fmla="*/ 28 h 30"/>
                <a:gd name="T42" fmla="*/ 17 w 30"/>
                <a:gd name="T43" fmla="*/ 29 h 30"/>
                <a:gd name="T44" fmla="*/ 21 w 30"/>
                <a:gd name="T45" fmla="*/ 28 h 30"/>
                <a:gd name="T46" fmla="*/ 24 w 30"/>
                <a:gd name="T47" fmla="*/ 26 h 30"/>
                <a:gd name="T48" fmla="*/ 25 w 30"/>
                <a:gd name="T49" fmla="*/ 23 h 30"/>
                <a:gd name="T50" fmla="*/ 26 w 30"/>
                <a:gd name="T51" fmla="*/ 21 h 30"/>
                <a:gd name="T52" fmla="*/ 29 w 30"/>
                <a:gd name="T53" fmla="*/ 20 h 30"/>
                <a:gd name="T54" fmla="*/ 29 w 30"/>
                <a:gd name="T55" fmla="*/ 18 h 30"/>
                <a:gd name="T56" fmla="*/ 29 w 30"/>
                <a:gd name="T57" fmla="*/ 16 h 30"/>
                <a:gd name="T58" fmla="*/ 28 w 30"/>
                <a:gd name="T59" fmla="*/ 13 h 30"/>
                <a:gd name="T60" fmla="*/ 28 w 30"/>
                <a:gd name="T61" fmla="*/ 11 h 30"/>
                <a:gd name="T62" fmla="*/ 25 w 30"/>
                <a:gd name="T63" fmla="*/ 9 h 30"/>
                <a:gd name="T64" fmla="*/ 24 w 30"/>
                <a:gd name="T65" fmla="*/ 7 h 30"/>
                <a:gd name="T66" fmla="*/ 22 w 30"/>
                <a:gd name="T67" fmla="*/ 5 h 30"/>
                <a:gd name="T68" fmla="*/ 20 w 30"/>
                <a:gd name="T69" fmla="*/ 3 h 30"/>
                <a:gd name="T70" fmla="*/ 17 w 30"/>
                <a:gd name="T71" fmla="*/ 2 h 30"/>
                <a:gd name="T72" fmla="*/ 13 w 30"/>
                <a:gd name="T73" fmla="*/ 0 h 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
                <a:gd name="T112" fmla="*/ 0 h 30"/>
                <a:gd name="T113" fmla="*/ 30 w 30"/>
                <a:gd name="T114" fmla="*/ 30 h 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 h="30">
                  <a:moveTo>
                    <a:pt x="13" y="0"/>
                  </a:moveTo>
                  <a:lnTo>
                    <a:pt x="11" y="0"/>
                  </a:lnTo>
                  <a:lnTo>
                    <a:pt x="8" y="0"/>
                  </a:lnTo>
                  <a:lnTo>
                    <a:pt x="5" y="1"/>
                  </a:lnTo>
                  <a:lnTo>
                    <a:pt x="5" y="3"/>
                  </a:lnTo>
                  <a:lnTo>
                    <a:pt x="4" y="5"/>
                  </a:lnTo>
                  <a:lnTo>
                    <a:pt x="3" y="7"/>
                  </a:lnTo>
                  <a:lnTo>
                    <a:pt x="1" y="9"/>
                  </a:lnTo>
                  <a:lnTo>
                    <a:pt x="0" y="11"/>
                  </a:lnTo>
                  <a:lnTo>
                    <a:pt x="0" y="13"/>
                  </a:lnTo>
                  <a:lnTo>
                    <a:pt x="0" y="16"/>
                  </a:lnTo>
                  <a:lnTo>
                    <a:pt x="0" y="18"/>
                  </a:lnTo>
                  <a:lnTo>
                    <a:pt x="0" y="20"/>
                  </a:lnTo>
                  <a:lnTo>
                    <a:pt x="0" y="22"/>
                  </a:lnTo>
                  <a:lnTo>
                    <a:pt x="0" y="24"/>
                  </a:lnTo>
                  <a:lnTo>
                    <a:pt x="0" y="26"/>
                  </a:lnTo>
                  <a:lnTo>
                    <a:pt x="3" y="26"/>
                  </a:lnTo>
                  <a:lnTo>
                    <a:pt x="5" y="27"/>
                  </a:lnTo>
                  <a:lnTo>
                    <a:pt x="9" y="28"/>
                  </a:lnTo>
                  <a:lnTo>
                    <a:pt x="12" y="28"/>
                  </a:lnTo>
                  <a:lnTo>
                    <a:pt x="15" y="28"/>
                  </a:lnTo>
                  <a:lnTo>
                    <a:pt x="17" y="29"/>
                  </a:lnTo>
                  <a:lnTo>
                    <a:pt x="21" y="28"/>
                  </a:lnTo>
                  <a:lnTo>
                    <a:pt x="24" y="26"/>
                  </a:lnTo>
                  <a:lnTo>
                    <a:pt x="25" y="23"/>
                  </a:lnTo>
                  <a:lnTo>
                    <a:pt x="26" y="21"/>
                  </a:lnTo>
                  <a:lnTo>
                    <a:pt x="29" y="20"/>
                  </a:lnTo>
                  <a:lnTo>
                    <a:pt x="29" y="18"/>
                  </a:lnTo>
                  <a:lnTo>
                    <a:pt x="29" y="16"/>
                  </a:lnTo>
                  <a:lnTo>
                    <a:pt x="28" y="13"/>
                  </a:lnTo>
                  <a:lnTo>
                    <a:pt x="28" y="11"/>
                  </a:lnTo>
                  <a:lnTo>
                    <a:pt x="25" y="9"/>
                  </a:lnTo>
                  <a:lnTo>
                    <a:pt x="24" y="7"/>
                  </a:lnTo>
                  <a:lnTo>
                    <a:pt x="22" y="5"/>
                  </a:lnTo>
                  <a:lnTo>
                    <a:pt x="20" y="3"/>
                  </a:lnTo>
                  <a:lnTo>
                    <a:pt x="17" y="2"/>
                  </a:lnTo>
                  <a:lnTo>
                    <a:pt x="13" y="0"/>
                  </a:lnTo>
                </a:path>
              </a:pathLst>
            </a:custGeom>
            <a:solidFill>
              <a:srgbClr val="FF6600"/>
            </a:solidFill>
            <a:ln w="50800" cap="rnd" cmpd="sng">
              <a:solidFill>
                <a:srgbClr val="FF6600"/>
              </a:solidFill>
              <a:prstDash val="solid"/>
              <a:round/>
              <a:headEnd type="none" w="med" len="med"/>
              <a:tailEnd type="none" w="med" len="med"/>
            </a:ln>
          </p:spPr>
          <p:txBody>
            <a:bodyPr/>
            <a:lstStyle/>
            <a:p>
              <a:endParaRPr lang="en-GB"/>
            </a:p>
          </p:txBody>
        </p:sp>
        <p:sp>
          <p:nvSpPr>
            <p:cNvPr id="18" name="Freeform 17"/>
            <p:cNvSpPr/>
            <p:nvPr/>
          </p:nvSpPr>
          <p:spPr bwMode="auto">
            <a:xfrm>
              <a:off x="5182" y="580"/>
              <a:ext cx="175" cy="162"/>
            </a:xfrm>
            <a:custGeom>
              <a:avLst/>
              <a:gdLst>
                <a:gd name="T0" fmla="*/ 15 w 175"/>
                <a:gd name="T1" fmla="*/ 0 h 162"/>
                <a:gd name="T2" fmla="*/ 15 w 175"/>
                <a:gd name="T3" fmla="*/ 26 h 162"/>
                <a:gd name="T4" fmla="*/ 142 w 175"/>
                <a:gd name="T5" fmla="*/ 26 h 162"/>
                <a:gd name="T6" fmla="*/ 141 w 175"/>
                <a:gd name="T7" fmla="*/ 60 h 162"/>
                <a:gd name="T8" fmla="*/ 11 w 175"/>
                <a:gd name="T9" fmla="*/ 62 h 162"/>
                <a:gd name="T10" fmla="*/ 10 w 175"/>
                <a:gd name="T11" fmla="*/ 91 h 162"/>
                <a:gd name="T12" fmla="*/ 142 w 175"/>
                <a:gd name="T13" fmla="*/ 94 h 162"/>
                <a:gd name="T14" fmla="*/ 138 w 175"/>
                <a:gd name="T15" fmla="*/ 128 h 162"/>
                <a:gd name="T16" fmla="*/ 0 w 175"/>
                <a:gd name="T17" fmla="*/ 132 h 162"/>
                <a:gd name="T18" fmla="*/ 4 w 175"/>
                <a:gd name="T19" fmla="*/ 161 h 162"/>
                <a:gd name="T20" fmla="*/ 174 w 175"/>
                <a:gd name="T21" fmla="*/ 157 h 162"/>
                <a:gd name="T22" fmla="*/ 173 w 175"/>
                <a:gd name="T23" fmla="*/ 2 h 162"/>
                <a:gd name="T24" fmla="*/ 15 w 175"/>
                <a:gd name="T25" fmla="*/ 0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5"/>
                <a:gd name="T40" fmla="*/ 0 h 162"/>
                <a:gd name="T41" fmla="*/ 175 w 175"/>
                <a:gd name="T42" fmla="*/ 162 h 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5" h="162">
                  <a:moveTo>
                    <a:pt x="15" y="0"/>
                  </a:moveTo>
                  <a:lnTo>
                    <a:pt x="15" y="26"/>
                  </a:lnTo>
                  <a:lnTo>
                    <a:pt x="142" y="26"/>
                  </a:lnTo>
                  <a:lnTo>
                    <a:pt x="141" y="60"/>
                  </a:lnTo>
                  <a:lnTo>
                    <a:pt x="11" y="62"/>
                  </a:lnTo>
                  <a:lnTo>
                    <a:pt x="10" y="91"/>
                  </a:lnTo>
                  <a:lnTo>
                    <a:pt x="142" y="94"/>
                  </a:lnTo>
                  <a:lnTo>
                    <a:pt x="138" y="128"/>
                  </a:lnTo>
                  <a:lnTo>
                    <a:pt x="0" y="132"/>
                  </a:lnTo>
                  <a:lnTo>
                    <a:pt x="4" y="161"/>
                  </a:lnTo>
                  <a:lnTo>
                    <a:pt x="174" y="157"/>
                  </a:lnTo>
                  <a:lnTo>
                    <a:pt x="173" y="2"/>
                  </a:lnTo>
                  <a:lnTo>
                    <a:pt x="15" y="0"/>
                  </a:lnTo>
                </a:path>
              </a:pathLst>
            </a:custGeom>
            <a:solidFill>
              <a:srgbClr val="FF6600"/>
            </a:solidFill>
            <a:ln>
              <a:noFill/>
            </a:ln>
            <a:extLst>
              <a:ext uri="{91240B29-F687-4F45-9708-019B960494DF}">
                <a14:hiddenLine xmlns:a14="http://schemas.microsoft.com/office/drawing/2010/main" w="12700">
                  <a:solidFill>
                    <a:srgbClr val="000000"/>
                  </a:solidFill>
                  <a:prstDash val="solid"/>
                  <a:round/>
                  <a:headEnd type="none" w="med" len="med"/>
                  <a:tailEnd type="none" w="med" len="med"/>
                </a14:hiddenLine>
              </a:ext>
            </a:extLst>
          </p:spPr>
          <p:txBody>
            <a:bodyPr/>
            <a:lstStyle/>
            <a:p>
              <a:endParaRPr lang="en-GB"/>
            </a:p>
          </p:txBody>
        </p:sp>
        <p:sp>
          <p:nvSpPr>
            <p:cNvPr id="19" name="Freeform 18"/>
            <p:cNvSpPr/>
            <p:nvPr/>
          </p:nvSpPr>
          <p:spPr bwMode="auto">
            <a:xfrm>
              <a:off x="5385" y="550"/>
              <a:ext cx="237" cy="209"/>
            </a:xfrm>
            <a:custGeom>
              <a:avLst/>
              <a:gdLst>
                <a:gd name="T0" fmla="*/ 72 w 237"/>
                <a:gd name="T1" fmla="*/ 6 h 209"/>
                <a:gd name="T2" fmla="*/ 68 w 237"/>
                <a:gd name="T3" fmla="*/ 15 h 209"/>
                <a:gd name="T4" fmla="*/ 62 w 237"/>
                <a:gd name="T5" fmla="*/ 25 h 209"/>
                <a:gd name="T6" fmla="*/ 57 w 237"/>
                <a:gd name="T7" fmla="*/ 33 h 209"/>
                <a:gd name="T8" fmla="*/ 56 w 237"/>
                <a:gd name="T9" fmla="*/ 41 h 209"/>
                <a:gd name="T10" fmla="*/ 50 w 237"/>
                <a:gd name="T11" fmla="*/ 48 h 209"/>
                <a:gd name="T12" fmla="*/ 46 w 237"/>
                <a:gd name="T13" fmla="*/ 57 h 209"/>
                <a:gd name="T14" fmla="*/ 41 w 237"/>
                <a:gd name="T15" fmla="*/ 65 h 209"/>
                <a:gd name="T16" fmla="*/ 34 w 237"/>
                <a:gd name="T17" fmla="*/ 73 h 209"/>
                <a:gd name="T18" fmla="*/ 28 w 237"/>
                <a:gd name="T19" fmla="*/ 81 h 209"/>
                <a:gd name="T20" fmla="*/ 20 w 237"/>
                <a:gd name="T21" fmla="*/ 89 h 209"/>
                <a:gd name="T22" fmla="*/ 12 w 237"/>
                <a:gd name="T23" fmla="*/ 96 h 209"/>
                <a:gd name="T24" fmla="*/ 3 w 237"/>
                <a:gd name="T25" fmla="*/ 100 h 209"/>
                <a:gd name="T26" fmla="*/ 5 w 237"/>
                <a:gd name="T27" fmla="*/ 105 h 209"/>
                <a:gd name="T28" fmla="*/ 14 w 237"/>
                <a:gd name="T29" fmla="*/ 111 h 209"/>
                <a:gd name="T30" fmla="*/ 22 w 237"/>
                <a:gd name="T31" fmla="*/ 116 h 209"/>
                <a:gd name="T32" fmla="*/ 32 w 237"/>
                <a:gd name="T33" fmla="*/ 119 h 209"/>
                <a:gd name="T34" fmla="*/ 41 w 237"/>
                <a:gd name="T35" fmla="*/ 120 h 209"/>
                <a:gd name="T36" fmla="*/ 46 w 237"/>
                <a:gd name="T37" fmla="*/ 112 h 209"/>
                <a:gd name="T38" fmla="*/ 51 w 237"/>
                <a:gd name="T39" fmla="*/ 104 h 209"/>
                <a:gd name="T40" fmla="*/ 61 w 237"/>
                <a:gd name="T41" fmla="*/ 96 h 209"/>
                <a:gd name="T42" fmla="*/ 71 w 237"/>
                <a:gd name="T43" fmla="*/ 89 h 209"/>
                <a:gd name="T44" fmla="*/ 127 w 237"/>
                <a:gd name="T45" fmla="*/ 84 h 209"/>
                <a:gd name="T46" fmla="*/ 129 w 237"/>
                <a:gd name="T47" fmla="*/ 91 h 209"/>
                <a:gd name="T48" fmla="*/ 127 w 237"/>
                <a:gd name="T49" fmla="*/ 99 h 209"/>
                <a:gd name="T50" fmla="*/ 128 w 237"/>
                <a:gd name="T51" fmla="*/ 107 h 209"/>
                <a:gd name="T52" fmla="*/ 128 w 237"/>
                <a:gd name="T53" fmla="*/ 115 h 209"/>
                <a:gd name="T54" fmla="*/ 127 w 237"/>
                <a:gd name="T55" fmla="*/ 124 h 209"/>
                <a:gd name="T56" fmla="*/ 122 w 237"/>
                <a:gd name="T57" fmla="*/ 134 h 209"/>
                <a:gd name="T58" fmla="*/ 118 w 237"/>
                <a:gd name="T59" fmla="*/ 143 h 209"/>
                <a:gd name="T60" fmla="*/ 113 w 237"/>
                <a:gd name="T61" fmla="*/ 152 h 209"/>
                <a:gd name="T62" fmla="*/ 103 w 237"/>
                <a:gd name="T63" fmla="*/ 157 h 209"/>
                <a:gd name="T64" fmla="*/ 93 w 237"/>
                <a:gd name="T65" fmla="*/ 162 h 209"/>
                <a:gd name="T66" fmla="*/ 85 w 237"/>
                <a:gd name="T67" fmla="*/ 167 h 209"/>
                <a:gd name="T68" fmla="*/ 76 w 237"/>
                <a:gd name="T69" fmla="*/ 170 h 209"/>
                <a:gd name="T70" fmla="*/ 66 w 237"/>
                <a:gd name="T71" fmla="*/ 173 h 209"/>
                <a:gd name="T72" fmla="*/ 56 w 237"/>
                <a:gd name="T73" fmla="*/ 175 h 209"/>
                <a:gd name="T74" fmla="*/ 46 w 237"/>
                <a:gd name="T75" fmla="*/ 176 h 209"/>
                <a:gd name="T76" fmla="*/ 103 w 237"/>
                <a:gd name="T77" fmla="*/ 202 h 209"/>
                <a:gd name="T78" fmla="*/ 112 w 237"/>
                <a:gd name="T79" fmla="*/ 199 h 209"/>
                <a:gd name="T80" fmla="*/ 119 w 237"/>
                <a:gd name="T81" fmla="*/ 193 h 209"/>
                <a:gd name="T82" fmla="*/ 128 w 237"/>
                <a:gd name="T83" fmla="*/ 186 h 209"/>
                <a:gd name="T84" fmla="*/ 138 w 237"/>
                <a:gd name="T85" fmla="*/ 178 h 209"/>
                <a:gd name="T86" fmla="*/ 146 w 237"/>
                <a:gd name="T87" fmla="*/ 172 h 209"/>
                <a:gd name="T88" fmla="*/ 150 w 237"/>
                <a:gd name="T89" fmla="*/ 164 h 209"/>
                <a:gd name="T90" fmla="*/ 155 w 237"/>
                <a:gd name="T91" fmla="*/ 155 h 209"/>
                <a:gd name="T92" fmla="*/ 160 w 237"/>
                <a:gd name="T93" fmla="*/ 146 h 209"/>
                <a:gd name="T94" fmla="*/ 162 w 237"/>
                <a:gd name="T95" fmla="*/ 138 h 209"/>
                <a:gd name="T96" fmla="*/ 165 w 237"/>
                <a:gd name="T97" fmla="*/ 128 h 209"/>
                <a:gd name="T98" fmla="*/ 169 w 237"/>
                <a:gd name="T99" fmla="*/ 119 h 209"/>
                <a:gd name="T100" fmla="*/ 169 w 237"/>
                <a:gd name="T101" fmla="*/ 111 h 209"/>
                <a:gd name="T102" fmla="*/ 170 w 237"/>
                <a:gd name="T103" fmla="*/ 103 h 209"/>
                <a:gd name="T104" fmla="*/ 171 w 237"/>
                <a:gd name="T105" fmla="*/ 95 h 209"/>
                <a:gd name="T106" fmla="*/ 173 w 237"/>
                <a:gd name="T107" fmla="*/ 85 h 209"/>
                <a:gd name="T108" fmla="*/ 97 w 237"/>
                <a:gd name="T109" fmla="*/ 56 h 209"/>
                <a:gd name="T110" fmla="*/ 102 w 237"/>
                <a:gd name="T111" fmla="*/ 47 h 209"/>
                <a:gd name="T112" fmla="*/ 104 w 237"/>
                <a:gd name="T113" fmla="*/ 39 h 209"/>
                <a:gd name="T114" fmla="*/ 108 w 237"/>
                <a:gd name="T115" fmla="*/ 31 h 209"/>
                <a:gd name="T116" fmla="*/ 112 w 237"/>
                <a:gd name="T117" fmla="*/ 23 h 209"/>
                <a:gd name="T118" fmla="*/ 110 w 237"/>
                <a:gd name="T119" fmla="*/ 16 h 209"/>
                <a:gd name="T120" fmla="*/ 102 w 237"/>
                <a:gd name="T121" fmla="*/ 9 h 209"/>
                <a:gd name="T122" fmla="*/ 91 w 237"/>
                <a:gd name="T123" fmla="*/ 6 h 209"/>
                <a:gd name="T124" fmla="*/ 80 w 237"/>
                <a:gd name="T125" fmla="*/ 2 h 2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37"/>
                <a:gd name="T190" fmla="*/ 0 h 209"/>
                <a:gd name="T191" fmla="*/ 237 w 237"/>
                <a:gd name="T192" fmla="*/ 209 h 20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37" h="209">
                  <a:moveTo>
                    <a:pt x="75" y="0"/>
                  </a:moveTo>
                  <a:lnTo>
                    <a:pt x="74" y="2"/>
                  </a:lnTo>
                  <a:lnTo>
                    <a:pt x="74" y="4"/>
                  </a:lnTo>
                  <a:lnTo>
                    <a:pt x="72" y="6"/>
                  </a:lnTo>
                  <a:lnTo>
                    <a:pt x="71" y="8"/>
                  </a:lnTo>
                  <a:lnTo>
                    <a:pt x="70" y="11"/>
                  </a:lnTo>
                  <a:lnTo>
                    <a:pt x="70" y="13"/>
                  </a:lnTo>
                  <a:lnTo>
                    <a:pt x="68" y="15"/>
                  </a:lnTo>
                  <a:lnTo>
                    <a:pt x="67" y="17"/>
                  </a:lnTo>
                  <a:lnTo>
                    <a:pt x="66" y="20"/>
                  </a:lnTo>
                  <a:lnTo>
                    <a:pt x="65" y="23"/>
                  </a:lnTo>
                  <a:lnTo>
                    <a:pt x="62" y="25"/>
                  </a:lnTo>
                  <a:lnTo>
                    <a:pt x="61" y="27"/>
                  </a:lnTo>
                  <a:lnTo>
                    <a:pt x="60" y="29"/>
                  </a:lnTo>
                  <a:lnTo>
                    <a:pt x="58" y="31"/>
                  </a:lnTo>
                  <a:lnTo>
                    <a:pt x="57" y="33"/>
                  </a:lnTo>
                  <a:lnTo>
                    <a:pt x="57" y="35"/>
                  </a:lnTo>
                  <a:lnTo>
                    <a:pt x="57" y="37"/>
                  </a:lnTo>
                  <a:lnTo>
                    <a:pt x="57" y="39"/>
                  </a:lnTo>
                  <a:lnTo>
                    <a:pt x="56" y="41"/>
                  </a:lnTo>
                  <a:lnTo>
                    <a:pt x="53" y="42"/>
                  </a:lnTo>
                  <a:lnTo>
                    <a:pt x="53" y="44"/>
                  </a:lnTo>
                  <a:lnTo>
                    <a:pt x="51" y="46"/>
                  </a:lnTo>
                  <a:lnTo>
                    <a:pt x="50" y="48"/>
                  </a:lnTo>
                  <a:lnTo>
                    <a:pt x="50" y="50"/>
                  </a:lnTo>
                  <a:lnTo>
                    <a:pt x="48" y="52"/>
                  </a:lnTo>
                  <a:lnTo>
                    <a:pt x="47" y="54"/>
                  </a:lnTo>
                  <a:lnTo>
                    <a:pt x="46" y="57"/>
                  </a:lnTo>
                  <a:lnTo>
                    <a:pt x="46" y="59"/>
                  </a:lnTo>
                  <a:lnTo>
                    <a:pt x="44" y="61"/>
                  </a:lnTo>
                  <a:lnTo>
                    <a:pt x="43" y="63"/>
                  </a:lnTo>
                  <a:lnTo>
                    <a:pt x="41" y="65"/>
                  </a:lnTo>
                  <a:lnTo>
                    <a:pt x="38" y="67"/>
                  </a:lnTo>
                  <a:lnTo>
                    <a:pt x="38" y="69"/>
                  </a:lnTo>
                  <a:lnTo>
                    <a:pt x="36" y="71"/>
                  </a:lnTo>
                  <a:lnTo>
                    <a:pt x="34" y="73"/>
                  </a:lnTo>
                  <a:lnTo>
                    <a:pt x="32" y="75"/>
                  </a:lnTo>
                  <a:lnTo>
                    <a:pt x="32" y="77"/>
                  </a:lnTo>
                  <a:lnTo>
                    <a:pt x="29" y="79"/>
                  </a:lnTo>
                  <a:lnTo>
                    <a:pt x="28" y="81"/>
                  </a:lnTo>
                  <a:lnTo>
                    <a:pt x="25" y="82"/>
                  </a:lnTo>
                  <a:lnTo>
                    <a:pt x="23" y="83"/>
                  </a:lnTo>
                  <a:lnTo>
                    <a:pt x="22" y="86"/>
                  </a:lnTo>
                  <a:lnTo>
                    <a:pt x="20" y="89"/>
                  </a:lnTo>
                  <a:lnTo>
                    <a:pt x="18" y="91"/>
                  </a:lnTo>
                  <a:lnTo>
                    <a:pt x="17" y="93"/>
                  </a:lnTo>
                  <a:lnTo>
                    <a:pt x="14" y="95"/>
                  </a:lnTo>
                  <a:lnTo>
                    <a:pt x="12" y="96"/>
                  </a:lnTo>
                  <a:lnTo>
                    <a:pt x="10" y="98"/>
                  </a:lnTo>
                  <a:lnTo>
                    <a:pt x="8" y="98"/>
                  </a:lnTo>
                  <a:lnTo>
                    <a:pt x="5" y="99"/>
                  </a:lnTo>
                  <a:lnTo>
                    <a:pt x="3" y="100"/>
                  </a:lnTo>
                  <a:lnTo>
                    <a:pt x="0" y="100"/>
                  </a:lnTo>
                  <a:lnTo>
                    <a:pt x="1" y="102"/>
                  </a:lnTo>
                  <a:lnTo>
                    <a:pt x="3" y="104"/>
                  </a:lnTo>
                  <a:lnTo>
                    <a:pt x="5" y="105"/>
                  </a:lnTo>
                  <a:lnTo>
                    <a:pt x="6" y="107"/>
                  </a:lnTo>
                  <a:lnTo>
                    <a:pt x="9" y="108"/>
                  </a:lnTo>
                  <a:lnTo>
                    <a:pt x="10" y="110"/>
                  </a:lnTo>
                  <a:lnTo>
                    <a:pt x="14" y="111"/>
                  </a:lnTo>
                  <a:lnTo>
                    <a:pt x="17" y="112"/>
                  </a:lnTo>
                  <a:lnTo>
                    <a:pt x="17" y="114"/>
                  </a:lnTo>
                  <a:lnTo>
                    <a:pt x="19" y="115"/>
                  </a:lnTo>
                  <a:lnTo>
                    <a:pt x="22" y="116"/>
                  </a:lnTo>
                  <a:lnTo>
                    <a:pt x="24" y="116"/>
                  </a:lnTo>
                  <a:lnTo>
                    <a:pt x="27" y="117"/>
                  </a:lnTo>
                  <a:lnTo>
                    <a:pt x="29" y="118"/>
                  </a:lnTo>
                  <a:lnTo>
                    <a:pt x="32" y="119"/>
                  </a:lnTo>
                  <a:lnTo>
                    <a:pt x="34" y="120"/>
                  </a:lnTo>
                  <a:lnTo>
                    <a:pt x="37" y="120"/>
                  </a:lnTo>
                  <a:lnTo>
                    <a:pt x="38" y="122"/>
                  </a:lnTo>
                  <a:lnTo>
                    <a:pt x="41" y="120"/>
                  </a:lnTo>
                  <a:lnTo>
                    <a:pt x="42" y="118"/>
                  </a:lnTo>
                  <a:lnTo>
                    <a:pt x="43" y="116"/>
                  </a:lnTo>
                  <a:lnTo>
                    <a:pt x="44" y="114"/>
                  </a:lnTo>
                  <a:lnTo>
                    <a:pt x="46" y="112"/>
                  </a:lnTo>
                  <a:lnTo>
                    <a:pt x="47" y="110"/>
                  </a:lnTo>
                  <a:lnTo>
                    <a:pt x="48" y="108"/>
                  </a:lnTo>
                  <a:lnTo>
                    <a:pt x="50" y="106"/>
                  </a:lnTo>
                  <a:lnTo>
                    <a:pt x="51" y="104"/>
                  </a:lnTo>
                  <a:lnTo>
                    <a:pt x="53" y="101"/>
                  </a:lnTo>
                  <a:lnTo>
                    <a:pt x="56" y="100"/>
                  </a:lnTo>
                  <a:lnTo>
                    <a:pt x="58" y="99"/>
                  </a:lnTo>
                  <a:lnTo>
                    <a:pt x="61" y="96"/>
                  </a:lnTo>
                  <a:lnTo>
                    <a:pt x="63" y="94"/>
                  </a:lnTo>
                  <a:lnTo>
                    <a:pt x="66" y="93"/>
                  </a:lnTo>
                  <a:lnTo>
                    <a:pt x="68" y="91"/>
                  </a:lnTo>
                  <a:lnTo>
                    <a:pt x="71" y="89"/>
                  </a:lnTo>
                  <a:lnTo>
                    <a:pt x="72" y="87"/>
                  </a:lnTo>
                  <a:lnTo>
                    <a:pt x="75" y="86"/>
                  </a:lnTo>
                  <a:lnTo>
                    <a:pt x="78" y="85"/>
                  </a:lnTo>
                  <a:lnTo>
                    <a:pt x="127" y="84"/>
                  </a:lnTo>
                  <a:lnTo>
                    <a:pt x="129" y="84"/>
                  </a:lnTo>
                  <a:lnTo>
                    <a:pt x="128" y="86"/>
                  </a:lnTo>
                  <a:lnTo>
                    <a:pt x="129" y="89"/>
                  </a:lnTo>
                  <a:lnTo>
                    <a:pt x="129" y="91"/>
                  </a:lnTo>
                  <a:lnTo>
                    <a:pt x="129" y="93"/>
                  </a:lnTo>
                  <a:lnTo>
                    <a:pt x="128" y="95"/>
                  </a:lnTo>
                  <a:lnTo>
                    <a:pt x="127" y="97"/>
                  </a:lnTo>
                  <a:lnTo>
                    <a:pt x="127" y="99"/>
                  </a:lnTo>
                  <a:lnTo>
                    <a:pt x="127" y="101"/>
                  </a:lnTo>
                  <a:lnTo>
                    <a:pt x="128" y="103"/>
                  </a:lnTo>
                  <a:lnTo>
                    <a:pt x="128" y="105"/>
                  </a:lnTo>
                  <a:lnTo>
                    <a:pt x="128" y="107"/>
                  </a:lnTo>
                  <a:lnTo>
                    <a:pt x="129" y="109"/>
                  </a:lnTo>
                  <a:lnTo>
                    <a:pt x="129" y="111"/>
                  </a:lnTo>
                  <a:lnTo>
                    <a:pt x="129" y="113"/>
                  </a:lnTo>
                  <a:lnTo>
                    <a:pt x="128" y="115"/>
                  </a:lnTo>
                  <a:lnTo>
                    <a:pt x="128" y="117"/>
                  </a:lnTo>
                  <a:lnTo>
                    <a:pt x="128" y="119"/>
                  </a:lnTo>
                  <a:lnTo>
                    <a:pt x="127" y="121"/>
                  </a:lnTo>
                  <a:lnTo>
                    <a:pt x="127" y="124"/>
                  </a:lnTo>
                  <a:lnTo>
                    <a:pt x="126" y="127"/>
                  </a:lnTo>
                  <a:lnTo>
                    <a:pt x="124" y="129"/>
                  </a:lnTo>
                  <a:lnTo>
                    <a:pt x="122" y="132"/>
                  </a:lnTo>
                  <a:lnTo>
                    <a:pt x="122" y="134"/>
                  </a:lnTo>
                  <a:lnTo>
                    <a:pt x="119" y="136"/>
                  </a:lnTo>
                  <a:lnTo>
                    <a:pt x="119" y="138"/>
                  </a:lnTo>
                  <a:lnTo>
                    <a:pt x="118" y="141"/>
                  </a:lnTo>
                  <a:lnTo>
                    <a:pt x="118" y="143"/>
                  </a:lnTo>
                  <a:lnTo>
                    <a:pt x="117" y="145"/>
                  </a:lnTo>
                  <a:lnTo>
                    <a:pt x="115" y="147"/>
                  </a:lnTo>
                  <a:lnTo>
                    <a:pt x="114" y="150"/>
                  </a:lnTo>
                  <a:lnTo>
                    <a:pt x="113" y="152"/>
                  </a:lnTo>
                  <a:lnTo>
                    <a:pt x="109" y="153"/>
                  </a:lnTo>
                  <a:lnTo>
                    <a:pt x="108" y="155"/>
                  </a:lnTo>
                  <a:lnTo>
                    <a:pt x="105" y="156"/>
                  </a:lnTo>
                  <a:lnTo>
                    <a:pt x="103" y="157"/>
                  </a:lnTo>
                  <a:lnTo>
                    <a:pt x="100" y="158"/>
                  </a:lnTo>
                  <a:lnTo>
                    <a:pt x="98" y="158"/>
                  </a:lnTo>
                  <a:lnTo>
                    <a:pt x="95" y="161"/>
                  </a:lnTo>
                  <a:lnTo>
                    <a:pt x="93" y="162"/>
                  </a:lnTo>
                  <a:lnTo>
                    <a:pt x="90" y="163"/>
                  </a:lnTo>
                  <a:lnTo>
                    <a:pt x="89" y="165"/>
                  </a:lnTo>
                  <a:lnTo>
                    <a:pt x="86" y="165"/>
                  </a:lnTo>
                  <a:lnTo>
                    <a:pt x="85" y="167"/>
                  </a:lnTo>
                  <a:lnTo>
                    <a:pt x="83" y="167"/>
                  </a:lnTo>
                  <a:lnTo>
                    <a:pt x="81" y="169"/>
                  </a:lnTo>
                  <a:lnTo>
                    <a:pt x="79" y="169"/>
                  </a:lnTo>
                  <a:lnTo>
                    <a:pt x="76" y="170"/>
                  </a:lnTo>
                  <a:lnTo>
                    <a:pt x="74" y="171"/>
                  </a:lnTo>
                  <a:lnTo>
                    <a:pt x="71" y="172"/>
                  </a:lnTo>
                  <a:lnTo>
                    <a:pt x="68" y="173"/>
                  </a:lnTo>
                  <a:lnTo>
                    <a:pt x="66" y="173"/>
                  </a:lnTo>
                  <a:lnTo>
                    <a:pt x="63" y="174"/>
                  </a:lnTo>
                  <a:lnTo>
                    <a:pt x="61" y="174"/>
                  </a:lnTo>
                  <a:lnTo>
                    <a:pt x="58" y="174"/>
                  </a:lnTo>
                  <a:lnTo>
                    <a:pt x="56" y="175"/>
                  </a:lnTo>
                  <a:lnTo>
                    <a:pt x="53" y="176"/>
                  </a:lnTo>
                  <a:lnTo>
                    <a:pt x="51" y="176"/>
                  </a:lnTo>
                  <a:lnTo>
                    <a:pt x="48" y="176"/>
                  </a:lnTo>
                  <a:lnTo>
                    <a:pt x="46" y="176"/>
                  </a:lnTo>
                  <a:lnTo>
                    <a:pt x="43" y="177"/>
                  </a:lnTo>
                  <a:lnTo>
                    <a:pt x="86" y="208"/>
                  </a:lnTo>
                  <a:lnTo>
                    <a:pt x="100" y="203"/>
                  </a:lnTo>
                  <a:lnTo>
                    <a:pt x="103" y="202"/>
                  </a:lnTo>
                  <a:lnTo>
                    <a:pt x="105" y="201"/>
                  </a:lnTo>
                  <a:lnTo>
                    <a:pt x="108" y="201"/>
                  </a:lnTo>
                  <a:lnTo>
                    <a:pt x="109" y="199"/>
                  </a:lnTo>
                  <a:lnTo>
                    <a:pt x="112" y="199"/>
                  </a:lnTo>
                  <a:lnTo>
                    <a:pt x="114" y="198"/>
                  </a:lnTo>
                  <a:lnTo>
                    <a:pt x="115" y="195"/>
                  </a:lnTo>
                  <a:lnTo>
                    <a:pt x="117" y="193"/>
                  </a:lnTo>
                  <a:lnTo>
                    <a:pt x="119" y="193"/>
                  </a:lnTo>
                  <a:lnTo>
                    <a:pt x="122" y="191"/>
                  </a:lnTo>
                  <a:lnTo>
                    <a:pt x="123" y="189"/>
                  </a:lnTo>
                  <a:lnTo>
                    <a:pt x="127" y="188"/>
                  </a:lnTo>
                  <a:lnTo>
                    <a:pt x="128" y="186"/>
                  </a:lnTo>
                  <a:lnTo>
                    <a:pt x="131" y="184"/>
                  </a:lnTo>
                  <a:lnTo>
                    <a:pt x="133" y="182"/>
                  </a:lnTo>
                  <a:lnTo>
                    <a:pt x="137" y="180"/>
                  </a:lnTo>
                  <a:lnTo>
                    <a:pt x="138" y="178"/>
                  </a:lnTo>
                  <a:lnTo>
                    <a:pt x="141" y="177"/>
                  </a:lnTo>
                  <a:lnTo>
                    <a:pt x="144" y="176"/>
                  </a:lnTo>
                  <a:lnTo>
                    <a:pt x="145" y="174"/>
                  </a:lnTo>
                  <a:lnTo>
                    <a:pt x="146" y="172"/>
                  </a:lnTo>
                  <a:lnTo>
                    <a:pt x="147" y="170"/>
                  </a:lnTo>
                  <a:lnTo>
                    <a:pt x="148" y="168"/>
                  </a:lnTo>
                  <a:lnTo>
                    <a:pt x="148" y="166"/>
                  </a:lnTo>
                  <a:lnTo>
                    <a:pt x="150" y="164"/>
                  </a:lnTo>
                  <a:lnTo>
                    <a:pt x="152" y="162"/>
                  </a:lnTo>
                  <a:lnTo>
                    <a:pt x="152" y="160"/>
                  </a:lnTo>
                  <a:lnTo>
                    <a:pt x="155" y="157"/>
                  </a:lnTo>
                  <a:lnTo>
                    <a:pt x="155" y="155"/>
                  </a:lnTo>
                  <a:lnTo>
                    <a:pt x="156" y="153"/>
                  </a:lnTo>
                  <a:lnTo>
                    <a:pt x="157" y="151"/>
                  </a:lnTo>
                  <a:lnTo>
                    <a:pt x="159" y="149"/>
                  </a:lnTo>
                  <a:lnTo>
                    <a:pt x="160" y="146"/>
                  </a:lnTo>
                  <a:lnTo>
                    <a:pt x="161" y="144"/>
                  </a:lnTo>
                  <a:lnTo>
                    <a:pt x="162" y="142"/>
                  </a:lnTo>
                  <a:lnTo>
                    <a:pt x="162" y="140"/>
                  </a:lnTo>
                  <a:lnTo>
                    <a:pt x="162" y="138"/>
                  </a:lnTo>
                  <a:lnTo>
                    <a:pt x="164" y="136"/>
                  </a:lnTo>
                  <a:lnTo>
                    <a:pt x="164" y="133"/>
                  </a:lnTo>
                  <a:lnTo>
                    <a:pt x="164" y="130"/>
                  </a:lnTo>
                  <a:lnTo>
                    <a:pt x="165" y="128"/>
                  </a:lnTo>
                  <a:lnTo>
                    <a:pt x="166" y="126"/>
                  </a:lnTo>
                  <a:lnTo>
                    <a:pt x="166" y="124"/>
                  </a:lnTo>
                  <a:lnTo>
                    <a:pt x="168" y="121"/>
                  </a:lnTo>
                  <a:lnTo>
                    <a:pt x="169" y="119"/>
                  </a:lnTo>
                  <a:lnTo>
                    <a:pt x="169" y="117"/>
                  </a:lnTo>
                  <a:lnTo>
                    <a:pt x="169" y="115"/>
                  </a:lnTo>
                  <a:lnTo>
                    <a:pt x="169" y="113"/>
                  </a:lnTo>
                  <a:lnTo>
                    <a:pt x="169" y="111"/>
                  </a:lnTo>
                  <a:lnTo>
                    <a:pt x="169" y="109"/>
                  </a:lnTo>
                  <a:lnTo>
                    <a:pt x="170" y="107"/>
                  </a:lnTo>
                  <a:lnTo>
                    <a:pt x="170" y="105"/>
                  </a:lnTo>
                  <a:lnTo>
                    <a:pt x="170" y="103"/>
                  </a:lnTo>
                  <a:lnTo>
                    <a:pt x="170" y="101"/>
                  </a:lnTo>
                  <a:lnTo>
                    <a:pt x="170" y="99"/>
                  </a:lnTo>
                  <a:lnTo>
                    <a:pt x="171" y="97"/>
                  </a:lnTo>
                  <a:lnTo>
                    <a:pt x="171" y="95"/>
                  </a:lnTo>
                  <a:lnTo>
                    <a:pt x="171" y="93"/>
                  </a:lnTo>
                  <a:lnTo>
                    <a:pt x="171" y="89"/>
                  </a:lnTo>
                  <a:lnTo>
                    <a:pt x="173" y="87"/>
                  </a:lnTo>
                  <a:lnTo>
                    <a:pt x="173" y="85"/>
                  </a:lnTo>
                  <a:lnTo>
                    <a:pt x="173" y="83"/>
                  </a:lnTo>
                  <a:lnTo>
                    <a:pt x="236" y="79"/>
                  </a:lnTo>
                  <a:lnTo>
                    <a:pt x="235" y="58"/>
                  </a:lnTo>
                  <a:lnTo>
                    <a:pt x="97" y="56"/>
                  </a:lnTo>
                  <a:lnTo>
                    <a:pt x="98" y="53"/>
                  </a:lnTo>
                  <a:lnTo>
                    <a:pt x="99" y="51"/>
                  </a:lnTo>
                  <a:lnTo>
                    <a:pt x="99" y="49"/>
                  </a:lnTo>
                  <a:lnTo>
                    <a:pt x="102" y="47"/>
                  </a:lnTo>
                  <a:lnTo>
                    <a:pt x="102" y="45"/>
                  </a:lnTo>
                  <a:lnTo>
                    <a:pt x="103" y="43"/>
                  </a:lnTo>
                  <a:lnTo>
                    <a:pt x="103" y="41"/>
                  </a:lnTo>
                  <a:lnTo>
                    <a:pt x="104" y="39"/>
                  </a:lnTo>
                  <a:lnTo>
                    <a:pt x="105" y="37"/>
                  </a:lnTo>
                  <a:lnTo>
                    <a:pt x="107" y="35"/>
                  </a:lnTo>
                  <a:lnTo>
                    <a:pt x="108" y="33"/>
                  </a:lnTo>
                  <a:lnTo>
                    <a:pt x="108" y="31"/>
                  </a:lnTo>
                  <a:lnTo>
                    <a:pt x="109" y="29"/>
                  </a:lnTo>
                  <a:lnTo>
                    <a:pt x="109" y="27"/>
                  </a:lnTo>
                  <a:lnTo>
                    <a:pt x="110" y="25"/>
                  </a:lnTo>
                  <a:lnTo>
                    <a:pt x="112" y="23"/>
                  </a:lnTo>
                  <a:lnTo>
                    <a:pt x="113" y="20"/>
                  </a:lnTo>
                  <a:lnTo>
                    <a:pt x="113" y="18"/>
                  </a:lnTo>
                  <a:lnTo>
                    <a:pt x="113" y="16"/>
                  </a:lnTo>
                  <a:lnTo>
                    <a:pt x="110" y="16"/>
                  </a:lnTo>
                  <a:lnTo>
                    <a:pt x="108" y="15"/>
                  </a:lnTo>
                  <a:lnTo>
                    <a:pt x="107" y="13"/>
                  </a:lnTo>
                  <a:lnTo>
                    <a:pt x="104" y="11"/>
                  </a:lnTo>
                  <a:lnTo>
                    <a:pt x="102" y="9"/>
                  </a:lnTo>
                  <a:lnTo>
                    <a:pt x="99" y="8"/>
                  </a:lnTo>
                  <a:lnTo>
                    <a:pt x="97" y="7"/>
                  </a:lnTo>
                  <a:lnTo>
                    <a:pt x="94" y="7"/>
                  </a:lnTo>
                  <a:lnTo>
                    <a:pt x="91" y="6"/>
                  </a:lnTo>
                  <a:lnTo>
                    <a:pt x="89" y="5"/>
                  </a:lnTo>
                  <a:lnTo>
                    <a:pt x="85" y="4"/>
                  </a:lnTo>
                  <a:lnTo>
                    <a:pt x="83" y="3"/>
                  </a:lnTo>
                  <a:lnTo>
                    <a:pt x="80" y="2"/>
                  </a:lnTo>
                  <a:lnTo>
                    <a:pt x="78" y="2"/>
                  </a:lnTo>
                  <a:lnTo>
                    <a:pt x="75" y="3"/>
                  </a:lnTo>
                  <a:lnTo>
                    <a:pt x="75" y="0"/>
                  </a:lnTo>
                </a:path>
              </a:pathLst>
            </a:custGeom>
            <a:solidFill>
              <a:srgbClr val="FF6600"/>
            </a:solidFill>
            <a:ln>
              <a:noFill/>
            </a:ln>
            <a:extLst>
              <a:ext uri="{91240B29-F687-4F45-9708-019B960494DF}">
                <a14:hiddenLine xmlns:a14="http://schemas.microsoft.com/office/drawing/2010/main" w="12700">
                  <a:solidFill>
                    <a:srgbClr val="000000"/>
                  </a:solidFill>
                  <a:prstDash val="solid"/>
                  <a:round/>
                  <a:headEnd type="none" w="med" len="med"/>
                  <a:tailEnd type="none" w="med" len="med"/>
                </a14:hiddenLine>
              </a:ext>
            </a:extLst>
          </p:spPr>
          <p:txBody>
            <a:bodyPr/>
            <a:lstStyle/>
            <a:p>
              <a:endParaRPr lang="en-GB"/>
            </a:p>
          </p:txBody>
        </p:sp>
        <p:sp>
          <p:nvSpPr>
            <p:cNvPr id="20" name="Freeform 19"/>
            <p:cNvSpPr/>
            <p:nvPr/>
          </p:nvSpPr>
          <p:spPr bwMode="auto">
            <a:xfrm>
              <a:off x="5030" y="577"/>
              <a:ext cx="4" cy="42"/>
            </a:xfrm>
            <a:custGeom>
              <a:avLst/>
              <a:gdLst>
                <a:gd name="T0" fmla="*/ 0 w 4"/>
                <a:gd name="T1" fmla="*/ 0 h 42"/>
                <a:gd name="T2" fmla="*/ 0 w 4"/>
                <a:gd name="T3" fmla="*/ 2 h 42"/>
                <a:gd name="T4" fmla="*/ 0 w 4"/>
                <a:gd name="T5" fmla="*/ 4 h 42"/>
                <a:gd name="T6" fmla="*/ 0 w 4"/>
                <a:gd name="T7" fmla="*/ 7 h 42"/>
                <a:gd name="T8" fmla="*/ 0 w 4"/>
                <a:gd name="T9" fmla="*/ 9 h 42"/>
                <a:gd name="T10" fmla="*/ 2 w 4"/>
                <a:gd name="T11" fmla="*/ 14 h 42"/>
                <a:gd name="T12" fmla="*/ 2 w 4"/>
                <a:gd name="T13" fmla="*/ 16 h 42"/>
                <a:gd name="T14" fmla="*/ 3 w 4"/>
                <a:gd name="T15" fmla="*/ 18 h 42"/>
                <a:gd name="T16" fmla="*/ 3 w 4"/>
                <a:gd name="T17" fmla="*/ 20 h 42"/>
                <a:gd name="T18" fmla="*/ 3 w 4"/>
                <a:gd name="T19" fmla="*/ 22 h 42"/>
                <a:gd name="T20" fmla="*/ 3 w 4"/>
                <a:gd name="T21" fmla="*/ 25 h 42"/>
                <a:gd name="T22" fmla="*/ 3 w 4"/>
                <a:gd name="T23" fmla="*/ 27 h 42"/>
                <a:gd name="T24" fmla="*/ 2 w 4"/>
                <a:gd name="T25" fmla="*/ 29 h 42"/>
                <a:gd name="T26" fmla="*/ 2 w 4"/>
                <a:gd name="T27" fmla="*/ 31 h 42"/>
                <a:gd name="T28" fmla="*/ 1 w 4"/>
                <a:gd name="T29" fmla="*/ 33 h 42"/>
                <a:gd name="T30" fmla="*/ 0 w 4"/>
                <a:gd name="T31" fmla="*/ 35 h 42"/>
                <a:gd name="T32" fmla="*/ 0 w 4"/>
                <a:gd name="T33" fmla="*/ 37 h 42"/>
                <a:gd name="T34" fmla="*/ 0 w 4"/>
                <a:gd name="T35" fmla="*/ 39 h 42"/>
                <a:gd name="T36" fmla="*/ 1 w 4"/>
                <a:gd name="T37" fmla="*/ 41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
                <a:gd name="T58" fmla="*/ 0 h 42"/>
                <a:gd name="T59" fmla="*/ 4 w 4"/>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 h="42">
                  <a:moveTo>
                    <a:pt x="0" y="0"/>
                  </a:moveTo>
                  <a:lnTo>
                    <a:pt x="0" y="2"/>
                  </a:lnTo>
                  <a:lnTo>
                    <a:pt x="0" y="4"/>
                  </a:lnTo>
                  <a:lnTo>
                    <a:pt x="0" y="7"/>
                  </a:lnTo>
                  <a:lnTo>
                    <a:pt x="0" y="9"/>
                  </a:lnTo>
                  <a:lnTo>
                    <a:pt x="2" y="14"/>
                  </a:lnTo>
                  <a:lnTo>
                    <a:pt x="2" y="16"/>
                  </a:lnTo>
                  <a:lnTo>
                    <a:pt x="3" y="18"/>
                  </a:lnTo>
                  <a:lnTo>
                    <a:pt x="3" y="20"/>
                  </a:lnTo>
                  <a:lnTo>
                    <a:pt x="3" y="22"/>
                  </a:lnTo>
                  <a:lnTo>
                    <a:pt x="3" y="25"/>
                  </a:lnTo>
                  <a:lnTo>
                    <a:pt x="3" y="27"/>
                  </a:lnTo>
                  <a:lnTo>
                    <a:pt x="2" y="29"/>
                  </a:lnTo>
                  <a:lnTo>
                    <a:pt x="2" y="31"/>
                  </a:lnTo>
                  <a:lnTo>
                    <a:pt x="1" y="33"/>
                  </a:lnTo>
                  <a:lnTo>
                    <a:pt x="0" y="35"/>
                  </a:lnTo>
                  <a:lnTo>
                    <a:pt x="0" y="37"/>
                  </a:lnTo>
                  <a:lnTo>
                    <a:pt x="0" y="39"/>
                  </a:lnTo>
                  <a:lnTo>
                    <a:pt x="1" y="41"/>
                  </a:lnTo>
                </a:path>
              </a:pathLst>
            </a:custGeom>
            <a:solidFill>
              <a:srgbClr val="FF6600"/>
            </a:solidFill>
            <a:ln>
              <a:noFill/>
            </a:ln>
            <a:extLst>
              <a:ext uri="{91240B29-F687-4F45-9708-019B960494DF}">
                <a14:hiddenLine xmlns:a14="http://schemas.microsoft.com/office/drawing/2010/main" w="12700">
                  <a:solidFill>
                    <a:srgbClr val="000000"/>
                  </a:solidFill>
                  <a:prstDash val="solid"/>
                  <a:round/>
                  <a:headEnd type="none" w="med" len="med"/>
                  <a:tailEnd type="none" w="med" len="med"/>
                </a14:hiddenLine>
              </a:ext>
            </a:extLst>
          </p:spPr>
          <p:txBody>
            <a:bodyPr/>
            <a:lstStyle/>
            <a:p>
              <a:endParaRPr lang="en-GB"/>
            </a:p>
          </p:txBody>
        </p:sp>
      </p:grpSp>
      <p:sp>
        <p:nvSpPr>
          <p:cNvPr id="21" name="Text Box 21"/>
          <p:cNvSpPr txBox="1">
            <a:spLocks noChangeArrowheads="1"/>
          </p:cNvSpPr>
          <p:nvPr/>
        </p:nvSpPr>
        <p:spPr bwMode="auto">
          <a:xfrm>
            <a:off x="6400800" y="10668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22" name="Text Box 22"/>
          <p:cNvSpPr txBox="1">
            <a:spLocks noChangeArrowheads="1"/>
          </p:cNvSpPr>
          <p:nvPr/>
        </p:nvSpPr>
        <p:spPr bwMode="auto">
          <a:xfrm>
            <a:off x="6477000" y="10668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b="1">
                <a:solidFill>
                  <a:srgbClr val="CC0000"/>
                </a:solidFill>
              </a:rPr>
              <a:t>Examples?</a:t>
            </a:r>
            <a:endParaRPr lang="en-US" altLang="en-US" b="1">
              <a:solidFill>
                <a:srgbClr val="CC0000"/>
              </a:solidFill>
            </a:endParaRPr>
          </a:p>
        </p:txBody>
      </p:sp>
      <p:pic>
        <p:nvPicPr>
          <p:cNvPr id="23" name="Picture 22"/>
          <p:cNvPicPr>
            <a:picLocks noChangeAspect="1"/>
          </p:cNvPicPr>
          <p:nvPr/>
        </p:nvPicPr>
        <p:blipFill>
          <a:blip r:embed="rId1"/>
          <a:stretch>
            <a:fillRect/>
          </a:stretch>
        </p:blipFill>
        <p:spPr>
          <a:xfrm>
            <a:off x="226868" y="949325"/>
            <a:ext cx="2402032" cy="3182388"/>
          </a:xfrm>
          <a:prstGeom prst="rect">
            <a:avLst/>
          </a:prstGeom>
        </p:spPr>
      </p:pic>
      <p:pic>
        <p:nvPicPr>
          <p:cNvPr id="24" name="Picture 23"/>
          <p:cNvPicPr>
            <a:picLocks noChangeAspect="1"/>
          </p:cNvPicPr>
          <p:nvPr/>
        </p:nvPicPr>
        <p:blipFill>
          <a:blip r:embed="rId2"/>
          <a:stretch>
            <a:fillRect/>
          </a:stretch>
        </p:blipFill>
        <p:spPr>
          <a:xfrm>
            <a:off x="5867400" y="3770313"/>
            <a:ext cx="3103133" cy="2347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2050"/>
          <p:cNvSpPr>
            <a:spLocks noChangeShapeType="1"/>
          </p:cNvSpPr>
          <p:nvPr/>
        </p:nvSpPr>
        <p:spPr bwMode="auto">
          <a:xfrm flipH="1">
            <a:off x="4723234" y="2939578"/>
            <a:ext cx="1191" cy="775216"/>
          </a:xfrm>
          <a:prstGeom prst="line">
            <a:avLst/>
          </a:prstGeom>
          <a:noFill/>
          <a:ln w="254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endParaRPr lang="en-GB" sz="895"/>
          </a:p>
        </p:txBody>
      </p:sp>
      <p:sp>
        <p:nvSpPr>
          <p:cNvPr id="50179" name="Line 2051"/>
          <p:cNvSpPr>
            <a:spLocks noChangeShapeType="1"/>
          </p:cNvSpPr>
          <p:nvPr/>
        </p:nvSpPr>
        <p:spPr bwMode="auto">
          <a:xfrm flipH="1">
            <a:off x="3051338" y="2909808"/>
            <a:ext cx="244116" cy="1016951"/>
          </a:xfrm>
          <a:prstGeom prst="line">
            <a:avLst/>
          </a:prstGeom>
          <a:noFill/>
          <a:ln w="254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endParaRPr lang="en-GB" sz="895"/>
          </a:p>
        </p:txBody>
      </p:sp>
      <p:sp>
        <p:nvSpPr>
          <p:cNvPr id="50180" name="Line 2052"/>
          <p:cNvSpPr>
            <a:spLocks noChangeShapeType="1"/>
          </p:cNvSpPr>
          <p:nvPr/>
        </p:nvSpPr>
        <p:spPr bwMode="auto">
          <a:xfrm>
            <a:off x="3313316" y="2914571"/>
            <a:ext cx="0" cy="1337279"/>
          </a:xfrm>
          <a:prstGeom prst="line">
            <a:avLst/>
          </a:prstGeom>
          <a:noFill/>
          <a:ln w="254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endParaRPr lang="en-GB" sz="895"/>
          </a:p>
        </p:txBody>
      </p:sp>
      <p:sp>
        <p:nvSpPr>
          <p:cNvPr id="50181" name="Rectangle 2053"/>
          <p:cNvSpPr>
            <a:spLocks noChangeArrowheads="1"/>
          </p:cNvSpPr>
          <p:nvPr/>
        </p:nvSpPr>
        <p:spPr bwMode="auto">
          <a:xfrm>
            <a:off x="1810515" y="788527"/>
            <a:ext cx="6025492" cy="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67" tIns="34534" rIns="69067" bIns="34534">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nSpc>
                <a:spcPct val="80000"/>
              </a:lnSpc>
              <a:spcBef>
                <a:spcPct val="0"/>
              </a:spcBef>
              <a:buClr>
                <a:schemeClr val="tx2"/>
              </a:buClr>
              <a:buFont typeface="Wingdings" panose="05000000000000000000" pitchFamily="2" charset="2"/>
              <a:buChar char="q"/>
            </a:pPr>
            <a:r>
              <a:rPr lang="en-US" altLang="en-US" sz="3200" b="0" dirty="0">
                <a:solidFill>
                  <a:srgbClr val="FF0000"/>
                </a:solidFill>
                <a:latin typeface="Calibri" panose="020F0502020204030204" pitchFamily="34" charset="0"/>
                <a:cs typeface="Calibri" panose="020F0502020204030204" pitchFamily="34" charset="0"/>
              </a:rPr>
              <a:t>Identifying key suppliers via Pareto analysis			</a:t>
            </a:r>
            <a:endParaRPr lang="en-US" altLang="en-US" sz="3200" b="0" dirty="0">
              <a:solidFill>
                <a:srgbClr val="FF0000"/>
              </a:solidFill>
              <a:latin typeface="Calibri" panose="020F0502020204030204" pitchFamily="34" charset="0"/>
              <a:cs typeface="Calibri" panose="020F0502020204030204" pitchFamily="34" charset="0"/>
            </a:endParaRPr>
          </a:p>
        </p:txBody>
      </p:sp>
      <p:sp>
        <p:nvSpPr>
          <p:cNvPr id="50182" name="Line 2054"/>
          <p:cNvSpPr>
            <a:spLocks noChangeShapeType="1"/>
          </p:cNvSpPr>
          <p:nvPr/>
        </p:nvSpPr>
        <p:spPr bwMode="auto">
          <a:xfrm>
            <a:off x="4776820" y="2883610"/>
            <a:ext cx="208392" cy="1334897"/>
          </a:xfrm>
          <a:prstGeom prst="line">
            <a:avLst/>
          </a:prstGeom>
          <a:noFill/>
          <a:ln w="254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endParaRPr lang="en-GB" sz="895"/>
          </a:p>
        </p:txBody>
      </p:sp>
      <p:sp>
        <p:nvSpPr>
          <p:cNvPr id="50183" name="Line 2055"/>
          <p:cNvSpPr>
            <a:spLocks noChangeShapeType="1"/>
          </p:cNvSpPr>
          <p:nvPr/>
        </p:nvSpPr>
        <p:spPr bwMode="auto">
          <a:xfrm flipH="1">
            <a:off x="3939682" y="4432853"/>
            <a:ext cx="2382" cy="625174"/>
          </a:xfrm>
          <a:prstGeom prst="line">
            <a:avLst/>
          </a:prstGeom>
          <a:noFill/>
          <a:ln w="254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endParaRPr lang="en-GB" sz="895"/>
          </a:p>
        </p:txBody>
      </p:sp>
      <p:sp>
        <p:nvSpPr>
          <p:cNvPr id="50184" name="Freeform 2056"/>
          <p:cNvSpPr/>
          <p:nvPr/>
        </p:nvSpPr>
        <p:spPr bwMode="auto">
          <a:xfrm>
            <a:off x="2504757" y="2594244"/>
            <a:ext cx="4404802" cy="2785302"/>
          </a:xfrm>
          <a:custGeom>
            <a:avLst/>
            <a:gdLst>
              <a:gd name="T0" fmla="*/ 0 w 3699"/>
              <a:gd name="T1" fmla="*/ 0 h 2339"/>
              <a:gd name="T2" fmla="*/ 0 w 3699"/>
              <a:gd name="T3" fmla="*/ 2147483646 h 2339"/>
              <a:gd name="T4" fmla="*/ 2147483646 w 3699"/>
              <a:gd name="T5" fmla="*/ 2147483646 h 2339"/>
              <a:gd name="T6" fmla="*/ 0 60000 65536"/>
              <a:gd name="T7" fmla="*/ 0 60000 65536"/>
              <a:gd name="T8" fmla="*/ 0 60000 65536"/>
              <a:gd name="T9" fmla="*/ 0 w 3699"/>
              <a:gd name="T10" fmla="*/ 0 h 2339"/>
              <a:gd name="T11" fmla="*/ 3699 w 3699"/>
              <a:gd name="T12" fmla="*/ 2339 h 2339"/>
            </a:gdLst>
            <a:ahLst/>
            <a:cxnLst>
              <a:cxn ang="T6">
                <a:pos x="T0" y="T1"/>
              </a:cxn>
              <a:cxn ang="T7">
                <a:pos x="T2" y="T3"/>
              </a:cxn>
              <a:cxn ang="T8">
                <a:pos x="T4" y="T5"/>
              </a:cxn>
            </a:cxnLst>
            <a:rect l="T9" t="T10" r="T11" b="T12"/>
            <a:pathLst>
              <a:path w="3699" h="2339">
                <a:moveTo>
                  <a:pt x="0" y="0"/>
                </a:moveTo>
                <a:lnTo>
                  <a:pt x="0" y="2338"/>
                </a:lnTo>
                <a:lnTo>
                  <a:pt x="3698" y="2338"/>
                </a:lnTo>
              </a:path>
            </a:pathLst>
          </a:custGeom>
          <a:noFill/>
          <a:ln w="254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endParaRPr lang="en-GB" sz="895"/>
          </a:p>
        </p:txBody>
      </p:sp>
      <p:sp>
        <p:nvSpPr>
          <p:cNvPr id="50185" name="Rectangle 2057"/>
          <p:cNvSpPr>
            <a:spLocks noChangeArrowheads="1"/>
          </p:cNvSpPr>
          <p:nvPr/>
        </p:nvSpPr>
        <p:spPr bwMode="auto">
          <a:xfrm>
            <a:off x="1488997" y="3180122"/>
            <a:ext cx="1072919" cy="140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67" tIns="34534" rIns="69067" bIns="34534">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US" altLang="en-US" sz="1200" u="sng" dirty="0">
                <a:latin typeface="Calibri" panose="020F0502020204030204" pitchFamily="34" charset="0"/>
                <a:cs typeface="Calibri" panose="020F0502020204030204" pitchFamily="34" charset="0"/>
              </a:rPr>
              <a:t>Supplier Performance</a:t>
            </a:r>
            <a:endParaRPr lang="en-US" altLang="en-US" sz="1200" dirty="0">
              <a:latin typeface="Calibri" panose="020F0502020204030204" pitchFamily="34" charset="0"/>
              <a:cs typeface="Calibri" panose="020F0502020204030204" pitchFamily="34" charset="0"/>
            </a:endParaRPr>
          </a:p>
          <a:p>
            <a:pPr>
              <a:spcBef>
                <a:spcPct val="0"/>
              </a:spcBef>
              <a:buFontTx/>
              <a:buNone/>
            </a:pPr>
            <a:r>
              <a:rPr lang="en-US" altLang="en-US" sz="900" dirty="0">
                <a:latin typeface="Calibri" panose="020F0502020204030204" pitchFamily="34" charset="0"/>
                <a:cs typeface="Calibri" panose="020F0502020204030204" pitchFamily="34" charset="0"/>
              </a:rPr>
              <a:t>Defects/</a:t>
            </a:r>
            <a:endParaRPr lang="en-US" altLang="en-US" sz="900" dirty="0">
              <a:latin typeface="Calibri" panose="020F0502020204030204" pitchFamily="34" charset="0"/>
              <a:cs typeface="Calibri" panose="020F0502020204030204" pitchFamily="34" charset="0"/>
            </a:endParaRPr>
          </a:p>
          <a:p>
            <a:pPr>
              <a:spcBef>
                <a:spcPct val="0"/>
              </a:spcBef>
              <a:buFontTx/>
              <a:buNone/>
            </a:pPr>
            <a:r>
              <a:rPr lang="en-US" altLang="en-US" sz="900" dirty="0">
                <a:latin typeface="Calibri" panose="020F0502020204030204" pitchFamily="34" charset="0"/>
                <a:cs typeface="Calibri" panose="020F0502020204030204" pitchFamily="34" charset="0"/>
              </a:rPr>
              <a:t>Total Cost/</a:t>
            </a:r>
            <a:endParaRPr lang="en-US" altLang="en-US" sz="900" dirty="0">
              <a:latin typeface="Calibri" panose="020F0502020204030204" pitchFamily="34" charset="0"/>
              <a:cs typeface="Calibri" panose="020F0502020204030204" pitchFamily="34" charset="0"/>
            </a:endParaRPr>
          </a:p>
          <a:p>
            <a:pPr>
              <a:spcBef>
                <a:spcPct val="0"/>
              </a:spcBef>
              <a:buFontTx/>
              <a:buNone/>
            </a:pPr>
            <a:r>
              <a:rPr lang="en-US" altLang="en-US" sz="900" dirty="0">
                <a:latin typeface="Calibri" panose="020F0502020204030204" pitchFamily="34" charset="0"/>
                <a:cs typeface="Calibri" panose="020F0502020204030204" pitchFamily="34" charset="0"/>
              </a:rPr>
              <a:t>Late Delivery/</a:t>
            </a:r>
            <a:endParaRPr lang="en-US" altLang="en-US" sz="900" dirty="0">
              <a:latin typeface="Calibri" panose="020F0502020204030204" pitchFamily="34" charset="0"/>
              <a:cs typeface="Calibri" panose="020F0502020204030204" pitchFamily="34" charset="0"/>
            </a:endParaRPr>
          </a:p>
          <a:p>
            <a:pPr>
              <a:spcBef>
                <a:spcPct val="0"/>
              </a:spcBef>
              <a:buFontTx/>
              <a:buNone/>
            </a:pPr>
            <a:r>
              <a:rPr lang="en-US" altLang="en-US" sz="900" dirty="0">
                <a:latin typeface="Calibri" panose="020F0502020204030204" pitchFamily="34" charset="0"/>
                <a:cs typeface="Calibri" panose="020F0502020204030204" pitchFamily="34" charset="0"/>
              </a:rPr>
              <a:t>Cycle Time/</a:t>
            </a:r>
            <a:endParaRPr lang="en-US" altLang="en-US" sz="900" dirty="0">
              <a:latin typeface="Calibri" panose="020F0502020204030204" pitchFamily="34" charset="0"/>
              <a:cs typeface="Calibri" panose="020F0502020204030204" pitchFamily="34" charset="0"/>
            </a:endParaRPr>
          </a:p>
          <a:p>
            <a:pPr>
              <a:spcBef>
                <a:spcPct val="0"/>
              </a:spcBef>
              <a:buFontTx/>
              <a:buNone/>
            </a:pPr>
            <a:r>
              <a:rPr lang="en-US" altLang="en-US" sz="900" dirty="0">
                <a:latin typeface="Calibri" panose="020F0502020204030204" pitchFamily="34" charset="0"/>
                <a:cs typeface="Calibri" panose="020F0502020204030204" pitchFamily="34" charset="0"/>
              </a:rPr>
              <a:t>Service/</a:t>
            </a:r>
            <a:endParaRPr lang="en-US" altLang="en-US" sz="900" dirty="0">
              <a:latin typeface="Calibri" panose="020F0502020204030204" pitchFamily="34" charset="0"/>
              <a:cs typeface="Calibri" panose="020F0502020204030204" pitchFamily="34" charset="0"/>
            </a:endParaRPr>
          </a:p>
          <a:p>
            <a:pPr>
              <a:spcBef>
                <a:spcPct val="0"/>
              </a:spcBef>
              <a:buFontTx/>
              <a:buNone/>
            </a:pPr>
            <a:r>
              <a:rPr lang="en-US" altLang="en-US" sz="900" dirty="0">
                <a:latin typeface="Calibri" panose="020F0502020204030204" pitchFamily="34" charset="0"/>
                <a:cs typeface="Calibri" panose="020F0502020204030204" pitchFamily="34" charset="0"/>
              </a:rPr>
              <a:t>Safety/</a:t>
            </a:r>
            <a:endParaRPr lang="en-US" altLang="en-US" sz="900" dirty="0">
              <a:latin typeface="Calibri" panose="020F0502020204030204" pitchFamily="34" charset="0"/>
              <a:cs typeface="Calibri" panose="020F0502020204030204" pitchFamily="34" charset="0"/>
            </a:endParaRPr>
          </a:p>
          <a:p>
            <a:pPr>
              <a:spcBef>
                <a:spcPct val="0"/>
              </a:spcBef>
              <a:buFontTx/>
              <a:buNone/>
            </a:pPr>
            <a:r>
              <a:rPr lang="en-US" altLang="en-US" sz="900" dirty="0">
                <a:latin typeface="Calibri" panose="020F0502020204030204" pitchFamily="34" charset="0"/>
                <a:cs typeface="Calibri" panose="020F0502020204030204" pitchFamily="34" charset="0"/>
              </a:rPr>
              <a:t>Environment</a:t>
            </a:r>
            <a:endParaRPr lang="en-US" altLang="en-US" sz="900" dirty="0">
              <a:latin typeface="Calibri" panose="020F0502020204030204" pitchFamily="34" charset="0"/>
              <a:cs typeface="Calibri" panose="020F0502020204030204" pitchFamily="34" charset="0"/>
            </a:endParaRPr>
          </a:p>
        </p:txBody>
      </p:sp>
      <p:sp>
        <p:nvSpPr>
          <p:cNvPr id="50186" name="Rectangle 2058"/>
          <p:cNvSpPr>
            <a:spLocks noChangeArrowheads="1"/>
          </p:cNvSpPr>
          <p:nvPr/>
        </p:nvSpPr>
        <p:spPr bwMode="auto">
          <a:xfrm>
            <a:off x="2677424" y="5356920"/>
            <a:ext cx="1074110" cy="62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67" tIns="34534" rIns="69067" bIns="34534">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gn="ctr">
              <a:lnSpc>
                <a:spcPct val="90000"/>
              </a:lnSpc>
              <a:spcBef>
                <a:spcPct val="0"/>
              </a:spcBef>
              <a:buFontTx/>
              <a:buNone/>
            </a:pPr>
            <a:r>
              <a:rPr lang="en-US" altLang="en-US" sz="1350">
                <a:latin typeface="Calibri" panose="020F0502020204030204" pitchFamily="34" charset="0"/>
                <a:cs typeface="Calibri" panose="020F0502020204030204" pitchFamily="34" charset="0"/>
              </a:rPr>
              <a:t>Critical</a:t>
            </a:r>
            <a:endParaRPr lang="en-US" altLang="en-US" sz="1350">
              <a:latin typeface="Calibri" panose="020F0502020204030204" pitchFamily="34" charset="0"/>
              <a:cs typeface="Calibri" panose="020F0502020204030204" pitchFamily="34" charset="0"/>
            </a:endParaRPr>
          </a:p>
          <a:p>
            <a:pPr algn="ctr">
              <a:lnSpc>
                <a:spcPct val="90000"/>
              </a:lnSpc>
              <a:spcBef>
                <a:spcPct val="0"/>
              </a:spcBef>
              <a:buFontTx/>
              <a:buNone/>
            </a:pPr>
            <a:r>
              <a:rPr lang="en-US" altLang="en-US" sz="1350">
                <a:latin typeface="Calibri" panose="020F0502020204030204" pitchFamily="34" charset="0"/>
                <a:cs typeface="Calibri" panose="020F0502020204030204" pitchFamily="34" charset="0"/>
              </a:rPr>
              <a:t>Commodity A</a:t>
            </a:r>
            <a:endParaRPr lang="en-US" altLang="en-US" sz="1350">
              <a:latin typeface="Calibri" panose="020F0502020204030204" pitchFamily="34" charset="0"/>
              <a:cs typeface="Calibri" panose="020F0502020204030204" pitchFamily="34" charset="0"/>
            </a:endParaRPr>
          </a:p>
        </p:txBody>
      </p:sp>
      <p:sp>
        <p:nvSpPr>
          <p:cNvPr id="50187" name="Rectangle 2059"/>
          <p:cNvSpPr>
            <a:spLocks noChangeArrowheads="1"/>
          </p:cNvSpPr>
          <p:nvPr/>
        </p:nvSpPr>
        <p:spPr bwMode="auto">
          <a:xfrm>
            <a:off x="5933095" y="2370372"/>
            <a:ext cx="926449" cy="496567"/>
          </a:xfrm>
          <a:prstGeom prst="rect">
            <a:avLst/>
          </a:prstGeom>
          <a:solidFill>
            <a:schemeClr val="bg1"/>
          </a:solidFill>
          <a:ln w="12700">
            <a:solidFill>
              <a:schemeClr val="tx1"/>
            </a:solidFill>
            <a:miter lim="800000"/>
          </a:ln>
          <a:effectLst>
            <a:outerShdw dist="107763" dir="2700000" algn="ctr" rotWithShape="0">
              <a:schemeClr val="tx2"/>
            </a:outerShdw>
          </a:effectLst>
        </p:spPr>
        <p:txBody>
          <a:bodyPr wrap="none" lIns="69067" tIns="34534" rIns="69067" bIns="34534"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gn="ctr">
              <a:spcBef>
                <a:spcPct val="0"/>
              </a:spcBef>
              <a:buFontTx/>
              <a:buNone/>
            </a:pPr>
            <a:r>
              <a:rPr lang="en-US" altLang="en-US" sz="1350" b="0">
                <a:latin typeface="Calibri" panose="020F0502020204030204" pitchFamily="34" charset="0"/>
                <a:cs typeface="Calibri" panose="020F0502020204030204" pitchFamily="34" charset="0"/>
              </a:rPr>
              <a:t>TOP TEN</a:t>
            </a:r>
            <a:endParaRPr lang="en-US" altLang="en-US" sz="1350" b="0">
              <a:latin typeface="Calibri" panose="020F0502020204030204" pitchFamily="34" charset="0"/>
              <a:cs typeface="Calibri" panose="020F0502020204030204" pitchFamily="34" charset="0"/>
            </a:endParaRPr>
          </a:p>
          <a:p>
            <a:pPr algn="ctr">
              <a:spcBef>
                <a:spcPct val="0"/>
              </a:spcBef>
              <a:buFontTx/>
              <a:buNone/>
            </a:pPr>
            <a:r>
              <a:rPr lang="en-US" altLang="en-US" sz="1350" b="0">
                <a:latin typeface="Calibri" panose="020F0502020204030204" pitchFamily="34" charset="0"/>
                <a:cs typeface="Calibri" panose="020F0502020204030204" pitchFamily="34" charset="0"/>
              </a:rPr>
              <a:t>LIST</a:t>
            </a:r>
            <a:endParaRPr lang="en-US" altLang="en-US" sz="1350" b="0">
              <a:latin typeface="Calibri" panose="020F0502020204030204" pitchFamily="34" charset="0"/>
              <a:cs typeface="Calibri" panose="020F0502020204030204" pitchFamily="34" charset="0"/>
            </a:endParaRPr>
          </a:p>
        </p:txBody>
      </p:sp>
      <p:sp>
        <p:nvSpPr>
          <p:cNvPr id="50188" name="Rectangle 2060"/>
          <p:cNvSpPr>
            <a:spLocks noChangeArrowheads="1"/>
          </p:cNvSpPr>
          <p:nvPr/>
        </p:nvSpPr>
        <p:spPr bwMode="auto">
          <a:xfrm>
            <a:off x="4233811" y="5356920"/>
            <a:ext cx="1075301" cy="62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67" tIns="34534" rIns="69067" bIns="34534">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gn="ctr">
              <a:lnSpc>
                <a:spcPct val="90000"/>
              </a:lnSpc>
              <a:spcBef>
                <a:spcPct val="0"/>
              </a:spcBef>
              <a:buFontTx/>
              <a:buNone/>
            </a:pPr>
            <a:r>
              <a:rPr lang="en-US" altLang="en-US" sz="1350">
                <a:latin typeface="Calibri" panose="020F0502020204030204" pitchFamily="34" charset="0"/>
                <a:cs typeface="Calibri" panose="020F0502020204030204" pitchFamily="34" charset="0"/>
              </a:rPr>
              <a:t>Critical</a:t>
            </a:r>
            <a:endParaRPr lang="en-US" altLang="en-US" sz="1350">
              <a:latin typeface="Calibri" panose="020F0502020204030204" pitchFamily="34" charset="0"/>
              <a:cs typeface="Calibri" panose="020F0502020204030204" pitchFamily="34" charset="0"/>
            </a:endParaRPr>
          </a:p>
          <a:p>
            <a:pPr algn="ctr">
              <a:lnSpc>
                <a:spcPct val="90000"/>
              </a:lnSpc>
              <a:spcBef>
                <a:spcPct val="0"/>
              </a:spcBef>
              <a:buFontTx/>
              <a:buNone/>
            </a:pPr>
            <a:r>
              <a:rPr lang="en-US" altLang="en-US" sz="1350">
                <a:latin typeface="Calibri" panose="020F0502020204030204" pitchFamily="34" charset="0"/>
                <a:cs typeface="Calibri" panose="020F0502020204030204" pitchFamily="34" charset="0"/>
              </a:rPr>
              <a:t>Commodity B</a:t>
            </a:r>
            <a:endParaRPr lang="en-US" altLang="en-US" sz="1350">
              <a:latin typeface="Calibri" panose="020F0502020204030204" pitchFamily="34" charset="0"/>
              <a:cs typeface="Calibri" panose="020F0502020204030204" pitchFamily="34" charset="0"/>
            </a:endParaRPr>
          </a:p>
        </p:txBody>
      </p:sp>
      <p:sp>
        <p:nvSpPr>
          <p:cNvPr id="50189" name="Rectangle 2061"/>
          <p:cNvSpPr>
            <a:spLocks noChangeArrowheads="1"/>
          </p:cNvSpPr>
          <p:nvPr/>
        </p:nvSpPr>
        <p:spPr bwMode="auto">
          <a:xfrm>
            <a:off x="5713987" y="5339057"/>
            <a:ext cx="1074110" cy="68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67" tIns="34534" rIns="69067" bIns="34534">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gn="ctr">
              <a:spcBef>
                <a:spcPct val="0"/>
              </a:spcBef>
              <a:buFontTx/>
              <a:buNone/>
            </a:pPr>
            <a:r>
              <a:rPr lang="en-US" altLang="en-US" sz="1350">
                <a:latin typeface="Calibri" panose="020F0502020204030204" pitchFamily="34" charset="0"/>
                <a:cs typeface="Calibri" panose="020F0502020204030204" pitchFamily="34" charset="0"/>
              </a:rPr>
              <a:t>Critical</a:t>
            </a:r>
            <a:endParaRPr lang="en-US" altLang="en-US" sz="1350">
              <a:latin typeface="Calibri" panose="020F0502020204030204" pitchFamily="34" charset="0"/>
              <a:cs typeface="Calibri" panose="020F0502020204030204" pitchFamily="34" charset="0"/>
            </a:endParaRPr>
          </a:p>
          <a:p>
            <a:pPr algn="ctr">
              <a:spcBef>
                <a:spcPct val="0"/>
              </a:spcBef>
              <a:buFontTx/>
              <a:buNone/>
            </a:pPr>
            <a:r>
              <a:rPr lang="en-US" altLang="en-US" sz="1350">
                <a:latin typeface="Calibri" panose="020F0502020204030204" pitchFamily="34" charset="0"/>
                <a:cs typeface="Calibri" panose="020F0502020204030204" pitchFamily="34" charset="0"/>
              </a:rPr>
              <a:t>Commodity C</a:t>
            </a:r>
            <a:endParaRPr lang="en-US" altLang="en-US" sz="1350">
              <a:latin typeface="Calibri" panose="020F0502020204030204" pitchFamily="34" charset="0"/>
              <a:cs typeface="Calibri" panose="020F0502020204030204" pitchFamily="34" charset="0"/>
            </a:endParaRPr>
          </a:p>
        </p:txBody>
      </p:sp>
      <p:sp>
        <p:nvSpPr>
          <p:cNvPr id="50190" name="AutoShape 2062"/>
          <p:cNvSpPr>
            <a:spLocks noChangeArrowheads="1"/>
          </p:cNvSpPr>
          <p:nvPr/>
        </p:nvSpPr>
        <p:spPr bwMode="auto">
          <a:xfrm>
            <a:off x="4806590" y="2445392"/>
            <a:ext cx="1055057" cy="219109"/>
          </a:xfrm>
          <a:prstGeom prst="rightArrow">
            <a:avLst>
              <a:gd name="adj1" fmla="val 75009"/>
              <a:gd name="adj2" fmla="val 115119"/>
            </a:avLst>
          </a:prstGeom>
          <a:solidFill>
            <a:schemeClr val="bg1"/>
          </a:solidFill>
          <a:ln w="12700">
            <a:solidFill>
              <a:schemeClr val="tx1"/>
            </a:solidFill>
            <a:miter lim="800000"/>
          </a:ln>
          <a:effectLst>
            <a:outerShdw dist="107763" dir="2700000" algn="ctr" rotWithShape="0">
              <a:schemeClr val="tx2"/>
            </a:outerShdw>
          </a:effectLst>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GB" altLang="en-US" sz="1350">
              <a:latin typeface="Arial" panose="020B0604020202020204" pitchFamily="34" charset="0"/>
              <a:cs typeface="Arial" panose="020B0604020202020204" pitchFamily="34" charset="0"/>
            </a:endParaRPr>
          </a:p>
        </p:txBody>
      </p:sp>
      <p:sp>
        <p:nvSpPr>
          <p:cNvPr id="50191" name="Rectangle 2063"/>
          <p:cNvSpPr>
            <a:spLocks noChangeArrowheads="1"/>
          </p:cNvSpPr>
          <p:nvPr/>
        </p:nvSpPr>
        <p:spPr bwMode="auto">
          <a:xfrm>
            <a:off x="2875098" y="2329884"/>
            <a:ext cx="2076771" cy="557299"/>
          </a:xfrm>
          <a:prstGeom prst="rect">
            <a:avLst/>
          </a:prstGeom>
          <a:solidFill>
            <a:schemeClr val="bg1"/>
          </a:solidFill>
          <a:ln w="12700">
            <a:solidFill>
              <a:schemeClr val="tx1"/>
            </a:solidFill>
            <a:miter lim="800000"/>
          </a:ln>
          <a:effectLst>
            <a:outerShdw dist="107763" dir="2700000" algn="ctr" rotWithShape="0">
              <a:schemeClr val="tx2"/>
            </a:outerShdw>
          </a:effectLst>
        </p:spPr>
        <p:txBody>
          <a:bodyPr wrap="square" lIns="69067" tIns="34534" rIns="69067" bIns="34534">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US" altLang="en-US" sz="1050" b="0" i="1">
                <a:latin typeface="Calibri" panose="020F0502020204030204" pitchFamily="34" charset="0"/>
                <a:cs typeface="Calibri" panose="020F0502020204030204" pitchFamily="34" charset="0"/>
              </a:rPr>
              <a:t>SUPPLIERS REQUIRING DEVELOPMENT FROM OPTIMIZED SUPPLY BASE</a:t>
            </a:r>
            <a:endParaRPr lang="en-US" altLang="en-US" sz="1050" b="0" i="1">
              <a:latin typeface="Calibri" panose="020F0502020204030204" pitchFamily="34" charset="0"/>
              <a:cs typeface="Calibri" panose="020F0502020204030204" pitchFamily="34" charset="0"/>
            </a:endParaRPr>
          </a:p>
        </p:txBody>
      </p:sp>
      <p:sp>
        <p:nvSpPr>
          <p:cNvPr id="50192" name="Line 2064"/>
          <p:cNvSpPr>
            <a:spLocks noChangeShapeType="1"/>
          </p:cNvSpPr>
          <p:nvPr/>
        </p:nvSpPr>
        <p:spPr bwMode="auto">
          <a:xfrm>
            <a:off x="2536909" y="3605240"/>
            <a:ext cx="4770380" cy="0"/>
          </a:xfrm>
          <a:prstGeom prst="line">
            <a:avLst/>
          </a:prstGeom>
          <a:noFill/>
          <a:ln w="12700">
            <a:solidFill>
              <a:schemeClr val="tx1"/>
            </a:solidFill>
            <a:prstDash val="lgDash"/>
            <a:round/>
            <a:headEnd type="none" w="sm" len="sm"/>
            <a:tailEnd type="none" w="sm" len="sm"/>
          </a:ln>
          <a:extLst>
            <a:ext uri="{909E8E84-426E-40DD-AFC4-6F175D3DCCD1}">
              <a14:hiddenFill xmlns:a14="http://schemas.microsoft.com/office/drawing/2010/main">
                <a:noFill/>
              </a14:hiddenFill>
            </a:ext>
          </a:extLst>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endParaRPr lang="en-GB" sz="895"/>
          </a:p>
        </p:txBody>
      </p:sp>
      <p:sp>
        <p:nvSpPr>
          <p:cNvPr id="50193" name="Rectangle 2065"/>
          <p:cNvSpPr>
            <a:spLocks noChangeArrowheads="1"/>
          </p:cNvSpPr>
          <p:nvPr/>
        </p:nvSpPr>
        <p:spPr bwMode="auto">
          <a:xfrm>
            <a:off x="2617883" y="3473061"/>
            <a:ext cx="281031" cy="1888623"/>
          </a:xfrm>
          <a:prstGeom prst="rect">
            <a:avLst/>
          </a:prstGeom>
          <a:solidFill>
            <a:schemeClr val="tx2"/>
          </a:solidFill>
          <a:ln w="12700">
            <a:solidFill>
              <a:schemeClr val="tx1"/>
            </a:solidFill>
            <a:miter lim="800000"/>
          </a:ln>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US" altLang="en-US" sz="1350">
              <a:latin typeface="Arial" panose="020B0604020202020204" pitchFamily="34" charset="0"/>
            </a:endParaRPr>
          </a:p>
        </p:txBody>
      </p:sp>
      <p:sp>
        <p:nvSpPr>
          <p:cNvPr id="50194" name="Rectangle 2066"/>
          <p:cNvSpPr>
            <a:spLocks noChangeArrowheads="1"/>
          </p:cNvSpPr>
          <p:nvPr/>
        </p:nvSpPr>
        <p:spPr bwMode="auto">
          <a:xfrm>
            <a:off x="2901296" y="3954148"/>
            <a:ext cx="290558" cy="1407536"/>
          </a:xfrm>
          <a:prstGeom prst="rect">
            <a:avLst/>
          </a:prstGeom>
          <a:solidFill>
            <a:schemeClr val="bg2"/>
          </a:solidFill>
          <a:ln w="12700">
            <a:solidFill>
              <a:schemeClr val="tx1"/>
            </a:solidFill>
            <a:miter lim="800000"/>
          </a:ln>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US" altLang="en-US" sz="1350">
              <a:latin typeface="Arial" panose="020B0604020202020204" pitchFamily="34" charset="0"/>
            </a:endParaRPr>
          </a:p>
        </p:txBody>
      </p:sp>
      <p:sp>
        <p:nvSpPr>
          <p:cNvPr id="50195" name="Rectangle 2067"/>
          <p:cNvSpPr>
            <a:spLocks noChangeArrowheads="1"/>
          </p:cNvSpPr>
          <p:nvPr/>
        </p:nvSpPr>
        <p:spPr bwMode="auto">
          <a:xfrm>
            <a:off x="3203762" y="4266139"/>
            <a:ext cx="278649" cy="1095544"/>
          </a:xfrm>
          <a:prstGeom prst="rect">
            <a:avLst/>
          </a:prstGeom>
          <a:solidFill>
            <a:srgbClr val="CBCBCB"/>
          </a:solidFill>
          <a:ln w="12700">
            <a:solidFill>
              <a:schemeClr val="tx1"/>
            </a:solidFill>
            <a:miter lim="800000"/>
          </a:ln>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US" altLang="en-US" sz="1350">
              <a:latin typeface="Arial" panose="020B0604020202020204" pitchFamily="34" charset="0"/>
            </a:endParaRPr>
          </a:p>
        </p:txBody>
      </p:sp>
      <p:sp>
        <p:nvSpPr>
          <p:cNvPr id="50196" name="Rectangle 2068"/>
          <p:cNvSpPr>
            <a:spLocks noChangeArrowheads="1"/>
          </p:cNvSpPr>
          <p:nvPr/>
        </p:nvSpPr>
        <p:spPr bwMode="auto">
          <a:xfrm>
            <a:off x="3496700" y="4787714"/>
            <a:ext cx="281031" cy="572779"/>
          </a:xfrm>
          <a:prstGeom prst="rect">
            <a:avLst/>
          </a:prstGeom>
          <a:solidFill>
            <a:srgbClr val="EAEAEA"/>
          </a:solidFill>
          <a:ln w="12700">
            <a:solidFill>
              <a:schemeClr val="tx1"/>
            </a:solidFill>
            <a:miter lim="800000"/>
          </a:ln>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US" altLang="en-US" sz="1350">
              <a:latin typeface="Arial" panose="020B0604020202020204" pitchFamily="34" charset="0"/>
            </a:endParaRPr>
          </a:p>
        </p:txBody>
      </p:sp>
      <p:sp>
        <p:nvSpPr>
          <p:cNvPr id="50197" name="Rectangle 2069"/>
          <p:cNvSpPr>
            <a:spLocks noChangeArrowheads="1"/>
          </p:cNvSpPr>
          <p:nvPr/>
        </p:nvSpPr>
        <p:spPr bwMode="auto">
          <a:xfrm>
            <a:off x="3790830" y="5055645"/>
            <a:ext cx="281031" cy="306038"/>
          </a:xfrm>
          <a:prstGeom prst="rect">
            <a:avLst/>
          </a:prstGeom>
          <a:solidFill>
            <a:schemeClr val="bg1"/>
          </a:solidFill>
          <a:ln w="12700">
            <a:solidFill>
              <a:schemeClr val="tx1"/>
            </a:solidFill>
            <a:miter lim="800000"/>
          </a:ln>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US" altLang="en-US" sz="1350">
              <a:latin typeface="Arial" panose="020B0604020202020204" pitchFamily="34" charset="0"/>
            </a:endParaRPr>
          </a:p>
        </p:txBody>
      </p:sp>
      <p:sp>
        <p:nvSpPr>
          <p:cNvPr id="50198" name="Rectangle 2070"/>
          <p:cNvSpPr>
            <a:spLocks noChangeArrowheads="1"/>
          </p:cNvSpPr>
          <p:nvPr/>
        </p:nvSpPr>
        <p:spPr bwMode="auto">
          <a:xfrm>
            <a:off x="4237384" y="3611195"/>
            <a:ext cx="296511" cy="1750489"/>
          </a:xfrm>
          <a:prstGeom prst="rect">
            <a:avLst/>
          </a:prstGeom>
          <a:solidFill>
            <a:schemeClr val="tx2"/>
          </a:solidFill>
          <a:ln w="12700">
            <a:solidFill>
              <a:schemeClr val="tx1"/>
            </a:solidFill>
            <a:miter lim="800000"/>
          </a:ln>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US" altLang="en-US" sz="1350">
              <a:latin typeface="Arial" panose="020B0604020202020204" pitchFamily="34" charset="0"/>
            </a:endParaRPr>
          </a:p>
        </p:txBody>
      </p:sp>
      <p:sp>
        <p:nvSpPr>
          <p:cNvPr id="50199" name="Rectangle 2071"/>
          <p:cNvSpPr>
            <a:spLocks noChangeArrowheads="1"/>
          </p:cNvSpPr>
          <p:nvPr/>
        </p:nvSpPr>
        <p:spPr bwMode="auto">
          <a:xfrm>
            <a:off x="4542230" y="3726702"/>
            <a:ext cx="281031" cy="1634981"/>
          </a:xfrm>
          <a:prstGeom prst="rect">
            <a:avLst/>
          </a:prstGeom>
          <a:solidFill>
            <a:schemeClr val="bg2"/>
          </a:solidFill>
          <a:ln w="12700">
            <a:solidFill>
              <a:schemeClr val="tx1"/>
            </a:solidFill>
            <a:miter lim="800000"/>
          </a:ln>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US" altLang="en-US" sz="1350">
              <a:latin typeface="Arial" panose="020B0604020202020204" pitchFamily="34" charset="0"/>
            </a:endParaRPr>
          </a:p>
        </p:txBody>
      </p:sp>
      <p:sp>
        <p:nvSpPr>
          <p:cNvPr id="50200" name="Rectangle 2072"/>
          <p:cNvSpPr>
            <a:spLocks noChangeArrowheads="1"/>
          </p:cNvSpPr>
          <p:nvPr/>
        </p:nvSpPr>
        <p:spPr bwMode="auto">
          <a:xfrm>
            <a:off x="4832788" y="4232797"/>
            <a:ext cx="281031" cy="1128887"/>
          </a:xfrm>
          <a:prstGeom prst="rect">
            <a:avLst/>
          </a:prstGeom>
          <a:solidFill>
            <a:srgbClr val="CBCBCB"/>
          </a:solidFill>
          <a:ln w="12700">
            <a:solidFill>
              <a:schemeClr val="tx1"/>
            </a:solidFill>
            <a:miter lim="800000"/>
          </a:ln>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US" altLang="en-US" sz="1350">
              <a:latin typeface="Arial" panose="020B0604020202020204" pitchFamily="34" charset="0"/>
            </a:endParaRPr>
          </a:p>
        </p:txBody>
      </p:sp>
      <p:sp>
        <p:nvSpPr>
          <p:cNvPr id="50201" name="Rectangle 2073"/>
          <p:cNvSpPr>
            <a:spLocks noChangeArrowheads="1"/>
          </p:cNvSpPr>
          <p:nvPr/>
        </p:nvSpPr>
        <p:spPr bwMode="auto">
          <a:xfrm>
            <a:off x="5123345" y="4574558"/>
            <a:ext cx="281031" cy="787125"/>
          </a:xfrm>
          <a:prstGeom prst="rect">
            <a:avLst/>
          </a:prstGeom>
          <a:solidFill>
            <a:srgbClr val="EAEAEA"/>
          </a:solidFill>
          <a:ln w="12700">
            <a:solidFill>
              <a:schemeClr val="tx1"/>
            </a:solidFill>
            <a:miter lim="800000"/>
          </a:ln>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US" altLang="en-US" sz="1350">
              <a:latin typeface="Arial" panose="020B0604020202020204" pitchFamily="34" charset="0"/>
            </a:endParaRPr>
          </a:p>
        </p:txBody>
      </p:sp>
      <p:sp>
        <p:nvSpPr>
          <p:cNvPr id="50202" name="Rectangle 2074"/>
          <p:cNvSpPr>
            <a:spLocks noChangeArrowheads="1"/>
          </p:cNvSpPr>
          <p:nvPr/>
        </p:nvSpPr>
        <p:spPr bwMode="auto">
          <a:xfrm>
            <a:off x="6081946" y="3612385"/>
            <a:ext cx="282222" cy="1749299"/>
          </a:xfrm>
          <a:prstGeom prst="rect">
            <a:avLst/>
          </a:prstGeom>
          <a:solidFill>
            <a:schemeClr val="tx2"/>
          </a:solidFill>
          <a:ln w="12700">
            <a:solidFill>
              <a:schemeClr val="tx1"/>
            </a:solidFill>
            <a:miter lim="800000"/>
          </a:ln>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US" altLang="en-US" sz="1350">
              <a:latin typeface="Arial" panose="020B0604020202020204" pitchFamily="34" charset="0"/>
            </a:endParaRPr>
          </a:p>
        </p:txBody>
      </p:sp>
      <p:sp>
        <p:nvSpPr>
          <p:cNvPr id="50203" name="Rectangle 2075"/>
          <p:cNvSpPr>
            <a:spLocks noChangeArrowheads="1"/>
          </p:cNvSpPr>
          <p:nvPr/>
        </p:nvSpPr>
        <p:spPr bwMode="auto">
          <a:xfrm>
            <a:off x="5781862" y="4266139"/>
            <a:ext cx="294130" cy="1095544"/>
          </a:xfrm>
          <a:prstGeom prst="rect">
            <a:avLst/>
          </a:prstGeom>
          <a:solidFill>
            <a:schemeClr val="bg2"/>
          </a:solidFill>
          <a:ln w="12700">
            <a:solidFill>
              <a:schemeClr val="tx1"/>
            </a:solidFill>
            <a:miter lim="800000"/>
          </a:ln>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endParaRPr lang="en-US" altLang="en-US" sz="1350">
              <a:latin typeface="Arial" panose="020B0604020202020204" pitchFamily="34" charset="0"/>
            </a:endParaRPr>
          </a:p>
        </p:txBody>
      </p:sp>
      <p:sp>
        <p:nvSpPr>
          <p:cNvPr id="50204" name="Rectangle 2076"/>
          <p:cNvSpPr>
            <a:spLocks noChangeArrowheads="1"/>
          </p:cNvSpPr>
          <p:nvPr/>
        </p:nvSpPr>
        <p:spPr bwMode="auto">
          <a:xfrm>
            <a:off x="6423708" y="3151542"/>
            <a:ext cx="1038385" cy="36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67" tIns="34534" rIns="69067" bIns="34534">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nSpc>
                <a:spcPct val="80000"/>
              </a:lnSpc>
              <a:spcBef>
                <a:spcPct val="0"/>
              </a:spcBef>
              <a:buFontTx/>
              <a:buNone/>
            </a:pPr>
            <a:r>
              <a:rPr lang="en-US" altLang="en-US" sz="1200" i="1">
                <a:latin typeface="Calibri" panose="020F0502020204030204" pitchFamily="34" charset="0"/>
                <a:cs typeface="Calibri" panose="020F0502020204030204" pitchFamily="34" charset="0"/>
              </a:rPr>
              <a:t>High Performance</a:t>
            </a:r>
            <a:endParaRPr lang="en-US" altLang="en-US" sz="1200" i="1">
              <a:latin typeface="Calibri" panose="020F0502020204030204" pitchFamily="34" charset="0"/>
              <a:cs typeface="Calibri" panose="020F0502020204030204" pitchFamily="34" charset="0"/>
            </a:endParaRPr>
          </a:p>
        </p:txBody>
      </p:sp>
      <p:sp>
        <p:nvSpPr>
          <p:cNvPr id="50205" name="Line 2077"/>
          <p:cNvSpPr>
            <a:spLocks noChangeShapeType="1"/>
          </p:cNvSpPr>
          <p:nvPr/>
        </p:nvSpPr>
        <p:spPr bwMode="auto">
          <a:xfrm>
            <a:off x="2510711" y="4275666"/>
            <a:ext cx="4771570" cy="0"/>
          </a:xfrm>
          <a:prstGeom prst="line">
            <a:avLst/>
          </a:prstGeom>
          <a:noFill/>
          <a:ln w="12700">
            <a:solidFill>
              <a:schemeClr val="tx1"/>
            </a:solidFill>
            <a:prstDash val="lgDash"/>
            <a:round/>
            <a:headEnd type="none" w="sm" len="sm"/>
            <a:tailEnd type="none" w="sm" len="sm"/>
          </a:ln>
          <a:extLst>
            <a:ext uri="{909E8E84-426E-40DD-AFC4-6F175D3DCCD1}">
              <a14:hiddenFill xmlns:a14="http://schemas.microsoft.com/office/drawing/2010/main">
                <a:noFill/>
              </a14:hiddenFill>
            </a:ext>
          </a:extLst>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endParaRPr lang="en-GB" sz="895"/>
          </a:p>
        </p:txBody>
      </p:sp>
      <p:sp>
        <p:nvSpPr>
          <p:cNvPr id="50206" name="Rectangle 2078"/>
          <p:cNvSpPr>
            <a:spLocks noChangeArrowheads="1"/>
          </p:cNvSpPr>
          <p:nvPr/>
        </p:nvSpPr>
        <p:spPr bwMode="auto">
          <a:xfrm>
            <a:off x="6401083" y="4123242"/>
            <a:ext cx="1075301" cy="95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67" tIns="34534" rIns="69067" bIns="34534">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nSpc>
                <a:spcPct val="80000"/>
              </a:lnSpc>
              <a:spcBef>
                <a:spcPct val="0"/>
              </a:spcBef>
              <a:buFontTx/>
              <a:buNone/>
            </a:pPr>
            <a:r>
              <a:rPr lang="en-US" altLang="en-US" sz="1200" i="1">
                <a:latin typeface="Calibri" panose="020F0502020204030204" pitchFamily="34" charset="0"/>
                <a:cs typeface="Calibri" panose="020F0502020204030204" pitchFamily="34" charset="0"/>
              </a:rPr>
              <a:t>Minimally acceptable performance driven by customer requirements</a:t>
            </a:r>
            <a:endParaRPr lang="en-US" altLang="en-US" sz="1200" i="1">
              <a:latin typeface="Calibri" panose="020F0502020204030204" pitchFamily="34" charset="0"/>
              <a:cs typeface="Calibri" panose="020F0502020204030204" pitchFamily="34" charset="0"/>
            </a:endParaRPr>
          </a:p>
        </p:txBody>
      </p:sp>
      <p:sp>
        <p:nvSpPr>
          <p:cNvPr id="50207" name="Rectangle 2079"/>
          <p:cNvSpPr>
            <a:spLocks noChangeArrowheads="1"/>
          </p:cNvSpPr>
          <p:nvPr/>
        </p:nvSpPr>
        <p:spPr bwMode="auto">
          <a:xfrm>
            <a:off x="2120126" y="2528749"/>
            <a:ext cx="429882" cy="25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67" tIns="34534" rIns="69067" bIns="34534">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US" altLang="en-US" sz="1200">
                <a:latin typeface="Calibri" panose="020F0502020204030204" pitchFamily="34" charset="0"/>
                <a:cs typeface="Calibri" panose="020F0502020204030204" pitchFamily="34" charset="0"/>
              </a:rPr>
              <a:t>High</a:t>
            </a:r>
            <a:endParaRPr lang="en-US" altLang="en-US" sz="1200">
              <a:latin typeface="Calibri" panose="020F0502020204030204" pitchFamily="34" charset="0"/>
              <a:cs typeface="Calibri" panose="020F0502020204030204" pitchFamily="34" charset="0"/>
            </a:endParaRPr>
          </a:p>
        </p:txBody>
      </p:sp>
      <p:sp>
        <p:nvSpPr>
          <p:cNvPr id="50208" name="Rectangle 2080"/>
          <p:cNvSpPr>
            <a:spLocks noChangeArrowheads="1"/>
          </p:cNvSpPr>
          <p:nvPr/>
        </p:nvSpPr>
        <p:spPr bwMode="auto">
          <a:xfrm>
            <a:off x="2133224" y="5161628"/>
            <a:ext cx="401303" cy="25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67" tIns="34534" rIns="69067" bIns="34534">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US" altLang="en-US" sz="1200" dirty="0">
                <a:latin typeface="Calibri" panose="020F0502020204030204" pitchFamily="34" charset="0"/>
                <a:cs typeface="Calibri" panose="020F0502020204030204" pitchFamily="34" charset="0"/>
              </a:rPr>
              <a:t>Low</a:t>
            </a:r>
            <a:endParaRPr lang="en-US" altLang="en-US" sz="1200" dirty="0">
              <a:latin typeface="Calibri" panose="020F0502020204030204" pitchFamily="34" charset="0"/>
              <a:cs typeface="Calibri" panose="020F0502020204030204" pitchFamily="34" charset="0"/>
            </a:endParaRPr>
          </a:p>
        </p:txBody>
      </p:sp>
      <p:sp>
        <p:nvSpPr>
          <p:cNvPr id="50209" name="Rectangle 2081"/>
          <p:cNvSpPr>
            <a:spLocks noChangeArrowheads="1"/>
          </p:cNvSpPr>
          <p:nvPr/>
        </p:nvSpPr>
        <p:spPr bwMode="auto">
          <a:xfrm>
            <a:off x="3653887" y="4298291"/>
            <a:ext cx="590641" cy="20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67" tIns="34534" rIns="69067" bIns="34534">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US" altLang="en-US" sz="900">
                <a:latin typeface="Calibri" panose="020F0502020204030204" pitchFamily="34" charset="0"/>
                <a:cs typeface="Calibri" panose="020F0502020204030204" pitchFamily="34" charset="0"/>
              </a:rPr>
              <a:t>Eliminate</a:t>
            </a:r>
            <a:endParaRPr lang="en-US" altLang="en-US" sz="900">
              <a:latin typeface="Calibri" panose="020F0502020204030204" pitchFamily="34" charset="0"/>
              <a:cs typeface="Calibri" panose="020F0502020204030204" pitchFamily="34" charset="0"/>
            </a:endParaRPr>
          </a:p>
        </p:txBody>
      </p:sp>
      <p:sp>
        <p:nvSpPr>
          <p:cNvPr id="50210" name="Line 2082"/>
          <p:cNvSpPr>
            <a:spLocks noChangeShapeType="1"/>
          </p:cNvSpPr>
          <p:nvPr/>
        </p:nvSpPr>
        <p:spPr bwMode="auto">
          <a:xfrm flipH="1">
            <a:off x="5299585" y="4126815"/>
            <a:ext cx="152424" cy="427501"/>
          </a:xfrm>
          <a:prstGeom prst="line">
            <a:avLst/>
          </a:prstGeom>
          <a:noFill/>
          <a:ln w="254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endParaRPr lang="en-GB" sz="895"/>
          </a:p>
        </p:txBody>
      </p:sp>
      <p:sp>
        <p:nvSpPr>
          <p:cNvPr id="50211" name="Line 2083"/>
          <p:cNvSpPr>
            <a:spLocks noChangeShapeType="1"/>
          </p:cNvSpPr>
          <p:nvPr/>
        </p:nvSpPr>
        <p:spPr bwMode="auto">
          <a:xfrm>
            <a:off x="4838742" y="2891946"/>
            <a:ext cx="1080064" cy="1349186"/>
          </a:xfrm>
          <a:prstGeom prst="line">
            <a:avLst/>
          </a:prstGeom>
          <a:noFill/>
          <a:ln w="254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endParaRPr lang="en-GB" sz="895"/>
          </a:p>
        </p:txBody>
      </p:sp>
      <p:sp>
        <p:nvSpPr>
          <p:cNvPr id="50212" name="Rectangle 2084"/>
          <p:cNvSpPr>
            <a:spLocks noChangeArrowheads="1"/>
          </p:cNvSpPr>
          <p:nvPr/>
        </p:nvSpPr>
        <p:spPr bwMode="auto">
          <a:xfrm>
            <a:off x="5190030" y="3985108"/>
            <a:ext cx="590641" cy="20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67" tIns="34534" rIns="69067" bIns="34534">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US" altLang="en-US" sz="900">
                <a:latin typeface="Calibri" panose="020F0502020204030204" pitchFamily="34" charset="0"/>
                <a:cs typeface="Calibri" panose="020F0502020204030204" pitchFamily="34" charset="0"/>
              </a:rPr>
              <a:t>Eliminate</a:t>
            </a:r>
            <a:endParaRPr lang="en-US" altLang="en-US" sz="900">
              <a:latin typeface="Calibri" panose="020F0502020204030204" pitchFamily="34" charset="0"/>
              <a:cs typeface="Calibri" panose="020F0502020204030204" pitchFamily="34" charset="0"/>
            </a:endParaRPr>
          </a:p>
        </p:txBody>
      </p:sp>
      <p:sp>
        <p:nvSpPr>
          <p:cNvPr id="50213" name="Line 2085"/>
          <p:cNvSpPr>
            <a:spLocks noChangeShapeType="1"/>
          </p:cNvSpPr>
          <p:nvPr/>
        </p:nvSpPr>
        <p:spPr bwMode="auto">
          <a:xfrm flipH="1">
            <a:off x="3703901" y="4424516"/>
            <a:ext cx="159569" cy="353671"/>
          </a:xfrm>
          <a:prstGeom prst="line">
            <a:avLst/>
          </a:prstGeom>
          <a:noFill/>
          <a:ln w="254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endParaRPr lang="en-GB" sz="895"/>
          </a:p>
        </p:txBody>
      </p:sp>
      <p:sp>
        <p:nvSpPr>
          <p:cNvPr id="50214" name="Rectangle 2086"/>
          <p:cNvSpPr txBox="1">
            <a:spLocks noChangeArrowheads="1"/>
          </p:cNvSpPr>
          <p:nvPr/>
        </p:nvSpPr>
        <p:spPr bwMode="auto">
          <a:xfrm flipH="1">
            <a:off x="7773490" y="1579245"/>
            <a:ext cx="133965" cy="319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gn="ctr" eaLnBrk="1" hangingPunct="1">
              <a:spcBef>
                <a:spcPct val="0"/>
              </a:spcBef>
              <a:buFontTx/>
              <a:buNone/>
            </a:pPr>
            <a:r>
              <a:rPr lang="en-US" altLang="en-US" sz="2400" b="0" dirty="0">
                <a:solidFill>
                  <a:srgbClr val="C00000"/>
                </a:solidFill>
                <a:latin typeface="Calibri" panose="020F0502020204030204" pitchFamily="34" charset="0"/>
                <a:cs typeface="Calibri" panose="020F0502020204030204" pitchFamily="34" charset="0"/>
              </a:rPr>
              <a:t>Identify Candidates for Supplier Development</a:t>
            </a:r>
            <a:endParaRPr lang="en-US" altLang="en-US" sz="2400" b="0" dirty="0">
              <a:solidFill>
                <a:srgbClr val="C00000"/>
              </a:solidFill>
              <a:latin typeface="Calibri" panose="020F0502020204030204" pitchFamily="34" charset="0"/>
              <a:cs typeface="Calibri" panose="020F050202020403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7623" y="6381328"/>
            <a:ext cx="6083460" cy="307777"/>
          </a:xfrm>
          <a:prstGeom prst="rect">
            <a:avLst/>
          </a:prstGeom>
          <a:noFill/>
        </p:spPr>
        <p:txBody>
          <a:bodyPr wrap="none" rtlCol="0">
            <a:spAutoFit/>
          </a:bodyPr>
          <a:lstStyle/>
          <a:p>
            <a:r>
              <a:rPr lang="en-US" sz="1400" dirty="0"/>
              <a:t>Cowley factory Morris Motors 1925 stuffing seats with horsehair in the trim shop</a:t>
            </a:r>
            <a:endParaRPr lang="en-GB" sz="1400" dirty="0"/>
          </a:p>
        </p:txBody>
      </p:sp>
      <p:pic>
        <p:nvPicPr>
          <p:cNvPr id="3" name="Picture 2"/>
          <p:cNvPicPr>
            <a:picLocks noChangeAspect="1"/>
          </p:cNvPicPr>
          <p:nvPr/>
        </p:nvPicPr>
        <p:blipFill>
          <a:blip r:embed="rId1"/>
          <a:stretch>
            <a:fillRect/>
          </a:stretch>
        </p:blipFill>
        <p:spPr>
          <a:xfrm>
            <a:off x="648884" y="508763"/>
            <a:ext cx="7846232" cy="5840474"/>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12"/>
          <p:cNvGrpSpPr/>
          <p:nvPr/>
        </p:nvGrpSpPr>
        <p:grpSpPr bwMode="auto">
          <a:xfrm>
            <a:off x="395288" y="3259138"/>
            <a:ext cx="8315325" cy="2514600"/>
            <a:chOff x="249" y="2053"/>
            <a:chExt cx="5238" cy="1584"/>
          </a:xfrm>
        </p:grpSpPr>
        <p:sp>
          <p:nvSpPr>
            <p:cNvPr id="5" name="Rectangle 93"/>
            <p:cNvSpPr>
              <a:spLocks noChangeArrowheads="1"/>
            </p:cNvSpPr>
            <p:nvPr/>
          </p:nvSpPr>
          <p:spPr bwMode="auto">
            <a:xfrm>
              <a:off x="249" y="2210"/>
              <a:ext cx="5238" cy="699"/>
            </a:xfrm>
            <a:prstGeom prst="rect">
              <a:avLst/>
            </a:prstGeom>
            <a:solidFill>
              <a:srgbClr val="C0FEF9"/>
            </a:solidFill>
            <a:ln w="12700">
              <a:noFill/>
              <a:miter lim="800000"/>
            </a:ln>
          </p:spPr>
          <p:txBody>
            <a:bodyPr wrap="none" anchor="ctr"/>
            <a:lstStyle/>
            <a:p>
              <a:endParaRPr lang="en-GB"/>
            </a:p>
          </p:txBody>
        </p:sp>
        <p:sp>
          <p:nvSpPr>
            <p:cNvPr id="6" name="Rectangle 94"/>
            <p:cNvSpPr>
              <a:spLocks noChangeArrowheads="1"/>
            </p:cNvSpPr>
            <p:nvPr/>
          </p:nvSpPr>
          <p:spPr bwMode="auto">
            <a:xfrm>
              <a:off x="249" y="2893"/>
              <a:ext cx="5238" cy="744"/>
            </a:xfrm>
            <a:prstGeom prst="rect">
              <a:avLst/>
            </a:prstGeom>
            <a:solidFill>
              <a:schemeClr val="folHlink"/>
            </a:solidFill>
            <a:ln w="12700">
              <a:noFill/>
              <a:miter lim="800000"/>
            </a:ln>
          </p:spPr>
          <p:txBody>
            <a:bodyPr wrap="none" anchor="ctr"/>
            <a:lstStyle/>
            <a:p>
              <a:endParaRPr lang="en-GB"/>
            </a:p>
          </p:txBody>
        </p:sp>
        <p:sp>
          <p:nvSpPr>
            <p:cNvPr id="7" name="Freeform 130"/>
            <p:cNvSpPr/>
            <p:nvPr/>
          </p:nvSpPr>
          <p:spPr bwMode="auto">
            <a:xfrm>
              <a:off x="2774" y="3497"/>
              <a:ext cx="2690" cy="92"/>
            </a:xfrm>
            <a:custGeom>
              <a:avLst/>
              <a:gdLst>
                <a:gd name="T0" fmla="*/ 40 w 2690"/>
                <a:gd name="T1" fmla="*/ 57 h 92"/>
                <a:gd name="T2" fmla="*/ 111 w 2690"/>
                <a:gd name="T3" fmla="*/ 57 h 92"/>
                <a:gd name="T4" fmla="*/ 192 w 2690"/>
                <a:gd name="T5" fmla="*/ 57 h 92"/>
                <a:gd name="T6" fmla="*/ 263 w 2690"/>
                <a:gd name="T7" fmla="*/ 23 h 92"/>
                <a:gd name="T8" fmla="*/ 354 w 2690"/>
                <a:gd name="T9" fmla="*/ 11 h 92"/>
                <a:gd name="T10" fmla="*/ 435 w 2690"/>
                <a:gd name="T11" fmla="*/ 11 h 92"/>
                <a:gd name="T12" fmla="*/ 506 w 2690"/>
                <a:gd name="T13" fmla="*/ 35 h 92"/>
                <a:gd name="T14" fmla="*/ 586 w 2690"/>
                <a:gd name="T15" fmla="*/ 0 h 92"/>
                <a:gd name="T16" fmla="*/ 657 w 2690"/>
                <a:gd name="T17" fmla="*/ 0 h 92"/>
                <a:gd name="T18" fmla="*/ 728 w 2690"/>
                <a:gd name="T19" fmla="*/ 35 h 92"/>
                <a:gd name="T20" fmla="*/ 809 w 2690"/>
                <a:gd name="T21" fmla="*/ 57 h 92"/>
                <a:gd name="T22" fmla="*/ 880 w 2690"/>
                <a:gd name="T23" fmla="*/ 91 h 92"/>
                <a:gd name="T24" fmla="*/ 960 w 2690"/>
                <a:gd name="T25" fmla="*/ 46 h 92"/>
                <a:gd name="T26" fmla="*/ 1031 w 2690"/>
                <a:gd name="T27" fmla="*/ 11 h 92"/>
                <a:gd name="T28" fmla="*/ 1112 w 2690"/>
                <a:gd name="T29" fmla="*/ 23 h 92"/>
                <a:gd name="T30" fmla="*/ 1183 w 2690"/>
                <a:gd name="T31" fmla="*/ 46 h 92"/>
                <a:gd name="T32" fmla="*/ 1254 w 2690"/>
                <a:gd name="T33" fmla="*/ 80 h 92"/>
                <a:gd name="T34" fmla="*/ 1334 w 2690"/>
                <a:gd name="T35" fmla="*/ 46 h 92"/>
                <a:gd name="T36" fmla="*/ 1405 w 2690"/>
                <a:gd name="T37" fmla="*/ 91 h 92"/>
                <a:gd name="T38" fmla="*/ 1486 w 2690"/>
                <a:gd name="T39" fmla="*/ 35 h 92"/>
                <a:gd name="T40" fmla="*/ 1557 w 2690"/>
                <a:gd name="T41" fmla="*/ 46 h 92"/>
                <a:gd name="T42" fmla="*/ 1638 w 2690"/>
                <a:gd name="T43" fmla="*/ 80 h 92"/>
                <a:gd name="T44" fmla="*/ 1709 w 2690"/>
                <a:gd name="T45" fmla="*/ 80 h 92"/>
                <a:gd name="T46" fmla="*/ 1780 w 2690"/>
                <a:gd name="T47" fmla="*/ 57 h 92"/>
                <a:gd name="T48" fmla="*/ 1860 w 2690"/>
                <a:gd name="T49" fmla="*/ 23 h 92"/>
                <a:gd name="T50" fmla="*/ 1931 w 2690"/>
                <a:gd name="T51" fmla="*/ 11 h 92"/>
                <a:gd name="T52" fmla="*/ 2012 w 2690"/>
                <a:gd name="T53" fmla="*/ 0 h 92"/>
                <a:gd name="T54" fmla="*/ 2083 w 2690"/>
                <a:gd name="T55" fmla="*/ 35 h 92"/>
                <a:gd name="T56" fmla="*/ 2163 w 2690"/>
                <a:gd name="T57" fmla="*/ 46 h 92"/>
                <a:gd name="T58" fmla="*/ 2234 w 2690"/>
                <a:gd name="T59" fmla="*/ 46 h 92"/>
                <a:gd name="T60" fmla="*/ 2305 w 2690"/>
                <a:gd name="T61" fmla="*/ 35 h 92"/>
                <a:gd name="T62" fmla="*/ 2386 w 2690"/>
                <a:gd name="T63" fmla="*/ 23 h 92"/>
                <a:gd name="T64" fmla="*/ 2457 w 2690"/>
                <a:gd name="T65" fmla="*/ 46 h 92"/>
                <a:gd name="T66" fmla="*/ 2537 w 2690"/>
                <a:gd name="T67" fmla="*/ 57 h 92"/>
                <a:gd name="T68" fmla="*/ 2618 w 2690"/>
                <a:gd name="T69" fmla="*/ 68 h 92"/>
                <a:gd name="T70" fmla="*/ 2689 w 2690"/>
                <a:gd name="T71" fmla="*/ 91 h 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90"/>
                <a:gd name="T109" fmla="*/ 0 h 92"/>
                <a:gd name="T110" fmla="*/ 2690 w 2690"/>
                <a:gd name="T111" fmla="*/ 92 h 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90" h="92">
                  <a:moveTo>
                    <a:pt x="0" y="57"/>
                  </a:moveTo>
                  <a:lnTo>
                    <a:pt x="40" y="57"/>
                  </a:lnTo>
                  <a:lnTo>
                    <a:pt x="71" y="57"/>
                  </a:lnTo>
                  <a:lnTo>
                    <a:pt x="111" y="57"/>
                  </a:lnTo>
                  <a:lnTo>
                    <a:pt x="152" y="57"/>
                  </a:lnTo>
                  <a:lnTo>
                    <a:pt x="192" y="57"/>
                  </a:lnTo>
                  <a:lnTo>
                    <a:pt x="223" y="46"/>
                  </a:lnTo>
                  <a:lnTo>
                    <a:pt x="263" y="23"/>
                  </a:lnTo>
                  <a:lnTo>
                    <a:pt x="303" y="11"/>
                  </a:lnTo>
                  <a:lnTo>
                    <a:pt x="354" y="11"/>
                  </a:lnTo>
                  <a:lnTo>
                    <a:pt x="394" y="11"/>
                  </a:lnTo>
                  <a:lnTo>
                    <a:pt x="435" y="11"/>
                  </a:lnTo>
                  <a:lnTo>
                    <a:pt x="465" y="11"/>
                  </a:lnTo>
                  <a:lnTo>
                    <a:pt x="506" y="35"/>
                  </a:lnTo>
                  <a:lnTo>
                    <a:pt x="546" y="11"/>
                  </a:lnTo>
                  <a:lnTo>
                    <a:pt x="586" y="0"/>
                  </a:lnTo>
                  <a:lnTo>
                    <a:pt x="617" y="0"/>
                  </a:lnTo>
                  <a:lnTo>
                    <a:pt x="657" y="0"/>
                  </a:lnTo>
                  <a:lnTo>
                    <a:pt x="697" y="23"/>
                  </a:lnTo>
                  <a:lnTo>
                    <a:pt x="728" y="35"/>
                  </a:lnTo>
                  <a:lnTo>
                    <a:pt x="768" y="57"/>
                  </a:lnTo>
                  <a:lnTo>
                    <a:pt x="809" y="57"/>
                  </a:lnTo>
                  <a:lnTo>
                    <a:pt x="849" y="68"/>
                  </a:lnTo>
                  <a:lnTo>
                    <a:pt x="880" y="91"/>
                  </a:lnTo>
                  <a:lnTo>
                    <a:pt x="920" y="57"/>
                  </a:lnTo>
                  <a:lnTo>
                    <a:pt x="960" y="46"/>
                  </a:lnTo>
                  <a:lnTo>
                    <a:pt x="991" y="23"/>
                  </a:lnTo>
                  <a:lnTo>
                    <a:pt x="1031" y="11"/>
                  </a:lnTo>
                  <a:lnTo>
                    <a:pt x="1072" y="35"/>
                  </a:lnTo>
                  <a:lnTo>
                    <a:pt x="1112" y="23"/>
                  </a:lnTo>
                  <a:lnTo>
                    <a:pt x="1143" y="23"/>
                  </a:lnTo>
                  <a:lnTo>
                    <a:pt x="1183" y="46"/>
                  </a:lnTo>
                  <a:lnTo>
                    <a:pt x="1223" y="68"/>
                  </a:lnTo>
                  <a:lnTo>
                    <a:pt x="1254" y="80"/>
                  </a:lnTo>
                  <a:lnTo>
                    <a:pt x="1294" y="57"/>
                  </a:lnTo>
                  <a:lnTo>
                    <a:pt x="1334" y="46"/>
                  </a:lnTo>
                  <a:lnTo>
                    <a:pt x="1375" y="57"/>
                  </a:lnTo>
                  <a:lnTo>
                    <a:pt x="1405" y="91"/>
                  </a:lnTo>
                  <a:lnTo>
                    <a:pt x="1446" y="68"/>
                  </a:lnTo>
                  <a:lnTo>
                    <a:pt x="1486" y="35"/>
                  </a:lnTo>
                  <a:lnTo>
                    <a:pt x="1517" y="23"/>
                  </a:lnTo>
                  <a:lnTo>
                    <a:pt x="1557" y="46"/>
                  </a:lnTo>
                  <a:lnTo>
                    <a:pt x="1607" y="57"/>
                  </a:lnTo>
                  <a:lnTo>
                    <a:pt x="1638" y="80"/>
                  </a:lnTo>
                  <a:lnTo>
                    <a:pt x="1668" y="91"/>
                  </a:lnTo>
                  <a:lnTo>
                    <a:pt x="1709" y="80"/>
                  </a:lnTo>
                  <a:lnTo>
                    <a:pt x="1749" y="57"/>
                  </a:lnTo>
                  <a:lnTo>
                    <a:pt x="1780" y="57"/>
                  </a:lnTo>
                  <a:lnTo>
                    <a:pt x="1820" y="46"/>
                  </a:lnTo>
                  <a:lnTo>
                    <a:pt x="1860" y="23"/>
                  </a:lnTo>
                  <a:lnTo>
                    <a:pt x="1900" y="11"/>
                  </a:lnTo>
                  <a:lnTo>
                    <a:pt x="1931" y="11"/>
                  </a:lnTo>
                  <a:lnTo>
                    <a:pt x="1971" y="23"/>
                  </a:lnTo>
                  <a:lnTo>
                    <a:pt x="2012" y="0"/>
                  </a:lnTo>
                  <a:lnTo>
                    <a:pt x="2042" y="0"/>
                  </a:lnTo>
                  <a:lnTo>
                    <a:pt x="2083" y="35"/>
                  </a:lnTo>
                  <a:lnTo>
                    <a:pt x="2123" y="57"/>
                  </a:lnTo>
                  <a:lnTo>
                    <a:pt x="2163" y="46"/>
                  </a:lnTo>
                  <a:lnTo>
                    <a:pt x="2194" y="46"/>
                  </a:lnTo>
                  <a:lnTo>
                    <a:pt x="2234" y="46"/>
                  </a:lnTo>
                  <a:lnTo>
                    <a:pt x="2275" y="46"/>
                  </a:lnTo>
                  <a:lnTo>
                    <a:pt x="2305" y="35"/>
                  </a:lnTo>
                  <a:lnTo>
                    <a:pt x="2346" y="23"/>
                  </a:lnTo>
                  <a:lnTo>
                    <a:pt x="2386" y="23"/>
                  </a:lnTo>
                  <a:lnTo>
                    <a:pt x="2426" y="35"/>
                  </a:lnTo>
                  <a:lnTo>
                    <a:pt x="2457" y="46"/>
                  </a:lnTo>
                  <a:lnTo>
                    <a:pt x="2497" y="46"/>
                  </a:lnTo>
                  <a:lnTo>
                    <a:pt x="2537" y="57"/>
                  </a:lnTo>
                  <a:lnTo>
                    <a:pt x="2568" y="57"/>
                  </a:lnTo>
                  <a:lnTo>
                    <a:pt x="2618" y="68"/>
                  </a:lnTo>
                  <a:lnTo>
                    <a:pt x="2658" y="80"/>
                  </a:lnTo>
                  <a:lnTo>
                    <a:pt x="2689" y="91"/>
                  </a:lnTo>
                </a:path>
              </a:pathLst>
            </a:custGeom>
            <a:noFill/>
            <a:ln w="127000" cap="rnd">
              <a:solidFill>
                <a:srgbClr val="919191"/>
              </a:solidFill>
              <a:round/>
            </a:ln>
          </p:spPr>
          <p:txBody>
            <a:bodyPr/>
            <a:lstStyle/>
            <a:p>
              <a:endParaRPr lang="en-GB"/>
            </a:p>
          </p:txBody>
        </p:sp>
        <p:sp>
          <p:nvSpPr>
            <p:cNvPr id="8" name="Freeform 131"/>
            <p:cNvSpPr/>
            <p:nvPr/>
          </p:nvSpPr>
          <p:spPr bwMode="auto">
            <a:xfrm>
              <a:off x="3723" y="3023"/>
              <a:ext cx="470" cy="219"/>
            </a:xfrm>
            <a:custGeom>
              <a:avLst/>
              <a:gdLst>
                <a:gd name="T0" fmla="*/ 204 w 470"/>
                <a:gd name="T1" fmla="*/ 0 h 219"/>
                <a:gd name="T2" fmla="*/ 245 w 470"/>
                <a:gd name="T3" fmla="*/ 14 h 219"/>
                <a:gd name="T4" fmla="*/ 285 w 470"/>
                <a:gd name="T5" fmla="*/ 14 h 219"/>
                <a:gd name="T6" fmla="*/ 326 w 470"/>
                <a:gd name="T7" fmla="*/ 14 h 219"/>
                <a:gd name="T8" fmla="*/ 357 w 470"/>
                <a:gd name="T9" fmla="*/ 14 h 219"/>
                <a:gd name="T10" fmla="*/ 397 w 470"/>
                <a:gd name="T11" fmla="*/ 14 h 219"/>
                <a:gd name="T12" fmla="*/ 427 w 470"/>
                <a:gd name="T13" fmla="*/ 42 h 219"/>
                <a:gd name="T14" fmla="*/ 427 w 470"/>
                <a:gd name="T15" fmla="*/ 64 h 219"/>
                <a:gd name="T16" fmla="*/ 448 w 470"/>
                <a:gd name="T17" fmla="*/ 98 h 219"/>
                <a:gd name="T18" fmla="*/ 469 w 470"/>
                <a:gd name="T19" fmla="*/ 120 h 219"/>
                <a:gd name="T20" fmla="*/ 469 w 470"/>
                <a:gd name="T21" fmla="*/ 141 h 219"/>
                <a:gd name="T22" fmla="*/ 438 w 470"/>
                <a:gd name="T23" fmla="*/ 162 h 219"/>
                <a:gd name="T24" fmla="*/ 427 w 470"/>
                <a:gd name="T25" fmla="*/ 183 h 219"/>
                <a:gd name="T26" fmla="*/ 387 w 470"/>
                <a:gd name="T27" fmla="*/ 190 h 219"/>
                <a:gd name="T28" fmla="*/ 346 w 470"/>
                <a:gd name="T29" fmla="*/ 211 h 219"/>
                <a:gd name="T30" fmla="*/ 315 w 470"/>
                <a:gd name="T31" fmla="*/ 211 h 219"/>
                <a:gd name="T32" fmla="*/ 275 w 470"/>
                <a:gd name="T33" fmla="*/ 218 h 219"/>
                <a:gd name="T34" fmla="*/ 234 w 470"/>
                <a:gd name="T35" fmla="*/ 218 h 219"/>
                <a:gd name="T36" fmla="*/ 193 w 470"/>
                <a:gd name="T37" fmla="*/ 218 h 219"/>
                <a:gd name="T38" fmla="*/ 163 w 470"/>
                <a:gd name="T39" fmla="*/ 218 h 219"/>
                <a:gd name="T40" fmla="*/ 122 w 470"/>
                <a:gd name="T41" fmla="*/ 204 h 219"/>
                <a:gd name="T42" fmla="*/ 81 w 470"/>
                <a:gd name="T43" fmla="*/ 183 h 219"/>
                <a:gd name="T44" fmla="*/ 50 w 470"/>
                <a:gd name="T45" fmla="*/ 183 h 219"/>
                <a:gd name="T46" fmla="*/ 10 w 470"/>
                <a:gd name="T47" fmla="*/ 169 h 219"/>
                <a:gd name="T48" fmla="*/ 0 w 470"/>
                <a:gd name="T49" fmla="*/ 148 h 219"/>
                <a:gd name="T50" fmla="*/ 10 w 470"/>
                <a:gd name="T51" fmla="*/ 126 h 219"/>
                <a:gd name="T52" fmla="*/ 30 w 470"/>
                <a:gd name="T53" fmla="*/ 98 h 219"/>
                <a:gd name="T54" fmla="*/ 20 w 470"/>
                <a:gd name="T55" fmla="*/ 70 h 219"/>
                <a:gd name="T56" fmla="*/ 20 w 470"/>
                <a:gd name="T57" fmla="*/ 42 h 219"/>
                <a:gd name="T58" fmla="*/ 41 w 470"/>
                <a:gd name="T59" fmla="*/ 21 h 219"/>
                <a:gd name="T60" fmla="*/ 72 w 470"/>
                <a:gd name="T61" fmla="*/ 21 h 219"/>
                <a:gd name="T62" fmla="*/ 112 w 470"/>
                <a:gd name="T63" fmla="*/ 14 h 219"/>
                <a:gd name="T64" fmla="*/ 153 w 470"/>
                <a:gd name="T65" fmla="*/ 0 h 219"/>
                <a:gd name="T66" fmla="*/ 193 w 470"/>
                <a:gd name="T67" fmla="*/ 0 h 219"/>
                <a:gd name="T68" fmla="*/ 204 w 470"/>
                <a:gd name="T69" fmla="*/ 0 h 2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70"/>
                <a:gd name="T106" fmla="*/ 0 h 219"/>
                <a:gd name="T107" fmla="*/ 470 w 470"/>
                <a:gd name="T108" fmla="*/ 219 h 21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70" h="219">
                  <a:moveTo>
                    <a:pt x="204" y="0"/>
                  </a:moveTo>
                  <a:lnTo>
                    <a:pt x="245" y="14"/>
                  </a:lnTo>
                  <a:lnTo>
                    <a:pt x="285" y="14"/>
                  </a:lnTo>
                  <a:lnTo>
                    <a:pt x="326" y="14"/>
                  </a:lnTo>
                  <a:lnTo>
                    <a:pt x="357" y="14"/>
                  </a:lnTo>
                  <a:lnTo>
                    <a:pt x="397" y="14"/>
                  </a:lnTo>
                  <a:lnTo>
                    <a:pt x="427" y="42"/>
                  </a:lnTo>
                  <a:lnTo>
                    <a:pt x="427" y="64"/>
                  </a:lnTo>
                  <a:lnTo>
                    <a:pt x="448" y="98"/>
                  </a:lnTo>
                  <a:lnTo>
                    <a:pt x="469" y="120"/>
                  </a:lnTo>
                  <a:lnTo>
                    <a:pt x="469" y="141"/>
                  </a:lnTo>
                  <a:lnTo>
                    <a:pt x="438" y="162"/>
                  </a:lnTo>
                  <a:lnTo>
                    <a:pt x="427" y="183"/>
                  </a:lnTo>
                  <a:lnTo>
                    <a:pt x="387" y="190"/>
                  </a:lnTo>
                  <a:lnTo>
                    <a:pt x="346" y="211"/>
                  </a:lnTo>
                  <a:lnTo>
                    <a:pt x="315" y="211"/>
                  </a:lnTo>
                  <a:lnTo>
                    <a:pt x="275" y="218"/>
                  </a:lnTo>
                  <a:lnTo>
                    <a:pt x="234" y="218"/>
                  </a:lnTo>
                  <a:lnTo>
                    <a:pt x="193" y="218"/>
                  </a:lnTo>
                  <a:lnTo>
                    <a:pt x="163" y="218"/>
                  </a:lnTo>
                  <a:lnTo>
                    <a:pt x="122" y="204"/>
                  </a:lnTo>
                  <a:lnTo>
                    <a:pt x="81" y="183"/>
                  </a:lnTo>
                  <a:lnTo>
                    <a:pt x="50" y="183"/>
                  </a:lnTo>
                  <a:lnTo>
                    <a:pt x="10" y="169"/>
                  </a:lnTo>
                  <a:lnTo>
                    <a:pt x="0" y="148"/>
                  </a:lnTo>
                  <a:lnTo>
                    <a:pt x="10" y="126"/>
                  </a:lnTo>
                  <a:lnTo>
                    <a:pt x="30" y="98"/>
                  </a:lnTo>
                  <a:lnTo>
                    <a:pt x="20" y="70"/>
                  </a:lnTo>
                  <a:lnTo>
                    <a:pt x="20" y="42"/>
                  </a:lnTo>
                  <a:lnTo>
                    <a:pt x="41" y="21"/>
                  </a:lnTo>
                  <a:lnTo>
                    <a:pt x="72" y="21"/>
                  </a:lnTo>
                  <a:lnTo>
                    <a:pt x="112" y="14"/>
                  </a:lnTo>
                  <a:lnTo>
                    <a:pt x="153" y="0"/>
                  </a:lnTo>
                  <a:lnTo>
                    <a:pt x="193" y="0"/>
                  </a:lnTo>
                  <a:lnTo>
                    <a:pt x="204" y="0"/>
                  </a:lnTo>
                </a:path>
              </a:pathLst>
            </a:custGeom>
            <a:solidFill>
              <a:srgbClr val="CECECE"/>
            </a:solidFill>
            <a:ln w="12700" cap="rnd">
              <a:solidFill>
                <a:schemeClr val="tx1"/>
              </a:solidFill>
              <a:round/>
            </a:ln>
          </p:spPr>
          <p:txBody>
            <a:bodyPr/>
            <a:lstStyle/>
            <a:p>
              <a:endParaRPr lang="en-GB"/>
            </a:p>
          </p:txBody>
        </p:sp>
        <p:sp>
          <p:nvSpPr>
            <p:cNvPr id="9" name="Freeform 132" descr="25%"/>
            <p:cNvSpPr/>
            <p:nvPr/>
          </p:nvSpPr>
          <p:spPr bwMode="auto">
            <a:xfrm>
              <a:off x="3733" y="3045"/>
              <a:ext cx="44" cy="72"/>
            </a:xfrm>
            <a:custGeom>
              <a:avLst/>
              <a:gdLst>
                <a:gd name="T0" fmla="*/ 22 w 44"/>
                <a:gd name="T1" fmla="*/ 0 h 72"/>
                <a:gd name="T2" fmla="*/ 22 w 44"/>
                <a:gd name="T3" fmla="*/ 21 h 72"/>
                <a:gd name="T4" fmla="*/ 43 w 44"/>
                <a:gd name="T5" fmla="*/ 43 h 72"/>
                <a:gd name="T6" fmla="*/ 32 w 44"/>
                <a:gd name="T7" fmla="*/ 71 h 72"/>
                <a:gd name="T8" fmla="*/ 0 w 44"/>
                <a:gd name="T9" fmla="*/ 57 h 72"/>
                <a:gd name="T10" fmla="*/ 0 w 44"/>
                <a:gd name="T11" fmla="*/ 36 h 72"/>
                <a:gd name="T12" fmla="*/ 22 w 44"/>
                <a:gd name="T13" fmla="*/ 0 h 72"/>
                <a:gd name="T14" fmla="*/ 0 60000 65536"/>
                <a:gd name="T15" fmla="*/ 0 60000 65536"/>
                <a:gd name="T16" fmla="*/ 0 60000 65536"/>
                <a:gd name="T17" fmla="*/ 0 60000 65536"/>
                <a:gd name="T18" fmla="*/ 0 60000 65536"/>
                <a:gd name="T19" fmla="*/ 0 60000 65536"/>
                <a:gd name="T20" fmla="*/ 0 60000 65536"/>
                <a:gd name="T21" fmla="*/ 0 w 44"/>
                <a:gd name="T22" fmla="*/ 0 h 72"/>
                <a:gd name="T23" fmla="*/ 44 w 44"/>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72">
                  <a:moveTo>
                    <a:pt x="22" y="0"/>
                  </a:moveTo>
                  <a:lnTo>
                    <a:pt x="22" y="21"/>
                  </a:lnTo>
                  <a:lnTo>
                    <a:pt x="43" y="43"/>
                  </a:lnTo>
                  <a:lnTo>
                    <a:pt x="32" y="71"/>
                  </a:lnTo>
                  <a:lnTo>
                    <a:pt x="0" y="57"/>
                  </a:lnTo>
                  <a:lnTo>
                    <a:pt x="0" y="36"/>
                  </a:lnTo>
                  <a:lnTo>
                    <a:pt x="22" y="0"/>
                  </a:lnTo>
                </a:path>
              </a:pathLst>
            </a:custGeom>
            <a:pattFill prst="pct25">
              <a:fgClr>
                <a:schemeClr val="bg2"/>
              </a:fgClr>
              <a:bgClr>
                <a:srgbClr val="CECECE"/>
              </a:bgClr>
            </a:pattFill>
            <a:ln w="12700" cap="rnd">
              <a:noFill/>
              <a:round/>
            </a:ln>
          </p:spPr>
          <p:txBody>
            <a:bodyPr/>
            <a:lstStyle/>
            <a:p>
              <a:endParaRPr lang="en-GB"/>
            </a:p>
          </p:txBody>
        </p:sp>
        <p:sp>
          <p:nvSpPr>
            <p:cNvPr id="10" name="Freeform 133" descr="25%"/>
            <p:cNvSpPr/>
            <p:nvPr/>
          </p:nvSpPr>
          <p:spPr bwMode="auto">
            <a:xfrm>
              <a:off x="3743" y="3151"/>
              <a:ext cx="71" cy="63"/>
            </a:xfrm>
            <a:custGeom>
              <a:avLst/>
              <a:gdLst>
                <a:gd name="T0" fmla="*/ 10 w 71"/>
                <a:gd name="T1" fmla="*/ 0 h 63"/>
                <a:gd name="T2" fmla="*/ 40 w 71"/>
                <a:gd name="T3" fmla="*/ 21 h 63"/>
                <a:gd name="T4" fmla="*/ 70 w 71"/>
                <a:gd name="T5" fmla="*/ 35 h 63"/>
                <a:gd name="T6" fmla="*/ 70 w 71"/>
                <a:gd name="T7" fmla="*/ 55 h 63"/>
                <a:gd name="T8" fmla="*/ 40 w 71"/>
                <a:gd name="T9" fmla="*/ 62 h 63"/>
                <a:gd name="T10" fmla="*/ 10 w 71"/>
                <a:gd name="T11" fmla="*/ 55 h 63"/>
                <a:gd name="T12" fmla="*/ 0 w 71"/>
                <a:gd name="T13" fmla="*/ 35 h 63"/>
                <a:gd name="T14" fmla="*/ 10 w 71"/>
                <a:gd name="T15" fmla="*/ 7 h 63"/>
                <a:gd name="T16" fmla="*/ 10 w 71"/>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63"/>
                <a:gd name="T29" fmla="*/ 71 w 71"/>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63">
                  <a:moveTo>
                    <a:pt x="10" y="0"/>
                  </a:moveTo>
                  <a:lnTo>
                    <a:pt x="40" y="21"/>
                  </a:lnTo>
                  <a:lnTo>
                    <a:pt x="70" y="35"/>
                  </a:lnTo>
                  <a:lnTo>
                    <a:pt x="70" y="55"/>
                  </a:lnTo>
                  <a:lnTo>
                    <a:pt x="40" y="62"/>
                  </a:lnTo>
                  <a:lnTo>
                    <a:pt x="10" y="55"/>
                  </a:lnTo>
                  <a:lnTo>
                    <a:pt x="0" y="35"/>
                  </a:lnTo>
                  <a:lnTo>
                    <a:pt x="10" y="7"/>
                  </a:lnTo>
                  <a:lnTo>
                    <a:pt x="10" y="0"/>
                  </a:lnTo>
                </a:path>
              </a:pathLst>
            </a:custGeom>
            <a:pattFill prst="pct25">
              <a:fgClr>
                <a:schemeClr val="bg2"/>
              </a:fgClr>
              <a:bgClr>
                <a:srgbClr val="CECECE"/>
              </a:bgClr>
            </a:pattFill>
            <a:ln w="12700" cap="rnd">
              <a:noFill/>
              <a:round/>
            </a:ln>
          </p:spPr>
          <p:txBody>
            <a:bodyPr/>
            <a:lstStyle/>
            <a:p>
              <a:endParaRPr lang="en-GB"/>
            </a:p>
          </p:txBody>
        </p:sp>
        <p:sp>
          <p:nvSpPr>
            <p:cNvPr id="11" name="Freeform 134"/>
            <p:cNvSpPr/>
            <p:nvPr/>
          </p:nvSpPr>
          <p:spPr bwMode="auto">
            <a:xfrm>
              <a:off x="4198" y="3193"/>
              <a:ext cx="325" cy="212"/>
            </a:xfrm>
            <a:custGeom>
              <a:avLst/>
              <a:gdLst>
                <a:gd name="T0" fmla="*/ 97 w 325"/>
                <a:gd name="T1" fmla="*/ 14 h 212"/>
                <a:gd name="T2" fmla="*/ 124 w 325"/>
                <a:gd name="T3" fmla="*/ 14 h 212"/>
                <a:gd name="T4" fmla="*/ 152 w 325"/>
                <a:gd name="T5" fmla="*/ 7 h 212"/>
                <a:gd name="T6" fmla="*/ 172 w 325"/>
                <a:gd name="T7" fmla="*/ 7 h 212"/>
                <a:gd name="T8" fmla="*/ 200 w 325"/>
                <a:gd name="T9" fmla="*/ 0 h 212"/>
                <a:gd name="T10" fmla="*/ 227 w 325"/>
                <a:gd name="T11" fmla="*/ 0 h 212"/>
                <a:gd name="T12" fmla="*/ 248 w 325"/>
                <a:gd name="T13" fmla="*/ 0 h 212"/>
                <a:gd name="T14" fmla="*/ 276 w 325"/>
                <a:gd name="T15" fmla="*/ 7 h 212"/>
                <a:gd name="T16" fmla="*/ 282 w 325"/>
                <a:gd name="T17" fmla="*/ 28 h 212"/>
                <a:gd name="T18" fmla="*/ 303 w 325"/>
                <a:gd name="T19" fmla="*/ 42 h 212"/>
                <a:gd name="T20" fmla="*/ 317 w 325"/>
                <a:gd name="T21" fmla="*/ 70 h 212"/>
                <a:gd name="T22" fmla="*/ 324 w 325"/>
                <a:gd name="T23" fmla="*/ 91 h 212"/>
                <a:gd name="T24" fmla="*/ 324 w 325"/>
                <a:gd name="T25" fmla="*/ 120 h 212"/>
                <a:gd name="T26" fmla="*/ 310 w 325"/>
                <a:gd name="T27" fmla="*/ 148 h 212"/>
                <a:gd name="T28" fmla="*/ 310 w 325"/>
                <a:gd name="T29" fmla="*/ 169 h 212"/>
                <a:gd name="T30" fmla="*/ 282 w 325"/>
                <a:gd name="T31" fmla="*/ 176 h 212"/>
                <a:gd name="T32" fmla="*/ 262 w 325"/>
                <a:gd name="T33" fmla="*/ 197 h 212"/>
                <a:gd name="T34" fmla="*/ 241 w 325"/>
                <a:gd name="T35" fmla="*/ 204 h 212"/>
                <a:gd name="T36" fmla="*/ 220 w 325"/>
                <a:gd name="T37" fmla="*/ 211 h 212"/>
                <a:gd name="T38" fmla="*/ 186 w 325"/>
                <a:gd name="T39" fmla="*/ 204 h 212"/>
                <a:gd name="T40" fmla="*/ 159 w 325"/>
                <a:gd name="T41" fmla="*/ 197 h 212"/>
                <a:gd name="T42" fmla="*/ 138 w 325"/>
                <a:gd name="T43" fmla="*/ 197 h 212"/>
                <a:gd name="T44" fmla="*/ 117 w 325"/>
                <a:gd name="T45" fmla="*/ 211 h 212"/>
                <a:gd name="T46" fmla="*/ 90 w 325"/>
                <a:gd name="T47" fmla="*/ 211 h 212"/>
                <a:gd name="T48" fmla="*/ 62 w 325"/>
                <a:gd name="T49" fmla="*/ 197 h 212"/>
                <a:gd name="T50" fmla="*/ 62 w 325"/>
                <a:gd name="T51" fmla="*/ 176 h 212"/>
                <a:gd name="T52" fmla="*/ 41 w 325"/>
                <a:gd name="T53" fmla="*/ 162 h 212"/>
                <a:gd name="T54" fmla="*/ 35 w 325"/>
                <a:gd name="T55" fmla="*/ 140 h 212"/>
                <a:gd name="T56" fmla="*/ 14 w 325"/>
                <a:gd name="T57" fmla="*/ 134 h 212"/>
                <a:gd name="T58" fmla="*/ 0 w 325"/>
                <a:gd name="T59" fmla="*/ 112 h 212"/>
                <a:gd name="T60" fmla="*/ 21 w 325"/>
                <a:gd name="T61" fmla="*/ 84 h 212"/>
                <a:gd name="T62" fmla="*/ 21 w 325"/>
                <a:gd name="T63" fmla="*/ 63 h 212"/>
                <a:gd name="T64" fmla="*/ 27 w 325"/>
                <a:gd name="T65" fmla="*/ 35 h 212"/>
                <a:gd name="T66" fmla="*/ 48 w 325"/>
                <a:gd name="T67" fmla="*/ 28 h 212"/>
                <a:gd name="T68" fmla="*/ 69 w 325"/>
                <a:gd name="T69" fmla="*/ 28 h 212"/>
                <a:gd name="T70" fmla="*/ 97 w 325"/>
                <a:gd name="T71" fmla="*/ 14 h 2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212"/>
                <a:gd name="T110" fmla="*/ 325 w 325"/>
                <a:gd name="T111" fmla="*/ 212 h 2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212">
                  <a:moveTo>
                    <a:pt x="97" y="14"/>
                  </a:moveTo>
                  <a:lnTo>
                    <a:pt x="124" y="14"/>
                  </a:lnTo>
                  <a:lnTo>
                    <a:pt x="152" y="7"/>
                  </a:lnTo>
                  <a:lnTo>
                    <a:pt x="172" y="7"/>
                  </a:lnTo>
                  <a:lnTo>
                    <a:pt x="200" y="0"/>
                  </a:lnTo>
                  <a:lnTo>
                    <a:pt x="227" y="0"/>
                  </a:lnTo>
                  <a:lnTo>
                    <a:pt x="248" y="0"/>
                  </a:lnTo>
                  <a:lnTo>
                    <a:pt x="276" y="7"/>
                  </a:lnTo>
                  <a:lnTo>
                    <a:pt x="282" y="28"/>
                  </a:lnTo>
                  <a:lnTo>
                    <a:pt x="303" y="42"/>
                  </a:lnTo>
                  <a:lnTo>
                    <a:pt x="317" y="70"/>
                  </a:lnTo>
                  <a:lnTo>
                    <a:pt x="324" y="91"/>
                  </a:lnTo>
                  <a:lnTo>
                    <a:pt x="324" y="120"/>
                  </a:lnTo>
                  <a:lnTo>
                    <a:pt x="310" y="148"/>
                  </a:lnTo>
                  <a:lnTo>
                    <a:pt x="310" y="169"/>
                  </a:lnTo>
                  <a:lnTo>
                    <a:pt x="282" y="176"/>
                  </a:lnTo>
                  <a:lnTo>
                    <a:pt x="262" y="197"/>
                  </a:lnTo>
                  <a:lnTo>
                    <a:pt x="241" y="204"/>
                  </a:lnTo>
                  <a:lnTo>
                    <a:pt x="220" y="211"/>
                  </a:lnTo>
                  <a:lnTo>
                    <a:pt x="186" y="204"/>
                  </a:lnTo>
                  <a:lnTo>
                    <a:pt x="159" y="197"/>
                  </a:lnTo>
                  <a:lnTo>
                    <a:pt x="138" y="197"/>
                  </a:lnTo>
                  <a:lnTo>
                    <a:pt x="117" y="211"/>
                  </a:lnTo>
                  <a:lnTo>
                    <a:pt x="90" y="211"/>
                  </a:lnTo>
                  <a:lnTo>
                    <a:pt x="62" y="197"/>
                  </a:lnTo>
                  <a:lnTo>
                    <a:pt x="62" y="176"/>
                  </a:lnTo>
                  <a:lnTo>
                    <a:pt x="41" y="162"/>
                  </a:lnTo>
                  <a:lnTo>
                    <a:pt x="35" y="140"/>
                  </a:lnTo>
                  <a:lnTo>
                    <a:pt x="14" y="134"/>
                  </a:lnTo>
                  <a:lnTo>
                    <a:pt x="0" y="112"/>
                  </a:lnTo>
                  <a:lnTo>
                    <a:pt x="21" y="84"/>
                  </a:lnTo>
                  <a:lnTo>
                    <a:pt x="21" y="63"/>
                  </a:lnTo>
                  <a:lnTo>
                    <a:pt x="27" y="35"/>
                  </a:lnTo>
                  <a:lnTo>
                    <a:pt x="48" y="28"/>
                  </a:lnTo>
                  <a:lnTo>
                    <a:pt x="69" y="28"/>
                  </a:lnTo>
                  <a:lnTo>
                    <a:pt x="97" y="14"/>
                  </a:lnTo>
                </a:path>
              </a:pathLst>
            </a:custGeom>
            <a:solidFill>
              <a:srgbClr val="CECECE"/>
            </a:solidFill>
            <a:ln w="12700" cap="rnd">
              <a:solidFill>
                <a:schemeClr val="tx1"/>
              </a:solidFill>
              <a:round/>
            </a:ln>
          </p:spPr>
          <p:txBody>
            <a:bodyPr/>
            <a:lstStyle/>
            <a:p>
              <a:endParaRPr lang="en-GB"/>
            </a:p>
          </p:txBody>
        </p:sp>
        <p:sp>
          <p:nvSpPr>
            <p:cNvPr id="12" name="Freeform 135" descr="25%"/>
            <p:cNvSpPr/>
            <p:nvPr/>
          </p:nvSpPr>
          <p:spPr bwMode="auto">
            <a:xfrm>
              <a:off x="4439" y="3305"/>
              <a:ext cx="70" cy="94"/>
            </a:xfrm>
            <a:custGeom>
              <a:avLst/>
              <a:gdLst>
                <a:gd name="T0" fmla="*/ 69 w 70"/>
                <a:gd name="T1" fmla="*/ 7 h 94"/>
                <a:gd name="T2" fmla="*/ 55 w 70"/>
                <a:gd name="T3" fmla="*/ 36 h 94"/>
                <a:gd name="T4" fmla="*/ 55 w 70"/>
                <a:gd name="T5" fmla="*/ 58 h 94"/>
                <a:gd name="T6" fmla="*/ 28 w 70"/>
                <a:gd name="T7" fmla="*/ 72 h 94"/>
                <a:gd name="T8" fmla="*/ 0 w 70"/>
                <a:gd name="T9" fmla="*/ 93 h 94"/>
                <a:gd name="T10" fmla="*/ 14 w 70"/>
                <a:gd name="T11" fmla="*/ 64 h 94"/>
                <a:gd name="T12" fmla="*/ 28 w 70"/>
                <a:gd name="T13" fmla="*/ 43 h 94"/>
                <a:gd name="T14" fmla="*/ 35 w 70"/>
                <a:gd name="T15" fmla="*/ 14 h 94"/>
                <a:gd name="T16" fmla="*/ 62 w 70"/>
                <a:gd name="T17" fmla="*/ 0 h 94"/>
                <a:gd name="T18" fmla="*/ 69 w 70"/>
                <a:gd name="T19" fmla="*/ 7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94"/>
                <a:gd name="T32" fmla="*/ 70 w 70"/>
                <a:gd name="T33" fmla="*/ 94 h 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94">
                  <a:moveTo>
                    <a:pt x="69" y="7"/>
                  </a:moveTo>
                  <a:lnTo>
                    <a:pt x="55" y="36"/>
                  </a:lnTo>
                  <a:lnTo>
                    <a:pt x="55" y="58"/>
                  </a:lnTo>
                  <a:lnTo>
                    <a:pt x="28" y="72"/>
                  </a:lnTo>
                  <a:lnTo>
                    <a:pt x="0" y="93"/>
                  </a:lnTo>
                  <a:lnTo>
                    <a:pt x="14" y="64"/>
                  </a:lnTo>
                  <a:lnTo>
                    <a:pt x="28" y="43"/>
                  </a:lnTo>
                  <a:lnTo>
                    <a:pt x="35" y="14"/>
                  </a:lnTo>
                  <a:lnTo>
                    <a:pt x="62" y="0"/>
                  </a:lnTo>
                  <a:lnTo>
                    <a:pt x="69" y="7"/>
                  </a:lnTo>
                </a:path>
              </a:pathLst>
            </a:custGeom>
            <a:pattFill prst="pct25">
              <a:fgClr>
                <a:schemeClr val="bg2"/>
              </a:fgClr>
              <a:bgClr>
                <a:srgbClr val="CECECE"/>
              </a:bgClr>
            </a:pattFill>
            <a:ln w="12700" cap="rnd">
              <a:noFill/>
              <a:round/>
            </a:ln>
          </p:spPr>
          <p:txBody>
            <a:bodyPr/>
            <a:lstStyle/>
            <a:p>
              <a:endParaRPr lang="en-GB"/>
            </a:p>
          </p:txBody>
        </p:sp>
        <p:sp>
          <p:nvSpPr>
            <p:cNvPr id="13" name="Freeform 136"/>
            <p:cNvSpPr/>
            <p:nvPr/>
          </p:nvSpPr>
          <p:spPr bwMode="auto">
            <a:xfrm>
              <a:off x="3917" y="3184"/>
              <a:ext cx="353" cy="255"/>
            </a:xfrm>
            <a:custGeom>
              <a:avLst/>
              <a:gdLst>
                <a:gd name="T0" fmla="*/ 97 w 353"/>
                <a:gd name="T1" fmla="*/ 35 h 255"/>
                <a:gd name="T2" fmla="*/ 124 w 353"/>
                <a:gd name="T3" fmla="*/ 29 h 255"/>
                <a:gd name="T4" fmla="*/ 166 w 353"/>
                <a:gd name="T5" fmla="*/ 7 h 255"/>
                <a:gd name="T6" fmla="*/ 186 w 353"/>
                <a:gd name="T7" fmla="*/ 0 h 255"/>
                <a:gd name="T8" fmla="*/ 214 w 353"/>
                <a:gd name="T9" fmla="*/ 0 h 255"/>
                <a:gd name="T10" fmla="*/ 241 w 353"/>
                <a:gd name="T11" fmla="*/ 0 h 255"/>
                <a:gd name="T12" fmla="*/ 262 w 353"/>
                <a:gd name="T13" fmla="*/ 7 h 255"/>
                <a:gd name="T14" fmla="*/ 290 w 353"/>
                <a:gd name="T15" fmla="*/ 14 h 255"/>
                <a:gd name="T16" fmla="*/ 296 w 353"/>
                <a:gd name="T17" fmla="*/ 35 h 255"/>
                <a:gd name="T18" fmla="*/ 317 w 353"/>
                <a:gd name="T19" fmla="*/ 49 h 255"/>
                <a:gd name="T20" fmla="*/ 324 w 353"/>
                <a:gd name="T21" fmla="*/ 71 h 255"/>
                <a:gd name="T22" fmla="*/ 331 w 353"/>
                <a:gd name="T23" fmla="*/ 99 h 255"/>
                <a:gd name="T24" fmla="*/ 331 w 353"/>
                <a:gd name="T25" fmla="*/ 120 h 255"/>
                <a:gd name="T26" fmla="*/ 345 w 353"/>
                <a:gd name="T27" fmla="*/ 148 h 255"/>
                <a:gd name="T28" fmla="*/ 352 w 353"/>
                <a:gd name="T29" fmla="*/ 176 h 255"/>
                <a:gd name="T30" fmla="*/ 352 w 353"/>
                <a:gd name="T31" fmla="*/ 205 h 255"/>
                <a:gd name="T32" fmla="*/ 331 w 353"/>
                <a:gd name="T33" fmla="*/ 205 h 255"/>
                <a:gd name="T34" fmla="*/ 310 w 353"/>
                <a:gd name="T35" fmla="*/ 205 h 255"/>
                <a:gd name="T36" fmla="*/ 290 w 353"/>
                <a:gd name="T37" fmla="*/ 226 h 255"/>
                <a:gd name="T38" fmla="*/ 269 w 353"/>
                <a:gd name="T39" fmla="*/ 233 h 255"/>
                <a:gd name="T40" fmla="*/ 241 w 353"/>
                <a:gd name="T41" fmla="*/ 233 h 255"/>
                <a:gd name="T42" fmla="*/ 221 w 353"/>
                <a:gd name="T43" fmla="*/ 233 h 255"/>
                <a:gd name="T44" fmla="*/ 186 w 353"/>
                <a:gd name="T45" fmla="*/ 254 h 255"/>
                <a:gd name="T46" fmla="*/ 166 w 353"/>
                <a:gd name="T47" fmla="*/ 254 h 255"/>
                <a:gd name="T48" fmla="*/ 145 w 353"/>
                <a:gd name="T49" fmla="*/ 233 h 255"/>
                <a:gd name="T50" fmla="*/ 117 w 353"/>
                <a:gd name="T51" fmla="*/ 233 h 255"/>
                <a:gd name="T52" fmla="*/ 90 w 353"/>
                <a:gd name="T53" fmla="*/ 226 h 255"/>
                <a:gd name="T54" fmla="*/ 62 w 353"/>
                <a:gd name="T55" fmla="*/ 233 h 255"/>
                <a:gd name="T56" fmla="*/ 27 w 353"/>
                <a:gd name="T57" fmla="*/ 233 h 255"/>
                <a:gd name="T58" fmla="*/ 0 w 353"/>
                <a:gd name="T59" fmla="*/ 212 h 255"/>
                <a:gd name="T60" fmla="*/ 0 w 353"/>
                <a:gd name="T61" fmla="*/ 191 h 255"/>
                <a:gd name="T62" fmla="*/ 7 w 353"/>
                <a:gd name="T63" fmla="*/ 169 h 255"/>
                <a:gd name="T64" fmla="*/ 14 w 353"/>
                <a:gd name="T65" fmla="*/ 141 h 255"/>
                <a:gd name="T66" fmla="*/ 14 w 353"/>
                <a:gd name="T67" fmla="*/ 113 h 255"/>
                <a:gd name="T68" fmla="*/ 14 w 353"/>
                <a:gd name="T69" fmla="*/ 92 h 255"/>
                <a:gd name="T70" fmla="*/ 21 w 353"/>
                <a:gd name="T71" fmla="*/ 64 h 255"/>
                <a:gd name="T72" fmla="*/ 48 w 353"/>
                <a:gd name="T73" fmla="*/ 43 h 255"/>
                <a:gd name="T74" fmla="*/ 69 w 353"/>
                <a:gd name="T75" fmla="*/ 43 h 255"/>
                <a:gd name="T76" fmla="*/ 97 w 353"/>
                <a:gd name="T77" fmla="*/ 35 h 255"/>
                <a:gd name="T78" fmla="*/ 97 w 353"/>
                <a:gd name="T79" fmla="*/ 35 h 2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3"/>
                <a:gd name="T121" fmla="*/ 0 h 255"/>
                <a:gd name="T122" fmla="*/ 353 w 353"/>
                <a:gd name="T123" fmla="*/ 255 h 25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3" h="255">
                  <a:moveTo>
                    <a:pt x="97" y="35"/>
                  </a:moveTo>
                  <a:lnTo>
                    <a:pt x="124" y="29"/>
                  </a:lnTo>
                  <a:lnTo>
                    <a:pt x="166" y="7"/>
                  </a:lnTo>
                  <a:lnTo>
                    <a:pt x="186" y="0"/>
                  </a:lnTo>
                  <a:lnTo>
                    <a:pt x="214" y="0"/>
                  </a:lnTo>
                  <a:lnTo>
                    <a:pt x="241" y="0"/>
                  </a:lnTo>
                  <a:lnTo>
                    <a:pt x="262" y="7"/>
                  </a:lnTo>
                  <a:lnTo>
                    <a:pt x="290" y="14"/>
                  </a:lnTo>
                  <a:lnTo>
                    <a:pt x="296" y="35"/>
                  </a:lnTo>
                  <a:lnTo>
                    <a:pt x="317" y="49"/>
                  </a:lnTo>
                  <a:lnTo>
                    <a:pt x="324" y="71"/>
                  </a:lnTo>
                  <a:lnTo>
                    <a:pt x="331" y="99"/>
                  </a:lnTo>
                  <a:lnTo>
                    <a:pt x="331" y="120"/>
                  </a:lnTo>
                  <a:lnTo>
                    <a:pt x="345" y="148"/>
                  </a:lnTo>
                  <a:lnTo>
                    <a:pt x="352" y="176"/>
                  </a:lnTo>
                  <a:lnTo>
                    <a:pt x="352" y="205"/>
                  </a:lnTo>
                  <a:lnTo>
                    <a:pt x="331" y="205"/>
                  </a:lnTo>
                  <a:lnTo>
                    <a:pt x="310" y="205"/>
                  </a:lnTo>
                  <a:lnTo>
                    <a:pt x="290" y="226"/>
                  </a:lnTo>
                  <a:lnTo>
                    <a:pt x="269" y="233"/>
                  </a:lnTo>
                  <a:lnTo>
                    <a:pt x="241" y="233"/>
                  </a:lnTo>
                  <a:lnTo>
                    <a:pt x="221" y="233"/>
                  </a:lnTo>
                  <a:lnTo>
                    <a:pt x="186" y="254"/>
                  </a:lnTo>
                  <a:lnTo>
                    <a:pt x="166" y="254"/>
                  </a:lnTo>
                  <a:lnTo>
                    <a:pt x="145" y="233"/>
                  </a:lnTo>
                  <a:lnTo>
                    <a:pt x="117" y="233"/>
                  </a:lnTo>
                  <a:lnTo>
                    <a:pt x="90" y="226"/>
                  </a:lnTo>
                  <a:lnTo>
                    <a:pt x="62" y="233"/>
                  </a:lnTo>
                  <a:lnTo>
                    <a:pt x="27" y="233"/>
                  </a:lnTo>
                  <a:lnTo>
                    <a:pt x="0" y="212"/>
                  </a:lnTo>
                  <a:lnTo>
                    <a:pt x="0" y="191"/>
                  </a:lnTo>
                  <a:lnTo>
                    <a:pt x="7" y="169"/>
                  </a:lnTo>
                  <a:lnTo>
                    <a:pt x="14" y="141"/>
                  </a:lnTo>
                  <a:lnTo>
                    <a:pt x="14" y="113"/>
                  </a:lnTo>
                  <a:lnTo>
                    <a:pt x="14" y="92"/>
                  </a:lnTo>
                  <a:lnTo>
                    <a:pt x="21" y="64"/>
                  </a:lnTo>
                  <a:lnTo>
                    <a:pt x="48" y="43"/>
                  </a:lnTo>
                  <a:lnTo>
                    <a:pt x="69" y="43"/>
                  </a:lnTo>
                  <a:lnTo>
                    <a:pt x="97" y="35"/>
                  </a:lnTo>
                </a:path>
              </a:pathLst>
            </a:custGeom>
            <a:solidFill>
              <a:srgbClr val="CECECE"/>
            </a:solidFill>
            <a:ln w="12700" cap="rnd">
              <a:solidFill>
                <a:schemeClr val="tx1"/>
              </a:solidFill>
              <a:round/>
            </a:ln>
          </p:spPr>
          <p:txBody>
            <a:bodyPr/>
            <a:lstStyle/>
            <a:p>
              <a:endParaRPr lang="en-GB"/>
            </a:p>
          </p:txBody>
        </p:sp>
        <p:sp>
          <p:nvSpPr>
            <p:cNvPr id="14" name="Freeform 137" descr="25%"/>
            <p:cNvSpPr/>
            <p:nvPr/>
          </p:nvSpPr>
          <p:spPr bwMode="auto">
            <a:xfrm>
              <a:off x="4001" y="3220"/>
              <a:ext cx="42" cy="44"/>
            </a:xfrm>
            <a:custGeom>
              <a:avLst/>
              <a:gdLst>
                <a:gd name="T0" fmla="*/ 41 w 42"/>
                <a:gd name="T1" fmla="*/ 0 h 44"/>
                <a:gd name="T2" fmla="*/ 27 w 42"/>
                <a:gd name="T3" fmla="*/ 22 h 44"/>
                <a:gd name="T4" fmla="*/ 7 w 42"/>
                <a:gd name="T5" fmla="*/ 43 h 44"/>
                <a:gd name="T6" fmla="*/ 0 w 42"/>
                <a:gd name="T7" fmla="*/ 14 h 44"/>
                <a:gd name="T8" fmla="*/ 27 w 42"/>
                <a:gd name="T9" fmla="*/ 14 h 44"/>
                <a:gd name="T10" fmla="*/ 41 w 42"/>
                <a:gd name="T11" fmla="*/ 0 h 44"/>
                <a:gd name="T12" fmla="*/ 0 60000 65536"/>
                <a:gd name="T13" fmla="*/ 0 60000 65536"/>
                <a:gd name="T14" fmla="*/ 0 60000 65536"/>
                <a:gd name="T15" fmla="*/ 0 60000 65536"/>
                <a:gd name="T16" fmla="*/ 0 60000 65536"/>
                <a:gd name="T17" fmla="*/ 0 60000 65536"/>
                <a:gd name="T18" fmla="*/ 0 w 42"/>
                <a:gd name="T19" fmla="*/ 0 h 44"/>
                <a:gd name="T20" fmla="*/ 42 w 42"/>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42" h="44">
                  <a:moveTo>
                    <a:pt x="41" y="0"/>
                  </a:moveTo>
                  <a:lnTo>
                    <a:pt x="27" y="22"/>
                  </a:lnTo>
                  <a:lnTo>
                    <a:pt x="7" y="43"/>
                  </a:lnTo>
                  <a:lnTo>
                    <a:pt x="0" y="14"/>
                  </a:lnTo>
                  <a:lnTo>
                    <a:pt x="27" y="14"/>
                  </a:lnTo>
                  <a:lnTo>
                    <a:pt x="41" y="0"/>
                  </a:lnTo>
                </a:path>
              </a:pathLst>
            </a:custGeom>
            <a:pattFill prst="pct25">
              <a:fgClr>
                <a:schemeClr val="bg2"/>
              </a:fgClr>
              <a:bgClr>
                <a:srgbClr val="CECECE"/>
              </a:bgClr>
            </a:pattFill>
            <a:ln w="12700" cap="rnd">
              <a:noFill/>
              <a:round/>
            </a:ln>
          </p:spPr>
          <p:txBody>
            <a:bodyPr/>
            <a:lstStyle/>
            <a:p>
              <a:endParaRPr lang="en-GB"/>
            </a:p>
          </p:txBody>
        </p:sp>
        <p:sp>
          <p:nvSpPr>
            <p:cNvPr id="15" name="Freeform 138"/>
            <p:cNvSpPr/>
            <p:nvPr/>
          </p:nvSpPr>
          <p:spPr bwMode="auto">
            <a:xfrm>
              <a:off x="3613" y="3190"/>
              <a:ext cx="379" cy="213"/>
            </a:xfrm>
            <a:custGeom>
              <a:avLst/>
              <a:gdLst>
                <a:gd name="T0" fmla="*/ 263 w 379"/>
                <a:gd name="T1" fmla="*/ 14 h 213"/>
                <a:gd name="T2" fmla="*/ 230 w 379"/>
                <a:gd name="T3" fmla="*/ 14 h 213"/>
                <a:gd name="T4" fmla="*/ 197 w 379"/>
                <a:gd name="T5" fmla="*/ 7 h 213"/>
                <a:gd name="T6" fmla="*/ 172 w 379"/>
                <a:gd name="T7" fmla="*/ 0 h 213"/>
                <a:gd name="T8" fmla="*/ 140 w 379"/>
                <a:gd name="T9" fmla="*/ 0 h 213"/>
                <a:gd name="T10" fmla="*/ 107 w 379"/>
                <a:gd name="T11" fmla="*/ 7 h 213"/>
                <a:gd name="T12" fmla="*/ 107 w 379"/>
                <a:gd name="T13" fmla="*/ 28 h 213"/>
                <a:gd name="T14" fmla="*/ 82 w 379"/>
                <a:gd name="T15" fmla="*/ 28 h 213"/>
                <a:gd name="T16" fmla="*/ 49 w 379"/>
                <a:gd name="T17" fmla="*/ 42 h 213"/>
                <a:gd name="T18" fmla="*/ 33 w 379"/>
                <a:gd name="T19" fmla="*/ 70 h 213"/>
                <a:gd name="T20" fmla="*/ 33 w 379"/>
                <a:gd name="T21" fmla="*/ 92 h 213"/>
                <a:gd name="T22" fmla="*/ 16 w 379"/>
                <a:gd name="T23" fmla="*/ 120 h 213"/>
                <a:gd name="T24" fmla="*/ 0 w 379"/>
                <a:gd name="T25" fmla="*/ 148 h 213"/>
                <a:gd name="T26" fmla="*/ 16 w 379"/>
                <a:gd name="T27" fmla="*/ 176 h 213"/>
                <a:gd name="T28" fmla="*/ 41 w 379"/>
                <a:gd name="T29" fmla="*/ 198 h 213"/>
                <a:gd name="T30" fmla="*/ 74 w 379"/>
                <a:gd name="T31" fmla="*/ 205 h 213"/>
                <a:gd name="T32" fmla="*/ 107 w 379"/>
                <a:gd name="T33" fmla="*/ 212 h 213"/>
                <a:gd name="T34" fmla="*/ 132 w 379"/>
                <a:gd name="T35" fmla="*/ 212 h 213"/>
                <a:gd name="T36" fmla="*/ 164 w 379"/>
                <a:gd name="T37" fmla="*/ 212 h 213"/>
                <a:gd name="T38" fmla="*/ 197 w 379"/>
                <a:gd name="T39" fmla="*/ 198 h 213"/>
                <a:gd name="T40" fmla="*/ 230 w 379"/>
                <a:gd name="T41" fmla="*/ 176 h 213"/>
                <a:gd name="T42" fmla="*/ 255 w 379"/>
                <a:gd name="T43" fmla="*/ 176 h 213"/>
                <a:gd name="T44" fmla="*/ 279 w 379"/>
                <a:gd name="T45" fmla="*/ 198 h 213"/>
                <a:gd name="T46" fmla="*/ 304 w 379"/>
                <a:gd name="T47" fmla="*/ 198 h 213"/>
                <a:gd name="T48" fmla="*/ 329 w 379"/>
                <a:gd name="T49" fmla="*/ 198 h 213"/>
                <a:gd name="T50" fmla="*/ 337 w 379"/>
                <a:gd name="T51" fmla="*/ 176 h 213"/>
                <a:gd name="T52" fmla="*/ 337 w 379"/>
                <a:gd name="T53" fmla="*/ 155 h 213"/>
                <a:gd name="T54" fmla="*/ 353 w 379"/>
                <a:gd name="T55" fmla="*/ 127 h 213"/>
                <a:gd name="T56" fmla="*/ 378 w 379"/>
                <a:gd name="T57" fmla="*/ 113 h 213"/>
                <a:gd name="T58" fmla="*/ 378 w 379"/>
                <a:gd name="T59" fmla="*/ 85 h 213"/>
                <a:gd name="T60" fmla="*/ 378 w 379"/>
                <a:gd name="T61" fmla="*/ 63 h 213"/>
                <a:gd name="T62" fmla="*/ 353 w 379"/>
                <a:gd name="T63" fmla="*/ 63 h 213"/>
                <a:gd name="T64" fmla="*/ 320 w 379"/>
                <a:gd name="T65" fmla="*/ 49 h 213"/>
                <a:gd name="T66" fmla="*/ 295 w 379"/>
                <a:gd name="T67" fmla="*/ 28 h 213"/>
                <a:gd name="T68" fmla="*/ 263 w 379"/>
                <a:gd name="T69" fmla="*/ 14 h 2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9"/>
                <a:gd name="T106" fmla="*/ 0 h 213"/>
                <a:gd name="T107" fmla="*/ 379 w 379"/>
                <a:gd name="T108" fmla="*/ 213 h 2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9" h="213">
                  <a:moveTo>
                    <a:pt x="263" y="14"/>
                  </a:moveTo>
                  <a:lnTo>
                    <a:pt x="230" y="14"/>
                  </a:lnTo>
                  <a:lnTo>
                    <a:pt x="197" y="7"/>
                  </a:lnTo>
                  <a:lnTo>
                    <a:pt x="172" y="0"/>
                  </a:lnTo>
                  <a:lnTo>
                    <a:pt x="140" y="0"/>
                  </a:lnTo>
                  <a:lnTo>
                    <a:pt x="107" y="7"/>
                  </a:lnTo>
                  <a:lnTo>
                    <a:pt x="107" y="28"/>
                  </a:lnTo>
                  <a:lnTo>
                    <a:pt x="82" y="28"/>
                  </a:lnTo>
                  <a:lnTo>
                    <a:pt x="49" y="42"/>
                  </a:lnTo>
                  <a:lnTo>
                    <a:pt x="33" y="70"/>
                  </a:lnTo>
                  <a:lnTo>
                    <a:pt x="33" y="92"/>
                  </a:lnTo>
                  <a:lnTo>
                    <a:pt x="16" y="120"/>
                  </a:lnTo>
                  <a:lnTo>
                    <a:pt x="0" y="148"/>
                  </a:lnTo>
                  <a:lnTo>
                    <a:pt x="16" y="176"/>
                  </a:lnTo>
                  <a:lnTo>
                    <a:pt x="41" y="198"/>
                  </a:lnTo>
                  <a:lnTo>
                    <a:pt x="74" y="205"/>
                  </a:lnTo>
                  <a:lnTo>
                    <a:pt x="107" y="212"/>
                  </a:lnTo>
                  <a:lnTo>
                    <a:pt x="132" y="212"/>
                  </a:lnTo>
                  <a:lnTo>
                    <a:pt x="164" y="212"/>
                  </a:lnTo>
                  <a:lnTo>
                    <a:pt x="197" y="198"/>
                  </a:lnTo>
                  <a:lnTo>
                    <a:pt x="230" y="176"/>
                  </a:lnTo>
                  <a:lnTo>
                    <a:pt x="255" y="176"/>
                  </a:lnTo>
                  <a:lnTo>
                    <a:pt x="279" y="198"/>
                  </a:lnTo>
                  <a:lnTo>
                    <a:pt x="304" y="198"/>
                  </a:lnTo>
                  <a:lnTo>
                    <a:pt x="329" y="198"/>
                  </a:lnTo>
                  <a:lnTo>
                    <a:pt x="337" y="176"/>
                  </a:lnTo>
                  <a:lnTo>
                    <a:pt x="337" y="155"/>
                  </a:lnTo>
                  <a:lnTo>
                    <a:pt x="353" y="127"/>
                  </a:lnTo>
                  <a:lnTo>
                    <a:pt x="378" y="113"/>
                  </a:lnTo>
                  <a:lnTo>
                    <a:pt x="378" y="85"/>
                  </a:lnTo>
                  <a:lnTo>
                    <a:pt x="378" y="63"/>
                  </a:lnTo>
                  <a:lnTo>
                    <a:pt x="353" y="63"/>
                  </a:lnTo>
                  <a:lnTo>
                    <a:pt x="320" y="49"/>
                  </a:lnTo>
                  <a:lnTo>
                    <a:pt x="295" y="28"/>
                  </a:lnTo>
                  <a:lnTo>
                    <a:pt x="263" y="14"/>
                  </a:lnTo>
                </a:path>
              </a:pathLst>
            </a:custGeom>
            <a:solidFill>
              <a:srgbClr val="CECECE"/>
            </a:solidFill>
            <a:ln w="12700" cap="rnd">
              <a:solidFill>
                <a:schemeClr val="tx1"/>
              </a:solidFill>
              <a:round/>
            </a:ln>
          </p:spPr>
          <p:txBody>
            <a:bodyPr/>
            <a:lstStyle/>
            <a:p>
              <a:endParaRPr lang="en-GB"/>
            </a:p>
          </p:txBody>
        </p:sp>
        <p:sp>
          <p:nvSpPr>
            <p:cNvPr id="16" name="Freeform 139" descr="25%"/>
            <p:cNvSpPr/>
            <p:nvPr/>
          </p:nvSpPr>
          <p:spPr bwMode="auto">
            <a:xfrm>
              <a:off x="3628" y="3310"/>
              <a:ext cx="51" cy="79"/>
            </a:xfrm>
            <a:custGeom>
              <a:avLst/>
              <a:gdLst>
                <a:gd name="T0" fmla="*/ 17 w 51"/>
                <a:gd name="T1" fmla="*/ 0 h 79"/>
                <a:gd name="T2" fmla="*/ 0 w 51"/>
                <a:gd name="T3" fmla="*/ 28 h 79"/>
                <a:gd name="T4" fmla="*/ 0 w 51"/>
                <a:gd name="T5" fmla="*/ 57 h 79"/>
                <a:gd name="T6" fmla="*/ 17 w 51"/>
                <a:gd name="T7" fmla="*/ 78 h 79"/>
                <a:gd name="T8" fmla="*/ 42 w 51"/>
                <a:gd name="T9" fmla="*/ 78 h 79"/>
                <a:gd name="T10" fmla="*/ 50 w 51"/>
                <a:gd name="T11" fmla="*/ 57 h 79"/>
                <a:gd name="T12" fmla="*/ 42 w 51"/>
                <a:gd name="T13" fmla="*/ 35 h 79"/>
                <a:gd name="T14" fmla="*/ 33 w 51"/>
                <a:gd name="T15" fmla="*/ 7 h 79"/>
                <a:gd name="T16" fmla="*/ 17 w 51"/>
                <a:gd name="T17" fmla="*/ 0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79"/>
                <a:gd name="T29" fmla="*/ 51 w 51"/>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79">
                  <a:moveTo>
                    <a:pt x="17" y="0"/>
                  </a:moveTo>
                  <a:lnTo>
                    <a:pt x="0" y="28"/>
                  </a:lnTo>
                  <a:lnTo>
                    <a:pt x="0" y="57"/>
                  </a:lnTo>
                  <a:lnTo>
                    <a:pt x="17" y="78"/>
                  </a:lnTo>
                  <a:lnTo>
                    <a:pt x="42" y="78"/>
                  </a:lnTo>
                  <a:lnTo>
                    <a:pt x="50" y="57"/>
                  </a:lnTo>
                  <a:lnTo>
                    <a:pt x="42" y="35"/>
                  </a:lnTo>
                  <a:lnTo>
                    <a:pt x="33" y="7"/>
                  </a:lnTo>
                  <a:lnTo>
                    <a:pt x="17" y="0"/>
                  </a:lnTo>
                </a:path>
              </a:pathLst>
            </a:custGeom>
            <a:pattFill prst="pct25">
              <a:fgClr>
                <a:schemeClr val="bg2"/>
              </a:fgClr>
              <a:bgClr>
                <a:srgbClr val="CECECE"/>
              </a:bgClr>
            </a:pattFill>
            <a:ln w="12700" cap="rnd">
              <a:noFill/>
              <a:round/>
            </a:ln>
          </p:spPr>
          <p:txBody>
            <a:bodyPr/>
            <a:lstStyle/>
            <a:p>
              <a:endParaRPr lang="en-GB"/>
            </a:p>
          </p:txBody>
        </p:sp>
        <p:sp>
          <p:nvSpPr>
            <p:cNvPr id="17" name="Freeform 140" descr="25%"/>
            <p:cNvSpPr/>
            <p:nvPr/>
          </p:nvSpPr>
          <p:spPr bwMode="auto">
            <a:xfrm>
              <a:off x="3801" y="3203"/>
              <a:ext cx="117" cy="51"/>
            </a:xfrm>
            <a:custGeom>
              <a:avLst/>
              <a:gdLst>
                <a:gd name="T0" fmla="*/ 91 w 117"/>
                <a:gd name="T1" fmla="*/ 0 h 51"/>
                <a:gd name="T2" fmla="*/ 58 w 117"/>
                <a:gd name="T3" fmla="*/ 7 h 51"/>
                <a:gd name="T4" fmla="*/ 25 w 117"/>
                <a:gd name="T5" fmla="*/ 29 h 51"/>
                <a:gd name="T6" fmla="*/ 0 w 117"/>
                <a:gd name="T7" fmla="*/ 36 h 51"/>
                <a:gd name="T8" fmla="*/ 25 w 117"/>
                <a:gd name="T9" fmla="*/ 36 h 51"/>
                <a:gd name="T10" fmla="*/ 50 w 117"/>
                <a:gd name="T11" fmla="*/ 36 h 51"/>
                <a:gd name="T12" fmla="*/ 83 w 117"/>
                <a:gd name="T13" fmla="*/ 50 h 51"/>
                <a:gd name="T14" fmla="*/ 116 w 117"/>
                <a:gd name="T15" fmla="*/ 50 h 51"/>
                <a:gd name="T16" fmla="*/ 91 w 117"/>
                <a:gd name="T17" fmla="*/ 36 h 51"/>
                <a:gd name="T18" fmla="*/ 91 w 117"/>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7"/>
                <a:gd name="T31" fmla="*/ 0 h 51"/>
                <a:gd name="T32" fmla="*/ 117 w 117"/>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7" h="51">
                  <a:moveTo>
                    <a:pt x="91" y="0"/>
                  </a:moveTo>
                  <a:lnTo>
                    <a:pt x="58" y="7"/>
                  </a:lnTo>
                  <a:lnTo>
                    <a:pt x="25" y="29"/>
                  </a:lnTo>
                  <a:lnTo>
                    <a:pt x="0" y="36"/>
                  </a:lnTo>
                  <a:lnTo>
                    <a:pt x="25" y="36"/>
                  </a:lnTo>
                  <a:lnTo>
                    <a:pt x="50" y="36"/>
                  </a:lnTo>
                  <a:lnTo>
                    <a:pt x="83" y="50"/>
                  </a:lnTo>
                  <a:lnTo>
                    <a:pt x="116" y="50"/>
                  </a:lnTo>
                  <a:lnTo>
                    <a:pt x="91" y="36"/>
                  </a:lnTo>
                  <a:lnTo>
                    <a:pt x="91" y="0"/>
                  </a:lnTo>
                </a:path>
              </a:pathLst>
            </a:custGeom>
            <a:pattFill prst="pct25">
              <a:fgClr>
                <a:schemeClr val="bg2"/>
              </a:fgClr>
              <a:bgClr>
                <a:srgbClr val="CECECE"/>
              </a:bgClr>
            </a:pattFill>
            <a:ln w="12700" cap="rnd">
              <a:noFill/>
              <a:round/>
            </a:ln>
          </p:spPr>
          <p:txBody>
            <a:bodyPr/>
            <a:lstStyle/>
            <a:p>
              <a:endParaRPr lang="en-GB"/>
            </a:p>
          </p:txBody>
        </p:sp>
        <p:sp>
          <p:nvSpPr>
            <p:cNvPr id="18" name="Freeform 141"/>
            <p:cNvSpPr/>
            <p:nvPr/>
          </p:nvSpPr>
          <p:spPr bwMode="auto">
            <a:xfrm>
              <a:off x="4091" y="3011"/>
              <a:ext cx="395" cy="245"/>
            </a:xfrm>
            <a:custGeom>
              <a:avLst/>
              <a:gdLst>
                <a:gd name="T0" fmla="*/ 304 w 395"/>
                <a:gd name="T1" fmla="*/ 53 h 245"/>
                <a:gd name="T2" fmla="*/ 273 w 395"/>
                <a:gd name="T3" fmla="*/ 43 h 245"/>
                <a:gd name="T4" fmla="*/ 244 w 395"/>
                <a:gd name="T5" fmla="*/ 26 h 245"/>
                <a:gd name="T6" fmla="*/ 223 w 395"/>
                <a:gd name="T7" fmla="*/ 12 h 245"/>
                <a:gd name="T8" fmla="*/ 192 w 395"/>
                <a:gd name="T9" fmla="*/ 2 h 245"/>
                <a:gd name="T10" fmla="*/ 158 w 395"/>
                <a:gd name="T11" fmla="*/ 0 h 245"/>
                <a:gd name="T12" fmla="*/ 150 w 395"/>
                <a:gd name="T13" fmla="*/ 20 h 245"/>
                <a:gd name="T14" fmla="*/ 126 w 395"/>
                <a:gd name="T15" fmla="*/ 13 h 245"/>
                <a:gd name="T16" fmla="*/ 90 w 395"/>
                <a:gd name="T17" fmla="*/ 16 h 245"/>
                <a:gd name="T18" fmla="*/ 63 w 395"/>
                <a:gd name="T19" fmla="*/ 37 h 245"/>
                <a:gd name="T20" fmla="*/ 54 w 395"/>
                <a:gd name="T21" fmla="*/ 57 h 245"/>
                <a:gd name="T22" fmla="*/ 27 w 395"/>
                <a:gd name="T23" fmla="*/ 79 h 245"/>
                <a:gd name="T24" fmla="*/ 0 w 395"/>
                <a:gd name="T25" fmla="*/ 101 h 245"/>
                <a:gd name="T26" fmla="*/ 5 w 395"/>
                <a:gd name="T27" fmla="*/ 132 h 245"/>
                <a:gd name="T28" fmla="*/ 19 w 395"/>
                <a:gd name="T29" fmla="*/ 160 h 245"/>
                <a:gd name="T30" fmla="*/ 48 w 395"/>
                <a:gd name="T31" fmla="*/ 176 h 245"/>
                <a:gd name="T32" fmla="*/ 76 w 395"/>
                <a:gd name="T33" fmla="*/ 193 h 245"/>
                <a:gd name="T34" fmla="*/ 100 w 395"/>
                <a:gd name="T35" fmla="*/ 200 h 245"/>
                <a:gd name="T36" fmla="*/ 131 w 395"/>
                <a:gd name="T37" fmla="*/ 209 h 245"/>
                <a:gd name="T38" fmla="*/ 168 w 395"/>
                <a:gd name="T39" fmla="*/ 205 h 245"/>
                <a:gd name="T40" fmla="*/ 208 w 395"/>
                <a:gd name="T41" fmla="*/ 195 h 245"/>
                <a:gd name="T42" fmla="*/ 231 w 395"/>
                <a:gd name="T43" fmla="*/ 202 h 245"/>
                <a:gd name="T44" fmla="*/ 246 w 395"/>
                <a:gd name="T45" fmla="*/ 229 h 245"/>
                <a:gd name="T46" fmla="*/ 269 w 395"/>
                <a:gd name="T47" fmla="*/ 237 h 245"/>
                <a:gd name="T48" fmla="*/ 293 w 395"/>
                <a:gd name="T49" fmla="*/ 244 h 245"/>
                <a:gd name="T50" fmla="*/ 309 w 395"/>
                <a:gd name="T51" fmla="*/ 226 h 245"/>
                <a:gd name="T52" fmla="*/ 318 w 395"/>
                <a:gd name="T53" fmla="*/ 206 h 245"/>
                <a:gd name="T54" fmla="*/ 344 w 395"/>
                <a:gd name="T55" fmla="*/ 185 h 245"/>
                <a:gd name="T56" fmla="*/ 374 w 395"/>
                <a:gd name="T57" fmla="*/ 179 h 245"/>
                <a:gd name="T58" fmla="*/ 385 w 395"/>
                <a:gd name="T59" fmla="*/ 152 h 245"/>
                <a:gd name="T60" fmla="*/ 394 w 395"/>
                <a:gd name="T61" fmla="*/ 132 h 245"/>
                <a:gd name="T62" fmla="*/ 370 w 395"/>
                <a:gd name="T63" fmla="*/ 125 h 245"/>
                <a:gd name="T64" fmla="*/ 345 w 395"/>
                <a:gd name="T65" fmla="*/ 102 h 245"/>
                <a:gd name="T66" fmla="*/ 329 w 395"/>
                <a:gd name="T67" fmla="*/ 75 h 245"/>
                <a:gd name="T68" fmla="*/ 304 w 395"/>
                <a:gd name="T69" fmla="*/ 53 h 2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95"/>
                <a:gd name="T106" fmla="*/ 0 h 245"/>
                <a:gd name="T107" fmla="*/ 395 w 395"/>
                <a:gd name="T108" fmla="*/ 245 h 2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95" h="245">
                  <a:moveTo>
                    <a:pt x="304" y="53"/>
                  </a:moveTo>
                  <a:lnTo>
                    <a:pt x="273" y="43"/>
                  </a:lnTo>
                  <a:lnTo>
                    <a:pt x="244" y="26"/>
                  </a:lnTo>
                  <a:lnTo>
                    <a:pt x="223" y="12"/>
                  </a:lnTo>
                  <a:lnTo>
                    <a:pt x="192" y="2"/>
                  </a:lnTo>
                  <a:lnTo>
                    <a:pt x="158" y="0"/>
                  </a:lnTo>
                  <a:lnTo>
                    <a:pt x="150" y="20"/>
                  </a:lnTo>
                  <a:lnTo>
                    <a:pt x="126" y="13"/>
                  </a:lnTo>
                  <a:lnTo>
                    <a:pt x="90" y="16"/>
                  </a:lnTo>
                  <a:lnTo>
                    <a:pt x="63" y="37"/>
                  </a:lnTo>
                  <a:lnTo>
                    <a:pt x="54" y="57"/>
                  </a:lnTo>
                  <a:lnTo>
                    <a:pt x="27" y="79"/>
                  </a:lnTo>
                  <a:lnTo>
                    <a:pt x="0" y="101"/>
                  </a:lnTo>
                  <a:lnTo>
                    <a:pt x="5" y="132"/>
                  </a:lnTo>
                  <a:lnTo>
                    <a:pt x="19" y="160"/>
                  </a:lnTo>
                  <a:lnTo>
                    <a:pt x="48" y="176"/>
                  </a:lnTo>
                  <a:lnTo>
                    <a:pt x="76" y="193"/>
                  </a:lnTo>
                  <a:lnTo>
                    <a:pt x="100" y="200"/>
                  </a:lnTo>
                  <a:lnTo>
                    <a:pt x="131" y="209"/>
                  </a:lnTo>
                  <a:lnTo>
                    <a:pt x="168" y="205"/>
                  </a:lnTo>
                  <a:lnTo>
                    <a:pt x="208" y="195"/>
                  </a:lnTo>
                  <a:lnTo>
                    <a:pt x="231" y="202"/>
                  </a:lnTo>
                  <a:lnTo>
                    <a:pt x="246" y="229"/>
                  </a:lnTo>
                  <a:lnTo>
                    <a:pt x="269" y="237"/>
                  </a:lnTo>
                  <a:lnTo>
                    <a:pt x="293" y="244"/>
                  </a:lnTo>
                  <a:lnTo>
                    <a:pt x="309" y="226"/>
                  </a:lnTo>
                  <a:lnTo>
                    <a:pt x="318" y="206"/>
                  </a:lnTo>
                  <a:lnTo>
                    <a:pt x="344" y="185"/>
                  </a:lnTo>
                  <a:lnTo>
                    <a:pt x="374" y="179"/>
                  </a:lnTo>
                  <a:lnTo>
                    <a:pt x="385" y="152"/>
                  </a:lnTo>
                  <a:lnTo>
                    <a:pt x="394" y="132"/>
                  </a:lnTo>
                  <a:lnTo>
                    <a:pt x="370" y="125"/>
                  </a:lnTo>
                  <a:lnTo>
                    <a:pt x="345" y="102"/>
                  </a:lnTo>
                  <a:lnTo>
                    <a:pt x="329" y="75"/>
                  </a:lnTo>
                  <a:lnTo>
                    <a:pt x="304" y="53"/>
                  </a:lnTo>
                </a:path>
              </a:pathLst>
            </a:custGeom>
            <a:solidFill>
              <a:srgbClr val="CECECE"/>
            </a:solidFill>
            <a:ln w="12700" cap="rnd">
              <a:solidFill>
                <a:schemeClr val="tx1"/>
              </a:solidFill>
              <a:round/>
            </a:ln>
          </p:spPr>
          <p:txBody>
            <a:bodyPr/>
            <a:lstStyle/>
            <a:p>
              <a:endParaRPr lang="en-GB"/>
            </a:p>
          </p:txBody>
        </p:sp>
        <p:sp>
          <p:nvSpPr>
            <p:cNvPr id="19" name="Freeform 142" descr="25%"/>
            <p:cNvSpPr/>
            <p:nvPr/>
          </p:nvSpPr>
          <p:spPr bwMode="auto">
            <a:xfrm>
              <a:off x="4096" y="3096"/>
              <a:ext cx="51" cy="81"/>
            </a:xfrm>
            <a:custGeom>
              <a:avLst/>
              <a:gdLst>
                <a:gd name="T0" fmla="*/ 37 w 51"/>
                <a:gd name="T1" fmla="*/ 0 h 81"/>
                <a:gd name="T2" fmla="*/ 11 w 51"/>
                <a:gd name="T3" fmla="*/ 21 h 81"/>
                <a:gd name="T4" fmla="*/ 0 w 51"/>
                <a:gd name="T5" fmla="*/ 48 h 81"/>
                <a:gd name="T6" fmla="*/ 6 w 51"/>
                <a:gd name="T7" fmla="*/ 73 h 81"/>
                <a:gd name="T8" fmla="*/ 30 w 51"/>
                <a:gd name="T9" fmla="*/ 80 h 81"/>
                <a:gd name="T10" fmla="*/ 46 w 51"/>
                <a:gd name="T11" fmla="*/ 62 h 81"/>
                <a:gd name="T12" fmla="*/ 47 w 51"/>
                <a:gd name="T13" fmla="*/ 40 h 81"/>
                <a:gd name="T14" fmla="*/ 50 w 51"/>
                <a:gd name="T15" fmla="*/ 11 h 81"/>
                <a:gd name="T16" fmla="*/ 37 w 51"/>
                <a:gd name="T17" fmla="*/ 0 h 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81"/>
                <a:gd name="T29" fmla="*/ 51 w 51"/>
                <a:gd name="T30" fmla="*/ 81 h 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81">
                  <a:moveTo>
                    <a:pt x="37" y="0"/>
                  </a:moveTo>
                  <a:lnTo>
                    <a:pt x="11" y="21"/>
                  </a:lnTo>
                  <a:lnTo>
                    <a:pt x="0" y="48"/>
                  </a:lnTo>
                  <a:lnTo>
                    <a:pt x="6" y="73"/>
                  </a:lnTo>
                  <a:lnTo>
                    <a:pt x="30" y="80"/>
                  </a:lnTo>
                  <a:lnTo>
                    <a:pt x="46" y="62"/>
                  </a:lnTo>
                  <a:lnTo>
                    <a:pt x="47" y="40"/>
                  </a:lnTo>
                  <a:lnTo>
                    <a:pt x="50" y="11"/>
                  </a:lnTo>
                  <a:lnTo>
                    <a:pt x="37" y="0"/>
                  </a:lnTo>
                </a:path>
              </a:pathLst>
            </a:custGeom>
            <a:pattFill prst="pct25">
              <a:fgClr>
                <a:schemeClr val="bg2"/>
              </a:fgClr>
              <a:bgClr>
                <a:srgbClr val="CECECE"/>
              </a:bgClr>
            </a:pattFill>
            <a:ln w="12700" cap="rnd">
              <a:noFill/>
              <a:round/>
            </a:ln>
          </p:spPr>
          <p:txBody>
            <a:bodyPr/>
            <a:lstStyle/>
            <a:p>
              <a:endParaRPr lang="en-GB"/>
            </a:p>
          </p:txBody>
        </p:sp>
        <p:sp>
          <p:nvSpPr>
            <p:cNvPr id="20" name="Freeform 143" descr="25%"/>
            <p:cNvSpPr/>
            <p:nvPr/>
          </p:nvSpPr>
          <p:spPr bwMode="auto">
            <a:xfrm>
              <a:off x="4342" y="3195"/>
              <a:ext cx="67" cy="52"/>
            </a:xfrm>
            <a:custGeom>
              <a:avLst/>
              <a:gdLst>
                <a:gd name="T0" fmla="*/ 0 w 67"/>
                <a:gd name="T1" fmla="*/ 17 h 52"/>
                <a:gd name="T2" fmla="*/ 14 w 67"/>
                <a:gd name="T3" fmla="*/ 44 h 52"/>
                <a:gd name="T4" fmla="*/ 38 w 67"/>
                <a:gd name="T5" fmla="*/ 51 h 52"/>
                <a:gd name="T6" fmla="*/ 39 w 67"/>
                <a:gd name="T7" fmla="*/ 29 h 52"/>
                <a:gd name="T8" fmla="*/ 66 w 67"/>
                <a:gd name="T9" fmla="*/ 7 h 52"/>
                <a:gd name="T10" fmla="*/ 42 w 67"/>
                <a:gd name="T11" fmla="*/ 0 h 52"/>
                <a:gd name="T12" fmla="*/ 26 w 67"/>
                <a:gd name="T13" fmla="*/ 17 h 52"/>
                <a:gd name="T14" fmla="*/ 0 w 67"/>
                <a:gd name="T15" fmla="*/ 17 h 52"/>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52"/>
                <a:gd name="T26" fmla="*/ 67 w 67"/>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52">
                  <a:moveTo>
                    <a:pt x="0" y="17"/>
                  </a:moveTo>
                  <a:lnTo>
                    <a:pt x="14" y="44"/>
                  </a:lnTo>
                  <a:lnTo>
                    <a:pt x="38" y="51"/>
                  </a:lnTo>
                  <a:lnTo>
                    <a:pt x="39" y="29"/>
                  </a:lnTo>
                  <a:lnTo>
                    <a:pt x="66" y="7"/>
                  </a:lnTo>
                  <a:lnTo>
                    <a:pt x="42" y="0"/>
                  </a:lnTo>
                  <a:lnTo>
                    <a:pt x="26" y="17"/>
                  </a:lnTo>
                  <a:lnTo>
                    <a:pt x="0" y="17"/>
                  </a:lnTo>
                </a:path>
              </a:pathLst>
            </a:custGeom>
            <a:pattFill prst="pct25">
              <a:fgClr>
                <a:schemeClr val="bg2"/>
              </a:fgClr>
              <a:bgClr>
                <a:srgbClr val="CECECE"/>
              </a:bgClr>
            </a:pattFill>
            <a:ln w="12700" cap="rnd">
              <a:noFill/>
              <a:round/>
            </a:ln>
          </p:spPr>
          <p:txBody>
            <a:bodyPr/>
            <a:lstStyle/>
            <a:p>
              <a:endParaRPr lang="en-GB"/>
            </a:p>
          </p:txBody>
        </p:sp>
        <p:sp>
          <p:nvSpPr>
            <p:cNvPr id="21" name="Freeform 144" descr="25%"/>
            <p:cNvSpPr/>
            <p:nvPr/>
          </p:nvSpPr>
          <p:spPr bwMode="auto">
            <a:xfrm>
              <a:off x="4311" y="3065"/>
              <a:ext cx="105" cy="57"/>
            </a:xfrm>
            <a:custGeom>
              <a:avLst/>
              <a:gdLst>
                <a:gd name="T0" fmla="*/ 100 w 105"/>
                <a:gd name="T1" fmla="*/ 3 h 57"/>
                <a:gd name="T2" fmla="*/ 66 w 105"/>
                <a:gd name="T3" fmla="*/ 0 h 57"/>
                <a:gd name="T4" fmla="*/ 27 w 105"/>
                <a:gd name="T5" fmla="*/ 10 h 57"/>
                <a:gd name="T6" fmla="*/ 0 w 105"/>
                <a:gd name="T7" fmla="*/ 10 h 57"/>
                <a:gd name="T8" fmla="*/ 24 w 105"/>
                <a:gd name="T9" fmla="*/ 17 h 57"/>
                <a:gd name="T10" fmla="*/ 48 w 105"/>
                <a:gd name="T11" fmla="*/ 24 h 57"/>
                <a:gd name="T12" fmla="*/ 73 w 105"/>
                <a:gd name="T13" fmla="*/ 47 h 57"/>
                <a:gd name="T14" fmla="*/ 104 w 105"/>
                <a:gd name="T15" fmla="*/ 56 h 57"/>
                <a:gd name="T16" fmla="*/ 86 w 105"/>
                <a:gd name="T17" fmla="*/ 36 h 57"/>
                <a:gd name="T18" fmla="*/ 100 w 105"/>
                <a:gd name="T19" fmla="*/ 3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
                <a:gd name="T31" fmla="*/ 0 h 57"/>
                <a:gd name="T32" fmla="*/ 105 w 105"/>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 h="57">
                  <a:moveTo>
                    <a:pt x="100" y="3"/>
                  </a:moveTo>
                  <a:lnTo>
                    <a:pt x="66" y="0"/>
                  </a:lnTo>
                  <a:lnTo>
                    <a:pt x="27" y="10"/>
                  </a:lnTo>
                  <a:lnTo>
                    <a:pt x="0" y="10"/>
                  </a:lnTo>
                  <a:lnTo>
                    <a:pt x="24" y="17"/>
                  </a:lnTo>
                  <a:lnTo>
                    <a:pt x="48" y="24"/>
                  </a:lnTo>
                  <a:lnTo>
                    <a:pt x="73" y="47"/>
                  </a:lnTo>
                  <a:lnTo>
                    <a:pt x="104" y="56"/>
                  </a:lnTo>
                  <a:lnTo>
                    <a:pt x="86" y="36"/>
                  </a:lnTo>
                  <a:lnTo>
                    <a:pt x="100" y="3"/>
                  </a:lnTo>
                </a:path>
              </a:pathLst>
            </a:custGeom>
            <a:pattFill prst="pct25">
              <a:fgClr>
                <a:schemeClr val="bg2"/>
              </a:fgClr>
              <a:bgClr>
                <a:srgbClr val="CECECE"/>
              </a:bgClr>
            </a:pattFill>
            <a:ln w="12700" cap="rnd">
              <a:noFill/>
              <a:round/>
            </a:ln>
          </p:spPr>
          <p:txBody>
            <a:bodyPr/>
            <a:lstStyle/>
            <a:p>
              <a:endParaRPr lang="en-GB"/>
            </a:p>
          </p:txBody>
        </p:sp>
        <p:sp>
          <p:nvSpPr>
            <p:cNvPr id="22" name="Freeform 145"/>
            <p:cNvSpPr/>
            <p:nvPr/>
          </p:nvSpPr>
          <p:spPr bwMode="auto">
            <a:xfrm>
              <a:off x="3782" y="2851"/>
              <a:ext cx="473" cy="229"/>
            </a:xfrm>
            <a:custGeom>
              <a:avLst/>
              <a:gdLst>
                <a:gd name="T0" fmla="*/ 331 w 473"/>
                <a:gd name="T1" fmla="*/ 15 h 229"/>
                <a:gd name="T2" fmla="*/ 291 w 473"/>
                <a:gd name="T3" fmla="*/ 15 h 229"/>
                <a:gd name="T4" fmla="*/ 251 w 473"/>
                <a:gd name="T5" fmla="*/ 7 h 229"/>
                <a:gd name="T6" fmla="*/ 221 w 473"/>
                <a:gd name="T7" fmla="*/ 7 h 229"/>
                <a:gd name="T8" fmla="*/ 181 w 473"/>
                <a:gd name="T9" fmla="*/ 0 h 229"/>
                <a:gd name="T10" fmla="*/ 141 w 473"/>
                <a:gd name="T11" fmla="*/ 0 h 229"/>
                <a:gd name="T12" fmla="*/ 110 w 473"/>
                <a:gd name="T13" fmla="*/ 0 h 229"/>
                <a:gd name="T14" fmla="*/ 70 w 473"/>
                <a:gd name="T15" fmla="*/ 7 h 229"/>
                <a:gd name="T16" fmla="*/ 61 w 473"/>
                <a:gd name="T17" fmla="*/ 30 h 229"/>
                <a:gd name="T18" fmla="*/ 30 w 473"/>
                <a:gd name="T19" fmla="*/ 45 h 229"/>
                <a:gd name="T20" fmla="*/ 10 w 473"/>
                <a:gd name="T21" fmla="*/ 76 h 229"/>
                <a:gd name="T22" fmla="*/ 0 w 473"/>
                <a:gd name="T23" fmla="*/ 99 h 229"/>
                <a:gd name="T24" fmla="*/ 0 w 473"/>
                <a:gd name="T25" fmla="*/ 129 h 229"/>
                <a:gd name="T26" fmla="*/ 21 w 473"/>
                <a:gd name="T27" fmla="*/ 159 h 229"/>
                <a:gd name="T28" fmla="*/ 21 w 473"/>
                <a:gd name="T29" fmla="*/ 183 h 229"/>
                <a:gd name="T30" fmla="*/ 61 w 473"/>
                <a:gd name="T31" fmla="*/ 190 h 229"/>
                <a:gd name="T32" fmla="*/ 90 w 473"/>
                <a:gd name="T33" fmla="*/ 213 h 229"/>
                <a:gd name="T34" fmla="*/ 121 w 473"/>
                <a:gd name="T35" fmla="*/ 220 h 229"/>
                <a:gd name="T36" fmla="*/ 151 w 473"/>
                <a:gd name="T37" fmla="*/ 228 h 229"/>
                <a:gd name="T38" fmla="*/ 201 w 473"/>
                <a:gd name="T39" fmla="*/ 220 h 229"/>
                <a:gd name="T40" fmla="*/ 241 w 473"/>
                <a:gd name="T41" fmla="*/ 213 h 229"/>
                <a:gd name="T42" fmla="*/ 271 w 473"/>
                <a:gd name="T43" fmla="*/ 213 h 229"/>
                <a:gd name="T44" fmla="*/ 302 w 473"/>
                <a:gd name="T45" fmla="*/ 228 h 229"/>
                <a:gd name="T46" fmla="*/ 342 w 473"/>
                <a:gd name="T47" fmla="*/ 228 h 229"/>
                <a:gd name="T48" fmla="*/ 382 w 473"/>
                <a:gd name="T49" fmla="*/ 213 h 229"/>
                <a:gd name="T50" fmla="*/ 382 w 473"/>
                <a:gd name="T51" fmla="*/ 190 h 229"/>
                <a:gd name="T52" fmla="*/ 412 w 473"/>
                <a:gd name="T53" fmla="*/ 175 h 229"/>
                <a:gd name="T54" fmla="*/ 422 w 473"/>
                <a:gd name="T55" fmla="*/ 152 h 229"/>
                <a:gd name="T56" fmla="*/ 452 w 473"/>
                <a:gd name="T57" fmla="*/ 144 h 229"/>
                <a:gd name="T58" fmla="*/ 472 w 473"/>
                <a:gd name="T59" fmla="*/ 121 h 229"/>
                <a:gd name="T60" fmla="*/ 442 w 473"/>
                <a:gd name="T61" fmla="*/ 91 h 229"/>
                <a:gd name="T62" fmla="*/ 442 w 473"/>
                <a:gd name="T63" fmla="*/ 68 h 229"/>
                <a:gd name="T64" fmla="*/ 432 w 473"/>
                <a:gd name="T65" fmla="*/ 38 h 229"/>
                <a:gd name="T66" fmla="*/ 402 w 473"/>
                <a:gd name="T67" fmla="*/ 30 h 229"/>
                <a:gd name="T68" fmla="*/ 371 w 473"/>
                <a:gd name="T69" fmla="*/ 30 h 229"/>
                <a:gd name="T70" fmla="*/ 331 w 473"/>
                <a:gd name="T71" fmla="*/ 15 h 2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3"/>
                <a:gd name="T109" fmla="*/ 0 h 229"/>
                <a:gd name="T110" fmla="*/ 473 w 473"/>
                <a:gd name="T111" fmla="*/ 229 h 22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3" h="229">
                  <a:moveTo>
                    <a:pt x="331" y="15"/>
                  </a:moveTo>
                  <a:lnTo>
                    <a:pt x="291" y="15"/>
                  </a:lnTo>
                  <a:lnTo>
                    <a:pt x="251" y="7"/>
                  </a:lnTo>
                  <a:lnTo>
                    <a:pt x="221" y="7"/>
                  </a:lnTo>
                  <a:lnTo>
                    <a:pt x="181" y="0"/>
                  </a:lnTo>
                  <a:lnTo>
                    <a:pt x="141" y="0"/>
                  </a:lnTo>
                  <a:lnTo>
                    <a:pt x="110" y="0"/>
                  </a:lnTo>
                  <a:lnTo>
                    <a:pt x="70" y="7"/>
                  </a:lnTo>
                  <a:lnTo>
                    <a:pt x="61" y="30"/>
                  </a:lnTo>
                  <a:lnTo>
                    <a:pt x="30" y="45"/>
                  </a:lnTo>
                  <a:lnTo>
                    <a:pt x="10" y="76"/>
                  </a:lnTo>
                  <a:lnTo>
                    <a:pt x="0" y="99"/>
                  </a:lnTo>
                  <a:lnTo>
                    <a:pt x="0" y="129"/>
                  </a:lnTo>
                  <a:lnTo>
                    <a:pt x="21" y="159"/>
                  </a:lnTo>
                  <a:lnTo>
                    <a:pt x="21" y="183"/>
                  </a:lnTo>
                  <a:lnTo>
                    <a:pt x="61" y="190"/>
                  </a:lnTo>
                  <a:lnTo>
                    <a:pt x="90" y="213"/>
                  </a:lnTo>
                  <a:lnTo>
                    <a:pt x="121" y="220"/>
                  </a:lnTo>
                  <a:lnTo>
                    <a:pt x="151" y="228"/>
                  </a:lnTo>
                  <a:lnTo>
                    <a:pt x="201" y="220"/>
                  </a:lnTo>
                  <a:lnTo>
                    <a:pt x="241" y="213"/>
                  </a:lnTo>
                  <a:lnTo>
                    <a:pt x="271" y="213"/>
                  </a:lnTo>
                  <a:lnTo>
                    <a:pt x="302" y="228"/>
                  </a:lnTo>
                  <a:lnTo>
                    <a:pt x="342" y="228"/>
                  </a:lnTo>
                  <a:lnTo>
                    <a:pt x="382" y="213"/>
                  </a:lnTo>
                  <a:lnTo>
                    <a:pt x="382" y="190"/>
                  </a:lnTo>
                  <a:lnTo>
                    <a:pt x="412" y="175"/>
                  </a:lnTo>
                  <a:lnTo>
                    <a:pt x="422" y="152"/>
                  </a:lnTo>
                  <a:lnTo>
                    <a:pt x="452" y="144"/>
                  </a:lnTo>
                  <a:lnTo>
                    <a:pt x="472" y="121"/>
                  </a:lnTo>
                  <a:lnTo>
                    <a:pt x="442" y="91"/>
                  </a:lnTo>
                  <a:lnTo>
                    <a:pt x="442" y="68"/>
                  </a:lnTo>
                  <a:lnTo>
                    <a:pt x="432" y="38"/>
                  </a:lnTo>
                  <a:lnTo>
                    <a:pt x="402" y="30"/>
                  </a:lnTo>
                  <a:lnTo>
                    <a:pt x="371" y="30"/>
                  </a:lnTo>
                  <a:lnTo>
                    <a:pt x="331" y="15"/>
                  </a:lnTo>
                </a:path>
              </a:pathLst>
            </a:custGeom>
            <a:solidFill>
              <a:srgbClr val="CECECE"/>
            </a:solidFill>
            <a:ln w="12700" cap="rnd">
              <a:solidFill>
                <a:schemeClr val="tx1"/>
              </a:solidFill>
              <a:round/>
            </a:ln>
          </p:spPr>
          <p:txBody>
            <a:bodyPr/>
            <a:lstStyle/>
            <a:p>
              <a:endParaRPr lang="en-GB"/>
            </a:p>
          </p:txBody>
        </p:sp>
        <p:sp>
          <p:nvSpPr>
            <p:cNvPr id="23" name="Freeform 146" descr="25%"/>
            <p:cNvSpPr/>
            <p:nvPr/>
          </p:nvSpPr>
          <p:spPr bwMode="auto">
            <a:xfrm>
              <a:off x="4094" y="3017"/>
              <a:ext cx="81" cy="56"/>
            </a:xfrm>
            <a:custGeom>
              <a:avLst/>
              <a:gdLst>
                <a:gd name="T0" fmla="*/ 10 w 81"/>
                <a:gd name="T1" fmla="*/ 39 h 56"/>
                <a:gd name="T2" fmla="*/ 50 w 81"/>
                <a:gd name="T3" fmla="*/ 55 h 56"/>
                <a:gd name="T4" fmla="*/ 60 w 81"/>
                <a:gd name="T5" fmla="*/ 24 h 56"/>
                <a:gd name="T6" fmla="*/ 80 w 81"/>
                <a:gd name="T7" fmla="*/ 0 h 56"/>
                <a:gd name="T8" fmla="*/ 40 w 81"/>
                <a:gd name="T9" fmla="*/ 16 h 56"/>
                <a:gd name="T10" fmla="*/ 0 w 81"/>
                <a:gd name="T11" fmla="*/ 32 h 56"/>
                <a:gd name="T12" fmla="*/ 10 w 81"/>
                <a:gd name="T13" fmla="*/ 39 h 56"/>
                <a:gd name="T14" fmla="*/ 0 60000 65536"/>
                <a:gd name="T15" fmla="*/ 0 60000 65536"/>
                <a:gd name="T16" fmla="*/ 0 60000 65536"/>
                <a:gd name="T17" fmla="*/ 0 60000 65536"/>
                <a:gd name="T18" fmla="*/ 0 60000 65536"/>
                <a:gd name="T19" fmla="*/ 0 60000 65536"/>
                <a:gd name="T20" fmla="*/ 0 60000 65536"/>
                <a:gd name="T21" fmla="*/ 0 w 81"/>
                <a:gd name="T22" fmla="*/ 0 h 56"/>
                <a:gd name="T23" fmla="*/ 81 w 81"/>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56">
                  <a:moveTo>
                    <a:pt x="10" y="39"/>
                  </a:moveTo>
                  <a:lnTo>
                    <a:pt x="50" y="55"/>
                  </a:lnTo>
                  <a:lnTo>
                    <a:pt x="60" y="24"/>
                  </a:lnTo>
                  <a:lnTo>
                    <a:pt x="80" y="0"/>
                  </a:lnTo>
                  <a:lnTo>
                    <a:pt x="40" y="16"/>
                  </a:lnTo>
                  <a:lnTo>
                    <a:pt x="0" y="32"/>
                  </a:lnTo>
                  <a:lnTo>
                    <a:pt x="10" y="39"/>
                  </a:lnTo>
                </a:path>
              </a:pathLst>
            </a:custGeom>
            <a:pattFill prst="pct25">
              <a:fgClr>
                <a:schemeClr val="bg2"/>
              </a:fgClr>
              <a:bgClr>
                <a:srgbClr val="CECECE"/>
              </a:bgClr>
            </a:pattFill>
            <a:ln w="12700" cap="rnd">
              <a:noFill/>
              <a:round/>
            </a:ln>
          </p:spPr>
          <p:txBody>
            <a:bodyPr/>
            <a:lstStyle/>
            <a:p>
              <a:endParaRPr lang="en-GB"/>
            </a:p>
          </p:txBody>
        </p:sp>
        <p:sp>
          <p:nvSpPr>
            <p:cNvPr id="24" name="Freeform 147" descr="25%"/>
            <p:cNvSpPr/>
            <p:nvPr/>
          </p:nvSpPr>
          <p:spPr bwMode="auto">
            <a:xfrm>
              <a:off x="3803" y="2972"/>
              <a:ext cx="102" cy="101"/>
            </a:xfrm>
            <a:custGeom>
              <a:avLst/>
              <a:gdLst>
                <a:gd name="T0" fmla="*/ 0 w 102"/>
                <a:gd name="T1" fmla="*/ 8 h 101"/>
                <a:gd name="T2" fmla="*/ 20 w 102"/>
                <a:gd name="T3" fmla="*/ 39 h 101"/>
                <a:gd name="T4" fmla="*/ 20 w 102"/>
                <a:gd name="T5" fmla="*/ 62 h 101"/>
                <a:gd name="T6" fmla="*/ 61 w 102"/>
                <a:gd name="T7" fmla="*/ 77 h 101"/>
                <a:gd name="T8" fmla="*/ 101 w 102"/>
                <a:gd name="T9" fmla="*/ 100 h 101"/>
                <a:gd name="T10" fmla="*/ 81 w 102"/>
                <a:gd name="T11" fmla="*/ 69 h 101"/>
                <a:gd name="T12" fmla="*/ 61 w 102"/>
                <a:gd name="T13" fmla="*/ 46 h 101"/>
                <a:gd name="T14" fmla="*/ 50 w 102"/>
                <a:gd name="T15" fmla="*/ 15 h 101"/>
                <a:gd name="T16" fmla="*/ 10 w 102"/>
                <a:gd name="T17" fmla="*/ 0 h 101"/>
                <a:gd name="T18" fmla="*/ 0 w 102"/>
                <a:gd name="T19" fmla="*/ 8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01"/>
                <a:gd name="T32" fmla="*/ 102 w 102"/>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01">
                  <a:moveTo>
                    <a:pt x="0" y="8"/>
                  </a:moveTo>
                  <a:lnTo>
                    <a:pt x="20" y="39"/>
                  </a:lnTo>
                  <a:lnTo>
                    <a:pt x="20" y="62"/>
                  </a:lnTo>
                  <a:lnTo>
                    <a:pt x="61" y="77"/>
                  </a:lnTo>
                  <a:lnTo>
                    <a:pt x="101" y="100"/>
                  </a:lnTo>
                  <a:lnTo>
                    <a:pt x="81" y="69"/>
                  </a:lnTo>
                  <a:lnTo>
                    <a:pt x="61" y="46"/>
                  </a:lnTo>
                  <a:lnTo>
                    <a:pt x="50" y="15"/>
                  </a:lnTo>
                  <a:lnTo>
                    <a:pt x="10" y="0"/>
                  </a:lnTo>
                  <a:lnTo>
                    <a:pt x="0" y="8"/>
                  </a:lnTo>
                </a:path>
              </a:pathLst>
            </a:custGeom>
            <a:pattFill prst="pct25">
              <a:fgClr>
                <a:schemeClr val="bg2"/>
              </a:fgClr>
              <a:bgClr>
                <a:srgbClr val="CECECE"/>
              </a:bgClr>
            </a:pattFill>
            <a:ln w="12700" cap="rnd">
              <a:noFill/>
              <a:round/>
            </a:ln>
          </p:spPr>
          <p:txBody>
            <a:bodyPr/>
            <a:lstStyle/>
            <a:p>
              <a:endParaRPr lang="en-GB"/>
            </a:p>
          </p:txBody>
        </p:sp>
        <p:sp>
          <p:nvSpPr>
            <p:cNvPr id="25" name="Freeform 148"/>
            <p:cNvSpPr/>
            <p:nvPr/>
          </p:nvSpPr>
          <p:spPr bwMode="auto">
            <a:xfrm>
              <a:off x="4165" y="2893"/>
              <a:ext cx="247" cy="166"/>
            </a:xfrm>
            <a:custGeom>
              <a:avLst/>
              <a:gdLst>
                <a:gd name="T0" fmla="*/ 171 w 247"/>
                <a:gd name="T1" fmla="*/ 11 h 166"/>
                <a:gd name="T2" fmla="*/ 150 w 247"/>
                <a:gd name="T3" fmla="*/ 11 h 166"/>
                <a:gd name="T4" fmla="*/ 128 w 247"/>
                <a:gd name="T5" fmla="*/ 5 h 166"/>
                <a:gd name="T6" fmla="*/ 112 w 247"/>
                <a:gd name="T7" fmla="*/ 0 h 166"/>
                <a:gd name="T8" fmla="*/ 91 w 247"/>
                <a:gd name="T9" fmla="*/ 0 h 166"/>
                <a:gd name="T10" fmla="*/ 69 w 247"/>
                <a:gd name="T11" fmla="*/ 5 h 166"/>
                <a:gd name="T12" fmla="*/ 69 w 247"/>
                <a:gd name="T13" fmla="*/ 22 h 166"/>
                <a:gd name="T14" fmla="*/ 53 w 247"/>
                <a:gd name="T15" fmla="*/ 22 h 166"/>
                <a:gd name="T16" fmla="*/ 32 w 247"/>
                <a:gd name="T17" fmla="*/ 33 h 166"/>
                <a:gd name="T18" fmla="*/ 21 w 247"/>
                <a:gd name="T19" fmla="*/ 55 h 166"/>
                <a:gd name="T20" fmla="*/ 21 w 247"/>
                <a:gd name="T21" fmla="*/ 72 h 166"/>
                <a:gd name="T22" fmla="*/ 11 w 247"/>
                <a:gd name="T23" fmla="*/ 93 h 166"/>
                <a:gd name="T24" fmla="*/ 0 w 247"/>
                <a:gd name="T25" fmla="*/ 115 h 166"/>
                <a:gd name="T26" fmla="*/ 11 w 247"/>
                <a:gd name="T27" fmla="*/ 137 h 166"/>
                <a:gd name="T28" fmla="*/ 27 w 247"/>
                <a:gd name="T29" fmla="*/ 154 h 166"/>
                <a:gd name="T30" fmla="*/ 48 w 247"/>
                <a:gd name="T31" fmla="*/ 159 h 166"/>
                <a:gd name="T32" fmla="*/ 69 w 247"/>
                <a:gd name="T33" fmla="*/ 165 h 166"/>
                <a:gd name="T34" fmla="*/ 86 w 247"/>
                <a:gd name="T35" fmla="*/ 165 h 166"/>
                <a:gd name="T36" fmla="*/ 107 w 247"/>
                <a:gd name="T37" fmla="*/ 165 h 166"/>
                <a:gd name="T38" fmla="*/ 128 w 247"/>
                <a:gd name="T39" fmla="*/ 154 h 166"/>
                <a:gd name="T40" fmla="*/ 150 w 247"/>
                <a:gd name="T41" fmla="*/ 137 h 166"/>
                <a:gd name="T42" fmla="*/ 166 w 247"/>
                <a:gd name="T43" fmla="*/ 137 h 166"/>
                <a:gd name="T44" fmla="*/ 182 w 247"/>
                <a:gd name="T45" fmla="*/ 154 h 166"/>
                <a:gd name="T46" fmla="*/ 198 w 247"/>
                <a:gd name="T47" fmla="*/ 154 h 166"/>
                <a:gd name="T48" fmla="*/ 214 w 247"/>
                <a:gd name="T49" fmla="*/ 154 h 166"/>
                <a:gd name="T50" fmla="*/ 219 w 247"/>
                <a:gd name="T51" fmla="*/ 137 h 166"/>
                <a:gd name="T52" fmla="*/ 219 w 247"/>
                <a:gd name="T53" fmla="*/ 121 h 166"/>
                <a:gd name="T54" fmla="*/ 230 w 247"/>
                <a:gd name="T55" fmla="*/ 99 h 166"/>
                <a:gd name="T56" fmla="*/ 246 w 247"/>
                <a:gd name="T57" fmla="*/ 88 h 166"/>
                <a:gd name="T58" fmla="*/ 246 w 247"/>
                <a:gd name="T59" fmla="*/ 66 h 166"/>
                <a:gd name="T60" fmla="*/ 246 w 247"/>
                <a:gd name="T61" fmla="*/ 49 h 166"/>
                <a:gd name="T62" fmla="*/ 230 w 247"/>
                <a:gd name="T63" fmla="*/ 49 h 166"/>
                <a:gd name="T64" fmla="*/ 208 w 247"/>
                <a:gd name="T65" fmla="*/ 38 h 166"/>
                <a:gd name="T66" fmla="*/ 192 w 247"/>
                <a:gd name="T67" fmla="*/ 22 h 166"/>
                <a:gd name="T68" fmla="*/ 171 w 247"/>
                <a:gd name="T69" fmla="*/ 11 h 1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7"/>
                <a:gd name="T106" fmla="*/ 0 h 166"/>
                <a:gd name="T107" fmla="*/ 247 w 247"/>
                <a:gd name="T108" fmla="*/ 166 h 1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7" h="166">
                  <a:moveTo>
                    <a:pt x="171" y="11"/>
                  </a:moveTo>
                  <a:lnTo>
                    <a:pt x="150" y="11"/>
                  </a:lnTo>
                  <a:lnTo>
                    <a:pt x="128" y="5"/>
                  </a:lnTo>
                  <a:lnTo>
                    <a:pt x="112" y="0"/>
                  </a:lnTo>
                  <a:lnTo>
                    <a:pt x="91" y="0"/>
                  </a:lnTo>
                  <a:lnTo>
                    <a:pt x="69" y="5"/>
                  </a:lnTo>
                  <a:lnTo>
                    <a:pt x="69" y="22"/>
                  </a:lnTo>
                  <a:lnTo>
                    <a:pt x="53" y="22"/>
                  </a:lnTo>
                  <a:lnTo>
                    <a:pt x="32" y="33"/>
                  </a:lnTo>
                  <a:lnTo>
                    <a:pt x="21" y="55"/>
                  </a:lnTo>
                  <a:lnTo>
                    <a:pt x="21" y="72"/>
                  </a:lnTo>
                  <a:lnTo>
                    <a:pt x="11" y="93"/>
                  </a:lnTo>
                  <a:lnTo>
                    <a:pt x="0" y="115"/>
                  </a:lnTo>
                  <a:lnTo>
                    <a:pt x="11" y="137"/>
                  </a:lnTo>
                  <a:lnTo>
                    <a:pt x="27" y="154"/>
                  </a:lnTo>
                  <a:lnTo>
                    <a:pt x="48" y="159"/>
                  </a:lnTo>
                  <a:lnTo>
                    <a:pt x="69" y="165"/>
                  </a:lnTo>
                  <a:lnTo>
                    <a:pt x="86" y="165"/>
                  </a:lnTo>
                  <a:lnTo>
                    <a:pt x="107" y="165"/>
                  </a:lnTo>
                  <a:lnTo>
                    <a:pt x="128" y="154"/>
                  </a:lnTo>
                  <a:lnTo>
                    <a:pt x="150" y="137"/>
                  </a:lnTo>
                  <a:lnTo>
                    <a:pt x="166" y="137"/>
                  </a:lnTo>
                  <a:lnTo>
                    <a:pt x="182" y="154"/>
                  </a:lnTo>
                  <a:lnTo>
                    <a:pt x="198" y="154"/>
                  </a:lnTo>
                  <a:lnTo>
                    <a:pt x="214" y="154"/>
                  </a:lnTo>
                  <a:lnTo>
                    <a:pt x="219" y="137"/>
                  </a:lnTo>
                  <a:lnTo>
                    <a:pt x="219" y="121"/>
                  </a:lnTo>
                  <a:lnTo>
                    <a:pt x="230" y="99"/>
                  </a:lnTo>
                  <a:lnTo>
                    <a:pt x="246" y="88"/>
                  </a:lnTo>
                  <a:lnTo>
                    <a:pt x="246" y="66"/>
                  </a:lnTo>
                  <a:lnTo>
                    <a:pt x="246" y="49"/>
                  </a:lnTo>
                  <a:lnTo>
                    <a:pt x="230" y="49"/>
                  </a:lnTo>
                  <a:lnTo>
                    <a:pt x="208" y="38"/>
                  </a:lnTo>
                  <a:lnTo>
                    <a:pt x="192" y="22"/>
                  </a:lnTo>
                  <a:lnTo>
                    <a:pt x="171" y="11"/>
                  </a:lnTo>
                </a:path>
              </a:pathLst>
            </a:custGeom>
            <a:solidFill>
              <a:srgbClr val="CECECE"/>
            </a:solidFill>
            <a:ln w="12700" cap="rnd">
              <a:solidFill>
                <a:schemeClr val="tx1"/>
              </a:solidFill>
              <a:round/>
            </a:ln>
          </p:spPr>
          <p:txBody>
            <a:bodyPr/>
            <a:lstStyle/>
            <a:p>
              <a:endParaRPr lang="en-GB"/>
            </a:p>
          </p:txBody>
        </p:sp>
        <p:sp>
          <p:nvSpPr>
            <p:cNvPr id="26" name="Freeform 149" descr="25%"/>
            <p:cNvSpPr/>
            <p:nvPr/>
          </p:nvSpPr>
          <p:spPr bwMode="auto">
            <a:xfrm>
              <a:off x="4176" y="2986"/>
              <a:ext cx="33" cy="62"/>
            </a:xfrm>
            <a:custGeom>
              <a:avLst/>
              <a:gdLst>
                <a:gd name="T0" fmla="*/ 11 w 33"/>
                <a:gd name="T1" fmla="*/ 0 h 62"/>
                <a:gd name="T2" fmla="*/ 0 w 33"/>
                <a:gd name="T3" fmla="*/ 22 h 62"/>
                <a:gd name="T4" fmla="*/ 0 w 33"/>
                <a:gd name="T5" fmla="*/ 44 h 62"/>
                <a:gd name="T6" fmla="*/ 11 w 33"/>
                <a:gd name="T7" fmla="*/ 61 h 62"/>
                <a:gd name="T8" fmla="*/ 27 w 33"/>
                <a:gd name="T9" fmla="*/ 61 h 62"/>
                <a:gd name="T10" fmla="*/ 32 w 33"/>
                <a:gd name="T11" fmla="*/ 44 h 62"/>
                <a:gd name="T12" fmla="*/ 27 w 33"/>
                <a:gd name="T13" fmla="*/ 27 h 62"/>
                <a:gd name="T14" fmla="*/ 21 w 33"/>
                <a:gd name="T15" fmla="*/ 5 h 62"/>
                <a:gd name="T16" fmla="*/ 11 w 33"/>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62"/>
                <a:gd name="T29" fmla="*/ 33 w 33"/>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62">
                  <a:moveTo>
                    <a:pt x="11" y="0"/>
                  </a:moveTo>
                  <a:lnTo>
                    <a:pt x="0" y="22"/>
                  </a:lnTo>
                  <a:lnTo>
                    <a:pt x="0" y="44"/>
                  </a:lnTo>
                  <a:lnTo>
                    <a:pt x="11" y="61"/>
                  </a:lnTo>
                  <a:lnTo>
                    <a:pt x="27" y="61"/>
                  </a:lnTo>
                  <a:lnTo>
                    <a:pt x="32" y="44"/>
                  </a:lnTo>
                  <a:lnTo>
                    <a:pt x="27" y="27"/>
                  </a:lnTo>
                  <a:lnTo>
                    <a:pt x="21" y="5"/>
                  </a:lnTo>
                  <a:lnTo>
                    <a:pt x="11" y="0"/>
                  </a:lnTo>
                </a:path>
              </a:pathLst>
            </a:custGeom>
            <a:pattFill prst="pct25">
              <a:fgClr>
                <a:schemeClr val="bg2"/>
              </a:fgClr>
              <a:bgClr>
                <a:srgbClr val="CECECE"/>
              </a:bgClr>
            </a:pattFill>
            <a:ln w="12700" cap="rnd">
              <a:noFill/>
              <a:round/>
            </a:ln>
          </p:spPr>
          <p:txBody>
            <a:bodyPr/>
            <a:lstStyle/>
            <a:p>
              <a:endParaRPr lang="en-GB"/>
            </a:p>
          </p:txBody>
        </p:sp>
        <p:sp>
          <p:nvSpPr>
            <p:cNvPr id="27" name="Freeform 150" descr="25%"/>
            <p:cNvSpPr/>
            <p:nvPr/>
          </p:nvSpPr>
          <p:spPr bwMode="auto">
            <a:xfrm>
              <a:off x="4340" y="3002"/>
              <a:ext cx="39" cy="40"/>
            </a:xfrm>
            <a:custGeom>
              <a:avLst/>
              <a:gdLst>
                <a:gd name="T0" fmla="*/ 0 w 39"/>
                <a:gd name="T1" fmla="*/ 22 h 40"/>
                <a:gd name="T2" fmla="*/ 16 w 39"/>
                <a:gd name="T3" fmla="*/ 39 h 40"/>
                <a:gd name="T4" fmla="*/ 32 w 39"/>
                <a:gd name="T5" fmla="*/ 39 h 40"/>
                <a:gd name="T6" fmla="*/ 27 w 39"/>
                <a:gd name="T7" fmla="*/ 22 h 40"/>
                <a:gd name="T8" fmla="*/ 38 w 39"/>
                <a:gd name="T9" fmla="*/ 0 h 40"/>
                <a:gd name="T10" fmla="*/ 22 w 39"/>
                <a:gd name="T11" fmla="*/ 0 h 40"/>
                <a:gd name="T12" fmla="*/ 16 w 39"/>
                <a:gd name="T13" fmla="*/ 17 h 40"/>
                <a:gd name="T14" fmla="*/ 0 w 39"/>
                <a:gd name="T15" fmla="*/ 22 h 40"/>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40"/>
                <a:gd name="T26" fmla="*/ 39 w 39"/>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40">
                  <a:moveTo>
                    <a:pt x="0" y="22"/>
                  </a:moveTo>
                  <a:lnTo>
                    <a:pt x="16" y="39"/>
                  </a:lnTo>
                  <a:lnTo>
                    <a:pt x="32" y="39"/>
                  </a:lnTo>
                  <a:lnTo>
                    <a:pt x="27" y="22"/>
                  </a:lnTo>
                  <a:lnTo>
                    <a:pt x="38" y="0"/>
                  </a:lnTo>
                  <a:lnTo>
                    <a:pt x="22" y="0"/>
                  </a:lnTo>
                  <a:lnTo>
                    <a:pt x="16" y="17"/>
                  </a:lnTo>
                  <a:lnTo>
                    <a:pt x="0" y="22"/>
                  </a:lnTo>
                </a:path>
              </a:pathLst>
            </a:custGeom>
            <a:pattFill prst="pct25">
              <a:fgClr>
                <a:schemeClr val="bg2"/>
              </a:fgClr>
              <a:bgClr>
                <a:srgbClr val="CECECE"/>
              </a:bgClr>
            </a:pattFill>
            <a:ln w="12700" cap="rnd">
              <a:noFill/>
              <a:round/>
            </a:ln>
          </p:spPr>
          <p:txBody>
            <a:bodyPr/>
            <a:lstStyle/>
            <a:p>
              <a:endParaRPr lang="en-GB"/>
            </a:p>
          </p:txBody>
        </p:sp>
        <p:sp>
          <p:nvSpPr>
            <p:cNvPr id="28" name="Freeform 152"/>
            <p:cNvSpPr/>
            <p:nvPr/>
          </p:nvSpPr>
          <p:spPr bwMode="auto">
            <a:xfrm>
              <a:off x="4000" y="2724"/>
              <a:ext cx="324" cy="193"/>
            </a:xfrm>
            <a:custGeom>
              <a:avLst/>
              <a:gdLst>
                <a:gd name="T0" fmla="*/ 227 w 324"/>
                <a:gd name="T1" fmla="*/ 13 h 193"/>
                <a:gd name="T2" fmla="*/ 199 w 324"/>
                <a:gd name="T3" fmla="*/ 13 h 193"/>
                <a:gd name="T4" fmla="*/ 172 w 324"/>
                <a:gd name="T5" fmla="*/ 6 h 193"/>
                <a:gd name="T6" fmla="*/ 151 w 324"/>
                <a:gd name="T7" fmla="*/ 6 h 193"/>
                <a:gd name="T8" fmla="*/ 124 w 324"/>
                <a:gd name="T9" fmla="*/ 0 h 193"/>
                <a:gd name="T10" fmla="*/ 96 w 324"/>
                <a:gd name="T11" fmla="*/ 0 h 193"/>
                <a:gd name="T12" fmla="*/ 76 w 324"/>
                <a:gd name="T13" fmla="*/ 0 h 193"/>
                <a:gd name="T14" fmla="*/ 48 w 324"/>
                <a:gd name="T15" fmla="*/ 6 h 193"/>
                <a:gd name="T16" fmla="*/ 42 w 324"/>
                <a:gd name="T17" fmla="*/ 26 h 193"/>
                <a:gd name="T18" fmla="*/ 21 w 324"/>
                <a:gd name="T19" fmla="*/ 38 h 193"/>
                <a:gd name="T20" fmla="*/ 7 w 324"/>
                <a:gd name="T21" fmla="*/ 64 h 193"/>
                <a:gd name="T22" fmla="*/ 0 w 324"/>
                <a:gd name="T23" fmla="*/ 83 h 193"/>
                <a:gd name="T24" fmla="*/ 0 w 324"/>
                <a:gd name="T25" fmla="*/ 109 h 193"/>
                <a:gd name="T26" fmla="*/ 14 w 324"/>
                <a:gd name="T27" fmla="*/ 134 h 193"/>
                <a:gd name="T28" fmla="*/ 14 w 324"/>
                <a:gd name="T29" fmla="*/ 154 h 193"/>
                <a:gd name="T30" fmla="*/ 42 w 324"/>
                <a:gd name="T31" fmla="*/ 160 h 193"/>
                <a:gd name="T32" fmla="*/ 62 w 324"/>
                <a:gd name="T33" fmla="*/ 179 h 193"/>
                <a:gd name="T34" fmla="*/ 83 w 324"/>
                <a:gd name="T35" fmla="*/ 185 h 193"/>
                <a:gd name="T36" fmla="*/ 104 w 324"/>
                <a:gd name="T37" fmla="*/ 192 h 193"/>
                <a:gd name="T38" fmla="*/ 137 w 324"/>
                <a:gd name="T39" fmla="*/ 185 h 193"/>
                <a:gd name="T40" fmla="*/ 165 w 324"/>
                <a:gd name="T41" fmla="*/ 179 h 193"/>
                <a:gd name="T42" fmla="*/ 186 w 324"/>
                <a:gd name="T43" fmla="*/ 179 h 193"/>
                <a:gd name="T44" fmla="*/ 206 w 324"/>
                <a:gd name="T45" fmla="*/ 192 h 193"/>
                <a:gd name="T46" fmla="*/ 234 w 324"/>
                <a:gd name="T47" fmla="*/ 192 h 193"/>
                <a:gd name="T48" fmla="*/ 261 w 324"/>
                <a:gd name="T49" fmla="*/ 179 h 193"/>
                <a:gd name="T50" fmla="*/ 261 w 324"/>
                <a:gd name="T51" fmla="*/ 160 h 193"/>
                <a:gd name="T52" fmla="*/ 282 w 324"/>
                <a:gd name="T53" fmla="*/ 147 h 193"/>
                <a:gd name="T54" fmla="*/ 288 w 324"/>
                <a:gd name="T55" fmla="*/ 128 h 193"/>
                <a:gd name="T56" fmla="*/ 309 w 324"/>
                <a:gd name="T57" fmla="*/ 122 h 193"/>
                <a:gd name="T58" fmla="*/ 323 w 324"/>
                <a:gd name="T59" fmla="*/ 102 h 193"/>
                <a:gd name="T60" fmla="*/ 302 w 324"/>
                <a:gd name="T61" fmla="*/ 77 h 193"/>
                <a:gd name="T62" fmla="*/ 302 w 324"/>
                <a:gd name="T63" fmla="*/ 57 h 193"/>
                <a:gd name="T64" fmla="*/ 296 w 324"/>
                <a:gd name="T65" fmla="*/ 32 h 193"/>
                <a:gd name="T66" fmla="*/ 275 w 324"/>
                <a:gd name="T67" fmla="*/ 26 h 193"/>
                <a:gd name="T68" fmla="*/ 254 w 324"/>
                <a:gd name="T69" fmla="*/ 26 h 193"/>
                <a:gd name="T70" fmla="*/ 227 w 324"/>
                <a:gd name="T71" fmla="*/ 13 h 1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4"/>
                <a:gd name="T109" fmla="*/ 0 h 193"/>
                <a:gd name="T110" fmla="*/ 324 w 324"/>
                <a:gd name="T111" fmla="*/ 193 h 1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4" h="193">
                  <a:moveTo>
                    <a:pt x="227" y="13"/>
                  </a:moveTo>
                  <a:lnTo>
                    <a:pt x="199" y="13"/>
                  </a:lnTo>
                  <a:lnTo>
                    <a:pt x="172" y="6"/>
                  </a:lnTo>
                  <a:lnTo>
                    <a:pt x="151" y="6"/>
                  </a:lnTo>
                  <a:lnTo>
                    <a:pt x="124" y="0"/>
                  </a:lnTo>
                  <a:lnTo>
                    <a:pt x="96" y="0"/>
                  </a:lnTo>
                  <a:lnTo>
                    <a:pt x="76" y="0"/>
                  </a:lnTo>
                  <a:lnTo>
                    <a:pt x="48" y="6"/>
                  </a:lnTo>
                  <a:lnTo>
                    <a:pt x="42" y="26"/>
                  </a:lnTo>
                  <a:lnTo>
                    <a:pt x="21" y="38"/>
                  </a:lnTo>
                  <a:lnTo>
                    <a:pt x="7" y="64"/>
                  </a:lnTo>
                  <a:lnTo>
                    <a:pt x="0" y="83"/>
                  </a:lnTo>
                  <a:lnTo>
                    <a:pt x="0" y="109"/>
                  </a:lnTo>
                  <a:lnTo>
                    <a:pt x="14" y="134"/>
                  </a:lnTo>
                  <a:lnTo>
                    <a:pt x="14" y="154"/>
                  </a:lnTo>
                  <a:lnTo>
                    <a:pt x="42" y="160"/>
                  </a:lnTo>
                  <a:lnTo>
                    <a:pt x="62" y="179"/>
                  </a:lnTo>
                  <a:lnTo>
                    <a:pt x="83" y="185"/>
                  </a:lnTo>
                  <a:lnTo>
                    <a:pt x="104" y="192"/>
                  </a:lnTo>
                  <a:lnTo>
                    <a:pt x="137" y="185"/>
                  </a:lnTo>
                  <a:lnTo>
                    <a:pt x="165" y="179"/>
                  </a:lnTo>
                  <a:lnTo>
                    <a:pt x="186" y="179"/>
                  </a:lnTo>
                  <a:lnTo>
                    <a:pt x="206" y="192"/>
                  </a:lnTo>
                  <a:lnTo>
                    <a:pt x="234" y="192"/>
                  </a:lnTo>
                  <a:lnTo>
                    <a:pt x="261" y="179"/>
                  </a:lnTo>
                  <a:lnTo>
                    <a:pt x="261" y="160"/>
                  </a:lnTo>
                  <a:lnTo>
                    <a:pt x="282" y="147"/>
                  </a:lnTo>
                  <a:lnTo>
                    <a:pt x="288" y="128"/>
                  </a:lnTo>
                  <a:lnTo>
                    <a:pt x="309" y="122"/>
                  </a:lnTo>
                  <a:lnTo>
                    <a:pt x="323" y="102"/>
                  </a:lnTo>
                  <a:lnTo>
                    <a:pt x="302" y="77"/>
                  </a:lnTo>
                  <a:lnTo>
                    <a:pt x="302" y="57"/>
                  </a:lnTo>
                  <a:lnTo>
                    <a:pt x="296" y="32"/>
                  </a:lnTo>
                  <a:lnTo>
                    <a:pt x="275" y="26"/>
                  </a:lnTo>
                  <a:lnTo>
                    <a:pt x="254" y="26"/>
                  </a:lnTo>
                  <a:lnTo>
                    <a:pt x="227" y="13"/>
                  </a:lnTo>
                </a:path>
              </a:pathLst>
            </a:custGeom>
            <a:solidFill>
              <a:srgbClr val="CECECE"/>
            </a:solidFill>
            <a:ln w="12700" cap="rnd">
              <a:solidFill>
                <a:schemeClr val="tx1"/>
              </a:solidFill>
              <a:round/>
            </a:ln>
          </p:spPr>
          <p:txBody>
            <a:bodyPr/>
            <a:lstStyle/>
            <a:p>
              <a:endParaRPr lang="en-GB"/>
            </a:p>
          </p:txBody>
        </p:sp>
        <p:grpSp>
          <p:nvGrpSpPr>
            <p:cNvPr id="29" name="Group 186"/>
            <p:cNvGrpSpPr/>
            <p:nvPr/>
          </p:nvGrpSpPr>
          <p:grpSpPr bwMode="auto">
            <a:xfrm>
              <a:off x="3875" y="2827"/>
              <a:ext cx="1568" cy="115"/>
              <a:chOff x="3875" y="3174"/>
              <a:chExt cx="1568" cy="115"/>
            </a:xfrm>
          </p:grpSpPr>
          <p:sp>
            <p:nvSpPr>
              <p:cNvPr id="81" name="Arc 99"/>
              <p:cNvSpPr/>
              <p:nvPr/>
            </p:nvSpPr>
            <p:spPr bwMode="auto">
              <a:xfrm rot="10800000">
                <a:off x="3875" y="3206"/>
                <a:ext cx="74"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2"/>
                      <a:pt x="9493" y="159"/>
                      <a:pt x="21307" y="-1"/>
                    </a:cubicBezTo>
                  </a:path>
                  <a:path w="21600" h="21598" stroke="0" extrusionOk="0">
                    <a:moveTo>
                      <a:pt x="0" y="21598"/>
                    </a:moveTo>
                    <a:cubicBezTo>
                      <a:pt x="0" y="9782"/>
                      <a:pt x="9493" y="159"/>
                      <a:pt x="21307" y="-1"/>
                    </a:cubicBezTo>
                    <a:lnTo>
                      <a:pt x="21600" y="21598"/>
                    </a:lnTo>
                    <a:close/>
                  </a:path>
                </a:pathLst>
              </a:custGeom>
              <a:noFill/>
              <a:ln w="25400" cap="rnd">
                <a:solidFill>
                  <a:srgbClr val="00B7A5"/>
                </a:solidFill>
                <a:round/>
              </a:ln>
            </p:spPr>
            <p:txBody>
              <a:bodyPr wrap="none" anchor="ctr"/>
              <a:lstStyle/>
              <a:p>
                <a:endParaRPr lang="en-GB"/>
              </a:p>
            </p:txBody>
          </p:sp>
          <p:sp>
            <p:nvSpPr>
              <p:cNvPr id="82" name="Arc 100"/>
              <p:cNvSpPr/>
              <p:nvPr/>
            </p:nvSpPr>
            <p:spPr bwMode="auto">
              <a:xfrm rot="10800000">
                <a:off x="3948" y="3206"/>
                <a:ext cx="75" cy="34"/>
              </a:xfrm>
              <a:custGeom>
                <a:avLst/>
                <a:gdLst>
                  <a:gd name="T0" fmla="*/ 0 w 21894"/>
                  <a:gd name="T1" fmla="*/ 0 h 21600"/>
                  <a:gd name="T2" fmla="*/ 0 w 21894"/>
                  <a:gd name="T3" fmla="*/ 0 h 21600"/>
                  <a:gd name="T4" fmla="*/ 0 w 21894"/>
                  <a:gd name="T5" fmla="*/ 0 h 21600"/>
                  <a:gd name="T6" fmla="*/ 0 60000 65536"/>
                  <a:gd name="T7" fmla="*/ 0 60000 65536"/>
                  <a:gd name="T8" fmla="*/ 0 60000 65536"/>
                  <a:gd name="T9" fmla="*/ 0 w 21894"/>
                  <a:gd name="T10" fmla="*/ 0 h 21600"/>
                  <a:gd name="T11" fmla="*/ 21894 w 21894"/>
                  <a:gd name="T12" fmla="*/ 21600 h 21600"/>
                </a:gdLst>
                <a:ahLst/>
                <a:cxnLst>
                  <a:cxn ang="T6">
                    <a:pos x="T0" y="T1"/>
                  </a:cxn>
                  <a:cxn ang="T7">
                    <a:pos x="T2" y="T3"/>
                  </a:cxn>
                  <a:cxn ang="T8">
                    <a:pos x="T4" y="T5"/>
                  </a:cxn>
                </a:cxnLst>
                <a:rect l="T9" t="T10" r="T11" b="T12"/>
                <a:pathLst>
                  <a:path w="21894" h="21600" fill="none" extrusionOk="0">
                    <a:moveTo>
                      <a:pt x="0" y="2"/>
                    </a:moveTo>
                    <a:cubicBezTo>
                      <a:pt x="97" y="0"/>
                      <a:pt x="195" y="-1"/>
                      <a:pt x="294" y="0"/>
                    </a:cubicBezTo>
                    <a:cubicBezTo>
                      <a:pt x="12223" y="0"/>
                      <a:pt x="21894" y="9670"/>
                      <a:pt x="21894" y="21600"/>
                    </a:cubicBezTo>
                  </a:path>
                  <a:path w="21894" h="21600" stroke="0" extrusionOk="0">
                    <a:moveTo>
                      <a:pt x="0" y="2"/>
                    </a:moveTo>
                    <a:cubicBezTo>
                      <a:pt x="97" y="0"/>
                      <a:pt x="195" y="-1"/>
                      <a:pt x="294" y="0"/>
                    </a:cubicBezTo>
                    <a:cubicBezTo>
                      <a:pt x="12223" y="0"/>
                      <a:pt x="21894" y="9670"/>
                      <a:pt x="21894" y="21600"/>
                    </a:cubicBezTo>
                    <a:lnTo>
                      <a:pt x="294" y="21600"/>
                    </a:lnTo>
                    <a:close/>
                  </a:path>
                </a:pathLst>
              </a:custGeom>
              <a:noFill/>
              <a:ln w="25400" cap="rnd">
                <a:solidFill>
                  <a:srgbClr val="00B7A5"/>
                </a:solidFill>
                <a:round/>
              </a:ln>
            </p:spPr>
            <p:txBody>
              <a:bodyPr wrap="none" anchor="ctr"/>
              <a:lstStyle/>
              <a:p>
                <a:endParaRPr lang="en-GB"/>
              </a:p>
            </p:txBody>
          </p:sp>
          <p:sp>
            <p:nvSpPr>
              <p:cNvPr id="83" name="Arc 113"/>
              <p:cNvSpPr/>
              <p:nvPr/>
            </p:nvSpPr>
            <p:spPr bwMode="auto">
              <a:xfrm rot="10800000">
                <a:off x="4043" y="3206"/>
                <a:ext cx="74"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3"/>
                      <a:pt x="9492" y="160"/>
                      <a:pt x="21306" y="0"/>
                    </a:cubicBezTo>
                  </a:path>
                  <a:path w="21600" h="21598" stroke="0" extrusionOk="0">
                    <a:moveTo>
                      <a:pt x="0" y="21598"/>
                    </a:moveTo>
                    <a:cubicBezTo>
                      <a:pt x="0" y="9783"/>
                      <a:pt x="9492" y="160"/>
                      <a:pt x="21306" y="0"/>
                    </a:cubicBezTo>
                    <a:lnTo>
                      <a:pt x="21600" y="21598"/>
                    </a:lnTo>
                    <a:close/>
                  </a:path>
                </a:pathLst>
              </a:custGeom>
              <a:noFill/>
              <a:ln w="25400" cap="rnd">
                <a:solidFill>
                  <a:srgbClr val="00B7A5"/>
                </a:solidFill>
                <a:round/>
              </a:ln>
            </p:spPr>
            <p:txBody>
              <a:bodyPr wrap="none" anchor="ctr"/>
              <a:lstStyle/>
              <a:p>
                <a:endParaRPr lang="en-GB"/>
              </a:p>
            </p:txBody>
          </p:sp>
          <p:sp>
            <p:nvSpPr>
              <p:cNvPr id="84" name="Arc 114"/>
              <p:cNvSpPr/>
              <p:nvPr/>
            </p:nvSpPr>
            <p:spPr bwMode="auto">
              <a:xfrm rot="10800000">
                <a:off x="4116" y="3206"/>
                <a:ext cx="73"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85" name="Arc 115"/>
              <p:cNvSpPr/>
              <p:nvPr/>
            </p:nvSpPr>
            <p:spPr bwMode="auto">
              <a:xfrm rot="10800000">
                <a:off x="4206" y="3206"/>
                <a:ext cx="74"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2"/>
                      <a:pt x="9493" y="159"/>
                      <a:pt x="21307" y="-1"/>
                    </a:cubicBezTo>
                  </a:path>
                  <a:path w="21600" h="21598" stroke="0" extrusionOk="0">
                    <a:moveTo>
                      <a:pt x="0" y="21598"/>
                    </a:moveTo>
                    <a:cubicBezTo>
                      <a:pt x="0" y="9782"/>
                      <a:pt x="9493" y="159"/>
                      <a:pt x="21307" y="-1"/>
                    </a:cubicBezTo>
                    <a:lnTo>
                      <a:pt x="21600" y="21598"/>
                    </a:lnTo>
                    <a:close/>
                  </a:path>
                </a:pathLst>
              </a:custGeom>
              <a:noFill/>
              <a:ln w="25400" cap="rnd">
                <a:solidFill>
                  <a:srgbClr val="00B7A5"/>
                </a:solidFill>
                <a:round/>
              </a:ln>
            </p:spPr>
            <p:txBody>
              <a:bodyPr wrap="none" anchor="ctr"/>
              <a:lstStyle/>
              <a:p>
                <a:endParaRPr lang="en-GB"/>
              </a:p>
            </p:txBody>
          </p:sp>
          <p:sp>
            <p:nvSpPr>
              <p:cNvPr id="86" name="Arc 116"/>
              <p:cNvSpPr/>
              <p:nvPr/>
            </p:nvSpPr>
            <p:spPr bwMode="auto">
              <a:xfrm rot="10800000">
                <a:off x="5031" y="3206"/>
                <a:ext cx="73"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4"/>
                      <a:pt x="9491" y="161"/>
                      <a:pt x="21304" y="0"/>
                    </a:cubicBezTo>
                  </a:path>
                  <a:path w="21600" h="21598" stroke="0" extrusionOk="0">
                    <a:moveTo>
                      <a:pt x="0" y="21598"/>
                    </a:moveTo>
                    <a:cubicBezTo>
                      <a:pt x="0" y="9784"/>
                      <a:pt x="9491" y="161"/>
                      <a:pt x="21304" y="0"/>
                    </a:cubicBezTo>
                    <a:lnTo>
                      <a:pt x="21600" y="21598"/>
                    </a:lnTo>
                    <a:close/>
                  </a:path>
                </a:pathLst>
              </a:custGeom>
              <a:noFill/>
              <a:ln w="25400" cap="rnd">
                <a:solidFill>
                  <a:srgbClr val="00B7A5"/>
                </a:solidFill>
                <a:round/>
              </a:ln>
            </p:spPr>
            <p:txBody>
              <a:bodyPr wrap="none" anchor="ctr"/>
              <a:lstStyle/>
              <a:p>
                <a:endParaRPr lang="en-GB"/>
              </a:p>
            </p:txBody>
          </p:sp>
          <p:sp>
            <p:nvSpPr>
              <p:cNvPr id="87" name="Arc 117"/>
              <p:cNvSpPr/>
              <p:nvPr/>
            </p:nvSpPr>
            <p:spPr bwMode="auto">
              <a:xfrm rot="10800000">
                <a:off x="5103" y="3206"/>
                <a:ext cx="74" cy="34"/>
              </a:xfrm>
              <a:custGeom>
                <a:avLst/>
                <a:gdLst>
                  <a:gd name="T0" fmla="*/ 0 w 21898"/>
                  <a:gd name="T1" fmla="*/ 0 h 21600"/>
                  <a:gd name="T2" fmla="*/ 0 w 21898"/>
                  <a:gd name="T3" fmla="*/ 0 h 21600"/>
                  <a:gd name="T4" fmla="*/ 0 w 21898"/>
                  <a:gd name="T5" fmla="*/ 0 h 21600"/>
                  <a:gd name="T6" fmla="*/ 0 60000 65536"/>
                  <a:gd name="T7" fmla="*/ 0 60000 65536"/>
                  <a:gd name="T8" fmla="*/ 0 60000 65536"/>
                  <a:gd name="T9" fmla="*/ 0 w 21898"/>
                  <a:gd name="T10" fmla="*/ 0 h 21600"/>
                  <a:gd name="T11" fmla="*/ 21898 w 21898"/>
                  <a:gd name="T12" fmla="*/ 21600 h 21600"/>
                </a:gdLst>
                <a:ahLst/>
                <a:cxnLst>
                  <a:cxn ang="T6">
                    <a:pos x="T0" y="T1"/>
                  </a:cxn>
                  <a:cxn ang="T7">
                    <a:pos x="T2" y="T3"/>
                  </a:cxn>
                  <a:cxn ang="T8">
                    <a:pos x="T4" y="T5"/>
                  </a:cxn>
                </a:cxnLst>
                <a:rect l="T9" t="T10" r="T11" b="T12"/>
                <a:pathLst>
                  <a:path w="21898" h="21600" fill="none" extrusionOk="0">
                    <a:moveTo>
                      <a:pt x="0" y="2"/>
                    </a:moveTo>
                    <a:cubicBezTo>
                      <a:pt x="99" y="0"/>
                      <a:pt x="198" y="-1"/>
                      <a:pt x="298" y="0"/>
                    </a:cubicBezTo>
                    <a:cubicBezTo>
                      <a:pt x="12227" y="0"/>
                      <a:pt x="21898" y="9670"/>
                      <a:pt x="21898" y="21600"/>
                    </a:cubicBezTo>
                  </a:path>
                  <a:path w="21898" h="21600" stroke="0" extrusionOk="0">
                    <a:moveTo>
                      <a:pt x="0" y="2"/>
                    </a:moveTo>
                    <a:cubicBezTo>
                      <a:pt x="99" y="0"/>
                      <a:pt x="198" y="-1"/>
                      <a:pt x="298" y="0"/>
                    </a:cubicBezTo>
                    <a:cubicBezTo>
                      <a:pt x="12227" y="0"/>
                      <a:pt x="21898" y="9670"/>
                      <a:pt x="21898" y="21600"/>
                    </a:cubicBezTo>
                    <a:lnTo>
                      <a:pt x="298" y="21600"/>
                    </a:lnTo>
                    <a:close/>
                  </a:path>
                </a:pathLst>
              </a:custGeom>
              <a:noFill/>
              <a:ln w="25400" cap="rnd">
                <a:solidFill>
                  <a:srgbClr val="00B7A5"/>
                </a:solidFill>
                <a:round/>
              </a:ln>
            </p:spPr>
            <p:txBody>
              <a:bodyPr wrap="none" anchor="ctr"/>
              <a:lstStyle/>
              <a:p>
                <a:endParaRPr lang="en-GB"/>
              </a:p>
            </p:txBody>
          </p:sp>
          <p:sp>
            <p:nvSpPr>
              <p:cNvPr id="88" name="Arc 118"/>
              <p:cNvSpPr/>
              <p:nvPr/>
            </p:nvSpPr>
            <p:spPr bwMode="auto">
              <a:xfrm rot="10800000">
                <a:off x="5193" y="3206"/>
                <a:ext cx="74"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2"/>
                      <a:pt x="9493" y="159"/>
                      <a:pt x="21307" y="-1"/>
                    </a:cubicBezTo>
                  </a:path>
                  <a:path w="21600" h="21598" stroke="0" extrusionOk="0">
                    <a:moveTo>
                      <a:pt x="0" y="21598"/>
                    </a:moveTo>
                    <a:cubicBezTo>
                      <a:pt x="0" y="9782"/>
                      <a:pt x="9493" y="159"/>
                      <a:pt x="21307" y="-1"/>
                    </a:cubicBezTo>
                    <a:lnTo>
                      <a:pt x="21600" y="21598"/>
                    </a:lnTo>
                    <a:close/>
                  </a:path>
                </a:pathLst>
              </a:custGeom>
              <a:noFill/>
              <a:ln w="25400" cap="rnd">
                <a:solidFill>
                  <a:srgbClr val="00B7A5"/>
                </a:solidFill>
                <a:round/>
              </a:ln>
            </p:spPr>
            <p:txBody>
              <a:bodyPr wrap="none" anchor="ctr"/>
              <a:lstStyle/>
              <a:p>
                <a:endParaRPr lang="en-GB"/>
              </a:p>
            </p:txBody>
          </p:sp>
          <p:sp>
            <p:nvSpPr>
              <p:cNvPr id="89" name="Arc 119"/>
              <p:cNvSpPr/>
              <p:nvPr/>
            </p:nvSpPr>
            <p:spPr bwMode="auto">
              <a:xfrm rot="10800000">
                <a:off x="5267" y="3206"/>
                <a:ext cx="74"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90" name="Arc 120"/>
              <p:cNvSpPr/>
              <p:nvPr/>
            </p:nvSpPr>
            <p:spPr bwMode="auto">
              <a:xfrm rot="10800000">
                <a:off x="4704" y="3206"/>
                <a:ext cx="73"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4"/>
                      <a:pt x="9491" y="161"/>
                      <a:pt x="21304" y="0"/>
                    </a:cubicBezTo>
                  </a:path>
                  <a:path w="21600" h="21598" stroke="0" extrusionOk="0">
                    <a:moveTo>
                      <a:pt x="0" y="21598"/>
                    </a:moveTo>
                    <a:cubicBezTo>
                      <a:pt x="0" y="9784"/>
                      <a:pt x="9491" y="161"/>
                      <a:pt x="21304" y="0"/>
                    </a:cubicBezTo>
                    <a:lnTo>
                      <a:pt x="21600" y="21598"/>
                    </a:lnTo>
                    <a:close/>
                  </a:path>
                </a:pathLst>
              </a:custGeom>
              <a:noFill/>
              <a:ln w="25400" cap="rnd">
                <a:solidFill>
                  <a:srgbClr val="00B7A5"/>
                </a:solidFill>
                <a:round/>
              </a:ln>
            </p:spPr>
            <p:txBody>
              <a:bodyPr wrap="none" anchor="ctr"/>
              <a:lstStyle/>
              <a:p>
                <a:endParaRPr lang="en-GB"/>
              </a:p>
            </p:txBody>
          </p:sp>
          <p:sp>
            <p:nvSpPr>
              <p:cNvPr id="91" name="Arc 121"/>
              <p:cNvSpPr/>
              <p:nvPr/>
            </p:nvSpPr>
            <p:spPr bwMode="auto">
              <a:xfrm rot="10800000">
                <a:off x="4777" y="3206"/>
                <a:ext cx="74"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92" name="Arc 122"/>
              <p:cNvSpPr/>
              <p:nvPr/>
            </p:nvSpPr>
            <p:spPr bwMode="auto">
              <a:xfrm rot="10800000">
                <a:off x="4868" y="3206"/>
                <a:ext cx="74"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2"/>
                      <a:pt x="9493" y="159"/>
                      <a:pt x="21307" y="-1"/>
                    </a:cubicBezTo>
                  </a:path>
                  <a:path w="21600" h="21598" stroke="0" extrusionOk="0">
                    <a:moveTo>
                      <a:pt x="0" y="21598"/>
                    </a:moveTo>
                    <a:cubicBezTo>
                      <a:pt x="0" y="9782"/>
                      <a:pt x="9493" y="159"/>
                      <a:pt x="21307" y="-1"/>
                    </a:cubicBezTo>
                    <a:lnTo>
                      <a:pt x="21600" y="21598"/>
                    </a:lnTo>
                    <a:close/>
                  </a:path>
                </a:pathLst>
              </a:custGeom>
              <a:noFill/>
              <a:ln w="25400" cap="rnd">
                <a:solidFill>
                  <a:srgbClr val="00B7A5"/>
                </a:solidFill>
                <a:round/>
              </a:ln>
            </p:spPr>
            <p:txBody>
              <a:bodyPr wrap="none" anchor="ctr"/>
              <a:lstStyle/>
              <a:p>
                <a:endParaRPr lang="en-GB"/>
              </a:p>
            </p:txBody>
          </p:sp>
          <p:sp>
            <p:nvSpPr>
              <p:cNvPr id="93" name="Arc 123"/>
              <p:cNvSpPr/>
              <p:nvPr/>
            </p:nvSpPr>
            <p:spPr bwMode="auto">
              <a:xfrm rot="10800000">
                <a:off x="4942" y="3206"/>
                <a:ext cx="74"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94" name="Arc 124"/>
              <p:cNvSpPr/>
              <p:nvPr/>
            </p:nvSpPr>
            <p:spPr bwMode="auto">
              <a:xfrm rot="10800000">
                <a:off x="4368" y="3206"/>
                <a:ext cx="74"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2"/>
                      <a:pt x="9493" y="159"/>
                      <a:pt x="21307" y="-1"/>
                    </a:cubicBezTo>
                  </a:path>
                  <a:path w="21600" h="21598" stroke="0" extrusionOk="0">
                    <a:moveTo>
                      <a:pt x="0" y="21598"/>
                    </a:moveTo>
                    <a:cubicBezTo>
                      <a:pt x="0" y="9782"/>
                      <a:pt x="9493" y="159"/>
                      <a:pt x="21307" y="-1"/>
                    </a:cubicBezTo>
                    <a:lnTo>
                      <a:pt x="21600" y="21598"/>
                    </a:lnTo>
                    <a:close/>
                  </a:path>
                </a:pathLst>
              </a:custGeom>
              <a:noFill/>
              <a:ln w="25400" cap="rnd">
                <a:solidFill>
                  <a:srgbClr val="00B7A5"/>
                </a:solidFill>
                <a:round/>
              </a:ln>
            </p:spPr>
            <p:txBody>
              <a:bodyPr wrap="none" anchor="ctr"/>
              <a:lstStyle/>
              <a:p>
                <a:endParaRPr lang="en-GB"/>
              </a:p>
            </p:txBody>
          </p:sp>
          <p:sp>
            <p:nvSpPr>
              <p:cNvPr id="95" name="Arc 125"/>
              <p:cNvSpPr/>
              <p:nvPr/>
            </p:nvSpPr>
            <p:spPr bwMode="auto">
              <a:xfrm rot="10800000">
                <a:off x="4442" y="3206"/>
                <a:ext cx="75" cy="34"/>
              </a:xfrm>
              <a:custGeom>
                <a:avLst/>
                <a:gdLst>
                  <a:gd name="T0" fmla="*/ 0 w 21894"/>
                  <a:gd name="T1" fmla="*/ 0 h 21600"/>
                  <a:gd name="T2" fmla="*/ 0 w 21894"/>
                  <a:gd name="T3" fmla="*/ 0 h 21600"/>
                  <a:gd name="T4" fmla="*/ 0 w 21894"/>
                  <a:gd name="T5" fmla="*/ 0 h 21600"/>
                  <a:gd name="T6" fmla="*/ 0 60000 65536"/>
                  <a:gd name="T7" fmla="*/ 0 60000 65536"/>
                  <a:gd name="T8" fmla="*/ 0 60000 65536"/>
                  <a:gd name="T9" fmla="*/ 0 w 21894"/>
                  <a:gd name="T10" fmla="*/ 0 h 21600"/>
                  <a:gd name="T11" fmla="*/ 21894 w 21894"/>
                  <a:gd name="T12" fmla="*/ 21600 h 21600"/>
                </a:gdLst>
                <a:ahLst/>
                <a:cxnLst>
                  <a:cxn ang="T6">
                    <a:pos x="T0" y="T1"/>
                  </a:cxn>
                  <a:cxn ang="T7">
                    <a:pos x="T2" y="T3"/>
                  </a:cxn>
                  <a:cxn ang="T8">
                    <a:pos x="T4" y="T5"/>
                  </a:cxn>
                </a:cxnLst>
                <a:rect l="T9" t="T10" r="T11" b="T12"/>
                <a:pathLst>
                  <a:path w="21894" h="21600" fill="none" extrusionOk="0">
                    <a:moveTo>
                      <a:pt x="0" y="2"/>
                    </a:moveTo>
                    <a:cubicBezTo>
                      <a:pt x="97" y="0"/>
                      <a:pt x="195" y="-1"/>
                      <a:pt x="294" y="0"/>
                    </a:cubicBezTo>
                    <a:cubicBezTo>
                      <a:pt x="12223" y="0"/>
                      <a:pt x="21894" y="9670"/>
                      <a:pt x="21894" y="21600"/>
                    </a:cubicBezTo>
                  </a:path>
                  <a:path w="21894" h="21600" stroke="0" extrusionOk="0">
                    <a:moveTo>
                      <a:pt x="0" y="2"/>
                    </a:moveTo>
                    <a:cubicBezTo>
                      <a:pt x="97" y="0"/>
                      <a:pt x="195" y="-1"/>
                      <a:pt x="294" y="0"/>
                    </a:cubicBezTo>
                    <a:cubicBezTo>
                      <a:pt x="12223" y="0"/>
                      <a:pt x="21894" y="9670"/>
                      <a:pt x="21894" y="21600"/>
                    </a:cubicBezTo>
                    <a:lnTo>
                      <a:pt x="294" y="21600"/>
                    </a:lnTo>
                    <a:close/>
                  </a:path>
                </a:pathLst>
              </a:custGeom>
              <a:noFill/>
              <a:ln w="25400" cap="rnd">
                <a:solidFill>
                  <a:srgbClr val="00B7A5"/>
                </a:solidFill>
                <a:round/>
              </a:ln>
            </p:spPr>
            <p:txBody>
              <a:bodyPr wrap="none" anchor="ctr"/>
              <a:lstStyle/>
              <a:p>
                <a:endParaRPr lang="en-GB"/>
              </a:p>
            </p:txBody>
          </p:sp>
          <p:sp>
            <p:nvSpPr>
              <p:cNvPr id="96" name="Arc 126"/>
              <p:cNvSpPr/>
              <p:nvPr/>
            </p:nvSpPr>
            <p:spPr bwMode="auto">
              <a:xfrm rot="10800000">
                <a:off x="4533" y="3206"/>
                <a:ext cx="75"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1"/>
                      <a:pt x="9494" y="158"/>
                      <a:pt x="21309" y="-1"/>
                    </a:cubicBezTo>
                  </a:path>
                  <a:path w="21600" h="21598" stroke="0" extrusionOk="0">
                    <a:moveTo>
                      <a:pt x="0" y="21598"/>
                    </a:moveTo>
                    <a:cubicBezTo>
                      <a:pt x="0" y="9781"/>
                      <a:pt x="9494" y="158"/>
                      <a:pt x="21309" y="-1"/>
                    </a:cubicBezTo>
                    <a:lnTo>
                      <a:pt x="21600" y="21598"/>
                    </a:lnTo>
                    <a:close/>
                  </a:path>
                </a:pathLst>
              </a:custGeom>
              <a:noFill/>
              <a:ln w="25400" cap="rnd">
                <a:solidFill>
                  <a:srgbClr val="00B7A5"/>
                </a:solidFill>
                <a:round/>
              </a:ln>
            </p:spPr>
            <p:txBody>
              <a:bodyPr wrap="none" anchor="ctr"/>
              <a:lstStyle/>
              <a:p>
                <a:endParaRPr lang="en-GB"/>
              </a:p>
            </p:txBody>
          </p:sp>
          <p:sp>
            <p:nvSpPr>
              <p:cNvPr id="97" name="Arc 127"/>
              <p:cNvSpPr/>
              <p:nvPr/>
            </p:nvSpPr>
            <p:spPr bwMode="auto">
              <a:xfrm rot="10800000">
                <a:off x="4608" y="3206"/>
                <a:ext cx="75" cy="34"/>
              </a:xfrm>
              <a:custGeom>
                <a:avLst/>
                <a:gdLst>
                  <a:gd name="T0" fmla="*/ 0 w 21894"/>
                  <a:gd name="T1" fmla="*/ 0 h 21600"/>
                  <a:gd name="T2" fmla="*/ 0 w 21894"/>
                  <a:gd name="T3" fmla="*/ 0 h 21600"/>
                  <a:gd name="T4" fmla="*/ 0 w 21894"/>
                  <a:gd name="T5" fmla="*/ 0 h 21600"/>
                  <a:gd name="T6" fmla="*/ 0 60000 65536"/>
                  <a:gd name="T7" fmla="*/ 0 60000 65536"/>
                  <a:gd name="T8" fmla="*/ 0 60000 65536"/>
                  <a:gd name="T9" fmla="*/ 0 w 21894"/>
                  <a:gd name="T10" fmla="*/ 0 h 21600"/>
                  <a:gd name="T11" fmla="*/ 21894 w 21894"/>
                  <a:gd name="T12" fmla="*/ 21600 h 21600"/>
                </a:gdLst>
                <a:ahLst/>
                <a:cxnLst>
                  <a:cxn ang="T6">
                    <a:pos x="T0" y="T1"/>
                  </a:cxn>
                  <a:cxn ang="T7">
                    <a:pos x="T2" y="T3"/>
                  </a:cxn>
                  <a:cxn ang="T8">
                    <a:pos x="T4" y="T5"/>
                  </a:cxn>
                </a:cxnLst>
                <a:rect l="T9" t="T10" r="T11" b="T12"/>
                <a:pathLst>
                  <a:path w="21894" h="21600" fill="none" extrusionOk="0">
                    <a:moveTo>
                      <a:pt x="0" y="2"/>
                    </a:moveTo>
                    <a:cubicBezTo>
                      <a:pt x="97" y="0"/>
                      <a:pt x="195" y="-1"/>
                      <a:pt x="294" y="0"/>
                    </a:cubicBezTo>
                    <a:cubicBezTo>
                      <a:pt x="12223" y="0"/>
                      <a:pt x="21894" y="9670"/>
                      <a:pt x="21894" y="21600"/>
                    </a:cubicBezTo>
                  </a:path>
                  <a:path w="21894" h="21600" stroke="0" extrusionOk="0">
                    <a:moveTo>
                      <a:pt x="0" y="2"/>
                    </a:moveTo>
                    <a:cubicBezTo>
                      <a:pt x="97" y="0"/>
                      <a:pt x="195" y="-1"/>
                      <a:pt x="294" y="0"/>
                    </a:cubicBezTo>
                    <a:cubicBezTo>
                      <a:pt x="12223" y="0"/>
                      <a:pt x="21894" y="9670"/>
                      <a:pt x="21894" y="21600"/>
                    </a:cubicBezTo>
                    <a:lnTo>
                      <a:pt x="294" y="21600"/>
                    </a:lnTo>
                    <a:close/>
                  </a:path>
                </a:pathLst>
              </a:custGeom>
              <a:noFill/>
              <a:ln w="25400" cap="rnd">
                <a:solidFill>
                  <a:srgbClr val="00B7A5"/>
                </a:solidFill>
                <a:round/>
              </a:ln>
            </p:spPr>
            <p:txBody>
              <a:bodyPr wrap="none" anchor="ctr"/>
              <a:lstStyle/>
              <a:p>
                <a:endParaRPr lang="en-GB"/>
              </a:p>
            </p:txBody>
          </p:sp>
          <p:sp>
            <p:nvSpPr>
              <p:cNvPr id="98" name="Arc 128"/>
              <p:cNvSpPr/>
              <p:nvPr/>
            </p:nvSpPr>
            <p:spPr bwMode="auto">
              <a:xfrm rot="10800000">
                <a:off x="4280" y="3206"/>
                <a:ext cx="73"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99" name="Arc 129"/>
              <p:cNvSpPr/>
              <p:nvPr/>
            </p:nvSpPr>
            <p:spPr bwMode="auto">
              <a:xfrm rot="10800000">
                <a:off x="5370" y="3206"/>
                <a:ext cx="73"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4"/>
                      <a:pt x="9491" y="161"/>
                      <a:pt x="21304" y="0"/>
                    </a:cubicBezTo>
                  </a:path>
                  <a:path w="21600" h="21598" stroke="0" extrusionOk="0">
                    <a:moveTo>
                      <a:pt x="0" y="21598"/>
                    </a:moveTo>
                    <a:cubicBezTo>
                      <a:pt x="0" y="9784"/>
                      <a:pt x="9491" y="161"/>
                      <a:pt x="21304" y="0"/>
                    </a:cubicBezTo>
                    <a:lnTo>
                      <a:pt x="21600" y="21598"/>
                    </a:lnTo>
                    <a:close/>
                  </a:path>
                </a:pathLst>
              </a:custGeom>
              <a:noFill/>
              <a:ln w="25400" cap="rnd">
                <a:solidFill>
                  <a:srgbClr val="00B7A5"/>
                </a:solidFill>
                <a:round/>
              </a:ln>
            </p:spPr>
            <p:txBody>
              <a:bodyPr wrap="none" anchor="ctr"/>
              <a:lstStyle/>
              <a:p>
                <a:endParaRPr lang="en-GB"/>
              </a:p>
            </p:txBody>
          </p:sp>
          <p:sp>
            <p:nvSpPr>
              <p:cNvPr id="100" name="Freeform 151" descr="25%"/>
              <p:cNvSpPr/>
              <p:nvPr/>
            </p:nvSpPr>
            <p:spPr bwMode="auto">
              <a:xfrm>
                <a:off x="4287" y="3250"/>
                <a:ext cx="76" cy="39"/>
              </a:xfrm>
              <a:custGeom>
                <a:avLst/>
                <a:gdLst>
                  <a:gd name="T0" fmla="*/ 59 w 76"/>
                  <a:gd name="T1" fmla="*/ 0 h 39"/>
                  <a:gd name="T2" fmla="*/ 38 w 76"/>
                  <a:gd name="T3" fmla="*/ 5 h 39"/>
                  <a:gd name="T4" fmla="*/ 16 w 76"/>
                  <a:gd name="T5" fmla="*/ 22 h 39"/>
                  <a:gd name="T6" fmla="*/ 0 w 76"/>
                  <a:gd name="T7" fmla="*/ 27 h 39"/>
                  <a:gd name="T8" fmla="*/ 16 w 76"/>
                  <a:gd name="T9" fmla="*/ 27 h 39"/>
                  <a:gd name="T10" fmla="*/ 32 w 76"/>
                  <a:gd name="T11" fmla="*/ 27 h 39"/>
                  <a:gd name="T12" fmla="*/ 54 w 76"/>
                  <a:gd name="T13" fmla="*/ 38 h 39"/>
                  <a:gd name="T14" fmla="*/ 75 w 76"/>
                  <a:gd name="T15" fmla="*/ 38 h 39"/>
                  <a:gd name="T16" fmla="*/ 59 w 76"/>
                  <a:gd name="T17" fmla="*/ 27 h 39"/>
                  <a:gd name="T18" fmla="*/ 59 w 76"/>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39"/>
                  <a:gd name="T32" fmla="*/ 76 w 76"/>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39">
                    <a:moveTo>
                      <a:pt x="59" y="0"/>
                    </a:moveTo>
                    <a:lnTo>
                      <a:pt x="38" y="5"/>
                    </a:lnTo>
                    <a:lnTo>
                      <a:pt x="16" y="22"/>
                    </a:lnTo>
                    <a:lnTo>
                      <a:pt x="0" y="27"/>
                    </a:lnTo>
                    <a:lnTo>
                      <a:pt x="16" y="27"/>
                    </a:lnTo>
                    <a:lnTo>
                      <a:pt x="32" y="27"/>
                    </a:lnTo>
                    <a:lnTo>
                      <a:pt x="54" y="38"/>
                    </a:lnTo>
                    <a:lnTo>
                      <a:pt x="75" y="38"/>
                    </a:lnTo>
                    <a:lnTo>
                      <a:pt x="59" y="27"/>
                    </a:lnTo>
                    <a:lnTo>
                      <a:pt x="59" y="0"/>
                    </a:lnTo>
                  </a:path>
                </a:pathLst>
              </a:custGeom>
              <a:pattFill prst="pct25">
                <a:fgClr>
                  <a:schemeClr val="bg2"/>
                </a:fgClr>
                <a:bgClr>
                  <a:srgbClr val="CECECE"/>
                </a:bgClr>
              </a:pattFill>
              <a:ln w="12700" cap="rnd">
                <a:noFill/>
                <a:round/>
              </a:ln>
            </p:spPr>
            <p:txBody>
              <a:bodyPr/>
              <a:lstStyle/>
              <a:p>
                <a:endParaRPr lang="en-GB"/>
              </a:p>
            </p:txBody>
          </p:sp>
          <p:sp>
            <p:nvSpPr>
              <p:cNvPr id="101" name="Freeform 153" descr="25%"/>
              <p:cNvSpPr/>
              <p:nvPr/>
            </p:nvSpPr>
            <p:spPr bwMode="auto">
              <a:xfrm>
                <a:off x="4212" y="3212"/>
                <a:ext cx="56" cy="47"/>
              </a:xfrm>
              <a:custGeom>
                <a:avLst/>
                <a:gdLst>
                  <a:gd name="T0" fmla="*/ 7 w 56"/>
                  <a:gd name="T1" fmla="*/ 33 h 47"/>
                  <a:gd name="T2" fmla="*/ 35 w 56"/>
                  <a:gd name="T3" fmla="*/ 46 h 47"/>
                  <a:gd name="T4" fmla="*/ 41 w 56"/>
                  <a:gd name="T5" fmla="*/ 20 h 47"/>
                  <a:gd name="T6" fmla="*/ 55 w 56"/>
                  <a:gd name="T7" fmla="*/ 0 h 47"/>
                  <a:gd name="T8" fmla="*/ 28 w 56"/>
                  <a:gd name="T9" fmla="*/ 14 h 47"/>
                  <a:gd name="T10" fmla="*/ 0 w 56"/>
                  <a:gd name="T11" fmla="*/ 27 h 47"/>
                  <a:gd name="T12" fmla="*/ 7 w 56"/>
                  <a:gd name="T13" fmla="*/ 33 h 47"/>
                  <a:gd name="T14" fmla="*/ 0 60000 65536"/>
                  <a:gd name="T15" fmla="*/ 0 60000 65536"/>
                  <a:gd name="T16" fmla="*/ 0 60000 65536"/>
                  <a:gd name="T17" fmla="*/ 0 60000 65536"/>
                  <a:gd name="T18" fmla="*/ 0 60000 65536"/>
                  <a:gd name="T19" fmla="*/ 0 60000 65536"/>
                  <a:gd name="T20" fmla="*/ 0 60000 65536"/>
                  <a:gd name="T21" fmla="*/ 0 w 56"/>
                  <a:gd name="T22" fmla="*/ 0 h 47"/>
                  <a:gd name="T23" fmla="*/ 56 w 56"/>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47">
                    <a:moveTo>
                      <a:pt x="7" y="33"/>
                    </a:moveTo>
                    <a:lnTo>
                      <a:pt x="35" y="46"/>
                    </a:lnTo>
                    <a:lnTo>
                      <a:pt x="41" y="20"/>
                    </a:lnTo>
                    <a:lnTo>
                      <a:pt x="55" y="0"/>
                    </a:lnTo>
                    <a:lnTo>
                      <a:pt x="28" y="14"/>
                    </a:lnTo>
                    <a:lnTo>
                      <a:pt x="0" y="27"/>
                    </a:lnTo>
                    <a:lnTo>
                      <a:pt x="7" y="33"/>
                    </a:lnTo>
                  </a:path>
                </a:pathLst>
              </a:custGeom>
              <a:pattFill prst="pct25">
                <a:fgClr>
                  <a:schemeClr val="bg2"/>
                </a:fgClr>
                <a:bgClr>
                  <a:srgbClr val="CECECE"/>
                </a:bgClr>
              </a:pattFill>
              <a:ln w="12700" cap="rnd">
                <a:noFill/>
                <a:round/>
              </a:ln>
            </p:spPr>
            <p:txBody>
              <a:bodyPr/>
              <a:lstStyle/>
              <a:p>
                <a:endParaRPr lang="en-GB"/>
              </a:p>
            </p:txBody>
          </p:sp>
          <p:sp>
            <p:nvSpPr>
              <p:cNvPr id="102" name="Freeform 154" descr="25%"/>
              <p:cNvSpPr/>
              <p:nvPr/>
            </p:nvSpPr>
            <p:spPr bwMode="auto">
              <a:xfrm>
                <a:off x="4014" y="3174"/>
                <a:ext cx="68" cy="85"/>
              </a:xfrm>
              <a:custGeom>
                <a:avLst/>
                <a:gdLst>
                  <a:gd name="T0" fmla="*/ 0 w 68"/>
                  <a:gd name="T1" fmla="*/ 7 h 85"/>
                  <a:gd name="T2" fmla="*/ 13 w 68"/>
                  <a:gd name="T3" fmla="*/ 32 h 85"/>
                  <a:gd name="T4" fmla="*/ 13 w 68"/>
                  <a:gd name="T5" fmla="*/ 52 h 85"/>
                  <a:gd name="T6" fmla="*/ 40 w 68"/>
                  <a:gd name="T7" fmla="*/ 65 h 85"/>
                  <a:gd name="T8" fmla="*/ 67 w 68"/>
                  <a:gd name="T9" fmla="*/ 84 h 85"/>
                  <a:gd name="T10" fmla="*/ 54 w 68"/>
                  <a:gd name="T11" fmla="*/ 58 h 85"/>
                  <a:gd name="T12" fmla="*/ 40 w 68"/>
                  <a:gd name="T13" fmla="*/ 39 h 85"/>
                  <a:gd name="T14" fmla="*/ 33 w 68"/>
                  <a:gd name="T15" fmla="*/ 13 h 85"/>
                  <a:gd name="T16" fmla="*/ 6 w 68"/>
                  <a:gd name="T17" fmla="*/ 0 h 85"/>
                  <a:gd name="T18" fmla="*/ 0 w 68"/>
                  <a:gd name="T19" fmla="*/ 7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85"/>
                  <a:gd name="T32" fmla="*/ 68 w 68"/>
                  <a:gd name="T33" fmla="*/ 85 h 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85">
                    <a:moveTo>
                      <a:pt x="0" y="7"/>
                    </a:moveTo>
                    <a:lnTo>
                      <a:pt x="13" y="32"/>
                    </a:lnTo>
                    <a:lnTo>
                      <a:pt x="13" y="52"/>
                    </a:lnTo>
                    <a:lnTo>
                      <a:pt x="40" y="65"/>
                    </a:lnTo>
                    <a:lnTo>
                      <a:pt x="67" y="84"/>
                    </a:lnTo>
                    <a:lnTo>
                      <a:pt x="54" y="58"/>
                    </a:lnTo>
                    <a:lnTo>
                      <a:pt x="40" y="39"/>
                    </a:lnTo>
                    <a:lnTo>
                      <a:pt x="33" y="13"/>
                    </a:lnTo>
                    <a:lnTo>
                      <a:pt x="6" y="0"/>
                    </a:lnTo>
                    <a:lnTo>
                      <a:pt x="0" y="7"/>
                    </a:lnTo>
                  </a:path>
                </a:pathLst>
              </a:custGeom>
              <a:pattFill prst="pct25">
                <a:fgClr>
                  <a:schemeClr val="bg2"/>
                </a:fgClr>
                <a:bgClr>
                  <a:srgbClr val="CECECE"/>
                </a:bgClr>
              </a:pattFill>
              <a:ln w="12700" cap="rnd">
                <a:noFill/>
                <a:round/>
              </a:ln>
            </p:spPr>
            <p:txBody>
              <a:bodyPr/>
              <a:lstStyle/>
              <a:p>
                <a:endParaRPr lang="en-GB"/>
              </a:p>
            </p:txBody>
          </p:sp>
        </p:grpSp>
        <p:sp>
          <p:nvSpPr>
            <p:cNvPr id="30" name="Rectangle 155"/>
            <p:cNvSpPr>
              <a:spLocks noChangeArrowheads="1"/>
            </p:cNvSpPr>
            <p:nvPr/>
          </p:nvSpPr>
          <p:spPr bwMode="auto">
            <a:xfrm>
              <a:off x="4003" y="2736"/>
              <a:ext cx="296" cy="171"/>
            </a:xfrm>
            <a:prstGeom prst="rect">
              <a:avLst/>
            </a:prstGeom>
            <a:noFill/>
            <a:ln w="12700">
              <a:noFill/>
              <a:miter lim="800000"/>
            </a:ln>
          </p:spPr>
          <p:txBody>
            <a:bodyPr wrap="none" lIns="90488" tIns="44450" rIns="90488" bIns="44450">
              <a:spAutoFit/>
            </a:bodyPr>
            <a:lstStyle/>
            <a:p>
              <a:pPr eaLnBrk="0" hangingPunct="0"/>
              <a:r>
                <a:rPr lang="en-GB" sz="1200" b="1">
                  <a:solidFill>
                    <a:schemeClr val="bg2"/>
                  </a:solidFill>
                </a:rPr>
                <a:t>WIP</a:t>
              </a:r>
              <a:endParaRPr lang="en-GB" sz="1200" b="1">
                <a:solidFill>
                  <a:schemeClr val="bg2"/>
                </a:solidFill>
              </a:endParaRPr>
            </a:p>
          </p:txBody>
        </p:sp>
        <p:sp>
          <p:nvSpPr>
            <p:cNvPr id="31" name="Rectangle 156"/>
            <p:cNvSpPr>
              <a:spLocks noChangeArrowheads="1"/>
            </p:cNvSpPr>
            <p:nvPr/>
          </p:nvSpPr>
          <p:spPr bwMode="auto">
            <a:xfrm>
              <a:off x="3565" y="2868"/>
              <a:ext cx="944" cy="286"/>
            </a:xfrm>
            <a:prstGeom prst="rect">
              <a:avLst/>
            </a:prstGeom>
            <a:noFill/>
            <a:ln w="12700">
              <a:noFill/>
              <a:miter lim="800000"/>
            </a:ln>
          </p:spPr>
          <p:txBody>
            <a:bodyPr lIns="90488" tIns="44450" rIns="90488" bIns="44450">
              <a:spAutoFit/>
            </a:bodyPr>
            <a:lstStyle/>
            <a:p>
              <a:pPr algn="ctr" eaLnBrk="0" hangingPunct="0"/>
              <a:r>
                <a:rPr lang="en-GB" sz="1200" b="1">
                  <a:solidFill>
                    <a:schemeClr val="bg2"/>
                  </a:solidFill>
                </a:rPr>
                <a:t>Defective materials</a:t>
              </a:r>
              <a:endParaRPr lang="en-GB" sz="1200" b="1">
                <a:solidFill>
                  <a:schemeClr val="bg2"/>
                </a:solidFill>
              </a:endParaRPr>
            </a:p>
          </p:txBody>
        </p:sp>
        <p:sp>
          <p:nvSpPr>
            <p:cNvPr id="32" name="Rectangle 157"/>
            <p:cNvSpPr>
              <a:spLocks noChangeArrowheads="1"/>
            </p:cNvSpPr>
            <p:nvPr/>
          </p:nvSpPr>
          <p:spPr bwMode="auto">
            <a:xfrm>
              <a:off x="4096" y="3219"/>
              <a:ext cx="460" cy="171"/>
            </a:xfrm>
            <a:prstGeom prst="rect">
              <a:avLst/>
            </a:prstGeom>
            <a:noFill/>
            <a:ln w="12700">
              <a:noFill/>
              <a:miter lim="800000"/>
            </a:ln>
          </p:spPr>
          <p:txBody>
            <a:bodyPr wrap="none" lIns="90488" tIns="44450" rIns="90488" bIns="44450">
              <a:spAutoFit/>
            </a:bodyPr>
            <a:lstStyle/>
            <a:p>
              <a:pPr eaLnBrk="0" hangingPunct="0"/>
              <a:r>
                <a:rPr lang="en-GB" sz="1200" b="1">
                  <a:solidFill>
                    <a:schemeClr val="bg2"/>
                  </a:solidFill>
                </a:rPr>
                <a:t>Rework</a:t>
              </a:r>
              <a:endParaRPr lang="en-GB" sz="1200" b="1">
                <a:solidFill>
                  <a:schemeClr val="bg2"/>
                </a:solidFill>
              </a:endParaRPr>
            </a:p>
          </p:txBody>
        </p:sp>
        <p:sp>
          <p:nvSpPr>
            <p:cNvPr id="33" name="Rectangle 158"/>
            <p:cNvSpPr>
              <a:spLocks noChangeArrowheads="1"/>
            </p:cNvSpPr>
            <p:nvPr/>
          </p:nvSpPr>
          <p:spPr bwMode="auto">
            <a:xfrm>
              <a:off x="3616" y="3219"/>
              <a:ext cx="380" cy="171"/>
            </a:xfrm>
            <a:prstGeom prst="rect">
              <a:avLst/>
            </a:prstGeom>
            <a:noFill/>
            <a:ln w="12700">
              <a:noFill/>
              <a:miter lim="800000"/>
            </a:ln>
          </p:spPr>
          <p:txBody>
            <a:bodyPr wrap="none" lIns="90488" tIns="44450" rIns="90488" bIns="44450">
              <a:spAutoFit/>
            </a:bodyPr>
            <a:lstStyle/>
            <a:p>
              <a:pPr eaLnBrk="0" hangingPunct="0"/>
              <a:r>
                <a:rPr lang="en-GB" sz="1200" b="1">
                  <a:solidFill>
                    <a:schemeClr val="bg2"/>
                  </a:solidFill>
                </a:rPr>
                <a:t>Scrap</a:t>
              </a:r>
              <a:endParaRPr lang="en-GB" sz="1200" b="1">
                <a:solidFill>
                  <a:schemeClr val="bg2"/>
                </a:solidFill>
              </a:endParaRPr>
            </a:p>
          </p:txBody>
        </p:sp>
        <p:sp>
          <p:nvSpPr>
            <p:cNvPr id="34" name="Line 159"/>
            <p:cNvSpPr>
              <a:spLocks noChangeShapeType="1"/>
            </p:cNvSpPr>
            <p:nvPr/>
          </p:nvSpPr>
          <p:spPr bwMode="auto">
            <a:xfrm>
              <a:off x="1701" y="3582"/>
              <a:ext cx="3690" cy="8"/>
            </a:xfrm>
            <a:prstGeom prst="line">
              <a:avLst/>
            </a:prstGeom>
            <a:noFill/>
            <a:ln w="127000">
              <a:solidFill>
                <a:srgbClr val="919191"/>
              </a:solidFill>
              <a:round/>
            </a:ln>
          </p:spPr>
          <p:txBody>
            <a:bodyPr wrap="none" anchor="ctr"/>
            <a:lstStyle/>
            <a:p>
              <a:endParaRPr lang="en-US"/>
            </a:p>
          </p:txBody>
        </p:sp>
        <p:sp>
          <p:nvSpPr>
            <p:cNvPr id="35" name="Freeform 160" descr="25%"/>
            <p:cNvSpPr/>
            <p:nvPr/>
          </p:nvSpPr>
          <p:spPr bwMode="auto">
            <a:xfrm>
              <a:off x="4253" y="3347"/>
              <a:ext cx="56" cy="52"/>
            </a:xfrm>
            <a:custGeom>
              <a:avLst/>
              <a:gdLst>
                <a:gd name="T0" fmla="*/ 48 w 56"/>
                <a:gd name="T1" fmla="*/ 37 h 52"/>
                <a:gd name="T2" fmla="*/ 20 w 56"/>
                <a:gd name="T3" fmla="*/ 51 h 52"/>
                <a:gd name="T4" fmla="*/ 14 w 56"/>
                <a:gd name="T5" fmla="*/ 22 h 52"/>
                <a:gd name="T6" fmla="*/ 0 w 56"/>
                <a:gd name="T7" fmla="*/ 0 h 52"/>
                <a:gd name="T8" fmla="*/ 28 w 56"/>
                <a:gd name="T9" fmla="*/ 15 h 52"/>
                <a:gd name="T10" fmla="*/ 55 w 56"/>
                <a:gd name="T11" fmla="*/ 30 h 52"/>
                <a:gd name="T12" fmla="*/ 48 w 56"/>
                <a:gd name="T13" fmla="*/ 37 h 52"/>
                <a:gd name="T14" fmla="*/ 0 60000 65536"/>
                <a:gd name="T15" fmla="*/ 0 60000 65536"/>
                <a:gd name="T16" fmla="*/ 0 60000 65536"/>
                <a:gd name="T17" fmla="*/ 0 60000 65536"/>
                <a:gd name="T18" fmla="*/ 0 60000 65536"/>
                <a:gd name="T19" fmla="*/ 0 60000 65536"/>
                <a:gd name="T20" fmla="*/ 0 60000 65536"/>
                <a:gd name="T21" fmla="*/ 0 w 56"/>
                <a:gd name="T22" fmla="*/ 0 h 52"/>
                <a:gd name="T23" fmla="*/ 56 w 56"/>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2">
                  <a:moveTo>
                    <a:pt x="48" y="37"/>
                  </a:moveTo>
                  <a:lnTo>
                    <a:pt x="20" y="51"/>
                  </a:lnTo>
                  <a:lnTo>
                    <a:pt x="14" y="22"/>
                  </a:lnTo>
                  <a:lnTo>
                    <a:pt x="0" y="0"/>
                  </a:lnTo>
                  <a:lnTo>
                    <a:pt x="28" y="15"/>
                  </a:lnTo>
                  <a:lnTo>
                    <a:pt x="55" y="30"/>
                  </a:lnTo>
                  <a:lnTo>
                    <a:pt x="48" y="37"/>
                  </a:lnTo>
                </a:path>
              </a:pathLst>
            </a:custGeom>
            <a:pattFill prst="pct25">
              <a:fgClr>
                <a:schemeClr val="bg2"/>
              </a:fgClr>
              <a:bgClr>
                <a:srgbClr val="CECECE"/>
              </a:bgClr>
            </a:pattFill>
            <a:ln w="12700" cap="rnd">
              <a:noFill/>
              <a:round/>
            </a:ln>
          </p:spPr>
          <p:txBody>
            <a:bodyPr/>
            <a:lstStyle/>
            <a:p>
              <a:endParaRPr lang="en-GB"/>
            </a:p>
          </p:txBody>
        </p:sp>
        <p:sp>
          <p:nvSpPr>
            <p:cNvPr id="36" name="Freeform 161"/>
            <p:cNvSpPr/>
            <p:nvPr/>
          </p:nvSpPr>
          <p:spPr bwMode="auto">
            <a:xfrm>
              <a:off x="4266" y="3354"/>
              <a:ext cx="340" cy="213"/>
            </a:xfrm>
            <a:custGeom>
              <a:avLst/>
              <a:gdLst>
                <a:gd name="T0" fmla="*/ 103 w 340"/>
                <a:gd name="T1" fmla="*/ 14 h 213"/>
                <a:gd name="T2" fmla="*/ 133 w 340"/>
                <a:gd name="T3" fmla="*/ 14 h 213"/>
                <a:gd name="T4" fmla="*/ 162 w 340"/>
                <a:gd name="T5" fmla="*/ 7 h 213"/>
                <a:gd name="T6" fmla="*/ 185 w 340"/>
                <a:gd name="T7" fmla="*/ 0 h 213"/>
                <a:gd name="T8" fmla="*/ 214 w 340"/>
                <a:gd name="T9" fmla="*/ 0 h 213"/>
                <a:gd name="T10" fmla="*/ 243 w 340"/>
                <a:gd name="T11" fmla="*/ 7 h 213"/>
                <a:gd name="T12" fmla="*/ 243 w 340"/>
                <a:gd name="T13" fmla="*/ 28 h 213"/>
                <a:gd name="T14" fmla="*/ 266 w 340"/>
                <a:gd name="T15" fmla="*/ 28 h 213"/>
                <a:gd name="T16" fmla="*/ 295 w 340"/>
                <a:gd name="T17" fmla="*/ 42 h 213"/>
                <a:gd name="T18" fmla="*/ 310 w 340"/>
                <a:gd name="T19" fmla="*/ 70 h 213"/>
                <a:gd name="T20" fmla="*/ 310 w 340"/>
                <a:gd name="T21" fmla="*/ 92 h 213"/>
                <a:gd name="T22" fmla="*/ 324 w 340"/>
                <a:gd name="T23" fmla="*/ 120 h 213"/>
                <a:gd name="T24" fmla="*/ 339 w 340"/>
                <a:gd name="T25" fmla="*/ 148 h 213"/>
                <a:gd name="T26" fmla="*/ 324 w 340"/>
                <a:gd name="T27" fmla="*/ 176 h 213"/>
                <a:gd name="T28" fmla="*/ 302 w 340"/>
                <a:gd name="T29" fmla="*/ 198 h 213"/>
                <a:gd name="T30" fmla="*/ 273 w 340"/>
                <a:gd name="T31" fmla="*/ 205 h 213"/>
                <a:gd name="T32" fmla="*/ 243 w 340"/>
                <a:gd name="T33" fmla="*/ 212 h 213"/>
                <a:gd name="T34" fmla="*/ 221 w 340"/>
                <a:gd name="T35" fmla="*/ 212 h 213"/>
                <a:gd name="T36" fmla="*/ 192 w 340"/>
                <a:gd name="T37" fmla="*/ 212 h 213"/>
                <a:gd name="T38" fmla="*/ 162 w 340"/>
                <a:gd name="T39" fmla="*/ 198 h 213"/>
                <a:gd name="T40" fmla="*/ 133 w 340"/>
                <a:gd name="T41" fmla="*/ 176 h 213"/>
                <a:gd name="T42" fmla="*/ 110 w 340"/>
                <a:gd name="T43" fmla="*/ 176 h 213"/>
                <a:gd name="T44" fmla="*/ 89 w 340"/>
                <a:gd name="T45" fmla="*/ 198 h 213"/>
                <a:gd name="T46" fmla="*/ 66 w 340"/>
                <a:gd name="T47" fmla="*/ 198 h 213"/>
                <a:gd name="T48" fmla="*/ 44 w 340"/>
                <a:gd name="T49" fmla="*/ 198 h 213"/>
                <a:gd name="T50" fmla="*/ 37 w 340"/>
                <a:gd name="T51" fmla="*/ 176 h 213"/>
                <a:gd name="T52" fmla="*/ 37 w 340"/>
                <a:gd name="T53" fmla="*/ 155 h 213"/>
                <a:gd name="T54" fmla="*/ 22 w 340"/>
                <a:gd name="T55" fmla="*/ 127 h 213"/>
                <a:gd name="T56" fmla="*/ 0 w 340"/>
                <a:gd name="T57" fmla="*/ 113 h 213"/>
                <a:gd name="T58" fmla="*/ 0 w 340"/>
                <a:gd name="T59" fmla="*/ 85 h 213"/>
                <a:gd name="T60" fmla="*/ 0 w 340"/>
                <a:gd name="T61" fmla="*/ 63 h 213"/>
                <a:gd name="T62" fmla="*/ 22 w 340"/>
                <a:gd name="T63" fmla="*/ 63 h 213"/>
                <a:gd name="T64" fmla="*/ 52 w 340"/>
                <a:gd name="T65" fmla="*/ 49 h 213"/>
                <a:gd name="T66" fmla="*/ 74 w 340"/>
                <a:gd name="T67" fmla="*/ 28 h 213"/>
                <a:gd name="T68" fmla="*/ 103 w 340"/>
                <a:gd name="T69" fmla="*/ 14 h 2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0"/>
                <a:gd name="T106" fmla="*/ 0 h 213"/>
                <a:gd name="T107" fmla="*/ 340 w 340"/>
                <a:gd name="T108" fmla="*/ 213 h 2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0" h="213">
                  <a:moveTo>
                    <a:pt x="103" y="14"/>
                  </a:moveTo>
                  <a:lnTo>
                    <a:pt x="133" y="14"/>
                  </a:lnTo>
                  <a:lnTo>
                    <a:pt x="162" y="7"/>
                  </a:lnTo>
                  <a:lnTo>
                    <a:pt x="185" y="0"/>
                  </a:lnTo>
                  <a:lnTo>
                    <a:pt x="214" y="0"/>
                  </a:lnTo>
                  <a:lnTo>
                    <a:pt x="243" y="7"/>
                  </a:lnTo>
                  <a:lnTo>
                    <a:pt x="243" y="28"/>
                  </a:lnTo>
                  <a:lnTo>
                    <a:pt x="266" y="28"/>
                  </a:lnTo>
                  <a:lnTo>
                    <a:pt x="295" y="42"/>
                  </a:lnTo>
                  <a:lnTo>
                    <a:pt x="310" y="70"/>
                  </a:lnTo>
                  <a:lnTo>
                    <a:pt x="310" y="92"/>
                  </a:lnTo>
                  <a:lnTo>
                    <a:pt x="324" y="120"/>
                  </a:lnTo>
                  <a:lnTo>
                    <a:pt x="339" y="148"/>
                  </a:lnTo>
                  <a:lnTo>
                    <a:pt x="324" y="176"/>
                  </a:lnTo>
                  <a:lnTo>
                    <a:pt x="302" y="198"/>
                  </a:lnTo>
                  <a:lnTo>
                    <a:pt x="273" y="205"/>
                  </a:lnTo>
                  <a:lnTo>
                    <a:pt x="243" y="212"/>
                  </a:lnTo>
                  <a:lnTo>
                    <a:pt x="221" y="212"/>
                  </a:lnTo>
                  <a:lnTo>
                    <a:pt x="192" y="212"/>
                  </a:lnTo>
                  <a:lnTo>
                    <a:pt x="162" y="198"/>
                  </a:lnTo>
                  <a:lnTo>
                    <a:pt x="133" y="176"/>
                  </a:lnTo>
                  <a:lnTo>
                    <a:pt x="110" y="176"/>
                  </a:lnTo>
                  <a:lnTo>
                    <a:pt x="89" y="198"/>
                  </a:lnTo>
                  <a:lnTo>
                    <a:pt x="66" y="198"/>
                  </a:lnTo>
                  <a:lnTo>
                    <a:pt x="44" y="198"/>
                  </a:lnTo>
                  <a:lnTo>
                    <a:pt x="37" y="176"/>
                  </a:lnTo>
                  <a:lnTo>
                    <a:pt x="37" y="155"/>
                  </a:lnTo>
                  <a:lnTo>
                    <a:pt x="22" y="127"/>
                  </a:lnTo>
                  <a:lnTo>
                    <a:pt x="0" y="113"/>
                  </a:lnTo>
                  <a:lnTo>
                    <a:pt x="0" y="85"/>
                  </a:lnTo>
                  <a:lnTo>
                    <a:pt x="0" y="63"/>
                  </a:lnTo>
                  <a:lnTo>
                    <a:pt x="22" y="63"/>
                  </a:lnTo>
                  <a:lnTo>
                    <a:pt x="52" y="49"/>
                  </a:lnTo>
                  <a:lnTo>
                    <a:pt x="74" y="28"/>
                  </a:lnTo>
                  <a:lnTo>
                    <a:pt x="103" y="14"/>
                  </a:lnTo>
                </a:path>
              </a:pathLst>
            </a:custGeom>
            <a:solidFill>
              <a:srgbClr val="CECECE"/>
            </a:solidFill>
            <a:ln w="12700" cap="rnd">
              <a:solidFill>
                <a:schemeClr val="tx1"/>
              </a:solidFill>
              <a:round/>
            </a:ln>
          </p:spPr>
          <p:txBody>
            <a:bodyPr/>
            <a:lstStyle/>
            <a:p>
              <a:endParaRPr lang="en-GB"/>
            </a:p>
          </p:txBody>
        </p:sp>
        <p:sp>
          <p:nvSpPr>
            <p:cNvPr id="37" name="Freeform 162" descr="25%"/>
            <p:cNvSpPr/>
            <p:nvPr/>
          </p:nvSpPr>
          <p:spPr bwMode="auto">
            <a:xfrm>
              <a:off x="4545" y="3474"/>
              <a:ext cx="45" cy="78"/>
            </a:xfrm>
            <a:custGeom>
              <a:avLst/>
              <a:gdLst>
                <a:gd name="T0" fmla="*/ 29 w 45"/>
                <a:gd name="T1" fmla="*/ 0 h 78"/>
                <a:gd name="T2" fmla="*/ 44 w 45"/>
                <a:gd name="T3" fmla="*/ 28 h 78"/>
                <a:gd name="T4" fmla="*/ 44 w 45"/>
                <a:gd name="T5" fmla="*/ 56 h 78"/>
                <a:gd name="T6" fmla="*/ 29 w 45"/>
                <a:gd name="T7" fmla="*/ 77 h 78"/>
                <a:gd name="T8" fmla="*/ 7 w 45"/>
                <a:gd name="T9" fmla="*/ 77 h 78"/>
                <a:gd name="T10" fmla="*/ 0 w 45"/>
                <a:gd name="T11" fmla="*/ 56 h 78"/>
                <a:gd name="T12" fmla="*/ 7 w 45"/>
                <a:gd name="T13" fmla="*/ 35 h 78"/>
                <a:gd name="T14" fmla="*/ 15 w 45"/>
                <a:gd name="T15" fmla="*/ 7 h 78"/>
                <a:gd name="T16" fmla="*/ 29 w 45"/>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78"/>
                <a:gd name="T29" fmla="*/ 45 w 45"/>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78">
                  <a:moveTo>
                    <a:pt x="29" y="0"/>
                  </a:moveTo>
                  <a:lnTo>
                    <a:pt x="44" y="28"/>
                  </a:lnTo>
                  <a:lnTo>
                    <a:pt x="44" y="56"/>
                  </a:lnTo>
                  <a:lnTo>
                    <a:pt x="29" y="77"/>
                  </a:lnTo>
                  <a:lnTo>
                    <a:pt x="7" y="77"/>
                  </a:lnTo>
                  <a:lnTo>
                    <a:pt x="0" y="56"/>
                  </a:lnTo>
                  <a:lnTo>
                    <a:pt x="7" y="35"/>
                  </a:lnTo>
                  <a:lnTo>
                    <a:pt x="15" y="7"/>
                  </a:lnTo>
                  <a:lnTo>
                    <a:pt x="29" y="0"/>
                  </a:lnTo>
                </a:path>
              </a:pathLst>
            </a:custGeom>
            <a:pattFill prst="pct25">
              <a:fgClr>
                <a:schemeClr val="bg2"/>
              </a:fgClr>
              <a:bgClr>
                <a:srgbClr val="CECECE"/>
              </a:bgClr>
            </a:pattFill>
            <a:ln w="12700" cap="rnd">
              <a:noFill/>
              <a:round/>
            </a:ln>
          </p:spPr>
          <p:txBody>
            <a:bodyPr/>
            <a:lstStyle/>
            <a:p>
              <a:endParaRPr lang="en-GB"/>
            </a:p>
          </p:txBody>
        </p:sp>
        <p:sp>
          <p:nvSpPr>
            <p:cNvPr id="38" name="Freeform 163" descr="25%"/>
            <p:cNvSpPr/>
            <p:nvPr/>
          </p:nvSpPr>
          <p:spPr bwMode="auto">
            <a:xfrm>
              <a:off x="4309" y="3494"/>
              <a:ext cx="53" cy="52"/>
            </a:xfrm>
            <a:custGeom>
              <a:avLst/>
              <a:gdLst>
                <a:gd name="T0" fmla="*/ 52 w 53"/>
                <a:gd name="T1" fmla="*/ 29 h 52"/>
                <a:gd name="T2" fmla="*/ 30 w 53"/>
                <a:gd name="T3" fmla="*/ 51 h 52"/>
                <a:gd name="T4" fmla="*/ 8 w 53"/>
                <a:gd name="T5" fmla="*/ 51 h 52"/>
                <a:gd name="T6" fmla="*/ 15 w 53"/>
                <a:gd name="T7" fmla="*/ 29 h 52"/>
                <a:gd name="T8" fmla="*/ 0 w 53"/>
                <a:gd name="T9" fmla="*/ 0 h 52"/>
                <a:gd name="T10" fmla="*/ 22 w 53"/>
                <a:gd name="T11" fmla="*/ 0 h 52"/>
                <a:gd name="T12" fmla="*/ 30 w 53"/>
                <a:gd name="T13" fmla="*/ 22 h 52"/>
                <a:gd name="T14" fmla="*/ 52 w 53"/>
                <a:gd name="T15" fmla="*/ 29 h 52"/>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52"/>
                <a:gd name="T26" fmla="*/ 53 w 53"/>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52">
                  <a:moveTo>
                    <a:pt x="52" y="29"/>
                  </a:moveTo>
                  <a:lnTo>
                    <a:pt x="30" y="51"/>
                  </a:lnTo>
                  <a:lnTo>
                    <a:pt x="8" y="51"/>
                  </a:lnTo>
                  <a:lnTo>
                    <a:pt x="15" y="29"/>
                  </a:lnTo>
                  <a:lnTo>
                    <a:pt x="0" y="0"/>
                  </a:lnTo>
                  <a:lnTo>
                    <a:pt x="22" y="0"/>
                  </a:lnTo>
                  <a:lnTo>
                    <a:pt x="30" y="22"/>
                  </a:lnTo>
                  <a:lnTo>
                    <a:pt x="52" y="29"/>
                  </a:lnTo>
                </a:path>
              </a:pathLst>
            </a:custGeom>
            <a:pattFill prst="pct25">
              <a:fgClr>
                <a:schemeClr val="bg2"/>
              </a:fgClr>
              <a:bgClr>
                <a:srgbClr val="CECECE"/>
              </a:bgClr>
            </a:pattFill>
            <a:ln w="12700" cap="rnd">
              <a:noFill/>
              <a:round/>
            </a:ln>
          </p:spPr>
          <p:txBody>
            <a:bodyPr/>
            <a:lstStyle/>
            <a:p>
              <a:endParaRPr lang="en-GB"/>
            </a:p>
          </p:txBody>
        </p:sp>
        <p:sp>
          <p:nvSpPr>
            <p:cNvPr id="39" name="Freeform 164" descr="25%"/>
            <p:cNvSpPr/>
            <p:nvPr/>
          </p:nvSpPr>
          <p:spPr bwMode="auto">
            <a:xfrm>
              <a:off x="4332" y="3368"/>
              <a:ext cx="106" cy="50"/>
            </a:xfrm>
            <a:custGeom>
              <a:avLst/>
              <a:gdLst>
                <a:gd name="T0" fmla="*/ 23 w 106"/>
                <a:gd name="T1" fmla="*/ 0 h 50"/>
                <a:gd name="T2" fmla="*/ 53 w 106"/>
                <a:gd name="T3" fmla="*/ 7 h 50"/>
                <a:gd name="T4" fmla="*/ 82 w 106"/>
                <a:gd name="T5" fmla="*/ 28 h 50"/>
                <a:gd name="T6" fmla="*/ 105 w 106"/>
                <a:gd name="T7" fmla="*/ 35 h 50"/>
                <a:gd name="T8" fmla="*/ 82 w 106"/>
                <a:gd name="T9" fmla="*/ 35 h 50"/>
                <a:gd name="T10" fmla="*/ 60 w 106"/>
                <a:gd name="T11" fmla="*/ 35 h 50"/>
                <a:gd name="T12" fmla="*/ 30 w 106"/>
                <a:gd name="T13" fmla="*/ 49 h 50"/>
                <a:gd name="T14" fmla="*/ 0 w 106"/>
                <a:gd name="T15" fmla="*/ 49 h 50"/>
                <a:gd name="T16" fmla="*/ 23 w 106"/>
                <a:gd name="T17" fmla="*/ 35 h 50"/>
                <a:gd name="T18" fmla="*/ 23 w 106"/>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50"/>
                <a:gd name="T32" fmla="*/ 106 w 106"/>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50">
                  <a:moveTo>
                    <a:pt x="23" y="0"/>
                  </a:moveTo>
                  <a:lnTo>
                    <a:pt x="53" y="7"/>
                  </a:lnTo>
                  <a:lnTo>
                    <a:pt x="82" y="28"/>
                  </a:lnTo>
                  <a:lnTo>
                    <a:pt x="105" y="35"/>
                  </a:lnTo>
                  <a:lnTo>
                    <a:pt x="82" y="35"/>
                  </a:lnTo>
                  <a:lnTo>
                    <a:pt x="60" y="35"/>
                  </a:lnTo>
                  <a:lnTo>
                    <a:pt x="30" y="49"/>
                  </a:lnTo>
                  <a:lnTo>
                    <a:pt x="0" y="49"/>
                  </a:lnTo>
                  <a:lnTo>
                    <a:pt x="23" y="35"/>
                  </a:lnTo>
                  <a:lnTo>
                    <a:pt x="23" y="0"/>
                  </a:lnTo>
                </a:path>
              </a:pathLst>
            </a:custGeom>
            <a:pattFill prst="pct25">
              <a:fgClr>
                <a:schemeClr val="bg2"/>
              </a:fgClr>
              <a:bgClr>
                <a:srgbClr val="CECECE"/>
              </a:bgClr>
            </a:pattFill>
            <a:ln w="12700" cap="rnd">
              <a:noFill/>
              <a:round/>
            </a:ln>
          </p:spPr>
          <p:txBody>
            <a:bodyPr/>
            <a:lstStyle/>
            <a:p>
              <a:endParaRPr lang="en-GB"/>
            </a:p>
          </p:txBody>
        </p:sp>
        <p:sp>
          <p:nvSpPr>
            <p:cNvPr id="40" name="Freeform 165" descr="25%"/>
            <p:cNvSpPr/>
            <p:nvPr/>
          </p:nvSpPr>
          <p:spPr bwMode="auto">
            <a:xfrm>
              <a:off x="3938" y="3341"/>
              <a:ext cx="70" cy="64"/>
            </a:xfrm>
            <a:custGeom>
              <a:avLst/>
              <a:gdLst>
                <a:gd name="T0" fmla="*/ 49 w 70"/>
                <a:gd name="T1" fmla="*/ 56 h 64"/>
                <a:gd name="T2" fmla="*/ 28 w 70"/>
                <a:gd name="T3" fmla="*/ 63 h 64"/>
                <a:gd name="T4" fmla="*/ 7 w 70"/>
                <a:gd name="T5" fmla="*/ 49 h 64"/>
                <a:gd name="T6" fmla="*/ 0 w 70"/>
                <a:gd name="T7" fmla="*/ 28 h 64"/>
                <a:gd name="T8" fmla="*/ 7 w 70"/>
                <a:gd name="T9" fmla="*/ 0 h 64"/>
                <a:gd name="T10" fmla="*/ 28 w 70"/>
                <a:gd name="T11" fmla="*/ 0 h 64"/>
                <a:gd name="T12" fmla="*/ 41 w 70"/>
                <a:gd name="T13" fmla="*/ 21 h 64"/>
                <a:gd name="T14" fmla="*/ 62 w 70"/>
                <a:gd name="T15" fmla="*/ 35 h 64"/>
                <a:gd name="T16" fmla="*/ 69 w 70"/>
                <a:gd name="T17" fmla="*/ 56 h 64"/>
                <a:gd name="T18" fmla="*/ 49 w 70"/>
                <a:gd name="T19" fmla="*/ 56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64"/>
                <a:gd name="T32" fmla="*/ 70 w 70"/>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64">
                  <a:moveTo>
                    <a:pt x="49" y="56"/>
                  </a:moveTo>
                  <a:lnTo>
                    <a:pt x="28" y="63"/>
                  </a:lnTo>
                  <a:lnTo>
                    <a:pt x="7" y="49"/>
                  </a:lnTo>
                  <a:lnTo>
                    <a:pt x="0" y="28"/>
                  </a:lnTo>
                  <a:lnTo>
                    <a:pt x="7" y="0"/>
                  </a:lnTo>
                  <a:lnTo>
                    <a:pt x="28" y="0"/>
                  </a:lnTo>
                  <a:lnTo>
                    <a:pt x="41" y="21"/>
                  </a:lnTo>
                  <a:lnTo>
                    <a:pt x="62" y="35"/>
                  </a:lnTo>
                  <a:lnTo>
                    <a:pt x="69" y="56"/>
                  </a:lnTo>
                  <a:lnTo>
                    <a:pt x="49" y="56"/>
                  </a:lnTo>
                </a:path>
              </a:pathLst>
            </a:custGeom>
            <a:pattFill prst="pct25">
              <a:fgClr>
                <a:schemeClr val="bg2"/>
              </a:fgClr>
              <a:bgClr>
                <a:srgbClr val="CECECE"/>
              </a:bgClr>
            </a:pattFill>
            <a:ln w="12700" cap="rnd">
              <a:noFill/>
              <a:round/>
            </a:ln>
          </p:spPr>
          <p:txBody>
            <a:bodyPr/>
            <a:lstStyle/>
            <a:p>
              <a:endParaRPr lang="en-GB"/>
            </a:p>
          </p:txBody>
        </p:sp>
        <p:sp>
          <p:nvSpPr>
            <p:cNvPr id="41" name="Freeform 166" descr="25%"/>
            <p:cNvSpPr/>
            <p:nvPr/>
          </p:nvSpPr>
          <p:spPr bwMode="auto">
            <a:xfrm>
              <a:off x="4180" y="3333"/>
              <a:ext cx="76" cy="66"/>
            </a:xfrm>
            <a:custGeom>
              <a:avLst/>
              <a:gdLst>
                <a:gd name="T0" fmla="*/ 75 w 76"/>
                <a:gd name="T1" fmla="*/ 50 h 66"/>
                <a:gd name="T2" fmla="*/ 75 w 76"/>
                <a:gd name="T3" fmla="*/ 21 h 66"/>
                <a:gd name="T4" fmla="*/ 54 w 76"/>
                <a:gd name="T5" fmla="*/ 0 h 66"/>
                <a:gd name="T6" fmla="*/ 34 w 76"/>
                <a:gd name="T7" fmla="*/ 14 h 66"/>
                <a:gd name="T8" fmla="*/ 20 w 76"/>
                <a:gd name="T9" fmla="*/ 43 h 66"/>
                <a:gd name="T10" fmla="*/ 0 w 76"/>
                <a:gd name="T11" fmla="*/ 65 h 66"/>
                <a:gd name="T12" fmla="*/ 27 w 76"/>
                <a:gd name="T13" fmla="*/ 58 h 66"/>
                <a:gd name="T14" fmla="*/ 54 w 76"/>
                <a:gd name="T15" fmla="*/ 58 h 66"/>
                <a:gd name="T16" fmla="*/ 75 w 76"/>
                <a:gd name="T17" fmla="*/ 5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66"/>
                <a:gd name="T29" fmla="*/ 76 w 7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66">
                  <a:moveTo>
                    <a:pt x="75" y="50"/>
                  </a:moveTo>
                  <a:lnTo>
                    <a:pt x="75" y="21"/>
                  </a:lnTo>
                  <a:lnTo>
                    <a:pt x="54" y="0"/>
                  </a:lnTo>
                  <a:lnTo>
                    <a:pt x="34" y="14"/>
                  </a:lnTo>
                  <a:lnTo>
                    <a:pt x="20" y="43"/>
                  </a:lnTo>
                  <a:lnTo>
                    <a:pt x="0" y="65"/>
                  </a:lnTo>
                  <a:lnTo>
                    <a:pt x="27" y="58"/>
                  </a:lnTo>
                  <a:lnTo>
                    <a:pt x="54" y="58"/>
                  </a:lnTo>
                  <a:lnTo>
                    <a:pt x="75" y="50"/>
                  </a:lnTo>
                </a:path>
              </a:pathLst>
            </a:custGeom>
            <a:pattFill prst="pct25">
              <a:fgClr>
                <a:schemeClr val="bg2"/>
              </a:fgClr>
              <a:bgClr>
                <a:srgbClr val="CECECE"/>
              </a:bgClr>
            </a:pattFill>
            <a:ln w="12700" cap="rnd">
              <a:noFill/>
              <a:round/>
            </a:ln>
          </p:spPr>
          <p:txBody>
            <a:bodyPr/>
            <a:lstStyle/>
            <a:p>
              <a:endParaRPr lang="en-GB"/>
            </a:p>
          </p:txBody>
        </p:sp>
        <p:sp>
          <p:nvSpPr>
            <p:cNvPr id="42" name="Freeform 167" descr="25%"/>
            <p:cNvSpPr/>
            <p:nvPr/>
          </p:nvSpPr>
          <p:spPr bwMode="auto">
            <a:xfrm>
              <a:off x="3884" y="3330"/>
              <a:ext cx="59" cy="50"/>
            </a:xfrm>
            <a:custGeom>
              <a:avLst/>
              <a:gdLst>
                <a:gd name="T0" fmla="*/ 0 w 59"/>
                <a:gd name="T1" fmla="*/ 28 h 50"/>
                <a:gd name="T2" fmla="*/ 24 w 59"/>
                <a:gd name="T3" fmla="*/ 49 h 50"/>
                <a:gd name="T4" fmla="*/ 49 w 59"/>
                <a:gd name="T5" fmla="*/ 49 h 50"/>
                <a:gd name="T6" fmla="*/ 41 w 59"/>
                <a:gd name="T7" fmla="*/ 28 h 50"/>
                <a:gd name="T8" fmla="*/ 58 w 59"/>
                <a:gd name="T9" fmla="*/ 0 h 50"/>
                <a:gd name="T10" fmla="*/ 33 w 59"/>
                <a:gd name="T11" fmla="*/ 0 h 50"/>
                <a:gd name="T12" fmla="*/ 24 w 59"/>
                <a:gd name="T13" fmla="*/ 21 h 50"/>
                <a:gd name="T14" fmla="*/ 0 w 59"/>
                <a:gd name="T15" fmla="*/ 28 h 50"/>
                <a:gd name="T16" fmla="*/ 0 60000 65536"/>
                <a:gd name="T17" fmla="*/ 0 60000 65536"/>
                <a:gd name="T18" fmla="*/ 0 60000 65536"/>
                <a:gd name="T19" fmla="*/ 0 60000 65536"/>
                <a:gd name="T20" fmla="*/ 0 60000 65536"/>
                <a:gd name="T21" fmla="*/ 0 60000 65536"/>
                <a:gd name="T22" fmla="*/ 0 60000 65536"/>
                <a:gd name="T23" fmla="*/ 0 60000 65536"/>
                <a:gd name="T24" fmla="*/ 0 w 59"/>
                <a:gd name="T25" fmla="*/ 0 h 50"/>
                <a:gd name="T26" fmla="*/ 59 w 59"/>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 h="50">
                  <a:moveTo>
                    <a:pt x="0" y="28"/>
                  </a:moveTo>
                  <a:lnTo>
                    <a:pt x="24" y="49"/>
                  </a:lnTo>
                  <a:lnTo>
                    <a:pt x="49" y="49"/>
                  </a:lnTo>
                  <a:lnTo>
                    <a:pt x="41" y="28"/>
                  </a:lnTo>
                  <a:lnTo>
                    <a:pt x="58" y="0"/>
                  </a:lnTo>
                  <a:lnTo>
                    <a:pt x="33" y="0"/>
                  </a:lnTo>
                  <a:lnTo>
                    <a:pt x="24" y="21"/>
                  </a:lnTo>
                  <a:lnTo>
                    <a:pt x="0" y="28"/>
                  </a:lnTo>
                </a:path>
              </a:pathLst>
            </a:custGeom>
            <a:pattFill prst="pct25">
              <a:fgClr>
                <a:schemeClr val="bg2"/>
              </a:fgClr>
              <a:bgClr>
                <a:srgbClr val="CECECE"/>
              </a:bgClr>
            </a:pattFill>
            <a:ln w="12700" cap="rnd">
              <a:noFill/>
              <a:round/>
            </a:ln>
          </p:spPr>
          <p:txBody>
            <a:bodyPr/>
            <a:lstStyle/>
            <a:p>
              <a:endParaRPr lang="en-GB"/>
            </a:p>
          </p:txBody>
        </p:sp>
        <p:sp>
          <p:nvSpPr>
            <p:cNvPr id="43" name="Freeform 168"/>
            <p:cNvSpPr/>
            <p:nvPr/>
          </p:nvSpPr>
          <p:spPr bwMode="auto">
            <a:xfrm>
              <a:off x="4012" y="3361"/>
              <a:ext cx="317" cy="218"/>
            </a:xfrm>
            <a:custGeom>
              <a:avLst/>
              <a:gdLst>
                <a:gd name="T0" fmla="*/ 179 w 317"/>
                <a:gd name="T1" fmla="*/ 0 h 218"/>
                <a:gd name="T2" fmla="*/ 151 w 317"/>
                <a:gd name="T3" fmla="*/ 14 h 218"/>
                <a:gd name="T4" fmla="*/ 124 w 317"/>
                <a:gd name="T5" fmla="*/ 14 h 218"/>
                <a:gd name="T6" fmla="*/ 96 w 317"/>
                <a:gd name="T7" fmla="*/ 14 h 218"/>
                <a:gd name="T8" fmla="*/ 76 w 317"/>
                <a:gd name="T9" fmla="*/ 14 h 218"/>
                <a:gd name="T10" fmla="*/ 48 w 317"/>
                <a:gd name="T11" fmla="*/ 14 h 218"/>
                <a:gd name="T12" fmla="*/ 28 w 317"/>
                <a:gd name="T13" fmla="*/ 42 h 218"/>
                <a:gd name="T14" fmla="*/ 28 w 317"/>
                <a:gd name="T15" fmla="*/ 63 h 218"/>
                <a:gd name="T16" fmla="*/ 14 w 317"/>
                <a:gd name="T17" fmla="*/ 98 h 218"/>
                <a:gd name="T18" fmla="*/ 0 w 317"/>
                <a:gd name="T19" fmla="*/ 119 h 218"/>
                <a:gd name="T20" fmla="*/ 0 w 317"/>
                <a:gd name="T21" fmla="*/ 140 h 218"/>
                <a:gd name="T22" fmla="*/ 21 w 317"/>
                <a:gd name="T23" fmla="*/ 161 h 218"/>
                <a:gd name="T24" fmla="*/ 28 w 317"/>
                <a:gd name="T25" fmla="*/ 182 h 218"/>
                <a:gd name="T26" fmla="*/ 55 w 317"/>
                <a:gd name="T27" fmla="*/ 189 h 218"/>
                <a:gd name="T28" fmla="*/ 83 w 317"/>
                <a:gd name="T29" fmla="*/ 210 h 218"/>
                <a:gd name="T30" fmla="*/ 104 w 317"/>
                <a:gd name="T31" fmla="*/ 210 h 218"/>
                <a:gd name="T32" fmla="*/ 131 w 317"/>
                <a:gd name="T33" fmla="*/ 217 h 218"/>
                <a:gd name="T34" fmla="*/ 158 w 317"/>
                <a:gd name="T35" fmla="*/ 217 h 218"/>
                <a:gd name="T36" fmla="*/ 186 w 317"/>
                <a:gd name="T37" fmla="*/ 217 h 218"/>
                <a:gd name="T38" fmla="*/ 207 w 317"/>
                <a:gd name="T39" fmla="*/ 217 h 218"/>
                <a:gd name="T40" fmla="*/ 234 w 317"/>
                <a:gd name="T41" fmla="*/ 203 h 218"/>
                <a:gd name="T42" fmla="*/ 261 w 317"/>
                <a:gd name="T43" fmla="*/ 182 h 218"/>
                <a:gd name="T44" fmla="*/ 282 w 317"/>
                <a:gd name="T45" fmla="*/ 182 h 218"/>
                <a:gd name="T46" fmla="*/ 309 w 317"/>
                <a:gd name="T47" fmla="*/ 168 h 218"/>
                <a:gd name="T48" fmla="*/ 316 w 317"/>
                <a:gd name="T49" fmla="*/ 147 h 218"/>
                <a:gd name="T50" fmla="*/ 309 w 317"/>
                <a:gd name="T51" fmla="*/ 126 h 218"/>
                <a:gd name="T52" fmla="*/ 296 w 317"/>
                <a:gd name="T53" fmla="*/ 98 h 218"/>
                <a:gd name="T54" fmla="*/ 302 w 317"/>
                <a:gd name="T55" fmla="*/ 70 h 218"/>
                <a:gd name="T56" fmla="*/ 302 w 317"/>
                <a:gd name="T57" fmla="*/ 42 h 218"/>
                <a:gd name="T58" fmla="*/ 289 w 317"/>
                <a:gd name="T59" fmla="*/ 21 h 218"/>
                <a:gd name="T60" fmla="*/ 268 w 317"/>
                <a:gd name="T61" fmla="*/ 21 h 218"/>
                <a:gd name="T62" fmla="*/ 240 w 317"/>
                <a:gd name="T63" fmla="*/ 14 h 218"/>
                <a:gd name="T64" fmla="*/ 213 w 317"/>
                <a:gd name="T65" fmla="*/ 0 h 218"/>
                <a:gd name="T66" fmla="*/ 186 w 317"/>
                <a:gd name="T67" fmla="*/ 0 h 218"/>
                <a:gd name="T68" fmla="*/ 179 w 317"/>
                <a:gd name="T69" fmla="*/ 0 h 2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7"/>
                <a:gd name="T106" fmla="*/ 0 h 218"/>
                <a:gd name="T107" fmla="*/ 317 w 317"/>
                <a:gd name="T108" fmla="*/ 218 h 2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7" h="218">
                  <a:moveTo>
                    <a:pt x="179" y="0"/>
                  </a:moveTo>
                  <a:lnTo>
                    <a:pt x="151" y="14"/>
                  </a:lnTo>
                  <a:lnTo>
                    <a:pt x="124" y="14"/>
                  </a:lnTo>
                  <a:lnTo>
                    <a:pt x="96" y="14"/>
                  </a:lnTo>
                  <a:lnTo>
                    <a:pt x="76" y="14"/>
                  </a:lnTo>
                  <a:lnTo>
                    <a:pt x="48" y="14"/>
                  </a:lnTo>
                  <a:lnTo>
                    <a:pt x="28" y="42"/>
                  </a:lnTo>
                  <a:lnTo>
                    <a:pt x="28" y="63"/>
                  </a:lnTo>
                  <a:lnTo>
                    <a:pt x="14" y="98"/>
                  </a:lnTo>
                  <a:lnTo>
                    <a:pt x="0" y="119"/>
                  </a:lnTo>
                  <a:lnTo>
                    <a:pt x="0" y="140"/>
                  </a:lnTo>
                  <a:lnTo>
                    <a:pt x="21" y="161"/>
                  </a:lnTo>
                  <a:lnTo>
                    <a:pt x="28" y="182"/>
                  </a:lnTo>
                  <a:lnTo>
                    <a:pt x="55" y="189"/>
                  </a:lnTo>
                  <a:lnTo>
                    <a:pt x="83" y="210"/>
                  </a:lnTo>
                  <a:lnTo>
                    <a:pt x="104" y="210"/>
                  </a:lnTo>
                  <a:lnTo>
                    <a:pt x="131" y="217"/>
                  </a:lnTo>
                  <a:lnTo>
                    <a:pt x="158" y="217"/>
                  </a:lnTo>
                  <a:lnTo>
                    <a:pt x="186" y="217"/>
                  </a:lnTo>
                  <a:lnTo>
                    <a:pt x="207" y="217"/>
                  </a:lnTo>
                  <a:lnTo>
                    <a:pt x="234" y="203"/>
                  </a:lnTo>
                  <a:lnTo>
                    <a:pt x="261" y="182"/>
                  </a:lnTo>
                  <a:lnTo>
                    <a:pt x="282" y="182"/>
                  </a:lnTo>
                  <a:lnTo>
                    <a:pt x="309" y="168"/>
                  </a:lnTo>
                  <a:lnTo>
                    <a:pt x="316" y="147"/>
                  </a:lnTo>
                  <a:lnTo>
                    <a:pt x="309" y="126"/>
                  </a:lnTo>
                  <a:lnTo>
                    <a:pt x="296" y="98"/>
                  </a:lnTo>
                  <a:lnTo>
                    <a:pt x="302" y="70"/>
                  </a:lnTo>
                  <a:lnTo>
                    <a:pt x="302" y="42"/>
                  </a:lnTo>
                  <a:lnTo>
                    <a:pt x="289" y="21"/>
                  </a:lnTo>
                  <a:lnTo>
                    <a:pt x="268" y="21"/>
                  </a:lnTo>
                  <a:lnTo>
                    <a:pt x="240" y="14"/>
                  </a:lnTo>
                  <a:lnTo>
                    <a:pt x="213" y="0"/>
                  </a:lnTo>
                  <a:lnTo>
                    <a:pt x="186" y="0"/>
                  </a:lnTo>
                  <a:lnTo>
                    <a:pt x="179" y="0"/>
                  </a:lnTo>
                </a:path>
              </a:pathLst>
            </a:custGeom>
            <a:solidFill>
              <a:srgbClr val="CECECE"/>
            </a:solidFill>
            <a:ln w="12700" cap="rnd">
              <a:solidFill>
                <a:schemeClr val="tx1"/>
              </a:solidFill>
              <a:round/>
            </a:ln>
          </p:spPr>
          <p:txBody>
            <a:bodyPr/>
            <a:lstStyle/>
            <a:p>
              <a:endParaRPr lang="en-GB"/>
            </a:p>
          </p:txBody>
        </p:sp>
        <p:sp>
          <p:nvSpPr>
            <p:cNvPr id="44" name="Freeform 169" descr="25%"/>
            <p:cNvSpPr/>
            <p:nvPr/>
          </p:nvSpPr>
          <p:spPr bwMode="auto">
            <a:xfrm>
              <a:off x="4292" y="3380"/>
              <a:ext cx="30" cy="72"/>
            </a:xfrm>
            <a:custGeom>
              <a:avLst/>
              <a:gdLst>
                <a:gd name="T0" fmla="*/ 14 w 30"/>
                <a:gd name="T1" fmla="*/ 0 h 72"/>
                <a:gd name="T2" fmla="*/ 14 w 30"/>
                <a:gd name="T3" fmla="*/ 21 h 72"/>
                <a:gd name="T4" fmla="*/ 0 w 30"/>
                <a:gd name="T5" fmla="*/ 43 h 72"/>
                <a:gd name="T6" fmla="*/ 7 w 30"/>
                <a:gd name="T7" fmla="*/ 71 h 72"/>
                <a:gd name="T8" fmla="*/ 29 w 30"/>
                <a:gd name="T9" fmla="*/ 57 h 72"/>
                <a:gd name="T10" fmla="*/ 29 w 30"/>
                <a:gd name="T11" fmla="*/ 36 h 72"/>
                <a:gd name="T12" fmla="*/ 14 w 30"/>
                <a:gd name="T13" fmla="*/ 0 h 72"/>
                <a:gd name="T14" fmla="*/ 0 60000 65536"/>
                <a:gd name="T15" fmla="*/ 0 60000 65536"/>
                <a:gd name="T16" fmla="*/ 0 60000 65536"/>
                <a:gd name="T17" fmla="*/ 0 60000 65536"/>
                <a:gd name="T18" fmla="*/ 0 60000 65536"/>
                <a:gd name="T19" fmla="*/ 0 60000 65536"/>
                <a:gd name="T20" fmla="*/ 0 60000 65536"/>
                <a:gd name="T21" fmla="*/ 0 w 30"/>
                <a:gd name="T22" fmla="*/ 0 h 72"/>
                <a:gd name="T23" fmla="*/ 30 w 30"/>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72">
                  <a:moveTo>
                    <a:pt x="14" y="0"/>
                  </a:moveTo>
                  <a:lnTo>
                    <a:pt x="14" y="21"/>
                  </a:lnTo>
                  <a:lnTo>
                    <a:pt x="0" y="43"/>
                  </a:lnTo>
                  <a:lnTo>
                    <a:pt x="7" y="71"/>
                  </a:lnTo>
                  <a:lnTo>
                    <a:pt x="29" y="57"/>
                  </a:lnTo>
                  <a:lnTo>
                    <a:pt x="29" y="36"/>
                  </a:lnTo>
                  <a:lnTo>
                    <a:pt x="14" y="0"/>
                  </a:lnTo>
                </a:path>
              </a:pathLst>
            </a:custGeom>
            <a:pattFill prst="pct25">
              <a:fgClr>
                <a:schemeClr val="bg2"/>
              </a:fgClr>
              <a:bgClr>
                <a:srgbClr val="CECECE"/>
              </a:bgClr>
            </a:pattFill>
            <a:ln w="12700" cap="rnd">
              <a:noFill/>
              <a:round/>
            </a:ln>
          </p:spPr>
          <p:txBody>
            <a:bodyPr/>
            <a:lstStyle/>
            <a:p>
              <a:endParaRPr lang="en-GB"/>
            </a:p>
          </p:txBody>
        </p:sp>
        <p:sp>
          <p:nvSpPr>
            <p:cNvPr id="45" name="Freeform 170" descr="25%"/>
            <p:cNvSpPr/>
            <p:nvPr/>
          </p:nvSpPr>
          <p:spPr bwMode="auto">
            <a:xfrm>
              <a:off x="4266" y="3486"/>
              <a:ext cx="49" cy="65"/>
            </a:xfrm>
            <a:custGeom>
              <a:avLst/>
              <a:gdLst>
                <a:gd name="T0" fmla="*/ 41 w 49"/>
                <a:gd name="T1" fmla="*/ 0 h 65"/>
                <a:gd name="T2" fmla="*/ 21 w 49"/>
                <a:gd name="T3" fmla="*/ 22 h 65"/>
                <a:gd name="T4" fmla="*/ 0 w 49"/>
                <a:gd name="T5" fmla="*/ 36 h 65"/>
                <a:gd name="T6" fmla="*/ 0 w 49"/>
                <a:gd name="T7" fmla="*/ 57 h 65"/>
                <a:gd name="T8" fmla="*/ 21 w 49"/>
                <a:gd name="T9" fmla="*/ 64 h 65"/>
                <a:gd name="T10" fmla="*/ 41 w 49"/>
                <a:gd name="T11" fmla="*/ 57 h 65"/>
                <a:gd name="T12" fmla="*/ 48 w 49"/>
                <a:gd name="T13" fmla="*/ 36 h 65"/>
                <a:gd name="T14" fmla="*/ 41 w 49"/>
                <a:gd name="T15" fmla="*/ 7 h 65"/>
                <a:gd name="T16" fmla="*/ 41 w 49"/>
                <a:gd name="T17" fmla="*/ 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65"/>
                <a:gd name="T29" fmla="*/ 49 w 49"/>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65">
                  <a:moveTo>
                    <a:pt x="41" y="0"/>
                  </a:moveTo>
                  <a:lnTo>
                    <a:pt x="21" y="22"/>
                  </a:lnTo>
                  <a:lnTo>
                    <a:pt x="0" y="36"/>
                  </a:lnTo>
                  <a:lnTo>
                    <a:pt x="0" y="57"/>
                  </a:lnTo>
                  <a:lnTo>
                    <a:pt x="21" y="64"/>
                  </a:lnTo>
                  <a:lnTo>
                    <a:pt x="41" y="57"/>
                  </a:lnTo>
                  <a:lnTo>
                    <a:pt x="48" y="36"/>
                  </a:lnTo>
                  <a:lnTo>
                    <a:pt x="41" y="7"/>
                  </a:lnTo>
                  <a:lnTo>
                    <a:pt x="41" y="0"/>
                  </a:lnTo>
                </a:path>
              </a:pathLst>
            </a:custGeom>
            <a:pattFill prst="pct25">
              <a:fgClr>
                <a:schemeClr val="bg2"/>
              </a:fgClr>
              <a:bgClr>
                <a:srgbClr val="CECECE"/>
              </a:bgClr>
            </a:pattFill>
            <a:ln w="12700" cap="rnd">
              <a:noFill/>
              <a:round/>
            </a:ln>
          </p:spPr>
          <p:txBody>
            <a:bodyPr/>
            <a:lstStyle/>
            <a:p>
              <a:endParaRPr lang="en-GB"/>
            </a:p>
          </p:txBody>
        </p:sp>
        <p:sp>
          <p:nvSpPr>
            <p:cNvPr id="46" name="Freeform 171"/>
            <p:cNvSpPr/>
            <p:nvPr/>
          </p:nvSpPr>
          <p:spPr bwMode="auto">
            <a:xfrm>
              <a:off x="3446" y="3323"/>
              <a:ext cx="354" cy="256"/>
            </a:xfrm>
            <a:custGeom>
              <a:avLst/>
              <a:gdLst>
                <a:gd name="T0" fmla="*/ 256 w 354"/>
                <a:gd name="T1" fmla="*/ 36 h 256"/>
                <a:gd name="T2" fmla="*/ 228 w 354"/>
                <a:gd name="T3" fmla="*/ 29 h 256"/>
                <a:gd name="T4" fmla="*/ 187 w 354"/>
                <a:gd name="T5" fmla="*/ 7 h 256"/>
                <a:gd name="T6" fmla="*/ 166 w 354"/>
                <a:gd name="T7" fmla="*/ 0 h 256"/>
                <a:gd name="T8" fmla="*/ 138 w 354"/>
                <a:gd name="T9" fmla="*/ 0 h 256"/>
                <a:gd name="T10" fmla="*/ 111 w 354"/>
                <a:gd name="T11" fmla="*/ 0 h 256"/>
                <a:gd name="T12" fmla="*/ 90 w 354"/>
                <a:gd name="T13" fmla="*/ 7 h 256"/>
                <a:gd name="T14" fmla="*/ 62 w 354"/>
                <a:gd name="T15" fmla="*/ 14 h 256"/>
                <a:gd name="T16" fmla="*/ 56 w 354"/>
                <a:gd name="T17" fmla="*/ 36 h 256"/>
                <a:gd name="T18" fmla="*/ 35 w 354"/>
                <a:gd name="T19" fmla="*/ 50 h 256"/>
                <a:gd name="T20" fmla="*/ 28 w 354"/>
                <a:gd name="T21" fmla="*/ 71 h 256"/>
                <a:gd name="T22" fmla="*/ 21 w 354"/>
                <a:gd name="T23" fmla="*/ 99 h 256"/>
                <a:gd name="T24" fmla="*/ 21 w 354"/>
                <a:gd name="T25" fmla="*/ 121 h 256"/>
                <a:gd name="T26" fmla="*/ 7 w 354"/>
                <a:gd name="T27" fmla="*/ 149 h 256"/>
                <a:gd name="T28" fmla="*/ 0 w 354"/>
                <a:gd name="T29" fmla="*/ 177 h 256"/>
                <a:gd name="T30" fmla="*/ 0 w 354"/>
                <a:gd name="T31" fmla="*/ 205 h 256"/>
                <a:gd name="T32" fmla="*/ 21 w 354"/>
                <a:gd name="T33" fmla="*/ 205 h 256"/>
                <a:gd name="T34" fmla="*/ 42 w 354"/>
                <a:gd name="T35" fmla="*/ 205 h 256"/>
                <a:gd name="T36" fmla="*/ 62 w 354"/>
                <a:gd name="T37" fmla="*/ 227 h 256"/>
                <a:gd name="T38" fmla="*/ 83 w 354"/>
                <a:gd name="T39" fmla="*/ 234 h 256"/>
                <a:gd name="T40" fmla="*/ 111 w 354"/>
                <a:gd name="T41" fmla="*/ 234 h 256"/>
                <a:gd name="T42" fmla="*/ 132 w 354"/>
                <a:gd name="T43" fmla="*/ 234 h 256"/>
                <a:gd name="T44" fmla="*/ 166 w 354"/>
                <a:gd name="T45" fmla="*/ 255 h 256"/>
                <a:gd name="T46" fmla="*/ 187 w 354"/>
                <a:gd name="T47" fmla="*/ 255 h 256"/>
                <a:gd name="T48" fmla="*/ 208 w 354"/>
                <a:gd name="T49" fmla="*/ 234 h 256"/>
                <a:gd name="T50" fmla="*/ 236 w 354"/>
                <a:gd name="T51" fmla="*/ 234 h 256"/>
                <a:gd name="T52" fmla="*/ 263 w 354"/>
                <a:gd name="T53" fmla="*/ 227 h 256"/>
                <a:gd name="T54" fmla="*/ 291 w 354"/>
                <a:gd name="T55" fmla="*/ 234 h 256"/>
                <a:gd name="T56" fmla="*/ 325 w 354"/>
                <a:gd name="T57" fmla="*/ 234 h 256"/>
                <a:gd name="T58" fmla="*/ 353 w 354"/>
                <a:gd name="T59" fmla="*/ 213 h 256"/>
                <a:gd name="T60" fmla="*/ 353 w 354"/>
                <a:gd name="T61" fmla="*/ 191 h 256"/>
                <a:gd name="T62" fmla="*/ 346 w 354"/>
                <a:gd name="T63" fmla="*/ 170 h 256"/>
                <a:gd name="T64" fmla="*/ 339 w 354"/>
                <a:gd name="T65" fmla="*/ 142 h 256"/>
                <a:gd name="T66" fmla="*/ 339 w 354"/>
                <a:gd name="T67" fmla="*/ 113 h 256"/>
                <a:gd name="T68" fmla="*/ 339 w 354"/>
                <a:gd name="T69" fmla="*/ 92 h 256"/>
                <a:gd name="T70" fmla="*/ 332 w 354"/>
                <a:gd name="T71" fmla="*/ 64 h 256"/>
                <a:gd name="T72" fmla="*/ 304 w 354"/>
                <a:gd name="T73" fmla="*/ 43 h 256"/>
                <a:gd name="T74" fmla="*/ 283 w 354"/>
                <a:gd name="T75" fmla="*/ 43 h 256"/>
                <a:gd name="T76" fmla="*/ 256 w 354"/>
                <a:gd name="T77" fmla="*/ 36 h 256"/>
                <a:gd name="T78" fmla="*/ 256 w 354"/>
                <a:gd name="T79" fmla="*/ 36 h 2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4"/>
                <a:gd name="T121" fmla="*/ 0 h 256"/>
                <a:gd name="T122" fmla="*/ 354 w 354"/>
                <a:gd name="T123" fmla="*/ 256 h 25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4" h="256">
                  <a:moveTo>
                    <a:pt x="256" y="36"/>
                  </a:moveTo>
                  <a:lnTo>
                    <a:pt x="228" y="29"/>
                  </a:lnTo>
                  <a:lnTo>
                    <a:pt x="187" y="7"/>
                  </a:lnTo>
                  <a:lnTo>
                    <a:pt x="166" y="0"/>
                  </a:lnTo>
                  <a:lnTo>
                    <a:pt x="138" y="0"/>
                  </a:lnTo>
                  <a:lnTo>
                    <a:pt x="111" y="0"/>
                  </a:lnTo>
                  <a:lnTo>
                    <a:pt x="90" y="7"/>
                  </a:lnTo>
                  <a:lnTo>
                    <a:pt x="62" y="14"/>
                  </a:lnTo>
                  <a:lnTo>
                    <a:pt x="56" y="36"/>
                  </a:lnTo>
                  <a:lnTo>
                    <a:pt x="35" y="50"/>
                  </a:lnTo>
                  <a:lnTo>
                    <a:pt x="28" y="71"/>
                  </a:lnTo>
                  <a:lnTo>
                    <a:pt x="21" y="99"/>
                  </a:lnTo>
                  <a:lnTo>
                    <a:pt x="21" y="121"/>
                  </a:lnTo>
                  <a:lnTo>
                    <a:pt x="7" y="149"/>
                  </a:lnTo>
                  <a:lnTo>
                    <a:pt x="0" y="177"/>
                  </a:lnTo>
                  <a:lnTo>
                    <a:pt x="0" y="205"/>
                  </a:lnTo>
                  <a:lnTo>
                    <a:pt x="21" y="205"/>
                  </a:lnTo>
                  <a:lnTo>
                    <a:pt x="42" y="205"/>
                  </a:lnTo>
                  <a:lnTo>
                    <a:pt x="62" y="227"/>
                  </a:lnTo>
                  <a:lnTo>
                    <a:pt x="83" y="234"/>
                  </a:lnTo>
                  <a:lnTo>
                    <a:pt x="111" y="234"/>
                  </a:lnTo>
                  <a:lnTo>
                    <a:pt x="132" y="234"/>
                  </a:lnTo>
                  <a:lnTo>
                    <a:pt x="166" y="255"/>
                  </a:lnTo>
                  <a:lnTo>
                    <a:pt x="187" y="255"/>
                  </a:lnTo>
                  <a:lnTo>
                    <a:pt x="208" y="234"/>
                  </a:lnTo>
                  <a:lnTo>
                    <a:pt x="236" y="234"/>
                  </a:lnTo>
                  <a:lnTo>
                    <a:pt x="263" y="227"/>
                  </a:lnTo>
                  <a:lnTo>
                    <a:pt x="291" y="234"/>
                  </a:lnTo>
                  <a:lnTo>
                    <a:pt x="325" y="234"/>
                  </a:lnTo>
                  <a:lnTo>
                    <a:pt x="353" y="213"/>
                  </a:lnTo>
                  <a:lnTo>
                    <a:pt x="353" y="191"/>
                  </a:lnTo>
                  <a:lnTo>
                    <a:pt x="346" y="170"/>
                  </a:lnTo>
                  <a:lnTo>
                    <a:pt x="339" y="142"/>
                  </a:lnTo>
                  <a:lnTo>
                    <a:pt x="339" y="113"/>
                  </a:lnTo>
                  <a:lnTo>
                    <a:pt x="339" y="92"/>
                  </a:lnTo>
                  <a:lnTo>
                    <a:pt x="332" y="64"/>
                  </a:lnTo>
                  <a:lnTo>
                    <a:pt x="304" y="43"/>
                  </a:lnTo>
                  <a:lnTo>
                    <a:pt x="283" y="43"/>
                  </a:lnTo>
                  <a:lnTo>
                    <a:pt x="256" y="36"/>
                  </a:lnTo>
                </a:path>
              </a:pathLst>
            </a:custGeom>
            <a:solidFill>
              <a:srgbClr val="CECECE"/>
            </a:solidFill>
            <a:ln w="12700" cap="rnd">
              <a:solidFill>
                <a:schemeClr val="tx1"/>
              </a:solidFill>
              <a:round/>
            </a:ln>
          </p:spPr>
          <p:txBody>
            <a:bodyPr/>
            <a:lstStyle/>
            <a:p>
              <a:endParaRPr lang="en-GB"/>
            </a:p>
          </p:txBody>
        </p:sp>
        <p:sp>
          <p:nvSpPr>
            <p:cNvPr id="47" name="Freeform 172" descr="25%"/>
            <p:cNvSpPr/>
            <p:nvPr/>
          </p:nvSpPr>
          <p:spPr bwMode="auto">
            <a:xfrm>
              <a:off x="3710" y="3479"/>
              <a:ext cx="69" cy="64"/>
            </a:xfrm>
            <a:custGeom>
              <a:avLst/>
              <a:gdLst>
                <a:gd name="T0" fmla="*/ 20 w 69"/>
                <a:gd name="T1" fmla="*/ 56 h 64"/>
                <a:gd name="T2" fmla="*/ 41 w 69"/>
                <a:gd name="T3" fmla="*/ 63 h 64"/>
                <a:gd name="T4" fmla="*/ 61 w 69"/>
                <a:gd name="T5" fmla="*/ 49 h 64"/>
                <a:gd name="T6" fmla="*/ 68 w 69"/>
                <a:gd name="T7" fmla="*/ 28 h 64"/>
                <a:gd name="T8" fmla="*/ 61 w 69"/>
                <a:gd name="T9" fmla="*/ 0 h 64"/>
                <a:gd name="T10" fmla="*/ 41 w 69"/>
                <a:gd name="T11" fmla="*/ 0 h 64"/>
                <a:gd name="T12" fmla="*/ 27 w 69"/>
                <a:gd name="T13" fmla="*/ 21 h 64"/>
                <a:gd name="T14" fmla="*/ 7 w 69"/>
                <a:gd name="T15" fmla="*/ 35 h 64"/>
                <a:gd name="T16" fmla="*/ 0 w 69"/>
                <a:gd name="T17" fmla="*/ 56 h 64"/>
                <a:gd name="T18" fmla="*/ 20 w 69"/>
                <a:gd name="T19" fmla="*/ 56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64"/>
                <a:gd name="T32" fmla="*/ 69 w 69"/>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64">
                  <a:moveTo>
                    <a:pt x="20" y="56"/>
                  </a:moveTo>
                  <a:lnTo>
                    <a:pt x="41" y="63"/>
                  </a:lnTo>
                  <a:lnTo>
                    <a:pt x="61" y="49"/>
                  </a:lnTo>
                  <a:lnTo>
                    <a:pt x="68" y="28"/>
                  </a:lnTo>
                  <a:lnTo>
                    <a:pt x="61" y="0"/>
                  </a:lnTo>
                  <a:lnTo>
                    <a:pt x="41" y="0"/>
                  </a:lnTo>
                  <a:lnTo>
                    <a:pt x="27" y="21"/>
                  </a:lnTo>
                  <a:lnTo>
                    <a:pt x="7" y="35"/>
                  </a:lnTo>
                  <a:lnTo>
                    <a:pt x="0" y="56"/>
                  </a:lnTo>
                  <a:lnTo>
                    <a:pt x="20" y="56"/>
                  </a:lnTo>
                </a:path>
              </a:pathLst>
            </a:custGeom>
            <a:pattFill prst="pct25">
              <a:fgClr>
                <a:schemeClr val="bg2"/>
              </a:fgClr>
              <a:bgClr>
                <a:srgbClr val="CECECE"/>
              </a:bgClr>
            </a:pattFill>
            <a:ln w="12700" cap="rnd">
              <a:noFill/>
              <a:round/>
            </a:ln>
          </p:spPr>
          <p:txBody>
            <a:bodyPr/>
            <a:lstStyle/>
            <a:p>
              <a:endParaRPr lang="en-GB"/>
            </a:p>
          </p:txBody>
        </p:sp>
        <p:sp>
          <p:nvSpPr>
            <p:cNvPr id="48" name="Freeform 173" descr="25%"/>
            <p:cNvSpPr/>
            <p:nvPr/>
          </p:nvSpPr>
          <p:spPr bwMode="auto">
            <a:xfrm>
              <a:off x="3462" y="3472"/>
              <a:ext cx="76" cy="65"/>
            </a:xfrm>
            <a:custGeom>
              <a:avLst/>
              <a:gdLst>
                <a:gd name="T0" fmla="*/ 0 w 76"/>
                <a:gd name="T1" fmla="*/ 49 h 65"/>
                <a:gd name="T2" fmla="*/ 0 w 76"/>
                <a:gd name="T3" fmla="*/ 21 h 65"/>
                <a:gd name="T4" fmla="*/ 21 w 76"/>
                <a:gd name="T5" fmla="*/ 0 h 65"/>
                <a:gd name="T6" fmla="*/ 41 w 76"/>
                <a:gd name="T7" fmla="*/ 14 h 65"/>
                <a:gd name="T8" fmla="*/ 55 w 76"/>
                <a:gd name="T9" fmla="*/ 42 h 65"/>
                <a:gd name="T10" fmla="*/ 75 w 76"/>
                <a:gd name="T11" fmla="*/ 64 h 65"/>
                <a:gd name="T12" fmla="*/ 48 w 76"/>
                <a:gd name="T13" fmla="*/ 57 h 65"/>
                <a:gd name="T14" fmla="*/ 21 w 76"/>
                <a:gd name="T15" fmla="*/ 57 h 65"/>
                <a:gd name="T16" fmla="*/ 0 w 76"/>
                <a:gd name="T17" fmla="*/ 49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65"/>
                <a:gd name="T29" fmla="*/ 76 w 76"/>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65">
                  <a:moveTo>
                    <a:pt x="0" y="49"/>
                  </a:moveTo>
                  <a:lnTo>
                    <a:pt x="0" y="21"/>
                  </a:lnTo>
                  <a:lnTo>
                    <a:pt x="21" y="0"/>
                  </a:lnTo>
                  <a:lnTo>
                    <a:pt x="41" y="14"/>
                  </a:lnTo>
                  <a:lnTo>
                    <a:pt x="55" y="42"/>
                  </a:lnTo>
                  <a:lnTo>
                    <a:pt x="75" y="64"/>
                  </a:lnTo>
                  <a:lnTo>
                    <a:pt x="48" y="57"/>
                  </a:lnTo>
                  <a:lnTo>
                    <a:pt x="21" y="57"/>
                  </a:lnTo>
                  <a:lnTo>
                    <a:pt x="0" y="49"/>
                  </a:lnTo>
                </a:path>
              </a:pathLst>
            </a:custGeom>
            <a:pattFill prst="pct25">
              <a:fgClr>
                <a:schemeClr val="bg2"/>
              </a:fgClr>
              <a:bgClr>
                <a:srgbClr val="CECECE"/>
              </a:bgClr>
            </a:pattFill>
            <a:ln w="12700" cap="rnd">
              <a:noFill/>
              <a:round/>
            </a:ln>
          </p:spPr>
          <p:txBody>
            <a:bodyPr/>
            <a:lstStyle/>
            <a:p>
              <a:endParaRPr lang="en-GB"/>
            </a:p>
          </p:txBody>
        </p:sp>
        <p:sp>
          <p:nvSpPr>
            <p:cNvPr id="49" name="Freeform 174" descr="25%"/>
            <p:cNvSpPr/>
            <p:nvPr/>
          </p:nvSpPr>
          <p:spPr bwMode="auto">
            <a:xfrm>
              <a:off x="3675" y="3360"/>
              <a:ext cx="41" cy="43"/>
            </a:xfrm>
            <a:custGeom>
              <a:avLst/>
              <a:gdLst>
                <a:gd name="T0" fmla="*/ 0 w 41"/>
                <a:gd name="T1" fmla="*/ 0 h 43"/>
                <a:gd name="T2" fmla="*/ 13 w 41"/>
                <a:gd name="T3" fmla="*/ 21 h 43"/>
                <a:gd name="T4" fmla="*/ 34 w 41"/>
                <a:gd name="T5" fmla="*/ 42 h 43"/>
                <a:gd name="T6" fmla="*/ 40 w 41"/>
                <a:gd name="T7" fmla="*/ 14 h 43"/>
                <a:gd name="T8" fmla="*/ 13 w 41"/>
                <a:gd name="T9" fmla="*/ 14 h 43"/>
                <a:gd name="T10" fmla="*/ 0 w 41"/>
                <a:gd name="T11" fmla="*/ 0 h 43"/>
                <a:gd name="T12" fmla="*/ 0 60000 65536"/>
                <a:gd name="T13" fmla="*/ 0 60000 65536"/>
                <a:gd name="T14" fmla="*/ 0 60000 65536"/>
                <a:gd name="T15" fmla="*/ 0 60000 65536"/>
                <a:gd name="T16" fmla="*/ 0 60000 65536"/>
                <a:gd name="T17" fmla="*/ 0 60000 65536"/>
                <a:gd name="T18" fmla="*/ 0 w 41"/>
                <a:gd name="T19" fmla="*/ 0 h 43"/>
                <a:gd name="T20" fmla="*/ 41 w 41"/>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41" h="43">
                  <a:moveTo>
                    <a:pt x="0" y="0"/>
                  </a:moveTo>
                  <a:lnTo>
                    <a:pt x="13" y="21"/>
                  </a:lnTo>
                  <a:lnTo>
                    <a:pt x="34" y="42"/>
                  </a:lnTo>
                  <a:lnTo>
                    <a:pt x="40" y="14"/>
                  </a:lnTo>
                  <a:lnTo>
                    <a:pt x="13" y="14"/>
                  </a:lnTo>
                  <a:lnTo>
                    <a:pt x="0" y="0"/>
                  </a:lnTo>
                </a:path>
              </a:pathLst>
            </a:custGeom>
            <a:pattFill prst="pct25">
              <a:fgClr>
                <a:schemeClr val="bg2"/>
              </a:fgClr>
              <a:bgClr>
                <a:srgbClr val="CECECE"/>
              </a:bgClr>
            </a:pattFill>
            <a:ln w="12700" cap="rnd">
              <a:noFill/>
              <a:round/>
            </a:ln>
          </p:spPr>
          <p:txBody>
            <a:bodyPr/>
            <a:lstStyle/>
            <a:p>
              <a:endParaRPr lang="en-GB"/>
            </a:p>
          </p:txBody>
        </p:sp>
        <p:sp>
          <p:nvSpPr>
            <p:cNvPr id="50" name="Freeform 175"/>
            <p:cNvSpPr/>
            <p:nvPr/>
          </p:nvSpPr>
          <p:spPr bwMode="auto">
            <a:xfrm>
              <a:off x="3764" y="3366"/>
              <a:ext cx="324" cy="213"/>
            </a:xfrm>
            <a:custGeom>
              <a:avLst/>
              <a:gdLst>
                <a:gd name="T0" fmla="*/ 227 w 324"/>
                <a:gd name="T1" fmla="*/ 14 h 213"/>
                <a:gd name="T2" fmla="*/ 199 w 324"/>
                <a:gd name="T3" fmla="*/ 14 h 213"/>
                <a:gd name="T4" fmla="*/ 172 w 324"/>
                <a:gd name="T5" fmla="*/ 7 h 213"/>
                <a:gd name="T6" fmla="*/ 151 w 324"/>
                <a:gd name="T7" fmla="*/ 7 h 213"/>
                <a:gd name="T8" fmla="*/ 124 w 324"/>
                <a:gd name="T9" fmla="*/ 0 h 213"/>
                <a:gd name="T10" fmla="*/ 96 w 324"/>
                <a:gd name="T11" fmla="*/ 0 h 213"/>
                <a:gd name="T12" fmla="*/ 76 w 324"/>
                <a:gd name="T13" fmla="*/ 0 h 213"/>
                <a:gd name="T14" fmla="*/ 48 w 324"/>
                <a:gd name="T15" fmla="*/ 7 h 213"/>
                <a:gd name="T16" fmla="*/ 42 w 324"/>
                <a:gd name="T17" fmla="*/ 28 h 213"/>
                <a:gd name="T18" fmla="*/ 21 w 324"/>
                <a:gd name="T19" fmla="*/ 42 h 213"/>
                <a:gd name="T20" fmla="*/ 7 w 324"/>
                <a:gd name="T21" fmla="*/ 70 h 213"/>
                <a:gd name="T22" fmla="*/ 0 w 324"/>
                <a:gd name="T23" fmla="*/ 92 h 213"/>
                <a:gd name="T24" fmla="*/ 0 w 324"/>
                <a:gd name="T25" fmla="*/ 120 h 213"/>
                <a:gd name="T26" fmla="*/ 14 w 324"/>
                <a:gd name="T27" fmla="*/ 148 h 213"/>
                <a:gd name="T28" fmla="*/ 14 w 324"/>
                <a:gd name="T29" fmla="*/ 170 h 213"/>
                <a:gd name="T30" fmla="*/ 42 w 324"/>
                <a:gd name="T31" fmla="*/ 176 h 213"/>
                <a:gd name="T32" fmla="*/ 62 w 324"/>
                <a:gd name="T33" fmla="*/ 198 h 213"/>
                <a:gd name="T34" fmla="*/ 83 w 324"/>
                <a:gd name="T35" fmla="*/ 205 h 213"/>
                <a:gd name="T36" fmla="*/ 104 w 324"/>
                <a:gd name="T37" fmla="*/ 212 h 213"/>
                <a:gd name="T38" fmla="*/ 137 w 324"/>
                <a:gd name="T39" fmla="*/ 205 h 213"/>
                <a:gd name="T40" fmla="*/ 165 w 324"/>
                <a:gd name="T41" fmla="*/ 198 h 213"/>
                <a:gd name="T42" fmla="*/ 186 w 324"/>
                <a:gd name="T43" fmla="*/ 198 h 213"/>
                <a:gd name="T44" fmla="*/ 206 w 324"/>
                <a:gd name="T45" fmla="*/ 212 h 213"/>
                <a:gd name="T46" fmla="*/ 234 w 324"/>
                <a:gd name="T47" fmla="*/ 212 h 213"/>
                <a:gd name="T48" fmla="*/ 261 w 324"/>
                <a:gd name="T49" fmla="*/ 198 h 213"/>
                <a:gd name="T50" fmla="*/ 261 w 324"/>
                <a:gd name="T51" fmla="*/ 176 h 213"/>
                <a:gd name="T52" fmla="*/ 282 w 324"/>
                <a:gd name="T53" fmla="*/ 162 h 213"/>
                <a:gd name="T54" fmla="*/ 288 w 324"/>
                <a:gd name="T55" fmla="*/ 141 h 213"/>
                <a:gd name="T56" fmla="*/ 309 w 324"/>
                <a:gd name="T57" fmla="*/ 134 h 213"/>
                <a:gd name="T58" fmla="*/ 323 w 324"/>
                <a:gd name="T59" fmla="*/ 113 h 213"/>
                <a:gd name="T60" fmla="*/ 302 w 324"/>
                <a:gd name="T61" fmla="*/ 85 h 213"/>
                <a:gd name="T62" fmla="*/ 302 w 324"/>
                <a:gd name="T63" fmla="*/ 63 h 213"/>
                <a:gd name="T64" fmla="*/ 296 w 324"/>
                <a:gd name="T65" fmla="*/ 35 h 213"/>
                <a:gd name="T66" fmla="*/ 275 w 324"/>
                <a:gd name="T67" fmla="*/ 28 h 213"/>
                <a:gd name="T68" fmla="*/ 254 w 324"/>
                <a:gd name="T69" fmla="*/ 28 h 213"/>
                <a:gd name="T70" fmla="*/ 227 w 324"/>
                <a:gd name="T71" fmla="*/ 14 h 2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4"/>
                <a:gd name="T109" fmla="*/ 0 h 213"/>
                <a:gd name="T110" fmla="*/ 324 w 324"/>
                <a:gd name="T111" fmla="*/ 213 h 2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4" h="213">
                  <a:moveTo>
                    <a:pt x="227" y="14"/>
                  </a:moveTo>
                  <a:lnTo>
                    <a:pt x="199" y="14"/>
                  </a:lnTo>
                  <a:lnTo>
                    <a:pt x="172" y="7"/>
                  </a:lnTo>
                  <a:lnTo>
                    <a:pt x="151" y="7"/>
                  </a:lnTo>
                  <a:lnTo>
                    <a:pt x="124" y="0"/>
                  </a:lnTo>
                  <a:lnTo>
                    <a:pt x="96" y="0"/>
                  </a:lnTo>
                  <a:lnTo>
                    <a:pt x="76" y="0"/>
                  </a:lnTo>
                  <a:lnTo>
                    <a:pt x="48" y="7"/>
                  </a:lnTo>
                  <a:lnTo>
                    <a:pt x="42" y="28"/>
                  </a:lnTo>
                  <a:lnTo>
                    <a:pt x="21" y="42"/>
                  </a:lnTo>
                  <a:lnTo>
                    <a:pt x="7" y="70"/>
                  </a:lnTo>
                  <a:lnTo>
                    <a:pt x="0" y="92"/>
                  </a:lnTo>
                  <a:lnTo>
                    <a:pt x="0" y="120"/>
                  </a:lnTo>
                  <a:lnTo>
                    <a:pt x="14" y="148"/>
                  </a:lnTo>
                  <a:lnTo>
                    <a:pt x="14" y="170"/>
                  </a:lnTo>
                  <a:lnTo>
                    <a:pt x="42" y="176"/>
                  </a:lnTo>
                  <a:lnTo>
                    <a:pt x="62" y="198"/>
                  </a:lnTo>
                  <a:lnTo>
                    <a:pt x="83" y="205"/>
                  </a:lnTo>
                  <a:lnTo>
                    <a:pt x="104" y="212"/>
                  </a:lnTo>
                  <a:lnTo>
                    <a:pt x="137" y="205"/>
                  </a:lnTo>
                  <a:lnTo>
                    <a:pt x="165" y="198"/>
                  </a:lnTo>
                  <a:lnTo>
                    <a:pt x="186" y="198"/>
                  </a:lnTo>
                  <a:lnTo>
                    <a:pt x="206" y="212"/>
                  </a:lnTo>
                  <a:lnTo>
                    <a:pt x="234" y="212"/>
                  </a:lnTo>
                  <a:lnTo>
                    <a:pt x="261" y="198"/>
                  </a:lnTo>
                  <a:lnTo>
                    <a:pt x="261" y="176"/>
                  </a:lnTo>
                  <a:lnTo>
                    <a:pt x="282" y="162"/>
                  </a:lnTo>
                  <a:lnTo>
                    <a:pt x="288" y="141"/>
                  </a:lnTo>
                  <a:lnTo>
                    <a:pt x="309" y="134"/>
                  </a:lnTo>
                  <a:lnTo>
                    <a:pt x="323" y="113"/>
                  </a:lnTo>
                  <a:lnTo>
                    <a:pt x="302" y="85"/>
                  </a:lnTo>
                  <a:lnTo>
                    <a:pt x="302" y="63"/>
                  </a:lnTo>
                  <a:lnTo>
                    <a:pt x="296" y="35"/>
                  </a:lnTo>
                  <a:lnTo>
                    <a:pt x="275" y="28"/>
                  </a:lnTo>
                  <a:lnTo>
                    <a:pt x="254" y="28"/>
                  </a:lnTo>
                  <a:lnTo>
                    <a:pt x="227" y="14"/>
                  </a:lnTo>
                </a:path>
              </a:pathLst>
            </a:custGeom>
            <a:solidFill>
              <a:srgbClr val="CECECE"/>
            </a:solidFill>
            <a:ln w="12700" cap="rnd">
              <a:solidFill>
                <a:schemeClr val="tx1"/>
              </a:solidFill>
              <a:round/>
            </a:ln>
          </p:spPr>
          <p:txBody>
            <a:bodyPr/>
            <a:lstStyle/>
            <a:p>
              <a:endParaRPr lang="en-GB"/>
            </a:p>
          </p:txBody>
        </p:sp>
        <p:sp>
          <p:nvSpPr>
            <p:cNvPr id="51" name="Freeform 176" descr="25%"/>
            <p:cNvSpPr/>
            <p:nvPr/>
          </p:nvSpPr>
          <p:spPr bwMode="auto">
            <a:xfrm>
              <a:off x="3976" y="3521"/>
              <a:ext cx="56" cy="51"/>
            </a:xfrm>
            <a:custGeom>
              <a:avLst/>
              <a:gdLst>
                <a:gd name="T0" fmla="*/ 7 w 56"/>
                <a:gd name="T1" fmla="*/ 36 h 51"/>
                <a:gd name="T2" fmla="*/ 35 w 56"/>
                <a:gd name="T3" fmla="*/ 50 h 51"/>
                <a:gd name="T4" fmla="*/ 41 w 56"/>
                <a:gd name="T5" fmla="*/ 22 h 51"/>
                <a:gd name="T6" fmla="*/ 55 w 56"/>
                <a:gd name="T7" fmla="*/ 0 h 51"/>
                <a:gd name="T8" fmla="*/ 28 w 56"/>
                <a:gd name="T9" fmla="*/ 15 h 51"/>
                <a:gd name="T10" fmla="*/ 0 w 56"/>
                <a:gd name="T11" fmla="*/ 29 h 51"/>
                <a:gd name="T12" fmla="*/ 7 w 56"/>
                <a:gd name="T13" fmla="*/ 36 h 51"/>
                <a:gd name="T14" fmla="*/ 0 60000 65536"/>
                <a:gd name="T15" fmla="*/ 0 60000 65536"/>
                <a:gd name="T16" fmla="*/ 0 60000 65536"/>
                <a:gd name="T17" fmla="*/ 0 60000 65536"/>
                <a:gd name="T18" fmla="*/ 0 60000 65536"/>
                <a:gd name="T19" fmla="*/ 0 60000 65536"/>
                <a:gd name="T20" fmla="*/ 0 60000 65536"/>
                <a:gd name="T21" fmla="*/ 0 w 56"/>
                <a:gd name="T22" fmla="*/ 0 h 51"/>
                <a:gd name="T23" fmla="*/ 56 w 56"/>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1">
                  <a:moveTo>
                    <a:pt x="7" y="36"/>
                  </a:moveTo>
                  <a:lnTo>
                    <a:pt x="35" y="50"/>
                  </a:lnTo>
                  <a:lnTo>
                    <a:pt x="41" y="22"/>
                  </a:lnTo>
                  <a:lnTo>
                    <a:pt x="55" y="0"/>
                  </a:lnTo>
                  <a:lnTo>
                    <a:pt x="28" y="15"/>
                  </a:lnTo>
                  <a:lnTo>
                    <a:pt x="0" y="29"/>
                  </a:lnTo>
                  <a:lnTo>
                    <a:pt x="7" y="36"/>
                  </a:lnTo>
                </a:path>
              </a:pathLst>
            </a:custGeom>
            <a:pattFill prst="pct25">
              <a:fgClr>
                <a:schemeClr val="bg2"/>
              </a:fgClr>
              <a:bgClr>
                <a:srgbClr val="CECECE"/>
              </a:bgClr>
            </a:pattFill>
            <a:ln w="12700" cap="rnd">
              <a:noFill/>
              <a:round/>
            </a:ln>
          </p:spPr>
          <p:txBody>
            <a:bodyPr/>
            <a:lstStyle/>
            <a:p>
              <a:endParaRPr lang="en-GB"/>
            </a:p>
          </p:txBody>
        </p:sp>
        <p:sp>
          <p:nvSpPr>
            <p:cNvPr id="52" name="Freeform 177" descr="25%"/>
            <p:cNvSpPr/>
            <p:nvPr/>
          </p:nvSpPr>
          <p:spPr bwMode="auto">
            <a:xfrm>
              <a:off x="3778" y="3479"/>
              <a:ext cx="69" cy="93"/>
            </a:xfrm>
            <a:custGeom>
              <a:avLst/>
              <a:gdLst>
                <a:gd name="T0" fmla="*/ 0 w 69"/>
                <a:gd name="T1" fmla="*/ 7 h 93"/>
                <a:gd name="T2" fmla="*/ 14 w 69"/>
                <a:gd name="T3" fmla="*/ 36 h 93"/>
                <a:gd name="T4" fmla="*/ 14 w 69"/>
                <a:gd name="T5" fmla="*/ 57 h 93"/>
                <a:gd name="T6" fmla="*/ 41 w 69"/>
                <a:gd name="T7" fmla="*/ 71 h 93"/>
                <a:gd name="T8" fmla="*/ 68 w 69"/>
                <a:gd name="T9" fmla="*/ 92 h 93"/>
                <a:gd name="T10" fmla="*/ 54 w 69"/>
                <a:gd name="T11" fmla="*/ 64 h 93"/>
                <a:gd name="T12" fmla="*/ 41 w 69"/>
                <a:gd name="T13" fmla="*/ 42 h 93"/>
                <a:gd name="T14" fmla="*/ 34 w 69"/>
                <a:gd name="T15" fmla="*/ 14 h 93"/>
                <a:gd name="T16" fmla="*/ 7 w 69"/>
                <a:gd name="T17" fmla="*/ 0 h 93"/>
                <a:gd name="T18" fmla="*/ 0 w 69"/>
                <a:gd name="T19" fmla="*/ 7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93"/>
                <a:gd name="T32" fmla="*/ 69 w 69"/>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93">
                  <a:moveTo>
                    <a:pt x="0" y="7"/>
                  </a:moveTo>
                  <a:lnTo>
                    <a:pt x="14" y="36"/>
                  </a:lnTo>
                  <a:lnTo>
                    <a:pt x="14" y="57"/>
                  </a:lnTo>
                  <a:lnTo>
                    <a:pt x="41" y="71"/>
                  </a:lnTo>
                  <a:lnTo>
                    <a:pt x="68" y="92"/>
                  </a:lnTo>
                  <a:lnTo>
                    <a:pt x="54" y="64"/>
                  </a:lnTo>
                  <a:lnTo>
                    <a:pt x="41" y="42"/>
                  </a:lnTo>
                  <a:lnTo>
                    <a:pt x="34" y="14"/>
                  </a:lnTo>
                  <a:lnTo>
                    <a:pt x="7" y="0"/>
                  </a:lnTo>
                  <a:lnTo>
                    <a:pt x="0" y="7"/>
                  </a:lnTo>
                </a:path>
              </a:pathLst>
            </a:custGeom>
            <a:pattFill prst="pct25">
              <a:fgClr>
                <a:schemeClr val="bg2"/>
              </a:fgClr>
              <a:bgClr>
                <a:srgbClr val="CECECE"/>
              </a:bgClr>
            </a:pattFill>
            <a:ln w="12700" cap="rnd">
              <a:noFill/>
              <a:round/>
            </a:ln>
          </p:spPr>
          <p:txBody>
            <a:bodyPr/>
            <a:lstStyle/>
            <a:p>
              <a:endParaRPr lang="en-GB"/>
            </a:p>
          </p:txBody>
        </p:sp>
        <p:sp>
          <p:nvSpPr>
            <p:cNvPr id="53" name="Rectangle 178"/>
            <p:cNvSpPr>
              <a:spLocks noChangeArrowheads="1"/>
            </p:cNvSpPr>
            <p:nvPr/>
          </p:nvSpPr>
          <p:spPr bwMode="auto">
            <a:xfrm>
              <a:off x="3457" y="3369"/>
              <a:ext cx="573" cy="171"/>
            </a:xfrm>
            <a:prstGeom prst="rect">
              <a:avLst/>
            </a:prstGeom>
            <a:noFill/>
            <a:ln w="12700">
              <a:noFill/>
              <a:miter lim="800000"/>
            </a:ln>
          </p:spPr>
          <p:txBody>
            <a:bodyPr wrap="none" lIns="90488" tIns="44450" rIns="90488" bIns="44450">
              <a:spAutoFit/>
            </a:bodyPr>
            <a:lstStyle/>
            <a:p>
              <a:pPr eaLnBrk="0" hangingPunct="0"/>
              <a:r>
                <a:rPr lang="en-GB" sz="1200" b="1">
                  <a:solidFill>
                    <a:schemeClr val="bg2"/>
                  </a:solidFill>
                </a:rPr>
                <a:t>Downtime</a:t>
              </a:r>
              <a:endParaRPr lang="en-GB" sz="1200" b="1">
                <a:solidFill>
                  <a:schemeClr val="bg2"/>
                </a:solidFill>
              </a:endParaRPr>
            </a:p>
          </p:txBody>
        </p:sp>
        <p:sp>
          <p:nvSpPr>
            <p:cNvPr id="54" name="Line 179"/>
            <p:cNvSpPr>
              <a:spLocks noChangeShapeType="1"/>
            </p:cNvSpPr>
            <p:nvPr/>
          </p:nvSpPr>
          <p:spPr bwMode="auto">
            <a:xfrm>
              <a:off x="3180" y="3562"/>
              <a:ext cx="209" cy="0"/>
            </a:xfrm>
            <a:prstGeom prst="line">
              <a:avLst/>
            </a:prstGeom>
            <a:noFill/>
            <a:ln w="127000">
              <a:solidFill>
                <a:srgbClr val="919191"/>
              </a:solidFill>
              <a:round/>
            </a:ln>
          </p:spPr>
          <p:txBody>
            <a:bodyPr wrap="none" anchor="ctr"/>
            <a:lstStyle/>
            <a:p>
              <a:endParaRPr lang="en-US"/>
            </a:p>
          </p:txBody>
        </p:sp>
        <p:sp>
          <p:nvSpPr>
            <p:cNvPr id="55" name="AutoShape 180"/>
            <p:cNvSpPr>
              <a:spLocks noChangeArrowheads="1"/>
            </p:cNvSpPr>
            <p:nvPr/>
          </p:nvSpPr>
          <p:spPr bwMode="auto">
            <a:xfrm>
              <a:off x="2767" y="3017"/>
              <a:ext cx="718" cy="465"/>
            </a:xfrm>
            <a:prstGeom prst="rightArrow">
              <a:avLst>
                <a:gd name="adj1" fmla="val 50000"/>
                <a:gd name="adj2" fmla="val 77211"/>
              </a:avLst>
            </a:prstGeom>
            <a:solidFill>
              <a:srgbClr val="FCFEB9"/>
            </a:solidFill>
            <a:ln w="12700">
              <a:solidFill>
                <a:schemeClr val="tx1"/>
              </a:solidFill>
              <a:miter lim="800000"/>
            </a:ln>
          </p:spPr>
          <p:txBody>
            <a:bodyPr wrap="none" anchor="ctr"/>
            <a:lstStyle/>
            <a:p>
              <a:endParaRPr lang="en-GB"/>
            </a:p>
          </p:txBody>
        </p:sp>
        <p:sp>
          <p:nvSpPr>
            <p:cNvPr id="56" name="Rectangle 181"/>
            <p:cNvSpPr>
              <a:spLocks noChangeArrowheads="1"/>
            </p:cNvSpPr>
            <p:nvPr/>
          </p:nvSpPr>
          <p:spPr bwMode="auto">
            <a:xfrm>
              <a:off x="2712" y="3104"/>
              <a:ext cx="744" cy="286"/>
            </a:xfrm>
            <a:prstGeom prst="rect">
              <a:avLst/>
            </a:prstGeom>
            <a:noFill/>
            <a:ln w="12700">
              <a:noFill/>
              <a:miter lim="800000"/>
            </a:ln>
          </p:spPr>
          <p:txBody>
            <a:bodyPr lIns="90488" tIns="44450" rIns="90488" bIns="44450">
              <a:spAutoFit/>
            </a:bodyPr>
            <a:lstStyle/>
            <a:p>
              <a:pPr algn="ctr" eaLnBrk="0" hangingPunct="0"/>
              <a:r>
                <a:rPr lang="en-GB" sz="1200"/>
                <a:t>productivity problems</a:t>
              </a:r>
              <a:endParaRPr lang="en-GB" sz="1200"/>
            </a:p>
          </p:txBody>
        </p:sp>
        <p:sp>
          <p:nvSpPr>
            <p:cNvPr id="57" name="Arc 182"/>
            <p:cNvSpPr/>
            <p:nvPr/>
          </p:nvSpPr>
          <p:spPr bwMode="auto">
            <a:xfrm rot="10800000">
              <a:off x="1494" y="2053"/>
              <a:ext cx="1125" cy="864"/>
            </a:xfrm>
            <a:custGeom>
              <a:avLst/>
              <a:gdLst>
                <a:gd name="T0" fmla="*/ 0 w 21600"/>
                <a:gd name="T1" fmla="*/ 0 h 21600"/>
                <a:gd name="T2" fmla="*/ 3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cap="rnd">
              <a:solidFill>
                <a:srgbClr val="FF0000"/>
              </a:solidFill>
              <a:round/>
              <a:headEnd type="triangle" w="med" len="med"/>
            </a:ln>
          </p:spPr>
          <p:txBody>
            <a:bodyPr wrap="none" anchor="ctr"/>
            <a:lstStyle/>
            <a:p>
              <a:endParaRPr lang="en-GB"/>
            </a:p>
          </p:txBody>
        </p:sp>
        <p:grpSp>
          <p:nvGrpSpPr>
            <p:cNvPr id="58" name="Group 187"/>
            <p:cNvGrpSpPr/>
            <p:nvPr/>
          </p:nvGrpSpPr>
          <p:grpSpPr bwMode="auto">
            <a:xfrm>
              <a:off x="295" y="2832"/>
              <a:ext cx="2404" cy="115"/>
              <a:chOff x="3875" y="3174"/>
              <a:chExt cx="1568" cy="115"/>
            </a:xfrm>
          </p:grpSpPr>
          <p:sp>
            <p:nvSpPr>
              <p:cNvPr id="59" name="Arc 188"/>
              <p:cNvSpPr/>
              <p:nvPr/>
            </p:nvSpPr>
            <p:spPr bwMode="auto">
              <a:xfrm rot="10800000">
                <a:off x="3875" y="3206"/>
                <a:ext cx="74"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2"/>
                      <a:pt x="9493" y="159"/>
                      <a:pt x="21307" y="-1"/>
                    </a:cubicBezTo>
                  </a:path>
                  <a:path w="21600" h="21598" stroke="0" extrusionOk="0">
                    <a:moveTo>
                      <a:pt x="0" y="21598"/>
                    </a:moveTo>
                    <a:cubicBezTo>
                      <a:pt x="0" y="9782"/>
                      <a:pt x="9493" y="159"/>
                      <a:pt x="21307" y="-1"/>
                    </a:cubicBezTo>
                    <a:lnTo>
                      <a:pt x="21600" y="21598"/>
                    </a:lnTo>
                    <a:close/>
                  </a:path>
                </a:pathLst>
              </a:custGeom>
              <a:noFill/>
              <a:ln w="25400" cap="rnd">
                <a:solidFill>
                  <a:srgbClr val="00B7A5"/>
                </a:solidFill>
                <a:round/>
              </a:ln>
            </p:spPr>
            <p:txBody>
              <a:bodyPr wrap="none" anchor="ctr"/>
              <a:lstStyle/>
              <a:p>
                <a:endParaRPr lang="en-GB"/>
              </a:p>
            </p:txBody>
          </p:sp>
          <p:sp>
            <p:nvSpPr>
              <p:cNvPr id="60" name="Arc 189"/>
              <p:cNvSpPr/>
              <p:nvPr/>
            </p:nvSpPr>
            <p:spPr bwMode="auto">
              <a:xfrm rot="10800000">
                <a:off x="3948" y="3206"/>
                <a:ext cx="75" cy="34"/>
              </a:xfrm>
              <a:custGeom>
                <a:avLst/>
                <a:gdLst>
                  <a:gd name="T0" fmla="*/ 0 w 21894"/>
                  <a:gd name="T1" fmla="*/ 0 h 21600"/>
                  <a:gd name="T2" fmla="*/ 0 w 21894"/>
                  <a:gd name="T3" fmla="*/ 0 h 21600"/>
                  <a:gd name="T4" fmla="*/ 0 w 21894"/>
                  <a:gd name="T5" fmla="*/ 0 h 21600"/>
                  <a:gd name="T6" fmla="*/ 0 60000 65536"/>
                  <a:gd name="T7" fmla="*/ 0 60000 65536"/>
                  <a:gd name="T8" fmla="*/ 0 60000 65536"/>
                  <a:gd name="T9" fmla="*/ 0 w 21894"/>
                  <a:gd name="T10" fmla="*/ 0 h 21600"/>
                  <a:gd name="T11" fmla="*/ 21894 w 21894"/>
                  <a:gd name="T12" fmla="*/ 21600 h 21600"/>
                </a:gdLst>
                <a:ahLst/>
                <a:cxnLst>
                  <a:cxn ang="T6">
                    <a:pos x="T0" y="T1"/>
                  </a:cxn>
                  <a:cxn ang="T7">
                    <a:pos x="T2" y="T3"/>
                  </a:cxn>
                  <a:cxn ang="T8">
                    <a:pos x="T4" y="T5"/>
                  </a:cxn>
                </a:cxnLst>
                <a:rect l="T9" t="T10" r="T11" b="T12"/>
                <a:pathLst>
                  <a:path w="21894" h="21600" fill="none" extrusionOk="0">
                    <a:moveTo>
                      <a:pt x="0" y="2"/>
                    </a:moveTo>
                    <a:cubicBezTo>
                      <a:pt x="97" y="0"/>
                      <a:pt x="195" y="-1"/>
                      <a:pt x="294" y="0"/>
                    </a:cubicBezTo>
                    <a:cubicBezTo>
                      <a:pt x="12223" y="0"/>
                      <a:pt x="21894" y="9670"/>
                      <a:pt x="21894" y="21600"/>
                    </a:cubicBezTo>
                  </a:path>
                  <a:path w="21894" h="21600" stroke="0" extrusionOk="0">
                    <a:moveTo>
                      <a:pt x="0" y="2"/>
                    </a:moveTo>
                    <a:cubicBezTo>
                      <a:pt x="97" y="0"/>
                      <a:pt x="195" y="-1"/>
                      <a:pt x="294" y="0"/>
                    </a:cubicBezTo>
                    <a:cubicBezTo>
                      <a:pt x="12223" y="0"/>
                      <a:pt x="21894" y="9670"/>
                      <a:pt x="21894" y="21600"/>
                    </a:cubicBezTo>
                    <a:lnTo>
                      <a:pt x="294" y="21600"/>
                    </a:lnTo>
                    <a:close/>
                  </a:path>
                </a:pathLst>
              </a:custGeom>
              <a:noFill/>
              <a:ln w="25400" cap="rnd">
                <a:solidFill>
                  <a:srgbClr val="00B7A5"/>
                </a:solidFill>
                <a:round/>
              </a:ln>
            </p:spPr>
            <p:txBody>
              <a:bodyPr wrap="none" anchor="ctr"/>
              <a:lstStyle/>
              <a:p>
                <a:endParaRPr lang="en-GB"/>
              </a:p>
            </p:txBody>
          </p:sp>
          <p:sp>
            <p:nvSpPr>
              <p:cNvPr id="61" name="Arc 190"/>
              <p:cNvSpPr/>
              <p:nvPr/>
            </p:nvSpPr>
            <p:spPr bwMode="auto">
              <a:xfrm rot="10800000">
                <a:off x="4043" y="3206"/>
                <a:ext cx="74"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3"/>
                      <a:pt x="9492" y="160"/>
                      <a:pt x="21306" y="0"/>
                    </a:cubicBezTo>
                  </a:path>
                  <a:path w="21600" h="21598" stroke="0" extrusionOk="0">
                    <a:moveTo>
                      <a:pt x="0" y="21598"/>
                    </a:moveTo>
                    <a:cubicBezTo>
                      <a:pt x="0" y="9783"/>
                      <a:pt x="9492" y="160"/>
                      <a:pt x="21306" y="0"/>
                    </a:cubicBezTo>
                    <a:lnTo>
                      <a:pt x="21600" y="21598"/>
                    </a:lnTo>
                    <a:close/>
                  </a:path>
                </a:pathLst>
              </a:custGeom>
              <a:noFill/>
              <a:ln w="25400" cap="rnd">
                <a:solidFill>
                  <a:srgbClr val="00B7A5"/>
                </a:solidFill>
                <a:round/>
              </a:ln>
            </p:spPr>
            <p:txBody>
              <a:bodyPr wrap="none" anchor="ctr"/>
              <a:lstStyle/>
              <a:p>
                <a:endParaRPr lang="en-GB"/>
              </a:p>
            </p:txBody>
          </p:sp>
          <p:sp>
            <p:nvSpPr>
              <p:cNvPr id="62" name="Arc 191"/>
              <p:cNvSpPr/>
              <p:nvPr/>
            </p:nvSpPr>
            <p:spPr bwMode="auto">
              <a:xfrm rot="10800000">
                <a:off x="4116" y="3206"/>
                <a:ext cx="73"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63" name="Arc 192"/>
              <p:cNvSpPr/>
              <p:nvPr/>
            </p:nvSpPr>
            <p:spPr bwMode="auto">
              <a:xfrm rot="10800000">
                <a:off x="4206" y="3206"/>
                <a:ext cx="74"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2"/>
                      <a:pt x="9493" y="159"/>
                      <a:pt x="21307" y="-1"/>
                    </a:cubicBezTo>
                  </a:path>
                  <a:path w="21600" h="21598" stroke="0" extrusionOk="0">
                    <a:moveTo>
                      <a:pt x="0" y="21598"/>
                    </a:moveTo>
                    <a:cubicBezTo>
                      <a:pt x="0" y="9782"/>
                      <a:pt x="9493" y="159"/>
                      <a:pt x="21307" y="-1"/>
                    </a:cubicBezTo>
                    <a:lnTo>
                      <a:pt x="21600" y="21598"/>
                    </a:lnTo>
                    <a:close/>
                  </a:path>
                </a:pathLst>
              </a:custGeom>
              <a:noFill/>
              <a:ln w="25400" cap="rnd">
                <a:solidFill>
                  <a:srgbClr val="00B7A5"/>
                </a:solidFill>
                <a:round/>
              </a:ln>
            </p:spPr>
            <p:txBody>
              <a:bodyPr wrap="none" anchor="ctr"/>
              <a:lstStyle/>
              <a:p>
                <a:endParaRPr lang="en-GB"/>
              </a:p>
            </p:txBody>
          </p:sp>
          <p:sp>
            <p:nvSpPr>
              <p:cNvPr id="64" name="Arc 193"/>
              <p:cNvSpPr/>
              <p:nvPr/>
            </p:nvSpPr>
            <p:spPr bwMode="auto">
              <a:xfrm rot="10800000">
                <a:off x="5031" y="3206"/>
                <a:ext cx="73"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4"/>
                      <a:pt x="9491" y="161"/>
                      <a:pt x="21304" y="0"/>
                    </a:cubicBezTo>
                  </a:path>
                  <a:path w="21600" h="21598" stroke="0" extrusionOk="0">
                    <a:moveTo>
                      <a:pt x="0" y="21598"/>
                    </a:moveTo>
                    <a:cubicBezTo>
                      <a:pt x="0" y="9784"/>
                      <a:pt x="9491" y="161"/>
                      <a:pt x="21304" y="0"/>
                    </a:cubicBezTo>
                    <a:lnTo>
                      <a:pt x="21600" y="21598"/>
                    </a:lnTo>
                    <a:close/>
                  </a:path>
                </a:pathLst>
              </a:custGeom>
              <a:noFill/>
              <a:ln w="25400" cap="rnd">
                <a:solidFill>
                  <a:srgbClr val="00B7A5"/>
                </a:solidFill>
                <a:round/>
              </a:ln>
            </p:spPr>
            <p:txBody>
              <a:bodyPr wrap="none" anchor="ctr"/>
              <a:lstStyle/>
              <a:p>
                <a:endParaRPr lang="en-GB"/>
              </a:p>
            </p:txBody>
          </p:sp>
          <p:sp>
            <p:nvSpPr>
              <p:cNvPr id="65" name="Arc 194"/>
              <p:cNvSpPr/>
              <p:nvPr/>
            </p:nvSpPr>
            <p:spPr bwMode="auto">
              <a:xfrm rot="10800000">
                <a:off x="5103" y="3206"/>
                <a:ext cx="74" cy="34"/>
              </a:xfrm>
              <a:custGeom>
                <a:avLst/>
                <a:gdLst>
                  <a:gd name="T0" fmla="*/ 0 w 21898"/>
                  <a:gd name="T1" fmla="*/ 0 h 21600"/>
                  <a:gd name="T2" fmla="*/ 0 w 21898"/>
                  <a:gd name="T3" fmla="*/ 0 h 21600"/>
                  <a:gd name="T4" fmla="*/ 0 w 21898"/>
                  <a:gd name="T5" fmla="*/ 0 h 21600"/>
                  <a:gd name="T6" fmla="*/ 0 60000 65536"/>
                  <a:gd name="T7" fmla="*/ 0 60000 65536"/>
                  <a:gd name="T8" fmla="*/ 0 60000 65536"/>
                  <a:gd name="T9" fmla="*/ 0 w 21898"/>
                  <a:gd name="T10" fmla="*/ 0 h 21600"/>
                  <a:gd name="T11" fmla="*/ 21898 w 21898"/>
                  <a:gd name="T12" fmla="*/ 21600 h 21600"/>
                </a:gdLst>
                <a:ahLst/>
                <a:cxnLst>
                  <a:cxn ang="T6">
                    <a:pos x="T0" y="T1"/>
                  </a:cxn>
                  <a:cxn ang="T7">
                    <a:pos x="T2" y="T3"/>
                  </a:cxn>
                  <a:cxn ang="T8">
                    <a:pos x="T4" y="T5"/>
                  </a:cxn>
                </a:cxnLst>
                <a:rect l="T9" t="T10" r="T11" b="T12"/>
                <a:pathLst>
                  <a:path w="21898" h="21600" fill="none" extrusionOk="0">
                    <a:moveTo>
                      <a:pt x="0" y="2"/>
                    </a:moveTo>
                    <a:cubicBezTo>
                      <a:pt x="99" y="0"/>
                      <a:pt x="198" y="-1"/>
                      <a:pt x="298" y="0"/>
                    </a:cubicBezTo>
                    <a:cubicBezTo>
                      <a:pt x="12227" y="0"/>
                      <a:pt x="21898" y="9670"/>
                      <a:pt x="21898" y="21600"/>
                    </a:cubicBezTo>
                  </a:path>
                  <a:path w="21898" h="21600" stroke="0" extrusionOk="0">
                    <a:moveTo>
                      <a:pt x="0" y="2"/>
                    </a:moveTo>
                    <a:cubicBezTo>
                      <a:pt x="99" y="0"/>
                      <a:pt x="198" y="-1"/>
                      <a:pt x="298" y="0"/>
                    </a:cubicBezTo>
                    <a:cubicBezTo>
                      <a:pt x="12227" y="0"/>
                      <a:pt x="21898" y="9670"/>
                      <a:pt x="21898" y="21600"/>
                    </a:cubicBezTo>
                    <a:lnTo>
                      <a:pt x="298" y="21600"/>
                    </a:lnTo>
                    <a:close/>
                  </a:path>
                </a:pathLst>
              </a:custGeom>
              <a:noFill/>
              <a:ln w="25400" cap="rnd">
                <a:solidFill>
                  <a:srgbClr val="00B7A5"/>
                </a:solidFill>
                <a:round/>
              </a:ln>
            </p:spPr>
            <p:txBody>
              <a:bodyPr wrap="none" anchor="ctr"/>
              <a:lstStyle/>
              <a:p>
                <a:endParaRPr lang="en-GB"/>
              </a:p>
            </p:txBody>
          </p:sp>
          <p:sp>
            <p:nvSpPr>
              <p:cNvPr id="66" name="Arc 195"/>
              <p:cNvSpPr/>
              <p:nvPr/>
            </p:nvSpPr>
            <p:spPr bwMode="auto">
              <a:xfrm rot="10800000">
                <a:off x="5193" y="3206"/>
                <a:ext cx="74"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2"/>
                      <a:pt x="9493" y="159"/>
                      <a:pt x="21307" y="-1"/>
                    </a:cubicBezTo>
                  </a:path>
                  <a:path w="21600" h="21598" stroke="0" extrusionOk="0">
                    <a:moveTo>
                      <a:pt x="0" y="21598"/>
                    </a:moveTo>
                    <a:cubicBezTo>
                      <a:pt x="0" y="9782"/>
                      <a:pt x="9493" y="159"/>
                      <a:pt x="21307" y="-1"/>
                    </a:cubicBezTo>
                    <a:lnTo>
                      <a:pt x="21600" y="21598"/>
                    </a:lnTo>
                    <a:close/>
                  </a:path>
                </a:pathLst>
              </a:custGeom>
              <a:noFill/>
              <a:ln w="25400" cap="rnd">
                <a:solidFill>
                  <a:srgbClr val="00B7A5"/>
                </a:solidFill>
                <a:round/>
              </a:ln>
            </p:spPr>
            <p:txBody>
              <a:bodyPr wrap="none" anchor="ctr"/>
              <a:lstStyle/>
              <a:p>
                <a:endParaRPr lang="en-GB"/>
              </a:p>
            </p:txBody>
          </p:sp>
          <p:sp>
            <p:nvSpPr>
              <p:cNvPr id="67" name="Arc 196"/>
              <p:cNvSpPr/>
              <p:nvPr/>
            </p:nvSpPr>
            <p:spPr bwMode="auto">
              <a:xfrm rot="10800000">
                <a:off x="5267" y="3206"/>
                <a:ext cx="74"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68" name="Arc 197"/>
              <p:cNvSpPr/>
              <p:nvPr/>
            </p:nvSpPr>
            <p:spPr bwMode="auto">
              <a:xfrm rot="10800000">
                <a:off x="4704" y="3206"/>
                <a:ext cx="73"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4"/>
                      <a:pt x="9491" y="161"/>
                      <a:pt x="21304" y="0"/>
                    </a:cubicBezTo>
                  </a:path>
                  <a:path w="21600" h="21598" stroke="0" extrusionOk="0">
                    <a:moveTo>
                      <a:pt x="0" y="21598"/>
                    </a:moveTo>
                    <a:cubicBezTo>
                      <a:pt x="0" y="9784"/>
                      <a:pt x="9491" y="161"/>
                      <a:pt x="21304" y="0"/>
                    </a:cubicBezTo>
                    <a:lnTo>
                      <a:pt x="21600" y="21598"/>
                    </a:lnTo>
                    <a:close/>
                  </a:path>
                </a:pathLst>
              </a:custGeom>
              <a:noFill/>
              <a:ln w="25400" cap="rnd">
                <a:solidFill>
                  <a:srgbClr val="00B7A5"/>
                </a:solidFill>
                <a:round/>
              </a:ln>
            </p:spPr>
            <p:txBody>
              <a:bodyPr wrap="none" anchor="ctr"/>
              <a:lstStyle/>
              <a:p>
                <a:endParaRPr lang="en-GB"/>
              </a:p>
            </p:txBody>
          </p:sp>
          <p:sp>
            <p:nvSpPr>
              <p:cNvPr id="69" name="Arc 198"/>
              <p:cNvSpPr/>
              <p:nvPr/>
            </p:nvSpPr>
            <p:spPr bwMode="auto">
              <a:xfrm rot="10800000">
                <a:off x="4777" y="3206"/>
                <a:ext cx="74"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70" name="Arc 199"/>
              <p:cNvSpPr/>
              <p:nvPr/>
            </p:nvSpPr>
            <p:spPr bwMode="auto">
              <a:xfrm rot="10800000">
                <a:off x="4868" y="3206"/>
                <a:ext cx="74"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2"/>
                      <a:pt x="9493" y="159"/>
                      <a:pt x="21307" y="-1"/>
                    </a:cubicBezTo>
                  </a:path>
                  <a:path w="21600" h="21598" stroke="0" extrusionOk="0">
                    <a:moveTo>
                      <a:pt x="0" y="21598"/>
                    </a:moveTo>
                    <a:cubicBezTo>
                      <a:pt x="0" y="9782"/>
                      <a:pt x="9493" y="159"/>
                      <a:pt x="21307" y="-1"/>
                    </a:cubicBezTo>
                    <a:lnTo>
                      <a:pt x="21600" y="21598"/>
                    </a:lnTo>
                    <a:close/>
                  </a:path>
                </a:pathLst>
              </a:custGeom>
              <a:noFill/>
              <a:ln w="25400" cap="rnd">
                <a:solidFill>
                  <a:srgbClr val="00B7A5"/>
                </a:solidFill>
                <a:round/>
              </a:ln>
            </p:spPr>
            <p:txBody>
              <a:bodyPr wrap="none" anchor="ctr"/>
              <a:lstStyle/>
              <a:p>
                <a:endParaRPr lang="en-GB"/>
              </a:p>
            </p:txBody>
          </p:sp>
          <p:sp>
            <p:nvSpPr>
              <p:cNvPr id="71" name="Arc 200"/>
              <p:cNvSpPr/>
              <p:nvPr/>
            </p:nvSpPr>
            <p:spPr bwMode="auto">
              <a:xfrm rot="10800000">
                <a:off x="4942" y="3206"/>
                <a:ext cx="74"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72" name="Arc 201"/>
              <p:cNvSpPr/>
              <p:nvPr/>
            </p:nvSpPr>
            <p:spPr bwMode="auto">
              <a:xfrm rot="10800000">
                <a:off x="4368" y="3206"/>
                <a:ext cx="74"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2"/>
                      <a:pt x="9493" y="159"/>
                      <a:pt x="21307" y="-1"/>
                    </a:cubicBezTo>
                  </a:path>
                  <a:path w="21600" h="21598" stroke="0" extrusionOk="0">
                    <a:moveTo>
                      <a:pt x="0" y="21598"/>
                    </a:moveTo>
                    <a:cubicBezTo>
                      <a:pt x="0" y="9782"/>
                      <a:pt x="9493" y="159"/>
                      <a:pt x="21307" y="-1"/>
                    </a:cubicBezTo>
                    <a:lnTo>
                      <a:pt x="21600" y="21598"/>
                    </a:lnTo>
                    <a:close/>
                  </a:path>
                </a:pathLst>
              </a:custGeom>
              <a:noFill/>
              <a:ln w="25400" cap="rnd">
                <a:solidFill>
                  <a:srgbClr val="00B7A5"/>
                </a:solidFill>
                <a:round/>
              </a:ln>
            </p:spPr>
            <p:txBody>
              <a:bodyPr wrap="none" anchor="ctr"/>
              <a:lstStyle/>
              <a:p>
                <a:endParaRPr lang="en-GB"/>
              </a:p>
            </p:txBody>
          </p:sp>
          <p:sp>
            <p:nvSpPr>
              <p:cNvPr id="73" name="Arc 202"/>
              <p:cNvSpPr/>
              <p:nvPr/>
            </p:nvSpPr>
            <p:spPr bwMode="auto">
              <a:xfrm rot="10800000">
                <a:off x="4442" y="3206"/>
                <a:ext cx="75" cy="34"/>
              </a:xfrm>
              <a:custGeom>
                <a:avLst/>
                <a:gdLst>
                  <a:gd name="T0" fmla="*/ 0 w 21894"/>
                  <a:gd name="T1" fmla="*/ 0 h 21600"/>
                  <a:gd name="T2" fmla="*/ 0 w 21894"/>
                  <a:gd name="T3" fmla="*/ 0 h 21600"/>
                  <a:gd name="T4" fmla="*/ 0 w 21894"/>
                  <a:gd name="T5" fmla="*/ 0 h 21600"/>
                  <a:gd name="T6" fmla="*/ 0 60000 65536"/>
                  <a:gd name="T7" fmla="*/ 0 60000 65536"/>
                  <a:gd name="T8" fmla="*/ 0 60000 65536"/>
                  <a:gd name="T9" fmla="*/ 0 w 21894"/>
                  <a:gd name="T10" fmla="*/ 0 h 21600"/>
                  <a:gd name="T11" fmla="*/ 21894 w 21894"/>
                  <a:gd name="T12" fmla="*/ 21600 h 21600"/>
                </a:gdLst>
                <a:ahLst/>
                <a:cxnLst>
                  <a:cxn ang="T6">
                    <a:pos x="T0" y="T1"/>
                  </a:cxn>
                  <a:cxn ang="T7">
                    <a:pos x="T2" y="T3"/>
                  </a:cxn>
                  <a:cxn ang="T8">
                    <a:pos x="T4" y="T5"/>
                  </a:cxn>
                </a:cxnLst>
                <a:rect l="T9" t="T10" r="T11" b="T12"/>
                <a:pathLst>
                  <a:path w="21894" h="21600" fill="none" extrusionOk="0">
                    <a:moveTo>
                      <a:pt x="0" y="2"/>
                    </a:moveTo>
                    <a:cubicBezTo>
                      <a:pt x="97" y="0"/>
                      <a:pt x="195" y="-1"/>
                      <a:pt x="294" y="0"/>
                    </a:cubicBezTo>
                    <a:cubicBezTo>
                      <a:pt x="12223" y="0"/>
                      <a:pt x="21894" y="9670"/>
                      <a:pt x="21894" y="21600"/>
                    </a:cubicBezTo>
                  </a:path>
                  <a:path w="21894" h="21600" stroke="0" extrusionOk="0">
                    <a:moveTo>
                      <a:pt x="0" y="2"/>
                    </a:moveTo>
                    <a:cubicBezTo>
                      <a:pt x="97" y="0"/>
                      <a:pt x="195" y="-1"/>
                      <a:pt x="294" y="0"/>
                    </a:cubicBezTo>
                    <a:cubicBezTo>
                      <a:pt x="12223" y="0"/>
                      <a:pt x="21894" y="9670"/>
                      <a:pt x="21894" y="21600"/>
                    </a:cubicBezTo>
                    <a:lnTo>
                      <a:pt x="294" y="21600"/>
                    </a:lnTo>
                    <a:close/>
                  </a:path>
                </a:pathLst>
              </a:custGeom>
              <a:noFill/>
              <a:ln w="25400" cap="rnd">
                <a:solidFill>
                  <a:srgbClr val="00B7A5"/>
                </a:solidFill>
                <a:round/>
              </a:ln>
            </p:spPr>
            <p:txBody>
              <a:bodyPr wrap="none" anchor="ctr"/>
              <a:lstStyle/>
              <a:p>
                <a:endParaRPr lang="en-GB"/>
              </a:p>
            </p:txBody>
          </p:sp>
          <p:sp>
            <p:nvSpPr>
              <p:cNvPr id="74" name="Arc 203"/>
              <p:cNvSpPr/>
              <p:nvPr/>
            </p:nvSpPr>
            <p:spPr bwMode="auto">
              <a:xfrm rot="10800000">
                <a:off x="4533" y="3206"/>
                <a:ext cx="75"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1"/>
                      <a:pt x="9494" y="158"/>
                      <a:pt x="21309" y="-1"/>
                    </a:cubicBezTo>
                  </a:path>
                  <a:path w="21600" h="21598" stroke="0" extrusionOk="0">
                    <a:moveTo>
                      <a:pt x="0" y="21598"/>
                    </a:moveTo>
                    <a:cubicBezTo>
                      <a:pt x="0" y="9781"/>
                      <a:pt x="9494" y="158"/>
                      <a:pt x="21309" y="-1"/>
                    </a:cubicBezTo>
                    <a:lnTo>
                      <a:pt x="21600" y="21598"/>
                    </a:lnTo>
                    <a:close/>
                  </a:path>
                </a:pathLst>
              </a:custGeom>
              <a:noFill/>
              <a:ln w="25400" cap="rnd">
                <a:solidFill>
                  <a:srgbClr val="00B7A5"/>
                </a:solidFill>
                <a:round/>
              </a:ln>
            </p:spPr>
            <p:txBody>
              <a:bodyPr wrap="none" anchor="ctr"/>
              <a:lstStyle/>
              <a:p>
                <a:endParaRPr lang="en-GB"/>
              </a:p>
            </p:txBody>
          </p:sp>
          <p:sp>
            <p:nvSpPr>
              <p:cNvPr id="75" name="Arc 204"/>
              <p:cNvSpPr/>
              <p:nvPr/>
            </p:nvSpPr>
            <p:spPr bwMode="auto">
              <a:xfrm rot="10800000">
                <a:off x="4608" y="3206"/>
                <a:ext cx="75" cy="34"/>
              </a:xfrm>
              <a:custGeom>
                <a:avLst/>
                <a:gdLst>
                  <a:gd name="T0" fmla="*/ 0 w 21894"/>
                  <a:gd name="T1" fmla="*/ 0 h 21600"/>
                  <a:gd name="T2" fmla="*/ 0 w 21894"/>
                  <a:gd name="T3" fmla="*/ 0 h 21600"/>
                  <a:gd name="T4" fmla="*/ 0 w 21894"/>
                  <a:gd name="T5" fmla="*/ 0 h 21600"/>
                  <a:gd name="T6" fmla="*/ 0 60000 65536"/>
                  <a:gd name="T7" fmla="*/ 0 60000 65536"/>
                  <a:gd name="T8" fmla="*/ 0 60000 65536"/>
                  <a:gd name="T9" fmla="*/ 0 w 21894"/>
                  <a:gd name="T10" fmla="*/ 0 h 21600"/>
                  <a:gd name="T11" fmla="*/ 21894 w 21894"/>
                  <a:gd name="T12" fmla="*/ 21600 h 21600"/>
                </a:gdLst>
                <a:ahLst/>
                <a:cxnLst>
                  <a:cxn ang="T6">
                    <a:pos x="T0" y="T1"/>
                  </a:cxn>
                  <a:cxn ang="T7">
                    <a:pos x="T2" y="T3"/>
                  </a:cxn>
                  <a:cxn ang="T8">
                    <a:pos x="T4" y="T5"/>
                  </a:cxn>
                </a:cxnLst>
                <a:rect l="T9" t="T10" r="T11" b="T12"/>
                <a:pathLst>
                  <a:path w="21894" h="21600" fill="none" extrusionOk="0">
                    <a:moveTo>
                      <a:pt x="0" y="2"/>
                    </a:moveTo>
                    <a:cubicBezTo>
                      <a:pt x="97" y="0"/>
                      <a:pt x="195" y="-1"/>
                      <a:pt x="294" y="0"/>
                    </a:cubicBezTo>
                    <a:cubicBezTo>
                      <a:pt x="12223" y="0"/>
                      <a:pt x="21894" y="9670"/>
                      <a:pt x="21894" y="21600"/>
                    </a:cubicBezTo>
                  </a:path>
                  <a:path w="21894" h="21600" stroke="0" extrusionOk="0">
                    <a:moveTo>
                      <a:pt x="0" y="2"/>
                    </a:moveTo>
                    <a:cubicBezTo>
                      <a:pt x="97" y="0"/>
                      <a:pt x="195" y="-1"/>
                      <a:pt x="294" y="0"/>
                    </a:cubicBezTo>
                    <a:cubicBezTo>
                      <a:pt x="12223" y="0"/>
                      <a:pt x="21894" y="9670"/>
                      <a:pt x="21894" y="21600"/>
                    </a:cubicBezTo>
                    <a:lnTo>
                      <a:pt x="294" y="21600"/>
                    </a:lnTo>
                    <a:close/>
                  </a:path>
                </a:pathLst>
              </a:custGeom>
              <a:noFill/>
              <a:ln w="25400" cap="rnd">
                <a:solidFill>
                  <a:srgbClr val="00B7A5"/>
                </a:solidFill>
                <a:round/>
              </a:ln>
            </p:spPr>
            <p:txBody>
              <a:bodyPr wrap="none" anchor="ctr"/>
              <a:lstStyle/>
              <a:p>
                <a:endParaRPr lang="en-GB"/>
              </a:p>
            </p:txBody>
          </p:sp>
          <p:sp>
            <p:nvSpPr>
              <p:cNvPr id="76" name="Arc 205"/>
              <p:cNvSpPr/>
              <p:nvPr/>
            </p:nvSpPr>
            <p:spPr bwMode="auto">
              <a:xfrm rot="10800000">
                <a:off x="4280" y="3206"/>
                <a:ext cx="73"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77" name="Arc 206"/>
              <p:cNvSpPr/>
              <p:nvPr/>
            </p:nvSpPr>
            <p:spPr bwMode="auto">
              <a:xfrm rot="10800000">
                <a:off x="5370" y="3206"/>
                <a:ext cx="73"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4"/>
                      <a:pt x="9491" y="161"/>
                      <a:pt x="21304" y="0"/>
                    </a:cubicBezTo>
                  </a:path>
                  <a:path w="21600" h="21598" stroke="0" extrusionOk="0">
                    <a:moveTo>
                      <a:pt x="0" y="21598"/>
                    </a:moveTo>
                    <a:cubicBezTo>
                      <a:pt x="0" y="9784"/>
                      <a:pt x="9491" y="161"/>
                      <a:pt x="21304" y="0"/>
                    </a:cubicBezTo>
                    <a:lnTo>
                      <a:pt x="21600" y="21598"/>
                    </a:lnTo>
                    <a:close/>
                  </a:path>
                </a:pathLst>
              </a:custGeom>
              <a:noFill/>
              <a:ln w="25400" cap="rnd">
                <a:solidFill>
                  <a:srgbClr val="00B7A5"/>
                </a:solidFill>
                <a:round/>
              </a:ln>
            </p:spPr>
            <p:txBody>
              <a:bodyPr wrap="none" anchor="ctr"/>
              <a:lstStyle/>
              <a:p>
                <a:endParaRPr lang="en-GB"/>
              </a:p>
            </p:txBody>
          </p:sp>
          <p:sp>
            <p:nvSpPr>
              <p:cNvPr id="78" name="Freeform 207" descr="25%"/>
              <p:cNvSpPr/>
              <p:nvPr/>
            </p:nvSpPr>
            <p:spPr bwMode="auto">
              <a:xfrm>
                <a:off x="4287" y="3250"/>
                <a:ext cx="76" cy="39"/>
              </a:xfrm>
              <a:custGeom>
                <a:avLst/>
                <a:gdLst>
                  <a:gd name="T0" fmla="*/ 59 w 76"/>
                  <a:gd name="T1" fmla="*/ 0 h 39"/>
                  <a:gd name="T2" fmla="*/ 38 w 76"/>
                  <a:gd name="T3" fmla="*/ 5 h 39"/>
                  <a:gd name="T4" fmla="*/ 16 w 76"/>
                  <a:gd name="T5" fmla="*/ 22 h 39"/>
                  <a:gd name="T6" fmla="*/ 0 w 76"/>
                  <a:gd name="T7" fmla="*/ 27 h 39"/>
                  <a:gd name="T8" fmla="*/ 16 w 76"/>
                  <a:gd name="T9" fmla="*/ 27 h 39"/>
                  <a:gd name="T10" fmla="*/ 32 w 76"/>
                  <a:gd name="T11" fmla="*/ 27 h 39"/>
                  <a:gd name="T12" fmla="*/ 54 w 76"/>
                  <a:gd name="T13" fmla="*/ 38 h 39"/>
                  <a:gd name="T14" fmla="*/ 75 w 76"/>
                  <a:gd name="T15" fmla="*/ 38 h 39"/>
                  <a:gd name="T16" fmla="*/ 59 w 76"/>
                  <a:gd name="T17" fmla="*/ 27 h 39"/>
                  <a:gd name="T18" fmla="*/ 59 w 76"/>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39"/>
                  <a:gd name="T32" fmla="*/ 76 w 76"/>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39">
                    <a:moveTo>
                      <a:pt x="59" y="0"/>
                    </a:moveTo>
                    <a:lnTo>
                      <a:pt x="38" y="5"/>
                    </a:lnTo>
                    <a:lnTo>
                      <a:pt x="16" y="22"/>
                    </a:lnTo>
                    <a:lnTo>
                      <a:pt x="0" y="27"/>
                    </a:lnTo>
                    <a:lnTo>
                      <a:pt x="16" y="27"/>
                    </a:lnTo>
                    <a:lnTo>
                      <a:pt x="32" y="27"/>
                    </a:lnTo>
                    <a:lnTo>
                      <a:pt x="54" y="38"/>
                    </a:lnTo>
                    <a:lnTo>
                      <a:pt x="75" y="38"/>
                    </a:lnTo>
                    <a:lnTo>
                      <a:pt x="59" y="27"/>
                    </a:lnTo>
                    <a:lnTo>
                      <a:pt x="59" y="0"/>
                    </a:lnTo>
                  </a:path>
                </a:pathLst>
              </a:custGeom>
              <a:pattFill prst="pct25">
                <a:fgClr>
                  <a:schemeClr val="bg2"/>
                </a:fgClr>
                <a:bgClr>
                  <a:srgbClr val="CECECE"/>
                </a:bgClr>
              </a:pattFill>
              <a:ln w="12700" cap="rnd">
                <a:noFill/>
                <a:round/>
              </a:ln>
            </p:spPr>
            <p:txBody>
              <a:bodyPr/>
              <a:lstStyle/>
              <a:p>
                <a:endParaRPr lang="en-GB"/>
              </a:p>
            </p:txBody>
          </p:sp>
          <p:sp>
            <p:nvSpPr>
              <p:cNvPr id="79" name="Freeform 208" descr="25%"/>
              <p:cNvSpPr/>
              <p:nvPr/>
            </p:nvSpPr>
            <p:spPr bwMode="auto">
              <a:xfrm>
                <a:off x="4212" y="3212"/>
                <a:ext cx="56" cy="47"/>
              </a:xfrm>
              <a:custGeom>
                <a:avLst/>
                <a:gdLst>
                  <a:gd name="T0" fmla="*/ 7 w 56"/>
                  <a:gd name="T1" fmla="*/ 33 h 47"/>
                  <a:gd name="T2" fmla="*/ 35 w 56"/>
                  <a:gd name="T3" fmla="*/ 46 h 47"/>
                  <a:gd name="T4" fmla="*/ 41 w 56"/>
                  <a:gd name="T5" fmla="*/ 20 h 47"/>
                  <a:gd name="T6" fmla="*/ 55 w 56"/>
                  <a:gd name="T7" fmla="*/ 0 h 47"/>
                  <a:gd name="T8" fmla="*/ 28 w 56"/>
                  <a:gd name="T9" fmla="*/ 14 h 47"/>
                  <a:gd name="T10" fmla="*/ 0 w 56"/>
                  <a:gd name="T11" fmla="*/ 27 h 47"/>
                  <a:gd name="T12" fmla="*/ 7 w 56"/>
                  <a:gd name="T13" fmla="*/ 33 h 47"/>
                  <a:gd name="T14" fmla="*/ 0 60000 65536"/>
                  <a:gd name="T15" fmla="*/ 0 60000 65536"/>
                  <a:gd name="T16" fmla="*/ 0 60000 65536"/>
                  <a:gd name="T17" fmla="*/ 0 60000 65536"/>
                  <a:gd name="T18" fmla="*/ 0 60000 65536"/>
                  <a:gd name="T19" fmla="*/ 0 60000 65536"/>
                  <a:gd name="T20" fmla="*/ 0 60000 65536"/>
                  <a:gd name="T21" fmla="*/ 0 w 56"/>
                  <a:gd name="T22" fmla="*/ 0 h 47"/>
                  <a:gd name="T23" fmla="*/ 56 w 56"/>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47">
                    <a:moveTo>
                      <a:pt x="7" y="33"/>
                    </a:moveTo>
                    <a:lnTo>
                      <a:pt x="35" y="46"/>
                    </a:lnTo>
                    <a:lnTo>
                      <a:pt x="41" y="20"/>
                    </a:lnTo>
                    <a:lnTo>
                      <a:pt x="55" y="0"/>
                    </a:lnTo>
                    <a:lnTo>
                      <a:pt x="28" y="14"/>
                    </a:lnTo>
                    <a:lnTo>
                      <a:pt x="0" y="27"/>
                    </a:lnTo>
                    <a:lnTo>
                      <a:pt x="7" y="33"/>
                    </a:lnTo>
                  </a:path>
                </a:pathLst>
              </a:custGeom>
              <a:pattFill prst="pct25">
                <a:fgClr>
                  <a:schemeClr val="bg2"/>
                </a:fgClr>
                <a:bgClr>
                  <a:srgbClr val="CECECE"/>
                </a:bgClr>
              </a:pattFill>
              <a:ln w="12700" cap="rnd">
                <a:noFill/>
                <a:round/>
              </a:ln>
            </p:spPr>
            <p:txBody>
              <a:bodyPr/>
              <a:lstStyle/>
              <a:p>
                <a:endParaRPr lang="en-GB"/>
              </a:p>
            </p:txBody>
          </p:sp>
          <p:sp>
            <p:nvSpPr>
              <p:cNvPr id="80" name="Freeform 209" descr="25%"/>
              <p:cNvSpPr/>
              <p:nvPr/>
            </p:nvSpPr>
            <p:spPr bwMode="auto">
              <a:xfrm>
                <a:off x="4014" y="3174"/>
                <a:ext cx="68" cy="85"/>
              </a:xfrm>
              <a:custGeom>
                <a:avLst/>
                <a:gdLst>
                  <a:gd name="T0" fmla="*/ 0 w 68"/>
                  <a:gd name="T1" fmla="*/ 7 h 85"/>
                  <a:gd name="T2" fmla="*/ 13 w 68"/>
                  <a:gd name="T3" fmla="*/ 32 h 85"/>
                  <a:gd name="T4" fmla="*/ 13 w 68"/>
                  <a:gd name="T5" fmla="*/ 52 h 85"/>
                  <a:gd name="T6" fmla="*/ 40 w 68"/>
                  <a:gd name="T7" fmla="*/ 65 h 85"/>
                  <a:gd name="T8" fmla="*/ 67 w 68"/>
                  <a:gd name="T9" fmla="*/ 84 h 85"/>
                  <a:gd name="T10" fmla="*/ 54 w 68"/>
                  <a:gd name="T11" fmla="*/ 58 h 85"/>
                  <a:gd name="T12" fmla="*/ 40 w 68"/>
                  <a:gd name="T13" fmla="*/ 39 h 85"/>
                  <a:gd name="T14" fmla="*/ 33 w 68"/>
                  <a:gd name="T15" fmla="*/ 13 h 85"/>
                  <a:gd name="T16" fmla="*/ 6 w 68"/>
                  <a:gd name="T17" fmla="*/ 0 h 85"/>
                  <a:gd name="T18" fmla="*/ 0 w 68"/>
                  <a:gd name="T19" fmla="*/ 7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85"/>
                  <a:gd name="T32" fmla="*/ 68 w 68"/>
                  <a:gd name="T33" fmla="*/ 85 h 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85">
                    <a:moveTo>
                      <a:pt x="0" y="7"/>
                    </a:moveTo>
                    <a:lnTo>
                      <a:pt x="13" y="32"/>
                    </a:lnTo>
                    <a:lnTo>
                      <a:pt x="13" y="52"/>
                    </a:lnTo>
                    <a:lnTo>
                      <a:pt x="40" y="65"/>
                    </a:lnTo>
                    <a:lnTo>
                      <a:pt x="67" y="84"/>
                    </a:lnTo>
                    <a:lnTo>
                      <a:pt x="54" y="58"/>
                    </a:lnTo>
                    <a:lnTo>
                      <a:pt x="40" y="39"/>
                    </a:lnTo>
                    <a:lnTo>
                      <a:pt x="33" y="13"/>
                    </a:lnTo>
                    <a:lnTo>
                      <a:pt x="6" y="0"/>
                    </a:lnTo>
                    <a:lnTo>
                      <a:pt x="0" y="7"/>
                    </a:lnTo>
                  </a:path>
                </a:pathLst>
              </a:custGeom>
              <a:pattFill prst="pct25">
                <a:fgClr>
                  <a:schemeClr val="bg2"/>
                </a:fgClr>
                <a:bgClr>
                  <a:srgbClr val="CECECE"/>
                </a:bgClr>
              </a:pattFill>
              <a:ln w="12700" cap="rnd">
                <a:noFill/>
                <a:round/>
              </a:ln>
            </p:spPr>
            <p:txBody>
              <a:bodyPr/>
              <a:lstStyle/>
              <a:p>
                <a:endParaRPr lang="en-GB"/>
              </a:p>
            </p:txBody>
          </p:sp>
        </p:grpSp>
      </p:grpSp>
      <p:sp>
        <p:nvSpPr>
          <p:cNvPr id="103" name="Rectangle 4"/>
          <p:cNvSpPr>
            <a:spLocks noChangeArrowheads="1"/>
          </p:cNvSpPr>
          <p:nvPr/>
        </p:nvSpPr>
        <p:spPr bwMode="auto">
          <a:xfrm>
            <a:off x="331788" y="920750"/>
            <a:ext cx="5969000" cy="2185988"/>
          </a:xfrm>
          <a:prstGeom prst="rect">
            <a:avLst/>
          </a:prstGeom>
          <a:solidFill>
            <a:schemeClr val="folHlink">
              <a:alpha val="50195"/>
            </a:schemeClr>
          </a:solidFill>
          <a:ln w="12700">
            <a:solidFill>
              <a:schemeClr val="tx1"/>
            </a:solidFill>
            <a:miter lim="800000"/>
          </a:ln>
        </p:spPr>
        <p:txBody>
          <a:bodyPr wrap="none" anchor="ctr"/>
          <a:lstStyle/>
          <a:p>
            <a:endParaRPr lang="en-GB"/>
          </a:p>
        </p:txBody>
      </p:sp>
      <p:sp>
        <p:nvSpPr>
          <p:cNvPr id="104" name="Rectangle 5"/>
          <p:cNvSpPr>
            <a:spLocks noChangeArrowheads="1"/>
          </p:cNvSpPr>
          <p:nvPr/>
        </p:nvSpPr>
        <p:spPr bwMode="auto">
          <a:xfrm>
            <a:off x="325438" y="936625"/>
            <a:ext cx="5975350" cy="693738"/>
          </a:xfrm>
          <a:prstGeom prst="rect">
            <a:avLst/>
          </a:prstGeom>
          <a:solidFill>
            <a:srgbClr val="C0FEF9"/>
          </a:solidFill>
          <a:ln w="12700">
            <a:noFill/>
            <a:miter lim="800000"/>
          </a:ln>
        </p:spPr>
        <p:txBody>
          <a:bodyPr wrap="none" anchor="ctr"/>
          <a:lstStyle/>
          <a:p>
            <a:endParaRPr lang="en-GB"/>
          </a:p>
        </p:txBody>
      </p:sp>
      <p:grpSp>
        <p:nvGrpSpPr>
          <p:cNvPr id="105" name="Group 183"/>
          <p:cNvGrpSpPr/>
          <p:nvPr/>
        </p:nvGrpSpPr>
        <p:grpSpPr bwMode="auto">
          <a:xfrm>
            <a:off x="404813" y="1187450"/>
            <a:ext cx="1803400" cy="560388"/>
            <a:chOff x="255" y="1095"/>
            <a:chExt cx="1136" cy="353"/>
          </a:xfrm>
        </p:grpSpPr>
        <p:graphicFrame>
          <p:nvGraphicFramePr>
            <p:cNvPr id="106" name="Object 6">
              <a:hlinkClick r:id="" action="ppaction://ole?verb=0"/>
            </p:cNvPr>
            <p:cNvGraphicFramePr/>
            <p:nvPr/>
          </p:nvGraphicFramePr>
          <p:xfrm>
            <a:off x="326" y="1095"/>
            <a:ext cx="973" cy="286"/>
          </p:xfrm>
          <a:graphic>
            <a:graphicData uri="http://schemas.openxmlformats.org/presentationml/2006/ole">
              <mc:AlternateContent xmlns:mc="http://schemas.openxmlformats.org/markup-compatibility/2006">
                <mc:Choice xmlns:v="urn:schemas-microsoft-com:vml" Requires="v">
                  <p:oleObj spid="_x0000_s2" name="Clip" r:id="rId1" imgW="0" imgH="0" progId="">
                    <p:embed/>
                  </p:oleObj>
                </mc:Choice>
                <mc:Fallback>
                  <p:oleObj name="Clip" r:id="rId1" imgW="0" imgH="0" progId="">
                    <p:embed/>
                    <p:pic>
                      <p:nvPicPr>
                        <p:cNvPr id="0" name="图片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 y="1095"/>
                          <a:ext cx="973"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7" name="AutoShape 7"/>
            <p:cNvSpPr>
              <a:spLocks noChangeArrowheads="1"/>
            </p:cNvSpPr>
            <p:nvPr/>
          </p:nvSpPr>
          <p:spPr bwMode="auto">
            <a:xfrm rot="10800000" flipH="1" flipV="1">
              <a:off x="496" y="1385"/>
              <a:ext cx="779" cy="63"/>
            </a:xfrm>
            <a:custGeom>
              <a:avLst/>
              <a:gdLst>
                <a:gd name="T0" fmla="*/ 1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4492 w 21600"/>
                <a:gd name="T13" fmla="*/ 4457 h 21600"/>
                <a:gd name="T14" fmla="*/ 17108 w 21600"/>
                <a:gd name="T15" fmla="*/ 17143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rgbClr val="CF0E30"/>
            </a:solidFill>
            <a:ln w="12700">
              <a:solidFill>
                <a:schemeClr val="tx1"/>
              </a:solidFill>
              <a:miter lim="800000"/>
            </a:ln>
          </p:spPr>
          <p:txBody>
            <a:bodyPr wrap="none" anchor="ctr"/>
            <a:lstStyle/>
            <a:p>
              <a:endParaRPr lang="en-GB"/>
            </a:p>
          </p:txBody>
        </p:sp>
        <p:sp>
          <p:nvSpPr>
            <p:cNvPr id="108" name="Arc 8"/>
            <p:cNvSpPr/>
            <p:nvPr/>
          </p:nvSpPr>
          <p:spPr bwMode="auto">
            <a:xfrm rot="10800000">
              <a:off x="1243" y="1360"/>
              <a:ext cx="74"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3"/>
                    <a:pt x="9492" y="160"/>
                    <a:pt x="21306" y="0"/>
                  </a:cubicBezTo>
                </a:path>
                <a:path w="21600" h="21598" stroke="0" extrusionOk="0">
                  <a:moveTo>
                    <a:pt x="0" y="21598"/>
                  </a:moveTo>
                  <a:cubicBezTo>
                    <a:pt x="0" y="9783"/>
                    <a:pt x="9492" y="160"/>
                    <a:pt x="21306" y="0"/>
                  </a:cubicBezTo>
                  <a:lnTo>
                    <a:pt x="21600" y="21598"/>
                  </a:lnTo>
                  <a:close/>
                </a:path>
              </a:pathLst>
            </a:custGeom>
            <a:noFill/>
            <a:ln w="25400" cap="rnd">
              <a:solidFill>
                <a:srgbClr val="00B7A5"/>
              </a:solidFill>
              <a:round/>
            </a:ln>
          </p:spPr>
          <p:txBody>
            <a:bodyPr wrap="none" anchor="ctr"/>
            <a:lstStyle/>
            <a:p>
              <a:endParaRPr lang="en-GB"/>
            </a:p>
          </p:txBody>
        </p:sp>
        <p:sp>
          <p:nvSpPr>
            <p:cNvPr id="109" name="Arc 9"/>
            <p:cNvSpPr/>
            <p:nvPr/>
          </p:nvSpPr>
          <p:spPr bwMode="auto">
            <a:xfrm rot="10800000">
              <a:off x="1317" y="1360"/>
              <a:ext cx="74"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110" name="Arc 12"/>
            <p:cNvSpPr/>
            <p:nvPr/>
          </p:nvSpPr>
          <p:spPr bwMode="auto">
            <a:xfrm rot="10800000">
              <a:off x="915" y="1360"/>
              <a:ext cx="75"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1"/>
                    <a:pt x="9494" y="158"/>
                    <a:pt x="21309" y="-1"/>
                  </a:cubicBezTo>
                </a:path>
                <a:path w="21600" h="21598" stroke="0" extrusionOk="0">
                  <a:moveTo>
                    <a:pt x="0" y="21598"/>
                  </a:moveTo>
                  <a:cubicBezTo>
                    <a:pt x="0" y="9781"/>
                    <a:pt x="9494" y="158"/>
                    <a:pt x="21309" y="-1"/>
                  </a:cubicBezTo>
                  <a:lnTo>
                    <a:pt x="21600" y="21598"/>
                  </a:lnTo>
                  <a:close/>
                </a:path>
              </a:pathLst>
            </a:custGeom>
            <a:noFill/>
            <a:ln w="25400" cap="rnd">
              <a:solidFill>
                <a:srgbClr val="00B7A5"/>
              </a:solidFill>
              <a:round/>
            </a:ln>
          </p:spPr>
          <p:txBody>
            <a:bodyPr wrap="none" anchor="ctr"/>
            <a:lstStyle/>
            <a:p>
              <a:endParaRPr lang="en-GB"/>
            </a:p>
          </p:txBody>
        </p:sp>
        <p:sp>
          <p:nvSpPr>
            <p:cNvPr id="111" name="Arc 13"/>
            <p:cNvSpPr/>
            <p:nvPr/>
          </p:nvSpPr>
          <p:spPr bwMode="auto">
            <a:xfrm rot="10800000">
              <a:off x="990" y="1360"/>
              <a:ext cx="75"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112" name="Arc 14"/>
            <p:cNvSpPr/>
            <p:nvPr/>
          </p:nvSpPr>
          <p:spPr bwMode="auto">
            <a:xfrm rot="10800000">
              <a:off x="1082" y="1360"/>
              <a:ext cx="73"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4"/>
                    <a:pt x="9491" y="161"/>
                    <a:pt x="21304" y="0"/>
                  </a:cubicBezTo>
                </a:path>
                <a:path w="21600" h="21598" stroke="0" extrusionOk="0">
                  <a:moveTo>
                    <a:pt x="0" y="21598"/>
                  </a:moveTo>
                  <a:cubicBezTo>
                    <a:pt x="0" y="9784"/>
                    <a:pt x="9491" y="161"/>
                    <a:pt x="21304" y="0"/>
                  </a:cubicBezTo>
                  <a:lnTo>
                    <a:pt x="21600" y="21598"/>
                  </a:lnTo>
                  <a:close/>
                </a:path>
              </a:pathLst>
            </a:custGeom>
            <a:noFill/>
            <a:ln w="25400" cap="rnd">
              <a:solidFill>
                <a:srgbClr val="00B7A5"/>
              </a:solidFill>
              <a:round/>
            </a:ln>
          </p:spPr>
          <p:txBody>
            <a:bodyPr wrap="none" anchor="ctr"/>
            <a:lstStyle/>
            <a:p>
              <a:endParaRPr lang="en-GB"/>
            </a:p>
          </p:txBody>
        </p:sp>
        <p:sp>
          <p:nvSpPr>
            <p:cNvPr id="113" name="Arc 15"/>
            <p:cNvSpPr/>
            <p:nvPr/>
          </p:nvSpPr>
          <p:spPr bwMode="auto">
            <a:xfrm rot="10800000">
              <a:off x="1154" y="1360"/>
              <a:ext cx="73"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114" name="Arc 16"/>
            <p:cNvSpPr/>
            <p:nvPr/>
          </p:nvSpPr>
          <p:spPr bwMode="auto">
            <a:xfrm rot="10800000">
              <a:off x="582" y="1360"/>
              <a:ext cx="75"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1"/>
                    <a:pt x="9494" y="158"/>
                    <a:pt x="21309" y="-1"/>
                  </a:cubicBezTo>
                </a:path>
                <a:path w="21600" h="21598" stroke="0" extrusionOk="0">
                  <a:moveTo>
                    <a:pt x="0" y="21598"/>
                  </a:moveTo>
                  <a:cubicBezTo>
                    <a:pt x="0" y="9781"/>
                    <a:pt x="9494" y="158"/>
                    <a:pt x="21309" y="-1"/>
                  </a:cubicBezTo>
                  <a:lnTo>
                    <a:pt x="21600" y="21598"/>
                  </a:lnTo>
                  <a:close/>
                </a:path>
              </a:pathLst>
            </a:custGeom>
            <a:noFill/>
            <a:ln w="25400" cap="rnd">
              <a:solidFill>
                <a:srgbClr val="00B7A5"/>
              </a:solidFill>
              <a:round/>
            </a:ln>
          </p:spPr>
          <p:txBody>
            <a:bodyPr wrap="none" anchor="ctr"/>
            <a:lstStyle/>
            <a:p>
              <a:endParaRPr lang="en-GB"/>
            </a:p>
          </p:txBody>
        </p:sp>
        <p:sp>
          <p:nvSpPr>
            <p:cNvPr id="115" name="Arc 17"/>
            <p:cNvSpPr/>
            <p:nvPr/>
          </p:nvSpPr>
          <p:spPr bwMode="auto">
            <a:xfrm rot="10800000">
              <a:off x="657" y="1360"/>
              <a:ext cx="73"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116" name="Arc 18"/>
            <p:cNvSpPr/>
            <p:nvPr/>
          </p:nvSpPr>
          <p:spPr bwMode="auto">
            <a:xfrm rot="10800000">
              <a:off x="747" y="1360"/>
              <a:ext cx="73"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4"/>
                    <a:pt x="9489" y="163"/>
                    <a:pt x="21302" y="0"/>
                  </a:cubicBezTo>
                </a:path>
                <a:path w="21600" h="21598" stroke="0" extrusionOk="0">
                  <a:moveTo>
                    <a:pt x="0" y="21598"/>
                  </a:moveTo>
                  <a:cubicBezTo>
                    <a:pt x="0" y="9784"/>
                    <a:pt x="9489" y="163"/>
                    <a:pt x="21302" y="0"/>
                  </a:cubicBezTo>
                  <a:lnTo>
                    <a:pt x="21600" y="21598"/>
                  </a:lnTo>
                  <a:close/>
                </a:path>
              </a:pathLst>
            </a:custGeom>
            <a:noFill/>
            <a:ln w="25400" cap="rnd">
              <a:solidFill>
                <a:srgbClr val="00B7A5"/>
              </a:solidFill>
              <a:round/>
            </a:ln>
          </p:spPr>
          <p:txBody>
            <a:bodyPr wrap="none" anchor="ctr"/>
            <a:lstStyle/>
            <a:p>
              <a:endParaRPr lang="en-GB"/>
            </a:p>
          </p:txBody>
        </p:sp>
        <p:sp>
          <p:nvSpPr>
            <p:cNvPr id="117" name="Arc 19"/>
            <p:cNvSpPr/>
            <p:nvPr/>
          </p:nvSpPr>
          <p:spPr bwMode="auto">
            <a:xfrm rot="10800000">
              <a:off x="820" y="1360"/>
              <a:ext cx="72"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118" name="Arc 20"/>
            <p:cNvSpPr/>
            <p:nvPr/>
          </p:nvSpPr>
          <p:spPr bwMode="auto">
            <a:xfrm rot="10800000">
              <a:off x="255" y="1360"/>
              <a:ext cx="74"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3"/>
                    <a:pt x="9492" y="160"/>
                    <a:pt x="21306" y="0"/>
                  </a:cubicBezTo>
                </a:path>
                <a:path w="21600" h="21598" stroke="0" extrusionOk="0">
                  <a:moveTo>
                    <a:pt x="0" y="21598"/>
                  </a:moveTo>
                  <a:cubicBezTo>
                    <a:pt x="0" y="9783"/>
                    <a:pt x="9492" y="160"/>
                    <a:pt x="21306" y="0"/>
                  </a:cubicBezTo>
                  <a:lnTo>
                    <a:pt x="21600" y="21598"/>
                  </a:lnTo>
                  <a:close/>
                </a:path>
              </a:pathLst>
            </a:custGeom>
            <a:noFill/>
            <a:ln w="25400" cap="rnd">
              <a:solidFill>
                <a:srgbClr val="00B7A5"/>
              </a:solidFill>
              <a:round/>
            </a:ln>
          </p:spPr>
          <p:txBody>
            <a:bodyPr wrap="none" anchor="ctr"/>
            <a:lstStyle/>
            <a:p>
              <a:endParaRPr lang="en-GB"/>
            </a:p>
          </p:txBody>
        </p:sp>
        <p:sp>
          <p:nvSpPr>
            <p:cNvPr id="119" name="Arc 21"/>
            <p:cNvSpPr/>
            <p:nvPr/>
          </p:nvSpPr>
          <p:spPr bwMode="auto">
            <a:xfrm rot="10800000">
              <a:off x="328" y="1360"/>
              <a:ext cx="75" cy="34"/>
            </a:xfrm>
            <a:custGeom>
              <a:avLst/>
              <a:gdLst>
                <a:gd name="T0" fmla="*/ 0 w 21894"/>
                <a:gd name="T1" fmla="*/ 0 h 21600"/>
                <a:gd name="T2" fmla="*/ 0 w 21894"/>
                <a:gd name="T3" fmla="*/ 0 h 21600"/>
                <a:gd name="T4" fmla="*/ 0 w 21894"/>
                <a:gd name="T5" fmla="*/ 0 h 21600"/>
                <a:gd name="T6" fmla="*/ 0 60000 65536"/>
                <a:gd name="T7" fmla="*/ 0 60000 65536"/>
                <a:gd name="T8" fmla="*/ 0 60000 65536"/>
                <a:gd name="T9" fmla="*/ 0 w 21894"/>
                <a:gd name="T10" fmla="*/ 0 h 21600"/>
                <a:gd name="T11" fmla="*/ 21894 w 21894"/>
                <a:gd name="T12" fmla="*/ 21600 h 21600"/>
              </a:gdLst>
              <a:ahLst/>
              <a:cxnLst>
                <a:cxn ang="T6">
                  <a:pos x="T0" y="T1"/>
                </a:cxn>
                <a:cxn ang="T7">
                  <a:pos x="T2" y="T3"/>
                </a:cxn>
                <a:cxn ang="T8">
                  <a:pos x="T4" y="T5"/>
                </a:cxn>
              </a:cxnLst>
              <a:rect l="T9" t="T10" r="T11" b="T12"/>
              <a:pathLst>
                <a:path w="21894" h="21600" fill="none" extrusionOk="0">
                  <a:moveTo>
                    <a:pt x="0" y="2"/>
                  </a:moveTo>
                  <a:cubicBezTo>
                    <a:pt x="97" y="0"/>
                    <a:pt x="195" y="-1"/>
                    <a:pt x="294" y="0"/>
                  </a:cubicBezTo>
                  <a:cubicBezTo>
                    <a:pt x="12223" y="0"/>
                    <a:pt x="21894" y="9670"/>
                    <a:pt x="21894" y="21600"/>
                  </a:cubicBezTo>
                </a:path>
                <a:path w="21894" h="21600" stroke="0" extrusionOk="0">
                  <a:moveTo>
                    <a:pt x="0" y="2"/>
                  </a:moveTo>
                  <a:cubicBezTo>
                    <a:pt x="97" y="0"/>
                    <a:pt x="195" y="-1"/>
                    <a:pt x="294" y="0"/>
                  </a:cubicBezTo>
                  <a:cubicBezTo>
                    <a:pt x="12223" y="0"/>
                    <a:pt x="21894" y="9670"/>
                    <a:pt x="21894" y="21600"/>
                  </a:cubicBezTo>
                  <a:lnTo>
                    <a:pt x="294" y="21600"/>
                  </a:lnTo>
                  <a:close/>
                </a:path>
              </a:pathLst>
            </a:custGeom>
            <a:noFill/>
            <a:ln w="25400" cap="rnd">
              <a:solidFill>
                <a:srgbClr val="00B7A5"/>
              </a:solidFill>
              <a:round/>
            </a:ln>
          </p:spPr>
          <p:txBody>
            <a:bodyPr wrap="none" anchor="ctr"/>
            <a:lstStyle/>
            <a:p>
              <a:endParaRPr lang="en-GB"/>
            </a:p>
          </p:txBody>
        </p:sp>
        <p:sp>
          <p:nvSpPr>
            <p:cNvPr id="120" name="Arc 22"/>
            <p:cNvSpPr/>
            <p:nvPr/>
          </p:nvSpPr>
          <p:spPr bwMode="auto">
            <a:xfrm rot="10800000">
              <a:off x="419" y="1360"/>
              <a:ext cx="75"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0"/>
                    <a:pt x="9496" y="157"/>
                    <a:pt x="21311" y="-1"/>
                  </a:cubicBezTo>
                </a:path>
                <a:path w="21600" h="21598" stroke="0" extrusionOk="0">
                  <a:moveTo>
                    <a:pt x="0" y="21598"/>
                  </a:moveTo>
                  <a:cubicBezTo>
                    <a:pt x="0" y="9780"/>
                    <a:pt x="9496" y="157"/>
                    <a:pt x="21311" y="-1"/>
                  </a:cubicBezTo>
                  <a:lnTo>
                    <a:pt x="21600" y="21598"/>
                  </a:lnTo>
                  <a:close/>
                </a:path>
              </a:pathLst>
            </a:custGeom>
            <a:noFill/>
            <a:ln w="25400" cap="rnd">
              <a:solidFill>
                <a:srgbClr val="00B7A5"/>
              </a:solidFill>
              <a:round/>
            </a:ln>
          </p:spPr>
          <p:txBody>
            <a:bodyPr wrap="none" anchor="ctr"/>
            <a:lstStyle/>
            <a:p>
              <a:endParaRPr lang="en-GB"/>
            </a:p>
          </p:txBody>
        </p:sp>
        <p:sp>
          <p:nvSpPr>
            <p:cNvPr id="121" name="Arc 23"/>
            <p:cNvSpPr/>
            <p:nvPr/>
          </p:nvSpPr>
          <p:spPr bwMode="auto">
            <a:xfrm rot="10800000">
              <a:off x="494" y="1360"/>
              <a:ext cx="75"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grpSp>
      <p:grpSp>
        <p:nvGrpSpPr>
          <p:cNvPr id="122" name="Group 185"/>
          <p:cNvGrpSpPr/>
          <p:nvPr/>
        </p:nvGrpSpPr>
        <p:grpSpPr bwMode="auto">
          <a:xfrm>
            <a:off x="2235200" y="1531938"/>
            <a:ext cx="3776663" cy="117475"/>
            <a:chOff x="1408" y="1360"/>
            <a:chExt cx="1568" cy="34"/>
          </a:xfrm>
        </p:grpSpPr>
        <p:sp>
          <p:nvSpPr>
            <p:cNvPr id="123" name="Arc 10"/>
            <p:cNvSpPr/>
            <p:nvPr/>
          </p:nvSpPr>
          <p:spPr bwMode="auto">
            <a:xfrm rot="10800000">
              <a:off x="1408" y="1360"/>
              <a:ext cx="74"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2"/>
                    <a:pt x="9493" y="159"/>
                    <a:pt x="21307" y="-1"/>
                  </a:cubicBezTo>
                </a:path>
                <a:path w="21600" h="21598" stroke="0" extrusionOk="0">
                  <a:moveTo>
                    <a:pt x="0" y="21598"/>
                  </a:moveTo>
                  <a:cubicBezTo>
                    <a:pt x="0" y="9782"/>
                    <a:pt x="9493" y="159"/>
                    <a:pt x="21307" y="-1"/>
                  </a:cubicBezTo>
                  <a:lnTo>
                    <a:pt x="21600" y="21598"/>
                  </a:lnTo>
                  <a:close/>
                </a:path>
              </a:pathLst>
            </a:custGeom>
            <a:noFill/>
            <a:ln w="25400" cap="rnd">
              <a:solidFill>
                <a:srgbClr val="00B7A5"/>
              </a:solidFill>
              <a:round/>
            </a:ln>
          </p:spPr>
          <p:txBody>
            <a:bodyPr wrap="none" anchor="ctr"/>
            <a:lstStyle/>
            <a:p>
              <a:endParaRPr lang="en-GB"/>
            </a:p>
          </p:txBody>
        </p:sp>
        <p:sp>
          <p:nvSpPr>
            <p:cNvPr id="124" name="Arc 11"/>
            <p:cNvSpPr/>
            <p:nvPr/>
          </p:nvSpPr>
          <p:spPr bwMode="auto">
            <a:xfrm rot="10800000">
              <a:off x="1481" y="1360"/>
              <a:ext cx="75" cy="34"/>
            </a:xfrm>
            <a:custGeom>
              <a:avLst/>
              <a:gdLst>
                <a:gd name="T0" fmla="*/ 0 w 21894"/>
                <a:gd name="T1" fmla="*/ 0 h 21600"/>
                <a:gd name="T2" fmla="*/ 0 w 21894"/>
                <a:gd name="T3" fmla="*/ 0 h 21600"/>
                <a:gd name="T4" fmla="*/ 0 w 21894"/>
                <a:gd name="T5" fmla="*/ 0 h 21600"/>
                <a:gd name="T6" fmla="*/ 0 60000 65536"/>
                <a:gd name="T7" fmla="*/ 0 60000 65536"/>
                <a:gd name="T8" fmla="*/ 0 60000 65536"/>
                <a:gd name="T9" fmla="*/ 0 w 21894"/>
                <a:gd name="T10" fmla="*/ 0 h 21600"/>
                <a:gd name="T11" fmla="*/ 21894 w 21894"/>
                <a:gd name="T12" fmla="*/ 21600 h 21600"/>
              </a:gdLst>
              <a:ahLst/>
              <a:cxnLst>
                <a:cxn ang="T6">
                  <a:pos x="T0" y="T1"/>
                </a:cxn>
                <a:cxn ang="T7">
                  <a:pos x="T2" y="T3"/>
                </a:cxn>
                <a:cxn ang="T8">
                  <a:pos x="T4" y="T5"/>
                </a:cxn>
              </a:cxnLst>
              <a:rect l="T9" t="T10" r="T11" b="T12"/>
              <a:pathLst>
                <a:path w="21894" h="21600" fill="none" extrusionOk="0">
                  <a:moveTo>
                    <a:pt x="0" y="2"/>
                  </a:moveTo>
                  <a:cubicBezTo>
                    <a:pt x="97" y="0"/>
                    <a:pt x="195" y="-1"/>
                    <a:pt x="294" y="0"/>
                  </a:cubicBezTo>
                  <a:cubicBezTo>
                    <a:pt x="12223" y="0"/>
                    <a:pt x="21894" y="9670"/>
                    <a:pt x="21894" y="21600"/>
                  </a:cubicBezTo>
                </a:path>
                <a:path w="21894" h="21600" stroke="0" extrusionOk="0">
                  <a:moveTo>
                    <a:pt x="0" y="2"/>
                  </a:moveTo>
                  <a:cubicBezTo>
                    <a:pt x="97" y="0"/>
                    <a:pt x="195" y="-1"/>
                    <a:pt x="294" y="0"/>
                  </a:cubicBezTo>
                  <a:cubicBezTo>
                    <a:pt x="12223" y="0"/>
                    <a:pt x="21894" y="9670"/>
                    <a:pt x="21894" y="21600"/>
                  </a:cubicBezTo>
                  <a:lnTo>
                    <a:pt x="294" y="21600"/>
                  </a:lnTo>
                  <a:close/>
                </a:path>
              </a:pathLst>
            </a:custGeom>
            <a:noFill/>
            <a:ln w="25400" cap="rnd">
              <a:solidFill>
                <a:srgbClr val="00B7A5"/>
              </a:solidFill>
              <a:round/>
            </a:ln>
          </p:spPr>
          <p:txBody>
            <a:bodyPr wrap="none" anchor="ctr"/>
            <a:lstStyle/>
            <a:p>
              <a:endParaRPr lang="en-GB"/>
            </a:p>
          </p:txBody>
        </p:sp>
        <p:sp>
          <p:nvSpPr>
            <p:cNvPr id="125" name="Arc 24"/>
            <p:cNvSpPr/>
            <p:nvPr/>
          </p:nvSpPr>
          <p:spPr bwMode="auto">
            <a:xfrm rot="10800000">
              <a:off x="1576" y="1360"/>
              <a:ext cx="74"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3"/>
                    <a:pt x="9492" y="160"/>
                    <a:pt x="21306" y="0"/>
                  </a:cubicBezTo>
                </a:path>
                <a:path w="21600" h="21598" stroke="0" extrusionOk="0">
                  <a:moveTo>
                    <a:pt x="0" y="21598"/>
                  </a:moveTo>
                  <a:cubicBezTo>
                    <a:pt x="0" y="9783"/>
                    <a:pt x="9492" y="160"/>
                    <a:pt x="21306" y="0"/>
                  </a:cubicBezTo>
                  <a:lnTo>
                    <a:pt x="21600" y="21598"/>
                  </a:lnTo>
                  <a:close/>
                </a:path>
              </a:pathLst>
            </a:custGeom>
            <a:noFill/>
            <a:ln w="25400" cap="rnd">
              <a:solidFill>
                <a:srgbClr val="00B7A5"/>
              </a:solidFill>
              <a:round/>
            </a:ln>
          </p:spPr>
          <p:txBody>
            <a:bodyPr wrap="none" anchor="ctr"/>
            <a:lstStyle/>
            <a:p>
              <a:endParaRPr lang="en-GB"/>
            </a:p>
          </p:txBody>
        </p:sp>
        <p:sp>
          <p:nvSpPr>
            <p:cNvPr id="126" name="Arc 25"/>
            <p:cNvSpPr/>
            <p:nvPr/>
          </p:nvSpPr>
          <p:spPr bwMode="auto">
            <a:xfrm rot="10800000">
              <a:off x="1649" y="1360"/>
              <a:ext cx="73"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127" name="Arc 26"/>
            <p:cNvSpPr/>
            <p:nvPr/>
          </p:nvSpPr>
          <p:spPr bwMode="auto">
            <a:xfrm rot="10800000">
              <a:off x="1739" y="1360"/>
              <a:ext cx="74"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2"/>
                    <a:pt x="9493" y="159"/>
                    <a:pt x="21307" y="-1"/>
                  </a:cubicBezTo>
                </a:path>
                <a:path w="21600" h="21598" stroke="0" extrusionOk="0">
                  <a:moveTo>
                    <a:pt x="0" y="21598"/>
                  </a:moveTo>
                  <a:cubicBezTo>
                    <a:pt x="0" y="9782"/>
                    <a:pt x="9493" y="159"/>
                    <a:pt x="21307" y="-1"/>
                  </a:cubicBezTo>
                  <a:lnTo>
                    <a:pt x="21600" y="21598"/>
                  </a:lnTo>
                  <a:close/>
                </a:path>
              </a:pathLst>
            </a:custGeom>
            <a:noFill/>
            <a:ln w="25400" cap="rnd">
              <a:solidFill>
                <a:srgbClr val="00B7A5"/>
              </a:solidFill>
              <a:round/>
            </a:ln>
          </p:spPr>
          <p:txBody>
            <a:bodyPr wrap="none" anchor="ctr"/>
            <a:lstStyle/>
            <a:p>
              <a:endParaRPr lang="en-GB"/>
            </a:p>
          </p:txBody>
        </p:sp>
        <p:sp>
          <p:nvSpPr>
            <p:cNvPr id="128" name="Arc 27"/>
            <p:cNvSpPr/>
            <p:nvPr/>
          </p:nvSpPr>
          <p:spPr bwMode="auto">
            <a:xfrm rot="10800000">
              <a:off x="2564" y="1360"/>
              <a:ext cx="73"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4"/>
                    <a:pt x="9491" y="161"/>
                    <a:pt x="21304" y="0"/>
                  </a:cubicBezTo>
                </a:path>
                <a:path w="21600" h="21598" stroke="0" extrusionOk="0">
                  <a:moveTo>
                    <a:pt x="0" y="21598"/>
                  </a:moveTo>
                  <a:cubicBezTo>
                    <a:pt x="0" y="9784"/>
                    <a:pt x="9491" y="161"/>
                    <a:pt x="21304" y="0"/>
                  </a:cubicBezTo>
                  <a:lnTo>
                    <a:pt x="21600" y="21598"/>
                  </a:lnTo>
                  <a:close/>
                </a:path>
              </a:pathLst>
            </a:custGeom>
            <a:noFill/>
            <a:ln w="25400" cap="rnd">
              <a:solidFill>
                <a:srgbClr val="00B7A5"/>
              </a:solidFill>
              <a:round/>
            </a:ln>
          </p:spPr>
          <p:txBody>
            <a:bodyPr wrap="none" anchor="ctr"/>
            <a:lstStyle/>
            <a:p>
              <a:endParaRPr lang="en-GB"/>
            </a:p>
          </p:txBody>
        </p:sp>
        <p:sp>
          <p:nvSpPr>
            <p:cNvPr id="129" name="Arc 28"/>
            <p:cNvSpPr/>
            <p:nvPr/>
          </p:nvSpPr>
          <p:spPr bwMode="auto">
            <a:xfrm rot="10800000">
              <a:off x="2636" y="1360"/>
              <a:ext cx="74" cy="34"/>
            </a:xfrm>
            <a:custGeom>
              <a:avLst/>
              <a:gdLst>
                <a:gd name="T0" fmla="*/ 0 w 21898"/>
                <a:gd name="T1" fmla="*/ 0 h 21600"/>
                <a:gd name="T2" fmla="*/ 0 w 21898"/>
                <a:gd name="T3" fmla="*/ 0 h 21600"/>
                <a:gd name="T4" fmla="*/ 0 w 21898"/>
                <a:gd name="T5" fmla="*/ 0 h 21600"/>
                <a:gd name="T6" fmla="*/ 0 60000 65536"/>
                <a:gd name="T7" fmla="*/ 0 60000 65536"/>
                <a:gd name="T8" fmla="*/ 0 60000 65536"/>
                <a:gd name="T9" fmla="*/ 0 w 21898"/>
                <a:gd name="T10" fmla="*/ 0 h 21600"/>
                <a:gd name="T11" fmla="*/ 21898 w 21898"/>
                <a:gd name="T12" fmla="*/ 21600 h 21600"/>
              </a:gdLst>
              <a:ahLst/>
              <a:cxnLst>
                <a:cxn ang="T6">
                  <a:pos x="T0" y="T1"/>
                </a:cxn>
                <a:cxn ang="T7">
                  <a:pos x="T2" y="T3"/>
                </a:cxn>
                <a:cxn ang="T8">
                  <a:pos x="T4" y="T5"/>
                </a:cxn>
              </a:cxnLst>
              <a:rect l="T9" t="T10" r="T11" b="T12"/>
              <a:pathLst>
                <a:path w="21898" h="21600" fill="none" extrusionOk="0">
                  <a:moveTo>
                    <a:pt x="0" y="2"/>
                  </a:moveTo>
                  <a:cubicBezTo>
                    <a:pt x="99" y="0"/>
                    <a:pt x="198" y="-1"/>
                    <a:pt x="298" y="0"/>
                  </a:cubicBezTo>
                  <a:cubicBezTo>
                    <a:pt x="12227" y="0"/>
                    <a:pt x="21898" y="9670"/>
                    <a:pt x="21898" y="21600"/>
                  </a:cubicBezTo>
                </a:path>
                <a:path w="21898" h="21600" stroke="0" extrusionOk="0">
                  <a:moveTo>
                    <a:pt x="0" y="2"/>
                  </a:moveTo>
                  <a:cubicBezTo>
                    <a:pt x="99" y="0"/>
                    <a:pt x="198" y="-1"/>
                    <a:pt x="298" y="0"/>
                  </a:cubicBezTo>
                  <a:cubicBezTo>
                    <a:pt x="12227" y="0"/>
                    <a:pt x="21898" y="9670"/>
                    <a:pt x="21898" y="21600"/>
                  </a:cubicBezTo>
                  <a:lnTo>
                    <a:pt x="298" y="21600"/>
                  </a:lnTo>
                  <a:close/>
                </a:path>
              </a:pathLst>
            </a:custGeom>
            <a:noFill/>
            <a:ln w="25400" cap="rnd">
              <a:solidFill>
                <a:srgbClr val="00B7A5"/>
              </a:solidFill>
              <a:round/>
            </a:ln>
          </p:spPr>
          <p:txBody>
            <a:bodyPr wrap="none" anchor="ctr"/>
            <a:lstStyle/>
            <a:p>
              <a:endParaRPr lang="en-GB"/>
            </a:p>
          </p:txBody>
        </p:sp>
        <p:sp>
          <p:nvSpPr>
            <p:cNvPr id="130" name="Arc 29"/>
            <p:cNvSpPr/>
            <p:nvPr/>
          </p:nvSpPr>
          <p:spPr bwMode="auto">
            <a:xfrm rot="10800000">
              <a:off x="2726" y="1360"/>
              <a:ext cx="74"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2"/>
                    <a:pt x="9493" y="159"/>
                    <a:pt x="21307" y="-1"/>
                  </a:cubicBezTo>
                </a:path>
                <a:path w="21600" h="21598" stroke="0" extrusionOk="0">
                  <a:moveTo>
                    <a:pt x="0" y="21598"/>
                  </a:moveTo>
                  <a:cubicBezTo>
                    <a:pt x="0" y="9782"/>
                    <a:pt x="9493" y="159"/>
                    <a:pt x="21307" y="-1"/>
                  </a:cubicBezTo>
                  <a:lnTo>
                    <a:pt x="21600" y="21598"/>
                  </a:lnTo>
                  <a:close/>
                </a:path>
              </a:pathLst>
            </a:custGeom>
            <a:noFill/>
            <a:ln w="25400" cap="rnd">
              <a:solidFill>
                <a:srgbClr val="00B7A5"/>
              </a:solidFill>
              <a:round/>
            </a:ln>
          </p:spPr>
          <p:txBody>
            <a:bodyPr wrap="none" anchor="ctr"/>
            <a:lstStyle/>
            <a:p>
              <a:endParaRPr lang="en-GB"/>
            </a:p>
          </p:txBody>
        </p:sp>
        <p:sp>
          <p:nvSpPr>
            <p:cNvPr id="131" name="Arc 30"/>
            <p:cNvSpPr/>
            <p:nvPr/>
          </p:nvSpPr>
          <p:spPr bwMode="auto">
            <a:xfrm rot="10800000">
              <a:off x="2800" y="1360"/>
              <a:ext cx="74"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132" name="Arc 31"/>
            <p:cNvSpPr/>
            <p:nvPr/>
          </p:nvSpPr>
          <p:spPr bwMode="auto">
            <a:xfrm rot="10800000">
              <a:off x="2237" y="1360"/>
              <a:ext cx="73"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4"/>
                    <a:pt x="9491" y="161"/>
                    <a:pt x="21304" y="0"/>
                  </a:cubicBezTo>
                </a:path>
                <a:path w="21600" h="21598" stroke="0" extrusionOk="0">
                  <a:moveTo>
                    <a:pt x="0" y="21598"/>
                  </a:moveTo>
                  <a:cubicBezTo>
                    <a:pt x="0" y="9784"/>
                    <a:pt x="9491" y="161"/>
                    <a:pt x="21304" y="0"/>
                  </a:cubicBezTo>
                  <a:lnTo>
                    <a:pt x="21600" y="21598"/>
                  </a:lnTo>
                  <a:close/>
                </a:path>
              </a:pathLst>
            </a:custGeom>
            <a:noFill/>
            <a:ln w="25400" cap="rnd">
              <a:solidFill>
                <a:srgbClr val="00B7A5"/>
              </a:solidFill>
              <a:round/>
            </a:ln>
          </p:spPr>
          <p:txBody>
            <a:bodyPr wrap="none" anchor="ctr"/>
            <a:lstStyle/>
            <a:p>
              <a:endParaRPr lang="en-GB"/>
            </a:p>
          </p:txBody>
        </p:sp>
        <p:sp>
          <p:nvSpPr>
            <p:cNvPr id="133" name="Arc 32"/>
            <p:cNvSpPr/>
            <p:nvPr/>
          </p:nvSpPr>
          <p:spPr bwMode="auto">
            <a:xfrm rot="10800000">
              <a:off x="2310" y="1360"/>
              <a:ext cx="74"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134" name="Arc 33"/>
            <p:cNvSpPr/>
            <p:nvPr/>
          </p:nvSpPr>
          <p:spPr bwMode="auto">
            <a:xfrm rot="10800000">
              <a:off x="2401" y="1360"/>
              <a:ext cx="74"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2"/>
                    <a:pt x="9493" y="159"/>
                    <a:pt x="21307" y="-1"/>
                  </a:cubicBezTo>
                </a:path>
                <a:path w="21600" h="21598" stroke="0" extrusionOk="0">
                  <a:moveTo>
                    <a:pt x="0" y="21598"/>
                  </a:moveTo>
                  <a:cubicBezTo>
                    <a:pt x="0" y="9782"/>
                    <a:pt x="9493" y="159"/>
                    <a:pt x="21307" y="-1"/>
                  </a:cubicBezTo>
                  <a:lnTo>
                    <a:pt x="21600" y="21598"/>
                  </a:lnTo>
                  <a:close/>
                </a:path>
              </a:pathLst>
            </a:custGeom>
            <a:noFill/>
            <a:ln w="25400" cap="rnd">
              <a:solidFill>
                <a:srgbClr val="00B7A5"/>
              </a:solidFill>
              <a:round/>
            </a:ln>
          </p:spPr>
          <p:txBody>
            <a:bodyPr wrap="none" anchor="ctr"/>
            <a:lstStyle/>
            <a:p>
              <a:endParaRPr lang="en-GB"/>
            </a:p>
          </p:txBody>
        </p:sp>
        <p:sp>
          <p:nvSpPr>
            <p:cNvPr id="135" name="Arc 34"/>
            <p:cNvSpPr/>
            <p:nvPr/>
          </p:nvSpPr>
          <p:spPr bwMode="auto">
            <a:xfrm rot="10800000">
              <a:off x="2475" y="1360"/>
              <a:ext cx="74"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136" name="Arc 35"/>
            <p:cNvSpPr/>
            <p:nvPr/>
          </p:nvSpPr>
          <p:spPr bwMode="auto">
            <a:xfrm rot="10800000">
              <a:off x="1901" y="1360"/>
              <a:ext cx="74"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2"/>
                    <a:pt x="9493" y="159"/>
                    <a:pt x="21307" y="-1"/>
                  </a:cubicBezTo>
                </a:path>
                <a:path w="21600" h="21598" stroke="0" extrusionOk="0">
                  <a:moveTo>
                    <a:pt x="0" y="21598"/>
                  </a:moveTo>
                  <a:cubicBezTo>
                    <a:pt x="0" y="9782"/>
                    <a:pt x="9493" y="159"/>
                    <a:pt x="21307" y="-1"/>
                  </a:cubicBezTo>
                  <a:lnTo>
                    <a:pt x="21600" y="21598"/>
                  </a:lnTo>
                  <a:close/>
                </a:path>
              </a:pathLst>
            </a:custGeom>
            <a:noFill/>
            <a:ln w="25400" cap="rnd">
              <a:solidFill>
                <a:srgbClr val="00B7A5"/>
              </a:solidFill>
              <a:round/>
            </a:ln>
          </p:spPr>
          <p:txBody>
            <a:bodyPr wrap="none" anchor="ctr"/>
            <a:lstStyle/>
            <a:p>
              <a:endParaRPr lang="en-GB"/>
            </a:p>
          </p:txBody>
        </p:sp>
        <p:sp>
          <p:nvSpPr>
            <p:cNvPr id="137" name="Arc 36"/>
            <p:cNvSpPr/>
            <p:nvPr/>
          </p:nvSpPr>
          <p:spPr bwMode="auto">
            <a:xfrm rot="10800000">
              <a:off x="1975" y="1360"/>
              <a:ext cx="75" cy="34"/>
            </a:xfrm>
            <a:custGeom>
              <a:avLst/>
              <a:gdLst>
                <a:gd name="T0" fmla="*/ 0 w 21894"/>
                <a:gd name="T1" fmla="*/ 0 h 21600"/>
                <a:gd name="T2" fmla="*/ 0 w 21894"/>
                <a:gd name="T3" fmla="*/ 0 h 21600"/>
                <a:gd name="T4" fmla="*/ 0 w 21894"/>
                <a:gd name="T5" fmla="*/ 0 h 21600"/>
                <a:gd name="T6" fmla="*/ 0 60000 65536"/>
                <a:gd name="T7" fmla="*/ 0 60000 65536"/>
                <a:gd name="T8" fmla="*/ 0 60000 65536"/>
                <a:gd name="T9" fmla="*/ 0 w 21894"/>
                <a:gd name="T10" fmla="*/ 0 h 21600"/>
                <a:gd name="T11" fmla="*/ 21894 w 21894"/>
                <a:gd name="T12" fmla="*/ 21600 h 21600"/>
              </a:gdLst>
              <a:ahLst/>
              <a:cxnLst>
                <a:cxn ang="T6">
                  <a:pos x="T0" y="T1"/>
                </a:cxn>
                <a:cxn ang="T7">
                  <a:pos x="T2" y="T3"/>
                </a:cxn>
                <a:cxn ang="T8">
                  <a:pos x="T4" y="T5"/>
                </a:cxn>
              </a:cxnLst>
              <a:rect l="T9" t="T10" r="T11" b="T12"/>
              <a:pathLst>
                <a:path w="21894" h="21600" fill="none" extrusionOk="0">
                  <a:moveTo>
                    <a:pt x="0" y="2"/>
                  </a:moveTo>
                  <a:cubicBezTo>
                    <a:pt x="97" y="0"/>
                    <a:pt x="195" y="-1"/>
                    <a:pt x="294" y="0"/>
                  </a:cubicBezTo>
                  <a:cubicBezTo>
                    <a:pt x="12223" y="0"/>
                    <a:pt x="21894" y="9670"/>
                    <a:pt x="21894" y="21600"/>
                  </a:cubicBezTo>
                </a:path>
                <a:path w="21894" h="21600" stroke="0" extrusionOk="0">
                  <a:moveTo>
                    <a:pt x="0" y="2"/>
                  </a:moveTo>
                  <a:cubicBezTo>
                    <a:pt x="97" y="0"/>
                    <a:pt x="195" y="-1"/>
                    <a:pt x="294" y="0"/>
                  </a:cubicBezTo>
                  <a:cubicBezTo>
                    <a:pt x="12223" y="0"/>
                    <a:pt x="21894" y="9670"/>
                    <a:pt x="21894" y="21600"/>
                  </a:cubicBezTo>
                  <a:lnTo>
                    <a:pt x="294" y="21600"/>
                  </a:lnTo>
                  <a:close/>
                </a:path>
              </a:pathLst>
            </a:custGeom>
            <a:noFill/>
            <a:ln w="25400" cap="rnd">
              <a:solidFill>
                <a:srgbClr val="00B7A5"/>
              </a:solidFill>
              <a:round/>
            </a:ln>
          </p:spPr>
          <p:txBody>
            <a:bodyPr wrap="none" anchor="ctr"/>
            <a:lstStyle/>
            <a:p>
              <a:endParaRPr lang="en-GB"/>
            </a:p>
          </p:txBody>
        </p:sp>
        <p:sp>
          <p:nvSpPr>
            <p:cNvPr id="138" name="Arc 37"/>
            <p:cNvSpPr/>
            <p:nvPr/>
          </p:nvSpPr>
          <p:spPr bwMode="auto">
            <a:xfrm rot="10800000">
              <a:off x="2066" y="1360"/>
              <a:ext cx="75"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1"/>
                    <a:pt x="9494" y="158"/>
                    <a:pt x="21309" y="-1"/>
                  </a:cubicBezTo>
                </a:path>
                <a:path w="21600" h="21598" stroke="0" extrusionOk="0">
                  <a:moveTo>
                    <a:pt x="0" y="21598"/>
                  </a:moveTo>
                  <a:cubicBezTo>
                    <a:pt x="0" y="9781"/>
                    <a:pt x="9494" y="158"/>
                    <a:pt x="21309" y="-1"/>
                  </a:cubicBezTo>
                  <a:lnTo>
                    <a:pt x="21600" y="21598"/>
                  </a:lnTo>
                  <a:close/>
                </a:path>
              </a:pathLst>
            </a:custGeom>
            <a:noFill/>
            <a:ln w="25400" cap="rnd">
              <a:solidFill>
                <a:srgbClr val="00B7A5"/>
              </a:solidFill>
              <a:round/>
            </a:ln>
          </p:spPr>
          <p:txBody>
            <a:bodyPr wrap="none" anchor="ctr"/>
            <a:lstStyle/>
            <a:p>
              <a:endParaRPr lang="en-GB"/>
            </a:p>
          </p:txBody>
        </p:sp>
        <p:sp>
          <p:nvSpPr>
            <p:cNvPr id="139" name="Arc 38"/>
            <p:cNvSpPr/>
            <p:nvPr/>
          </p:nvSpPr>
          <p:spPr bwMode="auto">
            <a:xfrm rot="10800000">
              <a:off x="2141" y="1360"/>
              <a:ext cx="75" cy="34"/>
            </a:xfrm>
            <a:custGeom>
              <a:avLst/>
              <a:gdLst>
                <a:gd name="T0" fmla="*/ 0 w 21894"/>
                <a:gd name="T1" fmla="*/ 0 h 21600"/>
                <a:gd name="T2" fmla="*/ 0 w 21894"/>
                <a:gd name="T3" fmla="*/ 0 h 21600"/>
                <a:gd name="T4" fmla="*/ 0 w 21894"/>
                <a:gd name="T5" fmla="*/ 0 h 21600"/>
                <a:gd name="T6" fmla="*/ 0 60000 65536"/>
                <a:gd name="T7" fmla="*/ 0 60000 65536"/>
                <a:gd name="T8" fmla="*/ 0 60000 65536"/>
                <a:gd name="T9" fmla="*/ 0 w 21894"/>
                <a:gd name="T10" fmla="*/ 0 h 21600"/>
                <a:gd name="T11" fmla="*/ 21894 w 21894"/>
                <a:gd name="T12" fmla="*/ 21600 h 21600"/>
              </a:gdLst>
              <a:ahLst/>
              <a:cxnLst>
                <a:cxn ang="T6">
                  <a:pos x="T0" y="T1"/>
                </a:cxn>
                <a:cxn ang="T7">
                  <a:pos x="T2" y="T3"/>
                </a:cxn>
                <a:cxn ang="T8">
                  <a:pos x="T4" y="T5"/>
                </a:cxn>
              </a:cxnLst>
              <a:rect l="T9" t="T10" r="T11" b="T12"/>
              <a:pathLst>
                <a:path w="21894" h="21600" fill="none" extrusionOk="0">
                  <a:moveTo>
                    <a:pt x="0" y="2"/>
                  </a:moveTo>
                  <a:cubicBezTo>
                    <a:pt x="97" y="0"/>
                    <a:pt x="195" y="-1"/>
                    <a:pt x="294" y="0"/>
                  </a:cubicBezTo>
                  <a:cubicBezTo>
                    <a:pt x="12223" y="0"/>
                    <a:pt x="21894" y="9670"/>
                    <a:pt x="21894" y="21600"/>
                  </a:cubicBezTo>
                </a:path>
                <a:path w="21894" h="21600" stroke="0" extrusionOk="0">
                  <a:moveTo>
                    <a:pt x="0" y="2"/>
                  </a:moveTo>
                  <a:cubicBezTo>
                    <a:pt x="97" y="0"/>
                    <a:pt x="195" y="-1"/>
                    <a:pt x="294" y="0"/>
                  </a:cubicBezTo>
                  <a:cubicBezTo>
                    <a:pt x="12223" y="0"/>
                    <a:pt x="21894" y="9670"/>
                    <a:pt x="21894" y="21600"/>
                  </a:cubicBezTo>
                  <a:lnTo>
                    <a:pt x="294" y="21600"/>
                  </a:lnTo>
                  <a:close/>
                </a:path>
              </a:pathLst>
            </a:custGeom>
            <a:noFill/>
            <a:ln w="25400" cap="rnd">
              <a:solidFill>
                <a:srgbClr val="00B7A5"/>
              </a:solidFill>
              <a:round/>
            </a:ln>
          </p:spPr>
          <p:txBody>
            <a:bodyPr wrap="none" anchor="ctr"/>
            <a:lstStyle/>
            <a:p>
              <a:endParaRPr lang="en-GB"/>
            </a:p>
          </p:txBody>
        </p:sp>
        <p:sp>
          <p:nvSpPr>
            <p:cNvPr id="140" name="Arc 39"/>
            <p:cNvSpPr/>
            <p:nvPr/>
          </p:nvSpPr>
          <p:spPr bwMode="auto">
            <a:xfrm rot="10800000">
              <a:off x="1813" y="1360"/>
              <a:ext cx="73"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141" name="Arc 40"/>
            <p:cNvSpPr/>
            <p:nvPr/>
          </p:nvSpPr>
          <p:spPr bwMode="auto">
            <a:xfrm rot="10800000">
              <a:off x="2903" y="1360"/>
              <a:ext cx="73"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4"/>
                    <a:pt x="9491" y="161"/>
                    <a:pt x="21304" y="0"/>
                  </a:cubicBezTo>
                </a:path>
                <a:path w="21600" h="21598" stroke="0" extrusionOk="0">
                  <a:moveTo>
                    <a:pt x="0" y="21598"/>
                  </a:moveTo>
                  <a:cubicBezTo>
                    <a:pt x="0" y="9784"/>
                    <a:pt x="9491" y="161"/>
                    <a:pt x="21304" y="0"/>
                  </a:cubicBezTo>
                  <a:lnTo>
                    <a:pt x="21600" y="21598"/>
                  </a:lnTo>
                  <a:close/>
                </a:path>
              </a:pathLst>
            </a:custGeom>
            <a:noFill/>
            <a:ln w="25400" cap="rnd">
              <a:solidFill>
                <a:srgbClr val="00B7A5"/>
              </a:solidFill>
              <a:round/>
            </a:ln>
          </p:spPr>
          <p:txBody>
            <a:bodyPr wrap="none" anchor="ctr"/>
            <a:lstStyle/>
            <a:p>
              <a:endParaRPr lang="en-GB"/>
            </a:p>
          </p:txBody>
        </p:sp>
      </p:grpSp>
      <p:sp>
        <p:nvSpPr>
          <p:cNvPr id="142" name="Freeform 41"/>
          <p:cNvSpPr/>
          <p:nvPr/>
        </p:nvSpPr>
        <p:spPr bwMode="auto">
          <a:xfrm>
            <a:off x="414338" y="2913063"/>
            <a:ext cx="4270375" cy="146050"/>
          </a:xfrm>
          <a:custGeom>
            <a:avLst/>
            <a:gdLst>
              <a:gd name="T0" fmla="*/ 100806238 w 2690"/>
              <a:gd name="T1" fmla="*/ 143648114 h 92"/>
              <a:gd name="T2" fmla="*/ 279736548 w 2690"/>
              <a:gd name="T3" fmla="*/ 143648114 h 92"/>
              <a:gd name="T4" fmla="*/ 483870023 w 2690"/>
              <a:gd name="T5" fmla="*/ 143648114 h 92"/>
              <a:gd name="T6" fmla="*/ 662801845 w 2690"/>
              <a:gd name="T7" fmla="*/ 57964393 h 92"/>
              <a:gd name="T8" fmla="*/ 892135385 w 2690"/>
              <a:gd name="T9" fmla="*/ 27722516 h 92"/>
              <a:gd name="T10" fmla="*/ 1096267174 w 2690"/>
              <a:gd name="T11" fmla="*/ 27722516 h 92"/>
              <a:gd name="T12" fmla="*/ 1275198996 w 2690"/>
              <a:gd name="T13" fmla="*/ 88206258 h 92"/>
              <a:gd name="T14" fmla="*/ 1476811423 w 2690"/>
              <a:gd name="T15" fmla="*/ 0 h 92"/>
              <a:gd name="T16" fmla="*/ 1655743246 w 2690"/>
              <a:gd name="T17" fmla="*/ 0 h 92"/>
              <a:gd name="T18" fmla="*/ 1834673878 w 2690"/>
              <a:gd name="T19" fmla="*/ 88206258 h 92"/>
              <a:gd name="T20" fmla="*/ 2038805666 w 2690"/>
              <a:gd name="T21" fmla="*/ 143648114 h 92"/>
              <a:gd name="T22" fmla="*/ 2147483647 w 2690"/>
              <a:gd name="T23" fmla="*/ 229335036 h 92"/>
              <a:gd name="T24" fmla="*/ 2147483647 w 2690"/>
              <a:gd name="T25" fmla="*/ 115927199 h 92"/>
              <a:gd name="T26" fmla="*/ 2147483647 w 2690"/>
              <a:gd name="T27" fmla="*/ 27722516 h 92"/>
              <a:gd name="T28" fmla="*/ 2147483647 w 2690"/>
              <a:gd name="T29" fmla="*/ 57964393 h 92"/>
              <a:gd name="T30" fmla="*/ 2147483647 w 2690"/>
              <a:gd name="T31" fmla="*/ 115927199 h 92"/>
              <a:gd name="T32" fmla="*/ 2147483647 w 2690"/>
              <a:gd name="T33" fmla="*/ 201612483 h 92"/>
              <a:gd name="T34" fmla="*/ 2147483647 w 2690"/>
              <a:gd name="T35" fmla="*/ 115927199 h 92"/>
              <a:gd name="T36" fmla="*/ 2147483647 w 2690"/>
              <a:gd name="T37" fmla="*/ 229335036 h 92"/>
              <a:gd name="T38" fmla="*/ 2147483647 w 2690"/>
              <a:gd name="T39" fmla="*/ 88206258 h 92"/>
              <a:gd name="T40" fmla="*/ 2147483647 w 2690"/>
              <a:gd name="T41" fmla="*/ 115927199 h 92"/>
              <a:gd name="T42" fmla="*/ 2147483647 w 2690"/>
              <a:gd name="T43" fmla="*/ 201612483 h 92"/>
              <a:gd name="T44" fmla="*/ 2147483647 w 2690"/>
              <a:gd name="T45" fmla="*/ 201612483 h 92"/>
              <a:gd name="T46" fmla="*/ 2147483647 w 2690"/>
              <a:gd name="T47" fmla="*/ 143648114 h 92"/>
              <a:gd name="T48" fmla="*/ 2147483647 w 2690"/>
              <a:gd name="T49" fmla="*/ 57964393 h 92"/>
              <a:gd name="T50" fmla="*/ 2147483647 w 2690"/>
              <a:gd name="T51" fmla="*/ 27722516 h 92"/>
              <a:gd name="T52" fmla="*/ 2147483647 w 2690"/>
              <a:gd name="T53" fmla="*/ 0 h 92"/>
              <a:gd name="T54" fmla="*/ 2147483647 w 2690"/>
              <a:gd name="T55" fmla="*/ 88206258 h 92"/>
              <a:gd name="T56" fmla="*/ 2147483647 w 2690"/>
              <a:gd name="T57" fmla="*/ 115927199 h 92"/>
              <a:gd name="T58" fmla="*/ 2147483647 w 2690"/>
              <a:gd name="T59" fmla="*/ 115927199 h 92"/>
              <a:gd name="T60" fmla="*/ 2147483647 w 2690"/>
              <a:gd name="T61" fmla="*/ 88206258 h 92"/>
              <a:gd name="T62" fmla="*/ 2147483647 w 2690"/>
              <a:gd name="T63" fmla="*/ 57964393 h 92"/>
              <a:gd name="T64" fmla="*/ 2147483647 w 2690"/>
              <a:gd name="T65" fmla="*/ 115927199 h 92"/>
              <a:gd name="T66" fmla="*/ 2147483647 w 2690"/>
              <a:gd name="T67" fmla="*/ 143648114 h 92"/>
              <a:gd name="T68" fmla="*/ 2147483647 w 2690"/>
              <a:gd name="T69" fmla="*/ 171370618 h 92"/>
              <a:gd name="T70" fmla="*/ 2147483647 w 2690"/>
              <a:gd name="T71" fmla="*/ 229335036 h 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90"/>
              <a:gd name="T109" fmla="*/ 0 h 92"/>
              <a:gd name="T110" fmla="*/ 2690 w 2690"/>
              <a:gd name="T111" fmla="*/ 92 h 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90" h="92">
                <a:moveTo>
                  <a:pt x="0" y="57"/>
                </a:moveTo>
                <a:lnTo>
                  <a:pt x="40" y="57"/>
                </a:lnTo>
                <a:lnTo>
                  <a:pt x="71" y="57"/>
                </a:lnTo>
                <a:lnTo>
                  <a:pt x="111" y="57"/>
                </a:lnTo>
                <a:lnTo>
                  <a:pt x="152" y="57"/>
                </a:lnTo>
                <a:lnTo>
                  <a:pt x="192" y="57"/>
                </a:lnTo>
                <a:lnTo>
                  <a:pt x="223" y="46"/>
                </a:lnTo>
                <a:lnTo>
                  <a:pt x="263" y="23"/>
                </a:lnTo>
                <a:lnTo>
                  <a:pt x="303" y="11"/>
                </a:lnTo>
                <a:lnTo>
                  <a:pt x="354" y="11"/>
                </a:lnTo>
                <a:lnTo>
                  <a:pt x="394" y="11"/>
                </a:lnTo>
                <a:lnTo>
                  <a:pt x="435" y="11"/>
                </a:lnTo>
                <a:lnTo>
                  <a:pt x="465" y="11"/>
                </a:lnTo>
                <a:lnTo>
                  <a:pt x="506" y="35"/>
                </a:lnTo>
                <a:lnTo>
                  <a:pt x="546" y="11"/>
                </a:lnTo>
                <a:lnTo>
                  <a:pt x="586" y="0"/>
                </a:lnTo>
                <a:lnTo>
                  <a:pt x="617" y="0"/>
                </a:lnTo>
                <a:lnTo>
                  <a:pt x="657" y="0"/>
                </a:lnTo>
                <a:lnTo>
                  <a:pt x="697" y="23"/>
                </a:lnTo>
                <a:lnTo>
                  <a:pt x="728" y="35"/>
                </a:lnTo>
                <a:lnTo>
                  <a:pt x="768" y="57"/>
                </a:lnTo>
                <a:lnTo>
                  <a:pt x="809" y="57"/>
                </a:lnTo>
                <a:lnTo>
                  <a:pt x="849" y="68"/>
                </a:lnTo>
                <a:lnTo>
                  <a:pt x="880" y="91"/>
                </a:lnTo>
                <a:lnTo>
                  <a:pt x="920" y="57"/>
                </a:lnTo>
                <a:lnTo>
                  <a:pt x="960" y="46"/>
                </a:lnTo>
                <a:lnTo>
                  <a:pt x="991" y="23"/>
                </a:lnTo>
                <a:lnTo>
                  <a:pt x="1031" y="11"/>
                </a:lnTo>
                <a:lnTo>
                  <a:pt x="1072" y="35"/>
                </a:lnTo>
                <a:lnTo>
                  <a:pt x="1112" y="23"/>
                </a:lnTo>
                <a:lnTo>
                  <a:pt x="1143" y="23"/>
                </a:lnTo>
                <a:lnTo>
                  <a:pt x="1183" y="46"/>
                </a:lnTo>
                <a:lnTo>
                  <a:pt x="1223" y="68"/>
                </a:lnTo>
                <a:lnTo>
                  <a:pt x="1254" y="80"/>
                </a:lnTo>
                <a:lnTo>
                  <a:pt x="1294" y="57"/>
                </a:lnTo>
                <a:lnTo>
                  <a:pt x="1334" y="46"/>
                </a:lnTo>
                <a:lnTo>
                  <a:pt x="1375" y="57"/>
                </a:lnTo>
                <a:lnTo>
                  <a:pt x="1405" y="91"/>
                </a:lnTo>
                <a:lnTo>
                  <a:pt x="1446" y="68"/>
                </a:lnTo>
                <a:lnTo>
                  <a:pt x="1486" y="35"/>
                </a:lnTo>
                <a:lnTo>
                  <a:pt x="1517" y="23"/>
                </a:lnTo>
                <a:lnTo>
                  <a:pt x="1557" y="46"/>
                </a:lnTo>
                <a:lnTo>
                  <a:pt x="1607" y="57"/>
                </a:lnTo>
                <a:lnTo>
                  <a:pt x="1638" y="80"/>
                </a:lnTo>
                <a:lnTo>
                  <a:pt x="1668" y="91"/>
                </a:lnTo>
                <a:lnTo>
                  <a:pt x="1709" y="80"/>
                </a:lnTo>
                <a:lnTo>
                  <a:pt x="1749" y="57"/>
                </a:lnTo>
                <a:lnTo>
                  <a:pt x="1780" y="57"/>
                </a:lnTo>
                <a:lnTo>
                  <a:pt x="1820" y="46"/>
                </a:lnTo>
                <a:lnTo>
                  <a:pt x="1860" y="23"/>
                </a:lnTo>
                <a:lnTo>
                  <a:pt x="1900" y="11"/>
                </a:lnTo>
                <a:lnTo>
                  <a:pt x="1931" y="11"/>
                </a:lnTo>
                <a:lnTo>
                  <a:pt x="1971" y="23"/>
                </a:lnTo>
                <a:lnTo>
                  <a:pt x="2012" y="0"/>
                </a:lnTo>
                <a:lnTo>
                  <a:pt x="2042" y="0"/>
                </a:lnTo>
                <a:lnTo>
                  <a:pt x="2083" y="35"/>
                </a:lnTo>
                <a:lnTo>
                  <a:pt x="2123" y="57"/>
                </a:lnTo>
                <a:lnTo>
                  <a:pt x="2163" y="46"/>
                </a:lnTo>
                <a:lnTo>
                  <a:pt x="2194" y="46"/>
                </a:lnTo>
                <a:lnTo>
                  <a:pt x="2234" y="46"/>
                </a:lnTo>
                <a:lnTo>
                  <a:pt x="2275" y="46"/>
                </a:lnTo>
                <a:lnTo>
                  <a:pt x="2305" y="35"/>
                </a:lnTo>
                <a:lnTo>
                  <a:pt x="2346" y="23"/>
                </a:lnTo>
                <a:lnTo>
                  <a:pt x="2386" y="23"/>
                </a:lnTo>
                <a:lnTo>
                  <a:pt x="2426" y="35"/>
                </a:lnTo>
                <a:lnTo>
                  <a:pt x="2457" y="46"/>
                </a:lnTo>
                <a:lnTo>
                  <a:pt x="2497" y="46"/>
                </a:lnTo>
                <a:lnTo>
                  <a:pt x="2537" y="57"/>
                </a:lnTo>
                <a:lnTo>
                  <a:pt x="2568" y="57"/>
                </a:lnTo>
                <a:lnTo>
                  <a:pt x="2618" y="68"/>
                </a:lnTo>
                <a:lnTo>
                  <a:pt x="2658" y="80"/>
                </a:lnTo>
                <a:lnTo>
                  <a:pt x="2689" y="91"/>
                </a:lnTo>
              </a:path>
            </a:pathLst>
          </a:custGeom>
          <a:noFill/>
          <a:ln w="127000" cap="rnd">
            <a:solidFill>
              <a:srgbClr val="919191"/>
            </a:solidFill>
            <a:round/>
          </a:ln>
        </p:spPr>
        <p:txBody>
          <a:bodyPr/>
          <a:lstStyle/>
          <a:p>
            <a:endParaRPr lang="en-GB"/>
          </a:p>
        </p:txBody>
      </p:sp>
      <p:sp>
        <p:nvSpPr>
          <p:cNvPr id="143" name="Freeform 42"/>
          <p:cNvSpPr/>
          <p:nvPr/>
        </p:nvSpPr>
        <p:spPr bwMode="auto">
          <a:xfrm>
            <a:off x="1920875" y="2160588"/>
            <a:ext cx="746125" cy="347662"/>
          </a:xfrm>
          <a:custGeom>
            <a:avLst/>
            <a:gdLst>
              <a:gd name="T0" fmla="*/ 514111940 w 470"/>
              <a:gd name="T1" fmla="*/ 0 h 219"/>
              <a:gd name="T2" fmla="*/ 617437526 w 470"/>
              <a:gd name="T3" fmla="*/ 35282139 h 219"/>
              <a:gd name="T4" fmla="*/ 718245337 w 470"/>
              <a:gd name="T5" fmla="*/ 35282139 h 219"/>
              <a:gd name="T6" fmla="*/ 821570923 w 470"/>
              <a:gd name="T7" fmla="*/ 35282139 h 219"/>
              <a:gd name="T8" fmla="*/ 899696738 w 470"/>
              <a:gd name="T9" fmla="*/ 35282139 h 219"/>
              <a:gd name="T10" fmla="*/ 1000502962 w 470"/>
              <a:gd name="T11" fmla="*/ 35282139 h 219"/>
              <a:gd name="T12" fmla="*/ 1076107630 w 470"/>
              <a:gd name="T13" fmla="*/ 105846430 h 219"/>
              <a:gd name="T14" fmla="*/ 1076107630 w 470"/>
              <a:gd name="T15" fmla="*/ 161289773 h 219"/>
              <a:gd name="T16" fmla="*/ 1129030104 w 470"/>
              <a:gd name="T17" fmla="*/ 246974988 h 219"/>
              <a:gd name="T18" fmla="*/ 1181954165 w 470"/>
              <a:gd name="T19" fmla="*/ 302418330 h 219"/>
              <a:gd name="T20" fmla="*/ 1181954165 w 470"/>
              <a:gd name="T21" fmla="*/ 355340727 h 219"/>
              <a:gd name="T22" fmla="*/ 1103828548 w 470"/>
              <a:gd name="T23" fmla="*/ 408264711 h 219"/>
              <a:gd name="T24" fmla="*/ 1076107630 w 470"/>
              <a:gd name="T25" fmla="*/ 461187207 h 219"/>
              <a:gd name="T26" fmla="*/ 975301406 w 470"/>
              <a:gd name="T27" fmla="*/ 478829064 h 219"/>
              <a:gd name="T28" fmla="*/ 871974233 w 470"/>
              <a:gd name="T29" fmla="*/ 531751460 h 219"/>
              <a:gd name="T30" fmla="*/ 793850005 w 470"/>
              <a:gd name="T31" fmla="*/ 531751460 h 219"/>
              <a:gd name="T32" fmla="*/ 693043781 w 470"/>
              <a:gd name="T33" fmla="*/ 549393318 h 219"/>
              <a:gd name="T34" fmla="*/ 589716608 w 470"/>
              <a:gd name="T35" fmla="*/ 549393318 h 219"/>
              <a:gd name="T36" fmla="*/ 486391022 w 470"/>
              <a:gd name="T37" fmla="*/ 549393318 h 219"/>
              <a:gd name="T38" fmla="*/ 410786255 w 470"/>
              <a:gd name="T39" fmla="*/ 549393318 h 219"/>
              <a:gd name="T40" fmla="*/ 307459082 w 470"/>
              <a:gd name="T41" fmla="*/ 514111191 h 219"/>
              <a:gd name="T42" fmla="*/ 204133447 w 470"/>
              <a:gd name="T43" fmla="*/ 461187207 h 219"/>
              <a:gd name="T44" fmla="*/ 126007829 w 470"/>
              <a:gd name="T45" fmla="*/ 461187207 h 219"/>
              <a:gd name="T46" fmla="*/ 25201562 w 470"/>
              <a:gd name="T47" fmla="*/ 425905080 h 219"/>
              <a:gd name="T48" fmla="*/ 0 w 470"/>
              <a:gd name="T49" fmla="*/ 372982584 h 219"/>
              <a:gd name="T50" fmla="*/ 25201562 w 470"/>
              <a:gd name="T51" fmla="*/ 317539242 h 219"/>
              <a:gd name="T52" fmla="*/ 75604693 w 470"/>
              <a:gd name="T53" fmla="*/ 246974988 h 219"/>
              <a:gd name="T54" fmla="*/ 50403124 w 470"/>
              <a:gd name="T55" fmla="*/ 176410684 h 219"/>
              <a:gd name="T56" fmla="*/ 50403124 w 470"/>
              <a:gd name="T57" fmla="*/ 105846430 h 219"/>
              <a:gd name="T58" fmla="*/ 103327198 w 470"/>
              <a:gd name="T59" fmla="*/ 52922421 h 219"/>
              <a:gd name="T60" fmla="*/ 181451252 w 470"/>
              <a:gd name="T61" fmla="*/ 52922421 h 219"/>
              <a:gd name="T62" fmla="*/ 282257526 w 470"/>
              <a:gd name="T63" fmla="*/ 35282139 h 219"/>
              <a:gd name="T64" fmla="*/ 385584699 w 470"/>
              <a:gd name="T65" fmla="*/ 0 h 219"/>
              <a:gd name="T66" fmla="*/ 486391022 w 470"/>
              <a:gd name="T67" fmla="*/ 0 h 219"/>
              <a:gd name="T68" fmla="*/ 514111940 w 470"/>
              <a:gd name="T69" fmla="*/ 0 h 2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70"/>
              <a:gd name="T106" fmla="*/ 0 h 219"/>
              <a:gd name="T107" fmla="*/ 470 w 470"/>
              <a:gd name="T108" fmla="*/ 219 h 21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70" h="219">
                <a:moveTo>
                  <a:pt x="204" y="0"/>
                </a:moveTo>
                <a:lnTo>
                  <a:pt x="245" y="14"/>
                </a:lnTo>
                <a:lnTo>
                  <a:pt x="285" y="14"/>
                </a:lnTo>
                <a:lnTo>
                  <a:pt x="326" y="14"/>
                </a:lnTo>
                <a:lnTo>
                  <a:pt x="357" y="14"/>
                </a:lnTo>
                <a:lnTo>
                  <a:pt x="397" y="14"/>
                </a:lnTo>
                <a:lnTo>
                  <a:pt x="427" y="42"/>
                </a:lnTo>
                <a:lnTo>
                  <a:pt x="427" y="64"/>
                </a:lnTo>
                <a:lnTo>
                  <a:pt x="448" y="98"/>
                </a:lnTo>
                <a:lnTo>
                  <a:pt x="469" y="120"/>
                </a:lnTo>
                <a:lnTo>
                  <a:pt x="469" y="141"/>
                </a:lnTo>
                <a:lnTo>
                  <a:pt x="438" y="162"/>
                </a:lnTo>
                <a:lnTo>
                  <a:pt x="427" y="183"/>
                </a:lnTo>
                <a:lnTo>
                  <a:pt x="387" y="190"/>
                </a:lnTo>
                <a:lnTo>
                  <a:pt x="346" y="211"/>
                </a:lnTo>
                <a:lnTo>
                  <a:pt x="315" y="211"/>
                </a:lnTo>
                <a:lnTo>
                  <a:pt x="275" y="218"/>
                </a:lnTo>
                <a:lnTo>
                  <a:pt x="234" y="218"/>
                </a:lnTo>
                <a:lnTo>
                  <a:pt x="193" y="218"/>
                </a:lnTo>
                <a:lnTo>
                  <a:pt x="163" y="218"/>
                </a:lnTo>
                <a:lnTo>
                  <a:pt x="122" y="204"/>
                </a:lnTo>
                <a:lnTo>
                  <a:pt x="81" y="183"/>
                </a:lnTo>
                <a:lnTo>
                  <a:pt x="50" y="183"/>
                </a:lnTo>
                <a:lnTo>
                  <a:pt x="10" y="169"/>
                </a:lnTo>
                <a:lnTo>
                  <a:pt x="0" y="148"/>
                </a:lnTo>
                <a:lnTo>
                  <a:pt x="10" y="126"/>
                </a:lnTo>
                <a:lnTo>
                  <a:pt x="30" y="98"/>
                </a:lnTo>
                <a:lnTo>
                  <a:pt x="20" y="70"/>
                </a:lnTo>
                <a:lnTo>
                  <a:pt x="20" y="42"/>
                </a:lnTo>
                <a:lnTo>
                  <a:pt x="41" y="21"/>
                </a:lnTo>
                <a:lnTo>
                  <a:pt x="72" y="21"/>
                </a:lnTo>
                <a:lnTo>
                  <a:pt x="112" y="14"/>
                </a:lnTo>
                <a:lnTo>
                  <a:pt x="153" y="0"/>
                </a:lnTo>
                <a:lnTo>
                  <a:pt x="193" y="0"/>
                </a:lnTo>
                <a:lnTo>
                  <a:pt x="204" y="0"/>
                </a:lnTo>
              </a:path>
            </a:pathLst>
          </a:custGeom>
          <a:solidFill>
            <a:srgbClr val="CECECE"/>
          </a:solidFill>
          <a:ln w="12700" cap="rnd">
            <a:solidFill>
              <a:schemeClr val="tx1"/>
            </a:solidFill>
            <a:round/>
          </a:ln>
        </p:spPr>
        <p:txBody>
          <a:bodyPr/>
          <a:lstStyle/>
          <a:p>
            <a:endParaRPr lang="en-GB"/>
          </a:p>
        </p:txBody>
      </p:sp>
      <p:sp>
        <p:nvSpPr>
          <p:cNvPr id="144" name="Freeform 43" descr="25%"/>
          <p:cNvSpPr/>
          <p:nvPr/>
        </p:nvSpPr>
        <p:spPr bwMode="auto">
          <a:xfrm>
            <a:off x="1936750" y="2195513"/>
            <a:ext cx="69850" cy="114300"/>
          </a:xfrm>
          <a:custGeom>
            <a:avLst/>
            <a:gdLst>
              <a:gd name="T0" fmla="*/ 55443443 w 44"/>
              <a:gd name="T1" fmla="*/ 0 h 72"/>
              <a:gd name="T2" fmla="*/ 55443443 w 44"/>
              <a:gd name="T3" fmla="*/ 52922490 h 72"/>
              <a:gd name="T4" fmla="*/ 108367525 w 44"/>
              <a:gd name="T5" fmla="*/ 108365929 h 72"/>
              <a:gd name="T6" fmla="*/ 80644997 w 44"/>
              <a:gd name="T7" fmla="*/ 178931861 h 72"/>
              <a:gd name="T8" fmla="*/ 0 w 44"/>
              <a:gd name="T9" fmla="*/ 143648101 h 72"/>
              <a:gd name="T10" fmla="*/ 0 w 44"/>
              <a:gd name="T11" fmla="*/ 90725611 h 72"/>
              <a:gd name="T12" fmla="*/ 55443443 w 44"/>
              <a:gd name="T13" fmla="*/ 0 h 72"/>
              <a:gd name="T14" fmla="*/ 0 60000 65536"/>
              <a:gd name="T15" fmla="*/ 0 60000 65536"/>
              <a:gd name="T16" fmla="*/ 0 60000 65536"/>
              <a:gd name="T17" fmla="*/ 0 60000 65536"/>
              <a:gd name="T18" fmla="*/ 0 60000 65536"/>
              <a:gd name="T19" fmla="*/ 0 60000 65536"/>
              <a:gd name="T20" fmla="*/ 0 60000 65536"/>
              <a:gd name="T21" fmla="*/ 0 w 44"/>
              <a:gd name="T22" fmla="*/ 0 h 72"/>
              <a:gd name="T23" fmla="*/ 44 w 44"/>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72">
                <a:moveTo>
                  <a:pt x="22" y="0"/>
                </a:moveTo>
                <a:lnTo>
                  <a:pt x="22" y="21"/>
                </a:lnTo>
                <a:lnTo>
                  <a:pt x="43" y="43"/>
                </a:lnTo>
                <a:lnTo>
                  <a:pt x="32" y="71"/>
                </a:lnTo>
                <a:lnTo>
                  <a:pt x="0" y="57"/>
                </a:lnTo>
                <a:lnTo>
                  <a:pt x="0" y="36"/>
                </a:lnTo>
                <a:lnTo>
                  <a:pt x="22" y="0"/>
                </a:lnTo>
              </a:path>
            </a:pathLst>
          </a:custGeom>
          <a:pattFill prst="pct25">
            <a:fgClr>
              <a:schemeClr val="bg2"/>
            </a:fgClr>
            <a:bgClr>
              <a:srgbClr val="CECECE"/>
            </a:bgClr>
          </a:pattFill>
          <a:ln w="12700" cap="rnd">
            <a:noFill/>
            <a:round/>
          </a:ln>
        </p:spPr>
        <p:txBody>
          <a:bodyPr/>
          <a:lstStyle/>
          <a:p>
            <a:endParaRPr lang="en-GB"/>
          </a:p>
        </p:txBody>
      </p:sp>
      <p:sp>
        <p:nvSpPr>
          <p:cNvPr id="145" name="Freeform 44" descr="25%"/>
          <p:cNvSpPr/>
          <p:nvPr/>
        </p:nvSpPr>
        <p:spPr bwMode="auto">
          <a:xfrm>
            <a:off x="1952625" y="2363788"/>
            <a:ext cx="112713" cy="100012"/>
          </a:xfrm>
          <a:custGeom>
            <a:avLst/>
            <a:gdLst>
              <a:gd name="T0" fmla="*/ 25201670 w 71"/>
              <a:gd name="T1" fmla="*/ 0 h 63"/>
              <a:gd name="T2" fmla="*/ 100806679 w 71"/>
              <a:gd name="T3" fmla="*/ 52922235 h 63"/>
              <a:gd name="T4" fmla="*/ 176411694 w 71"/>
              <a:gd name="T5" fmla="*/ 88204237 h 63"/>
              <a:gd name="T6" fmla="*/ 176411694 w 71"/>
              <a:gd name="T7" fmla="*/ 138607123 h 63"/>
              <a:gd name="T8" fmla="*/ 100806679 w 71"/>
              <a:gd name="T9" fmla="*/ 156248918 h 63"/>
              <a:gd name="T10" fmla="*/ 25201670 w 71"/>
              <a:gd name="T11" fmla="*/ 138607123 h 63"/>
              <a:gd name="T12" fmla="*/ 0 w 71"/>
              <a:gd name="T13" fmla="*/ 88204237 h 63"/>
              <a:gd name="T14" fmla="*/ 25201670 w 71"/>
              <a:gd name="T15" fmla="*/ 17640214 h 63"/>
              <a:gd name="T16" fmla="*/ 25201670 w 71"/>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63"/>
              <a:gd name="T29" fmla="*/ 71 w 71"/>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63">
                <a:moveTo>
                  <a:pt x="10" y="0"/>
                </a:moveTo>
                <a:lnTo>
                  <a:pt x="40" y="21"/>
                </a:lnTo>
                <a:lnTo>
                  <a:pt x="70" y="35"/>
                </a:lnTo>
                <a:lnTo>
                  <a:pt x="70" y="55"/>
                </a:lnTo>
                <a:lnTo>
                  <a:pt x="40" y="62"/>
                </a:lnTo>
                <a:lnTo>
                  <a:pt x="10" y="55"/>
                </a:lnTo>
                <a:lnTo>
                  <a:pt x="0" y="35"/>
                </a:lnTo>
                <a:lnTo>
                  <a:pt x="10" y="7"/>
                </a:lnTo>
                <a:lnTo>
                  <a:pt x="10" y="0"/>
                </a:lnTo>
              </a:path>
            </a:pathLst>
          </a:custGeom>
          <a:pattFill prst="pct25">
            <a:fgClr>
              <a:schemeClr val="bg2"/>
            </a:fgClr>
            <a:bgClr>
              <a:srgbClr val="CECECE"/>
            </a:bgClr>
          </a:pattFill>
          <a:ln w="12700" cap="rnd">
            <a:noFill/>
            <a:round/>
          </a:ln>
        </p:spPr>
        <p:txBody>
          <a:bodyPr/>
          <a:lstStyle/>
          <a:p>
            <a:endParaRPr lang="en-GB"/>
          </a:p>
        </p:txBody>
      </p:sp>
      <p:sp>
        <p:nvSpPr>
          <p:cNvPr id="146" name="Freeform 45"/>
          <p:cNvSpPr/>
          <p:nvPr/>
        </p:nvSpPr>
        <p:spPr bwMode="auto">
          <a:xfrm>
            <a:off x="2674938" y="2430463"/>
            <a:ext cx="515937" cy="336550"/>
          </a:xfrm>
          <a:custGeom>
            <a:avLst/>
            <a:gdLst>
              <a:gd name="T0" fmla="*/ 244454133 w 325"/>
              <a:gd name="T1" fmla="*/ 35282190 h 212"/>
              <a:gd name="T2" fmla="*/ 312499054 w 325"/>
              <a:gd name="T3" fmla="*/ 35282190 h 212"/>
              <a:gd name="T4" fmla="*/ 383063334 w 325"/>
              <a:gd name="T5" fmla="*/ 17640301 h 212"/>
              <a:gd name="T6" fmla="*/ 433466491 w 325"/>
              <a:gd name="T7" fmla="*/ 17640301 h 212"/>
              <a:gd name="T8" fmla="*/ 504030771 w 325"/>
              <a:gd name="T9" fmla="*/ 0 h 212"/>
              <a:gd name="T10" fmla="*/ 572074104 w 325"/>
              <a:gd name="T11" fmla="*/ 0 h 212"/>
              <a:gd name="T12" fmla="*/ 624998108 w 325"/>
              <a:gd name="T13" fmla="*/ 0 h 212"/>
              <a:gd name="T14" fmla="*/ 695562388 w 325"/>
              <a:gd name="T15" fmla="*/ 17640301 h 212"/>
              <a:gd name="T16" fmla="*/ 710683305 w 325"/>
              <a:gd name="T17" fmla="*/ 70564379 h 212"/>
              <a:gd name="T18" fmla="*/ 763605722 w 325"/>
              <a:gd name="T19" fmla="*/ 105846582 h 212"/>
              <a:gd name="T20" fmla="*/ 798887862 w 325"/>
              <a:gd name="T21" fmla="*/ 176410936 h 212"/>
              <a:gd name="T22" fmla="*/ 816529725 w 325"/>
              <a:gd name="T23" fmla="*/ 229335046 h 212"/>
              <a:gd name="T24" fmla="*/ 816529725 w 325"/>
              <a:gd name="T25" fmla="*/ 302418762 h 212"/>
              <a:gd name="T26" fmla="*/ 781247585 w 325"/>
              <a:gd name="T27" fmla="*/ 372983117 h 212"/>
              <a:gd name="T28" fmla="*/ 781247585 w 325"/>
              <a:gd name="T29" fmla="*/ 425907276 h 212"/>
              <a:gd name="T30" fmla="*/ 710683305 w 325"/>
              <a:gd name="T31" fmla="*/ 443547571 h 212"/>
              <a:gd name="T32" fmla="*/ 660280248 w 325"/>
              <a:gd name="T33" fmla="*/ 496471631 h 212"/>
              <a:gd name="T34" fmla="*/ 607356244 w 325"/>
              <a:gd name="T35" fmla="*/ 514111925 h 212"/>
              <a:gd name="T36" fmla="*/ 554433828 w 325"/>
              <a:gd name="T37" fmla="*/ 531753808 h 212"/>
              <a:gd name="T38" fmla="*/ 468748631 w 325"/>
              <a:gd name="T39" fmla="*/ 514111925 h 212"/>
              <a:gd name="T40" fmla="*/ 400703610 w 325"/>
              <a:gd name="T41" fmla="*/ 496471631 h 212"/>
              <a:gd name="T42" fmla="*/ 347781194 w 325"/>
              <a:gd name="T43" fmla="*/ 496471631 h 212"/>
              <a:gd name="T44" fmla="*/ 294857190 w 325"/>
              <a:gd name="T45" fmla="*/ 531753808 h 212"/>
              <a:gd name="T46" fmla="*/ 226813857 w 325"/>
              <a:gd name="T47" fmla="*/ 531753808 h 212"/>
              <a:gd name="T48" fmla="*/ 156249527 w 325"/>
              <a:gd name="T49" fmla="*/ 496471631 h 212"/>
              <a:gd name="T50" fmla="*/ 156249527 w 325"/>
              <a:gd name="T51" fmla="*/ 443547571 h 212"/>
              <a:gd name="T52" fmla="*/ 103325498 w 325"/>
              <a:gd name="T53" fmla="*/ 408265294 h 212"/>
              <a:gd name="T54" fmla="*/ 88204581 w 325"/>
              <a:gd name="T55" fmla="*/ 352821873 h 212"/>
              <a:gd name="T56" fmla="*/ 35282152 w 325"/>
              <a:gd name="T57" fmla="*/ 337700939 h 212"/>
              <a:gd name="T58" fmla="*/ 0 w 325"/>
              <a:gd name="T59" fmla="*/ 282257518 h 212"/>
              <a:gd name="T60" fmla="*/ 52922441 w 325"/>
              <a:gd name="T61" fmla="*/ 211693163 h 212"/>
              <a:gd name="T62" fmla="*/ 52922441 w 325"/>
              <a:gd name="T63" fmla="*/ 158769054 h 212"/>
              <a:gd name="T64" fmla="*/ 68043358 w 325"/>
              <a:gd name="T65" fmla="*/ 88206262 h 212"/>
              <a:gd name="T66" fmla="*/ 120967387 w 325"/>
              <a:gd name="T67" fmla="*/ 70564379 h 212"/>
              <a:gd name="T68" fmla="*/ 173889803 w 325"/>
              <a:gd name="T69" fmla="*/ 70564379 h 212"/>
              <a:gd name="T70" fmla="*/ 244454133 w 325"/>
              <a:gd name="T71" fmla="*/ 35282190 h 2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212"/>
              <a:gd name="T110" fmla="*/ 325 w 325"/>
              <a:gd name="T111" fmla="*/ 212 h 2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212">
                <a:moveTo>
                  <a:pt x="97" y="14"/>
                </a:moveTo>
                <a:lnTo>
                  <a:pt x="124" y="14"/>
                </a:lnTo>
                <a:lnTo>
                  <a:pt x="152" y="7"/>
                </a:lnTo>
                <a:lnTo>
                  <a:pt x="172" y="7"/>
                </a:lnTo>
                <a:lnTo>
                  <a:pt x="200" y="0"/>
                </a:lnTo>
                <a:lnTo>
                  <a:pt x="227" y="0"/>
                </a:lnTo>
                <a:lnTo>
                  <a:pt x="248" y="0"/>
                </a:lnTo>
                <a:lnTo>
                  <a:pt x="276" y="7"/>
                </a:lnTo>
                <a:lnTo>
                  <a:pt x="282" y="28"/>
                </a:lnTo>
                <a:lnTo>
                  <a:pt x="303" y="42"/>
                </a:lnTo>
                <a:lnTo>
                  <a:pt x="317" y="70"/>
                </a:lnTo>
                <a:lnTo>
                  <a:pt x="324" y="91"/>
                </a:lnTo>
                <a:lnTo>
                  <a:pt x="324" y="120"/>
                </a:lnTo>
                <a:lnTo>
                  <a:pt x="310" y="148"/>
                </a:lnTo>
                <a:lnTo>
                  <a:pt x="310" y="169"/>
                </a:lnTo>
                <a:lnTo>
                  <a:pt x="282" y="176"/>
                </a:lnTo>
                <a:lnTo>
                  <a:pt x="262" y="197"/>
                </a:lnTo>
                <a:lnTo>
                  <a:pt x="241" y="204"/>
                </a:lnTo>
                <a:lnTo>
                  <a:pt x="220" y="211"/>
                </a:lnTo>
                <a:lnTo>
                  <a:pt x="186" y="204"/>
                </a:lnTo>
                <a:lnTo>
                  <a:pt x="159" y="197"/>
                </a:lnTo>
                <a:lnTo>
                  <a:pt x="138" y="197"/>
                </a:lnTo>
                <a:lnTo>
                  <a:pt x="117" y="211"/>
                </a:lnTo>
                <a:lnTo>
                  <a:pt x="90" y="211"/>
                </a:lnTo>
                <a:lnTo>
                  <a:pt x="62" y="197"/>
                </a:lnTo>
                <a:lnTo>
                  <a:pt x="62" y="176"/>
                </a:lnTo>
                <a:lnTo>
                  <a:pt x="41" y="162"/>
                </a:lnTo>
                <a:lnTo>
                  <a:pt x="35" y="140"/>
                </a:lnTo>
                <a:lnTo>
                  <a:pt x="14" y="134"/>
                </a:lnTo>
                <a:lnTo>
                  <a:pt x="0" y="112"/>
                </a:lnTo>
                <a:lnTo>
                  <a:pt x="21" y="84"/>
                </a:lnTo>
                <a:lnTo>
                  <a:pt x="21" y="63"/>
                </a:lnTo>
                <a:lnTo>
                  <a:pt x="27" y="35"/>
                </a:lnTo>
                <a:lnTo>
                  <a:pt x="48" y="28"/>
                </a:lnTo>
                <a:lnTo>
                  <a:pt x="69" y="28"/>
                </a:lnTo>
                <a:lnTo>
                  <a:pt x="97" y="14"/>
                </a:lnTo>
              </a:path>
            </a:pathLst>
          </a:custGeom>
          <a:solidFill>
            <a:srgbClr val="CECECE"/>
          </a:solidFill>
          <a:ln w="12700" cap="rnd">
            <a:solidFill>
              <a:schemeClr val="tx1"/>
            </a:solidFill>
            <a:round/>
          </a:ln>
        </p:spPr>
        <p:txBody>
          <a:bodyPr/>
          <a:lstStyle/>
          <a:p>
            <a:endParaRPr lang="en-GB"/>
          </a:p>
        </p:txBody>
      </p:sp>
      <p:sp>
        <p:nvSpPr>
          <p:cNvPr id="147" name="Freeform 46" descr="25%"/>
          <p:cNvSpPr/>
          <p:nvPr/>
        </p:nvSpPr>
        <p:spPr bwMode="auto">
          <a:xfrm>
            <a:off x="3057525" y="2608263"/>
            <a:ext cx="111125" cy="149225"/>
          </a:xfrm>
          <a:custGeom>
            <a:avLst/>
            <a:gdLst>
              <a:gd name="T0" fmla="*/ 173891549 w 70"/>
              <a:gd name="T1" fmla="*/ 17640300 h 94"/>
              <a:gd name="T2" fmla="*/ 138607789 w 70"/>
              <a:gd name="T3" fmla="*/ 90725620 h 94"/>
              <a:gd name="T4" fmla="*/ 138607789 w 70"/>
              <a:gd name="T5" fmla="*/ 146169065 h 94"/>
              <a:gd name="T6" fmla="*/ 70564369 w 70"/>
              <a:gd name="T7" fmla="*/ 181451241 h 94"/>
              <a:gd name="T8" fmla="*/ 0 w 70"/>
              <a:gd name="T9" fmla="*/ 234375348 h 94"/>
              <a:gd name="T10" fmla="*/ 35282185 w 70"/>
              <a:gd name="T11" fmla="*/ 161289997 h 94"/>
              <a:gd name="T12" fmla="*/ 70564369 w 70"/>
              <a:gd name="T13" fmla="*/ 108367527 h 94"/>
              <a:gd name="T14" fmla="*/ 88206249 w 70"/>
              <a:gd name="T15" fmla="*/ 35282188 h 94"/>
              <a:gd name="T16" fmla="*/ 156249669 w 70"/>
              <a:gd name="T17" fmla="*/ 0 h 94"/>
              <a:gd name="T18" fmla="*/ 173891549 w 70"/>
              <a:gd name="T19" fmla="*/ 17640300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94"/>
              <a:gd name="T32" fmla="*/ 70 w 70"/>
              <a:gd name="T33" fmla="*/ 94 h 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94">
                <a:moveTo>
                  <a:pt x="69" y="7"/>
                </a:moveTo>
                <a:lnTo>
                  <a:pt x="55" y="36"/>
                </a:lnTo>
                <a:lnTo>
                  <a:pt x="55" y="58"/>
                </a:lnTo>
                <a:lnTo>
                  <a:pt x="28" y="72"/>
                </a:lnTo>
                <a:lnTo>
                  <a:pt x="0" y="93"/>
                </a:lnTo>
                <a:lnTo>
                  <a:pt x="14" y="64"/>
                </a:lnTo>
                <a:lnTo>
                  <a:pt x="28" y="43"/>
                </a:lnTo>
                <a:lnTo>
                  <a:pt x="35" y="14"/>
                </a:lnTo>
                <a:lnTo>
                  <a:pt x="62" y="0"/>
                </a:lnTo>
                <a:lnTo>
                  <a:pt x="69" y="7"/>
                </a:lnTo>
              </a:path>
            </a:pathLst>
          </a:custGeom>
          <a:pattFill prst="pct25">
            <a:fgClr>
              <a:schemeClr val="bg2"/>
            </a:fgClr>
            <a:bgClr>
              <a:srgbClr val="CECECE"/>
            </a:bgClr>
          </a:pattFill>
          <a:ln w="12700" cap="rnd">
            <a:noFill/>
            <a:round/>
          </a:ln>
        </p:spPr>
        <p:txBody>
          <a:bodyPr/>
          <a:lstStyle/>
          <a:p>
            <a:endParaRPr lang="en-GB"/>
          </a:p>
        </p:txBody>
      </p:sp>
      <p:sp>
        <p:nvSpPr>
          <p:cNvPr id="148" name="Freeform 47"/>
          <p:cNvSpPr/>
          <p:nvPr/>
        </p:nvSpPr>
        <p:spPr bwMode="auto">
          <a:xfrm>
            <a:off x="2228850" y="2416175"/>
            <a:ext cx="560388" cy="404813"/>
          </a:xfrm>
          <a:custGeom>
            <a:avLst/>
            <a:gdLst>
              <a:gd name="T0" fmla="*/ 244456183 w 353"/>
              <a:gd name="T1" fmla="*/ 88206375 h 255"/>
              <a:gd name="T2" fmla="*/ 312499645 w 353"/>
              <a:gd name="T3" fmla="*/ 73085423 h 255"/>
              <a:gd name="T4" fmla="*/ 418346365 w 353"/>
              <a:gd name="T5" fmla="*/ 17641911 h 255"/>
              <a:gd name="T6" fmla="*/ 468749517 w 353"/>
              <a:gd name="T7" fmla="*/ 0 h 255"/>
              <a:gd name="T8" fmla="*/ 539313931 w 353"/>
              <a:gd name="T9" fmla="*/ 0 h 255"/>
              <a:gd name="T10" fmla="*/ 607358980 w 353"/>
              <a:gd name="T11" fmla="*/ 0 h 255"/>
              <a:gd name="T12" fmla="*/ 660281497 w 353"/>
              <a:gd name="T13" fmla="*/ 17641911 h 255"/>
              <a:gd name="T14" fmla="*/ 730845910 w 353"/>
              <a:gd name="T15" fmla="*/ 35282235 h 255"/>
              <a:gd name="T16" fmla="*/ 745966856 w 353"/>
              <a:gd name="T17" fmla="*/ 88206375 h 255"/>
              <a:gd name="T18" fmla="*/ 798890960 w 353"/>
              <a:gd name="T19" fmla="*/ 123488623 h 255"/>
              <a:gd name="T20" fmla="*/ 816531270 w 353"/>
              <a:gd name="T21" fmla="*/ 178932115 h 255"/>
              <a:gd name="T22" fmla="*/ 834173365 w 353"/>
              <a:gd name="T23" fmla="*/ 249496610 h 255"/>
              <a:gd name="T24" fmla="*/ 834173365 w 353"/>
              <a:gd name="T25" fmla="*/ 302419150 h 255"/>
              <a:gd name="T26" fmla="*/ 869455572 w 353"/>
              <a:gd name="T27" fmla="*/ 372983596 h 255"/>
              <a:gd name="T28" fmla="*/ 887095882 w 353"/>
              <a:gd name="T29" fmla="*/ 443548140 h 255"/>
              <a:gd name="T30" fmla="*/ 887095882 w 353"/>
              <a:gd name="T31" fmla="*/ 516633538 h 255"/>
              <a:gd name="T32" fmla="*/ 834173365 w 353"/>
              <a:gd name="T33" fmla="*/ 516633538 h 255"/>
              <a:gd name="T34" fmla="*/ 781249063 w 353"/>
              <a:gd name="T35" fmla="*/ 516633538 h 255"/>
              <a:gd name="T36" fmla="*/ 730845910 w 353"/>
              <a:gd name="T37" fmla="*/ 569556078 h 255"/>
              <a:gd name="T38" fmla="*/ 677923394 w 353"/>
              <a:gd name="T39" fmla="*/ 587197983 h 255"/>
              <a:gd name="T40" fmla="*/ 607358980 w 353"/>
              <a:gd name="T41" fmla="*/ 587197983 h 255"/>
              <a:gd name="T42" fmla="*/ 556955828 w 353"/>
              <a:gd name="T43" fmla="*/ 587197983 h 255"/>
              <a:gd name="T44" fmla="*/ 468749517 w 353"/>
              <a:gd name="T45" fmla="*/ 640120523 h 255"/>
              <a:gd name="T46" fmla="*/ 418346365 w 353"/>
              <a:gd name="T47" fmla="*/ 640120523 h 255"/>
              <a:gd name="T48" fmla="*/ 365423749 w 353"/>
              <a:gd name="T49" fmla="*/ 587197983 h 255"/>
              <a:gd name="T50" fmla="*/ 294859335 w 353"/>
              <a:gd name="T51" fmla="*/ 587197983 h 255"/>
              <a:gd name="T52" fmla="*/ 226814286 w 353"/>
              <a:gd name="T53" fmla="*/ 569556078 h 255"/>
              <a:gd name="T54" fmla="*/ 156249822 w 353"/>
              <a:gd name="T55" fmla="*/ 587197983 h 255"/>
              <a:gd name="T56" fmla="*/ 68045074 w 353"/>
              <a:gd name="T57" fmla="*/ 587197983 h 255"/>
              <a:gd name="T58" fmla="*/ 0 w 353"/>
              <a:gd name="T59" fmla="*/ 534273855 h 255"/>
              <a:gd name="T60" fmla="*/ 0 w 353"/>
              <a:gd name="T61" fmla="*/ 481351315 h 255"/>
              <a:gd name="T62" fmla="*/ 17641903 w 353"/>
              <a:gd name="T63" fmla="*/ 425907823 h 255"/>
              <a:gd name="T64" fmla="*/ 35282219 w 353"/>
              <a:gd name="T65" fmla="*/ 355343278 h 255"/>
              <a:gd name="T66" fmla="*/ 35282219 w 353"/>
              <a:gd name="T67" fmla="*/ 284778833 h 255"/>
              <a:gd name="T68" fmla="*/ 35282219 w 353"/>
              <a:gd name="T69" fmla="*/ 231854705 h 255"/>
              <a:gd name="T70" fmla="*/ 52924129 w 353"/>
              <a:gd name="T71" fmla="*/ 161290210 h 255"/>
              <a:gd name="T72" fmla="*/ 120967616 w 353"/>
              <a:gd name="T73" fmla="*/ 108367670 h 255"/>
              <a:gd name="T74" fmla="*/ 173891720 w 353"/>
              <a:gd name="T75" fmla="*/ 108367670 h 255"/>
              <a:gd name="T76" fmla="*/ 244456183 w 353"/>
              <a:gd name="T77" fmla="*/ 88206375 h 255"/>
              <a:gd name="T78" fmla="*/ 244456183 w 353"/>
              <a:gd name="T79" fmla="*/ 88206375 h 2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3"/>
              <a:gd name="T121" fmla="*/ 0 h 255"/>
              <a:gd name="T122" fmla="*/ 353 w 353"/>
              <a:gd name="T123" fmla="*/ 255 h 25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3" h="255">
                <a:moveTo>
                  <a:pt x="97" y="35"/>
                </a:moveTo>
                <a:lnTo>
                  <a:pt x="124" y="29"/>
                </a:lnTo>
                <a:lnTo>
                  <a:pt x="166" y="7"/>
                </a:lnTo>
                <a:lnTo>
                  <a:pt x="186" y="0"/>
                </a:lnTo>
                <a:lnTo>
                  <a:pt x="214" y="0"/>
                </a:lnTo>
                <a:lnTo>
                  <a:pt x="241" y="0"/>
                </a:lnTo>
                <a:lnTo>
                  <a:pt x="262" y="7"/>
                </a:lnTo>
                <a:lnTo>
                  <a:pt x="290" y="14"/>
                </a:lnTo>
                <a:lnTo>
                  <a:pt x="296" y="35"/>
                </a:lnTo>
                <a:lnTo>
                  <a:pt x="317" y="49"/>
                </a:lnTo>
                <a:lnTo>
                  <a:pt x="324" y="71"/>
                </a:lnTo>
                <a:lnTo>
                  <a:pt x="331" y="99"/>
                </a:lnTo>
                <a:lnTo>
                  <a:pt x="331" y="120"/>
                </a:lnTo>
                <a:lnTo>
                  <a:pt x="345" y="148"/>
                </a:lnTo>
                <a:lnTo>
                  <a:pt x="352" y="176"/>
                </a:lnTo>
                <a:lnTo>
                  <a:pt x="352" y="205"/>
                </a:lnTo>
                <a:lnTo>
                  <a:pt x="331" y="205"/>
                </a:lnTo>
                <a:lnTo>
                  <a:pt x="310" y="205"/>
                </a:lnTo>
                <a:lnTo>
                  <a:pt x="290" y="226"/>
                </a:lnTo>
                <a:lnTo>
                  <a:pt x="269" y="233"/>
                </a:lnTo>
                <a:lnTo>
                  <a:pt x="241" y="233"/>
                </a:lnTo>
                <a:lnTo>
                  <a:pt x="221" y="233"/>
                </a:lnTo>
                <a:lnTo>
                  <a:pt x="186" y="254"/>
                </a:lnTo>
                <a:lnTo>
                  <a:pt x="166" y="254"/>
                </a:lnTo>
                <a:lnTo>
                  <a:pt x="145" y="233"/>
                </a:lnTo>
                <a:lnTo>
                  <a:pt x="117" y="233"/>
                </a:lnTo>
                <a:lnTo>
                  <a:pt x="90" y="226"/>
                </a:lnTo>
                <a:lnTo>
                  <a:pt x="62" y="233"/>
                </a:lnTo>
                <a:lnTo>
                  <a:pt x="27" y="233"/>
                </a:lnTo>
                <a:lnTo>
                  <a:pt x="0" y="212"/>
                </a:lnTo>
                <a:lnTo>
                  <a:pt x="0" y="191"/>
                </a:lnTo>
                <a:lnTo>
                  <a:pt x="7" y="169"/>
                </a:lnTo>
                <a:lnTo>
                  <a:pt x="14" y="141"/>
                </a:lnTo>
                <a:lnTo>
                  <a:pt x="14" y="113"/>
                </a:lnTo>
                <a:lnTo>
                  <a:pt x="14" y="92"/>
                </a:lnTo>
                <a:lnTo>
                  <a:pt x="21" y="64"/>
                </a:lnTo>
                <a:lnTo>
                  <a:pt x="48" y="43"/>
                </a:lnTo>
                <a:lnTo>
                  <a:pt x="69" y="43"/>
                </a:lnTo>
                <a:lnTo>
                  <a:pt x="97" y="35"/>
                </a:lnTo>
              </a:path>
            </a:pathLst>
          </a:custGeom>
          <a:solidFill>
            <a:srgbClr val="CECECE"/>
          </a:solidFill>
          <a:ln w="12700" cap="rnd">
            <a:solidFill>
              <a:schemeClr val="tx1"/>
            </a:solidFill>
            <a:round/>
          </a:ln>
        </p:spPr>
        <p:txBody>
          <a:bodyPr/>
          <a:lstStyle/>
          <a:p>
            <a:endParaRPr lang="en-GB"/>
          </a:p>
        </p:txBody>
      </p:sp>
      <p:sp>
        <p:nvSpPr>
          <p:cNvPr id="149" name="Freeform 48" descr="25%"/>
          <p:cNvSpPr/>
          <p:nvPr/>
        </p:nvSpPr>
        <p:spPr bwMode="auto">
          <a:xfrm>
            <a:off x="2362200" y="2473325"/>
            <a:ext cx="66675" cy="69850"/>
          </a:xfrm>
          <a:custGeom>
            <a:avLst/>
            <a:gdLst>
              <a:gd name="T0" fmla="*/ 103327187 w 42"/>
              <a:gd name="T1" fmla="*/ 0 h 44"/>
              <a:gd name="T2" fmla="*/ 68043425 w 42"/>
              <a:gd name="T3" fmla="*/ 55443443 h 44"/>
              <a:gd name="T4" fmla="*/ 17640300 w 42"/>
              <a:gd name="T5" fmla="*/ 108367525 h 44"/>
              <a:gd name="T6" fmla="*/ 0 w 42"/>
              <a:gd name="T7" fmla="*/ 35282188 h 44"/>
              <a:gd name="T8" fmla="*/ 68043425 w 42"/>
              <a:gd name="T9" fmla="*/ 35282188 h 44"/>
              <a:gd name="T10" fmla="*/ 103327187 w 42"/>
              <a:gd name="T11" fmla="*/ 0 h 44"/>
              <a:gd name="T12" fmla="*/ 0 60000 65536"/>
              <a:gd name="T13" fmla="*/ 0 60000 65536"/>
              <a:gd name="T14" fmla="*/ 0 60000 65536"/>
              <a:gd name="T15" fmla="*/ 0 60000 65536"/>
              <a:gd name="T16" fmla="*/ 0 60000 65536"/>
              <a:gd name="T17" fmla="*/ 0 60000 65536"/>
              <a:gd name="T18" fmla="*/ 0 w 42"/>
              <a:gd name="T19" fmla="*/ 0 h 44"/>
              <a:gd name="T20" fmla="*/ 42 w 42"/>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42" h="44">
                <a:moveTo>
                  <a:pt x="41" y="0"/>
                </a:moveTo>
                <a:lnTo>
                  <a:pt x="27" y="22"/>
                </a:lnTo>
                <a:lnTo>
                  <a:pt x="7" y="43"/>
                </a:lnTo>
                <a:lnTo>
                  <a:pt x="0" y="14"/>
                </a:lnTo>
                <a:lnTo>
                  <a:pt x="27" y="14"/>
                </a:lnTo>
                <a:lnTo>
                  <a:pt x="41" y="0"/>
                </a:lnTo>
              </a:path>
            </a:pathLst>
          </a:custGeom>
          <a:pattFill prst="pct25">
            <a:fgClr>
              <a:schemeClr val="bg2"/>
            </a:fgClr>
            <a:bgClr>
              <a:srgbClr val="CECECE"/>
            </a:bgClr>
          </a:pattFill>
          <a:ln w="12700" cap="rnd">
            <a:noFill/>
            <a:round/>
          </a:ln>
        </p:spPr>
        <p:txBody>
          <a:bodyPr/>
          <a:lstStyle/>
          <a:p>
            <a:endParaRPr lang="en-GB"/>
          </a:p>
        </p:txBody>
      </p:sp>
      <p:sp>
        <p:nvSpPr>
          <p:cNvPr id="150" name="Freeform 49"/>
          <p:cNvSpPr/>
          <p:nvPr/>
        </p:nvSpPr>
        <p:spPr bwMode="auto">
          <a:xfrm>
            <a:off x="1746250" y="2425700"/>
            <a:ext cx="601663" cy="338138"/>
          </a:xfrm>
          <a:custGeom>
            <a:avLst/>
            <a:gdLst>
              <a:gd name="T0" fmla="*/ 662802423 w 379"/>
              <a:gd name="T1" fmla="*/ 35282242 h 213"/>
              <a:gd name="T2" fmla="*/ 579636431 w 379"/>
              <a:gd name="T3" fmla="*/ 35282242 h 213"/>
              <a:gd name="T4" fmla="*/ 496472026 w 379"/>
              <a:gd name="T5" fmla="*/ 17641915 h 213"/>
              <a:gd name="T6" fmla="*/ 433467294 w 379"/>
              <a:gd name="T7" fmla="*/ 0 h 213"/>
              <a:gd name="T8" fmla="*/ 352822154 w 379"/>
              <a:gd name="T9" fmla="*/ 0 h 213"/>
              <a:gd name="T10" fmla="*/ 269657749 w 379"/>
              <a:gd name="T11" fmla="*/ 17641915 h 213"/>
              <a:gd name="T12" fmla="*/ 269657749 w 379"/>
              <a:gd name="T13" fmla="*/ 70564484 h 213"/>
              <a:gd name="T14" fmla="*/ 206652967 w 379"/>
              <a:gd name="T15" fmla="*/ 70564484 h 213"/>
              <a:gd name="T16" fmla="*/ 123488562 w 379"/>
              <a:gd name="T17" fmla="*/ 105846738 h 213"/>
              <a:gd name="T18" fmla="*/ 83166017 w 379"/>
              <a:gd name="T19" fmla="*/ 176411197 h 213"/>
              <a:gd name="T20" fmla="*/ 83166017 w 379"/>
              <a:gd name="T21" fmla="*/ 231854751 h 213"/>
              <a:gd name="T22" fmla="*/ 40322533 w 379"/>
              <a:gd name="T23" fmla="*/ 302419210 h 213"/>
              <a:gd name="T24" fmla="*/ 0 w 379"/>
              <a:gd name="T25" fmla="*/ 372983669 h 213"/>
              <a:gd name="T26" fmla="*/ 40322533 w 379"/>
              <a:gd name="T27" fmla="*/ 443548227 h 213"/>
              <a:gd name="T28" fmla="*/ 103327277 w 379"/>
              <a:gd name="T29" fmla="*/ 498991731 h 213"/>
              <a:gd name="T30" fmla="*/ 186491707 w 379"/>
              <a:gd name="T31" fmla="*/ 516633639 h 213"/>
              <a:gd name="T32" fmla="*/ 269657749 w 379"/>
              <a:gd name="T33" fmla="*/ 534273960 h 213"/>
              <a:gd name="T34" fmla="*/ 332660894 w 379"/>
              <a:gd name="T35" fmla="*/ 534273960 h 213"/>
              <a:gd name="T36" fmla="*/ 413305935 w 379"/>
              <a:gd name="T37" fmla="*/ 534273960 h 213"/>
              <a:gd name="T38" fmla="*/ 496472026 w 379"/>
              <a:gd name="T39" fmla="*/ 498991731 h 213"/>
              <a:gd name="T40" fmla="*/ 579636431 w 379"/>
              <a:gd name="T41" fmla="*/ 443548227 h 213"/>
              <a:gd name="T42" fmla="*/ 642641163 w 379"/>
              <a:gd name="T43" fmla="*/ 443548227 h 213"/>
              <a:gd name="T44" fmla="*/ 703124944 w 379"/>
              <a:gd name="T45" fmla="*/ 498991731 h 213"/>
              <a:gd name="T46" fmla="*/ 766128088 w 379"/>
              <a:gd name="T47" fmla="*/ 498991731 h 213"/>
              <a:gd name="T48" fmla="*/ 829132820 w 379"/>
              <a:gd name="T49" fmla="*/ 498991731 h 213"/>
              <a:gd name="T50" fmla="*/ 849294279 w 379"/>
              <a:gd name="T51" fmla="*/ 443548227 h 213"/>
              <a:gd name="T52" fmla="*/ 849294279 w 379"/>
              <a:gd name="T53" fmla="*/ 390625577 h 213"/>
              <a:gd name="T54" fmla="*/ 889616800 w 379"/>
              <a:gd name="T55" fmla="*/ 320061118 h 213"/>
              <a:gd name="T56" fmla="*/ 952619944 w 379"/>
              <a:gd name="T57" fmla="*/ 284778889 h 213"/>
              <a:gd name="T58" fmla="*/ 952619944 w 379"/>
              <a:gd name="T59" fmla="*/ 214214430 h 213"/>
              <a:gd name="T60" fmla="*/ 952619944 w 379"/>
              <a:gd name="T61" fmla="*/ 158770876 h 213"/>
              <a:gd name="T62" fmla="*/ 889616800 w 379"/>
              <a:gd name="T63" fmla="*/ 158770876 h 213"/>
              <a:gd name="T64" fmla="*/ 806450609 w 379"/>
              <a:gd name="T65" fmla="*/ 123488647 h 213"/>
              <a:gd name="T66" fmla="*/ 743447464 w 379"/>
              <a:gd name="T67" fmla="*/ 70564484 h 213"/>
              <a:gd name="T68" fmla="*/ 662802423 w 379"/>
              <a:gd name="T69" fmla="*/ 35282242 h 2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9"/>
              <a:gd name="T106" fmla="*/ 0 h 213"/>
              <a:gd name="T107" fmla="*/ 379 w 379"/>
              <a:gd name="T108" fmla="*/ 213 h 2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9" h="213">
                <a:moveTo>
                  <a:pt x="263" y="14"/>
                </a:moveTo>
                <a:lnTo>
                  <a:pt x="230" y="14"/>
                </a:lnTo>
                <a:lnTo>
                  <a:pt x="197" y="7"/>
                </a:lnTo>
                <a:lnTo>
                  <a:pt x="172" y="0"/>
                </a:lnTo>
                <a:lnTo>
                  <a:pt x="140" y="0"/>
                </a:lnTo>
                <a:lnTo>
                  <a:pt x="107" y="7"/>
                </a:lnTo>
                <a:lnTo>
                  <a:pt x="107" y="28"/>
                </a:lnTo>
                <a:lnTo>
                  <a:pt x="82" y="28"/>
                </a:lnTo>
                <a:lnTo>
                  <a:pt x="49" y="42"/>
                </a:lnTo>
                <a:lnTo>
                  <a:pt x="33" y="70"/>
                </a:lnTo>
                <a:lnTo>
                  <a:pt x="33" y="92"/>
                </a:lnTo>
                <a:lnTo>
                  <a:pt x="16" y="120"/>
                </a:lnTo>
                <a:lnTo>
                  <a:pt x="0" y="148"/>
                </a:lnTo>
                <a:lnTo>
                  <a:pt x="16" y="176"/>
                </a:lnTo>
                <a:lnTo>
                  <a:pt x="41" y="198"/>
                </a:lnTo>
                <a:lnTo>
                  <a:pt x="74" y="205"/>
                </a:lnTo>
                <a:lnTo>
                  <a:pt x="107" y="212"/>
                </a:lnTo>
                <a:lnTo>
                  <a:pt x="132" y="212"/>
                </a:lnTo>
                <a:lnTo>
                  <a:pt x="164" y="212"/>
                </a:lnTo>
                <a:lnTo>
                  <a:pt x="197" y="198"/>
                </a:lnTo>
                <a:lnTo>
                  <a:pt x="230" y="176"/>
                </a:lnTo>
                <a:lnTo>
                  <a:pt x="255" y="176"/>
                </a:lnTo>
                <a:lnTo>
                  <a:pt x="279" y="198"/>
                </a:lnTo>
                <a:lnTo>
                  <a:pt x="304" y="198"/>
                </a:lnTo>
                <a:lnTo>
                  <a:pt x="329" y="198"/>
                </a:lnTo>
                <a:lnTo>
                  <a:pt x="337" y="176"/>
                </a:lnTo>
                <a:lnTo>
                  <a:pt x="337" y="155"/>
                </a:lnTo>
                <a:lnTo>
                  <a:pt x="353" y="127"/>
                </a:lnTo>
                <a:lnTo>
                  <a:pt x="378" y="113"/>
                </a:lnTo>
                <a:lnTo>
                  <a:pt x="378" y="85"/>
                </a:lnTo>
                <a:lnTo>
                  <a:pt x="378" y="63"/>
                </a:lnTo>
                <a:lnTo>
                  <a:pt x="353" y="63"/>
                </a:lnTo>
                <a:lnTo>
                  <a:pt x="320" y="49"/>
                </a:lnTo>
                <a:lnTo>
                  <a:pt x="295" y="28"/>
                </a:lnTo>
                <a:lnTo>
                  <a:pt x="263" y="14"/>
                </a:lnTo>
              </a:path>
            </a:pathLst>
          </a:custGeom>
          <a:solidFill>
            <a:srgbClr val="CECECE"/>
          </a:solidFill>
          <a:ln w="12700" cap="rnd">
            <a:solidFill>
              <a:schemeClr val="tx1"/>
            </a:solidFill>
            <a:round/>
          </a:ln>
        </p:spPr>
        <p:txBody>
          <a:bodyPr/>
          <a:lstStyle/>
          <a:p>
            <a:endParaRPr lang="en-GB"/>
          </a:p>
        </p:txBody>
      </p:sp>
      <p:sp>
        <p:nvSpPr>
          <p:cNvPr id="151" name="Freeform 50" descr="25%"/>
          <p:cNvSpPr/>
          <p:nvPr/>
        </p:nvSpPr>
        <p:spPr bwMode="auto">
          <a:xfrm>
            <a:off x="1770063" y="2616200"/>
            <a:ext cx="80962" cy="125413"/>
          </a:xfrm>
          <a:custGeom>
            <a:avLst/>
            <a:gdLst>
              <a:gd name="T0" fmla="*/ 42841598 w 51"/>
              <a:gd name="T1" fmla="*/ 0 h 79"/>
              <a:gd name="T2" fmla="*/ 0 w 51"/>
              <a:gd name="T3" fmla="*/ 70564654 h 79"/>
              <a:gd name="T4" fmla="*/ 0 w 51"/>
              <a:gd name="T5" fmla="*/ 143650267 h 79"/>
              <a:gd name="T6" fmla="*/ 42841598 w 51"/>
              <a:gd name="T7" fmla="*/ 196572945 h 79"/>
              <a:gd name="T8" fmla="*/ 105845927 w 51"/>
              <a:gd name="T9" fmla="*/ 196572945 h 79"/>
              <a:gd name="T10" fmla="*/ 126007046 w 51"/>
              <a:gd name="T11" fmla="*/ 143650267 h 79"/>
              <a:gd name="T12" fmla="*/ 105845927 w 51"/>
              <a:gd name="T13" fmla="*/ 88206605 h 79"/>
              <a:gd name="T14" fmla="*/ 83163849 w 51"/>
              <a:gd name="T15" fmla="*/ 17641957 h 79"/>
              <a:gd name="T16" fmla="*/ 42841598 w 51"/>
              <a:gd name="T17" fmla="*/ 0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79"/>
              <a:gd name="T29" fmla="*/ 51 w 51"/>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79">
                <a:moveTo>
                  <a:pt x="17" y="0"/>
                </a:moveTo>
                <a:lnTo>
                  <a:pt x="0" y="28"/>
                </a:lnTo>
                <a:lnTo>
                  <a:pt x="0" y="57"/>
                </a:lnTo>
                <a:lnTo>
                  <a:pt x="17" y="78"/>
                </a:lnTo>
                <a:lnTo>
                  <a:pt x="42" y="78"/>
                </a:lnTo>
                <a:lnTo>
                  <a:pt x="50" y="57"/>
                </a:lnTo>
                <a:lnTo>
                  <a:pt x="42" y="35"/>
                </a:lnTo>
                <a:lnTo>
                  <a:pt x="33" y="7"/>
                </a:lnTo>
                <a:lnTo>
                  <a:pt x="17" y="0"/>
                </a:lnTo>
              </a:path>
            </a:pathLst>
          </a:custGeom>
          <a:pattFill prst="pct25">
            <a:fgClr>
              <a:schemeClr val="bg2"/>
            </a:fgClr>
            <a:bgClr>
              <a:srgbClr val="CECECE"/>
            </a:bgClr>
          </a:pattFill>
          <a:ln w="12700" cap="rnd">
            <a:noFill/>
            <a:round/>
          </a:ln>
        </p:spPr>
        <p:txBody>
          <a:bodyPr/>
          <a:lstStyle/>
          <a:p>
            <a:endParaRPr lang="en-GB"/>
          </a:p>
        </p:txBody>
      </p:sp>
      <p:sp>
        <p:nvSpPr>
          <p:cNvPr id="152" name="Freeform 51" descr="25%"/>
          <p:cNvSpPr/>
          <p:nvPr/>
        </p:nvSpPr>
        <p:spPr bwMode="auto">
          <a:xfrm>
            <a:off x="2044700" y="2446338"/>
            <a:ext cx="185738" cy="80962"/>
          </a:xfrm>
          <a:custGeom>
            <a:avLst/>
            <a:gdLst>
              <a:gd name="T0" fmla="*/ 229335669 w 117"/>
              <a:gd name="T1" fmla="*/ 0 h 51"/>
              <a:gd name="T2" fmla="*/ 146169467 w 117"/>
              <a:gd name="T3" fmla="*/ 17640192 h 51"/>
              <a:gd name="T4" fmla="*/ 63004878 w 117"/>
              <a:gd name="T5" fmla="*/ 73083289 h 51"/>
              <a:gd name="T6" fmla="*/ 0 w 117"/>
              <a:gd name="T7" fmla="*/ 90725062 h 51"/>
              <a:gd name="T8" fmla="*/ 63004878 w 117"/>
              <a:gd name="T9" fmla="*/ 90725062 h 51"/>
              <a:gd name="T10" fmla="*/ 126008168 w 117"/>
              <a:gd name="T11" fmla="*/ 90725062 h 51"/>
              <a:gd name="T12" fmla="*/ 209174370 w 117"/>
              <a:gd name="T13" fmla="*/ 126007046 h 51"/>
              <a:gd name="T14" fmla="*/ 292338935 w 117"/>
              <a:gd name="T15" fmla="*/ 126007046 h 51"/>
              <a:gd name="T16" fmla="*/ 229335669 w 117"/>
              <a:gd name="T17" fmla="*/ 90725062 h 51"/>
              <a:gd name="T18" fmla="*/ 229335669 w 117"/>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7"/>
              <a:gd name="T31" fmla="*/ 0 h 51"/>
              <a:gd name="T32" fmla="*/ 117 w 117"/>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7" h="51">
                <a:moveTo>
                  <a:pt x="91" y="0"/>
                </a:moveTo>
                <a:lnTo>
                  <a:pt x="58" y="7"/>
                </a:lnTo>
                <a:lnTo>
                  <a:pt x="25" y="29"/>
                </a:lnTo>
                <a:lnTo>
                  <a:pt x="0" y="36"/>
                </a:lnTo>
                <a:lnTo>
                  <a:pt x="25" y="36"/>
                </a:lnTo>
                <a:lnTo>
                  <a:pt x="50" y="36"/>
                </a:lnTo>
                <a:lnTo>
                  <a:pt x="83" y="50"/>
                </a:lnTo>
                <a:lnTo>
                  <a:pt x="116" y="50"/>
                </a:lnTo>
                <a:lnTo>
                  <a:pt x="91" y="36"/>
                </a:lnTo>
                <a:lnTo>
                  <a:pt x="91" y="0"/>
                </a:lnTo>
              </a:path>
            </a:pathLst>
          </a:custGeom>
          <a:pattFill prst="pct25">
            <a:fgClr>
              <a:schemeClr val="bg2"/>
            </a:fgClr>
            <a:bgClr>
              <a:srgbClr val="CECECE"/>
            </a:bgClr>
          </a:pattFill>
          <a:ln w="12700" cap="rnd">
            <a:noFill/>
            <a:round/>
          </a:ln>
        </p:spPr>
        <p:txBody>
          <a:bodyPr/>
          <a:lstStyle/>
          <a:p>
            <a:endParaRPr lang="en-GB"/>
          </a:p>
        </p:txBody>
      </p:sp>
      <p:sp>
        <p:nvSpPr>
          <p:cNvPr id="153" name="Freeform 52"/>
          <p:cNvSpPr/>
          <p:nvPr/>
        </p:nvSpPr>
        <p:spPr bwMode="auto">
          <a:xfrm>
            <a:off x="2505075" y="2141538"/>
            <a:ext cx="627063" cy="388937"/>
          </a:xfrm>
          <a:custGeom>
            <a:avLst/>
            <a:gdLst>
              <a:gd name="T0" fmla="*/ 766128073 w 395"/>
              <a:gd name="T1" fmla="*/ 133567332 h 245"/>
              <a:gd name="T2" fmla="*/ 688003984 w 395"/>
              <a:gd name="T3" fmla="*/ 108365808 h 245"/>
              <a:gd name="T4" fmla="*/ 614918624 w 395"/>
              <a:gd name="T5" fmla="*/ 65523987 h 245"/>
              <a:gd name="T6" fmla="*/ 561996110 w 395"/>
              <a:gd name="T7" fmla="*/ 30241841 h 245"/>
              <a:gd name="T8" fmla="*/ 483870435 w 395"/>
              <a:gd name="T9" fmla="*/ 5040306 h 245"/>
              <a:gd name="T10" fmla="*/ 398184981 w 395"/>
              <a:gd name="T11" fmla="*/ 0 h 245"/>
              <a:gd name="T12" fmla="*/ 378023721 w 395"/>
              <a:gd name="T13" fmla="*/ 50403060 h 245"/>
              <a:gd name="T14" fmla="*/ 317539942 w 395"/>
              <a:gd name="T15" fmla="*/ 32761200 h 245"/>
              <a:gd name="T16" fmla="*/ 226814272 w 395"/>
              <a:gd name="T17" fmla="*/ 40322451 h 245"/>
              <a:gd name="T18" fmla="*/ 158770765 w 395"/>
              <a:gd name="T19" fmla="*/ 93244869 h 245"/>
              <a:gd name="T20" fmla="*/ 136088554 w 395"/>
              <a:gd name="T21" fmla="*/ 143647942 h 245"/>
              <a:gd name="T22" fmla="*/ 68045071 w 395"/>
              <a:gd name="T23" fmla="*/ 199091294 h 245"/>
              <a:gd name="T24" fmla="*/ 0 w 395"/>
              <a:gd name="T25" fmla="*/ 254534696 h 245"/>
              <a:gd name="T26" fmla="*/ 12601584 w 395"/>
              <a:gd name="T27" fmla="*/ 332660214 h 245"/>
              <a:gd name="T28" fmla="*/ 47883798 w 395"/>
              <a:gd name="T29" fmla="*/ 403224480 h 245"/>
              <a:gd name="T30" fmla="*/ 120967609 w 395"/>
              <a:gd name="T31" fmla="*/ 443547018 h 245"/>
              <a:gd name="T32" fmla="*/ 191532018 w 395"/>
              <a:gd name="T33" fmla="*/ 486388814 h 245"/>
              <a:gd name="T34" fmla="*/ 252015847 w 395"/>
              <a:gd name="T35" fmla="*/ 504030675 h 245"/>
              <a:gd name="T36" fmla="*/ 330141523 w 395"/>
              <a:gd name="T37" fmla="*/ 526711253 h 245"/>
              <a:gd name="T38" fmla="*/ 423386655 w 395"/>
              <a:gd name="T39" fmla="*/ 516630643 h 245"/>
              <a:gd name="T40" fmla="*/ 524192954 w 395"/>
              <a:gd name="T41" fmla="*/ 491429119 h 245"/>
              <a:gd name="T42" fmla="*/ 582157370 w 395"/>
              <a:gd name="T43" fmla="*/ 509070980 h 245"/>
              <a:gd name="T44" fmla="*/ 619958939 w 395"/>
              <a:gd name="T45" fmla="*/ 577114300 h 245"/>
              <a:gd name="T46" fmla="*/ 677923354 w 395"/>
              <a:gd name="T47" fmla="*/ 597275519 h 245"/>
              <a:gd name="T48" fmla="*/ 738407134 w 395"/>
              <a:gd name="T49" fmla="*/ 614917380 h 245"/>
              <a:gd name="T50" fmla="*/ 778729654 w 395"/>
              <a:gd name="T51" fmla="*/ 569554637 h 245"/>
              <a:gd name="T52" fmla="*/ 801410277 w 395"/>
              <a:gd name="T53" fmla="*/ 519151589 h 245"/>
              <a:gd name="T54" fmla="*/ 866934570 w 395"/>
              <a:gd name="T55" fmla="*/ 466227595 h 245"/>
              <a:gd name="T56" fmla="*/ 942539295 w 395"/>
              <a:gd name="T57" fmla="*/ 451106681 h 245"/>
              <a:gd name="T58" fmla="*/ 970261821 w 395"/>
              <a:gd name="T59" fmla="*/ 383063261 h 245"/>
              <a:gd name="T60" fmla="*/ 992942444 w 395"/>
              <a:gd name="T61" fmla="*/ 332660214 h 245"/>
              <a:gd name="T62" fmla="*/ 932458665 w 395"/>
              <a:gd name="T63" fmla="*/ 315018353 h 245"/>
              <a:gd name="T64" fmla="*/ 869455521 w 395"/>
              <a:gd name="T65" fmla="*/ 257055642 h 245"/>
              <a:gd name="T66" fmla="*/ 829132803 w 395"/>
              <a:gd name="T67" fmla="*/ 189010685 h 245"/>
              <a:gd name="T68" fmla="*/ 766128073 w 395"/>
              <a:gd name="T69" fmla="*/ 133567332 h 2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95"/>
              <a:gd name="T106" fmla="*/ 0 h 245"/>
              <a:gd name="T107" fmla="*/ 395 w 395"/>
              <a:gd name="T108" fmla="*/ 245 h 2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95" h="245">
                <a:moveTo>
                  <a:pt x="304" y="53"/>
                </a:moveTo>
                <a:lnTo>
                  <a:pt x="273" y="43"/>
                </a:lnTo>
                <a:lnTo>
                  <a:pt x="244" y="26"/>
                </a:lnTo>
                <a:lnTo>
                  <a:pt x="223" y="12"/>
                </a:lnTo>
                <a:lnTo>
                  <a:pt x="192" y="2"/>
                </a:lnTo>
                <a:lnTo>
                  <a:pt x="158" y="0"/>
                </a:lnTo>
                <a:lnTo>
                  <a:pt x="150" y="20"/>
                </a:lnTo>
                <a:lnTo>
                  <a:pt x="126" y="13"/>
                </a:lnTo>
                <a:lnTo>
                  <a:pt x="90" y="16"/>
                </a:lnTo>
                <a:lnTo>
                  <a:pt x="63" y="37"/>
                </a:lnTo>
                <a:lnTo>
                  <a:pt x="54" y="57"/>
                </a:lnTo>
                <a:lnTo>
                  <a:pt x="27" y="79"/>
                </a:lnTo>
                <a:lnTo>
                  <a:pt x="0" y="101"/>
                </a:lnTo>
                <a:lnTo>
                  <a:pt x="5" y="132"/>
                </a:lnTo>
                <a:lnTo>
                  <a:pt x="19" y="160"/>
                </a:lnTo>
                <a:lnTo>
                  <a:pt x="48" y="176"/>
                </a:lnTo>
                <a:lnTo>
                  <a:pt x="76" y="193"/>
                </a:lnTo>
                <a:lnTo>
                  <a:pt x="100" y="200"/>
                </a:lnTo>
                <a:lnTo>
                  <a:pt x="131" y="209"/>
                </a:lnTo>
                <a:lnTo>
                  <a:pt x="168" y="205"/>
                </a:lnTo>
                <a:lnTo>
                  <a:pt x="208" y="195"/>
                </a:lnTo>
                <a:lnTo>
                  <a:pt x="231" y="202"/>
                </a:lnTo>
                <a:lnTo>
                  <a:pt x="246" y="229"/>
                </a:lnTo>
                <a:lnTo>
                  <a:pt x="269" y="237"/>
                </a:lnTo>
                <a:lnTo>
                  <a:pt x="293" y="244"/>
                </a:lnTo>
                <a:lnTo>
                  <a:pt x="309" y="226"/>
                </a:lnTo>
                <a:lnTo>
                  <a:pt x="318" y="206"/>
                </a:lnTo>
                <a:lnTo>
                  <a:pt x="344" y="185"/>
                </a:lnTo>
                <a:lnTo>
                  <a:pt x="374" y="179"/>
                </a:lnTo>
                <a:lnTo>
                  <a:pt x="385" y="152"/>
                </a:lnTo>
                <a:lnTo>
                  <a:pt x="394" y="132"/>
                </a:lnTo>
                <a:lnTo>
                  <a:pt x="370" y="125"/>
                </a:lnTo>
                <a:lnTo>
                  <a:pt x="345" y="102"/>
                </a:lnTo>
                <a:lnTo>
                  <a:pt x="329" y="75"/>
                </a:lnTo>
                <a:lnTo>
                  <a:pt x="304" y="53"/>
                </a:lnTo>
              </a:path>
            </a:pathLst>
          </a:custGeom>
          <a:solidFill>
            <a:srgbClr val="CECECE"/>
          </a:solidFill>
          <a:ln w="12700" cap="rnd">
            <a:solidFill>
              <a:schemeClr val="tx1"/>
            </a:solidFill>
            <a:round/>
          </a:ln>
        </p:spPr>
        <p:txBody>
          <a:bodyPr/>
          <a:lstStyle/>
          <a:p>
            <a:endParaRPr lang="en-GB"/>
          </a:p>
        </p:txBody>
      </p:sp>
      <p:sp>
        <p:nvSpPr>
          <p:cNvPr id="154" name="Freeform 53" descr="25%"/>
          <p:cNvSpPr/>
          <p:nvPr/>
        </p:nvSpPr>
        <p:spPr bwMode="auto">
          <a:xfrm>
            <a:off x="2513013" y="2276475"/>
            <a:ext cx="80962" cy="128588"/>
          </a:xfrm>
          <a:custGeom>
            <a:avLst/>
            <a:gdLst>
              <a:gd name="T0" fmla="*/ 93244409 w 51"/>
              <a:gd name="T1" fmla="*/ 0 h 81"/>
              <a:gd name="T2" fmla="*/ 27720758 w 51"/>
              <a:gd name="T3" fmla="*/ 52924286 h 81"/>
              <a:gd name="T4" fmla="*/ 0 w 51"/>
              <a:gd name="T5" fmla="*/ 120967974 h 81"/>
              <a:gd name="T6" fmla="*/ 15120846 w 51"/>
              <a:gd name="T7" fmla="*/ 183972896 h 81"/>
              <a:gd name="T8" fmla="*/ 75604223 w 51"/>
              <a:gd name="T9" fmla="*/ 201613258 h 81"/>
              <a:gd name="T10" fmla="*/ 115926486 w 51"/>
              <a:gd name="T11" fmla="*/ 156250286 h 81"/>
              <a:gd name="T12" fmla="*/ 118445833 w 51"/>
              <a:gd name="T13" fmla="*/ 100806629 h 81"/>
              <a:gd name="T14" fmla="*/ 126007046 w 51"/>
              <a:gd name="T15" fmla="*/ 27722622 h 81"/>
              <a:gd name="T16" fmla="*/ 93244409 w 51"/>
              <a:gd name="T17" fmla="*/ 0 h 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81"/>
              <a:gd name="T29" fmla="*/ 51 w 51"/>
              <a:gd name="T30" fmla="*/ 81 h 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81">
                <a:moveTo>
                  <a:pt x="37" y="0"/>
                </a:moveTo>
                <a:lnTo>
                  <a:pt x="11" y="21"/>
                </a:lnTo>
                <a:lnTo>
                  <a:pt x="0" y="48"/>
                </a:lnTo>
                <a:lnTo>
                  <a:pt x="6" y="73"/>
                </a:lnTo>
                <a:lnTo>
                  <a:pt x="30" y="80"/>
                </a:lnTo>
                <a:lnTo>
                  <a:pt x="46" y="62"/>
                </a:lnTo>
                <a:lnTo>
                  <a:pt x="47" y="40"/>
                </a:lnTo>
                <a:lnTo>
                  <a:pt x="50" y="11"/>
                </a:lnTo>
                <a:lnTo>
                  <a:pt x="37" y="0"/>
                </a:lnTo>
              </a:path>
            </a:pathLst>
          </a:custGeom>
          <a:pattFill prst="pct25">
            <a:fgClr>
              <a:schemeClr val="bg2"/>
            </a:fgClr>
            <a:bgClr>
              <a:srgbClr val="CECECE"/>
            </a:bgClr>
          </a:pattFill>
          <a:ln w="12700" cap="rnd">
            <a:noFill/>
            <a:round/>
          </a:ln>
        </p:spPr>
        <p:txBody>
          <a:bodyPr/>
          <a:lstStyle/>
          <a:p>
            <a:endParaRPr lang="en-GB"/>
          </a:p>
        </p:txBody>
      </p:sp>
      <p:sp>
        <p:nvSpPr>
          <p:cNvPr id="155" name="Freeform 54" descr="25%"/>
          <p:cNvSpPr/>
          <p:nvPr/>
        </p:nvSpPr>
        <p:spPr bwMode="auto">
          <a:xfrm>
            <a:off x="2903538" y="2433638"/>
            <a:ext cx="106362" cy="82550"/>
          </a:xfrm>
          <a:custGeom>
            <a:avLst/>
            <a:gdLst>
              <a:gd name="T0" fmla="*/ 0 w 67"/>
              <a:gd name="T1" fmla="*/ 42843450 h 52"/>
              <a:gd name="T2" fmla="*/ 35282018 w 67"/>
              <a:gd name="T3" fmla="*/ 110886892 h 52"/>
              <a:gd name="T4" fmla="*/ 95765468 w 67"/>
              <a:gd name="T5" fmla="*/ 128528774 h 52"/>
              <a:gd name="T6" fmla="*/ 98284818 w 67"/>
              <a:gd name="T7" fmla="*/ 73083741 h 52"/>
              <a:gd name="T8" fmla="*/ 166329504 w 67"/>
              <a:gd name="T9" fmla="*/ 17640301 h 52"/>
              <a:gd name="T10" fmla="*/ 105846066 w 67"/>
              <a:gd name="T11" fmla="*/ 0 h 52"/>
              <a:gd name="T12" fmla="*/ 65523749 w 67"/>
              <a:gd name="T13" fmla="*/ 42843450 h 52"/>
              <a:gd name="T14" fmla="*/ 0 w 67"/>
              <a:gd name="T15" fmla="*/ 42843450 h 52"/>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52"/>
              <a:gd name="T26" fmla="*/ 67 w 67"/>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52">
                <a:moveTo>
                  <a:pt x="0" y="17"/>
                </a:moveTo>
                <a:lnTo>
                  <a:pt x="14" y="44"/>
                </a:lnTo>
                <a:lnTo>
                  <a:pt x="38" y="51"/>
                </a:lnTo>
                <a:lnTo>
                  <a:pt x="39" y="29"/>
                </a:lnTo>
                <a:lnTo>
                  <a:pt x="66" y="7"/>
                </a:lnTo>
                <a:lnTo>
                  <a:pt x="42" y="0"/>
                </a:lnTo>
                <a:lnTo>
                  <a:pt x="26" y="17"/>
                </a:lnTo>
                <a:lnTo>
                  <a:pt x="0" y="17"/>
                </a:lnTo>
              </a:path>
            </a:pathLst>
          </a:custGeom>
          <a:pattFill prst="pct25">
            <a:fgClr>
              <a:schemeClr val="bg2"/>
            </a:fgClr>
            <a:bgClr>
              <a:srgbClr val="CECECE"/>
            </a:bgClr>
          </a:pattFill>
          <a:ln w="12700" cap="rnd">
            <a:noFill/>
            <a:round/>
          </a:ln>
        </p:spPr>
        <p:txBody>
          <a:bodyPr/>
          <a:lstStyle/>
          <a:p>
            <a:endParaRPr lang="en-GB"/>
          </a:p>
        </p:txBody>
      </p:sp>
      <p:sp>
        <p:nvSpPr>
          <p:cNvPr id="156" name="Freeform 55" descr="25%"/>
          <p:cNvSpPr/>
          <p:nvPr/>
        </p:nvSpPr>
        <p:spPr bwMode="auto">
          <a:xfrm>
            <a:off x="2854325" y="2227263"/>
            <a:ext cx="166688" cy="90487"/>
          </a:xfrm>
          <a:custGeom>
            <a:avLst/>
            <a:gdLst>
              <a:gd name="T0" fmla="*/ 252016407 w 105"/>
              <a:gd name="T1" fmla="*/ 7559634 h 57"/>
              <a:gd name="T2" fmla="*/ 166330813 w 105"/>
              <a:gd name="T3" fmla="*/ 0 h 57"/>
              <a:gd name="T4" fmla="*/ 68045222 w 105"/>
              <a:gd name="T5" fmla="*/ 25201423 h 57"/>
              <a:gd name="T6" fmla="*/ 0 w 105"/>
              <a:gd name="T7" fmla="*/ 25201423 h 57"/>
              <a:gd name="T8" fmla="*/ 60483939 w 105"/>
              <a:gd name="T9" fmla="*/ 42841627 h 57"/>
              <a:gd name="T10" fmla="*/ 120967877 w 105"/>
              <a:gd name="T11" fmla="*/ 60483424 h 57"/>
              <a:gd name="T12" fmla="*/ 183972748 w 105"/>
              <a:gd name="T13" fmla="*/ 118445913 h 57"/>
              <a:gd name="T14" fmla="*/ 262097059 w 105"/>
              <a:gd name="T15" fmla="*/ 141127982 h 57"/>
              <a:gd name="T16" fmla="*/ 216734124 w 105"/>
              <a:gd name="T17" fmla="*/ 90725124 h 57"/>
              <a:gd name="T18" fmla="*/ 252016407 w 105"/>
              <a:gd name="T19" fmla="*/ 7559634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
              <a:gd name="T31" fmla="*/ 0 h 57"/>
              <a:gd name="T32" fmla="*/ 105 w 105"/>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 h="57">
                <a:moveTo>
                  <a:pt x="100" y="3"/>
                </a:moveTo>
                <a:lnTo>
                  <a:pt x="66" y="0"/>
                </a:lnTo>
                <a:lnTo>
                  <a:pt x="27" y="10"/>
                </a:lnTo>
                <a:lnTo>
                  <a:pt x="0" y="10"/>
                </a:lnTo>
                <a:lnTo>
                  <a:pt x="24" y="17"/>
                </a:lnTo>
                <a:lnTo>
                  <a:pt x="48" y="24"/>
                </a:lnTo>
                <a:lnTo>
                  <a:pt x="73" y="47"/>
                </a:lnTo>
                <a:lnTo>
                  <a:pt x="104" y="56"/>
                </a:lnTo>
                <a:lnTo>
                  <a:pt x="86" y="36"/>
                </a:lnTo>
                <a:lnTo>
                  <a:pt x="100" y="3"/>
                </a:lnTo>
              </a:path>
            </a:pathLst>
          </a:custGeom>
          <a:pattFill prst="pct25">
            <a:fgClr>
              <a:schemeClr val="bg2"/>
            </a:fgClr>
            <a:bgClr>
              <a:srgbClr val="CECECE"/>
            </a:bgClr>
          </a:pattFill>
          <a:ln w="12700" cap="rnd">
            <a:noFill/>
            <a:round/>
          </a:ln>
        </p:spPr>
        <p:txBody>
          <a:bodyPr/>
          <a:lstStyle/>
          <a:p>
            <a:endParaRPr lang="en-GB"/>
          </a:p>
        </p:txBody>
      </p:sp>
      <p:sp>
        <p:nvSpPr>
          <p:cNvPr id="157" name="Freeform 56"/>
          <p:cNvSpPr/>
          <p:nvPr/>
        </p:nvSpPr>
        <p:spPr bwMode="auto">
          <a:xfrm>
            <a:off x="2014538" y="1887538"/>
            <a:ext cx="750887" cy="363537"/>
          </a:xfrm>
          <a:custGeom>
            <a:avLst/>
            <a:gdLst>
              <a:gd name="T0" fmla="*/ 834170551 w 473"/>
              <a:gd name="T1" fmla="*/ 37801500 h 229"/>
              <a:gd name="T2" fmla="*/ 733364196 w 473"/>
              <a:gd name="T3" fmla="*/ 37801500 h 229"/>
              <a:gd name="T4" fmla="*/ 632558039 w 473"/>
              <a:gd name="T5" fmla="*/ 17640277 h 229"/>
              <a:gd name="T6" fmla="*/ 556953421 w 473"/>
              <a:gd name="T7" fmla="*/ 17640277 h 229"/>
              <a:gd name="T8" fmla="*/ 456147264 w 473"/>
              <a:gd name="T9" fmla="*/ 0 h 229"/>
              <a:gd name="T10" fmla="*/ 355341008 w 473"/>
              <a:gd name="T11" fmla="*/ 0 h 229"/>
              <a:gd name="T12" fmla="*/ 277217031 w 473"/>
              <a:gd name="T13" fmla="*/ 0 h 229"/>
              <a:gd name="T14" fmla="*/ 176410824 w 473"/>
              <a:gd name="T15" fmla="*/ 17640277 h 229"/>
              <a:gd name="T16" fmla="*/ 153728645 w 473"/>
              <a:gd name="T17" fmla="*/ 75604588 h 229"/>
              <a:gd name="T18" fmla="*/ 75604642 w 473"/>
              <a:gd name="T19" fmla="*/ 113406101 h 229"/>
              <a:gd name="T20" fmla="*/ 25201545 w 473"/>
              <a:gd name="T21" fmla="*/ 191531610 h 229"/>
              <a:gd name="T22" fmla="*/ 0 w 473"/>
              <a:gd name="T23" fmla="*/ 249494365 h 229"/>
              <a:gd name="T24" fmla="*/ 0 w 473"/>
              <a:gd name="T25" fmla="*/ 325098928 h 229"/>
              <a:gd name="T26" fmla="*/ 52922463 w 473"/>
              <a:gd name="T27" fmla="*/ 400703491 h 229"/>
              <a:gd name="T28" fmla="*/ 52922463 w 473"/>
              <a:gd name="T29" fmla="*/ 461187241 h 229"/>
              <a:gd name="T30" fmla="*/ 153728645 w 473"/>
              <a:gd name="T31" fmla="*/ 478829100 h 229"/>
              <a:gd name="T32" fmla="*/ 226813952 w 473"/>
              <a:gd name="T33" fmla="*/ 536791805 h 229"/>
              <a:gd name="T34" fmla="*/ 304937930 w 473"/>
              <a:gd name="T35" fmla="*/ 554433663 h 229"/>
              <a:gd name="T36" fmla="*/ 380542548 w 473"/>
              <a:gd name="T37" fmla="*/ 574594880 h 229"/>
              <a:gd name="T38" fmla="*/ 506550343 w 473"/>
              <a:gd name="T39" fmla="*/ 554433663 h 229"/>
              <a:gd name="T40" fmla="*/ 607356500 w 473"/>
              <a:gd name="T41" fmla="*/ 536791805 h 229"/>
              <a:gd name="T42" fmla="*/ 682961117 w 473"/>
              <a:gd name="T43" fmla="*/ 536791805 h 229"/>
              <a:gd name="T44" fmla="*/ 761086683 w 473"/>
              <a:gd name="T45" fmla="*/ 574594880 h 229"/>
              <a:gd name="T46" fmla="*/ 861893038 w 473"/>
              <a:gd name="T47" fmla="*/ 574594880 h 229"/>
              <a:gd name="T48" fmla="*/ 962699195 w 473"/>
              <a:gd name="T49" fmla="*/ 536791805 h 229"/>
              <a:gd name="T50" fmla="*/ 962699195 w 473"/>
              <a:gd name="T51" fmla="*/ 478829100 h 229"/>
              <a:gd name="T52" fmla="*/ 1038303813 w 473"/>
              <a:gd name="T53" fmla="*/ 441026024 h 229"/>
              <a:gd name="T54" fmla="*/ 1063505352 w 473"/>
              <a:gd name="T55" fmla="*/ 383063220 h 229"/>
              <a:gd name="T56" fmla="*/ 1139109969 w 473"/>
              <a:gd name="T57" fmla="*/ 362902003 h 229"/>
              <a:gd name="T58" fmla="*/ 1189513048 w 473"/>
              <a:gd name="T59" fmla="*/ 304937711 h 229"/>
              <a:gd name="T60" fmla="*/ 1113908430 w 473"/>
              <a:gd name="T61" fmla="*/ 229333148 h 229"/>
              <a:gd name="T62" fmla="*/ 1113908430 w 473"/>
              <a:gd name="T63" fmla="*/ 171370393 h 229"/>
              <a:gd name="T64" fmla="*/ 1088706891 w 473"/>
              <a:gd name="T65" fmla="*/ 95765805 h 229"/>
              <a:gd name="T66" fmla="*/ 1013102273 w 473"/>
              <a:gd name="T67" fmla="*/ 75604588 h 229"/>
              <a:gd name="T68" fmla="*/ 934976708 w 473"/>
              <a:gd name="T69" fmla="*/ 75604588 h 229"/>
              <a:gd name="T70" fmla="*/ 834170551 w 473"/>
              <a:gd name="T71" fmla="*/ 37801500 h 2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3"/>
              <a:gd name="T109" fmla="*/ 0 h 229"/>
              <a:gd name="T110" fmla="*/ 473 w 473"/>
              <a:gd name="T111" fmla="*/ 229 h 22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3" h="229">
                <a:moveTo>
                  <a:pt x="331" y="15"/>
                </a:moveTo>
                <a:lnTo>
                  <a:pt x="291" y="15"/>
                </a:lnTo>
                <a:lnTo>
                  <a:pt x="251" y="7"/>
                </a:lnTo>
                <a:lnTo>
                  <a:pt x="221" y="7"/>
                </a:lnTo>
                <a:lnTo>
                  <a:pt x="181" y="0"/>
                </a:lnTo>
                <a:lnTo>
                  <a:pt x="141" y="0"/>
                </a:lnTo>
                <a:lnTo>
                  <a:pt x="110" y="0"/>
                </a:lnTo>
                <a:lnTo>
                  <a:pt x="70" y="7"/>
                </a:lnTo>
                <a:lnTo>
                  <a:pt x="61" y="30"/>
                </a:lnTo>
                <a:lnTo>
                  <a:pt x="30" y="45"/>
                </a:lnTo>
                <a:lnTo>
                  <a:pt x="10" y="76"/>
                </a:lnTo>
                <a:lnTo>
                  <a:pt x="0" y="99"/>
                </a:lnTo>
                <a:lnTo>
                  <a:pt x="0" y="129"/>
                </a:lnTo>
                <a:lnTo>
                  <a:pt x="21" y="159"/>
                </a:lnTo>
                <a:lnTo>
                  <a:pt x="21" y="183"/>
                </a:lnTo>
                <a:lnTo>
                  <a:pt x="61" y="190"/>
                </a:lnTo>
                <a:lnTo>
                  <a:pt x="90" y="213"/>
                </a:lnTo>
                <a:lnTo>
                  <a:pt x="121" y="220"/>
                </a:lnTo>
                <a:lnTo>
                  <a:pt x="151" y="228"/>
                </a:lnTo>
                <a:lnTo>
                  <a:pt x="201" y="220"/>
                </a:lnTo>
                <a:lnTo>
                  <a:pt x="241" y="213"/>
                </a:lnTo>
                <a:lnTo>
                  <a:pt x="271" y="213"/>
                </a:lnTo>
                <a:lnTo>
                  <a:pt x="302" y="228"/>
                </a:lnTo>
                <a:lnTo>
                  <a:pt x="342" y="228"/>
                </a:lnTo>
                <a:lnTo>
                  <a:pt x="382" y="213"/>
                </a:lnTo>
                <a:lnTo>
                  <a:pt x="382" y="190"/>
                </a:lnTo>
                <a:lnTo>
                  <a:pt x="412" y="175"/>
                </a:lnTo>
                <a:lnTo>
                  <a:pt x="422" y="152"/>
                </a:lnTo>
                <a:lnTo>
                  <a:pt x="452" y="144"/>
                </a:lnTo>
                <a:lnTo>
                  <a:pt x="472" y="121"/>
                </a:lnTo>
                <a:lnTo>
                  <a:pt x="442" y="91"/>
                </a:lnTo>
                <a:lnTo>
                  <a:pt x="442" y="68"/>
                </a:lnTo>
                <a:lnTo>
                  <a:pt x="432" y="38"/>
                </a:lnTo>
                <a:lnTo>
                  <a:pt x="402" y="30"/>
                </a:lnTo>
                <a:lnTo>
                  <a:pt x="371" y="30"/>
                </a:lnTo>
                <a:lnTo>
                  <a:pt x="331" y="15"/>
                </a:lnTo>
              </a:path>
            </a:pathLst>
          </a:custGeom>
          <a:solidFill>
            <a:srgbClr val="CECECE"/>
          </a:solidFill>
          <a:ln w="12700" cap="rnd">
            <a:solidFill>
              <a:schemeClr val="tx1"/>
            </a:solidFill>
            <a:round/>
          </a:ln>
        </p:spPr>
        <p:txBody>
          <a:bodyPr/>
          <a:lstStyle/>
          <a:p>
            <a:endParaRPr lang="en-GB"/>
          </a:p>
        </p:txBody>
      </p:sp>
      <p:sp>
        <p:nvSpPr>
          <p:cNvPr id="158" name="Freeform 57" descr="25%"/>
          <p:cNvSpPr/>
          <p:nvPr/>
        </p:nvSpPr>
        <p:spPr bwMode="auto">
          <a:xfrm>
            <a:off x="2509838" y="2151063"/>
            <a:ext cx="128587" cy="88900"/>
          </a:xfrm>
          <a:custGeom>
            <a:avLst/>
            <a:gdLst>
              <a:gd name="T0" fmla="*/ 25201461 w 81"/>
              <a:gd name="T1" fmla="*/ 98286886 h 56"/>
              <a:gd name="T2" fmla="*/ 126007325 w 81"/>
              <a:gd name="T3" fmla="*/ 138609399 h 56"/>
              <a:gd name="T4" fmla="*/ 151208780 w 81"/>
              <a:gd name="T5" fmla="*/ 60483758 h 56"/>
              <a:gd name="T6" fmla="*/ 201611690 w 81"/>
              <a:gd name="T7" fmla="*/ 0 h 56"/>
              <a:gd name="T8" fmla="*/ 100805845 w 81"/>
              <a:gd name="T9" fmla="*/ 40322501 h 56"/>
              <a:gd name="T10" fmla="*/ 0 w 81"/>
              <a:gd name="T11" fmla="*/ 80645003 h 56"/>
              <a:gd name="T12" fmla="*/ 25201461 w 81"/>
              <a:gd name="T13" fmla="*/ 98286886 h 56"/>
              <a:gd name="T14" fmla="*/ 0 60000 65536"/>
              <a:gd name="T15" fmla="*/ 0 60000 65536"/>
              <a:gd name="T16" fmla="*/ 0 60000 65536"/>
              <a:gd name="T17" fmla="*/ 0 60000 65536"/>
              <a:gd name="T18" fmla="*/ 0 60000 65536"/>
              <a:gd name="T19" fmla="*/ 0 60000 65536"/>
              <a:gd name="T20" fmla="*/ 0 60000 65536"/>
              <a:gd name="T21" fmla="*/ 0 w 81"/>
              <a:gd name="T22" fmla="*/ 0 h 56"/>
              <a:gd name="T23" fmla="*/ 81 w 81"/>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56">
                <a:moveTo>
                  <a:pt x="10" y="39"/>
                </a:moveTo>
                <a:lnTo>
                  <a:pt x="50" y="55"/>
                </a:lnTo>
                <a:lnTo>
                  <a:pt x="60" y="24"/>
                </a:lnTo>
                <a:lnTo>
                  <a:pt x="80" y="0"/>
                </a:lnTo>
                <a:lnTo>
                  <a:pt x="40" y="16"/>
                </a:lnTo>
                <a:lnTo>
                  <a:pt x="0" y="32"/>
                </a:lnTo>
                <a:lnTo>
                  <a:pt x="10" y="39"/>
                </a:lnTo>
              </a:path>
            </a:pathLst>
          </a:custGeom>
          <a:pattFill prst="pct25">
            <a:fgClr>
              <a:schemeClr val="bg2"/>
            </a:fgClr>
            <a:bgClr>
              <a:srgbClr val="CECECE"/>
            </a:bgClr>
          </a:pattFill>
          <a:ln w="12700" cap="rnd">
            <a:noFill/>
            <a:round/>
          </a:ln>
        </p:spPr>
        <p:txBody>
          <a:bodyPr/>
          <a:lstStyle/>
          <a:p>
            <a:endParaRPr lang="en-GB"/>
          </a:p>
        </p:txBody>
      </p:sp>
      <p:sp>
        <p:nvSpPr>
          <p:cNvPr id="159" name="Freeform 58" descr="25%"/>
          <p:cNvSpPr/>
          <p:nvPr/>
        </p:nvSpPr>
        <p:spPr bwMode="auto">
          <a:xfrm>
            <a:off x="2047875" y="2079625"/>
            <a:ext cx="161925" cy="160338"/>
          </a:xfrm>
          <a:custGeom>
            <a:avLst/>
            <a:gdLst>
              <a:gd name="T0" fmla="*/ 0 w 102"/>
              <a:gd name="T1" fmla="*/ 20161313 h 101"/>
              <a:gd name="T2" fmla="*/ 50403122 w 102"/>
              <a:gd name="T3" fmla="*/ 98287189 h 101"/>
              <a:gd name="T4" fmla="*/ 50403122 w 102"/>
              <a:gd name="T5" fmla="*/ 156250177 h 101"/>
              <a:gd name="T6" fmla="*/ 153728741 w 102"/>
              <a:gd name="T7" fmla="*/ 194053421 h 101"/>
              <a:gd name="T8" fmla="*/ 254536598 w 102"/>
              <a:gd name="T9" fmla="*/ 252016434 h 101"/>
              <a:gd name="T10" fmla="*/ 204133439 w 102"/>
              <a:gd name="T11" fmla="*/ 173892114 h 101"/>
              <a:gd name="T12" fmla="*/ 153728741 w 102"/>
              <a:gd name="T13" fmla="*/ 115927564 h 101"/>
              <a:gd name="T14" fmla="*/ 126007824 w 102"/>
              <a:gd name="T15" fmla="*/ 37803256 h 101"/>
              <a:gd name="T16" fmla="*/ 25201561 w 102"/>
              <a:gd name="T17" fmla="*/ 0 h 101"/>
              <a:gd name="T18" fmla="*/ 0 w 102"/>
              <a:gd name="T19" fmla="*/ 20161313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01"/>
              <a:gd name="T32" fmla="*/ 102 w 102"/>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01">
                <a:moveTo>
                  <a:pt x="0" y="8"/>
                </a:moveTo>
                <a:lnTo>
                  <a:pt x="20" y="39"/>
                </a:lnTo>
                <a:lnTo>
                  <a:pt x="20" y="62"/>
                </a:lnTo>
                <a:lnTo>
                  <a:pt x="61" y="77"/>
                </a:lnTo>
                <a:lnTo>
                  <a:pt x="101" y="100"/>
                </a:lnTo>
                <a:lnTo>
                  <a:pt x="81" y="69"/>
                </a:lnTo>
                <a:lnTo>
                  <a:pt x="61" y="46"/>
                </a:lnTo>
                <a:lnTo>
                  <a:pt x="50" y="15"/>
                </a:lnTo>
                <a:lnTo>
                  <a:pt x="10" y="0"/>
                </a:lnTo>
                <a:lnTo>
                  <a:pt x="0" y="8"/>
                </a:lnTo>
              </a:path>
            </a:pathLst>
          </a:custGeom>
          <a:pattFill prst="pct25">
            <a:fgClr>
              <a:schemeClr val="bg2"/>
            </a:fgClr>
            <a:bgClr>
              <a:srgbClr val="CECECE"/>
            </a:bgClr>
          </a:pattFill>
          <a:ln w="12700" cap="rnd">
            <a:noFill/>
            <a:round/>
          </a:ln>
        </p:spPr>
        <p:txBody>
          <a:bodyPr/>
          <a:lstStyle/>
          <a:p>
            <a:endParaRPr lang="en-GB"/>
          </a:p>
        </p:txBody>
      </p:sp>
      <p:sp>
        <p:nvSpPr>
          <p:cNvPr id="160" name="Freeform 59"/>
          <p:cNvSpPr/>
          <p:nvPr/>
        </p:nvSpPr>
        <p:spPr bwMode="auto">
          <a:xfrm>
            <a:off x="2622550" y="1954213"/>
            <a:ext cx="392113" cy="263525"/>
          </a:xfrm>
          <a:custGeom>
            <a:avLst/>
            <a:gdLst>
              <a:gd name="T0" fmla="*/ 430948154 w 247"/>
              <a:gd name="T1" fmla="*/ 27720927 h 166"/>
              <a:gd name="T2" fmla="*/ 378023925 w 247"/>
              <a:gd name="T3" fmla="*/ 27720927 h 166"/>
              <a:gd name="T4" fmla="*/ 322580431 w 247"/>
              <a:gd name="T5" fmla="*/ 12601573 h 166"/>
              <a:gd name="T6" fmla="*/ 282257889 w 247"/>
              <a:gd name="T7" fmla="*/ 0 h 166"/>
              <a:gd name="T8" fmla="*/ 229335347 w 247"/>
              <a:gd name="T9" fmla="*/ 0 h 166"/>
              <a:gd name="T10" fmla="*/ 173891803 w 247"/>
              <a:gd name="T11" fmla="*/ 12601573 h 166"/>
              <a:gd name="T12" fmla="*/ 173891803 w 247"/>
              <a:gd name="T13" fmla="*/ 55443442 h 166"/>
              <a:gd name="T14" fmla="*/ 133569262 w 247"/>
              <a:gd name="T15" fmla="*/ 55443442 h 166"/>
              <a:gd name="T16" fmla="*/ 80645108 w 247"/>
              <a:gd name="T17" fmla="*/ 83165944 h 166"/>
              <a:gd name="T18" fmla="*/ 52924154 w 247"/>
              <a:gd name="T19" fmla="*/ 138607799 h 166"/>
              <a:gd name="T20" fmla="*/ 52924154 w 247"/>
              <a:gd name="T21" fmla="*/ 181451233 h 166"/>
              <a:gd name="T22" fmla="*/ 27722553 w 247"/>
              <a:gd name="T23" fmla="*/ 234373751 h 166"/>
              <a:gd name="T24" fmla="*/ 0 w 247"/>
              <a:gd name="T25" fmla="*/ 289817168 h 166"/>
              <a:gd name="T26" fmla="*/ 27722553 w 247"/>
              <a:gd name="T27" fmla="*/ 345262172 h 166"/>
              <a:gd name="T28" fmla="*/ 68045107 w 247"/>
              <a:gd name="T29" fmla="*/ 388104019 h 166"/>
              <a:gd name="T30" fmla="*/ 120967674 w 247"/>
              <a:gd name="T31" fmla="*/ 400705589 h 166"/>
              <a:gd name="T32" fmla="*/ 173891803 w 247"/>
              <a:gd name="T33" fmla="*/ 415826521 h 166"/>
              <a:gd name="T34" fmla="*/ 216733760 w 247"/>
              <a:gd name="T35" fmla="*/ 415826521 h 166"/>
              <a:gd name="T36" fmla="*/ 269657889 w 247"/>
              <a:gd name="T37" fmla="*/ 415826521 h 166"/>
              <a:gd name="T38" fmla="*/ 322580431 w 247"/>
              <a:gd name="T39" fmla="*/ 388104019 h 166"/>
              <a:gd name="T40" fmla="*/ 378023925 w 247"/>
              <a:gd name="T41" fmla="*/ 345262172 h 166"/>
              <a:gd name="T42" fmla="*/ 418346566 w 247"/>
              <a:gd name="T43" fmla="*/ 345262172 h 166"/>
              <a:gd name="T44" fmla="*/ 458669107 w 247"/>
              <a:gd name="T45" fmla="*/ 388104019 h 166"/>
              <a:gd name="T46" fmla="*/ 498991649 w 247"/>
              <a:gd name="T47" fmla="*/ 388104019 h 166"/>
              <a:gd name="T48" fmla="*/ 539314190 w 247"/>
              <a:gd name="T49" fmla="*/ 388104019 h 166"/>
              <a:gd name="T50" fmla="*/ 551915778 w 247"/>
              <a:gd name="T51" fmla="*/ 345262172 h 166"/>
              <a:gd name="T52" fmla="*/ 551915778 w 247"/>
              <a:gd name="T53" fmla="*/ 304938100 h 166"/>
              <a:gd name="T54" fmla="*/ 579636732 w 247"/>
              <a:gd name="T55" fmla="*/ 249494682 h 166"/>
              <a:gd name="T56" fmla="*/ 619959273 w 247"/>
              <a:gd name="T57" fmla="*/ 221773768 h 166"/>
              <a:gd name="T58" fmla="*/ 619959273 w 247"/>
              <a:gd name="T59" fmla="*/ 166330301 h 166"/>
              <a:gd name="T60" fmla="*/ 619959273 w 247"/>
              <a:gd name="T61" fmla="*/ 123486867 h 166"/>
              <a:gd name="T62" fmla="*/ 579636732 w 247"/>
              <a:gd name="T63" fmla="*/ 123486867 h 166"/>
              <a:gd name="T64" fmla="*/ 524193237 w 247"/>
              <a:gd name="T65" fmla="*/ 95765927 h 166"/>
              <a:gd name="T66" fmla="*/ 483870696 w 247"/>
              <a:gd name="T67" fmla="*/ 55443442 h 166"/>
              <a:gd name="T68" fmla="*/ 430948154 w 247"/>
              <a:gd name="T69" fmla="*/ 27720927 h 1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7"/>
              <a:gd name="T106" fmla="*/ 0 h 166"/>
              <a:gd name="T107" fmla="*/ 247 w 247"/>
              <a:gd name="T108" fmla="*/ 166 h 1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7" h="166">
                <a:moveTo>
                  <a:pt x="171" y="11"/>
                </a:moveTo>
                <a:lnTo>
                  <a:pt x="150" y="11"/>
                </a:lnTo>
                <a:lnTo>
                  <a:pt x="128" y="5"/>
                </a:lnTo>
                <a:lnTo>
                  <a:pt x="112" y="0"/>
                </a:lnTo>
                <a:lnTo>
                  <a:pt x="91" y="0"/>
                </a:lnTo>
                <a:lnTo>
                  <a:pt x="69" y="5"/>
                </a:lnTo>
                <a:lnTo>
                  <a:pt x="69" y="22"/>
                </a:lnTo>
                <a:lnTo>
                  <a:pt x="53" y="22"/>
                </a:lnTo>
                <a:lnTo>
                  <a:pt x="32" y="33"/>
                </a:lnTo>
                <a:lnTo>
                  <a:pt x="21" y="55"/>
                </a:lnTo>
                <a:lnTo>
                  <a:pt x="21" y="72"/>
                </a:lnTo>
                <a:lnTo>
                  <a:pt x="11" y="93"/>
                </a:lnTo>
                <a:lnTo>
                  <a:pt x="0" y="115"/>
                </a:lnTo>
                <a:lnTo>
                  <a:pt x="11" y="137"/>
                </a:lnTo>
                <a:lnTo>
                  <a:pt x="27" y="154"/>
                </a:lnTo>
                <a:lnTo>
                  <a:pt x="48" y="159"/>
                </a:lnTo>
                <a:lnTo>
                  <a:pt x="69" y="165"/>
                </a:lnTo>
                <a:lnTo>
                  <a:pt x="86" y="165"/>
                </a:lnTo>
                <a:lnTo>
                  <a:pt x="107" y="165"/>
                </a:lnTo>
                <a:lnTo>
                  <a:pt x="128" y="154"/>
                </a:lnTo>
                <a:lnTo>
                  <a:pt x="150" y="137"/>
                </a:lnTo>
                <a:lnTo>
                  <a:pt x="166" y="137"/>
                </a:lnTo>
                <a:lnTo>
                  <a:pt x="182" y="154"/>
                </a:lnTo>
                <a:lnTo>
                  <a:pt x="198" y="154"/>
                </a:lnTo>
                <a:lnTo>
                  <a:pt x="214" y="154"/>
                </a:lnTo>
                <a:lnTo>
                  <a:pt x="219" y="137"/>
                </a:lnTo>
                <a:lnTo>
                  <a:pt x="219" y="121"/>
                </a:lnTo>
                <a:lnTo>
                  <a:pt x="230" y="99"/>
                </a:lnTo>
                <a:lnTo>
                  <a:pt x="246" y="88"/>
                </a:lnTo>
                <a:lnTo>
                  <a:pt x="246" y="66"/>
                </a:lnTo>
                <a:lnTo>
                  <a:pt x="246" y="49"/>
                </a:lnTo>
                <a:lnTo>
                  <a:pt x="230" y="49"/>
                </a:lnTo>
                <a:lnTo>
                  <a:pt x="208" y="38"/>
                </a:lnTo>
                <a:lnTo>
                  <a:pt x="192" y="22"/>
                </a:lnTo>
                <a:lnTo>
                  <a:pt x="171" y="11"/>
                </a:lnTo>
              </a:path>
            </a:pathLst>
          </a:custGeom>
          <a:solidFill>
            <a:srgbClr val="CECECE"/>
          </a:solidFill>
          <a:ln w="12700" cap="rnd">
            <a:solidFill>
              <a:schemeClr val="tx1"/>
            </a:solidFill>
            <a:round/>
          </a:ln>
        </p:spPr>
        <p:txBody>
          <a:bodyPr/>
          <a:lstStyle/>
          <a:p>
            <a:endParaRPr lang="en-GB"/>
          </a:p>
        </p:txBody>
      </p:sp>
      <p:sp>
        <p:nvSpPr>
          <p:cNvPr id="161" name="Freeform 60" descr="25%"/>
          <p:cNvSpPr/>
          <p:nvPr/>
        </p:nvSpPr>
        <p:spPr bwMode="auto">
          <a:xfrm>
            <a:off x="2640013" y="2101850"/>
            <a:ext cx="52387" cy="98425"/>
          </a:xfrm>
          <a:custGeom>
            <a:avLst/>
            <a:gdLst>
              <a:gd name="T0" fmla="*/ 27720660 w 33"/>
              <a:gd name="T1" fmla="*/ 0 h 62"/>
              <a:gd name="T2" fmla="*/ 0 w 33"/>
              <a:gd name="T3" fmla="*/ 55443449 h 62"/>
              <a:gd name="T4" fmla="*/ 0 w 33"/>
              <a:gd name="T5" fmla="*/ 110886897 h 62"/>
              <a:gd name="T6" fmla="*/ 27720660 w 33"/>
              <a:gd name="T7" fmla="*/ 153730337 h 62"/>
              <a:gd name="T8" fmla="*/ 68042769 w 33"/>
              <a:gd name="T9" fmla="*/ 153730337 h 62"/>
              <a:gd name="T10" fmla="*/ 80644218 w 33"/>
              <a:gd name="T11" fmla="*/ 110886897 h 62"/>
              <a:gd name="T12" fmla="*/ 68042769 w 33"/>
              <a:gd name="T13" fmla="*/ 68045021 h 62"/>
              <a:gd name="T14" fmla="*/ 52921983 w 33"/>
              <a:gd name="T15" fmla="*/ 12601575 h 62"/>
              <a:gd name="T16" fmla="*/ 27720660 w 33"/>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62"/>
              <a:gd name="T29" fmla="*/ 33 w 33"/>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62">
                <a:moveTo>
                  <a:pt x="11" y="0"/>
                </a:moveTo>
                <a:lnTo>
                  <a:pt x="0" y="22"/>
                </a:lnTo>
                <a:lnTo>
                  <a:pt x="0" y="44"/>
                </a:lnTo>
                <a:lnTo>
                  <a:pt x="11" y="61"/>
                </a:lnTo>
                <a:lnTo>
                  <a:pt x="27" y="61"/>
                </a:lnTo>
                <a:lnTo>
                  <a:pt x="32" y="44"/>
                </a:lnTo>
                <a:lnTo>
                  <a:pt x="27" y="27"/>
                </a:lnTo>
                <a:lnTo>
                  <a:pt x="21" y="5"/>
                </a:lnTo>
                <a:lnTo>
                  <a:pt x="11" y="0"/>
                </a:lnTo>
              </a:path>
            </a:pathLst>
          </a:custGeom>
          <a:pattFill prst="pct25">
            <a:fgClr>
              <a:schemeClr val="bg2"/>
            </a:fgClr>
            <a:bgClr>
              <a:srgbClr val="CECECE"/>
            </a:bgClr>
          </a:pattFill>
          <a:ln w="12700" cap="rnd">
            <a:noFill/>
            <a:round/>
          </a:ln>
        </p:spPr>
        <p:txBody>
          <a:bodyPr/>
          <a:lstStyle/>
          <a:p>
            <a:endParaRPr lang="en-GB"/>
          </a:p>
        </p:txBody>
      </p:sp>
      <p:sp>
        <p:nvSpPr>
          <p:cNvPr id="162" name="Freeform 61" descr="25%"/>
          <p:cNvSpPr/>
          <p:nvPr/>
        </p:nvSpPr>
        <p:spPr bwMode="auto">
          <a:xfrm>
            <a:off x="2900363" y="2127250"/>
            <a:ext cx="61912" cy="63500"/>
          </a:xfrm>
          <a:custGeom>
            <a:avLst/>
            <a:gdLst>
              <a:gd name="T0" fmla="*/ 0 w 39"/>
              <a:gd name="T1" fmla="*/ 55443441 h 40"/>
              <a:gd name="T2" fmla="*/ 40322171 w 39"/>
              <a:gd name="T3" fmla="*/ 98286875 h 40"/>
              <a:gd name="T4" fmla="*/ 80644342 w 39"/>
              <a:gd name="T5" fmla="*/ 98286875 h 40"/>
              <a:gd name="T6" fmla="*/ 68042874 w 39"/>
              <a:gd name="T7" fmla="*/ 55443441 h 40"/>
              <a:gd name="T8" fmla="*/ 95765151 w 39"/>
              <a:gd name="T9" fmla="*/ 0 h 40"/>
              <a:gd name="T10" fmla="*/ 55442993 w 39"/>
              <a:gd name="T11" fmla="*/ 0 h 40"/>
              <a:gd name="T12" fmla="*/ 40322171 w 39"/>
              <a:gd name="T13" fmla="*/ 42843446 h 40"/>
              <a:gd name="T14" fmla="*/ 0 w 39"/>
              <a:gd name="T15" fmla="*/ 55443441 h 40"/>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40"/>
              <a:gd name="T26" fmla="*/ 39 w 39"/>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40">
                <a:moveTo>
                  <a:pt x="0" y="22"/>
                </a:moveTo>
                <a:lnTo>
                  <a:pt x="16" y="39"/>
                </a:lnTo>
                <a:lnTo>
                  <a:pt x="32" y="39"/>
                </a:lnTo>
                <a:lnTo>
                  <a:pt x="27" y="22"/>
                </a:lnTo>
                <a:lnTo>
                  <a:pt x="38" y="0"/>
                </a:lnTo>
                <a:lnTo>
                  <a:pt x="22" y="0"/>
                </a:lnTo>
                <a:lnTo>
                  <a:pt x="16" y="17"/>
                </a:lnTo>
                <a:lnTo>
                  <a:pt x="0" y="22"/>
                </a:lnTo>
              </a:path>
            </a:pathLst>
          </a:custGeom>
          <a:pattFill prst="pct25">
            <a:fgClr>
              <a:schemeClr val="bg2"/>
            </a:fgClr>
            <a:bgClr>
              <a:srgbClr val="CECECE"/>
            </a:bgClr>
          </a:pattFill>
          <a:ln w="12700" cap="rnd">
            <a:noFill/>
            <a:round/>
          </a:ln>
        </p:spPr>
        <p:txBody>
          <a:bodyPr/>
          <a:lstStyle/>
          <a:p>
            <a:endParaRPr lang="en-GB"/>
          </a:p>
        </p:txBody>
      </p:sp>
      <p:sp>
        <p:nvSpPr>
          <p:cNvPr id="163" name="Freeform 62" descr="25%"/>
          <p:cNvSpPr/>
          <p:nvPr/>
        </p:nvSpPr>
        <p:spPr bwMode="auto">
          <a:xfrm>
            <a:off x="2816225" y="1970088"/>
            <a:ext cx="120650" cy="61912"/>
          </a:xfrm>
          <a:custGeom>
            <a:avLst/>
            <a:gdLst>
              <a:gd name="T0" fmla="*/ 148688415 w 76"/>
              <a:gd name="T1" fmla="*/ 0 h 39"/>
              <a:gd name="T2" fmla="*/ 95765924 w 76"/>
              <a:gd name="T3" fmla="*/ 12599884 h 39"/>
              <a:gd name="T4" fmla="*/ 40322496 w 76"/>
              <a:gd name="T5" fmla="*/ 55442993 h 39"/>
              <a:gd name="T6" fmla="*/ 0 w 76"/>
              <a:gd name="T7" fmla="*/ 68042874 h 39"/>
              <a:gd name="T8" fmla="*/ 40322496 w 76"/>
              <a:gd name="T9" fmla="*/ 68042874 h 39"/>
              <a:gd name="T10" fmla="*/ 80644992 w 76"/>
              <a:gd name="T11" fmla="*/ 68042874 h 39"/>
              <a:gd name="T12" fmla="*/ 136088432 w 76"/>
              <a:gd name="T13" fmla="*/ 95765151 h 39"/>
              <a:gd name="T14" fmla="*/ 189012486 w 76"/>
              <a:gd name="T15" fmla="*/ 95765151 h 39"/>
              <a:gd name="T16" fmla="*/ 148688415 w 76"/>
              <a:gd name="T17" fmla="*/ 68042874 h 39"/>
              <a:gd name="T18" fmla="*/ 148688415 w 76"/>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39"/>
              <a:gd name="T32" fmla="*/ 76 w 76"/>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39">
                <a:moveTo>
                  <a:pt x="59" y="0"/>
                </a:moveTo>
                <a:lnTo>
                  <a:pt x="38" y="5"/>
                </a:lnTo>
                <a:lnTo>
                  <a:pt x="16" y="22"/>
                </a:lnTo>
                <a:lnTo>
                  <a:pt x="0" y="27"/>
                </a:lnTo>
                <a:lnTo>
                  <a:pt x="16" y="27"/>
                </a:lnTo>
                <a:lnTo>
                  <a:pt x="32" y="27"/>
                </a:lnTo>
                <a:lnTo>
                  <a:pt x="54" y="38"/>
                </a:lnTo>
                <a:lnTo>
                  <a:pt x="75" y="38"/>
                </a:lnTo>
                <a:lnTo>
                  <a:pt x="59" y="27"/>
                </a:lnTo>
                <a:lnTo>
                  <a:pt x="59" y="0"/>
                </a:lnTo>
              </a:path>
            </a:pathLst>
          </a:custGeom>
          <a:pattFill prst="pct25">
            <a:fgClr>
              <a:schemeClr val="bg2"/>
            </a:fgClr>
            <a:bgClr>
              <a:srgbClr val="CECECE"/>
            </a:bgClr>
          </a:pattFill>
          <a:ln w="12700" cap="rnd">
            <a:noFill/>
            <a:round/>
          </a:ln>
        </p:spPr>
        <p:txBody>
          <a:bodyPr/>
          <a:lstStyle/>
          <a:p>
            <a:endParaRPr lang="en-GB"/>
          </a:p>
        </p:txBody>
      </p:sp>
      <p:sp>
        <p:nvSpPr>
          <p:cNvPr id="164" name="Freeform 63"/>
          <p:cNvSpPr/>
          <p:nvPr/>
        </p:nvSpPr>
        <p:spPr bwMode="auto">
          <a:xfrm>
            <a:off x="2360613" y="1685925"/>
            <a:ext cx="514350" cy="306388"/>
          </a:xfrm>
          <a:custGeom>
            <a:avLst/>
            <a:gdLst>
              <a:gd name="T0" fmla="*/ 572074658 w 324"/>
              <a:gd name="T1" fmla="*/ 32762881 h 193"/>
              <a:gd name="T2" fmla="*/ 501510309 w 324"/>
              <a:gd name="T3" fmla="*/ 32762881 h 193"/>
              <a:gd name="T4" fmla="*/ 433466910 w 324"/>
              <a:gd name="T5" fmla="*/ 15120964 h 193"/>
              <a:gd name="T6" fmla="*/ 380544343 w 324"/>
              <a:gd name="T7" fmla="*/ 15120964 h 193"/>
              <a:gd name="T8" fmla="*/ 312499356 w 324"/>
              <a:gd name="T9" fmla="*/ 0 h 193"/>
              <a:gd name="T10" fmla="*/ 241935008 w 324"/>
              <a:gd name="T11" fmla="*/ 0 h 193"/>
              <a:gd name="T12" fmla="*/ 191531852 w 324"/>
              <a:gd name="T13" fmla="*/ 0 h 193"/>
              <a:gd name="T14" fmla="*/ 120967504 w 324"/>
              <a:gd name="T15" fmla="*/ 15120964 h 193"/>
              <a:gd name="T16" fmla="*/ 105846572 w 324"/>
              <a:gd name="T17" fmla="*/ 65524174 h 193"/>
              <a:gd name="T18" fmla="*/ 52922492 w 324"/>
              <a:gd name="T19" fmla="*/ 95766088 h 193"/>
              <a:gd name="T20" fmla="*/ 17640300 w 324"/>
              <a:gd name="T21" fmla="*/ 161290262 h 193"/>
              <a:gd name="T22" fmla="*/ 0 w 324"/>
              <a:gd name="T23" fmla="*/ 209174137 h 193"/>
              <a:gd name="T24" fmla="*/ 0 w 324"/>
              <a:gd name="T25" fmla="*/ 274698286 h 193"/>
              <a:gd name="T26" fmla="*/ 35282187 w 324"/>
              <a:gd name="T27" fmla="*/ 337701481 h 193"/>
              <a:gd name="T28" fmla="*/ 35282187 w 324"/>
              <a:gd name="T29" fmla="*/ 388104672 h 193"/>
              <a:gd name="T30" fmla="*/ 105846572 w 324"/>
              <a:gd name="T31" fmla="*/ 403225630 h 193"/>
              <a:gd name="T32" fmla="*/ 156249678 w 324"/>
              <a:gd name="T33" fmla="*/ 451109554 h 193"/>
              <a:gd name="T34" fmla="*/ 209172195 w 324"/>
              <a:gd name="T35" fmla="*/ 466230512 h 193"/>
              <a:gd name="T36" fmla="*/ 262096250 w 324"/>
              <a:gd name="T37" fmla="*/ 483870835 h 193"/>
              <a:gd name="T38" fmla="*/ 345262169 w 324"/>
              <a:gd name="T39" fmla="*/ 466230512 h 193"/>
              <a:gd name="T40" fmla="*/ 415824930 w 324"/>
              <a:gd name="T41" fmla="*/ 451109554 h 193"/>
              <a:gd name="T42" fmla="*/ 468749084 w 324"/>
              <a:gd name="T43" fmla="*/ 451109554 h 193"/>
              <a:gd name="T44" fmla="*/ 519152190 w 324"/>
              <a:gd name="T45" fmla="*/ 483870835 h 193"/>
              <a:gd name="T46" fmla="*/ 589716539 w 324"/>
              <a:gd name="T47" fmla="*/ 483870835 h 193"/>
              <a:gd name="T48" fmla="*/ 657761526 w 324"/>
              <a:gd name="T49" fmla="*/ 451109554 h 193"/>
              <a:gd name="T50" fmla="*/ 657761526 w 324"/>
              <a:gd name="T51" fmla="*/ 403225630 h 193"/>
              <a:gd name="T52" fmla="*/ 710683993 w 324"/>
              <a:gd name="T53" fmla="*/ 370464349 h 193"/>
              <a:gd name="T54" fmla="*/ 725804925 w 324"/>
              <a:gd name="T55" fmla="*/ 322580524 h 193"/>
              <a:gd name="T56" fmla="*/ 778728980 w 324"/>
              <a:gd name="T57" fmla="*/ 307459566 h 193"/>
              <a:gd name="T58" fmla="*/ 814011154 w 324"/>
              <a:gd name="T59" fmla="*/ 257056375 h 193"/>
              <a:gd name="T60" fmla="*/ 761087099 w 324"/>
              <a:gd name="T61" fmla="*/ 194053130 h 193"/>
              <a:gd name="T62" fmla="*/ 761087099 w 324"/>
              <a:gd name="T63" fmla="*/ 143649939 h 193"/>
              <a:gd name="T64" fmla="*/ 745966167 w 324"/>
              <a:gd name="T65" fmla="*/ 80645131 h 193"/>
              <a:gd name="T66" fmla="*/ 693043700 w 324"/>
              <a:gd name="T67" fmla="*/ 65524174 h 193"/>
              <a:gd name="T68" fmla="*/ 640119645 w 324"/>
              <a:gd name="T69" fmla="*/ 65524174 h 193"/>
              <a:gd name="T70" fmla="*/ 572074658 w 324"/>
              <a:gd name="T71" fmla="*/ 32762881 h 1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4"/>
              <a:gd name="T109" fmla="*/ 0 h 193"/>
              <a:gd name="T110" fmla="*/ 324 w 324"/>
              <a:gd name="T111" fmla="*/ 193 h 1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4" h="193">
                <a:moveTo>
                  <a:pt x="227" y="13"/>
                </a:moveTo>
                <a:lnTo>
                  <a:pt x="199" y="13"/>
                </a:lnTo>
                <a:lnTo>
                  <a:pt x="172" y="6"/>
                </a:lnTo>
                <a:lnTo>
                  <a:pt x="151" y="6"/>
                </a:lnTo>
                <a:lnTo>
                  <a:pt x="124" y="0"/>
                </a:lnTo>
                <a:lnTo>
                  <a:pt x="96" y="0"/>
                </a:lnTo>
                <a:lnTo>
                  <a:pt x="76" y="0"/>
                </a:lnTo>
                <a:lnTo>
                  <a:pt x="48" y="6"/>
                </a:lnTo>
                <a:lnTo>
                  <a:pt x="42" y="26"/>
                </a:lnTo>
                <a:lnTo>
                  <a:pt x="21" y="38"/>
                </a:lnTo>
                <a:lnTo>
                  <a:pt x="7" y="64"/>
                </a:lnTo>
                <a:lnTo>
                  <a:pt x="0" y="83"/>
                </a:lnTo>
                <a:lnTo>
                  <a:pt x="0" y="109"/>
                </a:lnTo>
                <a:lnTo>
                  <a:pt x="14" y="134"/>
                </a:lnTo>
                <a:lnTo>
                  <a:pt x="14" y="154"/>
                </a:lnTo>
                <a:lnTo>
                  <a:pt x="42" y="160"/>
                </a:lnTo>
                <a:lnTo>
                  <a:pt x="62" y="179"/>
                </a:lnTo>
                <a:lnTo>
                  <a:pt x="83" y="185"/>
                </a:lnTo>
                <a:lnTo>
                  <a:pt x="104" y="192"/>
                </a:lnTo>
                <a:lnTo>
                  <a:pt x="137" y="185"/>
                </a:lnTo>
                <a:lnTo>
                  <a:pt x="165" y="179"/>
                </a:lnTo>
                <a:lnTo>
                  <a:pt x="186" y="179"/>
                </a:lnTo>
                <a:lnTo>
                  <a:pt x="206" y="192"/>
                </a:lnTo>
                <a:lnTo>
                  <a:pt x="234" y="192"/>
                </a:lnTo>
                <a:lnTo>
                  <a:pt x="261" y="179"/>
                </a:lnTo>
                <a:lnTo>
                  <a:pt x="261" y="160"/>
                </a:lnTo>
                <a:lnTo>
                  <a:pt x="282" y="147"/>
                </a:lnTo>
                <a:lnTo>
                  <a:pt x="288" y="128"/>
                </a:lnTo>
                <a:lnTo>
                  <a:pt x="309" y="122"/>
                </a:lnTo>
                <a:lnTo>
                  <a:pt x="323" y="102"/>
                </a:lnTo>
                <a:lnTo>
                  <a:pt x="302" y="77"/>
                </a:lnTo>
                <a:lnTo>
                  <a:pt x="302" y="57"/>
                </a:lnTo>
                <a:lnTo>
                  <a:pt x="296" y="32"/>
                </a:lnTo>
                <a:lnTo>
                  <a:pt x="275" y="26"/>
                </a:lnTo>
                <a:lnTo>
                  <a:pt x="254" y="26"/>
                </a:lnTo>
                <a:lnTo>
                  <a:pt x="227" y="13"/>
                </a:lnTo>
              </a:path>
            </a:pathLst>
          </a:custGeom>
          <a:solidFill>
            <a:srgbClr val="CECECE"/>
          </a:solidFill>
          <a:ln w="12700" cap="rnd">
            <a:solidFill>
              <a:schemeClr val="tx1"/>
            </a:solidFill>
            <a:round/>
          </a:ln>
        </p:spPr>
        <p:txBody>
          <a:bodyPr/>
          <a:lstStyle/>
          <a:p>
            <a:endParaRPr lang="en-GB"/>
          </a:p>
        </p:txBody>
      </p:sp>
      <p:sp>
        <p:nvSpPr>
          <p:cNvPr id="165" name="Freeform 64" descr="25%"/>
          <p:cNvSpPr/>
          <p:nvPr/>
        </p:nvSpPr>
        <p:spPr bwMode="auto">
          <a:xfrm>
            <a:off x="2697163" y="1909763"/>
            <a:ext cx="88900" cy="74612"/>
          </a:xfrm>
          <a:custGeom>
            <a:avLst/>
            <a:gdLst>
              <a:gd name="T0" fmla="*/ 17641889 w 56"/>
              <a:gd name="T1" fmla="*/ 83163803 h 47"/>
              <a:gd name="T2" fmla="*/ 88206263 w 56"/>
              <a:gd name="T3" fmla="*/ 115926423 h 47"/>
              <a:gd name="T4" fmla="*/ 103327197 w 56"/>
              <a:gd name="T5" fmla="*/ 50402783 h 47"/>
              <a:gd name="T6" fmla="*/ 138609399 w 56"/>
              <a:gd name="T7" fmla="*/ 0 h 47"/>
              <a:gd name="T8" fmla="*/ 70564381 w 56"/>
              <a:gd name="T9" fmla="*/ 35281952 h 47"/>
              <a:gd name="T10" fmla="*/ 0 w 56"/>
              <a:gd name="T11" fmla="*/ 68042972 h 47"/>
              <a:gd name="T12" fmla="*/ 17641889 w 56"/>
              <a:gd name="T13" fmla="*/ 83163803 h 47"/>
              <a:gd name="T14" fmla="*/ 0 60000 65536"/>
              <a:gd name="T15" fmla="*/ 0 60000 65536"/>
              <a:gd name="T16" fmla="*/ 0 60000 65536"/>
              <a:gd name="T17" fmla="*/ 0 60000 65536"/>
              <a:gd name="T18" fmla="*/ 0 60000 65536"/>
              <a:gd name="T19" fmla="*/ 0 60000 65536"/>
              <a:gd name="T20" fmla="*/ 0 60000 65536"/>
              <a:gd name="T21" fmla="*/ 0 w 56"/>
              <a:gd name="T22" fmla="*/ 0 h 47"/>
              <a:gd name="T23" fmla="*/ 56 w 56"/>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47">
                <a:moveTo>
                  <a:pt x="7" y="33"/>
                </a:moveTo>
                <a:lnTo>
                  <a:pt x="35" y="46"/>
                </a:lnTo>
                <a:lnTo>
                  <a:pt x="41" y="20"/>
                </a:lnTo>
                <a:lnTo>
                  <a:pt x="55" y="0"/>
                </a:lnTo>
                <a:lnTo>
                  <a:pt x="28" y="14"/>
                </a:lnTo>
                <a:lnTo>
                  <a:pt x="0" y="27"/>
                </a:lnTo>
                <a:lnTo>
                  <a:pt x="7" y="33"/>
                </a:lnTo>
              </a:path>
            </a:pathLst>
          </a:custGeom>
          <a:pattFill prst="pct25">
            <a:fgClr>
              <a:schemeClr val="bg2"/>
            </a:fgClr>
            <a:bgClr>
              <a:srgbClr val="CECECE"/>
            </a:bgClr>
          </a:pattFill>
          <a:ln w="12700" cap="rnd">
            <a:noFill/>
            <a:round/>
          </a:ln>
        </p:spPr>
        <p:txBody>
          <a:bodyPr/>
          <a:lstStyle/>
          <a:p>
            <a:endParaRPr lang="en-GB"/>
          </a:p>
        </p:txBody>
      </p:sp>
      <p:sp>
        <p:nvSpPr>
          <p:cNvPr id="166" name="Freeform 65" descr="25%"/>
          <p:cNvSpPr/>
          <p:nvPr/>
        </p:nvSpPr>
        <p:spPr bwMode="auto">
          <a:xfrm>
            <a:off x="2382838" y="1849438"/>
            <a:ext cx="107950" cy="134937"/>
          </a:xfrm>
          <a:custGeom>
            <a:avLst/>
            <a:gdLst>
              <a:gd name="T0" fmla="*/ 0 w 68"/>
              <a:gd name="T1" fmla="*/ 17640235 h 85"/>
              <a:gd name="T2" fmla="*/ 32761235 w 68"/>
              <a:gd name="T3" fmla="*/ 80644697 h 85"/>
              <a:gd name="T4" fmla="*/ 32761235 w 68"/>
              <a:gd name="T5" fmla="*/ 131047642 h 85"/>
              <a:gd name="T6" fmla="*/ 100806230 w 68"/>
              <a:gd name="T7" fmla="*/ 163808746 h 85"/>
              <a:gd name="T8" fmla="*/ 168851236 w 68"/>
              <a:gd name="T9" fmla="*/ 211692364 h 85"/>
              <a:gd name="T10" fmla="*/ 136088426 w 68"/>
              <a:gd name="T11" fmla="*/ 146168518 h 85"/>
              <a:gd name="T12" fmla="*/ 100806230 w 68"/>
              <a:gd name="T13" fmla="*/ 98284925 h 85"/>
              <a:gd name="T14" fmla="*/ 83165937 w 68"/>
              <a:gd name="T15" fmla="*/ 32761117 h 85"/>
              <a:gd name="T16" fmla="*/ 15120937 w 68"/>
              <a:gd name="T17" fmla="*/ 0 h 85"/>
              <a:gd name="T18" fmla="*/ 0 w 68"/>
              <a:gd name="T19" fmla="*/ 17640235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85"/>
              <a:gd name="T32" fmla="*/ 68 w 68"/>
              <a:gd name="T33" fmla="*/ 85 h 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85">
                <a:moveTo>
                  <a:pt x="0" y="7"/>
                </a:moveTo>
                <a:lnTo>
                  <a:pt x="13" y="32"/>
                </a:lnTo>
                <a:lnTo>
                  <a:pt x="13" y="52"/>
                </a:lnTo>
                <a:lnTo>
                  <a:pt x="40" y="65"/>
                </a:lnTo>
                <a:lnTo>
                  <a:pt x="67" y="84"/>
                </a:lnTo>
                <a:lnTo>
                  <a:pt x="54" y="58"/>
                </a:lnTo>
                <a:lnTo>
                  <a:pt x="40" y="39"/>
                </a:lnTo>
                <a:lnTo>
                  <a:pt x="33" y="13"/>
                </a:lnTo>
                <a:lnTo>
                  <a:pt x="6" y="0"/>
                </a:lnTo>
                <a:lnTo>
                  <a:pt x="0" y="7"/>
                </a:lnTo>
              </a:path>
            </a:pathLst>
          </a:custGeom>
          <a:pattFill prst="pct25">
            <a:fgClr>
              <a:schemeClr val="bg2"/>
            </a:fgClr>
            <a:bgClr>
              <a:srgbClr val="CECECE"/>
            </a:bgClr>
          </a:pattFill>
          <a:ln w="12700" cap="rnd">
            <a:noFill/>
            <a:round/>
          </a:ln>
        </p:spPr>
        <p:txBody>
          <a:bodyPr/>
          <a:lstStyle/>
          <a:p>
            <a:endParaRPr lang="en-GB"/>
          </a:p>
        </p:txBody>
      </p:sp>
      <p:sp>
        <p:nvSpPr>
          <p:cNvPr id="167" name="Rectangle 66"/>
          <p:cNvSpPr>
            <a:spLocks noChangeArrowheads="1"/>
          </p:cNvSpPr>
          <p:nvPr/>
        </p:nvSpPr>
        <p:spPr bwMode="auto">
          <a:xfrm>
            <a:off x="2365375" y="1704975"/>
            <a:ext cx="469900" cy="271463"/>
          </a:xfrm>
          <a:prstGeom prst="rect">
            <a:avLst/>
          </a:prstGeom>
          <a:noFill/>
          <a:ln w="12700">
            <a:noFill/>
            <a:miter lim="800000"/>
          </a:ln>
        </p:spPr>
        <p:txBody>
          <a:bodyPr wrap="none" lIns="90488" tIns="44450" rIns="90488" bIns="44450">
            <a:spAutoFit/>
          </a:bodyPr>
          <a:lstStyle/>
          <a:p>
            <a:pPr eaLnBrk="0" hangingPunct="0"/>
            <a:r>
              <a:rPr lang="en-GB" sz="1200" b="1">
                <a:solidFill>
                  <a:schemeClr val="bg2"/>
                </a:solidFill>
              </a:rPr>
              <a:t>WIP</a:t>
            </a:r>
            <a:endParaRPr lang="en-GB" sz="1200" b="1">
              <a:solidFill>
                <a:schemeClr val="bg2"/>
              </a:solidFill>
            </a:endParaRPr>
          </a:p>
        </p:txBody>
      </p:sp>
      <p:sp>
        <p:nvSpPr>
          <p:cNvPr id="168" name="Rectangle 67"/>
          <p:cNvSpPr>
            <a:spLocks noChangeArrowheads="1"/>
          </p:cNvSpPr>
          <p:nvPr/>
        </p:nvSpPr>
        <p:spPr bwMode="auto">
          <a:xfrm>
            <a:off x="1670050" y="1914525"/>
            <a:ext cx="1498600" cy="454025"/>
          </a:xfrm>
          <a:prstGeom prst="rect">
            <a:avLst/>
          </a:prstGeom>
          <a:noFill/>
          <a:ln w="12700">
            <a:noFill/>
            <a:miter lim="800000"/>
          </a:ln>
        </p:spPr>
        <p:txBody>
          <a:bodyPr lIns="90488" tIns="44450" rIns="90488" bIns="44450">
            <a:spAutoFit/>
          </a:bodyPr>
          <a:lstStyle/>
          <a:p>
            <a:pPr algn="ctr" eaLnBrk="0" hangingPunct="0"/>
            <a:r>
              <a:rPr lang="en-GB" sz="1200" b="1">
                <a:solidFill>
                  <a:schemeClr val="bg2"/>
                </a:solidFill>
              </a:rPr>
              <a:t>Defective materials</a:t>
            </a:r>
            <a:endParaRPr lang="en-GB" sz="1200" b="1">
              <a:solidFill>
                <a:schemeClr val="bg2"/>
              </a:solidFill>
            </a:endParaRPr>
          </a:p>
        </p:txBody>
      </p:sp>
      <p:sp>
        <p:nvSpPr>
          <p:cNvPr id="169" name="Rectangle 68"/>
          <p:cNvSpPr>
            <a:spLocks noChangeArrowheads="1"/>
          </p:cNvSpPr>
          <p:nvPr/>
        </p:nvSpPr>
        <p:spPr bwMode="auto">
          <a:xfrm>
            <a:off x="2513013" y="2471738"/>
            <a:ext cx="730250" cy="271462"/>
          </a:xfrm>
          <a:prstGeom prst="rect">
            <a:avLst/>
          </a:prstGeom>
          <a:noFill/>
          <a:ln w="12700">
            <a:noFill/>
            <a:miter lim="800000"/>
          </a:ln>
        </p:spPr>
        <p:txBody>
          <a:bodyPr wrap="none" lIns="90488" tIns="44450" rIns="90488" bIns="44450">
            <a:spAutoFit/>
          </a:bodyPr>
          <a:lstStyle/>
          <a:p>
            <a:pPr eaLnBrk="0" hangingPunct="0"/>
            <a:r>
              <a:rPr lang="en-GB" sz="1200" b="1">
                <a:solidFill>
                  <a:schemeClr val="bg2"/>
                </a:solidFill>
              </a:rPr>
              <a:t>Rework</a:t>
            </a:r>
            <a:endParaRPr lang="en-GB" sz="1200" b="1">
              <a:solidFill>
                <a:schemeClr val="bg2"/>
              </a:solidFill>
            </a:endParaRPr>
          </a:p>
        </p:txBody>
      </p:sp>
      <p:sp>
        <p:nvSpPr>
          <p:cNvPr id="170" name="Rectangle 69"/>
          <p:cNvSpPr>
            <a:spLocks noChangeArrowheads="1"/>
          </p:cNvSpPr>
          <p:nvPr/>
        </p:nvSpPr>
        <p:spPr bwMode="auto">
          <a:xfrm>
            <a:off x="1751013" y="2471738"/>
            <a:ext cx="603250" cy="271462"/>
          </a:xfrm>
          <a:prstGeom prst="rect">
            <a:avLst/>
          </a:prstGeom>
          <a:noFill/>
          <a:ln w="12700">
            <a:noFill/>
            <a:miter lim="800000"/>
          </a:ln>
        </p:spPr>
        <p:txBody>
          <a:bodyPr wrap="none" lIns="90488" tIns="44450" rIns="90488" bIns="44450">
            <a:spAutoFit/>
          </a:bodyPr>
          <a:lstStyle/>
          <a:p>
            <a:pPr eaLnBrk="0" hangingPunct="0"/>
            <a:r>
              <a:rPr lang="en-GB" sz="1200" b="1">
                <a:solidFill>
                  <a:schemeClr val="bg2"/>
                </a:solidFill>
              </a:rPr>
              <a:t>Scrap</a:t>
            </a:r>
            <a:endParaRPr lang="en-GB" sz="1200" b="1">
              <a:solidFill>
                <a:schemeClr val="bg2"/>
              </a:solidFill>
            </a:endParaRPr>
          </a:p>
        </p:txBody>
      </p:sp>
      <p:sp>
        <p:nvSpPr>
          <p:cNvPr id="171" name="Line 70"/>
          <p:cNvSpPr>
            <a:spLocks noChangeShapeType="1"/>
          </p:cNvSpPr>
          <p:nvPr/>
        </p:nvSpPr>
        <p:spPr bwMode="auto">
          <a:xfrm>
            <a:off x="401638" y="3060700"/>
            <a:ext cx="4232275" cy="0"/>
          </a:xfrm>
          <a:prstGeom prst="line">
            <a:avLst/>
          </a:prstGeom>
          <a:noFill/>
          <a:ln w="127000">
            <a:solidFill>
              <a:srgbClr val="919191"/>
            </a:solidFill>
            <a:round/>
          </a:ln>
        </p:spPr>
        <p:txBody>
          <a:bodyPr wrap="none" anchor="ctr"/>
          <a:lstStyle/>
          <a:p>
            <a:endParaRPr lang="en-US"/>
          </a:p>
        </p:txBody>
      </p:sp>
      <p:sp>
        <p:nvSpPr>
          <p:cNvPr id="172" name="Freeform 71" descr="25%"/>
          <p:cNvSpPr/>
          <p:nvPr/>
        </p:nvSpPr>
        <p:spPr bwMode="auto">
          <a:xfrm>
            <a:off x="2762250" y="2674938"/>
            <a:ext cx="88900" cy="82550"/>
          </a:xfrm>
          <a:custGeom>
            <a:avLst/>
            <a:gdLst>
              <a:gd name="T0" fmla="*/ 120967517 w 56"/>
              <a:gd name="T1" fmla="*/ 93246572 h 52"/>
              <a:gd name="T2" fmla="*/ 50403124 w 56"/>
              <a:gd name="T3" fmla="*/ 128528774 h 52"/>
              <a:gd name="T4" fmla="*/ 35282190 w 56"/>
              <a:gd name="T5" fmla="*/ 55443446 h 52"/>
              <a:gd name="T6" fmla="*/ 0 w 56"/>
              <a:gd name="T7" fmla="*/ 0 h 52"/>
              <a:gd name="T8" fmla="*/ 70564381 w 56"/>
              <a:gd name="T9" fmla="*/ 37801551 h 52"/>
              <a:gd name="T10" fmla="*/ 138609399 w 56"/>
              <a:gd name="T11" fmla="*/ 75604690 h 52"/>
              <a:gd name="T12" fmla="*/ 120967517 w 56"/>
              <a:gd name="T13" fmla="*/ 93246572 h 52"/>
              <a:gd name="T14" fmla="*/ 0 60000 65536"/>
              <a:gd name="T15" fmla="*/ 0 60000 65536"/>
              <a:gd name="T16" fmla="*/ 0 60000 65536"/>
              <a:gd name="T17" fmla="*/ 0 60000 65536"/>
              <a:gd name="T18" fmla="*/ 0 60000 65536"/>
              <a:gd name="T19" fmla="*/ 0 60000 65536"/>
              <a:gd name="T20" fmla="*/ 0 60000 65536"/>
              <a:gd name="T21" fmla="*/ 0 w 56"/>
              <a:gd name="T22" fmla="*/ 0 h 52"/>
              <a:gd name="T23" fmla="*/ 56 w 56"/>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2">
                <a:moveTo>
                  <a:pt x="48" y="37"/>
                </a:moveTo>
                <a:lnTo>
                  <a:pt x="20" y="51"/>
                </a:lnTo>
                <a:lnTo>
                  <a:pt x="14" y="22"/>
                </a:lnTo>
                <a:lnTo>
                  <a:pt x="0" y="0"/>
                </a:lnTo>
                <a:lnTo>
                  <a:pt x="28" y="15"/>
                </a:lnTo>
                <a:lnTo>
                  <a:pt x="55" y="30"/>
                </a:lnTo>
                <a:lnTo>
                  <a:pt x="48" y="37"/>
                </a:lnTo>
              </a:path>
            </a:pathLst>
          </a:custGeom>
          <a:pattFill prst="pct25">
            <a:fgClr>
              <a:schemeClr val="bg2"/>
            </a:fgClr>
            <a:bgClr>
              <a:srgbClr val="CECECE"/>
            </a:bgClr>
          </a:pattFill>
          <a:ln w="12700" cap="rnd">
            <a:noFill/>
            <a:round/>
          </a:ln>
        </p:spPr>
        <p:txBody>
          <a:bodyPr/>
          <a:lstStyle/>
          <a:p>
            <a:endParaRPr lang="en-GB"/>
          </a:p>
        </p:txBody>
      </p:sp>
      <p:sp>
        <p:nvSpPr>
          <p:cNvPr id="173" name="Freeform 72"/>
          <p:cNvSpPr/>
          <p:nvPr/>
        </p:nvSpPr>
        <p:spPr bwMode="auto">
          <a:xfrm>
            <a:off x="2782888" y="2686050"/>
            <a:ext cx="539750" cy="338138"/>
          </a:xfrm>
          <a:custGeom>
            <a:avLst/>
            <a:gdLst>
              <a:gd name="T0" fmla="*/ 259575306 w 340"/>
              <a:gd name="T1" fmla="*/ 35282242 h 213"/>
              <a:gd name="T2" fmla="*/ 335181554 w 340"/>
              <a:gd name="T3" fmla="*/ 35282242 h 213"/>
              <a:gd name="T4" fmla="*/ 408265265 w 340"/>
              <a:gd name="T5" fmla="*/ 17641915 h 213"/>
              <a:gd name="T6" fmla="*/ 466228144 w 340"/>
              <a:gd name="T7" fmla="*/ 0 h 213"/>
              <a:gd name="T8" fmla="*/ 539313442 w 340"/>
              <a:gd name="T9" fmla="*/ 0 h 213"/>
              <a:gd name="T10" fmla="*/ 612397154 w 340"/>
              <a:gd name="T11" fmla="*/ 17641915 h 213"/>
              <a:gd name="T12" fmla="*/ 612397154 w 340"/>
              <a:gd name="T13" fmla="*/ 70564484 h 213"/>
              <a:gd name="T14" fmla="*/ 670361520 w 340"/>
              <a:gd name="T15" fmla="*/ 70564484 h 213"/>
              <a:gd name="T16" fmla="*/ 743446819 w 340"/>
              <a:gd name="T17" fmla="*/ 105846738 h 213"/>
              <a:gd name="T18" fmla="*/ 781248355 w 340"/>
              <a:gd name="T19" fmla="*/ 176411197 h 213"/>
              <a:gd name="T20" fmla="*/ 781248355 w 340"/>
              <a:gd name="T21" fmla="*/ 231854751 h 213"/>
              <a:gd name="T22" fmla="*/ 816530530 w 340"/>
              <a:gd name="T23" fmla="*/ 302419210 h 213"/>
              <a:gd name="T24" fmla="*/ 854333853 w 340"/>
              <a:gd name="T25" fmla="*/ 372983669 h 213"/>
              <a:gd name="T26" fmla="*/ 816530530 w 340"/>
              <a:gd name="T27" fmla="*/ 443548227 h 213"/>
              <a:gd name="T28" fmla="*/ 761087113 w 340"/>
              <a:gd name="T29" fmla="*/ 498991731 h 213"/>
              <a:gd name="T30" fmla="*/ 688003401 w 340"/>
              <a:gd name="T31" fmla="*/ 516633639 h 213"/>
              <a:gd name="T32" fmla="*/ 612397154 w 340"/>
              <a:gd name="T33" fmla="*/ 534273960 h 213"/>
              <a:gd name="T34" fmla="*/ 556953736 w 340"/>
              <a:gd name="T35" fmla="*/ 534273960 h 213"/>
              <a:gd name="T36" fmla="*/ 483870025 w 340"/>
              <a:gd name="T37" fmla="*/ 534273960 h 213"/>
              <a:gd name="T38" fmla="*/ 408265265 w 340"/>
              <a:gd name="T39" fmla="*/ 498991731 h 213"/>
              <a:gd name="T40" fmla="*/ 335181554 w 340"/>
              <a:gd name="T41" fmla="*/ 443548227 h 213"/>
              <a:gd name="T42" fmla="*/ 277217187 w 340"/>
              <a:gd name="T43" fmla="*/ 443548227 h 213"/>
              <a:gd name="T44" fmla="*/ 224293131 w 340"/>
              <a:gd name="T45" fmla="*/ 498991731 h 213"/>
              <a:gd name="T46" fmla="*/ 166330302 w 340"/>
              <a:gd name="T47" fmla="*/ 498991731 h 213"/>
              <a:gd name="T48" fmla="*/ 110886885 w 340"/>
              <a:gd name="T49" fmla="*/ 498991731 h 213"/>
              <a:gd name="T50" fmla="*/ 93246566 w 340"/>
              <a:gd name="T51" fmla="*/ 443548227 h 213"/>
              <a:gd name="T52" fmla="*/ 93246566 w 340"/>
              <a:gd name="T53" fmla="*/ 390625577 h 213"/>
              <a:gd name="T54" fmla="*/ 55443442 w 340"/>
              <a:gd name="T55" fmla="*/ 320061118 h 213"/>
              <a:gd name="T56" fmla="*/ 0 w 340"/>
              <a:gd name="T57" fmla="*/ 284778889 h 213"/>
              <a:gd name="T58" fmla="*/ 0 w 340"/>
              <a:gd name="T59" fmla="*/ 214214430 h 213"/>
              <a:gd name="T60" fmla="*/ 0 w 340"/>
              <a:gd name="T61" fmla="*/ 158770876 h 213"/>
              <a:gd name="T62" fmla="*/ 55443442 w 340"/>
              <a:gd name="T63" fmla="*/ 158770876 h 213"/>
              <a:gd name="T64" fmla="*/ 131048128 w 340"/>
              <a:gd name="T65" fmla="*/ 123488647 h 213"/>
              <a:gd name="T66" fmla="*/ 186491545 w 340"/>
              <a:gd name="T67" fmla="*/ 70564484 h 213"/>
              <a:gd name="T68" fmla="*/ 259575306 w 340"/>
              <a:gd name="T69" fmla="*/ 35282242 h 2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0"/>
              <a:gd name="T106" fmla="*/ 0 h 213"/>
              <a:gd name="T107" fmla="*/ 340 w 340"/>
              <a:gd name="T108" fmla="*/ 213 h 2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0" h="213">
                <a:moveTo>
                  <a:pt x="103" y="14"/>
                </a:moveTo>
                <a:lnTo>
                  <a:pt x="133" y="14"/>
                </a:lnTo>
                <a:lnTo>
                  <a:pt x="162" y="7"/>
                </a:lnTo>
                <a:lnTo>
                  <a:pt x="185" y="0"/>
                </a:lnTo>
                <a:lnTo>
                  <a:pt x="214" y="0"/>
                </a:lnTo>
                <a:lnTo>
                  <a:pt x="243" y="7"/>
                </a:lnTo>
                <a:lnTo>
                  <a:pt x="243" y="28"/>
                </a:lnTo>
                <a:lnTo>
                  <a:pt x="266" y="28"/>
                </a:lnTo>
                <a:lnTo>
                  <a:pt x="295" y="42"/>
                </a:lnTo>
                <a:lnTo>
                  <a:pt x="310" y="70"/>
                </a:lnTo>
                <a:lnTo>
                  <a:pt x="310" y="92"/>
                </a:lnTo>
                <a:lnTo>
                  <a:pt x="324" y="120"/>
                </a:lnTo>
                <a:lnTo>
                  <a:pt x="339" y="148"/>
                </a:lnTo>
                <a:lnTo>
                  <a:pt x="324" y="176"/>
                </a:lnTo>
                <a:lnTo>
                  <a:pt x="302" y="198"/>
                </a:lnTo>
                <a:lnTo>
                  <a:pt x="273" y="205"/>
                </a:lnTo>
                <a:lnTo>
                  <a:pt x="243" y="212"/>
                </a:lnTo>
                <a:lnTo>
                  <a:pt x="221" y="212"/>
                </a:lnTo>
                <a:lnTo>
                  <a:pt x="192" y="212"/>
                </a:lnTo>
                <a:lnTo>
                  <a:pt x="162" y="198"/>
                </a:lnTo>
                <a:lnTo>
                  <a:pt x="133" y="176"/>
                </a:lnTo>
                <a:lnTo>
                  <a:pt x="110" y="176"/>
                </a:lnTo>
                <a:lnTo>
                  <a:pt x="89" y="198"/>
                </a:lnTo>
                <a:lnTo>
                  <a:pt x="66" y="198"/>
                </a:lnTo>
                <a:lnTo>
                  <a:pt x="44" y="198"/>
                </a:lnTo>
                <a:lnTo>
                  <a:pt x="37" y="176"/>
                </a:lnTo>
                <a:lnTo>
                  <a:pt x="37" y="155"/>
                </a:lnTo>
                <a:lnTo>
                  <a:pt x="22" y="127"/>
                </a:lnTo>
                <a:lnTo>
                  <a:pt x="0" y="113"/>
                </a:lnTo>
                <a:lnTo>
                  <a:pt x="0" y="85"/>
                </a:lnTo>
                <a:lnTo>
                  <a:pt x="0" y="63"/>
                </a:lnTo>
                <a:lnTo>
                  <a:pt x="22" y="63"/>
                </a:lnTo>
                <a:lnTo>
                  <a:pt x="52" y="49"/>
                </a:lnTo>
                <a:lnTo>
                  <a:pt x="74" y="28"/>
                </a:lnTo>
                <a:lnTo>
                  <a:pt x="103" y="14"/>
                </a:lnTo>
              </a:path>
            </a:pathLst>
          </a:custGeom>
          <a:solidFill>
            <a:srgbClr val="CECECE"/>
          </a:solidFill>
          <a:ln w="12700" cap="rnd">
            <a:solidFill>
              <a:schemeClr val="tx1"/>
            </a:solidFill>
            <a:round/>
          </a:ln>
        </p:spPr>
        <p:txBody>
          <a:bodyPr/>
          <a:lstStyle/>
          <a:p>
            <a:endParaRPr lang="en-GB"/>
          </a:p>
        </p:txBody>
      </p:sp>
      <p:sp>
        <p:nvSpPr>
          <p:cNvPr id="174" name="Freeform 73" descr="25%"/>
          <p:cNvSpPr/>
          <p:nvPr/>
        </p:nvSpPr>
        <p:spPr bwMode="auto">
          <a:xfrm>
            <a:off x="3225800" y="2876550"/>
            <a:ext cx="71438" cy="123825"/>
          </a:xfrm>
          <a:custGeom>
            <a:avLst/>
            <a:gdLst>
              <a:gd name="T0" fmla="*/ 73085837 w 45"/>
              <a:gd name="T1" fmla="*/ 0 h 78"/>
              <a:gd name="T2" fmla="*/ 110887663 w 45"/>
              <a:gd name="T3" fmla="*/ 70564372 h 78"/>
              <a:gd name="T4" fmla="*/ 110887663 w 45"/>
              <a:gd name="T5" fmla="*/ 141128744 h 78"/>
              <a:gd name="T6" fmla="*/ 73085837 w 45"/>
              <a:gd name="T7" fmla="*/ 194052799 h 78"/>
              <a:gd name="T8" fmla="*/ 17642011 w 45"/>
              <a:gd name="T9" fmla="*/ 194052799 h 78"/>
              <a:gd name="T10" fmla="*/ 0 w 45"/>
              <a:gd name="T11" fmla="*/ 141128744 h 78"/>
              <a:gd name="T12" fmla="*/ 17642011 w 45"/>
              <a:gd name="T13" fmla="*/ 88206253 h 78"/>
              <a:gd name="T14" fmla="*/ 37803402 w 45"/>
              <a:gd name="T15" fmla="*/ 17640299 h 78"/>
              <a:gd name="T16" fmla="*/ 73085837 w 45"/>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78"/>
              <a:gd name="T29" fmla="*/ 45 w 45"/>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78">
                <a:moveTo>
                  <a:pt x="29" y="0"/>
                </a:moveTo>
                <a:lnTo>
                  <a:pt x="44" y="28"/>
                </a:lnTo>
                <a:lnTo>
                  <a:pt x="44" y="56"/>
                </a:lnTo>
                <a:lnTo>
                  <a:pt x="29" y="77"/>
                </a:lnTo>
                <a:lnTo>
                  <a:pt x="7" y="77"/>
                </a:lnTo>
                <a:lnTo>
                  <a:pt x="0" y="56"/>
                </a:lnTo>
                <a:lnTo>
                  <a:pt x="7" y="35"/>
                </a:lnTo>
                <a:lnTo>
                  <a:pt x="15" y="7"/>
                </a:lnTo>
                <a:lnTo>
                  <a:pt x="29" y="0"/>
                </a:lnTo>
              </a:path>
            </a:pathLst>
          </a:custGeom>
          <a:pattFill prst="pct25">
            <a:fgClr>
              <a:schemeClr val="bg2"/>
            </a:fgClr>
            <a:bgClr>
              <a:srgbClr val="CECECE"/>
            </a:bgClr>
          </a:pattFill>
          <a:ln w="12700" cap="rnd">
            <a:noFill/>
            <a:round/>
          </a:ln>
        </p:spPr>
        <p:txBody>
          <a:bodyPr/>
          <a:lstStyle/>
          <a:p>
            <a:endParaRPr lang="en-GB"/>
          </a:p>
        </p:txBody>
      </p:sp>
      <p:sp>
        <p:nvSpPr>
          <p:cNvPr id="175" name="Freeform 74" descr="25%"/>
          <p:cNvSpPr/>
          <p:nvPr/>
        </p:nvSpPr>
        <p:spPr bwMode="auto">
          <a:xfrm>
            <a:off x="2851150" y="2908300"/>
            <a:ext cx="84138" cy="82550"/>
          </a:xfrm>
          <a:custGeom>
            <a:avLst/>
            <a:gdLst>
              <a:gd name="T0" fmla="*/ 131048916 w 53"/>
              <a:gd name="T1" fmla="*/ 73083741 h 52"/>
              <a:gd name="T2" fmla="*/ 75605140 w 53"/>
              <a:gd name="T3" fmla="*/ 128528774 h 52"/>
              <a:gd name="T4" fmla="*/ 20161370 w 53"/>
              <a:gd name="T5" fmla="*/ 128528774 h 52"/>
              <a:gd name="T6" fmla="*/ 37803364 w 53"/>
              <a:gd name="T7" fmla="*/ 73083741 h 52"/>
              <a:gd name="T8" fmla="*/ 0 w 53"/>
              <a:gd name="T9" fmla="*/ 0 h 52"/>
              <a:gd name="T10" fmla="*/ 55443776 w 53"/>
              <a:gd name="T11" fmla="*/ 0 h 52"/>
              <a:gd name="T12" fmla="*/ 75605140 w 53"/>
              <a:gd name="T13" fmla="*/ 55443446 h 52"/>
              <a:gd name="T14" fmla="*/ 131048916 w 53"/>
              <a:gd name="T15" fmla="*/ 73083741 h 52"/>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52"/>
              <a:gd name="T26" fmla="*/ 53 w 53"/>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52">
                <a:moveTo>
                  <a:pt x="52" y="29"/>
                </a:moveTo>
                <a:lnTo>
                  <a:pt x="30" y="51"/>
                </a:lnTo>
                <a:lnTo>
                  <a:pt x="8" y="51"/>
                </a:lnTo>
                <a:lnTo>
                  <a:pt x="15" y="29"/>
                </a:lnTo>
                <a:lnTo>
                  <a:pt x="0" y="0"/>
                </a:lnTo>
                <a:lnTo>
                  <a:pt x="22" y="0"/>
                </a:lnTo>
                <a:lnTo>
                  <a:pt x="30" y="22"/>
                </a:lnTo>
                <a:lnTo>
                  <a:pt x="52" y="29"/>
                </a:lnTo>
              </a:path>
            </a:pathLst>
          </a:custGeom>
          <a:pattFill prst="pct25">
            <a:fgClr>
              <a:schemeClr val="bg2"/>
            </a:fgClr>
            <a:bgClr>
              <a:srgbClr val="CECECE"/>
            </a:bgClr>
          </a:pattFill>
          <a:ln w="12700" cap="rnd">
            <a:noFill/>
            <a:round/>
          </a:ln>
        </p:spPr>
        <p:txBody>
          <a:bodyPr/>
          <a:lstStyle/>
          <a:p>
            <a:endParaRPr lang="en-GB"/>
          </a:p>
        </p:txBody>
      </p:sp>
      <p:sp>
        <p:nvSpPr>
          <p:cNvPr id="176" name="Freeform 75" descr="25%"/>
          <p:cNvSpPr/>
          <p:nvPr/>
        </p:nvSpPr>
        <p:spPr bwMode="auto">
          <a:xfrm>
            <a:off x="2887663" y="2708275"/>
            <a:ext cx="168275" cy="79375"/>
          </a:xfrm>
          <a:custGeom>
            <a:avLst/>
            <a:gdLst>
              <a:gd name="T0" fmla="*/ 57964396 w 106"/>
              <a:gd name="T1" fmla="*/ 0 h 50"/>
              <a:gd name="T2" fmla="*/ 133569086 w 106"/>
              <a:gd name="T3" fmla="*/ 17640301 h 50"/>
              <a:gd name="T4" fmla="*/ 206652803 w 106"/>
              <a:gd name="T5" fmla="*/ 70564378 h 50"/>
              <a:gd name="T6" fmla="*/ 264617223 w 106"/>
              <a:gd name="T7" fmla="*/ 88206260 h 50"/>
              <a:gd name="T8" fmla="*/ 206652803 w 106"/>
              <a:gd name="T9" fmla="*/ 88206260 h 50"/>
              <a:gd name="T10" fmla="*/ 151209381 w 106"/>
              <a:gd name="T11" fmla="*/ 88206260 h 50"/>
              <a:gd name="T12" fmla="*/ 75604691 w 106"/>
              <a:gd name="T13" fmla="*/ 123488462 h 50"/>
              <a:gd name="T14" fmla="*/ 0 w 106"/>
              <a:gd name="T15" fmla="*/ 123488462 h 50"/>
              <a:gd name="T16" fmla="*/ 57964396 w 106"/>
              <a:gd name="T17" fmla="*/ 88206260 h 50"/>
              <a:gd name="T18" fmla="*/ 57964396 w 106"/>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50"/>
              <a:gd name="T32" fmla="*/ 106 w 106"/>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50">
                <a:moveTo>
                  <a:pt x="23" y="0"/>
                </a:moveTo>
                <a:lnTo>
                  <a:pt x="53" y="7"/>
                </a:lnTo>
                <a:lnTo>
                  <a:pt x="82" y="28"/>
                </a:lnTo>
                <a:lnTo>
                  <a:pt x="105" y="35"/>
                </a:lnTo>
                <a:lnTo>
                  <a:pt x="82" y="35"/>
                </a:lnTo>
                <a:lnTo>
                  <a:pt x="60" y="35"/>
                </a:lnTo>
                <a:lnTo>
                  <a:pt x="30" y="49"/>
                </a:lnTo>
                <a:lnTo>
                  <a:pt x="0" y="49"/>
                </a:lnTo>
                <a:lnTo>
                  <a:pt x="23" y="35"/>
                </a:lnTo>
                <a:lnTo>
                  <a:pt x="23" y="0"/>
                </a:lnTo>
              </a:path>
            </a:pathLst>
          </a:custGeom>
          <a:pattFill prst="pct25">
            <a:fgClr>
              <a:schemeClr val="bg2"/>
            </a:fgClr>
            <a:bgClr>
              <a:srgbClr val="CECECE"/>
            </a:bgClr>
          </a:pattFill>
          <a:ln w="12700" cap="rnd">
            <a:noFill/>
            <a:round/>
          </a:ln>
        </p:spPr>
        <p:txBody>
          <a:bodyPr/>
          <a:lstStyle/>
          <a:p>
            <a:endParaRPr lang="en-GB"/>
          </a:p>
        </p:txBody>
      </p:sp>
      <p:sp>
        <p:nvSpPr>
          <p:cNvPr id="177" name="Freeform 76" descr="25%"/>
          <p:cNvSpPr/>
          <p:nvPr/>
        </p:nvSpPr>
        <p:spPr bwMode="auto">
          <a:xfrm>
            <a:off x="2262188" y="2665413"/>
            <a:ext cx="111125" cy="101600"/>
          </a:xfrm>
          <a:custGeom>
            <a:avLst/>
            <a:gdLst>
              <a:gd name="T0" fmla="*/ 123486858 w 70"/>
              <a:gd name="T1" fmla="*/ 141128732 h 64"/>
              <a:gd name="T2" fmla="*/ 70564369 w 70"/>
              <a:gd name="T3" fmla="*/ 158769024 h 64"/>
              <a:gd name="T4" fmla="*/ 17640299 w 70"/>
              <a:gd name="T5" fmla="*/ 123486853 h 64"/>
              <a:gd name="T6" fmla="*/ 0 w 70"/>
              <a:gd name="T7" fmla="*/ 70564366 h 64"/>
              <a:gd name="T8" fmla="*/ 17640299 w 70"/>
              <a:gd name="T9" fmla="*/ 0 h 64"/>
              <a:gd name="T10" fmla="*/ 70564369 w 70"/>
              <a:gd name="T11" fmla="*/ 0 h 64"/>
              <a:gd name="T12" fmla="*/ 103325592 w 70"/>
              <a:gd name="T13" fmla="*/ 52922487 h 64"/>
              <a:gd name="T14" fmla="*/ 156249669 w 70"/>
              <a:gd name="T15" fmla="*/ 88204658 h 64"/>
              <a:gd name="T16" fmla="*/ 173891549 w 70"/>
              <a:gd name="T17" fmla="*/ 141128732 h 64"/>
              <a:gd name="T18" fmla="*/ 123486858 w 70"/>
              <a:gd name="T19" fmla="*/ 141128732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64"/>
              <a:gd name="T32" fmla="*/ 70 w 70"/>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64">
                <a:moveTo>
                  <a:pt x="49" y="56"/>
                </a:moveTo>
                <a:lnTo>
                  <a:pt x="28" y="63"/>
                </a:lnTo>
                <a:lnTo>
                  <a:pt x="7" y="49"/>
                </a:lnTo>
                <a:lnTo>
                  <a:pt x="0" y="28"/>
                </a:lnTo>
                <a:lnTo>
                  <a:pt x="7" y="0"/>
                </a:lnTo>
                <a:lnTo>
                  <a:pt x="28" y="0"/>
                </a:lnTo>
                <a:lnTo>
                  <a:pt x="41" y="21"/>
                </a:lnTo>
                <a:lnTo>
                  <a:pt x="62" y="35"/>
                </a:lnTo>
                <a:lnTo>
                  <a:pt x="69" y="56"/>
                </a:lnTo>
                <a:lnTo>
                  <a:pt x="49" y="56"/>
                </a:lnTo>
              </a:path>
            </a:pathLst>
          </a:custGeom>
          <a:pattFill prst="pct25">
            <a:fgClr>
              <a:schemeClr val="bg2"/>
            </a:fgClr>
            <a:bgClr>
              <a:srgbClr val="CECECE"/>
            </a:bgClr>
          </a:pattFill>
          <a:ln w="12700" cap="rnd">
            <a:noFill/>
            <a:round/>
          </a:ln>
        </p:spPr>
        <p:txBody>
          <a:bodyPr/>
          <a:lstStyle/>
          <a:p>
            <a:endParaRPr lang="en-GB"/>
          </a:p>
        </p:txBody>
      </p:sp>
      <p:sp>
        <p:nvSpPr>
          <p:cNvPr id="178" name="Freeform 77" descr="25%"/>
          <p:cNvSpPr/>
          <p:nvPr/>
        </p:nvSpPr>
        <p:spPr bwMode="auto">
          <a:xfrm>
            <a:off x="2646363" y="2652713"/>
            <a:ext cx="120650" cy="104775"/>
          </a:xfrm>
          <a:custGeom>
            <a:avLst/>
            <a:gdLst>
              <a:gd name="T0" fmla="*/ 189012486 w 76"/>
              <a:gd name="T1" fmla="*/ 126007804 h 66"/>
              <a:gd name="T2" fmla="*/ 189012486 w 76"/>
              <a:gd name="T3" fmla="*/ 52922488 h 66"/>
              <a:gd name="T4" fmla="*/ 136088432 w 76"/>
              <a:gd name="T5" fmla="*/ 0 h 66"/>
              <a:gd name="T6" fmla="*/ 85685303 w 76"/>
              <a:gd name="T7" fmla="*/ 35282184 h 66"/>
              <a:gd name="T8" fmla="*/ 50403117 w 76"/>
              <a:gd name="T9" fmla="*/ 108365925 h 66"/>
              <a:gd name="T10" fmla="*/ 0 w 76"/>
              <a:gd name="T11" fmla="*/ 163810924 h 66"/>
              <a:gd name="T12" fmla="*/ 68043422 w 76"/>
              <a:gd name="T13" fmla="*/ 146169045 h 66"/>
              <a:gd name="T14" fmla="*/ 136088432 w 76"/>
              <a:gd name="T15" fmla="*/ 146169045 h 66"/>
              <a:gd name="T16" fmla="*/ 189012486 w 76"/>
              <a:gd name="T17" fmla="*/ 126007804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66"/>
              <a:gd name="T29" fmla="*/ 76 w 7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66">
                <a:moveTo>
                  <a:pt x="75" y="50"/>
                </a:moveTo>
                <a:lnTo>
                  <a:pt x="75" y="21"/>
                </a:lnTo>
                <a:lnTo>
                  <a:pt x="54" y="0"/>
                </a:lnTo>
                <a:lnTo>
                  <a:pt x="34" y="14"/>
                </a:lnTo>
                <a:lnTo>
                  <a:pt x="20" y="43"/>
                </a:lnTo>
                <a:lnTo>
                  <a:pt x="0" y="65"/>
                </a:lnTo>
                <a:lnTo>
                  <a:pt x="27" y="58"/>
                </a:lnTo>
                <a:lnTo>
                  <a:pt x="54" y="58"/>
                </a:lnTo>
                <a:lnTo>
                  <a:pt x="75" y="50"/>
                </a:lnTo>
              </a:path>
            </a:pathLst>
          </a:custGeom>
          <a:pattFill prst="pct25">
            <a:fgClr>
              <a:schemeClr val="bg2"/>
            </a:fgClr>
            <a:bgClr>
              <a:srgbClr val="CECECE"/>
            </a:bgClr>
          </a:pattFill>
          <a:ln w="12700" cap="rnd">
            <a:noFill/>
            <a:round/>
          </a:ln>
        </p:spPr>
        <p:txBody>
          <a:bodyPr/>
          <a:lstStyle/>
          <a:p>
            <a:endParaRPr lang="en-GB"/>
          </a:p>
        </p:txBody>
      </p:sp>
      <p:sp>
        <p:nvSpPr>
          <p:cNvPr id="179" name="Freeform 78" descr="25%"/>
          <p:cNvSpPr/>
          <p:nvPr/>
        </p:nvSpPr>
        <p:spPr bwMode="auto">
          <a:xfrm>
            <a:off x="2176463" y="2647950"/>
            <a:ext cx="93662" cy="79375"/>
          </a:xfrm>
          <a:custGeom>
            <a:avLst/>
            <a:gdLst>
              <a:gd name="T0" fmla="*/ 0 w 59"/>
              <a:gd name="T1" fmla="*/ 70564378 h 50"/>
              <a:gd name="T2" fmla="*/ 60483436 w 59"/>
              <a:gd name="T3" fmla="*/ 123488462 h 50"/>
              <a:gd name="T4" fmla="*/ 123486221 w 59"/>
              <a:gd name="T5" fmla="*/ 123488462 h 50"/>
              <a:gd name="T6" fmla="*/ 103325059 w 59"/>
              <a:gd name="T7" fmla="*/ 70564378 h 50"/>
              <a:gd name="T8" fmla="*/ 146168294 w 59"/>
              <a:gd name="T9" fmla="*/ 0 h 50"/>
              <a:gd name="T10" fmla="*/ 83163922 w 59"/>
              <a:gd name="T11" fmla="*/ 0 h 50"/>
              <a:gd name="T12" fmla="*/ 60483436 w 59"/>
              <a:gd name="T13" fmla="*/ 52924084 h 50"/>
              <a:gd name="T14" fmla="*/ 0 w 59"/>
              <a:gd name="T15" fmla="*/ 70564378 h 50"/>
              <a:gd name="T16" fmla="*/ 0 60000 65536"/>
              <a:gd name="T17" fmla="*/ 0 60000 65536"/>
              <a:gd name="T18" fmla="*/ 0 60000 65536"/>
              <a:gd name="T19" fmla="*/ 0 60000 65536"/>
              <a:gd name="T20" fmla="*/ 0 60000 65536"/>
              <a:gd name="T21" fmla="*/ 0 60000 65536"/>
              <a:gd name="T22" fmla="*/ 0 60000 65536"/>
              <a:gd name="T23" fmla="*/ 0 60000 65536"/>
              <a:gd name="T24" fmla="*/ 0 w 59"/>
              <a:gd name="T25" fmla="*/ 0 h 50"/>
              <a:gd name="T26" fmla="*/ 59 w 59"/>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 h="50">
                <a:moveTo>
                  <a:pt x="0" y="28"/>
                </a:moveTo>
                <a:lnTo>
                  <a:pt x="24" y="49"/>
                </a:lnTo>
                <a:lnTo>
                  <a:pt x="49" y="49"/>
                </a:lnTo>
                <a:lnTo>
                  <a:pt x="41" y="28"/>
                </a:lnTo>
                <a:lnTo>
                  <a:pt x="58" y="0"/>
                </a:lnTo>
                <a:lnTo>
                  <a:pt x="33" y="0"/>
                </a:lnTo>
                <a:lnTo>
                  <a:pt x="24" y="21"/>
                </a:lnTo>
                <a:lnTo>
                  <a:pt x="0" y="28"/>
                </a:lnTo>
              </a:path>
            </a:pathLst>
          </a:custGeom>
          <a:pattFill prst="pct25">
            <a:fgClr>
              <a:schemeClr val="bg2"/>
            </a:fgClr>
            <a:bgClr>
              <a:srgbClr val="CECECE"/>
            </a:bgClr>
          </a:pattFill>
          <a:ln w="12700" cap="rnd">
            <a:noFill/>
            <a:round/>
          </a:ln>
        </p:spPr>
        <p:txBody>
          <a:bodyPr/>
          <a:lstStyle/>
          <a:p>
            <a:endParaRPr lang="en-GB"/>
          </a:p>
        </p:txBody>
      </p:sp>
      <p:sp>
        <p:nvSpPr>
          <p:cNvPr id="180" name="Freeform 79"/>
          <p:cNvSpPr/>
          <p:nvPr/>
        </p:nvSpPr>
        <p:spPr bwMode="auto">
          <a:xfrm>
            <a:off x="2379663" y="2697163"/>
            <a:ext cx="503237" cy="346075"/>
          </a:xfrm>
          <a:custGeom>
            <a:avLst/>
            <a:gdLst>
              <a:gd name="T0" fmla="*/ 451106752 w 317"/>
              <a:gd name="T1" fmla="*/ 0 h 218"/>
              <a:gd name="T2" fmla="*/ 380542375 w 317"/>
              <a:gd name="T3" fmla="*/ 35282190 h 218"/>
              <a:gd name="T4" fmla="*/ 312499043 w 317"/>
              <a:gd name="T5" fmla="*/ 35282190 h 218"/>
              <a:gd name="T6" fmla="*/ 241934766 w 317"/>
              <a:gd name="T7" fmla="*/ 35282190 h 218"/>
              <a:gd name="T8" fmla="*/ 191531661 w 317"/>
              <a:gd name="T9" fmla="*/ 35282190 h 218"/>
              <a:gd name="T10" fmla="*/ 120967383 w 317"/>
              <a:gd name="T11" fmla="*/ 35282190 h 218"/>
              <a:gd name="T12" fmla="*/ 70564303 w 317"/>
              <a:gd name="T13" fmla="*/ 105846582 h 218"/>
              <a:gd name="T14" fmla="*/ 70564303 w 317"/>
              <a:gd name="T15" fmla="*/ 158769055 h 218"/>
              <a:gd name="T16" fmla="*/ 35282151 w 317"/>
              <a:gd name="T17" fmla="*/ 246975343 h 218"/>
              <a:gd name="T18" fmla="*/ 0 w 317"/>
              <a:gd name="T19" fmla="*/ 299897815 h 218"/>
              <a:gd name="T20" fmla="*/ 0 w 317"/>
              <a:gd name="T21" fmla="*/ 352821875 h 218"/>
              <a:gd name="T22" fmla="*/ 52922439 w 317"/>
              <a:gd name="T23" fmla="*/ 405745936 h 218"/>
              <a:gd name="T24" fmla="*/ 70564303 w 317"/>
              <a:gd name="T25" fmla="*/ 458668508 h 218"/>
              <a:gd name="T26" fmla="*/ 138607659 w 317"/>
              <a:gd name="T27" fmla="*/ 476310390 h 218"/>
              <a:gd name="T28" fmla="*/ 209171986 w 317"/>
              <a:gd name="T29" fmla="*/ 529232863 h 218"/>
              <a:gd name="T30" fmla="*/ 262095988 w 317"/>
              <a:gd name="T31" fmla="*/ 529232863 h 218"/>
              <a:gd name="T32" fmla="*/ 330139319 w 317"/>
              <a:gd name="T33" fmla="*/ 546874745 h 218"/>
              <a:gd name="T34" fmla="*/ 398184238 w 317"/>
              <a:gd name="T35" fmla="*/ 546874745 h 218"/>
              <a:gd name="T36" fmla="*/ 468748615 w 317"/>
              <a:gd name="T37" fmla="*/ 546874745 h 218"/>
              <a:gd name="T38" fmla="*/ 521671029 w 317"/>
              <a:gd name="T39" fmla="*/ 546874745 h 218"/>
              <a:gd name="T40" fmla="*/ 589715948 w 317"/>
              <a:gd name="T41" fmla="*/ 511592568 h 218"/>
              <a:gd name="T42" fmla="*/ 657759279 w 317"/>
              <a:gd name="T43" fmla="*/ 458668508 h 218"/>
              <a:gd name="T44" fmla="*/ 710683281 w 317"/>
              <a:gd name="T45" fmla="*/ 458668508 h 218"/>
              <a:gd name="T46" fmla="*/ 778726612 w 317"/>
              <a:gd name="T47" fmla="*/ 423386330 h 218"/>
              <a:gd name="T48" fmla="*/ 796368476 w 317"/>
              <a:gd name="T49" fmla="*/ 370463758 h 218"/>
              <a:gd name="T50" fmla="*/ 778726612 w 317"/>
              <a:gd name="T51" fmla="*/ 317539698 h 218"/>
              <a:gd name="T52" fmla="*/ 745965420 w 317"/>
              <a:gd name="T53" fmla="*/ 246975343 h 218"/>
              <a:gd name="T54" fmla="*/ 761086337 w 317"/>
              <a:gd name="T55" fmla="*/ 176410938 h 218"/>
              <a:gd name="T56" fmla="*/ 761086337 w 317"/>
              <a:gd name="T57" fmla="*/ 105846582 h 218"/>
              <a:gd name="T58" fmla="*/ 728323557 w 317"/>
              <a:gd name="T59" fmla="*/ 52924085 h 218"/>
              <a:gd name="T60" fmla="*/ 675401142 w 317"/>
              <a:gd name="T61" fmla="*/ 52924085 h 218"/>
              <a:gd name="T62" fmla="*/ 604836865 w 317"/>
              <a:gd name="T63" fmla="*/ 35282190 h 218"/>
              <a:gd name="T64" fmla="*/ 536791946 w 317"/>
              <a:gd name="T65" fmla="*/ 0 h 218"/>
              <a:gd name="T66" fmla="*/ 468748615 w 317"/>
              <a:gd name="T67" fmla="*/ 0 h 218"/>
              <a:gd name="T68" fmla="*/ 451106752 w 317"/>
              <a:gd name="T69" fmla="*/ 0 h 2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7"/>
              <a:gd name="T106" fmla="*/ 0 h 218"/>
              <a:gd name="T107" fmla="*/ 317 w 317"/>
              <a:gd name="T108" fmla="*/ 218 h 2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7" h="218">
                <a:moveTo>
                  <a:pt x="179" y="0"/>
                </a:moveTo>
                <a:lnTo>
                  <a:pt x="151" y="14"/>
                </a:lnTo>
                <a:lnTo>
                  <a:pt x="124" y="14"/>
                </a:lnTo>
                <a:lnTo>
                  <a:pt x="96" y="14"/>
                </a:lnTo>
                <a:lnTo>
                  <a:pt x="76" y="14"/>
                </a:lnTo>
                <a:lnTo>
                  <a:pt x="48" y="14"/>
                </a:lnTo>
                <a:lnTo>
                  <a:pt x="28" y="42"/>
                </a:lnTo>
                <a:lnTo>
                  <a:pt x="28" y="63"/>
                </a:lnTo>
                <a:lnTo>
                  <a:pt x="14" y="98"/>
                </a:lnTo>
                <a:lnTo>
                  <a:pt x="0" y="119"/>
                </a:lnTo>
                <a:lnTo>
                  <a:pt x="0" y="140"/>
                </a:lnTo>
                <a:lnTo>
                  <a:pt x="21" y="161"/>
                </a:lnTo>
                <a:lnTo>
                  <a:pt x="28" y="182"/>
                </a:lnTo>
                <a:lnTo>
                  <a:pt x="55" y="189"/>
                </a:lnTo>
                <a:lnTo>
                  <a:pt x="83" y="210"/>
                </a:lnTo>
                <a:lnTo>
                  <a:pt x="104" y="210"/>
                </a:lnTo>
                <a:lnTo>
                  <a:pt x="131" y="217"/>
                </a:lnTo>
                <a:lnTo>
                  <a:pt x="158" y="217"/>
                </a:lnTo>
                <a:lnTo>
                  <a:pt x="186" y="217"/>
                </a:lnTo>
                <a:lnTo>
                  <a:pt x="207" y="217"/>
                </a:lnTo>
                <a:lnTo>
                  <a:pt x="234" y="203"/>
                </a:lnTo>
                <a:lnTo>
                  <a:pt x="261" y="182"/>
                </a:lnTo>
                <a:lnTo>
                  <a:pt x="282" y="182"/>
                </a:lnTo>
                <a:lnTo>
                  <a:pt x="309" y="168"/>
                </a:lnTo>
                <a:lnTo>
                  <a:pt x="316" y="147"/>
                </a:lnTo>
                <a:lnTo>
                  <a:pt x="309" y="126"/>
                </a:lnTo>
                <a:lnTo>
                  <a:pt x="296" y="98"/>
                </a:lnTo>
                <a:lnTo>
                  <a:pt x="302" y="70"/>
                </a:lnTo>
                <a:lnTo>
                  <a:pt x="302" y="42"/>
                </a:lnTo>
                <a:lnTo>
                  <a:pt x="289" y="21"/>
                </a:lnTo>
                <a:lnTo>
                  <a:pt x="268" y="21"/>
                </a:lnTo>
                <a:lnTo>
                  <a:pt x="240" y="14"/>
                </a:lnTo>
                <a:lnTo>
                  <a:pt x="213" y="0"/>
                </a:lnTo>
                <a:lnTo>
                  <a:pt x="186" y="0"/>
                </a:lnTo>
                <a:lnTo>
                  <a:pt x="179" y="0"/>
                </a:lnTo>
              </a:path>
            </a:pathLst>
          </a:custGeom>
          <a:solidFill>
            <a:srgbClr val="CECECE"/>
          </a:solidFill>
          <a:ln w="12700" cap="rnd">
            <a:solidFill>
              <a:schemeClr val="tx1"/>
            </a:solidFill>
            <a:round/>
          </a:ln>
        </p:spPr>
        <p:txBody>
          <a:bodyPr/>
          <a:lstStyle/>
          <a:p>
            <a:endParaRPr lang="en-GB"/>
          </a:p>
        </p:txBody>
      </p:sp>
      <p:sp>
        <p:nvSpPr>
          <p:cNvPr id="181" name="Freeform 80" descr="25%"/>
          <p:cNvSpPr/>
          <p:nvPr/>
        </p:nvSpPr>
        <p:spPr bwMode="auto">
          <a:xfrm>
            <a:off x="2824163" y="2727325"/>
            <a:ext cx="47625" cy="114300"/>
          </a:xfrm>
          <a:custGeom>
            <a:avLst/>
            <a:gdLst>
              <a:gd name="T0" fmla="*/ 35282191 w 30"/>
              <a:gd name="T1" fmla="*/ 0 h 72"/>
              <a:gd name="T2" fmla="*/ 35282191 w 30"/>
              <a:gd name="T3" fmla="*/ 52922490 h 72"/>
              <a:gd name="T4" fmla="*/ 0 w 30"/>
              <a:gd name="T5" fmla="*/ 108365929 h 72"/>
              <a:gd name="T6" fmla="*/ 17641889 w 30"/>
              <a:gd name="T7" fmla="*/ 178931861 h 72"/>
              <a:gd name="T8" fmla="*/ 73085331 w 30"/>
              <a:gd name="T9" fmla="*/ 143648101 h 72"/>
              <a:gd name="T10" fmla="*/ 73085331 w 30"/>
              <a:gd name="T11" fmla="*/ 90725611 h 72"/>
              <a:gd name="T12" fmla="*/ 35282191 w 30"/>
              <a:gd name="T13" fmla="*/ 0 h 72"/>
              <a:gd name="T14" fmla="*/ 0 60000 65536"/>
              <a:gd name="T15" fmla="*/ 0 60000 65536"/>
              <a:gd name="T16" fmla="*/ 0 60000 65536"/>
              <a:gd name="T17" fmla="*/ 0 60000 65536"/>
              <a:gd name="T18" fmla="*/ 0 60000 65536"/>
              <a:gd name="T19" fmla="*/ 0 60000 65536"/>
              <a:gd name="T20" fmla="*/ 0 60000 65536"/>
              <a:gd name="T21" fmla="*/ 0 w 30"/>
              <a:gd name="T22" fmla="*/ 0 h 72"/>
              <a:gd name="T23" fmla="*/ 30 w 30"/>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72">
                <a:moveTo>
                  <a:pt x="14" y="0"/>
                </a:moveTo>
                <a:lnTo>
                  <a:pt x="14" y="21"/>
                </a:lnTo>
                <a:lnTo>
                  <a:pt x="0" y="43"/>
                </a:lnTo>
                <a:lnTo>
                  <a:pt x="7" y="71"/>
                </a:lnTo>
                <a:lnTo>
                  <a:pt x="29" y="57"/>
                </a:lnTo>
                <a:lnTo>
                  <a:pt x="29" y="36"/>
                </a:lnTo>
                <a:lnTo>
                  <a:pt x="14" y="0"/>
                </a:lnTo>
              </a:path>
            </a:pathLst>
          </a:custGeom>
          <a:pattFill prst="pct25">
            <a:fgClr>
              <a:schemeClr val="bg2"/>
            </a:fgClr>
            <a:bgClr>
              <a:srgbClr val="CECECE"/>
            </a:bgClr>
          </a:pattFill>
          <a:ln w="12700" cap="rnd">
            <a:noFill/>
            <a:round/>
          </a:ln>
        </p:spPr>
        <p:txBody>
          <a:bodyPr/>
          <a:lstStyle/>
          <a:p>
            <a:endParaRPr lang="en-GB"/>
          </a:p>
        </p:txBody>
      </p:sp>
      <p:sp>
        <p:nvSpPr>
          <p:cNvPr id="182" name="Freeform 81" descr="25%"/>
          <p:cNvSpPr/>
          <p:nvPr/>
        </p:nvSpPr>
        <p:spPr bwMode="auto">
          <a:xfrm>
            <a:off x="2782888" y="2895600"/>
            <a:ext cx="77787" cy="103188"/>
          </a:xfrm>
          <a:custGeom>
            <a:avLst/>
            <a:gdLst>
              <a:gd name="T0" fmla="*/ 103324941 w 49"/>
              <a:gd name="T1" fmla="*/ 0 h 65"/>
              <a:gd name="T2" fmla="*/ 52922156 w 49"/>
              <a:gd name="T3" fmla="*/ 55443705 h 65"/>
              <a:gd name="T4" fmla="*/ 0 w 49"/>
              <a:gd name="T5" fmla="*/ 90726047 h 65"/>
              <a:gd name="T6" fmla="*/ 0 w 49"/>
              <a:gd name="T7" fmla="*/ 143650378 h 65"/>
              <a:gd name="T8" fmla="*/ 52922156 w 49"/>
              <a:gd name="T9" fmla="*/ 161290755 h 65"/>
              <a:gd name="T10" fmla="*/ 103324941 w 49"/>
              <a:gd name="T11" fmla="*/ 143650378 h 65"/>
              <a:gd name="T12" fmla="*/ 120966734 w 49"/>
              <a:gd name="T13" fmla="*/ 90726047 h 65"/>
              <a:gd name="T14" fmla="*/ 103324941 w 49"/>
              <a:gd name="T15" fmla="*/ 17641971 h 65"/>
              <a:gd name="T16" fmla="*/ 103324941 w 49"/>
              <a:gd name="T17" fmla="*/ 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65"/>
              <a:gd name="T29" fmla="*/ 49 w 49"/>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65">
                <a:moveTo>
                  <a:pt x="41" y="0"/>
                </a:moveTo>
                <a:lnTo>
                  <a:pt x="21" y="22"/>
                </a:lnTo>
                <a:lnTo>
                  <a:pt x="0" y="36"/>
                </a:lnTo>
                <a:lnTo>
                  <a:pt x="0" y="57"/>
                </a:lnTo>
                <a:lnTo>
                  <a:pt x="21" y="64"/>
                </a:lnTo>
                <a:lnTo>
                  <a:pt x="41" y="57"/>
                </a:lnTo>
                <a:lnTo>
                  <a:pt x="48" y="36"/>
                </a:lnTo>
                <a:lnTo>
                  <a:pt x="41" y="7"/>
                </a:lnTo>
                <a:lnTo>
                  <a:pt x="41" y="0"/>
                </a:lnTo>
              </a:path>
            </a:pathLst>
          </a:custGeom>
          <a:pattFill prst="pct25">
            <a:fgClr>
              <a:schemeClr val="bg2"/>
            </a:fgClr>
            <a:bgClr>
              <a:srgbClr val="CECECE"/>
            </a:bgClr>
          </a:pattFill>
          <a:ln w="12700" cap="rnd">
            <a:noFill/>
            <a:round/>
          </a:ln>
        </p:spPr>
        <p:txBody>
          <a:bodyPr/>
          <a:lstStyle/>
          <a:p>
            <a:endParaRPr lang="en-GB"/>
          </a:p>
        </p:txBody>
      </p:sp>
      <p:sp>
        <p:nvSpPr>
          <p:cNvPr id="183" name="Freeform 82"/>
          <p:cNvSpPr/>
          <p:nvPr/>
        </p:nvSpPr>
        <p:spPr bwMode="auto">
          <a:xfrm>
            <a:off x="1481138" y="2636838"/>
            <a:ext cx="561975" cy="406400"/>
          </a:xfrm>
          <a:custGeom>
            <a:avLst/>
            <a:gdLst>
              <a:gd name="T0" fmla="*/ 645159976 w 354"/>
              <a:gd name="T1" fmla="*/ 90725607 h 256"/>
              <a:gd name="T2" fmla="*/ 574595625 w 354"/>
              <a:gd name="T3" fmla="*/ 73083727 h 256"/>
              <a:gd name="T4" fmla="*/ 471268461 w 354"/>
              <a:gd name="T5" fmla="*/ 17640298 h 256"/>
              <a:gd name="T6" fmla="*/ 418345992 w 354"/>
              <a:gd name="T7" fmla="*/ 0 h 256"/>
              <a:gd name="T8" fmla="*/ 347781542 w 354"/>
              <a:gd name="T9" fmla="*/ 0 h 256"/>
              <a:gd name="T10" fmla="*/ 279736553 w 354"/>
              <a:gd name="T11" fmla="*/ 0 h 256"/>
              <a:gd name="T12" fmla="*/ 226814084 w 354"/>
              <a:gd name="T13" fmla="*/ 17640298 h 256"/>
              <a:gd name="T14" fmla="*/ 156249683 w 354"/>
              <a:gd name="T15" fmla="*/ 35282183 h 256"/>
              <a:gd name="T16" fmla="*/ 141128751 w 354"/>
              <a:gd name="T17" fmla="*/ 90725607 h 256"/>
              <a:gd name="T18" fmla="*/ 88206257 w 354"/>
              <a:gd name="T19" fmla="*/ 126007802 h 256"/>
              <a:gd name="T20" fmla="*/ 70564375 w 354"/>
              <a:gd name="T21" fmla="*/ 178930264 h 256"/>
              <a:gd name="T22" fmla="*/ 52924082 w 354"/>
              <a:gd name="T23" fmla="*/ 249494655 h 256"/>
              <a:gd name="T24" fmla="*/ 52924082 w 354"/>
              <a:gd name="T25" fmla="*/ 304938066 h 256"/>
              <a:gd name="T26" fmla="*/ 17640300 w 354"/>
              <a:gd name="T27" fmla="*/ 375502408 h 256"/>
              <a:gd name="T28" fmla="*/ 0 w 354"/>
              <a:gd name="T29" fmla="*/ 446066848 h 256"/>
              <a:gd name="T30" fmla="*/ 0 w 354"/>
              <a:gd name="T31" fmla="*/ 516631190 h 256"/>
              <a:gd name="T32" fmla="*/ 52924082 w 354"/>
              <a:gd name="T33" fmla="*/ 516631190 h 256"/>
              <a:gd name="T34" fmla="*/ 105846576 w 354"/>
              <a:gd name="T35" fmla="*/ 516631190 h 256"/>
              <a:gd name="T36" fmla="*/ 156249683 w 354"/>
              <a:gd name="T37" fmla="*/ 572074601 h 256"/>
              <a:gd name="T38" fmla="*/ 209173790 w 354"/>
              <a:gd name="T39" fmla="*/ 589716480 h 256"/>
              <a:gd name="T40" fmla="*/ 279736553 w 354"/>
              <a:gd name="T41" fmla="*/ 589716480 h 256"/>
              <a:gd name="T42" fmla="*/ 332660610 w 354"/>
              <a:gd name="T43" fmla="*/ 589716480 h 256"/>
              <a:gd name="T44" fmla="*/ 418345992 w 354"/>
              <a:gd name="T45" fmla="*/ 642638942 h 256"/>
              <a:gd name="T46" fmla="*/ 471268461 w 354"/>
              <a:gd name="T47" fmla="*/ 642638942 h 256"/>
              <a:gd name="T48" fmla="*/ 524192518 w 354"/>
              <a:gd name="T49" fmla="*/ 589716480 h 256"/>
              <a:gd name="T50" fmla="*/ 594756868 w 354"/>
              <a:gd name="T51" fmla="*/ 589716480 h 256"/>
              <a:gd name="T52" fmla="*/ 662801857 w 354"/>
              <a:gd name="T53" fmla="*/ 572074601 h 256"/>
              <a:gd name="T54" fmla="*/ 733366208 w 354"/>
              <a:gd name="T55" fmla="*/ 589716480 h 256"/>
              <a:gd name="T56" fmla="*/ 819051491 w 354"/>
              <a:gd name="T57" fmla="*/ 589716480 h 256"/>
              <a:gd name="T58" fmla="*/ 889616040 w 354"/>
              <a:gd name="T59" fmla="*/ 536792430 h 256"/>
              <a:gd name="T60" fmla="*/ 889616040 w 354"/>
              <a:gd name="T61" fmla="*/ 481349019 h 256"/>
              <a:gd name="T62" fmla="*/ 871974159 w 354"/>
              <a:gd name="T63" fmla="*/ 428426557 h 256"/>
              <a:gd name="T64" fmla="*/ 854333865 w 354"/>
              <a:gd name="T65" fmla="*/ 357862116 h 256"/>
              <a:gd name="T66" fmla="*/ 854333865 w 354"/>
              <a:gd name="T67" fmla="*/ 284776826 h 256"/>
              <a:gd name="T68" fmla="*/ 854333865 w 354"/>
              <a:gd name="T69" fmla="*/ 231854364 h 256"/>
              <a:gd name="T70" fmla="*/ 836691983 w 354"/>
              <a:gd name="T71" fmla="*/ 161289973 h 256"/>
              <a:gd name="T72" fmla="*/ 766127434 w 354"/>
              <a:gd name="T73" fmla="*/ 108365923 h 256"/>
              <a:gd name="T74" fmla="*/ 713204965 w 354"/>
              <a:gd name="T75" fmla="*/ 108365923 h 256"/>
              <a:gd name="T76" fmla="*/ 645159976 w 354"/>
              <a:gd name="T77" fmla="*/ 90725607 h 256"/>
              <a:gd name="T78" fmla="*/ 645159976 w 354"/>
              <a:gd name="T79" fmla="*/ 90725607 h 2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4"/>
              <a:gd name="T121" fmla="*/ 0 h 256"/>
              <a:gd name="T122" fmla="*/ 354 w 354"/>
              <a:gd name="T123" fmla="*/ 256 h 25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4" h="256">
                <a:moveTo>
                  <a:pt x="256" y="36"/>
                </a:moveTo>
                <a:lnTo>
                  <a:pt x="228" y="29"/>
                </a:lnTo>
                <a:lnTo>
                  <a:pt x="187" y="7"/>
                </a:lnTo>
                <a:lnTo>
                  <a:pt x="166" y="0"/>
                </a:lnTo>
                <a:lnTo>
                  <a:pt x="138" y="0"/>
                </a:lnTo>
                <a:lnTo>
                  <a:pt x="111" y="0"/>
                </a:lnTo>
                <a:lnTo>
                  <a:pt x="90" y="7"/>
                </a:lnTo>
                <a:lnTo>
                  <a:pt x="62" y="14"/>
                </a:lnTo>
                <a:lnTo>
                  <a:pt x="56" y="36"/>
                </a:lnTo>
                <a:lnTo>
                  <a:pt x="35" y="50"/>
                </a:lnTo>
                <a:lnTo>
                  <a:pt x="28" y="71"/>
                </a:lnTo>
                <a:lnTo>
                  <a:pt x="21" y="99"/>
                </a:lnTo>
                <a:lnTo>
                  <a:pt x="21" y="121"/>
                </a:lnTo>
                <a:lnTo>
                  <a:pt x="7" y="149"/>
                </a:lnTo>
                <a:lnTo>
                  <a:pt x="0" y="177"/>
                </a:lnTo>
                <a:lnTo>
                  <a:pt x="0" y="205"/>
                </a:lnTo>
                <a:lnTo>
                  <a:pt x="21" y="205"/>
                </a:lnTo>
                <a:lnTo>
                  <a:pt x="42" y="205"/>
                </a:lnTo>
                <a:lnTo>
                  <a:pt x="62" y="227"/>
                </a:lnTo>
                <a:lnTo>
                  <a:pt x="83" y="234"/>
                </a:lnTo>
                <a:lnTo>
                  <a:pt x="111" y="234"/>
                </a:lnTo>
                <a:lnTo>
                  <a:pt x="132" y="234"/>
                </a:lnTo>
                <a:lnTo>
                  <a:pt x="166" y="255"/>
                </a:lnTo>
                <a:lnTo>
                  <a:pt x="187" y="255"/>
                </a:lnTo>
                <a:lnTo>
                  <a:pt x="208" y="234"/>
                </a:lnTo>
                <a:lnTo>
                  <a:pt x="236" y="234"/>
                </a:lnTo>
                <a:lnTo>
                  <a:pt x="263" y="227"/>
                </a:lnTo>
                <a:lnTo>
                  <a:pt x="291" y="234"/>
                </a:lnTo>
                <a:lnTo>
                  <a:pt x="325" y="234"/>
                </a:lnTo>
                <a:lnTo>
                  <a:pt x="353" y="213"/>
                </a:lnTo>
                <a:lnTo>
                  <a:pt x="353" y="191"/>
                </a:lnTo>
                <a:lnTo>
                  <a:pt x="346" y="170"/>
                </a:lnTo>
                <a:lnTo>
                  <a:pt x="339" y="142"/>
                </a:lnTo>
                <a:lnTo>
                  <a:pt x="339" y="113"/>
                </a:lnTo>
                <a:lnTo>
                  <a:pt x="339" y="92"/>
                </a:lnTo>
                <a:lnTo>
                  <a:pt x="332" y="64"/>
                </a:lnTo>
                <a:lnTo>
                  <a:pt x="304" y="43"/>
                </a:lnTo>
                <a:lnTo>
                  <a:pt x="283" y="43"/>
                </a:lnTo>
                <a:lnTo>
                  <a:pt x="256" y="36"/>
                </a:lnTo>
              </a:path>
            </a:pathLst>
          </a:custGeom>
          <a:solidFill>
            <a:srgbClr val="CECECE"/>
          </a:solidFill>
          <a:ln w="12700" cap="rnd">
            <a:solidFill>
              <a:schemeClr val="tx1"/>
            </a:solidFill>
            <a:round/>
          </a:ln>
        </p:spPr>
        <p:txBody>
          <a:bodyPr/>
          <a:lstStyle/>
          <a:p>
            <a:endParaRPr lang="en-GB"/>
          </a:p>
        </p:txBody>
      </p:sp>
      <p:sp>
        <p:nvSpPr>
          <p:cNvPr id="184" name="Freeform 83" descr="25%"/>
          <p:cNvSpPr/>
          <p:nvPr/>
        </p:nvSpPr>
        <p:spPr bwMode="auto">
          <a:xfrm>
            <a:off x="1900238" y="2884488"/>
            <a:ext cx="109537" cy="101600"/>
          </a:xfrm>
          <a:custGeom>
            <a:avLst/>
            <a:gdLst>
              <a:gd name="T0" fmla="*/ 50402885 w 69"/>
              <a:gd name="T1" fmla="*/ 141128732 h 64"/>
              <a:gd name="T2" fmla="*/ 103325120 w 69"/>
              <a:gd name="T3" fmla="*/ 158769024 h 64"/>
              <a:gd name="T4" fmla="*/ 153728017 w 69"/>
              <a:gd name="T5" fmla="*/ 123486853 h 64"/>
              <a:gd name="T6" fmla="*/ 171369817 w 69"/>
              <a:gd name="T7" fmla="*/ 70564366 h 64"/>
              <a:gd name="T8" fmla="*/ 153728017 w 69"/>
              <a:gd name="T9" fmla="*/ 0 h 64"/>
              <a:gd name="T10" fmla="*/ 103325120 w 69"/>
              <a:gd name="T11" fmla="*/ 0 h 64"/>
              <a:gd name="T12" fmla="*/ 68043109 w 69"/>
              <a:gd name="T13" fmla="*/ 52922487 h 64"/>
              <a:gd name="T14" fmla="*/ 17640218 w 69"/>
              <a:gd name="T15" fmla="*/ 88204658 h 64"/>
              <a:gd name="T16" fmla="*/ 0 w 69"/>
              <a:gd name="T17" fmla="*/ 141128732 h 64"/>
              <a:gd name="T18" fmla="*/ 50402885 w 69"/>
              <a:gd name="T19" fmla="*/ 141128732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64"/>
              <a:gd name="T32" fmla="*/ 69 w 69"/>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64">
                <a:moveTo>
                  <a:pt x="20" y="56"/>
                </a:moveTo>
                <a:lnTo>
                  <a:pt x="41" y="63"/>
                </a:lnTo>
                <a:lnTo>
                  <a:pt x="61" y="49"/>
                </a:lnTo>
                <a:lnTo>
                  <a:pt x="68" y="28"/>
                </a:lnTo>
                <a:lnTo>
                  <a:pt x="61" y="0"/>
                </a:lnTo>
                <a:lnTo>
                  <a:pt x="41" y="0"/>
                </a:lnTo>
                <a:lnTo>
                  <a:pt x="27" y="21"/>
                </a:lnTo>
                <a:lnTo>
                  <a:pt x="7" y="35"/>
                </a:lnTo>
                <a:lnTo>
                  <a:pt x="0" y="56"/>
                </a:lnTo>
                <a:lnTo>
                  <a:pt x="20" y="56"/>
                </a:lnTo>
              </a:path>
            </a:pathLst>
          </a:custGeom>
          <a:pattFill prst="pct25">
            <a:fgClr>
              <a:schemeClr val="bg2"/>
            </a:fgClr>
            <a:bgClr>
              <a:srgbClr val="CECECE"/>
            </a:bgClr>
          </a:pattFill>
          <a:ln w="12700" cap="rnd">
            <a:noFill/>
            <a:round/>
          </a:ln>
        </p:spPr>
        <p:txBody>
          <a:bodyPr/>
          <a:lstStyle/>
          <a:p>
            <a:endParaRPr lang="en-GB"/>
          </a:p>
        </p:txBody>
      </p:sp>
      <p:sp>
        <p:nvSpPr>
          <p:cNvPr id="185" name="Freeform 84" descr="25%"/>
          <p:cNvSpPr/>
          <p:nvPr/>
        </p:nvSpPr>
        <p:spPr bwMode="auto">
          <a:xfrm>
            <a:off x="1506538" y="2873375"/>
            <a:ext cx="120650" cy="103188"/>
          </a:xfrm>
          <a:custGeom>
            <a:avLst/>
            <a:gdLst>
              <a:gd name="T0" fmla="*/ 0 w 76"/>
              <a:gd name="T1" fmla="*/ 123489040 h 65"/>
              <a:gd name="T2" fmla="*/ 0 w 76"/>
              <a:gd name="T3" fmla="*/ 52924331 h 65"/>
              <a:gd name="T4" fmla="*/ 52922491 w 76"/>
              <a:gd name="T5" fmla="*/ 0 h 65"/>
              <a:gd name="T6" fmla="*/ 103325596 w 76"/>
              <a:gd name="T7" fmla="*/ 35282354 h 65"/>
              <a:gd name="T8" fmla="*/ 138607794 w 76"/>
              <a:gd name="T9" fmla="*/ 105847075 h 65"/>
              <a:gd name="T10" fmla="*/ 189012486 w 76"/>
              <a:gd name="T11" fmla="*/ 161290755 h 65"/>
              <a:gd name="T12" fmla="*/ 120967501 w 76"/>
              <a:gd name="T13" fmla="*/ 143650378 h 65"/>
              <a:gd name="T14" fmla="*/ 52922491 w 76"/>
              <a:gd name="T15" fmla="*/ 143650378 h 65"/>
              <a:gd name="T16" fmla="*/ 0 w 76"/>
              <a:gd name="T17" fmla="*/ 12348904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65"/>
              <a:gd name="T29" fmla="*/ 76 w 76"/>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65">
                <a:moveTo>
                  <a:pt x="0" y="49"/>
                </a:moveTo>
                <a:lnTo>
                  <a:pt x="0" y="21"/>
                </a:lnTo>
                <a:lnTo>
                  <a:pt x="21" y="0"/>
                </a:lnTo>
                <a:lnTo>
                  <a:pt x="41" y="14"/>
                </a:lnTo>
                <a:lnTo>
                  <a:pt x="55" y="42"/>
                </a:lnTo>
                <a:lnTo>
                  <a:pt x="75" y="64"/>
                </a:lnTo>
                <a:lnTo>
                  <a:pt x="48" y="57"/>
                </a:lnTo>
                <a:lnTo>
                  <a:pt x="21" y="57"/>
                </a:lnTo>
                <a:lnTo>
                  <a:pt x="0" y="49"/>
                </a:lnTo>
              </a:path>
            </a:pathLst>
          </a:custGeom>
          <a:pattFill prst="pct25">
            <a:fgClr>
              <a:schemeClr val="bg2"/>
            </a:fgClr>
            <a:bgClr>
              <a:srgbClr val="CECECE"/>
            </a:bgClr>
          </a:pattFill>
          <a:ln w="12700" cap="rnd">
            <a:noFill/>
            <a:round/>
          </a:ln>
        </p:spPr>
        <p:txBody>
          <a:bodyPr/>
          <a:lstStyle/>
          <a:p>
            <a:endParaRPr lang="en-GB"/>
          </a:p>
        </p:txBody>
      </p:sp>
      <p:sp>
        <p:nvSpPr>
          <p:cNvPr id="186" name="Freeform 85" descr="25%"/>
          <p:cNvSpPr/>
          <p:nvPr/>
        </p:nvSpPr>
        <p:spPr bwMode="auto">
          <a:xfrm>
            <a:off x="1844675" y="2695575"/>
            <a:ext cx="65088" cy="68263"/>
          </a:xfrm>
          <a:custGeom>
            <a:avLst/>
            <a:gdLst>
              <a:gd name="T0" fmla="*/ 0 w 41"/>
              <a:gd name="T1" fmla="*/ 0 h 43"/>
              <a:gd name="T2" fmla="*/ 32763077 w 41"/>
              <a:gd name="T3" fmla="*/ 52924469 h 43"/>
              <a:gd name="T4" fmla="*/ 85685964 w 41"/>
              <a:gd name="T5" fmla="*/ 105847350 h 43"/>
              <a:gd name="T6" fmla="*/ 100807012 w 41"/>
              <a:gd name="T7" fmla="*/ 35282446 h 43"/>
              <a:gd name="T8" fmla="*/ 32763077 w 41"/>
              <a:gd name="T9" fmla="*/ 35282446 h 43"/>
              <a:gd name="T10" fmla="*/ 0 w 41"/>
              <a:gd name="T11" fmla="*/ 0 h 43"/>
              <a:gd name="T12" fmla="*/ 0 60000 65536"/>
              <a:gd name="T13" fmla="*/ 0 60000 65536"/>
              <a:gd name="T14" fmla="*/ 0 60000 65536"/>
              <a:gd name="T15" fmla="*/ 0 60000 65536"/>
              <a:gd name="T16" fmla="*/ 0 60000 65536"/>
              <a:gd name="T17" fmla="*/ 0 60000 65536"/>
              <a:gd name="T18" fmla="*/ 0 w 41"/>
              <a:gd name="T19" fmla="*/ 0 h 43"/>
              <a:gd name="T20" fmla="*/ 41 w 41"/>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41" h="43">
                <a:moveTo>
                  <a:pt x="0" y="0"/>
                </a:moveTo>
                <a:lnTo>
                  <a:pt x="13" y="21"/>
                </a:lnTo>
                <a:lnTo>
                  <a:pt x="34" y="42"/>
                </a:lnTo>
                <a:lnTo>
                  <a:pt x="40" y="14"/>
                </a:lnTo>
                <a:lnTo>
                  <a:pt x="13" y="14"/>
                </a:lnTo>
                <a:lnTo>
                  <a:pt x="0" y="0"/>
                </a:lnTo>
              </a:path>
            </a:pathLst>
          </a:custGeom>
          <a:pattFill prst="pct25">
            <a:fgClr>
              <a:schemeClr val="bg2"/>
            </a:fgClr>
            <a:bgClr>
              <a:srgbClr val="CECECE"/>
            </a:bgClr>
          </a:pattFill>
          <a:ln w="12700" cap="rnd">
            <a:noFill/>
            <a:round/>
          </a:ln>
        </p:spPr>
        <p:txBody>
          <a:bodyPr/>
          <a:lstStyle/>
          <a:p>
            <a:endParaRPr lang="en-GB"/>
          </a:p>
        </p:txBody>
      </p:sp>
      <p:sp>
        <p:nvSpPr>
          <p:cNvPr id="187" name="Freeform 86"/>
          <p:cNvSpPr/>
          <p:nvPr/>
        </p:nvSpPr>
        <p:spPr bwMode="auto">
          <a:xfrm>
            <a:off x="1985963" y="2705100"/>
            <a:ext cx="514350" cy="338138"/>
          </a:xfrm>
          <a:custGeom>
            <a:avLst/>
            <a:gdLst>
              <a:gd name="T0" fmla="*/ 572074658 w 324"/>
              <a:gd name="T1" fmla="*/ 35282242 h 213"/>
              <a:gd name="T2" fmla="*/ 501510309 w 324"/>
              <a:gd name="T3" fmla="*/ 35282242 h 213"/>
              <a:gd name="T4" fmla="*/ 433466910 w 324"/>
              <a:gd name="T5" fmla="*/ 17641915 h 213"/>
              <a:gd name="T6" fmla="*/ 380544343 w 324"/>
              <a:gd name="T7" fmla="*/ 17641915 h 213"/>
              <a:gd name="T8" fmla="*/ 312499356 w 324"/>
              <a:gd name="T9" fmla="*/ 0 h 213"/>
              <a:gd name="T10" fmla="*/ 241935008 w 324"/>
              <a:gd name="T11" fmla="*/ 0 h 213"/>
              <a:gd name="T12" fmla="*/ 191531852 w 324"/>
              <a:gd name="T13" fmla="*/ 0 h 213"/>
              <a:gd name="T14" fmla="*/ 120967504 w 324"/>
              <a:gd name="T15" fmla="*/ 17641915 h 213"/>
              <a:gd name="T16" fmla="*/ 105846572 w 324"/>
              <a:gd name="T17" fmla="*/ 70564484 h 213"/>
              <a:gd name="T18" fmla="*/ 52922492 w 324"/>
              <a:gd name="T19" fmla="*/ 105846738 h 213"/>
              <a:gd name="T20" fmla="*/ 17640300 w 324"/>
              <a:gd name="T21" fmla="*/ 176411197 h 213"/>
              <a:gd name="T22" fmla="*/ 0 w 324"/>
              <a:gd name="T23" fmla="*/ 231854751 h 213"/>
              <a:gd name="T24" fmla="*/ 0 w 324"/>
              <a:gd name="T25" fmla="*/ 302419210 h 213"/>
              <a:gd name="T26" fmla="*/ 35282187 w 324"/>
              <a:gd name="T27" fmla="*/ 372983669 h 213"/>
              <a:gd name="T28" fmla="*/ 35282187 w 324"/>
              <a:gd name="T29" fmla="*/ 428427272 h 213"/>
              <a:gd name="T30" fmla="*/ 105846572 w 324"/>
              <a:gd name="T31" fmla="*/ 443548227 h 213"/>
              <a:gd name="T32" fmla="*/ 156249678 w 324"/>
              <a:gd name="T33" fmla="*/ 498991731 h 213"/>
              <a:gd name="T34" fmla="*/ 209172195 w 324"/>
              <a:gd name="T35" fmla="*/ 516633639 h 213"/>
              <a:gd name="T36" fmla="*/ 262096250 w 324"/>
              <a:gd name="T37" fmla="*/ 534273960 h 213"/>
              <a:gd name="T38" fmla="*/ 345262169 w 324"/>
              <a:gd name="T39" fmla="*/ 516633639 h 213"/>
              <a:gd name="T40" fmla="*/ 415824930 w 324"/>
              <a:gd name="T41" fmla="*/ 498991731 h 213"/>
              <a:gd name="T42" fmla="*/ 468749084 w 324"/>
              <a:gd name="T43" fmla="*/ 498991731 h 213"/>
              <a:gd name="T44" fmla="*/ 519152190 w 324"/>
              <a:gd name="T45" fmla="*/ 534273960 h 213"/>
              <a:gd name="T46" fmla="*/ 589716539 w 324"/>
              <a:gd name="T47" fmla="*/ 534273960 h 213"/>
              <a:gd name="T48" fmla="*/ 657761526 w 324"/>
              <a:gd name="T49" fmla="*/ 498991731 h 213"/>
              <a:gd name="T50" fmla="*/ 657761526 w 324"/>
              <a:gd name="T51" fmla="*/ 443548227 h 213"/>
              <a:gd name="T52" fmla="*/ 710683993 w 324"/>
              <a:gd name="T53" fmla="*/ 408265898 h 213"/>
              <a:gd name="T54" fmla="*/ 725804925 w 324"/>
              <a:gd name="T55" fmla="*/ 355343348 h 213"/>
              <a:gd name="T56" fmla="*/ 778728980 w 324"/>
              <a:gd name="T57" fmla="*/ 337701439 h 213"/>
              <a:gd name="T58" fmla="*/ 814011154 w 324"/>
              <a:gd name="T59" fmla="*/ 284778889 h 213"/>
              <a:gd name="T60" fmla="*/ 761087099 w 324"/>
              <a:gd name="T61" fmla="*/ 214214430 h 213"/>
              <a:gd name="T62" fmla="*/ 761087099 w 324"/>
              <a:gd name="T63" fmla="*/ 158770876 h 213"/>
              <a:gd name="T64" fmla="*/ 745966167 w 324"/>
              <a:gd name="T65" fmla="*/ 88206392 h 213"/>
              <a:gd name="T66" fmla="*/ 693043700 w 324"/>
              <a:gd name="T67" fmla="*/ 70564484 h 213"/>
              <a:gd name="T68" fmla="*/ 640119645 w 324"/>
              <a:gd name="T69" fmla="*/ 70564484 h 213"/>
              <a:gd name="T70" fmla="*/ 572074658 w 324"/>
              <a:gd name="T71" fmla="*/ 35282242 h 2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4"/>
              <a:gd name="T109" fmla="*/ 0 h 213"/>
              <a:gd name="T110" fmla="*/ 324 w 324"/>
              <a:gd name="T111" fmla="*/ 213 h 2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4" h="213">
                <a:moveTo>
                  <a:pt x="227" y="14"/>
                </a:moveTo>
                <a:lnTo>
                  <a:pt x="199" y="14"/>
                </a:lnTo>
                <a:lnTo>
                  <a:pt x="172" y="7"/>
                </a:lnTo>
                <a:lnTo>
                  <a:pt x="151" y="7"/>
                </a:lnTo>
                <a:lnTo>
                  <a:pt x="124" y="0"/>
                </a:lnTo>
                <a:lnTo>
                  <a:pt x="96" y="0"/>
                </a:lnTo>
                <a:lnTo>
                  <a:pt x="76" y="0"/>
                </a:lnTo>
                <a:lnTo>
                  <a:pt x="48" y="7"/>
                </a:lnTo>
                <a:lnTo>
                  <a:pt x="42" y="28"/>
                </a:lnTo>
                <a:lnTo>
                  <a:pt x="21" y="42"/>
                </a:lnTo>
                <a:lnTo>
                  <a:pt x="7" y="70"/>
                </a:lnTo>
                <a:lnTo>
                  <a:pt x="0" y="92"/>
                </a:lnTo>
                <a:lnTo>
                  <a:pt x="0" y="120"/>
                </a:lnTo>
                <a:lnTo>
                  <a:pt x="14" y="148"/>
                </a:lnTo>
                <a:lnTo>
                  <a:pt x="14" y="170"/>
                </a:lnTo>
                <a:lnTo>
                  <a:pt x="42" y="176"/>
                </a:lnTo>
                <a:lnTo>
                  <a:pt x="62" y="198"/>
                </a:lnTo>
                <a:lnTo>
                  <a:pt x="83" y="205"/>
                </a:lnTo>
                <a:lnTo>
                  <a:pt x="104" y="212"/>
                </a:lnTo>
                <a:lnTo>
                  <a:pt x="137" y="205"/>
                </a:lnTo>
                <a:lnTo>
                  <a:pt x="165" y="198"/>
                </a:lnTo>
                <a:lnTo>
                  <a:pt x="186" y="198"/>
                </a:lnTo>
                <a:lnTo>
                  <a:pt x="206" y="212"/>
                </a:lnTo>
                <a:lnTo>
                  <a:pt x="234" y="212"/>
                </a:lnTo>
                <a:lnTo>
                  <a:pt x="261" y="198"/>
                </a:lnTo>
                <a:lnTo>
                  <a:pt x="261" y="176"/>
                </a:lnTo>
                <a:lnTo>
                  <a:pt x="282" y="162"/>
                </a:lnTo>
                <a:lnTo>
                  <a:pt x="288" y="141"/>
                </a:lnTo>
                <a:lnTo>
                  <a:pt x="309" y="134"/>
                </a:lnTo>
                <a:lnTo>
                  <a:pt x="323" y="113"/>
                </a:lnTo>
                <a:lnTo>
                  <a:pt x="302" y="85"/>
                </a:lnTo>
                <a:lnTo>
                  <a:pt x="302" y="63"/>
                </a:lnTo>
                <a:lnTo>
                  <a:pt x="296" y="35"/>
                </a:lnTo>
                <a:lnTo>
                  <a:pt x="275" y="28"/>
                </a:lnTo>
                <a:lnTo>
                  <a:pt x="254" y="28"/>
                </a:lnTo>
                <a:lnTo>
                  <a:pt x="227" y="14"/>
                </a:lnTo>
              </a:path>
            </a:pathLst>
          </a:custGeom>
          <a:solidFill>
            <a:srgbClr val="CECECE"/>
          </a:solidFill>
          <a:ln w="12700" cap="rnd">
            <a:solidFill>
              <a:schemeClr val="tx1"/>
            </a:solidFill>
            <a:round/>
          </a:ln>
        </p:spPr>
        <p:txBody>
          <a:bodyPr/>
          <a:lstStyle/>
          <a:p>
            <a:endParaRPr lang="en-GB"/>
          </a:p>
        </p:txBody>
      </p:sp>
      <p:sp>
        <p:nvSpPr>
          <p:cNvPr id="188" name="Freeform 87" descr="25%"/>
          <p:cNvSpPr/>
          <p:nvPr/>
        </p:nvSpPr>
        <p:spPr bwMode="auto">
          <a:xfrm>
            <a:off x="2322513" y="2951163"/>
            <a:ext cx="88900" cy="80962"/>
          </a:xfrm>
          <a:custGeom>
            <a:avLst/>
            <a:gdLst>
              <a:gd name="T0" fmla="*/ 17641889 w 56"/>
              <a:gd name="T1" fmla="*/ 90725062 h 51"/>
              <a:gd name="T2" fmla="*/ 88206263 w 56"/>
              <a:gd name="T3" fmla="*/ 126007046 h 51"/>
              <a:gd name="T4" fmla="*/ 103327197 w 56"/>
              <a:gd name="T5" fmla="*/ 55443103 h 51"/>
              <a:gd name="T6" fmla="*/ 138609399 w 56"/>
              <a:gd name="T7" fmla="*/ 0 h 51"/>
              <a:gd name="T8" fmla="*/ 70564381 w 56"/>
              <a:gd name="T9" fmla="*/ 37801318 h 51"/>
              <a:gd name="T10" fmla="*/ 0 w 56"/>
              <a:gd name="T11" fmla="*/ 73083289 h 51"/>
              <a:gd name="T12" fmla="*/ 17641889 w 56"/>
              <a:gd name="T13" fmla="*/ 90725062 h 51"/>
              <a:gd name="T14" fmla="*/ 0 60000 65536"/>
              <a:gd name="T15" fmla="*/ 0 60000 65536"/>
              <a:gd name="T16" fmla="*/ 0 60000 65536"/>
              <a:gd name="T17" fmla="*/ 0 60000 65536"/>
              <a:gd name="T18" fmla="*/ 0 60000 65536"/>
              <a:gd name="T19" fmla="*/ 0 60000 65536"/>
              <a:gd name="T20" fmla="*/ 0 60000 65536"/>
              <a:gd name="T21" fmla="*/ 0 w 56"/>
              <a:gd name="T22" fmla="*/ 0 h 51"/>
              <a:gd name="T23" fmla="*/ 56 w 56"/>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1">
                <a:moveTo>
                  <a:pt x="7" y="36"/>
                </a:moveTo>
                <a:lnTo>
                  <a:pt x="35" y="50"/>
                </a:lnTo>
                <a:lnTo>
                  <a:pt x="41" y="22"/>
                </a:lnTo>
                <a:lnTo>
                  <a:pt x="55" y="0"/>
                </a:lnTo>
                <a:lnTo>
                  <a:pt x="28" y="15"/>
                </a:lnTo>
                <a:lnTo>
                  <a:pt x="0" y="29"/>
                </a:lnTo>
                <a:lnTo>
                  <a:pt x="7" y="36"/>
                </a:lnTo>
              </a:path>
            </a:pathLst>
          </a:custGeom>
          <a:pattFill prst="pct25">
            <a:fgClr>
              <a:schemeClr val="bg2"/>
            </a:fgClr>
            <a:bgClr>
              <a:srgbClr val="CECECE"/>
            </a:bgClr>
          </a:pattFill>
          <a:ln w="12700" cap="rnd">
            <a:noFill/>
            <a:round/>
          </a:ln>
        </p:spPr>
        <p:txBody>
          <a:bodyPr/>
          <a:lstStyle/>
          <a:p>
            <a:endParaRPr lang="en-GB"/>
          </a:p>
        </p:txBody>
      </p:sp>
      <p:sp>
        <p:nvSpPr>
          <p:cNvPr id="189" name="Freeform 88" descr="25%"/>
          <p:cNvSpPr/>
          <p:nvPr/>
        </p:nvSpPr>
        <p:spPr bwMode="auto">
          <a:xfrm>
            <a:off x="2008188" y="2884488"/>
            <a:ext cx="109537" cy="147637"/>
          </a:xfrm>
          <a:custGeom>
            <a:avLst/>
            <a:gdLst>
              <a:gd name="T0" fmla="*/ 0 w 69"/>
              <a:gd name="T1" fmla="*/ 17640241 h 93"/>
              <a:gd name="T2" fmla="*/ 35282023 w 69"/>
              <a:gd name="T3" fmla="*/ 90725313 h 93"/>
              <a:gd name="T4" fmla="*/ 35282023 w 69"/>
              <a:gd name="T5" fmla="*/ 143647628 h 93"/>
              <a:gd name="T6" fmla="*/ 103325120 w 69"/>
              <a:gd name="T7" fmla="*/ 178929685 h 93"/>
              <a:gd name="T8" fmla="*/ 171369817 w 69"/>
              <a:gd name="T9" fmla="*/ 231853613 h 93"/>
              <a:gd name="T10" fmla="*/ 136087806 w 69"/>
              <a:gd name="T11" fmla="*/ 161289450 h 93"/>
              <a:gd name="T12" fmla="*/ 103325120 w 69"/>
              <a:gd name="T13" fmla="*/ 105846219 h 93"/>
              <a:gd name="T14" fmla="*/ 85684908 w 69"/>
              <a:gd name="T15" fmla="*/ 35282069 h 93"/>
              <a:gd name="T16" fmla="*/ 17640218 w 69"/>
              <a:gd name="T17" fmla="*/ 0 h 93"/>
              <a:gd name="T18" fmla="*/ 0 w 69"/>
              <a:gd name="T19" fmla="*/ 17640241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93"/>
              <a:gd name="T32" fmla="*/ 69 w 69"/>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93">
                <a:moveTo>
                  <a:pt x="0" y="7"/>
                </a:moveTo>
                <a:lnTo>
                  <a:pt x="14" y="36"/>
                </a:lnTo>
                <a:lnTo>
                  <a:pt x="14" y="57"/>
                </a:lnTo>
                <a:lnTo>
                  <a:pt x="41" y="71"/>
                </a:lnTo>
                <a:lnTo>
                  <a:pt x="68" y="92"/>
                </a:lnTo>
                <a:lnTo>
                  <a:pt x="54" y="64"/>
                </a:lnTo>
                <a:lnTo>
                  <a:pt x="41" y="42"/>
                </a:lnTo>
                <a:lnTo>
                  <a:pt x="34" y="14"/>
                </a:lnTo>
                <a:lnTo>
                  <a:pt x="7" y="0"/>
                </a:lnTo>
                <a:lnTo>
                  <a:pt x="0" y="7"/>
                </a:lnTo>
              </a:path>
            </a:pathLst>
          </a:custGeom>
          <a:pattFill prst="pct25">
            <a:fgClr>
              <a:schemeClr val="bg2"/>
            </a:fgClr>
            <a:bgClr>
              <a:srgbClr val="CECECE"/>
            </a:bgClr>
          </a:pattFill>
          <a:ln w="12700" cap="rnd">
            <a:noFill/>
            <a:round/>
          </a:ln>
        </p:spPr>
        <p:txBody>
          <a:bodyPr/>
          <a:lstStyle/>
          <a:p>
            <a:endParaRPr lang="en-GB"/>
          </a:p>
        </p:txBody>
      </p:sp>
      <p:sp>
        <p:nvSpPr>
          <p:cNvPr id="190" name="Rectangle 89"/>
          <p:cNvSpPr>
            <a:spLocks noChangeArrowheads="1"/>
          </p:cNvSpPr>
          <p:nvPr/>
        </p:nvSpPr>
        <p:spPr bwMode="auto">
          <a:xfrm>
            <a:off x="1498600" y="2709863"/>
            <a:ext cx="909638" cy="271462"/>
          </a:xfrm>
          <a:prstGeom prst="rect">
            <a:avLst/>
          </a:prstGeom>
          <a:noFill/>
          <a:ln w="12700">
            <a:noFill/>
            <a:miter lim="800000"/>
          </a:ln>
        </p:spPr>
        <p:txBody>
          <a:bodyPr wrap="none" lIns="90488" tIns="44450" rIns="90488" bIns="44450">
            <a:spAutoFit/>
          </a:bodyPr>
          <a:lstStyle/>
          <a:p>
            <a:pPr eaLnBrk="0" hangingPunct="0"/>
            <a:r>
              <a:rPr lang="en-GB" sz="1200" b="1">
                <a:solidFill>
                  <a:schemeClr val="bg2"/>
                </a:solidFill>
              </a:rPr>
              <a:t>Downtime</a:t>
            </a:r>
            <a:endParaRPr lang="en-GB" sz="1200" b="1">
              <a:solidFill>
                <a:schemeClr val="bg2"/>
              </a:solidFill>
            </a:endParaRPr>
          </a:p>
        </p:txBody>
      </p:sp>
      <p:sp>
        <p:nvSpPr>
          <p:cNvPr id="191" name="Line 90"/>
          <p:cNvSpPr>
            <a:spLocks noChangeShapeType="1"/>
          </p:cNvSpPr>
          <p:nvPr/>
        </p:nvSpPr>
        <p:spPr bwMode="auto">
          <a:xfrm>
            <a:off x="1127125" y="2990850"/>
            <a:ext cx="331788" cy="0"/>
          </a:xfrm>
          <a:prstGeom prst="line">
            <a:avLst/>
          </a:prstGeom>
          <a:noFill/>
          <a:ln w="127000">
            <a:solidFill>
              <a:srgbClr val="919191"/>
            </a:solidFill>
            <a:round/>
          </a:ln>
        </p:spPr>
        <p:txBody>
          <a:bodyPr wrap="none" anchor="ctr"/>
          <a:lstStyle/>
          <a:p>
            <a:endParaRPr lang="en-US"/>
          </a:p>
        </p:txBody>
      </p:sp>
      <p:sp>
        <p:nvSpPr>
          <p:cNvPr id="192" name="AutoShape 91"/>
          <p:cNvSpPr>
            <a:spLocks noChangeArrowheads="1"/>
          </p:cNvSpPr>
          <p:nvPr/>
        </p:nvSpPr>
        <p:spPr bwMode="auto">
          <a:xfrm>
            <a:off x="696913" y="1876425"/>
            <a:ext cx="1139825" cy="738188"/>
          </a:xfrm>
          <a:prstGeom prst="rightArrow">
            <a:avLst>
              <a:gd name="adj1" fmla="val 50000"/>
              <a:gd name="adj2" fmla="val 77211"/>
            </a:avLst>
          </a:prstGeom>
          <a:solidFill>
            <a:srgbClr val="FCFEB9"/>
          </a:solidFill>
          <a:ln w="12700">
            <a:solidFill>
              <a:schemeClr val="tx1"/>
            </a:solidFill>
            <a:miter lim="800000"/>
          </a:ln>
        </p:spPr>
        <p:txBody>
          <a:bodyPr wrap="none" anchor="ctr"/>
          <a:lstStyle/>
          <a:p>
            <a:endParaRPr lang="en-GB"/>
          </a:p>
        </p:txBody>
      </p:sp>
      <p:sp>
        <p:nvSpPr>
          <p:cNvPr id="193" name="Rectangle 92"/>
          <p:cNvSpPr>
            <a:spLocks noChangeArrowheads="1"/>
          </p:cNvSpPr>
          <p:nvPr/>
        </p:nvSpPr>
        <p:spPr bwMode="auto">
          <a:xfrm>
            <a:off x="525463" y="2014538"/>
            <a:ext cx="1276350" cy="454025"/>
          </a:xfrm>
          <a:prstGeom prst="rect">
            <a:avLst/>
          </a:prstGeom>
          <a:noFill/>
          <a:ln w="12700">
            <a:noFill/>
            <a:miter lim="800000"/>
          </a:ln>
        </p:spPr>
        <p:txBody>
          <a:bodyPr lIns="90488" tIns="44450" rIns="90488" bIns="44450">
            <a:spAutoFit/>
          </a:bodyPr>
          <a:lstStyle/>
          <a:p>
            <a:pPr algn="ctr" eaLnBrk="0" hangingPunct="0"/>
            <a:r>
              <a:rPr lang="en-GB" sz="1200"/>
              <a:t>productivity problems</a:t>
            </a:r>
            <a:endParaRPr lang="en-GB" sz="1200"/>
          </a:p>
        </p:txBody>
      </p:sp>
      <p:grpSp>
        <p:nvGrpSpPr>
          <p:cNvPr id="194" name="Group 184"/>
          <p:cNvGrpSpPr/>
          <p:nvPr/>
        </p:nvGrpSpPr>
        <p:grpSpPr bwMode="auto">
          <a:xfrm>
            <a:off x="4321175" y="4117975"/>
            <a:ext cx="1803400" cy="560388"/>
            <a:chOff x="2722" y="2941"/>
            <a:chExt cx="1136" cy="353"/>
          </a:xfrm>
        </p:grpSpPr>
        <p:graphicFrame>
          <p:nvGraphicFramePr>
            <p:cNvPr id="195" name="Object 95">
              <a:hlinkClick r:id="" action="ppaction://ole?verb=0"/>
            </p:cNvPr>
            <p:cNvGraphicFramePr/>
            <p:nvPr/>
          </p:nvGraphicFramePr>
          <p:xfrm>
            <a:off x="2793" y="2941"/>
            <a:ext cx="973" cy="286"/>
          </p:xfrm>
          <a:graphic>
            <a:graphicData uri="http://schemas.openxmlformats.org/presentationml/2006/ole">
              <mc:AlternateContent xmlns:mc="http://schemas.openxmlformats.org/markup-compatibility/2006">
                <mc:Choice xmlns:v="urn:schemas-microsoft-com:vml" Requires="v">
                  <p:oleObj spid="_x0000_s3" name="Clip" r:id="rId3" imgW="0" imgH="0" progId="">
                    <p:embed/>
                  </p:oleObj>
                </mc:Choice>
                <mc:Fallback>
                  <p:oleObj name="Clip" r:id="rId3" imgW="0" imgH="0" progId="">
                    <p:embed/>
                    <p:pic>
                      <p:nvPicPr>
                        <p:cNvPr id="0" name="图片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 y="2941"/>
                          <a:ext cx="973"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6" name="AutoShape 96"/>
            <p:cNvSpPr>
              <a:spLocks noChangeArrowheads="1"/>
            </p:cNvSpPr>
            <p:nvPr/>
          </p:nvSpPr>
          <p:spPr bwMode="auto">
            <a:xfrm rot="10800000" flipH="1" flipV="1">
              <a:off x="2963" y="3231"/>
              <a:ext cx="779" cy="63"/>
            </a:xfrm>
            <a:custGeom>
              <a:avLst/>
              <a:gdLst>
                <a:gd name="T0" fmla="*/ 1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4492 w 21600"/>
                <a:gd name="T13" fmla="*/ 4457 h 21600"/>
                <a:gd name="T14" fmla="*/ 17108 w 21600"/>
                <a:gd name="T15" fmla="*/ 17143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rgbClr val="CF0E30"/>
            </a:solidFill>
            <a:ln w="12700">
              <a:solidFill>
                <a:schemeClr val="tx1"/>
              </a:solidFill>
              <a:miter lim="800000"/>
            </a:ln>
          </p:spPr>
          <p:txBody>
            <a:bodyPr wrap="none" anchor="ctr"/>
            <a:lstStyle/>
            <a:p>
              <a:endParaRPr lang="en-GB"/>
            </a:p>
          </p:txBody>
        </p:sp>
        <p:sp>
          <p:nvSpPr>
            <p:cNvPr id="197" name="Arc 97"/>
            <p:cNvSpPr/>
            <p:nvPr/>
          </p:nvSpPr>
          <p:spPr bwMode="auto">
            <a:xfrm rot="10800000">
              <a:off x="3710" y="3206"/>
              <a:ext cx="74"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3"/>
                    <a:pt x="9492" y="160"/>
                    <a:pt x="21306" y="0"/>
                  </a:cubicBezTo>
                </a:path>
                <a:path w="21600" h="21598" stroke="0" extrusionOk="0">
                  <a:moveTo>
                    <a:pt x="0" y="21598"/>
                  </a:moveTo>
                  <a:cubicBezTo>
                    <a:pt x="0" y="9783"/>
                    <a:pt x="9492" y="160"/>
                    <a:pt x="21306" y="0"/>
                  </a:cubicBezTo>
                  <a:lnTo>
                    <a:pt x="21600" y="21598"/>
                  </a:lnTo>
                  <a:close/>
                </a:path>
              </a:pathLst>
            </a:custGeom>
            <a:noFill/>
            <a:ln w="25400" cap="rnd">
              <a:solidFill>
                <a:srgbClr val="00B7A5"/>
              </a:solidFill>
              <a:round/>
            </a:ln>
          </p:spPr>
          <p:txBody>
            <a:bodyPr wrap="none" anchor="ctr"/>
            <a:lstStyle/>
            <a:p>
              <a:endParaRPr lang="en-GB"/>
            </a:p>
          </p:txBody>
        </p:sp>
        <p:sp>
          <p:nvSpPr>
            <p:cNvPr id="198" name="Arc 98"/>
            <p:cNvSpPr/>
            <p:nvPr/>
          </p:nvSpPr>
          <p:spPr bwMode="auto">
            <a:xfrm rot="10800000">
              <a:off x="3784" y="3206"/>
              <a:ext cx="74"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199" name="Arc 101"/>
            <p:cNvSpPr/>
            <p:nvPr/>
          </p:nvSpPr>
          <p:spPr bwMode="auto">
            <a:xfrm rot="10800000">
              <a:off x="3382" y="3206"/>
              <a:ext cx="75"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1"/>
                    <a:pt x="9494" y="158"/>
                    <a:pt x="21309" y="-1"/>
                  </a:cubicBezTo>
                </a:path>
                <a:path w="21600" h="21598" stroke="0" extrusionOk="0">
                  <a:moveTo>
                    <a:pt x="0" y="21598"/>
                  </a:moveTo>
                  <a:cubicBezTo>
                    <a:pt x="0" y="9781"/>
                    <a:pt x="9494" y="158"/>
                    <a:pt x="21309" y="-1"/>
                  </a:cubicBezTo>
                  <a:lnTo>
                    <a:pt x="21600" y="21598"/>
                  </a:lnTo>
                  <a:close/>
                </a:path>
              </a:pathLst>
            </a:custGeom>
            <a:noFill/>
            <a:ln w="25400" cap="rnd">
              <a:solidFill>
                <a:srgbClr val="00B7A5"/>
              </a:solidFill>
              <a:round/>
            </a:ln>
          </p:spPr>
          <p:txBody>
            <a:bodyPr wrap="none" anchor="ctr"/>
            <a:lstStyle/>
            <a:p>
              <a:endParaRPr lang="en-GB"/>
            </a:p>
          </p:txBody>
        </p:sp>
        <p:sp>
          <p:nvSpPr>
            <p:cNvPr id="200" name="Arc 102"/>
            <p:cNvSpPr/>
            <p:nvPr/>
          </p:nvSpPr>
          <p:spPr bwMode="auto">
            <a:xfrm rot="10800000">
              <a:off x="3457" y="3206"/>
              <a:ext cx="75"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201" name="Arc 103"/>
            <p:cNvSpPr/>
            <p:nvPr/>
          </p:nvSpPr>
          <p:spPr bwMode="auto">
            <a:xfrm rot="10800000">
              <a:off x="3549" y="3206"/>
              <a:ext cx="73"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4"/>
                    <a:pt x="9491" y="161"/>
                    <a:pt x="21304" y="0"/>
                  </a:cubicBezTo>
                </a:path>
                <a:path w="21600" h="21598" stroke="0" extrusionOk="0">
                  <a:moveTo>
                    <a:pt x="0" y="21598"/>
                  </a:moveTo>
                  <a:cubicBezTo>
                    <a:pt x="0" y="9784"/>
                    <a:pt x="9491" y="161"/>
                    <a:pt x="21304" y="0"/>
                  </a:cubicBezTo>
                  <a:lnTo>
                    <a:pt x="21600" y="21598"/>
                  </a:lnTo>
                  <a:close/>
                </a:path>
              </a:pathLst>
            </a:custGeom>
            <a:noFill/>
            <a:ln w="25400" cap="rnd">
              <a:solidFill>
                <a:srgbClr val="00B7A5"/>
              </a:solidFill>
              <a:round/>
            </a:ln>
          </p:spPr>
          <p:txBody>
            <a:bodyPr wrap="none" anchor="ctr"/>
            <a:lstStyle/>
            <a:p>
              <a:endParaRPr lang="en-GB"/>
            </a:p>
          </p:txBody>
        </p:sp>
        <p:sp>
          <p:nvSpPr>
            <p:cNvPr id="202" name="Arc 104"/>
            <p:cNvSpPr/>
            <p:nvPr/>
          </p:nvSpPr>
          <p:spPr bwMode="auto">
            <a:xfrm rot="10800000">
              <a:off x="3621" y="3206"/>
              <a:ext cx="73"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203" name="Arc 105"/>
            <p:cNvSpPr/>
            <p:nvPr/>
          </p:nvSpPr>
          <p:spPr bwMode="auto">
            <a:xfrm rot="10800000">
              <a:off x="3049" y="3206"/>
              <a:ext cx="75"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1"/>
                    <a:pt x="9494" y="158"/>
                    <a:pt x="21309" y="-1"/>
                  </a:cubicBezTo>
                </a:path>
                <a:path w="21600" h="21598" stroke="0" extrusionOk="0">
                  <a:moveTo>
                    <a:pt x="0" y="21598"/>
                  </a:moveTo>
                  <a:cubicBezTo>
                    <a:pt x="0" y="9781"/>
                    <a:pt x="9494" y="158"/>
                    <a:pt x="21309" y="-1"/>
                  </a:cubicBezTo>
                  <a:lnTo>
                    <a:pt x="21600" y="21598"/>
                  </a:lnTo>
                  <a:close/>
                </a:path>
              </a:pathLst>
            </a:custGeom>
            <a:noFill/>
            <a:ln w="25400" cap="rnd">
              <a:solidFill>
                <a:srgbClr val="00B7A5"/>
              </a:solidFill>
              <a:round/>
            </a:ln>
          </p:spPr>
          <p:txBody>
            <a:bodyPr wrap="none" anchor="ctr"/>
            <a:lstStyle/>
            <a:p>
              <a:endParaRPr lang="en-GB"/>
            </a:p>
          </p:txBody>
        </p:sp>
        <p:sp>
          <p:nvSpPr>
            <p:cNvPr id="204" name="Arc 106"/>
            <p:cNvSpPr/>
            <p:nvPr/>
          </p:nvSpPr>
          <p:spPr bwMode="auto">
            <a:xfrm rot="10800000">
              <a:off x="3124" y="3206"/>
              <a:ext cx="73"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205" name="Arc 107"/>
            <p:cNvSpPr/>
            <p:nvPr/>
          </p:nvSpPr>
          <p:spPr bwMode="auto">
            <a:xfrm rot="10800000">
              <a:off x="3214" y="3206"/>
              <a:ext cx="73"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4"/>
                    <a:pt x="9489" y="163"/>
                    <a:pt x="21302" y="0"/>
                  </a:cubicBezTo>
                </a:path>
                <a:path w="21600" h="21598" stroke="0" extrusionOk="0">
                  <a:moveTo>
                    <a:pt x="0" y="21598"/>
                  </a:moveTo>
                  <a:cubicBezTo>
                    <a:pt x="0" y="9784"/>
                    <a:pt x="9489" y="163"/>
                    <a:pt x="21302" y="0"/>
                  </a:cubicBezTo>
                  <a:lnTo>
                    <a:pt x="21600" y="21598"/>
                  </a:lnTo>
                  <a:close/>
                </a:path>
              </a:pathLst>
            </a:custGeom>
            <a:noFill/>
            <a:ln w="25400" cap="rnd">
              <a:solidFill>
                <a:srgbClr val="00B7A5"/>
              </a:solidFill>
              <a:round/>
            </a:ln>
          </p:spPr>
          <p:txBody>
            <a:bodyPr wrap="none" anchor="ctr"/>
            <a:lstStyle/>
            <a:p>
              <a:endParaRPr lang="en-GB"/>
            </a:p>
          </p:txBody>
        </p:sp>
        <p:sp>
          <p:nvSpPr>
            <p:cNvPr id="206" name="Arc 108"/>
            <p:cNvSpPr/>
            <p:nvPr/>
          </p:nvSpPr>
          <p:spPr bwMode="auto">
            <a:xfrm rot="10800000">
              <a:off x="3287" y="3206"/>
              <a:ext cx="72"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sp>
          <p:nvSpPr>
            <p:cNvPr id="207" name="Arc 109"/>
            <p:cNvSpPr/>
            <p:nvPr/>
          </p:nvSpPr>
          <p:spPr bwMode="auto">
            <a:xfrm rot="10800000">
              <a:off x="2722" y="3206"/>
              <a:ext cx="74"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3"/>
                    <a:pt x="9492" y="160"/>
                    <a:pt x="21306" y="0"/>
                  </a:cubicBezTo>
                </a:path>
                <a:path w="21600" h="21598" stroke="0" extrusionOk="0">
                  <a:moveTo>
                    <a:pt x="0" y="21598"/>
                  </a:moveTo>
                  <a:cubicBezTo>
                    <a:pt x="0" y="9783"/>
                    <a:pt x="9492" y="160"/>
                    <a:pt x="21306" y="0"/>
                  </a:cubicBezTo>
                  <a:lnTo>
                    <a:pt x="21600" y="21598"/>
                  </a:lnTo>
                  <a:close/>
                </a:path>
              </a:pathLst>
            </a:custGeom>
            <a:noFill/>
            <a:ln w="25400" cap="rnd">
              <a:solidFill>
                <a:srgbClr val="00B7A5"/>
              </a:solidFill>
              <a:round/>
            </a:ln>
          </p:spPr>
          <p:txBody>
            <a:bodyPr wrap="none" anchor="ctr"/>
            <a:lstStyle/>
            <a:p>
              <a:endParaRPr lang="en-GB"/>
            </a:p>
          </p:txBody>
        </p:sp>
        <p:sp>
          <p:nvSpPr>
            <p:cNvPr id="208" name="Arc 110"/>
            <p:cNvSpPr/>
            <p:nvPr/>
          </p:nvSpPr>
          <p:spPr bwMode="auto">
            <a:xfrm rot="10800000">
              <a:off x="2795" y="3206"/>
              <a:ext cx="75" cy="34"/>
            </a:xfrm>
            <a:custGeom>
              <a:avLst/>
              <a:gdLst>
                <a:gd name="T0" fmla="*/ 0 w 21894"/>
                <a:gd name="T1" fmla="*/ 0 h 21600"/>
                <a:gd name="T2" fmla="*/ 0 w 21894"/>
                <a:gd name="T3" fmla="*/ 0 h 21600"/>
                <a:gd name="T4" fmla="*/ 0 w 21894"/>
                <a:gd name="T5" fmla="*/ 0 h 21600"/>
                <a:gd name="T6" fmla="*/ 0 60000 65536"/>
                <a:gd name="T7" fmla="*/ 0 60000 65536"/>
                <a:gd name="T8" fmla="*/ 0 60000 65536"/>
                <a:gd name="T9" fmla="*/ 0 w 21894"/>
                <a:gd name="T10" fmla="*/ 0 h 21600"/>
                <a:gd name="T11" fmla="*/ 21894 w 21894"/>
                <a:gd name="T12" fmla="*/ 21600 h 21600"/>
              </a:gdLst>
              <a:ahLst/>
              <a:cxnLst>
                <a:cxn ang="T6">
                  <a:pos x="T0" y="T1"/>
                </a:cxn>
                <a:cxn ang="T7">
                  <a:pos x="T2" y="T3"/>
                </a:cxn>
                <a:cxn ang="T8">
                  <a:pos x="T4" y="T5"/>
                </a:cxn>
              </a:cxnLst>
              <a:rect l="T9" t="T10" r="T11" b="T12"/>
              <a:pathLst>
                <a:path w="21894" h="21600" fill="none" extrusionOk="0">
                  <a:moveTo>
                    <a:pt x="0" y="2"/>
                  </a:moveTo>
                  <a:cubicBezTo>
                    <a:pt x="97" y="0"/>
                    <a:pt x="195" y="-1"/>
                    <a:pt x="294" y="0"/>
                  </a:cubicBezTo>
                  <a:cubicBezTo>
                    <a:pt x="12223" y="0"/>
                    <a:pt x="21894" y="9670"/>
                    <a:pt x="21894" y="21600"/>
                  </a:cubicBezTo>
                </a:path>
                <a:path w="21894" h="21600" stroke="0" extrusionOk="0">
                  <a:moveTo>
                    <a:pt x="0" y="2"/>
                  </a:moveTo>
                  <a:cubicBezTo>
                    <a:pt x="97" y="0"/>
                    <a:pt x="195" y="-1"/>
                    <a:pt x="294" y="0"/>
                  </a:cubicBezTo>
                  <a:cubicBezTo>
                    <a:pt x="12223" y="0"/>
                    <a:pt x="21894" y="9670"/>
                    <a:pt x="21894" y="21600"/>
                  </a:cubicBezTo>
                  <a:lnTo>
                    <a:pt x="294" y="21600"/>
                  </a:lnTo>
                  <a:close/>
                </a:path>
              </a:pathLst>
            </a:custGeom>
            <a:noFill/>
            <a:ln w="25400" cap="rnd">
              <a:solidFill>
                <a:srgbClr val="00B7A5"/>
              </a:solidFill>
              <a:round/>
            </a:ln>
          </p:spPr>
          <p:txBody>
            <a:bodyPr wrap="none" anchor="ctr"/>
            <a:lstStyle/>
            <a:p>
              <a:endParaRPr lang="en-GB"/>
            </a:p>
          </p:txBody>
        </p:sp>
        <p:sp>
          <p:nvSpPr>
            <p:cNvPr id="209" name="Arc 111"/>
            <p:cNvSpPr/>
            <p:nvPr/>
          </p:nvSpPr>
          <p:spPr bwMode="auto">
            <a:xfrm rot="10800000">
              <a:off x="2886" y="3206"/>
              <a:ext cx="75" cy="3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80"/>
                    <a:pt x="9496" y="157"/>
                    <a:pt x="21311" y="-1"/>
                  </a:cubicBezTo>
                </a:path>
                <a:path w="21600" h="21598" stroke="0" extrusionOk="0">
                  <a:moveTo>
                    <a:pt x="0" y="21598"/>
                  </a:moveTo>
                  <a:cubicBezTo>
                    <a:pt x="0" y="9780"/>
                    <a:pt x="9496" y="157"/>
                    <a:pt x="21311" y="-1"/>
                  </a:cubicBezTo>
                  <a:lnTo>
                    <a:pt x="21600" y="21598"/>
                  </a:lnTo>
                  <a:close/>
                </a:path>
              </a:pathLst>
            </a:custGeom>
            <a:noFill/>
            <a:ln w="25400" cap="rnd">
              <a:solidFill>
                <a:srgbClr val="00B7A5"/>
              </a:solidFill>
              <a:round/>
            </a:ln>
          </p:spPr>
          <p:txBody>
            <a:bodyPr wrap="none" anchor="ctr"/>
            <a:lstStyle/>
            <a:p>
              <a:endParaRPr lang="en-GB"/>
            </a:p>
          </p:txBody>
        </p:sp>
        <p:sp>
          <p:nvSpPr>
            <p:cNvPr id="210" name="Arc 112"/>
            <p:cNvSpPr/>
            <p:nvPr/>
          </p:nvSpPr>
          <p:spPr bwMode="auto">
            <a:xfrm rot="10800000">
              <a:off x="2961" y="3206"/>
              <a:ext cx="75" cy="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00B7A5"/>
              </a:solidFill>
              <a:round/>
            </a:ln>
          </p:spPr>
          <p:txBody>
            <a:bodyPr wrap="none" anchor="ctr"/>
            <a:lstStyle/>
            <a:p>
              <a:endParaRPr lang="en-GB"/>
            </a:p>
          </p:txBody>
        </p:sp>
      </p:grpSp>
      <p:sp>
        <p:nvSpPr>
          <p:cNvPr id="211" name="Rectangle 3"/>
          <p:cNvSpPr>
            <a:spLocks noChangeArrowheads="1"/>
          </p:cNvSpPr>
          <p:nvPr/>
        </p:nvSpPr>
        <p:spPr bwMode="auto">
          <a:xfrm>
            <a:off x="6372225" y="969963"/>
            <a:ext cx="2562225" cy="1308100"/>
          </a:xfrm>
          <a:prstGeom prst="rect">
            <a:avLst/>
          </a:prstGeom>
          <a:noFill/>
          <a:ln w="12700">
            <a:noFill/>
            <a:miter lim="800000"/>
          </a:ln>
        </p:spPr>
        <p:txBody>
          <a:bodyPr lIns="90488" tIns="44450" rIns="90488" bIns="44450">
            <a:spAutoFit/>
          </a:bodyPr>
          <a:lstStyle/>
          <a:p>
            <a:pPr eaLnBrk="0" hangingPunct="0"/>
            <a:r>
              <a:rPr lang="en-GB">
                <a:solidFill>
                  <a:srgbClr val="FF0000"/>
                </a:solidFill>
              </a:rPr>
              <a:t>Reduce the level of inventory (water) to reveal the operations’ problems</a:t>
            </a:r>
            <a:endParaRPr lang="en-GB">
              <a:solidFill>
                <a:srgbClr val="FF0000"/>
              </a:solidFill>
            </a:endParaRPr>
          </a:p>
        </p:txBody>
      </p:sp>
      <p:sp>
        <p:nvSpPr>
          <p:cNvPr id="212" name="Text Box 210"/>
          <p:cNvSpPr txBox="1">
            <a:spLocks noChangeArrowheads="1"/>
          </p:cNvSpPr>
          <p:nvPr/>
        </p:nvSpPr>
        <p:spPr bwMode="auto">
          <a:xfrm>
            <a:off x="0" y="0"/>
            <a:ext cx="5429250" cy="523875"/>
          </a:xfrm>
          <a:prstGeom prst="rect">
            <a:avLst/>
          </a:prstGeom>
          <a:noFill/>
          <a:ln w="9525">
            <a:noFill/>
            <a:miter lim="800000"/>
          </a:ln>
        </p:spPr>
        <p:txBody>
          <a:bodyPr>
            <a:spAutoFit/>
          </a:bodyPr>
          <a:lstStyle/>
          <a:p>
            <a:pPr>
              <a:spcBef>
                <a:spcPct val="50000"/>
              </a:spcBef>
            </a:pPr>
            <a:r>
              <a:rPr lang="en-GB" sz="2800"/>
              <a:t>The problem with inventory</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0" fill="hold"/>
                                        <p:tgtEl>
                                          <p:spTgt spid="105"/>
                                        </p:tgtEl>
                                        <p:attrNameLst>
                                          <p:attrName>ppt_x</p:attrName>
                                        </p:attrNameLst>
                                      </p:cBhvr>
                                      <p:tavLst>
                                        <p:tav tm="0">
                                          <p:val>
                                            <p:strVal val="0-#ppt_w/2"/>
                                          </p:val>
                                        </p:tav>
                                        <p:tav tm="100000">
                                          <p:val>
                                            <p:strVal val="#ppt_x"/>
                                          </p:val>
                                        </p:tav>
                                      </p:tavLst>
                                    </p:anim>
                                    <p:anim calcmode="lin" valueType="num">
                                      <p:cBhvr additive="base">
                                        <p:cTn id="8" dur="5000" fill="hold"/>
                                        <p:tgtEl>
                                          <p:spTgt spid="10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94"/>
                                        </p:tgtEl>
                                        <p:attrNameLst>
                                          <p:attrName>style.visibility</p:attrName>
                                        </p:attrNameLst>
                                      </p:cBhvr>
                                      <p:to>
                                        <p:strVal val="visible"/>
                                      </p:to>
                                    </p:set>
                                    <p:anim calcmode="lin" valueType="num">
                                      <p:cBhvr additive="base">
                                        <p:cTn id="18" dur="5000" fill="hold"/>
                                        <p:tgtEl>
                                          <p:spTgt spid="194"/>
                                        </p:tgtEl>
                                        <p:attrNameLst>
                                          <p:attrName>ppt_x</p:attrName>
                                        </p:attrNameLst>
                                      </p:cBhvr>
                                      <p:tavLst>
                                        <p:tav tm="0">
                                          <p:val>
                                            <p:strVal val="0-#ppt_w/2"/>
                                          </p:val>
                                        </p:tav>
                                        <p:tav tm="100000">
                                          <p:val>
                                            <p:strVal val="#ppt_x"/>
                                          </p:val>
                                        </p:tav>
                                      </p:tavLst>
                                    </p:anim>
                                    <p:anim calcmode="lin" valueType="num">
                                      <p:cBhvr additive="base">
                                        <p:cTn id="19" dur="5000" fill="hold"/>
                                        <p:tgtEl>
                                          <p:spTgt spid="1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en-GB" sz="3200" dirty="0">
                <a:solidFill>
                  <a:srgbClr val="C00000"/>
                </a:solidFill>
              </a:rPr>
              <a:t>Just-in-time</a:t>
            </a:r>
            <a:endParaRPr lang="en-GB" sz="3200" dirty="0">
              <a:solidFill>
                <a:srgbClr val="C00000"/>
              </a:solidFill>
            </a:endParaRPr>
          </a:p>
        </p:txBody>
      </p:sp>
      <p:sp>
        <p:nvSpPr>
          <p:cNvPr id="3" name="Content Placeholder 2"/>
          <p:cNvSpPr>
            <a:spLocks noGrp="1"/>
          </p:cNvSpPr>
          <p:nvPr>
            <p:ph idx="1"/>
          </p:nvPr>
        </p:nvSpPr>
        <p:spPr>
          <a:xfrm>
            <a:off x="467544" y="1124744"/>
            <a:ext cx="8229600" cy="5544616"/>
          </a:xfrm>
        </p:spPr>
        <p:txBody>
          <a:bodyPr>
            <a:normAutofit lnSpcReduction="10000"/>
          </a:bodyPr>
          <a:lstStyle/>
          <a:p>
            <a:r>
              <a:rPr lang="en-US" dirty="0"/>
              <a:t>Not just a technique but a philosophy of waste removal and continuous improvement</a:t>
            </a:r>
            <a:endParaRPr lang="en-US" dirty="0"/>
          </a:p>
          <a:p>
            <a:r>
              <a:rPr lang="en-US" dirty="0"/>
              <a:t>Parts pulled through the process </a:t>
            </a:r>
            <a:r>
              <a:rPr lang="ja-JP" altLang="en-US" dirty="0">
                <a:latin typeface="Arial" panose="020B0604020202020204"/>
              </a:rPr>
              <a:t>‘</a:t>
            </a:r>
            <a:r>
              <a:rPr lang="en-US" dirty="0"/>
              <a:t>just-in-time</a:t>
            </a:r>
            <a:r>
              <a:rPr lang="ja-JP" altLang="en-US" dirty="0">
                <a:latin typeface="Arial" panose="020B0604020202020204"/>
              </a:rPr>
              <a:t>’</a:t>
            </a:r>
            <a:r>
              <a:rPr lang="en-US" dirty="0"/>
              <a:t> thus </a:t>
            </a:r>
            <a:r>
              <a:rPr lang="en-US" dirty="0" err="1"/>
              <a:t>minimising</a:t>
            </a:r>
            <a:r>
              <a:rPr lang="en-US" dirty="0"/>
              <a:t> inventories and waste</a:t>
            </a:r>
            <a:endParaRPr lang="en-US" dirty="0"/>
          </a:p>
          <a:p>
            <a:r>
              <a:rPr lang="en-US" dirty="0"/>
              <a:t>Use of materials at any stage creates a </a:t>
            </a:r>
            <a:r>
              <a:rPr lang="ja-JP" altLang="en-US" dirty="0">
                <a:latin typeface="Arial" panose="020B0604020202020204"/>
              </a:rPr>
              <a:t>‘</a:t>
            </a:r>
            <a:r>
              <a:rPr lang="en-US" dirty="0"/>
              <a:t>trigger</a:t>
            </a:r>
            <a:r>
              <a:rPr lang="ja-JP" altLang="en-US" dirty="0">
                <a:latin typeface="Arial" panose="020B0604020202020204"/>
              </a:rPr>
              <a:t>’</a:t>
            </a:r>
            <a:r>
              <a:rPr lang="en-US" dirty="0"/>
              <a:t> for production and replenishment from previous stage</a:t>
            </a:r>
            <a:endParaRPr lang="en-US" dirty="0"/>
          </a:p>
          <a:p>
            <a:r>
              <a:rPr lang="en-US" dirty="0"/>
              <a:t>JIT </a:t>
            </a:r>
            <a:r>
              <a:rPr lang="en-US" dirty="0" err="1"/>
              <a:t>emphasises</a:t>
            </a:r>
            <a:r>
              <a:rPr lang="en-US" dirty="0"/>
              <a:t>: reduction of waste, continuous improvement, </a:t>
            </a:r>
            <a:r>
              <a:rPr lang="en-US" dirty="0" err="1"/>
              <a:t>sychronisation</a:t>
            </a:r>
            <a:r>
              <a:rPr lang="en-US" dirty="0"/>
              <a:t> of material flows, collaboration in the supply chain</a:t>
            </a: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a:xfrm>
            <a:off x="0" y="0"/>
            <a:ext cx="9144000" cy="6858000"/>
          </a:xfrm>
          <a:prstGeom prst="rect">
            <a:avLst/>
          </a:prstGeom>
          <a:solidFill>
            <a:srgbClr val="313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p:cNvCxnSpPr>
            <a:cxnSpLocks noGrp="1" noRot="1" noChangeAspect="1" noMove="1" noResize="1" noEditPoints="1" noAdjustHandles="1" noChangeArrowheads="1" noChangeShapeType="1"/>
          </p:cNvCxnSpPr>
          <p:nvPr/>
        </p:nvCxnSpPr>
        <p:spPr>
          <a:xfrm>
            <a:off x="2171700" y="5768204"/>
            <a:ext cx="4800600" cy="0"/>
          </a:xfrm>
          <a:prstGeom prst="line">
            <a:avLst/>
          </a:prstGeom>
          <a:ln>
            <a:solidFill>
              <a:srgbClr val="313653"/>
            </a:solidFill>
          </a:ln>
        </p:spPr>
        <p:style>
          <a:lnRef idx="1">
            <a:schemeClr val="accent1"/>
          </a:lnRef>
          <a:fillRef idx="0">
            <a:schemeClr val="accent1"/>
          </a:fillRef>
          <a:effectRef idx="0">
            <a:schemeClr val="accent1"/>
          </a:effectRef>
          <a:fontRef idx="minor">
            <a:schemeClr val="tx1"/>
          </a:fontRef>
        </p:style>
      </p:cxnSp>
      <p:sp>
        <p:nvSpPr>
          <p:cNvPr id="2" name="Rectangle 1"/>
          <p:cNvSpPr txBox="1">
            <a:spLocks noChangeArrowheads="1"/>
          </p:cNvSpPr>
          <p:nvPr/>
        </p:nvSpPr>
        <p:spPr>
          <a:xfrm>
            <a:off x="832485" y="4277356"/>
            <a:ext cx="7475220" cy="1560320"/>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en-US" sz="5000">
                <a:solidFill>
                  <a:srgbClr val="313653"/>
                </a:solidFill>
              </a:rPr>
              <a:t>The JIT pond analogy v)</a:t>
            </a:r>
            <a:endParaRPr lang="en-US" sz="5000">
              <a:solidFill>
                <a:srgbClr val="313653"/>
              </a:solidFill>
            </a:endParaRPr>
          </a:p>
        </p:txBody>
      </p:sp>
      <p:pic>
        <p:nvPicPr>
          <p:cNvPr id="4" name="Picture 3"/>
          <p:cNvPicPr>
            <a:picLocks noChangeAspect="1"/>
          </p:cNvPicPr>
          <p:nvPr/>
        </p:nvPicPr>
        <p:blipFill rotWithShape="1">
          <a:blip r:embed="rId1"/>
          <a:srcRect l="2216" r="1005" b="-2"/>
          <a:stretch>
            <a:fillRect/>
          </a:stretch>
        </p:blipFill>
        <p:spPr>
          <a:xfrm>
            <a:off x="182880" y="256540"/>
            <a:ext cx="8778240" cy="376427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971600" y="539211"/>
            <a:ext cx="73448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GB" altLang="en-US" sz="3200" b="0" dirty="0">
                <a:solidFill>
                  <a:srgbClr val="A50021"/>
                </a:solidFill>
                <a:latin typeface="Calibri" panose="020F0502020204030204" pitchFamily="34" charset="0"/>
                <a:cs typeface="Calibri" panose="020F0502020204030204" pitchFamily="34" charset="0"/>
              </a:rPr>
              <a:t>Upfront investment</a:t>
            </a:r>
            <a:r>
              <a:rPr lang="en-GB" altLang="en-US" sz="3200" dirty="0">
                <a:solidFill>
                  <a:srgbClr val="A50021"/>
                </a:solidFill>
                <a:latin typeface="Calibri" panose="020F0502020204030204" pitchFamily="34" charset="0"/>
                <a:cs typeface="Calibri" panose="020F0502020204030204" pitchFamily="34" charset="0"/>
              </a:rPr>
              <a:t>: </a:t>
            </a:r>
            <a:r>
              <a:rPr lang="en-GB" altLang="en-US" sz="3200" b="0" i="1" dirty="0">
                <a:solidFill>
                  <a:srgbClr val="A50021"/>
                </a:solidFill>
                <a:latin typeface="Calibri" panose="020F0502020204030204" pitchFamily="34" charset="0"/>
                <a:cs typeface="Calibri" panose="020F0502020204030204" pitchFamily="34" charset="0"/>
              </a:rPr>
              <a:t>Japan vs the US</a:t>
            </a:r>
            <a:r>
              <a:rPr lang="en-GB" altLang="en-US" sz="3200" dirty="0">
                <a:solidFill>
                  <a:srgbClr val="B22200"/>
                </a:solidFill>
                <a:latin typeface="Calibri" panose="020F0502020204030204" pitchFamily="34" charset="0"/>
                <a:cs typeface="Calibri" panose="020F0502020204030204" pitchFamily="34" charset="0"/>
              </a:rPr>
              <a:t>                                                     </a:t>
            </a:r>
            <a:endParaRPr lang="en-GB" altLang="en-US" sz="3200" dirty="0">
              <a:solidFill>
                <a:srgbClr val="B22200"/>
              </a:solidFill>
              <a:latin typeface="Calibri" panose="020F0502020204030204" pitchFamily="34" charset="0"/>
              <a:cs typeface="Calibri" panose="020F0502020204030204" pitchFamily="34" charset="0"/>
            </a:endParaRPr>
          </a:p>
        </p:txBody>
      </p:sp>
      <p:sp>
        <p:nvSpPr>
          <p:cNvPr id="102403" name="Rectangle 3"/>
          <p:cNvSpPr>
            <a:spLocks noChangeArrowheads="1"/>
          </p:cNvSpPr>
          <p:nvPr/>
        </p:nvSpPr>
        <p:spPr bwMode="auto">
          <a:xfrm>
            <a:off x="683568" y="1230454"/>
            <a:ext cx="79208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pPr>
            <a:r>
              <a:rPr lang="en-GB" altLang="en-US" sz="1800" dirty="0">
                <a:latin typeface="Arial" panose="020B0604020202020204" pitchFamily="34" charset="0"/>
              </a:rPr>
              <a:t> </a:t>
            </a:r>
            <a:r>
              <a:rPr lang="en-GB" altLang="en-US" sz="2400" dirty="0">
                <a:latin typeface="Calibri" panose="020F0502020204030204" pitchFamily="34" charset="0"/>
                <a:cs typeface="Calibri" panose="020F0502020204030204" pitchFamily="34" charset="0"/>
              </a:rPr>
              <a:t>Contrast between Japanese and USA’s traditional approach to NPD</a:t>
            </a:r>
            <a:endParaRPr lang="en-GB" altLang="en-US" sz="1500" b="0" dirty="0">
              <a:latin typeface="Calibri" panose="020F0502020204030204" pitchFamily="34" charset="0"/>
              <a:cs typeface="Calibri" panose="020F0502020204030204" pitchFamily="34" charset="0"/>
            </a:endParaRPr>
          </a:p>
        </p:txBody>
      </p:sp>
      <p:sp>
        <p:nvSpPr>
          <p:cNvPr id="102404" name="Line 4"/>
          <p:cNvSpPr>
            <a:spLocks noChangeShapeType="1"/>
          </p:cNvSpPr>
          <p:nvPr/>
        </p:nvSpPr>
        <p:spPr bwMode="auto">
          <a:xfrm>
            <a:off x="1942694" y="4726982"/>
            <a:ext cx="5012115" cy="9527"/>
          </a:xfrm>
          <a:prstGeom prst="line">
            <a:avLst/>
          </a:prstGeom>
          <a:noFill/>
          <a:ln w="19050">
            <a:solidFill>
              <a:schemeClr val="tx1"/>
            </a:solidFill>
            <a:round/>
            <a:tailEnd type="triangle" w="med" len="lg"/>
          </a:ln>
          <a:extLst>
            <a:ext uri="{909E8E84-426E-40DD-AFC4-6F175D3DCCD1}">
              <a14:hiddenFill xmlns:a14="http://schemas.microsoft.com/office/drawing/2010/main">
                <a:noFill/>
              </a14:hiddenFill>
            </a:ext>
          </a:extLst>
        </p:spPr>
        <p:txBody>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endParaRPr lang="en-GB" sz="895"/>
          </a:p>
        </p:txBody>
      </p:sp>
      <p:sp>
        <p:nvSpPr>
          <p:cNvPr id="102405" name="Text Box 5"/>
          <p:cNvSpPr txBox="1">
            <a:spLocks noChangeArrowheads="1"/>
          </p:cNvSpPr>
          <p:nvPr/>
        </p:nvSpPr>
        <p:spPr bwMode="auto">
          <a:xfrm>
            <a:off x="6952426" y="4600756"/>
            <a:ext cx="6644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GB" altLang="en-US" sz="1200" dirty="0">
                <a:latin typeface="Arial" panose="020B0604020202020204" pitchFamily="34" charset="0"/>
              </a:rPr>
              <a:t>Time</a:t>
            </a:r>
            <a:endParaRPr lang="en-GB" altLang="en-US" sz="1200" dirty="0">
              <a:latin typeface="Arial" panose="020B0604020202020204" pitchFamily="34" charset="0"/>
            </a:endParaRPr>
          </a:p>
        </p:txBody>
      </p:sp>
      <p:sp>
        <p:nvSpPr>
          <p:cNvPr id="102406" name="Text Box 6"/>
          <p:cNvSpPr txBox="1">
            <a:spLocks noChangeArrowheads="1"/>
          </p:cNvSpPr>
          <p:nvPr/>
        </p:nvSpPr>
        <p:spPr bwMode="auto">
          <a:xfrm rot="16200000">
            <a:off x="1268192" y="3353108"/>
            <a:ext cx="10751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GB" altLang="en-US" sz="1200" dirty="0">
                <a:latin typeface="Calibri" panose="020F0502020204030204" pitchFamily="34" charset="0"/>
                <a:cs typeface="Calibri" panose="020F0502020204030204" pitchFamily="34" charset="0"/>
              </a:rPr>
              <a:t>% Resources</a:t>
            </a:r>
            <a:endParaRPr lang="en-GB" altLang="en-US" sz="1200" dirty="0">
              <a:latin typeface="Calibri" panose="020F0502020204030204" pitchFamily="34" charset="0"/>
              <a:cs typeface="Calibri" panose="020F0502020204030204" pitchFamily="34" charset="0"/>
            </a:endParaRPr>
          </a:p>
        </p:txBody>
      </p:sp>
      <p:sp>
        <p:nvSpPr>
          <p:cNvPr id="102407" name="Line 7"/>
          <p:cNvSpPr>
            <a:spLocks noChangeShapeType="1"/>
          </p:cNvSpPr>
          <p:nvPr/>
        </p:nvSpPr>
        <p:spPr bwMode="auto">
          <a:xfrm flipH="1">
            <a:off x="1942695" y="2459682"/>
            <a:ext cx="8336" cy="2267300"/>
          </a:xfrm>
          <a:prstGeom prst="line">
            <a:avLst/>
          </a:prstGeom>
          <a:noFill/>
          <a:ln w="19050">
            <a:solidFill>
              <a:schemeClr val="tx1"/>
            </a:solidFill>
            <a:round/>
            <a:headEnd type="triangle" w="sm" len="lg"/>
          </a:ln>
          <a:extLst>
            <a:ext uri="{909E8E84-426E-40DD-AFC4-6F175D3DCCD1}">
              <a14:hiddenFill xmlns:a14="http://schemas.microsoft.com/office/drawing/2010/main">
                <a:noFill/>
              </a14:hiddenFill>
            </a:ext>
          </a:extLst>
        </p:spPr>
        <p:txBody>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endParaRPr lang="en-GB" sz="895"/>
          </a:p>
        </p:txBody>
      </p:sp>
      <p:sp>
        <p:nvSpPr>
          <p:cNvPr id="102408" name="Text Box 8"/>
          <p:cNvSpPr txBox="1">
            <a:spLocks noChangeArrowheads="1"/>
          </p:cNvSpPr>
          <p:nvPr/>
        </p:nvSpPr>
        <p:spPr bwMode="auto">
          <a:xfrm>
            <a:off x="1835696" y="4829391"/>
            <a:ext cx="1102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GB" altLang="en-US" sz="1200" b="0" dirty="0">
                <a:latin typeface="Calibri" panose="020F0502020204030204" pitchFamily="34" charset="0"/>
                <a:cs typeface="Calibri" panose="020F0502020204030204" pitchFamily="34" charset="0"/>
              </a:rPr>
              <a:t>Concept </a:t>
            </a:r>
            <a:endParaRPr lang="en-GB" altLang="en-US" sz="1200" b="0" dirty="0">
              <a:latin typeface="Calibri" panose="020F0502020204030204" pitchFamily="34" charset="0"/>
              <a:cs typeface="Calibri" panose="020F0502020204030204" pitchFamily="34" charset="0"/>
            </a:endParaRPr>
          </a:p>
          <a:p>
            <a:pPr>
              <a:spcBef>
                <a:spcPct val="0"/>
              </a:spcBef>
              <a:buFontTx/>
              <a:buNone/>
            </a:pPr>
            <a:r>
              <a:rPr lang="en-GB" altLang="en-US" sz="1200" b="0" dirty="0">
                <a:latin typeface="Calibri" panose="020F0502020204030204" pitchFamily="34" charset="0"/>
                <a:cs typeface="Calibri" panose="020F0502020204030204" pitchFamily="34" charset="0"/>
              </a:rPr>
              <a:t>development</a:t>
            </a:r>
            <a:endParaRPr lang="en-GB" altLang="en-US" sz="1200" b="0" dirty="0">
              <a:latin typeface="Calibri" panose="020F0502020204030204" pitchFamily="34" charset="0"/>
              <a:cs typeface="Calibri" panose="020F0502020204030204" pitchFamily="34" charset="0"/>
            </a:endParaRPr>
          </a:p>
        </p:txBody>
      </p:sp>
      <p:sp>
        <p:nvSpPr>
          <p:cNvPr id="102409" name="Text Box 9"/>
          <p:cNvSpPr txBox="1">
            <a:spLocks noChangeArrowheads="1"/>
          </p:cNvSpPr>
          <p:nvPr/>
        </p:nvSpPr>
        <p:spPr bwMode="auto">
          <a:xfrm>
            <a:off x="2882243" y="4829392"/>
            <a:ext cx="9490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GB" altLang="en-US" sz="1200" b="0" dirty="0">
                <a:latin typeface="Calibri" panose="020F0502020204030204" pitchFamily="34" charset="0"/>
                <a:cs typeface="Calibri" panose="020F0502020204030204" pitchFamily="34" charset="0"/>
              </a:rPr>
              <a:t>Design &amp; </a:t>
            </a:r>
            <a:endParaRPr lang="en-GB" altLang="en-US" sz="1200" b="0" dirty="0">
              <a:latin typeface="Calibri" panose="020F0502020204030204" pitchFamily="34" charset="0"/>
              <a:cs typeface="Calibri" panose="020F0502020204030204" pitchFamily="34" charset="0"/>
            </a:endParaRPr>
          </a:p>
          <a:p>
            <a:pPr>
              <a:spcBef>
                <a:spcPct val="0"/>
              </a:spcBef>
              <a:buFontTx/>
              <a:buNone/>
            </a:pPr>
            <a:r>
              <a:rPr lang="en-GB" altLang="en-US" sz="1200" b="0" dirty="0">
                <a:latin typeface="Calibri" panose="020F0502020204030204" pitchFamily="34" charset="0"/>
                <a:cs typeface="Calibri" panose="020F0502020204030204" pitchFamily="34" charset="0"/>
              </a:rPr>
              <a:t>prototyping</a:t>
            </a:r>
            <a:endParaRPr lang="en-GB" altLang="en-US" sz="1200" b="0" dirty="0">
              <a:latin typeface="Calibri" panose="020F0502020204030204" pitchFamily="34" charset="0"/>
              <a:cs typeface="Calibri" panose="020F0502020204030204" pitchFamily="34" charset="0"/>
            </a:endParaRPr>
          </a:p>
        </p:txBody>
      </p:sp>
      <p:sp>
        <p:nvSpPr>
          <p:cNvPr id="102410" name="Text Box 10"/>
          <p:cNvSpPr txBox="1">
            <a:spLocks noChangeArrowheads="1"/>
          </p:cNvSpPr>
          <p:nvPr/>
        </p:nvSpPr>
        <p:spPr bwMode="auto">
          <a:xfrm>
            <a:off x="3831317" y="4829391"/>
            <a:ext cx="12348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GB" altLang="en-US" sz="1200" b="0" dirty="0">
                <a:latin typeface="Calibri" panose="020F0502020204030204" pitchFamily="34" charset="0"/>
                <a:cs typeface="Calibri" panose="020F0502020204030204" pitchFamily="34" charset="0"/>
              </a:rPr>
              <a:t>Manufacturing </a:t>
            </a:r>
            <a:endParaRPr lang="en-GB" altLang="en-US" sz="1200" b="0" dirty="0">
              <a:latin typeface="Calibri" panose="020F0502020204030204" pitchFamily="34" charset="0"/>
              <a:cs typeface="Calibri" panose="020F0502020204030204" pitchFamily="34" charset="0"/>
            </a:endParaRPr>
          </a:p>
          <a:p>
            <a:pPr>
              <a:spcBef>
                <a:spcPct val="0"/>
              </a:spcBef>
              <a:buFontTx/>
              <a:buNone/>
            </a:pPr>
            <a:r>
              <a:rPr lang="en-GB" altLang="en-US" sz="1200" b="0" dirty="0">
                <a:latin typeface="Calibri" panose="020F0502020204030204" pitchFamily="34" charset="0"/>
                <a:cs typeface="Calibri" panose="020F0502020204030204" pitchFamily="34" charset="0"/>
              </a:rPr>
              <a:t>&amp; </a:t>
            </a:r>
            <a:r>
              <a:rPr lang="en-GB" altLang="en-US" sz="1200" dirty="0">
                <a:latin typeface="Calibri" panose="020F0502020204030204" pitchFamily="34" charset="0"/>
                <a:cs typeface="Calibri" panose="020F0502020204030204" pitchFamily="34" charset="0"/>
              </a:rPr>
              <a:t> </a:t>
            </a:r>
            <a:r>
              <a:rPr lang="en-GB" altLang="en-US" sz="1200" b="0" dirty="0">
                <a:latin typeface="Calibri" panose="020F0502020204030204" pitchFamily="34" charset="0"/>
                <a:cs typeface="Calibri" panose="020F0502020204030204" pitchFamily="34" charset="0"/>
              </a:rPr>
              <a:t>assembly</a:t>
            </a:r>
            <a:endParaRPr lang="en-GB" altLang="en-US" sz="1200" b="0" dirty="0">
              <a:latin typeface="Calibri" panose="020F0502020204030204" pitchFamily="34" charset="0"/>
              <a:cs typeface="Calibri" panose="020F0502020204030204" pitchFamily="34" charset="0"/>
            </a:endParaRPr>
          </a:p>
        </p:txBody>
      </p:sp>
      <p:sp>
        <p:nvSpPr>
          <p:cNvPr id="102411" name="Text Box 11"/>
          <p:cNvSpPr txBox="1">
            <a:spLocks noChangeArrowheads="1"/>
          </p:cNvSpPr>
          <p:nvPr/>
        </p:nvSpPr>
        <p:spPr bwMode="auto">
          <a:xfrm>
            <a:off x="4916146" y="4829391"/>
            <a:ext cx="5632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GB" altLang="en-US" sz="1200" b="0" dirty="0">
                <a:latin typeface="Calibri" panose="020F0502020204030204" pitchFamily="34" charset="0"/>
                <a:cs typeface="Calibri" panose="020F0502020204030204" pitchFamily="34" charset="0"/>
              </a:rPr>
              <a:t>Trials</a:t>
            </a:r>
            <a:endParaRPr lang="en-GB" altLang="en-US" sz="1200" b="0" dirty="0">
              <a:latin typeface="Calibri" panose="020F0502020204030204" pitchFamily="34" charset="0"/>
              <a:cs typeface="Calibri" panose="020F0502020204030204" pitchFamily="34" charset="0"/>
            </a:endParaRPr>
          </a:p>
        </p:txBody>
      </p:sp>
      <p:sp>
        <p:nvSpPr>
          <p:cNvPr id="102412" name="Text Box 12"/>
          <p:cNvSpPr txBox="1">
            <a:spLocks noChangeArrowheads="1"/>
          </p:cNvSpPr>
          <p:nvPr/>
        </p:nvSpPr>
        <p:spPr bwMode="auto">
          <a:xfrm>
            <a:off x="5580616" y="4829391"/>
            <a:ext cx="7073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GB" altLang="en-US" sz="1200" b="0" dirty="0">
                <a:latin typeface="Calibri" panose="020F0502020204030204" pitchFamily="34" charset="0"/>
                <a:cs typeface="Calibri" panose="020F0502020204030204" pitchFamily="34" charset="0"/>
              </a:rPr>
              <a:t>Ramp-up</a:t>
            </a:r>
            <a:endParaRPr lang="en-GB" altLang="en-US" sz="1200" b="0" dirty="0">
              <a:latin typeface="Calibri" panose="020F0502020204030204" pitchFamily="34" charset="0"/>
              <a:cs typeface="Calibri" panose="020F0502020204030204" pitchFamily="34" charset="0"/>
            </a:endParaRPr>
          </a:p>
        </p:txBody>
      </p:sp>
      <p:sp>
        <p:nvSpPr>
          <p:cNvPr id="102413" name="Text Box 13"/>
          <p:cNvSpPr txBox="1">
            <a:spLocks noChangeArrowheads="1"/>
          </p:cNvSpPr>
          <p:nvPr/>
        </p:nvSpPr>
        <p:spPr bwMode="auto">
          <a:xfrm>
            <a:off x="6287956" y="4829391"/>
            <a:ext cx="6644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GB" altLang="en-US" sz="1200" b="0" dirty="0">
                <a:latin typeface="Calibri" panose="020F0502020204030204" pitchFamily="34" charset="0"/>
                <a:cs typeface="Calibri" panose="020F0502020204030204" pitchFamily="34" charset="0"/>
              </a:rPr>
              <a:t>Launch</a:t>
            </a:r>
            <a:endParaRPr lang="en-GB" altLang="en-US" sz="1200" b="0" dirty="0">
              <a:latin typeface="Calibri" panose="020F0502020204030204" pitchFamily="34" charset="0"/>
              <a:cs typeface="Calibri" panose="020F0502020204030204" pitchFamily="34" charset="0"/>
            </a:endParaRPr>
          </a:p>
        </p:txBody>
      </p:sp>
      <p:sp>
        <p:nvSpPr>
          <p:cNvPr id="102414" name="Freeform 14"/>
          <p:cNvSpPr/>
          <p:nvPr/>
        </p:nvSpPr>
        <p:spPr bwMode="auto">
          <a:xfrm>
            <a:off x="2135606" y="2535894"/>
            <a:ext cx="4704886" cy="1975552"/>
          </a:xfrm>
          <a:custGeom>
            <a:avLst/>
            <a:gdLst>
              <a:gd name="T0" fmla="*/ 0 w 4280"/>
              <a:gd name="T1" fmla="*/ 2147483646 h 1795"/>
              <a:gd name="T2" fmla="*/ 2147483646 w 4280"/>
              <a:gd name="T3" fmla="*/ 2147483646 h 1795"/>
              <a:gd name="T4" fmla="*/ 2147483646 w 4280"/>
              <a:gd name="T5" fmla="*/ 2147483646 h 1795"/>
              <a:gd name="T6" fmla="*/ 2147483646 w 4280"/>
              <a:gd name="T7" fmla="*/ 2147483646 h 1795"/>
              <a:gd name="T8" fmla="*/ 2147483646 w 4280"/>
              <a:gd name="T9" fmla="*/ 2147483646 h 1795"/>
              <a:gd name="T10" fmla="*/ 2147483646 w 4280"/>
              <a:gd name="T11" fmla="*/ 2147483646 h 1795"/>
              <a:gd name="T12" fmla="*/ 2147483646 w 4280"/>
              <a:gd name="T13" fmla="*/ 2147483646 h 1795"/>
              <a:gd name="T14" fmla="*/ 0 60000 65536"/>
              <a:gd name="T15" fmla="*/ 0 60000 65536"/>
              <a:gd name="T16" fmla="*/ 0 60000 65536"/>
              <a:gd name="T17" fmla="*/ 0 60000 65536"/>
              <a:gd name="T18" fmla="*/ 0 60000 65536"/>
              <a:gd name="T19" fmla="*/ 0 60000 65536"/>
              <a:gd name="T20" fmla="*/ 0 60000 65536"/>
              <a:gd name="T21" fmla="*/ 0 w 4280"/>
              <a:gd name="T22" fmla="*/ 0 h 1795"/>
              <a:gd name="T23" fmla="*/ 4280 w 4280"/>
              <a:gd name="T24" fmla="*/ 1795 h 17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80" h="1795">
                <a:moveTo>
                  <a:pt x="0" y="1780"/>
                </a:moveTo>
                <a:cubicBezTo>
                  <a:pt x="244" y="1787"/>
                  <a:pt x="489" y="1795"/>
                  <a:pt x="736" y="1756"/>
                </a:cubicBezTo>
                <a:cubicBezTo>
                  <a:pt x="983" y="1717"/>
                  <a:pt x="1211" y="1688"/>
                  <a:pt x="1480" y="1548"/>
                </a:cubicBezTo>
                <a:cubicBezTo>
                  <a:pt x="1749" y="1408"/>
                  <a:pt x="2073" y="1136"/>
                  <a:pt x="2352" y="916"/>
                </a:cubicBezTo>
                <a:cubicBezTo>
                  <a:pt x="2631" y="696"/>
                  <a:pt x="2911" y="375"/>
                  <a:pt x="3152" y="228"/>
                </a:cubicBezTo>
                <a:cubicBezTo>
                  <a:pt x="3393" y="81"/>
                  <a:pt x="3612" y="72"/>
                  <a:pt x="3800" y="36"/>
                </a:cubicBezTo>
                <a:cubicBezTo>
                  <a:pt x="3988" y="0"/>
                  <a:pt x="4134" y="6"/>
                  <a:pt x="4280" y="12"/>
                </a:cubicBezTo>
              </a:path>
            </a:pathLst>
          </a:custGeom>
          <a:noFill/>
          <a:ln w="28575" cmpd="sng">
            <a:solidFill>
              <a:srgbClr val="A50021"/>
            </a:solidFill>
            <a:round/>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endParaRPr lang="en-GB" sz="895"/>
          </a:p>
        </p:txBody>
      </p:sp>
      <p:sp>
        <p:nvSpPr>
          <p:cNvPr id="102415" name="Freeform 15"/>
          <p:cNvSpPr/>
          <p:nvPr/>
        </p:nvSpPr>
        <p:spPr bwMode="auto">
          <a:xfrm>
            <a:off x="2092737" y="2931243"/>
            <a:ext cx="4773953" cy="918114"/>
          </a:xfrm>
          <a:custGeom>
            <a:avLst/>
            <a:gdLst>
              <a:gd name="T0" fmla="*/ 0 w 4432"/>
              <a:gd name="T1" fmla="*/ 2147483646 h 771"/>
              <a:gd name="T2" fmla="*/ 2147483646 w 4432"/>
              <a:gd name="T3" fmla="*/ 2147483646 h 771"/>
              <a:gd name="T4" fmla="*/ 2147483646 w 4432"/>
              <a:gd name="T5" fmla="*/ 2147483646 h 771"/>
              <a:gd name="T6" fmla="*/ 2147483646 w 4432"/>
              <a:gd name="T7" fmla="*/ 2147483646 h 771"/>
              <a:gd name="T8" fmla="*/ 2147483646 w 4432"/>
              <a:gd name="T9" fmla="*/ 2147483646 h 771"/>
              <a:gd name="T10" fmla="*/ 2147483646 w 4432"/>
              <a:gd name="T11" fmla="*/ 2147483646 h 771"/>
              <a:gd name="T12" fmla="*/ 2147483646 w 4432"/>
              <a:gd name="T13" fmla="*/ 2147483646 h 771"/>
              <a:gd name="T14" fmla="*/ 2147483646 w 4432"/>
              <a:gd name="T15" fmla="*/ 2147483646 h 771"/>
              <a:gd name="T16" fmla="*/ 0 60000 65536"/>
              <a:gd name="T17" fmla="*/ 0 60000 65536"/>
              <a:gd name="T18" fmla="*/ 0 60000 65536"/>
              <a:gd name="T19" fmla="*/ 0 60000 65536"/>
              <a:gd name="T20" fmla="*/ 0 60000 65536"/>
              <a:gd name="T21" fmla="*/ 0 60000 65536"/>
              <a:gd name="T22" fmla="*/ 0 60000 65536"/>
              <a:gd name="T23" fmla="*/ 0 60000 65536"/>
              <a:gd name="T24" fmla="*/ 0 w 4432"/>
              <a:gd name="T25" fmla="*/ 0 h 771"/>
              <a:gd name="T26" fmla="*/ 4432 w 4432"/>
              <a:gd name="T27" fmla="*/ 771 h 7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32" h="771">
                <a:moveTo>
                  <a:pt x="0" y="12"/>
                </a:moveTo>
                <a:cubicBezTo>
                  <a:pt x="140" y="6"/>
                  <a:pt x="280" y="0"/>
                  <a:pt x="512" y="12"/>
                </a:cubicBezTo>
                <a:cubicBezTo>
                  <a:pt x="744" y="24"/>
                  <a:pt x="1111" y="48"/>
                  <a:pt x="1392" y="84"/>
                </a:cubicBezTo>
                <a:cubicBezTo>
                  <a:pt x="1673" y="120"/>
                  <a:pt x="1933" y="169"/>
                  <a:pt x="2200" y="228"/>
                </a:cubicBezTo>
                <a:cubicBezTo>
                  <a:pt x="2467" y="287"/>
                  <a:pt x="2748" y="361"/>
                  <a:pt x="2992" y="436"/>
                </a:cubicBezTo>
                <a:cubicBezTo>
                  <a:pt x="3236" y="511"/>
                  <a:pt x="3481" y="623"/>
                  <a:pt x="3664" y="676"/>
                </a:cubicBezTo>
                <a:cubicBezTo>
                  <a:pt x="3847" y="729"/>
                  <a:pt x="3960" y="741"/>
                  <a:pt x="4088" y="756"/>
                </a:cubicBezTo>
                <a:cubicBezTo>
                  <a:pt x="4216" y="771"/>
                  <a:pt x="4324" y="767"/>
                  <a:pt x="4432" y="764"/>
                </a:cubicBezTo>
              </a:path>
            </a:pathLst>
          </a:custGeom>
          <a:noFill/>
          <a:ln w="28575" cmpd="sng">
            <a:solidFill>
              <a:schemeClr val="accent2"/>
            </a:solidFill>
            <a:round/>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endParaRPr lang="en-GB" sz="895"/>
          </a:p>
        </p:txBody>
      </p:sp>
      <p:sp>
        <p:nvSpPr>
          <p:cNvPr id="102416" name="Text Box 16"/>
          <p:cNvSpPr txBox="1">
            <a:spLocks noChangeArrowheads="1"/>
          </p:cNvSpPr>
          <p:nvPr/>
        </p:nvSpPr>
        <p:spPr bwMode="auto">
          <a:xfrm>
            <a:off x="2116552" y="2584717"/>
            <a:ext cx="8347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GB" altLang="en-US" sz="1800" b="0">
                <a:solidFill>
                  <a:schemeClr val="accent2"/>
                </a:solidFill>
                <a:latin typeface="Calibri" panose="020F0502020204030204" pitchFamily="34" charset="0"/>
                <a:cs typeface="Calibri" panose="020F0502020204030204" pitchFamily="34" charset="0"/>
              </a:rPr>
              <a:t>Japan</a:t>
            </a:r>
            <a:endParaRPr lang="en-GB" altLang="en-US" sz="1800" b="0">
              <a:solidFill>
                <a:schemeClr val="accent2"/>
              </a:solidFill>
              <a:latin typeface="Calibri" panose="020F0502020204030204" pitchFamily="34" charset="0"/>
              <a:cs typeface="Calibri" panose="020F0502020204030204" pitchFamily="34" charset="0"/>
            </a:endParaRPr>
          </a:p>
        </p:txBody>
      </p:sp>
      <p:sp>
        <p:nvSpPr>
          <p:cNvPr id="102417" name="Text Box 17"/>
          <p:cNvSpPr txBox="1">
            <a:spLocks noChangeArrowheads="1"/>
          </p:cNvSpPr>
          <p:nvPr/>
        </p:nvSpPr>
        <p:spPr bwMode="auto">
          <a:xfrm>
            <a:off x="2186811" y="4137532"/>
            <a:ext cx="695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spcBef>
                <a:spcPct val="0"/>
              </a:spcBef>
              <a:buFontTx/>
              <a:buNone/>
            </a:pPr>
            <a:r>
              <a:rPr lang="en-GB" altLang="en-US" sz="1800" b="0">
                <a:solidFill>
                  <a:srgbClr val="A50021"/>
                </a:solidFill>
                <a:latin typeface="Calibri" panose="020F0502020204030204" pitchFamily="34" charset="0"/>
                <a:cs typeface="Calibri" panose="020F0502020204030204" pitchFamily="34" charset="0"/>
              </a:rPr>
              <a:t>USA</a:t>
            </a:r>
            <a:endParaRPr lang="en-GB" altLang="en-US" sz="1800" b="0">
              <a:solidFill>
                <a:srgbClr val="A50021"/>
              </a:solidFill>
              <a:latin typeface="Calibri" panose="020F0502020204030204" pitchFamily="34" charset="0"/>
              <a:cs typeface="Calibri" panose="020F0502020204030204" pitchFamily="34" charset="0"/>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 name="Group 2"/>
          <p:cNvGrpSpPr/>
          <p:nvPr/>
        </p:nvGrpSpPr>
        <p:grpSpPr bwMode="auto">
          <a:xfrm>
            <a:off x="838200" y="1658938"/>
            <a:ext cx="1371600" cy="609600"/>
            <a:chOff x="1104" y="1776"/>
            <a:chExt cx="864" cy="384"/>
          </a:xfrm>
        </p:grpSpPr>
        <p:grpSp>
          <p:nvGrpSpPr>
            <p:cNvPr id="308" name="Group 3"/>
            <p:cNvGrpSpPr/>
            <p:nvPr/>
          </p:nvGrpSpPr>
          <p:grpSpPr bwMode="auto">
            <a:xfrm>
              <a:off x="1104" y="1776"/>
              <a:ext cx="864" cy="384"/>
              <a:chOff x="1104" y="1392"/>
              <a:chExt cx="1938" cy="768"/>
            </a:xfrm>
          </p:grpSpPr>
          <p:sp>
            <p:nvSpPr>
              <p:cNvPr id="318" name="AutoShape 4"/>
              <p:cNvSpPr>
                <a:spLocks noChangeArrowheads="1"/>
              </p:cNvSpPr>
              <p:nvPr/>
            </p:nvSpPr>
            <p:spPr bwMode="auto">
              <a:xfrm>
                <a:off x="1104" y="1392"/>
                <a:ext cx="1296" cy="672"/>
              </a:xfrm>
              <a:prstGeom prst="roundRect">
                <a:avLst>
                  <a:gd name="adj" fmla="val 16667"/>
                </a:avLst>
              </a:prstGeom>
              <a:solidFill>
                <a:schemeClr val="bg1"/>
              </a:solidFill>
              <a:ln w="38100">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19" name="Freeform 5"/>
              <p:cNvSpPr/>
              <p:nvPr/>
            </p:nvSpPr>
            <p:spPr bwMode="auto">
              <a:xfrm>
                <a:off x="2418" y="1527"/>
                <a:ext cx="624" cy="537"/>
              </a:xfrm>
              <a:custGeom>
                <a:avLst/>
                <a:gdLst>
                  <a:gd name="T0" fmla="*/ 0 w 515"/>
                  <a:gd name="T1" fmla="*/ 5 h 591"/>
                  <a:gd name="T2" fmla="*/ 347 w 515"/>
                  <a:gd name="T3" fmla="*/ 0 h 591"/>
                  <a:gd name="T4" fmla="*/ 939 w 515"/>
                  <a:gd name="T5" fmla="*/ 22 h 591"/>
                  <a:gd name="T6" fmla="*/ 1558 w 515"/>
                  <a:gd name="T7" fmla="*/ 70 h 591"/>
                  <a:gd name="T8" fmla="*/ 1781 w 515"/>
                  <a:gd name="T9" fmla="*/ 137 h 591"/>
                  <a:gd name="T10" fmla="*/ 2006 w 515"/>
                  <a:gd name="T11" fmla="*/ 160 h 591"/>
                  <a:gd name="T12" fmla="*/ 2229 w 515"/>
                  <a:gd name="T13" fmla="*/ 182 h 591"/>
                  <a:gd name="T14" fmla="*/ 2329 w 515"/>
                  <a:gd name="T15" fmla="*/ 212 h 591"/>
                  <a:gd name="T16" fmla="*/ 2329 w 515"/>
                  <a:gd name="T17" fmla="*/ 265 h 591"/>
                  <a:gd name="T18" fmla="*/ 2006 w 515"/>
                  <a:gd name="T19" fmla="*/ 271 h 591"/>
                  <a:gd name="T20" fmla="*/ 0 w 515"/>
                  <a:gd name="T21" fmla="*/ 271 h 591"/>
                  <a:gd name="T22" fmla="*/ 0 w 515"/>
                  <a:gd name="T23" fmla="*/ 5 h 5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5"/>
                  <a:gd name="T37" fmla="*/ 0 h 591"/>
                  <a:gd name="T38" fmla="*/ 515 w 515"/>
                  <a:gd name="T39" fmla="*/ 591 h 5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5" h="591">
                    <a:moveTo>
                      <a:pt x="0" y="6"/>
                    </a:moveTo>
                    <a:lnTo>
                      <a:pt x="75" y="0"/>
                    </a:lnTo>
                    <a:cubicBezTo>
                      <a:pt x="109" y="7"/>
                      <a:pt x="159" y="21"/>
                      <a:pt x="202" y="46"/>
                    </a:cubicBezTo>
                    <a:cubicBezTo>
                      <a:pt x="245" y="71"/>
                      <a:pt x="306" y="109"/>
                      <a:pt x="336" y="150"/>
                    </a:cubicBezTo>
                    <a:cubicBezTo>
                      <a:pt x="366" y="191"/>
                      <a:pt x="368" y="262"/>
                      <a:pt x="384" y="294"/>
                    </a:cubicBezTo>
                    <a:cubicBezTo>
                      <a:pt x="400" y="326"/>
                      <a:pt x="416" y="326"/>
                      <a:pt x="432" y="342"/>
                    </a:cubicBezTo>
                    <a:cubicBezTo>
                      <a:pt x="448" y="358"/>
                      <a:pt x="468" y="371"/>
                      <a:pt x="480" y="390"/>
                    </a:cubicBezTo>
                    <a:cubicBezTo>
                      <a:pt x="492" y="409"/>
                      <a:pt x="498" y="425"/>
                      <a:pt x="501" y="455"/>
                    </a:cubicBezTo>
                    <a:cubicBezTo>
                      <a:pt x="504" y="485"/>
                      <a:pt x="512" y="549"/>
                      <a:pt x="501" y="570"/>
                    </a:cubicBezTo>
                    <a:cubicBezTo>
                      <a:pt x="490" y="591"/>
                      <a:pt x="515" y="580"/>
                      <a:pt x="432" y="582"/>
                    </a:cubicBezTo>
                    <a:lnTo>
                      <a:pt x="0" y="582"/>
                    </a:lnTo>
                    <a:lnTo>
                      <a:pt x="0" y="6"/>
                    </a:lnTo>
                    <a:close/>
                  </a:path>
                </a:pathLst>
              </a:custGeom>
              <a:solidFill>
                <a:schemeClr val="bg1"/>
              </a:solidFill>
              <a:ln w="38100">
                <a:solidFill>
                  <a:schemeClr val="tx1"/>
                </a:solidFill>
                <a:round/>
              </a:ln>
            </p:spPr>
            <p:txBody>
              <a:bodyPr/>
              <a:lstStyle/>
              <a:p>
                <a:endParaRPr lang="en-GB"/>
              </a:p>
            </p:txBody>
          </p:sp>
          <p:grpSp>
            <p:nvGrpSpPr>
              <p:cNvPr id="320" name="Group 6"/>
              <p:cNvGrpSpPr/>
              <p:nvPr/>
            </p:nvGrpSpPr>
            <p:grpSpPr bwMode="auto">
              <a:xfrm>
                <a:off x="1200" y="1968"/>
                <a:ext cx="192" cy="192"/>
                <a:chOff x="864" y="2832"/>
                <a:chExt cx="192" cy="192"/>
              </a:xfrm>
            </p:grpSpPr>
            <p:sp>
              <p:nvSpPr>
                <p:cNvPr id="332" name="Oval 7"/>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33" name="Oval 8"/>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grpSp>
            <p:nvGrpSpPr>
              <p:cNvPr id="321" name="Group 9"/>
              <p:cNvGrpSpPr/>
              <p:nvPr/>
            </p:nvGrpSpPr>
            <p:grpSpPr bwMode="auto">
              <a:xfrm>
                <a:off x="2112" y="1968"/>
                <a:ext cx="192" cy="192"/>
                <a:chOff x="864" y="2832"/>
                <a:chExt cx="192" cy="192"/>
              </a:xfrm>
            </p:grpSpPr>
            <p:sp>
              <p:nvSpPr>
                <p:cNvPr id="330" name="Oval 10"/>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31" name="Oval 11"/>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grpSp>
            <p:nvGrpSpPr>
              <p:cNvPr id="322" name="Group 12"/>
              <p:cNvGrpSpPr/>
              <p:nvPr/>
            </p:nvGrpSpPr>
            <p:grpSpPr bwMode="auto">
              <a:xfrm>
                <a:off x="2448" y="1968"/>
                <a:ext cx="192" cy="192"/>
                <a:chOff x="864" y="2832"/>
                <a:chExt cx="192" cy="192"/>
              </a:xfrm>
            </p:grpSpPr>
            <p:sp>
              <p:nvSpPr>
                <p:cNvPr id="328" name="Oval 13"/>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29" name="Oval 14"/>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grpSp>
            <p:nvGrpSpPr>
              <p:cNvPr id="323" name="Group 15"/>
              <p:cNvGrpSpPr/>
              <p:nvPr/>
            </p:nvGrpSpPr>
            <p:grpSpPr bwMode="auto">
              <a:xfrm>
                <a:off x="2784" y="1968"/>
                <a:ext cx="192" cy="192"/>
                <a:chOff x="864" y="2832"/>
                <a:chExt cx="192" cy="192"/>
              </a:xfrm>
            </p:grpSpPr>
            <p:sp>
              <p:nvSpPr>
                <p:cNvPr id="326" name="Oval 16"/>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27" name="Oval 17"/>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sp>
            <p:nvSpPr>
              <p:cNvPr id="324" name="Freeform 323"/>
              <p:cNvSpPr/>
              <p:nvPr/>
            </p:nvSpPr>
            <p:spPr bwMode="auto">
              <a:xfrm>
                <a:off x="2562" y="1620"/>
                <a:ext cx="270" cy="192"/>
              </a:xfrm>
              <a:custGeom>
                <a:avLst/>
                <a:gdLst>
                  <a:gd name="T0" fmla="*/ 0 w 386"/>
                  <a:gd name="T1" fmla="*/ 1 h 297"/>
                  <a:gd name="T2" fmla="*/ 3 w 386"/>
                  <a:gd name="T3" fmla="*/ 0 h 297"/>
                  <a:gd name="T4" fmla="*/ 8 w 386"/>
                  <a:gd name="T5" fmla="*/ 1 h 297"/>
                  <a:gd name="T6" fmla="*/ 15 w 386"/>
                  <a:gd name="T7" fmla="*/ 2 h 297"/>
                  <a:gd name="T8" fmla="*/ 20 w 386"/>
                  <a:gd name="T9" fmla="*/ 5 h 297"/>
                  <a:gd name="T10" fmla="*/ 17 w 386"/>
                  <a:gd name="T11" fmla="*/ 5 h 297"/>
                  <a:gd name="T12" fmla="*/ 22 w 386"/>
                  <a:gd name="T13" fmla="*/ 6 h 297"/>
                  <a:gd name="T14" fmla="*/ 20 w 386"/>
                  <a:gd name="T15" fmla="*/ 7 h 297"/>
                  <a:gd name="T16" fmla="*/ 20 w 386"/>
                  <a:gd name="T17" fmla="*/ 9 h 297"/>
                  <a:gd name="T18" fmla="*/ 17 w 386"/>
                  <a:gd name="T19" fmla="*/ 9 h 297"/>
                  <a:gd name="T20" fmla="*/ 0 w 386"/>
                  <a:gd name="T21" fmla="*/ 9 h 297"/>
                  <a:gd name="T22" fmla="*/ 0 w 386"/>
                  <a:gd name="T23" fmla="*/ 1 h 2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6"/>
                  <a:gd name="T37" fmla="*/ 0 h 297"/>
                  <a:gd name="T38" fmla="*/ 386 w 386"/>
                  <a:gd name="T39" fmla="*/ 297 h 2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6" h="297">
                    <a:moveTo>
                      <a:pt x="0" y="3"/>
                    </a:moveTo>
                    <a:lnTo>
                      <a:pt x="53" y="0"/>
                    </a:lnTo>
                    <a:cubicBezTo>
                      <a:pt x="77" y="4"/>
                      <a:pt x="109" y="11"/>
                      <a:pt x="144" y="23"/>
                    </a:cubicBezTo>
                    <a:cubicBezTo>
                      <a:pt x="179" y="35"/>
                      <a:pt x="227" y="47"/>
                      <a:pt x="262" y="73"/>
                    </a:cubicBezTo>
                    <a:cubicBezTo>
                      <a:pt x="297" y="99"/>
                      <a:pt x="347" y="161"/>
                      <a:pt x="354" y="177"/>
                    </a:cubicBezTo>
                    <a:cubicBezTo>
                      <a:pt x="361" y="193"/>
                      <a:pt x="303" y="165"/>
                      <a:pt x="307" y="172"/>
                    </a:cubicBezTo>
                    <a:cubicBezTo>
                      <a:pt x="311" y="179"/>
                      <a:pt x="370" y="208"/>
                      <a:pt x="378" y="217"/>
                    </a:cubicBezTo>
                    <a:cubicBezTo>
                      <a:pt x="386" y="226"/>
                      <a:pt x="360" y="218"/>
                      <a:pt x="356" y="229"/>
                    </a:cubicBezTo>
                    <a:cubicBezTo>
                      <a:pt x="352" y="240"/>
                      <a:pt x="364" y="276"/>
                      <a:pt x="356" y="286"/>
                    </a:cubicBezTo>
                    <a:cubicBezTo>
                      <a:pt x="348" y="297"/>
                      <a:pt x="366" y="291"/>
                      <a:pt x="307" y="292"/>
                    </a:cubicBezTo>
                    <a:lnTo>
                      <a:pt x="0" y="292"/>
                    </a:lnTo>
                    <a:lnTo>
                      <a:pt x="0" y="3"/>
                    </a:lnTo>
                    <a:close/>
                  </a:path>
                </a:pathLst>
              </a:custGeom>
              <a:solidFill>
                <a:schemeClr val="bg1"/>
              </a:solidFill>
              <a:ln w="38100">
                <a:solidFill>
                  <a:schemeClr val="tx1"/>
                </a:solidFill>
                <a:round/>
              </a:ln>
            </p:spPr>
            <p:txBody>
              <a:bodyPr/>
              <a:lstStyle/>
              <a:p>
                <a:endParaRPr lang="en-GB"/>
              </a:p>
            </p:txBody>
          </p:sp>
          <p:sp>
            <p:nvSpPr>
              <p:cNvPr id="325" name="Rectangle 324"/>
              <p:cNvSpPr>
                <a:spLocks noChangeArrowheads="1"/>
              </p:cNvSpPr>
              <p:nvPr/>
            </p:nvSpPr>
            <p:spPr bwMode="auto">
              <a:xfrm>
                <a:off x="2610" y="1812"/>
                <a:ext cx="192" cy="144"/>
              </a:xfrm>
              <a:prstGeom prst="rect">
                <a:avLst/>
              </a:prstGeom>
              <a:solidFill>
                <a:schemeClr val="bg1"/>
              </a:solidFill>
              <a:ln w="38100">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grpSp>
        <p:sp>
          <p:nvSpPr>
            <p:cNvPr id="309" name="AutoShape 20"/>
            <p:cNvSpPr>
              <a:spLocks noChangeArrowheads="1"/>
            </p:cNvSpPr>
            <p:nvPr/>
          </p:nvSpPr>
          <p:spPr bwMode="auto">
            <a:xfrm>
              <a:off x="1212" y="1998"/>
              <a:ext cx="96" cy="96"/>
            </a:xfrm>
            <a:prstGeom prst="cube">
              <a:avLst>
                <a:gd name="adj" fmla="val 25000"/>
              </a:avLst>
            </a:prstGeom>
            <a:solidFill>
              <a:schemeClr val="accent2"/>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10" name="AutoShape 21"/>
            <p:cNvSpPr>
              <a:spLocks noChangeArrowheads="1"/>
            </p:cNvSpPr>
            <p:nvPr/>
          </p:nvSpPr>
          <p:spPr bwMode="auto">
            <a:xfrm>
              <a:off x="1308" y="2004"/>
              <a:ext cx="96" cy="96"/>
            </a:xfrm>
            <a:prstGeom prst="cube">
              <a:avLst>
                <a:gd name="adj" fmla="val 25000"/>
              </a:avLst>
            </a:prstGeom>
            <a:solidFill>
              <a:schemeClr val="accent2"/>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11" name="AutoShape 22"/>
            <p:cNvSpPr>
              <a:spLocks noChangeArrowheads="1"/>
            </p:cNvSpPr>
            <p:nvPr/>
          </p:nvSpPr>
          <p:spPr bwMode="auto">
            <a:xfrm>
              <a:off x="1398" y="2004"/>
              <a:ext cx="96" cy="96"/>
            </a:xfrm>
            <a:prstGeom prst="cube">
              <a:avLst>
                <a:gd name="adj" fmla="val 25000"/>
              </a:avLst>
            </a:prstGeom>
            <a:solidFill>
              <a:schemeClr val="accent2"/>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12" name="AutoShape 23"/>
            <p:cNvSpPr>
              <a:spLocks noChangeArrowheads="1"/>
            </p:cNvSpPr>
            <p:nvPr/>
          </p:nvSpPr>
          <p:spPr bwMode="auto">
            <a:xfrm>
              <a:off x="1500" y="2004"/>
              <a:ext cx="96" cy="96"/>
            </a:xfrm>
            <a:prstGeom prst="cube">
              <a:avLst>
                <a:gd name="adj" fmla="val 25000"/>
              </a:avLst>
            </a:prstGeom>
            <a:solidFill>
              <a:schemeClr val="accent2"/>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13" name="AutoShape 24"/>
            <p:cNvSpPr>
              <a:spLocks noChangeArrowheads="1"/>
            </p:cNvSpPr>
            <p:nvPr/>
          </p:nvSpPr>
          <p:spPr bwMode="auto">
            <a:xfrm>
              <a:off x="1260" y="1920"/>
              <a:ext cx="96" cy="96"/>
            </a:xfrm>
            <a:prstGeom prst="cube">
              <a:avLst>
                <a:gd name="adj" fmla="val 25000"/>
              </a:avLst>
            </a:prstGeom>
            <a:solidFill>
              <a:schemeClr val="accent2"/>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14" name="AutoShape 25"/>
            <p:cNvSpPr>
              <a:spLocks noChangeArrowheads="1"/>
            </p:cNvSpPr>
            <p:nvPr/>
          </p:nvSpPr>
          <p:spPr bwMode="auto">
            <a:xfrm>
              <a:off x="1356" y="1926"/>
              <a:ext cx="96" cy="96"/>
            </a:xfrm>
            <a:prstGeom prst="cube">
              <a:avLst>
                <a:gd name="adj" fmla="val 25000"/>
              </a:avLst>
            </a:prstGeom>
            <a:solidFill>
              <a:schemeClr val="accent2"/>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15" name="AutoShape 26"/>
            <p:cNvSpPr>
              <a:spLocks noChangeArrowheads="1"/>
            </p:cNvSpPr>
            <p:nvPr/>
          </p:nvSpPr>
          <p:spPr bwMode="auto">
            <a:xfrm>
              <a:off x="1446" y="1926"/>
              <a:ext cx="96" cy="96"/>
            </a:xfrm>
            <a:prstGeom prst="cube">
              <a:avLst>
                <a:gd name="adj" fmla="val 25000"/>
              </a:avLst>
            </a:prstGeom>
            <a:solidFill>
              <a:schemeClr val="accent2"/>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16" name="AutoShape 27"/>
            <p:cNvSpPr>
              <a:spLocks noChangeArrowheads="1"/>
            </p:cNvSpPr>
            <p:nvPr/>
          </p:nvSpPr>
          <p:spPr bwMode="auto">
            <a:xfrm>
              <a:off x="1326" y="1848"/>
              <a:ext cx="96" cy="96"/>
            </a:xfrm>
            <a:prstGeom prst="cube">
              <a:avLst>
                <a:gd name="adj" fmla="val 25000"/>
              </a:avLst>
            </a:prstGeom>
            <a:solidFill>
              <a:schemeClr val="accent2"/>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17" name="AutoShape 28"/>
            <p:cNvSpPr>
              <a:spLocks noChangeArrowheads="1"/>
            </p:cNvSpPr>
            <p:nvPr/>
          </p:nvSpPr>
          <p:spPr bwMode="auto">
            <a:xfrm>
              <a:off x="1416" y="1848"/>
              <a:ext cx="96" cy="96"/>
            </a:xfrm>
            <a:prstGeom prst="cube">
              <a:avLst>
                <a:gd name="adj" fmla="val 25000"/>
              </a:avLst>
            </a:prstGeom>
            <a:solidFill>
              <a:schemeClr val="accent2"/>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grpSp>
      <p:grpSp>
        <p:nvGrpSpPr>
          <p:cNvPr id="334" name="Group 29"/>
          <p:cNvGrpSpPr/>
          <p:nvPr/>
        </p:nvGrpSpPr>
        <p:grpSpPr bwMode="auto">
          <a:xfrm>
            <a:off x="2362200" y="1658938"/>
            <a:ext cx="1371600" cy="609600"/>
            <a:chOff x="1488" y="2448"/>
            <a:chExt cx="864" cy="384"/>
          </a:xfrm>
        </p:grpSpPr>
        <p:grpSp>
          <p:nvGrpSpPr>
            <p:cNvPr id="335" name="Group 30"/>
            <p:cNvGrpSpPr/>
            <p:nvPr/>
          </p:nvGrpSpPr>
          <p:grpSpPr bwMode="auto">
            <a:xfrm>
              <a:off x="1488" y="2448"/>
              <a:ext cx="864" cy="384"/>
              <a:chOff x="1104" y="1392"/>
              <a:chExt cx="1938" cy="768"/>
            </a:xfrm>
          </p:grpSpPr>
          <p:sp>
            <p:nvSpPr>
              <p:cNvPr id="345" name="AutoShape 31"/>
              <p:cNvSpPr>
                <a:spLocks noChangeArrowheads="1"/>
              </p:cNvSpPr>
              <p:nvPr/>
            </p:nvSpPr>
            <p:spPr bwMode="auto">
              <a:xfrm>
                <a:off x="1104" y="1392"/>
                <a:ext cx="1296" cy="672"/>
              </a:xfrm>
              <a:prstGeom prst="roundRect">
                <a:avLst>
                  <a:gd name="adj" fmla="val 16667"/>
                </a:avLst>
              </a:prstGeom>
              <a:solidFill>
                <a:schemeClr val="bg1"/>
              </a:solidFill>
              <a:ln w="38100">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46" name="Freeform 32"/>
              <p:cNvSpPr/>
              <p:nvPr/>
            </p:nvSpPr>
            <p:spPr bwMode="auto">
              <a:xfrm>
                <a:off x="2418" y="1527"/>
                <a:ext cx="624" cy="537"/>
              </a:xfrm>
              <a:custGeom>
                <a:avLst/>
                <a:gdLst>
                  <a:gd name="T0" fmla="*/ 0 w 515"/>
                  <a:gd name="T1" fmla="*/ 5 h 591"/>
                  <a:gd name="T2" fmla="*/ 347 w 515"/>
                  <a:gd name="T3" fmla="*/ 0 h 591"/>
                  <a:gd name="T4" fmla="*/ 939 w 515"/>
                  <a:gd name="T5" fmla="*/ 22 h 591"/>
                  <a:gd name="T6" fmla="*/ 1558 w 515"/>
                  <a:gd name="T7" fmla="*/ 70 h 591"/>
                  <a:gd name="T8" fmla="*/ 1781 w 515"/>
                  <a:gd name="T9" fmla="*/ 137 h 591"/>
                  <a:gd name="T10" fmla="*/ 2006 w 515"/>
                  <a:gd name="T11" fmla="*/ 160 h 591"/>
                  <a:gd name="T12" fmla="*/ 2229 w 515"/>
                  <a:gd name="T13" fmla="*/ 182 h 591"/>
                  <a:gd name="T14" fmla="*/ 2329 w 515"/>
                  <a:gd name="T15" fmla="*/ 212 h 591"/>
                  <a:gd name="T16" fmla="*/ 2329 w 515"/>
                  <a:gd name="T17" fmla="*/ 265 h 591"/>
                  <a:gd name="T18" fmla="*/ 2006 w 515"/>
                  <a:gd name="T19" fmla="*/ 271 h 591"/>
                  <a:gd name="T20" fmla="*/ 0 w 515"/>
                  <a:gd name="T21" fmla="*/ 271 h 591"/>
                  <a:gd name="T22" fmla="*/ 0 w 515"/>
                  <a:gd name="T23" fmla="*/ 5 h 5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5"/>
                  <a:gd name="T37" fmla="*/ 0 h 591"/>
                  <a:gd name="T38" fmla="*/ 515 w 515"/>
                  <a:gd name="T39" fmla="*/ 591 h 5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5" h="591">
                    <a:moveTo>
                      <a:pt x="0" y="6"/>
                    </a:moveTo>
                    <a:lnTo>
                      <a:pt x="75" y="0"/>
                    </a:lnTo>
                    <a:cubicBezTo>
                      <a:pt x="109" y="7"/>
                      <a:pt x="159" y="21"/>
                      <a:pt x="202" y="46"/>
                    </a:cubicBezTo>
                    <a:cubicBezTo>
                      <a:pt x="245" y="71"/>
                      <a:pt x="306" y="109"/>
                      <a:pt x="336" y="150"/>
                    </a:cubicBezTo>
                    <a:cubicBezTo>
                      <a:pt x="366" y="191"/>
                      <a:pt x="368" y="262"/>
                      <a:pt x="384" y="294"/>
                    </a:cubicBezTo>
                    <a:cubicBezTo>
                      <a:pt x="400" y="326"/>
                      <a:pt x="416" y="326"/>
                      <a:pt x="432" y="342"/>
                    </a:cubicBezTo>
                    <a:cubicBezTo>
                      <a:pt x="448" y="358"/>
                      <a:pt x="468" y="371"/>
                      <a:pt x="480" y="390"/>
                    </a:cubicBezTo>
                    <a:cubicBezTo>
                      <a:pt x="492" y="409"/>
                      <a:pt x="498" y="425"/>
                      <a:pt x="501" y="455"/>
                    </a:cubicBezTo>
                    <a:cubicBezTo>
                      <a:pt x="504" y="485"/>
                      <a:pt x="512" y="549"/>
                      <a:pt x="501" y="570"/>
                    </a:cubicBezTo>
                    <a:cubicBezTo>
                      <a:pt x="490" y="591"/>
                      <a:pt x="515" y="580"/>
                      <a:pt x="432" y="582"/>
                    </a:cubicBezTo>
                    <a:lnTo>
                      <a:pt x="0" y="582"/>
                    </a:lnTo>
                    <a:lnTo>
                      <a:pt x="0" y="6"/>
                    </a:lnTo>
                    <a:close/>
                  </a:path>
                </a:pathLst>
              </a:custGeom>
              <a:solidFill>
                <a:schemeClr val="bg1"/>
              </a:solidFill>
              <a:ln w="38100">
                <a:solidFill>
                  <a:schemeClr val="tx1"/>
                </a:solidFill>
                <a:round/>
              </a:ln>
            </p:spPr>
            <p:txBody>
              <a:bodyPr/>
              <a:lstStyle/>
              <a:p>
                <a:endParaRPr lang="en-GB"/>
              </a:p>
            </p:txBody>
          </p:sp>
          <p:grpSp>
            <p:nvGrpSpPr>
              <p:cNvPr id="347" name="Group 33"/>
              <p:cNvGrpSpPr/>
              <p:nvPr/>
            </p:nvGrpSpPr>
            <p:grpSpPr bwMode="auto">
              <a:xfrm>
                <a:off x="1200" y="1968"/>
                <a:ext cx="192" cy="192"/>
                <a:chOff x="864" y="2832"/>
                <a:chExt cx="192" cy="192"/>
              </a:xfrm>
            </p:grpSpPr>
            <p:sp>
              <p:nvSpPr>
                <p:cNvPr id="359" name="Oval 34"/>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60" name="Oval 35"/>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grpSp>
            <p:nvGrpSpPr>
              <p:cNvPr id="348" name="Group 36"/>
              <p:cNvGrpSpPr/>
              <p:nvPr/>
            </p:nvGrpSpPr>
            <p:grpSpPr bwMode="auto">
              <a:xfrm>
                <a:off x="2112" y="1968"/>
                <a:ext cx="192" cy="192"/>
                <a:chOff x="864" y="2832"/>
                <a:chExt cx="192" cy="192"/>
              </a:xfrm>
            </p:grpSpPr>
            <p:sp>
              <p:nvSpPr>
                <p:cNvPr id="357" name="Oval 37"/>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58" name="Oval 38"/>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grpSp>
            <p:nvGrpSpPr>
              <p:cNvPr id="349" name="Group 39"/>
              <p:cNvGrpSpPr/>
              <p:nvPr/>
            </p:nvGrpSpPr>
            <p:grpSpPr bwMode="auto">
              <a:xfrm>
                <a:off x="2448" y="1968"/>
                <a:ext cx="192" cy="192"/>
                <a:chOff x="864" y="2832"/>
                <a:chExt cx="192" cy="192"/>
              </a:xfrm>
            </p:grpSpPr>
            <p:sp>
              <p:nvSpPr>
                <p:cNvPr id="355" name="Oval 40"/>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56" name="Oval 41"/>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grpSp>
            <p:nvGrpSpPr>
              <p:cNvPr id="350" name="Group 42"/>
              <p:cNvGrpSpPr/>
              <p:nvPr/>
            </p:nvGrpSpPr>
            <p:grpSpPr bwMode="auto">
              <a:xfrm>
                <a:off x="2784" y="1968"/>
                <a:ext cx="192" cy="192"/>
                <a:chOff x="864" y="2832"/>
                <a:chExt cx="192" cy="192"/>
              </a:xfrm>
            </p:grpSpPr>
            <p:sp>
              <p:nvSpPr>
                <p:cNvPr id="353" name="Oval 43"/>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54" name="Oval 44"/>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sp>
            <p:nvSpPr>
              <p:cNvPr id="351" name="Freeform 350"/>
              <p:cNvSpPr/>
              <p:nvPr/>
            </p:nvSpPr>
            <p:spPr bwMode="auto">
              <a:xfrm>
                <a:off x="2562" y="1620"/>
                <a:ext cx="270" cy="192"/>
              </a:xfrm>
              <a:custGeom>
                <a:avLst/>
                <a:gdLst>
                  <a:gd name="T0" fmla="*/ 0 w 386"/>
                  <a:gd name="T1" fmla="*/ 1 h 297"/>
                  <a:gd name="T2" fmla="*/ 3 w 386"/>
                  <a:gd name="T3" fmla="*/ 0 h 297"/>
                  <a:gd name="T4" fmla="*/ 8 w 386"/>
                  <a:gd name="T5" fmla="*/ 1 h 297"/>
                  <a:gd name="T6" fmla="*/ 15 w 386"/>
                  <a:gd name="T7" fmla="*/ 2 h 297"/>
                  <a:gd name="T8" fmla="*/ 20 w 386"/>
                  <a:gd name="T9" fmla="*/ 5 h 297"/>
                  <a:gd name="T10" fmla="*/ 17 w 386"/>
                  <a:gd name="T11" fmla="*/ 5 h 297"/>
                  <a:gd name="T12" fmla="*/ 22 w 386"/>
                  <a:gd name="T13" fmla="*/ 6 h 297"/>
                  <a:gd name="T14" fmla="*/ 20 w 386"/>
                  <a:gd name="T15" fmla="*/ 7 h 297"/>
                  <a:gd name="T16" fmla="*/ 20 w 386"/>
                  <a:gd name="T17" fmla="*/ 9 h 297"/>
                  <a:gd name="T18" fmla="*/ 17 w 386"/>
                  <a:gd name="T19" fmla="*/ 9 h 297"/>
                  <a:gd name="T20" fmla="*/ 0 w 386"/>
                  <a:gd name="T21" fmla="*/ 9 h 297"/>
                  <a:gd name="T22" fmla="*/ 0 w 386"/>
                  <a:gd name="T23" fmla="*/ 1 h 2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6"/>
                  <a:gd name="T37" fmla="*/ 0 h 297"/>
                  <a:gd name="T38" fmla="*/ 386 w 386"/>
                  <a:gd name="T39" fmla="*/ 297 h 2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6" h="297">
                    <a:moveTo>
                      <a:pt x="0" y="3"/>
                    </a:moveTo>
                    <a:lnTo>
                      <a:pt x="53" y="0"/>
                    </a:lnTo>
                    <a:cubicBezTo>
                      <a:pt x="77" y="4"/>
                      <a:pt x="109" y="11"/>
                      <a:pt x="144" y="23"/>
                    </a:cubicBezTo>
                    <a:cubicBezTo>
                      <a:pt x="179" y="35"/>
                      <a:pt x="227" y="47"/>
                      <a:pt x="262" y="73"/>
                    </a:cubicBezTo>
                    <a:cubicBezTo>
                      <a:pt x="297" y="99"/>
                      <a:pt x="347" y="161"/>
                      <a:pt x="354" y="177"/>
                    </a:cubicBezTo>
                    <a:cubicBezTo>
                      <a:pt x="361" y="193"/>
                      <a:pt x="303" y="165"/>
                      <a:pt x="307" y="172"/>
                    </a:cubicBezTo>
                    <a:cubicBezTo>
                      <a:pt x="311" y="179"/>
                      <a:pt x="370" y="208"/>
                      <a:pt x="378" y="217"/>
                    </a:cubicBezTo>
                    <a:cubicBezTo>
                      <a:pt x="386" y="226"/>
                      <a:pt x="360" y="218"/>
                      <a:pt x="356" y="229"/>
                    </a:cubicBezTo>
                    <a:cubicBezTo>
                      <a:pt x="352" y="240"/>
                      <a:pt x="364" y="276"/>
                      <a:pt x="356" y="286"/>
                    </a:cubicBezTo>
                    <a:cubicBezTo>
                      <a:pt x="348" y="297"/>
                      <a:pt x="366" y="291"/>
                      <a:pt x="307" y="292"/>
                    </a:cubicBezTo>
                    <a:lnTo>
                      <a:pt x="0" y="292"/>
                    </a:lnTo>
                    <a:lnTo>
                      <a:pt x="0" y="3"/>
                    </a:lnTo>
                    <a:close/>
                  </a:path>
                </a:pathLst>
              </a:custGeom>
              <a:solidFill>
                <a:schemeClr val="bg1"/>
              </a:solidFill>
              <a:ln w="38100">
                <a:solidFill>
                  <a:schemeClr val="tx1"/>
                </a:solidFill>
                <a:round/>
              </a:ln>
            </p:spPr>
            <p:txBody>
              <a:bodyPr/>
              <a:lstStyle/>
              <a:p>
                <a:endParaRPr lang="en-GB"/>
              </a:p>
            </p:txBody>
          </p:sp>
          <p:sp>
            <p:nvSpPr>
              <p:cNvPr id="352" name="Rectangle 351"/>
              <p:cNvSpPr>
                <a:spLocks noChangeArrowheads="1"/>
              </p:cNvSpPr>
              <p:nvPr/>
            </p:nvSpPr>
            <p:spPr bwMode="auto">
              <a:xfrm>
                <a:off x="2610" y="1812"/>
                <a:ext cx="192" cy="144"/>
              </a:xfrm>
              <a:prstGeom prst="rect">
                <a:avLst/>
              </a:prstGeom>
              <a:solidFill>
                <a:schemeClr val="bg1"/>
              </a:solidFill>
              <a:ln w="38100">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grpSp>
        <p:sp>
          <p:nvSpPr>
            <p:cNvPr id="336" name="AutoShape 47"/>
            <p:cNvSpPr>
              <a:spLocks noChangeArrowheads="1"/>
            </p:cNvSpPr>
            <p:nvPr/>
          </p:nvSpPr>
          <p:spPr bwMode="auto">
            <a:xfrm>
              <a:off x="1596" y="2670"/>
              <a:ext cx="96" cy="96"/>
            </a:xfrm>
            <a:prstGeom prst="cube">
              <a:avLst>
                <a:gd name="adj" fmla="val 25000"/>
              </a:avLst>
            </a:prstGeom>
            <a:solidFill>
              <a:srgbClr val="FF0000"/>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37" name="AutoShape 48"/>
            <p:cNvSpPr>
              <a:spLocks noChangeArrowheads="1"/>
            </p:cNvSpPr>
            <p:nvPr/>
          </p:nvSpPr>
          <p:spPr bwMode="auto">
            <a:xfrm>
              <a:off x="1692" y="2676"/>
              <a:ext cx="96" cy="96"/>
            </a:xfrm>
            <a:prstGeom prst="cube">
              <a:avLst>
                <a:gd name="adj" fmla="val 25000"/>
              </a:avLst>
            </a:prstGeom>
            <a:solidFill>
              <a:srgbClr val="FF0000"/>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38" name="AutoShape 49"/>
            <p:cNvSpPr>
              <a:spLocks noChangeArrowheads="1"/>
            </p:cNvSpPr>
            <p:nvPr/>
          </p:nvSpPr>
          <p:spPr bwMode="auto">
            <a:xfrm>
              <a:off x="1782" y="2676"/>
              <a:ext cx="96" cy="96"/>
            </a:xfrm>
            <a:prstGeom prst="cube">
              <a:avLst>
                <a:gd name="adj" fmla="val 25000"/>
              </a:avLst>
            </a:prstGeom>
            <a:solidFill>
              <a:srgbClr val="FF0000"/>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39" name="AutoShape 50"/>
            <p:cNvSpPr>
              <a:spLocks noChangeArrowheads="1"/>
            </p:cNvSpPr>
            <p:nvPr/>
          </p:nvSpPr>
          <p:spPr bwMode="auto">
            <a:xfrm>
              <a:off x="1884" y="2676"/>
              <a:ext cx="96" cy="96"/>
            </a:xfrm>
            <a:prstGeom prst="cube">
              <a:avLst>
                <a:gd name="adj" fmla="val 25000"/>
              </a:avLst>
            </a:prstGeom>
            <a:solidFill>
              <a:srgbClr val="FF0000"/>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40" name="AutoShape 51"/>
            <p:cNvSpPr>
              <a:spLocks noChangeArrowheads="1"/>
            </p:cNvSpPr>
            <p:nvPr/>
          </p:nvSpPr>
          <p:spPr bwMode="auto">
            <a:xfrm>
              <a:off x="1644" y="2592"/>
              <a:ext cx="96" cy="96"/>
            </a:xfrm>
            <a:prstGeom prst="cube">
              <a:avLst>
                <a:gd name="adj" fmla="val 25000"/>
              </a:avLst>
            </a:prstGeom>
            <a:solidFill>
              <a:srgbClr val="FF0000"/>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41" name="AutoShape 52"/>
            <p:cNvSpPr>
              <a:spLocks noChangeArrowheads="1"/>
            </p:cNvSpPr>
            <p:nvPr/>
          </p:nvSpPr>
          <p:spPr bwMode="auto">
            <a:xfrm>
              <a:off x="1740" y="2598"/>
              <a:ext cx="96" cy="96"/>
            </a:xfrm>
            <a:prstGeom prst="cube">
              <a:avLst>
                <a:gd name="adj" fmla="val 25000"/>
              </a:avLst>
            </a:prstGeom>
            <a:solidFill>
              <a:srgbClr val="FF0000"/>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42" name="AutoShape 53"/>
            <p:cNvSpPr>
              <a:spLocks noChangeArrowheads="1"/>
            </p:cNvSpPr>
            <p:nvPr/>
          </p:nvSpPr>
          <p:spPr bwMode="auto">
            <a:xfrm>
              <a:off x="1830" y="2598"/>
              <a:ext cx="96" cy="96"/>
            </a:xfrm>
            <a:prstGeom prst="cube">
              <a:avLst>
                <a:gd name="adj" fmla="val 25000"/>
              </a:avLst>
            </a:prstGeom>
            <a:solidFill>
              <a:srgbClr val="FF0000"/>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43" name="AutoShape 54"/>
            <p:cNvSpPr>
              <a:spLocks noChangeArrowheads="1"/>
            </p:cNvSpPr>
            <p:nvPr/>
          </p:nvSpPr>
          <p:spPr bwMode="auto">
            <a:xfrm>
              <a:off x="1710" y="2520"/>
              <a:ext cx="96" cy="96"/>
            </a:xfrm>
            <a:prstGeom prst="cube">
              <a:avLst>
                <a:gd name="adj" fmla="val 25000"/>
              </a:avLst>
            </a:prstGeom>
            <a:solidFill>
              <a:srgbClr val="FF0000"/>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44" name="AutoShape 55"/>
            <p:cNvSpPr>
              <a:spLocks noChangeArrowheads="1"/>
            </p:cNvSpPr>
            <p:nvPr/>
          </p:nvSpPr>
          <p:spPr bwMode="auto">
            <a:xfrm>
              <a:off x="1800" y="2520"/>
              <a:ext cx="96" cy="96"/>
            </a:xfrm>
            <a:prstGeom prst="cube">
              <a:avLst>
                <a:gd name="adj" fmla="val 25000"/>
              </a:avLst>
            </a:prstGeom>
            <a:solidFill>
              <a:srgbClr val="FF0000"/>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grpSp>
      <p:grpSp>
        <p:nvGrpSpPr>
          <p:cNvPr id="361" name="Group 56"/>
          <p:cNvGrpSpPr/>
          <p:nvPr/>
        </p:nvGrpSpPr>
        <p:grpSpPr bwMode="auto">
          <a:xfrm>
            <a:off x="3897313" y="1658938"/>
            <a:ext cx="1360487" cy="609600"/>
            <a:chOff x="2455" y="2448"/>
            <a:chExt cx="864" cy="384"/>
          </a:xfrm>
        </p:grpSpPr>
        <p:grpSp>
          <p:nvGrpSpPr>
            <p:cNvPr id="362" name="Group 57"/>
            <p:cNvGrpSpPr/>
            <p:nvPr/>
          </p:nvGrpSpPr>
          <p:grpSpPr bwMode="auto">
            <a:xfrm>
              <a:off x="2455" y="2448"/>
              <a:ext cx="864" cy="384"/>
              <a:chOff x="1104" y="1392"/>
              <a:chExt cx="1938" cy="768"/>
            </a:xfrm>
          </p:grpSpPr>
          <p:sp>
            <p:nvSpPr>
              <p:cNvPr id="372" name="AutoShape 58"/>
              <p:cNvSpPr>
                <a:spLocks noChangeArrowheads="1"/>
              </p:cNvSpPr>
              <p:nvPr/>
            </p:nvSpPr>
            <p:spPr bwMode="auto">
              <a:xfrm>
                <a:off x="1104" y="1392"/>
                <a:ext cx="1296" cy="672"/>
              </a:xfrm>
              <a:prstGeom prst="roundRect">
                <a:avLst>
                  <a:gd name="adj" fmla="val 16667"/>
                </a:avLst>
              </a:prstGeom>
              <a:solidFill>
                <a:schemeClr val="bg1"/>
              </a:solidFill>
              <a:ln w="38100">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73" name="Freeform 59"/>
              <p:cNvSpPr/>
              <p:nvPr/>
            </p:nvSpPr>
            <p:spPr bwMode="auto">
              <a:xfrm>
                <a:off x="2418" y="1527"/>
                <a:ext cx="624" cy="537"/>
              </a:xfrm>
              <a:custGeom>
                <a:avLst/>
                <a:gdLst>
                  <a:gd name="T0" fmla="*/ 0 w 515"/>
                  <a:gd name="T1" fmla="*/ 5 h 591"/>
                  <a:gd name="T2" fmla="*/ 347 w 515"/>
                  <a:gd name="T3" fmla="*/ 0 h 591"/>
                  <a:gd name="T4" fmla="*/ 939 w 515"/>
                  <a:gd name="T5" fmla="*/ 22 h 591"/>
                  <a:gd name="T6" fmla="*/ 1558 w 515"/>
                  <a:gd name="T7" fmla="*/ 70 h 591"/>
                  <a:gd name="T8" fmla="*/ 1781 w 515"/>
                  <a:gd name="T9" fmla="*/ 137 h 591"/>
                  <a:gd name="T10" fmla="*/ 2006 w 515"/>
                  <a:gd name="T11" fmla="*/ 160 h 591"/>
                  <a:gd name="T12" fmla="*/ 2229 w 515"/>
                  <a:gd name="T13" fmla="*/ 182 h 591"/>
                  <a:gd name="T14" fmla="*/ 2329 w 515"/>
                  <a:gd name="T15" fmla="*/ 212 h 591"/>
                  <a:gd name="T16" fmla="*/ 2329 w 515"/>
                  <a:gd name="T17" fmla="*/ 265 h 591"/>
                  <a:gd name="T18" fmla="*/ 2006 w 515"/>
                  <a:gd name="T19" fmla="*/ 271 h 591"/>
                  <a:gd name="T20" fmla="*/ 0 w 515"/>
                  <a:gd name="T21" fmla="*/ 271 h 591"/>
                  <a:gd name="T22" fmla="*/ 0 w 515"/>
                  <a:gd name="T23" fmla="*/ 5 h 5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5"/>
                  <a:gd name="T37" fmla="*/ 0 h 591"/>
                  <a:gd name="T38" fmla="*/ 515 w 515"/>
                  <a:gd name="T39" fmla="*/ 591 h 5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5" h="591">
                    <a:moveTo>
                      <a:pt x="0" y="6"/>
                    </a:moveTo>
                    <a:lnTo>
                      <a:pt x="75" y="0"/>
                    </a:lnTo>
                    <a:cubicBezTo>
                      <a:pt x="109" y="7"/>
                      <a:pt x="159" y="21"/>
                      <a:pt x="202" y="46"/>
                    </a:cubicBezTo>
                    <a:cubicBezTo>
                      <a:pt x="245" y="71"/>
                      <a:pt x="306" y="109"/>
                      <a:pt x="336" y="150"/>
                    </a:cubicBezTo>
                    <a:cubicBezTo>
                      <a:pt x="366" y="191"/>
                      <a:pt x="368" y="262"/>
                      <a:pt x="384" y="294"/>
                    </a:cubicBezTo>
                    <a:cubicBezTo>
                      <a:pt x="400" y="326"/>
                      <a:pt x="416" y="326"/>
                      <a:pt x="432" y="342"/>
                    </a:cubicBezTo>
                    <a:cubicBezTo>
                      <a:pt x="448" y="358"/>
                      <a:pt x="468" y="371"/>
                      <a:pt x="480" y="390"/>
                    </a:cubicBezTo>
                    <a:cubicBezTo>
                      <a:pt x="492" y="409"/>
                      <a:pt x="498" y="425"/>
                      <a:pt x="501" y="455"/>
                    </a:cubicBezTo>
                    <a:cubicBezTo>
                      <a:pt x="504" y="485"/>
                      <a:pt x="512" y="549"/>
                      <a:pt x="501" y="570"/>
                    </a:cubicBezTo>
                    <a:cubicBezTo>
                      <a:pt x="490" y="591"/>
                      <a:pt x="515" y="580"/>
                      <a:pt x="432" y="582"/>
                    </a:cubicBezTo>
                    <a:lnTo>
                      <a:pt x="0" y="582"/>
                    </a:lnTo>
                    <a:lnTo>
                      <a:pt x="0" y="6"/>
                    </a:lnTo>
                    <a:close/>
                  </a:path>
                </a:pathLst>
              </a:custGeom>
              <a:solidFill>
                <a:schemeClr val="bg1"/>
              </a:solidFill>
              <a:ln w="38100">
                <a:solidFill>
                  <a:schemeClr val="tx1"/>
                </a:solidFill>
                <a:round/>
              </a:ln>
            </p:spPr>
            <p:txBody>
              <a:bodyPr/>
              <a:lstStyle/>
              <a:p>
                <a:endParaRPr lang="en-GB"/>
              </a:p>
            </p:txBody>
          </p:sp>
          <p:grpSp>
            <p:nvGrpSpPr>
              <p:cNvPr id="374" name="Group 60"/>
              <p:cNvGrpSpPr/>
              <p:nvPr/>
            </p:nvGrpSpPr>
            <p:grpSpPr bwMode="auto">
              <a:xfrm>
                <a:off x="1200" y="1968"/>
                <a:ext cx="192" cy="192"/>
                <a:chOff x="864" y="2832"/>
                <a:chExt cx="192" cy="192"/>
              </a:xfrm>
            </p:grpSpPr>
            <p:sp>
              <p:nvSpPr>
                <p:cNvPr id="386" name="Oval 61"/>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87" name="Oval 62"/>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grpSp>
            <p:nvGrpSpPr>
              <p:cNvPr id="375" name="Group 63"/>
              <p:cNvGrpSpPr/>
              <p:nvPr/>
            </p:nvGrpSpPr>
            <p:grpSpPr bwMode="auto">
              <a:xfrm>
                <a:off x="2112" y="1968"/>
                <a:ext cx="192" cy="192"/>
                <a:chOff x="864" y="2832"/>
                <a:chExt cx="192" cy="192"/>
              </a:xfrm>
            </p:grpSpPr>
            <p:sp>
              <p:nvSpPr>
                <p:cNvPr id="384" name="Oval 64"/>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85" name="Oval 65"/>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grpSp>
            <p:nvGrpSpPr>
              <p:cNvPr id="376" name="Group 66"/>
              <p:cNvGrpSpPr/>
              <p:nvPr/>
            </p:nvGrpSpPr>
            <p:grpSpPr bwMode="auto">
              <a:xfrm>
                <a:off x="2448" y="1968"/>
                <a:ext cx="192" cy="192"/>
                <a:chOff x="864" y="2832"/>
                <a:chExt cx="192" cy="192"/>
              </a:xfrm>
            </p:grpSpPr>
            <p:sp>
              <p:nvSpPr>
                <p:cNvPr id="382" name="Oval 67"/>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83" name="Oval 68"/>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grpSp>
            <p:nvGrpSpPr>
              <p:cNvPr id="377" name="Group 69"/>
              <p:cNvGrpSpPr/>
              <p:nvPr/>
            </p:nvGrpSpPr>
            <p:grpSpPr bwMode="auto">
              <a:xfrm>
                <a:off x="2784" y="1968"/>
                <a:ext cx="192" cy="192"/>
                <a:chOff x="864" y="2832"/>
                <a:chExt cx="192" cy="192"/>
              </a:xfrm>
            </p:grpSpPr>
            <p:sp>
              <p:nvSpPr>
                <p:cNvPr id="380" name="Oval 70"/>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81" name="Oval 71"/>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sp>
            <p:nvSpPr>
              <p:cNvPr id="378" name="Freeform 377"/>
              <p:cNvSpPr/>
              <p:nvPr/>
            </p:nvSpPr>
            <p:spPr bwMode="auto">
              <a:xfrm>
                <a:off x="2562" y="1620"/>
                <a:ext cx="270" cy="192"/>
              </a:xfrm>
              <a:custGeom>
                <a:avLst/>
                <a:gdLst>
                  <a:gd name="T0" fmla="*/ 0 w 386"/>
                  <a:gd name="T1" fmla="*/ 1 h 297"/>
                  <a:gd name="T2" fmla="*/ 3 w 386"/>
                  <a:gd name="T3" fmla="*/ 0 h 297"/>
                  <a:gd name="T4" fmla="*/ 8 w 386"/>
                  <a:gd name="T5" fmla="*/ 1 h 297"/>
                  <a:gd name="T6" fmla="*/ 15 w 386"/>
                  <a:gd name="T7" fmla="*/ 2 h 297"/>
                  <a:gd name="T8" fmla="*/ 20 w 386"/>
                  <a:gd name="T9" fmla="*/ 5 h 297"/>
                  <a:gd name="T10" fmla="*/ 17 w 386"/>
                  <a:gd name="T11" fmla="*/ 5 h 297"/>
                  <a:gd name="T12" fmla="*/ 22 w 386"/>
                  <a:gd name="T13" fmla="*/ 6 h 297"/>
                  <a:gd name="T14" fmla="*/ 20 w 386"/>
                  <a:gd name="T15" fmla="*/ 7 h 297"/>
                  <a:gd name="T16" fmla="*/ 20 w 386"/>
                  <a:gd name="T17" fmla="*/ 9 h 297"/>
                  <a:gd name="T18" fmla="*/ 17 w 386"/>
                  <a:gd name="T19" fmla="*/ 9 h 297"/>
                  <a:gd name="T20" fmla="*/ 0 w 386"/>
                  <a:gd name="T21" fmla="*/ 9 h 297"/>
                  <a:gd name="T22" fmla="*/ 0 w 386"/>
                  <a:gd name="T23" fmla="*/ 1 h 2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6"/>
                  <a:gd name="T37" fmla="*/ 0 h 297"/>
                  <a:gd name="T38" fmla="*/ 386 w 386"/>
                  <a:gd name="T39" fmla="*/ 297 h 2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6" h="297">
                    <a:moveTo>
                      <a:pt x="0" y="3"/>
                    </a:moveTo>
                    <a:lnTo>
                      <a:pt x="53" y="0"/>
                    </a:lnTo>
                    <a:cubicBezTo>
                      <a:pt x="77" y="4"/>
                      <a:pt x="109" y="11"/>
                      <a:pt x="144" y="23"/>
                    </a:cubicBezTo>
                    <a:cubicBezTo>
                      <a:pt x="179" y="35"/>
                      <a:pt x="227" y="47"/>
                      <a:pt x="262" y="73"/>
                    </a:cubicBezTo>
                    <a:cubicBezTo>
                      <a:pt x="297" y="99"/>
                      <a:pt x="347" y="161"/>
                      <a:pt x="354" y="177"/>
                    </a:cubicBezTo>
                    <a:cubicBezTo>
                      <a:pt x="361" y="193"/>
                      <a:pt x="303" y="165"/>
                      <a:pt x="307" y="172"/>
                    </a:cubicBezTo>
                    <a:cubicBezTo>
                      <a:pt x="311" y="179"/>
                      <a:pt x="370" y="208"/>
                      <a:pt x="378" y="217"/>
                    </a:cubicBezTo>
                    <a:cubicBezTo>
                      <a:pt x="386" y="226"/>
                      <a:pt x="360" y="218"/>
                      <a:pt x="356" y="229"/>
                    </a:cubicBezTo>
                    <a:cubicBezTo>
                      <a:pt x="352" y="240"/>
                      <a:pt x="364" y="276"/>
                      <a:pt x="356" y="286"/>
                    </a:cubicBezTo>
                    <a:cubicBezTo>
                      <a:pt x="348" y="297"/>
                      <a:pt x="366" y="291"/>
                      <a:pt x="307" y="292"/>
                    </a:cubicBezTo>
                    <a:lnTo>
                      <a:pt x="0" y="292"/>
                    </a:lnTo>
                    <a:lnTo>
                      <a:pt x="0" y="3"/>
                    </a:lnTo>
                    <a:close/>
                  </a:path>
                </a:pathLst>
              </a:custGeom>
              <a:solidFill>
                <a:schemeClr val="bg1"/>
              </a:solidFill>
              <a:ln w="38100">
                <a:solidFill>
                  <a:schemeClr val="tx1"/>
                </a:solidFill>
                <a:round/>
              </a:ln>
            </p:spPr>
            <p:txBody>
              <a:bodyPr/>
              <a:lstStyle/>
              <a:p>
                <a:endParaRPr lang="en-GB"/>
              </a:p>
            </p:txBody>
          </p:sp>
          <p:sp>
            <p:nvSpPr>
              <p:cNvPr id="379" name="Rectangle 378"/>
              <p:cNvSpPr>
                <a:spLocks noChangeArrowheads="1"/>
              </p:cNvSpPr>
              <p:nvPr/>
            </p:nvSpPr>
            <p:spPr bwMode="auto">
              <a:xfrm>
                <a:off x="2610" y="1812"/>
                <a:ext cx="192" cy="144"/>
              </a:xfrm>
              <a:prstGeom prst="rect">
                <a:avLst/>
              </a:prstGeom>
              <a:solidFill>
                <a:schemeClr val="bg1"/>
              </a:solidFill>
              <a:ln w="38100">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grpSp>
        <p:sp>
          <p:nvSpPr>
            <p:cNvPr id="363" name="AutoShape 74"/>
            <p:cNvSpPr>
              <a:spLocks noChangeArrowheads="1"/>
            </p:cNvSpPr>
            <p:nvPr/>
          </p:nvSpPr>
          <p:spPr bwMode="auto">
            <a:xfrm>
              <a:off x="2556" y="2670"/>
              <a:ext cx="96" cy="96"/>
            </a:xfrm>
            <a:prstGeom prst="cube">
              <a:avLst>
                <a:gd name="adj" fmla="val 25000"/>
              </a:avLst>
            </a:prstGeom>
            <a:solidFill>
              <a:srgbClr val="33CC33"/>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64" name="AutoShape 75"/>
            <p:cNvSpPr>
              <a:spLocks noChangeArrowheads="1"/>
            </p:cNvSpPr>
            <p:nvPr/>
          </p:nvSpPr>
          <p:spPr bwMode="auto">
            <a:xfrm>
              <a:off x="2652" y="2676"/>
              <a:ext cx="96" cy="96"/>
            </a:xfrm>
            <a:prstGeom prst="cube">
              <a:avLst>
                <a:gd name="adj" fmla="val 25000"/>
              </a:avLst>
            </a:prstGeom>
            <a:solidFill>
              <a:srgbClr val="33CC33"/>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65" name="AutoShape 76"/>
            <p:cNvSpPr>
              <a:spLocks noChangeArrowheads="1"/>
            </p:cNvSpPr>
            <p:nvPr/>
          </p:nvSpPr>
          <p:spPr bwMode="auto">
            <a:xfrm>
              <a:off x="2742" y="2676"/>
              <a:ext cx="96" cy="96"/>
            </a:xfrm>
            <a:prstGeom prst="cube">
              <a:avLst>
                <a:gd name="adj" fmla="val 25000"/>
              </a:avLst>
            </a:prstGeom>
            <a:solidFill>
              <a:srgbClr val="33CC33"/>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66" name="AutoShape 77"/>
            <p:cNvSpPr>
              <a:spLocks noChangeArrowheads="1"/>
            </p:cNvSpPr>
            <p:nvPr/>
          </p:nvSpPr>
          <p:spPr bwMode="auto">
            <a:xfrm>
              <a:off x="2844" y="2676"/>
              <a:ext cx="96" cy="96"/>
            </a:xfrm>
            <a:prstGeom prst="cube">
              <a:avLst>
                <a:gd name="adj" fmla="val 25000"/>
              </a:avLst>
            </a:prstGeom>
            <a:solidFill>
              <a:srgbClr val="33CC33"/>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67" name="AutoShape 78"/>
            <p:cNvSpPr>
              <a:spLocks noChangeArrowheads="1"/>
            </p:cNvSpPr>
            <p:nvPr/>
          </p:nvSpPr>
          <p:spPr bwMode="auto">
            <a:xfrm>
              <a:off x="2604" y="2592"/>
              <a:ext cx="96" cy="96"/>
            </a:xfrm>
            <a:prstGeom prst="cube">
              <a:avLst>
                <a:gd name="adj" fmla="val 25000"/>
              </a:avLst>
            </a:prstGeom>
            <a:solidFill>
              <a:srgbClr val="33CC33"/>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68" name="AutoShape 79"/>
            <p:cNvSpPr>
              <a:spLocks noChangeArrowheads="1"/>
            </p:cNvSpPr>
            <p:nvPr/>
          </p:nvSpPr>
          <p:spPr bwMode="auto">
            <a:xfrm>
              <a:off x="2700" y="2598"/>
              <a:ext cx="96" cy="96"/>
            </a:xfrm>
            <a:prstGeom prst="cube">
              <a:avLst>
                <a:gd name="adj" fmla="val 25000"/>
              </a:avLst>
            </a:prstGeom>
            <a:solidFill>
              <a:srgbClr val="33CC33"/>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69" name="AutoShape 80"/>
            <p:cNvSpPr>
              <a:spLocks noChangeArrowheads="1"/>
            </p:cNvSpPr>
            <p:nvPr/>
          </p:nvSpPr>
          <p:spPr bwMode="auto">
            <a:xfrm>
              <a:off x="2790" y="2598"/>
              <a:ext cx="96" cy="96"/>
            </a:xfrm>
            <a:prstGeom prst="cube">
              <a:avLst>
                <a:gd name="adj" fmla="val 25000"/>
              </a:avLst>
            </a:prstGeom>
            <a:solidFill>
              <a:srgbClr val="33CC33"/>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70" name="AutoShape 81"/>
            <p:cNvSpPr>
              <a:spLocks noChangeArrowheads="1"/>
            </p:cNvSpPr>
            <p:nvPr/>
          </p:nvSpPr>
          <p:spPr bwMode="auto">
            <a:xfrm>
              <a:off x="2670" y="2520"/>
              <a:ext cx="96" cy="96"/>
            </a:xfrm>
            <a:prstGeom prst="cube">
              <a:avLst>
                <a:gd name="adj" fmla="val 25000"/>
              </a:avLst>
            </a:prstGeom>
            <a:solidFill>
              <a:srgbClr val="33CC33"/>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71" name="AutoShape 82"/>
            <p:cNvSpPr>
              <a:spLocks noChangeArrowheads="1"/>
            </p:cNvSpPr>
            <p:nvPr/>
          </p:nvSpPr>
          <p:spPr bwMode="auto">
            <a:xfrm>
              <a:off x="2760" y="2520"/>
              <a:ext cx="96" cy="96"/>
            </a:xfrm>
            <a:prstGeom prst="cube">
              <a:avLst>
                <a:gd name="adj" fmla="val 25000"/>
              </a:avLst>
            </a:prstGeom>
            <a:solidFill>
              <a:srgbClr val="33CC33"/>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grpSp>
      <p:grpSp>
        <p:nvGrpSpPr>
          <p:cNvPr id="388" name="Group 83"/>
          <p:cNvGrpSpPr/>
          <p:nvPr/>
        </p:nvGrpSpPr>
        <p:grpSpPr bwMode="auto">
          <a:xfrm>
            <a:off x="838200" y="5024438"/>
            <a:ext cx="1371600" cy="609600"/>
            <a:chOff x="1104" y="2544"/>
            <a:chExt cx="864" cy="384"/>
          </a:xfrm>
        </p:grpSpPr>
        <p:grpSp>
          <p:nvGrpSpPr>
            <p:cNvPr id="389" name="Group 84"/>
            <p:cNvGrpSpPr/>
            <p:nvPr/>
          </p:nvGrpSpPr>
          <p:grpSpPr bwMode="auto">
            <a:xfrm>
              <a:off x="1104" y="2544"/>
              <a:ext cx="864" cy="384"/>
              <a:chOff x="1104" y="1392"/>
              <a:chExt cx="1938" cy="768"/>
            </a:xfrm>
          </p:grpSpPr>
          <p:sp>
            <p:nvSpPr>
              <p:cNvPr id="401" name="AutoShape 85"/>
              <p:cNvSpPr>
                <a:spLocks noChangeArrowheads="1"/>
              </p:cNvSpPr>
              <p:nvPr/>
            </p:nvSpPr>
            <p:spPr bwMode="auto">
              <a:xfrm>
                <a:off x="1104" y="1392"/>
                <a:ext cx="1296" cy="672"/>
              </a:xfrm>
              <a:prstGeom prst="roundRect">
                <a:avLst>
                  <a:gd name="adj" fmla="val 16667"/>
                </a:avLst>
              </a:prstGeom>
              <a:solidFill>
                <a:schemeClr val="bg1"/>
              </a:solidFill>
              <a:ln w="38100">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02" name="Freeform 86"/>
              <p:cNvSpPr/>
              <p:nvPr/>
            </p:nvSpPr>
            <p:spPr bwMode="auto">
              <a:xfrm>
                <a:off x="2418" y="1527"/>
                <a:ext cx="624" cy="537"/>
              </a:xfrm>
              <a:custGeom>
                <a:avLst/>
                <a:gdLst>
                  <a:gd name="T0" fmla="*/ 0 w 515"/>
                  <a:gd name="T1" fmla="*/ 5 h 591"/>
                  <a:gd name="T2" fmla="*/ 347 w 515"/>
                  <a:gd name="T3" fmla="*/ 0 h 591"/>
                  <a:gd name="T4" fmla="*/ 939 w 515"/>
                  <a:gd name="T5" fmla="*/ 22 h 591"/>
                  <a:gd name="T6" fmla="*/ 1558 w 515"/>
                  <a:gd name="T7" fmla="*/ 70 h 591"/>
                  <a:gd name="T8" fmla="*/ 1781 w 515"/>
                  <a:gd name="T9" fmla="*/ 137 h 591"/>
                  <a:gd name="T10" fmla="*/ 2006 w 515"/>
                  <a:gd name="T11" fmla="*/ 160 h 591"/>
                  <a:gd name="T12" fmla="*/ 2229 w 515"/>
                  <a:gd name="T13" fmla="*/ 182 h 591"/>
                  <a:gd name="T14" fmla="*/ 2329 w 515"/>
                  <a:gd name="T15" fmla="*/ 212 h 591"/>
                  <a:gd name="T16" fmla="*/ 2329 w 515"/>
                  <a:gd name="T17" fmla="*/ 265 h 591"/>
                  <a:gd name="T18" fmla="*/ 2006 w 515"/>
                  <a:gd name="T19" fmla="*/ 271 h 591"/>
                  <a:gd name="T20" fmla="*/ 0 w 515"/>
                  <a:gd name="T21" fmla="*/ 271 h 591"/>
                  <a:gd name="T22" fmla="*/ 0 w 515"/>
                  <a:gd name="T23" fmla="*/ 5 h 5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5"/>
                  <a:gd name="T37" fmla="*/ 0 h 591"/>
                  <a:gd name="T38" fmla="*/ 515 w 515"/>
                  <a:gd name="T39" fmla="*/ 591 h 5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5" h="591">
                    <a:moveTo>
                      <a:pt x="0" y="6"/>
                    </a:moveTo>
                    <a:lnTo>
                      <a:pt x="75" y="0"/>
                    </a:lnTo>
                    <a:cubicBezTo>
                      <a:pt x="109" y="7"/>
                      <a:pt x="159" y="21"/>
                      <a:pt x="202" y="46"/>
                    </a:cubicBezTo>
                    <a:cubicBezTo>
                      <a:pt x="245" y="71"/>
                      <a:pt x="306" y="109"/>
                      <a:pt x="336" y="150"/>
                    </a:cubicBezTo>
                    <a:cubicBezTo>
                      <a:pt x="366" y="191"/>
                      <a:pt x="368" y="262"/>
                      <a:pt x="384" y="294"/>
                    </a:cubicBezTo>
                    <a:cubicBezTo>
                      <a:pt x="400" y="326"/>
                      <a:pt x="416" y="326"/>
                      <a:pt x="432" y="342"/>
                    </a:cubicBezTo>
                    <a:cubicBezTo>
                      <a:pt x="448" y="358"/>
                      <a:pt x="468" y="371"/>
                      <a:pt x="480" y="390"/>
                    </a:cubicBezTo>
                    <a:cubicBezTo>
                      <a:pt x="492" y="409"/>
                      <a:pt x="498" y="425"/>
                      <a:pt x="501" y="455"/>
                    </a:cubicBezTo>
                    <a:cubicBezTo>
                      <a:pt x="504" y="485"/>
                      <a:pt x="512" y="549"/>
                      <a:pt x="501" y="570"/>
                    </a:cubicBezTo>
                    <a:cubicBezTo>
                      <a:pt x="490" y="591"/>
                      <a:pt x="515" y="580"/>
                      <a:pt x="432" y="582"/>
                    </a:cubicBezTo>
                    <a:lnTo>
                      <a:pt x="0" y="582"/>
                    </a:lnTo>
                    <a:lnTo>
                      <a:pt x="0" y="6"/>
                    </a:lnTo>
                    <a:close/>
                  </a:path>
                </a:pathLst>
              </a:custGeom>
              <a:solidFill>
                <a:schemeClr val="bg1"/>
              </a:solidFill>
              <a:ln w="38100">
                <a:solidFill>
                  <a:schemeClr val="tx1"/>
                </a:solidFill>
                <a:round/>
              </a:ln>
            </p:spPr>
            <p:txBody>
              <a:bodyPr/>
              <a:lstStyle/>
              <a:p>
                <a:endParaRPr lang="en-GB"/>
              </a:p>
            </p:txBody>
          </p:sp>
          <p:grpSp>
            <p:nvGrpSpPr>
              <p:cNvPr id="403" name="Group 87"/>
              <p:cNvGrpSpPr/>
              <p:nvPr/>
            </p:nvGrpSpPr>
            <p:grpSpPr bwMode="auto">
              <a:xfrm>
                <a:off x="1200" y="1968"/>
                <a:ext cx="192" cy="192"/>
                <a:chOff x="864" y="2832"/>
                <a:chExt cx="192" cy="192"/>
              </a:xfrm>
            </p:grpSpPr>
            <p:sp>
              <p:nvSpPr>
                <p:cNvPr id="415" name="Oval 88"/>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16" name="Oval 89"/>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grpSp>
            <p:nvGrpSpPr>
              <p:cNvPr id="404" name="Group 90"/>
              <p:cNvGrpSpPr/>
              <p:nvPr/>
            </p:nvGrpSpPr>
            <p:grpSpPr bwMode="auto">
              <a:xfrm>
                <a:off x="2112" y="1968"/>
                <a:ext cx="192" cy="192"/>
                <a:chOff x="864" y="2832"/>
                <a:chExt cx="192" cy="192"/>
              </a:xfrm>
            </p:grpSpPr>
            <p:sp>
              <p:nvSpPr>
                <p:cNvPr id="413" name="Oval 91"/>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14" name="Oval 92"/>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grpSp>
            <p:nvGrpSpPr>
              <p:cNvPr id="405" name="Group 93"/>
              <p:cNvGrpSpPr/>
              <p:nvPr/>
            </p:nvGrpSpPr>
            <p:grpSpPr bwMode="auto">
              <a:xfrm>
                <a:off x="2448" y="1968"/>
                <a:ext cx="192" cy="192"/>
                <a:chOff x="864" y="2832"/>
                <a:chExt cx="192" cy="192"/>
              </a:xfrm>
            </p:grpSpPr>
            <p:sp>
              <p:nvSpPr>
                <p:cNvPr id="411" name="Oval 94"/>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12" name="Oval 95"/>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grpSp>
            <p:nvGrpSpPr>
              <p:cNvPr id="406" name="Group 96"/>
              <p:cNvGrpSpPr/>
              <p:nvPr/>
            </p:nvGrpSpPr>
            <p:grpSpPr bwMode="auto">
              <a:xfrm>
                <a:off x="2784" y="1968"/>
                <a:ext cx="192" cy="192"/>
                <a:chOff x="864" y="2832"/>
                <a:chExt cx="192" cy="192"/>
              </a:xfrm>
            </p:grpSpPr>
            <p:sp>
              <p:nvSpPr>
                <p:cNvPr id="409" name="Oval 97"/>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10" name="Oval 98"/>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sp>
            <p:nvSpPr>
              <p:cNvPr id="407" name="Freeform 99"/>
              <p:cNvSpPr/>
              <p:nvPr/>
            </p:nvSpPr>
            <p:spPr bwMode="auto">
              <a:xfrm>
                <a:off x="2562" y="1620"/>
                <a:ext cx="270" cy="192"/>
              </a:xfrm>
              <a:custGeom>
                <a:avLst/>
                <a:gdLst>
                  <a:gd name="T0" fmla="*/ 0 w 386"/>
                  <a:gd name="T1" fmla="*/ 1 h 297"/>
                  <a:gd name="T2" fmla="*/ 3 w 386"/>
                  <a:gd name="T3" fmla="*/ 0 h 297"/>
                  <a:gd name="T4" fmla="*/ 8 w 386"/>
                  <a:gd name="T5" fmla="*/ 1 h 297"/>
                  <a:gd name="T6" fmla="*/ 15 w 386"/>
                  <a:gd name="T7" fmla="*/ 2 h 297"/>
                  <a:gd name="T8" fmla="*/ 20 w 386"/>
                  <a:gd name="T9" fmla="*/ 5 h 297"/>
                  <a:gd name="T10" fmla="*/ 17 w 386"/>
                  <a:gd name="T11" fmla="*/ 5 h 297"/>
                  <a:gd name="T12" fmla="*/ 22 w 386"/>
                  <a:gd name="T13" fmla="*/ 6 h 297"/>
                  <a:gd name="T14" fmla="*/ 20 w 386"/>
                  <a:gd name="T15" fmla="*/ 7 h 297"/>
                  <a:gd name="T16" fmla="*/ 20 w 386"/>
                  <a:gd name="T17" fmla="*/ 9 h 297"/>
                  <a:gd name="T18" fmla="*/ 17 w 386"/>
                  <a:gd name="T19" fmla="*/ 9 h 297"/>
                  <a:gd name="T20" fmla="*/ 0 w 386"/>
                  <a:gd name="T21" fmla="*/ 9 h 297"/>
                  <a:gd name="T22" fmla="*/ 0 w 386"/>
                  <a:gd name="T23" fmla="*/ 1 h 2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6"/>
                  <a:gd name="T37" fmla="*/ 0 h 297"/>
                  <a:gd name="T38" fmla="*/ 386 w 386"/>
                  <a:gd name="T39" fmla="*/ 297 h 2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6" h="297">
                    <a:moveTo>
                      <a:pt x="0" y="3"/>
                    </a:moveTo>
                    <a:lnTo>
                      <a:pt x="53" y="0"/>
                    </a:lnTo>
                    <a:cubicBezTo>
                      <a:pt x="77" y="4"/>
                      <a:pt x="109" y="11"/>
                      <a:pt x="144" y="23"/>
                    </a:cubicBezTo>
                    <a:cubicBezTo>
                      <a:pt x="179" y="35"/>
                      <a:pt x="227" y="47"/>
                      <a:pt x="262" y="73"/>
                    </a:cubicBezTo>
                    <a:cubicBezTo>
                      <a:pt x="297" y="99"/>
                      <a:pt x="347" y="161"/>
                      <a:pt x="354" y="177"/>
                    </a:cubicBezTo>
                    <a:cubicBezTo>
                      <a:pt x="361" y="193"/>
                      <a:pt x="303" y="165"/>
                      <a:pt x="307" y="172"/>
                    </a:cubicBezTo>
                    <a:cubicBezTo>
                      <a:pt x="311" y="179"/>
                      <a:pt x="370" y="208"/>
                      <a:pt x="378" y="217"/>
                    </a:cubicBezTo>
                    <a:cubicBezTo>
                      <a:pt x="386" y="226"/>
                      <a:pt x="360" y="218"/>
                      <a:pt x="356" y="229"/>
                    </a:cubicBezTo>
                    <a:cubicBezTo>
                      <a:pt x="352" y="240"/>
                      <a:pt x="364" y="276"/>
                      <a:pt x="356" y="286"/>
                    </a:cubicBezTo>
                    <a:cubicBezTo>
                      <a:pt x="348" y="297"/>
                      <a:pt x="366" y="291"/>
                      <a:pt x="307" y="292"/>
                    </a:cubicBezTo>
                    <a:lnTo>
                      <a:pt x="0" y="292"/>
                    </a:lnTo>
                    <a:lnTo>
                      <a:pt x="0" y="3"/>
                    </a:lnTo>
                    <a:close/>
                  </a:path>
                </a:pathLst>
              </a:custGeom>
              <a:solidFill>
                <a:schemeClr val="bg1"/>
              </a:solidFill>
              <a:ln w="38100">
                <a:solidFill>
                  <a:schemeClr val="tx1"/>
                </a:solidFill>
                <a:round/>
              </a:ln>
            </p:spPr>
            <p:txBody>
              <a:bodyPr/>
              <a:lstStyle/>
              <a:p>
                <a:endParaRPr lang="en-GB"/>
              </a:p>
            </p:txBody>
          </p:sp>
          <p:sp>
            <p:nvSpPr>
              <p:cNvPr id="408" name="Rectangle 100"/>
              <p:cNvSpPr>
                <a:spLocks noChangeArrowheads="1"/>
              </p:cNvSpPr>
              <p:nvPr/>
            </p:nvSpPr>
            <p:spPr bwMode="auto">
              <a:xfrm>
                <a:off x="2610" y="1812"/>
                <a:ext cx="192" cy="144"/>
              </a:xfrm>
              <a:prstGeom prst="rect">
                <a:avLst/>
              </a:prstGeom>
              <a:solidFill>
                <a:schemeClr val="bg1"/>
              </a:solidFill>
              <a:ln w="38100">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grpSp>
        <p:sp>
          <p:nvSpPr>
            <p:cNvPr id="390" name="AutoShape 101"/>
            <p:cNvSpPr>
              <a:spLocks noChangeArrowheads="1"/>
            </p:cNvSpPr>
            <p:nvPr/>
          </p:nvSpPr>
          <p:spPr bwMode="auto">
            <a:xfrm>
              <a:off x="1188" y="2766"/>
              <a:ext cx="96" cy="96"/>
            </a:xfrm>
            <a:prstGeom prst="cube">
              <a:avLst>
                <a:gd name="adj" fmla="val 25000"/>
              </a:avLst>
            </a:prstGeom>
            <a:solidFill>
              <a:schemeClr val="accent2"/>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91" name="AutoShape 102"/>
            <p:cNvSpPr>
              <a:spLocks noChangeArrowheads="1"/>
            </p:cNvSpPr>
            <p:nvPr/>
          </p:nvSpPr>
          <p:spPr bwMode="auto">
            <a:xfrm>
              <a:off x="1284" y="2772"/>
              <a:ext cx="96" cy="96"/>
            </a:xfrm>
            <a:prstGeom prst="cube">
              <a:avLst>
                <a:gd name="adj" fmla="val 25000"/>
              </a:avLst>
            </a:prstGeom>
            <a:solidFill>
              <a:schemeClr val="accent2"/>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92" name="AutoShape 103"/>
            <p:cNvSpPr>
              <a:spLocks noChangeArrowheads="1"/>
            </p:cNvSpPr>
            <p:nvPr/>
          </p:nvSpPr>
          <p:spPr bwMode="auto">
            <a:xfrm>
              <a:off x="1422" y="2772"/>
              <a:ext cx="96" cy="96"/>
            </a:xfrm>
            <a:prstGeom prst="cube">
              <a:avLst>
                <a:gd name="adj" fmla="val 25000"/>
              </a:avLst>
            </a:prstGeom>
            <a:solidFill>
              <a:srgbClr val="33CC33"/>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93" name="AutoShape 104"/>
            <p:cNvSpPr>
              <a:spLocks noChangeArrowheads="1"/>
            </p:cNvSpPr>
            <p:nvPr/>
          </p:nvSpPr>
          <p:spPr bwMode="auto">
            <a:xfrm>
              <a:off x="1524" y="2772"/>
              <a:ext cx="96" cy="96"/>
            </a:xfrm>
            <a:prstGeom prst="cube">
              <a:avLst>
                <a:gd name="adj" fmla="val 25000"/>
              </a:avLst>
            </a:prstGeom>
            <a:solidFill>
              <a:srgbClr val="33CC33"/>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94" name="AutoShape 105"/>
            <p:cNvSpPr>
              <a:spLocks noChangeArrowheads="1"/>
            </p:cNvSpPr>
            <p:nvPr/>
          </p:nvSpPr>
          <p:spPr bwMode="auto">
            <a:xfrm>
              <a:off x="1236" y="2688"/>
              <a:ext cx="96" cy="96"/>
            </a:xfrm>
            <a:prstGeom prst="cube">
              <a:avLst>
                <a:gd name="adj" fmla="val 25000"/>
              </a:avLst>
            </a:prstGeom>
            <a:solidFill>
              <a:schemeClr val="accent2"/>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95" name="AutoShape 106"/>
            <p:cNvSpPr>
              <a:spLocks noChangeArrowheads="1"/>
            </p:cNvSpPr>
            <p:nvPr/>
          </p:nvSpPr>
          <p:spPr bwMode="auto">
            <a:xfrm>
              <a:off x="1440" y="2562"/>
              <a:ext cx="96" cy="96"/>
            </a:xfrm>
            <a:prstGeom prst="cube">
              <a:avLst>
                <a:gd name="adj" fmla="val 25000"/>
              </a:avLst>
            </a:prstGeom>
            <a:solidFill>
              <a:srgbClr val="FF0000"/>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96" name="AutoShape 107"/>
            <p:cNvSpPr>
              <a:spLocks noChangeArrowheads="1"/>
            </p:cNvSpPr>
            <p:nvPr/>
          </p:nvSpPr>
          <p:spPr bwMode="auto">
            <a:xfrm>
              <a:off x="1470" y="2694"/>
              <a:ext cx="96" cy="96"/>
            </a:xfrm>
            <a:prstGeom prst="cube">
              <a:avLst>
                <a:gd name="adj" fmla="val 25000"/>
              </a:avLst>
            </a:prstGeom>
            <a:solidFill>
              <a:srgbClr val="33CC33"/>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97" name="AutoShape 108"/>
            <p:cNvSpPr>
              <a:spLocks noChangeArrowheads="1"/>
            </p:cNvSpPr>
            <p:nvPr/>
          </p:nvSpPr>
          <p:spPr bwMode="auto">
            <a:xfrm>
              <a:off x="1260" y="2562"/>
              <a:ext cx="96" cy="96"/>
            </a:xfrm>
            <a:prstGeom prst="cube">
              <a:avLst>
                <a:gd name="adj" fmla="val 25000"/>
              </a:avLst>
            </a:prstGeom>
            <a:solidFill>
              <a:srgbClr val="FF0000"/>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98" name="AutoShape 109"/>
            <p:cNvSpPr>
              <a:spLocks noChangeArrowheads="1"/>
            </p:cNvSpPr>
            <p:nvPr/>
          </p:nvSpPr>
          <p:spPr bwMode="auto">
            <a:xfrm>
              <a:off x="1350" y="2562"/>
              <a:ext cx="96" cy="96"/>
            </a:xfrm>
            <a:prstGeom prst="cube">
              <a:avLst>
                <a:gd name="adj" fmla="val 25000"/>
              </a:avLst>
            </a:prstGeom>
            <a:solidFill>
              <a:srgbClr val="FF0000"/>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399" name="Line 110"/>
            <p:cNvSpPr>
              <a:spLocks noChangeShapeType="1"/>
            </p:cNvSpPr>
            <p:nvPr/>
          </p:nvSpPr>
          <p:spPr bwMode="auto">
            <a:xfrm>
              <a:off x="1104" y="2670"/>
              <a:ext cx="576" cy="0"/>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a:lstStyle/>
            <a:p>
              <a:endParaRPr lang="en-GB"/>
            </a:p>
          </p:txBody>
        </p:sp>
        <p:sp>
          <p:nvSpPr>
            <p:cNvPr id="400" name="Line 111"/>
            <p:cNvSpPr>
              <a:spLocks noChangeShapeType="1"/>
            </p:cNvSpPr>
            <p:nvPr/>
          </p:nvSpPr>
          <p:spPr bwMode="auto">
            <a:xfrm>
              <a:off x="1404" y="2682"/>
              <a:ext cx="0" cy="192"/>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a:lstStyle/>
            <a:p>
              <a:endParaRPr lang="en-GB"/>
            </a:p>
          </p:txBody>
        </p:sp>
      </p:grpSp>
      <p:grpSp>
        <p:nvGrpSpPr>
          <p:cNvPr id="417" name="Group 112"/>
          <p:cNvGrpSpPr/>
          <p:nvPr/>
        </p:nvGrpSpPr>
        <p:grpSpPr bwMode="auto">
          <a:xfrm>
            <a:off x="2362200" y="5024438"/>
            <a:ext cx="1371600" cy="609600"/>
            <a:chOff x="1104" y="2544"/>
            <a:chExt cx="864" cy="384"/>
          </a:xfrm>
        </p:grpSpPr>
        <p:grpSp>
          <p:nvGrpSpPr>
            <p:cNvPr id="418" name="Group 113"/>
            <p:cNvGrpSpPr/>
            <p:nvPr/>
          </p:nvGrpSpPr>
          <p:grpSpPr bwMode="auto">
            <a:xfrm>
              <a:off x="1104" y="2544"/>
              <a:ext cx="864" cy="384"/>
              <a:chOff x="1104" y="1392"/>
              <a:chExt cx="1938" cy="768"/>
            </a:xfrm>
          </p:grpSpPr>
          <p:sp>
            <p:nvSpPr>
              <p:cNvPr id="430" name="AutoShape 114"/>
              <p:cNvSpPr>
                <a:spLocks noChangeArrowheads="1"/>
              </p:cNvSpPr>
              <p:nvPr/>
            </p:nvSpPr>
            <p:spPr bwMode="auto">
              <a:xfrm>
                <a:off x="1104" y="1392"/>
                <a:ext cx="1296" cy="672"/>
              </a:xfrm>
              <a:prstGeom prst="roundRect">
                <a:avLst>
                  <a:gd name="adj" fmla="val 16667"/>
                </a:avLst>
              </a:prstGeom>
              <a:solidFill>
                <a:schemeClr val="bg1"/>
              </a:solidFill>
              <a:ln w="38100">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31" name="Freeform 115"/>
              <p:cNvSpPr/>
              <p:nvPr/>
            </p:nvSpPr>
            <p:spPr bwMode="auto">
              <a:xfrm>
                <a:off x="2418" y="1527"/>
                <a:ext cx="624" cy="537"/>
              </a:xfrm>
              <a:custGeom>
                <a:avLst/>
                <a:gdLst>
                  <a:gd name="T0" fmla="*/ 0 w 515"/>
                  <a:gd name="T1" fmla="*/ 5 h 591"/>
                  <a:gd name="T2" fmla="*/ 347 w 515"/>
                  <a:gd name="T3" fmla="*/ 0 h 591"/>
                  <a:gd name="T4" fmla="*/ 939 w 515"/>
                  <a:gd name="T5" fmla="*/ 22 h 591"/>
                  <a:gd name="T6" fmla="*/ 1558 w 515"/>
                  <a:gd name="T7" fmla="*/ 70 h 591"/>
                  <a:gd name="T8" fmla="*/ 1781 w 515"/>
                  <a:gd name="T9" fmla="*/ 137 h 591"/>
                  <a:gd name="T10" fmla="*/ 2006 w 515"/>
                  <a:gd name="T11" fmla="*/ 160 h 591"/>
                  <a:gd name="T12" fmla="*/ 2229 w 515"/>
                  <a:gd name="T13" fmla="*/ 182 h 591"/>
                  <a:gd name="T14" fmla="*/ 2329 w 515"/>
                  <a:gd name="T15" fmla="*/ 212 h 591"/>
                  <a:gd name="T16" fmla="*/ 2329 w 515"/>
                  <a:gd name="T17" fmla="*/ 265 h 591"/>
                  <a:gd name="T18" fmla="*/ 2006 w 515"/>
                  <a:gd name="T19" fmla="*/ 271 h 591"/>
                  <a:gd name="T20" fmla="*/ 0 w 515"/>
                  <a:gd name="T21" fmla="*/ 271 h 591"/>
                  <a:gd name="T22" fmla="*/ 0 w 515"/>
                  <a:gd name="T23" fmla="*/ 5 h 5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5"/>
                  <a:gd name="T37" fmla="*/ 0 h 591"/>
                  <a:gd name="T38" fmla="*/ 515 w 515"/>
                  <a:gd name="T39" fmla="*/ 591 h 5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5" h="591">
                    <a:moveTo>
                      <a:pt x="0" y="6"/>
                    </a:moveTo>
                    <a:lnTo>
                      <a:pt x="75" y="0"/>
                    </a:lnTo>
                    <a:cubicBezTo>
                      <a:pt x="109" y="7"/>
                      <a:pt x="159" y="21"/>
                      <a:pt x="202" y="46"/>
                    </a:cubicBezTo>
                    <a:cubicBezTo>
                      <a:pt x="245" y="71"/>
                      <a:pt x="306" y="109"/>
                      <a:pt x="336" y="150"/>
                    </a:cubicBezTo>
                    <a:cubicBezTo>
                      <a:pt x="366" y="191"/>
                      <a:pt x="368" y="262"/>
                      <a:pt x="384" y="294"/>
                    </a:cubicBezTo>
                    <a:cubicBezTo>
                      <a:pt x="400" y="326"/>
                      <a:pt x="416" y="326"/>
                      <a:pt x="432" y="342"/>
                    </a:cubicBezTo>
                    <a:cubicBezTo>
                      <a:pt x="448" y="358"/>
                      <a:pt x="468" y="371"/>
                      <a:pt x="480" y="390"/>
                    </a:cubicBezTo>
                    <a:cubicBezTo>
                      <a:pt x="492" y="409"/>
                      <a:pt x="498" y="425"/>
                      <a:pt x="501" y="455"/>
                    </a:cubicBezTo>
                    <a:cubicBezTo>
                      <a:pt x="504" y="485"/>
                      <a:pt x="512" y="549"/>
                      <a:pt x="501" y="570"/>
                    </a:cubicBezTo>
                    <a:cubicBezTo>
                      <a:pt x="490" y="591"/>
                      <a:pt x="515" y="580"/>
                      <a:pt x="432" y="582"/>
                    </a:cubicBezTo>
                    <a:lnTo>
                      <a:pt x="0" y="582"/>
                    </a:lnTo>
                    <a:lnTo>
                      <a:pt x="0" y="6"/>
                    </a:lnTo>
                    <a:close/>
                  </a:path>
                </a:pathLst>
              </a:custGeom>
              <a:solidFill>
                <a:schemeClr val="bg1"/>
              </a:solidFill>
              <a:ln w="38100">
                <a:solidFill>
                  <a:schemeClr val="tx1"/>
                </a:solidFill>
                <a:round/>
              </a:ln>
            </p:spPr>
            <p:txBody>
              <a:bodyPr/>
              <a:lstStyle/>
              <a:p>
                <a:endParaRPr lang="en-GB"/>
              </a:p>
            </p:txBody>
          </p:sp>
          <p:grpSp>
            <p:nvGrpSpPr>
              <p:cNvPr id="432" name="Group 116"/>
              <p:cNvGrpSpPr/>
              <p:nvPr/>
            </p:nvGrpSpPr>
            <p:grpSpPr bwMode="auto">
              <a:xfrm>
                <a:off x="1200" y="1968"/>
                <a:ext cx="192" cy="192"/>
                <a:chOff x="864" y="2832"/>
                <a:chExt cx="192" cy="192"/>
              </a:xfrm>
            </p:grpSpPr>
            <p:sp>
              <p:nvSpPr>
                <p:cNvPr id="444" name="Oval 117"/>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45" name="Oval 118"/>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grpSp>
            <p:nvGrpSpPr>
              <p:cNvPr id="433" name="Group 119"/>
              <p:cNvGrpSpPr/>
              <p:nvPr/>
            </p:nvGrpSpPr>
            <p:grpSpPr bwMode="auto">
              <a:xfrm>
                <a:off x="2112" y="1968"/>
                <a:ext cx="192" cy="192"/>
                <a:chOff x="864" y="2832"/>
                <a:chExt cx="192" cy="192"/>
              </a:xfrm>
            </p:grpSpPr>
            <p:sp>
              <p:nvSpPr>
                <p:cNvPr id="442" name="Oval 120"/>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43" name="Oval 121"/>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grpSp>
            <p:nvGrpSpPr>
              <p:cNvPr id="434" name="Group 122"/>
              <p:cNvGrpSpPr/>
              <p:nvPr/>
            </p:nvGrpSpPr>
            <p:grpSpPr bwMode="auto">
              <a:xfrm>
                <a:off x="2448" y="1968"/>
                <a:ext cx="192" cy="192"/>
                <a:chOff x="864" y="2832"/>
                <a:chExt cx="192" cy="192"/>
              </a:xfrm>
            </p:grpSpPr>
            <p:sp>
              <p:nvSpPr>
                <p:cNvPr id="440" name="Oval 123"/>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41" name="Oval 124"/>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grpSp>
            <p:nvGrpSpPr>
              <p:cNvPr id="435" name="Group 125"/>
              <p:cNvGrpSpPr/>
              <p:nvPr/>
            </p:nvGrpSpPr>
            <p:grpSpPr bwMode="auto">
              <a:xfrm>
                <a:off x="2784" y="1968"/>
                <a:ext cx="192" cy="192"/>
                <a:chOff x="864" y="2832"/>
                <a:chExt cx="192" cy="192"/>
              </a:xfrm>
            </p:grpSpPr>
            <p:sp>
              <p:nvSpPr>
                <p:cNvPr id="438" name="Oval 126"/>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39" name="Oval 127"/>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sp>
            <p:nvSpPr>
              <p:cNvPr id="436" name="Freeform 128"/>
              <p:cNvSpPr/>
              <p:nvPr/>
            </p:nvSpPr>
            <p:spPr bwMode="auto">
              <a:xfrm>
                <a:off x="2562" y="1620"/>
                <a:ext cx="270" cy="192"/>
              </a:xfrm>
              <a:custGeom>
                <a:avLst/>
                <a:gdLst>
                  <a:gd name="T0" fmla="*/ 0 w 386"/>
                  <a:gd name="T1" fmla="*/ 1 h 297"/>
                  <a:gd name="T2" fmla="*/ 3 w 386"/>
                  <a:gd name="T3" fmla="*/ 0 h 297"/>
                  <a:gd name="T4" fmla="*/ 8 w 386"/>
                  <a:gd name="T5" fmla="*/ 1 h 297"/>
                  <a:gd name="T6" fmla="*/ 15 w 386"/>
                  <a:gd name="T7" fmla="*/ 2 h 297"/>
                  <a:gd name="T8" fmla="*/ 20 w 386"/>
                  <a:gd name="T9" fmla="*/ 5 h 297"/>
                  <a:gd name="T10" fmla="*/ 17 w 386"/>
                  <a:gd name="T11" fmla="*/ 5 h 297"/>
                  <a:gd name="T12" fmla="*/ 22 w 386"/>
                  <a:gd name="T13" fmla="*/ 6 h 297"/>
                  <a:gd name="T14" fmla="*/ 20 w 386"/>
                  <a:gd name="T15" fmla="*/ 7 h 297"/>
                  <a:gd name="T16" fmla="*/ 20 w 386"/>
                  <a:gd name="T17" fmla="*/ 9 h 297"/>
                  <a:gd name="T18" fmla="*/ 17 w 386"/>
                  <a:gd name="T19" fmla="*/ 9 h 297"/>
                  <a:gd name="T20" fmla="*/ 0 w 386"/>
                  <a:gd name="T21" fmla="*/ 9 h 297"/>
                  <a:gd name="T22" fmla="*/ 0 w 386"/>
                  <a:gd name="T23" fmla="*/ 1 h 2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6"/>
                  <a:gd name="T37" fmla="*/ 0 h 297"/>
                  <a:gd name="T38" fmla="*/ 386 w 386"/>
                  <a:gd name="T39" fmla="*/ 297 h 2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6" h="297">
                    <a:moveTo>
                      <a:pt x="0" y="3"/>
                    </a:moveTo>
                    <a:lnTo>
                      <a:pt x="53" y="0"/>
                    </a:lnTo>
                    <a:cubicBezTo>
                      <a:pt x="77" y="4"/>
                      <a:pt x="109" y="11"/>
                      <a:pt x="144" y="23"/>
                    </a:cubicBezTo>
                    <a:cubicBezTo>
                      <a:pt x="179" y="35"/>
                      <a:pt x="227" y="47"/>
                      <a:pt x="262" y="73"/>
                    </a:cubicBezTo>
                    <a:cubicBezTo>
                      <a:pt x="297" y="99"/>
                      <a:pt x="347" y="161"/>
                      <a:pt x="354" y="177"/>
                    </a:cubicBezTo>
                    <a:cubicBezTo>
                      <a:pt x="361" y="193"/>
                      <a:pt x="303" y="165"/>
                      <a:pt x="307" y="172"/>
                    </a:cubicBezTo>
                    <a:cubicBezTo>
                      <a:pt x="311" y="179"/>
                      <a:pt x="370" y="208"/>
                      <a:pt x="378" y="217"/>
                    </a:cubicBezTo>
                    <a:cubicBezTo>
                      <a:pt x="386" y="226"/>
                      <a:pt x="360" y="218"/>
                      <a:pt x="356" y="229"/>
                    </a:cubicBezTo>
                    <a:cubicBezTo>
                      <a:pt x="352" y="240"/>
                      <a:pt x="364" y="276"/>
                      <a:pt x="356" y="286"/>
                    </a:cubicBezTo>
                    <a:cubicBezTo>
                      <a:pt x="348" y="297"/>
                      <a:pt x="366" y="291"/>
                      <a:pt x="307" y="292"/>
                    </a:cubicBezTo>
                    <a:lnTo>
                      <a:pt x="0" y="292"/>
                    </a:lnTo>
                    <a:lnTo>
                      <a:pt x="0" y="3"/>
                    </a:lnTo>
                    <a:close/>
                  </a:path>
                </a:pathLst>
              </a:custGeom>
              <a:solidFill>
                <a:schemeClr val="bg1"/>
              </a:solidFill>
              <a:ln w="38100">
                <a:solidFill>
                  <a:schemeClr val="tx1"/>
                </a:solidFill>
                <a:round/>
              </a:ln>
            </p:spPr>
            <p:txBody>
              <a:bodyPr/>
              <a:lstStyle/>
              <a:p>
                <a:endParaRPr lang="en-GB"/>
              </a:p>
            </p:txBody>
          </p:sp>
          <p:sp>
            <p:nvSpPr>
              <p:cNvPr id="437" name="Rectangle 129"/>
              <p:cNvSpPr>
                <a:spLocks noChangeArrowheads="1"/>
              </p:cNvSpPr>
              <p:nvPr/>
            </p:nvSpPr>
            <p:spPr bwMode="auto">
              <a:xfrm>
                <a:off x="2610" y="1812"/>
                <a:ext cx="192" cy="144"/>
              </a:xfrm>
              <a:prstGeom prst="rect">
                <a:avLst/>
              </a:prstGeom>
              <a:solidFill>
                <a:schemeClr val="bg1"/>
              </a:solidFill>
              <a:ln w="38100">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grpSp>
        <p:sp>
          <p:nvSpPr>
            <p:cNvPr id="419" name="AutoShape 130"/>
            <p:cNvSpPr>
              <a:spLocks noChangeArrowheads="1"/>
            </p:cNvSpPr>
            <p:nvPr/>
          </p:nvSpPr>
          <p:spPr bwMode="auto">
            <a:xfrm>
              <a:off x="1188" y="2766"/>
              <a:ext cx="96" cy="96"/>
            </a:xfrm>
            <a:prstGeom prst="cube">
              <a:avLst>
                <a:gd name="adj" fmla="val 25000"/>
              </a:avLst>
            </a:prstGeom>
            <a:solidFill>
              <a:schemeClr val="accent2"/>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20" name="AutoShape 131"/>
            <p:cNvSpPr>
              <a:spLocks noChangeArrowheads="1"/>
            </p:cNvSpPr>
            <p:nvPr/>
          </p:nvSpPr>
          <p:spPr bwMode="auto">
            <a:xfrm>
              <a:off x="1284" y="2772"/>
              <a:ext cx="96" cy="96"/>
            </a:xfrm>
            <a:prstGeom prst="cube">
              <a:avLst>
                <a:gd name="adj" fmla="val 25000"/>
              </a:avLst>
            </a:prstGeom>
            <a:solidFill>
              <a:schemeClr val="accent2"/>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21" name="AutoShape 132"/>
            <p:cNvSpPr>
              <a:spLocks noChangeArrowheads="1"/>
            </p:cNvSpPr>
            <p:nvPr/>
          </p:nvSpPr>
          <p:spPr bwMode="auto">
            <a:xfrm>
              <a:off x="1422" y="2772"/>
              <a:ext cx="96" cy="96"/>
            </a:xfrm>
            <a:prstGeom prst="cube">
              <a:avLst>
                <a:gd name="adj" fmla="val 25000"/>
              </a:avLst>
            </a:prstGeom>
            <a:solidFill>
              <a:srgbClr val="33CC33"/>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22" name="AutoShape 133"/>
            <p:cNvSpPr>
              <a:spLocks noChangeArrowheads="1"/>
            </p:cNvSpPr>
            <p:nvPr/>
          </p:nvSpPr>
          <p:spPr bwMode="auto">
            <a:xfrm>
              <a:off x="1524" y="2772"/>
              <a:ext cx="96" cy="96"/>
            </a:xfrm>
            <a:prstGeom prst="cube">
              <a:avLst>
                <a:gd name="adj" fmla="val 25000"/>
              </a:avLst>
            </a:prstGeom>
            <a:solidFill>
              <a:srgbClr val="33CC33"/>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23" name="AutoShape 134"/>
            <p:cNvSpPr>
              <a:spLocks noChangeArrowheads="1"/>
            </p:cNvSpPr>
            <p:nvPr/>
          </p:nvSpPr>
          <p:spPr bwMode="auto">
            <a:xfrm>
              <a:off x="1236" y="2688"/>
              <a:ext cx="96" cy="96"/>
            </a:xfrm>
            <a:prstGeom prst="cube">
              <a:avLst>
                <a:gd name="adj" fmla="val 25000"/>
              </a:avLst>
            </a:prstGeom>
            <a:solidFill>
              <a:schemeClr val="accent2"/>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24" name="AutoShape 135"/>
            <p:cNvSpPr>
              <a:spLocks noChangeArrowheads="1"/>
            </p:cNvSpPr>
            <p:nvPr/>
          </p:nvSpPr>
          <p:spPr bwMode="auto">
            <a:xfrm>
              <a:off x="1440" y="2562"/>
              <a:ext cx="96" cy="96"/>
            </a:xfrm>
            <a:prstGeom prst="cube">
              <a:avLst>
                <a:gd name="adj" fmla="val 25000"/>
              </a:avLst>
            </a:prstGeom>
            <a:solidFill>
              <a:srgbClr val="FF0000"/>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25" name="AutoShape 136"/>
            <p:cNvSpPr>
              <a:spLocks noChangeArrowheads="1"/>
            </p:cNvSpPr>
            <p:nvPr/>
          </p:nvSpPr>
          <p:spPr bwMode="auto">
            <a:xfrm>
              <a:off x="1470" y="2694"/>
              <a:ext cx="96" cy="96"/>
            </a:xfrm>
            <a:prstGeom prst="cube">
              <a:avLst>
                <a:gd name="adj" fmla="val 25000"/>
              </a:avLst>
            </a:prstGeom>
            <a:solidFill>
              <a:srgbClr val="33CC33"/>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26" name="AutoShape 137"/>
            <p:cNvSpPr>
              <a:spLocks noChangeArrowheads="1"/>
            </p:cNvSpPr>
            <p:nvPr/>
          </p:nvSpPr>
          <p:spPr bwMode="auto">
            <a:xfrm>
              <a:off x="1260" y="2562"/>
              <a:ext cx="96" cy="96"/>
            </a:xfrm>
            <a:prstGeom prst="cube">
              <a:avLst>
                <a:gd name="adj" fmla="val 25000"/>
              </a:avLst>
            </a:prstGeom>
            <a:solidFill>
              <a:srgbClr val="FF0000"/>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27" name="AutoShape 138"/>
            <p:cNvSpPr>
              <a:spLocks noChangeArrowheads="1"/>
            </p:cNvSpPr>
            <p:nvPr/>
          </p:nvSpPr>
          <p:spPr bwMode="auto">
            <a:xfrm>
              <a:off x="1350" y="2562"/>
              <a:ext cx="96" cy="96"/>
            </a:xfrm>
            <a:prstGeom prst="cube">
              <a:avLst>
                <a:gd name="adj" fmla="val 25000"/>
              </a:avLst>
            </a:prstGeom>
            <a:solidFill>
              <a:srgbClr val="FF0000"/>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28" name="Line 139"/>
            <p:cNvSpPr>
              <a:spLocks noChangeShapeType="1"/>
            </p:cNvSpPr>
            <p:nvPr/>
          </p:nvSpPr>
          <p:spPr bwMode="auto">
            <a:xfrm>
              <a:off x="1104" y="2670"/>
              <a:ext cx="576" cy="0"/>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a:lstStyle/>
            <a:p>
              <a:endParaRPr lang="en-GB"/>
            </a:p>
          </p:txBody>
        </p:sp>
        <p:sp>
          <p:nvSpPr>
            <p:cNvPr id="429" name="Line 140"/>
            <p:cNvSpPr>
              <a:spLocks noChangeShapeType="1"/>
            </p:cNvSpPr>
            <p:nvPr/>
          </p:nvSpPr>
          <p:spPr bwMode="auto">
            <a:xfrm>
              <a:off x="1404" y="2682"/>
              <a:ext cx="0" cy="192"/>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a:lstStyle/>
            <a:p>
              <a:endParaRPr lang="en-GB"/>
            </a:p>
          </p:txBody>
        </p:sp>
      </p:grpSp>
      <p:grpSp>
        <p:nvGrpSpPr>
          <p:cNvPr id="446" name="Group 141"/>
          <p:cNvGrpSpPr/>
          <p:nvPr/>
        </p:nvGrpSpPr>
        <p:grpSpPr bwMode="auto">
          <a:xfrm>
            <a:off x="3886200" y="5024438"/>
            <a:ext cx="1371600" cy="609600"/>
            <a:chOff x="1104" y="2544"/>
            <a:chExt cx="864" cy="384"/>
          </a:xfrm>
        </p:grpSpPr>
        <p:grpSp>
          <p:nvGrpSpPr>
            <p:cNvPr id="447" name="Group 142"/>
            <p:cNvGrpSpPr/>
            <p:nvPr/>
          </p:nvGrpSpPr>
          <p:grpSpPr bwMode="auto">
            <a:xfrm>
              <a:off x="1104" y="2544"/>
              <a:ext cx="864" cy="384"/>
              <a:chOff x="1104" y="1392"/>
              <a:chExt cx="1938" cy="768"/>
            </a:xfrm>
          </p:grpSpPr>
          <p:sp>
            <p:nvSpPr>
              <p:cNvPr id="459" name="AutoShape 143"/>
              <p:cNvSpPr>
                <a:spLocks noChangeArrowheads="1"/>
              </p:cNvSpPr>
              <p:nvPr/>
            </p:nvSpPr>
            <p:spPr bwMode="auto">
              <a:xfrm>
                <a:off x="1104" y="1392"/>
                <a:ext cx="1296" cy="672"/>
              </a:xfrm>
              <a:prstGeom prst="roundRect">
                <a:avLst>
                  <a:gd name="adj" fmla="val 16667"/>
                </a:avLst>
              </a:prstGeom>
              <a:solidFill>
                <a:schemeClr val="bg1"/>
              </a:solidFill>
              <a:ln w="38100">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60" name="Freeform 144"/>
              <p:cNvSpPr/>
              <p:nvPr/>
            </p:nvSpPr>
            <p:spPr bwMode="auto">
              <a:xfrm>
                <a:off x="2418" y="1527"/>
                <a:ext cx="624" cy="537"/>
              </a:xfrm>
              <a:custGeom>
                <a:avLst/>
                <a:gdLst>
                  <a:gd name="T0" fmla="*/ 0 w 515"/>
                  <a:gd name="T1" fmla="*/ 5 h 591"/>
                  <a:gd name="T2" fmla="*/ 347 w 515"/>
                  <a:gd name="T3" fmla="*/ 0 h 591"/>
                  <a:gd name="T4" fmla="*/ 939 w 515"/>
                  <a:gd name="T5" fmla="*/ 22 h 591"/>
                  <a:gd name="T6" fmla="*/ 1558 w 515"/>
                  <a:gd name="T7" fmla="*/ 70 h 591"/>
                  <a:gd name="T8" fmla="*/ 1781 w 515"/>
                  <a:gd name="T9" fmla="*/ 137 h 591"/>
                  <a:gd name="T10" fmla="*/ 2006 w 515"/>
                  <a:gd name="T11" fmla="*/ 160 h 591"/>
                  <a:gd name="T12" fmla="*/ 2229 w 515"/>
                  <a:gd name="T13" fmla="*/ 182 h 591"/>
                  <a:gd name="T14" fmla="*/ 2329 w 515"/>
                  <a:gd name="T15" fmla="*/ 212 h 591"/>
                  <a:gd name="T16" fmla="*/ 2329 w 515"/>
                  <a:gd name="T17" fmla="*/ 265 h 591"/>
                  <a:gd name="T18" fmla="*/ 2006 w 515"/>
                  <a:gd name="T19" fmla="*/ 271 h 591"/>
                  <a:gd name="T20" fmla="*/ 0 w 515"/>
                  <a:gd name="T21" fmla="*/ 271 h 591"/>
                  <a:gd name="T22" fmla="*/ 0 w 515"/>
                  <a:gd name="T23" fmla="*/ 5 h 5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5"/>
                  <a:gd name="T37" fmla="*/ 0 h 591"/>
                  <a:gd name="T38" fmla="*/ 515 w 515"/>
                  <a:gd name="T39" fmla="*/ 591 h 5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5" h="591">
                    <a:moveTo>
                      <a:pt x="0" y="6"/>
                    </a:moveTo>
                    <a:lnTo>
                      <a:pt x="75" y="0"/>
                    </a:lnTo>
                    <a:cubicBezTo>
                      <a:pt x="109" y="7"/>
                      <a:pt x="159" y="21"/>
                      <a:pt x="202" y="46"/>
                    </a:cubicBezTo>
                    <a:cubicBezTo>
                      <a:pt x="245" y="71"/>
                      <a:pt x="306" y="109"/>
                      <a:pt x="336" y="150"/>
                    </a:cubicBezTo>
                    <a:cubicBezTo>
                      <a:pt x="366" y="191"/>
                      <a:pt x="368" y="262"/>
                      <a:pt x="384" y="294"/>
                    </a:cubicBezTo>
                    <a:cubicBezTo>
                      <a:pt x="400" y="326"/>
                      <a:pt x="416" y="326"/>
                      <a:pt x="432" y="342"/>
                    </a:cubicBezTo>
                    <a:cubicBezTo>
                      <a:pt x="448" y="358"/>
                      <a:pt x="468" y="371"/>
                      <a:pt x="480" y="390"/>
                    </a:cubicBezTo>
                    <a:cubicBezTo>
                      <a:pt x="492" y="409"/>
                      <a:pt x="498" y="425"/>
                      <a:pt x="501" y="455"/>
                    </a:cubicBezTo>
                    <a:cubicBezTo>
                      <a:pt x="504" y="485"/>
                      <a:pt x="512" y="549"/>
                      <a:pt x="501" y="570"/>
                    </a:cubicBezTo>
                    <a:cubicBezTo>
                      <a:pt x="490" y="591"/>
                      <a:pt x="515" y="580"/>
                      <a:pt x="432" y="582"/>
                    </a:cubicBezTo>
                    <a:lnTo>
                      <a:pt x="0" y="582"/>
                    </a:lnTo>
                    <a:lnTo>
                      <a:pt x="0" y="6"/>
                    </a:lnTo>
                    <a:close/>
                  </a:path>
                </a:pathLst>
              </a:custGeom>
              <a:solidFill>
                <a:schemeClr val="bg1"/>
              </a:solidFill>
              <a:ln w="38100">
                <a:solidFill>
                  <a:schemeClr val="tx1"/>
                </a:solidFill>
                <a:round/>
              </a:ln>
            </p:spPr>
            <p:txBody>
              <a:bodyPr/>
              <a:lstStyle/>
              <a:p>
                <a:endParaRPr lang="en-GB"/>
              </a:p>
            </p:txBody>
          </p:sp>
          <p:grpSp>
            <p:nvGrpSpPr>
              <p:cNvPr id="461" name="Group 145"/>
              <p:cNvGrpSpPr/>
              <p:nvPr/>
            </p:nvGrpSpPr>
            <p:grpSpPr bwMode="auto">
              <a:xfrm>
                <a:off x="1200" y="1968"/>
                <a:ext cx="192" cy="192"/>
                <a:chOff x="864" y="2832"/>
                <a:chExt cx="192" cy="192"/>
              </a:xfrm>
            </p:grpSpPr>
            <p:sp>
              <p:nvSpPr>
                <p:cNvPr id="473" name="Oval 146"/>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74" name="Oval 147"/>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grpSp>
            <p:nvGrpSpPr>
              <p:cNvPr id="462" name="Group 148"/>
              <p:cNvGrpSpPr/>
              <p:nvPr/>
            </p:nvGrpSpPr>
            <p:grpSpPr bwMode="auto">
              <a:xfrm>
                <a:off x="2112" y="1968"/>
                <a:ext cx="192" cy="192"/>
                <a:chOff x="864" y="2832"/>
                <a:chExt cx="192" cy="192"/>
              </a:xfrm>
            </p:grpSpPr>
            <p:sp>
              <p:nvSpPr>
                <p:cNvPr id="471" name="Oval 149"/>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72" name="Oval 150"/>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grpSp>
            <p:nvGrpSpPr>
              <p:cNvPr id="463" name="Group 151"/>
              <p:cNvGrpSpPr/>
              <p:nvPr/>
            </p:nvGrpSpPr>
            <p:grpSpPr bwMode="auto">
              <a:xfrm>
                <a:off x="2448" y="1968"/>
                <a:ext cx="192" cy="192"/>
                <a:chOff x="864" y="2832"/>
                <a:chExt cx="192" cy="192"/>
              </a:xfrm>
            </p:grpSpPr>
            <p:sp>
              <p:nvSpPr>
                <p:cNvPr id="469" name="Oval 152"/>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70" name="Oval 153"/>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grpSp>
            <p:nvGrpSpPr>
              <p:cNvPr id="464" name="Group 154"/>
              <p:cNvGrpSpPr/>
              <p:nvPr/>
            </p:nvGrpSpPr>
            <p:grpSpPr bwMode="auto">
              <a:xfrm>
                <a:off x="2784" y="1968"/>
                <a:ext cx="192" cy="192"/>
                <a:chOff x="864" y="2832"/>
                <a:chExt cx="192" cy="192"/>
              </a:xfrm>
            </p:grpSpPr>
            <p:sp>
              <p:nvSpPr>
                <p:cNvPr id="467" name="Oval 155"/>
                <p:cNvSpPr>
                  <a:spLocks noChangeArrowheads="1"/>
                </p:cNvSpPr>
                <p:nvPr/>
              </p:nvSpPr>
              <p:spPr bwMode="auto">
                <a:xfrm>
                  <a:off x="864" y="2832"/>
                  <a:ext cx="192" cy="192"/>
                </a:xfrm>
                <a:prstGeom prst="ellipse">
                  <a:avLst/>
                </a:prstGeom>
                <a:solidFill>
                  <a:schemeClr val="tx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68" name="Oval 156"/>
                <p:cNvSpPr>
                  <a:spLocks noChangeArrowheads="1"/>
                </p:cNvSpPr>
                <p:nvPr/>
              </p:nvSpPr>
              <p:spPr bwMode="auto">
                <a:xfrm>
                  <a:off x="912" y="2880"/>
                  <a:ext cx="96" cy="96"/>
                </a:xfrm>
                <a:prstGeom prst="ellipse">
                  <a:avLst/>
                </a:prstGeom>
                <a:solidFill>
                  <a:schemeClr val="bg1"/>
                </a:solidFill>
                <a:ln w="9525">
                  <a:solidFill>
                    <a:schemeClr val="tx1"/>
                  </a:solidFill>
                  <a:round/>
                </a:ln>
              </p:spPr>
              <p:txBody>
                <a:bodyPr wrap="none" anchor="ctr"/>
                <a:lstStyle/>
                <a:p>
                  <a:pPr defTabSz="914400"/>
                  <a:endParaRPr lang="en-US">
                    <a:latin typeface="Calibri" panose="020F0502020204030204" pitchFamily="34" charset="0"/>
                    <a:cs typeface="Arial" panose="020B0604020202020204" pitchFamily="34" charset="0"/>
                  </a:endParaRPr>
                </a:p>
              </p:txBody>
            </p:sp>
          </p:grpSp>
          <p:sp>
            <p:nvSpPr>
              <p:cNvPr id="465" name="Freeform 157"/>
              <p:cNvSpPr/>
              <p:nvPr/>
            </p:nvSpPr>
            <p:spPr bwMode="auto">
              <a:xfrm>
                <a:off x="2562" y="1620"/>
                <a:ext cx="270" cy="192"/>
              </a:xfrm>
              <a:custGeom>
                <a:avLst/>
                <a:gdLst>
                  <a:gd name="T0" fmla="*/ 0 w 386"/>
                  <a:gd name="T1" fmla="*/ 1 h 297"/>
                  <a:gd name="T2" fmla="*/ 3 w 386"/>
                  <a:gd name="T3" fmla="*/ 0 h 297"/>
                  <a:gd name="T4" fmla="*/ 8 w 386"/>
                  <a:gd name="T5" fmla="*/ 1 h 297"/>
                  <a:gd name="T6" fmla="*/ 15 w 386"/>
                  <a:gd name="T7" fmla="*/ 2 h 297"/>
                  <a:gd name="T8" fmla="*/ 20 w 386"/>
                  <a:gd name="T9" fmla="*/ 5 h 297"/>
                  <a:gd name="T10" fmla="*/ 17 w 386"/>
                  <a:gd name="T11" fmla="*/ 5 h 297"/>
                  <a:gd name="T12" fmla="*/ 22 w 386"/>
                  <a:gd name="T13" fmla="*/ 6 h 297"/>
                  <a:gd name="T14" fmla="*/ 20 w 386"/>
                  <a:gd name="T15" fmla="*/ 7 h 297"/>
                  <a:gd name="T16" fmla="*/ 20 w 386"/>
                  <a:gd name="T17" fmla="*/ 9 h 297"/>
                  <a:gd name="T18" fmla="*/ 17 w 386"/>
                  <a:gd name="T19" fmla="*/ 9 h 297"/>
                  <a:gd name="T20" fmla="*/ 0 w 386"/>
                  <a:gd name="T21" fmla="*/ 9 h 297"/>
                  <a:gd name="T22" fmla="*/ 0 w 386"/>
                  <a:gd name="T23" fmla="*/ 1 h 2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6"/>
                  <a:gd name="T37" fmla="*/ 0 h 297"/>
                  <a:gd name="T38" fmla="*/ 386 w 386"/>
                  <a:gd name="T39" fmla="*/ 297 h 2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6" h="297">
                    <a:moveTo>
                      <a:pt x="0" y="3"/>
                    </a:moveTo>
                    <a:lnTo>
                      <a:pt x="53" y="0"/>
                    </a:lnTo>
                    <a:cubicBezTo>
                      <a:pt x="77" y="4"/>
                      <a:pt x="109" y="11"/>
                      <a:pt x="144" y="23"/>
                    </a:cubicBezTo>
                    <a:cubicBezTo>
                      <a:pt x="179" y="35"/>
                      <a:pt x="227" y="47"/>
                      <a:pt x="262" y="73"/>
                    </a:cubicBezTo>
                    <a:cubicBezTo>
                      <a:pt x="297" y="99"/>
                      <a:pt x="347" y="161"/>
                      <a:pt x="354" y="177"/>
                    </a:cubicBezTo>
                    <a:cubicBezTo>
                      <a:pt x="361" y="193"/>
                      <a:pt x="303" y="165"/>
                      <a:pt x="307" y="172"/>
                    </a:cubicBezTo>
                    <a:cubicBezTo>
                      <a:pt x="311" y="179"/>
                      <a:pt x="370" y="208"/>
                      <a:pt x="378" y="217"/>
                    </a:cubicBezTo>
                    <a:cubicBezTo>
                      <a:pt x="386" y="226"/>
                      <a:pt x="360" y="218"/>
                      <a:pt x="356" y="229"/>
                    </a:cubicBezTo>
                    <a:cubicBezTo>
                      <a:pt x="352" y="240"/>
                      <a:pt x="364" y="276"/>
                      <a:pt x="356" y="286"/>
                    </a:cubicBezTo>
                    <a:cubicBezTo>
                      <a:pt x="348" y="297"/>
                      <a:pt x="366" y="291"/>
                      <a:pt x="307" y="292"/>
                    </a:cubicBezTo>
                    <a:lnTo>
                      <a:pt x="0" y="292"/>
                    </a:lnTo>
                    <a:lnTo>
                      <a:pt x="0" y="3"/>
                    </a:lnTo>
                    <a:close/>
                  </a:path>
                </a:pathLst>
              </a:custGeom>
              <a:solidFill>
                <a:schemeClr val="bg1"/>
              </a:solidFill>
              <a:ln w="38100">
                <a:solidFill>
                  <a:schemeClr val="tx1"/>
                </a:solidFill>
                <a:round/>
              </a:ln>
            </p:spPr>
            <p:txBody>
              <a:bodyPr/>
              <a:lstStyle/>
              <a:p>
                <a:endParaRPr lang="en-GB"/>
              </a:p>
            </p:txBody>
          </p:sp>
          <p:sp>
            <p:nvSpPr>
              <p:cNvPr id="466" name="Rectangle 158"/>
              <p:cNvSpPr>
                <a:spLocks noChangeArrowheads="1"/>
              </p:cNvSpPr>
              <p:nvPr/>
            </p:nvSpPr>
            <p:spPr bwMode="auto">
              <a:xfrm>
                <a:off x="2610" y="1812"/>
                <a:ext cx="192" cy="144"/>
              </a:xfrm>
              <a:prstGeom prst="rect">
                <a:avLst/>
              </a:prstGeom>
              <a:solidFill>
                <a:schemeClr val="bg1"/>
              </a:solidFill>
              <a:ln w="38100">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grpSp>
        <p:sp>
          <p:nvSpPr>
            <p:cNvPr id="448" name="AutoShape 159"/>
            <p:cNvSpPr>
              <a:spLocks noChangeArrowheads="1"/>
            </p:cNvSpPr>
            <p:nvPr/>
          </p:nvSpPr>
          <p:spPr bwMode="auto">
            <a:xfrm>
              <a:off x="1188" y="2766"/>
              <a:ext cx="96" cy="96"/>
            </a:xfrm>
            <a:prstGeom prst="cube">
              <a:avLst>
                <a:gd name="adj" fmla="val 25000"/>
              </a:avLst>
            </a:prstGeom>
            <a:solidFill>
              <a:schemeClr val="accent2"/>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49" name="AutoShape 160"/>
            <p:cNvSpPr>
              <a:spLocks noChangeArrowheads="1"/>
            </p:cNvSpPr>
            <p:nvPr/>
          </p:nvSpPr>
          <p:spPr bwMode="auto">
            <a:xfrm>
              <a:off x="1284" y="2772"/>
              <a:ext cx="96" cy="96"/>
            </a:xfrm>
            <a:prstGeom prst="cube">
              <a:avLst>
                <a:gd name="adj" fmla="val 25000"/>
              </a:avLst>
            </a:prstGeom>
            <a:solidFill>
              <a:schemeClr val="accent2"/>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50" name="AutoShape 161"/>
            <p:cNvSpPr>
              <a:spLocks noChangeArrowheads="1"/>
            </p:cNvSpPr>
            <p:nvPr/>
          </p:nvSpPr>
          <p:spPr bwMode="auto">
            <a:xfrm>
              <a:off x="1422" y="2772"/>
              <a:ext cx="96" cy="96"/>
            </a:xfrm>
            <a:prstGeom prst="cube">
              <a:avLst>
                <a:gd name="adj" fmla="val 25000"/>
              </a:avLst>
            </a:prstGeom>
            <a:solidFill>
              <a:srgbClr val="33CC33"/>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51" name="AutoShape 162"/>
            <p:cNvSpPr>
              <a:spLocks noChangeArrowheads="1"/>
            </p:cNvSpPr>
            <p:nvPr/>
          </p:nvSpPr>
          <p:spPr bwMode="auto">
            <a:xfrm>
              <a:off x="1524" y="2772"/>
              <a:ext cx="96" cy="96"/>
            </a:xfrm>
            <a:prstGeom prst="cube">
              <a:avLst>
                <a:gd name="adj" fmla="val 25000"/>
              </a:avLst>
            </a:prstGeom>
            <a:solidFill>
              <a:srgbClr val="33CC33"/>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52" name="AutoShape 163"/>
            <p:cNvSpPr>
              <a:spLocks noChangeArrowheads="1"/>
            </p:cNvSpPr>
            <p:nvPr/>
          </p:nvSpPr>
          <p:spPr bwMode="auto">
            <a:xfrm>
              <a:off x="1236" y="2688"/>
              <a:ext cx="96" cy="96"/>
            </a:xfrm>
            <a:prstGeom prst="cube">
              <a:avLst>
                <a:gd name="adj" fmla="val 25000"/>
              </a:avLst>
            </a:prstGeom>
            <a:solidFill>
              <a:schemeClr val="accent2"/>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53" name="AutoShape 164"/>
            <p:cNvSpPr>
              <a:spLocks noChangeArrowheads="1"/>
            </p:cNvSpPr>
            <p:nvPr/>
          </p:nvSpPr>
          <p:spPr bwMode="auto">
            <a:xfrm>
              <a:off x="1440" y="2562"/>
              <a:ext cx="96" cy="96"/>
            </a:xfrm>
            <a:prstGeom prst="cube">
              <a:avLst>
                <a:gd name="adj" fmla="val 25000"/>
              </a:avLst>
            </a:prstGeom>
            <a:solidFill>
              <a:srgbClr val="FF0000"/>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54" name="AutoShape 165"/>
            <p:cNvSpPr>
              <a:spLocks noChangeArrowheads="1"/>
            </p:cNvSpPr>
            <p:nvPr/>
          </p:nvSpPr>
          <p:spPr bwMode="auto">
            <a:xfrm>
              <a:off x="1470" y="2694"/>
              <a:ext cx="96" cy="96"/>
            </a:xfrm>
            <a:prstGeom prst="cube">
              <a:avLst>
                <a:gd name="adj" fmla="val 25000"/>
              </a:avLst>
            </a:prstGeom>
            <a:solidFill>
              <a:srgbClr val="33CC33"/>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55" name="AutoShape 166"/>
            <p:cNvSpPr>
              <a:spLocks noChangeArrowheads="1"/>
            </p:cNvSpPr>
            <p:nvPr/>
          </p:nvSpPr>
          <p:spPr bwMode="auto">
            <a:xfrm>
              <a:off x="1260" y="2562"/>
              <a:ext cx="96" cy="96"/>
            </a:xfrm>
            <a:prstGeom prst="cube">
              <a:avLst>
                <a:gd name="adj" fmla="val 25000"/>
              </a:avLst>
            </a:prstGeom>
            <a:solidFill>
              <a:srgbClr val="FF0000"/>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56" name="AutoShape 167"/>
            <p:cNvSpPr>
              <a:spLocks noChangeArrowheads="1"/>
            </p:cNvSpPr>
            <p:nvPr/>
          </p:nvSpPr>
          <p:spPr bwMode="auto">
            <a:xfrm>
              <a:off x="1350" y="2562"/>
              <a:ext cx="96" cy="96"/>
            </a:xfrm>
            <a:prstGeom prst="cube">
              <a:avLst>
                <a:gd name="adj" fmla="val 25000"/>
              </a:avLst>
            </a:prstGeom>
            <a:solidFill>
              <a:srgbClr val="FF0000"/>
            </a:solidFill>
            <a:ln w="9525">
              <a:solidFill>
                <a:schemeClr val="tx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57" name="Line 168"/>
            <p:cNvSpPr>
              <a:spLocks noChangeShapeType="1"/>
            </p:cNvSpPr>
            <p:nvPr/>
          </p:nvSpPr>
          <p:spPr bwMode="auto">
            <a:xfrm>
              <a:off x="1104" y="2670"/>
              <a:ext cx="576" cy="0"/>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a:lstStyle/>
            <a:p>
              <a:endParaRPr lang="en-GB"/>
            </a:p>
          </p:txBody>
        </p:sp>
        <p:sp>
          <p:nvSpPr>
            <p:cNvPr id="458" name="Line 169"/>
            <p:cNvSpPr>
              <a:spLocks noChangeShapeType="1"/>
            </p:cNvSpPr>
            <p:nvPr/>
          </p:nvSpPr>
          <p:spPr bwMode="auto">
            <a:xfrm>
              <a:off x="1404" y="2682"/>
              <a:ext cx="0" cy="192"/>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a:lstStyle/>
            <a:p>
              <a:endParaRPr lang="en-GB"/>
            </a:p>
          </p:txBody>
        </p:sp>
      </p:grpSp>
      <p:sp>
        <p:nvSpPr>
          <p:cNvPr id="475" name="Line 170"/>
          <p:cNvSpPr>
            <a:spLocks noChangeShapeType="1"/>
          </p:cNvSpPr>
          <p:nvPr/>
        </p:nvSpPr>
        <p:spPr bwMode="auto">
          <a:xfrm>
            <a:off x="5486400" y="1354138"/>
            <a:ext cx="0" cy="914400"/>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a:lstStyle/>
          <a:p>
            <a:endParaRPr lang="en-GB"/>
          </a:p>
        </p:txBody>
      </p:sp>
      <p:grpSp>
        <p:nvGrpSpPr>
          <p:cNvPr id="476" name="Group 171"/>
          <p:cNvGrpSpPr/>
          <p:nvPr/>
        </p:nvGrpSpPr>
        <p:grpSpPr bwMode="auto">
          <a:xfrm>
            <a:off x="5508625" y="1430338"/>
            <a:ext cx="2819400" cy="838200"/>
            <a:chOff x="3470" y="2304"/>
            <a:chExt cx="1776" cy="528"/>
          </a:xfrm>
        </p:grpSpPr>
        <p:sp>
          <p:nvSpPr>
            <p:cNvPr id="477" name="Line 172"/>
            <p:cNvSpPr>
              <a:spLocks noChangeShapeType="1"/>
            </p:cNvSpPr>
            <p:nvPr/>
          </p:nvSpPr>
          <p:spPr bwMode="auto">
            <a:xfrm>
              <a:off x="3470" y="2832"/>
              <a:ext cx="1776" cy="0"/>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a:lstStyle/>
            <a:p>
              <a:endParaRPr lang="en-GB"/>
            </a:p>
          </p:txBody>
        </p:sp>
        <p:sp>
          <p:nvSpPr>
            <p:cNvPr id="478" name="Line 173"/>
            <p:cNvSpPr>
              <a:spLocks noChangeShapeType="1"/>
            </p:cNvSpPr>
            <p:nvPr/>
          </p:nvSpPr>
          <p:spPr bwMode="auto">
            <a:xfrm>
              <a:off x="4386" y="2304"/>
              <a:ext cx="0" cy="528"/>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grpSp>
          <p:nvGrpSpPr>
            <p:cNvPr id="479" name="Group 174"/>
            <p:cNvGrpSpPr/>
            <p:nvPr/>
          </p:nvGrpSpPr>
          <p:grpSpPr bwMode="auto">
            <a:xfrm>
              <a:off x="3470" y="2304"/>
              <a:ext cx="1375" cy="528"/>
              <a:chOff x="3216" y="1632"/>
              <a:chExt cx="1728" cy="528"/>
            </a:xfrm>
          </p:grpSpPr>
          <p:sp>
            <p:nvSpPr>
              <p:cNvPr id="494" name="Line 175"/>
              <p:cNvSpPr>
                <a:spLocks noChangeShapeType="1"/>
              </p:cNvSpPr>
              <p:nvPr/>
            </p:nvSpPr>
            <p:spPr bwMode="auto">
              <a:xfrm>
                <a:off x="3216" y="1632"/>
                <a:ext cx="576" cy="528"/>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sp>
            <p:nvSpPr>
              <p:cNvPr id="495" name="Line 176"/>
              <p:cNvSpPr>
                <a:spLocks noChangeShapeType="1"/>
              </p:cNvSpPr>
              <p:nvPr/>
            </p:nvSpPr>
            <p:spPr bwMode="auto">
              <a:xfrm>
                <a:off x="3792" y="1632"/>
                <a:ext cx="0" cy="528"/>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sp>
            <p:nvSpPr>
              <p:cNvPr id="496" name="Line 177"/>
              <p:cNvSpPr>
                <a:spLocks noChangeShapeType="1"/>
              </p:cNvSpPr>
              <p:nvPr/>
            </p:nvSpPr>
            <p:spPr bwMode="auto">
              <a:xfrm>
                <a:off x="3792" y="1632"/>
                <a:ext cx="576" cy="528"/>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sp>
            <p:nvSpPr>
              <p:cNvPr id="497" name="Line 178"/>
              <p:cNvSpPr>
                <a:spLocks noChangeShapeType="1"/>
              </p:cNvSpPr>
              <p:nvPr/>
            </p:nvSpPr>
            <p:spPr bwMode="auto">
              <a:xfrm>
                <a:off x="4368" y="1632"/>
                <a:ext cx="576" cy="528"/>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grpSp>
        <p:sp>
          <p:nvSpPr>
            <p:cNvPr id="480" name="Line 179"/>
            <p:cNvSpPr>
              <a:spLocks noChangeShapeType="1"/>
            </p:cNvSpPr>
            <p:nvPr/>
          </p:nvSpPr>
          <p:spPr bwMode="auto">
            <a:xfrm>
              <a:off x="3614" y="2304"/>
              <a:ext cx="458" cy="528"/>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sp>
          <p:nvSpPr>
            <p:cNvPr id="481" name="Line 180"/>
            <p:cNvSpPr>
              <a:spLocks noChangeShapeType="1"/>
            </p:cNvSpPr>
            <p:nvPr/>
          </p:nvSpPr>
          <p:spPr bwMode="auto">
            <a:xfrm>
              <a:off x="4072" y="2304"/>
              <a:ext cx="0" cy="528"/>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sp>
          <p:nvSpPr>
            <p:cNvPr id="482" name="Line 181"/>
            <p:cNvSpPr>
              <a:spLocks noChangeShapeType="1"/>
            </p:cNvSpPr>
            <p:nvPr/>
          </p:nvSpPr>
          <p:spPr bwMode="auto">
            <a:xfrm>
              <a:off x="4072" y="2304"/>
              <a:ext cx="458" cy="528"/>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sp>
          <p:nvSpPr>
            <p:cNvPr id="483" name="Line 182"/>
            <p:cNvSpPr>
              <a:spLocks noChangeShapeType="1"/>
            </p:cNvSpPr>
            <p:nvPr/>
          </p:nvSpPr>
          <p:spPr bwMode="auto">
            <a:xfrm>
              <a:off x="4530" y="2304"/>
              <a:ext cx="458" cy="528"/>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grpSp>
          <p:nvGrpSpPr>
            <p:cNvPr id="484" name="Group 183"/>
            <p:cNvGrpSpPr/>
            <p:nvPr/>
          </p:nvGrpSpPr>
          <p:grpSpPr bwMode="auto">
            <a:xfrm>
              <a:off x="3775" y="2304"/>
              <a:ext cx="1375" cy="528"/>
              <a:chOff x="3216" y="1632"/>
              <a:chExt cx="1728" cy="528"/>
            </a:xfrm>
          </p:grpSpPr>
          <p:sp>
            <p:nvSpPr>
              <p:cNvPr id="490" name="Line 184"/>
              <p:cNvSpPr>
                <a:spLocks noChangeShapeType="1"/>
              </p:cNvSpPr>
              <p:nvPr/>
            </p:nvSpPr>
            <p:spPr bwMode="auto">
              <a:xfrm>
                <a:off x="3216" y="1632"/>
                <a:ext cx="576" cy="528"/>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sp>
            <p:nvSpPr>
              <p:cNvPr id="491" name="Line 185"/>
              <p:cNvSpPr>
                <a:spLocks noChangeShapeType="1"/>
              </p:cNvSpPr>
              <p:nvPr/>
            </p:nvSpPr>
            <p:spPr bwMode="auto">
              <a:xfrm>
                <a:off x="3792" y="1632"/>
                <a:ext cx="0" cy="528"/>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sp>
            <p:nvSpPr>
              <p:cNvPr id="492" name="Line 186"/>
              <p:cNvSpPr>
                <a:spLocks noChangeShapeType="1"/>
              </p:cNvSpPr>
              <p:nvPr/>
            </p:nvSpPr>
            <p:spPr bwMode="auto">
              <a:xfrm>
                <a:off x="3792" y="1632"/>
                <a:ext cx="576" cy="528"/>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sp>
            <p:nvSpPr>
              <p:cNvPr id="493" name="Line 187"/>
              <p:cNvSpPr>
                <a:spLocks noChangeShapeType="1"/>
              </p:cNvSpPr>
              <p:nvPr/>
            </p:nvSpPr>
            <p:spPr bwMode="auto">
              <a:xfrm>
                <a:off x="4368" y="1632"/>
                <a:ext cx="576" cy="528"/>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grpSp>
        <p:sp>
          <p:nvSpPr>
            <p:cNvPr id="485" name="Line 188"/>
            <p:cNvSpPr>
              <a:spLocks noChangeShapeType="1"/>
            </p:cNvSpPr>
            <p:nvPr/>
          </p:nvSpPr>
          <p:spPr bwMode="auto">
            <a:xfrm>
              <a:off x="4539" y="2304"/>
              <a:ext cx="0" cy="528"/>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sp>
          <p:nvSpPr>
            <p:cNvPr id="486" name="Line 189"/>
            <p:cNvSpPr>
              <a:spLocks noChangeShapeType="1"/>
            </p:cNvSpPr>
            <p:nvPr/>
          </p:nvSpPr>
          <p:spPr bwMode="auto">
            <a:xfrm>
              <a:off x="4692" y="2304"/>
              <a:ext cx="0" cy="528"/>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sp>
          <p:nvSpPr>
            <p:cNvPr id="487" name="Line 190"/>
            <p:cNvSpPr>
              <a:spLocks noChangeShapeType="1"/>
            </p:cNvSpPr>
            <p:nvPr/>
          </p:nvSpPr>
          <p:spPr bwMode="auto">
            <a:xfrm>
              <a:off x="3614" y="2304"/>
              <a:ext cx="0" cy="528"/>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sp>
          <p:nvSpPr>
            <p:cNvPr id="488" name="Line 191"/>
            <p:cNvSpPr>
              <a:spLocks noChangeShapeType="1"/>
            </p:cNvSpPr>
            <p:nvPr/>
          </p:nvSpPr>
          <p:spPr bwMode="auto">
            <a:xfrm>
              <a:off x="3758" y="2304"/>
              <a:ext cx="0" cy="528"/>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sp>
          <p:nvSpPr>
            <p:cNvPr id="489" name="Line 192"/>
            <p:cNvSpPr>
              <a:spLocks noChangeShapeType="1"/>
            </p:cNvSpPr>
            <p:nvPr/>
          </p:nvSpPr>
          <p:spPr bwMode="auto">
            <a:xfrm>
              <a:off x="3482" y="2304"/>
              <a:ext cx="0" cy="528"/>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grpSp>
      <p:sp>
        <p:nvSpPr>
          <p:cNvPr id="498" name="Rectangle 193"/>
          <p:cNvSpPr>
            <a:spLocks noChangeArrowheads="1"/>
          </p:cNvSpPr>
          <p:nvPr/>
        </p:nvSpPr>
        <p:spPr bwMode="auto">
          <a:xfrm>
            <a:off x="7696200" y="1201738"/>
            <a:ext cx="762000" cy="1219200"/>
          </a:xfrm>
          <a:prstGeom prst="rect">
            <a:avLst/>
          </a:prstGeom>
          <a:solidFill>
            <a:schemeClr val="bg1"/>
          </a:solidFill>
          <a:ln w="9525">
            <a:solidFill>
              <a:schemeClr val="bg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sp>
        <p:nvSpPr>
          <p:cNvPr id="499" name="Line 194"/>
          <p:cNvSpPr>
            <a:spLocks noChangeShapeType="1"/>
          </p:cNvSpPr>
          <p:nvPr/>
        </p:nvSpPr>
        <p:spPr bwMode="auto">
          <a:xfrm>
            <a:off x="5486400" y="4719638"/>
            <a:ext cx="0" cy="914400"/>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a:lstStyle/>
          <a:p>
            <a:endParaRPr lang="en-GB"/>
          </a:p>
        </p:txBody>
      </p:sp>
      <p:sp>
        <p:nvSpPr>
          <p:cNvPr id="500" name="Text Box 195"/>
          <p:cNvSpPr txBox="1">
            <a:spLocks noChangeArrowheads="1"/>
          </p:cNvSpPr>
          <p:nvPr/>
        </p:nvSpPr>
        <p:spPr bwMode="auto">
          <a:xfrm>
            <a:off x="4391025" y="1335088"/>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charset="-128"/>
              </a:defRPr>
            </a:lvl1pPr>
            <a:lvl2pPr marL="742950" indent="-285750" eaLnBrk="0" hangingPunct="0">
              <a:defRPr>
                <a:solidFill>
                  <a:schemeClr val="tx1"/>
                </a:solidFill>
                <a:latin typeface="Arial" panose="020B0604020202020204" pitchFamily="34" charset="0"/>
                <a:ea typeface="MS PGothic" panose="020B0600070205080204" charset="-128"/>
              </a:defRPr>
            </a:lvl2pPr>
            <a:lvl3pPr marL="1143000" indent="-228600" eaLnBrk="0" hangingPunct="0">
              <a:defRPr>
                <a:solidFill>
                  <a:schemeClr val="tx1"/>
                </a:solidFill>
                <a:latin typeface="Arial" panose="020B0604020202020204" pitchFamily="34" charset="0"/>
                <a:ea typeface="MS PGothic" panose="020B0600070205080204" charset="-128"/>
              </a:defRPr>
            </a:lvl3pPr>
            <a:lvl4pPr marL="1600200" indent="-228600" eaLnBrk="0" hangingPunct="0">
              <a:defRPr>
                <a:solidFill>
                  <a:schemeClr val="tx1"/>
                </a:solidFill>
                <a:latin typeface="Arial" panose="020B0604020202020204" pitchFamily="34" charset="0"/>
                <a:ea typeface="MS PGothic" panose="020B0600070205080204" charset="-128"/>
              </a:defRPr>
            </a:lvl4pPr>
            <a:lvl5pPr marL="2057400" indent="-228600" eaLnBrk="0" hangingPunct="0">
              <a:defRPr>
                <a:solidFill>
                  <a:schemeClr val="tx1"/>
                </a:solidFill>
                <a:latin typeface="Arial" panose="020B0604020202020204" pitchFamily="34" charset="0"/>
                <a:ea typeface="MS PGothic" panose="020B060007020508020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defTabSz="914400" eaLnBrk="1" hangingPunct="1">
              <a:spcBef>
                <a:spcPct val="50000"/>
              </a:spcBef>
            </a:pPr>
            <a:r>
              <a:rPr lang="en-GB" sz="1000" b="1">
                <a:latin typeface="Calibri" panose="020F0502020204030204" pitchFamily="34" charset="0"/>
                <a:cs typeface="Arial" panose="020B0604020202020204" pitchFamily="34" charset="0"/>
              </a:rPr>
              <a:t>Inventory levels</a:t>
            </a:r>
            <a:endParaRPr lang="en-US" sz="1000" b="1">
              <a:latin typeface="Calibri" panose="020F0502020204030204" pitchFamily="34" charset="0"/>
              <a:cs typeface="Arial" panose="020B0604020202020204" pitchFamily="34" charset="0"/>
            </a:endParaRPr>
          </a:p>
        </p:txBody>
      </p:sp>
      <p:sp>
        <p:nvSpPr>
          <p:cNvPr id="501" name="Text Box 196"/>
          <p:cNvSpPr txBox="1">
            <a:spLocks noChangeArrowheads="1"/>
          </p:cNvSpPr>
          <p:nvPr/>
        </p:nvSpPr>
        <p:spPr bwMode="auto">
          <a:xfrm>
            <a:off x="4410075" y="4703763"/>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charset="-128"/>
              </a:defRPr>
            </a:lvl1pPr>
            <a:lvl2pPr marL="742950" indent="-285750" eaLnBrk="0" hangingPunct="0">
              <a:defRPr>
                <a:solidFill>
                  <a:schemeClr val="tx1"/>
                </a:solidFill>
                <a:latin typeface="Arial" panose="020B0604020202020204" pitchFamily="34" charset="0"/>
                <a:ea typeface="MS PGothic" panose="020B0600070205080204" charset="-128"/>
              </a:defRPr>
            </a:lvl2pPr>
            <a:lvl3pPr marL="1143000" indent="-228600" eaLnBrk="0" hangingPunct="0">
              <a:defRPr>
                <a:solidFill>
                  <a:schemeClr val="tx1"/>
                </a:solidFill>
                <a:latin typeface="Arial" panose="020B0604020202020204" pitchFamily="34" charset="0"/>
                <a:ea typeface="MS PGothic" panose="020B0600070205080204" charset="-128"/>
              </a:defRPr>
            </a:lvl3pPr>
            <a:lvl4pPr marL="1600200" indent="-228600" eaLnBrk="0" hangingPunct="0">
              <a:defRPr>
                <a:solidFill>
                  <a:schemeClr val="tx1"/>
                </a:solidFill>
                <a:latin typeface="Arial" panose="020B0604020202020204" pitchFamily="34" charset="0"/>
                <a:ea typeface="MS PGothic" panose="020B0600070205080204" charset="-128"/>
              </a:defRPr>
            </a:lvl4pPr>
            <a:lvl5pPr marL="2057400" indent="-228600" eaLnBrk="0" hangingPunct="0">
              <a:defRPr>
                <a:solidFill>
                  <a:schemeClr val="tx1"/>
                </a:solidFill>
                <a:latin typeface="Arial" panose="020B0604020202020204" pitchFamily="34" charset="0"/>
                <a:ea typeface="MS PGothic" panose="020B060007020508020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defTabSz="914400" eaLnBrk="1" hangingPunct="1">
              <a:spcBef>
                <a:spcPct val="50000"/>
              </a:spcBef>
            </a:pPr>
            <a:r>
              <a:rPr lang="en-GB" sz="1000" b="1">
                <a:latin typeface="Calibri" panose="020F0502020204030204" pitchFamily="34" charset="0"/>
                <a:cs typeface="Arial" panose="020B0604020202020204" pitchFamily="34" charset="0"/>
              </a:rPr>
              <a:t>Inventory levels</a:t>
            </a:r>
            <a:endParaRPr lang="en-US" sz="1000" b="1">
              <a:latin typeface="Calibri" panose="020F0502020204030204" pitchFamily="34" charset="0"/>
              <a:cs typeface="Arial" panose="020B0604020202020204" pitchFamily="34" charset="0"/>
            </a:endParaRPr>
          </a:p>
        </p:txBody>
      </p:sp>
      <p:sp>
        <p:nvSpPr>
          <p:cNvPr id="502" name="Text Box 197"/>
          <p:cNvSpPr txBox="1">
            <a:spLocks noChangeArrowheads="1"/>
          </p:cNvSpPr>
          <p:nvPr/>
        </p:nvSpPr>
        <p:spPr bwMode="auto">
          <a:xfrm>
            <a:off x="293688" y="3203575"/>
            <a:ext cx="88503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charset="-128"/>
              </a:defRPr>
            </a:lvl1pPr>
            <a:lvl2pPr marL="742950" indent="-285750" eaLnBrk="0" hangingPunct="0">
              <a:defRPr>
                <a:solidFill>
                  <a:schemeClr val="tx1"/>
                </a:solidFill>
                <a:latin typeface="Arial" panose="020B0604020202020204" pitchFamily="34" charset="0"/>
                <a:ea typeface="MS PGothic" panose="020B0600070205080204" charset="-128"/>
              </a:defRPr>
            </a:lvl2pPr>
            <a:lvl3pPr marL="1143000" indent="-228600" eaLnBrk="0" hangingPunct="0">
              <a:defRPr>
                <a:solidFill>
                  <a:schemeClr val="tx1"/>
                </a:solidFill>
                <a:latin typeface="Arial" panose="020B0604020202020204" pitchFamily="34" charset="0"/>
                <a:ea typeface="MS PGothic" panose="020B0600070205080204" charset="-128"/>
              </a:defRPr>
            </a:lvl3pPr>
            <a:lvl4pPr marL="1600200" indent="-228600" eaLnBrk="0" hangingPunct="0">
              <a:defRPr>
                <a:solidFill>
                  <a:schemeClr val="tx1"/>
                </a:solidFill>
                <a:latin typeface="Arial" panose="020B0604020202020204" pitchFamily="34" charset="0"/>
                <a:ea typeface="MS PGothic" panose="020B0600070205080204" charset="-128"/>
              </a:defRPr>
            </a:lvl4pPr>
            <a:lvl5pPr marL="2057400" indent="-228600" eaLnBrk="0" hangingPunct="0">
              <a:defRPr>
                <a:solidFill>
                  <a:schemeClr val="tx1"/>
                </a:solidFill>
                <a:latin typeface="Arial" panose="020B0604020202020204" pitchFamily="34" charset="0"/>
                <a:ea typeface="MS PGothic" panose="020B060007020508020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algn="ctr" defTabSz="914400" eaLnBrk="1" hangingPunct="1">
              <a:spcBef>
                <a:spcPct val="50000"/>
              </a:spcBef>
            </a:pPr>
            <a:r>
              <a:rPr lang="en-GB" sz="2800" dirty="0">
                <a:solidFill>
                  <a:srgbClr val="C00000"/>
                </a:solidFill>
                <a:latin typeface="Calibri" panose="020F0502020204030204" pitchFamily="34" charset="0"/>
                <a:cs typeface="Arial" panose="020B0604020202020204" pitchFamily="34" charset="0"/>
              </a:rPr>
              <a:t>Milk-round delivery approach to reduce inventory levels</a:t>
            </a:r>
            <a:endParaRPr lang="en-US" sz="2800" dirty="0">
              <a:solidFill>
                <a:srgbClr val="C00000"/>
              </a:solidFill>
              <a:latin typeface="Calibri" panose="020F0502020204030204" pitchFamily="34" charset="0"/>
              <a:cs typeface="Arial" panose="020B0604020202020204" pitchFamily="34" charset="0"/>
            </a:endParaRPr>
          </a:p>
        </p:txBody>
      </p:sp>
      <p:grpSp>
        <p:nvGrpSpPr>
          <p:cNvPr id="503" name="Group 198"/>
          <p:cNvGrpSpPr/>
          <p:nvPr/>
        </p:nvGrpSpPr>
        <p:grpSpPr bwMode="auto">
          <a:xfrm>
            <a:off x="5486400" y="4643438"/>
            <a:ext cx="2971800" cy="1154112"/>
            <a:chOff x="3456" y="2976"/>
            <a:chExt cx="1872" cy="727"/>
          </a:xfrm>
        </p:grpSpPr>
        <p:sp>
          <p:nvSpPr>
            <p:cNvPr id="504" name="Line 199"/>
            <p:cNvSpPr>
              <a:spLocks noChangeShapeType="1"/>
            </p:cNvSpPr>
            <p:nvPr/>
          </p:nvSpPr>
          <p:spPr bwMode="auto">
            <a:xfrm>
              <a:off x="3456" y="3613"/>
              <a:ext cx="1776" cy="0"/>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a:lstStyle/>
            <a:p>
              <a:endParaRPr lang="en-GB"/>
            </a:p>
          </p:txBody>
        </p:sp>
        <p:grpSp>
          <p:nvGrpSpPr>
            <p:cNvPr id="505" name="Group 200"/>
            <p:cNvGrpSpPr/>
            <p:nvPr/>
          </p:nvGrpSpPr>
          <p:grpSpPr bwMode="auto">
            <a:xfrm>
              <a:off x="3456" y="2976"/>
              <a:ext cx="1872" cy="727"/>
              <a:chOff x="3456" y="2935"/>
              <a:chExt cx="1865" cy="768"/>
            </a:xfrm>
          </p:grpSpPr>
          <p:grpSp>
            <p:nvGrpSpPr>
              <p:cNvPr id="506" name="Group 201"/>
              <p:cNvGrpSpPr/>
              <p:nvPr/>
            </p:nvGrpSpPr>
            <p:grpSpPr bwMode="auto">
              <a:xfrm>
                <a:off x="3846" y="3397"/>
                <a:ext cx="384" cy="216"/>
                <a:chOff x="3216" y="2712"/>
                <a:chExt cx="1392" cy="216"/>
              </a:xfrm>
            </p:grpSpPr>
            <p:grpSp>
              <p:nvGrpSpPr>
                <p:cNvPr id="584" name="Group 202"/>
                <p:cNvGrpSpPr/>
                <p:nvPr/>
              </p:nvGrpSpPr>
              <p:grpSpPr bwMode="auto">
                <a:xfrm>
                  <a:off x="3216" y="2736"/>
                  <a:ext cx="1368" cy="192"/>
                  <a:chOff x="3216" y="2736"/>
                  <a:chExt cx="1375" cy="192"/>
                </a:xfrm>
              </p:grpSpPr>
              <p:sp>
                <p:nvSpPr>
                  <p:cNvPr id="601" name="Line 203"/>
                  <p:cNvSpPr>
                    <a:spLocks noChangeShapeType="1"/>
                  </p:cNvSpPr>
                  <p:nvPr/>
                </p:nvSpPr>
                <p:spPr bwMode="auto">
                  <a:xfrm>
                    <a:off x="4132" y="2736"/>
                    <a:ext cx="0" cy="192"/>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grpSp>
                <p:nvGrpSpPr>
                  <p:cNvPr id="602" name="Group 204"/>
                  <p:cNvGrpSpPr/>
                  <p:nvPr/>
                </p:nvGrpSpPr>
                <p:grpSpPr bwMode="auto">
                  <a:xfrm>
                    <a:off x="3216" y="2736"/>
                    <a:ext cx="1375" cy="192"/>
                    <a:chOff x="3216" y="1632"/>
                    <a:chExt cx="1728" cy="528"/>
                  </a:xfrm>
                </p:grpSpPr>
                <p:sp>
                  <p:nvSpPr>
                    <p:cNvPr id="604" name="Line 205"/>
                    <p:cNvSpPr>
                      <a:spLocks noChangeShapeType="1"/>
                    </p:cNvSpPr>
                    <p:nvPr/>
                  </p:nvSpPr>
                  <p:spPr bwMode="auto">
                    <a:xfrm>
                      <a:off x="3216" y="1632"/>
                      <a:ext cx="576" cy="528"/>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sp>
                  <p:nvSpPr>
                    <p:cNvPr id="605" name="Line 206"/>
                    <p:cNvSpPr>
                      <a:spLocks noChangeShapeType="1"/>
                    </p:cNvSpPr>
                    <p:nvPr/>
                  </p:nvSpPr>
                  <p:spPr bwMode="auto">
                    <a:xfrm>
                      <a:off x="3792" y="1632"/>
                      <a:ext cx="0" cy="528"/>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sp>
                  <p:nvSpPr>
                    <p:cNvPr id="606" name="Line 207"/>
                    <p:cNvSpPr>
                      <a:spLocks noChangeShapeType="1"/>
                    </p:cNvSpPr>
                    <p:nvPr/>
                  </p:nvSpPr>
                  <p:spPr bwMode="auto">
                    <a:xfrm>
                      <a:off x="3792" y="1632"/>
                      <a:ext cx="576" cy="528"/>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sp>
                  <p:nvSpPr>
                    <p:cNvPr id="607" name="Line 208"/>
                    <p:cNvSpPr>
                      <a:spLocks noChangeShapeType="1"/>
                    </p:cNvSpPr>
                    <p:nvPr/>
                  </p:nvSpPr>
                  <p:spPr bwMode="auto">
                    <a:xfrm>
                      <a:off x="4368" y="1632"/>
                      <a:ext cx="576" cy="528"/>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grpSp>
              <p:sp>
                <p:nvSpPr>
                  <p:cNvPr id="603" name="Line 209"/>
                  <p:cNvSpPr>
                    <a:spLocks noChangeShapeType="1"/>
                  </p:cNvSpPr>
                  <p:nvPr/>
                </p:nvSpPr>
                <p:spPr bwMode="auto">
                  <a:xfrm>
                    <a:off x="3228" y="2736"/>
                    <a:ext cx="0" cy="192"/>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grpSp>
            <p:grpSp>
              <p:nvGrpSpPr>
                <p:cNvPr id="585" name="Group 210"/>
                <p:cNvGrpSpPr/>
                <p:nvPr/>
              </p:nvGrpSpPr>
              <p:grpSpPr bwMode="auto">
                <a:xfrm>
                  <a:off x="3228" y="2724"/>
                  <a:ext cx="1368" cy="192"/>
                  <a:chOff x="3216" y="2736"/>
                  <a:chExt cx="1375" cy="192"/>
                </a:xfrm>
              </p:grpSpPr>
              <p:sp>
                <p:nvSpPr>
                  <p:cNvPr id="594" name="Line 211"/>
                  <p:cNvSpPr>
                    <a:spLocks noChangeShapeType="1"/>
                  </p:cNvSpPr>
                  <p:nvPr/>
                </p:nvSpPr>
                <p:spPr bwMode="auto">
                  <a:xfrm>
                    <a:off x="4132" y="2736"/>
                    <a:ext cx="0" cy="192"/>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grpSp>
                <p:nvGrpSpPr>
                  <p:cNvPr id="595" name="Group 212"/>
                  <p:cNvGrpSpPr/>
                  <p:nvPr/>
                </p:nvGrpSpPr>
                <p:grpSpPr bwMode="auto">
                  <a:xfrm>
                    <a:off x="3216" y="2736"/>
                    <a:ext cx="1375" cy="192"/>
                    <a:chOff x="3216" y="1632"/>
                    <a:chExt cx="1728" cy="528"/>
                  </a:xfrm>
                </p:grpSpPr>
                <p:sp>
                  <p:nvSpPr>
                    <p:cNvPr id="597" name="Line 213"/>
                    <p:cNvSpPr>
                      <a:spLocks noChangeShapeType="1"/>
                    </p:cNvSpPr>
                    <p:nvPr/>
                  </p:nvSpPr>
                  <p:spPr bwMode="auto">
                    <a:xfrm>
                      <a:off x="3216" y="1632"/>
                      <a:ext cx="576" cy="528"/>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sp>
                  <p:nvSpPr>
                    <p:cNvPr id="598" name="Line 214"/>
                    <p:cNvSpPr>
                      <a:spLocks noChangeShapeType="1"/>
                    </p:cNvSpPr>
                    <p:nvPr/>
                  </p:nvSpPr>
                  <p:spPr bwMode="auto">
                    <a:xfrm>
                      <a:off x="3792" y="1632"/>
                      <a:ext cx="0" cy="528"/>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sp>
                  <p:nvSpPr>
                    <p:cNvPr id="599" name="Line 215"/>
                    <p:cNvSpPr>
                      <a:spLocks noChangeShapeType="1"/>
                    </p:cNvSpPr>
                    <p:nvPr/>
                  </p:nvSpPr>
                  <p:spPr bwMode="auto">
                    <a:xfrm>
                      <a:off x="3792" y="1632"/>
                      <a:ext cx="576" cy="528"/>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sp>
                  <p:nvSpPr>
                    <p:cNvPr id="600" name="Line 216"/>
                    <p:cNvSpPr>
                      <a:spLocks noChangeShapeType="1"/>
                    </p:cNvSpPr>
                    <p:nvPr/>
                  </p:nvSpPr>
                  <p:spPr bwMode="auto">
                    <a:xfrm>
                      <a:off x="4368" y="1632"/>
                      <a:ext cx="576" cy="528"/>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grpSp>
              <p:sp>
                <p:nvSpPr>
                  <p:cNvPr id="596" name="Line 217"/>
                  <p:cNvSpPr>
                    <a:spLocks noChangeShapeType="1"/>
                  </p:cNvSpPr>
                  <p:nvPr/>
                </p:nvSpPr>
                <p:spPr bwMode="auto">
                  <a:xfrm>
                    <a:off x="3228" y="2736"/>
                    <a:ext cx="0" cy="192"/>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grpSp>
            <p:grpSp>
              <p:nvGrpSpPr>
                <p:cNvPr id="586" name="Group 218"/>
                <p:cNvGrpSpPr/>
                <p:nvPr/>
              </p:nvGrpSpPr>
              <p:grpSpPr bwMode="auto">
                <a:xfrm>
                  <a:off x="3240" y="2712"/>
                  <a:ext cx="1368" cy="192"/>
                  <a:chOff x="3216" y="2736"/>
                  <a:chExt cx="1375" cy="192"/>
                </a:xfrm>
              </p:grpSpPr>
              <p:sp>
                <p:nvSpPr>
                  <p:cNvPr id="587" name="Line 219"/>
                  <p:cNvSpPr>
                    <a:spLocks noChangeShapeType="1"/>
                  </p:cNvSpPr>
                  <p:nvPr/>
                </p:nvSpPr>
                <p:spPr bwMode="auto">
                  <a:xfrm>
                    <a:off x="4132" y="2736"/>
                    <a:ext cx="0" cy="192"/>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grpSp>
                <p:nvGrpSpPr>
                  <p:cNvPr id="588" name="Group 220"/>
                  <p:cNvGrpSpPr/>
                  <p:nvPr/>
                </p:nvGrpSpPr>
                <p:grpSpPr bwMode="auto">
                  <a:xfrm>
                    <a:off x="3216" y="2736"/>
                    <a:ext cx="1375" cy="192"/>
                    <a:chOff x="3216" y="1632"/>
                    <a:chExt cx="1728" cy="528"/>
                  </a:xfrm>
                </p:grpSpPr>
                <p:sp>
                  <p:nvSpPr>
                    <p:cNvPr id="590" name="Line 221"/>
                    <p:cNvSpPr>
                      <a:spLocks noChangeShapeType="1"/>
                    </p:cNvSpPr>
                    <p:nvPr/>
                  </p:nvSpPr>
                  <p:spPr bwMode="auto">
                    <a:xfrm>
                      <a:off x="3216" y="1632"/>
                      <a:ext cx="576" cy="528"/>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sp>
                  <p:nvSpPr>
                    <p:cNvPr id="591" name="Line 222"/>
                    <p:cNvSpPr>
                      <a:spLocks noChangeShapeType="1"/>
                    </p:cNvSpPr>
                    <p:nvPr/>
                  </p:nvSpPr>
                  <p:spPr bwMode="auto">
                    <a:xfrm>
                      <a:off x="3792" y="1632"/>
                      <a:ext cx="0" cy="528"/>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sp>
                  <p:nvSpPr>
                    <p:cNvPr id="592" name="Line 223"/>
                    <p:cNvSpPr>
                      <a:spLocks noChangeShapeType="1"/>
                    </p:cNvSpPr>
                    <p:nvPr/>
                  </p:nvSpPr>
                  <p:spPr bwMode="auto">
                    <a:xfrm>
                      <a:off x="3792" y="1632"/>
                      <a:ext cx="576" cy="528"/>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sp>
                  <p:nvSpPr>
                    <p:cNvPr id="593" name="Line 224"/>
                    <p:cNvSpPr>
                      <a:spLocks noChangeShapeType="1"/>
                    </p:cNvSpPr>
                    <p:nvPr/>
                  </p:nvSpPr>
                  <p:spPr bwMode="auto">
                    <a:xfrm>
                      <a:off x="4368" y="1632"/>
                      <a:ext cx="576" cy="528"/>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grpSp>
              <p:sp>
                <p:nvSpPr>
                  <p:cNvPr id="589" name="Line 225"/>
                  <p:cNvSpPr>
                    <a:spLocks noChangeShapeType="1"/>
                  </p:cNvSpPr>
                  <p:nvPr/>
                </p:nvSpPr>
                <p:spPr bwMode="auto">
                  <a:xfrm>
                    <a:off x="3228" y="2736"/>
                    <a:ext cx="0" cy="192"/>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grpSp>
          </p:grpSp>
          <p:grpSp>
            <p:nvGrpSpPr>
              <p:cNvPr id="507" name="Group 226"/>
              <p:cNvGrpSpPr/>
              <p:nvPr/>
            </p:nvGrpSpPr>
            <p:grpSpPr bwMode="auto">
              <a:xfrm>
                <a:off x="3456" y="2935"/>
                <a:ext cx="1865" cy="768"/>
                <a:chOff x="3456" y="2935"/>
                <a:chExt cx="1865" cy="768"/>
              </a:xfrm>
            </p:grpSpPr>
            <p:grpSp>
              <p:nvGrpSpPr>
                <p:cNvPr id="508" name="Group 227"/>
                <p:cNvGrpSpPr/>
                <p:nvPr/>
              </p:nvGrpSpPr>
              <p:grpSpPr bwMode="auto">
                <a:xfrm>
                  <a:off x="3456" y="3398"/>
                  <a:ext cx="384" cy="216"/>
                  <a:chOff x="3216" y="2712"/>
                  <a:chExt cx="1392" cy="216"/>
                </a:xfrm>
              </p:grpSpPr>
              <p:grpSp>
                <p:nvGrpSpPr>
                  <p:cNvPr id="560" name="Group 228"/>
                  <p:cNvGrpSpPr/>
                  <p:nvPr/>
                </p:nvGrpSpPr>
                <p:grpSpPr bwMode="auto">
                  <a:xfrm>
                    <a:off x="3216" y="2736"/>
                    <a:ext cx="1368" cy="192"/>
                    <a:chOff x="3216" y="2736"/>
                    <a:chExt cx="1375" cy="192"/>
                  </a:xfrm>
                </p:grpSpPr>
                <p:sp>
                  <p:nvSpPr>
                    <p:cNvPr id="577" name="Line 229"/>
                    <p:cNvSpPr>
                      <a:spLocks noChangeShapeType="1"/>
                    </p:cNvSpPr>
                    <p:nvPr/>
                  </p:nvSpPr>
                  <p:spPr bwMode="auto">
                    <a:xfrm>
                      <a:off x="4132" y="2736"/>
                      <a:ext cx="0" cy="192"/>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grpSp>
                  <p:nvGrpSpPr>
                    <p:cNvPr id="578" name="Group 230"/>
                    <p:cNvGrpSpPr/>
                    <p:nvPr/>
                  </p:nvGrpSpPr>
                  <p:grpSpPr bwMode="auto">
                    <a:xfrm>
                      <a:off x="3216" y="2736"/>
                      <a:ext cx="1375" cy="192"/>
                      <a:chOff x="3216" y="1632"/>
                      <a:chExt cx="1728" cy="528"/>
                    </a:xfrm>
                  </p:grpSpPr>
                  <p:sp>
                    <p:nvSpPr>
                      <p:cNvPr id="580" name="Line 231"/>
                      <p:cNvSpPr>
                        <a:spLocks noChangeShapeType="1"/>
                      </p:cNvSpPr>
                      <p:nvPr/>
                    </p:nvSpPr>
                    <p:spPr bwMode="auto">
                      <a:xfrm>
                        <a:off x="3216" y="1632"/>
                        <a:ext cx="576" cy="528"/>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sp>
                    <p:nvSpPr>
                      <p:cNvPr id="581" name="Line 232"/>
                      <p:cNvSpPr>
                        <a:spLocks noChangeShapeType="1"/>
                      </p:cNvSpPr>
                      <p:nvPr/>
                    </p:nvSpPr>
                    <p:spPr bwMode="auto">
                      <a:xfrm>
                        <a:off x="3792" y="1632"/>
                        <a:ext cx="0" cy="528"/>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sp>
                    <p:nvSpPr>
                      <p:cNvPr id="582" name="Line 233"/>
                      <p:cNvSpPr>
                        <a:spLocks noChangeShapeType="1"/>
                      </p:cNvSpPr>
                      <p:nvPr/>
                    </p:nvSpPr>
                    <p:spPr bwMode="auto">
                      <a:xfrm>
                        <a:off x="3792" y="1632"/>
                        <a:ext cx="576" cy="528"/>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sp>
                    <p:nvSpPr>
                      <p:cNvPr id="583" name="Line 234"/>
                      <p:cNvSpPr>
                        <a:spLocks noChangeShapeType="1"/>
                      </p:cNvSpPr>
                      <p:nvPr/>
                    </p:nvSpPr>
                    <p:spPr bwMode="auto">
                      <a:xfrm>
                        <a:off x="4368" y="1632"/>
                        <a:ext cx="576" cy="528"/>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grpSp>
                <p:sp>
                  <p:nvSpPr>
                    <p:cNvPr id="579" name="Line 235"/>
                    <p:cNvSpPr>
                      <a:spLocks noChangeShapeType="1"/>
                    </p:cNvSpPr>
                    <p:nvPr/>
                  </p:nvSpPr>
                  <p:spPr bwMode="auto">
                    <a:xfrm>
                      <a:off x="3228" y="2736"/>
                      <a:ext cx="0" cy="192"/>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grpSp>
              <p:grpSp>
                <p:nvGrpSpPr>
                  <p:cNvPr id="561" name="Group 236"/>
                  <p:cNvGrpSpPr/>
                  <p:nvPr/>
                </p:nvGrpSpPr>
                <p:grpSpPr bwMode="auto">
                  <a:xfrm>
                    <a:off x="3228" y="2724"/>
                    <a:ext cx="1368" cy="192"/>
                    <a:chOff x="3216" y="2736"/>
                    <a:chExt cx="1375" cy="192"/>
                  </a:xfrm>
                </p:grpSpPr>
                <p:sp>
                  <p:nvSpPr>
                    <p:cNvPr id="570" name="Line 237"/>
                    <p:cNvSpPr>
                      <a:spLocks noChangeShapeType="1"/>
                    </p:cNvSpPr>
                    <p:nvPr/>
                  </p:nvSpPr>
                  <p:spPr bwMode="auto">
                    <a:xfrm>
                      <a:off x="4132" y="2736"/>
                      <a:ext cx="0" cy="192"/>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grpSp>
                  <p:nvGrpSpPr>
                    <p:cNvPr id="571" name="Group 238"/>
                    <p:cNvGrpSpPr/>
                    <p:nvPr/>
                  </p:nvGrpSpPr>
                  <p:grpSpPr bwMode="auto">
                    <a:xfrm>
                      <a:off x="3216" y="2736"/>
                      <a:ext cx="1375" cy="192"/>
                      <a:chOff x="3216" y="1632"/>
                      <a:chExt cx="1728" cy="528"/>
                    </a:xfrm>
                  </p:grpSpPr>
                  <p:sp>
                    <p:nvSpPr>
                      <p:cNvPr id="573" name="Line 239"/>
                      <p:cNvSpPr>
                        <a:spLocks noChangeShapeType="1"/>
                      </p:cNvSpPr>
                      <p:nvPr/>
                    </p:nvSpPr>
                    <p:spPr bwMode="auto">
                      <a:xfrm>
                        <a:off x="3216" y="1632"/>
                        <a:ext cx="576" cy="528"/>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sp>
                    <p:nvSpPr>
                      <p:cNvPr id="574" name="Line 240"/>
                      <p:cNvSpPr>
                        <a:spLocks noChangeShapeType="1"/>
                      </p:cNvSpPr>
                      <p:nvPr/>
                    </p:nvSpPr>
                    <p:spPr bwMode="auto">
                      <a:xfrm>
                        <a:off x="3792" y="1632"/>
                        <a:ext cx="0" cy="528"/>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sp>
                    <p:nvSpPr>
                      <p:cNvPr id="575" name="Line 241"/>
                      <p:cNvSpPr>
                        <a:spLocks noChangeShapeType="1"/>
                      </p:cNvSpPr>
                      <p:nvPr/>
                    </p:nvSpPr>
                    <p:spPr bwMode="auto">
                      <a:xfrm>
                        <a:off x="3792" y="1632"/>
                        <a:ext cx="576" cy="528"/>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sp>
                    <p:nvSpPr>
                      <p:cNvPr id="576" name="Line 242"/>
                      <p:cNvSpPr>
                        <a:spLocks noChangeShapeType="1"/>
                      </p:cNvSpPr>
                      <p:nvPr/>
                    </p:nvSpPr>
                    <p:spPr bwMode="auto">
                      <a:xfrm>
                        <a:off x="4368" y="1632"/>
                        <a:ext cx="576" cy="528"/>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grpSp>
                <p:sp>
                  <p:nvSpPr>
                    <p:cNvPr id="572" name="Line 243"/>
                    <p:cNvSpPr>
                      <a:spLocks noChangeShapeType="1"/>
                    </p:cNvSpPr>
                    <p:nvPr/>
                  </p:nvSpPr>
                  <p:spPr bwMode="auto">
                    <a:xfrm>
                      <a:off x="3228" y="2736"/>
                      <a:ext cx="0" cy="192"/>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grpSp>
              <p:grpSp>
                <p:nvGrpSpPr>
                  <p:cNvPr id="562" name="Group 244"/>
                  <p:cNvGrpSpPr/>
                  <p:nvPr/>
                </p:nvGrpSpPr>
                <p:grpSpPr bwMode="auto">
                  <a:xfrm>
                    <a:off x="3240" y="2712"/>
                    <a:ext cx="1368" cy="192"/>
                    <a:chOff x="3216" y="2736"/>
                    <a:chExt cx="1375" cy="192"/>
                  </a:xfrm>
                </p:grpSpPr>
                <p:sp>
                  <p:nvSpPr>
                    <p:cNvPr id="563" name="Line 245"/>
                    <p:cNvSpPr>
                      <a:spLocks noChangeShapeType="1"/>
                    </p:cNvSpPr>
                    <p:nvPr/>
                  </p:nvSpPr>
                  <p:spPr bwMode="auto">
                    <a:xfrm>
                      <a:off x="4132" y="2736"/>
                      <a:ext cx="0" cy="192"/>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grpSp>
                  <p:nvGrpSpPr>
                    <p:cNvPr id="564" name="Group 246"/>
                    <p:cNvGrpSpPr/>
                    <p:nvPr/>
                  </p:nvGrpSpPr>
                  <p:grpSpPr bwMode="auto">
                    <a:xfrm>
                      <a:off x="3216" y="2736"/>
                      <a:ext cx="1375" cy="192"/>
                      <a:chOff x="3216" y="1632"/>
                      <a:chExt cx="1728" cy="528"/>
                    </a:xfrm>
                  </p:grpSpPr>
                  <p:sp>
                    <p:nvSpPr>
                      <p:cNvPr id="566" name="Line 247"/>
                      <p:cNvSpPr>
                        <a:spLocks noChangeShapeType="1"/>
                      </p:cNvSpPr>
                      <p:nvPr/>
                    </p:nvSpPr>
                    <p:spPr bwMode="auto">
                      <a:xfrm>
                        <a:off x="3216" y="1632"/>
                        <a:ext cx="576" cy="528"/>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sp>
                    <p:nvSpPr>
                      <p:cNvPr id="567" name="Line 248"/>
                      <p:cNvSpPr>
                        <a:spLocks noChangeShapeType="1"/>
                      </p:cNvSpPr>
                      <p:nvPr/>
                    </p:nvSpPr>
                    <p:spPr bwMode="auto">
                      <a:xfrm>
                        <a:off x="3792" y="1632"/>
                        <a:ext cx="0" cy="528"/>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sp>
                    <p:nvSpPr>
                      <p:cNvPr id="568" name="Line 249"/>
                      <p:cNvSpPr>
                        <a:spLocks noChangeShapeType="1"/>
                      </p:cNvSpPr>
                      <p:nvPr/>
                    </p:nvSpPr>
                    <p:spPr bwMode="auto">
                      <a:xfrm>
                        <a:off x="3792" y="1632"/>
                        <a:ext cx="576" cy="528"/>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sp>
                    <p:nvSpPr>
                      <p:cNvPr id="569" name="Line 250"/>
                      <p:cNvSpPr>
                        <a:spLocks noChangeShapeType="1"/>
                      </p:cNvSpPr>
                      <p:nvPr/>
                    </p:nvSpPr>
                    <p:spPr bwMode="auto">
                      <a:xfrm>
                        <a:off x="4368" y="1632"/>
                        <a:ext cx="576" cy="528"/>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grpSp>
                <p:sp>
                  <p:nvSpPr>
                    <p:cNvPr id="565" name="Line 251"/>
                    <p:cNvSpPr>
                      <a:spLocks noChangeShapeType="1"/>
                    </p:cNvSpPr>
                    <p:nvPr/>
                  </p:nvSpPr>
                  <p:spPr bwMode="auto">
                    <a:xfrm>
                      <a:off x="3228" y="2736"/>
                      <a:ext cx="0" cy="192"/>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grpSp>
            </p:grpSp>
            <p:grpSp>
              <p:nvGrpSpPr>
                <p:cNvPr id="509" name="Group 252"/>
                <p:cNvGrpSpPr/>
                <p:nvPr/>
              </p:nvGrpSpPr>
              <p:grpSpPr bwMode="auto">
                <a:xfrm>
                  <a:off x="4224" y="3398"/>
                  <a:ext cx="384" cy="216"/>
                  <a:chOff x="3216" y="2712"/>
                  <a:chExt cx="1392" cy="216"/>
                </a:xfrm>
              </p:grpSpPr>
              <p:grpSp>
                <p:nvGrpSpPr>
                  <p:cNvPr id="536" name="Group 253"/>
                  <p:cNvGrpSpPr/>
                  <p:nvPr/>
                </p:nvGrpSpPr>
                <p:grpSpPr bwMode="auto">
                  <a:xfrm>
                    <a:off x="3216" y="2736"/>
                    <a:ext cx="1368" cy="192"/>
                    <a:chOff x="3216" y="2736"/>
                    <a:chExt cx="1375" cy="192"/>
                  </a:xfrm>
                </p:grpSpPr>
                <p:sp>
                  <p:nvSpPr>
                    <p:cNvPr id="553" name="Line 254"/>
                    <p:cNvSpPr>
                      <a:spLocks noChangeShapeType="1"/>
                    </p:cNvSpPr>
                    <p:nvPr/>
                  </p:nvSpPr>
                  <p:spPr bwMode="auto">
                    <a:xfrm>
                      <a:off x="4132" y="2736"/>
                      <a:ext cx="0" cy="192"/>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grpSp>
                  <p:nvGrpSpPr>
                    <p:cNvPr id="554" name="Group 255"/>
                    <p:cNvGrpSpPr/>
                    <p:nvPr/>
                  </p:nvGrpSpPr>
                  <p:grpSpPr bwMode="auto">
                    <a:xfrm>
                      <a:off x="3216" y="2736"/>
                      <a:ext cx="1375" cy="192"/>
                      <a:chOff x="3216" y="1632"/>
                      <a:chExt cx="1728" cy="528"/>
                    </a:xfrm>
                  </p:grpSpPr>
                  <p:sp>
                    <p:nvSpPr>
                      <p:cNvPr id="556" name="Line 256"/>
                      <p:cNvSpPr>
                        <a:spLocks noChangeShapeType="1"/>
                      </p:cNvSpPr>
                      <p:nvPr/>
                    </p:nvSpPr>
                    <p:spPr bwMode="auto">
                      <a:xfrm>
                        <a:off x="3216" y="1632"/>
                        <a:ext cx="576" cy="528"/>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sp>
                    <p:nvSpPr>
                      <p:cNvPr id="557" name="Line 257"/>
                      <p:cNvSpPr>
                        <a:spLocks noChangeShapeType="1"/>
                      </p:cNvSpPr>
                      <p:nvPr/>
                    </p:nvSpPr>
                    <p:spPr bwMode="auto">
                      <a:xfrm>
                        <a:off x="3792" y="1632"/>
                        <a:ext cx="0" cy="528"/>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sp>
                    <p:nvSpPr>
                      <p:cNvPr id="558" name="Line 258"/>
                      <p:cNvSpPr>
                        <a:spLocks noChangeShapeType="1"/>
                      </p:cNvSpPr>
                      <p:nvPr/>
                    </p:nvSpPr>
                    <p:spPr bwMode="auto">
                      <a:xfrm>
                        <a:off x="3792" y="1632"/>
                        <a:ext cx="576" cy="528"/>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sp>
                    <p:nvSpPr>
                      <p:cNvPr id="559" name="Line 259"/>
                      <p:cNvSpPr>
                        <a:spLocks noChangeShapeType="1"/>
                      </p:cNvSpPr>
                      <p:nvPr/>
                    </p:nvSpPr>
                    <p:spPr bwMode="auto">
                      <a:xfrm>
                        <a:off x="4368" y="1632"/>
                        <a:ext cx="576" cy="528"/>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grpSp>
                <p:sp>
                  <p:nvSpPr>
                    <p:cNvPr id="555" name="Line 260"/>
                    <p:cNvSpPr>
                      <a:spLocks noChangeShapeType="1"/>
                    </p:cNvSpPr>
                    <p:nvPr/>
                  </p:nvSpPr>
                  <p:spPr bwMode="auto">
                    <a:xfrm>
                      <a:off x="3228" y="2736"/>
                      <a:ext cx="0" cy="192"/>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grpSp>
              <p:grpSp>
                <p:nvGrpSpPr>
                  <p:cNvPr id="537" name="Group 261"/>
                  <p:cNvGrpSpPr/>
                  <p:nvPr/>
                </p:nvGrpSpPr>
                <p:grpSpPr bwMode="auto">
                  <a:xfrm>
                    <a:off x="3228" y="2724"/>
                    <a:ext cx="1368" cy="192"/>
                    <a:chOff x="3216" y="2736"/>
                    <a:chExt cx="1375" cy="192"/>
                  </a:xfrm>
                </p:grpSpPr>
                <p:sp>
                  <p:nvSpPr>
                    <p:cNvPr id="546" name="Line 262"/>
                    <p:cNvSpPr>
                      <a:spLocks noChangeShapeType="1"/>
                    </p:cNvSpPr>
                    <p:nvPr/>
                  </p:nvSpPr>
                  <p:spPr bwMode="auto">
                    <a:xfrm>
                      <a:off x="4132" y="2736"/>
                      <a:ext cx="0" cy="192"/>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grpSp>
                  <p:nvGrpSpPr>
                    <p:cNvPr id="547" name="Group 263"/>
                    <p:cNvGrpSpPr/>
                    <p:nvPr/>
                  </p:nvGrpSpPr>
                  <p:grpSpPr bwMode="auto">
                    <a:xfrm>
                      <a:off x="3216" y="2736"/>
                      <a:ext cx="1375" cy="192"/>
                      <a:chOff x="3216" y="1632"/>
                      <a:chExt cx="1728" cy="528"/>
                    </a:xfrm>
                  </p:grpSpPr>
                  <p:sp>
                    <p:nvSpPr>
                      <p:cNvPr id="549" name="Line 264"/>
                      <p:cNvSpPr>
                        <a:spLocks noChangeShapeType="1"/>
                      </p:cNvSpPr>
                      <p:nvPr/>
                    </p:nvSpPr>
                    <p:spPr bwMode="auto">
                      <a:xfrm>
                        <a:off x="3216" y="1632"/>
                        <a:ext cx="576" cy="528"/>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sp>
                    <p:nvSpPr>
                      <p:cNvPr id="550" name="Line 265"/>
                      <p:cNvSpPr>
                        <a:spLocks noChangeShapeType="1"/>
                      </p:cNvSpPr>
                      <p:nvPr/>
                    </p:nvSpPr>
                    <p:spPr bwMode="auto">
                      <a:xfrm>
                        <a:off x="3792" y="1632"/>
                        <a:ext cx="0" cy="528"/>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sp>
                    <p:nvSpPr>
                      <p:cNvPr id="551" name="Line 266"/>
                      <p:cNvSpPr>
                        <a:spLocks noChangeShapeType="1"/>
                      </p:cNvSpPr>
                      <p:nvPr/>
                    </p:nvSpPr>
                    <p:spPr bwMode="auto">
                      <a:xfrm>
                        <a:off x="3792" y="1632"/>
                        <a:ext cx="576" cy="528"/>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sp>
                    <p:nvSpPr>
                      <p:cNvPr id="552" name="Line 267"/>
                      <p:cNvSpPr>
                        <a:spLocks noChangeShapeType="1"/>
                      </p:cNvSpPr>
                      <p:nvPr/>
                    </p:nvSpPr>
                    <p:spPr bwMode="auto">
                      <a:xfrm>
                        <a:off x="4368" y="1632"/>
                        <a:ext cx="576" cy="528"/>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grpSp>
                <p:sp>
                  <p:nvSpPr>
                    <p:cNvPr id="548" name="Line 268"/>
                    <p:cNvSpPr>
                      <a:spLocks noChangeShapeType="1"/>
                    </p:cNvSpPr>
                    <p:nvPr/>
                  </p:nvSpPr>
                  <p:spPr bwMode="auto">
                    <a:xfrm>
                      <a:off x="3228" y="2736"/>
                      <a:ext cx="0" cy="192"/>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grpSp>
              <p:grpSp>
                <p:nvGrpSpPr>
                  <p:cNvPr id="538" name="Group 269"/>
                  <p:cNvGrpSpPr/>
                  <p:nvPr/>
                </p:nvGrpSpPr>
                <p:grpSpPr bwMode="auto">
                  <a:xfrm>
                    <a:off x="3240" y="2712"/>
                    <a:ext cx="1368" cy="192"/>
                    <a:chOff x="3216" y="2736"/>
                    <a:chExt cx="1375" cy="192"/>
                  </a:xfrm>
                </p:grpSpPr>
                <p:sp>
                  <p:nvSpPr>
                    <p:cNvPr id="539" name="Line 270"/>
                    <p:cNvSpPr>
                      <a:spLocks noChangeShapeType="1"/>
                    </p:cNvSpPr>
                    <p:nvPr/>
                  </p:nvSpPr>
                  <p:spPr bwMode="auto">
                    <a:xfrm>
                      <a:off x="4132" y="2736"/>
                      <a:ext cx="0" cy="192"/>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grpSp>
                  <p:nvGrpSpPr>
                    <p:cNvPr id="540" name="Group 271"/>
                    <p:cNvGrpSpPr/>
                    <p:nvPr/>
                  </p:nvGrpSpPr>
                  <p:grpSpPr bwMode="auto">
                    <a:xfrm>
                      <a:off x="3216" y="2736"/>
                      <a:ext cx="1375" cy="192"/>
                      <a:chOff x="3216" y="1632"/>
                      <a:chExt cx="1728" cy="528"/>
                    </a:xfrm>
                  </p:grpSpPr>
                  <p:sp>
                    <p:nvSpPr>
                      <p:cNvPr id="542" name="Line 272"/>
                      <p:cNvSpPr>
                        <a:spLocks noChangeShapeType="1"/>
                      </p:cNvSpPr>
                      <p:nvPr/>
                    </p:nvSpPr>
                    <p:spPr bwMode="auto">
                      <a:xfrm>
                        <a:off x="3216" y="1632"/>
                        <a:ext cx="576" cy="528"/>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sp>
                    <p:nvSpPr>
                      <p:cNvPr id="543" name="Line 273"/>
                      <p:cNvSpPr>
                        <a:spLocks noChangeShapeType="1"/>
                      </p:cNvSpPr>
                      <p:nvPr/>
                    </p:nvSpPr>
                    <p:spPr bwMode="auto">
                      <a:xfrm>
                        <a:off x="3792" y="1632"/>
                        <a:ext cx="0" cy="528"/>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sp>
                    <p:nvSpPr>
                      <p:cNvPr id="544" name="Line 274"/>
                      <p:cNvSpPr>
                        <a:spLocks noChangeShapeType="1"/>
                      </p:cNvSpPr>
                      <p:nvPr/>
                    </p:nvSpPr>
                    <p:spPr bwMode="auto">
                      <a:xfrm>
                        <a:off x="3792" y="1632"/>
                        <a:ext cx="576" cy="528"/>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sp>
                    <p:nvSpPr>
                      <p:cNvPr id="545" name="Line 275"/>
                      <p:cNvSpPr>
                        <a:spLocks noChangeShapeType="1"/>
                      </p:cNvSpPr>
                      <p:nvPr/>
                    </p:nvSpPr>
                    <p:spPr bwMode="auto">
                      <a:xfrm>
                        <a:off x="4368" y="1632"/>
                        <a:ext cx="576" cy="528"/>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grpSp>
                <p:sp>
                  <p:nvSpPr>
                    <p:cNvPr id="541" name="Line 276"/>
                    <p:cNvSpPr>
                      <a:spLocks noChangeShapeType="1"/>
                    </p:cNvSpPr>
                    <p:nvPr/>
                  </p:nvSpPr>
                  <p:spPr bwMode="auto">
                    <a:xfrm>
                      <a:off x="3228" y="2736"/>
                      <a:ext cx="0" cy="192"/>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grpSp>
            </p:grpSp>
            <p:grpSp>
              <p:nvGrpSpPr>
                <p:cNvPr id="510" name="Group 277"/>
                <p:cNvGrpSpPr/>
                <p:nvPr/>
              </p:nvGrpSpPr>
              <p:grpSpPr bwMode="auto">
                <a:xfrm>
                  <a:off x="4596" y="3398"/>
                  <a:ext cx="384" cy="216"/>
                  <a:chOff x="3216" y="2712"/>
                  <a:chExt cx="1392" cy="216"/>
                </a:xfrm>
              </p:grpSpPr>
              <p:grpSp>
                <p:nvGrpSpPr>
                  <p:cNvPr id="512" name="Group 278"/>
                  <p:cNvGrpSpPr/>
                  <p:nvPr/>
                </p:nvGrpSpPr>
                <p:grpSpPr bwMode="auto">
                  <a:xfrm>
                    <a:off x="3216" y="2736"/>
                    <a:ext cx="1368" cy="192"/>
                    <a:chOff x="3216" y="2736"/>
                    <a:chExt cx="1375" cy="192"/>
                  </a:xfrm>
                </p:grpSpPr>
                <p:sp>
                  <p:nvSpPr>
                    <p:cNvPr id="529" name="Line 279"/>
                    <p:cNvSpPr>
                      <a:spLocks noChangeShapeType="1"/>
                    </p:cNvSpPr>
                    <p:nvPr/>
                  </p:nvSpPr>
                  <p:spPr bwMode="auto">
                    <a:xfrm>
                      <a:off x="4132" y="2736"/>
                      <a:ext cx="0" cy="192"/>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grpSp>
                  <p:nvGrpSpPr>
                    <p:cNvPr id="530" name="Group 280"/>
                    <p:cNvGrpSpPr/>
                    <p:nvPr/>
                  </p:nvGrpSpPr>
                  <p:grpSpPr bwMode="auto">
                    <a:xfrm>
                      <a:off x="3216" y="2736"/>
                      <a:ext cx="1375" cy="192"/>
                      <a:chOff x="3216" y="1632"/>
                      <a:chExt cx="1728" cy="528"/>
                    </a:xfrm>
                  </p:grpSpPr>
                  <p:sp>
                    <p:nvSpPr>
                      <p:cNvPr id="532" name="Line 281"/>
                      <p:cNvSpPr>
                        <a:spLocks noChangeShapeType="1"/>
                      </p:cNvSpPr>
                      <p:nvPr/>
                    </p:nvSpPr>
                    <p:spPr bwMode="auto">
                      <a:xfrm>
                        <a:off x="3216" y="1632"/>
                        <a:ext cx="576" cy="528"/>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sp>
                    <p:nvSpPr>
                      <p:cNvPr id="533" name="Line 282"/>
                      <p:cNvSpPr>
                        <a:spLocks noChangeShapeType="1"/>
                      </p:cNvSpPr>
                      <p:nvPr/>
                    </p:nvSpPr>
                    <p:spPr bwMode="auto">
                      <a:xfrm>
                        <a:off x="3792" y="1632"/>
                        <a:ext cx="0" cy="528"/>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sp>
                    <p:nvSpPr>
                      <p:cNvPr id="534" name="Line 283"/>
                      <p:cNvSpPr>
                        <a:spLocks noChangeShapeType="1"/>
                      </p:cNvSpPr>
                      <p:nvPr/>
                    </p:nvSpPr>
                    <p:spPr bwMode="auto">
                      <a:xfrm>
                        <a:off x="3792" y="1632"/>
                        <a:ext cx="576" cy="528"/>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sp>
                    <p:nvSpPr>
                      <p:cNvPr id="535" name="Line 284"/>
                      <p:cNvSpPr>
                        <a:spLocks noChangeShapeType="1"/>
                      </p:cNvSpPr>
                      <p:nvPr/>
                    </p:nvSpPr>
                    <p:spPr bwMode="auto">
                      <a:xfrm>
                        <a:off x="4368" y="1632"/>
                        <a:ext cx="576" cy="528"/>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grpSp>
                <p:sp>
                  <p:nvSpPr>
                    <p:cNvPr id="531" name="Line 285"/>
                    <p:cNvSpPr>
                      <a:spLocks noChangeShapeType="1"/>
                    </p:cNvSpPr>
                    <p:nvPr/>
                  </p:nvSpPr>
                  <p:spPr bwMode="auto">
                    <a:xfrm>
                      <a:off x="3228" y="2736"/>
                      <a:ext cx="0" cy="192"/>
                    </a:xfrm>
                    <a:prstGeom prst="line">
                      <a:avLst/>
                    </a:prstGeom>
                    <a:noFill/>
                    <a:ln w="28575">
                      <a:solidFill>
                        <a:srgbClr val="33CC33"/>
                      </a:solidFill>
                      <a:round/>
                    </a:ln>
                    <a:extLst>
                      <a:ext uri="{909E8E84-426E-40DD-AFC4-6F175D3DCCD1}">
                        <a14:hiddenFill xmlns:a14="http://schemas.microsoft.com/office/drawing/2010/main">
                          <a:noFill/>
                        </a14:hiddenFill>
                      </a:ext>
                    </a:extLst>
                  </p:spPr>
                  <p:txBody>
                    <a:bodyPr/>
                    <a:lstStyle/>
                    <a:p>
                      <a:endParaRPr lang="en-GB"/>
                    </a:p>
                  </p:txBody>
                </p:sp>
              </p:grpSp>
              <p:grpSp>
                <p:nvGrpSpPr>
                  <p:cNvPr id="513" name="Group 286"/>
                  <p:cNvGrpSpPr/>
                  <p:nvPr/>
                </p:nvGrpSpPr>
                <p:grpSpPr bwMode="auto">
                  <a:xfrm>
                    <a:off x="3228" y="2724"/>
                    <a:ext cx="1368" cy="192"/>
                    <a:chOff x="3216" y="2736"/>
                    <a:chExt cx="1375" cy="192"/>
                  </a:xfrm>
                </p:grpSpPr>
                <p:sp>
                  <p:nvSpPr>
                    <p:cNvPr id="522" name="Line 287"/>
                    <p:cNvSpPr>
                      <a:spLocks noChangeShapeType="1"/>
                    </p:cNvSpPr>
                    <p:nvPr/>
                  </p:nvSpPr>
                  <p:spPr bwMode="auto">
                    <a:xfrm>
                      <a:off x="4132" y="2736"/>
                      <a:ext cx="0" cy="192"/>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grpSp>
                  <p:nvGrpSpPr>
                    <p:cNvPr id="523" name="Group 288"/>
                    <p:cNvGrpSpPr/>
                    <p:nvPr/>
                  </p:nvGrpSpPr>
                  <p:grpSpPr bwMode="auto">
                    <a:xfrm>
                      <a:off x="3216" y="2736"/>
                      <a:ext cx="1375" cy="192"/>
                      <a:chOff x="3216" y="1632"/>
                      <a:chExt cx="1728" cy="528"/>
                    </a:xfrm>
                  </p:grpSpPr>
                  <p:sp>
                    <p:nvSpPr>
                      <p:cNvPr id="525" name="Line 289"/>
                      <p:cNvSpPr>
                        <a:spLocks noChangeShapeType="1"/>
                      </p:cNvSpPr>
                      <p:nvPr/>
                    </p:nvSpPr>
                    <p:spPr bwMode="auto">
                      <a:xfrm>
                        <a:off x="3216" y="1632"/>
                        <a:ext cx="576" cy="528"/>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sp>
                    <p:nvSpPr>
                      <p:cNvPr id="526" name="Line 290"/>
                      <p:cNvSpPr>
                        <a:spLocks noChangeShapeType="1"/>
                      </p:cNvSpPr>
                      <p:nvPr/>
                    </p:nvSpPr>
                    <p:spPr bwMode="auto">
                      <a:xfrm>
                        <a:off x="3792" y="1632"/>
                        <a:ext cx="0" cy="528"/>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sp>
                    <p:nvSpPr>
                      <p:cNvPr id="527" name="Line 291"/>
                      <p:cNvSpPr>
                        <a:spLocks noChangeShapeType="1"/>
                      </p:cNvSpPr>
                      <p:nvPr/>
                    </p:nvSpPr>
                    <p:spPr bwMode="auto">
                      <a:xfrm>
                        <a:off x="3792" y="1632"/>
                        <a:ext cx="576" cy="528"/>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sp>
                    <p:nvSpPr>
                      <p:cNvPr id="528" name="Line 292"/>
                      <p:cNvSpPr>
                        <a:spLocks noChangeShapeType="1"/>
                      </p:cNvSpPr>
                      <p:nvPr/>
                    </p:nvSpPr>
                    <p:spPr bwMode="auto">
                      <a:xfrm>
                        <a:off x="4368" y="1632"/>
                        <a:ext cx="576" cy="528"/>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grpSp>
                <p:sp>
                  <p:nvSpPr>
                    <p:cNvPr id="524" name="Line 293"/>
                    <p:cNvSpPr>
                      <a:spLocks noChangeShapeType="1"/>
                    </p:cNvSpPr>
                    <p:nvPr/>
                  </p:nvSpPr>
                  <p:spPr bwMode="auto">
                    <a:xfrm>
                      <a:off x="3228" y="2736"/>
                      <a:ext cx="0" cy="192"/>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GB"/>
                    </a:p>
                  </p:txBody>
                </p:sp>
              </p:grpSp>
              <p:grpSp>
                <p:nvGrpSpPr>
                  <p:cNvPr id="514" name="Group 294"/>
                  <p:cNvGrpSpPr/>
                  <p:nvPr/>
                </p:nvGrpSpPr>
                <p:grpSpPr bwMode="auto">
                  <a:xfrm>
                    <a:off x="3240" y="2712"/>
                    <a:ext cx="1368" cy="192"/>
                    <a:chOff x="3216" y="2736"/>
                    <a:chExt cx="1375" cy="192"/>
                  </a:xfrm>
                </p:grpSpPr>
                <p:sp>
                  <p:nvSpPr>
                    <p:cNvPr id="515" name="Line 295"/>
                    <p:cNvSpPr>
                      <a:spLocks noChangeShapeType="1"/>
                    </p:cNvSpPr>
                    <p:nvPr/>
                  </p:nvSpPr>
                  <p:spPr bwMode="auto">
                    <a:xfrm>
                      <a:off x="4132" y="2736"/>
                      <a:ext cx="0" cy="192"/>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grpSp>
                  <p:nvGrpSpPr>
                    <p:cNvPr id="516" name="Group 296"/>
                    <p:cNvGrpSpPr/>
                    <p:nvPr/>
                  </p:nvGrpSpPr>
                  <p:grpSpPr bwMode="auto">
                    <a:xfrm>
                      <a:off x="3216" y="2736"/>
                      <a:ext cx="1375" cy="192"/>
                      <a:chOff x="3216" y="1632"/>
                      <a:chExt cx="1728" cy="528"/>
                    </a:xfrm>
                  </p:grpSpPr>
                  <p:sp>
                    <p:nvSpPr>
                      <p:cNvPr id="518" name="Line 297"/>
                      <p:cNvSpPr>
                        <a:spLocks noChangeShapeType="1"/>
                      </p:cNvSpPr>
                      <p:nvPr/>
                    </p:nvSpPr>
                    <p:spPr bwMode="auto">
                      <a:xfrm>
                        <a:off x="3216" y="1632"/>
                        <a:ext cx="576" cy="528"/>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sp>
                    <p:nvSpPr>
                      <p:cNvPr id="519" name="Line 298"/>
                      <p:cNvSpPr>
                        <a:spLocks noChangeShapeType="1"/>
                      </p:cNvSpPr>
                      <p:nvPr/>
                    </p:nvSpPr>
                    <p:spPr bwMode="auto">
                      <a:xfrm>
                        <a:off x="3792" y="1632"/>
                        <a:ext cx="0" cy="528"/>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sp>
                    <p:nvSpPr>
                      <p:cNvPr id="520" name="Line 299"/>
                      <p:cNvSpPr>
                        <a:spLocks noChangeShapeType="1"/>
                      </p:cNvSpPr>
                      <p:nvPr/>
                    </p:nvSpPr>
                    <p:spPr bwMode="auto">
                      <a:xfrm>
                        <a:off x="3792" y="1632"/>
                        <a:ext cx="576" cy="528"/>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sp>
                    <p:nvSpPr>
                      <p:cNvPr id="521" name="Line 300"/>
                      <p:cNvSpPr>
                        <a:spLocks noChangeShapeType="1"/>
                      </p:cNvSpPr>
                      <p:nvPr/>
                    </p:nvSpPr>
                    <p:spPr bwMode="auto">
                      <a:xfrm>
                        <a:off x="4368" y="1632"/>
                        <a:ext cx="576" cy="528"/>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grpSp>
                <p:sp>
                  <p:nvSpPr>
                    <p:cNvPr id="517" name="Line 301"/>
                    <p:cNvSpPr>
                      <a:spLocks noChangeShapeType="1"/>
                    </p:cNvSpPr>
                    <p:nvPr/>
                  </p:nvSpPr>
                  <p:spPr bwMode="auto">
                    <a:xfrm>
                      <a:off x="3228" y="2736"/>
                      <a:ext cx="0" cy="192"/>
                    </a:xfrm>
                    <a:prstGeom prst="line">
                      <a:avLst/>
                    </a:prstGeom>
                    <a:noFill/>
                    <a:ln w="28575">
                      <a:solidFill>
                        <a:schemeClr val="accent2"/>
                      </a:solidFill>
                      <a:round/>
                    </a:ln>
                    <a:extLst>
                      <a:ext uri="{909E8E84-426E-40DD-AFC4-6F175D3DCCD1}">
                        <a14:hiddenFill xmlns:a14="http://schemas.microsoft.com/office/drawing/2010/main">
                          <a:noFill/>
                        </a14:hiddenFill>
                      </a:ext>
                    </a:extLst>
                  </p:spPr>
                  <p:txBody>
                    <a:bodyPr/>
                    <a:lstStyle/>
                    <a:p>
                      <a:endParaRPr lang="en-GB"/>
                    </a:p>
                  </p:txBody>
                </p:sp>
              </p:grpSp>
            </p:grpSp>
            <p:sp>
              <p:nvSpPr>
                <p:cNvPr id="511" name="Rectangle 302"/>
                <p:cNvSpPr>
                  <a:spLocks noChangeArrowheads="1"/>
                </p:cNvSpPr>
                <p:nvPr/>
              </p:nvSpPr>
              <p:spPr bwMode="auto">
                <a:xfrm>
                  <a:off x="4841" y="2935"/>
                  <a:ext cx="480" cy="768"/>
                </a:xfrm>
                <a:prstGeom prst="rect">
                  <a:avLst/>
                </a:prstGeom>
                <a:solidFill>
                  <a:schemeClr val="bg1"/>
                </a:solidFill>
                <a:ln w="9525">
                  <a:solidFill>
                    <a:schemeClr val="bg1"/>
                  </a:solidFill>
                  <a:miter lim="800000"/>
                </a:ln>
              </p:spPr>
              <p:txBody>
                <a:bodyPr wrap="none" anchor="ctr"/>
                <a:lstStyle/>
                <a:p>
                  <a:pPr defTabSz="914400"/>
                  <a:endParaRPr lang="en-US">
                    <a:latin typeface="Calibri" panose="020F0502020204030204" pitchFamily="34" charset="0"/>
                    <a:cs typeface="Arial" panose="020B0604020202020204" pitchFamily="34" charset="0"/>
                  </a:endParaRPr>
                </a:p>
              </p:txBody>
            </p:sp>
          </p:grpSp>
        </p:grpSp>
      </p:grpSp>
      <p:sp>
        <p:nvSpPr>
          <p:cNvPr id="608" name="Text Box 303"/>
          <p:cNvSpPr txBox="1">
            <a:spLocks noChangeArrowheads="1"/>
          </p:cNvSpPr>
          <p:nvPr/>
        </p:nvSpPr>
        <p:spPr bwMode="auto">
          <a:xfrm>
            <a:off x="1042988" y="6165850"/>
            <a:ext cx="165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charset="-128"/>
              </a:defRPr>
            </a:lvl1pPr>
            <a:lvl2pPr marL="742950" indent="-285750" eaLnBrk="0" hangingPunct="0">
              <a:defRPr>
                <a:solidFill>
                  <a:schemeClr val="tx1"/>
                </a:solidFill>
                <a:latin typeface="Arial" panose="020B0604020202020204" pitchFamily="34" charset="0"/>
                <a:ea typeface="MS PGothic" panose="020B0600070205080204" charset="-128"/>
              </a:defRPr>
            </a:lvl2pPr>
            <a:lvl3pPr marL="1143000" indent="-228600" eaLnBrk="0" hangingPunct="0">
              <a:defRPr>
                <a:solidFill>
                  <a:schemeClr val="tx1"/>
                </a:solidFill>
                <a:latin typeface="Arial" panose="020B0604020202020204" pitchFamily="34" charset="0"/>
                <a:ea typeface="MS PGothic" panose="020B0600070205080204" charset="-128"/>
              </a:defRPr>
            </a:lvl3pPr>
            <a:lvl4pPr marL="1600200" indent="-228600" eaLnBrk="0" hangingPunct="0">
              <a:defRPr>
                <a:solidFill>
                  <a:schemeClr val="tx1"/>
                </a:solidFill>
                <a:latin typeface="Arial" panose="020B0604020202020204" pitchFamily="34" charset="0"/>
                <a:ea typeface="MS PGothic" panose="020B0600070205080204" charset="-128"/>
              </a:defRPr>
            </a:lvl4pPr>
            <a:lvl5pPr marL="2057400" indent="-228600" eaLnBrk="0" hangingPunct="0">
              <a:defRPr>
                <a:solidFill>
                  <a:schemeClr val="tx1"/>
                </a:solidFill>
                <a:latin typeface="Arial" panose="020B0604020202020204" pitchFamily="34" charset="0"/>
                <a:ea typeface="MS PGothic" panose="020B060007020508020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defTabSz="914400" eaLnBrk="1" hangingPunct="1"/>
            <a:r>
              <a:rPr lang="en-GB" i="1" dirty="0">
                <a:solidFill>
                  <a:srgbClr val="C00000"/>
                </a:solidFill>
                <a:latin typeface="Calibri" panose="020F0502020204030204" pitchFamily="34" charset="0"/>
                <a:cs typeface="Arial" panose="020B0604020202020204" pitchFamily="34" charset="0"/>
              </a:rPr>
              <a:t>…or co-location</a:t>
            </a:r>
            <a:endParaRPr lang="en-GB" i="1" dirty="0">
              <a:solidFill>
                <a:srgbClr val="C00000"/>
              </a:solidFill>
              <a:latin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anim calcmode="lin" valueType="num">
                                      <p:cBhvr additive="base">
                                        <p:cTn id="7" dur="5000" fill="hold"/>
                                        <p:tgtEl>
                                          <p:spTgt spid="361"/>
                                        </p:tgtEl>
                                        <p:attrNameLst>
                                          <p:attrName>ppt_x</p:attrName>
                                        </p:attrNameLst>
                                      </p:cBhvr>
                                      <p:tavLst>
                                        <p:tav tm="0">
                                          <p:val>
                                            <p:strVal val="0-#ppt_w/2"/>
                                          </p:val>
                                        </p:tav>
                                        <p:tav tm="100000">
                                          <p:val>
                                            <p:strVal val="#ppt_x"/>
                                          </p:val>
                                        </p:tav>
                                      </p:tavLst>
                                    </p:anim>
                                    <p:anim calcmode="lin" valueType="num">
                                      <p:cBhvr additive="base">
                                        <p:cTn id="8" dur="5000" fill="hold"/>
                                        <p:tgtEl>
                                          <p:spTgt spid="361"/>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7" presetClass="entr" presetSubtype="8" fill="hold" nodeType="afterEffect">
                                  <p:stCondLst>
                                    <p:cond delay="0"/>
                                  </p:stCondLst>
                                  <p:childTnLst>
                                    <p:set>
                                      <p:cBhvr>
                                        <p:cTn id="11" dur="1" fill="hold">
                                          <p:stCondLst>
                                            <p:cond delay="0"/>
                                          </p:stCondLst>
                                        </p:cTn>
                                        <p:tgtEl>
                                          <p:spTgt spid="334"/>
                                        </p:tgtEl>
                                        <p:attrNameLst>
                                          <p:attrName>style.visibility</p:attrName>
                                        </p:attrNameLst>
                                      </p:cBhvr>
                                      <p:to>
                                        <p:strVal val="visible"/>
                                      </p:to>
                                    </p:set>
                                    <p:anim calcmode="lin" valueType="num">
                                      <p:cBhvr additive="base">
                                        <p:cTn id="12" dur="5000" fill="hold"/>
                                        <p:tgtEl>
                                          <p:spTgt spid="334"/>
                                        </p:tgtEl>
                                        <p:attrNameLst>
                                          <p:attrName>ppt_x</p:attrName>
                                        </p:attrNameLst>
                                      </p:cBhvr>
                                      <p:tavLst>
                                        <p:tav tm="0">
                                          <p:val>
                                            <p:strVal val="0-#ppt_w/2"/>
                                          </p:val>
                                        </p:tav>
                                        <p:tav tm="100000">
                                          <p:val>
                                            <p:strVal val="#ppt_x"/>
                                          </p:val>
                                        </p:tav>
                                      </p:tavLst>
                                    </p:anim>
                                    <p:anim calcmode="lin" valueType="num">
                                      <p:cBhvr additive="base">
                                        <p:cTn id="13" dur="5000" fill="hold"/>
                                        <p:tgtEl>
                                          <p:spTgt spid="334"/>
                                        </p:tgtEl>
                                        <p:attrNameLst>
                                          <p:attrName>ppt_y</p:attrName>
                                        </p:attrNameLst>
                                      </p:cBhvr>
                                      <p:tavLst>
                                        <p:tav tm="0">
                                          <p:val>
                                            <p:strVal val="#ppt_y"/>
                                          </p:val>
                                        </p:tav>
                                        <p:tav tm="100000">
                                          <p:val>
                                            <p:strVal val="#ppt_y"/>
                                          </p:val>
                                        </p:tav>
                                      </p:tavLst>
                                    </p:anim>
                                  </p:childTnLst>
                                </p:cTn>
                              </p:par>
                            </p:childTnLst>
                          </p:cTn>
                        </p:par>
                        <p:par>
                          <p:cTn id="14" fill="hold">
                            <p:stCondLst>
                              <p:cond delay="10000"/>
                            </p:stCondLst>
                            <p:childTnLst>
                              <p:par>
                                <p:cTn id="15" presetID="7" presetClass="entr" presetSubtype="8" fill="hold" nodeType="afterEffect">
                                  <p:stCondLst>
                                    <p:cond delay="0"/>
                                  </p:stCondLst>
                                  <p:childTnLst>
                                    <p:set>
                                      <p:cBhvr>
                                        <p:cTn id="16" dur="1" fill="hold">
                                          <p:stCondLst>
                                            <p:cond delay="0"/>
                                          </p:stCondLst>
                                        </p:cTn>
                                        <p:tgtEl>
                                          <p:spTgt spid="307"/>
                                        </p:tgtEl>
                                        <p:attrNameLst>
                                          <p:attrName>style.visibility</p:attrName>
                                        </p:attrNameLst>
                                      </p:cBhvr>
                                      <p:to>
                                        <p:strVal val="visible"/>
                                      </p:to>
                                    </p:set>
                                    <p:anim calcmode="lin" valueType="num">
                                      <p:cBhvr additive="base">
                                        <p:cTn id="17" dur="5000" fill="hold"/>
                                        <p:tgtEl>
                                          <p:spTgt spid="307"/>
                                        </p:tgtEl>
                                        <p:attrNameLst>
                                          <p:attrName>ppt_x</p:attrName>
                                        </p:attrNameLst>
                                      </p:cBhvr>
                                      <p:tavLst>
                                        <p:tav tm="0">
                                          <p:val>
                                            <p:strVal val="0-#ppt_w/2"/>
                                          </p:val>
                                        </p:tav>
                                        <p:tav tm="100000">
                                          <p:val>
                                            <p:strVal val="#ppt_x"/>
                                          </p:val>
                                        </p:tav>
                                      </p:tavLst>
                                    </p:anim>
                                    <p:anim calcmode="lin" valueType="num">
                                      <p:cBhvr additive="base">
                                        <p:cTn id="18" dur="5000" fill="hold"/>
                                        <p:tgtEl>
                                          <p:spTgt spid="30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76"/>
                                        </p:tgtEl>
                                        <p:attrNameLst>
                                          <p:attrName>style.visibility</p:attrName>
                                        </p:attrNameLst>
                                      </p:cBhvr>
                                      <p:to>
                                        <p:strVal val="visible"/>
                                      </p:to>
                                    </p:set>
                                    <p:animEffect transition="in" filter="wipe(left)">
                                      <p:cBhvr>
                                        <p:cTn id="23" dur="500"/>
                                        <p:tgtEl>
                                          <p:spTgt spid="476"/>
                                        </p:tgtEl>
                                      </p:cBhvr>
                                    </p:animEffect>
                                  </p:childTnLst>
                                </p:cTn>
                              </p:par>
                            </p:childTnLst>
                          </p:cTn>
                        </p:par>
                      </p:childTnLst>
                    </p:cTn>
                  </p:par>
                  <p:par>
                    <p:cTn id="24" fill="hold">
                      <p:stCondLst>
                        <p:cond delay="indefinite"/>
                      </p:stCondLst>
                      <p:childTnLst>
                        <p:par>
                          <p:cTn id="25" fill="hold">
                            <p:stCondLst>
                              <p:cond delay="0"/>
                            </p:stCondLst>
                            <p:childTnLst>
                              <p:par>
                                <p:cTn id="26" presetID="7" presetClass="entr" presetSubtype="8" fill="hold" nodeType="clickEffect">
                                  <p:stCondLst>
                                    <p:cond delay="0"/>
                                  </p:stCondLst>
                                  <p:childTnLst>
                                    <p:set>
                                      <p:cBhvr>
                                        <p:cTn id="27" dur="1" fill="hold">
                                          <p:stCondLst>
                                            <p:cond delay="0"/>
                                          </p:stCondLst>
                                        </p:cTn>
                                        <p:tgtEl>
                                          <p:spTgt spid="446"/>
                                        </p:tgtEl>
                                        <p:attrNameLst>
                                          <p:attrName>style.visibility</p:attrName>
                                        </p:attrNameLst>
                                      </p:cBhvr>
                                      <p:to>
                                        <p:strVal val="visible"/>
                                      </p:to>
                                    </p:set>
                                    <p:anim calcmode="lin" valueType="num">
                                      <p:cBhvr additive="base">
                                        <p:cTn id="28" dur="5000" fill="hold"/>
                                        <p:tgtEl>
                                          <p:spTgt spid="446"/>
                                        </p:tgtEl>
                                        <p:attrNameLst>
                                          <p:attrName>ppt_x</p:attrName>
                                        </p:attrNameLst>
                                      </p:cBhvr>
                                      <p:tavLst>
                                        <p:tav tm="0">
                                          <p:val>
                                            <p:strVal val="0-#ppt_w/2"/>
                                          </p:val>
                                        </p:tav>
                                        <p:tav tm="100000">
                                          <p:val>
                                            <p:strVal val="#ppt_x"/>
                                          </p:val>
                                        </p:tav>
                                      </p:tavLst>
                                    </p:anim>
                                    <p:anim calcmode="lin" valueType="num">
                                      <p:cBhvr additive="base">
                                        <p:cTn id="29" dur="5000" fill="hold"/>
                                        <p:tgtEl>
                                          <p:spTgt spid="446"/>
                                        </p:tgtEl>
                                        <p:attrNameLst>
                                          <p:attrName>ppt_y</p:attrName>
                                        </p:attrNameLst>
                                      </p:cBhvr>
                                      <p:tavLst>
                                        <p:tav tm="0">
                                          <p:val>
                                            <p:strVal val="#ppt_y"/>
                                          </p:val>
                                        </p:tav>
                                        <p:tav tm="100000">
                                          <p:val>
                                            <p:strVal val="#ppt_y"/>
                                          </p:val>
                                        </p:tav>
                                      </p:tavLst>
                                    </p:anim>
                                  </p:childTnLst>
                                </p:cTn>
                              </p:par>
                            </p:childTnLst>
                          </p:cTn>
                        </p:par>
                        <p:par>
                          <p:cTn id="30" fill="hold">
                            <p:stCondLst>
                              <p:cond delay="5000"/>
                            </p:stCondLst>
                            <p:childTnLst>
                              <p:par>
                                <p:cTn id="31" presetID="7" presetClass="entr" presetSubtype="8" fill="hold" nodeType="afterEffect">
                                  <p:stCondLst>
                                    <p:cond delay="0"/>
                                  </p:stCondLst>
                                  <p:childTnLst>
                                    <p:set>
                                      <p:cBhvr>
                                        <p:cTn id="32" dur="1" fill="hold">
                                          <p:stCondLst>
                                            <p:cond delay="0"/>
                                          </p:stCondLst>
                                        </p:cTn>
                                        <p:tgtEl>
                                          <p:spTgt spid="417"/>
                                        </p:tgtEl>
                                        <p:attrNameLst>
                                          <p:attrName>style.visibility</p:attrName>
                                        </p:attrNameLst>
                                      </p:cBhvr>
                                      <p:to>
                                        <p:strVal val="visible"/>
                                      </p:to>
                                    </p:set>
                                    <p:anim calcmode="lin" valueType="num">
                                      <p:cBhvr additive="base">
                                        <p:cTn id="33" dur="5000" fill="hold"/>
                                        <p:tgtEl>
                                          <p:spTgt spid="417"/>
                                        </p:tgtEl>
                                        <p:attrNameLst>
                                          <p:attrName>ppt_x</p:attrName>
                                        </p:attrNameLst>
                                      </p:cBhvr>
                                      <p:tavLst>
                                        <p:tav tm="0">
                                          <p:val>
                                            <p:strVal val="0-#ppt_w/2"/>
                                          </p:val>
                                        </p:tav>
                                        <p:tav tm="100000">
                                          <p:val>
                                            <p:strVal val="#ppt_x"/>
                                          </p:val>
                                        </p:tav>
                                      </p:tavLst>
                                    </p:anim>
                                    <p:anim calcmode="lin" valueType="num">
                                      <p:cBhvr additive="base">
                                        <p:cTn id="34" dur="5000" fill="hold"/>
                                        <p:tgtEl>
                                          <p:spTgt spid="417"/>
                                        </p:tgtEl>
                                        <p:attrNameLst>
                                          <p:attrName>ppt_y</p:attrName>
                                        </p:attrNameLst>
                                      </p:cBhvr>
                                      <p:tavLst>
                                        <p:tav tm="0">
                                          <p:val>
                                            <p:strVal val="#ppt_y"/>
                                          </p:val>
                                        </p:tav>
                                        <p:tav tm="100000">
                                          <p:val>
                                            <p:strVal val="#ppt_y"/>
                                          </p:val>
                                        </p:tav>
                                      </p:tavLst>
                                    </p:anim>
                                  </p:childTnLst>
                                </p:cTn>
                              </p:par>
                            </p:childTnLst>
                          </p:cTn>
                        </p:par>
                        <p:par>
                          <p:cTn id="35" fill="hold">
                            <p:stCondLst>
                              <p:cond delay="10000"/>
                            </p:stCondLst>
                            <p:childTnLst>
                              <p:par>
                                <p:cTn id="36" presetID="7" presetClass="entr" presetSubtype="8" fill="hold" nodeType="afterEffect">
                                  <p:stCondLst>
                                    <p:cond delay="0"/>
                                  </p:stCondLst>
                                  <p:childTnLst>
                                    <p:set>
                                      <p:cBhvr>
                                        <p:cTn id="37" dur="1" fill="hold">
                                          <p:stCondLst>
                                            <p:cond delay="0"/>
                                          </p:stCondLst>
                                        </p:cTn>
                                        <p:tgtEl>
                                          <p:spTgt spid="388"/>
                                        </p:tgtEl>
                                        <p:attrNameLst>
                                          <p:attrName>style.visibility</p:attrName>
                                        </p:attrNameLst>
                                      </p:cBhvr>
                                      <p:to>
                                        <p:strVal val="visible"/>
                                      </p:to>
                                    </p:set>
                                    <p:anim calcmode="lin" valueType="num">
                                      <p:cBhvr additive="base">
                                        <p:cTn id="38" dur="5000" fill="hold"/>
                                        <p:tgtEl>
                                          <p:spTgt spid="388"/>
                                        </p:tgtEl>
                                        <p:attrNameLst>
                                          <p:attrName>ppt_x</p:attrName>
                                        </p:attrNameLst>
                                      </p:cBhvr>
                                      <p:tavLst>
                                        <p:tav tm="0">
                                          <p:val>
                                            <p:strVal val="0-#ppt_w/2"/>
                                          </p:val>
                                        </p:tav>
                                        <p:tav tm="100000">
                                          <p:val>
                                            <p:strVal val="#ppt_x"/>
                                          </p:val>
                                        </p:tav>
                                      </p:tavLst>
                                    </p:anim>
                                    <p:anim calcmode="lin" valueType="num">
                                      <p:cBhvr additive="base">
                                        <p:cTn id="39" dur="5000" fill="hold"/>
                                        <p:tgtEl>
                                          <p:spTgt spid="388"/>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503"/>
                                        </p:tgtEl>
                                        <p:attrNameLst>
                                          <p:attrName>style.visibility</p:attrName>
                                        </p:attrNameLst>
                                      </p:cBhvr>
                                      <p:to>
                                        <p:strVal val="visible"/>
                                      </p:to>
                                    </p:set>
                                    <p:animEffect transition="in" filter="wipe(left)">
                                      <p:cBhvr>
                                        <p:cTn id="44" dur="500"/>
                                        <p:tgtEl>
                                          <p:spTgt spid="503"/>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608"/>
                                        </p:tgtEl>
                                        <p:attrNameLst>
                                          <p:attrName>style.visibility</p:attrName>
                                        </p:attrNameLst>
                                      </p:cBhvr>
                                      <p:to>
                                        <p:strVal val="visible"/>
                                      </p:to>
                                    </p:set>
                                    <p:animEffect transition="in" filter="dissolve">
                                      <p:cBhvr>
                                        <p:cTn id="49" dur="500"/>
                                        <p:tgtEl>
                                          <p:spTgt spid="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en-GB" sz="3200" dirty="0">
                <a:solidFill>
                  <a:srgbClr val="C00000"/>
                </a:solidFill>
              </a:rPr>
              <a:t>Enablers of JIT</a:t>
            </a:r>
            <a:endParaRPr lang="en-GB" sz="3200" dirty="0">
              <a:solidFill>
                <a:srgbClr val="C00000"/>
              </a:solidFill>
            </a:endParaRPr>
          </a:p>
        </p:txBody>
      </p:sp>
      <p:sp>
        <p:nvSpPr>
          <p:cNvPr id="3" name="Content Placeholder 2"/>
          <p:cNvSpPr>
            <a:spLocks noGrp="1"/>
          </p:cNvSpPr>
          <p:nvPr>
            <p:ph idx="1"/>
          </p:nvPr>
        </p:nvSpPr>
        <p:spPr>
          <a:xfrm>
            <a:off x="457200" y="980728"/>
            <a:ext cx="8229600" cy="5616624"/>
          </a:xfrm>
        </p:spPr>
        <p:txBody>
          <a:bodyPr>
            <a:normAutofit lnSpcReduction="10000"/>
          </a:bodyPr>
          <a:lstStyle/>
          <a:p>
            <a:r>
              <a:rPr lang="en-US" dirty="0"/>
              <a:t>Continuous flow: Layout, Level scheduling, Reduce lot sizes, Reduce set-up/</a:t>
            </a:r>
            <a:r>
              <a:rPr lang="en-US" u="sng" dirty="0">
                <a:hlinkClick r:id="" action="ppaction://hlinkshowjump?jump=nextslide"/>
              </a:rPr>
              <a:t>c</a:t>
            </a:r>
            <a:r>
              <a:rPr lang="en-US" u="sng" dirty="0">
                <a:solidFill>
                  <a:srgbClr val="C00000"/>
                </a:solidFill>
                <a:hlinkClick r:id="" action="ppaction://hlinkshowjump?jump=nextslide"/>
              </a:rPr>
              <a:t>hangeover</a:t>
            </a:r>
            <a:r>
              <a:rPr lang="en-US" dirty="0"/>
              <a:t> time</a:t>
            </a:r>
            <a:endParaRPr lang="en-US" dirty="0"/>
          </a:p>
          <a:p>
            <a:r>
              <a:rPr lang="en-US" dirty="0"/>
              <a:t>Improve product design: </a:t>
            </a:r>
            <a:r>
              <a:rPr lang="en-US" dirty="0" err="1"/>
              <a:t>Standardisation</a:t>
            </a:r>
            <a:r>
              <a:rPr lang="en-US" dirty="0"/>
              <a:t>, Few BOM levels, Achievable and appropriate quality</a:t>
            </a:r>
            <a:endParaRPr lang="en-US" dirty="0"/>
          </a:p>
          <a:p>
            <a:r>
              <a:rPr lang="en-US" dirty="0"/>
              <a:t>Working with suppliers: Greater collaboration, reduced supply base, reduced lead times, increased delivery frequency</a:t>
            </a:r>
            <a:endParaRPr lang="en-US" dirty="0"/>
          </a:p>
          <a:p>
            <a:r>
              <a:rPr lang="en-US" dirty="0"/>
              <a:t>Human resources: cross training/job rotation, continuous improvement, </a:t>
            </a:r>
            <a:r>
              <a:rPr lang="en-US" dirty="0" err="1"/>
              <a:t>autonomation</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223233" y="1376456"/>
            <a:ext cx="3834404" cy="461793"/>
          </a:xfrm>
          <a:prstGeom prst="rect">
            <a:avLst/>
          </a:prstGeom>
          <a:noFill/>
          <a:ln w="12700">
            <a:noFill/>
            <a:miter lim="800000"/>
            <a:headEnd type="none" w="lg" len="lg"/>
            <a:tailEnd type="none" w="lg" len="lg"/>
          </a:ln>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spcBef>
                <a:spcPct val="50000"/>
              </a:spcBef>
            </a:pPr>
            <a:r>
              <a:rPr lang="en-GB" sz="2400" dirty="0">
                <a:solidFill>
                  <a:srgbClr val="C00000"/>
                </a:solidFill>
                <a:latin typeface="Calibri" panose="020F0502020204030204"/>
              </a:rPr>
              <a:t>Total Quality Management</a:t>
            </a:r>
            <a:endParaRPr lang="en-US" sz="2400" dirty="0">
              <a:solidFill>
                <a:srgbClr val="C00000"/>
              </a:solidFill>
              <a:latin typeface="Calibri" panose="020F0502020204030204"/>
            </a:endParaRPr>
          </a:p>
        </p:txBody>
      </p:sp>
      <p:sp>
        <p:nvSpPr>
          <p:cNvPr id="3" name="Text Box 11"/>
          <p:cNvSpPr txBox="1">
            <a:spLocks noChangeArrowheads="1"/>
          </p:cNvSpPr>
          <p:nvPr/>
        </p:nvSpPr>
        <p:spPr bwMode="auto">
          <a:xfrm>
            <a:off x="2236619" y="2153109"/>
            <a:ext cx="4132928" cy="369332"/>
          </a:xfrm>
          <a:prstGeom prst="rect">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spcBef>
                <a:spcPct val="50000"/>
              </a:spcBef>
              <a:buClr>
                <a:srgbClr val="FF0000"/>
              </a:buClr>
              <a:buFont typeface="Wingdings" panose="05000000000000000000" pitchFamily="2" charset="2"/>
              <a:buChar char="v"/>
              <a:defRPr/>
            </a:pPr>
            <a:r>
              <a:rPr lang="en-GB" sz="1800" dirty="0">
                <a:solidFill>
                  <a:prstClr val="black"/>
                </a:solidFill>
                <a:latin typeface="Calibri" panose="020F0502020204030204"/>
              </a:rPr>
              <a:t>Includes all parts of the organization</a:t>
            </a:r>
            <a:endParaRPr lang="en-US" sz="1800" dirty="0">
              <a:solidFill>
                <a:prstClr val="black"/>
              </a:solidFill>
              <a:latin typeface="Calibri" panose="020F0502020204030204"/>
            </a:endParaRPr>
          </a:p>
        </p:txBody>
      </p:sp>
      <p:sp>
        <p:nvSpPr>
          <p:cNvPr id="4" name="Text Box 12"/>
          <p:cNvSpPr txBox="1">
            <a:spLocks noChangeArrowheads="1"/>
          </p:cNvSpPr>
          <p:nvPr/>
        </p:nvSpPr>
        <p:spPr bwMode="auto">
          <a:xfrm>
            <a:off x="2218799" y="2734188"/>
            <a:ext cx="3937881" cy="369332"/>
          </a:xfrm>
          <a:prstGeom prst="rect">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spcBef>
                <a:spcPct val="50000"/>
              </a:spcBef>
              <a:buClr>
                <a:srgbClr val="FF0000"/>
              </a:buClr>
              <a:buFont typeface="Wingdings" panose="05000000000000000000" pitchFamily="2" charset="2"/>
              <a:buChar char="v"/>
              <a:defRPr/>
            </a:pPr>
            <a:r>
              <a:rPr lang="en-GB" sz="1800" dirty="0">
                <a:solidFill>
                  <a:prstClr val="black"/>
                </a:solidFill>
                <a:latin typeface="Calibri" panose="020F0502020204030204"/>
              </a:rPr>
              <a:t>Includes all staff of the organization</a:t>
            </a:r>
            <a:endParaRPr lang="en-US" sz="1800" dirty="0">
              <a:solidFill>
                <a:prstClr val="black"/>
              </a:solidFill>
              <a:latin typeface="Calibri" panose="020F0502020204030204"/>
            </a:endParaRPr>
          </a:p>
        </p:txBody>
      </p:sp>
      <p:sp>
        <p:nvSpPr>
          <p:cNvPr id="5" name="Text Box 13"/>
          <p:cNvSpPr txBox="1">
            <a:spLocks noChangeArrowheads="1"/>
          </p:cNvSpPr>
          <p:nvPr/>
        </p:nvSpPr>
        <p:spPr bwMode="auto">
          <a:xfrm>
            <a:off x="2195146" y="3256137"/>
            <a:ext cx="3890578" cy="369332"/>
          </a:xfrm>
          <a:prstGeom prst="rect">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spcBef>
                <a:spcPct val="50000"/>
              </a:spcBef>
              <a:buClr>
                <a:srgbClr val="FF0000"/>
              </a:buClr>
              <a:buFont typeface="Wingdings" panose="05000000000000000000" pitchFamily="2" charset="2"/>
              <a:buChar char="v"/>
              <a:defRPr/>
            </a:pPr>
            <a:r>
              <a:rPr lang="en-GB" sz="1800">
                <a:solidFill>
                  <a:prstClr val="black"/>
                </a:solidFill>
                <a:latin typeface="Calibri" panose="020F0502020204030204"/>
              </a:rPr>
              <a:t>Includes consideration of all costs</a:t>
            </a:r>
            <a:endParaRPr lang="en-US" sz="1800">
              <a:solidFill>
                <a:prstClr val="black"/>
              </a:solidFill>
              <a:latin typeface="Calibri" panose="020F0502020204030204"/>
            </a:endParaRPr>
          </a:p>
        </p:txBody>
      </p:sp>
      <p:sp>
        <p:nvSpPr>
          <p:cNvPr id="6" name="Text Box 14"/>
          <p:cNvSpPr txBox="1">
            <a:spLocks noChangeArrowheads="1"/>
          </p:cNvSpPr>
          <p:nvPr/>
        </p:nvSpPr>
        <p:spPr bwMode="auto">
          <a:xfrm>
            <a:off x="2195146" y="3825389"/>
            <a:ext cx="4978566" cy="369332"/>
          </a:xfrm>
          <a:prstGeom prst="rect">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spcBef>
                <a:spcPct val="50000"/>
              </a:spcBef>
              <a:buClr>
                <a:srgbClr val="FF0000"/>
              </a:buClr>
              <a:buFont typeface="Wingdings" panose="05000000000000000000" pitchFamily="2" charset="2"/>
              <a:buChar char="v"/>
              <a:defRPr/>
            </a:pPr>
            <a:r>
              <a:rPr lang="en-GB" sz="1800" dirty="0">
                <a:solidFill>
                  <a:prstClr val="black"/>
                </a:solidFill>
                <a:latin typeface="Calibri" panose="020F0502020204030204"/>
              </a:rPr>
              <a:t>Includes every opportunity to get things right</a:t>
            </a:r>
            <a:endParaRPr lang="en-US" sz="1800" dirty="0">
              <a:solidFill>
                <a:prstClr val="black"/>
              </a:solidFill>
              <a:latin typeface="Calibri" panose="020F0502020204030204"/>
            </a:endParaRPr>
          </a:p>
        </p:txBody>
      </p:sp>
      <p:sp>
        <p:nvSpPr>
          <p:cNvPr id="7" name="Text Box 15"/>
          <p:cNvSpPr txBox="1">
            <a:spLocks noChangeArrowheads="1"/>
          </p:cNvSpPr>
          <p:nvPr/>
        </p:nvSpPr>
        <p:spPr bwMode="auto">
          <a:xfrm>
            <a:off x="2230625" y="4394641"/>
            <a:ext cx="4647438" cy="369332"/>
          </a:xfrm>
          <a:prstGeom prst="rect">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spcBef>
                <a:spcPct val="50000"/>
              </a:spcBef>
              <a:buClr>
                <a:srgbClr val="FF0000"/>
              </a:buClr>
              <a:buFont typeface="Wingdings" panose="05000000000000000000" pitchFamily="2" charset="2"/>
              <a:buChar char="v"/>
              <a:defRPr/>
            </a:pPr>
            <a:r>
              <a:rPr lang="en-GB" sz="1800" dirty="0">
                <a:solidFill>
                  <a:prstClr val="black"/>
                </a:solidFill>
                <a:latin typeface="Calibri" panose="020F0502020204030204"/>
              </a:rPr>
              <a:t>Includes all the systems that affect quality</a:t>
            </a:r>
            <a:endParaRPr lang="en-US" sz="1800" dirty="0">
              <a:solidFill>
                <a:prstClr val="black"/>
              </a:solidFill>
              <a:latin typeface="Calibri" panose="020F0502020204030204"/>
            </a:endParaRPr>
          </a:p>
        </p:txBody>
      </p:sp>
      <p:sp>
        <p:nvSpPr>
          <p:cNvPr id="8" name="Text Box 16"/>
          <p:cNvSpPr txBox="1">
            <a:spLocks noChangeArrowheads="1"/>
          </p:cNvSpPr>
          <p:nvPr/>
        </p:nvSpPr>
        <p:spPr bwMode="auto">
          <a:xfrm>
            <a:off x="2218799" y="4904765"/>
            <a:ext cx="2424158" cy="369332"/>
          </a:xfrm>
          <a:prstGeom prst="rect">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defTabSz="685800">
              <a:spcBef>
                <a:spcPct val="50000"/>
              </a:spcBef>
              <a:buClr>
                <a:srgbClr val="FF0000"/>
              </a:buClr>
              <a:buFont typeface="Wingdings" panose="05000000000000000000" pitchFamily="2" charset="2"/>
              <a:buChar char="v"/>
              <a:defRPr/>
            </a:pPr>
            <a:r>
              <a:rPr lang="en-GB" sz="1800" dirty="0">
                <a:solidFill>
                  <a:prstClr val="black"/>
                </a:solidFill>
                <a:latin typeface="Calibri" panose="020F0502020204030204"/>
              </a:rPr>
              <a:t>And it never stops!</a:t>
            </a:r>
            <a:endParaRPr lang="en-US" sz="1800"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6362191"/>
            <a:ext cx="1527982" cy="246221"/>
          </a:xfrm>
          <a:prstGeom prst="rect">
            <a:avLst/>
          </a:prstGeom>
          <a:noFill/>
        </p:spPr>
        <p:txBody>
          <a:bodyPr wrap="none" rtlCol="0">
            <a:spAutoFit/>
          </a:bodyPr>
          <a:lstStyle/>
          <a:p>
            <a:r>
              <a:rPr lang="en-GB" sz="1000" dirty="0" err="1"/>
              <a:t>Cowley</a:t>
            </a:r>
            <a:r>
              <a:rPr lang="en-GB" sz="1000" dirty="0"/>
              <a:t> factory BMC 1965</a:t>
            </a:r>
            <a:endParaRPr lang="en-GB" sz="1000" dirty="0"/>
          </a:p>
        </p:txBody>
      </p:sp>
      <p:pic>
        <p:nvPicPr>
          <p:cNvPr id="3" name="Picture 2"/>
          <p:cNvPicPr>
            <a:picLocks noChangeAspect="1"/>
          </p:cNvPicPr>
          <p:nvPr/>
        </p:nvPicPr>
        <p:blipFill>
          <a:blip r:embed="rId1"/>
          <a:stretch>
            <a:fillRect/>
          </a:stretch>
        </p:blipFill>
        <p:spPr>
          <a:xfrm>
            <a:off x="1008579" y="789203"/>
            <a:ext cx="7126842" cy="5279594"/>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r>
              <a:rPr lang="en-GB" sz="3200" dirty="0">
                <a:solidFill>
                  <a:srgbClr val="C00000"/>
                </a:solidFill>
              </a:rPr>
              <a:t>Lean in Positively reinforcing</a:t>
            </a:r>
            <a:endParaRPr lang="en-GB" sz="3200" dirty="0">
              <a:solidFill>
                <a:srgbClr val="C00000"/>
              </a:solidFill>
            </a:endParaRPr>
          </a:p>
        </p:txBody>
      </p:sp>
      <p:sp>
        <p:nvSpPr>
          <p:cNvPr id="3" name="Content Placeholder 2"/>
          <p:cNvSpPr>
            <a:spLocks noGrp="1"/>
          </p:cNvSpPr>
          <p:nvPr>
            <p:ph idx="1"/>
          </p:nvPr>
        </p:nvSpPr>
        <p:spPr>
          <a:xfrm>
            <a:off x="457200" y="1124744"/>
            <a:ext cx="8229600" cy="5328592"/>
          </a:xfrm>
        </p:spPr>
        <p:txBody>
          <a:bodyPr>
            <a:normAutofit fontScale="77500" lnSpcReduction="20000"/>
          </a:bodyPr>
          <a:lstStyle/>
          <a:p>
            <a:r>
              <a:rPr lang="en-US" dirty="0"/>
              <a:t>Delivering Just-In-Time: Pull based production</a:t>
            </a:r>
            <a:endParaRPr lang="en-US" dirty="0"/>
          </a:p>
          <a:p>
            <a:pPr>
              <a:spcBef>
                <a:spcPts val="3150"/>
              </a:spcBef>
            </a:pPr>
            <a:r>
              <a:rPr lang="en-US" dirty="0"/>
              <a:t>Striving for perfect quality: Defect free parts flowing through the process, quality designed in not based on inspection.</a:t>
            </a:r>
            <a:endParaRPr lang="en-US" dirty="0"/>
          </a:p>
          <a:p>
            <a:pPr>
              <a:spcBef>
                <a:spcPts val="3150"/>
              </a:spcBef>
            </a:pPr>
            <a:r>
              <a:rPr lang="en-US" dirty="0"/>
              <a:t>Flexibility: Small batch sizes and quick set-up times (SMED) to drive level scheduling</a:t>
            </a:r>
            <a:endParaRPr lang="en-US" dirty="0"/>
          </a:p>
          <a:p>
            <a:pPr>
              <a:spcBef>
                <a:spcPts val="3150"/>
              </a:spcBef>
            </a:pPr>
            <a:r>
              <a:rPr lang="en-US" dirty="0"/>
              <a:t>Trust-based relationships: Mutual commitments and obligations, internally and external with suppliers</a:t>
            </a:r>
            <a:endParaRPr lang="en-US" dirty="0"/>
          </a:p>
          <a:p>
            <a:pPr>
              <a:spcBef>
                <a:spcPts val="3150"/>
              </a:spcBef>
            </a:pPr>
            <a:r>
              <a:rPr lang="en-US" dirty="0"/>
              <a:t>Continuous improvement (Kaizen): work </a:t>
            </a:r>
            <a:r>
              <a:rPr lang="en-US" dirty="0" err="1"/>
              <a:t>standardisation</a:t>
            </a:r>
            <a:r>
              <a:rPr lang="en-US" dirty="0"/>
              <a:t>, productive maintenance, root cause analysis, worker empowerment</a:t>
            </a:r>
            <a:endParaRPr lang="en-GB"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solidFill>
                  <a:srgbClr val="C00000"/>
                </a:solidFill>
              </a:rPr>
              <a:t>Beyond the Operation: Lean Supply</a:t>
            </a:r>
            <a:endParaRPr lang="en-GB" sz="3200" dirty="0">
              <a:solidFill>
                <a:srgbClr val="C00000"/>
              </a:solidFill>
            </a:endParaRPr>
          </a:p>
        </p:txBody>
      </p:sp>
      <p:sp>
        <p:nvSpPr>
          <p:cNvPr id="3" name="Content Placeholder 2"/>
          <p:cNvSpPr>
            <a:spLocks noGrp="1"/>
          </p:cNvSpPr>
          <p:nvPr>
            <p:ph idx="1"/>
          </p:nvPr>
        </p:nvSpPr>
        <p:spPr/>
        <p:txBody>
          <a:bodyPr>
            <a:normAutofit/>
          </a:bodyPr>
          <a:lstStyle/>
          <a:p>
            <a:r>
              <a:rPr lang="en-US" dirty="0">
                <a:latin typeface="Calibri" panose="020F0502020204030204" pitchFamily="34" charset="0"/>
                <a:ea typeface="MS PGothic" panose="020B0600070205080204" charset="-128"/>
                <a:cs typeface="MS PGothic" panose="020B0600070205080204" charset="-128"/>
              </a:rPr>
              <a:t>JIT</a:t>
            </a:r>
            <a:endParaRPr lang="en-US" dirty="0">
              <a:latin typeface="Calibri" panose="020F0502020204030204" pitchFamily="34" charset="0"/>
              <a:ea typeface="MS PGothic" panose="020B0600070205080204" charset="-128"/>
              <a:cs typeface="MS PGothic" panose="020B0600070205080204" charset="-128"/>
            </a:endParaRPr>
          </a:p>
          <a:p>
            <a:r>
              <a:rPr lang="en-US" dirty="0">
                <a:latin typeface="Calibri" panose="020F0502020204030204" pitchFamily="34" charset="0"/>
                <a:ea typeface="MS PGothic" panose="020B0600070205080204" charset="-128"/>
                <a:cs typeface="MS PGothic" panose="020B0600070205080204" charset="-128"/>
              </a:rPr>
              <a:t>Basic contracts – relational elements</a:t>
            </a:r>
            <a:endParaRPr lang="en-US" dirty="0">
              <a:latin typeface="Calibri" panose="020F0502020204030204" pitchFamily="34" charset="0"/>
              <a:ea typeface="MS PGothic" panose="020B0600070205080204" charset="-128"/>
              <a:cs typeface="MS PGothic" panose="020B0600070205080204" charset="-128"/>
            </a:endParaRPr>
          </a:p>
          <a:p>
            <a:r>
              <a:rPr lang="en-US" dirty="0">
                <a:latin typeface="Calibri" panose="020F0502020204030204" pitchFamily="34" charset="0"/>
                <a:ea typeface="MS PGothic" panose="020B0600070205080204" charset="-128"/>
                <a:cs typeface="MS PGothic" panose="020B0600070205080204" charset="-128"/>
              </a:rPr>
              <a:t>Sourcing decisions faced on Total Cost not price</a:t>
            </a:r>
            <a:endParaRPr lang="en-US" dirty="0">
              <a:latin typeface="Calibri" panose="020F0502020204030204" pitchFamily="34" charset="0"/>
              <a:ea typeface="MS PGothic" panose="020B0600070205080204" charset="-128"/>
              <a:cs typeface="MS PGothic" panose="020B0600070205080204" charset="-128"/>
            </a:endParaRPr>
          </a:p>
          <a:p>
            <a:r>
              <a:rPr lang="en-US" dirty="0">
                <a:latin typeface="Calibri" panose="020F0502020204030204" pitchFamily="34" charset="0"/>
                <a:ea typeface="MS PGothic" panose="020B0600070205080204" charset="-128"/>
                <a:cs typeface="MS PGothic" panose="020B0600070205080204" charset="-128"/>
              </a:rPr>
              <a:t>A trend to local sourcing / co-located suppliers</a:t>
            </a:r>
            <a:endParaRPr lang="en-US" dirty="0">
              <a:latin typeface="Calibri" panose="020F0502020204030204" pitchFamily="34" charset="0"/>
              <a:ea typeface="MS PGothic" panose="020B0600070205080204" charset="-128"/>
              <a:cs typeface="MS PGothic" panose="020B0600070205080204" charset="-128"/>
            </a:endParaRPr>
          </a:p>
          <a:p>
            <a:r>
              <a:rPr lang="en-US" dirty="0">
                <a:latin typeface="Calibri" panose="020F0502020204030204" pitchFamily="34" charset="0"/>
                <a:ea typeface="MS PGothic" panose="020B0600070205080204" charset="-128"/>
                <a:cs typeface="MS PGothic" panose="020B0600070205080204" charset="-128"/>
              </a:rPr>
              <a:t>Supply base reduction (not </a:t>
            </a:r>
            <a:r>
              <a:rPr lang="en-US" dirty="0" err="1">
                <a:latin typeface="Calibri" panose="020F0502020204030204" pitchFamily="34" charset="0"/>
                <a:ea typeface="MS PGothic" panose="020B0600070205080204" charset="-128"/>
                <a:cs typeface="MS PGothic" panose="020B0600070205080204" charset="-128"/>
              </a:rPr>
              <a:t>tiering</a:t>
            </a:r>
            <a:r>
              <a:rPr lang="en-US" dirty="0">
                <a:latin typeface="Calibri" panose="020F0502020204030204" pitchFamily="34" charset="0"/>
                <a:ea typeface="MS PGothic" panose="020B0600070205080204" charset="-128"/>
                <a:cs typeface="MS PGothic" panose="020B0600070205080204" charset="-128"/>
              </a:rPr>
              <a:t>)</a:t>
            </a:r>
            <a:endParaRPr lang="en-US" dirty="0">
              <a:latin typeface="Calibri" panose="020F0502020204030204" pitchFamily="34" charset="0"/>
              <a:ea typeface="MS PGothic" panose="020B0600070205080204" charset="-128"/>
              <a:cs typeface="MS PGothic" panose="020B0600070205080204" charset="-128"/>
            </a:endParaRPr>
          </a:p>
          <a:p>
            <a:r>
              <a:rPr lang="en-US" dirty="0">
                <a:latin typeface="Calibri" panose="020F0502020204030204" pitchFamily="34" charset="0"/>
                <a:ea typeface="MS PGothic" panose="020B0600070205080204" charset="-128"/>
                <a:cs typeface="MS PGothic" panose="020B0600070205080204" charset="-128"/>
              </a:rPr>
              <a:t>Shortest SC possible</a:t>
            </a:r>
            <a:endParaRPr lang="en-US" dirty="0">
              <a:latin typeface="Calibri" panose="020F0502020204030204" pitchFamily="34" charset="0"/>
              <a:ea typeface="MS PGothic" panose="020B0600070205080204" charset="-128"/>
              <a:cs typeface="MS PGothic" panose="020B0600070205080204" charset="-128"/>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solidFill>
                  <a:srgbClr val="C00000"/>
                </a:solidFill>
              </a:rPr>
              <a:t>Relationship Management</a:t>
            </a:r>
            <a:endParaRPr lang="en-GB" sz="3200" dirty="0">
              <a:solidFill>
                <a:srgbClr val="C00000"/>
              </a:solidFill>
            </a:endParaRPr>
          </a:p>
        </p:txBody>
      </p:sp>
      <p:sp>
        <p:nvSpPr>
          <p:cNvPr id="3" name="Content Placeholder 2"/>
          <p:cNvSpPr>
            <a:spLocks noGrp="1"/>
          </p:cNvSpPr>
          <p:nvPr>
            <p:ph idx="1"/>
          </p:nvPr>
        </p:nvSpPr>
        <p:spPr/>
        <p:txBody>
          <a:bodyPr/>
          <a:lstStyle/>
          <a:p>
            <a:r>
              <a:rPr lang="en-US" dirty="0">
                <a:latin typeface="Calibri" panose="020F0502020204030204" pitchFamily="34" charset="0"/>
                <a:ea typeface="MS PGothic" panose="020B0600070205080204" charset="-128"/>
                <a:cs typeface="MS PGothic" panose="020B0600070205080204" charset="-128"/>
              </a:rPr>
              <a:t>Supplier involvement in new product development</a:t>
            </a:r>
            <a:endParaRPr lang="en-US" dirty="0">
              <a:latin typeface="Calibri" panose="020F0502020204030204" pitchFamily="34" charset="0"/>
              <a:ea typeface="MS PGothic" panose="020B0600070205080204" charset="-128"/>
              <a:cs typeface="MS PGothic" panose="020B0600070205080204" charset="-128"/>
            </a:endParaRPr>
          </a:p>
          <a:p>
            <a:r>
              <a:rPr lang="en-US" dirty="0">
                <a:latin typeface="Calibri" panose="020F0502020204030204" pitchFamily="34" charset="0"/>
                <a:ea typeface="MS PGothic" panose="020B0600070205080204" charset="-128"/>
                <a:cs typeface="MS PGothic" panose="020B0600070205080204" charset="-128"/>
              </a:rPr>
              <a:t>Joint cost reduction</a:t>
            </a:r>
            <a:endParaRPr lang="en-US" dirty="0">
              <a:latin typeface="Calibri" panose="020F0502020204030204" pitchFamily="34" charset="0"/>
              <a:ea typeface="MS PGothic" panose="020B0600070205080204" charset="-128"/>
              <a:cs typeface="MS PGothic" panose="020B0600070205080204" charset="-128"/>
            </a:endParaRPr>
          </a:p>
          <a:p>
            <a:r>
              <a:rPr lang="en-US" dirty="0">
                <a:latin typeface="Calibri" panose="020F0502020204030204" pitchFamily="34" charset="0"/>
                <a:ea typeface="MS PGothic" panose="020B0600070205080204" charset="-128"/>
                <a:cs typeface="MS PGothic" panose="020B0600070205080204" charset="-128"/>
              </a:rPr>
              <a:t>Trust &amp; collaboration</a:t>
            </a:r>
            <a:endParaRPr lang="en-US" dirty="0">
              <a:latin typeface="Calibri" panose="020F0502020204030204" pitchFamily="34" charset="0"/>
              <a:ea typeface="MS PGothic" panose="020B0600070205080204" charset="-128"/>
              <a:cs typeface="MS PGothic" panose="020B0600070205080204" charset="-128"/>
            </a:endParaRPr>
          </a:p>
          <a:p>
            <a:r>
              <a:rPr lang="en-US" dirty="0" err="1">
                <a:latin typeface="Calibri" panose="020F0502020204030204" pitchFamily="34" charset="0"/>
                <a:ea typeface="MS PGothic" panose="020B0600070205080204" charset="-128"/>
                <a:cs typeface="MS PGothic" panose="020B0600070205080204" charset="-128"/>
              </a:rPr>
              <a:t>Kanban</a:t>
            </a:r>
            <a:r>
              <a:rPr lang="en-US" dirty="0">
                <a:latin typeface="Calibri" panose="020F0502020204030204" pitchFamily="34" charset="0"/>
                <a:ea typeface="MS PGothic" panose="020B0600070205080204" charset="-128"/>
                <a:cs typeface="MS PGothic" panose="020B0600070205080204" charset="-128"/>
              </a:rPr>
              <a:t> system for deliveries - JIT approach</a:t>
            </a:r>
            <a:endParaRPr lang="en-US" dirty="0">
              <a:latin typeface="Calibri" panose="020F0502020204030204" pitchFamily="34" charset="0"/>
              <a:ea typeface="MS PGothic" panose="020B0600070205080204" charset="-128"/>
              <a:cs typeface="MS PGothic" panose="020B0600070205080204" charset="-128"/>
            </a:endParaRPr>
          </a:p>
          <a:p>
            <a:r>
              <a:rPr lang="en-US" dirty="0">
                <a:latin typeface="Calibri" panose="020F0502020204030204" pitchFamily="34" charset="0"/>
                <a:ea typeface="MS PGothic" panose="020B0600070205080204" charset="-128"/>
                <a:cs typeface="MS PGothic" panose="020B0600070205080204" charset="-128"/>
              </a:rPr>
              <a:t>Need for suppliers to deliver in small batches, more frequently with guaranteed zero defects.</a:t>
            </a:r>
            <a:endParaRPr lang="en-US" dirty="0">
              <a:latin typeface="Calibri" panose="020F0502020204030204" pitchFamily="34" charset="0"/>
              <a:ea typeface="MS PGothic" panose="020B0600070205080204" charset="-128"/>
              <a:cs typeface="MS PGothic" panose="020B0600070205080204" charset="-128"/>
            </a:endParaRPr>
          </a:p>
          <a:p>
            <a:r>
              <a:rPr lang="en-US" dirty="0">
                <a:latin typeface="Calibri" panose="020F0502020204030204" pitchFamily="34" charset="0"/>
                <a:ea typeface="MS PGothic" panose="020B0600070205080204" charset="-128"/>
                <a:cs typeface="MS PGothic" panose="020B0600070205080204" charset="-128"/>
              </a:rPr>
              <a:t>Pressure</a:t>
            </a:r>
            <a:endParaRPr lang="en-US" dirty="0">
              <a:latin typeface="Calibri" panose="020F0502020204030204" pitchFamily="34" charset="0"/>
              <a:ea typeface="MS PGothic" panose="020B0600070205080204" charset="-128"/>
              <a:cs typeface="MS PGothic" panose="020B0600070205080204" charset="-128"/>
            </a:endParaRPr>
          </a:p>
        </p:txBody>
      </p:sp>
      <p:sp>
        <p:nvSpPr>
          <p:cNvPr id="4" name="Flowchart: Collate 3"/>
          <p:cNvSpPr/>
          <p:nvPr/>
        </p:nvSpPr>
        <p:spPr>
          <a:xfrm>
            <a:off x="899592" y="5949280"/>
            <a:ext cx="313184" cy="585076"/>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456843" y="1556792"/>
            <a:ext cx="8230313" cy="4739648"/>
          </a:xfrm>
          <a:prstGeom prst="rect">
            <a:avLst/>
          </a:prstGeom>
        </p:spPr>
      </p:pic>
      <p:sp>
        <p:nvSpPr>
          <p:cNvPr id="3" name="TextBox 2"/>
          <p:cNvSpPr txBox="1"/>
          <p:nvPr/>
        </p:nvSpPr>
        <p:spPr>
          <a:xfrm>
            <a:off x="4049356" y="980728"/>
            <a:ext cx="1311898" cy="461665"/>
          </a:xfrm>
          <a:prstGeom prst="rect">
            <a:avLst/>
          </a:prstGeom>
          <a:noFill/>
        </p:spPr>
        <p:txBody>
          <a:bodyPr wrap="none" rtlCol="0">
            <a:spAutoFit/>
          </a:bodyPr>
          <a:lstStyle/>
          <a:p>
            <a:r>
              <a:rPr lang="en-GB" sz="2400" dirty="0">
                <a:solidFill>
                  <a:srgbClr val="FF0000"/>
                </a:solidFill>
              </a:rPr>
              <a:t>Sourcing</a:t>
            </a:r>
            <a:r>
              <a:rPr lang="en-GB" dirty="0">
                <a:solidFill>
                  <a:srgbClr val="FF0000"/>
                </a:solidFill>
              </a:rPr>
              <a:t> </a:t>
            </a:r>
            <a:endParaRPr lang="en-GB" dirty="0">
              <a:solidFill>
                <a:srgbClr val="FF0000"/>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779463" y="381000"/>
            <a:ext cx="7583487" cy="10445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C00000"/>
                </a:solidFill>
                <a:latin typeface="Calibri" panose="020F0502020204030204" pitchFamily="34" charset="0"/>
                <a:ea typeface="MS PGothic" panose="020B0600070205080204" charset="-128"/>
              </a:rPr>
              <a:t>What would this look like?</a:t>
            </a:r>
            <a:endParaRPr lang="en-US" sz="3200" dirty="0">
              <a:solidFill>
                <a:srgbClr val="C00000"/>
              </a:solidFill>
              <a:latin typeface="Calibri" panose="020F0502020204030204" pitchFamily="34" charset="0"/>
              <a:ea typeface="MS PGothic" panose="020B0600070205080204" charset="-128"/>
            </a:endParaRPr>
          </a:p>
        </p:txBody>
      </p:sp>
      <p:sp>
        <p:nvSpPr>
          <p:cNvPr id="5" name="AutoShape 2"/>
          <p:cNvSpPr/>
          <p:nvPr/>
        </p:nvSpPr>
        <p:spPr bwMode="auto">
          <a:xfrm>
            <a:off x="401638" y="2160588"/>
            <a:ext cx="2312987" cy="1098550"/>
          </a:xfrm>
          <a:prstGeom prst="roundRect">
            <a:avLst>
              <a:gd name="adj" fmla="val 12194"/>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0" bIns="0"/>
          <a:lstStyle/>
          <a:p>
            <a:pPr fontAlgn="auto">
              <a:spcBef>
                <a:spcPts val="0"/>
              </a:spcBef>
              <a:spcAft>
                <a:spcPts val="0"/>
              </a:spcAft>
              <a:defRPr/>
            </a:pPr>
            <a:endParaRPr lang="en-US"/>
          </a:p>
        </p:txBody>
      </p:sp>
      <p:sp>
        <p:nvSpPr>
          <p:cNvPr id="6" name="AutoShape 3"/>
          <p:cNvSpPr/>
          <p:nvPr/>
        </p:nvSpPr>
        <p:spPr bwMode="auto">
          <a:xfrm>
            <a:off x="3411538" y="2160588"/>
            <a:ext cx="2312987" cy="1098550"/>
          </a:xfrm>
          <a:prstGeom prst="roundRect">
            <a:avLst>
              <a:gd name="adj" fmla="val 12194"/>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lIns="0" tIns="0" rIns="0" bIns="0"/>
          <a:lstStyle/>
          <a:p>
            <a:pPr fontAlgn="auto">
              <a:spcBef>
                <a:spcPts val="0"/>
              </a:spcBef>
              <a:spcAft>
                <a:spcPts val="0"/>
              </a:spcAft>
              <a:defRPr/>
            </a:pPr>
            <a:endParaRPr lang="en-US"/>
          </a:p>
        </p:txBody>
      </p:sp>
      <p:sp>
        <p:nvSpPr>
          <p:cNvPr id="7" name="AutoShape 4"/>
          <p:cNvSpPr/>
          <p:nvPr/>
        </p:nvSpPr>
        <p:spPr bwMode="auto">
          <a:xfrm>
            <a:off x="6419850" y="2160588"/>
            <a:ext cx="2312988" cy="1098550"/>
          </a:xfrm>
          <a:prstGeom prst="roundRect">
            <a:avLst>
              <a:gd name="adj" fmla="val 12194"/>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lIns="0" tIns="0" rIns="0" bIns="0"/>
          <a:lstStyle/>
          <a:p>
            <a:pPr fontAlgn="auto">
              <a:spcBef>
                <a:spcPts val="0"/>
              </a:spcBef>
              <a:spcAft>
                <a:spcPts val="0"/>
              </a:spcAft>
              <a:defRPr/>
            </a:pPr>
            <a:endParaRPr lang="en-US"/>
          </a:p>
        </p:txBody>
      </p:sp>
      <p:sp>
        <p:nvSpPr>
          <p:cNvPr id="8" name="Rectangle 7"/>
          <p:cNvSpPr/>
          <p:nvPr/>
        </p:nvSpPr>
        <p:spPr bwMode="auto">
          <a:xfrm>
            <a:off x="1158875" y="2530475"/>
            <a:ext cx="744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400">
                <a:latin typeface="Calibri" panose="020F0502020204030204" pitchFamily="34" charset="0"/>
                <a:sym typeface="Gill Sans" charset="0"/>
              </a:rPr>
              <a:t>Buyer</a:t>
            </a:r>
            <a:endParaRPr lang="en-US" sz="2400">
              <a:latin typeface="Calibri" panose="020F0502020204030204" pitchFamily="34" charset="0"/>
              <a:sym typeface="Gill Sans" charset="0"/>
            </a:endParaRPr>
          </a:p>
        </p:txBody>
      </p:sp>
      <p:sp>
        <p:nvSpPr>
          <p:cNvPr id="9" name="Rectangle 8"/>
          <p:cNvSpPr/>
          <p:nvPr/>
        </p:nvSpPr>
        <p:spPr bwMode="auto">
          <a:xfrm>
            <a:off x="3889375" y="2538413"/>
            <a:ext cx="1090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400">
                <a:latin typeface="Calibri" panose="020F0502020204030204" pitchFamily="34" charset="0"/>
                <a:sym typeface="Gill Sans" charset="0"/>
              </a:rPr>
              <a:t>Tier One</a:t>
            </a:r>
            <a:endParaRPr lang="en-US" sz="2400">
              <a:latin typeface="Calibri" panose="020F0502020204030204" pitchFamily="34" charset="0"/>
              <a:sym typeface="Gill Sans" charset="0"/>
            </a:endParaRPr>
          </a:p>
        </p:txBody>
      </p:sp>
      <p:sp>
        <p:nvSpPr>
          <p:cNvPr id="10" name="Rectangle 9"/>
          <p:cNvSpPr/>
          <p:nvPr/>
        </p:nvSpPr>
        <p:spPr bwMode="auto">
          <a:xfrm>
            <a:off x="6873875" y="2543175"/>
            <a:ext cx="1096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400">
                <a:latin typeface="Calibri" panose="020F0502020204030204" pitchFamily="34" charset="0"/>
                <a:sym typeface="Gill Sans" charset="0"/>
              </a:rPr>
              <a:t>Tier Two</a:t>
            </a:r>
            <a:endParaRPr lang="en-US" sz="2400">
              <a:latin typeface="Calibri" panose="020F0502020204030204" pitchFamily="34" charset="0"/>
              <a:sym typeface="Gill Sans" charset="0"/>
            </a:endParaRPr>
          </a:p>
        </p:txBody>
      </p:sp>
      <p:sp>
        <p:nvSpPr>
          <p:cNvPr id="11" name="Line 8"/>
          <p:cNvSpPr>
            <a:spLocks noChangeShapeType="1"/>
          </p:cNvSpPr>
          <p:nvPr/>
        </p:nvSpPr>
        <p:spPr bwMode="auto">
          <a:xfrm flipH="1">
            <a:off x="2701925" y="2881313"/>
            <a:ext cx="738188" cy="0"/>
          </a:xfrm>
          <a:prstGeom prst="line">
            <a:avLst/>
          </a:prstGeom>
          <a:noFill/>
          <a:ln w="25400">
            <a:solidFill>
              <a:schemeClr val="tx1"/>
            </a:solidFill>
            <a:miter lim="800000"/>
            <a:headEnd type="stealth" w="med" len="med"/>
          </a:ln>
          <a:extLst>
            <a:ext uri="{909E8E84-426E-40DD-AFC4-6F175D3DCCD1}">
              <a14:hiddenFill xmlns:a14="http://schemas.microsoft.com/office/drawing/2010/main">
                <a:noFill/>
              </a14:hiddenFill>
            </a:ext>
          </a:extLst>
        </p:spPr>
        <p:txBody>
          <a:bodyPr lIns="0" tIns="0" rIns="0" bIns="0"/>
          <a:lstStyle/>
          <a:p>
            <a:endParaRPr lang="en-GB"/>
          </a:p>
        </p:txBody>
      </p:sp>
      <p:sp>
        <p:nvSpPr>
          <p:cNvPr id="12" name="Line 9"/>
          <p:cNvSpPr>
            <a:spLocks noChangeShapeType="1"/>
          </p:cNvSpPr>
          <p:nvPr/>
        </p:nvSpPr>
        <p:spPr bwMode="auto">
          <a:xfrm flipH="1">
            <a:off x="5732463" y="2884488"/>
            <a:ext cx="738187" cy="0"/>
          </a:xfrm>
          <a:prstGeom prst="line">
            <a:avLst/>
          </a:prstGeom>
          <a:noFill/>
          <a:ln w="25400">
            <a:solidFill>
              <a:schemeClr val="tx1"/>
            </a:solidFill>
            <a:miter lim="800000"/>
            <a:headEnd type="stealth" w="med" len="med"/>
          </a:ln>
          <a:extLst>
            <a:ext uri="{909E8E84-426E-40DD-AFC4-6F175D3DCCD1}">
              <a14:hiddenFill xmlns:a14="http://schemas.microsoft.com/office/drawing/2010/main">
                <a:noFill/>
              </a14:hiddenFill>
            </a:ext>
          </a:extLst>
        </p:spPr>
        <p:txBody>
          <a:bodyPr lIns="0" tIns="0" rIns="0" bIns="0"/>
          <a:lstStyle/>
          <a:p>
            <a:endParaRPr lang="en-GB"/>
          </a:p>
        </p:txBody>
      </p:sp>
      <p:sp>
        <p:nvSpPr>
          <p:cNvPr id="13" name="Line 10"/>
          <p:cNvSpPr>
            <a:spLocks noChangeShapeType="1"/>
          </p:cNvSpPr>
          <p:nvPr/>
        </p:nvSpPr>
        <p:spPr bwMode="auto">
          <a:xfrm>
            <a:off x="2714625" y="2452688"/>
            <a:ext cx="690563" cy="0"/>
          </a:xfrm>
          <a:prstGeom prst="line">
            <a:avLst/>
          </a:prstGeom>
          <a:noFill/>
          <a:ln w="25400">
            <a:solidFill>
              <a:schemeClr val="tx1"/>
            </a:solidFill>
            <a:miter lim="800000"/>
            <a:headEnd type="stealth" w="med" len="med"/>
          </a:ln>
          <a:extLst>
            <a:ext uri="{909E8E84-426E-40DD-AFC4-6F175D3DCCD1}">
              <a14:hiddenFill xmlns:a14="http://schemas.microsoft.com/office/drawing/2010/main">
                <a:noFill/>
              </a14:hiddenFill>
            </a:ext>
          </a:extLst>
        </p:spPr>
        <p:txBody>
          <a:bodyPr lIns="0" tIns="0" rIns="0" bIns="0"/>
          <a:lstStyle/>
          <a:p>
            <a:endParaRPr lang="en-GB"/>
          </a:p>
        </p:txBody>
      </p:sp>
      <p:sp>
        <p:nvSpPr>
          <p:cNvPr id="14" name="Line 11"/>
          <p:cNvSpPr>
            <a:spLocks noChangeShapeType="1"/>
          </p:cNvSpPr>
          <p:nvPr/>
        </p:nvSpPr>
        <p:spPr bwMode="auto">
          <a:xfrm>
            <a:off x="5715000" y="2455863"/>
            <a:ext cx="690563" cy="0"/>
          </a:xfrm>
          <a:prstGeom prst="line">
            <a:avLst/>
          </a:prstGeom>
          <a:noFill/>
          <a:ln w="25400">
            <a:solidFill>
              <a:schemeClr val="tx1"/>
            </a:solidFill>
            <a:miter lim="800000"/>
            <a:headEnd type="stealth" w="med" len="med"/>
          </a:ln>
          <a:extLst>
            <a:ext uri="{909E8E84-426E-40DD-AFC4-6F175D3DCCD1}">
              <a14:hiddenFill xmlns:a14="http://schemas.microsoft.com/office/drawing/2010/main">
                <a:noFill/>
              </a14:hiddenFill>
            </a:ext>
          </a:extLst>
        </p:spPr>
        <p:txBody>
          <a:bodyPr lIns="0" tIns="0" rIns="0" bIns="0"/>
          <a:lstStyle/>
          <a:p>
            <a:endParaRPr lang="en-GB"/>
          </a:p>
        </p:txBody>
      </p:sp>
      <p:sp>
        <p:nvSpPr>
          <p:cNvPr id="15" name="Rectangle 14"/>
          <p:cNvSpPr/>
          <p:nvPr/>
        </p:nvSpPr>
        <p:spPr bwMode="auto">
          <a:xfrm>
            <a:off x="2705100" y="1754188"/>
            <a:ext cx="4016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latin typeface="Calibri" panose="020F0502020204030204" pitchFamily="34" charset="0"/>
              </a:rPr>
              <a:t>Ship</a:t>
            </a:r>
            <a:endParaRPr lang="en-US">
              <a:latin typeface="Calibri" panose="020F0502020204030204" pitchFamily="34" charset="0"/>
            </a:endParaRPr>
          </a:p>
        </p:txBody>
      </p:sp>
      <p:sp>
        <p:nvSpPr>
          <p:cNvPr id="16" name="Rectangle 15"/>
          <p:cNvSpPr/>
          <p:nvPr/>
        </p:nvSpPr>
        <p:spPr bwMode="auto">
          <a:xfrm>
            <a:off x="5705475" y="1754188"/>
            <a:ext cx="4016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latin typeface="Calibri" panose="020F0502020204030204" pitchFamily="34" charset="0"/>
              </a:rPr>
              <a:t>Ship</a:t>
            </a:r>
            <a:endParaRPr lang="en-US">
              <a:latin typeface="Calibri" panose="020F0502020204030204" pitchFamily="34" charset="0"/>
            </a:endParaRPr>
          </a:p>
        </p:txBody>
      </p:sp>
      <p:sp>
        <p:nvSpPr>
          <p:cNvPr id="17" name="Rectangle 16"/>
          <p:cNvSpPr/>
          <p:nvPr/>
        </p:nvSpPr>
        <p:spPr bwMode="auto">
          <a:xfrm>
            <a:off x="2765425" y="3298825"/>
            <a:ext cx="3476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latin typeface="Calibri" panose="020F0502020204030204" pitchFamily="34" charset="0"/>
              </a:rPr>
              <a:t>Pull</a:t>
            </a:r>
            <a:endParaRPr lang="en-US">
              <a:latin typeface="Calibri" panose="020F0502020204030204" pitchFamily="34" charset="0"/>
            </a:endParaRPr>
          </a:p>
        </p:txBody>
      </p:sp>
      <p:sp>
        <p:nvSpPr>
          <p:cNvPr id="18" name="Rectangle 17"/>
          <p:cNvSpPr/>
          <p:nvPr/>
        </p:nvSpPr>
        <p:spPr bwMode="auto">
          <a:xfrm>
            <a:off x="5759450" y="3308350"/>
            <a:ext cx="346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latin typeface="Calibri" panose="020F0502020204030204" pitchFamily="34" charset="0"/>
              </a:rPr>
              <a:t>Pull</a:t>
            </a:r>
            <a:endParaRPr lang="en-US">
              <a:latin typeface="Calibri" panose="020F0502020204030204" pitchFamily="34" charset="0"/>
            </a:endParaRPr>
          </a:p>
        </p:txBody>
      </p:sp>
      <p:sp>
        <p:nvSpPr>
          <p:cNvPr id="19" name="Rectangle 18"/>
          <p:cNvSpPr/>
          <p:nvPr/>
        </p:nvSpPr>
        <p:spPr bwMode="auto">
          <a:xfrm>
            <a:off x="401638" y="3608388"/>
            <a:ext cx="848995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800">
                <a:latin typeface="Calibri" panose="020F0502020204030204" pitchFamily="34" charset="0"/>
              </a:rPr>
              <a:t>Goals:</a:t>
            </a:r>
            <a:endParaRPr lang="en-US" sz="2800">
              <a:latin typeface="Calibri" panose="020F0502020204030204" pitchFamily="34" charset="0"/>
            </a:endParaRPr>
          </a:p>
          <a:p>
            <a:r>
              <a:rPr lang="en-US" sz="2800">
                <a:latin typeface="Calibri" panose="020F0502020204030204" pitchFamily="34" charset="0"/>
              </a:rPr>
              <a:t>1. Share demand data as far upstream as possible </a:t>
            </a:r>
            <a:endParaRPr lang="en-US" sz="2800">
              <a:latin typeface="Calibri" panose="020F0502020204030204" pitchFamily="34" charset="0"/>
            </a:endParaRPr>
          </a:p>
          <a:p>
            <a:r>
              <a:rPr lang="en-US" sz="2800">
                <a:latin typeface="Calibri" panose="020F0502020204030204" pitchFamily="34" charset="0"/>
              </a:rPr>
              <a:t>2. Change to pull system</a:t>
            </a:r>
            <a:endParaRPr lang="en-US" sz="2800">
              <a:latin typeface="Calibri" panose="020F0502020204030204" pitchFamily="34" charset="0"/>
            </a:endParaRPr>
          </a:p>
          <a:p>
            <a:r>
              <a:rPr lang="en-US" sz="2800">
                <a:latin typeface="Calibri" panose="020F0502020204030204" pitchFamily="34" charset="0"/>
              </a:rPr>
              <a:t>3. Smooth production scheduling across chain</a:t>
            </a:r>
            <a:endParaRPr lang="en-US" sz="2800">
              <a:latin typeface="Calibri" panose="020F0502020204030204" pitchFamily="34" charset="0"/>
            </a:endParaRPr>
          </a:p>
          <a:p>
            <a:r>
              <a:rPr lang="en-US" sz="2800">
                <a:latin typeface="Calibri" panose="020F0502020204030204" pitchFamily="34" charset="0"/>
              </a:rPr>
              <a:t>4. Use value stream mapping to reduce waste</a:t>
            </a:r>
            <a:endParaRPr lang="en-US" sz="2800">
              <a:latin typeface="Calibri" panose="020F0502020204030204" pitchFamily="34" charset="0"/>
            </a:endParaRPr>
          </a:p>
          <a:p>
            <a:r>
              <a:rPr lang="en-US" sz="2800">
                <a:latin typeface="Calibri" panose="020F0502020204030204" pitchFamily="34" charset="0"/>
              </a:rPr>
              <a:t>5. Maintain open communication</a:t>
            </a:r>
            <a:endParaRPr lang="en-US" sz="2800">
              <a:latin typeface="Calibri" panose="020F0502020204030204" pitchFamily="34" charset="0"/>
            </a:endParaRPr>
          </a:p>
          <a:p>
            <a:endParaRPr lang="en-US">
              <a:latin typeface="Calibri" panose="020F050202020403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69"/>
          <p:cNvSpPr txBox="1">
            <a:spLocks noChangeArrowheads="1"/>
          </p:cNvSpPr>
          <p:nvPr/>
        </p:nvSpPr>
        <p:spPr bwMode="auto">
          <a:xfrm>
            <a:off x="1871842" y="836712"/>
            <a:ext cx="54562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spcBef>
                <a:spcPct val="0"/>
              </a:spcBef>
              <a:buFontTx/>
              <a:buNone/>
            </a:pPr>
            <a:r>
              <a:rPr lang="en-GB" altLang="en-US" sz="2800" b="0" dirty="0">
                <a:solidFill>
                  <a:srgbClr val="C00000"/>
                </a:solidFill>
                <a:latin typeface="Arial" panose="020B0604020202020204" pitchFamily="34" charset="0"/>
                <a:cs typeface="Arial" panose="020B0604020202020204" pitchFamily="34" charset="0"/>
              </a:rPr>
              <a:t>‘</a:t>
            </a:r>
            <a:r>
              <a:rPr lang="en-GB" altLang="en-US" sz="2800" b="0" dirty="0">
                <a:solidFill>
                  <a:srgbClr val="C00000"/>
                </a:solidFill>
                <a:latin typeface="Calibri" panose="020F0502020204030204" pitchFamily="34" charset="0"/>
                <a:cs typeface="Calibri" panose="020F0502020204030204" pitchFamily="34" charset="0"/>
              </a:rPr>
              <a:t>Advantages and problems of ESI’</a:t>
            </a:r>
            <a:endParaRPr lang="en-GB" altLang="en-US" sz="2800" b="0" dirty="0">
              <a:solidFill>
                <a:srgbClr val="C00000"/>
              </a:solidFill>
              <a:latin typeface="Calibri" panose="020F0502020204030204" pitchFamily="34" charset="0"/>
              <a:cs typeface="Calibri" panose="020F0502020204030204" pitchFamily="34" charset="0"/>
            </a:endParaRPr>
          </a:p>
        </p:txBody>
      </p:sp>
      <p:graphicFrame>
        <p:nvGraphicFramePr>
          <p:cNvPr id="8" name="Group 126"/>
          <p:cNvGraphicFramePr>
            <a:graphicFrameLocks noGrp="1"/>
          </p:cNvGraphicFramePr>
          <p:nvPr/>
        </p:nvGraphicFramePr>
        <p:xfrm>
          <a:off x="755576" y="1772816"/>
          <a:ext cx="7632848" cy="3672411"/>
        </p:xfrm>
        <a:graphic>
          <a:graphicData uri="http://schemas.openxmlformats.org/drawingml/2006/table">
            <a:tbl>
              <a:tblPr/>
              <a:tblGrid>
                <a:gridCol w="3817117"/>
                <a:gridCol w="3815731"/>
              </a:tblGrid>
              <a:tr h="386573">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pPr>
                      <a:r>
                        <a:rPr kumimoji="0" lang="en-US" sz="1500" b="0"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Advantages</a:t>
                      </a:r>
                      <a:endParaRPr kumimoji="0" lang="en-GB" sz="1500" b="0"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L="68591" marR="68591" marT="34293" marB="3429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60000"/>
                        <a:lumOff val="4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pPr>
                      <a:r>
                        <a:rPr kumimoji="0" lang="en-US" sz="1500" b="0"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Problems</a:t>
                      </a:r>
                      <a:endParaRPr kumimoji="0" lang="en-GB" sz="1500" b="0"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L="68591" marR="68591" marT="34293" marB="3429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60000"/>
                        <a:lumOff val="40000"/>
                      </a:schemeClr>
                    </a:solidFill>
                  </a:tcPr>
                </a:tc>
              </a:tr>
              <a:tr h="578437">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pPr>
                      <a:r>
                        <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Reduced development time</a:t>
                      </a:r>
                      <a:endPar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91" marR="68591" marT="34293" marB="3429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pPr>
                      <a:r>
                        <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Release of confidential business information</a:t>
                      </a:r>
                      <a:endPar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91" marR="68591" marT="34293" marB="3429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86573">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pPr>
                      <a:r>
                        <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Improved specifications</a:t>
                      </a:r>
                      <a:endPar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91" marR="68591" marT="34293" marB="3429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pPr>
                      <a:r>
                        <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Technology sharing</a:t>
                      </a:r>
                      <a:endPar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91" marR="68591" marT="34293" marB="3429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86573">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pPr>
                      <a:r>
                        <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Enhanced quality</a:t>
                      </a:r>
                      <a:endPar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91" marR="68591" marT="34293" marB="3429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pPr>
                      <a:r>
                        <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Cost and pricing sharing</a:t>
                      </a:r>
                      <a:endPar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91" marR="68591" marT="34293" marB="3429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86573">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pPr>
                      <a:r>
                        <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Lower development costs</a:t>
                      </a:r>
                      <a:endPar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91" marR="68591" marT="34293" marB="3429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pPr>
                      <a:r>
                        <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Decision making</a:t>
                      </a:r>
                      <a:endPar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91" marR="68591" marT="34293" marB="3429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87963">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pPr>
                      <a:r>
                        <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Access to new technology</a:t>
                      </a:r>
                      <a:endPar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91" marR="68591" marT="34293" marB="3429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pPr>
                      <a:r>
                        <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Ownership of IPRS</a:t>
                      </a:r>
                      <a:endPar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91" marR="68591" marT="34293" marB="3429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86573">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pPr>
                      <a:r>
                        <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Joint problem-solving</a:t>
                      </a:r>
                      <a:endPar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91" marR="68591" marT="34293" marB="3429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pPr>
                      <a:r>
                        <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Teamwork</a:t>
                      </a:r>
                      <a:endPar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91" marR="68591" marT="34293" marB="3429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86573">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pPr>
                      <a:r>
                        <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Interchange of knowledge</a:t>
                      </a:r>
                      <a:endPar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91" marR="68591" marT="34293" marB="3429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pPr>
                      <a:r>
                        <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Accountability</a:t>
                      </a:r>
                      <a:endPar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91" marR="68591" marT="34293" marB="3429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86573">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pPr>
                      <a:r>
                        <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Improved manufacturability</a:t>
                      </a:r>
                      <a:endPar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91" marR="68591" marT="34293" marB="3429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pPr>
                      <a:endParaRPr kumimoji="0" lang="en-US" sz="1400" b="0" i="0" u="none" strike="noStrike" cap="none" normalizeH="0" baseline="0" dirty="0">
                        <a:ln>
                          <a:noFill/>
                        </a:ln>
                        <a:solidFill>
                          <a:schemeClr val="tx1"/>
                        </a:solidFill>
                        <a:effectLst/>
                        <a:latin typeface="Arial" panose="020B0604020202020204" pitchFamily="34" charset="0"/>
                      </a:endParaRPr>
                    </a:p>
                  </a:txBody>
                  <a:tcPr marL="68591" marR="68591" marT="34293" marB="3429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a:spLocks noChangeArrowheads="1"/>
          </p:cNvSpPr>
          <p:nvPr/>
        </p:nvSpPr>
        <p:spPr bwMode="auto">
          <a:xfrm>
            <a:off x="1542583" y="5393241"/>
            <a:ext cx="634701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gn="ctr" eaLnBrk="1" hangingPunct="1">
              <a:spcBef>
                <a:spcPct val="0"/>
              </a:spcBef>
              <a:buFontTx/>
              <a:buNone/>
            </a:pPr>
            <a:r>
              <a:rPr lang="en-GB" altLang="en-US" sz="1350">
                <a:latin typeface="Calibri" panose="020F0502020204030204" pitchFamily="34" charset="0"/>
                <a:ea typeface="Times New Roman" panose="02020603050405020304" pitchFamily="18" charset="0"/>
                <a:cs typeface="Calibri" panose="020F0502020204030204" pitchFamily="34" charset="0"/>
              </a:rPr>
              <a:t>Design Flexiblity and Cost of Design Changes</a:t>
            </a:r>
            <a:endParaRPr lang="en-GB" altLang="en-US" sz="1350">
              <a:latin typeface="Calibri" panose="020F0502020204030204" pitchFamily="34" charset="0"/>
              <a:ea typeface="Times New Roman" panose="02020603050405020304" pitchFamily="18" charset="0"/>
              <a:cs typeface="Calibri" panose="020F0502020204030204" pitchFamily="34" charset="0"/>
            </a:endParaRPr>
          </a:p>
        </p:txBody>
      </p:sp>
      <p:cxnSp>
        <p:nvCxnSpPr>
          <p:cNvPr id="4" name="Connecteur droit avec flèche 26"/>
          <p:cNvCxnSpPr/>
          <p:nvPr/>
        </p:nvCxnSpPr>
        <p:spPr bwMode="auto">
          <a:xfrm rot="5400000" flipH="1" flipV="1">
            <a:off x="1228805" y="3914255"/>
            <a:ext cx="2114877" cy="1191"/>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5" name="Connecteur droit avec flèche 29"/>
          <p:cNvCxnSpPr/>
          <p:nvPr/>
        </p:nvCxnSpPr>
        <p:spPr bwMode="auto">
          <a:xfrm>
            <a:off x="2286839" y="4972288"/>
            <a:ext cx="4629865" cy="1191"/>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6" name="Forme libre 38"/>
          <p:cNvSpPr/>
          <p:nvPr/>
        </p:nvSpPr>
        <p:spPr bwMode="auto">
          <a:xfrm>
            <a:off x="2542862" y="2888373"/>
            <a:ext cx="4105909" cy="2004132"/>
          </a:xfrm>
          <a:custGeom>
            <a:avLst/>
            <a:gdLst>
              <a:gd name="connsiteX0" fmla="*/ 0 w 5474524"/>
              <a:gd name="connsiteY0" fmla="*/ 0 h 2671948"/>
              <a:gd name="connsiteX1" fmla="*/ 1116280 w 5474524"/>
              <a:gd name="connsiteY1" fmla="*/ 2125683 h 2671948"/>
              <a:gd name="connsiteX2" fmla="*/ 5474524 w 5474524"/>
              <a:gd name="connsiteY2" fmla="*/ 2671948 h 2671948"/>
            </a:gdLst>
            <a:ahLst/>
            <a:cxnLst>
              <a:cxn ang="0">
                <a:pos x="connsiteX0" y="connsiteY0"/>
              </a:cxn>
              <a:cxn ang="0">
                <a:pos x="connsiteX1" y="connsiteY1"/>
              </a:cxn>
              <a:cxn ang="0">
                <a:pos x="connsiteX2" y="connsiteY2"/>
              </a:cxn>
            </a:cxnLst>
            <a:rect l="l" t="t" r="r" b="b"/>
            <a:pathLst>
              <a:path w="5474524" h="2671948">
                <a:moveTo>
                  <a:pt x="0" y="0"/>
                </a:moveTo>
                <a:cubicBezTo>
                  <a:pt x="101929" y="840179"/>
                  <a:pt x="203859" y="1680358"/>
                  <a:pt x="1116280" y="2125683"/>
                </a:cubicBezTo>
                <a:cubicBezTo>
                  <a:pt x="2028701" y="2571008"/>
                  <a:pt x="3751612" y="2621478"/>
                  <a:pt x="5474524" y="2671948"/>
                </a:cubicBezTo>
              </a:path>
            </a:pathLst>
          </a:custGeom>
          <a:ln>
            <a:solidFill>
              <a:srgbClr val="7030A0"/>
            </a:solidFill>
            <a:headEnd type="none" w="med" len="med"/>
            <a:tailEnd type="none" w="med" len="med"/>
          </a:ln>
        </p:spPr>
        <p:style>
          <a:lnRef idx="2">
            <a:schemeClr val="accent4"/>
          </a:lnRef>
          <a:fillRef idx="0">
            <a:schemeClr val="accent4"/>
          </a:fillRef>
          <a:effectRef idx="1">
            <a:schemeClr val="accent4"/>
          </a:effectRef>
          <a:fontRef idx="minor">
            <a:schemeClr val="tx1"/>
          </a:fontRef>
        </p:style>
        <p:txBody>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gn="ctr" eaLnBrk="1" hangingPunct="1">
              <a:defRPr/>
            </a:pPr>
            <a:endParaRPr lang="fr-FR" sz="895"/>
          </a:p>
        </p:txBody>
      </p:sp>
      <p:cxnSp>
        <p:nvCxnSpPr>
          <p:cNvPr id="7" name="Connecteur en arc 40"/>
          <p:cNvCxnSpPr/>
          <p:nvPr/>
        </p:nvCxnSpPr>
        <p:spPr bwMode="auto">
          <a:xfrm flipV="1">
            <a:off x="2401156" y="2914571"/>
            <a:ext cx="4229753" cy="1943400"/>
          </a:xfrm>
          <a:prstGeom prst="curvedConnector3">
            <a:avLst>
              <a:gd name="adj1" fmla="val 50000"/>
            </a:avLst>
          </a:prstGeom>
          <a:ln>
            <a:solidFill>
              <a:srgbClr val="0070C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sp>
        <p:nvSpPr>
          <p:cNvPr id="8" name="ZoneTexte 43"/>
          <p:cNvSpPr txBox="1">
            <a:spLocks noChangeArrowheads="1"/>
          </p:cNvSpPr>
          <p:nvPr/>
        </p:nvSpPr>
        <p:spPr bwMode="auto">
          <a:xfrm>
            <a:off x="1485424" y="2857412"/>
            <a:ext cx="571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gn="ctr" eaLnBrk="1" hangingPunct="1">
              <a:spcBef>
                <a:spcPct val="0"/>
              </a:spcBef>
              <a:buFontTx/>
              <a:buNone/>
            </a:pPr>
            <a:r>
              <a:rPr lang="fr-FR" altLang="en-US" sz="1200">
                <a:latin typeface="Calibri" panose="020F0502020204030204" pitchFamily="34" charset="0"/>
                <a:cs typeface="Calibri" panose="020F0502020204030204" pitchFamily="34" charset="0"/>
              </a:rPr>
              <a:t>High</a:t>
            </a:r>
            <a:endParaRPr lang="fr-FR" altLang="en-US" sz="1200">
              <a:latin typeface="Calibri" panose="020F0502020204030204" pitchFamily="34" charset="0"/>
              <a:cs typeface="Calibri" panose="020F0502020204030204" pitchFamily="34" charset="0"/>
            </a:endParaRPr>
          </a:p>
        </p:txBody>
      </p:sp>
      <p:sp>
        <p:nvSpPr>
          <p:cNvPr id="9" name="ZoneTexte 44"/>
          <p:cNvSpPr txBox="1">
            <a:spLocks noChangeArrowheads="1"/>
          </p:cNvSpPr>
          <p:nvPr/>
        </p:nvSpPr>
        <p:spPr bwMode="auto">
          <a:xfrm>
            <a:off x="1485424" y="4718647"/>
            <a:ext cx="571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gn="ctr" eaLnBrk="1" hangingPunct="1">
              <a:spcBef>
                <a:spcPct val="0"/>
              </a:spcBef>
              <a:buFontTx/>
              <a:buNone/>
            </a:pPr>
            <a:r>
              <a:rPr lang="fr-FR" altLang="en-US" sz="1200">
                <a:latin typeface="Calibri" panose="020F0502020204030204" pitchFamily="34" charset="0"/>
                <a:cs typeface="Calibri" panose="020F0502020204030204" pitchFamily="34" charset="0"/>
              </a:rPr>
              <a:t>Low</a:t>
            </a:r>
            <a:endParaRPr lang="fr-FR" altLang="en-US" sz="1200">
              <a:latin typeface="Calibri" panose="020F0502020204030204" pitchFamily="34" charset="0"/>
              <a:cs typeface="Calibri" panose="020F0502020204030204" pitchFamily="34" charset="0"/>
            </a:endParaRPr>
          </a:p>
        </p:txBody>
      </p:sp>
      <p:sp>
        <p:nvSpPr>
          <p:cNvPr id="10" name="ZoneTexte 45"/>
          <p:cNvSpPr txBox="1">
            <a:spLocks noChangeArrowheads="1"/>
          </p:cNvSpPr>
          <p:nvPr/>
        </p:nvSpPr>
        <p:spPr bwMode="auto">
          <a:xfrm>
            <a:off x="4171889" y="5061600"/>
            <a:ext cx="571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gn="ctr" eaLnBrk="1" hangingPunct="1">
              <a:spcBef>
                <a:spcPct val="0"/>
              </a:spcBef>
              <a:buFontTx/>
              <a:buNone/>
            </a:pPr>
            <a:r>
              <a:rPr lang="fr-FR" altLang="en-US" sz="1200">
                <a:latin typeface="Calibri" panose="020F0502020204030204" pitchFamily="34" charset="0"/>
                <a:cs typeface="Calibri" panose="020F0502020204030204" pitchFamily="34" charset="0"/>
              </a:rPr>
              <a:t>Time</a:t>
            </a:r>
            <a:endParaRPr lang="fr-FR" altLang="en-US" sz="1200">
              <a:latin typeface="Calibri" panose="020F0502020204030204" pitchFamily="34" charset="0"/>
              <a:cs typeface="Calibri" panose="020F0502020204030204" pitchFamily="34" charset="0"/>
            </a:endParaRPr>
          </a:p>
        </p:txBody>
      </p:sp>
      <p:sp>
        <p:nvSpPr>
          <p:cNvPr id="11" name="ZoneTexte 46"/>
          <p:cNvSpPr txBox="1">
            <a:spLocks noChangeArrowheads="1"/>
          </p:cNvSpPr>
          <p:nvPr/>
        </p:nvSpPr>
        <p:spPr bwMode="auto">
          <a:xfrm>
            <a:off x="5257906" y="4261376"/>
            <a:ext cx="9145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gn="ctr" eaLnBrk="1" hangingPunct="1">
              <a:spcBef>
                <a:spcPct val="0"/>
              </a:spcBef>
              <a:buFontTx/>
              <a:buNone/>
            </a:pPr>
            <a:r>
              <a:rPr lang="fr-FR" altLang="en-US" sz="1200">
                <a:solidFill>
                  <a:srgbClr val="7030A0"/>
                </a:solidFill>
                <a:latin typeface="Calibri" panose="020F0502020204030204" pitchFamily="34" charset="0"/>
                <a:cs typeface="Calibri" panose="020F0502020204030204" pitchFamily="34" charset="0"/>
              </a:rPr>
              <a:t>Flexibility in design</a:t>
            </a:r>
            <a:endParaRPr lang="fr-FR" altLang="en-US" sz="1200">
              <a:solidFill>
                <a:srgbClr val="7030A0"/>
              </a:solidFill>
              <a:latin typeface="Calibri" panose="020F0502020204030204" pitchFamily="34" charset="0"/>
              <a:cs typeface="Calibri" panose="020F0502020204030204" pitchFamily="34" charset="0"/>
            </a:endParaRPr>
          </a:p>
        </p:txBody>
      </p:sp>
      <p:sp>
        <p:nvSpPr>
          <p:cNvPr id="12" name="ZoneTexte 47"/>
          <p:cNvSpPr txBox="1">
            <a:spLocks noChangeArrowheads="1"/>
          </p:cNvSpPr>
          <p:nvPr/>
        </p:nvSpPr>
        <p:spPr bwMode="auto">
          <a:xfrm>
            <a:off x="5257906" y="3390894"/>
            <a:ext cx="12574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gn="ctr" eaLnBrk="1" hangingPunct="1">
              <a:spcBef>
                <a:spcPct val="0"/>
              </a:spcBef>
              <a:buFontTx/>
              <a:buNone/>
            </a:pPr>
            <a:r>
              <a:rPr lang="fr-FR" altLang="en-US" sz="1200">
                <a:solidFill>
                  <a:srgbClr val="0070C0"/>
                </a:solidFill>
                <a:latin typeface="Calibri" panose="020F0502020204030204" pitchFamily="34" charset="0"/>
                <a:cs typeface="Calibri" panose="020F0502020204030204" pitchFamily="34" charset="0"/>
              </a:rPr>
              <a:t>Cost of design changes</a:t>
            </a:r>
            <a:endParaRPr lang="fr-FR" altLang="en-US" sz="1200">
              <a:solidFill>
                <a:srgbClr val="0070C0"/>
              </a:solidFill>
              <a:latin typeface="Calibri" panose="020F0502020204030204" pitchFamily="34" charset="0"/>
              <a:cs typeface="Calibri" panose="020F0502020204030204" pitchFamily="34" charset="0"/>
            </a:endParaRPr>
          </a:p>
        </p:txBody>
      </p:sp>
      <p:cxnSp>
        <p:nvCxnSpPr>
          <p:cNvPr id="13" name="Connecteur en arc 49"/>
          <p:cNvCxnSpPr/>
          <p:nvPr/>
        </p:nvCxnSpPr>
        <p:spPr bwMode="auto">
          <a:xfrm rot="10800000">
            <a:off x="4914953" y="3429000"/>
            <a:ext cx="285794" cy="171477"/>
          </a:xfrm>
          <a:prstGeom prst="curvedConnector3">
            <a:avLst>
              <a:gd name="adj1" fmla="val 50000"/>
            </a:avLst>
          </a:prstGeom>
          <a:ln>
            <a:solidFill>
              <a:srgbClr val="0070C0"/>
            </a:solidFill>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40742" y="811383"/>
            <a:ext cx="8063705" cy="1077218"/>
          </a:xfrm>
          <a:prstGeom prst="rect">
            <a:avLst/>
          </a:prstGeom>
        </p:spPr>
        <p:txBody>
          <a:bodyPr wrap="square">
            <a:spAutoFit/>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gn="ctr" eaLnBrk="1" hangingPunct="1">
              <a:defRPr/>
            </a:pPr>
            <a:r>
              <a:rPr lang="en-GB" sz="3200" b="0" kern="0" dirty="0">
                <a:solidFill>
                  <a:srgbClr val="C00000"/>
                </a:solidFill>
                <a:latin typeface="Calibri" panose="020F0502020204030204" pitchFamily="34" charset="0"/>
                <a:cs typeface="Calibri" panose="020F0502020204030204" pitchFamily="34" charset="0"/>
              </a:rPr>
              <a:t>Involving Suppliers in New Product Development</a:t>
            </a:r>
            <a:endParaRPr lang="fr-FR" sz="3200" b="0" kern="0" dirty="0">
              <a:solidFill>
                <a:srgbClr val="C0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par>
                                <p:cTn id="49" presetID="53" presetClass="entr" presetSubtype="16"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500" fill="hold"/>
                                        <p:tgtEl>
                                          <p:spTgt spid="6"/>
                                        </p:tgtEl>
                                        <p:attrNameLst>
                                          <p:attrName>ppt_w</p:attrName>
                                        </p:attrNameLst>
                                      </p:cBhvr>
                                      <p:tavLst>
                                        <p:tav tm="0">
                                          <p:val>
                                            <p:fltVal val="0"/>
                                          </p:val>
                                        </p:tav>
                                        <p:tav tm="100000">
                                          <p:val>
                                            <p:strVal val="#ppt_w"/>
                                          </p:val>
                                        </p:tav>
                                      </p:tavLst>
                                    </p:anim>
                                    <p:anim calcmode="lin" valueType="num">
                                      <p:cBhvr>
                                        <p:cTn id="59" dur="500" fill="hold"/>
                                        <p:tgtEl>
                                          <p:spTgt spid="6"/>
                                        </p:tgtEl>
                                        <p:attrNameLst>
                                          <p:attrName>ppt_h</p:attrName>
                                        </p:attrNameLst>
                                      </p:cBhvr>
                                      <p:tavLst>
                                        <p:tav tm="0">
                                          <p:val>
                                            <p:fltVal val="0"/>
                                          </p:val>
                                        </p:tav>
                                        <p:tav tm="100000">
                                          <p:val>
                                            <p:strVal val="#ppt_h"/>
                                          </p:val>
                                        </p:tav>
                                      </p:tavLst>
                                    </p:anim>
                                    <p:animEffect transition="in" filter="fade">
                                      <p:cBhvr>
                                        <p:cTn id="60" dur="500"/>
                                        <p:tgtEl>
                                          <p:spTgt spid="6"/>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Effect transition="in" filter="fade">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55576" y="764704"/>
            <a:ext cx="720080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algn="ctr" eaLnBrk="1" hangingPunct="1">
              <a:spcBef>
                <a:spcPct val="0"/>
              </a:spcBef>
              <a:buFontTx/>
              <a:buNone/>
            </a:pPr>
            <a:r>
              <a:rPr lang="en-GB" altLang="en-US" sz="3200" b="0" dirty="0">
                <a:solidFill>
                  <a:srgbClr val="C00000"/>
                </a:solidFill>
                <a:latin typeface="Calibri" panose="020F0502020204030204" pitchFamily="34" charset="0"/>
                <a:cs typeface="Calibri" panose="020F0502020204030204" pitchFamily="34" charset="0"/>
              </a:rPr>
              <a:t>The Concept of Supplier Development</a:t>
            </a:r>
            <a:endParaRPr lang="en-GB" altLang="en-US" sz="3200" b="0" dirty="0">
              <a:solidFill>
                <a:srgbClr val="C00000"/>
              </a:solidFill>
              <a:latin typeface="Calibri" panose="020F0502020204030204" pitchFamily="34" charset="0"/>
              <a:cs typeface="Calibri" panose="020F0502020204030204" pitchFamily="34" charset="0"/>
            </a:endParaRPr>
          </a:p>
        </p:txBody>
      </p:sp>
      <p:sp>
        <p:nvSpPr>
          <p:cNvPr id="5" name="Rectangle 3"/>
          <p:cNvSpPr txBox="1">
            <a:spLocks noChangeArrowheads="1"/>
          </p:cNvSpPr>
          <p:nvPr/>
        </p:nvSpPr>
        <p:spPr bwMode="auto">
          <a:xfrm>
            <a:off x="755576" y="1340768"/>
            <a:ext cx="7776864" cy="3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0590" rtl="0" eaLnBrk="1" latinLnBrk="0" hangingPunct="1">
              <a:defRPr sz="1795" kern="1200">
                <a:solidFill>
                  <a:schemeClr val="tx1"/>
                </a:solidFill>
                <a:latin typeface="+mn-lt"/>
                <a:ea typeface="+mn-ea"/>
                <a:cs typeface="+mn-cs"/>
              </a:defRPr>
            </a:lvl1pPr>
            <a:lvl2pPr marL="455295" algn="l" defTabSz="910590" rtl="0" eaLnBrk="1" latinLnBrk="0" hangingPunct="1">
              <a:defRPr sz="1795" kern="1200">
                <a:solidFill>
                  <a:schemeClr val="tx1"/>
                </a:solidFill>
                <a:latin typeface="+mn-lt"/>
                <a:ea typeface="+mn-ea"/>
                <a:cs typeface="+mn-cs"/>
              </a:defRPr>
            </a:lvl2pPr>
            <a:lvl3pPr marL="910590" algn="l" defTabSz="910590" rtl="0" eaLnBrk="1" latinLnBrk="0" hangingPunct="1">
              <a:defRPr sz="1795" kern="1200">
                <a:solidFill>
                  <a:schemeClr val="tx1"/>
                </a:solidFill>
                <a:latin typeface="+mn-lt"/>
                <a:ea typeface="+mn-ea"/>
                <a:cs typeface="+mn-cs"/>
              </a:defRPr>
            </a:lvl3pPr>
            <a:lvl4pPr marL="1365885" algn="l" defTabSz="910590" rtl="0" eaLnBrk="1" latinLnBrk="0" hangingPunct="1">
              <a:defRPr sz="1795" kern="1200">
                <a:solidFill>
                  <a:schemeClr val="tx1"/>
                </a:solidFill>
                <a:latin typeface="+mn-lt"/>
                <a:ea typeface="+mn-ea"/>
                <a:cs typeface="+mn-cs"/>
              </a:defRPr>
            </a:lvl4pPr>
            <a:lvl5pPr marL="1821815" algn="l" defTabSz="910590" rtl="0" eaLnBrk="1" latinLnBrk="0" hangingPunct="1">
              <a:defRPr sz="1795" kern="1200">
                <a:solidFill>
                  <a:schemeClr val="tx1"/>
                </a:solidFill>
                <a:latin typeface="+mn-lt"/>
                <a:ea typeface="+mn-ea"/>
                <a:cs typeface="+mn-cs"/>
              </a:defRPr>
            </a:lvl5pPr>
            <a:lvl6pPr marL="2277110" algn="l" defTabSz="910590" rtl="0" eaLnBrk="1" latinLnBrk="0" hangingPunct="1">
              <a:defRPr sz="1795" kern="1200">
                <a:solidFill>
                  <a:schemeClr val="tx1"/>
                </a:solidFill>
                <a:latin typeface="+mn-lt"/>
                <a:ea typeface="+mn-ea"/>
                <a:cs typeface="+mn-cs"/>
              </a:defRPr>
            </a:lvl6pPr>
            <a:lvl7pPr marL="2732405" algn="l" defTabSz="910590" rtl="0" eaLnBrk="1" latinLnBrk="0" hangingPunct="1">
              <a:defRPr sz="1795" kern="1200">
                <a:solidFill>
                  <a:schemeClr val="tx1"/>
                </a:solidFill>
                <a:latin typeface="+mn-lt"/>
                <a:ea typeface="+mn-ea"/>
                <a:cs typeface="+mn-cs"/>
              </a:defRPr>
            </a:lvl7pPr>
            <a:lvl8pPr marL="3187700" algn="l" defTabSz="910590" rtl="0" eaLnBrk="1" latinLnBrk="0" hangingPunct="1">
              <a:defRPr sz="1795" kern="1200">
                <a:solidFill>
                  <a:schemeClr val="tx1"/>
                </a:solidFill>
                <a:latin typeface="+mn-lt"/>
                <a:ea typeface="+mn-ea"/>
                <a:cs typeface="+mn-cs"/>
              </a:defRPr>
            </a:lvl8pPr>
            <a:lvl9pPr marL="3642995" algn="l" defTabSz="910590" rtl="0" eaLnBrk="1" latinLnBrk="0" hangingPunct="1">
              <a:defRPr sz="1795" kern="1200">
                <a:solidFill>
                  <a:schemeClr val="tx1"/>
                </a:solidFill>
                <a:latin typeface="+mn-lt"/>
                <a:ea typeface="+mn-ea"/>
                <a:cs typeface="+mn-cs"/>
              </a:defRPr>
            </a:lvl9pPr>
          </a:lstStyle>
          <a:p>
            <a:pPr eaLnBrk="1" hangingPunct="1">
              <a:buFont typeface="Wingdings" panose="05000000000000000000" pitchFamily="2" charset="2"/>
              <a:buNone/>
            </a:pPr>
            <a:endParaRPr lang="en-GB" altLang="en-US" sz="2100" dirty="0"/>
          </a:p>
          <a:p>
            <a:pPr eaLnBrk="1" hangingPunct="1"/>
            <a:r>
              <a:rPr lang="en-GB" altLang="en-US" sz="2800" dirty="0">
                <a:latin typeface="Calibri" panose="020F0502020204030204" pitchFamily="34" charset="0"/>
                <a:cs typeface="Calibri" panose="020F0502020204030204" pitchFamily="34" charset="0"/>
              </a:rPr>
              <a:t>Traced to lean Japanese car assemblers pursuing Continuous Improvement - or kaizen - in their suppliers</a:t>
            </a:r>
            <a:endParaRPr lang="en-GB" altLang="en-US" sz="2800" dirty="0">
              <a:latin typeface="Calibri" panose="020F0502020204030204" pitchFamily="34" charset="0"/>
              <a:cs typeface="Calibri" panose="020F0502020204030204" pitchFamily="34" charset="0"/>
            </a:endParaRPr>
          </a:p>
          <a:p>
            <a:pPr eaLnBrk="1" hangingPunct="1">
              <a:buFont typeface="Wingdings" panose="05000000000000000000" pitchFamily="2" charset="2"/>
              <a:buNone/>
            </a:pPr>
            <a:endParaRPr lang="en-GB" altLang="en-US" sz="2100" b="0" dirty="0">
              <a:latin typeface="Calibri" panose="020F0502020204030204" pitchFamily="34" charset="0"/>
              <a:cs typeface="Calibri" panose="020F0502020204030204" pitchFamily="34" charset="0"/>
            </a:endParaRPr>
          </a:p>
          <a:p>
            <a:pPr eaLnBrk="1" hangingPunct="1"/>
            <a:r>
              <a:rPr lang="en-GB" altLang="en-US" sz="3600" b="0" dirty="0">
                <a:latin typeface="Calibri" panose="020F0502020204030204" pitchFamily="34" charset="0"/>
                <a:cs typeface="Calibri" panose="020F0502020204030204" pitchFamily="34" charset="0"/>
              </a:rPr>
              <a:t>Supplier development is concerned with:</a:t>
            </a:r>
            <a:endParaRPr lang="en-GB" altLang="en-US" sz="3600" b="0" dirty="0">
              <a:latin typeface="Calibri" panose="020F0502020204030204" pitchFamily="34" charset="0"/>
              <a:cs typeface="Calibri" panose="020F0502020204030204" pitchFamily="34" charset="0"/>
            </a:endParaRPr>
          </a:p>
          <a:p>
            <a:pPr lvl="1" eaLnBrk="1" hangingPunct="1">
              <a:buFont typeface="Wingdings" panose="05000000000000000000" pitchFamily="2" charset="2"/>
              <a:buNone/>
            </a:pPr>
            <a:r>
              <a:rPr lang="en-GB" altLang="en-US" sz="2800" b="0" dirty="0">
                <a:latin typeface="Calibri" panose="020F0502020204030204" pitchFamily="34" charset="0"/>
                <a:cs typeface="Calibri" panose="020F0502020204030204" pitchFamily="34" charset="0"/>
              </a:rPr>
              <a:t>1. Improving the suppliers’ capabilities rooting out wasteful (non-value adding) activities achieving long-term improvement of suppliers’ quality, cost and delivery performance</a:t>
            </a:r>
            <a:endParaRPr lang="en-GB" altLang="en-US" sz="4800" b="0" dirty="0">
              <a:latin typeface="Calibri" panose="020F0502020204030204" pitchFamily="34" charset="0"/>
              <a:cs typeface="Calibri" panose="020F0502020204030204" pitchFamily="34" charset="0"/>
            </a:endParaRPr>
          </a:p>
          <a:p>
            <a:pPr lvl="1" eaLnBrk="1" hangingPunct="1">
              <a:buFont typeface="Wingdings" panose="05000000000000000000" pitchFamily="2" charset="2"/>
              <a:buNone/>
            </a:pPr>
            <a:r>
              <a:rPr lang="en-GB" altLang="en-US" sz="2800" dirty="0">
                <a:latin typeface="Calibri" panose="020F0502020204030204" pitchFamily="34" charset="0"/>
                <a:cs typeface="Calibri" panose="020F0502020204030204" pitchFamily="34" charset="0"/>
              </a:rPr>
              <a:t>2. Improving supplier performance</a:t>
            </a:r>
            <a:endParaRPr lang="en-GB" altLang="en-US" sz="2800" dirty="0">
              <a:latin typeface="Calibri" panose="020F0502020204030204" pitchFamily="34" charset="0"/>
              <a:cs typeface="Calibri" panose="020F0502020204030204" pitchFamily="34" charset="0"/>
            </a:endParaRPr>
          </a:p>
          <a:p>
            <a:pPr lvl="1" eaLnBrk="1" hangingPunct="1">
              <a:buFont typeface="Wingdings" panose="05000000000000000000" pitchFamily="2" charset="2"/>
              <a:buNone/>
            </a:pPr>
            <a:endParaRPr lang="en-GB" altLang="en-US" sz="895"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bldLvl="2" autoUpdateAnimBg="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txBox="1">
            <a:spLocks noChangeArrowheads="1"/>
          </p:cNvSpPr>
          <p:nvPr/>
        </p:nvSpPr>
        <p:spPr>
          <a:xfrm>
            <a:off x="779463" y="381000"/>
            <a:ext cx="7583487" cy="10445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C00000"/>
                </a:solidFill>
                <a:latin typeface="Calibri" panose="020F0502020204030204" pitchFamily="34" charset="0"/>
                <a:ea typeface="MS PGothic" panose="020B0600070205080204" charset="-128"/>
              </a:rPr>
              <a:t>Some Challenges</a:t>
            </a:r>
            <a:endParaRPr lang="en-US" dirty="0">
              <a:solidFill>
                <a:srgbClr val="C00000"/>
              </a:solidFill>
              <a:latin typeface="Calibri" panose="020F0502020204030204" pitchFamily="34" charset="0"/>
              <a:ea typeface="MS PGothic" panose="020B0600070205080204" charset="-128"/>
            </a:endParaRPr>
          </a:p>
        </p:txBody>
      </p:sp>
      <p:sp>
        <p:nvSpPr>
          <p:cNvPr id="3" name="Rectangle 2"/>
          <p:cNvSpPr txBox="1">
            <a:spLocks noChangeArrowheads="1"/>
          </p:cNvSpPr>
          <p:nvPr/>
        </p:nvSpPr>
        <p:spPr>
          <a:xfrm>
            <a:off x="779463" y="1828800"/>
            <a:ext cx="7583487" cy="42084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latin typeface="Calibri" panose="020F0502020204030204" pitchFamily="34" charset="0"/>
                <a:ea typeface="MS PGothic" panose="020B0600070205080204" charset="-128"/>
              </a:rPr>
              <a:t>JIT requires frequent deliveries</a:t>
            </a:r>
            <a:endParaRPr lang="en-US" dirty="0">
              <a:latin typeface="Calibri" panose="020F0502020204030204" pitchFamily="34" charset="0"/>
              <a:ea typeface="MS PGothic" panose="020B0600070205080204" charset="-128"/>
            </a:endParaRPr>
          </a:p>
          <a:p>
            <a:pPr marL="481330" lvl="1"/>
            <a:r>
              <a:rPr lang="en-US" dirty="0">
                <a:latin typeface="Calibri" panose="020F0502020204030204" pitchFamily="34" charset="0"/>
                <a:ea typeface="MS PGothic" panose="020B0600070205080204" charset="-128"/>
              </a:rPr>
              <a:t>How does this sit with low cost, global suppliers</a:t>
            </a:r>
            <a:endParaRPr lang="en-US" dirty="0">
              <a:latin typeface="Calibri" panose="020F0502020204030204" pitchFamily="34" charset="0"/>
              <a:ea typeface="MS PGothic" panose="020B0600070205080204" charset="-128"/>
            </a:endParaRPr>
          </a:p>
          <a:p>
            <a:pPr marL="481330" lvl="1"/>
            <a:r>
              <a:rPr lang="en-US" dirty="0">
                <a:latin typeface="Calibri" panose="020F0502020204030204" pitchFamily="34" charset="0"/>
                <a:ea typeface="MS PGothic" panose="020B0600070205080204" charset="-128"/>
              </a:rPr>
              <a:t>Green issues</a:t>
            </a:r>
            <a:endParaRPr lang="en-US" dirty="0">
              <a:latin typeface="Calibri" panose="020F0502020204030204" pitchFamily="34" charset="0"/>
              <a:ea typeface="MS PGothic" panose="020B0600070205080204" charset="-128"/>
            </a:endParaRPr>
          </a:p>
          <a:p>
            <a:pPr marL="481330" lvl="1"/>
            <a:r>
              <a:rPr lang="en-US" dirty="0">
                <a:latin typeface="Calibri" panose="020F0502020204030204" pitchFamily="34" charset="0"/>
                <a:ea typeface="MS PGothic" panose="020B0600070205080204" charset="-128"/>
              </a:rPr>
              <a:t>Resilience</a:t>
            </a:r>
            <a:endParaRPr lang="en-US" dirty="0">
              <a:latin typeface="Calibri" panose="020F0502020204030204" pitchFamily="34" charset="0"/>
              <a:ea typeface="MS PGothic" panose="020B0600070205080204" charset="-128"/>
            </a:endParaRPr>
          </a:p>
          <a:p>
            <a:r>
              <a:rPr lang="en-US" dirty="0">
                <a:latin typeface="Calibri" panose="020F0502020204030204" pitchFamily="34" charset="0"/>
                <a:ea typeface="MS PGothic" panose="020B0600070205080204" charset="-128"/>
              </a:rPr>
              <a:t>The need for level scheduling - more responsiveness required?</a:t>
            </a:r>
            <a:endParaRPr lang="en-US" dirty="0">
              <a:latin typeface="Calibri" panose="020F0502020204030204" pitchFamily="34" charset="0"/>
              <a:ea typeface="MS PGothic" panose="020B0600070205080204" charset="-128"/>
            </a:endParaRPr>
          </a:p>
          <a:p>
            <a:r>
              <a:rPr lang="en-US" dirty="0">
                <a:latin typeface="Calibri" panose="020F0502020204030204" pitchFamily="34" charset="0"/>
                <a:ea typeface="MS PGothic" panose="020B0600070205080204" charset="-128"/>
              </a:rPr>
              <a:t>‘</a:t>
            </a:r>
            <a:r>
              <a:rPr lang="en-US" dirty="0" err="1">
                <a:latin typeface="Calibri" panose="020F0502020204030204" pitchFamily="34" charset="0"/>
                <a:ea typeface="MS PGothic" panose="020B0600070205080204" charset="-128"/>
              </a:rPr>
              <a:t>Saviour</a:t>
            </a:r>
            <a:r>
              <a:rPr lang="en-US" dirty="0">
                <a:latin typeface="Calibri" panose="020F0502020204030204" pitchFamily="34" charset="0"/>
                <a:ea typeface="MS PGothic" panose="020B0600070205080204" charset="-128"/>
              </a:rPr>
              <a:t>’ complex</a:t>
            </a:r>
            <a:endParaRPr lang="en-US" dirty="0">
              <a:latin typeface="Calibri" panose="020F0502020204030204" pitchFamily="34" charset="0"/>
              <a:ea typeface="MS PGothic" panose="020B0600070205080204" charset="-128"/>
            </a:endParaRPr>
          </a:p>
          <a:p>
            <a:r>
              <a:rPr lang="en-US" dirty="0">
                <a:latin typeface="Calibri" panose="020F0502020204030204" pitchFamily="34" charset="0"/>
                <a:ea typeface="MS PGothic" panose="020B0600070205080204" charset="-128"/>
              </a:rPr>
              <a:t>Finished goods inventory</a:t>
            </a:r>
            <a:endParaRPr lang="en-US" dirty="0">
              <a:latin typeface="Calibri" panose="020F0502020204030204" pitchFamily="34" charset="0"/>
              <a:ea typeface="MS PGothic" panose="020B0600070205080204" charset="-128"/>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txBox="1">
            <a:spLocks noChangeArrowheads="1"/>
          </p:cNvSpPr>
          <p:nvPr/>
        </p:nvSpPr>
        <p:spPr>
          <a:xfrm>
            <a:off x="779463" y="381000"/>
            <a:ext cx="7583487" cy="10445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C00000"/>
                </a:solidFill>
                <a:latin typeface="Calibri" panose="020F0502020204030204" pitchFamily="34" charset="0"/>
                <a:ea typeface="MS PGothic" panose="020B0600070205080204" charset="-128"/>
              </a:rPr>
              <a:t>Fields of Cars</a:t>
            </a:r>
            <a:endParaRPr lang="en-US" dirty="0">
              <a:solidFill>
                <a:srgbClr val="C00000"/>
              </a:solidFill>
              <a:latin typeface="Calibri" panose="020F0502020204030204" pitchFamily="34" charset="0"/>
              <a:ea typeface="MS PGothic" panose="020B0600070205080204" charset="-128"/>
            </a:endParaRPr>
          </a:p>
        </p:txBody>
      </p:sp>
      <p:sp>
        <p:nvSpPr>
          <p:cNvPr id="4" name="Rectangle 4"/>
          <p:cNvSpPr>
            <a:spLocks noChangeArrowheads="1"/>
          </p:cNvSpPr>
          <p:nvPr/>
        </p:nvSpPr>
        <p:spPr bwMode="auto">
          <a:xfrm>
            <a:off x="730250" y="1744663"/>
            <a:ext cx="83851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r>
              <a:rPr lang="en-GB" sz="1000"/>
              <a:t>http://maps.google.co.uk/maps?ie=UTF8&amp;t=h&amp;ll=51.93433,-1.25948&amp;spn=0.011113,0.027509&amp;z=15</a:t>
            </a:r>
            <a:endParaRPr lang="en-GB" sz="1000"/>
          </a:p>
        </p:txBody>
      </p:sp>
      <p:pic>
        <p:nvPicPr>
          <p:cNvPr id="5" name="Picture 4"/>
          <p:cNvPicPr>
            <a:picLocks noChangeAspect="1"/>
          </p:cNvPicPr>
          <p:nvPr/>
        </p:nvPicPr>
        <p:blipFill>
          <a:blip r:embed="rId1"/>
          <a:stretch>
            <a:fillRect/>
          </a:stretch>
        </p:blipFill>
        <p:spPr>
          <a:xfrm>
            <a:off x="376794" y="2022108"/>
            <a:ext cx="8388823" cy="4645555"/>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en-GB" sz="3200" dirty="0">
                <a:solidFill>
                  <a:srgbClr val="C00000"/>
                </a:solidFill>
              </a:rPr>
              <a:t>Conclusions</a:t>
            </a:r>
            <a:endParaRPr lang="en-GB" sz="3200" dirty="0">
              <a:solidFill>
                <a:srgbClr val="C00000"/>
              </a:solidFill>
            </a:endParaRPr>
          </a:p>
        </p:txBody>
      </p:sp>
      <p:sp>
        <p:nvSpPr>
          <p:cNvPr id="3" name="Content Placeholder 2"/>
          <p:cNvSpPr>
            <a:spLocks noGrp="1"/>
          </p:cNvSpPr>
          <p:nvPr>
            <p:ph idx="1"/>
          </p:nvPr>
        </p:nvSpPr>
        <p:spPr>
          <a:xfrm>
            <a:off x="457200" y="1052736"/>
            <a:ext cx="8229600" cy="5616624"/>
          </a:xfrm>
        </p:spPr>
        <p:txBody>
          <a:bodyPr>
            <a:normAutofit fontScale="70000" lnSpcReduction="20000"/>
          </a:bodyPr>
          <a:lstStyle/>
          <a:p>
            <a:r>
              <a:rPr lang="en-US" dirty="0"/>
              <a:t>Lean philosophy is the elimination of waste in all its forms</a:t>
            </a:r>
            <a:endParaRPr lang="en-US" dirty="0"/>
          </a:p>
          <a:p>
            <a:pPr>
              <a:spcBef>
                <a:spcPts val="3485"/>
              </a:spcBef>
            </a:pPr>
            <a:r>
              <a:rPr lang="en-US" dirty="0" err="1"/>
              <a:t>Synchronised</a:t>
            </a:r>
            <a:r>
              <a:rPr lang="en-US" dirty="0"/>
              <a:t> flow to meet customer based demand triggers (JIT) is the </a:t>
            </a:r>
            <a:r>
              <a:rPr lang="en-US" dirty="0" err="1"/>
              <a:t>centre</a:t>
            </a:r>
            <a:r>
              <a:rPr lang="en-US" dirty="0"/>
              <a:t> of the pillars that from the lean approach</a:t>
            </a:r>
            <a:endParaRPr lang="en-US" dirty="0"/>
          </a:p>
          <a:p>
            <a:pPr>
              <a:spcBef>
                <a:spcPts val="3485"/>
              </a:spcBef>
            </a:pPr>
            <a:r>
              <a:rPr lang="en-US" dirty="0"/>
              <a:t>Implementation of lean is not easy and involves continuous learning and improvement</a:t>
            </a:r>
            <a:endParaRPr lang="en-US" dirty="0"/>
          </a:p>
          <a:p>
            <a:pPr>
              <a:spcBef>
                <a:spcPts val="3485"/>
              </a:spcBef>
            </a:pPr>
            <a:r>
              <a:rPr lang="en-US" dirty="0"/>
              <a:t>Not just a manufacturing technique!</a:t>
            </a:r>
            <a:endParaRPr lang="en-US" dirty="0"/>
          </a:p>
          <a:p>
            <a:pPr>
              <a:spcBef>
                <a:spcPts val="3485"/>
              </a:spcBef>
            </a:pPr>
            <a:r>
              <a:rPr lang="en-US" dirty="0"/>
              <a:t>Potential benefits include reductions in lead-time, inventory and cost</a:t>
            </a:r>
            <a:endParaRPr lang="en-US" dirty="0"/>
          </a:p>
          <a:p>
            <a:pPr>
              <a:spcBef>
                <a:spcPts val="3485"/>
              </a:spcBef>
            </a:pPr>
            <a:r>
              <a:rPr lang="en-US" dirty="0"/>
              <a:t>Can have wide benefits in the supply chain but also faces big challenges in practice</a:t>
            </a:r>
            <a:endParaRPr lang="en-US" dirty="0"/>
          </a:p>
          <a:p>
            <a:endParaRPr lang="en-GB"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a:solidFill>
                  <a:srgbClr val="C00000"/>
                </a:solidFill>
              </a:rPr>
              <a:t>Learning objectives</a:t>
            </a:r>
            <a:endParaRPr lang="en-GB" sz="3200" dirty="0">
              <a:solidFill>
                <a:srgbClr val="C00000"/>
              </a:solidFill>
            </a:endParaRPr>
          </a:p>
        </p:txBody>
      </p:sp>
      <p:sp>
        <p:nvSpPr>
          <p:cNvPr id="5" name="Content Placeholder 2"/>
          <p:cNvSpPr txBox="1"/>
          <p:nvPr/>
        </p:nvSpPr>
        <p:spPr>
          <a:xfrm>
            <a:off x="457200" y="1600200"/>
            <a:ext cx="8229600" cy="4525963"/>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You can now differentiate the contributions of lean to OM – (as a philosophy, as a set of techniques and as a way of controlling movement between processes)</a:t>
            </a:r>
            <a:endParaRPr lang="en-GB" dirty="0"/>
          </a:p>
          <a:p>
            <a:r>
              <a:rPr lang="en-GB" dirty="0"/>
              <a:t>That through critical evaluation you understand the true the costs of in process inventory</a:t>
            </a:r>
            <a:endParaRPr lang="en-GB" dirty="0"/>
          </a:p>
          <a:p>
            <a:r>
              <a:rPr lang="en-GB" dirty="0"/>
              <a:t>You can now identify the difference and different implications of, push and pull inventory</a:t>
            </a:r>
            <a:endParaRPr lang="en-GB" dirty="0"/>
          </a:p>
          <a:p>
            <a:r>
              <a:rPr lang="en-GB" dirty="0"/>
              <a:t>You can now critique lean i.e. evaluate what it does well and some of the inherent weaknesses  </a:t>
            </a:r>
            <a:endParaRPr lang="en-GB" dirty="0"/>
          </a:p>
        </p:txBody>
      </p:sp>
    </p:spTree>
  </p:cSld>
  <p:clrMapOvr>
    <a:masterClrMapping/>
  </p:clrMapOvr>
</p:sld>
</file>

<file path=ppt/tags/tag1.xml><?xml version="1.0" encoding="utf-8"?>
<p:tagLst xmlns:p="http://schemas.openxmlformats.org/presentationml/2006/main">
  <p:tag name="commondata" val="eyJoZGlkIjoiYTk4NWE2MDhkZjdhMjJhYWFhNmJkMDhiY2VmMTM5YzUif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itle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slides - basic">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lg" len="lg"/>
          <a:tailEnd type="stealth" w="lg" len="lg"/>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lg" len="lg"/>
          <a:tailEnd type="stealth" w="lg" len="lg"/>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19952</Words>
  <Application>WPS 演示</Application>
  <PresentationFormat>On-screen Show (4:3)</PresentationFormat>
  <Paragraphs>1111</Paragraphs>
  <Slides>94</Slides>
  <Notes>68</Notes>
  <HiddenSlides>0</HiddenSlides>
  <MMClips>0</MMClips>
  <ScaleCrop>false</ScaleCrop>
  <HeadingPairs>
    <vt:vector size="8" baseType="variant">
      <vt:variant>
        <vt:lpstr>已用的字体</vt:lpstr>
      </vt:variant>
      <vt:variant>
        <vt:i4>23</vt:i4>
      </vt:variant>
      <vt:variant>
        <vt:lpstr>主题</vt:lpstr>
      </vt:variant>
      <vt:variant>
        <vt:i4>5</vt:i4>
      </vt:variant>
      <vt:variant>
        <vt:lpstr>嵌入 OLE 服务器</vt:lpstr>
      </vt:variant>
      <vt:variant>
        <vt:i4>1</vt:i4>
      </vt:variant>
      <vt:variant>
        <vt:lpstr>幻灯片标题</vt:lpstr>
      </vt:variant>
      <vt:variant>
        <vt:i4>94</vt:i4>
      </vt:variant>
    </vt:vector>
  </HeadingPairs>
  <TitlesOfParts>
    <vt:vector size="123" baseType="lpstr">
      <vt:lpstr>Arial</vt:lpstr>
      <vt:lpstr>宋体</vt:lpstr>
      <vt:lpstr>Wingdings</vt:lpstr>
      <vt:lpstr>Times New Roman</vt:lpstr>
      <vt:lpstr>Monotype Corsiva</vt:lpstr>
      <vt:lpstr>Calibri</vt:lpstr>
      <vt:lpstr>Arial</vt:lpstr>
      <vt:lpstr>Calibri</vt:lpstr>
      <vt:lpstr>Calibri Light</vt:lpstr>
      <vt:lpstr>微软雅黑</vt:lpstr>
      <vt:lpstr>Arial Unicode MS</vt:lpstr>
      <vt:lpstr>等线</vt:lpstr>
      <vt:lpstr>Corbel</vt:lpstr>
      <vt:lpstr>MS PGothic</vt:lpstr>
      <vt:lpstr>Monotype Sorts</vt:lpstr>
      <vt:lpstr>Wingdings</vt:lpstr>
      <vt:lpstr>Helvetica</vt:lpstr>
      <vt:lpstr>Lucida Grande</vt:lpstr>
      <vt:lpstr>Gill Sans Light</vt:lpstr>
      <vt:lpstr>Segoe Print</vt:lpstr>
      <vt:lpstr>Stone Sans Sem ITC TT</vt:lpstr>
      <vt:lpstr>Gill Sans</vt:lpstr>
      <vt:lpstr>Monotype Sorts</vt:lpstr>
      <vt:lpstr>Office Theme</vt:lpstr>
      <vt:lpstr>1_Title slide</vt:lpstr>
      <vt:lpstr>Content slides - basic</vt:lpstr>
      <vt:lpstr>Office Theme</vt:lpstr>
      <vt:lpstr>Default Design</vt:lpstr>
      <vt:lpstr>MSPhotoEd.3</vt:lpstr>
      <vt:lpstr>Master of Business Administration    Session 7 Lean and Quality Management</vt:lpstr>
      <vt:lpstr>Agenda</vt:lpstr>
      <vt:lpstr>PowerPoint 演示文稿</vt:lpstr>
      <vt:lpstr>PowerPoint 演示文稿</vt:lpstr>
      <vt:lpstr>PowerPoint 演示文稿</vt:lpstr>
      <vt:lpstr>PowerPoint 演示文稿</vt:lpstr>
      <vt:lpstr>Lean – born in Japan out of necessity</vt:lpstr>
      <vt:lpstr>PowerPoint 演示文稿</vt:lpstr>
      <vt:lpstr>PowerPoint 演示文稿</vt:lpstr>
      <vt:lpstr>PowerPoint 演示文稿</vt:lpstr>
      <vt:lpstr>The 80s arguments against Japanese success</vt:lpstr>
      <vt:lpstr>PowerPoint 演示文稿</vt:lpstr>
      <vt:lpstr>PowerPoint 演示文稿</vt:lpstr>
      <vt:lpstr>PowerPoint 演示文稿</vt:lpstr>
      <vt:lpstr>PowerPoint 演示文稿</vt:lpstr>
      <vt:lpstr>PowerPoint 演示文稿</vt:lpstr>
      <vt:lpstr>PowerPoint 演示文稿</vt:lpstr>
      <vt:lpstr>LEAN</vt:lpstr>
      <vt:lpstr>The traditional approach creates inventories… </vt:lpstr>
      <vt:lpstr>PowerPoint 演示文稿</vt:lpstr>
      <vt:lpstr>Flow at Smart</vt:lpstr>
      <vt:lpstr>Flow at Tesco</vt:lpstr>
      <vt:lpstr>PowerPoint 演示文稿</vt:lpstr>
      <vt:lpstr>PowerPoint 演示文稿</vt:lpstr>
      <vt:lpstr>PowerPoint 演示文稿</vt:lpstr>
      <vt:lpstr>PowerPoint 演示文稿</vt:lpstr>
      <vt:lpstr>LEAN</vt:lpstr>
      <vt:lpstr>PowerPoint 演示文稿</vt:lpstr>
      <vt:lpstr>PowerPoint 演示文稿</vt:lpstr>
      <vt:lpstr>PowerPoint 演示文稿</vt:lpstr>
      <vt:lpstr>PowerPoint 演示文稿</vt:lpstr>
      <vt:lpstr>PowerPoint 演示文稿</vt:lpstr>
      <vt:lpstr>PowerPoint 演示文稿</vt:lpstr>
      <vt:lpstr>LEAN</vt:lpstr>
      <vt:lpstr>PowerPoint 演示文稿</vt:lpstr>
      <vt:lpstr>PowerPoint 演示文稿</vt:lpstr>
      <vt:lpstr>The 5S’s</vt:lpstr>
      <vt:lpstr>PowerPoint 演示文稿</vt:lpstr>
      <vt:lpstr>LEAN</vt:lpstr>
      <vt:lpstr>Lean Production</vt:lpstr>
      <vt:lpstr>PowerPoint 演示文稿</vt:lpstr>
      <vt:lpstr>PowerPoint 演示文稿</vt:lpstr>
      <vt:lpstr>PowerPoint 演示文稿</vt:lpstr>
      <vt:lpstr>LEAN</vt:lpstr>
      <vt:lpstr>Value add v. Non Value add</vt:lpstr>
      <vt:lpstr>So what are these [7] wastes?</vt:lpstr>
      <vt:lpstr>PowerPoint 演示文稿</vt:lpstr>
      <vt:lpstr>Value add v. Non Value add</vt:lpstr>
      <vt:lpstr>Lean Principles – 4 Steps</vt:lpstr>
      <vt:lpstr>Applied to Services</vt:lpstr>
      <vt:lpstr>LEAN TOOLS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Aircraft maintenance procedures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Just-in-time</vt:lpstr>
      <vt:lpstr>PowerPoint 演示文稿</vt:lpstr>
      <vt:lpstr>PowerPoint 演示文稿</vt:lpstr>
      <vt:lpstr>Enablers of JIT</vt:lpstr>
      <vt:lpstr>PowerPoint 演示文稿</vt:lpstr>
      <vt:lpstr>PowerPoint 演示文稿</vt:lpstr>
      <vt:lpstr>Lean in Positively reinforcing</vt:lpstr>
      <vt:lpstr>Beyond the Operation: Lean Supply</vt:lpstr>
      <vt:lpstr>Relationship Management</vt:lpstr>
      <vt:lpstr>PowerPoint 演示文稿</vt:lpstr>
      <vt:lpstr>PowerPoint 演示文稿</vt:lpstr>
      <vt:lpstr>PowerPoint 演示文稿</vt:lpstr>
      <vt:lpstr>PowerPoint 演示文稿</vt:lpstr>
      <vt:lpstr>PowerPoint 演示文稿</vt:lpstr>
      <vt:lpstr>PowerPoint 演示文稿</vt:lpstr>
      <vt:lpstr>Conclusions</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of Business Administration  Digital Business Delivery</dc:title>
  <dc:creator>Nigel Caldwell</dc:creator>
  <cp:lastModifiedBy>Jyyy</cp:lastModifiedBy>
  <cp:revision>16</cp:revision>
  <dcterms:created xsi:type="dcterms:W3CDTF">2021-02-25T12:17:00Z</dcterms:created>
  <dcterms:modified xsi:type="dcterms:W3CDTF">2024-03-24T14:31:51Z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5BA66F20DB8A4A36928D5C53393F5AEB_12</vt:lpwstr>
  </property>
  <property fmtid="{D5CDD505-2E9C-101B-9397-08002B2CF9AE}" pid="3" name="KSOProductBuildVer">
    <vt:lpwstr>2052-12.1.0.16250</vt:lpwstr>
  </property>
</Properties>
</file>