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0" r:id="rId4"/>
    <p:sldMasterId id="2147483664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  <p:sldMasterId id="2147483690" r:id="rId13"/>
    <p:sldMasterId id="2147483692" r:id="rId14"/>
    <p:sldMasterId id="2147483694" r:id="rId15"/>
    <p:sldMasterId id="2147483696" r:id="rId16"/>
    <p:sldMasterId id="2147483698" r:id="rId17"/>
    <p:sldMasterId id="2147483700" r:id="rId18"/>
    <p:sldMasterId id="2147483702" r:id="rId19"/>
    <p:sldMasterId id="2147483704" r:id="rId20"/>
    <p:sldMasterId id="2147483706" r:id="rId21"/>
  </p:sldMasterIdLst>
  <p:notesMasterIdLst>
    <p:notesMasterId r:id="rId36"/>
  </p:notesMasterIdLst>
  <p:handoutMasterIdLst>
    <p:handoutMasterId r:id="rId55"/>
  </p:handoutMasterIdLst>
  <p:sldIdLst>
    <p:sldId id="322" r:id="rId22"/>
    <p:sldId id="324" r:id="rId23"/>
    <p:sldId id="379" r:id="rId24"/>
    <p:sldId id="377" r:id="rId25"/>
    <p:sldId id="410" r:id="rId26"/>
    <p:sldId id="404" r:id="rId27"/>
    <p:sldId id="403" r:id="rId28"/>
    <p:sldId id="401" r:id="rId29"/>
    <p:sldId id="402" r:id="rId30"/>
    <p:sldId id="409" r:id="rId31"/>
    <p:sldId id="408" r:id="rId32"/>
    <p:sldId id="381" r:id="rId33"/>
    <p:sldId id="406" r:id="rId34"/>
    <p:sldId id="407" r:id="rId35"/>
    <p:sldId id="405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3" r:id="rId46"/>
    <p:sldId id="394" r:id="rId47"/>
    <p:sldId id="395" r:id="rId48"/>
    <p:sldId id="396" r:id="rId49"/>
    <p:sldId id="397" r:id="rId50"/>
    <p:sldId id="398" r:id="rId51"/>
    <p:sldId id="400" r:id="rId52"/>
    <p:sldId id="289" r:id="rId53"/>
    <p:sldId id="368" r:id="rId54"/>
  </p:sldIdLst>
  <p:sldSz cx="18288000" cy="10288270"/>
  <p:notesSz cx="6858000" cy="9144000"/>
  <p:custDataLst>
    <p:tags r:id="rId60"/>
  </p:custDataLst>
  <p:defaultTextStyle>
    <a:defPPr>
      <a:defRPr lang="en-US"/>
    </a:defPPr>
    <a:lvl1pPr marL="0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3435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6870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0305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3740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6540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9975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3410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6845" algn="l" defTabSz="162687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gel Caldwell" initials="N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C3"/>
    <a:srgbClr val="FEF2BE"/>
    <a:srgbClr val="6ABEA5"/>
    <a:srgbClr val="C86480"/>
    <a:srgbClr val="69C2E9"/>
    <a:srgbClr val="858588"/>
    <a:srgbClr val="5E779C"/>
    <a:srgbClr val="CBC8C8"/>
    <a:srgbClr val="BFE0D4"/>
    <a:srgbClr val="B6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7" autoAdjust="0"/>
    <p:restoredTop sz="86420" autoAdjust="0"/>
  </p:normalViewPr>
  <p:slideViewPr>
    <p:cSldViewPr snapToGrid="0">
      <p:cViewPr varScale="1">
        <p:scale>
          <a:sx n="47" d="100"/>
          <a:sy n="47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-82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0" Type="http://schemas.openxmlformats.org/officeDocument/2006/relationships/tags" Target="tags/tag1.xml"/><Relationship Id="rId6" Type="http://schemas.openxmlformats.org/officeDocument/2006/relationships/slideMaster" Target="slideMasters/slideMaster5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32.xml"/><Relationship Id="rId53" Type="http://schemas.openxmlformats.org/officeDocument/2006/relationships/slide" Target="slides/slide31.xml"/><Relationship Id="rId52" Type="http://schemas.openxmlformats.org/officeDocument/2006/relationships/slide" Target="slides/slide30.xml"/><Relationship Id="rId51" Type="http://schemas.openxmlformats.org/officeDocument/2006/relationships/slide" Target="slides/slide29.xml"/><Relationship Id="rId50" Type="http://schemas.openxmlformats.org/officeDocument/2006/relationships/slide" Target="slides/slide28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7.xml"/><Relationship Id="rId48" Type="http://schemas.openxmlformats.org/officeDocument/2006/relationships/slide" Target="slides/slide26.xml"/><Relationship Id="rId47" Type="http://schemas.openxmlformats.org/officeDocument/2006/relationships/slide" Target="slides/slide25.xml"/><Relationship Id="rId46" Type="http://schemas.openxmlformats.org/officeDocument/2006/relationships/slide" Target="slides/slide24.xml"/><Relationship Id="rId45" Type="http://schemas.openxmlformats.org/officeDocument/2006/relationships/slide" Target="slides/slide23.xml"/><Relationship Id="rId44" Type="http://schemas.openxmlformats.org/officeDocument/2006/relationships/slide" Target="slides/slide22.xml"/><Relationship Id="rId43" Type="http://schemas.openxmlformats.org/officeDocument/2006/relationships/slide" Target="slides/slide21.xml"/><Relationship Id="rId42" Type="http://schemas.openxmlformats.org/officeDocument/2006/relationships/slide" Target="slides/slide20.xml"/><Relationship Id="rId41" Type="http://schemas.openxmlformats.org/officeDocument/2006/relationships/slide" Target="slides/slide19.xml"/><Relationship Id="rId40" Type="http://schemas.openxmlformats.org/officeDocument/2006/relationships/slide" Target="slides/slide1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7.xml"/><Relationship Id="rId38" Type="http://schemas.openxmlformats.org/officeDocument/2006/relationships/slide" Target="slides/slide16.xml"/><Relationship Id="rId37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14.xml"/><Relationship Id="rId34" Type="http://schemas.openxmlformats.org/officeDocument/2006/relationships/slide" Target="slides/slide13.xml"/><Relationship Id="rId33" Type="http://schemas.openxmlformats.org/officeDocument/2006/relationships/slide" Target="slides/slide12.xml"/><Relationship Id="rId32" Type="http://schemas.openxmlformats.org/officeDocument/2006/relationships/slide" Target="slides/slide11.xml"/><Relationship Id="rId31" Type="http://schemas.openxmlformats.org/officeDocument/2006/relationships/slide" Target="slides/slide10.xml"/><Relationship Id="rId30" Type="http://schemas.openxmlformats.org/officeDocument/2006/relationships/slide" Target="slides/slide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8" Type="http://schemas.openxmlformats.org/officeDocument/2006/relationships/slide" Target="slides/slide7.xml"/><Relationship Id="rId27" Type="http://schemas.openxmlformats.org/officeDocument/2006/relationships/slide" Target="slides/slide6.xml"/><Relationship Id="rId26" Type="http://schemas.openxmlformats.org/officeDocument/2006/relationships/slide" Target="slides/slide5.xml"/><Relationship Id="rId25" Type="http://schemas.openxmlformats.org/officeDocument/2006/relationships/slide" Target="slides/slide4.xml"/><Relationship Id="rId24" Type="http://schemas.openxmlformats.org/officeDocument/2006/relationships/slide" Target="slides/slide3.xml"/><Relationship Id="rId23" Type="http://schemas.openxmlformats.org/officeDocument/2006/relationships/slide" Target="slides/slide2.xml"/><Relationship Id="rId22" Type="http://schemas.openxmlformats.org/officeDocument/2006/relationships/slide" Target="slides/slide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3356-639E-F44D-97F6-77E05DC3366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36F0-DD85-C04E-8FF4-5C424DEF9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A5F1-FC73-4832-98BA-D0BD25E5A62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3ABF-D706-4959-ACF4-B467BEA00A5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1pPr>
    <a:lvl2pPr marL="813435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2pPr>
    <a:lvl3pPr marL="1626870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3pPr>
    <a:lvl4pPr marL="2440305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4pPr>
    <a:lvl5pPr marL="3253740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5pPr>
    <a:lvl6pPr marL="4066540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6pPr>
    <a:lvl7pPr marL="4879975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7pPr>
    <a:lvl8pPr marL="5693410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8pPr>
    <a:lvl9pPr marL="6506845" algn="l" defTabSz="1626870" rtl="0" eaLnBrk="1" latinLnBrk="0" hangingPunct="1">
      <a:defRPr sz="21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745016" y="10236845"/>
            <a:ext cx="2863835" cy="5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BCE3271-FD0C-47F4-84B5-D8874D407511}" type="slidenum">
              <a:rPr lang="en-GB" altLang="en-US" smtClean="0">
                <a:solidFill>
                  <a:srgbClr val="000000"/>
                </a:solidFill>
              </a:rPr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" y="884238"/>
            <a:ext cx="6265863" cy="3525837"/>
          </a:xfrm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180" y="5121870"/>
            <a:ext cx="4848065" cy="4534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2B1BF2E-A207-47DA-958E-6ABCC943B253}" type="slidenum">
              <a:rPr lang="de-DE" altLang="en-US" sz="1200"/>
            </a:fld>
            <a:endParaRPr lang="de-DE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391A2C3-5BEB-4988-AC82-7D02926F7696}" type="slidenum">
              <a:rPr lang="de-DE" altLang="en-US" sz="1200"/>
            </a:fld>
            <a:endParaRPr lang="de-DE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1958D8-CFF5-4416-88A9-9B9D1210EB13}" type="slidenum">
              <a:rPr lang="de-DE" altLang="en-US" sz="1200">
                <a:solidFill>
                  <a:srgbClr val="000000"/>
                </a:solidFill>
              </a:rPr>
            </a:fld>
            <a:endParaRPr lang="de-DE" altLang="en-US" sz="120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D3DC1F8-811F-47C9-80C5-780885B3FA1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73113"/>
            <a:ext cx="6600825" cy="3714750"/>
          </a:xfrm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762000" eaLnBrk="1" hangingPunct="1"/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17E1B5B-9E8D-4097-A1F8-559B1D00CE4F}" type="slidenum">
              <a:rPr lang="de-DE" altLang="en-US" sz="1200">
                <a:solidFill>
                  <a:srgbClr val="000000"/>
                </a:solidFill>
              </a:rPr>
            </a:fld>
            <a:endParaRPr lang="de-DE" altLang="en-US" sz="120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14388"/>
            <a:ext cx="5775325" cy="3249612"/>
          </a:xfrm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96" tIns="48399" rIns="96796" bIns="48399" anchor="b"/>
          <a:lstStyle>
            <a:lvl1pPr defTabSz="9671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71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71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71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71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71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71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71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71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0504587-83A7-4EB3-B8B1-DD99BCF781B3}" type="slidenum">
              <a:rPr lang="en-US" altLang="en-US" sz="1300"/>
            </a:fld>
            <a:endParaRPr lang="en-US" altLang="en-US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B3ABF-D706-4959-ACF4-B467BEA00A5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936B76E-8B83-4651-BAEC-242EAAAFACC4}" type="slidenum">
              <a:rPr lang="en-GB" altLang="en-US" sz="1200">
                <a:latin typeface="Times New Roman" panose="02020603050405020304" pitchFamily="18" charset="0"/>
              </a:rPr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73113"/>
            <a:ext cx="6600825" cy="3714750"/>
          </a:xfrm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762000"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0649226-5BD8-418A-86FA-6CBA816CF17B}" type="slidenum">
              <a:rPr lang="de-DE" altLang="en-US" sz="1200"/>
            </a:fld>
            <a:endParaRPr lang="de-DE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0E4603-D4D4-4774-A1E8-021F3EB3A9B1}" type="slidenum">
              <a:rPr lang="de-DE" altLang="en-US" sz="1200"/>
            </a:fld>
            <a:endParaRPr lang="de-DE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77025AB-DF87-46CA-B2E5-B89967978B00}" type="slidenum">
              <a:rPr lang="de-DE" altLang="en-US" sz="1200">
                <a:solidFill>
                  <a:srgbClr val="000000"/>
                </a:solidFill>
                <a:ea typeface="MS PGothic" panose="020B0600070205080204" pitchFamily="34" charset="-128"/>
              </a:rPr>
            </a:fld>
            <a:endParaRPr lang="de-DE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0562" cy="3248025"/>
          </a:xfrm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79" rIns="91557" bIns="45779" anchor="b"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1E9DB70-CFFF-4C2A-BB69-E84885AAC738}" type="slidenum">
              <a:rPr lang="de-DE" altLang="en-US" sz="1200"/>
            </a:fld>
            <a:endParaRPr lang="de-DE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79" rIns="91557" bIns="4577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79" rIns="91557" bIns="45779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08C72AD-61D6-4E44-994F-39454437EECA}" type="slidenum">
              <a:rPr lang="de-DE" altLang="en-US" sz="1200">
                <a:solidFill>
                  <a:srgbClr val="000000"/>
                </a:solidFill>
              </a:rPr>
            </a:fld>
            <a:endParaRPr lang="de-DE" altLang="en-US" sz="12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79" rIns="91557" bIns="45779" anchor="b"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8B707C5-D1E9-4F15-B2F2-A5DD082B4637}" type="slidenum">
              <a:rPr lang="de-DE" altLang="en-US" sz="1200"/>
            </a:fld>
            <a:endParaRPr lang="de-DE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79" rIns="91557" bIns="4577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630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6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3CA65-0076-4476-B4D5-02E2180D3B71}" type="slidenum">
              <a:rPr lang="de-DE" altLang="en-US" sz="1200"/>
            </a:fld>
            <a:endParaRPr lang="de-DE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4363" y="814388"/>
            <a:ext cx="5772150" cy="3248025"/>
          </a:xfrm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basic white">
    <p:bg>
      <p:bgPr>
        <a:solidFill>
          <a:srgbClr val="B6D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01596" y="1068033"/>
            <a:ext cx="16284808" cy="567191"/>
          </a:xfrm>
        </p:spPr>
        <p:txBody>
          <a:bodyPr anchor="b">
            <a:normAutofit/>
          </a:bodyPr>
          <a:lstStyle>
            <a:lvl1pPr algn="l">
              <a:defRPr sz="3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1596" y="1928923"/>
            <a:ext cx="16284808" cy="6439825"/>
          </a:xfrm>
        </p:spPr>
        <p:txBody>
          <a:bodyPr>
            <a:normAutofit/>
          </a:bodyPr>
          <a:lstStyle>
            <a:lvl1pPr marL="457200" marR="0" indent="-45720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29635" indent="0" algn="ctr">
              <a:buNone/>
              <a:defRPr sz="2400"/>
            </a:lvl6pPr>
            <a:lvl7pPr marL="4115435" indent="0" algn="ctr">
              <a:buNone/>
              <a:defRPr sz="2400"/>
            </a:lvl7pPr>
            <a:lvl8pPr marL="4801235" indent="0" algn="ctr">
              <a:buNone/>
              <a:defRPr sz="2400"/>
            </a:lvl8pPr>
            <a:lvl9pPr marL="5487035" indent="0" algn="ctr">
              <a:buNone/>
              <a:defRPr sz="2400"/>
            </a:lvl9pPr>
          </a:lstStyle>
          <a:p>
            <a:r>
              <a:rPr lang="en-GB" dirty="0"/>
              <a:t>Please do not change the formatting of this slide. </a:t>
            </a:r>
            <a:endParaRPr lang="en-GB" dirty="0"/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  <a:endParaRPr lang="en-GB" dirty="0"/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icture white">
    <p:bg>
      <p:bgPr>
        <a:solidFill>
          <a:srgbClr val="FEF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51207" y="953663"/>
            <a:ext cx="16385585" cy="5935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447667" y="2118854"/>
            <a:ext cx="8815510" cy="5242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8035" indent="0">
              <a:buNone/>
              <a:defRPr sz="3000"/>
            </a:lvl4pPr>
            <a:lvl5pPr marL="2743835" indent="0">
              <a:buNone/>
              <a:defRPr sz="3000"/>
            </a:lvl5pPr>
            <a:lvl6pPr marL="3429635" indent="0">
              <a:buNone/>
              <a:defRPr sz="3000"/>
            </a:lvl6pPr>
            <a:lvl7pPr marL="4115435" indent="0">
              <a:buNone/>
              <a:defRPr sz="3000"/>
            </a:lvl7pPr>
            <a:lvl8pPr marL="4801235" indent="0">
              <a:buNone/>
              <a:defRPr sz="3000"/>
            </a:lvl8pPr>
            <a:lvl9pPr marL="5487035" indent="0">
              <a:buNone/>
              <a:defRPr sz="3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51209" y="2118855"/>
            <a:ext cx="7082558" cy="624989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8035" indent="0">
              <a:buNone/>
              <a:defRPr sz="1500"/>
            </a:lvl4pPr>
            <a:lvl5pPr marL="2743835" indent="0">
              <a:buNone/>
              <a:defRPr sz="1500"/>
            </a:lvl5pPr>
            <a:lvl6pPr marL="3429635" indent="0">
              <a:buNone/>
              <a:defRPr sz="1500"/>
            </a:lvl6pPr>
            <a:lvl7pPr marL="4115435" indent="0">
              <a:buNone/>
              <a:defRPr sz="1500"/>
            </a:lvl7pPr>
            <a:lvl8pPr marL="4801235" indent="0">
              <a:buNone/>
              <a:defRPr sz="1500"/>
            </a:lvl8pPr>
            <a:lvl9pPr marL="5487035" indent="0">
              <a:buNone/>
              <a:defRPr sz="15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0" dirty="0">
                <a:solidFill>
                  <a:schemeClr val="tx1"/>
                </a:solidFill>
                <a:ea typeface="+mn-ea"/>
                <a:sym typeface="Arial" panose="020B0604020202020204"/>
              </a:rPr>
              <a:t>“This is a slide that</a:t>
            </a:r>
            <a:r>
              <a:rPr lang="en-US" sz="3000" b="0" baseline="0" dirty="0">
                <a:solidFill>
                  <a:schemeClr val="tx1"/>
                </a:solidFill>
                <a:ea typeface="+mn-ea"/>
                <a:sym typeface="Arial" panose="020B0604020202020204"/>
              </a:rPr>
              <a:t> shows an image alongside a quote.” </a:t>
            </a: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0" baseline="0" dirty="0">
                <a:solidFill>
                  <a:schemeClr val="tx1"/>
                </a:solidFill>
                <a:ea typeface="+mn-ea"/>
                <a:sym typeface="Arial" panose="020B0604020202020204"/>
              </a:rPr>
              <a:t>Alter this text and the picture, as required. You can change the shape but please don’t use borders, shadows or reflections.</a:t>
            </a: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000" b="1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white">
    <p:bg>
      <p:bgPr>
        <a:solidFill>
          <a:srgbClr val="B6D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980375" y="4557148"/>
            <a:ext cx="15773400" cy="198865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6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 for listening...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white">
    <p:bg>
      <p:bgPr>
        <a:solidFill>
          <a:srgbClr val="FFE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80375" y="4557148"/>
            <a:ext cx="15773400" cy="198865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6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 for listening...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white">
    <p:bg>
      <p:bgPr>
        <a:solidFill>
          <a:srgbClr val="FEF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80375" y="4557148"/>
            <a:ext cx="15773400" cy="198865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6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 for listening...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basic white">
    <p:bg>
      <p:bgPr>
        <a:solidFill>
          <a:srgbClr val="B6D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01596" y="1068033"/>
            <a:ext cx="16284808" cy="567191"/>
          </a:xfrm>
        </p:spPr>
        <p:txBody>
          <a:bodyPr anchor="b">
            <a:normAutofit/>
          </a:bodyPr>
          <a:lstStyle>
            <a:lvl1pPr algn="l">
              <a:defRPr sz="3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5793-ADA5-46A0-BACC-9AB75D879524}" type="datetimeFigureOut">
              <a:rPr lang="en-GB" smtClean="0"/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E5DF-C630-4815-A5E6-93BB86348F65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asic white">
    <p:bg>
      <p:bgPr>
        <a:solidFill>
          <a:srgbClr val="FFE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63959" y="954885"/>
            <a:ext cx="16330128" cy="567191"/>
          </a:xfrm>
        </p:spPr>
        <p:txBody>
          <a:bodyPr anchor="b">
            <a:normAutofit/>
          </a:bodyPr>
          <a:lstStyle>
            <a:lvl1pPr algn="l">
              <a:defRPr sz="3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3959" y="1815775"/>
            <a:ext cx="16330128" cy="6552973"/>
          </a:xfrm>
        </p:spPr>
        <p:txBody>
          <a:bodyPr>
            <a:normAutofit/>
          </a:bodyPr>
          <a:lstStyle>
            <a:lvl1pPr marL="457200" marR="0" indent="-45720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29635" indent="0" algn="ctr">
              <a:buNone/>
              <a:defRPr sz="2400"/>
            </a:lvl6pPr>
            <a:lvl7pPr marL="4115435" indent="0" algn="ctr">
              <a:buNone/>
              <a:defRPr sz="2400"/>
            </a:lvl7pPr>
            <a:lvl8pPr marL="4801235" indent="0" algn="ctr">
              <a:buNone/>
              <a:defRPr sz="2400"/>
            </a:lvl8pPr>
            <a:lvl9pPr marL="5487035" indent="0" algn="ctr">
              <a:buNone/>
              <a:defRPr sz="2400"/>
            </a:lvl9pPr>
          </a:lstStyle>
          <a:p>
            <a:r>
              <a:rPr lang="en-GB" dirty="0"/>
              <a:t>Please do not change the formatting of this slide. </a:t>
            </a:r>
            <a:endParaRPr lang="en-GB" dirty="0"/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  <a:endParaRPr lang="en-GB" dirty="0"/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basic white">
    <p:bg>
      <p:bgPr>
        <a:solidFill>
          <a:srgbClr val="FFE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63959" y="954885"/>
            <a:ext cx="16330128" cy="567191"/>
          </a:xfrm>
        </p:spPr>
        <p:txBody>
          <a:bodyPr anchor="b">
            <a:normAutofit/>
          </a:bodyPr>
          <a:lstStyle>
            <a:lvl1pPr algn="l">
              <a:defRPr sz="3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asic white">
    <p:bg>
      <p:bgPr>
        <a:solidFill>
          <a:srgbClr val="FFE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63959" y="954885"/>
            <a:ext cx="16330128" cy="567191"/>
          </a:xfrm>
        </p:spPr>
        <p:txBody>
          <a:bodyPr anchor="b">
            <a:normAutofit/>
          </a:bodyPr>
          <a:lstStyle>
            <a:lvl1pPr algn="l">
              <a:defRPr sz="3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3959" y="1815775"/>
            <a:ext cx="16330128" cy="6552973"/>
          </a:xfrm>
        </p:spPr>
        <p:txBody>
          <a:bodyPr>
            <a:normAutofit/>
          </a:bodyPr>
          <a:lstStyle>
            <a:lvl1pPr marL="457200" marR="0" indent="-45720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29635" indent="0" algn="ctr">
              <a:buNone/>
              <a:defRPr sz="2400"/>
            </a:lvl6pPr>
            <a:lvl7pPr marL="4115435" indent="0" algn="ctr">
              <a:buNone/>
              <a:defRPr sz="2400"/>
            </a:lvl7pPr>
            <a:lvl8pPr marL="4801235" indent="0" algn="ctr">
              <a:buNone/>
              <a:defRPr sz="2400"/>
            </a:lvl8pPr>
            <a:lvl9pPr marL="5487035" indent="0" algn="ctr">
              <a:buNone/>
              <a:defRPr sz="2400"/>
            </a:lvl9pPr>
          </a:lstStyle>
          <a:p>
            <a:r>
              <a:rPr lang="en-GB" dirty="0"/>
              <a:t>Please do not change the formatting of this slide. </a:t>
            </a:r>
            <a:endParaRPr lang="en-GB" dirty="0"/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  <a:endParaRPr lang="en-GB" dirty="0"/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lang="en-GB" dirty="0"/>
          </a:p>
        </p:txBody>
      </p:sp>
      <p:pic>
        <p:nvPicPr>
          <p:cNvPr id="5" name="Graphic 4" descr="Artificial Intellig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0484"/>
            <a:ext cx="1122947" cy="11229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basic white">
    <p:bg>
      <p:bgPr>
        <a:solidFill>
          <a:srgbClr val="FEF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63959" y="954885"/>
            <a:ext cx="16310250" cy="567191"/>
          </a:xfrm>
        </p:spPr>
        <p:txBody>
          <a:bodyPr anchor="b">
            <a:normAutofit/>
          </a:bodyPr>
          <a:lstStyle>
            <a:lvl1pPr algn="l">
              <a:defRPr sz="3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3959" y="1815775"/>
            <a:ext cx="16310250" cy="6513216"/>
          </a:xfrm>
        </p:spPr>
        <p:txBody>
          <a:bodyPr>
            <a:normAutofit/>
          </a:bodyPr>
          <a:lstStyle>
            <a:lvl1pPr marL="457200" marR="0" indent="-45720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29635" indent="0" algn="ctr">
              <a:buNone/>
              <a:defRPr sz="2400"/>
            </a:lvl6pPr>
            <a:lvl7pPr marL="4115435" indent="0" algn="ctr">
              <a:buNone/>
              <a:defRPr sz="2400"/>
            </a:lvl7pPr>
            <a:lvl8pPr marL="4801235" indent="0" algn="ctr">
              <a:buNone/>
              <a:defRPr sz="2400"/>
            </a:lvl8pPr>
            <a:lvl9pPr marL="5487035" indent="0" algn="ctr">
              <a:buNone/>
              <a:defRPr sz="2400"/>
            </a:lvl9pPr>
          </a:lstStyle>
          <a:p>
            <a:r>
              <a:rPr lang="en-GB" dirty="0"/>
              <a:t>Please do not change the formatting of this slide. </a:t>
            </a:r>
            <a:endParaRPr lang="en-GB" dirty="0"/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  <a:endParaRPr lang="en-GB" dirty="0"/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basic white">
    <p:bg>
      <p:bgPr>
        <a:solidFill>
          <a:srgbClr val="FEF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63959" y="954885"/>
            <a:ext cx="16310250" cy="567191"/>
          </a:xfrm>
        </p:spPr>
        <p:txBody>
          <a:bodyPr anchor="b">
            <a:normAutofit/>
          </a:bodyPr>
          <a:lstStyle>
            <a:lvl1pPr algn="l">
              <a:defRPr sz="3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icture white">
    <p:bg>
      <p:bgPr>
        <a:solidFill>
          <a:srgbClr val="B6D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28380" y="993419"/>
            <a:ext cx="16425342" cy="5935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140646" y="2158610"/>
            <a:ext cx="9213076" cy="5242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8035" indent="0">
              <a:buNone/>
              <a:defRPr sz="3000"/>
            </a:lvl4pPr>
            <a:lvl5pPr marL="2743835" indent="0">
              <a:buNone/>
              <a:defRPr sz="3000"/>
            </a:lvl5pPr>
            <a:lvl6pPr marL="3429635" indent="0">
              <a:buNone/>
              <a:defRPr sz="3000"/>
            </a:lvl6pPr>
            <a:lvl7pPr marL="4115435" indent="0">
              <a:buNone/>
              <a:defRPr sz="3000"/>
            </a:lvl7pPr>
            <a:lvl8pPr marL="4801235" indent="0">
              <a:buNone/>
              <a:defRPr sz="3000"/>
            </a:lvl8pPr>
            <a:lvl9pPr marL="5487035" indent="0">
              <a:buNone/>
              <a:defRPr sz="3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28381" y="2158610"/>
            <a:ext cx="6764506" cy="6170381"/>
          </a:xfrm>
          <a:prstGeom prst="rect">
            <a:avLst/>
          </a:prstGeom>
        </p:spPr>
        <p:txBody>
          <a:bodyPr/>
          <a:lstStyle>
            <a:lvl1pPr marL="0" marR="0" indent="0" algn="l" defTabSz="923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8035" indent="0">
              <a:buNone/>
              <a:defRPr sz="1500"/>
            </a:lvl4pPr>
            <a:lvl5pPr marL="2743835" indent="0">
              <a:buNone/>
              <a:defRPr sz="1500"/>
            </a:lvl5pPr>
            <a:lvl6pPr marL="3429635" indent="0">
              <a:buNone/>
              <a:defRPr sz="1500"/>
            </a:lvl6pPr>
            <a:lvl7pPr marL="4115435" indent="0">
              <a:buNone/>
              <a:defRPr sz="1500"/>
            </a:lvl7pPr>
            <a:lvl8pPr marL="4801235" indent="0">
              <a:buNone/>
              <a:defRPr sz="1500"/>
            </a:lvl8pPr>
            <a:lvl9pPr marL="5487035" indent="0">
              <a:buNone/>
              <a:defRPr sz="15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0" dirty="0">
                <a:solidFill>
                  <a:schemeClr val="tx1"/>
                </a:solidFill>
                <a:ea typeface="+mn-ea"/>
                <a:sym typeface="Arial" panose="020B0604020202020204"/>
              </a:rPr>
              <a:t>“This is a slide that</a:t>
            </a:r>
            <a:r>
              <a:rPr lang="en-US" sz="3000" b="0" baseline="0" dirty="0">
                <a:solidFill>
                  <a:schemeClr val="tx1"/>
                </a:solidFill>
                <a:ea typeface="+mn-ea"/>
                <a:sym typeface="Arial" panose="020B0604020202020204"/>
              </a:rPr>
              <a:t> shows an image alongside a quote.” </a:t>
            </a: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0" baseline="0" dirty="0">
                <a:solidFill>
                  <a:schemeClr val="tx1"/>
                </a:solidFill>
                <a:ea typeface="+mn-ea"/>
                <a:sym typeface="Arial" panose="020B0604020202020204"/>
              </a:rPr>
              <a:t>Alter this text and the picture, as required. You can change the shape but please don’t use borders, shadows or reflections.</a:t>
            </a: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000" b="1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icture white">
    <p:bg>
      <p:bgPr>
        <a:solidFill>
          <a:srgbClr val="FFE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30720" y="1033176"/>
            <a:ext cx="16226559" cy="5935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30722" y="2198368"/>
            <a:ext cx="6923532" cy="6130623"/>
          </a:xfrm>
          <a:prstGeom prst="rect">
            <a:avLst/>
          </a:prstGeom>
        </p:spPr>
        <p:txBody>
          <a:bodyPr/>
          <a:lstStyle>
            <a:lvl1pPr marL="0" marR="0" indent="0" algn="l" defTabSz="923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8035" indent="0">
              <a:buNone/>
              <a:defRPr sz="1500"/>
            </a:lvl4pPr>
            <a:lvl5pPr marL="2743835" indent="0">
              <a:buNone/>
              <a:defRPr sz="1500"/>
            </a:lvl5pPr>
            <a:lvl6pPr marL="3429635" indent="0">
              <a:buNone/>
              <a:defRPr sz="1500"/>
            </a:lvl6pPr>
            <a:lvl7pPr marL="4115435" indent="0">
              <a:buNone/>
              <a:defRPr sz="1500"/>
            </a:lvl7pPr>
            <a:lvl8pPr marL="4801235" indent="0">
              <a:buNone/>
              <a:defRPr sz="1500"/>
            </a:lvl8pPr>
            <a:lvl9pPr marL="5487035" indent="0">
              <a:buNone/>
              <a:defRPr sz="15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0" dirty="0">
                <a:solidFill>
                  <a:schemeClr val="tx1"/>
                </a:solidFill>
                <a:ea typeface="+mn-ea"/>
                <a:sym typeface="Arial" panose="020B0604020202020204"/>
              </a:rPr>
              <a:t>“This is a slide that</a:t>
            </a:r>
            <a:r>
              <a:rPr lang="en-US" sz="3000" b="0" baseline="0" dirty="0">
                <a:solidFill>
                  <a:schemeClr val="tx1"/>
                </a:solidFill>
                <a:ea typeface="+mn-ea"/>
                <a:sym typeface="Arial" panose="020B0604020202020204"/>
              </a:rPr>
              <a:t> shows an image alongside a quote.” </a:t>
            </a: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0" baseline="0" dirty="0">
                <a:solidFill>
                  <a:schemeClr val="tx1"/>
                </a:solidFill>
                <a:ea typeface="+mn-ea"/>
                <a:sym typeface="Arial" panose="020B0604020202020204"/>
              </a:rPr>
              <a:t>Alter this text and the picture, as required. You can change the shape but please don’t use borders, shadows or reflections.</a:t>
            </a:r>
            <a:endParaRPr lang="en-US" sz="3000" b="0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000" b="1" baseline="0" dirty="0">
              <a:solidFill>
                <a:schemeClr val="tx1"/>
              </a:solidFill>
              <a:ea typeface="+mn-ea"/>
              <a:sym typeface="Arial" panose="020B0604020202020204"/>
            </a:endParaRPr>
          </a:p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8140646" y="2158610"/>
            <a:ext cx="9213076" cy="5242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8035" indent="0">
              <a:buNone/>
              <a:defRPr sz="3000"/>
            </a:lvl4pPr>
            <a:lvl5pPr marL="2743835" indent="0">
              <a:buNone/>
              <a:defRPr sz="3000"/>
            </a:lvl5pPr>
            <a:lvl6pPr marL="3429635" indent="0">
              <a:buNone/>
              <a:defRPr sz="3000"/>
            </a:lvl6pPr>
            <a:lvl7pPr marL="4115435" indent="0">
              <a:buNone/>
              <a:defRPr sz="3000"/>
            </a:lvl7pPr>
            <a:lvl8pPr marL="4801235" indent="0">
              <a:buNone/>
              <a:defRPr sz="3000"/>
            </a:lvl8pPr>
            <a:lvl9pPr marL="5487035" indent="0">
              <a:buNone/>
              <a:defRPr sz="3000"/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1"/>
            <a:ext cx="15773400" cy="652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9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7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5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3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9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6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4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205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50350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  <a:ea typeface="MS PGothic" panose="020B0600070205080204" pitchFamily="34" charset="-128"/>
            </a:endParaRPr>
          </a:p>
        </p:txBody>
      </p:sp>
      <p:sp>
        <p:nvSpPr>
          <p:cNvPr id="614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512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50350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9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7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5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3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9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6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4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914541"/>
            <a:ext cx="15544800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72259"/>
            <a:ext cx="15544800" cy="617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9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7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5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3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9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6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4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DF52-AAA9-4334-8DF9-441CD7C767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9DE4-BF06-4327-B6AA-198957780F4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671"/>
            <a:ext cx="16459200" cy="6789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5998"/>
            <a:ext cx="4267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5793-ADA5-46A0-BACC-9AB75D879524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5998"/>
            <a:ext cx="5791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5998"/>
            <a:ext cx="4267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E5DF-C630-4815-A5E6-93BB86348F65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7"/>
          <p:cNvSpPr>
            <a:spLocks noChangeShapeType="1"/>
          </p:cNvSpPr>
          <p:nvPr/>
        </p:nvSpPr>
        <p:spPr bwMode="auto">
          <a:xfrm>
            <a:off x="1617785" y="9450259"/>
            <a:ext cx="15052431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1781908" y="1257494"/>
            <a:ext cx="150055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3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786555" y="114319"/>
            <a:ext cx="14507308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  <a:ea typeface="MS PGothic" panose="020B0600070205080204" pitchFamily="34" charset="-128"/>
            </a:endParaRP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6" y="831185"/>
            <a:ext cx="18279209" cy="75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/>
          <a:lstStyle/>
          <a:p>
            <a:pPr lvl="0"/>
            <a:r>
              <a:rPr lang="de-DE" altLang="en-US"/>
              <a:t>Hauptteiltext</a:t>
            </a:r>
            <a:endParaRPr lang="de-DE" altLang="en-US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473569" y="133372"/>
            <a:ext cx="15028985" cy="10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4792" tIns="73823" rIns="154792" bIns="73823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endParaRPr lang="en-GB" altLang="en-US" sz="3000" b="1">
              <a:solidFill>
                <a:srgbClr val="B22200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xStyles>
    <p:titleStyle>
      <a:lvl1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50000"/>
        </a:spcAft>
        <a:defRPr sz="2000" b="1">
          <a:solidFill>
            <a:srgbClr val="B222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hyperlink" Target="http://www.google.co.uk/imgres?imgurl=http://www.epsom-ewell.gov.uk/NR/rdonlyres/B455A170-330D-473F-BB2E-A51508785B91/0/bin.JPG&amp;imgrefurl=http://www.epsom-ewell.gov.uk/EEBC/Rubbish_x2c_%2BWaste%2Band%2BRecycling/Fortnightly%2Brubbish%2Bcollections.htm&amp;usg=__EBv9ibJX3ekrqP3jAx6BCBM_FCs=&amp;h=448&amp;w=282&amp;sz=23&amp;hl=en&amp;start=5&amp;sig2=8HY60WF4-MgazE09ucDRgQ&amp;zoom=1&amp;tbnid=ArfhXHFpI6ywLM:&amp;tbnh=127&amp;tbnw=80&amp;ei=fblYT4WgDIOe8gPUkfT8Aw&amp;prev=/search%3Fq%3Dwaste%2Bdisposal%2Bbin%26hl%3Den%26sa%3DN%26gbv%3D2%26tbs%3Ditp:lineart%26tbm%3Disch&amp;itbs=1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6.xml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hyperlink" Target="http://www.un.org/sustainabledevelopment/blog/2016/09/media-briefing-on-21-sept-climate-even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94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6643" y="960914"/>
            <a:ext cx="9376665" cy="534924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dirty="0"/>
              <a:t>Master of Business Administration </a:t>
            </a:r>
            <a:br>
              <a:rPr lang="en-GB" dirty="0"/>
            </a:br>
            <a:r>
              <a:rPr lang="en-GB" sz="8100" dirty="0"/>
              <a:t>Digital Business Delivery</a:t>
            </a:r>
            <a:br>
              <a:rPr lang="en-GB" sz="8100" dirty="0"/>
            </a:br>
            <a:r>
              <a:rPr lang="en-GB" sz="5300" dirty="0"/>
              <a:t>S9 Value creation in Networks</a:t>
            </a:r>
            <a:br>
              <a:rPr lang="en-GB" sz="5300" dirty="0"/>
            </a:br>
            <a:endParaRPr lang="en-GB" sz="8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641" y="6954806"/>
            <a:ext cx="9376667" cy="235915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Professor Nigel Caldwell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-1" b="1709"/>
          <a:stretch>
            <a:fillRect/>
          </a:stretch>
        </p:blipFill>
        <p:spPr>
          <a:xfrm>
            <a:off x="2" y="809"/>
            <a:ext cx="6986016" cy="1028698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9294" y="6614695"/>
            <a:ext cx="6365384" cy="27432"/>
          </a:xfrm>
          <a:custGeom>
            <a:avLst/>
            <a:gdLst>
              <a:gd name="connsiteX0" fmla="*/ 0 w 6365384"/>
              <a:gd name="connsiteY0" fmla="*/ 0 h 27432"/>
              <a:gd name="connsiteX1" fmla="*/ 636538 w 6365384"/>
              <a:gd name="connsiteY1" fmla="*/ 0 h 27432"/>
              <a:gd name="connsiteX2" fmla="*/ 1273077 w 6365384"/>
              <a:gd name="connsiteY2" fmla="*/ 0 h 27432"/>
              <a:gd name="connsiteX3" fmla="*/ 1909615 w 6365384"/>
              <a:gd name="connsiteY3" fmla="*/ 0 h 27432"/>
              <a:gd name="connsiteX4" fmla="*/ 2673461 w 6365384"/>
              <a:gd name="connsiteY4" fmla="*/ 0 h 27432"/>
              <a:gd name="connsiteX5" fmla="*/ 3373654 w 6365384"/>
              <a:gd name="connsiteY5" fmla="*/ 0 h 27432"/>
              <a:gd name="connsiteX6" fmla="*/ 3819230 w 6365384"/>
              <a:gd name="connsiteY6" fmla="*/ 0 h 27432"/>
              <a:gd name="connsiteX7" fmla="*/ 4392115 w 6365384"/>
              <a:gd name="connsiteY7" fmla="*/ 0 h 27432"/>
              <a:gd name="connsiteX8" fmla="*/ 5155961 w 6365384"/>
              <a:gd name="connsiteY8" fmla="*/ 0 h 27432"/>
              <a:gd name="connsiteX9" fmla="*/ 5792499 w 6365384"/>
              <a:gd name="connsiteY9" fmla="*/ 0 h 27432"/>
              <a:gd name="connsiteX10" fmla="*/ 6365384 w 6365384"/>
              <a:gd name="connsiteY10" fmla="*/ 0 h 27432"/>
              <a:gd name="connsiteX11" fmla="*/ 6365384 w 6365384"/>
              <a:gd name="connsiteY11" fmla="*/ 27432 h 27432"/>
              <a:gd name="connsiteX12" fmla="*/ 5856153 w 6365384"/>
              <a:gd name="connsiteY12" fmla="*/ 27432 h 27432"/>
              <a:gd name="connsiteX13" fmla="*/ 5092307 w 6365384"/>
              <a:gd name="connsiteY13" fmla="*/ 27432 h 27432"/>
              <a:gd name="connsiteX14" fmla="*/ 4583076 w 6365384"/>
              <a:gd name="connsiteY14" fmla="*/ 27432 h 27432"/>
              <a:gd name="connsiteX15" fmla="*/ 4137500 w 6365384"/>
              <a:gd name="connsiteY15" fmla="*/ 27432 h 27432"/>
              <a:gd name="connsiteX16" fmla="*/ 3691923 w 6365384"/>
              <a:gd name="connsiteY16" fmla="*/ 27432 h 27432"/>
              <a:gd name="connsiteX17" fmla="*/ 2991730 w 6365384"/>
              <a:gd name="connsiteY17" fmla="*/ 27432 h 27432"/>
              <a:gd name="connsiteX18" fmla="*/ 2546154 w 6365384"/>
              <a:gd name="connsiteY18" fmla="*/ 27432 h 27432"/>
              <a:gd name="connsiteX19" fmla="*/ 1909615 w 6365384"/>
              <a:gd name="connsiteY19" fmla="*/ 27432 h 27432"/>
              <a:gd name="connsiteX20" fmla="*/ 1400384 w 6365384"/>
              <a:gd name="connsiteY20" fmla="*/ 27432 h 27432"/>
              <a:gd name="connsiteX21" fmla="*/ 763846 w 6365384"/>
              <a:gd name="connsiteY21" fmla="*/ 27432 h 27432"/>
              <a:gd name="connsiteX22" fmla="*/ 0 w 6365384"/>
              <a:gd name="connsiteY22" fmla="*/ 27432 h 27432"/>
              <a:gd name="connsiteX23" fmla="*/ 0 w 6365384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5384" h="27432" fill="none" extrusionOk="0">
                <a:moveTo>
                  <a:pt x="0" y="0"/>
                </a:moveTo>
                <a:cubicBezTo>
                  <a:pt x="305169" y="21509"/>
                  <a:pt x="334704" y="-24261"/>
                  <a:pt x="636538" y="0"/>
                </a:cubicBezTo>
                <a:cubicBezTo>
                  <a:pt x="938372" y="24261"/>
                  <a:pt x="1068606" y="2269"/>
                  <a:pt x="1273077" y="0"/>
                </a:cubicBezTo>
                <a:cubicBezTo>
                  <a:pt x="1477548" y="-2269"/>
                  <a:pt x="1738189" y="6272"/>
                  <a:pt x="1909615" y="0"/>
                </a:cubicBezTo>
                <a:cubicBezTo>
                  <a:pt x="2081041" y="-6272"/>
                  <a:pt x="2377015" y="16623"/>
                  <a:pt x="2673461" y="0"/>
                </a:cubicBezTo>
                <a:cubicBezTo>
                  <a:pt x="2969907" y="-16623"/>
                  <a:pt x="3125491" y="11823"/>
                  <a:pt x="3373654" y="0"/>
                </a:cubicBezTo>
                <a:cubicBezTo>
                  <a:pt x="3621817" y="-11823"/>
                  <a:pt x="3711452" y="18735"/>
                  <a:pt x="3819230" y="0"/>
                </a:cubicBezTo>
                <a:cubicBezTo>
                  <a:pt x="3927008" y="-18735"/>
                  <a:pt x="4138245" y="-11407"/>
                  <a:pt x="4392115" y="0"/>
                </a:cubicBezTo>
                <a:cubicBezTo>
                  <a:pt x="4645986" y="11407"/>
                  <a:pt x="4974507" y="12257"/>
                  <a:pt x="5155961" y="0"/>
                </a:cubicBezTo>
                <a:cubicBezTo>
                  <a:pt x="5337415" y="-12257"/>
                  <a:pt x="5591096" y="-21687"/>
                  <a:pt x="5792499" y="0"/>
                </a:cubicBezTo>
                <a:cubicBezTo>
                  <a:pt x="5993902" y="21687"/>
                  <a:pt x="6160118" y="-98"/>
                  <a:pt x="6365384" y="0"/>
                </a:cubicBezTo>
                <a:cubicBezTo>
                  <a:pt x="6365126" y="7487"/>
                  <a:pt x="6364463" y="19984"/>
                  <a:pt x="6365384" y="27432"/>
                </a:cubicBezTo>
                <a:cubicBezTo>
                  <a:pt x="6132223" y="28304"/>
                  <a:pt x="6011987" y="2071"/>
                  <a:pt x="5856153" y="27432"/>
                </a:cubicBezTo>
                <a:cubicBezTo>
                  <a:pt x="5700319" y="52793"/>
                  <a:pt x="5410733" y="5357"/>
                  <a:pt x="5092307" y="27432"/>
                </a:cubicBezTo>
                <a:cubicBezTo>
                  <a:pt x="4773881" y="49507"/>
                  <a:pt x="4710933" y="9156"/>
                  <a:pt x="4583076" y="27432"/>
                </a:cubicBezTo>
                <a:cubicBezTo>
                  <a:pt x="4455219" y="45708"/>
                  <a:pt x="4239501" y="33581"/>
                  <a:pt x="4137500" y="27432"/>
                </a:cubicBezTo>
                <a:cubicBezTo>
                  <a:pt x="4035499" y="21283"/>
                  <a:pt x="3883666" y="32012"/>
                  <a:pt x="3691923" y="27432"/>
                </a:cubicBezTo>
                <a:cubicBezTo>
                  <a:pt x="3500180" y="22852"/>
                  <a:pt x="3267574" y="98"/>
                  <a:pt x="2991730" y="27432"/>
                </a:cubicBezTo>
                <a:cubicBezTo>
                  <a:pt x="2715886" y="54766"/>
                  <a:pt x="2749701" y="28768"/>
                  <a:pt x="2546154" y="27432"/>
                </a:cubicBezTo>
                <a:cubicBezTo>
                  <a:pt x="2342607" y="26096"/>
                  <a:pt x="2112433" y="1852"/>
                  <a:pt x="1909615" y="27432"/>
                </a:cubicBezTo>
                <a:cubicBezTo>
                  <a:pt x="1706797" y="53012"/>
                  <a:pt x="1634641" y="48316"/>
                  <a:pt x="1400384" y="27432"/>
                </a:cubicBezTo>
                <a:cubicBezTo>
                  <a:pt x="1166127" y="6548"/>
                  <a:pt x="1068288" y="15776"/>
                  <a:pt x="763846" y="27432"/>
                </a:cubicBezTo>
                <a:cubicBezTo>
                  <a:pt x="459404" y="39088"/>
                  <a:pt x="170017" y="14515"/>
                  <a:pt x="0" y="27432"/>
                </a:cubicBezTo>
                <a:cubicBezTo>
                  <a:pt x="-14" y="18173"/>
                  <a:pt x="-517" y="8990"/>
                  <a:pt x="0" y="0"/>
                </a:cubicBezTo>
                <a:close/>
              </a:path>
              <a:path w="6365384" h="27432" stroke="0" extrusionOk="0">
                <a:moveTo>
                  <a:pt x="0" y="0"/>
                </a:moveTo>
                <a:cubicBezTo>
                  <a:pt x="284299" y="-4796"/>
                  <a:pt x="337491" y="7899"/>
                  <a:pt x="572885" y="0"/>
                </a:cubicBezTo>
                <a:cubicBezTo>
                  <a:pt x="808280" y="-7899"/>
                  <a:pt x="840075" y="-3902"/>
                  <a:pt x="1018461" y="0"/>
                </a:cubicBezTo>
                <a:cubicBezTo>
                  <a:pt x="1196847" y="3902"/>
                  <a:pt x="1588872" y="4237"/>
                  <a:pt x="1782308" y="0"/>
                </a:cubicBezTo>
                <a:cubicBezTo>
                  <a:pt x="1975744" y="-4237"/>
                  <a:pt x="2153382" y="5526"/>
                  <a:pt x="2355192" y="0"/>
                </a:cubicBezTo>
                <a:cubicBezTo>
                  <a:pt x="2557002" y="-5526"/>
                  <a:pt x="2788412" y="22339"/>
                  <a:pt x="2928077" y="0"/>
                </a:cubicBezTo>
                <a:cubicBezTo>
                  <a:pt x="3067743" y="-22339"/>
                  <a:pt x="3321538" y="819"/>
                  <a:pt x="3691923" y="0"/>
                </a:cubicBezTo>
                <a:cubicBezTo>
                  <a:pt x="4062308" y="-819"/>
                  <a:pt x="4075359" y="-12992"/>
                  <a:pt x="4201153" y="0"/>
                </a:cubicBezTo>
                <a:cubicBezTo>
                  <a:pt x="4326947" y="12992"/>
                  <a:pt x="4768369" y="-35695"/>
                  <a:pt x="4965000" y="0"/>
                </a:cubicBezTo>
                <a:cubicBezTo>
                  <a:pt x="5161631" y="35695"/>
                  <a:pt x="5543916" y="6802"/>
                  <a:pt x="5728846" y="0"/>
                </a:cubicBezTo>
                <a:cubicBezTo>
                  <a:pt x="5913776" y="-6802"/>
                  <a:pt x="6142953" y="-21408"/>
                  <a:pt x="6365384" y="0"/>
                </a:cubicBezTo>
                <a:cubicBezTo>
                  <a:pt x="6364553" y="6329"/>
                  <a:pt x="6365788" y="16858"/>
                  <a:pt x="6365384" y="27432"/>
                </a:cubicBezTo>
                <a:cubicBezTo>
                  <a:pt x="6176932" y="320"/>
                  <a:pt x="5998737" y="11244"/>
                  <a:pt x="5665192" y="27432"/>
                </a:cubicBezTo>
                <a:cubicBezTo>
                  <a:pt x="5331647" y="43620"/>
                  <a:pt x="5198012" y="28615"/>
                  <a:pt x="4901346" y="27432"/>
                </a:cubicBezTo>
                <a:cubicBezTo>
                  <a:pt x="4604680" y="26249"/>
                  <a:pt x="4422932" y="40617"/>
                  <a:pt x="4137500" y="27432"/>
                </a:cubicBezTo>
                <a:cubicBezTo>
                  <a:pt x="3852068" y="14247"/>
                  <a:pt x="3861940" y="26581"/>
                  <a:pt x="3628269" y="27432"/>
                </a:cubicBezTo>
                <a:cubicBezTo>
                  <a:pt x="3394598" y="28283"/>
                  <a:pt x="3177182" y="50251"/>
                  <a:pt x="2991730" y="27432"/>
                </a:cubicBezTo>
                <a:cubicBezTo>
                  <a:pt x="2806278" y="4613"/>
                  <a:pt x="2469344" y="24737"/>
                  <a:pt x="2227884" y="27432"/>
                </a:cubicBezTo>
                <a:cubicBezTo>
                  <a:pt x="1986424" y="30127"/>
                  <a:pt x="1748067" y="6359"/>
                  <a:pt x="1591346" y="27432"/>
                </a:cubicBezTo>
                <a:cubicBezTo>
                  <a:pt x="1434625" y="48505"/>
                  <a:pt x="1307456" y="39663"/>
                  <a:pt x="1145769" y="27432"/>
                </a:cubicBezTo>
                <a:cubicBezTo>
                  <a:pt x="984082" y="15201"/>
                  <a:pt x="800279" y="41647"/>
                  <a:pt x="636538" y="27432"/>
                </a:cubicBezTo>
                <a:cubicBezTo>
                  <a:pt x="472797" y="13217"/>
                  <a:pt x="160022" y="2213"/>
                  <a:pt x="0" y="27432"/>
                </a:cubicBezTo>
                <a:cubicBezTo>
                  <a:pt x="-177" y="19307"/>
                  <a:pt x="-1145" y="917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relationships but Data</a:t>
            </a:r>
            <a:endParaRPr lang="en-GB" dirty="0"/>
          </a:p>
          <a:p>
            <a:r>
              <a:rPr lang="en-GB" dirty="0"/>
              <a:t>New uses of data – e.g. US AI led House buying firms</a:t>
            </a:r>
            <a:endParaRPr lang="en-GB" dirty="0"/>
          </a:p>
          <a:p>
            <a:r>
              <a:rPr lang="en-GB" dirty="0"/>
              <a:t>Customisation through data – anticipating customer choices</a:t>
            </a:r>
            <a:endParaRPr lang="en-GB" dirty="0"/>
          </a:p>
          <a:p>
            <a:r>
              <a:rPr lang="en-GB" dirty="0"/>
              <a:t>New delivery Amazon Prime</a:t>
            </a:r>
            <a:endParaRPr lang="en-GB" dirty="0"/>
          </a:p>
          <a:p>
            <a:r>
              <a:rPr lang="en-GB" dirty="0"/>
              <a:t>New market creation – E-Bay, Etsy,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3367"/>
            <a:ext cx="15773400" cy="170259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>
                <a:solidFill>
                  <a:srgbClr val="FF0000"/>
                </a:solidFill>
              </a:rPr>
              <a:t>Digital technologies generate, store or process Data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79627"/>
            <a:ext cx="15773400" cy="7186613"/>
          </a:xfrm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299" y="2079626"/>
            <a:ext cx="4743450" cy="3039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722" y="2079626"/>
            <a:ext cx="4807743" cy="3039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8" y="2079626"/>
            <a:ext cx="4386263" cy="3039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5744369"/>
            <a:ext cx="15773400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/>
              <a:t>Platforms and business models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 digital models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676877" y="2738438"/>
            <a:ext cx="6935245" cy="65278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5033" y="3352800"/>
            <a:ext cx="7654170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7300" y="9266238"/>
            <a:ext cx="13985175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either made something and then sold it or performed a service and billed for it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499567" y="464417"/>
            <a:ext cx="11415093" cy="8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61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22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9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80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41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2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00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61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820" b="1">
                <a:solidFill>
                  <a:srgbClr val="A50021"/>
                </a:solidFill>
                <a:latin typeface="Arial" panose="020B0604020202020204" pitchFamily="34" charset="0"/>
              </a:rPr>
              <a:t>Death of the music industry</a:t>
            </a:r>
            <a:r>
              <a:rPr lang="en-GB" altLang="en-US" sz="482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</a:t>
            </a:r>
            <a:endParaRPr lang="en-GB" altLang="en-US" sz="482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744874" y="1362285"/>
            <a:ext cx="12258184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61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22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9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80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41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2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00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61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GB" altLang="en-US" sz="2700">
                <a:solidFill>
                  <a:srgbClr val="000000"/>
                </a:solidFill>
                <a:latin typeface="Arial" panose="020B0604020202020204" pitchFamily="34" charset="0"/>
              </a:rPr>
              <a:t>Is this servitization?</a:t>
            </a:r>
            <a:endParaRPr lang="en-GB" altLang="en-US" sz="2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solidFill>
                  <a:srgbClr val="000000"/>
                </a:solidFill>
                <a:latin typeface="Arial" panose="020B0604020202020204" pitchFamily="34" charset="0"/>
              </a:rPr>
              <a:t>Shows risk of applying new technology to an established market  </a:t>
            </a:r>
            <a:endParaRPr lang="en-GB" altLang="en-US" sz="27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24" name="Picture 2" descr="http://static2.businessinsider.com/image/4d5ea2acccd1d54e7c030000/music-industry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92" y="2591201"/>
            <a:ext cx="10695845" cy="719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8809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networks = Disruptive Innovation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business models</a:t>
            </a:r>
            <a:endParaRPr lang="en-GB" dirty="0"/>
          </a:p>
          <a:p>
            <a:r>
              <a:rPr lang="en-GB" dirty="0"/>
              <a:t>From subscription to freemium</a:t>
            </a:r>
            <a:endParaRPr lang="en-GB" dirty="0"/>
          </a:p>
          <a:p>
            <a:r>
              <a:rPr lang="en-GB" dirty="0"/>
              <a:t>Amazon – bookshops (Supermarkets?)</a:t>
            </a:r>
            <a:endParaRPr lang="en-GB" dirty="0"/>
          </a:p>
          <a:p>
            <a:r>
              <a:rPr lang="en-GB" dirty="0"/>
              <a:t>Digital cameras – Photo developing, Canon</a:t>
            </a:r>
            <a:endParaRPr lang="en-GB" dirty="0"/>
          </a:p>
          <a:p>
            <a:r>
              <a:rPr lang="en-GB" dirty="0"/>
              <a:t>Digital music – the Music labels as all powerful</a:t>
            </a:r>
            <a:endParaRPr lang="en-GB" dirty="0"/>
          </a:p>
          <a:p>
            <a:r>
              <a:rPr lang="en-GB" dirty="0"/>
              <a:t>Digital phone – fixed location landlines, access</a:t>
            </a:r>
            <a:endParaRPr lang="en-GB" dirty="0"/>
          </a:p>
          <a:p>
            <a:r>
              <a:rPr lang="en-GB" dirty="0" err="1"/>
              <a:t>Netflicks</a:t>
            </a:r>
            <a:r>
              <a:rPr lang="en-GB" dirty="0"/>
              <a:t> – TV, cinema, viewing habits/waiting/bingeing </a:t>
            </a:r>
            <a:endParaRPr lang="en-GB" dirty="0"/>
          </a:p>
          <a:p>
            <a:r>
              <a:rPr lang="en-GB" dirty="0"/>
              <a:t>Facebook – TV, radio, letter writing ….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37279" y="699135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9600" dirty="0"/>
              <a:t>The circular supply chain, sustainability and eco-systems</a:t>
            </a:r>
            <a:br>
              <a:rPr lang="en-GB" sz="960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Future network forms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11336" y="388205"/>
            <a:ext cx="12117670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 i="1">
                <a:solidFill>
                  <a:srgbClr val="A50021"/>
                </a:solidFill>
              </a:rPr>
              <a:t>From chains..</a:t>
            </a:r>
            <a:r>
              <a:rPr lang="en-GB" altLang="en-US" sz="4800" b="1">
                <a:solidFill>
                  <a:srgbClr val="A50021"/>
                </a:solidFill>
              </a:rPr>
              <a:t>                                            </a:t>
            </a:r>
            <a:r>
              <a:rPr lang="en-GB" altLang="en-US" sz="4800" i="1">
                <a:solidFill>
                  <a:srgbClr val="A50021"/>
                </a:solidFill>
              </a:rPr>
              <a:t> </a:t>
            </a:r>
            <a:r>
              <a:rPr lang="en-GB" altLang="en-US" sz="4800" b="1" i="1">
                <a:solidFill>
                  <a:srgbClr val="A50021"/>
                </a:solidFill>
              </a:rPr>
              <a:t>    </a:t>
            </a:r>
            <a:r>
              <a:rPr lang="en-GB" altLang="en-US" sz="4200" b="1" i="1">
                <a:solidFill>
                  <a:srgbClr val="A50021"/>
                </a:solidFill>
              </a:rPr>
              <a:t>  </a:t>
            </a:r>
            <a:endParaRPr lang="en-GB" altLang="en-US" sz="4200" b="1" i="1">
              <a:solidFill>
                <a:srgbClr val="A50021"/>
              </a:solidFill>
            </a:endParaRPr>
          </a:p>
        </p:txBody>
      </p:sp>
      <p:grpSp>
        <p:nvGrpSpPr>
          <p:cNvPr id="12291" name="Group 3"/>
          <p:cNvGrpSpPr/>
          <p:nvPr/>
        </p:nvGrpSpPr>
        <p:grpSpPr bwMode="auto">
          <a:xfrm>
            <a:off x="3209009" y="1695713"/>
            <a:ext cx="7544964" cy="3386660"/>
            <a:chOff x="576" y="2256"/>
            <a:chExt cx="3168" cy="1422"/>
          </a:xfrm>
        </p:grpSpPr>
        <p:grpSp>
          <p:nvGrpSpPr>
            <p:cNvPr id="12359" name="Group 4"/>
            <p:cNvGrpSpPr/>
            <p:nvPr/>
          </p:nvGrpSpPr>
          <p:grpSpPr bwMode="auto">
            <a:xfrm>
              <a:off x="576" y="2256"/>
              <a:ext cx="489" cy="529"/>
              <a:chOff x="576" y="2256"/>
              <a:chExt cx="489" cy="529"/>
            </a:xfrm>
          </p:grpSpPr>
          <p:pic>
            <p:nvPicPr>
              <p:cNvPr id="12381" name="Picture 5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02"/>
              <a:stretch>
                <a:fillRect/>
              </a:stretch>
            </p:blipFill>
            <p:spPr bwMode="auto">
              <a:xfrm>
                <a:off x="629" y="2256"/>
                <a:ext cx="37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82" name="Text Box 6"/>
              <p:cNvSpPr txBox="1">
                <a:spLocks noChangeArrowheads="1"/>
              </p:cNvSpPr>
              <p:nvPr/>
            </p:nvSpPr>
            <p:spPr bwMode="auto">
              <a:xfrm>
                <a:off x="576" y="2649"/>
                <a:ext cx="48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latin typeface="Calibri" panose="020F0502020204030204" pitchFamily="34" charset="0"/>
                  </a:rPr>
                  <a:t>Raw materials</a:t>
                </a:r>
                <a:endParaRPr lang="en-GB" altLang="en-US"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60" name="Group 7"/>
            <p:cNvGrpSpPr/>
            <p:nvPr/>
          </p:nvGrpSpPr>
          <p:grpSpPr bwMode="auto">
            <a:xfrm>
              <a:off x="1104" y="2256"/>
              <a:ext cx="480" cy="529"/>
              <a:chOff x="1104" y="2256"/>
              <a:chExt cx="480" cy="529"/>
            </a:xfrm>
          </p:grpSpPr>
          <p:pic>
            <p:nvPicPr>
              <p:cNvPr id="12379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01"/>
              <a:stretch>
                <a:fillRect/>
              </a:stretch>
            </p:blipFill>
            <p:spPr bwMode="auto">
              <a:xfrm>
                <a:off x="1104" y="2256"/>
                <a:ext cx="48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80" name="Text Box 9"/>
              <p:cNvSpPr txBox="1">
                <a:spLocks noChangeArrowheads="1"/>
              </p:cNvSpPr>
              <p:nvPr/>
            </p:nvSpPr>
            <p:spPr bwMode="auto">
              <a:xfrm>
                <a:off x="1205" y="2649"/>
                <a:ext cx="3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latin typeface="Calibri" panose="020F0502020204030204" pitchFamily="34" charset="0"/>
                  </a:rPr>
                  <a:t>Supplier</a:t>
                </a:r>
                <a:endParaRPr lang="en-GB" altLang="en-US"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61" name="Group 10"/>
            <p:cNvGrpSpPr/>
            <p:nvPr/>
          </p:nvGrpSpPr>
          <p:grpSpPr bwMode="auto">
            <a:xfrm>
              <a:off x="1632" y="2325"/>
              <a:ext cx="672" cy="489"/>
              <a:chOff x="1632" y="2325"/>
              <a:chExt cx="672" cy="489"/>
            </a:xfrm>
          </p:grpSpPr>
          <p:pic>
            <p:nvPicPr>
              <p:cNvPr id="12377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67" r="4167" b="16667"/>
              <a:stretch>
                <a:fillRect/>
              </a:stretch>
            </p:blipFill>
            <p:spPr bwMode="blackGray">
              <a:xfrm>
                <a:off x="1728" y="2325"/>
                <a:ext cx="576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78" name="Text Box 12"/>
              <p:cNvSpPr txBox="1">
                <a:spLocks noChangeArrowheads="1"/>
              </p:cNvSpPr>
              <p:nvPr/>
            </p:nvSpPr>
            <p:spPr bwMode="auto">
              <a:xfrm>
                <a:off x="1632" y="2679"/>
                <a:ext cx="62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latin typeface="Calibri" panose="020F0502020204030204" pitchFamily="34" charset="0"/>
                  </a:rPr>
                  <a:t>Manufacturer</a:t>
                </a:r>
                <a:endParaRPr lang="en-GB" altLang="en-US"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62" name="Group 13"/>
            <p:cNvGrpSpPr/>
            <p:nvPr/>
          </p:nvGrpSpPr>
          <p:grpSpPr bwMode="auto">
            <a:xfrm>
              <a:off x="2784" y="2487"/>
              <a:ext cx="624" cy="450"/>
              <a:chOff x="2784" y="2487"/>
              <a:chExt cx="624" cy="450"/>
            </a:xfrm>
          </p:grpSpPr>
          <p:pic>
            <p:nvPicPr>
              <p:cNvPr id="12375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lum bright="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33" b="4167"/>
              <a:stretch>
                <a:fillRect/>
              </a:stretch>
            </p:blipFill>
            <p:spPr bwMode="auto">
              <a:xfrm>
                <a:off x="2880" y="2487"/>
                <a:ext cx="452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76" name="Text Box 15"/>
              <p:cNvSpPr txBox="1">
                <a:spLocks noChangeArrowheads="1"/>
              </p:cNvSpPr>
              <p:nvPr/>
            </p:nvSpPr>
            <p:spPr bwMode="auto">
              <a:xfrm>
                <a:off x="2784" y="2802"/>
                <a:ext cx="62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latin typeface="Calibri" panose="020F0502020204030204" pitchFamily="34" charset="0"/>
                  </a:rPr>
                  <a:t>Customer</a:t>
                </a:r>
                <a:endParaRPr lang="en-GB" altLang="en-US"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63" name="Group 16"/>
            <p:cNvGrpSpPr/>
            <p:nvPr/>
          </p:nvGrpSpPr>
          <p:grpSpPr bwMode="auto">
            <a:xfrm>
              <a:off x="3360" y="2631"/>
              <a:ext cx="384" cy="433"/>
              <a:chOff x="3360" y="2631"/>
              <a:chExt cx="384" cy="433"/>
            </a:xfrm>
          </p:grpSpPr>
          <p:pic>
            <p:nvPicPr>
              <p:cNvPr id="12373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22"/>
              <a:stretch>
                <a:fillRect/>
              </a:stretch>
            </p:blipFill>
            <p:spPr bwMode="auto">
              <a:xfrm>
                <a:off x="3504" y="2631"/>
                <a:ext cx="1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74" name="Text Box 18"/>
              <p:cNvSpPr txBox="1">
                <a:spLocks noChangeArrowheads="1"/>
              </p:cNvSpPr>
              <p:nvPr/>
            </p:nvSpPr>
            <p:spPr bwMode="auto">
              <a:xfrm>
                <a:off x="3360" y="2928"/>
                <a:ext cx="38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latin typeface="Calibri" panose="020F0502020204030204" pitchFamily="34" charset="0"/>
                  </a:rPr>
                  <a:t>Consumer</a:t>
                </a:r>
                <a:endParaRPr lang="en-GB" altLang="en-US"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64" name="Group 19"/>
            <p:cNvGrpSpPr/>
            <p:nvPr/>
          </p:nvGrpSpPr>
          <p:grpSpPr bwMode="auto">
            <a:xfrm>
              <a:off x="2832" y="3168"/>
              <a:ext cx="384" cy="510"/>
              <a:chOff x="2832" y="3168"/>
              <a:chExt cx="384" cy="510"/>
            </a:xfrm>
          </p:grpSpPr>
          <p:pic>
            <p:nvPicPr>
              <p:cNvPr id="12371" name="Picture 20" descr="ANd9GcTMBk7cpfIrQTncHpg_D-qWaMqagd6YntfgGhSyDwc3i0G-zMlY-4S4S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168"/>
                <a:ext cx="237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72" name="Text Box 21"/>
              <p:cNvSpPr txBox="1">
                <a:spLocks noChangeArrowheads="1"/>
              </p:cNvSpPr>
              <p:nvPr/>
            </p:nvSpPr>
            <p:spPr bwMode="auto">
              <a:xfrm>
                <a:off x="2832" y="3543"/>
                <a:ext cx="38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latin typeface="Calibri" panose="020F0502020204030204" pitchFamily="34" charset="0"/>
                  </a:rPr>
                  <a:t>Disposal</a:t>
                </a:r>
                <a:endParaRPr lang="en-GB" altLang="en-US"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65" name="Group 22"/>
            <p:cNvGrpSpPr/>
            <p:nvPr/>
          </p:nvGrpSpPr>
          <p:grpSpPr bwMode="auto">
            <a:xfrm>
              <a:off x="2352" y="2544"/>
              <a:ext cx="432" cy="327"/>
              <a:chOff x="2352" y="2544"/>
              <a:chExt cx="432" cy="327"/>
            </a:xfrm>
          </p:grpSpPr>
          <p:pic>
            <p:nvPicPr>
              <p:cNvPr id="12369" name="Picture 2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06" b="20139"/>
              <a:stretch>
                <a:fillRect/>
              </a:stretch>
            </p:blipFill>
            <p:spPr bwMode="auto">
              <a:xfrm>
                <a:off x="2352" y="2544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70" name="Text Box 24"/>
              <p:cNvSpPr txBox="1">
                <a:spLocks noChangeArrowheads="1"/>
              </p:cNvSpPr>
              <p:nvPr/>
            </p:nvSpPr>
            <p:spPr bwMode="auto">
              <a:xfrm>
                <a:off x="2352" y="2736"/>
                <a:ext cx="38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latin typeface="Calibri" panose="020F0502020204030204" pitchFamily="34" charset="0"/>
                  </a:rPr>
                  <a:t>Logistics</a:t>
                </a:r>
                <a:endParaRPr lang="en-GB" altLang="en-US"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66" name="Group 25"/>
            <p:cNvGrpSpPr/>
            <p:nvPr/>
          </p:nvGrpSpPr>
          <p:grpSpPr bwMode="auto">
            <a:xfrm>
              <a:off x="648" y="2807"/>
              <a:ext cx="2952" cy="633"/>
              <a:chOff x="648" y="2807"/>
              <a:chExt cx="2952" cy="633"/>
            </a:xfrm>
          </p:grpSpPr>
          <p:sp>
            <p:nvSpPr>
              <p:cNvPr id="12367" name="Freeform 26"/>
              <p:cNvSpPr/>
              <p:nvPr/>
            </p:nvSpPr>
            <p:spPr bwMode="auto">
              <a:xfrm>
                <a:off x="648" y="2807"/>
                <a:ext cx="2952" cy="544"/>
              </a:xfrm>
              <a:custGeom>
                <a:avLst/>
                <a:gdLst>
                  <a:gd name="T0" fmla="*/ 0 w 2952"/>
                  <a:gd name="T1" fmla="*/ 16 h 544"/>
                  <a:gd name="T2" fmla="*/ 1056 w 2952"/>
                  <a:gd name="T3" fmla="*/ 16 h 544"/>
                  <a:gd name="T4" fmla="*/ 2160 w 2952"/>
                  <a:gd name="T5" fmla="*/ 112 h 544"/>
                  <a:gd name="T6" fmla="*/ 2784 w 2952"/>
                  <a:gd name="T7" fmla="*/ 256 h 544"/>
                  <a:gd name="T8" fmla="*/ 2928 w 2952"/>
                  <a:gd name="T9" fmla="*/ 400 h 544"/>
                  <a:gd name="T10" fmla="*/ 2640 w 2952"/>
                  <a:gd name="T11" fmla="*/ 544 h 5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52"/>
                  <a:gd name="T19" fmla="*/ 0 h 544"/>
                  <a:gd name="T20" fmla="*/ 2952 w 2952"/>
                  <a:gd name="T21" fmla="*/ 544 h 5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52" h="544">
                    <a:moveTo>
                      <a:pt x="0" y="16"/>
                    </a:moveTo>
                    <a:cubicBezTo>
                      <a:pt x="348" y="8"/>
                      <a:pt x="696" y="0"/>
                      <a:pt x="1056" y="16"/>
                    </a:cubicBezTo>
                    <a:cubicBezTo>
                      <a:pt x="1416" y="32"/>
                      <a:pt x="1872" y="72"/>
                      <a:pt x="2160" y="112"/>
                    </a:cubicBezTo>
                    <a:cubicBezTo>
                      <a:pt x="2448" y="152"/>
                      <a:pt x="2656" y="208"/>
                      <a:pt x="2784" y="256"/>
                    </a:cubicBezTo>
                    <a:cubicBezTo>
                      <a:pt x="2912" y="304"/>
                      <a:pt x="2952" y="352"/>
                      <a:pt x="2928" y="400"/>
                    </a:cubicBezTo>
                    <a:cubicBezTo>
                      <a:pt x="2904" y="448"/>
                      <a:pt x="2772" y="496"/>
                      <a:pt x="2640" y="544"/>
                    </a:cubicBezTo>
                  </a:path>
                </a:pathLst>
              </a:custGeom>
              <a:noFill/>
              <a:ln w="57150" cmpd="sng">
                <a:solidFill>
                  <a:srgbClr val="808080">
                    <a:alpha val="61176"/>
                  </a:srgb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6135"/>
              </a:p>
            </p:txBody>
          </p:sp>
          <p:sp>
            <p:nvSpPr>
              <p:cNvPr id="12368" name="AutoShape 27"/>
              <p:cNvSpPr>
                <a:spLocks noChangeArrowheads="1"/>
              </p:cNvSpPr>
              <p:nvPr/>
            </p:nvSpPr>
            <p:spPr bwMode="auto">
              <a:xfrm rot="-6745407">
                <a:off x="3172" y="3299"/>
                <a:ext cx="137" cy="145"/>
              </a:xfrm>
              <a:prstGeom prst="triangle">
                <a:avLst>
                  <a:gd name="adj" fmla="val 50000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en-US" sz="6135"/>
              </a:p>
            </p:txBody>
          </p:sp>
        </p:grpSp>
      </p:grpSp>
      <p:grpSp>
        <p:nvGrpSpPr>
          <p:cNvPr id="11" name="Group 28"/>
          <p:cNvGrpSpPr/>
          <p:nvPr/>
        </p:nvGrpSpPr>
        <p:grpSpPr bwMode="auto">
          <a:xfrm>
            <a:off x="7445908" y="388205"/>
            <a:ext cx="8590493" cy="8530954"/>
            <a:chOff x="2217" y="163"/>
            <a:chExt cx="3607" cy="3582"/>
          </a:xfrm>
        </p:grpSpPr>
        <p:grpSp>
          <p:nvGrpSpPr>
            <p:cNvPr id="12296" name="Group 29"/>
            <p:cNvGrpSpPr/>
            <p:nvPr/>
          </p:nvGrpSpPr>
          <p:grpSpPr bwMode="auto">
            <a:xfrm>
              <a:off x="3280" y="1536"/>
              <a:ext cx="2544" cy="2209"/>
              <a:chOff x="3280" y="1536"/>
              <a:chExt cx="2544" cy="2209"/>
            </a:xfrm>
          </p:grpSpPr>
          <p:grpSp>
            <p:nvGrpSpPr>
              <p:cNvPr id="12298" name="Group 30"/>
              <p:cNvGrpSpPr/>
              <p:nvPr/>
            </p:nvGrpSpPr>
            <p:grpSpPr bwMode="auto">
              <a:xfrm>
                <a:off x="3280" y="1536"/>
                <a:ext cx="2544" cy="2209"/>
                <a:chOff x="816" y="672"/>
                <a:chExt cx="2544" cy="2209"/>
              </a:xfrm>
            </p:grpSpPr>
            <p:grpSp>
              <p:nvGrpSpPr>
                <p:cNvPr id="12300" name="Group 31"/>
                <p:cNvGrpSpPr/>
                <p:nvPr/>
              </p:nvGrpSpPr>
              <p:grpSpPr bwMode="auto">
                <a:xfrm>
                  <a:off x="2928" y="1776"/>
                  <a:ext cx="384" cy="424"/>
                  <a:chOff x="2928" y="1776"/>
                  <a:chExt cx="384" cy="424"/>
                </a:xfrm>
              </p:grpSpPr>
              <p:pic>
                <p:nvPicPr>
                  <p:cNvPr id="12357" name="Picture 3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22"/>
                  <a:stretch>
                    <a:fillRect/>
                  </a:stretch>
                </p:blipFill>
                <p:spPr bwMode="auto">
                  <a:xfrm>
                    <a:off x="3072" y="1776"/>
                    <a:ext cx="10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5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2064"/>
                    <a:ext cx="384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Consumer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</p:grpSp>
            <p:pic>
              <p:nvPicPr>
                <p:cNvPr id="12301" name="Picture 3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1392"/>
                  <a:ext cx="48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2302" name="Group 35"/>
                <p:cNvGrpSpPr/>
                <p:nvPr/>
              </p:nvGrpSpPr>
              <p:grpSpPr bwMode="auto">
                <a:xfrm>
                  <a:off x="1200" y="816"/>
                  <a:ext cx="672" cy="489"/>
                  <a:chOff x="1632" y="2325"/>
                  <a:chExt cx="672" cy="489"/>
                </a:xfrm>
              </p:grpSpPr>
              <p:pic>
                <p:nvPicPr>
                  <p:cNvPr id="12355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6667" r="4167" b="16667"/>
                  <a:stretch>
                    <a:fillRect/>
                  </a:stretch>
                </p:blipFill>
                <p:spPr bwMode="blackGray">
                  <a:xfrm>
                    <a:off x="1728" y="2325"/>
                    <a:ext cx="576" cy="4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5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2679"/>
                    <a:ext cx="624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Manufacturer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303" name="Group 38"/>
                <p:cNvGrpSpPr/>
                <p:nvPr/>
              </p:nvGrpSpPr>
              <p:grpSpPr bwMode="auto">
                <a:xfrm>
                  <a:off x="2736" y="1056"/>
                  <a:ext cx="624" cy="450"/>
                  <a:chOff x="2784" y="2487"/>
                  <a:chExt cx="624" cy="450"/>
                </a:xfrm>
              </p:grpSpPr>
              <p:pic>
                <p:nvPicPr>
                  <p:cNvPr id="12353" name="Picture 39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grayscl/>
                    <a:lum bright="6000" contrast="6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333" b="4167"/>
                  <a:stretch>
                    <a:fillRect/>
                  </a:stretch>
                </p:blipFill>
                <p:spPr bwMode="auto">
                  <a:xfrm>
                    <a:off x="2880" y="2487"/>
                    <a:ext cx="452" cy="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5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2802"/>
                    <a:ext cx="624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Customer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304" name="Group 41"/>
                <p:cNvGrpSpPr/>
                <p:nvPr/>
              </p:nvGrpSpPr>
              <p:grpSpPr bwMode="auto">
                <a:xfrm>
                  <a:off x="2496" y="2361"/>
                  <a:ext cx="484" cy="424"/>
                  <a:chOff x="2496" y="2361"/>
                  <a:chExt cx="484" cy="424"/>
                </a:xfrm>
              </p:grpSpPr>
              <p:pic>
                <p:nvPicPr>
                  <p:cNvPr id="12351" name="Picture 42" descr="pallet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Gray">
                  <a:xfrm>
                    <a:off x="2592" y="2361"/>
                    <a:ext cx="336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52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6" y="2649"/>
                    <a:ext cx="484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Used material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305" name="Group 44"/>
                <p:cNvGrpSpPr/>
                <p:nvPr/>
              </p:nvGrpSpPr>
              <p:grpSpPr bwMode="auto">
                <a:xfrm>
                  <a:off x="2016" y="672"/>
                  <a:ext cx="624" cy="376"/>
                  <a:chOff x="2496" y="864"/>
                  <a:chExt cx="624" cy="376"/>
                </a:xfrm>
              </p:grpSpPr>
              <p:pic>
                <p:nvPicPr>
                  <p:cNvPr id="12349" name="Picture 45" descr="FBC-Foam-Back-Carpet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6" y="864"/>
                    <a:ext cx="624" cy="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50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7" y="1104"/>
                    <a:ext cx="323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Product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306" name="Group 47"/>
                <p:cNvGrpSpPr/>
                <p:nvPr/>
              </p:nvGrpSpPr>
              <p:grpSpPr bwMode="auto">
                <a:xfrm>
                  <a:off x="1332" y="2073"/>
                  <a:ext cx="588" cy="463"/>
                  <a:chOff x="1332" y="2073"/>
                  <a:chExt cx="588" cy="463"/>
                </a:xfrm>
              </p:grpSpPr>
              <p:pic>
                <p:nvPicPr>
                  <p:cNvPr id="12347" name="Picture 48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2073"/>
                    <a:ext cx="576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48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2" y="2400"/>
                    <a:ext cx="544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Re-manufacture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2307" name="Rectangle 50"/>
                <p:cNvSpPr>
                  <a:spLocks noChangeArrowheads="1"/>
                </p:cNvSpPr>
                <p:nvPr/>
              </p:nvSpPr>
              <p:spPr bwMode="auto">
                <a:xfrm>
                  <a:off x="1776" y="2160"/>
                  <a:ext cx="192" cy="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7914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55892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233807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311721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3896995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4676140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5455285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6234430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6135"/>
                </a:p>
              </p:txBody>
            </p:sp>
            <p:grpSp>
              <p:nvGrpSpPr>
                <p:cNvPr id="12308" name="Group 51"/>
                <p:cNvGrpSpPr/>
                <p:nvPr/>
              </p:nvGrpSpPr>
              <p:grpSpPr bwMode="auto">
                <a:xfrm rot="-473503">
                  <a:off x="2688" y="816"/>
                  <a:ext cx="192" cy="201"/>
                  <a:chOff x="2736" y="903"/>
                  <a:chExt cx="192" cy="201"/>
                </a:xfrm>
              </p:grpSpPr>
              <p:sp>
                <p:nvSpPr>
                  <p:cNvPr id="12345" name="Freeform 52"/>
                  <p:cNvSpPr/>
                  <p:nvPr/>
                </p:nvSpPr>
                <p:spPr bwMode="auto">
                  <a:xfrm>
                    <a:off x="2736" y="903"/>
                    <a:ext cx="144" cy="153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2 h 192"/>
                      <a:gd name="T4" fmla="*/ 1 w 240"/>
                      <a:gd name="T5" fmla="*/ 2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46" name="AutoShape 53"/>
                  <p:cNvSpPr>
                    <a:spLocks noChangeArrowheads="1"/>
                  </p:cNvSpPr>
                  <p:nvPr/>
                </p:nvSpPr>
                <p:spPr bwMode="auto">
                  <a:xfrm rot="8531721">
                    <a:off x="2839" y="999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grpSp>
              <p:nvGrpSpPr>
                <p:cNvPr id="12309" name="Group 54"/>
                <p:cNvGrpSpPr/>
                <p:nvPr/>
              </p:nvGrpSpPr>
              <p:grpSpPr bwMode="auto">
                <a:xfrm rot="2627890">
                  <a:off x="3072" y="1527"/>
                  <a:ext cx="192" cy="201"/>
                  <a:chOff x="2736" y="903"/>
                  <a:chExt cx="192" cy="201"/>
                </a:xfrm>
              </p:grpSpPr>
              <p:sp>
                <p:nvSpPr>
                  <p:cNvPr id="12343" name="Freeform 55"/>
                  <p:cNvSpPr/>
                  <p:nvPr/>
                </p:nvSpPr>
                <p:spPr bwMode="auto">
                  <a:xfrm>
                    <a:off x="2736" y="903"/>
                    <a:ext cx="144" cy="153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2 h 192"/>
                      <a:gd name="T4" fmla="*/ 1 w 240"/>
                      <a:gd name="T5" fmla="*/ 2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auto">
                  <a:xfrm rot="8531721">
                    <a:off x="2839" y="999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grpSp>
              <p:nvGrpSpPr>
                <p:cNvPr id="12310" name="Group 57"/>
                <p:cNvGrpSpPr/>
                <p:nvPr/>
              </p:nvGrpSpPr>
              <p:grpSpPr bwMode="auto">
                <a:xfrm rot="7246859">
                  <a:off x="2357" y="2539"/>
                  <a:ext cx="192" cy="201"/>
                  <a:chOff x="2736" y="903"/>
                  <a:chExt cx="192" cy="201"/>
                </a:xfrm>
              </p:grpSpPr>
              <p:sp>
                <p:nvSpPr>
                  <p:cNvPr id="12341" name="Freeform 58"/>
                  <p:cNvSpPr/>
                  <p:nvPr/>
                </p:nvSpPr>
                <p:spPr bwMode="auto">
                  <a:xfrm>
                    <a:off x="2736" y="903"/>
                    <a:ext cx="144" cy="153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2 h 192"/>
                      <a:gd name="T4" fmla="*/ 1 w 240"/>
                      <a:gd name="T5" fmla="*/ 2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42" name="AutoShape 59"/>
                  <p:cNvSpPr>
                    <a:spLocks noChangeArrowheads="1"/>
                  </p:cNvSpPr>
                  <p:nvPr/>
                </p:nvSpPr>
                <p:spPr bwMode="auto">
                  <a:xfrm rot="8531721">
                    <a:off x="2839" y="999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grpSp>
              <p:nvGrpSpPr>
                <p:cNvPr id="12311" name="Group 60"/>
                <p:cNvGrpSpPr/>
                <p:nvPr/>
              </p:nvGrpSpPr>
              <p:grpSpPr bwMode="auto">
                <a:xfrm rot="-3810776">
                  <a:off x="1772" y="715"/>
                  <a:ext cx="192" cy="201"/>
                  <a:chOff x="2736" y="903"/>
                  <a:chExt cx="192" cy="201"/>
                </a:xfrm>
              </p:grpSpPr>
              <p:sp>
                <p:nvSpPr>
                  <p:cNvPr id="12339" name="Freeform 61"/>
                  <p:cNvSpPr/>
                  <p:nvPr/>
                </p:nvSpPr>
                <p:spPr bwMode="auto">
                  <a:xfrm>
                    <a:off x="2736" y="903"/>
                    <a:ext cx="144" cy="153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2 h 192"/>
                      <a:gd name="T4" fmla="*/ 1 w 240"/>
                      <a:gd name="T5" fmla="*/ 2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40" name="AutoShape 62"/>
                  <p:cNvSpPr>
                    <a:spLocks noChangeArrowheads="1"/>
                  </p:cNvSpPr>
                  <p:nvPr/>
                </p:nvSpPr>
                <p:spPr bwMode="auto">
                  <a:xfrm rot="8531721">
                    <a:off x="2839" y="999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grpSp>
              <p:nvGrpSpPr>
                <p:cNvPr id="12312" name="Group 63"/>
                <p:cNvGrpSpPr/>
                <p:nvPr/>
              </p:nvGrpSpPr>
              <p:grpSpPr bwMode="auto">
                <a:xfrm rot="-1990573">
                  <a:off x="1248" y="1968"/>
                  <a:ext cx="102" cy="209"/>
                  <a:chOff x="1142" y="2132"/>
                  <a:chExt cx="102" cy="209"/>
                </a:xfrm>
              </p:grpSpPr>
              <p:sp>
                <p:nvSpPr>
                  <p:cNvPr id="12337" name="Freeform 64"/>
                  <p:cNvSpPr/>
                  <p:nvPr/>
                </p:nvSpPr>
                <p:spPr bwMode="auto">
                  <a:xfrm rot="-6935988">
                    <a:off x="1121" y="2225"/>
                    <a:ext cx="137" cy="95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0 h 192"/>
                      <a:gd name="T4" fmla="*/ 1 w 240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38" name="AutoShape 65"/>
                  <p:cNvSpPr>
                    <a:spLocks noChangeArrowheads="1"/>
                  </p:cNvSpPr>
                  <p:nvPr/>
                </p:nvSpPr>
                <p:spPr bwMode="auto">
                  <a:xfrm rot="807980">
                    <a:off x="1155" y="2132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grpSp>
              <p:nvGrpSpPr>
                <p:cNvPr id="12313" name="Group 66"/>
                <p:cNvGrpSpPr/>
                <p:nvPr/>
              </p:nvGrpSpPr>
              <p:grpSpPr bwMode="auto">
                <a:xfrm rot="-4020976">
                  <a:off x="1686" y="2484"/>
                  <a:ext cx="102" cy="209"/>
                  <a:chOff x="1142" y="2132"/>
                  <a:chExt cx="102" cy="209"/>
                </a:xfrm>
              </p:grpSpPr>
              <p:sp>
                <p:nvSpPr>
                  <p:cNvPr id="12335" name="Freeform 67"/>
                  <p:cNvSpPr/>
                  <p:nvPr/>
                </p:nvSpPr>
                <p:spPr bwMode="auto">
                  <a:xfrm rot="-6935988">
                    <a:off x="1121" y="2225"/>
                    <a:ext cx="137" cy="95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0 h 192"/>
                      <a:gd name="T4" fmla="*/ 1 w 240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36" name="AutoShape 68"/>
                  <p:cNvSpPr>
                    <a:spLocks noChangeArrowheads="1"/>
                  </p:cNvSpPr>
                  <p:nvPr/>
                </p:nvSpPr>
                <p:spPr bwMode="auto">
                  <a:xfrm rot="807980">
                    <a:off x="1155" y="2132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grpSp>
              <p:nvGrpSpPr>
                <p:cNvPr id="12314" name="Group 69"/>
                <p:cNvGrpSpPr/>
                <p:nvPr/>
              </p:nvGrpSpPr>
              <p:grpSpPr bwMode="auto">
                <a:xfrm>
                  <a:off x="1824" y="2544"/>
                  <a:ext cx="555" cy="337"/>
                  <a:chOff x="1824" y="2544"/>
                  <a:chExt cx="555" cy="337"/>
                </a:xfrm>
              </p:grpSpPr>
              <p:pic>
                <p:nvPicPr>
                  <p:cNvPr id="12333" name="Picture 70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306" b="20139"/>
                  <a:stretch>
                    <a:fillRect/>
                  </a:stretch>
                </p:blipFill>
                <p:spPr bwMode="auto">
                  <a:xfrm>
                    <a:off x="1872" y="2544"/>
                    <a:ext cx="432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34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4" y="2745"/>
                    <a:ext cx="55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Return &amp; recycle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315" name="Group 72"/>
                <p:cNvGrpSpPr/>
                <p:nvPr/>
              </p:nvGrpSpPr>
              <p:grpSpPr bwMode="auto">
                <a:xfrm rot="-9255828">
                  <a:off x="2928" y="2208"/>
                  <a:ext cx="102" cy="209"/>
                  <a:chOff x="1142" y="2132"/>
                  <a:chExt cx="102" cy="209"/>
                </a:xfrm>
              </p:grpSpPr>
              <p:sp>
                <p:nvSpPr>
                  <p:cNvPr id="12331" name="Freeform 73"/>
                  <p:cNvSpPr/>
                  <p:nvPr/>
                </p:nvSpPr>
                <p:spPr bwMode="auto">
                  <a:xfrm rot="-6935988">
                    <a:off x="1121" y="2225"/>
                    <a:ext cx="137" cy="95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0 h 192"/>
                      <a:gd name="T4" fmla="*/ 1 w 240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32" name="AutoShape 74"/>
                  <p:cNvSpPr>
                    <a:spLocks noChangeArrowheads="1"/>
                  </p:cNvSpPr>
                  <p:nvPr/>
                </p:nvSpPr>
                <p:spPr bwMode="auto">
                  <a:xfrm rot="807980">
                    <a:off x="1155" y="2132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sp>
              <p:nvSpPr>
                <p:cNvPr id="12316" name="Rectangle 75"/>
                <p:cNvSpPr>
                  <a:spLocks noChangeArrowheads="1"/>
                </p:cNvSpPr>
                <p:nvPr/>
              </p:nvSpPr>
              <p:spPr bwMode="auto">
                <a:xfrm>
                  <a:off x="1488" y="2112"/>
                  <a:ext cx="384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7914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55892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233807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311721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3896995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4676140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5455285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6234430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6135"/>
                </a:p>
              </p:txBody>
            </p:sp>
            <p:grpSp>
              <p:nvGrpSpPr>
                <p:cNvPr id="12317" name="Group 76"/>
                <p:cNvGrpSpPr/>
                <p:nvPr/>
              </p:nvGrpSpPr>
              <p:grpSpPr bwMode="auto">
                <a:xfrm>
                  <a:off x="1104" y="1440"/>
                  <a:ext cx="432" cy="481"/>
                  <a:chOff x="1104" y="1440"/>
                  <a:chExt cx="432" cy="481"/>
                </a:xfrm>
              </p:grpSpPr>
              <p:sp>
                <p:nvSpPr>
                  <p:cNvPr id="12328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1785"/>
                    <a:ext cx="333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Supplier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440"/>
                    <a:ext cx="38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  <p:sp>
                <p:nvSpPr>
                  <p:cNvPr id="1233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488"/>
                    <a:ext cx="48" cy="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sp>
              <p:nvSpPr>
                <p:cNvPr id="12318" name="Rectangle 80"/>
                <p:cNvSpPr>
                  <a:spLocks noChangeArrowheads="1"/>
                </p:cNvSpPr>
                <p:nvPr/>
              </p:nvSpPr>
              <p:spPr bwMode="auto">
                <a:xfrm>
                  <a:off x="1728" y="2208"/>
                  <a:ext cx="96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77914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155892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233807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3117215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3896995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4676140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5455285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6234430" algn="l" defTabSz="1558925" rtl="0" eaLnBrk="1" latinLnBrk="0" hangingPunct="1">
                    <a:defRPr sz="409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en-US" sz="6135"/>
                </a:p>
              </p:txBody>
            </p:sp>
            <p:grpSp>
              <p:nvGrpSpPr>
                <p:cNvPr id="12319" name="Group 81"/>
                <p:cNvGrpSpPr/>
                <p:nvPr/>
              </p:nvGrpSpPr>
              <p:grpSpPr bwMode="auto">
                <a:xfrm>
                  <a:off x="816" y="2192"/>
                  <a:ext cx="489" cy="424"/>
                  <a:chOff x="816" y="2256"/>
                  <a:chExt cx="489" cy="424"/>
                </a:xfrm>
              </p:grpSpPr>
              <p:sp>
                <p:nvSpPr>
                  <p:cNvPr id="12326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2544"/>
                    <a:ext cx="489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200">
                        <a:latin typeface="Calibri" panose="020F0502020204030204" pitchFamily="34" charset="0"/>
                      </a:rPr>
                      <a:t>Raw materials</a:t>
                    </a:r>
                    <a:endParaRPr lang="en-GB" altLang="en-US" sz="1200">
                      <a:latin typeface="Calibri" panose="020F0502020204030204" pitchFamily="34" charset="0"/>
                    </a:endParaRPr>
                  </a:p>
                </p:txBody>
              </p:sp>
              <p:pic>
                <p:nvPicPr>
                  <p:cNvPr id="12327" name="Picture 83" descr="recycled-plastlic-granules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256"/>
                    <a:ext cx="384" cy="3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320" name="Group 84"/>
                <p:cNvGrpSpPr/>
                <p:nvPr/>
              </p:nvGrpSpPr>
              <p:grpSpPr bwMode="auto">
                <a:xfrm>
                  <a:off x="1008" y="1920"/>
                  <a:ext cx="153" cy="229"/>
                  <a:chOff x="1065" y="1945"/>
                  <a:chExt cx="153" cy="229"/>
                </a:xfrm>
              </p:grpSpPr>
              <p:sp>
                <p:nvSpPr>
                  <p:cNvPr id="12324" name="Freeform 85"/>
                  <p:cNvSpPr/>
                  <p:nvPr/>
                </p:nvSpPr>
                <p:spPr bwMode="auto">
                  <a:xfrm rot="-7527977">
                    <a:off x="1070" y="2025"/>
                    <a:ext cx="144" cy="153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2 h 192"/>
                      <a:gd name="T4" fmla="*/ 1 w 240"/>
                      <a:gd name="T5" fmla="*/ 2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25" name="AutoShape 86"/>
                  <p:cNvSpPr>
                    <a:spLocks noChangeArrowheads="1"/>
                  </p:cNvSpPr>
                  <p:nvPr/>
                </p:nvSpPr>
                <p:spPr bwMode="auto">
                  <a:xfrm rot="1003744">
                    <a:off x="1111" y="1945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  <p:grpSp>
              <p:nvGrpSpPr>
                <p:cNvPr id="12321" name="Group 87"/>
                <p:cNvGrpSpPr/>
                <p:nvPr/>
              </p:nvGrpSpPr>
              <p:grpSpPr bwMode="auto">
                <a:xfrm rot="-7286543">
                  <a:off x="1157" y="1291"/>
                  <a:ext cx="192" cy="201"/>
                  <a:chOff x="2736" y="903"/>
                  <a:chExt cx="192" cy="201"/>
                </a:xfrm>
              </p:grpSpPr>
              <p:sp>
                <p:nvSpPr>
                  <p:cNvPr id="12322" name="Freeform 88"/>
                  <p:cNvSpPr/>
                  <p:nvPr/>
                </p:nvSpPr>
                <p:spPr bwMode="auto">
                  <a:xfrm>
                    <a:off x="2736" y="903"/>
                    <a:ext cx="144" cy="153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1 w 240"/>
                      <a:gd name="T3" fmla="*/ 2 h 192"/>
                      <a:gd name="T4" fmla="*/ 1 w 240"/>
                      <a:gd name="T5" fmla="*/ 2 h 192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192"/>
                      <a:gd name="T11" fmla="*/ 240 w 240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192">
                        <a:moveTo>
                          <a:pt x="0" y="0"/>
                        </a:moveTo>
                        <a:cubicBezTo>
                          <a:pt x="52" y="32"/>
                          <a:pt x="104" y="64"/>
                          <a:pt x="144" y="96"/>
                        </a:cubicBezTo>
                        <a:cubicBezTo>
                          <a:pt x="184" y="128"/>
                          <a:pt x="212" y="160"/>
                          <a:pt x="240" y="19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969696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GB" sz="6135"/>
                  </a:p>
                </p:txBody>
              </p:sp>
              <p:sp>
                <p:nvSpPr>
                  <p:cNvPr id="12323" name="AutoShape 89"/>
                  <p:cNvSpPr>
                    <a:spLocks noChangeArrowheads="1"/>
                  </p:cNvSpPr>
                  <p:nvPr/>
                </p:nvSpPr>
                <p:spPr bwMode="auto">
                  <a:xfrm rot="8531721">
                    <a:off x="2839" y="999"/>
                    <a:ext cx="89" cy="1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7914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55892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233807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3117215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389699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467614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5455285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6234430" algn="l" defTabSz="1558925" rtl="0" eaLnBrk="1" latinLnBrk="0" hangingPunct="1">
                      <a:defRPr sz="409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GB" altLang="en-US" sz="6135"/>
                  </a:p>
                </p:txBody>
              </p:sp>
            </p:grpSp>
          </p:grpSp>
          <p:sp>
            <p:nvSpPr>
              <p:cNvPr id="12299" name="Text Box 90"/>
              <p:cNvSpPr txBox="1">
                <a:spLocks noChangeArrowheads="1"/>
              </p:cNvSpPr>
              <p:nvPr/>
            </p:nvSpPr>
            <p:spPr bwMode="auto">
              <a:xfrm>
                <a:off x="4210" y="2359"/>
                <a:ext cx="1005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3000" i="1"/>
                  <a:t>The circular </a:t>
                </a:r>
                <a:endParaRPr lang="en-GB" altLang="en-US" sz="3000" i="1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3000" i="1"/>
                  <a:t>economy</a:t>
                </a:r>
                <a:endParaRPr lang="en-GB" altLang="en-US" sz="3000" i="1"/>
              </a:p>
            </p:txBody>
          </p:sp>
        </p:grpSp>
        <p:sp>
          <p:nvSpPr>
            <p:cNvPr id="12297" name="Rectangle 2"/>
            <p:cNvSpPr>
              <a:spLocks noChangeArrowheads="1"/>
            </p:cNvSpPr>
            <p:nvPr/>
          </p:nvSpPr>
          <p:spPr bwMode="auto">
            <a:xfrm>
              <a:off x="2217" y="163"/>
              <a:ext cx="29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rgbClr val="A50021"/>
                  </a:solidFill>
                </a:rPr>
                <a:t>  to a circular economy                                            </a:t>
              </a:r>
              <a:r>
                <a:rPr lang="en-GB" altLang="en-US" sz="4800" i="1">
                  <a:solidFill>
                    <a:srgbClr val="A50021"/>
                  </a:solidFill>
                </a:rPr>
                <a:t> </a:t>
              </a:r>
              <a:r>
                <a:rPr lang="en-GB" altLang="en-US" sz="4800" b="1" i="1">
                  <a:solidFill>
                    <a:srgbClr val="A50021"/>
                  </a:solidFill>
                </a:rPr>
                <a:t>    </a:t>
              </a:r>
              <a:r>
                <a:rPr lang="en-GB" altLang="en-US" sz="4200" b="1" i="1">
                  <a:solidFill>
                    <a:srgbClr val="A50021"/>
                  </a:solidFill>
                </a:rPr>
                <a:t>  </a:t>
              </a:r>
              <a:endParaRPr lang="en-GB" altLang="en-US" sz="4200" b="1" i="1">
                <a:solidFill>
                  <a:srgbClr val="A50021"/>
                </a:solidFill>
              </a:endParaRPr>
            </a:p>
          </p:txBody>
        </p:sp>
      </p:grpSp>
      <p:sp>
        <p:nvSpPr>
          <p:cNvPr id="12293" name="Text Box 92"/>
          <p:cNvSpPr txBox="1">
            <a:spLocks noChangeArrowheads="1"/>
          </p:cNvSpPr>
          <p:nvPr/>
        </p:nvSpPr>
        <p:spPr bwMode="auto">
          <a:xfrm>
            <a:off x="4204525" y="3660547"/>
            <a:ext cx="3639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000" i="1"/>
              <a:t>‘Take, make, waste’</a:t>
            </a:r>
            <a:endParaRPr lang="en-GB" altLang="en-US" sz="3000" i="1"/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6900517" y="9474076"/>
            <a:ext cx="8619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Figure 7.8 A closed-loop supply chain  (Johnsen, Howard &amp; Miemczyk 2014) p231</a:t>
            </a:r>
            <a:endParaRPr lang="en-GB" altLang="en-US" sz="180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749079" y="4944239"/>
            <a:ext cx="8480939" cy="44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59715" lvl="1" indent="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endParaRPr lang="en-GB" altLang="en-US" sz="2400" dirty="0">
              <a:solidFill>
                <a:schemeClr val="accent2"/>
              </a:solidFill>
            </a:endParaRPr>
          </a:p>
          <a:p>
            <a:pPr marL="681355" lvl="1" indent="-42164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chemeClr val="accent2"/>
                </a:solidFill>
              </a:rPr>
              <a:t>Such a transition for firms in the past often meant focusing on green or ‘eco-efficiency’ issues.     </a:t>
            </a:r>
            <a:endParaRPr lang="en-GB" altLang="en-US" sz="2400" dirty="0">
              <a:solidFill>
                <a:schemeClr val="accent2"/>
              </a:solidFill>
            </a:endParaRPr>
          </a:p>
          <a:p>
            <a:pPr marL="681355" lvl="1" indent="-42164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GB" altLang="en-US" sz="1500" dirty="0">
              <a:solidFill>
                <a:schemeClr val="accent2"/>
              </a:solidFill>
            </a:endParaRPr>
          </a:p>
          <a:p>
            <a:pPr marL="681355" lvl="1" indent="-42164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chemeClr val="accent2"/>
                </a:solidFill>
              </a:rPr>
              <a:t>SCM’s association with sustainability owes much to closed loop &amp; remanufacturing </a:t>
            </a:r>
            <a:r>
              <a:rPr lang="en-GB" altLang="en-US" sz="2100" dirty="0">
                <a:solidFill>
                  <a:schemeClr val="accent2"/>
                </a:solidFill>
              </a:rPr>
              <a:t>(Thierry </a:t>
            </a:r>
            <a:r>
              <a:rPr lang="en-GB" altLang="en-US" sz="2100" i="1" dirty="0">
                <a:solidFill>
                  <a:schemeClr val="accent2"/>
                </a:solidFill>
              </a:rPr>
              <a:t>et al., </a:t>
            </a:r>
            <a:r>
              <a:rPr lang="en-GB" altLang="en-US" sz="2100" dirty="0">
                <a:solidFill>
                  <a:schemeClr val="accent2"/>
                </a:solidFill>
              </a:rPr>
              <a:t>1995, Fleischmann </a:t>
            </a:r>
            <a:r>
              <a:rPr lang="en-GB" altLang="en-US" sz="2100" i="1" dirty="0">
                <a:solidFill>
                  <a:schemeClr val="accent2"/>
                </a:solidFill>
              </a:rPr>
              <a:t>et al., </a:t>
            </a:r>
            <a:r>
              <a:rPr lang="en-GB" altLang="en-US" sz="2100" dirty="0">
                <a:solidFill>
                  <a:schemeClr val="accent2"/>
                </a:solidFill>
              </a:rPr>
              <a:t>1997; </a:t>
            </a:r>
            <a:r>
              <a:rPr lang="en-GB" altLang="en-US" sz="2100" dirty="0" err="1">
                <a:solidFill>
                  <a:schemeClr val="accent2"/>
                </a:solidFill>
              </a:rPr>
              <a:t>Jayaraman</a:t>
            </a:r>
            <a:r>
              <a:rPr lang="en-GB" altLang="en-US" sz="2100" dirty="0">
                <a:solidFill>
                  <a:schemeClr val="accent2"/>
                </a:solidFill>
              </a:rPr>
              <a:t> </a:t>
            </a:r>
            <a:r>
              <a:rPr lang="en-GB" altLang="en-US" sz="2100" i="1" dirty="0">
                <a:solidFill>
                  <a:schemeClr val="accent2"/>
                </a:solidFill>
              </a:rPr>
              <a:t>et al.,</a:t>
            </a:r>
            <a:r>
              <a:rPr lang="en-GB" altLang="en-US" sz="2100" dirty="0">
                <a:solidFill>
                  <a:schemeClr val="accent2"/>
                </a:solidFill>
              </a:rPr>
              <a:t> 1999).</a:t>
            </a:r>
            <a:r>
              <a:rPr lang="en-GB" altLang="en-US" sz="2400" dirty="0">
                <a:solidFill>
                  <a:schemeClr val="accent2"/>
                </a:solidFill>
              </a:rPr>
              <a:t> </a:t>
            </a:r>
            <a:endParaRPr lang="en-GB" altLang="en-US" sz="2400" dirty="0">
              <a:solidFill>
                <a:schemeClr val="accent2"/>
              </a:solidFill>
            </a:endParaRPr>
          </a:p>
          <a:p>
            <a:pPr marL="681355" lvl="1" indent="-42164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GB" altLang="en-US" sz="1350" dirty="0">
              <a:solidFill>
                <a:schemeClr val="accent2"/>
              </a:solidFill>
            </a:endParaRPr>
          </a:p>
          <a:p>
            <a:pPr marL="681355" lvl="1" indent="-42164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chemeClr val="accent2"/>
                </a:solidFill>
              </a:rPr>
              <a:t>Product recycling was rarely seen as a value creating system (Guide </a:t>
            </a:r>
            <a:r>
              <a:rPr lang="en-GB" altLang="en-US" sz="2400" i="1" dirty="0">
                <a:solidFill>
                  <a:schemeClr val="accent2"/>
                </a:solidFill>
              </a:rPr>
              <a:t>et al., </a:t>
            </a:r>
            <a:r>
              <a:rPr lang="en-GB" altLang="en-US" sz="2400" dirty="0">
                <a:solidFill>
                  <a:schemeClr val="accent2"/>
                </a:solidFill>
              </a:rPr>
              <a:t>2003). </a:t>
            </a:r>
            <a:endParaRPr lang="en-GB" altLang="en-US" sz="2400" dirty="0">
              <a:solidFill>
                <a:schemeClr val="accent2"/>
              </a:solidFill>
            </a:endParaRPr>
          </a:p>
          <a:p>
            <a:pPr marL="681355" lvl="1" indent="-42164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GB" altLang="en-US" sz="1350" dirty="0">
              <a:solidFill>
                <a:schemeClr val="accent2"/>
              </a:solidFill>
            </a:endParaRPr>
          </a:p>
          <a:p>
            <a:pPr marL="681355" lvl="1" indent="-42164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GB" altLang="en-US" sz="2400" dirty="0">
                <a:solidFill>
                  <a:schemeClr val="accent2"/>
                </a:solidFill>
              </a:rPr>
              <a:t>Carter &amp; Rogers (2008) the first to demonstrate a relationship between enviro. social &amp; economic</a:t>
            </a:r>
            <a:r>
              <a:rPr lang="en-GB" altLang="en-US" sz="2400" dirty="0">
                <a:solidFill>
                  <a:srgbClr val="000000"/>
                </a:solidFill>
              </a:rPr>
              <a:t>.    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573118" y="1455170"/>
            <a:ext cx="13658575" cy="17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4200" b="1"/>
              <a:t>Definition is continuously evolving</a:t>
            </a:r>
            <a:endParaRPr lang="en-GB" altLang="en-US" sz="4200" b="1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3600"/>
              <a:t>A desired outcome of systems that need to achieve economic, environmental &amp; social targets</a:t>
            </a:r>
            <a:r>
              <a:rPr lang="en-GB" altLang="en-US" sz="3600" b="1"/>
              <a:t>  </a:t>
            </a:r>
            <a:endParaRPr lang="en-GB" altLang="en-US" sz="3600" b="1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11336" y="426311"/>
            <a:ext cx="10421958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The rise of sustainability </a:t>
            </a:r>
            <a:r>
              <a:rPr lang="en-GB" altLang="en-US" sz="4800" i="1">
                <a:solidFill>
                  <a:srgbClr val="A50021"/>
                </a:solidFill>
              </a:rPr>
              <a:t> </a:t>
            </a:r>
            <a:r>
              <a:rPr lang="en-GB" altLang="en-US" sz="4800" b="1" i="1">
                <a:solidFill>
                  <a:srgbClr val="A50021"/>
                </a:solidFill>
              </a:rPr>
              <a:t>    </a:t>
            </a:r>
            <a:r>
              <a:rPr lang="en-GB" altLang="en-US" sz="4200" b="1" i="1">
                <a:solidFill>
                  <a:srgbClr val="A50021"/>
                </a:solidFill>
              </a:rPr>
              <a:t>  </a:t>
            </a:r>
            <a:endParaRPr lang="en-GB" altLang="en-US" sz="4200" b="1" i="1">
              <a:solidFill>
                <a:srgbClr val="A50021"/>
              </a:solidFill>
            </a:endParaRPr>
          </a:p>
        </p:txBody>
      </p:sp>
      <p:pic>
        <p:nvPicPr>
          <p:cNvPr id="13316" name="Picture 2" descr="http://www.electricscotland.com/thomson/images/24.2%20earth-from-spac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867" y="6737597"/>
            <a:ext cx="3265197" cy="32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573118" y="3417623"/>
            <a:ext cx="13658575" cy="130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4200" b="1"/>
              <a:t>Clear warnings in the recent past  </a:t>
            </a:r>
            <a:endParaRPr lang="en-GB" altLang="en-US" sz="4200" b="1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3600"/>
              <a:t>Brundtland (1987), OECD (1997), Stern (2006)</a:t>
            </a:r>
            <a:endParaRPr lang="en-GB" altLang="en-US" sz="3600" b="1"/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2573118" y="4941857"/>
            <a:ext cx="13658575" cy="179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4200" b="1"/>
              <a:t>Supply chain &amp; suppliers: a re-occurring theme    </a:t>
            </a:r>
            <a:endParaRPr lang="en-GB" altLang="en-US" sz="4200" b="1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3600"/>
              <a:t>Lamming R. &amp; Hampson J (1996), Cousins &amp; Lamming (2004), Walker et al (2008), Anderson &amp; Skjoett (2009)</a:t>
            </a:r>
            <a:endParaRPr lang="en-GB" altLang="en-US" sz="3600" b="1"/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2573118" y="6847151"/>
            <a:ext cx="13658575" cy="238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4200" b="1"/>
              <a:t>Very complex, multi-facetted problem    </a:t>
            </a:r>
            <a:endParaRPr lang="en-GB" altLang="en-US" sz="4200" b="1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3600"/>
              <a:t>Poses a unique set of challenges and                    trade-offs to business &amp; mankind</a:t>
            </a:r>
            <a:endParaRPr lang="en-GB" altLang="en-US" sz="3600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GB" altLang="en-US" sz="3600"/>
              <a:t>     (Carter &amp; Rogers 2008)  </a:t>
            </a:r>
            <a:endParaRPr lang="en-GB" altLang="en-US" sz="3600" b="1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11336" y="407258"/>
            <a:ext cx="12936946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Components of sustainability </a:t>
            </a:r>
            <a:r>
              <a:rPr lang="en-GB" altLang="en-US" sz="4800" b="1" i="1">
                <a:solidFill>
                  <a:srgbClr val="A50021"/>
                </a:solidFill>
              </a:rPr>
              <a:t>     </a:t>
            </a:r>
            <a:r>
              <a:rPr lang="en-GB" altLang="en-US" sz="4200" b="1" i="1">
                <a:solidFill>
                  <a:srgbClr val="B22200"/>
                </a:solidFill>
              </a:rPr>
              <a:t>  </a:t>
            </a:r>
            <a:endParaRPr lang="en-GB" altLang="en-US" sz="4200" b="1" i="1">
              <a:solidFill>
                <a:srgbClr val="B222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11336" y="1645699"/>
            <a:ext cx="13125093" cy="31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4200" b="1"/>
              <a:t>Social </a:t>
            </a:r>
            <a:r>
              <a:rPr lang="en-GB" altLang="en-US" sz="3000" b="1"/>
              <a:t>– </a:t>
            </a:r>
            <a:r>
              <a:rPr lang="en-GB" altLang="en-US" sz="3000" b="1" i="1"/>
              <a:t>Corporate social responsibility, ethics, trade unions</a:t>
            </a:r>
            <a:endParaRPr lang="en-GB" altLang="en-US" sz="4200" b="1" i="1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4200" b="1"/>
              <a:t>Economic </a:t>
            </a:r>
            <a:r>
              <a:rPr lang="en-GB" altLang="en-US" sz="3000" b="1"/>
              <a:t>– </a:t>
            </a:r>
            <a:r>
              <a:rPr lang="en-GB" altLang="en-US" sz="3000" b="1" i="1"/>
              <a:t>R&amp;D investment, new technology, ‘Green to Gold’</a:t>
            </a:r>
            <a:endParaRPr lang="en-GB" altLang="en-US" sz="4200" b="1" i="1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4200" b="1"/>
              <a:t>Environmental</a:t>
            </a:r>
            <a:r>
              <a:rPr lang="en-GB" altLang="en-US" sz="3000" b="1"/>
              <a:t> - </a:t>
            </a:r>
            <a:r>
              <a:rPr lang="en-GB" altLang="en-US" sz="3000" b="1" i="1"/>
              <a:t>Climate change, impact on ecosystems, and 			      depletion of wildlife &amp; natural resources</a:t>
            </a:r>
            <a:endParaRPr lang="en-GB" altLang="en-US" sz="6135" i="1"/>
          </a:p>
          <a:p>
            <a:pPr lvl="1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endParaRPr lang="en-GB" altLang="en-US" sz="12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29630" r="23676" b="24339"/>
          <a:stretch>
            <a:fillRect/>
          </a:stretch>
        </p:blipFill>
        <p:spPr bwMode="auto">
          <a:xfrm>
            <a:off x="6629012" y="4629865"/>
            <a:ext cx="4801341" cy="434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reeform 7"/>
          <p:cNvSpPr/>
          <p:nvPr/>
        </p:nvSpPr>
        <p:spPr bwMode="auto">
          <a:xfrm>
            <a:off x="8303291" y="6230312"/>
            <a:ext cx="1412298" cy="1448023"/>
          </a:xfrm>
          <a:custGeom>
            <a:avLst/>
            <a:gdLst>
              <a:gd name="T0" fmla="*/ 34119 w 1020234"/>
              <a:gd name="T1" fmla="*/ 3636 h 1018117"/>
              <a:gd name="T2" fmla="*/ 18921 w 1020234"/>
              <a:gd name="T3" fmla="*/ 32004 h 1018117"/>
              <a:gd name="T4" fmla="*/ 5513 w 1020234"/>
              <a:gd name="T5" fmla="*/ 80007 h 1018117"/>
              <a:gd name="T6" fmla="*/ 149 w 1020234"/>
              <a:gd name="T7" fmla="*/ 149830 h 1018117"/>
              <a:gd name="T8" fmla="*/ 4618 w 1020234"/>
              <a:gd name="T9" fmla="*/ 154193 h 1018117"/>
              <a:gd name="T10" fmla="*/ 11771 w 1020234"/>
              <a:gd name="T11" fmla="*/ 165103 h 1018117"/>
              <a:gd name="T12" fmla="*/ 32330 w 1020234"/>
              <a:gd name="T13" fmla="*/ 173833 h 1018117"/>
              <a:gd name="T14" fmla="*/ 51104 w 1020234"/>
              <a:gd name="T15" fmla="*/ 171649 h 1018117"/>
              <a:gd name="T16" fmla="*/ 64513 w 1020234"/>
              <a:gd name="T17" fmla="*/ 160739 h 1018117"/>
              <a:gd name="T18" fmla="*/ 70770 w 1020234"/>
              <a:gd name="T19" fmla="*/ 156375 h 1018117"/>
              <a:gd name="T20" fmla="*/ 70770 w 1020234"/>
              <a:gd name="T21" fmla="*/ 154193 h 1018117"/>
              <a:gd name="T22" fmla="*/ 70770 w 1020234"/>
              <a:gd name="T23" fmla="*/ 112735 h 1018117"/>
              <a:gd name="T24" fmla="*/ 64513 w 1020234"/>
              <a:gd name="T25" fmla="*/ 69097 h 1018117"/>
              <a:gd name="T26" fmla="*/ 55573 w 1020234"/>
              <a:gd name="T27" fmla="*/ 36368 h 1018117"/>
              <a:gd name="T28" fmla="*/ 43058 w 1020234"/>
              <a:gd name="T29" fmla="*/ 10184 h 1018117"/>
              <a:gd name="T30" fmla="*/ 34119 w 1020234"/>
              <a:gd name="T31" fmla="*/ 3636 h 1018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0234"/>
              <a:gd name="T49" fmla="*/ 0 h 1018117"/>
              <a:gd name="T50" fmla="*/ 1020234 w 1020234"/>
              <a:gd name="T51" fmla="*/ 1018117 h 10181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0234" h="1018117">
                <a:moveTo>
                  <a:pt x="484717" y="21167"/>
                </a:moveTo>
                <a:cubicBezTo>
                  <a:pt x="427567" y="42334"/>
                  <a:pt x="336550" y="112184"/>
                  <a:pt x="268817" y="186267"/>
                </a:cubicBezTo>
                <a:cubicBezTo>
                  <a:pt x="201084" y="260350"/>
                  <a:pt x="122767" y="351367"/>
                  <a:pt x="78317" y="465667"/>
                </a:cubicBezTo>
                <a:cubicBezTo>
                  <a:pt x="33867" y="579967"/>
                  <a:pt x="4234" y="800100"/>
                  <a:pt x="2117" y="872067"/>
                </a:cubicBezTo>
                <a:cubicBezTo>
                  <a:pt x="0" y="944034"/>
                  <a:pt x="38100" y="882650"/>
                  <a:pt x="65617" y="897467"/>
                </a:cubicBezTo>
                <a:cubicBezTo>
                  <a:pt x="93134" y="912284"/>
                  <a:pt x="101600" y="941917"/>
                  <a:pt x="167217" y="960967"/>
                </a:cubicBezTo>
                <a:cubicBezTo>
                  <a:pt x="232834" y="980017"/>
                  <a:pt x="366184" y="1005417"/>
                  <a:pt x="459317" y="1011767"/>
                </a:cubicBezTo>
                <a:cubicBezTo>
                  <a:pt x="552450" y="1018117"/>
                  <a:pt x="649817" y="1011767"/>
                  <a:pt x="726017" y="999067"/>
                </a:cubicBezTo>
                <a:cubicBezTo>
                  <a:pt x="802217" y="986367"/>
                  <a:pt x="869950" y="950384"/>
                  <a:pt x="916517" y="935567"/>
                </a:cubicBezTo>
                <a:cubicBezTo>
                  <a:pt x="963084" y="920750"/>
                  <a:pt x="990600" y="916517"/>
                  <a:pt x="1005417" y="910167"/>
                </a:cubicBezTo>
                <a:cubicBezTo>
                  <a:pt x="1020234" y="903817"/>
                  <a:pt x="1005417" y="897467"/>
                  <a:pt x="1005417" y="897467"/>
                </a:cubicBezTo>
                <a:cubicBezTo>
                  <a:pt x="1005417" y="855134"/>
                  <a:pt x="1020234" y="738717"/>
                  <a:pt x="1005417" y="656167"/>
                </a:cubicBezTo>
                <a:cubicBezTo>
                  <a:pt x="990600" y="573617"/>
                  <a:pt x="952500" y="476250"/>
                  <a:pt x="916517" y="402167"/>
                </a:cubicBezTo>
                <a:cubicBezTo>
                  <a:pt x="880534" y="328084"/>
                  <a:pt x="840317" y="268817"/>
                  <a:pt x="789517" y="211667"/>
                </a:cubicBezTo>
                <a:cubicBezTo>
                  <a:pt x="738717" y="154517"/>
                  <a:pt x="660400" y="93134"/>
                  <a:pt x="611717" y="59267"/>
                </a:cubicBezTo>
                <a:cubicBezTo>
                  <a:pt x="563034" y="25400"/>
                  <a:pt x="541867" y="0"/>
                  <a:pt x="484717" y="21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GB" sz="6135"/>
          </a:p>
        </p:txBody>
      </p:sp>
      <p:grpSp>
        <p:nvGrpSpPr>
          <p:cNvPr id="2" name="Group 18"/>
          <p:cNvGrpSpPr/>
          <p:nvPr/>
        </p:nvGrpSpPr>
        <p:grpSpPr bwMode="auto">
          <a:xfrm>
            <a:off x="10039489" y="5125241"/>
            <a:ext cx="2996075" cy="1333706"/>
            <a:chOff x="3496" y="2152"/>
            <a:chExt cx="1258" cy="560"/>
          </a:xfrm>
        </p:grpSpPr>
        <p:sp>
          <p:nvSpPr>
            <p:cNvPr id="14353" name="Freeform 9"/>
            <p:cNvSpPr/>
            <p:nvPr/>
          </p:nvSpPr>
          <p:spPr bwMode="auto">
            <a:xfrm>
              <a:off x="3496" y="2304"/>
              <a:ext cx="592" cy="408"/>
            </a:xfrm>
            <a:custGeom>
              <a:avLst/>
              <a:gdLst>
                <a:gd name="T0" fmla="*/ 0 w 592"/>
                <a:gd name="T1" fmla="*/ 408 h 408"/>
                <a:gd name="T2" fmla="*/ 232 w 592"/>
                <a:gd name="T3" fmla="*/ 96 h 408"/>
                <a:gd name="T4" fmla="*/ 592 w 592"/>
                <a:gd name="T5" fmla="*/ 0 h 408"/>
                <a:gd name="T6" fmla="*/ 0 60000 65536"/>
                <a:gd name="T7" fmla="*/ 0 60000 65536"/>
                <a:gd name="T8" fmla="*/ 0 60000 65536"/>
                <a:gd name="T9" fmla="*/ 0 w 592"/>
                <a:gd name="T10" fmla="*/ 0 h 408"/>
                <a:gd name="T11" fmla="*/ 592 w 592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408">
                  <a:moveTo>
                    <a:pt x="0" y="408"/>
                  </a:moveTo>
                  <a:cubicBezTo>
                    <a:pt x="66" y="286"/>
                    <a:pt x="133" y="164"/>
                    <a:pt x="232" y="96"/>
                  </a:cubicBezTo>
                  <a:cubicBezTo>
                    <a:pt x="331" y="28"/>
                    <a:pt x="461" y="14"/>
                    <a:pt x="5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135"/>
            </a:p>
          </p:txBody>
        </p:sp>
        <p:sp>
          <p:nvSpPr>
            <p:cNvPr id="14354" name="TextBox 4"/>
            <p:cNvSpPr txBox="1">
              <a:spLocks noChangeArrowheads="1"/>
            </p:cNvSpPr>
            <p:nvPr/>
          </p:nvSpPr>
          <p:spPr bwMode="auto">
            <a:xfrm>
              <a:off x="4072" y="2152"/>
              <a:ext cx="6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000" b="1" i="1">
                  <a:solidFill>
                    <a:srgbClr val="404040"/>
                  </a:solidFill>
                  <a:latin typeface="Arial Narrow" panose="020B0606020202030204" pitchFamily="34" charset="0"/>
                </a:rPr>
                <a:t>‘Durable’</a:t>
              </a:r>
              <a:endParaRPr lang="en-GB" altLang="en-US" sz="3000" b="1" i="1">
                <a:solidFill>
                  <a:srgbClr val="40404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4857088" y="5125241"/>
            <a:ext cx="3296159" cy="1333706"/>
            <a:chOff x="1320" y="2152"/>
            <a:chExt cx="1384" cy="560"/>
          </a:xfrm>
        </p:grpSpPr>
        <p:sp>
          <p:nvSpPr>
            <p:cNvPr id="14351" name="TextBox 4"/>
            <p:cNvSpPr txBox="1">
              <a:spLocks noChangeArrowheads="1"/>
            </p:cNvSpPr>
            <p:nvPr/>
          </p:nvSpPr>
          <p:spPr bwMode="auto">
            <a:xfrm>
              <a:off x="1320" y="2152"/>
              <a:ext cx="7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000" b="1" i="1">
                  <a:solidFill>
                    <a:srgbClr val="404040"/>
                  </a:solidFill>
                  <a:latin typeface="Arial Narrow" panose="020B0606020202030204" pitchFamily="34" charset="0"/>
                </a:rPr>
                <a:t>‘Equitable’</a:t>
              </a:r>
              <a:endParaRPr lang="en-GB" altLang="en-US" sz="3000" b="1" i="1">
                <a:solidFill>
                  <a:srgbClr val="40404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352" name="Freeform 12"/>
            <p:cNvSpPr/>
            <p:nvPr/>
          </p:nvSpPr>
          <p:spPr bwMode="auto">
            <a:xfrm flipH="1">
              <a:off x="2112" y="2304"/>
              <a:ext cx="592" cy="408"/>
            </a:xfrm>
            <a:custGeom>
              <a:avLst/>
              <a:gdLst>
                <a:gd name="T0" fmla="*/ 0 w 592"/>
                <a:gd name="T1" fmla="*/ 408 h 408"/>
                <a:gd name="T2" fmla="*/ 232 w 592"/>
                <a:gd name="T3" fmla="*/ 96 h 408"/>
                <a:gd name="T4" fmla="*/ 592 w 592"/>
                <a:gd name="T5" fmla="*/ 0 h 408"/>
                <a:gd name="T6" fmla="*/ 0 60000 65536"/>
                <a:gd name="T7" fmla="*/ 0 60000 65536"/>
                <a:gd name="T8" fmla="*/ 0 60000 65536"/>
                <a:gd name="T9" fmla="*/ 0 w 592"/>
                <a:gd name="T10" fmla="*/ 0 h 408"/>
                <a:gd name="T11" fmla="*/ 592 w 592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408">
                  <a:moveTo>
                    <a:pt x="0" y="408"/>
                  </a:moveTo>
                  <a:cubicBezTo>
                    <a:pt x="66" y="286"/>
                    <a:pt x="133" y="164"/>
                    <a:pt x="232" y="96"/>
                  </a:cubicBezTo>
                  <a:cubicBezTo>
                    <a:pt x="331" y="28"/>
                    <a:pt x="461" y="14"/>
                    <a:pt x="5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135"/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9029682" y="8059394"/>
            <a:ext cx="4725129" cy="1247968"/>
            <a:chOff x="3072" y="3384"/>
            <a:chExt cx="1984" cy="524"/>
          </a:xfrm>
        </p:grpSpPr>
        <p:sp>
          <p:nvSpPr>
            <p:cNvPr id="14349" name="Freeform 13"/>
            <p:cNvSpPr/>
            <p:nvPr/>
          </p:nvSpPr>
          <p:spPr bwMode="auto">
            <a:xfrm>
              <a:off x="3072" y="3384"/>
              <a:ext cx="968" cy="408"/>
            </a:xfrm>
            <a:custGeom>
              <a:avLst/>
              <a:gdLst>
                <a:gd name="T0" fmla="*/ 0 w 968"/>
                <a:gd name="T1" fmla="*/ 0 h 408"/>
                <a:gd name="T2" fmla="*/ 280 w 968"/>
                <a:gd name="T3" fmla="*/ 256 h 408"/>
                <a:gd name="T4" fmla="*/ 968 w 968"/>
                <a:gd name="T5" fmla="*/ 408 h 408"/>
                <a:gd name="T6" fmla="*/ 0 60000 65536"/>
                <a:gd name="T7" fmla="*/ 0 60000 65536"/>
                <a:gd name="T8" fmla="*/ 0 60000 65536"/>
                <a:gd name="T9" fmla="*/ 0 w 968"/>
                <a:gd name="T10" fmla="*/ 0 h 408"/>
                <a:gd name="T11" fmla="*/ 968 w 968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408">
                  <a:moveTo>
                    <a:pt x="0" y="0"/>
                  </a:moveTo>
                  <a:cubicBezTo>
                    <a:pt x="59" y="94"/>
                    <a:pt x="119" y="188"/>
                    <a:pt x="280" y="256"/>
                  </a:cubicBezTo>
                  <a:cubicBezTo>
                    <a:pt x="441" y="324"/>
                    <a:pt x="854" y="383"/>
                    <a:pt x="968" y="4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6135"/>
            </a:p>
          </p:txBody>
        </p:sp>
        <p:sp>
          <p:nvSpPr>
            <p:cNvPr id="14350" name="TextBox 4"/>
            <p:cNvSpPr txBox="1">
              <a:spLocks noChangeArrowheads="1"/>
            </p:cNvSpPr>
            <p:nvPr/>
          </p:nvSpPr>
          <p:spPr bwMode="auto">
            <a:xfrm>
              <a:off x="4080" y="3656"/>
              <a:ext cx="9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3000" b="1" i="1">
                  <a:solidFill>
                    <a:srgbClr val="404040"/>
                  </a:solidFill>
                  <a:latin typeface="Arial Narrow" panose="020B0606020202030204" pitchFamily="34" charset="0"/>
                </a:rPr>
                <a:t>‘Responsible’</a:t>
              </a:r>
              <a:endParaRPr lang="en-GB" altLang="en-US" sz="3000" b="1" i="1">
                <a:solidFill>
                  <a:srgbClr val="40404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7867454" y="6725689"/>
            <a:ext cx="2443540" cy="693051"/>
            <a:chOff x="2584" y="2824"/>
            <a:chExt cx="1026" cy="291"/>
          </a:xfrm>
        </p:grpSpPr>
        <p:sp>
          <p:nvSpPr>
            <p:cNvPr id="14347" name="Rectangle 15"/>
            <p:cNvSpPr>
              <a:spLocks noChangeArrowheads="1"/>
            </p:cNvSpPr>
            <p:nvPr/>
          </p:nvSpPr>
          <p:spPr bwMode="auto">
            <a:xfrm>
              <a:off x="2584" y="2824"/>
              <a:ext cx="992" cy="288"/>
            </a:xfrm>
            <a:prstGeom prst="rect">
              <a:avLst/>
            </a:prstGeom>
            <a:solidFill>
              <a:srgbClr val="FFFF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/>
            </a:p>
          </p:txBody>
        </p:sp>
        <p:sp>
          <p:nvSpPr>
            <p:cNvPr id="14348" name="TextBox 4"/>
            <p:cNvSpPr txBox="1">
              <a:spLocks noChangeArrowheads="1"/>
            </p:cNvSpPr>
            <p:nvPr/>
          </p:nvSpPr>
          <p:spPr bwMode="auto">
            <a:xfrm>
              <a:off x="2600" y="2824"/>
              <a:ext cx="10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6135" b="1" i="1">
                  <a:solidFill>
                    <a:srgbClr val="404040"/>
                  </a:solidFill>
                  <a:latin typeface="Arial Narrow" panose="020B0606020202030204" pitchFamily="34" charset="0"/>
                </a:rPr>
                <a:t>Sustainable</a:t>
              </a:r>
              <a:endParaRPr lang="en-GB" altLang="en-US" sz="6135" b="1" i="1">
                <a:solidFill>
                  <a:srgbClr val="40404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2870820" y="8952502"/>
            <a:ext cx="3655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Adapted: Carter &amp; Rogers (2008)</a:t>
            </a:r>
            <a:endParaRPr lang="en-GB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Network effects</a:t>
            </a:r>
            <a:endParaRPr lang="en-GB" sz="4400" b="1" dirty="0"/>
          </a:p>
          <a:p>
            <a:r>
              <a:rPr lang="en-GB" sz="4400" dirty="0"/>
              <a:t>The strong importance of weak ties</a:t>
            </a:r>
            <a:endParaRPr lang="en-GB" sz="4400" dirty="0"/>
          </a:p>
          <a:p>
            <a:r>
              <a:rPr lang="en-GB" sz="4400" dirty="0"/>
              <a:t>Platforms and business models</a:t>
            </a:r>
            <a:endParaRPr lang="en-GB" sz="4400" dirty="0"/>
          </a:p>
          <a:p>
            <a:r>
              <a:rPr lang="en-GB" sz="4400" dirty="0"/>
              <a:t>Future networks: the circular supply chain, sustainability and eco-systems</a:t>
            </a:r>
            <a:endParaRPr lang="en-GB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673147" y="412021"/>
            <a:ext cx="13475192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  </a:t>
            </a:r>
            <a:r>
              <a:rPr lang="en-GB" altLang="en-US" sz="4800" b="1">
                <a:solidFill>
                  <a:srgbClr val="0070C0"/>
                </a:solidFill>
              </a:rPr>
              <a:t>SDGs</a:t>
            </a:r>
            <a:r>
              <a:rPr lang="en-GB" altLang="en-US" sz="4800" b="1">
                <a:solidFill>
                  <a:srgbClr val="166EB3"/>
                </a:solidFill>
              </a:rPr>
              <a:t>     </a:t>
            </a:r>
            <a:r>
              <a:rPr lang="en-GB" altLang="en-US" sz="4200" b="1">
                <a:solidFill>
                  <a:srgbClr val="166EB3"/>
                </a:solidFill>
              </a:rPr>
              <a:t>  </a:t>
            </a:r>
            <a:endParaRPr lang="en-GB" altLang="en-US" sz="4200" b="1">
              <a:solidFill>
                <a:srgbClr val="166EB3"/>
              </a:solidFill>
            </a:endParaRP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2147483647" y="553900"/>
            <a:ext cx="14861293" cy="1221425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Photo: Source: UN in collaboration with Project Everyone</a:t>
            </a:r>
            <a:endParaRPr lang="de-DE" altLang="en-US" sz="150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6135">
              <a:solidFill>
                <a:srgbClr val="000000"/>
              </a:solidFill>
            </a:endParaRPr>
          </a:p>
        </p:txBody>
      </p:sp>
      <p:sp>
        <p:nvSpPr>
          <p:cNvPr id="15364" name="Rectangle 23"/>
          <p:cNvSpPr>
            <a:spLocks noChangeArrowheads="1"/>
          </p:cNvSpPr>
          <p:nvPr/>
        </p:nvSpPr>
        <p:spPr bwMode="auto">
          <a:xfrm>
            <a:off x="2147483647" y="1164612"/>
            <a:ext cx="14861293" cy="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-178279348" tIns="-7714010" rIns="0" bIns="0" anchor="ctr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>
              <a:solidFill>
                <a:srgbClr val="000000"/>
              </a:solidFill>
            </a:endParaRPr>
          </a:p>
        </p:txBody>
      </p:sp>
      <p:sp>
        <p:nvSpPr>
          <p:cNvPr id="15365" name="Rectangle 24"/>
          <p:cNvSpPr>
            <a:spLocks noChangeArrowheads="1"/>
          </p:cNvSpPr>
          <p:nvPr/>
        </p:nvSpPr>
        <p:spPr bwMode="auto">
          <a:xfrm>
            <a:off x="2147483647" y="-4283642"/>
            <a:ext cx="14861293" cy="10896509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ctr">
              <a:spcBef>
                <a:spcPct val="0"/>
              </a:spcBef>
              <a:buFontTx/>
              <a:buNone/>
            </a:pPr>
            <a:r>
              <a:rPr lang="de-DE" altLang="en-US" sz="1200" b="1" i="1">
                <a:solidFill>
                  <a:srgbClr val="FFFFFF"/>
                </a:solidFill>
                <a:latin typeface="Helvetica" panose="020B0604020202020204" pitchFamily="34" charset="0"/>
                <a:hlinkClick r:id="rId1" tooltip="Expand the image"/>
              </a:rPr>
              <a:t>Expand</a:t>
            </a:r>
            <a:r>
              <a:rPr lang="de-DE" altLang="en-US" sz="1500">
                <a:solidFill>
                  <a:srgbClr val="333333"/>
                </a:solidFill>
              </a:rPr>
              <a:t> </a:t>
            </a:r>
            <a:endParaRPr lang="de-DE" altLang="en-US" sz="1500">
              <a:solidFill>
                <a:srgbClr val="333333"/>
              </a:solidFill>
            </a:endParaRPr>
          </a:p>
          <a:p>
            <a:pPr fontAlgn="ctr">
              <a:spcBef>
                <a:spcPct val="0"/>
              </a:spcBef>
              <a:buFontTx/>
              <a:buNone/>
            </a:pPr>
            <a:r>
              <a:rPr lang="de-DE" altLang="en-US" sz="2700">
                <a:solidFill>
                  <a:srgbClr val="333333"/>
                </a:solidFill>
              </a:rPr>
              <a:t>  </a:t>
            </a:r>
            <a:r>
              <a:rPr lang="de-DE" altLang="en-US" sz="61360">
                <a:solidFill>
                  <a:srgbClr val="333333"/>
                </a:solidFill>
              </a:rPr>
              <a:t> </a:t>
            </a:r>
            <a:r>
              <a:rPr lang="de-DE" altLang="en-US" sz="2700">
                <a:solidFill>
                  <a:srgbClr val="333333"/>
                </a:solidFill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de-DE" altLang="en-US" sz="150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350" b="1">
                <a:solidFill>
                  <a:srgbClr val="FFFFFF"/>
                </a:solidFill>
                <a:cs typeface="Arial" panose="020B0604020202020204" pitchFamily="34" charset="0"/>
              </a:rPr>
              <a:t>Source: UN in collaboration with Project Everyone</a:t>
            </a:r>
            <a:endParaRPr lang="de-DE" altLang="en-US" sz="15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fontAlgn="ctr">
              <a:spcBef>
                <a:spcPct val="0"/>
              </a:spcBef>
              <a:buFontTx/>
              <a:buNone/>
            </a:pPr>
            <a:r>
              <a:rPr lang="de-DE" altLang="en-US" sz="1200" b="1" i="1">
                <a:solidFill>
                  <a:srgbClr val="FFFFFF"/>
                </a:solidFill>
                <a:latin typeface="Helvetica" panose="020B0604020202020204" pitchFamily="34" charset="0"/>
                <a:cs typeface="Arial" panose="020B0604020202020204" pitchFamily="34" charset="0"/>
                <a:hlinkClick r:id="rId1"/>
              </a:rPr>
              <a:t>Close</a:t>
            </a:r>
            <a:endParaRPr lang="de-DE" altLang="en-US" sz="150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270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2147483647" y="1164612"/>
            <a:ext cx="14861293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>
              <a:solidFill>
                <a:srgbClr val="000000"/>
              </a:solidFill>
            </a:endParaRPr>
          </a:p>
        </p:txBody>
      </p:sp>
      <p:pic>
        <p:nvPicPr>
          <p:cNvPr id="15367" name="Picture 21" descr=":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81" y="21829906"/>
            <a:ext cx="85738" cy="7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 descr="http://i1.wp.com/www.un.org/sustainabledevelopment/wp-content/uploads/2016/07/09-09-E-SDG-Poster.jpg?zoom=2&amp;resize=1024%2C6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/>
          <a:stretch>
            <a:fillRect/>
          </a:stretch>
        </p:blipFill>
        <p:spPr bwMode="auto">
          <a:xfrm>
            <a:off x="2044399" y="152424"/>
            <a:ext cx="14194440" cy="909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2237309" y="9159701"/>
            <a:ext cx="140039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700">
                <a:solidFill>
                  <a:srgbClr val="000000"/>
                </a:solidFill>
              </a:rPr>
              <a:t>In 2015 the </a:t>
            </a:r>
            <a:r>
              <a:rPr lang="en-GB" altLang="en-US" sz="2700" b="1">
                <a:solidFill>
                  <a:srgbClr val="000000"/>
                </a:solidFill>
              </a:rPr>
              <a:t>UN General Assembly </a:t>
            </a:r>
            <a:r>
              <a:rPr lang="en-GB" altLang="en-US" sz="2700">
                <a:solidFill>
                  <a:srgbClr val="000000"/>
                </a:solidFill>
              </a:rPr>
              <a:t>formally accepted a new set of </a:t>
            </a:r>
            <a:r>
              <a:rPr lang="en-GB" altLang="en-US" sz="2700" b="1">
                <a:solidFill>
                  <a:srgbClr val="000000"/>
                </a:solidFill>
              </a:rPr>
              <a:t>17</a:t>
            </a:r>
            <a:r>
              <a:rPr lang="en-GB" altLang="en-US" sz="2700">
                <a:solidFill>
                  <a:srgbClr val="000000"/>
                </a:solidFill>
              </a:rPr>
              <a:t> </a:t>
            </a:r>
            <a:r>
              <a:rPr lang="en-GB" altLang="en-US" sz="2700" b="1">
                <a:solidFill>
                  <a:srgbClr val="000000"/>
                </a:solidFill>
              </a:rPr>
              <a:t>measurable SDGs</a:t>
            </a:r>
            <a:endParaRPr lang="en-GB" altLang="en-US" sz="2700" b="1">
              <a:solidFill>
                <a:srgbClr val="000000"/>
              </a:solidFill>
            </a:endParaRPr>
          </a:p>
        </p:txBody>
      </p:sp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459" y="228636"/>
            <a:ext cx="1583776" cy="152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2401642" y="407258"/>
            <a:ext cx="6794754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SDGs </a:t>
            </a:r>
            <a:r>
              <a:rPr lang="en-GB" altLang="en-US" sz="4800" b="1" i="1">
                <a:solidFill>
                  <a:srgbClr val="A50021"/>
                </a:solidFill>
              </a:rPr>
              <a:t>     </a:t>
            </a:r>
            <a:r>
              <a:rPr lang="en-GB" altLang="en-US" sz="4200" b="1" i="1">
                <a:solidFill>
                  <a:srgbClr val="B22200"/>
                </a:solidFill>
              </a:rPr>
              <a:t>  </a:t>
            </a:r>
            <a:endParaRPr lang="en-GB" altLang="en-US" sz="4200" b="1" i="1">
              <a:solidFill>
                <a:srgbClr val="B222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30389" y="407258"/>
            <a:ext cx="12651152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990033"/>
                </a:solidFill>
              </a:rPr>
              <a:t>Natural Resource Based View (NRBV)</a:t>
            </a:r>
            <a:r>
              <a:rPr lang="en-GB" altLang="en-US" sz="4200" b="1">
                <a:solidFill>
                  <a:srgbClr val="A50021"/>
                </a:solidFill>
              </a:rPr>
              <a:t>    </a:t>
            </a:r>
            <a:endParaRPr lang="en-GB" altLang="en-US" sz="4200" b="1">
              <a:solidFill>
                <a:srgbClr val="A5002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70624" y="1328943"/>
            <a:ext cx="14404023" cy="30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GB" altLang="en-US" sz="4200" b="1" dirty="0"/>
              <a:t>Builds on RBV to focus on the natural environment </a:t>
            </a:r>
            <a:endParaRPr lang="en-GB" altLang="en-US" sz="4200" b="1" dirty="0"/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GB" altLang="en-US" sz="3000" dirty="0"/>
              <a:t>See: Hart (1995), Hart &amp; Dowell (2011)</a:t>
            </a:r>
            <a:endParaRPr lang="en-GB" altLang="en-US" sz="3000" dirty="0"/>
          </a:p>
          <a:p>
            <a:pPr lvl="1">
              <a:spcBef>
                <a:spcPct val="0"/>
              </a:spcBef>
              <a:buFontTx/>
              <a:buChar char="•"/>
              <a:defRPr/>
            </a:pPr>
            <a:endParaRPr lang="en-GB" altLang="en-US" sz="1575" dirty="0"/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GB" altLang="en-US" sz="4200" b="1" dirty="0"/>
              <a:t>Adopts a more dynamic view than RBV</a:t>
            </a:r>
            <a:endParaRPr lang="en-GB" altLang="en-US" sz="4200" b="1" dirty="0"/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GB" altLang="en-US" sz="3000" dirty="0"/>
              <a:t>Argues RBV is too firm centric, insular and static (i.e. see below) </a:t>
            </a:r>
            <a:endParaRPr lang="en-GB" altLang="en-US" sz="3000" dirty="0"/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GB" altLang="en-US" sz="3000" i="1" dirty="0">
                <a:solidFill>
                  <a:srgbClr val="A50021"/>
                </a:solidFill>
              </a:rPr>
              <a:t>Why would a firm share a resource nominally considered core to SCA? </a:t>
            </a:r>
            <a:endParaRPr lang="en-GB" altLang="en-US" sz="3000" i="1" dirty="0">
              <a:solidFill>
                <a:srgbClr val="A50021"/>
              </a:solidFill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36522" y="4560798"/>
            <a:ext cx="3212801" cy="969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100" b="1"/>
              <a:t>Competitive advantage</a:t>
            </a:r>
            <a:endParaRPr lang="en-GB" altLang="en-US" sz="21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Cost</a:t>
            </a:r>
            <a:endParaRPr lang="en-GB" altLang="en-US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Differentiation</a:t>
            </a:r>
            <a:endParaRPr lang="en-GB" altLang="en-US" sz="1800"/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7200601" y="6101705"/>
            <a:ext cx="4710839" cy="1293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100" b="1"/>
              <a:t>                     Capabilities</a:t>
            </a:r>
            <a:endParaRPr lang="en-GB" altLang="en-US" sz="2100" b="1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Technology                                 Production</a:t>
            </a: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Design                                       Distribution</a:t>
            </a: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Procurement                                   Service</a:t>
            </a:r>
            <a:endParaRPr lang="en-GB" altLang="en-US" sz="1800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2063453" y="9207333"/>
            <a:ext cx="14313521" cy="94312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/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6576617" y="7930787"/>
            <a:ext cx="5989769" cy="1569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100" b="1"/>
              <a:t>                             Resources</a:t>
            </a:r>
            <a:endParaRPr lang="en-GB" altLang="en-US" sz="2100" b="1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Basic requirements                      Key characteristics</a:t>
            </a:r>
            <a:endParaRPr lang="en-GB" altLang="en-US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  Valuable                               Tacit (causally ambiguous)</a:t>
            </a: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  Non-substitutable                 Socially complex</a:t>
            </a: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		    Rare (firm specific)</a:t>
            </a:r>
            <a:endParaRPr lang="en-GB" altLang="en-US" sz="1800"/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3359052" y="6539923"/>
            <a:ext cx="2872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Prahalad &amp; Hamel (1990)</a:t>
            </a:r>
            <a:endParaRPr lang="en-GB" altLang="en-US" sz="1800"/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3344762" y="9607446"/>
            <a:ext cx="469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i="1"/>
              <a:t>Figure: The Resource Based View (RBV)</a:t>
            </a:r>
            <a:endParaRPr lang="en-GB" altLang="en-US" sz="1800" b="1" i="1"/>
          </a:p>
        </p:txBody>
      </p:sp>
      <p:sp>
        <p:nvSpPr>
          <p:cNvPr id="16394" name="Right Arrow 6"/>
          <p:cNvSpPr>
            <a:spLocks noChangeArrowheads="1"/>
          </p:cNvSpPr>
          <p:nvPr/>
        </p:nvSpPr>
        <p:spPr bwMode="auto">
          <a:xfrm rot="16200000">
            <a:off x="9401216" y="5263375"/>
            <a:ext cx="340571" cy="13360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/>
          </a:p>
        </p:txBody>
      </p:sp>
      <p:sp>
        <p:nvSpPr>
          <p:cNvPr id="16395" name="Right Arrow 17"/>
          <p:cNvSpPr>
            <a:spLocks noChangeArrowheads="1"/>
          </p:cNvSpPr>
          <p:nvPr/>
        </p:nvSpPr>
        <p:spPr bwMode="auto">
          <a:xfrm rot="16200000">
            <a:off x="9401216" y="7092458"/>
            <a:ext cx="340571" cy="13360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01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/>
          </a:p>
        </p:txBody>
      </p: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3375723" y="8216581"/>
            <a:ext cx="2064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Teece (1987)</a:t>
            </a: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Wernerfelt (1984)</a:t>
            </a: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Barney (1991)</a:t>
            </a:r>
            <a:endParaRPr lang="en-GB" altLang="en-US" sz="1800"/>
          </a:p>
        </p:txBody>
      </p:sp>
      <p:sp>
        <p:nvSpPr>
          <p:cNvPr id="16397" name="TextBox 19"/>
          <p:cNvSpPr txBox="1">
            <a:spLocks noChangeArrowheads="1"/>
          </p:cNvSpPr>
          <p:nvPr/>
        </p:nvSpPr>
        <p:spPr bwMode="auto">
          <a:xfrm>
            <a:off x="3363816" y="5089519"/>
            <a:ext cx="2872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Hamel &amp; Prahalad (1994)</a:t>
            </a:r>
            <a:endParaRPr lang="en-GB" altLang="en-US" sz="1800"/>
          </a:p>
        </p:txBody>
      </p:sp>
      <p:sp>
        <p:nvSpPr>
          <p:cNvPr id="16398" name="TextBox 20"/>
          <p:cNvSpPr txBox="1">
            <a:spLocks noChangeArrowheads="1"/>
          </p:cNvSpPr>
          <p:nvPr/>
        </p:nvSpPr>
        <p:spPr bwMode="auto">
          <a:xfrm>
            <a:off x="3363816" y="4734657"/>
            <a:ext cx="227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Porter (1980, 1985)</a:t>
            </a:r>
            <a:endParaRPr lang="en-GB" altLang="en-US" sz="180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30389" y="407258"/>
            <a:ext cx="12651152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990033"/>
                </a:solidFill>
              </a:rPr>
              <a:t>Hart (1995) paper</a:t>
            </a:r>
            <a:r>
              <a:rPr lang="en-GB" altLang="en-US" sz="4200" b="1">
                <a:solidFill>
                  <a:srgbClr val="A50021"/>
                </a:solidFill>
              </a:rPr>
              <a:t>    </a:t>
            </a:r>
            <a:endParaRPr lang="en-GB" altLang="en-US" sz="4200" b="1">
              <a:solidFill>
                <a:srgbClr val="A5002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425459" y="1455170"/>
            <a:ext cx="13310859" cy="253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800" b="1">
                <a:solidFill>
                  <a:srgbClr val="000000"/>
                </a:solidFill>
              </a:rPr>
              <a:t>Natural Resource Based View (NRBV) </a:t>
            </a:r>
            <a:endParaRPr lang="en-GB" altLang="en-US" sz="4800" b="1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GB" altLang="en-US" sz="3600">
                <a:solidFill>
                  <a:srgbClr val="A50021"/>
                </a:solidFill>
              </a:rPr>
              <a:t>Needs a more dynamic view: criticisms of RBV</a:t>
            </a:r>
            <a:endParaRPr lang="en-GB" altLang="en-US" sz="360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GB" altLang="en-US" sz="3600">
                <a:solidFill>
                  <a:srgbClr val="000000"/>
                </a:solidFill>
              </a:rPr>
              <a:t>Argues basic assumptions of RBV focus on resource heterogeneity &amp; immobility (Wernerfelt, 1984)</a:t>
            </a:r>
            <a:endParaRPr lang="en-GB" altLang="en-US" sz="3600">
              <a:solidFill>
                <a:srgbClr val="000000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25459" y="6287471"/>
            <a:ext cx="13310859" cy="273946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685800" indent="-685800">
              <a:buFontTx/>
              <a:buChar char="•"/>
              <a:defRPr/>
            </a:pPr>
            <a:r>
              <a:rPr lang="en-GB" sz="4800" b="1" dirty="0">
                <a:solidFill>
                  <a:srgbClr val="000000"/>
                </a:solidFill>
                <a:latin typeface="Arial" panose="020B0604020202020204" pitchFamily="34" charset="0"/>
              </a:rPr>
              <a:t>Socially complex</a:t>
            </a:r>
            <a:endParaRPr lang="en-GB" sz="4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057400" lvl="2" indent="-685800">
              <a:buFontTx/>
              <a:buChar char="•"/>
              <a:defRPr/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Requires highly coordinated activities involving large numbers of people and teams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>
              <a:defRPr/>
            </a:pPr>
            <a:r>
              <a:rPr lang="en-GB" sz="4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sz="613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425458" y="4129725"/>
            <a:ext cx="14130136" cy="23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800" b="1">
                <a:solidFill>
                  <a:srgbClr val="000000"/>
                </a:solidFill>
              </a:rPr>
              <a:t>Interconnectedness of overlapping strategies </a:t>
            </a:r>
            <a:endParaRPr lang="en-GB" altLang="en-US" sz="4800" b="1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GB" altLang="en-US" sz="3600">
                <a:solidFill>
                  <a:srgbClr val="000000"/>
                </a:solidFill>
              </a:rPr>
              <a:t>Pollution prevention &amp; product stewardship</a:t>
            </a:r>
            <a:endParaRPr lang="en-GB" altLang="en-US" sz="36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GB" altLang="en-US" sz="3600">
                <a:solidFill>
                  <a:srgbClr val="000000"/>
                </a:solidFill>
              </a:rPr>
              <a:t>Developed through repeated learning &amp; experience</a:t>
            </a:r>
            <a:endParaRPr lang="en-GB" altLang="en-US" sz="36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2444511" y="8419019"/>
            <a:ext cx="13925317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800" b="1" dirty="0">
                <a:solidFill>
                  <a:srgbClr val="000000"/>
                </a:solidFill>
              </a:rPr>
              <a:t>Few individuals grasp overall phenomenon </a:t>
            </a:r>
            <a:endParaRPr lang="en-GB" altLang="en-US" sz="6135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30389" y="407258"/>
            <a:ext cx="12651152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990033"/>
                </a:solidFill>
              </a:rPr>
              <a:t>NRBV: key concepts &amp; model</a:t>
            </a:r>
            <a:r>
              <a:rPr lang="en-GB" altLang="en-US" sz="4200" b="1">
                <a:solidFill>
                  <a:srgbClr val="A50021"/>
                </a:solidFill>
              </a:rPr>
              <a:t>    </a:t>
            </a:r>
            <a:endParaRPr lang="en-GB" altLang="en-US" sz="4200" b="1">
              <a:solidFill>
                <a:srgbClr val="A5002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411169" y="1512328"/>
            <a:ext cx="13539495" cy="152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GB" altLang="en-US" sz="3000"/>
              <a:t>Companies seeking the goal of sustainable development access resources through fostering supply chain relationships involving external institutional and internal firm interactions</a:t>
            </a:r>
            <a:endParaRPr lang="en-GB" altLang="en-US" sz="3000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411168" y="3143736"/>
            <a:ext cx="139658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GB" altLang="en-US" sz="3000" i="1">
                <a:solidFill>
                  <a:srgbClr val="A50021"/>
                </a:solidFill>
              </a:rPr>
              <a:t>The 3 environmental strategies below are path dependent, embedded and interconnected:</a:t>
            </a:r>
            <a:endParaRPr lang="en-GB" altLang="en-US" sz="3000" i="1">
              <a:solidFill>
                <a:srgbClr val="A50021"/>
              </a:solidFill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380765" y="4901370"/>
            <a:ext cx="1526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A50021"/>
                </a:solidFill>
              </a:rPr>
              <a:t>1. Pollution</a:t>
            </a:r>
            <a:endParaRPr lang="en-GB" altLang="en-US" sz="1800" b="1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A50021"/>
                </a:solidFill>
              </a:rPr>
              <a:t>Prevention</a:t>
            </a:r>
            <a:endParaRPr lang="en-GB" altLang="en-US" sz="1800" b="1">
              <a:solidFill>
                <a:srgbClr val="A50021"/>
              </a:solidFill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6057425" y="4710840"/>
            <a:ext cx="6387498" cy="40535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/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4335516" y="6380354"/>
            <a:ext cx="1650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A50021"/>
                </a:solidFill>
              </a:rPr>
              <a:t>2. Product</a:t>
            </a:r>
            <a:endParaRPr lang="en-GB" altLang="en-US" sz="1800" b="1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A50021"/>
                </a:solidFill>
              </a:rPr>
              <a:t>Stewardship</a:t>
            </a:r>
            <a:endParaRPr lang="en-GB" altLang="en-US" sz="1800" b="1">
              <a:solidFill>
                <a:srgbClr val="A50021"/>
              </a:solidFill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4259304" y="7918879"/>
            <a:ext cx="1831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A50021"/>
                </a:solidFill>
              </a:rPr>
              <a:t>3. Sustainable</a:t>
            </a:r>
            <a:endParaRPr lang="en-GB" altLang="en-US" sz="1800" b="1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A50021"/>
                </a:solidFill>
              </a:rPr>
              <a:t>Development</a:t>
            </a:r>
            <a:endParaRPr lang="en-GB" altLang="en-US" sz="1800" b="1">
              <a:solidFill>
                <a:srgbClr val="A50021"/>
              </a:solidFill>
            </a:endParaRPr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6438483" y="4170214"/>
            <a:ext cx="1624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Lower costs</a:t>
            </a:r>
            <a:endParaRPr lang="en-GB" altLang="en-US" sz="1800" b="1"/>
          </a:p>
        </p:txBody>
      </p: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8450950" y="3955868"/>
            <a:ext cx="1636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/>
              <a:t>Pre-empt</a:t>
            </a:r>
            <a:endParaRPr lang="en-GB" altLang="en-US" sz="18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/>
              <a:t>Competitors</a:t>
            </a:r>
            <a:endParaRPr lang="en-GB" altLang="en-US" sz="1800" b="1"/>
          </a:p>
        </p:txBody>
      </p:sp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10851620" y="3955868"/>
            <a:ext cx="1190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/>
              <a:t>Future </a:t>
            </a:r>
            <a:endParaRPr lang="en-GB" altLang="en-US" sz="18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/>
              <a:t>Position</a:t>
            </a:r>
            <a:endParaRPr lang="en-GB" altLang="en-US" sz="1800" b="1"/>
          </a:p>
        </p:txBody>
      </p:sp>
      <p:sp>
        <p:nvSpPr>
          <p:cNvPr id="18444" name="Rounded Rectangle 5"/>
          <p:cNvSpPr>
            <a:spLocks noChangeArrowheads="1"/>
          </p:cNvSpPr>
          <p:nvPr/>
        </p:nvSpPr>
        <p:spPr bwMode="auto">
          <a:xfrm>
            <a:off x="6286060" y="4927568"/>
            <a:ext cx="2253010" cy="6501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50" i="1"/>
              <a:t>Minimise emissions,</a:t>
            </a:r>
            <a:endParaRPr lang="en-GB" altLang="en-US" sz="1650" i="1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50" i="1"/>
              <a:t>Effluents &amp; waste</a:t>
            </a:r>
            <a:endParaRPr lang="en-GB" altLang="en-US" sz="1650" i="1"/>
          </a:p>
        </p:txBody>
      </p:sp>
      <p:sp>
        <p:nvSpPr>
          <p:cNvPr id="18445" name="Rounded Rectangle 17"/>
          <p:cNvSpPr>
            <a:spLocks noChangeArrowheads="1"/>
          </p:cNvSpPr>
          <p:nvPr/>
        </p:nvSpPr>
        <p:spPr bwMode="auto">
          <a:xfrm>
            <a:off x="8067509" y="6242221"/>
            <a:ext cx="2255393" cy="652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50" i="1"/>
              <a:t>Minimise life-cycle cost of products</a:t>
            </a:r>
            <a:endParaRPr lang="en-GB" altLang="en-US" sz="1650" i="1"/>
          </a:p>
        </p:txBody>
      </p:sp>
      <p:sp>
        <p:nvSpPr>
          <p:cNvPr id="18446" name="Rounded Rectangle 18"/>
          <p:cNvSpPr>
            <a:spLocks noChangeArrowheads="1"/>
          </p:cNvSpPr>
          <p:nvPr/>
        </p:nvSpPr>
        <p:spPr bwMode="auto">
          <a:xfrm>
            <a:off x="9515532" y="7559254"/>
            <a:ext cx="2650741" cy="9907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A50021"/>
            </a:solidFill>
            <a:rou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50" i="1">
                <a:solidFill>
                  <a:srgbClr val="A50021"/>
                </a:solidFill>
              </a:rPr>
              <a:t>Minimise environmental burden of firm’s growth and development </a:t>
            </a:r>
            <a:endParaRPr lang="en-GB" altLang="en-US" sz="1650" i="1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650">
              <a:solidFill>
                <a:srgbClr val="A50021"/>
              </a:solidFill>
            </a:endParaRPr>
          </a:p>
        </p:txBody>
      </p:sp>
      <p:cxnSp>
        <p:nvCxnSpPr>
          <p:cNvPr id="18447" name="Straight Arrow Connector 9"/>
          <p:cNvCxnSpPr>
            <a:cxnSpLocks noChangeShapeType="1"/>
          </p:cNvCxnSpPr>
          <p:nvPr/>
        </p:nvCxnSpPr>
        <p:spPr bwMode="auto">
          <a:xfrm>
            <a:off x="8739126" y="5441997"/>
            <a:ext cx="776407" cy="6549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Arrow Connector 24"/>
          <p:cNvCxnSpPr>
            <a:cxnSpLocks noChangeShapeType="1"/>
          </p:cNvCxnSpPr>
          <p:nvPr/>
        </p:nvCxnSpPr>
        <p:spPr bwMode="auto">
          <a:xfrm>
            <a:off x="10494379" y="6782847"/>
            <a:ext cx="776407" cy="65494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Straight Arrow Connector 26"/>
          <p:cNvCxnSpPr>
            <a:cxnSpLocks noChangeShapeType="1"/>
          </p:cNvCxnSpPr>
          <p:nvPr/>
        </p:nvCxnSpPr>
        <p:spPr bwMode="auto">
          <a:xfrm flipH="1" flipV="1">
            <a:off x="8717692" y="7011482"/>
            <a:ext cx="690669" cy="57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Arrow Connector 33"/>
          <p:cNvCxnSpPr>
            <a:cxnSpLocks noChangeShapeType="1"/>
          </p:cNvCxnSpPr>
          <p:nvPr/>
        </p:nvCxnSpPr>
        <p:spPr bwMode="auto">
          <a:xfrm flipH="1" flipV="1">
            <a:off x="7414946" y="5708739"/>
            <a:ext cx="504903" cy="4882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Arrow Connector 36"/>
          <p:cNvCxnSpPr>
            <a:cxnSpLocks noChangeShapeType="1"/>
          </p:cNvCxnSpPr>
          <p:nvPr/>
        </p:nvCxnSpPr>
        <p:spPr bwMode="auto">
          <a:xfrm flipH="1" flipV="1">
            <a:off x="6819542" y="5768278"/>
            <a:ext cx="2472119" cy="249831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1336" y="407258"/>
            <a:ext cx="12936946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Mars: supply chain impact vs. control  </a:t>
            </a:r>
            <a:r>
              <a:rPr lang="en-GB" altLang="en-US" sz="4800" b="1" i="1">
                <a:solidFill>
                  <a:srgbClr val="A50021"/>
                </a:solidFill>
              </a:rPr>
              <a:t>     </a:t>
            </a:r>
            <a:r>
              <a:rPr lang="en-GB" altLang="en-US" sz="4200" b="1" i="1">
                <a:solidFill>
                  <a:srgbClr val="B22200"/>
                </a:solidFill>
              </a:rPr>
              <a:t>  </a:t>
            </a:r>
            <a:endParaRPr lang="en-GB" altLang="en-US" sz="4200" b="1" i="1">
              <a:solidFill>
                <a:srgbClr val="B22200"/>
              </a:solidFill>
            </a:endParaRPr>
          </a:p>
        </p:txBody>
      </p:sp>
      <p:pic>
        <p:nvPicPr>
          <p:cNvPr id="40963" name="Picture 5" descr="C:\Users\Owner\AppData\Local\Temp\Temp1_Pictures_for_SSM_Modules.zip\Pictures for SSM Modules\2010-06-01_100629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74" y="1490894"/>
            <a:ext cx="11647326" cy="79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90894"/>
            <a:ext cx="3272342" cy="346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11336" y="445364"/>
            <a:ext cx="13279899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IBM:</a:t>
            </a:r>
            <a:r>
              <a:rPr lang="en-GB" altLang="en-US" sz="4500" b="1">
                <a:solidFill>
                  <a:srgbClr val="A50021"/>
                </a:solidFill>
              </a:rPr>
              <a:t> carbon’s impact on shipment scenarios  </a:t>
            </a:r>
            <a:r>
              <a:rPr lang="en-GB" altLang="en-US" sz="4500" b="1" i="1">
                <a:solidFill>
                  <a:srgbClr val="A50021"/>
                </a:solidFill>
              </a:rPr>
              <a:t>     </a:t>
            </a:r>
            <a:r>
              <a:rPr lang="en-GB" altLang="en-US" sz="4500" b="1" i="1">
                <a:solidFill>
                  <a:srgbClr val="B22200"/>
                </a:solidFill>
              </a:rPr>
              <a:t>  </a:t>
            </a:r>
            <a:endParaRPr lang="en-GB" altLang="en-US" sz="4500" b="1" i="1">
              <a:solidFill>
                <a:srgbClr val="B22200"/>
              </a:solidFill>
            </a:endParaRPr>
          </a:p>
        </p:txBody>
      </p:sp>
      <p:pic>
        <p:nvPicPr>
          <p:cNvPr id="41987" name="Picture 3" descr="MOD-427091_IBMImag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1" y="2106585"/>
            <a:ext cx="15558177" cy="629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1713354" y="0"/>
            <a:ext cx="14861293" cy="102885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699343" y="423928"/>
            <a:ext cx="12936946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From linear chains to cyclical closed loops </a:t>
            </a:r>
            <a:r>
              <a:rPr lang="en-GB" altLang="en-US" sz="4800" b="1" i="1">
                <a:solidFill>
                  <a:srgbClr val="A50021"/>
                </a:solidFill>
              </a:rPr>
              <a:t>     </a:t>
            </a:r>
            <a:r>
              <a:rPr lang="en-GB" altLang="en-US" sz="4200" b="1" i="1">
                <a:solidFill>
                  <a:srgbClr val="B22200"/>
                </a:solidFill>
              </a:rPr>
              <a:t>  </a:t>
            </a:r>
            <a:endParaRPr lang="en-GB" altLang="en-US" sz="4200" b="1" i="1">
              <a:solidFill>
                <a:srgbClr val="B22200"/>
              </a:solidFill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058689" y="1302746"/>
            <a:ext cx="14515958" cy="464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3600" b="1" dirty="0"/>
              <a:t>Reverse engineering, remanufacture, design for disassembly</a:t>
            </a:r>
            <a:endParaRPr lang="en-GB" altLang="en-US" sz="3600" b="1" dirty="0"/>
          </a:p>
          <a:p>
            <a:pPr lvl="1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1400" dirty="0"/>
              <a:t>Recognises the wastefulness of linear, ‘input-output’ supply chains</a:t>
            </a:r>
            <a:endParaRPr lang="en-GB" altLang="en-US" sz="1200" b="1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3600" b="1" dirty="0"/>
              <a:t>‘Closing the loop’ by thinking about cycles of supply  </a:t>
            </a:r>
            <a:r>
              <a:rPr lang="en-GB" altLang="en-US" sz="6135" b="1" dirty="0"/>
              <a:t>  </a:t>
            </a:r>
            <a:endParaRPr lang="en-GB" altLang="en-US" sz="3000" dirty="0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GB" altLang="en-US" sz="3000" dirty="0"/>
              <a:t>Biomimicry: mankind copying nature’s cycle of re-use</a:t>
            </a:r>
            <a:endParaRPr lang="en-GB" altLang="en-US" sz="3000" dirty="0"/>
          </a:p>
          <a:p>
            <a:pPr lvl="1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endParaRPr lang="en-GB" altLang="en-US" sz="3600" dirty="0"/>
          </a:p>
          <a:p>
            <a:pPr lvl="1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endParaRPr lang="en-GB" altLang="en-US" sz="1200" dirty="0"/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</a:pPr>
            <a:endParaRPr lang="en-GB" altLang="en-US" sz="6135" dirty="0"/>
          </a:p>
        </p:txBody>
      </p:sp>
      <p:pic>
        <p:nvPicPr>
          <p:cNvPr id="43013" name="Picture 6" descr="closed-loo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7" y="4146397"/>
            <a:ext cx="8378530" cy="56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ChangeArrowheads="1"/>
          </p:cNvSpPr>
          <p:nvPr/>
        </p:nvSpPr>
        <p:spPr bwMode="auto">
          <a:xfrm>
            <a:off x="1713354" y="0"/>
            <a:ext cx="14861293" cy="102885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011336" y="321520"/>
            <a:ext cx="12936946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Plastics recycling  </a:t>
            </a:r>
            <a:r>
              <a:rPr lang="en-GB" altLang="en-US" sz="4800" b="1" i="1">
                <a:solidFill>
                  <a:srgbClr val="A50021"/>
                </a:solidFill>
              </a:rPr>
              <a:t>     </a:t>
            </a:r>
            <a:r>
              <a:rPr lang="en-GB" altLang="en-US" sz="4200" b="1" i="1">
                <a:solidFill>
                  <a:srgbClr val="B22200"/>
                </a:solidFill>
              </a:rPr>
              <a:t>  </a:t>
            </a:r>
            <a:endParaRPr lang="en-GB" altLang="en-US" sz="4200" b="1" i="1">
              <a:solidFill>
                <a:srgbClr val="B22200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" r="1161"/>
          <a:stretch>
            <a:fillRect/>
          </a:stretch>
        </p:blipFill>
        <p:spPr bwMode="auto">
          <a:xfrm>
            <a:off x="2492144" y="1833846"/>
            <a:ext cx="13303715" cy="844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1884831" y="1147940"/>
            <a:ext cx="14294468" cy="189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2500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3000" dirty="0">
                <a:solidFill>
                  <a:srgbClr val="000000"/>
                </a:solidFill>
              </a:rPr>
              <a:t>           </a:t>
            </a:r>
            <a:r>
              <a:rPr lang="en-GB" altLang="en-US" sz="3000" dirty="0">
                <a:solidFill>
                  <a:srgbClr val="A50021"/>
                </a:solidFill>
              </a:rPr>
              <a:t>It is estimated that </a:t>
            </a:r>
            <a:r>
              <a:rPr lang="en-GB" altLang="en-US" sz="3000" b="1" dirty="0">
                <a:solidFill>
                  <a:srgbClr val="A50021"/>
                </a:solidFill>
              </a:rPr>
              <a:t>only between 2 - 8% of all plastic</a:t>
            </a:r>
            <a:r>
              <a:rPr lang="en-GB" altLang="en-US" sz="3000" dirty="0">
                <a:solidFill>
                  <a:srgbClr val="A50021"/>
                </a:solidFill>
              </a:rPr>
              <a:t> is currently reused</a:t>
            </a:r>
            <a:endParaRPr lang="en-GB" altLang="en-US" sz="3000" dirty="0">
              <a:solidFill>
                <a:srgbClr val="A50021"/>
              </a:solidFill>
            </a:endParaRPr>
          </a:p>
          <a:p>
            <a:pPr marL="0" indent="0">
              <a:spcBef>
                <a:spcPct val="0"/>
              </a:spcBef>
              <a:spcAft>
                <a:spcPct val="2500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700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                                                      </a:t>
            </a:r>
            <a:r>
              <a:rPr lang="en-GB" altLang="en-US" sz="2700" i="1" dirty="0">
                <a:solidFill>
                  <a:srgbClr val="A50021"/>
                </a:solidFill>
              </a:rPr>
              <a:t>‘.more plastics than fish in the ocean by 2050’ </a:t>
            </a:r>
            <a:r>
              <a:rPr lang="en-GB" altLang="en-US" sz="2400" dirty="0">
                <a:solidFill>
                  <a:srgbClr val="A50021"/>
                </a:solidFill>
              </a:rPr>
              <a:t>(EMF, 2016)  </a:t>
            </a:r>
            <a:endParaRPr lang="en-GB" altLang="en-US" sz="2400" dirty="0">
              <a:solidFill>
                <a:srgbClr val="A50021"/>
              </a:solidFill>
            </a:endParaRPr>
          </a:p>
          <a:p>
            <a:pPr lvl="1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GB" altLang="en-US" sz="105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endParaRPr lang="en-GB" altLang="en-US" sz="3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9442" y="266742"/>
            <a:ext cx="12884551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A50021"/>
                </a:solidFill>
              </a:rPr>
              <a:t>Traditional, sustainable &amp; circular SCs</a:t>
            </a:r>
            <a:endParaRPr lang="en-GB" altLang="en-US" sz="4800" b="1">
              <a:solidFill>
                <a:srgbClr val="A50021"/>
              </a:solidFill>
            </a:endParaRPr>
          </a:p>
        </p:txBody>
      </p:sp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2094413" y="9385955"/>
            <a:ext cx="13992003" cy="20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10770645" y="6235075"/>
            <a:ext cx="950265" cy="364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6135">
              <a:solidFill>
                <a:srgbClr val="000000"/>
              </a:solidFill>
            </a:endParaRPr>
          </a:p>
        </p:txBody>
      </p:sp>
      <p:grpSp>
        <p:nvGrpSpPr>
          <p:cNvPr id="45061" name="Group 6"/>
          <p:cNvGrpSpPr/>
          <p:nvPr/>
        </p:nvGrpSpPr>
        <p:grpSpPr bwMode="auto">
          <a:xfrm>
            <a:off x="5054764" y="1178902"/>
            <a:ext cx="8309463" cy="5275282"/>
            <a:chOff x="1892300" y="519113"/>
            <a:chExt cx="5538788" cy="3516975"/>
          </a:xfrm>
        </p:grpSpPr>
        <p:sp>
          <p:nvSpPr>
            <p:cNvPr id="45109" name="Rectangle 2"/>
            <p:cNvSpPr>
              <a:spLocks noChangeArrowheads="1"/>
            </p:cNvSpPr>
            <p:nvPr/>
          </p:nvSpPr>
          <p:spPr bwMode="auto">
            <a:xfrm>
              <a:off x="1954213" y="519113"/>
              <a:ext cx="11096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0000"/>
                  </a:solidFill>
                </a:rPr>
                <a:t>Traditional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5110" name="Rectangle 2"/>
            <p:cNvSpPr>
              <a:spLocks noChangeArrowheads="1"/>
            </p:cNvSpPr>
            <p:nvPr/>
          </p:nvSpPr>
          <p:spPr bwMode="auto">
            <a:xfrm>
              <a:off x="2106613" y="3803975"/>
              <a:ext cx="60801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Landfill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11" name="Oval 1"/>
            <p:cNvSpPr>
              <a:spLocks noChangeArrowheads="1"/>
            </p:cNvSpPr>
            <p:nvPr/>
          </p:nvSpPr>
          <p:spPr bwMode="auto">
            <a:xfrm>
              <a:off x="2219325" y="1277938"/>
              <a:ext cx="320675" cy="31273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cxnSp>
          <p:nvCxnSpPr>
            <p:cNvPr id="45112" name="Straight Connector 3"/>
            <p:cNvCxnSpPr>
              <a:cxnSpLocks noChangeShapeType="1"/>
              <a:stCxn id="45111" idx="4"/>
            </p:cNvCxnSpPr>
            <p:nvPr/>
          </p:nvCxnSpPr>
          <p:spPr bwMode="auto">
            <a:xfrm>
              <a:off x="2379663" y="1590675"/>
              <a:ext cx="0" cy="20558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13" name="Rectangle 2"/>
            <p:cNvSpPr>
              <a:spLocks noChangeArrowheads="1"/>
            </p:cNvSpPr>
            <p:nvPr/>
          </p:nvSpPr>
          <p:spPr bwMode="auto">
            <a:xfrm>
              <a:off x="1892300" y="871538"/>
              <a:ext cx="10207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Raw materials &amp; resources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14" name="Oval 108"/>
            <p:cNvSpPr>
              <a:spLocks noChangeArrowheads="1"/>
            </p:cNvSpPr>
            <p:nvPr/>
          </p:nvSpPr>
          <p:spPr bwMode="auto">
            <a:xfrm>
              <a:off x="2306638" y="1857375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15" name="Oval 108"/>
            <p:cNvSpPr>
              <a:spLocks noChangeArrowheads="1"/>
            </p:cNvSpPr>
            <p:nvPr/>
          </p:nvSpPr>
          <p:spPr bwMode="auto">
            <a:xfrm>
              <a:off x="2306638" y="2298700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16" name="Oval 108"/>
            <p:cNvSpPr>
              <a:spLocks noChangeArrowheads="1"/>
            </p:cNvSpPr>
            <p:nvPr/>
          </p:nvSpPr>
          <p:spPr bwMode="auto">
            <a:xfrm>
              <a:off x="2306638" y="2740025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17" name="Oval 108"/>
            <p:cNvSpPr>
              <a:spLocks noChangeArrowheads="1"/>
            </p:cNvSpPr>
            <p:nvPr/>
          </p:nvSpPr>
          <p:spPr bwMode="auto">
            <a:xfrm>
              <a:off x="2306638" y="3175000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18" name="Rectangle 2"/>
            <p:cNvSpPr>
              <a:spLocks noChangeArrowheads="1"/>
            </p:cNvSpPr>
            <p:nvPr/>
          </p:nvSpPr>
          <p:spPr bwMode="auto">
            <a:xfrm>
              <a:off x="3554413" y="519113"/>
              <a:ext cx="11096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0000"/>
                  </a:solidFill>
                </a:rPr>
                <a:t>Sustainable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5119" name="Oval 33"/>
            <p:cNvSpPr>
              <a:spLocks noChangeArrowheads="1"/>
            </p:cNvSpPr>
            <p:nvPr/>
          </p:nvSpPr>
          <p:spPr bwMode="auto">
            <a:xfrm>
              <a:off x="3863975" y="1290638"/>
              <a:ext cx="238125" cy="231775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cxnSp>
          <p:nvCxnSpPr>
            <p:cNvPr id="45120" name="Straight Connector 34"/>
            <p:cNvCxnSpPr>
              <a:cxnSpLocks noChangeShapeType="1"/>
              <a:stCxn id="45119" idx="4"/>
            </p:cNvCxnSpPr>
            <p:nvPr/>
          </p:nvCxnSpPr>
          <p:spPr bwMode="auto">
            <a:xfrm flipH="1">
              <a:off x="3979863" y="1522413"/>
              <a:ext cx="3175" cy="21320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21" name="Oval 108"/>
            <p:cNvSpPr>
              <a:spLocks noChangeArrowheads="1"/>
            </p:cNvSpPr>
            <p:nvPr/>
          </p:nvSpPr>
          <p:spPr bwMode="auto">
            <a:xfrm>
              <a:off x="3906838" y="1857375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22" name="Oval 108"/>
            <p:cNvSpPr>
              <a:spLocks noChangeArrowheads="1"/>
            </p:cNvSpPr>
            <p:nvPr/>
          </p:nvSpPr>
          <p:spPr bwMode="auto">
            <a:xfrm>
              <a:off x="3906838" y="2298700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23" name="Oval 108"/>
            <p:cNvSpPr>
              <a:spLocks noChangeArrowheads="1"/>
            </p:cNvSpPr>
            <p:nvPr/>
          </p:nvSpPr>
          <p:spPr bwMode="auto">
            <a:xfrm>
              <a:off x="3906838" y="2740025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24" name="Oval 108"/>
            <p:cNvSpPr>
              <a:spLocks noChangeArrowheads="1"/>
            </p:cNvSpPr>
            <p:nvPr/>
          </p:nvSpPr>
          <p:spPr bwMode="auto">
            <a:xfrm>
              <a:off x="3906838" y="3175000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>
              <a:off x="3884612" y="1925903"/>
              <a:ext cx="1352550" cy="1713235"/>
            </a:xfrm>
            <a:prstGeom prst="arc">
              <a:avLst>
                <a:gd name="adj1" fmla="val 16123963"/>
                <a:gd name="adj2" fmla="val 845641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613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5126" name="Straight Connector 7"/>
            <p:cNvCxnSpPr>
              <a:cxnSpLocks noChangeShapeType="1"/>
              <a:stCxn id="24" idx="0"/>
            </p:cNvCxnSpPr>
            <p:nvPr/>
          </p:nvCxnSpPr>
          <p:spPr bwMode="auto">
            <a:xfrm flipH="1">
              <a:off x="4140200" y="1925638"/>
              <a:ext cx="401638" cy="47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Arc 25"/>
            <p:cNvSpPr/>
            <p:nvPr/>
          </p:nvSpPr>
          <p:spPr bwMode="auto">
            <a:xfrm>
              <a:off x="3984625" y="2808720"/>
              <a:ext cx="557212" cy="616066"/>
            </a:xfrm>
            <a:prstGeom prst="arc">
              <a:avLst>
                <a:gd name="adj1" fmla="val 16123963"/>
                <a:gd name="adj2" fmla="val 8456411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613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5128" name="Straight Connector 47"/>
            <p:cNvCxnSpPr>
              <a:cxnSpLocks noChangeShapeType="1"/>
              <a:stCxn id="26" idx="0"/>
            </p:cNvCxnSpPr>
            <p:nvPr/>
          </p:nvCxnSpPr>
          <p:spPr bwMode="auto">
            <a:xfrm flipH="1" flipV="1">
              <a:off x="4116388" y="2806700"/>
              <a:ext cx="1397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29" name="Rectangle 2"/>
            <p:cNvSpPr>
              <a:spLocks noChangeArrowheads="1"/>
            </p:cNvSpPr>
            <p:nvPr/>
          </p:nvSpPr>
          <p:spPr bwMode="auto">
            <a:xfrm>
              <a:off x="4994275" y="519113"/>
              <a:ext cx="1903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0000"/>
                  </a:solidFill>
                </a:rPr>
                <a:t>           Circular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5130" name="Oval 51"/>
            <p:cNvSpPr>
              <a:spLocks noChangeArrowheads="1"/>
            </p:cNvSpPr>
            <p:nvPr/>
          </p:nvSpPr>
          <p:spPr bwMode="auto">
            <a:xfrm>
              <a:off x="5648325" y="1277938"/>
              <a:ext cx="165100" cy="16033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cxnSp>
          <p:nvCxnSpPr>
            <p:cNvPr id="45131" name="Straight Connector 52"/>
            <p:cNvCxnSpPr>
              <a:cxnSpLocks noChangeShapeType="1"/>
              <a:stCxn id="45130" idx="4"/>
              <a:endCxn id="45136" idx="4"/>
            </p:cNvCxnSpPr>
            <p:nvPr/>
          </p:nvCxnSpPr>
          <p:spPr bwMode="auto">
            <a:xfrm flipH="1">
              <a:off x="5724525" y="1438275"/>
              <a:ext cx="6350" cy="20716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32" name="Rectangle 2"/>
            <p:cNvSpPr>
              <a:spLocks noChangeArrowheads="1"/>
            </p:cNvSpPr>
            <p:nvPr/>
          </p:nvSpPr>
          <p:spPr bwMode="auto">
            <a:xfrm>
              <a:off x="5046663" y="871538"/>
              <a:ext cx="14017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Limited natural resources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33" name="Oval 108"/>
            <p:cNvSpPr>
              <a:spLocks noChangeArrowheads="1"/>
            </p:cNvSpPr>
            <p:nvPr/>
          </p:nvSpPr>
          <p:spPr bwMode="auto">
            <a:xfrm>
              <a:off x="5653088" y="2047875"/>
              <a:ext cx="144462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34" name="Oval 108"/>
            <p:cNvSpPr>
              <a:spLocks noChangeArrowheads="1"/>
            </p:cNvSpPr>
            <p:nvPr/>
          </p:nvSpPr>
          <p:spPr bwMode="auto">
            <a:xfrm>
              <a:off x="5653088" y="2489200"/>
              <a:ext cx="144462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35" name="Oval 108"/>
            <p:cNvSpPr>
              <a:spLocks noChangeArrowheads="1"/>
            </p:cNvSpPr>
            <p:nvPr/>
          </p:nvSpPr>
          <p:spPr bwMode="auto">
            <a:xfrm>
              <a:off x="5653088" y="2930525"/>
              <a:ext cx="144462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5136" name="Oval 108"/>
            <p:cNvSpPr>
              <a:spLocks noChangeArrowheads="1"/>
            </p:cNvSpPr>
            <p:nvPr/>
          </p:nvSpPr>
          <p:spPr bwMode="auto">
            <a:xfrm>
              <a:off x="5653088" y="3373438"/>
              <a:ext cx="144462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 bwMode="auto">
            <a:xfrm>
              <a:off x="5629276" y="2116439"/>
              <a:ext cx="1352550" cy="1713235"/>
            </a:xfrm>
            <a:prstGeom prst="arc">
              <a:avLst>
                <a:gd name="adj1" fmla="val 16123963"/>
                <a:gd name="adj2" fmla="val 845641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613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5138" name="Straight Connector 59"/>
            <p:cNvCxnSpPr>
              <a:cxnSpLocks noChangeShapeType="1"/>
              <a:stCxn id="36" idx="0"/>
            </p:cNvCxnSpPr>
            <p:nvPr/>
          </p:nvCxnSpPr>
          <p:spPr bwMode="auto">
            <a:xfrm flipH="1">
              <a:off x="5884863" y="2116138"/>
              <a:ext cx="401637" cy="47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Arc 37"/>
            <p:cNvSpPr/>
            <p:nvPr/>
          </p:nvSpPr>
          <p:spPr bwMode="auto">
            <a:xfrm>
              <a:off x="5729288" y="2999256"/>
              <a:ext cx="557213" cy="616066"/>
            </a:xfrm>
            <a:prstGeom prst="arc">
              <a:avLst>
                <a:gd name="adj1" fmla="val 16123963"/>
                <a:gd name="adj2" fmla="val 845641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613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5140" name="Straight Connector 61"/>
            <p:cNvCxnSpPr>
              <a:cxnSpLocks noChangeShapeType="1"/>
              <a:stCxn id="38" idx="0"/>
            </p:cNvCxnSpPr>
            <p:nvPr/>
          </p:nvCxnSpPr>
          <p:spPr bwMode="auto">
            <a:xfrm flipH="1" flipV="1">
              <a:off x="5862638" y="2997200"/>
              <a:ext cx="1381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41" name="Oval 108"/>
            <p:cNvSpPr>
              <a:spLocks noChangeArrowheads="1"/>
            </p:cNvSpPr>
            <p:nvPr/>
          </p:nvSpPr>
          <p:spPr bwMode="auto">
            <a:xfrm>
              <a:off x="5659438" y="1597025"/>
              <a:ext cx="146050" cy="1365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6135">
                <a:solidFill>
                  <a:srgbClr val="000000"/>
                </a:solidFill>
              </a:endParaRPr>
            </a:p>
          </p:txBody>
        </p:sp>
        <p:sp>
          <p:nvSpPr>
            <p:cNvPr id="41" name="Arc 40"/>
            <p:cNvSpPr/>
            <p:nvPr/>
          </p:nvSpPr>
          <p:spPr bwMode="auto">
            <a:xfrm>
              <a:off x="5667376" y="2557847"/>
              <a:ext cx="1055687" cy="1165445"/>
            </a:xfrm>
            <a:prstGeom prst="arc">
              <a:avLst>
                <a:gd name="adj1" fmla="val 16123963"/>
                <a:gd name="adj2" fmla="val 845641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613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5143" name="Straight Connector 72"/>
            <p:cNvCxnSpPr>
              <a:cxnSpLocks noChangeShapeType="1"/>
              <a:stCxn id="41" idx="0"/>
            </p:cNvCxnSpPr>
            <p:nvPr/>
          </p:nvCxnSpPr>
          <p:spPr bwMode="auto">
            <a:xfrm flipH="1">
              <a:off x="5868988" y="2557463"/>
              <a:ext cx="314325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44" name="Rectangle 2"/>
            <p:cNvSpPr>
              <a:spLocks noChangeArrowheads="1"/>
            </p:cNvSpPr>
            <p:nvPr/>
          </p:nvSpPr>
          <p:spPr bwMode="auto">
            <a:xfrm>
              <a:off x="3330575" y="871538"/>
              <a:ext cx="12795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Limited raw materials &amp; resources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5599113" y="1659153"/>
              <a:ext cx="1831975" cy="2322950"/>
            </a:xfrm>
            <a:prstGeom prst="arc">
              <a:avLst>
                <a:gd name="adj1" fmla="val 16123963"/>
                <a:gd name="adj2" fmla="val 845641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613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5146" name="Straight Connector 78"/>
            <p:cNvCxnSpPr>
              <a:cxnSpLocks noChangeShapeType="1"/>
              <a:stCxn id="44" idx="0"/>
            </p:cNvCxnSpPr>
            <p:nvPr/>
          </p:nvCxnSpPr>
          <p:spPr bwMode="auto">
            <a:xfrm flipH="1">
              <a:off x="5884863" y="1658938"/>
              <a:ext cx="60483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47" name="Rectangle 2"/>
            <p:cNvSpPr>
              <a:spLocks noChangeArrowheads="1"/>
            </p:cNvSpPr>
            <p:nvPr/>
          </p:nvSpPr>
          <p:spPr bwMode="auto">
            <a:xfrm>
              <a:off x="4262438" y="2587625"/>
              <a:ext cx="7318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Repair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48" name="Rectangle 2"/>
            <p:cNvSpPr>
              <a:spLocks noChangeArrowheads="1"/>
            </p:cNvSpPr>
            <p:nvPr/>
          </p:nvSpPr>
          <p:spPr bwMode="auto">
            <a:xfrm>
              <a:off x="4437063" y="1687513"/>
              <a:ext cx="10287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Recycle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49" name="Rectangle 2"/>
            <p:cNvSpPr>
              <a:spLocks noChangeArrowheads="1"/>
            </p:cNvSpPr>
            <p:nvPr/>
          </p:nvSpPr>
          <p:spPr bwMode="auto">
            <a:xfrm>
              <a:off x="5970588" y="2778125"/>
              <a:ext cx="7318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Reuse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50" name="Rectangle 2"/>
            <p:cNvSpPr>
              <a:spLocks noChangeArrowheads="1"/>
            </p:cNvSpPr>
            <p:nvPr/>
          </p:nvSpPr>
          <p:spPr bwMode="auto">
            <a:xfrm>
              <a:off x="6124575" y="2319338"/>
              <a:ext cx="7318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Repair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51" name="Rectangle 2"/>
            <p:cNvSpPr>
              <a:spLocks noChangeArrowheads="1"/>
            </p:cNvSpPr>
            <p:nvPr/>
          </p:nvSpPr>
          <p:spPr bwMode="auto">
            <a:xfrm>
              <a:off x="6280150" y="1885950"/>
              <a:ext cx="7318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Refurbish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52" name="Rectangle 2"/>
            <p:cNvSpPr>
              <a:spLocks noChangeArrowheads="1"/>
            </p:cNvSpPr>
            <p:nvPr/>
          </p:nvSpPr>
          <p:spPr bwMode="auto">
            <a:xfrm>
              <a:off x="6470650" y="1419225"/>
              <a:ext cx="7318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Recycle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  <p:sp>
          <p:nvSpPr>
            <p:cNvPr id="45153" name="Rectangle 2"/>
            <p:cNvSpPr>
              <a:spLocks noChangeArrowheads="1"/>
            </p:cNvSpPr>
            <p:nvPr/>
          </p:nvSpPr>
          <p:spPr bwMode="auto">
            <a:xfrm>
              <a:off x="3697950" y="3805900"/>
              <a:ext cx="10366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350" i="1">
                  <a:solidFill>
                    <a:srgbClr val="000000"/>
                  </a:solidFill>
                </a:rPr>
                <a:t>Limited landfill</a:t>
              </a:r>
              <a:endParaRPr lang="en-GB" altLang="en-US" sz="1350" i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263508" y="6744533"/>
          <a:ext cx="11860453" cy="309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017"/>
                <a:gridCol w="3403812"/>
                <a:gridCol w="3403812"/>
                <a:gridCol w="3403812"/>
              </a:tblGrid>
              <a:tr h="4273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>
                          <a:solidFill>
                            <a:schemeClr val="tx1"/>
                          </a:solidFill>
                        </a:rPr>
                        <a:t>Traditional </a:t>
                      </a:r>
                      <a:endParaRPr lang="en-GB" sz="1500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>
                          <a:solidFill>
                            <a:schemeClr val="tx1"/>
                          </a:solidFill>
                        </a:rPr>
                        <a:t>Sustainable </a:t>
                      </a:r>
                      <a:endParaRPr lang="en-GB" sz="1500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>
                          <a:solidFill>
                            <a:schemeClr val="tx1"/>
                          </a:solidFill>
                        </a:rPr>
                        <a:t>Circular</a:t>
                      </a:r>
                      <a:endParaRPr lang="en-GB" sz="1500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1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kern="1000" baseline="0" dirty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en-GB" sz="1600" b="1" i="1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Price-based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Whole cost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Resilient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1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kern="1000" baseline="0" dirty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500" b="1" i="1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Linear, open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Partially closed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500" kern="1000" baseline="0" dirty="0"/>
                        <a:t>Closed loop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1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kern="1000" baseline="0" dirty="0">
                          <a:solidFill>
                            <a:schemeClr val="tx1"/>
                          </a:solidFill>
                        </a:rPr>
                        <a:t>Flow</a:t>
                      </a:r>
                      <a:endParaRPr lang="en-GB" sz="1600" b="1" i="1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Input-output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Mixed throughput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Iterative, locked in 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1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kern="1000" baseline="0" dirty="0">
                          <a:solidFill>
                            <a:schemeClr val="tx1"/>
                          </a:solidFill>
                        </a:rPr>
                        <a:t>Focus</a:t>
                      </a:r>
                      <a:endParaRPr lang="en-GB" sz="1600" b="1" i="1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Efficiency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Customer effective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Nature, business &amp; value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1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kern="1000" baseline="0" dirty="0">
                          <a:solidFill>
                            <a:schemeClr val="tx1"/>
                          </a:solidFill>
                        </a:rPr>
                        <a:t>Scale</a:t>
                      </a:r>
                      <a:endParaRPr lang="en-GB" sz="1600" b="1" i="1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High volume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High-medium volume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Medium-low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1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kern="1000" baseline="0" dirty="0">
                          <a:solidFill>
                            <a:schemeClr val="tx1"/>
                          </a:solidFill>
                        </a:rPr>
                        <a:t>Scope</a:t>
                      </a:r>
                      <a:endParaRPr lang="en-GB" sz="1600" b="1" i="1" kern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Global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Global &amp; regional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000" baseline="0" dirty="0"/>
                        <a:t>Regional &amp; local</a:t>
                      </a:r>
                      <a:endParaRPr lang="en-GB" sz="1500" kern="1000" baseline="0" dirty="0"/>
                    </a:p>
                  </a:txBody>
                  <a:tcPr marL="137174" marR="137174" marT="68591" marB="68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 bwMode="auto">
          <a:xfrm rot="19488121">
            <a:off x="11125506" y="4565563"/>
            <a:ext cx="2186325" cy="652563"/>
          </a:xfrm>
          <a:prstGeom prst="rightArrow">
            <a:avLst>
              <a:gd name="adj1" fmla="val 50000"/>
              <a:gd name="adj2" fmla="val 75134"/>
            </a:avLst>
          </a:prstGeom>
          <a:solidFill>
            <a:schemeClr val="bg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defRPr/>
            </a:pPr>
            <a:r>
              <a:rPr lang="en-GB" sz="1575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endParaRPr lang="en-GB" sz="1800" i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45106" name="TextBox 4"/>
          <p:cNvSpPr txBox="1">
            <a:spLocks noChangeArrowheads="1"/>
          </p:cNvSpPr>
          <p:nvPr/>
        </p:nvSpPr>
        <p:spPr bwMode="auto">
          <a:xfrm>
            <a:off x="12733099" y="6025493"/>
            <a:ext cx="2176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00"/>
                </a:solidFill>
              </a:rPr>
              <a:t>Adapted: EMF and McKinsey &amp; Co (2012)</a:t>
            </a:r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45107" name="TextBox 55"/>
          <p:cNvSpPr txBox="1">
            <a:spLocks noChangeArrowheads="1"/>
          </p:cNvSpPr>
          <p:nvPr/>
        </p:nvSpPr>
        <p:spPr bwMode="auto">
          <a:xfrm>
            <a:off x="10230018" y="6077889"/>
            <a:ext cx="142897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350" i="1">
                <a:solidFill>
                  <a:srgbClr val="000000"/>
                </a:solidFill>
              </a:rPr>
              <a:t>Zero landfill</a:t>
            </a:r>
            <a:endParaRPr lang="en-GB" altLang="en-US" sz="1350" i="1">
              <a:solidFill>
                <a:srgbClr val="000000"/>
              </a:solidFill>
            </a:endParaRPr>
          </a:p>
        </p:txBody>
      </p:sp>
      <p:sp>
        <p:nvSpPr>
          <p:cNvPr id="45108" name="TextBox 5"/>
          <p:cNvSpPr txBox="1">
            <a:spLocks noChangeArrowheads="1"/>
          </p:cNvSpPr>
          <p:nvPr/>
        </p:nvSpPr>
        <p:spPr bwMode="auto">
          <a:xfrm rot="19462002">
            <a:off x="11523237" y="4744093"/>
            <a:ext cx="1221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rgbClr val="3333CC"/>
                </a:solidFill>
              </a:rPr>
              <a:t>Cascade</a:t>
            </a:r>
            <a:endParaRPr lang="en-GB" altLang="en-US" sz="1800" b="1" i="1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956206" y="439359"/>
            <a:ext cx="12651152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rgbClr val="A50021"/>
                </a:solidFill>
              </a:rPr>
              <a:t>Circular economy (CE)</a:t>
            </a:r>
            <a:r>
              <a:rPr lang="en-GB" altLang="en-US" sz="4200" dirty="0">
                <a:solidFill>
                  <a:srgbClr val="A50021"/>
                </a:solidFill>
              </a:rPr>
              <a:t>    </a:t>
            </a:r>
            <a:endParaRPr lang="en-GB" altLang="en-US" sz="4200" dirty="0">
              <a:solidFill>
                <a:srgbClr val="A5002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9456" y="877823"/>
            <a:ext cx="18068544" cy="255069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575" dirty="0">
              <a:solidFill>
                <a:srgbClr val="000000"/>
              </a:solidFill>
              <a:latin typeface="Calibri" panose="020F0502020204030204"/>
            </a:endParaRPr>
          </a:p>
          <a:p>
            <a:pPr algn="just">
              <a:defRPr/>
            </a:pPr>
            <a:r>
              <a:rPr lang="en-GB" sz="3600" i="1" dirty="0">
                <a:solidFill>
                  <a:srgbClr val="000000"/>
                </a:solidFill>
                <a:latin typeface="Calibri" panose="020F0502020204030204"/>
              </a:rPr>
              <a:t>“..an industrial economy that is producing </a:t>
            </a:r>
            <a:r>
              <a:rPr lang="en-GB" sz="3600" b="1" i="1" dirty="0">
                <a:solidFill>
                  <a:srgbClr val="000000"/>
                </a:solidFill>
                <a:latin typeface="Calibri" panose="020F0502020204030204"/>
              </a:rPr>
              <a:t>no waste and pollution, </a:t>
            </a:r>
            <a:r>
              <a:rPr lang="en-GB" sz="3600" i="1" dirty="0">
                <a:solidFill>
                  <a:srgbClr val="000000"/>
                </a:solidFill>
                <a:latin typeface="Calibri" panose="020F0502020204030204"/>
              </a:rPr>
              <a:t>by design or intention, and in which </a:t>
            </a:r>
            <a:r>
              <a:rPr lang="en-GB" sz="3600" b="1" i="1" dirty="0">
                <a:solidFill>
                  <a:srgbClr val="000000"/>
                </a:solidFill>
                <a:latin typeface="Calibri" panose="020F0502020204030204"/>
              </a:rPr>
              <a:t>material flows </a:t>
            </a:r>
            <a:r>
              <a:rPr lang="en-GB" sz="3600" i="1" dirty="0">
                <a:solidFill>
                  <a:srgbClr val="000000"/>
                </a:solidFill>
                <a:latin typeface="Calibri" panose="020F0502020204030204"/>
              </a:rPr>
              <a:t>are of two types, </a:t>
            </a:r>
            <a:r>
              <a:rPr lang="en-GB" sz="3600" b="1" i="1" dirty="0">
                <a:solidFill>
                  <a:srgbClr val="000000"/>
                </a:solidFill>
                <a:latin typeface="Calibri" panose="020F0502020204030204"/>
              </a:rPr>
              <a:t>biological nutrients, </a:t>
            </a:r>
            <a:r>
              <a:rPr lang="en-GB" sz="3600" i="1" dirty="0">
                <a:solidFill>
                  <a:srgbClr val="000000"/>
                </a:solidFill>
                <a:latin typeface="Calibri" panose="020F0502020204030204"/>
              </a:rPr>
              <a:t>designed to re-enter the biosphere safely, and </a:t>
            </a:r>
            <a:r>
              <a:rPr lang="en-GB" sz="3600" b="1" i="1" dirty="0">
                <a:solidFill>
                  <a:srgbClr val="000000"/>
                </a:solidFill>
                <a:latin typeface="Calibri" panose="020F0502020204030204"/>
              </a:rPr>
              <a:t>technical nutrients</a:t>
            </a:r>
            <a:r>
              <a:rPr lang="en-GB" sz="3600" i="1" dirty="0">
                <a:solidFill>
                  <a:srgbClr val="000000"/>
                </a:solidFill>
                <a:latin typeface="Calibri" panose="020F0502020204030204"/>
              </a:rPr>
              <a:t>, which are designed to circulate at high quality in the production system without entering the biosphere as well as being </a:t>
            </a:r>
            <a:r>
              <a:rPr lang="en-GB" sz="3600" b="1" i="1" dirty="0">
                <a:solidFill>
                  <a:srgbClr val="000000"/>
                </a:solidFill>
                <a:latin typeface="Calibri" panose="020F0502020204030204"/>
              </a:rPr>
              <a:t>restorative and regenerative</a:t>
            </a:r>
            <a:r>
              <a:rPr lang="en-GB" sz="3600" i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GB" sz="3600" b="1" i="1" dirty="0">
                <a:solidFill>
                  <a:srgbClr val="000000"/>
                </a:solidFill>
                <a:latin typeface="Calibri" panose="020F0502020204030204"/>
              </a:rPr>
              <a:t>by design</a:t>
            </a:r>
            <a:r>
              <a:rPr lang="en-GB" sz="3600" i="1" dirty="0">
                <a:solidFill>
                  <a:srgbClr val="000000"/>
                </a:solidFill>
                <a:latin typeface="Calibri" panose="020F0502020204030204"/>
              </a:rPr>
              <a:t>” </a:t>
            </a:r>
            <a:endParaRPr lang="en-GB" sz="360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2686" r="8203" b="9196"/>
          <a:stretch>
            <a:fillRect/>
          </a:stretch>
        </p:blipFill>
        <p:spPr bwMode="auto">
          <a:xfrm>
            <a:off x="2838495" y="3402186"/>
            <a:ext cx="12552485" cy="676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2897019" y="9800358"/>
            <a:ext cx="6118375" cy="3462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50">
                <a:solidFill>
                  <a:srgbClr val="000000"/>
                </a:solidFill>
              </a:rPr>
              <a:t>Source: Ellen MacArthur Foundation (2012). </a:t>
            </a:r>
            <a:endParaRPr lang="en-GB" altLang="en-US" sz="165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Network effects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4678" y="412021"/>
            <a:ext cx="12772614" cy="17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4800">
                <a:solidFill>
                  <a:srgbClr val="A50021"/>
                </a:solidFill>
              </a:rPr>
              <a:t>A new era? </a:t>
            </a:r>
            <a:br>
              <a:rPr lang="en-GB" altLang="en-US" sz="4800">
                <a:solidFill>
                  <a:schemeClr val="tx1"/>
                </a:solidFill>
              </a:rPr>
            </a:br>
            <a:endParaRPr lang="en-GB" altLang="en-US" sz="4800">
              <a:solidFill>
                <a:schemeClr val="tx1"/>
              </a:solidFill>
            </a:endParaRPr>
          </a:p>
        </p:txBody>
      </p:sp>
      <p:grpSp>
        <p:nvGrpSpPr>
          <p:cNvPr id="48131" name="Group 3"/>
          <p:cNvGrpSpPr/>
          <p:nvPr/>
        </p:nvGrpSpPr>
        <p:grpSpPr bwMode="auto">
          <a:xfrm>
            <a:off x="4561769" y="2045811"/>
            <a:ext cx="13726232" cy="6273180"/>
            <a:chOff x="1828800" y="1371600"/>
            <a:chExt cx="7970195" cy="3946350"/>
          </a:xfrm>
        </p:grpSpPr>
        <p:sp>
          <p:nvSpPr>
            <p:cNvPr id="5" name="Freeform 4"/>
            <p:cNvSpPr/>
            <p:nvPr/>
          </p:nvSpPr>
          <p:spPr>
            <a:xfrm>
              <a:off x="3429000" y="3581400"/>
              <a:ext cx="3429000" cy="1143000"/>
            </a:xfrm>
            <a:custGeom>
              <a:avLst/>
              <a:gdLst>
                <a:gd name="connsiteX0" fmla="*/ 3028950 w 3314700"/>
                <a:gd name="connsiteY0" fmla="*/ 1104900 h 1114425"/>
                <a:gd name="connsiteX1" fmla="*/ 3238500 w 3314700"/>
                <a:gd name="connsiteY1" fmla="*/ 1104900 h 1114425"/>
                <a:gd name="connsiteX2" fmla="*/ 3305175 w 3314700"/>
                <a:gd name="connsiteY2" fmla="*/ 1057275 h 1114425"/>
                <a:gd name="connsiteX3" fmla="*/ 3314700 w 3314700"/>
                <a:gd name="connsiteY3" fmla="*/ 933450 h 1114425"/>
                <a:gd name="connsiteX4" fmla="*/ 3314700 w 3314700"/>
                <a:gd name="connsiteY4" fmla="*/ 647700 h 1114425"/>
                <a:gd name="connsiteX5" fmla="*/ 3295650 w 3314700"/>
                <a:gd name="connsiteY5" fmla="*/ 590550 h 1114425"/>
                <a:gd name="connsiteX6" fmla="*/ 3200400 w 3314700"/>
                <a:gd name="connsiteY6" fmla="*/ 552450 h 1114425"/>
                <a:gd name="connsiteX7" fmla="*/ 3000375 w 3314700"/>
                <a:gd name="connsiteY7" fmla="*/ 523875 h 1114425"/>
                <a:gd name="connsiteX8" fmla="*/ 2724150 w 3314700"/>
                <a:gd name="connsiteY8" fmla="*/ 514350 h 1114425"/>
                <a:gd name="connsiteX9" fmla="*/ 2381250 w 3314700"/>
                <a:gd name="connsiteY9" fmla="*/ 476250 h 1114425"/>
                <a:gd name="connsiteX10" fmla="*/ 1990725 w 3314700"/>
                <a:gd name="connsiteY10" fmla="*/ 390525 h 1114425"/>
                <a:gd name="connsiteX11" fmla="*/ 1533525 w 3314700"/>
                <a:gd name="connsiteY11" fmla="*/ 247650 h 1114425"/>
                <a:gd name="connsiteX12" fmla="*/ 1095375 w 3314700"/>
                <a:gd name="connsiteY12" fmla="*/ 85725 h 1114425"/>
                <a:gd name="connsiteX13" fmla="*/ 809625 w 3314700"/>
                <a:gd name="connsiteY13" fmla="*/ 19050 h 1114425"/>
                <a:gd name="connsiteX14" fmla="*/ 571500 w 3314700"/>
                <a:gd name="connsiteY14" fmla="*/ 0 h 1114425"/>
                <a:gd name="connsiteX15" fmla="*/ 381000 w 3314700"/>
                <a:gd name="connsiteY15" fmla="*/ 9525 h 1114425"/>
                <a:gd name="connsiteX16" fmla="*/ 219075 w 3314700"/>
                <a:gd name="connsiteY16" fmla="*/ 38100 h 1114425"/>
                <a:gd name="connsiteX17" fmla="*/ 104775 w 3314700"/>
                <a:gd name="connsiteY17" fmla="*/ 85725 h 1114425"/>
                <a:gd name="connsiteX18" fmla="*/ 28575 w 3314700"/>
                <a:gd name="connsiteY18" fmla="*/ 142875 h 1114425"/>
                <a:gd name="connsiteX19" fmla="*/ 0 w 3314700"/>
                <a:gd name="connsiteY19" fmla="*/ 247650 h 1114425"/>
                <a:gd name="connsiteX20" fmla="*/ 9525 w 3314700"/>
                <a:gd name="connsiteY20" fmla="*/ 371475 h 1114425"/>
                <a:gd name="connsiteX21" fmla="*/ 76200 w 3314700"/>
                <a:gd name="connsiteY21" fmla="*/ 504825 h 1114425"/>
                <a:gd name="connsiteX22" fmla="*/ 285750 w 3314700"/>
                <a:gd name="connsiteY22" fmla="*/ 685800 h 1114425"/>
                <a:gd name="connsiteX23" fmla="*/ 485775 w 3314700"/>
                <a:gd name="connsiteY23" fmla="*/ 790575 h 1114425"/>
                <a:gd name="connsiteX24" fmla="*/ 790575 w 3314700"/>
                <a:gd name="connsiteY24" fmla="*/ 914400 h 1114425"/>
                <a:gd name="connsiteX25" fmla="*/ 1095375 w 3314700"/>
                <a:gd name="connsiteY25" fmla="*/ 990600 h 1114425"/>
                <a:gd name="connsiteX26" fmla="*/ 1495425 w 3314700"/>
                <a:gd name="connsiteY26" fmla="*/ 1057275 h 1114425"/>
                <a:gd name="connsiteX27" fmla="*/ 1857375 w 3314700"/>
                <a:gd name="connsiteY27" fmla="*/ 1095375 h 1114425"/>
                <a:gd name="connsiteX28" fmla="*/ 2276475 w 3314700"/>
                <a:gd name="connsiteY28" fmla="*/ 1114425 h 1114425"/>
                <a:gd name="connsiteX29" fmla="*/ 3028950 w 3314700"/>
                <a:gd name="connsiteY29" fmla="*/ 11049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14700" h="1114425">
                  <a:moveTo>
                    <a:pt x="3028950" y="1104900"/>
                  </a:moveTo>
                  <a:lnTo>
                    <a:pt x="3238500" y="1104900"/>
                  </a:lnTo>
                  <a:lnTo>
                    <a:pt x="3305175" y="1057275"/>
                  </a:lnTo>
                  <a:lnTo>
                    <a:pt x="3314700" y="933450"/>
                  </a:lnTo>
                  <a:lnTo>
                    <a:pt x="3314700" y="647700"/>
                  </a:lnTo>
                  <a:lnTo>
                    <a:pt x="3295650" y="590550"/>
                  </a:lnTo>
                  <a:lnTo>
                    <a:pt x="3200400" y="552450"/>
                  </a:lnTo>
                  <a:lnTo>
                    <a:pt x="3000375" y="523875"/>
                  </a:lnTo>
                  <a:lnTo>
                    <a:pt x="2724150" y="514350"/>
                  </a:lnTo>
                  <a:lnTo>
                    <a:pt x="2381250" y="476250"/>
                  </a:lnTo>
                  <a:lnTo>
                    <a:pt x="1990725" y="390525"/>
                  </a:lnTo>
                  <a:lnTo>
                    <a:pt x="1533525" y="247650"/>
                  </a:lnTo>
                  <a:lnTo>
                    <a:pt x="1095375" y="85725"/>
                  </a:lnTo>
                  <a:lnTo>
                    <a:pt x="809625" y="19050"/>
                  </a:lnTo>
                  <a:lnTo>
                    <a:pt x="571500" y="0"/>
                  </a:lnTo>
                  <a:lnTo>
                    <a:pt x="381000" y="9525"/>
                  </a:lnTo>
                  <a:lnTo>
                    <a:pt x="219075" y="38100"/>
                  </a:lnTo>
                  <a:lnTo>
                    <a:pt x="104775" y="85725"/>
                  </a:lnTo>
                  <a:lnTo>
                    <a:pt x="28575" y="142875"/>
                  </a:lnTo>
                  <a:lnTo>
                    <a:pt x="0" y="247650"/>
                  </a:lnTo>
                  <a:lnTo>
                    <a:pt x="9525" y="371475"/>
                  </a:lnTo>
                  <a:lnTo>
                    <a:pt x="76200" y="504825"/>
                  </a:lnTo>
                  <a:lnTo>
                    <a:pt x="285750" y="685800"/>
                  </a:lnTo>
                  <a:lnTo>
                    <a:pt x="485775" y="790575"/>
                  </a:lnTo>
                  <a:lnTo>
                    <a:pt x="790575" y="914400"/>
                  </a:lnTo>
                  <a:lnTo>
                    <a:pt x="1095375" y="990600"/>
                  </a:lnTo>
                  <a:lnTo>
                    <a:pt x="1495425" y="1057275"/>
                  </a:lnTo>
                  <a:lnTo>
                    <a:pt x="1857375" y="1095375"/>
                  </a:lnTo>
                  <a:lnTo>
                    <a:pt x="2276475" y="1114425"/>
                  </a:lnTo>
                  <a:lnTo>
                    <a:pt x="3028950" y="110490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6" name="Freeform 5"/>
            <p:cNvSpPr/>
            <p:nvPr/>
          </p:nvSpPr>
          <p:spPr>
            <a:xfrm>
              <a:off x="4419600" y="1676400"/>
              <a:ext cx="2438400" cy="1771650"/>
            </a:xfrm>
            <a:custGeom>
              <a:avLst/>
              <a:gdLst>
                <a:gd name="connsiteX0" fmla="*/ 66675 w 2305050"/>
                <a:gd name="connsiteY0" fmla="*/ 238125 h 1495425"/>
                <a:gd name="connsiteX1" fmla="*/ 142875 w 2305050"/>
                <a:gd name="connsiteY1" fmla="*/ 114300 h 1495425"/>
                <a:gd name="connsiteX2" fmla="*/ 209550 w 2305050"/>
                <a:gd name="connsiteY2" fmla="*/ 38100 h 1495425"/>
                <a:gd name="connsiteX3" fmla="*/ 342900 w 2305050"/>
                <a:gd name="connsiteY3" fmla="*/ 0 h 1495425"/>
                <a:gd name="connsiteX4" fmla="*/ 476250 w 2305050"/>
                <a:gd name="connsiteY4" fmla="*/ 19050 h 1495425"/>
                <a:gd name="connsiteX5" fmla="*/ 581025 w 2305050"/>
                <a:gd name="connsiteY5" fmla="*/ 47625 h 1495425"/>
                <a:gd name="connsiteX6" fmla="*/ 733425 w 2305050"/>
                <a:gd name="connsiteY6" fmla="*/ 85725 h 1495425"/>
                <a:gd name="connsiteX7" fmla="*/ 990600 w 2305050"/>
                <a:gd name="connsiteY7" fmla="*/ 171450 h 1495425"/>
                <a:gd name="connsiteX8" fmla="*/ 1371600 w 2305050"/>
                <a:gd name="connsiteY8" fmla="*/ 333375 h 1495425"/>
                <a:gd name="connsiteX9" fmla="*/ 1847850 w 2305050"/>
                <a:gd name="connsiteY9" fmla="*/ 590550 h 1495425"/>
                <a:gd name="connsiteX10" fmla="*/ 2114550 w 2305050"/>
                <a:gd name="connsiteY10" fmla="*/ 790575 h 1495425"/>
                <a:gd name="connsiteX11" fmla="*/ 2228850 w 2305050"/>
                <a:gd name="connsiteY11" fmla="*/ 923925 h 1495425"/>
                <a:gd name="connsiteX12" fmla="*/ 2305050 w 2305050"/>
                <a:gd name="connsiteY12" fmla="*/ 1076325 h 1495425"/>
                <a:gd name="connsiteX13" fmla="*/ 2305050 w 2305050"/>
                <a:gd name="connsiteY13" fmla="*/ 1266825 h 1495425"/>
                <a:gd name="connsiteX14" fmla="*/ 2228850 w 2305050"/>
                <a:gd name="connsiteY14" fmla="*/ 1409700 h 1495425"/>
                <a:gd name="connsiteX15" fmla="*/ 2152650 w 2305050"/>
                <a:gd name="connsiteY15" fmla="*/ 1447800 h 1495425"/>
                <a:gd name="connsiteX16" fmla="*/ 1952625 w 2305050"/>
                <a:gd name="connsiteY16" fmla="*/ 1495425 h 1495425"/>
                <a:gd name="connsiteX17" fmla="*/ 1571625 w 2305050"/>
                <a:gd name="connsiteY17" fmla="*/ 1419225 h 1495425"/>
                <a:gd name="connsiteX18" fmla="*/ 1076325 w 2305050"/>
                <a:gd name="connsiteY18" fmla="*/ 1266825 h 1495425"/>
                <a:gd name="connsiteX19" fmla="*/ 704850 w 2305050"/>
                <a:gd name="connsiteY19" fmla="*/ 1152525 h 1495425"/>
                <a:gd name="connsiteX20" fmla="*/ 238125 w 2305050"/>
                <a:gd name="connsiteY20" fmla="*/ 1000125 h 1495425"/>
                <a:gd name="connsiteX21" fmla="*/ 114300 w 2305050"/>
                <a:gd name="connsiteY21" fmla="*/ 933450 h 1495425"/>
                <a:gd name="connsiteX22" fmla="*/ 38100 w 2305050"/>
                <a:gd name="connsiteY22" fmla="*/ 809625 h 1495425"/>
                <a:gd name="connsiteX23" fmla="*/ 9525 w 2305050"/>
                <a:gd name="connsiteY23" fmla="*/ 676275 h 1495425"/>
                <a:gd name="connsiteX24" fmla="*/ 0 w 2305050"/>
                <a:gd name="connsiteY24" fmla="*/ 533400 h 1495425"/>
                <a:gd name="connsiteX25" fmla="*/ 0 w 2305050"/>
                <a:gd name="connsiteY25" fmla="*/ 400050 h 1495425"/>
                <a:gd name="connsiteX26" fmla="*/ 19050 w 2305050"/>
                <a:gd name="connsiteY26" fmla="*/ 304800 h 1495425"/>
                <a:gd name="connsiteX27" fmla="*/ 66675 w 2305050"/>
                <a:gd name="connsiteY27" fmla="*/ 23812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5050" h="1495425">
                  <a:moveTo>
                    <a:pt x="66675" y="238125"/>
                  </a:moveTo>
                  <a:lnTo>
                    <a:pt x="142875" y="114300"/>
                  </a:lnTo>
                  <a:lnTo>
                    <a:pt x="209550" y="38100"/>
                  </a:lnTo>
                  <a:lnTo>
                    <a:pt x="342900" y="0"/>
                  </a:lnTo>
                  <a:lnTo>
                    <a:pt x="476250" y="19050"/>
                  </a:lnTo>
                  <a:lnTo>
                    <a:pt x="581025" y="47625"/>
                  </a:lnTo>
                  <a:lnTo>
                    <a:pt x="733425" y="85725"/>
                  </a:lnTo>
                  <a:lnTo>
                    <a:pt x="990600" y="171450"/>
                  </a:lnTo>
                  <a:lnTo>
                    <a:pt x="1371600" y="333375"/>
                  </a:lnTo>
                  <a:lnTo>
                    <a:pt x="1847850" y="590550"/>
                  </a:lnTo>
                  <a:lnTo>
                    <a:pt x="2114550" y="790575"/>
                  </a:lnTo>
                  <a:lnTo>
                    <a:pt x="2228850" y="923925"/>
                  </a:lnTo>
                  <a:lnTo>
                    <a:pt x="2305050" y="1076325"/>
                  </a:lnTo>
                  <a:lnTo>
                    <a:pt x="2305050" y="1266825"/>
                  </a:lnTo>
                  <a:lnTo>
                    <a:pt x="2228850" y="1409700"/>
                  </a:lnTo>
                  <a:lnTo>
                    <a:pt x="2152650" y="1447800"/>
                  </a:lnTo>
                  <a:lnTo>
                    <a:pt x="1952625" y="1495425"/>
                  </a:lnTo>
                  <a:lnTo>
                    <a:pt x="1571625" y="1419225"/>
                  </a:lnTo>
                  <a:lnTo>
                    <a:pt x="1076325" y="1266825"/>
                  </a:lnTo>
                  <a:lnTo>
                    <a:pt x="704850" y="1152525"/>
                  </a:lnTo>
                  <a:lnTo>
                    <a:pt x="238125" y="1000125"/>
                  </a:lnTo>
                  <a:lnTo>
                    <a:pt x="114300" y="933450"/>
                  </a:lnTo>
                  <a:lnTo>
                    <a:pt x="38100" y="809625"/>
                  </a:lnTo>
                  <a:lnTo>
                    <a:pt x="9525" y="676275"/>
                  </a:lnTo>
                  <a:lnTo>
                    <a:pt x="0" y="533400"/>
                  </a:lnTo>
                  <a:lnTo>
                    <a:pt x="0" y="400050"/>
                  </a:lnTo>
                  <a:lnTo>
                    <a:pt x="19050" y="304800"/>
                  </a:lnTo>
                  <a:lnTo>
                    <a:pt x="66675" y="238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71800" y="1447800"/>
              <a:ext cx="1666875" cy="2209800"/>
            </a:xfrm>
            <a:custGeom>
              <a:avLst/>
              <a:gdLst>
                <a:gd name="connsiteX0" fmla="*/ 733425 w 1666875"/>
                <a:gd name="connsiteY0" fmla="*/ 2428875 h 2428875"/>
                <a:gd name="connsiteX1" fmla="*/ 1000125 w 1666875"/>
                <a:gd name="connsiteY1" fmla="*/ 2381250 h 2428875"/>
                <a:gd name="connsiteX2" fmla="*/ 1076325 w 1666875"/>
                <a:gd name="connsiteY2" fmla="*/ 2362200 h 2428875"/>
                <a:gd name="connsiteX3" fmla="*/ 1181100 w 1666875"/>
                <a:gd name="connsiteY3" fmla="*/ 2314575 h 2428875"/>
                <a:gd name="connsiteX4" fmla="*/ 1266825 w 1666875"/>
                <a:gd name="connsiteY4" fmla="*/ 2219325 h 2428875"/>
                <a:gd name="connsiteX5" fmla="*/ 1304925 w 1666875"/>
                <a:gd name="connsiteY5" fmla="*/ 2038350 h 2428875"/>
                <a:gd name="connsiteX6" fmla="*/ 1323975 w 1666875"/>
                <a:gd name="connsiteY6" fmla="*/ 1885950 h 2428875"/>
                <a:gd name="connsiteX7" fmla="*/ 1390650 w 1666875"/>
                <a:gd name="connsiteY7" fmla="*/ 1276350 h 2428875"/>
                <a:gd name="connsiteX8" fmla="*/ 1466850 w 1666875"/>
                <a:gd name="connsiteY8" fmla="*/ 781050 h 2428875"/>
                <a:gd name="connsiteX9" fmla="*/ 1524000 w 1666875"/>
                <a:gd name="connsiteY9" fmla="*/ 600075 h 2428875"/>
                <a:gd name="connsiteX10" fmla="*/ 1619250 w 1666875"/>
                <a:gd name="connsiteY10" fmla="*/ 447675 h 2428875"/>
                <a:gd name="connsiteX11" fmla="*/ 1657350 w 1666875"/>
                <a:gd name="connsiteY11" fmla="*/ 342900 h 2428875"/>
                <a:gd name="connsiteX12" fmla="*/ 1666875 w 1666875"/>
                <a:gd name="connsiteY12" fmla="*/ 228600 h 2428875"/>
                <a:gd name="connsiteX13" fmla="*/ 1619250 w 1666875"/>
                <a:gd name="connsiteY13" fmla="*/ 161925 h 2428875"/>
                <a:gd name="connsiteX14" fmla="*/ 1504950 w 1666875"/>
                <a:gd name="connsiteY14" fmla="*/ 133350 h 2428875"/>
                <a:gd name="connsiteX15" fmla="*/ 1323975 w 1666875"/>
                <a:gd name="connsiteY15" fmla="*/ 85725 h 2428875"/>
                <a:gd name="connsiteX16" fmla="*/ 1019175 w 1666875"/>
                <a:gd name="connsiteY16" fmla="*/ 28575 h 2428875"/>
                <a:gd name="connsiteX17" fmla="*/ 638175 w 1666875"/>
                <a:gd name="connsiteY17" fmla="*/ 0 h 2428875"/>
                <a:gd name="connsiteX18" fmla="*/ 409575 w 1666875"/>
                <a:gd name="connsiteY18" fmla="*/ 9525 h 2428875"/>
                <a:gd name="connsiteX19" fmla="*/ 152400 w 1666875"/>
                <a:gd name="connsiteY19" fmla="*/ 57150 h 2428875"/>
                <a:gd name="connsiteX20" fmla="*/ 76200 w 1666875"/>
                <a:gd name="connsiteY20" fmla="*/ 123825 h 2428875"/>
                <a:gd name="connsiteX21" fmla="*/ 28575 w 1666875"/>
                <a:gd name="connsiteY21" fmla="*/ 257175 h 2428875"/>
                <a:gd name="connsiteX22" fmla="*/ 0 w 1666875"/>
                <a:gd name="connsiteY22" fmla="*/ 476250 h 2428875"/>
                <a:gd name="connsiteX23" fmla="*/ 28575 w 1666875"/>
                <a:gd name="connsiteY23" fmla="*/ 962025 h 2428875"/>
                <a:gd name="connsiteX24" fmla="*/ 104775 w 1666875"/>
                <a:gd name="connsiteY24" fmla="*/ 1504950 h 2428875"/>
                <a:gd name="connsiteX25" fmla="*/ 200025 w 1666875"/>
                <a:gd name="connsiteY25" fmla="*/ 1819275 h 2428875"/>
                <a:gd name="connsiteX26" fmla="*/ 295275 w 1666875"/>
                <a:gd name="connsiteY26" fmla="*/ 2066925 h 2428875"/>
                <a:gd name="connsiteX27" fmla="*/ 476250 w 1666875"/>
                <a:gd name="connsiteY27" fmla="*/ 2333625 h 2428875"/>
                <a:gd name="connsiteX28" fmla="*/ 600075 w 1666875"/>
                <a:gd name="connsiteY28" fmla="*/ 2400300 h 2428875"/>
                <a:gd name="connsiteX29" fmla="*/ 733425 w 1666875"/>
                <a:gd name="connsiteY29" fmla="*/ 24288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66875" h="2428875">
                  <a:moveTo>
                    <a:pt x="733425" y="2428875"/>
                  </a:moveTo>
                  <a:lnTo>
                    <a:pt x="1000125" y="2381250"/>
                  </a:lnTo>
                  <a:lnTo>
                    <a:pt x="1076325" y="2362200"/>
                  </a:lnTo>
                  <a:lnTo>
                    <a:pt x="1181100" y="2314575"/>
                  </a:lnTo>
                  <a:lnTo>
                    <a:pt x="1266825" y="2219325"/>
                  </a:lnTo>
                  <a:lnTo>
                    <a:pt x="1304925" y="2038350"/>
                  </a:lnTo>
                  <a:lnTo>
                    <a:pt x="1323975" y="1885950"/>
                  </a:lnTo>
                  <a:lnTo>
                    <a:pt x="1390650" y="1276350"/>
                  </a:lnTo>
                  <a:lnTo>
                    <a:pt x="1466850" y="781050"/>
                  </a:lnTo>
                  <a:lnTo>
                    <a:pt x="1524000" y="600075"/>
                  </a:lnTo>
                  <a:lnTo>
                    <a:pt x="1619250" y="447675"/>
                  </a:lnTo>
                  <a:lnTo>
                    <a:pt x="1657350" y="342900"/>
                  </a:lnTo>
                  <a:lnTo>
                    <a:pt x="1666875" y="228600"/>
                  </a:lnTo>
                  <a:lnTo>
                    <a:pt x="1619250" y="161925"/>
                  </a:lnTo>
                  <a:lnTo>
                    <a:pt x="1504950" y="133350"/>
                  </a:lnTo>
                  <a:lnTo>
                    <a:pt x="1323975" y="85725"/>
                  </a:lnTo>
                  <a:lnTo>
                    <a:pt x="1019175" y="28575"/>
                  </a:lnTo>
                  <a:lnTo>
                    <a:pt x="638175" y="0"/>
                  </a:lnTo>
                  <a:lnTo>
                    <a:pt x="409575" y="9525"/>
                  </a:lnTo>
                  <a:lnTo>
                    <a:pt x="152400" y="57150"/>
                  </a:lnTo>
                  <a:lnTo>
                    <a:pt x="76200" y="123825"/>
                  </a:lnTo>
                  <a:lnTo>
                    <a:pt x="28575" y="257175"/>
                  </a:lnTo>
                  <a:lnTo>
                    <a:pt x="0" y="476250"/>
                  </a:lnTo>
                  <a:lnTo>
                    <a:pt x="28575" y="962025"/>
                  </a:lnTo>
                  <a:lnTo>
                    <a:pt x="104775" y="1504950"/>
                  </a:lnTo>
                  <a:lnTo>
                    <a:pt x="200025" y="1819275"/>
                  </a:lnTo>
                  <a:lnTo>
                    <a:pt x="295275" y="2066925"/>
                  </a:lnTo>
                  <a:lnTo>
                    <a:pt x="476250" y="2333625"/>
                  </a:lnTo>
                  <a:lnTo>
                    <a:pt x="600075" y="2400300"/>
                  </a:lnTo>
                  <a:lnTo>
                    <a:pt x="733425" y="24288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818954" y="1448009"/>
              <a:ext cx="0" cy="33530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18954" y="4801059"/>
              <a:ext cx="41915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6" name="TextBox 9"/>
            <p:cNvSpPr txBox="1">
              <a:spLocks noChangeArrowheads="1"/>
            </p:cNvSpPr>
            <p:nvPr/>
          </p:nvSpPr>
          <p:spPr bwMode="auto">
            <a:xfrm>
              <a:off x="4191000" y="4876800"/>
              <a:ext cx="16002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Product variety                                           </a:t>
              </a:r>
              <a:endParaRPr lang="en-GB" altLang="en-US" sz="1800" b="1"/>
            </a:p>
          </p:txBody>
        </p:sp>
        <p:sp>
          <p:nvSpPr>
            <p:cNvPr id="48147" name="TextBox 10"/>
            <p:cNvSpPr txBox="1">
              <a:spLocks noChangeArrowheads="1"/>
            </p:cNvSpPr>
            <p:nvPr/>
          </p:nvSpPr>
          <p:spPr bwMode="auto">
            <a:xfrm>
              <a:off x="6553200" y="4876800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/>
                <a:t>High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48" name="TextBox 11"/>
            <p:cNvSpPr txBox="1">
              <a:spLocks noChangeArrowheads="1"/>
            </p:cNvSpPr>
            <p:nvPr/>
          </p:nvSpPr>
          <p:spPr bwMode="auto">
            <a:xfrm>
              <a:off x="2438400" y="4856999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/>
                <a:t>Low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49" name="TextBox 12"/>
            <p:cNvSpPr txBox="1">
              <a:spLocks noChangeArrowheads="1"/>
            </p:cNvSpPr>
            <p:nvPr/>
          </p:nvSpPr>
          <p:spPr bwMode="auto">
            <a:xfrm>
              <a:off x="2362200" y="1504199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/>
                <a:t>High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50" name="TextBox 13"/>
            <p:cNvSpPr txBox="1">
              <a:spLocks noChangeArrowheads="1"/>
            </p:cNvSpPr>
            <p:nvPr/>
          </p:nvSpPr>
          <p:spPr bwMode="auto">
            <a:xfrm rot="-5400000">
              <a:off x="1818899" y="2978867"/>
              <a:ext cx="1600200" cy="21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Production volume                                          </a:t>
              </a:r>
              <a:endParaRPr lang="en-GB" altLang="en-US" sz="1800" b="1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285156" y="1448009"/>
              <a:ext cx="0" cy="33530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52" name="TextBox 15"/>
            <p:cNvSpPr txBox="1">
              <a:spLocks noChangeArrowheads="1"/>
            </p:cNvSpPr>
            <p:nvPr/>
          </p:nvSpPr>
          <p:spPr bwMode="auto">
            <a:xfrm>
              <a:off x="1905000" y="4856999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/>
                <a:t>High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53" name="TextBox 16"/>
            <p:cNvSpPr txBox="1">
              <a:spLocks noChangeArrowheads="1"/>
            </p:cNvSpPr>
            <p:nvPr/>
          </p:nvSpPr>
          <p:spPr bwMode="auto">
            <a:xfrm>
              <a:off x="1828800" y="1504199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/>
                <a:t>Low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54" name="TextBox 17"/>
            <p:cNvSpPr txBox="1">
              <a:spLocks noChangeArrowheads="1"/>
            </p:cNvSpPr>
            <p:nvPr/>
          </p:nvSpPr>
          <p:spPr bwMode="auto">
            <a:xfrm rot="-5400000">
              <a:off x="1400889" y="3093167"/>
              <a:ext cx="1371600" cy="21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Production cost                                          </a:t>
              </a:r>
              <a:endParaRPr lang="en-GB" altLang="en-US" sz="1800" b="1"/>
            </a:p>
          </p:txBody>
        </p:sp>
        <p:grpSp>
          <p:nvGrpSpPr>
            <p:cNvPr id="48155" name="Group 21"/>
            <p:cNvGrpSpPr/>
            <p:nvPr/>
          </p:nvGrpSpPr>
          <p:grpSpPr bwMode="auto">
            <a:xfrm>
              <a:off x="3048000" y="5085599"/>
              <a:ext cx="4038600" cy="232351"/>
              <a:chOff x="2971800" y="5923799"/>
              <a:chExt cx="4038600" cy="232351"/>
            </a:xfrm>
          </p:grpSpPr>
          <p:sp>
            <p:nvSpPr>
              <p:cNvPr id="48177" name="TextBox 34"/>
              <p:cNvSpPr txBox="1">
                <a:spLocks noChangeArrowheads="1"/>
              </p:cNvSpPr>
              <p:nvPr/>
            </p:nvSpPr>
            <p:spPr bwMode="auto">
              <a:xfrm>
                <a:off x="2971800" y="5923799"/>
                <a:ext cx="1600200" cy="232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800" i="1"/>
                  <a:t>Homogenous                                           </a:t>
                </a:r>
                <a:r>
                  <a:rPr lang="en-GB" altLang="en-US" sz="1800" b="1" i="1"/>
                  <a:t> </a:t>
                </a:r>
                <a:endParaRPr lang="en-GB" altLang="en-US" sz="1800" b="1" i="1"/>
              </a:p>
            </p:txBody>
          </p:sp>
          <p:sp>
            <p:nvSpPr>
              <p:cNvPr id="48178" name="TextBox 18"/>
              <p:cNvSpPr txBox="1">
                <a:spLocks noChangeArrowheads="1"/>
              </p:cNvSpPr>
              <p:nvPr/>
            </p:nvSpPr>
            <p:spPr bwMode="auto">
              <a:xfrm>
                <a:off x="5410200" y="5923799"/>
                <a:ext cx="1600200" cy="232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7914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5589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233807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311721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389699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467614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5455285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6234430" algn="l" defTabSz="1558925" rtl="0" eaLnBrk="1" latinLnBrk="0" hangingPunct="1">
                  <a:defRPr sz="409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800" i="1"/>
                  <a:t>Heterogeneous                                           </a:t>
                </a:r>
                <a:r>
                  <a:rPr lang="en-GB" altLang="en-US" sz="1800" b="1" i="1"/>
                  <a:t> </a:t>
                </a:r>
                <a:endParaRPr lang="en-GB" altLang="en-US" sz="1800" b="1" i="1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3962469" y="6019810"/>
                <a:ext cx="144927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5868240" y="4571829"/>
              <a:ext cx="76059" cy="76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21" name="Oval 20"/>
            <p:cNvSpPr/>
            <p:nvPr/>
          </p:nvSpPr>
          <p:spPr>
            <a:xfrm>
              <a:off x="3658372" y="3428676"/>
              <a:ext cx="76059" cy="76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22" name="Oval 21"/>
            <p:cNvSpPr/>
            <p:nvPr/>
          </p:nvSpPr>
          <p:spPr>
            <a:xfrm>
              <a:off x="3428811" y="1600829"/>
              <a:ext cx="76059" cy="749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23" name="Oval 22"/>
            <p:cNvSpPr/>
            <p:nvPr/>
          </p:nvSpPr>
          <p:spPr>
            <a:xfrm>
              <a:off x="4800644" y="1981381"/>
              <a:ext cx="77442" cy="76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24" name="Oval 23"/>
            <p:cNvSpPr/>
            <p:nvPr/>
          </p:nvSpPr>
          <p:spPr>
            <a:xfrm>
              <a:off x="6402038" y="2818895"/>
              <a:ext cx="76059" cy="76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48161" name="TextBox 24"/>
            <p:cNvSpPr txBox="1">
              <a:spLocks noChangeArrowheads="1"/>
            </p:cNvSpPr>
            <p:nvPr/>
          </p:nvSpPr>
          <p:spPr bwMode="auto">
            <a:xfrm>
              <a:off x="5943600" y="4323599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 i="1"/>
                <a:t>1850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62" name="TextBox 25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 i="1"/>
                <a:t>1910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63" name="TextBox 26"/>
            <p:cNvSpPr txBox="1">
              <a:spLocks noChangeArrowheads="1"/>
            </p:cNvSpPr>
            <p:nvPr/>
          </p:nvSpPr>
          <p:spPr bwMode="auto">
            <a:xfrm>
              <a:off x="3657600" y="1371600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 i="1"/>
                <a:t>1955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64" name="TextBox 27"/>
            <p:cNvSpPr txBox="1">
              <a:spLocks noChangeArrowheads="1"/>
            </p:cNvSpPr>
            <p:nvPr/>
          </p:nvSpPr>
          <p:spPr bwMode="auto">
            <a:xfrm>
              <a:off x="4953000" y="1828800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 i="1"/>
                <a:t>1980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48165" name="TextBox 28"/>
            <p:cNvSpPr txBox="1">
              <a:spLocks noChangeArrowheads="1"/>
            </p:cNvSpPr>
            <p:nvPr/>
          </p:nvSpPr>
          <p:spPr bwMode="auto">
            <a:xfrm>
              <a:off x="6553200" y="2667000"/>
              <a:ext cx="533400" cy="23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50" i="1"/>
                <a:t>2010 </a:t>
              </a:r>
              <a:r>
                <a:rPr lang="en-GB" altLang="en-US" sz="1800" i="1"/>
                <a:t>                                          </a:t>
              </a:r>
              <a:r>
                <a:rPr lang="en-GB" altLang="en-US" sz="1800" b="1" i="1"/>
                <a:t> </a:t>
              </a:r>
              <a:endParaRPr lang="en-GB" altLang="en-US" sz="1800" b="1" i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24400" y="4017310"/>
              <a:ext cx="915513" cy="37757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defRPr/>
              </a:pPr>
              <a:r>
                <a:rPr lang="en-GB" sz="1650" dirty="0">
                  <a:latin typeface="Arial" panose="020B0604020202020204" pitchFamily="34" charset="0"/>
                </a:rPr>
                <a:t>     </a:t>
              </a:r>
              <a:r>
                <a:rPr lang="en-GB" sz="1650" b="1" i="1" dirty="0">
                  <a:latin typeface="Arial" panose="020B0604020202020204" pitchFamily="34" charset="0"/>
                </a:rPr>
                <a:t>Craft</a:t>
              </a:r>
              <a:endParaRPr lang="en-GB" sz="1650" b="1" i="1" dirty="0">
                <a:latin typeface="Arial" panose="020B0604020202020204" pitchFamily="34" charset="0"/>
              </a:endParaRPr>
            </a:p>
            <a:p>
              <a:pPr>
                <a:lnSpc>
                  <a:spcPts val="1800"/>
                </a:lnSpc>
                <a:defRPr/>
              </a:pPr>
              <a:r>
                <a:rPr lang="en-GB" sz="1650" b="1" i="1" dirty="0">
                  <a:latin typeface="Arial" panose="020B0604020202020204" pitchFamily="34" charset="0"/>
                </a:rPr>
                <a:t>Production </a:t>
              </a:r>
              <a:r>
                <a:rPr lang="en-GB" sz="1800" b="1" i="1" dirty="0">
                  <a:latin typeface="Arial" panose="020B0604020202020204" pitchFamily="34" charset="0"/>
                </a:rPr>
                <a:t>                                           </a:t>
              </a:r>
              <a:endParaRPr lang="en-GB" sz="1800" b="1" i="1" dirty="0">
                <a:latin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2800" y="2057400"/>
              <a:ext cx="920865" cy="37757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defRPr/>
              </a:pPr>
              <a:r>
                <a:rPr lang="en-GB" sz="1650" dirty="0">
                  <a:latin typeface="Arial" panose="020B0604020202020204" pitchFamily="34" charset="0"/>
                </a:rPr>
                <a:t>      </a:t>
              </a:r>
              <a:r>
                <a:rPr lang="en-GB" sz="1650" b="1" i="1" dirty="0">
                  <a:latin typeface="Arial" panose="020B0604020202020204" pitchFamily="34" charset="0"/>
                </a:rPr>
                <a:t>Mass </a:t>
              </a:r>
              <a:endParaRPr lang="en-GB" sz="1650" b="1" i="1" dirty="0">
                <a:latin typeface="Arial" panose="020B0604020202020204" pitchFamily="34" charset="0"/>
              </a:endParaRPr>
            </a:p>
            <a:p>
              <a:pPr>
                <a:lnSpc>
                  <a:spcPts val="1800"/>
                </a:lnSpc>
                <a:defRPr/>
              </a:pPr>
              <a:r>
                <a:rPr lang="en-GB" sz="1650" b="1" i="1" dirty="0">
                  <a:latin typeface="Arial" panose="020B0604020202020204" pitchFamily="34" charset="0"/>
                </a:rPr>
                <a:t>Production </a:t>
              </a:r>
              <a:r>
                <a:rPr lang="en-GB" sz="1800" b="1" i="1" dirty="0">
                  <a:latin typeface="Arial" panose="020B0604020202020204" pitchFamily="34" charset="0"/>
                </a:rPr>
                <a:t>                                           </a:t>
              </a:r>
              <a:endParaRPr lang="en-GB" sz="1800" b="1" i="1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77019" y="2457689"/>
              <a:ext cx="1194559" cy="37757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  <a:defRPr/>
              </a:pPr>
              <a:r>
                <a:rPr lang="en-GB" sz="1650" dirty="0">
                  <a:latin typeface="Arial" panose="020B0604020202020204" pitchFamily="34" charset="0"/>
                </a:rPr>
                <a:t>         </a:t>
              </a:r>
              <a:r>
                <a:rPr lang="en-GB" sz="1650" b="1" i="1" dirty="0">
                  <a:latin typeface="Arial" panose="020B0604020202020204" pitchFamily="34" charset="0"/>
                </a:rPr>
                <a:t>Mass </a:t>
              </a:r>
              <a:endParaRPr lang="en-GB" sz="1650" b="1" i="1" dirty="0">
                <a:latin typeface="Arial" panose="020B0604020202020204" pitchFamily="34" charset="0"/>
              </a:endParaRPr>
            </a:p>
            <a:p>
              <a:pPr>
                <a:lnSpc>
                  <a:spcPts val="1800"/>
                </a:lnSpc>
                <a:defRPr/>
              </a:pPr>
              <a:r>
                <a:rPr lang="en-GB" sz="1650" b="1" i="1" dirty="0">
                  <a:latin typeface="Arial" panose="020B0604020202020204" pitchFamily="34" charset="0"/>
                </a:rPr>
                <a:t> Customization </a:t>
              </a:r>
              <a:r>
                <a:rPr lang="en-GB" sz="1800" b="1" i="1" dirty="0">
                  <a:latin typeface="Arial" panose="020B0604020202020204" pitchFamily="34" charset="0"/>
                </a:rPr>
                <a:t>                                           </a:t>
              </a:r>
              <a:endParaRPr lang="en-GB" sz="1800" b="1" i="1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211300">
              <a:off x="3264246" y="1683233"/>
              <a:ext cx="3682653" cy="2899084"/>
            </a:xfrm>
            <a:custGeom>
              <a:avLst/>
              <a:gdLst>
                <a:gd name="connsiteX0" fmla="*/ 3341687 w 3341687"/>
                <a:gd name="connsiteY0" fmla="*/ 2851150 h 2898775"/>
                <a:gd name="connsiteX1" fmla="*/ 2141537 w 3341687"/>
                <a:gd name="connsiteY1" fmla="*/ 2851150 h 2898775"/>
                <a:gd name="connsiteX2" fmla="*/ 1122362 w 3341687"/>
                <a:gd name="connsiteY2" fmla="*/ 2565400 h 2898775"/>
                <a:gd name="connsiteX3" fmla="*/ 512762 w 3341687"/>
                <a:gd name="connsiteY3" fmla="*/ 2012950 h 2898775"/>
                <a:gd name="connsiteX4" fmla="*/ 131762 w 3341687"/>
                <a:gd name="connsiteY4" fmla="*/ 1212850 h 2898775"/>
                <a:gd name="connsiteX5" fmla="*/ 7937 w 3341687"/>
                <a:gd name="connsiteY5" fmla="*/ 327025 h 2898775"/>
                <a:gd name="connsiteX6" fmla="*/ 84137 w 3341687"/>
                <a:gd name="connsiteY6" fmla="*/ 60325 h 2898775"/>
                <a:gd name="connsiteX7" fmla="*/ 265112 w 3341687"/>
                <a:gd name="connsiteY7" fmla="*/ 3175 h 2898775"/>
                <a:gd name="connsiteX8" fmla="*/ 512762 w 3341687"/>
                <a:gd name="connsiteY8" fmla="*/ 41275 h 2898775"/>
                <a:gd name="connsiteX9" fmla="*/ 1046162 w 3341687"/>
                <a:gd name="connsiteY9" fmla="*/ 212725 h 2898775"/>
                <a:gd name="connsiteX10" fmla="*/ 2065337 w 3341687"/>
                <a:gd name="connsiteY10" fmla="*/ 679450 h 2898775"/>
                <a:gd name="connsiteX11" fmla="*/ 3236912 w 3341687"/>
                <a:gd name="connsiteY11" fmla="*/ 1298575 h 28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1687" h="2898775">
                  <a:moveTo>
                    <a:pt x="3341687" y="2851150"/>
                  </a:moveTo>
                  <a:cubicBezTo>
                    <a:pt x="2926555" y="2874962"/>
                    <a:pt x="2511424" y="2898775"/>
                    <a:pt x="2141537" y="2851150"/>
                  </a:cubicBezTo>
                  <a:cubicBezTo>
                    <a:pt x="1771650" y="2803525"/>
                    <a:pt x="1393824" y="2705100"/>
                    <a:pt x="1122362" y="2565400"/>
                  </a:cubicBezTo>
                  <a:cubicBezTo>
                    <a:pt x="850900" y="2425700"/>
                    <a:pt x="677862" y="2238375"/>
                    <a:pt x="512762" y="2012950"/>
                  </a:cubicBezTo>
                  <a:cubicBezTo>
                    <a:pt x="347662" y="1787525"/>
                    <a:pt x="215899" y="1493837"/>
                    <a:pt x="131762" y="1212850"/>
                  </a:cubicBezTo>
                  <a:cubicBezTo>
                    <a:pt x="47625" y="931863"/>
                    <a:pt x="15874" y="519112"/>
                    <a:pt x="7937" y="327025"/>
                  </a:cubicBezTo>
                  <a:cubicBezTo>
                    <a:pt x="0" y="134938"/>
                    <a:pt x="41275" y="114300"/>
                    <a:pt x="84137" y="60325"/>
                  </a:cubicBezTo>
                  <a:cubicBezTo>
                    <a:pt x="126999" y="6350"/>
                    <a:pt x="193675" y="6350"/>
                    <a:pt x="265112" y="3175"/>
                  </a:cubicBezTo>
                  <a:cubicBezTo>
                    <a:pt x="336549" y="0"/>
                    <a:pt x="382587" y="6350"/>
                    <a:pt x="512762" y="41275"/>
                  </a:cubicBezTo>
                  <a:cubicBezTo>
                    <a:pt x="642937" y="76200"/>
                    <a:pt x="787399" y="106362"/>
                    <a:pt x="1046162" y="212725"/>
                  </a:cubicBezTo>
                  <a:cubicBezTo>
                    <a:pt x="1304925" y="319088"/>
                    <a:pt x="1700212" y="498475"/>
                    <a:pt x="2065337" y="679450"/>
                  </a:cubicBezTo>
                  <a:cubicBezTo>
                    <a:pt x="2430462" y="860425"/>
                    <a:pt x="2833687" y="1079500"/>
                    <a:pt x="3236912" y="1298575"/>
                  </a:cubicBez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6135"/>
            </a:p>
          </p:txBody>
        </p:sp>
        <p:sp>
          <p:nvSpPr>
            <p:cNvPr id="48176" name="TextBox 33"/>
            <p:cNvSpPr txBox="1">
              <a:spLocks noChangeArrowheads="1"/>
            </p:cNvSpPr>
            <p:nvPr/>
          </p:nvSpPr>
          <p:spPr bwMode="auto">
            <a:xfrm>
              <a:off x="7148989" y="2887913"/>
              <a:ext cx="2650006" cy="83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7914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55892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233807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3117215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389699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467614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455285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6234430" algn="l" defTabSz="1558925" rtl="0" eaLnBrk="1" latinLnBrk="0" hangingPunct="1">
                <a:defRPr sz="409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000" b="1" dirty="0">
                  <a:solidFill>
                    <a:srgbClr val="A50021"/>
                  </a:solidFill>
                  <a:cs typeface="Arial" panose="020B0604020202020204" pitchFamily="34" charset="0"/>
                </a:rPr>
                <a:t>Networks or </a:t>
              </a:r>
              <a:endParaRPr lang="en-GB" altLang="en-US" sz="4000" b="1" dirty="0">
                <a:solidFill>
                  <a:srgbClr val="A50021"/>
                </a:solidFill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000" b="1" dirty="0">
                  <a:solidFill>
                    <a:srgbClr val="A50021"/>
                  </a:solidFill>
                  <a:cs typeface="Arial" panose="020B0604020202020204" pitchFamily="34" charset="0"/>
                </a:rPr>
                <a:t>Eco systems?</a:t>
              </a:r>
              <a:endParaRPr lang="en-GB" altLang="en-US" sz="4000" b="1" dirty="0">
                <a:solidFill>
                  <a:srgbClr val="A5002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8132" name="Text Box 20"/>
          <p:cNvSpPr txBox="1">
            <a:spLocks noChangeArrowheads="1"/>
          </p:cNvSpPr>
          <p:nvPr/>
        </p:nvSpPr>
        <p:spPr bwMode="auto">
          <a:xfrm>
            <a:off x="2870820" y="8952502"/>
            <a:ext cx="8614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Figure 7.5 The evolution of production (Johnsen, Howard &amp; Miemczyk 2014) p215</a:t>
            </a:r>
            <a:endParaRPr lang="en-GB" altLang="en-US" sz="180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7307774" y="381059"/>
            <a:ext cx="8209435" cy="17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7914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5892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338070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117215" algn="l" rtl="0" eaLnBrk="0" fontAlgn="base" hangingPunct="0">
              <a:spcBef>
                <a:spcPct val="0"/>
              </a:spcBef>
              <a:spcAft>
                <a:spcPct val="0"/>
              </a:spcAft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89699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67614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455285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234430" algn="l" defTabSz="1558925" rtl="0" eaLnBrk="1" latinLnBrk="0" hangingPunct="1">
              <a:defRPr sz="40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685800" indent="-685800" algn="r" eaLnBrk="1" hangingPunct="1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4200" b="0" i="1" kern="0" dirty="0">
                <a:solidFill>
                  <a:srgbClr val="A50021"/>
                </a:solidFill>
              </a:rPr>
              <a:t>Sustainable consumption</a:t>
            </a:r>
            <a:endParaRPr lang="en-GB" altLang="en-US" sz="4200" b="0" i="1" kern="0" dirty="0">
              <a:solidFill>
                <a:srgbClr val="A50021"/>
              </a:solidFill>
            </a:endParaRPr>
          </a:p>
          <a:p>
            <a:pPr marL="685800" indent="-685800" algn="r" eaLnBrk="1" hangingPunct="1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4200" b="0" i="1" kern="0" dirty="0">
                <a:solidFill>
                  <a:srgbClr val="A50021"/>
                </a:solidFill>
              </a:rPr>
              <a:t>Circular economy</a:t>
            </a:r>
            <a:r>
              <a:rPr lang="en-GB" altLang="en-US" sz="4200" b="0" kern="0" dirty="0">
                <a:solidFill>
                  <a:srgbClr val="A50021"/>
                </a:solidFill>
              </a:rPr>
              <a:t> </a:t>
            </a:r>
            <a:br>
              <a:rPr lang="en-GB" altLang="en-US" sz="4800" kern="0" dirty="0">
                <a:solidFill>
                  <a:schemeClr val="tx1"/>
                </a:solidFill>
              </a:rPr>
            </a:br>
            <a:endParaRPr lang="en-GB" altLang="en-US" sz="4800" kern="0" dirty="0">
              <a:solidFill>
                <a:schemeClr val="tx1"/>
              </a:solidFill>
            </a:endParaRPr>
          </a:p>
        </p:txBody>
      </p:sp>
      <p:cxnSp>
        <p:nvCxnSpPr>
          <p:cNvPr id="48134" name="Straight Connector 2"/>
          <p:cNvCxnSpPr>
            <a:cxnSpLocks noChangeShapeType="1"/>
            <a:stCxn id="33" idx="11"/>
          </p:cNvCxnSpPr>
          <p:nvPr/>
        </p:nvCxnSpPr>
        <p:spPr bwMode="auto">
          <a:xfrm>
            <a:off x="13185607" y="4789434"/>
            <a:ext cx="433454" cy="214346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7788" y="497065"/>
            <a:ext cx="10835640" cy="6885919"/>
          </a:xfrm>
        </p:spPr>
        <p:txBody>
          <a:bodyPr anchor="b">
            <a:normAutofit/>
          </a:bodyPr>
          <a:lstStyle/>
          <a:p>
            <a:pPr algn="l" defTabSz="914400">
              <a:spcAft>
                <a:spcPts val="600"/>
              </a:spcAft>
            </a:pP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Networks create value that is not additive like manufacturing or co produced like services; network size is critical in many business</a:t>
            </a:r>
            <a:br>
              <a:rPr lang="en-US" sz="4400" dirty="0"/>
            </a:br>
            <a:r>
              <a:rPr lang="en-US" sz="4400" dirty="0"/>
              <a:t>models through creating data that is an involuntary co-creation.</a:t>
            </a:r>
            <a:br>
              <a:rPr lang="en-US" sz="4400" dirty="0"/>
            </a:br>
            <a:br>
              <a:rPr lang="en-US" sz="4400" dirty="0"/>
            </a:br>
            <a:endParaRPr lang="en-GB" sz="4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-1" b="1709"/>
          <a:stretch>
            <a:fillRect/>
          </a:stretch>
        </p:blipFill>
        <p:spPr>
          <a:xfrm>
            <a:off x="2" y="809"/>
            <a:ext cx="6986016" cy="1028698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94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6643" y="960914"/>
            <a:ext cx="9376665" cy="534924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dirty="0"/>
              <a:t>Master of Business Administration </a:t>
            </a:r>
            <a:br>
              <a:rPr lang="en-GB" dirty="0"/>
            </a:br>
            <a:r>
              <a:rPr lang="en-GB" sz="8100" dirty="0"/>
              <a:t>Digital Business Delivery</a:t>
            </a:r>
            <a:br>
              <a:rPr lang="en-GB" sz="8100" dirty="0"/>
            </a:br>
            <a:endParaRPr lang="en-GB" sz="8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641" y="6954806"/>
            <a:ext cx="9376667" cy="235915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Professor Nigel Caldwell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-1" b="1709"/>
          <a:stretch>
            <a:fillRect/>
          </a:stretch>
        </p:blipFill>
        <p:spPr>
          <a:xfrm>
            <a:off x="2" y="809"/>
            <a:ext cx="6986016" cy="1028698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9294" y="6614695"/>
            <a:ext cx="6365384" cy="27432"/>
          </a:xfrm>
          <a:custGeom>
            <a:avLst/>
            <a:gdLst>
              <a:gd name="connsiteX0" fmla="*/ 0 w 6365384"/>
              <a:gd name="connsiteY0" fmla="*/ 0 h 27432"/>
              <a:gd name="connsiteX1" fmla="*/ 636538 w 6365384"/>
              <a:gd name="connsiteY1" fmla="*/ 0 h 27432"/>
              <a:gd name="connsiteX2" fmla="*/ 1273077 w 6365384"/>
              <a:gd name="connsiteY2" fmla="*/ 0 h 27432"/>
              <a:gd name="connsiteX3" fmla="*/ 1909615 w 6365384"/>
              <a:gd name="connsiteY3" fmla="*/ 0 h 27432"/>
              <a:gd name="connsiteX4" fmla="*/ 2673461 w 6365384"/>
              <a:gd name="connsiteY4" fmla="*/ 0 h 27432"/>
              <a:gd name="connsiteX5" fmla="*/ 3373654 w 6365384"/>
              <a:gd name="connsiteY5" fmla="*/ 0 h 27432"/>
              <a:gd name="connsiteX6" fmla="*/ 3819230 w 6365384"/>
              <a:gd name="connsiteY6" fmla="*/ 0 h 27432"/>
              <a:gd name="connsiteX7" fmla="*/ 4392115 w 6365384"/>
              <a:gd name="connsiteY7" fmla="*/ 0 h 27432"/>
              <a:gd name="connsiteX8" fmla="*/ 5155961 w 6365384"/>
              <a:gd name="connsiteY8" fmla="*/ 0 h 27432"/>
              <a:gd name="connsiteX9" fmla="*/ 5792499 w 6365384"/>
              <a:gd name="connsiteY9" fmla="*/ 0 h 27432"/>
              <a:gd name="connsiteX10" fmla="*/ 6365384 w 6365384"/>
              <a:gd name="connsiteY10" fmla="*/ 0 h 27432"/>
              <a:gd name="connsiteX11" fmla="*/ 6365384 w 6365384"/>
              <a:gd name="connsiteY11" fmla="*/ 27432 h 27432"/>
              <a:gd name="connsiteX12" fmla="*/ 5856153 w 6365384"/>
              <a:gd name="connsiteY12" fmla="*/ 27432 h 27432"/>
              <a:gd name="connsiteX13" fmla="*/ 5092307 w 6365384"/>
              <a:gd name="connsiteY13" fmla="*/ 27432 h 27432"/>
              <a:gd name="connsiteX14" fmla="*/ 4583076 w 6365384"/>
              <a:gd name="connsiteY14" fmla="*/ 27432 h 27432"/>
              <a:gd name="connsiteX15" fmla="*/ 4137500 w 6365384"/>
              <a:gd name="connsiteY15" fmla="*/ 27432 h 27432"/>
              <a:gd name="connsiteX16" fmla="*/ 3691923 w 6365384"/>
              <a:gd name="connsiteY16" fmla="*/ 27432 h 27432"/>
              <a:gd name="connsiteX17" fmla="*/ 2991730 w 6365384"/>
              <a:gd name="connsiteY17" fmla="*/ 27432 h 27432"/>
              <a:gd name="connsiteX18" fmla="*/ 2546154 w 6365384"/>
              <a:gd name="connsiteY18" fmla="*/ 27432 h 27432"/>
              <a:gd name="connsiteX19" fmla="*/ 1909615 w 6365384"/>
              <a:gd name="connsiteY19" fmla="*/ 27432 h 27432"/>
              <a:gd name="connsiteX20" fmla="*/ 1400384 w 6365384"/>
              <a:gd name="connsiteY20" fmla="*/ 27432 h 27432"/>
              <a:gd name="connsiteX21" fmla="*/ 763846 w 6365384"/>
              <a:gd name="connsiteY21" fmla="*/ 27432 h 27432"/>
              <a:gd name="connsiteX22" fmla="*/ 0 w 6365384"/>
              <a:gd name="connsiteY22" fmla="*/ 27432 h 27432"/>
              <a:gd name="connsiteX23" fmla="*/ 0 w 6365384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5384" h="27432" fill="none" extrusionOk="0">
                <a:moveTo>
                  <a:pt x="0" y="0"/>
                </a:moveTo>
                <a:cubicBezTo>
                  <a:pt x="305169" y="21509"/>
                  <a:pt x="334704" y="-24261"/>
                  <a:pt x="636538" y="0"/>
                </a:cubicBezTo>
                <a:cubicBezTo>
                  <a:pt x="938372" y="24261"/>
                  <a:pt x="1068606" y="2269"/>
                  <a:pt x="1273077" y="0"/>
                </a:cubicBezTo>
                <a:cubicBezTo>
                  <a:pt x="1477548" y="-2269"/>
                  <a:pt x="1738189" y="6272"/>
                  <a:pt x="1909615" y="0"/>
                </a:cubicBezTo>
                <a:cubicBezTo>
                  <a:pt x="2081041" y="-6272"/>
                  <a:pt x="2377015" y="16623"/>
                  <a:pt x="2673461" y="0"/>
                </a:cubicBezTo>
                <a:cubicBezTo>
                  <a:pt x="2969907" y="-16623"/>
                  <a:pt x="3125491" y="11823"/>
                  <a:pt x="3373654" y="0"/>
                </a:cubicBezTo>
                <a:cubicBezTo>
                  <a:pt x="3621817" y="-11823"/>
                  <a:pt x="3711452" y="18735"/>
                  <a:pt x="3819230" y="0"/>
                </a:cubicBezTo>
                <a:cubicBezTo>
                  <a:pt x="3927008" y="-18735"/>
                  <a:pt x="4138245" y="-11407"/>
                  <a:pt x="4392115" y="0"/>
                </a:cubicBezTo>
                <a:cubicBezTo>
                  <a:pt x="4645986" y="11407"/>
                  <a:pt x="4974507" y="12257"/>
                  <a:pt x="5155961" y="0"/>
                </a:cubicBezTo>
                <a:cubicBezTo>
                  <a:pt x="5337415" y="-12257"/>
                  <a:pt x="5591096" y="-21687"/>
                  <a:pt x="5792499" y="0"/>
                </a:cubicBezTo>
                <a:cubicBezTo>
                  <a:pt x="5993902" y="21687"/>
                  <a:pt x="6160118" y="-98"/>
                  <a:pt x="6365384" y="0"/>
                </a:cubicBezTo>
                <a:cubicBezTo>
                  <a:pt x="6365126" y="7487"/>
                  <a:pt x="6364463" y="19984"/>
                  <a:pt x="6365384" y="27432"/>
                </a:cubicBezTo>
                <a:cubicBezTo>
                  <a:pt x="6132223" y="28304"/>
                  <a:pt x="6011987" y="2071"/>
                  <a:pt x="5856153" y="27432"/>
                </a:cubicBezTo>
                <a:cubicBezTo>
                  <a:pt x="5700319" y="52793"/>
                  <a:pt x="5410733" y="5357"/>
                  <a:pt x="5092307" y="27432"/>
                </a:cubicBezTo>
                <a:cubicBezTo>
                  <a:pt x="4773881" y="49507"/>
                  <a:pt x="4710933" y="9156"/>
                  <a:pt x="4583076" y="27432"/>
                </a:cubicBezTo>
                <a:cubicBezTo>
                  <a:pt x="4455219" y="45708"/>
                  <a:pt x="4239501" y="33581"/>
                  <a:pt x="4137500" y="27432"/>
                </a:cubicBezTo>
                <a:cubicBezTo>
                  <a:pt x="4035499" y="21283"/>
                  <a:pt x="3883666" y="32012"/>
                  <a:pt x="3691923" y="27432"/>
                </a:cubicBezTo>
                <a:cubicBezTo>
                  <a:pt x="3500180" y="22852"/>
                  <a:pt x="3267574" y="98"/>
                  <a:pt x="2991730" y="27432"/>
                </a:cubicBezTo>
                <a:cubicBezTo>
                  <a:pt x="2715886" y="54766"/>
                  <a:pt x="2749701" y="28768"/>
                  <a:pt x="2546154" y="27432"/>
                </a:cubicBezTo>
                <a:cubicBezTo>
                  <a:pt x="2342607" y="26096"/>
                  <a:pt x="2112433" y="1852"/>
                  <a:pt x="1909615" y="27432"/>
                </a:cubicBezTo>
                <a:cubicBezTo>
                  <a:pt x="1706797" y="53012"/>
                  <a:pt x="1634641" y="48316"/>
                  <a:pt x="1400384" y="27432"/>
                </a:cubicBezTo>
                <a:cubicBezTo>
                  <a:pt x="1166127" y="6548"/>
                  <a:pt x="1068288" y="15776"/>
                  <a:pt x="763846" y="27432"/>
                </a:cubicBezTo>
                <a:cubicBezTo>
                  <a:pt x="459404" y="39088"/>
                  <a:pt x="170017" y="14515"/>
                  <a:pt x="0" y="27432"/>
                </a:cubicBezTo>
                <a:cubicBezTo>
                  <a:pt x="-14" y="18173"/>
                  <a:pt x="-517" y="8990"/>
                  <a:pt x="0" y="0"/>
                </a:cubicBezTo>
                <a:close/>
              </a:path>
              <a:path w="6365384" h="27432" stroke="0" extrusionOk="0">
                <a:moveTo>
                  <a:pt x="0" y="0"/>
                </a:moveTo>
                <a:cubicBezTo>
                  <a:pt x="284299" y="-4796"/>
                  <a:pt x="337491" y="7899"/>
                  <a:pt x="572885" y="0"/>
                </a:cubicBezTo>
                <a:cubicBezTo>
                  <a:pt x="808280" y="-7899"/>
                  <a:pt x="840075" y="-3902"/>
                  <a:pt x="1018461" y="0"/>
                </a:cubicBezTo>
                <a:cubicBezTo>
                  <a:pt x="1196847" y="3902"/>
                  <a:pt x="1588872" y="4237"/>
                  <a:pt x="1782308" y="0"/>
                </a:cubicBezTo>
                <a:cubicBezTo>
                  <a:pt x="1975744" y="-4237"/>
                  <a:pt x="2153382" y="5526"/>
                  <a:pt x="2355192" y="0"/>
                </a:cubicBezTo>
                <a:cubicBezTo>
                  <a:pt x="2557002" y="-5526"/>
                  <a:pt x="2788412" y="22339"/>
                  <a:pt x="2928077" y="0"/>
                </a:cubicBezTo>
                <a:cubicBezTo>
                  <a:pt x="3067743" y="-22339"/>
                  <a:pt x="3321538" y="819"/>
                  <a:pt x="3691923" y="0"/>
                </a:cubicBezTo>
                <a:cubicBezTo>
                  <a:pt x="4062308" y="-819"/>
                  <a:pt x="4075359" y="-12992"/>
                  <a:pt x="4201153" y="0"/>
                </a:cubicBezTo>
                <a:cubicBezTo>
                  <a:pt x="4326947" y="12992"/>
                  <a:pt x="4768369" y="-35695"/>
                  <a:pt x="4965000" y="0"/>
                </a:cubicBezTo>
                <a:cubicBezTo>
                  <a:pt x="5161631" y="35695"/>
                  <a:pt x="5543916" y="6802"/>
                  <a:pt x="5728846" y="0"/>
                </a:cubicBezTo>
                <a:cubicBezTo>
                  <a:pt x="5913776" y="-6802"/>
                  <a:pt x="6142953" y="-21408"/>
                  <a:pt x="6365384" y="0"/>
                </a:cubicBezTo>
                <a:cubicBezTo>
                  <a:pt x="6364553" y="6329"/>
                  <a:pt x="6365788" y="16858"/>
                  <a:pt x="6365384" y="27432"/>
                </a:cubicBezTo>
                <a:cubicBezTo>
                  <a:pt x="6176932" y="320"/>
                  <a:pt x="5998737" y="11244"/>
                  <a:pt x="5665192" y="27432"/>
                </a:cubicBezTo>
                <a:cubicBezTo>
                  <a:pt x="5331647" y="43620"/>
                  <a:pt x="5198012" y="28615"/>
                  <a:pt x="4901346" y="27432"/>
                </a:cubicBezTo>
                <a:cubicBezTo>
                  <a:pt x="4604680" y="26249"/>
                  <a:pt x="4422932" y="40617"/>
                  <a:pt x="4137500" y="27432"/>
                </a:cubicBezTo>
                <a:cubicBezTo>
                  <a:pt x="3852068" y="14247"/>
                  <a:pt x="3861940" y="26581"/>
                  <a:pt x="3628269" y="27432"/>
                </a:cubicBezTo>
                <a:cubicBezTo>
                  <a:pt x="3394598" y="28283"/>
                  <a:pt x="3177182" y="50251"/>
                  <a:pt x="2991730" y="27432"/>
                </a:cubicBezTo>
                <a:cubicBezTo>
                  <a:pt x="2806278" y="4613"/>
                  <a:pt x="2469344" y="24737"/>
                  <a:pt x="2227884" y="27432"/>
                </a:cubicBezTo>
                <a:cubicBezTo>
                  <a:pt x="1986424" y="30127"/>
                  <a:pt x="1748067" y="6359"/>
                  <a:pt x="1591346" y="27432"/>
                </a:cubicBezTo>
                <a:cubicBezTo>
                  <a:pt x="1434625" y="48505"/>
                  <a:pt x="1307456" y="39663"/>
                  <a:pt x="1145769" y="27432"/>
                </a:cubicBezTo>
                <a:cubicBezTo>
                  <a:pt x="984082" y="15201"/>
                  <a:pt x="800279" y="41647"/>
                  <a:pt x="636538" y="27432"/>
                </a:cubicBezTo>
                <a:cubicBezTo>
                  <a:pt x="472797" y="13217"/>
                  <a:pt x="160022" y="2213"/>
                  <a:pt x="0" y="27432"/>
                </a:cubicBezTo>
                <a:cubicBezTo>
                  <a:pt x="-177" y="19307"/>
                  <a:pt x="-1145" y="917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942" y="1284511"/>
            <a:ext cx="13718117" cy="7719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4942" y="9249384"/>
            <a:ext cx="12989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61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22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9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80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41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25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00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610" algn="l" defTabSz="1633220" rtl="0" eaLnBrk="1" latinLnBrk="0" hangingPunct="1">
              <a:defRPr sz="3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/>
              <a:t>https://www.reliantsproject.com/2020/06/10/concept-4-job-opportunities-and-granovetters-strength-of-weak-ties/</a:t>
            </a:r>
            <a:endParaRPr lang="en-GB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772" y="1205531"/>
            <a:ext cx="12124247" cy="8663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4372" y="2900855"/>
            <a:ext cx="33064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Structural Hole</a:t>
            </a:r>
            <a:endParaRPr lang="en-GB" sz="4000" dirty="0"/>
          </a:p>
          <a:p>
            <a:r>
              <a:rPr lang="en-GB" sz="4000" dirty="0"/>
              <a:t>Theory</a:t>
            </a:r>
            <a:endParaRPr lang="en-GB" sz="4000" dirty="0"/>
          </a:p>
          <a:p>
            <a:r>
              <a:rPr lang="en-GB" sz="4000" dirty="0"/>
              <a:t>Burt, 1992</a:t>
            </a:r>
            <a:endParaRPr lang="en-GB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Network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activities yield less value as consumption increases –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The law of diminishing returns e.g. burgers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Networks are different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The more people or organisations participate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The more valuable the network is to participants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The law of diminishing returns does not apply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4611" y="6604858"/>
            <a:ext cx="3478346" cy="260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858" y="1407771"/>
            <a:ext cx="3039099" cy="37159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Network growth 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“The value of a communications network is proportional to the square of the number of connected users of the system” Bob Metcalfe</a:t>
            </a:r>
            <a:endParaRPr lang="en-GB" dirty="0"/>
          </a:p>
          <a:p>
            <a:r>
              <a:rPr lang="en-GB" dirty="0"/>
              <a:t>Attract users quickly e.g. no charge</a:t>
            </a:r>
            <a:endParaRPr lang="en-GB" dirty="0"/>
          </a:p>
          <a:p>
            <a:r>
              <a:rPr lang="en-GB" dirty="0"/>
              <a:t>Dominate market raising high barriers for new entrants (F/B 2.91bn)</a:t>
            </a:r>
            <a:endParaRPr lang="en-GB" dirty="0"/>
          </a:p>
          <a:p>
            <a:r>
              <a:rPr lang="en-GB" dirty="0"/>
              <a:t>Virtuous circle – bigger network attracts new users which makes network bigger and attracts new users … repeat Or, ???</a:t>
            </a:r>
            <a:endParaRPr lang="en-GB" dirty="0"/>
          </a:p>
          <a:p>
            <a:r>
              <a:rPr lang="en-GB" dirty="0"/>
              <a:t>Vicious circle – smaller network drives users elsewhere which makes network [even] smaller and drives more users elsewhere …Think about </a:t>
            </a:r>
            <a:r>
              <a:rPr lang="en-GB" dirty="0" err="1"/>
              <a:t>Microsofts</a:t>
            </a:r>
            <a:r>
              <a:rPr lang="en-GB" dirty="0"/>
              <a:t> Bing search engine vs. Google … </a:t>
            </a:r>
            <a:endParaRPr lang="en-GB" dirty="0"/>
          </a:p>
          <a:p>
            <a:r>
              <a:rPr lang="en-GB" dirty="0"/>
              <a:t>What does this mean with AI?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Network growth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Subsidised subscription prices – to attract subscribers</a:t>
            </a:r>
            <a:endParaRPr lang="en-GB" sz="4400" b="1" dirty="0"/>
          </a:p>
          <a:p>
            <a:r>
              <a:rPr lang="en-GB" sz="4400" b="1" dirty="0"/>
              <a:t>Pioneered streaming instead of posting DVDs</a:t>
            </a:r>
            <a:endParaRPr lang="en-GB" sz="4400" b="1" dirty="0"/>
          </a:p>
          <a:p>
            <a:r>
              <a:rPr lang="en-GB" sz="4400" dirty="0"/>
              <a:t>Subscription model = data advantage – better targeting of users’</a:t>
            </a:r>
            <a:endParaRPr lang="en-GB" sz="4400" dirty="0"/>
          </a:p>
          <a:p>
            <a:r>
              <a:rPr lang="en-GB" sz="4400" dirty="0"/>
              <a:t>Create own content [N.B. Talents pay decreasing, supporting services salaries growing]</a:t>
            </a:r>
            <a:endParaRPr lang="en-GB" sz="4400" dirty="0"/>
          </a:p>
          <a:p>
            <a:r>
              <a:rPr lang="en-GB" sz="4400" dirty="0"/>
              <a:t>Hyper competition </a:t>
            </a:r>
            <a:endParaRPr lang="en-GB" sz="4400" dirty="0"/>
          </a:p>
          <a:p>
            <a:r>
              <a:rPr lang="en-GB" sz="4400" dirty="0"/>
              <a:t>growth slowing – shares down 25%</a:t>
            </a:r>
            <a:endParaRPr lang="en-GB" sz="4400" dirty="0"/>
          </a:p>
          <a:p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95875" y="8099934"/>
            <a:ext cx="3292125" cy="2188654"/>
          </a:xfrm>
          <a:prstGeom prst="rect">
            <a:avLst/>
          </a:prstGeom>
        </p:spPr>
      </p:pic>
      <p:pic>
        <p:nvPicPr>
          <p:cNvPr id="2050" name="Picture 2" descr="lh3.googleusercontent.com/rdoJCllal9Lbn6i-u9L2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3453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Facebook / Meta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Unparalleled growth based on data harvesting</a:t>
            </a:r>
            <a:endParaRPr lang="en-GB" dirty="0"/>
          </a:p>
          <a:p>
            <a:r>
              <a:rPr lang="en-GB" dirty="0"/>
              <a:t>Ageing demographic – parents/grand parents</a:t>
            </a:r>
            <a:endParaRPr lang="en-GB" dirty="0"/>
          </a:p>
          <a:p>
            <a:r>
              <a:rPr lang="en-GB" dirty="0"/>
              <a:t>Hyper competition – </a:t>
            </a:r>
            <a:r>
              <a:rPr lang="en-GB" dirty="0" err="1"/>
              <a:t>TikTok</a:t>
            </a:r>
            <a:endParaRPr lang="en-GB" dirty="0"/>
          </a:p>
          <a:p>
            <a:r>
              <a:rPr lang="en-GB" dirty="0"/>
              <a:t>Competitors (Apple requiring consent to be tracked by advertisers (ATT) – FB lost $10bn – 8.5% of 2021 revenue but 25% of profit</a:t>
            </a:r>
            <a:endParaRPr lang="en-GB" dirty="0"/>
          </a:p>
          <a:p>
            <a:r>
              <a:rPr lang="en-GB" dirty="0"/>
              <a:t>Growth in numbers stalled – active daily users fell 500,000</a:t>
            </a:r>
            <a:endParaRPr lang="en-GB" dirty="0"/>
          </a:p>
          <a:p>
            <a:r>
              <a:rPr lang="en-GB" dirty="0"/>
              <a:t>Recent (but slightly recovered) 25% drop in share price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37279" y="699135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k4NWE2MDhkZjdhMjJhYWFhNmJkMDhiY2VmMTM5YzUifQ=="/>
</p:tagLst>
</file>

<file path=ppt/theme/theme1.xml><?xml version="1.0" encoding="utf-8"?>
<a:theme xmlns:a="http://schemas.openxmlformats.org/drawingml/2006/main" name="Content slides - basic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pictur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stealth" w="lg" len="lg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stealth" w="lg" len="lg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anks and keep in touch slid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10113</Words>
  <Application>WPS 演示</Application>
  <PresentationFormat>Custom</PresentationFormat>
  <Paragraphs>455</Paragraphs>
  <Slides>32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20</vt:i4>
      </vt:variant>
      <vt:variant>
        <vt:lpstr>幻灯片标题</vt:lpstr>
      </vt:variant>
      <vt:variant>
        <vt:i4>32</vt:i4>
      </vt:variant>
    </vt:vector>
  </HeadingPairs>
  <TitlesOfParts>
    <vt:vector size="67" baseType="lpstr">
      <vt:lpstr>Arial</vt:lpstr>
      <vt:lpstr>宋体</vt:lpstr>
      <vt:lpstr>Wingdings</vt:lpstr>
      <vt:lpstr>Arial</vt:lpstr>
      <vt:lpstr>MS PGothic</vt:lpstr>
      <vt:lpstr>Times New Roman</vt:lpstr>
      <vt:lpstr>Calibri</vt:lpstr>
      <vt:lpstr>Calibri Light</vt:lpstr>
      <vt:lpstr>微软雅黑</vt:lpstr>
      <vt:lpstr>Arial Unicode MS</vt:lpstr>
      <vt:lpstr>等线</vt:lpstr>
      <vt:lpstr>Calibri</vt:lpstr>
      <vt:lpstr>Arial Narrow</vt:lpstr>
      <vt:lpstr>Helvetica</vt:lpstr>
      <vt:lpstr>黑体</vt:lpstr>
      <vt:lpstr>Content slides - basic</vt:lpstr>
      <vt:lpstr>Content slide picture</vt:lpstr>
      <vt:lpstr>Thanks and keep in touch slide</vt:lpstr>
      <vt:lpstr>Office Theme</vt:lpstr>
      <vt:lpstr>Office Theme</vt:lpstr>
      <vt:lpstr>Standarddesign</vt:lpstr>
      <vt:lpstr>Standarddesign</vt:lpstr>
      <vt:lpstr>Standarddesign</vt:lpstr>
      <vt:lpstr>2_Standarddesign</vt:lpstr>
      <vt:lpstr>Standarddesign</vt:lpstr>
      <vt:lpstr>1_Standarddesign</vt:lpstr>
      <vt:lpstr>Standarddesign</vt:lpstr>
      <vt:lpstr>Standarddesign</vt:lpstr>
      <vt:lpstr>Standarddesign</vt:lpstr>
      <vt:lpstr>Standarddesign</vt:lpstr>
      <vt:lpstr>Standarddesign</vt:lpstr>
      <vt:lpstr>4_Standarddesign</vt:lpstr>
      <vt:lpstr>3_Standarddesign</vt:lpstr>
      <vt:lpstr>Standarddesign</vt:lpstr>
      <vt:lpstr>Default Design</vt:lpstr>
      <vt:lpstr>Master of Business Administration  Digital Business Delivery S9 Value creation in Networks </vt:lpstr>
      <vt:lpstr>Agenda</vt:lpstr>
      <vt:lpstr>Network effects</vt:lpstr>
      <vt:lpstr>PowerPoint 演示文稿</vt:lpstr>
      <vt:lpstr>PowerPoint 演示文稿</vt:lpstr>
      <vt:lpstr>Network effects</vt:lpstr>
      <vt:lpstr>The Network growth model </vt:lpstr>
      <vt:lpstr>The Network growth model</vt:lpstr>
      <vt:lpstr>Facebook / Meta</vt:lpstr>
      <vt:lpstr>PowerPoint 演示文稿</vt:lpstr>
      <vt:lpstr>Digital technologies generate, store or process Data </vt:lpstr>
      <vt:lpstr>Platforms and business models</vt:lpstr>
      <vt:lpstr>Pre digital models</vt:lpstr>
      <vt:lpstr>PowerPoint 演示文稿</vt:lpstr>
      <vt:lpstr>Digital networks = Disruptive Innovation</vt:lpstr>
      <vt:lpstr>The circular supply chain, sustainability and eco-systems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new era?  </vt:lpstr>
      <vt:lpstr>  Networks create value that is not additive like manufacturing or co produced like services; network size is critical in many business models through creating data that is an involuntary co-creation.  </vt:lpstr>
      <vt:lpstr>Master of Business Administration  Digital Business Delivery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of Business Administration  Digital Business Delivery</dc:title>
  <dc:creator>Nigel Caldwell</dc:creator>
  <cp:lastModifiedBy>Jyyy</cp:lastModifiedBy>
  <cp:revision>34</cp:revision>
  <cp:lastPrinted>2022-01-31T00:20:00Z</cp:lastPrinted>
  <dcterms:created xsi:type="dcterms:W3CDTF">2021-02-01T00:12:00Z</dcterms:created>
  <dcterms:modified xsi:type="dcterms:W3CDTF">2024-03-24T14:32:19Z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884EA3D788CA4B62BDE101DAF966CBB9_12</vt:lpwstr>
  </property>
  <property fmtid="{D5CDD505-2E9C-101B-9397-08002B2CF9AE}" pid="3" name="KSOProductBuildVer">
    <vt:lpwstr>2052-12.1.0.16250</vt:lpwstr>
  </property>
</Properties>
</file>