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2" r:id="rId4"/>
    <p:sldMasterId id="2147483666" r:id="rId5"/>
    <p:sldMasterId id="2147483674" r:id="rId6"/>
    <p:sldMasterId id="2147483677" r:id="rId7"/>
    <p:sldMasterId id="2147483681" r:id="rId8"/>
    <p:sldMasterId id="2147483683" r:id="rId9"/>
    <p:sldMasterId id="2147483685" r:id="rId10"/>
    <p:sldMasterId id="2147483687" r:id="rId11"/>
    <p:sldMasterId id="2147483689" r:id="rId12"/>
    <p:sldMasterId id="2147483691" r:id="rId13"/>
    <p:sldMasterId id="2147483693" r:id="rId14"/>
    <p:sldMasterId id="2147483695" r:id="rId15"/>
  </p:sldMasterIdLst>
  <p:notesMasterIdLst>
    <p:notesMasterId r:id="rId19"/>
  </p:notesMasterIdLst>
  <p:handoutMasterIdLst>
    <p:handoutMasterId r:id="rId69"/>
  </p:handoutMasterIdLst>
  <p:sldIdLst>
    <p:sldId id="322" r:id="rId16"/>
    <p:sldId id="432" r:id="rId17"/>
    <p:sldId id="452" r:id="rId18"/>
    <p:sldId id="324" r:id="rId20"/>
    <p:sldId id="509" r:id="rId21"/>
    <p:sldId id="473" r:id="rId22"/>
    <p:sldId id="472" r:id="rId23"/>
    <p:sldId id="501" r:id="rId24"/>
    <p:sldId id="476" r:id="rId25"/>
    <p:sldId id="454" r:id="rId26"/>
    <p:sldId id="486" r:id="rId27"/>
    <p:sldId id="474" r:id="rId28"/>
    <p:sldId id="475" r:id="rId29"/>
    <p:sldId id="465" r:id="rId30"/>
    <p:sldId id="467" r:id="rId31"/>
    <p:sldId id="482" r:id="rId32"/>
    <p:sldId id="483" r:id="rId33"/>
    <p:sldId id="499" r:id="rId34"/>
    <p:sldId id="484" r:id="rId35"/>
    <p:sldId id="470" r:id="rId36"/>
    <p:sldId id="471" r:id="rId37"/>
    <p:sldId id="460" r:id="rId38"/>
    <p:sldId id="455" r:id="rId39"/>
    <p:sldId id="479" r:id="rId40"/>
    <p:sldId id="480" r:id="rId41"/>
    <p:sldId id="481" r:id="rId42"/>
    <p:sldId id="453" r:id="rId43"/>
    <p:sldId id="459" r:id="rId44"/>
    <p:sldId id="478" r:id="rId45"/>
    <p:sldId id="494" r:id="rId46"/>
    <p:sldId id="456" r:id="rId47"/>
    <p:sldId id="497" r:id="rId48"/>
    <p:sldId id="457" r:id="rId49"/>
    <p:sldId id="510" r:id="rId50"/>
    <p:sldId id="498" r:id="rId51"/>
    <p:sldId id="458" r:id="rId52"/>
    <p:sldId id="487" r:id="rId53"/>
    <p:sldId id="490" r:id="rId54"/>
    <p:sldId id="491" r:id="rId55"/>
    <p:sldId id="492" r:id="rId56"/>
    <p:sldId id="495" r:id="rId57"/>
    <p:sldId id="496" r:id="rId58"/>
    <p:sldId id="502" r:id="rId59"/>
    <p:sldId id="503" r:id="rId60"/>
    <p:sldId id="504" r:id="rId61"/>
    <p:sldId id="505" r:id="rId62"/>
    <p:sldId id="506" r:id="rId63"/>
    <p:sldId id="468" r:id="rId64"/>
    <p:sldId id="507" r:id="rId65"/>
    <p:sldId id="508" r:id="rId66"/>
    <p:sldId id="462" r:id="rId67"/>
    <p:sldId id="289" r:id="rId68"/>
  </p:sldIdLst>
  <p:sldSz cx="18288000" cy="10288270"/>
  <p:notesSz cx="6858000" cy="9144000"/>
  <p:custDataLst>
    <p:tags r:id="rId74"/>
  </p:custDataLst>
  <p:defaultTextStyle>
    <a:defPPr>
      <a:defRPr lang="en-US"/>
    </a:defPPr>
    <a:lvl1pPr marL="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gel Caldwell" initials="N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C3"/>
    <a:srgbClr val="FEF2BE"/>
    <a:srgbClr val="6ABEA5"/>
    <a:srgbClr val="C86480"/>
    <a:srgbClr val="69C2E9"/>
    <a:srgbClr val="858588"/>
    <a:srgbClr val="5E779C"/>
    <a:srgbClr val="CBC8C8"/>
    <a:srgbClr val="BFE0D4"/>
    <a:srgbClr val="B6D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9" autoAdjust="0"/>
    <p:restoredTop sz="86420" autoAdjust="0"/>
  </p:normalViewPr>
  <p:slideViewPr>
    <p:cSldViewPr snapToGrid="0">
      <p:cViewPr varScale="1">
        <p:scale>
          <a:sx n="47" d="100"/>
          <a:sy n="47" d="100"/>
        </p:scale>
        <p:origin x="667" y="58"/>
      </p:cViewPr>
      <p:guideLst/>
    </p:cSldViewPr>
  </p:slideViewPr>
  <p:outlineViewPr>
    <p:cViewPr>
      <p:scale>
        <a:sx n="33" d="100"/>
        <a:sy n="33" d="100"/>
      </p:scale>
      <p:origin x="0" y="-51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4" Type="http://schemas.openxmlformats.org/officeDocument/2006/relationships/tags" Target="tags/tag2.xml"/><Relationship Id="rId73" Type="http://schemas.openxmlformats.org/officeDocument/2006/relationships/commentAuthors" Target="commentAuthors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Master" Target="slideMasters/slideMaster6.xml"/><Relationship Id="rId69" Type="http://schemas.openxmlformats.org/officeDocument/2006/relationships/handoutMaster" Target="handoutMasters/handoutMaster1.xml"/><Relationship Id="rId68" Type="http://schemas.openxmlformats.org/officeDocument/2006/relationships/slide" Target="slides/slide52.xml"/><Relationship Id="rId67" Type="http://schemas.openxmlformats.org/officeDocument/2006/relationships/slide" Target="slides/slide51.xml"/><Relationship Id="rId66" Type="http://schemas.openxmlformats.org/officeDocument/2006/relationships/slide" Target="slides/slide50.xml"/><Relationship Id="rId65" Type="http://schemas.openxmlformats.org/officeDocument/2006/relationships/slide" Target="slides/slide49.xml"/><Relationship Id="rId64" Type="http://schemas.openxmlformats.org/officeDocument/2006/relationships/slide" Target="slides/slide48.xml"/><Relationship Id="rId63" Type="http://schemas.openxmlformats.org/officeDocument/2006/relationships/slide" Target="slides/slide47.xml"/><Relationship Id="rId62" Type="http://schemas.openxmlformats.org/officeDocument/2006/relationships/slide" Target="slides/slide46.xml"/><Relationship Id="rId61" Type="http://schemas.openxmlformats.org/officeDocument/2006/relationships/slide" Target="slides/slide45.xml"/><Relationship Id="rId60" Type="http://schemas.openxmlformats.org/officeDocument/2006/relationships/slide" Target="slides/slide44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3.xml"/><Relationship Id="rId58" Type="http://schemas.openxmlformats.org/officeDocument/2006/relationships/slide" Target="slides/slide42.xml"/><Relationship Id="rId57" Type="http://schemas.openxmlformats.org/officeDocument/2006/relationships/slide" Target="slides/slide41.xml"/><Relationship Id="rId56" Type="http://schemas.openxmlformats.org/officeDocument/2006/relationships/slide" Target="slides/slide40.xml"/><Relationship Id="rId55" Type="http://schemas.openxmlformats.org/officeDocument/2006/relationships/slide" Target="slides/slide39.xml"/><Relationship Id="rId54" Type="http://schemas.openxmlformats.org/officeDocument/2006/relationships/slide" Target="slides/slide38.xml"/><Relationship Id="rId53" Type="http://schemas.openxmlformats.org/officeDocument/2006/relationships/slide" Target="slides/slide37.xml"/><Relationship Id="rId52" Type="http://schemas.openxmlformats.org/officeDocument/2006/relationships/slide" Target="slides/slide36.xml"/><Relationship Id="rId51" Type="http://schemas.openxmlformats.org/officeDocument/2006/relationships/slide" Target="slides/slide35.xml"/><Relationship Id="rId50" Type="http://schemas.openxmlformats.org/officeDocument/2006/relationships/slide" Target="slides/slide3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3.xml"/><Relationship Id="rId48" Type="http://schemas.openxmlformats.org/officeDocument/2006/relationships/slide" Target="slides/slide32.xml"/><Relationship Id="rId47" Type="http://schemas.openxmlformats.org/officeDocument/2006/relationships/slide" Target="slides/slide31.xml"/><Relationship Id="rId46" Type="http://schemas.openxmlformats.org/officeDocument/2006/relationships/slide" Target="slides/slide30.xml"/><Relationship Id="rId45" Type="http://schemas.openxmlformats.org/officeDocument/2006/relationships/slide" Target="slides/slide29.xml"/><Relationship Id="rId44" Type="http://schemas.openxmlformats.org/officeDocument/2006/relationships/slide" Target="slides/slide28.xml"/><Relationship Id="rId43" Type="http://schemas.openxmlformats.org/officeDocument/2006/relationships/slide" Target="slides/slide27.xml"/><Relationship Id="rId42" Type="http://schemas.openxmlformats.org/officeDocument/2006/relationships/slide" Target="slides/slide26.xml"/><Relationship Id="rId41" Type="http://schemas.openxmlformats.org/officeDocument/2006/relationships/slide" Target="slides/slide25.xml"/><Relationship Id="rId40" Type="http://schemas.openxmlformats.org/officeDocument/2006/relationships/slide" Target="slides/slide2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33356-639E-F44D-97F6-77E05DC3366D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C36F0-DD85-C04E-8FF4-5C424DEF99CD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8A5F1-FC73-4832-98BA-D0BD25E5A626}" type="datetimeFigureOut">
              <a:rPr lang="en-GB" smtClean="0"/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B3ABF-D706-4959-ACF4-B467BEA00A52}" type="slidenum">
              <a:rPr lang="en-GB" smtClean="0"/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659507-0113-43E7-9BCB-B4193A9DE5D6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E8259C-B985-4C86-AB2B-9D032D17C679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12E06C-AF85-4E5C-A644-0F5DAD7A82FA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A9E196-512C-43F3-9CEA-9FAEB6DA6DF3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0838C5-DD70-4DCE-AFFF-CD918C15E16A}" type="slidenum">
              <a:rPr lang="en-GB" altLang="en-US"/>
            </a:fld>
            <a:endParaRPr lang="en-GB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225" y="769938"/>
            <a:ext cx="6488113" cy="3651250"/>
          </a:xfrm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735513"/>
            <a:ext cx="4905375" cy="442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r>
              <a:rPr lang="en-US" altLang="en-US"/>
              <a:t>Example of Micro compact Car and mercedes Benz</a:t>
            </a:r>
            <a:endParaRPr lang="en-US" altLang="en-US"/>
          </a:p>
          <a:p>
            <a:pPr defTabSz="762000" eaLnBrk="1" hangingPunct="1"/>
            <a:r>
              <a:rPr lang="en-US" altLang="en-US"/>
              <a:t>Capability is the combination of resources to create value</a:t>
            </a:r>
            <a:endParaRPr lang="en-US" altLang="en-US"/>
          </a:p>
          <a:p>
            <a:pPr defTabSz="762000" eaLnBrk="1" hangingPunct="1"/>
            <a:r>
              <a:rPr lang="en-US" altLang="en-US"/>
              <a:t>Examples of core capabilities from book</a:t>
            </a: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4AF346-ACD5-4532-B9A5-B530347C525B}" type="slidenum">
              <a:rPr lang="en-GB" altLang="en-US"/>
            </a:fld>
            <a:endParaRPr lang="en-GB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Ref: Book of strategic outsourcing</a:t>
            </a:r>
            <a:endParaRPr lang="en-GB" altLang="en-US"/>
          </a:p>
          <a:p>
            <a:pPr eaLnBrk="1" hangingPunct="1"/>
            <a:r>
              <a:rPr lang="en-GB" altLang="en-US"/>
              <a:t>Eg: nike and walmart</a:t>
            </a:r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880F81-E3F9-4A6B-9C9B-41D03896B4C1}" type="slidenum">
              <a:rPr lang="en-GB" altLang="en-US"/>
            </a:fld>
            <a:endParaRPr lang="en-GB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225" y="769938"/>
            <a:ext cx="6488113" cy="3651250"/>
          </a:xfrm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735513"/>
            <a:ext cx="4905375" cy="442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r>
              <a:rPr lang="en-US" altLang="en-US"/>
              <a:t>Also called the core competency approach</a:t>
            </a:r>
            <a:endParaRPr lang="en-US" altLang="en-US"/>
          </a:p>
          <a:p>
            <a:pPr defTabSz="762000" eaLnBrk="1" hangingPunct="1"/>
            <a:endParaRPr lang="en-US" altLang="en-US"/>
          </a:p>
          <a:p>
            <a:pPr defTabSz="762000" eaLnBrk="1" hangingPunct="1"/>
            <a:r>
              <a:rPr lang="en-US" altLang="en-US"/>
              <a:t>Example of Micro compact Car and mercedes Benz</a:t>
            </a:r>
            <a:endParaRPr lang="en-US" altLang="en-US"/>
          </a:p>
          <a:p>
            <a:pPr defTabSz="762000" eaLnBrk="1" hangingPunct="1"/>
            <a:r>
              <a:rPr lang="en-US" altLang="en-US"/>
              <a:t>Leveraging:</a:t>
            </a: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A62C8-8E5A-479B-B283-DF9337839615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330D356-43E3-4F35-89B9-C9EA368EC428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0EC2F2-32B0-413B-B557-30760D968228}" type="slidenum">
              <a:rPr lang="en-GB" altLang="en-US">
                <a:solidFill>
                  <a:srgbClr val="000000"/>
                </a:solidFill>
              </a:rPr>
            </a:fld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29E78C-8508-445A-A21E-4797005D7917}" type="slidenum">
              <a:rPr lang="en-GB" altLang="en-US">
                <a:solidFill>
                  <a:srgbClr val="000000"/>
                </a:solidFill>
              </a:rPr>
            </a:fld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745016" y="10236845"/>
            <a:ext cx="2863835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B7B5121-DD3F-4B19-B928-E4BFE4B93E2C}" type="slidenum">
              <a:rPr lang="en-GB" altLang="en-US" smtClean="0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7C24BA-9035-47CB-B8D6-52E083A0179C}" type="slidenum">
              <a:rPr lang="en-GB" altLang="en-US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84238"/>
            <a:ext cx="6265862" cy="3525837"/>
          </a:xfrm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61B1D-991D-42AB-B9E4-95193925FD7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745016" y="10236845"/>
            <a:ext cx="2863835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BCE3271-FD0C-47F4-84B5-D8874D407511}" type="slidenum">
              <a:rPr lang="en-GB" altLang="en-US" smtClean="0">
                <a:solidFill>
                  <a:srgbClr val="000000"/>
                </a:solidFill>
              </a:rPr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" y="884238"/>
            <a:ext cx="6265863" cy="3525837"/>
          </a:xfrm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180" y="5121870"/>
            <a:ext cx="4848065" cy="4534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icture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28380" y="993419"/>
            <a:ext cx="16425342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8381" y="2158610"/>
            <a:ext cx="6764506" cy="6170381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icture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30720" y="1033176"/>
            <a:ext cx="16226559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30722" y="2198368"/>
            <a:ext cx="6923532" cy="6130623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icture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51207" y="953663"/>
            <a:ext cx="16385585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447667" y="2118854"/>
            <a:ext cx="8815510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51209" y="2118855"/>
            <a:ext cx="7082558" cy="624989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83837" y="3681414"/>
            <a:ext cx="16320326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2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d.jones@londonmet.ac.uk</a:t>
            </a:r>
            <a:endParaRPr lang="en-GB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2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7668585"/>
            <a:ext cx="16320325" cy="1268273"/>
          </a:xfrm>
          <a:noFill/>
        </p:spPr>
        <p:txBody>
          <a:bodyPr>
            <a:normAutofit/>
          </a:bodyPr>
          <a:lstStyle>
            <a:lvl1pPr marL="0" indent="0">
              <a:defRPr sz="6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1596" y="1928923"/>
            <a:ext cx="16284808" cy="6439825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D862-9D0A-41F2-B0A1-66EBC8C7EA6C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99F80-D5CB-4600-81D0-ACAF74FE991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D862-9D0A-41F2-B0A1-66EBC8C7EA6C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99F80-D5CB-4600-81D0-ACAF74FE9918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541"/>
            <a:ext cx="15544800" cy="17147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2972259"/>
            <a:ext cx="7620000" cy="6173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972259"/>
            <a:ext cx="7620000" cy="2972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6173153"/>
            <a:ext cx="7620000" cy="2972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6132"/>
            <a:ext cx="15544800" cy="22053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30200"/>
            <a:ext cx="12801600" cy="26293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3E2BED-D76B-4737-8631-7550854C1375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113992-C7E5-47BE-9640-BFF3E9A3ACF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6132"/>
            <a:ext cx="15544800" cy="22053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30200"/>
            <a:ext cx="12801600" cy="26293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EAFB7-3756-4A04-822D-28A3E7AC257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0524BF-B5C4-422C-ADE9-8949A220E07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861A-A213-47C3-8859-3C215DBFE7BF}" type="datetimeFigureOut">
              <a:rPr lang="en-GB" smtClean="0"/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B050-595D-4F4F-B265-290367D17234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F6F28-4D05-45BF-B313-E8AF80F5F503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26" y="1038385"/>
            <a:ext cx="16459200" cy="17147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6626" y="2984168"/>
            <a:ext cx="16459200" cy="6789991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31FF4-32A4-4EF1-A3B1-3C61B62D5837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F6F28-4D05-45BF-B313-E8AF80F5F503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E630-3267-4499-AA96-CBBF6D321A71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  <p:pic>
        <p:nvPicPr>
          <p:cNvPr id="5" name="Graphic 4" descr="Artificial Intellig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484"/>
            <a:ext cx="1122947" cy="1122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10250" cy="6513216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1"/>
            <a:ext cx="15773400" cy="6528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2020"/>
            <a:ext cx="16459200" cy="171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671"/>
            <a:ext cx="16459200" cy="6789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5861A-A213-47C3-8859-3C215DBFE7BF}" type="datetimeFigureOut">
              <a:rPr lang="en-GB" smtClean="0"/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998"/>
            <a:ext cx="5791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B050-595D-4F4F-B265-290367D17234}" type="slidenum">
              <a:rPr lang="en-GB" smtClean="0"/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626" y="1038385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2984168"/>
            <a:ext cx="16459200" cy="67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/>
              <a:t>Click to edit Master text styles</a:t>
            </a:r>
            <a:endParaRPr lang="en-GB" altLang="en-US"/>
          </a:p>
          <a:p>
            <a:pPr lvl="1"/>
            <a:r>
              <a:rPr lang="en-GB" altLang="en-US"/>
              <a:t>Second level</a:t>
            </a:r>
            <a:endParaRPr lang="en-GB" altLang="en-US"/>
          </a:p>
          <a:p>
            <a:pPr lvl="2"/>
            <a:r>
              <a:rPr lang="en-GB" altLang="en-US"/>
              <a:t>Third level</a:t>
            </a:r>
            <a:endParaRPr lang="en-GB" altLang="en-US"/>
          </a:p>
          <a:p>
            <a:pPr lvl="3"/>
            <a:r>
              <a:rPr lang="en-GB" altLang="en-US"/>
              <a:t>Fourth level</a:t>
            </a:r>
            <a:endParaRPr lang="en-GB" altLang="en-US"/>
          </a:p>
          <a:p>
            <a:pPr lvl="4"/>
            <a:r>
              <a:rPr lang="en-GB" altLang="en-US"/>
              <a:t>Fifth level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9284"/>
            <a:ext cx="5791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2100" smtClean="0"/>
            </a:lvl1pPr>
          </a:lstStyle>
          <a:p>
            <a:pPr>
              <a:defRPr/>
            </a:pPr>
            <a:fld id="{B5A125DD-BCEA-4CE5-B8F0-2076472980A2}" type="slidenum">
              <a:rPr lang="en-GB" altLang="en-US"/>
            </a:fld>
            <a:endParaRPr lang="en-GB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626" y="1038385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2984168"/>
            <a:ext cx="16459200" cy="67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/>
              <a:t>Click to edit Master text styles</a:t>
            </a:r>
            <a:endParaRPr lang="en-GB" altLang="en-US"/>
          </a:p>
          <a:p>
            <a:pPr lvl="1"/>
            <a:r>
              <a:rPr lang="en-GB" altLang="en-US"/>
              <a:t>Second level</a:t>
            </a:r>
            <a:endParaRPr lang="en-GB" altLang="en-US"/>
          </a:p>
          <a:p>
            <a:pPr lvl="2"/>
            <a:r>
              <a:rPr lang="en-GB" altLang="en-US"/>
              <a:t>Third level</a:t>
            </a:r>
            <a:endParaRPr lang="en-GB" altLang="en-US"/>
          </a:p>
          <a:p>
            <a:pPr lvl="3"/>
            <a:r>
              <a:rPr lang="en-GB" altLang="en-US"/>
              <a:t>Fourth level</a:t>
            </a:r>
            <a:endParaRPr lang="en-GB" altLang="en-US"/>
          </a:p>
          <a:p>
            <a:pPr lvl="4"/>
            <a:r>
              <a:rPr lang="en-GB" altLang="en-US"/>
              <a:t>Fifth level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9284"/>
            <a:ext cx="5791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2100" smtClean="0"/>
            </a:lvl1pPr>
          </a:lstStyle>
          <a:p>
            <a:pPr>
              <a:defRPr/>
            </a:pPr>
            <a:fld id="{B5A125DD-BCEA-4CE5-B8F0-2076472980A2}" type="slidenum">
              <a:rPr lang="en-GB" altLang="en-US"/>
            </a:fld>
            <a:endParaRPr lang="en-GB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626" y="1038385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2984168"/>
            <a:ext cx="16459200" cy="67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/>
              <a:t>Click to edit Master text styles</a:t>
            </a:r>
            <a:endParaRPr lang="en-GB" altLang="en-US"/>
          </a:p>
          <a:p>
            <a:pPr lvl="1"/>
            <a:r>
              <a:rPr lang="en-GB" altLang="en-US"/>
              <a:t>Second level</a:t>
            </a:r>
            <a:endParaRPr lang="en-GB" altLang="en-US"/>
          </a:p>
          <a:p>
            <a:pPr lvl="2"/>
            <a:r>
              <a:rPr lang="en-GB" altLang="en-US"/>
              <a:t>Third level</a:t>
            </a:r>
            <a:endParaRPr lang="en-GB" altLang="en-US"/>
          </a:p>
          <a:p>
            <a:pPr lvl="3"/>
            <a:r>
              <a:rPr lang="en-GB" altLang="en-US"/>
              <a:t>Fourth level</a:t>
            </a:r>
            <a:endParaRPr lang="en-GB" altLang="en-US"/>
          </a:p>
          <a:p>
            <a:pPr lvl="4"/>
            <a:r>
              <a:rPr lang="en-GB" altLang="en-US"/>
              <a:t>Fifth level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9284"/>
            <a:ext cx="5791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2100" smtClean="0"/>
            </a:lvl1pPr>
          </a:lstStyle>
          <a:p>
            <a:pPr>
              <a:defRPr/>
            </a:pPr>
            <a:fld id="{B5A125DD-BCEA-4CE5-B8F0-2076472980A2}" type="slidenum">
              <a:rPr lang="en-GB" altLang="en-US"/>
            </a:fld>
            <a:endParaRPr lang="en-GB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626" y="1038385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2984168"/>
            <a:ext cx="16459200" cy="67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/>
              <a:t>Click to edit Master text styles</a:t>
            </a:r>
            <a:endParaRPr lang="en-GB" altLang="en-US"/>
          </a:p>
          <a:p>
            <a:pPr lvl="1"/>
            <a:r>
              <a:rPr lang="en-GB" altLang="en-US"/>
              <a:t>Second level</a:t>
            </a:r>
            <a:endParaRPr lang="en-GB" altLang="en-US"/>
          </a:p>
          <a:p>
            <a:pPr lvl="2"/>
            <a:r>
              <a:rPr lang="en-GB" altLang="en-US"/>
              <a:t>Third level</a:t>
            </a:r>
            <a:endParaRPr lang="en-GB" altLang="en-US"/>
          </a:p>
          <a:p>
            <a:pPr lvl="3"/>
            <a:r>
              <a:rPr lang="en-GB" altLang="en-US"/>
              <a:t>Fourth level</a:t>
            </a:r>
            <a:endParaRPr lang="en-GB" altLang="en-US"/>
          </a:p>
          <a:p>
            <a:pPr lvl="4"/>
            <a:r>
              <a:rPr lang="en-GB" altLang="en-US"/>
              <a:t>Fifth level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9284"/>
            <a:ext cx="5791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9284"/>
            <a:ext cx="4267200" cy="714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2100" smtClean="0"/>
            </a:lvl1pPr>
          </a:lstStyle>
          <a:p>
            <a:pPr>
              <a:defRPr/>
            </a:pPr>
            <a:fld id="{B5A125DD-BCEA-4CE5-B8F0-2076472980A2}" type="slidenum">
              <a:rPr lang="en-GB" altLang="en-US"/>
            </a:fld>
            <a:endParaRPr lang="en-GB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2020"/>
            <a:ext cx="16459200" cy="171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671"/>
            <a:ext cx="16459200" cy="6789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2D862-9D0A-41F2-B0A1-66EBC8C7EA6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998"/>
            <a:ext cx="5791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99F80-D5CB-4600-81D0-ACAF74FE9918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914541"/>
            <a:ext cx="155448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72259"/>
            <a:ext cx="15544800" cy="617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20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671"/>
            <a:ext cx="16459200" cy="67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5D12CA4-1C6B-45C9-9750-6BC5767B2E1D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998"/>
            <a:ext cx="5791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998"/>
            <a:ext cx="4267200" cy="5477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800" b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6EF550-5A7C-4982-A8EF-B0F7F1D4BC0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20"/>
            <a:ext cx="16459200" cy="17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671"/>
            <a:ext cx="16459200" cy="67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8DA6712-E197-4F4D-BF03-C4EAE6AEF842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998"/>
            <a:ext cx="5791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998"/>
            <a:ext cx="4267200" cy="5477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800" b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602C47-078A-4C64-B44B-BC5C8F67691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120" y="1903434"/>
            <a:ext cx="16150480" cy="1498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120" y="3523865"/>
            <a:ext cx="16150480" cy="566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998"/>
            <a:ext cx="5791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998"/>
            <a:ext cx="4267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7.jpeg"/><Relationship Id="rId1" Type="http://schemas.openxmlformats.org/officeDocument/2006/relationships/hyperlink" Target="http://www.google.com/url?sa=i&amp;rct=j&amp;q=&amp;esrc=s&amp;frm=1&amp;source=images&amp;cd=&amp;cad=rja&amp;uact=8&amp;docid=ygrKzVC3xIKV8M&amp;tbnid=ABDCyGeruLQcxM:&amp;ved=0CAUQjRw&amp;url=http://www.tyrereviews.co.uk/Tyre/Michelin/Energy-EV.htm&amp;ei=S2D0U6mIOIjB0QXr1ICwBw&amp;bvm=bv.73231344,d.d2k&amp;psig=AFQjCNEkcuwoHLm4dlAP4AvIu50uloXkkA&amp;ust=1408610743729400" TargetMode="Externa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hyperlink" Target="http://www.google.com/url?sa=i&amp;rct=j&amp;q=&amp;esrc=s&amp;frm=1&amp;source=images&amp;cd=&amp;cad=rja&amp;uact=8&amp;docid=EfD0Iimdh0RKCM&amp;tbnid=GmkoTgOic81DSM:&amp;ved=0CAUQjRw&amp;url=http://www.hometyre.co.uk/services/tyre-replacements&amp;ei=D170U_nhFuOh0QXq2oDIDw&amp;bvm=bv.73231344,d.d2k&amp;psig=AFQjCNGNyxKLTgT0YsVnmm124eC3NaQ1Sg&amp;ust=1408610062872948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7.jpeg"/><Relationship Id="rId3" Type="http://schemas.openxmlformats.org/officeDocument/2006/relationships/hyperlink" Target="http://www.google.com/url?sa=i&amp;rct=j&amp;q=&amp;esrc=s&amp;frm=1&amp;source=images&amp;cd=&amp;cad=rja&amp;uact=8&amp;docid=ygrKzVC3xIKV8M&amp;tbnid=ABDCyGeruLQcxM:&amp;ved=0CAUQjRw&amp;url=http://www.tyrereviews.co.uk/Tyre/Michelin/Energy-EV.htm&amp;ei=S2D0U6mIOIjB0QXr1ICwBw&amp;bvm=bv.73231344,d.d2k&amp;psig=AFQjCNEkcuwoHLm4dlAP4AvIu50uloXkkA&amp;ust=1408610743729400" TargetMode="External"/><Relationship Id="rId2" Type="http://schemas.openxmlformats.org/officeDocument/2006/relationships/image" Target="../media/image18.jpeg"/><Relationship Id="rId1" Type="http://schemas.openxmlformats.org/officeDocument/2006/relationships/hyperlink" Target="http://www.google.com/url?sa=i&amp;rct=j&amp;q=&amp;esrc=s&amp;frm=1&amp;source=images&amp;cd=&amp;cad=rja&amp;uact=8&amp;docid=3noTt_zr8hrCPM&amp;tbnid=iIOQD7PZOmuQPM:&amp;ved=0CAUQjRw&amp;url=http://www.bastiansolutions.com/case-studies/third-party-logistics/astra-cfx-sc&amp;ei=v170U6GBIoWe0QWzqICgDA&amp;bvm=bv.73231344,d.d2k&amp;psig=AFQjCNEbTyCMBs7UhtyeweJnMMzpTTPyKA&amp;ust=1408610240608165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hyperlink" Target="http://www.google.com/url?sa=i&amp;source=images&amp;cd=&amp;docid=V_Zc-CnIh0-kiM&amp;tbnid=PKQv1vf0btGLVM&amp;ved=0CAgQjRw&amp;url=http://www.amazon.com/Apple-iPhone-Black-16GB-Unlocked/dp/B0097CZBH4&amp;ei=PnT0U_inBKGe0QWxuYD4AQ&amp;psig=AFQjCNG5Tzt5h37EGYj-I5mM-8aDmbm86g&amp;ust=1408615870137613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uact=8&amp;docid=ygrKzVC3xIKV8M&amp;tbnid=ABDCyGeruLQcxM:&amp;ved=0CAUQjRw&amp;url=http://www.tyrereviews.co.uk/Tyre/Michelin/Energy-EV.htm&amp;ei=S2D0U6mIOIjB0QXr1ICwBw&amp;bvm=bv.73231344,d.d2k&amp;psig=AFQjCNEkcuwoHLm4dlAP4AvIu50uloXkkA&amp;ust=1408610743729400" TargetMode="External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hyperlink" Target="http://www.facebook.com/YOSush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hyperlink" Target="https://twitter.com/yosushi" TargetMode="External"/><Relationship Id="rId13" Type="http://schemas.openxmlformats.org/officeDocument/2006/relationships/slideLayout" Target="../slideLayouts/slideLayout23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jpe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40.jpeg"/><Relationship Id="rId1" Type="http://schemas.openxmlformats.org/officeDocument/2006/relationships/hyperlink" Target="https://www.youtube.com/watch?v=wwEL7Zlpmq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hyperlink" Target="https://www.castrum.mobi/harley-davidson-t-shirt/?sku=1045-19305-312879-504363&amp;gclid=Cj0KCQiAt_PuBRDcARIsAMNlBdr0aw2aOUhEmEh2pOitKqep9tctqhykMm0-sqM8vf0xxkJoUcUqdqIaAgXOEALw_wcB" TargetMode="External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hyperlink" Target="http://www.ford.co.uk/ie/mondeo/mdo_promotions/mdo_rpromo_t2/-/-/-/-" TargetMode="External"/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Relationship Id="rId3" Type="http://schemas.openxmlformats.org/officeDocument/2006/relationships/tags" Target="../tags/tag1.xml"/><Relationship Id="rId2" Type="http://schemas.openxmlformats.org/officeDocument/2006/relationships/image" Target="../media/image59.jpeg"/><Relationship Id="rId1" Type="http://schemas.openxmlformats.org/officeDocument/2006/relationships/hyperlink" Target="http://www.naval-technology.com/contractors/replenishment/hepbur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60.jpeg"/><Relationship Id="rId1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61.png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hyperlink" Target="http://www.pngall.com/fry-png/download/41991" TargetMode="External"/><Relationship Id="rId4" Type="http://schemas.openxmlformats.org/officeDocument/2006/relationships/image" Target="../media/image7.png"/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://www.pngall.com/potato-png" TargetMode="External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6641" y="2469674"/>
            <a:ext cx="9376665" cy="534924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dirty="0"/>
              <a:t>Master of Business Administration </a:t>
            </a:r>
            <a:br>
              <a:rPr lang="en-GB" dirty="0"/>
            </a:br>
            <a:r>
              <a:rPr lang="en-GB" sz="8100" dirty="0"/>
              <a:t>Digital Business Delivery</a:t>
            </a:r>
            <a:br>
              <a:rPr lang="en-GB" sz="8100" dirty="0"/>
            </a:br>
            <a:br>
              <a:rPr lang="en-GB" sz="8100" dirty="0"/>
            </a:br>
            <a:r>
              <a:rPr lang="en-GB" sz="4900" dirty="0"/>
              <a:t>Session 5 : Value Creation Services</a:t>
            </a:r>
            <a:br>
              <a:rPr lang="en-GB" sz="4900" dirty="0"/>
            </a:br>
            <a:endParaRPr lang="en-GB" sz="81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6641" y="6954806"/>
            <a:ext cx="9376667" cy="235915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Professor Nigel Caldwell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-1" b="1709"/>
          <a:stretch>
            <a:fillRect/>
          </a:stretch>
        </p:blipFill>
        <p:spPr>
          <a:xfrm>
            <a:off x="2" y="809"/>
            <a:ext cx="6986016" cy="1028698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1381328" y="2898843"/>
            <a:ext cx="9591473" cy="67820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Service industry in the US represents</a:t>
            </a:r>
            <a:endParaRPr lang="de-DE" b="1" dirty="0"/>
          </a:p>
          <a:p>
            <a:pPr>
              <a:buFontTx/>
              <a:buChar char="-"/>
            </a:pPr>
            <a:r>
              <a:rPr lang="de-DE" dirty="0"/>
              <a:t>¾ of Gross National Product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Around 90 % of new jobs created in the economy</a:t>
            </a: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... And in the UK</a:t>
            </a:r>
            <a:endParaRPr lang="de-DE" b="1" dirty="0"/>
          </a:p>
          <a:p>
            <a:pPr>
              <a:buFontTx/>
              <a:buChar char="-"/>
            </a:pPr>
            <a:r>
              <a:rPr lang="de-DE" dirty="0"/>
              <a:t>70 % of GDP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... Industry 27.5 %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... Agriculture 2.5 %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5369668" y="2042809"/>
            <a:ext cx="5117683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inexorable rise of service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5144294"/>
            <a:ext cx="8542014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09684" y="4379495"/>
            <a:ext cx="4785862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IBM and the rise of services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899958" y="9190663"/>
            <a:ext cx="257215" cy="5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877966" y="404875"/>
            <a:ext cx="12855971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A50021"/>
                </a:solidFill>
                <a:latin typeface="Arial" panose="020B0604020202020204" pitchFamily="34" charset="0"/>
              </a:rPr>
              <a:t>Making products isn’t where the money is!</a:t>
            </a:r>
            <a:endParaRPr lang="en-GB" altLang="en-US" sz="4820" b="1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739832" y="1338470"/>
            <a:ext cx="128869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3000" i="1">
                <a:solidFill>
                  <a:srgbClr val="A50021"/>
                </a:solidFill>
                <a:latin typeface="Arial" panose="020B0604020202020204" pitchFamily="34" charset="0"/>
              </a:rPr>
              <a:t>Volume auto firms depend on aftermarket services to capture 99% of value</a:t>
            </a:r>
            <a:endParaRPr lang="en-GB" altLang="en-US" sz="3000" i="1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4659415" y="1409918"/>
          <a:ext cx="9145411" cy="8459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Chart" r:id="rId1" imgW="6283325" imgH="5368925" progId="MSGraph.Chart.8">
                  <p:embed followColorScheme="full"/>
                </p:oleObj>
              </mc:Choice>
              <mc:Fallback>
                <p:oleObj name="Chart" r:id="rId1" imgW="6283325" imgH="536892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415" y="1409918"/>
                        <a:ext cx="9145411" cy="845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382867" y="9519327"/>
            <a:ext cx="2643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Arial" panose="020B0604020202020204" pitchFamily="34" charset="0"/>
              </a:rPr>
              <a:t>(Waller / ICDP 2007)</a:t>
            </a:r>
            <a:endParaRPr lang="en-GB" altLang="en-US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04826" y="9275842"/>
            <a:ext cx="213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Calibri" panose="020F0502020204030204" pitchFamily="34" charset="0"/>
              </a:rPr>
              <a:t>c.f. Henry Ford’s</a:t>
            </a:r>
            <a:endParaRPr lang="en-GB" sz="1800" dirty="0">
              <a:latin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</a:rPr>
              <a:t>Repairable Model T</a:t>
            </a:r>
            <a:endParaRPr lang="en-GB" sz="1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826" y="7091791"/>
            <a:ext cx="2798496" cy="2098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21"/>
    </mc:Choice>
    <mc:Fallback>
      <p:transition spd="slow" advTm="1871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s://encrypted-tbn2.gstatic.com/images?q=tbn:ANd9GcRaofxJOFbg94eLLL-wANvNw6laUdvm72RElmbBieCchup0RkKU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6" y="6230313"/>
            <a:ext cx="1891004" cy="24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3482897" y="445363"/>
            <a:ext cx="11386512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The rise of services</a:t>
            </a:r>
            <a:endParaRPr lang="en-GB" altLang="en-US" sz="4820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2930236" y="1579013"/>
            <a:ext cx="13757564" cy="74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Increasing dominance of the service sector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Finance, Legal, Tourism, Health, ICT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Explosion in services terminology</a:t>
            </a:r>
            <a:endParaRPr lang="en-GB" altLang="en-US" sz="4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Servitization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, service science, service innovation, service-dominant logic (</a:t>
            </a:r>
            <a:r>
              <a:rPr lang="en-GB" sz="2400" dirty="0" err="1"/>
              <a:t>Vargo</a:t>
            </a:r>
            <a:r>
              <a:rPr lang="en-GB" sz="2400" dirty="0"/>
              <a:t> and </a:t>
            </a:r>
            <a:r>
              <a:rPr lang="en-GB" sz="2400" dirty="0" err="1"/>
              <a:t>Lusch</a:t>
            </a:r>
            <a:r>
              <a:rPr lang="en-GB" sz="2400" dirty="0"/>
              <a:t>, 2004 , 2008)</a:t>
            </a: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None/>
            </a:pPr>
            <a:endParaRPr lang="en-GB" alt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Ops &amp; Supply still equated with manufacturing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 need to rethink traditional Operations models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Increased blurring of the product-service package: e.g. car tyre fitting: either </a:t>
            </a:r>
            <a:r>
              <a:rPr lang="en-GB" altLang="en-U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OE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en-GB" altLang="en-U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MRO?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525765" y="8719103"/>
            <a:ext cx="119914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3333CC"/>
                </a:solidFill>
                <a:latin typeface="Arial" panose="020B0604020202020204" pitchFamily="34" charset="0"/>
              </a:rPr>
              <a:t>OE</a:t>
            </a:r>
            <a:r>
              <a:rPr lang="en-GB" altLang="en-US" sz="2700">
                <a:solidFill>
                  <a:srgbClr val="3333CC"/>
                </a:solidFill>
                <a:latin typeface="Arial" panose="020B0604020202020204" pitchFamily="34" charset="0"/>
              </a:rPr>
              <a:t>: </a:t>
            </a:r>
            <a:r>
              <a:rPr lang="en-GB" altLang="en-US" sz="2700" b="1" i="1">
                <a:solidFill>
                  <a:srgbClr val="3333CC"/>
                </a:solidFill>
                <a:latin typeface="Arial" panose="020B0604020202020204" pitchFamily="34" charset="0"/>
              </a:rPr>
              <a:t>O</a:t>
            </a:r>
            <a:r>
              <a:rPr lang="en-GB" altLang="en-US" sz="2700" i="1">
                <a:solidFill>
                  <a:srgbClr val="3333CC"/>
                </a:solidFill>
                <a:latin typeface="Arial" panose="020B0604020202020204" pitchFamily="34" charset="0"/>
              </a:rPr>
              <a:t>riginal </a:t>
            </a:r>
            <a:r>
              <a:rPr lang="en-GB" altLang="en-US" sz="2700" b="1" i="1">
                <a:solidFill>
                  <a:srgbClr val="3333CC"/>
                </a:solidFill>
                <a:latin typeface="Arial" panose="020B0604020202020204" pitchFamily="34" charset="0"/>
              </a:rPr>
              <a:t>E</a:t>
            </a:r>
            <a:r>
              <a:rPr lang="en-GB" altLang="en-US" sz="2700" i="1">
                <a:solidFill>
                  <a:srgbClr val="3333CC"/>
                </a:solidFill>
                <a:latin typeface="Arial" panose="020B0604020202020204" pitchFamily="34" charset="0"/>
              </a:rPr>
              <a:t>quipment</a:t>
            </a:r>
            <a:r>
              <a:rPr lang="en-GB" altLang="en-US" sz="2700">
                <a:solidFill>
                  <a:srgbClr val="3333CC"/>
                </a:solidFill>
                <a:latin typeface="Arial" panose="020B0604020202020204" pitchFamily="34" charset="0"/>
              </a:rPr>
              <a:t>    (a component fitted as part of initial manufacture)</a:t>
            </a:r>
            <a:endParaRPr lang="en-GB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3333CC"/>
                </a:solidFill>
                <a:latin typeface="Arial" panose="020B0604020202020204" pitchFamily="34" charset="0"/>
              </a:rPr>
              <a:t>MRO</a:t>
            </a:r>
            <a:r>
              <a:rPr lang="en-GB" altLang="en-US" sz="2700">
                <a:solidFill>
                  <a:srgbClr val="3333CC"/>
                </a:solidFill>
                <a:latin typeface="Arial" panose="020B0604020202020204" pitchFamily="34" charset="0"/>
              </a:rPr>
              <a:t>: </a:t>
            </a:r>
            <a:r>
              <a:rPr lang="en-GB" altLang="en-US" sz="2700" b="1" i="1">
                <a:solidFill>
                  <a:srgbClr val="3333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700" i="1">
                <a:solidFill>
                  <a:srgbClr val="3333CC"/>
                </a:solidFill>
                <a:latin typeface="Arial" panose="020B0604020202020204" pitchFamily="34" charset="0"/>
              </a:rPr>
              <a:t>aintenance, </a:t>
            </a:r>
            <a:r>
              <a:rPr lang="en-GB" altLang="en-US" sz="2700" b="1" i="1">
                <a:solidFill>
                  <a:srgbClr val="3333CC"/>
                </a:solidFill>
                <a:latin typeface="Arial" panose="020B0604020202020204" pitchFamily="34" charset="0"/>
              </a:rPr>
              <a:t>R</a:t>
            </a:r>
            <a:r>
              <a:rPr lang="en-GB" altLang="en-US" sz="2700" i="1">
                <a:solidFill>
                  <a:srgbClr val="3333CC"/>
                </a:solidFill>
                <a:latin typeface="Arial" panose="020B0604020202020204" pitchFamily="34" charset="0"/>
              </a:rPr>
              <a:t>epair &amp; </a:t>
            </a:r>
            <a:r>
              <a:rPr lang="en-GB" altLang="en-US" sz="2700" b="1" i="1">
                <a:solidFill>
                  <a:srgbClr val="3333CC"/>
                </a:solidFill>
                <a:latin typeface="Arial" panose="020B0604020202020204" pitchFamily="34" charset="0"/>
              </a:rPr>
              <a:t>O</a:t>
            </a:r>
            <a:r>
              <a:rPr lang="en-GB" altLang="en-US" sz="2700" i="1">
                <a:solidFill>
                  <a:srgbClr val="3333CC"/>
                </a:solidFill>
                <a:latin typeface="Arial" panose="020B0604020202020204" pitchFamily="34" charset="0"/>
              </a:rPr>
              <a:t>verhaul</a:t>
            </a:r>
            <a:r>
              <a:rPr lang="en-GB" altLang="en-US" sz="2700">
                <a:solidFill>
                  <a:srgbClr val="3333CC"/>
                </a:solidFill>
                <a:latin typeface="Arial" panose="020B0604020202020204" pitchFamily="34" charset="0"/>
              </a:rPr>
              <a:t>    (downstream aftermarket care)</a:t>
            </a:r>
            <a:endParaRPr lang="en-GB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23128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https://encrypted-tbn0.gstatic.com/images?q=tbn:ANd9GcRHGdEzwLNb0URSHzJ1WjeYkSJxJ3rc2pOzdPiKsY8S9-vAf4VT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92" y="2624543"/>
            <a:ext cx="5401508" cy="30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https://encrypted-tbn2.gstatic.com/images?q=tbn:ANd9GcRaofxJOFbg94eLLL-wANvNw6laUdvm72RElmbBieCchup0RkK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88" y="500140"/>
            <a:ext cx="1891004" cy="248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4899957" y="9495510"/>
            <a:ext cx="276268" cy="5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2770792" y="409639"/>
            <a:ext cx="12098617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Production or service?</a:t>
            </a:r>
            <a:endParaRPr lang="en-GB" altLang="en-US" sz="5400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32774" name="Picture 2" descr="https://encrypted-tbn1.gstatic.com/images?q=tbn:ANd9GcRo0jdZO-LkZsO_o8ATduOg46UMBrWgSWW7Njt1ok9s0x7BKEcU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" b="10422"/>
          <a:stretch>
            <a:fillRect/>
          </a:stretch>
        </p:blipFill>
        <p:spPr bwMode="auto">
          <a:xfrm>
            <a:off x="10358625" y="6385117"/>
            <a:ext cx="4556035" cy="351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https://encrypted-tbn0.gstatic.com/images?q=tbn:ANd9GcTJwuSt6qgnk0qnoQlk37aZT4dakGMEvf9llYJnHYRH12uJjcoik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/>
          <a:stretch>
            <a:fillRect/>
          </a:stretch>
        </p:blipFill>
        <p:spPr bwMode="auto">
          <a:xfrm>
            <a:off x="10332428" y="2648359"/>
            <a:ext cx="4582232" cy="353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 descr="Camry production at Toyota's Altona assembly line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92" y="5973097"/>
            <a:ext cx="5334823" cy="3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5"/>
          <p:cNvSpPr txBox="1">
            <a:spLocks noChangeArrowheads="1"/>
          </p:cNvSpPr>
          <p:nvPr/>
        </p:nvSpPr>
        <p:spPr bwMode="auto">
          <a:xfrm>
            <a:off x="5685891" y="1688569"/>
            <a:ext cx="1838609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200" b="1">
                <a:solidFill>
                  <a:srgbClr val="000000"/>
                </a:solidFill>
                <a:latin typeface="Arial" panose="020B0604020202020204" pitchFamily="34" charset="0"/>
              </a:rPr>
              <a:t>‘OE’</a:t>
            </a:r>
            <a:endParaRPr lang="en-GB" altLang="en-US" sz="4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8" name="Text Box 5"/>
          <p:cNvSpPr txBox="1">
            <a:spLocks noChangeArrowheads="1"/>
          </p:cNvSpPr>
          <p:nvPr/>
        </p:nvSpPr>
        <p:spPr bwMode="auto">
          <a:xfrm>
            <a:off x="11868570" y="1688569"/>
            <a:ext cx="1838609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200" b="1">
                <a:solidFill>
                  <a:srgbClr val="000000"/>
                </a:solidFill>
                <a:latin typeface="Arial" panose="020B0604020202020204" pitchFamily="34" charset="0"/>
              </a:rPr>
              <a:t>‘MRO’</a:t>
            </a:r>
            <a:endParaRPr lang="en-GB" altLang="en-US" sz="4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46"/>
    </mc:Choice>
    <mc:Fallback>
      <p:transition spd="slow" advTm="1116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/>
          <p:nvPr/>
        </p:nvSpPr>
        <p:spPr bwMode="auto">
          <a:xfrm>
            <a:off x="2970848" y="354863"/>
            <a:ext cx="12346305" cy="14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rgbClr val="C00000"/>
                </a:solidFill>
                <a:ea typeface="MS PGothic" panose="020B0600070205080204" pitchFamily="34" charset="-128"/>
              </a:rPr>
              <a:t>Example – Car Repair Service</a:t>
            </a:r>
            <a:endParaRPr lang="en-GB" sz="4800" dirty="0">
              <a:solidFill>
                <a:srgbClr val="C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85" y="1700476"/>
            <a:ext cx="8826274" cy="80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20268" y="9629764"/>
            <a:ext cx="672124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i="1" dirty="0"/>
              <a:t>Jones and Robinson, Operations Management</a:t>
            </a:r>
            <a:endParaRPr lang="en-GB" sz="24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/>
          <p:nvPr/>
        </p:nvSpPr>
        <p:spPr bwMode="auto">
          <a:xfrm>
            <a:off x="3313801" y="2400671"/>
            <a:ext cx="11660399" cy="6744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200" dirty="0">
                <a:ea typeface="MS PGothic" panose="020B0600070205080204" pitchFamily="34" charset="-128"/>
              </a:rPr>
              <a:t>Intangibility (cant touch it)</a:t>
            </a: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sz="4200" dirty="0">
                <a:ea typeface="MS PGothic" panose="020B0600070205080204" pitchFamily="34" charset="-128"/>
              </a:rPr>
              <a:t>Heterogeneity (variability)</a:t>
            </a: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sz="4200" dirty="0">
                <a:ea typeface="MS PGothic" panose="020B0600070205080204" pitchFamily="34" charset="-128"/>
              </a:rPr>
              <a:t>Perishability (cant store it)</a:t>
            </a: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sz="4200" dirty="0">
                <a:ea typeface="MS PGothic" panose="020B0600070205080204" pitchFamily="34" charset="-128"/>
              </a:rPr>
              <a:t>Simultaneity (and Inseparability)</a:t>
            </a:r>
            <a:endParaRPr lang="en-US" sz="420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sz="3000" dirty="0">
                <a:ea typeface="MS PGothic" panose="020B0600070205080204" pitchFamily="34" charset="-128"/>
              </a:rPr>
              <a:t>Ref: </a:t>
            </a:r>
            <a:r>
              <a:rPr lang="en-US" sz="3000" dirty="0" err="1">
                <a:ea typeface="MS PGothic" panose="020B0600070205080204" pitchFamily="34" charset="-128"/>
              </a:rPr>
              <a:t>Sasser</a:t>
            </a:r>
            <a:r>
              <a:rPr lang="en-US" sz="3000" dirty="0">
                <a:ea typeface="MS PGothic" panose="020B0600070205080204" pitchFamily="34" charset="-128"/>
              </a:rPr>
              <a:t>, Wyckoff and Olsen (1978)</a:t>
            </a:r>
            <a:endParaRPr lang="en-US" sz="4820" dirty="0">
              <a:ea typeface="MS PGothic" panose="020B0600070205080204" pitchFamily="34" charset="-128"/>
            </a:endParaRPr>
          </a:p>
          <a:p>
            <a:pPr marL="0" indent="0" algn="r">
              <a:buNone/>
              <a:defRPr/>
            </a:pPr>
            <a:r>
              <a:rPr lang="en-GB" sz="2700" i="1" dirty="0"/>
              <a:t>Jones and Robinson, Operations Management</a:t>
            </a:r>
            <a:endParaRPr lang="en-GB" sz="2700" i="1" dirty="0"/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4820" dirty="0">
              <a:ea typeface="MS PGothic" panose="020B0600070205080204" pitchFamily="34" charset="-128"/>
            </a:endParaRPr>
          </a:p>
        </p:txBody>
      </p:sp>
      <p:sp>
        <p:nvSpPr>
          <p:cNvPr id="3" name="Title 2"/>
          <p:cNvSpPr txBox="1"/>
          <p:nvPr/>
        </p:nvSpPr>
        <p:spPr bwMode="auto">
          <a:xfrm>
            <a:off x="6981739" y="583463"/>
            <a:ext cx="2889625" cy="14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C00000"/>
                </a:solidFill>
                <a:ea typeface="MS PGothic" panose="020B0600070205080204" pitchFamily="34" charset="-128"/>
              </a:rPr>
              <a:t>IHIP model</a:t>
            </a:r>
            <a:endParaRPr lang="en-US" sz="4800" dirty="0">
              <a:solidFill>
                <a:srgbClr val="C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spect="1" noChangeArrowheads="1"/>
          </p:cNvSpPr>
          <p:nvPr/>
        </p:nvSpPr>
        <p:spPr bwMode="auto">
          <a:xfrm>
            <a:off x="3066112" y="2767440"/>
            <a:ext cx="5144294" cy="388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3"/>
          <p:cNvSpPr>
            <a:spLocks noChangeAspect="1" noChangeArrowheads="1"/>
          </p:cNvSpPr>
          <p:nvPr/>
        </p:nvSpPr>
        <p:spPr bwMode="auto">
          <a:xfrm>
            <a:off x="9972803" y="4120198"/>
            <a:ext cx="2867467" cy="2534041"/>
          </a:xfrm>
          <a:prstGeom prst="rect">
            <a:avLst/>
          </a:prstGeom>
          <a:solidFill>
            <a:srgbClr val="FF7C80"/>
          </a:solidFill>
          <a:ln w="28575">
            <a:solidFill>
              <a:srgbClr val="A5002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104218" y="3829642"/>
            <a:ext cx="2514988" cy="27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INPUTS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materials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equipment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customers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staff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technology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facilities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627895" y="2996076"/>
            <a:ext cx="6287470" cy="8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>
                <a:solidFill>
                  <a:srgbClr val="3333CC"/>
                </a:solidFill>
                <a:latin typeface="Arial" panose="020B0604020202020204" pitchFamily="34" charset="0"/>
              </a:rPr>
              <a:t>SERVICE OPERATION </a:t>
            </a:r>
            <a:endParaRPr lang="en-US" altLang="en-US" sz="30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gray">
          <a:xfrm>
            <a:off x="9694155" y="5542025"/>
            <a:ext cx="3431910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EXPERIENCE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2116259" y="4486968"/>
            <a:ext cx="2917482" cy="21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OUTCOMES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including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value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emotions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judgements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intentions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Rectangle 8"/>
          <p:cNvSpPr>
            <a:spLocks noChangeAspect="1" noChangeArrowheads="1"/>
          </p:cNvSpPr>
          <p:nvPr/>
        </p:nvSpPr>
        <p:spPr bwMode="auto">
          <a:xfrm>
            <a:off x="9970423" y="4120199"/>
            <a:ext cx="5156201" cy="3910616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9829906" y="7225829"/>
            <a:ext cx="54872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>
                <a:solidFill>
                  <a:srgbClr val="990033"/>
                </a:solidFill>
                <a:latin typeface="Arial" panose="020B0604020202020204" pitchFamily="34" charset="0"/>
              </a:rPr>
              <a:t>SERVICE PRODUCT</a:t>
            </a:r>
            <a:endParaRPr lang="en-US" altLang="en-US" sz="30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0515812" y="8006999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>
                <a:solidFill>
                  <a:srgbClr val="990033"/>
                </a:solidFill>
                <a:latin typeface="Arial" panose="020B0604020202020204" pitchFamily="34" charset="0"/>
              </a:rPr>
              <a:t>Customer</a:t>
            </a:r>
            <a:endParaRPr lang="en-US" altLang="en-US" sz="3000" b="1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894636" y="2172036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>
                <a:solidFill>
                  <a:srgbClr val="3333CC"/>
                </a:solidFill>
                <a:latin typeface="Arial" panose="020B0604020202020204" pitchFamily="34" charset="0"/>
              </a:rPr>
              <a:t>Operation</a:t>
            </a:r>
            <a:endParaRPr lang="en-US" altLang="en-US" sz="3000" b="1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39948" name="Rectangle 12"/>
          <p:cNvSpPr>
            <a:spLocks noChangeAspect="1" noChangeArrowheads="1"/>
          </p:cNvSpPr>
          <p:nvPr/>
        </p:nvSpPr>
        <p:spPr bwMode="auto">
          <a:xfrm>
            <a:off x="5338175" y="4115435"/>
            <a:ext cx="2867467" cy="2534041"/>
          </a:xfrm>
          <a:prstGeom prst="rect">
            <a:avLst/>
          </a:prstGeom>
          <a:solidFill>
            <a:srgbClr val="CCCCFF"/>
          </a:solidFill>
          <a:ln w="28575">
            <a:solidFill>
              <a:schemeClr val="accent2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4685612" y="5358640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9372635" y="5361022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gray">
          <a:xfrm>
            <a:off x="5523941" y="4739419"/>
            <a:ext cx="2514988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PROCESS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446892" y="283414"/>
            <a:ext cx="13237030" cy="118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20" b="1" dirty="0">
                <a:solidFill>
                  <a:srgbClr val="A50021"/>
                </a:solidFill>
                <a:latin typeface="Arial" panose="020B0604020202020204" pitchFamily="34" charset="0"/>
              </a:rPr>
              <a:t>Services: intangible &amp; heterogeneous?</a:t>
            </a:r>
            <a:r>
              <a:rPr lang="en-US" altLang="en-US" sz="7200" dirty="0">
                <a:solidFill>
                  <a:srgbClr val="003399"/>
                </a:solidFill>
              </a:rPr>
              <a:t> </a:t>
            </a:r>
            <a:endParaRPr lang="en-US" altLang="en-US" sz="7200" dirty="0">
              <a:solidFill>
                <a:srgbClr val="003399"/>
              </a:solidFill>
            </a:endParaRPr>
          </a:p>
        </p:txBody>
      </p:sp>
      <p:sp>
        <p:nvSpPr>
          <p:cNvPr id="39953" name="Text Box 4"/>
          <p:cNvSpPr txBox="1">
            <a:spLocks noChangeArrowheads="1"/>
          </p:cNvSpPr>
          <p:nvPr/>
        </p:nvSpPr>
        <p:spPr bwMode="auto">
          <a:xfrm>
            <a:off x="3525766" y="9128741"/>
            <a:ext cx="12208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the service operation (Adapted: Johnson &amp; Clark, 2005) 	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                                                   </a:t>
            </a:r>
            <a:endParaRPr lang="en-US" alt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8258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spect="1" noChangeArrowheads="1"/>
          </p:cNvSpPr>
          <p:nvPr/>
        </p:nvSpPr>
        <p:spPr bwMode="auto">
          <a:xfrm>
            <a:off x="5257200" y="2767440"/>
            <a:ext cx="5144294" cy="388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95306" y="3829642"/>
            <a:ext cx="2514988" cy="27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INPUTS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materials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equipment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customers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staff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technology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facilities</a:t>
            </a: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700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342659" y="2996075"/>
            <a:ext cx="62874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3333CC"/>
                </a:solidFill>
                <a:latin typeface="Arial" panose="020B0604020202020204" pitchFamily="34" charset="0"/>
              </a:rPr>
              <a:t>SERVICE OPERATION </a:t>
            </a:r>
            <a:endParaRPr lang="en-US" altLang="en-US" sz="30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9944224" y="4486968"/>
            <a:ext cx="2917482" cy="21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OUTCOMES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including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value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emotions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judgements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intentions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Rectangle 6"/>
          <p:cNvSpPr>
            <a:spLocks noChangeAspect="1" noChangeArrowheads="1"/>
          </p:cNvSpPr>
          <p:nvPr/>
        </p:nvSpPr>
        <p:spPr bwMode="auto">
          <a:xfrm>
            <a:off x="7772188" y="4120199"/>
            <a:ext cx="5156203" cy="3910616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657871" y="7225829"/>
            <a:ext cx="54872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990033"/>
                </a:solidFill>
                <a:latin typeface="Arial" panose="020B0604020202020204" pitchFamily="34" charset="0"/>
              </a:rPr>
              <a:t>SERVICE PRODUCT</a:t>
            </a:r>
            <a:endParaRPr lang="en-US" altLang="en-US" sz="3000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8343776" y="8006999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990033"/>
                </a:solidFill>
                <a:latin typeface="Arial" panose="020B0604020202020204" pitchFamily="34" charset="0"/>
              </a:rPr>
              <a:t>Customer</a:t>
            </a:r>
            <a:endParaRPr lang="en-US" altLang="en-US" sz="3000" b="1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085724" y="2172036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3333CC"/>
                </a:solidFill>
                <a:latin typeface="Arial" panose="020B0604020202020204" pitchFamily="34" charset="0"/>
              </a:rPr>
              <a:t>Operation</a:t>
            </a:r>
            <a:endParaRPr lang="en-US" altLang="en-US" sz="3000" b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772188" y="4122582"/>
            <a:ext cx="2629306" cy="2526895"/>
          </a:xfrm>
          <a:prstGeom prst="rect">
            <a:avLst/>
          </a:prstGeom>
          <a:gradFill rotWithShape="0">
            <a:gsLst>
              <a:gs pos="0">
                <a:srgbClr val="CCCCFF"/>
              </a:gs>
              <a:gs pos="100000">
                <a:srgbClr val="FF7C80"/>
              </a:gs>
            </a:gsLst>
            <a:lin ang="2700000" scaled="1"/>
          </a:gradFill>
          <a:ln w="28575">
            <a:solidFill>
              <a:schemeClr val="accent2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6629012" y="5358640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gray">
          <a:xfrm>
            <a:off x="7715030" y="4739419"/>
            <a:ext cx="2514988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3333CC"/>
                </a:solidFill>
                <a:latin typeface="Arial" panose="020B0604020202020204" pitchFamily="34" charset="0"/>
              </a:rPr>
              <a:t>PROCESS</a:t>
            </a:r>
            <a:endParaRPr lang="en-US" alt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7086283" y="5361022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gray">
          <a:xfrm>
            <a:off x="7386366" y="5542025"/>
            <a:ext cx="3431912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990033"/>
                </a:solidFill>
                <a:latin typeface="Arial" panose="020B0604020202020204" pitchFamily="34" charset="0"/>
              </a:rPr>
              <a:t>EXPERIENCE</a:t>
            </a:r>
            <a:endParaRPr lang="en-US" altLang="en-US" sz="2700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842240" y="390586"/>
            <a:ext cx="12567796" cy="118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20" b="1" dirty="0">
                <a:solidFill>
                  <a:srgbClr val="A50021"/>
                </a:solidFill>
                <a:latin typeface="Arial" panose="020B0604020202020204" pitchFamily="34" charset="0"/>
              </a:rPr>
              <a:t>Services: co-produced &amp; simultaneous</a:t>
            </a:r>
            <a:endParaRPr lang="en-US" altLang="en-US" sz="482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42000" name="Text Box 4"/>
          <p:cNvSpPr txBox="1">
            <a:spLocks noChangeArrowheads="1"/>
          </p:cNvSpPr>
          <p:nvPr/>
        </p:nvSpPr>
        <p:spPr bwMode="auto">
          <a:xfrm>
            <a:off x="3525766" y="9128741"/>
            <a:ext cx="12208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the service operation (Adapted: Johnson &amp; Clark, 2005) 	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                                                   </a:t>
            </a:r>
            <a:endParaRPr lang="en-US" alt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6262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spect="1" noChangeArrowheads="1"/>
          </p:cNvSpPr>
          <p:nvPr/>
        </p:nvSpPr>
        <p:spPr bwMode="auto">
          <a:xfrm>
            <a:off x="4980933" y="2010085"/>
            <a:ext cx="5144294" cy="388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5019039" y="3072287"/>
            <a:ext cx="2514988" cy="27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INPUTS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materials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equipment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customers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staff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technology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facilities</a:t>
            </a: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70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066392" y="2238721"/>
            <a:ext cx="62874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>
                <a:solidFill>
                  <a:srgbClr val="3333CC"/>
                </a:solidFill>
                <a:latin typeface="Arial" panose="020B0604020202020204" pitchFamily="34" charset="0"/>
              </a:rPr>
              <a:t>SERVICE OPERATION </a:t>
            </a:r>
            <a:endParaRPr lang="en-US" altLang="en-US" sz="300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9667956" y="3729614"/>
            <a:ext cx="2917482" cy="21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OUTCOMES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including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value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emotions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judgements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intentions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83974" name="Rectangle 6"/>
          <p:cNvSpPr>
            <a:spLocks noChangeAspect="1" noChangeArrowheads="1"/>
          </p:cNvSpPr>
          <p:nvPr/>
        </p:nvSpPr>
        <p:spPr bwMode="auto">
          <a:xfrm>
            <a:off x="7495920" y="3362845"/>
            <a:ext cx="5156203" cy="3910616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7381603" y="6468474"/>
            <a:ext cx="54872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>
                <a:solidFill>
                  <a:srgbClr val="990033"/>
                </a:solidFill>
                <a:latin typeface="Arial" panose="020B0604020202020204" pitchFamily="34" charset="0"/>
              </a:rPr>
              <a:t>SERVICE PRODUCT</a:t>
            </a:r>
            <a:endParaRPr lang="en-US" altLang="en-US" sz="30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8067509" y="7249645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>
                <a:solidFill>
                  <a:srgbClr val="990033"/>
                </a:solidFill>
                <a:latin typeface="Arial" panose="020B0604020202020204" pitchFamily="34" charset="0"/>
              </a:rPr>
              <a:t>Customer</a:t>
            </a:r>
            <a:endParaRPr lang="en-US" altLang="en-US" sz="3000" b="1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809456" y="1362286"/>
            <a:ext cx="48013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>
                <a:solidFill>
                  <a:srgbClr val="3333CC"/>
                </a:solidFill>
                <a:latin typeface="Arial" panose="020B0604020202020204" pitchFamily="34" charset="0"/>
              </a:rPr>
              <a:t>Operation</a:t>
            </a:r>
            <a:endParaRPr lang="en-US" altLang="en-US" sz="3000" b="1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7495921" y="3365227"/>
            <a:ext cx="2629306" cy="2526895"/>
          </a:xfrm>
          <a:prstGeom prst="rect">
            <a:avLst/>
          </a:prstGeom>
          <a:gradFill rotWithShape="0">
            <a:gsLst>
              <a:gs pos="0">
                <a:srgbClr val="CCCCFF"/>
              </a:gs>
              <a:gs pos="100000">
                <a:srgbClr val="FF7C80"/>
              </a:gs>
            </a:gsLst>
            <a:lin ang="2700000" scaled="1"/>
          </a:gradFill>
          <a:ln w="28575">
            <a:solidFill>
              <a:schemeClr val="accent2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>
            <a:off x="6352744" y="4601285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gray">
          <a:xfrm>
            <a:off x="7438762" y="3982065"/>
            <a:ext cx="2514988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3333CC"/>
                </a:solidFill>
                <a:latin typeface="Arial" panose="020B0604020202020204" pitchFamily="34" charset="0"/>
              </a:rPr>
              <a:t>PROCESS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>
            <a:off x="6810015" y="4603668"/>
            <a:ext cx="43440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gray">
          <a:xfrm>
            <a:off x="7110098" y="4784671"/>
            <a:ext cx="3431912" cy="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>
                <a:solidFill>
                  <a:srgbClr val="990033"/>
                </a:solidFill>
                <a:latin typeface="Arial" panose="020B0604020202020204" pitchFamily="34" charset="0"/>
              </a:rPr>
              <a:t>EXPERIENCE</a:t>
            </a:r>
            <a:endParaRPr lang="en-US" altLang="en-US" sz="27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2877966" y="173859"/>
            <a:ext cx="12691639" cy="118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20" b="1">
                <a:solidFill>
                  <a:srgbClr val="A50021"/>
                </a:solidFill>
                <a:latin typeface="Arial" panose="020B0604020202020204" pitchFamily="34" charset="0"/>
              </a:rPr>
              <a:t>Service-based supply chains: </a:t>
            </a:r>
            <a:r>
              <a:rPr lang="en-US" altLang="en-US" sz="4820" b="1" i="1">
                <a:solidFill>
                  <a:srgbClr val="A50021"/>
                </a:solidFill>
                <a:latin typeface="Arial" panose="020B0604020202020204" pitchFamily="34" charset="0"/>
              </a:rPr>
              <a:t>complex!</a:t>
            </a:r>
            <a:endParaRPr lang="en-US" altLang="en-US" sz="3600" b="1" i="1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83984" name="Rectangle 4"/>
          <p:cNvSpPr>
            <a:spLocks noChangeArrowheads="1"/>
          </p:cNvSpPr>
          <p:nvPr/>
        </p:nvSpPr>
        <p:spPr bwMode="auto">
          <a:xfrm>
            <a:off x="3042297" y="7413977"/>
            <a:ext cx="12960762" cy="263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000">
                <a:solidFill>
                  <a:srgbClr val="000000"/>
                </a:solidFill>
                <a:latin typeface="Arial" panose="020B0604020202020204" pitchFamily="34" charset="0"/>
              </a:rPr>
              <a:t> Successful ‘SBSC’ delivery requires a complex blend of operational processes, products, services, technology &amp; the customer experience </a:t>
            </a:r>
            <a:endParaRPr lang="en-GB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000">
                <a:solidFill>
                  <a:srgbClr val="000000"/>
                </a:solidFill>
                <a:latin typeface="Arial" panose="020B0604020202020204" pitchFamily="34" charset="0"/>
              </a:rPr>
              <a:t> This is </a:t>
            </a:r>
            <a:r>
              <a:rPr lang="en-GB" altLang="en-US" sz="3000" u="sng">
                <a:solidFill>
                  <a:srgbClr val="000000"/>
                </a:solidFill>
                <a:latin typeface="Arial" panose="020B0604020202020204" pitchFamily="34" charset="0"/>
              </a:rPr>
              <a:t>not</a:t>
            </a:r>
            <a:r>
              <a:rPr lang="en-GB" altLang="en-US" sz="3000">
                <a:solidFill>
                  <a:srgbClr val="000000"/>
                </a:solidFill>
                <a:latin typeface="Arial" panose="020B0604020202020204" pitchFamily="34" charset="0"/>
              </a:rPr>
              <a:t> the same as more conventional product-based supply chains which focus on high volume delivery such as FMCG </a:t>
            </a:r>
            <a:r>
              <a:rPr lang="en-GB" altLang="en-US" sz="3000" i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endParaRPr lang="en-GB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3985" name="Picture 42" descr="Costa Coffee has over 1,200 shops in Britain and more than 650 in 25 other countri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31026"/>
          <a:stretch>
            <a:fillRect/>
          </a:stretch>
        </p:blipFill>
        <p:spPr bwMode="auto">
          <a:xfrm>
            <a:off x="14131108" y="2443541"/>
            <a:ext cx="1062201" cy="158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6" descr="https://encrypted-tbn2.gstatic.com/images?q=tbn:ANd9GcRaofxJOFbg94eLLL-wANvNw6laUdvm72RElmbBieCchup0RkK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608" y="1100308"/>
            <a:ext cx="1040768" cy="13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10" descr="Sir Richard Branson and a Pendolino tilting t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709" y="4172594"/>
            <a:ext cx="1531381" cy="124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23" descr="smartexpl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1016" r="22372" b="61011"/>
          <a:stretch>
            <a:fillRect/>
          </a:stretch>
        </p:blipFill>
        <p:spPr bwMode="auto">
          <a:xfrm>
            <a:off x="13680983" y="5651579"/>
            <a:ext cx="955028" cy="78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57" descr="http://t3.gstatic.com/images?q=tbn:ANd9GcSqzqfNHDvcH1_kR3APUJKW_u4GaJETDmR02IVR416EhKkPRtf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237" y="5632526"/>
            <a:ext cx="1186046" cy="17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/>
          <a:stretch>
            <a:fillRect/>
          </a:stretch>
        </p:blipFill>
        <p:spPr bwMode="auto">
          <a:xfrm>
            <a:off x="13357083" y="6766176"/>
            <a:ext cx="1509945" cy="103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622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3294748" y="445364"/>
            <a:ext cx="12332015" cy="180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Limitations of some operations models</a:t>
            </a:r>
            <a:r>
              <a:rPr lang="en-GB" altLang="en-US" sz="5400" i="1" dirty="0">
                <a:solidFill>
                  <a:srgbClr val="A50021"/>
                </a:solidFill>
                <a:latin typeface="Arial" panose="020B0604020202020204" pitchFamily="34" charset="0"/>
              </a:rPr>
              <a:t> 				       </a:t>
            </a:r>
            <a:r>
              <a:rPr lang="en-GB" altLang="en-US" sz="5400" i="1" dirty="0">
                <a:solidFill>
                  <a:srgbClr val="B22200"/>
                </a:solidFill>
                <a:latin typeface="Arial" panose="020B0604020202020204" pitchFamily="34" charset="0"/>
              </a:rPr>
              <a:t>  </a:t>
            </a:r>
            <a:endParaRPr lang="en-GB" altLang="en-US" sz="5400" i="1" dirty="0">
              <a:solidFill>
                <a:srgbClr val="B222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394775" y="1607593"/>
            <a:ext cx="12222461" cy="38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Manufacturing &amp; production dominant</a:t>
            </a:r>
            <a:endParaRPr lang="en-GB" altLang="en-US" sz="4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Shift in outlook towards marketing &amp; services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en-US" sz="15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Distinguishing products from services</a:t>
            </a:r>
            <a:endParaRPr lang="en-GB" altLang="en-US" sz="4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IHIP now seen as ambiguous &amp; simplistic</a:t>
            </a:r>
            <a:r>
              <a:rPr lang="en-GB" altLang="en-U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985165" y="5008543"/>
            <a:ext cx="1879908" cy="36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b="1" i="1" u="sng" dirty="0">
                <a:solidFill>
                  <a:srgbClr val="000000"/>
                </a:solidFill>
                <a:latin typeface="Arial" panose="020B0604020202020204" pitchFamily="34" charset="0"/>
              </a:rPr>
              <a:t>Traditional</a:t>
            </a:r>
            <a:endParaRPr lang="en-GB" altLang="en-US" sz="1800" b="1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Intangibility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Heterogeneity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Inseparability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Perishability 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208304" y="4913278"/>
            <a:ext cx="334379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350">
                <a:solidFill>
                  <a:srgbClr val="000000"/>
                </a:solidFill>
                <a:latin typeface="Arial" panose="020B0604020202020204" pitchFamily="34" charset="0"/>
              </a:rPr>
              <a:t>              </a:t>
            </a:r>
            <a:r>
              <a:rPr lang="en-GB" altLang="en-US" sz="1800" b="1" i="1" u="sng">
                <a:solidFill>
                  <a:srgbClr val="000000"/>
                </a:solidFill>
                <a:latin typeface="Arial" panose="020B0604020202020204" pitchFamily="34" charset="0"/>
              </a:rPr>
              <a:t>Proposed </a:t>
            </a:r>
            <a:endParaRPr lang="en-GB" altLang="en-US" sz="1800" b="1" i="1" u="sng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i="1" u="sng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Degree of Stockability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Degree of Intensity of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 Interaction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Degree of Simultaneousness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 between Production and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 Consumption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Degree of Ease in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 Performance Assessment 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394775" y="4693355"/>
            <a:ext cx="12322488" cy="4284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7719793" y="6268417"/>
            <a:ext cx="1407537" cy="724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7736465" y="6268417"/>
            <a:ext cx="1371812" cy="1905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7772188" y="6325576"/>
            <a:ext cx="1355141" cy="5334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V="1">
            <a:off x="7772189" y="7125800"/>
            <a:ext cx="1388484" cy="304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7736465" y="7278223"/>
            <a:ext cx="1407535" cy="6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V="1">
            <a:off x="7719793" y="5715882"/>
            <a:ext cx="1388484" cy="2210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1096239" y="8977744"/>
            <a:ext cx="3796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Corrêa</a:t>
            </a: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2007)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9310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998" cy="10287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93" y="580484"/>
            <a:ext cx="15099183" cy="1947973"/>
          </a:xfrm>
        </p:spPr>
        <p:txBody>
          <a:bodyPr anchor="b">
            <a:normAutofit/>
          </a:bodyPr>
          <a:lstStyle/>
          <a:p>
            <a:r>
              <a:rPr lang="en-GB" sz="7200" dirty="0"/>
              <a:t>Recap Process design and mapping</a:t>
            </a:r>
            <a:endParaRPr lang="en-GB" sz="7200" dirty="0"/>
          </a:p>
        </p:txBody>
      </p:sp>
      <p:sp>
        <p:nvSpPr>
          <p:cNvPr id="22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-3" y="2998730"/>
            <a:ext cx="17181892" cy="11727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05128"/>
            <a:ext cx="17075043" cy="64029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491" y="3899865"/>
            <a:ext cx="6796347" cy="5460017"/>
          </a:xfrm>
        </p:spPr>
        <p:txBody>
          <a:bodyPr anchor="ctr">
            <a:normAutofit/>
          </a:bodyPr>
          <a:lstStyle/>
          <a:p>
            <a:pPr indent="-228600" defTabSz="914400">
              <a:spcAft>
                <a:spcPts val="600"/>
              </a:spcAft>
            </a:pPr>
            <a:r>
              <a:rPr lang="en-US" sz="3000" dirty="0"/>
              <a:t>Basic location issues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Basic layouts and layout design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How do volume and variety affect process design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 Process mapping and Bottlenecks ARAPU case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Little’s Law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Fat vs. Thin layouts</a:t>
            </a:r>
            <a:endParaRPr lang="en-GB" sz="3000" dirty="0"/>
          </a:p>
          <a:p>
            <a:endParaRPr lang="en-GB" sz="3000" dirty="0"/>
          </a:p>
        </p:txBody>
      </p:sp>
      <p:sp>
        <p:nvSpPr>
          <p:cNvPr id="24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16841970" y="3470094"/>
            <a:ext cx="1172731" cy="228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/>
          <p:nvPr/>
        </p:nvSpPr>
        <p:spPr bwMode="auto">
          <a:xfrm>
            <a:off x="2970848" y="354863"/>
            <a:ext cx="12346305" cy="14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C00000"/>
                </a:solidFill>
                <a:ea typeface="MS PGothic" panose="020B0600070205080204" pitchFamily="34" charset="-128"/>
              </a:rPr>
              <a:t>Front Office vs. Back Office</a:t>
            </a:r>
            <a:endParaRPr lang="en-US" sz="4800" dirty="0">
              <a:solidFill>
                <a:srgbClr val="C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29" y="2307789"/>
            <a:ext cx="10531512" cy="67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69155" y="9357412"/>
            <a:ext cx="672124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i="1" dirty="0"/>
              <a:t>Jones and Robinson, Operations Management</a:t>
            </a:r>
            <a:endParaRPr lang="en-GB" sz="2400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AutoShape 420"/>
          <p:cNvSpPr>
            <a:spLocks noChangeArrowheads="1"/>
          </p:cNvSpPr>
          <p:nvPr/>
        </p:nvSpPr>
        <p:spPr bwMode="auto">
          <a:xfrm>
            <a:off x="2284943" y="685907"/>
            <a:ext cx="1528998" cy="271504"/>
          </a:xfrm>
          <a:custGeom>
            <a:avLst/>
            <a:gdLst>
              <a:gd name="T0" fmla="+- 0 201 -33"/>
              <a:gd name="T1" fmla="*/ T0 w 2397"/>
              <a:gd name="T2" fmla="+- 0 -96 -345"/>
              <a:gd name="T3" fmla="*/ -96 h 425"/>
              <a:gd name="T4" fmla="+- 0 68 -33"/>
              <a:gd name="T5" fmla="*/ T4 w 2397"/>
              <a:gd name="T6" fmla="+- 0 -10 -345"/>
              <a:gd name="T7" fmla="*/ -10 h 425"/>
              <a:gd name="T8" fmla="+- 0 40 -33"/>
              <a:gd name="T9" fmla="*/ T8 w 2397"/>
              <a:gd name="T10" fmla="+- 0 80 -345"/>
              <a:gd name="T11" fmla="*/ 80 h 425"/>
              <a:gd name="T12" fmla="+- 0 12 -33"/>
              <a:gd name="T13" fmla="*/ T12 w 2397"/>
              <a:gd name="T14" fmla="+- 0 51 -345"/>
              <a:gd name="T15" fmla="*/ 51 h 425"/>
              <a:gd name="T16" fmla="+- 0 12 -33"/>
              <a:gd name="T17" fmla="*/ T16 w 2397"/>
              <a:gd name="T18" fmla="+- 0 -165 -345"/>
              <a:gd name="T19" fmla="*/ -165 h 425"/>
              <a:gd name="T20" fmla="+- 0 66 -33"/>
              <a:gd name="T21" fmla="*/ T20 w 2397"/>
              <a:gd name="T22" fmla="+- 0 -176 -345"/>
              <a:gd name="T23" fmla="*/ -176 h 425"/>
              <a:gd name="T24" fmla="+- 0 201 -33"/>
              <a:gd name="T25" fmla="*/ T24 w 2397"/>
              <a:gd name="T26" fmla="+- 0 -96 -345"/>
              <a:gd name="T27" fmla="*/ -96 h 425"/>
              <a:gd name="T28" fmla="+- 0 68 -33"/>
              <a:gd name="T29" fmla="*/ T28 w 2397"/>
              <a:gd name="T30" fmla="+- 0 -96 -345"/>
              <a:gd name="T31" fmla="*/ -96 h 425"/>
              <a:gd name="T32" fmla="+- 0 107 -33"/>
              <a:gd name="T33" fmla="*/ T32 w 2397"/>
              <a:gd name="T34" fmla="+- 0 -48 -345"/>
              <a:gd name="T35" fmla="*/ -48 h 425"/>
              <a:gd name="T36" fmla="+- 0 145 -33"/>
              <a:gd name="T37" fmla="*/ T36 w 2397"/>
              <a:gd name="T38" fmla="+- 0 -96 -345"/>
              <a:gd name="T39" fmla="*/ -96 h 425"/>
              <a:gd name="T40" fmla="+- 0 107 -33"/>
              <a:gd name="T41" fmla="*/ T40 w 2397"/>
              <a:gd name="T42" fmla="+- 0 -143 -345"/>
              <a:gd name="T43" fmla="*/ -143 h 425"/>
              <a:gd name="T44" fmla="+- 0 68 -33"/>
              <a:gd name="T45" fmla="*/ T44 w 2397"/>
              <a:gd name="T46" fmla="+- 0 -96 -345"/>
              <a:gd name="T47" fmla="*/ -96 h 425"/>
              <a:gd name="T48" fmla="+- 0 -33 -33"/>
              <a:gd name="T49" fmla="*/ T48 w 2397"/>
              <a:gd name="T50" fmla="+- 0 -345 -345"/>
              <a:gd name="T51" fmla="*/ -345 h 425"/>
              <a:gd name="T52" fmla="+- 0 2364 -33"/>
              <a:gd name="T53" fmla="*/ T52 w 2397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2397" h="425">
                <a:moveTo>
                  <a:pt x="234" y="249"/>
                </a:moveTo>
                <a:cubicBezTo>
                  <a:pt x="241" y="325"/>
                  <a:pt x="159" y="377"/>
                  <a:pt x="101" y="335"/>
                </a:cubicBezTo>
                <a:cubicBezTo>
                  <a:pt x="100" y="372"/>
                  <a:pt x="111" y="424"/>
                  <a:pt x="73" y="425"/>
                </a:cubicBezTo>
                <a:cubicBezTo>
                  <a:pt x="57" y="425"/>
                  <a:pt x="45" y="411"/>
                  <a:pt x="45" y="396"/>
                </a:cubicBezTo>
                <a:lnTo>
                  <a:pt x="45" y="180"/>
                </a:lnTo>
                <a:cubicBezTo>
                  <a:pt x="43" y="148"/>
                  <a:pt x="92" y="142"/>
                  <a:pt x="99" y="169"/>
                </a:cubicBezTo>
                <a:cubicBezTo>
                  <a:pt x="150" y="117"/>
                  <a:pt x="243" y="172"/>
                  <a:pt x="234" y="249"/>
                </a:cubicBezTo>
                <a:close/>
                <a:moveTo>
                  <a:pt x="101" y="249"/>
                </a:moveTo>
                <a:cubicBezTo>
                  <a:pt x="101" y="275"/>
                  <a:pt x="113" y="297"/>
                  <a:pt x="140" y="297"/>
                </a:cubicBezTo>
                <a:cubicBezTo>
                  <a:pt x="166" y="297"/>
                  <a:pt x="178" y="277"/>
                  <a:pt x="178" y="249"/>
                </a:cubicBezTo>
                <a:cubicBezTo>
                  <a:pt x="177" y="223"/>
                  <a:pt x="166" y="203"/>
                  <a:pt x="140" y="202"/>
                </a:cubicBezTo>
                <a:cubicBezTo>
                  <a:pt x="112" y="201"/>
                  <a:pt x="101" y="224"/>
                  <a:pt x="101" y="249"/>
                </a:cubicBezTo>
                <a:close/>
              </a:path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05" name="AutoShape 419"/>
          <p:cNvSpPr>
            <a:spLocks noChangeArrowheads="1"/>
          </p:cNvSpPr>
          <p:nvPr/>
        </p:nvSpPr>
        <p:spPr bwMode="auto">
          <a:xfrm>
            <a:off x="2284943" y="957411"/>
            <a:ext cx="1528998" cy="271504"/>
          </a:xfrm>
          <a:custGeom>
            <a:avLst/>
            <a:gdLst>
              <a:gd name="T0" fmla="+- 0 140 -239"/>
              <a:gd name="T1" fmla="*/ T0 w 2397"/>
              <a:gd name="T2" fmla="+- 0 -176 -345"/>
              <a:gd name="T3" fmla="*/ -176 h 425"/>
              <a:gd name="T4" fmla="+- 0 195 -239"/>
              <a:gd name="T5" fmla="*/ T4 w 2397"/>
              <a:gd name="T6" fmla="+- 0 -165 -345"/>
              <a:gd name="T7" fmla="*/ -165 h 425"/>
              <a:gd name="T8" fmla="+- 0 195 -239"/>
              <a:gd name="T9" fmla="*/ T8 w 2397"/>
              <a:gd name="T10" fmla="+- 0 -27 -345"/>
              <a:gd name="T11" fmla="*/ -27 h 425"/>
              <a:gd name="T12" fmla="+- 0 140 -239"/>
              <a:gd name="T13" fmla="*/ T12 w 2397"/>
              <a:gd name="T14" fmla="+- 0 -16 -345"/>
              <a:gd name="T15" fmla="*/ -16 h 425"/>
              <a:gd name="T16" fmla="+- 0 92 -239"/>
              <a:gd name="T17" fmla="*/ T16 w 2397"/>
              <a:gd name="T18" fmla="+- 0 6 -345"/>
              <a:gd name="T19" fmla="*/ 6 h 425"/>
              <a:gd name="T20" fmla="+- 0 5 -239"/>
              <a:gd name="T21" fmla="*/ T20 w 2397"/>
              <a:gd name="T22" fmla="+- 0 -96 -345"/>
              <a:gd name="T23" fmla="*/ -96 h 425"/>
              <a:gd name="T24" fmla="+- 0 92 -239"/>
              <a:gd name="T25" fmla="*/ T24 w 2397"/>
              <a:gd name="T26" fmla="+- 0 -197 -345"/>
              <a:gd name="T27" fmla="*/ -197 h 425"/>
              <a:gd name="T28" fmla="+- 0 140 -239"/>
              <a:gd name="T29" fmla="*/ T28 w 2397"/>
              <a:gd name="T30" fmla="+- 0 -176 -345"/>
              <a:gd name="T31" fmla="*/ -176 h 425"/>
              <a:gd name="T32" fmla="+- 0 139 -239"/>
              <a:gd name="T33" fmla="*/ T32 w 2397"/>
              <a:gd name="T34" fmla="+- 0 -96 -345"/>
              <a:gd name="T35" fmla="*/ -96 h 425"/>
              <a:gd name="T36" fmla="+- 0 100 -239"/>
              <a:gd name="T37" fmla="*/ T36 w 2397"/>
              <a:gd name="T38" fmla="+- 0 -143 -345"/>
              <a:gd name="T39" fmla="*/ -143 h 425"/>
              <a:gd name="T40" fmla="+- 0 62 -239"/>
              <a:gd name="T41" fmla="*/ T40 w 2397"/>
              <a:gd name="T42" fmla="+- 0 -96 -345"/>
              <a:gd name="T43" fmla="*/ -96 h 425"/>
              <a:gd name="T44" fmla="+- 0 100 -239"/>
              <a:gd name="T45" fmla="*/ T44 w 2397"/>
              <a:gd name="T46" fmla="+- 0 -48 -345"/>
              <a:gd name="T47" fmla="*/ -48 h 425"/>
              <a:gd name="T48" fmla="+- 0 139 -239"/>
              <a:gd name="T49" fmla="*/ T48 w 2397"/>
              <a:gd name="T50" fmla="+- 0 -96 -345"/>
              <a:gd name="T51" fmla="*/ -96 h 425"/>
              <a:gd name="T52" fmla="+- 0 -239 -239"/>
              <a:gd name="T53" fmla="*/ T52 w 2397"/>
              <a:gd name="T54" fmla="+- 0 -345 -345"/>
              <a:gd name="T55" fmla="*/ -345 h 425"/>
              <a:gd name="T56" fmla="+- 0 2158 -239"/>
              <a:gd name="T57" fmla="*/ T56 w 2397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2397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06" name="AutoShape 418"/>
          <p:cNvSpPr>
            <a:spLocks noChangeArrowheads="1"/>
          </p:cNvSpPr>
          <p:nvPr/>
        </p:nvSpPr>
        <p:spPr bwMode="auto">
          <a:xfrm>
            <a:off x="2284943" y="1228916"/>
            <a:ext cx="1528998" cy="271504"/>
          </a:xfrm>
          <a:custGeom>
            <a:avLst/>
            <a:gdLst>
              <a:gd name="T0" fmla="+- 0 159 -445"/>
              <a:gd name="T1" fmla="*/ T0 w 2397"/>
              <a:gd name="T2" fmla="+- 0 -194 -345"/>
              <a:gd name="T3" fmla="*/ -194 h 425"/>
              <a:gd name="T4" fmla="+- 0 187 -445"/>
              <a:gd name="T5" fmla="*/ T4 w 2397"/>
              <a:gd name="T6" fmla="+- 0 -69 -345"/>
              <a:gd name="T7" fmla="*/ -69 h 425"/>
              <a:gd name="T8" fmla="+- 0 100 -445"/>
              <a:gd name="T9" fmla="*/ T8 w 2397"/>
              <a:gd name="T10" fmla="+- 0 6 -345"/>
              <a:gd name="T11" fmla="*/ 6 h 425"/>
              <a:gd name="T12" fmla="+- 0 13 -445"/>
              <a:gd name="T13" fmla="*/ T12 w 2397"/>
              <a:gd name="T14" fmla="+- 0 -69 -345"/>
              <a:gd name="T15" fmla="*/ -69 h 425"/>
              <a:gd name="T16" fmla="+- 0 41 -445"/>
              <a:gd name="T17" fmla="*/ T16 w 2397"/>
              <a:gd name="T18" fmla="+- 0 -194 -345"/>
              <a:gd name="T19" fmla="*/ -194 h 425"/>
              <a:gd name="T20" fmla="+- 0 69 -445"/>
              <a:gd name="T21" fmla="*/ T20 w 2397"/>
              <a:gd name="T22" fmla="+- 0 -77 -345"/>
              <a:gd name="T23" fmla="*/ -77 h 425"/>
              <a:gd name="T24" fmla="+- 0 100 -445"/>
              <a:gd name="T25" fmla="*/ T24 w 2397"/>
              <a:gd name="T26" fmla="+- 0 -46 -345"/>
              <a:gd name="T27" fmla="*/ -46 h 425"/>
              <a:gd name="T28" fmla="+- 0 131 -445"/>
              <a:gd name="T29" fmla="*/ T28 w 2397"/>
              <a:gd name="T30" fmla="+- 0 -165 -345"/>
              <a:gd name="T31" fmla="*/ -165 h 425"/>
              <a:gd name="T32" fmla="+- 0 159 -445"/>
              <a:gd name="T33" fmla="*/ T32 w 2397"/>
              <a:gd name="T34" fmla="+- 0 -194 -345"/>
              <a:gd name="T35" fmla="*/ -194 h 425"/>
              <a:gd name="T36" fmla="+- 0 -445 -445"/>
              <a:gd name="T37" fmla="*/ T36 w 2397"/>
              <a:gd name="T38" fmla="+- 0 -345 -345"/>
              <a:gd name="T39" fmla="*/ -345 h 425"/>
              <a:gd name="T40" fmla="+- 0 1952 -445"/>
              <a:gd name="T41" fmla="*/ T40 w 2397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2397" h="425">
                <a:moveTo>
                  <a:pt x="604" y="151"/>
                </a:moveTo>
                <a:cubicBezTo>
                  <a:pt x="650" y="155"/>
                  <a:pt x="632" y="230"/>
                  <a:pt x="632" y="276"/>
                </a:cubicBezTo>
                <a:cubicBezTo>
                  <a:pt x="632" y="328"/>
                  <a:pt x="596" y="351"/>
                  <a:pt x="545" y="351"/>
                </a:cubicBezTo>
                <a:cubicBezTo>
                  <a:pt x="495" y="351"/>
                  <a:pt x="458" y="328"/>
                  <a:pt x="458" y="276"/>
                </a:cubicBezTo>
                <a:cubicBezTo>
                  <a:pt x="458" y="230"/>
                  <a:pt x="440" y="151"/>
                  <a:pt x="486" y="151"/>
                </a:cubicBezTo>
                <a:cubicBezTo>
                  <a:pt x="531" y="151"/>
                  <a:pt x="510" y="225"/>
                  <a:pt x="514" y="268"/>
                </a:cubicBezTo>
                <a:cubicBezTo>
                  <a:pt x="516" y="287"/>
                  <a:pt x="526" y="298"/>
                  <a:pt x="545" y="299"/>
                </a:cubicBezTo>
                <a:cubicBezTo>
                  <a:pt x="594" y="298"/>
                  <a:pt x="572" y="225"/>
                  <a:pt x="576" y="180"/>
                </a:cubicBezTo>
                <a:cubicBezTo>
                  <a:pt x="577" y="165"/>
                  <a:pt x="588" y="151"/>
                  <a:pt x="604" y="151"/>
                </a:cubicBezTo>
                <a:close/>
              </a:path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07" name="AutoShape 417"/>
          <p:cNvSpPr>
            <a:spLocks noChangeArrowheads="1"/>
          </p:cNvSpPr>
          <p:nvPr/>
        </p:nvSpPr>
        <p:spPr bwMode="auto">
          <a:xfrm>
            <a:off x="2284943" y="1500420"/>
            <a:ext cx="1528998" cy="271504"/>
          </a:xfrm>
          <a:custGeom>
            <a:avLst/>
            <a:gdLst>
              <a:gd name="T0" fmla="+- 0 40 -645"/>
              <a:gd name="T1" fmla="*/ T0 w 2397"/>
              <a:gd name="T2" fmla="+- 0 2 -345"/>
              <a:gd name="T3" fmla="*/ 2 h 425"/>
              <a:gd name="T4" fmla="+- 0 12 -645"/>
              <a:gd name="T5" fmla="*/ T4 w 2397"/>
              <a:gd name="T6" fmla="+- 0 -27 -345"/>
              <a:gd name="T7" fmla="*/ -27 h 425"/>
              <a:gd name="T8" fmla="+- 0 12 -645"/>
              <a:gd name="T9" fmla="*/ T8 w 2397"/>
              <a:gd name="T10" fmla="+- 0 -248 -345"/>
              <a:gd name="T11" fmla="*/ -248 h 425"/>
              <a:gd name="T12" fmla="+- 0 40 -645"/>
              <a:gd name="T13" fmla="*/ T12 w 2397"/>
              <a:gd name="T14" fmla="+- 0 -277 -345"/>
              <a:gd name="T15" fmla="*/ -277 h 425"/>
              <a:gd name="T16" fmla="+- 0 68 -645"/>
              <a:gd name="T17" fmla="*/ T16 w 2397"/>
              <a:gd name="T18" fmla="+- 0 -248 -345"/>
              <a:gd name="T19" fmla="*/ -248 h 425"/>
              <a:gd name="T20" fmla="+- 0 68 -645"/>
              <a:gd name="T21" fmla="*/ T20 w 2397"/>
              <a:gd name="T22" fmla="+- 0 -27 -345"/>
              <a:gd name="T23" fmla="*/ -27 h 425"/>
              <a:gd name="T24" fmla="+- 0 40 -645"/>
              <a:gd name="T25" fmla="*/ T24 w 2397"/>
              <a:gd name="T26" fmla="+- 0 2 -345"/>
              <a:gd name="T27" fmla="*/ 2 h 425"/>
              <a:gd name="T28" fmla="+- 0 -645 -645"/>
              <a:gd name="T29" fmla="*/ T28 w 2397"/>
              <a:gd name="T30" fmla="+- 0 -345 -345"/>
              <a:gd name="T31" fmla="*/ -345 h 425"/>
              <a:gd name="T32" fmla="+- 0 1752 -645"/>
              <a:gd name="T33" fmla="*/ T32 w 2397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2397" h="425">
                <a:moveTo>
                  <a:pt x="685" y="347"/>
                </a:moveTo>
                <a:cubicBezTo>
                  <a:pt x="669" y="347"/>
                  <a:pt x="657" y="333"/>
                  <a:pt x="657" y="318"/>
                </a:cubicBezTo>
                <a:lnTo>
                  <a:pt x="657" y="97"/>
                </a:lnTo>
                <a:cubicBezTo>
                  <a:pt x="657" y="82"/>
                  <a:pt x="669" y="68"/>
                  <a:pt x="685" y="68"/>
                </a:cubicBezTo>
                <a:cubicBezTo>
                  <a:pt x="701" y="68"/>
                  <a:pt x="713" y="82"/>
                  <a:pt x="713" y="97"/>
                </a:cubicBezTo>
                <a:lnTo>
                  <a:pt x="713" y="318"/>
                </a:lnTo>
                <a:cubicBezTo>
                  <a:pt x="713" y="333"/>
                  <a:pt x="701" y="347"/>
                  <a:pt x="685" y="347"/>
                </a:cubicBezTo>
                <a:close/>
              </a:path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1" name="AutoShape 409"/>
          <p:cNvSpPr>
            <a:spLocks noChangeArrowheads="1"/>
          </p:cNvSpPr>
          <p:nvPr/>
        </p:nvSpPr>
        <p:spPr bwMode="auto">
          <a:xfrm>
            <a:off x="2284943" y="3672455"/>
            <a:ext cx="1528998" cy="271504"/>
          </a:xfrm>
          <a:custGeom>
            <a:avLst/>
            <a:gdLst>
              <a:gd name="T0" fmla="+- 0 40 -1901"/>
              <a:gd name="T1" fmla="*/ T0 w 2397"/>
              <a:gd name="T2" fmla="+- 0 2 -345"/>
              <a:gd name="T3" fmla="*/ 2 h 425"/>
              <a:gd name="T4" fmla="+- 0 12 -1901"/>
              <a:gd name="T5" fmla="*/ T4 w 2397"/>
              <a:gd name="T6" fmla="+- 0 -27 -345"/>
              <a:gd name="T7" fmla="*/ -27 h 425"/>
              <a:gd name="T8" fmla="+- 0 12 -1901"/>
              <a:gd name="T9" fmla="*/ T8 w 2397"/>
              <a:gd name="T10" fmla="+- 0 -248 -345"/>
              <a:gd name="T11" fmla="*/ -248 h 425"/>
              <a:gd name="T12" fmla="+- 0 40 -1901"/>
              <a:gd name="T13" fmla="*/ T12 w 2397"/>
              <a:gd name="T14" fmla="+- 0 -277 -345"/>
              <a:gd name="T15" fmla="*/ -277 h 425"/>
              <a:gd name="T16" fmla="+- 0 68 -1901"/>
              <a:gd name="T17" fmla="*/ T16 w 2397"/>
              <a:gd name="T18" fmla="+- 0 -248 -345"/>
              <a:gd name="T19" fmla="*/ -248 h 425"/>
              <a:gd name="T20" fmla="+- 0 68 -1901"/>
              <a:gd name="T21" fmla="*/ T20 w 2397"/>
              <a:gd name="T22" fmla="+- 0 -27 -345"/>
              <a:gd name="T23" fmla="*/ -27 h 425"/>
              <a:gd name="T24" fmla="+- 0 40 -1901"/>
              <a:gd name="T25" fmla="*/ T24 w 2397"/>
              <a:gd name="T26" fmla="+- 0 2 -345"/>
              <a:gd name="T27" fmla="*/ 2 h 425"/>
              <a:gd name="T28" fmla="+- 0 -1901 -1901"/>
              <a:gd name="T29" fmla="*/ T28 w 2397"/>
              <a:gd name="T30" fmla="+- 0 -345 -345"/>
              <a:gd name="T31" fmla="*/ -345 h 425"/>
              <a:gd name="T32" fmla="+- 0 496 -1901"/>
              <a:gd name="T33" fmla="*/ T32 w 2397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2397" h="425">
                <a:moveTo>
                  <a:pt x="1941" y="347"/>
                </a:moveTo>
                <a:cubicBezTo>
                  <a:pt x="1925" y="347"/>
                  <a:pt x="1913" y="333"/>
                  <a:pt x="1913" y="318"/>
                </a:cubicBezTo>
                <a:lnTo>
                  <a:pt x="1913" y="97"/>
                </a:lnTo>
                <a:cubicBezTo>
                  <a:pt x="1913" y="82"/>
                  <a:pt x="1925" y="68"/>
                  <a:pt x="1941" y="68"/>
                </a:cubicBezTo>
                <a:cubicBezTo>
                  <a:pt x="1957" y="68"/>
                  <a:pt x="1969" y="82"/>
                  <a:pt x="1969" y="97"/>
                </a:cubicBezTo>
                <a:lnTo>
                  <a:pt x="1969" y="318"/>
                </a:lnTo>
                <a:cubicBezTo>
                  <a:pt x="1969" y="333"/>
                  <a:pt x="1957" y="347"/>
                  <a:pt x="1941" y="347"/>
                </a:cubicBezTo>
                <a:close/>
              </a:path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2" name="Freeform 408"/>
          <p:cNvSpPr>
            <a:spLocks noChangeArrowheads="1"/>
          </p:cNvSpPr>
          <p:nvPr/>
        </p:nvSpPr>
        <p:spPr bwMode="auto">
          <a:xfrm>
            <a:off x="2284943" y="3943960"/>
            <a:ext cx="1528998" cy="271504"/>
          </a:xfrm>
          <a:custGeom>
            <a:avLst/>
            <a:gdLst>
              <a:gd name="T0" fmla="+- 0 -1980 -1980"/>
              <a:gd name="T1" fmla="*/ T0 w 2397"/>
              <a:gd name="T2" fmla="+- 0 -345 -345"/>
              <a:gd name="T3" fmla="*/ -345 h 425"/>
              <a:gd name="T4" fmla="+- 0 417 -1980"/>
              <a:gd name="T5" fmla="*/ T4 w 2397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397" h="425" stroke="0">
                <a:moveTo>
                  <a:pt x="0" y="0"/>
                </a:moveTo>
                <a:lnTo>
                  <a:pt x="2397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3" name="AutoShape 407"/>
          <p:cNvSpPr>
            <a:spLocks noChangeArrowheads="1"/>
          </p:cNvSpPr>
          <p:nvPr/>
        </p:nvSpPr>
        <p:spPr bwMode="auto">
          <a:xfrm>
            <a:off x="2284942" y="4215464"/>
            <a:ext cx="728775" cy="271504"/>
          </a:xfrm>
          <a:custGeom>
            <a:avLst/>
            <a:gdLst>
              <a:gd name="T0" fmla="+- 0 90 -33"/>
              <a:gd name="T1" fmla="*/ T0 w 1142"/>
              <a:gd name="T2" fmla="+- 0 38 -345"/>
              <a:gd name="T3" fmla="*/ 38 h 425"/>
              <a:gd name="T4" fmla="+- 0 48 -33"/>
              <a:gd name="T5" fmla="*/ T4 w 1142"/>
              <a:gd name="T6" fmla="+- 0 52 -345"/>
              <a:gd name="T7" fmla="*/ 52 h 425"/>
              <a:gd name="T8" fmla="+- 0 48 -33"/>
              <a:gd name="T9" fmla="*/ T8 w 1142"/>
              <a:gd name="T10" fmla="+- 0 -254 -345"/>
              <a:gd name="T11" fmla="*/ -254 h 425"/>
              <a:gd name="T12" fmla="+- 0 90 -33"/>
              <a:gd name="T13" fmla="*/ T12 w 1142"/>
              <a:gd name="T14" fmla="+- 0 -239 -345"/>
              <a:gd name="T15" fmla="*/ -239 h 425"/>
              <a:gd name="T16" fmla="+- 0 64 -33"/>
              <a:gd name="T17" fmla="*/ T16 w 1142"/>
              <a:gd name="T18" fmla="+- 0 -101 -345"/>
              <a:gd name="T19" fmla="*/ -101 h 425"/>
              <a:gd name="T20" fmla="+- 0 90 -33"/>
              <a:gd name="T21" fmla="*/ T20 w 1142"/>
              <a:gd name="T22" fmla="+- 0 38 -345"/>
              <a:gd name="T23" fmla="*/ 38 h 425"/>
              <a:gd name="T24" fmla="+- 0 -33 -33"/>
              <a:gd name="T25" fmla="*/ T24 w 1142"/>
              <a:gd name="T26" fmla="+- 0 -345 -345"/>
              <a:gd name="T27" fmla="*/ -345 h 425"/>
              <a:gd name="T28" fmla="+- 0 1109 -33"/>
              <a:gd name="T29" fmla="*/ T28 w 1142"/>
              <a:gd name="T30" fmla="+- 0 80 -345"/>
              <a:gd name="T3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1142" h="425">
                <a:moveTo>
                  <a:pt x="123" y="383"/>
                </a:moveTo>
                <a:cubicBezTo>
                  <a:pt x="127" y="404"/>
                  <a:pt x="92" y="413"/>
                  <a:pt x="81" y="397"/>
                </a:cubicBezTo>
                <a:cubicBezTo>
                  <a:pt x="36" y="327"/>
                  <a:pt x="36" y="160"/>
                  <a:pt x="81" y="91"/>
                </a:cubicBezTo>
                <a:cubicBezTo>
                  <a:pt x="92" y="74"/>
                  <a:pt x="128" y="85"/>
                  <a:pt x="123" y="106"/>
                </a:cubicBezTo>
                <a:cubicBezTo>
                  <a:pt x="115" y="145"/>
                  <a:pt x="97" y="191"/>
                  <a:pt x="97" y="244"/>
                </a:cubicBezTo>
                <a:cubicBezTo>
                  <a:pt x="97" y="298"/>
                  <a:pt x="115" y="343"/>
                  <a:pt x="123" y="383"/>
                </a:cubicBezTo>
                <a:close/>
              </a:path>
              <a:path w="1142" h="425" stroke="0">
                <a:moveTo>
                  <a:pt x="0" y="0"/>
                </a:moveTo>
                <a:lnTo>
                  <a:pt x="114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4" name="AutoShape 405"/>
          <p:cNvSpPr>
            <a:spLocks noChangeArrowheads="1"/>
          </p:cNvSpPr>
          <p:nvPr/>
        </p:nvSpPr>
        <p:spPr bwMode="auto">
          <a:xfrm>
            <a:off x="2284942" y="4758473"/>
            <a:ext cx="728775" cy="271504"/>
          </a:xfrm>
          <a:custGeom>
            <a:avLst/>
            <a:gdLst>
              <a:gd name="T0" fmla="+- 0 5 -332"/>
              <a:gd name="T1" fmla="*/ T0 w 1142"/>
              <a:gd name="T2" fmla="+- 0 -96 -345"/>
              <a:gd name="T3" fmla="*/ -96 h 425"/>
              <a:gd name="T4" fmla="+- 0 100 -332"/>
              <a:gd name="T5" fmla="*/ T4 w 1142"/>
              <a:gd name="T6" fmla="+- 0 -197 -345"/>
              <a:gd name="T7" fmla="*/ -197 h 425"/>
              <a:gd name="T8" fmla="+- 0 195 -332"/>
              <a:gd name="T9" fmla="*/ T8 w 1142"/>
              <a:gd name="T10" fmla="+- 0 -96 -345"/>
              <a:gd name="T11" fmla="*/ -96 h 425"/>
              <a:gd name="T12" fmla="+- 0 100 -332"/>
              <a:gd name="T13" fmla="*/ T12 w 1142"/>
              <a:gd name="T14" fmla="+- 0 6 -345"/>
              <a:gd name="T15" fmla="*/ 6 h 425"/>
              <a:gd name="T16" fmla="+- 0 5 -332"/>
              <a:gd name="T17" fmla="*/ T16 w 1142"/>
              <a:gd name="T18" fmla="+- 0 -96 -345"/>
              <a:gd name="T19" fmla="*/ -96 h 425"/>
              <a:gd name="T20" fmla="+- 0 139 -332"/>
              <a:gd name="T21" fmla="*/ T20 w 1142"/>
              <a:gd name="T22" fmla="+- 0 -96 -345"/>
              <a:gd name="T23" fmla="*/ -96 h 425"/>
              <a:gd name="T24" fmla="+- 0 100 -332"/>
              <a:gd name="T25" fmla="*/ T24 w 1142"/>
              <a:gd name="T26" fmla="+- 0 -143 -345"/>
              <a:gd name="T27" fmla="*/ -143 h 425"/>
              <a:gd name="T28" fmla="+- 0 62 -332"/>
              <a:gd name="T29" fmla="*/ T28 w 1142"/>
              <a:gd name="T30" fmla="+- 0 -96 -345"/>
              <a:gd name="T31" fmla="*/ -96 h 425"/>
              <a:gd name="T32" fmla="+- 0 100 -332"/>
              <a:gd name="T33" fmla="*/ T32 w 1142"/>
              <a:gd name="T34" fmla="+- 0 -48 -345"/>
              <a:gd name="T35" fmla="*/ -48 h 425"/>
              <a:gd name="T36" fmla="+- 0 139 -332"/>
              <a:gd name="T37" fmla="*/ T36 w 1142"/>
              <a:gd name="T38" fmla="+- 0 -96 -345"/>
              <a:gd name="T39" fmla="*/ -96 h 425"/>
              <a:gd name="T40" fmla="+- 0 -332 -332"/>
              <a:gd name="T41" fmla="*/ T40 w 1142"/>
              <a:gd name="T42" fmla="+- 0 -345 -345"/>
              <a:gd name="T43" fmla="*/ -345 h 425"/>
              <a:gd name="T44" fmla="+- 0 810 -332"/>
              <a:gd name="T45" fmla="*/ T44 w 1142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142" h="425">
                <a:moveTo>
                  <a:pt x="337" y="249"/>
                </a:moveTo>
                <a:cubicBezTo>
                  <a:pt x="337" y="189"/>
                  <a:pt x="372" y="148"/>
                  <a:pt x="432" y="148"/>
                </a:cubicBezTo>
                <a:cubicBezTo>
                  <a:pt x="492" y="148"/>
                  <a:pt x="527" y="188"/>
                  <a:pt x="527" y="249"/>
                </a:cubicBezTo>
                <a:cubicBezTo>
                  <a:pt x="527" y="310"/>
                  <a:pt x="492" y="351"/>
                  <a:pt x="432" y="351"/>
                </a:cubicBezTo>
                <a:cubicBezTo>
                  <a:pt x="372" y="351"/>
                  <a:pt x="337" y="309"/>
                  <a:pt x="337" y="249"/>
                </a:cubicBezTo>
                <a:close/>
                <a:moveTo>
                  <a:pt x="471" y="249"/>
                </a:moveTo>
                <a:cubicBezTo>
                  <a:pt x="471" y="224"/>
                  <a:pt x="460" y="201"/>
                  <a:pt x="432" y="202"/>
                </a:cubicBezTo>
                <a:cubicBezTo>
                  <a:pt x="405" y="202"/>
                  <a:pt x="394" y="222"/>
                  <a:pt x="394" y="249"/>
                </a:cubicBezTo>
                <a:cubicBezTo>
                  <a:pt x="393" y="277"/>
                  <a:pt x="406" y="297"/>
                  <a:pt x="432" y="297"/>
                </a:cubicBezTo>
                <a:cubicBezTo>
                  <a:pt x="459" y="297"/>
                  <a:pt x="471" y="275"/>
                  <a:pt x="471" y="249"/>
                </a:cubicBezTo>
                <a:close/>
              </a:path>
              <a:path w="1142" h="425" stroke="0">
                <a:moveTo>
                  <a:pt x="0" y="0"/>
                </a:moveTo>
                <a:lnTo>
                  <a:pt x="114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5" name="AutoShape 404"/>
          <p:cNvSpPr>
            <a:spLocks noChangeArrowheads="1"/>
          </p:cNvSpPr>
          <p:nvPr/>
        </p:nvSpPr>
        <p:spPr bwMode="auto">
          <a:xfrm>
            <a:off x="2284942" y="5029977"/>
            <a:ext cx="728775" cy="271504"/>
          </a:xfrm>
          <a:custGeom>
            <a:avLst/>
            <a:gdLst>
              <a:gd name="T0" fmla="+- 0 3 -532"/>
              <a:gd name="T1" fmla="*/ T0 w 1142"/>
              <a:gd name="T2" fmla="+- 0 -239 -345"/>
              <a:gd name="T3" fmla="*/ -239 h 425"/>
              <a:gd name="T4" fmla="+- 0 45 -532"/>
              <a:gd name="T5" fmla="*/ T4 w 1142"/>
              <a:gd name="T6" fmla="+- 0 -254 -345"/>
              <a:gd name="T7" fmla="*/ -254 h 425"/>
              <a:gd name="T8" fmla="+- 0 45 -532"/>
              <a:gd name="T9" fmla="*/ T8 w 1142"/>
              <a:gd name="T10" fmla="+- 0 52 -345"/>
              <a:gd name="T11" fmla="*/ 52 h 425"/>
              <a:gd name="T12" fmla="+- 0 3 -532"/>
              <a:gd name="T13" fmla="*/ T12 w 1142"/>
              <a:gd name="T14" fmla="+- 0 38 -345"/>
              <a:gd name="T15" fmla="*/ 38 h 425"/>
              <a:gd name="T16" fmla="+- 0 30 -532"/>
              <a:gd name="T17" fmla="*/ T16 w 1142"/>
              <a:gd name="T18" fmla="+- 0 -101 -345"/>
              <a:gd name="T19" fmla="*/ -101 h 425"/>
              <a:gd name="T20" fmla="+- 0 3 -532"/>
              <a:gd name="T21" fmla="*/ T20 w 1142"/>
              <a:gd name="T22" fmla="+- 0 -239 -345"/>
              <a:gd name="T23" fmla="*/ -239 h 425"/>
              <a:gd name="T24" fmla="+- 0 -532 -532"/>
              <a:gd name="T25" fmla="*/ T24 w 1142"/>
              <a:gd name="T26" fmla="+- 0 -345 -345"/>
              <a:gd name="T27" fmla="*/ -345 h 425"/>
              <a:gd name="T28" fmla="+- 0 610 -532"/>
              <a:gd name="T29" fmla="*/ T28 w 1142"/>
              <a:gd name="T30" fmla="+- 0 80 -345"/>
              <a:gd name="T3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1142" h="425">
                <a:moveTo>
                  <a:pt x="535" y="106"/>
                </a:moveTo>
                <a:cubicBezTo>
                  <a:pt x="530" y="85"/>
                  <a:pt x="566" y="75"/>
                  <a:pt x="577" y="91"/>
                </a:cubicBezTo>
                <a:cubicBezTo>
                  <a:pt x="623" y="159"/>
                  <a:pt x="622" y="330"/>
                  <a:pt x="577" y="397"/>
                </a:cubicBezTo>
                <a:cubicBezTo>
                  <a:pt x="566" y="413"/>
                  <a:pt x="531" y="403"/>
                  <a:pt x="535" y="383"/>
                </a:cubicBezTo>
                <a:cubicBezTo>
                  <a:pt x="543" y="343"/>
                  <a:pt x="562" y="297"/>
                  <a:pt x="562" y="244"/>
                </a:cubicBezTo>
                <a:cubicBezTo>
                  <a:pt x="562" y="192"/>
                  <a:pt x="544" y="146"/>
                  <a:pt x="535" y="106"/>
                </a:cubicBezTo>
                <a:close/>
              </a:path>
              <a:path w="1142" h="425" stroke="0">
                <a:moveTo>
                  <a:pt x="0" y="0"/>
                </a:moveTo>
                <a:lnTo>
                  <a:pt x="114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6" name="AutoShape 403"/>
          <p:cNvSpPr>
            <a:spLocks noChangeArrowheads="1"/>
          </p:cNvSpPr>
          <p:nvPr/>
        </p:nvSpPr>
        <p:spPr bwMode="auto">
          <a:xfrm>
            <a:off x="2284942" y="5301482"/>
            <a:ext cx="728775" cy="271504"/>
          </a:xfrm>
          <a:custGeom>
            <a:avLst/>
            <a:gdLst>
              <a:gd name="T0" fmla="+- 0 50 -625"/>
              <a:gd name="T1" fmla="*/ T0 w 1142"/>
              <a:gd name="T2" fmla="+- 0 6 -345"/>
              <a:gd name="T3" fmla="*/ 6 h 425"/>
              <a:gd name="T4" fmla="+- 0 19 -625"/>
              <a:gd name="T5" fmla="*/ T4 w 1142"/>
              <a:gd name="T6" fmla="+- 0 -26 -345"/>
              <a:gd name="T7" fmla="*/ -26 h 425"/>
              <a:gd name="T8" fmla="+- 0 50 -625"/>
              <a:gd name="T9" fmla="*/ T8 w 1142"/>
              <a:gd name="T10" fmla="+- 0 -57 -345"/>
              <a:gd name="T11" fmla="*/ -57 h 425"/>
              <a:gd name="T12" fmla="+- 0 81 -625"/>
              <a:gd name="T13" fmla="*/ T12 w 1142"/>
              <a:gd name="T14" fmla="+- 0 -26 -345"/>
              <a:gd name="T15" fmla="*/ -26 h 425"/>
              <a:gd name="T16" fmla="+- 0 50 -625"/>
              <a:gd name="T17" fmla="*/ T16 w 1142"/>
              <a:gd name="T18" fmla="+- 0 6 -345"/>
              <a:gd name="T19" fmla="*/ 6 h 425"/>
              <a:gd name="T20" fmla="+- 0 50 -625"/>
              <a:gd name="T21" fmla="*/ T20 w 1142"/>
              <a:gd name="T22" fmla="+- 0 -107 -345"/>
              <a:gd name="T23" fmla="*/ -107 h 425"/>
              <a:gd name="T24" fmla="+- 0 19 -625"/>
              <a:gd name="T25" fmla="*/ T24 w 1142"/>
              <a:gd name="T26" fmla="+- 0 -138 -345"/>
              <a:gd name="T27" fmla="*/ -138 h 425"/>
              <a:gd name="T28" fmla="+- 0 50 -625"/>
              <a:gd name="T29" fmla="*/ T28 w 1142"/>
              <a:gd name="T30" fmla="+- 0 -169 -345"/>
              <a:gd name="T31" fmla="*/ -169 h 425"/>
              <a:gd name="T32" fmla="+- 0 81 -625"/>
              <a:gd name="T33" fmla="*/ T32 w 1142"/>
              <a:gd name="T34" fmla="+- 0 -138 -345"/>
              <a:gd name="T35" fmla="*/ -138 h 425"/>
              <a:gd name="T36" fmla="+- 0 50 -625"/>
              <a:gd name="T37" fmla="*/ T36 w 1142"/>
              <a:gd name="T38" fmla="+- 0 -107 -345"/>
              <a:gd name="T39" fmla="*/ -107 h 425"/>
              <a:gd name="T40" fmla="+- 0 -625 -625"/>
              <a:gd name="T41" fmla="*/ T40 w 1142"/>
              <a:gd name="T42" fmla="+- 0 -345 -345"/>
              <a:gd name="T43" fmla="*/ -345 h 425"/>
              <a:gd name="T44" fmla="+- 0 517 -625"/>
              <a:gd name="T45" fmla="*/ T44 w 1142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142" h="425">
                <a:moveTo>
                  <a:pt x="675" y="351"/>
                </a:moveTo>
                <a:cubicBezTo>
                  <a:pt x="657" y="351"/>
                  <a:pt x="643" y="339"/>
                  <a:pt x="644" y="319"/>
                </a:cubicBezTo>
                <a:cubicBezTo>
                  <a:pt x="644" y="300"/>
                  <a:pt x="658" y="290"/>
                  <a:pt x="675" y="288"/>
                </a:cubicBezTo>
                <a:cubicBezTo>
                  <a:pt x="692" y="290"/>
                  <a:pt x="706" y="300"/>
                  <a:pt x="706" y="319"/>
                </a:cubicBezTo>
                <a:cubicBezTo>
                  <a:pt x="707" y="339"/>
                  <a:pt x="693" y="351"/>
                  <a:pt x="675" y="351"/>
                </a:cubicBezTo>
                <a:close/>
                <a:moveTo>
                  <a:pt x="675" y="238"/>
                </a:moveTo>
                <a:cubicBezTo>
                  <a:pt x="656" y="238"/>
                  <a:pt x="644" y="226"/>
                  <a:pt x="644" y="207"/>
                </a:cubicBezTo>
                <a:cubicBezTo>
                  <a:pt x="644" y="188"/>
                  <a:pt x="656" y="176"/>
                  <a:pt x="675" y="176"/>
                </a:cubicBezTo>
                <a:cubicBezTo>
                  <a:pt x="694" y="176"/>
                  <a:pt x="706" y="188"/>
                  <a:pt x="706" y="207"/>
                </a:cubicBezTo>
                <a:cubicBezTo>
                  <a:pt x="706" y="226"/>
                  <a:pt x="694" y="238"/>
                  <a:pt x="675" y="238"/>
                </a:cubicBezTo>
                <a:close/>
              </a:path>
              <a:path w="1142" h="425" stroke="0">
                <a:moveTo>
                  <a:pt x="0" y="0"/>
                </a:moveTo>
                <a:lnTo>
                  <a:pt x="114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7" name="Freeform 402"/>
          <p:cNvSpPr>
            <a:spLocks noChangeArrowheads="1"/>
          </p:cNvSpPr>
          <p:nvPr/>
        </p:nvSpPr>
        <p:spPr bwMode="auto">
          <a:xfrm>
            <a:off x="2284942" y="5572986"/>
            <a:ext cx="728775" cy="271504"/>
          </a:xfrm>
          <a:custGeom>
            <a:avLst/>
            <a:gdLst>
              <a:gd name="T0" fmla="+- 0 -725 -725"/>
              <a:gd name="T1" fmla="*/ T0 w 1142"/>
              <a:gd name="T2" fmla="+- 0 -345 -345"/>
              <a:gd name="T3" fmla="*/ -345 h 425"/>
              <a:gd name="T4" fmla="+- 0 417 -725"/>
              <a:gd name="T5" fmla="*/ T4 w 1142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142" h="425" stroke="0">
                <a:moveTo>
                  <a:pt x="0" y="0"/>
                </a:moveTo>
                <a:lnTo>
                  <a:pt x="114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8" name="AutoShape 401"/>
          <p:cNvSpPr>
            <a:spLocks noChangeArrowheads="1"/>
          </p:cNvSpPr>
          <p:nvPr/>
        </p:nvSpPr>
        <p:spPr bwMode="auto">
          <a:xfrm>
            <a:off x="2284942" y="5844490"/>
            <a:ext cx="528719" cy="271504"/>
          </a:xfrm>
          <a:custGeom>
            <a:avLst/>
            <a:gdLst>
              <a:gd name="T0" fmla="+- 0 43 -33"/>
              <a:gd name="T1" fmla="*/ T0 w 823"/>
              <a:gd name="T2" fmla="+- 0 2 -345"/>
              <a:gd name="T3" fmla="*/ 2 h 425"/>
              <a:gd name="T4" fmla="+- 0 14 -33"/>
              <a:gd name="T5" fmla="*/ T4 w 823"/>
              <a:gd name="T6" fmla="+- 0 -29 -345"/>
              <a:gd name="T7" fmla="*/ -29 h 425"/>
              <a:gd name="T8" fmla="+- 0 14 -33"/>
              <a:gd name="T9" fmla="*/ T8 w 823"/>
              <a:gd name="T10" fmla="+- 0 -227 -345"/>
              <a:gd name="T11" fmla="*/ -227 h 425"/>
              <a:gd name="T12" fmla="+- 0 113 -33"/>
              <a:gd name="T13" fmla="*/ T12 w 823"/>
              <a:gd name="T14" fmla="+- 0 -256 -345"/>
              <a:gd name="T15" fmla="*/ -256 h 425"/>
              <a:gd name="T16" fmla="+- 0 199 -33"/>
              <a:gd name="T17" fmla="*/ T16 w 823"/>
              <a:gd name="T18" fmla="+- 0 -177 -345"/>
              <a:gd name="T19" fmla="*/ -177 h 425"/>
              <a:gd name="T20" fmla="+- 0 139 -33"/>
              <a:gd name="T21" fmla="*/ T20 w 823"/>
              <a:gd name="T22" fmla="+- 0 -105 -345"/>
              <a:gd name="T23" fmla="*/ -105 h 425"/>
              <a:gd name="T24" fmla="+- 0 202 -33"/>
              <a:gd name="T25" fmla="*/ T24 w 823"/>
              <a:gd name="T26" fmla="+- 0 -25 -345"/>
              <a:gd name="T27" fmla="*/ -25 h 425"/>
              <a:gd name="T28" fmla="+- 0 145 -33"/>
              <a:gd name="T29" fmla="*/ T28 w 823"/>
              <a:gd name="T30" fmla="+- 0 -12 -345"/>
              <a:gd name="T31" fmla="*/ -12 h 425"/>
              <a:gd name="T32" fmla="+- 0 72 -33"/>
              <a:gd name="T33" fmla="*/ T32 w 823"/>
              <a:gd name="T34" fmla="+- 0 -103 -345"/>
              <a:gd name="T35" fmla="*/ -103 h 425"/>
              <a:gd name="T36" fmla="+- 0 43 -33"/>
              <a:gd name="T37" fmla="*/ T36 w 823"/>
              <a:gd name="T38" fmla="+- 0 2 -345"/>
              <a:gd name="T39" fmla="*/ 2 h 425"/>
              <a:gd name="T40" fmla="+- 0 141 -33"/>
              <a:gd name="T41" fmla="*/ T40 w 823"/>
              <a:gd name="T42" fmla="+- 0 -175 -345"/>
              <a:gd name="T43" fmla="*/ -175 h 425"/>
              <a:gd name="T44" fmla="+- 0 72 -33"/>
              <a:gd name="T45" fmla="*/ T44 w 823"/>
              <a:gd name="T46" fmla="+- 0 -202 -345"/>
              <a:gd name="T47" fmla="*/ -202 h 425"/>
              <a:gd name="T48" fmla="+- 0 72 -33"/>
              <a:gd name="T49" fmla="*/ T48 w 823"/>
              <a:gd name="T50" fmla="+- 0 -146 -345"/>
              <a:gd name="T51" fmla="*/ -146 h 425"/>
              <a:gd name="T52" fmla="+- 0 141 -33"/>
              <a:gd name="T53" fmla="*/ T52 w 823"/>
              <a:gd name="T54" fmla="+- 0 -175 -345"/>
              <a:gd name="T55" fmla="*/ -175 h 425"/>
              <a:gd name="T56" fmla="+- 0 -33 -33"/>
              <a:gd name="T57" fmla="*/ T56 w 823"/>
              <a:gd name="T58" fmla="+- 0 -345 -345"/>
              <a:gd name="T59" fmla="*/ -345 h 425"/>
              <a:gd name="T60" fmla="+- 0 790 -33"/>
              <a:gd name="T61" fmla="*/ T60 w 823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823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823" h="425" stroke="0">
                <a:moveTo>
                  <a:pt x="0" y="0"/>
                </a:moveTo>
                <a:lnTo>
                  <a:pt x="823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19" name="AutoShape 400"/>
          <p:cNvSpPr>
            <a:spLocks noChangeArrowheads="1"/>
          </p:cNvSpPr>
          <p:nvPr/>
        </p:nvSpPr>
        <p:spPr bwMode="auto">
          <a:xfrm>
            <a:off x="2284942" y="6115995"/>
            <a:ext cx="528719" cy="271504"/>
          </a:xfrm>
          <a:custGeom>
            <a:avLst/>
            <a:gdLst>
              <a:gd name="T0" fmla="+- 0 84 -239"/>
              <a:gd name="T1" fmla="*/ T0 w 823"/>
              <a:gd name="T2" fmla="+- 0 2 -345"/>
              <a:gd name="T3" fmla="*/ 2 h 425"/>
              <a:gd name="T4" fmla="+- 0 54 -239"/>
              <a:gd name="T5" fmla="*/ T4 w 823"/>
              <a:gd name="T6" fmla="+- 0 -29 -345"/>
              <a:gd name="T7" fmla="*/ -29 h 425"/>
              <a:gd name="T8" fmla="+- 0 54 -239"/>
              <a:gd name="T9" fmla="*/ T8 w 823"/>
              <a:gd name="T10" fmla="+- 0 -202 -345"/>
              <a:gd name="T11" fmla="*/ -202 h 425"/>
              <a:gd name="T12" fmla="+- 0 -9 -239"/>
              <a:gd name="T13" fmla="*/ T12 w 823"/>
              <a:gd name="T14" fmla="+- 0 -229 -345"/>
              <a:gd name="T15" fmla="*/ -229 h 425"/>
              <a:gd name="T16" fmla="+- 0 22 -239"/>
              <a:gd name="T17" fmla="*/ T16 w 823"/>
              <a:gd name="T18" fmla="+- 0 -256 -345"/>
              <a:gd name="T19" fmla="*/ -256 h 425"/>
              <a:gd name="T20" fmla="+- 0 145 -239"/>
              <a:gd name="T21" fmla="*/ T20 w 823"/>
              <a:gd name="T22" fmla="+- 0 -256 -345"/>
              <a:gd name="T23" fmla="*/ -256 h 425"/>
              <a:gd name="T24" fmla="+- 0 176 -239"/>
              <a:gd name="T25" fmla="*/ T24 w 823"/>
              <a:gd name="T26" fmla="+- 0 -229 -345"/>
              <a:gd name="T27" fmla="*/ -229 h 425"/>
              <a:gd name="T28" fmla="+- 0 113 -239"/>
              <a:gd name="T29" fmla="*/ T28 w 823"/>
              <a:gd name="T30" fmla="+- 0 -202 -345"/>
              <a:gd name="T31" fmla="*/ -202 h 425"/>
              <a:gd name="T32" fmla="+- 0 113 -239"/>
              <a:gd name="T33" fmla="*/ T32 w 823"/>
              <a:gd name="T34" fmla="+- 0 -29 -345"/>
              <a:gd name="T35" fmla="*/ -29 h 425"/>
              <a:gd name="T36" fmla="+- 0 84 -239"/>
              <a:gd name="T37" fmla="*/ T36 w 823"/>
              <a:gd name="T38" fmla="+- 0 2 -345"/>
              <a:gd name="T39" fmla="*/ 2 h 425"/>
              <a:gd name="T40" fmla="+- 0 -239 -239"/>
              <a:gd name="T41" fmla="*/ T40 w 823"/>
              <a:gd name="T42" fmla="+- 0 -345 -345"/>
              <a:gd name="T43" fmla="*/ -345 h 425"/>
              <a:gd name="T44" fmla="+- 0 584 -239"/>
              <a:gd name="T45" fmla="*/ T44 w 823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823" h="425">
                <a:moveTo>
                  <a:pt x="323" y="347"/>
                </a:moveTo>
                <a:cubicBezTo>
                  <a:pt x="306" y="347"/>
                  <a:pt x="292" y="335"/>
                  <a:pt x="293" y="316"/>
                </a:cubicBezTo>
                <a:lnTo>
                  <a:pt x="293" y="143"/>
                </a:lnTo>
                <a:cubicBezTo>
                  <a:pt x="263" y="144"/>
                  <a:pt x="230" y="145"/>
                  <a:pt x="230" y="116"/>
                </a:cubicBezTo>
                <a:cubicBezTo>
                  <a:pt x="230" y="99"/>
                  <a:pt x="242" y="88"/>
                  <a:pt x="261" y="89"/>
                </a:cubicBezTo>
                <a:lnTo>
                  <a:pt x="384" y="89"/>
                </a:lnTo>
                <a:cubicBezTo>
                  <a:pt x="403" y="88"/>
                  <a:pt x="415" y="99"/>
                  <a:pt x="415" y="116"/>
                </a:cubicBezTo>
                <a:cubicBezTo>
                  <a:pt x="415" y="145"/>
                  <a:pt x="382" y="144"/>
                  <a:pt x="352" y="143"/>
                </a:cubicBezTo>
                <a:lnTo>
                  <a:pt x="352" y="316"/>
                </a:lnTo>
                <a:cubicBezTo>
                  <a:pt x="353" y="335"/>
                  <a:pt x="339" y="347"/>
                  <a:pt x="323" y="347"/>
                </a:cubicBezTo>
                <a:close/>
              </a:path>
              <a:path w="823" h="425" stroke="0">
                <a:moveTo>
                  <a:pt x="0" y="0"/>
                </a:moveTo>
                <a:lnTo>
                  <a:pt x="823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0" name="Freeform 399"/>
          <p:cNvSpPr>
            <a:spLocks noChangeArrowheads="1"/>
          </p:cNvSpPr>
          <p:nvPr/>
        </p:nvSpPr>
        <p:spPr bwMode="auto">
          <a:xfrm>
            <a:off x="2284942" y="6387499"/>
            <a:ext cx="528719" cy="271504"/>
          </a:xfrm>
          <a:custGeom>
            <a:avLst/>
            <a:gdLst>
              <a:gd name="T0" fmla="+- 0 -406 -406"/>
              <a:gd name="T1" fmla="*/ T0 w 823"/>
              <a:gd name="T2" fmla="+- 0 -345 -345"/>
              <a:gd name="T3" fmla="*/ -345 h 425"/>
              <a:gd name="T4" fmla="+- 0 417 -406"/>
              <a:gd name="T5" fmla="*/ T4 w 823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823" h="425" stroke="0">
                <a:moveTo>
                  <a:pt x="0" y="0"/>
                </a:moveTo>
                <a:lnTo>
                  <a:pt x="823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1" name="AutoShape 398"/>
          <p:cNvSpPr>
            <a:spLocks noChangeArrowheads="1"/>
          </p:cNvSpPr>
          <p:nvPr/>
        </p:nvSpPr>
        <p:spPr bwMode="auto">
          <a:xfrm>
            <a:off x="2284943" y="6659004"/>
            <a:ext cx="1243204" cy="271504"/>
          </a:xfrm>
          <a:custGeom>
            <a:avLst/>
            <a:gdLst>
              <a:gd name="T0" fmla="+- 0 148 -33"/>
              <a:gd name="T1" fmla="*/ T0 w 1944"/>
              <a:gd name="T2" fmla="+- 0 -156 -345"/>
              <a:gd name="T3" fmla="*/ -156 h 425"/>
              <a:gd name="T4" fmla="+- 0 113 -33"/>
              <a:gd name="T5" fmla="*/ T4 w 1944"/>
              <a:gd name="T6" fmla="+- 0 -120 -345"/>
              <a:gd name="T7" fmla="*/ -120 h 425"/>
              <a:gd name="T8" fmla="+- 0 137 -33"/>
              <a:gd name="T9" fmla="*/ T8 w 1944"/>
              <a:gd name="T10" fmla="+- 0 -91 -345"/>
              <a:gd name="T11" fmla="*/ -91 h 425"/>
              <a:gd name="T12" fmla="+- 0 148 -33"/>
              <a:gd name="T13" fmla="*/ T12 w 1944"/>
              <a:gd name="T14" fmla="+- 0 -156 -345"/>
              <a:gd name="T15" fmla="*/ -156 h 425"/>
              <a:gd name="T16" fmla="+- 0 72 -33"/>
              <a:gd name="T17" fmla="*/ T16 w 1944"/>
              <a:gd name="T18" fmla="+- 0 -111 -345"/>
              <a:gd name="T19" fmla="*/ -111 h 425"/>
              <a:gd name="T20" fmla="+- 0 186 -33"/>
              <a:gd name="T21" fmla="*/ T20 w 1944"/>
              <a:gd name="T22" fmla="+- 0 -175 -345"/>
              <a:gd name="T23" fmla="*/ -175 h 425"/>
              <a:gd name="T24" fmla="+- 0 220 -33"/>
              <a:gd name="T25" fmla="*/ T24 w 1944"/>
              <a:gd name="T26" fmla="+- 0 -179 -345"/>
              <a:gd name="T27" fmla="*/ -179 h 425"/>
              <a:gd name="T28" fmla="+- 0 205 -33"/>
              <a:gd name="T29" fmla="*/ T28 w 1944"/>
              <a:gd name="T30" fmla="+- 0 -94 -345"/>
              <a:gd name="T31" fmla="*/ -94 h 425"/>
              <a:gd name="T32" fmla="+- 0 212 -33"/>
              <a:gd name="T33" fmla="*/ T32 w 1944"/>
              <a:gd name="T34" fmla="+- 0 -87 -345"/>
              <a:gd name="T35" fmla="*/ -87 h 425"/>
              <a:gd name="T36" fmla="+- 0 243 -33"/>
              <a:gd name="T37" fmla="*/ T36 w 1944"/>
              <a:gd name="T38" fmla="+- 0 -142 -345"/>
              <a:gd name="T39" fmla="*/ -142 h 425"/>
              <a:gd name="T40" fmla="+- 0 149 -33"/>
              <a:gd name="T41" fmla="*/ T40 w 1944"/>
              <a:gd name="T42" fmla="+- 0 -230 -345"/>
              <a:gd name="T43" fmla="*/ -230 h 425"/>
              <a:gd name="T44" fmla="+- 0 51 -33"/>
              <a:gd name="T45" fmla="*/ T44 w 1944"/>
              <a:gd name="T46" fmla="+- 0 -128 -345"/>
              <a:gd name="T47" fmla="*/ -128 h 425"/>
              <a:gd name="T48" fmla="+- 0 152 -33"/>
              <a:gd name="T49" fmla="*/ T48 w 1944"/>
              <a:gd name="T50" fmla="+- 0 -27 -345"/>
              <a:gd name="T51" fmla="*/ -27 h 425"/>
              <a:gd name="T52" fmla="+- 0 229 -33"/>
              <a:gd name="T53" fmla="*/ T52 w 1944"/>
              <a:gd name="T54" fmla="+- 0 -49 -345"/>
              <a:gd name="T55" fmla="*/ -49 h 425"/>
              <a:gd name="T56" fmla="+- 0 242 -33"/>
              <a:gd name="T57" fmla="*/ T56 w 1944"/>
              <a:gd name="T58" fmla="+- 0 -31 -345"/>
              <a:gd name="T59" fmla="*/ -31 h 425"/>
              <a:gd name="T60" fmla="+- 0 152 -33"/>
              <a:gd name="T61" fmla="*/ T60 w 1944"/>
              <a:gd name="T62" fmla="+- 0 6 -345"/>
              <a:gd name="T63" fmla="*/ 6 h 425"/>
              <a:gd name="T64" fmla="+- 0 13 -33"/>
              <a:gd name="T65" fmla="*/ T64 w 1944"/>
              <a:gd name="T66" fmla="+- 0 -128 -345"/>
              <a:gd name="T67" fmla="*/ -128 h 425"/>
              <a:gd name="T68" fmla="+- 0 150 -33"/>
              <a:gd name="T69" fmla="*/ T68 w 1944"/>
              <a:gd name="T70" fmla="+- 0 -262 -345"/>
              <a:gd name="T71" fmla="*/ -262 h 425"/>
              <a:gd name="T72" fmla="+- 0 275 -33"/>
              <a:gd name="T73" fmla="*/ T72 w 1944"/>
              <a:gd name="T74" fmla="+- 0 -152 -345"/>
              <a:gd name="T75" fmla="*/ -152 h 425"/>
              <a:gd name="T76" fmla="+- 0 185 -33"/>
              <a:gd name="T77" fmla="*/ T76 w 1944"/>
              <a:gd name="T78" fmla="+- 0 -50 -345"/>
              <a:gd name="T79" fmla="*/ -50 h 425"/>
              <a:gd name="T80" fmla="+- 0 163 -33"/>
              <a:gd name="T81" fmla="*/ T80 w 1944"/>
              <a:gd name="T82" fmla="+- 0 -68 -345"/>
              <a:gd name="T83" fmla="*/ -68 h 425"/>
              <a:gd name="T84" fmla="+- 0 72 -33"/>
              <a:gd name="T85" fmla="*/ T84 w 1944"/>
              <a:gd name="T86" fmla="+- 0 -111 -345"/>
              <a:gd name="T87" fmla="*/ -111 h 425"/>
              <a:gd name="T88" fmla="+- 0 -33 -33"/>
              <a:gd name="T89" fmla="*/ T88 w 1944"/>
              <a:gd name="T90" fmla="+- 0 -345 -345"/>
              <a:gd name="T91" fmla="*/ -345 h 425"/>
              <a:gd name="T92" fmla="+- 0 1911 -33"/>
              <a:gd name="T93" fmla="*/ T92 w 1944"/>
              <a:gd name="T94" fmla="+- 0 80 -345"/>
              <a:gd name="T9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</a:cxnLst>
            <a:rect l="0" t="0" r="r" b="b"/>
            <a:pathLst>
              <a:path w="1944" h="425">
                <a:moveTo>
                  <a:pt x="181" y="189"/>
                </a:moveTo>
                <a:cubicBezTo>
                  <a:pt x="160" y="189"/>
                  <a:pt x="147" y="203"/>
                  <a:pt x="146" y="225"/>
                </a:cubicBezTo>
                <a:cubicBezTo>
                  <a:pt x="145" y="241"/>
                  <a:pt x="152" y="255"/>
                  <a:pt x="170" y="254"/>
                </a:cubicBezTo>
                <a:cubicBezTo>
                  <a:pt x="210" y="260"/>
                  <a:pt x="225" y="189"/>
                  <a:pt x="181" y="189"/>
                </a:cubicBezTo>
                <a:close/>
                <a:moveTo>
                  <a:pt x="105" y="234"/>
                </a:moveTo>
                <a:cubicBezTo>
                  <a:pt x="96" y="166"/>
                  <a:pt x="181" y="119"/>
                  <a:pt x="219" y="170"/>
                </a:cubicBezTo>
                <a:cubicBezTo>
                  <a:pt x="216" y="147"/>
                  <a:pt x="253" y="144"/>
                  <a:pt x="253" y="166"/>
                </a:cubicBezTo>
                <a:cubicBezTo>
                  <a:pt x="253" y="195"/>
                  <a:pt x="242" y="222"/>
                  <a:pt x="238" y="251"/>
                </a:cubicBezTo>
                <a:cubicBezTo>
                  <a:pt x="238" y="256"/>
                  <a:pt x="240" y="258"/>
                  <a:pt x="245" y="258"/>
                </a:cubicBezTo>
                <a:cubicBezTo>
                  <a:pt x="268" y="254"/>
                  <a:pt x="276" y="231"/>
                  <a:pt x="276" y="203"/>
                </a:cubicBezTo>
                <a:cubicBezTo>
                  <a:pt x="276" y="145"/>
                  <a:pt x="240" y="115"/>
                  <a:pt x="182" y="115"/>
                </a:cubicBezTo>
                <a:cubicBezTo>
                  <a:pt x="122" y="115"/>
                  <a:pt x="84" y="157"/>
                  <a:pt x="84" y="217"/>
                </a:cubicBezTo>
                <a:cubicBezTo>
                  <a:pt x="84" y="281"/>
                  <a:pt x="122" y="315"/>
                  <a:pt x="185" y="318"/>
                </a:cubicBezTo>
                <a:cubicBezTo>
                  <a:pt x="220" y="320"/>
                  <a:pt x="240" y="304"/>
                  <a:pt x="262" y="296"/>
                </a:cubicBezTo>
                <a:cubicBezTo>
                  <a:pt x="270" y="296"/>
                  <a:pt x="277" y="304"/>
                  <a:pt x="275" y="314"/>
                </a:cubicBezTo>
                <a:cubicBezTo>
                  <a:pt x="256" y="336"/>
                  <a:pt x="225" y="351"/>
                  <a:pt x="185" y="351"/>
                </a:cubicBezTo>
                <a:cubicBezTo>
                  <a:pt x="102" y="351"/>
                  <a:pt x="46" y="300"/>
                  <a:pt x="46" y="217"/>
                </a:cubicBezTo>
                <a:cubicBezTo>
                  <a:pt x="46" y="134"/>
                  <a:pt x="101" y="83"/>
                  <a:pt x="183" y="83"/>
                </a:cubicBezTo>
                <a:cubicBezTo>
                  <a:pt x="256" y="83"/>
                  <a:pt x="308" y="121"/>
                  <a:pt x="308" y="193"/>
                </a:cubicBezTo>
                <a:cubicBezTo>
                  <a:pt x="308" y="255"/>
                  <a:pt x="273" y="289"/>
                  <a:pt x="218" y="295"/>
                </a:cubicBezTo>
                <a:cubicBezTo>
                  <a:pt x="203" y="297"/>
                  <a:pt x="199" y="287"/>
                  <a:pt x="196" y="277"/>
                </a:cubicBezTo>
                <a:cubicBezTo>
                  <a:pt x="168" y="313"/>
                  <a:pt x="97" y="290"/>
                  <a:pt x="105" y="234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2" name="AutoShape 397"/>
          <p:cNvSpPr>
            <a:spLocks noChangeArrowheads="1"/>
          </p:cNvSpPr>
          <p:nvPr/>
        </p:nvSpPr>
        <p:spPr bwMode="auto">
          <a:xfrm>
            <a:off x="2284943" y="6930508"/>
            <a:ext cx="1243204" cy="271504"/>
          </a:xfrm>
          <a:custGeom>
            <a:avLst/>
            <a:gdLst>
              <a:gd name="T0" fmla="+- 0 97 -321"/>
              <a:gd name="T1" fmla="*/ T0 w 1944"/>
              <a:gd name="T2" fmla="+- 0 2 -345"/>
              <a:gd name="T3" fmla="*/ 2 h 425"/>
              <a:gd name="T4" fmla="+- 0 68 -321"/>
              <a:gd name="T5" fmla="*/ T4 w 1944"/>
              <a:gd name="T6" fmla="+- 0 -120 -345"/>
              <a:gd name="T7" fmla="*/ -120 h 425"/>
              <a:gd name="T8" fmla="+- 0 -6 -321"/>
              <a:gd name="T9" fmla="*/ T8 w 1944"/>
              <a:gd name="T10" fmla="+- 0 -224 -345"/>
              <a:gd name="T11" fmla="*/ -224 h 425"/>
              <a:gd name="T12" fmla="+- 0 54 -321"/>
              <a:gd name="T13" fmla="*/ T12 w 1944"/>
              <a:gd name="T14" fmla="+- 0 -239 -345"/>
              <a:gd name="T15" fmla="*/ -239 h 425"/>
              <a:gd name="T16" fmla="+- 0 97 -321"/>
              <a:gd name="T17" fmla="*/ T16 w 1944"/>
              <a:gd name="T18" fmla="+- 0 -177 -345"/>
              <a:gd name="T19" fmla="*/ -177 h 425"/>
              <a:gd name="T20" fmla="+- 0 151 -321"/>
              <a:gd name="T21" fmla="*/ T20 w 1944"/>
              <a:gd name="T22" fmla="+- 0 -252 -345"/>
              <a:gd name="T23" fmla="*/ -252 h 425"/>
              <a:gd name="T24" fmla="+- 0 188 -321"/>
              <a:gd name="T25" fmla="*/ T24 w 1944"/>
              <a:gd name="T26" fmla="+- 0 -204 -345"/>
              <a:gd name="T27" fmla="*/ -204 h 425"/>
              <a:gd name="T28" fmla="+- 0 126 -321"/>
              <a:gd name="T29" fmla="*/ T28 w 1944"/>
              <a:gd name="T30" fmla="+- 0 -120 -345"/>
              <a:gd name="T31" fmla="*/ -120 h 425"/>
              <a:gd name="T32" fmla="+- 0 97 -321"/>
              <a:gd name="T33" fmla="*/ T32 w 1944"/>
              <a:gd name="T34" fmla="+- 0 2 -345"/>
              <a:gd name="T35" fmla="*/ 2 h 425"/>
              <a:gd name="T36" fmla="+- 0 -321 -321"/>
              <a:gd name="T37" fmla="*/ T36 w 1944"/>
              <a:gd name="T38" fmla="+- 0 -345 -345"/>
              <a:gd name="T39" fmla="*/ -345 h 425"/>
              <a:gd name="T40" fmla="+- 0 1623 -321"/>
              <a:gd name="T41" fmla="*/ T40 w 1944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944" h="425">
                <a:moveTo>
                  <a:pt x="418" y="347"/>
                </a:moveTo>
                <a:cubicBezTo>
                  <a:pt x="371" y="347"/>
                  <a:pt x="394" y="270"/>
                  <a:pt x="389" y="225"/>
                </a:cubicBezTo>
                <a:cubicBezTo>
                  <a:pt x="365" y="190"/>
                  <a:pt x="336" y="159"/>
                  <a:pt x="315" y="121"/>
                </a:cubicBezTo>
                <a:cubicBezTo>
                  <a:pt x="306" y="81"/>
                  <a:pt x="357" y="80"/>
                  <a:pt x="375" y="106"/>
                </a:cubicBezTo>
                <a:lnTo>
                  <a:pt x="418" y="168"/>
                </a:lnTo>
                <a:lnTo>
                  <a:pt x="472" y="93"/>
                </a:lnTo>
                <a:cubicBezTo>
                  <a:pt x="505" y="70"/>
                  <a:pt x="534" y="107"/>
                  <a:pt x="509" y="141"/>
                </a:cubicBezTo>
                <a:lnTo>
                  <a:pt x="447" y="225"/>
                </a:lnTo>
                <a:cubicBezTo>
                  <a:pt x="442" y="270"/>
                  <a:pt x="465" y="347"/>
                  <a:pt x="418" y="347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4" name="AutoShape 395"/>
          <p:cNvSpPr>
            <a:spLocks noChangeArrowheads="1"/>
          </p:cNvSpPr>
          <p:nvPr/>
        </p:nvSpPr>
        <p:spPr bwMode="auto">
          <a:xfrm>
            <a:off x="2284943" y="7473517"/>
            <a:ext cx="1243204" cy="271504"/>
          </a:xfrm>
          <a:custGeom>
            <a:avLst/>
            <a:gdLst>
              <a:gd name="T0" fmla="+- 0 145 -781"/>
              <a:gd name="T1" fmla="*/ T0 w 1944"/>
              <a:gd name="T2" fmla="+- 0 -196 -345"/>
              <a:gd name="T3" fmla="*/ -196 h 425"/>
              <a:gd name="T4" fmla="+- 0 72 -781"/>
              <a:gd name="T5" fmla="*/ T4 w 1944"/>
              <a:gd name="T6" fmla="+- 0 -176 -345"/>
              <a:gd name="T7" fmla="*/ -176 h 425"/>
              <a:gd name="T8" fmla="+- 0 186 -781"/>
              <a:gd name="T9" fmla="*/ T8 w 1944"/>
              <a:gd name="T10" fmla="+- 0 -80 -345"/>
              <a:gd name="T11" fmla="*/ -80 h 425"/>
              <a:gd name="T12" fmla="+- 0 88 -781"/>
              <a:gd name="T13" fmla="*/ T12 w 1944"/>
              <a:gd name="T14" fmla="+- 0 6 -345"/>
              <a:gd name="T15" fmla="*/ 6 h 425"/>
              <a:gd name="T16" fmla="+- 0 2 -781"/>
              <a:gd name="T17" fmla="*/ T16 w 1944"/>
              <a:gd name="T18" fmla="+- 0 -36 -345"/>
              <a:gd name="T19" fmla="*/ -36 h 425"/>
              <a:gd name="T20" fmla="+- 0 29 -781"/>
              <a:gd name="T21" fmla="*/ T20 w 1944"/>
              <a:gd name="T22" fmla="+- 0 -67 -345"/>
              <a:gd name="T23" fmla="*/ -67 h 425"/>
              <a:gd name="T24" fmla="+- 0 119 -781"/>
              <a:gd name="T25" fmla="*/ T24 w 1944"/>
              <a:gd name="T26" fmla="+- 0 -89 -345"/>
              <a:gd name="T27" fmla="*/ -89 h 425"/>
              <a:gd name="T28" fmla="+- 0 6 -781"/>
              <a:gd name="T29" fmla="*/ T28 w 1944"/>
              <a:gd name="T30" fmla="+- 0 -180 -345"/>
              <a:gd name="T31" fmla="*/ -180 h 425"/>
              <a:gd name="T32" fmla="+- 0 98 -781"/>
              <a:gd name="T33" fmla="*/ T32 w 1944"/>
              <a:gd name="T34" fmla="+- 0 -262 -345"/>
              <a:gd name="T35" fmla="*/ -262 h 425"/>
              <a:gd name="T36" fmla="+- 0 171 -781"/>
              <a:gd name="T37" fmla="*/ T36 w 1944"/>
              <a:gd name="T38" fmla="+- 0 -224 -345"/>
              <a:gd name="T39" fmla="*/ -224 h 425"/>
              <a:gd name="T40" fmla="+- 0 145 -781"/>
              <a:gd name="T41" fmla="*/ T40 w 1944"/>
              <a:gd name="T42" fmla="+- 0 -196 -345"/>
              <a:gd name="T43" fmla="*/ -196 h 425"/>
              <a:gd name="T44" fmla="+- 0 -781 -781"/>
              <a:gd name="T45" fmla="*/ T44 w 1944"/>
              <a:gd name="T46" fmla="+- 0 -345 -345"/>
              <a:gd name="T47" fmla="*/ -345 h 425"/>
              <a:gd name="T48" fmla="+- 0 1163 -781"/>
              <a:gd name="T49" fmla="*/ T48 w 1944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944" h="425">
                <a:moveTo>
                  <a:pt x="926" y="149"/>
                </a:moveTo>
                <a:cubicBezTo>
                  <a:pt x="900" y="142"/>
                  <a:pt x="840" y="127"/>
                  <a:pt x="853" y="169"/>
                </a:cubicBezTo>
                <a:cubicBezTo>
                  <a:pt x="893" y="196"/>
                  <a:pt x="971" y="192"/>
                  <a:pt x="967" y="265"/>
                </a:cubicBezTo>
                <a:cubicBezTo>
                  <a:pt x="964" y="323"/>
                  <a:pt x="928" y="351"/>
                  <a:pt x="869" y="351"/>
                </a:cubicBezTo>
                <a:cubicBezTo>
                  <a:pt x="832" y="351"/>
                  <a:pt x="787" y="343"/>
                  <a:pt x="783" y="309"/>
                </a:cubicBezTo>
                <a:cubicBezTo>
                  <a:pt x="781" y="293"/>
                  <a:pt x="793" y="277"/>
                  <a:pt x="810" y="278"/>
                </a:cubicBezTo>
                <a:cubicBezTo>
                  <a:pt x="839" y="287"/>
                  <a:pt x="918" y="310"/>
                  <a:pt x="900" y="256"/>
                </a:cubicBezTo>
                <a:cubicBezTo>
                  <a:pt x="863" y="227"/>
                  <a:pt x="786" y="236"/>
                  <a:pt x="787" y="165"/>
                </a:cubicBezTo>
                <a:cubicBezTo>
                  <a:pt x="789" y="111"/>
                  <a:pt x="824" y="84"/>
                  <a:pt x="879" y="83"/>
                </a:cubicBezTo>
                <a:cubicBezTo>
                  <a:pt x="918" y="82"/>
                  <a:pt x="949" y="93"/>
                  <a:pt x="952" y="121"/>
                </a:cubicBezTo>
                <a:cubicBezTo>
                  <a:pt x="954" y="137"/>
                  <a:pt x="941" y="149"/>
                  <a:pt x="926" y="149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5" name="AutoShape 394"/>
          <p:cNvSpPr>
            <a:spLocks noChangeArrowheads="1"/>
          </p:cNvSpPr>
          <p:nvPr/>
        </p:nvSpPr>
        <p:spPr bwMode="auto">
          <a:xfrm>
            <a:off x="2284943" y="7745021"/>
            <a:ext cx="1243204" cy="271504"/>
          </a:xfrm>
          <a:custGeom>
            <a:avLst/>
            <a:gdLst>
              <a:gd name="T0" fmla="+- 0 159 -974"/>
              <a:gd name="T1" fmla="*/ T0 w 1944"/>
              <a:gd name="T2" fmla="+- 0 -194 -345"/>
              <a:gd name="T3" fmla="*/ -194 h 425"/>
              <a:gd name="T4" fmla="+- 0 187 -974"/>
              <a:gd name="T5" fmla="*/ T4 w 1944"/>
              <a:gd name="T6" fmla="+- 0 -69 -345"/>
              <a:gd name="T7" fmla="*/ -69 h 425"/>
              <a:gd name="T8" fmla="+- 0 100 -974"/>
              <a:gd name="T9" fmla="*/ T8 w 1944"/>
              <a:gd name="T10" fmla="+- 0 6 -345"/>
              <a:gd name="T11" fmla="*/ 6 h 425"/>
              <a:gd name="T12" fmla="+- 0 13 -974"/>
              <a:gd name="T13" fmla="*/ T12 w 1944"/>
              <a:gd name="T14" fmla="+- 0 -69 -345"/>
              <a:gd name="T15" fmla="*/ -69 h 425"/>
              <a:gd name="T16" fmla="+- 0 41 -974"/>
              <a:gd name="T17" fmla="*/ T16 w 1944"/>
              <a:gd name="T18" fmla="+- 0 -194 -345"/>
              <a:gd name="T19" fmla="*/ -194 h 425"/>
              <a:gd name="T20" fmla="+- 0 69 -974"/>
              <a:gd name="T21" fmla="*/ T20 w 1944"/>
              <a:gd name="T22" fmla="+- 0 -77 -345"/>
              <a:gd name="T23" fmla="*/ -77 h 425"/>
              <a:gd name="T24" fmla="+- 0 100 -974"/>
              <a:gd name="T25" fmla="*/ T24 w 1944"/>
              <a:gd name="T26" fmla="+- 0 -46 -345"/>
              <a:gd name="T27" fmla="*/ -46 h 425"/>
              <a:gd name="T28" fmla="+- 0 131 -974"/>
              <a:gd name="T29" fmla="*/ T28 w 1944"/>
              <a:gd name="T30" fmla="+- 0 -165 -345"/>
              <a:gd name="T31" fmla="*/ -165 h 425"/>
              <a:gd name="T32" fmla="+- 0 159 -974"/>
              <a:gd name="T33" fmla="*/ T32 w 1944"/>
              <a:gd name="T34" fmla="+- 0 -194 -345"/>
              <a:gd name="T35" fmla="*/ -194 h 425"/>
              <a:gd name="T36" fmla="+- 0 -974 -974"/>
              <a:gd name="T37" fmla="*/ T36 w 1944"/>
              <a:gd name="T38" fmla="+- 0 -345 -345"/>
              <a:gd name="T39" fmla="*/ -345 h 425"/>
              <a:gd name="T40" fmla="+- 0 970 -974"/>
              <a:gd name="T41" fmla="*/ T40 w 1944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944" h="425">
                <a:moveTo>
                  <a:pt x="1133" y="151"/>
                </a:moveTo>
                <a:cubicBezTo>
                  <a:pt x="1179" y="155"/>
                  <a:pt x="1161" y="230"/>
                  <a:pt x="1161" y="276"/>
                </a:cubicBezTo>
                <a:cubicBezTo>
                  <a:pt x="1161" y="328"/>
                  <a:pt x="1125" y="351"/>
                  <a:pt x="1074" y="351"/>
                </a:cubicBezTo>
                <a:cubicBezTo>
                  <a:pt x="1024" y="351"/>
                  <a:pt x="987" y="328"/>
                  <a:pt x="987" y="276"/>
                </a:cubicBezTo>
                <a:cubicBezTo>
                  <a:pt x="987" y="230"/>
                  <a:pt x="969" y="151"/>
                  <a:pt x="1015" y="151"/>
                </a:cubicBezTo>
                <a:cubicBezTo>
                  <a:pt x="1060" y="151"/>
                  <a:pt x="1039" y="225"/>
                  <a:pt x="1043" y="268"/>
                </a:cubicBezTo>
                <a:cubicBezTo>
                  <a:pt x="1045" y="287"/>
                  <a:pt x="1055" y="298"/>
                  <a:pt x="1074" y="299"/>
                </a:cubicBezTo>
                <a:cubicBezTo>
                  <a:pt x="1123" y="298"/>
                  <a:pt x="1101" y="225"/>
                  <a:pt x="1105" y="180"/>
                </a:cubicBezTo>
                <a:cubicBezTo>
                  <a:pt x="1106" y="165"/>
                  <a:pt x="1117" y="151"/>
                  <a:pt x="1133" y="151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6" name="AutoShape 393"/>
          <p:cNvSpPr>
            <a:spLocks noChangeArrowheads="1"/>
          </p:cNvSpPr>
          <p:nvPr/>
        </p:nvSpPr>
        <p:spPr bwMode="auto">
          <a:xfrm>
            <a:off x="2284943" y="8016526"/>
            <a:ext cx="1243204" cy="271504"/>
          </a:xfrm>
          <a:custGeom>
            <a:avLst/>
            <a:gdLst>
              <a:gd name="T0" fmla="+- 0 78 -1174"/>
              <a:gd name="T1" fmla="*/ T0 w 1944"/>
              <a:gd name="T2" fmla="+- 0 6 -345"/>
              <a:gd name="T3" fmla="*/ 6 h 425"/>
              <a:gd name="T4" fmla="+- 0 3 -1174"/>
              <a:gd name="T5" fmla="*/ T4 w 1944"/>
              <a:gd name="T6" fmla="+- 0 -33 -345"/>
              <a:gd name="T7" fmla="*/ -33 h 425"/>
              <a:gd name="T8" fmla="+- 0 64 -1174"/>
              <a:gd name="T9" fmla="*/ T8 w 1944"/>
              <a:gd name="T10" fmla="+- 0 -46 -345"/>
              <a:gd name="T11" fmla="*/ -46 h 425"/>
              <a:gd name="T12" fmla="+- 0 73 -1174"/>
              <a:gd name="T13" fmla="*/ T12 w 1944"/>
              <a:gd name="T14" fmla="+- 0 -73 -345"/>
              <a:gd name="T15" fmla="*/ -73 h 425"/>
              <a:gd name="T16" fmla="+- 0 8 -1174"/>
              <a:gd name="T17" fmla="*/ T16 w 1944"/>
              <a:gd name="T18" fmla="+- 0 -134 -345"/>
              <a:gd name="T19" fmla="*/ -134 h 425"/>
              <a:gd name="T20" fmla="+- 0 81 -1174"/>
              <a:gd name="T21" fmla="*/ T20 w 1944"/>
              <a:gd name="T22" fmla="+- 0 -197 -345"/>
              <a:gd name="T23" fmla="*/ -197 h 425"/>
              <a:gd name="T24" fmla="+- 0 145 -1174"/>
              <a:gd name="T25" fmla="*/ T24 w 1944"/>
              <a:gd name="T26" fmla="+- 0 -157 -345"/>
              <a:gd name="T27" fmla="*/ -157 h 425"/>
              <a:gd name="T28" fmla="+- 0 77 -1174"/>
              <a:gd name="T29" fmla="*/ T28 w 1944"/>
              <a:gd name="T30" fmla="+- 0 -148 -345"/>
              <a:gd name="T31" fmla="*/ -148 h 425"/>
              <a:gd name="T32" fmla="+- 0 69 -1174"/>
              <a:gd name="T33" fmla="*/ T32 w 1944"/>
              <a:gd name="T34" fmla="+- 0 -127 -345"/>
              <a:gd name="T35" fmla="*/ -127 h 425"/>
              <a:gd name="T36" fmla="+- 0 150 -1174"/>
              <a:gd name="T37" fmla="*/ T36 w 1944"/>
              <a:gd name="T38" fmla="+- 0 -57 -345"/>
              <a:gd name="T39" fmla="*/ -57 h 425"/>
              <a:gd name="T40" fmla="+- 0 78 -1174"/>
              <a:gd name="T41" fmla="*/ T40 w 1944"/>
              <a:gd name="T42" fmla="+- 0 6 -345"/>
              <a:gd name="T43" fmla="*/ 6 h 425"/>
              <a:gd name="T44" fmla="+- 0 -1174 -1174"/>
              <a:gd name="T45" fmla="*/ T44 w 1944"/>
              <a:gd name="T46" fmla="+- 0 -345 -345"/>
              <a:gd name="T47" fmla="*/ -345 h 425"/>
              <a:gd name="T48" fmla="+- 0 770 -1174"/>
              <a:gd name="T49" fmla="*/ T48 w 1944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944" h="425">
                <a:moveTo>
                  <a:pt x="1252" y="351"/>
                </a:moveTo>
                <a:cubicBezTo>
                  <a:pt x="1218" y="351"/>
                  <a:pt x="1180" y="343"/>
                  <a:pt x="1177" y="312"/>
                </a:cubicBezTo>
                <a:cubicBezTo>
                  <a:pt x="1174" y="276"/>
                  <a:pt x="1218" y="284"/>
                  <a:pt x="1238" y="299"/>
                </a:cubicBezTo>
                <a:cubicBezTo>
                  <a:pt x="1276" y="311"/>
                  <a:pt x="1278" y="279"/>
                  <a:pt x="1247" y="272"/>
                </a:cubicBezTo>
                <a:cubicBezTo>
                  <a:pt x="1219" y="258"/>
                  <a:pt x="1179" y="254"/>
                  <a:pt x="1182" y="211"/>
                </a:cubicBezTo>
                <a:cubicBezTo>
                  <a:pt x="1184" y="172"/>
                  <a:pt x="1212" y="148"/>
                  <a:pt x="1255" y="148"/>
                </a:cubicBezTo>
                <a:cubicBezTo>
                  <a:pt x="1285" y="148"/>
                  <a:pt x="1319" y="158"/>
                  <a:pt x="1319" y="188"/>
                </a:cubicBezTo>
                <a:cubicBezTo>
                  <a:pt x="1319" y="227"/>
                  <a:pt x="1275" y="201"/>
                  <a:pt x="1251" y="197"/>
                </a:cubicBezTo>
                <a:cubicBezTo>
                  <a:pt x="1238" y="195"/>
                  <a:pt x="1230" y="211"/>
                  <a:pt x="1243" y="218"/>
                </a:cubicBezTo>
                <a:cubicBezTo>
                  <a:pt x="1275" y="236"/>
                  <a:pt x="1325" y="238"/>
                  <a:pt x="1324" y="288"/>
                </a:cubicBezTo>
                <a:cubicBezTo>
                  <a:pt x="1323" y="330"/>
                  <a:pt x="1293" y="351"/>
                  <a:pt x="1252" y="351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7" name="AutoShape 392"/>
          <p:cNvSpPr>
            <a:spLocks noChangeArrowheads="1"/>
          </p:cNvSpPr>
          <p:nvPr/>
        </p:nvSpPr>
        <p:spPr bwMode="auto">
          <a:xfrm>
            <a:off x="2284943" y="8288030"/>
            <a:ext cx="1243204" cy="271504"/>
          </a:xfrm>
          <a:custGeom>
            <a:avLst/>
            <a:gdLst>
              <a:gd name="T0" fmla="+- 0 41 -1327"/>
              <a:gd name="T1" fmla="*/ T0 w 1944"/>
              <a:gd name="T2" fmla="+- 0 2 -345"/>
              <a:gd name="T3" fmla="*/ 2 h 425"/>
              <a:gd name="T4" fmla="+- 0 13 -1327"/>
              <a:gd name="T5" fmla="*/ T4 w 1944"/>
              <a:gd name="T6" fmla="+- 0 -27 -345"/>
              <a:gd name="T7" fmla="*/ -27 h 425"/>
              <a:gd name="T8" fmla="+- 0 13 -1327"/>
              <a:gd name="T9" fmla="*/ T8 w 1944"/>
              <a:gd name="T10" fmla="+- 0 -248 -345"/>
              <a:gd name="T11" fmla="*/ -248 h 425"/>
              <a:gd name="T12" fmla="+- 0 41 -1327"/>
              <a:gd name="T13" fmla="*/ T12 w 1944"/>
              <a:gd name="T14" fmla="+- 0 -277 -345"/>
              <a:gd name="T15" fmla="*/ -277 h 425"/>
              <a:gd name="T16" fmla="+- 0 70 -1327"/>
              <a:gd name="T17" fmla="*/ T16 w 1944"/>
              <a:gd name="T18" fmla="+- 0 -183 -345"/>
              <a:gd name="T19" fmla="*/ -183 h 425"/>
              <a:gd name="T20" fmla="+- 0 187 -1327"/>
              <a:gd name="T21" fmla="*/ T20 w 1944"/>
              <a:gd name="T22" fmla="+- 0 -131 -345"/>
              <a:gd name="T23" fmla="*/ -131 h 425"/>
              <a:gd name="T24" fmla="+- 0 159 -1327"/>
              <a:gd name="T25" fmla="*/ T24 w 1944"/>
              <a:gd name="T26" fmla="+- 0 2 -345"/>
              <a:gd name="T27" fmla="*/ 2 h 425"/>
              <a:gd name="T28" fmla="+- 0 100 -1327"/>
              <a:gd name="T29" fmla="*/ T28 w 1944"/>
              <a:gd name="T30" fmla="+- 0 -150 -345"/>
              <a:gd name="T31" fmla="*/ -150 h 425"/>
              <a:gd name="T32" fmla="+- 0 69 -1327"/>
              <a:gd name="T33" fmla="*/ T32 w 1944"/>
              <a:gd name="T34" fmla="+- 0 -27 -345"/>
              <a:gd name="T35" fmla="*/ -27 h 425"/>
              <a:gd name="T36" fmla="+- 0 41 -1327"/>
              <a:gd name="T37" fmla="*/ T36 w 1944"/>
              <a:gd name="T38" fmla="+- 0 2 -345"/>
              <a:gd name="T39" fmla="*/ 2 h 425"/>
              <a:gd name="T40" fmla="+- 0 -1327 -1327"/>
              <a:gd name="T41" fmla="*/ T40 w 1944"/>
              <a:gd name="T42" fmla="+- 0 -345 -345"/>
              <a:gd name="T43" fmla="*/ -345 h 425"/>
              <a:gd name="T44" fmla="+- 0 617 -1327"/>
              <a:gd name="T45" fmla="*/ T44 w 1944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944" h="425">
                <a:moveTo>
                  <a:pt x="1368" y="347"/>
                </a:moveTo>
                <a:cubicBezTo>
                  <a:pt x="1352" y="347"/>
                  <a:pt x="1340" y="333"/>
                  <a:pt x="1340" y="318"/>
                </a:cubicBezTo>
                <a:lnTo>
                  <a:pt x="1340" y="97"/>
                </a:lnTo>
                <a:cubicBezTo>
                  <a:pt x="1340" y="82"/>
                  <a:pt x="1352" y="68"/>
                  <a:pt x="1368" y="68"/>
                </a:cubicBezTo>
                <a:cubicBezTo>
                  <a:pt x="1409" y="68"/>
                  <a:pt x="1391" y="126"/>
                  <a:pt x="1397" y="162"/>
                </a:cubicBezTo>
                <a:cubicBezTo>
                  <a:pt x="1438" y="134"/>
                  <a:pt x="1522" y="149"/>
                  <a:pt x="1514" y="214"/>
                </a:cubicBezTo>
                <a:cubicBezTo>
                  <a:pt x="1508" y="262"/>
                  <a:pt x="1534" y="347"/>
                  <a:pt x="1486" y="347"/>
                </a:cubicBezTo>
                <a:cubicBezTo>
                  <a:pt x="1420" y="347"/>
                  <a:pt x="1499" y="195"/>
                  <a:pt x="1427" y="195"/>
                </a:cubicBezTo>
                <a:cubicBezTo>
                  <a:pt x="1378" y="195"/>
                  <a:pt x="1396" y="272"/>
                  <a:pt x="1396" y="318"/>
                </a:cubicBezTo>
                <a:cubicBezTo>
                  <a:pt x="1396" y="333"/>
                  <a:pt x="1384" y="347"/>
                  <a:pt x="1368" y="347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8" name="AutoShape 391"/>
          <p:cNvSpPr>
            <a:spLocks noChangeArrowheads="1"/>
          </p:cNvSpPr>
          <p:nvPr/>
        </p:nvSpPr>
        <p:spPr bwMode="auto">
          <a:xfrm>
            <a:off x="2284943" y="8559534"/>
            <a:ext cx="1243204" cy="271504"/>
          </a:xfrm>
          <a:custGeom>
            <a:avLst/>
            <a:gdLst>
              <a:gd name="T0" fmla="+- 0 40 -1527"/>
              <a:gd name="T1" fmla="*/ T0 w 1944"/>
              <a:gd name="T2" fmla="+- 0 2 -345"/>
              <a:gd name="T3" fmla="*/ 2 h 425"/>
              <a:gd name="T4" fmla="+- 0 12 -1527"/>
              <a:gd name="T5" fmla="*/ T4 w 1944"/>
              <a:gd name="T6" fmla="+- 0 -27 -345"/>
              <a:gd name="T7" fmla="*/ -27 h 425"/>
              <a:gd name="T8" fmla="+- 0 12 -1527"/>
              <a:gd name="T9" fmla="*/ T8 w 1944"/>
              <a:gd name="T10" fmla="+- 0 -165 -345"/>
              <a:gd name="T11" fmla="*/ -165 h 425"/>
              <a:gd name="T12" fmla="+- 0 40 -1527"/>
              <a:gd name="T13" fmla="*/ T12 w 1944"/>
              <a:gd name="T14" fmla="+- 0 -194 -345"/>
              <a:gd name="T15" fmla="*/ -194 h 425"/>
              <a:gd name="T16" fmla="+- 0 68 -1527"/>
              <a:gd name="T17" fmla="*/ T16 w 1944"/>
              <a:gd name="T18" fmla="+- 0 -165 -345"/>
              <a:gd name="T19" fmla="*/ -165 h 425"/>
              <a:gd name="T20" fmla="+- 0 68 -1527"/>
              <a:gd name="T21" fmla="*/ T20 w 1944"/>
              <a:gd name="T22" fmla="+- 0 -27 -345"/>
              <a:gd name="T23" fmla="*/ -27 h 425"/>
              <a:gd name="T24" fmla="+- 0 40 -1527"/>
              <a:gd name="T25" fmla="*/ T24 w 1944"/>
              <a:gd name="T26" fmla="+- 0 2 -345"/>
              <a:gd name="T27" fmla="*/ 2 h 425"/>
              <a:gd name="T28" fmla="+- 0 73 -1527"/>
              <a:gd name="T29" fmla="*/ T28 w 1944"/>
              <a:gd name="T30" fmla="+- 0 -244 -345"/>
              <a:gd name="T31" fmla="*/ -244 h 425"/>
              <a:gd name="T32" fmla="+- 0 9 -1527"/>
              <a:gd name="T33" fmla="*/ T32 w 1944"/>
              <a:gd name="T34" fmla="+- 0 -231 -345"/>
              <a:gd name="T35" fmla="*/ -231 h 425"/>
              <a:gd name="T36" fmla="+- 0 40 -1527"/>
              <a:gd name="T37" fmla="*/ T36 w 1944"/>
              <a:gd name="T38" fmla="+- 0 -277 -345"/>
              <a:gd name="T39" fmla="*/ -277 h 425"/>
              <a:gd name="T40" fmla="+- 0 73 -1527"/>
              <a:gd name="T41" fmla="*/ T40 w 1944"/>
              <a:gd name="T42" fmla="+- 0 -244 -345"/>
              <a:gd name="T43" fmla="*/ -244 h 425"/>
              <a:gd name="T44" fmla="+- 0 -1527 -1527"/>
              <a:gd name="T45" fmla="*/ T44 w 1944"/>
              <a:gd name="T46" fmla="+- 0 -345 -345"/>
              <a:gd name="T47" fmla="*/ -345 h 425"/>
              <a:gd name="T48" fmla="+- 0 417 -1527"/>
              <a:gd name="T49" fmla="*/ T48 w 1944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944" h="425">
                <a:moveTo>
                  <a:pt x="1567" y="347"/>
                </a:moveTo>
                <a:cubicBezTo>
                  <a:pt x="1551" y="347"/>
                  <a:pt x="1539" y="333"/>
                  <a:pt x="1539" y="318"/>
                </a:cubicBezTo>
                <a:lnTo>
                  <a:pt x="1539" y="180"/>
                </a:lnTo>
                <a:cubicBezTo>
                  <a:pt x="1539" y="165"/>
                  <a:pt x="1551" y="151"/>
                  <a:pt x="1567" y="151"/>
                </a:cubicBezTo>
                <a:cubicBezTo>
                  <a:pt x="1583" y="151"/>
                  <a:pt x="1595" y="165"/>
                  <a:pt x="1595" y="180"/>
                </a:cubicBezTo>
                <a:lnTo>
                  <a:pt x="1595" y="318"/>
                </a:lnTo>
                <a:cubicBezTo>
                  <a:pt x="1595" y="333"/>
                  <a:pt x="1583" y="347"/>
                  <a:pt x="1567" y="347"/>
                </a:cubicBezTo>
                <a:close/>
                <a:moveTo>
                  <a:pt x="1600" y="101"/>
                </a:moveTo>
                <a:cubicBezTo>
                  <a:pt x="1603" y="139"/>
                  <a:pt x="1547" y="145"/>
                  <a:pt x="1536" y="114"/>
                </a:cubicBezTo>
                <a:cubicBezTo>
                  <a:pt x="1528" y="91"/>
                  <a:pt x="1542" y="67"/>
                  <a:pt x="1567" y="68"/>
                </a:cubicBezTo>
                <a:cubicBezTo>
                  <a:pt x="1587" y="69"/>
                  <a:pt x="1599" y="81"/>
                  <a:pt x="1600" y="101"/>
                </a:cubicBezTo>
                <a:close/>
              </a:path>
              <a:path w="1944" h="425" stroke="0">
                <a:moveTo>
                  <a:pt x="0" y="0"/>
                </a:moveTo>
                <a:lnTo>
                  <a:pt x="194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29" name="AutoShape 390"/>
          <p:cNvSpPr>
            <a:spLocks noChangeArrowheads="1"/>
          </p:cNvSpPr>
          <p:nvPr/>
        </p:nvSpPr>
        <p:spPr bwMode="auto">
          <a:xfrm>
            <a:off x="2284942" y="8831038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31" name="Freeform 388"/>
          <p:cNvSpPr>
            <a:spLocks noChangeArrowheads="1"/>
          </p:cNvSpPr>
          <p:nvPr/>
        </p:nvSpPr>
        <p:spPr bwMode="auto">
          <a:xfrm>
            <a:off x="2284942" y="11484160"/>
            <a:ext cx="357243" cy="271504"/>
          </a:xfrm>
          <a:custGeom>
            <a:avLst/>
            <a:gdLst>
              <a:gd name="T0" fmla="+- 0 -133 -133"/>
              <a:gd name="T1" fmla="*/ T0 w 550"/>
              <a:gd name="T2" fmla="+- 0 -345 -345"/>
              <a:gd name="T3" fmla="*/ -345 h 425"/>
              <a:gd name="T4" fmla="+- 0 417 -133"/>
              <a:gd name="T5" fmla="*/ T4 w 550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550" h="425" stroke="0">
                <a:moveTo>
                  <a:pt x="0" y="0"/>
                </a:moveTo>
                <a:lnTo>
                  <a:pt x="55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48" name="AutoShape 371"/>
          <p:cNvSpPr>
            <a:spLocks noChangeArrowheads="1"/>
          </p:cNvSpPr>
          <p:nvPr/>
        </p:nvSpPr>
        <p:spPr bwMode="auto">
          <a:xfrm>
            <a:off x="2284942" y="16099735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49" name="Freeform 370"/>
          <p:cNvSpPr>
            <a:spLocks noChangeArrowheads="1"/>
          </p:cNvSpPr>
          <p:nvPr/>
        </p:nvSpPr>
        <p:spPr bwMode="auto">
          <a:xfrm>
            <a:off x="2284942" y="18481352"/>
            <a:ext cx="285794" cy="271504"/>
          </a:xfrm>
          <a:custGeom>
            <a:avLst/>
            <a:gdLst>
              <a:gd name="T0" fmla="+- 0 -33 -33"/>
              <a:gd name="T1" fmla="*/ T0 w 450"/>
              <a:gd name="T2" fmla="+- 0 -345 -345"/>
              <a:gd name="T3" fmla="*/ -345 h 425"/>
              <a:gd name="T4" fmla="+- 0 417 -33"/>
              <a:gd name="T5" fmla="*/ T4 w 450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450" h="425" stroke="0">
                <a:moveTo>
                  <a:pt x="0" y="0"/>
                </a:moveTo>
                <a:lnTo>
                  <a:pt x="45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58" name="Freeform 361"/>
          <p:cNvSpPr>
            <a:spLocks noChangeArrowheads="1"/>
          </p:cNvSpPr>
          <p:nvPr/>
        </p:nvSpPr>
        <p:spPr bwMode="auto">
          <a:xfrm>
            <a:off x="2284942" y="20924892"/>
            <a:ext cx="1186046" cy="271504"/>
          </a:xfrm>
          <a:custGeom>
            <a:avLst/>
            <a:gdLst>
              <a:gd name="T0" fmla="+- 0 -1442 -1442"/>
              <a:gd name="T1" fmla="*/ T0 w 1859"/>
              <a:gd name="T2" fmla="+- 0 -345 -345"/>
              <a:gd name="T3" fmla="*/ -345 h 425"/>
              <a:gd name="T4" fmla="+- 0 417 -1442"/>
              <a:gd name="T5" fmla="*/ T4 w 1859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859" h="425" stroke="0">
                <a:moveTo>
                  <a:pt x="0" y="0"/>
                </a:moveTo>
                <a:lnTo>
                  <a:pt x="185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63" name="Freeform 356"/>
          <p:cNvSpPr>
            <a:spLocks noChangeArrowheads="1"/>
          </p:cNvSpPr>
          <p:nvPr/>
        </p:nvSpPr>
        <p:spPr bwMode="auto">
          <a:xfrm>
            <a:off x="2284942" y="22282414"/>
            <a:ext cx="643037" cy="271504"/>
          </a:xfrm>
          <a:custGeom>
            <a:avLst/>
            <a:gdLst>
              <a:gd name="T0" fmla="+- 0 -584 -584"/>
              <a:gd name="T1" fmla="*/ T0 w 1001"/>
              <a:gd name="T2" fmla="+- 0 -345 -345"/>
              <a:gd name="T3" fmla="*/ -345 h 425"/>
              <a:gd name="T4" fmla="+- 0 417 -584"/>
              <a:gd name="T5" fmla="*/ T4 w 1001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01" h="425" stroke="0">
                <a:moveTo>
                  <a:pt x="0" y="0"/>
                </a:moveTo>
                <a:lnTo>
                  <a:pt x="100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71" name="Freeform 348"/>
          <p:cNvSpPr>
            <a:spLocks noChangeArrowheads="1"/>
          </p:cNvSpPr>
          <p:nvPr/>
        </p:nvSpPr>
        <p:spPr bwMode="auto">
          <a:xfrm>
            <a:off x="2284942" y="24454449"/>
            <a:ext cx="1028859" cy="271504"/>
          </a:xfrm>
          <a:custGeom>
            <a:avLst/>
            <a:gdLst>
              <a:gd name="T0" fmla="+- 0 -1183 -1183"/>
              <a:gd name="T1" fmla="*/ T0 w 1600"/>
              <a:gd name="T2" fmla="+- 0 -345 -345"/>
              <a:gd name="T3" fmla="*/ -345 h 425"/>
              <a:gd name="T4" fmla="+- 0 417 -1183"/>
              <a:gd name="T5" fmla="*/ T4 w 1600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600" h="425" stroke="0">
                <a:moveTo>
                  <a:pt x="0" y="0"/>
                </a:moveTo>
                <a:lnTo>
                  <a:pt x="160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77" name="Freeform 342"/>
          <p:cNvSpPr>
            <a:spLocks noChangeArrowheads="1"/>
          </p:cNvSpPr>
          <p:nvPr/>
        </p:nvSpPr>
        <p:spPr bwMode="auto">
          <a:xfrm>
            <a:off x="2284942" y="26083475"/>
            <a:ext cx="885962" cy="271504"/>
          </a:xfrm>
          <a:custGeom>
            <a:avLst/>
            <a:gdLst>
              <a:gd name="T0" fmla="+- 0 -964 -964"/>
              <a:gd name="T1" fmla="*/ T0 w 1381"/>
              <a:gd name="T2" fmla="+- 0 -345 -345"/>
              <a:gd name="T3" fmla="*/ -345 h 425"/>
              <a:gd name="T4" fmla="+- 0 417 -964"/>
              <a:gd name="T5" fmla="*/ T4 w 1381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381" h="425" stroke="0">
                <a:moveTo>
                  <a:pt x="0" y="0"/>
                </a:moveTo>
                <a:lnTo>
                  <a:pt x="138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86" name="Freeform 333"/>
          <p:cNvSpPr>
            <a:spLocks noChangeArrowheads="1"/>
          </p:cNvSpPr>
          <p:nvPr/>
        </p:nvSpPr>
        <p:spPr bwMode="auto">
          <a:xfrm>
            <a:off x="2284942" y="28527015"/>
            <a:ext cx="1200335" cy="271504"/>
          </a:xfrm>
          <a:custGeom>
            <a:avLst/>
            <a:gdLst>
              <a:gd name="T0" fmla="+- 0 -1458 -1458"/>
              <a:gd name="T1" fmla="*/ T0 w 1875"/>
              <a:gd name="T2" fmla="+- 0 -345 -345"/>
              <a:gd name="T3" fmla="*/ -345 h 425"/>
              <a:gd name="T4" fmla="+- 0 417 -1458"/>
              <a:gd name="T5" fmla="*/ T4 w 187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875" h="425" stroke="0">
                <a:moveTo>
                  <a:pt x="0" y="0"/>
                </a:moveTo>
                <a:lnTo>
                  <a:pt x="18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597" name="AutoShape 322"/>
          <p:cNvSpPr>
            <a:spLocks noChangeArrowheads="1"/>
          </p:cNvSpPr>
          <p:nvPr/>
        </p:nvSpPr>
        <p:spPr bwMode="auto">
          <a:xfrm>
            <a:off x="2284942" y="31513563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08" name="AutoShape 311"/>
          <p:cNvSpPr>
            <a:spLocks noChangeArrowheads="1"/>
          </p:cNvSpPr>
          <p:nvPr/>
        </p:nvSpPr>
        <p:spPr bwMode="auto">
          <a:xfrm>
            <a:off x="2284942" y="36610224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15" name="Freeform 304"/>
          <p:cNvSpPr>
            <a:spLocks noChangeArrowheads="1"/>
          </p:cNvSpPr>
          <p:nvPr/>
        </p:nvSpPr>
        <p:spPr bwMode="auto">
          <a:xfrm>
            <a:off x="2284942" y="40106439"/>
            <a:ext cx="671616" cy="185766"/>
          </a:xfrm>
          <a:custGeom>
            <a:avLst/>
            <a:gdLst>
              <a:gd name="T0" fmla="+- 0 -1121 -1121"/>
              <a:gd name="T1" fmla="*/ T0 w 1514"/>
              <a:gd name="T2" fmla="+- 0 -343 -343"/>
              <a:gd name="T3" fmla="*/ -343 h 420"/>
              <a:gd name="T4" fmla="+- 0 393 -1121"/>
              <a:gd name="T5" fmla="*/ T4 w 1514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14" h="420" stroke="0">
                <a:moveTo>
                  <a:pt x="0" y="0"/>
                </a:moveTo>
                <a:lnTo>
                  <a:pt x="1514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25" name="AutoShape 294"/>
          <p:cNvSpPr>
            <a:spLocks noChangeArrowheads="1"/>
          </p:cNvSpPr>
          <p:nvPr/>
        </p:nvSpPr>
        <p:spPr bwMode="auto">
          <a:xfrm>
            <a:off x="2284942" y="41964100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29" name="Freeform 290"/>
          <p:cNvSpPr>
            <a:spLocks noChangeArrowheads="1"/>
          </p:cNvSpPr>
          <p:nvPr/>
        </p:nvSpPr>
        <p:spPr bwMode="auto">
          <a:xfrm>
            <a:off x="2284942" y="45160231"/>
            <a:ext cx="671616" cy="271504"/>
          </a:xfrm>
          <a:custGeom>
            <a:avLst/>
            <a:gdLst>
              <a:gd name="T0" fmla="+- 0 -626 -626"/>
              <a:gd name="T1" fmla="*/ T0 w 1043"/>
              <a:gd name="T2" fmla="+- 0 -345 -345"/>
              <a:gd name="T3" fmla="*/ -345 h 425"/>
              <a:gd name="T4" fmla="+- 0 417 -626"/>
              <a:gd name="T5" fmla="*/ T4 w 1043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43" h="425" stroke="0">
                <a:moveTo>
                  <a:pt x="0" y="0"/>
                </a:moveTo>
                <a:lnTo>
                  <a:pt x="1043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33" name="Freeform 286"/>
          <p:cNvSpPr>
            <a:spLocks noChangeArrowheads="1"/>
          </p:cNvSpPr>
          <p:nvPr/>
        </p:nvSpPr>
        <p:spPr bwMode="auto">
          <a:xfrm>
            <a:off x="2284942" y="46246249"/>
            <a:ext cx="628747" cy="271504"/>
          </a:xfrm>
          <a:custGeom>
            <a:avLst/>
            <a:gdLst>
              <a:gd name="T0" fmla="+- 0 -559 -559"/>
              <a:gd name="T1" fmla="*/ T0 w 976"/>
              <a:gd name="T2" fmla="+- 0 -345 -345"/>
              <a:gd name="T3" fmla="*/ -345 h 425"/>
              <a:gd name="T4" fmla="+- 0 417 -559"/>
              <a:gd name="T5" fmla="*/ T4 w 976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976" h="425" stroke="0">
                <a:moveTo>
                  <a:pt x="0" y="0"/>
                </a:moveTo>
                <a:lnTo>
                  <a:pt x="976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37" name="Freeform 282"/>
          <p:cNvSpPr>
            <a:spLocks noChangeArrowheads="1"/>
          </p:cNvSpPr>
          <p:nvPr/>
        </p:nvSpPr>
        <p:spPr bwMode="auto">
          <a:xfrm>
            <a:off x="2284942" y="47332266"/>
            <a:ext cx="628747" cy="271504"/>
          </a:xfrm>
          <a:custGeom>
            <a:avLst/>
            <a:gdLst>
              <a:gd name="T0" fmla="+- 0 -564 -564"/>
              <a:gd name="T1" fmla="*/ T0 w 981"/>
              <a:gd name="T2" fmla="+- 0 -345 -345"/>
              <a:gd name="T3" fmla="*/ -345 h 425"/>
              <a:gd name="T4" fmla="+- 0 417 -564"/>
              <a:gd name="T5" fmla="*/ T4 w 981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981" h="425" stroke="0">
                <a:moveTo>
                  <a:pt x="0" y="0"/>
                </a:moveTo>
                <a:lnTo>
                  <a:pt x="981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47" name="Freeform 272"/>
          <p:cNvSpPr>
            <a:spLocks noChangeArrowheads="1"/>
          </p:cNvSpPr>
          <p:nvPr/>
        </p:nvSpPr>
        <p:spPr bwMode="auto">
          <a:xfrm>
            <a:off x="2284942" y="50047310"/>
            <a:ext cx="1343232" cy="271504"/>
          </a:xfrm>
          <a:custGeom>
            <a:avLst/>
            <a:gdLst>
              <a:gd name="T0" fmla="+- 0 -1679 -1679"/>
              <a:gd name="T1" fmla="*/ T0 w 2096"/>
              <a:gd name="T2" fmla="+- 0 -345 -345"/>
              <a:gd name="T3" fmla="*/ -345 h 425"/>
              <a:gd name="T4" fmla="+- 0 417 -1679"/>
              <a:gd name="T5" fmla="*/ T4 w 2096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096" h="425" stroke="0">
                <a:moveTo>
                  <a:pt x="0" y="0"/>
                </a:moveTo>
                <a:lnTo>
                  <a:pt x="2096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59" name="Freeform 260"/>
          <p:cNvSpPr>
            <a:spLocks noChangeArrowheads="1"/>
          </p:cNvSpPr>
          <p:nvPr/>
        </p:nvSpPr>
        <p:spPr bwMode="auto">
          <a:xfrm>
            <a:off x="2284942" y="53305363"/>
            <a:ext cx="1486129" cy="271504"/>
          </a:xfrm>
          <a:custGeom>
            <a:avLst/>
            <a:gdLst>
              <a:gd name="T0" fmla="+- 0 -1914 -1914"/>
              <a:gd name="T1" fmla="*/ T0 w 2331"/>
              <a:gd name="T2" fmla="+- 0 -345 -345"/>
              <a:gd name="T3" fmla="*/ -345 h 425"/>
              <a:gd name="T4" fmla="+- 0 417 -1914"/>
              <a:gd name="T5" fmla="*/ T4 w 2331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331" h="425" stroke="0">
                <a:moveTo>
                  <a:pt x="0" y="0"/>
                </a:moveTo>
                <a:lnTo>
                  <a:pt x="2331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63" name="Freeform 256"/>
          <p:cNvSpPr>
            <a:spLocks noChangeArrowheads="1"/>
          </p:cNvSpPr>
          <p:nvPr/>
        </p:nvSpPr>
        <p:spPr bwMode="auto">
          <a:xfrm>
            <a:off x="2284942" y="54391380"/>
            <a:ext cx="571588" cy="271504"/>
          </a:xfrm>
          <a:custGeom>
            <a:avLst/>
            <a:gdLst>
              <a:gd name="T0" fmla="+- 0 -478 -478"/>
              <a:gd name="T1" fmla="*/ T0 w 895"/>
              <a:gd name="T2" fmla="+- 0 -345 -345"/>
              <a:gd name="T3" fmla="*/ -345 h 425"/>
              <a:gd name="T4" fmla="+- 0 417 -478"/>
              <a:gd name="T5" fmla="*/ T4 w 89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895" h="425" stroke="0">
                <a:moveTo>
                  <a:pt x="0" y="0"/>
                </a:moveTo>
                <a:lnTo>
                  <a:pt x="895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68" name="Freeform 251"/>
          <p:cNvSpPr>
            <a:spLocks noChangeArrowheads="1"/>
          </p:cNvSpPr>
          <p:nvPr/>
        </p:nvSpPr>
        <p:spPr bwMode="auto">
          <a:xfrm>
            <a:off x="2284941" y="55748902"/>
            <a:ext cx="743065" cy="271504"/>
          </a:xfrm>
          <a:custGeom>
            <a:avLst/>
            <a:gdLst>
              <a:gd name="T0" fmla="+- 0 -739 -739"/>
              <a:gd name="T1" fmla="*/ T0 w 1156"/>
              <a:gd name="T2" fmla="+- 0 -345 -345"/>
              <a:gd name="T3" fmla="*/ -345 h 425"/>
              <a:gd name="T4" fmla="+- 0 417 -739"/>
              <a:gd name="T5" fmla="*/ T4 w 1156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156" h="425" stroke="0">
                <a:moveTo>
                  <a:pt x="0" y="0"/>
                </a:moveTo>
                <a:lnTo>
                  <a:pt x="1156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75" name="Freeform 244"/>
          <p:cNvSpPr>
            <a:spLocks noChangeArrowheads="1"/>
          </p:cNvSpPr>
          <p:nvPr/>
        </p:nvSpPr>
        <p:spPr bwMode="auto">
          <a:xfrm>
            <a:off x="2284942" y="57649433"/>
            <a:ext cx="1014569" cy="271504"/>
          </a:xfrm>
          <a:custGeom>
            <a:avLst/>
            <a:gdLst>
              <a:gd name="T0" fmla="+- 0 -1178 -1178"/>
              <a:gd name="T1" fmla="*/ T0 w 1595"/>
              <a:gd name="T2" fmla="+- 0 -345 -345"/>
              <a:gd name="T3" fmla="*/ -345 h 425"/>
              <a:gd name="T4" fmla="+- 0 417 -1178"/>
              <a:gd name="T5" fmla="*/ T4 w 159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95" h="425" stroke="0">
                <a:moveTo>
                  <a:pt x="0" y="0"/>
                </a:moveTo>
                <a:lnTo>
                  <a:pt x="1595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78" name="Freeform 241"/>
          <p:cNvSpPr>
            <a:spLocks noChangeArrowheads="1"/>
          </p:cNvSpPr>
          <p:nvPr/>
        </p:nvSpPr>
        <p:spPr bwMode="auto">
          <a:xfrm>
            <a:off x="2284942" y="58463946"/>
            <a:ext cx="485850" cy="271504"/>
          </a:xfrm>
          <a:custGeom>
            <a:avLst/>
            <a:gdLst>
              <a:gd name="T0" fmla="+- 0 -352 -352"/>
              <a:gd name="T1" fmla="*/ T0 w 769"/>
              <a:gd name="T2" fmla="+- 0 -345 -345"/>
              <a:gd name="T3" fmla="*/ -345 h 425"/>
              <a:gd name="T4" fmla="+- 0 417 -352"/>
              <a:gd name="T5" fmla="*/ T4 w 769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769" h="425" stroke="0">
                <a:moveTo>
                  <a:pt x="0" y="0"/>
                </a:moveTo>
                <a:lnTo>
                  <a:pt x="769" y="425"/>
                </a:lnTo>
              </a:path>
            </a:pathLst>
          </a:custGeom>
          <a:solidFill>
            <a:srgbClr val="5D73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86" name="AutoShape 233"/>
          <p:cNvSpPr>
            <a:spLocks noChangeArrowheads="1"/>
          </p:cNvSpPr>
          <p:nvPr/>
        </p:nvSpPr>
        <p:spPr bwMode="auto">
          <a:xfrm>
            <a:off x="2284942" y="60635981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695" name="Freeform 224"/>
          <p:cNvSpPr>
            <a:spLocks noChangeArrowheads="1"/>
          </p:cNvSpPr>
          <p:nvPr/>
        </p:nvSpPr>
        <p:spPr bwMode="auto">
          <a:xfrm>
            <a:off x="2284942" y="64846681"/>
            <a:ext cx="685906" cy="228635"/>
          </a:xfrm>
          <a:custGeom>
            <a:avLst/>
            <a:gdLst>
              <a:gd name="T0" fmla="+- 0 -872 -872"/>
              <a:gd name="T1" fmla="*/ T0 w 1265"/>
              <a:gd name="T2" fmla="+- 0 -343 -343"/>
              <a:gd name="T3" fmla="*/ -343 h 420"/>
              <a:gd name="T4" fmla="+- 0 393 -872"/>
              <a:gd name="T5" fmla="*/ T4 w 1265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265" h="420" stroke="0">
                <a:moveTo>
                  <a:pt x="0" y="0"/>
                </a:moveTo>
                <a:lnTo>
                  <a:pt x="1265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01" name="Freeform 218"/>
          <p:cNvSpPr>
            <a:spLocks noChangeArrowheads="1"/>
          </p:cNvSpPr>
          <p:nvPr/>
        </p:nvSpPr>
        <p:spPr bwMode="auto">
          <a:xfrm>
            <a:off x="2284941" y="66218493"/>
            <a:ext cx="743065" cy="228635"/>
          </a:xfrm>
          <a:custGeom>
            <a:avLst/>
            <a:gdLst>
              <a:gd name="T0" fmla="+- 0 -965 -965"/>
              <a:gd name="T1" fmla="*/ T0 w 1358"/>
              <a:gd name="T2" fmla="+- 0 -343 -343"/>
              <a:gd name="T3" fmla="*/ -343 h 420"/>
              <a:gd name="T4" fmla="+- 0 393 -965"/>
              <a:gd name="T5" fmla="*/ T4 w 1358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358" h="420" stroke="0">
                <a:moveTo>
                  <a:pt x="0" y="0"/>
                </a:moveTo>
                <a:lnTo>
                  <a:pt x="135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07" name="Freeform 212"/>
          <p:cNvSpPr>
            <a:spLocks noChangeArrowheads="1"/>
          </p:cNvSpPr>
          <p:nvPr/>
        </p:nvSpPr>
        <p:spPr bwMode="auto">
          <a:xfrm>
            <a:off x="2284942" y="67590304"/>
            <a:ext cx="685906" cy="228635"/>
          </a:xfrm>
          <a:custGeom>
            <a:avLst/>
            <a:gdLst>
              <a:gd name="T0" fmla="+- 0 -859 -859"/>
              <a:gd name="T1" fmla="*/ T0 w 1252"/>
              <a:gd name="T2" fmla="+- 0 -343 -343"/>
              <a:gd name="T3" fmla="*/ -343 h 420"/>
              <a:gd name="T4" fmla="+- 0 393 -859"/>
              <a:gd name="T5" fmla="*/ T4 w 1252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252" h="420" stroke="0">
                <a:moveTo>
                  <a:pt x="0" y="0"/>
                </a:moveTo>
                <a:lnTo>
                  <a:pt x="125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17" name="Freeform 202"/>
          <p:cNvSpPr>
            <a:spLocks noChangeArrowheads="1"/>
          </p:cNvSpPr>
          <p:nvPr/>
        </p:nvSpPr>
        <p:spPr bwMode="auto">
          <a:xfrm>
            <a:off x="2284942" y="69876657"/>
            <a:ext cx="1143176" cy="228635"/>
          </a:xfrm>
          <a:custGeom>
            <a:avLst/>
            <a:gdLst>
              <a:gd name="T0" fmla="+- 0 -1697 -1697"/>
              <a:gd name="T1" fmla="*/ T0 w 2090"/>
              <a:gd name="T2" fmla="+- 0 -343 -343"/>
              <a:gd name="T3" fmla="*/ -343 h 420"/>
              <a:gd name="T4" fmla="+- 0 393 -1697"/>
              <a:gd name="T5" fmla="*/ T4 w 2090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090" h="420" stroke="0">
                <a:moveTo>
                  <a:pt x="0" y="0"/>
                </a:moveTo>
                <a:lnTo>
                  <a:pt x="209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25" name="Freeform 194"/>
          <p:cNvSpPr>
            <a:spLocks noChangeArrowheads="1"/>
          </p:cNvSpPr>
          <p:nvPr/>
        </p:nvSpPr>
        <p:spPr bwMode="auto">
          <a:xfrm>
            <a:off x="2284941" y="71705739"/>
            <a:ext cx="943121" cy="228635"/>
          </a:xfrm>
          <a:custGeom>
            <a:avLst/>
            <a:gdLst>
              <a:gd name="T0" fmla="+- 0 -1331 -1331"/>
              <a:gd name="T1" fmla="*/ T0 w 1724"/>
              <a:gd name="T2" fmla="+- 0 -343 -343"/>
              <a:gd name="T3" fmla="*/ -343 h 420"/>
              <a:gd name="T4" fmla="+- 0 393 -1331"/>
              <a:gd name="T5" fmla="*/ T4 w 1724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724" h="420" stroke="0">
                <a:moveTo>
                  <a:pt x="0" y="0"/>
                </a:moveTo>
                <a:lnTo>
                  <a:pt x="1724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26" name="AutoShape 193"/>
          <p:cNvSpPr>
            <a:spLocks noChangeArrowheads="1"/>
          </p:cNvSpPr>
          <p:nvPr/>
        </p:nvSpPr>
        <p:spPr bwMode="auto">
          <a:xfrm>
            <a:off x="2284942" y="71934375"/>
            <a:ext cx="843093" cy="228635"/>
          </a:xfrm>
          <a:custGeom>
            <a:avLst/>
            <a:gdLst>
              <a:gd name="T0" fmla="+- 0 193 -21"/>
              <a:gd name="T1" fmla="*/ T0 w 1553"/>
              <a:gd name="T2" fmla="+- 0 -184 -343"/>
              <a:gd name="T3" fmla="*/ -184 h 420"/>
              <a:gd name="T4" fmla="+- 0 62 -21"/>
              <a:gd name="T5" fmla="*/ T4 w 1553"/>
              <a:gd name="T6" fmla="+- 0 -228 -343"/>
              <a:gd name="T7" fmla="*/ -228 h 420"/>
              <a:gd name="T8" fmla="+- 0 62 -21"/>
              <a:gd name="T9" fmla="*/ T8 w 1553"/>
              <a:gd name="T10" fmla="+- 0 -139 -343"/>
              <a:gd name="T11" fmla="*/ -139 h 420"/>
              <a:gd name="T12" fmla="+- 0 193 -21"/>
              <a:gd name="T13" fmla="*/ T12 w 1553"/>
              <a:gd name="T14" fmla="+- 0 -184 -343"/>
              <a:gd name="T15" fmla="*/ -184 h 420"/>
              <a:gd name="T16" fmla="+- 0 198 -21"/>
              <a:gd name="T17" fmla="*/ T16 w 1553"/>
              <a:gd name="T18" fmla="+- 0 0 -343"/>
              <a:gd name="T19" fmla="*/ 0 h 420"/>
              <a:gd name="T20" fmla="+- 0 146 -21"/>
              <a:gd name="T21" fmla="*/ T20 w 1553"/>
              <a:gd name="T22" fmla="+- 0 -110 -343"/>
              <a:gd name="T23" fmla="*/ -110 h 420"/>
              <a:gd name="T24" fmla="+- 0 62 -21"/>
              <a:gd name="T25" fmla="*/ T24 w 1553"/>
              <a:gd name="T26" fmla="+- 0 -110 -343"/>
              <a:gd name="T27" fmla="*/ -110 h 420"/>
              <a:gd name="T28" fmla="+- 0 62 -21"/>
              <a:gd name="T29" fmla="*/ T28 w 1553"/>
              <a:gd name="T30" fmla="+- 0 0 -343"/>
              <a:gd name="T31" fmla="*/ 0 h 420"/>
              <a:gd name="T32" fmla="+- 0 28 -21"/>
              <a:gd name="T33" fmla="*/ T32 w 1553"/>
              <a:gd name="T34" fmla="+- 0 0 -343"/>
              <a:gd name="T35" fmla="*/ 0 h 420"/>
              <a:gd name="T36" fmla="+- 0 28 -21"/>
              <a:gd name="T37" fmla="*/ T36 w 1553"/>
              <a:gd name="T38" fmla="+- 0 -257 -343"/>
              <a:gd name="T39" fmla="*/ -257 h 420"/>
              <a:gd name="T40" fmla="+- 0 227 -21"/>
              <a:gd name="T41" fmla="*/ T40 w 1553"/>
              <a:gd name="T42" fmla="+- 0 -190 -343"/>
              <a:gd name="T43" fmla="*/ -190 h 420"/>
              <a:gd name="T44" fmla="+- 0 183 -21"/>
              <a:gd name="T45" fmla="*/ T44 w 1553"/>
              <a:gd name="T46" fmla="+- 0 -124 -343"/>
              <a:gd name="T47" fmla="*/ -124 h 420"/>
              <a:gd name="T48" fmla="+- 0 236 -21"/>
              <a:gd name="T49" fmla="*/ T48 w 1553"/>
              <a:gd name="T50" fmla="+- 0 0 -343"/>
              <a:gd name="T51" fmla="*/ 0 h 420"/>
              <a:gd name="T52" fmla="+- 0 198 -21"/>
              <a:gd name="T53" fmla="*/ T52 w 1553"/>
              <a:gd name="T54" fmla="+- 0 0 -343"/>
              <a:gd name="T55" fmla="*/ 0 h 420"/>
              <a:gd name="T56" fmla="+- 0 -21 -21"/>
              <a:gd name="T57" fmla="*/ T56 w 1553"/>
              <a:gd name="T58" fmla="+- 0 -343 -343"/>
              <a:gd name="T59" fmla="*/ -343 h 420"/>
              <a:gd name="T60" fmla="+- 0 1532 -21"/>
              <a:gd name="T61" fmla="*/ T60 w 1553"/>
              <a:gd name="T62" fmla="+- 0 77 -343"/>
              <a:gd name="T63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553" h="420">
                <a:moveTo>
                  <a:pt x="214" y="159"/>
                </a:moveTo>
                <a:cubicBezTo>
                  <a:pt x="214" y="99"/>
                  <a:pt x="138" y="118"/>
                  <a:pt x="83" y="115"/>
                </a:cubicBezTo>
                <a:lnTo>
                  <a:pt x="83" y="204"/>
                </a:lnTo>
                <a:cubicBezTo>
                  <a:pt x="140" y="201"/>
                  <a:pt x="214" y="219"/>
                  <a:pt x="214" y="159"/>
                </a:cubicBezTo>
                <a:close/>
                <a:moveTo>
                  <a:pt x="219" y="343"/>
                </a:moveTo>
                <a:cubicBezTo>
                  <a:pt x="203" y="306"/>
                  <a:pt x="224" y="233"/>
                  <a:pt x="167" y="233"/>
                </a:cubicBezTo>
                <a:lnTo>
                  <a:pt x="83" y="233"/>
                </a:lnTo>
                <a:lnTo>
                  <a:pt x="83" y="343"/>
                </a:lnTo>
                <a:lnTo>
                  <a:pt x="49" y="343"/>
                </a:lnTo>
                <a:lnTo>
                  <a:pt x="49" y="86"/>
                </a:lnTo>
                <a:cubicBezTo>
                  <a:pt x="134" y="89"/>
                  <a:pt x="248" y="65"/>
                  <a:pt x="248" y="153"/>
                </a:cubicBezTo>
                <a:cubicBezTo>
                  <a:pt x="248" y="188"/>
                  <a:pt x="231" y="210"/>
                  <a:pt x="204" y="219"/>
                </a:cubicBezTo>
                <a:cubicBezTo>
                  <a:pt x="258" y="224"/>
                  <a:pt x="231" y="310"/>
                  <a:pt x="257" y="343"/>
                </a:cubicBezTo>
                <a:lnTo>
                  <a:pt x="219" y="343"/>
                </a:lnTo>
                <a:close/>
              </a:path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27" name="AutoShape 192"/>
          <p:cNvSpPr>
            <a:spLocks noChangeArrowheads="1"/>
          </p:cNvSpPr>
          <p:nvPr/>
        </p:nvSpPr>
        <p:spPr bwMode="auto">
          <a:xfrm>
            <a:off x="2284942" y="72163010"/>
            <a:ext cx="843093" cy="228635"/>
          </a:xfrm>
          <a:custGeom>
            <a:avLst/>
            <a:gdLst>
              <a:gd name="T0" fmla="+- 0 81 -267"/>
              <a:gd name="T1" fmla="*/ T0 w 1553"/>
              <a:gd name="T2" fmla="+- 0 -23 -343"/>
              <a:gd name="T3" fmla="*/ -23 h 420"/>
              <a:gd name="T4" fmla="+- 0 138 -267"/>
              <a:gd name="T5" fmla="*/ T4 w 1553"/>
              <a:gd name="T6" fmla="+- 0 -96 -343"/>
              <a:gd name="T7" fmla="*/ -96 h 420"/>
              <a:gd name="T8" fmla="+- 0 45 -267"/>
              <a:gd name="T9" fmla="*/ T8 w 1553"/>
              <a:gd name="T10" fmla="+- 0 -50 -343"/>
              <a:gd name="T11" fmla="*/ -50 h 420"/>
              <a:gd name="T12" fmla="+- 0 81 -267"/>
              <a:gd name="T13" fmla="*/ T12 w 1553"/>
              <a:gd name="T14" fmla="+- 0 -23 -343"/>
              <a:gd name="T15" fmla="*/ -23 h 420"/>
              <a:gd name="T16" fmla="+- 0 169 -267"/>
              <a:gd name="T17" fmla="*/ T16 w 1553"/>
              <a:gd name="T18" fmla="+- 0 -44 -343"/>
              <a:gd name="T19" fmla="*/ -44 h 420"/>
              <a:gd name="T20" fmla="+- 0 188 -267"/>
              <a:gd name="T21" fmla="*/ T20 w 1553"/>
              <a:gd name="T22" fmla="+- 0 -24 -343"/>
              <a:gd name="T23" fmla="*/ -24 h 420"/>
              <a:gd name="T24" fmla="+- 0 188 -267"/>
              <a:gd name="T25" fmla="*/ T24 w 1553"/>
              <a:gd name="T26" fmla="+- 0 -1 -343"/>
              <a:gd name="T27" fmla="*/ -1 h 420"/>
              <a:gd name="T28" fmla="+- 0 140 -267"/>
              <a:gd name="T29" fmla="*/ T28 w 1553"/>
              <a:gd name="T30" fmla="+- 0 -24 -343"/>
              <a:gd name="T31" fmla="*/ -24 h 420"/>
              <a:gd name="T32" fmla="+- 0 13 -267"/>
              <a:gd name="T33" fmla="*/ T32 w 1553"/>
              <a:gd name="T34" fmla="+- 0 -48 -343"/>
              <a:gd name="T35" fmla="*/ -48 h 420"/>
              <a:gd name="T36" fmla="+- 0 134 -267"/>
              <a:gd name="T37" fmla="*/ T36 w 1553"/>
              <a:gd name="T38" fmla="+- 0 -119 -343"/>
              <a:gd name="T39" fmla="*/ -119 h 420"/>
              <a:gd name="T40" fmla="+- 0 97 -267"/>
              <a:gd name="T41" fmla="*/ T40 w 1553"/>
              <a:gd name="T42" fmla="+- 0 -163 -343"/>
              <a:gd name="T43" fmla="*/ -163 h 420"/>
              <a:gd name="T44" fmla="+- 0 51 -267"/>
              <a:gd name="T45" fmla="*/ T44 w 1553"/>
              <a:gd name="T46" fmla="+- 0 -128 -343"/>
              <a:gd name="T47" fmla="*/ -128 h 420"/>
              <a:gd name="T48" fmla="+- 0 20 -267"/>
              <a:gd name="T49" fmla="*/ T48 w 1553"/>
              <a:gd name="T50" fmla="+- 0 -128 -343"/>
              <a:gd name="T51" fmla="*/ -128 h 420"/>
              <a:gd name="T52" fmla="+- 0 99 -267"/>
              <a:gd name="T53" fmla="*/ T52 w 1553"/>
              <a:gd name="T54" fmla="+- 0 -190 -343"/>
              <a:gd name="T55" fmla="*/ -190 h 420"/>
              <a:gd name="T56" fmla="+- 0 169 -267"/>
              <a:gd name="T57" fmla="*/ T56 w 1553"/>
              <a:gd name="T58" fmla="+- 0 -139 -343"/>
              <a:gd name="T59" fmla="*/ -139 h 420"/>
              <a:gd name="T60" fmla="+- 0 169 -267"/>
              <a:gd name="T61" fmla="*/ T60 w 1553"/>
              <a:gd name="T62" fmla="+- 0 -44 -343"/>
              <a:gd name="T63" fmla="*/ -44 h 420"/>
              <a:gd name="T64" fmla="+- 0 -267 -267"/>
              <a:gd name="T65" fmla="*/ T64 w 1553"/>
              <a:gd name="T66" fmla="+- 0 -343 -343"/>
              <a:gd name="T67" fmla="*/ -343 h 420"/>
              <a:gd name="T68" fmla="+- 0 1286 -267"/>
              <a:gd name="T69" fmla="*/ T68 w 1553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553" h="420">
                <a:moveTo>
                  <a:pt x="348" y="320"/>
                </a:moveTo>
                <a:cubicBezTo>
                  <a:pt x="392" y="321"/>
                  <a:pt x="411" y="295"/>
                  <a:pt x="405" y="247"/>
                </a:cubicBezTo>
                <a:cubicBezTo>
                  <a:pt x="377" y="265"/>
                  <a:pt x="312" y="248"/>
                  <a:pt x="312" y="293"/>
                </a:cubicBezTo>
                <a:cubicBezTo>
                  <a:pt x="312" y="313"/>
                  <a:pt x="327" y="320"/>
                  <a:pt x="348" y="320"/>
                </a:cubicBezTo>
                <a:close/>
                <a:moveTo>
                  <a:pt x="436" y="299"/>
                </a:moveTo>
                <a:cubicBezTo>
                  <a:pt x="434" y="316"/>
                  <a:pt x="439" y="323"/>
                  <a:pt x="455" y="319"/>
                </a:cubicBezTo>
                <a:lnTo>
                  <a:pt x="455" y="342"/>
                </a:lnTo>
                <a:cubicBezTo>
                  <a:pt x="436" y="352"/>
                  <a:pt x="403" y="347"/>
                  <a:pt x="407" y="319"/>
                </a:cubicBezTo>
                <a:cubicBezTo>
                  <a:pt x="381" y="358"/>
                  <a:pt x="280" y="361"/>
                  <a:pt x="280" y="295"/>
                </a:cubicBezTo>
                <a:cubicBezTo>
                  <a:pt x="280" y="229"/>
                  <a:pt x="358" y="245"/>
                  <a:pt x="401" y="224"/>
                </a:cubicBezTo>
                <a:cubicBezTo>
                  <a:pt x="416" y="201"/>
                  <a:pt x="393" y="177"/>
                  <a:pt x="364" y="180"/>
                </a:cubicBezTo>
                <a:cubicBezTo>
                  <a:pt x="338" y="182"/>
                  <a:pt x="319" y="188"/>
                  <a:pt x="318" y="215"/>
                </a:cubicBezTo>
                <a:lnTo>
                  <a:pt x="287" y="215"/>
                </a:lnTo>
                <a:cubicBezTo>
                  <a:pt x="289" y="170"/>
                  <a:pt x="320" y="154"/>
                  <a:pt x="366" y="153"/>
                </a:cubicBezTo>
                <a:cubicBezTo>
                  <a:pt x="406" y="152"/>
                  <a:pt x="436" y="164"/>
                  <a:pt x="436" y="204"/>
                </a:cubicBezTo>
                <a:lnTo>
                  <a:pt x="436" y="299"/>
                </a:lnTo>
                <a:close/>
              </a:path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28" name="AutoShape 191"/>
          <p:cNvSpPr>
            <a:spLocks noChangeArrowheads="1"/>
          </p:cNvSpPr>
          <p:nvPr/>
        </p:nvSpPr>
        <p:spPr bwMode="auto">
          <a:xfrm>
            <a:off x="2284942" y="72391645"/>
            <a:ext cx="843093" cy="228635"/>
          </a:xfrm>
          <a:custGeom>
            <a:avLst/>
            <a:gdLst>
              <a:gd name="T0" fmla="+- 0 103 -460"/>
              <a:gd name="T1" fmla="*/ T0 w 1553"/>
              <a:gd name="T2" fmla="+- 0 -163 -343"/>
              <a:gd name="T3" fmla="*/ -163 h 420"/>
              <a:gd name="T4" fmla="+- 0 54 -460"/>
              <a:gd name="T5" fmla="*/ T4 w 1553"/>
              <a:gd name="T6" fmla="+- 0 0 -343"/>
              <a:gd name="T7" fmla="*/ 0 h 420"/>
              <a:gd name="T8" fmla="+- 0 23 -460"/>
              <a:gd name="T9" fmla="*/ T8 w 1553"/>
              <a:gd name="T10" fmla="+- 0 0 -343"/>
              <a:gd name="T11" fmla="*/ 0 h 420"/>
              <a:gd name="T12" fmla="+- 0 23 -460"/>
              <a:gd name="T13" fmla="*/ T12 w 1553"/>
              <a:gd name="T14" fmla="+- 0 -186 -343"/>
              <a:gd name="T15" fmla="*/ -186 h 420"/>
              <a:gd name="T16" fmla="+- 0 52 -460"/>
              <a:gd name="T17" fmla="*/ T16 w 1553"/>
              <a:gd name="T18" fmla="+- 0 -186 -343"/>
              <a:gd name="T19" fmla="*/ -186 h 420"/>
              <a:gd name="T20" fmla="+- 0 53 -460"/>
              <a:gd name="T21" fmla="*/ T20 w 1553"/>
              <a:gd name="T22" fmla="+- 0 -159 -343"/>
              <a:gd name="T23" fmla="*/ -159 h 420"/>
              <a:gd name="T24" fmla="+- 0 164 -460"/>
              <a:gd name="T25" fmla="*/ T24 w 1553"/>
              <a:gd name="T26" fmla="+- 0 -159 -343"/>
              <a:gd name="T27" fmla="*/ -159 h 420"/>
              <a:gd name="T28" fmla="+- 0 284 -460"/>
              <a:gd name="T29" fmla="*/ T28 w 1553"/>
              <a:gd name="T30" fmla="+- 0 -136 -343"/>
              <a:gd name="T31" fmla="*/ -136 h 420"/>
              <a:gd name="T32" fmla="+- 0 284 -460"/>
              <a:gd name="T33" fmla="*/ T32 w 1553"/>
              <a:gd name="T34" fmla="+- 0 0 -343"/>
              <a:gd name="T35" fmla="*/ 0 h 420"/>
              <a:gd name="T36" fmla="+- 0 253 -460"/>
              <a:gd name="T37" fmla="*/ T36 w 1553"/>
              <a:gd name="T38" fmla="+- 0 0 -343"/>
              <a:gd name="T39" fmla="*/ 0 h 420"/>
              <a:gd name="T40" fmla="+- 0 253 -460"/>
              <a:gd name="T41" fmla="*/ T40 w 1553"/>
              <a:gd name="T42" fmla="+- 0 -122 -343"/>
              <a:gd name="T43" fmla="*/ -122 h 420"/>
              <a:gd name="T44" fmla="+- 0 217 -460"/>
              <a:gd name="T45" fmla="*/ T44 w 1553"/>
              <a:gd name="T46" fmla="+- 0 -163 -343"/>
              <a:gd name="T47" fmla="*/ -163 h 420"/>
              <a:gd name="T48" fmla="+- 0 169 -460"/>
              <a:gd name="T49" fmla="*/ T48 w 1553"/>
              <a:gd name="T50" fmla="+- 0 0 -343"/>
              <a:gd name="T51" fmla="*/ 0 h 420"/>
              <a:gd name="T52" fmla="+- 0 138 -460"/>
              <a:gd name="T53" fmla="*/ T52 w 1553"/>
              <a:gd name="T54" fmla="+- 0 0 -343"/>
              <a:gd name="T55" fmla="*/ 0 h 420"/>
              <a:gd name="T56" fmla="+- 0 138 -460"/>
              <a:gd name="T57" fmla="*/ T56 w 1553"/>
              <a:gd name="T58" fmla="+- 0 -122 -343"/>
              <a:gd name="T59" fmla="*/ -122 h 420"/>
              <a:gd name="T60" fmla="+- 0 103 -460"/>
              <a:gd name="T61" fmla="*/ T60 w 1553"/>
              <a:gd name="T62" fmla="+- 0 -163 -343"/>
              <a:gd name="T63" fmla="*/ -163 h 420"/>
              <a:gd name="T64" fmla="+- 0 -460 -460"/>
              <a:gd name="T65" fmla="*/ T64 w 1553"/>
              <a:gd name="T66" fmla="+- 0 -343 -343"/>
              <a:gd name="T67" fmla="*/ -343 h 420"/>
              <a:gd name="T68" fmla="+- 0 1093 -460"/>
              <a:gd name="T69" fmla="*/ T68 w 1553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553" h="420">
                <a:moveTo>
                  <a:pt x="563" y="180"/>
                </a:moveTo>
                <a:cubicBezTo>
                  <a:pt x="492" y="180"/>
                  <a:pt x="519" y="277"/>
                  <a:pt x="514" y="343"/>
                </a:cubicBezTo>
                <a:lnTo>
                  <a:pt x="483" y="343"/>
                </a:lnTo>
                <a:lnTo>
                  <a:pt x="483" y="157"/>
                </a:lnTo>
                <a:lnTo>
                  <a:pt x="512" y="157"/>
                </a:lnTo>
                <a:cubicBezTo>
                  <a:pt x="513" y="165"/>
                  <a:pt x="510" y="178"/>
                  <a:pt x="513" y="184"/>
                </a:cubicBezTo>
                <a:cubicBezTo>
                  <a:pt x="533" y="145"/>
                  <a:pt x="609" y="140"/>
                  <a:pt x="624" y="184"/>
                </a:cubicBezTo>
                <a:cubicBezTo>
                  <a:pt x="644" y="141"/>
                  <a:pt x="744" y="138"/>
                  <a:pt x="744" y="207"/>
                </a:cubicBezTo>
                <a:lnTo>
                  <a:pt x="744" y="343"/>
                </a:lnTo>
                <a:lnTo>
                  <a:pt x="713" y="343"/>
                </a:lnTo>
                <a:lnTo>
                  <a:pt x="713" y="221"/>
                </a:lnTo>
                <a:cubicBezTo>
                  <a:pt x="714" y="194"/>
                  <a:pt x="703" y="180"/>
                  <a:pt x="677" y="180"/>
                </a:cubicBezTo>
                <a:cubicBezTo>
                  <a:pt x="606" y="180"/>
                  <a:pt x="634" y="278"/>
                  <a:pt x="629" y="343"/>
                </a:cubicBezTo>
                <a:lnTo>
                  <a:pt x="598" y="343"/>
                </a:lnTo>
                <a:lnTo>
                  <a:pt x="598" y="221"/>
                </a:lnTo>
                <a:cubicBezTo>
                  <a:pt x="600" y="194"/>
                  <a:pt x="588" y="180"/>
                  <a:pt x="563" y="180"/>
                </a:cubicBezTo>
                <a:close/>
              </a:path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29" name="AutoShape 190"/>
          <p:cNvSpPr>
            <a:spLocks noChangeArrowheads="1"/>
          </p:cNvSpPr>
          <p:nvPr/>
        </p:nvSpPr>
        <p:spPr bwMode="auto">
          <a:xfrm>
            <a:off x="2284942" y="72620281"/>
            <a:ext cx="843093" cy="228635"/>
          </a:xfrm>
          <a:custGeom>
            <a:avLst/>
            <a:gdLst>
              <a:gd name="T0" fmla="+- 0 45 -767"/>
              <a:gd name="T1" fmla="*/ T0 w 1553"/>
              <a:gd name="T2" fmla="+- 0 -84 -343"/>
              <a:gd name="T3" fmla="*/ -84 h 420"/>
              <a:gd name="T4" fmla="+- 0 152 -767"/>
              <a:gd name="T5" fmla="*/ T4 w 1553"/>
              <a:gd name="T6" fmla="+- 0 -59 -343"/>
              <a:gd name="T7" fmla="*/ -59 h 420"/>
              <a:gd name="T8" fmla="+- 0 182 -767"/>
              <a:gd name="T9" fmla="*/ T8 w 1553"/>
              <a:gd name="T10" fmla="+- 0 -59 -343"/>
              <a:gd name="T11" fmla="*/ -59 h 420"/>
              <a:gd name="T12" fmla="+- 0 102 -767"/>
              <a:gd name="T13" fmla="*/ T12 w 1553"/>
              <a:gd name="T14" fmla="+- 0 4 -343"/>
              <a:gd name="T15" fmla="*/ 4 h 420"/>
              <a:gd name="T16" fmla="+- 0 13 -767"/>
              <a:gd name="T17" fmla="*/ T16 w 1553"/>
              <a:gd name="T18" fmla="+- 0 -94 -343"/>
              <a:gd name="T19" fmla="*/ -94 h 420"/>
              <a:gd name="T20" fmla="+- 0 168 -767"/>
              <a:gd name="T21" fmla="*/ T20 w 1553"/>
              <a:gd name="T22" fmla="+- 0 -154 -343"/>
              <a:gd name="T23" fmla="*/ -154 h 420"/>
              <a:gd name="T24" fmla="+- 0 185 -767"/>
              <a:gd name="T25" fmla="*/ T24 w 1553"/>
              <a:gd name="T26" fmla="+- 0 -84 -343"/>
              <a:gd name="T27" fmla="*/ -84 h 420"/>
              <a:gd name="T28" fmla="+- 0 45 -767"/>
              <a:gd name="T29" fmla="*/ T28 w 1553"/>
              <a:gd name="T30" fmla="+- 0 -84 -343"/>
              <a:gd name="T31" fmla="*/ -84 h 420"/>
              <a:gd name="T32" fmla="+- 0 152 -767"/>
              <a:gd name="T33" fmla="*/ T32 w 1553"/>
              <a:gd name="T34" fmla="+- 0 -111 -343"/>
              <a:gd name="T35" fmla="*/ -111 h 420"/>
              <a:gd name="T36" fmla="+- 0 50 -767"/>
              <a:gd name="T37" fmla="*/ T36 w 1553"/>
              <a:gd name="T38" fmla="+- 0 -131 -343"/>
              <a:gd name="T39" fmla="*/ -131 h 420"/>
              <a:gd name="T40" fmla="+- 0 45 -767"/>
              <a:gd name="T41" fmla="*/ T40 w 1553"/>
              <a:gd name="T42" fmla="+- 0 -111 -343"/>
              <a:gd name="T43" fmla="*/ -111 h 420"/>
              <a:gd name="T44" fmla="+- 0 152 -767"/>
              <a:gd name="T45" fmla="*/ T44 w 1553"/>
              <a:gd name="T46" fmla="+- 0 -111 -343"/>
              <a:gd name="T47" fmla="*/ -111 h 420"/>
              <a:gd name="T48" fmla="+- 0 -767 -767"/>
              <a:gd name="T49" fmla="*/ T48 w 1553"/>
              <a:gd name="T50" fmla="+- 0 -343 -343"/>
              <a:gd name="T51" fmla="*/ -343 h 420"/>
              <a:gd name="T52" fmla="+- 0 786 -767"/>
              <a:gd name="T53" fmla="*/ T52 w 1553"/>
              <a:gd name="T54" fmla="+- 0 77 -343"/>
              <a:gd name="T5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553" h="420">
                <a:moveTo>
                  <a:pt x="812" y="259"/>
                </a:moveTo>
                <a:cubicBezTo>
                  <a:pt x="802" y="325"/>
                  <a:pt x="907" y="342"/>
                  <a:pt x="919" y="284"/>
                </a:cubicBezTo>
                <a:lnTo>
                  <a:pt x="949" y="284"/>
                </a:lnTo>
                <a:cubicBezTo>
                  <a:pt x="942" y="323"/>
                  <a:pt x="913" y="347"/>
                  <a:pt x="869" y="347"/>
                </a:cubicBezTo>
                <a:cubicBezTo>
                  <a:pt x="809" y="346"/>
                  <a:pt x="785" y="308"/>
                  <a:pt x="780" y="249"/>
                </a:cubicBezTo>
                <a:cubicBezTo>
                  <a:pt x="773" y="160"/>
                  <a:pt x="890" y="119"/>
                  <a:pt x="935" y="189"/>
                </a:cubicBezTo>
                <a:cubicBezTo>
                  <a:pt x="947" y="207"/>
                  <a:pt x="953" y="231"/>
                  <a:pt x="952" y="259"/>
                </a:cubicBezTo>
                <a:lnTo>
                  <a:pt x="812" y="259"/>
                </a:lnTo>
                <a:close/>
                <a:moveTo>
                  <a:pt x="919" y="232"/>
                </a:moveTo>
                <a:cubicBezTo>
                  <a:pt x="922" y="176"/>
                  <a:pt x="834" y="162"/>
                  <a:pt x="817" y="212"/>
                </a:cubicBezTo>
                <a:cubicBezTo>
                  <a:pt x="814" y="218"/>
                  <a:pt x="812" y="225"/>
                  <a:pt x="812" y="232"/>
                </a:cubicBezTo>
                <a:lnTo>
                  <a:pt x="919" y="232"/>
                </a:lnTo>
                <a:close/>
              </a:path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0" name="AutoShape 189"/>
          <p:cNvSpPr>
            <a:spLocks noChangeArrowheads="1"/>
          </p:cNvSpPr>
          <p:nvPr/>
        </p:nvSpPr>
        <p:spPr bwMode="auto">
          <a:xfrm>
            <a:off x="2284942" y="72848916"/>
            <a:ext cx="843093" cy="228635"/>
          </a:xfrm>
          <a:custGeom>
            <a:avLst/>
            <a:gdLst>
              <a:gd name="T0" fmla="+- 0 109 -960"/>
              <a:gd name="T1" fmla="*/ T0 w 1553"/>
              <a:gd name="T2" fmla="+- 0 -163 -343"/>
              <a:gd name="T3" fmla="*/ -163 h 420"/>
              <a:gd name="T4" fmla="+- 0 54 -960"/>
              <a:gd name="T5" fmla="*/ T4 w 1553"/>
              <a:gd name="T6" fmla="+- 0 0 -343"/>
              <a:gd name="T7" fmla="*/ 0 h 420"/>
              <a:gd name="T8" fmla="+- 0 23 -960"/>
              <a:gd name="T9" fmla="*/ T8 w 1553"/>
              <a:gd name="T10" fmla="+- 0 0 -343"/>
              <a:gd name="T11" fmla="*/ 0 h 420"/>
              <a:gd name="T12" fmla="+- 0 23 -960"/>
              <a:gd name="T13" fmla="*/ T12 w 1553"/>
              <a:gd name="T14" fmla="+- 0 -186 -343"/>
              <a:gd name="T15" fmla="*/ -186 h 420"/>
              <a:gd name="T16" fmla="+- 0 52 -960"/>
              <a:gd name="T17" fmla="*/ T16 w 1553"/>
              <a:gd name="T18" fmla="+- 0 -186 -343"/>
              <a:gd name="T19" fmla="*/ -186 h 420"/>
              <a:gd name="T20" fmla="+- 0 53 -960"/>
              <a:gd name="T21" fmla="*/ T20 w 1553"/>
              <a:gd name="T22" fmla="+- 0 -157 -343"/>
              <a:gd name="T23" fmla="*/ -157 h 420"/>
              <a:gd name="T24" fmla="+- 0 113 -960"/>
              <a:gd name="T25" fmla="*/ T24 w 1553"/>
              <a:gd name="T26" fmla="+- 0 -190 -343"/>
              <a:gd name="T27" fmla="*/ -190 h 420"/>
              <a:gd name="T28" fmla="+- 0 177 -960"/>
              <a:gd name="T29" fmla="*/ T28 w 1553"/>
              <a:gd name="T30" fmla="+- 0 0 -343"/>
              <a:gd name="T31" fmla="*/ 0 h 420"/>
              <a:gd name="T32" fmla="+- 0 147 -960"/>
              <a:gd name="T33" fmla="*/ T32 w 1553"/>
              <a:gd name="T34" fmla="+- 0 0 -343"/>
              <a:gd name="T35" fmla="*/ 0 h 420"/>
              <a:gd name="T36" fmla="+- 0 147 -960"/>
              <a:gd name="T37" fmla="*/ T36 w 1553"/>
              <a:gd name="T38" fmla="+- 0 -126 -343"/>
              <a:gd name="T39" fmla="*/ -126 h 420"/>
              <a:gd name="T40" fmla="+- 0 109 -960"/>
              <a:gd name="T41" fmla="*/ T40 w 1553"/>
              <a:gd name="T42" fmla="+- 0 -163 -343"/>
              <a:gd name="T43" fmla="*/ -163 h 420"/>
              <a:gd name="T44" fmla="+- 0 -960 -960"/>
              <a:gd name="T45" fmla="*/ T44 w 1553"/>
              <a:gd name="T46" fmla="+- 0 -343 -343"/>
              <a:gd name="T47" fmla="*/ -343 h 420"/>
              <a:gd name="T48" fmla="+- 0 593 -960"/>
              <a:gd name="T49" fmla="*/ T48 w 1553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553" h="420">
                <a:moveTo>
                  <a:pt x="1069" y="180"/>
                </a:moveTo>
                <a:cubicBezTo>
                  <a:pt x="993" y="180"/>
                  <a:pt x="1018" y="274"/>
                  <a:pt x="1014" y="343"/>
                </a:cubicBezTo>
                <a:lnTo>
                  <a:pt x="983" y="343"/>
                </a:lnTo>
                <a:lnTo>
                  <a:pt x="983" y="157"/>
                </a:lnTo>
                <a:lnTo>
                  <a:pt x="1012" y="157"/>
                </a:lnTo>
                <a:cubicBezTo>
                  <a:pt x="1013" y="166"/>
                  <a:pt x="1010" y="179"/>
                  <a:pt x="1013" y="186"/>
                </a:cubicBezTo>
                <a:cubicBezTo>
                  <a:pt x="1024" y="165"/>
                  <a:pt x="1044" y="154"/>
                  <a:pt x="1073" y="153"/>
                </a:cubicBezTo>
                <a:cubicBezTo>
                  <a:pt x="1163" y="149"/>
                  <a:pt x="1131" y="263"/>
                  <a:pt x="1137" y="343"/>
                </a:cubicBezTo>
                <a:lnTo>
                  <a:pt x="1107" y="343"/>
                </a:lnTo>
                <a:lnTo>
                  <a:pt x="1107" y="217"/>
                </a:lnTo>
                <a:cubicBezTo>
                  <a:pt x="1107" y="195"/>
                  <a:pt x="1092" y="180"/>
                  <a:pt x="1069" y="180"/>
                </a:cubicBezTo>
                <a:close/>
              </a:path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1" name="Freeform 188"/>
          <p:cNvSpPr>
            <a:spLocks noChangeArrowheads="1"/>
          </p:cNvSpPr>
          <p:nvPr/>
        </p:nvSpPr>
        <p:spPr bwMode="auto">
          <a:xfrm>
            <a:off x="2284942" y="73077551"/>
            <a:ext cx="843093" cy="228635"/>
          </a:xfrm>
          <a:custGeom>
            <a:avLst/>
            <a:gdLst>
              <a:gd name="T0" fmla="+- 0 -1160 -1160"/>
              <a:gd name="T1" fmla="*/ T0 w 1553"/>
              <a:gd name="T2" fmla="+- 0 -343 -343"/>
              <a:gd name="T3" fmla="*/ -343 h 420"/>
              <a:gd name="T4" fmla="+- 0 393 -1160"/>
              <a:gd name="T5" fmla="*/ T4 w 1553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53" h="420" stroke="0">
                <a:moveTo>
                  <a:pt x="0" y="0"/>
                </a:moveTo>
                <a:lnTo>
                  <a:pt x="155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2" name="AutoShape 187"/>
          <p:cNvSpPr>
            <a:spLocks noChangeArrowheads="1"/>
          </p:cNvSpPr>
          <p:nvPr/>
        </p:nvSpPr>
        <p:spPr bwMode="auto">
          <a:xfrm>
            <a:off x="2284942" y="73306186"/>
            <a:ext cx="585878" cy="228635"/>
          </a:xfrm>
          <a:custGeom>
            <a:avLst/>
            <a:gdLst>
              <a:gd name="T0" fmla="+- 0 207 -21"/>
              <a:gd name="T1" fmla="*/ T0 w 1078"/>
              <a:gd name="T2" fmla="+- 0 0 -343"/>
              <a:gd name="T3" fmla="*/ 0 h 420"/>
              <a:gd name="T4" fmla="+- 0 175 -21"/>
              <a:gd name="T5" fmla="*/ T4 w 1078"/>
              <a:gd name="T6" fmla="+- 0 0 -343"/>
              <a:gd name="T7" fmla="*/ 0 h 420"/>
              <a:gd name="T8" fmla="+- 0 136 -21"/>
              <a:gd name="T9" fmla="*/ T8 w 1078"/>
              <a:gd name="T10" fmla="+- 0 -148 -343"/>
              <a:gd name="T11" fmla="*/ -148 h 420"/>
              <a:gd name="T12" fmla="+- 0 99 -21"/>
              <a:gd name="T13" fmla="*/ T12 w 1078"/>
              <a:gd name="T14" fmla="+- 0 0 -343"/>
              <a:gd name="T15" fmla="*/ 0 h 420"/>
              <a:gd name="T16" fmla="+- 0 66 -21"/>
              <a:gd name="T17" fmla="*/ T16 w 1078"/>
              <a:gd name="T18" fmla="+- 0 0 -343"/>
              <a:gd name="T19" fmla="*/ 0 h 420"/>
              <a:gd name="T20" fmla="+- 0 6 -21"/>
              <a:gd name="T21" fmla="*/ T20 w 1078"/>
              <a:gd name="T22" fmla="+- 0 -186 -343"/>
              <a:gd name="T23" fmla="*/ -186 h 420"/>
              <a:gd name="T24" fmla="+- 0 40 -21"/>
              <a:gd name="T25" fmla="*/ T24 w 1078"/>
              <a:gd name="T26" fmla="+- 0 -186 -343"/>
              <a:gd name="T27" fmla="*/ -186 h 420"/>
              <a:gd name="T28" fmla="+- 0 83 -21"/>
              <a:gd name="T29" fmla="*/ T28 w 1078"/>
              <a:gd name="T30" fmla="+- 0 -34 -343"/>
              <a:gd name="T31" fmla="*/ -34 h 420"/>
              <a:gd name="T32" fmla="+- 0 120 -21"/>
              <a:gd name="T33" fmla="*/ T32 w 1078"/>
              <a:gd name="T34" fmla="+- 0 -186 -343"/>
              <a:gd name="T35" fmla="*/ -186 h 420"/>
              <a:gd name="T36" fmla="+- 0 154 -21"/>
              <a:gd name="T37" fmla="*/ T36 w 1078"/>
              <a:gd name="T38" fmla="+- 0 -186 -343"/>
              <a:gd name="T39" fmla="*/ -186 h 420"/>
              <a:gd name="T40" fmla="+- 0 193 -21"/>
              <a:gd name="T41" fmla="*/ T40 w 1078"/>
              <a:gd name="T42" fmla="+- 0 -34 -343"/>
              <a:gd name="T43" fmla="*/ -34 h 420"/>
              <a:gd name="T44" fmla="+- 0 235 -21"/>
              <a:gd name="T45" fmla="*/ T44 w 1078"/>
              <a:gd name="T46" fmla="+- 0 -186 -343"/>
              <a:gd name="T47" fmla="*/ -186 h 420"/>
              <a:gd name="T48" fmla="+- 0 267 -21"/>
              <a:gd name="T49" fmla="*/ T48 w 1078"/>
              <a:gd name="T50" fmla="+- 0 -186 -343"/>
              <a:gd name="T51" fmla="*/ -186 h 420"/>
              <a:gd name="T52" fmla="+- 0 -21 -21"/>
              <a:gd name="T53" fmla="*/ T52 w 1078"/>
              <a:gd name="T54" fmla="+- 0 -343 -343"/>
              <a:gd name="T55" fmla="*/ -343 h 420"/>
              <a:gd name="T56" fmla="+- 0 1057 -21"/>
              <a:gd name="T57" fmla="*/ T56 w 1078"/>
              <a:gd name="T58" fmla="+- 0 77 -343"/>
              <a:gd name="T5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078" h="420">
                <a:moveTo>
                  <a:pt x="228" y="343"/>
                </a:moveTo>
                <a:lnTo>
                  <a:pt x="196" y="343"/>
                </a:lnTo>
                <a:lnTo>
                  <a:pt x="157" y="195"/>
                </a:lnTo>
                <a:lnTo>
                  <a:pt x="120" y="343"/>
                </a:lnTo>
                <a:lnTo>
                  <a:pt x="87" y="343"/>
                </a:lnTo>
                <a:lnTo>
                  <a:pt x="27" y="157"/>
                </a:lnTo>
                <a:lnTo>
                  <a:pt x="61" y="157"/>
                </a:lnTo>
                <a:lnTo>
                  <a:pt x="104" y="309"/>
                </a:lnTo>
                <a:lnTo>
                  <a:pt x="141" y="157"/>
                </a:lnTo>
                <a:lnTo>
                  <a:pt x="175" y="157"/>
                </a:lnTo>
                <a:lnTo>
                  <a:pt x="214" y="309"/>
                </a:lnTo>
                <a:lnTo>
                  <a:pt x="256" y="157"/>
                </a:lnTo>
                <a:lnTo>
                  <a:pt x="288" y="157"/>
                </a:lnTo>
                <a:close/>
              </a:path>
              <a:path w="1078" h="420" stroke="0">
                <a:moveTo>
                  <a:pt x="0" y="0"/>
                </a:moveTo>
                <a:lnTo>
                  <a:pt x="107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3" name="AutoShape 186"/>
          <p:cNvSpPr>
            <a:spLocks noChangeArrowheads="1"/>
          </p:cNvSpPr>
          <p:nvPr/>
        </p:nvSpPr>
        <p:spPr bwMode="auto">
          <a:xfrm>
            <a:off x="2284942" y="73534822"/>
            <a:ext cx="585878" cy="228635"/>
          </a:xfrm>
          <a:custGeom>
            <a:avLst/>
            <a:gdLst>
              <a:gd name="T0" fmla="+- 0 25 -293"/>
              <a:gd name="T1" fmla="*/ T0 w 1078"/>
              <a:gd name="T2" fmla="+- 0 -186 -343"/>
              <a:gd name="T3" fmla="*/ -186 h 420"/>
              <a:gd name="T4" fmla="+- 0 55 -293"/>
              <a:gd name="T5" fmla="*/ T4 w 1078"/>
              <a:gd name="T6" fmla="+- 0 -186 -343"/>
              <a:gd name="T7" fmla="*/ -186 h 420"/>
              <a:gd name="T8" fmla="+- 0 55 -293"/>
              <a:gd name="T9" fmla="*/ T8 w 1078"/>
              <a:gd name="T10" fmla="+- 0 0 -343"/>
              <a:gd name="T11" fmla="*/ 0 h 420"/>
              <a:gd name="T12" fmla="+- 0 25 -293"/>
              <a:gd name="T13" fmla="*/ T12 w 1078"/>
              <a:gd name="T14" fmla="+- 0 0 -343"/>
              <a:gd name="T15" fmla="*/ 0 h 420"/>
              <a:gd name="T16" fmla="+- 0 25 -293"/>
              <a:gd name="T17" fmla="*/ T16 w 1078"/>
              <a:gd name="T18" fmla="+- 0 -186 -343"/>
              <a:gd name="T19" fmla="*/ -186 h 420"/>
              <a:gd name="T20" fmla="+- 0 55 -293"/>
              <a:gd name="T21" fmla="*/ T20 w 1078"/>
              <a:gd name="T22" fmla="+- 0 -220 -343"/>
              <a:gd name="T23" fmla="*/ -220 h 420"/>
              <a:gd name="T24" fmla="+- 0 25 -293"/>
              <a:gd name="T25" fmla="*/ T24 w 1078"/>
              <a:gd name="T26" fmla="+- 0 -220 -343"/>
              <a:gd name="T27" fmla="*/ -220 h 420"/>
              <a:gd name="T28" fmla="+- 0 25 -293"/>
              <a:gd name="T29" fmla="*/ T28 w 1078"/>
              <a:gd name="T30" fmla="+- 0 -257 -343"/>
              <a:gd name="T31" fmla="*/ -257 h 420"/>
              <a:gd name="T32" fmla="+- 0 55 -293"/>
              <a:gd name="T33" fmla="*/ T32 w 1078"/>
              <a:gd name="T34" fmla="+- 0 -257 -343"/>
              <a:gd name="T35" fmla="*/ -257 h 420"/>
              <a:gd name="T36" fmla="+- 0 55 -293"/>
              <a:gd name="T37" fmla="*/ T36 w 1078"/>
              <a:gd name="T38" fmla="+- 0 -220 -343"/>
              <a:gd name="T39" fmla="*/ -220 h 420"/>
              <a:gd name="T40" fmla="+- 0 -293 -293"/>
              <a:gd name="T41" fmla="*/ T40 w 1078"/>
              <a:gd name="T42" fmla="+- 0 -343 -343"/>
              <a:gd name="T43" fmla="*/ -343 h 420"/>
              <a:gd name="T44" fmla="+- 0 785 -293"/>
              <a:gd name="T45" fmla="*/ T44 w 1078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078" h="420">
                <a:moveTo>
                  <a:pt x="318" y="157"/>
                </a:moveTo>
                <a:lnTo>
                  <a:pt x="348" y="157"/>
                </a:lnTo>
                <a:lnTo>
                  <a:pt x="348" y="343"/>
                </a:lnTo>
                <a:lnTo>
                  <a:pt x="318" y="343"/>
                </a:lnTo>
                <a:lnTo>
                  <a:pt x="318" y="157"/>
                </a:lnTo>
                <a:close/>
                <a:moveTo>
                  <a:pt x="348" y="123"/>
                </a:moveTo>
                <a:lnTo>
                  <a:pt x="318" y="123"/>
                </a:lnTo>
                <a:lnTo>
                  <a:pt x="318" y="86"/>
                </a:lnTo>
                <a:lnTo>
                  <a:pt x="348" y="86"/>
                </a:lnTo>
                <a:lnTo>
                  <a:pt x="348" y="123"/>
                </a:lnTo>
                <a:close/>
              </a:path>
              <a:path w="1078" h="420" stroke="0">
                <a:moveTo>
                  <a:pt x="0" y="0"/>
                </a:moveTo>
                <a:lnTo>
                  <a:pt x="107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4" name="AutoShape 185"/>
          <p:cNvSpPr>
            <a:spLocks noChangeArrowheads="1"/>
          </p:cNvSpPr>
          <p:nvPr/>
        </p:nvSpPr>
        <p:spPr bwMode="auto">
          <a:xfrm>
            <a:off x="2284942" y="73763457"/>
            <a:ext cx="585878" cy="228635"/>
          </a:xfrm>
          <a:custGeom>
            <a:avLst/>
            <a:gdLst>
              <a:gd name="T0" fmla="+- 0 103 -372"/>
              <a:gd name="T1" fmla="*/ T0 w 1078"/>
              <a:gd name="T2" fmla="+- 0 0 -343"/>
              <a:gd name="T3" fmla="*/ 0 h 420"/>
              <a:gd name="T4" fmla="+- 0 35 -372"/>
              <a:gd name="T5" fmla="*/ T4 w 1078"/>
              <a:gd name="T6" fmla="+- 0 -41 -343"/>
              <a:gd name="T7" fmla="*/ -41 h 420"/>
              <a:gd name="T8" fmla="+- 0 35 -372"/>
              <a:gd name="T9" fmla="*/ T8 w 1078"/>
              <a:gd name="T10" fmla="+- 0 -159 -343"/>
              <a:gd name="T11" fmla="*/ -159 h 420"/>
              <a:gd name="T12" fmla="+- 0 3 -372"/>
              <a:gd name="T13" fmla="*/ T12 w 1078"/>
              <a:gd name="T14" fmla="+- 0 -159 -343"/>
              <a:gd name="T15" fmla="*/ -159 h 420"/>
              <a:gd name="T16" fmla="+- 0 3 -372"/>
              <a:gd name="T17" fmla="*/ T16 w 1078"/>
              <a:gd name="T18" fmla="+- 0 -186 -343"/>
              <a:gd name="T19" fmla="*/ -186 h 420"/>
              <a:gd name="T20" fmla="+- 0 35 -372"/>
              <a:gd name="T21" fmla="*/ T20 w 1078"/>
              <a:gd name="T22" fmla="+- 0 -186 -343"/>
              <a:gd name="T23" fmla="*/ -186 h 420"/>
              <a:gd name="T24" fmla="+- 0 35 -372"/>
              <a:gd name="T25" fmla="*/ T24 w 1078"/>
              <a:gd name="T26" fmla="+- 0 -242 -343"/>
              <a:gd name="T27" fmla="*/ -242 h 420"/>
              <a:gd name="T28" fmla="+- 0 66 -372"/>
              <a:gd name="T29" fmla="*/ T28 w 1078"/>
              <a:gd name="T30" fmla="+- 0 -242 -343"/>
              <a:gd name="T31" fmla="*/ -242 h 420"/>
              <a:gd name="T32" fmla="+- 0 66 -372"/>
              <a:gd name="T33" fmla="*/ T32 w 1078"/>
              <a:gd name="T34" fmla="+- 0 -186 -343"/>
              <a:gd name="T35" fmla="*/ -186 h 420"/>
              <a:gd name="T36" fmla="+- 0 103 -372"/>
              <a:gd name="T37" fmla="*/ T36 w 1078"/>
              <a:gd name="T38" fmla="+- 0 -186 -343"/>
              <a:gd name="T39" fmla="*/ -186 h 420"/>
              <a:gd name="T40" fmla="+- 0 103 -372"/>
              <a:gd name="T41" fmla="*/ T40 w 1078"/>
              <a:gd name="T42" fmla="+- 0 -159 -343"/>
              <a:gd name="T43" fmla="*/ -159 h 420"/>
              <a:gd name="T44" fmla="+- 0 66 -372"/>
              <a:gd name="T45" fmla="*/ T44 w 1078"/>
              <a:gd name="T46" fmla="+- 0 -159 -343"/>
              <a:gd name="T47" fmla="*/ -159 h 420"/>
              <a:gd name="T48" fmla="+- 0 66 -372"/>
              <a:gd name="T49" fmla="*/ T48 w 1078"/>
              <a:gd name="T50" fmla="+- 0 -44 -343"/>
              <a:gd name="T51" fmla="*/ -44 h 420"/>
              <a:gd name="T52" fmla="+- 0 103 -372"/>
              <a:gd name="T53" fmla="*/ T52 w 1078"/>
              <a:gd name="T54" fmla="+- 0 -27 -343"/>
              <a:gd name="T55" fmla="*/ -27 h 420"/>
              <a:gd name="T56" fmla="+- 0 103 -372"/>
              <a:gd name="T57" fmla="*/ T56 w 1078"/>
              <a:gd name="T58" fmla="+- 0 0 -343"/>
              <a:gd name="T59" fmla="*/ 0 h 420"/>
              <a:gd name="T60" fmla="+- 0 -372 -372"/>
              <a:gd name="T61" fmla="*/ T60 w 1078"/>
              <a:gd name="T62" fmla="+- 0 -343 -343"/>
              <a:gd name="T63" fmla="*/ -343 h 420"/>
              <a:gd name="T64" fmla="+- 0 706 -372"/>
              <a:gd name="T65" fmla="*/ T64 w 1078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078" h="420">
                <a:moveTo>
                  <a:pt x="475" y="343"/>
                </a:moveTo>
                <a:cubicBezTo>
                  <a:pt x="436" y="344"/>
                  <a:pt x="407" y="344"/>
                  <a:pt x="407" y="302"/>
                </a:cubicBezTo>
                <a:lnTo>
                  <a:pt x="407" y="184"/>
                </a:lnTo>
                <a:lnTo>
                  <a:pt x="375" y="184"/>
                </a:lnTo>
                <a:lnTo>
                  <a:pt x="375" y="157"/>
                </a:lnTo>
                <a:lnTo>
                  <a:pt x="407" y="157"/>
                </a:lnTo>
                <a:lnTo>
                  <a:pt x="407" y="101"/>
                </a:lnTo>
                <a:lnTo>
                  <a:pt x="438" y="101"/>
                </a:lnTo>
                <a:lnTo>
                  <a:pt x="438" y="157"/>
                </a:lnTo>
                <a:lnTo>
                  <a:pt x="475" y="157"/>
                </a:lnTo>
                <a:lnTo>
                  <a:pt x="475" y="184"/>
                </a:lnTo>
                <a:lnTo>
                  <a:pt x="438" y="184"/>
                </a:lnTo>
                <a:lnTo>
                  <a:pt x="438" y="299"/>
                </a:lnTo>
                <a:cubicBezTo>
                  <a:pt x="434" y="320"/>
                  <a:pt x="456" y="315"/>
                  <a:pt x="475" y="316"/>
                </a:cubicBezTo>
                <a:lnTo>
                  <a:pt x="475" y="343"/>
                </a:lnTo>
                <a:close/>
              </a:path>
              <a:path w="1078" h="420" stroke="0">
                <a:moveTo>
                  <a:pt x="0" y="0"/>
                </a:moveTo>
                <a:lnTo>
                  <a:pt x="107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5" name="AutoShape 184"/>
          <p:cNvSpPr>
            <a:spLocks noChangeArrowheads="1"/>
          </p:cNvSpPr>
          <p:nvPr/>
        </p:nvSpPr>
        <p:spPr bwMode="auto">
          <a:xfrm>
            <a:off x="2284942" y="73992092"/>
            <a:ext cx="585878" cy="228635"/>
          </a:xfrm>
          <a:custGeom>
            <a:avLst/>
            <a:gdLst>
              <a:gd name="T0" fmla="+- 0 109 -485"/>
              <a:gd name="T1" fmla="*/ T0 w 1078"/>
              <a:gd name="T2" fmla="+- 0 -163 -343"/>
              <a:gd name="T3" fmla="*/ -163 h 420"/>
              <a:gd name="T4" fmla="+- 0 54 -485"/>
              <a:gd name="T5" fmla="*/ T4 w 1078"/>
              <a:gd name="T6" fmla="+- 0 0 -343"/>
              <a:gd name="T7" fmla="*/ 0 h 420"/>
              <a:gd name="T8" fmla="+- 0 23 -485"/>
              <a:gd name="T9" fmla="*/ T8 w 1078"/>
              <a:gd name="T10" fmla="+- 0 0 -343"/>
              <a:gd name="T11" fmla="*/ 0 h 420"/>
              <a:gd name="T12" fmla="+- 0 23 -485"/>
              <a:gd name="T13" fmla="*/ T12 w 1078"/>
              <a:gd name="T14" fmla="+- 0 -257 -343"/>
              <a:gd name="T15" fmla="*/ -257 h 420"/>
              <a:gd name="T16" fmla="+- 0 54 -485"/>
              <a:gd name="T17" fmla="*/ T16 w 1078"/>
              <a:gd name="T18" fmla="+- 0 -257 -343"/>
              <a:gd name="T19" fmla="*/ -257 h 420"/>
              <a:gd name="T20" fmla="+- 0 54 -485"/>
              <a:gd name="T21" fmla="*/ T20 w 1078"/>
              <a:gd name="T22" fmla="+- 0 -159 -343"/>
              <a:gd name="T23" fmla="*/ -159 h 420"/>
              <a:gd name="T24" fmla="+- 0 113 -485"/>
              <a:gd name="T25" fmla="*/ T24 w 1078"/>
              <a:gd name="T26" fmla="+- 0 -190 -343"/>
              <a:gd name="T27" fmla="*/ -190 h 420"/>
              <a:gd name="T28" fmla="+- 0 177 -485"/>
              <a:gd name="T29" fmla="*/ T28 w 1078"/>
              <a:gd name="T30" fmla="+- 0 0 -343"/>
              <a:gd name="T31" fmla="*/ 0 h 420"/>
              <a:gd name="T32" fmla="+- 0 147 -485"/>
              <a:gd name="T33" fmla="*/ T32 w 1078"/>
              <a:gd name="T34" fmla="+- 0 0 -343"/>
              <a:gd name="T35" fmla="*/ 0 h 420"/>
              <a:gd name="T36" fmla="+- 0 147 -485"/>
              <a:gd name="T37" fmla="*/ T36 w 1078"/>
              <a:gd name="T38" fmla="+- 0 -126 -343"/>
              <a:gd name="T39" fmla="*/ -126 h 420"/>
              <a:gd name="T40" fmla="+- 0 109 -485"/>
              <a:gd name="T41" fmla="*/ T40 w 1078"/>
              <a:gd name="T42" fmla="+- 0 -163 -343"/>
              <a:gd name="T43" fmla="*/ -163 h 420"/>
              <a:gd name="T44" fmla="+- 0 -485 -485"/>
              <a:gd name="T45" fmla="*/ T44 w 1078"/>
              <a:gd name="T46" fmla="+- 0 -343 -343"/>
              <a:gd name="T47" fmla="*/ -343 h 420"/>
              <a:gd name="T48" fmla="+- 0 593 -485"/>
              <a:gd name="T49" fmla="*/ T48 w 1078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078" h="420">
                <a:moveTo>
                  <a:pt x="594" y="180"/>
                </a:moveTo>
                <a:cubicBezTo>
                  <a:pt x="518" y="180"/>
                  <a:pt x="543" y="274"/>
                  <a:pt x="539" y="343"/>
                </a:cubicBezTo>
                <a:lnTo>
                  <a:pt x="508" y="343"/>
                </a:lnTo>
                <a:lnTo>
                  <a:pt x="508" y="86"/>
                </a:lnTo>
                <a:lnTo>
                  <a:pt x="539" y="86"/>
                </a:lnTo>
                <a:lnTo>
                  <a:pt x="539" y="184"/>
                </a:lnTo>
                <a:cubicBezTo>
                  <a:pt x="550" y="165"/>
                  <a:pt x="568" y="153"/>
                  <a:pt x="598" y="153"/>
                </a:cubicBezTo>
                <a:cubicBezTo>
                  <a:pt x="688" y="153"/>
                  <a:pt x="656" y="263"/>
                  <a:pt x="662" y="343"/>
                </a:cubicBezTo>
                <a:lnTo>
                  <a:pt x="632" y="343"/>
                </a:lnTo>
                <a:lnTo>
                  <a:pt x="632" y="217"/>
                </a:lnTo>
                <a:cubicBezTo>
                  <a:pt x="632" y="195"/>
                  <a:pt x="617" y="180"/>
                  <a:pt x="594" y="180"/>
                </a:cubicBezTo>
                <a:close/>
              </a:path>
              <a:path w="1078" h="420" stroke="0">
                <a:moveTo>
                  <a:pt x="0" y="0"/>
                </a:moveTo>
                <a:lnTo>
                  <a:pt x="107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6" name="Freeform 183"/>
          <p:cNvSpPr>
            <a:spLocks noChangeArrowheads="1"/>
          </p:cNvSpPr>
          <p:nvPr/>
        </p:nvSpPr>
        <p:spPr bwMode="auto">
          <a:xfrm>
            <a:off x="2284942" y="74220728"/>
            <a:ext cx="585878" cy="228635"/>
          </a:xfrm>
          <a:custGeom>
            <a:avLst/>
            <a:gdLst>
              <a:gd name="T0" fmla="+- 0 -685 -685"/>
              <a:gd name="T1" fmla="*/ T0 w 1078"/>
              <a:gd name="T2" fmla="+- 0 -343 -343"/>
              <a:gd name="T3" fmla="*/ -343 h 420"/>
              <a:gd name="T4" fmla="+- 0 393 -685"/>
              <a:gd name="T5" fmla="*/ T4 w 1078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78" h="420" stroke="0">
                <a:moveTo>
                  <a:pt x="0" y="0"/>
                </a:moveTo>
                <a:lnTo>
                  <a:pt x="1078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7" name="AutoShape 182"/>
          <p:cNvSpPr>
            <a:spLocks noChangeArrowheads="1"/>
          </p:cNvSpPr>
          <p:nvPr/>
        </p:nvSpPr>
        <p:spPr bwMode="auto">
          <a:xfrm>
            <a:off x="2284943" y="74449363"/>
            <a:ext cx="328663" cy="228635"/>
          </a:xfrm>
          <a:custGeom>
            <a:avLst/>
            <a:gdLst>
              <a:gd name="T0" fmla="+- 0 81 -21"/>
              <a:gd name="T1" fmla="*/ T0 w 607"/>
              <a:gd name="T2" fmla="+- 0 -23 -343"/>
              <a:gd name="T3" fmla="*/ -23 h 420"/>
              <a:gd name="T4" fmla="+- 0 138 -21"/>
              <a:gd name="T5" fmla="*/ T4 w 607"/>
              <a:gd name="T6" fmla="+- 0 -96 -343"/>
              <a:gd name="T7" fmla="*/ -96 h 420"/>
              <a:gd name="T8" fmla="+- 0 45 -21"/>
              <a:gd name="T9" fmla="*/ T8 w 607"/>
              <a:gd name="T10" fmla="+- 0 -50 -343"/>
              <a:gd name="T11" fmla="*/ -50 h 420"/>
              <a:gd name="T12" fmla="+- 0 81 -21"/>
              <a:gd name="T13" fmla="*/ T12 w 607"/>
              <a:gd name="T14" fmla="+- 0 -23 -343"/>
              <a:gd name="T15" fmla="*/ -23 h 420"/>
              <a:gd name="T16" fmla="+- 0 169 -21"/>
              <a:gd name="T17" fmla="*/ T16 w 607"/>
              <a:gd name="T18" fmla="+- 0 -44 -343"/>
              <a:gd name="T19" fmla="*/ -44 h 420"/>
              <a:gd name="T20" fmla="+- 0 188 -21"/>
              <a:gd name="T21" fmla="*/ T20 w 607"/>
              <a:gd name="T22" fmla="+- 0 -24 -343"/>
              <a:gd name="T23" fmla="*/ -24 h 420"/>
              <a:gd name="T24" fmla="+- 0 188 -21"/>
              <a:gd name="T25" fmla="*/ T24 w 607"/>
              <a:gd name="T26" fmla="+- 0 -1 -343"/>
              <a:gd name="T27" fmla="*/ -1 h 420"/>
              <a:gd name="T28" fmla="+- 0 140 -21"/>
              <a:gd name="T29" fmla="*/ T28 w 607"/>
              <a:gd name="T30" fmla="+- 0 -24 -343"/>
              <a:gd name="T31" fmla="*/ -24 h 420"/>
              <a:gd name="T32" fmla="+- 0 13 -21"/>
              <a:gd name="T33" fmla="*/ T32 w 607"/>
              <a:gd name="T34" fmla="+- 0 -48 -343"/>
              <a:gd name="T35" fmla="*/ -48 h 420"/>
              <a:gd name="T36" fmla="+- 0 134 -21"/>
              <a:gd name="T37" fmla="*/ T36 w 607"/>
              <a:gd name="T38" fmla="+- 0 -119 -343"/>
              <a:gd name="T39" fmla="*/ -119 h 420"/>
              <a:gd name="T40" fmla="+- 0 97 -21"/>
              <a:gd name="T41" fmla="*/ T40 w 607"/>
              <a:gd name="T42" fmla="+- 0 -163 -343"/>
              <a:gd name="T43" fmla="*/ -163 h 420"/>
              <a:gd name="T44" fmla="+- 0 51 -21"/>
              <a:gd name="T45" fmla="*/ T44 w 607"/>
              <a:gd name="T46" fmla="+- 0 -128 -343"/>
              <a:gd name="T47" fmla="*/ -128 h 420"/>
              <a:gd name="T48" fmla="+- 0 20 -21"/>
              <a:gd name="T49" fmla="*/ T48 w 607"/>
              <a:gd name="T50" fmla="+- 0 -128 -343"/>
              <a:gd name="T51" fmla="*/ -128 h 420"/>
              <a:gd name="T52" fmla="+- 0 99 -21"/>
              <a:gd name="T53" fmla="*/ T52 w 607"/>
              <a:gd name="T54" fmla="+- 0 -190 -343"/>
              <a:gd name="T55" fmla="*/ -190 h 420"/>
              <a:gd name="T56" fmla="+- 0 169 -21"/>
              <a:gd name="T57" fmla="*/ T56 w 607"/>
              <a:gd name="T58" fmla="+- 0 -139 -343"/>
              <a:gd name="T59" fmla="*/ -139 h 420"/>
              <a:gd name="T60" fmla="+- 0 169 -21"/>
              <a:gd name="T61" fmla="*/ T60 w 607"/>
              <a:gd name="T62" fmla="+- 0 -44 -343"/>
              <a:gd name="T63" fmla="*/ -44 h 420"/>
              <a:gd name="T64" fmla="+- 0 -21 -21"/>
              <a:gd name="T65" fmla="*/ T64 w 607"/>
              <a:gd name="T66" fmla="+- 0 -343 -343"/>
              <a:gd name="T67" fmla="*/ -343 h 420"/>
              <a:gd name="T68" fmla="+- 0 586 -21"/>
              <a:gd name="T69" fmla="*/ T68 w 607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607" h="420">
                <a:moveTo>
                  <a:pt x="102" y="320"/>
                </a:moveTo>
                <a:cubicBezTo>
                  <a:pt x="146" y="321"/>
                  <a:pt x="165" y="295"/>
                  <a:pt x="159" y="247"/>
                </a:cubicBezTo>
                <a:cubicBezTo>
                  <a:pt x="131" y="265"/>
                  <a:pt x="66" y="248"/>
                  <a:pt x="66" y="293"/>
                </a:cubicBezTo>
                <a:cubicBezTo>
                  <a:pt x="66" y="313"/>
                  <a:pt x="81" y="320"/>
                  <a:pt x="102" y="320"/>
                </a:cubicBezTo>
                <a:close/>
                <a:moveTo>
                  <a:pt x="190" y="299"/>
                </a:moveTo>
                <a:cubicBezTo>
                  <a:pt x="188" y="316"/>
                  <a:pt x="193" y="323"/>
                  <a:pt x="209" y="319"/>
                </a:cubicBezTo>
                <a:lnTo>
                  <a:pt x="209" y="342"/>
                </a:lnTo>
                <a:cubicBezTo>
                  <a:pt x="190" y="352"/>
                  <a:pt x="157" y="347"/>
                  <a:pt x="161" y="319"/>
                </a:cubicBezTo>
                <a:cubicBezTo>
                  <a:pt x="135" y="358"/>
                  <a:pt x="34" y="361"/>
                  <a:pt x="34" y="295"/>
                </a:cubicBezTo>
                <a:cubicBezTo>
                  <a:pt x="34" y="229"/>
                  <a:pt x="112" y="245"/>
                  <a:pt x="155" y="224"/>
                </a:cubicBezTo>
                <a:cubicBezTo>
                  <a:pt x="170" y="201"/>
                  <a:pt x="147" y="177"/>
                  <a:pt x="118" y="180"/>
                </a:cubicBezTo>
                <a:cubicBezTo>
                  <a:pt x="92" y="182"/>
                  <a:pt x="73" y="188"/>
                  <a:pt x="72" y="215"/>
                </a:cubicBezTo>
                <a:lnTo>
                  <a:pt x="41" y="215"/>
                </a:lnTo>
                <a:cubicBezTo>
                  <a:pt x="43" y="170"/>
                  <a:pt x="74" y="154"/>
                  <a:pt x="120" y="153"/>
                </a:cubicBezTo>
                <a:cubicBezTo>
                  <a:pt x="160" y="152"/>
                  <a:pt x="190" y="164"/>
                  <a:pt x="190" y="204"/>
                </a:cubicBezTo>
                <a:lnTo>
                  <a:pt x="190" y="299"/>
                </a:lnTo>
                <a:close/>
              </a:path>
              <a:path w="607" h="420" stroke="0">
                <a:moveTo>
                  <a:pt x="0" y="0"/>
                </a:moveTo>
                <a:lnTo>
                  <a:pt x="607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8" name="Freeform 181"/>
          <p:cNvSpPr>
            <a:spLocks noChangeArrowheads="1"/>
          </p:cNvSpPr>
          <p:nvPr/>
        </p:nvSpPr>
        <p:spPr bwMode="auto">
          <a:xfrm>
            <a:off x="2284943" y="74677998"/>
            <a:ext cx="328663" cy="228635"/>
          </a:xfrm>
          <a:custGeom>
            <a:avLst/>
            <a:gdLst>
              <a:gd name="T0" fmla="+- 0 -214 -214"/>
              <a:gd name="T1" fmla="*/ T0 w 607"/>
              <a:gd name="T2" fmla="+- 0 -343 -343"/>
              <a:gd name="T3" fmla="*/ -343 h 420"/>
              <a:gd name="T4" fmla="+- 0 393 -214"/>
              <a:gd name="T5" fmla="*/ T4 w 607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607" h="420" stroke="0">
                <a:moveTo>
                  <a:pt x="0" y="0"/>
                </a:moveTo>
                <a:lnTo>
                  <a:pt x="607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39" name="AutoShape 180"/>
          <p:cNvSpPr>
            <a:spLocks noChangeArrowheads="1"/>
          </p:cNvSpPr>
          <p:nvPr/>
        </p:nvSpPr>
        <p:spPr bwMode="auto">
          <a:xfrm>
            <a:off x="2284942" y="74906633"/>
            <a:ext cx="585878" cy="228635"/>
          </a:xfrm>
          <a:custGeom>
            <a:avLst/>
            <a:gdLst>
              <a:gd name="T0" fmla="+- 0 25 -21"/>
              <a:gd name="T1" fmla="*/ T0 w 1070"/>
              <a:gd name="T2" fmla="+- 0 -257 -343"/>
              <a:gd name="T3" fmla="*/ -257 h 420"/>
              <a:gd name="T4" fmla="+- 0 55 -21"/>
              <a:gd name="T5" fmla="*/ T4 w 1070"/>
              <a:gd name="T6" fmla="+- 0 -257 -343"/>
              <a:gd name="T7" fmla="*/ -257 h 420"/>
              <a:gd name="T8" fmla="+- 0 55 -21"/>
              <a:gd name="T9" fmla="*/ T8 w 1070"/>
              <a:gd name="T10" fmla="+- 0 0 -343"/>
              <a:gd name="T11" fmla="*/ 0 h 420"/>
              <a:gd name="T12" fmla="+- 0 25 -21"/>
              <a:gd name="T13" fmla="*/ T12 w 1070"/>
              <a:gd name="T14" fmla="+- 0 0 -343"/>
              <a:gd name="T15" fmla="*/ 0 h 420"/>
              <a:gd name="T16" fmla="+- 0 25 -21"/>
              <a:gd name="T17" fmla="*/ T16 w 1070"/>
              <a:gd name="T18" fmla="+- 0 -257 -343"/>
              <a:gd name="T19" fmla="*/ -257 h 420"/>
              <a:gd name="T20" fmla="+- 0 -21 -21"/>
              <a:gd name="T21" fmla="*/ T20 w 1070"/>
              <a:gd name="T22" fmla="+- 0 -343 -343"/>
              <a:gd name="T23" fmla="*/ -343 h 420"/>
              <a:gd name="T24" fmla="+- 0 1049 -21"/>
              <a:gd name="T25" fmla="*/ T24 w 1070"/>
              <a:gd name="T26" fmla="+- 0 77 -343"/>
              <a:gd name="T2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070" h="420">
                <a:moveTo>
                  <a:pt x="46" y="86"/>
                </a:moveTo>
                <a:lnTo>
                  <a:pt x="76" y="86"/>
                </a:lnTo>
                <a:lnTo>
                  <a:pt x="76" y="343"/>
                </a:lnTo>
                <a:lnTo>
                  <a:pt x="46" y="343"/>
                </a:lnTo>
                <a:lnTo>
                  <a:pt x="46" y="86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0" name="AutoShape 179"/>
          <p:cNvSpPr>
            <a:spLocks noChangeArrowheads="1"/>
          </p:cNvSpPr>
          <p:nvPr/>
        </p:nvSpPr>
        <p:spPr bwMode="auto">
          <a:xfrm>
            <a:off x="2284942" y="75135269"/>
            <a:ext cx="585878" cy="228635"/>
          </a:xfrm>
          <a:custGeom>
            <a:avLst/>
            <a:gdLst>
              <a:gd name="T0" fmla="+- 0 25 -100"/>
              <a:gd name="T1" fmla="*/ T0 w 1070"/>
              <a:gd name="T2" fmla="+- 0 -186 -343"/>
              <a:gd name="T3" fmla="*/ -186 h 420"/>
              <a:gd name="T4" fmla="+- 0 55 -100"/>
              <a:gd name="T5" fmla="*/ T4 w 1070"/>
              <a:gd name="T6" fmla="+- 0 -186 -343"/>
              <a:gd name="T7" fmla="*/ -186 h 420"/>
              <a:gd name="T8" fmla="+- 0 55 -100"/>
              <a:gd name="T9" fmla="*/ T8 w 1070"/>
              <a:gd name="T10" fmla="+- 0 0 -343"/>
              <a:gd name="T11" fmla="*/ 0 h 420"/>
              <a:gd name="T12" fmla="+- 0 25 -100"/>
              <a:gd name="T13" fmla="*/ T12 w 1070"/>
              <a:gd name="T14" fmla="+- 0 0 -343"/>
              <a:gd name="T15" fmla="*/ 0 h 420"/>
              <a:gd name="T16" fmla="+- 0 25 -100"/>
              <a:gd name="T17" fmla="*/ T16 w 1070"/>
              <a:gd name="T18" fmla="+- 0 -186 -343"/>
              <a:gd name="T19" fmla="*/ -186 h 420"/>
              <a:gd name="T20" fmla="+- 0 55 -100"/>
              <a:gd name="T21" fmla="*/ T20 w 1070"/>
              <a:gd name="T22" fmla="+- 0 -220 -343"/>
              <a:gd name="T23" fmla="*/ -220 h 420"/>
              <a:gd name="T24" fmla="+- 0 25 -100"/>
              <a:gd name="T25" fmla="*/ T24 w 1070"/>
              <a:gd name="T26" fmla="+- 0 -220 -343"/>
              <a:gd name="T27" fmla="*/ -220 h 420"/>
              <a:gd name="T28" fmla="+- 0 25 -100"/>
              <a:gd name="T29" fmla="*/ T28 w 1070"/>
              <a:gd name="T30" fmla="+- 0 -257 -343"/>
              <a:gd name="T31" fmla="*/ -257 h 420"/>
              <a:gd name="T32" fmla="+- 0 55 -100"/>
              <a:gd name="T33" fmla="*/ T32 w 1070"/>
              <a:gd name="T34" fmla="+- 0 -257 -343"/>
              <a:gd name="T35" fmla="*/ -257 h 420"/>
              <a:gd name="T36" fmla="+- 0 55 -100"/>
              <a:gd name="T37" fmla="*/ T36 w 1070"/>
              <a:gd name="T38" fmla="+- 0 -220 -343"/>
              <a:gd name="T39" fmla="*/ -220 h 420"/>
              <a:gd name="T40" fmla="+- 0 -100 -100"/>
              <a:gd name="T41" fmla="*/ T40 w 1070"/>
              <a:gd name="T42" fmla="+- 0 -343 -343"/>
              <a:gd name="T43" fmla="*/ -343 h 420"/>
              <a:gd name="T44" fmla="+- 0 970 -100"/>
              <a:gd name="T45" fmla="*/ T44 w 1070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070" h="420">
                <a:moveTo>
                  <a:pt x="125" y="157"/>
                </a:moveTo>
                <a:lnTo>
                  <a:pt x="155" y="157"/>
                </a:lnTo>
                <a:lnTo>
                  <a:pt x="155" y="343"/>
                </a:lnTo>
                <a:lnTo>
                  <a:pt x="125" y="343"/>
                </a:lnTo>
                <a:lnTo>
                  <a:pt x="125" y="157"/>
                </a:lnTo>
                <a:close/>
                <a:moveTo>
                  <a:pt x="155" y="123"/>
                </a:moveTo>
                <a:lnTo>
                  <a:pt x="125" y="123"/>
                </a:lnTo>
                <a:lnTo>
                  <a:pt x="125" y="86"/>
                </a:lnTo>
                <a:lnTo>
                  <a:pt x="155" y="86"/>
                </a:lnTo>
                <a:lnTo>
                  <a:pt x="155" y="123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1" name="AutoShape 178"/>
          <p:cNvSpPr>
            <a:spLocks noChangeArrowheads="1"/>
          </p:cNvSpPr>
          <p:nvPr/>
        </p:nvSpPr>
        <p:spPr bwMode="auto">
          <a:xfrm>
            <a:off x="2284942" y="75363904"/>
            <a:ext cx="585878" cy="228635"/>
          </a:xfrm>
          <a:custGeom>
            <a:avLst/>
            <a:gdLst>
              <a:gd name="T0" fmla="+- 0 103 -179"/>
              <a:gd name="T1" fmla="*/ T0 w 1070"/>
              <a:gd name="T2" fmla="+- 0 0 -343"/>
              <a:gd name="T3" fmla="*/ 0 h 420"/>
              <a:gd name="T4" fmla="+- 0 35 -179"/>
              <a:gd name="T5" fmla="*/ T4 w 1070"/>
              <a:gd name="T6" fmla="+- 0 -41 -343"/>
              <a:gd name="T7" fmla="*/ -41 h 420"/>
              <a:gd name="T8" fmla="+- 0 35 -179"/>
              <a:gd name="T9" fmla="*/ T8 w 1070"/>
              <a:gd name="T10" fmla="+- 0 -159 -343"/>
              <a:gd name="T11" fmla="*/ -159 h 420"/>
              <a:gd name="T12" fmla="+- 0 3 -179"/>
              <a:gd name="T13" fmla="*/ T12 w 1070"/>
              <a:gd name="T14" fmla="+- 0 -159 -343"/>
              <a:gd name="T15" fmla="*/ -159 h 420"/>
              <a:gd name="T16" fmla="+- 0 3 -179"/>
              <a:gd name="T17" fmla="*/ T16 w 1070"/>
              <a:gd name="T18" fmla="+- 0 -186 -343"/>
              <a:gd name="T19" fmla="*/ -186 h 420"/>
              <a:gd name="T20" fmla="+- 0 35 -179"/>
              <a:gd name="T21" fmla="*/ T20 w 1070"/>
              <a:gd name="T22" fmla="+- 0 -186 -343"/>
              <a:gd name="T23" fmla="*/ -186 h 420"/>
              <a:gd name="T24" fmla="+- 0 35 -179"/>
              <a:gd name="T25" fmla="*/ T24 w 1070"/>
              <a:gd name="T26" fmla="+- 0 -242 -343"/>
              <a:gd name="T27" fmla="*/ -242 h 420"/>
              <a:gd name="T28" fmla="+- 0 66 -179"/>
              <a:gd name="T29" fmla="*/ T28 w 1070"/>
              <a:gd name="T30" fmla="+- 0 -242 -343"/>
              <a:gd name="T31" fmla="*/ -242 h 420"/>
              <a:gd name="T32" fmla="+- 0 66 -179"/>
              <a:gd name="T33" fmla="*/ T32 w 1070"/>
              <a:gd name="T34" fmla="+- 0 -186 -343"/>
              <a:gd name="T35" fmla="*/ -186 h 420"/>
              <a:gd name="T36" fmla="+- 0 103 -179"/>
              <a:gd name="T37" fmla="*/ T36 w 1070"/>
              <a:gd name="T38" fmla="+- 0 -186 -343"/>
              <a:gd name="T39" fmla="*/ -186 h 420"/>
              <a:gd name="T40" fmla="+- 0 103 -179"/>
              <a:gd name="T41" fmla="*/ T40 w 1070"/>
              <a:gd name="T42" fmla="+- 0 -159 -343"/>
              <a:gd name="T43" fmla="*/ -159 h 420"/>
              <a:gd name="T44" fmla="+- 0 66 -179"/>
              <a:gd name="T45" fmla="*/ T44 w 1070"/>
              <a:gd name="T46" fmla="+- 0 -159 -343"/>
              <a:gd name="T47" fmla="*/ -159 h 420"/>
              <a:gd name="T48" fmla="+- 0 66 -179"/>
              <a:gd name="T49" fmla="*/ T48 w 1070"/>
              <a:gd name="T50" fmla="+- 0 -44 -343"/>
              <a:gd name="T51" fmla="*/ -44 h 420"/>
              <a:gd name="T52" fmla="+- 0 103 -179"/>
              <a:gd name="T53" fmla="*/ T52 w 1070"/>
              <a:gd name="T54" fmla="+- 0 -27 -343"/>
              <a:gd name="T55" fmla="*/ -27 h 420"/>
              <a:gd name="T56" fmla="+- 0 103 -179"/>
              <a:gd name="T57" fmla="*/ T56 w 1070"/>
              <a:gd name="T58" fmla="+- 0 0 -343"/>
              <a:gd name="T59" fmla="*/ 0 h 420"/>
              <a:gd name="T60" fmla="+- 0 -179 -179"/>
              <a:gd name="T61" fmla="*/ T60 w 1070"/>
              <a:gd name="T62" fmla="+- 0 -343 -343"/>
              <a:gd name="T63" fmla="*/ -343 h 420"/>
              <a:gd name="T64" fmla="+- 0 891 -179"/>
              <a:gd name="T65" fmla="*/ T64 w 1070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070" h="420">
                <a:moveTo>
                  <a:pt x="282" y="343"/>
                </a:moveTo>
                <a:cubicBezTo>
                  <a:pt x="243" y="344"/>
                  <a:pt x="214" y="344"/>
                  <a:pt x="214" y="302"/>
                </a:cubicBezTo>
                <a:lnTo>
                  <a:pt x="214" y="184"/>
                </a:lnTo>
                <a:lnTo>
                  <a:pt x="182" y="184"/>
                </a:lnTo>
                <a:lnTo>
                  <a:pt x="182" y="157"/>
                </a:lnTo>
                <a:lnTo>
                  <a:pt x="214" y="157"/>
                </a:lnTo>
                <a:lnTo>
                  <a:pt x="214" y="101"/>
                </a:lnTo>
                <a:lnTo>
                  <a:pt x="245" y="101"/>
                </a:lnTo>
                <a:lnTo>
                  <a:pt x="245" y="157"/>
                </a:lnTo>
                <a:lnTo>
                  <a:pt x="282" y="157"/>
                </a:lnTo>
                <a:lnTo>
                  <a:pt x="282" y="184"/>
                </a:lnTo>
                <a:lnTo>
                  <a:pt x="245" y="184"/>
                </a:lnTo>
                <a:lnTo>
                  <a:pt x="245" y="299"/>
                </a:lnTo>
                <a:cubicBezTo>
                  <a:pt x="241" y="320"/>
                  <a:pt x="263" y="315"/>
                  <a:pt x="282" y="316"/>
                </a:cubicBezTo>
                <a:lnTo>
                  <a:pt x="282" y="343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2" name="AutoShape 177"/>
          <p:cNvSpPr>
            <a:spLocks noChangeArrowheads="1"/>
          </p:cNvSpPr>
          <p:nvPr/>
        </p:nvSpPr>
        <p:spPr bwMode="auto">
          <a:xfrm>
            <a:off x="2284942" y="75592539"/>
            <a:ext cx="585878" cy="228635"/>
          </a:xfrm>
          <a:custGeom>
            <a:avLst/>
            <a:gdLst>
              <a:gd name="T0" fmla="+- 0 103 -292"/>
              <a:gd name="T1" fmla="*/ T0 w 1070"/>
              <a:gd name="T2" fmla="+- 0 0 -343"/>
              <a:gd name="T3" fmla="*/ 0 h 420"/>
              <a:gd name="T4" fmla="+- 0 35 -292"/>
              <a:gd name="T5" fmla="*/ T4 w 1070"/>
              <a:gd name="T6" fmla="+- 0 -41 -343"/>
              <a:gd name="T7" fmla="*/ -41 h 420"/>
              <a:gd name="T8" fmla="+- 0 35 -292"/>
              <a:gd name="T9" fmla="*/ T8 w 1070"/>
              <a:gd name="T10" fmla="+- 0 -159 -343"/>
              <a:gd name="T11" fmla="*/ -159 h 420"/>
              <a:gd name="T12" fmla="+- 0 3 -292"/>
              <a:gd name="T13" fmla="*/ T12 w 1070"/>
              <a:gd name="T14" fmla="+- 0 -159 -343"/>
              <a:gd name="T15" fmla="*/ -159 h 420"/>
              <a:gd name="T16" fmla="+- 0 3 -292"/>
              <a:gd name="T17" fmla="*/ T16 w 1070"/>
              <a:gd name="T18" fmla="+- 0 -186 -343"/>
              <a:gd name="T19" fmla="*/ -186 h 420"/>
              <a:gd name="T20" fmla="+- 0 35 -292"/>
              <a:gd name="T21" fmla="*/ T20 w 1070"/>
              <a:gd name="T22" fmla="+- 0 -186 -343"/>
              <a:gd name="T23" fmla="*/ -186 h 420"/>
              <a:gd name="T24" fmla="+- 0 35 -292"/>
              <a:gd name="T25" fmla="*/ T24 w 1070"/>
              <a:gd name="T26" fmla="+- 0 -242 -343"/>
              <a:gd name="T27" fmla="*/ -242 h 420"/>
              <a:gd name="T28" fmla="+- 0 66 -292"/>
              <a:gd name="T29" fmla="*/ T28 w 1070"/>
              <a:gd name="T30" fmla="+- 0 -242 -343"/>
              <a:gd name="T31" fmla="*/ -242 h 420"/>
              <a:gd name="T32" fmla="+- 0 66 -292"/>
              <a:gd name="T33" fmla="*/ T32 w 1070"/>
              <a:gd name="T34" fmla="+- 0 -186 -343"/>
              <a:gd name="T35" fmla="*/ -186 h 420"/>
              <a:gd name="T36" fmla="+- 0 103 -292"/>
              <a:gd name="T37" fmla="*/ T36 w 1070"/>
              <a:gd name="T38" fmla="+- 0 -186 -343"/>
              <a:gd name="T39" fmla="*/ -186 h 420"/>
              <a:gd name="T40" fmla="+- 0 103 -292"/>
              <a:gd name="T41" fmla="*/ T40 w 1070"/>
              <a:gd name="T42" fmla="+- 0 -159 -343"/>
              <a:gd name="T43" fmla="*/ -159 h 420"/>
              <a:gd name="T44" fmla="+- 0 66 -292"/>
              <a:gd name="T45" fmla="*/ T44 w 1070"/>
              <a:gd name="T46" fmla="+- 0 -159 -343"/>
              <a:gd name="T47" fmla="*/ -159 h 420"/>
              <a:gd name="T48" fmla="+- 0 66 -292"/>
              <a:gd name="T49" fmla="*/ T48 w 1070"/>
              <a:gd name="T50" fmla="+- 0 -44 -343"/>
              <a:gd name="T51" fmla="*/ -44 h 420"/>
              <a:gd name="T52" fmla="+- 0 103 -292"/>
              <a:gd name="T53" fmla="*/ T52 w 1070"/>
              <a:gd name="T54" fmla="+- 0 -27 -343"/>
              <a:gd name="T55" fmla="*/ -27 h 420"/>
              <a:gd name="T56" fmla="+- 0 103 -292"/>
              <a:gd name="T57" fmla="*/ T56 w 1070"/>
              <a:gd name="T58" fmla="+- 0 0 -343"/>
              <a:gd name="T59" fmla="*/ 0 h 420"/>
              <a:gd name="T60" fmla="+- 0 -292 -292"/>
              <a:gd name="T61" fmla="*/ T60 w 1070"/>
              <a:gd name="T62" fmla="+- 0 -343 -343"/>
              <a:gd name="T63" fmla="*/ -343 h 420"/>
              <a:gd name="T64" fmla="+- 0 778 -292"/>
              <a:gd name="T65" fmla="*/ T64 w 1070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070" h="420">
                <a:moveTo>
                  <a:pt x="395" y="343"/>
                </a:moveTo>
                <a:cubicBezTo>
                  <a:pt x="356" y="344"/>
                  <a:pt x="327" y="344"/>
                  <a:pt x="327" y="302"/>
                </a:cubicBezTo>
                <a:lnTo>
                  <a:pt x="327" y="184"/>
                </a:lnTo>
                <a:lnTo>
                  <a:pt x="295" y="184"/>
                </a:lnTo>
                <a:lnTo>
                  <a:pt x="295" y="157"/>
                </a:lnTo>
                <a:lnTo>
                  <a:pt x="327" y="157"/>
                </a:lnTo>
                <a:lnTo>
                  <a:pt x="327" y="101"/>
                </a:lnTo>
                <a:lnTo>
                  <a:pt x="358" y="101"/>
                </a:lnTo>
                <a:lnTo>
                  <a:pt x="358" y="157"/>
                </a:lnTo>
                <a:lnTo>
                  <a:pt x="395" y="157"/>
                </a:lnTo>
                <a:lnTo>
                  <a:pt x="395" y="184"/>
                </a:lnTo>
                <a:lnTo>
                  <a:pt x="358" y="184"/>
                </a:lnTo>
                <a:lnTo>
                  <a:pt x="358" y="299"/>
                </a:lnTo>
                <a:cubicBezTo>
                  <a:pt x="354" y="320"/>
                  <a:pt x="376" y="315"/>
                  <a:pt x="395" y="316"/>
                </a:cubicBezTo>
                <a:lnTo>
                  <a:pt x="395" y="343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3" name="AutoShape 176"/>
          <p:cNvSpPr>
            <a:spLocks noChangeArrowheads="1"/>
          </p:cNvSpPr>
          <p:nvPr/>
        </p:nvSpPr>
        <p:spPr bwMode="auto">
          <a:xfrm>
            <a:off x="2284942" y="75821174"/>
            <a:ext cx="585878" cy="228635"/>
          </a:xfrm>
          <a:custGeom>
            <a:avLst/>
            <a:gdLst>
              <a:gd name="T0" fmla="+- 0 25 -405"/>
              <a:gd name="T1" fmla="*/ T0 w 1070"/>
              <a:gd name="T2" fmla="+- 0 -257 -343"/>
              <a:gd name="T3" fmla="*/ -257 h 420"/>
              <a:gd name="T4" fmla="+- 0 55 -405"/>
              <a:gd name="T5" fmla="*/ T4 w 1070"/>
              <a:gd name="T6" fmla="+- 0 -257 -343"/>
              <a:gd name="T7" fmla="*/ -257 h 420"/>
              <a:gd name="T8" fmla="+- 0 55 -405"/>
              <a:gd name="T9" fmla="*/ T8 w 1070"/>
              <a:gd name="T10" fmla="+- 0 0 -343"/>
              <a:gd name="T11" fmla="*/ 0 h 420"/>
              <a:gd name="T12" fmla="+- 0 25 -405"/>
              <a:gd name="T13" fmla="*/ T12 w 1070"/>
              <a:gd name="T14" fmla="+- 0 0 -343"/>
              <a:gd name="T15" fmla="*/ 0 h 420"/>
              <a:gd name="T16" fmla="+- 0 25 -405"/>
              <a:gd name="T17" fmla="*/ T16 w 1070"/>
              <a:gd name="T18" fmla="+- 0 -257 -343"/>
              <a:gd name="T19" fmla="*/ -257 h 420"/>
              <a:gd name="T20" fmla="+- 0 -405 -405"/>
              <a:gd name="T21" fmla="*/ T20 w 1070"/>
              <a:gd name="T22" fmla="+- 0 -343 -343"/>
              <a:gd name="T23" fmla="*/ -343 h 420"/>
              <a:gd name="T24" fmla="+- 0 665 -405"/>
              <a:gd name="T25" fmla="*/ T24 w 1070"/>
              <a:gd name="T26" fmla="+- 0 77 -343"/>
              <a:gd name="T2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070" h="420">
                <a:moveTo>
                  <a:pt x="430" y="86"/>
                </a:moveTo>
                <a:lnTo>
                  <a:pt x="460" y="86"/>
                </a:lnTo>
                <a:lnTo>
                  <a:pt x="460" y="343"/>
                </a:lnTo>
                <a:lnTo>
                  <a:pt x="430" y="343"/>
                </a:lnTo>
                <a:lnTo>
                  <a:pt x="430" y="86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4" name="AutoShape 175"/>
          <p:cNvSpPr>
            <a:spLocks noChangeArrowheads="1"/>
          </p:cNvSpPr>
          <p:nvPr/>
        </p:nvSpPr>
        <p:spPr bwMode="auto">
          <a:xfrm>
            <a:off x="2284942" y="76049810"/>
            <a:ext cx="585878" cy="228635"/>
          </a:xfrm>
          <a:custGeom>
            <a:avLst/>
            <a:gdLst>
              <a:gd name="T0" fmla="+- 0 45 -484"/>
              <a:gd name="T1" fmla="*/ T0 w 1070"/>
              <a:gd name="T2" fmla="+- 0 -84 -343"/>
              <a:gd name="T3" fmla="*/ -84 h 420"/>
              <a:gd name="T4" fmla="+- 0 152 -484"/>
              <a:gd name="T5" fmla="*/ T4 w 1070"/>
              <a:gd name="T6" fmla="+- 0 -59 -343"/>
              <a:gd name="T7" fmla="*/ -59 h 420"/>
              <a:gd name="T8" fmla="+- 0 182 -484"/>
              <a:gd name="T9" fmla="*/ T8 w 1070"/>
              <a:gd name="T10" fmla="+- 0 -59 -343"/>
              <a:gd name="T11" fmla="*/ -59 h 420"/>
              <a:gd name="T12" fmla="+- 0 102 -484"/>
              <a:gd name="T13" fmla="*/ T12 w 1070"/>
              <a:gd name="T14" fmla="+- 0 4 -343"/>
              <a:gd name="T15" fmla="*/ 4 h 420"/>
              <a:gd name="T16" fmla="+- 0 13 -484"/>
              <a:gd name="T17" fmla="*/ T16 w 1070"/>
              <a:gd name="T18" fmla="+- 0 -94 -343"/>
              <a:gd name="T19" fmla="*/ -94 h 420"/>
              <a:gd name="T20" fmla="+- 0 168 -484"/>
              <a:gd name="T21" fmla="*/ T20 w 1070"/>
              <a:gd name="T22" fmla="+- 0 -154 -343"/>
              <a:gd name="T23" fmla="*/ -154 h 420"/>
              <a:gd name="T24" fmla="+- 0 185 -484"/>
              <a:gd name="T25" fmla="*/ T24 w 1070"/>
              <a:gd name="T26" fmla="+- 0 -84 -343"/>
              <a:gd name="T27" fmla="*/ -84 h 420"/>
              <a:gd name="T28" fmla="+- 0 45 -484"/>
              <a:gd name="T29" fmla="*/ T28 w 1070"/>
              <a:gd name="T30" fmla="+- 0 -84 -343"/>
              <a:gd name="T31" fmla="*/ -84 h 420"/>
              <a:gd name="T32" fmla="+- 0 152 -484"/>
              <a:gd name="T33" fmla="*/ T32 w 1070"/>
              <a:gd name="T34" fmla="+- 0 -111 -343"/>
              <a:gd name="T35" fmla="*/ -111 h 420"/>
              <a:gd name="T36" fmla="+- 0 50 -484"/>
              <a:gd name="T37" fmla="*/ T36 w 1070"/>
              <a:gd name="T38" fmla="+- 0 -131 -343"/>
              <a:gd name="T39" fmla="*/ -131 h 420"/>
              <a:gd name="T40" fmla="+- 0 45 -484"/>
              <a:gd name="T41" fmla="*/ T40 w 1070"/>
              <a:gd name="T42" fmla="+- 0 -111 -343"/>
              <a:gd name="T43" fmla="*/ -111 h 420"/>
              <a:gd name="T44" fmla="+- 0 152 -484"/>
              <a:gd name="T45" fmla="*/ T44 w 1070"/>
              <a:gd name="T46" fmla="+- 0 -111 -343"/>
              <a:gd name="T47" fmla="*/ -111 h 420"/>
              <a:gd name="T48" fmla="+- 0 -484 -484"/>
              <a:gd name="T49" fmla="*/ T48 w 1070"/>
              <a:gd name="T50" fmla="+- 0 -343 -343"/>
              <a:gd name="T51" fmla="*/ -343 h 420"/>
              <a:gd name="T52" fmla="+- 0 586 -484"/>
              <a:gd name="T53" fmla="*/ T52 w 1070"/>
              <a:gd name="T54" fmla="+- 0 77 -343"/>
              <a:gd name="T5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070" h="420">
                <a:moveTo>
                  <a:pt x="529" y="259"/>
                </a:moveTo>
                <a:cubicBezTo>
                  <a:pt x="519" y="325"/>
                  <a:pt x="624" y="342"/>
                  <a:pt x="636" y="284"/>
                </a:cubicBezTo>
                <a:lnTo>
                  <a:pt x="666" y="284"/>
                </a:lnTo>
                <a:cubicBezTo>
                  <a:pt x="659" y="323"/>
                  <a:pt x="630" y="347"/>
                  <a:pt x="586" y="347"/>
                </a:cubicBezTo>
                <a:cubicBezTo>
                  <a:pt x="526" y="346"/>
                  <a:pt x="502" y="308"/>
                  <a:pt x="497" y="249"/>
                </a:cubicBezTo>
                <a:cubicBezTo>
                  <a:pt x="490" y="160"/>
                  <a:pt x="607" y="119"/>
                  <a:pt x="652" y="189"/>
                </a:cubicBezTo>
                <a:cubicBezTo>
                  <a:pt x="664" y="207"/>
                  <a:pt x="670" y="231"/>
                  <a:pt x="669" y="259"/>
                </a:cubicBezTo>
                <a:lnTo>
                  <a:pt x="529" y="259"/>
                </a:lnTo>
                <a:close/>
                <a:moveTo>
                  <a:pt x="636" y="232"/>
                </a:moveTo>
                <a:cubicBezTo>
                  <a:pt x="639" y="176"/>
                  <a:pt x="551" y="162"/>
                  <a:pt x="534" y="212"/>
                </a:cubicBezTo>
                <a:cubicBezTo>
                  <a:pt x="531" y="218"/>
                  <a:pt x="529" y="225"/>
                  <a:pt x="529" y="232"/>
                </a:cubicBezTo>
                <a:lnTo>
                  <a:pt x="636" y="232"/>
                </a:lnTo>
                <a:close/>
              </a:path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5" name="Freeform 174"/>
          <p:cNvSpPr>
            <a:spLocks noChangeArrowheads="1"/>
          </p:cNvSpPr>
          <p:nvPr/>
        </p:nvSpPr>
        <p:spPr bwMode="auto">
          <a:xfrm>
            <a:off x="2284942" y="76278445"/>
            <a:ext cx="585878" cy="228635"/>
          </a:xfrm>
          <a:custGeom>
            <a:avLst/>
            <a:gdLst>
              <a:gd name="T0" fmla="+- 0 -677 -677"/>
              <a:gd name="T1" fmla="*/ T0 w 1070"/>
              <a:gd name="T2" fmla="+- 0 -343 -343"/>
              <a:gd name="T3" fmla="*/ -343 h 420"/>
              <a:gd name="T4" fmla="+- 0 393 -677"/>
              <a:gd name="T5" fmla="*/ T4 w 1070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70" h="420" stroke="0">
                <a:moveTo>
                  <a:pt x="0" y="0"/>
                </a:moveTo>
                <a:lnTo>
                  <a:pt x="1070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6" name="AutoShape 173"/>
          <p:cNvSpPr>
            <a:spLocks noChangeArrowheads="1"/>
          </p:cNvSpPr>
          <p:nvPr/>
        </p:nvSpPr>
        <p:spPr bwMode="auto">
          <a:xfrm>
            <a:off x="2284942" y="76507080"/>
            <a:ext cx="700196" cy="228635"/>
          </a:xfrm>
          <a:custGeom>
            <a:avLst/>
            <a:gdLst>
              <a:gd name="T0" fmla="+- 0 45 -21"/>
              <a:gd name="T1" fmla="*/ T0 w 1283"/>
              <a:gd name="T2" fmla="+- 0 -96 -343"/>
              <a:gd name="T3" fmla="*/ -96 h 420"/>
              <a:gd name="T4" fmla="+- 0 98 -21"/>
              <a:gd name="T5" fmla="*/ T4 w 1283"/>
              <a:gd name="T6" fmla="+- 0 -25 -343"/>
              <a:gd name="T7" fmla="*/ -25 h 420"/>
              <a:gd name="T8" fmla="+- 0 153 -21"/>
              <a:gd name="T9" fmla="*/ T8 w 1283"/>
              <a:gd name="T10" fmla="+- 0 -97 -343"/>
              <a:gd name="T11" fmla="*/ -97 h 420"/>
              <a:gd name="T12" fmla="+- 0 100 -21"/>
              <a:gd name="T13" fmla="*/ T12 w 1283"/>
              <a:gd name="T14" fmla="+- 0 -163 -343"/>
              <a:gd name="T15" fmla="*/ -163 h 420"/>
              <a:gd name="T16" fmla="+- 0 45 -21"/>
              <a:gd name="T17" fmla="*/ T16 w 1283"/>
              <a:gd name="T18" fmla="+- 0 -96 -343"/>
              <a:gd name="T19" fmla="*/ -96 h 420"/>
              <a:gd name="T20" fmla="+- 0 99 -21"/>
              <a:gd name="T21" fmla="*/ T20 w 1283"/>
              <a:gd name="T22" fmla="+- 0 -190 -343"/>
              <a:gd name="T23" fmla="*/ -190 h 420"/>
              <a:gd name="T24" fmla="+- 0 155 -21"/>
              <a:gd name="T25" fmla="*/ T24 w 1283"/>
              <a:gd name="T26" fmla="+- 0 -159 -343"/>
              <a:gd name="T27" fmla="*/ -159 h 420"/>
              <a:gd name="T28" fmla="+- 0 155 -21"/>
              <a:gd name="T29" fmla="*/ T28 w 1283"/>
              <a:gd name="T30" fmla="+- 0 -186 -343"/>
              <a:gd name="T31" fmla="*/ -186 h 420"/>
              <a:gd name="T32" fmla="+- 0 184 -21"/>
              <a:gd name="T33" fmla="*/ T32 w 1283"/>
              <a:gd name="T34" fmla="+- 0 -186 -343"/>
              <a:gd name="T35" fmla="*/ -186 h 420"/>
              <a:gd name="T36" fmla="+- 0 71 -21"/>
              <a:gd name="T37" fmla="*/ T36 w 1283"/>
              <a:gd name="T38" fmla="+- 0 73 -343"/>
              <a:gd name="T39" fmla="*/ 73 h 420"/>
              <a:gd name="T40" fmla="+- 0 20 -21"/>
              <a:gd name="T41" fmla="*/ T40 w 1283"/>
              <a:gd name="T42" fmla="+- 0 21 -343"/>
              <a:gd name="T43" fmla="*/ 21 h 420"/>
              <a:gd name="T44" fmla="+- 0 51 -21"/>
              <a:gd name="T45" fmla="*/ T44 w 1283"/>
              <a:gd name="T46" fmla="+- 0 21 -343"/>
              <a:gd name="T47" fmla="*/ 21 h 420"/>
              <a:gd name="T48" fmla="+- 0 99 -21"/>
              <a:gd name="T49" fmla="*/ T48 w 1283"/>
              <a:gd name="T50" fmla="+- 0 51 -343"/>
              <a:gd name="T51" fmla="*/ 51 h 420"/>
              <a:gd name="T52" fmla="+- 0 154 -21"/>
              <a:gd name="T53" fmla="*/ T52 w 1283"/>
              <a:gd name="T54" fmla="+- 0 -32 -343"/>
              <a:gd name="T55" fmla="*/ -32 h 420"/>
              <a:gd name="T56" fmla="+- 0 96 -21"/>
              <a:gd name="T57" fmla="*/ T56 w 1283"/>
              <a:gd name="T58" fmla="+- 0 2 -343"/>
              <a:gd name="T59" fmla="*/ 2 h 420"/>
              <a:gd name="T60" fmla="+- 0 13 -21"/>
              <a:gd name="T61" fmla="*/ T60 w 1283"/>
              <a:gd name="T62" fmla="+- 0 -92 -343"/>
              <a:gd name="T63" fmla="*/ -92 h 420"/>
              <a:gd name="T64" fmla="+- 0 99 -21"/>
              <a:gd name="T65" fmla="*/ T64 w 1283"/>
              <a:gd name="T66" fmla="+- 0 -190 -343"/>
              <a:gd name="T67" fmla="*/ -190 h 420"/>
              <a:gd name="T68" fmla="+- 0 -21 -21"/>
              <a:gd name="T69" fmla="*/ T68 w 1283"/>
              <a:gd name="T70" fmla="+- 0 -343 -343"/>
              <a:gd name="T71" fmla="*/ -343 h 420"/>
              <a:gd name="T72" fmla="+- 0 1262 -21"/>
              <a:gd name="T73" fmla="*/ T72 w 1283"/>
              <a:gd name="T74" fmla="+- 0 77 -343"/>
              <a:gd name="T7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283" h="420">
                <a:moveTo>
                  <a:pt x="66" y="247"/>
                </a:moveTo>
                <a:cubicBezTo>
                  <a:pt x="66" y="285"/>
                  <a:pt x="79" y="318"/>
                  <a:pt x="119" y="318"/>
                </a:cubicBezTo>
                <a:cubicBezTo>
                  <a:pt x="160" y="318"/>
                  <a:pt x="174" y="286"/>
                  <a:pt x="174" y="246"/>
                </a:cubicBezTo>
                <a:cubicBezTo>
                  <a:pt x="174" y="210"/>
                  <a:pt x="160" y="180"/>
                  <a:pt x="121" y="180"/>
                </a:cubicBezTo>
                <a:cubicBezTo>
                  <a:pt x="81" y="180"/>
                  <a:pt x="66" y="209"/>
                  <a:pt x="66" y="247"/>
                </a:cubicBezTo>
                <a:close/>
                <a:moveTo>
                  <a:pt x="120" y="153"/>
                </a:moveTo>
                <a:cubicBezTo>
                  <a:pt x="148" y="152"/>
                  <a:pt x="164" y="167"/>
                  <a:pt x="176" y="184"/>
                </a:cubicBezTo>
                <a:lnTo>
                  <a:pt x="176" y="157"/>
                </a:lnTo>
                <a:lnTo>
                  <a:pt x="205" y="157"/>
                </a:lnTo>
                <a:cubicBezTo>
                  <a:pt x="199" y="275"/>
                  <a:pt x="242" y="449"/>
                  <a:pt x="92" y="416"/>
                </a:cubicBezTo>
                <a:cubicBezTo>
                  <a:pt x="65" y="410"/>
                  <a:pt x="43" y="395"/>
                  <a:pt x="41" y="364"/>
                </a:cubicBezTo>
                <a:lnTo>
                  <a:pt x="72" y="364"/>
                </a:lnTo>
                <a:cubicBezTo>
                  <a:pt x="74" y="386"/>
                  <a:pt x="96" y="394"/>
                  <a:pt x="120" y="394"/>
                </a:cubicBezTo>
                <a:cubicBezTo>
                  <a:pt x="165" y="395"/>
                  <a:pt x="180" y="356"/>
                  <a:pt x="175" y="311"/>
                </a:cubicBezTo>
                <a:cubicBezTo>
                  <a:pt x="165" y="332"/>
                  <a:pt x="147" y="345"/>
                  <a:pt x="117" y="345"/>
                </a:cubicBezTo>
                <a:cubicBezTo>
                  <a:pt x="61" y="345"/>
                  <a:pt x="34" y="306"/>
                  <a:pt x="34" y="251"/>
                </a:cubicBezTo>
                <a:cubicBezTo>
                  <a:pt x="34" y="194"/>
                  <a:pt x="61" y="154"/>
                  <a:pt x="120" y="153"/>
                </a:cubicBez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7" name="AutoShape 172"/>
          <p:cNvSpPr>
            <a:spLocks noChangeArrowheads="1"/>
          </p:cNvSpPr>
          <p:nvPr/>
        </p:nvSpPr>
        <p:spPr bwMode="auto">
          <a:xfrm>
            <a:off x="2284942" y="76735716"/>
            <a:ext cx="700196" cy="228635"/>
          </a:xfrm>
          <a:custGeom>
            <a:avLst/>
            <a:gdLst>
              <a:gd name="T0" fmla="+- 0 81 -227"/>
              <a:gd name="T1" fmla="*/ T0 w 1283"/>
              <a:gd name="T2" fmla="+- 0 -23 -343"/>
              <a:gd name="T3" fmla="*/ -23 h 420"/>
              <a:gd name="T4" fmla="+- 0 138 -227"/>
              <a:gd name="T5" fmla="*/ T4 w 1283"/>
              <a:gd name="T6" fmla="+- 0 -96 -343"/>
              <a:gd name="T7" fmla="*/ -96 h 420"/>
              <a:gd name="T8" fmla="+- 0 45 -227"/>
              <a:gd name="T9" fmla="*/ T8 w 1283"/>
              <a:gd name="T10" fmla="+- 0 -50 -343"/>
              <a:gd name="T11" fmla="*/ -50 h 420"/>
              <a:gd name="T12" fmla="+- 0 81 -227"/>
              <a:gd name="T13" fmla="*/ T12 w 1283"/>
              <a:gd name="T14" fmla="+- 0 -23 -343"/>
              <a:gd name="T15" fmla="*/ -23 h 420"/>
              <a:gd name="T16" fmla="+- 0 169 -227"/>
              <a:gd name="T17" fmla="*/ T16 w 1283"/>
              <a:gd name="T18" fmla="+- 0 -44 -343"/>
              <a:gd name="T19" fmla="*/ -44 h 420"/>
              <a:gd name="T20" fmla="+- 0 188 -227"/>
              <a:gd name="T21" fmla="*/ T20 w 1283"/>
              <a:gd name="T22" fmla="+- 0 -24 -343"/>
              <a:gd name="T23" fmla="*/ -24 h 420"/>
              <a:gd name="T24" fmla="+- 0 188 -227"/>
              <a:gd name="T25" fmla="*/ T24 w 1283"/>
              <a:gd name="T26" fmla="+- 0 -1 -343"/>
              <a:gd name="T27" fmla="*/ -1 h 420"/>
              <a:gd name="T28" fmla="+- 0 140 -227"/>
              <a:gd name="T29" fmla="*/ T28 w 1283"/>
              <a:gd name="T30" fmla="+- 0 -24 -343"/>
              <a:gd name="T31" fmla="*/ -24 h 420"/>
              <a:gd name="T32" fmla="+- 0 13 -227"/>
              <a:gd name="T33" fmla="*/ T32 w 1283"/>
              <a:gd name="T34" fmla="+- 0 -48 -343"/>
              <a:gd name="T35" fmla="*/ -48 h 420"/>
              <a:gd name="T36" fmla="+- 0 134 -227"/>
              <a:gd name="T37" fmla="*/ T36 w 1283"/>
              <a:gd name="T38" fmla="+- 0 -119 -343"/>
              <a:gd name="T39" fmla="*/ -119 h 420"/>
              <a:gd name="T40" fmla="+- 0 97 -227"/>
              <a:gd name="T41" fmla="*/ T40 w 1283"/>
              <a:gd name="T42" fmla="+- 0 -163 -343"/>
              <a:gd name="T43" fmla="*/ -163 h 420"/>
              <a:gd name="T44" fmla="+- 0 51 -227"/>
              <a:gd name="T45" fmla="*/ T44 w 1283"/>
              <a:gd name="T46" fmla="+- 0 -128 -343"/>
              <a:gd name="T47" fmla="*/ -128 h 420"/>
              <a:gd name="T48" fmla="+- 0 20 -227"/>
              <a:gd name="T49" fmla="*/ T48 w 1283"/>
              <a:gd name="T50" fmla="+- 0 -128 -343"/>
              <a:gd name="T51" fmla="*/ -128 h 420"/>
              <a:gd name="T52" fmla="+- 0 99 -227"/>
              <a:gd name="T53" fmla="*/ T52 w 1283"/>
              <a:gd name="T54" fmla="+- 0 -190 -343"/>
              <a:gd name="T55" fmla="*/ -190 h 420"/>
              <a:gd name="T56" fmla="+- 0 169 -227"/>
              <a:gd name="T57" fmla="*/ T56 w 1283"/>
              <a:gd name="T58" fmla="+- 0 -139 -343"/>
              <a:gd name="T59" fmla="*/ -139 h 420"/>
              <a:gd name="T60" fmla="+- 0 169 -227"/>
              <a:gd name="T61" fmla="*/ T60 w 1283"/>
              <a:gd name="T62" fmla="+- 0 -44 -343"/>
              <a:gd name="T63" fmla="*/ -44 h 420"/>
              <a:gd name="T64" fmla="+- 0 -227 -227"/>
              <a:gd name="T65" fmla="*/ T64 w 1283"/>
              <a:gd name="T66" fmla="+- 0 -343 -343"/>
              <a:gd name="T67" fmla="*/ -343 h 420"/>
              <a:gd name="T68" fmla="+- 0 1056 -227"/>
              <a:gd name="T69" fmla="*/ T68 w 1283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283" h="420">
                <a:moveTo>
                  <a:pt x="308" y="320"/>
                </a:moveTo>
                <a:cubicBezTo>
                  <a:pt x="352" y="321"/>
                  <a:pt x="371" y="295"/>
                  <a:pt x="365" y="247"/>
                </a:cubicBezTo>
                <a:cubicBezTo>
                  <a:pt x="337" y="265"/>
                  <a:pt x="272" y="248"/>
                  <a:pt x="272" y="293"/>
                </a:cubicBezTo>
                <a:cubicBezTo>
                  <a:pt x="272" y="313"/>
                  <a:pt x="287" y="320"/>
                  <a:pt x="308" y="320"/>
                </a:cubicBezTo>
                <a:close/>
                <a:moveTo>
                  <a:pt x="396" y="299"/>
                </a:moveTo>
                <a:cubicBezTo>
                  <a:pt x="394" y="316"/>
                  <a:pt x="399" y="323"/>
                  <a:pt x="415" y="319"/>
                </a:cubicBezTo>
                <a:lnTo>
                  <a:pt x="415" y="342"/>
                </a:lnTo>
                <a:cubicBezTo>
                  <a:pt x="396" y="352"/>
                  <a:pt x="363" y="347"/>
                  <a:pt x="367" y="319"/>
                </a:cubicBezTo>
                <a:cubicBezTo>
                  <a:pt x="341" y="358"/>
                  <a:pt x="240" y="361"/>
                  <a:pt x="240" y="295"/>
                </a:cubicBezTo>
                <a:cubicBezTo>
                  <a:pt x="240" y="229"/>
                  <a:pt x="318" y="245"/>
                  <a:pt x="361" y="224"/>
                </a:cubicBezTo>
                <a:cubicBezTo>
                  <a:pt x="376" y="201"/>
                  <a:pt x="353" y="177"/>
                  <a:pt x="324" y="180"/>
                </a:cubicBezTo>
                <a:cubicBezTo>
                  <a:pt x="298" y="182"/>
                  <a:pt x="279" y="188"/>
                  <a:pt x="278" y="215"/>
                </a:cubicBezTo>
                <a:lnTo>
                  <a:pt x="247" y="215"/>
                </a:lnTo>
                <a:cubicBezTo>
                  <a:pt x="249" y="170"/>
                  <a:pt x="280" y="154"/>
                  <a:pt x="326" y="153"/>
                </a:cubicBezTo>
                <a:cubicBezTo>
                  <a:pt x="366" y="152"/>
                  <a:pt x="396" y="164"/>
                  <a:pt x="396" y="204"/>
                </a:cubicBezTo>
                <a:lnTo>
                  <a:pt x="396" y="299"/>
                </a:ln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8" name="AutoShape 171"/>
          <p:cNvSpPr>
            <a:spLocks noChangeArrowheads="1"/>
          </p:cNvSpPr>
          <p:nvPr/>
        </p:nvSpPr>
        <p:spPr bwMode="auto">
          <a:xfrm>
            <a:off x="2284942" y="76964351"/>
            <a:ext cx="700196" cy="228635"/>
          </a:xfrm>
          <a:custGeom>
            <a:avLst/>
            <a:gdLst>
              <a:gd name="T0" fmla="+- 0 120 -420"/>
              <a:gd name="T1" fmla="*/ T0 w 1283"/>
              <a:gd name="T2" fmla="+- 0 -158 -343"/>
              <a:gd name="T3" fmla="*/ -158 h 420"/>
              <a:gd name="T4" fmla="+- 0 53 -420"/>
              <a:gd name="T5" fmla="*/ T4 w 1283"/>
              <a:gd name="T6" fmla="+- 0 0 -343"/>
              <a:gd name="T7" fmla="*/ 0 h 420"/>
              <a:gd name="T8" fmla="+- 0 22 -420"/>
              <a:gd name="T9" fmla="*/ T8 w 1283"/>
              <a:gd name="T10" fmla="+- 0 0 -343"/>
              <a:gd name="T11" fmla="*/ 0 h 420"/>
              <a:gd name="T12" fmla="+- 0 22 -420"/>
              <a:gd name="T13" fmla="*/ T12 w 1283"/>
              <a:gd name="T14" fmla="+- 0 -186 -343"/>
              <a:gd name="T15" fmla="*/ -186 h 420"/>
              <a:gd name="T16" fmla="+- 0 51 -420"/>
              <a:gd name="T17" fmla="*/ T16 w 1283"/>
              <a:gd name="T18" fmla="+- 0 -186 -343"/>
              <a:gd name="T19" fmla="*/ -186 h 420"/>
              <a:gd name="T20" fmla="+- 0 51 -420"/>
              <a:gd name="T21" fmla="*/ T20 w 1283"/>
              <a:gd name="T22" fmla="+- 0 -147 -343"/>
              <a:gd name="T23" fmla="*/ -147 h 420"/>
              <a:gd name="T24" fmla="+- 0 120 -420"/>
              <a:gd name="T25" fmla="*/ T24 w 1283"/>
              <a:gd name="T26" fmla="+- 0 -190 -343"/>
              <a:gd name="T27" fmla="*/ -190 h 420"/>
              <a:gd name="T28" fmla="+- 0 120 -420"/>
              <a:gd name="T29" fmla="*/ T28 w 1283"/>
              <a:gd name="T30" fmla="+- 0 -158 -343"/>
              <a:gd name="T31" fmla="*/ -158 h 420"/>
              <a:gd name="T32" fmla="+- 0 -420 -420"/>
              <a:gd name="T33" fmla="*/ T32 w 1283"/>
              <a:gd name="T34" fmla="+- 0 -343 -343"/>
              <a:gd name="T35" fmla="*/ -343 h 420"/>
              <a:gd name="T36" fmla="+- 0 863 -420"/>
              <a:gd name="T37" fmla="*/ T36 w 1283"/>
              <a:gd name="T38" fmla="+- 0 77 -343"/>
              <a:gd name="T3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283" h="420">
                <a:moveTo>
                  <a:pt x="540" y="185"/>
                </a:moveTo>
                <a:cubicBezTo>
                  <a:pt x="460" y="180"/>
                  <a:pt x="473" y="267"/>
                  <a:pt x="473" y="343"/>
                </a:cubicBezTo>
                <a:lnTo>
                  <a:pt x="442" y="343"/>
                </a:lnTo>
                <a:lnTo>
                  <a:pt x="442" y="157"/>
                </a:lnTo>
                <a:lnTo>
                  <a:pt x="471" y="157"/>
                </a:lnTo>
                <a:lnTo>
                  <a:pt x="471" y="196"/>
                </a:lnTo>
                <a:cubicBezTo>
                  <a:pt x="485" y="169"/>
                  <a:pt x="502" y="153"/>
                  <a:pt x="540" y="153"/>
                </a:cubicBezTo>
                <a:lnTo>
                  <a:pt x="540" y="185"/>
                </a:ln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49" name="AutoShape 170"/>
          <p:cNvSpPr>
            <a:spLocks noChangeArrowheads="1"/>
          </p:cNvSpPr>
          <p:nvPr/>
        </p:nvSpPr>
        <p:spPr bwMode="auto">
          <a:xfrm>
            <a:off x="2284942" y="77192986"/>
            <a:ext cx="700196" cy="228635"/>
          </a:xfrm>
          <a:custGeom>
            <a:avLst/>
            <a:gdLst>
              <a:gd name="T0" fmla="+- 0 25 -539"/>
              <a:gd name="T1" fmla="*/ T0 w 1283"/>
              <a:gd name="T2" fmla="+- 0 -257 -343"/>
              <a:gd name="T3" fmla="*/ -257 h 420"/>
              <a:gd name="T4" fmla="+- 0 55 -539"/>
              <a:gd name="T5" fmla="*/ T4 w 1283"/>
              <a:gd name="T6" fmla="+- 0 -257 -343"/>
              <a:gd name="T7" fmla="*/ -257 h 420"/>
              <a:gd name="T8" fmla="+- 0 55 -539"/>
              <a:gd name="T9" fmla="*/ T8 w 1283"/>
              <a:gd name="T10" fmla="+- 0 0 -343"/>
              <a:gd name="T11" fmla="*/ 0 h 420"/>
              <a:gd name="T12" fmla="+- 0 25 -539"/>
              <a:gd name="T13" fmla="*/ T12 w 1283"/>
              <a:gd name="T14" fmla="+- 0 0 -343"/>
              <a:gd name="T15" fmla="*/ 0 h 420"/>
              <a:gd name="T16" fmla="+- 0 25 -539"/>
              <a:gd name="T17" fmla="*/ T16 w 1283"/>
              <a:gd name="T18" fmla="+- 0 -257 -343"/>
              <a:gd name="T19" fmla="*/ -257 h 420"/>
              <a:gd name="T20" fmla="+- 0 -539 -539"/>
              <a:gd name="T21" fmla="*/ T20 w 1283"/>
              <a:gd name="T22" fmla="+- 0 -343 -343"/>
              <a:gd name="T23" fmla="*/ -343 h 420"/>
              <a:gd name="T24" fmla="+- 0 744 -539"/>
              <a:gd name="T25" fmla="*/ T24 w 1283"/>
              <a:gd name="T26" fmla="+- 0 77 -343"/>
              <a:gd name="T2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283" h="420">
                <a:moveTo>
                  <a:pt x="564" y="86"/>
                </a:moveTo>
                <a:lnTo>
                  <a:pt x="594" y="86"/>
                </a:lnTo>
                <a:lnTo>
                  <a:pt x="594" y="343"/>
                </a:lnTo>
                <a:lnTo>
                  <a:pt x="564" y="343"/>
                </a:lnTo>
                <a:lnTo>
                  <a:pt x="564" y="86"/>
                </a:ln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0" name="AutoShape 169"/>
          <p:cNvSpPr>
            <a:spLocks noChangeArrowheads="1"/>
          </p:cNvSpPr>
          <p:nvPr/>
        </p:nvSpPr>
        <p:spPr bwMode="auto">
          <a:xfrm>
            <a:off x="2284942" y="77421621"/>
            <a:ext cx="700196" cy="228635"/>
          </a:xfrm>
          <a:custGeom>
            <a:avLst/>
            <a:gdLst>
              <a:gd name="T0" fmla="+- 0 25 -618"/>
              <a:gd name="T1" fmla="*/ T0 w 1283"/>
              <a:gd name="T2" fmla="+- 0 -186 -343"/>
              <a:gd name="T3" fmla="*/ -186 h 420"/>
              <a:gd name="T4" fmla="+- 0 55 -618"/>
              <a:gd name="T5" fmla="*/ T4 w 1283"/>
              <a:gd name="T6" fmla="+- 0 -186 -343"/>
              <a:gd name="T7" fmla="*/ -186 h 420"/>
              <a:gd name="T8" fmla="+- 0 55 -618"/>
              <a:gd name="T9" fmla="*/ T8 w 1283"/>
              <a:gd name="T10" fmla="+- 0 0 -343"/>
              <a:gd name="T11" fmla="*/ 0 h 420"/>
              <a:gd name="T12" fmla="+- 0 25 -618"/>
              <a:gd name="T13" fmla="*/ T12 w 1283"/>
              <a:gd name="T14" fmla="+- 0 0 -343"/>
              <a:gd name="T15" fmla="*/ 0 h 420"/>
              <a:gd name="T16" fmla="+- 0 25 -618"/>
              <a:gd name="T17" fmla="*/ T16 w 1283"/>
              <a:gd name="T18" fmla="+- 0 -186 -343"/>
              <a:gd name="T19" fmla="*/ -186 h 420"/>
              <a:gd name="T20" fmla="+- 0 55 -618"/>
              <a:gd name="T21" fmla="*/ T20 w 1283"/>
              <a:gd name="T22" fmla="+- 0 -220 -343"/>
              <a:gd name="T23" fmla="*/ -220 h 420"/>
              <a:gd name="T24" fmla="+- 0 25 -618"/>
              <a:gd name="T25" fmla="*/ T24 w 1283"/>
              <a:gd name="T26" fmla="+- 0 -220 -343"/>
              <a:gd name="T27" fmla="*/ -220 h 420"/>
              <a:gd name="T28" fmla="+- 0 25 -618"/>
              <a:gd name="T29" fmla="*/ T28 w 1283"/>
              <a:gd name="T30" fmla="+- 0 -257 -343"/>
              <a:gd name="T31" fmla="*/ -257 h 420"/>
              <a:gd name="T32" fmla="+- 0 55 -618"/>
              <a:gd name="T33" fmla="*/ T32 w 1283"/>
              <a:gd name="T34" fmla="+- 0 -257 -343"/>
              <a:gd name="T35" fmla="*/ -257 h 420"/>
              <a:gd name="T36" fmla="+- 0 55 -618"/>
              <a:gd name="T37" fmla="*/ T36 w 1283"/>
              <a:gd name="T38" fmla="+- 0 -220 -343"/>
              <a:gd name="T39" fmla="*/ -220 h 420"/>
              <a:gd name="T40" fmla="+- 0 -618 -618"/>
              <a:gd name="T41" fmla="*/ T40 w 1283"/>
              <a:gd name="T42" fmla="+- 0 -343 -343"/>
              <a:gd name="T43" fmla="*/ -343 h 420"/>
              <a:gd name="T44" fmla="+- 0 665 -618"/>
              <a:gd name="T45" fmla="*/ T44 w 1283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283" h="420">
                <a:moveTo>
                  <a:pt x="643" y="157"/>
                </a:moveTo>
                <a:lnTo>
                  <a:pt x="673" y="157"/>
                </a:lnTo>
                <a:lnTo>
                  <a:pt x="673" y="343"/>
                </a:lnTo>
                <a:lnTo>
                  <a:pt x="643" y="343"/>
                </a:lnTo>
                <a:lnTo>
                  <a:pt x="643" y="157"/>
                </a:lnTo>
                <a:close/>
                <a:moveTo>
                  <a:pt x="673" y="123"/>
                </a:moveTo>
                <a:lnTo>
                  <a:pt x="643" y="123"/>
                </a:lnTo>
                <a:lnTo>
                  <a:pt x="643" y="86"/>
                </a:lnTo>
                <a:lnTo>
                  <a:pt x="673" y="86"/>
                </a:lnTo>
                <a:lnTo>
                  <a:pt x="673" y="123"/>
                </a:ln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1" name="AutoShape 168"/>
          <p:cNvSpPr>
            <a:spLocks noChangeArrowheads="1"/>
          </p:cNvSpPr>
          <p:nvPr/>
        </p:nvSpPr>
        <p:spPr bwMode="auto">
          <a:xfrm>
            <a:off x="2284942" y="77650257"/>
            <a:ext cx="700196" cy="228635"/>
          </a:xfrm>
          <a:custGeom>
            <a:avLst/>
            <a:gdLst>
              <a:gd name="T0" fmla="+- 0 13 -697"/>
              <a:gd name="T1" fmla="*/ T0 w 1283"/>
              <a:gd name="T2" fmla="+- 0 -91 -343"/>
              <a:gd name="T3" fmla="*/ -91 h 420"/>
              <a:gd name="T4" fmla="+- 0 173 -697"/>
              <a:gd name="T5" fmla="*/ T4 w 1283"/>
              <a:gd name="T6" fmla="+- 0 -155 -343"/>
              <a:gd name="T7" fmla="*/ -155 h 420"/>
              <a:gd name="T8" fmla="+- 0 181 -697"/>
              <a:gd name="T9" fmla="*/ T8 w 1283"/>
              <a:gd name="T10" fmla="+- 0 -126 -343"/>
              <a:gd name="T11" fmla="*/ -126 h 420"/>
              <a:gd name="T12" fmla="+- 0 149 -697"/>
              <a:gd name="T13" fmla="*/ T12 w 1283"/>
              <a:gd name="T14" fmla="+- 0 -126 -343"/>
              <a:gd name="T15" fmla="*/ -126 h 420"/>
              <a:gd name="T16" fmla="+- 0 103 -697"/>
              <a:gd name="T17" fmla="*/ T16 w 1283"/>
              <a:gd name="T18" fmla="+- 0 -163 -343"/>
              <a:gd name="T19" fmla="*/ -163 h 420"/>
              <a:gd name="T20" fmla="+- 0 45 -697"/>
              <a:gd name="T21" fmla="*/ T20 w 1283"/>
              <a:gd name="T22" fmla="+- 0 -91 -343"/>
              <a:gd name="T23" fmla="*/ -91 h 420"/>
              <a:gd name="T24" fmla="+- 0 100 -697"/>
              <a:gd name="T25" fmla="*/ T24 w 1283"/>
              <a:gd name="T26" fmla="+- 0 -23 -343"/>
              <a:gd name="T27" fmla="*/ -23 h 420"/>
              <a:gd name="T28" fmla="+- 0 151 -697"/>
              <a:gd name="T29" fmla="*/ T28 w 1283"/>
              <a:gd name="T30" fmla="+- 0 -68 -343"/>
              <a:gd name="T31" fmla="*/ -68 h 420"/>
              <a:gd name="T32" fmla="+- 0 182 -697"/>
              <a:gd name="T33" fmla="*/ T32 w 1283"/>
              <a:gd name="T34" fmla="+- 0 -68 -343"/>
              <a:gd name="T35" fmla="*/ -68 h 420"/>
              <a:gd name="T36" fmla="+- 0 100 -697"/>
              <a:gd name="T37" fmla="*/ T36 w 1283"/>
              <a:gd name="T38" fmla="+- 0 4 -343"/>
              <a:gd name="T39" fmla="*/ 4 h 420"/>
              <a:gd name="T40" fmla="+- 0 13 -697"/>
              <a:gd name="T41" fmla="*/ T40 w 1283"/>
              <a:gd name="T42" fmla="+- 0 -91 -343"/>
              <a:gd name="T43" fmla="*/ -91 h 420"/>
              <a:gd name="T44" fmla="+- 0 -697 -697"/>
              <a:gd name="T45" fmla="*/ T44 w 1283"/>
              <a:gd name="T46" fmla="+- 0 -343 -343"/>
              <a:gd name="T47" fmla="*/ -343 h 420"/>
              <a:gd name="T48" fmla="+- 0 586 -697"/>
              <a:gd name="T49" fmla="*/ T48 w 1283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283" h="420">
                <a:moveTo>
                  <a:pt x="710" y="252"/>
                </a:moveTo>
                <a:cubicBezTo>
                  <a:pt x="701" y="159"/>
                  <a:pt x="822" y="118"/>
                  <a:pt x="870" y="188"/>
                </a:cubicBezTo>
                <a:cubicBezTo>
                  <a:pt x="875" y="195"/>
                  <a:pt x="877" y="206"/>
                  <a:pt x="878" y="217"/>
                </a:cubicBezTo>
                <a:lnTo>
                  <a:pt x="846" y="217"/>
                </a:lnTo>
                <a:cubicBezTo>
                  <a:pt x="842" y="193"/>
                  <a:pt x="827" y="180"/>
                  <a:pt x="800" y="180"/>
                </a:cubicBezTo>
                <a:cubicBezTo>
                  <a:pt x="758" y="181"/>
                  <a:pt x="742" y="211"/>
                  <a:pt x="742" y="252"/>
                </a:cubicBezTo>
                <a:cubicBezTo>
                  <a:pt x="742" y="290"/>
                  <a:pt x="757" y="320"/>
                  <a:pt x="797" y="320"/>
                </a:cubicBezTo>
                <a:cubicBezTo>
                  <a:pt x="827" y="320"/>
                  <a:pt x="844" y="302"/>
                  <a:pt x="848" y="275"/>
                </a:cubicBezTo>
                <a:lnTo>
                  <a:pt x="879" y="275"/>
                </a:lnTo>
                <a:cubicBezTo>
                  <a:pt x="873" y="318"/>
                  <a:pt x="846" y="347"/>
                  <a:pt x="797" y="347"/>
                </a:cubicBezTo>
                <a:cubicBezTo>
                  <a:pt x="738" y="346"/>
                  <a:pt x="716" y="310"/>
                  <a:pt x="710" y="252"/>
                </a:cubicBezTo>
                <a:close/>
              </a:path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2" name="Freeform 167"/>
          <p:cNvSpPr>
            <a:spLocks noChangeArrowheads="1"/>
          </p:cNvSpPr>
          <p:nvPr/>
        </p:nvSpPr>
        <p:spPr bwMode="auto">
          <a:xfrm>
            <a:off x="2284942" y="77878892"/>
            <a:ext cx="700196" cy="228635"/>
          </a:xfrm>
          <a:custGeom>
            <a:avLst/>
            <a:gdLst>
              <a:gd name="T0" fmla="+- 0 -890 -890"/>
              <a:gd name="T1" fmla="*/ T0 w 1283"/>
              <a:gd name="T2" fmla="+- 0 -343 -343"/>
              <a:gd name="T3" fmla="*/ -343 h 420"/>
              <a:gd name="T4" fmla="+- 0 393 -890"/>
              <a:gd name="T5" fmla="*/ T4 w 1283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283" h="420" stroke="0">
                <a:moveTo>
                  <a:pt x="0" y="0"/>
                </a:moveTo>
                <a:lnTo>
                  <a:pt x="128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3" name="AutoShape 166"/>
          <p:cNvSpPr>
            <a:spLocks noChangeArrowheads="1"/>
          </p:cNvSpPr>
          <p:nvPr/>
        </p:nvSpPr>
        <p:spPr bwMode="auto">
          <a:xfrm>
            <a:off x="2284942" y="78107527"/>
            <a:ext cx="785934" cy="228635"/>
          </a:xfrm>
          <a:custGeom>
            <a:avLst/>
            <a:gdLst>
              <a:gd name="T0" fmla="+- 0 112 -21"/>
              <a:gd name="T1" fmla="*/ T0 w 1432"/>
              <a:gd name="T2" fmla="+- 0 -23 -343"/>
              <a:gd name="T3" fmla="*/ -23 h 420"/>
              <a:gd name="T4" fmla="+- 0 168 -21"/>
              <a:gd name="T5" fmla="*/ T4 w 1432"/>
              <a:gd name="T6" fmla="+- 0 -95 -343"/>
              <a:gd name="T7" fmla="*/ -95 h 420"/>
              <a:gd name="T8" fmla="+- 0 111 -21"/>
              <a:gd name="T9" fmla="*/ T8 w 1432"/>
              <a:gd name="T10" fmla="+- 0 -163 -343"/>
              <a:gd name="T11" fmla="*/ -163 h 420"/>
              <a:gd name="T12" fmla="+- 0 54 -21"/>
              <a:gd name="T13" fmla="*/ T12 w 1432"/>
              <a:gd name="T14" fmla="+- 0 -93 -343"/>
              <a:gd name="T15" fmla="*/ -93 h 420"/>
              <a:gd name="T16" fmla="+- 0 112 -21"/>
              <a:gd name="T17" fmla="*/ T16 w 1432"/>
              <a:gd name="T18" fmla="+- 0 -23 -343"/>
              <a:gd name="T19" fmla="*/ -23 h 420"/>
              <a:gd name="T20" fmla="+- 0 116 -21"/>
              <a:gd name="T21" fmla="*/ T20 w 1432"/>
              <a:gd name="T22" fmla="+- 0 4 -343"/>
              <a:gd name="T23" fmla="*/ 4 h 420"/>
              <a:gd name="T24" fmla="+- 0 55 -21"/>
              <a:gd name="T25" fmla="*/ T24 w 1432"/>
              <a:gd name="T26" fmla="+- 0 -25 -343"/>
              <a:gd name="T27" fmla="*/ -25 h 420"/>
              <a:gd name="T28" fmla="+- 0 55 -21"/>
              <a:gd name="T29" fmla="*/ T28 w 1432"/>
              <a:gd name="T30" fmla="+- 0 71 -343"/>
              <a:gd name="T31" fmla="*/ 71 h 420"/>
              <a:gd name="T32" fmla="+- 0 24 -21"/>
              <a:gd name="T33" fmla="*/ T32 w 1432"/>
              <a:gd name="T34" fmla="+- 0 71 -343"/>
              <a:gd name="T35" fmla="*/ 71 h 420"/>
              <a:gd name="T36" fmla="+- 0 24 -21"/>
              <a:gd name="T37" fmla="*/ T36 w 1432"/>
              <a:gd name="T38" fmla="+- 0 -186 -343"/>
              <a:gd name="T39" fmla="*/ -186 h 420"/>
              <a:gd name="T40" fmla="+- 0 55 -21"/>
              <a:gd name="T41" fmla="*/ T40 w 1432"/>
              <a:gd name="T42" fmla="+- 0 -186 -343"/>
              <a:gd name="T43" fmla="*/ -186 h 420"/>
              <a:gd name="T44" fmla="+- 0 55 -21"/>
              <a:gd name="T45" fmla="*/ T44 w 1432"/>
              <a:gd name="T46" fmla="+- 0 -161 -343"/>
              <a:gd name="T47" fmla="*/ -161 h 420"/>
              <a:gd name="T48" fmla="+- 0 115 -21"/>
              <a:gd name="T49" fmla="*/ T48 w 1432"/>
              <a:gd name="T50" fmla="+- 0 -190 -343"/>
              <a:gd name="T51" fmla="*/ -190 h 420"/>
              <a:gd name="T52" fmla="+- 0 201 -21"/>
              <a:gd name="T53" fmla="*/ T52 w 1432"/>
              <a:gd name="T54" fmla="+- 0 -93 -343"/>
              <a:gd name="T55" fmla="*/ -93 h 420"/>
              <a:gd name="T56" fmla="+- 0 116 -21"/>
              <a:gd name="T57" fmla="*/ T56 w 1432"/>
              <a:gd name="T58" fmla="+- 0 4 -343"/>
              <a:gd name="T59" fmla="*/ 4 h 420"/>
              <a:gd name="T60" fmla="+- 0 -21 -21"/>
              <a:gd name="T61" fmla="*/ T60 w 1432"/>
              <a:gd name="T62" fmla="+- 0 -343 -343"/>
              <a:gd name="T63" fmla="*/ -343 h 420"/>
              <a:gd name="T64" fmla="+- 0 1411 -21"/>
              <a:gd name="T65" fmla="*/ T64 w 1432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432" h="420">
                <a:moveTo>
                  <a:pt x="133" y="320"/>
                </a:moveTo>
                <a:cubicBezTo>
                  <a:pt x="175" y="320"/>
                  <a:pt x="189" y="288"/>
                  <a:pt x="189" y="248"/>
                </a:cubicBezTo>
                <a:cubicBezTo>
                  <a:pt x="189" y="209"/>
                  <a:pt x="172" y="180"/>
                  <a:pt x="132" y="180"/>
                </a:cubicBezTo>
                <a:cubicBezTo>
                  <a:pt x="92" y="180"/>
                  <a:pt x="75" y="210"/>
                  <a:pt x="75" y="250"/>
                </a:cubicBezTo>
                <a:cubicBezTo>
                  <a:pt x="75" y="291"/>
                  <a:pt x="92" y="319"/>
                  <a:pt x="133" y="320"/>
                </a:cubicBezTo>
                <a:close/>
                <a:moveTo>
                  <a:pt x="137" y="347"/>
                </a:moveTo>
                <a:cubicBezTo>
                  <a:pt x="108" y="347"/>
                  <a:pt x="88" y="336"/>
                  <a:pt x="76" y="318"/>
                </a:cubicBezTo>
                <a:lnTo>
                  <a:pt x="76" y="414"/>
                </a:lnTo>
                <a:lnTo>
                  <a:pt x="45" y="414"/>
                </a:lnTo>
                <a:lnTo>
                  <a:pt x="45" y="157"/>
                </a:lnTo>
                <a:lnTo>
                  <a:pt x="76" y="157"/>
                </a:lnTo>
                <a:lnTo>
                  <a:pt x="76" y="182"/>
                </a:lnTo>
                <a:cubicBezTo>
                  <a:pt x="85" y="163"/>
                  <a:pt x="109" y="153"/>
                  <a:pt x="136" y="153"/>
                </a:cubicBezTo>
                <a:cubicBezTo>
                  <a:pt x="194" y="154"/>
                  <a:pt x="222" y="194"/>
                  <a:pt x="222" y="250"/>
                </a:cubicBezTo>
                <a:cubicBezTo>
                  <a:pt x="222" y="306"/>
                  <a:pt x="196" y="347"/>
                  <a:pt x="137" y="347"/>
                </a:cubicBez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4" name="AutoShape 165"/>
          <p:cNvSpPr>
            <a:spLocks noChangeArrowheads="1"/>
          </p:cNvSpPr>
          <p:nvPr/>
        </p:nvSpPr>
        <p:spPr bwMode="auto">
          <a:xfrm>
            <a:off x="2284942" y="78336163"/>
            <a:ext cx="785934" cy="228635"/>
          </a:xfrm>
          <a:custGeom>
            <a:avLst/>
            <a:gdLst>
              <a:gd name="T0" fmla="+- 0 91 -234"/>
              <a:gd name="T1" fmla="*/ T0 w 1432"/>
              <a:gd name="T2" fmla="+- 0 -23 -343"/>
              <a:gd name="T3" fmla="*/ -23 h 420"/>
              <a:gd name="T4" fmla="+- 0 147 -234"/>
              <a:gd name="T5" fmla="*/ T4 w 1432"/>
              <a:gd name="T6" fmla="+- 0 -186 -343"/>
              <a:gd name="T7" fmla="*/ -186 h 420"/>
              <a:gd name="T8" fmla="+- 0 177 -234"/>
              <a:gd name="T9" fmla="*/ T8 w 1432"/>
              <a:gd name="T10" fmla="+- 0 -186 -343"/>
              <a:gd name="T11" fmla="*/ -186 h 420"/>
              <a:gd name="T12" fmla="+- 0 177 -234"/>
              <a:gd name="T13" fmla="*/ T12 w 1432"/>
              <a:gd name="T14" fmla="+- 0 0 -343"/>
              <a:gd name="T15" fmla="*/ 0 h 420"/>
              <a:gd name="T16" fmla="+- 0 148 -234"/>
              <a:gd name="T17" fmla="*/ T16 w 1432"/>
              <a:gd name="T18" fmla="+- 0 0 -343"/>
              <a:gd name="T19" fmla="*/ 0 h 420"/>
              <a:gd name="T20" fmla="+- 0 148 -234"/>
              <a:gd name="T21" fmla="*/ T20 w 1432"/>
              <a:gd name="T22" fmla="+- 0 -30 -343"/>
              <a:gd name="T23" fmla="*/ -30 h 420"/>
              <a:gd name="T24" fmla="+- 0 87 -234"/>
              <a:gd name="T25" fmla="*/ T24 w 1432"/>
              <a:gd name="T26" fmla="+- 0 4 -343"/>
              <a:gd name="T27" fmla="*/ 4 h 420"/>
              <a:gd name="T28" fmla="+- 0 23 -234"/>
              <a:gd name="T29" fmla="*/ T28 w 1432"/>
              <a:gd name="T30" fmla="+- 0 -186 -343"/>
              <a:gd name="T31" fmla="*/ -186 h 420"/>
              <a:gd name="T32" fmla="+- 0 54 -234"/>
              <a:gd name="T33" fmla="*/ T32 w 1432"/>
              <a:gd name="T34" fmla="+- 0 -186 -343"/>
              <a:gd name="T35" fmla="*/ -186 h 420"/>
              <a:gd name="T36" fmla="+- 0 54 -234"/>
              <a:gd name="T37" fmla="*/ T36 w 1432"/>
              <a:gd name="T38" fmla="+- 0 -60 -343"/>
              <a:gd name="T39" fmla="*/ -60 h 420"/>
              <a:gd name="T40" fmla="+- 0 91 -234"/>
              <a:gd name="T41" fmla="*/ T40 w 1432"/>
              <a:gd name="T42" fmla="+- 0 -23 -343"/>
              <a:gd name="T43" fmla="*/ -23 h 420"/>
              <a:gd name="T44" fmla="+- 0 -234 -234"/>
              <a:gd name="T45" fmla="*/ T44 w 1432"/>
              <a:gd name="T46" fmla="+- 0 -343 -343"/>
              <a:gd name="T47" fmla="*/ -343 h 420"/>
              <a:gd name="T48" fmla="+- 0 1198 -234"/>
              <a:gd name="T49" fmla="*/ T48 w 1432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432" h="420">
                <a:moveTo>
                  <a:pt x="325" y="320"/>
                </a:moveTo>
                <a:cubicBezTo>
                  <a:pt x="401" y="320"/>
                  <a:pt x="377" y="227"/>
                  <a:pt x="381" y="157"/>
                </a:cubicBezTo>
                <a:lnTo>
                  <a:pt x="411" y="157"/>
                </a:lnTo>
                <a:lnTo>
                  <a:pt x="411" y="343"/>
                </a:lnTo>
                <a:lnTo>
                  <a:pt x="382" y="343"/>
                </a:lnTo>
                <a:lnTo>
                  <a:pt x="382" y="313"/>
                </a:lnTo>
                <a:cubicBezTo>
                  <a:pt x="371" y="334"/>
                  <a:pt x="351" y="347"/>
                  <a:pt x="321" y="347"/>
                </a:cubicBezTo>
                <a:cubicBezTo>
                  <a:pt x="231" y="347"/>
                  <a:pt x="262" y="237"/>
                  <a:pt x="257" y="157"/>
                </a:cubicBezTo>
                <a:lnTo>
                  <a:pt x="288" y="157"/>
                </a:lnTo>
                <a:lnTo>
                  <a:pt x="288" y="283"/>
                </a:lnTo>
                <a:cubicBezTo>
                  <a:pt x="288" y="306"/>
                  <a:pt x="302" y="320"/>
                  <a:pt x="325" y="320"/>
                </a:cubicBez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5" name="AutoShape 164"/>
          <p:cNvSpPr>
            <a:spLocks noChangeArrowheads="1"/>
          </p:cNvSpPr>
          <p:nvPr/>
        </p:nvSpPr>
        <p:spPr bwMode="auto">
          <a:xfrm>
            <a:off x="2284942" y="78564798"/>
            <a:ext cx="785934" cy="228635"/>
          </a:xfrm>
          <a:custGeom>
            <a:avLst/>
            <a:gdLst>
              <a:gd name="T0" fmla="+- 0 120 -434"/>
              <a:gd name="T1" fmla="*/ T0 w 1432"/>
              <a:gd name="T2" fmla="+- 0 -158 -343"/>
              <a:gd name="T3" fmla="*/ -158 h 420"/>
              <a:gd name="T4" fmla="+- 0 53 -434"/>
              <a:gd name="T5" fmla="*/ T4 w 1432"/>
              <a:gd name="T6" fmla="+- 0 0 -343"/>
              <a:gd name="T7" fmla="*/ 0 h 420"/>
              <a:gd name="T8" fmla="+- 0 22 -434"/>
              <a:gd name="T9" fmla="*/ T8 w 1432"/>
              <a:gd name="T10" fmla="+- 0 0 -343"/>
              <a:gd name="T11" fmla="*/ 0 h 420"/>
              <a:gd name="T12" fmla="+- 0 22 -434"/>
              <a:gd name="T13" fmla="*/ T12 w 1432"/>
              <a:gd name="T14" fmla="+- 0 -186 -343"/>
              <a:gd name="T15" fmla="*/ -186 h 420"/>
              <a:gd name="T16" fmla="+- 0 51 -434"/>
              <a:gd name="T17" fmla="*/ T16 w 1432"/>
              <a:gd name="T18" fmla="+- 0 -186 -343"/>
              <a:gd name="T19" fmla="*/ -186 h 420"/>
              <a:gd name="T20" fmla="+- 0 51 -434"/>
              <a:gd name="T21" fmla="*/ T20 w 1432"/>
              <a:gd name="T22" fmla="+- 0 -147 -343"/>
              <a:gd name="T23" fmla="*/ -147 h 420"/>
              <a:gd name="T24" fmla="+- 0 120 -434"/>
              <a:gd name="T25" fmla="*/ T24 w 1432"/>
              <a:gd name="T26" fmla="+- 0 -190 -343"/>
              <a:gd name="T27" fmla="*/ -190 h 420"/>
              <a:gd name="T28" fmla="+- 0 120 -434"/>
              <a:gd name="T29" fmla="*/ T28 w 1432"/>
              <a:gd name="T30" fmla="+- 0 -158 -343"/>
              <a:gd name="T31" fmla="*/ -158 h 420"/>
              <a:gd name="T32" fmla="+- 0 -434 -434"/>
              <a:gd name="T33" fmla="*/ T32 w 1432"/>
              <a:gd name="T34" fmla="+- 0 -343 -343"/>
              <a:gd name="T35" fmla="*/ -343 h 420"/>
              <a:gd name="T36" fmla="+- 0 998 -434"/>
              <a:gd name="T37" fmla="*/ T36 w 1432"/>
              <a:gd name="T38" fmla="+- 0 77 -343"/>
              <a:gd name="T3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432" h="420">
                <a:moveTo>
                  <a:pt x="554" y="185"/>
                </a:moveTo>
                <a:cubicBezTo>
                  <a:pt x="474" y="180"/>
                  <a:pt x="487" y="267"/>
                  <a:pt x="487" y="343"/>
                </a:cubicBezTo>
                <a:lnTo>
                  <a:pt x="456" y="343"/>
                </a:lnTo>
                <a:lnTo>
                  <a:pt x="456" y="157"/>
                </a:lnTo>
                <a:lnTo>
                  <a:pt x="485" y="157"/>
                </a:lnTo>
                <a:lnTo>
                  <a:pt x="485" y="196"/>
                </a:lnTo>
                <a:cubicBezTo>
                  <a:pt x="499" y="169"/>
                  <a:pt x="516" y="153"/>
                  <a:pt x="554" y="153"/>
                </a:cubicBezTo>
                <a:lnTo>
                  <a:pt x="554" y="185"/>
                </a:ln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6" name="AutoShape 163"/>
          <p:cNvSpPr>
            <a:spLocks noChangeArrowheads="1"/>
          </p:cNvSpPr>
          <p:nvPr/>
        </p:nvSpPr>
        <p:spPr bwMode="auto">
          <a:xfrm>
            <a:off x="2284942" y="78793433"/>
            <a:ext cx="785934" cy="228635"/>
          </a:xfrm>
          <a:custGeom>
            <a:avLst/>
            <a:gdLst>
              <a:gd name="T0" fmla="+- 0 45 -553"/>
              <a:gd name="T1" fmla="*/ T0 w 1432"/>
              <a:gd name="T2" fmla="+- 0 -84 -343"/>
              <a:gd name="T3" fmla="*/ -84 h 420"/>
              <a:gd name="T4" fmla="+- 0 152 -553"/>
              <a:gd name="T5" fmla="*/ T4 w 1432"/>
              <a:gd name="T6" fmla="+- 0 -59 -343"/>
              <a:gd name="T7" fmla="*/ -59 h 420"/>
              <a:gd name="T8" fmla="+- 0 182 -553"/>
              <a:gd name="T9" fmla="*/ T8 w 1432"/>
              <a:gd name="T10" fmla="+- 0 -59 -343"/>
              <a:gd name="T11" fmla="*/ -59 h 420"/>
              <a:gd name="T12" fmla="+- 0 102 -553"/>
              <a:gd name="T13" fmla="*/ T12 w 1432"/>
              <a:gd name="T14" fmla="+- 0 4 -343"/>
              <a:gd name="T15" fmla="*/ 4 h 420"/>
              <a:gd name="T16" fmla="+- 0 13 -553"/>
              <a:gd name="T17" fmla="*/ T16 w 1432"/>
              <a:gd name="T18" fmla="+- 0 -94 -343"/>
              <a:gd name="T19" fmla="*/ -94 h 420"/>
              <a:gd name="T20" fmla="+- 0 168 -553"/>
              <a:gd name="T21" fmla="*/ T20 w 1432"/>
              <a:gd name="T22" fmla="+- 0 -154 -343"/>
              <a:gd name="T23" fmla="*/ -154 h 420"/>
              <a:gd name="T24" fmla="+- 0 185 -553"/>
              <a:gd name="T25" fmla="*/ T24 w 1432"/>
              <a:gd name="T26" fmla="+- 0 -84 -343"/>
              <a:gd name="T27" fmla="*/ -84 h 420"/>
              <a:gd name="T28" fmla="+- 0 45 -553"/>
              <a:gd name="T29" fmla="*/ T28 w 1432"/>
              <a:gd name="T30" fmla="+- 0 -84 -343"/>
              <a:gd name="T31" fmla="*/ -84 h 420"/>
              <a:gd name="T32" fmla="+- 0 152 -553"/>
              <a:gd name="T33" fmla="*/ T32 w 1432"/>
              <a:gd name="T34" fmla="+- 0 -111 -343"/>
              <a:gd name="T35" fmla="*/ -111 h 420"/>
              <a:gd name="T36" fmla="+- 0 50 -553"/>
              <a:gd name="T37" fmla="*/ T36 w 1432"/>
              <a:gd name="T38" fmla="+- 0 -131 -343"/>
              <a:gd name="T39" fmla="*/ -131 h 420"/>
              <a:gd name="T40" fmla="+- 0 45 -553"/>
              <a:gd name="T41" fmla="*/ T40 w 1432"/>
              <a:gd name="T42" fmla="+- 0 -111 -343"/>
              <a:gd name="T43" fmla="*/ -111 h 420"/>
              <a:gd name="T44" fmla="+- 0 152 -553"/>
              <a:gd name="T45" fmla="*/ T44 w 1432"/>
              <a:gd name="T46" fmla="+- 0 -111 -343"/>
              <a:gd name="T47" fmla="*/ -111 h 420"/>
              <a:gd name="T48" fmla="+- 0 106 -553"/>
              <a:gd name="T49" fmla="*/ T48 w 1432"/>
              <a:gd name="T50" fmla="+- 0 -263 -343"/>
              <a:gd name="T51" fmla="*/ -263 h 420"/>
              <a:gd name="T52" fmla="+- 0 145 -553"/>
              <a:gd name="T53" fmla="*/ T52 w 1432"/>
              <a:gd name="T54" fmla="+- 0 -263 -343"/>
              <a:gd name="T55" fmla="*/ -263 h 420"/>
              <a:gd name="T56" fmla="+- 0 98 -553"/>
              <a:gd name="T57" fmla="*/ T56 w 1432"/>
              <a:gd name="T58" fmla="+- 0 -212 -343"/>
              <a:gd name="T59" fmla="*/ -212 h 420"/>
              <a:gd name="T60" fmla="+- 0 75 -553"/>
              <a:gd name="T61" fmla="*/ T60 w 1432"/>
              <a:gd name="T62" fmla="+- 0 -212 -343"/>
              <a:gd name="T63" fmla="*/ -212 h 420"/>
              <a:gd name="T64" fmla="+- 0 -553 -553"/>
              <a:gd name="T65" fmla="*/ T64 w 1432"/>
              <a:gd name="T66" fmla="+- 0 -343 -343"/>
              <a:gd name="T67" fmla="*/ -343 h 420"/>
              <a:gd name="T68" fmla="+- 0 879 -553"/>
              <a:gd name="T69" fmla="*/ T68 w 1432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432" h="420">
                <a:moveTo>
                  <a:pt x="598" y="259"/>
                </a:moveTo>
                <a:cubicBezTo>
                  <a:pt x="588" y="325"/>
                  <a:pt x="693" y="342"/>
                  <a:pt x="705" y="284"/>
                </a:cubicBezTo>
                <a:lnTo>
                  <a:pt x="735" y="284"/>
                </a:lnTo>
                <a:cubicBezTo>
                  <a:pt x="728" y="323"/>
                  <a:pt x="699" y="347"/>
                  <a:pt x="655" y="347"/>
                </a:cubicBezTo>
                <a:cubicBezTo>
                  <a:pt x="595" y="346"/>
                  <a:pt x="571" y="308"/>
                  <a:pt x="566" y="249"/>
                </a:cubicBezTo>
                <a:cubicBezTo>
                  <a:pt x="559" y="160"/>
                  <a:pt x="676" y="119"/>
                  <a:pt x="721" y="189"/>
                </a:cubicBezTo>
                <a:cubicBezTo>
                  <a:pt x="733" y="207"/>
                  <a:pt x="739" y="231"/>
                  <a:pt x="738" y="259"/>
                </a:cubicBezTo>
                <a:lnTo>
                  <a:pt x="598" y="259"/>
                </a:lnTo>
                <a:close/>
                <a:moveTo>
                  <a:pt x="705" y="232"/>
                </a:moveTo>
                <a:cubicBezTo>
                  <a:pt x="708" y="176"/>
                  <a:pt x="620" y="162"/>
                  <a:pt x="603" y="212"/>
                </a:cubicBezTo>
                <a:cubicBezTo>
                  <a:pt x="600" y="218"/>
                  <a:pt x="598" y="225"/>
                  <a:pt x="598" y="232"/>
                </a:cubicBezTo>
                <a:lnTo>
                  <a:pt x="705" y="232"/>
                </a:lnTo>
                <a:close/>
                <a:moveTo>
                  <a:pt x="659" y="80"/>
                </a:moveTo>
                <a:lnTo>
                  <a:pt x="698" y="80"/>
                </a:lnTo>
                <a:lnTo>
                  <a:pt x="651" y="131"/>
                </a:lnTo>
                <a:lnTo>
                  <a:pt x="628" y="131"/>
                </a:ln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7" name="AutoShape 162"/>
          <p:cNvSpPr>
            <a:spLocks noChangeArrowheads="1"/>
          </p:cNvSpPr>
          <p:nvPr/>
        </p:nvSpPr>
        <p:spPr bwMode="auto">
          <a:xfrm>
            <a:off x="2284942" y="79022068"/>
            <a:ext cx="785934" cy="228635"/>
          </a:xfrm>
          <a:custGeom>
            <a:avLst/>
            <a:gdLst>
              <a:gd name="T0" fmla="+- 0 45 -746"/>
              <a:gd name="T1" fmla="*/ T0 w 1432"/>
              <a:gd name="T2" fmla="+- 0 -84 -343"/>
              <a:gd name="T3" fmla="*/ -84 h 420"/>
              <a:gd name="T4" fmla="+- 0 152 -746"/>
              <a:gd name="T5" fmla="*/ T4 w 1432"/>
              <a:gd name="T6" fmla="+- 0 -59 -343"/>
              <a:gd name="T7" fmla="*/ -59 h 420"/>
              <a:gd name="T8" fmla="+- 0 182 -746"/>
              <a:gd name="T9" fmla="*/ T8 w 1432"/>
              <a:gd name="T10" fmla="+- 0 -59 -343"/>
              <a:gd name="T11" fmla="*/ -59 h 420"/>
              <a:gd name="T12" fmla="+- 0 102 -746"/>
              <a:gd name="T13" fmla="*/ T12 w 1432"/>
              <a:gd name="T14" fmla="+- 0 4 -343"/>
              <a:gd name="T15" fmla="*/ 4 h 420"/>
              <a:gd name="T16" fmla="+- 0 13 -746"/>
              <a:gd name="T17" fmla="*/ T16 w 1432"/>
              <a:gd name="T18" fmla="+- 0 -94 -343"/>
              <a:gd name="T19" fmla="*/ -94 h 420"/>
              <a:gd name="T20" fmla="+- 0 168 -746"/>
              <a:gd name="T21" fmla="*/ T20 w 1432"/>
              <a:gd name="T22" fmla="+- 0 -154 -343"/>
              <a:gd name="T23" fmla="*/ -154 h 420"/>
              <a:gd name="T24" fmla="+- 0 185 -746"/>
              <a:gd name="T25" fmla="*/ T24 w 1432"/>
              <a:gd name="T26" fmla="+- 0 -84 -343"/>
              <a:gd name="T27" fmla="*/ -84 h 420"/>
              <a:gd name="T28" fmla="+- 0 45 -746"/>
              <a:gd name="T29" fmla="*/ T28 w 1432"/>
              <a:gd name="T30" fmla="+- 0 -84 -343"/>
              <a:gd name="T31" fmla="*/ -84 h 420"/>
              <a:gd name="T32" fmla="+- 0 152 -746"/>
              <a:gd name="T33" fmla="*/ T32 w 1432"/>
              <a:gd name="T34" fmla="+- 0 -111 -343"/>
              <a:gd name="T35" fmla="*/ -111 h 420"/>
              <a:gd name="T36" fmla="+- 0 50 -746"/>
              <a:gd name="T37" fmla="*/ T36 w 1432"/>
              <a:gd name="T38" fmla="+- 0 -131 -343"/>
              <a:gd name="T39" fmla="*/ -131 h 420"/>
              <a:gd name="T40" fmla="+- 0 45 -746"/>
              <a:gd name="T41" fmla="*/ T40 w 1432"/>
              <a:gd name="T42" fmla="+- 0 -111 -343"/>
              <a:gd name="T43" fmla="*/ -111 h 420"/>
              <a:gd name="T44" fmla="+- 0 152 -746"/>
              <a:gd name="T45" fmla="*/ T44 w 1432"/>
              <a:gd name="T46" fmla="+- 0 -111 -343"/>
              <a:gd name="T47" fmla="*/ -111 h 420"/>
              <a:gd name="T48" fmla="+- 0 -746 -746"/>
              <a:gd name="T49" fmla="*/ T48 w 1432"/>
              <a:gd name="T50" fmla="+- 0 -343 -343"/>
              <a:gd name="T51" fmla="*/ -343 h 420"/>
              <a:gd name="T52" fmla="+- 0 686 -746"/>
              <a:gd name="T53" fmla="*/ T52 w 1432"/>
              <a:gd name="T54" fmla="+- 0 77 -343"/>
              <a:gd name="T5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432" h="420">
                <a:moveTo>
                  <a:pt x="791" y="259"/>
                </a:moveTo>
                <a:cubicBezTo>
                  <a:pt x="781" y="325"/>
                  <a:pt x="886" y="342"/>
                  <a:pt x="898" y="284"/>
                </a:cubicBezTo>
                <a:lnTo>
                  <a:pt x="928" y="284"/>
                </a:lnTo>
                <a:cubicBezTo>
                  <a:pt x="921" y="323"/>
                  <a:pt x="892" y="347"/>
                  <a:pt x="848" y="347"/>
                </a:cubicBezTo>
                <a:cubicBezTo>
                  <a:pt x="788" y="346"/>
                  <a:pt x="764" y="308"/>
                  <a:pt x="759" y="249"/>
                </a:cubicBezTo>
                <a:cubicBezTo>
                  <a:pt x="752" y="160"/>
                  <a:pt x="869" y="119"/>
                  <a:pt x="914" y="189"/>
                </a:cubicBezTo>
                <a:cubicBezTo>
                  <a:pt x="926" y="207"/>
                  <a:pt x="932" y="231"/>
                  <a:pt x="931" y="259"/>
                </a:cubicBezTo>
                <a:lnTo>
                  <a:pt x="791" y="259"/>
                </a:lnTo>
                <a:close/>
                <a:moveTo>
                  <a:pt x="898" y="232"/>
                </a:moveTo>
                <a:cubicBezTo>
                  <a:pt x="901" y="176"/>
                  <a:pt x="813" y="162"/>
                  <a:pt x="796" y="212"/>
                </a:cubicBezTo>
                <a:cubicBezTo>
                  <a:pt x="793" y="218"/>
                  <a:pt x="791" y="225"/>
                  <a:pt x="791" y="232"/>
                </a:cubicBezTo>
                <a:lnTo>
                  <a:pt x="898" y="232"/>
                </a:ln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8" name="AutoShape 161"/>
          <p:cNvSpPr>
            <a:spLocks noChangeArrowheads="1"/>
          </p:cNvSpPr>
          <p:nvPr/>
        </p:nvSpPr>
        <p:spPr bwMode="auto">
          <a:xfrm>
            <a:off x="2284942" y="79250704"/>
            <a:ext cx="785934" cy="228635"/>
          </a:xfrm>
          <a:custGeom>
            <a:avLst/>
            <a:gdLst>
              <a:gd name="T0" fmla="+- 0 30 -939"/>
              <a:gd name="T1" fmla="*/ T0 w 1432"/>
              <a:gd name="T2" fmla="+- 0 -40 -343"/>
              <a:gd name="T3" fmla="*/ -40 h 420"/>
              <a:gd name="T4" fmla="+- 0 70 -939"/>
              <a:gd name="T5" fmla="*/ T4 w 1432"/>
              <a:gd name="T6" fmla="+- 0 -40 -343"/>
              <a:gd name="T7" fmla="*/ -40 h 420"/>
              <a:gd name="T8" fmla="+- 0 70 -939"/>
              <a:gd name="T9" fmla="*/ T8 w 1432"/>
              <a:gd name="T10" fmla="+- 0 0 -343"/>
              <a:gd name="T11" fmla="*/ 0 h 420"/>
              <a:gd name="T12" fmla="+- 0 30 -939"/>
              <a:gd name="T13" fmla="*/ T12 w 1432"/>
              <a:gd name="T14" fmla="+- 0 0 -343"/>
              <a:gd name="T15" fmla="*/ 0 h 420"/>
              <a:gd name="T16" fmla="+- 0 30 -939"/>
              <a:gd name="T17" fmla="*/ T16 w 1432"/>
              <a:gd name="T18" fmla="+- 0 -40 -343"/>
              <a:gd name="T19" fmla="*/ -40 h 420"/>
              <a:gd name="T20" fmla="+- 0 -939 -939"/>
              <a:gd name="T21" fmla="*/ T20 w 1432"/>
              <a:gd name="T22" fmla="+- 0 -343 -343"/>
              <a:gd name="T23" fmla="*/ -343 h 420"/>
              <a:gd name="T24" fmla="+- 0 493 -939"/>
              <a:gd name="T25" fmla="*/ T24 w 1432"/>
              <a:gd name="T26" fmla="+- 0 77 -343"/>
              <a:gd name="T2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1432" h="420">
                <a:moveTo>
                  <a:pt x="969" y="303"/>
                </a:moveTo>
                <a:lnTo>
                  <a:pt x="1009" y="303"/>
                </a:lnTo>
                <a:lnTo>
                  <a:pt x="1009" y="343"/>
                </a:lnTo>
                <a:lnTo>
                  <a:pt x="969" y="343"/>
                </a:lnTo>
                <a:lnTo>
                  <a:pt x="969" y="303"/>
                </a:lnTo>
                <a:close/>
              </a:path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59" name="Freeform 160"/>
          <p:cNvSpPr>
            <a:spLocks noChangeArrowheads="1"/>
          </p:cNvSpPr>
          <p:nvPr/>
        </p:nvSpPr>
        <p:spPr bwMode="auto">
          <a:xfrm>
            <a:off x="2284942" y="79479339"/>
            <a:ext cx="785934" cy="228635"/>
          </a:xfrm>
          <a:custGeom>
            <a:avLst/>
            <a:gdLst>
              <a:gd name="T0" fmla="+- 0 -1039 -1039"/>
              <a:gd name="T1" fmla="*/ T0 w 1432"/>
              <a:gd name="T2" fmla="+- 0 -343 -343"/>
              <a:gd name="T3" fmla="*/ -343 h 420"/>
              <a:gd name="T4" fmla="+- 0 393 -1039"/>
              <a:gd name="T5" fmla="*/ T4 w 1432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432" h="420" stroke="0">
                <a:moveTo>
                  <a:pt x="0" y="0"/>
                </a:moveTo>
                <a:lnTo>
                  <a:pt x="1432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0" name="AutoShape 159"/>
          <p:cNvSpPr>
            <a:spLocks noChangeArrowheads="1"/>
          </p:cNvSpPr>
          <p:nvPr/>
        </p:nvSpPr>
        <p:spPr bwMode="auto">
          <a:xfrm>
            <a:off x="2284942" y="79707974"/>
            <a:ext cx="828803" cy="228635"/>
          </a:xfrm>
          <a:custGeom>
            <a:avLst/>
            <a:gdLst>
              <a:gd name="T0" fmla="+- 0 260 -21"/>
              <a:gd name="T1" fmla="*/ T0 w 1533"/>
              <a:gd name="T2" fmla="+- 0 0 -343"/>
              <a:gd name="T3" fmla="*/ 0 h 420"/>
              <a:gd name="T4" fmla="+- 0 225 -21"/>
              <a:gd name="T5" fmla="*/ T4 w 1533"/>
              <a:gd name="T6" fmla="+- 0 0 -343"/>
              <a:gd name="T7" fmla="*/ 0 h 420"/>
              <a:gd name="T8" fmla="+- 0 165 -21"/>
              <a:gd name="T9" fmla="*/ T8 w 1533"/>
              <a:gd name="T10" fmla="+- 0 -216 -343"/>
              <a:gd name="T11" fmla="*/ -216 h 420"/>
              <a:gd name="T12" fmla="+- 0 106 -21"/>
              <a:gd name="T13" fmla="*/ T12 w 1533"/>
              <a:gd name="T14" fmla="+- 0 0 -343"/>
              <a:gd name="T15" fmla="*/ 0 h 420"/>
              <a:gd name="T16" fmla="+- 0 70 -21"/>
              <a:gd name="T17" fmla="*/ T16 w 1533"/>
              <a:gd name="T18" fmla="+- 0 0 -343"/>
              <a:gd name="T19" fmla="*/ 0 h 420"/>
              <a:gd name="T20" fmla="+- 0 4 -21"/>
              <a:gd name="T21" fmla="*/ T20 w 1533"/>
              <a:gd name="T22" fmla="+- 0 -257 -343"/>
              <a:gd name="T23" fmla="*/ -257 h 420"/>
              <a:gd name="T24" fmla="+- 0 39 -21"/>
              <a:gd name="T25" fmla="*/ T24 w 1533"/>
              <a:gd name="T26" fmla="+- 0 -257 -343"/>
              <a:gd name="T27" fmla="*/ -257 h 420"/>
              <a:gd name="T28" fmla="+- 0 90 -21"/>
              <a:gd name="T29" fmla="*/ T28 w 1533"/>
              <a:gd name="T30" fmla="+- 0 -43 -343"/>
              <a:gd name="T31" fmla="*/ -43 h 420"/>
              <a:gd name="T32" fmla="+- 0 148 -21"/>
              <a:gd name="T33" fmla="*/ T32 w 1533"/>
              <a:gd name="T34" fmla="+- 0 -257 -343"/>
              <a:gd name="T35" fmla="*/ -257 h 420"/>
              <a:gd name="T36" fmla="+- 0 185 -21"/>
              <a:gd name="T37" fmla="*/ T36 w 1533"/>
              <a:gd name="T38" fmla="+- 0 -257 -343"/>
              <a:gd name="T39" fmla="*/ -257 h 420"/>
              <a:gd name="T40" fmla="+- 0 243 -21"/>
              <a:gd name="T41" fmla="*/ T40 w 1533"/>
              <a:gd name="T42" fmla="+- 0 -43 -343"/>
              <a:gd name="T43" fmla="*/ -43 h 420"/>
              <a:gd name="T44" fmla="+- 0 295 -21"/>
              <a:gd name="T45" fmla="*/ T44 w 1533"/>
              <a:gd name="T46" fmla="+- 0 -257 -343"/>
              <a:gd name="T47" fmla="*/ -257 h 420"/>
              <a:gd name="T48" fmla="+- 0 329 -21"/>
              <a:gd name="T49" fmla="*/ T48 w 1533"/>
              <a:gd name="T50" fmla="+- 0 -257 -343"/>
              <a:gd name="T51" fmla="*/ -257 h 420"/>
              <a:gd name="T52" fmla="+- 0 -21 -21"/>
              <a:gd name="T53" fmla="*/ T52 w 1533"/>
              <a:gd name="T54" fmla="+- 0 -343 -343"/>
              <a:gd name="T55" fmla="*/ -343 h 420"/>
              <a:gd name="T56" fmla="+- 0 1512 -21"/>
              <a:gd name="T57" fmla="*/ T56 w 1533"/>
              <a:gd name="T58" fmla="+- 0 77 -343"/>
              <a:gd name="T5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533" h="420">
                <a:moveTo>
                  <a:pt x="281" y="343"/>
                </a:moveTo>
                <a:lnTo>
                  <a:pt x="246" y="343"/>
                </a:lnTo>
                <a:lnTo>
                  <a:pt x="186" y="127"/>
                </a:lnTo>
                <a:lnTo>
                  <a:pt x="127" y="343"/>
                </a:lnTo>
                <a:lnTo>
                  <a:pt x="91" y="343"/>
                </a:lnTo>
                <a:lnTo>
                  <a:pt x="25" y="86"/>
                </a:lnTo>
                <a:lnTo>
                  <a:pt x="60" y="86"/>
                </a:lnTo>
                <a:lnTo>
                  <a:pt x="111" y="300"/>
                </a:lnTo>
                <a:lnTo>
                  <a:pt x="169" y="86"/>
                </a:lnTo>
                <a:lnTo>
                  <a:pt x="206" y="86"/>
                </a:lnTo>
                <a:lnTo>
                  <a:pt x="264" y="300"/>
                </a:lnTo>
                <a:lnTo>
                  <a:pt x="316" y="86"/>
                </a:lnTo>
                <a:lnTo>
                  <a:pt x="350" y="86"/>
                </a:ln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1" name="AutoShape 158"/>
          <p:cNvSpPr>
            <a:spLocks noChangeArrowheads="1"/>
          </p:cNvSpPr>
          <p:nvPr/>
        </p:nvSpPr>
        <p:spPr bwMode="auto">
          <a:xfrm>
            <a:off x="2284942" y="79936609"/>
            <a:ext cx="828803" cy="228635"/>
          </a:xfrm>
          <a:custGeom>
            <a:avLst/>
            <a:gdLst>
              <a:gd name="T0" fmla="+- 0 109 -354"/>
              <a:gd name="T1" fmla="*/ T0 w 1533"/>
              <a:gd name="T2" fmla="+- 0 -163 -343"/>
              <a:gd name="T3" fmla="*/ -163 h 420"/>
              <a:gd name="T4" fmla="+- 0 54 -354"/>
              <a:gd name="T5" fmla="*/ T4 w 1533"/>
              <a:gd name="T6" fmla="+- 0 0 -343"/>
              <a:gd name="T7" fmla="*/ 0 h 420"/>
              <a:gd name="T8" fmla="+- 0 23 -354"/>
              <a:gd name="T9" fmla="*/ T8 w 1533"/>
              <a:gd name="T10" fmla="+- 0 0 -343"/>
              <a:gd name="T11" fmla="*/ 0 h 420"/>
              <a:gd name="T12" fmla="+- 0 23 -354"/>
              <a:gd name="T13" fmla="*/ T12 w 1533"/>
              <a:gd name="T14" fmla="+- 0 -257 -343"/>
              <a:gd name="T15" fmla="*/ -257 h 420"/>
              <a:gd name="T16" fmla="+- 0 54 -354"/>
              <a:gd name="T17" fmla="*/ T16 w 1533"/>
              <a:gd name="T18" fmla="+- 0 -257 -343"/>
              <a:gd name="T19" fmla="*/ -257 h 420"/>
              <a:gd name="T20" fmla="+- 0 54 -354"/>
              <a:gd name="T21" fmla="*/ T20 w 1533"/>
              <a:gd name="T22" fmla="+- 0 -159 -343"/>
              <a:gd name="T23" fmla="*/ -159 h 420"/>
              <a:gd name="T24" fmla="+- 0 113 -354"/>
              <a:gd name="T25" fmla="*/ T24 w 1533"/>
              <a:gd name="T26" fmla="+- 0 -190 -343"/>
              <a:gd name="T27" fmla="*/ -190 h 420"/>
              <a:gd name="T28" fmla="+- 0 177 -354"/>
              <a:gd name="T29" fmla="*/ T28 w 1533"/>
              <a:gd name="T30" fmla="+- 0 0 -343"/>
              <a:gd name="T31" fmla="*/ 0 h 420"/>
              <a:gd name="T32" fmla="+- 0 147 -354"/>
              <a:gd name="T33" fmla="*/ T32 w 1533"/>
              <a:gd name="T34" fmla="+- 0 0 -343"/>
              <a:gd name="T35" fmla="*/ 0 h 420"/>
              <a:gd name="T36" fmla="+- 0 147 -354"/>
              <a:gd name="T37" fmla="*/ T36 w 1533"/>
              <a:gd name="T38" fmla="+- 0 -126 -343"/>
              <a:gd name="T39" fmla="*/ -126 h 420"/>
              <a:gd name="T40" fmla="+- 0 109 -354"/>
              <a:gd name="T41" fmla="*/ T40 w 1533"/>
              <a:gd name="T42" fmla="+- 0 -163 -343"/>
              <a:gd name="T43" fmla="*/ -163 h 420"/>
              <a:gd name="T44" fmla="+- 0 -354 -354"/>
              <a:gd name="T45" fmla="*/ T44 w 1533"/>
              <a:gd name="T46" fmla="+- 0 -343 -343"/>
              <a:gd name="T47" fmla="*/ -343 h 420"/>
              <a:gd name="T48" fmla="+- 0 1179 -354"/>
              <a:gd name="T49" fmla="*/ T48 w 1533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533" h="420">
                <a:moveTo>
                  <a:pt x="463" y="180"/>
                </a:moveTo>
                <a:cubicBezTo>
                  <a:pt x="387" y="180"/>
                  <a:pt x="412" y="274"/>
                  <a:pt x="408" y="343"/>
                </a:cubicBezTo>
                <a:lnTo>
                  <a:pt x="377" y="343"/>
                </a:lnTo>
                <a:lnTo>
                  <a:pt x="377" y="86"/>
                </a:lnTo>
                <a:lnTo>
                  <a:pt x="408" y="86"/>
                </a:lnTo>
                <a:lnTo>
                  <a:pt x="408" y="184"/>
                </a:lnTo>
                <a:cubicBezTo>
                  <a:pt x="419" y="165"/>
                  <a:pt x="437" y="153"/>
                  <a:pt x="467" y="153"/>
                </a:cubicBezTo>
                <a:cubicBezTo>
                  <a:pt x="557" y="153"/>
                  <a:pt x="525" y="263"/>
                  <a:pt x="531" y="343"/>
                </a:cubicBezTo>
                <a:lnTo>
                  <a:pt x="501" y="343"/>
                </a:lnTo>
                <a:lnTo>
                  <a:pt x="501" y="217"/>
                </a:lnTo>
                <a:cubicBezTo>
                  <a:pt x="501" y="195"/>
                  <a:pt x="486" y="180"/>
                  <a:pt x="463" y="180"/>
                </a:cubicBez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2" name="AutoShape 157"/>
          <p:cNvSpPr>
            <a:spLocks noChangeArrowheads="1"/>
          </p:cNvSpPr>
          <p:nvPr/>
        </p:nvSpPr>
        <p:spPr bwMode="auto">
          <a:xfrm>
            <a:off x="2284942" y="80165245"/>
            <a:ext cx="828803" cy="228635"/>
          </a:xfrm>
          <a:custGeom>
            <a:avLst/>
            <a:gdLst>
              <a:gd name="T0" fmla="+- 0 81 -554"/>
              <a:gd name="T1" fmla="*/ T0 w 1533"/>
              <a:gd name="T2" fmla="+- 0 -23 -343"/>
              <a:gd name="T3" fmla="*/ -23 h 420"/>
              <a:gd name="T4" fmla="+- 0 138 -554"/>
              <a:gd name="T5" fmla="*/ T4 w 1533"/>
              <a:gd name="T6" fmla="+- 0 -96 -343"/>
              <a:gd name="T7" fmla="*/ -96 h 420"/>
              <a:gd name="T8" fmla="+- 0 45 -554"/>
              <a:gd name="T9" fmla="*/ T8 w 1533"/>
              <a:gd name="T10" fmla="+- 0 -50 -343"/>
              <a:gd name="T11" fmla="*/ -50 h 420"/>
              <a:gd name="T12" fmla="+- 0 81 -554"/>
              <a:gd name="T13" fmla="*/ T12 w 1533"/>
              <a:gd name="T14" fmla="+- 0 -23 -343"/>
              <a:gd name="T15" fmla="*/ -23 h 420"/>
              <a:gd name="T16" fmla="+- 0 169 -554"/>
              <a:gd name="T17" fmla="*/ T16 w 1533"/>
              <a:gd name="T18" fmla="+- 0 -44 -343"/>
              <a:gd name="T19" fmla="*/ -44 h 420"/>
              <a:gd name="T20" fmla="+- 0 188 -554"/>
              <a:gd name="T21" fmla="*/ T20 w 1533"/>
              <a:gd name="T22" fmla="+- 0 -24 -343"/>
              <a:gd name="T23" fmla="*/ -24 h 420"/>
              <a:gd name="T24" fmla="+- 0 188 -554"/>
              <a:gd name="T25" fmla="*/ T24 w 1533"/>
              <a:gd name="T26" fmla="+- 0 -1 -343"/>
              <a:gd name="T27" fmla="*/ -1 h 420"/>
              <a:gd name="T28" fmla="+- 0 140 -554"/>
              <a:gd name="T29" fmla="*/ T28 w 1533"/>
              <a:gd name="T30" fmla="+- 0 -24 -343"/>
              <a:gd name="T31" fmla="*/ -24 h 420"/>
              <a:gd name="T32" fmla="+- 0 13 -554"/>
              <a:gd name="T33" fmla="*/ T32 w 1533"/>
              <a:gd name="T34" fmla="+- 0 -48 -343"/>
              <a:gd name="T35" fmla="*/ -48 h 420"/>
              <a:gd name="T36" fmla="+- 0 134 -554"/>
              <a:gd name="T37" fmla="*/ T36 w 1533"/>
              <a:gd name="T38" fmla="+- 0 -119 -343"/>
              <a:gd name="T39" fmla="*/ -119 h 420"/>
              <a:gd name="T40" fmla="+- 0 97 -554"/>
              <a:gd name="T41" fmla="*/ T40 w 1533"/>
              <a:gd name="T42" fmla="+- 0 -163 -343"/>
              <a:gd name="T43" fmla="*/ -163 h 420"/>
              <a:gd name="T44" fmla="+- 0 51 -554"/>
              <a:gd name="T45" fmla="*/ T44 w 1533"/>
              <a:gd name="T46" fmla="+- 0 -128 -343"/>
              <a:gd name="T47" fmla="*/ -128 h 420"/>
              <a:gd name="T48" fmla="+- 0 20 -554"/>
              <a:gd name="T49" fmla="*/ T48 w 1533"/>
              <a:gd name="T50" fmla="+- 0 -128 -343"/>
              <a:gd name="T51" fmla="*/ -128 h 420"/>
              <a:gd name="T52" fmla="+- 0 99 -554"/>
              <a:gd name="T53" fmla="*/ T52 w 1533"/>
              <a:gd name="T54" fmla="+- 0 -190 -343"/>
              <a:gd name="T55" fmla="*/ -190 h 420"/>
              <a:gd name="T56" fmla="+- 0 169 -554"/>
              <a:gd name="T57" fmla="*/ T56 w 1533"/>
              <a:gd name="T58" fmla="+- 0 -139 -343"/>
              <a:gd name="T59" fmla="*/ -139 h 420"/>
              <a:gd name="T60" fmla="+- 0 169 -554"/>
              <a:gd name="T61" fmla="*/ T60 w 1533"/>
              <a:gd name="T62" fmla="+- 0 -44 -343"/>
              <a:gd name="T63" fmla="*/ -44 h 420"/>
              <a:gd name="T64" fmla="+- 0 -554 -554"/>
              <a:gd name="T65" fmla="*/ T64 w 1533"/>
              <a:gd name="T66" fmla="+- 0 -343 -343"/>
              <a:gd name="T67" fmla="*/ -343 h 420"/>
              <a:gd name="T68" fmla="+- 0 979 -554"/>
              <a:gd name="T69" fmla="*/ T68 w 1533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533" h="420">
                <a:moveTo>
                  <a:pt x="635" y="320"/>
                </a:moveTo>
                <a:cubicBezTo>
                  <a:pt x="679" y="321"/>
                  <a:pt x="698" y="295"/>
                  <a:pt x="692" y="247"/>
                </a:cubicBezTo>
                <a:cubicBezTo>
                  <a:pt x="664" y="265"/>
                  <a:pt x="599" y="248"/>
                  <a:pt x="599" y="293"/>
                </a:cubicBezTo>
                <a:cubicBezTo>
                  <a:pt x="599" y="313"/>
                  <a:pt x="614" y="320"/>
                  <a:pt x="635" y="320"/>
                </a:cubicBezTo>
                <a:close/>
                <a:moveTo>
                  <a:pt x="723" y="299"/>
                </a:moveTo>
                <a:cubicBezTo>
                  <a:pt x="721" y="316"/>
                  <a:pt x="726" y="323"/>
                  <a:pt x="742" y="319"/>
                </a:cubicBezTo>
                <a:lnTo>
                  <a:pt x="742" y="342"/>
                </a:lnTo>
                <a:cubicBezTo>
                  <a:pt x="723" y="352"/>
                  <a:pt x="690" y="347"/>
                  <a:pt x="694" y="319"/>
                </a:cubicBezTo>
                <a:cubicBezTo>
                  <a:pt x="668" y="358"/>
                  <a:pt x="567" y="361"/>
                  <a:pt x="567" y="295"/>
                </a:cubicBezTo>
                <a:cubicBezTo>
                  <a:pt x="567" y="229"/>
                  <a:pt x="645" y="245"/>
                  <a:pt x="688" y="224"/>
                </a:cubicBezTo>
                <a:cubicBezTo>
                  <a:pt x="703" y="201"/>
                  <a:pt x="680" y="177"/>
                  <a:pt x="651" y="180"/>
                </a:cubicBezTo>
                <a:cubicBezTo>
                  <a:pt x="625" y="182"/>
                  <a:pt x="606" y="188"/>
                  <a:pt x="605" y="215"/>
                </a:cubicBezTo>
                <a:lnTo>
                  <a:pt x="574" y="215"/>
                </a:lnTo>
                <a:cubicBezTo>
                  <a:pt x="576" y="170"/>
                  <a:pt x="607" y="154"/>
                  <a:pt x="653" y="153"/>
                </a:cubicBezTo>
                <a:cubicBezTo>
                  <a:pt x="693" y="152"/>
                  <a:pt x="723" y="164"/>
                  <a:pt x="723" y="204"/>
                </a:cubicBezTo>
                <a:lnTo>
                  <a:pt x="723" y="299"/>
                </a:ln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3" name="AutoShape 156"/>
          <p:cNvSpPr>
            <a:spLocks noChangeArrowheads="1"/>
          </p:cNvSpPr>
          <p:nvPr/>
        </p:nvSpPr>
        <p:spPr bwMode="auto">
          <a:xfrm>
            <a:off x="2284942" y="80393880"/>
            <a:ext cx="828803" cy="228635"/>
          </a:xfrm>
          <a:custGeom>
            <a:avLst/>
            <a:gdLst>
              <a:gd name="T0" fmla="+- 0 103 -747"/>
              <a:gd name="T1" fmla="*/ T0 w 1533"/>
              <a:gd name="T2" fmla="+- 0 0 -343"/>
              <a:gd name="T3" fmla="*/ 0 h 420"/>
              <a:gd name="T4" fmla="+- 0 35 -747"/>
              <a:gd name="T5" fmla="*/ T4 w 1533"/>
              <a:gd name="T6" fmla="+- 0 -41 -343"/>
              <a:gd name="T7" fmla="*/ -41 h 420"/>
              <a:gd name="T8" fmla="+- 0 35 -747"/>
              <a:gd name="T9" fmla="*/ T8 w 1533"/>
              <a:gd name="T10" fmla="+- 0 -159 -343"/>
              <a:gd name="T11" fmla="*/ -159 h 420"/>
              <a:gd name="T12" fmla="+- 0 3 -747"/>
              <a:gd name="T13" fmla="*/ T12 w 1533"/>
              <a:gd name="T14" fmla="+- 0 -159 -343"/>
              <a:gd name="T15" fmla="*/ -159 h 420"/>
              <a:gd name="T16" fmla="+- 0 3 -747"/>
              <a:gd name="T17" fmla="*/ T16 w 1533"/>
              <a:gd name="T18" fmla="+- 0 -186 -343"/>
              <a:gd name="T19" fmla="*/ -186 h 420"/>
              <a:gd name="T20" fmla="+- 0 35 -747"/>
              <a:gd name="T21" fmla="*/ T20 w 1533"/>
              <a:gd name="T22" fmla="+- 0 -186 -343"/>
              <a:gd name="T23" fmla="*/ -186 h 420"/>
              <a:gd name="T24" fmla="+- 0 35 -747"/>
              <a:gd name="T25" fmla="*/ T24 w 1533"/>
              <a:gd name="T26" fmla="+- 0 -242 -343"/>
              <a:gd name="T27" fmla="*/ -242 h 420"/>
              <a:gd name="T28" fmla="+- 0 66 -747"/>
              <a:gd name="T29" fmla="*/ T28 w 1533"/>
              <a:gd name="T30" fmla="+- 0 -242 -343"/>
              <a:gd name="T31" fmla="*/ -242 h 420"/>
              <a:gd name="T32" fmla="+- 0 66 -747"/>
              <a:gd name="T33" fmla="*/ T32 w 1533"/>
              <a:gd name="T34" fmla="+- 0 -186 -343"/>
              <a:gd name="T35" fmla="*/ -186 h 420"/>
              <a:gd name="T36" fmla="+- 0 103 -747"/>
              <a:gd name="T37" fmla="*/ T36 w 1533"/>
              <a:gd name="T38" fmla="+- 0 -186 -343"/>
              <a:gd name="T39" fmla="*/ -186 h 420"/>
              <a:gd name="T40" fmla="+- 0 103 -747"/>
              <a:gd name="T41" fmla="*/ T40 w 1533"/>
              <a:gd name="T42" fmla="+- 0 -159 -343"/>
              <a:gd name="T43" fmla="*/ -159 h 420"/>
              <a:gd name="T44" fmla="+- 0 66 -747"/>
              <a:gd name="T45" fmla="*/ T44 w 1533"/>
              <a:gd name="T46" fmla="+- 0 -159 -343"/>
              <a:gd name="T47" fmla="*/ -159 h 420"/>
              <a:gd name="T48" fmla="+- 0 66 -747"/>
              <a:gd name="T49" fmla="*/ T48 w 1533"/>
              <a:gd name="T50" fmla="+- 0 -44 -343"/>
              <a:gd name="T51" fmla="*/ -44 h 420"/>
              <a:gd name="T52" fmla="+- 0 103 -747"/>
              <a:gd name="T53" fmla="*/ T52 w 1533"/>
              <a:gd name="T54" fmla="+- 0 -27 -343"/>
              <a:gd name="T55" fmla="*/ -27 h 420"/>
              <a:gd name="T56" fmla="+- 0 103 -747"/>
              <a:gd name="T57" fmla="*/ T56 w 1533"/>
              <a:gd name="T58" fmla="+- 0 0 -343"/>
              <a:gd name="T59" fmla="*/ 0 h 420"/>
              <a:gd name="T60" fmla="+- 0 -747 -747"/>
              <a:gd name="T61" fmla="*/ T60 w 1533"/>
              <a:gd name="T62" fmla="+- 0 -343 -343"/>
              <a:gd name="T63" fmla="*/ -343 h 420"/>
              <a:gd name="T64" fmla="+- 0 786 -747"/>
              <a:gd name="T65" fmla="*/ T64 w 1533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533" h="420">
                <a:moveTo>
                  <a:pt x="850" y="343"/>
                </a:moveTo>
                <a:cubicBezTo>
                  <a:pt x="811" y="344"/>
                  <a:pt x="782" y="344"/>
                  <a:pt x="782" y="302"/>
                </a:cubicBezTo>
                <a:lnTo>
                  <a:pt x="782" y="184"/>
                </a:lnTo>
                <a:lnTo>
                  <a:pt x="750" y="184"/>
                </a:lnTo>
                <a:lnTo>
                  <a:pt x="750" y="157"/>
                </a:lnTo>
                <a:lnTo>
                  <a:pt x="782" y="157"/>
                </a:lnTo>
                <a:lnTo>
                  <a:pt x="782" y="101"/>
                </a:lnTo>
                <a:lnTo>
                  <a:pt x="813" y="101"/>
                </a:lnTo>
                <a:lnTo>
                  <a:pt x="813" y="157"/>
                </a:lnTo>
                <a:lnTo>
                  <a:pt x="850" y="157"/>
                </a:lnTo>
                <a:lnTo>
                  <a:pt x="850" y="184"/>
                </a:lnTo>
                <a:lnTo>
                  <a:pt x="813" y="184"/>
                </a:lnTo>
                <a:lnTo>
                  <a:pt x="813" y="299"/>
                </a:lnTo>
                <a:cubicBezTo>
                  <a:pt x="809" y="320"/>
                  <a:pt x="831" y="315"/>
                  <a:pt x="850" y="316"/>
                </a:cubicBezTo>
                <a:lnTo>
                  <a:pt x="850" y="343"/>
                </a:ln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4" name="AutoShape 155"/>
          <p:cNvSpPr>
            <a:spLocks noChangeArrowheads="1"/>
          </p:cNvSpPr>
          <p:nvPr/>
        </p:nvSpPr>
        <p:spPr bwMode="auto">
          <a:xfrm>
            <a:off x="2284942" y="80622515"/>
            <a:ext cx="828803" cy="228635"/>
          </a:xfrm>
          <a:custGeom>
            <a:avLst/>
            <a:gdLst>
              <a:gd name="T0" fmla="+- 0 30 -860"/>
              <a:gd name="T1" fmla="*/ T0 w 1533"/>
              <a:gd name="T2" fmla="+- 0 -257 -343"/>
              <a:gd name="T3" fmla="*/ -257 h 420"/>
              <a:gd name="T4" fmla="+- 0 70 -860"/>
              <a:gd name="T5" fmla="*/ T4 w 1533"/>
              <a:gd name="T6" fmla="+- 0 -257 -343"/>
              <a:gd name="T7" fmla="*/ -257 h 420"/>
              <a:gd name="T8" fmla="+- 0 30 -860"/>
              <a:gd name="T9" fmla="*/ T8 w 1533"/>
              <a:gd name="T10" fmla="+- 0 -164 -343"/>
              <a:gd name="T11" fmla="*/ -164 h 420"/>
              <a:gd name="T12" fmla="+- 0 30 -860"/>
              <a:gd name="T13" fmla="*/ T12 w 1533"/>
              <a:gd name="T14" fmla="+- 0 -182 -343"/>
              <a:gd name="T15" fmla="*/ -182 h 420"/>
              <a:gd name="T16" fmla="+- 0 51 -860"/>
              <a:gd name="T17" fmla="*/ T16 w 1533"/>
              <a:gd name="T18" fmla="+- 0 -217 -343"/>
              <a:gd name="T19" fmla="*/ -217 h 420"/>
              <a:gd name="T20" fmla="+- 0 30 -860"/>
              <a:gd name="T21" fmla="*/ T20 w 1533"/>
              <a:gd name="T22" fmla="+- 0 -217 -343"/>
              <a:gd name="T23" fmla="*/ -217 h 420"/>
              <a:gd name="T24" fmla="+- 0 30 -860"/>
              <a:gd name="T25" fmla="*/ T24 w 1533"/>
              <a:gd name="T26" fmla="+- 0 -257 -343"/>
              <a:gd name="T27" fmla="*/ -257 h 420"/>
              <a:gd name="T28" fmla="+- 0 -860 -860"/>
              <a:gd name="T29" fmla="*/ T28 w 1533"/>
              <a:gd name="T30" fmla="+- 0 -343 -343"/>
              <a:gd name="T31" fmla="*/ -343 h 420"/>
              <a:gd name="T32" fmla="+- 0 673 -860"/>
              <a:gd name="T33" fmla="*/ T32 w 1533"/>
              <a:gd name="T34" fmla="+- 0 77 -343"/>
              <a:gd name="T3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533" h="420">
                <a:moveTo>
                  <a:pt x="890" y="86"/>
                </a:moveTo>
                <a:lnTo>
                  <a:pt x="930" y="86"/>
                </a:lnTo>
                <a:cubicBezTo>
                  <a:pt x="931" y="129"/>
                  <a:pt x="934" y="177"/>
                  <a:pt x="890" y="179"/>
                </a:cubicBezTo>
                <a:lnTo>
                  <a:pt x="890" y="161"/>
                </a:lnTo>
                <a:cubicBezTo>
                  <a:pt x="907" y="160"/>
                  <a:pt x="911" y="144"/>
                  <a:pt x="911" y="126"/>
                </a:cubicBezTo>
                <a:lnTo>
                  <a:pt x="890" y="126"/>
                </a:lnTo>
                <a:lnTo>
                  <a:pt x="890" y="86"/>
                </a:ln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5" name="AutoShape 154"/>
          <p:cNvSpPr>
            <a:spLocks noChangeArrowheads="1"/>
          </p:cNvSpPr>
          <p:nvPr/>
        </p:nvSpPr>
        <p:spPr bwMode="auto">
          <a:xfrm>
            <a:off x="2284942" y="80851151"/>
            <a:ext cx="828803" cy="228635"/>
          </a:xfrm>
          <a:custGeom>
            <a:avLst/>
            <a:gdLst>
              <a:gd name="T0" fmla="+- 0 150 -960"/>
              <a:gd name="T1" fmla="*/ T0 w 1533"/>
              <a:gd name="T2" fmla="+- 0 -92 -343"/>
              <a:gd name="T3" fmla="*/ -92 h 420"/>
              <a:gd name="T4" fmla="+- 0 60 -960"/>
              <a:gd name="T5" fmla="*/ T4 w 1533"/>
              <a:gd name="T6" fmla="+- 0 1 -343"/>
              <a:gd name="T7" fmla="*/ 1 h 420"/>
              <a:gd name="T8" fmla="+- 0 11 -960"/>
              <a:gd name="T9" fmla="*/ T8 w 1533"/>
              <a:gd name="T10" fmla="+- 0 -59 -343"/>
              <a:gd name="T11" fmla="*/ -59 h 420"/>
              <a:gd name="T12" fmla="+- 0 42 -960"/>
              <a:gd name="T13" fmla="*/ T12 w 1533"/>
              <a:gd name="T14" fmla="+- 0 -59 -343"/>
              <a:gd name="T15" fmla="*/ -59 h 420"/>
              <a:gd name="T16" fmla="+- 0 92 -960"/>
              <a:gd name="T17" fmla="*/ T16 w 1533"/>
              <a:gd name="T18" fmla="+- 0 -23 -343"/>
              <a:gd name="T19" fmla="*/ -23 h 420"/>
              <a:gd name="T20" fmla="+- 0 118 -960"/>
              <a:gd name="T21" fmla="*/ T20 w 1533"/>
              <a:gd name="T22" fmla="+- 0 -74 -343"/>
              <a:gd name="T23" fmla="*/ -74 h 420"/>
              <a:gd name="T24" fmla="+- 0 15 -960"/>
              <a:gd name="T25" fmla="*/ T24 w 1533"/>
              <a:gd name="T26" fmla="+- 0 -138 -343"/>
              <a:gd name="T27" fmla="*/ -138 h 420"/>
              <a:gd name="T28" fmla="+- 0 154 -960"/>
              <a:gd name="T29" fmla="*/ T28 w 1533"/>
              <a:gd name="T30" fmla="+- 0 -160 -343"/>
              <a:gd name="T31" fmla="*/ -160 h 420"/>
              <a:gd name="T32" fmla="+- 0 161 -960"/>
              <a:gd name="T33" fmla="*/ T32 w 1533"/>
              <a:gd name="T34" fmla="+- 0 -132 -343"/>
              <a:gd name="T35" fmla="*/ -132 h 420"/>
              <a:gd name="T36" fmla="+- 0 130 -960"/>
              <a:gd name="T37" fmla="*/ T36 w 1533"/>
              <a:gd name="T38" fmla="+- 0 -132 -343"/>
              <a:gd name="T39" fmla="*/ -132 h 420"/>
              <a:gd name="T40" fmla="+- 0 87 -960"/>
              <a:gd name="T41" fmla="*/ T40 w 1533"/>
              <a:gd name="T42" fmla="+- 0 -163 -343"/>
              <a:gd name="T43" fmla="*/ -163 h 420"/>
              <a:gd name="T44" fmla="+- 0 67 -960"/>
              <a:gd name="T45" fmla="*/ T44 w 1533"/>
              <a:gd name="T46" fmla="+- 0 -118 -343"/>
              <a:gd name="T47" fmla="*/ -118 h 420"/>
              <a:gd name="T48" fmla="+- 0 150 -960"/>
              <a:gd name="T49" fmla="*/ T48 w 1533"/>
              <a:gd name="T50" fmla="+- 0 -92 -343"/>
              <a:gd name="T51" fmla="*/ -92 h 420"/>
              <a:gd name="T52" fmla="+- 0 -960 -960"/>
              <a:gd name="T53" fmla="*/ T52 w 1533"/>
              <a:gd name="T54" fmla="+- 0 -343 -343"/>
              <a:gd name="T55" fmla="*/ -343 h 420"/>
              <a:gd name="T56" fmla="+- 0 573 -960"/>
              <a:gd name="T57" fmla="*/ T56 w 1533"/>
              <a:gd name="T58" fmla="+- 0 77 -343"/>
              <a:gd name="T5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533" h="420">
                <a:moveTo>
                  <a:pt x="1110" y="251"/>
                </a:moveTo>
                <a:cubicBezTo>
                  <a:pt x="1163" y="303"/>
                  <a:pt x="1095" y="367"/>
                  <a:pt x="1020" y="344"/>
                </a:cubicBezTo>
                <a:cubicBezTo>
                  <a:pt x="992" y="336"/>
                  <a:pt x="972" y="319"/>
                  <a:pt x="971" y="284"/>
                </a:cubicBezTo>
                <a:lnTo>
                  <a:pt x="1002" y="284"/>
                </a:lnTo>
                <a:cubicBezTo>
                  <a:pt x="1002" y="312"/>
                  <a:pt x="1024" y="321"/>
                  <a:pt x="1052" y="320"/>
                </a:cubicBezTo>
                <a:cubicBezTo>
                  <a:pt x="1090" y="328"/>
                  <a:pt x="1115" y="283"/>
                  <a:pt x="1078" y="269"/>
                </a:cubicBezTo>
                <a:cubicBezTo>
                  <a:pt x="1037" y="254"/>
                  <a:pt x="976" y="259"/>
                  <a:pt x="975" y="205"/>
                </a:cubicBezTo>
                <a:cubicBezTo>
                  <a:pt x="973" y="140"/>
                  <a:pt x="1091" y="138"/>
                  <a:pt x="1114" y="183"/>
                </a:cubicBezTo>
                <a:cubicBezTo>
                  <a:pt x="1118" y="191"/>
                  <a:pt x="1120" y="200"/>
                  <a:pt x="1121" y="211"/>
                </a:cubicBezTo>
                <a:lnTo>
                  <a:pt x="1090" y="211"/>
                </a:lnTo>
                <a:cubicBezTo>
                  <a:pt x="1088" y="189"/>
                  <a:pt x="1071" y="179"/>
                  <a:pt x="1047" y="180"/>
                </a:cubicBezTo>
                <a:cubicBezTo>
                  <a:pt x="1012" y="172"/>
                  <a:pt x="992" y="214"/>
                  <a:pt x="1027" y="225"/>
                </a:cubicBezTo>
                <a:cubicBezTo>
                  <a:pt x="1055" y="234"/>
                  <a:pt x="1087" y="237"/>
                  <a:pt x="1110" y="251"/>
                </a:cubicBezTo>
                <a:close/>
              </a:path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6" name="Freeform 153"/>
          <p:cNvSpPr>
            <a:spLocks noChangeArrowheads="1"/>
          </p:cNvSpPr>
          <p:nvPr/>
        </p:nvSpPr>
        <p:spPr bwMode="auto">
          <a:xfrm>
            <a:off x="2284942" y="81079786"/>
            <a:ext cx="828803" cy="228635"/>
          </a:xfrm>
          <a:custGeom>
            <a:avLst/>
            <a:gdLst>
              <a:gd name="T0" fmla="+- 0 -1140 -1140"/>
              <a:gd name="T1" fmla="*/ T0 w 1533"/>
              <a:gd name="T2" fmla="+- 0 -343 -343"/>
              <a:gd name="T3" fmla="*/ -343 h 420"/>
              <a:gd name="T4" fmla="+- 0 393 -1140"/>
              <a:gd name="T5" fmla="*/ T4 w 1533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33" h="420" stroke="0">
                <a:moveTo>
                  <a:pt x="0" y="0"/>
                </a:moveTo>
                <a:lnTo>
                  <a:pt x="153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7" name="AutoShape 152"/>
          <p:cNvSpPr>
            <a:spLocks noChangeArrowheads="1"/>
          </p:cNvSpPr>
          <p:nvPr/>
        </p:nvSpPr>
        <p:spPr bwMode="auto">
          <a:xfrm>
            <a:off x="2284943" y="81308421"/>
            <a:ext cx="614457" cy="228635"/>
          </a:xfrm>
          <a:custGeom>
            <a:avLst/>
            <a:gdLst>
              <a:gd name="T0" fmla="+- 0 21 -21"/>
              <a:gd name="T1" fmla="*/ T0 w 1119"/>
              <a:gd name="T2" fmla="+- 0 43 -343"/>
              <a:gd name="T3" fmla="*/ 43 h 420"/>
              <a:gd name="T4" fmla="+- 0 64 -21"/>
              <a:gd name="T5" fmla="*/ T4 w 1119"/>
              <a:gd name="T6" fmla="+- 0 31 -343"/>
              <a:gd name="T7" fmla="*/ 31 h 420"/>
              <a:gd name="T8" fmla="+- 0 77 -21"/>
              <a:gd name="T9" fmla="*/ T8 w 1119"/>
              <a:gd name="T10" fmla="+- 0 -1 -343"/>
              <a:gd name="T11" fmla="*/ -1 h 420"/>
              <a:gd name="T12" fmla="+- 0 3 -21"/>
              <a:gd name="T13" fmla="*/ T12 w 1119"/>
              <a:gd name="T14" fmla="+- 0 -186 -343"/>
              <a:gd name="T15" fmla="*/ -186 h 420"/>
              <a:gd name="T16" fmla="+- 0 37 -21"/>
              <a:gd name="T17" fmla="*/ T16 w 1119"/>
              <a:gd name="T18" fmla="+- 0 -186 -343"/>
              <a:gd name="T19" fmla="*/ -186 h 420"/>
              <a:gd name="T20" fmla="+- 0 93 -21"/>
              <a:gd name="T21" fmla="*/ T20 w 1119"/>
              <a:gd name="T22" fmla="+- 0 -34 -343"/>
              <a:gd name="T23" fmla="*/ -34 h 420"/>
              <a:gd name="T24" fmla="+- 0 145 -21"/>
              <a:gd name="T25" fmla="*/ T24 w 1119"/>
              <a:gd name="T26" fmla="+- 0 -186 -343"/>
              <a:gd name="T27" fmla="*/ -186 h 420"/>
              <a:gd name="T28" fmla="+- 0 177 -21"/>
              <a:gd name="T29" fmla="*/ T28 w 1119"/>
              <a:gd name="T30" fmla="+- 0 -186 -343"/>
              <a:gd name="T31" fmla="*/ -186 h 420"/>
              <a:gd name="T32" fmla="+- 0 86 -21"/>
              <a:gd name="T33" fmla="*/ T32 w 1119"/>
              <a:gd name="T34" fmla="+- 0 48 -343"/>
              <a:gd name="T35" fmla="*/ 48 h 420"/>
              <a:gd name="T36" fmla="+- 0 21 -21"/>
              <a:gd name="T37" fmla="*/ T36 w 1119"/>
              <a:gd name="T38" fmla="+- 0 71 -343"/>
              <a:gd name="T39" fmla="*/ 71 h 420"/>
              <a:gd name="T40" fmla="+- 0 21 -21"/>
              <a:gd name="T41" fmla="*/ T40 w 1119"/>
              <a:gd name="T42" fmla="+- 0 43 -343"/>
              <a:gd name="T43" fmla="*/ 43 h 420"/>
              <a:gd name="T44" fmla="+- 0 -21 -21"/>
              <a:gd name="T45" fmla="*/ T44 w 1119"/>
              <a:gd name="T46" fmla="+- 0 -343 -343"/>
              <a:gd name="T47" fmla="*/ -343 h 420"/>
              <a:gd name="T48" fmla="+- 0 1098 -21"/>
              <a:gd name="T49" fmla="*/ T48 w 1119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19" h="420">
                <a:moveTo>
                  <a:pt x="42" y="386"/>
                </a:moveTo>
                <a:cubicBezTo>
                  <a:pt x="59" y="394"/>
                  <a:pt x="79" y="390"/>
                  <a:pt x="85" y="374"/>
                </a:cubicBezTo>
                <a:lnTo>
                  <a:pt x="98" y="342"/>
                </a:lnTo>
                <a:lnTo>
                  <a:pt x="24" y="157"/>
                </a:lnTo>
                <a:lnTo>
                  <a:pt x="58" y="157"/>
                </a:lnTo>
                <a:lnTo>
                  <a:pt x="114" y="309"/>
                </a:lnTo>
                <a:lnTo>
                  <a:pt x="166" y="157"/>
                </a:lnTo>
                <a:lnTo>
                  <a:pt x="198" y="157"/>
                </a:lnTo>
                <a:lnTo>
                  <a:pt x="107" y="391"/>
                </a:lnTo>
                <a:cubicBezTo>
                  <a:pt x="98" y="411"/>
                  <a:pt x="70" y="425"/>
                  <a:pt x="42" y="414"/>
                </a:cubicBezTo>
                <a:lnTo>
                  <a:pt x="42" y="386"/>
                </a:lnTo>
                <a:close/>
              </a:path>
              <a:path w="1119" h="420" stroke="0">
                <a:moveTo>
                  <a:pt x="0" y="0"/>
                </a:moveTo>
                <a:lnTo>
                  <a:pt x="1119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8" name="AutoShape 151"/>
          <p:cNvSpPr>
            <a:spLocks noChangeArrowheads="1"/>
          </p:cNvSpPr>
          <p:nvPr/>
        </p:nvSpPr>
        <p:spPr bwMode="auto">
          <a:xfrm>
            <a:off x="2284943" y="81537056"/>
            <a:ext cx="614457" cy="228635"/>
          </a:xfrm>
          <a:custGeom>
            <a:avLst/>
            <a:gdLst>
              <a:gd name="T0" fmla="+- 0 103 -201"/>
              <a:gd name="T1" fmla="*/ T0 w 1119"/>
              <a:gd name="T2" fmla="+- 0 4 -343"/>
              <a:gd name="T3" fmla="*/ 4 h 420"/>
              <a:gd name="T4" fmla="+- 0 13 -201"/>
              <a:gd name="T5" fmla="*/ T4 w 1119"/>
              <a:gd name="T6" fmla="+- 0 -93 -343"/>
              <a:gd name="T7" fmla="*/ -93 h 420"/>
              <a:gd name="T8" fmla="+- 0 103 -201"/>
              <a:gd name="T9" fmla="*/ T8 w 1119"/>
              <a:gd name="T10" fmla="+- 0 -190 -343"/>
              <a:gd name="T11" fmla="*/ -190 h 420"/>
              <a:gd name="T12" fmla="+- 0 194 -201"/>
              <a:gd name="T13" fmla="*/ T12 w 1119"/>
              <a:gd name="T14" fmla="+- 0 -93 -343"/>
              <a:gd name="T15" fmla="*/ -93 h 420"/>
              <a:gd name="T16" fmla="+- 0 103 -201"/>
              <a:gd name="T17" fmla="*/ T16 w 1119"/>
              <a:gd name="T18" fmla="+- 0 4 -343"/>
              <a:gd name="T19" fmla="*/ 4 h 420"/>
              <a:gd name="T20" fmla="+- 0 103 -201"/>
              <a:gd name="T21" fmla="*/ T20 w 1119"/>
              <a:gd name="T22" fmla="+- 0 -163 -343"/>
              <a:gd name="T23" fmla="*/ -163 h 420"/>
              <a:gd name="T24" fmla="+- 0 45 -201"/>
              <a:gd name="T25" fmla="*/ T24 w 1119"/>
              <a:gd name="T26" fmla="+- 0 -93 -343"/>
              <a:gd name="T27" fmla="*/ -93 h 420"/>
              <a:gd name="T28" fmla="+- 0 103 -201"/>
              <a:gd name="T29" fmla="*/ T28 w 1119"/>
              <a:gd name="T30" fmla="+- 0 -23 -343"/>
              <a:gd name="T31" fmla="*/ -23 h 420"/>
              <a:gd name="T32" fmla="+- 0 161 -201"/>
              <a:gd name="T33" fmla="*/ T32 w 1119"/>
              <a:gd name="T34" fmla="+- 0 -93 -343"/>
              <a:gd name="T35" fmla="*/ -93 h 420"/>
              <a:gd name="T36" fmla="+- 0 103 -201"/>
              <a:gd name="T37" fmla="*/ T36 w 1119"/>
              <a:gd name="T38" fmla="+- 0 -163 -343"/>
              <a:gd name="T39" fmla="*/ -163 h 420"/>
              <a:gd name="T40" fmla="+- 0 -201 -201"/>
              <a:gd name="T41" fmla="*/ T40 w 1119"/>
              <a:gd name="T42" fmla="+- 0 -343 -343"/>
              <a:gd name="T43" fmla="*/ -343 h 420"/>
              <a:gd name="T44" fmla="+- 0 918 -201"/>
              <a:gd name="T45" fmla="*/ T44 w 1119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119" h="420">
                <a:moveTo>
                  <a:pt x="304" y="347"/>
                </a:moveTo>
                <a:cubicBezTo>
                  <a:pt x="244" y="347"/>
                  <a:pt x="214" y="308"/>
                  <a:pt x="214" y="250"/>
                </a:cubicBezTo>
                <a:cubicBezTo>
                  <a:pt x="214" y="192"/>
                  <a:pt x="244" y="153"/>
                  <a:pt x="304" y="153"/>
                </a:cubicBezTo>
                <a:cubicBezTo>
                  <a:pt x="364" y="153"/>
                  <a:pt x="395" y="191"/>
                  <a:pt x="395" y="250"/>
                </a:cubicBezTo>
                <a:cubicBezTo>
                  <a:pt x="395" y="309"/>
                  <a:pt x="364" y="347"/>
                  <a:pt x="304" y="347"/>
                </a:cubicBezTo>
                <a:close/>
                <a:moveTo>
                  <a:pt x="304" y="180"/>
                </a:moveTo>
                <a:cubicBezTo>
                  <a:pt x="264" y="180"/>
                  <a:pt x="246" y="210"/>
                  <a:pt x="246" y="250"/>
                </a:cubicBezTo>
                <a:cubicBezTo>
                  <a:pt x="246" y="290"/>
                  <a:pt x="264" y="320"/>
                  <a:pt x="304" y="320"/>
                </a:cubicBezTo>
                <a:cubicBezTo>
                  <a:pt x="344" y="320"/>
                  <a:pt x="362" y="291"/>
                  <a:pt x="362" y="250"/>
                </a:cubicBezTo>
                <a:cubicBezTo>
                  <a:pt x="362" y="209"/>
                  <a:pt x="344" y="180"/>
                  <a:pt x="304" y="180"/>
                </a:cubicBezTo>
                <a:close/>
              </a:path>
              <a:path w="1119" h="420" stroke="0">
                <a:moveTo>
                  <a:pt x="0" y="0"/>
                </a:moveTo>
                <a:lnTo>
                  <a:pt x="1119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69" name="AutoShape 150"/>
          <p:cNvSpPr>
            <a:spLocks noChangeArrowheads="1"/>
          </p:cNvSpPr>
          <p:nvPr/>
        </p:nvSpPr>
        <p:spPr bwMode="auto">
          <a:xfrm>
            <a:off x="2284943" y="81765692"/>
            <a:ext cx="614457" cy="228635"/>
          </a:xfrm>
          <a:custGeom>
            <a:avLst/>
            <a:gdLst>
              <a:gd name="T0" fmla="+- 0 91 -407"/>
              <a:gd name="T1" fmla="*/ T0 w 1119"/>
              <a:gd name="T2" fmla="+- 0 -23 -343"/>
              <a:gd name="T3" fmla="*/ -23 h 420"/>
              <a:gd name="T4" fmla="+- 0 147 -407"/>
              <a:gd name="T5" fmla="*/ T4 w 1119"/>
              <a:gd name="T6" fmla="+- 0 -186 -343"/>
              <a:gd name="T7" fmla="*/ -186 h 420"/>
              <a:gd name="T8" fmla="+- 0 177 -407"/>
              <a:gd name="T9" fmla="*/ T8 w 1119"/>
              <a:gd name="T10" fmla="+- 0 -186 -343"/>
              <a:gd name="T11" fmla="*/ -186 h 420"/>
              <a:gd name="T12" fmla="+- 0 177 -407"/>
              <a:gd name="T13" fmla="*/ T12 w 1119"/>
              <a:gd name="T14" fmla="+- 0 0 -343"/>
              <a:gd name="T15" fmla="*/ 0 h 420"/>
              <a:gd name="T16" fmla="+- 0 148 -407"/>
              <a:gd name="T17" fmla="*/ T16 w 1119"/>
              <a:gd name="T18" fmla="+- 0 0 -343"/>
              <a:gd name="T19" fmla="*/ 0 h 420"/>
              <a:gd name="T20" fmla="+- 0 148 -407"/>
              <a:gd name="T21" fmla="*/ T20 w 1119"/>
              <a:gd name="T22" fmla="+- 0 -30 -343"/>
              <a:gd name="T23" fmla="*/ -30 h 420"/>
              <a:gd name="T24" fmla="+- 0 87 -407"/>
              <a:gd name="T25" fmla="*/ T24 w 1119"/>
              <a:gd name="T26" fmla="+- 0 4 -343"/>
              <a:gd name="T27" fmla="*/ 4 h 420"/>
              <a:gd name="T28" fmla="+- 0 23 -407"/>
              <a:gd name="T29" fmla="*/ T28 w 1119"/>
              <a:gd name="T30" fmla="+- 0 -186 -343"/>
              <a:gd name="T31" fmla="*/ -186 h 420"/>
              <a:gd name="T32" fmla="+- 0 54 -407"/>
              <a:gd name="T33" fmla="*/ T32 w 1119"/>
              <a:gd name="T34" fmla="+- 0 -186 -343"/>
              <a:gd name="T35" fmla="*/ -186 h 420"/>
              <a:gd name="T36" fmla="+- 0 54 -407"/>
              <a:gd name="T37" fmla="*/ T36 w 1119"/>
              <a:gd name="T38" fmla="+- 0 -60 -343"/>
              <a:gd name="T39" fmla="*/ -60 h 420"/>
              <a:gd name="T40" fmla="+- 0 91 -407"/>
              <a:gd name="T41" fmla="*/ T40 w 1119"/>
              <a:gd name="T42" fmla="+- 0 -23 -343"/>
              <a:gd name="T43" fmla="*/ -23 h 420"/>
              <a:gd name="T44" fmla="+- 0 -407 -407"/>
              <a:gd name="T45" fmla="*/ T44 w 1119"/>
              <a:gd name="T46" fmla="+- 0 -343 -343"/>
              <a:gd name="T47" fmla="*/ -343 h 420"/>
              <a:gd name="T48" fmla="+- 0 712 -407"/>
              <a:gd name="T49" fmla="*/ T48 w 1119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19" h="420">
                <a:moveTo>
                  <a:pt x="498" y="320"/>
                </a:moveTo>
                <a:cubicBezTo>
                  <a:pt x="574" y="320"/>
                  <a:pt x="550" y="227"/>
                  <a:pt x="554" y="157"/>
                </a:cubicBezTo>
                <a:lnTo>
                  <a:pt x="584" y="157"/>
                </a:lnTo>
                <a:lnTo>
                  <a:pt x="584" y="343"/>
                </a:lnTo>
                <a:lnTo>
                  <a:pt x="555" y="343"/>
                </a:lnTo>
                <a:lnTo>
                  <a:pt x="555" y="313"/>
                </a:lnTo>
                <a:cubicBezTo>
                  <a:pt x="544" y="334"/>
                  <a:pt x="524" y="347"/>
                  <a:pt x="494" y="347"/>
                </a:cubicBezTo>
                <a:cubicBezTo>
                  <a:pt x="404" y="347"/>
                  <a:pt x="435" y="237"/>
                  <a:pt x="430" y="157"/>
                </a:cubicBezTo>
                <a:lnTo>
                  <a:pt x="461" y="157"/>
                </a:lnTo>
                <a:lnTo>
                  <a:pt x="461" y="283"/>
                </a:lnTo>
                <a:cubicBezTo>
                  <a:pt x="461" y="306"/>
                  <a:pt x="475" y="320"/>
                  <a:pt x="498" y="320"/>
                </a:cubicBezTo>
                <a:close/>
              </a:path>
              <a:path w="1119" h="420" stroke="0">
                <a:moveTo>
                  <a:pt x="0" y="0"/>
                </a:moveTo>
                <a:lnTo>
                  <a:pt x="1119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0" name="AutoShape 149"/>
          <p:cNvSpPr>
            <a:spLocks noChangeArrowheads="1"/>
          </p:cNvSpPr>
          <p:nvPr/>
        </p:nvSpPr>
        <p:spPr bwMode="auto">
          <a:xfrm>
            <a:off x="2284943" y="81994327"/>
            <a:ext cx="614457" cy="228635"/>
          </a:xfrm>
          <a:custGeom>
            <a:avLst/>
            <a:gdLst>
              <a:gd name="T0" fmla="+- 0 120 -607"/>
              <a:gd name="T1" fmla="*/ T0 w 1119"/>
              <a:gd name="T2" fmla="+- 0 -158 -343"/>
              <a:gd name="T3" fmla="*/ -158 h 420"/>
              <a:gd name="T4" fmla="+- 0 53 -607"/>
              <a:gd name="T5" fmla="*/ T4 w 1119"/>
              <a:gd name="T6" fmla="+- 0 0 -343"/>
              <a:gd name="T7" fmla="*/ 0 h 420"/>
              <a:gd name="T8" fmla="+- 0 22 -607"/>
              <a:gd name="T9" fmla="*/ T8 w 1119"/>
              <a:gd name="T10" fmla="+- 0 0 -343"/>
              <a:gd name="T11" fmla="*/ 0 h 420"/>
              <a:gd name="T12" fmla="+- 0 22 -607"/>
              <a:gd name="T13" fmla="*/ T12 w 1119"/>
              <a:gd name="T14" fmla="+- 0 -186 -343"/>
              <a:gd name="T15" fmla="*/ -186 h 420"/>
              <a:gd name="T16" fmla="+- 0 51 -607"/>
              <a:gd name="T17" fmla="*/ T16 w 1119"/>
              <a:gd name="T18" fmla="+- 0 -186 -343"/>
              <a:gd name="T19" fmla="*/ -186 h 420"/>
              <a:gd name="T20" fmla="+- 0 51 -607"/>
              <a:gd name="T21" fmla="*/ T20 w 1119"/>
              <a:gd name="T22" fmla="+- 0 -147 -343"/>
              <a:gd name="T23" fmla="*/ -147 h 420"/>
              <a:gd name="T24" fmla="+- 0 120 -607"/>
              <a:gd name="T25" fmla="*/ T24 w 1119"/>
              <a:gd name="T26" fmla="+- 0 -190 -343"/>
              <a:gd name="T27" fmla="*/ -190 h 420"/>
              <a:gd name="T28" fmla="+- 0 120 -607"/>
              <a:gd name="T29" fmla="*/ T28 w 1119"/>
              <a:gd name="T30" fmla="+- 0 -158 -343"/>
              <a:gd name="T31" fmla="*/ -158 h 420"/>
              <a:gd name="T32" fmla="+- 0 -607 -607"/>
              <a:gd name="T33" fmla="*/ T32 w 1119"/>
              <a:gd name="T34" fmla="+- 0 -343 -343"/>
              <a:gd name="T35" fmla="*/ -343 h 420"/>
              <a:gd name="T36" fmla="+- 0 512 -607"/>
              <a:gd name="T37" fmla="*/ T36 w 1119"/>
              <a:gd name="T38" fmla="+- 0 77 -343"/>
              <a:gd name="T3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119" h="420">
                <a:moveTo>
                  <a:pt x="727" y="185"/>
                </a:moveTo>
                <a:cubicBezTo>
                  <a:pt x="647" y="180"/>
                  <a:pt x="660" y="267"/>
                  <a:pt x="660" y="343"/>
                </a:cubicBezTo>
                <a:lnTo>
                  <a:pt x="629" y="343"/>
                </a:lnTo>
                <a:lnTo>
                  <a:pt x="629" y="157"/>
                </a:lnTo>
                <a:lnTo>
                  <a:pt x="658" y="157"/>
                </a:lnTo>
                <a:lnTo>
                  <a:pt x="658" y="196"/>
                </a:lnTo>
                <a:cubicBezTo>
                  <a:pt x="672" y="169"/>
                  <a:pt x="689" y="153"/>
                  <a:pt x="727" y="153"/>
                </a:cubicBezTo>
                <a:lnTo>
                  <a:pt x="727" y="185"/>
                </a:lnTo>
                <a:close/>
              </a:path>
              <a:path w="1119" h="420" stroke="0">
                <a:moveTo>
                  <a:pt x="0" y="0"/>
                </a:moveTo>
                <a:lnTo>
                  <a:pt x="1119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1" name="Freeform 148"/>
          <p:cNvSpPr>
            <a:spLocks noChangeArrowheads="1"/>
          </p:cNvSpPr>
          <p:nvPr/>
        </p:nvSpPr>
        <p:spPr bwMode="auto">
          <a:xfrm>
            <a:off x="2284943" y="82222962"/>
            <a:ext cx="614457" cy="228635"/>
          </a:xfrm>
          <a:custGeom>
            <a:avLst/>
            <a:gdLst>
              <a:gd name="T0" fmla="+- 0 -726 -726"/>
              <a:gd name="T1" fmla="*/ T0 w 1119"/>
              <a:gd name="T2" fmla="+- 0 -343 -343"/>
              <a:gd name="T3" fmla="*/ -343 h 420"/>
              <a:gd name="T4" fmla="+- 0 393 -726"/>
              <a:gd name="T5" fmla="*/ T4 w 1119"/>
              <a:gd name="T6" fmla="+- 0 77 -343"/>
              <a:gd name="T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119" h="420" stroke="0">
                <a:moveTo>
                  <a:pt x="0" y="0"/>
                </a:moveTo>
                <a:lnTo>
                  <a:pt x="1119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2" name="AutoShape 147"/>
          <p:cNvSpPr>
            <a:spLocks noChangeArrowheads="1"/>
          </p:cNvSpPr>
          <p:nvPr/>
        </p:nvSpPr>
        <p:spPr bwMode="auto">
          <a:xfrm>
            <a:off x="2284942" y="82451598"/>
            <a:ext cx="985990" cy="228635"/>
          </a:xfrm>
          <a:custGeom>
            <a:avLst/>
            <a:gdLst>
              <a:gd name="T0" fmla="+- 0 107 -21"/>
              <a:gd name="T1" fmla="*/ T0 w 1803"/>
              <a:gd name="T2" fmla="+- 0 -230 -343"/>
              <a:gd name="T3" fmla="*/ -230 h 420"/>
              <a:gd name="T4" fmla="+- 0 66 -21"/>
              <a:gd name="T5" fmla="*/ T4 w 1803"/>
              <a:gd name="T6" fmla="+- 0 -212 -343"/>
              <a:gd name="T7" fmla="*/ -212 h 420"/>
              <a:gd name="T8" fmla="+- 0 66 -21"/>
              <a:gd name="T9" fmla="*/ T8 w 1803"/>
              <a:gd name="T10" fmla="+- 0 -186 -343"/>
              <a:gd name="T11" fmla="*/ -186 h 420"/>
              <a:gd name="T12" fmla="+- 0 102 -21"/>
              <a:gd name="T13" fmla="*/ T12 w 1803"/>
              <a:gd name="T14" fmla="+- 0 -186 -343"/>
              <a:gd name="T15" fmla="*/ -186 h 420"/>
              <a:gd name="T16" fmla="+- 0 102 -21"/>
              <a:gd name="T17" fmla="*/ T16 w 1803"/>
              <a:gd name="T18" fmla="+- 0 -159 -343"/>
              <a:gd name="T19" fmla="*/ -159 h 420"/>
              <a:gd name="T20" fmla="+- 0 66 -21"/>
              <a:gd name="T21" fmla="*/ T20 w 1803"/>
              <a:gd name="T22" fmla="+- 0 -159 -343"/>
              <a:gd name="T23" fmla="*/ -159 h 420"/>
              <a:gd name="T24" fmla="+- 0 66 -21"/>
              <a:gd name="T25" fmla="*/ T24 w 1803"/>
              <a:gd name="T26" fmla="+- 0 0 -343"/>
              <a:gd name="T27" fmla="*/ 0 h 420"/>
              <a:gd name="T28" fmla="+- 0 36 -21"/>
              <a:gd name="T29" fmla="*/ T28 w 1803"/>
              <a:gd name="T30" fmla="+- 0 0 -343"/>
              <a:gd name="T31" fmla="*/ 0 h 420"/>
              <a:gd name="T32" fmla="+- 0 36 -21"/>
              <a:gd name="T33" fmla="*/ T32 w 1803"/>
              <a:gd name="T34" fmla="+- 0 -159 -343"/>
              <a:gd name="T35" fmla="*/ -159 h 420"/>
              <a:gd name="T36" fmla="+- 0 4 -21"/>
              <a:gd name="T37" fmla="*/ T36 w 1803"/>
              <a:gd name="T38" fmla="+- 0 -159 -343"/>
              <a:gd name="T39" fmla="*/ -159 h 420"/>
              <a:gd name="T40" fmla="+- 0 4 -21"/>
              <a:gd name="T41" fmla="*/ T40 w 1803"/>
              <a:gd name="T42" fmla="+- 0 -186 -343"/>
              <a:gd name="T43" fmla="*/ -186 h 420"/>
              <a:gd name="T44" fmla="+- 0 36 -21"/>
              <a:gd name="T45" fmla="*/ T44 w 1803"/>
              <a:gd name="T46" fmla="+- 0 -186 -343"/>
              <a:gd name="T47" fmla="*/ -186 h 420"/>
              <a:gd name="T48" fmla="+- 0 107 -21"/>
              <a:gd name="T49" fmla="*/ T48 w 1803"/>
              <a:gd name="T50" fmla="+- 0 -257 -343"/>
              <a:gd name="T51" fmla="*/ -257 h 420"/>
              <a:gd name="T52" fmla="+- 0 107 -21"/>
              <a:gd name="T53" fmla="*/ T52 w 1803"/>
              <a:gd name="T54" fmla="+- 0 -230 -343"/>
              <a:gd name="T55" fmla="*/ -230 h 420"/>
              <a:gd name="T56" fmla="+- 0 -21 -21"/>
              <a:gd name="T57" fmla="*/ T56 w 1803"/>
              <a:gd name="T58" fmla="+- 0 -343 -343"/>
              <a:gd name="T59" fmla="*/ -343 h 420"/>
              <a:gd name="T60" fmla="+- 0 1782 -21"/>
              <a:gd name="T61" fmla="*/ T60 w 1803"/>
              <a:gd name="T62" fmla="+- 0 77 -343"/>
              <a:gd name="T63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803" h="420">
                <a:moveTo>
                  <a:pt x="128" y="113"/>
                </a:moveTo>
                <a:cubicBezTo>
                  <a:pt x="110" y="108"/>
                  <a:pt x="87" y="108"/>
                  <a:pt x="87" y="131"/>
                </a:cubicBezTo>
                <a:lnTo>
                  <a:pt x="87" y="157"/>
                </a:lnTo>
                <a:lnTo>
                  <a:pt x="123" y="157"/>
                </a:lnTo>
                <a:lnTo>
                  <a:pt x="123" y="184"/>
                </a:lnTo>
                <a:lnTo>
                  <a:pt x="87" y="184"/>
                </a:lnTo>
                <a:lnTo>
                  <a:pt x="87" y="343"/>
                </a:lnTo>
                <a:lnTo>
                  <a:pt x="57" y="343"/>
                </a:lnTo>
                <a:lnTo>
                  <a:pt x="57" y="184"/>
                </a:lnTo>
                <a:lnTo>
                  <a:pt x="25" y="184"/>
                </a:lnTo>
                <a:lnTo>
                  <a:pt x="25" y="157"/>
                </a:lnTo>
                <a:lnTo>
                  <a:pt x="57" y="157"/>
                </a:lnTo>
                <a:cubicBezTo>
                  <a:pt x="49" y="103"/>
                  <a:pt x="76" y="72"/>
                  <a:pt x="128" y="86"/>
                </a:cubicBezTo>
                <a:lnTo>
                  <a:pt x="128" y="113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3" name="AutoShape 146"/>
          <p:cNvSpPr>
            <a:spLocks noChangeArrowheads="1"/>
          </p:cNvSpPr>
          <p:nvPr/>
        </p:nvSpPr>
        <p:spPr bwMode="auto">
          <a:xfrm>
            <a:off x="2284942" y="82680233"/>
            <a:ext cx="985990" cy="228635"/>
          </a:xfrm>
          <a:custGeom>
            <a:avLst/>
            <a:gdLst>
              <a:gd name="T0" fmla="+- 0 81 -127"/>
              <a:gd name="T1" fmla="*/ T0 w 1803"/>
              <a:gd name="T2" fmla="+- 0 -23 -343"/>
              <a:gd name="T3" fmla="*/ -23 h 420"/>
              <a:gd name="T4" fmla="+- 0 138 -127"/>
              <a:gd name="T5" fmla="*/ T4 w 1803"/>
              <a:gd name="T6" fmla="+- 0 -96 -343"/>
              <a:gd name="T7" fmla="*/ -96 h 420"/>
              <a:gd name="T8" fmla="+- 0 45 -127"/>
              <a:gd name="T9" fmla="*/ T8 w 1803"/>
              <a:gd name="T10" fmla="+- 0 -50 -343"/>
              <a:gd name="T11" fmla="*/ -50 h 420"/>
              <a:gd name="T12" fmla="+- 0 81 -127"/>
              <a:gd name="T13" fmla="*/ T12 w 1803"/>
              <a:gd name="T14" fmla="+- 0 -23 -343"/>
              <a:gd name="T15" fmla="*/ -23 h 420"/>
              <a:gd name="T16" fmla="+- 0 169 -127"/>
              <a:gd name="T17" fmla="*/ T16 w 1803"/>
              <a:gd name="T18" fmla="+- 0 -44 -343"/>
              <a:gd name="T19" fmla="*/ -44 h 420"/>
              <a:gd name="T20" fmla="+- 0 188 -127"/>
              <a:gd name="T21" fmla="*/ T20 w 1803"/>
              <a:gd name="T22" fmla="+- 0 -24 -343"/>
              <a:gd name="T23" fmla="*/ -24 h 420"/>
              <a:gd name="T24" fmla="+- 0 188 -127"/>
              <a:gd name="T25" fmla="*/ T24 w 1803"/>
              <a:gd name="T26" fmla="+- 0 -1 -343"/>
              <a:gd name="T27" fmla="*/ -1 h 420"/>
              <a:gd name="T28" fmla="+- 0 140 -127"/>
              <a:gd name="T29" fmla="*/ T28 w 1803"/>
              <a:gd name="T30" fmla="+- 0 -24 -343"/>
              <a:gd name="T31" fmla="*/ -24 h 420"/>
              <a:gd name="T32" fmla="+- 0 13 -127"/>
              <a:gd name="T33" fmla="*/ T32 w 1803"/>
              <a:gd name="T34" fmla="+- 0 -48 -343"/>
              <a:gd name="T35" fmla="*/ -48 h 420"/>
              <a:gd name="T36" fmla="+- 0 134 -127"/>
              <a:gd name="T37" fmla="*/ T36 w 1803"/>
              <a:gd name="T38" fmla="+- 0 -119 -343"/>
              <a:gd name="T39" fmla="*/ -119 h 420"/>
              <a:gd name="T40" fmla="+- 0 97 -127"/>
              <a:gd name="T41" fmla="*/ T40 w 1803"/>
              <a:gd name="T42" fmla="+- 0 -163 -343"/>
              <a:gd name="T43" fmla="*/ -163 h 420"/>
              <a:gd name="T44" fmla="+- 0 51 -127"/>
              <a:gd name="T45" fmla="*/ T44 w 1803"/>
              <a:gd name="T46" fmla="+- 0 -128 -343"/>
              <a:gd name="T47" fmla="*/ -128 h 420"/>
              <a:gd name="T48" fmla="+- 0 20 -127"/>
              <a:gd name="T49" fmla="*/ T48 w 1803"/>
              <a:gd name="T50" fmla="+- 0 -128 -343"/>
              <a:gd name="T51" fmla="*/ -128 h 420"/>
              <a:gd name="T52" fmla="+- 0 99 -127"/>
              <a:gd name="T53" fmla="*/ T52 w 1803"/>
              <a:gd name="T54" fmla="+- 0 -190 -343"/>
              <a:gd name="T55" fmla="*/ -190 h 420"/>
              <a:gd name="T56" fmla="+- 0 169 -127"/>
              <a:gd name="T57" fmla="*/ T56 w 1803"/>
              <a:gd name="T58" fmla="+- 0 -139 -343"/>
              <a:gd name="T59" fmla="*/ -139 h 420"/>
              <a:gd name="T60" fmla="+- 0 169 -127"/>
              <a:gd name="T61" fmla="*/ T60 w 1803"/>
              <a:gd name="T62" fmla="+- 0 -44 -343"/>
              <a:gd name="T63" fmla="*/ -44 h 420"/>
              <a:gd name="T64" fmla="+- 0 -127 -127"/>
              <a:gd name="T65" fmla="*/ T64 w 1803"/>
              <a:gd name="T66" fmla="+- 0 -343 -343"/>
              <a:gd name="T67" fmla="*/ -343 h 420"/>
              <a:gd name="T68" fmla="+- 0 1676 -127"/>
              <a:gd name="T69" fmla="*/ T68 w 1803"/>
              <a:gd name="T70" fmla="+- 0 77 -343"/>
              <a:gd name="T7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803" h="420">
                <a:moveTo>
                  <a:pt x="208" y="320"/>
                </a:moveTo>
                <a:cubicBezTo>
                  <a:pt x="252" y="321"/>
                  <a:pt x="271" y="295"/>
                  <a:pt x="265" y="247"/>
                </a:cubicBezTo>
                <a:cubicBezTo>
                  <a:pt x="237" y="265"/>
                  <a:pt x="172" y="248"/>
                  <a:pt x="172" y="293"/>
                </a:cubicBezTo>
                <a:cubicBezTo>
                  <a:pt x="172" y="313"/>
                  <a:pt x="187" y="320"/>
                  <a:pt x="208" y="320"/>
                </a:cubicBezTo>
                <a:close/>
                <a:moveTo>
                  <a:pt x="296" y="299"/>
                </a:moveTo>
                <a:cubicBezTo>
                  <a:pt x="294" y="316"/>
                  <a:pt x="299" y="323"/>
                  <a:pt x="315" y="319"/>
                </a:cubicBezTo>
                <a:lnTo>
                  <a:pt x="315" y="342"/>
                </a:lnTo>
                <a:cubicBezTo>
                  <a:pt x="296" y="352"/>
                  <a:pt x="263" y="347"/>
                  <a:pt x="267" y="319"/>
                </a:cubicBezTo>
                <a:cubicBezTo>
                  <a:pt x="241" y="358"/>
                  <a:pt x="140" y="361"/>
                  <a:pt x="140" y="295"/>
                </a:cubicBezTo>
                <a:cubicBezTo>
                  <a:pt x="140" y="229"/>
                  <a:pt x="218" y="245"/>
                  <a:pt x="261" y="224"/>
                </a:cubicBezTo>
                <a:cubicBezTo>
                  <a:pt x="276" y="201"/>
                  <a:pt x="253" y="177"/>
                  <a:pt x="224" y="180"/>
                </a:cubicBezTo>
                <a:cubicBezTo>
                  <a:pt x="198" y="182"/>
                  <a:pt x="179" y="188"/>
                  <a:pt x="178" y="215"/>
                </a:cubicBezTo>
                <a:lnTo>
                  <a:pt x="147" y="215"/>
                </a:lnTo>
                <a:cubicBezTo>
                  <a:pt x="149" y="170"/>
                  <a:pt x="180" y="154"/>
                  <a:pt x="226" y="153"/>
                </a:cubicBezTo>
                <a:cubicBezTo>
                  <a:pt x="266" y="152"/>
                  <a:pt x="296" y="164"/>
                  <a:pt x="296" y="204"/>
                </a:cubicBezTo>
                <a:lnTo>
                  <a:pt x="296" y="299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4" name="AutoShape 145"/>
          <p:cNvSpPr>
            <a:spLocks noChangeArrowheads="1"/>
          </p:cNvSpPr>
          <p:nvPr/>
        </p:nvSpPr>
        <p:spPr bwMode="auto">
          <a:xfrm>
            <a:off x="2284942" y="82908868"/>
            <a:ext cx="985990" cy="228635"/>
          </a:xfrm>
          <a:custGeom>
            <a:avLst/>
            <a:gdLst>
              <a:gd name="T0" fmla="+- 0 107 -320"/>
              <a:gd name="T1" fmla="*/ T0 w 1803"/>
              <a:gd name="T2" fmla="+- 0 0 -343"/>
              <a:gd name="T3" fmla="*/ 0 h 420"/>
              <a:gd name="T4" fmla="+- 0 74 -320"/>
              <a:gd name="T5" fmla="*/ T4 w 1803"/>
              <a:gd name="T6" fmla="+- 0 0 -343"/>
              <a:gd name="T7" fmla="*/ 0 h 420"/>
              <a:gd name="T8" fmla="+- 0 5 -320"/>
              <a:gd name="T9" fmla="*/ T8 w 1803"/>
              <a:gd name="T10" fmla="+- 0 -186 -343"/>
              <a:gd name="T11" fmla="*/ -186 h 420"/>
              <a:gd name="T12" fmla="+- 0 39 -320"/>
              <a:gd name="T13" fmla="*/ T12 w 1803"/>
              <a:gd name="T14" fmla="+- 0 -186 -343"/>
              <a:gd name="T15" fmla="*/ -186 h 420"/>
              <a:gd name="T16" fmla="+- 0 92 -320"/>
              <a:gd name="T17" fmla="*/ T16 w 1803"/>
              <a:gd name="T18" fmla="+- 0 -31 -343"/>
              <a:gd name="T19" fmla="*/ -31 h 420"/>
              <a:gd name="T20" fmla="+- 0 143 -320"/>
              <a:gd name="T21" fmla="*/ T20 w 1803"/>
              <a:gd name="T22" fmla="+- 0 -186 -343"/>
              <a:gd name="T23" fmla="*/ -186 h 420"/>
              <a:gd name="T24" fmla="+- 0 175 -320"/>
              <a:gd name="T25" fmla="*/ T24 w 1803"/>
              <a:gd name="T26" fmla="+- 0 -186 -343"/>
              <a:gd name="T27" fmla="*/ -186 h 420"/>
              <a:gd name="T28" fmla="+- 0 -320 -320"/>
              <a:gd name="T29" fmla="*/ T28 w 1803"/>
              <a:gd name="T30" fmla="+- 0 -343 -343"/>
              <a:gd name="T31" fmla="*/ -343 h 420"/>
              <a:gd name="T32" fmla="+- 0 1483 -320"/>
              <a:gd name="T33" fmla="*/ T32 w 1803"/>
              <a:gd name="T34" fmla="+- 0 77 -343"/>
              <a:gd name="T3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803" h="420">
                <a:moveTo>
                  <a:pt x="427" y="343"/>
                </a:moveTo>
                <a:lnTo>
                  <a:pt x="394" y="343"/>
                </a:lnTo>
                <a:lnTo>
                  <a:pt x="325" y="157"/>
                </a:lnTo>
                <a:lnTo>
                  <a:pt x="359" y="157"/>
                </a:lnTo>
                <a:lnTo>
                  <a:pt x="412" y="312"/>
                </a:lnTo>
                <a:lnTo>
                  <a:pt x="463" y="157"/>
                </a:lnTo>
                <a:lnTo>
                  <a:pt x="495" y="157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5" name="AutoShape 144"/>
          <p:cNvSpPr>
            <a:spLocks noChangeArrowheads="1"/>
          </p:cNvSpPr>
          <p:nvPr/>
        </p:nvSpPr>
        <p:spPr bwMode="auto">
          <a:xfrm>
            <a:off x="2284942" y="83137503"/>
            <a:ext cx="985990" cy="228635"/>
          </a:xfrm>
          <a:custGeom>
            <a:avLst/>
            <a:gdLst>
              <a:gd name="T0" fmla="+- 0 103 -500"/>
              <a:gd name="T1" fmla="*/ T0 w 1803"/>
              <a:gd name="T2" fmla="+- 0 4 -343"/>
              <a:gd name="T3" fmla="*/ 4 h 420"/>
              <a:gd name="T4" fmla="+- 0 13 -500"/>
              <a:gd name="T5" fmla="*/ T4 w 1803"/>
              <a:gd name="T6" fmla="+- 0 -93 -343"/>
              <a:gd name="T7" fmla="*/ -93 h 420"/>
              <a:gd name="T8" fmla="+- 0 103 -500"/>
              <a:gd name="T9" fmla="*/ T8 w 1803"/>
              <a:gd name="T10" fmla="+- 0 -190 -343"/>
              <a:gd name="T11" fmla="*/ -190 h 420"/>
              <a:gd name="T12" fmla="+- 0 194 -500"/>
              <a:gd name="T13" fmla="*/ T12 w 1803"/>
              <a:gd name="T14" fmla="+- 0 -93 -343"/>
              <a:gd name="T15" fmla="*/ -93 h 420"/>
              <a:gd name="T16" fmla="+- 0 103 -500"/>
              <a:gd name="T17" fmla="*/ T16 w 1803"/>
              <a:gd name="T18" fmla="+- 0 4 -343"/>
              <a:gd name="T19" fmla="*/ 4 h 420"/>
              <a:gd name="T20" fmla="+- 0 103 -500"/>
              <a:gd name="T21" fmla="*/ T20 w 1803"/>
              <a:gd name="T22" fmla="+- 0 -163 -343"/>
              <a:gd name="T23" fmla="*/ -163 h 420"/>
              <a:gd name="T24" fmla="+- 0 45 -500"/>
              <a:gd name="T25" fmla="*/ T24 w 1803"/>
              <a:gd name="T26" fmla="+- 0 -93 -343"/>
              <a:gd name="T27" fmla="*/ -93 h 420"/>
              <a:gd name="T28" fmla="+- 0 103 -500"/>
              <a:gd name="T29" fmla="*/ T28 w 1803"/>
              <a:gd name="T30" fmla="+- 0 -23 -343"/>
              <a:gd name="T31" fmla="*/ -23 h 420"/>
              <a:gd name="T32" fmla="+- 0 161 -500"/>
              <a:gd name="T33" fmla="*/ T32 w 1803"/>
              <a:gd name="T34" fmla="+- 0 -93 -343"/>
              <a:gd name="T35" fmla="*/ -93 h 420"/>
              <a:gd name="T36" fmla="+- 0 103 -500"/>
              <a:gd name="T37" fmla="*/ T36 w 1803"/>
              <a:gd name="T38" fmla="+- 0 -163 -343"/>
              <a:gd name="T39" fmla="*/ -163 h 420"/>
              <a:gd name="T40" fmla="+- 0 -500 -500"/>
              <a:gd name="T41" fmla="*/ T40 w 1803"/>
              <a:gd name="T42" fmla="+- 0 -343 -343"/>
              <a:gd name="T43" fmla="*/ -343 h 420"/>
              <a:gd name="T44" fmla="+- 0 1303 -500"/>
              <a:gd name="T45" fmla="*/ T44 w 1803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803" h="420">
                <a:moveTo>
                  <a:pt x="603" y="347"/>
                </a:moveTo>
                <a:cubicBezTo>
                  <a:pt x="543" y="347"/>
                  <a:pt x="513" y="308"/>
                  <a:pt x="513" y="250"/>
                </a:cubicBezTo>
                <a:cubicBezTo>
                  <a:pt x="513" y="192"/>
                  <a:pt x="543" y="153"/>
                  <a:pt x="603" y="153"/>
                </a:cubicBezTo>
                <a:cubicBezTo>
                  <a:pt x="663" y="153"/>
                  <a:pt x="694" y="191"/>
                  <a:pt x="694" y="250"/>
                </a:cubicBezTo>
                <a:cubicBezTo>
                  <a:pt x="694" y="309"/>
                  <a:pt x="663" y="347"/>
                  <a:pt x="603" y="347"/>
                </a:cubicBezTo>
                <a:close/>
                <a:moveTo>
                  <a:pt x="603" y="180"/>
                </a:moveTo>
                <a:cubicBezTo>
                  <a:pt x="563" y="180"/>
                  <a:pt x="545" y="210"/>
                  <a:pt x="545" y="250"/>
                </a:cubicBezTo>
                <a:cubicBezTo>
                  <a:pt x="545" y="290"/>
                  <a:pt x="563" y="320"/>
                  <a:pt x="603" y="320"/>
                </a:cubicBezTo>
                <a:cubicBezTo>
                  <a:pt x="643" y="320"/>
                  <a:pt x="661" y="291"/>
                  <a:pt x="661" y="250"/>
                </a:cubicBezTo>
                <a:cubicBezTo>
                  <a:pt x="661" y="209"/>
                  <a:pt x="643" y="180"/>
                  <a:pt x="603" y="180"/>
                </a:cubicBez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6" name="AutoShape 143"/>
          <p:cNvSpPr>
            <a:spLocks noChangeArrowheads="1"/>
          </p:cNvSpPr>
          <p:nvPr/>
        </p:nvSpPr>
        <p:spPr bwMode="auto">
          <a:xfrm>
            <a:off x="2284942" y="83366139"/>
            <a:ext cx="985990" cy="228635"/>
          </a:xfrm>
          <a:custGeom>
            <a:avLst/>
            <a:gdLst>
              <a:gd name="T0" fmla="+- 0 91 -706"/>
              <a:gd name="T1" fmla="*/ T0 w 1803"/>
              <a:gd name="T2" fmla="+- 0 -23 -343"/>
              <a:gd name="T3" fmla="*/ -23 h 420"/>
              <a:gd name="T4" fmla="+- 0 147 -706"/>
              <a:gd name="T5" fmla="*/ T4 w 1803"/>
              <a:gd name="T6" fmla="+- 0 -186 -343"/>
              <a:gd name="T7" fmla="*/ -186 h 420"/>
              <a:gd name="T8" fmla="+- 0 177 -706"/>
              <a:gd name="T9" fmla="*/ T8 w 1803"/>
              <a:gd name="T10" fmla="+- 0 -186 -343"/>
              <a:gd name="T11" fmla="*/ -186 h 420"/>
              <a:gd name="T12" fmla="+- 0 177 -706"/>
              <a:gd name="T13" fmla="*/ T12 w 1803"/>
              <a:gd name="T14" fmla="+- 0 0 -343"/>
              <a:gd name="T15" fmla="*/ 0 h 420"/>
              <a:gd name="T16" fmla="+- 0 148 -706"/>
              <a:gd name="T17" fmla="*/ T16 w 1803"/>
              <a:gd name="T18" fmla="+- 0 0 -343"/>
              <a:gd name="T19" fmla="*/ 0 h 420"/>
              <a:gd name="T20" fmla="+- 0 148 -706"/>
              <a:gd name="T21" fmla="*/ T20 w 1803"/>
              <a:gd name="T22" fmla="+- 0 -30 -343"/>
              <a:gd name="T23" fmla="*/ -30 h 420"/>
              <a:gd name="T24" fmla="+- 0 87 -706"/>
              <a:gd name="T25" fmla="*/ T24 w 1803"/>
              <a:gd name="T26" fmla="+- 0 4 -343"/>
              <a:gd name="T27" fmla="*/ 4 h 420"/>
              <a:gd name="T28" fmla="+- 0 23 -706"/>
              <a:gd name="T29" fmla="*/ T28 w 1803"/>
              <a:gd name="T30" fmla="+- 0 -186 -343"/>
              <a:gd name="T31" fmla="*/ -186 h 420"/>
              <a:gd name="T32" fmla="+- 0 54 -706"/>
              <a:gd name="T33" fmla="*/ T32 w 1803"/>
              <a:gd name="T34" fmla="+- 0 -186 -343"/>
              <a:gd name="T35" fmla="*/ -186 h 420"/>
              <a:gd name="T36" fmla="+- 0 54 -706"/>
              <a:gd name="T37" fmla="*/ T36 w 1803"/>
              <a:gd name="T38" fmla="+- 0 -60 -343"/>
              <a:gd name="T39" fmla="*/ -60 h 420"/>
              <a:gd name="T40" fmla="+- 0 91 -706"/>
              <a:gd name="T41" fmla="*/ T40 w 1803"/>
              <a:gd name="T42" fmla="+- 0 -23 -343"/>
              <a:gd name="T43" fmla="*/ -23 h 420"/>
              <a:gd name="T44" fmla="+- 0 -706 -706"/>
              <a:gd name="T45" fmla="*/ T44 w 1803"/>
              <a:gd name="T46" fmla="+- 0 -343 -343"/>
              <a:gd name="T47" fmla="*/ -343 h 420"/>
              <a:gd name="T48" fmla="+- 0 1097 -706"/>
              <a:gd name="T49" fmla="*/ T48 w 1803"/>
              <a:gd name="T50" fmla="+- 0 77 -343"/>
              <a:gd name="T51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803" h="420">
                <a:moveTo>
                  <a:pt x="797" y="320"/>
                </a:moveTo>
                <a:cubicBezTo>
                  <a:pt x="873" y="320"/>
                  <a:pt x="849" y="227"/>
                  <a:pt x="853" y="157"/>
                </a:cubicBezTo>
                <a:lnTo>
                  <a:pt x="883" y="157"/>
                </a:lnTo>
                <a:lnTo>
                  <a:pt x="883" y="343"/>
                </a:lnTo>
                <a:lnTo>
                  <a:pt x="854" y="343"/>
                </a:lnTo>
                <a:lnTo>
                  <a:pt x="854" y="313"/>
                </a:lnTo>
                <a:cubicBezTo>
                  <a:pt x="843" y="334"/>
                  <a:pt x="823" y="347"/>
                  <a:pt x="793" y="347"/>
                </a:cubicBezTo>
                <a:cubicBezTo>
                  <a:pt x="703" y="347"/>
                  <a:pt x="734" y="237"/>
                  <a:pt x="729" y="157"/>
                </a:cubicBezTo>
                <a:lnTo>
                  <a:pt x="760" y="157"/>
                </a:lnTo>
                <a:lnTo>
                  <a:pt x="760" y="283"/>
                </a:lnTo>
                <a:cubicBezTo>
                  <a:pt x="760" y="306"/>
                  <a:pt x="774" y="320"/>
                  <a:pt x="797" y="320"/>
                </a:cubicBez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7" name="AutoShape 142"/>
          <p:cNvSpPr>
            <a:spLocks noChangeArrowheads="1"/>
          </p:cNvSpPr>
          <p:nvPr/>
        </p:nvSpPr>
        <p:spPr bwMode="auto">
          <a:xfrm>
            <a:off x="2284942" y="83594774"/>
            <a:ext cx="985990" cy="228635"/>
          </a:xfrm>
          <a:custGeom>
            <a:avLst/>
            <a:gdLst>
              <a:gd name="T0" fmla="+- 0 120 -906"/>
              <a:gd name="T1" fmla="*/ T0 w 1803"/>
              <a:gd name="T2" fmla="+- 0 -158 -343"/>
              <a:gd name="T3" fmla="*/ -158 h 420"/>
              <a:gd name="T4" fmla="+- 0 53 -906"/>
              <a:gd name="T5" fmla="*/ T4 w 1803"/>
              <a:gd name="T6" fmla="+- 0 0 -343"/>
              <a:gd name="T7" fmla="*/ 0 h 420"/>
              <a:gd name="T8" fmla="+- 0 22 -906"/>
              <a:gd name="T9" fmla="*/ T8 w 1803"/>
              <a:gd name="T10" fmla="+- 0 0 -343"/>
              <a:gd name="T11" fmla="*/ 0 h 420"/>
              <a:gd name="T12" fmla="+- 0 22 -906"/>
              <a:gd name="T13" fmla="*/ T12 w 1803"/>
              <a:gd name="T14" fmla="+- 0 -186 -343"/>
              <a:gd name="T15" fmla="*/ -186 h 420"/>
              <a:gd name="T16" fmla="+- 0 51 -906"/>
              <a:gd name="T17" fmla="*/ T16 w 1803"/>
              <a:gd name="T18" fmla="+- 0 -186 -343"/>
              <a:gd name="T19" fmla="*/ -186 h 420"/>
              <a:gd name="T20" fmla="+- 0 51 -906"/>
              <a:gd name="T21" fmla="*/ T20 w 1803"/>
              <a:gd name="T22" fmla="+- 0 -147 -343"/>
              <a:gd name="T23" fmla="*/ -147 h 420"/>
              <a:gd name="T24" fmla="+- 0 120 -906"/>
              <a:gd name="T25" fmla="*/ T24 w 1803"/>
              <a:gd name="T26" fmla="+- 0 -190 -343"/>
              <a:gd name="T27" fmla="*/ -190 h 420"/>
              <a:gd name="T28" fmla="+- 0 120 -906"/>
              <a:gd name="T29" fmla="*/ T28 w 1803"/>
              <a:gd name="T30" fmla="+- 0 -158 -343"/>
              <a:gd name="T31" fmla="*/ -158 h 420"/>
              <a:gd name="T32" fmla="+- 0 -906 -906"/>
              <a:gd name="T33" fmla="*/ T32 w 1803"/>
              <a:gd name="T34" fmla="+- 0 -343 -343"/>
              <a:gd name="T35" fmla="*/ -343 h 420"/>
              <a:gd name="T36" fmla="+- 0 897 -906"/>
              <a:gd name="T37" fmla="*/ T36 w 1803"/>
              <a:gd name="T38" fmla="+- 0 77 -343"/>
              <a:gd name="T39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803" h="420">
                <a:moveTo>
                  <a:pt x="1026" y="185"/>
                </a:moveTo>
                <a:cubicBezTo>
                  <a:pt x="946" y="180"/>
                  <a:pt x="959" y="267"/>
                  <a:pt x="959" y="343"/>
                </a:cubicBezTo>
                <a:lnTo>
                  <a:pt x="928" y="343"/>
                </a:lnTo>
                <a:lnTo>
                  <a:pt x="928" y="157"/>
                </a:lnTo>
                <a:lnTo>
                  <a:pt x="957" y="157"/>
                </a:lnTo>
                <a:lnTo>
                  <a:pt x="957" y="196"/>
                </a:lnTo>
                <a:cubicBezTo>
                  <a:pt x="971" y="169"/>
                  <a:pt x="988" y="153"/>
                  <a:pt x="1026" y="153"/>
                </a:cubicBezTo>
                <a:lnTo>
                  <a:pt x="1026" y="185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8" name="AutoShape 141"/>
          <p:cNvSpPr>
            <a:spLocks noChangeArrowheads="1"/>
          </p:cNvSpPr>
          <p:nvPr/>
        </p:nvSpPr>
        <p:spPr bwMode="auto">
          <a:xfrm>
            <a:off x="2284942" y="83823409"/>
            <a:ext cx="985990" cy="228635"/>
          </a:xfrm>
          <a:custGeom>
            <a:avLst/>
            <a:gdLst>
              <a:gd name="T0" fmla="+- 0 25 -1025"/>
              <a:gd name="T1" fmla="*/ T0 w 1803"/>
              <a:gd name="T2" fmla="+- 0 -186 -343"/>
              <a:gd name="T3" fmla="*/ -186 h 420"/>
              <a:gd name="T4" fmla="+- 0 55 -1025"/>
              <a:gd name="T5" fmla="*/ T4 w 1803"/>
              <a:gd name="T6" fmla="+- 0 -186 -343"/>
              <a:gd name="T7" fmla="*/ -186 h 420"/>
              <a:gd name="T8" fmla="+- 0 55 -1025"/>
              <a:gd name="T9" fmla="*/ T8 w 1803"/>
              <a:gd name="T10" fmla="+- 0 0 -343"/>
              <a:gd name="T11" fmla="*/ 0 h 420"/>
              <a:gd name="T12" fmla="+- 0 25 -1025"/>
              <a:gd name="T13" fmla="*/ T12 w 1803"/>
              <a:gd name="T14" fmla="+- 0 0 -343"/>
              <a:gd name="T15" fmla="*/ 0 h 420"/>
              <a:gd name="T16" fmla="+- 0 25 -1025"/>
              <a:gd name="T17" fmla="*/ T16 w 1803"/>
              <a:gd name="T18" fmla="+- 0 -186 -343"/>
              <a:gd name="T19" fmla="*/ -186 h 420"/>
              <a:gd name="T20" fmla="+- 0 55 -1025"/>
              <a:gd name="T21" fmla="*/ T20 w 1803"/>
              <a:gd name="T22" fmla="+- 0 -220 -343"/>
              <a:gd name="T23" fmla="*/ -220 h 420"/>
              <a:gd name="T24" fmla="+- 0 25 -1025"/>
              <a:gd name="T25" fmla="*/ T24 w 1803"/>
              <a:gd name="T26" fmla="+- 0 -220 -343"/>
              <a:gd name="T27" fmla="*/ -220 h 420"/>
              <a:gd name="T28" fmla="+- 0 25 -1025"/>
              <a:gd name="T29" fmla="*/ T28 w 1803"/>
              <a:gd name="T30" fmla="+- 0 -257 -343"/>
              <a:gd name="T31" fmla="*/ -257 h 420"/>
              <a:gd name="T32" fmla="+- 0 55 -1025"/>
              <a:gd name="T33" fmla="*/ T32 w 1803"/>
              <a:gd name="T34" fmla="+- 0 -257 -343"/>
              <a:gd name="T35" fmla="*/ -257 h 420"/>
              <a:gd name="T36" fmla="+- 0 55 -1025"/>
              <a:gd name="T37" fmla="*/ T36 w 1803"/>
              <a:gd name="T38" fmla="+- 0 -220 -343"/>
              <a:gd name="T39" fmla="*/ -220 h 420"/>
              <a:gd name="T40" fmla="+- 0 -1025 -1025"/>
              <a:gd name="T41" fmla="*/ T40 w 1803"/>
              <a:gd name="T42" fmla="+- 0 -343 -343"/>
              <a:gd name="T43" fmla="*/ -343 h 420"/>
              <a:gd name="T44" fmla="+- 0 778 -1025"/>
              <a:gd name="T45" fmla="*/ T44 w 1803"/>
              <a:gd name="T46" fmla="+- 0 77 -343"/>
              <a:gd name="T4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803" h="420">
                <a:moveTo>
                  <a:pt x="1050" y="157"/>
                </a:moveTo>
                <a:lnTo>
                  <a:pt x="1080" y="157"/>
                </a:lnTo>
                <a:lnTo>
                  <a:pt x="1080" y="343"/>
                </a:lnTo>
                <a:lnTo>
                  <a:pt x="1050" y="343"/>
                </a:lnTo>
                <a:lnTo>
                  <a:pt x="1050" y="157"/>
                </a:lnTo>
                <a:close/>
                <a:moveTo>
                  <a:pt x="1080" y="123"/>
                </a:moveTo>
                <a:lnTo>
                  <a:pt x="1050" y="123"/>
                </a:lnTo>
                <a:lnTo>
                  <a:pt x="1050" y="86"/>
                </a:lnTo>
                <a:lnTo>
                  <a:pt x="1080" y="86"/>
                </a:lnTo>
                <a:lnTo>
                  <a:pt x="1080" y="123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79" name="AutoShape 140"/>
          <p:cNvSpPr>
            <a:spLocks noChangeArrowheads="1"/>
          </p:cNvSpPr>
          <p:nvPr/>
        </p:nvSpPr>
        <p:spPr bwMode="auto">
          <a:xfrm>
            <a:off x="2284942" y="84052044"/>
            <a:ext cx="985990" cy="228635"/>
          </a:xfrm>
          <a:custGeom>
            <a:avLst/>
            <a:gdLst>
              <a:gd name="T0" fmla="+- 0 103 -1104"/>
              <a:gd name="T1" fmla="*/ T0 w 1803"/>
              <a:gd name="T2" fmla="+- 0 0 -343"/>
              <a:gd name="T3" fmla="*/ 0 h 420"/>
              <a:gd name="T4" fmla="+- 0 35 -1104"/>
              <a:gd name="T5" fmla="*/ T4 w 1803"/>
              <a:gd name="T6" fmla="+- 0 -41 -343"/>
              <a:gd name="T7" fmla="*/ -41 h 420"/>
              <a:gd name="T8" fmla="+- 0 35 -1104"/>
              <a:gd name="T9" fmla="*/ T8 w 1803"/>
              <a:gd name="T10" fmla="+- 0 -159 -343"/>
              <a:gd name="T11" fmla="*/ -159 h 420"/>
              <a:gd name="T12" fmla="+- 0 3 -1104"/>
              <a:gd name="T13" fmla="*/ T12 w 1803"/>
              <a:gd name="T14" fmla="+- 0 -159 -343"/>
              <a:gd name="T15" fmla="*/ -159 h 420"/>
              <a:gd name="T16" fmla="+- 0 3 -1104"/>
              <a:gd name="T17" fmla="*/ T16 w 1803"/>
              <a:gd name="T18" fmla="+- 0 -186 -343"/>
              <a:gd name="T19" fmla="*/ -186 h 420"/>
              <a:gd name="T20" fmla="+- 0 35 -1104"/>
              <a:gd name="T21" fmla="*/ T20 w 1803"/>
              <a:gd name="T22" fmla="+- 0 -186 -343"/>
              <a:gd name="T23" fmla="*/ -186 h 420"/>
              <a:gd name="T24" fmla="+- 0 35 -1104"/>
              <a:gd name="T25" fmla="*/ T24 w 1803"/>
              <a:gd name="T26" fmla="+- 0 -242 -343"/>
              <a:gd name="T27" fmla="*/ -242 h 420"/>
              <a:gd name="T28" fmla="+- 0 66 -1104"/>
              <a:gd name="T29" fmla="*/ T28 w 1803"/>
              <a:gd name="T30" fmla="+- 0 -242 -343"/>
              <a:gd name="T31" fmla="*/ -242 h 420"/>
              <a:gd name="T32" fmla="+- 0 66 -1104"/>
              <a:gd name="T33" fmla="*/ T32 w 1803"/>
              <a:gd name="T34" fmla="+- 0 -186 -343"/>
              <a:gd name="T35" fmla="*/ -186 h 420"/>
              <a:gd name="T36" fmla="+- 0 103 -1104"/>
              <a:gd name="T37" fmla="*/ T36 w 1803"/>
              <a:gd name="T38" fmla="+- 0 -186 -343"/>
              <a:gd name="T39" fmla="*/ -186 h 420"/>
              <a:gd name="T40" fmla="+- 0 103 -1104"/>
              <a:gd name="T41" fmla="*/ T40 w 1803"/>
              <a:gd name="T42" fmla="+- 0 -159 -343"/>
              <a:gd name="T43" fmla="*/ -159 h 420"/>
              <a:gd name="T44" fmla="+- 0 66 -1104"/>
              <a:gd name="T45" fmla="*/ T44 w 1803"/>
              <a:gd name="T46" fmla="+- 0 -159 -343"/>
              <a:gd name="T47" fmla="*/ -159 h 420"/>
              <a:gd name="T48" fmla="+- 0 66 -1104"/>
              <a:gd name="T49" fmla="*/ T48 w 1803"/>
              <a:gd name="T50" fmla="+- 0 -44 -343"/>
              <a:gd name="T51" fmla="*/ -44 h 420"/>
              <a:gd name="T52" fmla="+- 0 103 -1104"/>
              <a:gd name="T53" fmla="*/ T52 w 1803"/>
              <a:gd name="T54" fmla="+- 0 -27 -343"/>
              <a:gd name="T55" fmla="*/ -27 h 420"/>
              <a:gd name="T56" fmla="+- 0 103 -1104"/>
              <a:gd name="T57" fmla="*/ T56 w 1803"/>
              <a:gd name="T58" fmla="+- 0 0 -343"/>
              <a:gd name="T59" fmla="*/ 0 h 420"/>
              <a:gd name="T60" fmla="+- 0 -1104 -1104"/>
              <a:gd name="T61" fmla="*/ T60 w 1803"/>
              <a:gd name="T62" fmla="+- 0 -343 -343"/>
              <a:gd name="T63" fmla="*/ -343 h 420"/>
              <a:gd name="T64" fmla="+- 0 699 -1104"/>
              <a:gd name="T65" fmla="*/ T64 w 1803"/>
              <a:gd name="T66" fmla="+- 0 77 -343"/>
              <a:gd name="T67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803" h="420">
                <a:moveTo>
                  <a:pt x="1207" y="343"/>
                </a:moveTo>
                <a:cubicBezTo>
                  <a:pt x="1168" y="344"/>
                  <a:pt x="1139" y="344"/>
                  <a:pt x="1139" y="302"/>
                </a:cubicBezTo>
                <a:lnTo>
                  <a:pt x="1139" y="184"/>
                </a:lnTo>
                <a:lnTo>
                  <a:pt x="1107" y="184"/>
                </a:lnTo>
                <a:lnTo>
                  <a:pt x="1107" y="157"/>
                </a:lnTo>
                <a:lnTo>
                  <a:pt x="1139" y="157"/>
                </a:lnTo>
                <a:lnTo>
                  <a:pt x="1139" y="101"/>
                </a:lnTo>
                <a:lnTo>
                  <a:pt x="1170" y="101"/>
                </a:lnTo>
                <a:lnTo>
                  <a:pt x="1170" y="157"/>
                </a:lnTo>
                <a:lnTo>
                  <a:pt x="1207" y="157"/>
                </a:lnTo>
                <a:lnTo>
                  <a:pt x="1207" y="184"/>
                </a:lnTo>
                <a:lnTo>
                  <a:pt x="1170" y="184"/>
                </a:lnTo>
                <a:lnTo>
                  <a:pt x="1170" y="299"/>
                </a:lnTo>
                <a:cubicBezTo>
                  <a:pt x="1166" y="320"/>
                  <a:pt x="1188" y="315"/>
                  <a:pt x="1207" y="316"/>
                </a:cubicBezTo>
                <a:lnTo>
                  <a:pt x="1207" y="343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0" name="AutoShape 139"/>
          <p:cNvSpPr>
            <a:spLocks noChangeArrowheads="1"/>
          </p:cNvSpPr>
          <p:nvPr/>
        </p:nvSpPr>
        <p:spPr bwMode="auto">
          <a:xfrm>
            <a:off x="2284942" y="84280680"/>
            <a:ext cx="985990" cy="228635"/>
          </a:xfrm>
          <a:custGeom>
            <a:avLst/>
            <a:gdLst>
              <a:gd name="T0" fmla="+- 0 45 -1217"/>
              <a:gd name="T1" fmla="*/ T0 w 1803"/>
              <a:gd name="T2" fmla="+- 0 -84 -343"/>
              <a:gd name="T3" fmla="*/ -84 h 420"/>
              <a:gd name="T4" fmla="+- 0 152 -1217"/>
              <a:gd name="T5" fmla="*/ T4 w 1803"/>
              <a:gd name="T6" fmla="+- 0 -59 -343"/>
              <a:gd name="T7" fmla="*/ -59 h 420"/>
              <a:gd name="T8" fmla="+- 0 182 -1217"/>
              <a:gd name="T9" fmla="*/ T8 w 1803"/>
              <a:gd name="T10" fmla="+- 0 -59 -343"/>
              <a:gd name="T11" fmla="*/ -59 h 420"/>
              <a:gd name="T12" fmla="+- 0 102 -1217"/>
              <a:gd name="T13" fmla="*/ T12 w 1803"/>
              <a:gd name="T14" fmla="+- 0 4 -343"/>
              <a:gd name="T15" fmla="*/ 4 h 420"/>
              <a:gd name="T16" fmla="+- 0 13 -1217"/>
              <a:gd name="T17" fmla="*/ T16 w 1803"/>
              <a:gd name="T18" fmla="+- 0 -94 -343"/>
              <a:gd name="T19" fmla="*/ -94 h 420"/>
              <a:gd name="T20" fmla="+- 0 168 -1217"/>
              <a:gd name="T21" fmla="*/ T20 w 1803"/>
              <a:gd name="T22" fmla="+- 0 -154 -343"/>
              <a:gd name="T23" fmla="*/ -154 h 420"/>
              <a:gd name="T24" fmla="+- 0 185 -1217"/>
              <a:gd name="T25" fmla="*/ T24 w 1803"/>
              <a:gd name="T26" fmla="+- 0 -84 -343"/>
              <a:gd name="T27" fmla="*/ -84 h 420"/>
              <a:gd name="T28" fmla="+- 0 45 -1217"/>
              <a:gd name="T29" fmla="*/ T28 w 1803"/>
              <a:gd name="T30" fmla="+- 0 -84 -343"/>
              <a:gd name="T31" fmla="*/ -84 h 420"/>
              <a:gd name="T32" fmla="+- 0 152 -1217"/>
              <a:gd name="T33" fmla="*/ T32 w 1803"/>
              <a:gd name="T34" fmla="+- 0 -111 -343"/>
              <a:gd name="T35" fmla="*/ -111 h 420"/>
              <a:gd name="T36" fmla="+- 0 50 -1217"/>
              <a:gd name="T37" fmla="*/ T36 w 1803"/>
              <a:gd name="T38" fmla="+- 0 -131 -343"/>
              <a:gd name="T39" fmla="*/ -131 h 420"/>
              <a:gd name="T40" fmla="+- 0 45 -1217"/>
              <a:gd name="T41" fmla="*/ T40 w 1803"/>
              <a:gd name="T42" fmla="+- 0 -111 -343"/>
              <a:gd name="T43" fmla="*/ -111 h 420"/>
              <a:gd name="T44" fmla="+- 0 152 -1217"/>
              <a:gd name="T45" fmla="*/ T44 w 1803"/>
              <a:gd name="T46" fmla="+- 0 -111 -343"/>
              <a:gd name="T47" fmla="*/ -111 h 420"/>
              <a:gd name="T48" fmla="+- 0 -1217 -1217"/>
              <a:gd name="T49" fmla="*/ T48 w 1803"/>
              <a:gd name="T50" fmla="+- 0 -343 -343"/>
              <a:gd name="T51" fmla="*/ -343 h 420"/>
              <a:gd name="T52" fmla="+- 0 586 -1217"/>
              <a:gd name="T53" fmla="*/ T52 w 1803"/>
              <a:gd name="T54" fmla="+- 0 77 -343"/>
              <a:gd name="T55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803" h="420">
                <a:moveTo>
                  <a:pt x="1262" y="259"/>
                </a:moveTo>
                <a:cubicBezTo>
                  <a:pt x="1252" y="325"/>
                  <a:pt x="1357" y="342"/>
                  <a:pt x="1369" y="284"/>
                </a:cubicBezTo>
                <a:lnTo>
                  <a:pt x="1399" y="284"/>
                </a:lnTo>
                <a:cubicBezTo>
                  <a:pt x="1392" y="323"/>
                  <a:pt x="1363" y="347"/>
                  <a:pt x="1319" y="347"/>
                </a:cubicBezTo>
                <a:cubicBezTo>
                  <a:pt x="1259" y="346"/>
                  <a:pt x="1235" y="308"/>
                  <a:pt x="1230" y="249"/>
                </a:cubicBezTo>
                <a:cubicBezTo>
                  <a:pt x="1223" y="160"/>
                  <a:pt x="1340" y="119"/>
                  <a:pt x="1385" y="189"/>
                </a:cubicBezTo>
                <a:cubicBezTo>
                  <a:pt x="1397" y="207"/>
                  <a:pt x="1403" y="231"/>
                  <a:pt x="1402" y="259"/>
                </a:cubicBezTo>
                <a:lnTo>
                  <a:pt x="1262" y="259"/>
                </a:lnTo>
                <a:close/>
                <a:moveTo>
                  <a:pt x="1369" y="232"/>
                </a:moveTo>
                <a:cubicBezTo>
                  <a:pt x="1372" y="176"/>
                  <a:pt x="1284" y="162"/>
                  <a:pt x="1267" y="212"/>
                </a:cubicBezTo>
                <a:cubicBezTo>
                  <a:pt x="1264" y="218"/>
                  <a:pt x="1262" y="225"/>
                  <a:pt x="1262" y="232"/>
                </a:cubicBezTo>
                <a:lnTo>
                  <a:pt x="1369" y="232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1" name="AutoShape 138"/>
          <p:cNvSpPr>
            <a:spLocks noChangeArrowheads="1"/>
          </p:cNvSpPr>
          <p:nvPr/>
        </p:nvSpPr>
        <p:spPr bwMode="auto">
          <a:xfrm>
            <a:off x="2284942" y="84509315"/>
            <a:ext cx="985990" cy="228635"/>
          </a:xfrm>
          <a:custGeom>
            <a:avLst/>
            <a:gdLst>
              <a:gd name="T0" fmla="+- 0 100 -1410"/>
              <a:gd name="T1" fmla="*/ T0 w 1803"/>
              <a:gd name="T2" fmla="+- 0 -236 -343"/>
              <a:gd name="T3" fmla="*/ -236 h 420"/>
              <a:gd name="T4" fmla="+- 0 50 -1410"/>
              <a:gd name="T5" fmla="*/ T4 w 1803"/>
              <a:gd name="T6" fmla="+- 0 -177 -343"/>
              <a:gd name="T7" fmla="*/ -177 h 420"/>
              <a:gd name="T8" fmla="+- 0 20 -1410"/>
              <a:gd name="T9" fmla="*/ T8 w 1803"/>
              <a:gd name="T10" fmla="+- 0 -177 -343"/>
              <a:gd name="T11" fmla="*/ -177 h 420"/>
              <a:gd name="T12" fmla="+- 0 100 -1410"/>
              <a:gd name="T13" fmla="*/ T12 w 1803"/>
              <a:gd name="T14" fmla="+- 0 -263 -343"/>
              <a:gd name="T15" fmla="*/ -263 h 420"/>
              <a:gd name="T16" fmla="+- 0 145 -1410"/>
              <a:gd name="T17" fmla="*/ T16 w 1803"/>
              <a:gd name="T18" fmla="+- 0 -130 -343"/>
              <a:gd name="T19" fmla="*/ -130 h 420"/>
              <a:gd name="T20" fmla="+- 0 114 -1410"/>
              <a:gd name="T21" fmla="*/ T20 w 1803"/>
              <a:gd name="T22" fmla="+- 0 -63 -343"/>
              <a:gd name="T23" fmla="*/ -63 h 420"/>
              <a:gd name="T24" fmla="+- 0 84 -1410"/>
              <a:gd name="T25" fmla="*/ T24 w 1803"/>
              <a:gd name="T26" fmla="+- 0 -63 -343"/>
              <a:gd name="T27" fmla="*/ -63 h 420"/>
              <a:gd name="T28" fmla="+- 0 144 -1410"/>
              <a:gd name="T29" fmla="*/ T28 w 1803"/>
              <a:gd name="T30" fmla="+- 0 -194 -343"/>
              <a:gd name="T31" fmla="*/ -194 h 420"/>
              <a:gd name="T32" fmla="+- 0 100 -1410"/>
              <a:gd name="T33" fmla="*/ T32 w 1803"/>
              <a:gd name="T34" fmla="+- 0 -236 -343"/>
              <a:gd name="T35" fmla="*/ -236 h 420"/>
              <a:gd name="T36" fmla="+- 0 78 -1410"/>
              <a:gd name="T37" fmla="*/ T36 w 1803"/>
              <a:gd name="T38" fmla="+- 0 -40 -343"/>
              <a:gd name="T39" fmla="*/ -40 h 420"/>
              <a:gd name="T40" fmla="+- 0 118 -1410"/>
              <a:gd name="T41" fmla="*/ T40 w 1803"/>
              <a:gd name="T42" fmla="+- 0 -40 -343"/>
              <a:gd name="T43" fmla="*/ -40 h 420"/>
              <a:gd name="T44" fmla="+- 0 118 -1410"/>
              <a:gd name="T45" fmla="*/ T44 w 1803"/>
              <a:gd name="T46" fmla="+- 0 0 -343"/>
              <a:gd name="T47" fmla="*/ 0 h 420"/>
              <a:gd name="T48" fmla="+- 0 78 -1410"/>
              <a:gd name="T49" fmla="*/ T48 w 1803"/>
              <a:gd name="T50" fmla="+- 0 0 -343"/>
              <a:gd name="T51" fmla="*/ 0 h 420"/>
              <a:gd name="T52" fmla="+- 0 78 -1410"/>
              <a:gd name="T53" fmla="*/ T52 w 1803"/>
              <a:gd name="T54" fmla="+- 0 -40 -343"/>
              <a:gd name="T55" fmla="*/ -40 h 420"/>
              <a:gd name="T56" fmla="+- 0 -1410 -1410"/>
              <a:gd name="T57" fmla="*/ T56 w 1803"/>
              <a:gd name="T58" fmla="+- 0 -343 -343"/>
              <a:gd name="T59" fmla="*/ -343 h 420"/>
              <a:gd name="T60" fmla="+- 0 393 -1410"/>
              <a:gd name="T61" fmla="*/ T60 w 1803"/>
              <a:gd name="T62" fmla="+- 0 77 -343"/>
              <a:gd name="T63" fmla="*/ 77 h 4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803" h="420">
                <a:moveTo>
                  <a:pt x="1510" y="107"/>
                </a:moveTo>
                <a:cubicBezTo>
                  <a:pt x="1475" y="107"/>
                  <a:pt x="1461" y="131"/>
                  <a:pt x="1460" y="166"/>
                </a:cubicBezTo>
                <a:lnTo>
                  <a:pt x="1430" y="166"/>
                </a:lnTo>
                <a:cubicBezTo>
                  <a:pt x="1432" y="114"/>
                  <a:pt x="1458" y="84"/>
                  <a:pt x="1510" y="80"/>
                </a:cubicBezTo>
                <a:cubicBezTo>
                  <a:pt x="1586" y="74"/>
                  <a:pt x="1609" y="173"/>
                  <a:pt x="1555" y="213"/>
                </a:cubicBezTo>
                <a:cubicBezTo>
                  <a:pt x="1537" y="226"/>
                  <a:pt x="1521" y="245"/>
                  <a:pt x="1524" y="280"/>
                </a:cubicBezTo>
                <a:lnTo>
                  <a:pt x="1494" y="280"/>
                </a:lnTo>
                <a:cubicBezTo>
                  <a:pt x="1485" y="210"/>
                  <a:pt x="1554" y="212"/>
                  <a:pt x="1554" y="149"/>
                </a:cubicBezTo>
                <a:cubicBezTo>
                  <a:pt x="1554" y="123"/>
                  <a:pt x="1536" y="107"/>
                  <a:pt x="1510" y="107"/>
                </a:cubicBezTo>
                <a:close/>
                <a:moveTo>
                  <a:pt x="1488" y="303"/>
                </a:moveTo>
                <a:lnTo>
                  <a:pt x="1528" y="303"/>
                </a:lnTo>
                <a:lnTo>
                  <a:pt x="1528" y="343"/>
                </a:lnTo>
                <a:lnTo>
                  <a:pt x="1488" y="343"/>
                </a:lnTo>
                <a:lnTo>
                  <a:pt x="1488" y="303"/>
                </a:lnTo>
                <a:close/>
              </a:path>
              <a:path w="1803" h="420" stroke="0">
                <a:moveTo>
                  <a:pt x="0" y="0"/>
                </a:moveTo>
                <a:lnTo>
                  <a:pt x="1803" y="42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2" name="AutoShape 137"/>
          <p:cNvSpPr>
            <a:spLocks noChangeArrowheads="1"/>
          </p:cNvSpPr>
          <p:nvPr/>
        </p:nvSpPr>
        <p:spPr bwMode="auto">
          <a:xfrm>
            <a:off x="2284942" y="84737950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3" name="AutoShape 136"/>
          <p:cNvSpPr>
            <a:spLocks noChangeArrowheads="1"/>
          </p:cNvSpPr>
          <p:nvPr/>
        </p:nvSpPr>
        <p:spPr bwMode="auto">
          <a:xfrm>
            <a:off x="2284942" y="87119568"/>
            <a:ext cx="1286073" cy="257215"/>
          </a:xfrm>
          <a:custGeom>
            <a:avLst/>
            <a:gdLst>
              <a:gd name="T0" fmla="+- 0 64 -33"/>
              <a:gd name="T1" fmla="*/ T0 w 2120"/>
              <a:gd name="T2" fmla="+- 0 -22 -345"/>
              <a:gd name="T3" fmla="*/ -22 h 425"/>
              <a:gd name="T4" fmla="+- 0 6 -33"/>
              <a:gd name="T5" fmla="*/ T4 w 2120"/>
              <a:gd name="T6" fmla="+- 0 -26 -345"/>
              <a:gd name="T7" fmla="*/ -26 h 425"/>
              <a:gd name="T8" fmla="+- 0 39 -33"/>
              <a:gd name="T9" fmla="*/ T8 w 2120"/>
              <a:gd name="T10" fmla="+- 0 -222 -345"/>
              <a:gd name="T11" fmla="*/ -222 h 425"/>
              <a:gd name="T12" fmla="+- 0 108 -33"/>
              <a:gd name="T13" fmla="*/ T12 w 2120"/>
              <a:gd name="T14" fmla="+- 0 -244 -345"/>
              <a:gd name="T15" fmla="*/ -244 h 425"/>
              <a:gd name="T16" fmla="+- 0 157 -33"/>
              <a:gd name="T17" fmla="*/ T16 w 2120"/>
              <a:gd name="T18" fmla="+- 0 -107 -345"/>
              <a:gd name="T19" fmla="*/ -107 h 425"/>
              <a:gd name="T20" fmla="+- 0 205 -33"/>
              <a:gd name="T21" fmla="*/ T20 w 2120"/>
              <a:gd name="T22" fmla="+- 0 -244 -345"/>
              <a:gd name="T23" fmla="*/ -244 h 425"/>
              <a:gd name="T24" fmla="+- 0 274 -33"/>
              <a:gd name="T25" fmla="*/ T24 w 2120"/>
              <a:gd name="T26" fmla="+- 0 -222 -345"/>
              <a:gd name="T27" fmla="*/ -222 h 425"/>
              <a:gd name="T28" fmla="+- 0 307 -33"/>
              <a:gd name="T29" fmla="*/ T28 w 2120"/>
              <a:gd name="T30" fmla="+- 0 -26 -345"/>
              <a:gd name="T31" fmla="*/ -26 h 425"/>
              <a:gd name="T32" fmla="+- 0 249 -33"/>
              <a:gd name="T33" fmla="*/ T32 w 2120"/>
              <a:gd name="T34" fmla="+- 0 -22 -345"/>
              <a:gd name="T35" fmla="*/ -22 h 425"/>
              <a:gd name="T36" fmla="+- 0 228 -33"/>
              <a:gd name="T37" fmla="*/ T36 w 2120"/>
              <a:gd name="T38" fmla="+- 0 -150 -345"/>
              <a:gd name="T39" fmla="*/ -150 h 425"/>
              <a:gd name="T40" fmla="+- 0 177 -33"/>
              <a:gd name="T41" fmla="*/ T40 w 2120"/>
              <a:gd name="T42" fmla="+- 0 -4 -345"/>
              <a:gd name="T43" fmla="*/ -4 h 425"/>
              <a:gd name="T44" fmla="+- 0 125 -33"/>
              <a:gd name="T45" fmla="*/ T44 w 2120"/>
              <a:gd name="T46" fmla="+- 0 -24 -345"/>
              <a:gd name="T47" fmla="*/ -24 h 425"/>
              <a:gd name="T48" fmla="+- 0 85 -33"/>
              <a:gd name="T49" fmla="*/ T48 w 2120"/>
              <a:gd name="T50" fmla="+- 0 -150 -345"/>
              <a:gd name="T51" fmla="*/ -150 h 425"/>
              <a:gd name="T52" fmla="+- 0 -33 -33"/>
              <a:gd name="T53" fmla="*/ T52 w 2120"/>
              <a:gd name="T54" fmla="+- 0 -345 -345"/>
              <a:gd name="T55" fmla="*/ -345 h 425"/>
              <a:gd name="T56" fmla="+- 0 2087 -33"/>
              <a:gd name="T57" fmla="*/ T56 w 2120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2120" h="425">
                <a:moveTo>
                  <a:pt x="97" y="323"/>
                </a:moveTo>
                <a:cubicBezTo>
                  <a:pt x="94" y="356"/>
                  <a:pt x="33" y="353"/>
                  <a:pt x="39" y="319"/>
                </a:cubicBezTo>
                <a:lnTo>
                  <a:pt x="72" y="123"/>
                </a:lnTo>
                <a:cubicBezTo>
                  <a:pt x="71" y="88"/>
                  <a:pt x="123" y="73"/>
                  <a:pt x="141" y="101"/>
                </a:cubicBezTo>
                <a:cubicBezTo>
                  <a:pt x="165" y="137"/>
                  <a:pt x="171" y="196"/>
                  <a:pt x="190" y="238"/>
                </a:cubicBezTo>
                <a:cubicBezTo>
                  <a:pt x="206" y="193"/>
                  <a:pt x="215" y="140"/>
                  <a:pt x="238" y="101"/>
                </a:cubicBezTo>
                <a:cubicBezTo>
                  <a:pt x="255" y="73"/>
                  <a:pt x="310" y="90"/>
                  <a:pt x="307" y="123"/>
                </a:cubicBezTo>
                <a:lnTo>
                  <a:pt x="340" y="319"/>
                </a:lnTo>
                <a:cubicBezTo>
                  <a:pt x="342" y="354"/>
                  <a:pt x="287" y="356"/>
                  <a:pt x="282" y="323"/>
                </a:cubicBezTo>
                <a:lnTo>
                  <a:pt x="261" y="195"/>
                </a:lnTo>
                <a:cubicBezTo>
                  <a:pt x="243" y="243"/>
                  <a:pt x="235" y="301"/>
                  <a:pt x="210" y="341"/>
                </a:cubicBezTo>
                <a:cubicBezTo>
                  <a:pt x="190" y="354"/>
                  <a:pt x="159" y="344"/>
                  <a:pt x="158" y="321"/>
                </a:cubicBezTo>
                <a:lnTo>
                  <a:pt x="118" y="195"/>
                </a:ln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4" name="AutoShape 135"/>
          <p:cNvSpPr>
            <a:spLocks noChangeArrowheads="1"/>
          </p:cNvSpPr>
          <p:nvPr/>
        </p:nvSpPr>
        <p:spPr bwMode="auto">
          <a:xfrm>
            <a:off x="2284942" y="87376782"/>
            <a:ext cx="1286073" cy="257215"/>
          </a:xfrm>
          <a:custGeom>
            <a:avLst/>
            <a:gdLst>
              <a:gd name="T0" fmla="+- 0 40 -346"/>
              <a:gd name="T1" fmla="*/ T0 w 2120"/>
              <a:gd name="T2" fmla="+- 0 2 -345"/>
              <a:gd name="T3" fmla="*/ 2 h 425"/>
              <a:gd name="T4" fmla="+- 0 12 -346"/>
              <a:gd name="T5" fmla="*/ T4 w 2120"/>
              <a:gd name="T6" fmla="+- 0 -27 -345"/>
              <a:gd name="T7" fmla="*/ -27 h 425"/>
              <a:gd name="T8" fmla="+- 0 12 -346"/>
              <a:gd name="T9" fmla="*/ T8 w 2120"/>
              <a:gd name="T10" fmla="+- 0 -165 -345"/>
              <a:gd name="T11" fmla="*/ -165 h 425"/>
              <a:gd name="T12" fmla="+- 0 40 -346"/>
              <a:gd name="T13" fmla="*/ T12 w 2120"/>
              <a:gd name="T14" fmla="+- 0 -194 -345"/>
              <a:gd name="T15" fmla="*/ -194 h 425"/>
              <a:gd name="T16" fmla="+- 0 68 -346"/>
              <a:gd name="T17" fmla="*/ T16 w 2120"/>
              <a:gd name="T18" fmla="+- 0 -165 -345"/>
              <a:gd name="T19" fmla="*/ -165 h 425"/>
              <a:gd name="T20" fmla="+- 0 68 -346"/>
              <a:gd name="T21" fmla="*/ T20 w 2120"/>
              <a:gd name="T22" fmla="+- 0 -27 -345"/>
              <a:gd name="T23" fmla="*/ -27 h 425"/>
              <a:gd name="T24" fmla="+- 0 40 -346"/>
              <a:gd name="T25" fmla="*/ T24 w 2120"/>
              <a:gd name="T26" fmla="+- 0 2 -345"/>
              <a:gd name="T27" fmla="*/ 2 h 425"/>
              <a:gd name="T28" fmla="+- 0 73 -346"/>
              <a:gd name="T29" fmla="*/ T28 w 2120"/>
              <a:gd name="T30" fmla="+- 0 -244 -345"/>
              <a:gd name="T31" fmla="*/ -244 h 425"/>
              <a:gd name="T32" fmla="+- 0 9 -346"/>
              <a:gd name="T33" fmla="*/ T32 w 2120"/>
              <a:gd name="T34" fmla="+- 0 -231 -345"/>
              <a:gd name="T35" fmla="*/ -231 h 425"/>
              <a:gd name="T36" fmla="+- 0 40 -346"/>
              <a:gd name="T37" fmla="*/ T36 w 2120"/>
              <a:gd name="T38" fmla="+- 0 -277 -345"/>
              <a:gd name="T39" fmla="*/ -277 h 425"/>
              <a:gd name="T40" fmla="+- 0 73 -346"/>
              <a:gd name="T41" fmla="*/ T40 w 2120"/>
              <a:gd name="T42" fmla="+- 0 -244 -345"/>
              <a:gd name="T43" fmla="*/ -244 h 425"/>
              <a:gd name="T44" fmla="+- 0 -346 -346"/>
              <a:gd name="T45" fmla="*/ T44 w 2120"/>
              <a:gd name="T46" fmla="+- 0 -345 -345"/>
              <a:gd name="T47" fmla="*/ -345 h 425"/>
              <a:gd name="T48" fmla="+- 0 1774 -346"/>
              <a:gd name="T49" fmla="*/ T48 w 2120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2120" h="425">
                <a:moveTo>
                  <a:pt x="386" y="347"/>
                </a:moveTo>
                <a:cubicBezTo>
                  <a:pt x="370" y="347"/>
                  <a:pt x="358" y="333"/>
                  <a:pt x="358" y="318"/>
                </a:cubicBezTo>
                <a:lnTo>
                  <a:pt x="358" y="180"/>
                </a:lnTo>
                <a:cubicBezTo>
                  <a:pt x="358" y="165"/>
                  <a:pt x="370" y="151"/>
                  <a:pt x="386" y="151"/>
                </a:cubicBezTo>
                <a:cubicBezTo>
                  <a:pt x="402" y="151"/>
                  <a:pt x="414" y="165"/>
                  <a:pt x="414" y="180"/>
                </a:cubicBezTo>
                <a:lnTo>
                  <a:pt x="414" y="318"/>
                </a:lnTo>
                <a:cubicBezTo>
                  <a:pt x="414" y="333"/>
                  <a:pt x="402" y="347"/>
                  <a:pt x="386" y="347"/>
                </a:cubicBezTo>
                <a:close/>
                <a:moveTo>
                  <a:pt x="419" y="101"/>
                </a:moveTo>
                <a:cubicBezTo>
                  <a:pt x="422" y="139"/>
                  <a:pt x="366" y="145"/>
                  <a:pt x="355" y="114"/>
                </a:cubicBezTo>
                <a:cubicBezTo>
                  <a:pt x="347" y="91"/>
                  <a:pt x="361" y="67"/>
                  <a:pt x="386" y="68"/>
                </a:cubicBezTo>
                <a:cubicBezTo>
                  <a:pt x="406" y="69"/>
                  <a:pt x="418" y="81"/>
                  <a:pt x="419" y="101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5" name="AutoShape 134"/>
          <p:cNvSpPr>
            <a:spLocks noChangeArrowheads="1"/>
          </p:cNvSpPr>
          <p:nvPr/>
        </p:nvSpPr>
        <p:spPr bwMode="auto">
          <a:xfrm>
            <a:off x="2284942" y="87633997"/>
            <a:ext cx="1286073" cy="257215"/>
          </a:xfrm>
          <a:custGeom>
            <a:avLst/>
            <a:gdLst>
              <a:gd name="T0" fmla="+- 0 78 -425"/>
              <a:gd name="T1" fmla="*/ T0 w 2120"/>
              <a:gd name="T2" fmla="+- 0 6 -345"/>
              <a:gd name="T3" fmla="*/ 6 h 425"/>
              <a:gd name="T4" fmla="+- 0 3 -425"/>
              <a:gd name="T5" fmla="*/ T4 w 2120"/>
              <a:gd name="T6" fmla="+- 0 -33 -345"/>
              <a:gd name="T7" fmla="*/ -33 h 425"/>
              <a:gd name="T8" fmla="+- 0 64 -425"/>
              <a:gd name="T9" fmla="*/ T8 w 2120"/>
              <a:gd name="T10" fmla="+- 0 -46 -345"/>
              <a:gd name="T11" fmla="*/ -46 h 425"/>
              <a:gd name="T12" fmla="+- 0 73 -425"/>
              <a:gd name="T13" fmla="*/ T12 w 2120"/>
              <a:gd name="T14" fmla="+- 0 -73 -345"/>
              <a:gd name="T15" fmla="*/ -73 h 425"/>
              <a:gd name="T16" fmla="+- 0 8 -425"/>
              <a:gd name="T17" fmla="*/ T16 w 2120"/>
              <a:gd name="T18" fmla="+- 0 -134 -345"/>
              <a:gd name="T19" fmla="*/ -134 h 425"/>
              <a:gd name="T20" fmla="+- 0 81 -425"/>
              <a:gd name="T21" fmla="*/ T20 w 2120"/>
              <a:gd name="T22" fmla="+- 0 -197 -345"/>
              <a:gd name="T23" fmla="*/ -197 h 425"/>
              <a:gd name="T24" fmla="+- 0 145 -425"/>
              <a:gd name="T25" fmla="*/ T24 w 2120"/>
              <a:gd name="T26" fmla="+- 0 -157 -345"/>
              <a:gd name="T27" fmla="*/ -157 h 425"/>
              <a:gd name="T28" fmla="+- 0 77 -425"/>
              <a:gd name="T29" fmla="*/ T28 w 2120"/>
              <a:gd name="T30" fmla="+- 0 -148 -345"/>
              <a:gd name="T31" fmla="*/ -148 h 425"/>
              <a:gd name="T32" fmla="+- 0 69 -425"/>
              <a:gd name="T33" fmla="*/ T32 w 2120"/>
              <a:gd name="T34" fmla="+- 0 -127 -345"/>
              <a:gd name="T35" fmla="*/ -127 h 425"/>
              <a:gd name="T36" fmla="+- 0 150 -425"/>
              <a:gd name="T37" fmla="*/ T36 w 2120"/>
              <a:gd name="T38" fmla="+- 0 -57 -345"/>
              <a:gd name="T39" fmla="*/ -57 h 425"/>
              <a:gd name="T40" fmla="+- 0 78 -425"/>
              <a:gd name="T41" fmla="*/ T40 w 2120"/>
              <a:gd name="T42" fmla="+- 0 6 -345"/>
              <a:gd name="T43" fmla="*/ 6 h 425"/>
              <a:gd name="T44" fmla="+- 0 -425 -425"/>
              <a:gd name="T45" fmla="*/ T44 w 2120"/>
              <a:gd name="T46" fmla="+- 0 -345 -345"/>
              <a:gd name="T47" fmla="*/ -345 h 425"/>
              <a:gd name="T48" fmla="+- 0 1695 -425"/>
              <a:gd name="T49" fmla="*/ T48 w 2120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2120" h="425">
                <a:moveTo>
                  <a:pt x="503" y="351"/>
                </a:moveTo>
                <a:cubicBezTo>
                  <a:pt x="469" y="351"/>
                  <a:pt x="431" y="343"/>
                  <a:pt x="428" y="312"/>
                </a:cubicBezTo>
                <a:cubicBezTo>
                  <a:pt x="425" y="276"/>
                  <a:pt x="469" y="284"/>
                  <a:pt x="489" y="299"/>
                </a:cubicBezTo>
                <a:cubicBezTo>
                  <a:pt x="527" y="311"/>
                  <a:pt x="529" y="279"/>
                  <a:pt x="498" y="272"/>
                </a:cubicBezTo>
                <a:cubicBezTo>
                  <a:pt x="470" y="258"/>
                  <a:pt x="430" y="254"/>
                  <a:pt x="433" y="211"/>
                </a:cubicBezTo>
                <a:cubicBezTo>
                  <a:pt x="435" y="172"/>
                  <a:pt x="463" y="148"/>
                  <a:pt x="506" y="148"/>
                </a:cubicBezTo>
                <a:cubicBezTo>
                  <a:pt x="536" y="148"/>
                  <a:pt x="570" y="158"/>
                  <a:pt x="570" y="188"/>
                </a:cubicBezTo>
                <a:cubicBezTo>
                  <a:pt x="570" y="227"/>
                  <a:pt x="526" y="201"/>
                  <a:pt x="502" y="197"/>
                </a:cubicBezTo>
                <a:cubicBezTo>
                  <a:pt x="489" y="195"/>
                  <a:pt x="481" y="211"/>
                  <a:pt x="494" y="218"/>
                </a:cubicBezTo>
                <a:cubicBezTo>
                  <a:pt x="526" y="236"/>
                  <a:pt x="576" y="238"/>
                  <a:pt x="575" y="288"/>
                </a:cubicBezTo>
                <a:cubicBezTo>
                  <a:pt x="574" y="330"/>
                  <a:pt x="544" y="351"/>
                  <a:pt x="503" y="351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6" name="AutoShape 133"/>
          <p:cNvSpPr>
            <a:spLocks noChangeArrowheads="1"/>
          </p:cNvSpPr>
          <p:nvPr/>
        </p:nvSpPr>
        <p:spPr bwMode="auto">
          <a:xfrm>
            <a:off x="2284942" y="87891212"/>
            <a:ext cx="1286073" cy="257215"/>
          </a:xfrm>
          <a:custGeom>
            <a:avLst/>
            <a:gdLst>
              <a:gd name="T0" fmla="+- 0 5 -578"/>
              <a:gd name="T1" fmla="*/ T0 w 2120"/>
              <a:gd name="T2" fmla="+- 0 -96 -345"/>
              <a:gd name="T3" fmla="*/ -96 h 425"/>
              <a:gd name="T4" fmla="+- 0 100 -578"/>
              <a:gd name="T5" fmla="*/ T4 w 2120"/>
              <a:gd name="T6" fmla="+- 0 -197 -345"/>
              <a:gd name="T7" fmla="*/ -197 h 425"/>
              <a:gd name="T8" fmla="+- 0 195 -578"/>
              <a:gd name="T9" fmla="*/ T8 w 2120"/>
              <a:gd name="T10" fmla="+- 0 -96 -345"/>
              <a:gd name="T11" fmla="*/ -96 h 425"/>
              <a:gd name="T12" fmla="+- 0 100 -578"/>
              <a:gd name="T13" fmla="*/ T12 w 2120"/>
              <a:gd name="T14" fmla="+- 0 6 -345"/>
              <a:gd name="T15" fmla="*/ 6 h 425"/>
              <a:gd name="T16" fmla="+- 0 5 -578"/>
              <a:gd name="T17" fmla="*/ T16 w 2120"/>
              <a:gd name="T18" fmla="+- 0 -96 -345"/>
              <a:gd name="T19" fmla="*/ -96 h 425"/>
              <a:gd name="T20" fmla="+- 0 139 -578"/>
              <a:gd name="T21" fmla="*/ T20 w 2120"/>
              <a:gd name="T22" fmla="+- 0 -96 -345"/>
              <a:gd name="T23" fmla="*/ -96 h 425"/>
              <a:gd name="T24" fmla="+- 0 100 -578"/>
              <a:gd name="T25" fmla="*/ T24 w 2120"/>
              <a:gd name="T26" fmla="+- 0 -143 -345"/>
              <a:gd name="T27" fmla="*/ -143 h 425"/>
              <a:gd name="T28" fmla="+- 0 62 -578"/>
              <a:gd name="T29" fmla="*/ T28 w 2120"/>
              <a:gd name="T30" fmla="+- 0 -96 -345"/>
              <a:gd name="T31" fmla="*/ -96 h 425"/>
              <a:gd name="T32" fmla="+- 0 100 -578"/>
              <a:gd name="T33" fmla="*/ T32 w 2120"/>
              <a:gd name="T34" fmla="+- 0 -48 -345"/>
              <a:gd name="T35" fmla="*/ -48 h 425"/>
              <a:gd name="T36" fmla="+- 0 139 -578"/>
              <a:gd name="T37" fmla="*/ T36 w 2120"/>
              <a:gd name="T38" fmla="+- 0 -96 -345"/>
              <a:gd name="T39" fmla="*/ -96 h 425"/>
              <a:gd name="T40" fmla="+- 0 -578 -578"/>
              <a:gd name="T41" fmla="*/ T40 w 2120"/>
              <a:gd name="T42" fmla="+- 0 -345 -345"/>
              <a:gd name="T43" fmla="*/ -345 h 425"/>
              <a:gd name="T44" fmla="+- 0 1542 -578"/>
              <a:gd name="T45" fmla="*/ T44 w 2120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2120" h="425">
                <a:moveTo>
                  <a:pt x="583" y="249"/>
                </a:moveTo>
                <a:cubicBezTo>
                  <a:pt x="583" y="189"/>
                  <a:pt x="618" y="148"/>
                  <a:pt x="678" y="148"/>
                </a:cubicBezTo>
                <a:cubicBezTo>
                  <a:pt x="738" y="148"/>
                  <a:pt x="773" y="188"/>
                  <a:pt x="773" y="249"/>
                </a:cubicBezTo>
                <a:cubicBezTo>
                  <a:pt x="773" y="310"/>
                  <a:pt x="738" y="351"/>
                  <a:pt x="678" y="351"/>
                </a:cubicBezTo>
                <a:cubicBezTo>
                  <a:pt x="618" y="351"/>
                  <a:pt x="583" y="309"/>
                  <a:pt x="583" y="249"/>
                </a:cubicBezTo>
                <a:close/>
                <a:moveTo>
                  <a:pt x="717" y="249"/>
                </a:moveTo>
                <a:cubicBezTo>
                  <a:pt x="717" y="224"/>
                  <a:pt x="706" y="201"/>
                  <a:pt x="678" y="202"/>
                </a:cubicBezTo>
                <a:cubicBezTo>
                  <a:pt x="651" y="202"/>
                  <a:pt x="640" y="222"/>
                  <a:pt x="640" y="249"/>
                </a:cubicBezTo>
                <a:cubicBezTo>
                  <a:pt x="639" y="277"/>
                  <a:pt x="652" y="297"/>
                  <a:pt x="678" y="297"/>
                </a:cubicBezTo>
                <a:cubicBezTo>
                  <a:pt x="705" y="297"/>
                  <a:pt x="717" y="275"/>
                  <a:pt x="717" y="249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7" name="AutoShape 132"/>
          <p:cNvSpPr>
            <a:spLocks noChangeArrowheads="1"/>
          </p:cNvSpPr>
          <p:nvPr/>
        </p:nvSpPr>
        <p:spPr bwMode="auto">
          <a:xfrm>
            <a:off x="2284942" y="88148427"/>
            <a:ext cx="1286073" cy="257215"/>
          </a:xfrm>
          <a:custGeom>
            <a:avLst/>
            <a:gdLst>
              <a:gd name="T0" fmla="+- 0 10 -778"/>
              <a:gd name="T1" fmla="*/ T0 w 2120"/>
              <a:gd name="T2" fmla="+- 0 -100 -345"/>
              <a:gd name="T3" fmla="*/ -100 h 425"/>
              <a:gd name="T4" fmla="+- 0 119 -778"/>
              <a:gd name="T5" fmla="*/ T4 w 2120"/>
              <a:gd name="T6" fmla="+- 0 -124 -345"/>
              <a:gd name="T7" fmla="*/ -124 h 425"/>
              <a:gd name="T8" fmla="+- 0 143 -778"/>
              <a:gd name="T9" fmla="*/ T8 w 2120"/>
              <a:gd name="T10" fmla="+- 0 -100 -345"/>
              <a:gd name="T11" fmla="*/ -100 h 425"/>
              <a:gd name="T12" fmla="+- 0 34 -778"/>
              <a:gd name="T13" fmla="*/ T12 w 2120"/>
              <a:gd name="T14" fmla="+- 0 -77 -345"/>
              <a:gd name="T15" fmla="*/ -77 h 425"/>
              <a:gd name="T16" fmla="+- 0 10 -778"/>
              <a:gd name="T17" fmla="*/ T16 w 2120"/>
              <a:gd name="T18" fmla="+- 0 -100 -345"/>
              <a:gd name="T19" fmla="*/ -100 h 425"/>
              <a:gd name="T20" fmla="+- 0 -778 -778"/>
              <a:gd name="T21" fmla="*/ T20 w 2120"/>
              <a:gd name="T22" fmla="+- 0 -345 -345"/>
              <a:gd name="T23" fmla="*/ -345 h 425"/>
              <a:gd name="T24" fmla="+- 0 1342 -778"/>
              <a:gd name="T25" fmla="*/ T24 w 2120"/>
              <a:gd name="T26" fmla="+- 0 80 -345"/>
              <a:gd name="T2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2120" h="425">
                <a:moveTo>
                  <a:pt x="788" y="245"/>
                </a:moveTo>
                <a:cubicBezTo>
                  <a:pt x="788" y="204"/>
                  <a:pt x="858" y="225"/>
                  <a:pt x="897" y="221"/>
                </a:cubicBezTo>
                <a:cubicBezTo>
                  <a:pt x="912" y="219"/>
                  <a:pt x="922" y="230"/>
                  <a:pt x="921" y="245"/>
                </a:cubicBezTo>
                <a:cubicBezTo>
                  <a:pt x="919" y="286"/>
                  <a:pt x="850" y="263"/>
                  <a:pt x="812" y="268"/>
                </a:cubicBezTo>
                <a:cubicBezTo>
                  <a:pt x="798" y="270"/>
                  <a:pt x="788" y="259"/>
                  <a:pt x="788" y="245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8" name="AutoShape 131"/>
          <p:cNvSpPr>
            <a:spLocks noChangeArrowheads="1"/>
          </p:cNvSpPr>
          <p:nvPr/>
        </p:nvSpPr>
        <p:spPr bwMode="auto">
          <a:xfrm>
            <a:off x="2284942" y="88405641"/>
            <a:ext cx="1286073" cy="257215"/>
          </a:xfrm>
          <a:custGeom>
            <a:avLst/>
            <a:gdLst>
              <a:gd name="T0" fmla="+- 0 170 -931"/>
              <a:gd name="T1" fmla="*/ T0 w 2120"/>
              <a:gd name="T2" fmla="+- 0 -130 -345"/>
              <a:gd name="T3" fmla="*/ -130 h 425"/>
              <a:gd name="T4" fmla="+- 0 72 -931"/>
              <a:gd name="T5" fmla="*/ T4 w 2120"/>
              <a:gd name="T6" fmla="+- 0 -202 -345"/>
              <a:gd name="T7" fmla="*/ -202 h 425"/>
              <a:gd name="T8" fmla="+- 0 72 -931"/>
              <a:gd name="T9" fmla="*/ T8 w 2120"/>
              <a:gd name="T10" fmla="+- 0 -54 -345"/>
              <a:gd name="T11" fmla="*/ -54 h 425"/>
              <a:gd name="T12" fmla="+- 0 170 -931"/>
              <a:gd name="T13" fmla="*/ T12 w 2120"/>
              <a:gd name="T14" fmla="+- 0 -130 -345"/>
              <a:gd name="T15" fmla="*/ -130 h 425"/>
              <a:gd name="T16" fmla="+- 0 113 -931"/>
              <a:gd name="T17" fmla="*/ T16 w 2120"/>
              <a:gd name="T18" fmla="+- 0 0 -345"/>
              <a:gd name="T19" fmla="*/ 0 h 425"/>
              <a:gd name="T20" fmla="+- 0 14 -931"/>
              <a:gd name="T21" fmla="*/ T20 w 2120"/>
              <a:gd name="T22" fmla="+- 0 -29 -345"/>
              <a:gd name="T23" fmla="*/ -29 h 425"/>
              <a:gd name="T24" fmla="+- 0 14 -931"/>
              <a:gd name="T25" fmla="*/ T24 w 2120"/>
              <a:gd name="T26" fmla="+- 0 -227 -345"/>
              <a:gd name="T27" fmla="*/ -227 h 425"/>
              <a:gd name="T28" fmla="+- 0 113 -931"/>
              <a:gd name="T29" fmla="*/ T28 w 2120"/>
              <a:gd name="T30" fmla="+- 0 -256 -345"/>
              <a:gd name="T31" fmla="*/ -256 h 425"/>
              <a:gd name="T32" fmla="+- 0 233 -931"/>
              <a:gd name="T33" fmla="*/ T32 w 2120"/>
              <a:gd name="T34" fmla="+- 0 -130 -345"/>
              <a:gd name="T35" fmla="*/ -130 h 425"/>
              <a:gd name="T36" fmla="+- 0 113 -931"/>
              <a:gd name="T37" fmla="*/ T36 w 2120"/>
              <a:gd name="T38" fmla="+- 0 0 -345"/>
              <a:gd name="T39" fmla="*/ 0 h 425"/>
              <a:gd name="T40" fmla="+- 0 -931 -931"/>
              <a:gd name="T41" fmla="*/ T40 w 2120"/>
              <a:gd name="T42" fmla="+- 0 -345 -345"/>
              <a:gd name="T43" fmla="*/ -345 h 425"/>
              <a:gd name="T44" fmla="+- 0 1189 -931"/>
              <a:gd name="T45" fmla="*/ T44 w 2120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2120" h="425">
                <a:moveTo>
                  <a:pt x="1101" y="215"/>
                </a:moveTo>
                <a:cubicBezTo>
                  <a:pt x="1101" y="159"/>
                  <a:pt x="1065" y="136"/>
                  <a:pt x="1003" y="143"/>
                </a:cubicBezTo>
                <a:lnTo>
                  <a:pt x="1003" y="291"/>
                </a:lnTo>
                <a:cubicBezTo>
                  <a:pt x="1066" y="297"/>
                  <a:pt x="1101" y="274"/>
                  <a:pt x="1101" y="215"/>
                </a:cubicBezTo>
                <a:close/>
                <a:moveTo>
                  <a:pt x="1044" y="345"/>
                </a:moveTo>
                <a:cubicBezTo>
                  <a:pt x="1004" y="345"/>
                  <a:pt x="946" y="358"/>
                  <a:pt x="945" y="316"/>
                </a:cubicBezTo>
                <a:lnTo>
                  <a:pt x="945" y="118"/>
                </a:lnTo>
                <a:cubicBezTo>
                  <a:pt x="944" y="76"/>
                  <a:pt x="1004" y="89"/>
                  <a:pt x="1044" y="89"/>
                </a:cubicBezTo>
                <a:cubicBezTo>
                  <a:pt x="1121" y="89"/>
                  <a:pt x="1164" y="140"/>
                  <a:pt x="1164" y="215"/>
                </a:cubicBezTo>
                <a:cubicBezTo>
                  <a:pt x="1164" y="294"/>
                  <a:pt x="1121" y="345"/>
                  <a:pt x="1044" y="345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89" name="AutoShape 130"/>
          <p:cNvSpPr>
            <a:spLocks noChangeArrowheads="1"/>
          </p:cNvSpPr>
          <p:nvPr/>
        </p:nvSpPr>
        <p:spPr bwMode="auto">
          <a:xfrm>
            <a:off x="2284942" y="88662856"/>
            <a:ext cx="1286073" cy="257215"/>
          </a:xfrm>
          <a:custGeom>
            <a:avLst/>
            <a:gdLst>
              <a:gd name="T0" fmla="+- 0 140 -1171"/>
              <a:gd name="T1" fmla="*/ T0 w 2120"/>
              <a:gd name="T2" fmla="+- 0 -176 -345"/>
              <a:gd name="T3" fmla="*/ -176 h 425"/>
              <a:gd name="T4" fmla="+- 0 195 -1171"/>
              <a:gd name="T5" fmla="*/ T4 w 2120"/>
              <a:gd name="T6" fmla="+- 0 -165 -345"/>
              <a:gd name="T7" fmla="*/ -165 h 425"/>
              <a:gd name="T8" fmla="+- 0 195 -1171"/>
              <a:gd name="T9" fmla="*/ T8 w 2120"/>
              <a:gd name="T10" fmla="+- 0 -27 -345"/>
              <a:gd name="T11" fmla="*/ -27 h 425"/>
              <a:gd name="T12" fmla="+- 0 140 -1171"/>
              <a:gd name="T13" fmla="*/ T12 w 2120"/>
              <a:gd name="T14" fmla="+- 0 -16 -345"/>
              <a:gd name="T15" fmla="*/ -16 h 425"/>
              <a:gd name="T16" fmla="+- 0 92 -1171"/>
              <a:gd name="T17" fmla="*/ T16 w 2120"/>
              <a:gd name="T18" fmla="+- 0 6 -345"/>
              <a:gd name="T19" fmla="*/ 6 h 425"/>
              <a:gd name="T20" fmla="+- 0 5 -1171"/>
              <a:gd name="T21" fmla="*/ T20 w 2120"/>
              <a:gd name="T22" fmla="+- 0 -96 -345"/>
              <a:gd name="T23" fmla="*/ -96 h 425"/>
              <a:gd name="T24" fmla="+- 0 92 -1171"/>
              <a:gd name="T25" fmla="*/ T24 w 2120"/>
              <a:gd name="T26" fmla="+- 0 -197 -345"/>
              <a:gd name="T27" fmla="*/ -197 h 425"/>
              <a:gd name="T28" fmla="+- 0 140 -1171"/>
              <a:gd name="T29" fmla="*/ T28 w 2120"/>
              <a:gd name="T30" fmla="+- 0 -176 -345"/>
              <a:gd name="T31" fmla="*/ -176 h 425"/>
              <a:gd name="T32" fmla="+- 0 139 -1171"/>
              <a:gd name="T33" fmla="*/ T32 w 2120"/>
              <a:gd name="T34" fmla="+- 0 -96 -345"/>
              <a:gd name="T35" fmla="*/ -96 h 425"/>
              <a:gd name="T36" fmla="+- 0 100 -1171"/>
              <a:gd name="T37" fmla="*/ T36 w 2120"/>
              <a:gd name="T38" fmla="+- 0 -143 -345"/>
              <a:gd name="T39" fmla="*/ -143 h 425"/>
              <a:gd name="T40" fmla="+- 0 62 -1171"/>
              <a:gd name="T41" fmla="*/ T40 w 2120"/>
              <a:gd name="T42" fmla="+- 0 -96 -345"/>
              <a:gd name="T43" fmla="*/ -96 h 425"/>
              <a:gd name="T44" fmla="+- 0 100 -1171"/>
              <a:gd name="T45" fmla="*/ T44 w 2120"/>
              <a:gd name="T46" fmla="+- 0 -48 -345"/>
              <a:gd name="T47" fmla="*/ -48 h 425"/>
              <a:gd name="T48" fmla="+- 0 139 -1171"/>
              <a:gd name="T49" fmla="*/ T48 w 2120"/>
              <a:gd name="T50" fmla="+- 0 -96 -345"/>
              <a:gd name="T51" fmla="*/ -96 h 425"/>
              <a:gd name="T52" fmla="+- 0 -1171 -1171"/>
              <a:gd name="T53" fmla="*/ T52 w 2120"/>
              <a:gd name="T54" fmla="+- 0 -345 -345"/>
              <a:gd name="T55" fmla="*/ -345 h 425"/>
              <a:gd name="T56" fmla="+- 0 949 -1171"/>
              <a:gd name="T57" fmla="*/ T56 w 2120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2120" h="425">
                <a:moveTo>
                  <a:pt x="1311" y="169"/>
                </a:moveTo>
                <a:cubicBezTo>
                  <a:pt x="1319" y="144"/>
                  <a:pt x="1366" y="147"/>
                  <a:pt x="1366" y="180"/>
                </a:cubicBezTo>
                <a:lnTo>
                  <a:pt x="1366" y="318"/>
                </a:lnTo>
                <a:cubicBezTo>
                  <a:pt x="1369" y="351"/>
                  <a:pt x="1319" y="355"/>
                  <a:pt x="1311" y="329"/>
                </a:cubicBezTo>
                <a:cubicBezTo>
                  <a:pt x="1300" y="344"/>
                  <a:pt x="1287" y="351"/>
                  <a:pt x="1263" y="351"/>
                </a:cubicBezTo>
                <a:cubicBezTo>
                  <a:pt x="1207" y="351"/>
                  <a:pt x="1176" y="307"/>
                  <a:pt x="1176" y="249"/>
                </a:cubicBezTo>
                <a:cubicBezTo>
                  <a:pt x="1176" y="191"/>
                  <a:pt x="1207" y="148"/>
                  <a:pt x="1263" y="148"/>
                </a:cubicBezTo>
                <a:cubicBezTo>
                  <a:pt x="1286" y="148"/>
                  <a:pt x="1300" y="154"/>
                  <a:pt x="1311" y="169"/>
                </a:cubicBezTo>
                <a:close/>
                <a:moveTo>
                  <a:pt x="1310" y="249"/>
                </a:moveTo>
                <a:cubicBezTo>
                  <a:pt x="1310" y="224"/>
                  <a:pt x="1299" y="201"/>
                  <a:pt x="1271" y="202"/>
                </a:cubicBezTo>
                <a:cubicBezTo>
                  <a:pt x="1244" y="202"/>
                  <a:pt x="1233" y="222"/>
                  <a:pt x="1233" y="249"/>
                </a:cubicBezTo>
                <a:cubicBezTo>
                  <a:pt x="1232" y="277"/>
                  <a:pt x="1245" y="297"/>
                  <a:pt x="1271" y="297"/>
                </a:cubicBezTo>
                <a:cubicBezTo>
                  <a:pt x="1298" y="297"/>
                  <a:pt x="1310" y="275"/>
                  <a:pt x="1310" y="249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0" name="AutoShape 129"/>
          <p:cNvSpPr>
            <a:spLocks noChangeArrowheads="1"/>
          </p:cNvSpPr>
          <p:nvPr/>
        </p:nvSpPr>
        <p:spPr bwMode="auto">
          <a:xfrm>
            <a:off x="2284942" y="88920071"/>
            <a:ext cx="1286073" cy="257215"/>
          </a:xfrm>
          <a:custGeom>
            <a:avLst/>
            <a:gdLst>
              <a:gd name="T0" fmla="+- 0 41 -1377"/>
              <a:gd name="T1" fmla="*/ T0 w 2120"/>
              <a:gd name="T2" fmla="+- 0 2 -345"/>
              <a:gd name="T3" fmla="*/ 2 h 425"/>
              <a:gd name="T4" fmla="+- 0 13 -1377"/>
              <a:gd name="T5" fmla="*/ T4 w 2120"/>
              <a:gd name="T6" fmla="+- 0 -27 -345"/>
              <a:gd name="T7" fmla="*/ -27 h 425"/>
              <a:gd name="T8" fmla="+- 0 13 -1377"/>
              <a:gd name="T9" fmla="*/ T8 w 2120"/>
              <a:gd name="T10" fmla="+- 0 -165 -345"/>
              <a:gd name="T11" fmla="*/ -165 h 425"/>
              <a:gd name="T12" fmla="+- 0 69 -1377"/>
              <a:gd name="T13" fmla="*/ T12 w 2120"/>
              <a:gd name="T14" fmla="+- 0 -176 -345"/>
              <a:gd name="T15" fmla="*/ -176 h 425"/>
              <a:gd name="T16" fmla="+- 0 137 -1377"/>
              <a:gd name="T17" fmla="*/ T16 w 2120"/>
              <a:gd name="T18" fmla="+- 0 -168 -345"/>
              <a:gd name="T19" fmla="*/ -168 h 425"/>
              <a:gd name="T20" fmla="+- 0 69 -1377"/>
              <a:gd name="T21" fmla="*/ T20 w 2120"/>
              <a:gd name="T22" fmla="+- 0 -95 -345"/>
              <a:gd name="T23" fmla="*/ -95 h 425"/>
              <a:gd name="T24" fmla="+- 0 41 -1377"/>
              <a:gd name="T25" fmla="*/ T24 w 2120"/>
              <a:gd name="T26" fmla="+- 0 2 -345"/>
              <a:gd name="T27" fmla="*/ 2 h 425"/>
              <a:gd name="T28" fmla="+- 0 -1377 -1377"/>
              <a:gd name="T29" fmla="*/ T28 w 2120"/>
              <a:gd name="T30" fmla="+- 0 -345 -345"/>
              <a:gd name="T31" fmla="*/ -345 h 425"/>
              <a:gd name="T32" fmla="+- 0 743 -1377"/>
              <a:gd name="T33" fmla="*/ T32 w 2120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2120" h="425">
                <a:moveTo>
                  <a:pt x="1418" y="347"/>
                </a:moveTo>
                <a:cubicBezTo>
                  <a:pt x="1402" y="347"/>
                  <a:pt x="1390" y="333"/>
                  <a:pt x="1390" y="318"/>
                </a:cubicBezTo>
                <a:lnTo>
                  <a:pt x="1390" y="180"/>
                </a:lnTo>
                <a:cubicBezTo>
                  <a:pt x="1388" y="147"/>
                  <a:pt x="1438" y="143"/>
                  <a:pt x="1446" y="169"/>
                </a:cubicBezTo>
                <a:cubicBezTo>
                  <a:pt x="1459" y="144"/>
                  <a:pt x="1514" y="138"/>
                  <a:pt x="1514" y="177"/>
                </a:cubicBezTo>
                <a:cubicBezTo>
                  <a:pt x="1514" y="220"/>
                  <a:pt x="1438" y="195"/>
                  <a:pt x="1446" y="250"/>
                </a:cubicBezTo>
                <a:cubicBezTo>
                  <a:pt x="1443" y="289"/>
                  <a:pt x="1458" y="346"/>
                  <a:pt x="1418" y="347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1" name="AutoShape 128"/>
          <p:cNvSpPr>
            <a:spLocks noChangeArrowheads="1"/>
          </p:cNvSpPr>
          <p:nvPr/>
        </p:nvSpPr>
        <p:spPr bwMode="auto">
          <a:xfrm>
            <a:off x="2284942" y="89177285"/>
            <a:ext cx="1286073" cy="257215"/>
          </a:xfrm>
          <a:custGeom>
            <a:avLst/>
            <a:gdLst>
              <a:gd name="T0" fmla="+- 0 195 -1503"/>
              <a:gd name="T1" fmla="*/ T0 w 2120"/>
              <a:gd name="T2" fmla="+- 0 -102 -345"/>
              <a:gd name="T3" fmla="*/ -102 h 425"/>
              <a:gd name="T4" fmla="+- 0 167 -1503"/>
              <a:gd name="T5" fmla="*/ T4 w 2120"/>
              <a:gd name="T6" fmla="+- 0 -77 -345"/>
              <a:gd name="T7" fmla="*/ -77 h 425"/>
              <a:gd name="T8" fmla="+- 0 66 -1503"/>
              <a:gd name="T9" fmla="*/ T8 w 2120"/>
              <a:gd name="T10" fmla="+- 0 -77 -345"/>
              <a:gd name="T11" fmla="*/ -77 h 425"/>
              <a:gd name="T12" fmla="+- 0 168 -1503"/>
              <a:gd name="T13" fmla="*/ T12 w 2120"/>
              <a:gd name="T14" fmla="+- 0 -64 -345"/>
              <a:gd name="T15" fmla="*/ -64 h 425"/>
              <a:gd name="T16" fmla="+- 0 192 -1503"/>
              <a:gd name="T17" fmla="*/ T16 w 2120"/>
              <a:gd name="T18" fmla="+- 0 -40 -345"/>
              <a:gd name="T19" fmla="*/ -40 h 425"/>
              <a:gd name="T20" fmla="+- 0 104 -1503"/>
              <a:gd name="T21" fmla="*/ T20 w 2120"/>
              <a:gd name="T22" fmla="+- 0 6 -345"/>
              <a:gd name="T23" fmla="*/ 6 h 425"/>
              <a:gd name="T24" fmla="+- 0 5 -1503"/>
              <a:gd name="T25" fmla="*/ T24 w 2120"/>
              <a:gd name="T26" fmla="+- 0 -96 -345"/>
              <a:gd name="T27" fmla="*/ -96 h 425"/>
              <a:gd name="T28" fmla="+- 0 104 -1503"/>
              <a:gd name="T29" fmla="*/ T28 w 2120"/>
              <a:gd name="T30" fmla="+- 0 -197 -345"/>
              <a:gd name="T31" fmla="*/ -197 h 425"/>
              <a:gd name="T32" fmla="+- 0 195 -1503"/>
              <a:gd name="T33" fmla="*/ T32 w 2120"/>
              <a:gd name="T34" fmla="+- 0 -102 -345"/>
              <a:gd name="T35" fmla="*/ -102 h 425"/>
              <a:gd name="T36" fmla="+- 0 139 -1503"/>
              <a:gd name="T37" fmla="*/ T36 w 2120"/>
              <a:gd name="T38" fmla="+- 0 -116 -345"/>
              <a:gd name="T39" fmla="*/ -116 h 425"/>
              <a:gd name="T40" fmla="+- 0 66 -1503"/>
              <a:gd name="T41" fmla="*/ T40 w 2120"/>
              <a:gd name="T42" fmla="+- 0 -116 -345"/>
              <a:gd name="T43" fmla="*/ -116 h 425"/>
              <a:gd name="T44" fmla="+- 0 139 -1503"/>
              <a:gd name="T45" fmla="*/ T44 w 2120"/>
              <a:gd name="T46" fmla="+- 0 -116 -345"/>
              <a:gd name="T47" fmla="*/ -116 h 425"/>
              <a:gd name="T48" fmla="+- 0 126 -1503"/>
              <a:gd name="T49" fmla="*/ T48 w 2120"/>
              <a:gd name="T50" fmla="+- 0 -282 -345"/>
              <a:gd name="T51" fmla="*/ -282 h 425"/>
              <a:gd name="T52" fmla="+- 0 151 -1503"/>
              <a:gd name="T53" fmla="*/ T52 w 2120"/>
              <a:gd name="T54" fmla="+- 0 -240 -345"/>
              <a:gd name="T55" fmla="*/ -240 h 425"/>
              <a:gd name="T56" fmla="+- 0 82 -1503"/>
              <a:gd name="T57" fmla="*/ T56 w 2120"/>
              <a:gd name="T58" fmla="+- 0 -213 -345"/>
              <a:gd name="T59" fmla="*/ -213 h 425"/>
              <a:gd name="T60" fmla="+- 0 72 -1503"/>
              <a:gd name="T61" fmla="*/ T60 w 2120"/>
              <a:gd name="T62" fmla="+- 0 -258 -345"/>
              <a:gd name="T63" fmla="*/ -258 h 425"/>
              <a:gd name="T64" fmla="+- 0 -1503 -1503"/>
              <a:gd name="T65" fmla="*/ T64 w 2120"/>
              <a:gd name="T66" fmla="+- 0 -345 -345"/>
              <a:gd name="T67" fmla="*/ -345 h 425"/>
              <a:gd name="T68" fmla="+- 0 617 -1503"/>
              <a:gd name="T69" fmla="*/ T68 w 2120"/>
              <a:gd name="T70" fmla="+- 0 80 -345"/>
              <a:gd name="T7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2120" h="425">
                <a:moveTo>
                  <a:pt x="1698" y="243"/>
                </a:moveTo>
                <a:cubicBezTo>
                  <a:pt x="1699" y="263"/>
                  <a:pt x="1689" y="267"/>
                  <a:pt x="1670" y="268"/>
                </a:cubicBezTo>
                <a:lnTo>
                  <a:pt x="1569" y="268"/>
                </a:lnTo>
                <a:cubicBezTo>
                  <a:pt x="1574" y="315"/>
                  <a:pt x="1644" y="296"/>
                  <a:pt x="1671" y="281"/>
                </a:cubicBezTo>
                <a:cubicBezTo>
                  <a:pt x="1683" y="282"/>
                  <a:pt x="1697" y="291"/>
                  <a:pt x="1695" y="305"/>
                </a:cubicBezTo>
                <a:cubicBezTo>
                  <a:pt x="1690" y="340"/>
                  <a:pt x="1648" y="351"/>
                  <a:pt x="1607" y="351"/>
                </a:cubicBezTo>
                <a:cubicBezTo>
                  <a:pt x="1545" y="351"/>
                  <a:pt x="1508" y="311"/>
                  <a:pt x="1508" y="249"/>
                </a:cubicBezTo>
                <a:cubicBezTo>
                  <a:pt x="1508" y="190"/>
                  <a:pt x="1546" y="148"/>
                  <a:pt x="1607" y="148"/>
                </a:cubicBezTo>
                <a:cubicBezTo>
                  <a:pt x="1664" y="148"/>
                  <a:pt x="1694" y="188"/>
                  <a:pt x="1698" y="243"/>
                </a:cubicBezTo>
                <a:close/>
                <a:moveTo>
                  <a:pt x="1642" y="229"/>
                </a:moveTo>
                <a:cubicBezTo>
                  <a:pt x="1641" y="187"/>
                  <a:pt x="1569" y="186"/>
                  <a:pt x="1569" y="229"/>
                </a:cubicBezTo>
                <a:lnTo>
                  <a:pt x="1642" y="229"/>
                </a:lnTo>
                <a:close/>
                <a:moveTo>
                  <a:pt x="1629" y="63"/>
                </a:moveTo>
                <a:cubicBezTo>
                  <a:pt x="1658" y="46"/>
                  <a:pt x="1684" y="93"/>
                  <a:pt x="1654" y="105"/>
                </a:cubicBezTo>
                <a:lnTo>
                  <a:pt x="1585" y="132"/>
                </a:lnTo>
                <a:cubicBezTo>
                  <a:pt x="1562" y="134"/>
                  <a:pt x="1553" y="97"/>
                  <a:pt x="1575" y="87"/>
                </a:cubicBezTo>
                <a:close/>
              </a:path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2" name="Freeform 127"/>
          <p:cNvSpPr>
            <a:spLocks noChangeArrowheads="1"/>
          </p:cNvSpPr>
          <p:nvPr/>
        </p:nvSpPr>
        <p:spPr bwMode="auto">
          <a:xfrm>
            <a:off x="2284942" y="89434500"/>
            <a:ext cx="1286073" cy="257215"/>
          </a:xfrm>
          <a:custGeom>
            <a:avLst/>
            <a:gdLst>
              <a:gd name="T0" fmla="+- 0 -1703 -1703"/>
              <a:gd name="T1" fmla="*/ T0 w 2120"/>
              <a:gd name="T2" fmla="+- 0 -345 -345"/>
              <a:gd name="T3" fmla="*/ -345 h 425"/>
              <a:gd name="T4" fmla="+- 0 417 -1703"/>
              <a:gd name="T5" fmla="*/ T4 w 2120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120" h="425" stroke="0">
                <a:moveTo>
                  <a:pt x="0" y="0"/>
                </a:moveTo>
                <a:lnTo>
                  <a:pt x="2120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3" name="AutoShape 126"/>
          <p:cNvSpPr>
            <a:spLocks noChangeArrowheads="1"/>
          </p:cNvSpPr>
          <p:nvPr/>
        </p:nvSpPr>
        <p:spPr bwMode="auto">
          <a:xfrm>
            <a:off x="2284942" y="89691715"/>
            <a:ext cx="1028859" cy="257215"/>
          </a:xfrm>
          <a:custGeom>
            <a:avLst/>
            <a:gdLst>
              <a:gd name="T0" fmla="+- 0 134 -33"/>
              <a:gd name="T1" fmla="*/ T0 w 1695"/>
              <a:gd name="T2" fmla="+- 0 6 -345"/>
              <a:gd name="T3" fmla="*/ 6 h 425"/>
              <a:gd name="T4" fmla="+- 0 8 -33"/>
              <a:gd name="T5" fmla="*/ T4 w 1695"/>
              <a:gd name="T6" fmla="+- 0 -128 -345"/>
              <a:gd name="T7" fmla="*/ -128 h 425"/>
              <a:gd name="T8" fmla="+- 0 135 -33"/>
              <a:gd name="T9" fmla="*/ T8 w 1695"/>
              <a:gd name="T10" fmla="+- 0 -262 -345"/>
              <a:gd name="T11" fmla="*/ -262 h 425"/>
              <a:gd name="T12" fmla="+- 0 212 -33"/>
              <a:gd name="T13" fmla="*/ T12 w 1695"/>
              <a:gd name="T14" fmla="+- 0 -221 -345"/>
              <a:gd name="T15" fmla="*/ -221 h 425"/>
              <a:gd name="T16" fmla="+- 0 187 -33"/>
              <a:gd name="T17" fmla="*/ T16 w 1695"/>
              <a:gd name="T18" fmla="+- 0 -194 -345"/>
              <a:gd name="T19" fmla="*/ -194 h 425"/>
              <a:gd name="T20" fmla="+- 0 136 -33"/>
              <a:gd name="T21" fmla="*/ T20 w 1695"/>
              <a:gd name="T22" fmla="+- 0 -206 -345"/>
              <a:gd name="T23" fmla="*/ -206 h 425"/>
              <a:gd name="T24" fmla="+- 0 70 -33"/>
              <a:gd name="T25" fmla="*/ T24 w 1695"/>
              <a:gd name="T26" fmla="+- 0 -128 -345"/>
              <a:gd name="T27" fmla="*/ -128 h 425"/>
              <a:gd name="T28" fmla="+- 0 131 -33"/>
              <a:gd name="T29" fmla="*/ T28 w 1695"/>
              <a:gd name="T30" fmla="+- 0 -53 -345"/>
              <a:gd name="T31" fmla="*/ -53 h 425"/>
              <a:gd name="T32" fmla="+- 0 214 -33"/>
              <a:gd name="T33" fmla="*/ T32 w 1695"/>
              <a:gd name="T34" fmla="+- 0 -37 -345"/>
              <a:gd name="T35" fmla="*/ -37 h 425"/>
              <a:gd name="T36" fmla="+- 0 134 -33"/>
              <a:gd name="T37" fmla="*/ T36 w 1695"/>
              <a:gd name="T38" fmla="+- 0 6 -345"/>
              <a:gd name="T39" fmla="*/ 6 h 425"/>
              <a:gd name="T40" fmla="+- 0 -33 -33"/>
              <a:gd name="T41" fmla="*/ T40 w 1695"/>
              <a:gd name="T42" fmla="+- 0 -345 -345"/>
              <a:gd name="T43" fmla="*/ -345 h 425"/>
              <a:gd name="T44" fmla="+- 0 1662 -33"/>
              <a:gd name="T45" fmla="*/ T44 w 1695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695" h="425">
                <a:moveTo>
                  <a:pt x="167" y="351"/>
                </a:moveTo>
                <a:cubicBezTo>
                  <a:pt x="86" y="351"/>
                  <a:pt x="41" y="299"/>
                  <a:pt x="41" y="217"/>
                </a:cubicBezTo>
                <a:cubicBezTo>
                  <a:pt x="41" y="136"/>
                  <a:pt x="87" y="83"/>
                  <a:pt x="168" y="83"/>
                </a:cubicBezTo>
                <a:cubicBezTo>
                  <a:pt x="204" y="83"/>
                  <a:pt x="242" y="89"/>
                  <a:pt x="245" y="124"/>
                </a:cubicBezTo>
                <a:cubicBezTo>
                  <a:pt x="246" y="137"/>
                  <a:pt x="234" y="152"/>
                  <a:pt x="220" y="151"/>
                </a:cubicBezTo>
                <a:cubicBezTo>
                  <a:pt x="202" y="149"/>
                  <a:pt x="190" y="139"/>
                  <a:pt x="169" y="139"/>
                </a:cubicBezTo>
                <a:cubicBezTo>
                  <a:pt x="123" y="141"/>
                  <a:pt x="103" y="171"/>
                  <a:pt x="103" y="217"/>
                </a:cubicBezTo>
                <a:cubicBezTo>
                  <a:pt x="103" y="259"/>
                  <a:pt x="122" y="290"/>
                  <a:pt x="164" y="292"/>
                </a:cubicBezTo>
                <a:cubicBezTo>
                  <a:pt x="200" y="294"/>
                  <a:pt x="242" y="261"/>
                  <a:pt x="247" y="308"/>
                </a:cubicBezTo>
                <a:cubicBezTo>
                  <a:pt x="243" y="342"/>
                  <a:pt x="204" y="351"/>
                  <a:pt x="167" y="351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4" name="AutoShape 125"/>
          <p:cNvSpPr>
            <a:spLocks noChangeArrowheads="1"/>
          </p:cNvSpPr>
          <p:nvPr/>
        </p:nvSpPr>
        <p:spPr bwMode="auto">
          <a:xfrm>
            <a:off x="2284942" y="89948929"/>
            <a:ext cx="1028859" cy="257215"/>
          </a:xfrm>
          <a:custGeom>
            <a:avLst/>
            <a:gdLst>
              <a:gd name="T0" fmla="+- 0 41 -246"/>
              <a:gd name="T1" fmla="*/ T0 w 1695"/>
              <a:gd name="T2" fmla="+- 0 2 -345"/>
              <a:gd name="T3" fmla="*/ 2 h 425"/>
              <a:gd name="T4" fmla="+- 0 13 -246"/>
              <a:gd name="T5" fmla="*/ T4 w 1695"/>
              <a:gd name="T6" fmla="+- 0 -27 -345"/>
              <a:gd name="T7" fmla="*/ -27 h 425"/>
              <a:gd name="T8" fmla="+- 0 13 -246"/>
              <a:gd name="T9" fmla="*/ T8 w 1695"/>
              <a:gd name="T10" fmla="+- 0 -248 -345"/>
              <a:gd name="T11" fmla="*/ -248 h 425"/>
              <a:gd name="T12" fmla="+- 0 41 -246"/>
              <a:gd name="T13" fmla="*/ T12 w 1695"/>
              <a:gd name="T14" fmla="+- 0 -277 -345"/>
              <a:gd name="T15" fmla="*/ -277 h 425"/>
              <a:gd name="T16" fmla="+- 0 70 -246"/>
              <a:gd name="T17" fmla="*/ T16 w 1695"/>
              <a:gd name="T18" fmla="+- 0 -183 -345"/>
              <a:gd name="T19" fmla="*/ -183 h 425"/>
              <a:gd name="T20" fmla="+- 0 187 -246"/>
              <a:gd name="T21" fmla="*/ T20 w 1695"/>
              <a:gd name="T22" fmla="+- 0 -131 -345"/>
              <a:gd name="T23" fmla="*/ -131 h 425"/>
              <a:gd name="T24" fmla="+- 0 159 -246"/>
              <a:gd name="T25" fmla="*/ T24 w 1695"/>
              <a:gd name="T26" fmla="+- 0 2 -345"/>
              <a:gd name="T27" fmla="*/ 2 h 425"/>
              <a:gd name="T28" fmla="+- 0 100 -246"/>
              <a:gd name="T29" fmla="*/ T28 w 1695"/>
              <a:gd name="T30" fmla="+- 0 -150 -345"/>
              <a:gd name="T31" fmla="*/ -150 h 425"/>
              <a:gd name="T32" fmla="+- 0 69 -246"/>
              <a:gd name="T33" fmla="*/ T32 w 1695"/>
              <a:gd name="T34" fmla="+- 0 -27 -345"/>
              <a:gd name="T35" fmla="*/ -27 h 425"/>
              <a:gd name="T36" fmla="+- 0 41 -246"/>
              <a:gd name="T37" fmla="*/ T36 w 1695"/>
              <a:gd name="T38" fmla="+- 0 2 -345"/>
              <a:gd name="T39" fmla="*/ 2 h 425"/>
              <a:gd name="T40" fmla="+- 0 -246 -246"/>
              <a:gd name="T41" fmla="*/ T40 w 1695"/>
              <a:gd name="T42" fmla="+- 0 -345 -345"/>
              <a:gd name="T43" fmla="*/ -345 h 425"/>
              <a:gd name="T44" fmla="+- 0 1449 -246"/>
              <a:gd name="T45" fmla="*/ T44 w 1695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695" h="425">
                <a:moveTo>
                  <a:pt x="287" y="347"/>
                </a:moveTo>
                <a:cubicBezTo>
                  <a:pt x="271" y="347"/>
                  <a:pt x="259" y="333"/>
                  <a:pt x="259" y="318"/>
                </a:cubicBezTo>
                <a:lnTo>
                  <a:pt x="259" y="97"/>
                </a:lnTo>
                <a:cubicBezTo>
                  <a:pt x="259" y="82"/>
                  <a:pt x="271" y="68"/>
                  <a:pt x="287" y="68"/>
                </a:cubicBezTo>
                <a:cubicBezTo>
                  <a:pt x="328" y="68"/>
                  <a:pt x="310" y="126"/>
                  <a:pt x="316" y="162"/>
                </a:cubicBezTo>
                <a:cubicBezTo>
                  <a:pt x="357" y="134"/>
                  <a:pt x="441" y="149"/>
                  <a:pt x="433" y="214"/>
                </a:cubicBezTo>
                <a:cubicBezTo>
                  <a:pt x="427" y="262"/>
                  <a:pt x="453" y="347"/>
                  <a:pt x="405" y="347"/>
                </a:cubicBezTo>
                <a:cubicBezTo>
                  <a:pt x="339" y="347"/>
                  <a:pt x="418" y="195"/>
                  <a:pt x="346" y="195"/>
                </a:cubicBezTo>
                <a:cubicBezTo>
                  <a:pt x="297" y="195"/>
                  <a:pt x="315" y="272"/>
                  <a:pt x="315" y="318"/>
                </a:cubicBezTo>
                <a:cubicBezTo>
                  <a:pt x="315" y="333"/>
                  <a:pt x="303" y="347"/>
                  <a:pt x="287" y="347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5" name="AutoShape 124"/>
          <p:cNvSpPr>
            <a:spLocks noChangeArrowheads="1"/>
          </p:cNvSpPr>
          <p:nvPr/>
        </p:nvSpPr>
        <p:spPr bwMode="auto">
          <a:xfrm>
            <a:off x="2284942" y="90206144"/>
            <a:ext cx="1028859" cy="257215"/>
          </a:xfrm>
          <a:custGeom>
            <a:avLst/>
            <a:gdLst>
              <a:gd name="T0" fmla="+- 0 40 -446"/>
              <a:gd name="T1" fmla="*/ T0 w 1695"/>
              <a:gd name="T2" fmla="+- 0 2 -345"/>
              <a:gd name="T3" fmla="*/ 2 h 425"/>
              <a:gd name="T4" fmla="+- 0 12 -446"/>
              <a:gd name="T5" fmla="*/ T4 w 1695"/>
              <a:gd name="T6" fmla="+- 0 -27 -345"/>
              <a:gd name="T7" fmla="*/ -27 h 425"/>
              <a:gd name="T8" fmla="+- 0 12 -446"/>
              <a:gd name="T9" fmla="*/ T8 w 1695"/>
              <a:gd name="T10" fmla="+- 0 -165 -345"/>
              <a:gd name="T11" fmla="*/ -165 h 425"/>
              <a:gd name="T12" fmla="+- 0 40 -446"/>
              <a:gd name="T13" fmla="*/ T12 w 1695"/>
              <a:gd name="T14" fmla="+- 0 -194 -345"/>
              <a:gd name="T15" fmla="*/ -194 h 425"/>
              <a:gd name="T16" fmla="+- 0 68 -446"/>
              <a:gd name="T17" fmla="*/ T16 w 1695"/>
              <a:gd name="T18" fmla="+- 0 -165 -345"/>
              <a:gd name="T19" fmla="*/ -165 h 425"/>
              <a:gd name="T20" fmla="+- 0 68 -446"/>
              <a:gd name="T21" fmla="*/ T20 w 1695"/>
              <a:gd name="T22" fmla="+- 0 -27 -345"/>
              <a:gd name="T23" fmla="*/ -27 h 425"/>
              <a:gd name="T24" fmla="+- 0 40 -446"/>
              <a:gd name="T25" fmla="*/ T24 w 1695"/>
              <a:gd name="T26" fmla="+- 0 2 -345"/>
              <a:gd name="T27" fmla="*/ 2 h 425"/>
              <a:gd name="T28" fmla="+- 0 73 -446"/>
              <a:gd name="T29" fmla="*/ T28 w 1695"/>
              <a:gd name="T30" fmla="+- 0 -244 -345"/>
              <a:gd name="T31" fmla="*/ -244 h 425"/>
              <a:gd name="T32" fmla="+- 0 9 -446"/>
              <a:gd name="T33" fmla="*/ T32 w 1695"/>
              <a:gd name="T34" fmla="+- 0 -231 -345"/>
              <a:gd name="T35" fmla="*/ -231 h 425"/>
              <a:gd name="T36" fmla="+- 0 40 -446"/>
              <a:gd name="T37" fmla="*/ T36 w 1695"/>
              <a:gd name="T38" fmla="+- 0 -277 -345"/>
              <a:gd name="T39" fmla="*/ -277 h 425"/>
              <a:gd name="T40" fmla="+- 0 73 -446"/>
              <a:gd name="T41" fmla="*/ T40 w 1695"/>
              <a:gd name="T42" fmla="+- 0 -244 -345"/>
              <a:gd name="T43" fmla="*/ -244 h 425"/>
              <a:gd name="T44" fmla="+- 0 -446 -446"/>
              <a:gd name="T45" fmla="*/ T44 w 1695"/>
              <a:gd name="T46" fmla="+- 0 -345 -345"/>
              <a:gd name="T47" fmla="*/ -345 h 425"/>
              <a:gd name="T48" fmla="+- 0 1249 -446"/>
              <a:gd name="T49" fmla="*/ T48 w 1695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695" h="425">
                <a:moveTo>
                  <a:pt x="486" y="347"/>
                </a:move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8" y="165"/>
                  <a:pt x="470" y="151"/>
                  <a:pt x="486" y="151"/>
                </a:cubicBezTo>
                <a:cubicBezTo>
                  <a:pt x="502" y="151"/>
                  <a:pt x="514" y="165"/>
                  <a:pt x="514" y="180"/>
                </a:cubicBezTo>
                <a:lnTo>
                  <a:pt x="514" y="318"/>
                </a:lnTo>
                <a:cubicBezTo>
                  <a:pt x="514" y="333"/>
                  <a:pt x="502" y="347"/>
                  <a:pt x="486" y="347"/>
                </a:cubicBezTo>
                <a:close/>
                <a:moveTo>
                  <a:pt x="519" y="101"/>
                </a:moveTo>
                <a:cubicBezTo>
                  <a:pt x="522" y="139"/>
                  <a:pt x="466" y="145"/>
                  <a:pt x="455" y="114"/>
                </a:cubicBezTo>
                <a:cubicBezTo>
                  <a:pt x="447" y="91"/>
                  <a:pt x="461" y="67"/>
                  <a:pt x="486" y="68"/>
                </a:cubicBezTo>
                <a:cubicBezTo>
                  <a:pt x="506" y="69"/>
                  <a:pt x="518" y="81"/>
                  <a:pt x="519" y="101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6" name="AutoShape 123"/>
          <p:cNvSpPr>
            <a:spLocks noChangeArrowheads="1"/>
          </p:cNvSpPr>
          <p:nvPr/>
        </p:nvSpPr>
        <p:spPr bwMode="auto">
          <a:xfrm>
            <a:off x="2284942" y="90463359"/>
            <a:ext cx="1028859" cy="257215"/>
          </a:xfrm>
          <a:custGeom>
            <a:avLst/>
            <a:gdLst>
              <a:gd name="T0" fmla="+- 0 100 -525"/>
              <a:gd name="T1" fmla="*/ T0 w 1695"/>
              <a:gd name="T2" fmla="+- 0 6 -345"/>
              <a:gd name="T3" fmla="*/ 6 h 425"/>
              <a:gd name="T4" fmla="+- 0 5 -525"/>
              <a:gd name="T5" fmla="*/ T4 w 1695"/>
              <a:gd name="T6" fmla="+- 0 -96 -345"/>
              <a:gd name="T7" fmla="*/ -96 h 425"/>
              <a:gd name="T8" fmla="+- 0 100 -525"/>
              <a:gd name="T9" fmla="*/ T8 w 1695"/>
              <a:gd name="T10" fmla="+- 0 -197 -345"/>
              <a:gd name="T11" fmla="*/ -197 h 425"/>
              <a:gd name="T12" fmla="+- 0 167 -525"/>
              <a:gd name="T13" fmla="*/ T12 w 1695"/>
              <a:gd name="T14" fmla="+- 0 -160 -345"/>
              <a:gd name="T15" fmla="*/ -160 h 425"/>
              <a:gd name="T16" fmla="+- 0 103 -525"/>
              <a:gd name="T17" fmla="*/ T16 w 1695"/>
              <a:gd name="T18" fmla="+- 0 -143 -345"/>
              <a:gd name="T19" fmla="*/ -143 h 425"/>
              <a:gd name="T20" fmla="+- 0 62 -525"/>
              <a:gd name="T21" fmla="*/ T20 w 1695"/>
              <a:gd name="T22" fmla="+- 0 -96 -345"/>
              <a:gd name="T23" fmla="*/ -96 h 425"/>
              <a:gd name="T24" fmla="+- 0 144 -525"/>
              <a:gd name="T25" fmla="*/ T24 w 1695"/>
              <a:gd name="T26" fmla="+- 0 -58 -345"/>
              <a:gd name="T27" fmla="*/ -58 h 425"/>
              <a:gd name="T28" fmla="+- 0 167 -525"/>
              <a:gd name="T29" fmla="*/ T28 w 1695"/>
              <a:gd name="T30" fmla="+- 0 -33 -345"/>
              <a:gd name="T31" fmla="*/ -33 h 425"/>
              <a:gd name="T32" fmla="+- 0 100 -525"/>
              <a:gd name="T33" fmla="*/ T32 w 1695"/>
              <a:gd name="T34" fmla="+- 0 6 -345"/>
              <a:gd name="T35" fmla="*/ 6 h 425"/>
              <a:gd name="T36" fmla="+- 0 -525 -525"/>
              <a:gd name="T37" fmla="*/ T36 w 1695"/>
              <a:gd name="T38" fmla="+- 0 -345 -345"/>
              <a:gd name="T39" fmla="*/ -345 h 425"/>
              <a:gd name="T40" fmla="+- 0 1170 -525"/>
              <a:gd name="T41" fmla="*/ T40 w 1695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695" h="425">
                <a:moveTo>
                  <a:pt x="625" y="351"/>
                </a:moveTo>
                <a:cubicBezTo>
                  <a:pt x="565" y="351"/>
                  <a:pt x="530" y="309"/>
                  <a:pt x="530" y="249"/>
                </a:cubicBezTo>
                <a:cubicBezTo>
                  <a:pt x="530" y="189"/>
                  <a:pt x="565" y="148"/>
                  <a:pt x="625" y="148"/>
                </a:cubicBezTo>
                <a:cubicBezTo>
                  <a:pt x="657" y="148"/>
                  <a:pt x="692" y="155"/>
                  <a:pt x="692" y="185"/>
                </a:cubicBezTo>
                <a:cubicBezTo>
                  <a:pt x="692" y="222"/>
                  <a:pt x="655" y="205"/>
                  <a:pt x="628" y="202"/>
                </a:cubicBezTo>
                <a:cubicBezTo>
                  <a:pt x="600" y="199"/>
                  <a:pt x="589" y="221"/>
                  <a:pt x="587" y="249"/>
                </a:cubicBezTo>
                <a:cubicBezTo>
                  <a:pt x="583" y="299"/>
                  <a:pt x="635" y="303"/>
                  <a:pt x="669" y="287"/>
                </a:cubicBezTo>
                <a:cubicBezTo>
                  <a:pt x="683" y="288"/>
                  <a:pt x="690" y="298"/>
                  <a:pt x="692" y="312"/>
                </a:cubicBezTo>
                <a:cubicBezTo>
                  <a:pt x="688" y="341"/>
                  <a:pt x="656" y="351"/>
                  <a:pt x="625" y="351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7" name="AutoShape 122"/>
          <p:cNvSpPr>
            <a:spLocks noChangeArrowheads="1"/>
          </p:cNvSpPr>
          <p:nvPr/>
        </p:nvSpPr>
        <p:spPr bwMode="auto">
          <a:xfrm>
            <a:off x="2284942" y="90720573"/>
            <a:ext cx="1028859" cy="257215"/>
          </a:xfrm>
          <a:custGeom>
            <a:avLst/>
            <a:gdLst>
              <a:gd name="T0" fmla="+- 0 41 -691"/>
              <a:gd name="T1" fmla="*/ T0 w 1695"/>
              <a:gd name="T2" fmla="+- 0 2 -345"/>
              <a:gd name="T3" fmla="*/ 2 h 425"/>
              <a:gd name="T4" fmla="+- 0 13 -691"/>
              <a:gd name="T5" fmla="*/ T4 w 1695"/>
              <a:gd name="T6" fmla="+- 0 -27 -345"/>
              <a:gd name="T7" fmla="*/ -27 h 425"/>
              <a:gd name="T8" fmla="+- 0 13 -691"/>
              <a:gd name="T9" fmla="*/ T8 w 1695"/>
              <a:gd name="T10" fmla="+- 0 -248 -345"/>
              <a:gd name="T11" fmla="*/ -248 h 425"/>
              <a:gd name="T12" fmla="+- 0 41 -691"/>
              <a:gd name="T13" fmla="*/ T12 w 1695"/>
              <a:gd name="T14" fmla="+- 0 -277 -345"/>
              <a:gd name="T15" fmla="*/ -277 h 425"/>
              <a:gd name="T16" fmla="+- 0 69 -691"/>
              <a:gd name="T17" fmla="*/ T16 w 1695"/>
              <a:gd name="T18" fmla="+- 0 -248 -345"/>
              <a:gd name="T19" fmla="*/ -248 h 425"/>
              <a:gd name="T20" fmla="+- 0 69 -691"/>
              <a:gd name="T21" fmla="*/ T20 w 1695"/>
              <a:gd name="T22" fmla="+- 0 -129 -345"/>
              <a:gd name="T23" fmla="*/ -129 h 425"/>
              <a:gd name="T24" fmla="+- 0 129 -691"/>
              <a:gd name="T25" fmla="*/ T24 w 1695"/>
              <a:gd name="T26" fmla="+- 0 -188 -345"/>
              <a:gd name="T27" fmla="*/ -188 h 425"/>
              <a:gd name="T28" fmla="+- 0 169 -691"/>
              <a:gd name="T29" fmla="*/ T28 w 1695"/>
              <a:gd name="T30" fmla="+- 0 -154 -345"/>
              <a:gd name="T31" fmla="*/ -154 h 425"/>
              <a:gd name="T32" fmla="+- 0 124 -691"/>
              <a:gd name="T33" fmla="*/ T32 w 1695"/>
              <a:gd name="T34" fmla="+- 0 -108 -345"/>
              <a:gd name="T35" fmla="*/ -108 h 425"/>
              <a:gd name="T36" fmla="+- 0 184 -691"/>
              <a:gd name="T37" fmla="*/ T36 w 1695"/>
              <a:gd name="T38" fmla="+- 0 -24 -345"/>
              <a:gd name="T39" fmla="*/ -24 h 425"/>
              <a:gd name="T40" fmla="+- 0 126 -691"/>
              <a:gd name="T41" fmla="*/ T40 w 1695"/>
              <a:gd name="T42" fmla="+- 0 -17 -345"/>
              <a:gd name="T43" fmla="*/ -17 h 425"/>
              <a:gd name="T44" fmla="+- 0 69 -691"/>
              <a:gd name="T45" fmla="*/ T44 w 1695"/>
              <a:gd name="T46" fmla="+- 0 -90 -345"/>
              <a:gd name="T47" fmla="*/ -90 h 425"/>
              <a:gd name="T48" fmla="+- 0 41 -691"/>
              <a:gd name="T49" fmla="*/ T48 w 1695"/>
              <a:gd name="T50" fmla="+- 0 2 -345"/>
              <a:gd name="T51" fmla="*/ 2 h 425"/>
              <a:gd name="T52" fmla="+- 0 -691 -691"/>
              <a:gd name="T53" fmla="*/ T52 w 1695"/>
              <a:gd name="T54" fmla="+- 0 -345 -345"/>
              <a:gd name="T55" fmla="*/ -345 h 425"/>
              <a:gd name="T56" fmla="+- 0 1004 -691"/>
              <a:gd name="T57" fmla="*/ T56 w 1695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695" h="425">
                <a:moveTo>
                  <a:pt x="732" y="347"/>
                </a:moveTo>
                <a:cubicBezTo>
                  <a:pt x="716" y="347"/>
                  <a:pt x="704" y="333"/>
                  <a:pt x="704" y="318"/>
                </a:cubicBezTo>
                <a:lnTo>
                  <a:pt x="704" y="97"/>
                </a:lnTo>
                <a:cubicBezTo>
                  <a:pt x="704" y="82"/>
                  <a:pt x="716" y="68"/>
                  <a:pt x="732" y="68"/>
                </a:cubicBezTo>
                <a:cubicBezTo>
                  <a:pt x="748" y="68"/>
                  <a:pt x="760" y="82"/>
                  <a:pt x="760" y="97"/>
                </a:cubicBezTo>
                <a:lnTo>
                  <a:pt x="760" y="216"/>
                </a:lnTo>
                <a:lnTo>
                  <a:pt x="820" y="157"/>
                </a:lnTo>
                <a:cubicBezTo>
                  <a:pt x="841" y="138"/>
                  <a:pt x="879" y="166"/>
                  <a:pt x="860" y="191"/>
                </a:cubicBezTo>
                <a:cubicBezTo>
                  <a:pt x="849" y="205"/>
                  <a:pt x="828" y="223"/>
                  <a:pt x="815" y="237"/>
                </a:cubicBezTo>
                <a:cubicBezTo>
                  <a:pt x="834" y="266"/>
                  <a:pt x="862" y="286"/>
                  <a:pt x="875" y="321"/>
                </a:cubicBezTo>
                <a:cubicBezTo>
                  <a:pt x="877" y="355"/>
                  <a:pt x="826" y="352"/>
                  <a:pt x="817" y="328"/>
                </a:cubicBezTo>
                <a:lnTo>
                  <a:pt x="760" y="255"/>
                </a:lnTo>
                <a:cubicBezTo>
                  <a:pt x="758" y="293"/>
                  <a:pt x="771" y="347"/>
                  <a:pt x="732" y="347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8" name="AutoShape 121"/>
          <p:cNvSpPr>
            <a:spLocks noChangeArrowheads="1"/>
          </p:cNvSpPr>
          <p:nvPr/>
        </p:nvSpPr>
        <p:spPr bwMode="auto">
          <a:xfrm>
            <a:off x="2284942" y="90977788"/>
            <a:ext cx="1028859" cy="257215"/>
          </a:xfrm>
          <a:custGeom>
            <a:avLst/>
            <a:gdLst>
              <a:gd name="T0" fmla="+- 0 195 -871"/>
              <a:gd name="T1" fmla="*/ T0 w 1695"/>
              <a:gd name="T2" fmla="+- 0 -102 -345"/>
              <a:gd name="T3" fmla="*/ -102 h 425"/>
              <a:gd name="T4" fmla="+- 0 167 -871"/>
              <a:gd name="T5" fmla="*/ T4 w 1695"/>
              <a:gd name="T6" fmla="+- 0 -77 -345"/>
              <a:gd name="T7" fmla="*/ -77 h 425"/>
              <a:gd name="T8" fmla="+- 0 66 -871"/>
              <a:gd name="T9" fmla="*/ T8 w 1695"/>
              <a:gd name="T10" fmla="+- 0 -77 -345"/>
              <a:gd name="T11" fmla="*/ -77 h 425"/>
              <a:gd name="T12" fmla="+- 0 168 -871"/>
              <a:gd name="T13" fmla="*/ T12 w 1695"/>
              <a:gd name="T14" fmla="+- 0 -64 -345"/>
              <a:gd name="T15" fmla="*/ -64 h 425"/>
              <a:gd name="T16" fmla="+- 0 192 -871"/>
              <a:gd name="T17" fmla="*/ T16 w 1695"/>
              <a:gd name="T18" fmla="+- 0 -40 -345"/>
              <a:gd name="T19" fmla="*/ -40 h 425"/>
              <a:gd name="T20" fmla="+- 0 104 -871"/>
              <a:gd name="T21" fmla="*/ T20 w 1695"/>
              <a:gd name="T22" fmla="+- 0 6 -345"/>
              <a:gd name="T23" fmla="*/ 6 h 425"/>
              <a:gd name="T24" fmla="+- 0 5 -871"/>
              <a:gd name="T25" fmla="*/ T24 w 1695"/>
              <a:gd name="T26" fmla="+- 0 -96 -345"/>
              <a:gd name="T27" fmla="*/ -96 h 425"/>
              <a:gd name="T28" fmla="+- 0 104 -871"/>
              <a:gd name="T29" fmla="*/ T28 w 1695"/>
              <a:gd name="T30" fmla="+- 0 -197 -345"/>
              <a:gd name="T31" fmla="*/ -197 h 425"/>
              <a:gd name="T32" fmla="+- 0 195 -871"/>
              <a:gd name="T33" fmla="*/ T32 w 1695"/>
              <a:gd name="T34" fmla="+- 0 -102 -345"/>
              <a:gd name="T35" fmla="*/ -102 h 425"/>
              <a:gd name="T36" fmla="+- 0 139 -871"/>
              <a:gd name="T37" fmla="*/ T36 w 1695"/>
              <a:gd name="T38" fmla="+- 0 -116 -345"/>
              <a:gd name="T39" fmla="*/ -116 h 425"/>
              <a:gd name="T40" fmla="+- 0 66 -871"/>
              <a:gd name="T41" fmla="*/ T40 w 1695"/>
              <a:gd name="T42" fmla="+- 0 -116 -345"/>
              <a:gd name="T43" fmla="*/ -116 h 425"/>
              <a:gd name="T44" fmla="+- 0 139 -871"/>
              <a:gd name="T45" fmla="*/ T44 w 1695"/>
              <a:gd name="T46" fmla="+- 0 -116 -345"/>
              <a:gd name="T47" fmla="*/ -116 h 425"/>
              <a:gd name="T48" fmla="+- 0 -871 -871"/>
              <a:gd name="T49" fmla="*/ T48 w 1695"/>
              <a:gd name="T50" fmla="+- 0 -345 -345"/>
              <a:gd name="T51" fmla="*/ -345 h 425"/>
              <a:gd name="T52" fmla="+- 0 824 -871"/>
              <a:gd name="T53" fmla="*/ T52 w 1695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695" h="425">
                <a:moveTo>
                  <a:pt x="1066" y="243"/>
                </a:moveTo>
                <a:cubicBezTo>
                  <a:pt x="1067" y="263"/>
                  <a:pt x="1057" y="267"/>
                  <a:pt x="1038" y="268"/>
                </a:cubicBezTo>
                <a:lnTo>
                  <a:pt x="937" y="268"/>
                </a:lnTo>
                <a:cubicBezTo>
                  <a:pt x="942" y="315"/>
                  <a:pt x="1012" y="296"/>
                  <a:pt x="1039" y="281"/>
                </a:cubicBezTo>
                <a:cubicBezTo>
                  <a:pt x="1051" y="282"/>
                  <a:pt x="1065" y="291"/>
                  <a:pt x="1063" y="305"/>
                </a:cubicBezTo>
                <a:cubicBezTo>
                  <a:pt x="1058" y="340"/>
                  <a:pt x="1016" y="351"/>
                  <a:pt x="975" y="351"/>
                </a:cubicBezTo>
                <a:cubicBezTo>
                  <a:pt x="913" y="351"/>
                  <a:pt x="876" y="311"/>
                  <a:pt x="876" y="249"/>
                </a:cubicBezTo>
                <a:cubicBezTo>
                  <a:pt x="876" y="190"/>
                  <a:pt x="914" y="148"/>
                  <a:pt x="975" y="148"/>
                </a:cubicBezTo>
                <a:cubicBezTo>
                  <a:pt x="1032" y="148"/>
                  <a:pt x="1062" y="188"/>
                  <a:pt x="1066" y="243"/>
                </a:cubicBezTo>
                <a:close/>
                <a:moveTo>
                  <a:pt x="1010" y="229"/>
                </a:moveTo>
                <a:cubicBezTo>
                  <a:pt x="1009" y="187"/>
                  <a:pt x="937" y="186"/>
                  <a:pt x="937" y="229"/>
                </a:cubicBezTo>
                <a:lnTo>
                  <a:pt x="1010" y="229"/>
                </a:ln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799" name="AutoShape 120"/>
          <p:cNvSpPr>
            <a:spLocks noChangeArrowheads="1"/>
          </p:cNvSpPr>
          <p:nvPr/>
        </p:nvSpPr>
        <p:spPr bwMode="auto">
          <a:xfrm>
            <a:off x="2284942" y="91235003"/>
            <a:ext cx="1028859" cy="257215"/>
          </a:xfrm>
          <a:custGeom>
            <a:avLst/>
            <a:gdLst>
              <a:gd name="T0" fmla="+- 0 5 -1071"/>
              <a:gd name="T1" fmla="*/ T0 w 1695"/>
              <a:gd name="T2" fmla="+- 0 -26 -345"/>
              <a:gd name="T3" fmla="*/ -26 h 425"/>
              <a:gd name="T4" fmla="+- 0 99 -1071"/>
              <a:gd name="T5" fmla="*/ T4 w 1695"/>
              <a:gd name="T6" fmla="+- 0 -192 -345"/>
              <a:gd name="T7" fmla="*/ -192 h 425"/>
              <a:gd name="T8" fmla="+- 0 193 -1071"/>
              <a:gd name="T9" fmla="*/ T8 w 1695"/>
              <a:gd name="T10" fmla="+- 0 -26 -345"/>
              <a:gd name="T11" fmla="*/ -26 h 425"/>
              <a:gd name="T12" fmla="+- 0 165 -1071"/>
              <a:gd name="T13" fmla="*/ T12 w 1695"/>
              <a:gd name="T14" fmla="+- 0 2 -345"/>
              <a:gd name="T15" fmla="*/ 2 h 425"/>
              <a:gd name="T16" fmla="+- 0 99 -1071"/>
              <a:gd name="T17" fmla="*/ T16 w 1695"/>
              <a:gd name="T18" fmla="+- 0 -143 -345"/>
              <a:gd name="T19" fmla="*/ -143 h 425"/>
              <a:gd name="T20" fmla="+- 0 59 -1071"/>
              <a:gd name="T21" fmla="*/ T20 w 1695"/>
              <a:gd name="T22" fmla="+- 0 -26 -345"/>
              <a:gd name="T23" fmla="*/ -26 h 425"/>
              <a:gd name="T24" fmla="+- 0 33 -1071"/>
              <a:gd name="T25" fmla="*/ T24 w 1695"/>
              <a:gd name="T26" fmla="+- 0 2 -345"/>
              <a:gd name="T27" fmla="*/ 2 h 425"/>
              <a:gd name="T28" fmla="+- 0 5 -1071"/>
              <a:gd name="T29" fmla="*/ T28 w 1695"/>
              <a:gd name="T30" fmla="+- 0 -26 -345"/>
              <a:gd name="T31" fmla="*/ -26 h 425"/>
              <a:gd name="T32" fmla="+- 0 -1071 -1071"/>
              <a:gd name="T33" fmla="*/ T32 w 1695"/>
              <a:gd name="T34" fmla="+- 0 -345 -345"/>
              <a:gd name="T35" fmla="*/ -345 h 425"/>
              <a:gd name="T36" fmla="+- 0 624 -1071"/>
              <a:gd name="T37" fmla="*/ T36 w 1695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95" h="425">
                <a:moveTo>
                  <a:pt x="1076" y="319"/>
                </a:moveTo>
                <a:cubicBezTo>
                  <a:pt x="1076" y="227"/>
                  <a:pt x="1087" y="153"/>
                  <a:pt x="1170" y="153"/>
                </a:cubicBezTo>
                <a:cubicBezTo>
                  <a:pt x="1252" y="153"/>
                  <a:pt x="1264" y="226"/>
                  <a:pt x="1264" y="319"/>
                </a:cubicBezTo>
                <a:cubicBezTo>
                  <a:pt x="1264" y="336"/>
                  <a:pt x="1251" y="347"/>
                  <a:pt x="1236" y="347"/>
                </a:cubicBezTo>
                <a:cubicBezTo>
                  <a:pt x="1175" y="347"/>
                  <a:pt x="1248" y="202"/>
                  <a:pt x="1170" y="202"/>
                </a:cubicBezTo>
                <a:cubicBezTo>
                  <a:pt x="1119" y="202"/>
                  <a:pt x="1130" y="269"/>
                  <a:pt x="1130" y="319"/>
                </a:cubicBezTo>
                <a:cubicBezTo>
                  <a:pt x="1130" y="336"/>
                  <a:pt x="1119" y="346"/>
                  <a:pt x="1104" y="347"/>
                </a:cubicBezTo>
                <a:cubicBezTo>
                  <a:pt x="1089" y="347"/>
                  <a:pt x="1076" y="336"/>
                  <a:pt x="1076" y="319"/>
                </a:cubicBezTo>
                <a:close/>
              </a:path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0" name="Freeform 119"/>
          <p:cNvSpPr>
            <a:spLocks noChangeArrowheads="1"/>
          </p:cNvSpPr>
          <p:nvPr/>
        </p:nvSpPr>
        <p:spPr bwMode="auto">
          <a:xfrm>
            <a:off x="2284942" y="91492217"/>
            <a:ext cx="1028859" cy="257215"/>
          </a:xfrm>
          <a:custGeom>
            <a:avLst/>
            <a:gdLst>
              <a:gd name="T0" fmla="+- 0 -1278 -1278"/>
              <a:gd name="T1" fmla="*/ T0 w 1695"/>
              <a:gd name="T2" fmla="+- 0 -345 -345"/>
              <a:gd name="T3" fmla="*/ -345 h 425"/>
              <a:gd name="T4" fmla="+- 0 417 -1278"/>
              <a:gd name="T5" fmla="*/ T4 w 169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695" h="425" stroke="0">
                <a:moveTo>
                  <a:pt x="0" y="0"/>
                </a:moveTo>
                <a:lnTo>
                  <a:pt x="169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1" name="AutoShape 118"/>
          <p:cNvSpPr>
            <a:spLocks noChangeArrowheads="1"/>
          </p:cNvSpPr>
          <p:nvPr/>
        </p:nvSpPr>
        <p:spPr bwMode="auto">
          <a:xfrm>
            <a:off x="2284942" y="91749432"/>
            <a:ext cx="828803" cy="257215"/>
          </a:xfrm>
          <a:custGeom>
            <a:avLst/>
            <a:gdLst>
              <a:gd name="T0" fmla="+- 0 43 -33"/>
              <a:gd name="T1" fmla="*/ T0 w 1368"/>
              <a:gd name="T2" fmla="+- 0 2 -345"/>
              <a:gd name="T3" fmla="*/ 2 h 425"/>
              <a:gd name="T4" fmla="+- 0 14 -33"/>
              <a:gd name="T5" fmla="*/ T4 w 1368"/>
              <a:gd name="T6" fmla="+- 0 -29 -345"/>
              <a:gd name="T7" fmla="*/ -29 h 425"/>
              <a:gd name="T8" fmla="+- 0 14 -33"/>
              <a:gd name="T9" fmla="*/ T8 w 1368"/>
              <a:gd name="T10" fmla="+- 0 -227 -345"/>
              <a:gd name="T11" fmla="*/ -227 h 425"/>
              <a:gd name="T12" fmla="+- 0 113 -33"/>
              <a:gd name="T13" fmla="*/ T12 w 1368"/>
              <a:gd name="T14" fmla="+- 0 -256 -345"/>
              <a:gd name="T15" fmla="*/ -256 h 425"/>
              <a:gd name="T16" fmla="+- 0 199 -33"/>
              <a:gd name="T17" fmla="*/ T16 w 1368"/>
              <a:gd name="T18" fmla="+- 0 -177 -345"/>
              <a:gd name="T19" fmla="*/ -177 h 425"/>
              <a:gd name="T20" fmla="+- 0 139 -33"/>
              <a:gd name="T21" fmla="*/ T20 w 1368"/>
              <a:gd name="T22" fmla="+- 0 -105 -345"/>
              <a:gd name="T23" fmla="*/ -105 h 425"/>
              <a:gd name="T24" fmla="+- 0 202 -33"/>
              <a:gd name="T25" fmla="*/ T24 w 1368"/>
              <a:gd name="T26" fmla="+- 0 -25 -345"/>
              <a:gd name="T27" fmla="*/ -25 h 425"/>
              <a:gd name="T28" fmla="+- 0 145 -33"/>
              <a:gd name="T29" fmla="*/ T28 w 1368"/>
              <a:gd name="T30" fmla="+- 0 -12 -345"/>
              <a:gd name="T31" fmla="*/ -12 h 425"/>
              <a:gd name="T32" fmla="+- 0 72 -33"/>
              <a:gd name="T33" fmla="*/ T32 w 1368"/>
              <a:gd name="T34" fmla="+- 0 -103 -345"/>
              <a:gd name="T35" fmla="*/ -103 h 425"/>
              <a:gd name="T36" fmla="+- 0 43 -33"/>
              <a:gd name="T37" fmla="*/ T36 w 1368"/>
              <a:gd name="T38" fmla="+- 0 2 -345"/>
              <a:gd name="T39" fmla="*/ 2 h 425"/>
              <a:gd name="T40" fmla="+- 0 141 -33"/>
              <a:gd name="T41" fmla="*/ T40 w 1368"/>
              <a:gd name="T42" fmla="+- 0 -175 -345"/>
              <a:gd name="T43" fmla="*/ -175 h 425"/>
              <a:gd name="T44" fmla="+- 0 72 -33"/>
              <a:gd name="T45" fmla="*/ T44 w 1368"/>
              <a:gd name="T46" fmla="+- 0 -202 -345"/>
              <a:gd name="T47" fmla="*/ -202 h 425"/>
              <a:gd name="T48" fmla="+- 0 72 -33"/>
              <a:gd name="T49" fmla="*/ T48 w 1368"/>
              <a:gd name="T50" fmla="+- 0 -146 -345"/>
              <a:gd name="T51" fmla="*/ -146 h 425"/>
              <a:gd name="T52" fmla="+- 0 141 -33"/>
              <a:gd name="T53" fmla="*/ T52 w 1368"/>
              <a:gd name="T54" fmla="+- 0 -175 -345"/>
              <a:gd name="T55" fmla="*/ -175 h 425"/>
              <a:gd name="T56" fmla="+- 0 -33 -33"/>
              <a:gd name="T57" fmla="*/ T56 w 1368"/>
              <a:gd name="T58" fmla="+- 0 -345 -345"/>
              <a:gd name="T59" fmla="*/ -345 h 425"/>
              <a:gd name="T60" fmla="+- 0 1335 -33"/>
              <a:gd name="T61" fmla="*/ T60 w 1368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368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2" name="AutoShape 117"/>
          <p:cNvSpPr>
            <a:spLocks noChangeArrowheads="1"/>
          </p:cNvSpPr>
          <p:nvPr/>
        </p:nvSpPr>
        <p:spPr bwMode="auto">
          <a:xfrm>
            <a:off x="2284942" y="92006647"/>
            <a:ext cx="828803" cy="257215"/>
          </a:xfrm>
          <a:custGeom>
            <a:avLst/>
            <a:gdLst>
              <a:gd name="T0" fmla="+- 0 140 -239"/>
              <a:gd name="T1" fmla="*/ T0 w 1368"/>
              <a:gd name="T2" fmla="+- 0 -176 -345"/>
              <a:gd name="T3" fmla="*/ -176 h 425"/>
              <a:gd name="T4" fmla="+- 0 195 -239"/>
              <a:gd name="T5" fmla="*/ T4 w 1368"/>
              <a:gd name="T6" fmla="+- 0 -165 -345"/>
              <a:gd name="T7" fmla="*/ -165 h 425"/>
              <a:gd name="T8" fmla="+- 0 195 -239"/>
              <a:gd name="T9" fmla="*/ T8 w 1368"/>
              <a:gd name="T10" fmla="+- 0 -27 -345"/>
              <a:gd name="T11" fmla="*/ -27 h 425"/>
              <a:gd name="T12" fmla="+- 0 140 -239"/>
              <a:gd name="T13" fmla="*/ T12 w 1368"/>
              <a:gd name="T14" fmla="+- 0 -16 -345"/>
              <a:gd name="T15" fmla="*/ -16 h 425"/>
              <a:gd name="T16" fmla="+- 0 92 -239"/>
              <a:gd name="T17" fmla="*/ T16 w 1368"/>
              <a:gd name="T18" fmla="+- 0 6 -345"/>
              <a:gd name="T19" fmla="*/ 6 h 425"/>
              <a:gd name="T20" fmla="+- 0 5 -239"/>
              <a:gd name="T21" fmla="*/ T20 w 1368"/>
              <a:gd name="T22" fmla="+- 0 -96 -345"/>
              <a:gd name="T23" fmla="*/ -96 h 425"/>
              <a:gd name="T24" fmla="+- 0 92 -239"/>
              <a:gd name="T25" fmla="*/ T24 w 1368"/>
              <a:gd name="T26" fmla="+- 0 -197 -345"/>
              <a:gd name="T27" fmla="*/ -197 h 425"/>
              <a:gd name="T28" fmla="+- 0 140 -239"/>
              <a:gd name="T29" fmla="*/ T28 w 1368"/>
              <a:gd name="T30" fmla="+- 0 -176 -345"/>
              <a:gd name="T31" fmla="*/ -176 h 425"/>
              <a:gd name="T32" fmla="+- 0 139 -239"/>
              <a:gd name="T33" fmla="*/ T32 w 1368"/>
              <a:gd name="T34" fmla="+- 0 -96 -345"/>
              <a:gd name="T35" fmla="*/ -96 h 425"/>
              <a:gd name="T36" fmla="+- 0 100 -239"/>
              <a:gd name="T37" fmla="*/ T36 w 1368"/>
              <a:gd name="T38" fmla="+- 0 -143 -345"/>
              <a:gd name="T39" fmla="*/ -143 h 425"/>
              <a:gd name="T40" fmla="+- 0 62 -239"/>
              <a:gd name="T41" fmla="*/ T40 w 1368"/>
              <a:gd name="T42" fmla="+- 0 -96 -345"/>
              <a:gd name="T43" fmla="*/ -96 h 425"/>
              <a:gd name="T44" fmla="+- 0 100 -239"/>
              <a:gd name="T45" fmla="*/ T44 w 1368"/>
              <a:gd name="T46" fmla="+- 0 -48 -345"/>
              <a:gd name="T47" fmla="*/ -48 h 425"/>
              <a:gd name="T48" fmla="+- 0 139 -239"/>
              <a:gd name="T49" fmla="*/ T48 w 1368"/>
              <a:gd name="T50" fmla="+- 0 -96 -345"/>
              <a:gd name="T51" fmla="*/ -96 h 425"/>
              <a:gd name="T52" fmla="+- 0 -239 -239"/>
              <a:gd name="T53" fmla="*/ T52 w 1368"/>
              <a:gd name="T54" fmla="+- 0 -345 -345"/>
              <a:gd name="T55" fmla="*/ -345 h 425"/>
              <a:gd name="T56" fmla="+- 0 1129 -239"/>
              <a:gd name="T57" fmla="*/ T56 w 136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368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3" name="AutoShape 116"/>
          <p:cNvSpPr>
            <a:spLocks noChangeArrowheads="1"/>
          </p:cNvSpPr>
          <p:nvPr/>
        </p:nvSpPr>
        <p:spPr bwMode="auto">
          <a:xfrm>
            <a:off x="2284942" y="92263862"/>
            <a:ext cx="828803" cy="257215"/>
          </a:xfrm>
          <a:custGeom>
            <a:avLst/>
            <a:gdLst>
              <a:gd name="T0" fmla="+- 0 69 -445"/>
              <a:gd name="T1" fmla="*/ T0 w 1368"/>
              <a:gd name="T2" fmla="+- 0 -176 -345"/>
              <a:gd name="T3" fmla="*/ -176 h 425"/>
              <a:gd name="T4" fmla="+- 0 170 -445"/>
              <a:gd name="T5" fmla="*/ T4 w 1368"/>
              <a:gd name="T6" fmla="+- 0 -174 -345"/>
              <a:gd name="T7" fmla="*/ -174 h 425"/>
              <a:gd name="T8" fmla="+- 0 294 -445"/>
              <a:gd name="T9" fmla="*/ T8 w 1368"/>
              <a:gd name="T10" fmla="+- 0 -131 -345"/>
              <a:gd name="T11" fmla="*/ -131 h 425"/>
              <a:gd name="T12" fmla="+- 0 266 -445"/>
              <a:gd name="T13" fmla="*/ T12 w 1368"/>
              <a:gd name="T14" fmla="+- 0 2 -345"/>
              <a:gd name="T15" fmla="*/ 2 h 425"/>
              <a:gd name="T16" fmla="+- 0 238 -445"/>
              <a:gd name="T17" fmla="*/ T16 w 1368"/>
              <a:gd name="T18" fmla="+- 0 -116 -345"/>
              <a:gd name="T19" fmla="*/ -116 h 425"/>
              <a:gd name="T20" fmla="+- 0 210 -445"/>
              <a:gd name="T21" fmla="*/ T20 w 1368"/>
              <a:gd name="T22" fmla="+- 0 -150 -345"/>
              <a:gd name="T23" fmla="*/ -150 h 425"/>
              <a:gd name="T24" fmla="+- 0 181 -445"/>
              <a:gd name="T25" fmla="*/ T24 w 1368"/>
              <a:gd name="T26" fmla="+- 0 -27 -345"/>
              <a:gd name="T27" fmla="*/ -27 h 425"/>
              <a:gd name="T28" fmla="+- 0 153 -445"/>
              <a:gd name="T29" fmla="*/ T28 w 1368"/>
              <a:gd name="T30" fmla="+- 0 2 -345"/>
              <a:gd name="T31" fmla="*/ 2 h 425"/>
              <a:gd name="T32" fmla="+- 0 125 -445"/>
              <a:gd name="T33" fmla="*/ T32 w 1368"/>
              <a:gd name="T34" fmla="+- 0 -116 -345"/>
              <a:gd name="T35" fmla="*/ -116 h 425"/>
              <a:gd name="T36" fmla="+- 0 97 -445"/>
              <a:gd name="T37" fmla="*/ T36 w 1368"/>
              <a:gd name="T38" fmla="+- 0 -150 -345"/>
              <a:gd name="T39" fmla="*/ -150 h 425"/>
              <a:gd name="T40" fmla="+- 0 69 -445"/>
              <a:gd name="T41" fmla="*/ T40 w 1368"/>
              <a:gd name="T42" fmla="+- 0 -27 -345"/>
              <a:gd name="T43" fmla="*/ -27 h 425"/>
              <a:gd name="T44" fmla="+- 0 41 -445"/>
              <a:gd name="T45" fmla="*/ T44 w 1368"/>
              <a:gd name="T46" fmla="+- 0 2 -345"/>
              <a:gd name="T47" fmla="*/ 2 h 425"/>
              <a:gd name="T48" fmla="+- 0 13 -445"/>
              <a:gd name="T49" fmla="*/ T48 w 1368"/>
              <a:gd name="T50" fmla="+- 0 -27 -345"/>
              <a:gd name="T51" fmla="*/ -27 h 425"/>
              <a:gd name="T52" fmla="+- 0 13 -445"/>
              <a:gd name="T53" fmla="*/ T52 w 1368"/>
              <a:gd name="T54" fmla="+- 0 -165 -345"/>
              <a:gd name="T55" fmla="*/ -165 h 425"/>
              <a:gd name="T56" fmla="+- 0 69 -445"/>
              <a:gd name="T57" fmla="*/ T56 w 1368"/>
              <a:gd name="T58" fmla="+- 0 -176 -345"/>
              <a:gd name="T59" fmla="*/ -176 h 425"/>
              <a:gd name="T60" fmla="+- 0 -445 -445"/>
              <a:gd name="T61" fmla="*/ T60 w 1368"/>
              <a:gd name="T62" fmla="+- 0 -345 -345"/>
              <a:gd name="T63" fmla="*/ -345 h 425"/>
              <a:gd name="T64" fmla="+- 0 923 -445"/>
              <a:gd name="T65" fmla="*/ T64 w 1368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368" h="425">
                <a:moveTo>
                  <a:pt x="514" y="169"/>
                </a:moveTo>
                <a:cubicBezTo>
                  <a:pt x="532" y="140"/>
                  <a:pt x="596" y="142"/>
                  <a:pt x="615" y="171"/>
                </a:cubicBezTo>
                <a:cubicBezTo>
                  <a:pt x="649" y="132"/>
                  <a:pt x="747" y="145"/>
                  <a:pt x="739" y="214"/>
                </a:cubicBezTo>
                <a:cubicBezTo>
                  <a:pt x="734" y="262"/>
                  <a:pt x="759" y="347"/>
                  <a:pt x="711" y="347"/>
                </a:cubicBezTo>
                <a:cubicBezTo>
                  <a:pt x="665" y="347"/>
                  <a:pt x="687" y="273"/>
                  <a:pt x="683" y="229"/>
                </a:cubicBezTo>
                <a:cubicBezTo>
                  <a:pt x="681" y="213"/>
                  <a:pt x="673" y="194"/>
                  <a:pt x="655" y="195"/>
                </a:cubicBezTo>
                <a:cubicBezTo>
                  <a:pt x="609" y="198"/>
                  <a:pt x="626" y="272"/>
                  <a:pt x="626" y="318"/>
                </a:cubicBezTo>
                <a:cubicBezTo>
                  <a:pt x="626" y="334"/>
                  <a:pt x="615" y="348"/>
                  <a:pt x="598" y="347"/>
                </a:cubicBezTo>
                <a:cubicBezTo>
                  <a:pt x="553" y="345"/>
                  <a:pt x="570" y="273"/>
                  <a:pt x="570" y="229"/>
                </a:cubicBezTo>
                <a:cubicBezTo>
                  <a:pt x="570" y="212"/>
                  <a:pt x="560" y="194"/>
                  <a:pt x="542" y="195"/>
                </a:cubicBezTo>
                <a:cubicBezTo>
                  <a:pt x="497" y="198"/>
                  <a:pt x="514" y="272"/>
                  <a:pt x="514" y="318"/>
                </a:cubicBezTo>
                <a:cubicBezTo>
                  <a:pt x="514" y="333"/>
                  <a:pt x="502" y="347"/>
                  <a:pt x="486" y="347"/>
                </a:cubicBez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6" y="147"/>
                  <a:pt x="506" y="143"/>
                  <a:pt x="514" y="16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4" name="AutoShape 115"/>
          <p:cNvSpPr>
            <a:spLocks noChangeArrowheads="1"/>
          </p:cNvSpPr>
          <p:nvPr/>
        </p:nvSpPr>
        <p:spPr bwMode="auto">
          <a:xfrm>
            <a:off x="2284942" y="92521076"/>
            <a:ext cx="828803" cy="257215"/>
          </a:xfrm>
          <a:custGeom>
            <a:avLst/>
            <a:gdLst>
              <a:gd name="T0" fmla="+- 0 195 -751"/>
              <a:gd name="T1" fmla="*/ T0 w 1368"/>
              <a:gd name="T2" fmla="+- 0 -102 -345"/>
              <a:gd name="T3" fmla="*/ -102 h 425"/>
              <a:gd name="T4" fmla="+- 0 167 -751"/>
              <a:gd name="T5" fmla="*/ T4 w 1368"/>
              <a:gd name="T6" fmla="+- 0 -77 -345"/>
              <a:gd name="T7" fmla="*/ -77 h 425"/>
              <a:gd name="T8" fmla="+- 0 66 -751"/>
              <a:gd name="T9" fmla="*/ T8 w 1368"/>
              <a:gd name="T10" fmla="+- 0 -77 -345"/>
              <a:gd name="T11" fmla="*/ -77 h 425"/>
              <a:gd name="T12" fmla="+- 0 168 -751"/>
              <a:gd name="T13" fmla="*/ T12 w 1368"/>
              <a:gd name="T14" fmla="+- 0 -64 -345"/>
              <a:gd name="T15" fmla="*/ -64 h 425"/>
              <a:gd name="T16" fmla="+- 0 192 -751"/>
              <a:gd name="T17" fmla="*/ T16 w 1368"/>
              <a:gd name="T18" fmla="+- 0 -40 -345"/>
              <a:gd name="T19" fmla="*/ -40 h 425"/>
              <a:gd name="T20" fmla="+- 0 104 -751"/>
              <a:gd name="T21" fmla="*/ T20 w 1368"/>
              <a:gd name="T22" fmla="+- 0 6 -345"/>
              <a:gd name="T23" fmla="*/ 6 h 425"/>
              <a:gd name="T24" fmla="+- 0 5 -751"/>
              <a:gd name="T25" fmla="*/ T24 w 1368"/>
              <a:gd name="T26" fmla="+- 0 -96 -345"/>
              <a:gd name="T27" fmla="*/ -96 h 425"/>
              <a:gd name="T28" fmla="+- 0 104 -751"/>
              <a:gd name="T29" fmla="*/ T28 w 1368"/>
              <a:gd name="T30" fmla="+- 0 -197 -345"/>
              <a:gd name="T31" fmla="*/ -197 h 425"/>
              <a:gd name="T32" fmla="+- 0 195 -751"/>
              <a:gd name="T33" fmla="*/ T32 w 1368"/>
              <a:gd name="T34" fmla="+- 0 -102 -345"/>
              <a:gd name="T35" fmla="*/ -102 h 425"/>
              <a:gd name="T36" fmla="+- 0 139 -751"/>
              <a:gd name="T37" fmla="*/ T36 w 1368"/>
              <a:gd name="T38" fmla="+- 0 -116 -345"/>
              <a:gd name="T39" fmla="*/ -116 h 425"/>
              <a:gd name="T40" fmla="+- 0 66 -751"/>
              <a:gd name="T41" fmla="*/ T40 w 1368"/>
              <a:gd name="T42" fmla="+- 0 -116 -345"/>
              <a:gd name="T43" fmla="*/ -116 h 425"/>
              <a:gd name="T44" fmla="+- 0 139 -751"/>
              <a:gd name="T45" fmla="*/ T44 w 1368"/>
              <a:gd name="T46" fmla="+- 0 -116 -345"/>
              <a:gd name="T47" fmla="*/ -116 h 425"/>
              <a:gd name="T48" fmla="+- 0 -751 -751"/>
              <a:gd name="T49" fmla="*/ T48 w 1368"/>
              <a:gd name="T50" fmla="+- 0 -345 -345"/>
              <a:gd name="T51" fmla="*/ -345 h 425"/>
              <a:gd name="T52" fmla="+- 0 617 -751"/>
              <a:gd name="T53" fmla="*/ T52 w 136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368" h="425">
                <a:moveTo>
                  <a:pt x="946" y="243"/>
                </a:moveTo>
                <a:cubicBezTo>
                  <a:pt x="947" y="263"/>
                  <a:pt x="937" y="267"/>
                  <a:pt x="918" y="268"/>
                </a:cubicBezTo>
                <a:lnTo>
                  <a:pt x="817" y="268"/>
                </a:lnTo>
                <a:cubicBezTo>
                  <a:pt x="822" y="315"/>
                  <a:pt x="892" y="296"/>
                  <a:pt x="919" y="281"/>
                </a:cubicBezTo>
                <a:cubicBezTo>
                  <a:pt x="931" y="282"/>
                  <a:pt x="945" y="291"/>
                  <a:pt x="943" y="305"/>
                </a:cubicBezTo>
                <a:cubicBezTo>
                  <a:pt x="938" y="340"/>
                  <a:pt x="896" y="351"/>
                  <a:pt x="855" y="351"/>
                </a:cubicBezTo>
                <a:cubicBezTo>
                  <a:pt x="793" y="351"/>
                  <a:pt x="756" y="311"/>
                  <a:pt x="756" y="249"/>
                </a:cubicBezTo>
                <a:cubicBezTo>
                  <a:pt x="756" y="190"/>
                  <a:pt x="794" y="148"/>
                  <a:pt x="855" y="148"/>
                </a:cubicBezTo>
                <a:cubicBezTo>
                  <a:pt x="912" y="148"/>
                  <a:pt x="942" y="188"/>
                  <a:pt x="946" y="243"/>
                </a:cubicBezTo>
                <a:close/>
                <a:moveTo>
                  <a:pt x="890" y="229"/>
                </a:moveTo>
                <a:cubicBezTo>
                  <a:pt x="889" y="187"/>
                  <a:pt x="817" y="186"/>
                  <a:pt x="817" y="229"/>
                </a:cubicBezTo>
                <a:lnTo>
                  <a:pt x="890" y="229"/>
                </a:ln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5" name="AutoShape 114"/>
          <p:cNvSpPr>
            <a:spLocks noChangeArrowheads="1"/>
          </p:cNvSpPr>
          <p:nvPr/>
        </p:nvSpPr>
        <p:spPr bwMode="auto">
          <a:xfrm>
            <a:off x="2284942" y="92778291"/>
            <a:ext cx="828803" cy="257215"/>
          </a:xfrm>
          <a:custGeom>
            <a:avLst/>
            <a:gdLst>
              <a:gd name="T0" fmla="+- 0 5 -951"/>
              <a:gd name="T1" fmla="*/ T0 w 1368"/>
              <a:gd name="T2" fmla="+- 0 -26 -345"/>
              <a:gd name="T3" fmla="*/ -26 h 425"/>
              <a:gd name="T4" fmla="+- 0 99 -951"/>
              <a:gd name="T5" fmla="*/ T4 w 1368"/>
              <a:gd name="T6" fmla="+- 0 -192 -345"/>
              <a:gd name="T7" fmla="*/ -192 h 425"/>
              <a:gd name="T8" fmla="+- 0 193 -951"/>
              <a:gd name="T9" fmla="*/ T8 w 1368"/>
              <a:gd name="T10" fmla="+- 0 -26 -345"/>
              <a:gd name="T11" fmla="*/ -26 h 425"/>
              <a:gd name="T12" fmla="+- 0 165 -951"/>
              <a:gd name="T13" fmla="*/ T12 w 1368"/>
              <a:gd name="T14" fmla="+- 0 2 -345"/>
              <a:gd name="T15" fmla="*/ 2 h 425"/>
              <a:gd name="T16" fmla="+- 0 99 -951"/>
              <a:gd name="T17" fmla="*/ T16 w 1368"/>
              <a:gd name="T18" fmla="+- 0 -143 -345"/>
              <a:gd name="T19" fmla="*/ -143 h 425"/>
              <a:gd name="T20" fmla="+- 0 59 -951"/>
              <a:gd name="T21" fmla="*/ T20 w 1368"/>
              <a:gd name="T22" fmla="+- 0 -26 -345"/>
              <a:gd name="T23" fmla="*/ -26 h 425"/>
              <a:gd name="T24" fmla="+- 0 33 -951"/>
              <a:gd name="T25" fmla="*/ T24 w 1368"/>
              <a:gd name="T26" fmla="+- 0 2 -345"/>
              <a:gd name="T27" fmla="*/ 2 h 425"/>
              <a:gd name="T28" fmla="+- 0 5 -951"/>
              <a:gd name="T29" fmla="*/ T28 w 1368"/>
              <a:gd name="T30" fmla="+- 0 -26 -345"/>
              <a:gd name="T31" fmla="*/ -26 h 425"/>
              <a:gd name="T32" fmla="+- 0 -951 -951"/>
              <a:gd name="T33" fmla="*/ T32 w 1368"/>
              <a:gd name="T34" fmla="+- 0 -345 -345"/>
              <a:gd name="T35" fmla="*/ -345 h 425"/>
              <a:gd name="T36" fmla="+- 0 417 -951"/>
              <a:gd name="T37" fmla="*/ T36 w 1368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368" h="425">
                <a:moveTo>
                  <a:pt x="956" y="319"/>
                </a:moveTo>
                <a:cubicBezTo>
                  <a:pt x="956" y="227"/>
                  <a:pt x="967" y="153"/>
                  <a:pt x="1050" y="153"/>
                </a:cubicBezTo>
                <a:cubicBezTo>
                  <a:pt x="1132" y="153"/>
                  <a:pt x="1144" y="226"/>
                  <a:pt x="1144" y="319"/>
                </a:cubicBezTo>
                <a:cubicBezTo>
                  <a:pt x="1144" y="336"/>
                  <a:pt x="1131" y="347"/>
                  <a:pt x="1116" y="347"/>
                </a:cubicBezTo>
                <a:cubicBezTo>
                  <a:pt x="1055" y="347"/>
                  <a:pt x="1128" y="202"/>
                  <a:pt x="1050" y="202"/>
                </a:cubicBezTo>
                <a:cubicBezTo>
                  <a:pt x="999" y="202"/>
                  <a:pt x="1010" y="269"/>
                  <a:pt x="1010" y="319"/>
                </a:cubicBezTo>
                <a:cubicBezTo>
                  <a:pt x="1010" y="336"/>
                  <a:pt x="999" y="346"/>
                  <a:pt x="984" y="347"/>
                </a:cubicBezTo>
                <a:cubicBezTo>
                  <a:pt x="969" y="347"/>
                  <a:pt x="956" y="336"/>
                  <a:pt x="956" y="31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6" name="AutoShape 113"/>
          <p:cNvSpPr>
            <a:spLocks noChangeArrowheads="1"/>
          </p:cNvSpPr>
          <p:nvPr/>
        </p:nvSpPr>
        <p:spPr bwMode="auto">
          <a:xfrm>
            <a:off x="2284942" y="93035506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7" name="AutoShape 112"/>
          <p:cNvSpPr>
            <a:spLocks noChangeArrowheads="1"/>
          </p:cNvSpPr>
          <p:nvPr/>
        </p:nvSpPr>
        <p:spPr bwMode="auto">
          <a:xfrm>
            <a:off x="2284942" y="87805474"/>
            <a:ext cx="643037" cy="257215"/>
          </a:xfrm>
          <a:custGeom>
            <a:avLst/>
            <a:gdLst>
              <a:gd name="T0" fmla="+- 0 134 -33"/>
              <a:gd name="T1" fmla="*/ T0 w 1069"/>
              <a:gd name="T2" fmla="+- 0 6 -345"/>
              <a:gd name="T3" fmla="*/ 6 h 425"/>
              <a:gd name="T4" fmla="+- 0 8 -33"/>
              <a:gd name="T5" fmla="*/ T4 w 1069"/>
              <a:gd name="T6" fmla="+- 0 -128 -345"/>
              <a:gd name="T7" fmla="*/ -128 h 425"/>
              <a:gd name="T8" fmla="+- 0 135 -33"/>
              <a:gd name="T9" fmla="*/ T8 w 1069"/>
              <a:gd name="T10" fmla="+- 0 -262 -345"/>
              <a:gd name="T11" fmla="*/ -262 h 425"/>
              <a:gd name="T12" fmla="+- 0 212 -33"/>
              <a:gd name="T13" fmla="*/ T12 w 1069"/>
              <a:gd name="T14" fmla="+- 0 -221 -345"/>
              <a:gd name="T15" fmla="*/ -221 h 425"/>
              <a:gd name="T16" fmla="+- 0 187 -33"/>
              <a:gd name="T17" fmla="*/ T16 w 1069"/>
              <a:gd name="T18" fmla="+- 0 -194 -345"/>
              <a:gd name="T19" fmla="*/ -194 h 425"/>
              <a:gd name="T20" fmla="+- 0 136 -33"/>
              <a:gd name="T21" fmla="*/ T20 w 1069"/>
              <a:gd name="T22" fmla="+- 0 -206 -345"/>
              <a:gd name="T23" fmla="*/ -206 h 425"/>
              <a:gd name="T24" fmla="+- 0 70 -33"/>
              <a:gd name="T25" fmla="*/ T24 w 1069"/>
              <a:gd name="T26" fmla="+- 0 -128 -345"/>
              <a:gd name="T27" fmla="*/ -128 h 425"/>
              <a:gd name="T28" fmla="+- 0 131 -33"/>
              <a:gd name="T29" fmla="*/ T28 w 1069"/>
              <a:gd name="T30" fmla="+- 0 -53 -345"/>
              <a:gd name="T31" fmla="*/ -53 h 425"/>
              <a:gd name="T32" fmla="+- 0 214 -33"/>
              <a:gd name="T33" fmla="*/ T32 w 1069"/>
              <a:gd name="T34" fmla="+- 0 -37 -345"/>
              <a:gd name="T35" fmla="*/ -37 h 425"/>
              <a:gd name="T36" fmla="+- 0 134 -33"/>
              <a:gd name="T37" fmla="*/ T36 w 1069"/>
              <a:gd name="T38" fmla="+- 0 6 -345"/>
              <a:gd name="T39" fmla="*/ 6 h 425"/>
              <a:gd name="T40" fmla="+- 0 -33 -33"/>
              <a:gd name="T41" fmla="*/ T40 w 1069"/>
              <a:gd name="T42" fmla="+- 0 -345 -345"/>
              <a:gd name="T43" fmla="*/ -345 h 425"/>
              <a:gd name="T44" fmla="+- 0 1036 -33"/>
              <a:gd name="T45" fmla="*/ T44 w 1069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069" h="425">
                <a:moveTo>
                  <a:pt x="167" y="351"/>
                </a:moveTo>
                <a:cubicBezTo>
                  <a:pt x="86" y="351"/>
                  <a:pt x="41" y="299"/>
                  <a:pt x="41" y="217"/>
                </a:cubicBezTo>
                <a:cubicBezTo>
                  <a:pt x="41" y="136"/>
                  <a:pt x="87" y="83"/>
                  <a:pt x="168" y="83"/>
                </a:cubicBezTo>
                <a:cubicBezTo>
                  <a:pt x="204" y="83"/>
                  <a:pt x="242" y="89"/>
                  <a:pt x="245" y="124"/>
                </a:cubicBezTo>
                <a:cubicBezTo>
                  <a:pt x="246" y="137"/>
                  <a:pt x="234" y="152"/>
                  <a:pt x="220" y="151"/>
                </a:cubicBezTo>
                <a:cubicBezTo>
                  <a:pt x="202" y="149"/>
                  <a:pt x="190" y="139"/>
                  <a:pt x="169" y="139"/>
                </a:cubicBezTo>
                <a:cubicBezTo>
                  <a:pt x="123" y="141"/>
                  <a:pt x="103" y="171"/>
                  <a:pt x="103" y="217"/>
                </a:cubicBezTo>
                <a:cubicBezTo>
                  <a:pt x="103" y="259"/>
                  <a:pt x="122" y="290"/>
                  <a:pt x="164" y="292"/>
                </a:cubicBezTo>
                <a:cubicBezTo>
                  <a:pt x="200" y="294"/>
                  <a:pt x="242" y="261"/>
                  <a:pt x="247" y="308"/>
                </a:cubicBezTo>
                <a:cubicBezTo>
                  <a:pt x="243" y="342"/>
                  <a:pt x="204" y="351"/>
                  <a:pt x="167" y="351"/>
                </a:cubicBezTo>
                <a:close/>
              </a:path>
              <a:path w="1069" h="425" stroke="0">
                <a:moveTo>
                  <a:pt x="0" y="0"/>
                </a:moveTo>
                <a:lnTo>
                  <a:pt x="106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8" name="AutoShape 111"/>
          <p:cNvSpPr>
            <a:spLocks noChangeArrowheads="1"/>
          </p:cNvSpPr>
          <p:nvPr/>
        </p:nvSpPr>
        <p:spPr bwMode="auto">
          <a:xfrm>
            <a:off x="2284942" y="88062688"/>
            <a:ext cx="643037" cy="257215"/>
          </a:xfrm>
          <a:custGeom>
            <a:avLst/>
            <a:gdLst>
              <a:gd name="T0" fmla="+- 0 41 -246"/>
              <a:gd name="T1" fmla="*/ T0 w 1069"/>
              <a:gd name="T2" fmla="+- 0 2 -345"/>
              <a:gd name="T3" fmla="*/ 2 h 425"/>
              <a:gd name="T4" fmla="+- 0 13 -246"/>
              <a:gd name="T5" fmla="*/ T4 w 1069"/>
              <a:gd name="T6" fmla="+- 0 -27 -345"/>
              <a:gd name="T7" fmla="*/ -27 h 425"/>
              <a:gd name="T8" fmla="+- 0 13 -246"/>
              <a:gd name="T9" fmla="*/ T8 w 1069"/>
              <a:gd name="T10" fmla="+- 0 -248 -345"/>
              <a:gd name="T11" fmla="*/ -248 h 425"/>
              <a:gd name="T12" fmla="+- 0 41 -246"/>
              <a:gd name="T13" fmla="*/ T12 w 1069"/>
              <a:gd name="T14" fmla="+- 0 -277 -345"/>
              <a:gd name="T15" fmla="*/ -277 h 425"/>
              <a:gd name="T16" fmla="+- 0 70 -246"/>
              <a:gd name="T17" fmla="*/ T16 w 1069"/>
              <a:gd name="T18" fmla="+- 0 -183 -345"/>
              <a:gd name="T19" fmla="*/ -183 h 425"/>
              <a:gd name="T20" fmla="+- 0 187 -246"/>
              <a:gd name="T21" fmla="*/ T20 w 1069"/>
              <a:gd name="T22" fmla="+- 0 -131 -345"/>
              <a:gd name="T23" fmla="*/ -131 h 425"/>
              <a:gd name="T24" fmla="+- 0 159 -246"/>
              <a:gd name="T25" fmla="*/ T24 w 1069"/>
              <a:gd name="T26" fmla="+- 0 2 -345"/>
              <a:gd name="T27" fmla="*/ 2 h 425"/>
              <a:gd name="T28" fmla="+- 0 100 -246"/>
              <a:gd name="T29" fmla="*/ T28 w 1069"/>
              <a:gd name="T30" fmla="+- 0 -150 -345"/>
              <a:gd name="T31" fmla="*/ -150 h 425"/>
              <a:gd name="T32" fmla="+- 0 69 -246"/>
              <a:gd name="T33" fmla="*/ T32 w 1069"/>
              <a:gd name="T34" fmla="+- 0 -27 -345"/>
              <a:gd name="T35" fmla="*/ -27 h 425"/>
              <a:gd name="T36" fmla="+- 0 41 -246"/>
              <a:gd name="T37" fmla="*/ T36 w 1069"/>
              <a:gd name="T38" fmla="+- 0 2 -345"/>
              <a:gd name="T39" fmla="*/ 2 h 425"/>
              <a:gd name="T40" fmla="+- 0 -246 -246"/>
              <a:gd name="T41" fmla="*/ T40 w 1069"/>
              <a:gd name="T42" fmla="+- 0 -345 -345"/>
              <a:gd name="T43" fmla="*/ -345 h 425"/>
              <a:gd name="T44" fmla="+- 0 823 -246"/>
              <a:gd name="T45" fmla="*/ T44 w 1069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069" h="425">
                <a:moveTo>
                  <a:pt x="287" y="347"/>
                </a:moveTo>
                <a:cubicBezTo>
                  <a:pt x="271" y="347"/>
                  <a:pt x="259" y="333"/>
                  <a:pt x="259" y="318"/>
                </a:cubicBezTo>
                <a:lnTo>
                  <a:pt x="259" y="97"/>
                </a:lnTo>
                <a:cubicBezTo>
                  <a:pt x="259" y="82"/>
                  <a:pt x="271" y="68"/>
                  <a:pt x="287" y="68"/>
                </a:cubicBezTo>
                <a:cubicBezTo>
                  <a:pt x="328" y="68"/>
                  <a:pt x="310" y="126"/>
                  <a:pt x="316" y="162"/>
                </a:cubicBezTo>
                <a:cubicBezTo>
                  <a:pt x="357" y="134"/>
                  <a:pt x="441" y="149"/>
                  <a:pt x="433" y="214"/>
                </a:cubicBezTo>
                <a:cubicBezTo>
                  <a:pt x="427" y="262"/>
                  <a:pt x="453" y="347"/>
                  <a:pt x="405" y="347"/>
                </a:cubicBezTo>
                <a:cubicBezTo>
                  <a:pt x="339" y="347"/>
                  <a:pt x="418" y="195"/>
                  <a:pt x="346" y="195"/>
                </a:cubicBezTo>
                <a:cubicBezTo>
                  <a:pt x="297" y="195"/>
                  <a:pt x="315" y="272"/>
                  <a:pt x="315" y="318"/>
                </a:cubicBezTo>
                <a:cubicBezTo>
                  <a:pt x="315" y="333"/>
                  <a:pt x="303" y="347"/>
                  <a:pt x="287" y="347"/>
                </a:cubicBezTo>
                <a:close/>
              </a:path>
              <a:path w="1069" h="425" stroke="0">
                <a:moveTo>
                  <a:pt x="0" y="0"/>
                </a:moveTo>
                <a:lnTo>
                  <a:pt x="106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09" name="AutoShape 110"/>
          <p:cNvSpPr>
            <a:spLocks noChangeArrowheads="1"/>
          </p:cNvSpPr>
          <p:nvPr/>
        </p:nvSpPr>
        <p:spPr bwMode="auto">
          <a:xfrm>
            <a:off x="2284942" y="88319903"/>
            <a:ext cx="643037" cy="257215"/>
          </a:xfrm>
          <a:custGeom>
            <a:avLst/>
            <a:gdLst>
              <a:gd name="T0" fmla="+- 0 70 -446"/>
              <a:gd name="T1" fmla="*/ T0 w 1069"/>
              <a:gd name="T2" fmla="+- 0 -228 -345"/>
              <a:gd name="T3" fmla="*/ -228 h 425"/>
              <a:gd name="T4" fmla="+- 0 27 -446"/>
              <a:gd name="T5" fmla="*/ T4 w 1069"/>
              <a:gd name="T6" fmla="+- 0 -237 -345"/>
              <a:gd name="T7" fmla="*/ -237 h 425"/>
              <a:gd name="T8" fmla="+- 0 63 -446"/>
              <a:gd name="T9" fmla="*/ T8 w 1069"/>
              <a:gd name="T10" fmla="+- 0 -276 -345"/>
              <a:gd name="T11" fmla="*/ -276 h 425"/>
              <a:gd name="T12" fmla="+- 0 127 -446"/>
              <a:gd name="T13" fmla="*/ T12 w 1069"/>
              <a:gd name="T14" fmla="+- 0 -259 -345"/>
              <a:gd name="T15" fmla="*/ -259 h 425"/>
              <a:gd name="T16" fmla="+- 0 159 -446"/>
              <a:gd name="T17" fmla="*/ T16 w 1069"/>
              <a:gd name="T18" fmla="+- 0 -276 -345"/>
              <a:gd name="T19" fmla="*/ -276 h 425"/>
              <a:gd name="T20" fmla="+- 0 180 -446"/>
              <a:gd name="T21" fmla="*/ T20 w 1069"/>
              <a:gd name="T22" fmla="+- 0 -253 -345"/>
              <a:gd name="T23" fmla="*/ -253 h 425"/>
              <a:gd name="T24" fmla="+- 0 144 -446"/>
              <a:gd name="T25" fmla="*/ T24 w 1069"/>
              <a:gd name="T26" fmla="+- 0 -213 -345"/>
              <a:gd name="T27" fmla="*/ -213 h 425"/>
              <a:gd name="T28" fmla="+- 0 70 -446"/>
              <a:gd name="T29" fmla="*/ T28 w 1069"/>
              <a:gd name="T30" fmla="+- 0 -228 -345"/>
              <a:gd name="T31" fmla="*/ -228 h 425"/>
              <a:gd name="T32" fmla="+- 0 140 -446"/>
              <a:gd name="T33" fmla="*/ T32 w 1069"/>
              <a:gd name="T34" fmla="+- 0 -176 -345"/>
              <a:gd name="T35" fmla="*/ -176 h 425"/>
              <a:gd name="T36" fmla="+- 0 195 -446"/>
              <a:gd name="T37" fmla="*/ T36 w 1069"/>
              <a:gd name="T38" fmla="+- 0 -165 -345"/>
              <a:gd name="T39" fmla="*/ -165 h 425"/>
              <a:gd name="T40" fmla="+- 0 195 -446"/>
              <a:gd name="T41" fmla="*/ T40 w 1069"/>
              <a:gd name="T42" fmla="+- 0 -27 -345"/>
              <a:gd name="T43" fmla="*/ -27 h 425"/>
              <a:gd name="T44" fmla="+- 0 140 -446"/>
              <a:gd name="T45" fmla="*/ T44 w 1069"/>
              <a:gd name="T46" fmla="+- 0 -16 -345"/>
              <a:gd name="T47" fmla="*/ -16 h 425"/>
              <a:gd name="T48" fmla="+- 0 92 -446"/>
              <a:gd name="T49" fmla="*/ T48 w 1069"/>
              <a:gd name="T50" fmla="+- 0 6 -345"/>
              <a:gd name="T51" fmla="*/ 6 h 425"/>
              <a:gd name="T52" fmla="+- 0 5 -446"/>
              <a:gd name="T53" fmla="*/ T52 w 1069"/>
              <a:gd name="T54" fmla="+- 0 -96 -345"/>
              <a:gd name="T55" fmla="*/ -96 h 425"/>
              <a:gd name="T56" fmla="+- 0 92 -446"/>
              <a:gd name="T57" fmla="*/ T56 w 1069"/>
              <a:gd name="T58" fmla="+- 0 -197 -345"/>
              <a:gd name="T59" fmla="*/ -197 h 425"/>
              <a:gd name="T60" fmla="+- 0 140 -446"/>
              <a:gd name="T61" fmla="*/ T60 w 1069"/>
              <a:gd name="T62" fmla="+- 0 -176 -345"/>
              <a:gd name="T63" fmla="*/ -176 h 425"/>
              <a:gd name="T64" fmla="+- 0 139 -446"/>
              <a:gd name="T65" fmla="*/ T64 w 1069"/>
              <a:gd name="T66" fmla="+- 0 -96 -345"/>
              <a:gd name="T67" fmla="*/ -96 h 425"/>
              <a:gd name="T68" fmla="+- 0 100 -446"/>
              <a:gd name="T69" fmla="*/ T68 w 1069"/>
              <a:gd name="T70" fmla="+- 0 -143 -345"/>
              <a:gd name="T71" fmla="*/ -143 h 425"/>
              <a:gd name="T72" fmla="+- 0 62 -446"/>
              <a:gd name="T73" fmla="*/ T72 w 1069"/>
              <a:gd name="T74" fmla="+- 0 -96 -345"/>
              <a:gd name="T75" fmla="*/ -96 h 425"/>
              <a:gd name="T76" fmla="+- 0 100 -446"/>
              <a:gd name="T77" fmla="*/ T76 w 1069"/>
              <a:gd name="T78" fmla="+- 0 -48 -345"/>
              <a:gd name="T79" fmla="*/ -48 h 425"/>
              <a:gd name="T80" fmla="+- 0 139 -446"/>
              <a:gd name="T81" fmla="*/ T80 w 1069"/>
              <a:gd name="T82" fmla="+- 0 -96 -345"/>
              <a:gd name="T83" fmla="*/ -96 h 425"/>
              <a:gd name="T84" fmla="+- 0 -446 -446"/>
              <a:gd name="T85" fmla="*/ T84 w 1069"/>
              <a:gd name="T86" fmla="+- 0 -345 -345"/>
              <a:gd name="T87" fmla="*/ -345 h 425"/>
              <a:gd name="T88" fmla="+- 0 623 -446"/>
              <a:gd name="T89" fmla="*/ T88 w 1069"/>
              <a:gd name="T90" fmla="+- 0 80 -345"/>
              <a:gd name="T9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</a:cxnLst>
            <a:rect l="0" t="0" r="r" b="b"/>
            <a:pathLst>
              <a:path w="1069" h="425">
                <a:moveTo>
                  <a:pt x="516" y="117"/>
                </a:moveTo>
                <a:cubicBezTo>
                  <a:pt x="505" y="136"/>
                  <a:pt x="471" y="136"/>
                  <a:pt x="473" y="108"/>
                </a:cubicBezTo>
                <a:cubicBezTo>
                  <a:pt x="475" y="86"/>
                  <a:pt x="488" y="69"/>
                  <a:pt x="509" y="69"/>
                </a:cubicBezTo>
                <a:cubicBezTo>
                  <a:pt x="535" y="69"/>
                  <a:pt x="551" y="83"/>
                  <a:pt x="573" y="86"/>
                </a:cubicBezTo>
                <a:cubicBezTo>
                  <a:pt x="589" y="85"/>
                  <a:pt x="590" y="70"/>
                  <a:pt x="605" y="69"/>
                </a:cubicBezTo>
                <a:cubicBezTo>
                  <a:pt x="618" y="68"/>
                  <a:pt x="627" y="80"/>
                  <a:pt x="626" y="92"/>
                </a:cubicBezTo>
                <a:cubicBezTo>
                  <a:pt x="624" y="114"/>
                  <a:pt x="611" y="130"/>
                  <a:pt x="590" y="132"/>
                </a:cubicBezTo>
                <a:cubicBezTo>
                  <a:pt x="561" y="134"/>
                  <a:pt x="544" y="110"/>
                  <a:pt x="516" y="117"/>
                </a:cubicBezTo>
                <a:close/>
                <a:moveTo>
                  <a:pt x="586" y="169"/>
                </a:moveTo>
                <a:cubicBezTo>
                  <a:pt x="594" y="144"/>
                  <a:pt x="641" y="147"/>
                  <a:pt x="641" y="180"/>
                </a:cubicBezTo>
                <a:lnTo>
                  <a:pt x="641" y="318"/>
                </a:lnTo>
                <a:cubicBezTo>
                  <a:pt x="644" y="351"/>
                  <a:pt x="594" y="355"/>
                  <a:pt x="586" y="329"/>
                </a:cubicBezTo>
                <a:cubicBezTo>
                  <a:pt x="575" y="344"/>
                  <a:pt x="562" y="351"/>
                  <a:pt x="538" y="351"/>
                </a:cubicBezTo>
                <a:cubicBezTo>
                  <a:pt x="482" y="351"/>
                  <a:pt x="451" y="307"/>
                  <a:pt x="451" y="249"/>
                </a:cubicBezTo>
                <a:cubicBezTo>
                  <a:pt x="451" y="191"/>
                  <a:pt x="482" y="148"/>
                  <a:pt x="538" y="148"/>
                </a:cubicBezTo>
                <a:cubicBezTo>
                  <a:pt x="561" y="148"/>
                  <a:pt x="575" y="154"/>
                  <a:pt x="586" y="169"/>
                </a:cubicBezTo>
                <a:close/>
                <a:moveTo>
                  <a:pt x="585" y="249"/>
                </a:moveTo>
                <a:cubicBezTo>
                  <a:pt x="585" y="224"/>
                  <a:pt x="574" y="201"/>
                  <a:pt x="546" y="202"/>
                </a:cubicBezTo>
                <a:cubicBezTo>
                  <a:pt x="519" y="202"/>
                  <a:pt x="508" y="222"/>
                  <a:pt x="508" y="249"/>
                </a:cubicBezTo>
                <a:cubicBezTo>
                  <a:pt x="507" y="277"/>
                  <a:pt x="520" y="297"/>
                  <a:pt x="546" y="297"/>
                </a:cubicBezTo>
                <a:cubicBezTo>
                  <a:pt x="573" y="297"/>
                  <a:pt x="585" y="275"/>
                  <a:pt x="585" y="249"/>
                </a:cubicBezTo>
                <a:close/>
              </a:path>
              <a:path w="1069" h="425" stroke="0">
                <a:moveTo>
                  <a:pt x="0" y="0"/>
                </a:moveTo>
                <a:lnTo>
                  <a:pt x="106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0" name="Freeform 109"/>
          <p:cNvSpPr>
            <a:spLocks noChangeArrowheads="1"/>
          </p:cNvSpPr>
          <p:nvPr/>
        </p:nvSpPr>
        <p:spPr bwMode="auto">
          <a:xfrm>
            <a:off x="2284942" y="88577118"/>
            <a:ext cx="643037" cy="257215"/>
          </a:xfrm>
          <a:custGeom>
            <a:avLst/>
            <a:gdLst>
              <a:gd name="T0" fmla="+- 0 -652 -652"/>
              <a:gd name="T1" fmla="*/ T0 w 1069"/>
              <a:gd name="T2" fmla="+- 0 -345 -345"/>
              <a:gd name="T3" fmla="*/ -345 h 425"/>
              <a:gd name="T4" fmla="+- 0 417 -652"/>
              <a:gd name="T5" fmla="*/ T4 w 1069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69" h="425" stroke="0">
                <a:moveTo>
                  <a:pt x="0" y="0"/>
                </a:moveTo>
                <a:lnTo>
                  <a:pt x="106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1" name="AutoShape 108"/>
          <p:cNvSpPr>
            <a:spLocks noChangeArrowheads="1"/>
          </p:cNvSpPr>
          <p:nvPr/>
        </p:nvSpPr>
        <p:spPr bwMode="auto">
          <a:xfrm>
            <a:off x="2284942" y="88834332"/>
            <a:ext cx="528719" cy="257215"/>
          </a:xfrm>
          <a:custGeom>
            <a:avLst/>
            <a:gdLst>
              <a:gd name="T0" fmla="+- 0 78 -33"/>
              <a:gd name="T1" fmla="*/ T0 w 882"/>
              <a:gd name="T2" fmla="+- 0 6 -345"/>
              <a:gd name="T3" fmla="*/ 6 h 425"/>
              <a:gd name="T4" fmla="+- 0 3 -33"/>
              <a:gd name="T5" fmla="*/ T4 w 882"/>
              <a:gd name="T6" fmla="+- 0 -33 -345"/>
              <a:gd name="T7" fmla="*/ -33 h 425"/>
              <a:gd name="T8" fmla="+- 0 64 -33"/>
              <a:gd name="T9" fmla="*/ T8 w 882"/>
              <a:gd name="T10" fmla="+- 0 -46 -345"/>
              <a:gd name="T11" fmla="*/ -46 h 425"/>
              <a:gd name="T12" fmla="+- 0 73 -33"/>
              <a:gd name="T13" fmla="*/ T12 w 882"/>
              <a:gd name="T14" fmla="+- 0 -73 -345"/>
              <a:gd name="T15" fmla="*/ -73 h 425"/>
              <a:gd name="T16" fmla="+- 0 8 -33"/>
              <a:gd name="T17" fmla="*/ T16 w 882"/>
              <a:gd name="T18" fmla="+- 0 -134 -345"/>
              <a:gd name="T19" fmla="*/ -134 h 425"/>
              <a:gd name="T20" fmla="+- 0 81 -33"/>
              <a:gd name="T21" fmla="*/ T20 w 882"/>
              <a:gd name="T22" fmla="+- 0 -197 -345"/>
              <a:gd name="T23" fmla="*/ -197 h 425"/>
              <a:gd name="T24" fmla="+- 0 145 -33"/>
              <a:gd name="T25" fmla="*/ T24 w 882"/>
              <a:gd name="T26" fmla="+- 0 -157 -345"/>
              <a:gd name="T27" fmla="*/ -157 h 425"/>
              <a:gd name="T28" fmla="+- 0 77 -33"/>
              <a:gd name="T29" fmla="*/ T28 w 882"/>
              <a:gd name="T30" fmla="+- 0 -148 -345"/>
              <a:gd name="T31" fmla="*/ -148 h 425"/>
              <a:gd name="T32" fmla="+- 0 69 -33"/>
              <a:gd name="T33" fmla="*/ T32 w 882"/>
              <a:gd name="T34" fmla="+- 0 -127 -345"/>
              <a:gd name="T35" fmla="*/ -127 h 425"/>
              <a:gd name="T36" fmla="+- 0 150 -33"/>
              <a:gd name="T37" fmla="*/ T36 w 882"/>
              <a:gd name="T38" fmla="+- 0 -57 -345"/>
              <a:gd name="T39" fmla="*/ -57 h 425"/>
              <a:gd name="T40" fmla="+- 0 78 -33"/>
              <a:gd name="T41" fmla="*/ T40 w 882"/>
              <a:gd name="T42" fmla="+- 0 6 -345"/>
              <a:gd name="T43" fmla="*/ 6 h 425"/>
              <a:gd name="T44" fmla="+- 0 -33 -33"/>
              <a:gd name="T45" fmla="*/ T44 w 882"/>
              <a:gd name="T46" fmla="+- 0 -345 -345"/>
              <a:gd name="T47" fmla="*/ -345 h 425"/>
              <a:gd name="T48" fmla="+- 0 849 -33"/>
              <a:gd name="T49" fmla="*/ T48 w 882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882" h="425">
                <a:moveTo>
                  <a:pt x="111" y="351"/>
                </a:moveTo>
                <a:cubicBezTo>
                  <a:pt x="77" y="351"/>
                  <a:pt x="39" y="343"/>
                  <a:pt x="36" y="312"/>
                </a:cubicBezTo>
                <a:cubicBezTo>
                  <a:pt x="33" y="276"/>
                  <a:pt x="77" y="284"/>
                  <a:pt x="97" y="299"/>
                </a:cubicBezTo>
                <a:cubicBezTo>
                  <a:pt x="135" y="311"/>
                  <a:pt x="137" y="279"/>
                  <a:pt x="106" y="272"/>
                </a:cubicBezTo>
                <a:cubicBezTo>
                  <a:pt x="78" y="258"/>
                  <a:pt x="38" y="254"/>
                  <a:pt x="41" y="211"/>
                </a:cubicBezTo>
                <a:cubicBezTo>
                  <a:pt x="43" y="172"/>
                  <a:pt x="71" y="148"/>
                  <a:pt x="114" y="148"/>
                </a:cubicBezTo>
                <a:cubicBezTo>
                  <a:pt x="144" y="148"/>
                  <a:pt x="178" y="158"/>
                  <a:pt x="178" y="188"/>
                </a:cubicBezTo>
                <a:cubicBezTo>
                  <a:pt x="178" y="227"/>
                  <a:pt x="134" y="201"/>
                  <a:pt x="110" y="197"/>
                </a:cubicBezTo>
                <a:cubicBezTo>
                  <a:pt x="97" y="195"/>
                  <a:pt x="89" y="211"/>
                  <a:pt x="102" y="218"/>
                </a:cubicBezTo>
                <a:cubicBezTo>
                  <a:pt x="134" y="236"/>
                  <a:pt x="184" y="238"/>
                  <a:pt x="183" y="288"/>
                </a:cubicBezTo>
                <a:cubicBezTo>
                  <a:pt x="182" y="330"/>
                  <a:pt x="152" y="351"/>
                  <a:pt x="111" y="351"/>
                </a:cubicBezTo>
                <a:close/>
              </a:path>
              <a:path w="882" h="425" stroke="0">
                <a:moveTo>
                  <a:pt x="0" y="0"/>
                </a:moveTo>
                <a:lnTo>
                  <a:pt x="88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2" name="AutoShape 107"/>
          <p:cNvSpPr>
            <a:spLocks noChangeArrowheads="1"/>
          </p:cNvSpPr>
          <p:nvPr/>
        </p:nvSpPr>
        <p:spPr bwMode="auto">
          <a:xfrm>
            <a:off x="2284942" y="89091547"/>
            <a:ext cx="528719" cy="257215"/>
          </a:xfrm>
          <a:custGeom>
            <a:avLst/>
            <a:gdLst>
              <a:gd name="T0" fmla="+- 0 40 -186"/>
              <a:gd name="T1" fmla="*/ T0 w 882"/>
              <a:gd name="T2" fmla="+- 0 2 -345"/>
              <a:gd name="T3" fmla="*/ 2 h 425"/>
              <a:gd name="T4" fmla="+- 0 12 -186"/>
              <a:gd name="T5" fmla="*/ T4 w 882"/>
              <a:gd name="T6" fmla="+- 0 -27 -345"/>
              <a:gd name="T7" fmla="*/ -27 h 425"/>
              <a:gd name="T8" fmla="+- 0 12 -186"/>
              <a:gd name="T9" fmla="*/ T8 w 882"/>
              <a:gd name="T10" fmla="+- 0 -165 -345"/>
              <a:gd name="T11" fmla="*/ -165 h 425"/>
              <a:gd name="T12" fmla="+- 0 40 -186"/>
              <a:gd name="T13" fmla="*/ T12 w 882"/>
              <a:gd name="T14" fmla="+- 0 -194 -345"/>
              <a:gd name="T15" fmla="*/ -194 h 425"/>
              <a:gd name="T16" fmla="+- 0 68 -186"/>
              <a:gd name="T17" fmla="*/ T16 w 882"/>
              <a:gd name="T18" fmla="+- 0 -165 -345"/>
              <a:gd name="T19" fmla="*/ -165 h 425"/>
              <a:gd name="T20" fmla="+- 0 68 -186"/>
              <a:gd name="T21" fmla="*/ T20 w 882"/>
              <a:gd name="T22" fmla="+- 0 -27 -345"/>
              <a:gd name="T23" fmla="*/ -27 h 425"/>
              <a:gd name="T24" fmla="+- 0 40 -186"/>
              <a:gd name="T25" fmla="*/ T24 w 882"/>
              <a:gd name="T26" fmla="+- 0 2 -345"/>
              <a:gd name="T27" fmla="*/ 2 h 425"/>
              <a:gd name="T28" fmla="+- 0 73 -186"/>
              <a:gd name="T29" fmla="*/ T28 w 882"/>
              <a:gd name="T30" fmla="+- 0 -244 -345"/>
              <a:gd name="T31" fmla="*/ -244 h 425"/>
              <a:gd name="T32" fmla="+- 0 9 -186"/>
              <a:gd name="T33" fmla="*/ T32 w 882"/>
              <a:gd name="T34" fmla="+- 0 -231 -345"/>
              <a:gd name="T35" fmla="*/ -231 h 425"/>
              <a:gd name="T36" fmla="+- 0 40 -186"/>
              <a:gd name="T37" fmla="*/ T36 w 882"/>
              <a:gd name="T38" fmla="+- 0 -277 -345"/>
              <a:gd name="T39" fmla="*/ -277 h 425"/>
              <a:gd name="T40" fmla="+- 0 73 -186"/>
              <a:gd name="T41" fmla="*/ T40 w 882"/>
              <a:gd name="T42" fmla="+- 0 -244 -345"/>
              <a:gd name="T43" fmla="*/ -244 h 425"/>
              <a:gd name="T44" fmla="+- 0 -186 -186"/>
              <a:gd name="T45" fmla="*/ T44 w 882"/>
              <a:gd name="T46" fmla="+- 0 -345 -345"/>
              <a:gd name="T47" fmla="*/ -345 h 425"/>
              <a:gd name="T48" fmla="+- 0 696 -186"/>
              <a:gd name="T49" fmla="*/ T48 w 882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882" h="425">
                <a:moveTo>
                  <a:pt x="226" y="347"/>
                </a:moveTo>
                <a:cubicBezTo>
                  <a:pt x="210" y="347"/>
                  <a:pt x="198" y="333"/>
                  <a:pt x="198" y="318"/>
                </a:cubicBezTo>
                <a:lnTo>
                  <a:pt x="198" y="180"/>
                </a:lnTo>
                <a:cubicBezTo>
                  <a:pt x="198" y="165"/>
                  <a:pt x="210" y="151"/>
                  <a:pt x="226" y="151"/>
                </a:cubicBezTo>
                <a:cubicBezTo>
                  <a:pt x="242" y="151"/>
                  <a:pt x="254" y="165"/>
                  <a:pt x="254" y="180"/>
                </a:cubicBezTo>
                <a:lnTo>
                  <a:pt x="254" y="318"/>
                </a:lnTo>
                <a:cubicBezTo>
                  <a:pt x="254" y="333"/>
                  <a:pt x="242" y="347"/>
                  <a:pt x="226" y="347"/>
                </a:cubicBezTo>
                <a:close/>
                <a:moveTo>
                  <a:pt x="259" y="101"/>
                </a:moveTo>
                <a:cubicBezTo>
                  <a:pt x="262" y="139"/>
                  <a:pt x="206" y="145"/>
                  <a:pt x="195" y="114"/>
                </a:cubicBezTo>
                <a:cubicBezTo>
                  <a:pt x="187" y="91"/>
                  <a:pt x="201" y="67"/>
                  <a:pt x="226" y="68"/>
                </a:cubicBezTo>
                <a:cubicBezTo>
                  <a:pt x="246" y="69"/>
                  <a:pt x="258" y="81"/>
                  <a:pt x="259" y="101"/>
                </a:cubicBezTo>
                <a:close/>
              </a:path>
              <a:path w="882" h="425" stroke="0">
                <a:moveTo>
                  <a:pt x="0" y="0"/>
                </a:moveTo>
                <a:lnTo>
                  <a:pt x="88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3" name="AutoShape 106"/>
          <p:cNvSpPr>
            <a:spLocks noChangeArrowheads="1"/>
          </p:cNvSpPr>
          <p:nvPr/>
        </p:nvSpPr>
        <p:spPr bwMode="auto">
          <a:xfrm>
            <a:off x="2284942" y="89348762"/>
            <a:ext cx="528719" cy="257215"/>
          </a:xfrm>
          <a:custGeom>
            <a:avLst/>
            <a:gdLst>
              <a:gd name="T0" fmla="+- 0 154 -265"/>
              <a:gd name="T1" fmla="*/ T0 w 882"/>
              <a:gd name="T2" fmla="+- 0 -262 -345"/>
              <a:gd name="T3" fmla="*/ -262 h 425"/>
              <a:gd name="T4" fmla="+- 0 154 -265"/>
              <a:gd name="T5" fmla="*/ T4 w 882"/>
              <a:gd name="T6" fmla="+- 0 -213 -345"/>
              <a:gd name="T7" fmla="*/ -213 h 425"/>
              <a:gd name="T8" fmla="+- 0 100 -265"/>
              <a:gd name="T9" fmla="*/ T8 w 882"/>
              <a:gd name="T10" fmla="+- 0 -235 -345"/>
              <a:gd name="T11" fmla="*/ -235 h 425"/>
              <a:gd name="T12" fmla="+- 0 46 -265"/>
              <a:gd name="T13" fmla="*/ T12 w 882"/>
              <a:gd name="T14" fmla="+- 0 -213 -345"/>
              <a:gd name="T15" fmla="*/ -213 h 425"/>
              <a:gd name="T16" fmla="+- 0 31 -265"/>
              <a:gd name="T17" fmla="*/ T16 w 882"/>
              <a:gd name="T18" fmla="+- 0 -252 -345"/>
              <a:gd name="T19" fmla="*/ -252 h 425"/>
              <a:gd name="T20" fmla="+- 0 100 -265"/>
              <a:gd name="T21" fmla="*/ T20 w 882"/>
              <a:gd name="T22" fmla="+- 0 -285 -345"/>
              <a:gd name="T23" fmla="*/ -285 h 425"/>
              <a:gd name="T24" fmla="+- 0 154 -265"/>
              <a:gd name="T25" fmla="*/ T24 w 882"/>
              <a:gd name="T26" fmla="+- 0 -262 -345"/>
              <a:gd name="T27" fmla="*/ -262 h 425"/>
              <a:gd name="T28" fmla="+- 0 159 -265"/>
              <a:gd name="T29" fmla="*/ T28 w 882"/>
              <a:gd name="T30" fmla="+- 0 -194 -345"/>
              <a:gd name="T31" fmla="*/ -194 h 425"/>
              <a:gd name="T32" fmla="+- 0 187 -265"/>
              <a:gd name="T33" fmla="*/ T32 w 882"/>
              <a:gd name="T34" fmla="+- 0 -69 -345"/>
              <a:gd name="T35" fmla="*/ -69 h 425"/>
              <a:gd name="T36" fmla="+- 0 100 -265"/>
              <a:gd name="T37" fmla="*/ T36 w 882"/>
              <a:gd name="T38" fmla="+- 0 6 -345"/>
              <a:gd name="T39" fmla="*/ 6 h 425"/>
              <a:gd name="T40" fmla="+- 0 13 -265"/>
              <a:gd name="T41" fmla="*/ T40 w 882"/>
              <a:gd name="T42" fmla="+- 0 -69 -345"/>
              <a:gd name="T43" fmla="*/ -69 h 425"/>
              <a:gd name="T44" fmla="+- 0 41 -265"/>
              <a:gd name="T45" fmla="*/ T44 w 882"/>
              <a:gd name="T46" fmla="+- 0 -194 -345"/>
              <a:gd name="T47" fmla="*/ -194 h 425"/>
              <a:gd name="T48" fmla="+- 0 69 -265"/>
              <a:gd name="T49" fmla="*/ T48 w 882"/>
              <a:gd name="T50" fmla="+- 0 -77 -345"/>
              <a:gd name="T51" fmla="*/ -77 h 425"/>
              <a:gd name="T52" fmla="+- 0 100 -265"/>
              <a:gd name="T53" fmla="*/ T52 w 882"/>
              <a:gd name="T54" fmla="+- 0 -46 -345"/>
              <a:gd name="T55" fmla="*/ -46 h 425"/>
              <a:gd name="T56" fmla="+- 0 131 -265"/>
              <a:gd name="T57" fmla="*/ T56 w 882"/>
              <a:gd name="T58" fmla="+- 0 -165 -345"/>
              <a:gd name="T59" fmla="*/ -165 h 425"/>
              <a:gd name="T60" fmla="+- 0 159 -265"/>
              <a:gd name="T61" fmla="*/ T60 w 882"/>
              <a:gd name="T62" fmla="+- 0 -194 -345"/>
              <a:gd name="T63" fmla="*/ -194 h 425"/>
              <a:gd name="T64" fmla="+- 0 -265 -265"/>
              <a:gd name="T65" fmla="*/ T64 w 882"/>
              <a:gd name="T66" fmla="+- 0 -345 -345"/>
              <a:gd name="T67" fmla="*/ -345 h 425"/>
              <a:gd name="T68" fmla="+- 0 617 -265"/>
              <a:gd name="T69" fmla="*/ T68 w 882"/>
              <a:gd name="T70" fmla="+- 0 80 -345"/>
              <a:gd name="T7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882" h="425">
                <a:moveTo>
                  <a:pt x="419" y="83"/>
                </a:moveTo>
                <a:cubicBezTo>
                  <a:pt x="445" y="87"/>
                  <a:pt x="443" y="130"/>
                  <a:pt x="419" y="132"/>
                </a:cubicBezTo>
                <a:cubicBezTo>
                  <a:pt x="397" y="128"/>
                  <a:pt x="384" y="117"/>
                  <a:pt x="365" y="110"/>
                </a:cubicBezTo>
                <a:cubicBezTo>
                  <a:pt x="347" y="117"/>
                  <a:pt x="332" y="130"/>
                  <a:pt x="311" y="132"/>
                </a:cubicBezTo>
                <a:cubicBezTo>
                  <a:pt x="295" y="134"/>
                  <a:pt x="286" y="106"/>
                  <a:pt x="296" y="93"/>
                </a:cubicBezTo>
                <a:cubicBezTo>
                  <a:pt x="314" y="79"/>
                  <a:pt x="340" y="68"/>
                  <a:pt x="365" y="60"/>
                </a:cubicBezTo>
                <a:cubicBezTo>
                  <a:pt x="386" y="65"/>
                  <a:pt x="401" y="76"/>
                  <a:pt x="419" y="83"/>
                </a:cubicBezTo>
                <a:close/>
                <a:moveTo>
                  <a:pt x="424" y="151"/>
                </a:moveTo>
                <a:cubicBezTo>
                  <a:pt x="470" y="155"/>
                  <a:pt x="452" y="230"/>
                  <a:pt x="452" y="276"/>
                </a:cubicBezTo>
                <a:cubicBezTo>
                  <a:pt x="452" y="328"/>
                  <a:pt x="416" y="351"/>
                  <a:pt x="365" y="351"/>
                </a:cubicBezTo>
                <a:cubicBezTo>
                  <a:pt x="315" y="351"/>
                  <a:pt x="278" y="328"/>
                  <a:pt x="278" y="276"/>
                </a:cubicBezTo>
                <a:cubicBezTo>
                  <a:pt x="278" y="230"/>
                  <a:pt x="260" y="151"/>
                  <a:pt x="306" y="151"/>
                </a:cubicBezTo>
                <a:cubicBezTo>
                  <a:pt x="351" y="151"/>
                  <a:pt x="330" y="225"/>
                  <a:pt x="334" y="268"/>
                </a:cubicBezTo>
                <a:cubicBezTo>
                  <a:pt x="336" y="287"/>
                  <a:pt x="346" y="298"/>
                  <a:pt x="365" y="299"/>
                </a:cubicBezTo>
                <a:cubicBezTo>
                  <a:pt x="414" y="298"/>
                  <a:pt x="392" y="225"/>
                  <a:pt x="396" y="180"/>
                </a:cubicBezTo>
                <a:cubicBezTo>
                  <a:pt x="397" y="165"/>
                  <a:pt x="408" y="151"/>
                  <a:pt x="424" y="151"/>
                </a:cubicBezTo>
                <a:close/>
              </a:path>
              <a:path w="882" h="425" stroke="0">
                <a:moveTo>
                  <a:pt x="0" y="0"/>
                </a:moveTo>
                <a:lnTo>
                  <a:pt x="88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4" name="Freeform 105"/>
          <p:cNvSpPr>
            <a:spLocks noChangeArrowheads="1"/>
          </p:cNvSpPr>
          <p:nvPr/>
        </p:nvSpPr>
        <p:spPr bwMode="auto">
          <a:xfrm>
            <a:off x="2284942" y="89605976"/>
            <a:ext cx="528719" cy="257215"/>
          </a:xfrm>
          <a:custGeom>
            <a:avLst/>
            <a:gdLst>
              <a:gd name="T0" fmla="+- 0 -465 -465"/>
              <a:gd name="T1" fmla="*/ T0 w 882"/>
              <a:gd name="T2" fmla="+- 0 -345 -345"/>
              <a:gd name="T3" fmla="*/ -345 h 425"/>
              <a:gd name="T4" fmla="+- 0 417 -465"/>
              <a:gd name="T5" fmla="*/ T4 w 882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882" h="425" stroke="0">
                <a:moveTo>
                  <a:pt x="0" y="0"/>
                </a:moveTo>
                <a:lnTo>
                  <a:pt x="88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5" name="AutoShape 104"/>
          <p:cNvSpPr>
            <a:spLocks noChangeArrowheads="1"/>
          </p:cNvSpPr>
          <p:nvPr/>
        </p:nvSpPr>
        <p:spPr bwMode="auto">
          <a:xfrm>
            <a:off x="2284942" y="89863191"/>
            <a:ext cx="700196" cy="257215"/>
          </a:xfrm>
          <a:custGeom>
            <a:avLst/>
            <a:gdLst>
              <a:gd name="T0" fmla="+- 0 142 -33"/>
              <a:gd name="T1" fmla="*/ T0 w 1162"/>
              <a:gd name="T2" fmla="+- 0 -169 -345"/>
              <a:gd name="T3" fmla="*/ -169 h 425"/>
              <a:gd name="T4" fmla="+- 0 72 -33"/>
              <a:gd name="T5" fmla="*/ T4 w 1162"/>
              <a:gd name="T6" fmla="+- 0 -204 -345"/>
              <a:gd name="T7" fmla="*/ -204 h 425"/>
              <a:gd name="T8" fmla="+- 0 72 -33"/>
              <a:gd name="T9" fmla="*/ T8 w 1162"/>
              <a:gd name="T10" fmla="+- 0 -134 -345"/>
              <a:gd name="T11" fmla="*/ -134 h 425"/>
              <a:gd name="T12" fmla="+- 0 142 -33"/>
              <a:gd name="T13" fmla="*/ T12 w 1162"/>
              <a:gd name="T14" fmla="+- 0 -169 -345"/>
              <a:gd name="T15" fmla="*/ -169 h 425"/>
              <a:gd name="T16" fmla="+- 0 43 -33"/>
              <a:gd name="T17" fmla="*/ T16 w 1162"/>
              <a:gd name="T18" fmla="+- 0 2 -345"/>
              <a:gd name="T19" fmla="*/ 2 h 425"/>
              <a:gd name="T20" fmla="+- 0 14 -33"/>
              <a:gd name="T21" fmla="*/ T20 w 1162"/>
              <a:gd name="T22" fmla="+- 0 -29 -345"/>
              <a:gd name="T23" fmla="*/ -29 h 425"/>
              <a:gd name="T24" fmla="+- 0 14 -33"/>
              <a:gd name="T25" fmla="*/ T24 w 1162"/>
              <a:gd name="T26" fmla="+- 0 -227 -345"/>
              <a:gd name="T27" fmla="*/ -227 h 425"/>
              <a:gd name="T28" fmla="+- 0 115 -33"/>
              <a:gd name="T29" fmla="*/ T28 w 1162"/>
              <a:gd name="T30" fmla="+- 0 -256 -345"/>
              <a:gd name="T31" fmla="*/ -256 h 425"/>
              <a:gd name="T32" fmla="+- 0 203 -33"/>
              <a:gd name="T33" fmla="*/ T32 w 1162"/>
              <a:gd name="T34" fmla="+- 0 -169 -345"/>
              <a:gd name="T35" fmla="*/ -169 h 425"/>
              <a:gd name="T36" fmla="+- 0 72 -33"/>
              <a:gd name="T37" fmla="*/ T36 w 1162"/>
              <a:gd name="T38" fmla="+- 0 -82 -345"/>
              <a:gd name="T39" fmla="*/ -82 h 425"/>
              <a:gd name="T40" fmla="+- 0 43 -33"/>
              <a:gd name="T41" fmla="*/ T40 w 1162"/>
              <a:gd name="T42" fmla="+- 0 2 -345"/>
              <a:gd name="T43" fmla="*/ 2 h 425"/>
              <a:gd name="T44" fmla="+- 0 -33 -33"/>
              <a:gd name="T45" fmla="*/ T44 w 1162"/>
              <a:gd name="T46" fmla="+- 0 -345 -345"/>
              <a:gd name="T47" fmla="*/ -345 h 425"/>
              <a:gd name="T48" fmla="+- 0 1129 -33"/>
              <a:gd name="T49" fmla="*/ T48 w 1162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62" h="425">
                <a:moveTo>
                  <a:pt x="175" y="176"/>
                </a:moveTo>
                <a:cubicBezTo>
                  <a:pt x="175" y="140"/>
                  <a:pt x="141" y="139"/>
                  <a:pt x="105" y="141"/>
                </a:cubicBezTo>
                <a:lnTo>
                  <a:pt x="105" y="211"/>
                </a:lnTo>
                <a:cubicBezTo>
                  <a:pt x="141" y="213"/>
                  <a:pt x="175" y="211"/>
                  <a:pt x="175" y="176"/>
                </a:cubicBezTo>
                <a:close/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5"/>
                  <a:pt x="108" y="89"/>
                  <a:pt x="148" y="89"/>
                </a:cubicBezTo>
                <a:cubicBezTo>
                  <a:pt x="203" y="89"/>
                  <a:pt x="236" y="122"/>
                  <a:pt x="236" y="176"/>
                </a:cubicBezTo>
                <a:cubicBezTo>
                  <a:pt x="236" y="246"/>
                  <a:pt x="184" y="270"/>
                  <a:pt x="105" y="263"/>
                </a:cubicBezTo>
                <a:cubicBezTo>
                  <a:pt x="104" y="300"/>
                  <a:pt x="113" y="349"/>
                  <a:pt x="76" y="347"/>
                </a:cubicBezTo>
                <a:close/>
              </a:path>
              <a:path w="1162" h="425" stroke="0">
                <a:moveTo>
                  <a:pt x="0" y="0"/>
                </a:moveTo>
                <a:lnTo>
                  <a:pt x="116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6" name="AutoShape 103"/>
          <p:cNvSpPr>
            <a:spLocks noChangeArrowheads="1"/>
          </p:cNvSpPr>
          <p:nvPr/>
        </p:nvSpPr>
        <p:spPr bwMode="auto">
          <a:xfrm>
            <a:off x="2284942" y="90120406"/>
            <a:ext cx="700196" cy="257215"/>
          </a:xfrm>
          <a:custGeom>
            <a:avLst/>
            <a:gdLst>
              <a:gd name="T0" fmla="+- 0 5 -239"/>
              <a:gd name="T1" fmla="*/ T0 w 1162"/>
              <a:gd name="T2" fmla="+- 0 -96 -345"/>
              <a:gd name="T3" fmla="*/ -96 h 425"/>
              <a:gd name="T4" fmla="+- 0 100 -239"/>
              <a:gd name="T5" fmla="*/ T4 w 1162"/>
              <a:gd name="T6" fmla="+- 0 -197 -345"/>
              <a:gd name="T7" fmla="*/ -197 h 425"/>
              <a:gd name="T8" fmla="+- 0 195 -239"/>
              <a:gd name="T9" fmla="*/ T8 w 1162"/>
              <a:gd name="T10" fmla="+- 0 -96 -345"/>
              <a:gd name="T11" fmla="*/ -96 h 425"/>
              <a:gd name="T12" fmla="+- 0 100 -239"/>
              <a:gd name="T13" fmla="*/ T12 w 1162"/>
              <a:gd name="T14" fmla="+- 0 6 -345"/>
              <a:gd name="T15" fmla="*/ 6 h 425"/>
              <a:gd name="T16" fmla="+- 0 5 -239"/>
              <a:gd name="T17" fmla="*/ T16 w 1162"/>
              <a:gd name="T18" fmla="+- 0 -96 -345"/>
              <a:gd name="T19" fmla="*/ -96 h 425"/>
              <a:gd name="T20" fmla="+- 0 139 -239"/>
              <a:gd name="T21" fmla="*/ T20 w 1162"/>
              <a:gd name="T22" fmla="+- 0 -96 -345"/>
              <a:gd name="T23" fmla="*/ -96 h 425"/>
              <a:gd name="T24" fmla="+- 0 100 -239"/>
              <a:gd name="T25" fmla="*/ T24 w 1162"/>
              <a:gd name="T26" fmla="+- 0 -143 -345"/>
              <a:gd name="T27" fmla="*/ -143 h 425"/>
              <a:gd name="T28" fmla="+- 0 62 -239"/>
              <a:gd name="T29" fmla="*/ T28 w 1162"/>
              <a:gd name="T30" fmla="+- 0 -96 -345"/>
              <a:gd name="T31" fmla="*/ -96 h 425"/>
              <a:gd name="T32" fmla="+- 0 100 -239"/>
              <a:gd name="T33" fmla="*/ T32 w 1162"/>
              <a:gd name="T34" fmla="+- 0 -48 -345"/>
              <a:gd name="T35" fmla="*/ -48 h 425"/>
              <a:gd name="T36" fmla="+- 0 139 -239"/>
              <a:gd name="T37" fmla="*/ T36 w 1162"/>
              <a:gd name="T38" fmla="+- 0 -96 -345"/>
              <a:gd name="T39" fmla="*/ -96 h 425"/>
              <a:gd name="T40" fmla="+- 0 -239 -239"/>
              <a:gd name="T41" fmla="*/ T40 w 1162"/>
              <a:gd name="T42" fmla="+- 0 -345 -345"/>
              <a:gd name="T43" fmla="*/ -345 h 425"/>
              <a:gd name="T44" fmla="+- 0 923 -239"/>
              <a:gd name="T45" fmla="*/ T44 w 1162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162" h="425">
                <a:moveTo>
                  <a:pt x="244" y="249"/>
                </a:moveTo>
                <a:cubicBezTo>
                  <a:pt x="244" y="189"/>
                  <a:pt x="279" y="148"/>
                  <a:pt x="339" y="148"/>
                </a:cubicBezTo>
                <a:cubicBezTo>
                  <a:pt x="399" y="148"/>
                  <a:pt x="434" y="188"/>
                  <a:pt x="434" y="249"/>
                </a:cubicBezTo>
                <a:cubicBezTo>
                  <a:pt x="434" y="310"/>
                  <a:pt x="399" y="351"/>
                  <a:pt x="339" y="351"/>
                </a:cubicBezTo>
                <a:cubicBezTo>
                  <a:pt x="279" y="351"/>
                  <a:pt x="244" y="309"/>
                  <a:pt x="244" y="24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162" h="425" stroke="0">
                <a:moveTo>
                  <a:pt x="0" y="0"/>
                </a:moveTo>
                <a:lnTo>
                  <a:pt x="116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7" name="AutoShape 102"/>
          <p:cNvSpPr>
            <a:spLocks noChangeArrowheads="1"/>
          </p:cNvSpPr>
          <p:nvPr/>
        </p:nvSpPr>
        <p:spPr bwMode="auto">
          <a:xfrm>
            <a:off x="2284942" y="90377621"/>
            <a:ext cx="700196" cy="257215"/>
          </a:xfrm>
          <a:custGeom>
            <a:avLst/>
            <a:gdLst>
              <a:gd name="T0" fmla="+- 0 41 -439"/>
              <a:gd name="T1" fmla="*/ T0 w 1162"/>
              <a:gd name="T2" fmla="+- 0 2 -345"/>
              <a:gd name="T3" fmla="*/ 2 h 425"/>
              <a:gd name="T4" fmla="+- 0 13 -439"/>
              <a:gd name="T5" fmla="*/ T4 w 1162"/>
              <a:gd name="T6" fmla="+- 0 -27 -345"/>
              <a:gd name="T7" fmla="*/ -27 h 425"/>
              <a:gd name="T8" fmla="+- 0 13 -439"/>
              <a:gd name="T9" fmla="*/ T8 w 1162"/>
              <a:gd name="T10" fmla="+- 0 -165 -345"/>
              <a:gd name="T11" fmla="*/ -165 h 425"/>
              <a:gd name="T12" fmla="+- 0 69 -439"/>
              <a:gd name="T13" fmla="*/ T12 w 1162"/>
              <a:gd name="T14" fmla="+- 0 -176 -345"/>
              <a:gd name="T15" fmla="*/ -176 h 425"/>
              <a:gd name="T16" fmla="+- 0 137 -439"/>
              <a:gd name="T17" fmla="*/ T16 w 1162"/>
              <a:gd name="T18" fmla="+- 0 -168 -345"/>
              <a:gd name="T19" fmla="*/ -168 h 425"/>
              <a:gd name="T20" fmla="+- 0 69 -439"/>
              <a:gd name="T21" fmla="*/ T20 w 1162"/>
              <a:gd name="T22" fmla="+- 0 -95 -345"/>
              <a:gd name="T23" fmla="*/ -95 h 425"/>
              <a:gd name="T24" fmla="+- 0 41 -439"/>
              <a:gd name="T25" fmla="*/ T24 w 1162"/>
              <a:gd name="T26" fmla="+- 0 2 -345"/>
              <a:gd name="T27" fmla="*/ 2 h 425"/>
              <a:gd name="T28" fmla="+- 0 -439 -439"/>
              <a:gd name="T29" fmla="*/ T28 w 1162"/>
              <a:gd name="T30" fmla="+- 0 -345 -345"/>
              <a:gd name="T31" fmla="*/ -345 h 425"/>
              <a:gd name="T32" fmla="+- 0 723 -439"/>
              <a:gd name="T33" fmla="*/ T32 w 1162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162" h="425">
                <a:moveTo>
                  <a:pt x="480" y="347"/>
                </a:moveTo>
                <a:cubicBezTo>
                  <a:pt x="464" y="347"/>
                  <a:pt x="452" y="333"/>
                  <a:pt x="452" y="318"/>
                </a:cubicBezTo>
                <a:lnTo>
                  <a:pt x="452" y="180"/>
                </a:lnTo>
                <a:cubicBezTo>
                  <a:pt x="450" y="147"/>
                  <a:pt x="500" y="143"/>
                  <a:pt x="508" y="169"/>
                </a:cubicBezTo>
                <a:cubicBezTo>
                  <a:pt x="521" y="144"/>
                  <a:pt x="576" y="138"/>
                  <a:pt x="576" y="177"/>
                </a:cubicBezTo>
                <a:cubicBezTo>
                  <a:pt x="576" y="220"/>
                  <a:pt x="500" y="195"/>
                  <a:pt x="508" y="250"/>
                </a:cubicBezTo>
                <a:cubicBezTo>
                  <a:pt x="505" y="289"/>
                  <a:pt x="520" y="346"/>
                  <a:pt x="480" y="347"/>
                </a:cubicBezTo>
                <a:close/>
              </a:path>
              <a:path w="1162" h="425" stroke="0">
                <a:moveTo>
                  <a:pt x="0" y="0"/>
                </a:moveTo>
                <a:lnTo>
                  <a:pt x="116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8" name="AutoShape 101"/>
          <p:cNvSpPr>
            <a:spLocks noChangeArrowheads="1"/>
          </p:cNvSpPr>
          <p:nvPr/>
        </p:nvSpPr>
        <p:spPr bwMode="auto">
          <a:xfrm>
            <a:off x="2284942" y="90634835"/>
            <a:ext cx="700196" cy="257215"/>
          </a:xfrm>
          <a:custGeom>
            <a:avLst/>
            <a:gdLst>
              <a:gd name="T0" fmla="+- 0 41 -565"/>
              <a:gd name="T1" fmla="*/ T0 w 1162"/>
              <a:gd name="T2" fmla="+- 0 2 -345"/>
              <a:gd name="T3" fmla="*/ 2 h 425"/>
              <a:gd name="T4" fmla="+- 0 13 -565"/>
              <a:gd name="T5" fmla="*/ T4 w 1162"/>
              <a:gd name="T6" fmla="+- 0 -27 -345"/>
              <a:gd name="T7" fmla="*/ -27 h 425"/>
              <a:gd name="T8" fmla="+- 0 13 -565"/>
              <a:gd name="T9" fmla="*/ T8 w 1162"/>
              <a:gd name="T10" fmla="+- 0 -248 -345"/>
              <a:gd name="T11" fmla="*/ -248 h 425"/>
              <a:gd name="T12" fmla="+- 0 41 -565"/>
              <a:gd name="T13" fmla="*/ T12 w 1162"/>
              <a:gd name="T14" fmla="+- 0 -277 -345"/>
              <a:gd name="T15" fmla="*/ -277 h 425"/>
              <a:gd name="T16" fmla="+- 0 69 -565"/>
              <a:gd name="T17" fmla="*/ T16 w 1162"/>
              <a:gd name="T18" fmla="+- 0 -248 -345"/>
              <a:gd name="T19" fmla="*/ -248 h 425"/>
              <a:gd name="T20" fmla="+- 0 69 -565"/>
              <a:gd name="T21" fmla="*/ T20 w 1162"/>
              <a:gd name="T22" fmla="+- 0 -129 -345"/>
              <a:gd name="T23" fmla="*/ -129 h 425"/>
              <a:gd name="T24" fmla="+- 0 129 -565"/>
              <a:gd name="T25" fmla="*/ T24 w 1162"/>
              <a:gd name="T26" fmla="+- 0 -188 -345"/>
              <a:gd name="T27" fmla="*/ -188 h 425"/>
              <a:gd name="T28" fmla="+- 0 169 -565"/>
              <a:gd name="T29" fmla="*/ T28 w 1162"/>
              <a:gd name="T30" fmla="+- 0 -154 -345"/>
              <a:gd name="T31" fmla="*/ -154 h 425"/>
              <a:gd name="T32" fmla="+- 0 124 -565"/>
              <a:gd name="T33" fmla="*/ T32 w 1162"/>
              <a:gd name="T34" fmla="+- 0 -108 -345"/>
              <a:gd name="T35" fmla="*/ -108 h 425"/>
              <a:gd name="T36" fmla="+- 0 184 -565"/>
              <a:gd name="T37" fmla="*/ T36 w 1162"/>
              <a:gd name="T38" fmla="+- 0 -24 -345"/>
              <a:gd name="T39" fmla="*/ -24 h 425"/>
              <a:gd name="T40" fmla="+- 0 126 -565"/>
              <a:gd name="T41" fmla="*/ T40 w 1162"/>
              <a:gd name="T42" fmla="+- 0 -17 -345"/>
              <a:gd name="T43" fmla="*/ -17 h 425"/>
              <a:gd name="T44" fmla="+- 0 69 -565"/>
              <a:gd name="T45" fmla="*/ T44 w 1162"/>
              <a:gd name="T46" fmla="+- 0 -90 -345"/>
              <a:gd name="T47" fmla="*/ -90 h 425"/>
              <a:gd name="T48" fmla="+- 0 41 -565"/>
              <a:gd name="T49" fmla="*/ T48 w 1162"/>
              <a:gd name="T50" fmla="+- 0 2 -345"/>
              <a:gd name="T51" fmla="*/ 2 h 425"/>
              <a:gd name="T52" fmla="+- 0 -565 -565"/>
              <a:gd name="T53" fmla="*/ T52 w 1162"/>
              <a:gd name="T54" fmla="+- 0 -345 -345"/>
              <a:gd name="T55" fmla="*/ -345 h 425"/>
              <a:gd name="T56" fmla="+- 0 597 -565"/>
              <a:gd name="T57" fmla="*/ T56 w 1162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162" h="425">
                <a:moveTo>
                  <a:pt x="606" y="347"/>
                </a:moveTo>
                <a:cubicBezTo>
                  <a:pt x="590" y="347"/>
                  <a:pt x="578" y="333"/>
                  <a:pt x="578" y="318"/>
                </a:cubicBezTo>
                <a:lnTo>
                  <a:pt x="578" y="97"/>
                </a:lnTo>
                <a:cubicBezTo>
                  <a:pt x="578" y="82"/>
                  <a:pt x="590" y="68"/>
                  <a:pt x="606" y="68"/>
                </a:cubicBezTo>
                <a:cubicBezTo>
                  <a:pt x="622" y="68"/>
                  <a:pt x="634" y="82"/>
                  <a:pt x="634" y="97"/>
                </a:cubicBezTo>
                <a:lnTo>
                  <a:pt x="634" y="216"/>
                </a:lnTo>
                <a:lnTo>
                  <a:pt x="694" y="157"/>
                </a:lnTo>
                <a:cubicBezTo>
                  <a:pt x="715" y="138"/>
                  <a:pt x="753" y="166"/>
                  <a:pt x="734" y="191"/>
                </a:cubicBezTo>
                <a:cubicBezTo>
                  <a:pt x="723" y="205"/>
                  <a:pt x="702" y="223"/>
                  <a:pt x="689" y="237"/>
                </a:cubicBezTo>
                <a:cubicBezTo>
                  <a:pt x="708" y="266"/>
                  <a:pt x="736" y="286"/>
                  <a:pt x="749" y="321"/>
                </a:cubicBezTo>
                <a:cubicBezTo>
                  <a:pt x="751" y="355"/>
                  <a:pt x="700" y="352"/>
                  <a:pt x="691" y="328"/>
                </a:cubicBezTo>
                <a:lnTo>
                  <a:pt x="634" y="255"/>
                </a:lnTo>
                <a:cubicBezTo>
                  <a:pt x="632" y="293"/>
                  <a:pt x="645" y="347"/>
                  <a:pt x="606" y="347"/>
                </a:cubicBezTo>
                <a:close/>
              </a:path>
              <a:path w="1162" h="425" stroke="0">
                <a:moveTo>
                  <a:pt x="0" y="0"/>
                </a:moveTo>
                <a:lnTo>
                  <a:pt x="116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19" name="Freeform 100"/>
          <p:cNvSpPr>
            <a:spLocks noChangeArrowheads="1"/>
          </p:cNvSpPr>
          <p:nvPr/>
        </p:nvSpPr>
        <p:spPr bwMode="auto">
          <a:xfrm>
            <a:off x="2284942" y="90892050"/>
            <a:ext cx="700196" cy="257215"/>
          </a:xfrm>
          <a:custGeom>
            <a:avLst/>
            <a:gdLst>
              <a:gd name="T0" fmla="+- 0 -745 -745"/>
              <a:gd name="T1" fmla="*/ T0 w 1162"/>
              <a:gd name="T2" fmla="+- 0 -345 -345"/>
              <a:gd name="T3" fmla="*/ -345 h 425"/>
              <a:gd name="T4" fmla="+- 0 417 -745"/>
              <a:gd name="T5" fmla="*/ T4 w 1162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162" h="425" stroke="0">
                <a:moveTo>
                  <a:pt x="0" y="0"/>
                </a:moveTo>
                <a:lnTo>
                  <a:pt x="116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0" name="AutoShape 99"/>
          <p:cNvSpPr>
            <a:spLocks noChangeArrowheads="1"/>
          </p:cNvSpPr>
          <p:nvPr/>
        </p:nvSpPr>
        <p:spPr bwMode="auto">
          <a:xfrm>
            <a:off x="2284942" y="91149265"/>
            <a:ext cx="828803" cy="257215"/>
          </a:xfrm>
          <a:custGeom>
            <a:avLst/>
            <a:gdLst>
              <a:gd name="T0" fmla="+- 0 43 -33"/>
              <a:gd name="T1" fmla="*/ T0 w 1368"/>
              <a:gd name="T2" fmla="+- 0 2 -345"/>
              <a:gd name="T3" fmla="*/ 2 h 425"/>
              <a:gd name="T4" fmla="+- 0 14 -33"/>
              <a:gd name="T5" fmla="*/ T4 w 1368"/>
              <a:gd name="T6" fmla="+- 0 -29 -345"/>
              <a:gd name="T7" fmla="*/ -29 h 425"/>
              <a:gd name="T8" fmla="+- 0 14 -33"/>
              <a:gd name="T9" fmla="*/ T8 w 1368"/>
              <a:gd name="T10" fmla="+- 0 -227 -345"/>
              <a:gd name="T11" fmla="*/ -227 h 425"/>
              <a:gd name="T12" fmla="+- 0 113 -33"/>
              <a:gd name="T13" fmla="*/ T12 w 1368"/>
              <a:gd name="T14" fmla="+- 0 -256 -345"/>
              <a:gd name="T15" fmla="*/ -256 h 425"/>
              <a:gd name="T16" fmla="+- 0 199 -33"/>
              <a:gd name="T17" fmla="*/ T16 w 1368"/>
              <a:gd name="T18" fmla="+- 0 -177 -345"/>
              <a:gd name="T19" fmla="*/ -177 h 425"/>
              <a:gd name="T20" fmla="+- 0 139 -33"/>
              <a:gd name="T21" fmla="*/ T20 w 1368"/>
              <a:gd name="T22" fmla="+- 0 -105 -345"/>
              <a:gd name="T23" fmla="*/ -105 h 425"/>
              <a:gd name="T24" fmla="+- 0 202 -33"/>
              <a:gd name="T25" fmla="*/ T24 w 1368"/>
              <a:gd name="T26" fmla="+- 0 -25 -345"/>
              <a:gd name="T27" fmla="*/ -25 h 425"/>
              <a:gd name="T28" fmla="+- 0 145 -33"/>
              <a:gd name="T29" fmla="*/ T28 w 1368"/>
              <a:gd name="T30" fmla="+- 0 -12 -345"/>
              <a:gd name="T31" fmla="*/ -12 h 425"/>
              <a:gd name="T32" fmla="+- 0 72 -33"/>
              <a:gd name="T33" fmla="*/ T32 w 1368"/>
              <a:gd name="T34" fmla="+- 0 -103 -345"/>
              <a:gd name="T35" fmla="*/ -103 h 425"/>
              <a:gd name="T36" fmla="+- 0 43 -33"/>
              <a:gd name="T37" fmla="*/ T36 w 1368"/>
              <a:gd name="T38" fmla="+- 0 2 -345"/>
              <a:gd name="T39" fmla="*/ 2 h 425"/>
              <a:gd name="T40" fmla="+- 0 141 -33"/>
              <a:gd name="T41" fmla="*/ T40 w 1368"/>
              <a:gd name="T42" fmla="+- 0 -175 -345"/>
              <a:gd name="T43" fmla="*/ -175 h 425"/>
              <a:gd name="T44" fmla="+- 0 72 -33"/>
              <a:gd name="T45" fmla="*/ T44 w 1368"/>
              <a:gd name="T46" fmla="+- 0 -202 -345"/>
              <a:gd name="T47" fmla="*/ -202 h 425"/>
              <a:gd name="T48" fmla="+- 0 72 -33"/>
              <a:gd name="T49" fmla="*/ T48 w 1368"/>
              <a:gd name="T50" fmla="+- 0 -146 -345"/>
              <a:gd name="T51" fmla="*/ -146 h 425"/>
              <a:gd name="T52" fmla="+- 0 141 -33"/>
              <a:gd name="T53" fmla="*/ T52 w 1368"/>
              <a:gd name="T54" fmla="+- 0 -175 -345"/>
              <a:gd name="T55" fmla="*/ -175 h 425"/>
              <a:gd name="T56" fmla="+- 0 -33 -33"/>
              <a:gd name="T57" fmla="*/ T56 w 1368"/>
              <a:gd name="T58" fmla="+- 0 -345 -345"/>
              <a:gd name="T59" fmla="*/ -345 h 425"/>
              <a:gd name="T60" fmla="+- 0 1335 -33"/>
              <a:gd name="T61" fmla="*/ T60 w 1368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368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1" name="AutoShape 98"/>
          <p:cNvSpPr>
            <a:spLocks noChangeArrowheads="1"/>
          </p:cNvSpPr>
          <p:nvPr/>
        </p:nvSpPr>
        <p:spPr bwMode="auto">
          <a:xfrm>
            <a:off x="2284942" y="91406479"/>
            <a:ext cx="828803" cy="257215"/>
          </a:xfrm>
          <a:custGeom>
            <a:avLst/>
            <a:gdLst>
              <a:gd name="T0" fmla="+- 0 140 -239"/>
              <a:gd name="T1" fmla="*/ T0 w 1368"/>
              <a:gd name="T2" fmla="+- 0 -176 -345"/>
              <a:gd name="T3" fmla="*/ -176 h 425"/>
              <a:gd name="T4" fmla="+- 0 195 -239"/>
              <a:gd name="T5" fmla="*/ T4 w 1368"/>
              <a:gd name="T6" fmla="+- 0 -165 -345"/>
              <a:gd name="T7" fmla="*/ -165 h 425"/>
              <a:gd name="T8" fmla="+- 0 195 -239"/>
              <a:gd name="T9" fmla="*/ T8 w 1368"/>
              <a:gd name="T10" fmla="+- 0 -27 -345"/>
              <a:gd name="T11" fmla="*/ -27 h 425"/>
              <a:gd name="T12" fmla="+- 0 140 -239"/>
              <a:gd name="T13" fmla="*/ T12 w 1368"/>
              <a:gd name="T14" fmla="+- 0 -16 -345"/>
              <a:gd name="T15" fmla="*/ -16 h 425"/>
              <a:gd name="T16" fmla="+- 0 92 -239"/>
              <a:gd name="T17" fmla="*/ T16 w 1368"/>
              <a:gd name="T18" fmla="+- 0 6 -345"/>
              <a:gd name="T19" fmla="*/ 6 h 425"/>
              <a:gd name="T20" fmla="+- 0 5 -239"/>
              <a:gd name="T21" fmla="*/ T20 w 1368"/>
              <a:gd name="T22" fmla="+- 0 -96 -345"/>
              <a:gd name="T23" fmla="*/ -96 h 425"/>
              <a:gd name="T24" fmla="+- 0 92 -239"/>
              <a:gd name="T25" fmla="*/ T24 w 1368"/>
              <a:gd name="T26" fmla="+- 0 -197 -345"/>
              <a:gd name="T27" fmla="*/ -197 h 425"/>
              <a:gd name="T28" fmla="+- 0 140 -239"/>
              <a:gd name="T29" fmla="*/ T28 w 1368"/>
              <a:gd name="T30" fmla="+- 0 -176 -345"/>
              <a:gd name="T31" fmla="*/ -176 h 425"/>
              <a:gd name="T32" fmla="+- 0 139 -239"/>
              <a:gd name="T33" fmla="*/ T32 w 1368"/>
              <a:gd name="T34" fmla="+- 0 -96 -345"/>
              <a:gd name="T35" fmla="*/ -96 h 425"/>
              <a:gd name="T36" fmla="+- 0 100 -239"/>
              <a:gd name="T37" fmla="*/ T36 w 1368"/>
              <a:gd name="T38" fmla="+- 0 -143 -345"/>
              <a:gd name="T39" fmla="*/ -143 h 425"/>
              <a:gd name="T40" fmla="+- 0 62 -239"/>
              <a:gd name="T41" fmla="*/ T40 w 1368"/>
              <a:gd name="T42" fmla="+- 0 -96 -345"/>
              <a:gd name="T43" fmla="*/ -96 h 425"/>
              <a:gd name="T44" fmla="+- 0 100 -239"/>
              <a:gd name="T45" fmla="*/ T44 w 1368"/>
              <a:gd name="T46" fmla="+- 0 -48 -345"/>
              <a:gd name="T47" fmla="*/ -48 h 425"/>
              <a:gd name="T48" fmla="+- 0 139 -239"/>
              <a:gd name="T49" fmla="*/ T48 w 1368"/>
              <a:gd name="T50" fmla="+- 0 -96 -345"/>
              <a:gd name="T51" fmla="*/ -96 h 425"/>
              <a:gd name="T52" fmla="+- 0 -239 -239"/>
              <a:gd name="T53" fmla="*/ T52 w 1368"/>
              <a:gd name="T54" fmla="+- 0 -345 -345"/>
              <a:gd name="T55" fmla="*/ -345 h 425"/>
              <a:gd name="T56" fmla="+- 0 1129 -239"/>
              <a:gd name="T57" fmla="*/ T56 w 136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368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2" name="AutoShape 97"/>
          <p:cNvSpPr>
            <a:spLocks noChangeArrowheads="1"/>
          </p:cNvSpPr>
          <p:nvPr/>
        </p:nvSpPr>
        <p:spPr bwMode="auto">
          <a:xfrm>
            <a:off x="2284942" y="91663694"/>
            <a:ext cx="828803" cy="257215"/>
          </a:xfrm>
          <a:custGeom>
            <a:avLst/>
            <a:gdLst>
              <a:gd name="T0" fmla="+- 0 69 -445"/>
              <a:gd name="T1" fmla="*/ T0 w 1368"/>
              <a:gd name="T2" fmla="+- 0 -176 -345"/>
              <a:gd name="T3" fmla="*/ -176 h 425"/>
              <a:gd name="T4" fmla="+- 0 170 -445"/>
              <a:gd name="T5" fmla="*/ T4 w 1368"/>
              <a:gd name="T6" fmla="+- 0 -174 -345"/>
              <a:gd name="T7" fmla="*/ -174 h 425"/>
              <a:gd name="T8" fmla="+- 0 294 -445"/>
              <a:gd name="T9" fmla="*/ T8 w 1368"/>
              <a:gd name="T10" fmla="+- 0 -131 -345"/>
              <a:gd name="T11" fmla="*/ -131 h 425"/>
              <a:gd name="T12" fmla="+- 0 266 -445"/>
              <a:gd name="T13" fmla="*/ T12 w 1368"/>
              <a:gd name="T14" fmla="+- 0 2 -345"/>
              <a:gd name="T15" fmla="*/ 2 h 425"/>
              <a:gd name="T16" fmla="+- 0 238 -445"/>
              <a:gd name="T17" fmla="*/ T16 w 1368"/>
              <a:gd name="T18" fmla="+- 0 -116 -345"/>
              <a:gd name="T19" fmla="*/ -116 h 425"/>
              <a:gd name="T20" fmla="+- 0 210 -445"/>
              <a:gd name="T21" fmla="*/ T20 w 1368"/>
              <a:gd name="T22" fmla="+- 0 -150 -345"/>
              <a:gd name="T23" fmla="*/ -150 h 425"/>
              <a:gd name="T24" fmla="+- 0 181 -445"/>
              <a:gd name="T25" fmla="*/ T24 w 1368"/>
              <a:gd name="T26" fmla="+- 0 -27 -345"/>
              <a:gd name="T27" fmla="*/ -27 h 425"/>
              <a:gd name="T28" fmla="+- 0 153 -445"/>
              <a:gd name="T29" fmla="*/ T28 w 1368"/>
              <a:gd name="T30" fmla="+- 0 2 -345"/>
              <a:gd name="T31" fmla="*/ 2 h 425"/>
              <a:gd name="T32" fmla="+- 0 125 -445"/>
              <a:gd name="T33" fmla="*/ T32 w 1368"/>
              <a:gd name="T34" fmla="+- 0 -116 -345"/>
              <a:gd name="T35" fmla="*/ -116 h 425"/>
              <a:gd name="T36" fmla="+- 0 97 -445"/>
              <a:gd name="T37" fmla="*/ T36 w 1368"/>
              <a:gd name="T38" fmla="+- 0 -150 -345"/>
              <a:gd name="T39" fmla="*/ -150 h 425"/>
              <a:gd name="T40" fmla="+- 0 69 -445"/>
              <a:gd name="T41" fmla="*/ T40 w 1368"/>
              <a:gd name="T42" fmla="+- 0 -27 -345"/>
              <a:gd name="T43" fmla="*/ -27 h 425"/>
              <a:gd name="T44" fmla="+- 0 41 -445"/>
              <a:gd name="T45" fmla="*/ T44 w 1368"/>
              <a:gd name="T46" fmla="+- 0 2 -345"/>
              <a:gd name="T47" fmla="*/ 2 h 425"/>
              <a:gd name="T48" fmla="+- 0 13 -445"/>
              <a:gd name="T49" fmla="*/ T48 w 1368"/>
              <a:gd name="T50" fmla="+- 0 -27 -345"/>
              <a:gd name="T51" fmla="*/ -27 h 425"/>
              <a:gd name="T52" fmla="+- 0 13 -445"/>
              <a:gd name="T53" fmla="*/ T52 w 1368"/>
              <a:gd name="T54" fmla="+- 0 -165 -345"/>
              <a:gd name="T55" fmla="*/ -165 h 425"/>
              <a:gd name="T56" fmla="+- 0 69 -445"/>
              <a:gd name="T57" fmla="*/ T56 w 1368"/>
              <a:gd name="T58" fmla="+- 0 -176 -345"/>
              <a:gd name="T59" fmla="*/ -176 h 425"/>
              <a:gd name="T60" fmla="+- 0 -445 -445"/>
              <a:gd name="T61" fmla="*/ T60 w 1368"/>
              <a:gd name="T62" fmla="+- 0 -345 -345"/>
              <a:gd name="T63" fmla="*/ -345 h 425"/>
              <a:gd name="T64" fmla="+- 0 923 -445"/>
              <a:gd name="T65" fmla="*/ T64 w 1368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368" h="425">
                <a:moveTo>
                  <a:pt x="514" y="169"/>
                </a:moveTo>
                <a:cubicBezTo>
                  <a:pt x="532" y="140"/>
                  <a:pt x="596" y="142"/>
                  <a:pt x="615" y="171"/>
                </a:cubicBezTo>
                <a:cubicBezTo>
                  <a:pt x="649" y="132"/>
                  <a:pt x="747" y="145"/>
                  <a:pt x="739" y="214"/>
                </a:cubicBezTo>
                <a:cubicBezTo>
                  <a:pt x="734" y="262"/>
                  <a:pt x="759" y="347"/>
                  <a:pt x="711" y="347"/>
                </a:cubicBezTo>
                <a:cubicBezTo>
                  <a:pt x="665" y="347"/>
                  <a:pt x="687" y="273"/>
                  <a:pt x="683" y="229"/>
                </a:cubicBezTo>
                <a:cubicBezTo>
                  <a:pt x="681" y="213"/>
                  <a:pt x="673" y="194"/>
                  <a:pt x="655" y="195"/>
                </a:cubicBezTo>
                <a:cubicBezTo>
                  <a:pt x="609" y="198"/>
                  <a:pt x="626" y="272"/>
                  <a:pt x="626" y="318"/>
                </a:cubicBezTo>
                <a:cubicBezTo>
                  <a:pt x="626" y="334"/>
                  <a:pt x="615" y="348"/>
                  <a:pt x="598" y="347"/>
                </a:cubicBezTo>
                <a:cubicBezTo>
                  <a:pt x="553" y="345"/>
                  <a:pt x="570" y="273"/>
                  <a:pt x="570" y="229"/>
                </a:cubicBezTo>
                <a:cubicBezTo>
                  <a:pt x="570" y="212"/>
                  <a:pt x="560" y="194"/>
                  <a:pt x="542" y="195"/>
                </a:cubicBezTo>
                <a:cubicBezTo>
                  <a:pt x="497" y="198"/>
                  <a:pt x="514" y="272"/>
                  <a:pt x="514" y="318"/>
                </a:cubicBezTo>
                <a:cubicBezTo>
                  <a:pt x="514" y="333"/>
                  <a:pt x="502" y="347"/>
                  <a:pt x="486" y="347"/>
                </a:cubicBez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6" y="147"/>
                  <a:pt x="506" y="143"/>
                  <a:pt x="514" y="16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3" name="AutoShape 96"/>
          <p:cNvSpPr>
            <a:spLocks noChangeArrowheads="1"/>
          </p:cNvSpPr>
          <p:nvPr/>
        </p:nvSpPr>
        <p:spPr bwMode="auto">
          <a:xfrm>
            <a:off x="2284942" y="91920909"/>
            <a:ext cx="828803" cy="257215"/>
          </a:xfrm>
          <a:custGeom>
            <a:avLst/>
            <a:gdLst>
              <a:gd name="T0" fmla="+- 0 195 -751"/>
              <a:gd name="T1" fmla="*/ T0 w 1368"/>
              <a:gd name="T2" fmla="+- 0 -102 -345"/>
              <a:gd name="T3" fmla="*/ -102 h 425"/>
              <a:gd name="T4" fmla="+- 0 167 -751"/>
              <a:gd name="T5" fmla="*/ T4 w 1368"/>
              <a:gd name="T6" fmla="+- 0 -77 -345"/>
              <a:gd name="T7" fmla="*/ -77 h 425"/>
              <a:gd name="T8" fmla="+- 0 66 -751"/>
              <a:gd name="T9" fmla="*/ T8 w 1368"/>
              <a:gd name="T10" fmla="+- 0 -77 -345"/>
              <a:gd name="T11" fmla="*/ -77 h 425"/>
              <a:gd name="T12" fmla="+- 0 168 -751"/>
              <a:gd name="T13" fmla="*/ T12 w 1368"/>
              <a:gd name="T14" fmla="+- 0 -64 -345"/>
              <a:gd name="T15" fmla="*/ -64 h 425"/>
              <a:gd name="T16" fmla="+- 0 192 -751"/>
              <a:gd name="T17" fmla="*/ T16 w 1368"/>
              <a:gd name="T18" fmla="+- 0 -40 -345"/>
              <a:gd name="T19" fmla="*/ -40 h 425"/>
              <a:gd name="T20" fmla="+- 0 104 -751"/>
              <a:gd name="T21" fmla="*/ T20 w 1368"/>
              <a:gd name="T22" fmla="+- 0 6 -345"/>
              <a:gd name="T23" fmla="*/ 6 h 425"/>
              <a:gd name="T24" fmla="+- 0 5 -751"/>
              <a:gd name="T25" fmla="*/ T24 w 1368"/>
              <a:gd name="T26" fmla="+- 0 -96 -345"/>
              <a:gd name="T27" fmla="*/ -96 h 425"/>
              <a:gd name="T28" fmla="+- 0 104 -751"/>
              <a:gd name="T29" fmla="*/ T28 w 1368"/>
              <a:gd name="T30" fmla="+- 0 -197 -345"/>
              <a:gd name="T31" fmla="*/ -197 h 425"/>
              <a:gd name="T32" fmla="+- 0 195 -751"/>
              <a:gd name="T33" fmla="*/ T32 w 1368"/>
              <a:gd name="T34" fmla="+- 0 -102 -345"/>
              <a:gd name="T35" fmla="*/ -102 h 425"/>
              <a:gd name="T36" fmla="+- 0 139 -751"/>
              <a:gd name="T37" fmla="*/ T36 w 1368"/>
              <a:gd name="T38" fmla="+- 0 -116 -345"/>
              <a:gd name="T39" fmla="*/ -116 h 425"/>
              <a:gd name="T40" fmla="+- 0 66 -751"/>
              <a:gd name="T41" fmla="*/ T40 w 1368"/>
              <a:gd name="T42" fmla="+- 0 -116 -345"/>
              <a:gd name="T43" fmla="*/ -116 h 425"/>
              <a:gd name="T44" fmla="+- 0 139 -751"/>
              <a:gd name="T45" fmla="*/ T44 w 1368"/>
              <a:gd name="T46" fmla="+- 0 -116 -345"/>
              <a:gd name="T47" fmla="*/ -116 h 425"/>
              <a:gd name="T48" fmla="+- 0 -751 -751"/>
              <a:gd name="T49" fmla="*/ T48 w 1368"/>
              <a:gd name="T50" fmla="+- 0 -345 -345"/>
              <a:gd name="T51" fmla="*/ -345 h 425"/>
              <a:gd name="T52" fmla="+- 0 617 -751"/>
              <a:gd name="T53" fmla="*/ T52 w 136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368" h="425">
                <a:moveTo>
                  <a:pt x="946" y="243"/>
                </a:moveTo>
                <a:cubicBezTo>
                  <a:pt x="947" y="263"/>
                  <a:pt x="937" y="267"/>
                  <a:pt x="918" y="268"/>
                </a:cubicBezTo>
                <a:lnTo>
                  <a:pt x="817" y="268"/>
                </a:lnTo>
                <a:cubicBezTo>
                  <a:pt x="822" y="315"/>
                  <a:pt x="892" y="296"/>
                  <a:pt x="919" y="281"/>
                </a:cubicBezTo>
                <a:cubicBezTo>
                  <a:pt x="931" y="282"/>
                  <a:pt x="945" y="291"/>
                  <a:pt x="943" y="305"/>
                </a:cubicBezTo>
                <a:cubicBezTo>
                  <a:pt x="938" y="340"/>
                  <a:pt x="896" y="351"/>
                  <a:pt x="855" y="351"/>
                </a:cubicBezTo>
                <a:cubicBezTo>
                  <a:pt x="793" y="351"/>
                  <a:pt x="756" y="311"/>
                  <a:pt x="756" y="249"/>
                </a:cubicBezTo>
                <a:cubicBezTo>
                  <a:pt x="756" y="190"/>
                  <a:pt x="794" y="148"/>
                  <a:pt x="855" y="148"/>
                </a:cubicBezTo>
                <a:cubicBezTo>
                  <a:pt x="912" y="148"/>
                  <a:pt x="942" y="188"/>
                  <a:pt x="946" y="243"/>
                </a:cubicBezTo>
                <a:close/>
                <a:moveTo>
                  <a:pt x="890" y="229"/>
                </a:moveTo>
                <a:cubicBezTo>
                  <a:pt x="889" y="187"/>
                  <a:pt x="817" y="186"/>
                  <a:pt x="817" y="229"/>
                </a:cubicBezTo>
                <a:lnTo>
                  <a:pt x="890" y="229"/>
                </a:ln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4" name="AutoShape 95"/>
          <p:cNvSpPr>
            <a:spLocks noChangeArrowheads="1"/>
          </p:cNvSpPr>
          <p:nvPr/>
        </p:nvSpPr>
        <p:spPr bwMode="auto">
          <a:xfrm>
            <a:off x="2284942" y="92178123"/>
            <a:ext cx="828803" cy="257215"/>
          </a:xfrm>
          <a:custGeom>
            <a:avLst/>
            <a:gdLst>
              <a:gd name="T0" fmla="+- 0 5 -951"/>
              <a:gd name="T1" fmla="*/ T0 w 1368"/>
              <a:gd name="T2" fmla="+- 0 -26 -345"/>
              <a:gd name="T3" fmla="*/ -26 h 425"/>
              <a:gd name="T4" fmla="+- 0 99 -951"/>
              <a:gd name="T5" fmla="*/ T4 w 1368"/>
              <a:gd name="T6" fmla="+- 0 -192 -345"/>
              <a:gd name="T7" fmla="*/ -192 h 425"/>
              <a:gd name="T8" fmla="+- 0 193 -951"/>
              <a:gd name="T9" fmla="*/ T8 w 1368"/>
              <a:gd name="T10" fmla="+- 0 -26 -345"/>
              <a:gd name="T11" fmla="*/ -26 h 425"/>
              <a:gd name="T12" fmla="+- 0 165 -951"/>
              <a:gd name="T13" fmla="*/ T12 w 1368"/>
              <a:gd name="T14" fmla="+- 0 2 -345"/>
              <a:gd name="T15" fmla="*/ 2 h 425"/>
              <a:gd name="T16" fmla="+- 0 99 -951"/>
              <a:gd name="T17" fmla="*/ T16 w 1368"/>
              <a:gd name="T18" fmla="+- 0 -143 -345"/>
              <a:gd name="T19" fmla="*/ -143 h 425"/>
              <a:gd name="T20" fmla="+- 0 59 -951"/>
              <a:gd name="T21" fmla="*/ T20 w 1368"/>
              <a:gd name="T22" fmla="+- 0 -26 -345"/>
              <a:gd name="T23" fmla="*/ -26 h 425"/>
              <a:gd name="T24" fmla="+- 0 33 -951"/>
              <a:gd name="T25" fmla="*/ T24 w 1368"/>
              <a:gd name="T26" fmla="+- 0 2 -345"/>
              <a:gd name="T27" fmla="*/ 2 h 425"/>
              <a:gd name="T28" fmla="+- 0 5 -951"/>
              <a:gd name="T29" fmla="*/ T28 w 1368"/>
              <a:gd name="T30" fmla="+- 0 -26 -345"/>
              <a:gd name="T31" fmla="*/ -26 h 425"/>
              <a:gd name="T32" fmla="+- 0 -951 -951"/>
              <a:gd name="T33" fmla="*/ T32 w 1368"/>
              <a:gd name="T34" fmla="+- 0 -345 -345"/>
              <a:gd name="T35" fmla="*/ -345 h 425"/>
              <a:gd name="T36" fmla="+- 0 417 -951"/>
              <a:gd name="T37" fmla="*/ T36 w 1368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368" h="425">
                <a:moveTo>
                  <a:pt x="956" y="319"/>
                </a:moveTo>
                <a:cubicBezTo>
                  <a:pt x="956" y="227"/>
                  <a:pt x="967" y="153"/>
                  <a:pt x="1050" y="153"/>
                </a:cubicBezTo>
                <a:cubicBezTo>
                  <a:pt x="1132" y="153"/>
                  <a:pt x="1144" y="226"/>
                  <a:pt x="1144" y="319"/>
                </a:cubicBezTo>
                <a:cubicBezTo>
                  <a:pt x="1144" y="336"/>
                  <a:pt x="1131" y="347"/>
                  <a:pt x="1116" y="347"/>
                </a:cubicBezTo>
                <a:cubicBezTo>
                  <a:pt x="1055" y="347"/>
                  <a:pt x="1128" y="202"/>
                  <a:pt x="1050" y="202"/>
                </a:cubicBezTo>
                <a:cubicBezTo>
                  <a:pt x="999" y="202"/>
                  <a:pt x="1010" y="269"/>
                  <a:pt x="1010" y="319"/>
                </a:cubicBezTo>
                <a:cubicBezTo>
                  <a:pt x="1010" y="336"/>
                  <a:pt x="999" y="346"/>
                  <a:pt x="984" y="347"/>
                </a:cubicBezTo>
                <a:cubicBezTo>
                  <a:pt x="969" y="347"/>
                  <a:pt x="956" y="336"/>
                  <a:pt x="956" y="31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5" name="AutoShape 94"/>
          <p:cNvSpPr>
            <a:spLocks noChangeArrowheads="1"/>
          </p:cNvSpPr>
          <p:nvPr/>
        </p:nvSpPr>
        <p:spPr bwMode="auto">
          <a:xfrm>
            <a:off x="2284942" y="92435338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6" name="AutoShape 93"/>
          <p:cNvSpPr>
            <a:spLocks noChangeArrowheads="1"/>
          </p:cNvSpPr>
          <p:nvPr/>
        </p:nvSpPr>
        <p:spPr bwMode="auto">
          <a:xfrm>
            <a:off x="2284942" y="87805474"/>
            <a:ext cx="643037" cy="257215"/>
          </a:xfrm>
          <a:custGeom>
            <a:avLst/>
            <a:gdLst>
              <a:gd name="T0" fmla="+- 0 43 -33"/>
              <a:gd name="T1" fmla="*/ T0 w 1055"/>
              <a:gd name="T2" fmla="+- 0 2 -345"/>
              <a:gd name="T3" fmla="*/ 2 h 425"/>
              <a:gd name="T4" fmla="+- 0 14 -33"/>
              <a:gd name="T5" fmla="*/ T4 w 1055"/>
              <a:gd name="T6" fmla="+- 0 -29 -345"/>
              <a:gd name="T7" fmla="*/ -29 h 425"/>
              <a:gd name="T8" fmla="+- 0 14 -33"/>
              <a:gd name="T9" fmla="*/ T8 w 1055"/>
              <a:gd name="T10" fmla="+- 0 -227 -345"/>
              <a:gd name="T11" fmla="*/ -227 h 425"/>
              <a:gd name="T12" fmla="+- 0 132 -33"/>
              <a:gd name="T13" fmla="*/ T12 w 1055"/>
              <a:gd name="T14" fmla="+- 0 -256 -345"/>
              <a:gd name="T15" fmla="*/ -256 h 425"/>
              <a:gd name="T16" fmla="+- 0 162 -33"/>
              <a:gd name="T17" fmla="*/ T16 w 1055"/>
              <a:gd name="T18" fmla="+- 0 -229 -345"/>
              <a:gd name="T19" fmla="*/ -229 h 425"/>
              <a:gd name="T20" fmla="+- 0 72 -33"/>
              <a:gd name="T21" fmla="*/ T20 w 1055"/>
              <a:gd name="T22" fmla="+- 0 -202 -345"/>
              <a:gd name="T23" fmla="*/ -202 h 425"/>
              <a:gd name="T24" fmla="+- 0 72 -33"/>
              <a:gd name="T25" fmla="*/ T24 w 1055"/>
              <a:gd name="T26" fmla="+- 0 -157 -345"/>
              <a:gd name="T27" fmla="*/ -157 h 425"/>
              <a:gd name="T28" fmla="+- 0 154 -33"/>
              <a:gd name="T29" fmla="*/ T28 w 1055"/>
              <a:gd name="T30" fmla="+- 0 -130 -345"/>
              <a:gd name="T31" fmla="*/ -130 h 425"/>
              <a:gd name="T32" fmla="+- 0 72 -33"/>
              <a:gd name="T33" fmla="*/ T32 w 1055"/>
              <a:gd name="T34" fmla="+- 0 -103 -345"/>
              <a:gd name="T35" fmla="*/ -103 h 425"/>
              <a:gd name="T36" fmla="+- 0 43 -33"/>
              <a:gd name="T37" fmla="*/ T36 w 1055"/>
              <a:gd name="T38" fmla="+- 0 2 -345"/>
              <a:gd name="T39" fmla="*/ 2 h 425"/>
              <a:gd name="T40" fmla="+- 0 -33 -33"/>
              <a:gd name="T41" fmla="*/ T40 w 1055"/>
              <a:gd name="T42" fmla="+- 0 -345 -345"/>
              <a:gd name="T43" fmla="*/ -345 h 425"/>
              <a:gd name="T44" fmla="+- 0 1022 -33"/>
              <a:gd name="T45" fmla="*/ T44 w 1055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055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8" y="71"/>
                  <a:pt x="121" y="93"/>
                  <a:pt x="165" y="89"/>
                </a:cubicBezTo>
                <a:cubicBezTo>
                  <a:pt x="183" y="87"/>
                  <a:pt x="195" y="99"/>
                  <a:pt x="195" y="116"/>
                </a:cubicBezTo>
                <a:cubicBezTo>
                  <a:pt x="195" y="154"/>
                  <a:pt x="141" y="141"/>
                  <a:pt x="105" y="143"/>
                </a:cubicBezTo>
                <a:lnTo>
                  <a:pt x="105" y="188"/>
                </a:lnTo>
                <a:cubicBezTo>
                  <a:pt x="140" y="189"/>
                  <a:pt x="187" y="179"/>
                  <a:pt x="187" y="215"/>
                </a:cubicBezTo>
                <a:cubicBezTo>
                  <a:pt x="187" y="251"/>
                  <a:pt x="140" y="241"/>
                  <a:pt x="105" y="242"/>
                </a:cubicBezTo>
                <a:cubicBezTo>
                  <a:pt x="102" y="283"/>
                  <a:pt x="119" y="347"/>
                  <a:pt x="76" y="347"/>
                </a:cubicBezTo>
                <a:close/>
              </a:path>
              <a:path w="1055" h="425" stroke="0">
                <a:moveTo>
                  <a:pt x="0" y="0"/>
                </a:moveTo>
                <a:lnTo>
                  <a:pt x="105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7" name="AutoShape 92"/>
          <p:cNvSpPr>
            <a:spLocks noChangeArrowheads="1"/>
          </p:cNvSpPr>
          <p:nvPr/>
        </p:nvSpPr>
        <p:spPr bwMode="auto">
          <a:xfrm>
            <a:off x="2284942" y="88062688"/>
            <a:ext cx="643037" cy="257215"/>
          </a:xfrm>
          <a:custGeom>
            <a:avLst/>
            <a:gdLst>
              <a:gd name="T0" fmla="+- 0 40 -192"/>
              <a:gd name="T1" fmla="*/ T0 w 1055"/>
              <a:gd name="T2" fmla="+- 0 2 -345"/>
              <a:gd name="T3" fmla="*/ 2 h 425"/>
              <a:gd name="T4" fmla="+- 0 12 -192"/>
              <a:gd name="T5" fmla="*/ T4 w 1055"/>
              <a:gd name="T6" fmla="+- 0 -27 -345"/>
              <a:gd name="T7" fmla="*/ -27 h 425"/>
              <a:gd name="T8" fmla="+- 0 12 -192"/>
              <a:gd name="T9" fmla="*/ T8 w 1055"/>
              <a:gd name="T10" fmla="+- 0 -165 -345"/>
              <a:gd name="T11" fmla="*/ -165 h 425"/>
              <a:gd name="T12" fmla="+- 0 40 -192"/>
              <a:gd name="T13" fmla="*/ T12 w 1055"/>
              <a:gd name="T14" fmla="+- 0 -194 -345"/>
              <a:gd name="T15" fmla="*/ -194 h 425"/>
              <a:gd name="T16" fmla="+- 0 68 -192"/>
              <a:gd name="T17" fmla="*/ T16 w 1055"/>
              <a:gd name="T18" fmla="+- 0 -165 -345"/>
              <a:gd name="T19" fmla="*/ -165 h 425"/>
              <a:gd name="T20" fmla="+- 0 68 -192"/>
              <a:gd name="T21" fmla="*/ T20 w 1055"/>
              <a:gd name="T22" fmla="+- 0 -27 -345"/>
              <a:gd name="T23" fmla="*/ -27 h 425"/>
              <a:gd name="T24" fmla="+- 0 40 -192"/>
              <a:gd name="T25" fmla="*/ T24 w 1055"/>
              <a:gd name="T26" fmla="+- 0 2 -345"/>
              <a:gd name="T27" fmla="*/ 2 h 425"/>
              <a:gd name="T28" fmla="+- 0 73 -192"/>
              <a:gd name="T29" fmla="*/ T28 w 1055"/>
              <a:gd name="T30" fmla="+- 0 -244 -345"/>
              <a:gd name="T31" fmla="*/ -244 h 425"/>
              <a:gd name="T32" fmla="+- 0 9 -192"/>
              <a:gd name="T33" fmla="*/ T32 w 1055"/>
              <a:gd name="T34" fmla="+- 0 -231 -345"/>
              <a:gd name="T35" fmla="*/ -231 h 425"/>
              <a:gd name="T36" fmla="+- 0 40 -192"/>
              <a:gd name="T37" fmla="*/ T36 w 1055"/>
              <a:gd name="T38" fmla="+- 0 -277 -345"/>
              <a:gd name="T39" fmla="*/ -277 h 425"/>
              <a:gd name="T40" fmla="+- 0 73 -192"/>
              <a:gd name="T41" fmla="*/ T40 w 1055"/>
              <a:gd name="T42" fmla="+- 0 -244 -345"/>
              <a:gd name="T43" fmla="*/ -244 h 425"/>
              <a:gd name="T44" fmla="+- 0 -192 -192"/>
              <a:gd name="T45" fmla="*/ T44 w 1055"/>
              <a:gd name="T46" fmla="+- 0 -345 -345"/>
              <a:gd name="T47" fmla="*/ -345 h 425"/>
              <a:gd name="T48" fmla="+- 0 863 -192"/>
              <a:gd name="T49" fmla="*/ T48 w 1055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055" h="425">
                <a:moveTo>
                  <a:pt x="232" y="347"/>
                </a:moveTo>
                <a:cubicBezTo>
                  <a:pt x="216" y="347"/>
                  <a:pt x="204" y="333"/>
                  <a:pt x="204" y="318"/>
                </a:cubicBezTo>
                <a:lnTo>
                  <a:pt x="204" y="180"/>
                </a:lnTo>
                <a:cubicBezTo>
                  <a:pt x="204" y="165"/>
                  <a:pt x="216" y="151"/>
                  <a:pt x="232" y="151"/>
                </a:cubicBezTo>
                <a:cubicBezTo>
                  <a:pt x="248" y="151"/>
                  <a:pt x="260" y="165"/>
                  <a:pt x="260" y="180"/>
                </a:cubicBezTo>
                <a:lnTo>
                  <a:pt x="260" y="318"/>
                </a:lnTo>
                <a:cubicBezTo>
                  <a:pt x="260" y="333"/>
                  <a:pt x="248" y="347"/>
                  <a:pt x="232" y="347"/>
                </a:cubicBezTo>
                <a:close/>
                <a:moveTo>
                  <a:pt x="265" y="101"/>
                </a:moveTo>
                <a:cubicBezTo>
                  <a:pt x="268" y="139"/>
                  <a:pt x="212" y="145"/>
                  <a:pt x="201" y="114"/>
                </a:cubicBezTo>
                <a:cubicBezTo>
                  <a:pt x="193" y="91"/>
                  <a:pt x="207" y="67"/>
                  <a:pt x="232" y="68"/>
                </a:cubicBezTo>
                <a:cubicBezTo>
                  <a:pt x="252" y="69"/>
                  <a:pt x="264" y="81"/>
                  <a:pt x="265" y="101"/>
                </a:cubicBezTo>
                <a:close/>
              </a:path>
              <a:path w="1055" h="425" stroke="0">
                <a:moveTo>
                  <a:pt x="0" y="0"/>
                </a:moveTo>
                <a:lnTo>
                  <a:pt x="105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8" name="AutoShape 91"/>
          <p:cNvSpPr>
            <a:spLocks noChangeArrowheads="1"/>
          </p:cNvSpPr>
          <p:nvPr/>
        </p:nvSpPr>
        <p:spPr bwMode="auto">
          <a:xfrm>
            <a:off x="2284942" y="88319903"/>
            <a:ext cx="643037" cy="257215"/>
          </a:xfrm>
          <a:custGeom>
            <a:avLst/>
            <a:gdLst>
              <a:gd name="T0" fmla="+- 0 114 -271"/>
              <a:gd name="T1" fmla="*/ T0 w 1055"/>
              <a:gd name="T2" fmla="+- 0 -172 -345"/>
              <a:gd name="T3" fmla="*/ -172 h 425"/>
              <a:gd name="T4" fmla="+- 0 169 -271"/>
              <a:gd name="T5" fmla="*/ T4 w 1055"/>
              <a:gd name="T6" fmla="+- 0 -166 -345"/>
              <a:gd name="T7" fmla="*/ -166 h 425"/>
              <a:gd name="T8" fmla="+- 0 114 -271"/>
              <a:gd name="T9" fmla="*/ T8 w 1055"/>
              <a:gd name="T10" fmla="+- 0 -21 -345"/>
              <a:gd name="T11" fmla="*/ -21 h 425"/>
              <a:gd name="T12" fmla="+- 0 53 -271"/>
              <a:gd name="T13" fmla="*/ T12 w 1055"/>
              <a:gd name="T14" fmla="+- 0 -21 -345"/>
              <a:gd name="T15" fmla="*/ -21 h 425"/>
              <a:gd name="T16" fmla="+- 0 -2 -271"/>
              <a:gd name="T17" fmla="*/ T16 w 1055"/>
              <a:gd name="T18" fmla="+- 0 -166 -345"/>
              <a:gd name="T19" fmla="*/ -166 h 425"/>
              <a:gd name="T20" fmla="+- 0 53 -271"/>
              <a:gd name="T21" fmla="*/ T20 w 1055"/>
              <a:gd name="T22" fmla="+- 0 -172 -345"/>
              <a:gd name="T23" fmla="*/ -172 h 425"/>
              <a:gd name="T24" fmla="+- 0 84 -271"/>
              <a:gd name="T25" fmla="*/ T24 w 1055"/>
              <a:gd name="T26" fmla="+- 0 -87 -345"/>
              <a:gd name="T27" fmla="*/ -87 h 425"/>
              <a:gd name="T28" fmla="+- 0 -271 -271"/>
              <a:gd name="T29" fmla="*/ T28 w 1055"/>
              <a:gd name="T30" fmla="+- 0 -345 -345"/>
              <a:gd name="T31" fmla="*/ -345 h 425"/>
              <a:gd name="T32" fmla="+- 0 784 -271"/>
              <a:gd name="T33" fmla="*/ T32 w 1055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055" h="425">
                <a:moveTo>
                  <a:pt x="385" y="173"/>
                </a:moveTo>
                <a:cubicBezTo>
                  <a:pt x="390" y="139"/>
                  <a:pt x="445" y="149"/>
                  <a:pt x="440" y="179"/>
                </a:cubicBezTo>
                <a:cubicBezTo>
                  <a:pt x="432" y="233"/>
                  <a:pt x="399" y="275"/>
                  <a:pt x="385" y="324"/>
                </a:cubicBezTo>
                <a:cubicBezTo>
                  <a:pt x="377" y="353"/>
                  <a:pt x="333" y="353"/>
                  <a:pt x="324" y="324"/>
                </a:cubicBezTo>
                <a:cubicBezTo>
                  <a:pt x="310" y="274"/>
                  <a:pt x="283" y="232"/>
                  <a:pt x="269" y="179"/>
                </a:cubicBezTo>
                <a:cubicBezTo>
                  <a:pt x="268" y="148"/>
                  <a:pt x="319" y="139"/>
                  <a:pt x="324" y="173"/>
                </a:cubicBezTo>
                <a:lnTo>
                  <a:pt x="355" y="258"/>
                </a:lnTo>
                <a:close/>
              </a:path>
              <a:path w="1055" h="425" stroke="0">
                <a:moveTo>
                  <a:pt x="0" y="0"/>
                </a:moveTo>
                <a:lnTo>
                  <a:pt x="105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29" name="AutoShape 90"/>
          <p:cNvSpPr>
            <a:spLocks noChangeArrowheads="1"/>
          </p:cNvSpPr>
          <p:nvPr/>
        </p:nvSpPr>
        <p:spPr bwMode="auto">
          <a:xfrm>
            <a:off x="2284942" y="88577118"/>
            <a:ext cx="643037" cy="257215"/>
          </a:xfrm>
          <a:custGeom>
            <a:avLst/>
            <a:gdLst>
              <a:gd name="T0" fmla="+- 0 195 -438"/>
              <a:gd name="T1" fmla="*/ T0 w 1055"/>
              <a:gd name="T2" fmla="+- 0 -102 -345"/>
              <a:gd name="T3" fmla="*/ -102 h 425"/>
              <a:gd name="T4" fmla="+- 0 167 -438"/>
              <a:gd name="T5" fmla="*/ T4 w 1055"/>
              <a:gd name="T6" fmla="+- 0 -77 -345"/>
              <a:gd name="T7" fmla="*/ -77 h 425"/>
              <a:gd name="T8" fmla="+- 0 66 -438"/>
              <a:gd name="T9" fmla="*/ T8 w 1055"/>
              <a:gd name="T10" fmla="+- 0 -77 -345"/>
              <a:gd name="T11" fmla="*/ -77 h 425"/>
              <a:gd name="T12" fmla="+- 0 168 -438"/>
              <a:gd name="T13" fmla="*/ T12 w 1055"/>
              <a:gd name="T14" fmla="+- 0 -64 -345"/>
              <a:gd name="T15" fmla="*/ -64 h 425"/>
              <a:gd name="T16" fmla="+- 0 192 -438"/>
              <a:gd name="T17" fmla="*/ T16 w 1055"/>
              <a:gd name="T18" fmla="+- 0 -40 -345"/>
              <a:gd name="T19" fmla="*/ -40 h 425"/>
              <a:gd name="T20" fmla="+- 0 104 -438"/>
              <a:gd name="T21" fmla="*/ T20 w 1055"/>
              <a:gd name="T22" fmla="+- 0 6 -345"/>
              <a:gd name="T23" fmla="*/ 6 h 425"/>
              <a:gd name="T24" fmla="+- 0 5 -438"/>
              <a:gd name="T25" fmla="*/ T24 w 1055"/>
              <a:gd name="T26" fmla="+- 0 -96 -345"/>
              <a:gd name="T27" fmla="*/ -96 h 425"/>
              <a:gd name="T28" fmla="+- 0 104 -438"/>
              <a:gd name="T29" fmla="*/ T28 w 1055"/>
              <a:gd name="T30" fmla="+- 0 -197 -345"/>
              <a:gd name="T31" fmla="*/ -197 h 425"/>
              <a:gd name="T32" fmla="+- 0 195 -438"/>
              <a:gd name="T33" fmla="*/ T32 w 1055"/>
              <a:gd name="T34" fmla="+- 0 -102 -345"/>
              <a:gd name="T35" fmla="*/ -102 h 425"/>
              <a:gd name="T36" fmla="+- 0 139 -438"/>
              <a:gd name="T37" fmla="*/ T36 w 1055"/>
              <a:gd name="T38" fmla="+- 0 -116 -345"/>
              <a:gd name="T39" fmla="*/ -116 h 425"/>
              <a:gd name="T40" fmla="+- 0 66 -438"/>
              <a:gd name="T41" fmla="*/ T40 w 1055"/>
              <a:gd name="T42" fmla="+- 0 -116 -345"/>
              <a:gd name="T43" fmla="*/ -116 h 425"/>
              <a:gd name="T44" fmla="+- 0 139 -438"/>
              <a:gd name="T45" fmla="*/ T44 w 1055"/>
              <a:gd name="T46" fmla="+- 0 -116 -345"/>
              <a:gd name="T47" fmla="*/ -116 h 425"/>
              <a:gd name="T48" fmla="+- 0 -438 -438"/>
              <a:gd name="T49" fmla="*/ T48 w 1055"/>
              <a:gd name="T50" fmla="+- 0 -345 -345"/>
              <a:gd name="T51" fmla="*/ -345 h 425"/>
              <a:gd name="T52" fmla="+- 0 617 -438"/>
              <a:gd name="T53" fmla="*/ T52 w 1055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055" h="425">
                <a:moveTo>
                  <a:pt x="633" y="243"/>
                </a:moveTo>
                <a:cubicBezTo>
                  <a:pt x="634" y="263"/>
                  <a:pt x="624" y="267"/>
                  <a:pt x="605" y="268"/>
                </a:cubicBezTo>
                <a:lnTo>
                  <a:pt x="504" y="268"/>
                </a:lnTo>
                <a:cubicBezTo>
                  <a:pt x="509" y="315"/>
                  <a:pt x="579" y="296"/>
                  <a:pt x="606" y="281"/>
                </a:cubicBezTo>
                <a:cubicBezTo>
                  <a:pt x="618" y="282"/>
                  <a:pt x="632" y="291"/>
                  <a:pt x="630" y="305"/>
                </a:cubicBezTo>
                <a:cubicBezTo>
                  <a:pt x="625" y="340"/>
                  <a:pt x="583" y="351"/>
                  <a:pt x="542" y="351"/>
                </a:cubicBezTo>
                <a:cubicBezTo>
                  <a:pt x="480" y="351"/>
                  <a:pt x="443" y="311"/>
                  <a:pt x="443" y="249"/>
                </a:cubicBezTo>
                <a:cubicBezTo>
                  <a:pt x="443" y="190"/>
                  <a:pt x="481" y="148"/>
                  <a:pt x="542" y="148"/>
                </a:cubicBezTo>
                <a:cubicBezTo>
                  <a:pt x="599" y="148"/>
                  <a:pt x="629" y="188"/>
                  <a:pt x="633" y="243"/>
                </a:cubicBezTo>
                <a:close/>
                <a:moveTo>
                  <a:pt x="577" y="229"/>
                </a:moveTo>
                <a:cubicBezTo>
                  <a:pt x="576" y="187"/>
                  <a:pt x="504" y="186"/>
                  <a:pt x="504" y="229"/>
                </a:cubicBezTo>
                <a:lnTo>
                  <a:pt x="577" y="229"/>
                </a:lnTo>
                <a:close/>
              </a:path>
              <a:path w="1055" h="425" stroke="0">
                <a:moveTo>
                  <a:pt x="0" y="0"/>
                </a:moveTo>
                <a:lnTo>
                  <a:pt x="105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0" name="Freeform 89"/>
          <p:cNvSpPr>
            <a:spLocks noChangeArrowheads="1"/>
          </p:cNvSpPr>
          <p:nvPr/>
        </p:nvSpPr>
        <p:spPr bwMode="auto">
          <a:xfrm>
            <a:off x="2284942" y="88834332"/>
            <a:ext cx="643037" cy="257215"/>
          </a:xfrm>
          <a:custGeom>
            <a:avLst/>
            <a:gdLst>
              <a:gd name="T0" fmla="+- 0 -638 -638"/>
              <a:gd name="T1" fmla="*/ T0 w 1055"/>
              <a:gd name="T2" fmla="+- 0 -345 -345"/>
              <a:gd name="T3" fmla="*/ -345 h 425"/>
              <a:gd name="T4" fmla="+- 0 417 -638"/>
              <a:gd name="T5" fmla="*/ T4 w 105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55" h="425" stroke="0">
                <a:moveTo>
                  <a:pt x="0" y="0"/>
                </a:moveTo>
                <a:lnTo>
                  <a:pt x="105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1" name="AutoShape 88"/>
          <p:cNvSpPr>
            <a:spLocks noChangeArrowheads="1"/>
          </p:cNvSpPr>
          <p:nvPr/>
        </p:nvSpPr>
        <p:spPr bwMode="auto">
          <a:xfrm>
            <a:off x="2284942" y="89091547"/>
            <a:ext cx="785934" cy="257215"/>
          </a:xfrm>
          <a:custGeom>
            <a:avLst/>
            <a:gdLst>
              <a:gd name="T0" fmla="+- 0 145 -33"/>
              <a:gd name="T1" fmla="*/ T0 w 1294"/>
              <a:gd name="T2" fmla="+- 0 -196 -345"/>
              <a:gd name="T3" fmla="*/ -196 h 425"/>
              <a:gd name="T4" fmla="+- 0 72 -33"/>
              <a:gd name="T5" fmla="*/ T4 w 1294"/>
              <a:gd name="T6" fmla="+- 0 -176 -345"/>
              <a:gd name="T7" fmla="*/ -176 h 425"/>
              <a:gd name="T8" fmla="+- 0 186 -33"/>
              <a:gd name="T9" fmla="*/ T8 w 1294"/>
              <a:gd name="T10" fmla="+- 0 -80 -345"/>
              <a:gd name="T11" fmla="*/ -80 h 425"/>
              <a:gd name="T12" fmla="+- 0 88 -33"/>
              <a:gd name="T13" fmla="*/ T12 w 1294"/>
              <a:gd name="T14" fmla="+- 0 6 -345"/>
              <a:gd name="T15" fmla="*/ 6 h 425"/>
              <a:gd name="T16" fmla="+- 0 2 -33"/>
              <a:gd name="T17" fmla="*/ T16 w 1294"/>
              <a:gd name="T18" fmla="+- 0 -36 -345"/>
              <a:gd name="T19" fmla="*/ -36 h 425"/>
              <a:gd name="T20" fmla="+- 0 29 -33"/>
              <a:gd name="T21" fmla="*/ T20 w 1294"/>
              <a:gd name="T22" fmla="+- 0 -67 -345"/>
              <a:gd name="T23" fmla="*/ -67 h 425"/>
              <a:gd name="T24" fmla="+- 0 119 -33"/>
              <a:gd name="T25" fmla="*/ T24 w 1294"/>
              <a:gd name="T26" fmla="+- 0 -89 -345"/>
              <a:gd name="T27" fmla="*/ -89 h 425"/>
              <a:gd name="T28" fmla="+- 0 6 -33"/>
              <a:gd name="T29" fmla="*/ T28 w 1294"/>
              <a:gd name="T30" fmla="+- 0 -180 -345"/>
              <a:gd name="T31" fmla="*/ -180 h 425"/>
              <a:gd name="T32" fmla="+- 0 98 -33"/>
              <a:gd name="T33" fmla="*/ T32 w 1294"/>
              <a:gd name="T34" fmla="+- 0 -262 -345"/>
              <a:gd name="T35" fmla="*/ -262 h 425"/>
              <a:gd name="T36" fmla="+- 0 171 -33"/>
              <a:gd name="T37" fmla="*/ T36 w 1294"/>
              <a:gd name="T38" fmla="+- 0 -224 -345"/>
              <a:gd name="T39" fmla="*/ -224 h 425"/>
              <a:gd name="T40" fmla="+- 0 145 -33"/>
              <a:gd name="T41" fmla="*/ T40 w 1294"/>
              <a:gd name="T42" fmla="+- 0 -196 -345"/>
              <a:gd name="T43" fmla="*/ -196 h 425"/>
              <a:gd name="T44" fmla="+- 0 -33 -33"/>
              <a:gd name="T45" fmla="*/ T44 w 1294"/>
              <a:gd name="T46" fmla="+- 0 -345 -345"/>
              <a:gd name="T47" fmla="*/ -345 h 425"/>
              <a:gd name="T48" fmla="+- 0 1261 -33"/>
              <a:gd name="T49" fmla="*/ T48 w 1294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294" h="425">
                <a:moveTo>
                  <a:pt x="178" y="149"/>
                </a:moveTo>
                <a:cubicBezTo>
                  <a:pt x="152" y="142"/>
                  <a:pt x="92" y="127"/>
                  <a:pt x="105" y="169"/>
                </a:cubicBezTo>
                <a:cubicBezTo>
                  <a:pt x="145" y="196"/>
                  <a:pt x="223" y="192"/>
                  <a:pt x="219" y="265"/>
                </a:cubicBezTo>
                <a:cubicBezTo>
                  <a:pt x="216" y="323"/>
                  <a:pt x="180" y="351"/>
                  <a:pt x="121" y="351"/>
                </a:cubicBezTo>
                <a:cubicBezTo>
                  <a:pt x="84" y="351"/>
                  <a:pt x="39" y="343"/>
                  <a:pt x="35" y="309"/>
                </a:cubicBezTo>
                <a:cubicBezTo>
                  <a:pt x="33" y="293"/>
                  <a:pt x="45" y="277"/>
                  <a:pt x="62" y="278"/>
                </a:cubicBezTo>
                <a:cubicBezTo>
                  <a:pt x="91" y="287"/>
                  <a:pt x="170" y="310"/>
                  <a:pt x="152" y="256"/>
                </a:cubicBezTo>
                <a:cubicBezTo>
                  <a:pt x="115" y="227"/>
                  <a:pt x="38" y="236"/>
                  <a:pt x="39" y="165"/>
                </a:cubicBezTo>
                <a:cubicBezTo>
                  <a:pt x="41" y="111"/>
                  <a:pt x="76" y="84"/>
                  <a:pt x="131" y="83"/>
                </a:cubicBezTo>
                <a:cubicBezTo>
                  <a:pt x="170" y="82"/>
                  <a:pt x="201" y="93"/>
                  <a:pt x="204" y="121"/>
                </a:cubicBezTo>
                <a:cubicBezTo>
                  <a:pt x="206" y="137"/>
                  <a:pt x="193" y="149"/>
                  <a:pt x="178" y="149"/>
                </a:cubicBezTo>
                <a:close/>
              </a:path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2" name="AutoShape 87"/>
          <p:cNvSpPr>
            <a:spLocks noChangeArrowheads="1"/>
          </p:cNvSpPr>
          <p:nvPr/>
        </p:nvSpPr>
        <p:spPr bwMode="auto">
          <a:xfrm>
            <a:off x="2284942" y="89348762"/>
            <a:ext cx="785934" cy="257215"/>
          </a:xfrm>
          <a:custGeom>
            <a:avLst/>
            <a:gdLst>
              <a:gd name="T0" fmla="+- 0 201 -226"/>
              <a:gd name="T1" fmla="*/ T0 w 1294"/>
              <a:gd name="T2" fmla="+- 0 -96 -345"/>
              <a:gd name="T3" fmla="*/ -96 h 425"/>
              <a:gd name="T4" fmla="+- 0 68 -226"/>
              <a:gd name="T5" fmla="*/ T4 w 1294"/>
              <a:gd name="T6" fmla="+- 0 -10 -345"/>
              <a:gd name="T7" fmla="*/ -10 h 425"/>
              <a:gd name="T8" fmla="+- 0 40 -226"/>
              <a:gd name="T9" fmla="*/ T8 w 1294"/>
              <a:gd name="T10" fmla="+- 0 80 -345"/>
              <a:gd name="T11" fmla="*/ 80 h 425"/>
              <a:gd name="T12" fmla="+- 0 12 -226"/>
              <a:gd name="T13" fmla="*/ T12 w 1294"/>
              <a:gd name="T14" fmla="+- 0 51 -345"/>
              <a:gd name="T15" fmla="*/ 51 h 425"/>
              <a:gd name="T16" fmla="+- 0 12 -226"/>
              <a:gd name="T17" fmla="*/ T16 w 1294"/>
              <a:gd name="T18" fmla="+- 0 -165 -345"/>
              <a:gd name="T19" fmla="*/ -165 h 425"/>
              <a:gd name="T20" fmla="+- 0 66 -226"/>
              <a:gd name="T21" fmla="*/ T20 w 1294"/>
              <a:gd name="T22" fmla="+- 0 -176 -345"/>
              <a:gd name="T23" fmla="*/ -176 h 425"/>
              <a:gd name="T24" fmla="+- 0 201 -226"/>
              <a:gd name="T25" fmla="*/ T24 w 1294"/>
              <a:gd name="T26" fmla="+- 0 -96 -345"/>
              <a:gd name="T27" fmla="*/ -96 h 425"/>
              <a:gd name="T28" fmla="+- 0 68 -226"/>
              <a:gd name="T29" fmla="*/ T28 w 1294"/>
              <a:gd name="T30" fmla="+- 0 -96 -345"/>
              <a:gd name="T31" fmla="*/ -96 h 425"/>
              <a:gd name="T32" fmla="+- 0 107 -226"/>
              <a:gd name="T33" fmla="*/ T32 w 1294"/>
              <a:gd name="T34" fmla="+- 0 -48 -345"/>
              <a:gd name="T35" fmla="*/ -48 h 425"/>
              <a:gd name="T36" fmla="+- 0 145 -226"/>
              <a:gd name="T37" fmla="*/ T36 w 1294"/>
              <a:gd name="T38" fmla="+- 0 -96 -345"/>
              <a:gd name="T39" fmla="*/ -96 h 425"/>
              <a:gd name="T40" fmla="+- 0 107 -226"/>
              <a:gd name="T41" fmla="*/ T40 w 1294"/>
              <a:gd name="T42" fmla="+- 0 -143 -345"/>
              <a:gd name="T43" fmla="*/ -143 h 425"/>
              <a:gd name="T44" fmla="+- 0 68 -226"/>
              <a:gd name="T45" fmla="*/ T44 w 1294"/>
              <a:gd name="T46" fmla="+- 0 -96 -345"/>
              <a:gd name="T47" fmla="*/ -96 h 425"/>
              <a:gd name="T48" fmla="+- 0 -226 -226"/>
              <a:gd name="T49" fmla="*/ T48 w 1294"/>
              <a:gd name="T50" fmla="+- 0 -345 -345"/>
              <a:gd name="T51" fmla="*/ -345 h 425"/>
              <a:gd name="T52" fmla="+- 0 1068 -226"/>
              <a:gd name="T53" fmla="*/ T52 w 1294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294" h="425">
                <a:moveTo>
                  <a:pt x="427" y="249"/>
                </a:moveTo>
                <a:cubicBezTo>
                  <a:pt x="434" y="325"/>
                  <a:pt x="352" y="377"/>
                  <a:pt x="294" y="335"/>
                </a:cubicBezTo>
                <a:cubicBezTo>
                  <a:pt x="293" y="372"/>
                  <a:pt x="304" y="424"/>
                  <a:pt x="266" y="425"/>
                </a:cubicBezTo>
                <a:cubicBezTo>
                  <a:pt x="250" y="425"/>
                  <a:pt x="238" y="411"/>
                  <a:pt x="238" y="396"/>
                </a:cubicBezTo>
                <a:lnTo>
                  <a:pt x="238" y="180"/>
                </a:lnTo>
                <a:cubicBezTo>
                  <a:pt x="236" y="148"/>
                  <a:pt x="285" y="142"/>
                  <a:pt x="292" y="169"/>
                </a:cubicBezTo>
                <a:cubicBezTo>
                  <a:pt x="343" y="117"/>
                  <a:pt x="436" y="172"/>
                  <a:pt x="427" y="249"/>
                </a:cubicBezTo>
                <a:close/>
                <a:moveTo>
                  <a:pt x="294" y="249"/>
                </a:moveTo>
                <a:cubicBezTo>
                  <a:pt x="294" y="275"/>
                  <a:pt x="306" y="297"/>
                  <a:pt x="333" y="297"/>
                </a:cubicBezTo>
                <a:cubicBezTo>
                  <a:pt x="359" y="297"/>
                  <a:pt x="371" y="277"/>
                  <a:pt x="371" y="249"/>
                </a:cubicBezTo>
                <a:cubicBezTo>
                  <a:pt x="370" y="223"/>
                  <a:pt x="359" y="203"/>
                  <a:pt x="333" y="202"/>
                </a:cubicBezTo>
                <a:cubicBezTo>
                  <a:pt x="305" y="201"/>
                  <a:pt x="294" y="224"/>
                  <a:pt x="294" y="249"/>
                </a:cubicBezTo>
                <a:close/>
              </a:path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3" name="AutoShape 86"/>
          <p:cNvSpPr>
            <a:spLocks noChangeArrowheads="1"/>
          </p:cNvSpPr>
          <p:nvPr/>
        </p:nvSpPr>
        <p:spPr bwMode="auto">
          <a:xfrm>
            <a:off x="2284942" y="89605976"/>
            <a:ext cx="785934" cy="257215"/>
          </a:xfrm>
          <a:custGeom>
            <a:avLst/>
            <a:gdLst>
              <a:gd name="T0" fmla="+- 0 40 -432"/>
              <a:gd name="T1" fmla="*/ T0 w 1294"/>
              <a:gd name="T2" fmla="+- 0 2 -345"/>
              <a:gd name="T3" fmla="*/ 2 h 425"/>
              <a:gd name="T4" fmla="+- 0 12 -432"/>
              <a:gd name="T5" fmla="*/ T4 w 1294"/>
              <a:gd name="T6" fmla="+- 0 -27 -345"/>
              <a:gd name="T7" fmla="*/ -27 h 425"/>
              <a:gd name="T8" fmla="+- 0 12 -432"/>
              <a:gd name="T9" fmla="*/ T8 w 1294"/>
              <a:gd name="T10" fmla="+- 0 -165 -345"/>
              <a:gd name="T11" fmla="*/ -165 h 425"/>
              <a:gd name="T12" fmla="+- 0 40 -432"/>
              <a:gd name="T13" fmla="*/ T12 w 1294"/>
              <a:gd name="T14" fmla="+- 0 -194 -345"/>
              <a:gd name="T15" fmla="*/ -194 h 425"/>
              <a:gd name="T16" fmla="+- 0 68 -432"/>
              <a:gd name="T17" fmla="*/ T16 w 1294"/>
              <a:gd name="T18" fmla="+- 0 -165 -345"/>
              <a:gd name="T19" fmla="*/ -165 h 425"/>
              <a:gd name="T20" fmla="+- 0 68 -432"/>
              <a:gd name="T21" fmla="*/ T20 w 1294"/>
              <a:gd name="T22" fmla="+- 0 -27 -345"/>
              <a:gd name="T23" fmla="*/ -27 h 425"/>
              <a:gd name="T24" fmla="+- 0 40 -432"/>
              <a:gd name="T25" fmla="*/ T24 w 1294"/>
              <a:gd name="T26" fmla="+- 0 2 -345"/>
              <a:gd name="T27" fmla="*/ 2 h 425"/>
              <a:gd name="T28" fmla="+- 0 73 -432"/>
              <a:gd name="T29" fmla="*/ T28 w 1294"/>
              <a:gd name="T30" fmla="+- 0 -244 -345"/>
              <a:gd name="T31" fmla="*/ -244 h 425"/>
              <a:gd name="T32" fmla="+- 0 9 -432"/>
              <a:gd name="T33" fmla="*/ T32 w 1294"/>
              <a:gd name="T34" fmla="+- 0 -231 -345"/>
              <a:gd name="T35" fmla="*/ -231 h 425"/>
              <a:gd name="T36" fmla="+- 0 40 -432"/>
              <a:gd name="T37" fmla="*/ T36 w 1294"/>
              <a:gd name="T38" fmla="+- 0 -277 -345"/>
              <a:gd name="T39" fmla="*/ -277 h 425"/>
              <a:gd name="T40" fmla="+- 0 73 -432"/>
              <a:gd name="T41" fmla="*/ T40 w 1294"/>
              <a:gd name="T42" fmla="+- 0 -244 -345"/>
              <a:gd name="T43" fmla="*/ -244 h 425"/>
              <a:gd name="T44" fmla="+- 0 -432 -432"/>
              <a:gd name="T45" fmla="*/ T44 w 1294"/>
              <a:gd name="T46" fmla="+- 0 -345 -345"/>
              <a:gd name="T47" fmla="*/ -345 h 425"/>
              <a:gd name="T48" fmla="+- 0 862 -432"/>
              <a:gd name="T49" fmla="*/ T48 w 1294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294" h="425">
                <a:moveTo>
                  <a:pt x="472" y="347"/>
                </a:moveTo>
                <a:cubicBezTo>
                  <a:pt x="456" y="347"/>
                  <a:pt x="444" y="333"/>
                  <a:pt x="444" y="318"/>
                </a:cubicBezTo>
                <a:lnTo>
                  <a:pt x="444" y="180"/>
                </a:lnTo>
                <a:cubicBezTo>
                  <a:pt x="444" y="165"/>
                  <a:pt x="456" y="151"/>
                  <a:pt x="472" y="151"/>
                </a:cubicBezTo>
                <a:cubicBezTo>
                  <a:pt x="488" y="151"/>
                  <a:pt x="500" y="165"/>
                  <a:pt x="500" y="180"/>
                </a:cubicBezTo>
                <a:lnTo>
                  <a:pt x="500" y="318"/>
                </a:lnTo>
                <a:cubicBezTo>
                  <a:pt x="500" y="333"/>
                  <a:pt x="488" y="347"/>
                  <a:pt x="472" y="347"/>
                </a:cubicBezTo>
                <a:close/>
                <a:moveTo>
                  <a:pt x="505" y="101"/>
                </a:moveTo>
                <a:cubicBezTo>
                  <a:pt x="508" y="139"/>
                  <a:pt x="452" y="145"/>
                  <a:pt x="441" y="114"/>
                </a:cubicBezTo>
                <a:cubicBezTo>
                  <a:pt x="433" y="91"/>
                  <a:pt x="447" y="67"/>
                  <a:pt x="472" y="68"/>
                </a:cubicBezTo>
                <a:cubicBezTo>
                  <a:pt x="492" y="69"/>
                  <a:pt x="504" y="81"/>
                  <a:pt x="505" y="101"/>
                </a:cubicBezTo>
                <a:close/>
              </a:path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4" name="AutoShape 85"/>
          <p:cNvSpPr>
            <a:spLocks noChangeArrowheads="1"/>
          </p:cNvSpPr>
          <p:nvPr/>
        </p:nvSpPr>
        <p:spPr bwMode="auto">
          <a:xfrm>
            <a:off x="2284942" y="89863191"/>
            <a:ext cx="785934" cy="257215"/>
          </a:xfrm>
          <a:custGeom>
            <a:avLst/>
            <a:gdLst>
              <a:gd name="T0" fmla="+- 0 100 -511"/>
              <a:gd name="T1" fmla="*/ T0 w 1294"/>
              <a:gd name="T2" fmla="+- 0 6 -345"/>
              <a:gd name="T3" fmla="*/ 6 h 425"/>
              <a:gd name="T4" fmla="+- 0 5 -511"/>
              <a:gd name="T5" fmla="*/ T4 w 1294"/>
              <a:gd name="T6" fmla="+- 0 -96 -345"/>
              <a:gd name="T7" fmla="*/ -96 h 425"/>
              <a:gd name="T8" fmla="+- 0 100 -511"/>
              <a:gd name="T9" fmla="*/ T8 w 1294"/>
              <a:gd name="T10" fmla="+- 0 -197 -345"/>
              <a:gd name="T11" fmla="*/ -197 h 425"/>
              <a:gd name="T12" fmla="+- 0 167 -511"/>
              <a:gd name="T13" fmla="*/ T12 w 1294"/>
              <a:gd name="T14" fmla="+- 0 -160 -345"/>
              <a:gd name="T15" fmla="*/ -160 h 425"/>
              <a:gd name="T16" fmla="+- 0 103 -511"/>
              <a:gd name="T17" fmla="*/ T16 w 1294"/>
              <a:gd name="T18" fmla="+- 0 -143 -345"/>
              <a:gd name="T19" fmla="*/ -143 h 425"/>
              <a:gd name="T20" fmla="+- 0 62 -511"/>
              <a:gd name="T21" fmla="*/ T20 w 1294"/>
              <a:gd name="T22" fmla="+- 0 -96 -345"/>
              <a:gd name="T23" fmla="*/ -96 h 425"/>
              <a:gd name="T24" fmla="+- 0 144 -511"/>
              <a:gd name="T25" fmla="*/ T24 w 1294"/>
              <a:gd name="T26" fmla="+- 0 -58 -345"/>
              <a:gd name="T27" fmla="*/ -58 h 425"/>
              <a:gd name="T28" fmla="+- 0 167 -511"/>
              <a:gd name="T29" fmla="*/ T28 w 1294"/>
              <a:gd name="T30" fmla="+- 0 -33 -345"/>
              <a:gd name="T31" fmla="*/ -33 h 425"/>
              <a:gd name="T32" fmla="+- 0 100 -511"/>
              <a:gd name="T33" fmla="*/ T32 w 1294"/>
              <a:gd name="T34" fmla="+- 0 6 -345"/>
              <a:gd name="T35" fmla="*/ 6 h 425"/>
              <a:gd name="T36" fmla="+- 0 -511 -511"/>
              <a:gd name="T37" fmla="*/ T36 w 1294"/>
              <a:gd name="T38" fmla="+- 0 -345 -345"/>
              <a:gd name="T39" fmla="*/ -345 h 425"/>
              <a:gd name="T40" fmla="+- 0 783 -511"/>
              <a:gd name="T41" fmla="*/ T40 w 1294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294" h="425">
                <a:moveTo>
                  <a:pt x="611" y="351"/>
                </a:moveTo>
                <a:cubicBezTo>
                  <a:pt x="551" y="351"/>
                  <a:pt x="516" y="309"/>
                  <a:pt x="516" y="249"/>
                </a:cubicBezTo>
                <a:cubicBezTo>
                  <a:pt x="516" y="189"/>
                  <a:pt x="551" y="148"/>
                  <a:pt x="611" y="148"/>
                </a:cubicBezTo>
                <a:cubicBezTo>
                  <a:pt x="643" y="148"/>
                  <a:pt x="678" y="155"/>
                  <a:pt x="678" y="185"/>
                </a:cubicBezTo>
                <a:cubicBezTo>
                  <a:pt x="678" y="222"/>
                  <a:pt x="641" y="205"/>
                  <a:pt x="614" y="202"/>
                </a:cubicBezTo>
                <a:cubicBezTo>
                  <a:pt x="586" y="199"/>
                  <a:pt x="575" y="221"/>
                  <a:pt x="573" y="249"/>
                </a:cubicBezTo>
                <a:cubicBezTo>
                  <a:pt x="569" y="299"/>
                  <a:pt x="621" y="303"/>
                  <a:pt x="655" y="287"/>
                </a:cubicBezTo>
                <a:cubicBezTo>
                  <a:pt x="669" y="288"/>
                  <a:pt x="676" y="298"/>
                  <a:pt x="678" y="312"/>
                </a:cubicBezTo>
                <a:cubicBezTo>
                  <a:pt x="674" y="341"/>
                  <a:pt x="642" y="351"/>
                  <a:pt x="611" y="351"/>
                </a:cubicBezTo>
                <a:close/>
              </a:path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5" name="AutoShape 84"/>
          <p:cNvSpPr>
            <a:spLocks noChangeArrowheads="1"/>
          </p:cNvSpPr>
          <p:nvPr/>
        </p:nvSpPr>
        <p:spPr bwMode="auto">
          <a:xfrm>
            <a:off x="2284942" y="90120406"/>
            <a:ext cx="785934" cy="257215"/>
          </a:xfrm>
          <a:custGeom>
            <a:avLst/>
            <a:gdLst>
              <a:gd name="T0" fmla="+- 0 195 -677"/>
              <a:gd name="T1" fmla="*/ T0 w 1294"/>
              <a:gd name="T2" fmla="+- 0 -102 -345"/>
              <a:gd name="T3" fmla="*/ -102 h 425"/>
              <a:gd name="T4" fmla="+- 0 167 -677"/>
              <a:gd name="T5" fmla="*/ T4 w 1294"/>
              <a:gd name="T6" fmla="+- 0 -77 -345"/>
              <a:gd name="T7" fmla="*/ -77 h 425"/>
              <a:gd name="T8" fmla="+- 0 66 -677"/>
              <a:gd name="T9" fmla="*/ T8 w 1294"/>
              <a:gd name="T10" fmla="+- 0 -77 -345"/>
              <a:gd name="T11" fmla="*/ -77 h 425"/>
              <a:gd name="T12" fmla="+- 0 168 -677"/>
              <a:gd name="T13" fmla="*/ T12 w 1294"/>
              <a:gd name="T14" fmla="+- 0 -64 -345"/>
              <a:gd name="T15" fmla="*/ -64 h 425"/>
              <a:gd name="T16" fmla="+- 0 192 -677"/>
              <a:gd name="T17" fmla="*/ T16 w 1294"/>
              <a:gd name="T18" fmla="+- 0 -40 -345"/>
              <a:gd name="T19" fmla="*/ -40 h 425"/>
              <a:gd name="T20" fmla="+- 0 104 -677"/>
              <a:gd name="T21" fmla="*/ T20 w 1294"/>
              <a:gd name="T22" fmla="+- 0 6 -345"/>
              <a:gd name="T23" fmla="*/ 6 h 425"/>
              <a:gd name="T24" fmla="+- 0 5 -677"/>
              <a:gd name="T25" fmla="*/ T24 w 1294"/>
              <a:gd name="T26" fmla="+- 0 -96 -345"/>
              <a:gd name="T27" fmla="*/ -96 h 425"/>
              <a:gd name="T28" fmla="+- 0 104 -677"/>
              <a:gd name="T29" fmla="*/ T28 w 1294"/>
              <a:gd name="T30" fmla="+- 0 -197 -345"/>
              <a:gd name="T31" fmla="*/ -197 h 425"/>
              <a:gd name="T32" fmla="+- 0 195 -677"/>
              <a:gd name="T33" fmla="*/ T32 w 1294"/>
              <a:gd name="T34" fmla="+- 0 -102 -345"/>
              <a:gd name="T35" fmla="*/ -102 h 425"/>
              <a:gd name="T36" fmla="+- 0 139 -677"/>
              <a:gd name="T37" fmla="*/ T36 w 1294"/>
              <a:gd name="T38" fmla="+- 0 -116 -345"/>
              <a:gd name="T39" fmla="*/ -116 h 425"/>
              <a:gd name="T40" fmla="+- 0 66 -677"/>
              <a:gd name="T41" fmla="*/ T40 w 1294"/>
              <a:gd name="T42" fmla="+- 0 -116 -345"/>
              <a:gd name="T43" fmla="*/ -116 h 425"/>
              <a:gd name="T44" fmla="+- 0 139 -677"/>
              <a:gd name="T45" fmla="*/ T44 w 1294"/>
              <a:gd name="T46" fmla="+- 0 -116 -345"/>
              <a:gd name="T47" fmla="*/ -116 h 425"/>
              <a:gd name="T48" fmla="+- 0 -677 -677"/>
              <a:gd name="T49" fmla="*/ T48 w 1294"/>
              <a:gd name="T50" fmla="+- 0 -345 -345"/>
              <a:gd name="T51" fmla="*/ -345 h 425"/>
              <a:gd name="T52" fmla="+- 0 617 -677"/>
              <a:gd name="T53" fmla="*/ T52 w 1294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294" h="425">
                <a:moveTo>
                  <a:pt x="872" y="243"/>
                </a:moveTo>
                <a:cubicBezTo>
                  <a:pt x="873" y="263"/>
                  <a:pt x="863" y="267"/>
                  <a:pt x="844" y="268"/>
                </a:cubicBezTo>
                <a:lnTo>
                  <a:pt x="743" y="268"/>
                </a:lnTo>
                <a:cubicBezTo>
                  <a:pt x="748" y="315"/>
                  <a:pt x="818" y="296"/>
                  <a:pt x="845" y="281"/>
                </a:cubicBezTo>
                <a:cubicBezTo>
                  <a:pt x="857" y="282"/>
                  <a:pt x="871" y="291"/>
                  <a:pt x="869" y="305"/>
                </a:cubicBezTo>
                <a:cubicBezTo>
                  <a:pt x="864" y="340"/>
                  <a:pt x="822" y="351"/>
                  <a:pt x="781" y="351"/>
                </a:cubicBezTo>
                <a:cubicBezTo>
                  <a:pt x="719" y="351"/>
                  <a:pt x="682" y="311"/>
                  <a:pt x="682" y="249"/>
                </a:cubicBezTo>
                <a:cubicBezTo>
                  <a:pt x="682" y="190"/>
                  <a:pt x="720" y="148"/>
                  <a:pt x="781" y="148"/>
                </a:cubicBezTo>
                <a:cubicBezTo>
                  <a:pt x="838" y="148"/>
                  <a:pt x="868" y="188"/>
                  <a:pt x="872" y="243"/>
                </a:cubicBezTo>
                <a:close/>
                <a:moveTo>
                  <a:pt x="816" y="229"/>
                </a:moveTo>
                <a:cubicBezTo>
                  <a:pt x="815" y="187"/>
                  <a:pt x="743" y="186"/>
                  <a:pt x="743" y="229"/>
                </a:cubicBezTo>
                <a:lnTo>
                  <a:pt x="816" y="229"/>
                </a:lnTo>
                <a:close/>
              </a:path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6" name="Freeform 83"/>
          <p:cNvSpPr>
            <a:spLocks noChangeArrowheads="1"/>
          </p:cNvSpPr>
          <p:nvPr/>
        </p:nvSpPr>
        <p:spPr bwMode="auto">
          <a:xfrm>
            <a:off x="2284942" y="90377621"/>
            <a:ext cx="785934" cy="257215"/>
          </a:xfrm>
          <a:custGeom>
            <a:avLst/>
            <a:gdLst>
              <a:gd name="T0" fmla="+- 0 -877 -877"/>
              <a:gd name="T1" fmla="*/ T0 w 1294"/>
              <a:gd name="T2" fmla="+- 0 -345 -345"/>
              <a:gd name="T3" fmla="*/ -345 h 425"/>
              <a:gd name="T4" fmla="+- 0 417 -877"/>
              <a:gd name="T5" fmla="*/ T4 w 1294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294" h="425" stroke="0">
                <a:moveTo>
                  <a:pt x="0" y="0"/>
                </a:moveTo>
                <a:lnTo>
                  <a:pt x="1294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7" name="AutoShape 82"/>
          <p:cNvSpPr>
            <a:spLocks noChangeArrowheads="1"/>
          </p:cNvSpPr>
          <p:nvPr/>
        </p:nvSpPr>
        <p:spPr bwMode="auto">
          <a:xfrm>
            <a:off x="2284942" y="90634835"/>
            <a:ext cx="657326" cy="257215"/>
          </a:xfrm>
          <a:custGeom>
            <a:avLst/>
            <a:gdLst>
              <a:gd name="T0" fmla="+- 0 127 -33"/>
              <a:gd name="T1" fmla="*/ T0 w 1089"/>
              <a:gd name="T2" fmla="+- 0 -125 -345"/>
              <a:gd name="T3" fmla="*/ -125 h 425"/>
              <a:gd name="T4" fmla="+- 0 219 -33"/>
              <a:gd name="T5" fmla="*/ T4 w 1089"/>
              <a:gd name="T6" fmla="+- 0 -152 -345"/>
              <a:gd name="T7" fmla="*/ -152 h 425"/>
              <a:gd name="T8" fmla="+- 0 250 -33"/>
              <a:gd name="T9" fmla="*/ T8 w 1089"/>
              <a:gd name="T10" fmla="+- 0 -116 -345"/>
              <a:gd name="T11" fmla="*/ -116 h 425"/>
              <a:gd name="T12" fmla="+- 0 134 -33"/>
              <a:gd name="T13" fmla="*/ T12 w 1089"/>
              <a:gd name="T14" fmla="+- 0 6 -345"/>
              <a:gd name="T15" fmla="*/ 6 h 425"/>
              <a:gd name="T16" fmla="+- 0 8 -33"/>
              <a:gd name="T17" fmla="*/ T16 w 1089"/>
              <a:gd name="T18" fmla="+- 0 -128 -345"/>
              <a:gd name="T19" fmla="*/ -128 h 425"/>
              <a:gd name="T20" fmla="+- 0 134 -33"/>
              <a:gd name="T21" fmla="*/ T20 w 1089"/>
              <a:gd name="T22" fmla="+- 0 -262 -345"/>
              <a:gd name="T23" fmla="*/ -262 h 425"/>
              <a:gd name="T24" fmla="+- 0 233 -33"/>
              <a:gd name="T25" fmla="*/ T24 w 1089"/>
              <a:gd name="T26" fmla="+- 0 -206 -345"/>
              <a:gd name="T27" fmla="*/ -206 h 425"/>
              <a:gd name="T28" fmla="+- 0 136 -33"/>
              <a:gd name="T29" fmla="*/ T28 w 1089"/>
              <a:gd name="T30" fmla="+- 0 -208 -345"/>
              <a:gd name="T31" fmla="*/ -208 h 425"/>
              <a:gd name="T32" fmla="+- 0 70 -33"/>
              <a:gd name="T33" fmla="*/ T32 w 1089"/>
              <a:gd name="T34" fmla="+- 0 -128 -345"/>
              <a:gd name="T35" fmla="*/ -128 h 425"/>
              <a:gd name="T36" fmla="+- 0 173 -33"/>
              <a:gd name="T37" fmla="*/ T36 w 1089"/>
              <a:gd name="T38" fmla="+- 0 -62 -345"/>
              <a:gd name="T39" fmla="*/ -62 h 425"/>
              <a:gd name="T40" fmla="+- 0 190 -33"/>
              <a:gd name="T41" fmla="*/ T40 w 1089"/>
              <a:gd name="T42" fmla="+- 0 -98 -345"/>
              <a:gd name="T43" fmla="*/ -98 h 425"/>
              <a:gd name="T44" fmla="+- 0 127 -33"/>
              <a:gd name="T45" fmla="*/ T44 w 1089"/>
              <a:gd name="T46" fmla="+- 0 -125 -345"/>
              <a:gd name="T47" fmla="*/ -125 h 425"/>
              <a:gd name="T48" fmla="+- 0 -33 -33"/>
              <a:gd name="T49" fmla="*/ T48 w 1089"/>
              <a:gd name="T50" fmla="+- 0 -345 -345"/>
              <a:gd name="T51" fmla="*/ -345 h 425"/>
              <a:gd name="T52" fmla="+- 0 1056 -33"/>
              <a:gd name="T53" fmla="*/ T52 w 1089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089" h="425">
                <a:moveTo>
                  <a:pt x="160" y="220"/>
                </a:moveTo>
                <a:cubicBezTo>
                  <a:pt x="160" y="181"/>
                  <a:pt x="215" y="193"/>
                  <a:pt x="252" y="193"/>
                </a:cubicBezTo>
                <a:cubicBezTo>
                  <a:pt x="273" y="193"/>
                  <a:pt x="283" y="205"/>
                  <a:pt x="283" y="229"/>
                </a:cubicBezTo>
                <a:cubicBezTo>
                  <a:pt x="281" y="303"/>
                  <a:pt x="240" y="351"/>
                  <a:pt x="167" y="351"/>
                </a:cubicBezTo>
                <a:cubicBezTo>
                  <a:pt x="86" y="351"/>
                  <a:pt x="41" y="299"/>
                  <a:pt x="41" y="217"/>
                </a:cubicBezTo>
                <a:cubicBezTo>
                  <a:pt x="41" y="136"/>
                  <a:pt x="87" y="83"/>
                  <a:pt x="167" y="83"/>
                </a:cubicBezTo>
                <a:cubicBezTo>
                  <a:pt x="214" y="83"/>
                  <a:pt x="261" y="96"/>
                  <a:pt x="266" y="139"/>
                </a:cubicBezTo>
                <a:cubicBezTo>
                  <a:pt x="252" y="194"/>
                  <a:pt x="205" y="135"/>
                  <a:pt x="169" y="137"/>
                </a:cubicBezTo>
                <a:cubicBezTo>
                  <a:pt x="124" y="140"/>
                  <a:pt x="106" y="172"/>
                  <a:pt x="103" y="217"/>
                </a:cubicBezTo>
                <a:cubicBezTo>
                  <a:pt x="99" y="277"/>
                  <a:pt x="159" y="320"/>
                  <a:pt x="206" y="283"/>
                </a:cubicBezTo>
                <a:cubicBezTo>
                  <a:pt x="216" y="274"/>
                  <a:pt x="222" y="262"/>
                  <a:pt x="223" y="247"/>
                </a:cubicBezTo>
                <a:cubicBezTo>
                  <a:pt x="192" y="248"/>
                  <a:pt x="160" y="250"/>
                  <a:pt x="160" y="220"/>
                </a:cubicBezTo>
                <a:close/>
              </a:path>
              <a:path w="1089" h="425" stroke="0">
                <a:moveTo>
                  <a:pt x="0" y="0"/>
                </a:moveTo>
                <a:lnTo>
                  <a:pt x="108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8" name="AutoShape 81"/>
          <p:cNvSpPr>
            <a:spLocks noChangeArrowheads="1"/>
          </p:cNvSpPr>
          <p:nvPr/>
        </p:nvSpPr>
        <p:spPr bwMode="auto">
          <a:xfrm>
            <a:off x="2284942" y="90892050"/>
            <a:ext cx="657326" cy="257215"/>
          </a:xfrm>
          <a:custGeom>
            <a:avLst/>
            <a:gdLst>
              <a:gd name="T0" fmla="+- 0 85 -292"/>
              <a:gd name="T1" fmla="*/ T0 w 1089"/>
              <a:gd name="T2" fmla="+- 0 64 -345"/>
              <a:gd name="T3" fmla="*/ 64 h 425"/>
              <a:gd name="T4" fmla="+- 0 32 -292"/>
              <a:gd name="T5" fmla="*/ T4 w 1089"/>
              <a:gd name="T6" fmla="+- 0 55 -345"/>
              <a:gd name="T7" fmla="*/ 55 h 425"/>
              <a:gd name="T8" fmla="+- 0 60 -292"/>
              <a:gd name="T9" fmla="*/ T8 w 1089"/>
              <a:gd name="T10" fmla="+- 0 -18 -345"/>
              <a:gd name="T11" fmla="*/ -18 h 425"/>
              <a:gd name="T12" fmla="+- 0 0 -292"/>
              <a:gd name="T13" fmla="*/ T12 w 1089"/>
              <a:gd name="T14" fmla="+- 0 -167 -345"/>
              <a:gd name="T15" fmla="*/ -167 h 425"/>
              <a:gd name="T16" fmla="+- 0 56 -292"/>
              <a:gd name="T17" fmla="*/ T16 w 1089"/>
              <a:gd name="T18" fmla="+- 0 -172 -345"/>
              <a:gd name="T19" fmla="*/ -172 h 425"/>
              <a:gd name="T20" fmla="+- 0 89 -292"/>
              <a:gd name="T21" fmla="*/ T20 w 1089"/>
              <a:gd name="T22" fmla="+- 0 -87 -345"/>
              <a:gd name="T23" fmla="*/ -87 h 425"/>
              <a:gd name="T24" fmla="+- 0 133 -292"/>
              <a:gd name="T25" fmla="*/ T24 w 1089"/>
              <a:gd name="T26" fmla="+- 0 -185 -345"/>
              <a:gd name="T27" fmla="*/ -185 h 425"/>
              <a:gd name="T28" fmla="+- 0 178 -292"/>
              <a:gd name="T29" fmla="*/ T28 w 1089"/>
              <a:gd name="T30" fmla="+- 0 -152 -345"/>
              <a:gd name="T31" fmla="*/ -152 h 425"/>
              <a:gd name="T32" fmla="+- 0 -292 -292"/>
              <a:gd name="T33" fmla="*/ T32 w 1089"/>
              <a:gd name="T34" fmla="+- 0 -345 -345"/>
              <a:gd name="T35" fmla="*/ -345 h 425"/>
              <a:gd name="T36" fmla="+- 0 797 -292"/>
              <a:gd name="T37" fmla="*/ T36 w 1089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089" h="425">
                <a:moveTo>
                  <a:pt x="377" y="409"/>
                </a:moveTo>
                <a:cubicBezTo>
                  <a:pt x="369" y="433"/>
                  <a:pt x="322" y="428"/>
                  <a:pt x="324" y="400"/>
                </a:cubicBezTo>
                <a:cubicBezTo>
                  <a:pt x="327" y="371"/>
                  <a:pt x="343" y="351"/>
                  <a:pt x="352" y="327"/>
                </a:cubicBezTo>
                <a:cubicBezTo>
                  <a:pt x="333" y="277"/>
                  <a:pt x="308" y="232"/>
                  <a:pt x="292" y="178"/>
                </a:cubicBezTo>
                <a:cubicBezTo>
                  <a:pt x="291" y="146"/>
                  <a:pt x="336" y="143"/>
                  <a:pt x="348" y="173"/>
                </a:cubicBezTo>
                <a:lnTo>
                  <a:pt x="381" y="258"/>
                </a:lnTo>
                <a:cubicBezTo>
                  <a:pt x="396" y="226"/>
                  <a:pt x="406" y="187"/>
                  <a:pt x="425" y="160"/>
                </a:cubicBezTo>
                <a:cubicBezTo>
                  <a:pt x="442" y="136"/>
                  <a:pt x="483" y="161"/>
                  <a:pt x="470" y="193"/>
                </a:cubicBezTo>
                <a:close/>
              </a:path>
              <a:path w="1089" h="425" stroke="0">
                <a:moveTo>
                  <a:pt x="0" y="0"/>
                </a:moveTo>
                <a:lnTo>
                  <a:pt x="108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39" name="AutoShape 80"/>
          <p:cNvSpPr>
            <a:spLocks noChangeArrowheads="1"/>
          </p:cNvSpPr>
          <p:nvPr/>
        </p:nvSpPr>
        <p:spPr bwMode="auto">
          <a:xfrm>
            <a:off x="2284942" y="91149265"/>
            <a:ext cx="657326" cy="257215"/>
          </a:xfrm>
          <a:custGeom>
            <a:avLst/>
            <a:gdLst>
              <a:gd name="T0" fmla="+- 0 154 -472"/>
              <a:gd name="T1" fmla="*/ T0 w 1089"/>
              <a:gd name="T2" fmla="+- 0 -262 -345"/>
              <a:gd name="T3" fmla="*/ -262 h 425"/>
              <a:gd name="T4" fmla="+- 0 154 -472"/>
              <a:gd name="T5" fmla="*/ T4 w 1089"/>
              <a:gd name="T6" fmla="+- 0 -213 -345"/>
              <a:gd name="T7" fmla="*/ -213 h 425"/>
              <a:gd name="T8" fmla="+- 0 100 -472"/>
              <a:gd name="T9" fmla="*/ T8 w 1089"/>
              <a:gd name="T10" fmla="+- 0 -235 -345"/>
              <a:gd name="T11" fmla="*/ -235 h 425"/>
              <a:gd name="T12" fmla="+- 0 46 -472"/>
              <a:gd name="T13" fmla="*/ T12 w 1089"/>
              <a:gd name="T14" fmla="+- 0 -213 -345"/>
              <a:gd name="T15" fmla="*/ -213 h 425"/>
              <a:gd name="T16" fmla="+- 0 31 -472"/>
              <a:gd name="T17" fmla="*/ T16 w 1089"/>
              <a:gd name="T18" fmla="+- 0 -252 -345"/>
              <a:gd name="T19" fmla="*/ -252 h 425"/>
              <a:gd name="T20" fmla="+- 0 100 -472"/>
              <a:gd name="T21" fmla="*/ T20 w 1089"/>
              <a:gd name="T22" fmla="+- 0 -285 -345"/>
              <a:gd name="T23" fmla="*/ -285 h 425"/>
              <a:gd name="T24" fmla="+- 0 154 -472"/>
              <a:gd name="T25" fmla="*/ T24 w 1089"/>
              <a:gd name="T26" fmla="+- 0 -262 -345"/>
              <a:gd name="T27" fmla="*/ -262 h 425"/>
              <a:gd name="T28" fmla="+- 0 159 -472"/>
              <a:gd name="T29" fmla="*/ T28 w 1089"/>
              <a:gd name="T30" fmla="+- 0 -194 -345"/>
              <a:gd name="T31" fmla="*/ -194 h 425"/>
              <a:gd name="T32" fmla="+- 0 187 -472"/>
              <a:gd name="T33" fmla="*/ T32 w 1089"/>
              <a:gd name="T34" fmla="+- 0 -69 -345"/>
              <a:gd name="T35" fmla="*/ -69 h 425"/>
              <a:gd name="T36" fmla="+- 0 100 -472"/>
              <a:gd name="T37" fmla="*/ T36 w 1089"/>
              <a:gd name="T38" fmla="+- 0 6 -345"/>
              <a:gd name="T39" fmla="*/ 6 h 425"/>
              <a:gd name="T40" fmla="+- 0 13 -472"/>
              <a:gd name="T41" fmla="*/ T40 w 1089"/>
              <a:gd name="T42" fmla="+- 0 -69 -345"/>
              <a:gd name="T43" fmla="*/ -69 h 425"/>
              <a:gd name="T44" fmla="+- 0 41 -472"/>
              <a:gd name="T45" fmla="*/ T44 w 1089"/>
              <a:gd name="T46" fmla="+- 0 -194 -345"/>
              <a:gd name="T47" fmla="*/ -194 h 425"/>
              <a:gd name="T48" fmla="+- 0 69 -472"/>
              <a:gd name="T49" fmla="*/ T48 w 1089"/>
              <a:gd name="T50" fmla="+- 0 -77 -345"/>
              <a:gd name="T51" fmla="*/ -77 h 425"/>
              <a:gd name="T52" fmla="+- 0 100 -472"/>
              <a:gd name="T53" fmla="*/ T52 w 1089"/>
              <a:gd name="T54" fmla="+- 0 -46 -345"/>
              <a:gd name="T55" fmla="*/ -46 h 425"/>
              <a:gd name="T56" fmla="+- 0 131 -472"/>
              <a:gd name="T57" fmla="*/ T56 w 1089"/>
              <a:gd name="T58" fmla="+- 0 -165 -345"/>
              <a:gd name="T59" fmla="*/ -165 h 425"/>
              <a:gd name="T60" fmla="+- 0 159 -472"/>
              <a:gd name="T61" fmla="*/ T60 w 1089"/>
              <a:gd name="T62" fmla="+- 0 -194 -345"/>
              <a:gd name="T63" fmla="*/ -194 h 425"/>
              <a:gd name="T64" fmla="+- 0 -472 -472"/>
              <a:gd name="T65" fmla="*/ T64 w 1089"/>
              <a:gd name="T66" fmla="+- 0 -345 -345"/>
              <a:gd name="T67" fmla="*/ -345 h 425"/>
              <a:gd name="T68" fmla="+- 0 617 -472"/>
              <a:gd name="T69" fmla="*/ T68 w 1089"/>
              <a:gd name="T70" fmla="+- 0 80 -345"/>
              <a:gd name="T7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1089" h="425">
                <a:moveTo>
                  <a:pt x="626" y="83"/>
                </a:moveTo>
                <a:cubicBezTo>
                  <a:pt x="652" y="87"/>
                  <a:pt x="650" y="130"/>
                  <a:pt x="626" y="132"/>
                </a:cubicBezTo>
                <a:cubicBezTo>
                  <a:pt x="604" y="128"/>
                  <a:pt x="591" y="117"/>
                  <a:pt x="572" y="110"/>
                </a:cubicBezTo>
                <a:cubicBezTo>
                  <a:pt x="554" y="117"/>
                  <a:pt x="539" y="130"/>
                  <a:pt x="518" y="132"/>
                </a:cubicBezTo>
                <a:cubicBezTo>
                  <a:pt x="502" y="134"/>
                  <a:pt x="493" y="106"/>
                  <a:pt x="503" y="93"/>
                </a:cubicBezTo>
                <a:cubicBezTo>
                  <a:pt x="521" y="79"/>
                  <a:pt x="547" y="68"/>
                  <a:pt x="572" y="60"/>
                </a:cubicBezTo>
                <a:cubicBezTo>
                  <a:pt x="593" y="65"/>
                  <a:pt x="608" y="76"/>
                  <a:pt x="626" y="83"/>
                </a:cubicBezTo>
                <a:close/>
                <a:moveTo>
                  <a:pt x="631" y="151"/>
                </a:moveTo>
                <a:cubicBezTo>
                  <a:pt x="677" y="155"/>
                  <a:pt x="659" y="230"/>
                  <a:pt x="659" y="276"/>
                </a:cubicBezTo>
                <a:cubicBezTo>
                  <a:pt x="659" y="328"/>
                  <a:pt x="623" y="351"/>
                  <a:pt x="572" y="351"/>
                </a:cubicBezTo>
                <a:cubicBezTo>
                  <a:pt x="522" y="351"/>
                  <a:pt x="485" y="328"/>
                  <a:pt x="485" y="276"/>
                </a:cubicBezTo>
                <a:cubicBezTo>
                  <a:pt x="485" y="230"/>
                  <a:pt x="467" y="151"/>
                  <a:pt x="513" y="151"/>
                </a:cubicBezTo>
                <a:cubicBezTo>
                  <a:pt x="558" y="151"/>
                  <a:pt x="537" y="225"/>
                  <a:pt x="541" y="268"/>
                </a:cubicBezTo>
                <a:cubicBezTo>
                  <a:pt x="543" y="287"/>
                  <a:pt x="553" y="298"/>
                  <a:pt x="572" y="299"/>
                </a:cubicBezTo>
                <a:cubicBezTo>
                  <a:pt x="621" y="298"/>
                  <a:pt x="599" y="225"/>
                  <a:pt x="603" y="180"/>
                </a:cubicBezTo>
                <a:cubicBezTo>
                  <a:pt x="604" y="165"/>
                  <a:pt x="615" y="151"/>
                  <a:pt x="631" y="151"/>
                </a:cubicBezTo>
                <a:close/>
              </a:path>
              <a:path w="1089" h="425" stroke="0">
                <a:moveTo>
                  <a:pt x="0" y="0"/>
                </a:moveTo>
                <a:lnTo>
                  <a:pt x="108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0" name="Freeform 79"/>
          <p:cNvSpPr>
            <a:spLocks noChangeArrowheads="1"/>
          </p:cNvSpPr>
          <p:nvPr/>
        </p:nvSpPr>
        <p:spPr bwMode="auto">
          <a:xfrm>
            <a:off x="2284942" y="91406479"/>
            <a:ext cx="657326" cy="257215"/>
          </a:xfrm>
          <a:custGeom>
            <a:avLst/>
            <a:gdLst>
              <a:gd name="T0" fmla="+- 0 -672 -672"/>
              <a:gd name="T1" fmla="*/ T0 w 1089"/>
              <a:gd name="T2" fmla="+- 0 -345 -345"/>
              <a:gd name="T3" fmla="*/ -345 h 425"/>
              <a:gd name="T4" fmla="+- 0 417 -672"/>
              <a:gd name="T5" fmla="*/ T4 w 1089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89" h="425" stroke="0">
                <a:moveTo>
                  <a:pt x="0" y="0"/>
                </a:moveTo>
                <a:lnTo>
                  <a:pt x="108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1" name="AutoShape 78"/>
          <p:cNvSpPr>
            <a:spLocks noChangeArrowheads="1"/>
          </p:cNvSpPr>
          <p:nvPr/>
        </p:nvSpPr>
        <p:spPr bwMode="auto">
          <a:xfrm>
            <a:off x="2284942" y="91663694"/>
            <a:ext cx="828803" cy="257215"/>
          </a:xfrm>
          <a:custGeom>
            <a:avLst/>
            <a:gdLst>
              <a:gd name="T0" fmla="+- 0 43 -33"/>
              <a:gd name="T1" fmla="*/ T0 w 1368"/>
              <a:gd name="T2" fmla="+- 0 2 -345"/>
              <a:gd name="T3" fmla="*/ 2 h 425"/>
              <a:gd name="T4" fmla="+- 0 14 -33"/>
              <a:gd name="T5" fmla="*/ T4 w 1368"/>
              <a:gd name="T6" fmla="+- 0 -29 -345"/>
              <a:gd name="T7" fmla="*/ -29 h 425"/>
              <a:gd name="T8" fmla="+- 0 14 -33"/>
              <a:gd name="T9" fmla="*/ T8 w 1368"/>
              <a:gd name="T10" fmla="+- 0 -227 -345"/>
              <a:gd name="T11" fmla="*/ -227 h 425"/>
              <a:gd name="T12" fmla="+- 0 113 -33"/>
              <a:gd name="T13" fmla="*/ T12 w 1368"/>
              <a:gd name="T14" fmla="+- 0 -256 -345"/>
              <a:gd name="T15" fmla="*/ -256 h 425"/>
              <a:gd name="T16" fmla="+- 0 199 -33"/>
              <a:gd name="T17" fmla="*/ T16 w 1368"/>
              <a:gd name="T18" fmla="+- 0 -177 -345"/>
              <a:gd name="T19" fmla="*/ -177 h 425"/>
              <a:gd name="T20" fmla="+- 0 139 -33"/>
              <a:gd name="T21" fmla="*/ T20 w 1368"/>
              <a:gd name="T22" fmla="+- 0 -105 -345"/>
              <a:gd name="T23" fmla="*/ -105 h 425"/>
              <a:gd name="T24" fmla="+- 0 202 -33"/>
              <a:gd name="T25" fmla="*/ T24 w 1368"/>
              <a:gd name="T26" fmla="+- 0 -25 -345"/>
              <a:gd name="T27" fmla="*/ -25 h 425"/>
              <a:gd name="T28" fmla="+- 0 145 -33"/>
              <a:gd name="T29" fmla="*/ T28 w 1368"/>
              <a:gd name="T30" fmla="+- 0 -12 -345"/>
              <a:gd name="T31" fmla="*/ -12 h 425"/>
              <a:gd name="T32" fmla="+- 0 72 -33"/>
              <a:gd name="T33" fmla="*/ T32 w 1368"/>
              <a:gd name="T34" fmla="+- 0 -103 -345"/>
              <a:gd name="T35" fmla="*/ -103 h 425"/>
              <a:gd name="T36" fmla="+- 0 43 -33"/>
              <a:gd name="T37" fmla="*/ T36 w 1368"/>
              <a:gd name="T38" fmla="+- 0 2 -345"/>
              <a:gd name="T39" fmla="*/ 2 h 425"/>
              <a:gd name="T40" fmla="+- 0 141 -33"/>
              <a:gd name="T41" fmla="*/ T40 w 1368"/>
              <a:gd name="T42" fmla="+- 0 -175 -345"/>
              <a:gd name="T43" fmla="*/ -175 h 425"/>
              <a:gd name="T44" fmla="+- 0 72 -33"/>
              <a:gd name="T45" fmla="*/ T44 w 1368"/>
              <a:gd name="T46" fmla="+- 0 -202 -345"/>
              <a:gd name="T47" fmla="*/ -202 h 425"/>
              <a:gd name="T48" fmla="+- 0 72 -33"/>
              <a:gd name="T49" fmla="*/ T48 w 1368"/>
              <a:gd name="T50" fmla="+- 0 -146 -345"/>
              <a:gd name="T51" fmla="*/ -146 h 425"/>
              <a:gd name="T52" fmla="+- 0 141 -33"/>
              <a:gd name="T53" fmla="*/ T52 w 1368"/>
              <a:gd name="T54" fmla="+- 0 -175 -345"/>
              <a:gd name="T55" fmla="*/ -175 h 425"/>
              <a:gd name="T56" fmla="+- 0 -33 -33"/>
              <a:gd name="T57" fmla="*/ T56 w 1368"/>
              <a:gd name="T58" fmla="+- 0 -345 -345"/>
              <a:gd name="T59" fmla="*/ -345 h 425"/>
              <a:gd name="T60" fmla="+- 0 1335 -33"/>
              <a:gd name="T61" fmla="*/ T60 w 1368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368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2" name="AutoShape 77"/>
          <p:cNvSpPr>
            <a:spLocks noChangeArrowheads="1"/>
          </p:cNvSpPr>
          <p:nvPr/>
        </p:nvSpPr>
        <p:spPr bwMode="auto">
          <a:xfrm>
            <a:off x="2284942" y="91920909"/>
            <a:ext cx="828803" cy="257215"/>
          </a:xfrm>
          <a:custGeom>
            <a:avLst/>
            <a:gdLst>
              <a:gd name="T0" fmla="+- 0 140 -239"/>
              <a:gd name="T1" fmla="*/ T0 w 1368"/>
              <a:gd name="T2" fmla="+- 0 -176 -345"/>
              <a:gd name="T3" fmla="*/ -176 h 425"/>
              <a:gd name="T4" fmla="+- 0 195 -239"/>
              <a:gd name="T5" fmla="*/ T4 w 1368"/>
              <a:gd name="T6" fmla="+- 0 -165 -345"/>
              <a:gd name="T7" fmla="*/ -165 h 425"/>
              <a:gd name="T8" fmla="+- 0 195 -239"/>
              <a:gd name="T9" fmla="*/ T8 w 1368"/>
              <a:gd name="T10" fmla="+- 0 -27 -345"/>
              <a:gd name="T11" fmla="*/ -27 h 425"/>
              <a:gd name="T12" fmla="+- 0 140 -239"/>
              <a:gd name="T13" fmla="*/ T12 w 1368"/>
              <a:gd name="T14" fmla="+- 0 -16 -345"/>
              <a:gd name="T15" fmla="*/ -16 h 425"/>
              <a:gd name="T16" fmla="+- 0 92 -239"/>
              <a:gd name="T17" fmla="*/ T16 w 1368"/>
              <a:gd name="T18" fmla="+- 0 6 -345"/>
              <a:gd name="T19" fmla="*/ 6 h 425"/>
              <a:gd name="T20" fmla="+- 0 5 -239"/>
              <a:gd name="T21" fmla="*/ T20 w 1368"/>
              <a:gd name="T22" fmla="+- 0 -96 -345"/>
              <a:gd name="T23" fmla="*/ -96 h 425"/>
              <a:gd name="T24" fmla="+- 0 92 -239"/>
              <a:gd name="T25" fmla="*/ T24 w 1368"/>
              <a:gd name="T26" fmla="+- 0 -197 -345"/>
              <a:gd name="T27" fmla="*/ -197 h 425"/>
              <a:gd name="T28" fmla="+- 0 140 -239"/>
              <a:gd name="T29" fmla="*/ T28 w 1368"/>
              <a:gd name="T30" fmla="+- 0 -176 -345"/>
              <a:gd name="T31" fmla="*/ -176 h 425"/>
              <a:gd name="T32" fmla="+- 0 139 -239"/>
              <a:gd name="T33" fmla="*/ T32 w 1368"/>
              <a:gd name="T34" fmla="+- 0 -96 -345"/>
              <a:gd name="T35" fmla="*/ -96 h 425"/>
              <a:gd name="T36" fmla="+- 0 100 -239"/>
              <a:gd name="T37" fmla="*/ T36 w 1368"/>
              <a:gd name="T38" fmla="+- 0 -143 -345"/>
              <a:gd name="T39" fmla="*/ -143 h 425"/>
              <a:gd name="T40" fmla="+- 0 62 -239"/>
              <a:gd name="T41" fmla="*/ T40 w 1368"/>
              <a:gd name="T42" fmla="+- 0 -96 -345"/>
              <a:gd name="T43" fmla="*/ -96 h 425"/>
              <a:gd name="T44" fmla="+- 0 100 -239"/>
              <a:gd name="T45" fmla="*/ T44 w 1368"/>
              <a:gd name="T46" fmla="+- 0 -48 -345"/>
              <a:gd name="T47" fmla="*/ -48 h 425"/>
              <a:gd name="T48" fmla="+- 0 139 -239"/>
              <a:gd name="T49" fmla="*/ T48 w 1368"/>
              <a:gd name="T50" fmla="+- 0 -96 -345"/>
              <a:gd name="T51" fmla="*/ -96 h 425"/>
              <a:gd name="T52" fmla="+- 0 -239 -239"/>
              <a:gd name="T53" fmla="*/ T52 w 1368"/>
              <a:gd name="T54" fmla="+- 0 -345 -345"/>
              <a:gd name="T55" fmla="*/ -345 h 425"/>
              <a:gd name="T56" fmla="+- 0 1129 -239"/>
              <a:gd name="T57" fmla="*/ T56 w 136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368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3" name="AutoShape 76"/>
          <p:cNvSpPr>
            <a:spLocks noChangeArrowheads="1"/>
          </p:cNvSpPr>
          <p:nvPr/>
        </p:nvSpPr>
        <p:spPr bwMode="auto">
          <a:xfrm>
            <a:off x="2284942" y="92178123"/>
            <a:ext cx="828803" cy="257215"/>
          </a:xfrm>
          <a:custGeom>
            <a:avLst/>
            <a:gdLst>
              <a:gd name="T0" fmla="+- 0 69 -445"/>
              <a:gd name="T1" fmla="*/ T0 w 1368"/>
              <a:gd name="T2" fmla="+- 0 -176 -345"/>
              <a:gd name="T3" fmla="*/ -176 h 425"/>
              <a:gd name="T4" fmla="+- 0 170 -445"/>
              <a:gd name="T5" fmla="*/ T4 w 1368"/>
              <a:gd name="T6" fmla="+- 0 -174 -345"/>
              <a:gd name="T7" fmla="*/ -174 h 425"/>
              <a:gd name="T8" fmla="+- 0 294 -445"/>
              <a:gd name="T9" fmla="*/ T8 w 1368"/>
              <a:gd name="T10" fmla="+- 0 -131 -345"/>
              <a:gd name="T11" fmla="*/ -131 h 425"/>
              <a:gd name="T12" fmla="+- 0 266 -445"/>
              <a:gd name="T13" fmla="*/ T12 w 1368"/>
              <a:gd name="T14" fmla="+- 0 2 -345"/>
              <a:gd name="T15" fmla="*/ 2 h 425"/>
              <a:gd name="T16" fmla="+- 0 238 -445"/>
              <a:gd name="T17" fmla="*/ T16 w 1368"/>
              <a:gd name="T18" fmla="+- 0 -116 -345"/>
              <a:gd name="T19" fmla="*/ -116 h 425"/>
              <a:gd name="T20" fmla="+- 0 210 -445"/>
              <a:gd name="T21" fmla="*/ T20 w 1368"/>
              <a:gd name="T22" fmla="+- 0 -150 -345"/>
              <a:gd name="T23" fmla="*/ -150 h 425"/>
              <a:gd name="T24" fmla="+- 0 181 -445"/>
              <a:gd name="T25" fmla="*/ T24 w 1368"/>
              <a:gd name="T26" fmla="+- 0 -27 -345"/>
              <a:gd name="T27" fmla="*/ -27 h 425"/>
              <a:gd name="T28" fmla="+- 0 153 -445"/>
              <a:gd name="T29" fmla="*/ T28 w 1368"/>
              <a:gd name="T30" fmla="+- 0 2 -345"/>
              <a:gd name="T31" fmla="*/ 2 h 425"/>
              <a:gd name="T32" fmla="+- 0 125 -445"/>
              <a:gd name="T33" fmla="*/ T32 w 1368"/>
              <a:gd name="T34" fmla="+- 0 -116 -345"/>
              <a:gd name="T35" fmla="*/ -116 h 425"/>
              <a:gd name="T36" fmla="+- 0 97 -445"/>
              <a:gd name="T37" fmla="*/ T36 w 1368"/>
              <a:gd name="T38" fmla="+- 0 -150 -345"/>
              <a:gd name="T39" fmla="*/ -150 h 425"/>
              <a:gd name="T40" fmla="+- 0 69 -445"/>
              <a:gd name="T41" fmla="*/ T40 w 1368"/>
              <a:gd name="T42" fmla="+- 0 -27 -345"/>
              <a:gd name="T43" fmla="*/ -27 h 425"/>
              <a:gd name="T44" fmla="+- 0 41 -445"/>
              <a:gd name="T45" fmla="*/ T44 w 1368"/>
              <a:gd name="T46" fmla="+- 0 2 -345"/>
              <a:gd name="T47" fmla="*/ 2 h 425"/>
              <a:gd name="T48" fmla="+- 0 13 -445"/>
              <a:gd name="T49" fmla="*/ T48 w 1368"/>
              <a:gd name="T50" fmla="+- 0 -27 -345"/>
              <a:gd name="T51" fmla="*/ -27 h 425"/>
              <a:gd name="T52" fmla="+- 0 13 -445"/>
              <a:gd name="T53" fmla="*/ T52 w 1368"/>
              <a:gd name="T54" fmla="+- 0 -165 -345"/>
              <a:gd name="T55" fmla="*/ -165 h 425"/>
              <a:gd name="T56" fmla="+- 0 69 -445"/>
              <a:gd name="T57" fmla="*/ T56 w 1368"/>
              <a:gd name="T58" fmla="+- 0 -176 -345"/>
              <a:gd name="T59" fmla="*/ -176 h 425"/>
              <a:gd name="T60" fmla="+- 0 -445 -445"/>
              <a:gd name="T61" fmla="*/ T60 w 1368"/>
              <a:gd name="T62" fmla="+- 0 -345 -345"/>
              <a:gd name="T63" fmla="*/ -345 h 425"/>
              <a:gd name="T64" fmla="+- 0 923 -445"/>
              <a:gd name="T65" fmla="*/ T64 w 1368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368" h="425">
                <a:moveTo>
                  <a:pt x="514" y="169"/>
                </a:moveTo>
                <a:cubicBezTo>
                  <a:pt x="532" y="140"/>
                  <a:pt x="596" y="142"/>
                  <a:pt x="615" y="171"/>
                </a:cubicBezTo>
                <a:cubicBezTo>
                  <a:pt x="649" y="132"/>
                  <a:pt x="747" y="145"/>
                  <a:pt x="739" y="214"/>
                </a:cubicBezTo>
                <a:cubicBezTo>
                  <a:pt x="734" y="262"/>
                  <a:pt x="759" y="347"/>
                  <a:pt x="711" y="347"/>
                </a:cubicBezTo>
                <a:cubicBezTo>
                  <a:pt x="665" y="347"/>
                  <a:pt x="687" y="273"/>
                  <a:pt x="683" y="229"/>
                </a:cubicBezTo>
                <a:cubicBezTo>
                  <a:pt x="681" y="213"/>
                  <a:pt x="673" y="194"/>
                  <a:pt x="655" y="195"/>
                </a:cubicBezTo>
                <a:cubicBezTo>
                  <a:pt x="609" y="198"/>
                  <a:pt x="626" y="272"/>
                  <a:pt x="626" y="318"/>
                </a:cubicBezTo>
                <a:cubicBezTo>
                  <a:pt x="626" y="334"/>
                  <a:pt x="615" y="348"/>
                  <a:pt x="598" y="347"/>
                </a:cubicBezTo>
                <a:cubicBezTo>
                  <a:pt x="553" y="345"/>
                  <a:pt x="570" y="273"/>
                  <a:pt x="570" y="229"/>
                </a:cubicBezTo>
                <a:cubicBezTo>
                  <a:pt x="570" y="212"/>
                  <a:pt x="560" y="194"/>
                  <a:pt x="542" y="195"/>
                </a:cubicBezTo>
                <a:cubicBezTo>
                  <a:pt x="497" y="198"/>
                  <a:pt x="514" y="272"/>
                  <a:pt x="514" y="318"/>
                </a:cubicBezTo>
                <a:cubicBezTo>
                  <a:pt x="514" y="333"/>
                  <a:pt x="502" y="347"/>
                  <a:pt x="486" y="347"/>
                </a:cubicBez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6" y="147"/>
                  <a:pt x="506" y="143"/>
                  <a:pt x="514" y="16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4" name="AutoShape 75"/>
          <p:cNvSpPr>
            <a:spLocks noChangeArrowheads="1"/>
          </p:cNvSpPr>
          <p:nvPr/>
        </p:nvSpPr>
        <p:spPr bwMode="auto">
          <a:xfrm>
            <a:off x="2284942" y="92435338"/>
            <a:ext cx="828803" cy="257215"/>
          </a:xfrm>
          <a:custGeom>
            <a:avLst/>
            <a:gdLst>
              <a:gd name="T0" fmla="+- 0 195 -751"/>
              <a:gd name="T1" fmla="*/ T0 w 1368"/>
              <a:gd name="T2" fmla="+- 0 -102 -345"/>
              <a:gd name="T3" fmla="*/ -102 h 425"/>
              <a:gd name="T4" fmla="+- 0 167 -751"/>
              <a:gd name="T5" fmla="*/ T4 w 1368"/>
              <a:gd name="T6" fmla="+- 0 -77 -345"/>
              <a:gd name="T7" fmla="*/ -77 h 425"/>
              <a:gd name="T8" fmla="+- 0 66 -751"/>
              <a:gd name="T9" fmla="*/ T8 w 1368"/>
              <a:gd name="T10" fmla="+- 0 -77 -345"/>
              <a:gd name="T11" fmla="*/ -77 h 425"/>
              <a:gd name="T12" fmla="+- 0 168 -751"/>
              <a:gd name="T13" fmla="*/ T12 w 1368"/>
              <a:gd name="T14" fmla="+- 0 -64 -345"/>
              <a:gd name="T15" fmla="*/ -64 h 425"/>
              <a:gd name="T16" fmla="+- 0 192 -751"/>
              <a:gd name="T17" fmla="*/ T16 w 1368"/>
              <a:gd name="T18" fmla="+- 0 -40 -345"/>
              <a:gd name="T19" fmla="*/ -40 h 425"/>
              <a:gd name="T20" fmla="+- 0 104 -751"/>
              <a:gd name="T21" fmla="*/ T20 w 1368"/>
              <a:gd name="T22" fmla="+- 0 6 -345"/>
              <a:gd name="T23" fmla="*/ 6 h 425"/>
              <a:gd name="T24" fmla="+- 0 5 -751"/>
              <a:gd name="T25" fmla="*/ T24 w 1368"/>
              <a:gd name="T26" fmla="+- 0 -96 -345"/>
              <a:gd name="T27" fmla="*/ -96 h 425"/>
              <a:gd name="T28" fmla="+- 0 104 -751"/>
              <a:gd name="T29" fmla="*/ T28 w 1368"/>
              <a:gd name="T30" fmla="+- 0 -197 -345"/>
              <a:gd name="T31" fmla="*/ -197 h 425"/>
              <a:gd name="T32" fmla="+- 0 195 -751"/>
              <a:gd name="T33" fmla="*/ T32 w 1368"/>
              <a:gd name="T34" fmla="+- 0 -102 -345"/>
              <a:gd name="T35" fmla="*/ -102 h 425"/>
              <a:gd name="T36" fmla="+- 0 139 -751"/>
              <a:gd name="T37" fmla="*/ T36 w 1368"/>
              <a:gd name="T38" fmla="+- 0 -116 -345"/>
              <a:gd name="T39" fmla="*/ -116 h 425"/>
              <a:gd name="T40" fmla="+- 0 66 -751"/>
              <a:gd name="T41" fmla="*/ T40 w 1368"/>
              <a:gd name="T42" fmla="+- 0 -116 -345"/>
              <a:gd name="T43" fmla="*/ -116 h 425"/>
              <a:gd name="T44" fmla="+- 0 139 -751"/>
              <a:gd name="T45" fmla="*/ T44 w 1368"/>
              <a:gd name="T46" fmla="+- 0 -116 -345"/>
              <a:gd name="T47" fmla="*/ -116 h 425"/>
              <a:gd name="T48" fmla="+- 0 -751 -751"/>
              <a:gd name="T49" fmla="*/ T48 w 1368"/>
              <a:gd name="T50" fmla="+- 0 -345 -345"/>
              <a:gd name="T51" fmla="*/ -345 h 425"/>
              <a:gd name="T52" fmla="+- 0 617 -751"/>
              <a:gd name="T53" fmla="*/ T52 w 136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368" h="425">
                <a:moveTo>
                  <a:pt x="946" y="243"/>
                </a:moveTo>
                <a:cubicBezTo>
                  <a:pt x="947" y="263"/>
                  <a:pt x="937" y="267"/>
                  <a:pt x="918" y="268"/>
                </a:cubicBezTo>
                <a:lnTo>
                  <a:pt x="817" y="268"/>
                </a:lnTo>
                <a:cubicBezTo>
                  <a:pt x="822" y="315"/>
                  <a:pt x="892" y="296"/>
                  <a:pt x="919" y="281"/>
                </a:cubicBezTo>
                <a:cubicBezTo>
                  <a:pt x="931" y="282"/>
                  <a:pt x="945" y="291"/>
                  <a:pt x="943" y="305"/>
                </a:cubicBezTo>
                <a:cubicBezTo>
                  <a:pt x="938" y="340"/>
                  <a:pt x="896" y="351"/>
                  <a:pt x="855" y="351"/>
                </a:cubicBezTo>
                <a:cubicBezTo>
                  <a:pt x="793" y="351"/>
                  <a:pt x="756" y="311"/>
                  <a:pt x="756" y="249"/>
                </a:cubicBezTo>
                <a:cubicBezTo>
                  <a:pt x="756" y="190"/>
                  <a:pt x="794" y="148"/>
                  <a:pt x="855" y="148"/>
                </a:cubicBezTo>
                <a:cubicBezTo>
                  <a:pt x="912" y="148"/>
                  <a:pt x="942" y="188"/>
                  <a:pt x="946" y="243"/>
                </a:cubicBezTo>
                <a:close/>
                <a:moveTo>
                  <a:pt x="890" y="229"/>
                </a:moveTo>
                <a:cubicBezTo>
                  <a:pt x="889" y="187"/>
                  <a:pt x="817" y="186"/>
                  <a:pt x="817" y="229"/>
                </a:cubicBezTo>
                <a:lnTo>
                  <a:pt x="890" y="229"/>
                </a:ln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5" name="AutoShape 74"/>
          <p:cNvSpPr>
            <a:spLocks noChangeArrowheads="1"/>
          </p:cNvSpPr>
          <p:nvPr/>
        </p:nvSpPr>
        <p:spPr bwMode="auto">
          <a:xfrm>
            <a:off x="2284942" y="92692553"/>
            <a:ext cx="828803" cy="257215"/>
          </a:xfrm>
          <a:custGeom>
            <a:avLst/>
            <a:gdLst>
              <a:gd name="T0" fmla="+- 0 5 -951"/>
              <a:gd name="T1" fmla="*/ T0 w 1368"/>
              <a:gd name="T2" fmla="+- 0 -26 -345"/>
              <a:gd name="T3" fmla="*/ -26 h 425"/>
              <a:gd name="T4" fmla="+- 0 99 -951"/>
              <a:gd name="T5" fmla="*/ T4 w 1368"/>
              <a:gd name="T6" fmla="+- 0 -192 -345"/>
              <a:gd name="T7" fmla="*/ -192 h 425"/>
              <a:gd name="T8" fmla="+- 0 193 -951"/>
              <a:gd name="T9" fmla="*/ T8 w 1368"/>
              <a:gd name="T10" fmla="+- 0 -26 -345"/>
              <a:gd name="T11" fmla="*/ -26 h 425"/>
              <a:gd name="T12" fmla="+- 0 165 -951"/>
              <a:gd name="T13" fmla="*/ T12 w 1368"/>
              <a:gd name="T14" fmla="+- 0 2 -345"/>
              <a:gd name="T15" fmla="*/ 2 h 425"/>
              <a:gd name="T16" fmla="+- 0 99 -951"/>
              <a:gd name="T17" fmla="*/ T16 w 1368"/>
              <a:gd name="T18" fmla="+- 0 -143 -345"/>
              <a:gd name="T19" fmla="*/ -143 h 425"/>
              <a:gd name="T20" fmla="+- 0 59 -951"/>
              <a:gd name="T21" fmla="*/ T20 w 1368"/>
              <a:gd name="T22" fmla="+- 0 -26 -345"/>
              <a:gd name="T23" fmla="*/ -26 h 425"/>
              <a:gd name="T24" fmla="+- 0 33 -951"/>
              <a:gd name="T25" fmla="*/ T24 w 1368"/>
              <a:gd name="T26" fmla="+- 0 2 -345"/>
              <a:gd name="T27" fmla="*/ 2 h 425"/>
              <a:gd name="T28" fmla="+- 0 5 -951"/>
              <a:gd name="T29" fmla="*/ T28 w 1368"/>
              <a:gd name="T30" fmla="+- 0 -26 -345"/>
              <a:gd name="T31" fmla="*/ -26 h 425"/>
              <a:gd name="T32" fmla="+- 0 -951 -951"/>
              <a:gd name="T33" fmla="*/ T32 w 1368"/>
              <a:gd name="T34" fmla="+- 0 -345 -345"/>
              <a:gd name="T35" fmla="*/ -345 h 425"/>
              <a:gd name="T36" fmla="+- 0 417 -951"/>
              <a:gd name="T37" fmla="*/ T36 w 1368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368" h="425">
                <a:moveTo>
                  <a:pt x="956" y="319"/>
                </a:moveTo>
                <a:cubicBezTo>
                  <a:pt x="956" y="227"/>
                  <a:pt x="967" y="153"/>
                  <a:pt x="1050" y="153"/>
                </a:cubicBezTo>
                <a:cubicBezTo>
                  <a:pt x="1132" y="153"/>
                  <a:pt x="1144" y="226"/>
                  <a:pt x="1144" y="319"/>
                </a:cubicBezTo>
                <a:cubicBezTo>
                  <a:pt x="1144" y="336"/>
                  <a:pt x="1131" y="347"/>
                  <a:pt x="1116" y="347"/>
                </a:cubicBezTo>
                <a:cubicBezTo>
                  <a:pt x="1055" y="347"/>
                  <a:pt x="1128" y="202"/>
                  <a:pt x="1050" y="202"/>
                </a:cubicBezTo>
                <a:cubicBezTo>
                  <a:pt x="999" y="202"/>
                  <a:pt x="1010" y="269"/>
                  <a:pt x="1010" y="319"/>
                </a:cubicBezTo>
                <a:cubicBezTo>
                  <a:pt x="1010" y="336"/>
                  <a:pt x="999" y="346"/>
                  <a:pt x="984" y="347"/>
                </a:cubicBezTo>
                <a:cubicBezTo>
                  <a:pt x="969" y="347"/>
                  <a:pt x="956" y="336"/>
                  <a:pt x="956" y="31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6" name="AutoShape 73"/>
          <p:cNvSpPr>
            <a:spLocks noChangeArrowheads="1"/>
          </p:cNvSpPr>
          <p:nvPr/>
        </p:nvSpPr>
        <p:spPr bwMode="auto">
          <a:xfrm>
            <a:off x="2284942" y="92949767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7" name="AutoShape 72"/>
          <p:cNvSpPr>
            <a:spLocks noChangeArrowheads="1"/>
          </p:cNvSpPr>
          <p:nvPr/>
        </p:nvSpPr>
        <p:spPr bwMode="auto">
          <a:xfrm>
            <a:off x="2284942" y="87805474"/>
            <a:ext cx="985990" cy="257215"/>
          </a:xfrm>
          <a:custGeom>
            <a:avLst/>
            <a:gdLst>
              <a:gd name="T0" fmla="+- 0 43 -33"/>
              <a:gd name="T1" fmla="*/ T0 w 1621"/>
              <a:gd name="T2" fmla="+- 0 2 -345"/>
              <a:gd name="T3" fmla="*/ 2 h 425"/>
              <a:gd name="T4" fmla="+- 0 14 -33"/>
              <a:gd name="T5" fmla="*/ T4 w 1621"/>
              <a:gd name="T6" fmla="+- 0 -29 -345"/>
              <a:gd name="T7" fmla="*/ -29 h 425"/>
              <a:gd name="T8" fmla="+- 0 14 -33"/>
              <a:gd name="T9" fmla="*/ T8 w 1621"/>
              <a:gd name="T10" fmla="+- 0 -228 -345"/>
              <a:gd name="T11" fmla="*/ -228 h 425"/>
              <a:gd name="T12" fmla="+- 0 43 -33"/>
              <a:gd name="T13" fmla="*/ T12 w 1621"/>
              <a:gd name="T14" fmla="+- 0 -258 -345"/>
              <a:gd name="T15" fmla="*/ -258 h 425"/>
              <a:gd name="T16" fmla="+- 0 72 -33"/>
              <a:gd name="T17" fmla="*/ T16 w 1621"/>
              <a:gd name="T18" fmla="+- 0 -156 -345"/>
              <a:gd name="T19" fmla="*/ -156 h 425"/>
              <a:gd name="T20" fmla="+- 0 153 -33"/>
              <a:gd name="T21" fmla="*/ T20 w 1621"/>
              <a:gd name="T22" fmla="+- 0 -244 -345"/>
              <a:gd name="T23" fmla="*/ -244 h 425"/>
              <a:gd name="T24" fmla="+- 0 206 -33"/>
              <a:gd name="T25" fmla="*/ T24 w 1621"/>
              <a:gd name="T26" fmla="+- 0 -218 -345"/>
              <a:gd name="T27" fmla="*/ -218 h 425"/>
              <a:gd name="T28" fmla="+- 0 128 -33"/>
              <a:gd name="T29" fmla="*/ T28 w 1621"/>
              <a:gd name="T30" fmla="+- 0 -137 -345"/>
              <a:gd name="T31" fmla="*/ -137 h 425"/>
              <a:gd name="T32" fmla="+- 0 216 -33"/>
              <a:gd name="T33" fmla="*/ T32 w 1621"/>
              <a:gd name="T34" fmla="+- 0 -41 -345"/>
              <a:gd name="T35" fmla="*/ -41 h 425"/>
              <a:gd name="T36" fmla="+- 0 169 -33"/>
              <a:gd name="T37" fmla="*/ T36 w 1621"/>
              <a:gd name="T38" fmla="+- 0 -6 -345"/>
              <a:gd name="T39" fmla="*/ -6 h 425"/>
              <a:gd name="T40" fmla="+- 0 72 -33"/>
              <a:gd name="T41" fmla="*/ T40 w 1621"/>
              <a:gd name="T42" fmla="+- 0 -114 -345"/>
              <a:gd name="T43" fmla="*/ -114 h 425"/>
              <a:gd name="T44" fmla="+- 0 43 -33"/>
              <a:gd name="T45" fmla="*/ T44 w 1621"/>
              <a:gd name="T46" fmla="+- 0 2 -345"/>
              <a:gd name="T47" fmla="*/ 2 h 425"/>
              <a:gd name="T48" fmla="+- 0 -33 -33"/>
              <a:gd name="T49" fmla="*/ T48 w 1621"/>
              <a:gd name="T50" fmla="+- 0 -345 -345"/>
              <a:gd name="T51" fmla="*/ -345 h 425"/>
              <a:gd name="T52" fmla="+- 0 1588 -33"/>
              <a:gd name="T53" fmla="*/ T52 w 1621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621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7"/>
                </a:lnTo>
                <a:cubicBezTo>
                  <a:pt x="46" y="98"/>
                  <a:pt x="59" y="87"/>
                  <a:pt x="76" y="87"/>
                </a:cubicBezTo>
                <a:cubicBezTo>
                  <a:pt x="119" y="87"/>
                  <a:pt x="102" y="149"/>
                  <a:pt x="105" y="189"/>
                </a:cubicBezTo>
                <a:lnTo>
                  <a:pt x="186" y="101"/>
                </a:lnTo>
                <a:cubicBezTo>
                  <a:pt x="203" y="72"/>
                  <a:pt x="258" y="96"/>
                  <a:pt x="239" y="127"/>
                </a:cubicBezTo>
                <a:cubicBezTo>
                  <a:pt x="219" y="159"/>
                  <a:pt x="186" y="180"/>
                  <a:pt x="161" y="208"/>
                </a:cubicBezTo>
                <a:lnTo>
                  <a:pt x="249" y="304"/>
                </a:lnTo>
                <a:cubicBezTo>
                  <a:pt x="267" y="332"/>
                  <a:pt x="225" y="365"/>
                  <a:pt x="202" y="339"/>
                </a:cubicBezTo>
                <a:lnTo>
                  <a:pt x="105" y="231"/>
                </a:lnTo>
                <a:cubicBezTo>
                  <a:pt x="101" y="275"/>
                  <a:pt x="122" y="346"/>
                  <a:pt x="76" y="347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8" name="AutoShape 71"/>
          <p:cNvSpPr>
            <a:spLocks noChangeArrowheads="1"/>
          </p:cNvSpPr>
          <p:nvPr/>
        </p:nvSpPr>
        <p:spPr bwMode="auto">
          <a:xfrm>
            <a:off x="2284942" y="88062688"/>
            <a:ext cx="985990" cy="257215"/>
          </a:xfrm>
          <a:custGeom>
            <a:avLst/>
            <a:gdLst>
              <a:gd name="T0" fmla="+- 0 40 -246"/>
              <a:gd name="T1" fmla="*/ T0 w 1621"/>
              <a:gd name="T2" fmla="+- 0 2 -345"/>
              <a:gd name="T3" fmla="*/ 2 h 425"/>
              <a:gd name="T4" fmla="+- 0 12 -246"/>
              <a:gd name="T5" fmla="*/ T4 w 1621"/>
              <a:gd name="T6" fmla="+- 0 -27 -345"/>
              <a:gd name="T7" fmla="*/ -27 h 425"/>
              <a:gd name="T8" fmla="+- 0 12 -246"/>
              <a:gd name="T9" fmla="*/ T8 w 1621"/>
              <a:gd name="T10" fmla="+- 0 -165 -345"/>
              <a:gd name="T11" fmla="*/ -165 h 425"/>
              <a:gd name="T12" fmla="+- 0 40 -246"/>
              <a:gd name="T13" fmla="*/ T12 w 1621"/>
              <a:gd name="T14" fmla="+- 0 -194 -345"/>
              <a:gd name="T15" fmla="*/ -194 h 425"/>
              <a:gd name="T16" fmla="+- 0 68 -246"/>
              <a:gd name="T17" fmla="*/ T16 w 1621"/>
              <a:gd name="T18" fmla="+- 0 -165 -345"/>
              <a:gd name="T19" fmla="*/ -165 h 425"/>
              <a:gd name="T20" fmla="+- 0 68 -246"/>
              <a:gd name="T21" fmla="*/ T20 w 1621"/>
              <a:gd name="T22" fmla="+- 0 -27 -345"/>
              <a:gd name="T23" fmla="*/ -27 h 425"/>
              <a:gd name="T24" fmla="+- 0 40 -246"/>
              <a:gd name="T25" fmla="*/ T24 w 1621"/>
              <a:gd name="T26" fmla="+- 0 2 -345"/>
              <a:gd name="T27" fmla="*/ 2 h 425"/>
              <a:gd name="T28" fmla="+- 0 73 -246"/>
              <a:gd name="T29" fmla="*/ T28 w 1621"/>
              <a:gd name="T30" fmla="+- 0 -244 -345"/>
              <a:gd name="T31" fmla="*/ -244 h 425"/>
              <a:gd name="T32" fmla="+- 0 9 -246"/>
              <a:gd name="T33" fmla="*/ T32 w 1621"/>
              <a:gd name="T34" fmla="+- 0 -231 -345"/>
              <a:gd name="T35" fmla="*/ -231 h 425"/>
              <a:gd name="T36" fmla="+- 0 40 -246"/>
              <a:gd name="T37" fmla="*/ T36 w 1621"/>
              <a:gd name="T38" fmla="+- 0 -277 -345"/>
              <a:gd name="T39" fmla="*/ -277 h 425"/>
              <a:gd name="T40" fmla="+- 0 73 -246"/>
              <a:gd name="T41" fmla="*/ T40 w 1621"/>
              <a:gd name="T42" fmla="+- 0 -244 -345"/>
              <a:gd name="T43" fmla="*/ -244 h 425"/>
              <a:gd name="T44" fmla="+- 0 -246 -246"/>
              <a:gd name="T45" fmla="*/ T44 w 1621"/>
              <a:gd name="T46" fmla="+- 0 -345 -345"/>
              <a:gd name="T47" fmla="*/ -345 h 425"/>
              <a:gd name="T48" fmla="+- 0 1375 -246"/>
              <a:gd name="T49" fmla="*/ T48 w 1621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621" h="425">
                <a:moveTo>
                  <a:pt x="286" y="347"/>
                </a:moveTo>
                <a:cubicBezTo>
                  <a:pt x="270" y="347"/>
                  <a:pt x="258" y="333"/>
                  <a:pt x="258" y="318"/>
                </a:cubicBezTo>
                <a:lnTo>
                  <a:pt x="258" y="180"/>
                </a:lnTo>
                <a:cubicBezTo>
                  <a:pt x="258" y="165"/>
                  <a:pt x="270" y="151"/>
                  <a:pt x="286" y="151"/>
                </a:cubicBezTo>
                <a:cubicBezTo>
                  <a:pt x="302" y="151"/>
                  <a:pt x="314" y="165"/>
                  <a:pt x="314" y="180"/>
                </a:cubicBezTo>
                <a:lnTo>
                  <a:pt x="314" y="318"/>
                </a:lnTo>
                <a:cubicBezTo>
                  <a:pt x="314" y="333"/>
                  <a:pt x="302" y="347"/>
                  <a:pt x="286" y="347"/>
                </a:cubicBezTo>
                <a:close/>
                <a:moveTo>
                  <a:pt x="319" y="101"/>
                </a:moveTo>
                <a:cubicBezTo>
                  <a:pt x="322" y="139"/>
                  <a:pt x="266" y="145"/>
                  <a:pt x="255" y="114"/>
                </a:cubicBezTo>
                <a:cubicBezTo>
                  <a:pt x="247" y="91"/>
                  <a:pt x="261" y="67"/>
                  <a:pt x="286" y="68"/>
                </a:cubicBezTo>
                <a:cubicBezTo>
                  <a:pt x="306" y="69"/>
                  <a:pt x="318" y="81"/>
                  <a:pt x="319" y="101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49" name="AutoShape 70"/>
          <p:cNvSpPr>
            <a:spLocks noChangeArrowheads="1"/>
          </p:cNvSpPr>
          <p:nvPr/>
        </p:nvSpPr>
        <p:spPr bwMode="auto">
          <a:xfrm>
            <a:off x="2284942" y="88319903"/>
            <a:ext cx="985990" cy="257215"/>
          </a:xfrm>
          <a:custGeom>
            <a:avLst/>
            <a:gdLst>
              <a:gd name="T0" fmla="+- 0 55 -325"/>
              <a:gd name="T1" fmla="*/ T0 w 1621"/>
              <a:gd name="T2" fmla="+- 0 2 -345"/>
              <a:gd name="T3" fmla="*/ 2 h 425"/>
              <a:gd name="T4" fmla="+- 0 27 -325"/>
              <a:gd name="T5" fmla="*/ T4 w 1621"/>
              <a:gd name="T6" fmla="+- 0 -140 -345"/>
              <a:gd name="T7" fmla="*/ -140 h 425"/>
              <a:gd name="T8" fmla="+- 0 -9 -325"/>
              <a:gd name="T9" fmla="*/ T8 w 1621"/>
              <a:gd name="T10" fmla="+- 0 -166 -345"/>
              <a:gd name="T11" fmla="*/ -166 h 425"/>
              <a:gd name="T12" fmla="+- 0 27 -325"/>
              <a:gd name="T13" fmla="*/ T12 w 1621"/>
              <a:gd name="T14" fmla="+- 0 -192 -345"/>
              <a:gd name="T15" fmla="*/ -192 h 425"/>
              <a:gd name="T16" fmla="+- 0 55 -325"/>
              <a:gd name="T17" fmla="*/ T16 w 1621"/>
              <a:gd name="T18" fmla="+- 0 -257 -345"/>
              <a:gd name="T19" fmla="*/ -257 h 425"/>
              <a:gd name="T20" fmla="+- 0 84 -325"/>
              <a:gd name="T21" fmla="*/ T20 w 1621"/>
              <a:gd name="T22" fmla="+- 0 -192 -345"/>
              <a:gd name="T23" fmla="*/ -192 h 425"/>
              <a:gd name="T24" fmla="+- 0 129 -325"/>
              <a:gd name="T25" fmla="*/ T24 w 1621"/>
              <a:gd name="T26" fmla="+- 0 -166 -345"/>
              <a:gd name="T27" fmla="*/ -166 h 425"/>
              <a:gd name="T28" fmla="+- 0 84 -325"/>
              <a:gd name="T29" fmla="*/ T28 w 1621"/>
              <a:gd name="T30" fmla="+- 0 -140 -345"/>
              <a:gd name="T31" fmla="*/ -140 h 425"/>
              <a:gd name="T32" fmla="+- 0 55 -325"/>
              <a:gd name="T33" fmla="*/ T32 w 1621"/>
              <a:gd name="T34" fmla="+- 0 2 -345"/>
              <a:gd name="T35" fmla="*/ 2 h 425"/>
              <a:gd name="T36" fmla="+- 0 -325 -325"/>
              <a:gd name="T37" fmla="*/ T36 w 1621"/>
              <a:gd name="T38" fmla="+- 0 -345 -345"/>
              <a:gd name="T39" fmla="*/ -345 h 425"/>
              <a:gd name="T40" fmla="+- 0 1296 -325"/>
              <a:gd name="T41" fmla="*/ T40 w 1621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621" h="425">
                <a:moveTo>
                  <a:pt x="380" y="347"/>
                </a:moveTo>
                <a:cubicBezTo>
                  <a:pt x="330" y="347"/>
                  <a:pt x="360" y="254"/>
                  <a:pt x="352" y="205"/>
                </a:cubicBezTo>
                <a:cubicBezTo>
                  <a:pt x="330" y="206"/>
                  <a:pt x="316" y="200"/>
                  <a:pt x="316" y="179"/>
                </a:cubicBezTo>
                <a:cubicBezTo>
                  <a:pt x="316" y="159"/>
                  <a:pt x="331" y="153"/>
                  <a:pt x="352" y="153"/>
                </a:cubicBezTo>
                <a:cubicBezTo>
                  <a:pt x="351" y="121"/>
                  <a:pt x="349" y="88"/>
                  <a:pt x="380" y="88"/>
                </a:cubicBezTo>
                <a:cubicBezTo>
                  <a:pt x="411" y="88"/>
                  <a:pt x="411" y="121"/>
                  <a:pt x="409" y="153"/>
                </a:cubicBezTo>
                <a:cubicBezTo>
                  <a:pt x="434" y="152"/>
                  <a:pt x="454" y="155"/>
                  <a:pt x="454" y="179"/>
                </a:cubicBezTo>
                <a:cubicBezTo>
                  <a:pt x="455" y="203"/>
                  <a:pt x="434" y="206"/>
                  <a:pt x="409" y="205"/>
                </a:cubicBezTo>
                <a:cubicBezTo>
                  <a:pt x="402" y="255"/>
                  <a:pt x="431" y="347"/>
                  <a:pt x="380" y="347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0" name="AutoShape 69"/>
          <p:cNvSpPr>
            <a:spLocks noChangeArrowheads="1"/>
          </p:cNvSpPr>
          <p:nvPr/>
        </p:nvSpPr>
        <p:spPr bwMode="auto">
          <a:xfrm>
            <a:off x="2284942" y="88577118"/>
            <a:ext cx="985990" cy="257215"/>
          </a:xfrm>
          <a:custGeom>
            <a:avLst/>
            <a:gdLst>
              <a:gd name="T0" fmla="+- 0 78 -444"/>
              <a:gd name="T1" fmla="*/ T0 w 1621"/>
              <a:gd name="T2" fmla="+- 0 6 -345"/>
              <a:gd name="T3" fmla="*/ 6 h 425"/>
              <a:gd name="T4" fmla="+- 0 3 -444"/>
              <a:gd name="T5" fmla="*/ T4 w 1621"/>
              <a:gd name="T6" fmla="+- 0 -33 -345"/>
              <a:gd name="T7" fmla="*/ -33 h 425"/>
              <a:gd name="T8" fmla="+- 0 64 -444"/>
              <a:gd name="T9" fmla="*/ T8 w 1621"/>
              <a:gd name="T10" fmla="+- 0 -46 -345"/>
              <a:gd name="T11" fmla="*/ -46 h 425"/>
              <a:gd name="T12" fmla="+- 0 73 -444"/>
              <a:gd name="T13" fmla="*/ T12 w 1621"/>
              <a:gd name="T14" fmla="+- 0 -73 -345"/>
              <a:gd name="T15" fmla="*/ -73 h 425"/>
              <a:gd name="T16" fmla="+- 0 8 -444"/>
              <a:gd name="T17" fmla="*/ T16 w 1621"/>
              <a:gd name="T18" fmla="+- 0 -134 -345"/>
              <a:gd name="T19" fmla="*/ -134 h 425"/>
              <a:gd name="T20" fmla="+- 0 81 -444"/>
              <a:gd name="T21" fmla="*/ T20 w 1621"/>
              <a:gd name="T22" fmla="+- 0 -197 -345"/>
              <a:gd name="T23" fmla="*/ -197 h 425"/>
              <a:gd name="T24" fmla="+- 0 145 -444"/>
              <a:gd name="T25" fmla="*/ T24 w 1621"/>
              <a:gd name="T26" fmla="+- 0 -157 -345"/>
              <a:gd name="T27" fmla="*/ -157 h 425"/>
              <a:gd name="T28" fmla="+- 0 77 -444"/>
              <a:gd name="T29" fmla="*/ T28 w 1621"/>
              <a:gd name="T30" fmla="+- 0 -148 -345"/>
              <a:gd name="T31" fmla="*/ -148 h 425"/>
              <a:gd name="T32" fmla="+- 0 69 -444"/>
              <a:gd name="T33" fmla="*/ T32 w 1621"/>
              <a:gd name="T34" fmla="+- 0 -127 -345"/>
              <a:gd name="T35" fmla="*/ -127 h 425"/>
              <a:gd name="T36" fmla="+- 0 150 -444"/>
              <a:gd name="T37" fmla="*/ T36 w 1621"/>
              <a:gd name="T38" fmla="+- 0 -57 -345"/>
              <a:gd name="T39" fmla="*/ -57 h 425"/>
              <a:gd name="T40" fmla="+- 0 78 -444"/>
              <a:gd name="T41" fmla="*/ T40 w 1621"/>
              <a:gd name="T42" fmla="+- 0 6 -345"/>
              <a:gd name="T43" fmla="*/ 6 h 425"/>
              <a:gd name="T44" fmla="+- 0 -444 -444"/>
              <a:gd name="T45" fmla="*/ T44 w 1621"/>
              <a:gd name="T46" fmla="+- 0 -345 -345"/>
              <a:gd name="T47" fmla="*/ -345 h 425"/>
              <a:gd name="T48" fmla="+- 0 1177 -444"/>
              <a:gd name="T49" fmla="*/ T48 w 1621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621" h="425">
                <a:moveTo>
                  <a:pt x="522" y="351"/>
                </a:moveTo>
                <a:cubicBezTo>
                  <a:pt x="488" y="351"/>
                  <a:pt x="450" y="343"/>
                  <a:pt x="447" y="312"/>
                </a:cubicBezTo>
                <a:cubicBezTo>
                  <a:pt x="444" y="276"/>
                  <a:pt x="488" y="284"/>
                  <a:pt x="508" y="299"/>
                </a:cubicBezTo>
                <a:cubicBezTo>
                  <a:pt x="546" y="311"/>
                  <a:pt x="548" y="279"/>
                  <a:pt x="517" y="272"/>
                </a:cubicBezTo>
                <a:cubicBezTo>
                  <a:pt x="489" y="258"/>
                  <a:pt x="449" y="254"/>
                  <a:pt x="452" y="211"/>
                </a:cubicBezTo>
                <a:cubicBezTo>
                  <a:pt x="454" y="172"/>
                  <a:pt x="482" y="148"/>
                  <a:pt x="525" y="148"/>
                </a:cubicBezTo>
                <a:cubicBezTo>
                  <a:pt x="555" y="148"/>
                  <a:pt x="589" y="158"/>
                  <a:pt x="589" y="188"/>
                </a:cubicBezTo>
                <a:cubicBezTo>
                  <a:pt x="589" y="227"/>
                  <a:pt x="545" y="201"/>
                  <a:pt x="521" y="197"/>
                </a:cubicBezTo>
                <a:cubicBezTo>
                  <a:pt x="508" y="195"/>
                  <a:pt x="500" y="211"/>
                  <a:pt x="513" y="218"/>
                </a:cubicBezTo>
                <a:cubicBezTo>
                  <a:pt x="545" y="236"/>
                  <a:pt x="595" y="238"/>
                  <a:pt x="594" y="288"/>
                </a:cubicBezTo>
                <a:cubicBezTo>
                  <a:pt x="593" y="330"/>
                  <a:pt x="563" y="351"/>
                  <a:pt x="522" y="351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1" name="AutoShape 68"/>
          <p:cNvSpPr>
            <a:spLocks noChangeArrowheads="1"/>
          </p:cNvSpPr>
          <p:nvPr/>
        </p:nvSpPr>
        <p:spPr bwMode="auto">
          <a:xfrm>
            <a:off x="2284942" y="88834332"/>
            <a:ext cx="985990" cy="257215"/>
          </a:xfrm>
          <a:custGeom>
            <a:avLst/>
            <a:gdLst>
              <a:gd name="T0" fmla="+- 0 159 -597"/>
              <a:gd name="T1" fmla="*/ T0 w 1621"/>
              <a:gd name="T2" fmla="+- 0 -194 -345"/>
              <a:gd name="T3" fmla="*/ -194 h 425"/>
              <a:gd name="T4" fmla="+- 0 187 -597"/>
              <a:gd name="T5" fmla="*/ T4 w 1621"/>
              <a:gd name="T6" fmla="+- 0 -69 -345"/>
              <a:gd name="T7" fmla="*/ -69 h 425"/>
              <a:gd name="T8" fmla="+- 0 100 -597"/>
              <a:gd name="T9" fmla="*/ T8 w 1621"/>
              <a:gd name="T10" fmla="+- 0 6 -345"/>
              <a:gd name="T11" fmla="*/ 6 h 425"/>
              <a:gd name="T12" fmla="+- 0 13 -597"/>
              <a:gd name="T13" fmla="*/ T12 w 1621"/>
              <a:gd name="T14" fmla="+- 0 -69 -345"/>
              <a:gd name="T15" fmla="*/ -69 h 425"/>
              <a:gd name="T16" fmla="+- 0 41 -597"/>
              <a:gd name="T17" fmla="*/ T16 w 1621"/>
              <a:gd name="T18" fmla="+- 0 -194 -345"/>
              <a:gd name="T19" fmla="*/ -194 h 425"/>
              <a:gd name="T20" fmla="+- 0 69 -597"/>
              <a:gd name="T21" fmla="*/ T20 w 1621"/>
              <a:gd name="T22" fmla="+- 0 -77 -345"/>
              <a:gd name="T23" fmla="*/ -77 h 425"/>
              <a:gd name="T24" fmla="+- 0 100 -597"/>
              <a:gd name="T25" fmla="*/ T24 w 1621"/>
              <a:gd name="T26" fmla="+- 0 -46 -345"/>
              <a:gd name="T27" fmla="*/ -46 h 425"/>
              <a:gd name="T28" fmla="+- 0 131 -597"/>
              <a:gd name="T29" fmla="*/ T28 w 1621"/>
              <a:gd name="T30" fmla="+- 0 -165 -345"/>
              <a:gd name="T31" fmla="*/ -165 h 425"/>
              <a:gd name="T32" fmla="+- 0 159 -597"/>
              <a:gd name="T33" fmla="*/ T32 w 1621"/>
              <a:gd name="T34" fmla="+- 0 -194 -345"/>
              <a:gd name="T35" fmla="*/ -194 h 425"/>
              <a:gd name="T36" fmla="+- 0 -597 -597"/>
              <a:gd name="T37" fmla="*/ T36 w 1621"/>
              <a:gd name="T38" fmla="+- 0 -345 -345"/>
              <a:gd name="T39" fmla="*/ -345 h 425"/>
              <a:gd name="T40" fmla="+- 0 1024 -597"/>
              <a:gd name="T41" fmla="*/ T40 w 1621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621" h="425">
                <a:moveTo>
                  <a:pt x="756" y="151"/>
                </a:moveTo>
                <a:cubicBezTo>
                  <a:pt x="802" y="155"/>
                  <a:pt x="784" y="230"/>
                  <a:pt x="784" y="276"/>
                </a:cubicBezTo>
                <a:cubicBezTo>
                  <a:pt x="784" y="328"/>
                  <a:pt x="748" y="351"/>
                  <a:pt x="697" y="351"/>
                </a:cubicBezTo>
                <a:cubicBezTo>
                  <a:pt x="647" y="351"/>
                  <a:pt x="610" y="328"/>
                  <a:pt x="610" y="276"/>
                </a:cubicBezTo>
                <a:cubicBezTo>
                  <a:pt x="610" y="230"/>
                  <a:pt x="592" y="151"/>
                  <a:pt x="638" y="151"/>
                </a:cubicBezTo>
                <a:cubicBezTo>
                  <a:pt x="683" y="151"/>
                  <a:pt x="662" y="225"/>
                  <a:pt x="666" y="268"/>
                </a:cubicBezTo>
                <a:cubicBezTo>
                  <a:pt x="668" y="287"/>
                  <a:pt x="678" y="298"/>
                  <a:pt x="697" y="299"/>
                </a:cubicBezTo>
                <a:cubicBezTo>
                  <a:pt x="746" y="298"/>
                  <a:pt x="724" y="225"/>
                  <a:pt x="728" y="180"/>
                </a:cubicBezTo>
                <a:cubicBezTo>
                  <a:pt x="729" y="165"/>
                  <a:pt x="740" y="151"/>
                  <a:pt x="756" y="151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2" name="AutoShape 67"/>
          <p:cNvSpPr>
            <a:spLocks noChangeArrowheads="1"/>
          </p:cNvSpPr>
          <p:nvPr/>
        </p:nvSpPr>
        <p:spPr bwMode="auto">
          <a:xfrm>
            <a:off x="2284942" y="89091547"/>
            <a:ext cx="985990" cy="257215"/>
          </a:xfrm>
          <a:custGeom>
            <a:avLst/>
            <a:gdLst>
              <a:gd name="T0" fmla="+- 0 5 -797"/>
              <a:gd name="T1" fmla="*/ T0 w 1621"/>
              <a:gd name="T2" fmla="+- 0 -26 -345"/>
              <a:gd name="T3" fmla="*/ -26 h 425"/>
              <a:gd name="T4" fmla="+- 0 99 -797"/>
              <a:gd name="T5" fmla="*/ T4 w 1621"/>
              <a:gd name="T6" fmla="+- 0 -192 -345"/>
              <a:gd name="T7" fmla="*/ -192 h 425"/>
              <a:gd name="T8" fmla="+- 0 193 -797"/>
              <a:gd name="T9" fmla="*/ T8 w 1621"/>
              <a:gd name="T10" fmla="+- 0 -26 -345"/>
              <a:gd name="T11" fmla="*/ -26 h 425"/>
              <a:gd name="T12" fmla="+- 0 165 -797"/>
              <a:gd name="T13" fmla="*/ T12 w 1621"/>
              <a:gd name="T14" fmla="+- 0 2 -345"/>
              <a:gd name="T15" fmla="*/ 2 h 425"/>
              <a:gd name="T16" fmla="+- 0 99 -797"/>
              <a:gd name="T17" fmla="*/ T16 w 1621"/>
              <a:gd name="T18" fmla="+- 0 -143 -345"/>
              <a:gd name="T19" fmla="*/ -143 h 425"/>
              <a:gd name="T20" fmla="+- 0 59 -797"/>
              <a:gd name="T21" fmla="*/ T20 w 1621"/>
              <a:gd name="T22" fmla="+- 0 -26 -345"/>
              <a:gd name="T23" fmla="*/ -26 h 425"/>
              <a:gd name="T24" fmla="+- 0 33 -797"/>
              <a:gd name="T25" fmla="*/ T24 w 1621"/>
              <a:gd name="T26" fmla="+- 0 2 -345"/>
              <a:gd name="T27" fmla="*/ 2 h 425"/>
              <a:gd name="T28" fmla="+- 0 5 -797"/>
              <a:gd name="T29" fmla="*/ T28 w 1621"/>
              <a:gd name="T30" fmla="+- 0 -26 -345"/>
              <a:gd name="T31" fmla="*/ -26 h 425"/>
              <a:gd name="T32" fmla="+- 0 -797 -797"/>
              <a:gd name="T33" fmla="*/ T32 w 1621"/>
              <a:gd name="T34" fmla="+- 0 -345 -345"/>
              <a:gd name="T35" fmla="*/ -345 h 425"/>
              <a:gd name="T36" fmla="+- 0 824 -797"/>
              <a:gd name="T37" fmla="*/ T36 w 1621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621" h="425">
                <a:moveTo>
                  <a:pt x="802" y="319"/>
                </a:moveTo>
                <a:cubicBezTo>
                  <a:pt x="802" y="227"/>
                  <a:pt x="813" y="153"/>
                  <a:pt x="896" y="153"/>
                </a:cubicBezTo>
                <a:cubicBezTo>
                  <a:pt x="978" y="153"/>
                  <a:pt x="990" y="226"/>
                  <a:pt x="990" y="319"/>
                </a:cubicBezTo>
                <a:cubicBezTo>
                  <a:pt x="990" y="336"/>
                  <a:pt x="977" y="347"/>
                  <a:pt x="962" y="347"/>
                </a:cubicBezTo>
                <a:cubicBezTo>
                  <a:pt x="901" y="347"/>
                  <a:pt x="974" y="202"/>
                  <a:pt x="896" y="202"/>
                </a:cubicBezTo>
                <a:cubicBezTo>
                  <a:pt x="845" y="202"/>
                  <a:pt x="856" y="269"/>
                  <a:pt x="856" y="319"/>
                </a:cubicBezTo>
                <a:cubicBezTo>
                  <a:pt x="856" y="336"/>
                  <a:pt x="845" y="346"/>
                  <a:pt x="830" y="347"/>
                </a:cubicBezTo>
                <a:cubicBezTo>
                  <a:pt x="815" y="347"/>
                  <a:pt x="802" y="336"/>
                  <a:pt x="802" y="319"/>
                </a:cubicBez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3" name="AutoShape 66"/>
          <p:cNvSpPr>
            <a:spLocks noChangeArrowheads="1"/>
          </p:cNvSpPr>
          <p:nvPr/>
        </p:nvSpPr>
        <p:spPr bwMode="auto">
          <a:xfrm>
            <a:off x="2284942" y="89348762"/>
            <a:ext cx="985990" cy="257215"/>
          </a:xfrm>
          <a:custGeom>
            <a:avLst/>
            <a:gdLst>
              <a:gd name="T0" fmla="+- 0 195 -1004"/>
              <a:gd name="T1" fmla="*/ T0 w 1621"/>
              <a:gd name="T2" fmla="+- 0 -102 -345"/>
              <a:gd name="T3" fmla="*/ -102 h 425"/>
              <a:gd name="T4" fmla="+- 0 167 -1004"/>
              <a:gd name="T5" fmla="*/ T4 w 1621"/>
              <a:gd name="T6" fmla="+- 0 -77 -345"/>
              <a:gd name="T7" fmla="*/ -77 h 425"/>
              <a:gd name="T8" fmla="+- 0 66 -1004"/>
              <a:gd name="T9" fmla="*/ T8 w 1621"/>
              <a:gd name="T10" fmla="+- 0 -77 -345"/>
              <a:gd name="T11" fmla="*/ -77 h 425"/>
              <a:gd name="T12" fmla="+- 0 168 -1004"/>
              <a:gd name="T13" fmla="*/ T12 w 1621"/>
              <a:gd name="T14" fmla="+- 0 -64 -345"/>
              <a:gd name="T15" fmla="*/ -64 h 425"/>
              <a:gd name="T16" fmla="+- 0 192 -1004"/>
              <a:gd name="T17" fmla="*/ T16 w 1621"/>
              <a:gd name="T18" fmla="+- 0 -40 -345"/>
              <a:gd name="T19" fmla="*/ -40 h 425"/>
              <a:gd name="T20" fmla="+- 0 104 -1004"/>
              <a:gd name="T21" fmla="*/ T20 w 1621"/>
              <a:gd name="T22" fmla="+- 0 6 -345"/>
              <a:gd name="T23" fmla="*/ 6 h 425"/>
              <a:gd name="T24" fmla="+- 0 5 -1004"/>
              <a:gd name="T25" fmla="*/ T24 w 1621"/>
              <a:gd name="T26" fmla="+- 0 -96 -345"/>
              <a:gd name="T27" fmla="*/ -96 h 425"/>
              <a:gd name="T28" fmla="+- 0 104 -1004"/>
              <a:gd name="T29" fmla="*/ T28 w 1621"/>
              <a:gd name="T30" fmla="+- 0 -197 -345"/>
              <a:gd name="T31" fmla="*/ -197 h 425"/>
              <a:gd name="T32" fmla="+- 0 195 -1004"/>
              <a:gd name="T33" fmla="*/ T32 w 1621"/>
              <a:gd name="T34" fmla="+- 0 -102 -345"/>
              <a:gd name="T35" fmla="*/ -102 h 425"/>
              <a:gd name="T36" fmla="+- 0 139 -1004"/>
              <a:gd name="T37" fmla="*/ T36 w 1621"/>
              <a:gd name="T38" fmla="+- 0 -116 -345"/>
              <a:gd name="T39" fmla="*/ -116 h 425"/>
              <a:gd name="T40" fmla="+- 0 66 -1004"/>
              <a:gd name="T41" fmla="*/ T40 w 1621"/>
              <a:gd name="T42" fmla="+- 0 -116 -345"/>
              <a:gd name="T43" fmla="*/ -116 h 425"/>
              <a:gd name="T44" fmla="+- 0 139 -1004"/>
              <a:gd name="T45" fmla="*/ T44 w 1621"/>
              <a:gd name="T46" fmla="+- 0 -116 -345"/>
              <a:gd name="T47" fmla="*/ -116 h 425"/>
              <a:gd name="T48" fmla="+- 0 -1004 -1004"/>
              <a:gd name="T49" fmla="*/ T48 w 1621"/>
              <a:gd name="T50" fmla="+- 0 -345 -345"/>
              <a:gd name="T51" fmla="*/ -345 h 425"/>
              <a:gd name="T52" fmla="+- 0 617 -1004"/>
              <a:gd name="T53" fmla="*/ T52 w 1621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621" h="425">
                <a:moveTo>
                  <a:pt x="1199" y="243"/>
                </a:moveTo>
                <a:cubicBezTo>
                  <a:pt x="1200" y="263"/>
                  <a:pt x="1190" y="267"/>
                  <a:pt x="1171" y="268"/>
                </a:cubicBezTo>
                <a:lnTo>
                  <a:pt x="1070" y="268"/>
                </a:lnTo>
                <a:cubicBezTo>
                  <a:pt x="1075" y="315"/>
                  <a:pt x="1145" y="296"/>
                  <a:pt x="1172" y="281"/>
                </a:cubicBezTo>
                <a:cubicBezTo>
                  <a:pt x="1184" y="282"/>
                  <a:pt x="1198" y="291"/>
                  <a:pt x="1196" y="305"/>
                </a:cubicBezTo>
                <a:cubicBezTo>
                  <a:pt x="1191" y="340"/>
                  <a:pt x="1149" y="351"/>
                  <a:pt x="1108" y="351"/>
                </a:cubicBezTo>
                <a:cubicBezTo>
                  <a:pt x="1046" y="351"/>
                  <a:pt x="1009" y="311"/>
                  <a:pt x="1009" y="249"/>
                </a:cubicBezTo>
                <a:cubicBezTo>
                  <a:pt x="1009" y="190"/>
                  <a:pt x="1047" y="148"/>
                  <a:pt x="1108" y="148"/>
                </a:cubicBezTo>
                <a:cubicBezTo>
                  <a:pt x="1165" y="148"/>
                  <a:pt x="1195" y="188"/>
                  <a:pt x="1199" y="243"/>
                </a:cubicBezTo>
                <a:close/>
                <a:moveTo>
                  <a:pt x="1143" y="229"/>
                </a:moveTo>
                <a:cubicBezTo>
                  <a:pt x="1142" y="187"/>
                  <a:pt x="1070" y="186"/>
                  <a:pt x="1070" y="229"/>
                </a:cubicBezTo>
                <a:lnTo>
                  <a:pt x="1143" y="229"/>
                </a:lnTo>
                <a:close/>
              </a:path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4" name="Freeform 65"/>
          <p:cNvSpPr>
            <a:spLocks noChangeArrowheads="1"/>
          </p:cNvSpPr>
          <p:nvPr/>
        </p:nvSpPr>
        <p:spPr bwMode="auto">
          <a:xfrm>
            <a:off x="2284942" y="89605976"/>
            <a:ext cx="985990" cy="257215"/>
          </a:xfrm>
          <a:custGeom>
            <a:avLst/>
            <a:gdLst>
              <a:gd name="T0" fmla="+- 0 -1204 -1204"/>
              <a:gd name="T1" fmla="*/ T0 w 1621"/>
              <a:gd name="T2" fmla="+- 0 -345 -345"/>
              <a:gd name="T3" fmla="*/ -345 h 425"/>
              <a:gd name="T4" fmla="+- 0 417 -1204"/>
              <a:gd name="T5" fmla="*/ T4 w 1621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621" h="425" stroke="0">
                <a:moveTo>
                  <a:pt x="0" y="0"/>
                </a:moveTo>
                <a:lnTo>
                  <a:pt x="1621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5" name="AutoShape 64"/>
          <p:cNvSpPr>
            <a:spLocks noChangeArrowheads="1"/>
          </p:cNvSpPr>
          <p:nvPr/>
        </p:nvSpPr>
        <p:spPr bwMode="auto">
          <a:xfrm>
            <a:off x="2284943" y="89863191"/>
            <a:ext cx="957410" cy="257215"/>
          </a:xfrm>
          <a:custGeom>
            <a:avLst/>
            <a:gdLst>
              <a:gd name="T0" fmla="+- 0 43 -33"/>
              <a:gd name="T1" fmla="*/ T0 w 1575"/>
              <a:gd name="T2" fmla="+- 0 2 -345"/>
              <a:gd name="T3" fmla="*/ 2 h 425"/>
              <a:gd name="T4" fmla="+- 0 14 -33"/>
              <a:gd name="T5" fmla="*/ T4 w 1575"/>
              <a:gd name="T6" fmla="+- 0 -29 -345"/>
              <a:gd name="T7" fmla="*/ -29 h 425"/>
              <a:gd name="T8" fmla="+- 0 14 -33"/>
              <a:gd name="T9" fmla="*/ T8 w 1575"/>
              <a:gd name="T10" fmla="+- 0 -227 -345"/>
              <a:gd name="T11" fmla="*/ -227 h 425"/>
              <a:gd name="T12" fmla="+- 0 113 -33"/>
              <a:gd name="T13" fmla="*/ T12 w 1575"/>
              <a:gd name="T14" fmla="+- 0 -256 -345"/>
              <a:gd name="T15" fmla="*/ -256 h 425"/>
              <a:gd name="T16" fmla="+- 0 199 -33"/>
              <a:gd name="T17" fmla="*/ T16 w 1575"/>
              <a:gd name="T18" fmla="+- 0 -177 -345"/>
              <a:gd name="T19" fmla="*/ -177 h 425"/>
              <a:gd name="T20" fmla="+- 0 139 -33"/>
              <a:gd name="T21" fmla="*/ T20 w 1575"/>
              <a:gd name="T22" fmla="+- 0 -105 -345"/>
              <a:gd name="T23" fmla="*/ -105 h 425"/>
              <a:gd name="T24" fmla="+- 0 202 -33"/>
              <a:gd name="T25" fmla="*/ T24 w 1575"/>
              <a:gd name="T26" fmla="+- 0 -25 -345"/>
              <a:gd name="T27" fmla="*/ -25 h 425"/>
              <a:gd name="T28" fmla="+- 0 145 -33"/>
              <a:gd name="T29" fmla="*/ T28 w 1575"/>
              <a:gd name="T30" fmla="+- 0 -12 -345"/>
              <a:gd name="T31" fmla="*/ -12 h 425"/>
              <a:gd name="T32" fmla="+- 0 72 -33"/>
              <a:gd name="T33" fmla="*/ T32 w 1575"/>
              <a:gd name="T34" fmla="+- 0 -103 -345"/>
              <a:gd name="T35" fmla="*/ -103 h 425"/>
              <a:gd name="T36" fmla="+- 0 43 -33"/>
              <a:gd name="T37" fmla="*/ T36 w 1575"/>
              <a:gd name="T38" fmla="+- 0 2 -345"/>
              <a:gd name="T39" fmla="*/ 2 h 425"/>
              <a:gd name="T40" fmla="+- 0 141 -33"/>
              <a:gd name="T41" fmla="*/ T40 w 1575"/>
              <a:gd name="T42" fmla="+- 0 -175 -345"/>
              <a:gd name="T43" fmla="*/ -175 h 425"/>
              <a:gd name="T44" fmla="+- 0 72 -33"/>
              <a:gd name="T45" fmla="*/ T44 w 1575"/>
              <a:gd name="T46" fmla="+- 0 -202 -345"/>
              <a:gd name="T47" fmla="*/ -202 h 425"/>
              <a:gd name="T48" fmla="+- 0 72 -33"/>
              <a:gd name="T49" fmla="*/ T48 w 1575"/>
              <a:gd name="T50" fmla="+- 0 -146 -345"/>
              <a:gd name="T51" fmla="*/ -146 h 425"/>
              <a:gd name="T52" fmla="+- 0 141 -33"/>
              <a:gd name="T53" fmla="*/ T52 w 1575"/>
              <a:gd name="T54" fmla="+- 0 -175 -345"/>
              <a:gd name="T55" fmla="*/ -175 h 425"/>
              <a:gd name="T56" fmla="+- 0 -33 -33"/>
              <a:gd name="T57" fmla="*/ T56 w 1575"/>
              <a:gd name="T58" fmla="+- 0 -345 -345"/>
              <a:gd name="T59" fmla="*/ -345 h 425"/>
              <a:gd name="T60" fmla="+- 0 1542 -33"/>
              <a:gd name="T61" fmla="*/ T60 w 1575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575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6" name="AutoShape 63"/>
          <p:cNvSpPr>
            <a:spLocks noChangeArrowheads="1"/>
          </p:cNvSpPr>
          <p:nvPr/>
        </p:nvSpPr>
        <p:spPr bwMode="auto">
          <a:xfrm>
            <a:off x="2284943" y="90120406"/>
            <a:ext cx="957410" cy="257215"/>
          </a:xfrm>
          <a:custGeom>
            <a:avLst/>
            <a:gdLst>
              <a:gd name="T0" fmla="+- 0 140 -239"/>
              <a:gd name="T1" fmla="*/ T0 w 1575"/>
              <a:gd name="T2" fmla="+- 0 -176 -345"/>
              <a:gd name="T3" fmla="*/ -176 h 425"/>
              <a:gd name="T4" fmla="+- 0 195 -239"/>
              <a:gd name="T5" fmla="*/ T4 w 1575"/>
              <a:gd name="T6" fmla="+- 0 -165 -345"/>
              <a:gd name="T7" fmla="*/ -165 h 425"/>
              <a:gd name="T8" fmla="+- 0 195 -239"/>
              <a:gd name="T9" fmla="*/ T8 w 1575"/>
              <a:gd name="T10" fmla="+- 0 -27 -345"/>
              <a:gd name="T11" fmla="*/ -27 h 425"/>
              <a:gd name="T12" fmla="+- 0 140 -239"/>
              <a:gd name="T13" fmla="*/ T12 w 1575"/>
              <a:gd name="T14" fmla="+- 0 -16 -345"/>
              <a:gd name="T15" fmla="*/ -16 h 425"/>
              <a:gd name="T16" fmla="+- 0 92 -239"/>
              <a:gd name="T17" fmla="*/ T16 w 1575"/>
              <a:gd name="T18" fmla="+- 0 6 -345"/>
              <a:gd name="T19" fmla="*/ 6 h 425"/>
              <a:gd name="T20" fmla="+- 0 5 -239"/>
              <a:gd name="T21" fmla="*/ T20 w 1575"/>
              <a:gd name="T22" fmla="+- 0 -96 -345"/>
              <a:gd name="T23" fmla="*/ -96 h 425"/>
              <a:gd name="T24" fmla="+- 0 92 -239"/>
              <a:gd name="T25" fmla="*/ T24 w 1575"/>
              <a:gd name="T26" fmla="+- 0 -197 -345"/>
              <a:gd name="T27" fmla="*/ -197 h 425"/>
              <a:gd name="T28" fmla="+- 0 140 -239"/>
              <a:gd name="T29" fmla="*/ T28 w 1575"/>
              <a:gd name="T30" fmla="+- 0 -176 -345"/>
              <a:gd name="T31" fmla="*/ -176 h 425"/>
              <a:gd name="T32" fmla="+- 0 139 -239"/>
              <a:gd name="T33" fmla="*/ T32 w 1575"/>
              <a:gd name="T34" fmla="+- 0 -96 -345"/>
              <a:gd name="T35" fmla="*/ -96 h 425"/>
              <a:gd name="T36" fmla="+- 0 100 -239"/>
              <a:gd name="T37" fmla="*/ T36 w 1575"/>
              <a:gd name="T38" fmla="+- 0 -143 -345"/>
              <a:gd name="T39" fmla="*/ -143 h 425"/>
              <a:gd name="T40" fmla="+- 0 62 -239"/>
              <a:gd name="T41" fmla="*/ T40 w 1575"/>
              <a:gd name="T42" fmla="+- 0 -96 -345"/>
              <a:gd name="T43" fmla="*/ -96 h 425"/>
              <a:gd name="T44" fmla="+- 0 100 -239"/>
              <a:gd name="T45" fmla="*/ T44 w 1575"/>
              <a:gd name="T46" fmla="+- 0 -48 -345"/>
              <a:gd name="T47" fmla="*/ -48 h 425"/>
              <a:gd name="T48" fmla="+- 0 139 -239"/>
              <a:gd name="T49" fmla="*/ T48 w 1575"/>
              <a:gd name="T50" fmla="+- 0 -96 -345"/>
              <a:gd name="T51" fmla="*/ -96 h 425"/>
              <a:gd name="T52" fmla="+- 0 -239 -239"/>
              <a:gd name="T53" fmla="*/ T52 w 1575"/>
              <a:gd name="T54" fmla="+- 0 -345 -345"/>
              <a:gd name="T55" fmla="*/ -345 h 425"/>
              <a:gd name="T56" fmla="+- 0 1336 -239"/>
              <a:gd name="T57" fmla="*/ T56 w 1575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575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7" name="AutoShape 62"/>
          <p:cNvSpPr>
            <a:spLocks noChangeArrowheads="1"/>
          </p:cNvSpPr>
          <p:nvPr/>
        </p:nvSpPr>
        <p:spPr bwMode="auto">
          <a:xfrm>
            <a:off x="2284943" y="90377621"/>
            <a:ext cx="957410" cy="257215"/>
          </a:xfrm>
          <a:custGeom>
            <a:avLst/>
            <a:gdLst>
              <a:gd name="T0" fmla="+- 0 69 -445"/>
              <a:gd name="T1" fmla="*/ T0 w 1575"/>
              <a:gd name="T2" fmla="+- 0 -176 -345"/>
              <a:gd name="T3" fmla="*/ -176 h 425"/>
              <a:gd name="T4" fmla="+- 0 170 -445"/>
              <a:gd name="T5" fmla="*/ T4 w 1575"/>
              <a:gd name="T6" fmla="+- 0 -174 -345"/>
              <a:gd name="T7" fmla="*/ -174 h 425"/>
              <a:gd name="T8" fmla="+- 0 294 -445"/>
              <a:gd name="T9" fmla="*/ T8 w 1575"/>
              <a:gd name="T10" fmla="+- 0 -131 -345"/>
              <a:gd name="T11" fmla="*/ -131 h 425"/>
              <a:gd name="T12" fmla="+- 0 266 -445"/>
              <a:gd name="T13" fmla="*/ T12 w 1575"/>
              <a:gd name="T14" fmla="+- 0 2 -345"/>
              <a:gd name="T15" fmla="*/ 2 h 425"/>
              <a:gd name="T16" fmla="+- 0 238 -445"/>
              <a:gd name="T17" fmla="*/ T16 w 1575"/>
              <a:gd name="T18" fmla="+- 0 -116 -345"/>
              <a:gd name="T19" fmla="*/ -116 h 425"/>
              <a:gd name="T20" fmla="+- 0 210 -445"/>
              <a:gd name="T21" fmla="*/ T20 w 1575"/>
              <a:gd name="T22" fmla="+- 0 -150 -345"/>
              <a:gd name="T23" fmla="*/ -150 h 425"/>
              <a:gd name="T24" fmla="+- 0 181 -445"/>
              <a:gd name="T25" fmla="*/ T24 w 1575"/>
              <a:gd name="T26" fmla="+- 0 -27 -345"/>
              <a:gd name="T27" fmla="*/ -27 h 425"/>
              <a:gd name="T28" fmla="+- 0 153 -445"/>
              <a:gd name="T29" fmla="*/ T28 w 1575"/>
              <a:gd name="T30" fmla="+- 0 2 -345"/>
              <a:gd name="T31" fmla="*/ 2 h 425"/>
              <a:gd name="T32" fmla="+- 0 125 -445"/>
              <a:gd name="T33" fmla="*/ T32 w 1575"/>
              <a:gd name="T34" fmla="+- 0 -116 -345"/>
              <a:gd name="T35" fmla="*/ -116 h 425"/>
              <a:gd name="T36" fmla="+- 0 97 -445"/>
              <a:gd name="T37" fmla="*/ T36 w 1575"/>
              <a:gd name="T38" fmla="+- 0 -150 -345"/>
              <a:gd name="T39" fmla="*/ -150 h 425"/>
              <a:gd name="T40" fmla="+- 0 69 -445"/>
              <a:gd name="T41" fmla="*/ T40 w 1575"/>
              <a:gd name="T42" fmla="+- 0 -27 -345"/>
              <a:gd name="T43" fmla="*/ -27 h 425"/>
              <a:gd name="T44" fmla="+- 0 41 -445"/>
              <a:gd name="T45" fmla="*/ T44 w 1575"/>
              <a:gd name="T46" fmla="+- 0 2 -345"/>
              <a:gd name="T47" fmla="*/ 2 h 425"/>
              <a:gd name="T48" fmla="+- 0 13 -445"/>
              <a:gd name="T49" fmla="*/ T48 w 1575"/>
              <a:gd name="T50" fmla="+- 0 -27 -345"/>
              <a:gd name="T51" fmla="*/ -27 h 425"/>
              <a:gd name="T52" fmla="+- 0 13 -445"/>
              <a:gd name="T53" fmla="*/ T52 w 1575"/>
              <a:gd name="T54" fmla="+- 0 -165 -345"/>
              <a:gd name="T55" fmla="*/ -165 h 425"/>
              <a:gd name="T56" fmla="+- 0 69 -445"/>
              <a:gd name="T57" fmla="*/ T56 w 1575"/>
              <a:gd name="T58" fmla="+- 0 -176 -345"/>
              <a:gd name="T59" fmla="*/ -176 h 425"/>
              <a:gd name="T60" fmla="+- 0 -445 -445"/>
              <a:gd name="T61" fmla="*/ T60 w 1575"/>
              <a:gd name="T62" fmla="+- 0 -345 -345"/>
              <a:gd name="T63" fmla="*/ -345 h 425"/>
              <a:gd name="T64" fmla="+- 0 1130 -445"/>
              <a:gd name="T65" fmla="*/ T64 w 1575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575" h="425">
                <a:moveTo>
                  <a:pt x="514" y="169"/>
                </a:moveTo>
                <a:cubicBezTo>
                  <a:pt x="532" y="140"/>
                  <a:pt x="596" y="142"/>
                  <a:pt x="615" y="171"/>
                </a:cubicBezTo>
                <a:cubicBezTo>
                  <a:pt x="649" y="132"/>
                  <a:pt x="747" y="145"/>
                  <a:pt x="739" y="214"/>
                </a:cubicBezTo>
                <a:cubicBezTo>
                  <a:pt x="734" y="262"/>
                  <a:pt x="759" y="347"/>
                  <a:pt x="711" y="347"/>
                </a:cubicBezTo>
                <a:cubicBezTo>
                  <a:pt x="665" y="347"/>
                  <a:pt x="687" y="273"/>
                  <a:pt x="683" y="229"/>
                </a:cubicBezTo>
                <a:cubicBezTo>
                  <a:pt x="681" y="213"/>
                  <a:pt x="673" y="194"/>
                  <a:pt x="655" y="195"/>
                </a:cubicBezTo>
                <a:cubicBezTo>
                  <a:pt x="609" y="198"/>
                  <a:pt x="626" y="272"/>
                  <a:pt x="626" y="318"/>
                </a:cubicBezTo>
                <a:cubicBezTo>
                  <a:pt x="626" y="334"/>
                  <a:pt x="615" y="348"/>
                  <a:pt x="598" y="347"/>
                </a:cubicBezTo>
                <a:cubicBezTo>
                  <a:pt x="553" y="345"/>
                  <a:pt x="570" y="273"/>
                  <a:pt x="570" y="229"/>
                </a:cubicBezTo>
                <a:cubicBezTo>
                  <a:pt x="570" y="212"/>
                  <a:pt x="560" y="194"/>
                  <a:pt x="542" y="195"/>
                </a:cubicBezTo>
                <a:cubicBezTo>
                  <a:pt x="497" y="198"/>
                  <a:pt x="514" y="272"/>
                  <a:pt x="514" y="318"/>
                </a:cubicBezTo>
                <a:cubicBezTo>
                  <a:pt x="514" y="333"/>
                  <a:pt x="502" y="347"/>
                  <a:pt x="486" y="347"/>
                </a:cubicBez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6" y="147"/>
                  <a:pt x="506" y="143"/>
                  <a:pt x="514" y="169"/>
                </a:cubicBezTo>
                <a:close/>
              </a:path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8" name="AutoShape 61"/>
          <p:cNvSpPr>
            <a:spLocks noChangeArrowheads="1"/>
          </p:cNvSpPr>
          <p:nvPr/>
        </p:nvSpPr>
        <p:spPr bwMode="auto">
          <a:xfrm>
            <a:off x="2284943" y="90634835"/>
            <a:ext cx="957410" cy="257215"/>
          </a:xfrm>
          <a:custGeom>
            <a:avLst/>
            <a:gdLst>
              <a:gd name="T0" fmla="+- 0 195 -751"/>
              <a:gd name="T1" fmla="*/ T0 w 1575"/>
              <a:gd name="T2" fmla="+- 0 -102 -345"/>
              <a:gd name="T3" fmla="*/ -102 h 425"/>
              <a:gd name="T4" fmla="+- 0 167 -751"/>
              <a:gd name="T5" fmla="*/ T4 w 1575"/>
              <a:gd name="T6" fmla="+- 0 -77 -345"/>
              <a:gd name="T7" fmla="*/ -77 h 425"/>
              <a:gd name="T8" fmla="+- 0 66 -751"/>
              <a:gd name="T9" fmla="*/ T8 w 1575"/>
              <a:gd name="T10" fmla="+- 0 -77 -345"/>
              <a:gd name="T11" fmla="*/ -77 h 425"/>
              <a:gd name="T12" fmla="+- 0 168 -751"/>
              <a:gd name="T13" fmla="*/ T12 w 1575"/>
              <a:gd name="T14" fmla="+- 0 -64 -345"/>
              <a:gd name="T15" fmla="*/ -64 h 425"/>
              <a:gd name="T16" fmla="+- 0 192 -751"/>
              <a:gd name="T17" fmla="*/ T16 w 1575"/>
              <a:gd name="T18" fmla="+- 0 -40 -345"/>
              <a:gd name="T19" fmla="*/ -40 h 425"/>
              <a:gd name="T20" fmla="+- 0 104 -751"/>
              <a:gd name="T21" fmla="*/ T20 w 1575"/>
              <a:gd name="T22" fmla="+- 0 6 -345"/>
              <a:gd name="T23" fmla="*/ 6 h 425"/>
              <a:gd name="T24" fmla="+- 0 5 -751"/>
              <a:gd name="T25" fmla="*/ T24 w 1575"/>
              <a:gd name="T26" fmla="+- 0 -96 -345"/>
              <a:gd name="T27" fmla="*/ -96 h 425"/>
              <a:gd name="T28" fmla="+- 0 104 -751"/>
              <a:gd name="T29" fmla="*/ T28 w 1575"/>
              <a:gd name="T30" fmla="+- 0 -197 -345"/>
              <a:gd name="T31" fmla="*/ -197 h 425"/>
              <a:gd name="T32" fmla="+- 0 195 -751"/>
              <a:gd name="T33" fmla="*/ T32 w 1575"/>
              <a:gd name="T34" fmla="+- 0 -102 -345"/>
              <a:gd name="T35" fmla="*/ -102 h 425"/>
              <a:gd name="T36" fmla="+- 0 139 -751"/>
              <a:gd name="T37" fmla="*/ T36 w 1575"/>
              <a:gd name="T38" fmla="+- 0 -116 -345"/>
              <a:gd name="T39" fmla="*/ -116 h 425"/>
              <a:gd name="T40" fmla="+- 0 66 -751"/>
              <a:gd name="T41" fmla="*/ T40 w 1575"/>
              <a:gd name="T42" fmla="+- 0 -116 -345"/>
              <a:gd name="T43" fmla="*/ -116 h 425"/>
              <a:gd name="T44" fmla="+- 0 139 -751"/>
              <a:gd name="T45" fmla="*/ T44 w 1575"/>
              <a:gd name="T46" fmla="+- 0 -116 -345"/>
              <a:gd name="T47" fmla="*/ -116 h 425"/>
              <a:gd name="T48" fmla="+- 0 -751 -751"/>
              <a:gd name="T49" fmla="*/ T48 w 1575"/>
              <a:gd name="T50" fmla="+- 0 -345 -345"/>
              <a:gd name="T51" fmla="*/ -345 h 425"/>
              <a:gd name="T52" fmla="+- 0 824 -751"/>
              <a:gd name="T53" fmla="*/ T52 w 1575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575" h="425">
                <a:moveTo>
                  <a:pt x="946" y="243"/>
                </a:moveTo>
                <a:cubicBezTo>
                  <a:pt x="947" y="263"/>
                  <a:pt x="937" y="267"/>
                  <a:pt x="918" y="268"/>
                </a:cubicBezTo>
                <a:lnTo>
                  <a:pt x="817" y="268"/>
                </a:lnTo>
                <a:cubicBezTo>
                  <a:pt x="822" y="315"/>
                  <a:pt x="892" y="296"/>
                  <a:pt x="919" y="281"/>
                </a:cubicBezTo>
                <a:cubicBezTo>
                  <a:pt x="931" y="282"/>
                  <a:pt x="945" y="291"/>
                  <a:pt x="943" y="305"/>
                </a:cubicBezTo>
                <a:cubicBezTo>
                  <a:pt x="938" y="340"/>
                  <a:pt x="896" y="351"/>
                  <a:pt x="855" y="351"/>
                </a:cubicBezTo>
                <a:cubicBezTo>
                  <a:pt x="793" y="351"/>
                  <a:pt x="756" y="311"/>
                  <a:pt x="756" y="249"/>
                </a:cubicBezTo>
                <a:cubicBezTo>
                  <a:pt x="756" y="190"/>
                  <a:pt x="794" y="148"/>
                  <a:pt x="855" y="148"/>
                </a:cubicBezTo>
                <a:cubicBezTo>
                  <a:pt x="912" y="148"/>
                  <a:pt x="942" y="188"/>
                  <a:pt x="946" y="243"/>
                </a:cubicBezTo>
                <a:close/>
                <a:moveTo>
                  <a:pt x="890" y="229"/>
                </a:moveTo>
                <a:cubicBezTo>
                  <a:pt x="889" y="187"/>
                  <a:pt x="817" y="186"/>
                  <a:pt x="817" y="229"/>
                </a:cubicBezTo>
                <a:lnTo>
                  <a:pt x="890" y="229"/>
                </a:lnTo>
                <a:close/>
              </a:path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59" name="AutoShape 60"/>
          <p:cNvSpPr>
            <a:spLocks noChangeArrowheads="1"/>
          </p:cNvSpPr>
          <p:nvPr/>
        </p:nvSpPr>
        <p:spPr bwMode="auto">
          <a:xfrm>
            <a:off x="2284943" y="90892050"/>
            <a:ext cx="957410" cy="257215"/>
          </a:xfrm>
          <a:custGeom>
            <a:avLst/>
            <a:gdLst>
              <a:gd name="T0" fmla="+- 0 5 -951"/>
              <a:gd name="T1" fmla="*/ T0 w 1575"/>
              <a:gd name="T2" fmla="+- 0 -26 -345"/>
              <a:gd name="T3" fmla="*/ -26 h 425"/>
              <a:gd name="T4" fmla="+- 0 99 -951"/>
              <a:gd name="T5" fmla="*/ T4 w 1575"/>
              <a:gd name="T6" fmla="+- 0 -192 -345"/>
              <a:gd name="T7" fmla="*/ -192 h 425"/>
              <a:gd name="T8" fmla="+- 0 193 -951"/>
              <a:gd name="T9" fmla="*/ T8 w 1575"/>
              <a:gd name="T10" fmla="+- 0 -26 -345"/>
              <a:gd name="T11" fmla="*/ -26 h 425"/>
              <a:gd name="T12" fmla="+- 0 165 -951"/>
              <a:gd name="T13" fmla="*/ T12 w 1575"/>
              <a:gd name="T14" fmla="+- 0 2 -345"/>
              <a:gd name="T15" fmla="*/ 2 h 425"/>
              <a:gd name="T16" fmla="+- 0 99 -951"/>
              <a:gd name="T17" fmla="*/ T16 w 1575"/>
              <a:gd name="T18" fmla="+- 0 -143 -345"/>
              <a:gd name="T19" fmla="*/ -143 h 425"/>
              <a:gd name="T20" fmla="+- 0 59 -951"/>
              <a:gd name="T21" fmla="*/ T20 w 1575"/>
              <a:gd name="T22" fmla="+- 0 -26 -345"/>
              <a:gd name="T23" fmla="*/ -26 h 425"/>
              <a:gd name="T24" fmla="+- 0 33 -951"/>
              <a:gd name="T25" fmla="*/ T24 w 1575"/>
              <a:gd name="T26" fmla="+- 0 2 -345"/>
              <a:gd name="T27" fmla="*/ 2 h 425"/>
              <a:gd name="T28" fmla="+- 0 5 -951"/>
              <a:gd name="T29" fmla="*/ T28 w 1575"/>
              <a:gd name="T30" fmla="+- 0 -26 -345"/>
              <a:gd name="T31" fmla="*/ -26 h 425"/>
              <a:gd name="T32" fmla="+- 0 -951 -951"/>
              <a:gd name="T33" fmla="*/ T32 w 1575"/>
              <a:gd name="T34" fmla="+- 0 -345 -345"/>
              <a:gd name="T35" fmla="*/ -345 h 425"/>
              <a:gd name="T36" fmla="+- 0 624 -951"/>
              <a:gd name="T37" fmla="*/ T36 w 1575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575" h="425">
                <a:moveTo>
                  <a:pt x="956" y="319"/>
                </a:moveTo>
                <a:cubicBezTo>
                  <a:pt x="956" y="227"/>
                  <a:pt x="967" y="153"/>
                  <a:pt x="1050" y="153"/>
                </a:cubicBezTo>
                <a:cubicBezTo>
                  <a:pt x="1132" y="153"/>
                  <a:pt x="1144" y="226"/>
                  <a:pt x="1144" y="319"/>
                </a:cubicBezTo>
                <a:cubicBezTo>
                  <a:pt x="1144" y="336"/>
                  <a:pt x="1131" y="347"/>
                  <a:pt x="1116" y="347"/>
                </a:cubicBezTo>
                <a:cubicBezTo>
                  <a:pt x="1055" y="347"/>
                  <a:pt x="1128" y="202"/>
                  <a:pt x="1050" y="202"/>
                </a:cubicBezTo>
                <a:cubicBezTo>
                  <a:pt x="999" y="202"/>
                  <a:pt x="1010" y="269"/>
                  <a:pt x="1010" y="319"/>
                </a:cubicBezTo>
                <a:cubicBezTo>
                  <a:pt x="1010" y="336"/>
                  <a:pt x="999" y="346"/>
                  <a:pt x="984" y="347"/>
                </a:cubicBezTo>
                <a:cubicBezTo>
                  <a:pt x="969" y="347"/>
                  <a:pt x="956" y="336"/>
                  <a:pt x="956" y="319"/>
                </a:cubicBezTo>
                <a:close/>
              </a:path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0" name="Freeform 59"/>
          <p:cNvSpPr>
            <a:spLocks noChangeArrowheads="1"/>
          </p:cNvSpPr>
          <p:nvPr/>
        </p:nvSpPr>
        <p:spPr bwMode="auto">
          <a:xfrm>
            <a:off x="2284943" y="91149265"/>
            <a:ext cx="957410" cy="257215"/>
          </a:xfrm>
          <a:custGeom>
            <a:avLst/>
            <a:gdLst>
              <a:gd name="T0" fmla="+- 0 -1158 -1158"/>
              <a:gd name="T1" fmla="*/ T0 w 1575"/>
              <a:gd name="T2" fmla="+- 0 -345 -345"/>
              <a:gd name="T3" fmla="*/ -345 h 425"/>
              <a:gd name="T4" fmla="+- 0 417 -1158"/>
              <a:gd name="T5" fmla="*/ T4 w 1575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75" h="425" stroke="0">
                <a:moveTo>
                  <a:pt x="0" y="0"/>
                </a:moveTo>
                <a:lnTo>
                  <a:pt x="157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1" name="AutoShape 58"/>
          <p:cNvSpPr>
            <a:spLocks noChangeArrowheads="1"/>
          </p:cNvSpPr>
          <p:nvPr/>
        </p:nvSpPr>
        <p:spPr bwMode="auto">
          <a:xfrm>
            <a:off x="2284941" y="91406479"/>
            <a:ext cx="457271" cy="257215"/>
          </a:xfrm>
          <a:custGeom>
            <a:avLst/>
            <a:gdLst>
              <a:gd name="T0" fmla="+- 0 90 -33"/>
              <a:gd name="T1" fmla="*/ T0 w 749"/>
              <a:gd name="T2" fmla="+- 0 38 -345"/>
              <a:gd name="T3" fmla="*/ 38 h 425"/>
              <a:gd name="T4" fmla="+- 0 48 -33"/>
              <a:gd name="T5" fmla="*/ T4 w 749"/>
              <a:gd name="T6" fmla="+- 0 52 -345"/>
              <a:gd name="T7" fmla="*/ 52 h 425"/>
              <a:gd name="T8" fmla="+- 0 48 -33"/>
              <a:gd name="T9" fmla="*/ T8 w 749"/>
              <a:gd name="T10" fmla="+- 0 -254 -345"/>
              <a:gd name="T11" fmla="*/ -254 h 425"/>
              <a:gd name="T12" fmla="+- 0 90 -33"/>
              <a:gd name="T13" fmla="*/ T12 w 749"/>
              <a:gd name="T14" fmla="+- 0 -239 -345"/>
              <a:gd name="T15" fmla="*/ -239 h 425"/>
              <a:gd name="T16" fmla="+- 0 64 -33"/>
              <a:gd name="T17" fmla="*/ T16 w 749"/>
              <a:gd name="T18" fmla="+- 0 -101 -345"/>
              <a:gd name="T19" fmla="*/ -101 h 425"/>
              <a:gd name="T20" fmla="+- 0 90 -33"/>
              <a:gd name="T21" fmla="*/ T20 w 749"/>
              <a:gd name="T22" fmla="+- 0 38 -345"/>
              <a:gd name="T23" fmla="*/ 38 h 425"/>
              <a:gd name="T24" fmla="+- 0 -33 -33"/>
              <a:gd name="T25" fmla="*/ T24 w 749"/>
              <a:gd name="T26" fmla="+- 0 -345 -345"/>
              <a:gd name="T27" fmla="*/ -345 h 425"/>
              <a:gd name="T28" fmla="+- 0 716 -33"/>
              <a:gd name="T29" fmla="*/ T28 w 749"/>
              <a:gd name="T30" fmla="+- 0 80 -345"/>
              <a:gd name="T3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749" h="425">
                <a:moveTo>
                  <a:pt x="123" y="383"/>
                </a:moveTo>
                <a:cubicBezTo>
                  <a:pt x="127" y="404"/>
                  <a:pt x="92" y="413"/>
                  <a:pt x="81" y="397"/>
                </a:cubicBezTo>
                <a:cubicBezTo>
                  <a:pt x="36" y="327"/>
                  <a:pt x="36" y="160"/>
                  <a:pt x="81" y="91"/>
                </a:cubicBezTo>
                <a:cubicBezTo>
                  <a:pt x="92" y="74"/>
                  <a:pt x="128" y="85"/>
                  <a:pt x="123" y="106"/>
                </a:cubicBezTo>
                <a:cubicBezTo>
                  <a:pt x="115" y="145"/>
                  <a:pt x="97" y="191"/>
                  <a:pt x="97" y="244"/>
                </a:cubicBezTo>
                <a:cubicBezTo>
                  <a:pt x="97" y="298"/>
                  <a:pt x="115" y="343"/>
                  <a:pt x="123" y="383"/>
                </a:cubicBezTo>
                <a:close/>
              </a:path>
              <a:path w="749" h="425" stroke="0">
                <a:moveTo>
                  <a:pt x="0" y="0"/>
                </a:moveTo>
                <a:lnTo>
                  <a:pt x="74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2" name="AutoShape 57"/>
          <p:cNvSpPr>
            <a:spLocks noChangeArrowheads="1"/>
          </p:cNvSpPr>
          <p:nvPr/>
        </p:nvSpPr>
        <p:spPr bwMode="auto">
          <a:xfrm>
            <a:off x="2284941" y="91663694"/>
            <a:ext cx="457271" cy="257215"/>
          </a:xfrm>
          <a:custGeom>
            <a:avLst/>
            <a:gdLst>
              <a:gd name="T0" fmla="+- 0 -1 -126"/>
              <a:gd name="T1" fmla="*/ T0 w 749"/>
              <a:gd name="T2" fmla="+- 0 -209 -345"/>
              <a:gd name="T3" fmla="*/ -209 h 425"/>
              <a:gd name="T4" fmla="+- 0 44 -126"/>
              <a:gd name="T5" fmla="*/ T4 w 749"/>
              <a:gd name="T6" fmla="+- 0 -250 -345"/>
              <a:gd name="T7" fmla="*/ -250 h 425"/>
              <a:gd name="T8" fmla="+- 0 103 -126"/>
              <a:gd name="T9" fmla="*/ T8 w 749"/>
              <a:gd name="T10" fmla="+- 0 -101 -345"/>
              <a:gd name="T11" fmla="*/ -101 h 425"/>
              <a:gd name="T12" fmla="+- 0 163 -126"/>
              <a:gd name="T13" fmla="*/ T12 w 749"/>
              <a:gd name="T14" fmla="+- 0 -250 -345"/>
              <a:gd name="T15" fmla="*/ -250 h 425"/>
              <a:gd name="T16" fmla="+- 0 208 -126"/>
              <a:gd name="T17" fmla="*/ T16 w 749"/>
              <a:gd name="T18" fmla="+- 0 -209 -345"/>
              <a:gd name="T19" fmla="*/ -209 h 425"/>
              <a:gd name="T20" fmla="+- 0 125 -126"/>
              <a:gd name="T21" fmla="*/ T20 w 749"/>
              <a:gd name="T22" fmla="+- 0 -8 -345"/>
              <a:gd name="T23" fmla="*/ -8 h 425"/>
              <a:gd name="T24" fmla="+- 0 75 -126"/>
              <a:gd name="T25" fmla="*/ T24 w 749"/>
              <a:gd name="T26" fmla="+- 0 -18 -345"/>
              <a:gd name="T27" fmla="*/ -18 h 425"/>
              <a:gd name="T28" fmla="+- 0 -126 -126"/>
              <a:gd name="T29" fmla="*/ T28 w 749"/>
              <a:gd name="T30" fmla="+- 0 -345 -345"/>
              <a:gd name="T31" fmla="*/ -345 h 425"/>
              <a:gd name="T32" fmla="+- 0 623 -126"/>
              <a:gd name="T33" fmla="*/ T32 w 749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749" h="425">
                <a:moveTo>
                  <a:pt x="125" y="136"/>
                </a:moveTo>
                <a:cubicBezTo>
                  <a:pt x="105" y="108"/>
                  <a:pt x="140" y="69"/>
                  <a:pt x="170" y="95"/>
                </a:cubicBezTo>
                <a:cubicBezTo>
                  <a:pt x="195" y="140"/>
                  <a:pt x="208" y="195"/>
                  <a:pt x="229" y="244"/>
                </a:cubicBezTo>
                <a:cubicBezTo>
                  <a:pt x="250" y="195"/>
                  <a:pt x="264" y="140"/>
                  <a:pt x="289" y="95"/>
                </a:cubicBezTo>
                <a:cubicBezTo>
                  <a:pt x="312" y="71"/>
                  <a:pt x="358" y="103"/>
                  <a:pt x="334" y="136"/>
                </a:cubicBezTo>
                <a:lnTo>
                  <a:pt x="251" y="337"/>
                </a:lnTo>
                <a:cubicBezTo>
                  <a:pt x="239" y="354"/>
                  <a:pt x="202" y="346"/>
                  <a:pt x="201" y="327"/>
                </a:cubicBezTo>
                <a:close/>
              </a:path>
              <a:path w="749" h="425" stroke="0">
                <a:moveTo>
                  <a:pt x="0" y="0"/>
                </a:moveTo>
                <a:lnTo>
                  <a:pt x="74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3" name="AutoShape 56"/>
          <p:cNvSpPr>
            <a:spLocks noChangeArrowheads="1"/>
          </p:cNvSpPr>
          <p:nvPr/>
        </p:nvSpPr>
        <p:spPr bwMode="auto">
          <a:xfrm>
            <a:off x="2284941" y="91920909"/>
            <a:ext cx="457271" cy="257215"/>
          </a:xfrm>
          <a:custGeom>
            <a:avLst/>
            <a:gdLst>
              <a:gd name="T0" fmla="+- 0 3 -332"/>
              <a:gd name="T1" fmla="*/ T0 w 749"/>
              <a:gd name="T2" fmla="+- 0 -239 -345"/>
              <a:gd name="T3" fmla="*/ -239 h 425"/>
              <a:gd name="T4" fmla="+- 0 45 -332"/>
              <a:gd name="T5" fmla="*/ T4 w 749"/>
              <a:gd name="T6" fmla="+- 0 -254 -345"/>
              <a:gd name="T7" fmla="*/ -254 h 425"/>
              <a:gd name="T8" fmla="+- 0 45 -332"/>
              <a:gd name="T9" fmla="*/ T8 w 749"/>
              <a:gd name="T10" fmla="+- 0 52 -345"/>
              <a:gd name="T11" fmla="*/ 52 h 425"/>
              <a:gd name="T12" fmla="+- 0 3 -332"/>
              <a:gd name="T13" fmla="*/ T12 w 749"/>
              <a:gd name="T14" fmla="+- 0 38 -345"/>
              <a:gd name="T15" fmla="*/ 38 h 425"/>
              <a:gd name="T16" fmla="+- 0 30 -332"/>
              <a:gd name="T17" fmla="*/ T16 w 749"/>
              <a:gd name="T18" fmla="+- 0 -101 -345"/>
              <a:gd name="T19" fmla="*/ -101 h 425"/>
              <a:gd name="T20" fmla="+- 0 3 -332"/>
              <a:gd name="T21" fmla="*/ T20 w 749"/>
              <a:gd name="T22" fmla="+- 0 -239 -345"/>
              <a:gd name="T23" fmla="*/ -239 h 425"/>
              <a:gd name="T24" fmla="+- 0 -332 -332"/>
              <a:gd name="T25" fmla="*/ T24 w 749"/>
              <a:gd name="T26" fmla="+- 0 -345 -345"/>
              <a:gd name="T27" fmla="*/ -345 h 425"/>
              <a:gd name="T28" fmla="+- 0 417 -332"/>
              <a:gd name="T29" fmla="*/ T28 w 749"/>
              <a:gd name="T30" fmla="+- 0 80 -345"/>
              <a:gd name="T3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749" h="425">
                <a:moveTo>
                  <a:pt x="335" y="106"/>
                </a:moveTo>
                <a:cubicBezTo>
                  <a:pt x="330" y="85"/>
                  <a:pt x="366" y="75"/>
                  <a:pt x="377" y="91"/>
                </a:cubicBezTo>
                <a:cubicBezTo>
                  <a:pt x="423" y="159"/>
                  <a:pt x="422" y="330"/>
                  <a:pt x="377" y="397"/>
                </a:cubicBezTo>
                <a:cubicBezTo>
                  <a:pt x="366" y="413"/>
                  <a:pt x="331" y="403"/>
                  <a:pt x="335" y="383"/>
                </a:cubicBezTo>
                <a:cubicBezTo>
                  <a:pt x="343" y="343"/>
                  <a:pt x="362" y="297"/>
                  <a:pt x="362" y="244"/>
                </a:cubicBezTo>
                <a:cubicBezTo>
                  <a:pt x="362" y="192"/>
                  <a:pt x="344" y="146"/>
                  <a:pt x="335" y="106"/>
                </a:cubicBezTo>
                <a:close/>
              </a:path>
              <a:path w="749" h="425" stroke="0">
                <a:moveTo>
                  <a:pt x="0" y="0"/>
                </a:moveTo>
                <a:lnTo>
                  <a:pt x="74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4" name="AutoShape 55"/>
          <p:cNvSpPr>
            <a:spLocks noChangeArrowheads="1"/>
          </p:cNvSpPr>
          <p:nvPr/>
        </p:nvSpPr>
        <p:spPr bwMode="auto">
          <a:xfrm>
            <a:off x="2284942" y="92178123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5" name="AutoShape 54"/>
          <p:cNvSpPr>
            <a:spLocks noChangeArrowheads="1"/>
          </p:cNvSpPr>
          <p:nvPr/>
        </p:nvSpPr>
        <p:spPr bwMode="auto">
          <a:xfrm>
            <a:off x="2284942" y="87805474"/>
            <a:ext cx="914541" cy="257215"/>
          </a:xfrm>
          <a:custGeom>
            <a:avLst/>
            <a:gdLst>
              <a:gd name="T0" fmla="+- 0 43 -33"/>
              <a:gd name="T1" fmla="*/ T0 w 1508"/>
              <a:gd name="T2" fmla="+- 0 2 -345"/>
              <a:gd name="T3" fmla="*/ 2 h 425"/>
              <a:gd name="T4" fmla="+- 0 14 -33"/>
              <a:gd name="T5" fmla="*/ T4 w 1508"/>
              <a:gd name="T6" fmla="+- 0 -29 -345"/>
              <a:gd name="T7" fmla="*/ -29 h 425"/>
              <a:gd name="T8" fmla="+- 0 14 -33"/>
              <a:gd name="T9" fmla="*/ T8 w 1508"/>
              <a:gd name="T10" fmla="+- 0 -228 -345"/>
              <a:gd name="T11" fmla="*/ -228 h 425"/>
              <a:gd name="T12" fmla="+- 0 43 -33"/>
              <a:gd name="T13" fmla="*/ T12 w 1508"/>
              <a:gd name="T14" fmla="+- 0 -258 -345"/>
              <a:gd name="T15" fmla="*/ -258 h 425"/>
              <a:gd name="T16" fmla="+- 0 72 -33"/>
              <a:gd name="T17" fmla="*/ T16 w 1508"/>
              <a:gd name="T18" fmla="+- 0 -156 -345"/>
              <a:gd name="T19" fmla="*/ -156 h 425"/>
              <a:gd name="T20" fmla="+- 0 153 -33"/>
              <a:gd name="T21" fmla="*/ T20 w 1508"/>
              <a:gd name="T22" fmla="+- 0 -244 -345"/>
              <a:gd name="T23" fmla="*/ -244 h 425"/>
              <a:gd name="T24" fmla="+- 0 206 -33"/>
              <a:gd name="T25" fmla="*/ T24 w 1508"/>
              <a:gd name="T26" fmla="+- 0 -218 -345"/>
              <a:gd name="T27" fmla="*/ -218 h 425"/>
              <a:gd name="T28" fmla="+- 0 128 -33"/>
              <a:gd name="T29" fmla="*/ T28 w 1508"/>
              <a:gd name="T30" fmla="+- 0 -137 -345"/>
              <a:gd name="T31" fmla="*/ -137 h 425"/>
              <a:gd name="T32" fmla="+- 0 216 -33"/>
              <a:gd name="T33" fmla="*/ T32 w 1508"/>
              <a:gd name="T34" fmla="+- 0 -41 -345"/>
              <a:gd name="T35" fmla="*/ -41 h 425"/>
              <a:gd name="T36" fmla="+- 0 169 -33"/>
              <a:gd name="T37" fmla="*/ T36 w 1508"/>
              <a:gd name="T38" fmla="+- 0 -6 -345"/>
              <a:gd name="T39" fmla="*/ -6 h 425"/>
              <a:gd name="T40" fmla="+- 0 72 -33"/>
              <a:gd name="T41" fmla="*/ T40 w 1508"/>
              <a:gd name="T42" fmla="+- 0 -114 -345"/>
              <a:gd name="T43" fmla="*/ -114 h 425"/>
              <a:gd name="T44" fmla="+- 0 43 -33"/>
              <a:gd name="T45" fmla="*/ T44 w 1508"/>
              <a:gd name="T46" fmla="+- 0 2 -345"/>
              <a:gd name="T47" fmla="*/ 2 h 425"/>
              <a:gd name="T48" fmla="+- 0 -33 -33"/>
              <a:gd name="T49" fmla="*/ T48 w 1508"/>
              <a:gd name="T50" fmla="+- 0 -345 -345"/>
              <a:gd name="T51" fmla="*/ -345 h 425"/>
              <a:gd name="T52" fmla="+- 0 1475 -33"/>
              <a:gd name="T53" fmla="*/ T52 w 150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508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7"/>
                </a:lnTo>
                <a:cubicBezTo>
                  <a:pt x="46" y="98"/>
                  <a:pt x="59" y="87"/>
                  <a:pt x="76" y="87"/>
                </a:cubicBezTo>
                <a:cubicBezTo>
                  <a:pt x="119" y="87"/>
                  <a:pt x="102" y="149"/>
                  <a:pt x="105" y="189"/>
                </a:cubicBezTo>
                <a:lnTo>
                  <a:pt x="186" y="101"/>
                </a:lnTo>
                <a:cubicBezTo>
                  <a:pt x="203" y="72"/>
                  <a:pt x="258" y="96"/>
                  <a:pt x="239" y="127"/>
                </a:cubicBezTo>
                <a:cubicBezTo>
                  <a:pt x="219" y="159"/>
                  <a:pt x="186" y="180"/>
                  <a:pt x="161" y="208"/>
                </a:cubicBezTo>
                <a:lnTo>
                  <a:pt x="249" y="304"/>
                </a:lnTo>
                <a:cubicBezTo>
                  <a:pt x="267" y="332"/>
                  <a:pt x="225" y="365"/>
                  <a:pt x="202" y="339"/>
                </a:cubicBezTo>
                <a:lnTo>
                  <a:pt x="105" y="231"/>
                </a:lnTo>
                <a:cubicBezTo>
                  <a:pt x="101" y="275"/>
                  <a:pt x="122" y="346"/>
                  <a:pt x="76" y="347"/>
                </a:cubicBez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6" name="AutoShape 53"/>
          <p:cNvSpPr>
            <a:spLocks noChangeArrowheads="1"/>
          </p:cNvSpPr>
          <p:nvPr/>
        </p:nvSpPr>
        <p:spPr bwMode="auto">
          <a:xfrm>
            <a:off x="2284942" y="88062688"/>
            <a:ext cx="914541" cy="257215"/>
          </a:xfrm>
          <a:custGeom>
            <a:avLst/>
            <a:gdLst>
              <a:gd name="T0" fmla="+- 0 140 -246"/>
              <a:gd name="T1" fmla="*/ T0 w 1508"/>
              <a:gd name="T2" fmla="+- 0 -176 -345"/>
              <a:gd name="T3" fmla="*/ -176 h 425"/>
              <a:gd name="T4" fmla="+- 0 195 -246"/>
              <a:gd name="T5" fmla="*/ T4 w 1508"/>
              <a:gd name="T6" fmla="+- 0 -165 -345"/>
              <a:gd name="T7" fmla="*/ -165 h 425"/>
              <a:gd name="T8" fmla="+- 0 195 -246"/>
              <a:gd name="T9" fmla="*/ T8 w 1508"/>
              <a:gd name="T10" fmla="+- 0 -27 -345"/>
              <a:gd name="T11" fmla="*/ -27 h 425"/>
              <a:gd name="T12" fmla="+- 0 140 -246"/>
              <a:gd name="T13" fmla="*/ T12 w 1508"/>
              <a:gd name="T14" fmla="+- 0 -16 -345"/>
              <a:gd name="T15" fmla="*/ -16 h 425"/>
              <a:gd name="T16" fmla="+- 0 92 -246"/>
              <a:gd name="T17" fmla="*/ T16 w 1508"/>
              <a:gd name="T18" fmla="+- 0 6 -345"/>
              <a:gd name="T19" fmla="*/ 6 h 425"/>
              <a:gd name="T20" fmla="+- 0 5 -246"/>
              <a:gd name="T21" fmla="*/ T20 w 1508"/>
              <a:gd name="T22" fmla="+- 0 -96 -345"/>
              <a:gd name="T23" fmla="*/ -96 h 425"/>
              <a:gd name="T24" fmla="+- 0 92 -246"/>
              <a:gd name="T25" fmla="*/ T24 w 1508"/>
              <a:gd name="T26" fmla="+- 0 -197 -345"/>
              <a:gd name="T27" fmla="*/ -197 h 425"/>
              <a:gd name="T28" fmla="+- 0 140 -246"/>
              <a:gd name="T29" fmla="*/ T28 w 1508"/>
              <a:gd name="T30" fmla="+- 0 -176 -345"/>
              <a:gd name="T31" fmla="*/ -176 h 425"/>
              <a:gd name="T32" fmla="+- 0 139 -246"/>
              <a:gd name="T33" fmla="*/ T32 w 1508"/>
              <a:gd name="T34" fmla="+- 0 -96 -345"/>
              <a:gd name="T35" fmla="*/ -96 h 425"/>
              <a:gd name="T36" fmla="+- 0 100 -246"/>
              <a:gd name="T37" fmla="*/ T36 w 1508"/>
              <a:gd name="T38" fmla="+- 0 -143 -345"/>
              <a:gd name="T39" fmla="*/ -143 h 425"/>
              <a:gd name="T40" fmla="+- 0 62 -246"/>
              <a:gd name="T41" fmla="*/ T40 w 1508"/>
              <a:gd name="T42" fmla="+- 0 -96 -345"/>
              <a:gd name="T43" fmla="*/ -96 h 425"/>
              <a:gd name="T44" fmla="+- 0 100 -246"/>
              <a:gd name="T45" fmla="*/ T44 w 1508"/>
              <a:gd name="T46" fmla="+- 0 -48 -345"/>
              <a:gd name="T47" fmla="*/ -48 h 425"/>
              <a:gd name="T48" fmla="+- 0 139 -246"/>
              <a:gd name="T49" fmla="*/ T48 w 1508"/>
              <a:gd name="T50" fmla="+- 0 -96 -345"/>
              <a:gd name="T51" fmla="*/ -96 h 425"/>
              <a:gd name="T52" fmla="+- 0 -246 -246"/>
              <a:gd name="T53" fmla="*/ T52 w 1508"/>
              <a:gd name="T54" fmla="+- 0 -345 -345"/>
              <a:gd name="T55" fmla="*/ -345 h 425"/>
              <a:gd name="T56" fmla="+- 0 1262 -246"/>
              <a:gd name="T57" fmla="*/ T56 w 150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508" h="425">
                <a:moveTo>
                  <a:pt x="386" y="169"/>
                </a:moveTo>
                <a:cubicBezTo>
                  <a:pt x="394" y="144"/>
                  <a:pt x="441" y="147"/>
                  <a:pt x="441" y="180"/>
                </a:cubicBezTo>
                <a:lnTo>
                  <a:pt x="441" y="318"/>
                </a:lnTo>
                <a:cubicBezTo>
                  <a:pt x="444" y="351"/>
                  <a:pt x="394" y="355"/>
                  <a:pt x="386" y="329"/>
                </a:cubicBezTo>
                <a:cubicBezTo>
                  <a:pt x="375" y="344"/>
                  <a:pt x="362" y="351"/>
                  <a:pt x="338" y="351"/>
                </a:cubicBezTo>
                <a:cubicBezTo>
                  <a:pt x="282" y="351"/>
                  <a:pt x="251" y="307"/>
                  <a:pt x="251" y="249"/>
                </a:cubicBezTo>
                <a:cubicBezTo>
                  <a:pt x="251" y="191"/>
                  <a:pt x="282" y="148"/>
                  <a:pt x="338" y="148"/>
                </a:cubicBezTo>
                <a:cubicBezTo>
                  <a:pt x="361" y="148"/>
                  <a:pt x="375" y="154"/>
                  <a:pt x="386" y="169"/>
                </a:cubicBezTo>
                <a:close/>
                <a:moveTo>
                  <a:pt x="385" y="249"/>
                </a:moveTo>
                <a:cubicBezTo>
                  <a:pt x="385" y="224"/>
                  <a:pt x="374" y="201"/>
                  <a:pt x="346" y="202"/>
                </a:cubicBezTo>
                <a:cubicBezTo>
                  <a:pt x="319" y="202"/>
                  <a:pt x="308" y="222"/>
                  <a:pt x="308" y="249"/>
                </a:cubicBezTo>
                <a:cubicBezTo>
                  <a:pt x="307" y="277"/>
                  <a:pt x="320" y="297"/>
                  <a:pt x="346" y="297"/>
                </a:cubicBezTo>
                <a:cubicBezTo>
                  <a:pt x="373" y="297"/>
                  <a:pt x="385" y="275"/>
                  <a:pt x="385" y="249"/>
                </a:cubicBez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7" name="AutoShape 52"/>
          <p:cNvSpPr>
            <a:spLocks noChangeArrowheads="1"/>
          </p:cNvSpPr>
          <p:nvPr/>
        </p:nvSpPr>
        <p:spPr bwMode="auto">
          <a:xfrm>
            <a:off x="2284942" y="88319903"/>
            <a:ext cx="914541" cy="257215"/>
          </a:xfrm>
          <a:custGeom>
            <a:avLst/>
            <a:gdLst>
              <a:gd name="T0" fmla="+- 0 40 -452"/>
              <a:gd name="T1" fmla="*/ T0 w 1508"/>
              <a:gd name="T2" fmla="+- 0 2 -345"/>
              <a:gd name="T3" fmla="*/ 2 h 425"/>
              <a:gd name="T4" fmla="+- 0 12 -452"/>
              <a:gd name="T5" fmla="*/ T4 w 1508"/>
              <a:gd name="T6" fmla="+- 0 -27 -345"/>
              <a:gd name="T7" fmla="*/ -27 h 425"/>
              <a:gd name="T8" fmla="+- 0 12 -452"/>
              <a:gd name="T9" fmla="*/ T8 w 1508"/>
              <a:gd name="T10" fmla="+- 0 -165 -345"/>
              <a:gd name="T11" fmla="*/ -165 h 425"/>
              <a:gd name="T12" fmla="+- 0 40 -452"/>
              <a:gd name="T13" fmla="*/ T12 w 1508"/>
              <a:gd name="T14" fmla="+- 0 -194 -345"/>
              <a:gd name="T15" fmla="*/ -194 h 425"/>
              <a:gd name="T16" fmla="+- 0 68 -452"/>
              <a:gd name="T17" fmla="*/ T16 w 1508"/>
              <a:gd name="T18" fmla="+- 0 -165 -345"/>
              <a:gd name="T19" fmla="*/ -165 h 425"/>
              <a:gd name="T20" fmla="+- 0 68 -452"/>
              <a:gd name="T21" fmla="*/ T20 w 1508"/>
              <a:gd name="T22" fmla="+- 0 -27 -345"/>
              <a:gd name="T23" fmla="*/ -27 h 425"/>
              <a:gd name="T24" fmla="+- 0 40 -452"/>
              <a:gd name="T25" fmla="*/ T24 w 1508"/>
              <a:gd name="T26" fmla="+- 0 2 -345"/>
              <a:gd name="T27" fmla="*/ 2 h 425"/>
              <a:gd name="T28" fmla="+- 0 73 -452"/>
              <a:gd name="T29" fmla="*/ T28 w 1508"/>
              <a:gd name="T30" fmla="+- 0 -244 -345"/>
              <a:gd name="T31" fmla="*/ -244 h 425"/>
              <a:gd name="T32" fmla="+- 0 9 -452"/>
              <a:gd name="T33" fmla="*/ T32 w 1508"/>
              <a:gd name="T34" fmla="+- 0 -231 -345"/>
              <a:gd name="T35" fmla="*/ -231 h 425"/>
              <a:gd name="T36" fmla="+- 0 40 -452"/>
              <a:gd name="T37" fmla="*/ T36 w 1508"/>
              <a:gd name="T38" fmla="+- 0 -277 -345"/>
              <a:gd name="T39" fmla="*/ -277 h 425"/>
              <a:gd name="T40" fmla="+- 0 73 -452"/>
              <a:gd name="T41" fmla="*/ T40 w 1508"/>
              <a:gd name="T42" fmla="+- 0 -244 -345"/>
              <a:gd name="T43" fmla="*/ -244 h 425"/>
              <a:gd name="T44" fmla="+- 0 -452 -452"/>
              <a:gd name="T45" fmla="*/ T44 w 1508"/>
              <a:gd name="T46" fmla="+- 0 -345 -345"/>
              <a:gd name="T47" fmla="*/ -345 h 425"/>
              <a:gd name="T48" fmla="+- 0 1056 -452"/>
              <a:gd name="T49" fmla="*/ T48 w 1508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508" h="425">
                <a:moveTo>
                  <a:pt x="492" y="347"/>
                </a:moveTo>
                <a:cubicBezTo>
                  <a:pt x="476" y="347"/>
                  <a:pt x="464" y="333"/>
                  <a:pt x="464" y="318"/>
                </a:cubicBezTo>
                <a:lnTo>
                  <a:pt x="464" y="180"/>
                </a:lnTo>
                <a:cubicBezTo>
                  <a:pt x="464" y="165"/>
                  <a:pt x="476" y="151"/>
                  <a:pt x="492" y="151"/>
                </a:cubicBezTo>
                <a:cubicBezTo>
                  <a:pt x="508" y="151"/>
                  <a:pt x="520" y="165"/>
                  <a:pt x="520" y="180"/>
                </a:cubicBezTo>
                <a:lnTo>
                  <a:pt x="520" y="318"/>
                </a:lnTo>
                <a:cubicBezTo>
                  <a:pt x="520" y="333"/>
                  <a:pt x="508" y="347"/>
                  <a:pt x="492" y="347"/>
                </a:cubicBezTo>
                <a:close/>
                <a:moveTo>
                  <a:pt x="525" y="101"/>
                </a:moveTo>
                <a:cubicBezTo>
                  <a:pt x="528" y="139"/>
                  <a:pt x="472" y="145"/>
                  <a:pt x="461" y="114"/>
                </a:cubicBezTo>
                <a:cubicBezTo>
                  <a:pt x="453" y="91"/>
                  <a:pt x="467" y="67"/>
                  <a:pt x="492" y="68"/>
                </a:cubicBezTo>
                <a:cubicBezTo>
                  <a:pt x="512" y="69"/>
                  <a:pt x="524" y="81"/>
                  <a:pt x="525" y="101"/>
                </a:cubicBez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8" name="AutoShape 51"/>
          <p:cNvSpPr>
            <a:spLocks noChangeArrowheads="1"/>
          </p:cNvSpPr>
          <p:nvPr/>
        </p:nvSpPr>
        <p:spPr bwMode="auto">
          <a:xfrm>
            <a:off x="2284942" y="88577118"/>
            <a:ext cx="914541" cy="257215"/>
          </a:xfrm>
          <a:custGeom>
            <a:avLst/>
            <a:gdLst>
              <a:gd name="T0" fmla="+- 0 78 -531"/>
              <a:gd name="T1" fmla="*/ T0 w 1508"/>
              <a:gd name="T2" fmla="+- 0 6 -345"/>
              <a:gd name="T3" fmla="*/ 6 h 425"/>
              <a:gd name="T4" fmla="+- 0 3 -531"/>
              <a:gd name="T5" fmla="*/ T4 w 1508"/>
              <a:gd name="T6" fmla="+- 0 -33 -345"/>
              <a:gd name="T7" fmla="*/ -33 h 425"/>
              <a:gd name="T8" fmla="+- 0 64 -531"/>
              <a:gd name="T9" fmla="*/ T8 w 1508"/>
              <a:gd name="T10" fmla="+- 0 -46 -345"/>
              <a:gd name="T11" fmla="*/ -46 h 425"/>
              <a:gd name="T12" fmla="+- 0 73 -531"/>
              <a:gd name="T13" fmla="*/ T12 w 1508"/>
              <a:gd name="T14" fmla="+- 0 -73 -345"/>
              <a:gd name="T15" fmla="*/ -73 h 425"/>
              <a:gd name="T16" fmla="+- 0 8 -531"/>
              <a:gd name="T17" fmla="*/ T16 w 1508"/>
              <a:gd name="T18" fmla="+- 0 -134 -345"/>
              <a:gd name="T19" fmla="*/ -134 h 425"/>
              <a:gd name="T20" fmla="+- 0 81 -531"/>
              <a:gd name="T21" fmla="*/ T20 w 1508"/>
              <a:gd name="T22" fmla="+- 0 -197 -345"/>
              <a:gd name="T23" fmla="*/ -197 h 425"/>
              <a:gd name="T24" fmla="+- 0 145 -531"/>
              <a:gd name="T25" fmla="*/ T24 w 1508"/>
              <a:gd name="T26" fmla="+- 0 -157 -345"/>
              <a:gd name="T27" fmla="*/ -157 h 425"/>
              <a:gd name="T28" fmla="+- 0 77 -531"/>
              <a:gd name="T29" fmla="*/ T28 w 1508"/>
              <a:gd name="T30" fmla="+- 0 -148 -345"/>
              <a:gd name="T31" fmla="*/ -148 h 425"/>
              <a:gd name="T32" fmla="+- 0 69 -531"/>
              <a:gd name="T33" fmla="*/ T32 w 1508"/>
              <a:gd name="T34" fmla="+- 0 -127 -345"/>
              <a:gd name="T35" fmla="*/ -127 h 425"/>
              <a:gd name="T36" fmla="+- 0 150 -531"/>
              <a:gd name="T37" fmla="*/ T36 w 1508"/>
              <a:gd name="T38" fmla="+- 0 -57 -345"/>
              <a:gd name="T39" fmla="*/ -57 h 425"/>
              <a:gd name="T40" fmla="+- 0 78 -531"/>
              <a:gd name="T41" fmla="*/ T40 w 1508"/>
              <a:gd name="T42" fmla="+- 0 6 -345"/>
              <a:gd name="T43" fmla="*/ 6 h 425"/>
              <a:gd name="T44" fmla="+- 0 -531 -531"/>
              <a:gd name="T45" fmla="*/ T44 w 1508"/>
              <a:gd name="T46" fmla="+- 0 -345 -345"/>
              <a:gd name="T47" fmla="*/ -345 h 425"/>
              <a:gd name="T48" fmla="+- 0 977 -531"/>
              <a:gd name="T49" fmla="*/ T48 w 1508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508" h="425">
                <a:moveTo>
                  <a:pt x="609" y="351"/>
                </a:moveTo>
                <a:cubicBezTo>
                  <a:pt x="575" y="351"/>
                  <a:pt x="537" y="343"/>
                  <a:pt x="534" y="312"/>
                </a:cubicBezTo>
                <a:cubicBezTo>
                  <a:pt x="531" y="276"/>
                  <a:pt x="575" y="284"/>
                  <a:pt x="595" y="299"/>
                </a:cubicBezTo>
                <a:cubicBezTo>
                  <a:pt x="633" y="311"/>
                  <a:pt x="635" y="279"/>
                  <a:pt x="604" y="272"/>
                </a:cubicBezTo>
                <a:cubicBezTo>
                  <a:pt x="576" y="258"/>
                  <a:pt x="536" y="254"/>
                  <a:pt x="539" y="211"/>
                </a:cubicBezTo>
                <a:cubicBezTo>
                  <a:pt x="541" y="172"/>
                  <a:pt x="569" y="148"/>
                  <a:pt x="612" y="148"/>
                </a:cubicBezTo>
                <a:cubicBezTo>
                  <a:pt x="642" y="148"/>
                  <a:pt x="676" y="158"/>
                  <a:pt x="676" y="188"/>
                </a:cubicBezTo>
                <a:cubicBezTo>
                  <a:pt x="676" y="227"/>
                  <a:pt x="632" y="201"/>
                  <a:pt x="608" y="197"/>
                </a:cubicBezTo>
                <a:cubicBezTo>
                  <a:pt x="595" y="195"/>
                  <a:pt x="587" y="211"/>
                  <a:pt x="600" y="218"/>
                </a:cubicBezTo>
                <a:cubicBezTo>
                  <a:pt x="632" y="236"/>
                  <a:pt x="682" y="238"/>
                  <a:pt x="681" y="288"/>
                </a:cubicBezTo>
                <a:cubicBezTo>
                  <a:pt x="680" y="330"/>
                  <a:pt x="650" y="351"/>
                  <a:pt x="609" y="351"/>
                </a:cubicBez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69" name="AutoShape 50"/>
          <p:cNvSpPr>
            <a:spLocks noChangeArrowheads="1"/>
          </p:cNvSpPr>
          <p:nvPr/>
        </p:nvSpPr>
        <p:spPr bwMode="auto">
          <a:xfrm>
            <a:off x="2284942" y="88834332"/>
            <a:ext cx="914541" cy="257215"/>
          </a:xfrm>
          <a:custGeom>
            <a:avLst/>
            <a:gdLst>
              <a:gd name="T0" fmla="+- 0 195 -684"/>
              <a:gd name="T1" fmla="*/ T0 w 1508"/>
              <a:gd name="T2" fmla="+- 0 -102 -345"/>
              <a:gd name="T3" fmla="*/ -102 h 425"/>
              <a:gd name="T4" fmla="+- 0 167 -684"/>
              <a:gd name="T5" fmla="*/ T4 w 1508"/>
              <a:gd name="T6" fmla="+- 0 -77 -345"/>
              <a:gd name="T7" fmla="*/ -77 h 425"/>
              <a:gd name="T8" fmla="+- 0 66 -684"/>
              <a:gd name="T9" fmla="*/ T8 w 1508"/>
              <a:gd name="T10" fmla="+- 0 -77 -345"/>
              <a:gd name="T11" fmla="*/ -77 h 425"/>
              <a:gd name="T12" fmla="+- 0 168 -684"/>
              <a:gd name="T13" fmla="*/ T12 w 1508"/>
              <a:gd name="T14" fmla="+- 0 -64 -345"/>
              <a:gd name="T15" fmla="*/ -64 h 425"/>
              <a:gd name="T16" fmla="+- 0 192 -684"/>
              <a:gd name="T17" fmla="*/ T16 w 1508"/>
              <a:gd name="T18" fmla="+- 0 -40 -345"/>
              <a:gd name="T19" fmla="*/ -40 h 425"/>
              <a:gd name="T20" fmla="+- 0 104 -684"/>
              <a:gd name="T21" fmla="*/ T20 w 1508"/>
              <a:gd name="T22" fmla="+- 0 6 -345"/>
              <a:gd name="T23" fmla="*/ 6 h 425"/>
              <a:gd name="T24" fmla="+- 0 5 -684"/>
              <a:gd name="T25" fmla="*/ T24 w 1508"/>
              <a:gd name="T26" fmla="+- 0 -96 -345"/>
              <a:gd name="T27" fmla="*/ -96 h 425"/>
              <a:gd name="T28" fmla="+- 0 104 -684"/>
              <a:gd name="T29" fmla="*/ T28 w 1508"/>
              <a:gd name="T30" fmla="+- 0 -197 -345"/>
              <a:gd name="T31" fmla="*/ -197 h 425"/>
              <a:gd name="T32" fmla="+- 0 195 -684"/>
              <a:gd name="T33" fmla="*/ T32 w 1508"/>
              <a:gd name="T34" fmla="+- 0 -102 -345"/>
              <a:gd name="T35" fmla="*/ -102 h 425"/>
              <a:gd name="T36" fmla="+- 0 139 -684"/>
              <a:gd name="T37" fmla="*/ T36 w 1508"/>
              <a:gd name="T38" fmla="+- 0 -116 -345"/>
              <a:gd name="T39" fmla="*/ -116 h 425"/>
              <a:gd name="T40" fmla="+- 0 66 -684"/>
              <a:gd name="T41" fmla="*/ T40 w 1508"/>
              <a:gd name="T42" fmla="+- 0 -116 -345"/>
              <a:gd name="T43" fmla="*/ -116 h 425"/>
              <a:gd name="T44" fmla="+- 0 139 -684"/>
              <a:gd name="T45" fmla="*/ T44 w 1508"/>
              <a:gd name="T46" fmla="+- 0 -116 -345"/>
              <a:gd name="T47" fmla="*/ -116 h 425"/>
              <a:gd name="T48" fmla="+- 0 -684 -684"/>
              <a:gd name="T49" fmla="*/ T48 w 1508"/>
              <a:gd name="T50" fmla="+- 0 -345 -345"/>
              <a:gd name="T51" fmla="*/ -345 h 425"/>
              <a:gd name="T52" fmla="+- 0 824 -684"/>
              <a:gd name="T53" fmla="*/ T52 w 150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508" h="425">
                <a:moveTo>
                  <a:pt x="879" y="243"/>
                </a:moveTo>
                <a:cubicBezTo>
                  <a:pt x="880" y="263"/>
                  <a:pt x="870" y="267"/>
                  <a:pt x="851" y="268"/>
                </a:cubicBezTo>
                <a:lnTo>
                  <a:pt x="750" y="268"/>
                </a:lnTo>
                <a:cubicBezTo>
                  <a:pt x="755" y="315"/>
                  <a:pt x="825" y="296"/>
                  <a:pt x="852" y="281"/>
                </a:cubicBezTo>
                <a:cubicBezTo>
                  <a:pt x="864" y="282"/>
                  <a:pt x="878" y="291"/>
                  <a:pt x="876" y="305"/>
                </a:cubicBezTo>
                <a:cubicBezTo>
                  <a:pt x="871" y="340"/>
                  <a:pt x="829" y="351"/>
                  <a:pt x="788" y="351"/>
                </a:cubicBezTo>
                <a:cubicBezTo>
                  <a:pt x="726" y="351"/>
                  <a:pt x="689" y="311"/>
                  <a:pt x="689" y="249"/>
                </a:cubicBezTo>
                <a:cubicBezTo>
                  <a:pt x="689" y="190"/>
                  <a:pt x="727" y="148"/>
                  <a:pt x="788" y="148"/>
                </a:cubicBezTo>
                <a:cubicBezTo>
                  <a:pt x="845" y="148"/>
                  <a:pt x="875" y="188"/>
                  <a:pt x="879" y="243"/>
                </a:cubicBezTo>
                <a:close/>
                <a:moveTo>
                  <a:pt x="823" y="229"/>
                </a:moveTo>
                <a:cubicBezTo>
                  <a:pt x="822" y="187"/>
                  <a:pt x="750" y="186"/>
                  <a:pt x="750" y="229"/>
                </a:cubicBezTo>
                <a:lnTo>
                  <a:pt x="823" y="229"/>
                </a:ln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0" name="AutoShape 49"/>
          <p:cNvSpPr>
            <a:spLocks noChangeArrowheads="1"/>
          </p:cNvSpPr>
          <p:nvPr/>
        </p:nvSpPr>
        <p:spPr bwMode="auto">
          <a:xfrm>
            <a:off x="2284942" y="89091547"/>
            <a:ext cx="914541" cy="257215"/>
          </a:xfrm>
          <a:custGeom>
            <a:avLst/>
            <a:gdLst>
              <a:gd name="T0" fmla="+- 0 5 -884"/>
              <a:gd name="T1" fmla="*/ T0 w 1508"/>
              <a:gd name="T2" fmla="+- 0 -26 -345"/>
              <a:gd name="T3" fmla="*/ -26 h 425"/>
              <a:gd name="T4" fmla="+- 0 99 -884"/>
              <a:gd name="T5" fmla="*/ T4 w 1508"/>
              <a:gd name="T6" fmla="+- 0 -192 -345"/>
              <a:gd name="T7" fmla="*/ -192 h 425"/>
              <a:gd name="T8" fmla="+- 0 193 -884"/>
              <a:gd name="T9" fmla="*/ T8 w 1508"/>
              <a:gd name="T10" fmla="+- 0 -26 -345"/>
              <a:gd name="T11" fmla="*/ -26 h 425"/>
              <a:gd name="T12" fmla="+- 0 165 -884"/>
              <a:gd name="T13" fmla="*/ T12 w 1508"/>
              <a:gd name="T14" fmla="+- 0 2 -345"/>
              <a:gd name="T15" fmla="*/ 2 h 425"/>
              <a:gd name="T16" fmla="+- 0 99 -884"/>
              <a:gd name="T17" fmla="*/ T16 w 1508"/>
              <a:gd name="T18" fmla="+- 0 -143 -345"/>
              <a:gd name="T19" fmla="*/ -143 h 425"/>
              <a:gd name="T20" fmla="+- 0 59 -884"/>
              <a:gd name="T21" fmla="*/ T20 w 1508"/>
              <a:gd name="T22" fmla="+- 0 -26 -345"/>
              <a:gd name="T23" fmla="*/ -26 h 425"/>
              <a:gd name="T24" fmla="+- 0 33 -884"/>
              <a:gd name="T25" fmla="*/ T24 w 1508"/>
              <a:gd name="T26" fmla="+- 0 2 -345"/>
              <a:gd name="T27" fmla="*/ 2 h 425"/>
              <a:gd name="T28" fmla="+- 0 5 -884"/>
              <a:gd name="T29" fmla="*/ T28 w 1508"/>
              <a:gd name="T30" fmla="+- 0 -26 -345"/>
              <a:gd name="T31" fmla="*/ -26 h 425"/>
              <a:gd name="T32" fmla="+- 0 -884 -884"/>
              <a:gd name="T33" fmla="*/ T32 w 1508"/>
              <a:gd name="T34" fmla="+- 0 -345 -345"/>
              <a:gd name="T35" fmla="*/ -345 h 425"/>
              <a:gd name="T36" fmla="+- 0 624 -884"/>
              <a:gd name="T37" fmla="*/ T36 w 1508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508" h="425">
                <a:moveTo>
                  <a:pt x="889" y="319"/>
                </a:moveTo>
                <a:cubicBezTo>
                  <a:pt x="889" y="227"/>
                  <a:pt x="900" y="153"/>
                  <a:pt x="983" y="153"/>
                </a:cubicBezTo>
                <a:cubicBezTo>
                  <a:pt x="1065" y="153"/>
                  <a:pt x="1077" y="226"/>
                  <a:pt x="1077" y="319"/>
                </a:cubicBezTo>
                <a:cubicBezTo>
                  <a:pt x="1077" y="336"/>
                  <a:pt x="1064" y="347"/>
                  <a:pt x="1049" y="347"/>
                </a:cubicBezTo>
                <a:cubicBezTo>
                  <a:pt x="988" y="347"/>
                  <a:pt x="1061" y="202"/>
                  <a:pt x="983" y="202"/>
                </a:cubicBezTo>
                <a:cubicBezTo>
                  <a:pt x="932" y="202"/>
                  <a:pt x="943" y="269"/>
                  <a:pt x="943" y="319"/>
                </a:cubicBezTo>
                <a:cubicBezTo>
                  <a:pt x="943" y="336"/>
                  <a:pt x="932" y="346"/>
                  <a:pt x="917" y="347"/>
                </a:cubicBezTo>
                <a:cubicBezTo>
                  <a:pt x="902" y="347"/>
                  <a:pt x="889" y="336"/>
                  <a:pt x="889" y="319"/>
                </a:cubicBezTo>
                <a:close/>
              </a:path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1" name="Freeform 48"/>
          <p:cNvSpPr>
            <a:spLocks noChangeArrowheads="1"/>
          </p:cNvSpPr>
          <p:nvPr/>
        </p:nvSpPr>
        <p:spPr bwMode="auto">
          <a:xfrm>
            <a:off x="2284942" y="89348762"/>
            <a:ext cx="914541" cy="257215"/>
          </a:xfrm>
          <a:custGeom>
            <a:avLst/>
            <a:gdLst>
              <a:gd name="T0" fmla="+- 0 -1091 -1091"/>
              <a:gd name="T1" fmla="*/ T0 w 1508"/>
              <a:gd name="T2" fmla="+- 0 -345 -345"/>
              <a:gd name="T3" fmla="*/ -345 h 425"/>
              <a:gd name="T4" fmla="+- 0 417 -1091"/>
              <a:gd name="T5" fmla="*/ T4 w 1508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508" h="425" stroke="0">
                <a:moveTo>
                  <a:pt x="0" y="0"/>
                </a:moveTo>
                <a:lnTo>
                  <a:pt x="15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2" name="AutoShape 47"/>
          <p:cNvSpPr>
            <a:spLocks noChangeArrowheads="1"/>
          </p:cNvSpPr>
          <p:nvPr/>
        </p:nvSpPr>
        <p:spPr bwMode="auto">
          <a:xfrm>
            <a:off x="2284942" y="89605976"/>
            <a:ext cx="828803" cy="257215"/>
          </a:xfrm>
          <a:custGeom>
            <a:avLst/>
            <a:gdLst>
              <a:gd name="T0" fmla="+- 0 43 -33"/>
              <a:gd name="T1" fmla="*/ T0 w 1368"/>
              <a:gd name="T2" fmla="+- 0 2 -345"/>
              <a:gd name="T3" fmla="*/ 2 h 425"/>
              <a:gd name="T4" fmla="+- 0 14 -33"/>
              <a:gd name="T5" fmla="*/ T4 w 1368"/>
              <a:gd name="T6" fmla="+- 0 -29 -345"/>
              <a:gd name="T7" fmla="*/ -29 h 425"/>
              <a:gd name="T8" fmla="+- 0 14 -33"/>
              <a:gd name="T9" fmla="*/ T8 w 1368"/>
              <a:gd name="T10" fmla="+- 0 -227 -345"/>
              <a:gd name="T11" fmla="*/ -227 h 425"/>
              <a:gd name="T12" fmla="+- 0 113 -33"/>
              <a:gd name="T13" fmla="*/ T12 w 1368"/>
              <a:gd name="T14" fmla="+- 0 -256 -345"/>
              <a:gd name="T15" fmla="*/ -256 h 425"/>
              <a:gd name="T16" fmla="+- 0 199 -33"/>
              <a:gd name="T17" fmla="*/ T16 w 1368"/>
              <a:gd name="T18" fmla="+- 0 -177 -345"/>
              <a:gd name="T19" fmla="*/ -177 h 425"/>
              <a:gd name="T20" fmla="+- 0 139 -33"/>
              <a:gd name="T21" fmla="*/ T20 w 1368"/>
              <a:gd name="T22" fmla="+- 0 -105 -345"/>
              <a:gd name="T23" fmla="*/ -105 h 425"/>
              <a:gd name="T24" fmla="+- 0 202 -33"/>
              <a:gd name="T25" fmla="*/ T24 w 1368"/>
              <a:gd name="T26" fmla="+- 0 -25 -345"/>
              <a:gd name="T27" fmla="*/ -25 h 425"/>
              <a:gd name="T28" fmla="+- 0 145 -33"/>
              <a:gd name="T29" fmla="*/ T28 w 1368"/>
              <a:gd name="T30" fmla="+- 0 -12 -345"/>
              <a:gd name="T31" fmla="*/ -12 h 425"/>
              <a:gd name="T32" fmla="+- 0 72 -33"/>
              <a:gd name="T33" fmla="*/ T32 w 1368"/>
              <a:gd name="T34" fmla="+- 0 -103 -345"/>
              <a:gd name="T35" fmla="*/ -103 h 425"/>
              <a:gd name="T36" fmla="+- 0 43 -33"/>
              <a:gd name="T37" fmla="*/ T36 w 1368"/>
              <a:gd name="T38" fmla="+- 0 2 -345"/>
              <a:gd name="T39" fmla="*/ 2 h 425"/>
              <a:gd name="T40" fmla="+- 0 141 -33"/>
              <a:gd name="T41" fmla="*/ T40 w 1368"/>
              <a:gd name="T42" fmla="+- 0 -175 -345"/>
              <a:gd name="T43" fmla="*/ -175 h 425"/>
              <a:gd name="T44" fmla="+- 0 72 -33"/>
              <a:gd name="T45" fmla="*/ T44 w 1368"/>
              <a:gd name="T46" fmla="+- 0 -202 -345"/>
              <a:gd name="T47" fmla="*/ -202 h 425"/>
              <a:gd name="T48" fmla="+- 0 72 -33"/>
              <a:gd name="T49" fmla="*/ T48 w 1368"/>
              <a:gd name="T50" fmla="+- 0 -146 -345"/>
              <a:gd name="T51" fmla="*/ -146 h 425"/>
              <a:gd name="T52" fmla="+- 0 141 -33"/>
              <a:gd name="T53" fmla="*/ T52 w 1368"/>
              <a:gd name="T54" fmla="+- 0 -175 -345"/>
              <a:gd name="T55" fmla="*/ -175 h 425"/>
              <a:gd name="T56" fmla="+- 0 -33 -33"/>
              <a:gd name="T57" fmla="*/ T56 w 1368"/>
              <a:gd name="T58" fmla="+- 0 -345 -345"/>
              <a:gd name="T59" fmla="*/ -345 h 425"/>
              <a:gd name="T60" fmla="+- 0 1335 -33"/>
              <a:gd name="T61" fmla="*/ T60 w 1368"/>
              <a:gd name="T62" fmla="+- 0 80 -345"/>
              <a:gd name="T6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368" h="425">
                <a:moveTo>
                  <a:pt x="76" y="347"/>
                </a:moveTo>
                <a:cubicBezTo>
                  <a:pt x="59" y="347"/>
                  <a:pt x="47" y="335"/>
                  <a:pt x="47" y="316"/>
                </a:cubicBezTo>
                <a:lnTo>
                  <a:pt x="47" y="118"/>
                </a:lnTo>
                <a:cubicBezTo>
                  <a:pt x="46" y="76"/>
                  <a:pt x="106" y="89"/>
                  <a:pt x="146" y="89"/>
                </a:cubicBezTo>
                <a:cubicBezTo>
                  <a:pt x="199" y="89"/>
                  <a:pt x="230" y="117"/>
                  <a:pt x="232" y="168"/>
                </a:cubicBezTo>
                <a:cubicBezTo>
                  <a:pt x="233" y="207"/>
                  <a:pt x="206" y="235"/>
                  <a:pt x="172" y="240"/>
                </a:cubicBezTo>
                <a:cubicBezTo>
                  <a:pt x="192" y="267"/>
                  <a:pt x="224" y="283"/>
                  <a:pt x="235" y="320"/>
                </a:cubicBezTo>
                <a:cubicBezTo>
                  <a:pt x="237" y="349"/>
                  <a:pt x="194" y="353"/>
                  <a:pt x="178" y="333"/>
                </a:cubicBezTo>
                <a:lnTo>
                  <a:pt x="105" y="242"/>
                </a:lnTo>
                <a:cubicBezTo>
                  <a:pt x="102" y="283"/>
                  <a:pt x="119" y="347"/>
                  <a:pt x="76" y="347"/>
                </a:cubicBezTo>
                <a:close/>
                <a:moveTo>
                  <a:pt x="174" y="170"/>
                </a:moveTo>
                <a:cubicBezTo>
                  <a:pt x="174" y="139"/>
                  <a:pt x="137" y="142"/>
                  <a:pt x="105" y="143"/>
                </a:cubicBezTo>
                <a:lnTo>
                  <a:pt x="105" y="199"/>
                </a:lnTo>
                <a:cubicBezTo>
                  <a:pt x="139" y="200"/>
                  <a:pt x="174" y="202"/>
                  <a:pt x="174" y="170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3" name="AutoShape 46"/>
          <p:cNvSpPr>
            <a:spLocks noChangeArrowheads="1"/>
          </p:cNvSpPr>
          <p:nvPr/>
        </p:nvSpPr>
        <p:spPr bwMode="auto">
          <a:xfrm>
            <a:off x="2284942" y="89863191"/>
            <a:ext cx="828803" cy="257215"/>
          </a:xfrm>
          <a:custGeom>
            <a:avLst/>
            <a:gdLst>
              <a:gd name="T0" fmla="+- 0 140 -239"/>
              <a:gd name="T1" fmla="*/ T0 w 1368"/>
              <a:gd name="T2" fmla="+- 0 -176 -345"/>
              <a:gd name="T3" fmla="*/ -176 h 425"/>
              <a:gd name="T4" fmla="+- 0 195 -239"/>
              <a:gd name="T5" fmla="*/ T4 w 1368"/>
              <a:gd name="T6" fmla="+- 0 -165 -345"/>
              <a:gd name="T7" fmla="*/ -165 h 425"/>
              <a:gd name="T8" fmla="+- 0 195 -239"/>
              <a:gd name="T9" fmla="*/ T8 w 1368"/>
              <a:gd name="T10" fmla="+- 0 -27 -345"/>
              <a:gd name="T11" fmla="*/ -27 h 425"/>
              <a:gd name="T12" fmla="+- 0 140 -239"/>
              <a:gd name="T13" fmla="*/ T12 w 1368"/>
              <a:gd name="T14" fmla="+- 0 -16 -345"/>
              <a:gd name="T15" fmla="*/ -16 h 425"/>
              <a:gd name="T16" fmla="+- 0 92 -239"/>
              <a:gd name="T17" fmla="*/ T16 w 1368"/>
              <a:gd name="T18" fmla="+- 0 6 -345"/>
              <a:gd name="T19" fmla="*/ 6 h 425"/>
              <a:gd name="T20" fmla="+- 0 5 -239"/>
              <a:gd name="T21" fmla="*/ T20 w 1368"/>
              <a:gd name="T22" fmla="+- 0 -96 -345"/>
              <a:gd name="T23" fmla="*/ -96 h 425"/>
              <a:gd name="T24" fmla="+- 0 92 -239"/>
              <a:gd name="T25" fmla="*/ T24 w 1368"/>
              <a:gd name="T26" fmla="+- 0 -197 -345"/>
              <a:gd name="T27" fmla="*/ -197 h 425"/>
              <a:gd name="T28" fmla="+- 0 140 -239"/>
              <a:gd name="T29" fmla="*/ T28 w 1368"/>
              <a:gd name="T30" fmla="+- 0 -176 -345"/>
              <a:gd name="T31" fmla="*/ -176 h 425"/>
              <a:gd name="T32" fmla="+- 0 139 -239"/>
              <a:gd name="T33" fmla="*/ T32 w 1368"/>
              <a:gd name="T34" fmla="+- 0 -96 -345"/>
              <a:gd name="T35" fmla="*/ -96 h 425"/>
              <a:gd name="T36" fmla="+- 0 100 -239"/>
              <a:gd name="T37" fmla="*/ T36 w 1368"/>
              <a:gd name="T38" fmla="+- 0 -143 -345"/>
              <a:gd name="T39" fmla="*/ -143 h 425"/>
              <a:gd name="T40" fmla="+- 0 62 -239"/>
              <a:gd name="T41" fmla="*/ T40 w 1368"/>
              <a:gd name="T42" fmla="+- 0 -96 -345"/>
              <a:gd name="T43" fmla="*/ -96 h 425"/>
              <a:gd name="T44" fmla="+- 0 100 -239"/>
              <a:gd name="T45" fmla="*/ T44 w 1368"/>
              <a:gd name="T46" fmla="+- 0 -48 -345"/>
              <a:gd name="T47" fmla="*/ -48 h 425"/>
              <a:gd name="T48" fmla="+- 0 139 -239"/>
              <a:gd name="T49" fmla="*/ T48 w 1368"/>
              <a:gd name="T50" fmla="+- 0 -96 -345"/>
              <a:gd name="T51" fmla="*/ -96 h 425"/>
              <a:gd name="T52" fmla="+- 0 -239 -239"/>
              <a:gd name="T53" fmla="*/ T52 w 1368"/>
              <a:gd name="T54" fmla="+- 0 -345 -345"/>
              <a:gd name="T55" fmla="*/ -345 h 425"/>
              <a:gd name="T56" fmla="+- 0 1129 -239"/>
              <a:gd name="T57" fmla="*/ T56 w 136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368" h="425">
                <a:moveTo>
                  <a:pt x="379" y="169"/>
                </a:moveTo>
                <a:cubicBezTo>
                  <a:pt x="387" y="144"/>
                  <a:pt x="434" y="147"/>
                  <a:pt x="434" y="180"/>
                </a:cubicBezTo>
                <a:lnTo>
                  <a:pt x="434" y="318"/>
                </a:lnTo>
                <a:cubicBezTo>
                  <a:pt x="437" y="351"/>
                  <a:pt x="387" y="355"/>
                  <a:pt x="379" y="329"/>
                </a:cubicBezTo>
                <a:cubicBezTo>
                  <a:pt x="368" y="344"/>
                  <a:pt x="355" y="351"/>
                  <a:pt x="331" y="351"/>
                </a:cubicBezTo>
                <a:cubicBezTo>
                  <a:pt x="275" y="351"/>
                  <a:pt x="244" y="307"/>
                  <a:pt x="244" y="249"/>
                </a:cubicBezTo>
                <a:cubicBezTo>
                  <a:pt x="244" y="191"/>
                  <a:pt x="275" y="148"/>
                  <a:pt x="331" y="148"/>
                </a:cubicBezTo>
                <a:cubicBezTo>
                  <a:pt x="354" y="148"/>
                  <a:pt x="368" y="154"/>
                  <a:pt x="379" y="169"/>
                </a:cubicBezTo>
                <a:close/>
                <a:moveTo>
                  <a:pt x="378" y="249"/>
                </a:moveTo>
                <a:cubicBezTo>
                  <a:pt x="378" y="224"/>
                  <a:pt x="367" y="201"/>
                  <a:pt x="339" y="202"/>
                </a:cubicBezTo>
                <a:cubicBezTo>
                  <a:pt x="312" y="202"/>
                  <a:pt x="301" y="222"/>
                  <a:pt x="301" y="249"/>
                </a:cubicBezTo>
                <a:cubicBezTo>
                  <a:pt x="300" y="277"/>
                  <a:pt x="313" y="297"/>
                  <a:pt x="339" y="297"/>
                </a:cubicBezTo>
                <a:cubicBezTo>
                  <a:pt x="366" y="297"/>
                  <a:pt x="378" y="275"/>
                  <a:pt x="378" y="24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4" name="AutoShape 45"/>
          <p:cNvSpPr>
            <a:spLocks noChangeArrowheads="1"/>
          </p:cNvSpPr>
          <p:nvPr/>
        </p:nvSpPr>
        <p:spPr bwMode="auto">
          <a:xfrm>
            <a:off x="2284942" y="90120406"/>
            <a:ext cx="828803" cy="257215"/>
          </a:xfrm>
          <a:custGeom>
            <a:avLst/>
            <a:gdLst>
              <a:gd name="T0" fmla="+- 0 69 -445"/>
              <a:gd name="T1" fmla="*/ T0 w 1368"/>
              <a:gd name="T2" fmla="+- 0 -176 -345"/>
              <a:gd name="T3" fmla="*/ -176 h 425"/>
              <a:gd name="T4" fmla="+- 0 170 -445"/>
              <a:gd name="T5" fmla="*/ T4 w 1368"/>
              <a:gd name="T6" fmla="+- 0 -174 -345"/>
              <a:gd name="T7" fmla="*/ -174 h 425"/>
              <a:gd name="T8" fmla="+- 0 294 -445"/>
              <a:gd name="T9" fmla="*/ T8 w 1368"/>
              <a:gd name="T10" fmla="+- 0 -131 -345"/>
              <a:gd name="T11" fmla="*/ -131 h 425"/>
              <a:gd name="T12" fmla="+- 0 266 -445"/>
              <a:gd name="T13" fmla="*/ T12 w 1368"/>
              <a:gd name="T14" fmla="+- 0 2 -345"/>
              <a:gd name="T15" fmla="*/ 2 h 425"/>
              <a:gd name="T16" fmla="+- 0 238 -445"/>
              <a:gd name="T17" fmla="*/ T16 w 1368"/>
              <a:gd name="T18" fmla="+- 0 -116 -345"/>
              <a:gd name="T19" fmla="*/ -116 h 425"/>
              <a:gd name="T20" fmla="+- 0 210 -445"/>
              <a:gd name="T21" fmla="*/ T20 w 1368"/>
              <a:gd name="T22" fmla="+- 0 -150 -345"/>
              <a:gd name="T23" fmla="*/ -150 h 425"/>
              <a:gd name="T24" fmla="+- 0 181 -445"/>
              <a:gd name="T25" fmla="*/ T24 w 1368"/>
              <a:gd name="T26" fmla="+- 0 -27 -345"/>
              <a:gd name="T27" fmla="*/ -27 h 425"/>
              <a:gd name="T28" fmla="+- 0 153 -445"/>
              <a:gd name="T29" fmla="*/ T28 w 1368"/>
              <a:gd name="T30" fmla="+- 0 2 -345"/>
              <a:gd name="T31" fmla="*/ 2 h 425"/>
              <a:gd name="T32" fmla="+- 0 125 -445"/>
              <a:gd name="T33" fmla="*/ T32 w 1368"/>
              <a:gd name="T34" fmla="+- 0 -116 -345"/>
              <a:gd name="T35" fmla="*/ -116 h 425"/>
              <a:gd name="T36" fmla="+- 0 97 -445"/>
              <a:gd name="T37" fmla="*/ T36 w 1368"/>
              <a:gd name="T38" fmla="+- 0 -150 -345"/>
              <a:gd name="T39" fmla="*/ -150 h 425"/>
              <a:gd name="T40" fmla="+- 0 69 -445"/>
              <a:gd name="T41" fmla="*/ T40 w 1368"/>
              <a:gd name="T42" fmla="+- 0 -27 -345"/>
              <a:gd name="T43" fmla="*/ -27 h 425"/>
              <a:gd name="T44" fmla="+- 0 41 -445"/>
              <a:gd name="T45" fmla="*/ T44 w 1368"/>
              <a:gd name="T46" fmla="+- 0 2 -345"/>
              <a:gd name="T47" fmla="*/ 2 h 425"/>
              <a:gd name="T48" fmla="+- 0 13 -445"/>
              <a:gd name="T49" fmla="*/ T48 w 1368"/>
              <a:gd name="T50" fmla="+- 0 -27 -345"/>
              <a:gd name="T51" fmla="*/ -27 h 425"/>
              <a:gd name="T52" fmla="+- 0 13 -445"/>
              <a:gd name="T53" fmla="*/ T52 w 1368"/>
              <a:gd name="T54" fmla="+- 0 -165 -345"/>
              <a:gd name="T55" fmla="*/ -165 h 425"/>
              <a:gd name="T56" fmla="+- 0 69 -445"/>
              <a:gd name="T57" fmla="*/ T56 w 1368"/>
              <a:gd name="T58" fmla="+- 0 -176 -345"/>
              <a:gd name="T59" fmla="*/ -176 h 425"/>
              <a:gd name="T60" fmla="+- 0 -445 -445"/>
              <a:gd name="T61" fmla="*/ T60 w 1368"/>
              <a:gd name="T62" fmla="+- 0 -345 -345"/>
              <a:gd name="T63" fmla="*/ -345 h 425"/>
              <a:gd name="T64" fmla="+- 0 923 -445"/>
              <a:gd name="T65" fmla="*/ T64 w 1368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368" h="425">
                <a:moveTo>
                  <a:pt x="514" y="169"/>
                </a:moveTo>
                <a:cubicBezTo>
                  <a:pt x="532" y="140"/>
                  <a:pt x="596" y="142"/>
                  <a:pt x="615" y="171"/>
                </a:cubicBezTo>
                <a:cubicBezTo>
                  <a:pt x="649" y="132"/>
                  <a:pt x="747" y="145"/>
                  <a:pt x="739" y="214"/>
                </a:cubicBezTo>
                <a:cubicBezTo>
                  <a:pt x="734" y="262"/>
                  <a:pt x="759" y="347"/>
                  <a:pt x="711" y="347"/>
                </a:cubicBezTo>
                <a:cubicBezTo>
                  <a:pt x="665" y="347"/>
                  <a:pt x="687" y="273"/>
                  <a:pt x="683" y="229"/>
                </a:cubicBezTo>
                <a:cubicBezTo>
                  <a:pt x="681" y="213"/>
                  <a:pt x="673" y="194"/>
                  <a:pt x="655" y="195"/>
                </a:cubicBezTo>
                <a:cubicBezTo>
                  <a:pt x="609" y="198"/>
                  <a:pt x="626" y="272"/>
                  <a:pt x="626" y="318"/>
                </a:cubicBezTo>
                <a:cubicBezTo>
                  <a:pt x="626" y="334"/>
                  <a:pt x="615" y="348"/>
                  <a:pt x="598" y="347"/>
                </a:cubicBezTo>
                <a:cubicBezTo>
                  <a:pt x="553" y="345"/>
                  <a:pt x="570" y="273"/>
                  <a:pt x="570" y="229"/>
                </a:cubicBezTo>
                <a:cubicBezTo>
                  <a:pt x="570" y="212"/>
                  <a:pt x="560" y="194"/>
                  <a:pt x="542" y="195"/>
                </a:cubicBezTo>
                <a:cubicBezTo>
                  <a:pt x="497" y="198"/>
                  <a:pt x="514" y="272"/>
                  <a:pt x="514" y="318"/>
                </a:cubicBezTo>
                <a:cubicBezTo>
                  <a:pt x="514" y="333"/>
                  <a:pt x="502" y="347"/>
                  <a:pt x="486" y="347"/>
                </a:cubicBez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6" y="147"/>
                  <a:pt x="506" y="143"/>
                  <a:pt x="514" y="16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5" name="AutoShape 44"/>
          <p:cNvSpPr>
            <a:spLocks noChangeArrowheads="1"/>
          </p:cNvSpPr>
          <p:nvPr/>
        </p:nvSpPr>
        <p:spPr bwMode="auto">
          <a:xfrm>
            <a:off x="2284942" y="90377621"/>
            <a:ext cx="828803" cy="257215"/>
          </a:xfrm>
          <a:custGeom>
            <a:avLst/>
            <a:gdLst>
              <a:gd name="T0" fmla="+- 0 195 -751"/>
              <a:gd name="T1" fmla="*/ T0 w 1368"/>
              <a:gd name="T2" fmla="+- 0 -102 -345"/>
              <a:gd name="T3" fmla="*/ -102 h 425"/>
              <a:gd name="T4" fmla="+- 0 167 -751"/>
              <a:gd name="T5" fmla="*/ T4 w 1368"/>
              <a:gd name="T6" fmla="+- 0 -77 -345"/>
              <a:gd name="T7" fmla="*/ -77 h 425"/>
              <a:gd name="T8" fmla="+- 0 66 -751"/>
              <a:gd name="T9" fmla="*/ T8 w 1368"/>
              <a:gd name="T10" fmla="+- 0 -77 -345"/>
              <a:gd name="T11" fmla="*/ -77 h 425"/>
              <a:gd name="T12" fmla="+- 0 168 -751"/>
              <a:gd name="T13" fmla="*/ T12 w 1368"/>
              <a:gd name="T14" fmla="+- 0 -64 -345"/>
              <a:gd name="T15" fmla="*/ -64 h 425"/>
              <a:gd name="T16" fmla="+- 0 192 -751"/>
              <a:gd name="T17" fmla="*/ T16 w 1368"/>
              <a:gd name="T18" fmla="+- 0 -40 -345"/>
              <a:gd name="T19" fmla="*/ -40 h 425"/>
              <a:gd name="T20" fmla="+- 0 104 -751"/>
              <a:gd name="T21" fmla="*/ T20 w 1368"/>
              <a:gd name="T22" fmla="+- 0 6 -345"/>
              <a:gd name="T23" fmla="*/ 6 h 425"/>
              <a:gd name="T24" fmla="+- 0 5 -751"/>
              <a:gd name="T25" fmla="*/ T24 w 1368"/>
              <a:gd name="T26" fmla="+- 0 -96 -345"/>
              <a:gd name="T27" fmla="*/ -96 h 425"/>
              <a:gd name="T28" fmla="+- 0 104 -751"/>
              <a:gd name="T29" fmla="*/ T28 w 1368"/>
              <a:gd name="T30" fmla="+- 0 -197 -345"/>
              <a:gd name="T31" fmla="*/ -197 h 425"/>
              <a:gd name="T32" fmla="+- 0 195 -751"/>
              <a:gd name="T33" fmla="*/ T32 w 1368"/>
              <a:gd name="T34" fmla="+- 0 -102 -345"/>
              <a:gd name="T35" fmla="*/ -102 h 425"/>
              <a:gd name="T36" fmla="+- 0 139 -751"/>
              <a:gd name="T37" fmla="*/ T36 w 1368"/>
              <a:gd name="T38" fmla="+- 0 -116 -345"/>
              <a:gd name="T39" fmla="*/ -116 h 425"/>
              <a:gd name="T40" fmla="+- 0 66 -751"/>
              <a:gd name="T41" fmla="*/ T40 w 1368"/>
              <a:gd name="T42" fmla="+- 0 -116 -345"/>
              <a:gd name="T43" fmla="*/ -116 h 425"/>
              <a:gd name="T44" fmla="+- 0 139 -751"/>
              <a:gd name="T45" fmla="*/ T44 w 1368"/>
              <a:gd name="T46" fmla="+- 0 -116 -345"/>
              <a:gd name="T47" fmla="*/ -116 h 425"/>
              <a:gd name="T48" fmla="+- 0 -751 -751"/>
              <a:gd name="T49" fmla="*/ T48 w 1368"/>
              <a:gd name="T50" fmla="+- 0 -345 -345"/>
              <a:gd name="T51" fmla="*/ -345 h 425"/>
              <a:gd name="T52" fmla="+- 0 617 -751"/>
              <a:gd name="T53" fmla="*/ T52 w 136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368" h="425">
                <a:moveTo>
                  <a:pt x="946" y="243"/>
                </a:moveTo>
                <a:cubicBezTo>
                  <a:pt x="947" y="263"/>
                  <a:pt x="937" y="267"/>
                  <a:pt x="918" y="268"/>
                </a:cubicBezTo>
                <a:lnTo>
                  <a:pt x="817" y="268"/>
                </a:lnTo>
                <a:cubicBezTo>
                  <a:pt x="822" y="315"/>
                  <a:pt x="892" y="296"/>
                  <a:pt x="919" y="281"/>
                </a:cubicBezTo>
                <a:cubicBezTo>
                  <a:pt x="931" y="282"/>
                  <a:pt x="945" y="291"/>
                  <a:pt x="943" y="305"/>
                </a:cubicBezTo>
                <a:cubicBezTo>
                  <a:pt x="938" y="340"/>
                  <a:pt x="896" y="351"/>
                  <a:pt x="855" y="351"/>
                </a:cubicBezTo>
                <a:cubicBezTo>
                  <a:pt x="793" y="351"/>
                  <a:pt x="756" y="311"/>
                  <a:pt x="756" y="249"/>
                </a:cubicBezTo>
                <a:cubicBezTo>
                  <a:pt x="756" y="190"/>
                  <a:pt x="794" y="148"/>
                  <a:pt x="855" y="148"/>
                </a:cubicBezTo>
                <a:cubicBezTo>
                  <a:pt x="912" y="148"/>
                  <a:pt x="942" y="188"/>
                  <a:pt x="946" y="243"/>
                </a:cubicBezTo>
                <a:close/>
                <a:moveTo>
                  <a:pt x="890" y="229"/>
                </a:moveTo>
                <a:cubicBezTo>
                  <a:pt x="889" y="187"/>
                  <a:pt x="817" y="186"/>
                  <a:pt x="817" y="229"/>
                </a:cubicBezTo>
                <a:lnTo>
                  <a:pt x="890" y="229"/>
                </a:ln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6" name="AutoShape 43"/>
          <p:cNvSpPr>
            <a:spLocks noChangeArrowheads="1"/>
          </p:cNvSpPr>
          <p:nvPr/>
        </p:nvSpPr>
        <p:spPr bwMode="auto">
          <a:xfrm>
            <a:off x="2284942" y="90634835"/>
            <a:ext cx="828803" cy="257215"/>
          </a:xfrm>
          <a:custGeom>
            <a:avLst/>
            <a:gdLst>
              <a:gd name="T0" fmla="+- 0 5 -951"/>
              <a:gd name="T1" fmla="*/ T0 w 1368"/>
              <a:gd name="T2" fmla="+- 0 -26 -345"/>
              <a:gd name="T3" fmla="*/ -26 h 425"/>
              <a:gd name="T4" fmla="+- 0 99 -951"/>
              <a:gd name="T5" fmla="*/ T4 w 1368"/>
              <a:gd name="T6" fmla="+- 0 -192 -345"/>
              <a:gd name="T7" fmla="*/ -192 h 425"/>
              <a:gd name="T8" fmla="+- 0 193 -951"/>
              <a:gd name="T9" fmla="*/ T8 w 1368"/>
              <a:gd name="T10" fmla="+- 0 -26 -345"/>
              <a:gd name="T11" fmla="*/ -26 h 425"/>
              <a:gd name="T12" fmla="+- 0 165 -951"/>
              <a:gd name="T13" fmla="*/ T12 w 1368"/>
              <a:gd name="T14" fmla="+- 0 2 -345"/>
              <a:gd name="T15" fmla="*/ 2 h 425"/>
              <a:gd name="T16" fmla="+- 0 99 -951"/>
              <a:gd name="T17" fmla="*/ T16 w 1368"/>
              <a:gd name="T18" fmla="+- 0 -143 -345"/>
              <a:gd name="T19" fmla="*/ -143 h 425"/>
              <a:gd name="T20" fmla="+- 0 59 -951"/>
              <a:gd name="T21" fmla="*/ T20 w 1368"/>
              <a:gd name="T22" fmla="+- 0 -26 -345"/>
              <a:gd name="T23" fmla="*/ -26 h 425"/>
              <a:gd name="T24" fmla="+- 0 33 -951"/>
              <a:gd name="T25" fmla="*/ T24 w 1368"/>
              <a:gd name="T26" fmla="+- 0 2 -345"/>
              <a:gd name="T27" fmla="*/ 2 h 425"/>
              <a:gd name="T28" fmla="+- 0 5 -951"/>
              <a:gd name="T29" fmla="*/ T28 w 1368"/>
              <a:gd name="T30" fmla="+- 0 -26 -345"/>
              <a:gd name="T31" fmla="*/ -26 h 425"/>
              <a:gd name="T32" fmla="+- 0 -951 -951"/>
              <a:gd name="T33" fmla="*/ T32 w 1368"/>
              <a:gd name="T34" fmla="+- 0 -345 -345"/>
              <a:gd name="T35" fmla="*/ -345 h 425"/>
              <a:gd name="T36" fmla="+- 0 417 -951"/>
              <a:gd name="T37" fmla="*/ T36 w 1368"/>
              <a:gd name="T38" fmla="+- 0 80 -345"/>
              <a:gd name="T3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368" h="425">
                <a:moveTo>
                  <a:pt x="956" y="319"/>
                </a:moveTo>
                <a:cubicBezTo>
                  <a:pt x="956" y="227"/>
                  <a:pt x="967" y="153"/>
                  <a:pt x="1050" y="153"/>
                </a:cubicBezTo>
                <a:cubicBezTo>
                  <a:pt x="1132" y="153"/>
                  <a:pt x="1144" y="226"/>
                  <a:pt x="1144" y="319"/>
                </a:cubicBezTo>
                <a:cubicBezTo>
                  <a:pt x="1144" y="336"/>
                  <a:pt x="1131" y="347"/>
                  <a:pt x="1116" y="347"/>
                </a:cubicBezTo>
                <a:cubicBezTo>
                  <a:pt x="1055" y="347"/>
                  <a:pt x="1128" y="202"/>
                  <a:pt x="1050" y="202"/>
                </a:cubicBezTo>
                <a:cubicBezTo>
                  <a:pt x="999" y="202"/>
                  <a:pt x="1010" y="269"/>
                  <a:pt x="1010" y="319"/>
                </a:cubicBezTo>
                <a:cubicBezTo>
                  <a:pt x="1010" y="336"/>
                  <a:pt x="999" y="346"/>
                  <a:pt x="984" y="347"/>
                </a:cubicBezTo>
                <a:cubicBezTo>
                  <a:pt x="969" y="347"/>
                  <a:pt x="956" y="336"/>
                  <a:pt x="956" y="319"/>
                </a:cubicBezTo>
                <a:close/>
              </a:path>
              <a:path w="1368" h="425" stroke="0">
                <a:moveTo>
                  <a:pt x="0" y="0"/>
                </a:moveTo>
                <a:lnTo>
                  <a:pt x="136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7" name="AutoShape 42"/>
          <p:cNvSpPr>
            <a:spLocks noChangeArrowheads="1"/>
          </p:cNvSpPr>
          <p:nvPr/>
        </p:nvSpPr>
        <p:spPr bwMode="auto">
          <a:xfrm>
            <a:off x="2284942" y="90892050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8" name="AutoShape 41"/>
          <p:cNvSpPr>
            <a:spLocks noChangeArrowheads="1"/>
          </p:cNvSpPr>
          <p:nvPr/>
        </p:nvSpPr>
        <p:spPr bwMode="auto">
          <a:xfrm>
            <a:off x="2284942" y="87805474"/>
            <a:ext cx="1028859" cy="257215"/>
          </a:xfrm>
          <a:custGeom>
            <a:avLst/>
            <a:gdLst>
              <a:gd name="T0" fmla="+- 0 145 -33"/>
              <a:gd name="T1" fmla="*/ T0 w 1708"/>
              <a:gd name="T2" fmla="+- 0 -196 -345"/>
              <a:gd name="T3" fmla="*/ -196 h 425"/>
              <a:gd name="T4" fmla="+- 0 72 -33"/>
              <a:gd name="T5" fmla="*/ T4 w 1708"/>
              <a:gd name="T6" fmla="+- 0 -176 -345"/>
              <a:gd name="T7" fmla="*/ -176 h 425"/>
              <a:gd name="T8" fmla="+- 0 186 -33"/>
              <a:gd name="T9" fmla="*/ T8 w 1708"/>
              <a:gd name="T10" fmla="+- 0 -80 -345"/>
              <a:gd name="T11" fmla="*/ -80 h 425"/>
              <a:gd name="T12" fmla="+- 0 88 -33"/>
              <a:gd name="T13" fmla="*/ T12 w 1708"/>
              <a:gd name="T14" fmla="+- 0 6 -345"/>
              <a:gd name="T15" fmla="*/ 6 h 425"/>
              <a:gd name="T16" fmla="+- 0 2 -33"/>
              <a:gd name="T17" fmla="*/ T16 w 1708"/>
              <a:gd name="T18" fmla="+- 0 -36 -345"/>
              <a:gd name="T19" fmla="*/ -36 h 425"/>
              <a:gd name="T20" fmla="+- 0 29 -33"/>
              <a:gd name="T21" fmla="*/ T20 w 1708"/>
              <a:gd name="T22" fmla="+- 0 -67 -345"/>
              <a:gd name="T23" fmla="*/ -67 h 425"/>
              <a:gd name="T24" fmla="+- 0 119 -33"/>
              <a:gd name="T25" fmla="*/ T24 w 1708"/>
              <a:gd name="T26" fmla="+- 0 -89 -345"/>
              <a:gd name="T27" fmla="*/ -89 h 425"/>
              <a:gd name="T28" fmla="+- 0 6 -33"/>
              <a:gd name="T29" fmla="*/ T28 w 1708"/>
              <a:gd name="T30" fmla="+- 0 -180 -345"/>
              <a:gd name="T31" fmla="*/ -180 h 425"/>
              <a:gd name="T32" fmla="+- 0 98 -33"/>
              <a:gd name="T33" fmla="*/ T32 w 1708"/>
              <a:gd name="T34" fmla="+- 0 -262 -345"/>
              <a:gd name="T35" fmla="*/ -262 h 425"/>
              <a:gd name="T36" fmla="+- 0 171 -33"/>
              <a:gd name="T37" fmla="*/ T36 w 1708"/>
              <a:gd name="T38" fmla="+- 0 -224 -345"/>
              <a:gd name="T39" fmla="*/ -224 h 425"/>
              <a:gd name="T40" fmla="+- 0 145 -33"/>
              <a:gd name="T41" fmla="*/ T40 w 1708"/>
              <a:gd name="T42" fmla="+- 0 -196 -345"/>
              <a:gd name="T43" fmla="*/ -196 h 425"/>
              <a:gd name="T44" fmla="+- 0 -33 -33"/>
              <a:gd name="T45" fmla="*/ T44 w 1708"/>
              <a:gd name="T46" fmla="+- 0 -345 -345"/>
              <a:gd name="T47" fmla="*/ -345 h 425"/>
              <a:gd name="T48" fmla="+- 0 1675 -33"/>
              <a:gd name="T49" fmla="*/ T48 w 1708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708" h="425">
                <a:moveTo>
                  <a:pt x="178" y="149"/>
                </a:moveTo>
                <a:cubicBezTo>
                  <a:pt x="152" y="142"/>
                  <a:pt x="92" y="127"/>
                  <a:pt x="105" y="169"/>
                </a:cubicBezTo>
                <a:cubicBezTo>
                  <a:pt x="145" y="196"/>
                  <a:pt x="223" y="192"/>
                  <a:pt x="219" y="265"/>
                </a:cubicBezTo>
                <a:cubicBezTo>
                  <a:pt x="216" y="323"/>
                  <a:pt x="180" y="351"/>
                  <a:pt x="121" y="351"/>
                </a:cubicBezTo>
                <a:cubicBezTo>
                  <a:pt x="84" y="351"/>
                  <a:pt x="39" y="343"/>
                  <a:pt x="35" y="309"/>
                </a:cubicBezTo>
                <a:cubicBezTo>
                  <a:pt x="33" y="293"/>
                  <a:pt x="45" y="277"/>
                  <a:pt x="62" y="278"/>
                </a:cubicBezTo>
                <a:cubicBezTo>
                  <a:pt x="91" y="287"/>
                  <a:pt x="170" y="310"/>
                  <a:pt x="152" y="256"/>
                </a:cubicBezTo>
                <a:cubicBezTo>
                  <a:pt x="115" y="227"/>
                  <a:pt x="38" y="236"/>
                  <a:pt x="39" y="165"/>
                </a:cubicBezTo>
                <a:cubicBezTo>
                  <a:pt x="41" y="111"/>
                  <a:pt x="76" y="84"/>
                  <a:pt x="131" y="83"/>
                </a:cubicBezTo>
                <a:cubicBezTo>
                  <a:pt x="170" y="82"/>
                  <a:pt x="201" y="93"/>
                  <a:pt x="204" y="121"/>
                </a:cubicBezTo>
                <a:cubicBezTo>
                  <a:pt x="206" y="137"/>
                  <a:pt x="193" y="149"/>
                  <a:pt x="178" y="149"/>
                </a:cubicBez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79" name="AutoShape 40"/>
          <p:cNvSpPr>
            <a:spLocks noChangeArrowheads="1"/>
          </p:cNvSpPr>
          <p:nvPr/>
        </p:nvSpPr>
        <p:spPr bwMode="auto">
          <a:xfrm>
            <a:off x="2284942" y="88062688"/>
            <a:ext cx="1028859" cy="257215"/>
          </a:xfrm>
          <a:custGeom>
            <a:avLst/>
            <a:gdLst>
              <a:gd name="T0" fmla="+- 0 195 -226"/>
              <a:gd name="T1" fmla="*/ T0 w 1708"/>
              <a:gd name="T2" fmla="+- 0 -102 -345"/>
              <a:gd name="T3" fmla="*/ -102 h 425"/>
              <a:gd name="T4" fmla="+- 0 167 -226"/>
              <a:gd name="T5" fmla="*/ T4 w 1708"/>
              <a:gd name="T6" fmla="+- 0 -77 -345"/>
              <a:gd name="T7" fmla="*/ -77 h 425"/>
              <a:gd name="T8" fmla="+- 0 66 -226"/>
              <a:gd name="T9" fmla="*/ T8 w 1708"/>
              <a:gd name="T10" fmla="+- 0 -77 -345"/>
              <a:gd name="T11" fmla="*/ -77 h 425"/>
              <a:gd name="T12" fmla="+- 0 168 -226"/>
              <a:gd name="T13" fmla="*/ T12 w 1708"/>
              <a:gd name="T14" fmla="+- 0 -64 -345"/>
              <a:gd name="T15" fmla="*/ -64 h 425"/>
              <a:gd name="T16" fmla="+- 0 192 -226"/>
              <a:gd name="T17" fmla="*/ T16 w 1708"/>
              <a:gd name="T18" fmla="+- 0 -40 -345"/>
              <a:gd name="T19" fmla="*/ -40 h 425"/>
              <a:gd name="T20" fmla="+- 0 104 -226"/>
              <a:gd name="T21" fmla="*/ T20 w 1708"/>
              <a:gd name="T22" fmla="+- 0 6 -345"/>
              <a:gd name="T23" fmla="*/ 6 h 425"/>
              <a:gd name="T24" fmla="+- 0 5 -226"/>
              <a:gd name="T25" fmla="*/ T24 w 1708"/>
              <a:gd name="T26" fmla="+- 0 -96 -345"/>
              <a:gd name="T27" fmla="*/ -96 h 425"/>
              <a:gd name="T28" fmla="+- 0 104 -226"/>
              <a:gd name="T29" fmla="*/ T28 w 1708"/>
              <a:gd name="T30" fmla="+- 0 -197 -345"/>
              <a:gd name="T31" fmla="*/ -197 h 425"/>
              <a:gd name="T32" fmla="+- 0 195 -226"/>
              <a:gd name="T33" fmla="*/ T32 w 1708"/>
              <a:gd name="T34" fmla="+- 0 -102 -345"/>
              <a:gd name="T35" fmla="*/ -102 h 425"/>
              <a:gd name="T36" fmla="+- 0 139 -226"/>
              <a:gd name="T37" fmla="*/ T36 w 1708"/>
              <a:gd name="T38" fmla="+- 0 -116 -345"/>
              <a:gd name="T39" fmla="*/ -116 h 425"/>
              <a:gd name="T40" fmla="+- 0 66 -226"/>
              <a:gd name="T41" fmla="*/ T40 w 1708"/>
              <a:gd name="T42" fmla="+- 0 -116 -345"/>
              <a:gd name="T43" fmla="*/ -116 h 425"/>
              <a:gd name="T44" fmla="+- 0 139 -226"/>
              <a:gd name="T45" fmla="*/ T44 w 1708"/>
              <a:gd name="T46" fmla="+- 0 -116 -345"/>
              <a:gd name="T47" fmla="*/ -116 h 425"/>
              <a:gd name="T48" fmla="+- 0 -226 -226"/>
              <a:gd name="T49" fmla="*/ T48 w 1708"/>
              <a:gd name="T50" fmla="+- 0 -345 -345"/>
              <a:gd name="T51" fmla="*/ -345 h 425"/>
              <a:gd name="T52" fmla="+- 0 1482 -226"/>
              <a:gd name="T53" fmla="*/ T52 w 170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708" h="425">
                <a:moveTo>
                  <a:pt x="421" y="243"/>
                </a:moveTo>
                <a:cubicBezTo>
                  <a:pt x="422" y="263"/>
                  <a:pt x="412" y="267"/>
                  <a:pt x="393" y="268"/>
                </a:cubicBezTo>
                <a:lnTo>
                  <a:pt x="292" y="268"/>
                </a:lnTo>
                <a:cubicBezTo>
                  <a:pt x="297" y="315"/>
                  <a:pt x="367" y="296"/>
                  <a:pt x="394" y="281"/>
                </a:cubicBezTo>
                <a:cubicBezTo>
                  <a:pt x="406" y="282"/>
                  <a:pt x="420" y="291"/>
                  <a:pt x="418" y="305"/>
                </a:cubicBezTo>
                <a:cubicBezTo>
                  <a:pt x="413" y="340"/>
                  <a:pt x="371" y="351"/>
                  <a:pt x="330" y="351"/>
                </a:cubicBezTo>
                <a:cubicBezTo>
                  <a:pt x="268" y="351"/>
                  <a:pt x="231" y="311"/>
                  <a:pt x="231" y="249"/>
                </a:cubicBezTo>
                <a:cubicBezTo>
                  <a:pt x="231" y="190"/>
                  <a:pt x="269" y="148"/>
                  <a:pt x="330" y="148"/>
                </a:cubicBezTo>
                <a:cubicBezTo>
                  <a:pt x="387" y="148"/>
                  <a:pt x="417" y="188"/>
                  <a:pt x="421" y="243"/>
                </a:cubicBezTo>
                <a:close/>
                <a:moveTo>
                  <a:pt x="365" y="229"/>
                </a:moveTo>
                <a:cubicBezTo>
                  <a:pt x="364" y="187"/>
                  <a:pt x="292" y="186"/>
                  <a:pt x="292" y="229"/>
                </a:cubicBezTo>
                <a:lnTo>
                  <a:pt x="365" y="229"/>
                </a:ln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0" name="AutoShape 39"/>
          <p:cNvSpPr>
            <a:spLocks noChangeArrowheads="1"/>
          </p:cNvSpPr>
          <p:nvPr/>
        </p:nvSpPr>
        <p:spPr bwMode="auto">
          <a:xfrm>
            <a:off x="2284942" y="88319903"/>
            <a:ext cx="1028859" cy="257215"/>
          </a:xfrm>
          <a:custGeom>
            <a:avLst/>
            <a:gdLst>
              <a:gd name="T0" fmla="+- 0 78 -426"/>
              <a:gd name="T1" fmla="*/ T0 w 1708"/>
              <a:gd name="T2" fmla="+- 0 6 -345"/>
              <a:gd name="T3" fmla="*/ 6 h 425"/>
              <a:gd name="T4" fmla="+- 0 3 -426"/>
              <a:gd name="T5" fmla="*/ T4 w 1708"/>
              <a:gd name="T6" fmla="+- 0 -33 -345"/>
              <a:gd name="T7" fmla="*/ -33 h 425"/>
              <a:gd name="T8" fmla="+- 0 64 -426"/>
              <a:gd name="T9" fmla="*/ T8 w 1708"/>
              <a:gd name="T10" fmla="+- 0 -46 -345"/>
              <a:gd name="T11" fmla="*/ -46 h 425"/>
              <a:gd name="T12" fmla="+- 0 73 -426"/>
              <a:gd name="T13" fmla="*/ T12 w 1708"/>
              <a:gd name="T14" fmla="+- 0 -73 -345"/>
              <a:gd name="T15" fmla="*/ -73 h 425"/>
              <a:gd name="T16" fmla="+- 0 8 -426"/>
              <a:gd name="T17" fmla="*/ T16 w 1708"/>
              <a:gd name="T18" fmla="+- 0 -134 -345"/>
              <a:gd name="T19" fmla="*/ -134 h 425"/>
              <a:gd name="T20" fmla="+- 0 81 -426"/>
              <a:gd name="T21" fmla="*/ T20 w 1708"/>
              <a:gd name="T22" fmla="+- 0 -197 -345"/>
              <a:gd name="T23" fmla="*/ -197 h 425"/>
              <a:gd name="T24" fmla="+- 0 145 -426"/>
              <a:gd name="T25" fmla="*/ T24 w 1708"/>
              <a:gd name="T26" fmla="+- 0 -157 -345"/>
              <a:gd name="T27" fmla="*/ -157 h 425"/>
              <a:gd name="T28" fmla="+- 0 77 -426"/>
              <a:gd name="T29" fmla="*/ T28 w 1708"/>
              <a:gd name="T30" fmla="+- 0 -148 -345"/>
              <a:gd name="T31" fmla="*/ -148 h 425"/>
              <a:gd name="T32" fmla="+- 0 69 -426"/>
              <a:gd name="T33" fmla="*/ T32 w 1708"/>
              <a:gd name="T34" fmla="+- 0 -127 -345"/>
              <a:gd name="T35" fmla="*/ -127 h 425"/>
              <a:gd name="T36" fmla="+- 0 150 -426"/>
              <a:gd name="T37" fmla="*/ T36 w 1708"/>
              <a:gd name="T38" fmla="+- 0 -57 -345"/>
              <a:gd name="T39" fmla="*/ -57 h 425"/>
              <a:gd name="T40" fmla="+- 0 78 -426"/>
              <a:gd name="T41" fmla="*/ T40 w 1708"/>
              <a:gd name="T42" fmla="+- 0 6 -345"/>
              <a:gd name="T43" fmla="*/ 6 h 425"/>
              <a:gd name="T44" fmla="+- 0 -426 -426"/>
              <a:gd name="T45" fmla="*/ T44 w 1708"/>
              <a:gd name="T46" fmla="+- 0 -345 -345"/>
              <a:gd name="T47" fmla="*/ -345 h 425"/>
              <a:gd name="T48" fmla="+- 0 1282 -426"/>
              <a:gd name="T49" fmla="*/ T48 w 1708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708" h="425">
                <a:moveTo>
                  <a:pt x="504" y="351"/>
                </a:moveTo>
                <a:cubicBezTo>
                  <a:pt x="470" y="351"/>
                  <a:pt x="432" y="343"/>
                  <a:pt x="429" y="312"/>
                </a:cubicBezTo>
                <a:cubicBezTo>
                  <a:pt x="426" y="276"/>
                  <a:pt x="470" y="284"/>
                  <a:pt x="490" y="299"/>
                </a:cubicBezTo>
                <a:cubicBezTo>
                  <a:pt x="528" y="311"/>
                  <a:pt x="530" y="279"/>
                  <a:pt x="499" y="272"/>
                </a:cubicBezTo>
                <a:cubicBezTo>
                  <a:pt x="471" y="258"/>
                  <a:pt x="431" y="254"/>
                  <a:pt x="434" y="211"/>
                </a:cubicBezTo>
                <a:cubicBezTo>
                  <a:pt x="436" y="172"/>
                  <a:pt x="464" y="148"/>
                  <a:pt x="507" y="148"/>
                </a:cubicBezTo>
                <a:cubicBezTo>
                  <a:pt x="537" y="148"/>
                  <a:pt x="571" y="158"/>
                  <a:pt x="571" y="188"/>
                </a:cubicBezTo>
                <a:cubicBezTo>
                  <a:pt x="571" y="227"/>
                  <a:pt x="527" y="201"/>
                  <a:pt x="503" y="197"/>
                </a:cubicBezTo>
                <a:cubicBezTo>
                  <a:pt x="490" y="195"/>
                  <a:pt x="482" y="211"/>
                  <a:pt x="495" y="218"/>
                </a:cubicBezTo>
                <a:cubicBezTo>
                  <a:pt x="527" y="236"/>
                  <a:pt x="577" y="238"/>
                  <a:pt x="576" y="288"/>
                </a:cubicBezTo>
                <a:cubicBezTo>
                  <a:pt x="575" y="330"/>
                  <a:pt x="545" y="351"/>
                  <a:pt x="504" y="351"/>
                </a:cubicBez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1" name="AutoShape 38"/>
          <p:cNvSpPr>
            <a:spLocks noChangeArrowheads="1"/>
          </p:cNvSpPr>
          <p:nvPr/>
        </p:nvSpPr>
        <p:spPr bwMode="auto">
          <a:xfrm>
            <a:off x="2284942" y="88577118"/>
            <a:ext cx="1028859" cy="257215"/>
          </a:xfrm>
          <a:custGeom>
            <a:avLst/>
            <a:gdLst>
              <a:gd name="T0" fmla="+- 0 140 -579"/>
              <a:gd name="T1" fmla="*/ T0 w 1708"/>
              <a:gd name="T2" fmla="+- 0 -176 -345"/>
              <a:gd name="T3" fmla="*/ -176 h 425"/>
              <a:gd name="T4" fmla="+- 0 195 -579"/>
              <a:gd name="T5" fmla="*/ T4 w 1708"/>
              <a:gd name="T6" fmla="+- 0 -165 -345"/>
              <a:gd name="T7" fmla="*/ -165 h 425"/>
              <a:gd name="T8" fmla="+- 0 195 -579"/>
              <a:gd name="T9" fmla="*/ T8 w 1708"/>
              <a:gd name="T10" fmla="+- 0 -27 -345"/>
              <a:gd name="T11" fmla="*/ -27 h 425"/>
              <a:gd name="T12" fmla="+- 0 140 -579"/>
              <a:gd name="T13" fmla="*/ T12 w 1708"/>
              <a:gd name="T14" fmla="+- 0 -16 -345"/>
              <a:gd name="T15" fmla="*/ -16 h 425"/>
              <a:gd name="T16" fmla="+- 0 92 -579"/>
              <a:gd name="T17" fmla="*/ T16 w 1708"/>
              <a:gd name="T18" fmla="+- 0 6 -345"/>
              <a:gd name="T19" fmla="*/ 6 h 425"/>
              <a:gd name="T20" fmla="+- 0 5 -579"/>
              <a:gd name="T21" fmla="*/ T20 w 1708"/>
              <a:gd name="T22" fmla="+- 0 -96 -345"/>
              <a:gd name="T23" fmla="*/ -96 h 425"/>
              <a:gd name="T24" fmla="+- 0 92 -579"/>
              <a:gd name="T25" fmla="*/ T24 w 1708"/>
              <a:gd name="T26" fmla="+- 0 -197 -345"/>
              <a:gd name="T27" fmla="*/ -197 h 425"/>
              <a:gd name="T28" fmla="+- 0 140 -579"/>
              <a:gd name="T29" fmla="*/ T28 w 1708"/>
              <a:gd name="T30" fmla="+- 0 -176 -345"/>
              <a:gd name="T31" fmla="*/ -176 h 425"/>
              <a:gd name="T32" fmla="+- 0 139 -579"/>
              <a:gd name="T33" fmla="*/ T32 w 1708"/>
              <a:gd name="T34" fmla="+- 0 -96 -345"/>
              <a:gd name="T35" fmla="*/ -96 h 425"/>
              <a:gd name="T36" fmla="+- 0 100 -579"/>
              <a:gd name="T37" fmla="*/ T36 w 1708"/>
              <a:gd name="T38" fmla="+- 0 -143 -345"/>
              <a:gd name="T39" fmla="*/ -143 h 425"/>
              <a:gd name="T40" fmla="+- 0 62 -579"/>
              <a:gd name="T41" fmla="*/ T40 w 1708"/>
              <a:gd name="T42" fmla="+- 0 -96 -345"/>
              <a:gd name="T43" fmla="*/ -96 h 425"/>
              <a:gd name="T44" fmla="+- 0 100 -579"/>
              <a:gd name="T45" fmla="*/ T44 w 1708"/>
              <a:gd name="T46" fmla="+- 0 -48 -345"/>
              <a:gd name="T47" fmla="*/ -48 h 425"/>
              <a:gd name="T48" fmla="+- 0 139 -579"/>
              <a:gd name="T49" fmla="*/ T48 w 1708"/>
              <a:gd name="T50" fmla="+- 0 -96 -345"/>
              <a:gd name="T51" fmla="*/ -96 h 425"/>
              <a:gd name="T52" fmla="+- 0 -579 -579"/>
              <a:gd name="T53" fmla="*/ T52 w 1708"/>
              <a:gd name="T54" fmla="+- 0 -345 -345"/>
              <a:gd name="T55" fmla="*/ -345 h 425"/>
              <a:gd name="T56" fmla="+- 0 1129 -579"/>
              <a:gd name="T57" fmla="*/ T56 w 1708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708" h="425">
                <a:moveTo>
                  <a:pt x="719" y="169"/>
                </a:moveTo>
                <a:cubicBezTo>
                  <a:pt x="727" y="144"/>
                  <a:pt x="774" y="147"/>
                  <a:pt x="774" y="180"/>
                </a:cubicBezTo>
                <a:lnTo>
                  <a:pt x="774" y="318"/>
                </a:lnTo>
                <a:cubicBezTo>
                  <a:pt x="777" y="351"/>
                  <a:pt x="727" y="355"/>
                  <a:pt x="719" y="329"/>
                </a:cubicBezTo>
                <a:cubicBezTo>
                  <a:pt x="708" y="344"/>
                  <a:pt x="695" y="351"/>
                  <a:pt x="671" y="351"/>
                </a:cubicBezTo>
                <a:cubicBezTo>
                  <a:pt x="615" y="351"/>
                  <a:pt x="584" y="307"/>
                  <a:pt x="584" y="249"/>
                </a:cubicBezTo>
                <a:cubicBezTo>
                  <a:pt x="584" y="191"/>
                  <a:pt x="615" y="148"/>
                  <a:pt x="671" y="148"/>
                </a:cubicBezTo>
                <a:cubicBezTo>
                  <a:pt x="694" y="148"/>
                  <a:pt x="708" y="154"/>
                  <a:pt x="719" y="169"/>
                </a:cubicBezTo>
                <a:close/>
                <a:moveTo>
                  <a:pt x="718" y="249"/>
                </a:moveTo>
                <a:cubicBezTo>
                  <a:pt x="718" y="224"/>
                  <a:pt x="707" y="201"/>
                  <a:pt x="679" y="202"/>
                </a:cubicBezTo>
                <a:cubicBezTo>
                  <a:pt x="652" y="202"/>
                  <a:pt x="641" y="222"/>
                  <a:pt x="641" y="249"/>
                </a:cubicBezTo>
                <a:cubicBezTo>
                  <a:pt x="640" y="277"/>
                  <a:pt x="653" y="297"/>
                  <a:pt x="679" y="297"/>
                </a:cubicBezTo>
                <a:cubicBezTo>
                  <a:pt x="706" y="297"/>
                  <a:pt x="718" y="275"/>
                  <a:pt x="718" y="249"/>
                </a:cubicBez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2" name="AutoShape 37"/>
          <p:cNvSpPr>
            <a:spLocks noChangeArrowheads="1"/>
          </p:cNvSpPr>
          <p:nvPr/>
        </p:nvSpPr>
        <p:spPr bwMode="auto">
          <a:xfrm>
            <a:off x="2284942" y="88834332"/>
            <a:ext cx="1028859" cy="257215"/>
          </a:xfrm>
          <a:custGeom>
            <a:avLst/>
            <a:gdLst>
              <a:gd name="T0" fmla="+- 0 69 -785"/>
              <a:gd name="T1" fmla="*/ T0 w 1708"/>
              <a:gd name="T2" fmla="+- 0 -176 -345"/>
              <a:gd name="T3" fmla="*/ -176 h 425"/>
              <a:gd name="T4" fmla="+- 0 170 -785"/>
              <a:gd name="T5" fmla="*/ T4 w 1708"/>
              <a:gd name="T6" fmla="+- 0 -174 -345"/>
              <a:gd name="T7" fmla="*/ -174 h 425"/>
              <a:gd name="T8" fmla="+- 0 294 -785"/>
              <a:gd name="T9" fmla="*/ T8 w 1708"/>
              <a:gd name="T10" fmla="+- 0 -131 -345"/>
              <a:gd name="T11" fmla="*/ -131 h 425"/>
              <a:gd name="T12" fmla="+- 0 266 -785"/>
              <a:gd name="T13" fmla="*/ T12 w 1708"/>
              <a:gd name="T14" fmla="+- 0 2 -345"/>
              <a:gd name="T15" fmla="*/ 2 h 425"/>
              <a:gd name="T16" fmla="+- 0 238 -785"/>
              <a:gd name="T17" fmla="*/ T16 w 1708"/>
              <a:gd name="T18" fmla="+- 0 -116 -345"/>
              <a:gd name="T19" fmla="*/ -116 h 425"/>
              <a:gd name="T20" fmla="+- 0 210 -785"/>
              <a:gd name="T21" fmla="*/ T20 w 1708"/>
              <a:gd name="T22" fmla="+- 0 -150 -345"/>
              <a:gd name="T23" fmla="*/ -150 h 425"/>
              <a:gd name="T24" fmla="+- 0 181 -785"/>
              <a:gd name="T25" fmla="*/ T24 w 1708"/>
              <a:gd name="T26" fmla="+- 0 -27 -345"/>
              <a:gd name="T27" fmla="*/ -27 h 425"/>
              <a:gd name="T28" fmla="+- 0 153 -785"/>
              <a:gd name="T29" fmla="*/ T28 w 1708"/>
              <a:gd name="T30" fmla="+- 0 2 -345"/>
              <a:gd name="T31" fmla="*/ 2 h 425"/>
              <a:gd name="T32" fmla="+- 0 125 -785"/>
              <a:gd name="T33" fmla="*/ T32 w 1708"/>
              <a:gd name="T34" fmla="+- 0 -116 -345"/>
              <a:gd name="T35" fmla="*/ -116 h 425"/>
              <a:gd name="T36" fmla="+- 0 97 -785"/>
              <a:gd name="T37" fmla="*/ T36 w 1708"/>
              <a:gd name="T38" fmla="+- 0 -150 -345"/>
              <a:gd name="T39" fmla="*/ -150 h 425"/>
              <a:gd name="T40" fmla="+- 0 69 -785"/>
              <a:gd name="T41" fmla="*/ T40 w 1708"/>
              <a:gd name="T42" fmla="+- 0 -27 -345"/>
              <a:gd name="T43" fmla="*/ -27 h 425"/>
              <a:gd name="T44" fmla="+- 0 41 -785"/>
              <a:gd name="T45" fmla="*/ T44 w 1708"/>
              <a:gd name="T46" fmla="+- 0 2 -345"/>
              <a:gd name="T47" fmla="*/ 2 h 425"/>
              <a:gd name="T48" fmla="+- 0 13 -785"/>
              <a:gd name="T49" fmla="*/ T48 w 1708"/>
              <a:gd name="T50" fmla="+- 0 -27 -345"/>
              <a:gd name="T51" fmla="*/ -27 h 425"/>
              <a:gd name="T52" fmla="+- 0 13 -785"/>
              <a:gd name="T53" fmla="*/ T52 w 1708"/>
              <a:gd name="T54" fmla="+- 0 -165 -345"/>
              <a:gd name="T55" fmla="*/ -165 h 425"/>
              <a:gd name="T56" fmla="+- 0 69 -785"/>
              <a:gd name="T57" fmla="*/ T56 w 1708"/>
              <a:gd name="T58" fmla="+- 0 -176 -345"/>
              <a:gd name="T59" fmla="*/ -176 h 425"/>
              <a:gd name="T60" fmla="+- 0 -785 -785"/>
              <a:gd name="T61" fmla="*/ T60 w 1708"/>
              <a:gd name="T62" fmla="+- 0 -345 -345"/>
              <a:gd name="T63" fmla="*/ -345 h 425"/>
              <a:gd name="T64" fmla="+- 0 923 -785"/>
              <a:gd name="T65" fmla="*/ T64 w 1708"/>
              <a:gd name="T66" fmla="+- 0 80 -345"/>
              <a:gd name="T6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708" h="425">
                <a:moveTo>
                  <a:pt x="854" y="169"/>
                </a:moveTo>
                <a:cubicBezTo>
                  <a:pt x="872" y="140"/>
                  <a:pt x="936" y="142"/>
                  <a:pt x="955" y="171"/>
                </a:cubicBezTo>
                <a:cubicBezTo>
                  <a:pt x="989" y="132"/>
                  <a:pt x="1087" y="145"/>
                  <a:pt x="1079" y="214"/>
                </a:cubicBezTo>
                <a:cubicBezTo>
                  <a:pt x="1074" y="262"/>
                  <a:pt x="1099" y="347"/>
                  <a:pt x="1051" y="347"/>
                </a:cubicBezTo>
                <a:cubicBezTo>
                  <a:pt x="1005" y="347"/>
                  <a:pt x="1027" y="273"/>
                  <a:pt x="1023" y="229"/>
                </a:cubicBezTo>
                <a:cubicBezTo>
                  <a:pt x="1021" y="213"/>
                  <a:pt x="1013" y="194"/>
                  <a:pt x="995" y="195"/>
                </a:cubicBezTo>
                <a:cubicBezTo>
                  <a:pt x="949" y="198"/>
                  <a:pt x="966" y="272"/>
                  <a:pt x="966" y="318"/>
                </a:cubicBezTo>
                <a:cubicBezTo>
                  <a:pt x="966" y="334"/>
                  <a:pt x="955" y="348"/>
                  <a:pt x="938" y="347"/>
                </a:cubicBezTo>
                <a:cubicBezTo>
                  <a:pt x="893" y="345"/>
                  <a:pt x="910" y="273"/>
                  <a:pt x="910" y="229"/>
                </a:cubicBezTo>
                <a:cubicBezTo>
                  <a:pt x="910" y="212"/>
                  <a:pt x="900" y="194"/>
                  <a:pt x="882" y="195"/>
                </a:cubicBezTo>
                <a:cubicBezTo>
                  <a:pt x="837" y="198"/>
                  <a:pt x="854" y="272"/>
                  <a:pt x="854" y="318"/>
                </a:cubicBezTo>
                <a:cubicBezTo>
                  <a:pt x="854" y="333"/>
                  <a:pt x="842" y="347"/>
                  <a:pt x="826" y="347"/>
                </a:cubicBezTo>
                <a:cubicBezTo>
                  <a:pt x="810" y="347"/>
                  <a:pt x="798" y="333"/>
                  <a:pt x="798" y="318"/>
                </a:cubicBezTo>
                <a:lnTo>
                  <a:pt x="798" y="180"/>
                </a:lnTo>
                <a:cubicBezTo>
                  <a:pt x="796" y="147"/>
                  <a:pt x="846" y="143"/>
                  <a:pt x="854" y="169"/>
                </a:cubicBez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3" name="AutoShape 36"/>
          <p:cNvSpPr>
            <a:spLocks noChangeArrowheads="1"/>
          </p:cNvSpPr>
          <p:nvPr/>
        </p:nvSpPr>
        <p:spPr bwMode="auto">
          <a:xfrm>
            <a:off x="2284942" y="89091547"/>
            <a:ext cx="1028859" cy="257215"/>
          </a:xfrm>
          <a:custGeom>
            <a:avLst/>
            <a:gdLst>
              <a:gd name="T0" fmla="+- 0 195 -1091"/>
              <a:gd name="T1" fmla="*/ T0 w 1708"/>
              <a:gd name="T2" fmla="+- 0 -102 -345"/>
              <a:gd name="T3" fmla="*/ -102 h 425"/>
              <a:gd name="T4" fmla="+- 0 167 -1091"/>
              <a:gd name="T5" fmla="*/ T4 w 1708"/>
              <a:gd name="T6" fmla="+- 0 -77 -345"/>
              <a:gd name="T7" fmla="*/ -77 h 425"/>
              <a:gd name="T8" fmla="+- 0 66 -1091"/>
              <a:gd name="T9" fmla="*/ T8 w 1708"/>
              <a:gd name="T10" fmla="+- 0 -77 -345"/>
              <a:gd name="T11" fmla="*/ -77 h 425"/>
              <a:gd name="T12" fmla="+- 0 168 -1091"/>
              <a:gd name="T13" fmla="*/ T12 w 1708"/>
              <a:gd name="T14" fmla="+- 0 -64 -345"/>
              <a:gd name="T15" fmla="*/ -64 h 425"/>
              <a:gd name="T16" fmla="+- 0 192 -1091"/>
              <a:gd name="T17" fmla="*/ T16 w 1708"/>
              <a:gd name="T18" fmla="+- 0 -40 -345"/>
              <a:gd name="T19" fmla="*/ -40 h 425"/>
              <a:gd name="T20" fmla="+- 0 104 -1091"/>
              <a:gd name="T21" fmla="*/ T20 w 1708"/>
              <a:gd name="T22" fmla="+- 0 6 -345"/>
              <a:gd name="T23" fmla="*/ 6 h 425"/>
              <a:gd name="T24" fmla="+- 0 5 -1091"/>
              <a:gd name="T25" fmla="*/ T24 w 1708"/>
              <a:gd name="T26" fmla="+- 0 -96 -345"/>
              <a:gd name="T27" fmla="*/ -96 h 425"/>
              <a:gd name="T28" fmla="+- 0 104 -1091"/>
              <a:gd name="T29" fmla="*/ T28 w 1708"/>
              <a:gd name="T30" fmla="+- 0 -197 -345"/>
              <a:gd name="T31" fmla="*/ -197 h 425"/>
              <a:gd name="T32" fmla="+- 0 195 -1091"/>
              <a:gd name="T33" fmla="*/ T32 w 1708"/>
              <a:gd name="T34" fmla="+- 0 -102 -345"/>
              <a:gd name="T35" fmla="*/ -102 h 425"/>
              <a:gd name="T36" fmla="+- 0 139 -1091"/>
              <a:gd name="T37" fmla="*/ T36 w 1708"/>
              <a:gd name="T38" fmla="+- 0 -116 -345"/>
              <a:gd name="T39" fmla="*/ -116 h 425"/>
              <a:gd name="T40" fmla="+- 0 66 -1091"/>
              <a:gd name="T41" fmla="*/ T40 w 1708"/>
              <a:gd name="T42" fmla="+- 0 -116 -345"/>
              <a:gd name="T43" fmla="*/ -116 h 425"/>
              <a:gd name="T44" fmla="+- 0 139 -1091"/>
              <a:gd name="T45" fmla="*/ T44 w 1708"/>
              <a:gd name="T46" fmla="+- 0 -116 -345"/>
              <a:gd name="T47" fmla="*/ -116 h 425"/>
              <a:gd name="T48" fmla="+- 0 -1091 -1091"/>
              <a:gd name="T49" fmla="*/ T48 w 1708"/>
              <a:gd name="T50" fmla="+- 0 -345 -345"/>
              <a:gd name="T51" fmla="*/ -345 h 425"/>
              <a:gd name="T52" fmla="+- 0 617 -1091"/>
              <a:gd name="T53" fmla="*/ T52 w 1708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708" h="425">
                <a:moveTo>
                  <a:pt x="1286" y="243"/>
                </a:moveTo>
                <a:cubicBezTo>
                  <a:pt x="1287" y="263"/>
                  <a:pt x="1277" y="267"/>
                  <a:pt x="1258" y="268"/>
                </a:cubicBezTo>
                <a:lnTo>
                  <a:pt x="1157" y="268"/>
                </a:lnTo>
                <a:cubicBezTo>
                  <a:pt x="1162" y="315"/>
                  <a:pt x="1232" y="296"/>
                  <a:pt x="1259" y="281"/>
                </a:cubicBezTo>
                <a:cubicBezTo>
                  <a:pt x="1271" y="282"/>
                  <a:pt x="1285" y="291"/>
                  <a:pt x="1283" y="305"/>
                </a:cubicBezTo>
                <a:cubicBezTo>
                  <a:pt x="1278" y="340"/>
                  <a:pt x="1236" y="351"/>
                  <a:pt x="1195" y="351"/>
                </a:cubicBezTo>
                <a:cubicBezTo>
                  <a:pt x="1133" y="351"/>
                  <a:pt x="1096" y="311"/>
                  <a:pt x="1096" y="249"/>
                </a:cubicBezTo>
                <a:cubicBezTo>
                  <a:pt x="1096" y="190"/>
                  <a:pt x="1134" y="148"/>
                  <a:pt x="1195" y="148"/>
                </a:cubicBezTo>
                <a:cubicBezTo>
                  <a:pt x="1252" y="148"/>
                  <a:pt x="1282" y="188"/>
                  <a:pt x="1286" y="243"/>
                </a:cubicBezTo>
                <a:close/>
                <a:moveTo>
                  <a:pt x="1230" y="229"/>
                </a:moveTo>
                <a:cubicBezTo>
                  <a:pt x="1229" y="187"/>
                  <a:pt x="1157" y="186"/>
                  <a:pt x="1157" y="229"/>
                </a:cubicBezTo>
                <a:lnTo>
                  <a:pt x="1230" y="229"/>
                </a:lnTo>
                <a:close/>
              </a:path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4" name="Freeform 35"/>
          <p:cNvSpPr>
            <a:spLocks noChangeArrowheads="1"/>
          </p:cNvSpPr>
          <p:nvPr/>
        </p:nvSpPr>
        <p:spPr bwMode="auto">
          <a:xfrm>
            <a:off x="2284942" y="89348762"/>
            <a:ext cx="1028859" cy="257215"/>
          </a:xfrm>
          <a:custGeom>
            <a:avLst/>
            <a:gdLst>
              <a:gd name="T0" fmla="+- 0 -1291 -1291"/>
              <a:gd name="T1" fmla="*/ T0 w 1708"/>
              <a:gd name="T2" fmla="+- 0 -345 -345"/>
              <a:gd name="T3" fmla="*/ -345 h 425"/>
              <a:gd name="T4" fmla="+- 0 417 -1291"/>
              <a:gd name="T5" fmla="*/ T4 w 1708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708" h="425" stroke="0">
                <a:moveTo>
                  <a:pt x="0" y="0"/>
                </a:moveTo>
                <a:lnTo>
                  <a:pt x="1708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5" name="AutoShape 34"/>
          <p:cNvSpPr>
            <a:spLocks noChangeArrowheads="1"/>
          </p:cNvSpPr>
          <p:nvPr/>
        </p:nvSpPr>
        <p:spPr bwMode="auto">
          <a:xfrm>
            <a:off x="2284942" y="89605976"/>
            <a:ext cx="485850" cy="257215"/>
          </a:xfrm>
          <a:custGeom>
            <a:avLst/>
            <a:gdLst>
              <a:gd name="T0" fmla="+- 0 8 -33"/>
              <a:gd name="T1" fmla="*/ T0 w 796"/>
              <a:gd name="T2" fmla="+- 0 -128 -345"/>
              <a:gd name="T3" fmla="*/ -128 h 425"/>
              <a:gd name="T4" fmla="+- 0 134 -33"/>
              <a:gd name="T5" fmla="*/ T4 w 796"/>
              <a:gd name="T6" fmla="+- 0 -262 -345"/>
              <a:gd name="T7" fmla="*/ -262 h 425"/>
              <a:gd name="T8" fmla="+- 0 260 -33"/>
              <a:gd name="T9" fmla="*/ T8 w 796"/>
              <a:gd name="T10" fmla="+- 0 -128 -345"/>
              <a:gd name="T11" fmla="*/ -128 h 425"/>
              <a:gd name="T12" fmla="+- 0 134 -33"/>
              <a:gd name="T13" fmla="*/ T12 w 796"/>
              <a:gd name="T14" fmla="+- 0 6 -345"/>
              <a:gd name="T15" fmla="*/ 6 h 425"/>
              <a:gd name="T16" fmla="+- 0 8 -33"/>
              <a:gd name="T17" fmla="*/ T16 w 796"/>
              <a:gd name="T18" fmla="+- 0 -128 -345"/>
              <a:gd name="T19" fmla="*/ -128 h 425"/>
              <a:gd name="T20" fmla="+- 0 197 -33"/>
              <a:gd name="T21" fmla="*/ T20 w 796"/>
              <a:gd name="T22" fmla="+- 0 -128 -345"/>
              <a:gd name="T23" fmla="*/ -128 h 425"/>
              <a:gd name="T24" fmla="+- 0 134 -33"/>
              <a:gd name="T25" fmla="*/ T24 w 796"/>
              <a:gd name="T26" fmla="+- 0 -208 -345"/>
              <a:gd name="T27" fmla="*/ -208 h 425"/>
              <a:gd name="T28" fmla="+- 0 70 -33"/>
              <a:gd name="T29" fmla="*/ T28 w 796"/>
              <a:gd name="T30" fmla="+- 0 -128 -345"/>
              <a:gd name="T31" fmla="*/ -128 h 425"/>
              <a:gd name="T32" fmla="+- 0 134 -33"/>
              <a:gd name="T33" fmla="*/ T32 w 796"/>
              <a:gd name="T34" fmla="+- 0 -48 -345"/>
              <a:gd name="T35" fmla="*/ -48 h 425"/>
              <a:gd name="T36" fmla="+- 0 197 -33"/>
              <a:gd name="T37" fmla="*/ T36 w 796"/>
              <a:gd name="T38" fmla="+- 0 -128 -345"/>
              <a:gd name="T39" fmla="*/ -128 h 425"/>
              <a:gd name="T40" fmla="+- 0 -33 -33"/>
              <a:gd name="T41" fmla="*/ T40 w 796"/>
              <a:gd name="T42" fmla="+- 0 -345 -345"/>
              <a:gd name="T43" fmla="*/ -345 h 425"/>
              <a:gd name="T44" fmla="+- 0 763 -33"/>
              <a:gd name="T45" fmla="*/ T44 w 796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796" h="425">
                <a:moveTo>
                  <a:pt x="41" y="217"/>
                </a:moveTo>
                <a:cubicBezTo>
                  <a:pt x="41" y="135"/>
                  <a:pt x="84" y="83"/>
                  <a:pt x="167" y="83"/>
                </a:cubicBezTo>
                <a:cubicBezTo>
                  <a:pt x="249" y="83"/>
                  <a:pt x="293" y="135"/>
                  <a:pt x="293" y="217"/>
                </a:cubicBezTo>
                <a:cubicBezTo>
                  <a:pt x="293" y="299"/>
                  <a:pt x="247" y="351"/>
                  <a:pt x="167" y="351"/>
                </a:cubicBezTo>
                <a:cubicBezTo>
                  <a:pt x="86" y="351"/>
                  <a:pt x="41" y="299"/>
                  <a:pt x="41" y="217"/>
                </a:cubicBezTo>
                <a:close/>
                <a:moveTo>
                  <a:pt x="230" y="217"/>
                </a:moveTo>
                <a:cubicBezTo>
                  <a:pt x="230" y="173"/>
                  <a:pt x="212" y="137"/>
                  <a:pt x="167" y="137"/>
                </a:cubicBezTo>
                <a:cubicBezTo>
                  <a:pt x="122" y="137"/>
                  <a:pt x="103" y="172"/>
                  <a:pt x="103" y="217"/>
                </a:cubicBezTo>
                <a:cubicBezTo>
                  <a:pt x="103" y="261"/>
                  <a:pt x="122" y="297"/>
                  <a:pt x="167" y="297"/>
                </a:cubicBezTo>
                <a:cubicBezTo>
                  <a:pt x="212" y="297"/>
                  <a:pt x="230" y="261"/>
                  <a:pt x="230" y="217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6" name="AutoShape 33"/>
          <p:cNvSpPr>
            <a:spLocks noChangeArrowheads="1"/>
          </p:cNvSpPr>
          <p:nvPr/>
        </p:nvSpPr>
        <p:spPr bwMode="auto">
          <a:xfrm>
            <a:off x="2284942" y="89863191"/>
            <a:ext cx="485850" cy="257215"/>
          </a:xfrm>
          <a:custGeom>
            <a:avLst/>
            <a:gdLst>
              <a:gd name="T0" fmla="+- 0 40 -300"/>
              <a:gd name="T1" fmla="*/ T0 w 796"/>
              <a:gd name="T2" fmla="+- 0 2 -345"/>
              <a:gd name="T3" fmla="*/ 2 h 425"/>
              <a:gd name="T4" fmla="+- 0 12 -300"/>
              <a:gd name="T5" fmla="*/ T4 w 796"/>
              <a:gd name="T6" fmla="+- 0 -27 -345"/>
              <a:gd name="T7" fmla="*/ -27 h 425"/>
              <a:gd name="T8" fmla="+- 0 12 -300"/>
              <a:gd name="T9" fmla="*/ T8 w 796"/>
              <a:gd name="T10" fmla="+- 0 -165 -345"/>
              <a:gd name="T11" fmla="*/ -165 h 425"/>
              <a:gd name="T12" fmla="+- 0 40 -300"/>
              <a:gd name="T13" fmla="*/ T12 w 796"/>
              <a:gd name="T14" fmla="+- 0 -194 -345"/>
              <a:gd name="T15" fmla="*/ -194 h 425"/>
              <a:gd name="T16" fmla="+- 0 68 -300"/>
              <a:gd name="T17" fmla="*/ T16 w 796"/>
              <a:gd name="T18" fmla="+- 0 -165 -345"/>
              <a:gd name="T19" fmla="*/ -165 h 425"/>
              <a:gd name="T20" fmla="+- 0 68 -300"/>
              <a:gd name="T21" fmla="*/ T20 w 796"/>
              <a:gd name="T22" fmla="+- 0 -27 -345"/>
              <a:gd name="T23" fmla="*/ -27 h 425"/>
              <a:gd name="T24" fmla="+- 0 40 -300"/>
              <a:gd name="T25" fmla="*/ T24 w 796"/>
              <a:gd name="T26" fmla="+- 0 2 -345"/>
              <a:gd name="T27" fmla="*/ 2 h 425"/>
              <a:gd name="T28" fmla="+- 0 73 -300"/>
              <a:gd name="T29" fmla="*/ T28 w 796"/>
              <a:gd name="T30" fmla="+- 0 -244 -345"/>
              <a:gd name="T31" fmla="*/ -244 h 425"/>
              <a:gd name="T32" fmla="+- 0 9 -300"/>
              <a:gd name="T33" fmla="*/ T32 w 796"/>
              <a:gd name="T34" fmla="+- 0 -231 -345"/>
              <a:gd name="T35" fmla="*/ -231 h 425"/>
              <a:gd name="T36" fmla="+- 0 40 -300"/>
              <a:gd name="T37" fmla="*/ T36 w 796"/>
              <a:gd name="T38" fmla="+- 0 -277 -345"/>
              <a:gd name="T39" fmla="*/ -277 h 425"/>
              <a:gd name="T40" fmla="+- 0 73 -300"/>
              <a:gd name="T41" fmla="*/ T40 w 796"/>
              <a:gd name="T42" fmla="+- 0 -244 -345"/>
              <a:gd name="T43" fmla="*/ -244 h 425"/>
              <a:gd name="T44" fmla="+- 0 -300 -300"/>
              <a:gd name="T45" fmla="*/ T44 w 796"/>
              <a:gd name="T46" fmla="+- 0 -345 -345"/>
              <a:gd name="T47" fmla="*/ -345 h 425"/>
              <a:gd name="T48" fmla="+- 0 496 -300"/>
              <a:gd name="T49" fmla="*/ T48 w 796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796" h="425">
                <a:moveTo>
                  <a:pt x="340" y="347"/>
                </a:moveTo>
                <a:cubicBezTo>
                  <a:pt x="324" y="347"/>
                  <a:pt x="312" y="333"/>
                  <a:pt x="312" y="318"/>
                </a:cubicBezTo>
                <a:lnTo>
                  <a:pt x="312" y="180"/>
                </a:lnTo>
                <a:cubicBezTo>
                  <a:pt x="312" y="165"/>
                  <a:pt x="324" y="151"/>
                  <a:pt x="340" y="151"/>
                </a:cubicBezTo>
                <a:cubicBezTo>
                  <a:pt x="356" y="151"/>
                  <a:pt x="368" y="165"/>
                  <a:pt x="368" y="180"/>
                </a:cubicBezTo>
                <a:lnTo>
                  <a:pt x="368" y="318"/>
                </a:lnTo>
                <a:cubicBezTo>
                  <a:pt x="368" y="333"/>
                  <a:pt x="356" y="347"/>
                  <a:pt x="340" y="347"/>
                </a:cubicBezTo>
                <a:close/>
                <a:moveTo>
                  <a:pt x="373" y="101"/>
                </a:moveTo>
                <a:cubicBezTo>
                  <a:pt x="376" y="139"/>
                  <a:pt x="320" y="145"/>
                  <a:pt x="309" y="114"/>
                </a:cubicBezTo>
                <a:cubicBezTo>
                  <a:pt x="301" y="91"/>
                  <a:pt x="315" y="67"/>
                  <a:pt x="340" y="68"/>
                </a:cubicBezTo>
                <a:cubicBezTo>
                  <a:pt x="360" y="69"/>
                  <a:pt x="372" y="81"/>
                  <a:pt x="373" y="101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7" name="AutoShape 32"/>
          <p:cNvSpPr>
            <a:spLocks noChangeArrowheads="1"/>
          </p:cNvSpPr>
          <p:nvPr/>
        </p:nvSpPr>
        <p:spPr bwMode="auto">
          <a:xfrm>
            <a:off x="2284942" y="90120406"/>
            <a:ext cx="485850" cy="257215"/>
          </a:xfrm>
          <a:custGeom>
            <a:avLst/>
            <a:gdLst>
              <a:gd name="T0" fmla="+- 0 40 -379"/>
              <a:gd name="T1" fmla="*/ T0 w 796"/>
              <a:gd name="T2" fmla="+- 0 2 -345"/>
              <a:gd name="T3" fmla="*/ 2 h 425"/>
              <a:gd name="T4" fmla="+- 0 12 -379"/>
              <a:gd name="T5" fmla="*/ T4 w 796"/>
              <a:gd name="T6" fmla="+- 0 -27 -345"/>
              <a:gd name="T7" fmla="*/ -27 h 425"/>
              <a:gd name="T8" fmla="+- 0 12 -379"/>
              <a:gd name="T9" fmla="*/ T8 w 796"/>
              <a:gd name="T10" fmla="+- 0 -248 -345"/>
              <a:gd name="T11" fmla="*/ -248 h 425"/>
              <a:gd name="T12" fmla="+- 0 40 -379"/>
              <a:gd name="T13" fmla="*/ T12 w 796"/>
              <a:gd name="T14" fmla="+- 0 -277 -345"/>
              <a:gd name="T15" fmla="*/ -277 h 425"/>
              <a:gd name="T16" fmla="+- 0 68 -379"/>
              <a:gd name="T17" fmla="*/ T16 w 796"/>
              <a:gd name="T18" fmla="+- 0 -248 -345"/>
              <a:gd name="T19" fmla="*/ -248 h 425"/>
              <a:gd name="T20" fmla="+- 0 68 -379"/>
              <a:gd name="T21" fmla="*/ T20 w 796"/>
              <a:gd name="T22" fmla="+- 0 -27 -345"/>
              <a:gd name="T23" fmla="*/ -27 h 425"/>
              <a:gd name="T24" fmla="+- 0 40 -379"/>
              <a:gd name="T25" fmla="*/ T24 w 796"/>
              <a:gd name="T26" fmla="+- 0 2 -345"/>
              <a:gd name="T27" fmla="*/ 2 h 425"/>
              <a:gd name="T28" fmla="+- 0 -379 -379"/>
              <a:gd name="T29" fmla="*/ T28 w 796"/>
              <a:gd name="T30" fmla="+- 0 -345 -345"/>
              <a:gd name="T31" fmla="*/ -345 h 425"/>
              <a:gd name="T32" fmla="+- 0 417 -379"/>
              <a:gd name="T33" fmla="*/ T32 w 796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796" h="425">
                <a:moveTo>
                  <a:pt x="419" y="347"/>
                </a:moveTo>
                <a:cubicBezTo>
                  <a:pt x="403" y="347"/>
                  <a:pt x="391" y="333"/>
                  <a:pt x="391" y="318"/>
                </a:cubicBezTo>
                <a:lnTo>
                  <a:pt x="391" y="97"/>
                </a:lnTo>
                <a:cubicBezTo>
                  <a:pt x="391" y="82"/>
                  <a:pt x="403" y="68"/>
                  <a:pt x="419" y="68"/>
                </a:cubicBezTo>
                <a:cubicBezTo>
                  <a:pt x="435" y="68"/>
                  <a:pt x="447" y="82"/>
                  <a:pt x="447" y="97"/>
                </a:cubicBezTo>
                <a:lnTo>
                  <a:pt x="447" y="318"/>
                </a:lnTo>
                <a:cubicBezTo>
                  <a:pt x="447" y="333"/>
                  <a:pt x="435" y="347"/>
                  <a:pt x="419" y="347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8" name="AutoShape 31"/>
          <p:cNvSpPr>
            <a:spLocks noChangeArrowheads="1"/>
          </p:cNvSpPr>
          <p:nvPr/>
        </p:nvSpPr>
        <p:spPr bwMode="auto">
          <a:xfrm>
            <a:off x="2284942" y="90377621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89" name="AutoShape 30"/>
          <p:cNvSpPr>
            <a:spLocks noChangeArrowheads="1"/>
          </p:cNvSpPr>
          <p:nvPr/>
        </p:nvSpPr>
        <p:spPr bwMode="auto">
          <a:xfrm>
            <a:off x="2284942" y="92759238"/>
            <a:ext cx="828803" cy="257215"/>
          </a:xfrm>
          <a:custGeom>
            <a:avLst/>
            <a:gdLst>
              <a:gd name="T0" fmla="+- 0 127 -33"/>
              <a:gd name="T1" fmla="*/ T0 w 1365"/>
              <a:gd name="T2" fmla="+- 0 -125 -345"/>
              <a:gd name="T3" fmla="*/ -125 h 425"/>
              <a:gd name="T4" fmla="+- 0 219 -33"/>
              <a:gd name="T5" fmla="*/ T4 w 1365"/>
              <a:gd name="T6" fmla="+- 0 -152 -345"/>
              <a:gd name="T7" fmla="*/ -152 h 425"/>
              <a:gd name="T8" fmla="+- 0 250 -33"/>
              <a:gd name="T9" fmla="*/ T8 w 1365"/>
              <a:gd name="T10" fmla="+- 0 -116 -345"/>
              <a:gd name="T11" fmla="*/ -116 h 425"/>
              <a:gd name="T12" fmla="+- 0 134 -33"/>
              <a:gd name="T13" fmla="*/ T12 w 1365"/>
              <a:gd name="T14" fmla="+- 0 6 -345"/>
              <a:gd name="T15" fmla="*/ 6 h 425"/>
              <a:gd name="T16" fmla="+- 0 8 -33"/>
              <a:gd name="T17" fmla="*/ T16 w 1365"/>
              <a:gd name="T18" fmla="+- 0 -128 -345"/>
              <a:gd name="T19" fmla="*/ -128 h 425"/>
              <a:gd name="T20" fmla="+- 0 134 -33"/>
              <a:gd name="T21" fmla="*/ T20 w 1365"/>
              <a:gd name="T22" fmla="+- 0 -262 -345"/>
              <a:gd name="T23" fmla="*/ -262 h 425"/>
              <a:gd name="T24" fmla="+- 0 233 -33"/>
              <a:gd name="T25" fmla="*/ T24 w 1365"/>
              <a:gd name="T26" fmla="+- 0 -206 -345"/>
              <a:gd name="T27" fmla="*/ -206 h 425"/>
              <a:gd name="T28" fmla="+- 0 136 -33"/>
              <a:gd name="T29" fmla="*/ T28 w 1365"/>
              <a:gd name="T30" fmla="+- 0 -208 -345"/>
              <a:gd name="T31" fmla="*/ -208 h 425"/>
              <a:gd name="T32" fmla="+- 0 70 -33"/>
              <a:gd name="T33" fmla="*/ T32 w 1365"/>
              <a:gd name="T34" fmla="+- 0 -128 -345"/>
              <a:gd name="T35" fmla="*/ -128 h 425"/>
              <a:gd name="T36" fmla="+- 0 173 -33"/>
              <a:gd name="T37" fmla="*/ T36 w 1365"/>
              <a:gd name="T38" fmla="+- 0 -62 -345"/>
              <a:gd name="T39" fmla="*/ -62 h 425"/>
              <a:gd name="T40" fmla="+- 0 190 -33"/>
              <a:gd name="T41" fmla="*/ T40 w 1365"/>
              <a:gd name="T42" fmla="+- 0 -98 -345"/>
              <a:gd name="T43" fmla="*/ -98 h 425"/>
              <a:gd name="T44" fmla="+- 0 127 -33"/>
              <a:gd name="T45" fmla="*/ T44 w 1365"/>
              <a:gd name="T46" fmla="+- 0 -125 -345"/>
              <a:gd name="T47" fmla="*/ -125 h 425"/>
              <a:gd name="T48" fmla="+- 0 -33 -33"/>
              <a:gd name="T49" fmla="*/ T48 w 1365"/>
              <a:gd name="T50" fmla="+- 0 -345 -345"/>
              <a:gd name="T51" fmla="*/ -345 h 425"/>
              <a:gd name="T52" fmla="+- 0 1332 -33"/>
              <a:gd name="T53" fmla="*/ T52 w 1365"/>
              <a:gd name="T54" fmla="+- 0 80 -345"/>
              <a:gd name="T5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365" h="425">
                <a:moveTo>
                  <a:pt x="160" y="220"/>
                </a:moveTo>
                <a:cubicBezTo>
                  <a:pt x="160" y="181"/>
                  <a:pt x="215" y="193"/>
                  <a:pt x="252" y="193"/>
                </a:cubicBezTo>
                <a:cubicBezTo>
                  <a:pt x="273" y="193"/>
                  <a:pt x="283" y="205"/>
                  <a:pt x="283" y="229"/>
                </a:cubicBezTo>
                <a:cubicBezTo>
                  <a:pt x="281" y="303"/>
                  <a:pt x="240" y="351"/>
                  <a:pt x="167" y="351"/>
                </a:cubicBezTo>
                <a:cubicBezTo>
                  <a:pt x="86" y="351"/>
                  <a:pt x="41" y="299"/>
                  <a:pt x="41" y="217"/>
                </a:cubicBezTo>
                <a:cubicBezTo>
                  <a:pt x="41" y="136"/>
                  <a:pt x="87" y="83"/>
                  <a:pt x="167" y="83"/>
                </a:cubicBezTo>
                <a:cubicBezTo>
                  <a:pt x="214" y="83"/>
                  <a:pt x="261" y="96"/>
                  <a:pt x="266" y="139"/>
                </a:cubicBezTo>
                <a:cubicBezTo>
                  <a:pt x="252" y="194"/>
                  <a:pt x="205" y="135"/>
                  <a:pt x="169" y="137"/>
                </a:cubicBezTo>
                <a:cubicBezTo>
                  <a:pt x="124" y="140"/>
                  <a:pt x="106" y="172"/>
                  <a:pt x="103" y="217"/>
                </a:cubicBezTo>
                <a:cubicBezTo>
                  <a:pt x="99" y="277"/>
                  <a:pt x="159" y="320"/>
                  <a:pt x="206" y="283"/>
                </a:cubicBezTo>
                <a:cubicBezTo>
                  <a:pt x="216" y="274"/>
                  <a:pt x="222" y="262"/>
                  <a:pt x="223" y="247"/>
                </a:cubicBezTo>
                <a:cubicBezTo>
                  <a:pt x="192" y="248"/>
                  <a:pt x="160" y="250"/>
                  <a:pt x="160" y="220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90" name="AutoShape 29"/>
          <p:cNvSpPr>
            <a:spLocks noChangeArrowheads="1"/>
          </p:cNvSpPr>
          <p:nvPr/>
        </p:nvSpPr>
        <p:spPr bwMode="auto">
          <a:xfrm>
            <a:off x="2284942" y="93016453"/>
            <a:ext cx="828803" cy="257215"/>
          </a:xfrm>
          <a:custGeom>
            <a:avLst/>
            <a:gdLst>
              <a:gd name="T0" fmla="+- 0 140 -292"/>
              <a:gd name="T1" fmla="*/ T0 w 1365"/>
              <a:gd name="T2" fmla="+- 0 -176 -345"/>
              <a:gd name="T3" fmla="*/ -176 h 425"/>
              <a:gd name="T4" fmla="+- 0 195 -292"/>
              <a:gd name="T5" fmla="*/ T4 w 1365"/>
              <a:gd name="T6" fmla="+- 0 -165 -345"/>
              <a:gd name="T7" fmla="*/ -165 h 425"/>
              <a:gd name="T8" fmla="+- 0 195 -292"/>
              <a:gd name="T9" fmla="*/ T8 w 1365"/>
              <a:gd name="T10" fmla="+- 0 -27 -345"/>
              <a:gd name="T11" fmla="*/ -27 h 425"/>
              <a:gd name="T12" fmla="+- 0 140 -292"/>
              <a:gd name="T13" fmla="*/ T12 w 1365"/>
              <a:gd name="T14" fmla="+- 0 -16 -345"/>
              <a:gd name="T15" fmla="*/ -16 h 425"/>
              <a:gd name="T16" fmla="+- 0 92 -292"/>
              <a:gd name="T17" fmla="*/ T16 w 1365"/>
              <a:gd name="T18" fmla="+- 0 6 -345"/>
              <a:gd name="T19" fmla="*/ 6 h 425"/>
              <a:gd name="T20" fmla="+- 0 5 -292"/>
              <a:gd name="T21" fmla="*/ T20 w 1365"/>
              <a:gd name="T22" fmla="+- 0 -96 -345"/>
              <a:gd name="T23" fmla="*/ -96 h 425"/>
              <a:gd name="T24" fmla="+- 0 92 -292"/>
              <a:gd name="T25" fmla="*/ T24 w 1365"/>
              <a:gd name="T26" fmla="+- 0 -197 -345"/>
              <a:gd name="T27" fmla="*/ -197 h 425"/>
              <a:gd name="T28" fmla="+- 0 140 -292"/>
              <a:gd name="T29" fmla="*/ T28 w 1365"/>
              <a:gd name="T30" fmla="+- 0 -176 -345"/>
              <a:gd name="T31" fmla="*/ -176 h 425"/>
              <a:gd name="T32" fmla="+- 0 139 -292"/>
              <a:gd name="T33" fmla="*/ T32 w 1365"/>
              <a:gd name="T34" fmla="+- 0 -96 -345"/>
              <a:gd name="T35" fmla="*/ -96 h 425"/>
              <a:gd name="T36" fmla="+- 0 100 -292"/>
              <a:gd name="T37" fmla="*/ T36 w 1365"/>
              <a:gd name="T38" fmla="+- 0 -143 -345"/>
              <a:gd name="T39" fmla="*/ -143 h 425"/>
              <a:gd name="T40" fmla="+- 0 62 -292"/>
              <a:gd name="T41" fmla="*/ T40 w 1365"/>
              <a:gd name="T42" fmla="+- 0 -96 -345"/>
              <a:gd name="T43" fmla="*/ -96 h 425"/>
              <a:gd name="T44" fmla="+- 0 100 -292"/>
              <a:gd name="T45" fmla="*/ T44 w 1365"/>
              <a:gd name="T46" fmla="+- 0 -48 -345"/>
              <a:gd name="T47" fmla="*/ -48 h 425"/>
              <a:gd name="T48" fmla="+- 0 139 -292"/>
              <a:gd name="T49" fmla="*/ T48 w 1365"/>
              <a:gd name="T50" fmla="+- 0 -96 -345"/>
              <a:gd name="T51" fmla="*/ -96 h 425"/>
              <a:gd name="T52" fmla="+- 0 -292 -292"/>
              <a:gd name="T53" fmla="*/ T52 w 1365"/>
              <a:gd name="T54" fmla="+- 0 -345 -345"/>
              <a:gd name="T55" fmla="*/ -345 h 425"/>
              <a:gd name="T56" fmla="+- 0 1073 -292"/>
              <a:gd name="T57" fmla="*/ T56 w 1365"/>
              <a:gd name="T58" fmla="+- 0 80 -345"/>
              <a:gd name="T59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1365" h="425">
                <a:moveTo>
                  <a:pt x="432" y="169"/>
                </a:moveTo>
                <a:cubicBezTo>
                  <a:pt x="440" y="144"/>
                  <a:pt x="487" y="147"/>
                  <a:pt x="487" y="180"/>
                </a:cubicBezTo>
                <a:lnTo>
                  <a:pt x="487" y="318"/>
                </a:lnTo>
                <a:cubicBezTo>
                  <a:pt x="490" y="351"/>
                  <a:pt x="440" y="355"/>
                  <a:pt x="432" y="329"/>
                </a:cubicBezTo>
                <a:cubicBezTo>
                  <a:pt x="421" y="344"/>
                  <a:pt x="408" y="351"/>
                  <a:pt x="384" y="351"/>
                </a:cubicBezTo>
                <a:cubicBezTo>
                  <a:pt x="328" y="351"/>
                  <a:pt x="297" y="307"/>
                  <a:pt x="297" y="249"/>
                </a:cubicBezTo>
                <a:cubicBezTo>
                  <a:pt x="297" y="191"/>
                  <a:pt x="328" y="148"/>
                  <a:pt x="384" y="148"/>
                </a:cubicBezTo>
                <a:cubicBezTo>
                  <a:pt x="407" y="148"/>
                  <a:pt x="421" y="154"/>
                  <a:pt x="432" y="169"/>
                </a:cubicBezTo>
                <a:close/>
                <a:moveTo>
                  <a:pt x="431" y="249"/>
                </a:moveTo>
                <a:cubicBezTo>
                  <a:pt x="431" y="224"/>
                  <a:pt x="420" y="201"/>
                  <a:pt x="392" y="202"/>
                </a:cubicBezTo>
                <a:cubicBezTo>
                  <a:pt x="365" y="202"/>
                  <a:pt x="354" y="222"/>
                  <a:pt x="354" y="249"/>
                </a:cubicBezTo>
                <a:cubicBezTo>
                  <a:pt x="353" y="277"/>
                  <a:pt x="366" y="297"/>
                  <a:pt x="392" y="297"/>
                </a:cubicBezTo>
                <a:cubicBezTo>
                  <a:pt x="419" y="297"/>
                  <a:pt x="431" y="275"/>
                  <a:pt x="431" y="249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91" name="AutoShape 28"/>
          <p:cNvSpPr>
            <a:spLocks noChangeArrowheads="1"/>
          </p:cNvSpPr>
          <p:nvPr/>
        </p:nvSpPr>
        <p:spPr bwMode="auto">
          <a:xfrm>
            <a:off x="2284942" y="93273667"/>
            <a:ext cx="828803" cy="257215"/>
          </a:xfrm>
          <a:custGeom>
            <a:avLst/>
            <a:gdLst>
              <a:gd name="T0" fmla="+- 0 41 -498"/>
              <a:gd name="T1" fmla="*/ T0 w 1365"/>
              <a:gd name="T2" fmla="+- 0 2 -345"/>
              <a:gd name="T3" fmla="*/ 2 h 425"/>
              <a:gd name="T4" fmla="+- 0 13 -498"/>
              <a:gd name="T5" fmla="*/ T4 w 1365"/>
              <a:gd name="T6" fmla="+- 0 -27 -345"/>
              <a:gd name="T7" fmla="*/ -27 h 425"/>
              <a:gd name="T8" fmla="+- 0 13 -498"/>
              <a:gd name="T9" fmla="*/ T8 w 1365"/>
              <a:gd name="T10" fmla="+- 0 -165 -345"/>
              <a:gd name="T11" fmla="*/ -165 h 425"/>
              <a:gd name="T12" fmla="+- 0 69 -498"/>
              <a:gd name="T13" fmla="*/ T12 w 1365"/>
              <a:gd name="T14" fmla="+- 0 -176 -345"/>
              <a:gd name="T15" fmla="*/ -176 h 425"/>
              <a:gd name="T16" fmla="+- 0 137 -498"/>
              <a:gd name="T17" fmla="*/ T16 w 1365"/>
              <a:gd name="T18" fmla="+- 0 -168 -345"/>
              <a:gd name="T19" fmla="*/ -168 h 425"/>
              <a:gd name="T20" fmla="+- 0 69 -498"/>
              <a:gd name="T21" fmla="*/ T20 w 1365"/>
              <a:gd name="T22" fmla="+- 0 -95 -345"/>
              <a:gd name="T23" fmla="*/ -95 h 425"/>
              <a:gd name="T24" fmla="+- 0 41 -498"/>
              <a:gd name="T25" fmla="*/ T24 w 1365"/>
              <a:gd name="T26" fmla="+- 0 2 -345"/>
              <a:gd name="T27" fmla="*/ 2 h 425"/>
              <a:gd name="T28" fmla="+- 0 -498 -498"/>
              <a:gd name="T29" fmla="*/ T28 w 1365"/>
              <a:gd name="T30" fmla="+- 0 -345 -345"/>
              <a:gd name="T31" fmla="*/ -345 h 425"/>
              <a:gd name="T32" fmla="+- 0 867 -498"/>
              <a:gd name="T33" fmla="*/ T32 w 1365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365" h="425">
                <a:moveTo>
                  <a:pt x="539" y="347"/>
                </a:moveTo>
                <a:cubicBezTo>
                  <a:pt x="523" y="347"/>
                  <a:pt x="511" y="333"/>
                  <a:pt x="511" y="318"/>
                </a:cubicBezTo>
                <a:lnTo>
                  <a:pt x="511" y="180"/>
                </a:lnTo>
                <a:cubicBezTo>
                  <a:pt x="509" y="147"/>
                  <a:pt x="559" y="143"/>
                  <a:pt x="567" y="169"/>
                </a:cubicBezTo>
                <a:cubicBezTo>
                  <a:pt x="580" y="144"/>
                  <a:pt x="635" y="138"/>
                  <a:pt x="635" y="177"/>
                </a:cubicBezTo>
                <a:cubicBezTo>
                  <a:pt x="635" y="220"/>
                  <a:pt x="559" y="195"/>
                  <a:pt x="567" y="250"/>
                </a:cubicBezTo>
                <a:cubicBezTo>
                  <a:pt x="564" y="289"/>
                  <a:pt x="579" y="346"/>
                  <a:pt x="539" y="347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92" name="AutoShape 27"/>
          <p:cNvSpPr>
            <a:spLocks noChangeArrowheads="1"/>
          </p:cNvSpPr>
          <p:nvPr/>
        </p:nvSpPr>
        <p:spPr bwMode="auto">
          <a:xfrm>
            <a:off x="2284942" y="93530882"/>
            <a:ext cx="828803" cy="257215"/>
          </a:xfrm>
          <a:custGeom>
            <a:avLst/>
            <a:gdLst>
              <a:gd name="T0" fmla="+- 0 40 -624"/>
              <a:gd name="T1" fmla="*/ T0 w 1365"/>
              <a:gd name="T2" fmla="+- 0 2 -345"/>
              <a:gd name="T3" fmla="*/ 2 h 425"/>
              <a:gd name="T4" fmla="+- 0 12 -624"/>
              <a:gd name="T5" fmla="*/ T4 w 1365"/>
              <a:gd name="T6" fmla="+- 0 -27 -345"/>
              <a:gd name="T7" fmla="*/ -27 h 425"/>
              <a:gd name="T8" fmla="+- 0 12 -624"/>
              <a:gd name="T9" fmla="*/ T8 w 1365"/>
              <a:gd name="T10" fmla="+- 0 -248 -345"/>
              <a:gd name="T11" fmla="*/ -248 h 425"/>
              <a:gd name="T12" fmla="+- 0 40 -624"/>
              <a:gd name="T13" fmla="*/ T12 w 1365"/>
              <a:gd name="T14" fmla="+- 0 -277 -345"/>
              <a:gd name="T15" fmla="*/ -277 h 425"/>
              <a:gd name="T16" fmla="+- 0 68 -624"/>
              <a:gd name="T17" fmla="*/ T16 w 1365"/>
              <a:gd name="T18" fmla="+- 0 -248 -345"/>
              <a:gd name="T19" fmla="*/ -248 h 425"/>
              <a:gd name="T20" fmla="+- 0 68 -624"/>
              <a:gd name="T21" fmla="*/ T20 w 1365"/>
              <a:gd name="T22" fmla="+- 0 -27 -345"/>
              <a:gd name="T23" fmla="*/ -27 h 425"/>
              <a:gd name="T24" fmla="+- 0 40 -624"/>
              <a:gd name="T25" fmla="*/ T24 w 1365"/>
              <a:gd name="T26" fmla="+- 0 2 -345"/>
              <a:gd name="T27" fmla="*/ 2 h 425"/>
              <a:gd name="T28" fmla="+- 0 -624 -624"/>
              <a:gd name="T29" fmla="*/ T28 w 1365"/>
              <a:gd name="T30" fmla="+- 0 -345 -345"/>
              <a:gd name="T31" fmla="*/ -345 h 425"/>
              <a:gd name="T32" fmla="+- 0 741 -624"/>
              <a:gd name="T33" fmla="*/ T32 w 1365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365" h="425">
                <a:moveTo>
                  <a:pt x="664" y="347"/>
                </a:moveTo>
                <a:cubicBezTo>
                  <a:pt x="648" y="347"/>
                  <a:pt x="636" y="333"/>
                  <a:pt x="636" y="318"/>
                </a:cubicBezTo>
                <a:lnTo>
                  <a:pt x="636" y="97"/>
                </a:lnTo>
                <a:cubicBezTo>
                  <a:pt x="636" y="82"/>
                  <a:pt x="648" y="68"/>
                  <a:pt x="664" y="68"/>
                </a:cubicBezTo>
                <a:cubicBezTo>
                  <a:pt x="680" y="68"/>
                  <a:pt x="692" y="82"/>
                  <a:pt x="692" y="97"/>
                </a:cubicBezTo>
                <a:lnTo>
                  <a:pt x="692" y="318"/>
                </a:lnTo>
                <a:cubicBezTo>
                  <a:pt x="692" y="333"/>
                  <a:pt x="680" y="347"/>
                  <a:pt x="664" y="347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93" name="AutoShape 26"/>
          <p:cNvSpPr>
            <a:spLocks noChangeArrowheads="1"/>
          </p:cNvSpPr>
          <p:nvPr/>
        </p:nvSpPr>
        <p:spPr bwMode="auto">
          <a:xfrm>
            <a:off x="2284942" y="93788097"/>
            <a:ext cx="828803" cy="257215"/>
          </a:xfrm>
          <a:custGeom>
            <a:avLst/>
            <a:gdLst>
              <a:gd name="T0" fmla="+- 0 40 -703"/>
              <a:gd name="T1" fmla="*/ T0 w 1365"/>
              <a:gd name="T2" fmla="+- 0 2 -345"/>
              <a:gd name="T3" fmla="*/ 2 h 425"/>
              <a:gd name="T4" fmla="+- 0 12 -703"/>
              <a:gd name="T5" fmla="*/ T4 w 1365"/>
              <a:gd name="T6" fmla="+- 0 -27 -345"/>
              <a:gd name="T7" fmla="*/ -27 h 425"/>
              <a:gd name="T8" fmla="+- 0 12 -703"/>
              <a:gd name="T9" fmla="*/ T8 w 1365"/>
              <a:gd name="T10" fmla="+- 0 -165 -345"/>
              <a:gd name="T11" fmla="*/ -165 h 425"/>
              <a:gd name="T12" fmla="+- 0 40 -703"/>
              <a:gd name="T13" fmla="*/ T12 w 1365"/>
              <a:gd name="T14" fmla="+- 0 -194 -345"/>
              <a:gd name="T15" fmla="*/ -194 h 425"/>
              <a:gd name="T16" fmla="+- 0 68 -703"/>
              <a:gd name="T17" fmla="*/ T16 w 1365"/>
              <a:gd name="T18" fmla="+- 0 -165 -345"/>
              <a:gd name="T19" fmla="*/ -165 h 425"/>
              <a:gd name="T20" fmla="+- 0 68 -703"/>
              <a:gd name="T21" fmla="*/ T20 w 1365"/>
              <a:gd name="T22" fmla="+- 0 -27 -345"/>
              <a:gd name="T23" fmla="*/ -27 h 425"/>
              <a:gd name="T24" fmla="+- 0 40 -703"/>
              <a:gd name="T25" fmla="*/ T24 w 1365"/>
              <a:gd name="T26" fmla="+- 0 2 -345"/>
              <a:gd name="T27" fmla="*/ 2 h 425"/>
              <a:gd name="T28" fmla="+- 0 73 -703"/>
              <a:gd name="T29" fmla="*/ T28 w 1365"/>
              <a:gd name="T30" fmla="+- 0 -244 -345"/>
              <a:gd name="T31" fmla="*/ -244 h 425"/>
              <a:gd name="T32" fmla="+- 0 9 -703"/>
              <a:gd name="T33" fmla="*/ T32 w 1365"/>
              <a:gd name="T34" fmla="+- 0 -231 -345"/>
              <a:gd name="T35" fmla="*/ -231 h 425"/>
              <a:gd name="T36" fmla="+- 0 40 -703"/>
              <a:gd name="T37" fmla="*/ T36 w 1365"/>
              <a:gd name="T38" fmla="+- 0 -277 -345"/>
              <a:gd name="T39" fmla="*/ -277 h 425"/>
              <a:gd name="T40" fmla="+- 0 73 -703"/>
              <a:gd name="T41" fmla="*/ T40 w 1365"/>
              <a:gd name="T42" fmla="+- 0 -244 -345"/>
              <a:gd name="T43" fmla="*/ -244 h 425"/>
              <a:gd name="T44" fmla="+- 0 -703 -703"/>
              <a:gd name="T45" fmla="*/ T44 w 1365"/>
              <a:gd name="T46" fmla="+- 0 -345 -345"/>
              <a:gd name="T47" fmla="*/ -345 h 425"/>
              <a:gd name="T48" fmla="+- 0 662 -703"/>
              <a:gd name="T49" fmla="*/ T48 w 1365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365" h="425">
                <a:moveTo>
                  <a:pt x="743" y="347"/>
                </a:moveTo>
                <a:cubicBezTo>
                  <a:pt x="727" y="347"/>
                  <a:pt x="715" y="333"/>
                  <a:pt x="715" y="318"/>
                </a:cubicBezTo>
                <a:lnTo>
                  <a:pt x="715" y="180"/>
                </a:lnTo>
                <a:cubicBezTo>
                  <a:pt x="715" y="165"/>
                  <a:pt x="727" y="151"/>
                  <a:pt x="743" y="151"/>
                </a:cubicBezTo>
                <a:cubicBezTo>
                  <a:pt x="759" y="151"/>
                  <a:pt x="771" y="165"/>
                  <a:pt x="771" y="180"/>
                </a:cubicBezTo>
                <a:lnTo>
                  <a:pt x="771" y="318"/>
                </a:lnTo>
                <a:cubicBezTo>
                  <a:pt x="771" y="333"/>
                  <a:pt x="759" y="347"/>
                  <a:pt x="743" y="347"/>
                </a:cubicBezTo>
                <a:close/>
                <a:moveTo>
                  <a:pt x="776" y="101"/>
                </a:moveTo>
                <a:cubicBezTo>
                  <a:pt x="779" y="139"/>
                  <a:pt x="723" y="145"/>
                  <a:pt x="712" y="114"/>
                </a:cubicBezTo>
                <a:cubicBezTo>
                  <a:pt x="704" y="91"/>
                  <a:pt x="718" y="67"/>
                  <a:pt x="743" y="68"/>
                </a:cubicBezTo>
                <a:cubicBezTo>
                  <a:pt x="763" y="69"/>
                  <a:pt x="775" y="81"/>
                  <a:pt x="776" y="101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894" name="AutoShape 25"/>
          <p:cNvSpPr>
            <a:spLocks noChangeArrowheads="1"/>
          </p:cNvSpPr>
          <p:nvPr/>
        </p:nvSpPr>
        <p:spPr bwMode="auto">
          <a:xfrm>
            <a:off x="2284942" y="94045311"/>
            <a:ext cx="828803" cy="257215"/>
          </a:xfrm>
          <a:custGeom>
            <a:avLst/>
            <a:gdLst>
              <a:gd name="T0" fmla="+- 0 100 -782"/>
              <a:gd name="T1" fmla="*/ T0 w 1365"/>
              <a:gd name="T2" fmla="+- 0 6 -345"/>
              <a:gd name="T3" fmla="*/ 6 h 425"/>
              <a:gd name="T4" fmla="+- 0 5 -782"/>
              <a:gd name="T5" fmla="*/ T4 w 1365"/>
              <a:gd name="T6" fmla="+- 0 -96 -345"/>
              <a:gd name="T7" fmla="*/ -96 h 425"/>
              <a:gd name="T8" fmla="+- 0 100 -782"/>
              <a:gd name="T9" fmla="*/ T8 w 1365"/>
              <a:gd name="T10" fmla="+- 0 -197 -345"/>
              <a:gd name="T11" fmla="*/ -197 h 425"/>
              <a:gd name="T12" fmla="+- 0 167 -782"/>
              <a:gd name="T13" fmla="*/ T12 w 1365"/>
              <a:gd name="T14" fmla="+- 0 -160 -345"/>
              <a:gd name="T15" fmla="*/ -160 h 425"/>
              <a:gd name="T16" fmla="+- 0 103 -782"/>
              <a:gd name="T17" fmla="*/ T16 w 1365"/>
              <a:gd name="T18" fmla="+- 0 -143 -345"/>
              <a:gd name="T19" fmla="*/ -143 h 425"/>
              <a:gd name="T20" fmla="+- 0 62 -782"/>
              <a:gd name="T21" fmla="*/ T20 w 1365"/>
              <a:gd name="T22" fmla="+- 0 -96 -345"/>
              <a:gd name="T23" fmla="*/ -96 h 425"/>
              <a:gd name="T24" fmla="+- 0 144 -782"/>
              <a:gd name="T25" fmla="*/ T24 w 1365"/>
              <a:gd name="T26" fmla="+- 0 -58 -345"/>
              <a:gd name="T27" fmla="*/ -58 h 425"/>
              <a:gd name="T28" fmla="+- 0 167 -782"/>
              <a:gd name="T29" fmla="*/ T28 w 1365"/>
              <a:gd name="T30" fmla="+- 0 -33 -345"/>
              <a:gd name="T31" fmla="*/ -33 h 425"/>
              <a:gd name="T32" fmla="+- 0 100 -782"/>
              <a:gd name="T33" fmla="*/ T32 w 1365"/>
              <a:gd name="T34" fmla="+- 0 6 -345"/>
              <a:gd name="T35" fmla="*/ 6 h 425"/>
              <a:gd name="T36" fmla="+- 0 -782 -782"/>
              <a:gd name="T37" fmla="*/ T36 w 1365"/>
              <a:gd name="T38" fmla="+- 0 -345 -345"/>
              <a:gd name="T39" fmla="*/ -345 h 425"/>
              <a:gd name="T40" fmla="+- 0 583 -782"/>
              <a:gd name="T41" fmla="*/ T40 w 1365"/>
              <a:gd name="T42" fmla="+- 0 80 -345"/>
              <a:gd name="T43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1365" h="425">
                <a:moveTo>
                  <a:pt x="882" y="351"/>
                </a:moveTo>
                <a:cubicBezTo>
                  <a:pt x="822" y="351"/>
                  <a:pt x="787" y="309"/>
                  <a:pt x="787" y="249"/>
                </a:cubicBezTo>
                <a:cubicBezTo>
                  <a:pt x="787" y="189"/>
                  <a:pt x="822" y="148"/>
                  <a:pt x="882" y="148"/>
                </a:cubicBezTo>
                <a:cubicBezTo>
                  <a:pt x="914" y="148"/>
                  <a:pt x="949" y="155"/>
                  <a:pt x="949" y="185"/>
                </a:cubicBezTo>
                <a:cubicBezTo>
                  <a:pt x="949" y="222"/>
                  <a:pt x="912" y="205"/>
                  <a:pt x="885" y="202"/>
                </a:cubicBezTo>
                <a:cubicBezTo>
                  <a:pt x="857" y="199"/>
                  <a:pt x="846" y="221"/>
                  <a:pt x="844" y="249"/>
                </a:cubicBezTo>
                <a:cubicBezTo>
                  <a:pt x="840" y="299"/>
                  <a:pt x="892" y="303"/>
                  <a:pt x="926" y="287"/>
                </a:cubicBezTo>
                <a:cubicBezTo>
                  <a:pt x="940" y="288"/>
                  <a:pt x="947" y="298"/>
                  <a:pt x="949" y="312"/>
                </a:cubicBezTo>
                <a:cubicBezTo>
                  <a:pt x="945" y="341"/>
                  <a:pt x="913" y="351"/>
                  <a:pt x="882" y="351"/>
                </a:cubicBezTo>
                <a:close/>
              </a:path>
              <a:path w="1365" h="425" stroke="0">
                <a:moveTo>
                  <a:pt x="0" y="0"/>
                </a:moveTo>
                <a:lnTo>
                  <a:pt x="1365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01" name="AutoShape 18"/>
          <p:cNvSpPr>
            <a:spLocks noChangeArrowheads="1"/>
          </p:cNvSpPr>
          <p:nvPr/>
        </p:nvSpPr>
        <p:spPr bwMode="auto">
          <a:xfrm>
            <a:off x="2284942" y="95845814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05" name="Freeform 14"/>
          <p:cNvSpPr>
            <a:spLocks noChangeArrowheads="1"/>
          </p:cNvSpPr>
          <p:nvPr/>
        </p:nvSpPr>
        <p:spPr bwMode="auto">
          <a:xfrm>
            <a:off x="2284943" y="98999076"/>
            <a:ext cx="614457" cy="257215"/>
          </a:xfrm>
          <a:custGeom>
            <a:avLst/>
            <a:gdLst>
              <a:gd name="T0" fmla="+- 0 -605 -605"/>
              <a:gd name="T1" fmla="*/ T0 w 1022"/>
              <a:gd name="T2" fmla="+- 0 -345 -345"/>
              <a:gd name="T3" fmla="*/ -345 h 425"/>
              <a:gd name="T4" fmla="+- 0 417 -605"/>
              <a:gd name="T5" fmla="*/ T4 w 1022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022" h="425" stroke="0">
                <a:moveTo>
                  <a:pt x="0" y="0"/>
                </a:moveTo>
                <a:lnTo>
                  <a:pt x="1022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06" name="AutoShape 13"/>
          <p:cNvSpPr>
            <a:spLocks noChangeArrowheads="1"/>
          </p:cNvSpPr>
          <p:nvPr/>
        </p:nvSpPr>
        <p:spPr bwMode="auto">
          <a:xfrm>
            <a:off x="2284942" y="99361752"/>
            <a:ext cx="714485" cy="257215"/>
          </a:xfrm>
          <a:custGeom>
            <a:avLst/>
            <a:gdLst>
              <a:gd name="T0" fmla="+- 0 134 -33"/>
              <a:gd name="T1" fmla="*/ T0 w 1179"/>
              <a:gd name="T2" fmla="+- 0 6 -345"/>
              <a:gd name="T3" fmla="*/ 6 h 425"/>
              <a:gd name="T4" fmla="+- 0 8 -33"/>
              <a:gd name="T5" fmla="*/ T4 w 1179"/>
              <a:gd name="T6" fmla="+- 0 -128 -345"/>
              <a:gd name="T7" fmla="*/ -128 h 425"/>
              <a:gd name="T8" fmla="+- 0 135 -33"/>
              <a:gd name="T9" fmla="*/ T8 w 1179"/>
              <a:gd name="T10" fmla="+- 0 -262 -345"/>
              <a:gd name="T11" fmla="*/ -262 h 425"/>
              <a:gd name="T12" fmla="+- 0 212 -33"/>
              <a:gd name="T13" fmla="*/ T12 w 1179"/>
              <a:gd name="T14" fmla="+- 0 -221 -345"/>
              <a:gd name="T15" fmla="*/ -221 h 425"/>
              <a:gd name="T16" fmla="+- 0 187 -33"/>
              <a:gd name="T17" fmla="*/ T16 w 1179"/>
              <a:gd name="T18" fmla="+- 0 -194 -345"/>
              <a:gd name="T19" fmla="*/ -194 h 425"/>
              <a:gd name="T20" fmla="+- 0 136 -33"/>
              <a:gd name="T21" fmla="*/ T20 w 1179"/>
              <a:gd name="T22" fmla="+- 0 -206 -345"/>
              <a:gd name="T23" fmla="*/ -206 h 425"/>
              <a:gd name="T24" fmla="+- 0 70 -33"/>
              <a:gd name="T25" fmla="*/ T24 w 1179"/>
              <a:gd name="T26" fmla="+- 0 -128 -345"/>
              <a:gd name="T27" fmla="*/ -128 h 425"/>
              <a:gd name="T28" fmla="+- 0 131 -33"/>
              <a:gd name="T29" fmla="*/ T28 w 1179"/>
              <a:gd name="T30" fmla="+- 0 -53 -345"/>
              <a:gd name="T31" fmla="*/ -53 h 425"/>
              <a:gd name="T32" fmla="+- 0 214 -33"/>
              <a:gd name="T33" fmla="*/ T32 w 1179"/>
              <a:gd name="T34" fmla="+- 0 -37 -345"/>
              <a:gd name="T35" fmla="*/ -37 h 425"/>
              <a:gd name="T36" fmla="+- 0 134 -33"/>
              <a:gd name="T37" fmla="*/ T36 w 1179"/>
              <a:gd name="T38" fmla="+- 0 6 -345"/>
              <a:gd name="T39" fmla="*/ 6 h 425"/>
              <a:gd name="T40" fmla="+- 0 -33 -33"/>
              <a:gd name="T41" fmla="*/ T40 w 1179"/>
              <a:gd name="T42" fmla="+- 0 -345 -345"/>
              <a:gd name="T43" fmla="*/ -345 h 425"/>
              <a:gd name="T44" fmla="+- 0 1146 -33"/>
              <a:gd name="T45" fmla="*/ T44 w 1179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179" h="425">
                <a:moveTo>
                  <a:pt x="167" y="351"/>
                </a:moveTo>
                <a:cubicBezTo>
                  <a:pt x="86" y="351"/>
                  <a:pt x="41" y="299"/>
                  <a:pt x="41" y="217"/>
                </a:cubicBezTo>
                <a:cubicBezTo>
                  <a:pt x="41" y="136"/>
                  <a:pt x="87" y="83"/>
                  <a:pt x="168" y="83"/>
                </a:cubicBezTo>
                <a:cubicBezTo>
                  <a:pt x="204" y="83"/>
                  <a:pt x="242" y="89"/>
                  <a:pt x="245" y="124"/>
                </a:cubicBezTo>
                <a:cubicBezTo>
                  <a:pt x="246" y="137"/>
                  <a:pt x="234" y="152"/>
                  <a:pt x="220" y="151"/>
                </a:cubicBezTo>
                <a:cubicBezTo>
                  <a:pt x="202" y="149"/>
                  <a:pt x="190" y="139"/>
                  <a:pt x="169" y="139"/>
                </a:cubicBezTo>
                <a:cubicBezTo>
                  <a:pt x="123" y="141"/>
                  <a:pt x="103" y="171"/>
                  <a:pt x="103" y="217"/>
                </a:cubicBezTo>
                <a:cubicBezTo>
                  <a:pt x="103" y="259"/>
                  <a:pt x="122" y="290"/>
                  <a:pt x="164" y="292"/>
                </a:cubicBezTo>
                <a:cubicBezTo>
                  <a:pt x="200" y="294"/>
                  <a:pt x="242" y="261"/>
                  <a:pt x="247" y="308"/>
                </a:cubicBezTo>
                <a:cubicBezTo>
                  <a:pt x="243" y="342"/>
                  <a:pt x="204" y="351"/>
                  <a:pt x="167" y="351"/>
                </a:cubicBezTo>
                <a:close/>
              </a:path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08" name="AutoShape 11"/>
          <p:cNvSpPr>
            <a:spLocks noChangeArrowheads="1"/>
          </p:cNvSpPr>
          <p:nvPr/>
        </p:nvSpPr>
        <p:spPr bwMode="auto">
          <a:xfrm>
            <a:off x="2284942" y="99770720"/>
            <a:ext cx="714485" cy="257215"/>
          </a:xfrm>
          <a:custGeom>
            <a:avLst/>
            <a:gdLst>
              <a:gd name="T0" fmla="+- 0 40 -446"/>
              <a:gd name="T1" fmla="*/ T0 w 1179"/>
              <a:gd name="T2" fmla="+- 0 2 -345"/>
              <a:gd name="T3" fmla="*/ 2 h 425"/>
              <a:gd name="T4" fmla="+- 0 12 -446"/>
              <a:gd name="T5" fmla="*/ T4 w 1179"/>
              <a:gd name="T6" fmla="+- 0 -27 -345"/>
              <a:gd name="T7" fmla="*/ -27 h 425"/>
              <a:gd name="T8" fmla="+- 0 12 -446"/>
              <a:gd name="T9" fmla="*/ T8 w 1179"/>
              <a:gd name="T10" fmla="+- 0 -165 -345"/>
              <a:gd name="T11" fmla="*/ -165 h 425"/>
              <a:gd name="T12" fmla="+- 0 40 -446"/>
              <a:gd name="T13" fmla="*/ T12 w 1179"/>
              <a:gd name="T14" fmla="+- 0 -194 -345"/>
              <a:gd name="T15" fmla="*/ -194 h 425"/>
              <a:gd name="T16" fmla="+- 0 68 -446"/>
              <a:gd name="T17" fmla="*/ T16 w 1179"/>
              <a:gd name="T18" fmla="+- 0 -165 -345"/>
              <a:gd name="T19" fmla="*/ -165 h 425"/>
              <a:gd name="T20" fmla="+- 0 68 -446"/>
              <a:gd name="T21" fmla="*/ T20 w 1179"/>
              <a:gd name="T22" fmla="+- 0 -27 -345"/>
              <a:gd name="T23" fmla="*/ -27 h 425"/>
              <a:gd name="T24" fmla="+- 0 40 -446"/>
              <a:gd name="T25" fmla="*/ T24 w 1179"/>
              <a:gd name="T26" fmla="+- 0 2 -345"/>
              <a:gd name="T27" fmla="*/ 2 h 425"/>
              <a:gd name="T28" fmla="+- 0 73 -446"/>
              <a:gd name="T29" fmla="*/ T28 w 1179"/>
              <a:gd name="T30" fmla="+- 0 -244 -345"/>
              <a:gd name="T31" fmla="*/ -244 h 425"/>
              <a:gd name="T32" fmla="+- 0 9 -446"/>
              <a:gd name="T33" fmla="*/ T32 w 1179"/>
              <a:gd name="T34" fmla="+- 0 -231 -345"/>
              <a:gd name="T35" fmla="*/ -231 h 425"/>
              <a:gd name="T36" fmla="+- 0 40 -446"/>
              <a:gd name="T37" fmla="*/ T36 w 1179"/>
              <a:gd name="T38" fmla="+- 0 -277 -345"/>
              <a:gd name="T39" fmla="*/ -277 h 425"/>
              <a:gd name="T40" fmla="+- 0 73 -446"/>
              <a:gd name="T41" fmla="*/ T40 w 1179"/>
              <a:gd name="T42" fmla="+- 0 -244 -345"/>
              <a:gd name="T43" fmla="*/ -244 h 425"/>
              <a:gd name="T44" fmla="+- 0 -446 -446"/>
              <a:gd name="T45" fmla="*/ T44 w 1179"/>
              <a:gd name="T46" fmla="+- 0 -345 -345"/>
              <a:gd name="T47" fmla="*/ -345 h 425"/>
              <a:gd name="T48" fmla="+- 0 733 -446"/>
              <a:gd name="T49" fmla="*/ T48 w 1179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79" h="425">
                <a:moveTo>
                  <a:pt x="486" y="347"/>
                </a:moveTo>
                <a:cubicBezTo>
                  <a:pt x="470" y="347"/>
                  <a:pt x="458" y="333"/>
                  <a:pt x="458" y="318"/>
                </a:cubicBezTo>
                <a:lnTo>
                  <a:pt x="458" y="180"/>
                </a:lnTo>
                <a:cubicBezTo>
                  <a:pt x="458" y="165"/>
                  <a:pt x="470" y="151"/>
                  <a:pt x="486" y="151"/>
                </a:cubicBezTo>
                <a:cubicBezTo>
                  <a:pt x="502" y="151"/>
                  <a:pt x="514" y="165"/>
                  <a:pt x="514" y="180"/>
                </a:cubicBezTo>
                <a:lnTo>
                  <a:pt x="514" y="318"/>
                </a:lnTo>
                <a:cubicBezTo>
                  <a:pt x="514" y="333"/>
                  <a:pt x="502" y="347"/>
                  <a:pt x="486" y="347"/>
                </a:cubicBezTo>
                <a:close/>
                <a:moveTo>
                  <a:pt x="519" y="101"/>
                </a:moveTo>
                <a:cubicBezTo>
                  <a:pt x="522" y="139"/>
                  <a:pt x="466" y="145"/>
                  <a:pt x="455" y="114"/>
                </a:cubicBezTo>
                <a:cubicBezTo>
                  <a:pt x="447" y="91"/>
                  <a:pt x="461" y="67"/>
                  <a:pt x="486" y="68"/>
                </a:cubicBezTo>
                <a:cubicBezTo>
                  <a:pt x="506" y="69"/>
                  <a:pt x="518" y="81"/>
                  <a:pt x="519" y="101"/>
                </a:cubicBezTo>
                <a:close/>
              </a:path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09" name="AutoShape 10"/>
          <p:cNvSpPr>
            <a:spLocks noChangeArrowheads="1"/>
          </p:cNvSpPr>
          <p:nvPr/>
        </p:nvSpPr>
        <p:spPr bwMode="auto">
          <a:xfrm>
            <a:off x="2284942" y="100027935"/>
            <a:ext cx="714485" cy="257215"/>
          </a:xfrm>
          <a:custGeom>
            <a:avLst/>
            <a:gdLst>
              <a:gd name="T0" fmla="+- 0 40 -525"/>
              <a:gd name="T1" fmla="*/ T0 w 1179"/>
              <a:gd name="T2" fmla="+- 0 2 -345"/>
              <a:gd name="T3" fmla="*/ 2 h 425"/>
              <a:gd name="T4" fmla="+- 0 12 -525"/>
              <a:gd name="T5" fmla="*/ T4 w 1179"/>
              <a:gd name="T6" fmla="+- 0 -27 -345"/>
              <a:gd name="T7" fmla="*/ -27 h 425"/>
              <a:gd name="T8" fmla="+- 0 12 -525"/>
              <a:gd name="T9" fmla="*/ T8 w 1179"/>
              <a:gd name="T10" fmla="+- 0 -248 -345"/>
              <a:gd name="T11" fmla="*/ -248 h 425"/>
              <a:gd name="T12" fmla="+- 0 40 -525"/>
              <a:gd name="T13" fmla="*/ T12 w 1179"/>
              <a:gd name="T14" fmla="+- 0 -277 -345"/>
              <a:gd name="T15" fmla="*/ -277 h 425"/>
              <a:gd name="T16" fmla="+- 0 68 -525"/>
              <a:gd name="T17" fmla="*/ T16 w 1179"/>
              <a:gd name="T18" fmla="+- 0 -248 -345"/>
              <a:gd name="T19" fmla="*/ -248 h 425"/>
              <a:gd name="T20" fmla="+- 0 68 -525"/>
              <a:gd name="T21" fmla="*/ T20 w 1179"/>
              <a:gd name="T22" fmla="+- 0 -27 -345"/>
              <a:gd name="T23" fmla="*/ -27 h 425"/>
              <a:gd name="T24" fmla="+- 0 40 -525"/>
              <a:gd name="T25" fmla="*/ T24 w 1179"/>
              <a:gd name="T26" fmla="+- 0 2 -345"/>
              <a:gd name="T27" fmla="*/ 2 h 425"/>
              <a:gd name="T28" fmla="+- 0 -525 -525"/>
              <a:gd name="T29" fmla="*/ T28 w 1179"/>
              <a:gd name="T30" fmla="+- 0 -345 -345"/>
              <a:gd name="T31" fmla="*/ -345 h 425"/>
              <a:gd name="T32" fmla="+- 0 654 -525"/>
              <a:gd name="T33" fmla="*/ T32 w 1179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179" h="425">
                <a:moveTo>
                  <a:pt x="565" y="347"/>
                </a:moveTo>
                <a:cubicBezTo>
                  <a:pt x="549" y="347"/>
                  <a:pt x="537" y="333"/>
                  <a:pt x="537" y="318"/>
                </a:cubicBezTo>
                <a:lnTo>
                  <a:pt x="537" y="97"/>
                </a:lnTo>
                <a:cubicBezTo>
                  <a:pt x="537" y="82"/>
                  <a:pt x="549" y="68"/>
                  <a:pt x="565" y="68"/>
                </a:cubicBezTo>
                <a:cubicBezTo>
                  <a:pt x="581" y="68"/>
                  <a:pt x="593" y="82"/>
                  <a:pt x="593" y="97"/>
                </a:cubicBezTo>
                <a:lnTo>
                  <a:pt x="593" y="318"/>
                </a:lnTo>
                <a:cubicBezTo>
                  <a:pt x="593" y="333"/>
                  <a:pt x="581" y="347"/>
                  <a:pt x="565" y="347"/>
                </a:cubicBezTo>
                <a:close/>
              </a:path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0" name="AutoShape 9"/>
          <p:cNvSpPr>
            <a:spLocks noChangeArrowheads="1"/>
          </p:cNvSpPr>
          <p:nvPr/>
        </p:nvSpPr>
        <p:spPr bwMode="auto">
          <a:xfrm>
            <a:off x="2284942" y="100285149"/>
            <a:ext cx="714485" cy="257215"/>
          </a:xfrm>
          <a:custGeom>
            <a:avLst/>
            <a:gdLst>
              <a:gd name="T0" fmla="+- 0 40 -604"/>
              <a:gd name="T1" fmla="*/ T0 w 1179"/>
              <a:gd name="T2" fmla="+- 0 2 -345"/>
              <a:gd name="T3" fmla="*/ 2 h 425"/>
              <a:gd name="T4" fmla="+- 0 12 -604"/>
              <a:gd name="T5" fmla="*/ T4 w 1179"/>
              <a:gd name="T6" fmla="+- 0 -27 -345"/>
              <a:gd name="T7" fmla="*/ -27 h 425"/>
              <a:gd name="T8" fmla="+- 0 12 -604"/>
              <a:gd name="T9" fmla="*/ T8 w 1179"/>
              <a:gd name="T10" fmla="+- 0 -248 -345"/>
              <a:gd name="T11" fmla="*/ -248 h 425"/>
              <a:gd name="T12" fmla="+- 0 40 -604"/>
              <a:gd name="T13" fmla="*/ T12 w 1179"/>
              <a:gd name="T14" fmla="+- 0 -277 -345"/>
              <a:gd name="T15" fmla="*/ -277 h 425"/>
              <a:gd name="T16" fmla="+- 0 68 -604"/>
              <a:gd name="T17" fmla="*/ T16 w 1179"/>
              <a:gd name="T18" fmla="+- 0 -248 -345"/>
              <a:gd name="T19" fmla="*/ -248 h 425"/>
              <a:gd name="T20" fmla="+- 0 68 -604"/>
              <a:gd name="T21" fmla="*/ T20 w 1179"/>
              <a:gd name="T22" fmla="+- 0 -27 -345"/>
              <a:gd name="T23" fmla="*/ -27 h 425"/>
              <a:gd name="T24" fmla="+- 0 40 -604"/>
              <a:gd name="T25" fmla="*/ T24 w 1179"/>
              <a:gd name="T26" fmla="+- 0 2 -345"/>
              <a:gd name="T27" fmla="*/ 2 h 425"/>
              <a:gd name="T28" fmla="+- 0 -604 -604"/>
              <a:gd name="T29" fmla="*/ T28 w 1179"/>
              <a:gd name="T30" fmla="+- 0 -345 -345"/>
              <a:gd name="T31" fmla="*/ -345 h 425"/>
              <a:gd name="T32" fmla="+- 0 575 -604"/>
              <a:gd name="T33" fmla="*/ T32 w 1179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1179" h="425">
                <a:moveTo>
                  <a:pt x="644" y="347"/>
                </a:moveTo>
                <a:cubicBezTo>
                  <a:pt x="628" y="347"/>
                  <a:pt x="616" y="333"/>
                  <a:pt x="616" y="318"/>
                </a:cubicBezTo>
                <a:lnTo>
                  <a:pt x="616" y="97"/>
                </a:lnTo>
                <a:cubicBezTo>
                  <a:pt x="616" y="82"/>
                  <a:pt x="628" y="68"/>
                  <a:pt x="644" y="68"/>
                </a:cubicBezTo>
                <a:cubicBezTo>
                  <a:pt x="660" y="68"/>
                  <a:pt x="672" y="82"/>
                  <a:pt x="672" y="97"/>
                </a:cubicBezTo>
                <a:lnTo>
                  <a:pt x="672" y="318"/>
                </a:lnTo>
                <a:cubicBezTo>
                  <a:pt x="672" y="333"/>
                  <a:pt x="660" y="347"/>
                  <a:pt x="644" y="347"/>
                </a:cubicBezTo>
                <a:close/>
              </a:path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1" name="AutoShape 8"/>
          <p:cNvSpPr>
            <a:spLocks noChangeArrowheads="1"/>
          </p:cNvSpPr>
          <p:nvPr/>
        </p:nvSpPr>
        <p:spPr bwMode="auto">
          <a:xfrm>
            <a:off x="2284942" y="100542364"/>
            <a:ext cx="714485" cy="257215"/>
          </a:xfrm>
          <a:custGeom>
            <a:avLst/>
            <a:gdLst>
              <a:gd name="T0" fmla="+- 0 40 -683"/>
              <a:gd name="T1" fmla="*/ T0 w 1179"/>
              <a:gd name="T2" fmla="+- 0 2 -345"/>
              <a:gd name="T3" fmla="*/ 2 h 425"/>
              <a:gd name="T4" fmla="+- 0 12 -683"/>
              <a:gd name="T5" fmla="*/ T4 w 1179"/>
              <a:gd name="T6" fmla="+- 0 -27 -345"/>
              <a:gd name="T7" fmla="*/ -27 h 425"/>
              <a:gd name="T8" fmla="+- 0 12 -683"/>
              <a:gd name="T9" fmla="*/ T8 w 1179"/>
              <a:gd name="T10" fmla="+- 0 -165 -345"/>
              <a:gd name="T11" fmla="*/ -165 h 425"/>
              <a:gd name="T12" fmla="+- 0 40 -683"/>
              <a:gd name="T13" fmla="*/ T12 w 1179"/>
              <a:gd name="T14" fmla="+- 0 -194 -345"/>
              <a:gd name="T15" fmla="*/ -194 h 425"/>
              <a:gd name="T16" fmla="+- 0 68 -683"/>
              <a:gd name="T17" fmla="*/ T16 w 1179"/>
              <a:gd name="T18" fmla="+- 0 -165 -345"/>
              <a:gd name="T19" fmla="*/ -165 h 425"/>
              <a:gd name="T20" fmla="+- 0 68 -683"/>
              <a:gd name="T21" fmla="*/ T20 w 1179"/>
              <a:gd name="T22" fmla="+- 0 -27 -345"/>
              <a:gd name="T23" fmla="*/ -27 h 425"/>
              <a:gd name="T24" fmla="+- 0 40 -683"/>
              <a:gd name="T25" fmla="*/ T24 w 1179"/>
              <a:gd name="T26" fmla="+- 0 2 -345"/>
              <a:gd name="T27" fmla="*/ 2 h 425"/>
              <a:gd name="T28" fmla="+- 0 73 -683"/>
              <a:gd name="T29" fmla="*/ T28 w 1179"/>
              <a:gd name="T30" fmla="+- 0 -244 -345"/>
              <a:gd name="T31" fmla="*/ -244 h 425"/>
              <a:gd name="T32" fmla="+- 0 9 -683"/>
              <a:gd name="T33" fmla="*/ T32 w 1179"/>
              <a:gd name="T34" fmla="+- 0 -231 -345"/>
              <a:gd name="T35" fmla="*/ -231 h 425"/>
              <a:gd name="T36" fmla="+- 0 40 -683"/>
              <a:gd name="T37" fmla="*/ T36 w 1179"/>
              <a:gd name="T38" fmla="+- 0 -277 -345"/>
              <a:gd name="T39" fmla="*/ -277 h 425"/>
              <a:gd name="T40" fmla="+- 0 73 -683"/>
              <a:gd name="T41" fmla="*/ T40 w 1179"/>
              <a:gd name="T42" fmla="+- 0 -244 -345"/>
              <a:gd name="T43" fmla="*/ -244 h 425"/>
              <a:gd name="T44" fmla="+- 0 -683 -683"/>
              <a:gd name="T45" fmla="*/ T44 w 1179"/>
              <a:gd name="T46" fmla="+- 0 -345 -345"/>
              <a:gd name="T47" fmla="*/ -345 h 425"/>
              <a:gd name="T48" fmla="+- 0 496 -683"/>
              <a:gd name="T49" fmla="*/ T48 w 1179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79" h="425">
                <a:moveTo>
                  <a:pt x="723" y="347"/>
                </a:moveTo>
                <a:cubicBezTo>
                  <a:pt x="707" y="347"/>
                  <a:pt x="695" y="333"/>
                  <a:pt x="695" y="318"/>
                </a:cubicBezTo>
                <a:lnTo>
                  <a:pt x="695" y="180"/>
                </a:lnTo>
                <a:cubicBezTo>
                  <a:pt x="695" y="165"/>
                  <a:pt x="707" y="151"/>
                  <a:pt x="723" y="151"/>
                </a:cubicBezTo>
                <a:cubicBezTo>
                  <a:pt x="739" y="151"/>
                  <a:pt x="751" y="165"/>
                  <a:pt x="751" y="180"/>
                </a:cubicBezTo>
                <a:lnTo>
                  <a:pt x="751" y="318"/>
                </a:lnTo>
                <a:cubicBezTo>
                  <a:pt x="751" y="333"/>
                  <a:pt x="739" y="347"/>
                  <a:pt x="723" y="347"/>
                </a:cubicBezTo>
                <a:close/>
                <a:moveTo>
                  <a:pt x="756" y="101"/>
                </a:moveTo>
                <a:cubicBezTo>
                  <a:pt x="759" y="139"/>
                  <a:pt x="703" y="145"/>
                  <a:pt x="692" y="114"/>
                </a:cubicBezTo>
                <a:cubicBezTo>
                  <a:pt x="684" y="91"/>
                  <a:pt x="698" y="67"/>
                  <a:pt x="723" y="68"/>
                </a:cubicBezTo>
                <a:cubicBezTo>
                  <a:pt x="743" y="69"/>
                  <a:pt x="755" y="81"/>
                  <a:pt x="756" y="101"/>
                </a:cubicBezTo>
                <a:close/>
              </a:path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2" name="Freeform 7"/>
          <p:cNvSpPr>
            <a:spLocks noChangeArrowheads="1"/>
          </p:cNvSpPr>
          <p:nvPr/>
        </p:nvSpPr>
        <p:spPr bwMode="auto">
          <a:xfrm>
            <a:off x="2284942" y="100799579"/>
            <a:ext cx="714485" cy="257215"/>
          </a:xfrm>
          <a:custGeom>
            <a:avLst/>
            <a:gdLst>
              <a:gd name="T0" fmla="+- 0 -762 -762"/>
              <a:gd name="T1" fmla="*/ T0 w 1179"/>
              <a:gd name="T2" fmla="+- 0 -345 -345"/>
              <a:gd name="T3" fmla="*/ -345 h 425"/>
              <a:gd name="T4" fmla="+- 0 417 -762"/>
              <a:gd name="T5" fmla="*/ T4 w 1179"/>
              <a:gd name="T6" fmla="+- 0 80 -345"/>
              <a:gd name="T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179" h="425" stroke="0">
                <a:moveTo>
                  <a:pt x="0" y="0"/>
                </a:moveTo>
                <a:lnTo>
                  <a:pt x="1179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3" name="AutoShape 6"/>
          <p:cNvSpPr>
            <a:spLocks noChangeArrowheads="1"/>
          </p:cNvSpPr>
          <p:nvPr/>
        </p:nvSpPr>
        <p:spPr bwMode="auto">
          <a:xfrm>
            <a:off x="2284942" y="101056793"/>
            <a:ext cx="485850" cy="257215"/>
          </a:xfrm>
          <a:custGeom>
            <a:avLst/>
            <a:gdLst>
              <a:gd name="T0" fmla="+- 0 8 -33"/>
              <a:gd name="T1" fmla="*/ T0 w 796"/>
              <a:gd name="T2" fmla="+- 0 -128 -345"/>
              <a:gd name="T3" fmla="*/ -128 h 425"/>
              <a:gd name="T4" fmla="+- 0 134 -33"/>
              <a:gd name="T5" fmla="*/ T4 w 796"/>
              <a:gd name="T6" fmla="+- 0 -262 -345"/>
              <a:gd name="T7" fmla="*/ -262 h 425"/>
              <a:gd name="T8" fmla="+- 0 260 -33"/>
              <a:gd name="T9" fmla="*/ T8 w 796"/>
              <a:gd name="T10" fmla="+- 0 -128 -345"/>
              <a:gd name="T11" fmla="*/ -128 h 425"/>
              <a:gd name="T12" fmla="+- 0 134 -33"/>
              <a:gd name="T13" fmla="*/ T12 w 796"/>
              <a:gd name="T14" fmla="+- 0 6 -345"/>
              <a:gd name="T15" fmla="*/ 6 h 425"/>
              <a:gd name="T16" fmla="+- 0 8 -33"/>
              <a:gd name="T17" fmla="*/ T16 w 796"/>
              <a:gd name="T18" fmla="+- 0 -128 -345"/>
              <a:gd name="T19" fmla="*/ -128 h 425"/>
              <a:gd name="T20" fmla="+- 0 197 -33"/>
              <a:gd name="T21" fmla="*/ T20 w 796"/>
              <a:gd name="T22" fmla="+- 0 -128 -345"/>
              <a:gd name="T23" fmla="*/ -128 h 425"/>
              <a:gd name="T24" fmla="+- 0 134 -33"/>
              <a:gd name="T25" fmla="*/ T24 w 796"/>
              <a:gd name="T26" fmla="+- 0 -208 -345"/>
              <a:gd name="T27" fmla="*/ -208 h 425"/>
              <a:gd name="T28" fmla="+- 0 70 -33"/>
              <a:gd name="T29" fmla="*/ T28 w 796"/>
              <a:gd name="T30" fmla="+- 0 -128 -345"/>
              <a:gd name="T31" fmla="*/ -128 h 425"/>
              <a:gd name="T32" fmla="+- 0 134 -33"/>
              <a:gd name="T33" fmla="*/ T32 w 796"/>
              <a:gd name="T34" fmla="+- 0 -48 -345"/>
              <a:gd name="T35" fmla="*/ -48 h 425"/>
              <a:gd name="T36" fmla="+- 0 197 -33"/>
              <a:gd name="T37" fmla="*/ T36 w 796"/>
              <a:gd name="T38" fmla="+- 0 -128 -345"/>
              <a:gd name="T39" fmla="*/ -128 h 425"/>
              <a:gd name="T40" fmla="+- 0 -33 -33"/>
              <a:gd name="T41" fmla="*/ T40 w 796"/>
              <a:gd name="T42" fmla="+- 0 -345 -345"/>
              <a:gd name="T43" fmla="*/ -345 h 425"/>
              <a:gd name="T44" fmla="+- 0 763 -33"/>
              <a:gd name="T45" fmla="*/ T44 w 796"/>
              <a:gd name="T46" fmla="+- 0 80 -345"/>
              <a:gd name="T47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796" h="425">
                <a:moveTo>
                  <a:pt x="41" y="217"/>
                </a:moveTo>
                <a:cubicBezTo>
                  <a:pt x="41" y="135"/>
                  <a:pt x="84" y="83"/>
                  <a:pt x="167" y="83"/>
                </a:cubicBezTo>
                <a:cubicBezTo>
                  <a:pt x="249" y="83"/>
                  <a:pt x="293" y="135"/>
                  <a:pt x="293" y="217"/>
                </a:cubicBezTo>
                <a:cubicBezTo>
                  <a:pt x="293" y="299"/>
                  <a:pt x="247" y="351"/>
                  <a:pt x="167" y="351"/>
                </a:cubicBezTo>
                <a:cubicBezTo>
                  <a:pt x="86" y="351"/>
                  <a:pt x="41" y="299"/>
                  <a:pt x="41" y="217"/>
                </a:cubicBezTo>
                <a:close/>
                <a:moveTo>
                  <a:pt x="230" y="217"/>
                </a:moveTo>
                <a:cubicBezTo>
                  <a:pt x="230" y="173"/>
                  <a:pt x="212" y="137"/>
                  <a:pt x="167" y="137"/>
                </a:cubicBezTo>
                <a:cubicBezTo>
                  <a:pt x="122" y="137"/>
                  <a:pt x="103" y="172"/>
                  <a:pt x="103" y="217"/>
                </a:cubicBezTo>
                <a:cubicBezTo>
                  <a:pt x="103" y="261"/>
                  <a:pt x="122" y="297"/>
                  <a:pt x="167" y="297"/>
                </a:cubicBezTo>
                <a:cubicBezTo>
                  <a:pt x="212" y="297"/>
                  <a:pt x="230" y="261"/>
                  <a:pt x="230" y="217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4" name="AutoShape 5"/>
          <p:cNvSpPr>
            <a:spLocks noChangeArrowheads="1"/>
          </p:cNvSpPr>
          <p:nvPr/>
        </p:nvSpPr>
        <p:spPr bwMode="auto">
          <a:xfrm>
            <a:off x="2284942" y="101314008"/>
            <a:ext cx="485850" cy="257215"/>
          </a:xfrm>
          <a:custGeom>
            <a:avLst/>
            <a:gdLst>
              <a:gd name="T0" fmla="+- 0 40 -300"/>
              <a:gd name="T1" fmla="*/ T0 w 796"/>
              <a:gd name="T2" fmla="+- 0 2 -345"/>
              <a:gd name="T3" fmla="*/ 2 h 425"/>
              <a:gd name="T4" fmla="+- 0 12 -300"/>
              <a:gd name="T5" fmla="*/ T4 w 796"/>
              <a:gd name="T6" fmla="+- 0 -27 -345"/>
              <a:gd name="T7" fmla="*/ -27 h 425"/>
              <a:gd name="T8" fmla="+- 0 12 -300"/>
              <a:gd name="T9" fmla="*/ T8 w 796"/>
              <a:gd name="T10" fmla="+- 0 -165 -345"/>
              <a:gd name="T11" fmla="*/ -165 h 425"/>
              <a:gd name="T12" fmla="+- 0 40 -300"/>
              <a:gd name="T13" fmla="*/ T12 w 796"/>
              <a:gd name="T14" fmla="+- 0 -194 -345"/>
              <a:gd name="T15" fmla="*/ -194 h 425"/>
              <a:gd name="T16" fmla="+- 0 68 -300"/>
              <a:gd name="T17" fmla="*/ T16 w 796"/>
              <a:gd name="T18" fmla="+- 0 -165 -345"/>
              <a:gd name="T19" fmla="*/ -165 h 425"/>
              <a:gd name="T20" fmla="+- 0 68 -300"/>
              <a:gd name="T21" fmla="*/ T20 w 796"/>
              <a:gd name="T22" fmla="+- 0 -27 -345"/>
              <a:gd name="T23" fmla="*/ -27 h 425"/>
              <a:gd name="T24" fmla="+- 0 40 -300"/>
              <a:gd name="T25" fmla="*/ T24 w 796"/>
              <a:gd name="T26" fmla="+- 0 2 -345"/>
              <a:gd name="T27" fmla="*/ 2 h 425"/>
              <a:gd name="T28" fmla="+- 0 73 -300"/>
              <a:gd name="T29" fmla="*/ T28 w 796"/>
              <a:gd name="T30" fmla="+- 0 -244 -345"/>
              <a:gd name="T31" fmla="*/ -244 h 425"/>
              <a:gd name="T32" fmla="+- 0 9 -300"/>
              <a:gd name="T33" fmla="*/ T32 w 796"/>
              <a:gd name="T34" fmla="+- 0 -231 -345"/>
              <a:gd name="T35" fmla="*/ -231 h 425"/>
              <a:gd name="T36" fmla="+- 0 40 -300"/>
              <a:gd name="T37" fmla="*/ T36 w 796"/>
              <a:gd name="T38" fmla="+- 0 -277 -345"/>
              <a:gd name="T39" fmla="*/ -277 h 425"/>
              <a:gd name="T40" fmla="+- 0 73 -300"/>
              <a:gd name="T41" fmla="*/ T40 w 796"/>
              <a:gd name="T42" fmla="+- 0 -244 -345"/>
              <a:gd name="T43" fmla="*/ -244 h 425"/>
              <a:gd name="T44" fmla="+- 0 -300 -300"/>
              <a:gd name="T45" fmla="*/ T44 w 796"/>
              <a:gd name="T46" fmla="+- 0 -345 -345"/>
              <a:gd name="T47" fmla="*/ -345 h 425"/>
              <a:gd name="T48" fmla="+- 0 496 -300"/>
              <a:gd name="T49" fmla="*/ T48 w 796"/>
              <a:gd name="T50" fmla="+- 0 80 -345"/>
              <a:gd name="T51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796" h="425">
                <a:moveTo>
                  <a:pt x="340" y="347"/>
                </a:moveTo>
                <a:cubicBezTo>
                  <a:pt x="324" y="347"/>
                  <a:pt x="312" y="333"/>
                  <a:pt x="312" y="318"/>
                </a:cubicBezTo>
                <a:lnTo>
                  <a:pt x="312" y="180"/>
                </a:lnTo>
                <a:cubicBezTo>
                  <a:pt x="312" y="165"/>
                  <a:pt x="324" y="151"/>
                  <a:pt x="340" y="151"/>
                </a:cubicBezTo>
                <a:cubicBezTo>
                  <a:pt x="356" y="151"/>
                  <a:pt x="368" y="165"/>
                  <a:pt x="368" y="180"/>
                </a:cubicBezTo>
                <a:lnTo>
                  <a:pt x="368" y="318"/>
                </a:lnTo>
                <a:cubicBezTo>
                  <a:pt x="368" y="333"/>
                  <a:pt x="356" y="347"/>
                  <a:pt x="340" y="347"/>
                </a:cubicBezTo>
                <a:close/>
                <a:moveTo>
                  <a:pt x="373" y="101"/>
                </a:moveTo>
                <a:cubicBezTo>
                  <a:pt x="376" y="139"/>
                  <a:pt x="320" y="145"/>
                  <a:pt x="309" y="114"/>
                </a:cubicBezTo>
                <a:cubicBezTo>
                  <a:pt x="301" y="91"/>
                  <a:pt x="315" y="67"/>
                  <a:pt x="340" y="68"/>
                </a:cubicBezTo>
                <a:cubicBezTo>
                  <a:pt x="360" y="69"/>
                  <a:pt x="372" y="81"/>
                  <a:pt x="373" y="101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5" name="AutoShape 4"/>
          <p:cNvSpPr>
            <a:spLocks noChangeArrowheads="1"/>
          </p:cNvSpPr>
          <p:nvPr/>
        </p:nvSpPr>
        <p:spPr bwMode="auto">
          <a:xfrm>
            <a:off x="2284942" y="101571223"/>
            <a:ext cx="485850" cy="257215"/>
          </a:xfrm>
          <a:custGeom>
            <a:avLst/>
            <a:gdLst>
              <a:gd name="T0" fmla="+- 0 40 -379"/>
              <a:gd name="T1" fmla="*/ T0 w 796"/>
              <a:gd name="T2" fmla="+- 0 2 -345"/>
              <a:gd name="T3" fmla="*/ 2 h 425"/>
              <a:gd name="T4" fmla="+- 0 12 -379"/>
              <a:gd name="T5" fmla="*/ T4 w 796"/>
              <a:gd name="T6" fmla="+- 0 -27 -345"/>
              <a:gd name="T7" fmla="*/ -27 h 425"/>
              <a:gd name="T8" fmla="+- 0 12 -379"/>
              <a:gd name="T9" fmla="*/ T8 w 796"/>
              <a:gd name="T10" fmla="+- 0 -248 -345"/>
              <a:gd name="T11" fmla="*/ -248 h 425"/>
              <a:gd name="T12" fmla="+- 0 40 -379"/>
              <a:gd name="T13" fmla="*/ T12 w 796"/>
              <a:gd name="T14" fmla="+- 0 -277 -345"/>
              <a:gd name="T15" fmla="*/ -277 h 425"/>
              <a:gd name="T16" fmla="+- 0 68 -379"/>
              <a:gd name="T17" fmla="*/ T16 w 796"/>
              <a:gd name="T18" fmla="+- 0 -248 -345"/>
              <a:gd name="T19" fmla="*/ -248 h 425"/>
              <a:gd name="T20" fmla="+- 0 68 -379"/>
              <a:gd name="T21" fmla="*/ T20 w 796"/>
              <a:gd name="T22" fmla="+- 0 -27 -345"/>
              <a:gd name="T23" fmla="*/ -27 h 425"/>
              <a:gd name="T24" fmla="+- 0 40 -379"/>
              <a:gd name="T25" fmla="*/ T24 w 796"/>
              <a:gd name="T26" fmla="+- 0 2 -345"/>
              <a:gd name="T27" fmla="*/ 2 h 425"/>
              <a:gd name="T28" fmla="+- 0 -379 -379"/>
              <a:gd name="T29" fmla="*/ T28 w 796"/>
              <a:gd name="T30" fmla="+- 0 -345 -345"/>
              <a:gd name="T31" fmla="*/ -345 h 425"/>
              <a:gd name="T32" fmla="+- 0 417 -379"/>
              <a:gd name="T33" fmla="*/ T32 w 796"/>
              <a:gd name="T34" fmla="+- 0 80 -345"/>
              <a:gd name="T35" fmla="*/ 80 h 4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796" h="425">
                <a:moveTo>
                  <a:pt x="419" y="347"/>
                </a:moveTo>
                <a:cubicBezTo>
                  <a:pt x="403" y="347"/>
                  <a:pt x="391" y="333"/>
                  <a:pt x="391" y="318"/>
                </a:cubicBezTo>
                <a:lnTo>
                  <a:pt x="391" y="97"/>
                </a:lnTo>
                <a:cubicBezTo>
                  <a:pt x="391" y="82"/>
                  <a:pt x="403" y="68"/>
                  <a:pt x="419" y="68"/>
                </a:cubicBezTo>
                <a:cubicBezTo>
                  <a:pt x="435" y="68"/>
                  <a:pt x="447" y="82"/>
                  <a:pt x="447" y="97"/>
                </a:cubicBezTo>
                <a:lnTo>
                  <a:pt x="447" y="318"/>
                </a:lnTo>
                <a:cubicBezTo>
                  <a:pt x="447" y="333"/>
                  <a:pt x="435" y="347"/>
                  <a:pt x="419" y="347"/>
                </a:cubicBezTo>
                <a:close/>
              </a:path>
              <a:path w="796" h="425" stroke="0">
                <a:moveTo>
                  <a:pt x="0" y="0"/>
                </a:moveTo>
                <a:lnTo>
                  <a:pt x="796" y="425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16" name="AutoShape 3"/>
          <p:cNvSpPr>
            <a:spLocks noChangeArrowheads="1"/>
          </p:cNvSpPr>
          <p:nvPr/>
        </p:nvSpPr>
        <p:spPr bwMode="auto">
          <a:xfrm>
            <a:off x="2284942" y="101828437"/>
            <a:ext cx="2381617" cy="238161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137181" tIns="68591" rIns="137181" bIns="68591" numCol="1" anchor="t" anchorCtr="0" compatLnSpc="1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820"/>
          </a:p>
        </p:txBody>
      </p:sp>
      <p:sp>
        <p:nvSpPr>
          <p:cNvPr id="928" name="Rectangle 438"/>
          <p:cNvSpPr>
            <a:spLocks noChangeArrowheads="1"/>
          </p:cNvSpPr>
          <p:nvPr/>
        </p:nvSpPr>
        <p:spPr bwMode="auto">
          <a:xfrm>
            <a:off x="2284942" y="38299334"/>
            <a:ext cx="13718117" cy="138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31" name="Picture 443" descr="http://www.yosushi.com/static/images/ramen/twit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41" y="1"/>
            <a:ext cx="1086018" cy="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9" name="Rectangle 465"/>
          <p:cNvSpPr>
            <a:spLocks noChangeArrowheads="1"/>
          </p:cNvSpPr>
          <p:nvPr/>
        </p:nvSpPr>
        <p:spPr bwMode="auto">
          <a:xfrm>
            <a:off x="2284942" y="73086884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0" name="Rectangle 466"/>
          <p:cNvSpPr>
            <a:spLocks noChangeArrowheads="1"/>
          </p:cNvSpPr>
          <p:nvPr/>
        </p:nvSpPr>
        <p:spPr bwMode="auto">
          <a:xfrm>
            <a:off x="2284942" y="74230061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1" name="Rectangle 467"/>
          <p:cNvSpPr>
            <a:spLocks noChangeArrowheads="1"/>
          </p:cNvSpPr>
          <p:nvPr/>
        </p:nvSpPr>
        <p:spPr bwMode="auto">
          <a:xfrm>
            <a:off x="2284942" y="74687331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2" name="Rectangle 468"/>
          <p:cNvSpPr>
            <a:spLocks noChangeArrowheads="1"/>
          </p:cNvSpPr>
          <p:nvPr/>
        </p:nvSpPr>
        <p:spPr bwMode="auto">
          <a:xfrm>
            <a:off x="2284942" y="76287778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little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3" name="Rectangle 469"/>
          <p:cNvSpPr>
            <a:spLocks noChangeArrowheads="1"/>
          </p:cNvSpPr>
          <p:nvPr/>
        </p:nvSpPr>
        <p:spPr bwMode="auto">
          <a:xfrm>
            <a:off x="2284942" y="77888225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garlic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4" name="Rectangle 470"/>
          <p:cNvSpPr>
            <a:spLocks noChangeArrowheads="1"/>
          </p:cNvSpPr>
          <p:nvPr/>
        </p:nvSpPr>
        <p:spPr bwMode="auto">
          <a:xfrm>
            <a:off x="2284942" y="79488672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purée.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5" name="Rectangle 471"/>
          <p:cNvSpPr>
            <a:spLocks noChangeArrowheads="1"/>
          </p:cNvSpPr>
          <p:nvPr/>
        </p:nvSpPr>
        <p:spPr bwMode="auto">
          <a:xfrm>
            <a:off x="2284942" y="81089119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What’s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6" name="Rectangle 472"/>
          <p:cNvSpPr>
            <a:spLocks noChangeArrowheads="1"/>
          </p:cNvSpPr>
          <p:nvPr/>
        </p:nvSpPr>
        <p:spPr bwMode="auto">
          <a:xfrm>
            <a:off x="2284942" y="82232296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your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7" name="Rectangle 473"/>
          <p:cNvSpPr>
            <a:spLocks noChangeArrowheads="1"/>
          </p:cNvSpPr>
          <p:nvPr/>
        </p:nvSpPr>
        <p:spPr bwMode="auto">
          <a:xfrm>
            <a:off x="2284942" y="84518648"/>
            <a:ext cx="13718117" cy="4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9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favourite?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9" name="Rectangle 485"/>
          <p:cNvSpPr>
            <a:spLocks noChangeArrowheads="1"/>
          </p:cNvSpPr>
          <p:nvPr/>
        </p:nvSpPr>
        <p:spPr bwMode="auto">
          <a:xfrm>
            <a:off x="2284943" y="89206956"/>
            <a:ext cx="1748107" cy="96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Miso-Daré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0" name="Rectangle 486"/>
          <p:cNvSpPr>
            <a:spLocks noChangeArrowheads="1"/>
          </p:cNvSpPr>
          <p:nvPr/>
        </p:nvSpPr>
        <p:spPr bwMode="auto">
          <a:xfrm>
            <a:off x="2284943" y="91472422"/>
            <a:ext cx="1748107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Chicken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1" name="Rectangle 487"/>
          <p:cNvSpPr>
            <a:spLocks noChangeArrowheads="1"/>
          </p:cNvSpPr>
          <p:nvPr/>
        </p:nvSpPr>
        <p:spPr bwMode="auto">
          <a:xfrm>
            <a:off x="2284943" y="92758496"/>
            <a:ext cx="1748107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2" name="Rectangle 488"/>
          <p:cNvSpPr>
            <a:spLocks noChangeArrowheads="1"/>
          </p:cNvSpPr>
          <p:nvPr/>
        </p:nvSpPr>
        <p:spPr bwMode="auto">
          <a:xfrm>
            <a:off x="2284942" y="87119568"/>
            <a:ext cx="1693331" cy="6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4" name="Rectangle 490"/>
          <p:cNvSpPr>
            <a:spLocks noChangeArrowheads="1"/>
          </p:cNvSpPr>
          <p:nvPr/>
        </p:nvSpPr>
        <p:spPr bwMode="auto">
          <a:xfrm>
            <a:off x="2284942" y="89586181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siû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5" name="Rectangle 491"/>
          <p:cNvSpPr>
            <a:spLocks noChangeArrowheads="1"/>
          </p:cNvSpPr>
          <p:nvPr/>
        </p:nvSpPr>
        <p:spPr bwMode="auto">
          <a:xfrm>
            <a:off x="2284942" y="90872255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Pork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6" name="Rectangle 492"/>
          <p:cNvSpPr>
            <a:spLocks noChangeArrowheads="1"/>
          </p:cNvSpPr>
          <p:nvPr/>
        </p:nvSpPr>
        <p:spPr bwMode="auto">
          <a:xfrm>
            <a:off x="2284942" y="92158328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7" name="Rectangle 493"/>
          <p:cNvSpPr>
            <a:spLocks noChangeArrowheads="1"/>
          </p:cNvSpPr>
          <p:nvPr/>
        </p:nvSpPr>
        <p:spPr bwMode="auto">
          <a:xfrm>
            <a:off x="2284942" y="87119568"/>
            <a:ext cx="1693331" cy="6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8" name="Rectangle 494"/>
          <p:cNvSpPr>
            <a:spLocks noChangeArrowheads="1"/>
          </p:cNvSpPr>
          <p:nvPr/>
        </p:nvSpPr>
        <p:spPr bwMode="auto">
          <a:xfrm>
            <a:off x="2284942" y="88814537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Five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9" name="Rectangle 495"/>
          <p:cNvSpPr>
            <a:spLocks noChangeArrowheads="1"/>
          </p:cNvSpPr>
          <p:nvPr/>
        </p:nvSpPr>
        <p:spPr bwMode="auto">
          <a:xfrm>
            <a:off x="2284942" y="90357825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Spice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0" name="Rectangle 496"/>
          <p:cNvSpPr>
            <a:spLocks noChangeArrowheads="1"/>
          </p:cNvSpPr>
          <p:nvPr/>
        </p:nvSpPr>
        <p:spPr bwMode="auto">
          <a:xfrm>
            <a:off x="2284942" y="91386684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Gyû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1" name="Rectangle 497"/>
          <p:cNvSpPr>
            <a:spLocks noChangeArrowheads="1"/>
          </p:cNvSpPr>
          <p:nvPr/>
        </p:nvSpPr>
        <p:spPr bwMode="auto">
          <a:xfrm>
            <a:off x="2284942" y="92672757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2" name="Rectangle 498"/>
          <p:cNvSpPr>
            <a:spLocks noChangeArrowheads="1"/>
          </p:cNvSpPr>
          <p:nvPr/>
        </p:nvSpPr>
        <p:spPr bwMode="auto">
          <a:xfrm>
            <a:off x="2284942" y="87119568"/>
            <a:ext cx="1693331" cy="6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3" name="Rectangle 499"/>
          <p:cNvSpPr>
            <a:spLocks noChangeArrowheads="1"/>
          </p:cNvSpPr>
          <p:nvPr/>
        </p:nvSpPr>
        <p:spPr bwMode="auto">
          <a:xfrm>
            <a:off x="2284942" y="89586181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Kitsune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4" name="Rectangle 500"/>
          <p:cNvSpPr>
            <a:spLocks noChangeArrowheads="1"/>
          </p:cNvSpPr>
          <p:nvPr/>
        </p:nvSpPr>
        <p:spPr bwMode="auto">
          <a:xfrm>
            <a:off x="2284942" y="91129469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5" name="Rectangle 501"/>
          <p:cNvSpPr>
            <a:spLocks noChangeArrowheads="1"/>
          </p:cNvSpPr>
          <p:nvPr/>
        </p:nvSpPr>
        <p:spPr bwMode="auto">
          <a:xfrm>
            <a:off x="2284942" y="91901113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(V)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6" name="Rectangle 502"/>
          <p:cNvSpPr>
            <a:spLocks noChangeArrowheads="1"/>
          </p:cNvSpPr>
          <p:nvPr/>
        </p:nvSpPr>
        <p:spPr bwMode="auto">
          <a:xfrm>
            <a:off x="2284942" y="87119568"/>
            <a:ext cx="1693331" cy="6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7" name="Rectangle 503"/>
          <p:cNvSpPr>
            <a:spLocks noChangeArrowheads="1"/>
          </p:cNvSpPr>
          <p:nvPr/>
        </p:nvSpPr>
        <p:spPr bwMode="auto">
          <a:xfrm>
            <a:off x="2284942" y="89328966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Kaisen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8" name="Rectangle 504"/>
          <p:cNvSpPr>
            <a:spLocks noChangeArrowheads="1"/>
          </p:cNvSpPr>
          <p:nvPr/>
        </p:nvSpPr>
        <p:spPr bwMode="auto">
          <a:xfrm>
            <a:off x="2284942" y="90615040"/>
            <a:ext cx="1693331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Ramen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9" name="Rectangle 505"/>
          <p:cNvSpPr>
            <a:spLocks noChangeArrowheads="1"/>
          </p:cNvSpPr>
          <p:nvPr/>
        </p:nvSpPr>
        <p:spPr bwMode="auto">
          <a:xfrm>
            <a:off x="2284943" y="87119568"/>
            <a:ext cx="10343365" cy="6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0" name="Rectangle 506"/>
          <p:cNvSpPr>
            <a:spLocks noChangeArrowheads="1"/>
          </p:cNvSpPr>
          <p:nvPr/>
        </p:nvSpPr>
        <p:spPr bwMode="auto">
          <a:xfrm>
            <a:off x="2284943" y="89328966"/>
            <a:ext cx="10343365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Sesame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1" name="Rectangle 507"/>
          <p:cNvSpPr>
            <a:spLocks noChangeArrowheads="1"/>
          </p:cNvSpPr>
          <p:nvPr/>
        </p:nvSpPr>
        <p:spPr bwMode="auto">
          <a:xfrm>
            <a:off x="2284943" y="90100611"/>
            <a:ext cx="10343365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Oil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2" name="Rectangle 508"/>
          <p:cNvSpPr>
            <a:spLocks noChangeArrowheads="1"/>
          </p:cNvSpPr>
          <p:nvPr/>
        </p:nvSpPr>
        <p:spPr bwMode="auto">
          <a:xfrm>
            <a:off x="2284943" y="92274479"/>
            <a:ext cx="10343365" cy="96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5" name="Rectangle 511"/>
          <p:cNvSpPr>
            <a:spLocks noChangeArrowheads="1"/>
          </p:cNvSpPr>
          <p:nvPr/>
        </p:nvSpPr>
        <p:spPr bwMode="auto">
          <a:xfrm>
            <a:off x="2284943" y="97742673"/>
            <a:ext cx="10343365" cy="96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7" name="Rectangle 513"/>
          <p:cNvSpPr>
            <a:spLocks noChangeArrowheads="1"/>
          </p:cNvSpPr>
          <p:nvPr/>
        </p:nvSpPr>
        <p:spPr bwMode="auto">
          <a:xfrm>
            <a:off x="2284943" y="100779783"/>
            <a:ext cx="10343365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Chilli 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8" name="Rectangle 514"/>
          <p:cNvSpPr>
            <a:spLocks noChangeArrowheads="1"/>
          </p:cNvSpPr>
          <p:nvPr/>
        </p:nvSpPr>
        <p:spPr bwMode="auto">
          <a:xfrm>
            <a:off x="2284943" y="101551427"/>
            <a:ext cx="10343365" cy="5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Oil</a:t>
            </a:r>
            <a:endParaRPr kumimoji="0" 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90" name="Picture 442" descr="follow us">
            <a:hlinkClick r:id="rId2" tooltip="follow u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40" y="-2364947"/>
            <a:ext cx="1057438" cy="3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2" name="Picture 475" descr="Ramen vs Hung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09" y="-15925877"/>
            <a:ext cx="2272063" cy="22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" name="Picture 476" descr="http://www.yosushi.com/ramenwins/Panel%20Thre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41" y="-13799091"/>
            <a:ext cx="2272063" cy="22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4" name="Picture 477" descr="http://www.yosushi.com/ramenwins/Panel%20Fi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40" y="-11672308"/>
            <a:ext cx="2314932" cy="11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" name="Picture 478" descr="Join us on Facebook">
            <a:hlinkClick r:id="rId7" tooltip="Join us on Facebook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40" y="-10619633"/>
            <a:ext cx="2314932" cy="11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6" name="Picture 479" descr="Miso-Daré Chicken Ram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01" y="-10207612"/>
            <a:ext cx="2329222" cy="33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7" name="Picture 480" descr="Chã siû Pork Ram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01" y="-7030535"/>
            <a:ext cx="2257773" cy="33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0793" y="1798356"/>
            <a:ext cx="9199534" cy="6921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2979" y="3283528"/>
            <a:ext cx="5500363" cy="36469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860" y="1576135"/>
            <a:ext cx="12112222" cy="2428108"/>
          </a:xfrm>
        </p:spPr>
        <p:txBody>
          <a:bodyPr anchor="ctr">
            <a:normAutofit/>
          </a:bodyPr>
          <a:lstStyle/>
          <a:p>
            <a:r>
              <a:rPr lang="en-GB" sz="8400"/>
              <a:t>Vargo and Lusch’s Service Dominant logic</a:t>
            </a:r>
            <a:endParaRPr lang="en-GB" sz="8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4454890"/>
            <a:ext cx="12112222" cy="4201241"/>
          </a:xfrm>
        </p:spPr>
        <p:txBody>
          <a:bodyPr anchor="t">
            <a:normAutofit/>
          </a:bodyPr>
          <a:lstStyle/>
          <a:p>
            <a:r>
              <a:rPr lang="en-GB" sz="3600"/>
              <a:t>We look at the world as if it is manufacturing based when it is really service based</a:t>
            </a:r>
            <a:endParaRPr lang="en-GB" sz="3600"/>
          </a:p>
          <a:p>
            <a:r>
              <a:rPr lang="en-GB" sz="3600" b="1" u="sng"/>
              <a:t>Co-production</a:t>
            </a:r>
            <a:endParaRPr lang="en-GB" sz="3600" b="1" u="sng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947" y="209088"/>
            <a:ext cx="17710485" cy="97978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0882" y="8817269"/>
            <a:ext cx="7858705" cy="15764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20" dirty="0">
                <a:hlinkClick r:id="rId1"/>
              </a:rPr>
              <a:t>https://www.youtube.com/watch?v=wwEL7Zlpmq4</a:t>
            </a:r>
            <a:endParaRPr lang="en-GB" sz="482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46" y="2043428"/>
            <a:ext cx="9288308" cy="62017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905" y="404971"/>
            <a:ext cx="11660399" cy="1714765"/>
          </a:xfrm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Edinburgh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313801" y="2720923"/>
          <a:ext cx="11660397" cy="5533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5370"/>
                <a:gridCol w="5615027"/>
              </a:tblGrid>
              <a:tr h="10586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200" dirty="0">
                          <a:solidFill>
                            <a:schemeClr val="tx1"/>
                          </a:solidFill>
                          <a:effectLst/>
                        </a:rPr>
                        <a:t>Goods</a:t>
                      </a:r>
                      <a:endParaRPr lang="en-GB" sz="4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200" dirty="0">
                          <a:solidFill>
                            <a:schemeClr val="tx1"/>
                          </a:solidFill>
                          <a:effectLst/>
                        </a:rPr>
                        <a:t>Services</a:t>
                      </a:r>
                      <a:endParaRPr lang="en-GB" sz="4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>
                    <a:solidFill>
                      <a:schemeClr val="bg1"/>
                    </a:solidFill>
                  </a:tcPr>
                </a:tc>
              </a:tr>
              <a:tr h="10586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solidFill>
                            <a:schemeClr val="tx1"/>
                          </a:solidFill>
                          <a:effectLst/>
                        </a:rPr>
                        <a:t>Harley-Davidson bikes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solidFill>
                            <a:schemeClr val="tx1"/>
                          </a:solidFill>
                          <a:effectLst/>
                        </a:rPr>
                        <a:t>Customization of bikes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</a:tr>
              <a:tr h="10586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solidFill>
                            <a:schemeClr val="tx1"/>
                          </a:solidFill>
                          <a:effectLst/>
                        </a:rPr>
                        <a:t>Used bikes</a:t>
                      </a:r>
                      <a:endParaRPr lang="en-GB" sz="3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solidFill>
                            <a:schemeClr val="tx1"/>
                          </a:solidFill>
                          <a:effectLst/>
                        </a:rPr>
                        <a:t>Breakdown service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</a:tr>
              <a:tr h="10586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solidFill>
                            <a:schemeClr val="tx1"/>
                          </a:solidFill>
                          <a:effectLst/>
                        </a:rPr>
                        <a:t>Parts &amp; accessories</a:t>
                      </a:r>
                      <a:endParaRPr lang="en-GB" sz="3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solidFill>
                            <a:schemeClr val="tx1"/>
                          </a:solidFill>
                          <a:effectLst/>
                        </a:rPr>
                        <a:t>Servicing monthly subscription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</a:tr>
              <a:tr h="1298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solidFill>
                            <a:schemeClr val="tx1"/>
                          </a:solidFill>
                          <a:effectLst/>
                        </a:rPr>
                        <a:t>Motor clothes (online and in the shop)</a:t>
                      </a:r>
                      <a:endParaRPr lang="en-GB" sz="3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solidFill>
                            <a:schemeClr val="tx1"/>
                          </a:solidFill>
                          <a:effectLst/>
                        </a:rPr>
                        <a:t>MOT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86" marR="10288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430992" y="-94964"/>
            <a:ext cx="21149984" cy="34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81" tIns="68591" rIns="137181" bIns="68591" numCol="1" anchor="ctr" anchorCtr="0" compatLnSpc="1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35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1: Service offered by Harley-Davidson Edinburgh</a:t>
            </a:r>
            <a:endParaRPr kumimoji="0" lang="en-US" altLang="en-US" sz="2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92" y="8345718"/>
            <a:ext cx="1786213" cy="178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66" y="44948"/>
            <a:ext cx="3629585" cy="28436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from mass production to mass customization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catalogue of parts and customization system, because many consumers have the need for uniqueness </a:t>
            </a:r>
            <a:endParaRPr lang="en-US" sz="3600" dirty="0"/>
          </a:p>
          <a:p>
            <a:r>
              <a:rPr lang="en-US" sz="3600" dirty="0"/>
              <a:t>On Facebook, they have more than 22,000 followers, targeted ads on Facebook and Instagram can bring more than 300 inquiries a day.</a:t>
            </a:r>
            <a:endParaRPr lang="en-US" sz="3600" dirty="0"/>
          </a:p>
          <a:p>
            <a:r>
              <a:rPr lang="en-US" sz="3600" dirty="0"/>
              <a:t>Sense of community from branded clothing through talks to meetings</a:t>
            </a:r>
            <a:endParaRPr lang="en-GB" sz="3600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8479" y="6548667"/>
            <a:ext cx="3631043" cy="2844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2280" y="9789527"/>
            <a:ext cx="30753163" cy="23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20" dirty="0">
                <a:hlinkClick r:id="rId2"/>
              </a:rPr>
              <a:t>https://www.castrum.mobi/harley-davidson-t-shirt/?sku=1045-19305-312879-504363&amp;gclid=Cj0KCQiAt_PuBRDcARIsAMNlBdr0aw2aOUhEmEh2pOitKqep9tctqhykMm0-sqM8vf0xxkJoUcUqdqIaAgXOEALw_wcB</a:t>
            </a:r>
            <a:endParaRPr lang="en-GB" sz="482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861" y="1513723"/>
            <a:ext cx="13847115" cy="5313887"/>
          </a:xfrm>
        </p:spPr>
        <p:txBody>
          <a:bodyPr anchor="b">
            <a:normAutofit/>
          </a:bodyPr>
          <a:lstStyle/>
          <a:p>
            <a:pPr algn="l"/>
            <a:r>
              <a:rPr lang="en-GB" sz="17300"/>
              <a:t>Servitisation</a:t>
            </a:r>
            <a:endParaRPr lang="en-GB" sz="173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7861" y="6875281"/>
            <a:ext cx="10698503" cy="1969290"/>
          </a:xfrm>
        </p:spPr>
        <p:txBody>
          <a:bodyPr anchor="t">
            <a:normAutofit/>
          </a:bodyPr>
          <a:lstStyle/>
          <a:p>
            <a:pPr algn="l"/>
            <a:r>
              <a:rPr lang="en-GB" dirty="0"/>
              <a:t>The rise of services</a:t>
            </a:r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8" y="482673"/>
            <a:ext cx="17320242" cy="9323240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50" y="1783230"/>
            <a:ext cx="4712145" cy="6722126"/>
          </a:xfrm>
        </p:spPr>
        <p:txBody>
          <a:bodyPr>
            <a:normAutofit/>
          </a:bodyPr>
          <a:lstStyle/>
          <a:p>
            <a:pPr algn="r"/>
            <a:r>
              <a:rPr lang="en-GB" sz="6200"/>
              <a:t>Servitisation</a:t>
            </a:r>
            <a:endParaRPr lang="en-GB" sz="6200"/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981444" y="2779723"/>
            <a:ext cx="0" cy="4855492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8392" y="2008403"/>
            <a:ext cx="7193376" cy="6271781"/>
          </a:xfrm>
        </p:spPr>
        <p:txBody>
          <a:bodyPr anchor="ctr">
            <a:normAutofit/>
          </a:bodyPr>
          <a:lstStyle/>
          <a:p>
            <a:r>
              <a:rPr lang="en-GB" sz="3100"/>
              <a:t>“Involves (often manufacturing companies) developing the capabilities they need to provide services and solutions that supplement their traditional product offering”.</a:t>
            </a:r>
            <a:endParaRPr lang="en-GB" sz="3100"/>
          </a:p>
          <a:p>
            <a:r>
              <a:rPr lang="en-GB" sz="3100"/>
              <a:t>Think help lines, upgrades, maintenance, one stop solutions, “bundling” where products and services are sold as a package, financing, consultancy, contracts for outcomes …</a:t>
            </a:r>
            <a:endParaRPr lang="en-GB" sz="3100"/>
          </a:p>
          <a:p>
            <a:r>
              <a:rPr lang="en-GB" sz="3100"/>
              <a:t>Also opex vs. capex issues</a:t>
            </a:r>
            <a:endParaRPr lang="en-GB" sz="3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899957" y="9495510"/>
            <a:ext cx="276268" cy="5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097074" y="500140"/>
            <a:ext cx="11448434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A50021"/>
                </a:solidFill>
                <a:latin typeface="Arial" panose="020B0604020202020204" pitchFamily="34" charset="0"/>
              </a:rPr>
              <a:t>Servitization </a:t>
            </a:r>
            <a:r>
              <a:rPr lang="en-GB" altLang="en-US" sz="4820">
                <a:solidFill>
                  <a:srgbClr val="A50021"/>
                </a:solidFill>
                <a:latin typeface="Arial" panose="020B0604020202020204" pitchFamily="34" charset="0"/>
              </a:rPr>
              <a:t>..and the US auto industry  </a:t>
            </a:r>
            <a:endParaRPr lang="en-GB" altLang="en-US" sz="482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94692" y="1579014"/>
            <a:ext cx="12532071" cy="37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3600" b="1" i="1">
                <a:solidFill>
                  <a:srgbClr val="000000"/>
                </a:solidFill>
                <a:latin typeface="Arial" panose="020B0604020202020204" pitchFamily="34" charset="0"/>
              </a:rPr>
              <a:t>Servitization</a:t>
            </a: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: an emerging phenomenon</a:t>
            </a: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>
                <a:solidFill>
                  <a:srgbClr val="000000"/>
                </a:solidFill>
                <a:latin typeface="Arial" panose="020B0604020202020204" pitchFamily="34" charset="0"/>
              </a:rPr>
              <a:t> It is where organizations increasingly develop services in order to add or extend product value e.g. 24hr recovery &amp; support, vehicle finance packages, extended warranty..</a:t>
            </a:r>
            <a:endParaRPr lang="en-GB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GB" altLang="en-US" sz="3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4607019" y="4194029"/>
          <a:ext cx="9209714" cy="5811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Chart" r:id="rId1" imgW="5190490" imgH="3056890" progId="Excel.Chart.8">
                  <p:embed/>
                </p:oleObj>
              </mc:Choice>
              <mc:Fallback>
                <p:oleObj name="Chart" r:id="rId1" imgW="5190490" imgH="305689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019" y="4194029"/>
                        <a:ext cx="9209714" cy="5811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795167" y="6223168"/>
            <a:ext cx="1297982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Revenue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500" b="1">
                <a:solidFill>
                  <a:srgbClr val="000000"/>
                </a:solidFill>
                <a:latin typeface="Arial" panose="020B0604020202020204" pitchFamily="34" charset="0"/>
              </a:rPr>
              <a:t>(Billions)</a:t>
            </a:r>
            <a:endParaRPr lang="en-GB" altLang="en-US" sz="15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8919" name="Picture 7" descr="Ford O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92" y="6008822"/>
            <a:ext cx="2148219" cy="12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getImage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419" y="6544686"/>
            <a:ext cx="2705517" cy="22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 descr="s_gl_lr_w_16984%20_t1_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4110" r="14331" b="5006"/>
          <a:stretch>
            <a:fillRect/>
          </a:stretch>
        </p:blipFill>
        <p:spPr bwMode="auto">
          <a:xfrm>
            <a:off x="13142737" y="3848695"/>
            <a:ext cx="2484026" cy="161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84"/>
    </mc:Choice>
    <mc:Fallback>
      <p:transition spd="slow" advTm="1210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2598" y="482673"/>
            <a:ext cx="17320242" cy="9323240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350" y="1783230"/>
            <a:ext cx="4712145" cy="6722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9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Todays agenda</a:t>
            </a:r>
            <a:endParaRPr lang="en-US" sz="99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981444" y="2779723"/>
            <a:ext cx="0" cy="4855492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8392" y="2008403"/>
            <a:ext cx="7193376" cy="627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Why is service so important</a:t>
            </a:r>
            <a:endParaRPr lang="en-US" sz="3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Servitisation</a:t>
            </a:r>
            <a:endParaRPr lang="en-US" sz="3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How do services add value?</a:t>
            </a:r>
            <a:endParaRPr lang="en-US" sz="3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Resource d</a:t>
            </a:r>
            <a:endParaRPr lang="en-US" sz="3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3980046" y="9486941"/>
            <a:ext cx="104934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100" b="1" dirty="0">
                <a:solidFill>
                  <a:srgbClr val="000000"/>
                </a:solidFill>
              </a:rPr>
              <a:t>The structure of Product-Service Systems </a:t>
            </a:r>
            <a:r>
              <a:rPr lang="en-GB" altLang="en-US" sz="2100" dirty="0">
                <a:solidFill>
                  <a:srgbClr val="000000"/>
                </a:solidFill>
              </a:rPr>
              <a:t> (Adapted: </a:t>
            </a:r>
            <a:r>
              <a:rPr lang="en-GB" altLang="en-US" sz="2100" dirty="0" err="1">
                <a:solidFill>
                  <a:srgbClr val="000000"/>
                </a:solidFill>
              </a:rPr>
              <a:t>Aurich</a:t>
            </a:r>
            <a:r>
              <a:rPr lang="en-GB" altLang="en-US" sz="2100" dirty="0">
                <a:solidFill>
                  <a:srgbClr val="000000"/>
                </a:solidFill>
              </a:rPr>
              <a:t> et al, 2006) </a:t>
            </a:r>
            <a:endParaRPr lang="en-GB" altLang="en-US" sz="2100" dirty="0">
              <a:solidFill>
                <a:srgbClr val="000000"/>
              </a:solidFill>
            </a:endParaRPr>
          </a:p>
        </p:txBody>
      </p:sp>
      <p:grpSp>
        <p:nvGrpSpPr>
          <p:cNvPr id="66563" name="Group 26"/>
          <p:cNvGrpSpPr/>
          <p:nvPr/>
        </p:nvGrpSpPr>
        <p:grpSpPr bwMode="auto">
          <a:xfrm>
            <a:off x="3482897" y="1766454"/>
            <a:ext cx="10990555" cy="7335981"/>
            <a:chOff x="2590800" y="1295400"/>
            <a:chExt cx="3124200" cy="2971800"/>
          </a:xfrm>
        </p:grpSpPr>
        <p:sp>
          <p:nvSpPr>
            <p:cNvPr id="66565" name="Rectangle 8"/>
            <p:cNvSpPr>
              <a:spLocks noChangeArrowheads="1"/>
            </p:cNvSpPr>
            <p:nvPr/>
          </p:nvSpPr>
          <p:spPr bwMode="auto">
            <a:xfrm>
              <a:off x="2590800" y="1295400"/>
              <a:ext cx="3124200" cy="2971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GB" altLang="en-US" sz="2700">
                <a:solidFill>
                  <a:srgbClr val="000000"/>
                </a:solidFill>
              </a:endParaRPr>
            </a:p>
          </p:txBody>
        </p:sp>
        <p:sp>
          <p:nvSpPr>
            <p:cNvPr id="66566" name="Rectangle 12"/>
            <p:cNvSpPr>
              <a:spLocks noChangeArrowheads="1"/>
            </p:cNvSpPr>
            <p:nvPr/>
          </p:nvSpPr>
          <p:spPr bwMode="auto">
            <a:xfrm>
              <a:off x="2743200" y="1447800"/>
              <a:ext cx="12954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Physical product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components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567" name="Text Box 13"/>
            <p:cNvSpPr txBox="1">
              <a:spLocks noChangeArrowheads="1"/>
            </p:cNvSpPr>
            <p:nvPr/>
          </p:nvSpPr>
          <p:spPr bwMode="auto">
            <a:xfrm>
              <a:off x="3225247" y="2209800"/>
              <a:ext cx="19127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</a:rPr>
                <a:t>Technical product-service system</a:t>
              </a:r>
              <a:endParaRPr lang="en-US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6568" name="Rectangle 12"/>
            <p:cNvSpPr>
              <a:spLocks noChangeArrowheads="1"/>
            </p:cNvSpPr>
            <p:nvPr/>
          </p:nvSpPr>
          <p:spPr bwMode="auto">
            <a:xfrm>
              <a:off x="4267200" y="1447800"/>
              <a:ext cx="12954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Non-physical service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components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3124200" y="1905000"/>
              <a:ext cx="533400" cy="228600"/>
            </a:xfrm>
            <a:prstGeom prst="downArrow">
              <a:avLst>
                <a:gd name="adj1" fmla="val 60884"/>
                <a:gd name="adj2" fmla="val 3968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4820">
                <a:solidFill>
                  <a:prstClr val="white"/>
                </a:solidFill>
              </a:endParaRPr>
            </a:p>
          </p:txBody>
        </p:sp>
        <p:sp>
          <p:nvSpPr>
            <p:cNvPr id="66570" name="Rectangle 12"/>
            <p:cNvSpPr>
              <a:spLocks noChangeArrowheads="1"/>
            </p:cNvSpPr>
            <p:nvPr/>
          </p:nvSpPr>
          <p:spPr bwMode="auto">
            <a:xfrm>
              <a:off x="2743200" y="2212032"/>
              <a:ext cx="2819400" cy="99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GB" altLang="en-US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571" name="Group 48"/>
            <p:cNvGrpSpPr/>
            <p:nvPr/>
          </p:nvGrpSpPr>
          <p:grpSpPr bwMode="auto">
            <a:xfrm>
              <a:off x="3429000" y="2440632"/>
              <a:ext cx="1371600" cy="685800"/>
              <a:chOff x="3505200" y="2514600"/>
              <a:chExt cx="1371600" cy="68580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505200" y="2513956"/>
                <a:ext cx="1371600" cy="6858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6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3322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4919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6580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8241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89902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71500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531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482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733800" y="2666356"/>
                <a:ext cx="914400" cy="381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6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3322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4919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6580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8241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89902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71500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531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482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62400" y="2742556"/>
                <a:ext cx="457200" cy="2286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6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3322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4919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6580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8241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899025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71500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531610" algn="l" defTabSz="1633220" rtl="0" eaLnBrk="1" latinLnBrk="0" hangingPunct="1">
                  <a:defRPr sz="3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482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0" name="Down Arrow 49"/>
            <p:cNvSpPr/>
            <p:nvPr/>
          </p:nvSpPr>
          <p:spPr>
            <a:xfrm>
              <a:off x="4648200" y="1905000"/>
              <a:ext cx="533400" cy="228600"/>
            </a:xfrm>
            <a:prstGeom prst="downArrow">
              <a:avLst>
                <a:gd name="adj1" fmla="val 60884"/>
                <a:gd name="adj2" fmla="val 3968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4820">
                <a:solidFill>
                  <a:prstClr val="white"/>
                </a:solidFill>
              </a:endParaRPr>
            </a:p>
          </p:txBody>
        </p:sp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3585890" y="1902768"/>
              <a:ext cx="107112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350" i="1">
                  <a:solidFill>
                    <a:srgbClr val="000000"/>
                  </a:solidFill>
                </a:rPr>
                <a:t>Combine to create:</a:t>
              </a:r>
              <a:endParaRPr lang="en-US" altLang="en-US" sz="1350" i="1">
                <a:solidFill>
                  <a:srgbClr val="000000"/>
                </a:solidFill>
              </a:endParaRPr>
            </a:p>
          </p:txBody>
        </p:sp>
        <p:sp>
          <p:nvSpPr>
            <p:cNvPr id="66574" name="Text Box 13"/>
            <p:cNvSpPr txBox="1">
              <a:spLocks noChangeArrowheads="1"/>
            </p:cNvSpPr>
            <p:nvPr/>
          </p:nvSpPr>
          <p:spPr bwMode="auto">
            <a:xfrm>
              <a:off x="4770395" y="2438400"/>
              <a:ext cx="79220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350">
                  <a:solidFill>
                    <a:srgbClr val="000000"/>
                  </a:solidFill>
                </a:rPr>
                <a:t>Physical core</a:t>
              </a:r>
              <a:endParaRPr lang="en-US" altLang="en-US" sz="1350">
                <a:solidFill>
                  <a:srgbClr val="000000"/>
                </a:solidFill>
              </a:endParaRPr>
            </a:p>
          </p:txBody>
        </p:sp>
        <p:cxnSp>
          <p:nvCxnSpPr>
            <p:cNvPr id="57" name="Straight Connector 56"/>
            <p:cNvCxnSpPr>
              <a:stCxn id="66574" idx="1"/>
            </p:cNvCxnSpPr>
            <p:nvPr/>
          </p:nvCxnSpPr>
          <p:spPr>
            <a:xfrm flipH="1">
              <a:off x="4322763" y="2554288"/>
              <a:ext cx="447675" cy="23177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6" name="Text Box 13"/>
            <p:cNvSpPr txBox="1">
              <a:spLocks noChangeArrowheads="1"/>
            </p:cNvSpPr>
            <p:nvPr/>
          </p:nvSpPr>
          <p:spPr bwMode="auto">
            <a:xfrm>
              <a:off x="4770395" y="2831068"/>
              <a:ext cx="7922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350">
                  <a:solidFill>
                    <a:srgbClr val="000000"/>
                  </a:solidFill>
                </a:rPr>
                <a:t>Non-physical</a:t>
              </a:r>
              <a:endParaRPr lang="en-GB" altLang="en-US" sz="135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350">
                  <a:solidFill>
                    <a:srgbClr val="000000"/>
                  </a:solidFill>
                </a:rPr>
                <a:t>shell </a:t>
              </a:r>
              <a:endParaRPr lang="en-US" altLang="en-US" sz="135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Connector 62"/>
            <p:cNvCxnSpPr>
              <a:stCxn id="66576" idx="1"/>
              <a:endCxn id="46" idx="5"/>
            </p:cNvCxnSpPr>
            <p:nvPr/>
          </p:nvCxnSpPr>
          <p:spPr>
            <a:xfrm flipH="1" flipV="1">
              <a:off x="4438650" y="2917825"/>
              <a:ext cx="331788" cy="984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 Box 13"/>
            <p:cNvSpPr txBox="1">
              <a:spLocks noChangeArrowheads="1"/>
            </p:cNvSpPr>
            <p:nvPr/>
          </p:nvSpPr>
          <p:spPr bwMode="auto">
            <a:xfrm>
              <a:off x="3429000" y="3200400"/>
              <a:ext cx="142058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350">
                  <a:solidFill>
                    <a:srgbClr val="000000"/>
                  </a:solidFill>
                </a:rPr>
                <a:t>Customers provided with</a:t>
              </a:r>
              <a:endParaRPr lang="en-US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579" name="Rectangle 12"/>
            <p:cNvSpPr>
              <a:spLocks noChangeArrowheads="1"/>
            </p:cNvSpPr>
            <p:nvPr/>
          </p:nvSpPr>
          <p:spPr bwMode="auto">
            <a:xfrm>
              <a:off x="2819400" y="3733800"/>
              <a:ext cx="26670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Lifecycle benefits 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500">
                  <a:solidFill>
                    <a:srgbClr val="000000"/>
                  </a:solidFill>
                  <a:cs typeface="Arial" panose="020B0604020202020204" pitchFamily="34" charset="0"/>
                </a:rPr>
                <a:t>e.g. maintenance, support, upgrade, disposal</a:t>
              </a:r>
              <a:endParaRPr lang="en-GB" altLang="en-US" sz="15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3810000" y="3429000"/>
              <a:ext cx="533400" cy="228600"/>
            </a:xfrm>
            <a:prstGeom prst="downArrow">
              <a:avLst>
                <a:gd name="adj1" fmla="val 60884"/>
                <a:gd name="adj2" fmla="val 3968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4820">
                <a:solidFill>
                  <a:prstClr val="white"/>
                </a:solidFill>
              </a:endParaRPr>
            </a:p>
          </p:txBody>
        </p:sp>
      </p:grp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3482897" y="445364"/>
            <a:ext cx="11386512" cy="10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0" b="1">
                <a:solidFill>
                  <a:srgbClr val="990033"/>
                </a:solidFill>
              </a:rPr>
              <a:t>Product-service systems (PSS)</a:t>
            </a:r>
            <a:endParaRPr lang="en-GB" altLang="en-US" sz="6000" b="1">
              <a:solidFill>
                <a:srgbClr val="9900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86"/>
    </mc:Choice>
    <mc:Fallback>
      <p:transition spd="slow" advTm="8308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244" y="1438261"/>
            <a:ext cx="11620064" cy="73496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01837" y="283414"/>
            <a:ext cx="11660399" cy="1188426"/>
          </a:xfrm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altLang="en-US" sz="4800" b="1">
                <a:solidFill>
                  <a:srgbClr val="A50021"/>
                </a:solidFill>
                <a:latin typeface="Arial" panose="020B0604020202020204" pitchFamily="34" charset="0"/>
              </a:rPr>
              <a:t>Make it, sell it, service it</a:t>
            </a:r>
            <a:endParaRPr lang="en-GB" altLang="en-US" sz="4800" b="1">
              <a:solidFill>
                <a:srgbClr val="A50021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11419" y="1633790"/>
            <a:ext cx="12422517" cy="6535158"/>
          </a:xfrm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3600" b="1">
                <a:latin typeface="Arial" panose="020B0604020202020204" pitchFamily="34" charset="0"/>
              </a:rPr>
              <a:t>Rolls Royce</a:t>
            </a:r>
            <a:r>
              <a:rPr lang="en-GB" altLang="en-US" sz="3600">
                <a:latin typeface="Arial" panose="020B0604020202020204" pitchFamily="34" charset="0"/>
              </a:rPr>
              <a:t>: </a:t>
            </a:r>
            <a:r>
              <a:rPr lang="en-GB" altLang="en-US" sz="3600" i="1">
                <a:latin typeface="Arial" panose="020B0604020202020204" pitchFamily="34" charset="0"/>
              </a:rPr>
              <a:t>“By harmonising our products &amp; services we are stepping towards total service solutions, ranging from traditional support such as spare parts, to engine leasing and state of the art predictive maintenance services…” </a:t>
            </a:r>
            <a:endParaRPr lang="en-GB" altLang="en-US" sz="3600" i="1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3600" b="1">
                <a:latin typeface="Arial" panose="020B0604020202020204" pitchFamily="34" charset="0"/>
              </a:rPr>
              <a:t>MoD: </a:t>
            </a:r>
            <a:r>
              <a:rPr lang="en-GB" altLang="en-US" sz="3600" i="1">
                <a:latin typeface="Arial" panose="020B0604020202020204" pitchFamily="34" charset="0"/>
              </a:rPr>
              <a:t>“..delivering a fully integrated…capability, ..managing the project throughout the product lifecycle</a:t>
            </a:r>
            <a:r>
              <a:rPr lang="en-GB" altLang="en-US" sz="3600">
                <a:latin typeface="Arial" panose="020B0604020202020204" pitchFamily="34" charset="0"/>
              </a:rPr>
              <a:t>” </a:t>
            </a:r>
            <a:endParaRPr lang="en-GB" altLang="en-US" sz="360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3600">
                <a:latin typeface="Arial" panose="020B0604020202020204" pitchFamily="34" charset="0"/>
              </a:rPr>
              <a:t>Prime supplier selection in the aerospace sector depends on the firm’s </a:t>
            </a:r>
            <a:r>
              <a:rPr lang="en-GB" altLang="en-US" sz="3600">
                <a:solidFill>
                  <a:srgbClr val="A50021"/>
                </a:solidFill>
                <a:latin typeface="Arial" panose="020B0604020202020204" pitchFamily="34" charset="0"/>
              </a:rPr>
              <a:t>through-life management capability</a:t>
            </a:r>
            <a:endParaRPr lang="en-GB" altLang="en-US" sz="36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72708" name="Picture 4" descr="Trent 5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6573" y="7311566"/>
            <a:ext cx="3241381" cy="2260156"/>
          </a:xfrm>
          <a:noFill/>
        </p:spPr>
      </p:pic>
      <p:pic>
        <p:nvPicPr>
          <p:cNvPr id="72709" name="Picture 6" descr="assemb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6081"/>
          <a:stretch>
            <a:fillRect/>
          </a:stretch>
        </p:blipFill>
        <p:spPr bwMode="auto">
          <a:xfrm>
            <a:off x="6895754" y="7087694"/>
            <a:ext cx="2700754" cy="247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Customer_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99"/>
          <a:stretch>
            <a:fillRect/>
          </a:stretch>
        </p:blipFill>
        <p:spPr bwMode="auto">
          <a:xfrm>
            <a:off x="10244307" y="6980522"/>
            <a:ext cx="2591200" cy="255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6247954" y="7845048"/>
            <a:ext cx="633510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endParaRPr lang="en-GB" altLang="en-US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9596508" y="7845048"/>
            <a:ext cx="633510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endParaRPr lang="en-GB" altLang="en-US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713" name="Text Box 10"/>
          <p:cNvSpPr txBox="1">
            <a:spLocks noChangeArrowheads="1"/>
          </p:cNvSpPr>
          <p:nvPr/>
        </p:nvSpPr>
        <p:spPr bwMode="auto">
          <a:xfrm>
            <a:off x="12837890" y="7845048"/>
            <a:ext cx="633510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endParaRPr lang="en-GB" altLang="en-US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2714" name="Picture 12" descr="happy_custo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862" y="6439895"/>
            <a:ext cx="2141075" cy="34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5" name="Text Box 14"/>
          <p:cNvSpPr txBox="1">
            <a:spLocks noChangeArrowheads="1"/>
          </p:cNvSpPr>
          <p:nvPr/>
        </p:nvSpPr>
        <p:spPr bwMode="auto">
          <a:xfrm>
            <a:off x="3409065" y="9671750"/>
            <a:ext cx="47632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100">
                <a:solidFill>
                  <a:srgbClr val="000000"/>
                </a:solidFill>
                <a:latin typeface="Arial" panose="020B0604020202020204" pitchFamily="34" charset="0"/>
              </a:rPr>
              <a:t>(See: Economist article on RR, 2009)</a:t>
            </a:r>
            <a:r>
              <a:rPr lang="en-GB" altLang="en-US" sz="27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27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228" y="500140"/>
            <a:ext cx="4536981" cy="109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8579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865080" y="5004572"/>
            <a:ext cx="4937760" cy="48013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2661" y="935056"/>
            <a:ext cx="16357579" cy="841312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244" y="1578568"/>
            <a:ext cx="11620064" cy="7069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204854" y="370459"/>
            <a:ext cx="8451272" cy="8691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055" y="9434945"/>
            <a:ext cx="13341024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Economist (2022) Can you get hooked on video games? January 1</a:t>
            </a:r>
            <a:r>
              <a:rPr lang="en-GB" baseline="30000" dirty="0"/>
              <a:t>st</a:t>
            </a:r>
            <a:r>
              <a:rPr lang="en-GB" dirty="0"/>
              <a:t>, p46-47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499567" y="464417"/>
            <a:ext cx="11415093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A50021"/>
                </a:solidFill>
                <a:latin typeface="Arial" panose="020B0604020202020204" pitchFamily="34" charset="0"/>
              </a:rPr>
              <a:t>Death of the music industry</a:t>
            </a:r>
            <a:r>
              <a:rPr lang="en-GB" altLang="en-US" sz="4820" b="1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            </a:t>
            </a:r>
            <a:endParaRPr lang="en-GB" altLang="en-US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744874" y="1362285"/>
            <a:ext cx="12258184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GB" altLang="en-US" sz="2700">
                <a:solidFill>
                  <a:srgbClr val="000000"/>
                </a:solidFill>
                <a:latin typeface="Arial" panose="020B0604020202020204" pitchFamily="34" charset="0"/>
              </a:rPr>
              <a:t>Is this servitization?</a:t>
            </a:r>
            <a:endParaRPr lang="en-GB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700">
                <a:solidFill>
                  <a:srgbClr val="000000"/>
                </a:solidFill>
                <a:latin typeface="Arial" panose="020B0604020202020204" pitchFamily="34" charset="0"/>
              </a:rPr>
              <a:t>Shows risk of applying new technology to an established market  </a:t>
            </a:r>
            <a:endParaRPr lang="en-GB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1924" name="Picture 2" descr="http://static2.businessinsider.com/image/4d5ea2acccd1d54e7c030000/music-industr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92" y="2591201"/>
            <a:ext cx="10695845" cy="71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8096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705" y="448473"/>
            <a:ext cx="16675769" cy="957118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482897" y="445364"/>
            <a:ext cx="11941430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Going beyond service ‘bundling’</a:t>
            </a:r>
            <a:endParaRPr lang="en-GB" altLang="en-US" sz="5400" i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397696" y="3012344"/>
            <a:ext cx="12222461" cy="68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Co-existence </a:t>
            </a: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(Araujo &amp; Spring 2006)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25000"/>
              </a:spcAft>
              <a:buNone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Rather than define differences, seek to understand </a:t>
            </a:r>
            <a:r>
              <a:rPr lang="en-GB" altLang="en-US" sz="3600" dirty="0">
                <a:solidFill>
                  <a:srgbClr val="A50021"/>
                </a:solidFill>
                <a:latin typeface="Arial" panose="020B0604020202020204" pitchFamily="34" charset="0"/>
              </a:rPr>
              <a:t>combination or co-existence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of products &amp; services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Integration </a:t>
            </a: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(Davies &amp; </a:t>
            </a:r>
            <a:r>
              <a:rPr lang="en-GB" altLang="en-US" sz="3000" dirty="0" err="1">
                <a:solidFill>
                  <a:srgbClr val="000000"/>
                </a:solidFill>
                <a:latin typeface="Arial" panose="020B0604020202020204" pitchFamily="34" charset="0"/>
              </a:rPr>
              <a:t>Hobday</a:t>
            </a: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 2005: see their work on  Complex Product Systems – ‘COPS’, also ‘PCP see Caldwell &amp; Howard (2010)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25000"/>
              </a:spcAft>
              <a:buNone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Leading firms e.g. IBM, GE, Rolls &amp; EDS compete by providing </a:t>
            </a:r>
            <a:r>
              <a:rPr lang="en-GB" altLang="en-US" sz="3600" dirty="0">
                <a:solidFill>
                  <a:srgbClr val="A50021"/>
                </a:solidFill>
                <a:latin typeface="Arial" panose="020B0604020202020204" pitchFamily="34" charset="0"/>
              </a:rPr>
              <a:t>integrated solutions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25000"/>
              </a:spcAft>
              <a:buNone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Move into downstream activities to provide </a:t>
            </a:r>
            <a:r>
              <a:rPr lang="en-GB" altLang="en-US" sz="3600" dirty="0">
                <a:solidFill>
                  <a:srgbClr val="A50021"/>
                </a:solidFill>
                <a:latin typeface="Arial" panose="020B0604020202020204" pitchFamily="34" charset="0"/>
              </a:rPr>
              <a:t>more customized, customer-centric</a:t>
            </a: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solutions 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525524" y="1373181"/>
            <a:ext cx="12703176" cy="163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3000" i="1" dirty="0">
                <a:solidFill>
                  <a:srgbClr val="A50021"/>
                </a:solidFill>
                <a:latin typeface="Arial" panose="020B0604020202020204" pitchFamily="34" charset="0"/>
              </a:rPr>
              <a:t>‘Bundling’ (Porter 1985) is simply a product of a standardised component, offered at set prices, and sold to the customer irrespective of their needs </a:t>
            </a:r>
            <a:endParaRPr lang="en-GB" altLang="en-US" sz="3000" i="1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sz="1500" dirty="0"/>
              <a:t>ROEHRICH J., CALDWELL, N.D.  (2012). Delivering integrated solutions in the public sector: the unbundling paradox. </a:t>
            </a:r>
            <a:r>
              <a:rPr lang="en-GB" sz="1500" i="1" dirty="0"/>
              <a:t>Industrial Marketing Management</a:t>
            </a:r>
            <a:r>
              <a:rPr lang="en-GB" sz="1500" dirty="0"/>
              <a:t>. Vol. 41(6), p995-1007</a:t>
            </a:r>
            <a:r>
              <a:rPr lang="en-GB" altLang="en-US" sz="1500" i="1" dirty="0">
                <a:solidFill>
                  <a:srgbClr val="A50021"/>
                </a:solidFill>
                <a:latin typeface="Arial" panose="020B0604020202020204" pitchFamily="34" charset="0"/>
              </a:rPr>
              <a:t>  </a:t>
            </a:r>
            <a:endParaRPr lang="en-GB" altLang="en-US" sz="1500" i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8" descr="http://images.tandf.co.uk/common/jackets/weblarge/978041580/978041580005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38711" y="6711961"/>
            <a:ext cx="2649289" cy="3576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6573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094692" y="390586"/>
            <a:ext cx="12301055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The value stream framework   </a:t>
            </a:r>
            <a:r>
              <a:rPr lang="en-GB" altLang="en-US" sz="5400" i="1" dirty="0">
                <a:solidFill>
                  <a:srgbClr val="A50021"/>
                </a:solidFill>
                <a:latin typeface="Arial" panose="020B0604020202020204" pitchFamily="34" charset="0"/>
              </a:rPr>
              <a:t>       </a:t>
            </a:r>
            <a:endParaRPr lang="en-GB" altLang="en-US" sz="5400" i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446891" y="1688569"/>
            <a:ext cx="13556167" cy="466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GB" altLang="en-US" sz="4200" dirty="0">
                <a:solidFill>
                  <a:srgbClr val="000000"/>
                </a:solidFill>
                <a:latin typeface="Arial" panose="020B0604020202020204" pitchFamily="34" charset="0"/>
              </a:rPr>
              <a:t>How firms change SC position to provide value</a:t>
            </a:r>
            <a:endParaRPr lang="en-GB" altLang="en-US" sz="4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Based on the value stream </a:t>
            </a: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(Womack &amp; Jones 1996)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Framework identifies implications of ‘moving base’ on capabilities, but also systems integration function    </a:t>
            </a: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482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AutoShape 5"/>
          <p:cNvSpPr>
            <a:spLocks noChangeArrowheads="1"/>
          </p:cNvSpPr>
          <p:nvPr/>
        </p:nvSpPr>
        <p:spPr bwMode="auto">
          <a:xfrm flipH="1">
            <a:off x="4690376" y="4991871"/>
            <a:ext cx="9016804" cy="1748107"/>
          </a:xfrm>
          <a:prstGeom prst="rtTriangle">
            <a:avLst/>
          </a:prstGeom>
          <a:solidFill>
            <a:srgbClr val="DDDDDD"/>
          </a:solidFill>
          <a:ln w="6350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AutoShape 6"/>
          <p:cNvSpPr>
            <a:spLocks noChangeArrowheads="1"/>
          </p:cNvSpPr>
          <p:nvPr/>
        </p:nvSpPr>
        <p:spPr bwMode="auto">
          <a:xfrm>
            <a:off x="5323885" y="5818292"/>
            <a:ext cx="1269403" cy="788315"/>
          </a:xfrm>
          <a:prstGeom prst="homePlate">
            <a:avLst>
              <a:gd name="adj" fmla="val 4025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ysDot"/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Earlier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stages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AutoShape 7"/>
          <p:cNvSpPr>
            <a:spLocks noChangeArrowheads="1"/>
          </p:cNvSpPr>
          <p:nvPr/>
        </p:nvSpPr>
        <p:spPr bwMode="auto">
          <a:xfrm>
            <a:off x="6719513" y="5818292"/>
            <a:ext cx="1269403" cy="788315"/>
          </a:xfrm>
          <a:prstGeom prst="homePlate">
            <a:avLst>
              <a:gd name="adj" fmla="val 402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Manufacture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3" name="AutoShape 8"/>
          <p:cNvSpPr>
            <a:spLocks noChangeArrowheads="1"/>
          </p:cNvSpPr>
          <p:nvPr/>
        </p:nvSpPr>
        <p:spPr bwMode="auto">
          <a:xfrm>
            <a:off x="8119904" y="5818292"/>
            <a:ext cx="1269403" cy="788315"/>
          </a:xfrm>
          <a:prstGeom prst="homePlate">
            <a:avLst>
              <a:gd name="adj" fmla="val 402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Systems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integration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4" name="AutoShape 9"/>
          <p:cNvSpPr>
            <a:spLocks noChangeArrowheads="1"/>
          </p:cNvSpPr>
          <p:nvPr/>
        </p:nvSpPr>
        <p:spPr bwMode="auto">
          <a:xfrm>
            <a:off x="9517916" y="5818292"/>
            <a:ext cx="1269401" cy="788315"/>
          </a:xfrm>
          <a:prstGeom prst="homePlate">
            <a:avLst>
              <a:gd name="adj" fmla="val 402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Operational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5" name="AutoShape 10"/>
          <p:cNvSpPr>
            <a:spLocks noChangeArrowheads="1"/>
          </p:cNvSpPr>
          <p:nvPr/>
        </p:nvSpPr>
        <p:spPr bwMode="auto">
          <a:xfrm>
            <a:off x="10915924" y="5818292"/>
            <a:ext cx="1267020" cy="788315"/>
          </a:xfrm>
          <a:prstGeom prst="homePlate">
            <a:avLst>
              <a:gd name="adj" fmla="val 40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Final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Service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Provision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AutoShape 11"/>
          <p:cNvSpPr>
            <a:spLocks noChangeArrowheads="1"/>
          </p:cNvSpPr>
          <p:nvPr/>
        </p:nvSpPr>
        <p:spPr bwMode="auto">
          <a:xfrm>
            <a:off x="12311551" y="5818292"/>
            <a:ext cx="1269403" cy="788315"/>
          </a:xfrm>
          <a:prstGeom prst="homePlate">
            <a:avLst>
              <a:gd name="adj" fmla="val 4025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ysDot"/>
            <a:miter lim="800000"/>
          </a:ln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Final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consumer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7" name="Line 12"/>
          <p:cNvSpPr>
            <a:spLocks noChangeShapeType="1"/>
          </p:cNvSpPr>
          <p:nvPr/>
        </p:nvSpPr>
        <p:spPr bwMode="auto">
          <a:xfrm flipV="1">
            <a:off x="8755797" y="4813251"/>
            <a:ext cx="0" cy="964554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6971966" y="4660827"/>
            <a:ext cx="3110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Manufacturing    Services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11749490" y="4603668"/>
            <a:ext cx="1710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Downstream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4499846" y="5411035"/>
            <a:ext cx="1390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Upstream 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1" name="Line 16"/>
          <p:cNvSpPr>
            <a:spLocks noChangeShapeType="1"/>
          </p:cNvSpPr>
          <p:nvPr/>
        </p:nvSpPr>
        <p:spPr bwMode="auto">
          <a:xfrm>
            <a:off x="5454875" y="7154379"/>
            <a:ext cx="79998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6100294" y="6897164"/>
            <a:ext cx="171952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(Backwards)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11411300" y="6916217"/>
            <a:ext cx="160997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(Forwards)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4" name="Text Box 19"/>
          <p:cNvSpPr txBox="1">
            <a:spLocks noChangeArrowheads="1"/>
          </p:cNvSpPr>
          <p:nvPr/>
        </p:nvSpPr>
        <p:spPr bwMode="auto">
          <a:xfrm>
            <a:off x="8634334" y="6897164"/>
            <a:ext cx="17814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Vertical moves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5" name="Text Box 20"/>
          <p:cNvSpPr txBox="1">
            <a:spLocks noChangeArrowheads="1"/>
          </p:cNvSpPr>
          <p:nvPr/>
        </p:nvSpPr>
        <p:spPr bwMode="auto">
          <a:xfrm>
            <a:off x="4878524" y="7461609"/>
            <a:ext cx="1783831" cy="150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Raw materials,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intermediate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goods, primary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product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manufatcure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6" name="Text Box 21"/>
          <p:cNvSpPr txBox="1">
            <a:spLocks noChangeArrowheads="1"/>
          </p:cNvSpPr>
          <p:nvPr/>
        </p:nvSpPr>
        <p:spPr bwMode="auto">
          <a:xfrm>
            <a:off x="6567090" y="7461608"/>
            <a:ext cx="1562341" cy="17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Design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physically make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components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subsystems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7" name="Text Box 22"/>
          <p:cNvSpPr txBox="1">
            <a:spLocks noChangeArrowheads="1"/>
          </p:cNvSpPr>
          <p:nvPr/>
        </p:nvSpPr>
        <p:spPr bwMode="auto">
          <a:xfrm>
            <a:off x="7962717" y="7461608"/>
            <a:ext cx="13837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Design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integrate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products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systems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8" name="Text Box 23"/>
          <p:cNvSpPr txBox="1">
            <a:spLocks noChangeArrowheads="1"/>
          </p:cNvSpPr>
          <p:nvPr/>
        </p:nvSpPr>
        <p:spPr bwMode="auto">
          <a:xfrm>
            <a:off x="9263081" y="7461608"/>
            <a:ext cx="1383721" cy="17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Maintain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operate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products and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systems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39" name="Text Box 24"/>
          <p:cNvSpPr txBox="1">
            <a:spLocks noChangeArrowheads="1"/>
          </p:cNvSpPr>
          <p:nvPr/>
        </p:nvSpPr>
        <p:spPr bwMode="auto">
          <a:xfrm>
            <a:off x="10661092" y="7461609"/>
            <a:ext cx="1843372" cy="205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Buy in 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maintenance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and operational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capacity to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provide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services to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final customers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40" name="Text Box 25"/>
          <p:cNvSpPr txBox="1">
            <a:spLocks noChangeArrowheads="1"/>
          </p:cNvSpPr>
          <p:nvPr/>
        </p:nvSpPr>
        <p:spPr bwMode="auto">
          <a:xfrm>
            <a:off x="12440158" y="7461609"/>
            <a:ext cx="2848415" cy="150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Consumption of 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service by final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consumer or end 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user (e.g. train 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passenger) 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41" name="Text Box 26"/>
          <p:cNvSpPr txBox="1">
            <a:spLocks noChangeArrowheads="1"/>
          </p:cNvSpPr>
          <p:nvPr/>
        </p:nvSpPr>
        <p:spPr bwMode="auto">
          <a:xfrm>
            <a:off x="12816455" y="9593155"/>
            <a:ext cx="275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i="1">
                <a:solidFill>
                  <a:srgbClr val="000000"/>
                </a:solidFill>
                <a:latin typeface="Arial" panose="020B0604020202020204" pitchFamily="34" charset="0"/>
              </a:rPr>
              <a:t>(Davies &amp; Hobday 2005)</a:t>
            </a:r>
            <a:endParaRPr lang="en-GB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10085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epburn Engineering - Underway Replenishment at Sea (RAS) Systems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654" y="6225549"/>
            <a:ext cx="3241382" cy="2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5714472" y="1600447"/>
            <a:ext cx="8635745" cy="3067523"/>
            <a:chOff x="1792" y="552"/>
            <a:chExt cx="3928" cy="1288"/>
          </a:xfrm>
        </p:grpSpPr>
        <p:sp>
          <p:nvSpPr>
            <p:cNvPr id="62502" name="AutoShape 4"/>
            <p:cNvSpPr>
              <a:spLocks noChangeArrowheads="1"/>
            </p:cNvSpPr>
            <p:nvPr/>
          </p:nvSpPr>
          <p:spPr bwMode="auto">
            <a:xfrm>
              <a:off x="1792" y="552"/>
              <a:ext cx="3928" cy="1288"/>
            </a:xfrm>
            <a:prstGeom prst="homePlate">
              <a:avLst>
                <a:gd name="adj" fmla="val 76242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GB" altLang="en-US" sz="27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3" name="Text Box 5"/>
            <p:cNvSpPr txBox="1">
              <a:spLocks noChangeArrowheads="1"/>
            </p:cNvSpPr>
            <p:nvPr/>
          </p:nvSpPr>
          <p:spPr bwMode="auto">
            <a:xfrm>
              <a:off x="3214" y="793"/>
              <a:ext cx="6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Upgrades</a:t>
              </a: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 sz="1800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4" name="Text Box 6"/>
            <p:cNvSpPr txBox="1">
              <a:spLocks noChangeArrowheads="1"/>
            </p:cNvSpPr>
            <p:nvPr/>
          </p:nvSpPr>
          <p:spPr bwMode="auto">
            <a:xfrm>
              <a:off x="3222" y="941"/>
              <a:ext cx="22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Planned expenditure profile</a:t>
              </a: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 sz="1800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5" name="Text Box 7"/>
            <p:cNvSpPr txBox="1">
              <a:spLocks noChangeArrowheads="1"/>
            </p:cNvSpPr>
            <p:nvPr/>
          </p:nvSpPr>
          <p:spPr bwMode="auto">
            <a:xfrm>
              <a:off x="3222" y="1069"/>
              <a:ext cx="22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Strategic approach to through-life support</a:t>
              </a: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 sz="1800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6" name="Text Box 8"/>
            <p:cNvSpPr txBox="1">
              <a:spLocks noChangeArrowheads="1"/>
            </p:cNvSpPr>
            <p:nvPr/>
          </p:nvSpPr>
          <p:spPr bwMode="auto">
            <a:xfrm>
              <a:off x="3223" y="1221"/>
              <a:ext cx="22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Logistics data</a:t>
              </a: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 sz="1800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7" name="Text Box 9"/>
            <p:cNvSpPr txBox="1">
              <a:spLocks noChangeArrowheads="1"/>
            </p:cNvSpPr>
            <p:nvPr/>
          </p:nvSpPr>
          <p:spPr bwMode="auto">
            <a:xfrm>
              <a:off x="3231" y="1381"/>
              <a:ext cx="22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Supplier representation</a:t>
              </a:r>
              <a:r>
                <a:rPr lang="en-GB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 sz="1800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8" name="Freeform 10"/>
            <p:cNvSpPr/>
            <p:nvPr/>
          </p:nvSpPr>
          <p:spPr bwMode="auto">
            <a:xfrm>
              <a:off x="4616" y="1604"/>
              <a:ext cx="555" cy="204"/>
            </a:xfrm>
            <a:custGeom>
              <a:avLst/>
              <a:gdLst>
                <a:gd name="T0" fmla="*/ 0 w 739"/>
                <a:gd name="T1" fmla="*/ 4 h 204"/>
                <a:gd name="T2" fmla="*/ 35 w 739"/>
                <a:gd name="T3" fmla="*/ 4 h 204"/>
                <a:gd name="T4" fmla="*/ 51 w 739"/>
                <a:gd name="T5" fmla="*/ 4 h 204"/>
                <a:gd name="T6" fmla="*/ 67 w 739"/>
                <a:gd name="T7" fmla="*/ 28 h 204"/>
                <a:gd name="T8" fmla="*/ 74 w 739"/>
                <a:gd name="T9" fmla="*/ 100 h 204"/>
                <a:gd name="T10" fmla="*/ 74 w 739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9"/>
                <a:gd name="T19" fmla="*/ 0 h 204"/>
                <a:gd name="T20" fmla="*/ 739 w 739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9" h="204">
                  <a:moveTo>
                    <a:pt x="0" y="4"/>
                  </a:moveTo>
                  <a:cubicBezTo>
                    <a:pt x="134" y="4"/>
                    <a:pt x="268" y="4"/>
                    <a:pt x="352" y="4"/>
                  </a:cubicBezTo>
                  <a:cubicBezTo>
                    <a:pt x="436" y="4"/>
                    <a:pt x="452" y="0"/>
                    <a:pt x="504" y="4"/>
                  </a:cubicBezTo>
                  <a:cubicBezTo>
                    <a:pt x="556" y="8"/>
                    <a:pt x="627" y="12"/>
                    <a:pt x="664" y="28"/>
                  </a:cubicBezTo>
                  <a:cubicBezTo>
                    <a:pt x="701" y="44"/>
                    <a:pt x="717" y="71"/>
                    <a:pt x="728" y="100"/>
                  </a:cubicBezTo>
                  <a:cubicBezTo>
                    <a:pt x="739" y="129"/>
                    <a:pt x="733" y="166"/>
                    <a:pt x="728" y="204"/>
                  </a:cubicBezTo>
                </a:path>
              </a:pathLst>
            </a:custGeom>
            <a:noFill/>
            <a:ln w="28575" cap="flat" cmpd="sng">
              <a:solidFill>
                <a:srgbClr val="A5002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9" name="AutoShape 11"/>
            <p:cNvSpPr>
              <a:spLocks noChangeArrowheads="1"/>
            </p:cNvSpPr>
            <p:nvPr/>
          </p:nvSpPr>
          <p:spPr bwMode="auto">
            <a:xfrm>
              <a:off x="5448" y="1528"/>
              <a:ext cx="143" cy="306"/>
            </a:xfrm>
            <a:prstGeom prst="rightArrow">
              <a:avLst>
                <a:gd name="adj1" fmla="val 49676"/>
                <a:gd name="adj2" fmla="val 53148"/>
              </a:avLst>
            </a:prstGeom>
            <a:solidFill>
              <a:schemeClr val="hlink"/>
            </a:solidFill>
            <a:ln w="9525">
              <a:solidFill>
                <a:srgbClr val="A50021"/>
              </a:solidFill>
              <a:miter lim="800000"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GB" altLang="en-US" sz="27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10" name="Text Box 12"/>
            <p:cNvSpPr txBox="1">
              <a:spLocks noChangeArrowheads="1"/>
            </p:cNvSpPr>
            <p:nvPr/>
          </p:nvSpPr>
          <p:spPr bwMode="auto">
            <a:xfrm>
              <a:off x="3182" y="609"/>
              <a:ext cx="24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panose="020B0604020202020204" pitchFamily="34" charset="0"/>
                </a:rPr>
                <a:t>Future: In-service support &amp; through-life capability </a:t>
              </a:r>
              <a:endParaRPr lang="en-GB" altLang="en-US" sz="1800" b="1" i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11" name="Freeform 13"/>
            <p:cNvSpPr/>
            <p:nvPr/>
          </p:nvSpPr>
          <p:spPr bwMode="auto">
            <a:xfrm>
              <a:off x="5176" y="1604"/>
              <a:ext cx="219" cy="204"/>
            </a:xfrm>
            <a:custGeom>
              <a:avLst/>
              <a:gdLst>
                <a:gd name="T0" fmla="*/ 0 w 739"/>
                <a:gd name="T1" fmla="*/ 4 h 204"/>
                <a:gd name="T2" fmla="*/ 0 w 739"/>
                <a:gd name="T3" fmla="*/ 4 h 204"/>
                <a:gd name="T4" fmla="*/ 0 w 739"/>
                <a:gd name="T5" fmla="*/ 4 h 204"/>
                <a:gd name="T6" fmla="*/ 0 w 739"/>
                <a:gd name="T7" fmla="*/ 28 h 204"/>
                <a:gd name="T8" fmla="*/ 0 w 739"/>
                <a:gd name="T9" fmla="*/ 100 h 204"/>
                <a:gd name="T10" fmla="*/ 0 w 739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9"/>
                <a:gd name="T19" fmla="*/ 0 h 204"/>
                <a:gd name="T20" fmla="*/ 739 w 739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9" h="204">
                  <a:moveTo>
                    <a:pt x="0" y="4"/>
                  </a:moveTo>
                  <a:cubicBezTo>
                    <a:pt x="134" y="4"/>
                    <a:pt x="268" y="4"/>
                    <a:pt x="352" y="4"/>
                  </a:cubicBezTo>
                  <a:cubicBezTo>
                    <a:pt x="436" y="4"/>
                    <a:pt x="452" y="0"/>
                    <a:pt x="504" y="4"/>
                  </a:cubicBezTo>
                  <a:cubicBezTo>
                    <a:pt x="556" y="8"/>
                    <a:pt x="627" y="12"/>
                    <a:pt x="664" y="28"/>
                  </a:cubicBezTo>
                  <a:cubicBezTo>
                    <a:pt x="701" y="44"/>
                    <a:pt x="717" y="71"/>
                    <a:pt x="728" y="100"/>
                  </a:cubicBezTo>
                  <a:cubicBezTo>
                    <a:pt x="739" y="129"/>
                    <a:pt x="733" y="166"/>
                    <a:pt x="728" y="204"/>
                  </a:cubicBezTo>
                </a:path>
              </a:pathLst>
            </a:custGeom>
            <a:noFill/>
            <a:ln w="28575" cap="flat" cmpd="sng">
              <a:solidFill>
                <a:srgbClr val="A5002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2468" name="AutoShape 14"/>
          <p:cNvSpPr>
            <a:spLocks noChangeArrowheads="1"/>
          </p:cNvSpPr>
          <p:nvPr/>
        </p:nvSpPr>
        <p:spPr bwMode="auto">
          <a:xfrm>
            <a:off x="5045237" y="1600447"/>
            <a:ext cx="3465253" cy="3067523"/>
          </a:xfrm>
          <a:prstGeom prst="homePlate">
            <a:avLst>
              <a:gd name="adj" fmla="val 28241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Rectangle 15"/>
          <p:cNvSpPr>
            <a:spLocks noChangeArrowheads="1"/>
          </p:cNvSpPr>
          <p:nvPr/>
        </p:nvSpPr>
        <p:spPr bwMode="auto">
          <a:xfrm>
            <a:off x="2987520" y="464417"/>
            <a:ext cx="12639243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i="1" dirty="0">
                <a:solidFill>
                  <a:srgbClr val="A50021"/>
                </a:solidFill>
                <a:latin typeface="Arial" panose="020B0604020202020204" pitchFamily="34" charset="0"/>
              </a:rPr>
              <a:t>‘Go downstream…</a:t>
            </a:r>
            <a:r>
              <a:rPr lang="en-GB" altLang="en-US" sz="5400" dirty="0">
                <a:solidFill>
                  <a:srgbClr val="A50021"/>
                </a:solidFill>
                <a:latin typeface="Arial" panose="020B0604020202020204" pitchFamily="34" charset="0"/>
              </a:rPr>
              <a:t>’            </a:t>
            </a:r>
            <a:r>
              <a:rPr lang="en-GB" altLang="en-US" sz="2700" dirty="0">
                <a:solidFill>
                  <a:srgbClr val="A50021"/>
                </a:solidFill>
                <a:latin typeface="Arial" panose="020B0604020202020204" pitchFamily="34" charset="0"/>
              </a:rPr>
              <a:t>(Wise &amp; </a:t>
            </a:r>
            <a:r>
              <a:rPr lang="en-GB" altLang="en-US" sz="2700" dirty="0" err="1">
                <a:solidFill>
                  <a:srgbClr val="A50021"/>
                </a:solidFill>
                <a:latin typeface="Arial" panose="020B0604020202020204" pitchFamily="34" charset="0"/>
              </a:rPr>
              <a:t>Baumgarter</a:t>
            </a:r>
            <a:r>
              <a:rPr lang="en-GB" altLang="en-US" sz="2700" dirty="0">
                <a:solidFill>
                  <a:srgbClr val="A50021"/>
                </a:solidFill>
                <a:latin typeface="Arial" panose="020B0604020202020204" pitchFamily="34" charset="0"/>
              </a:rPr>
              <a:t>, 1999) </a:t>
            </a:r>
            <a:endParaRPr lang="en-GB" altLang="en-US" sz="2700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470" name="Rectangle 16"/>
          <p:cNvSpPr>
            <a:spLocks noChangeArrowheads="1"/>
          </p:cNvSpPr>
          <p:nvPr/>
        </p:nvSpPr>
        <p:spPr bwMode="auto">
          <a:xfrm>
            <a:off x="3008953" y="5799241"/>
            <a:ext cx="12832155" cy="452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200" dirty="0">
                <a:solidFill>
                  <a:srgbClr val="000000"/>
                </a:solidFill>
                <a:latin typeface="Arial" panose="020B0604020202020204" pitchFamily="34" charset="0"/>
              </a:rPr>
              <a:t>Traditional emphasis</a:t>
            </a:r>
            <a:endParaRPr lang="en-GB" altLang="en-US" sz="4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Build-to-print, cost-plus contracts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Central government ownership &amp; control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200" dirty="0">
                <a:solidFill>
                  <a:srgbClr val="000000"/>
                </a:solidFill>
                <a:latin typeface="Arial" panose="020B0604020202020204" pitchFamily="34" charset="0"/>
              </a:rPr>
              <a:t>Future focus: </a:t>
            </a:r>
            <a:r>
              <a:rPr lang="en-GB" altLang="en-US" sz="4200" i="1" dirty="0">
                <a:solidFill>
                  <a:srgbClr val="000000"/>
                </a:solidFill>
                <a:latin typeface="Arial" panose="020B0604020202020204" pitchFamily="34" charset="0"/>
              </a:rPr>
              <a:t>in-service support</a:t>
            </a:r>
            <a:endParaRPr lang="en-GB" altLang="en-US" sz="42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Through-life management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Product platform life extension through service enhancement 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Outsourcing &amp; public-private partnership structures </a:t>
            </a:r>
            <a:endParaRPr lang="en-GB" alt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471" name="Line 17"/>
          <p:cNvSpPr>
            <a:spLocks noChangeShapeType="1"/>
          </p:cNvSpPr>
          <p:nvPr/>
        </p:nvSpPr>
        <p:spPr bwMode="auto">
          <a:xfrm>
            <a:off x="4888051" y="2572147"/>
            <a:ext cx="9526" cy="22006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2" name="Line 18"/>
          <p:cNvSpPr>
            <a:spLocks noChangeShapeType="1"/>
          </p:cNvSpPr>
          <p:nvPr/>
        </p:nvSpPr>
        <p:spPr bwMode="auto">
          <a:xfrm flipV="1">
            <a:off x="4897578" y="4772762"/>
            <a:ext cx="738539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3" name="Text Box 19"/>
          <p:cNvSpPr txBox="1">
            <a:spLocks noChangeArrowheads="1"/>
          </p:cNvSpPr>
          <p:nvPr/>
        </p:nvSpPr>
        <p:spPr bwMode="auto">
          <a:xfrm>
            <a:off x="4830892" y="5041886"/>
            <a:ext cx="8168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Concept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4" name="AutoShape 20"/>
          <p:cNvSpPr>
            <a:spLocks noChangeArrowheads="1"/>
          </p:cNvSpPr>
          <p:nvPr/>
        </p:nvSpPr>
        <p:spPr bwMode="auto">
          <a:xfrm>
            <a:off x="4897578" y="5106189"/>
            <a:ext cx="859763" cy="519193"/>
          </a:xfrm>
          <a:prstGeom prst="homePlate">
            <a:avLst>
              <a:gd name="adj" fmla="val 52515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5" name="AutoShape 21"/>
          <p:cNvSpPr>
            <a:spLocks noChangeArrowheads="1"/>
          </p:cNvSpPr>
          <p:nvPr/>
        </p:nvSpPr>
        <p:spPr bwMode="auto">
          <a:xfrm>
            <a:off x="5538231" y="5096662"/>
            <a:ext cx="1317035" cy="528719"/>
          </a:xfrm>
          <a:prstGeom prst="chevron">
            <a:avLst>
              <a:gd name="adj" fmla="val 53649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6" name="Text Box 22"/>
          <p:cNvSpPr txBox="1">
            <a:spLocks noChangeArrowheads="1"/>
          </p:cNvSpPr>
          <p:nvPr/>
        </p:nvSpPr>
        <p:spPr bwMode="auto">
          <a:xfrm>
            <a:off x="5657312" y="5051413"/>
            <a:ext cx="108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Assessment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7" name="AutoShape 23"/>
          <p:cNvSpPr>
            <a:spLocks noChangeArrowheads="1"/>
          </p:cNvSpPr>
          <p:nvPr/>
        </p:nvSpPr>
        <p:spPr bwMode="auto">
          <a:xfrm>
            <a:off x="6619485" y="5096662"/>
            <a:ext cx="1352759" cy="528719"/>
          </a:xfrm>
          <a:prstGeom prst="chevron">
            <a:avLst>
              <a:gd name="adj" fmla="val 59913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8" name="Text Box 24"/>
          <p:cNvSpPr txBox="1">
            <a:spLocks noChangeArrowheads="1"/>
          </p:cNvSpPr>
          <p:nvPr/>
        </p:nvSpPr>
        <p:spPr bwMode="auto">
          <a:xfrm>
            <a:off x="6650448" y="5051413"/>
            <a:ext cx="1250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Demonstration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79" name="AutoShape 25"/>
          <p:cNvSpPr>
            <a:spLocks noChangeArrowheads="1"/>
          </p:cNvSpPr>
          <p:nvPr/>
        </p:nvSpPr>
        <p:spPr bwMode="auto">
          <a:xfrm>
            <a:off x="7719793" y="5096662"/>
            <a:ext cx="1343232" cy="528719"/>
          </a:xfrm>
          <a:prstGeom prst="chevron">
            <a:avLst>
              <a:gd name="adj" fmla="val 63514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0" name="Text Box 26"/>
          <p:cNvSpPr txBox="1">
            <a:spLocks noChangeArrowheads="1"/>
          </p:cNvSpPr>
          <p:nvPr/>
        </p:nvSpPr>
        <p:spPr bwMode="auto">
          <a:xfrm>
            <a:off x="7843638" y="5051413"/>
            <a:ext cx="1093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Manufacture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1" name="AutoShape 27"/>
          <p:cNvSpPr>
            <a:spLocks noChangeArrowheads="1"/>
          </p:cNvSpPr>
          <p:nvPr/>
        </p:nvSpPr>
        <p:spPr bwMode="auto">
          <a:xfrm>
            <a:off x="8810574" y="5096662"/>
            <a:ext cx="2715044" cy="528719"/>
          </a:xfrm>
          <a:prstGeom prst="chevron">
            <a:avLst>
              <a:gd name="adj" fmla="val 60718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2" name="Text Box 28"/>
          <p:cNvSpPr txBox="1">
            <a:spLocks noChangeArrowheads="1"/>
          </p:cNvSpPr>
          <p:nvPr/>
        </p:nvSpPr>
        <p:spPr bwMode="auto">
          <a:xfrm>
            <a:off x="9675102" y="5041886"/>
            <a:ext cx="9169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In-service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3" name="AutoShape 29"/>
          <p:cNvSpPr>
            <a:spLocks noChangeArrowheads="1"/>
          </p:cNvSpPr>
          <p:nvPr/>
        </p:nvSpPr>
        <p:spPr bwMode="auto">
          <a:xfrm>
            <a:off x="11263640" y="5096662"/>
            <a:ext cx="1448023" cy="528719"/>
          </a:xfrm>
          <a:prstGeom prst="chevron">
            <a:avLst>
              <a:gd name="adj" fmla="val 60265"/>
            </a:avLst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4" name="Text Box 30"/>
          <p:cNvSpPr txBox="1">
            <a:spLocks noChangeArrowheads="1"/>
          </p:cNvSpPr>
          <p:nvPr/>
        </p:nvSpPr>
        <p:spPr bwMode="auto">
          <a:xfrm rot="-5400000">
            <a:off x="4399819" y="3568030"/>
            <a:ext cx="6668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Cost</a:t>
            </a:r>
            <a:endParaRPr lang="en-GB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5" name="Text Box 31"/>
          <p:cNvSpPr txBox="1">
            <a:spLocks noChangeArrowheads="1"/>
          </p:cNvSpPr>
          <p:nvPr/>
        </p:nvSpPr>
        <p:spPr bwMode="auto">
          <a:xfrm>
            <a:off x="5471547" y="4737039"/>
            <a:ext cx="62755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Time </a:t>
            </a:r>
            <a:r>
              <a:rPr lang="en-GB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(Capability days led by the Director Equipment Capability with support from DPA &amp; DLO)</a:t>
            </a:r>
            <a:r>
              <a:rPr lang="en-GB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6" name="Rectangle 32"/>
          <p:cNvSpPr>
            <a:spLocks noChangeArrowheads="1"/>
          </p:cNvSpPr>
          <p:nvPr/>
        </p:nvSpPr>
        <p:spPr bwMode="auto">
          <a:xfrm>
            <a:off x="12273445" y="5039503"/>
            <a:ext cx="431074" cy="6287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7" name="Text Box 33"/>
          <p:cNvSpPr txBox="1">
            <a:spLocks noChangeArrowheads="1"/>
          </p:cNvSpPr>
          <p:nvPr/>
        </p:nvSpPr>
        <p:spPr bwMode="auto">
          <a:xfrm>
            <a:off x="11482749" y="5041886"/>
            <a:ext cx="845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GB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Disposal</a:t>
            </a:r>
            <a:endParaRPr lang="en-GB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8" name="Line 34"/>
          <p:cNvSpPr>
            <a:spLocks noChangeShapeType="1"/>
          </p:cNvSpPr>
          <p:nvPr/>
        </p:nvSpPr>
        <p:spPr bwMode="auto">
          <a:xfrm>
            <a:off x="12266301" y="5096662"/>
            <a:ext cx="0" cy="5239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89" name="Freeform 35"/>
          <p:cNvSpPr/>
          <p:nvPr/>
        </p:nvSpPr>
        <p:spPr bwMode="auto">
          <a:xfrm>
            <a:off x="4949972" y="2750770"/>
            <a:ext cx="7237735" cy="1938637"/>
          </a:xfrm>
          <a:custGeom>
            <a:avLst/>
            <a:gdLst>
              <a:gd name="T0" fmla="*/ 0 w 3292"/>
              <a:gd name="T1" fmla="*/ 2147483646 h 814"/>
              <a:gd name="T2" fmla="*/ 2147483646 w 3292"/>
              <a:gd name="T3" fmla="*/ 2147483646 h 814"/>
              <a:gd name="T4" fmla="*/ 2147483646 w 3292"/>
              <a:gd name="T5" fmla="*/ 2147483646 h 814"/>
              <a:gd name="T6" fmla="*/ 2147483646 w 3292"/>
              <a:gd name="T7" fmla="*/ 2147483646 h 814"/>
              <a:gd name="T8" fmla="*/ 2147483646 w 3292"/>
              <a:gd name="T9" fmla="*/ 2147483646 h 814"/>
              <a:gd name="T10" fmla="*/ 2147483646 w 3292"/>
              <a:gd name="T11" fmla="*/ 2147483646 h 814"/>
              <a:gd name="T12" fmla="*/ 2147483646 w 3292"/>
              <a:gd name="T13" fmla="*/ 2147483646 h 814"/>
              <a:gd name="T14" fmla="*/ 2147483646 w 3292"/>
              <a:gd name="T15" fmla="*/ 2147483646 h 814"/>
              <a:gd name="T16" fmla="*/ 2147483646 w 3292"/>
              <a:gd name="T17" fmla="*/ 2147483646 h 814"/>
              <a:gd name="T18" fmla="*/ 2147483646 w 3292"/>
              <a:gd name="T19" fmla="*/ 2147483646 h 814"/>
              <a:gd name="T20" fmla="*/ 2147483646 w 3292"/>
              <a:gd name="T21" fmla="*/ 2147483646 h 814"/>
              <a:gd name="T22" fmla="*/ 2147483646 w 3292"/>
              <a:gd name="T23" fmla="*/ 2147483646 h 814"/>
              <a:gd name="T24" fmla="*/ 2147483646 w 3292"/>
              <a:gd name="T25" fmla="*/ 2147483646 h 814"/>
              <a:gd name="T26" fmla="*/ 2147483646 w 3292"/>
              <a:gd name="T27" fmla="*/ 2147483646 h 814"/>
              <a:gd name="T28" fmla="*/ 2147483646 w 3292"/>
              <a:gd name="T29" fmla="*/ 2147483646 h 814"/>
              <a:gd name="T30" fmla="*/ 2147483646 w 3292"/>
              <a:gd name="T31" fmla="*/ 2147483646 h 814"/>
              <a:gd name="T32" fmla="*/ 2147483646 w 3292"/>
              <a:gd name="T33" fmla="*/ 2147483646 h 814"/>
              <a:gd name="T34" fmla="*/ 2147483646 w 3292"/>
              <a:gd name="T35" fmla="*/ 2147483646 h 814"/>
              <a:gd name="T36" fmla="*/ 2147483646 w 3292"/>
              <a:gd name="T37" fmla="*/ 2147483646 h 814"/>
              <a:gd name="T38" fmla="*/ 2147483646 w 3292"/>
              <a:gd name="T39" fmla="*/ 2147483646 h 814"/>
              <a:gd name="T40" fmla="*/ 2147483646 w 3292"/>
              <a:gd name="T41" fmla="*/ 2147483646 h 814"/>
              <a:gd name="T42" fmla="*/ 2147483646 w 3292"/>
              <a:gd name="T43" fmla="*/ 2147483646 h 8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92"/>
              <a:gd name="T67" fmla="*/ 0 h 814"/>
              <a:gd name="T68" fmla="*/ 3292 w 3292"/>
              <a:gd name="T69" fmla="*/ 814 h 8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92" h="814">
                <a:moveTo>
                  <a:pt x="0" y="805"/>
                </a:moveTo>
                <a:cubicBezTo>
                  <a:pt x="24" y="809"/>
                  <a:pt x="48" y="814"/>
                  <a:pt x="92" y="805"/>
                </a:cubicBezTo>
                <a:cubicBezTo>
                  <a:pt x="136" y="796"/>
                  <a:pt x="220" y="770"/>
                  <a:pt x="264" y="753"/>
                </a:cubicBezTo>
                <a:cubicBezTo>
                  <a:pt x="308" y="736"/>
                  <a:pt x="309" y="734"/>
                  <a:pt x="356" y="701"/>
                </a:cubicBezTo>
                <a:cubicBezTo>
                  <a:pt x="403" y="668"/>
                  <a:pt x="472" y="620"/>
                  <a:pt x="544" y="553"/>
                </a:cubicBezTo>
                <a:cubicBezTo>
                  <a:pt x="616" y="486"/>
                  <a:pt x="731" y="359"/>
                  <a:pt x="788" y="297"/>
                </a:cubicBezTo>
                <a:cubicBezTo>
                  <a:pt x="845" y="235"/>
                  <a:pt x="853" y="218"/>
                  <a:pt x="884" y="181"/>
                </a:cubicBezTo>
                <a:cubicBezTo>
                  <a:pt x="915" y="144"/>
                  <a:pt x="943" y="100"/>
                  <a:pt x="972" y="73"/>
                </a:cubicBezTo>
                <a:cubicBezTo>
                  <a:pt x="1001" y="46"/>
                  <a:pt x="1022" y="29"/>
                  <a:pt x="1060" y="17"/>
                </a:cubicBezTo>
                <a:cubicBezTo>
                  <a:pt x="1098" y="5"/>
                  <a:pt x="1152" y="2"/>
                  <a:pt x="1200" y="1"/>
                </a:cubicBezTo>
                <a:cubicBezTo>
                  <a:pt x="1248" y="0"/>
                  <a:pt x="1309" y="5"/>
                  <a:pt x="1348" y="13"/>
                </a:cubicBezTo>
                <a:cubicBezTo>
                  <a:pt x="1387" y="21"/>
                  <a:pt x="1409" y="30"/>
                  <a:pt x="1436" y="49"/>
                </a:cubicBezTo>
                <a:cubicBezTo>
                  <a:pt x="1463" y="68"/>
                  <a:pt x="1479" y="82"/>
                  <a:pt x="1508" y="125"/>
                </a:cubicBezTo>
                <a:cubicBezTo>
                  <a:pt x="1537" y="168"/>
                  <a:pt x="1583" y="261"/>
                  <a:pt x="1608" y="305"/>
                </a:cubicBezTo>
                <a:cubicBezTo>
                  <a:pt x="1633" y="349"/>
                  <a:pt x="1637" y="356"/>
                  <a:pt x="1660" y="389"/>
                </a:cubicBezTo>
                <a:cubicBezTo>
                  <a:pt x="1683" y="422"/>
                  <a:pt x="1708" y="475"/>
                  <a:pt x="1748" y="501"/>
                </a:cubicBezTo>
                <a:cubicBezTo>
                  <a:pt x="1788" y="527"/>
                  <a:pt x="1803" y="535"/>
                  <a:pt x="1900" y="545"/>
                </a:cubicBezTo>
                <a:cubicBezTo>
                  <a:pt x="1997" y="555"/>
                  <a:pt x="2165" y="558"/>
                  <a:pt x="2328" y="561"/>
                </a:cubicBezTo>
                <a:cubicBezTo>
                  <a:pt x="2491" y="564"/>
                  <a:pt x="2745" y="560"/>
                  <a:pt x="2880" y="565"/>
                </a:cubicBezTo>
                <a:cubicBezTo>
                  <a:pt x="3015" y="570"/>
                  <a:pt x="3072" y="572"/>
                  <a:pt x="3136" y="593"/>
                </a:cubicBezTo>
                <a:cubicBezTo>
                  <a:pt x="3200" y="614"/>
                  <a:pt x="3238" y="658"/>
                  <a:pt x="3264" y="689"/>
                </a:cubicBezTo>
                <a:cubicBezTo>
                  <a:pt x="3290" y="720"/>
                  <a:pt x="3291" y="750"/>
                  <a:pt x="3292" y="78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90" name="Rectangle 36"/>
          <p:cNvSpPr>
            <a:spLocks noChangeArrowheads="1"/>
          </p:cNvSpPr>
          <p:nvPr/>
        </p:nvSpPr>
        <p:spPr bwMode="auto">
          <a:xfrm>
            <a:off x="11532764" y="5687303"/>
            <a:ext cx="2174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(Adapted: DIS 2005)</a:t>
            </a: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91" name="Text Box 37"/>
          <p:cNvSpPr txBox="1">
            <a:spLocks noChangeArrowheads="1"/>
          </p:cNvSpPr>
          <p:nvPr/>
        </p:nvSpPr>
        <p:spPr bwMode="auto">
          <a:xfrm>
            <a:off x="5076198" y="1755254"/>
            <a:ext cx="29674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Traditional emphasis</a:t>
            </a:r>
            <a:r>
              <a:rPr lang="en-GB" altLang="en-US" sz="1800" b="1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8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38"/>
          <p:cNvGrpSpPr/>
          <p:nvPr/>
        </p:nvGrpSpPr>
        <p:grpSpPr bwMode="auto">
          <a:xfrm>
            <a:off x="6681407" y="2743623"/>
            <a:ext cx="1812412" cy="1962453"/>
            <a:chOff x="2000" y="1112"/>
            <a:chExt cx="824" cy="824"/>
          </a:xfrm>
        </p:grpSpPr>
        <p:sp>
          <p:nvSpPr>
            <p:cNvPr id="62500" name="Arc 39"/>
            <p:cNvSpPr/>
            <p:nvPr/>
          </p:nvSpPr>
          <p:spPr bwMode="auto">
            <a:xfrm>
              <a:off x="2000" y="1112"/>
              <a:ext cx="824" cy="824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2068" y="1391"/>
              <a:ext cx="67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100" b="1" i="1">
                  <a:solidFill>
                    <a:srgbClr val="5F5F5F"/>
                  </a:solidFill>
                  <a:latin typeface="Arial" panose="020B0604020202020204" pitchFamily="34" charset="0"/>
                </a:rPr>
                <a:t>Innovation</a:t>
              </a:r>
              <a:endParaRPr lang="en-GB" altLang="en-US" sz="2100" b="1" i="1">
                <a:solidFill>
                  <a:srgbClr val="5F5F5F"/>
                </a:solidFill>
                <a:latin typeface="Arial" panose="020B0604020202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100" b="1" i="1">
                  <a:solidFill>
                    <a:srgbClr val="5F5F5F"/>
                  </a:solidFill>
                  <a:latin typeface="Arial" panose="020B0604020202020204" pitchFamily="34" charset="0"/>
                </a:rPr>
                <a:t> cycle</a:t>
              </a:r>
              <a:endParaRPr lang="en-GB" altLang="en-US" sz="2100" b="1" i="1">
                <a:solidFill>
                  <a:srgbClr val="5F5F5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41"/>
          <p:cNvGrpSpPr/>
          <p:nvPr/>
        </p:nvGrpSpPr>
        <p:grpSpPr bwMode="auto">
          <a:xfrm>
            <a:off x="4992842" y="3620059"/>
            <a:ext cx="6630423" cy="1066965"/>
            <a:chOff x="1232" y="1480"/>
            <a:chExt cx="3016" cy="448"/>
          </a:xfrm>
        </p:grpSpPr>
        <p:sp>
          <p:nvSpPr>
            <p:cNvPr id="62494" name="Arc 42"/>
            <p:cNvSpPr/>
            <p:nvPr/>
          </p:nvSpPr>
          <p:spPr bwMode="auto">
            <a:xfrm>
              <a:off x="2712" y="1480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495" name="Arc 43"/>
            <p:cNvSpPr/>
            <p:nvPr/>
          </p:nvSpPr>
          <p:spPr bwMode="auto">
            <a:xfrm>
              <a:off x="3080" y="1488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496" name="Arc 44"/>
            <p:cNvSpPr/>
            <p:nvPr/>
          </p:nvSpPr>
          <p:spPr bwMode="auto">
            <a:xfrm>
              <a:off x="3440" y="1480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497" name="Arc 45"/>
            <p:cNvSpPr/>
            <p:nvPr/>
          </p:nvSpPr>
          <p:spPr bwMode="auto">
            <a:xfrm>
              <a:off x="3808" y="1488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498" name="Arc 46"/>
            <p:cNvSpPr/>
            <p:nvPr/>
          </p:nvSpPr>
          <p:spPr bwMode="auto">
            <a:xfrm>
              <a:off x="1232" y="1480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499" name="Arc 47"/>
            <p:cNvSpPr/>
            <p:nvPr/>
          </p:nvSpPr>
          <p:spPr bwMode="auto">
            <a:xfrm>
              <a:off x="1600" y="1488"/>
              <a:ext cx="440" cy="44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453"/>
                    <a:pt x="1837" y="11476"/>
                    <a:pt x="5181" y="7565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322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919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80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241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9025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500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1610" algn="l" defTabSz="1633220" rtl="0" eaLnBrk="1" latinLnBrk="0" hangingPunct="1">
                <a:defRPr sz="3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482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ransition advTm="170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998" cy="10287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40" y="1284468"/>
            <a:ext cx="6840876" cy="1692363"/>
          </a:xfrm>
        </p:spPr>
        <p:txBody>
          <a:bodyPr anchor="ctr">
            <a:normAutofit/>
          </a:bodyPr>
          <a:lstStyle/>
          <a:p>
            <a:r>
              <a:rPr lang="en-GB" sz="6000"/>
              <a:t>Agenda</a:t>
            </a:r>
            <a:endParaRPr lang="en-GB" sz="6000"/>
          </a:p>
        </p:txBody>
      </p:sp>
      <p:grpSp>
        <p:nvGrpSpPr>
          <p:cNvPr id="11" name="Group 10"/>
          <p:cNvGrpSpPr>
            <a:grpSpLocks noGrp="1" noRot="1" noChangeAspect="1" noMove="1" noResize="1" noUngrp="1"/>
          </p:cNvGrpSpPr>
          <p:nvPr/>
        </p:nvGrpSpPr>
        <p:grpSpPr>
          <a:xfrm>
            <a:off x="0" y="1625476"/>
            <a:ext cx="532796" cy="1010346"/>
            <a:chOff x="0" y="823811"/>
            <a:chExt cx="355196" cy="673460"/>
          </a:xfrm>
        </p:grpSpPr>
        <p:sp>
          <p:nvSpPr>
            <p:cNvPr id="12" name="Rectangle 11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997627" y="3136337"/>
            <a:ext cx="6446520" cy="41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078" y="3496296"/>
            <a:ext cx="6839138" cy="5970299"/>
          </a:xfrm>
        </p:spPr>
        <p:txBody>
          <a:bodyPr anchor="ctr">
            <a:normAutofit/>
          </a:bodyPr>
          <a:lstStyle/>
          <a:p>
            <a:pPr indent="-228600" defTabSz="914400">
              <a:spcAft>
                <a:spcPts val="600"/>
              </a:spcAft>
            </a:pPr>
            <a:r>
              <a:rPr lang="en-US" sz="3000" dirty="0"/>
              <a:t>Basic location issues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Basic layouts and layout design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What should be the objectives of process design?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How do volume and variety affect process design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 Process mapping and Bottlenecks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Little’s Law</a:t>
            </a:r>
            <a:endParaRPr lang="en-US" sz="3000" dirty="0"/>
          </a:p>
          <a:p>
            <a:pPr indent="-228600" defTabSz="914400">
              <a:spcAft>
                <a:spcPts val="600"/>
              </a:spcAft>
            </a:pPr>
            <a:r>
              <a:rPr lang="en-US" sz="3000" dirty="0"/>
              <a:t>Fat vs. Thin layouts</a:t>
            </a:r>
            <a:endParaRPr lang="en-GB" sz="3000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6046505" y="0"/>
            <a:ext cx="2241495" cy="102885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28715" y="770898"/>
            <a:ext cx="9014049" cy="87532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4499846" y="7952222"/>
            <a:ext cx="105672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100" b="1">
                <a:solidFill>
                  <a:srgbClr val="000000"/>
                </a:solidFill>
              </a:rPr>
              <a:t>Figure 8.3 Purchasing and the CADMID cycle     </a:t>
            </a:r>
            <a:r>
              <a:rPr lang="en-GB" altLang="en-US" sz="2100">
                <a:solidFill>
                  <a:srgbClr val="000000"/>
                </a:solidFill>
              </a:rPr>
              <a:t>(Adapted: MoD, 2005; Johnsen et al. 2009) </a:t>
            </a:r>
            <a:endParaRPr lang="en-GB" altLang="en-US" sz="2100">
              <a:solidFill>
                <a:srgbClr val="000000"/>
              </a:solidFill>
            </a:endParaRPr>
          </a:p>
        </p:txBody>
      </p:sp>
      <p:sp>
        <p:nvSpPr>
          <p:cNvPr id="64515" name="Freeform 6"/>
          <p:cNvSpPr>
            <a:spLocks noEditPoints="1"/>
          </p:cNvSpPr>
          <p:nvPr/>
        </p:nvSpPr>
        <p:spPr bwMode="auto">
          <a:xfrm>
            <a:off x="5409624" y="3922526"/>
            <a:ext cx="71449" cy="2041045"/>
          </a:xfrm>
          <a:custGeom>
            <a:avLst/>
            <a:gdLst>
              <a:gd name="T0" fmla="*/ 2147483646 w 30"/>
              <a:gd name="T1" fmla="*/ 2147483646 h 857"/>
              <a:gd name="T2" fmla="*/ 2147483646 w 30"/>
              <a:gd name="T3" fmla="*/ 2147483646 h 857"/>
              <a:gd name="T4" fmla="*/ 2147483646 w 30"/>
              <a:gd name="T5" fmla="*/ 2147483646 h 857"/>
              <a:gd name="T6" fmla="*/ 2147483646 w 30"/>
              <a:gd name="T7" fmla="*/ 2147483646 h 857"/>
              <a:gd name="T8" fmla="*/ 2147483646 w 30"/>
              <a:gd name="T9" fmla="*/ 2147483646 h 857"/>
              <a:gd name="T10" fmla="*/ 0 w 30"/>
              <a:gd name="T11" fmla="*/ 2147483646 h 857"/>
              <a:gd name="T12" fmla="*/ 2147483646 w 30"/>
              <a:gd name="T13" fmla="*/ 0 h 857"/>
              <a:gd name="T14" fmla="*/ 2147483646 w 30"/>
              <a:gd name="T15" fmla="*/ 2147483646 h 857"/>
              <a:gd name="T16" fmla="*/ 0 w 30"/>
              <a:gd name="T17" fmla="*/ 2147483646 h 8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857">
                <a:moveTo>
                  <a:pt x="19" y="37"/>
                </a:moveTo>
                <a:lnTo>
                  <a:pt x="22" y="857"/>
                </a:lnTo>
                <a:lnTo>
                  <a:pt x="15" y="857"/>
                </a:lnTo>
                <a:lnTo>
                  <a:pt x="12" y="37"/>
                </a:lnTo>
                <a:lnTo>
                  <a:pt x="19" y="37"/>
                </a:lnTo>
                <a:close/>
                <a:moveTo>
                  <a:pt x="0" y="45"/>
                </a:moveTo>
                <a:lnTo>
                  <a:pt x="15" y="0"/>
                </a:lnTo>
                <a:lnTo>
                  <a:pt x="30" y="45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bevel/>
          </a:ln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Freeform 7"/>
          <p:cNvSpPr>
            <a:spLocks noEditPoints="1"/>
          </p:cNvSpPr>
          <p:nvPr/>
        </p:nvSpPr>
        <p:spPr bwMode="auto">
          <a:xfrm>
            <a:off x="5454875" y="5927847"/>
            <a:ext cx="7428264" cy="71449"/>
          </a:xfrm>
          <a:custGeom>
            <a:avLst/>
            <a:gdLst>
              <a:gd name="T0" fmla="*/ 0 w 3119"/>
              <a:gd name="T1" fmla="*/ 2147483646 h 30"/>
              <a:gd name="T2" fmla="*/ 2147483646 w 3119"/>
              <a:gd name="T3" fmla="*/ 2147483646 h 30"/>
              <a:gd name="T4" fmla="*/ 2147483646 w 3119"/>
              <a:gd name="T5" fmla="*/ 2147483646 h 30"/>
              <a:gd name="T6" fmla="*/ 0 w 3119"/>
              <a:gd name="T7" fmla="*/ 2147483646 h 30"/>
              <a:gd name="T8" fmla="*/ 0 w 3119"/>
              <a:gd name="T9" fmla="*/ 2147483646 h 30"/>
              <a:gd name="T10" fmla="*/ 2147483646 w 3119"/>
              <a:gd name="T11" fmla="*/ 0 h 30"/>
              <a:gd name="T12" fmla="*/ 2147483646 w 3119"/>
              <a:gd name="T13" fmla="*/ 2147483646 h 30"/>
              <a:gd name="T14" fmla="*/ 2147483646 w 3119"/>
              <a:gd name="T15" fmla="*/ 2147483646 h 30"/>
              <a:gd name="T16" fmla="*/ 2147483646 w 311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19" h="30">
                <a:moveTo>
                  <a:pt x="0" y="11"/>
                </a:moveTo>
                <a:lnTo>
                  <a:pt x="3082" y="11"/>
                </a:lnTo>
                <a:lnTo>
                  <a:pt x="3082" y="19"/>
                </a:lnTo>
                <a:lnTo>
                  <a:pt x="0" y="19"/>
                </a:lnTo>
                <a:lnTo>
                  <a:pt x="0" y="11"/>
                </a:lnTo>
                <a:close/>
                <a:moveTo>
                  <a:pt x="3074" y="0"/>
                </a:moveTo>
                <a:lnTo>
                  <a:pt x="3119" y="15"/>
                </a:lnTo>
                <a:lnTo>
                  <a:pt x="3074" y="30"/>
                </a:lnTo>
                <a:lnTo>
                  <a:pt x="307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bevel/>
          </a:ln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5721617" y="6401789"/>
            <a:ext cx="2738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8" name="Rectangle 9"/>
          <p:cNvSpPr>
            <a:spLocks noChangeArrowheads="1"/>
          </p:cNvSpPr>
          <p:nvPr/>
        </p:nvSpPr>
        <p:spPr bwMode="auto">
          <a:xfrm>
            <a:off x="5516798" y="6866205"/>
            <a:ext cx="6811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Concept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9" name="Freeform 10"/>
          <p:cNvSpPr/>
          <p:nvPr/>
        </p:nvSpPr>
        <p:spPr bwMode="auto">
          <a:xfrm>
            <a:off x="5454875" y="6273181"/>
            <a:ext cx="864526" cy="481087"/>
          </a:xfrm>
          <a:custGeom>
            <a:avLst/>
            <a:gdLst>
              <a:gd name="T0" fmla="*/ 2147483646 w 363"/>
              <a:gd name="T1" fmla="*/ 0 h 202"/>
              <a:gd name="T2" fmla="*/ 0 w 363"/>
              <a:gd name="T3" fmla="*/ 0 h 202"/>
              <a:gd name="T4" fmla="*/ 0 w 363"/>
              <a:gd name="T5" fmla="*/ 2147483646 h 202"/>
              <a:gd name="T6" fmla="*/ 2147483646 w 363"/>
              <a:gd name="T7" fmla="*/ 2147483646 h 202"/>
              <a:gd name="T8" fmla="*/ 2147483646 w 363"/>
              <a:gd name="T9" fmla="*/ 2147483646 h 202"/>
              <a:gd name="T10" fmla="*/ 2147483646 w 363"/>
              <a:gd name="T11" fmla="*/ 0 h 2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3" h="202">
                <a:moveTo>
                  <a:pt x="248" y="0"/>
                </a:moveTo>
                <a:lnTo>
                  <a:pt x="0" y="0"/>
                </a:lnTo>
                <a:lnTo>
                  <a:pt x="0" y="202"/>
                </a:lnTo>
                <a:lnTo>
                  <a:pt x="248" y="202"/>
                </a:lnTo>
                <a:lnTo>
                  <a:pt x="363" y="101"/>
                </a:lnTo>
                <a:lnTo>
                  <a:pt x="248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20" name="Freeform 11"/>
          <p:cNvSpPr/>
          <p:nvPr/>
        </p:nvSpPr>
        <p:spPr bwMode="auto">
          <a:xfrm>
            <a:off x="6100293" y="6263655"/>
            <a:ext cx="1324179" cy="490613"/>
          </a:xfrm>
          <a:custGeom>
            <a:avLst/>
            <a:gdLst>
              <a:gd name="T0" fmla="*/ 2147483646 w 556"/>
              <a:gd name="T1" fmla="*/ 0 h 206"/>
              <a:gd name="T2" fmla="*/ 0 w 556"/>
              <a:gd name="T3" fmla="*/ 0 h 206"/>
              <a:gd name="T4" fmla="*/ 2147483646 w 556"/>
              <a:gd name="T5" fmla="*/ 2147483646 h 206"/>
              <a:gd name="T6" fmla="*/ 0 w 556"/>
              <a:gd name="T7" fmla="*/ 2147483646 h 206"/>
              <a:gd name="T8" fmla="*/ 2147483646 w 556"/>
              <a:gd name="T9" fmla="*/ 2147483646 h 206"/>
              <a:gd name="T10" fmla="*/ 2147483646 w 556"/>
              <a:gd name="T11" fmla="*/ 2147483646 h 206"/>
              <a:gd name="T12" fmla="*/ 2147483646 w 556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56" h="206">
                <a:moveTo>
                  <a:pt x="436" y="0"/>
                </a:moveTo>
                <a:lnTo>
                  <a:pt x="0" y="0"/>
                </a:lnTo>
                <a:lnTo>
                  <a:pt x="120" y="103"/>
                </a:lnTo>
                <a:lnTo>
                  <a:pt x="0" y="206"/>
                </a:lnTo>
                <a:lnTo>
                  <a:pt x="436" y="206"/>
                </a:lnTo>
                <a:lnTo>
                  <a:pt x="556" y="103"/>
                </a:lnTo>
                <a:lnTo>
                  <a:pt x="436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21" name="Rectangle 12"/>
          <p:cNvSpPr>
            <a:spLocks noChangeArrowheads="1"/>
          </p:cNvSpPr>
          <p:nvPr/>
        </p:nvSpPr>
        <p:spPr bwMode="auto">
          <a:xfrm>
            <a:off x="6690934" y="6411315"/>
            <a:ext cx="2691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2" name="Rectangle 13"/>
          <p:cNvSpPr>
            <a:spLocks noChangeArrowheads="1"/>
          </p:cNvSpPr>
          <p:nvPr/>
        </p:nvSpPr>
        <p:spPr bwMode="auto">
          <a:xfrm>
            <a:off x="6286059" y="6873349"/>
            <a:ext cx="9717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Assessment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3" name="Freeform 14"/>
          <p:cNvSpPr/>
          <p:nvPr/>
        </p:nvSpPr>
        <p:spPr bwMode="auto">
          <a:xfrm>
            <a:off x="7186311" y="6263655"/>
            <a:ext cx="1359904" cy="490613"/>
          </a:xfrm>
          <a:custGeom>
            <a:avLst/>
            <a:gdLst>
              <a:gd name="T0" fmla="*/ 2147483646 w 571"/>
              <a:gd name="T1" fmla="*/ 0 h 206"/>
              <a:gd name="T2" fmla="*/ 0 w 571"/>
              <a:gd name="T3" fmla="*/ 0 h 206"/>
              <a:gd name="T4" fmla="*/ 2147483646 w 571"/>
              <a:gd name="T5" fmla="*/ 2147483646 h 206"/>
              <a:gd name="T6" fmla="*/ 0 w 571"/>
              <a:gd name="T7" fmla="*/ 2147483646 h 206"/>
              <a:gd name="T8" fmla="*/ 2147483646 w 571"/>
              <a:gd name="T9" fmla="*/ 2147483646 h 206"/>
              <a:gd name="T10" fmla="*/ 2147483646 w 571"/>
              <a:gd name="T11" fmla="*/ 2147483646 h 206"/>
              <a:gd name="T12" fmla="*/ 2147483646 w 571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1" h="206">
                <a:moveTo>
                  <a:pt x="438" y="0"/>
                </a:moveTo>
                <a:lnTo>
                  <a:pt x="0" y="0"/>
                </a:lnTo>
                <a:lnTo>
                  <a:pt x="134" y="103"/>
                </a:lnTo>
                <a:lnTo>
                  <a:pt x="0" y="206"/>
                </a:lnTo>
                <a:lnTo>
                  <a:pt x="438" y="206"/>
                </a:lnTo>
                <a:lnTo>
                  <a:pt x="571" y="103"/>
                </a:lnTo>
                <a:lnTo>
                  <a:pt x="438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24" name="Rectangle 15"/>
          <p:cNvSpPr>
            <a:spLocks noChangeArrowheads="1"/>
          </p:cNvSpPr>
          <p:nvPr/>
        </p:nvSpPr>
        <p:spPr bwMode="auto">
          <a:xfrm>
            <a:off x="7769808" y="6411315"/>
            <a:ext cx="2738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5" name="Rectangle 16"/>
          <p:cNvSpPr>
            <a:spLocks noChangeArrowheads="1"/>
          </p:cNvSpPr>
          <p:nvPr/>
        </p:nvSpPr>
        <p:spPr bwMode="auto">
          <a:xfrm>
            <a:off x="7348261" y="6873349"/>
            <a:ext cx="11479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Demonstration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6" name="Freeform 17"/>
          <p:cNvSpPr/>
          <p:nvPr/>
        </p:nvSpPr>
        <p:spPr bwMode="auto">
          <a:xfrm>
            <a:off x="8293763" y="6263655"/>
            <a:ext cx="1350376" cy="490613"/>
          </a:xfrm>
          <a:custGeom>
            <a:avLst/>
            <a:gdLst>
              <a:gd name="T0" fmla="*/ 2147483646 w 567"/>
              <a:gd name="T1" fmla="*/ 0 h 206"/>
              <a:gd name="T2" fmla="*/ 0 w 567"/>
              <a:gd name="T3" fmla="*/ 0 h 206"/>
              <a:gd name="T4" fmla="*/ 2147483646 w 567"/>
              <a:gd name="T5" fmla="*/ 2147483646 h 206"/>
              <a:gd name="T6" fmla="*/ 0 w 567"/>
              <a:gd name="T7" fmla="*/ 2147483646 h 206"/>
              <a:gd name="T8" fmla="*/ 2147483646 w 567"/>
              <a:gd name="T9" fmla="*/ 2147483646 h 206"/>
              <a:gd name="T10" fmla="*/ 2147483646 w 567"/>
              <a:gd name="T11" fmla="*/ 2147483646 h 206"/>
              <a:gd name="T12" fmla="*/ 2147483646 w 567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7" h="206">
                <a:moveTo>
                  <a:pt x="425" y="0"/>
                </a:moveTo>
                <a:lnTo>
                  <a:pt x="0" y="0"/>
                </a:lnTo>
                <a:lnTo>
                  <a:pt x="141" y="103"/>
                </a:lnTo>
                <a:lnTo>
                  <a:pt x="0" y="206"/>
                </a:lnTo>
                <a:lnTo>
                  <a:pt x="425" y="206"/>
                </a:lnTo>
                <a:lnTo>
                  <a:pt x="567" y="103"/>
                </a:lnTo>
                <a:lnTo>
                  <a:pt x="425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27" name="Rectangle 18"/>
          <p:cNvSpPr>
            <a:spLocks noChangeArrowheads="1"/>
          </p:cNvSpPr>
          <p:nvPr/>
        </p:nvSpPr>
        <p:spPr bwMode="auto">
          <a:xfrm>
            <a:off x="8801047" y="6411315"/>
            <a:ext cx="2977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8" name="Rectangle 19"/>
          <p:cNvSpPr>
            <a:spLocks noChangeArrowheads="1"/>
          </p:cNvSpPr>
          <p:nvPr/>
        </p:nvSpPr>
        <p:spPr bwMode="auto">
          <a:xfrm>
            <a:off x="8546215" y="6873349"/>
            <a:ext cx="9788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Manufacture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29" name="Freeform 20"/>
          <p:cNvSpPr/>
          <p:nvPr/>
        </p:nvSpPr>
        <p:spPr bwMode="auto">
          <a:xfrm>
            <a:off x="9389308" y="6263655"/>
            <a:ext cx="2729334" cy="490613"/>
          </a:xfrm>
          <a:custGeom>
            <a:avLst/>
            <a:gdLst>
              <a:gd name="T0" fmla="*/ 2147483646 w 1146"/>
              <a:gd name="T1" fmla="*/ 0 h 206"/>
              <a:gd name="T2" fmla="*/ 0 w 1146"/>
              <a:gd name="T3" fmla="*/ 0 h 206"/>
              <a:gd name="T4" fmla="*/ 2147483646 w 1146"/>
              <a:gd name="T5" fmla="*/ 2147483646 h 206"/>
              <a:gd name="T6" fmla="*/ 0 w 1146"/>
              <a:gd name="T7" fmla="*/ 2147483646 h 206"/>
              <a:gd name="T8" fmla="*/ 2147483646 w 1146"/>
              <a:gd name="T9" fmla="*/ 2147483646 h 206"/>
              <a:gd name="T10" fmla="*/ 2147483646 w 1146"/>
              <a:gd name="T11" fmla="*/ 2147483646 h 206"/>
              <a:gd name="T12" fmla="*/ 2147483646 w 1146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6" h="206">
                <a:moveTo>
                  <a:pt x="1011" y="0"/>
                </a:moveTo>
                <a:lnTo>
                  <a:pt x="0" y="0"/>
                </a:lnTo>
                <a:lnTo>
                  <a:pt x="136" y="103"/>
                </a:lnTo>
                <a:lnTo>
                  <a:pt x="0" y="206"/>
                </a:lnTo>
                <a:lnTo>
                  <a:pt x="1011" y="206"/>
                </a:lnTo>
                <a:lnTo>
                  <a:pt x="1146" y="103"/>
                </a:lnTo>
                <a:lnTo>
                  <a:pt x="1011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30" name="Rectangle 21"/>
          <p:cNvSpPr>
            <a:spLocks noChangeArrowheads="1"/>
          </p:cNvSpPr>
          <p:nvPr/>
        </p:nvSpPr>
        <p:spPr bwMode="auto">
          <a:xfrm>
            <a:off x="10613460" y="6401789"/>
            <a:ext cx="1738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1" name="Rectangle 22"/>
          <p:cNvSpPr>
            <a:spLocks noChangeArrowheads="1"/>
          </p:cNvSpPr>
          <p:nvPr/>
        </p:nvSpPr>
        <p:spPr bwMode="auto">
          <a:xfrm>
            <a:off x="10172860" y="6873349"/>
            <a:ext cx="2072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In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2" name="Rectangle 24"/>
          <p:cNvSpPr>
            <a:spLocks noChangeArrowheads="1"/>
          </p:cNvSpPr>
          <p:nvPr/>
        </p:nvSpPr>
        <p:spPr bwMode="auto">
          <a:xfrm>
            <a:off x="10287176" y="6866205"/>
            <a:ext cx="1202718" cy="18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-service support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3" name="Freeform 25"/>
          <p:cNvSpPr/>
          <p:nvPr/>
        </p:nvSpPr>
        <p:spPr bwMode="auto">
          <a:xfrm>
            <a:off x="11856663" y="6263655"/>
            <a:ext cx="1457550" cy="490613"/>
          </a:xfrm>
          <a:custGeom>
            <a:avLst/>
            <a:gdLst>
              <a:gd name="T0" fmla="*/ 2147483646 w 612"/>
              <a:gd name="T1" fmla="*/ 0 h 206"/>
              <a:gd name="T2" fmla="*/ 0 w 612"/>
              <a:gd name="T3" fmla="*/ 0 h 206"/>
              <a:gd name="T4" fmla="*/ 2147483646 w 612"/>
              <a:gd name="T5" fmla="*/ 2147483646 h 206"/>
              <a:gd name="T6" fmla="*/ 0 w 612"/>
              <a:gd name="T7" fmla="*/ 2147483646 h 206"/>
              <a:gd name="T8" fmla="*/ 2147483646 w 612"/>
              <a:gd name="T9" fmla="*/ 2147483646 h 206"/>
              <a:gd name="T10" fmla="*/ 2147483646 w 612"/>
              <a:gd name="T11" fmla="*/ 2147483646 h 206"/>
              <a:gd name="T12" fmla="*/ 2147483646 w 612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12" h="206">
                <a:moveTo>
                  <a:pt x="477" y="0"/>
                </a:moveTo>
                <a:lnTo>
                  <a:pt x="0" y="0"/>
                </a:lnTo>
                <a:lnTo>
                  <a:pt x="135" y="103"/>
                </a:lnTo>
                <a:lnTo>
                  <a:pt x="0" y="206"/>
                </a:lnTo>
                <a:lnTo>
                  <a:pt x="477" y="206"/>
                </a:lnTo>
                <a:lnTo>
                  <a:pt x="612" y="103"/>
                </a:lnTo>
                <a:lnTo>
                  <a:pt x="477" y="0"/>
                </a:lnTo>
                <a:close/>
              </a:path>
            </a:pathLst>
          </a:custGeom>
          <a:noFill/>
          <a:ln w="7938" cap="rnd">
            <a:solidFill>
              <a:srgbClr val="00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34" name="Rectangle 26"/>
          <p:cNvSpPr>
            <a:spLocks noChangeArrowheads="1"/>
          </p:cNvSpPr>
          <p:nvPr/>
        </p:nvSpPr>
        <p:spPr bwMode="auto">
          <a:xfrm rot="-5400000">
            <a:off x="5079771" y="4832028"/>
            <a:ext cx="47394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50" i="1">
                <a:solidFill>
                  <a:srgbClr val="000000"/>
                </a:solidFill>
                <a:latin typeface="Arial" panose="020B0604020202020204" pitchFamily="34" charset="0"/>
              </a:rPr>
              <a:t>Cost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5" name="Rectangle 27"/>
          <p:cNvSpPr>
            <a:spLocks noChangeArrowheads="1"/>
          </p:cNvSpPr>
          <p:nvPr/>
        </p:nvSpPr>
        <p:spPr bwMode="auto">
          <a:xfrm>
            <a:off x="12928391" y="5944518"/>
            <a:ext cx="55967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50" i="1">
                <a:solidFill>
                  <a:srgbClr val="000000"/>
                </a:solidFill>
                <a:latin typeface="Arial" panose="020B0604020202020204" pitchFamily="34" charset="0"/>
              </a:rPr>
              <a:t>Time 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6" name="Rectangle 28"/>
          <p:cNvSpPr>
            <a:spLocks noChangeArrowheads="1"/>
          </p:cNvSpPr>
          <p:nvPr/>
        </p:nvSpPr>
        <p:spPr bwMode="auto">
          <a:xfrm>
            <a:off x="12873614" y="6211258"/>
            <a:ext cx="433454" cy="5811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>
              <a:solidFill>
                <a:srgbClr val="000000"/>
              </a:solidFill>
            </a:endParaRPr>
          </a:p>
        </p:txBody>
      </p:sp>
      <p:sp>
        <p:nvSpPr>
          <p:cNvPr id="64537" name="Rectangle 29"/>
          <p:cNvSpPr>
            <a:spLocks noChangeArrowheads="1"/>
          </p:cNvSpPr>
          <p:nvPr/>
        </p:nvSpPr>
        <p:spPr bwMode="auto">
          <a:xfrm>
            <a:off x="12347276" y="6401789"/>
            <a:ext cx="2738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5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8" name="Rectangle 30"/>
          <p:cNvSpPr>
            <a:spLocks noChangeArrowheads="1"/>
          </p:cNvSpPr>
          <p:nvPr/>
        </p:nvSpPr>
        <p:spPr bwMode="auto">
          <a:xfrm>
            <a:off x="12116259" y="6866205"/>
            <a:ext cx="7097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Disposal</a:t>
            </a:r>
            <a:endParaRPr lang="en-US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39" name="Line 31"/>
          <p:cNvSpPr>
            <a:spLocks noChangeShapeType="1"/>
          </p:cNvSpPr>
          <p:nvPr/>
        </p:nvSpPr>
        <p:spPr bwMode="auto">
          <a:xfrm>
            <a:off x="12864087" y="6263654"/>
            <a:ext cx="2382" cy="485850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40" name="Freeform 32"/>
          <p:cNvSpPr>
            <a:spLocks noEditPoints="1"/>
          </p:cNvSpPr>
          <p:nvPr/>
        </p:nvSpPr>
        <p:spPr bwMode="auto">
          <a:xfrm>
            <a:off x="5500126" y="4084475"/>
            <a:ext cx="7292513" cy="1800503"/>
          </a:xfrm>
          <a:custGeom>
            <a:avLst/>
            <a:gdLst>
              <a:gd name="T0" fmla="*/ 2147483646 w 27486"/>
              <a:gd name="T1" fmla="*/ 2147483646 h 6792"/>
              <a:gd name="T2" fmla="*/ 2147483646 w 27486"/>
              <a:gd name="T3" fmla="*/ 2147483646 h 6792"/>
              <a:gd name="T4" fmla="*/ 2147483646 w 27486"/>
              <a:gd name="T5" fmla="*/ 2147483646 h 6792"/>
              <a:gd name="T6" fmla="*/ 2147483646 w 27486"/>
              <a:gd name="T7" fmla="*/ 2147483646 h 6792"/>
              <a:gd name="T8" fmla="*/ 2147483646 w 27486"/>
              <a:gd name="T9" fmla="*/ 2147483646 h 6792"/>
              <a:gd name="T10" fmla="*/ 2147483646 w 27486"/>
              <a:gd name="T11" fmla="*/ 2147483646 h 6792"/>
              <a:gd name="T12" fmla="*/ 2147483646 w 27486"/>
              <a:gd name="T13" fmla="*/ 2147483646 h 6792"/>
              <a:gd name="T14" fmla="*/ 2147483646 w 27486"/>
              <a:gd name="T15" fmla="*/ 2147483646 h 6792"/>
              <a:gd name="T16" fmla="*/ 2147483646 w 27486"/>
              <a:gd name="T17" fmla="*/ 2147483646 h 6792"/>
              <a:gd name="T18" fmla="*/ 2147483646 w 27486"/>
              <a:gd name="T19" fmla="*/ 2147483646 h 6792"/>
              <a:gd name="T20" fmla="*/ 2147483646 w 27486"/>
              <a:gd name="T21" fmla="*/ 2147483646 h 6792"/>
              <a:gd name="T22" fmla="*/ 2147483646 w 27486"/>
              <a:gd name="T23" fmla="*/ 2147483646 h 6792"/>
              <a:gd name="T24" fmla="*/ 2147483646 w 27486"/>
              <a:gd name="T25" fmla="*/ 2147483646 h 6792"/>
              <a:gd name="T26" fmla="*/ 2147483646 w 27486"/>
              <a:gd name="T27" fmla="*/ 2147483646 h 6792"/>
              <a:gd name="T28" fmla="*/ 2147483646 w 27486"/>
              <a:gd name="T29" fmla="*/ 2147483646 h 6792"/>
              <a:gd name="T30" fmla="*/ 2147483646 w 27486"/>
              <a:gd name="T31" fmla="*/ 2147483646 h 6792"/>
              <a:gd name="T32" fmla="*/ 2147483646 w 27486"/>
              <a:gd name="T33" fmla="*/ 2147483646 h 6792"/>
              <a:gd name="T34" fmla="*/ 2147483646 w 27486"/>
              <a:gd name="T35" fmla="*/ 2147483646 h 6792"/>
              <a:gd name="T36" fmla="*/ 2147483646 w 27486"/>
              <a:gd name="T37" fmla="*/ 2147483646 h 6792"/>
              <a:gd name="T38" fmla="*/ 2147483646 w 27486"/>
              <a:gd name="T39" fmla="*/ 2147483646 h 6792"/>
              <a:gd name="T40" fmla="*/ 2147483646 w 27486"/>
              <a:gd name="T41" fmla="*/ 2147483646 h 6792"/>
              <a:gd name="T42" fmla="*/ 2147483646 w 27486"/>
              <a:gd name="T43" fmla="*/ 2147483646 h 6792"/>
              <a:gd name="T44" fmla="*/ 2147483646 w 27486"/>
              <a:gd name="T45" fmla="*/ 2147483646 h 6792"/>
              <a:gd name="T46" fmla="*/ 2147483646 w 27486"/>
              <a:gd name="T47" fmla="*/ 2147483646 h 6792"/>
              <a:gd name="T48" fmla="*/ 2147483646 w 27486"/>
              <a:gd name="T49" fmla="*/ 2147483646 h 6792"/>
              <a:gd name="T50" fmla="*/ 2147483646 w 27486"/>
              <a:gd name="T51" fmla="*/ 2147483646 h 6792"/>
              <a:gd name="T52" fmla="*/ 2147483646 w 27486"/>
              <a:gd name="T53" fmla="*/ 2147483646 h 6792"/>
              <a:gd name="T54" fmla="*/ 2147483646 w 27486"/>
              <a:gd name="T55" fmla="*/ 2147483646 h 6792"/>
              <a:gd name="T56" fmla="*/ 2147483646 w 27486"/>
              <a:gd name="T57" fmla="*/ 2147483646 h 6792"/>
              <a:gd name="T58" fmla="*/ 2147483646 w 27486"/>
              <a:gd name="T59" fmla="*/ 2147483646 h 6792"/>
              <a:gd name="T60" fmla="*/ 2147483646 w 27486"/>
              <a:gd name="T61" fmla="*/ 2147483646 h 6792"/>
              <a:gd name="T62" fmla="*/ 2147483646 w 27486"/>
              <a:gd name="T63" fmla="*/ 2147483646 h 6792"/>
              <a:gd name="T64" fmla="*/ 2147483646 w 27486"/>
              <a:gd name="T65" fmla="*/ 2147483646 h 6792"/>
              <a:gd name="T66" fmla="*/ 2147483646 w 27486"/>
              <a:gd name="T67" fmla="*/ 2147483646 h 6792"/>
              <a:gd name="T68" fmla="*/ 2147483646 w 27486"/>
              <a:gd name="T69" fmla="*/ 2147483646 h 6792"/>
              <a:gd name="T70" fmla="*/ 2147483646 w 27486"/>
              <a:gd name="T71" fmla="*/ 2147483646 h 6792"/>
              <a:gd name="T72" fmla="*/ 2147483646 w 27486"/>
              <a:gd name="T73" fmla="*/ 2147483646 h 6792"/>
              <a:gd name="T74" fmla="*/ 2147483646 w 27486"/>
              <a:gd name="T75" fmla="*/ 2147483646 h 6792"/>
              <a:gd name="T76" fmla="*/ 2147483646 w 27486"/>
              <a:gd name="T77" fmla="*/ 2147483646 h 6792"/>
              <a:gd name="T78" fmla="*/ 2147483646 w 27486"/>
              <a:gd name="T79" fmla="*/ 2147483646 h 6792"/>
              <a:gd name="T80" fmla="*/ 2147483646 w 27486"/>
              <a:gd name="T81" fmla="*/ 2147483646 h 6792"/>
              <a:gd name="T82" fmla="*/ 2147483646 w 27486"/>
              <a:gd name="T83" fmla="*/ 2147483646 h 6792"/>
              <a:gd name="T84" fmla="*/ 2147483646 w 27486"/>
              <a:gd name="T85" fmla="*/ 2147483646 h 6792"/>
              <a:gd name="T86" fmla="*/ 2147483646 w 27486"/>
              <a:gd name="T87" fmla="*/ 2147483646 h 6792"/>
              <a:gd name="T88" fmla="*/ 2147483646 w 27486"/>
              <a:gd name="T89" fmla="*/ 2147483646 h 6792"/>
              <a:gd name="T90" fmla="*/ 2147483646 w 27486"/>
              <a:gd name="T91" fmla="*/ 2147483646 h 6792"/>
              <a:gd name="T92" fmla="*/ 2147483646 w 27486"/>
              <a:gd name="T93" fmla="*/ 2147483646 h 6792"/>
              <a:gd name="T94" fmla="*/ 2147483646 w 27486"/>
              <a:gd name="T95" fmla="*/ 2147483646 h 6792"/>
              <a:gd name="T96" fmla="*/ 2147483646 w 27486"/>
              <a:gd name="T97" fmla="*/ 2147483646 h 6792"/>
              <a:gd name="T98" fmla="*/ 2147483646 w 27486"/>
              <a:gd name="T99" fmla="*/ 2147483646 h 6792"/>
              <a:gd name="T100" fmla="*/ 2147483646 w 27486"/>
              <a:gd name="T101" fmla="*/ 2147483646 h 6792"/>
              <a:gd name="T102" fmla="*/ 2147483646 w 27486"/>
              <a:gd name="T103" fmla="*/ 2147483646 h 6792"/>
              <a:gd name="T104" fmla="*/ 2147483646 w 27486"/>
              <a:gd name="T105" fmla="*/ 2147483646 h 6792"/>
              <a:gd name="T106" fmla="*/ 2147483646 w 27486"/>
              <a:gd name="T107" fmla="*/ 2147483646 h 6792"/>
              <a:gd name="T108" fmla="*/ 2147483646 w 27486"/>
              <a:gd name="T109" fmla="*/ 2147483646 h 6792"/>
              <a:gd name="T110" fmla="*/ 2147483646 w 27486"/>
              <a:gd name="T111" fmla="*/ 2147483646 h 6792"/>
              <a:gd name="T112" fmla="*/ 2147483646 w 27486"/>
              <a:gd name="T113" fmla="*/ 2147483646 h 6792"/>
              <a:gd name="T114" fmla="*/ 2147483646 w 27486"/>
              <a:gd name="T115" fmla="*/ 2147483646 h 6792"/>
              <a:gd name="T116" fmla="*/ 2147483646 w 27486"/>
              <a:gd name="T117" fmla="*/ 2147483646 h 6792"/>
              <a:gd name="T118" fmla="*/ 2147483646 w 27486"/>
              <a:gd name="T119" fmla="*/ 2147483646 h 6792"/>
              <a:gd name="T120" fmla="*/ 2147483646 w 27486"/>
              <a:gd name="T121" fmla="*/ 2147483646 h 679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7486" h="6792">
                <a:moveTo>
                  <a:pt x="31" y="6701"/>
                </a:moveTo>
                <a:lnTo>
                  <a:pt x="107" y="6713"/>
                </a:lnTo>
                <a:lnTo>
                  <a:pt x="179" y="6725"/>
                </a:lnTo>
                <a:cubicBezTo>
                  <a:pt x="193" y="6727"/>
                  <a:pt x="202" y="6739"/>
                  <a:pt x="200" y="6753"/>
                </a:cubicBezTo>
                <a:cubicBezTo>
                  <a:pt x="198" y="6767"/>
                  <a:pt x="185" y="6776"/>
                  <a:pt x="171" y="6774"/>
                </a:cubicBezTo>
                <a:lnTo>
                  <a:pt x="98" y="6763"/>
                </a:lnTo>
                <a:lnTo>
                  <a:pt x="23" y="6750"/>
                </a:lnTo>
                <a:cubicBezTo>
                  <a:pt x="9" y="6748"/>
                  <a:pt x="0" y="6735"/>
                  <a:pt x="2" y="6721"/>
                </a:cubicBezTo>
                <a:cubicBezTo>
                  <a:pt x="5" y="6708"/>
                  <a:pt x="17" y="6699"/>
                  <a:pt x="31" y="6701"/>
                </a:cubicBezTo>
                <a:close/>
                <a:moveTo>
                  <a:pt x="375" y="6741"/>
                </a:moveTo>
                <a:lnTo>
                  <a:pt x="443" y="6742"/>
                </a:lnTo>
                <a:lnTo>
                  <a:pt x="523" y="6738"/>
                </a:lnTo>
                <a:cubicBezTo>
                  <a:pt x="537" y="6737"/>
                  <a:pt x="548" y="6748"/>
                  <a:pt x="549" y="6762"/>
                </a:cubicBezTo>
                <a:cubicBezTo>
                  <a:pt x="550" y="6776"/>
                  <a:pt x="539" y="6787"/>
                  <a:pt x="525" y="6788"/>
                </a:cubicBezTo>
                <a:lnTo>
                  <a:pt x="442" y="6792"/>
                </a:lnTo>
                <a:lnTo>
                  <a:pt x="374" y="6791"/>
                </a:lnTo>
                <a:cubicBezTo>
                  <a:pt x="360" y="6791"/>
                  <a:pt x="349" y="6780"/>
                  <a:pt x="349" y="6766"/>
                </a:cubicBezTo>
                <a:cubicBezTo>
                  <a:pt x="349" y="6752"/>
                  <a:pt x="361" y="6741"/>
                  <a:pt x="375" y="6741"/>
                </a:cubicBezTo>
                <a:close/>
                <a:moveTo>
                  <a:pt x="718" y="6714"/>
                </a:moveTo>
                <a:lnTo>
                  <a:pt x="722" y="6713"/>
                </a:lnTo>
                <a:lnTo>
                  <a:pt x="789" y="6701"/>
                </a:lnTo>
                <a:lnTo>
                  <a:pt x="861" y="6686"/>
                </a:lnTo>
                <a:lnTo>
                  <a:pt x="864" y="6685"/>
                </a:lnTo>
                <a:cubicBezTo>
                  <a:pt x="877" y="6682"/>
                  <a:pt x="891" y="6690"/>
                  <a:pt x="894" y="6703"/>
                </a:cubicBezTo>
                <a:cubicBezTo>
                  <a:pt x="897" y="6717"/>
                  <a:pt x="889" y="6730"/>
                  <a:pt x="875" y="6733"/>
                </a:cubicBezTo>
                <a:lnTo>
                  <a:pt x="871" y="6734"/>
                </a:lnTo>
                <a:lnTo>
                  <a:pt x="798" y="6750"/>
                </a:lnTo>
                <a:lnTo>
                  <a:pt x="731" y="6763"/>
                </a:lnTo>
                <a:lnTo>
                  <a:pt x="727" y="6763"/>
                </a:lnTo>
                <a:cubicBezTo>
                  <a:pt x="713" y="6766"/>
                  <a:pt x="700" y="6756"/>
                  <a:pt x="698" y="6743"/>
                </a:cubicBezTo>
                <a:cubicBezTo>
                  <a:pt x="696" y="6729"/>
                  <a:pt x="705" y="6716"/>
                  <a:pt x="718" y="6714"/>
                </a:cubicBezTo>
                <a:close/>
                <a:moveTo>
                  <a:pt x="1057" y="6637"/>
                </a:moveTo>
                <a:lnTo>
                  <a:pt x="1115" y="6622"/>
                </a:lnTo>
                <a:lnTo>
                  <a:pt x="1202" y="6598"/>
                </a:lnTo>
                <a:cubicBezTo>
                  <a:pt x="1215" y="6594"/>
                  <a:pt x="1229" y="6602"/>
                  <a:pt x="1233" y="6616"/>
                </a:cubicBezTo>
                <a:cubicBezTo>
                  <a:pt x="1236" y="6629"/>
                  <a:pt x="1228" y="6643"/>
                  <a:pt x="1215" y="6646"/>
                </a:cubicBezTo>
                <a:lnTo>
                  <a:pt x="1127" y="6670"/>
                </a:lnTo>
                <a:lnTo>
                  <a:pt x="1070" y="6685"/>
                </a:lnTo>
                <a:cubicBezTo>
                  <a:pt x="1057" y="6689"/>
                  <a:pt x="1043" y="6681"/>
                  <a:pt x="1039" y="6668"/>
                </a:cubicBezTo>
                <a:cubicBezTo>
                  <a:pt x="1036" y="6654"/>
                  <a:pt x="1044" y="6641"/>
                  <a:pt x="1057" y="6637"/>
                </a:cubicBezTo>
                <a:close/>
                <a:moveTo>
                  <a:pt x="1393" y="6543"/>
                </a:moveTo>
                <a:lnTo>
                  <a:pt x="1503" y="6510"/>
                </a:lnTo>
                <a:lnTo>
                  <a:pt x="1537" y="6500"/>
                </a:lnTo>
                <a:cubicBezTo>
                  <a:pt x="1550" y="6495"/>
                  <a:pt x="1564" y="6503"/>
                  <a:pt x="1568" y="6516"/>
                </a:cubicBezTo>
                <a:cubicBezTo>
                  <a:pt x="1572" y="6529"/>
                  <a:pt x="1565" y="6543"/>
                  <a:pt x="1552" y="6547"/>
                </a:cubicBezTo>
                <a:lnTo>
                  <a:pt x="1518" y="6558"/>
                </a:lnTo>
                <a:lnTo>
                  <a:pt x="1408" y="6591"/>
                </a:lnTo>
                <a:cubicBezTo>
                  <a:pt x="1394" y="6594"/>
                  <a:pt x="1381" y="6587"/>
                  <a:pt x="1377" y="6574"/>
                </a:cubicBezTo>
                <a:cubicBezTo>
                  <a:pt x="1373" y="6560"/>
                  <a:pt x="1380" y="6547"/>
                  <a:pt x="1393" y="6543"/>
                </a:cubicBezTo>
                <a:close/>
                <a:moveTo>
                  <a:pt x="1727" y="6440"/>
                </a:moveTo>
                <a:lnTo>
                  <a:pt x="1798" y="6417"/>
                </a:lnTo>
                <a:lnTo>
                  <a:pt x="1870" y="6393"/>
                </a:lnTo>
                <a:cubicBezTo>
                  <a:pt x="1883" y="6389"/>
                  <a:pt x="1897" y="6396"/>
                  <a:pt x="1901" y="6409"/>
                </a:cubicBezTo>
                <a:cubicBezTo>
                  <a:pt x="1906" y="6422"/>
                  <a:pt x="1899" y="6436"/>
                  <a:pt x="1885" y="6441"/>
                </a:cubicBezTo>
                <a:lnTo>
                  <a:pt x="1814" y="6464"/>
                </a:lnTo>
                <a:lnTo>
                  <a:pt x="1743" y="6487"/>
                </a:lnTo>
                <a:cubicBezTo>
                  <a:pt x="1730" y="6492"/>
                  <a:pt x="1716" y="6484"/>
                  <a:pt x="1711" y="6471"/>
                </a:cubicBezTo>
                <a:cubicBezTo>
                  <a:pt x="1707" y="6458"/>
                  <a:pt x="1714" y="6444"/>
                  <a:pt x="1727" y="6440"/>
                </a:cubicBezTo>
                <a:close/>
                <a:moveTo>
                  <a:pt x="2058" y="6328"/>
                </a:moveTo>
                <a:lnTo>
                  <a:pt x="2067" y="6325"/>
                </a:lnTo>
                <a:lnTo>
                  <a:pt x="2146" y="6296"/>
                </a:lnTo>
                <a:lnTo>
                  <a:pt x="2199" y="6276"/>
                </a:lnTo>
                <a:cubicBezTo>
                  <a:pt x="2212" y="6272"/>
                  <a:pt x="2226" y="6278"/>
                  <a:pt x="2231" y="6291"/>
                </a:cubicBezTo>
                <a:cubicBezTo>
                  <a:pt x="2236" y="6304"/>
                  <a:pt x="2229" y="6318"/>
                  <a:pt x="2216" y="6323"/>
                </a:cubicBezTo>
                <a:lnTo>
                  <a:pt x="2163" y="6344"/>
                </a:lnTo>
                <a:lnTo>
                  <a:pt x="2083" y="6372"/>
                </a:lnTo>
                <a:lnTo>
                  <a:pt x="2075" y="6375"/>
                </a:lnTo>
                <a:cubicBezTo>
                  <a:pt x="2062" y="6380"/>
                  <a:pt x="2048" y="6373"/>
                  <a:pt x="2043" y="6360"/>
                </a:cubicBezTo>
                <a:cubicBezTo>
                  <a:pt x="2038" y="6347"/>
                  <a:pt x="2045" y="6332"/>
                  <a:pt x="2058" y="6328"/>
                </a:cubicBezTo>
                <a:close/>
                <a:moveTo>
                  <a:pt x="2384" y="6203"/>
                </a:moveTo>
                <a:lnTo>
                  <a:pt x="2391" y="6200"/>
                </a:lnTo>
                <a:lnTo>
                  <a:pt x="2437" y="6181"/>
                </a:lnTo>
                <a:lnTo>
                  <a:pt x="2478" y="6162"/>
                </a:lnTo>
                <a:lnTo>
                  <a:pt x="2517" y="6143"/>
                </a:lnTo>
                <a:lnTo>
                  <a:pt x="2518" y="6142"/>
                </a:lnTo>
                <a:cubicBezTo>
                  <a:pt x="2530" y="6136"/>
                  <a:pt x="2545" y="6140"/>
                  <a:pt x="2552" y="6152"/>
                </a:cubicBezTo>
                <a:cubicBezTo>
                  <a:pt x="2558" y="6164"/>
                  <a:pt x="2554" y="6179"/>
                  <a:pt x="2542" y="6186"/>
                </a:cubicBezTo>
                <a:lnTo>
                  <a:pt x="2538" y="6188"/>
                </a:lnTo>
                <a:lnTo>
                  <a:pt x="2499" y="6207"/>
                </a:lnTo>
                <a:lnTo>
                  <a:pt x="2456" y="6226"/>
                </a:lnTo>
                <a:lnTo>
                  <a:pt x="2410" y="6247"/>
                </a:lnTo>
                <a:lnTo>
                  <a:pt x="2403" y="6249"/>
                </a:lnTo>
                <a:cubicBezTo>
                  <a:pt x="2390" y="6255"/>
                  <a:pt x="2376" y="6249"/>
                  <a:pt x="2370" y="6236"/>
                </a:cubicBezTo>
                <a:cubicBezTo>
                  <a:pt x="2365" y="6223"/>
                  <a:pt x="2371" y="6208"/>
                  <a:pt x="2384" y="6203"/>
                </a:cubicBezTo>
                <a:close/>
                <a:moveTo>
                  <a:pt x="2688" y="6041"/>
                </a:moveTo>
                <a:lnTo>
                  <a:pt x="2702" y="6032"/>
                </a:lnTo>
                <a:lnTo>
                  <a:pt x="2746" y="6002"/>
                </a:lnTo>
                <a:lnTo>
                  <a:pt x="2795" y="5968"/>
                </a:lnTo>
                <a:lnTo>
                  <a:pt x="2811" y="5957"/>
                </a:lnTo>
                <a:cubicBezTo>
                  <a:pt x="2822" y="5949"/>
                  <a:pt x="2838" y="5952"/>
                  <a:pt x="2846" y="5963"/>
                </a:cubicBezTo>
                <a:cubicBezTo>
                  <a:pt x="2854" y="5974"/>
                  <a:pt x="2851" y="5990"/>
                  <a:pt x="2840" y="5998"/>
                </a:cubicBezTo>
                <a:lnTo>
                  <a:pt x="2823" y="6010"/>
                </a:lnTo>
                <a:lnTo>
                  <a:pt x="2774" y="6044"/>
                </a:lnTo>
                <a:lnTo>
                  <a:pt x="2730" y="6074"/>
                </a:lnTo>
                <a:lnTo>
                  <a:pt x="2716" y="6083"/>
                </a:lnTo>
                <a:cubicBezTo>
                  <a:pt x="2704" y="6091"/>
                  <a:pt x="2689" y="6087"/>
                  <a:pt x="2681" y="6076"/>
                </a:cubicBezTo>
                <a:cubicBezTo>
                  <a:pt x="2673" y="6064"/>
                  <a:pt x="2677" y="6049"/>
                  <a:pt x="2688" y="6041"/>
                </a:cubicBezTo>
                <a:close/>
                <a:moveTo>
                  <a:pt x="2975" y="5842"/>
                </a:moveTo>
                <a:lnTo>
                  <a:pt x="2979" y="5839"/>
                </a:lnTo>
                <a:lnTo>
                  <a:pt x="3055" y="5786"/>
                </a:lnTo>
                <a:lnTo>
                  <a:pt x="3097" y="5755"/>
                </a:lnTo>
                <a:cubicBezTo>
                  <a:pt x="3109" y="5748"/>
                  <a:pt x="3124" y="5750"/>
                  <a:pt x="3132" y="5762"/>
                </a:cubicBezTo>
                <a:cubicBezTo>
                  <a:pt x="3140" y="5773"/>
                  <a:pt x="3137" y="5789"/>
                  <a:pt x="3126" y="5796"/>
                </a:cubicBezTo>
                <a:lnTo>
                  <a:pt x="3083" y="5826"/>
                </a:lnTo>
                <a:lnTo>
                  <a:pt x="3008" y="5879"/>
                </a:lnTo>
                <a:lnTo>
                  <a:pt x="3003" y="5883"/>
                </a:lnTo>
                <a:cubicBezTo>
                  <a:pt x="2992" y="5890"/>
                  <a:pt x="2976" y="5888"/>
                  <a:pt x="2969" y="5876"/>
                </a:cubicBezTo>
                <a:cubicBezTo>
                  <a:pt x="2961" y="5865"/>
                  <a:pt x="2963" y="5850"/>
                  <a:pt x="2975" y="5842"/>
                </a:cubicBezTo>
                <a:close/>
                <a:moveTo>
                  <a:pt x="3261" y="5640"/>
                </a:moveTo>
                <a:lnTo>
                  <a:pt x="3305" y="5609"/>
                </a:lnTo>
                <a:lnTo>
                  <a:pt x="3382" y="5553"/>
                </a:lnTo>
                <a:cubicBezTo>
                  <a:pt x="3393" y="5545"/>
                  <a:pt x="3409" y="5547"/>
                  <a:pt x="3417" y="5558"/>
                </a:cubicBezTo>
                <a:cubicBezTo>
                  <a:pt x="3425" y="5569"/>
                  <a:pt x="3423" y="5585"/>
                  <a:pt x="3412" y="5593"/>
                </a:cubicBezTo>
                <a:lnTo>
                  <a:pt x="3334" y="5649"/>
                </a:lnTo>
                <a:lnTo>
                  <a:pt x="3290" y="5681"/>
                </a:lnTo>
                <a:cubicBezTo>
                  <a:pt x="3278" y="5689"/>
                  <a:pt x="3263" y="5686"/>
                  <a:pt x="3255" y="5675"/>
                </a:cubicBezTo>
                <a:cubicBezTo>
                  <a:pt x="3247" y="5664"/>
                  <a:pt x="3249" y="5648"/>
                  <a:pt x="3261" y="5640"/>
                </a:cubicBezTo>
                <a:close/>
                <a:moveTo>
                  <a:pt x="3543" y="5434"/>
                </a:moveTo>
                <a:lnTo>
                  <a:pt x="3585" y="5403"/>
                </a:lnTo>
                <a:lnTo>
                  <a:pt x="3663" y="5344"/>
                </a:lnTo>
                <a:cubicBezTo>
                  <a:pt x="3674" y="5336"/>
                  <a:pt x="3690" y="5338"/>
                  <a:pt x="3698" y="5349"/>
                </a:cubicBezTo>
                <a:cubicBezTo>
                  <a:pt x="3706" y="5360"/>
                  <a:pt x="3704" y="5376"/>
                  <a:pt x="3693" y="5384"/>
                </a:cubicBezTo>
                <a:lnTo>
                  <a:pt x="3615" y="5444"/>
                </a:lnTo>
                <a:lnTo>
                  <a:pt x="3573" y="5475"/>
                </a:lnTo>
                <a:cubicBezTo>
                  <a:pt x="3562" y="5483"/>
                  <a:pt x="3546" y="5480"/>
                  <a:pt x="3538" y="5469"/>
                </a:cubicBezTo>
                <a:cubicBezTo>
                  <a:pt x="3530" y="5458"/>
                  <a:pt x="3532" y="5443"/>
                  <a:pt x="3543" y="5434"/>
                </a:cubicBezTo>
                <a:close/>
                <a:moveTo>
                  <a:pt x="3821" y="5223"/>
                </a:moveTo>
                <a:lnTo>
                  <a:pt x="3889" y="5169"/>
                </a:lnTo>
                <a:lnTo>
                  <a:pt x="3938" y="5129"/>
                </a:lnTo>
                <a:cubicBezTo>
                  <a:pt x="3949" y="5121"/>
                  <a:pt x="3964" y="5122"/>
                  <a:pt x="3973" y="5133"/>
                </a:cubicBezTo>
                <a:cubicBezTo>
                  <a:pt x="3982" y="5144"/>
                  <a:pt x="3980" y="5160"/>
                  <a:pt x="3969" y="5168"/>
                </a:cubicBezTo>
                <a:lnTo>
                  <a:pt x="3920" y="5208"/>
                </a:lnTo>
                <a:lnTo>
                  <a:pt x="3852" y="5262"/>
                </a:lnTo>
                <a:cubicBezTo>
                  <a:pt x="3841" y="5270"/>
                  <a:pt x="3825" y="5269"/>
                  <a:pt x="3817" y="5258"/>
                </a:cubicBezTo>
                <a:cubicBezTo>
                  <a:pt x="3808" y="5247"/>
                  <a:pt x="3810" y="5231"/>
                  <a:pt x="3821" y="5223"/>
                </a:cubicBezTo>
                <a:close/>
                <a:moveTo>
                  <a:pt x="4093" y="5003"/>
                </a:moveTo>
                <a:lnTo>
                  <a:pt x="4102" y="4996"/>
                </a:lnTo>
                <a:lnTo>
                  <a:pt x="4207" y="4907"/>
                </a:lnTo>
                <a:cubicBezTo>
                  <a:pt x="4218" y="4898"/>
                  <a:pt x="4233" y="4899"/>
                  <a:pt x="4242" y="4910"/>
                </a:cubicBezTo>
                <a:cubicBezTo>
                  <a:pt x="4251" y="4920"/>
                  <a:pt x="4250" y="4936"/>
                  <a:pt x="4239" y="4945"/>
                </a:cubicBezTo>
                <a:lnTo>
                  <a:pt x="4133" y="5034"/>
                </a:lnTo>
                <a:lnTo>
                  <a:pt x="4124" y="5042"/>
                </a:lnTo>
                <a:cubicBezTo>
                  <a:pt x="4114" y="5050"/>
                  <a:pt x="4098" y="5049"/>
                  <a:pt x="4089" y="5038"/>
                </a:cubicBezTo>
                <a:cubicBezTo>
                  <a:pt x="4081" y="5028"/>
                  <a:pt x="4082" y="5012"/>
                  <a:pt x="4093" y="5003"/>
                </a:cubicBezTo>
                <a:close/>
                <a:moveTo>
                  <a:pt x="4358" y="4776"/>
                </a:moveTo>
                <a:lnTo>
                  <a:pt x="4432" y="4710"/>
                </a:lnTo>
                <a:lnTo>
                  <a:pt x="4469" y="4676"/>
                </a:lnTo>
                <a:cubicBezTo>
                  <a:pt x="4479" y="4666"/>
                  <a:pt x="4495" y="4667"/>
                  <a:pt x="4504" y="4677"/>
                </a:cubicBezTo>
                <a:cubicBezTo>
                  <a:pt x="4514" y="4687"/>
                  <a:pt x="4513" y="4703"/>
                  <a:pt x="4503" y="4713"/>
                </a:cubicBezTo>
                <a:lnTo>
                  <a:pt x="4465" y="4747"/>
                </a:lnTo>
                <a:lnTo>
                  <a:pt x="4391" y="4813"/>
                </a:lnTo>
                <a:cubicBezTo>
                  <a:pt x="4380" y="4822"/>
                  <a:pt x="4365" y="4821"/>
                  <a:pt x="4356" y="4811"/>
                </a:cubicBezTo>
                <a:cubicBezTo>
                  <a:pt x="4346" y="4801"/>
                  <a:pt x="4347" y="4785"/>
                  <a:pt x="4358" y="4776"/>
                </a:cubicBezTo>
                <a:close/>
                <a:moveTo>
                  <a:pt x="4615" y="4540"/>
                </a:moveTo>
                <a:lnTo>
                  <a:pt x="4660" y="4497"/>
                </a:lnTo>
                <a:lnTo>
                  <a:pt x="4723" y="4436"/>
                </a:lnTo>
                <a:cubicBezTo>
                  <a:pt x="4733" y="4426"/>
                  <a:pt x="4748" y="4426"/>
                  <a:pt x="4758" y="4436"/>
                </a:cubicBezTo>
                <a:cubicBezTo>
                  <a:pt x="4768" y="4446"/>
                  <a:pt x="4768" y="4462"/>
                  <a:pt x="4758" y="4472"/>
                </a:cubicBezTo>
                <a:lnTo>
                  <a:pt x="4694" y="4534"/>
                </a:lnTo>
                <a:lnTo>
                  <a:pt x="4649" y="4576"/>
                </a:lnTo>
                <a:cubicBezTo>
                  <a:pt x="4639" y="4585"/>
                  <a:pt x="4623" y="4585"/>
                  <a:pt x="4614" y="4575"/>
                </a:cubicBezTo>
                <a:cubicBezTo>
                  <a:pt x="4604" y="4565"/>
                  <a:pt x="4605" y="4549"/>
                  <a:pt x="4615" y="4540"/>
                </a:cubicBezTo>
                <a:close/>
                <a:moveTo>
                  <a:pt x="4865" y="4295"/>
                </a:moveTo>
                <a:lnTo>
                  <a:pt x="4912" y="4248"/>
                </a:lnTo>
                <a:lnTo>
                  <a:pt x="4970" y="4189"/>
                </a:lnTo>
                <a:cubicBezTo>
                  <a:pt x="4980" y="4179"/>
                  <a:pt x="4996" y="4179"/>
                  <a:pt x="5006" y="4189"/>
                </a:cubicBezTo>
                <a:cubicBezTo>
                  <a:pt x="5015" y="4199"/>
                  <a:pt x="5016" y="4214"/>
                  <a:pt x="5006" y="4224"/>
                </a:cubicBezTo>
                <a:lnTo>
                  <a:pt x="4948" y="4283"/>
                </a:lnTo>
                <a:lnTo>
                  <a:pt x="4900" y="4331"/>
                </a:lnTo>
                <a:cubicBezTo>
                  <a:pt x="4890" y="4341"/>
                  <a:pt x="4874" y="4341"/>
                  <a:pt x="4865" y="4331"/>
                </a:cubicBezTo>
                <a:cubicBezTo>
                  <a:pt x="4855" y="4321"/>
                  <a:pt x="4855" y="4305"/>
                  <a:pt x="4865" y="4295"/>
                </a:cubicBezTo>
                <a:close/>
                <a:moveTo>
                  <a:pt x="5110" y="4046"/>
                </a:moveTo>
                <a:lnTo>
                  <a:pt x="5184" y="3970"/>
                </a:lnTo>
                <a:lnTo>
                  <a:pt x="5214" y="3939"/>
                </a:lnTo>
                <a:cubicBezTo>
                  <a:pt x="5224" y="3929"/>
                  <a:pt x="5240" y="3928"/>
                  <a:pt x="5250" y="3938"/>
                </a:cubicBezTo>
                <a:cubicBezTo>
                  <a:pt x="5259" y="3947"/>
                  <a:pt x="5260" y="3963"/>
                  <a:pt x="5250" y="3973"/>
                </a:cubicBezTo>
                <a:lnTo>
                  <a:pt x="5220" y="4005"/>
                </a:lnTo>
                <a:lnTo>
                  <a:pt x="5146" y="4081"/>
                </a:lnTo>
                <a:cubicBezTo>
                  <a:pt x="5136" y="4091"/>
                  <a:pt x="5121" y="4091"/>
                  <a:pt x="5111" y="4082"/>
                </a:cubicBezTo>
                <a:cubicBezTo>
                  <a:pt x="5101" y="4072"/>
                  <a:pt x="5100" y="4056"/>
                  <a:pt x="5110" y="4046"/>
                </a:cubicBezTo>
                <a:close/>
                <a:moveTo>
                  <a:pt x="5352" y="3794"/>
                </a:moveTo>
                <a:lnTo>
                  <a:pt x="5455" y="3685"/>
                </a:lnTo>
                <a:cubicBezTo>
                  <a:pt x="5465" y="3675"/>
                  <a:pt x="5481" y="3675"/>
                  <a:pt x="5491" y="3684"/>
                </a:cubicBezTo>
                <a:cubicBezTo>
                  <a:pt x="5501" y="3694"/>
                  <a:pt x="5501" y="3710"/>
                  <a:pt x="5492" y="3720"/>
                </a:cubicBezTo>
                <a:lnTo>
                  <a:pt x="5389" y="3829"/>
                </a:lnTo>
                <a:cubicBezTo>
                  <a:pt x="5379" y="3839"/>
                  <a:pt x="5363" y="3839"/>
                  <a:pt x="5353" y="3830"/>
                </a:cubicBezTo>
                <a:cubicBezTo>
                  <a:pt x="5343" y="3820"/>
                  <a:pt x="5343" y="3804"/>
                  <a:pt x="5352" y="3794"/>
                </a:cubicBezTo>
                <a:close/>
                <a:moveTo>
                  <a:pt x="5593" y="3540"/>
                </a:moveTo>
                <a:lnTo>
                  <a:pt x="5606" y="3526"/>
                </a:lnTo>
                <a:lnTo>
                  <a:pt x="5695" y="3431"/>
                </a:lnTo>
                <a:cubicBezTo>
                  <a:pt x="5705" y="3420"/>
                  <a:pt x="5720" y="3420"/>
                  <a:pt x="5730" y="3429"/>
                </a:cubicBezTo>
                <a:cubicBezTo>
                  <a:pt x="5741" y="3439"/>
                  <a:pt x="5741" y="3455"/>
                  <a:pt x="5732" y="3465"/>
                </a:cubicBezTo>
                <a:lnTo>
                  <a:pt x="5642" y="3561"/>
                </a:lnTo>
                <a:lnTo>
                  <a:pt x="5629" y="3574"/>
                </a:lnTo>
                <a:cubicBezTo>
                  <a:pt x="5620" y="3584"/>
                  <a:pt x="5604" y="3585"/>
                  <a:pt x="5594" y="3575"/>
                </a:cubicBezTo>
                <a:cubicBezTo>
                  <a:pt x="5584" y="3566"/>
                  <a:pt x="5583" y="3550"/>
                  <a:pt x="5593" y="3540"/>
                </a:cubicBezTo>
                <a:close/>
                <a:moveTo>
                  <a:pt x="5831" y="3284"/>
                </a:moveTo>
                <a:lnTo>
                  <a:pt x="5881" y="3230"/>
                </a:lnTo>
                <a:lnTo>
                  <a:pt x="5933" y="3174"/>
                </a:lnTo>
                <a:cubicBezTo>
                  <a:pt x="5942" y="3164"/>
                  <a:pt x="5958" y="3163"/>
                  <a:pt x="5968" y="3173"/>
                </a:cubicBezTo>
                <a:cubicBezTo>
                  <a:pt x="5979" y="3182"/>
                  <a:pt x="5979" y="3198"/>
                  <a:pt x="5970" y="3208"/>
                </a:cubicBezTo>
                <a:lnTo>
                  <a:pt x="5918" y="3264"/>
                </a:lnTo>
                <a:lnTo>
                  <a:pt x="5868" y="3318"/>
                </a:lnTo>
                <a:cubicBezTo>
                  <a:pt x="5858" y="3328"/>
                  <a:pt x="5843" y="3329"/>
                  <a:pt x="5832" y="3319"/>
                </a:cubicBezTo>
                <a:cubicBezTo>
                  <a:pt x="5822" y="3310"/>
                  <a:pt x="5822" y="3294"/>
                  <a:pt x="5831" y="3284"/>
                </a:cubicBezTo>
                <a:close/>
                <a:moveTo>
                  <a:pt x="6069" y="3027"/>
                </a:moveTo>
                <a:lnTo>
                  <a:pt x="6142" y="2948"/>
                </a:lnTo>
                <a:lnTo>
                  <a:pt x="6170" y="2917"/>
                </a:lnTo>
                <a:cubicBezTo>
                  <a:pt x="6180" y="2907"/>
                  <a:pt x="6196" y="2906"/>
                  <a:pt x="6206" y="2915"/>
                </a:cubicBezTo>
                <a:cubicBezTo>
                  <a:pt x="6216" y="2925"/>
                  <a:pt x="6216" y="2940"/>
                  <a:pt x="6207" y="2951"/>
                </a:cubicBezTo>
                <a:lnTo>
                  <a:pt x="6178" y="2982"/>
                </a:lnTo>
                <a:lnTo>
                  <a:pt x="6106" y="3061"/>
                </a:lnTo>
                <a:cubicBezTo>
                  <a:pt x="6096" y="3071"/>
                  <a:pt x="6080" y="3072"/>
                  <a:pt x="6070" y="3062"/>
                </a:cubicBezTo>
                <a:cubicBezTo>
                  <a:pt x="6060" y="3053"/>
                  <a:pt x="6059" y="3037"/>
                  <a:pt x="6069" y="3027"/>
                </a:cubicBezTo>
                <a:close/>
                <a:moveTo>
                  <a:pt x="6306" y="2770"/>
                </a:moveTo>
                <a:lnTo>
                  <a:pt x="6376" y="2693"/>
                </a:lnTo>
                <a:lnTo>
                  <a:pt x="6407" y="2659"/>
                </a:lnTo>
                <a:cubicBezTo>
                  <a:pt x="6416" y="2649"/>
                  <a:pt x="6432" y="2648"/>
                  <a:pt x="6442" y="2657"/>
                </a:cubicBezTo>
                <a:cubicBezTo>
                  <a:pt x="6452" y="2667"/>
                  <a:pt x="6453" y="2683"/>
                  <a:pt x="6444" y="2693"/>
                </a:cubicBezTo>
                <a:lnTo>
                  <a:pt x="6413" y="2726"/>
                </a:lnTo>
                <a:lnTo>
                  <a:pt x="6342" y="2803"/>
                </a:lnTo>
                <a:cubicBezTo>
                  <a:pt x="6333" y="2813"/>
                  <a:pt x="6317" y="2814"/>
                  <a:pt x="6307" y="2805"/>
                </a:cubicBezTo>
                <a:cubicBezTo>
                  <a:pt x="6297" y="2796"/>
                  <a:pt x="6296" y="2780"/>
                  <a:pt x="6306" y="2770"/>
                </a:cubicBezTo>
                <a:close/>
                <a:moveTo>
                  <a:pt x="6542" y="2511"/>
                </a:moveTo>
                <a:lnTo>
                  <a:pt x="6575" y="2476"/>
                </a:lnTo>
                <a:lnTo>
                  <a:pt x="6643" y="2401"/>
                </a:lnTo>
                <a:cubicBezTo>
                  <a:pt x="6653" y="2391"/>
                  <a:pt x="6668" y="2390"/>
                  <a:pt x="6679" y="2399"/>
                </a:cubicBezTo>
                <a:cubicBezTo>
                  <a:pt x="6689" y="2409"/>
                  <a:pt x="6690" y="2424"/>
                  <a:pt x="6680" y="2435"/>
                </a:cubicBezTo>
                <a:lnTo>
                  <a:pt x="6612" y="2509"/>
                </a:lnTo>
                <a:lnTo>
                  <a:pt x="6579" y="2545"/>
                </a:lnTo>
                <a:cubicBezTo>
                  <a:pt x="6570" y="2555"/>
                  <a:pt x="6554" y="2556"/>
                  <a:pt x="6544" y="2547"/>
                </a:cubicBezTo>
                <a:cubicBezTo>
                  <a:pt x="6533" y="2537"/>
                  <a:pt x="6533" y="2522"/>
                  <a:pt x="6542" y="2511"/>
                </a:cubicBezTo>
                <a:close/>
                <a:moveTo>
                  <a:pt x="6776" y="2252"/>
                </a:moveTo>
                <a:lnTo>
                  <a:pt x="6803" y="2221"/>
                </a:lnTo>
                <a:lnTo>
                  <a:pt x="6864" y="2150"/>
                </a:lnTo>
                <a:lnTo>
                  <a:pt x="6873" y="2138"/>
                </a:lnTo>
                <a:cubicBezTo>
                  <a:pt x="6882" y="2128"/>
                  <a:pt x="6898" y="2127"/>
                  <a:pt x="6909" y="2135"/>
                </a:cubicBezTo>
                <a:cubicBezTo>
                  <a:pt x="6919" y="2144"/>
                  <a:pt x="6921" y="2160"/>
                  <a:pt x="6912" y="2171"/>
                </a:cubicBezTo>
                <a:lnTo>
                  <a:pt x="6901" y="2183"/>
                </a:lnTo>
                <a:lnTo>
                  <a:pt x="6840" y="2254"/>
                </a:lnTo>
                <a:lnTo>
                  <a:pt x="6813" y="2285"/>
                </a:lnTo>
                <a:cubicBezTo>
                  <a:pt x="6804" y="2295"/>
                  <a:pt x="6788" y="2296"/>
                  <a:pt x="6778" y="2287"/>
                </a:cubicBezTo>
                <a:cubicBezTo>
                  <a:pt x="6768" y="2278"/>
                  <a:pt x="6767" y="2262"/>
                  <a:pt x="6776" y="2252"/>
                </a:cubicBezTo>
                <a:close/>
                <a:moveTo>
                  <a:pt x="7000" y="1985"/>
                </a:moveTo>
                <a:lnTo>
                  <a:pt x="7013" y="1968"/>
                </a:lnTo>
                <a:lnTo>
                  <a:pt x="7055" y="1915"/>
                </a:lnTo>
                <a:lnTo>
                  <a:pt x="7092" y="1867"/>
                </a:lnTo>
                <a:cubicBezTo>
                  <a:pt x="7101" y="1856"/>
                  <a:pt x="7117" y="1854"/>
                  <a:pt x="7128" y="1862"/>
                </a:cubicBezTo>
                <a:cubicBezTo>
                  <a:pt x="7138" y="1871"/>
                  <a:pt x="7141" y="1886"/>
                  <a:pt x="7132" y="1897"/>
                </a:cubicBezTo>
                <a:lnTo>
                  <a:pt x="7095" y="1946"/>
                </a:lnTo>
                <a:lnTo>
                  <a:pt x="7052" y="2000"/>
                </a:lnTo>
                <a:lnTo>
                  <a:pt x="7039" y="2016"/>
                </a:lnTo>
                <a:cubicBezTo>
                  <a:pt x="7031" y="2027"/>
                  <a:pt x="7015" y="2028"/>
                  <a:pt x="7004" y="2020"/>
                </a:cubicBezTo>
                <a:cubicBezTo>
                  <a:pt x="6993" y="2011"/>
                  <a:pt x="6992" y="1995"/>
                  <a:pt x="7000" y="1985"/>
                </a:cubicBezTo>
                <a:close/>
                <a:moveTo>
                  <a:pt x="7215" y="1708"/>
                </a:moveTo>
                <a:lnTo>
                  <a:pt x="7285" y="1619"/>
                </a:lnTo>
                <a:lnTo>
                  <a:pt x="7308" y="1590"/>
                </a:lnTo>
                <a:cubicBezTo>
                  <a:pt x="7316" y="1580"/>
                  <a:pt x="7332" y="1578"/>
                  <a:pt x="7343" y="1587"/>
                </a:cubicBezTo>
                <a:cubicBezTo>
                  <a:pt x="7354" y="1595"/>
                  <a:pt x="7355" y="1611"/>
                  <a:pt x="7347" y="1622"/>
                </a:cubicBezTo>
                <a:lnTo>
                  <a:pt x="7324" y="1650"/>
                </a:lnTo>
                <a:lnTo>
                  <a:pt x="7254" y="1739"/>
                </a:lnTo>
                <a:cubicBezTo>
                  <a:pt x="7246" y="1750"/>
                  <a:pt x="7230" y="1752"/>
                  <a:pt x="7219" y="1744"/>
                </a:cubicBezTo>
                <a:cubicBezTo>
                  <a:pt x="7208" y="1735"/>
                  <a:pt x="7206" y="1719"/>
                  <a:pt x="7215" y="1708"/>
                </a:cubicBezTo>
                <a:close/>
                <a:moveTo>
                  <a:pt x="7434" y="1435"/>
                </a:moveTo>
                <a:lnTo>
                  <a:pt x="7470" y="1392"/>
                </a:lnTo>
                <a:lnTo>
                  <a:pt x="7527" y="1318"/>
                </a:lnTo>
                <a:cubicBezTo>
                  <a:pt x="7535" y="1307"/>
                  <a:pt x="7551" y="1305"/>
                  <a:pt x="7562" y="1314"/>
                </a:cubicBezTo>
                <a:cubicBezTo>
                  <a:pt x="7573" y="1322"/>
                  <a:pt x="7575" y="1338"/>
                  <a:pt x="7566" y="1349"/>
                </a:cubicBezTo>
                <a:lnTo>
                  <a:pt x="7509" y="1423"/>
                </a:lnTo>
                <a:lnTo>
                  <a:pt x="7473" y="1467"/>
                </a:lnTo>
                <a:cubicBezTo>
                  <a:pt x="7465" y="1478"/>
                  <a:pt x="7449" y="1479"/>
                  <a:pt x="7438" y="1471"/>
                </a:cubicBezTo>
                <a:cubicBezTo>
                  <a:pt x="7427" y="1462"/>
                  <a:pt x="7426" y="1446"/>
                  <a:pt x="7434" y="1435"/>
                </a:cubicBezTo>
                <a:close/>
                <a:moveTo>
                  <a:pt x="7648" y="1159"/>
                </a:moveTo>
                <a:lnTo>
                  <a:pt x="7656" y="1149"/>
                </a:lnTo>
                <a:lnTo>
                  <a:pt x="7739" y="1040"/>
                </a:lnTo>
                <a:cubicBezTo>
                  <a:pt x="7747" y="1029"/>
                  <a:pt x="7763" y="1027"/>
                  <a:pt x="7774" y="1035"/>
                </a:cubicBezTo>
                <a:cubicBezTo>
                  <a:pt x="7785" y="1043"/>
                  <a:pt x="7787" y="1059"/>
                  <a:pt x="7779" y="1070"/>
                </a:cubicBezTo>
                <a:lnTo>
                  <a:pt x="7695" y="1180"/>
                </a:lnTo>
                <a:lnTo>
                  <a:pt x="7688" y="1189"/>
                </a:lnTo>
                <a:cubicBezTo>
                  <a:pt x="7680" y="1200"/>
                  <a:pt x="7664" y="1203"/>
                  <a:pt x="7653" y="1194"/>
                </a:cubicBezTo>
                <a:cubicBezTo>
                  <a:pt x="7642" y="1186"/>
                  <a:pt x="7640" y="1170"/>
                  <a:pt x="7648" y="1159"/>
                </a:cubicBezTo>
                <a:close/>
                <a:moveTo>
                  <a:pt x="7862" y="882"/>
                </a:moveTo>
                <a:lnTo>
                  <a:pt x="7928" y="802"/>
                </a:lnTo>
                <a:lnTo>
                  <a:pt x="7959" y="766"/>
                </a:lnTo>
                <a:cubicBezTo>
                  <a:pt x="7968" y="755"/>
                  <a:pt x="7984" y="754"/>
                  <a:pt x="7995" y="764"/>
                </a:cubicBezTo>
                <a:cubicBezTo>
                  <a:pt x="8005" y="773"/>
                  <a:pt x="8006" y="788"/>
                  <a:pt x="7997" y="799"/>
                </a:cubicBezTo>
                <a:lnTo>
                  <a:pt x="7966" y="833"/>
                </a:lnTo>
                <a:lnTo>
                  <a:pt x="7901" y="913"/>
                </a:lnTo>
                <a:cubicBezTo>
                  <a:pt x="7893" y="924"/>
                  <a:pt x="7877" y="925"/>
                  <a:pt x="7866" y="917"/>
                </a:cubicBezTo>
                <a:cubicBezTo>
                  <a:pt x="7855" y="908"/>
                  <a:pt x="7854" y="892"/>
                  <a:pt x="7862" y="882"/>
                </a:cubicBezTo>
                <a:close/>
                <a:moveTo>
                  <a:pt x="8098" y="619"/>
                </a:moveTo>
                <a:lnTo>
                  <a:pt x="8109" y="608"/>
                </a:lnTo>
                <a:lnTo>
                  <a:pt x="8198" y="527"/>
                </a:lnTo>
                <a:lnTo>
                  <a:pt x="8209" y="517"/>
                </a:lnTo>
                <a:cubicBezTo>
                  <a:pt x="8220" y="508"/>
                  <a:pt x="8236" y="509"/>
                  <a:pt x="8245" y="519"/>
                </a:cubicBezTo>
                <a:cubicBezTo>
                  <a:pt x="8254" y="530"/>
                  <a:pt x="8253" y="545"/>
                  <a:pt x="8242" y="554"/>
                </a:cubicBezTo>
                <a:lnTo>
                  <a:pt x="8232" y="563"/>
                </a:lnTo>
                <a:lnTo>
                  <a:pt x="8144" y="643"/>
                </a:lnTo>
                <a:lnTo>
                  <a:pt x="8133" y="655"/>
                </a:lnTo>
                <a:cubicBezTo>
                  <a:pt x="8123" y="664"/>
                  <a:pt x="8107" y="664"/>
                  <a:pt x="8097" y="654"/>
                </a:cubicBezTo>
                <a:cubicBezTo>
                  <a:pt x="8088" y="645"/>
                  <a:pt x="8088" y="629"/>
                  <a:pt x="8098" y="619"/>
                </a:cubicBezTo>
                <a:close/>
                <a:moveTo>
                  <a:pt x="8364" y="388"/>
                </a:moveTo>
                <a:lnTo>
                  <a:pt x="8366" y="386"/>
                </a:lnTo>
                <a:lnTo>
                  <a:pt x="8451" y="325"/>
                </a:lnTo>
                <a:lnTo>
                  <a:pt x="8489" y="301"/>
                </a:lnTo>
                <a:cubicBezTo>
                  <a:pt x="8501" y="294"/>
                  <a:pt x="8517" y="297"/>
                  <a:pt x="8524" y="309"/>
                </a:cubicBezTo>
                <a:cubicBezTo>
                  <a:pt x="8531" y="321"/>
                  <a:pt x="8528" y="336"/>
                  <a:pt x="8516" y="343"/>
                </a:cubicBezTo>
                <a:lnTo>
                  <a:pt x="8480" y="366"/>
                </a:lnTo>
                <a:lnTo>
                  <a:pt x="8397" y="425"/>
                </a:lnTo>
                <a:lnTo>
                  <a:pt x="8395" y="427"/>
                </a:lnTo>
                <a:cubicBezTo>
                  <a:pt x="8384" y="435"/>
                  <a:pt x="8368" y="434"/>
                  <a:pt x="8360" y="423"/>
                </a:cubicBezTo>
                <a:cubicBezTo>
                  <a:pt x="8351" y="412"/>
                  <a:pt x="8353" y="396"/>
                  <a:pt x="8364" y="388"/>
                </a:cubicBezTo>
                <a:close/>
                <a:moveTo>
                  <a:pt x="8669" y="205"/>
                </a:moveTo>
                <a:lnTo>
                  <a:pt x="8738" y="176"/>
                </a:lnTo>
                <a:lnTo>
                  <a:pt x="8794" y="155"/>
                </a:lnTo>
                <a:lnTo>
                  <a:pt x="8810" y="149"/>
                </a:lnTo>
                <a:cubicBezTo>
                  <a:pt x="8824" y="145"/>
                  <a:pt x="8838" y="152"/>
                  <a:pt x="8842" y="165"/>
                </a:cubicBezTo>
                <a:cubicBezTo>
                  <a:pt x="8846" y="178"/>
                  <a:pt x="8839" y="192"/>
                  <a:pt x="8826" y="197"/>
                </a:cubicBezTo>
                <a:lnTo>
                  <a:pt x="8811" y="201"/>
                </a:lnTo>
                <a:lnTo>
                  <a:pt x="8758" y="221"/>
                </a:lnTo>
                <a:lnTo>
                  <a:pt x="8689" y="251"/>
                </a:lnTo>
                <a:cubicBezTo>
                  <a:pt x="8676" y="257"/>
                  <a:pt x="8661" y="251"/>
                  <a:pt x="8656" y="238"/>
                </a:cubicBezTo>
                <a:cubicBezTo>
                  <a:pt x="8651" y="225"/>
                  <a:pt x="8656" y="211"/>
                  <a:pt x="8669" y="205"/>
                </a:cubicBezTo>
                <a:close/>
                <a:moveTo>
                  <a:pt x="9006" y="95"/>
                </a:moveTo>
                <a:lnTo>
                  <a:pt x="9115" y="72"/>
                </a:lnTo>
                <a:lnTo>
                  <a:pt x="9154" y="66"/>
                </a:lnTo>
                <a:cubicBezTo>
                  <a:pt x="9168" y="64"/>
                  <a:pt x="9181" y="74"/>
                  <a:pt x="9183" y="87"/>
                </a:cubicBezTo>
                <a:cubicBezTo>
                  <a:pt x="9185" y="101"/>
                  <a:pt x="9176" y="114"/>
                  <a:pt x="9162" y="116"/>
                </a:cubicBezTo>
                <a:lnTo>
                  <a:pt x="9125" y="121"/>
                </a:lnTo>
                <a:lnTo>
                  <a:pt x="9016" y="144"/>
                </a:lnTo>
                <a:cubicBezTo>
                  <a:pt x="9002" y="147"/>
                  <a:pt x="8989" y="138"/>
                  <a:pt x="8986" y="125"/>
                </a:cubicBezTo>
                <a:cubicBezTo>
                  <a:pt x="8984" y="111"/>
                  <a:pt x="8992" y="98"/>
                  <a:pt x="9006" y="95"/>
                </a:cubicBezTo>
                <a:close/>
                <a:moveTo>
                  <a:pt x="9353" y="40"/>
                </a:moveTo>
                <a:lnTo>
                  <a:pt x="9410" y="33"/>
                </a:lnTo>
                <a:lnTo>
                  <a:pt x="9503" y="25"/>
                </a:lnTo>
                <a:cubicBezTo>
                  <a:pt x="9517" y="24"/>
                  <a:pt x="9529" y="34"/>
                  <a:pt x="9530" y="48"/>
                </a:cubicBezTo>
                <a:cubicBezTo>
                  <a:pt x="9532" y="62"/>
                  <a:pt x="9521" y="74"/>
                  <a:pt x="9508" y="75"/>
                </a:cubicBezTo>
                <a:lnTo>
                  <a:pt x="9415" y="83"/>
                </a:lnTo>
                <a:lnTo>
                  <a:pt x="9359" y="89"/>
                </a:lnTo>
                <a:cubicBezTo>
                  <a:pt x="9345" y="91"/>
                  <a:pt x="9333" y="81"/>
                  <a:pt x="9331" y="67"/>
                </a:cubicBezTo>
                <a:cubicBezTo>
                  <a:pt x="9330" y="53"/>
                  <a:pt x="9340" y="41"/>
                  <a:pt x="9353" y="40"/>
                </a:cubicBezTo>
                <a:close/>
                <a:moveTo>
                  <a:pt x="9704" y="12"/>
                </a:moveTo>
                <a:lnTo>
                  <a:pt x="9719" y="11"/>
                </a:lnTo>
                <a:lnTo>
                  <a:pt x="9854" y="5"/>
                </a:lnTo>
                <a:cubicBezTo>
                  <a:pt x="9868" y="5"/>
                  <a:pt x="9879" y="15"/>
                  <a:pt x="9880" y="29"/>
                </a:cubicBezTo>
                <a:cubicBezTo>
                  <a:pt x="9881" y="43"/>
                  <a:pt x="9870" y="55"/>
                  <a:pt x="9856" y="55"/>
                </a:cubicBezTo>
                <a:lnTo>
                  <a:pt x="9722" y="61"/>
                </a:lnTo>
                <a:lnTo>
                  <a:pt x="9707" y="62"/>
                </a:lnTo>
                <a:cubicBezTo>
                  <a:pt x="9693" y="63"/>
                  <a:pt x="9681" y="52"/>
                  <a:pt x="9680" y="38"/>
                </a:cubicBezTo>
                <a:cubicBezTo>
                  <a:pt x="9679" y="25"/>
                  <a:pt x="9690" y="13"/>
                  <a:pt x="9704" y="12"/>
                </a:cubicBezTo>
                <a:close/>
                <a:moveTo>
                  <a:pt x="10055" y="0"/>
                </a:moveTo>
                <a:lnTo>
                  <a:pt x="10181" y="0"/>
                </a:lnTo>
                <a:lnTo>
                  <a:pt x="10205" y="0"/>
                </a:lnTo>
                <a:cubicBezTo>
                  <a:pt x="10219" y="1"/>
                  <a:pt x="10230" y="12"/>
                  <a:pt x="10230" y="26"/>
                </a:cubicBezTo>
                <a:cubicBezTo>
                  <a:pt x="10230" y="40"/>
                  <a:pt x="10218" y="51"/>
                  <a:pt x="10204" y="50"/>
                </a:cubicBezTo>
                <a:lnTo>
                  <a:pt x="10182" y="50"/>
                </a:lnTo>
                <a:lnTo>
                  <a:pt x="10055" y="50"/>
                </a:lnTo>
                <a:cubicBezTo>
                  <a:pt x="10041" y="50"/>
                  <a:pt x="10030" y="39"/>
                  <a:pt x="10030" y="25"/>
                </a:cubicBezTo>
                <a:cubicBezTo>
                  <a:pt x="10030" y="12"/>
                  <a:pt x="10041" y="0"/>
                  <a:pt x="10055" y="0"/>
                </a:cubicBezTo>
                <a:close/>
                <a:moveTo>
                  <a:pt x="10406" y="6"/>
                </a:moveTo>
                <a:lnTo>
                  <a:pt x="10509" y="11"/>
                </a:lnTo>
                <a:lnTo>
                  <a:pt x="10556" y="14"/>
                </a:lnTo>
                <a:cubicBezTo>
                  <a:pt x="10570" y="15"/>
                  <a:pt x="10580" y="27"/>
                  <a:pt x="10580" y="41"/>
                </a:cubicBezTo>
                <a:cubicBezTo>
                  <a:pt x="10579" y="55"/>
                  <a:pt x="10567" y="65"/>
                  <a:pt x="10553" y="64"/>
                </a:cubicBezTo>
                <a:lnTo>
                  <a:pt x="10506" y="61"/>
                </a:lnTo>
                <a:lnTo>
                  <a:pt x="10404" y="56"/>
                </a:lnTo>
                <a:cubicBezTo>
                  <a:pt x="10390" y="56"/>
                  <a:pt x="10379" y="44"/>
                  <a:pt x="10380" y="30"/>
                </a:cubicBezTo>
                <a:cubicBezTo>
                  <a:pt x="10380" y="16"/>
                  <a:pt x="10392" y="6"/>
                  <a:pt x="10406" y="6"/>
                </a:cubicBezTo>
                <a:close/>
                <a:moveTo>
                  <a:pt x="10756" y="30"/>
                </a:moveTo>
                <a:lnTo>
                  <a:pt x="10835" y="38"/>
                </a:lnTo>
                <a:lnTo>
                  <a:pt x="10906" y="46"/>
                </a:lnTo>
                <a:cubicBezTo>
                  <a:pt x="10920" y="47"/>
                  <a:pt x="10930" y="60"/>
                  <a:pt x="10928" y="74"/>
                </a:cubicBezTo>
                <a:cubicBezTo>
                  <a:pt x="10926" y="87"/>
                  <a:pt x="10914" y="97"/>
                  <a:pt x="10900" y="95"/>
                </a:cubicBezTo>
                <a:lnTo>
                  <a:pt x="10831" y="87"/>
                </a:lnTo>
                <a:lnTo>
                  <a:pt x="10752" y="80"/>
                </a:lnTo>
                <a:cubicBezTo>
                  <a:pt x="10738" y="79"/>
                  <a:pt x="10728" y="67"/>
                  <a:pt x="10729" y="53"/>
                </a:cubicBezTo>
                <a:cubicBezTo>
                  <a:pt x="10730" y="39"/>
                  <a:pt x="10743" y="29"/>
                  <a:pt x="10756" y="30"/>
                </a:cubicBezTo>
                <a:close/>
                <a:moveTo>
                  <a:pt x="11105" y="73"/>
                </a:moveTo>
                <a:lnTo>
                  <a:pt x="11134" y="77"/>
                </a:lnTo>
                <a:lnTo>
                  <a:pt x="11202" y="89"/>
                </a:lnTo>
                <a:lnTo>
                  <a:pt x="11254" y="99"/>
                </a:lnTo>
                <a:cubicBezTo>
                  <a:pt x="11267" y="101"/>
                  <a:pt x="11276" y="114"/>
                  <a:pt x="11274" y="128"/>
                </a:cubicBezTo>
                <a:cubicBezTo>
                  <a:pt x="11271" y="142"/>
                  <a:pt x="11258" y="150"/>
                  <a:pt x="11244" y="148"/>
                </a:cubicBezTo>
                <a:lnTo>
                  <a:pt x="11193" y="138"/>
                </a:lnTo>
                <a:lnTo>
                  <a:pt x="11127" y="127"/>
                </a:lnTo>
                <a:lnTo>
                  <a:pt x="11097" y="122"/>
                </a:lnTo>
                <a:cubicBezTo>
                  <a:pt x="11084" y="120"/>
                  <a:pt x="11074" y="107"/>
                  <a:pt x="11077" y="94"/>
                </a:cubicBezTo>
                <a:cubicBezTo>
                  <a:pt x="11079" y="80"/>
                  <a:pt x="11092" y="71"/>
                  <a:pt x="11105" y="73"/>
                </a:cubicBezTo>
                <a:close/>
                <a:moveTo>
                  <a:pt x="11450" y="145"/>
                </a:moveTo>
                <a:lnTo>
                  <a:pt x="11487" y="154"/>
                </a:lnTo>
                <a:lnTo>
                  <a:pt x="11583" y="184"/>
                </a:lnTo>
                <a:lnTo>
                  <a:pt x="11596" y="189"/>
                </a:lnTo>
                <a:cubicBezTo>
                  <a:pt x="11609" y="194"/>
                  <a:pt x="11616" y="208"/>
                  <a:pt x="11611" y="221"/>
                </a:cubicBezTo>
                <a:cubicBezTo>
                  <a:pt x="11606" y="234"/>
                  <a:pt x="11591" y="241"/>
                  <a:pt x="11578" y="236"/>
                </a:cubicBezTo>
                <a:lnTo>
                  <a:pt x="11569" y="232"/>
                </a:lnTo>
                <a:lnTo>
                  <a:pt x="11474" y="203"/>
                </a:lnTo>
                <a:lnTo>
                  <a:pt x="11437" y="193"/>
                </a:lnTo>
                <a:cubicBezTo>
                  <a:pt x="11424" y="189"/>
                  <a:pt x="11416" y="176"/>
                  <a:pt x="11420" y="162"/>
                </a:cubicBezTo>
                <a:cubicBezTo>
                  <a:pt x="11423" y="149"/>
                  <a:pt x="11437" y="141"/>
                  <a:pt x="11450" y="145"/>
                </a:cubicBezTo>
                <a:close/>
                <a:moveTo>
                  <a:pt x="11783" y="269"/>
                </a:moveTo>
                <a:lnTo>
                  <a:pt x="11842" y="299"/>
                </a:lnTo>
                <a:lnTo>
                  <a:pt x="11914" y="343"/>
                </a:lnTo>
                <a:cubicBezTo>
                  <a:pt x="11926" y="350"/>
                  <a:pt x="11930" y="366"/>
                  <a:pt x="11923" y="377"/>
                </a:cubicBezTo>
                <a:cubicBezTo>
                  <a:pt x="11916" y="389"/>
                  <a:pt x="11900" y="393"/>
                  <a:pt x="11889" y="386"/>
                </a:cubicBezTo>
                <a:lnTo>
                  <a:pt x="11818" y="344"/>
                </a:lnTo>
                <a:lnTo>
                  <a:pt x="11759" y="313"/>
                </a:lnTo>
                <a:cubicBezTo>
                  <a:pt x="11747" y="307"/>
                  <a:pt x="11742" y="291"/>
                  <a:pt x="11749" y="279"/>
                </a:cubicBezTo>
                <a:cubicBezTo>
                  <a:pt x="11755" y="267"/>
                  <a:pt x="11770" y="262"/>
                  <a:pt x="11783" y="269"/>
                </a:cubicBezTo>
                <a:close/>
                <a:moveTo>
                  <a:pt x="12081" y="458"/>
                </a:moveTo>
                <a:lnTo>
                  <a:pt x="12089" y="463"/>
                </a:lnTo>
                <a:lnTo>
                  <a:pt x="12163" y="521"/>
                </a:lnTo>
                <a:lnTo>
                  <a:pt x="12200" y="552"/>
                </a:lnTo>
                <a:cubicBezTo>
                  <a:pt x="12210" y="561"/>
                  <a:pt x="12212" y="577"/>
                  <a:pt x="12203" y="587"/>
                </a:cubicBezTo>
                <a:cubicBezTo>
                  <a:pt x="12194" y="598"/>
                  <a:pt x="12178" y="599"/>
                  <a:pt x="12167" y="590"/>
                </a:cubicBezTo>
                <a:lnTo>
                  <a:pt x="12133" y="561"/>
                </a:lnTo>
                <a:lnTo>
                  <a:pt x="12059" y="504"/>
                </a:lnTo>
                <a:lnTo>
                  <a:pt x="12052" y="498"/>
                </a:lnTo>
                <a:cubicBezTo>
                  <a:pt x="12040" y="490"/>
                  <a:pt x="12038" y="475"/>
                  <a:pt x="12046" y="463"/>
                </a:cubicBezTo>
                <a:cubicBezTo>
                  <a:pt x="12054" y="452"/>
                  <a:pt x="12070" y="450"/>
                  <a:pt x="12081" y="458"/>
                </a:cubicBezTo>
                <a:close/>
                <a:moveTo>
                  <a:pt x="12346" y="693"/>
                </a:moveTo>
                <a:lnTo>
                  <a:pt x="12376" y="726"/>
                </a:lnTo>
                <a:lnTo>
                  <a:pt x="12412" y="769"/>
                </a:lnTo>
                <a:lnTo>
                  <a:pt x="12444" y="809"/>
                </a:lnTo>
                <a:cubicBezTo>
                  <a:pt x="12452" y="820"/>
                  <a:pt x="12451" y="835"/>
                  <a:pt x="12440" y="844"/>
                </a:cubicBezTo>
                <a:cubicBezTo>
                  <a:pt x="12429" y="853"/>
                  <a:pt x="12413" y="851"/>
                  <a:pt x="12405" y="840"/>
                </a:cubicBezTo>
                <a:lnTo>
                  <a:pt x="12373" y="801"/>
                </a:lnTo>
                <a:lnTo>
                  <a:pt x="12338" y="760"/>
                </a:lnTo>
                <a:lnTo>
                  <a:pt x="12309" y="726"/>
                </a:lnTo>
                <a:cubicBezTo>
                  <a:pt x="12300" y="716"/>
                  <a:pt x="12301" y="700"/>
                  <a:pt x="12311" y="691"/>
                </a:cubicBezTo>
                <a:cubicBezTo>
                  <a:pt x="12321" y="682"/>
                  <a:pt x="12337" y="683"/>
                  <a:pt x="12346" y="693"/>
                </a:cubicBezTo>
                <a:close/>
                <a:moveTo>
                  <a:pt x="12563" y="971"/>
                </a:moveTo>
                <a:lnTo>
                  <a:pt x="12570" y="980"/>
                </a:lnTo>
                <a:lnTo>
                  <a:pt x="12614" y="1045"/>
                </a:lnTo>
                <a:lnTo>
                  <a:pt x="12648" y="1096"/>
                </a:lnTo>
                <a:cubicBezTo>
                  <a:pt x="12655" y="1108"/>
                  <a:pt x="12652" y="1123"/>
                  <a:pt x="12640" y="1131"/>
                </a:cubicBezTo>
                <a:cubicBezTo>
                  <a:pt x="12629" y="1138"/>
                  <a:pt x="12613" y="1135"/>
                  <a:pt x="12606" y="1124"/>
                </a:cubicBezTo>
                <a:lnTo>
                  <a:pt x="12573" y="1073"/>
                </a:lnTo>
                <a:lnTo>
                  <a:pt x="12529" y="1009"/>
                </a:lnTo>
                <a:lnTo>
                  <a:pt x="12523" y="1000"/>
                </a:lnTo>
                <a:cubicBezTo>
                  <a:pt x="12515" y="989"/>
                  <a:pt x="12517" y="973"/>
                  <a:pt x="12529" y="965"/>
                </a:cubicBezTo>
                <a:cubicBezTo>
                  <a:pt x="12540" y="957"/>
                  <a:pt x="12555" y="960"/>
                  <a:pt x="12563" y="971"/>
                </a:cubicBezTo>
                <a:close/>
                <a:moveTo>
                  <a:pt x="12753" y="1267"/>
                </a:moveTo>
                <a:lnTo>
                  <a:pt x="12764" y="1286"/>
                </a:lnTo>
                <a:lnTo>
                  <a:pt x="12818" y="1381"/>
                </a:lnTo>
                <a:lnTo>
                  <a:pt x="12828" y="1398"/>
                </a:lnTo>
                <a:cubicBezTo>
                  <a:pt x="12835" y="1410"/>
                  <a:pt x="12830" y="1425"/>
                  <a:pt x="12818" y="1432"/>
                </a:cubicBezTo>
                <a:cubicBezTo>
                  <a:pt x="12806" y="1439"/>
                  <a:pt x="12791" y="1435"/>
                  <a:pt x="12784" y="1423"/>
                </a:cubicBezTo>
                <a:lnTo>
                  <a:pt x="12775" y="1405"/>
                </a:lnTo>
                <a:lnTo>
                  <a:pt x="12721" y="1312"/>
                </a:lnTo>
                <a:lnTo>
                  <a:pt x="12710" y="1293"/>
                </a:lnTo>
                <a:cubicBezTo>
                  <a:pt x="12703" y="1281"/>
                  <a:pt x="12707" y="1266"/>
                  <a:pt x="12718" y="1259"/>
                </a:cubicBezTo>
                <a:cubicBezTo>
                  <a:pt x="12730" y="1252"/>
                  <a:pt x="12746" y="1256"/>
                  <a:pt x="12753" y="1267"/>
                </a:cubicBezTo>
                <a:close/>
                <a:moveTo>
                  <a:pt x="12925" y="1573"/>
                </a:moveTo>
                <a:lnTo>
                  <a:pt x="12930" y="1582"/>
                </a:lnTo>
                <a:lnTo>
                  <a:pt x="12997" y="1705"/>
                </a:lnTo>
                <a:cubicBezTo>
                  <a:pt x="13003" y="1717"/>
                  <a:pt x="12999" y="1732"/>
                  <a:pt x="12987" y="1739"/>
                </a:cubicBezTo>
                <a:cubicBezTo>
                  <a:pt x="12975" y="1746"/>
                  <a:pt x="12959" y="1741"/>
                  <a:pt x="12953" y="1729"/>
                </a:cubicBezTo>
                <a:lnTo>
                  <a:pt x="12887" y="1607"/>
                </a:lnTo>
                <a:lnTo>
                  <a:pt x="12881" y="1597"/>
                </a:lnTo>
                <a:cubicBezTo>
                  <a:pt x="12875" y="1585"/>
                  <a:pt x="12879" y="1570"/>
                  <a:pt x="12891" y="1563"/>
                </a:cubicBezTo>
                <a:cubicBezTo>
                  <a:pt x="12903" y="1557"/>
                  <a:pt x="12919" y="1561"/>
                  <a:pt x="12925" y="1573"/>
                </a:cubicBezTo>
                <a:close/>
                <a:moveTo>
                  <a:pt x="13091" y="1882"/>
                </a:moveTo>
                <a:lnTo>
                  <a:pt x="13158" y="2006"/>
                </a:lnTo>
                <a:lnTo>
                  <a:pt x="13162" y="2014"/>
                </a:lnTo>
                <a:cubicBezTo>
                  <a:pt x="13168" y="2026"/>
                  <a:pt x="13163" y="2041"/>
                  <a:pt x="13151" y="2048"/>
                </a:cubicBezTo>
                <a:cubicBezTo>
                  <a:pt x="13139" y="2054"/>
                  <a:pt x="13124" y="2050"/>
                  <a:pt x="13117" y="2037"/>
                </a:cubicBezTo>
                <a:lnTo>
                  <a:pt x="13113" y="2030"/>
                </a:lnTo>
                <a:lnTo>
                  <a:pt x="13047" y="1905"/>
                </a:lnTo>
                <a:cubicBezTo>
                  <a:pt x="13041" y="1893"/>
                  <a:pt x="13045" y="1878"/>
                  <a:pt x="13058" y="1871"/>
                </a:cubicBezTo>
                <a:cubicBezTo>
                  <a:pt x="13070" y="1865"/>
                  <a:pt x="13085" y="1869"/>
                  <a:pt x="13091" y="1882"/>
                </a:cubicBezTo>
                <a:close/>
                <a:moveTo>
                  <a:pt x="13255" y="2191"/>
                </a:moveTo>
                <a:lnTo>
                  <a:pt x="13265" y="2209"/>
                </a:lnTo>
                <a:lnTo>
                  <a:pt x="13316" y="2303"/>
                </a:lnTo>
                <a:lnTo>
                  <a:pt x="13326" y="2323"/>
                </a:lnTo>
                <a:cubicBezTo>
                  <a:pt x="13333" y="2335"/>
                  <a:pt x="13328" y="2350"/>
                  <a:pt x="13316" y="2357"/>
                </a:cubicBezTo>
                <a:cubicBezTo>
                  <a:pt x="13304" y="2363"/>
                  <a:pt x="13288" y="2359"/>
                  <a:pt x="13282" y="2347"/>
                </a:cubicBezTo>
                <a:lnTo>
                  <a:pt x="13271" y="2327"/>
                </a:lnTo>
                <a:lnTo>
                  <a:pt x="13221" y="2232"/>
                </a:lnTo>
                <a:lnTo>
                  <a:pt x="13211" y="2214"/>
                </a:lnTo>
                <a:cubicBezTo>
                  <a:pt x="13205" y="2202"/>
                  <a:pt x="13209" y="2187"/>
                  <a:pt x="13222" y="2180"/>
                </a:cubicBezTo>
                <a:cubicBezTo>
                  <a:pt x="13234" y="2174"/>
                  <a:pt x="13249" y="2178"/>
                  <a:pt x="13255" y="2191"/>
                </a:cubicBezTo>
                <a:close/>
                <a:moveTo>
                  <a:pt x="13422" y="2498"/>
                </a:moveTo>
                <a:lnTo>
                  <a:pt x="13449" y="2547"/>
                </a:lnTo>
                <a:lnTo>
                  <a:pt x="13486" y="2612"/>
                </a:lnTo>
                <a:lnTo>
                  <a:pt x="13495" y="2629"/>
                </a:lnTo>
                <a:cubicBezTo>
                  <a:pt x="13502" y="2641"/>
                  <a:pt x="13498" y="2656"/>
                  <a:pt x="13486" y="2663"/>
                </a:cubicBezTo>
                <a:cubicBezTo>
                  <a:pt x="13474" y="2669"/>
                  <a:pt x="13459" y="2665"/>
                  <a:pt x="13452" y="2653"/>
                </a:cubicBezTo>
                <a:lnTo>
                  <a:pt x="13442" y="2636"/>
                </a:lnTo>
                <a:lnTo>
                  <a:pt x="13405" y="2571"/>
                </a:lnTo>
                <a:lnTo>
                  <a:pt x="13378" y="2522"/>
                </a:lnTo>
                <a:cubicBezTo>
                  <a:pt x="13371" y="2510"/>
                  <a:pt x="13376" y="2495"/>
                  <a:pt x="13388" y="2488"/>
                </a:cubicBezTo>
                <a:cubicBezTo>
                  <a:pt x="13400" y="2482"/>
                  <a:pt x="13415" y="2486"/>
                  <a:pt x="13422" y="2498"/>
                </a:cubicBezTo>
                <a:close/>
                <a:moveTo>
                  <a:pt x="13595" y="2802"/>
                </a:moveTo>
                <a:lnTo>
                  <a:pt x="13603" y="2816"/>
                </a:lnTo>
                <a:lnTo>
                  <a:pt x="13627" y="2856"/>
                </a:lnTo>
                <a:lnTo>
                  <a:pt x="13671" y="2930"/>
                </a:lnTo>
                <a:cubicBezTo>
                  <a:pt x="13678" y="2942"/>
                  <a:pt x="13675" y="2958"/>
                  <a:pt x="13663" y="2965"/>
                </a:cubicBezTo>
                <a:cubicBezTo>
                  <a:pt x="13651" y="2972"/>
                  <a:pt x="13636" y="2968"/>
                  <a:pt x="13628" y="2956"/>
                </a:cubicBezTo>
                <a:lnTo>
                  <a:pt x="13583" y="2882"/>
                </a:lnTo>
                <a:lnTo>
                  <a:pt x="13560" y="2841"/>
                </a:lnTo>
                <a:lnTo>
                  <a:pt x="13552" y="2827"/>
                </a:lnTo>
                <a:cubicBezTo>
                  <a:pt x="13545" y="2815"/>
                  <a:pt x="13549" y="2800"/>
                  <a:pt x="13560" y="2793"/>
                </a:cubicBezTo>
                <a:cubicBezTo>
                  <a:pt x="13572" y="2786"/>
                  <a:pt x="13588" y="2790"/>
                  <a:pt x="13595" y="2802"/>
                </a:cubicBezTo>
                <a:close/>
                <a:moveTo>
                  <a:pt x="13779" y="3097"/>
                </a:moveTo>
                <a:lnTo>
                  <a:pt x="13788" y="3109"/>
                </a:lnTo>
                <a:lnTo>
                  <a:pt x="13816" y="3151"/>
                </a:lnTo>
                <a:lnTo>
                  <a:pt x="13847" y="3196"/>
                </a:lnTo>
                <a:lnTo>
                  <a:pt x="13864" y="3220"/>
                </a:lnTo>
                <a:cubicBezTo>
                  <a:pt x="13872" y="3232"/>
                  <a:pt x="13869" y="3247"/>
                  <a:pt x="13858" y="3255"/>
                </a:cubicBezTo>
                <a:cubicBezTo>
                  <a:pt x="13847" y="3263"/>
                  <a:pt x="13831" y="3260"/>
                  <a:pt x="13823" y="3249"/>
                </a:cubicBezTo>
                <a:lnTo>
                  <a:pt x="13806" y="3224"/>
                </a:lnTo>
                <a:lnTo>
                  <a:pt x="13775" y="3179"/>
                </a:lnTo>
                <a:lnTo>
                  <a:pt x="13746" y="3137"/>
                </a:lnTo>
                <a:lnTo>
                  <a:pt x="13738" y="3125"/>
                </a:lnTo>
                <a:cubicBezTo>
                  <a:pt x="13730" y="3114"/>
                  <a:pt x="13733" y="3098"/>
                  <a:pt x="13745" y="3090"/>
                </a:cubicBezTo>
                <a:cubicBezTo>
                  <a:pt x="13756" y="3083"/>
                  <a:pt x="13772" y="3086"/>
                  <a:pt x="13779" y="3097"/>
                </a:cubicBezTo>
                <a:close/>
                <a:moveTo>
                  <a:pt x="13975" y="3388"/>
                </a:moveTo>
                <a:lnTo>
                  <a:pt x="14030" y="3477"/>
                </a:lnTo>
                <a:lnTo>
                  <a:pt x="14054" y="3516"/>
                </a:lnTo>
                <a:cubicBezTo>
                  <a:pt x="14062" y="3527"/>
                  <a:pt x="14058" y="3543"/>
                  <a:pt x="14046" y="3550"/>
                </a:cubicBezTo>
                <a:cubicBezTo>
                  <a:pt x="14035" y="3557"/>
                  <a:pt x="14019" y="3554"/>
                  <a:pt x="14012" y="3542"/>
                </a:cubicBezTo>
                <a:lnTo>
                  <a:pt x="13988" y="3504"/>
                </a:lnTo>
                <a:lnTo>
                  <a:pt x="13933" y="3415"/>
                </a:lnTo>
                <a:cubicBezTo>
                  <a:pt x="13925" y="3403"/>
                  <a:pt x="13929" y="3388"/>
                  <a:pt x="13941" y="3380"/>
                </a:cubicBezTo>
                <a:cubicBezTo>
                  <a:pt x="13952" y="3373"/>
                  <a:pt x="13968" y="3377"/>
                  <a:pt x="13975" y="3388"/>
                </a:cubicBezTo>
                <a:close/>
                <a:moveTo>
                  <a:pt x="14162" y="3684"/>
                </a:moveTo>
                <a:lnTo>
                  <a:pt x="14195" y="3734"/>
                </a:lnTo>
                <a:lnTo>
                  <a:pt x="14247" y="3806"/>
                </a:lnTo>
                <a:cubicBezTo>
                  <a:pt x="14255" y="3817"/>
                  <a:pt x="14252" y="3833"/>
                  <a:pt x="14241" y="3841"/>
                </a:cubicBezTo>
                <a:cubicBezTo>
                  <a:pt x="14230" y="3849"/>
                  <a:pt x="14214" y="3846"/>
                  <a:pt x="14206" y="3835"/>
                </a:cubicBezTo>
                <a:lnTo>
                  <a:pt x="14153" y="3761"/>
                </a:lnTo>
                <a:lnTo>
                  <a:pt x="14120" y="3711"/>
                </a:lnTo>
                <a:cubicBezTo>
                  <a:pt x="14113" y="3699"/>
                  <a:pt x="14116" y="3684"/>
                  <a:pt x="14127" y="3676"/>
                </a:cubicBezTo>
                <a:cubicBezTo>
                  <a:pt x="14139" y="3669"/>
                  <a:pt x="14154" y="3672"/>
                  <a:pt x="14162" y="3684"/>
                </a:cubicBezTo>
                <a:close/>
                <a:moveTo>
                  <a:pt x="14370" y="3961"/>
                </a:moveTo>
                <a:lnTo>
                  <a:pt x="14385" y="3978"/>
                </a:lnTo>
                <a:lnTo>
                  <a:pt x="14437" y="4032"/>
                </a:lnTo>
                <a:lnTo>
                  <a:pt x="14473" y="4066"/>
                </a:lnTo>
                <a:cubicBezTo>
                  <a:pt x="14483" y="4075"/>
                  <a:pt x="14483" y="4091"/>
                  <a:pt x="14474" y="4101"/>
                </a:cubicBezTo>
                <a:cubicBezTo>
                  <a:pt x="14465" y="4111"/>
                  <a:pt x="14449" y="4112"/>
                  <a:pt x="14439" y="4102"/>
                </a:cubicBezTo>
                <a:lnTo>
                  <a:pt x="14400" y="4067"/>
                </a:lnTo>
                <a:lnTo>
                  <a:pt x="14346" y="4010"/>
                </a:lnTo>
                <a:lnTo>
                  <a:pt x="14332" y="3993"/>
                </a:lnTo>
                <a:cubicBezTo>
                  <a:pt x="14323" y="3982"/>
                  <a:pt x="14324" y="3966"/>
                  <a:pt x="14335" y="3958"/>
                </a:cubicBezTo>
                <a:cubicBezTo>
                  <a:pt x="14346" y="3949"/>
                  <a:pt x="14361" y="3950"/>
                  <a:pt x="14370" y="3961"/>
                </a:cubicBezTo>
                <a:close/>
                <a:moveTo>
                  <a:pt x="14628" y="4185"/>
                </a:moveTo>
                <a:lnTo>
                  <a:pt x="14668" y="4210"/>
                </a:lnTo>
                <a:lnTo>
                  <a:pt x="14724" y="4246"/>
                </a:lnTo>
                <a:lnTo>
                  <a:pt x="14754" y="4264"/>
                </a:lnTo>
                <a:cubicBezTo>
                  <a:pt x="14766" y="4271"/>
                  <a:pt x="14770" y="4286"/>
                  <a:pt x="14763" y="4298"/>
                </a:cubicBezTo>
                <a:cubicBezTo>
                  <a:pt x="14756" y="4310"/>
                  <a:pt x="14740" y="4314"/>
                  <a:pt x="14728" y="4307"/>
                </a:cubicBezTo>
                <a:lnTo>
                  <a:pt x="14697" y="4288"/>
                </a:lnTo>
                <a:lnTo>
                  <a:pt x="14640" y="4252"/>
                </a:lnTo>
                <a:lnTo>
                  <a:pt x="14601" y="4227"/>
                </a:lnTo>
                <a:cubicBezTo>
                  <a:pt x="14589" y="4219"/>
                  <a:pt x="14586" y="4204"/>
                  <a:pt x="14593" y="4192"/>
                </a:cubicBezTo>
                <a:cubicBezTo>
                  <a:pt x="14601" y="4181"/>
                  <a:pt x="14616" y="4177"/>
                  <a:pt x="14628" y="4185"/>
                </a:cubicBezTo>
                <a:close/>
                <a:moveTo>
                  <a:pt x="14929" y="4355"/>
                </a:moveTo>
                <a:lnTo>
                  <a:pt x="14939" y="4359"/>
                </a:lnTo>
                <a:lnTo>
                  <a:pt x="14995" y="4381"/>
                </a:lnTo>
                <a:lnTo>
                  <a:pt x="15057" y="4402"/>
                </a:lnTo>
                <a:lnTo>
                  <a:pt x="15066" y="4404"/>
                </a:lnTo>
                <a:cubicBezTo>
                  <a:pt x="15080" y="4408"/>
                  <a:pt x="15087" y="4422"/>
                  <a:pt x="15084" y="4435"/>
                </a:cubicBezTo>
                <a:cubicBezTo>
                  <a:pt x="15080" y="4449"/>
                  <a:pt x="15066" y="4456"/>
                  <a:pt x="15053" y="4453"/>
                </a:cubicBezTo>
                <a:lnTo>
                  <a:pt x="15041" y="4449"/>
                </a:lnTo>
                <a:lnTo>
                  <a:pt x="14977" y="4428"/>
                </a:lnTo>
                <a:lnTo>
                  <a:pt x="14917" y="4404"/>
                </a:lnTo>
                <a:lnTo>
                  <a:pt x="14908" y="4400"/>
                </a:lnTo>
                <a:cubicBezTo>
                  <a:pt x="14896" y="4394"/>
                  <a:pt x="14890" y="4379"/>
                  <a:pt x="14896" y="4366"/>
                </a:cubicBezTo>
                <a:cubicBezTo>
                  <a:pt x="14902" y="4354"/>
                  <a:pt x="14917" y="4349"/>
                  <a:pt x="14929" y="4355"/>
                </a:cubicBezTo>
                <a:close/>
                <a:moveTo>
                  <a:pt x="15259" y="4452"/>
                </a:moveTo>
                <a:lnTo>
                  <a:pt x="15280" y="4456"/>
                </a:lnTo>
                <a:lnTo>
                  <a:pt x="15373" y="4472"/>
                </a:lnTo>
                <a:lnTo>
                  <a:pt x="15405" y="4478"/>
                </a:lnTo>
                <a:cubicBezTo>
                  <a:pt x="15419" y="4480"/>
                  <a:pt x="15428" y="4493"/>
                  <a:pt x="15426" y="4506"/>
                </a:cubicBezTo>
                <a:cubicBezTo>
                  <a:pt x="15424" y="4520"/>
                  <a:pt x="15411" y="4529"/>
                  <a:pt x="15397" y="4527"/>
                </a:cubicBezTo>
                <a:lnTo>
                  <a:pt x="15364" y="4522"/>
                </a:lnTo>
                <a:lnTo>
                  <a:pt x="15270" y="4505"/>
                </a:lnTo>
                <a:lnTo>
                  <a:pt x="15249" y="4501"/>
                </a:lnTo>
                <a:cubicBezTo>
                  <a:pt x="15235" y="4498"/>
                  <a:pt x="15226" y="4485"/>
                  <a:pt x="15229" y="4471"/>
                </a:cubicBezTo>
                <a:cubicBezTo>
                  <a:pt x="15232" y="4457"/>
                  <a:pt x="15245" y="4449"/>
                  <a:pt x="15259" y="4452"/>
                </a:cubicBezTo>
                <a:close/>
                <a:moveTo>
                  <a:pt x="15603" y="4505"/>
                </a:moveTo>
                <a:lnTo>
                  <a:pt x="15654" y="4511"/>
                </a:lnTo>
                <a:lnTo>
                  <a:pt x="15719" y="4519"/>
                </a:lnTo>
                <a:lnTo>
                  <a:pt x="15751" y="4522"/>
                </a:lnTo>
                <a:cubicBezTo>
                  <a:pt x="15765" y="4524"/>
                  <a:pt x="15775" y="4536"/>
                  <a:pt x="15773" y="4550"/>
                </a:cubicBezTo>
                <a:cubicBezTo>
                  <a:pt x="15772" y="4563"/>
                  <a:pt x="15760" y="4573"/>
                  <a:pt x="15746" y="4572"/>
                </a:cubicBezTo>
                <a:lnTo>
                  <a:pt x="15714" y="4568"/>
                </a:lnTo>
                <a:lnTo>
                  <a:pt x="15647" y="4561"/>
                </a:lnTo>
                <a:lnTo>
                  <a:pt x="15596" y="4554"/>
                </a:lnTo>
                <a:cubicBezTo>
                  <a:pt x="15583" y="4553"/>
                  <a:pt x="15573" y="4540"/>
                  <a:pt x="15575" y="4526"/>
                </a:cubicBezTo>
                <a:cubicBezTo>
                  <a:pt x="15576" y="4513"/>
                  <a:pt x="15589" y="4503"/>
                  <a:pt x="15603" y="4505"/>
                </a:cubicBezTo>
                <a:close/>
                <a:moveTo>
                  <a:pt x="15950" y="4542"/>
                </a:moveTo>
                <a:lnTo>
                  <a:pt x="16021" y="4549"/>
                </a:lnTo>
                <a:lnTo>
                  <a:pt x="16099" y="4556"/>
                </a:lnTo>
                <a:cubicBezTo>
                  <a:pt x="16113" y="4557"/>
                  <a:pt x="16123" y="4569"/>
                  <a:pt x="16122" y="4583"/>
                </a:cubicBezTo>
                <a:cubicBezTo>
                  <a:pt x="16121" y="4596"/>
                  <a:pt x="16109" y="4607"/>
                  <a:pt x="16095" y="4605"/>
                </a:cubicBezTo>
                <a:lnTo>
                  <a:pt x="16017" y="4599"/>
                </a:lnTo>
                <a:lnTo>
                  <a:pt x="15945" y="4592"/>
                </a:lnTo>
                <a:cubicBezTo>
                  <a:pt x="15931" y="4591"/>
                  <a:pt x="15921" y="4579"/>
                  <a:pt x="15923" y="4565"/>
                </a:cubicBezTo>
                <a:cubicBezTo>
                  <a:pt x="15924" y="4551"/>
                  <a:pt x="15936" y="4541"/>
                  <a:pt x="15950" y="4542"/>
                </a:cubicBezTo>
                <a:close/>
                <a:moveTo>
                  <a:pt x="16298" y="4570"/>
                </a:moveTo>
                <a:lnTo>
                  <a:pt x="16375" y="4575"/>
                </a:lnTo>
                <a:lnTo>
                  <a:pt x="16448" y="4579"/>
                </a:lnTo>
                <a:cubicBezTo>
                  <a:pt x="16461" y="4580"/>
                  <a:pt x="16472" y="4592"/>
                  <a:pt x="16471" y="4606"/>
                </a:cubicBezTo>
                <a:cubicBezTo>
                  <a:pt x="16470" y="4620"/>
                  <a:pt x="16458" y="4630"/>
                  <a:pt x="16445" y="4629"/>
                </a:cubicBezTo>
                <a:lnTo>
                  <a:pt x="16372" y="4625"/>
                </a:lnTo>
                <a:lnTo>
                  <a:pt x="16295" y="4620"/>
                </a:lnTo>
                <a:cubicBezTo>
                  <a:pt x="16281" y="4619"/>
                  <a:pt x="16271" y="4607"/>
                  <a:pt x="16271" y="4593"/>
                </a:cubicBezTo>
                <a:cubicBezTo>
                  <a:pt x="16272" y="4580"/>
                  <a:pt x="16284" y="4569"/>
                  <a:pt x="16298" y="4570"/>
                </a:cubicBezTo>
                <a:close/>
                <a:moveTo>
                  <a:pt x="16647" y="4591"/>
                </a:moveTo>
                <a:lnTo>
                  <a:pt x="16773" y="4597"/>
                </a:lnTo>
                <a:lnTo>
                  <a:pt x="16797" y="4598"/>
                </a:lnTo>
                <a:cubicBezTo>
                  <a:pt x="16810" y="4599"/>
                  <a:pt x="16821" y="4610"/>
                  <a:pt x="16821" y="4624"/>
                </a:cubicBezTo>
                <a:cubicBezTo>
                  <a:pt x="16820" y="4638"/>
                  <a:pt x="16808" y="4649"/>
                  <a:pt x="16794" y="4648"/>
                </a:cubicBezTo>
                <a:lnTo>
                  <a:pt x="16771" y="4647"/>
                </a:lnTo>
                <a:lnTo>
                  <a:pt x="16644" y="4640"/>
                </a:lnTo>
                <a:cubicBezTo>
                  <a:pt x="16631" y="4640"/>
                  <a:pt x="16620" y="4628"/>
                  <a:pt x="16621" y="4614"/>
                </a:cubicBezTo>
                <a:cubicBezTo>
                  <a:pt x="16621" y="4600"/>
                  <a:pt x="16633" y="4590"/>
                  <a:pt x="16647" y="4591"/>
                </a:cubicBezTo>
                <a:close/>
                <a:moveTo>
                  <a:pt x="16996" y="4607"/>
                </a:moveTo>
                <a:lnTo>
                  <a:pt x="17146" y="4613"/>
                </a:lnTo>
                <a:cubicBezTo>
                  <a:pt x="17160" y="4613"/>
                  <a:pt x="17171" y="4625"/>
                  <a:pt x="17170" y="4639"/>
                </a:cubicBezTo>
                <a:cubicBezTo>
                  <a:pt x="17170" y="4652"/>
                  <a:pt x="17158" y="4663"/>
                  <a:pt x="17144" y="4663"/>
                </a:cubicBezTo>
                <a:lnTo>
                  <a:pt x="16994" y="4657"/>
                </a:lnTo>
                <a:cubicBezTo>
                  <a:pt x="16981" y="4656"/>
                  <a:pt x="16970" y="4645"/>
                  <a:pt x="16970" y="4631"/>
                </a:cubicBezTo>
                <a:cubicBezTo>
                  <a:pt x="16971" y="4617"/>
                  <a:pt x="16983" y="4606"/>
                  <a:pt x="16996" y="4607"/>
                </a:cubicBezTo>
                <a:close/>
                <a:moveTo>
                  <a:pt x="17346" y="4619"/>
                </a:moveTo>
                <a:lnTo>
                  <a:pt x="17438" y="4622"/>
                </a:lnTo>
                <a:lnTo>
                  <a:pt x="17496" y="4624"/>
                </a:lnTo>
                <a:cubicBezTo>
                  <a:pt x="17510" y="4625"/>
                  <a:pt x="17520" y="4636"/>
                  <a:pt x="17520" y="4650"/>
                </a:cubicBezTo>
                <a:cubicBezTo>
                  <a:pt x="17520" y="4664"/>
                  <a:pt x="17508" y="4675"/>
                  <a:pt x="17494" y="4674"/>
                </a:cubicBezTo>
                <a:lnTo>
                  <a:pt x="17437" y="4672"/>
                </a:lnTo>
                <a:lnTo>
                  <a:pt x="17344" y="4669"/>
                </a:lnTo>
                <a:cubicBezTo>
                  <a:pt x="17331" y="4669"/>
                  <a:pt x="17320" y="4657"/>
                  <a:pt x="17320" y="4644"/>
                </a:cubicBezTo>
                <a:cubicBezTo>
                  <a:pt x="17321" y="4630"/>
                  <a:pt x="17332" y="4619"/>
                  <a:pt x="17346" y="4619"/>
                </a:cubicBezTo>
                <a:close/>
                <a:moveTo>
                  <a:pt x="17696" y="4631"/>
                </a:moveTo>
                <a:lnTo>
                  <a:pt x="17846" y="4635"/>
                </a:lnTo>
                <a:cubicBezTo>
                  <a:pt x="17859" y="4635"/>
                  <a:pt x="17870" y="4646"/>
                  <a:pt x="17870" y="4660"/>
                </a:cubicBezTo>
                <a:cubicBezTo>
                  <a:pt x="17870" y="4674"/>
                  <a:pt x="17858" y="4685"/>
                  <a:pt x="17844" y="4685"/>
                </a:cubicBezTo>
                <a:lnTo>
                  <a:pt x="17694" y="4681"/>
                </a:lnTo>
                <a:cubicBezTo>
                  <a:pt x="17680" y="4680"/>
                  <a:pt x="17670" y="4669"/>
                  <a:pt x="17670" y="4655"/>
                </a:cubicBezTo>
                <a:cubicBezTo>
                  <a:pt x="17670" y="4641"/>
                  <a:pt x="17682" y="4630"/>
                  <a:pt x="17696" y="4631"/>
                </a:cubicBezTo>
                <a:close/>
                <a:moveTo>
                  <a:pt x="18045" y="4639"/>
                </a:moveTo>
                <a:lnTo>
                  <a:pt x="18161" y="4642"/>
                </a:lnTo>
                <a:lnTo>
                  <a:pt x="18195" y="4643"/>
                </a:lnTo>
                <a:cubicBezTo>
                  <a:pt x="18209" y="4643"/>
                  <a:pt x="18220" y="4655"/>
                  <a:pt x="18220" y="4668"/>
                </a:cubicBezTo>
                <a:cubicBezTo>
                  <a:pt x="18219" y="4682"/>
                  <a:pt x="18208" y="4693"/>
                  <a:pt x="18194" y="4693"/>
                </a:cubicBezTo>
                <a:lnTo>
                  <a:pt x="18160" y="4692"/>
                </a:lnTo>
                <a:lnTo>
                  <a:pt x="18044" y="4689"/>
                </a:lnTo>
                <a:cubicBezTo>
                  <a:pt x="18030" y="4689"/>
                  <a:pt x="18020" y="4678"/>
                  <a:pt x="18020" y="4664"/>
                </a:cubicBezTo>
                <a:cubicBezTo>
                  <a:pt x="18020" y="4650"/>
                  <a:pt x="18032" y="4639"/>
                  <a:pt x="18045" y="4639"/>
                </a:cubicBezTo>
                <a:close/>
                <a:moveTo>
                  <a:pt x="18395" y="4648"/>
                </a:moveTo>
                <a:lnTo>
                  <a:pt x="18411" y="4648"/>
                </a:lnTo>
                <a:lnTo>
                  <a:pt x="18545" y="4651"/>
                </a:lnTo>
                <a:cubicBezTo>
                  <a:pt x="18559" y="4651"/>
                  <a:pt x="18570" y="4662"/>
                  <a:pt x="18570" y="4676"/>
                </a:cubicBezTo>
                <a:cubicBezTo>
                  <a:pt x="18569" y="4690"/>
                  <a:pt x="18558" y="4701"/>
                  <a:pt x="18544" y="4701"/>
                </a:cubicBezTo>
                <a:lnTo>
                  <a:pt x="18409" y="4698"/>
                </a:lnTo>
                <a:lnTo>
                  <a:pt x="18394" y="4698"/>
                </a:lnTo>
                <a:cubicBezTo>
                  <a:pt x="18380" y="4697"/>
                  <a:pt x="18369" y="4686"/>
                  <a:pt x="18370" y="4672"/>
                </a:cubicBezTo>
                <a:cubicBezTo>
                  <a:pt x="18370" y="4658"/>
                  <a:pt x="18382" y="4647"/>
                  <a:pt x="18395" y="4648"/>
                </a:cubicBezTo>
                <a:close/>
                <a:moveTo>
                  <a:pt x="18745" y="4655"/>
                </a:moveTo>
                <a:lnTo>
                  <a:pt x="18895" y="4658"/>
                </a:lnTo>
                <a:cubicBezTo>
                  <a:pt x="18909" y="4658"/>
                  <a:pt x="18920" y="4669"/>
                  <a:pt x="18920" y="4683"/>
                </a:cubicBezTo>
                <a:cubicBezTo>
                  <a:pt x="18919" y="4697"/>
                  <a:pt x="18908" y="4708"/>
                  <a:pt x="18894" y="4708"/>
                </a:cubicBezTo>
                <a:lnTo>
                  <a:pt x="18744" y="4705"/>
                </a:lnTo>
                <a:cubicBezTo>
                  <a:pt x="18730" y="4704"/>
                  <a:pt x="18719" y="4693"/>
                  <a:pt x="18720" y="4679"/>
                </a:cubicBezTo>
                <a:cubicBezTo>
                  <a:pt x="18720" y="4665"/>
                  <a:pt x="18731" y="4654"/>
                  <a:pt x="18745" y="4655"/>
                </a:cubicBezTo>
                <a:close/>
                <a:moveTo>
                  <a:pt x="19095" y="4661"/>
                </a:moveTo>
                <a:lnTo>
                  <a:pt x="19245" y="4664"/>
                </a:lnTo>
                <a:cubicBezTo>
                  <a:pt x="19259" y="4664"/>
                  <a:pt x="19270" y="4676"/>
                  <a:pt x="19270" y="4690"/>
                </a:cubicBezTo>
                <a:cubicBezTo>
                  <a:pt x="19269" y="4703"/>
                  <a:pt x="19258" y="4714"/>
                  <a:pt x="19244" y="4714"/>
                </a:cubicBezTo>
                <a:lnTo>
                  <a:pt x="19094" y="4711"/>
                </a:lnTo>
                <a:cubicBezTo>
                  <a:pt x="19080" y="4711"/>
                  <a:pt x="19069" y="4700"/>
                  <a:pt x="19070" y="4686"/>
                </a:cubicBezTo>
                <a:cubicBezTo>
                  <a:pt x="19070" y="4672"/>
                  <a:pt x="19081" y="4661"/>
                  <a:pt x="19095" y="4661"/>
                </a:cubicBezTo>
                <a:close/>
                <a:moveTo>
                  <a:pt x="19445" y="4668"/>
                </a:moveTo>
                <a:lnTo>
                  <a:pt x="19557" y="4669"/>
                </a:lnTo>
                <a:lnTo>
                  <a:pt x="19595" y="4670"/>
                </a:lnTo>
                <a:cubicBezTo>
                  <a:pt x="19609" y="4670"/>
                  <a:pt x="19620" y="4682"/>
                  <a:pt x="19620" y="4695"/>
                </a:cubicBezTo>
                <a:cubicBezTo>
                  <a:pt x="19619" y="4709"/>
                  <a:pt x="19608" y="4720"/>
                  <a:pt x="19594" y="4720"/>
                </a:cubicBezTo>
                <a:lnTo>
                  <a:pt x="19556" y="4719"/>
                </a:lnTo>
                <a:lnTo>
                  <a:pt x="19444" y="4718"/>
                </a:lnTo>
                <a:cubicBezTo>
                  <a:pt x="19430" y="4718"/>
                  <a:pt x="19419" y="4706"/>
                  <a:pt x="19420" y="4692"/>
                </a:cubicBezTo>
                <a:cubicBezTo>
                  <a:pt x="19420" y="4679"/>
                  <a:pt x="19431" y="4668"/>
                  <a:pt x="19445" y="4668"/>
                </a:cubicBezTo>
                <a:close/>
                <a:moveTo>
                  <a:pt x="19795" y="4673"/>
                </a:moveTo>
                <a:lnTo>
                  <a:pt x="19828" y="4673"/>
                </a:lnTo>
                <a:lnTo>
                  <a:pt x="19945" y="4674"/>
                </a:lnTo>
                <a:cubicBezTo>
                  <a:pt x="19959" y="4674"/>
                  <a:pt x="19970" y="4686"/>
                  <a:pt x="19969" y="4699"/>
                </a:cubicBezTo>
                <a:cubicBezTo>
                  <a:pt x="19969" y="4713"/>
                  <a:pt x="19958" y="4724"/>
                  <a:pt x="19944" y="4724"/>
                </a:cubicBezTo>
                <a:lnTo>
                  <a:pt x="19827" y="4723"/>
                </a:lnTo>
                <a:lnTo>
                  <a:pt x="19794" y="4723"/>
                </a:lnTo>
                <a:cubicBezTo>
                  <a:pt x="19780" y="4722"/>
                  <a:pt x="19769" y="4711"/>
                  <a:pt x="19770" y="4697"/>
                </a:cubicBezTo>
                <a:cubicBezTo>
                  <a:pt x="19770" y="4684"/>
                  <a:pt x="19781" y="4672"/>
                  <a:pt x="19795" y="4673"/>
                </a:cubicBezTo>
                <a:close/>
                <a:moveTo>
                  <a:pt x="20145" y="4676"/>
                </a:moveTo>
                <a:lnTo>
                  <a:pt x="20260" y="4676"/>
                </a:lnTo>
                <a:lnTo>
                  <a:pt x="20295" y="4677"/>
                </a:lnTo>
                <a:cubicBezTo>
                  <a:pt x="20308" y="4677"/>
                  <a:pt x="20320" y="4688"/>
                  <a:pt x="20319" y="4702"/>
                </a:cubicBezTo>
                <a:cubicBezTo>
                  <a:pt x="20319" y="4715"/>
                  <a:pt x="20308" y="4727"/>
                  <a:pt x="20294" y="4727"/>
                </a:cubicBezTo>
                <a:lnTo>
                  <a:pt x="20259" y="4726"/>
                </a:lnTo>
                <a:lnTo>
                  <a:pt x="20144" y="4726"/>
                </a:lnTo>
                <a:cubicBezTo>
                  <a:pt x="20131" y="4726"/>
                  <a:pt x="20119" y="4714"/>
                  <a:pt x="20119" y="4701"/>
                </a:cubicBezTo>
                <a:cubicBezTo>
                  <a:pt x="20120" y="4687"/>
                  <a:pt x="20131" y="4676"/>
                  <a:pt x="20145" y="4676"/>
                </a:cubicBezTo>
                <a:close/>
                <a:moveTo>
                  <a:pt x="20495" y="4677"/>
                </a:moveTo>
                <a:lnTo>
                  <a:pt x="20561" y="4677"/>
                </a:lnTo>
                <a:lnTo>
                  <a:pt x="20645" y="4678"/>
                </a:lnTo>
                <a:cubicBezTo>
                  <a:pt x="20658" y="4678"/>
                  <a:pt x="20670" y="4689"/>
                  <a:pt x="20669" y="4703"/>
                </a:cubicBezTo>
                <a:cubicBezTo>
                  <a:pt x="20669" y="4716"/>
                  <a:pt x="20658" y="4728"/>
                  <a:pt x="20644" y="4728"/>
                </a:cubicBezTo>
                <a:lnTo>
                  <a:pt x="20560" y="4727"/>
                </a:lnTo>
                <a:lnTo>
                  <a:pt x="20494" y="4727"/>
                </a:lnTo>
                <a:cubicBezTo>
                  <a:pt x="20481" y="4727"/>
                  <a:pt x="20469" y="4716"/>
                  <a:pt x="20469" y="4702"/>
                </a:cubicBezTo>
                <a:cubicBezTo>
                  <a:pt x="20470" y="4688"/>
                  <a:pt x="20481" y="4677"/>
                  <a:pt x="20495" y="4677"/>
                </a:cubicBezTo>
                <a:close/>
                <a:moveTo>
                  <a:pt x="20845" y="4678"/>
                </a:moveTo>
                <a:lnTo>
                  <a:pt x="20870" y="4678"/>
                </a:lnTo>
                <a:lnTo>
                  <a:pt x="20994" y="4678"/>
                </a:lnTo>
                <a:cubicBezTo>
                  <a:pt x="21008" y="4678"/>
                  <a:pt x="21019" y="4689"/>
                  <a:pt x="21019" y="4703"/>
                </a:cubicBezTo>
                <a:cubicBezTo>
                  <a:pt x="21019" y="4717"/>
                  <a:pt x="21008" y="4728"/>
                  <a:pt x="20994" y="4728"/>
                </a:cubicBezTo>
                <a:lnTo>
                  <a:pt x="20869" y="4728"/>
                </a:lnTo>
                <a:lnTo>
                  <a:pt x="20844" y="4728"/>
                </a:lnTo>
                <a:cubicBezTo>
                  <a:pt x="20831" y="4728"/>
                  <a:pt x="20819" y="4717"/>
                  <a:pt x="20819" y="4703"/>
                </a:cubicBezTo>
                <a:cubicBezTo>
                  <a:pt x="20820" y="4689"/>
                  <a:pt x="20831" y="4678"/>
                  <a:pt x="20845" y="4678"/>
                </a:cubicBezTo>
                <a:close/>
                <a:moveTo>
                  <a:pt x="21194" y="4678"/>
                </a:moveTo>
                <a:lnTo>
                  <a:pt x="21344" y="4678"/>
                </a:lnTo>
                <a:cubicBezTo>
                  <a:pt x="21358" y="4678"/>
                  <a:pt x="21369" y="4689"/>
                  <a:pt x="21369" y="4703"/>
                </a:cubicBezTo>
                <a:cubicBezTo>
                  <a:pt x="21369" y="4717"/>
                  <a:pt x="21358" y="4728"/>
                  <a:pt x="21344" y="4728"/>
                </a:cubicBezTo>
                <a:lnTo>
                  <a:pt x="21194" y="4728"/>
                </a:lnTo>
                <a:cubicBezTo>
                  <a:pt x="21181" y="4728"/>
                  <a:pt x="21169" y="4717"/>
                  <a:pt x="21169" y="4703"/>
                </a:cubicBezTo>
                <a:cubicBezTo>
                  <a:pt x="21169" y="4689"/>
                  <a:pt x="21181" y="4678"/>
                  <a:pt x="21194" y="4678"/>
                </a:cubicBezTo>
                <a:close/>
                <a:moveTo>
                  <a:pt x="21544" y="4678"/>
                </a:moveTo>
                <a:lnTo>
                  <a:pt x="21694" y="4678"/>
                </a:lnTo>
                <a:cubicBezTo>
                  <a:pt x="21708" y="4678"/>
                  <a:pt x="21719" y="4689"/>
                  <a:pt x="21719" y="4703"/>
                </a:cubicBezTo>
                <a:cubicBezTo>
                  <a:pt x="21719" y="4717"/>
                  <a:pt x="21708" y="4728"/>
                  <a:pt x="21694" y="4728"/>
                </a:cubicBezTo>
                <a:lnTo>
                  <a:pt x="21544" y="4728"/>
                </a:lnTo>
                <a:cubicBezTo>
                  <a:pt x="21531" y="4728"/>
                  <a:pt x="21519" y="4717"/>
                  <a:pt x="21519" y="4703"/>
                </a:cubicBezTo>
                <a:cubicBezTo>
                  <a:pt x="21519" y="4689"/>
                  <a:pt x="21531" y="4678"/>
                  <a:pt x="21544" y="4678"/>
                </a:cubicBezTo>
                <a:close/>
                <a:moveTo>
                  <a:pt x="21894" y="4678"/>
                </a:moveTo>
                <a:lnTo>
                  <a:pt x="22044" y="4678"/>
                </a:lnTo>
                <a:cubicBezTo>
                  <a:pt x="22058" y="4678"/>
                  <a:pt x="22069" y="4689"/>
                  <a:pt x="22069" y="4703"/>
                </a:cubicBezTo>
                <a:cubicBezTo>
                  <a:pt x="22069" y="4717"/>
                  <a:pt x="22058" y="4728"/>
                  <a:pt x="22044" y="4728"/>
                </a:cubicBezTo>
                <a:lnTo>
                  <a:pt x="21894" y="4728"/>
                </a:lnTo>
                <a:cubicBezTo>
                  <a:pt x="21881" y="4728"/>
                  <a:pt x="21869" y="4717"/>
                  <a:pt x="21869" y="4703"/>
                </a:cubicBezTo>
                <a:cubicBezTo>
                  <a:pt x="21869" y="4689"/>
                  <a:pt x="21881" y="4678"/>
                  <a:pt x="21894" y="4678"/>
                </a:cubicBezTo>
                <a:close/>
                <a:moveTo>
                  <a:pt x="22245" y="4678"/>
                </a:moveTo>
                <a:lnTo>
                  <a:pt x="22395" y="4678"/>
                </a:lnTo>
                <a:cubicBezTo>
                  <a:pt x="22408" y="4678"/>
                  <a:pt x="22420" y="4690"/>
                  <a:pt x="22419" y="4703"/>
                </a:cubicBezTo>
                <a:cubicBezTo>
                  <a:pt x="22419" y="4717"/>
                  <a:pt x="22408" y="4728"/>
                  <a:pt x="22394" y="4728"/>
                </a:cubicBezTo>
                <a:lnTo>
                  <a:pt x="22244" y="4728"/>
                </a:lnTo>
                <a:cubicBezTo>
                  <a:pt x="22231" y="4728"/>
                  <a:pt x="22219" y="4717"/>
                  <a:pt x="22219" y="4703"/>
                </a:cubicBezTo>
                <a:cubicBezTo>
                  <a:pt x="22220" y="4689"/>
                  <a:pt x="22231" y="4678"/>
                  <a:pt x="22245" y="4678"/>
                </a:cubicBezTo>
                <a:close/>
                <a:moveTo>
                  <a:pt x="22595" y="4679"/>
                </a:moveTo>
                <a:lnTo>
                  <a:pt x="22735" y="4679"/>
                </a:lnTo>
                <a:lnTo>
                  <a:pt x="22745" y="4680"/>
                </a:lnTo>
                <a:cubicBezTo>
                  <a:pt x="22758" y="4680"/>
                  <a:pt x="22770" y="4691"/>
                  <a:pt x="22769" y="4705"/>
                </a:cubicBezTo>
                <a:cubicBezTo>
                  <a:pt x="22769" y="4718"/>
                  <a:pt x="22758" y="4730"/>
                  <a:pt x="22744" y="4730"/>
                </a:cubicBezTo>
                <a:lnTo>
                  <a:pt x="22735" y="4729"/>
                </a:lnTo>
                <a:lnTo>
                  <a:pt x="22594" y="4729"/>
                </a:lnTo>
                <a:cubicBezTo>
                  <a:pt x="22581" y="4729"/>
                  <a:pt x="22569" y="4718"/>
                  <a:pt x="22569" y="4704"/>
                </a:cubicBezTo>
                <a:cubicBezTo>
                  <a:pt x="22570" y="4690"/>
                  <a:pt x="22581" y="4679"/>
                  <a:pt x="22595" y="4679"/>
                </a:cubicBezTo>
                <a:close/>
                <a:moveTo>
                  <a:pt x="22945" y="4681"/>
                </a:moveTo>
                <a:lnTo>
                  <a:pt x="23025" y="4681"/>
                </a:lnTo>
                <a:lnTo>
                  <a:pt x="23095" y="4682"/>
                </a:lnTo>
                <a:cubicBezTo>
                  <a:pt x="23108" y="4682"/>
                  <a:pt x="23120" y="4693"/>
                  <a:pt x="23119" y="4707"/>
                </a:cubicBezTo>
                <a:cubicBezTo>
                  <a:pt x="23119" y="4721"/>
                  <a:pt x="23108" y="4732"/>
                  <a:pt x="23094" y="4732"/>
                </a:cubicBezTo>
                <a:lnTo>
                  <a:pt x="23024" y="4731"/>
                </a:lnTo>
                <a:lnTo>
                  <a:pt x="22944" y="4731"/>
                </a:lnTo>
                <a:cubicBezTo>
                  <a:pt x="22930" y="4730"/>
                  <a:pt x="22919" y="4719"/>
                  <a:pt x="22919" y="4705"/>
                </a:cubicBezTo>
                <a:cubicBezTo>
                  <a:pt x="22920" y="4692"/>
                  <a:pt x="22931" y="4680"/>
                  <a:pt x="22945" y="4681"/>
                </a:cubicBezTo>
                <a:close/>
                <a:moveTo>
                  <a:pt x="23295" y="4684"/>
                </a:moveTo>
                <a:lnTo>
                  <a:pt x="23301" y="4684"/>
                </a:lnTo>
                <a:lnTo>
                  <a:pt x="23434" y="4686"/>
                </a:lnTo>
                <a:lnTo>
                  <a:pt x="23445" y="4686"/>
                </a:lnTo>
                <a:cubicBezTo>
                  <a:pt x="23459" y="4686"/>
                  <a:pt x="23470" y="4698"/>
                  <a:pt x="23469" y="4712"/>
                </a:cubicBezTo>
                <a:cubicBezTo>
                  <a:pt x="23469" y="4725"/>
                  <a:pt x="23458" y="4736"/>
                  <a:pt x="23444" y="4736"/>
                </a:cubicBezTo>
                <a:lnTo>
                  <a:pt x="23433" y="4736"/>
                </a:lnTo>
                <a:lnTo>
                  <a:pt x="23301" y="4734"/>
                </a:lnTo>
                <a:lnTo>
                  <a:pt x="23294" y="4734"/>
                </a:lnTo>
                <a:cubicBezTo>
                  <a:pt x="23280" y="4734"/>
                  <a:pt x="23269" y="4722"/>
                  <a:pt x="23269" y="4709"/>
                </a:cubicBezTo>
                <a:cubicBezTo>
                  <a:pt x="23270" y="4695"/>
                  <a:pt x="23281" y="4684"/>
                  <a:pt x="23295" y="4684"/>
                </a:cubicBezTo>
                <a:close/>
                <a:moveTo>
                  <a:pt x="23645" y="4690"/>
                </a:moveTo>
                <a:lnTo>
                  <a:pt x="23686" y="4690"/>
                </a:lnTo>
                <a:lnTo>
                  <a:pt x="23795" y="4693"/>
                </a:lnTo>
                <a:cubicBezTo>
                  <a:pt x="23809" y="4694"/>
                  <a:pt x="23820" y="4705"/>
                  <a:pt x="23819" y="4719"/>
                </a:cubicBezTo>
                <a:cubicBezTo>
                  <a:pt x="23819" y="4733"/>
                  <a:pt x="23808" y="4744"/>
                  <a:pt x="23794" y="4743"/>
                </a:cubicBezTo>
                <a:lnTo>
                  <a:pt x="23685" y="4740"/>
                </a:lnTo>
                <a:lnTo>
                  <a:pt x="23644" y="4740"/>
                </a:lnTo>
                <a:cubicBezTo>
                  <a:pt x="23630" y="4739"/>
                  <a:pt x="23619" y="4728"/>
                  <a:pt x="23619" y="4714"/>
                </a:cubicBezTo>
                <a:cubicBezTo>
                  <a:pt x="23620" y="4700"/>
                  <a:pt x="23631" y="4689"/>
                  <a:pt x="23645" y="4690"/>
                </a:cubicBezTo>
                <a:close/>
                <a:moveTo>
                  <a:pt x="23995" y="4699"/>
                </a:moveTo>
                <a:lnTo>
                  <a:pt x="24028" y="4700"/>
                </a:lnTo>
                <a:lnTo>
                  <a:pt x="24131" y="4704"/>
                </a:lnTo>
                <a:lnTo>
                  <a:pt x="24145" y="4705"/>
                </a:lnTo>
                <a:cubicBezTo>
                  <a:pt x="24159" y="4705"/>
                  <a:pt x="24170" y="4717"/>
                  <a:pt x="24169" y="4731"/>
                </a:cubicBezTo>
                <a:cubicBezTo>
                  <a:pt x="24169" y="4745"/>
                  <a:pt x="24157" y="4755"/>
                  <a:pt x="24143" y="4755"/>
                </a:cubicBezTo>
                <a:lnTo>
                  <a:pt x="24130" y="4754"/>
                </a:lnTo>
                <a:lnTo>
                  <a:pt x="24026" y="4750"/>
                </a:lnTo>
                <a:lnTo>
                  <a:pt x="23993" y="4749"/>
                </a:lnTo>
                <a:cubicBezTo>
                  <a:pt x="23980" y="4749"/>
                  <a:pt x="23969" y="4737"/>
                  <a:pt x="23969" y="4723"/>
                </a:cubicBezTo>
                <a:cubicBezTo>
                  <a:pt x="23970" y="4710"/>
                  <a:pt x="23981" y="4699"/>
                  <a:pt x="23995" y="4699"/>
                </a:cubicBezTo>
                <a:close/>
                <a:moveTo>
                  <a:pt x="24345" y="4713"/>
                </a:moveTo>
                <a:lnTo>
                  <a:pt x="24421" y="4715"/>
                </a:lnTo>
                <a:lnTo>
                  <a:pt x="24495" y="4718"/>
                </a:lnTo>
                <a:cubicBezTo>
                  <a:pt x="24509" y="4719"/>
                  <a:pt x="24519" y="4731"/>
                  <a:pt x="24519" y="4744"/>
                </a:cubicBezTo>
                <a:cubicBezTo>
                  <a:pt x="24518" y="4758"/>
                  <a:pt x="24507" y="4769"/>
                  <a:pt x="24493" y="4768"/>
                </a:cubicBezTo>
                <a:lnTo>
                  <a:pt x="24419" y="4765"/>
                </a:lnTo>
                <a:lnTo>
                  <a:pt x="24343" y="4763"/>
                </a:lnTo>
                <a:cubicBezTo>
                  <a:pt x="24329" y="4762"/>
                  <a:pt x="24319" y="4750"/>
                  <a:pt x="24319" y="4737"/>
                </a:cubicBezTo>
                <a:cubicBezTo>
                  <a:pt x="24320" y="4723"/>
                  <a:pt x="24331" y="4712"/>
                  <a:pt x="24345" y="4713"/>
                </a:cubicBezTo>
                <a:close/>
                <a:moveTo>
                  <a:pt x="24695" y="4727"/>
                </a:moveTo>
                <a:lnTo>
                  <a:pt x="24761" y="4730"/>
                </a:lnTo>
                <a:lnTo>
                  <a:pt x="24845" y="4734"/>
                </a:lnTo>
                <a:cubicBezTo>
                  <a:pt x="24859" y="4735"/>
                  <a:pt x="24869" y="4747"/>
                  <a:pt x="24869" y="4761"/>
                </a:cubicBezTo>
                <a:cubicBezTo>
                  <a:pt x="24868" y="4774"/>
                  <a:pt x="24856" y="4785"/>
                  <a:pt x="24842" y="4784"/>
                </a:cubicBezTo>
                <a:lnTo>
                  <a:pt x="24759" y="4780"/>
                </a:lnTo>
                <a:lnTo>
                  <a:pt x="24693" y="4777"/>
                </a:lnTo>
                <a:cubicBezTo>
                  <a:pt x="24679" y="4776"/>
                  <a:pt x="24668" y="4765"/>
                  <a:pt x="24669" y="4751"/>
                </a:cubicBezTo>
                <a:cubicBezTo>
                  <a:pt x="24669" y="4737"/>
                  <a:pt x="24681" y="4727"/>
                  <a:pt x="24695" y="4727"/>
                </a:cubicBezTo>
                <a:close/>
                <a:moveTo>
                  <a:pt x="25045" y="4746"/>
                </a:moveTo>
                <a:lnTo>
                  <a:pt x="25057" y="4747"/>
                </a:lnTo>
                <a:lnTo>
                  <a:pt x="25191" y="4757"/>
                </a:lnTo>
                <a:lnTo>
                  <a:pt x="25195" y="4757"/>
                </a:lnTo>
                <a:cubicBezTo>
                  <a:pt x="25209" y="4758"/>
                  <a:pt x="25219" y="4770"/>
                  <a:pt x="25218" y="4784"/>
                </a:cubicBezTo>
                <a:cubicBezTo>
                  <a:pt x="25217" y="4798"/>
                  <a:pt x="25204" y="4808"/>
                  <a:pt x="25191" y="4807"/>
                </a:cubicBezTo>
                <a:lnTo>
                  <a:pt x="25188" y="4806"/>
                </a:lnTo>
                <a:lnTo>
                  <a:pt x="25054" y="4796"/>
                </a:lnTo>
                <a:lnTo>
                  <a:pt x="25042" y="4796"/>
                </a:lnTo>
                <a:cubicBezTo>
                  <a:pt x="25028" y="4795"/>
                  <a:pt x="25017" y="4783"/>
                  <a:pt x="25018" y="4769"/>
                </a:cubicBezTo>
                <a:cubicBezTo>
                  <a:pt x="25019" y="4755"/>
                  <a:pt x="25031" y="4745"/>
                  <a:pt x="25045" y="4746"/>
                </a:cubicBezTo>
                <a:close/>
                <a:moveTo>
                  <a:pt x="25395" y="4776"/>
                </a:moveTo>
                <a:lnTo>
                  <a:pt x="25437" y="4780"/>
                </a:lnTo>
                <a:lnTo>
                  <a:pt x="25544" y="4794"/>
                </a:lnTo>
                <a:cubicBezTo>
                  <a:pt x="25558" y="4796"/>
                  <a:pt x="25567" y="4808"/>
                  <a:pt x="25566" y="4822"/>
                </a:cubicBezTo>
                <a:cubicBezTo>
                  <a:pt x="25564" y="4835"/>
                  <a:pt x="25551" y="4845"/>
                  <a:pt x="25538" y="4843"/>
                </a:cubicBezTo>
                <a:lnTo>
                  <a:pt x="25432" y="4830"/>
                </a:lnTo>
                <a:lnTo>
                  <a:pt x="25389" y="4825"/>
                </a:lnTo>
                <a:cubicBezTo>
                  <a:pt x="25376" y="4824"/>
                  <a:pt x="25366" y="4812"/>
                  <a:pt x="25367" y="4798"/>
                </a:cubicBezTo>
                <a:cubicBezTo>
                  <a:pt x="25369" y="4784"/>
                  <a:pt x="25381" y="4774"/>
                  <a:pt x="25395" y="4776"/>
                </a:cubicBezTo>
                <a:close/>
                <a:moveTo>
                  <a:pt x="25743" y="4826"/>
                </a:moveTo>
                <a:lnTo>
                  <a:pt x="25764" y="4830"/>
                </a:lnTo>
                <a:lnTo>
                  <a:pt x="25867" y="4852"/>
                </a:lnTo>
                <a:lnTo>
                  <a:pt x="25891" y="4857"/>
                </a:lnTo>
                <a:cubicBezTo>
                  <a:pt x="25904" y="4861"/>
                  <a:pt x="25913" y="4874"/>
                  <a:pt x="25909" y="4888"/>
                </a:cubicBezTo>
                <a:cubicBezTo>
                  <a:pt x="25906" y="4901"/>
                  <a:pt x="25892" y="4909"/>
                  <a:pt x="25879" y="4906"/>
                </a:cubicBezTo>
                <a:lnTo>
                  <a:pt x="25857" y="4900"/>
                </a:lnTo>
                <a:lnTo>
                  <a:pt x="25756" y="4879"/>
                </a:lnTo>
                <a:lnTo>
                  <a:pt x="25734" y="4875"/>
                </a:lnTo>
                <a:cubicBezTo>
                  <a:pt x="25720" y="4873"/>
                  <a:pt x="25711" y="4860"/>
                  <a:pt x="25714" y="4846"/>
                </a:cubicBezTo>
                <a:cubicBezTo>
                  <a:pt x="25716" y="4833"/>
                  <a:pt x="25729" y="4824"/>
                  <a:pt x="25743" y="4826"/>
                </a:cubicBezTo>
                <a:close/>
                <a:moveTo>
                  <a:pt x="26086" y="4909"/>
                </a:moveTo>
                <a:lnTo>
                  <a:pt x="26168" y="4935"/>
                </a:lnTo>
                <a:lnTo>
                  <a:pt x="26229" y="4957"/>
                </a:lnTo>
                <a:cubicBezTo>
                  <a:pt x="26242" y="4962"/>
                  <a:pt x="26249" y="4976"/>
                  <a:pt x="26244" y="4989"/>
                </a:cubicBezTo>
                <a:cubicBezTo>
                  <a:pt x="26239" y="5002"/>
                  <a:pt x="26225" y="5009"/>
                  <a:pt x="26212" y="5004"/>
                </a:cubicBezTo>
                <a:lnTo>
                  <a:pt x="26153" y="4983"/>
                </a:lnTo>
                <a:lnTo>
                  <a:pt x="26071" y="4957"/>
                </a:lnTo>
                <a:cubicBezTo>
                  <a:pt x="26058" y="4953"/>
                  <a:pt x="26050" y="4939"/>
                  <a:pt x="26054" y="4926"/>
                </a:cubicBezTo>
                <a:cubicBezTo>
                  <a:pt x="26058" y="4913"/>
                  <a:pt x="26072" y="4905"/>
                  <a:pt x="26086" y="4909"/>
                </a:cubicBezTo>
                <a:close/>
                <a:moveTo>
                  <a:pt x="26415" y="5036"/>
                </a:moveTo>
                <a:lnTo>
                  <a:pt x="26449" y="5053"/>
                </a:lnTo>
                <a:lnTo>
                  <a:pt x="26534" y="5100"/>
                </a:lnTo>
                <a:lnTo>
                  <a:pt x="26549" y="5109"/>
                </a:lnTo>
                <a:cubicBezTo>
                  <a:pt x="26561" y="5116"/>
                  <a:pt x="26565" y="5132"/>
                  <a:pt x="26557" y="5144"/>
                </a:cubicBezTo>
                <a:cubicBezTo>
                  <a:pt x="26550" y="5155"/>
                  <a:pt x="26535" y="5159"/>
                  <a:pt x="26523" y="5152"/>
                </a:cubicBezTo>
                <a:lnTo>
                  <a:pt x="26509" y="5143"/>
                </a:lnTo>
                <a:lnTo>
                  <a:pt x="26428" y="5098"/>
                </a:lnTo>
                <a:lnTo>
                  <a:pt x="26393" y="5081"/>
                </a:lnTo>
                <a:cubicBezTo>
                  <a:pt x="26381" y="5075"/>
                  <a:pt x="26376" y="5061"/>
                  <a:pt x="26382" y="5048"/>
                </a:cubicBezTo>
                <a:cubicBezTo>
                  <a:pt x="26388" y="5036"/>
                  <a:pt x="26403" y="5030"/>
                  <a:pt x="26415" y="5036"/>
                </a:cubicBezTo>
                <a:close/>
                <a:moveTo>
                  <a:pt x="26717" y="5221"/>
                </a:moveTo>
                <a:lnTo>
                  <a:pt x="26760" y="5253"/>
                </a:lnTo>
                <a:lnTo>
                  <a:pt x="26828" y="5308"/>
                </a:lnTo>
                <a:lnTo>
                  <a:pt x="26837" y="5315"/>
                </a:lnTo>
                <a:cubicBezTo>
                  <a:pt x="26847" y="5325"/>
                  <a:pt x="26848" y="5340"/>
                  <a:pt x="26839" y="5351"/>
                </a:cubicBezTo>
                <a:cubicBezTo>
                  <a:pt x="26830" y="5361"/>
                  <a:pt x="26814" y="5362"/>
                  <a:pt x="26804" y="5353"/>
                </a:cubicBezTo>
                <a:lnTo>
                  <a:pt x="26797" y="5347"/>
                </a:lnTo>
                <a:lnTo>
                  <a:pt x="26731" y="5294"/>
                </a:lnTo>
                <a:lnTo>
                  <a:pt x="26687" y="5261"/>
                </a:lnTo>
                <a:cubicBezTo>
                  <a:pt x="26676" y="5253"/>
                  <a:pt x="26674" y="5238"/>
                  <a:pt x="26682" y="5226"/>
                </a:cubicBezTo>
                <a:cubicBezTo>
                  <a:pt x="26691" y="5215"/>
                  <a:pt x="26706" y="5213"/>
                  <a:pt x="26717" y="5221"/>
                </a:cubicBezTo>
                <a:close/>
                <a:moveTo>
                  <a:pt x="26984" y="5452"/>
                </a:moveTo>
                <a:lnTo>
                  <a:pt x="27009" y="5476"/>
                </a:lnTo>
                <a:lnTo>
                  <a:pt x="27062" y="5532"/>
                </a:lnTo>
                <a:lnTo>
                  <a:pt x="27089" y="5562"/>
                </a:lnTo>
                <a:cubicBezTo>
                  <a:pt x="27098" y="5572"/>
                  <a:pt x="27098" y="5588"/>
                  <a:pt x="27087" y="5597"/>
                </a:cubicBezTo>
                <a:cubicBezTo>
                  <a:pt x="27077" y="5606"/>
                  <a:pt x="27061" y="5606"/>
                  <a:pt x="27052" y="5595"/>
                </a:cubicBezTo>
                <a:lnTo>
                  <a:pt x="27026" y="5567"/>
                </a:lnTo>
                <a:lnTo>
                  <a:pt x="26973" y="5512"/>
                </a:lnTo>
                <a:lnTo>
                  <a:pt x="26949" y="5488"/>
                </a:lnTo>
                <a:cubicBezTo>
                  <a:pt x="26939" y="5478"/>
                  <a:pt x="26939" y="5462"/>
                  <a:pt x="26949" y="5452"/>
                </a:cubicBezTo>
                <a:cubicBezTo>
                  <a:pt x="26959" y="5443"/>
                  <a:pt x="26975" y="5443"/>
                  <a:pt x="26984" y="5452"/>
                </a:cubicBezTo>
                <a:close/>
                <a:moveTo>
                  <a:pt x="27221" y="5713"/>
                </a:moveTo>
                <a:lnTo>
                  <a:pt x="27246" y="5743"/>
                </a:lnTo>
                <a:lnTo>
                  <a:pt x="27285" y="5792"/>
                </a:lnTo>
                <a:lnTo>
                  <a:pt x="27314" y="5833"/>
                </a:lnTo>
                <a:cubicBezTo>
                  <a:pt x="27322" y="5845"/>
                  <a:pt x="27319" y="5860"/>
                  <a:pt x="27308" y="5868"/>
                </a:cubicBezTo>
                <a:cubicBezTo>
                  <a:pt x="27297" y="5876"/>
                  <a:pt x="27281" y="5874"/>
                  <a:pt x="27273" y="5862"/>
                </a:cubicBezTo>
                <a:lnTo>
                  <a:pt x="27245" y="5823"/>
                </a:lnTo>
                <a:lnTo>
                  <a:pt x="27208" y="5775"/>
                </a:lnTo>
                <a:lnTo>
                  <a:pt x="27183" y="5745"/>
                </a:lnTo>
                <a:cubicBezTo>
                  <a:pt x="27174" y="5735"/>
                  <a:pt x="27175" y="5719"/>
                  <a:pt x="27186" y="5710"/>
                </a:cubicBezTo>
                <a:cubicBezTo>
                  <a:pt x="27196" y="5701"/>
                  <a:pt x="27212" y="5703"/>
                  <a:pt x="27221" y="5713"/>
                </a:cubicBezTo>
                <a:close/>
                <a:moveTo>
                  <a:pt x="27409" y="6016"/>
                </a:moveTo>
                <a:lnTo>
                  <a:pt x="27417" y="6038"/>
                </a:lnTo>
                <a:lnTo>
                  <a:pt x="27433" y="6088"/>
                </a:lnTo>
                <a:lnTo>
                  <a:pt x="27446" y="6136"/>
                </a:lnTo>
                <a:lnTo>
                  <a:pt x="27452" y="6164"/>
                </a:lnTo>
                <a:cubicBezTo>
                  <a:pt x="27454" y="6178"/>
                  <a:pt x="27445" y="6191"/>
                  <a:pt x="27432" y="6193"/>
                </a:cubicBezTo>
                <a:cubicBezTo>
                  <a:pt x="27418" y="6196"/>
                  <a:pt x="27405" y="6187"/>
                  <a:pt x="27402" y="6174"/>
                </a:cubicBezTo>
                <a:lnTo>
                  <a:pt x="27398" y="6149"/>
                </a:lnTo>
                <a:lnTo>
                  <a:pt x="27385" y="6102"/>
                </a:lnTo>
                <a:lnTo>
                  <a:pt x="27371" y="6056"/>
                </a:lnTo>
                <a:lnTo>
                  <a:pt x="27362" y="6034"/>
                </a:lnTo>
                <a:cubicBezTo>
                  <a:pt x="27357" y="6021"/>
                  <a:pt x="27363" y="6007"/>
                  <a:pt x="27376" y="6002"/>
                </a:cubicBezTo>
                <a:cubicBezTo>
                  <a:pt x="27389" y="5997"/>
                  <a:pt x="27404" y="6003"/>
                  <a:pt x="27409" y="6016"/>
                </a:cubicBezTo>
                <a:close/>
                <a:moveTo>
                  <a:pt x="27478" y="6365"/>
                </a:moveTo>
                <a:lnTo>
                  <a:pt x="27482" y="6427"/>
                </a:lnTo>
                <a:lnTo>
                  <a:pt x="27485" y="6516"/>
                </a:lnTo>
                <a:cubicBezTo>
                  <a:pt x="27486" y="6530"/>
                  <a:pt x="27475" y="6541"/>
                  <a:pt x="27461" y="6542"/>
                </a:cubicBezTo>
                <a:cubicBezTo>
                  <a:pt x="27447" y="6542"/>
                  <a:pt x="27436" y="6532"/>
                  <a:pt x="27435" y="6518"/>
                </a:cubicBezTo>
                <a:lnTo>
                  <a:pt x="27432" y="6431"/>
                </a:lnTo>
                <a:lnTo>
                  <a:pt x="27428" y="6369"/>
                </a:lnTo>
                <a:cubicBezTo>
                  <a:pt x="27427" y="6355"/>
                  <a:pt x="27438" y="6343"/>
                  <a:pt x="27452" y="6342"/>
                </a:cubicBezTo>
                <a:cubicBezTo>
                  <a:pt x="27465" y="6341"/>
                  <a:pt x="27477" y="6352"/>
                  <a:pt x="27478" y="6365"/>
                </a:cubicBez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bevel/>
          </a:ln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41" name="Rectangle 63"/>
          <p:cNvSpPr>
            <a:spLocks noChangeArrowheads="1"/>
          </p:cNvSpPr>
          <p:nvPr/>
        </p:nvSpPr>
        <p:spPr bwMode="auto">
          <a:xfrm>
            <a:off x="12873614" y="6211258"/>
            <a:ext cx="433454" cy="5811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>
              <a:solidFill>
                <a:srgbClr val="000000"/>
              </a:solidFill>
            </a:endParaRPr>
          </a:p>
        </p:txBody>
      </p:sp>
      <p:sp>
        <p:nvSpPr>
          <p:cNvPr id="64542" name="Line 66"/>
          <p:cNvSpPr>
            <a:spLocks noChangeShapeType="1"/>
          </p:cNvSpPr>
          <p:nvPr/>
        </p:nvSpPr>
        <p:spPr bwMode="auto">
          <a:xfrm>
            <a:off x="12864087" y="6263654"/>
            <a:ext cx="2382" cy="485850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2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485836" y="4115435"/>
            <a:ext cx="4001117" cy="685906"/>
          </a:xfrm>
          <a:prstGeom prst="rightArrow">
            <a:avLst>
              <a:gd name="adj1" fmla="val 60885"/>
              <a:gd name="adj2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800" b="1" dirty="0">
                <a:solidFill>
                  <a:prstClr val="black"/>
                </a:solidFill>
              </a:rPr>
              <a:t>Traditional scope of purchasing </a:t>
            </a:r>
            <a:endParaRPr lang="en-GB" sz="1800" b="1" dirty="0">
              <a:solidFill>
                <a:prstClr val="black"/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>
            <a:off x="5485836" y="3200894"/>
            <a:ext cx="7202011" cy="685906"/>
          </a:xfrm>
          <a:prstGeom prst="rightArrow">
            <a:avLst>
              <a:gd name="adj1" fmla="val 60885"/>
              <a:gd name="adj2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b="1" i="1" dirty="0">
                <a:solidFill>
                  <a:prstClr val="black"/>
                </a:solidFill>
              </a:rPr>
              <a:t>      </a:t>
            </a:r>
            <a:r>
              <a:rPr lang="en-GB" sz="1800" b="1" dirty="0">
                <a:solidFill>
                  <a:srgbClr val="990033"/>
                </a:solidFill>
              </a:rPr>
              <a:t>Through-life supply management and integrated support</a:t>
            </a:r>
            <a:endParaRPr lang="en-GB" sz="1800" b="1" dirty="0">
              <a:solidFill>
                <a:srgbClr val="990033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12802164" y="3200894"/>
            <a:ext cx="0" cy="240067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9601271" y="4115435"/>
            <a:ext cx="0" cy="1714765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47" name="TextBox 83"/>
          <p:cNvSpPr txBox="1">
            <a:spLocks noChangeArrowheads="1"/>
          </p:cNvSpPr>
          <p:nvPr/>
        </p:nvSpPr>
        <p:spPr bwMode="auto">
          <a:xfrm>
            <a:off x="10287177" y="3772483"/>
            <a:ext cx="2400670" cy="12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>
                <a:solidFill>
                  <a:srgbClr val="000000"/>
                </a:solidFill>
              </a:rPr>
              <a:t> </a:t>
            </a:r>
            <a:r>
              <a:rPr lang="en-GB" altLang="en-US" sz="1500" b="1" i="1">
                <a:solidFill>
                  <a:srgbClr val="000000"/>
                </a:solidFill>
              </a:rPr>
              <a:t>Planned expenditure</a:t>
            </a:r>
            <a:endParaRPr lang="en-GB" altLang="en-US" sz="1500" b="1" i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 b="1" i="1">
                <a:solidFill>
                  <a:srgbClr val="000000"/>
                </a:solidFill>
              </a:rPr>
              <a:t> Product upgrades</a:t>
            </a:r>
            <a:endParaRPr lang="en-GB" altLang="en-US" sz="1500" b="1" i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 b="1" i="1">
                <a:solidFill>
                  <a:srgbClr val="000000"/>
                </a:solidFill>
              </a:rPr>
              <a:t> Strategic approach</a:t>
            </a:r>
            <a:endParaRPr lang="en-GB" altLang="en-US" sz="1500" b="1" i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 b="1" i="1">
                <a:solidFill>
                  <a:srgbClr val="000000"/>
                </a:solidFill>
              </a:rPr>
              <a:t> Supplier involvement </a:t>
            </a:r>
            <a:endParaRPr lang="en-GB" altLang="en-US" sz="1500" b="1" i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 b="1" i="1">
                <a:solidFill>
                  <a:srgbClr val="000000"/>
                </a:solidFill>
              </a:rPr>
              <a:t> Use of logistics data  </a:t>
            </a:r>
            <a:endParaRPr lang="en-GB" altLang="en-US" sz="1500" b="1" i="1">
              <a:solidFill>
                <a:srgbClr val="000000"/>
              </a:solidFill>
            </a:endParaRPr>
          </a:p>
        </p:txBody>
      </p:sp>
      <p:sp>
        <p:nvSpPr>
          <p:cNvPr id="64548" name="TextBox 84"/>
          <p:cNvSpPr txBox="1">
            <a:spLocks noChangeArrowheads="1"/>
          </p:cNvSpPr>
          <p:nvPr/>
        </p:nvSpPr>
        <p:spPr bwMode="auto">
          <a:xfrm>
            <a:off x="6400377" y="5572985"/>
            <a:ext cx="274362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500" i="1">
                <a:solidFill>
                  <a:srgbClr val="000000"/>
                </a:solidFill>
              </a:rPr>
              <a:t>Typical timescale: 5 -10 years</a:t>
            </a:r>
            <a:endParaRPr lang="en-GB" altLang="en-US" sz="1500" i="1">
              <a:solidFill>
                <a:srgbClr val="000000"/>
              </a:solidFill>
            </a:endParaRPr>
          </a:p>
        </p:txBody>
      </p:sp>
      <p:sp>
        <p:nvSpPr>
          <p:cNvPr id="64549" name="TextBox 85"/>
          <p:cNvSpPr txBox="1">
            <a:spLocks noChangeArrowheads="1"/>
          </p:cNvSpPr>
          <p:nvPr/>
        </p:nvSpPr>
        <p:spPr bwMode="auto">
          <a:xfrm>
            <a:off x="10401494" y="5572985"/>
            <a:ext cx="13718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500" b="1" i="1">
                <a:solidFill>
                  <a:srgbClr val="000000"/>
                </a:solidFill>
              </a:rPr>
              <a:t>10-50 years</a:t>
            </a:r>
            <a:endParaRPr lang="en-GB" altLang="en-US" sz="1500" b="1" i="1">
              <a:solidFill>
                <a:srgbClr val="000000"/>
              </a:solidFill>
            </a:endParaRPr>
          </a:p>
        </p:txBody>
      </p:sp>
      <p:sp>
        <p:nvSpPr>
          <p:cNvPr id="64550" name="Rectangle 2"/>
          <p:cNvSpPr>
            <a:spLocks noChangeArrowheads="1"/>
          </p:cNvSpPr>
          <p:nvPr/>
        </p:nvSpPr>
        <p:spPr bwMode="auto">
          <a:xfrm>
            <a:off x="3482897" y="445363"/>
            <a:ext cx="11386512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5400" b="1">
                <a:solidFill>
                  <a:srgbClr val="990033"/>
                </a:solidFill>
              </a:rPr>
              <a:t>Through-life management</a:t>
            </a:r>
            <a:endParaRPr lang="en-GB" altLang="en-US" sz="4820" b="1">
              <a:solidFill>
                <a:srgbClr val="990033"/>
              </a:solidFill>
            </a:endParaRPr>
          </a:p>
        </p:txBody>
      </p:sp>
      <p:sp>
        <p:nvSpPr>
          <p:cNvPr id="64551" name="Rectangle 3"/>
          <p:cNvSpPr>
            <a:spLocks noChangeArrowheads="1"/>
          </p:cNvSpPr>
          <p:nvPr/>
        </p:nvSpPr>
        <p:spPr bwMode="auto">
          <a:xfrm>
            <a:off x="3394775" y="1607594"/>
            <a:ext cx="12222461" cy="13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4200">
                <a:solidFill>
                  <a:prstClr val="black"/>
                </a:solidFill>
                <a:latin typeface="Arial" panose="020B0604020202020204" pitchFamily="34" charset="0"/>
              </a:rPr>
              <a:t>Is about managing the extended lifecycle</a:t>
            </a:r>
            <a:endParaRPr lang="en-GB" altLang="en-US" sz="36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en-US" sz="36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81"/>
    </mc:Choice>
    <mc:Fallback>
      <p:transition spd="slow" advTm="10208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 descr="assembl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6081"/>
          <a:stretch>
            <a:fillRect/>
          </a:stretch>
        </p:blipFill>
        <p:spPr bwMode="auto">
          <a:xfrm>
            <a:off x="4499847" y="8228489"/>
            <a:ext cx="2052954" cy="188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3311420" y="388205"/>
            <a:ext cx="12503492" cy="8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20" b="1">
                <a:solidFill>
                  <a:srgbClr val="A50021"/>
                </a:solidFill>
                <a:latin typeface="Arial" panose="020B0604020202020204" pitchFamily="34" charset="0"/>
              </a:rPr>
              <a:t>Services core to competitive advantage  </a:t>
            </a:r>
            <a:endParaRPr lang="en-GB" altLang="en-US" sz="4200" b="1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201866" y="1436116"/>
            <a:ext cx="10426721" cy="7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endParaRPr lang="en-GB" altLang="en-US" sz="4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218536" y="1362286"/>
            <a:ext cx="12784523" cy="68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>
                <a:solidFill>
                  <a:srgbClr val="000000"/>
                </a:solidFill>
                <a:latin typeface="Arial" panose="020B0604020202020204" pitchFamily="34" charset="0"/>
              </a:rPr>
              <a:t>Innovation today often occurs downstream from manufacturing</a:t>
            </a:r>
            <a:r>
              <a:rPr lang="en-GB" altLang="en-US" sz="36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>
                <a:solidFill>
                  <a:srgbClr val="000000"/>
                </a:solidFill>
                <a:latin typeface="Arial" panose="020B0604020202020204" pitchFamily="34" charset="0"/>
              </a:rPr>
              <a:t>‘24/7’ customer support centres, MRO packages</a:t>
            </a:r>
            <a:endParaRPr lang="en-GB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>
                <a:solidFill>
                  <a:srgbClr val="000000"/>
                </a:solidFill>
                <a:latin typeface="Arial" panose="020B0604020202020204" pitchFamily="34" charset="0"/>
              </a:rPr>
              <a:t>Leverage technology &amp; supply structure</a:t>
            </a:r>
            <a:endParaRPr lang="en-GB" altLang="en-US" sz="4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>
                <a:solidFill>
                  <a:srgbClr val="000000"/>
                </a:solidFill>
                <a:latin typeface="Arial" panose="020B0604020202020204" pitchFamily="34" charset="0"/>
              </a:rPr>
              <a:t>Added services, features, product upgrades</a:t>
            </a:r>
            <a:endParaRPr lang="en-GB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GB" altLang="en-US" sz="4200" b="1">
                <a:solidFill>
                  <a:srgbClr val="000000"/>
                </a:solidFill>
                <a:latin typeface="Arial" panose="020B0604020202020204" pitchFamily="34" charset="0"/>
              </a:rPr>
              <a:t>Emergence of service-orientated business models by global brands</a:t>
            </a:r>
            <a:endParaRPr lang="en-GB" altLang="en-US" sz="4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>
                <a:solidFill>
                  <a:srgbClr val="000000"/>
                </a:solidFill>
                <a:latin typeface="Arial" panose="020B0604020202020204" pitchFamily="34" charset="0"/>
              </a:rPr>
              <a:t>Power by the Hour - PbtH (Rolls Royce)</a:t>
            </a:r>
            <a:endParaRPr lang="en-GB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3600">
                <a:solidFill>
                  <a:srgbClr val="000000"/>
                </a:solidFill>
                <a:latin typeface="Arial" panose="020B0604020202020204" pitchFamily="34" charset="0"/>
              </a:rPr>
              <a:t>Total Cost of Maintenance – TCM (Lufthansa) </a:t>
            </a:r>
            <a:endParaRPr lang="en-GB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9638" name="Picture 5" descr="logist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00" y="8276122"/>
            <a:ext cx="5804003" cy="182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061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2296" y="66686"/>
            <a:ext cx="12691640" cy="1512328"/>
          </a:xfrm>
          <a:noFill/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altLang="en-US" sz="5400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‘Full Service’ systems</a:t>
            </a:r>
            <a:r>
              <a:rPr lang="en-GB" altLang="en-US" sz="540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5400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</a:t>
            </a:r>
            <a:endParaRPr lang="en-GB" altLang="en-US" sz="5400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94692" y="1362286"/>
            <a:ext cx="12532071" cy="6535158"/>
          </a:xfrm>
        </p:spPr>
        <p:txBody>
          <a:bodyPr/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504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GB" altLang="en-US" sz="4050" b="1" dirty="0">
                <a:latin typeface="Arial" panose="020B0604020202020204" pitchFamily="34" charset="0"/>
                <a:cs typeface="Arial" panose="020B0604020202020204" pitchFamily="34" charset="0"/>
              </a:rPr>
              <a:t>Through-life management</a:t>
            </a:r>
            <a:r>
              <a:rPr lang="en-GB" altLang="en-US" sz="4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GB" altLang="en-US" sz="4050" i="1" dirty="0">
                <a:latin typeface="Arial" panose="020B0604020202020204" pitchFamily="34" charset="0"/>
                <a:cs typeface="Arial" panose="020B0604020202020204" pitchFamily="34" charset="0"/>
              </a:rPr>
              <a:t>“Delivering a fully integrated…capability”, “Managing the project throughout the life-cycle</a:t>
            </a:r>
            <a:r>
              <a:rPr lang="en-GB" altLang="en-US" sz="405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GB" altLang="en-US" sz="4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504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GB" altLang="en-US" sz="405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Royce: </a:t>
            </a:r>
            <a:r>
              <a:rPr lang="en-GB" altLang="en-US" sz="4050" i="1" dirty="0">
                <a:latin typeface="Arial" panose="020B0604020202020204" pitchFamily="34" charset="0"/>
                <a:cs typeface="Arial" panose="020B0604020202020204" pitchFamily="34" charset="0"/>
              </a:rPr>
              <a:t>“By harmonising our products &amp; services we are stepping towards total service solutions, ranging from traditional support such as spare parts, to engine leasing and state of the art predictive maintenance services…” </a:t>
            </a:r>
            <a:endParaRPr lang="en-GB" altLang="en-US" sz="4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504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GB" altLang="en-US" sz="4050" dirty="0">
                <a:latin typeface="Arial" panose="020B0604020202020204" pitchFamily="34" charset="0"/>
                <a:cs typeface="Arial" panose="020B0604020202020204" pitchFamily="34" charset="0"/>
              </a:rPr>
              <a:t>Full or total service means offering a</a:t>
            </a:r>
            <a:r>
              <a:rPr lang="en-GB" altLang="en-US" sz="4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4050" dirty="0">
                <a:latin typeface="Arial" panose="020B0604020202020204" pitchFamily="34" charset="0"/>
                <a:cs typeface="Arial" panose="020B0604020202020204" pitchFamily="34" charset="0"/>
              </a:rPr>
              <a:t>whole solution</a:t>
            </a:r>
            <a:endParaRPr lang="en-GB" alt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38" y="8402347"/>
            <a:ext cx="5294336" cy="127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732" y="7783126"/>
            <a:ext cx="3617676" cy="222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457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519" y="423928"/>
            <a:ext cx="12686876" cy="83118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800" b="1">
                <a:solidFill>
                  <a:schemeClr val="tx1"/>
                </a:solidFill>
              </a:rPr>
              <a:t>RBV approach to make or buy decision</a:t>
            </a:r>
            <a:endParaRPr lang="en-GB" altLang="en-US" sz="4800" b="1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6915" y="1579014"/>
            <a:ext cx="15414172" cy="5725408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3600" dirty="0"/>
              <a:t>Considers the firm as a </a:t>
            </a:r>
            <a:r>
              <a:rPr lang="en-GB" altLang="en-US" sz="3600" i="1" dirty="0">
                <a:solidFill>
                  <a:srgbClr val="CC0000"/>
                </a:solidFill>
              </a:rPr>
              <a:t>bundle of resources and capabilities</a:t>
            </a:r>
            <a:r>
              <a:rPr lang="en-GB" altLang="en-US" sz="3600" dirty="0"/>
              <a:t> (Penrose 1959)</a:t>
            </a:r>
            <a:endParaRPr lang="en-GB" altLang="en-US" sz="3600" dirty="0"/>
          </a:p>
          <a:p>
            <a:pPr eaLnBrk="1" hangingPunct="1">
              <a:defRPr/>
            </a:pPr>
            <a:endParaRPr lang="en-GB" altLang="en-US" sz="1650" dirty="0"/>
          </a:p>
          <a:p>
            <a:pPr eaLnBrk="1" hangingPunct="1">
              <a:defRPr/>
            </a:pPr>
            <a:r>
              <a:rPr lang="en-GB" altLang="en-US" sz="3600" dirty="0"/>
              <a:t>Effective core competencies are sources of SCA:</a:t>
            </a:r>
            <a:endParaRPr lang="en-GB" altLang="en-US" sz="3600" dirty="0"/>
          </a:p>
          <a:p>
            <a:pPr lvl="1" eaLnBrk="1" hangingPunct="1">
              <a:defRPr/>
            </a:pPr>
            <a:r>
              <a:rPr lang="en-GB" altLang="en-US" sz="3000" b="1" dirty="0">
                <a:solidFill>
                  <a:srgbClr val="CC0000"/>
                </a:solidFill>
              </a:rPr>
              <a:t>V</a:t>
            </a:r>
            <a:r>
              <a:rPr lang="en-GB" altLang="en-US" sz="3000" dirty="0"/>
              <a:t>aluable </a:t>
            </a:r>
            <a:endParaRPr lang="en-GB" altLang="en-US" sz="3000" dirty="0"/>
          </a:p>
          <a:p>
            <a:pPr lvl="1" eaLnBrk="1" hangingPunct="1">
              <a:defRPr/>
            </a:pPr>
            <a:r>
              <a:rPr lang="en-GB" altLang="en-US" sz="3000" b="1" dirty="0">
                <a:solidFill>
                  <a:srgbClr val="CC0000"/>
                </a:solidFill>
              </a:rPr>
              <a:t>R</a:t>
            </a:r>
            <a:r>
              <a:rPr lang="en-GB" altLang="en-US" sz="3000" dirty="0"/>
              <a:t>are</a:t>
            </a:r>
            <a:endParaRPr lang="en-GB" altLang="en-US" sz="3000" dirty="0"/>
          </a:p>
          <a:p>
            <a:pPr lvl="1" eaLnBrk="1" hangingPunct="1">
              <a:defRPr/>
            </a:pPr>
            <a:r>
              <a:rPr lang="en-GB" altLang="en-US" sz="3000" b="1" dirty="0">
                <a:solidFill>
                  <a:srgbClr val="CC0000"/>
                </a:solidFill>
              </a:rPr>
              <a:t>I</a:t>
            </a:r>
            <a:r>
              <a:rPr lang="en-GB" altLang="en-US" sz="3000" dirty="0"/>
              <a:t>nimitable: difficult to copy by other firms</a:t>
            </a:r>
            <a:endParaRPr lang="en-GB" altLang="en-US" sz="3000" dirty="0"/>
          </a:p>
          <a:p>
            <a:pPr lvl="1" eaLnBrk="1" hangingPunct="1">
              <a:defRPr/>
            </a:pPr>
            <a:r>
              <a:rPr lang="en-GB" altLang="en-US" sz="3000" b="1" dirty="0">
                <a:solidFill>
                  <a:srgbClr val="CC0000"/>
                </a:solidFill>
              </a:rPr>
              <a:t>N</a:t>
            </a:r>
            <a:r>
              <a:rPr lang="en-GB" altLang="en-US" sz="3000" dirty="0"/>
              <a:t>on-substitutable: unique skills or knowledge sets</a:t>
            </a:r>
            <a:endParaRPr lang="en-GB" altLang="en-US" sz="3000" dirty="0"/>
          </a:p>
          <a:p>
            <a:pPr lvl="1" eaLnBrk="1" hangingPunct="1">
              <a:defRPr/>
            </a:pPr>
            <a:r>
              <a:rPr lang="en-GB" altLang="en-US" sz="3000" dirty="0"/>
              <a:t>Areas where company can dominate</a:t>
            </a:r>
            <a:endParaRPr lang="en-GB" altLang="en-US" sz="3000" dirty="0"/>
          </a:p>
          <a:p>
            <a:pPr lvl="1" eaLnBrk="1" hangingPunct="1">
              <a:defRPr/>
            </a:pPr>
            <a:r>
              <a:rPr lang="en-GB" altLang="en-US" sz="3000" dirty="0"/>
              <a:t>Embedded in the organisation’s systems</a:t>
            </a:r>
            <a:endParaRPr lang="en-GB" altLang="en-US" sz="3000" dirty="0"/>
          </a:p>
          <a:p>
            <a:pPr marL="685800" lvl="1" indent="0" eaLnBrk="1" hangingPunct="1">
              <a:buFontTx/>
              <a:buNone/>
              <a:defRPr/>
            </a:pPr>
            <a:endParaRPr lang="en-GB" altLang="en-US" sz="3000" dirty="0"/>
          </a:p>
          <a:p>
            <a:pPr lvl="1" eaLnBrk="1" hangingPunct="1">
              <a:defRPr/>
            </a:pPr>
            <a:endParaRPr lang="en-GB" altLang="en-US" sz="3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865914" y="6727372"/>
            <a:ext cx="4294758" cy="25228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1575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en-GB" altLang="en-US" sz="1575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GB" altLang="en-US" sz="1575" b="1" dirty="0">
                <a:solidFill>
                  <a:srgbClr val="CC0000"/>
                </a:solidFill>
                <a:latin typeface="Calibri" panose="020F0502020204030204" pitchFamily="34" charset="0"/>
              </a:rPr>
              <a:t>V</a:t>
            </a:r>
            <a:r>
              <a:rPr lang="en-GB" altLang="en-US" sz="1575" b="1" dirty="0">
                <a:solidFill>
                  <a:srgbClr val="000000"/>
                </a:solidFill>
                <a:latin typeface="Calibri" panose="020F0502020204030204" pitchFamily="34" charset="0"/>
              </a:rPr>
              <a:t>aluable</a:t>
            </a:r>
            <a:endParaRPr lang="fr-FR" altLang="en-US" sz="1575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GB" altLang="en-US" sz="1575" b="1" dirty="0">
                <a:solidFill>
                  <a:srgbClr val="CC0000"/>
                </a:solidFill>
                <a:latin typeface="Calibri" panose="020F0502020204030204" pitchFamily="34" charset="0"/>
              </a:rPr>
              <a:t>R</a:t>
            </a:r>
            <a:r>
              <a:rPr lang="en-GB" altLang="en-US" sz="1575" b="1" dirty="0">
                <a:solidFill>
                  <a:srgbClr val="000000"/>
                </a:solidFill>
                <a:latin typeface="Calibri" panose="020F0502020204030204" pitchFamily="34" charset="0"/>
              </a:rPr>
              <a:t>are</a:t>
            </a:r>
            <a:endParaRPr lang="fr-FR" altLang="en-US" sz="1575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GB" altLang="en-US" sz="1575" b="1" dirty="0">
                <a:solidFill>
                  <a:srgbClr val="CC0000"/>
                </a:solidFill>
                <a:latin typeface="Calibri" panose="020F0502020204030204" pitchFamily="34" charset="0"/>
              </a:rPr>
              <a:t>I</a:t>
            </a:r>
            <a:r>
              <a:rPr lang="en-GB" altLang="en-US" sz="1575" b="1" dirty="0">
                <a:solidFill>
                  <a:srgbClr val="000000"/>
                </a:solidFill>
                <a:latin typeface="Calibri" panose="020F0502020204030204" pitchFamily="34" charset="0"/>
              </a:rPr>
              <a:t>nimitable</a:t>
            </a:r>
            <a:endParaRPr lang="fr-FR" altLang="en-US" sz="1575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algn="just" eaLnBrk="1" hangingPunct="1">
              <a:lnSpc>
                <a:spcPct val="112000"/>
              </a:lnSpc>
              <a:buFont typeface="Symbol" panose="05050102010706020507" pitchFamily="18" charset="2"/>
              <a:buChar char="·"/>
              <a:defRPr/>
            </a:pPr>
            <a:r>
              <a:rPr lang="en-GB" alt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1500" dirty="0">
                <a:solidFill>
                  <a:srgbClr val="000000"/>
                </a:solidFill>
                <a:latin typeface="Calibri" panose="020F0502020204030204" pitchFamily="34" charset="0"/>
              </a:rPr>
              <a:t>History dependent</a:t>
            </a:r>
            <a:endParaRPr lang="fr-FR" altLang="en-US" sz="1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buFont typeface="Symbol" panose="05050102010706020507" pitchFamily="18" charset="2"/>
              <a:buChar char="·"/>
              <a:defRPr/>
            </a:pPr>
            <a:r>
              <a:rPr lang="en-GB" altLang="en-US" sz="1500" dirty="0">
                <a:solidFill>
                  <a:srgbClr val="000000"/>
                </a:solidFill>
                <a:latin typeface="Calibri" panose="020F0502020204030204" pitchFamily="34" charset="0"/>
              </a:rPr>
              <a:t> Causally ambiguous </a:t>
            </a:r>
            <a:endParaRPr lang="fr-FR" altLang="en-US" sz="1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buFont typeface="Symbol" panose="05050102010706020507" pitchFamily="18" charset="2"/>
              <a:buChar char="·"/>
              <a:defRPr/>
            </a:pPr>
            <a:r>
              <a:rPr lang="en-GB" altLang="en-US" sz="1500" dirty="0">
                <a:solidFill>
                  <a:srgbClr val="000000"/>
                </a:solidFill>
                <a:latin typeface="Calibri" panose="020F0502020204030204" pitchFamily="34" charset="0"/>
              </a:rPr>
              <a:t> Socially complex</a:t>
            </a:r>
            <a:endParaRPr lang="en-GB" altLang="en-US" sz="1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eaLnBrk="1" hangingPunct="1">
              <a:defRPr/>
            </a:pPr>
            <a:endParaRPr lang="fr-FR" altLang="en-US" sz="1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GB" altLang="en-US" sz="1575" b="1" dirty="0">
                <a:solidFill>
                  <a:srgbClr val="CC0000"/>
                </a:solidFill>
                <a:latin typeface="Calibri" panose="020F0502020204030204" pitchFamily="34" charset="0"/>
              </a:rPr>
              <a:t>N</a:t>
            </a:r>
            <a:r>
              <a:rPr lang="en-GB" altLang="en-US" sz="1575" b="1" dirty="0">
                <a:solidFill>
                  <a:srgbClr val="000000"/>
                </a:solidFill>
                <a:latin typeface="Calibri" panose="020F0502020204030204" pitchFamily="34" charset="0"/>
              </a:rPr>
              <a:t>on-Substitutable</a:t>
            </a:r>
            <a:endParaRPr lang="fr-FR" altLang="en-US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158570" y="7435046"/>
            <a:ext cx="2838973" cy="14602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GB" altLang="en-US" sz="1575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GB" altLang="en-US" sz="1575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en-GB" altLang="en-US" sz="1575" b="1" dirty="0">
                <a:solidFill>
                  <a:srgbClr val="000000"/>
                </a:solidFill>
                <a:latin typeface="Calibri" panose="020F0502020204030204" pitchFamily="34" charset="0"/>
              </a:rPr>
              <a:t>Sustained Competitive Advantage      (SCA</a:t>
            </a:r>
            <a:r>
              <a:rPr lang="en-GB" altLang="en-US" sz="1575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fr-FR" altLang="en-US" sz="1575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3000" dirty="0"/>
          </a:p>
        </p:txBody>
      </p:sp>
      <p:sp>
        <p:nvSpPr>
          <p:cNvPr id="72710" name="AutoShape 9"/>
          <p:cNvSpPr>
            <a:spLocks noChangeArrowheads="1"/>
          </p:cNvSpPr>
          <p:nvPr/>
        </p:nvSpPr>
        <p:spPr bwMode="auto">
          <a:xfrm>
            <a:off x="9305951" y="8123698"/>
            <a:ext cx="797843" cy="428691"/>
          </a:xfrm>
          <a:prstGeom prst="rightArrow">
            <a:avLst>
              <a:gd name="adj1" fmla="val 50000"/>
              <a:gd name="adj2" fmla="val 46476"/>
            </a:avLst>
          </a:prstGeom>
          <a:solidFill>
            <a:srgbClr val="D8D8D8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72711" name="Rectangle 10"/>
          <p:cNvSpPr>
            <a:spLocks noChangeArrowheads="1"/>
          </p:cNvSpPr>
          <p:nvPr/>
        </p:nvSpPr>
        <p:spPr bwMode="auto">
          <a:xfrm>
            <a:off x="4261684" y="9380828"/>
            <a:ext cx="991705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650" b="1">
                <a:solidFill>
                  <a:srgbClr val="000000"/>
                </a:solidFill>
              </a:rPr>
              <a:t>Figure 5.2 Simplified version of Barney’s Model of Sources of Sustained Competitive Advantage</a:t>
            </a:r>
            <a:endParaRPr lang="en-GB" altLang="en-US" sz="9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500">
                <a:solidFill>
                  <a:srgbClr val="000000"/>
                </a:solidFill>
              </a:rPr>
              <a:t>(Adapted from Barney, 1991)</a:t>
            </a:r>
            <a:endParaRPr lang="en-GB" altLang="en-US" sz="27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520" y="66685"/>
            <a:ext cx="12346305" cy="171476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>
                <a:solidFill>
                  <a:schemeClr val="tx1"/>
                </a:solidFill>
              </a:rPr>
              <a:t>Examples of core competencies</a:t>
            </a:r>
            <a:endParaRPr lang="en-GB" altLang="en-US" sz="5400" b="1">
              <a:solidFill>
                <a:schemeClr val="tx1"/>
              </a:solidFill>
            </a:endParaRPr>
          </a:p>
        </p:txBody>
      </p:sp>
      <p:graphicFrame>
        <p:nvGraphicFramePr>
          <p:cNvPr id="443395" name="Group 3"/>
          <p:cNvGraphicFramePr>
            <a:graphicFrameLocks noGrp="1"/>
          </p:cNvGraphicFramePr>
          <p:nvPr>
            <p:ph idx="1"/>
          </p:nvPr>
        </p:nvGraphicFramePr>
        <p:xfrm>
          <a:off x="3063731" y="1902914"/>
          <a:ext cx="12346305" cy="6480385"/>
        </p:xfrm>
        <a:graphic>
          <a:graphicData uri="http://schemas.openxmlformats.org/drawingml/2006/table">
            <a:tbl>
              <a:tblPr/>
              <a:tblGrid>
                <a:gridCol w="3886800"/>
                <a:gridCol w="8459505"/>
              </a:tblGrid>
              <a:tr h="864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kumimoji="0" lang="en-GB" sz="42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Competency </a:t>
                      </a:r>
                      <a:endParaRPr kumimoji="0" lang="en-GB" sz="42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64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flair &amp; portable technology 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17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Honda 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combustion engine and drive train technology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7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Ocado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groceries &amp; logistics 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17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Walmart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Integrating information technology with customer delivery systems 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9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Nike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Athletic shoe research &amp; design</a:t>
                      </a:r>
                      <a:endParaRPr kumimoji="0" lang="en-GB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81" marR="137181" marT="68574" marB="685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792" y="283413"/>
            <a:ext cx="12801195" cy="1047912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>
                <a:solidFill>
                  <a:schemeClr val="tx1"/>
                </a:solidFill>
              </a:rPr>
              <a:t>RBV approach to make or buy</a:t>
            </a:r>
            <a:endParaRPr lang="en-GB" altLang="en-US" sz="5400">
              <a:solidFill>
                <a:schemeClr val="tx1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1851" y="1795741"/>
            <a:ext cx="11934286" cy="6913836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3600"/>
              <a:t>Outsourcing must be considered as a </a:t>
            </a:r>
            <a:r>
              <a:rPr lang="en-GB" altLang="en-US" sz="3600">
                <a:solidFill>
                  <a:srgbClr val="FF0000"/>
                </a:solidFill>
              </a:rPr>
              <a:t>strategic decision</a:t>
            </a:r>
            <a:r>
              <a:rPr lang="en-GB" altLang="en-US" sz="3600"/>
              <a:t> rather than a </a:t>
            </a:r>
            <a:r>
              <a:rPr lang="en-GB" altLang="en-US" sz="3600">
                <a:solidFill>
                  <a:srgbClr val="FF0000"/>
                </a:solidFill>
              </a:rPr>
              <a:t>short-term cost-saving solution</a:t>
            </a:r>
            <a:r>
              <a:rPr lang="en-GB" altLang="en-US" sz="3600"/>
              <a:t> (Gadde and Håkansson, 2001) </a:t>
            </a:r>
            <a:endParaRPr lang="en-GB" altLang="en-US" sz="3600"/>
          </a:p>
          <a:p>
            <a:pPr eaLnBrk="1" hangingPunct="1">
              <a:lnSpc>
                <a:spcPct val="90000"/>
              </a:lnSpc>
            </a:pPr>
            <a:endParaRPr lang="en-GB" altLang="en-US" sz="3600"/>
          </a:p>
          <a:p>
            <a:pPr eaLnBrk="1" hangingPunct="1">
              <a:lnSpc>
                <a:spcPct val="90000"/>
              </a:lnSpc>
            </a:pPr>
            <a:r>
              <a:rPr lang="en-GB" altLang="en-US" sz="3600"/>
              <a:t>Outsourcing is not about finding someone who can do it cheaper: it’s about </a:t>
            </a:r>
            <a:r>
              <a:rPr lang="en-GB" altLang="en-US" sz="3600">
                <a:solidFill>
                  <a:srgbClr val="FF0000"/>
                </a:solidFill>
              </a:rPr>
              <a:t>leveraging knowledge capabilities</a:t>
            </a:r>
            <a:r>
              <a:rPr lang="en-GB" altLang="en-US" sz="3600"/>
              <a:t> </a:t>
            </a:r>
            <a:endParaRPr lang="en-GB" altLang="en-US" sz="3600"/>
          </a:p>
          <a:p>
            <a:pPr eaLnBrk="1" hangingPunct="1">
              <a:lnSpc>
                <a:spcPct val="90000"/>
              </a:lnSpc>
            </a:pPr>
            <a:endParaRPr lang="en-GB" altLang="en-US" sz="3600"/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cs typeface="Times New Roman" panose="02020603050405020304" pitchFamily="18" charset="0"/>
              </a:rPr>
              <a:t>Companies seek to </a:t>
            </a:r>
            <a:r>
              <a:rPr lang="en-GB" alt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develop core</a:t>
            </a:r>
            <a:r>
              <a:rPr lang="en-GB" altLang="en-US" sz="3600">
                <a:cs typeface="Times New Roman" panose="02020603050405020304" pitchFamily="18" charset="0"/>
              </a:rPr>
              <a:t> </a:t>
            </a:r>
            <a:r>
              <a:rPr lang="en-GB" alt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competencies internally</a:t>
            </a:r>
            <a:r>
              <a:rPr lang="en-GB" altLang="en-US" sz="3600">
                <a:cs typeface="Times New Roman" panose="02020603050405020304" pitchFamily="18" charset="0"/>
              </a:rPr>
              <a:t>, leaving those that are ‘non-core’ to be developed and supplied externally</a:t>
            </a:r>
            <a:endParaRPr lang="en-GB" altLang="en-US" sz="36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36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600"/>
              <a:t>NRBV &amp; the Interaction approach put the emphasis on understanding individual companies as parts of </a:t>
            </a:r>
            <a:r>
              <a:rPr lang="en-GB" altLang="en-US" sz="3600">
                <a:solidFill>
                  <a:srgbClr val="FF0000"/>
                </a:solidFill>
              </a:rPr>
              <a:t>complex business networks  </a:t>
            </a:r>
            <a:endParaRPr lang="en-GB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5"/>
          <p:cNvGrpSpPr/>
          <p:nvPr/>
        </p:nvGrpSpPr>
        <p:grpSpPr bwMode="auto">
          <a:xfrm>
            <a:off x="2446893" y="390585"/>
            <a:ext cx="13401362" cy="8831038"/>
            <a:chOff x="68" y="258"/>
            <a:chExt cx="5627" cy="3708"/>
          </a:xfrm>
        </p:grpSpPr>
        <p:sp>
          <p:nvSpPr>
            <p:cNvPr id="78853" name="Freeform 2"/>
            <p:cNvSpPr/>
            <p:nvPr/>
          </p:nvSpPr>
          <p:spPr bwMode="auto">
            <a:xfrm>
              <a:off x="4887" y="1810"/>
              <a:ext cx="800" cy="1864"/>
            </a:xfrm>
            <a:custGeom>
              <a:avLst/>
              <a:gdLst>
                <a:gd name="T0" fmla="*/ 0 w 800"/>
                <a:gd name="T1" fmla="*/ 0 h 1864"/>
                <a:gd name="T2" fmla="*/ 0 w 800"/>
                <a:gd name="T3" fmla="*/ 2147471309 h 1864"/>
                <a:gd name="T4" fmla="*/ 2147471217 w 800"/>
                <a:gd name="T5" fmla="*/ 2147471309 h 1864"/>
                <a:gd name="T6" fmla="*/ 2147471217 w 800"/>
                <a:gd name="T7" fmla="*/ 2147471309 h 1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0"/>
                <a:gd name="T13" fmla="*/ 0 h 1864"/>
                <a:gd name="T14" fmla="*/ 800 w 800"/>
                <a:gd name="T15" fmla="*/ 1864 h 1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0" h="1864">
                  <a:moveTo>
                    <a:pt x="0" y="0"/>
                  </a:moveTo>
                  <a:lnTo>
                    <a:pt x="0" y="1864"/>
                  </a:lnTo>
                  <a:lnTo>
                    <a:pt x="800" y="1864"/>
                  </a:lnTo>
                  <a:lnTo>
                    <a:pt x="800" y="160"/>
                  </a:lnTo>
                </a:path>
              </a:pathLst>
            </a:custGeom>
            <a:solidFill>
              <a:srgbClr val="B2B2B2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54" name="Freeform 3"/>
            <p:cNvSpPr/>
            <p:nvPr/>
          </p:nvSpPr>
          <p:spPr bwMode="auto">
            <a:xfrm>
              <a:off x="367" y="266"/>
              <a:ext cx="2896" cy="536"/>
            </a:xfrm>
            <a:custGeom>
              <a:avLst/>
              <a:gdLst>
                <a:gd name="T0" fmla="*/ 0 w 2896"/>
                <a:gd name="T1" fmla="*/ 0 h 536"/>
                <a:gd name="T2" fmla="*/ 2147471148 w 2896"/>
                <a:gd name="T3" fmla="*/ 0 h 536"/>
                <a:gd name="T4" fmla="*/ 2147471148 w 2896"/>
                <a:gd name="T5" fmla="*/ 2147470894 h 536"/>
                <a:gd name="T6" fmla="*/ 0 w 2896"/>
                <a:gd name="T7" fmla="*/ 2147470894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96"/>
                <a:gd name="T13" fmla="*/ 0 h 536"/>
                <a:gd name="T14" fmla="*/ 2896 w 2896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96" h="536">
                  <a:moveTo>
                    <a:pt x="0" y="0"/>
                  </a:moveTo>
                  <a:lnTo>
                    <a:pt x="2728" y="0"/>
                  </a:lnTo>
                  <a:lnTo>
                    <a:pt x="2896" y="536"/>
                  </a:lnTo>
                  <a:lnTo>
                    <a:pt x="0" y="536"/>
                  </a:lnTo>
                </a:path>
              </a:pathLst>
            </a:custGeom>
            <a:solidFill>
              <a:srgbClr val="C0C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55" name="Text Box 4"/>
            <p:cNvSpPr txBox="1">
              <a:spLocks noChangeArrowheads="1"/>
            </p:cNvSpPr>
            <p:nvPr/>
          </p:nvSpPr>
          <p:spPr bwMode="auto">
            <a:xfrm>
              <a:off x="2315" y="3793"/>
              <a:ext cx="13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700" b="1" i="1">
                  <a:solidFill>
                    <a:srgbClr val="000000"/>
                  </a:solidFill>
                </a:rPr>
                <a:t>Business Criticality</a:t>
              </a:r>
              <a:endParaRPr lang="en-GB" altLang="en-US" sz="2700" b="1" i="1">
                <a:solidFill>
                  <a:srgbClr val="000000"/>
                </a:solidFill>
              </a:endParaRPr>
            </a:p>
          </p:txBody>
        </p:sp>
        <p:sp>
          <p:nvSpPr>
            <p:cNvPr id="78856" name="Rectangle 5"/>
            <p:cNvSpPr>
              <a:spLocks noChangeArrowheads="1"/>
            </p:cNvSpPr>
            <p:nvPr/>
          </p:nvSpPr>
          <p:spPr bwMode="auto">
            <a:xfrm>
              <a:off x="367" y="810"/>
              <a:ext cx="2904" cy="2864"/>
            </a:xfrm>
            <a:prstGeom prst="rect">
              <a:avLst/>
            </a:prstGeom>
            <a:solidFill>
              <a:srgbClr val="EAEAEA">
                <a:alpha val="50195"/>
              </a:srgbClr>
            </a:solidFill>
            <a:ln w="19050">
              <a:solidFill>
                <a:srgbClr val="061A5C"/>
              </a:solidFill>
              <a:miter lim="800000"/>
            </a:ln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9000" b="1">
                  <a:solidFill>
                    <a:srgbClr val="000000"/>
                  </a:solidFill>
                </a:rPr>
                <a:t>Buy</a:t>
              </a:r>
              <a:endParaRPr lang="en-GB" altLang="en-US" sz="9000" b="1">
                <a:solidFill>
                  <a:srgbClr val="00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000000"/>
                  </a:solidFill>
                </a:rPr>
                <a:t>Tactical sourcing from the supply chain</a:t>
              </a:r>
              <a:endParaRPr lang="en-GB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8857" name="Rectangle 6"/>
            <p:cNvSpPr>
              <a:spLocks noChangeArrowheads="1"/>
            </p:cNvSpPr>
            <p:nvPr/>
          </p:nvSpPr>
          <p:spPr bwMode="auto">
            <a:xfrm>
              <a:off x="3274" y="794"/>
              <a:ext cx="1592" cy="2880"/>
            </a:xfrm>
            <a:prstGeom prst="rect">
              <a:avLst/>
            </a:prstGeom>
            <a:solidFill>
              <a:srgbClr val="B2B2B2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17" tIns="0" rIns="108017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3600" b="1">
                  <a:solidFill>
                    <a:srgbClr val="000000"/>
                  </a:solidFill>
                </a:rPr>
                <a:t>Protect</a:t>
              </a:r>
              <a:r>
                <a:rPr lang="en-GB" altLang="en-US" sz="3600">
                  <a:solidFill>
                    <a:srgbClr val="000000"/>
                  </a:solidFill>
                </a:rPr>
                <a:t> </a:t>
              </a:r>
              <a:r>
                <a:rPr lang="en-GB" altLang="en-US" sz="2400">
                  <a:solidFill>
                    <a:srgbClr val="000000"/>
                  </a:solidFill>
                </a:rPr>
                <a:t>within strategic supplier partnership</a:t>
              </a:r>
              <a:endParaRPr lang="en-GB" altLang="en-US" sz="2400"/>
            </a:p>
          </p:txBody>
        </p:sp>
        <p:sp>
          <p:nvSpPr>
            <p:cNvPr id="78858" name="Freeform 7"/>
            <p:cNvSpPr/>
            <p:nvPr/>
          </p:nvSpPr>
          <p:spPr bwMode="auto">
            <a:xfrm>
              <a:off x="3247" y="266"/>
              <a:ext cx="2448" cy="1536"/>
            </a:xfrm>
            <a:custGeom>
              <a:avLst/>
              <a:gdLst>
                <a:gd name="T0" fmla="*/ 2147471015 w 2448"/>
                <a:gd name="T1" fmla="*/ 0 h 1536"/>
                <a:gd name="T2" fmla="*/ 2147471015 w 2448"/>
                <a:gd name="T3" fmla="*/ 0 h 1536"/>
                <a:gd name="T4" fmla="*/ 2147471015 w 2448"/>
                <a:gd name="T5" fmla="*/ 2147471189 h 1536"/>
                <a:gd name="T6" fmla="*/ 2147471015 w 2448"/>
                <a:gd name="T7" fmla="*/ 2147471189 h 1536"/>
                <a:gd name="T8" fmla="*/ 2147471015 w 2448"/>
                <a:gd name="T9" fmla="*/ 2147471189 h 1536"/>
                <a:gd name="T10" fmla="*/ 2147471015 w 2448"/>
                <a:gd name="T11" fmla="*/ 2147471189 h 1536"/>
                <a:gd name="T12" fmla="*/ 2147471015 w 2448"/>
                <a:gd name="T13" fmla="*/ 2147471189 h 1536"/>
                <a:gd name="T14" fmla="*/ 0 w 2448"/>
                <a:gd name="T15" fmla="*/ 2147471189 h 1536"/>
                <a:gd name="T16" fmla="*/ 0 w 2448"/>
                <a:gd name="T17" fmla="*/ 2147471189 h 1536"/>
                <a:gd name="T18" fmla="*/ 2147471015 w 2448"/>
                <a:gd name="T19" fmla="*/ 2147471189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48"/>
                <a:gd name="T31" fmla="*/ 0 h 1536"/>
                <a:gd name="T32" fmla="*/ 2448 w 2448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48" h="1536">
                  <a:moveTo>
                    <a:pt x="48" y="0"/>
                  </a:moveTo>
                  <a:lnTo>
                    <a:pt x="2448" y="0"/>
                  </a:lnTo>
                  <a:lnTo>
                    <a:pt x="2448" y="1536"/>
                  </a:lnTo>
                  <a:lnTo>
                    <a:pt x="1632" y="1536"/>
                  </a:lnTo>
                  <a:lnTo>
                    <a:pt x="1632" y="1008"/>
                  </a:lnTo>
                  <a:lnTo>
                    <a:pt x="1440" y="816"/>
                  </a:lnTo>
                  <a:lnTo>
                    <a:pt x="1152" y="720"/>
                  </a:lnTo>
                  <a:lnTo>
                    <a:pt x="0" y="576"/>
                  </a:lnTo>
                  <a:lnTo>
                    <a:pt x="0" y="528"/>
                  </a:lnTo>
                  <a:lnTo>
                    <a:pt x="48" y="5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59" name="Freeform 8"/>
            <p:cNvSpPr/>
            <p:nvPr/>
          </p:nvSpPr>
          <p:spPr bwMode="auto">
            <a:xfrm>
              <a:off x="3095" y="258"/>
              <a:ext cx="2600" cy="1712"/>
            </a:xfrm>
            <a:custGeom>
              <a:avLst/>
              <a:gdLst>
                <a:gd name="T0" fmla="*/ 0 w 2600"/>
                <a:gd name="T1" fmla="*/ 0 h 1712"/>
                <a:gd name="T2" fmla="*/ 2147471065 w 2600"/>
                <a:gd name="T3" fmla="*/ 2147471260 h 1712"/>
                <a:gd name="T4" fmla="*/ 2147471065 w 2600"/>
                <a:gd name="T5" fmla="*/ 2147471260 h 1712"/>
                <a:gd name="T6" fmla="*/ 2147471065 w 2600"/>
                <a:gd name="T7" fmla="*/ 2147471260 h 1712"/>
                <a:gd name="T8" fmla="*/ 2147471065 w 2600"/>
                <a:gd name="T9" fmla="*/ 2147471260 h 1712"/>
                <a:gd name="T10" fmla="*/ 2147471065 w 2600"/>
                <a:gd name="T11" fmla="*/ 2147471260 h 1712"/>
                <a:gd name="T12" fmla="*/ 2147471065 w 2600"/>
                <a:gd name="T13" fmla="*/ 2147471260 h 1712"/>
                <a:gd name="T14" fmla="*/ 2147471065 w 2600"/>
                <a:gd name="T15" fmla="*/ 2147471260 h 1712"/>
                <a:gd name="T16" fmla="*/ 2147471065 w 2600"/>
                <a:gd name="T17" fmla="*/ 2147471260 h 1712"/>
                <a:gd name="T18" fmla="*/ 2147471065 w 2600"/>
                <a:gd name="T19" fmla="*/ 2147471260 h 1712"/>
                <a:gd name="T20" fmla="*/ 2147471065 w 2600"/>
                <a:gd name="T21" fmla="*/ 2147471260 h 1712"/>
                <a:gd name="T22" fmla="*/ 2147471065 w 2600"/>
                <a:gd name="T23" fmla="*/ 2147471260 h 1712"/>
                <a:gd name="T24" fmla="*/ 0 w 2600"/>
                <a:gd name="T25" fmla="*/ 0 h 17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00"/>
                <a:gd name="T40" fmla="*/ 0 h 1712"/>
                <a:gd name="T41" fmla="*/ 2600 w 2600"/>
                <a:gd name="T42" fmla="*/ 1712 h 17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00" h="1712">
                  <a:moveTo>
                    <a:pt x="0" y="0"/>
                  </a:moveTo>
                  <a:lnTo>
                    <a:pt x="2600" y="8"/>
                  </a:lnTo>
                  <a:lnTo>
                    <a:pt x="2592" y="1712"/>
                  </a:lnTo>
                  <a:lnTo>
                    <a:pt x="1792" y="1536"/>
                  </a:lnTo>
                  <a:lnTo>
                    <a:pt x="1784" y="1320"/>
                  </a:lnTo>
                  <a:lnTo>
                    <a:pt x="1770" y="1139"/>
                  </a:lnTo>
                  <a:lnTo>
                    <a:pt x="1696" y="976"/>
                  </a:lnTo>
                  <a:lnTo>
                    <a:pt x="1526" y="848"/>
                  </a:lnTo>
                  <a:lnTo>
                    <a:pt x="1292" y="760"/>
                  </a:lnTo>
                  <a:lnTo>
                    <a:pt x="969" y="672"/>
                  </a:lnTo>
                  <a:lnTo>
                    <a:pt x="597" y="601"/>
                  </a:lnTo>
                  <a:lnTo>
                    <a:pt x="17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61A5C"/>
              </a:solidFill>
              <a:prstDash val="solid"/>
              <a:rou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60" name="Text Box 9"/>
            <p:cNvSpPr txBox="1">
              <a:spLocks noChangeArrowheads="1"/>
            </p:cNvSpPr>
            <p:nvPr/>
          </p:nvSpPr>
          <p:spPr bwMode="auto">
            <a:xfrm>
              <a:off x="3987" y="314"/>
              <a:ext cx="14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6600" b="1">
                  <a:solidFill>
                    <a:srgbClr val="000000"/>
                  </a:solidFill>
                </a:rPr>
                <a:t>Do</a:t>
              </a:r>
              <a:endParaRPr lang="en-GB" altLang="en-US" sz="6600" b="1">
                <a:solidFill>
                  <a:srgbClr val="00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000000"/>
                  </a:solidFill>
                </a:rPr>
                <a:t>RR develop, invest &amp; own</a:t>
              </a:r>
              <a:endParaRPr lang="en-GB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8861" name="Rectangle 10"/>
            <p:cNvSpPr>
              <a:spLocks noChangeArrowheads="1"/>
            </p:cNvSpPr>
            <p:nvPr/>
          </p:nvSpPr>
          <p:spPr bwMode="auto">
            <a:xfrm>
              <a:off x="367" y="266"/>
              <a:ext cx="5328" cy="341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solidFill>
                  <a:schemeClr val="bg1"/>
                </a:solidFill>
              </a:endParaRPr>
            </a:p>
          </p:txBody>
        </p:sp>
        <p:sp>
          <p:nvSpPr>
            <p:cNvPr id="78862" name="Oval 11"/>
            <p:cNvSpPr>
              <a:spLocks noChangeArrowheads="1"/>
            </p:cNvSpPr>
            <p:nvPr/>
          </p:nvSpPr>
          <p:spPr bwMode="auto">
            <a:xfrm>
              <a:off x="407" y="391"/>
              <a:ext cx="840" cy="2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</a:rPr>
                <a:t>Wholly within RR</a:t>
              </a: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8863" name="Oval 12"/>
            <p:cNvSpPr>
              <a:spLocks noChangeArrowheads="1"/>
            </p:cNvSpPr>
            <p:nvPr/>
          </p:nvSpPr>
          <p:spPr bwMode="auto">
            <a:xfrm>
              <a:off x="431" y="2069"/>
              <a:ext cx="840" cy="3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</a:rPr>
                <a:t>Either within RR or SC</a:t>
              </a: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8864" name="Oval 13"/>
            <p:cNvSpPr>
              <a:spLocks noChangeArrowheads="1"/>
            </p:cNvSpPr>
            <p:nvPr/>
          </p:nvSpPr>
          <p:spPr bwMode="auto">
            <a:xfrm>
              <a:off x="431" y="3090"/>
              <a:ext cx="840" cy="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</a:rPr>
                <a:t>Wholly within SC</a:t>
              </a: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8865" name="Oval 14"/>
            <p:cNvSpPr>
              <a:spLocks noChangeArrowheads="1"/>
            </p:cNvSpPr>
            <p:nvPr/>
          </p:nvSpPr>
          <p:spPr bwMode="auto">
            <a:xfrm>
              <a:off x="385" y="1103"/>
              <a:ext cx="1052" cy="4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</a:rPr>
                <a:t>Both RR and supply chain required</a:t>
              </a:r>
              <a:endParaRPr lang="en-GB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8866" name="Text Box 15"/>
            <p:cNvSpPr txBox="1">
              <a:spLocks noChangeArrowheads="1"/>
            </p:cNvSpPr>
            <p:nvPr/>
          </p:nvSpPr>
          <p:spPr bwMode="auto">
            <a:xfrm rot="-5400000">
              <a:off x="-357" y="2007"/>
              <a:ext cx="10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700" b="1" i="1">
                  <a:solidFill>
                    <a:srgbClr val="000000"/>
                  </a:solidFill>
                </a:rPr>
                <a:t>Firm Capability</a:t>
              </a:r>
              <a:endParaRPr lang="en-GB" altLang="en-US" sz="2700" b="1" i="1">
                <a:solidFill>
                  <a:srgbClr val="000000"/>
                </a:solidFill>
              </a:endParaRPr>
            </a:p>
          </p:txBody>
        </p:sp>
        <p:sp>
          <p:nvSpPr>
            <p:cNvPr id="78867" name="Oval 16"/>
            <p:cNvSpPr>
              <a:spLocks noChangeArrowheads="1"/>
            </p:cNvSpPr>
            <p:nvPr/>
          </p:nvSpPr>
          <p:spPr bwMode="auto">
            <a:xfrm>
              <a:off x="770" y="3362"/>
              <a:ext cx="840" cy="2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</a:rPr>
                <a:t>Irrelevant</a:t>
              </a:r>
              <a:endParaRPr lang="en-GB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78868" name="Oval 17"/>
            <p:cNvSpPr>
              <a:spLocks noChangeArrowheads="1"/>
            </p:cNvSpPr>
            <p:nvPr/>
          </p:nvSpPr>
          <p:spPr bwMode="auto">
            <a:xfrm>
              <a:off x="1955" y="3354"/>
              <a:ext cx="1288" cy="3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</a:rPr>
                <a:t>Not differentiating, but beneficial</a:t>
              </a:r>
              <a:endParaRPr lang="en-GB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78869" name="Oval 18"/>
            <p:cNvSpPr>
              <a:spLocks noChangeArrowheads="1"/>
            </p:cNvSpPr>
            <p:nvPr/>
          </p:nvSpPr>
          <p:spPr bwMode="auto">
            <a:xfrm>
              <a:off x="3599" y="3362"/>
              <a:ext cx="992" cy="2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</a:rPr>
                <a:t>Differentiating &amp; beneficial</a:t>
              </a:r>
              <a:endParaRPr lang="en-GB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78870" name="Rectangle 20"/>
            <p:cNvSpPr>
              <a:spLocks noChangeArrowheads="1"/>
            </p:cNvSpPr>
            <p:nvPr/>
          </p:nvSpPr>
          <p:spPr bwMode="auto">
            <a:xfrm>
              <a:off x="263" y="316"/>
              <a:ext cx="288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4200" b="1">
                  <a:solidFill>
                    <a:srgbClr val="000000"/>
                  </a:solidFill>
                </a:rPr>
                <a:t>Control</a:t>
              </a:r>
              <a:endParaRPr lang="en-GB" altLang="en-US" sz="4200" b="1">
                <a:solidFill>
                  <a:srgbClr val="000000"/>
                </a:solidFill>
              </a:endParaRP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GB" altLang="en-US" sz="2400">
                  <a:solidFill>
                    <a:srgbClr val="000000"/>
                  </a:solidFill>
                </a:rPr>
                <a:t>Exploit via licensing</a:t>
              </a:r>
              <a:endParaRPr lang="en-GB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8871" name="Rectangle 21"/>
            <p:cNvSpPr>
              <a:spLocks noChangeArrowheads="1"/>
            </p:cNvSpPr>
            <p:nvPr/>
          </p:nvSpPr>
          <p:spPr bwMode="auto">
            <a:xfrm>
              <a:off x="4926" y="2519"/>
              <a:ext cx="70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3600" b="1">
                  <a:solidFill>
                    <a:srgbClr val="000000"/>
                  </a:solidFill>
                </a:rPr>
                <a:t>Protect</a:t>
              </a:r>
              <a:r>
                <a:rPr lang="en-GB" altLang="en-US" sz="3000"/>
                <a:t> </a:t>
              </a:r>
              <a:endParaRPr lang="en-GB" altLang="en-US" sz="2700"/>
            </a:p>
          </p:txBody>
        </p:sp>
        <p:sp>
          <p:nvSpPr>
            <p:cNvPr id="78872" name="Line 22"/>
            <p:cNvSpPr>
              <a:spLocks noChangeShapeType="1"/>
            </p:cNvSpPr>
            <p:nvPr/>
          </p:nvSpPr>
          <p:spPr bwMode="auto">
            <a:xfrm flipH="1">
              <a:off x="4210" y="935"/>
              <a:ext cx="484" cy="817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73" name="Oval 23"/>
            <p:cNvSpPr>
              <a:spLocks noChangeArrowheads="1"/>
            </p:cNvSpPr>
            <p:nvPr/>
          </p:nvSpPr>
          <p:spPr bwMode="auto">
            <a:xfrm>
              <a:off x="3455" y="1026"/>
              <a:ext cx="1144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i="1">
                  <a:solidFill>
                    <a:srgbClr val="000000"/>
                  </a:solidFill>
                </a:rPr>
                <a:t>Depends on affordability &amp; strategic relationship</a:t>
              </a:r>
              <a:endParaRPr lang="en-GB" altLang="en-US" sz="1800" i="1">
                <a:solidFill>
                  <a:srgbClr val="000000"/>
                </a:solidFill>
              </a:endParaRPr>
            </a:p>
          </p:txBody>
        </p:sp>
        <p:sp>
          <p:nvSpPr>
            <p:cNvPr id="78874" name="Text Box 4"/>
            <p:cNvSpPr txBox="1">
              <a:spLocks noChangeArrowheads="1"/>
            </p:cNvSpPr>
            <p:nvPr/>
          </p:nvSpPr>
          <p:spPr bwMode="auto">
            <a:xfrm>
              <a:off x="5148" y="3793"/>
              <a:ext cx="2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i="1">
                  <a:solidFill>
                    <a:srgbClr val="000000"/>
                  </a:solidFill>
                </a:rPr>
                <a:t>High</a:t>
              </a:r>
              <a:endParaRPr lang="en-GB" altLang="en-US" sz="2400" i="1">
                <a:solidFill>
                  <a:srgbClr val="000000"/>
                </a:solidFill>
              </a:endParaRPr>
            </a:p>
          </p:txBody>
        </p:sp>
        <p:sp>
          <p:nvSpPr>
            <p:cNvPr id="78875" name="Text Box 4"/>
            <p:cNvSpPr txBox="1">
              <a:spLocks noChangeArrowheads="1"/>
            </p:cNvSpPr>
            <p:nvPr/>
          </p:nvSpPr>
          <p:spPr bwMode="auto">
            <a:xfrm>
              <a:off x="158" y="3793"/>
              <a:ext cx="2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i="1">
                  <a:solidFill>
                    <a:srgbClr val="000000"/>
                  </a:solidFill>
                </a:rPr>
                <a:t>Low</a:t>
              </a:r>
              <a:endParaRPr lang="en-GB" altLang="en-US" sz="2400" i="1">
                <a:solidFill>
                  <a:srgbClr val="000000"/>
                </a:solidFill>
              </a:endParaRPr>
            </a:p>
          </p:txBody>
        </p:sp>
        <p:sp>
          <p:nvSpPr>
            <p:cNvPr id="78876" name="Text Box 4"/>
            <p:cNvSpPr txBox="1">
              <a:spLocks noChangeArrowheads="1"/>
            </p:cNvSpPr>
            <p:nvPr/>
          </p:nvSpPr>
          <p:spPr bwMode="auto">
            <a:xfrm>
              <a:off x="68" y="572"/>
              <a:ext cx="2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i="1">
                  <a:solidFill>
                    <a:srgbClr val="000000"/>
                  </a:solidFill>
                </a:rPr>
                <a:t>High</a:t>
              </a:r>
              <a:endParaRPr lang="en-GB" altLang="en-US" sz="2400" i="1">
                <a:solidFill>
                  <a:srgbClr val="000000"/>
                </a:solidFill>
              </a:endParaRPr>
            </a:p>
          </p:txBody>
        </p:sp>
        <p:sp>
          <p:nvSpPr>
            <p:cNvPr id="78877" name="Line 31"/>
            <p:cNvSpPr>
              <a:spLocks noChangeShapeType="1"/>
            </p:cNvSpPr>
            <p:nvPr/>
          </p:nvSpPr>
          <p:spPr bwMode="auto">
            <a:xfrm>
              <a:off x="4876" y="1797"/>
              <a:ext cx="0" cy="190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78" name="Oval 19"/>
            <p:cNvSpPr>
              <a:spLocks noChangeArrowheads="1"/>
            </p:cNvSpPr>
            <p:nvPr/>
          </p:nvSpPr>
          <p:spPr bwMode="auto">
            <a:xfrm>
              <a:off x="4967" y="3346"/>
              <a:ext cx="658" cy="3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</a:rPr>
                <a:t>Essential</a:t>
              </a:r>
              <a:endParaRPr lang="en-GB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78879" name="Line 24"/>
            <p:cNvSpPr>
              <a:spLocks noChangeShapeType="1"/>
            </p:cNvSpPr>
            <p:nvPr/>
          </p:nvSpPr>
          <p:spPr bwMode="auto">
            <a:xfrm flipH="1">
              <a:off x="3007" y="3213"/>
              <a:ext cx="209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GB"/>
            </a:p>
          </p:txBody>
        </p:sp>
        <p:sp>
          <p:nvSpPr>
            <p:cNvPr id="78880" name="Oval 25"/>
            <p:cNvSpPr>
              <a:spLocks noChangeArrowheads="1"/>
            </p:cNvSpPr>
            <p:nvPr/>
          </p:nvSpPr>
          <p:spPr bwMode="auto">
            <a:xfrm>
              <a:off x="3325" y="2750"/>
              <a:ext cx="1446" cy="49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rou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1661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63322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44919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26580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408241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4899025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571500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6531610" algn="l" defTabSz="163322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i="1">
                  <a:solidFill>
                    <a:srgbClr val="000000"/>
                  </a:solidFill>
                </a:rPr>
                <a:t>Depends on unique or commoditised capability relationship</a:t>
              </a:r>
              <a:endParaRPr lang="en-GB" altLang="en-US" sz="1800" i="1">
                <a:solidFill>
                  <a:srgbClr val="000000"/>
                </a:solidFill>
              </a:endParaRPr>
            </a:p>
          </p:txBody>
        </p:sp>
      </p:grpSp>
      <p:sp>
        <p:nvSpPr>
          <p:cNvPr id="78851" name="Rectangle 30"/>
          <p:cNvSpPr>
            <a:spLocks noChangeArrowheads="1"/>
          </p:cNvSpPr>
          <p:nvPr/>
        </p:nvSpPr>
        <p:spPr bwMode="auto">
          <a:xfrm>
            <a:off x="7091046" y="9590776"/>
            <a:ext cx="7995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166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3322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4919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658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8241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4899025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571500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6531610" algn="l" defTabSz="163322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Business Analysis Matrix </a:t>
            </a:r>
            <a:r>
              <a:rPr lang="en-US" altLang="en-US" sz="1800">
                <a:solidFill>
                  <a:srgbClr val="000000"/>
                </a:solidFill>
              </a:rPr>
              <a:t>(Adapted: Rolls Royce Engines)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79" y="9250202"/>
            <a:ext cx="3515267" cy="8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.jpg" descr="Worldwide map.jp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2818996" y="1576737"/>
            <a:ext cx="12549823" cy="7081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1312" y="607090"/>
            <a:ext cx="6723188" cy="138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 Worldwide map displaying Apple’s Suppliers (Apple, 2016)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8"/>
          <p:cNvSpPr txBox="1">
            <a:spLocks noChangeArrowheads="1"/>
          </p:cNvSpPr>
          <p:nvPr/>
        </p:nvSpPr>
        <p:spPr bwMode="auto">
          <a:xfrm>
            <a:off x="2284942" y="128414"/>
            <a:ext cx="13718117" cy="738792"/>
          </a:xfrm>
          <a:prstGeom prst="rect">
            <a:avLst/>
          </a:prstGeom>
          <a:noFill/>
          <a:ln w="9525">
            <a:noFill/>
            <a:miter lim="800000"/>
            <a:tailEnd type="none" w="sm" len="med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r>
              <a:rPr lang="en-US" sz="4200" dirty="0">
                <a:solidFill>
                  <a:schemeClr val="bg2">
                    <a:lumMod val="75000"/>
                  </a:schemeClr>
                </a:solidFill>
              </a:rPr>
              <a:t>Strategic resources and sustainable competitive advantage</a:t>
            </a:r>
            <a:endParaRPr lang="en-US" sz="4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84942" y="2227520"/>
            <a:ext cx="1371811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987520" y="2226814"/>
            <a:ext cx="12529689" cy="12336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1">
                <a:solidFill>
                  <a:srgbClr val="606060"/>
                </a:solidFill>
              </a:rPr>
              <a:t>Operations resources can give sustainable competitive advantage if they are...</a:t>
            </a:r>
            <a:endParaRPr lang="en-GB" sz="3600" i="1">
              <a:solidFill>
                <a:srgbClr val="606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3316" y="3979684"/>
            <a:ext cx="567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sz="3600" i="1" dirty="0"/>
              <a:t>Scarce</a:t>
            </a:r>
            <a:endParaRPr lang="en-GB" sz="3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38092" y="4991871"/>
            <a:ext cx="567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sz="3600" i="1" dirty="0"/>
              <a:t>Not very mobile</a:t>
            </a:r>
            <a:endParaRPr lang="en-GB" sz="3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038091" y="6032638"/>
            <a:ext cx="5670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sz="3600" i="1" dirty="0"/>
              <a:t>Difficult to imitate</a:t>
            </a:r>
            <a:endParaRPr lang="en-GB" sz="3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092870" y="7044826"/>
            <a:ext cx="5670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sz="3600" i="1" dirty="0"/>
              <a:t>Difficult to substitute for</a:t>
            </a:r>
            <a:endParaRPr lang="en-GB" sz="3600" i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0" y="414927"/>
            <a:ext cx="10210799" cy="94119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potatoes&#10;&#10;Description automatically generated with medium confidence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05" y="5541279"/>
            <a:ext cx="4324351" cy="4197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9384" y="6315870"/>
            <a:ext cx="4324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://www.pngall.com/potato-pn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 descr="A picture containing indoo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72" y="914400"/>
            <a:ext cx="5113386" cy="50056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6017" y="6474397"/>
            <a:ext cx="51133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pngall.com/fry-png/download/41991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3544" y="5887275"/>
            <a:ext cx="5597236" cy="4197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20" y="1385455"/>
            <a:ext cx="4879882" cy="770312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2237" y="1500981"/>
            <a:ext cx="12963525" cy="72866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842" y="317632"/>
            <a:ext cx="16074189" cy="968231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39344" y="547773"/>
            <a:ext cx="10491355" cy="1988651"/>
          </a:xfrm>
        </p:spPr>
        <p:txBody>
          <a:bodyPr/>
          <a:lstStyle/>
          <a:p>
            <a:r>
              <a:rPr lang="en-GB" dirty="0"/>
              <a:t>Conclusions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4364" y="2738861"/>
            <a:ext cx="9826336" cy="6528014"/>
          </a:xfrm>
        </p:spPr>
        <p:txBody>
          <a:bodyPr/>
          <a:lstStyle/>
          <a:p>
            <a:r>
              <a:rPr lang="en-GB" dirty="0"/>
              <a:t>Services become more important as incomes/</a:t>
            </a:r>
            <a:r>
              <a:rPr lang="en-GB"/>
              <a:t>economies grow</a:t>
            </a:r>
            <a:endParaRPr lang="en-GB" dirty="0"/>
          </a:p>
          <a:p>
            <a:r>
              <a:rPr lang="en-GB" dirty="0"/>
              <a:t>Old models of what is a service do not work  </a:t>
            </a:r>
            <a:endParaRPr lang="en-GB" dirty="0"/>
          </a:p>
          <a:p>
            <a:r>
              <a:rPr lang="en-GB" dirty="0"/>
              <a:t>Adding or increasing services is a competitive strategy ‘</a:t>
            </a:r>
            <a:r>
              <a:rPr lang="en-GB" dirty="0" err="1"/>
              <a:t>servitisation</a:t>
            </a:r>
            <a:r>
              <a:rPr lang="en-GB" dirty="0"/>
              <a:t>’</a:t>
            </a:r>
            <a:endParaRPr lang="en-GB" dirty="0"/>
          </a:p>
          <a:p>
            <a:r>
              <a:rPr lang="en-GB" dirty="0"/>
              <a:t>The Experience economy is arguably an extension of the service economy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-1" b="1709"/>
          <a:stretch>
            <a:fillRect/>
          </a:stretch>
        </p:blipFill>
        <p:spPr>
          <a:xfrm>
            <a:off x="-33334" y="0"/>
            <a:ext cx="6986016" cy="1028698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 showing food spending in selected countr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5" y="1687377"/>
            <a:ext cx="10637214" cy="73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mily spending in 1957 vs 20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67" y="1039205"/>
            <a:ext cx="9145411" cy="80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42" y="257215"/>
            <a:ext cx="13718117" cy="97741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899957" y="9495510"/>
            <a:ext cx="276268" cy="5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7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201865" y="390586"/>
            <a:ext cx="9183517" cy="9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5400" b="1">
                <a:solidFill>
                  <a:srgbClr val="A50021"/>
                </a:solidFill>
                <a:latin typeface="Arial" panose="020B0604020202020204" pitchFamily="34" charset="0"/>
              </a:rPr>
              <a:t>The importance of services</a:t>
            </a:r>
            <a:r>
              <a:rPr lang="en-GB" altLang="en-US" sz="5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5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01865" y="1471840"/>
            <a:ext cx="12315343" cy="333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Services in the</a:t>
            </a:r>
            <a:r>
              <a:rPr lang="en-GB" altLang="en-US" sz="27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United States represent</a:t>
            </a: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2700">
                <a:solidFill>
                  <a:srgbClr val="000000"/>
                </a:solidFill>
                <a:latin typeface="Arial" panose="020B0604020202020204" pitchFamily="34" charset="0"/>
              </a:rPr>
              <a:t> Three quarters of Gross National Product</a:t>
            </a:r>
            <a:endParaRPr lang="en-GB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2700">
                <a:solidFill>
                  <a:srgbClr val="000000"/>
                </a:solidFill>
                <a:latin typeface="Arial" panose="020B0604020202020204" pitchFamily="34" charset="0"/>
              </a:rPr>
              <a:t> Around 90% of new jobs created in the economy </a:t>
            </a:r>
            <a:endParaRPr lang="en-GB" altLang="en-US" sz="2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United Kingdom..</a:t>
            </a: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01865" y="3739140"/>
            <a:ext cx="11124534" cy="617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22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9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80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41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25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00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610" algn="l" defTabSz="1633220" rtl="0" eaLnBrk="1" latinLnBrk="0" hangingPunct="1">
              <a:defRPr sz="3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en-US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</a:pPr>
            <a:r>
              <a: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700" b="1" i="1" dirty="0">
                <a:solidFill>
                  <a:srgbClr val="CC0000"/>
                </a:solidFill>
                <a:latin typeface="Arial" panose="020B0604020202020204" pitchFamily="34" charset="0"/>
              </a:rPr>
              <a:t>Services: 70% of GDP (Gross Domestic Product)</a:t>
            </a:r>
            <a:r>
              <a:rPr lang="en-GB" altLang="en-US" sz="2700" b="1" i="1" dirty="0">
                <a:solidFill>
                  <a:srgbClr val="000000"/>
                </a:solidFill>
                <a:latin typeface="Arial" panose="020B0604020202020204" pitchFamily="34" charset="0"/>
              </a:rPr>
              <a:t>*</a:t>
            </a:r>
            <a:r>
              <a:rPr lang="en-GB" altLang="en-US" sz="2700" b="1" i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endParaRPr lang="en-GB" altLang="en-US" sz="2700" b="1" i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</a:pPr>
            <a:r>
              <a: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 Industry: 27.5%</a:t>
            </a:r>
            <a:endParaRPr lang="en-GB" alt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</a:pPr>
            <a:r>
              <a: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 Agriculture: 2.5%			</a:t>
            </a:r>
            <a:endParaRPr lang="en-GB" alt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4" fontAlgn="base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endParaRPr lang="en-GB" alt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4" fontAlgn="base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endParaRPr lang="en-GB" alt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  <a:buFontTx/>
              <a:buNone/>
            </a:pP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  <a:buFontTx/>
              <a:buNone/>
            </a:pPr>
            <a:r>
              <a:rPr lang="en-GB" altLang="en-US" sz="2100" dirty="0">
                <a:solidFill>
                  <a:srgbClr val="000000"/>
                </a:solidFill>
                <a:latin typeface="Arial" panose="020B0604020202020204" pitchFamily="34" charset="0"/>
              </a:rPr>
              <a:t>(Source: Office of National Statistics – ONS)</a:t>
            </a:r>
            <a:endParaRPr lang="en-GB" alt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fontAlgn="base">
              <a:spcBef>
                <a:spcPct val="40000"/>
              </a:spcBef>
              <a:spcAft>
                <a:spcPct val="40000"/>
              </a:spcAft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*GDP measures the total income generated by the production of goods and services within the economy.</a:t>
            </a:r>
            <a:r>
              <a:rPr lang="en-GB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5846" name="Picture 6" descr="Special report: the airline industr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46" y="5144295"/>
            <a:ext cx="6699491" cy="33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5"/>
    </mc:Choice>
    <mc:Fallback>
      <p:transition spd="slow" advTm="71595"/>
    </mc:Fallback>
  </mc:AlternateContent>
</p:sld>
</file>

<file path=ppt/tags/tag1.xml><?xml version="1.0" encoding="utf-8"?>
<p:tagLst xmlns:p="http://schemas.openxmlformats.org/presentationml/2006/main">
  <p:tag name="TIMING" val="|13.7|47.7|2.2"/>
</p:tagLst>
</file>

<file path=ppt/tags/tag2.xml><?xml version="1.0" encoding="utf-8"?>
<p:tagLst xmlns:p="http://schemas.openxmlformats.org/presentationml/2006/main">
  <p:tag name="commondata" val="eyJoZGlkIjoiYTk4NWE2MDhkZjdhMjJhYWFhNmJkMDhiY2VmMTM5YzUifQ=="/>
</p:tagLst>
</file>

<file path=ppt/theme/theme1.xml><?xml version="1.0" encoding="utf-8"?>
<a:theme xmlns:a="http://schemas.openxmlformats.org/drawingml/2006/main" name="Content slides - basic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pictur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anks and keep in touch slid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lg" len="lg"/>
          <a:tailEnd type="stealth" w="lg" len="lg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lg" len="lg"/>
          <a:tailEnd type="stealth" w="lg" len="lg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12997</Words>
  <Application>WPS 演示</Application>
  <PresentationFormat>Custom</PresentationFormat>
  <Paragraphs>814</Paragraphs>
  <Slides>52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14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82" baseType="lpstr">
      <vt:lpstr>Arial</vt:lpstr>
      <vt:lpstr>宋体</vt:lpstr>
      <vt:lpstr>Wingdings</vt:lpstr>
      <vt:lpstr>Arial</vt:lpstr>
      <vt:lpstr>Times New Roman</vt:lpstr>
      <vt:lpstr>Calibri</vt:lpstr>
      <vt:lpstr>Calibri</vt:lpstr>
      <vt:lpstr>Calibri Light</vt:lpstr>
      <vt:lpstr>微软雅黑</vt:lpstr>
      <vt:lpstr>Arial Unicode MS</vt:lpstr>
      <vt:lpstr>等线</vt:lpstr>
      <vt:lpstr>MS PGothic</vt:lpstr>
      <vt:lpstr>Symbol</vt:lpstr>
      <vt:lpstr>黑体</vt:lpstr>
      <vt:lpstr>Content slides - basic</vt:lpstr>
      <vt:lpstr>Content slide picture</vt:lpstr>
      <vt:lpstr>Thanks and keep in touch slide</vt:lpstr>
      <vt:lpstr>Title slide</vt:lpstr>
      <vt:lpstr>Office Theme</vt:lpstr>
      <vt:lpstr>Default Design</vt:lpstr>
      <vt:lpstr>6_Office Theme</vt:lpstr>
      <vt:lpstr>7_Office Theme</vt:lpstr>
      <vt:lpstr>1_Office Theme</vt:lpstr>
      <vt:lpstr>Office Theme</vt:lpstr>
      <vt:lpstr>Default Design</vt:lpstr>
      <vt:lpstr>Default Design</vt:lpstr>
      <vt:lpstr>Default Design</vt:lpstr>
      <vt:lpstr>Default Design</vt:lpstr>
      <vt:lpstr>MSGraph.Chart.8</vt:lpstr>
      <vt:lpstr>Excel.Chart.8</vt:lpstr>
      <vt:lpstr>Master of Business Administration  Digital Business Delivery  Session 5 : Value Creation Services </vt:lpstr>
      <vt:lpstr>Recap Process design and mapping</vt:lpstr>
      <vt:lpstr>Todays agenda</vt:lpstr>
      <vt:lpstr>Agenda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Vargo and Lusch’s Service Dominant logic</vt:lpstr>
      <vt:lpstr>PowerPoint 演示文稿</vt:lpstr>
      <vt:lpstr>PowerPoint 演示文稿</vt:lpstr>
      <vt:lpstr> Edinburgh</vt:lpstr>
      <vt:lpstr>from mass production to mass customization</vt:lpstr>
      <vt:lpstr>Servitisation</vt:lpstr>
      <vt:lpstr>Servitisation</vt:lpstr>
      <vt:lpstr>PowerPoint 演示文稿</vt:lpstr>
      <vt:lpstr>PowerPoint 演示文稿</vt:lpstr>
      <vt:lpstr>PowerPoint 演示文稿</vt:lpstr>
      <vt:lpstr>Make it, sell it, service 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‘Full Service’ systems providers</vt:lpstr>
      <vt:lpstr>RBV approach to make or buy decision</vt:lpstr>
      <vt:lpstr>Examples of core competencies</vt:lpstr>
      <vt:lpstr>RBV approach to make or buy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of Business Administration  Digital Business Delivery</dc:title>
  <dc:creator>Nigel Caldwell</dc:creator>
  <cp:lastModifiedBy>Jyyy</cp:lastModifiedBy>
  <cp:revision>16</cp:revision>
  <dcterms:created xsi:type="dcterms:W3CDTF">2021-02-13T19:37:00Z</dcterms:created>
  <dcterms:modified xsi:type="dcterms:W3CDTF">2024-03-24T14:30:10Z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15D2B7D631C64E18B4E7F2D55A0B2EF8_12</vt:lpwstr>
  </property>
  <property fmtid="{D5CDD505-2E9C-101B-9397-08002B2CF9AE}" pid="3" name="KSOProductBuildVer">
    <vt:lpwstr>2052-12.1.0.16250</vt:lpwstr>
  </property>
</Properties>
</file>