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2" r:id="rId4"/>
    <p:sldMasterId id="2147483664" r:id="rId5"/>
    <p:sldMasterId id="2147483666" r:id="rId6"/>
    <p:sldMasterId id="2147483668" r:id="rId7"/>
    <p:sldMasterId id="2147483670" r:id="rId8"/>
    <p:sldMasterId id="2147483672" r:id="rId9"/>
    <p:sldMasterId id="2147483674" r:id="rId10"/>
  </p:sldMasterIdLst>
  <p:notesMasterIdLst>
    <p:notesMasterId r:id="rId12"/>
  </p:notesMasterIdLst>
  <p:sldIdLst>
    <p:sldId id="296" r:id="rId11"/>
    <p:sldId id="292" r:id="rId13"/>
    <p:sldId id="287" r:id="rId14"/>
    <p:sldId id="263" r:id="rId15"/>
    <p:sldId id="334" r:id="rId16"/>
    <p:sldId id="298" r:id="rId17"/>
    <p:sldId id="267" r:id="rId18"/>
    <p:sldId id="268" r:id="rId19"/>
    <p:sldId id="269" r:id="rId20"/>
    <p:sldId id="322" r:id="rId21"/>
    <p:sldId id="320" r:id="rId22"/>
    <p:sldId id="321" r:id="rId23"/>
    <p:sldId id="299" r:id="rId24"/>
    <p:sldId id="260" r:id="rId25"/>
    <p:sldId id="261" r:id="rId26"/>
    <p:sldId id="262" r:id="rId27"/>
    <p:sldId id="327" r:id="rId28"/>
    <p:sldId id="325" r:id="rId29"/>
    <p:sldId id="335" r:id="rId30"/>
    <p:sldId id="272" r:id="rId31"/>
    <p:sldId id="284" r:id="rId32"/>
    <p:sldId id="285" r:id="rId33"/>
    <p:sldId id="286" r:id="rId34"/>
    <p:sldId id="273" r:id="rId35"/>
    <p:sldId id="271" r:id="rId36"/>
    <p:sldId id="336" r:id="rId37"/>
    <p:sldId id="337" r:id="rId38"/>
    <p:sldId id="338" r:id="rId39"/>
    <p:sldId id="339" r:id="rId40"/>
    <p:sldId id="340" r:id="rId41"/>
    <p:sldId id="341" r:id="rId42"/>
    <p:sldId id="342" r:id="rId43"/>
    <p:sldId id="343" r:id="rId44"/>
    <p:sldId id="326" r:id="rId45"/>
    <p:sldId id="301" r:id="rId46"/>
    <p:sldId id="306" r:id="rId47"/>
    <p:sldId id="310" r:id="rId48"/>
    <p:sldId id="309" r:id="rId49"/>
    <p:sldId id="311" r:id="rId50"/>
    <p:sldId id="312" r:id="rId51"/>
    <p:sldId id="314" r:id="rId52"/>
    <p:sldId id="315" r:id="rId53"/>
    <p:sldId id="316" r:id="rId54"/>
    <p:sldId id="317" r:id="rId55"/>
    <p:sldId id="264" r:id="rId56"/>
    <p:sldId id="331" r:id="rId57"/>
    <p:sldId id="305" r:id="rId58"/>
    <p:sldId id="281" r:id="rId59"/>
    <p:sldId id="282" r:id="rId60"/>
    <p:sldId id="289" r:id="rId61"/>
    <p:sldId id="318" r:id="rId62"/>
    <p:sldId id="324" r:id="rId63"/>
  </p:sldIdLst>
  <p:sldSz cx="12192000" cy="6858000"/>
  <p:notesSz cx="6858000" cy="9144000"/>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gel Caldwell" initials="N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020" autoAdjust="0"/>
    <p:restoredTop sz="94660"/>
  </p:normalViewPr>
  <p:slideViewPr>
    <p:cSldViewPr snapToGrid="0">
      <p:cViewPr varScale="1">
        <p:scale>
          <a:sx n="76" d="100"/>
          <a:sy n="76" d="100"/>
        </p:scale>
        <p:origin x="86" y="187"/>
      </p:cViewPr>
      <p:guideLst/>
    </p:cSldViewPr>
  </p:slideViewPr>
  <p:notesTextViewPr>
    <p:cViewPr>
      <p:scale>
        <a:sx n="1" d="1"/>
        <a:sy n="1" d="1"/>
      </p:scale>
      <p:origin x="0" y="0"/>
    </p:cViewPr>
  </p:notesTextViewPr>
  <p:sorterViewPr>
    <p:cViewPr>
      <p:scale>
        <a:sx n="100" d="100"/>
        <a:sy n="100" d="100"/>
      </p:scale>
      <p:origin x="0" y="-17826"/>
    </p:cViewPr>
  </p:sorterViewPr>
  <p:notesViewPr>
    <p:cSldViewPr snapToGrid="0">
      <p:cViewPr varScale="1">
        <p:scale>
          <a:sx n="69" d="100"/>
          <a:sy n="69" d="100"/>
        </p:scale>
        <p:origin x="2112" y="5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8" Type="http://schemas.openxmlformats.org/officeDocument/2006/relationships/tags" Target="tags/tag1.xml"/><Relationship Id="rId67" Type="http://schemas.openxmlformats.org/officeDocument/2006/relationships/commentAuthors" Target="commentAuthors.xml"/><Relationship Id="rId66" Type="http://schemas.openxmlformats.org/officeDocument/2006/relationships/tableStyles" Target="tableStyles.xml"/><Relationship Id="rId65" Type="http://schemas.openxmlformats.org/officeDocument/2006/relationships/viewProps" Target="viewProps.xml"/><Relationship Id="rId64" Type="http://schemas.openxmlformats.org/officeDocument/2006/relationships/presProps" Target="presProps.xml"/><Relationship Id="rId63" Type="http://schemas.openxmlformats.org/officeDocument/2006/relationships/slide" Target="slides/slide52.xml"/><Relationship Id="rId62" Type="http://schemas.openxmlformats.org/officeDocument/2006/relationships/slide" Target="slides/slide51.xml"/><Relationship Id="rId61" Type="http://schemas.openxmlformats.org/officeDocument/2006/relationships/slide" Target="slides/slide50.xml"/><Relationship Id="rId60" Type="http://schemas.openxmlformats.org/officeDocument/2006/relationships/slide" Target="slides/slide49.xml"/><Relationship Id="rId6" Type="http://schemas.openxmlformats.org/officeDocument/2006/relationships/slideMaster" Target="slideMasters/slideMaster5.xml"/><Relationship Id="rId59" Type="http://schemas.openxmlformats.org/officeDocument/2006/relationships/slide" Target="slides/slide48.xml"/><Relationship Id="rId58" Type="http://schemas.openxmlformats.org/officeDocument/2006/relationships/slide" Target="slides/slide47.xml"/><Relationship Id="rId57" Type="http://schemas.openxmlformats.org/officeDocument/2006/relationships/slide" Target="slides/slide46.xml"/><Relationship Id="rId56" Type="http://schemas.openxmlformats.org/officeDocument/2006/relationships/slide" Target="slides/slide45.xml"/><Relationship Id="rId55" Type="http://schemas.openxmlformats.org/officeDocument/2006/relationships/slide" Target="slides/slide44.xml"/><Relationship Id="rId54" Type="http://schemas.openxmlformats.org/officeDocument/2006/relationships/slide" Target="slides/slide43.xml"/><Relationship Id="rId53" Type="http://schemas.openxmlformats.org/officeDocument/2006/relationships/slide" Target="slides/slide42.xml"/><Relationship Id="rId52" Type="http://schemas.openxmlformats.org/officeDocument/2006/relationships/slide" Target="slides/slide41.xml"/><Relationship Id="rId51" Type="http://schemas.openxmlformats.org/officeDocument/2006/relationships/slide" Target="slides/slide40.xml"/><Relationship Id="rId50" Type="http://schemas.openxmlformats.org/officeDocument/2006/relationships/slide" Target="slides/slide39.xml"/><Relationship Id="rId5" Type="http://schemas.openxmlformats.org/officeDocument/2006/relationships/slideMaster" Target="slideMasters/slideMaster4.xml"/><Relationship Id="rId49" Type="http://schemas.openxmlformats.org/officeDocument/2006/relationships/slide" Target="slides/slide38.xml"/><Relationship Id="rId48" Type="http://schemas.openxmlformats.org/officeDocument/2006/relationships/slide" Target="slides/slide37.xml"/><Relationship Id="rId47" Type="http://schemas.openxmlformats.org/officeDocument/2006/relationships/slide" Target="slides/slide36.xml"/><Relationship Id="rId46" Type="http://schemas.openxmlformats.org/officeDocument/2006/relationships/slide" Target="slides/slide35.xml"/><Relationship Id="rId45" Type="http://schemas.openxmlformats.org/officeDocument/2006/relationships/slide" Target="slides/slide34.xml"/><Relationship Id="rId44" Type="http://schemas.openxmlformats.org/officeDocument/2006/relationships/slide" Target="slides/slide33.xml"/><Relationship Id="rId43" Type="http://schemas.openxmlformats.org/officeDocument/2006/relationships/slide" Target="slides/slide32.xml"/><Relationship Id="rId42" Type="http://schemas.openxmlformats.org/officeDocument/2006/relationships/slide" Target="slides/slide31.xml"/><Relationship Id="rId41" Type="http://schemas.openxmlformats.org/officeDocument/2006/relationships/slide" Target="slides/slide30.xml"/><Relationship Id="rId40" Type="http://schemas.openxmlformats.org/officeDocument/2006/relationships/slide" Target="slides/slide29.xml"/><Relationship Id="rId4" Type="http://schemas.openxmlformats.org/officeDocument/2006/relationships/slideMaster" Target="slideMasters/slideMaster3.xml"/><Relationship Id="rId39" Type="http://schemas.openxmlformats.org/officeDocument/2006/relationships/slide" Target="slides/slide28.xml"/><Relationship Id="rId38" Type="http://schemas.openxmlformats.org/officeDocument/2006/relationships/slide" Target="slides/slide27.xml"/><Relationship Id="rId37" Type="http://schemas.openxmlformats.org/officeDocument/2006/relationships/slide" Target="slides/slide26.xml"/><Relationship Id="rId36" Type="http://schemas.openxmlformats.org/officeDocument/2006/relationships/slide" Target="slides/slide25.xml"/><Relationship Id="rId35" Type="http://schemas.openxmlformats.org/officeDocument/2006/relationships/slide" Target="slides/slide24.xml"/><Relationship Id="rId34" Type="http://schemas.openxmlformats.org/officeDocument/2006/relationships/slide" Target="slides/slide23.xml"/><Relationship Id="rId33" Type="http://schemas.openxmlformats.org/officeDocument/2006/relationships/slide" Target="slides/slide22.xml"/><Relationship Id="rId32" Type="http://schemas.openxmlformats.org/officeDocument/2006/relationships/slide" Target="slides/slide21.xml"/><Relationship Id="rId31" Type="http://schemas.openxmlformats.org/officeDocument/2006/relationships/slide" Target="slides/slide20.xml"/><Relationship Id="rId30" Type="http://schemas.openxmlformats.org/officeDocument/2006/relationships/slide" Target="slides/slide19.xml"/><Relationship Id="rId3" Type="http://schemas.openxmlformats.org/officeDocument/2006/relationships/slideMaster" Target="slideMasters/slideMaster2.xml"/><Relationship Id="rId29" Type="http://schemas.openxmlformats.org/officeDocument/2006/relationships/slide" Target="slides/slide18.xml"/><Relationship Id="rId28" Type="http://schemas.openxmlformats.org/officeDocument/2006/relationships/slide" Target="slides/slide17.xml"/><Relationship Id="rId27" Type="http://schemas.openxmlformats.org/officeDocument/2006/relationships/slide" Target="slides/slide16.xml"/><Relationship Id="rId26" Type="http://schemas.openxmlformats.org/officeDocument/2006/relationships/slide" Target="slides/slide15.xml"/><Relationship Id="rId25" Type="http://schemas.openxmlformats.org/officeDocument/2006/relationships/slide" Target="slides/slide14.xml"/><Relationship Id="rId24" Type="http://schemas.openxmlformats.org/officeDocument/2006/relationships/slide" Target="slides/slide13.xml"/><Relationship Id="rId23" Type="http://schemas.openxmlformats.org/officeDocument/2006/relationships/slide" Target="slides/slide12.xml"/><Relationship Id="rId22" Type="http://schemas.openxmlformats.org/officeDocument/2006/relationships/slide" Target="slides/slide11.xml"/><Relationship Id="rId21" Type="http://schemas.openxmlformats.org/officeDocument/2006/relationships/slide" Target="slides/slide10.xml"/><Relationship Id="rId20" Type="http://schemas.openxmlformats.org/officeDocument/2006/relationships/slide" Target="slides/slide9.xml"/><Relationship Id="rId2" Type="http://schemas.openxmlformats.org/officeDocument/2006/relationships/theme" Target="theme/theme1.xml"/><Relationship Id="rId19" Type="http://schemas.openxmlformats.org/officeDocument/2006/relationships/slide" Target="slides/slide8.xml"/><Relationship Id="rId18" Type="http://schemas.openxmlformats.org/officeDocument/2006/relationships/slide" Target="slides/slide7.xml"/><Relationship Id="rId17" Type="http://schemas.openxmlformats.org/officeDocument/2006/relationships/slide" Target="slides/slide6.xml"/><Relationship Id="rId16" Type="http://schemas.openxmlformats.org/officeDocument/2006/relationships/slide" Target="slides/slide5.xml"/><Relationship Id="rId15" Type="http://schemas.openxmlformats.org/officeDocument/2006/relationships/slide" Target="slides/slide4.xml"/><Relationship Id="rId14" Type="http://schemas.openxmlformats.org/officeDocument/2006/relationships/slide" Target="slides/slide3.xml"/><Relationship Id="rId13" Type="http://schemas.openxmlformats.org/officeDocument/2006/relationships/slide" Target="slides/slide2.xml"/><Relationship Id="rId12" Type="http://schemas.openxmlformats.org/officeDocument/2006/relationships/notesMaster" Target="notesMasters/notesMaster1.xml"/><Relationship Id="rId11" Type="http://schemas.openxmlformats.org/officeDocument/2006/relationships/slide" Target="slides/slide1.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1-25T01:23:31.450" idx="1">
    <p:pos x="7680" y="-9"/>
    <p:text/>
  </p:cm>
</p:cmLst>
</file>

<file path=ppt/diagrams/_rels/data1.xml.rels><?xml version="1.0" encoding="UTF-8" standalone="yes"?>
<Relationships xmlns="http://schemas.openxmlformats.org/package/2006/relationships"><Relationship Id="rId3" Type="http://schemas.openxmlformats.org/officeDocument/2006/relationships/hyperlink" Target="https://en.wikipedia.org/wiki/Cadillac" TargetMode="External"/><Relationship Id="rId2" Type="http://schemas.openxmlformats.org/officeDocument/2006/relationships/hyperlink" Target="https://en.wikipedia.org/wiki/Pontiac" TargetMode="External"/><Relationship Id="rId1" Type="http://schemas.openxmlformats.org/officeDocument/2006/relationships/hyperlink" Target="https://en.wikipedia.org/wiki/Chevrolet"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en.wikipedia.org/wiki/Cadillac" TargetMode="External"/><Relationship Id="rId2" Type="http://schemas.openxmlformats.org/officeDocument/2006/relationships/hyperlink" Target="https://en.wikipedia.org/wiki/Pontiac" TargetMode="External"/><Relationship Id="rId1" Type="http://schemas.openxmlformats.org/officeDocument/2006/relationships/hyperlink" Target="https://en.wikipedia.org/wiki/Chevrolet" TargetMode="Externa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F0A7B70-1588-45EA-A2F2-A2189DC2B1ED}" type="doc">
      <dgm:prSet loTypeId="urn:microsoft.com/office/officeart/2008/layout/NameandTitleOrganizationalChart" loCatId="hierarchy" qsTypeId="urn:microsoft.com/office/officeart/2005/8/quickstyle/simple1" qsCatId="simple" csTypeId="urn:microsoft.com/office/officeart/2005/8/colors/accent5_1" csCatId="accent5" phldr="1"/>
      <dgm:spPr/>
      <dgm:t>
        <a:bodyPr/>
        <a:lstStyle/>
        <a:p>
          <a:endParaRPr lang="en-GB"/>
        </a:p>
      </dgm:t>
    </dgm:pt>
    <dgm:pt modelId="{4B084A7E-23BE-41C1-AE73-DA9715A5A746}">
      <dgm:prSet phldrT="[Text]"/>
      <dgm:spPr/>
      <dgm:t>
        <a:bodyPr/>
        <a:lstStyle/>
        <a:p>
          <a:r>
            <a:rPr lang="en-GB"/>
            <a:t>CEO</a:t>
          </a:r>
        </a:p>
      </dgm:t>
    </dgm:pt>
    <dgm:pt modelId="{DC9A56EA-C069-4A00-A6B6-394DFAD8042F}" cxnId="{6A68A25B-9123-4CA6-9CC7-33A60882DB00}" type="parTrans">
      <dgm:prSet/>
      <dgm:spPr/>
      <dgm:t>
        <a:bodyPr/>
        <a:lstStyle/>
        <a:p>
          <a:endParaRPr lang="en-GB"/>
        </a:p>
      </dgm:t>
    </dgm:pt>
    <dgm:pt modelId="{152D8E65-B116-4AAD-86E6-5A62A8FE7D19}" cxnId="{6A68A25B-9123-4CA6-9CC7-33A60882DB00}" type="sibTrans">
      <dgm:prSet/>
      <dgm:spPr/>
      <dgm:t>
        <a:bodyPr/>
        <a:lstStyle/>
        <a:p>
          <a:endParaRPr lang="en-GB"/>
        </a:p>
      </dgm:t>
    </dgm:pt>
    <dgm:pt modelId="{026F6C9B-83F6-43A8-B168-5A6EFAA4C629}" type="asst">
      <dgm:prSet phldrT="[Text]"/>
      <dgm:spPr/>
      <dgm:t>
        <a:bodyPr/>
        <a:lstStyle/>
        <a:p>
          <a:r>
            <a:rPr lang="en-GB"/>
            <a:t>Management</a:t>
          </a:r>
        </a:p>
      </dgm:t>
    </dgm:pt>
    <dgm:pt modelId="{987CA743-218F-48A9-96EE-FD00013EDD07}" cxnId="{18274FE7-A5EE-466D-AE2B-97D19997FF7D}" type="parTrans">
      <dgm:prSet/>
      <dgm:spPr/>
      <dgm:t>
        <a:bodyPr/>
        <a:lstStyle/>
        <a:p>
          <a:endParaRPr lang="en-GB"/>
        </a:p>
      </dgm:t>
    </dgm:pt>
    <dgm:pt modelId="{248322C8-08B8-4447-821F-C025823AFB10}" cxnId="{18274FE7-A5EE-466D-AE2B-97D19997FF7D}" type="sibTrans">
      <dgm:prSet/>
      <dgm:spPr/>
      <dgm:t>
        <a:bodyPr/>
        <a:lstStyle/>
        <a:p>
          <a:endParaRPr lang="en-GB"/>
        </a:p>
      </dgm:t>
    </dgm:pt>
    <dgm:pt modelId="{F7025C4D-AB2D-4DF4-89D6-6606BBF857DF}">
      <dgm:prSet phldrT="[Text]"/>
      <dgm:spPr/>
      <dgm:t>
        <a:bodyPr/>
        <a:lstStyle/>
        <a:p>
          <a:r>
            <a:rPr lang="en-GB"/>
            <a:t>Division 1</a:t>
          </a:r>
        </a:p>
        <a:p>
          <a:r>
            <a:rPr lang="en-GB" altLang="en-US">
              <a:hlinkClick xmlns:r="http://schemas.openxmlformats.org/officeDocument/2006/relationships" r:id="rId1" tooltip="Chevrolet"/>
            </a:rPr>
            <a:t>Chevrolet</a:t>
          </a:r>
          <a:endParaRPr lang="en-GB"/>
        </a:p>
      </dgm:t>
    </dgm:pt>
    <dgm:pt modelId="{290EE5F8-4FE9-4939-82BA-11C935021741}" cxnId="{246DD98C-162F-487B-914C-FDFBBDF556E1}" type="parTrans">
      <dgm:prSet/>
      <dgm:spPr/>
      <dgm:t>
        <a:bodyPr/>
        <a:lstStyle/>
        <a:p>
          <a:endParaRPr lang="en-GB"/>
        </a:p>
      </dgm:t>
    </dgm:pt>
    <dgm:pt modelId="{8E1FF698-E183-43C5-81F0-11EF9FD19C38}" cxnId="{246DD98C-162F-487B-914C-FDFBBDF556E1}" type="sibTrans">
      <dgm:prSet/>
      <dgm:spPr/>
      <dgm:t>
        <a:bodyPr/>
        <a:lstStyle/>
        <a:p>
          <a:endParaRPr lang="en-GB"/>
        </a:p>
      </dgm:t>
    </dgm:pt>
    <dgm:pt modelId="{F606CB21-1031-46A6-8559-991DD0D7A27C}">
      <dgm:prSet phldrT="[Text]"/>
      <dgm:spPr/>
      <dgm:t>
        <a:bodyPr/>
        <a:lstStyle/>
        <a:p>
          <a:r>
            <a:rPr lang="en-GB"/>
            <a:t>Division 2</a:t>
          </a:r>
        </a:p>
        <a:p>
          <a:r>
            <a:rPr lang="en-GB" altLang="en-US">
              <a:hlinkClick xmlns:r="http://schemas.openxmlformats.org/officeDocument/2006/relationships" r:id="rId2" tooltip="Pontiac"/>
            </a:rPr>
            <a:t>Pontiac</a:t>
          </a:r>
          <a:endParaRPr lang="en-GB"/>
        </a:p>
      </dgm:t>
    </dgm:pt>
    <dgm:pt modelId="{C9A71C2B-F1D2-4B0B-B408-5953470CDCF2}" cxnId="{6E39B882-3B45-4DE4-888F-11C7FBBB1377}" type="parTrans">
      <dgm:prSet/>
      <dgm:spPr/>
      <dgm:t>
        <a:bodyPr/>
        <a:lstStyle/>
        <a:p>
          <a:endParaRPr lang="en-GB"/>
        </a:p>
      </dgm:t>
    </dgm:pt>
    <dgm:pt modelId="{8FD875EB-70EA-491C-84D6-DD0585D2AACA}" cxnId="{6E39B882-3B45-4DE4-888F-11C7FBBB1377}" type="sibTrans">
      <dgm:prSet/>
      <dgm:spPr/>
      <dgm:t>
        <a:bodyPr/>
        <a:lstStyle/>
        <a:p>
          <a:endParaRPr lang="en-GB"/>
        </a:p>
      </dgm:t>
    </dgm:pt>
    <dgm:pt modelId="{5F18BB41-DE7E-48EB-BBE1-A90BC32899E0}">
      <dgm:prSet phldrT="[Text]"/>
      <dgm:spPr/>
      <dgm:t>
        <a:bodyPr/>
        <a:lstStyle/>
        <a:p>
          <a:r>
            <a:rPr lang="en-GB"/>
            <a:t>Division 3 </a:t>
          </a:r>
        </a:p>
        <a:p>
          <a:r>
            <a:rPr lang="en-GB" altLang="en-US">
              <a:hlinkClick xmlns:r="http://schemas.openxmlformats.org/officeDocument/2006/relationships" r:id="rId3" tooltip="Cadillac"/>
            </a:rPr>
            <a:t>Cadillac</a:t>
          </a:r>
          <a:endParaRPr lang="en-GB"/>
        </a:p>
      </dgm:t>
    </dgm:pt>
    <dgm:pt modelId="{DFC8E623-257F-4734-B371-E94CFB0465DC}" cxnId="{30C858A6-5D51-46A6-A402-CBAD333ED1F8}" type="parTrans">
      <dgm:prSet/>
      <dgm:spPr/>
      <dgm:t>
        <a:bodyPr/>
        <a:lstStyle/>
        <a:p>
          <a:endParaRPr lang="en-GB"/>
        </a:p>
      </dgm:t>
    </dgm:pt>
    <dgm:pt modelId="{8B759C70-D608-4A00-91C3-F5B0B3FE3E0F}" cxnId="{30C858A6-5D51-46A6-A402-CBAD333ED1F8}" type="sibTrans">
      <dgm:prSet/>
      <dgm:spPr/>
      <dgm:t>
        <a:bodyPr/>
        <a:lstStyle/>
        <a:p>
          <a:endParaRPr lang="en-GB"/>
        </a:p>
      </dgm:t>
    </dgm:pt>
    <dgm:pt modelId="{ABE42C62-4CE5-41EA-8CF9-4A7AE8AF1117}" type="pres">
      <dgm:prSet presAssocID="{FF0A7B70-1588-45EA-A2F2-A2189DC2B1ED}" presName="hierChild1" presStyleCnt="0">
        <dgm:presLayoutVars>
          <dgm:orgChart val="1"/>
          <dgm:chPref val="1"/>
          <dgm:dir/>
          <dgm:animOne val="branch"/>
          <dgm:animLvl val="lvl"/>
          <dgm:resizeHandles/>
        </dgm:presLayoutVars>
      </dgm:prSet>
      <dgm:spPr/>
    </dgm:pt>
    <dgm:pt modelId="{BE3231EA-AEA1-4BD6-B01A-0ECE28A6EC12}" type="pres">
      <dgm:prSet presAssocID="{4B084A7E-23BE-41C1-AE73-DA9715A5A746}" presName="hierRoot1" presStyleCnt="0">
        <dgm:presLayoutVars>
          <dgm:hierBranch val="init"/>
        </dgm:presLayoutVars>
      </dgm:prSet>
      <dgm:spPr/>
    </dgm:pt>
    <dgm:pt modelId="{401333CA-139D-4B79-BE37-4B02C8A2A1D9}" type="pres">
      <dgm:prSet presAssocID="{4B084A7E-23BE-41C1-AE73-DA9715A5A746}" presName="rootComposite1" presStyleCnt="0"/>
      <dgm:spPr/>
    </dgm:pt>
    <dgm:pt modelId="{CBFEFAD4-BFFE-4862-9379-281A8E40C6CA}" type="pres">
      <dgm:prSet presAssocID="{4B084A7E-23BE-41C1-AE73-DA9715A5A746}" presName="rootText1" presStyleLbl="node0" presStyleIdx="0" presStyleCnt="1">
        <dgm:presLayoutVars>
          <dgm:chMax/>
          <dgm:chPref val="3"/>
        </dgm:presLayoutVars>
      </dgm:prSet>
      <dgm:spPr/>
    </dgm:pt>
    <dgm:pt modelId="{FB3A43C2-3667-4C57-A310-4D91C2146F0D}" type="pres">
      <dgm:prSet presAssocID="{4B084A7E-23BE-41C1-AE73-DA9715A5A746}" presName="titleText1" presStyleLbl="fgAcc0" presStyleIdx="0" presStyleCnt="1">
        <dgm:presLayoutVars>
          <dgm:chMax val="0"/>
          <dgm:chPref val="0"/>
        </dgm:presLayoutVars>
      </dgm:prSet>
      <dgm:spPr/>
    </dgm:pt>
    <dgm:pt modelId="{40849B71-70AB-4DE9-A6C0-BA43247BA476}" type="pres">
      <dgm:prSet presAssocID="{4B084A7E-23BE-41C1-AE73-DA9715A5A746}" presName="rootConnector1" presStyleLbl="node1" presStyleIdx="0" presStyleCnt="3"/>
      <dgm:spPr/>
    </dgm:pt>
    <dgm:pt modelId="{34A93B5E-32E1-4AAE-BEC7-C080998D44B8}" type="pres">
      <dgm:prSet presAssocID="{4B084A7E-23BE-41C1-AE73-DA9715A5A746}" presName="hierChild2" presStyleCnt="0"/>
      <dgm:spPr/>
    </dgm:pt>
    <dgm:pt modelId="{D2388608-6218-4DDD-ADC3-ED93814659E6}" type="pres">
      <dgm:prSet presAssocID="{290EE5F8-4FE9-4939-82BA-11C935021741}" presName="Name37" presStyleLbl="parChTrans1D2" presStyleIdx="0" presStyleCnt="4"/>
      <dgm:spPr/>
    </dgm:pt>
    <dgm:pt modelId="{0B249CD2-AB85-4183-AC03-C04B909952A1}" type="pres">
      <dgm:prSet presAssocID="{F7025C4D-AB2D-4DF4-89D6-6606BBF857DF}" presName="hierRoot2" presStyleCnt="0">
        <dgm:presLayoutVars>
          <dgm:hierBranch val="init"/>
        </dgm:presLayoutVars>
      </dgm:prSet>
      <dgm:spPr/>
    </dgm:pt>
    <dgm:pt modelId="{4418F607-8099-48BF-97A6-98EC19AE9A71}" type="pres">
      <dgm:prSet presAssocID="{F7025C4D-AB2D-4DF4-89D6-6606BBF857DF}" presName="rootComposite" presStyleCnt="0"/>
      <dgm:spPr/>
    </dgm:pt>
    <dgm:pt modelId="{185AB64F-6CD4-48BA-90F2-72F731B0C716}" type="pres">
      <dgm:prSet presAssocID="{F7025C4D-AB2D-4DF4-89D6-6606BBF857DF}" presName="rootText" presStyleLbl="node1" presStyleIdx="0" presStyleCnt="3">
        <dgm:presLayoutVars>
          <dgm:chMax/>
          <dgm:chPref val="3"/>
        </dgm:presLayoutVars>
      </dgm:prSet>
      <dgm:spPr/>
    </dgm:pt>
    <dgm:pt modelId="{3051A4B4-9AB9-436A-825E-ED6877F3442B}" type="pres">
      <dgm:prSet presAssocID="{F7025C4D-AB2D-4DF4-89D6-6606BBF857DF}" presName="titleText2" presStyleLbl="fgAcc1" presStyleIdx="0" presStyleCnt="3">
        <dgm:presLayoutVars>
          <dgm:chMax val="0"/>
          <dgm:chPref val="0"/>
        </dgm:presLayoutVars>
      </dgm:prSet>
      <dgm:spPr/>
    </dgm:pt>
    <dgm:pt modelId="{419D33D5-4174-4EC0-83D4-B7887957A053}" type="pres">
      <dgm:prSet presAssocID="{F7025C4D-AB2D-4DF4-89D6-6606BBF857DF}" presName="rootConnector" presStyleLbl="node2" presStyleIdx="0" presStyleCnt="0"/>
      <dgm:spPr/>
    </dgm:pt>
    <dgm:pt modelId="{D9662ACF-860A-466E-8BE7-FE7F70E49307}" type="pres">
      <dgm:prSet presAssocID="{F7025C4D-AB2D-4DF4-89D6-6606BBF857DF}" presName="hierChild4" presStyleCnt="0"/>
      <dgm:spPr/>
    </dgm:pt>
    <dgm:pt modelId="{DD89E4ED-E8A1-49D4-8916-60AE76758C6A}" type="pres">
      <dgm:prSet presAssocID="{F7025C4D-AB2D-4DF4-89D6-6606BBF857DF}" presName="hierChild5" presStyleCnt="0"/>
      <dgm:spPr/>
    </dgm:pt>
    <dgm:pt modelId="{38374DF8-D577-4D99-891E-90DAB7126227}" type="pres">
      <dgm:prSet presAssocID="{C9A71C2B-F1D2-4B0B-B408-5953470CDCF2}" presName="Name37" presStyleLbl="parChTrans1D2" presStyleIdx="1" presStyleCnt="4"/>
      <dgm:spPr/>
    </dgm:pt>
    <dgm:pt modelId="{99E87E05-2A6D-4031-8485-DC0FB5EC3F0B}" type="pres">
      <dgm:prSet presAssocID="{F606CB21-1031-46A6-8559-991DD0D7A27C}" presName="hierRoot2" presStyleCnt="0">
        <dgm:presLayoutVars>
          <dgm:hierBranch val="init"/>
        </dgm:presLayoutVars>
      </dgm:prSet>
      <dgm:spPr/>
    </dgm:pt>
    <dgm:pt modelId="{2AB9927B-2A8D-45E7-ACE0-5FC738A36B9F}" type="pres">
      <dgm:prSet presAssocID="{F606CB21-1031-46A6-8559-991DD0D7A27C}" presName="rootComposite" presStyleCnt="0"/>
      <dgm:spPr/>
    </dgm:pt>
    <dgm:pt modelId="{35FACB5E-262A-4F05-8E9B-39CA0C77E8FA}" type="pres">
      <dgm:prSet presAssocID="{F606CB21-1031-46A6-8559-991DD0D7A27C}" presName="rootText" presStyleLbl="node1" presStyleIdx="1" presStyleCnt="3">
        <dgm:presLayoutVars>
          <dgm:chMax/>
          <dgm:chPref val="3"/>
        </dgm:presLayoutVars>
      </dgm:prSet>
      <dgm:spPr/>
    </dgm:pt>
    <dgm:pt modelId="{B21C0C9B-B8D1-4576-81E7-1134603C9AF1}" type="pres">
      <dgm:prSet presAssocID="{F606CB21-1031-46A6-8559-991DD0D7A27C}" presName="titleText2" presStyleLbl="fgAcc1" presStyleIdx="1" presStyleCnt="3">
        <dgm:presLayoutVars>
          <dgm:chMax val="0"/>
          <dgm:chPref val="0"/>
        </dgm:presLayoutVars>
      </dgm:prSet>
      <dgm:spPr/>
    </dgm:pt>
    <dgm:pt modelId="{6FBA6995-C4B2-4089-8C8F-C41871284EFB}" type="pres">
      <dgm:prSet presAssocID="{F606CB21-1031-46A6-8559-991DD0D7A27C}" presName="rootConnector" presStyleLbl="node2" presStyleIdx="0" presStyleCnt="0"/>
      <dgm:spPr/>
    </dgm:pt>
    <dgm:pt modelId="{466FB5BA-0141-4C66-967A-96081D0F4512}" type="pres">
      <dgm:prSet presAssocID="{F606CB21-1031-46A6-8559-991DD0D7A27C}" presName="hierChild4" presStyleCnt="0"/>
      <dgm:spPr/>
    </dgm:pt>
    <dgm:pt modelId="{154E8218-DDB5-444F-935E-9B412B30E089}" type="pres">
      <dgm:prSet presAssocID="{F606CB21-1031-46A6-8559-991DD0D7A27C}" presName="hierChild5" presStyleCnt="0"/>
      <dgm:spPr/>
    </dgm:pt>
    <dgm:pt modelId="{DD901225-F5F3-444B-B138-A1F0631E4EFF}" type="pres">
      <dgm:prSet presAssocID="{DFC8E623-257F-4734-B371-E94CFB0465DC}" presName="Name37" presStyleLbl="parChTrans1D2" presStyleIdx="2" presStyleCnt="4"/>
      <dgm:spPr/>
    </dgm:pt>
    <dgm:pt modelId="{301F4588-06AA-47BC-BEEE-001BA608FE78}" type="pres">
      <dgm:prSet presAssocID="{5F18BB41-DE7E-48EB-BBE1-A90BC32899E0}" presName="hierRoot2" presStyleCnt="0">
        <dgm:presLayoutVars>
          <dgm:hierBranch val="init"/>
        </dgm:presLayoutVars>
      </dgm:prSet>
      <dgm:spPr/>
    </dgm:pt>
    <dgm:pt modelId="{0000488A-EBFF-42A7-896A-4099EBDC5E9E}" type="pres">
      <dgm:prSet presAssocID="{5F18BB41-DE7E-48EB-BBE1-A90BC32899E0}" presName="rootComposite" presStyleCnt="0"/>
      <dgm:spPr/>
    </dgm:pt>
    <dgm:pt modelId="{1CC7A59E-9B18-4791-A4D5-24DA032BCA7B}" type="pres">
      <dgm:prSet presAssocID="{5F18BB41-DE7E-48EB-BBE1-A90BC32899E0}" presName="rootText" presStyleLbl="node1" presStyleIdx="2" presStyleCnt="3">
        <dgm:presLayoutVars>
          <dgm:chMax/>
          <dgm:chPref val="3"/>
        </dgm:presLayoutVars>
      </dgm:prSet>
      <dgm:spPr/>
    </dgm:pt>
    <dgm:pt modelId="{3D352AD0-E1E8-4ABC-9FF2-1E1748D10EA1}" type="pres">
      <dgm:prSet presAssocID="{5F18BB41-DE7E-48EB-BBE1-A90BC32899E0}" presName="titleText2" presStyleLbl="fgAcc1" presStyleIdx="2" presStyleCnt="3">
        <dgm:presLayoutVars>
          <dgm:chMax val="0"/>
          <dgm:chPref val="0"/>
        </dgm:presLayoutVars>
      </dgm:prSet>
      <dgm:spPr/>
    </dgm:pt>
    <dgm:pt modelId="{FB98DBA2-388E-4F5C-A55A-21F4869595B4}" type="pres">
      <dgm:prSet presAssocID="{5F18BB41-DE7E-48EB-BBE1-A90BC32899E0}" presName="rootConnector" presStyleLbl="node2" presStyleIdx="0" presStyleCnt="0"/>
      <dgm:spPr/>
    </dgm:pt>
    <dgm:pt modelId="{21BB44A4-3A99-4E1F-9A39-9F2EF96146F1}" type="pres">
      <dgm:prSet presAssocID="{5F18BB41-DE7E-48EB-BBE1-A90BC32899E0}" presName="hierChild4" presStyleCnt="0"/>
      <dgm:spPr/>
    </dgm:pt>
    <dgm:pt modelId="{774A2150-1E02-45F1-88B1-54A161958EA3}" type="pres">
      <dgm:prSet presAssocID="{5F18BB41-DE7E-48EB-BBE1-A90BC32899E0}" presName="hierChild5" presStyleCnt="0"/>
      <dgm:spPr/>
    </dgm:pt>
    <dgm:pt modelId="{D42BBAD9-D43E-48DD-A87D-A7DC88EBC733}" type="pres">
      <dgm:prSet presAssocID="{4B084A7E-23BE-41C1-AE73-DA9715A5A746}" presName="hierChild3" presStyleCnt="0"/>
      <dgm:spPr/>
    </dgm:pt>
    <dgm:pt modelId="{85ABAF90-E4DD-4FDF-ABA7-FCD61261F38B}" type="pres">
      <dgm:prSet presAssocID="{987CA743-218F-48A9-96EE-FD00013EDD07}" presName="Name96" presStyleLbl="parChTrans1D2" presStyleIdx="3" presStyleCnt="4"/>
      <dgm:spPr/>
    </dgm:pt>
    <dgm:pt modelId="{3ECB3054-564F-441F-BF3E-9B46D38D6EE9}" type="pres">
      <dgm:prSet presAssocID="{026F6C9B-83F6-43A8-B168-5A6EFAA4C629}" presName="hierRoot3" presStyleCnt="0">
        <dgm:presLayoutVars>
          <dgm:hierBranch val="init"/>
        </dgm:presLayoutVars>
      </dgm:prSet>
      <dgm:spPr/>
    </dgm:pt>
    <dgm:pt modelId="{C4E919FD-690F-4C41-AA8B-D5EE9EF9D90B}" type="pres">
      <dgm:prSet presAssocID="{026F6C9B-83F6-43A8-B168-5A6EFAA4C629}" presName="rootComposite3" presStyleCnt="0"/>
      <dgm:spPr/>
    </dgm:pt>
    <dgm:pt modelId="{89AC7595-8A2E-4AC5-967F-B435113D20F5}" type="pres">
      <dgm:prSet presAssocID="{026F6C9B-83F6-43A8-B168-5A6EFAA4C629}" presName="rootText3" presStyleLbl="asst1" presStyleIdx="0" presStyleCnt="1">
        <dgm:presLayoutVars>
          <dgm:chPref val="3"/>
        </dgm:presLayoutVars>
      </dgm:prSet>
      <dgm:spPr/>
    </dgm:pt>
    <dgm:pt modelId="{E1BEB3AA-6646-40A5-8228-2D910C879C96}" type="pres">
      <dgm:prSet presAssocID="{026F6C9B-83F6-43A8-B168-5A6EFAA4C629}" presName="titleText3" presStyleLbl="fgAcc2" presStyleIdx="0" presStyleCnt="1">
        <dgm:presLayoutVars>
          <dgm:chMax val="0"/>
          <dgm:chPref val="0"/>
        </dgm:presLayoutVars>
      </dgm:prSet>
      <dgm:spPr/>
    </dgm:pt>
    <dgm:pt modelId="{1893B741-B8FB-4ECA-8259-F9DB688AB27F}" type="pres">
      <dgm:prSet presAssocID="{026F6C9B-83F6-43A8-B168-5A6EFAA4C629}" presName="rootConnector3" presStyleLbl="asst1" presStyleIdx="0" presStyleCnt="1"/>
      <dgm:spPr/>
    </dgm:pt>
    <dgm:pt modelId="{0A7C6D7C-A46E-4508-AA84-948C7E6BC0AF}" type="pres">
      <dgm:prSet presAssocID="{026F6C9B-83F6-43A8-B168-5A6EFAA4C629}" presName="hierChild6" presStyleCnt="0"/>
      <dgm:spPr/>
    </dgm:pt>
    <dgm:pt modelId="{A4B55394-0B6D-4A69-B749-7651619EF2B3}" type="pres">
      <dgm:prSet presAssocID="{026F6C9B-83F6-43A8-B168-5A6EFAA4C629}" presName="hierChild7" presStyleCnt="0"/>
      <dgm:spPr/>
    </dgm:pt>
  </dgm:ptLst>
  <dgm:cxnLst>
    <dgm:cxn modelId="{EE6C2D04-5E3D-4826-AC68-9705EF5141EC}" type="presOf" srcId="{C9A71C2B-F1D2-4B0B-B408-5953470CDCF2}" destId="{38374DF8-D577-4D99-891E-90DAB7126227}" srcOrd="0" destOrd="0" presId="urn:microsoft.com/office/officeart/2008/layout/NameandTitleOrganizationalChart"/>
    <dgm:cxn modelId="{1279C105-9CEF-4A72-BA2B-0CA108136751}" type="presOf" srcId="{8E1FF698-E183-43C5-81F0-11EF9FD19C38}" destId="{3051A4B4-9AB9-436A-825E-ED6877F3442B}" srcOrd="0" destOrd="0" presId="urn:microsoft.com/office/officeart/2008/layout/NameandTitleOrganizationalChart"/>
    <dgm:cxn modelId="{552A2D0A-F13E-4C33-84BE-23D0A8D587C4}" type="presOf" srcId="{5F18BB41-DE7E-48EB-BBE1-A90BC32899E0}" destId="{1CC7A59E-9B18-4791-A4D5-24DA032BCA7B}" srcOrd="0" destOrd="0" presId="urn:microsoft.com/office/officeart/2008/layout/NameandTitleOrganizationalChart"/>
    <dgm:cxn modelId="{3D92C419-CE81-4A97-8C8E-5382E6FA1662}" type="presOf" srcId="{152D8E65-B116-4AAD-86E6-5A62A8FE7D19}" destId="{FB3A43C2-3667-4C57-A310-4D91C2146F0D}" srcOrd="0" destOrd="0" presId="urn:microsoft.com/office/officeart/2008/layout/NameandTitleOrganizationalChart"/>
    <dgm:cxn modelId="{E0DDEE21-6989-4B65-8491-20FECB27B466}" type="presOf" srcId="{DFC8E623-257F-4734-B371-E94CFB0465DC}" destId="{DD901225-F5F3-444B-B138-A1F0631E4EFF}" srcOrd="0" destOrd="0" presId="urn:microsoft.com/office/officeart/2008/layout/NameandTitleOrganizationalChart"/>
    <dgm:cxn modelId="{4F731632-8E7D-4A89-AA21-F1CE7B69E00F}" type="presOf" srcId="{F606CB21-1031-46A6-8559-991DD0D7A27C}" destId="{6FBA6995-C4B2-4089-8C8F-C41871284EFB}" srcOrd="1" destOrd="0" presId="urn:microsoft.com/office/officeart/2008/layout/NameandTitleOrganizationalChart"/>
    <dgm:cxn modelId="{6A68A25B-9123-4CA6-9CC7-33A60882DB00}" srcId="{FF0A7B70-1588-45EA-A2F2-A2189DC2B1ED}" destId="{4B084A7E-23BE-41C1-AE73-DA9715A5A746}" srcOrd="0" destOrd="0" parTransId="{DC9A56EA-C069-4A00-A6B6-394DFAD8042F}" sibTransId="{152D8E65-B116-4AAD-86E6-5A62A8FE7D19}"/>
    <dgm:cxn modelId="{FF3FB85F-3829-413B-97EE-DBF12E864B08}" type="presOf" srcId="{248322C8-08B8-4447-821F-C025823AFB10}" destId="{E1BEB3AA-6646-40A5-8228-2D910C879C96}" srcOrd="0" destOrd="0" presId="urn:microsoft.com/office/officeart/2008/layout/NameandTitleOrganizationalChart"/>
    <dgm:cxn modelId="{CDA67865-F4AA-49B9-8689-C784F898ED80}" type="presOf" srcId="{8B759C70-D608-4A00-91C3-F5B0B3FE3E0F}" destId="{3D352AD0-E1E8-4ABC-9FF2-1E1748D10EA1}" srcOrd="0" destOrd="0" presId="urn:microsoft.com/office/officeart/2008/layout/NameandTitleOrganizationalChart"/>
    <dgm:cxn modelId="{40921346-99E0-41A2-B1FC-ED444D79D85D}" type="presOf" srcId="{026F6C9B-83F6-43A8-B168-5A6EFAA4C629}" destId="{1893B741-B8FB-4ECA-8259-F9DB688AB27F}" srcOrd="1" destOrd="0" presId="urn:microsoft.com/office/officeart/2008/layout/NameandTitleOrganizationalChart"/>
    <dgm:cxn modelId="{C645D74D-4522-40A0-AE67-4A93DC188D4C}" type="presOf" srcId="{4B084A7E-23BE-41C1-AE73-DA9715A5A746}" destId="{40849B71-70AB-4DE9-A6C0-BA43247BA476}" srcOrd="1" destOrd="0" presId="urn:microsoft.com/office/officeart/2008/layout/NameandTitleOrganizationalChart"/>
    <dgm:cxn modelId="{4BE5994F-18C3-41B9-A63B-8837760B851C}" type="presOf" srcId="{F606CB21-1031-46A6-8559-991DD0D7A27C}" destId="{35FACB5E-262A-4F05-8E9B-39CA0C77E8FA}" srcOrd="0" destOrd="0" presId="urn:microsoft.com/office/officeart/2008/layout/NameandTitleOrganizationalChart"/>
    <dgm:cxn modelId="{FF2E2F51-3D53-405E-ABB2-56BC64D9D502}" type="presOf" srcId="{290EE5F8-4FE9-4939-82BA-11C935021741}" destId="{D2388608-6218-4DDD-ADC3-ED93814659E6}" srcOrd="0" destOrd="0" presId="urn:microsoft.com/office/officeart/2008/layout/NameandTitleOrganizationalChart"/>
    <dgm:cxn modelId="{83947A79-F651-474A-B134-5B7781BBF6D9}" type="presOf" srcId="{8FD875EB-70EA-491C-84D6-DD0585D2AACA}" destId="{B21C0C9B-B8D1-4576-81E7-1134603C9AF1}" srcOrd="0" destOrd="0" presId="urn:microsoft.com/office/officeart/2008/layout/NameandTitleOrganizationalChart"/>
    <dgm:cxn modelId="{6E39B882-3B45-4DE4-888F-11C7FBBB1377}" srcId="{4B084A7E-23BE-41C1-AE73-DA9715A5A746}" destId="{F606CB21-1031-46A6-8559-991DD0D7A27C}" srcOrd="2" destOrd="0" parTransId="{C9A71C2B-F1D2-4B0B-B408-5953470CDCF2}" sibTransId="{8FD875EB-70EA-491C-84D6-DD0585D2AACA}"/>
    <dgm:cxn modelId="{246DD98C-162F-487B-914C-FDFBBDF556E1}" srcId="{4B084A7E-23BE-41C1-AE73-DA9715A5A746}" destId="{F7025C4D-AB2D-4DF4-89D6-6606BBF857DF}" srcOrd="1" destOrd="0" parTransId="{290EE5F8-4FE9-4939-82BA-11C935021741}" sibTransId="{8E1FF698-E183-43C5-81F0-11EF9FD19C38}"/>
    <dgm:cxn modelId="{C0B2FCA1-0C5E-44F7-AA98-964BE7AC571D}" type="presOf" srcId="{F7025C4D-AB2D-4DF4-89D6-6606BBF857DF}" destId="{419D33D5-4174-4EC0-83D4-B7887957A053}" srcOrd="1" destOrd="0" presId="urn:microsoft.com/office/officeart/2008/layout/NameandTitleOrganizationalChart"/>
    <dgm:cxn modelId="{30C858A6-5D51-46A6-A402-CBAD333ED1F8}" srcId="{4B084A7E-23BE-41C1-AE73-DA9715A5A746}" destId="{5F18BB41-DE7E-48EB-BBE1-A90BC32899E0}" srcOrd="3" destOrd="0" parTransId="{DFC8E623-257F-4734-B371-E94CFB0465DC}" sibTransId="{8B759C70-D608-4A00-91C3-F5B0B3FE3E0F}"/>
    <dgm:cxn modelId="{2EE2F1B6-326E-4F87-870F-B8C6A25A84E6}" type="presOf" srcId="{F7025C4D-AB2D-4DF4-89D6-6606BBF857DF}" destId="{185AB64F-6CD4-48BA-90F2-72F731B0C716}" srcOrd="0" destOrd="0" presId="urn:microsoft.com/office/officeart/2008/layout/NameandTitleOrganizationalChart"/>
    <dgm:cxn modelId="{39B598C3-7A6C-45B4-A947-4FBDF804346F}" type="presOf" srcId="{5F18BB41-DE7E-48EB-BBE1-A90BC32899E0}" destId="{FB98DBA2-388E-4F5C-A55A-21F4869595B4}" srcOrd="1" destOrd="0" presId="urn:microsoft.com/office/officeart/2008/layout/NameandTitleOrganizationalChart"/>
    <dgm:cxn modelId="{ADB243D3-03AC-4EB9-8C33-E2DE51805400}" type="presOf" srcId="{FF0A7B70-1588-45EA-A2F2-A2189DC2B1ED}" destId="{ABE42C62-4CE5-41EA-8CF9-4A7AE8AF1117}" srcOrd="0" destOrd="0" presId="urn:microsoft.com/office/officeart/2008/layout/NameandTitleOrganizationalChart"/>
    <dgm:cxn modelId="{18274FE7-A5EE-466D-AE2B-97D19997FF7D}" srcId="{4B084A7E-23BE-41C1-AE73-DA9715A5A746}" destId="{026F6C9B-83F6-43A8-B168-5A6EFAA4C629}" srcOrd="0" destOrd="0" parTransId="{987CA743-218F-48A9-96EE-FD00013EDD07}" sibTransId="{248322C8-08B8-4447-821F-C025823AFB10}"/>
    <dgm:cxn modelId="{87C9B4E7-A597-4969-B389-5F8F7671A626}" type="presOf" srcId="{026F6C9B-83F6-43A8-B168-5A6EFAA4C629}" destId="{89AC7595-8A2E-4AC5-967F-B435113D20F5}" srcOrd="0" destOrd="0" presId="urn:microsoft.com/office/officeart/2008/layout/NameandTitleOrganizationalChart"/>
    <dgm:cxn modelId="{A863E0F5-C75C-4005-B890-7437BA6324FC}" type="presOf" srcId="{4B084A7E-23BE-41C1-AE73-DA9715A5A746}" destId="{CBFEFAD4-BFFE-4862-9379-281A8E40C6CA}" srcOrd="0" destOrd="0" presId="urn:microsoft.com/office/officeart/2008/layout/NameandTitleOrganizationalChart"/>
    <dgm:cxn modelId="{38757EF7-A4B6-476D-8306-63C64A0B9086}" type="presOf" srcId="{987CA743-218F-48A9-96EE-FD00013EDD07}" destId="{85ABAF90-E4DD-4FDF-ABA7-FCD61261F38B}" srcOrd="0" destOrd="0" presId="urn:microsoft.com/office/officeart/2008/layout/NameandTitleOrganizationalChart"/>
    <dgm:cxn modelId="{98F510C5-481A-4D64-979C-03BF0EB45641}" type="presParOf" srcId="{ABE42C62-4CE5-41EA-8CF9-4A7AE8AF1117}" destId="{BE3231EA-AEA1-4BD6-B01A-0ECE28A6EC12}" srcOrd="0" destOrd="0" presId="urn:microsoft.com/office/officeart/2008/layout/NameandTitleOrganizationalChart"/>
    <dgm:cxn modelId="{15DE512C-BA95-4FF7-82EB-F225CF2C54EC}" type="presParOf" srcId="{BE3231EA-AEA1-4BD6-B01A-0ECE28A6EC12}" destId="{401333CA-139D-4B79-BE37-4B02C8A2A1D9}" srcOrd="0" destOrd="0" presId="urn:microsoft.com/office/officeart/2008/layout/NameandTitleOrganizationalChart"/>
    <dgm:cxn modelId="{CA316A9F-1092-498C-B027-B150320C96C4}" type="presParOf" srcId="{401333CA-139D-4B79-BE37-4B02C8A2A1D9}" destId="{CBFEFAD4-BFFE-4862-9379-281A8E40C6CA}" srcOrd="0" destOrd="0" presId="urn:microsoft.com/office/officeart/2008/layout/NameandTitleOrganizationalChart"/>
    <dgm:cxn modelId="{0CDF2A15-DFC2-4777-BC47-48C34858553E}" type="presParOf" srcId="{401333CA-139D-4B79-BE37-4B02C8A2A1D9}" destId="{FB3A43C2-3667-4C57-A310-4D91C2146F0D}" srcOrd="1" destOrd="0" presId="urn:microsoft.com/office/officeart/2008/layout/NameandTitleOrganizationalChart"/>
    <dgm:cxn modelId="{F8230E81-C047-41D5-BE0F-102B80743D07}" type="presParOf" srcId="{401333CA-139D-4B79-BE37-4B02C8A2A1D9}" destId="{40849B71-70AB-4DE9-A6C0-BA43247BA476}" srcOrd="2" destOrd="0" presId="urn:microsoft.com/office/officeart/2008/layout/NameandTitleOrganizationalChart"/>
    <dgm:cxn modelId="{1328959C-4F8A-47EE-BED7-3DB47B4E5E44}" type="presParOf" srcId="{BE3231EA-AEA1-4BD6-B01A-0ECE28A6EC12}" destId="{34A93B5E-32E1-4AAE-BEC7-C080998D44B8}" srcOrd="1" destOrd="0" presId="urn:microsoft.com/office/officeart/2008/layout/NameandTitleOrganizationalChart"/>
    <dgm:cxn modelId="{C8E04B05-5BDE-4A83-A093-0C926E02CD91}" type="presParOf" srcId="{34A93B5E-32E1-4AAE-BEC7-C080998D44B8}" destId="{D2388608-6218-4DDD-ADC3-ED93814659E6}" srcOrd="0" destOrd="0" presId="urn:microsoft.com/office/officeart/2008/layout/NameandTitleOrganizationalChart"/>
    <dgm:cxn modelId="{7291C470-1513-4463-BCD2-634A010F4DBE}" type="presParOf" srcId="{34A93B5E-32E1-4AAE-BEC7-C080998D44B8}" destId="{0B249CD2-AB85-4183-AC03-C04B909952A1}" srcOrd="1" destOrd="0" presId="urn:microsoft.com/office/officeart/2008/layout/NameandTitleOrganizationalChart"/>
    <dgm:cxn modelId="{B715A132-928A-4B04-8C5B-9D7ACA54225E}" type="presParOf" srcId="{0B249CD2-AB85-4183-AC03-C04B909952A1}" destId="{4418F607-8099-48BF-97A6-98EC19AE9A71}" srcOrd="0" destOrd="0" presId="urn:microsoft.com/office/officeart/2008/layout/NameandTitleOrganizationalChart"/>
    <dgm:cxn modelId="{19BCCA3A-22CB-417C-838C-F90A9B938B2F}" type="presParOf" srcId="{4418F607-8099-48BF-97A6-98EC19AE9A71}" destId="{185AB64F-6CD4-48BA-90F2-72F731B0C716}" srcOrd="0" destOrd="0" presId="urn:microsoft.com/office/officeart/2008/layout/NameandTitleOrganizationalChart"/>
    <dgm:cxn modelId="{89F9ACD1-9BA5-4DDA-9801-FBC5782C095C}" type="presParOf" srcId="{4418F607-8099-48BF-97A6-98EC19AE9A71}" destId="{3051A4B4-9AB9-436A-825E-ED6877F3442B}" srcOrd="1" destOrd="0" presId="urn:microsoft.com/office/officeart/2008/layout/NameandTitleOrganizationalChart"/>
    <dgm:cxn modelId="{AFF30A16-0411-4097-8B72-322641864DAE}" type="presParOf" srcId="{4418F607-8099-48BF-97A6-98EC19AE9A71}" destId="{419D33D5-4174-4EC0-83D4-B7887957A053}" srcOrd="2" destOrd="0" presId="urn:microsoft.com/office/officeart/2008/layout/NameandTitleOrganizationalChart"/>
    <dgm:cxn modelId="{EBE006DE-83B2-46E6-97A1-CE7753B63B85}" type="presParOf" srcId="{0B249CD2-AB85-4183-AC03-C04B909952A1}" destId="{D9662ACF-860A-466E-8BE7-FE7F70E49307}" srcOrd="1" destOrd="0" presId="urn:microsoft.com/office/officeart/2008/layout/NameandTitleOrganizationalChart"/>
    <dgm:cxn modelId="{86DCFC9D-A9DA-4AC2-B18C-B4D25E684421}" type="presParOf" srcId="{0B249CD2-AB85-4183-AC03-C04B909952A1}" destId="{DD89E4ED-E8A1-49D4-8916-60AE76758C6A}" srcOrd="2" destOrd="0" presId="urn:microsoft.com/office/officeart/2008/layout/NameandTitleOrganizationalChart"/>
    <dgm:cxn modelId="{2D40D4A1-AAD6-45D1-9439-163C3237946D}" type="presParOf" srcId="{34A93B5E-32E1-4AAE-BEC7-C080998D44B8}" destId="{38374DF8-D577-4D99-891E-90DAB7126227}" srcOrd="2" destOrd="0" presId="urn:microsoft.com/office/officeart/2008/layout/NameandTitleOrganizationalChart"/>
    <dgm:cxn modelId="{FD7F9AF8-9BFB-4A1F-A811-8D48C2F80888}" type="presParOf" srcId="{34A93B5E-32E1-4AAE-BEC7-C080998D44B8}" destId="{99E87E05-2A6D-4031-8485-DC0FB5EC3F0B}" srcOrd="3" destOrd="0" presId="urn:microsoft.com/office/officeart/2008/layout/NameandTitleOrganizationalChart"/>
    <dgm:cxn modelId="{CB434AED-0B53-49FC-B89D-E660476F4864}" type="presParOf" srcId="{99E87E05-2A6D-4031-8485-DC0FB5EC3F0B}" destId="{2AB9927B-2A8D-45E7-ACE0-5FC738A36B9F}" srcOrd="0" destOrd="0" presId="urn:microsoft.com/office/officeart/2008/layout/NameandTitleOrganizationalChart"/>
    <dgm:cxn modelId="{8A247228-E9C0-4BEB-937A-31A00FF58F1A}" type="presParOf" srcId="{2AB9927B-2A8D-45E7-ACE0-5FC738A36B9F}" destId="{35FACB5E-262A-4F05-8E9B-39CA0C77E8FA}" srcOrd="0" destOrd="0" presId="urn:microsoft.com/office/officeart/2008/layout/NameandTitleOrganizationalChart"/>
    <dgm:cxn modelId="{A8905254-249D-4777-A3DF-3B0A52C08AAF}" type="presParOf" srcId="{2AB9927B-2A8D-45E7-ACE0-5FC738A36B9F}" destId="{B21C0C9B-B8D1-4576-81E7-1134603C9AF1}" srcOrd="1" destOrd="0" presId="urn:microsoft.com/office/officeart/2008/layout/NameandTitleOrganizationalChart"/>
    <dgm:cxn modelId="{7206296F-4875-4E33-A0ED-2A4CF177245D}" type="presParOf" srcId="{2AB9927B-2A8D-45E7-ACE0-5FC738A36B9F}" destId="{6FBA6995-C4B2-4089-8C8F-C41871284EFB}" srcOrd="2" destOrd="0" presId="urn:microsoft.com/office/officeart/2008/layout/NameandTitleOrganizationalChart"/>
    <dgm:cxn modelId="{A28DAD8A-4E9F-4BAC-8B74-F1BF7FB6BED6}" type="presParOf" srcId="{99E87E05-2A6D-4031-8485-DC0FB5EC3F0B}" destId="{466FB5BA-0141-4C66-967A-96081D0F4512}" srcOrd="1" destOrd="0" presId="urn:microsoft.com/office/officeart/2008/layout/NameandTitleOrganizationalChart"/>
    <dgm:cxn modelId="{69F758D8-1A19-44C7-8A44-4D9FD1DD60FE}" type="presParOf" srcId="{99E87E05-2A6D-4031-8485-DC0FB5EC3F0B}" destId="{154E8218-DDB5-444F-935E-9B412B30E089}" srcOrd="2" destOrd="0" presId="urn:microsoft.com/office/officeart/2008/layout/NameandTitleOrganizationalChart"/>
    <dgm:cxn modelId="{B6552320-FC9A-44FC-AF05-52C687DD06FF}" type="presParOf" srcId="{34A93B5E-32E1-4AAE-BEC7-C080998D44B8}" destId="{DD901225-F5F3-444B-B138-A1F0631E4EFF}" srcOrd="4" destOrd="0" presId="urn:microsoft.com/office/officeart/2008/layout/NameandTitleOrganizationalChart"/>
    <dgm:cxn modelId="{0076CAE1-E872-455E-961A-75C6E354D7B6}" type="presParOf" srcId="{34A93B5E-32E1-4AAE-BEC7-C080998D44B8}" destId="{301F4588-06AA-47BC-BEEE-001BA608FE78}" srcOrd="5" destOrd="0" presId="urn:microsoft.com/office/officeart/2008/layout/NameandTitleOrganizationalChart"/>
    <dgm:cxn modelId="{9953D54C-2695-4CB0-B2D8-47E50C6C105B}" type="presParOf" srcId="{301F4588-06AA-47BC-BEEE-001BA608FE78}" destId="{0000488A-EBFF-42A7-896A-4099EBDC5E9E}" srcOrd="0" destOrd="0" presId="urn:microsoft.com/office/officeart/2008/layout/NameandTitleOrganizationalChart"/>
    <dgm:cxn modelId="{3204EB7C-4D9D-40B6-B896-2CD6C672C40A}" type="presParOf" srcId="{0000488A-EBFF-42A7-896A-4099EBDC5E9E}" destId="{1CC7A59E-9B18-4791-A4D5-24DA032BCA7B}" srcOrd="0" destOrd="0" presId="urn:microsoft.com/office/officeart/2008/layout/NameandTitleOrganizationalChart"/>
    <dgm:cxn modelId="{CCED4636-BAC6-41E0-A49E-42153061CD80}" type="presParOf" srcId="{0000488A-EBFF-42A7-896A-4099EBDC5E9E}" destId="{3D352AD0-E1E8-4ABC-9FF2-1E1748D10EA1}" srcOrd="1" destOrd="0" presId="urn:microsoft.com/office/officeart/2008/layout/NameandTitleOrganizationalChart"/>
    <dgm:cxn modelId="{096875DE-6CE2-4CD8-B6F6-4FD712E9DE54}" type="presParOf" srcId="{0000488A-EBFF-42A7-896A-4099EBDC5E9E}" destId="{FB98DBA2-388E-4F5C-A55A-21F4869595B4}" srcOrd="2" destOrd="0" presId="urn:microsoft.com/office/officeart/2008/layout/NameandTitleOrganizationalChart"/>
    <dgm:cxn modelId="{72A3EED3-7868-46DC-8C2A-DE0C29519FE1}" type="presParOf" srcId="{301F4588-06AA-47BC-BEEE-001BA608FE78}" destId="{21BB44A4-3A99-4E1F-9A39-9F2EF96146F1}" srcOrd="1" destOrd="0" presId="urn:microsoft.com/office/officeart/2008/layout/NameandTitleOrganizationalChart"/>
    <dgm:cxn modelId="{51F3D89D-2508-4B18-BF88-DC4297CFADE1}" type="presParOf" srcId="{301F4588-06AA-47BC-BEEE-001BA608FE78}" destId="{774A2150-1E02-45F1-88B1-54A161958EA3}" srcOrd="2" destOrd="0" presId="urn:microsoft.com/office/officeart/2008/layout/NameandTitleOrganizationalChart"/>
    <dgm:cxn modelId="{B344F5EA-229C-4810-83BC-C70709505EB8}" type="presParOf" srcId="{BE3231EA-AEA1-4BD6-B01A-0ECE28A6EC12}" destId="{D42BBAD9-D43E-48DD-A87D-A7DC88EBC733}" srcOrd="2" destOrd="0" presId="urn:microsoft.com/office/officeart/2008/layout/NameandTitleOrganizationalChart"/>
    <dgm:cxn modelId="{12C58886-A225-475F-AE01-36E055C0A509}" type="presParOf" srcId="{D42BBAD9-D43E-48DD-A87D-A7DC88EBC733}" destId="{85ABAF90-E4DD-4FDF-ABA7-FCD61261F38B}" srcOrd="0" destOrd="0" presId="urn:microsoft.com/office/officeart/2008/layout/NameandTitleOrganizationalChart"/>
    <dgm:cxn modelId="{E1F867A4-F35B-4EB9-AC01-2C2E25879B01}" type="presParOf" srcId="{D42BBAD9-D43E-48DD-A87D-A7DC88EBC733}" destId="{3ECB3054-564F-441F-BF3E-9B46D38D6EE9}" srcOrd="1" destOrd="0" presId="urn:microsoft.com/office/officeart/2008/layout/NameandTitleOrganizationalChart"/>
    <dgm:cxn modelId="{400FD95E-E8DE-47F4-8284-438EBF256AD8}" type="presParOf" srcId="{3ECB3054-564F-441F-BF3E-9B46D38D6EE9}" destId="{C4E919FD-690F-4C41-AA8B-D5EE9EF9D90B}" srcOrd="0" destOrd="0" presId="urn:microsoft.com/office/officeart/2008/layout/NameandTitleOrganizationalChart"/>
    <dgm:cxn modelId="{E25BF7C5-59DD-488C-ADBE-FA01A0C20831}" type="presParOf" srcId="{C4E919FD-690F-4C41-AA8B-D5EE9EF9D90B}" destId="{89AC7595-8A2E-4AC5-967F-B435113D20F5}" srcOrd="0" destOrd="0" presId="urn:microsoft.com/office/officeart/2008/layout/NameandTitleOrganizationalChart"/>
    <dgm:cxn modelId="{0E6BEFDF-2525-4B66-9537-39430E038BDB}" type="presParOf" srcId="{C4E919FD-690F-4C41-AA8B-D5EE9EF9D90B}" destId="{E1BEB3AA-6646-40A5-8228-2D910C879C96}" srcOrd="1" destOrd="0" presId="urn:microsoft.com/office/officeart/2008/layout/NameandTitleOrganizationalChart"/>
    <dgm:cxn modelId="{AD0B4160-9BDF-4BC3-A831-5025CE4DB677}" type="presParOf" srcId="{C4E919FD-690F-4C41-AA8B-D5EE9EF9D90B}" destId="{1893B741-B8FB-4ECA-8259-F9DB688AB27F}" srcOrd="2" destOrd="0" presId="urn:microsoft.com/office/officeart/2008/layout/NameandTitleOrganizationalChart"/>
    <dgm:cxn modelId="{0710D312-3A67-4E9C-8F6C-751E590D44CE}" type="presParOf" srcId="{3ECB3054-564F-441F-BF3E-9B46D38D6EE9}" destId="{0A7C6D7C-A46E-4508-AA84-948C7E6BC0AF}" srcOrd="1" destOrd="0" presId="urn:microsoft.com/office/officeart/2008/layout/NameandTitleOrganizationalChart"/>
    <dgm:cxn modelId="{AFBC9610-ED88-4574-B8FE-B5E02253B895}" type="presParOf" srcId="{3ECB3054-564F-441F-BF3E-9B46D38D6EE9}" destId="{A4B55394-0B6D-4A69-B749-7651619EF2B3}" srcOrd="2" destOrd="0" presId="urn:microsoft.com/office/officeart/2008/layout/NameandTitleOrganizationalChar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414115" cy="3548058"/>
        <a:chOff x="0" y="0"/>
        <a:chExt cx="5414115" cy="3548058"/>
      </a:xfrm>
    </dsp:grpSpPr>
    <dsp:sp modelId="{D2388608-6218-4DDD-ADC3-ED93814659E6}">
      <dsp:nvSpPr>
        <dsp:cNvPr id="6" name="任意多边形 5"/>
        <dsp:cNvSpPr/>
      </dsp:nvSpPr>
      <dsp:spPr bwMode="white">
        <a:xfrm>
          <a:off x="719579" y="966661"/>
          <a:ext cx="1915520" cy="1535582"/>
        </a:xfrm>
        <a:custGeom>
          <a:avLst/>
          <a:gdLst/>
          <a:ahLst/>
          <a:cxnLst/>
          <a:pathLst>
            <a:path w="3017" h="2418">
              <a:moveTo>
                <a:pt x="3017" y="0"/>
              </a:moveTo>
              <a:lnTo>
                <a:pt x="3017" y="2156"/>
              </a:lnTo>
              <a:lnTo>
                <a:pt x="0" y="2156"/>
              </a:lnTo>
              <a:lnTo>
                <a:pt x="0" y="2418"/>
              </a:lnTo>
            </a:path>
          </a:pathLst>
        </a:custGeom>
      </dsp:spPr>
      <dsp:style>
        <a:lnRef idx="2">
          <a:schemeClr val="accent5">
            <a:shade val="60000"/>
          </a:schemeClr>
        </a:lnRef>
        <a:fillRef idx="0">
          <a:schemeClr val="accent5"/>
        </a:fillRef>
        <a:effectRef idx="0">
          <a:scrgbClr r="0" g="0" b="0"/>
        </a:effectRef>
        <a:fontRef idx="minor"/>
      </dsp:style>
      <dsp:txXfrm>
        <a:off x="719579" y="966661"/>
        <a:ext cx="1915520" cy="1535582"/>
      </dsp:txXfrm>
    </dsp:sp>
    <dsp:sp modelId="{38374DF8-D577-4D99-891E-90DAB7126227}">
      <dsp:nvSpPr>
        <dsp:cNvPr id="10" name="任意多边形 9"/>
        <dsp:cNvSpPr/>
      </dsp:nvSpPr>
      <dsp:spPr bwMode="white">
        <a:xfrm>
          <a:off x="2635100" y="966661"/>
          <a:ext cx="0" cy="1535582"/>
        </a:xfrm>
        <a:custGeom>
          <a:avLst/>
          <a:gdLst/>
          <a:ahLst/>
          <a:cxnLst/>
          <a:pathLst>
            <a:path h="2418">
              <a:moveTo>
                <a:pt x="0" y="0"/>
              </a:moveTo>
              <a:lnTo>
                <a:pt x="0" y="2418"/>
              </a:lnTo>
            </a:path>
          </a:pathLst>
        </a:custGeom>
      </dsp:spPr>
      <dsp:style>
        <a:lnRef idx="2">
          <a:schemeClr val="accent5">
            <a:shade val="60000"/>
          </a:schemeClr>
        </a:lnRef>
        <a:fillRef idx="0">
          <a:schemeClr val="accent5"/>
        </a:fillRef>
        <a:effectRef idx="0">
          <a:scrgbClr r="0" g="0" b="0"/>
        </a:effectRef>
        <a:fontRef idx="minor"/>
      </dsp:style>
      <dsp:txXfrm>
        <a:off x="2635100" y="966661"/>
        <a:ext cx="0" cy="1535582"/>
      </dsp:txXfrm>
    </dsp:sp>
    <dsp:sp modelId="{DD901225-F5F3-444B-B138-A1F0631E4EFF}">
      <dsp:nvSpPr>
        <dsp:cNvPr id="14" name="任意多边形 13"/>
        <dsp:cNvSpPr/>
      </dsp:nvSpPr>
      <dsp:spPr bwMode="white">
        <a:xfrm>
          <a:off x="2635100" y="966661"/>
          <a:ext cx="1915520" cy="1535582"/>
        </a:xfrm>
        <a:custGeom>
          <a:avLst/>
          <a:gdLst/>
          <a:ahLst/>
          <a:cxnLst/>
          <a:pathLst>
            <a:path w="3017" h="2418">
              <a:moveTo>
                <a:pt x="0" y="0"/>
              </a:moveTo>
              <a:lnTo>
                <a:pt x="0" y="2156"/>
              </a:lnTo>
              <a:lnTo>
                <a:pt x="3017" y="2156"/>
              </a:lnTo>
              <a:lnTo>
                <a:pt x="3017" y="2418"/>
              </a:lnTo>
            </a:path>
          </a:pathLst>
        </a:custGeom>
      </dsp:spPr>
      <dsp:style>
        <a:lnRef idx="2">
          <a:schemeClr val="accent5">
            <a:shade val="60000"/>
          </a:schemeClr>
        </a:lnRef>
        <a:fillRef idx="0">
          <a:schemeClr val="accent5"/>
        </a:fillRef>
        <a:effectRef idx="0">
          <a:scrgbClr r="0" g="0" b="0"/>
        </a:effectRef>
        <a:fontRef idx="minor"/>
      </dsp:style>
      <dsp:txXfrm>
        <a:off x="2635100" y="966661"/>
        <a:ext cx="1915520" cy="1535582"/>
      </dsp:txXfrm>
    </dsp:sp>
    <dsp:sp modelId="{85ABAF90-E4DD-4FDF-ABA7-FCD61261F38B}">
      <dsp:nvSpPr>
        <dsp:cNvPr id="18" name="任意多边形 17"/>
        <dsp:cNvSpPr/>
      </dsp:nvSpPr>
      <dsp:spPr bwMode="white">
        <a:xfrm>
          <a:off x="2396919" y="966661"/>
          <a:ext cx="238181" cy="767791"/>
        </a:xfrm>
        <a:custGeom>
          <a:avLst/>
          <a:gdLst/>
          <a:ahLst/>
          <a:cxnLst/>
          <a:pathLst>
            <a:path w="375" h="1209">
              <a:moveTo>
                <a:pt x="375" y="0"/>
              </a:moveTo>
              <a:lnTo>
                <a:pt x="375" y="1209"/>
              </a:lnTo>
              <a:lnTo>
                <a:pt x="0" y="1209"/>
              </a:lnTo>
            </a:path>
          </a:pathLst>
        </a:custGeom>
      </dsp:spPr>
      <dsp:style>
        <a:lnRef idx="2">
          <a:schemeClr val="accent5">
            <a:shade val="60000"/>
          </a:schemeClr>
        </a:lnRef>
        <a:fillRef idx="0">
          <a:schemeClr val="accent5"/>
        </a:fillRef>
        <a:effectRef idx="0">
          <a:scrgbClr r="0" g="0" b="0"/>
        </a:effectRef>
        <a:fontRef idx="minor"/>
      </dsp:style>
      <dsp:txXfrm>
        <a:off x="2396919" y="966661"/>
        <a:ext cx="238181" cy="767791"/>
      </dsp:txXfrm>
    </dsp:sp>
    <dsp:sp modelId="{CBFEFAD4-BFFE-4862-9379-281A8E40C6CA}">
      <dsp:nvSpPr>
        <dsp:cNvPr id="3" name="矩形 2"/>
        <dsp:cNvSpPr/>
      </dsp:nvSpPr>
      <dsp:spPr bwMode="white">
        <a:xfrm>
          <a:off x="1915520" y="254277"/>
          <a:ext cx="1439159" cy="712384"/>
        </a:xfrm>
        <a:prstGeom prst="rect">
          <a:avLst/>
        </a:prstGeom>
      </dsp:spPr>
      <dsp:style>
        <a:lnRef idx="2">
          <a:schemeClr val="accent5">
            <a:shade val="80000"/>
          </a:schemeClr>
        </a:lnRef>
        <a:fillRef idx="1">
          <a:schemeClr val="lt1"/>
        </a:fillRef>
        <a:effectRef idx="0">
          <a:scrgbClr r="0" g="0" b="0"/>
        </a:effectRef>
        <a:fontRef idx="minor">
          <a:schemeClr val="lt1"/>
        </a:fontRef>
      </dsp:style>
      <dsp:txBody>
        <a:bodyPr lIns="10160" tIns="10160" rIns="10160" bIns="100525"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en-GB">
              <a:solidFill>
                <a:schemeClr val="dk1"/>
              </a:solidFill>
            </a:rPr>
            <a:t>CEO</a:t>
          </a:r>
          <a:endParaRPr>
            <a:solidFill>
              <a:schemeClr val="dk1"/>
            </a:solidFill>
          </a:endParaRPr>
        </a:p>
      </dsp:txBody>
      <dsp:txXfrm>
        <a:off x="1915520" y="254277"/>
        <a:ext cx="1439159" cy="712384"/>
      </dsp:txXfrm>
    </dsp:sp>
    <dsp:sp modelId="{FB3A43C2-3667-4C57-A310-4D91C2146F0D}">
      <dsp:nvSpPr>
        <dsp:cNvPr id="4" name="矩形 3"/>
        <dsp:cNvSpPr/>
      </dsp:nvSpPr>
      <dsp:spPr bwMode="white">
        <a:xfrm>
          <a:off x="2203352" y="808354"/>
          <a:ext cx="1295243" cy="237461"/>
        </a:xfrm>
        <a:prstGeom prst="rect">
          <a:avLst/>
        </a:prstGeom>
      </dsp:spPr>
      <dsp:style>
        <a:lnRef idx="2">
          <a:schemeClr val="accent5"/>
        </a:lnRef>
        <a:fillRef idx="1">
          <a:schemeClr val="accent5">
            <a:alpha val="90000"/>
            <a:tint val="40000"/>
          </a:schemeClr>
        </a:fillRef>
        <a:effectRef idx="0">
          <a:scrgbClr r="0" g="0" b="0"/>
        </a:effectRef>
        <a:fontRef idx="minor"/>
      </dsp:style>
      <dsp:txBody>
        <a:bodyPr lIns="35560" tIns="8890" rIns="35560" bIns="8890" anchor="ctr"/>
        <a:lstStyle>
          <a:lvl1pPr algn="r">
            <a:defRPr sz="1400"/>
          </a:lvl1pPr>
          <a:lvl2pPr marL="57150" indent="-57150" algn="r">
            <a:defRPr sz="1100"/>
          </a:lvl2pPr>
          <a:lvl3pPr marL="114300" indent="-57150" algn="r">
            <a:defRPr sz="1100"/>
          </a:lvl3pPr>
          <a:lvl4pPr marL="171450" indent="-57150" algn="r">
            <a:defRPr sz="1100"/>
          </a:lvl4pPr>
          <a:lvl5pPr marL="228600" indent="-57150" algn="r">
            <a:defRPr sz="1100"/>
          </a:lvl5pPr>
          <a:lvl6pPr marL="285750" indent="-57150" algn="r">
            <a:defRPr sz="1100"/>
          </a:lvl6pPr>
          <a:lvl7pPr marL="342900" indent="-57150" algn="r">
            <a:defRPr sz="1100"/>
          </a:lvl7pPr>
          <a:lvl8pPr marL="400050" indent="-57150" algn="r">
            <a:defRPr sz="1100"/>
          </a:lvl8pPr>
          <a:lvl9pPr marL="457200" indent="-57150" algn="r">
            <a:defRPr sz="1100"/>
          </a:lvl9pPr>
        </a:lstStyle>
        <a:p>
          <a:pPr lvl="0">
            <a:lnSpc>
              <a:spcPct val="100000"/>
            </a:lnSpc>
            <a:spcBef>
              <a:spcPct val="0"/>
            </a:spcBef>
            <a:spcAft>
              <a:spcPct val="35000"/>
            </a:spcAft>
          </a:pPr>
          <a:endParaRPr lang="en-GB">
            <a:solidFill>
              <a:schemeClr val="dk1"/>
            </a:solidFill>
          </a:endParaRPr>
        </a:p>
      </dsp:txBody>
      <dsp:txXfrm>
        <a:off x="2203352" y="808354"/>
        <a:ext cx="1295243" cy="237461"/>
      </dsp:txXfrm>
    </dsp:sp>
    <dsp:sp modelId="{185AB64F-6CD4-48BA-90F2-72F731B0C716}">
      <dsp:nvSpPr>
        <dsp:cNvPr id="7" name="矩形 6"/>
        <dsp:cNvSpPr/>
      </dsp:nvSpPr>
      <dsp:spPr bwMode="white">
        <a:xfrm>
          <a:off x="0" y="2502243"/>
          <a:ext cx="1439159" cy="712384"/>
        </a:xfrm>
        <a:prstGeom prst="rect">
          <a:avLst/>
        </a:prstGeom>
      </dsp:spPr>
      <dsp:style>
        <a:lnRef idx="2">
          <a:schemeClr val="accent5">
            <a:shade val="80000"/>
          </a:schemeClr>
        </a:lnRef>
        <a:fillRef idx="1">
          <a:schemeClr val="lt1"/>
        </a:fillRef>
        <a:effectRef idx="0">
          <a:scrgbClr r="0" g="0" b="0"/>
        </a:effectRef>
        <a:fontRef idx="minor">
          <a:schemeClr val="lt1"/>
        </a:fontRef>
      </dsp:style>
      <dsp:txBody>
        <a:bodyPr lIns="10160" tIns="10160" rIns="10160" bIns="100525"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en-GB">
              <a:solidFill>
                <a:schemeClr val="dk1"/>
              </a:solidFill>
            </a:rPr>
            <a:t>Division 1</a:t>
          </a:r>
          <a:endParaRPr lang="en-GB">
            <a:solidFill>
              <a:schemeClr val="dk1"/>
            </a:solidFill>
          </a:endParaRPr>
        </a:p>
        <a:p>
          <a:pPr lvl="0">
            <a:lnSpc>
              <a:spcPct val="100000"/>
            </a:lnSpc>
            <a:spcBef>
              <a:spcPct val="0"/>
            </a:spcBef>
            <a:spcAft>
              <a:spcPct val="35000"/>
            </a:spcAft>
          </a:pPr>
          <a:r>
            <a:rPr lang="en-GB" altLang="en-US">
              <a:solidFill>
                <a:schemeClr val="dk1"/>
              </a:solidFill>
              <a:hlinkClick r:id="rId1" tooltip="Chevrolet"/>
            </a:rPr>
            <a:t>Chevrolet</a:t>
          </a:r>
          <a:endParaRPr lang="en-GB">
            <a:solidFill>
              <a:schemeClr val="dk1"/>
            </a:solidFill>
          </a:endParaRPr>
        </a:p>
      </dsp:txBody>
      <dsp:txXfrm>
        <a:off x="0" y="2502243"/>
        <a:ext cx="1439159" cy="712384"/>
      </dsp:txXfrm>
    </dsp:sp>
    <dsp:sp modelId="{3051A4B4-9AB9-436A-825E-ED6877F3442B}">
      <dsp:nvSpPr>
        <dsp:cNvPr id="8" name="矩形 7"/>
        <dsp:cNvSpPr/>
      </dsp:nvSpPr>
      <dsp:spPr bwMode="white">
        <a:xfrm>
          <a:off x="287832" y="3056319"/>
          <a:ext cx="1295243" cy="237461"/>
        </a:xfrm>
        <a:prstGeom prst="rect">
          <a:avLst/>
        </a:prstGeom>
      </dsp:spPr>
      <dsp:style>
        <a:lnRef idx="2">
          <a:schemeClr val="accent5"/>
        </a:lnRef>
        <a:fillRef idx="1">
          <a:schemeClr val="accent5">
            <a:alpha val="90000"/>
            <a:tint val="40000"/>
          </a:schemeClr>
        </a:fillRef>
        <a:effectRef idx="0">
          <a:scrgbClr r="0" g="0" b="0"/>
        </a:effectRef>
        <a:fontRef idx="minor"/>
      </dsp:style>
      <dsp:txBody>
        <a:bodyPr lIns="35560" tIns="8890" rIns="35560" bIns="8890" anchor="ctr"/>
        <a:lstStyle>
          <a:lvl1pPr algn="r">
            <a:defRPr sz="1400"/>
          </a:lvl1pPr>
          <a:lvl2pPr marL="57150" indent="-57150" algn="r">
            <a:defRPr sz="1100"/>
          </a:lvl2pPr>
          <a:lvl3pPr marL="114300" indent="-57150" algn="r">
            <a:defRPr sz="1100"/>
          </a:lvl3pPr>
          <a:lvl4pPr marL="171450" indent="-57150" algn="r">
            <a:defRPr sz="1100"/>
          </a:lvl4pPr>
          <a:lvl5pPr marL="228600" indent="-57150" algn="r">
            <a:defRPr sz="1100"/>
          </a:lvl5pPr>
          <a:lvl6pPr marL="285750" indent="-57150" algn="r">
            <a:defRPr sz="1100"/>
          </a:lvl6pPr>
          <a:lvl7pPr marL="342900" indent="-57150" algn="r">
            <a:defRPr sz="1100"/>
          </a:lvl7pPr>
          <a:lvl8pPr marL="400050" indent="-57150" algn="r">
            <a:defRPr sz="1100"/>
          </a:lvl8pPr>
          <a:lvl9pPr marL="457200" indent="-57150" algn="r">
            <a:defRPr sz="1100"/>
          </a:lvl9pPr>
        </a:lstStyle>
        <a:p>
          <a:pPr lvl="0">
            <a:lnSpc>
              <a:spcPct val="100000"/>
            </a:lnSpc>
            <a:spcBef>
              <a:spcPct val="0"/>
            </a:spcBef>
            <a:spcAft>
              <a:spcPct val="35000"/>
            </a:spcAft>
          </a:pPr>
          <a:endParaRPr lang="en-GB">
            <a:solidFill>
              <a:schemeClr val="dk1"/>
            </a:solidFill>
          </a:endParaRPr>
        </a:p>
      </dsp:txBody>
      <dsp:txXfrm>
        <a:off x="287832" y="3056319"/>
        <a:ext cx="1295243" cy="237461"/>
      </dsp:txXfrm>
    </dsp:sp>
    <dsp:sp modelId="{35FACB5E-262A-4F05-8E9B-39CA0C77E8FA}">
      <dsp:nvSpPr>
        <dsp:cNvPr id="11" name="矩形 10"/>
        <dsp:cNvSpPr/>
      </dsp:nvSpPr>
      <dsp:spPr bwMode="white">
        <a:xfrm>
          <a:off x="1915520" y="2502243"/>
          <a:ext cx="1439159" cy="712384"/>
        </a:xfrm>
        <a:prstGeom prst="rect">
          <a:avLst/>
        </a:prstGeom>
      </dsp:spPr>
      <dsp:style>
        <a:lnRef idx="2">
          <a:schemeClr val="accent5">
            <a:shade val="80000"/>
          </a:schemeClr>
        </a:lnRef>
        <a:fillRef idx="1">
          <a:schemeClr val="lt1"/>
        </a:fillRef>
        <a:effectRef idx="0">
          <a:scrgbClr r="0" g="0" b="0"/>
        </a:effectRef>
        <a:fontRef idx="minor">
          <a:schemeClr val="lt1"/>
        </a:fontRef>
      </dsp:style>
      <dsp:txBody>
        <a:bodyPr lIns="10160" tIns="10160" rIns="10160" bIns="100525"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en-GB">
              <a:solidFill>
                <a:schemeClr val="dk1"/>
              </a:solidFill>
            </a:rPr>
            <a:t>Division 2</a:t>
          </a:r>
          <a:endParaRPr lang="en-GB">
            <a:solidFill>
              <a:schemeClr val="dk1"/>
            </a:solidFill>
          </a:endParaRPr>
        </a:p>
        <a:p>
          <a:pPr lvl="0">
            <a:lnSpc>
              <a:spcPct val="100000"/>
            </a:lnSpc>
            <a:spcBef>
              <a:spcPct val="0"/>
            </a:spcBef>
            <a:spcAft>
              <a:spcPct val="35000"/>
            </a:spcAft>
          </a:pPr>
          <a:r>
            <a:rPr lang="en-GB" altLang="en-US">
              <a:solidFill>
                <a:schemeClr val="dk1"/>
              </a:solidFill>
              <a:hlinkClick r:id="rId2" tooltip="Pontiac"/>
            </a:rPr>
            <a:t>Pontiac</a:t>
          </a:r>
          <a:endParaRPr lang="en-GB">
            <a:solidFill>
              <a:schemeClr val="dk1"/>
            </a:solidFill>
          </a:endParaRPr>
        </a:p>
      </dsp:txBody>
      <dsp:txXfrm>
        <a:off x="1915520" y="2502243"/>
        <a:ext cx="1439159" cy="712384"/>
      </dsp:txXfrm>
    </dsp:sp>
    <dsp:sp modelId="{B21C0C9B-B8D1-4576-81E7-1134603C9AF1}">
      <dsp:nvSpPr>
        <dsp:cNvPr id="12" name="矩形 11"/>
        <dsp:cNvSpPr/>
      </dsp:nvSpPr>
      <dsp:spPr bwMode="white">
        <a:xfrm>
          <a:off x="2203352" y="3056319"/>
          <a:ext cx="1295243" cy="237461"/>
        </a:xfrm>
        <a:prstGeom prst="rect">
          <a:avLst/>
        </a:prstGeom>
      </dsp:spPr>
      <dsp:style>
        <a:lnRef idx="2">
          <a:schemeClr val="accent5"/>
        </a:lnRef>
        <a:fillRef idx="1">
          <a:schemeClr val="accent5">
            <a:alpha val="90000"/>
            <a:tint val="40000"/>
          </a:schemeClr>
        </a:fillRef>
        <a:effectRef idx="0">
          <a:scrgbClr r="0" g="0" b="0"/>
        </a:effectRef>
        <a:fontRef idx="minor"/>
      </dsp:style>
      <dsp:txBody>
        <a:bodyPr lIns="35560" tIns="8890" rIns="35560" bIns="8890" anchor="ctr"/>
        <a:lstStyle>
          <a:lvl1pPr algn="r">
            <a:defRPr sz="1400"/>
          </a:lvl1pPr>
          <a:lvl2pPr marL="57150" indent="-57150" algn="r">
            <a:defRPr sz="1100"/>
          </a:lvl2pPr>
          <a:lvl3pPr marL="114300" indent="-57150" algn="r">
            <a:defRPr sz="1100"/>
          </a:lvl3pPr>
          <a:lvl4pPr marL="171450" indent="-57150" algn="r">
            <a:defRPr sz="1100"/>
          </a:lvl4pPr>
          <a:lvl5pPr marL="228600" indent="-57150" algn="r">
            <a:defRPr sz="1100"/>
          </a:lvl5pPr>
          <a:lvl6pPr marL="285750" indent="-57150" algn="r">
            <a:defRPr sz="1100"/>
          </a:lvl6pPr>
          <a:lvl7pPr marL="342900" indent="-57150" algn="r">
            <a:defRPr sz="1100"/>
          </a:lvl7pPr>
          <a:lvl8pPr marL="400050" indent="-57150" algn="r">
            <a:defRPr sz="1100"/>
          </a:lvl8pPr>
          <a:lvl9pPr marL="457200" indent="-57150" algn="r">
            <a:defRPr sz="1100"/>
          </a:lvl9pPr>
        </a:lstStyle>
        <a:p>
          <a:pPr lvl="0">
            <a:lnSpc>
              <a:spcPct val="100000"/>
            </a:lnSpc>
            <a:spcBef>
              <a:spcPct val="0"/>
            </a:spcBef>
            <a:spcAft>
              <a:spcPct val="35000"/>
            </a:spcAft>
          </a:pPr>
          <a:endParaRPr lang="en-GB">
            <a:solidFill>
              <a:schemeClr val="dk1"/>
            </a:solidFill>
          </a:endParaRPr>
        </a:p>
      </dsp:txBody>
      <dsp:txXfrm>
        <a:off x="2203352" y="3056319"/>
        <a:ext cx="1295243" cy="237461"/>
      </dsp:txXfrm>
    </dsp:sp>
    <dsp:sp modelId="{1CC7A59E-9B18-4791-A4D5-24DA032BCA7B}">
      <dsp:nvSpPr>
        <dsp:cNvPr id="15" name="矩形 14"/>
        <dsp:cNvSpPr/>
      </dsp:nvSpPr>
      <dsp:spPr bwMode="white">
        <a:xfrm>
          <a:off x="3831040" y="2502243"/>
          <a:ext cx="1439159" cy="712384"/>
        </a:xfrm>
        <a:prstGeom prst="rect">
          <a:avLst/>
        </a:prstGeom>
      </dsp:spPr>
      <dsp:style>
        <a:lnRef idx="2">
          <a:schemeClr val="accent5">
            <a:shade val="80000"/>
          </a:schemeClr>
        </a:lnRef>
        <a:fillRef idx="1">
          <a:schemeClr val="lt1"/>
        </a:fillRef>
        <a:effectRef idx="0">
          <a:scrgbClr r="0" g="0" b="0"/>
        </a:effectRef>
        <a:fontRef idx="minor">
          <a:schemeClr val="lt1"/>
        </a:fontRef>
      </dsp:style>
      <dsp:txBody>
        <a:bodyPr lIns="10160" tIns="10160" rIns="10160" bIns="100525"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en-GB">
              <a:solidFill>
                <a:schemeClr val="dk1"/>
              </a:solidFill>
            </a:rPr>
            <a:t>Division 3 </a:t>
          </a:r>
          <a:endParaRPr lang="en-GB">
            <a:solidFill>
              <a:schemeClr val="dk1"/>
            </a:solidFill>
          </a:endParaRPr>
        </a:p>
        <a:p>
          <a:pPr lvl="0">
            <a:lnSpc>
              <a:spcPct val="100000"/>
            </a:lnSpc>
            <a:spcBef>
              <a:spcPct val="0"/>
            </a:spcBef>
            <a:spcAft>
              <a:spcPct val="35000"/>
            </a:spcAft>
          </a:pPr>
          <a:r>
            <a:rPr lang="en-GB" altLang="en-US">
              <a:solidFill>
                <a:schemeClr val="dk1"/>
              </a:solidFill>
              <a:hlinkClick r:id="rId3" tooltip="Cadillac"/>
            </a:rPr>
            <a:t>Cadillac</a:t>
          </a:r>
          <a:endParaRPr lang="en-GB">
            <a:solidFill>
              <a:schemeClr val="dk1"/>
            </a:solidFill>
          </a:endParaRPr>
        </a:p>
      </dsp:txBody>
      <dsp:txXfrm>
        <a:off x="3831040" y="2502243"/>
        <a:ext cx="1439159" cy="712384"/>
      </dsp:txXfrm>
    </dsp:sp>
    <dsp:sp modelId="{3D352AD0-E1E8-4ABC-9FF2-1E1748D10EA1}">
      <dsp:nvSpPr>
        <dsp:cNvPr id="16" name="矩形 15"/>
        <dsp:cNvSpPr/>
      </dsp:nvSpPr>
      <dsp:spPr bwMode="white">
        <a:xfrm>
          <a:off x="4118872" y="3056319"/>
          <a:ext cx="1295243" cy="237461"/>
        </a:xfrm>
        <a:prstGeom prst="rect">
          <a:avLst/>
        </a:prstGeom>
      </dsp:spPr>
      <dsp:style>
        <a:lnRef idx="2">
          <a:schemeClr val="accent5"/>
        </a:lnRef>
        <a:fillRef idx="1">
          <a:schemeClr val="accent5">
            <a:alpha val="90000"/>
            <a:tint val="40000"/>
          </a:schemeClr>
        </a:fillRef>
        <a:effectRef idx="0">
          <a:scrgbClr r="0" g="0" b="0"/>
        </a:effectRef>
        <a:fontRef idx="minor"/>
      </dsp:style>
      <dsp:txBody>
        <a:bodyPr lIns="35560" tIns="8890" rIns="35560" bIns="8890" anchor="ctr"/>
        <a:lstStyle>
          <a:lvl1pPr algn="r">
            <a:defRPr sz="1400"/>
          </a:lvl1pPr>
          <a:lvl2pPr marL="57150" indent="-57150" algn="r">
            <a:defRPr sz="1100"/>
          </a:lvl2pPr>
          <a:lvl3pPr marL="114300" indent="-57150" algn="r">
            <a:defRPr sz="1100"/>
          </a:lvl3pPr>
          <a:lvl4pPr marL="171450" indent="-57150" algn="r">
            <a:defRPr sz="1100"/>
          </a:lvl4pPr>
          <a:lvl5pPr marL="228600" indent="-57150" algn="r">
            <a:defRPr sz="1100"/>
          </a:lvl5pPr>
          <a:lvl6pPr marL="285750" indent="-57150" algn="r">
            <a:defRPr sz="1100"/>
          </a:lvl6pPr>
          <a:lvl7pPr marL="342900" indent="-57150" algn="r">
            <a:defRPr sz="1100"/>
          </a:lvl7pPr>
          <a:lvl8pPr marL="400050" indent="-57150" algn="r">
            <a:defRPr sz="1100"/>
          </a:lvl8pPr>
          <a:lvl9pPr marL="457200" indent="-57150" algn="r">
            <a:defRPr sz="1100"/>
          </a:lvl9pPr>
        </a:lstStyle>
        <a:p>
          <a:pPr lvl="0">
            <a:lnSpc>
              <a:spcPct val="100000"/>
            </a:lnSpc>
            <a:spcBef>
              <a:spcPct val="0"/>
            </a:spcBef>
            <a:spcAft>
              <a:spcPct val="35000"/>
            </a:spcAft>
          </a:pPr>
          <a:endParaRPr lang="en-GB">
            <a:solidFill>
              <a:schemeClr val="dk1"/>
            </a:solidFill>
          </a:endParaRPr>
        </a:p>
      </dsp:txBody>
      <dsp:txXfrm>
        <a:off x="4118872" y="3056319"/>
        <a:ext cx="1295243" cy="237461"/>
      </dsp:txXfrm>
    </dsp:sp>
    <dsp:sp modelId="{89AC7595-8A2E-4AC5-967F-B435113D20F5}">
      <dsp:nvSpPr>
        <dsp:cNvPr id="19" name="矩形 18"/>
        <dsp:cNvSpPr/>
      </dsp:nvSpPr>
      <dsp:spPr bwMode="white">
        <a:xfrm>
          <a:off x="957760" y="1378260"/>
          <a:ext cx="1439159" cy="712384"/>
        </a:xfrm>
        <a:prstGeom prst="rect">
          <a:avLst/>
        </a:prstGeom>
      </dsp:spPr>
      <dsp:style>
        <a:lnRef idx="2">
          <a:schemeClr val="accent5">
            <a:shade val="80000"/>
          </a:schemeClr>
        </a:lnRef>
        <a:fillRef idx="1">
          <a:schemeClr val="lt1"/>
        </a:fillRef>
        <a:effectRef idx="0">
          <a:scrgbClr r="0" g="0" b="0"/>
        </a:effectRef>
        <a:fontRef idx="minor">
          <a:schemeClr val="lt1"/>
        </a:fontRef>
      </dsp:style>
      <dsp:txBody>
        <a:bodyPr lIns="10160" tIns="10160" rIns="10160" bIns="100525"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en-GB">
              <a:solidFill>
                <a:schemeClr val="dk1"/>
              </a:solidFill>
            </a:rPr>
            <a:t>Management</a:t>
          </a:r>
          <a:endParaRPr>
            <a:solidFill>
              <a:schemeClr val="dk1"/>
            </a:solidFill>
          </a:endParaRPr>
        </a:p>
      </dsp:txBody>
      <dsp:txXfrm>
        <a:off x="957760" y="1378260"/>
        <a:ext cx="1439159" cy="712384"/>
      </dsp:txXfrm>
    </dsp:sp>
    <dsp:sp modelId="{E1BEB3AA-6646-40A5-8228-2D910C879C96}">
      <dsp:nvSpPr>
        <dsp:cNvPr id="20" name="矩形 19"/>
        <dsp:cNvSpPr/>
      </dsp:nvSpPr>
      <dsp:spPr bwMode="white">
        <a:xfrm>
          <a:off x="1245592" y="1932336"/>
          <a:ext cx="1295243" cy="237461"/>
        </a:xfrm>
        <a:prstGeom prst="rect">
          <a:avLst/>
        </a:prstGeom>
      </dsp:spPr>
      <dsp:style>
        <a:lnRef idx="2">
          <a:schemeClr val="accent5"/>
        </a:lnRef>
        <a:fillRef idx="1">
          <a:schemeClr val="accent5">
            <a:alpha val="90000"/>
            <a:tint val="40000"/>
          </a:schemeClr>
        </a:fillRef>
        <a:effectRef idx="0">
          <a:scrgbClr r="0" g="0" b="0"/>
        </a:effectRef>
        <a:fontRef idx="minor"/>
      </dsp:style>
      <dsp:txBody>
        <a:bodyPr lIns="35560" tIns="8890" rIns="35560" bIns="8890" anchor="ctr"/>
        <a:lstStyle>
          <a:lvl1pPr algn="r">
            <a:defRPr sz="1400"/>
          </a:lvl1pPr>
          <a:lvl2pPr marL="57150" indent="-57150" algn="r">
            <a:defRPr sz="1100"/>
          </a:lvl2pPr>
          <a:lvl3pPr marL="114300" indent="-57150" algn="r">
            <a:defRPr sz="1100"/>
          </a:lvl3pPr>
          <a:lvl4pPr marL="171450" indent="-57150" algn="r">
            <a:defRPr sz="1100"/>
          </a:lvl4pPr>
          <a:lvl5pPr marL="228600" indent="-57150" algn="r">
            <a:defRPr sz="1100"/>
          </a:lvl5pPr>
          <a:lvl6pPr marL="285750" indent="-57150" algn="r">
            <a:defRPr sz="1100"/>
          </a:lvl6pPr>
          <a:lvl7pPr marL="342900" indent="-57150" algn="r">
            <a:defRPr sz="1100"/>
          </a:lvl7pPr>
          <a:lvl8pPr marL="400050" indent="-57150" algn="r">
            <a:defRPr sz="1100"/>
          </a:lvl8pPr>
          <a:lvl9pPr marL="457200" indent="-57150" algn="r">
            <a:defRPr sz="1100"/>
          </a:lvl9pPr>
        </a:lstStyle>
        <a:p>
          <a:pPr lvl="0">
            <a:lnSpc>
              <a:spcPct val="100000"/>
            </a:lnSpc>
            <a:spcBef>
              <a:spcPct val="0"/>
            </a:spcBef>
            <a:spcAft>
              <a:spcPct val="35000"/>
            </a:spcAft>
          </a:pPr>
          <a:endParaRPr lang="en-GB">
            <a:solidFill>
              <a:schemeClr val="dk1"/>
            </a:solidFill>
          </a:endParaRPr>
        </a:p>
      </dsp:txBody>
      <dsp:txXfrm>
        <a:off x="1245592" y="1932336"/>
        <a:ext cx="1295243" cy="237461"/>
      </dsp:txXfrm>
    </dsp:sp>
    <dsp:sp modelId="{40849B71-70AB-4DE9-A6C0-BA43247BA476}">
      <dsp:nvSpPr>
        <dsp:cNvPr id="5" name="矩形 4" hidden="1"/>
        <dsp:cNvSpPr/>
      </dsp:nvSpPr>
      <dsp:spPr>
        <a:xfrm>
          <a:off x="1915520" y="254277"/>
          <a:ext cx="287832" cy="712384"/>
        </a:xfrm>
        <a:prstGeom prst="rect">
          <a:avLst/>
        </a:prstGeom>
      </dsp:spPr>
      <dsp:txXfrm>
        <a:off x="1915520" y="254277"/>
        <a:ext cx="287832" cy="712384"/>
      </dsp:txXfrm>
    </dsp:sp>
    <dsp:sp modelId="{419D33D5-4174-4EC0-83D4-B7887957A053}">
      <dsp:nvSpPr>
        <dsp:cNvPr id="9" name="矩形 8" hidden="1"/>
        <dsp:cNvSpPr/>
      </dsp:nvSpPr>
      <dsp:spPr>
        <a:xfrm>
          <a:off x="0" y="2502243"/>
          <a:ext cx="287832" cy="712384"/>
        </a:xfrm>
        <a:prstGeom prst="rect">
          <a:avLst/>
        </a:prstGeom>
      </dsp:spPr>
      <dsp:txXfrm>
        <a:off x="0" y="2502243"/>
        <a:ext cx="287832" cy="712384"/>
      </dsp:txXfrm>
    </dsp:sp>
    <dsp:sp modelId="{6FBA6995-C4B2-4089-8C8F-C41871284EFB}">
      <dsp:nvSpPr>
        <dsp:cNvPr id="13" name="矩形 12" hidden="1"/>
        <dsp:cNvSpPr/>
      </dsp:nvSpPr>
      <dsp:spPr>
        <a:xfrm>
          <a:off x="1915520" y="2502243"/>
          <a:ext cx="287832" cy="712384"/>
        </a:xfrm>
        <a:prstGeom prst="rect">
          <a:avLst/>
        </a:prstGeom>
      </dsp:spPr>
      <dsp:txXfrm>
        <a:off x="1915520" y="2502243"/>
        <a:ext cx="287832" cy="712384"/>
      </dsp:txXfrm>
    </dsp:sp>
    <dsp:sp modelId="{FB98DBA2-388E-4F5C-A55A-21F4869595B4}">
      <dsp:nvSpPr>
        <dsp:cNvPr id="17" name="矩形 16" hidden="1"/>
        <dsp:cNvSpPr/>
      </dsp:nvSpPr>
      <dsp:spPr>
        <a:xfrm>
          <a:off x="3831040" y="2502243"/>
          <a:ext cx="287832" cy="712384"/>
        </a:xfrm>
        <a:prstGeom prst="rect">
          <a:avLst/>
        </a:prstGeom>
      </dsp:spPr>
      <dsp:txXfrm>
        <a:off x="3831040" y="2502243"/>
        <a:ext cx="287832" cy="712384"/>
      </dsp:txXfrm>
    </dsp:sp>
    <dsp:sp modelId="{1893B741-B8FB-4ECA-8259-F9DB688AB27F}">
      <dsp:nvSpPr>
        <dsp:cNvPr id="21" name="矩形 20" hidden="1"/>
        <dsp:cNvSpPr/>
      </dsp:nvSpPr>
      <dsp:spPr>
        <a:xfrm>
          <a:off x="957760" y="1378260"/>
          <a:ext cx="287832" cy="712384"/>
        </a:xfrm>
        <a:prstGeom prst="rect">
          <a:avLst/>
        </a:prstGeom>
      </dsp:spPr>
      <dsp:txXfrm>
        <a:off x="957760" y="1378260"/>
        <a:ext cx="287832" cy="712384"/>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alg type="conn">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dim" val="1D"/>
                                <dgm:param type="endSty" val="noArr"/>
                                <dgm:param type="connRout" val="bend"/>
                                <dgm:param type="begPts" val="bCtr"/>
                                <dgm:param type="endPts" val="midL midR"/>
                              </dgm:alg>
                            </dgm:if>
                            <dgm:else name="Name49">
                              <dgm:alg type="conn">
                                <dgm:param type="srcNode" val="rootConnector1"/>
                                <dgm:param type="dim" val="1D"/>
                                <dgm:param type="endSty" val="noArr"/>
                                <dgm:param type="connRout" val="bend"/>
                                <dgm:param type="begPts" val="bCtr"/>
                                <dgm:param type="endPts" val="midL midR"/>
                              </dgm:alg>
                            </dgm:else>
                          </dgm:choose>
                        </dgm:if>
                        <dgm:else name="Name50">
                          <dgm:choose name="Name51">
                            <dgm:if name="Name52" axis="par ch" ptType="node asst" func="cnt" op="gte" val="1">
                              <dgm:alg type="conn">
                                <dgm:param type="dim" val="1D"/>
                                <dgm:param type="endSty" val="noArr"/>
                                <dgm:param type="connRout" val="bend"/>
                                <dgm:param type="begPts" val="bCtr"/>
                                <dgm:param type="endPts" val="midL midR"/>
                              </dgm:alg>
                            </dgm:if>
                            <dgm:else name="Name53">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linDir" val="fromT"/>
                        <dgm:param type="chAlign" val="r"/>
                      </dgm:alg>
                    </dgm:if>
                    <dgm:if name="Name73" func="var" arg="hierBranch" op="equ" val="r">
                      <dgm:alg type="hierChild">
                        <dgm:param type="linDir" val="fromT"/>
                        <dgm:param type="chAlign" val="l"/>
                      </dgm:alg>
                    </dgm:if>
                    <dgm:if name="Name74" func="var" arg="hierBranch" op="equ" val="hang">
                      <dgm:choose name="Name75">
                        <dgm:if name="Name76" func="var" arg="dir" op="equ" val="norm">
                          <dgm:alg type="hierChild">
                            <dgm:param type="linDir" val="fromL"/>
                            <dgm:param type="chAlign" val="l"/>
                            <dgm:param type="secLinDir" val="fromT"/>
                            <dgm:param type="secChAlign" val="t"/>
                          </dgm:alg>
                        </dgm:if>
                        <dgm:else name="Name77">
                          <dgm:alg type="hierChild">
                            <dgm:param type="linDir" val="fromR"/>
                            <dgm:param type="chAlign" val="l"/>
                            <dgm:param type="secLinDir" val="fromT"/>
                            <dgm:param type="secChAlign" val="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linDir" val="fromL"/>
                        <dgm:param type="chAlign" val="l"/>
                        <dgm:param type="secLinDir" val="fromT"/>
                        <dgm:param type="secChAlign" val="t"/>
                      </dgm:alg>
                    </dgm:if>
                    <dgm:else name="Name90">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linDir" val="fromL"/>
                  <dgm:param type="chAlign" val="l"/>
                  <dgm:param type="secLinDir" val="fromT"/>
                  <dgm:param type="secChAlign" val="t"/>
                </dgm:alg>
              </dgm:if>
              <dgm:else name="Name94">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linDir" val="fromT"/>
                        <dgm:param type="chAlign" val="r"/>
                      </dgm:alg>
                    </dgm:if>
                    <dgm:if name="Name111" func="var" arg="hierBranch" op="equ" val="r">
                      <dgm:alg type="hierChild">
                        <dgm:param type="linDir" val="fromT"/>
                        <dgm:param type="chAlign" val="l"/>
                      </dgm:alg>
                    </dgm:if>
                    <dgm:if name="Name112" func="var" arg="hierBranch" op="equ" val="hang">
                      <dgm:choose name="Name113">
                        <dgm:if name="Name114" func="var" arg="dir" op="equ" val="norm">
                          <dgm:alg type="hierChild">
                            <dgm:param type="linDir" val="fromL"/>
                            <dgm:param type="chAlign" val="l"/>
                            <dgm:param type="secLinDir" val="fromT"/>
                            <dgm:param type="secChAlign" val="t"/>
                          </dgm:alg>
                        </dgm:if>
                        <dgm:else name="Name115">
                          <dgm:alg type="hierChild">
                            <dgm:param type="linDir" val="fromR"/>
                            <dgm:param type="chAlign" val="l"/>
                            <dgm:param type="secLinDir" val="fromT"/>
                            <dgm:param type="secChAlign" val="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linDir" val="fromL"/>
                        <dgm:param type="chAlign" val="l"/>
                        <dgm:param type="secLinDir" val="fromT"/>
                        <dgm:param type="secChAlign" val="t"/>
                      </dgm:alg>
                    </dgm:if>
                    <dgm:else name="Name12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63F475-0EB6-443A-B99B-89816FB8A64C}" type="datetimeFigureOut">
              <a:rPr lang="en-GB" smtClean="0"/>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C61B1D-991D-42AB-B9E4-95193925FD74}" type="slidenum">
              <a:rPr lang="en-GB" smtClean="0"/>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9" Type="http://schemas.openxmlformats.org/officeDocument/2006/relationships/hyperlink" Target="http://en.wikipedia.org/wiki/Brand_equity" TargetMode="External"/><Relationship Id="rId8" Type="http://schemas.openxmlformats.org/officeDocument/2006/relationships/hyperlink" Target="http://en.wikipedia.org/wiki/Rights" TargetMode="External"/><Relationship Id="rId7" Type="http://schemas.openxmlformats.org/officeDocument/2006/relationships/hyperlink" Target="http://en.wikipedia.org/wiki/Patents" TargetMode="External"/><Relationship Id="rId6" Type="http://schemas.openxmlformats.org/officeDocument/2006/relationships/hyperlink" Target="http://en.wikipedia.org/wiki/Barriers_to_entry" TargetMode="External"/><Relationship Id="rId5" Type="http://schemas.openxmlformats.org/officeDocument/2006/relationships/hyperlink" Target="http://en.wikipedia.org/wiki/Perfect_competition" TargetMode="External"/><Relationship Id="rId4" Type="http://schemas.openxmlformats.org/officeDocument/2006/relationships/hyperlink" Target="http://en.wikipedia.org/wiki/Incumbents" TargetMode="External"/><Relationship Id="rId3" Type="http://schemas.openxmlformats.org/officeDocument/2006/relationships/hyperlink" Target="http://en.wikipedia.org/wiki/Market" TargetMode="External"/><Relationship Id="rId2" Type="http://schemas.openxmlformats.org/officeDocument/2006/relationships/notesMaster" Target="../notesMasters/notesMaster1.xml"/><Relationship Id="rId11" Type="http://schemas.openxmlformats.org/officeDocument/2006/relationships/hyperlink" Target="http://en.wikipedia.org/wiki/Customer_loyalty" TargetMode="External"/><Relationship Id="rId10" Type="http://schemas.openxmlformats.org/officeDocument/2006/relationships/hyperlink" Target="http://en.wikipedia.org/wiki/Sunk_costs" TargetMode="External"/><Relationship Id="rId1"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obel.se/laureates/economy-1991.html" TargetMode="External"/><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C61B1D-991D-42AB-B9E4-95193925FD74}" type="slidenum">
              <a:rPr lang="en-GB" smtClean="0"/>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200" dirty="0"/>
              <a:t>1959 Chevrolet</a:t>
            </a:r>
            <a:endParaRPr lang="en-GB" sz="3200" dirty="0"/>
          </a:p>
        </p:txBody>
      </p:sp>
      <p:sp>
        <p:nvSpPr>
          <p:cNvPr id="4" name="Slide Number Placeholder 3"/>
          <p:cNvSpPr>
            <a:spLocks noGrp="1"/>
          </p:cNvSpPr>
          <p:nvPr>
            <p:ph type="sldNum" sz="quarter" idx="5"/>
          </p:nvPr>
        </p:nvSpPr>
        <p:spPr/>
        <p:txBody>
          <a:bodyPr/>
          <a:lstStyle/>
          <a:p>
            <a:fld id="{21C61B1D-991D-42AB-B9E4-95193925FD74}" type="slidenum">
              <a:rPr lang="en-GB" smtClean="0"/>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Key elements of porter’s model all have an influence on the amount of supply-side risk and complexity in a given marketplace … T</a:t>
            </a:r>
            <a:r>
              <a:rPr lang="en-GB" dirty="0">
                <a:latin typeface="Arial" panose="020B0604020202020204" pitchFamily="34" charset="0"/>
                <a:cs typeface="Arial" panose="020B0604020202020204" pitchFamily="34" charset="0"/>
              </a:rPr>
              <a:t>o derive five forces that determine the competitive intensity and therefore attractiveness of a </a:t>
            </a:r>
            <a:r>
              <a:rPr lang="en-GB" dirty="0">
                <a:latin typeface="Arial" panose="020B0604020202020204" pitchFamily="34" charset="0"/>
                <a:cs typeface="Arial" panose="020B0604020202020204" pitchFamily="34" charset="0"/>
                <a:hlinkClick r:id="rId3" tooltip="Market" action="ppaction://hlinkfile"/>
              </a:rPr>
              <a:t>market</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Industrial rivalry – refers to the level of competition within an industry</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solidFill>
                  <a:srgbClr val="C00000"/>
                </a:solidFill>
                <a:latin typeface="Arial" panose="020B0604020202020204" pitchFamily="34" charset="0"/>
                <a:cs typeface="Arial" panose="020B0604020202020204" pitchFamily="34" charset="0"/>
              </a:rPr>
              <a:t>Barriers to new entrants </a:t>
            </a:r>
            <a:endParaRPr lang="en-GB" dirty="0">
              <a:solidFill>
                <a:srgbClr val="C00000"/>
              </a:solidFill>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 concerned with the costs of investment of entering the marketplace. This might be because market channels are expensive, logistics networks are required or there is a substantial amount of investment in tooling, machinery and processes  </a:t>
            </a:r>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Threat of new competition</a:t>
            </a:r>
            <a:endParaRPr lang="en-GB" b="1"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Profitable markets that yield high returns will attract new firms. This results in many new entrants, which eventually will decrease profitability for all firms in the industry. Unless the entry of new firms can be blocked by </a:t>
            </a:r>
            <a:r>
              <a:rPr lang="en-GB" dirty="0">
                <a:latin typeface="Arial" panose="020B0604020202020204" pitchFamily="34" charset="0"/>
                <a:cs typeface="Arial" panose="020B0604020202020204" pitchFamily="34" charset="0"/>
                <a:hlinkClick r:id="rId4" tooltip="Incumbents" action="ppaction://hlinkfile"/>
              </a:rPr>
              <a:t>incumbents</a:t>
            </a:r>
            <a:r>
              <a:rPr lang="en-GB" dirty="0">
                <a:latin typeface="Arial" panose="020B0604020202020204" pitchFamily="34" charset="0"/>
                <a:cs typeface="Arial" panose="020B0604020202020204" pitchFamily="34" charset="0"/>
              </a:rPr>
              <a:t>, the abnormal profit rate will tend towards zero (</a:t>
            </a:r>
            <a:r>
              <a:rPr lang="en-GB" dirty="0">
                <a:latin typeface="Arial" panose="020B0604020202020204" pitchFamily="34" charset="0"/>
                <a:cs typeface="Arial" panose="020B0604020202020204" pitchFamily="34" charset="0"/>
                <a:hlinkClick r:id="rId5" tooltip="Perfect competition" action="ppaction://hlinkfile"/>
              </a:rPr>
              <a:t>perfect competition</a:t>
            </a:r>
            <a:r>
              <a:rPr lang="en-GB" dirty="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existence of </a:t>
            </a:r>
            <a:r>
              <a:rPr lang="en-GB" dirty="0">
                <a:latin typeface="Arial" panose="020B0604020202020204" pitchFamily="34" charset="0"/>
                <a:cs typeface="Arial" panose="020B0604020202020204" pitchFamily="34" charset="0"/>
                <a:hlinkClick r:id="rId6" tooltip="Barriers to entry" action="ppaction://hlinkfile"/>
              </a:rPr>
              <a:t>barriers to entry</a:t>
            </a:r>
            <a:r>
              <a:rPr lang="en-GB"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hlinkClick r:id="rId7" tooltip="Patents" action="ppaction://hlinkfile"/>
              </a:rPr>
              <a:t>patents</a:t>
            </a:r>
            <a:r>
              <a:rPr lang="en-GB"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hlinkClick r:id="rId8" tooltip="Rights" action="ppaction://hlinkfile"/>
              </a:rPr>
              <a:t>rights</a:t>
            </a:r>
            <a:r>
              <a:rPr lang="en-GB" dirty="0">
                <a:latin typeface="Arial" panose="020B0604020202020204" pitchFamily="34" charset="0"/>
                <a:cs typeface="Arial" panose="020B0604020202020204" pitchFamily="34" charset="0"/>
              </a:rPr>
              <a:t>, etc.) The most attractive segment is one in which entry barriers are high and exit barriers are low. Few new firms can enter and non-performing firms can exit easily.</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Economies of product differences / </a:t>
            </a:r>
            <a:r>
              <a:rPr lang="en-GB" dirty="0">
                <a:latin typeface="Arial" panose="020B0604020202020204" pitchFamily="34" charset="0"/>
                <a:cs typeface="Arial" panose="020B0604020202020204" pitchFamily="34" charset="0"/>
                <a:hlinkClick r:id="rId9" tooltip="Brand equity" action="ppaction://hlinkfile"/>
              </a:rPr>
              <a:t>Brand equity</a:t>
            </a:r>
            <a:r>
              <a:rPr lang="en-GB" dirty="0">
                <a:latin typeface="Arial" panose="020B0604020202020204" pitchFamily="34" charset="0"/>
                <a:cs typeface="Arial" panose="020B0604020202020204" pitchFamily="34" charset="0"/>
              </a:rPr>
              <a:t> / Switching costs or </a:t>
            </a:r>
            <a:r>
              <a:rPr lang="en-GB" dirty="0">
                <a:latin typeface="Arial" panose="020B0604020202020204" pitchFamily="34" charset="0"/>
                <a:cs typeface="Arial" panose="020B0604020202020204" pitchFamily="34" charset="0"/>
                <a:hlinkClick r:id="rId10" tooltip="Sunk costs" action="ppaction://hlinkfile"/>
              </a:rPr>
              <a:t>sunk costs</a:t>
            </a:r>
            <a:r>
              <a:rPr lang="en-GB" dirty="0">
                <a:latin typeface="Arial" panose="020B0604020202020204" pitchFamily="34" charset="0"/>
                <a:cs typeface="Arial" panose="020B0604020202020204" pitchFamily="34" charset="0"/>
              </a:rPr>
              <a:t> Capital requirements  / Access to distribution / </a:t>
            </a:r>
            <a:r>
              <a:rPr lang="en-GB" dirty="0">
                <a:latin typeface="Arial" panose="020B0604020202020204" pitchFamily="34" charset="0"/>
                <a:cs typeface="Arial" panose="020B0604020202020204" pitchFamily="34" charset="0"/>
                <a:hlinkClick r:id="rId11" tooltip="Customer loyalty" action="ppaction://hlinkfile"/>
              </a:rPr>
              <a:t>Customer loyalty</a:t>
            </a:r>
            <a:r>
              <a:rPr lang="en-GB" dirty="0">
                <a:latin typeface="Arial" panose="020B0604020202020204" pitchFamily="34" charset="0"/>
                <a:cs typeface="Arial" panose="020B0604020202020204" pitchFamily="34" charset="0"/>
              </a:rPr>
              <a:t> to established brands  / Absolute cost / Industry profitability; the more profitable the industry the more attractive it will be to new competitors.</a:t>
            </a:r>
            <a:endParaRPr lang="en-GB"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A0534AA9-36AA-4EF3-A641-73EEBAC7B946}" type="slidenum">
              <a:rPr lang="en-GB" smtClean="0"/>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841750" y="9428163"/>
            <a:ext cx="293846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CFF60717-07DD-4A74-A941-D94C1CB19619}" type="slidenum">
              <a:rPr lang="en-GB" altLang="en-US"/>
            </a:fld>
            <a:endParaRPr lang="en-GB" altLang="en-US"/>
          </a:p>
        </p:txBody>
      </p:sp>
      <p:sp>
        <p:nvSpPr>
          <p:cNvPr id="60419" name="Rectangle 2"/>
          <p:cNvSpPr>
            <a:spLocks noGrp="1" noRot="1" noChangeAspect="1" noChangeArrowheads="1" noTextEdit="1"/>
          </p:cNvSpPr>
          <p:nvPr>
            <p:ph type="sldImg"/>
          </p:nvPr>
        </p:nvSpPr>
        <p:spPr>
          <a:xfrm>
            <a:off x="84138" y="744538"/>
            <a:ext cx="6615112" cy="3722687"/>
          </a:xfrm>
        </p:spPr>
      </p:sp>
      <p:sp>
        <p:nvSpPr>
          <p:cNvPr id="604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t>Outsourcing: “</a:t>
            </a:r>
            <a:r>
              <a:rPr lang="en-GB" altLang="en-US"/>
              <a:t>moving functions or activities outside of the organisation” (e.g. Lonsdale and Cox, 1997)</a:t>
            </a:r>
            <a:endParaRPr lang="en-GB" altLang="en-US"/>
          </a:p>
          <a:p>
            <a:pPr eaLnBrk="1" hangingPunct="1"/>
            <a:endParaRPr lang="en-GB" altLang="en-US"/>
          </a:p>
          <a:p>
            <a:pPr eaLnBrk="1" hangingPunct="1"/>
            <a:r>
              <a:rPr lang="en-US" altLang="en-US"/>
              <a:t>¼ of European/US companies now use 3</a:t>
            </a:r>
            <a:r>
              <a:rPr lang="en-US" altLang="en-US" baseline="30000"/>
              <a:t>rd</a:t>
            </a:r>
            <a:r>
              <a:rPr lang="en-US" altLang="en-US"/>
              <a:t> party Procurement Service Providers (PSPs) for e.g. hosting e-sourcing and e-procurement applications: expected to grow (Accenture Procurement Survey, 2003)</a:t>
            </a:r>
            <a:endParaRPr lang="en-US" altLang="en-US"/>
          </a:p>
          <a:p>
            <a:pPr eaLnBrk="1" hangingPunct="1"/>
            <a:endParaRPr lang="en-GB" altLang="en-US"/>
          </a:p>
          <a:p>
            <a:pPr eaLnBrk="1" hangingPunct="1"/>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BF79272-8581-41F1-8069-28A8F8A12FB6}" type="slidenum">
              <a:rPr lang="en-GB" altLang="en-US"/>
            </a:fld>
            <a:endParaRPr lang="en-GB" altLang="en-US"/>
          </a:p>
        </p:txBody>
      </p:sp>
      <p:sp>
        <p:nvSpPr>
          <p:cNvPr id="63491" name="Rectangle 2"/>
          <p:cNvSpPr>
            <a:spLocks noGrp="1" noRot="1" noChangeAspect="1" noChangeArrowheads="1" noTextEdit="1"/>
          </p:cNvSpPr>
          <p:nvPr>
            <p:ph type="sldImg"/>
          </p:nvPr>
        </p:nvSpPr>
        <p:spPr>
          <a:xfrm>
            <a:off x="84138" y="744538"/>
            <a:ext cx="6615112" cy="3722687"/>
          </a:xfrm>
        </p:spPr>
      </p:sp>
      <p:sp>
        <p:nvSpPr>
          <p:cNvPr id="63492" name="Rectangle 3"/>
          <p:cNvSpPr>
            <a:spLocks noGrp="1" noChangeArrowheads="1"/>
          </p:cNvSpPr>
          <p:nvPr>
            <p:ph type="body" idx="1"/>
          </p:nvPr>
        </p:nvSpPr>
        <p:spPr>
          <a:xfrm>
            <a:off x="904875" y="4714875"/>
            <a:ext cx="497205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62000" eaLnBrk="1" hangingPunct="1">
              <a:lnSpc>
                <a:spcPct val="80000"/>
              </a:lnSpc>
            </a:pPr>
            <a:r>
              <a:rPr lang="en-GB" altLang="en-US" sz="1000"/>
              <a:t>The transaction cost approach to the theory of the firm was created by Ronald Coase: </a:t>
            </a:r>
            <a:r>
              <a:rPr lang="en-GB" altLang="en-US" sz="1000" u="sng"/>
              <a:t>The Nature of the Firm</a:t>
            </a:r>
            <a:r>
              <a:rPr lang="en-GB" altLang="en-US" sz="1000"/>
              <a:t> (1937) and </a:t>
            </a:r>
            <a:r>
              <a:rPr lang="en-GB" altLang="en-US"/>
              <a:t>Coase won the </a:t>
            </a:r>
            <a:r>
              <a:rPr lang="en-GB" altLang="en-US">
                <a:hlinkClick r:id="rId3"/>
              </a:rPr>
              <a:t>Nobel</a:t>
            </a:r>
            <a:r>
              <a:rPr lang="en-GB" altLang="en-US"/>
              <a:t> prize in 1991!!</a:t>
            </a:r>
            <a:endParaRPr lang="en-GB" altLang="en-US"/>
          </a:p>
          <a:p>
            <a:pPr defTabSz="762000" eaLnBrk="1" hangingPunct="1">
              <a:lnSpc>
                <a:spcPct val="80000"/>
              </a:lnSpc>
            </a:pPr>
            <a:endParaRPr lang="en-GB" altLang="en-US" sz="1000"/>
          </a:p>
          <a:p>
            <a:pPr defTabSz="762000" eaLnBrk="1" hangingPunct="1">
              <a:lnSpc>
                <a:spcPct val="80000"/>
              </a:lnSpc>
            </a:pPr>
            <a:r>
              <a:rPr lang="en-GB" altLang="en-US" sz="1000"/>
              <a:t>Transaction cost refers to the cost of providing for some good or service through the market rather than having it provided from within the firm. </a:t>
            </a:r>
            <a:endParaRPr lang="en-GB" altLang="en-US" sz="1000"/>
          </a:p>
          <a:p>
            <a:pPr defTabSz="762000" eaLnBrk="1" hangingPunct="1">
              <a:lnSpc>
                <a:spcPct val="80000"/>
              </a:lnSpc>
            </a:pPr>
            <a:r>
              <a:rPr lang="en-GB" altLang="en-US" sz="1000"/>
              <a:t>In order to carry out a market transaction it is necessary to discover who it is that one wishes to deal with, to conduct negotiations leading up to a bargain, to draw up the contract, to undertake the inspection needed to make sure that the terms of the contract are being observed, and so on. More succinctly transaction costs are: </a:t>
            </a:r>
            <a:endParaRPr lang="en-GB" altLang="en-US" sz="1000"/>
          </a:p>
          <a:p>
            <a:pPr defTabSz="762000" eaLnBrk="1" hangingPunct="1">
              <a:lnSpc>
                <a:spcPct val="80000"/>
              </a:lnSpc>
              <a:buFontTx/>
              <a:buChar char="•"/>
            </a:pPr>
            <a:r>
              <a:rPr lang="en-GB" altLang="en-US" sz="1000"/>
              <a:t>search and information costs </a:t>
            </a:r>
            <a:endParaRPr lang="en-GB" altLang="en-US" sz="1000"/>
          </a:p>
          <a:p>
            <a:pPr defTabSz="762000" eaLnBrk="1" hangingPunct="1">
              <a:lnSpc>
                <a:spcPct val="80000"/>
              </a:lnSpc>
              <a:buFontTx/>
              <a:buChar char="•"/>
            </a:pPr>
            <a:r>
              <a:rPr lang="en-GB" altLang="en-US" sz="1000"/>
              <a:t>bargaining and decision costs </a:t>
            </a:r>
            <a:endParaRPr lang="en-GB" altLang="en-US" sz="1000"/>
          </a:p>
          <a:p>
            <a:pPr defTabSz="762000" eaLnBrk="1" hangingPunct="1">
              <a:lnSpc>
                <a:spcPct val="80000"/>
              </a:lnSpc>
              <a:buFontTx/>
              <a:buChar char="•"/>
            </a:pPr>
            <a:r>
              <a:rPr lang="en-GB" altLang="en-US" sz="1000"/>
              <a:t>policing and enforcement costs </a:t>
            </a:r>
            <a:endParaRPr lang="en-GB" altLang="en-US" sz="1000"/>
          </a:p>
          <a:p>
            <a:pPr defTabSz="762000" eaLnBrk="1" hangingPunct="1">
              <a:lnSpc>
                <a:spcPct val="80000"/>
              </a:lnSpc>
            </a:pPr>
            <a:r>
              <a:rPr lang="en-GB" altLang="en-US" sz="1000"/>
              <a:t>Coase contends that without taking into account transaction costs it is impossible to understand properly the working of the economic system and have a sound basis for establishing economic policy. </a:t>
            </a:r>
            <a:endParaRPr lang="en-GB" altLang="en-US" sz="1000"/>
          </a:p>
          <a:p>
            <a:pPr defTabSz="762000" eaLnBrk="1" hangingPunct="1">
              <a:lnSpc>
                <a:spcPct val="80000"/>
              </a:lnSpc>
            </a:pPr>
            <a:endParaRPr lang="en-GB" altLang="en-US"/>
          </a:p>
          <a:p>
            <a:pPr defTabSz="762000" eaLnBrk="1" hangingPunct="1">
              <a:lnSpc>
                <a:spcPct val="80000"/>
              </a:lnSpc>
            </a:pPr>
            <a:endParaRPr lang="en-GB" altLang="en-US"/>
          </a:p>
          <a:p>
            <a:pPr defTabSz="762000" eaLnBrk="1" hangingPunct="1">
              <a:lnSpc>
                <a:spcPct val="80000"/>
              </a:lnSpc>
              <a:buFontTx/>
              <a:buChar char="•"/>
            </a:pPr>
            <a:r>
              <a:rPr lang="en-US" altLang="en-US" sz="1000"/>
              <a:t> Outsourcing activities from a transaction cost perspective</a:t>
            </a:r>
            <a:endParaRPr lang="en-US" altLang="en-US" sz="1000"/>
          </a:p>
          <a:p>
            <a:pPr defTabSz="762000" eaLnBrk="1" hangingPunct="1">
              <a:lnSpc>
                <a:spcPct val="80000"/>
              </a:lnSpc>
              <a:buFontTx/>
              <a:buChar char="•"/>
            </a:pPr>
            <a:r>
              <a:rPr lang="en-US" altLang="en-US" sz="1000"/>
              <a:t> Specificity refers to asset specificity as well as human capital specificity</a:t>
            </a:r>
            <a:endParaRPr lang="en-US" altLang="en-US" sz="1000"/>
          </a:p>
          <a:p>
            <a:pPr defTabSz="762000" eaLnBrk="1" hangingPunct="1">
              <a:lnSpc>
                <a:spcPct val="80000"/>
              </a:lnSpc>
              <a:buFontTx/>
              <a:buChar char="•"/>
            </a:pPr>
            <a:r>
              <a:rPr lang="en-US" altLang="en-US" sz="1000"/>
              <a:t> Goods and services with low specificity can be governed by an external outsourcing design - little information has to be exchanged with the transaction partner. External outsourcing partners are able to bundle demand and exploit economies of scale</a:t>
            </a:r>
            <a:endParaRPr lang="en-US" altLang="en-US" sz="1000"/>
          </a:p>
          <a:p>
            <a:pPr defTabSz="762000" eaLnBrk="1" hangingPunct="1">
              <a:lnSpc>
                <a:spcPct val="80000"/>
              </a:lnSpc>
              <a:buFontTx/>
              <a:buChar char="•"/>
            </a:pPr>
            <a:r>
              <a:rPr lang="en-US" altLang="en-US" sz="1000"/>
              <a:t> Goods and services with high specificity result in high market transaction costs. It makes sense to establish an internal outsourcing design for these transactions</a:t>
            </a:r>
            <a:endParaRPr lang="en-US" altLang="en-US" sz="1000"/>
          </a:p>
          <a:p>
            <a:pPr defTabSz="762000" eaLnBrk="1" hangingPunct="1">
              <a:lnSpc>
                <a:spcPct val="80000"/>
              </a:lnSpc>
              <a:buFontTx/>
              <a:buChar char="•"/>
            </a:pPr>
            <a:r>
              <a:rPr lang="en-US" altLang="en-US" sz="1000"/>
              <a:t> Based on firms core competencies - so insource</a:t>
            </a:r>
            <a:endParaRPr lang="en-US" altLang="en-US" sz="1000"/>
          </a:p>
          <a:p>
            <a:pPr defTabSz="762000" eaLnBrk="1" hangingPunct="1">
              <a:lnSpc>
                <a:spcPct val="80000"/>
              </a:lnSpc>
              <a:buFontTx/>
              <a:buChar char="•"/>
            </a:pPr>
            <a:r>
              <a:rPr lang="en-US" altLang="en-US" sz="1000"/>
              <a:t>Come onto core competencies in a moment</a:t>
            </a:r>
            <a:endParaRPr lang="en-US" altLang="en-US" sz="1000"/>
          </a:p>
          <a:p>
            <a:pPr defTabSz="762000" eaLnBrk="1" hangingPunct="1">
              <a:lnSpc>
                <a:spcPct val="80000"/>
              </a:lnSpc>
            </a:pPr>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31774F1-D04B-483F-B21B-8696F2AB1D96}" type="slidenum">
              <a:rPr lang="en-GB" altLang="en-US"/>
            </a:fld>
            <a:endParaRPr lang="en-GB" altLang="en-US"/>
          </a:p>
        </p:txBody>
      </p:sp>
      <p:sp>
        <p:nvSpPr>
          <p:cNvPr id="65539" name="Rectangle 2"/>
          <p:cNvSpPr>
            <a:spLocks noGrp="1" noRot="1" noChangeAspect="1" noChangeArrowheads="1" noTextEdit="1"/>
          </p:cNvSpPr>
          <p:nvPr>
            <p:ph type="sldImg"/>
          </p:nvPr>
        </p:nvSpPr>
        <p:spPr>
          <a:xfrm>
            <a:off x="341313" y="82550"/>
            <a:ext cx="6175375" cy="3475038"/>
          </a:xfrm>
        </p:spPr>
      </p:sp>
      <p:sp>
        <p:nvSpPr>
          <p:cNvPr id="65540" name="Rectangle 3"/>
          <p:cNvSpPr>
            <a:spLocks noGrp="1" noChangeArrowheads="1"/>
          </p:cNvSpPr>
          <p:nvPr>
            <p:ph type="body" idx="1"/>
          </p:nvPr>
        </p:nvSpPr>
        <p:spPr>
          <a:xfrm>
            <a:off x="1066800" y="3722688"/>
            <a:ext cx="4800600" cy="612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62000" eaLnBrk="1" hangingPunct="1"/>
            <a:r>
              <a:rPr lang="da-DK" altLang="en-US"/>
              <a:t>Asset specificity means many information needs to be shared among partners</a:t>
            </a:r>
            <a:endParaRPr lang="da-DK" altLang="en-US"/>
          </a:p>
          <a:p>
            <a:pPr defTabSz="762000" eaLnBrk="1" hangingPunct="1"/>
            <a:endParaRPr lang="da-DK" altLang="en-US"/>
          </a:p>
          <a:p>
            <a:pPr defTabSz="762000" eaLnBrk="1" hangingPunct="1"/>
            <a:r>
              <a:rPr lang="da-DK" altLang="en-US"/>
              <a:t>Transactions can be dimensionalized in terms of </a:t>
            </a:r>
            <a:endParaRPr lang="da-DK" altLang="en-US"/>
          </a:p>
          <a:p>
            <a:pPr defTabSz="762000" eaLnBrk="1" hangingPunct="1">
              <a:buFontTx/>
              <a:buChar char="•"/>
            </a:pPr>
            <a:r>
              <a:rPr lang="da-DK" altLang="en-US"/>
              <a:t>Uncertainty.</a:t>
            </a:r>
            <a:endParaRPr lang="da-DK" altLang="en-US"/>
          </a:p>
          <a:p>
            <a:pPr defTabSz="762000" eaLnBrk="1" hangingPunct="1">
              <a:buFontTx/>
              <a:buChar char="•"/>
            </a:pPr>
            <a:r>
              <a:rPr lang="da-DK" altLang="en-US"/>
              <a:t>Frequency.</a:t>
            </a:r>
            <a:endParaRPr lang="da-DK" altLang="en-US"/>
          </a:p>
          <a:p>
            <a:pPr defTabSz="762000" eaLnBrk="1" hangingPunct="1">
              <a:buFontTx/>
              <a:buChar char="•"/>
            </a:pPr>
            <a:r>
              <a:rPr lang="da-DK" altLang="en-US"/>
              <a:t>Asset specificity</a:t>
            </a:r>
            <a:endParaRPr lang="da-DK" altLang="en-US"/>
          </a:p>
          <a:p>
            <a:pPr lvl="1" defTabSz="762000" eaLnBrk="1" hangingPunct="1">
              <a:buFontTx/>
              <a:buChar char="•"/>
            </a:pPr>
            <a:r>
              <a:rPr lang="da-DK" altLang="en-US"/>
              <a:t>Various kinds of asset specificity.</a:t>
            </a:r>
            <a:endParaRPr lang="da-DK" altLang="en-US"/>
          </a:p>
          <a:p>
            <a:pPr lvl="1" defTabSz="762000" eaLnBrk="1" hangingPunct="1">
              <a:buFontTx/>
              <a:buChar char="•"/>
            </a:pPr>
            <a:r>
              <a:rPr lang="da-DK" altLang="en-US"/>
              <a:t>Asset specificity implies the existence of quasi-rents. </a:t>
            </a:r>
            <a:endParaRPr lang="da-DK" altLang="en-US"/>
          </a:p>
          <a:p>
            <a:pPr defTabSz="762000" eaLnBrk="1" hangingPunct="1"/>
            <a:r>
              <a:rPr lang="da-DK" altLang="en-US"/>
              <a:t>For a given ”governance structure” (e.g., the market), varying these dimensions means varying transaction costs. </a:t>
            </a:r>
            <a:endParaRPr lang="da-DK" altLang="en-US"/>
          </a:p>
          <a:p>
            <a:pPr defTabSz="762000" eaLnBrk="1" hangingPunct="1"/>
            <a:endParaRPr lang="da-DK" altLang="en-US"/>
          </a:p>
          <a:p>
            <a:pPr defTabSz="762000" eaLnBrk="1" hangingPunct="1"/>
            <a:r>
              <a:rPr lang="da-DK" altLang="en-US"/>
              <a:t>Williamson:</a:t>
            </a:r>
            <a:endParaRPr lang="da-DK" altLang="en-US"/>
          </a:p>
          <a:p>
            <a:pPr defTabSz="762000" eaLnBrk="1" hangingPunct="1"/>
            <a:r>
              <a:rPr lang="da-DK" altLang="en-US"/>
              <a:t>He assumes opportunism as standard behaviour. Williamson only one proponent/one strand of TCE</a:t>
            </a:r>
            <a:endParaRPr lang="da-DK" altLang="en-US"/>
          </a:p>
          <a:p>
            <a:pPr defTabSz="762000" eaLnBrk="1" hangingPunct="1"/>
            <a:endParaRPr lang="da-DK" altLang="en-US"/>
          </a:p>
          <a:p>
            <a:pPr defTabSz="762000" eaLnBrk="1" hangingPunct="1">
              <a:lnSpc>
                <a:spcPct val="90000"/>
              </a:lnSpc>
              <a:spcBef>
                <a:spcPct val="20000"/>
              </a:spcBef>
              <a:buFontTx/>
              <a:buChar char="–"/>
            </a:pPr>
            <a:r>
              <a:rPr lang="da-DK" altLang="en-US">
                <a:latin typeface="Book Antiqua" panose="02040602050305030304" pitchFamily="18" charset="0"/>
              </a:rPr>
              <a:t>Theory of the firm perspective. </a:t>
            </a:r>
            <a:endParaRPr lang="da-DK" altLang="en-US">
              <a:latin typeface="Book Antiqua" panose="02040602050305030304" pitchFamily="18" charset="0"/>
            </a:endParaRPr>
          </a:p>
          <a:p>
            <a:pPr defTabSz="762000" eaLnBrk="1" hangingPunct="1">
              <a:lnSpc>
                <a:spcPct val="90000"/>
              </a:lnSpc>
              <a:spcBef>
                <a:spcPct val="20000"/>
              </a:spcBef>
              <a:buFontTx/>
              <a:buChar char="–"/>
            </a:pPr>
            <a:r>
              <a:rPr lang="da-DK" altLang="en-US">
                <a:latin typeface="Book Antiqua" panose="02040602050305030304" pitchFamily="18" charset="0"/>
              </a:rPr>
              <a:t>Williamson- fixation: Asset specificity central; central concern with </a:t>
            </a:r>
            <a:r>
              <a:rPr lang="da-DK" altLang="en-US" i="1">
                <a:latin typeface="Book Antiqua" panose="02040602050305030304" pitchFamily="18" charset="0"/>
              </a:rPr>
              <a:t>hold-up</a:t>
            </a:r>
            <a:r>
              <a:rPr lang="da-DK" altLang="en-US">
                <a:latin typeface="Book Antiqua" panose="02040602050305030304" pitchFamily="18" charset="0"/>
              </a:rPr>
              <a:t>.</a:t>
            </a:r>
            <a:endParaRPr lang="da-DK" altLang="en-US">
              <a:latin typeface="Book Antiqua" panose="02040602050305030304" pitchFamily="18" charset="0"/>
            </a:endParaRPr>
          </a:p>
          <a:p>
            <a:pPr defTabSz="762000" eaLnBrk="1" hangingPunct="1">
              <a:lnSpc>
                <a:spcPct val="90000"/>
              </a:lnSpc>
              <a:spcBef>
                <a:spcPct val="20000"/>
              </a:spcBef>
              <a:buFontTx/>
              <a:buChar char="–"/>
            </a:pPr>
            <a:r>
              <a:rPr lang="da-DK" altLang="en-US">
                <a:latin typeface="Book Antiqua" panose="02040602050305030304" pitchFamily="18" charset="0"/>
              </a:rPr>
              <a:t>The firm’s environment not really brought into focus.</a:t>
            </a:r>
            <a:endParaRPr lang="da-DK" altLang="en-US">
              <a:latin typeface="Book Antiqua" panose="02040602050305030304" pitchFamily="18" charset="0"/>
            </a:endParaRPr>
          </a:p>
          <a:p>
            <a:pPr defTabSz="762000" eaLnBrk="1" hangingPunct="1"/>
            <a:endParaRPr lang="da-DK" altLang="en-US"/>
          </a:p>
          <a:p>
            <a:pPr defTabSz="762000" eaLnBrk="1" hangingPunct="1"/>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BAF819F-D79A-4A7F-809D-43C15BD75CAD}" type="slidenum">
              <a:rPr lang="en-GB" altLang="en-US"/>
            </a:fld>
            <a:endParaRPr lang="en-GB" altLang="en-US"/>
          </a:p>
        </p:txBody>
      </p:sp>
      <p:sp>
        <p:nvSpPr>
          <p:cNvPr id="67587" name="Rectangle 2"/>
          <p:cNvSpPr>
            <a:spLocks noGrp="1" noRot="1" noChangeAspect="1" noChangeArrowheads="1" noTextEdit="1"/>
          </p:cNvSpPr>
          <p:nvPr>
            <p:ph type="sldImg"/>
          </p:nvPr>
        </p:nvSpPr>
        <p:spPr>
          <a:xfrm>
            <a:off x="84138" y="744538"/>
            <a:ext cx="6615112" cy="3722687"/>
          </a:xfrm>
        </p:spPr>
      </p:sp>
      <p:sp>
        <p:nvSpPr>
          <p:cNvPr id="675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Use as notes</a:t>
            </a:r>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5F9499D-FC60-40B6-B5F2-7662AED7EF62}" type="slidenum">
              <a:rPr lang="en-GB" altLang="en-US"/>
            </a:fld>
            <a:endParaRPr lang="en-GB" altLang="en-US"/>
          </a:p>
        </p:txBody>
      </p:sp>
      <p:sp>
        <p:nvSpPr>
          <p:cNvPr id="69635" name="Rectangle 2"/>
          <p:cNvSpPr>
            <a:spLocks noGrp="1" noRot="1" noChangeAspect="1" noChangeArrowheads="1" noTextEdit="1"/>
          </p:cNvSpPr>
          <p:nvPr>
            <p:ph type="sldImg"/>
          </p:nvPr>
        </p:nvSpPr>
        <p:spPr>
          <a:xfrm>
            <a:off x="84138" y="744538"/>
            <a:ext cx="6615112" cy="3722687"/>
          </a:xfrm>
        </p:spPr>
      </p:sp>
      <p:sp>
        <p:nvSpPr>
          <p:cNvPr id="696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Use as notes</a:t>
            </a:r>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D95A61A-C834-4C60-93E6-8853A27CD58B}" type="slidenum">
              <a:rPr lang="en-GB" altLang="en-US"/>
            </a:fld>
            <a:endParaRPr lang="en-GB" altLang="en-US"/>
          </a:p>
        </p:txBody>
      </p:sp>
      <p:sp>
        <p:nvSpPr>
          <p:cNvPr id="71683" name="Rectangle 2"/>
          <p:cNvSpPr>
            <a:spLocks noGrp="1" noRot="1" noChangeAspect="1" noChangeArrowheads="1" noTextEdit="1"/>
          </p:cNvSpPr>
          <p:nvPr>
            <p:ph type="sldImg"/>
          </p:nvPr>
        </p:nvSpPr>
        <p:spPr>
          <a:xfrm>
            <a:off x="84138" y="744538"/>
            <a:ext cx="6615112" cy="3722687"/>
          </a:xfrm>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Because it is just based on the transaction cost and internal capability is not taken in account</a:t>
            </a:r>
            <a:endParaRPr lang="en-GB" altLang="en-US"/>
          </a:p>
          <a:p>
            <a:pPr eaLnBrk="1" hangingPunct="1"/>
            <a:endParaRPr lang="en-GB" altLang="en-US"/>
          </a:p>
          <a:p>
            <a:pPr eaLnBrk="1" hangingPunct="1"/>
            <a:r>
              <a:rPr lang="en-GB" altLang="en-US"/>
              <a:t>Last point example: having in same industry DELL and IBM have 2 different philosophy. Dell is highly disintegrated and outsource most of the products while IBM is highly integrated and not outsource much of the resources like dell. </a:t>
            </a:r>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dirty="0"/>
              <a:t>Ridley Scott</a:t>
            </a:r>
            <a:endParaRPr lang="en-GB" sz="2400" dirty="0"/>
          </a:p>
          <a:p>
            <a:endParaRPr lang="en-GB" sz="2400" dirty="0"/>
          </a:p>
          <a:p>
            <a:endParaRPr lang="en-GB" dirty="0"/>
          </a:p>
        </p:txBody>
      </p:sp>
      <p:sp>
        <p:nvSpPr>
          <p:cNvPr id="4" name="Slide Number Placeholder 3"/>
          <p:cNvSpPr>
            <a:spLocks noGrp="1"/>
          </p:cNvSpPr>
          <p:nvPr>
            <p:ph type="sldNum" sz="quarter" idx="5"/>
          </p:nvPr>
        </p:nvSpPr>
        <p:spPr/>
        <p:txBody>
          <a:bodyPr/>
          <a:lstStyle/>
          <a:p>
            <a:fld id="{21C61B1D-991D-42AB-B9E4-95193925FD74}" type="slidenum">
              <a:rPr lang="en-GB" smtClean="0"/>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C61B1D-991D-42AB-B9E4-95193925FD74}" type="slidenum">
              <a:rPr lang="en-GB" smtClean="0"/>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C61B1D-991D-42AB-B9E4-95193925FD74}" type="slidenum">
              <a:rPr lang="en-GB" smtClean="0"/>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C61B1D-991D-42AB-B9E4-95193925FD74}" type="slidenum">
              <a:rPr lang="en-GB" smtClean="0"/>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C61B1D-991D-42AB-B9E4-95193925FD74}" type="slidenum">
              <a:rPr lang="en-GB" smtClean="0"/>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Adam Smith statue near St Giles Cathedral in Edinburgh, Scotland. The statue of Adam Smith is located in the heart of Old Town along the Royal Mile. He was a Scottish economist, philosopher, and author - a key figure during the Scottish Enlightenment era.</a:t>
            </a:r>
            <a:endParaRPr lang="en-GB" sz="1800" dirty="0"/>
          </a:p>
          <a:p>
            <a:r>
              <a:rPr lang="en-GB" sz="1800" dirty="0"/>
              <a:t>18</a:t>
            </a:r>
            <a:r>
              <a:rPr lang="en-GB" sz="1800" baseline="30000" dirty="0"/>
              <a:t>th</a:t>
            </a:r>
            <a:r>
              <a:rPr lang="en-GB" sz="1800" dirty="0"/>
              <a:t> century</a:t>
            </a:r>
            <a:endParaRPr lang="en-GB" sz="1800" dirty="0"/>
          </a:p>
          <a:p>
            <a:r>
              <a:rPr lang="en-GB" sz="1800" b="0" i="0" dirty="0">
                <a:solidFill>
                  <a:srgbClr val="111111"/>
                </a:solidFill>
                <a:effectLst/>
                <a:latin typeface="SourceSansPro"/>
              </a:rPr>
              <a:t>Smith's ideas–the importance of free markets, assembly-line production methods, and gross domestic product (GDP)–formed the basis for theories of classical economics.</a:t>
            </a:r>
            <a:endParaRPr lang="en-GB" sz="1800" b="0" i="0" dirty="0">
              <a:solidFill>
                <a:srgbClr val="111111"/>
              </a:solidFill>
              <a:effectLst/>
              <a:latin typeface="SourceSansPro"/>
            </a:endParaRPr>
          </a:p>
          <a:p>
            <a:r>
              <a:rPr lang="en-GB" sz="1800" b="0" i="0" dirty="0">
                <a:solidFill>
                  <a:srgbClr val="111111"/>
                </a:solidFill>
                <a:effectLst/>
                <a:latin typeface="SourceSansPro"/>
              </a:rPr>
              <a:t>From Smith comes the idea of the "invisible hand" that guides the forces of supply and demand in an economy. According to this theory, by looking out for themselves, every person inadvertently helps create the best outcome for all.</a:t>
            </a:r>
            <a:endParaRPr lang="en-GB" dirty="0"/>
          </a:p>
        </p:txBody>
      </p:sp>
      <p:sp>
        <p:nvSpPr>
          <p:cNvPr id="4" name="Slide Number Placeholder 3"/>
          <p:cNvSpPr>
            <a:spLocks noGrp="1"/>
          </p:cNvSpPr>
          <p:nvPr>
            <p:ph type="sldNum" sz="quarter" idx="5"/>
          </p:nvPr>
        </p:nvSpPr>
        <p:spPr/>
        <p:txBody>
          <a:bodyPr/>
          <a:lstStyle/>
          <a:p>
            <a:fld id="{21C61B1D-991D-42AB-B9E4-95193925FD74}" type="slidenum">
              <a:rPr lang="en-GB" smtClean="0"/>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where management class comes from  coordination and also the difference between capitalism and communism</a:t>
            </a:r>
            <a:endParaRPr lang="en-GB" dirty="0"/>
          </a:p>
        </p:txBody>
      </p:sp>
      <p:sp>
        <p:nvSpPr>
          <p:cNvPr id="4" name="Slide Number Placeholder 3"/>
          <p:cNvSpPr>
            <a:spLocks noGrp="1"/>
          </p:cNvSpPr>
          <p:nvPr>
            <p:ph type="sldNum" sz="quarter" idx="5"/>
          </p:nvPr>
        </p:nvSpPr>
        <p:spPr/>
        <p:txBody>
          <a:bodyPr/>
          <a:lstStyle/>
          <a:p>
            <a:fld id="{21C61B1D-991D-42AB-B9E4-95193925FD74}" type="slidenum">
              <a:rPr lang="en-GB" smtClean="0"/>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The prime alone spoke to the customer and designed the vehicle</a:t>
            </a:r>
            <a:endParaRPr lang="en-GB" sz="1800" dirty="0"/>
          </a:p>
          <a:p>
            <a:endParaRPr lang="en-GB" sz="1800" dirty="0"/>
          </a:p>
          <a:p>
            <a:r>
              <a:rPr lang="en-GB" sz="1800" dirty="0"/>
              <a:t>1890s machine tools could not cut hardened steel – so they steel parts were made by hand</a:t>
            </a:r>
            <a:endParaRPr lang="en-GB" sz="1800" dirty="0"/>
          </a:p>
          <a:p>
            <a:r>
              <a:rPr lang="en-GB" sz="1800" dirty="0"/>
              <a:t>Oven baked to harden the steel parts warped and needed further skilled rectification</a:t>
            </a:r>
            <a:endParaRPr lang="en-GB" sz="1800" dirty="0"/>
          </a:p>
          <a:p>
            <a:endParaRPr lang="en-GB" sz="1800" dirty="0"/>
          </a:p>
          <a:p>
            <a:endParaRPr lang="en-GB" dirty="0"/>
          </a:p>
        </p:txBody>
      </p:sp>
      <p:sp>
        <p:nvSpPr>
          <p:cNvPr id="4" name="Slide Number Placeholder 3"/>
          <p:cNvSpPr>
            <a:spLocks noGrp="1"/>
          </p:cNvSpPr>
          <p:nvPr>
            <p:ph type="sldNum" sz="quarter" idx="5"/>
          </p:nvPr>
        </p:nvSpPr>
        <p:spPr/>
        <p:txBody>
          <a:bodyPr/>
          <a:lstStyle/>
          <a:p>
            <a:fld id="{21C61B1D-991D-42AB-B9E4-95193925FD74}" type="slidenum">
              <a:rPr lang="en-GB" smtClean="0"/>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sz="1600" dirty="0"/>
              <a:t>Sequential fitting” produced “dimensional creep”</a:t>
            </a:r>
            <a:endParaRPr lang="en-GB" sz="1600" dirty="0"/>
          </a:p>
          <a:p>
            <a:r>
              <a:rPr lang="en-GB" sz="1600" dirty="0"/>
              <a:t>So the one off, unique nature of the vehicle was made a sales feature</a:t>
            </a:r>
            <a:endParaRPr lang="en-GB" sz="1600" dirty="0"/>
          </a:p>
          <a:p>
            <a:endParaRPr lang="en-GB" dirty="0"/>
          </a:p>
          <a:p>
            <a:r>
              <a:rPr lang="en-GB" sz="1800" dirty="0"/>
              <a:t>Appearance, speed and customization were primary</a:t>
            </a:r>
            <a:endParaRPr lang="en-GB" sz="1800" dirty="0"/>
          </a:p>
          <a:p>
            <a:r>
              <a:rPr lang="en-GB" sz="1800" dirty="0"/>
              <a:t>Customization was easy </a:t>
            </a:r>
            <a:endParaRPr lang="en-GB" sz="1800" dirty="0"/>
          </a:p>
          <a:p>
            <a:endParaRPr lang="en-GB" dirty="0"/>
          </a:p>
        </p:txBody>
      </p:sp>
      <p:sp>
        <p:nvSpPr>
          <p:cNvPr id="4" name="Slide Number Placeholder 3"/>
          <p:cNvSpPr>
            <a:spLocks noGrp="1"/>
          </p:cNvSpPr>
          <p:nvPr>
            <p:ph type="sldNum" sz="quarter" idx="5"/>
          </p:nvPr>
        </p:nvSpPr>
        <p:spPr/>
        <p:txBody>
          <a:bodyPr/>
          <a:lstStyle/>
          <a:p>
            <a:fld id="{21C61B1D-991D-42AB-B9E4-95193925FD74}" type="slidenum">
              <a:rPr lang="en-GB" smtClean="0"/>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FA8DF52-AAA9-4334-8DF9-441CD7C767B6}"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p:txBody>
          <a:bodyPr/>
          <a:lstStyle/>
          <a:p>
            <a:fld id="{1FA8DF52-AAA9-4334-8DF9-441CD7C767B6}"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p:txBody>
          <a:bodyPr/>
          <a:lstStyle/>
          <a:p>
            <a:fld id="{1FA8DF52-AAA9-4334-8DF9-441CD7C767B6}"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C7A9B1-9C6C-435B-9F82-6AFF4DB9D7DF}" type="datetimeFigureOut">
              <a:rPr lang="en-GB" smtClean="0"/>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2A48333-293C-4148-A1CC-622EFE9CC172}" type="slidenum">
              <a:rPr lang="en-GB" smtClean="0"/>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72B8E630-3267-4499-AA96-CBBF6D321A71}" type="slidenum">
              <a:rPr lang="en-GB" altLang="en-US"/>
            </a:fld>
            <a:endParaRPr lang="en-GB" alt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72B8E630-3267-4499-AA96-CBBF6D321A71}" type="slidenum">
              <a:rPr lang="en-GB" altLang="en-US"/>
            </a:fld>
            <a:endParaRPr lang="en-GB" alt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3B7F6F28-4D05-45BF-B313-E8AF80F5F503}" type="slidenum">
              <a:rPr lang="en-GB" altLang="en-US"/>
            </a:fld>
            <a:endParaRPr lang="en-GB" alt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3B7F6F28-4D05-45BF-B313-E8AF80F5F503}" type="slidenum">
              <a:rPr lang="en-GB" altLang="en-US"/>
            </a:fld>
            <a:endParaRPr lang="en-GB" alt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3B7F6F28-4D05-45BF-B313-E8AF80F5F503}" type="slidenum">
              <a:rPr lang="en-GB" altLang="en-US"/>
            </a:fld>
            <a:endParaRPr lang="en-GB" altLang="en-U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3B7F6F28-4D05-45BF-B313-E8AF80F5F503}" type="slidenum">
              <a:rPr lang="en-GB" altLang="en-US"/>
            </a:fld>
            <a:endParaRPr lang="en-GB" altLang="en-US"/>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3B7F6F28-4D05-45BF-B313-E8AF80F5F503}" type="slidenum">
              <a:rPr lang="en-GB" altLang="en-US"/>
            </a:fld>
            <a:endParaRPr lang="en-GB" alt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p:txBody>
          <a:bodyPr/>
          <a:lstStyle/>
          <a:p>
            <a:fld id="{1FA8DF52-AAA9-4334-8DF9-441CD7C767B6}"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1FA8DF52-AAA9-4334-8DF9-441CD7C767B6}"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Date Placeholder 4"/>
          <p:cNvSpPr>
            <a:spLocks noGrp="1"/>
          </p:cNvSpPr>
          <p:nvPr>
            <p:ph type="dt" sz="half" idx="10"/>
          </p:nvPr>
        </p:nvSpPr>
        <p:spPr/>
        <p:txBody>
          <a:bodyPr/>
          <a:lstStyle/>
          <a:p>
            <a:fld id="{1FA8DF52-AAA9-4334-8DF9-441CD7C767B6}"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7" name="Date Placeholder 6"/>
          <p:cNvSpPr>
            <a:spLocks noGrp="1"/>
          </p:cNvSpPr>
          <p:nvPr>
            <p:ph type="dt" sz="half" idx="10"/>
          </p:nvPr>
        </p:nvSpPr>
        <p:spPr/>
        <p:txBody>
          <a:bodyPr/>
          <a:lstStyle/>
          <a:p>
            <a:fld id="{1FA8DF52-AAA9-4334-8DF9-441CD7C767B6}" type="datetimeFigureOut">
              <a:rPr lang="en-GB" smtClean="0"/>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FA8DF52-AAA9-4334-8DF9-441CD7C767B6}" type="datetimeFigureOut">
              <a:rPr lang="en-GB" smtClean="0"/>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A8DF52-AAA9-4334-8DF9-441CD7C767B6}" type="datetimeFigureOut">
              <a:rPr lang="en-GB" smtClean="0"/>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1FA8DF52-AAA9-4334-8DF9-441CD7C767B6}"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1FA8DF52-AAA9-4334-8DF9-441CD7C767B6}"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909DE4-BF06-4327-B6AA-198957780F4F}" type="slidenum">
              <a:rPr lang="en-GB" smtClean="0"/>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image" Target="../media/image1.jpeg"/><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image" Target="../media/image1.jpeg"/><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image" Target="../media/image1.jpeg"/><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image" Target="../media/image1.jpeg"/><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image" Target="../media/image1.jpeg"/><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image" Target="../media/image1.jpeg"/><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image" Target="../media/image1.jpeg"/><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A8DF52-AAA9-4334-8DF9-441CD7C767B6}" type="datetimeFigureOut">
              <a:rPr lang="en-GB" smtClean="0"/>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909DE4-BF06-4327-B6AA-198957780F4F}" type="slidenum">
              <a:rPr lang="en-GB" smtClean="0"/>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C7A9B1-9C6C-435B-9F82-6AFF4DB9D7DF}" type="datetimeFigureOut">
              <a:rPr lang="en-GB" smtClean="0"/>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A48333-293C-4148-A1CC-622EFE9CC172}" type="slidenum">
              <a:rPr lang="en-GB" smtClean="0"/>
            </a:fld>
            <a:endParaRPr lang="en-GB"/>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4417" y="6921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GB" altLang="en-US"/>
              <a:t>Click to edit Master title style</a:t>
            </a:r>
            <a:endParaRPr lang="en-GB" altLang="en-US"/>
          </a:p>
        </p:txBody>
      </p:sp>
      <p:sp>
        <p:nvSpPr>
          <p:cNvPr id="1027" name="Rectangle 3"/>
          <p:cNvSpPr>
            <a:spLocks noGrp="1" noChangeArrowheads="1"/>
          </p:cNvSpPr>
          <p:nvPr>
            <p:ph type="body" idx="1"/>
          </p:nvPr>
        </p:nvSpPr>
        <p:spPr bwMode="auto">
          <a:xfrm>
            <a:off x="624417" y="19891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GB" altLang="en-US"/>
              <a:t>Click to edit Master text styles</a:t>
            </a:r>
            <a:endParaRPr lang="en-GB" altLang="en-US"/>
          </a:p>
          <a:p>
            <a:pPr lvl="1"/>
            <a:r>
              <a:rPr lang="en-GB" altLang="en-US"/>
              <a:t>Second level</a:t>
            </a:r>
            <a:endParaRPr lang="en-GB" altLang="en-US"/>
          </a:p>
          <a:p>
            <a:pPr lvl="2"/>
            <a:r>
              <a:rPr lang="en-GB" altLang="en-US"/>
              <a:t>Third level</a:t>
            </a:r>
            <a:endParaRPr lang="en-GB" altLang="en-US"/>
          </a:p>
          <a:p>
            <a:pPr lvl="3"/>
            <a:r>
              <a:rPr lang="en-GB" altLang="en-US"/>
              <a:t>Fourth level</a:t>
            </a:r>
            <a:endParaRPr lang="en-GB" altLang="en-US"/>
          </a:p>
          <a:p>
            <a:pPr lvl="4"/>
            <a:r>
              <a:rPr lang="en-GB" altLang="en-US"/>
              <a:t>Fifth level</a:t>
            </a:r>
            <a:endParaRPr lang="en-GB" altLang="en-US"/>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vl1pPr>
          </a:lstStyle>
          <a:p>
            <a:pPr>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vl1pPr>
          </a:lstStyle>
          <a:p>
            <a:pPr>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smtClean="0"/>
            </a:lvl1pPr>
          </a:lstStyle>
          <a:p>
            <a:pPr>
              <a:defRPr/>
            </a:pPr>
            <a:fld id="{B5A125DD-BCEA-4CE5-B8F0-2076472980A2}" type="slidenum">
              <a:rPr lang="en-GB" altLang="en-US"/>
            </a:fld>
            <a:endParaRPr lang="en-GB" altLang="en-US"/>
          </a:p>
        </p:txBody>
      </p:sp>
      <p:sp>
        <p:nvSpPr>
          <p:cNvPr id="1031" name="Rectangle 7"/>
          <p:cNvSpPr>
            <a:spLocks noChangeArrowheads="1"/>
          </p:cNvSpPr>
          <p:nvPr userDrawn="1"/>
        </p:nvSpPr>
        <p:spPr bwMode="auto">
          <a:xfrm>
            <a:off x="0" y="0"/>
            <a:ext cx="12192000" cy="6858000"/>
          </a:xfrm>
          <a:prstGeom prst="rect">
            <a:avLst/>
          </a:prstGeom>
          <a:solidFill>
            <a:schemeClr val="bg1"/>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Tree>
  </p:cSld>
  <p:clrMap bg1="lt1" tx1="dk1" bg2="lt2" tx2="dk2" accent1="accent1" accent2="accent2" accent3="accent3" accent4="accent4" accent5="accent5" accent6="accent6" hlink="hlink" folHlink="folHlink"/>
  <p:sldLayoutIdLst>
    <p:sldLayoutId id="2147483663" r:id="rId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4417" y="6921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GB" altLang="en-US"/>
              <a:t>Click to edit Master title style</a:t>
            </a:r>
            <a:endParaRPr lang="en-GB" altLang="en-US"/>
          </a:p>
        </p:txBody>
      </p:sp>
      <p:sp>
        <p:nvSpPr>
          <p:cNvPr id="1027" name="Rectangle 3"/>
          <p:cNvSpPr>
            <a:spLocks noGrp="1" noChangeArrowheads="1"/>
          </p:cNvSpPr>
          <p:nvPr>
            <p:ph type="body" idx="1"/>
          </p:nvPr>
        </p:nvSpPr>
        <p:spPr bwMode="auto">
          <a:xfrm>
            <a:off x="624417" y="19891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GB" altLang="en-US"/>
              <a:t>Click to edit Master text styles</a:t>
            </a:r>
            <a:endParaRPr lang="en-GB" altLang="en-US"/>
          </a:p>
          <a:p>
            <a:pPr lvl="1"/>
            <a:r>
              <a:rPr lang="en-GB" altLang="en-US"/>
              <a:t>Second level</a:t>
            </a:r>
            <a:endParaRPr lang="en-GB" altLang="en-US"/>
          </a:p>
          <a:p>
            <a:pPr lvl="2"/>
            <a:r>
              <a:rPr lang="en-GB" altLang="en-US"/>
              <a:t>Third level</a:t>
            </a:r>
            <a:endParaRPr lang="en-GB" altLang="en-US"/>
          </a:p>
          <a:p>
            <a:pPr lvl="3"/>
            <a:r>
              <a:rPr lang="en-GB" altLang="en-US"/>
              <a:t>Fourth level</a:t>
            </a:r>
            <a:endParaRPr lang="en-GB" altLang="en-US"/>
          </a:p>
          <a:p>
            <a:pPr lvl="4"/>
            <a:r>
              <a:rPr lang="en-GB" altLang="en-US"/>
              <a:t>Fifth level</a:t>
            </a:r>
            <a:endParaRPr lang="en-GB" altLang="en-US"/>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vl1pPr>
          </a:lstStyle>
          <a:p>
            <a:pPr>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vl1pPr>
          </a:lstStyle>
          <a:p>
            <a:pPr>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smtClean="0"/>
            </a:lvl1pPr>
          </a:lstStyle>
          <a:p>
            <a:pPr>
              <a:defRPr/>
            </a:pPr>
            <a:fld id="{B5A125DD-BCEA-4CE5-B8F0-2076472980A2}" type="slidenum">
              <a:rPr lang="en-GB" altLang="en-US"/>
            </a:fld>
            <a:endParaRPr lang="en-GB" altLang="en-US"/>
          </a:p>
        </p:txBody>
      </p:sp>
      <p:sp>
        <p:nvSpPr>
          <p:cNvPr id="1031" name="Rectangle 7"/>
          <p:cNvSpPr>
            <a:spLocks noChangeArrowheads="1"/>
          </p:cNvSpPr>
          <p:nvPr userDrawn="1"/>
        </p:nvSpPr>
        <p:spPr bwMode="auto">
          <a:xfrm>
            <a:off x="0" y="0"/>
            <a:ext cx="12192000" cy="6858000"/>
          </a:xfrm>
          <a:prstGeom prst="rect">
            <a:avLst/>
          </a:prstGeom>
          <a:solidFill>
            <a:schemeClr val="bg1"/>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Tree>
  </p:cSld>
  <p:clrMap bg1="lt1" tx1="dk1" bg2="lt2" tx2="dk2" accent1="accent1" accent2="accent2" accent3="accent3" accent4="accent4" accent5="accent5" accent6="accent6" hlink="hlink" folHlink="folHlink"/>
  <p:sldLayoutIdLst>
    <p:sldLayoutId id="2147483665" r:id="rId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4417" y="6921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GB" altLang="en-US"/>
              <a:t>Click to edit Master title style</a:t>
            </a:r>
            <a:endParaRPr lang="en-GB" altLang="en-US"/>
          </a:p>
        </p:txBody>
      </p:sp>
      <p:sp>
        <p:nvSpPr>
          <p:cNvPr id="1027" name="Rectangle 3"/>
          <p:cNvSpPr>
            <a:spLocks noGrp="1" noChangeArrowheads="1"/>
          </p:cNvSpPr>
          <p:nvPr>
            <p:ph type="body" idx="1"/>
          </p:nvPr>
        </p:nvSpPr>
        <p:spPr bwMode="auto">
          <a:xfrm>
            <a:off x="624417" y="19891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GB" altLang="en-US"/>
              <a:t>Click to edit Master text styles</a:t>
            </a:r>
            <a:endParaRPr lang="en-GB" altLang="en-US"/>
          </a:p>
          <a:p>
            <a:pPr lvl="1"/>
            <a:r>
              <a:rPr lang="en-GB" altLang="en-US"/>
              <a:t>Second level</a:t>
            </a:r>
            <a:endParaRPr lang="en-GB" altLang="en-US"/>
          </a:p>
          <a:p>
            <a:pPr lvl="2"/>
            <a:r>
              <a:rPr lang="en-GB" altLang="en-US"/>
              <a:t>Third level</a:t>
            </a:r>
            <a:endParaRPr lang="en-GB" altLang="en-US"/>
          </a:p>
          <a:p>
            <a:pPr lvl="3"/>
            <a:r>
              <a:rPr lang="en-GB" altLang="en-US"/>
              <a:t>Fourth level</a:t>
            </a:r>
            <a:endParaRPr lang="en-GB" altLang="en-US"/>
          </a:p>
          <a:p>
            <a:pPr lvl="4"/>
            <a:r>
              <a:rPr lang="en-GB" altLang="en-US"/>
              <a:t>Fifth level</a:t>
            </a:r>
            <a:endParaRPr lang="en-GB" altLang="en-US"/>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vl1pPr>
          </a:lstStyle>
          <a:p>
            <a:pPr>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vl1pPr>
          </a:lstStyle>
          <a:p>
            <a:pPr>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smtClean="0"/>
            </a:lvl1pPr>
          </a:lstStyle>
          <a:p>
            <a:pPr>
              <a:defRPr/>
            </a:pPr>
            <a:fld id="{B5A125DD-BCEA-4CE5-B8F0-2076472980A2}" type="slidenum">
              <a:rPr lang="en-GB" altLang="en-US"/>
            </a:fld>
            <a:endParaRPr lang="en-GB" altLang="en-US"/>
          </a:p>
        </p:txBody>
      </p:sp>
      <p:sp>
        <p:nvSpPr>
          <p:cNvPr id="1031" name="Rectangle 7"/>
          <p:cNvSpPr>
            <a:spLocks noChangeArrowheads="1"/>
          </p:cNvSpPr>
          <p:nvPr userDrawn="1"/>
        </p:nvSpPr>
        <p:spPr bwMode="auto">
          <a:xfrm>
            <a:off x="0" y="0"/>
            <a:ext cx="12192000" cy="6858000"/>
          </a:xfrm>
          <a:prstGeom prst="rect">
            <a:avLst/>
          </a:prstGeom>
          <a:solidFill>
            <a:schemeClr val="bg1"/>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Tree>
  </p:cSld>
  <p:clrMap bg1="lt1" tx1="dk1" bg2="lt2" tx2="dk2" accent1="accent1" accent2="accent2" accent3="accent3" accent4="accent4" accent5="accent5" accent6="accent6" hlink="hlink" folHlink="folHlink"/>
  <p:sldLayoutIdLst>
    <p:sldLayoutId id="2147483667" r:id="rId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4417" y="6921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GB" altLang="en-US"/>
              <a:t>Click to edit Master title style</a:t>
            </a:r>
            <a:endParaRPr lang="en-GB" altLang="en-US"/>
          </a:p>
        </p:txBody>
      </p:sp>
      <p:sp>
        <p:nvSpPr>
          <p:cNvPr id="1027" name="Rectangle 3"/>
          <p:cNvSpPr>
            <a:spLocks noGrp="1" noChangeArrowheads="1"/>
          </p:cNvSpPr>
          <p:nvPr>
            <p:ph type="body" idx="1"/>
          </p:nvPr>
        </p:nvSpPr>
        <p:spPr bwMode="auto">
          <a:xfrm>
            <a:off x="624417" y="19891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GB" altLang="en-US"/>
              <a:t>Click to edit Master text styles</a:t>
            </a:r>
            <a:endParaRPr lang="en-GB" altLang="en-US"/>
          </a:p>
          <a:p>
            <a:pPr lvl="1"/>
            <a:r>
              <a:rPr lang="en-GB" altLang="en-US"/>
              <a:t>Second level</a:t>
            </a:r>
            <a:endParaRPr lang="en-GB" altLang="en-US"/>
          </a:p>
          <a:p>
            <a:pPr lvl="2"/>
            <a:r>
              <a:rPr lang="en-GB" altLang="en-US"/>
              <a:t>Third level</a:t>
            </a:r>
            <a:endParaRPr lang="en-GB" altLang="en-US"/>
          </a:p>
          <a:p>
            <a:pPr lvl="3"/>
            <a:r>
              <a:rPr lang="en-GB" altLang="en-US"/>
              <a:t>Fourth level</a:t>
            </a:r>
            <a:endParaRPr lang="en-GB" altLang="en-US"/>
          </a:p>
          <a:p>
            <a:pPr lvl="4"/>
            <a:r>
              <a:rPr lang="en-GB" altLang="en-US"/>
              <a:t>Fifth level</a:t>
            </a:r>
            <a:endParaRPr lang="en-GB" altLang="en-US"/>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vl1pPr>
          </a:lstStyle>
          <a:p>
            <a:pPr>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vl1pPr>
          </a:lstStyle>
          <a:p>
            <a:pPr>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smtClean="0"/>
            </a:lvl1pPr>
          </a:lstStyle>
          <a:p>
            <a:pPr>
              <a:defRPr/>
            </a:pPr>
            <a:fld id="{B5A125DD-BCEA-4CE5-B8F0-2076472980A2}" type="slidenum">
              <a:rPr lang="en-GB" altLang="en-US"/>
            </a:fld>
            <a:endParaRPr lang="en-GB" altLang="en-US"/>
          </a:p>
        </p:txBody>
      </p:sp>
      <p:sp>
        <p:nvSpPr>
          <p:cNvPr id="1031" name="Rectangle 7"/>
          <p:cNvSpPr>
            <a:spLocks noChangeArrowheads="1"/>
          </p:cNvSpPr>
          <p:nvPr userDrawn="1"/>
        </p:nvSpPr>
        <p:spPr bwMode="auto">
          <a:xfrm>
            <a:off x="0" y="0"/>
            <a:ext cx="12192000" cy="6858000"/>
          </a:xfrm>
          <a:prstGeom prst="rect">
            <a:avLst/>
          </a:prstGeom>
          <a:solidFill>
            <a:schemeClr val="bg1"/>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Tree>
  </p:cSld>
  <p:clrMap bg1="lt1" tx1="dk1" bg2="lt2" tx2="dk2" accent1="accent1" accent2="accent2" accent3="accent3" accent4="accent4" accent5="accent5" accent6="accent6" hlink="hlink" folHlink="folHlink"/>
  <p:sldLayoutIdLst>
    <p:sldLayoutId id="2147483669" r:id="rId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4417" y="6921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GB" altLang="en-US"/>
              <a:t>Click to edit Master title style</a:t>
            </a:r>
            <a:endParaRPr lang="en-GB" altLang="en-US"/>
          </a:p>
        </p:txBody>
      </p:sp>
      <p:sp>
        <p:nvSpPr>
          <p:cNvPr id="1027" name="Rectangle 3"/>
          <p:cNvSpPr>
            <a:spLocks noGrp="1" noChangeArrowheads="1"/>
          </p:cNvSpPr>
          <p:nvPr>
            <p:ph type="body" idx="1"/>
          </p:nvPr>
        </p:nvSpPr>
        <p:spPr bwMode="auto">
          <a:xfrm>
            <a:off x="624417" y="19891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GB" altLang="en-US"/>
              <a:t>Click to edit Master text styles</a:t>
            </a:r>
            <a:endParaRPr lang="en-GB" altLang="en-US"/>
          </a:p>
          <a:p>
            <a:pPr lvl="1"/>
            <a:r>
              <a:rPr lang="en-GB" altLang="en-US"/>
              <a:t>Second level</a:t>
            </a:r>
            <a:endParaRPr lang="en-GB" altLang="en-US"/>
          </a:p>
          <a:p>
            <a:pPr lvl="2"/>
            <a:r>
              <a:rPr lang="en-GB" altLang="en-US"/>
              <a:t>Third level</a:t>
            </a:r>
            <a:endParaRPr lang="en-GB" altLang="en-US"/>
          </a:p>
          <a:p>
            <a:pPr lvl="3"/>
            <a:r>
              <a:rPr lang="en-GB" altLang="en-US"/>
              <a:t>Fourth level</a:t>
            </a:r>
            <a:endParaRPr lang="en-GB" altLang="en-US"/>
          </a:p>
          <a:p>
            <a:pPr lvl="4"/>
            <a:r>
              <a:rPr lang="en-GB" altLang="en-US"/>
              <a:t>Fifth level</a:t>
            </a:r>
            <a:endParaRPr lang="en-GB" altLang="en-US"/>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vl1pPr>
          </a:lstStyle>
          <a:p>
            <a:pPr>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vl1pPr>
          </a:lstStyle>
          <a:p>
            <a:pPr>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smtClean="0"/>
            </a:lvl1pPr>
          </a:lstStyle>
          <a:p>
            <a:pPr>
              <a:defRPr/>
            </a:pPr>
            <a:fld id="{B5A125DD-BCEA-4CE5-B8F0-2076472980A2}" type="slidenum">
              <a:rPr lang="en-GB" altLang="en-US"/>
            </a:fld>
            <a:endParaRPr lang="en-GB" altLang="en-US"/>
          </a:p>
        </p:txBody>
      </p:sp>
      <p:sp>
        <p:nvSpPr>
          <p:cNvPr id="1031" name="Rectangle 7"/>
          <p:cNvSpPr>
            <a:spLocks noChangeArrowheads="1"/>
          </p:cNvSpPr>
          <p:nvPr userDrawn="1"/>
        </p:nvSpPr>
        <p:spPr bwMode="auto">
          <a:xfrm>
            <a:off x="0" y="0"/>
            <a:ext cx="12192000" cy="6858000"/>
          </a:xfrm>
          <a:prstGeom prst="rect">
            <a:avLst/>
          </a:prstGeom>
          <a:solidFill>
            <a:schemeClr val="bg1"/>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Tree>
  </p:cSld>
  <p:clrMap bg1="lt1" tx1="dk1" bg2="lt2" tx2="dk2" accent1="accent1" accent2="accent2" accent3="accent3" accent4="accent4" accent5="accent5" accent6="accent6" hlink="hlink" folHlink="folHlink"/>
  <p:sldLayoutIdLst>
    <p:sldLayoutId id="2147483671" r:id="rId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4417" y="6921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GB" altLang="en-US"/>
              <a:t>Click to edit Master title style</a:t>
            </a:r>
            <a:endParaRPr lang="en-GB" altLang="en-US"/>
          </a:p>
        </p:txBody>
      </p:sp>
      <p:sp>
        <p:nvSpPr>
          <p:cNvPr id="1027" name="Rectangle 3"/>
          <p:cNvSpPr>
            <a:spLocks noGrp="1" noChangeArrowheads="1"/>
          </p:cNvSpPr>
          <p:nvPr>
            <p:ph type="body" idx="1"/>
          </p:nvPr>
        </p:nvSpPr>
        <p:spPr bwMode="auto">
          <a:xfrm>
            <a:off x="624417" y="19891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GB" altLang="en-US"/>
              <a:t>Click to edit Master text styles</a:t>
            </a:r>
            <a:endParaRPr lang="en-GB" altLang="en-US"/>
          </a:p>
          <a:p>
            <a:pPr lvl="1"/>
            <a:r>
              <a:rPr lang="en-GB" altLang="en-US"/>
              <a:t>Second level</a:t>
            </a:r>
            <a:endParaRPr lang="en-GB" altLang="en-US"/>
          </a:p>
          <a:p>
            <a:pPr lvl="2"/>
            <a:r>
              <a:rPr lang="en-GB" altLang="en-US"/>
              <a:t>Third level</a:t>
            </a:r>
            <a:endParaRPr lang="en-GB" altLang="en-US"/>
          </a:p>
          <a:p>
            <a:pPr lvl="3"/>
            <a:r>
              <a:rPr lang="en-GB" altLang="en-US"/>
              <a:t>Fourth level</a:t>
            </a:r>
            <a:endParaRPr lang="en-GB" altLang="en-US"/>
          </a:p>
          <a:p>
            <a:pPr lvl="4"/>
            <a:r>
              <a:rPr lang="en-GB" altLang="en-US"/>
              <a:t>Fifth level</a:t>
            </a:r>
            <a:endParaRPr lang="en-GB" altLang="en-US"/>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vl1pPr>
          </a:lstStyle>
          <a:p>
            <a:pPr>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vl1pPr>
          </a:lstStyle>
          <a:p>
            <a:pPr>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smtClean="0"/>
            </a:lvl1pPr>
          </a:lstStyle>
          <a:p>
            <a:pPr>
              <a:defRPr/>
            </a:pPr>
            <a:fld id="{B5A125DD-BCEA-4CE5-B8F0-2076472980A2}" type="slidenum">
              <a:rPr lang="en-GB" altLang="en-US"/>
            </a:fld>
            <a:endParaRPr lang="en-GB" altLang="en-US"/>
          </a:p>
        </p:txBody>
      </p:sp>
      <p:sp>
        <p:nvSpPr>
          <p:cNvPr id="1031" name="Rectangle 7"/>
          <p:cNvSpPr>
            <a:spLocks noChangeArrowheads="1"/>
          </p:cNvSpPr>
          <p:nvPr userDrawn="1"/>
        </p:nvSpPr>
        <p:spPr bwMode="auto">
          <a:xfrm>
            <a:off x="0" y="0"/>
            <a:ext cx="12192000" cy="6858000"/>
          </a:xfrm>
          <a:prstGeom prst="rect">
            <a:avLst/>
          </a:prstGeom>
          <a:solidFill>
            <a:schemeClr val="bg1"/>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Tree>
  </p:cSld>
  <p:clrMap bg1="lt1" tx1="dk1" bg2="lt2" tx2="dk2" accent1="accent1" accent2="accent2" accent3="accent3" accent4="accent4" accent5="accent5" accent6="accent6" hlink="hlink" folHlink="folHlink"/>
  <p:sldLayoutIdLst>
    <p:sldLayoutId id="2147483673" r:id="rId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4417" y="6921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GB" altLang="en-US"/>
              <a:t>Click to edit Master title style</a:t>
            </a:r>
            <a:endParaRPr lang="en-GB" altLang="en-US"/>
          </a:p>
        </p:txBody>
      </p:sp>
      <p:sp>
        <p:nvSpPr>
          <p:cNvPr id="1027" name="Rectangle 3"/>
          <p:cNvSpPr>
            <a:spLocks noGrp="1" noChangeArrowheads="1"/>
          </p:cNvSpPr>
          <p:nvPr>
            <p:ph type="body" idx="1"/>
          </p:nvPr>
        </p:nvSpPr>
        <p:spPr bwMode="auto">
          <a:xfrm>
            <a:off x="624417" y="19891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GB" altLang="en-US"/>
              <a:t>Click to edit Master text styles</a:t>
            </a:r>
            <a:endParaRPr lang="en-GB" altLang="en-US"/>
          </a:p>
          <a:p>
            <a:pPr lvl="1"/>
            <a:r>
              <a:rPr lang="en-GB" altLang="en-US"/>
              <a:t>Second level</a:t>
            </a:r>
            <a:endParaRPr lang="en-GB" altLang="en-US"/>
          </a:p>
          <a:p>
            <a:pPr lvl="2"/>
            <a:r>
              <a:rPr lang="en-GB" altLang="en-US"/>
              <a:t>Third level</a:t>
            </a:r>
            <a:endParaRPr lang="en-GB" altLang="en-US"/>
          </a:p>
          <a:p>
            <a:pPr lvl="3"/>
            <a:r>
              <a:rPr lang="en-GB" altLang="en-US"/>
              <a:t>Fourth level</a:t>
            </a:r>
            <a:endParaRPr lang="en-GB" altLang="en-US"/>
          </a:p>
          <a:p>
            <a:pPr lvl="4"/>
            <a:r>
              <a:rPr lang="en-GB" altLang="en-US"/>
              <a:t>Fifth level</a:t>
            </a:r>
            <a:endParaRPr lang="en-GB" altLang="en-US"/>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vl1pPr>
          </a:lstStyle>
          <a:p>
            <a:pPr>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vl1pPr>
          </a:lstStyle>
          <a:p>
            <a:pPr>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smtClean="0"/>
            </a:lvl1pPr>
          </a:lstStyle>
          <a:p>
            <a:pPr>
              <a:defRPr/>
            </a:pPr>
            <a:fld id="{B5A125DD-BCEA-4CE5-B8F0-2076472980A2}" type="slidenum">
              <a:rPr lang="en-GB" altLang="en-US"/>
            </a:fld>
            <a:endParaRPr lang="en-GB" altLang="en-US"/>
          </a:p>
        </p:txBody>
      </p:sp>
      <p:sp>
        <p:nvSpPr>
          <p:cNvPr id="1031" name="Rectangle 7"/>
          <p:cNvSpPr>
            <a:spLocks noChangeArrowheads="1"/>
          </p:cNvSpPr>
          <p:nvPr userDrawn="1"/>
        </p:nvSpPr>
        <p:spPr bwMode="auto">
          <a:xfrm>
            <a:off x="0" y="0"/>
            <a:ext cx="12192000" cy="6858000"/>
          </a:xfrm>
          <a:prstGeom prst="rect">
            <a:avLst/>
          </a:prstGeom>
          <a:solidFill>
            <a:schemeClr val="bg1"/>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6.png"/><Relationship Id="rId7" Type="http://schemas.openxmlformats.org/officeDocument/2006/relationships/hyperlink" Target="https://en.wikipedia.org/wiki/Planned_obsolescence" TargetMode="External"/><Relationship Id="rId6" Type="http://schemas.openxmlformats.org/officeDocument/2006/relationships/hyperlink" Target="https://en.wikipedia.org/wiki/Model_year" TargetMode="External"/><Relationship Id="rId5" Type="http://schemas.openxmlformats.org/officeDocument/2006/relationships/hyperlink" Target="https://en.wikipedia.org/wiki/Cadillac" TargetMode="External"/><Relationship Id="rId4" Type="http://schemas.openxmlformats.org/officeDocument/2006/relationships/hyperlink" Target="https://en.wikipedia.org/wiki/Buick" TargetMode="External"/><Relationship Id="rId3" Type="http://schemas.openxmlformats.org/officeDocument/2006/relationships/hyperlink" Target="https://en.wikipedia.org/wiki/Oldsmobile" TargetMode="External"/><Relationship Id="rId2" Type="http://schemas.openxmlformats.org/officeDocument/2006/relationships/hyperlink" Target="https://en.wikipedia.org/wiki/Pontiac" TargetMode="External"/><Relationship Id="rId1" Type="http://schemas.openxmlformats.org/officeDocument/2006/relationships/hyperlink" Target="https://en.wikipedia.org/wiki/Chevrolet" TargetMode="Externa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23.xml.rels><?xml version="1.0" encoding="UTF-8" standalone="yes"?>
<Relationships xmlns="http://schemas.openxmlformats.org/package/2006/relationships"><Relationship Id="rId4" Type="http://schemas.openxmlformats.org/officeDocument/2006/relationships/comments" Target="../comments/comment1.xml"/><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image" Target="../media/image21.jpeg"/><Relationship Id="rId1" Type="http://schemas.openxmlformats.org/officeDocument/2006/relationships/image" Target="../media/image2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image" Target="../media/image2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7.xml"/><Relationship Id="rId2" Type="http://schemas.openxmlformats.org/officeDocument/2006/relationships/image" Target="../media/image39.jpeg"/><Relationship Id="rId1"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297762" y="640080"/>
            <a:ext cx="6251110" cy="3566160"/>
          </a:xfrm>
        </p:spPr>
        <p:txBody>
          <a:bodyPr anchor="b">
            <a:normAutofit fontScale="90000"/>
          </a:bodyPr>
          <a:lstStyle/>
          <a:p>
            <a:pPr algn="l"/>
            <a:r>
              <a:rPr lang="en-GB" dirty="0"/>
              <a:t>Master of Business Administration </a:t>
            </a:r>
            <a:br>
              <a:rPr lang="en-GB" dirty="0"/>
            </a:br>
            <a:r>
              <a:rPr lang="en-GB" sz="5400" dirty="0"/>
              <a:t>Digital Business Delivery</a:t>
            </a:r>
            <a:br>
              <a:rPr lang="en-GB" sz="5400" dirty="0"/>
            </a:br>
            <a:endParaRPr lang="en-GB" sz="5400" dirty="0">
              <a:solidFill>
                <a:srgbClr val="FF0000"/>
              </a:solidFill>
            </a:endParaRPr>
          </a:p>
        </p:txBody>
      </p:sp>
      <p:sp>
        <p:nvSpPr>
          <p:cNvPr id="3" name="Subtitle 2"/>
          <p:cNvSpPr>
            <a:spLocks noGrp="1"/>
          </p:cNvSpPr>
          <p:nvPr>
            <p:ph type="subTitle" idx="1"/>
          </p:nvPr>
        </p:nvSpPr>
        <p:spPr>
          <a:xfrm>
            <a:off x="5297760" y="4636008"/>
            <a:ext cx="6251111" cy="1572768"/>
          </a:xfrm>
        </p:spPr>
        <p:txBody>
          <a:bodyPr>
            <a:normAutofit/>
          </a:bodyPr>
          <a:lstStyle/>
          <a:p>
            <a:pPr algn="l"/>
            <a:r>
              <a:rPr lang="en-GB" dirty="0"/>
              <a:t>Session 4: From craft to capital to data</a:t>
            </a:r>
            <a:endParaRPr lang="en-GB" dirty="0"/>
          </a:p>
          <a:p>
            <a:pPr algn="l"/>
            <a:endParaRPr lang="en-GB" dirty="0"/>
          </a:p>
          <a:p>
            <a:pPr algn="l"/>
            <a:r>
              <a:rPr lang="en-GB" dirty="0"/>
              <a:t>Professor Nigel Caldwell</a:t>
            </a:r>
            <a:endParaRPr lang="en-GB" dirty="0"/>
          </a:p>
        </p:txBody>
      </p:sp>
      <p:pic>
        <p:nvPicPr>
          <p:cNvPr id="4" name="Picture 3"/>
          <p:cNvPicPr>
            <a:picLocks noChangeAspect="1"/>
          </p:cNvPicPr>
          <p:nvPr/>
        </p:nvPicPr>
        <p:blipFill rotWithShape="1">
          <a:blip r:embed="rId1"/>
          <a:srcRect r="-1" b="1709"/>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p:cNvSpPr>
            <a:spLocks noGrp="1" noRot="1" noChangeAspect="1" noMove="1" noResize="1" noEditPoints="1" noAdjustHandles="1" noChangeArrowheads="1" noChangeShapeType="1" noTextEdit="1"/>
          </p:cNvSpPr>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Magical Number Seven, Plus or Minus Two (Miller, 1956)</a:t>
            </a:r>
            <a:endParaRPr lang="en-GB" dirty="0"/>
          </a:p>
        </p:txBody>
      </p:sp>
      <p:sp>
        <p:nvSpPr>
          <p:cNvPr id="3" name="Text Placeholder 2"/>
          <p:cNvSpPr>
            <a:spLocks noGrp="1"/>
          </p:cNvSpPr>
          <p:nvPr>
            <p:ph type="body" idx="1"/>
          </p:nvPr>
        </p:nvSpPr>
        <p:spPr/>
        <p:txBody>
          <a:bodyPr/>
          <a:lstStyle/>
          <a:p>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p:cNvPicPr>
            <a:picLocks noChangeAspect="1"/>
          </p:cNvPicPr>
          <p:nvPr/>
        </p:nvPicPr>
        <p:blipFill rotWithShape="1">
          <a:blip r:embed="rId1"/>
          <a:srcRect l="8808" r="8510"/>
          <a:stretch>
            <a:fillRect/>
          </a:stretch>
        </p:blipFill>
        <p:spPr>
          <a:xfrm>
            <a:off x="20" y="1282"/>
            <a:ext cx="12191980" cy="685671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09182" y="0"/>
            <a:ext cx="11982734" cy="715142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solidFill>
                  <a:srgbClr val="FF0000"/>
                </a:solidFill>
              </a:rPr>
              <a:t>From craft to mass production</a:t>
            </a:r>
            <a:endParaRPr lang="en-GB" dirty="0">
              <a:solidFill>
                <a:srgbClr val="FF0000"/>
              </a:solidFill>
            </a:endParaRPr>
          </a:p>
        </p:txBody>
      </p:sp>
      <p:sp>
        <p:nvSpPr>
          <p:cNvPr id="3" name="Subtitle 2"/>
          <p:cNvSpPr>
            <a:spLocks noGrp="1"/>
          </p:cNvSpPr>
          <p:nvPr>
            <p:ph type="subTitle" idx="1"/>
          </p:nvPr>
        </p:nvSpPr>
        <p:spPr/>
        <p:txBody>
          <a:bodyPr/>
          <a:lstStyle/>
          <a:p>
            <a:r>
              <a:rPr lang="en-GB" dirty="0"/>
              <a:t>Womack, Jones and </a:t>
            </a:r>
            <a:r>
              <a:rPr lang="en-GB" dirty="0" err="1"/>
              <a:t>Roos</a:t>
            </a:r>
            <a:r>
              <a:rPr lang="en-GB" dirty="0"/>
              <a:t>. The Machine that changed the world</a:t>
            </a:r>
            <a:endParaRPr lang="en-GB" dirty="0"/>
          </a:p>
        </p:txBody>
      </p:sp>
      <p:pic>
        <p:nvPicPr>
          <p:cNvPr id="4" name="Picture 3"/>
          <p:cNvPicPr>
            <a:picLocks noChangeAspect="1"/>
          </p:cNvPicPr>
          <p:nvPr/>
        </p:nvPicPr>
        <p:blipFill>
          <a:blip r:embed="rId1"/>
          <a:stretch>
            <a:fillRect/>
          </a:stretch>
        </p:blipFill>
        <p:spPr>
          <a:xfrm>
            <a:off x="5518692" y="3990975"/>
            <a:ext cx="1647825" cy="25336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r>
              <a:rPr lang="en-GB" sz="5400"/>
              <a:t>Craft car production - 1</a:t>
            </a:r>
            <a:endParaRPr lang="en-GB" sz="5400"/>
          </a:p>
        </p:txBody>
      </p:sp>
      <p:sp>
        <p:nvSpPr>
          <p:cNvPr id="16" name="sketchy line"/>
          <p:cNvSpPr>
            <a:spLocks noGrp="1" noRot="1" noChangeAspect="1" noMove="1" noResize="1" noEditPoints="1" noAdjustHandles="1" noChangeArrowheads="1" noChangeShapeType="1" noTextEdit="1"/>
          </p:cNvSpPr>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080" y="2872899"/>
            <a:ext cx="4243589" cy="3320668"/>
          </a:xfrm>
        </p:spPr>
        <p:txBody>
          <a:bodyPr>
            <a:normAutofit/>
          </a:bodyPr>
          <a:lstStyle/>
          <a:p>
            <a:r>
              <a:rPr lang="en-GB" sz="2200"/>
              <a:t>Skilled craftspeople – often small business owners - carefully hand built cars in small numbers</a:t>
            </a:r>
            <a:endParaRPr lang="en-GB" sz="2200"/>
          </a:p>
          <a:p>
            <a:r>
              <a:rPr lang="en-GB" sz="2200"/>
              <a:t>All the individual production was scattered </a:t>
            </a:r>
            <a:endParaRPr lang="en-GB" sz="2200"/>
          </a:p>
          <a:p>
            <a:r>
              <a:rPr lang="en-GB" sz="2200"/>
              <a:t>No two cars were or could be identical</a:t>
            </a:r>
            <a:endParaRPr lang="en-GB" sz="2200"/>
          </a:p>
          <a:p>
            <a:r>
              <a:rPr lang="en-GB" sz="2200"/>
              <a:t>No standard gauges</a:t>
            </a:r>
            <a:endParaRPr lang="en-GB" sz="2200"/>
          </a:p>
          <a:p>
            <a:endParaRPr lang="en-GB" sz="2200"/>
          </a:p>
        </p:txBody>
      </p:sp>
      <p:pic>
        <p:nvPicPr>
          <p:cNvPr id="4" name="Picture 3"/>
          <p:cNvPicPr>
            <a:picLocks noChangeAspect="1"/>
          </p:cNvPicPr>
          <p:nvPr/>
        </p:nvPicPr>
        <p:blipFill rotWithShape="1">
          <a:blip r:embed="rId1"/>
          <a:srcRect l="2739" r="1777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548640"/>
            <a:ext cx="3600860" cy="5431536"/>
          </a:xfrm>
        </p:spPr>
        <p:txBody>
          <a:bodyPr>
            <a:normAutofit/>
          </a:bodyPr>
          <a:lstStyle/>
          <a:p>
            <a:r>
              <a:rPr lang="en-GB" sz="5400"/>
              <a:t>Craft car production – 2 </a:t>
            </a:r>
            <a:br>
              <a:rPr lang="en-GB" sz="5400"/>
            </a:br>
            <a:r>
              <a:rPr lang="en-GB" sz="5400"/>
              <a:t>At the Prime</a:t>
            </a:r>
            <a:endParaRPr lang="en-GB" sz="5400"/>
          </a:p>
        </p:txBody>
      </p:sp>
      <p:sp>
        <p:nvSpPr>
          <p:cNvPr id="17" name="sketch line"/>
          <p:cNvSpPr>
            <a:spLocks noGrp="1" noRot="1" noChangeAspect="1" noMove="1" noResize="1" noEditPoints="1" noAdjustHandles="1" noChangeArrowheads="1" noChangeShapeType="1" noTextEdit="1"/>
          </p:cNvSpPr>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26418" y="552091"/>
            <a:ext cx="6224335" cy="5431536"/>
          </a:xfrm>
        </p:spPr>
        <p:txBody>
          <a:bodyPr anchor="ctr">
            <a:normAutofit/>
          </a:bodyPr>
          <a:lstStyle/>
          <a:p>
            <a:r>
              <a:rPr lang="en-GB" sz="2200"/>
              <a:t>When the parts arrive to be assembled into a car – none fit</a:t>
            </a:r>
            <a:endParaRPr lang="en-GB" sz="2200"/>
          </a:p>
          <a:p>
            <a:r>
              <a:rPr lang="en-GB" sz="2200"/>
              <a:t>Skilled craftspeople hand craft part Aa to fit part B and then Part C…</a:t>
            </a:r>
            <a:endParaRPr lang="en-GB" sz="2200"/>
          </a:p>
          <a:p>
            <a:r>
              <a:rPr lang="en-GB" sz="2200"/>
              <a:t>Complete this process for 100s of parts and create a new, unique car </a:t>
            </a:r>
            <a:endParaRPr lang="en-GB" sz="2200"/>
          </a:p>
          <a:p>
            <a:r>
              <a:rPr lang="en-GB" sz="2200"/>
              <a:t>For wealthy customers with chauffeurs and staff, cost, driving ease and simple maintenance not concerns</a:t>
            </a:r>
            <a:endParaRPr lang="en-GB" sz="2200"/>
          </a:p>
          <a:p>
            <a:r>
              <a:rPr lang="en-GB" sz="2200"/>
              <a:t>Then you test and test what today would be called a “prototype”</a:t>
            </a:r>
            <a:endParaRPr lang="en-GB" sz="2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GB" sz="5400"/>
              <a:t>The drawbacks of craft production</a:t>
            </a:r>
            <a:endParaRPr lang="en-GB" sz="5400"/>
          </a:p>
        </p:txBody>
      </p:sp>
      <p:sp>
        <p:nvSpPr>
          <p:cNvPr id="10" name="sketch line"/>
          <p:cNvSpPr>
            <a:spLocks noGrp="1" noRot="1" noChangeAspect="1" noMove="1" noResize="1" noEditPoints="1" noAdjustHandles="1" noChangeArrowheads="1" noChangeShapeType="1" noTextEdit="1"/>
          </p:cNvSpPr>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929384"/>
            <a:ext cx="10515600" cy="4251960"/>
          </a:xfrm>
        </p:spPr>
        <p:txBody>
          <a:bodyPr>
            <a:normAutofit/>
          </a:bodyPr>
          <a:lstStyle/>
          <a:p>
            <a:r>
              <a:rPr lang="en-GB" sz="2200" dirty="0"/>
              <a:t>High production costs</a:t>
            </a:r>
            <a:endParaRPr lang="en-GB" sz="2200" dirty="0"/>
          </a:p>
          <a:p>
            <a:r>
              <a:rPr lang="en-GB" sz="2200" dirty="0"/>
              <a:t>Production costs that do not drop with higher volumes</a:t>
            </a:r>
            <a:endParaRPr lang="en-GB" sz="2200" dirty="0"/>
          </a:p>
          <a:p>
            <a:r>
              <a:rPr lang="en-GB" sz="2200" dirty="0"/>
              <a:t>Little consistency, durability or reliability – LOW QUALITY!</a:t>
            </a:r>
            <a:endParaRPr lang="en-GB" sz="2200" dirty="0"/>
          </a:p>
          <a:p>
            <a:r>
              <a:rPr lang="en-GB" sz="2200" dirty="0"/>
              <a:t>Only the rich could afford craft products</a:t>
            </a:r>
            <a:endParaRPr lang="en-GB" sz="2200" dirty="0"/>
          </a:p>
          <a:p>
            <a:r>
              <a:rPr lang="en-GB" sz="2200" dirty="0"/>
              <a:t>Small sub contractors could not develop technological innovation through systematic research</a:t>
            </a:r>
            <a:endParaRPr lang="en-GB" sz="2200" dirty="0"/>
          </a:p>
          <a:p>
            <a:r>
              <a:rPr lang="en-GB" sz="2200" dirty="0"/>
              <a:t>But a basic design was evolving – four wheels, engine at the front…</a:t>
            </a:r>
            <a:endParaRPr lang="en-GB" sz="2200" dirty="0"/>
          </a:p>
          <a:p>
            <a:endParaRPr lang="en-GB" sz="2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1"/>
          <a:srcRect t="15445" b="17790"/>
          <a:stretch>
            <a:fillRect/>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3" name="sketch line"/>
          <p:cNvSpPr>
            <a:spLocks noGrp="1" noRot="1" noChangeAspect="1" noMove="1" noResize="1" noEditPoints="1" noAdjustHandles="1" noChangeArrowheads="1" noChangeShapeType="1" noTextEdit="1"/>
          </p:cNvSpPr>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641042" y="5008603"/>
            <a:ext cx="6897626" cy="13992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800" dirty="0">
                <a:solidFill>
                  <a:srgbClr val="FF0000"/>
                </a:solidFill>
              </a:rPr>
              <a:t>1908 Model T Ford</a:t>
            </a:r>
            <a:endParaRPr lang="en-US" sz="2800" dirty="0">
              <a:solidFill>
                <a:srgbClr val="FF0000"/>
              </a:solidFill>
            </a:endParaRPr>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r>
              <a:rPr lang="en-US" sz="2100" dirty="0"/>
              <a:t>Designed to be </a:t>
            </a:r>
            <a:r>
              <a:rPr lang="en-US" sz="2100" b="1" dirty="0"/>
              <a:t>easy</a:t>
            </a:r>
            <a:r>
              <a:rPr lang="en-US" sz="2100" dirty="0"/>
              <a:t> to </a:t>
            </a:r>
            <a:r>
              <a:rPr lang="en-US" sz="2100" b="1" dirty="0"/>
              <a:t>manufacture</a:t>
            </a:r>
            <a:r>
              <a:rPr lang="en-US" sz="2100" dirty="0"/>
              <a:t> &amp;  to </a:t>
            </a:r>
            <a:r>
              <a:rPr lang="en-US" sz="2100" b="1" dirty="0"/>
              <a:t>repair</a:t>
            </a:r>
            <a:endParaRPr lang="en-US" sz="1400"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9"/>
          <p:cNvSpPr>
            <a:spLocks noGrp="1" noRot="1" noChangeAspect="1" noMove="1" noResize="1" noEditPoints="1" noAdjustHandles="1" noChangeArrowheads="1" noChangeShapeType="1" noTextEdit="1"/>
          </p:cNvSpPr>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p:cNvSpPr>
            <a:spLocks noGrp="1"/>
          </p:cNvSpPr>
          <p:nvPr>
            <p:ph type="title"/>
          </p:nvPr>
        </p:nvSpPr>
        <p:spPr>
          <a:xfrm>
            <a:off x="841246" y="673770"/>
            <a:ext cx="3644489" cy="2414488"/>
          </a:xfrm>
        </p:spPr>
        <p:txBody>
          <a:bodyPr anchor="t">
            <a:normAutofit/>
          </a:bodyPr>
          <a:lstStyle/>
          <a:p>
            <a:r>
              <a:rPr lang="en-GB" sz="5400">
                <a:solidFill>
                  <a:srgbClr val="FFFFFF"/>
                </a:solidFill>
              </a:rPr>
              <a:t>Ford’s Mass Production</a:t>
            </a:r>
            <a:endParaRPr lang="en-GB" sz="5400">
              <a:solidFill>
                <a:srgbClr val="FFFFFF"/>
              </a:solidFill>
            </a:endParaRPr>
          </a:p>
        </p:txBody>
      </p:sp>
      <p:sp>
        <p:nvSpPr>
          <p:cNvPr id="3" name="Content Placeholder 2"/>
          <p:cNvSpPr>
            <a:spLocks noGrp="1"/>
          </p:cNvSpPr>
          <p:nvPr>
            <p:ph idx="1"/>
          </p:nvPr>
        </p:nvSpPr>
        <p:spPr>
          <a:xfrm>
            <a:off x="6095999" y="882315"/>
            <a:ext cx="5254754" cy="5294647"/>
          </a:xfrm>
        </p:spPr>
        <p:txBody>
          <a:bodyPr>
            <a:normAutofit/>
          </a:bodyPr>
          <a:lstStyle/>
          <a:p>
            <a:r>
              <a:rPr lang="en-GB" sz="2200" dirty="0"/>
              <a:t>“Complete and consistent interchangeability of parts and the simplicity of attaching them to each other”</a:t>
            </a:r>
            <a:endParaRPr lang="en-GB" sz="2200" dirty="0"/>
          </a:p>
          <a:p>
            <a:r>
              <a:rPr lang="en-GB" sz="2200" dirty="0"/>
              <a:t>Eliminate skilled fitters</a:t>
            </a:r>
            <a:endParaRPr lang="en-GB" sz="2200" dirty="0"/>
          </a:p>
          <a:p>
            <a:r>
              <a:rPr lang="en-GB" sz="2200" dirty="0"/>
              <a:t>The division of labour to its ultimate extreme</a:t>
            </a:r>
            <a:endParaRPr lang="en-GB" sz="2200" dirty="0"/>
          </a:p>
          <a:p>
            <a:r>
              <a:rPr lang="en-GB" sz="2200" dirty="0"/>
              <a:t>Easy to train workers in hours</a:t>
            </a:r>
            <a:endParaRPr lang="en-GB" sz="2200" dirty="0"/>
          </a:p>
          <a:p>
            <a:r>
              <a:rPr lang="en-GB" sz="2200" dirty="0"/>
              <a:t>Line workers as easy to replace as the parts on the car</a:t>
            </a:r>
            <a:endParaRPr lang="en-GB" sz="2200" dirty="0"/>
          </a:p>
          <a:p>
            <a:r>
              <a:rPr lang="en-GB" sz="2200" dirty="0"/>
              <a:t>Specialist engineers: process, product, manufacturing</a:t>
            </a:r>
            <a:endParaRPr lang="en-GB" sz="2200" dirty="0"/>
          </a:p>
          <a:p>
            <a:r>
              <a:rPr lang="en-GB" sz="2200" dirty="0"/>
              <a:t>One model in massive volume</a:t>
            </a:r>
            <a:endParaRPr lang="en-GB" sz="2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9"/>
          <p:cNvSpPr>
            <a:spLocks noGrp="1" noRot="1" noChangeAspect="1" noMove="1" noResize="1" noEditPoints="1" noAdjustHandles="1" noChangeArrowheads="1" noChangeShapeType="1" noTextEdit="1"/>
          </p:cNvSpPr>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p:cNvSpPr>
            <a:spLocks noGrp="1"/>
          </p:cNvSpPr>
          <p:nvPr>
            <p:ph type="title"/>
          </p:nvPr>
        </p:nvSpPr>
        <p:spPr>
          <a:xfrm>
            <a:off x="841246" y="673770"/>
            <a:ext cx="3951471" cy="2414488"/>
          </a:xfrm>
        </p:spPr>
        <p:txBody>
          <a:bodyPr anchor="t">
            <a:normAutofit/>
          </a:bodyPr>
          <a:lstStyle/>
          <a:p>
            <a:r>
              <a:rPr lang="en-GB" sz="5400" dirty="0">
                <a:solidFill>
                  <a:srgbClr val="FFFFFF"/>
                </a:solidFill>
              </a:rPr>
              <a:t>Ford’s Mass Consumption</a:t>
            </a:r>
            <a:endParaRPr lang="en-GB" sz="5400" dirty="0">
              <a:solidFill>
                <a:srgbClr val="FFFFFF"/>
              </a:solidFill>
            </a:endParaRPr>
          </a:p>
        </p:txBody>
      </p:sp>
      <p:sp>
        <p:nvSpPr>
          <p:cNvPr id="3" name="Content Placeholder 2"/>
          <p:cNvSpPr>
            <a:spLocks noGrp="1"/>
          </p:cNvSpPr>
          <p:nvPr>
            <p:ph idx="1"/>
          </p:nvPr>
        </p:nvSpPr>
        <p:spPr>
          <a:xfrm>
            <a:off x="6095999" y="882315"/>
            <a:ext cx="5254754" cy="5294647"/>
          </a:xfrm>
        </p:spPr>
        <p:txBody>
          <a:bodyPr>
            <a:normAutofit fontScale="92500"/>
          </a:bodyPr>
          <a:lstStyle/>
          <a:p>
            <a:r>
              <a:rPr lang="en-GB" sz="2200" dirty="0"/>
              <a:t>The common “man” or at first maybe doctors, lawyers, accountants, farmers people with some money, could afford a Model T</a:t>
            </a:r>
            <a:endParaRPr lang="en-GB" sz="2200" dirty="0"/>
          </a:p>
          <a:p>
            <a:r>
              <a:rPr lang="en-GB" sz="2200" dirty="0"/>
              <a:t>The increasing number of buyers led to expansion and prices dropping, so more and more workers could afford a model T – and repair it themselves, if necessary </a:t>
            </a:r>
            <a:endParaRPr lang="en-GB" sz="2200" dirty="0"/>
          </a:p>
          <a:p>
            <a:r>
              <a:rPr lang="en-GB" sz="2200" dirty="0"/>
              <a:t>Mass production across industries lowered prices and opened up ownerships to ordinary working people - fridges, air conditioning, washing machines, cheap clothes, cheap dining out </a:t>
            </a:r>
            <a:endParaRPr lang="en-GB" sz="2200" dirty="0"/>
          </a:p>
          <a:p>
            <a:r>
              <a:rPr lang="en-GB" sz="2200" dirty="0"/>
              <a:t>Regular working people Eating out – Reserved for the very rich in Europe – was directly influenced by Ford’s ideas culminating in McDonald’s and KFC forming in the 1950s</a:t>
            </a:r>
            <a:endParaRPr lang="en-GB" sz="2200" dirty="0"/>
          </a:p>
          <a:p>
            <a:pPr marL="0" indent="0">
              <a:buNone/>
            </a:pPr>
            <a:endParaRPr lang="en-GB" sz="2200" dirty="0"/>
          </a:p>
        </p:txBody>
      </p:sp>
      <p:pic>
        <p:nvPicPr>
          <p:cNvPr id="4" name="Picture 3"/>
          <p:cNvPicPr>
            <a:picLocks noChangeAspect="1"/>
          </p:cNvPicPr>
          <p:nvPr/>
        </p:nvPicPr>
        <p:blipFill>
          <a:blip r:embed="rId1"/>
          <a:stretch>
            <a:fillRect/>
          </a:stretch>
        </p:blipFill>
        <p:spPr>
          <a:xfrm>
            <a:off x="2437415" y="2513401"/>
            <a:ext cx="3266651" cy="434459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92500"/>
          </a:bodyPr>
          <a:lstStyle/>
          <a:p>
            <a:r>
              <a:rPr lang="en-US" dirty="0"/>
              <a:t>Operations management is about the way </a:t>
            </a:r>
            <a:r>
              <a:rPr lang="en-US" dirty="0" err="1"/>
              <a:t>organisations</a:t>
            </a:r>
            <a:r>
              <a:rPr lang="en-US" dirty="0"/>
              <a:t> deliver service and goods. Everything you wear, eat, sit on, use, read or knock about on the sports field comes to you courtesy of the operations managers who </a:t>
            </a:r>
            <a:r>
              <a:rPr lang="en-US" dirty="0" err="1"/>
              <a:t>organised</a:t>
            </a:r>
            <a:r>
              <a:rPr lang="en-US" dirty="0"/>
              <a:t> its delivery. Every book you borrow from the library, every treatment you receive at the hospital, every service you expect in the shops and every lecture you attend at university - all have been delivered.</a:t>
            </a:r>
            <a:endParaRPr lang="en-GB" dirty="0"/>
          </a:p>
          <a:p>
            <a:endParaRPr lang="en-GB" dirty="0"/>
          </a:p>
          <a:p>
            <a:r>
              <a:rPr lang="en-US" dirty="0"/>
              <a:t>The core activity of any </a:t>
            </a:r>
            <a:r>
              <a:rPr lang="en-US" dirty="0" err="1"/>
              <a:t>organisation</a:t>
            </a:r>
            <a:r>
              <a:rPr lang="en-US" dirty="0"/>
              <a:t> is its operations, and the performance of the </a:t>
            </a:r>
            <a:r>
              <a:rPr lang="en-US" dirty="0" err="1"/>
              <a:t>organisation</a:t>
            </a:r>
            <a:r>
              <a:rPr lang="en-US" dirty="0"/>
              <a:t> is determined by how well these operations are managed. This course takes a detailed look at the decisions managers need to make about operations. </a:t>
            </a:r>
            <a:endParaRPr lang="en-GB"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0000"/>
                </a:solidFill>
              </a:rPr>
              <a:t>What did Sloan achieve at General Motors?</a:t>
            </a:r>
            <a:endParaRPr lang="en-GB" dirty="0">
              <a:solidFill>
                <a:srgbClr val="FF0000"/>
              </a:solidFill>
            </a:endParaRPr>
          </a:p>
        </p:txBody>
      </p:sp>
      <p:sp>
        <p:nvSpPr>
          <p:cNvPr id="3" name="Content Placeholder 2"/>
          <p:cNvSpPr>
            <a:spLocks noGrp="1"/>
          </p:cNvSpPr>
          <p:nvPr>
            <p:ph idx="1"/>
          </p:nvPr>
        </p:nvSpPr>
        <p:spPr/>
        <p:txBody>
          <a:bodyPr/>
          <a:lstStyle/>
          <a:p>
            <a:r>
              <a:rPr lang="en-GB" altLang="en-US" dirty="0"/>
              <a:t>Under Sloan, GM became the largest industrial enterprise the world had ever seen. GM dominated for 70+ years..</a:t>
            </a:r>
            <a:endParaRPr lang="en-GB" altLang="en-US" dirty="0"/>
          </a:p>
          <a:p>
            <a:r>
              <a:rPr lang="en-GB" altLang="en-US" dirty="0"/>
              <a:t>A family of cars to grow with the buyer’s family  </a:t>
            </a:r>
            <a:r>
              <a:rPr lang="en-GB" altLang="en-US" dirty="0">
                <a:hlinkClick r:id="rId1" tooltip="Chevrolet"/>
              </a:rPr>
              <a:t>Chevrolet</a:t>
            </a:r>
            <a:r>
              <a:rPr lang="en-GB" altLang="en-US" dirty="0"/>
              <a:t>, </a:t>
            </a:r>
            <a:r>
              <a:rPr lang="en-GB" altLang="en-US" dirty="0">
                <a:hlinkClick r:id="rId2" tooltip="Pontiac"/>
              </a:rPr>
              <a:t>Pontiac</a:t>
            </a:r>
            <a:r>
              <a:rPr lang="en-GB" altLang="en-US" dirty="0"/>
              <a:t>, </a:t>
            </a:r>
            <a:r>
              <a:rPr lang="en-GB" altLang="en-US" dirty="0">
                <a:hlinkClick r:id="rId3" tooltip="Oldsmobile"/>
              </a:rPr>
              <a:t>Oldsmobile</a:t>
            </a:r>
            <a:r>
              <a:rPr lang="en-GB" altLang="en-US" dirty="0"/>
              <a:t>, </a:t>
            </a:r>
            <a:r>
              <a:rPr lang="en-GB" altLang="en-US" dirty="0">
                <a:hlinkClick r:id="rId4" tooltip="Buick"/>
              </a:rPr>
              <a:t>Buick</a:t>
            </a:r>
            <a:r>
              <a:rPr lang="en-GB" altLang="en-US" dirty="0"/>
              <a:t> and </a:t>
            </a:r>
            <a:r>
              <a:rPr lang="en-GB" altLang="en-US" dirty="0">
                <a:hlinkClick r:id="rId5" tooltip="Cadillac"/>
              </a:rPr>
              <a:t>Cadillac</a:t>
            </a:r>
            <a:r>
              <a:rPr lang="en-GB" altLang="en-US" dirty="0"/>
              <a:t> ‘the ladder of success’ — models did not compete with each other.  Added choice</a:t>
            </a:r>
            <a:endParaRPr lang="en-GB" altLang="en-US" dirty="0"/>
          </a:p>
          <a:p>
            <a:r>
              <a:rPr lang="en-GB" altLang="en-US" dirty="0"/>
              <a:t>Sloan invented </a:t>
            </a:r>
            <a:r>
              <a:rPr lang="en-GB" altLang="en-US" dirty="0">
                <a:hlinkClick r:id="rId6" tooltip="Model year"/>
              </a:rPr>
              <a:t>annual styling changes</a:t>
            </a:r>
            <a:r>
              <a:rPr lang="en-GB" altLang="en-US" dirty="0"/>
              <a:t>, creating the concept of </a:t>
            </a:r>
            <a:r>
              <a:rPr lang="en-GB" altLang="en-US" dirty="0">
                <a:hlinkClick r:id="rId7" tooltip="Planned obsolescence"/>
              </a:rPr>
              <a:t>“planned obsolescence</a:t>
            </a:r>
            <a:r>
              <a:rPr lang="en-GB" altLang="en-US" dirty="0"/>
              <a:t>”. Added “marketing”</a:t>
            </a:r>
            <a:endParaRPr lang="en-GB" altLang="en-US" dirty="0"/>
          </a:p>
          <a:p>
            <a:r>
              <a:rPr lang="en-GB" altLang="en-US" dirty="0"/>
              <a:t>He also created a management structure…</a:t>
            </a:r>
            <a:endParaRPr lang="en-GB" altLang="en-US" dirty="0"/>
          </a:p>
        </p:txBody>
      </p:sp>
      <p:pic>
        <p:nvPicPr>
          <p:cNvPr id="4" name="Picture 3"/>
          <p:cNvPicPr>
            <a:picLocks noChangeAspect="1"/>
          </p:cNvPicPr>
          <p:nvPr/>
        </p:nvPicPr>
        <p:blipFill>
          <a:blip r:embed="rId8"/>
          <a:stretch>
            <a:fillRect/>
          </a:stretch>
        </p:blipFill>
        <p:spPr>
          <a:xfrm>
            <a:off x="10259123" y="4311107"/>
            <a:ext cx="1932878" cy="254689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13584"/>
            <a:ext cx="12191999" cy="685722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 y="-61681"/>
            <a:ext cx="12192000" cy="688493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 y="-15332"/>
            <a:ext cx="12192000" cy="6194460"/>
          </a:xfrm>
          <a:prstGeom prst="rect">
            <a:avLst/>
          </a:prstGeom>
        </p:spPr>
      </p:pic>
      <p:sp>
        <p:nvSpPr>
          <p:cNvPr id="3" name="TextBox 2"/>
          <p:cNvSpPr txBox="1"/>
          <p:nvPr/>
        </p:nvSpPr>
        <p:spPr>
          <a:xfrm>
            <a:off x="204716" y="6496334"/>
            <a:ext cx="7669985" cy="276999"/>
          </a:xfrm>
          <a:prstGeom prst="rect">
            <a:avLst/>
          </a:prstGeom>
          <a:noFill/>
        </p:spPr>
        <p:txBody>
          <a:bodyPr wrap="none" rtlCol="0">
            <a:spAutoFit/>
          </a:bodyPr>
          <a:lstStyle/>
          <a:p>
            <a:pPr algn="ctr"/>
            <a:r>
              <a:rPr lang="en-GB" sz="1200" dirty="0"/>
              <a:t>https://www.theatlantic.com/business/archive/2011/10/apples-marketing-playbook-was-written-in-the-1920s/247417/</a:t>
            </a:r>
            <a:endParaRPr lang="en-GB" sz="1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48400" y="365125"/>
            <a:ext cx="5105400" cy="2579692"/>
          </a:xfrm>
        </p:spPr>
        <p:txBody>
          <a:bodyPr anchor="b">
            <a:normAutofit/>
          </a:bodyPr>
          <a:lstStyle/>
          <a:p>
            <a:r>
              <a:rPr lang="en-GB" dirty="0">
                <a:solidFill>
                  <a:srgbClr val="FF0000"/>
                </a:solidFill>
              </a:rPr>
              <a:t>Sloan’s divisional structure</a:t>
            </a:r>
            <a:endParaRPr lang="en-GB" dirty="0">
              <a:solidFill>
                <a:srgbClr val="FF0000"/>
              </a:solidFill>
            </a:endParaRPr>
          </a:p>
        </p:txBody>
      </p:sp>
      <p:pic>
        <p:nvPicPr>
          <p:cNvPr id="5" name="Picture 4" descr="http://static.cargurus.com/images/site/2008/11/04/20/50/1956_chevrolet_bel_air-pic-13434.jpeg"/>
          <p:cNvPicPr>
            <a:picLocks noChangeAspect="1" noChangeArrowheads="1"/>
          </p:cNvPicPr>
          <p:nvPr/>
        </p:nvPicPr>
        <p:blipFill rotWithShape="1">
          <a:blip r:embed="rId1">
            <a:extLst>
              <a:ext uri="{28A0092B-C50C-407E-A947-70E740481C1C}">
                <a14:useLocalDpi xmlns:a14="http://schemas.microsoft.com/office/drawing/2010/main" val="0"/>
              </a:ext>
            </a:extLst>
          </a:blip>
          <a:srcRect t="494" r="1" b="1"/>
          <a:stretch>
            <a:fillRect/>
          </a:stretch>
        </p:blipFill>
        <p:spPr bwMode="auto">
          <a:xfrm>
            <a:off x="20" y="1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s://tse1.mm.bing.net/th?id=OIP.M18d9d683b0596a58eafb8c00db69e1fdH0&amp;w=208&amp;h=110&amp;c=7&amp;rs=1&amp;qlt=90&amp;pid=3.1&amp;rm=2"/>
          <p:cNvPicPr>
            <a:picLocks noChangeAspect="1" noChangeArrowheads="1"/>
          </p:cNvPicPr>
          <p:nvPr/>
        </p:nvPicPr>
        <p:blipFill rotWithShape="1">
          <a:blip r:embed="rId2">
            <a:extLst>
              <a:ext uri="{28A0092B-C50C-407E-A947-70E740481C1C}">
                <a14:useLocalDpi xmlns:a14="http://schemas.microsoft.com/office/drawing/2010/main" val="0"/>
              </a:ext>
            </a:extLst>
          </a:blip>
          <a:srcRect t="4273" r="-2" b="6540"/>
          <a:stretch>
            <a:fillRect/>
          </a:stretch>
        </p:blipFill>
        <p:spPr bwMode="auto">
          <a:xfrm>
            <a:off x="462420" y="4304418"/>
            <a:ext cx="5414116"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Content Placeholder 6"/>
          <p:cNvGraphicFramePr>
            <a:graphicFrameLocks noGrp="1"/>
          </p:cNvGraphicFramePr>
          <p:nvPr>
            <p:ph idx="1"/>
          </p:nvPr>
        </p:nvGraphicFramePr>
        <p:xfrm>
          <a:off x="6248398" y="2944817"/>
          <a:ext cx="5414115" cy="35480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a:spLocks noGrp="1" noRot="1" noChangeAspect="1" noMove="1" noResize="1" noEditPoints="1" noAdjustHandles="1" noChangeArrowheads="1" noChangeShapeType="1" noTextEdit="1"/>
          </p:cNvSpPr>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Grp="1" noRot="1" noChangeAspect="1" noMove="1" noResize="1" noEditPoints="1" noAdjustHandles="1" noChangeArrowheads="1" noChangeShapeType="1" noTextEdit="1"/>
          </p:cNvSpPr>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Grp="1" noRot="1" noChangeAspect="1" noMove="1" noResize="1" noEditPoints="1" noAdjustHandles="1" noChangeArrowheads="1" noChangeShapeType="1" noTextEdit="1"/>
          </p:cNvSpPr>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p:cNvSpPr>
            <a:spLocks noGrp="1" noRot="1" noChangeAspect="1" noMove="1" noResize="1" noEditPoints="1" noAdjustHandles="1" noChangeArrowheads="1" noChangeShapeType="1" noTextEdit="1"/>
          </p:cNvSpPr>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p:cNvSpPr>
            <a:spLocks noGrp="1" noRot="1" noChangeAspect="1" noMove="1" noResize="1" noEditPoints="1" noAdjustHandles="1" noChangeArrowheads="1" noChangeShapeType="1" noTextEdit="1"/>
          </p:cNvSpPr>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387497"/>
          </a:xfrm>
        </p:spPr>
        <p:txBody>
          <a:bodyPr anchor="b">
            <a:normAutofit/>
          </a:bodyPr>
          <a:lstStyle/>
          <a:p>
            <a:pPr algn="r"/>
            <a:r>
              <a:rPr lang="en-GB" altLang="en-US" sz="4000" kern="0">
                <a:solidFill>
                  <a:srgbClr val="FFFFFF"/>
                </a:solidFill>
              </a:rPr>
              <a:t>1950s was boom time: Sloan’s system was rigid</a:t>
            </a:r>
            <a:endParaRPr lang="en-GB" sz="4000">
              <a:solidFill>
                <a:srgbClr val="FFFFFF"/>
              </a:solidFill>
            </a:endParaRPr>
          </a:p>
        </p:txBody>
      </p:sp>
      <p:sp>
        <p:nvSpPr>
          <p:cNvPr id="3" name="Content Placeholder 2"/>
          <p:cNvSpPr>
            <a:spLocks noGrp="1"/>
          </p:cNvSpPr>
          <p:nvPr>
            <p:ph idx="1"/>
          </p:nvPr>
        </p:nvSpPr>
        <p:spPr>
          <a:xfrm>
            <a:off x="4810259" y="649480"/>
            <a:ext cx="6555347" cy="5546047"/>
          </a:xfrm>
        </p:spPr>
        <p:txBody>
          <a:bodyPr anchor="ctr">
            <a:normAutofit/>
          </a:bodyPr>
          <a:lstStyle/>
          <a:p>
            <a:pPr>
              <a:defRPr/>
            </a:pPr>
            <a:r>
              <a:rPr lang="en-GB" altLang="en-US" sz="2000" kern="0" dirty="0"/>
              <a:t>Sloan an engineer built an organisation to function like an engine, a fool proof system; but it left out employees and society. For the 21st century  Sloan’s system was all about  "policies, systems, and structures” nothing on people, principles, and values. </a:t>
            </a:r>
            <a:endParaRPr lang="en-GB" altLang="en-US" sz="2000" kern="0" dirty="0"/>
          </a:p>
          <a:p>
            <a:pPr>
              <a:defRPr/>
            </a:pPr>
            <a:endParaRPr lang="en-GB" altLang="en-US" sz="2000" kern="0" dirty="0"/>
          </a:p>
          <a:p>
            <a:pPr>
              <a:defRPr/>
            </a:pPr>
            <a:r>
              <a:rPr lang="en-GB" altLang="en-US" sz="2000" kern="0" dirty="0"/>
              <a:t>One consequence of this management philosophy was a culture that resisted change (O'Toole, 1995). You could say – mass production + mass marketing - was not agile.</a:t>
            </a:r>
            <a:endParaRPr lang="en-US" altLang="en-US" sz="2000" kern="0" dirty="0"/>
          </a:p>
          <a:p>
            <a:pPr marL="0" indent="0">
              <a:buNone/>
            </a:pPr>
            <a:endParaRPr lang="en-GB" sz="2000" dirty="0"/>
          </a:p>
        </p:txBody>
      </p:sp>
      <p:sp>
        <p:nvSpPr>
          <p:cNvPr id="4" name="TextBox 3"/>
          <p:cNvSpPr txBox="1"/>
          <p:nvPr/>
        </p:nvSpPr>
        <p:spPr>
          <a:xfrm>
            <a:off x="9240982" y="5735782"/>
            <a:ext cx="1888979" cy="369332"/>
          </a:xfrm>
          <a:prstGeom prst="rect">
            <a:avLst/>
          </a:prstGeom>
          <a:noFill/>
        </p:spPr>
        <p:txBody>
          <a:bodyPr wrap="none" rtlCol="0">
            <a:spAutoFit/>
          </a:bodyPr>
          <a:lstStyle/>
          <a:p>
            <a:r>
              <a:rPr lang="en-GB" dirty="0"/>
              <a:t>c.f. Michael Porter</a:t>
            </a:r>
            <a:endParaRPr lang="en-GB"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992313" y="69215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a:solidFill>
                  <a:srgbClr val="C00000"/>
                </a:solidFill>
              </a:rPr>
              <a:t>Porter’s Five Forces Model</a:t>
            </a:r>
            <a:endParaRPr lang="en-GB" sz="3200" dirty="0">
              <a:solidFill>
                <a:srgbClr val="C00000"/>
              </a:solidFill>
            </a:endParaRPr>
          </a:p>
        </p:txBody>
      </p:sp>
      <p:grpSp>
        <p:nvGrpSpPr>
          <p:cNvPr id="3" name="Group 3"/>
          <p:cNvGrpSpPr/>
          <p:nvPr/>
        </p:nvGrpSpPr>
        <p:grpSpPr bwMode="auto">
          <a:xfrm>
            <a:off x="2027239" y="1413365"/>
            <a:ext cx="8135937" cy="5039579"/>
            <a:chOff x="295" y="453"/>
            <a:chExt cx="5125" cy="3739"/>
          </a:xfrm>
        </p:grpSpPr>
        <p:sp>
          <p:nvSpPr>
            <p:cNvPr id="4" name="Line 4"/>
            <p:cNvSpPr>
              <a:spLocks noChangeShapeType="1"/>
            </p:cNvSpPr>
            <p:nvPr/>
          </p:nvSpPr>
          <p:spPr bwMode="auto">
            <a:xfrm flipV="1">
              <a:off x="2756" y="3053"/>
              <a:ext cx="0" cy="39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800"/>
            </a:p>
          </p:txBody>
        </p:sp>
        <p:sp>
          <p:nvSpPr>
            <p:cNvPr id="5" name="Line 5"/>
            <p:cNvSpPr>
              <a:spLocks noChangeShapeType="1"/>
            </p:cNvSpPr>
            <p:nvPr/>
          </p:nvSpPr>
          <p:spPr bwMode="auto">
            <a:xfrm flipH="1">
              <a:off x="3492" y="2619"/>
              <a:ext cx="78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800"/>
            </a:p>
          </p:txBody>
        </p:sp>
        <p:grpSp>
          <p:nvGrpSpPr>
            <p:cNvPr id="6" name="Group 6"/>
            <p:cNvGrpSpPr/>
            <p:nvPr/>
          </p:nvGrpSpPr>
          <p:grpSpPr bwMode="auto">
            <a:xfrm>
              <a:off x="295" y="453"/>
              <a:ext cx="5125" cy="3739"/>
              <a:chOff x="720" y="453"/>
              <a:chExt cx="4224" cy="3739"/>
            </a:xfrm>
          </p:grpSpPr>
          <p:sp>
            <p:nvSpPr>
              <p:cNvPr id="7" name="AutoShape 7"/>
              <p:cNvSpPr>
                <a:spLocks noChangeArrowheads="1"/>
              </p:cNvSpPr>
              <p:nvPr/>
            </p:nvSpPr>
            <p:spPr bwMode="auto">
              <a:xfrm>
                <a:off x="2155" y="3115"/>
                <a:ext cx="1354" cy="1077"/>
              </a:xfrm>
              <a:prstGeom prst="upArrowCallout">
                <a:avLst>
                  <a:gd name="adj1" fmla="val 36914"/>
                  <a:gd name="adj2" fmla="val 36914"/>
                  <a:gd name="adj3" fmla="val 16667"/>
                  <a:gd name="adj4" fmla="val 66667"/>
                </a:avLst>
              </a:prstGeom>
              <a:solidFill>
                <a:schemeClr val="bg1"/>
              </a:solidFill>
              <a:ln w="9525">
                <a:solidFill>
                  <a:schemeClr val="tx1"/>
                </a:solidFill>
                <a:miter lim="800000"/>
              </a:ln>
              <a:effectLst>
                <a:outerShdw dist="107763" dir="2700000" algn="ctr" rotWithShape="0">
                  <a:schemeClr val="bg2"/>
                </a:outerShdw>
              </a:effectLst>
            </p:spPr>
            <p:txBody>
              <a:bodyPr wrap="none" anchor="ctr"/>
              <a:lstStyle/>
              <a:p>
                <a:pPr algn="ctr"/>
                <a:r>
                  <a:rPr lang="en-GB" sz="1600" b="1" dirty="0"/>
                  <a:t>Substitutes or </a:t>
                </a:r>
                <a:endParaRPr lang="en-GB" sz="1600" b="1" dirty="0"/>
              </a:p>
              <a:p>
                <a:pPr algn="ctr"/>
                <a:r>
                  <a:rPr lang="en-GB" sz="1600" b="1" dirty="0"/>
                  <a:t>Alternatives</a:t>
                </a:r>
                <a:endParaRPr lang="en-GB" sz="1600" b="1" dirty="0"/>
              </a:p>
              <a:p>
                <a:pPr algn="ctr"/>
                <a:r>
                  <a:rPr lang="en-GB" sz="1200" dirty="0"/>
                  <a:t>e.g. coke/water</a:t>
                </a:r>
                <a:endParaRPr lang="en-GB" sz="1200" dirty="0"/>
              </a:p>
            </p:txBody>
          </p:sp>
          <p:sp>
            <p:nvSpPr>
              <p:cNvPr id="8" name="AutoShape 8"/>
              <p:cNvSpPr>
                <a:spLocks noChangeArrowheads="1"/>
              </p:cNvSpPr>
              <p:nvPr/>
            </p:nvSpPr>
            <p:spPr bwMode="auto">
              <a:xfrm>
                <a:off x="2155" y="453"/>
                <a:ext cx="1354" cy="1184"/>
              </a:xfrm>
              <a:prstGeom prst="downArrowCallout">
                <a:avLst>
                  <a:gd name="adj1" fmla="val 36914"/>
                  <a:gd name="adj2" fmla="val 36914"/>
                  <a:gd name="adj3" fmla="val 16667"/>
                  <a:gd name="adj4" fmla="val 66667"/>
                </a:avLst>
              </a:prstGeom>
              <a:solidFill>
                <a:schemeClr val="bg1"/>
              </a:solidFill>
              <a:ln w="9525">
                <a:solidFill>
                  <a:schemeClr val="tx1"/>
                </a:solidFill>
                <a:miter lim="800000"/>
              </a:ln>
              <a:effectLst>
                <a:outerShdw dist="107763" dir="2700000" algn="ctr" rotWithShape="0">
                  <a:schemeClr val="bg2"/>
                </a:outerShdw>
              </a:effectLst>
            </p:spPr>
            <p:txBody>
              <a:bodyPr wrap="none" anchor="ctr"/>
              <a:lstStyle/>
              <a:p>
                <a:pPr algn="ctr"/>
                <a:r>
                  <a:rPr lang="en-GB" sz="1600" b="1" dirty="0"/>
                  <a:t>Barriers to New</a:t>
                </a:r>
                <a:endParaRPr lang="en-GB" sz="1600" b="1" dirty="0"/>
              </a:p>
              <a:p>
                <a:pPr algn="ctr"/>
                <a:r>
                  <a:rPr lang="en-GB" sz="1600" b="1" dirty="0"/>
                  <a:t>Entrants</a:t>
                </a:r>
                <a:endParaRPr lang="en-GB" sz="1600" b="1" dirty="0"/>
              </a:p>
              <a:p>
                <a:pPr algn="ctr"/>
                <a:r>
                  <a:rPr lang="en-GB" sz="1200" dirty="0"/>
                  <a:t>e.g.  Patents, high capital investment, technology</a:t>
                </a:r>
                <a:endParaRPr lang="en-GB" sz="1200" dirty="0"/>
              </a:p>
            </p:txBody>
          </p:sp>
          <p:sp>
            <p:nvSpPr>
              <p:cNvPr id="9" name="Rectangle 9"/>
              <p:cNvSpPr>
                <a:spLocks noChangeArrowheads="1"/>
              </p:cNvSpPr>
              <p:nvPr/>
            </p:nvSpPr>
            <p:spPr bwMode="auto">
              <a:xfrm>
                <a:off x="2098" y="1759"/>
                <a:ext cx="1467" cy="1234"/>
              </a:xfrm>
              <a:prstGeom prst="rect">
                <a:avLst/>
              </a:prstGeom>
              <a:solidFill>
                <a:schemeClr val="bg1"/>
              </a:solidFill>
              <a:ln w="12700">
                <a:solidFill>
                  <a:schemeClr val="tx1"/>
                </a:solidFill>
                <a:miter lim="800000"/>
              </a:ln>
              <a:effectLst>
                <a:outerShdw dist="107763" dir="2700000" algn="ctr" rotWithShape="0">
                  <a:schemeClr val="bg2"/>
                </a:outerShdw>
              </a:effectLst>
            </p:spPr>
            <p:txBody>
              <a:bodyPr wrap="none" anchor="ctr"/>
              <a:lstStyle/>
              <a:p>
                <a:endParaRPr lang="en-US" sz="1800"/>
              </a:p>
            </p:txBody>
          </p:sp>
          <p:grpSp>
            <p:nvGrpSpPr>
              <p:cNvPr id="10" name="Group 10"/>
              <p:cNvGrpSpPr/>
              <p:nvPr/>
            </p:nvGrpSpPr>
            <p:grpSpPr bwMode="auto">
              <a:xfrm>
                <a:off x="2127" y="1858"/>
                <a:ext cx="1421" cy="1081"/>
                <a:chOff x="2265" y="1950"/>
                <a:chExt cx="1259" cy="1018"/>
              </a:xfrm>
            </p:grpSpPr>
            <p:sp>
              <p:nvSpPr>
                <p:cNvPr id="13" name="Rectangle 11"/>
                <p:cNvSpPr>
                  <a:spLocks noChangeArrowheads="1"/>
                </p:cNvSpPr>
                <p:nvPr/>
              </p:nvSpPr>
              <p:spPr bwMode="auto">
                <a:xfrm>
                  <a:off x="2650" y="1950"/>
                  <a:ext cx="483" cy="407"/>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488" tIns="44450" rIns="90488" bIns="44450">
                  <a:spAutoFit/>
                </a:bodyPr>
                <a:lstStyle/>
                <a:p>
                  <a:pPr algn="ctr"/>
                  <a:r>
                    <a:rPr lang="en-GB" sz="1600" b="1"/>
                    <a:t>Industry </a:t>
                  </a:r>
                  <a:endParaRPr lang="en-GB" sz="1600" b="1"/>
                </a:p>
                <a:p>
                  <a:pPr algn="ctr"/>
                  <a:r>
                    <a:rPr lang="en-GB" sz="1600" b="1"/>
                    <a:t>Rivalry</a:t>
                  </a:r>
                  <a:endParaRPr lang="en-GB" sz="1600" b="1"/>
                </a:p>
              </p:txBody>
            </p:sp>
            <p:sp>
              <p:nvSpPr>
                <p:cNvPr id="14" name="Rectangle 12"/>
                <p:cNvSpPr>
                  <a:spLocks noChangeArrowheads="1"/>
                </p:cNvSpPr>
                <p:nvPr/>
              </p:nvSpPr>
              <p:spPr bwMode="auto">
                <a:xfrm>
                  <a:off x="2265" y="2561"/>
                  <a:ext cx="1259" cy="407"/>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488" tIns="44450" rIns="90488" bIns="44450">
                  <a:spAutoFit/>
                </a:bodyPr>
                <a:lstStyle/>
                <a:p>
                  <a:pPr algn="ctr"/>
                  <a:r>
                    <a:rPr lang="en-GB" sz="1600"/>
                    <a:t>The intensity of competition </a:t>
                  </a:r>
                  <a:endParaRPr lang="en-GB" sz="1600"/>
                </a:p>
                <a:p>
                  <a:pPr algn="ctr"/>
                  <a:r>
                    <a:rPr lang="en-GB" sz="1600"/>
                    <a:t>among current participants</a:t>
                  </a:r>
                  <a:endParaRPr lang="en-GB" sz="1600"/>
                </a:p>
              </p:txBody>
            </p:sp>
          </p:grpSp>
          <p:sp>
            <p:nvSpPr>
              <p:cNvPr id="11" name="AutoShape 13"/>
              <p:cNvSpPr>
                <a:spLocks noChangeArrowheads="1"/>
              </p:cNvSpPr>
              <p:nvPr/>
            </p:nvSpPr>
            <p:spPr bwMode="auto">
              <a:xfrm>
                <a:off x="720" y="1790"/>
                <a:ext cx="1083" cy="1172"/>
              </a:xfrm>
              <a:prstGeom prst="rightArrowCallout">
                <a:avLst>
                  <a:gd name="adj1" fmla="val 27054"/>
                  <a:gd name="adj2" fmla="val 27054"/>
                  <a:gd name="adj3" fmla="val 16667"/>
                  <a:gd name="adj4" fmla="val 66667"/>
                </a:avLst>
              </a:prstGeom>
              <a:solidFill>
                <a:schemeClr val="bg1"/>
              </a:solidFill>
              <a:ln w="9525">
                <a:solidFill>
                  <a:schemeClr val="tx1"/>
                </a:solidFill>
                <a:miter lim="800000"/>
              </a:ln>
              <a:effectLst>
                <a:outerShdw dist="107763" dir="2700000" algn="ctr" rotWithShape="0">
                  <a:schemeClr val="bg2"/>
                </a:outerShdw>
              </a:effectLst>
            </p:spPr>
            <p:txBody>
              <a:bodyPr wrap="none" anchor="ctr"/>
              <a:lstStyle/>
              <a:p>
                <a:pPr algn="ctr"/>
                <a:r>
                  <a:rPr lang="en-GB" sz="1600" b="1" dirty="0"/>
                  <a:t>Power of </a:t>
                </a:r>
                <a:endParaRPr lang="en-GB" sz="1600" b="1" dirty="0"/>
              </a:p>
              <a:p>
                <a:pPr algn="ctr"/>
                <a:r>
                  <a:rPr lang="en-GB" sz="1600" b="1" dirty="0"/>
                  <a:t>Suppliers</a:t>
                </a:r>
                <a:endParaRPr lang="en-GB" sz="1600" b="1" dirty="0"/>
              </a:p>
            </p:txBody>
          </p:sp>
          <p:sp>
            <p:nvSpPr>
              <p:cNvPr id="12" name="AutoShape 14"/>
              <p:cNvSpPr>
                <a:spLocks noChangeArrowheads="1"/>
              </p:cNvSpPr>
              <p:nvPr/>
            </p:nvSpPr>
            <p:spPr bwMode="auto">
              <a:xfrm>
                <a:off x="3861" y="1790"/>
                <a:ext cx="1083" cy="1172"/>
              </a:xfrm>
              <a:prstGeom prst="leftArrowCallout">
                <a:avLst>
                  <a:gd name="adj1" fmla="val 27054"/>
                  <a:gd name="adj2" fmla="val 27054"/>
                  <a:gd name="adj3" fmla="val 16667"/>
                  <a:gd name="adj4" fmla="val 66667"/>
                </a:avLst>
              </a:prstGeom>
              <a:solidFill>
                <a:schemeClr val="bg1"/>
              </a:solidFill>
              <a:ln w="9525">
                <a:solidFill>
                  <a:schemeClr val="tx1"/>
                </a:solidFill>
                <a:miter lim="800000"/>
              </a:ln>
              <a:effectLst>
                <a:outerShdw dist="107763" dir="2700000" algn="ctr" rotWithShape="0">
                  <a:schemeClr val="bg2"/>
                </a:outerShdw>
              </a:effectLst>
            </p:spPr>
            <p:txBody>
              <a:bodyPr wrap="none" anchor="ctr"/>
              <a:lstStyle/>
              <a:p>
                <a:pPr algn="ctr"/>
                <a:r>
                  <a:rPr lang="en-GB" sz="1600" b="1"/>
                  <a:t>Power of </a:t>
                </a:r>
                <a:endParaRPr lang="en-GB" sz="1600" b="1"/>
              </a:p>
              <a:p>
                <a:pPr algn="ctr"/>
                <a:r>
                  <a:rPr lang="en-GB" sz="1600" b="1"/>
                  <a:t>Buyers</a:t>
                </a:r>
                <a:endParaRPr lang="en-GB" sz="1600" b="1"/>
              </a:p>
            </p:txBody>
          </p:sp>
        </p:gr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1992313" y="44450"/>
            <a:ext cx="8229600" cy="1143000"/>
          </a:xfrm>
        </p:spPr>
        <p:txBody>
          <a:bodyPr/>
          <a:lstStyle/>
          <a:p>
            <a:pPr eaLnBrk="1" hangingPunct="1"/>
            <a:r>
              <a:rPr lang="en-GB" altLang="en-US" sz="3600" b="1">
                <a:solidFill>
                  <a:schemeClr val="tx1"/>
                </a:solidFill>
              </a:rPr>
              <a:t>Make or buy analysis</a:t>
            </a:r>
            <a:r>
              <a:rPr lang="en-GB" altLang="en-US" sz="3200" b="1" i="1">
                <a:solidFill>
                  <a:schemeClr val="tx1"/>
                </a:solidFill>
              </a:rPr>
              <a:t> </a:t>
            </a:r>
            <a:endParaRPr lang="en-GB" altLang="en-US" sz="3200" b="1" i="1">
              <a:solidFill>
                <a:schemeClr val="tx1"/>
              </a:solidFill>
            </a:endParaRPr>
          </a:p>
        </p:txBody>
      </p:sp>
      <p:sp>
        <p:nvSpPr>
          <p:cNvPr id="59395" name="Rectangle 3"/>
          <p:cNvSpPr>
            <a:spLocks noGrp="1" noChangeArrowheads="1"/>
          </p:cNvSpPr>
          <p:nvPr>
            <p:ph type="body" sz="half" idx="4294967295"/>
          </p:nvPr>
        </p:nvSpPr>
        <p:spPr>
          <a:xfrm>
            <a:off x="2208213" y="1341438"/>
            <a:ext cx="8208962" cy="5084762"/>
          </a:xfrm>
        </p:spPr>
        <p:txBody>
          <a:bodyPr/>
          <a:lstStyle/>
          <a:p>
            <a:pPr algn="just" eaLnBrk="1" hangingPunct="1">
              <a:lnSpc>
                <a:spcPct val="90000"/>
              </a:lnSpc>
            </a:pPr>
            <a:r>
              <a:rPr lang="en-GB" altLang="en-US" sz="2400" b="1"/>
              <a:t>Outsourcing used to focus on periphery activities</a:t>
            </a:r>
            <a:endParaRPr lang="en-GB" altLang="en-US" sz="2400" b="1"/>
          </a:p>
          <a:p>
            <a:pPr lvl="1" algn="just" eaLnBrk="1" hangingPunct="1">
              <a:lnSpc>
                <a:spcPct val="90000"/>
              </a:lnSpc>
            </a:pPr>
            <a:r>
              <a:rPr lang="en-GB" altLang="en-US" sz="2000"/>
              <a:t> E.g. Catering, cleaning, security</a:t>
            </a:r>
            <a:endParaRPr lang="en-GB" altLang="en-US" sz="2000"/>
          </a:p>
          <a:p>
            <a:pPr lvl="1" algn="just" eaLnBrk="1" hangingPunct="1">
              <a:lnSpc>
                <a:spcPct val="90000"/>
              </a:lnSpc>
            </a:pPr>
            <a:endParaRPr lang="en-GB" altLang="en-US" sz="1000"/>
          </a:p>
          <a:p>
            <a:pPr algn="just" eaLnBrk="1" hangingPunct="1">
              <a:lnSpc>
                <a:spcPct val="90000"/>
              </a:lnSpc>
            </a:pPr>
            <a:r>
              <a:rPr lang="en-GB" altLang="en-US" sz="2400" b="1"/>
              <a:t>Today it increasingly involves more strategic areas</a:t>
            </a:r>
            <a:endParaRPr lang="en-GB" altLang="en-US" sz="2400" b="1"/>
          </a:p>
          <a:p>
            <a:pPr lvl="1" algn="just" eaLnBrk="1" hangingPunct="1">
              <a:lnSpc>
                <a:spcPct val="90000"/>
              </a:lnSpc>
            </a:pPr>
            <a:r>
              <a:rPr lang="en-GB" altLang="en-US" sz="2000"/>
              <a:t>Manufacturing, design and logistics (McIvor, 2009)</a:t>
            </a:r>
            <a:endParaRPr lang="en-GB" altLang="en-US" sz="2000"/>
          </a:p>
          <a:p>
            <a:pPr lvl="1" algn="just" eaLnBrk="1" hangingPunct="1">
              <a:lnSpc>
                <a:spcPct val="90000"/>
              </a:lnSpc>
            </a:pPr>
            <a:r>
              <a:rPr lang="en-GB" altLang="en-US" sz="2000"/>
              <a:t>Strategic evaluation of the firm: </a:t>
            </a:r>
            <a:r>
              <a:rPr lang="en-GB" altLang="en-US" sz="2000">
                <a:solidFill>
                  <a:srgbClr val="CC0000"/>
                </a:solidFill>
              </a:rPr>
              <a:t>‘</a:t>
            </a:r>
            <a:r>
              <a:rPr lang="en-GB" altLang="en-US" sz="2000" i="1">
                <a:solidFill>
                  <a:srgbClr val="CC0000"/>
                </a:solidFill>
              </a:rPr>
              <a:t>what are we &amp; what do we do?’   </a:t>
            </a:r>
            <a:endParaRPr lang="en-GB" altLang="en-US" sz="2000" i="1">
              <a:solidFill>
                <a:srgbClr val="CC0000"/>
              </a:solidFill>
            </a:endParaRPr>
          </a:p>
          <a:p>
            <a:pPr algn="just" eaLnBrk="1" hangingPunct="1">
              <a:lnSpc>
                <a:spcPct val="90000"/>
              </a:lnSpc>
            </a:pPr>
            <a:endParaRPr lang="en-GB" altLang="en-US" sz="1000" b="1"/>
          </a:p>
          <a:p>
            <a:pPr algn="just" eaLnBrk="1" hangingPunct="1">
              <a:lnSpc>
                <a:spcPct val="90000"/>
              </a:lnSpc>
            </a:pPr>
            <a:r>
              <a:rPr lang="en-GB" altLang="en-US" sz="2400" b="1"/>
              <a:t>A number of outsourcing models inform the so-called ‘make or buy’ decision </a:t>
            </a:r>
            <a:endParaRPr lang="en-GB" altLang="en-US" sz="2400" b="1"/>
          </a:p>
          <a:p>
            <a:pPr lvl="1" algn="just" eaLnBrk="1" hangingPunct="1">
              <a:lnSpc>
                <a:spcPct val="90000"/>
              </a:lnSpc>
            </a:pPr>
            <a:r>
              <a:rPr lang="en-GB" altLang="en-US" sz="1800"/>
              <a:t>Arnold (2000)</a:t>
            </a:r>
            <a:endParaRPr lang="en-GB" altLang="en-US" sz="1800"/>
          </a:p>
          <a:p>
            <a:pPr lvl="1" algn="just" eaLnBrk="1" hangingPunct="1">
              <a:lnSpc>
                <a:spcPct val="90000"/>
              </a:lnSpc>
            </a:pPr>
            <a:r>
              <a:rPr lang="en-GB" altLang="en-US" sz="1800"/>
              <a:t>TCE: Williamson (1975, 2005, 2008)</a:t>
            </a:r>
            <a:endParaRPr lang="en-GB" altLang="en-US" sz="1800"/>
          </a:p>
          <a:p>
            <a:pPr lvl="1" algn="just" eaLnBrk="1" hangingPunct="1">
              <a:lnSpc>
                <a:spcPct val="90000"/>
              </a:lnSpc>
            </a:pPr>
            <a:r>
              <a:rPr lang="en-GB" altLang="en-US" sz="1800"/>
              <a:t>RBV: (Wernfelt, 1984; Barney, 1991, Teece </a:t>
            </a:r>
            <a:r>
              <a:rPr lang="en-GB" altLang="en-US" sz="1800" i="1"/>
              <a:t>et al, </a:t>
            </a:r>
            <a:r>
              <a:rPr lang="en-GB" altLang="en-US" sz="1800"/>
              <a:t>1997) &amp; NRBV</a:t>
            </a:r>
            <a:endParaRPr lang="en-GB" altLang="en-US" sz="1800"/>
          </a:p>
          <a:p>
            <a:pPr lvl="1" algn="just" eaLnBrk="1" hangingPunct="1">
              <a:lnSpc>
                <a:spcPct val="90000"/>
              </a:lnSpc>
            </a:pPr>
            <a:r>
              <a:rPr lang="en-GB" altLang="en-US" sz="1800"/>
              <a:t>Interaction approach / IMP (Hakansson, 1982, 1987) </a:t>
            </a:r>
            <a:endParaRPr lang="en-GB" altLang="en-US" sz="1800"/>
          </a:p>
          <a:p>
            <a:pPr lvl="1" algn="just" eaLnBrk="1" hangingPunct="1">
              <a:lnSpc>
                <a:spcPct val="90000"/>
              </a:lnSpc>
            </a:pPr>
            <a:endParaRPr lang="en-GB" altLang="en-US" sz="1000"/>
          </a:p>
          <a:p>
            <a:pPr algn="just" eaLnBrk="1" hangingPunct="1">
              <a:lnSpc>
                <a:spcPct val="90000"/>
              </a:lnSpc>
            </a:pPr>
            <a:r>
              <a:rPr lang="en-GB" altLang="en-US" sz="2400" b="1">
                <a:solidFill>
                  <a:srgbClr val="C00000"/>
                </a:solidFill>
              </a:rPr>
              <a:t>Third option: make, buy or ‘ally’: inter-firm alliance</a:t>
            </a:r>
            <a:endParaRPr lang="en-GB" altLang="en-US" sz="2400" b="1">
              <a:solidFill>
                <a:srgbClr val="C00000"/>
              </a:solidFill>
            </a:endParaRPr>
          </a:p>
          <a:p>
            <a:pPr lvl="1" algn="just" eaLnBrk="1" hangingPunct="1">
              <a:lnSpc>
                <a:spcPct val="90000"/>
              </a:lnSpc>
            </a:pPr>
            <a:r>
              <a:rPr lang="en-GB" altLang="en-US" sz="1800"/>
              <a:t>Alliance based collaboration (Jacobides &amp; Billinger, 2006) </a:t>
            </a:r>
            <a:endParaRPr lang="en-GB" altLang="en-US" sz="1800"/>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16"/>
          <p:cNvGrpSpPr/>
          <p:nvPr/>
        </p:nvGrpSpPr>
        <p:grpSpPr bwMode="auto">
          <a:xfrm>
            <a:off x="3432175" y="2098675"/>
            <a:ext cx="5111750" cy="2725738"/>
            <a:chOff x="1520" y="981"/>
            <a:chExt cx="3220" cy="1717"/>
          </a:xfrm>
        </p:grpSpPr>
        <p:sp>
          <p:nvSpPr>
            <p:cNvPr id="61447" name="Oval 3"/>
            <p:cNvSpPr>
              <a:spLocks noChangeArrowheads="1"/>
            </p:cNvSpPr>
            <p:nvPr/>
          </p:nvSpPr>
          <p:spPr bwMode="auto">
            <a:xfrm>
              <a:off x="1928" y="1389"/>
              <a:ext cx="635" cy="590"/>
            </a:xfrm>
            <a:prstGeom prst="ellipse">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448" name="Oval 4"/>
            <p:cNvSpPr>
              <a:spLocks noChangeArrowheads="1"/>
            </p:cNvSpPr>
            <p:nvPr/>
          </p:nvSpPr>
          <p:spPr bwMode="auto">
            <a:xfrm>
              <a:off x="1792" y="1253"/>
              <a:ext cx="907" cy="862"/>
            </a:xfrm>
            <a:prstGeom prst="ellipse">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449" name="Oval 5"/>
            <p:cNvSpPr>
              <a:spLocks noChangeArrowheads="1"/>
            </p:cNvSpPr>
            <p:nvPr/>
          </p:nvSpPr>
          <p:spPr bwMode="auto">
            <a:xfrm>
              <a:off x="1656" y="1117"/>
              <a:ext cx="1180" cy="1134"/>
            </a:xfrm>
            <a:prstGeom prst="ellipse">
              <a:avLst/>
            </a:pr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450" name="Oval 6"/>
            <p:cNvSpPr>
              <a:spLocks noChangeArrowheads="1"/>
            </p:cNvSpPr>
            <p:nvPr/>
          </p:nvSpPr>
          <p:spPr bwMode="auto">
            <a:xfrm>
              <a:off x="1520" y="981"/>
              <a:ext cx="1451" cy="1406"/>
            </a:xfrm>
            <a:prstGeom prst="ellipse">
              <a:avLst/>
            </a:prstGeom>
            <a:noFill/>
            <a:ln w="19050">
              <a:solidFill>
                <a:srgbClr val="000000"/>
              </a:solidFill>
              <a:prstDash val="sysDot"/>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451" name="AutoShape 7"/>
            <p:cNvSpPr>
              <a:spLocks noChangeArrowheads="1"/>
            </p:cNvSpPr>
            <p:nvPr/>
          </p:nvSpPr>
          <p:spPr bwMode="auto">
            <a:xfrm>
              <a:off x="2653" y="1570"/>
              <a:ext cx="1180" cy="272"/>
            </a:xfrm>
            <a:prstGeom prst="rightArrow">
              <a:avLst>
                <a:gd name="adj1" fmla="val 50000"/>
                <a:gd name="adj2" fmla="val 74272"/>
              </a:avLst>
            </a:prstGeom>
            <a:solidFill>
              <a:srgbClr val="FFFFFF"/>
            </a:solidFill>
            <a:ln w="12700">
              <a:solidFill>
                <a:srgbClr val="000000"/>
              </a:solidFill>
              <a:miter lim="800000"/>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000" i="1">
                  <a:solidFill>
                    <a:srgbClr val="000000"/>
                  </a:solidFill>
                </a:rPr>
                <a:t>            Outsourcing</a:t>
              </a:r>
              <a:endParaRPr lang="en-GB" altLang="en-US" sz="1000" i="1">
                <a:solidFill>
                  <a:srgbClr val="000000"/>
                </a:solidFill>
              </a:endParaRPr>
            </a:p>
          </p:txBody>
        </p:sp>
        <p:sp>
          <p:nvSpPr>
            <p:cNvPr id="61452" name="Rectangle 8"/>
            <p:cNvSpPr>
              <a:spLocks noChangeArrowheads="1"/>
            </p:cNvSpPr>
            <p:nvPr/>
          </p:nvSpPr>
          <p:spPr bwMode="auto">
            <a:xfrm>
              <a:off x="3833" y="1480"/>
              <a:ext cx="771" cy="453"/>
            </a:xfrm>
            <a:prstGeom prst="rect">
              <a:avLst/>
            </a:prstGeom>
            <a:noFill/>
            <a:ln w="19050">
              <a:solidFill>
                <a:srgbClr val="000000"/>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453" name="Text Box 9"/>
            <p:cNvSpPr txBox="1">
              <a:spLocks noChangeArrowheads="1"/>
            </p:cNvSpPr>
            <p:nvPr/>
          </p:nvSpPr>
          <p:spPr bwMode="auto">
            <a:xfrm>
              <a:off x="2007" y="1570"/>
              <a:ext cx="4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1000" b="1">
                  <a:solidFill>
                    <a:srgbClr val="000000"/>
                  </a:solidFill>
                </a:rPr>
                <a:t>Company</a:t>
              </a:r>
              <a:endParaRPr lang="en-GB" altLang="en-US" sz="1000" b="1">
                <a:solidFill>
                  <a:srgbClr val="000000"/>
                </a:solidFill>
              </a:endParaRPr>
            </a:p>
            <a:p>
              <a:pPr algn="ctr" eaLnBrk="1" hangingPunct="1">
                <a:spcBef>
                  <a:spcPct val="0"/>
                </a:spcBef>
                <a:buFontTx/>
                <a:buNone/>
              </a:pPr>
              <a:r>
                <a:rPr lang="en-GB" altLang="en-US" sz="1000" b="1">
                  <a:solidFill>
                    <a:srgbClr val="000000"/>
                  </a:solidFill>
                </a:rPr>
                <a:t>core</a:t>
              </a:r>
              <a:endParaRPr lang="en-GB" altLang="en-US" sz="1000" b="1">
                <a:solidFill>
                  <a:srgbClr val="000000"/>
                </a:solidFill>
              </a:endParaRPr>
            </a:p>
          </p:txBody>
        </p:sp>
        <p:sp>
          <p:nvSpPr>
            <p:cNvPr id="61454" name="Text Box 10"/>
            <p:cNvSpPr txBox="1">
              <a:spLocks noChangeArrowheads="1"/>
            </p:cNvSpPr>
            <p:nvPr/>
          </p:nvSpPr>
          <p:spPr bwMode="auto">
            <a:xfrm>
              <a:off x="2925" y="2160"/>
              <a:ext cx="1360"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000">
                  <a:solidFill>
                    <a:srgbClr val="000000"/>
                  </a:solidFill>
                </a:rPr>
                <a:t> Functions close to core</a:t>
              </a:r>
              <a:endParaRPr lang="en-GB" altLang="en-US" sz="1000">
                <a:solidFill>
                  <a:srgbClr val="000000"/>
                </a:solidFill>
              </a:endParaRPr>
            </a:p>
            <a:p>
              <a:pPr eaLnBrk="1" hangingPunct="1">
                <a:spcBef>
                  <a:spcPct val="0"/>
                </a:spcBef>
                <a:buFontTx/>
                <a:buNone/>
              </a:pPr>
              <a:endParaRPr lang="en-GB" altLang="en-US" sz="1000">
                <a:solidFill>
                  <a:srgbClr val="000000"/>
                </a:solidFill>
              </a:endParaRPr>
            </a:p>
            <a:p>
              <a:pPr eaLnBrk="1" hangingPunct="1">
                <a:spcBef>
                  <a:spcPct val="0"/>
                </a:spcBef>
                <a:buFontTx/>
                <a:buNone/>
              </a:pPr>
              <a:r>
                <a:rPr lang="en-GB" altLang="en-US" sz="1000">
                  <a:solidFill>
                    <a:srgbClr val="000000"/>
                  </a:solidFill>
                </a:rPr>
                <a:t>Complementary functions </a:t>
              </a:r>
              <a:endParaRPr lang="en-GB" altLang="en-US" sz="1000">
                <a:solidFill>
                  <a:srgbClr val="000000"/>
                </a:solidFill>
              </a:endParaRPr>
            </a:p>
            <a:p>
              <a:pPr eaLnBrk="1" hangingPunct="1">
                <a:spcBef>
                  <a:spcPct val="0"/>
                </a:spcBef>
                <a:buFontTx/>
                <a:buNone/>
              </a:pPr>
              <a:endParaRPr lang="en-GB" altLang="en-US" sz="1000">
                <a:solidFill>
                  <a:srgbClr val="000000"/>
                </a:solidFill>
              </a:endParaRPr>
            </a:p>
            <a:p>
              <a:pPr eaLnBrk="1" hangingPunct="1">
                <a:spcBef>
                  <a:spcPct val="0"/>
                </a:spcBef>
                <a:buFontTx/>
                <a:buNone/>
              </a:pPr>
              <a:r>
                <a:rPr lang="en-GB" altLang="en-US" sz="1000">
                  <a:solidFill>
                    <a:srgbClr val="000000"/>
                  </a:solidFill>
                </a:rPr>
                <a:t>Peripheral functions</a:t>
              </a:r>
              <a:endParaRPr lang="en-GB" altLang="en-US" sz="1000">
                <a:solidFill>
                  <a:srgbClr val="000000"/>
                </a:solidFill>
              </a:endParaRPr>
            </a:p>
          </p:txBody>
        </p:sp>
        <p:sp>
          <p:nvSpPr>
            <p:cNvPr id="61455" name="Text Box 11"/>
            <p:cNvSpPr txBox="1">
              <a:spLocks noChangeArrowheads="1"/>
            </p:cNvSpPr>
            <p:nvPr/>
          </p:nvSpPr>
          <p:spPr bwMode="auto">
            <a:xfrm>
              <a:off x="3742" y="1570"/>
              <a:ext cx="99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1000" b="1">
                  <a:solidFill>
                    <a:srgbClr val="000000"/>
                  </a:solidFill>
                </a:rPr>
                <a:t>Partner</a:t>
              </a:r>
              <a:endParaRPr lang="en-GB" altLang="en-US" sz="1000" b="1">
                <a:solidFill>
                  <a:srgbClr val="000000"/>
                </a:solidFill>
              </a:endParaRPr>
            </a:p>
            <a:p>
              <a:pPr algn="ctr" eaLnBrk="1" hangingPunct="1">
                <a:spcBef>
                  <a:spcPct val="0"/>
                </a:spcBef>
                <a:buFontTx/>
                <a:buNone/>
              </a:pPr>
              <a:r>
                <a:rPr lang="en-GB" altLang="en-US" sz="1000" b="1">
                  <a:solidFill>
                    <a:srgbClr val="000000"/>
                  </a:solidFill>
                </a:rPr>
                <a:t>or supplier</a:t>
              </a:r>
              <a:endParaRPr lang="en-GB" altLang="en-US" sz="1000" b="1">
                <a:solidFill>
                  <a:srgbClr val="000000"/>
                </a:solidFill>
              </a:endParaRPr>
            </a:p>
          </p:txBody>
        </p:sp>
        <p:sp>
          <p:nvSpPr>
            <p:cNvPr id="61456" name="Rectangle 12"/>
            <p:cNvSpPr>
              <a:spLocks noChangeArrowheads="1"/>
            </p:cNvSpPr>
            <p:nvPr/>
          </p:nvSpPr>
          <p:spPr bwMode="auto">
            <a:xfrm>
              <a:off x="2608" y="1616"/>
              <a:ext cx="91" cy="1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457" name="Line 13"/>
            <p:cNvSpPr>
              <a:spLocks noChangeShapeType="1"/>
            </p:cNvSpPr>
            <p:nvPr/>
          </p:nvSpPr>
          <p:spPr bwMode="auto">
            <a:xfrm>
              <a:off x="2608" y="1842"/>
              <a:ext cx="363" cy="363"/>
            </a:xfrm>
            <a:prstGeom prst="line">
              <a:avLst/>
            </a:prstGeom>
            <a:noFill/>
            <a:ln w="9525">
              <a:solidFill>
                <a:srgbClr val="000000"/>
              </a:solidFill>
              <a:round/>
            </a:ln>
            <a:extLst>
              <a:ext uri="{909E8E84-426E-40DD-AFC4-6F175D3DCCD1}">
                <a14:hiddenFill xmlns:a14="http://schemas.microsoft.com/office/drawing/2010/main">
                  <a:noFill/>
                </a14:hiddenFill>
              </a:ext>
            </a:extLst>
          </p:spPr>
          <p:txBody>
            <a:bodyPr/>
            <a:lstStyle/>
            <a:p>
              <a:endParaRPr lang="en-GB"/>
            </a:p>
          </p:txBody>
        </p:sp>
        <p:sp>
          <p:nvSpPr>
            <p:cNvPr id="61458" name="Line 14"/>
            <p:cNvSpPr>
              <a:spLocks noChangeShapeType="1"/>
            </p:cNvSpPr>
            <p:nvPr/>
          </p:nvSpPr>
          <p:spPr bwMode="auto">
            <a:xfrm>
              <a:off x="2608" y="2069"/>
              <a:ext cx="317" cy="318"/>
            </a:xfrm>
            <a:prstGeom prst="line">
              <a:avLst/>
            </a:prstGeom>
            <a:noFill/>
            <a:ln w="9525">
              <a:solidFill>
                <a:srgbClr val="000000"/>
              </a:solidFill>
              <a:round/>
            </a:ln>
            <a:extLst>
              <a:ext uri="{909E8E84-426E-40DD-AFC4-6F175D3DCCD1}">
                <a14:hiddenFill xmlns:a14="http://schemas.microsoft.com/office/drawing/2010/main">
                  <a:noFill/>
                </a14:hiddenFill>
              </a:ext>
            </a:extLst>
          </p:spPr>
          <p:txBody>
            <a:bodyPr/>
            <a:lstStyle/>
            <a:p>
              <a:endParaRPr lang="en-GB"/>
            </a:p>
          </p:txBody>
        </p:sp>
        <p:sp>
          <p:nvSpPr>
            <p:cNvPr id="61459" name="Line 15"/>
            <p:cNvSpPr>
              <a:spLocks noChangeShapeType="1"/>
            </p:cNvSpPr>
            <p:nvPr/>
          </p:nvSpPr>
          <p:spPr bwMode="auto">
            <a:xfrm>
              <a:off x="2608" y="2251"/>
              <a:ext cx="317" cy="318"/>
            </a:xfrm>
            <a:prstGeom prst="line">
              <a:avLst/>
            </a:prstGeom>
            <a:noFill/>
            <a:ln w="9525">
              <a:solidFill>
                <a:srgbClr val="000000"/>
              </a:solidFill>
              <a:round/>
            </a:ln>
            <a:extLst>
              <a:ext uri="{909E8E84-426E-40DD-AFC4-6F175D3DCCD1}">
                <a14:hiddenFill xmlns:a14="http://schemas.microsoft.com/office/drawing/2010/main">
                  <a:noFill/>
                </a14:hiddenFill>
              </a:ext>
            </a:extLst>
          </p:spPr>
          <p:txBody>
            <a:bodyPr/>
            <a:lstStyle/>
            <a:p>
              <a:endParaRPr lang="en-GB"/>
            </a:p>
          </p:txBody>
        </p:sp>
      </p:grpSp>
      <p:sp>
        <p:nvSpPr>
          <p:cNvPr id="61443" name="Rectangle 18"/>
          <p:cNvSpPr>
            <a:spLocks noChangeArrowheads="1"/>
          </p:cNvSpPr>
          <p:nvPr/>
        </p:nvSpPr>
        <p:spPr bwMode="auto">
          <a:xfrm>
            <a:off x="4219576" y="4897438"/>
            <a:ext cx="38211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GB" altLang="en-US" sz="1100" b="1">
                <a:solidFill>
                  <a:srgbClr val="000000"/>
                </a:solidFill>
              </a:rPr>
              <a:t>Figure 5.1 Outsourcing Model </a:t>
            </a:r>
            <a:r>
              <a:rPr lang="en-GB" altLang="en-US" sz="1100">
                <a:solidFill>
                  <a:srgbClr val="000000"/>
                </a:solidFill>
              </a:rPr>
              <a:t>(Adapted: Arnold 2000).</a:t>
            </a:r>
            <a:r>
              <a:rPr lang="en-GB" altLang="en-US" sz="1100" b="1">
                <a:solidFill>
                  <a:srgbClr val="000000"/>
                </a:solidFill>
              </a:rPr>
              <a:t>   </a:t>
            </a:r>
            <a:endParaRPr lang="en-GB" altLang="en-US" sz="1800">
              <a:solidFill>
                <a:srgbClr val="000000"/>
              </a:solidFill>
            </a:endParaRPr>
          </a:p>
        </p:txBody>
      </p:sp>
      <p:sp>
        <p:nvSpPr>
          <p:cNvPr id="61444" name="Rectangle 18"/>
          <p:cNvSpPr>
            <a:spLocks noChangeArrowheads="1"/>
          </p:cNvSpPr>
          <p:nvPr/>
        </p:nvSpPr>
        <p:spPr bwMode="auto">
          <a:xfrm>
            <a:off x="3071813" y="260351"/>
            <a:ext cx="65008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GB" altLang="en-US" sz="3600" b="1"/>
              <a:t>Outsourcing Model </a:t>
            </a:r>
            <a:r>
              <a:rPr lang="en-GB" altLang="en-US" sz="2400"/>
              <a:t>(Arnold, 2000)   </a:t>
            </a:r>
            <a:endParaRPr lang="en-GB" altLang="en-US" sz="3600"/>
          </a:p>
        </p:txBody>
      </p:sp>
      <p:sp>
        <p:nvSpPr>
          <p:cNvPr id="18" name="Rectangle 3"/>
          <p:cNvSpPr txBox="1">
            <a:spLocks noChangeArrowheads="1"/>
          </p:cNvSpPr>
          <p:nvPr/>
        </p:nvSpPr>
        <p:spPr bwMode="auto">
          <a:xfrm>
            <a:off x="2208213" y="1125538"/>
            <a:ext cx="8208962" cy="8636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just" eaLnBrk="1" hangingPunct="1">
              <a:lnSpc>
                <a:spcPct val="90000"/>
              </a:lnSpc>
              <a:defRPr/>
            </a:pPr>
            <a:r>
              <a:rPr lang="en-GB" altLang="en-US" sz="2400" b="1" kern="0" dirty="0"/>
              <a:t>Key question: is an activity core or non-core to the business?</a:t>
            </a:r>
            <a:endParaRPr lang="en-GB" altLang="en-US" sz="2400" b="1" kern="0" dirty="0"/>
          </a:p>
        </p:txBody>
      </p:sp>
      <p:sp>
        <p:nvSpPr>
          <p:cNvPr id="19" name="Rectangle 3"/>
          <p:cNvSpPr txBox="1">
            <a:spLocks noChangeArrowheads="1"/>
          </p:cNvSpPr>
          <p:nvPr/>
        </p:nvSpPr>
        <p:spPr bwMode="auto">
          <a:xfrm>
            <a:off x="2208213" y="5445125"/>
            <a:ext cx="8208962" cy="8636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just" eaLnBrk="1" hangingPunct="1">
              <a:lnSpc>
                <a:spcPct val="90000"/>
              </a:lnSpc>
              <a:defRPr/>
            </a:pPr>
            <a:r>
              <a:rPr lang="en-GB" altLang="en-US" sz="2400" b="1" kern="0" dirty="0"/>
              <a:t>Arnold’s 2000 model provides a useful starting point</a:t>
            </a:r>
            <a:endParaRPr lang="en-GB" altLang="en-US" sz="2400" b="1" kern="0" dirty="0"/>
          </a:p>
          <a:p>
            <a:pPr lvl="1" algn="just" eaLnBrk="1" hangingPunct="1">
              <a:lnSpc>
                <a:spcPct val="90000"/>
              </a:lnSpc>
              <a:defRPr/>
            </a:pPr>
            <a:r>
              <a:rPr lang="en-GB" altLang="en-US" sz="2000" kern="0" dirty="0"/>
              <a:t>However, the boundary between the company &amp; its environment is no longer clear cut  </a:t>
            </a:r>
            <a:endParaRPr lang="en-GB" altLang="en-US" sz="2000" kern="0" dirty="0"/>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39101" y="1484314"/>
            <a:ext cx="2232025" cy="336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67" name="Rectangle 2"/>
          <p:cNvSpPr>
            <a:spLocks noGrp="1" noChangeArrowheads="1"/>
          </p:cNvSpPr>
          <p:nvPr>
            <p:ph type="title"/>
          </p:nvPr>
        </p:nvSpPr>
        <p:spPr>
          <a:xfrm>
            <a:off x="2230438" y="188913"/>
            <a:ext cx="7537450" cy="792162"/>
          </a:xfrm>
        </p:spPr>
        <p:txBody>
          <a:bodyPr/>
          <a:lstStyle/>
          <a:p>
            <a:pPr eaLnBrk="1" hangingPunct="1"/>
            <a:r>
              <a:rPr lang="en-GB" altLang="en-US" sz="3600" b="1">
                <a:solidFill>
                  <a:schemeClr val="tx1"/>
                </a:solidFill>
              </a:rPr>
              <a:t>Transaction Cost Economics</a:t>
            </a:r>
            <a:endParaRPr lang="en-GB" altLang="en-US" sz="3600" b="1">
              <a:solidFill>
                <a:schemeClr val="tx1"/>
              </a:solidFill>
            </a:endParaRPr>
          </a:p>
        </p:txBody>
      </p:sp>
      <p:sp>
        <p:nvSpPr>
          <p:cNvPr id="11268" name="Rectangle 3"/>
          <p:cNvSpPr>
            <a:spLocks noGrp="1" noChangeArrowheads="1"/>
          </p:cNvSpPr>
          <p:nvPr>
            <p:ph type="body" idx="1"/>
          </p:nvPr>
        </p:nvSpPr>
        <p:spPr>
          <a:xfrm>
            <a:off x="2135188" y="1268413"/>
            <a:ext cx="5975350" cy="3960812"/>
          </a:xfrm>
        </p:spPr>
        <p:txBody>
          <a:bodyPr/>
          <a:lstStyle/>
          <a:p>
            <a:pPr eaLnBrk="1" hangingPunct="1">
              <a:defRPr/>
            </a:pPr>
            <a:r>
              <a:rPr lang="en-GB" altLang="en-US" sz="2800" b="1" dirty="0"/>
              <a:t>Transaction costs involve:</a:t>
            </a:r>
            <a:endParaRPr lang="en-GB" altLang="en-US" sz="2800" b="1" dirty="0"/>
          </a:p>
          <a:p>
            <a:pPr lvl="1" eaLnBrk="1" hangingPunct="1">
              <a:defRPr/>
            </a:pPr>
            <a:r>
              <a:rPr lang="en-GB" altLang="en-US" sz="2400" dirty="0"/>
              <a:t>Costs of making each contracts</a:t>
            </a:r>
            <a:endParaRPr lang="en-GB" altLang="en-US" sz="2400" dirty="0"/>
          </a:p>
          <a:p>
            <a:pPr lvl="1" eaLnBrk="1" hangingPunct="1">
              <a:defRPr/>
            </a:pPr>
            <a:r>
              <a:rPr lang="en-GB" altLang="en-US" sz="2400" dirty="0"/>
              <a:t>Search and information costs </a:t>
            </a:r>
            <a:endParaRPr lang="en-GB" altLang="en-US" sz="2400" dirty="0"/>
          </a:p>
          <a:p>
            <a:pPr lvl="1" eaLnBrk="1" hangingPunct="1">
              <a:defRPr/>
            </a:pPr>
            <a:r>
              <a:rPr lang="en-GB" altLang="en-US" sz="2400" dirty="0"/>
              <a:t>Bargaining and decision costs </a:t>
            </a:r>
            <a:endParaRPr lang="en-GB" altLang="en-US" sz="2400" dirty="0"/>
          </a:p>
          <a:p>
            <a:pPr lvl="1" eaLnBrk="1" hangingPunct="1">
              <a:defRPr/>
            </a:pPr>
            <a:r>
              <a:rPr lang="en-GB" altLang="en-US" sz="2400" dirty="0"/>
              <a:t>Policing and enforcement costs</a:t>
            </a:r>
            <a:endParaRPr lang="en-GB" altLang="en-US" sz="2400" dirty="0"/>
          </a:p>
          <a:p>
            <a:pPr marL="457200" lvl="1" indent="0" eaLnBrk="1" hangingPunct="1">
              <a:buFontTx/>
              <a:buNone/>
              <a:defRPr/>
            </a:pPr>
            <a:r>
              <a:rPr lang="en-GB" altLang="en-US" sz="1200" dirty="0"/>
              <a:t> </a:t>
            </a:r>
            <a:endParaRPr lang="en-GB" altLang="en-US" sz="1200" dirty="0"/>
          </a:p>
          <a:p>
            <a:pPr lvl="1" eaLnBrk="1" hangingPunct="1">
              <a:defRPr/>
            </a:pPr>
            <a:r>
              <a:rPr lang="en-GB" altLang="en-US" sz="2400" dirty="0"/>
              <a:t>Also called </a:t>
            </a:r>
            <a:r>
              <a:rPr lang="en-GB" altLang="en-US" sz="2400" dirty="0">
                <a:solidFill>
                  <a:srgbClr val="CC0000"/>
                </a:solidFill>
              </a:rPr>
              <a:t>‘frictional costs’</a:t>
            </a:r>
            <a:r>
              <a:rPr lang="en-GB" altLang="en-US" sz="2400" dirty="0"/>
              <a:t> that  arise from buyer-supplier negotiation, drafting and monitoring of contracts</a:t>
            </a:r>
            <a:endParaRPr lang="en-GB" altLang="en-US" sz="2400" dirty="0"/>
          </a:p>
        </p:txBody>
      </p:sp>
      <p:sp>
        <p:nvSpPr>
          <p:cNvPr id="62469" name="Rectangle 1"/>
          <p:cNvSpPr>
            <a:spLocks noChangeArrowheads="1"/>
          </p:cNvSpPr>
          <p:nvPr/>
        </p:nvSpPr>
        <p:spPr bwMode="auto">
          <a:xfrm>
            <a:off x="2855913" y="5930900"/>
            <a:ext cx="6553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400" b="1"/>
              <a:t>Oliver Eaton Williamson</a:t>
            </a:r>
            <a:r>
              <a:rPr lang="en-GB" altLang="en-US" sz="1400"/>
              <a:t> (born September 27, 1932) is an American economist, a professor at the University of California, Berkeley, and recipient of the 2009 Nobel Memorial Prize in Economic Sciences.</a:t>
            </a:r>
            <a:endParaRPr lang="en-GB" altLang="en-US" sz="1400"/>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solidFill>
                  <a:srgbClr val="FF0000"/>
                </a:solidFill>
              </a:rPr>
              <a:t>[Global] Learning objectives / what is the big idea here?</a:t>
            </a:r>
            <a:endParaRPr lang="en-GB" sz="3200" dirty="0">
              <a:solidFill>
                <a:srgbClr val="FF0000"/>
              </a:solidFill>
            </a:endParaRPr>
          </a:p>
        </p:txBody>
      </p:sp>
      <p:sp>
        <p:nvSpPr>
          <p:cNvPr id="3" name="Content Placeholder 2"/>
          <p:cNvSpPr>
            <a:spLocks noGrp="1"/>
          </p:cNvSpPr>
          <p:nvPr>
            <p:ph idx="1"/>
          </p:nvPr>
        </p:nvSpPr>
        <p:spPr/>
        <p:txBody>
          <a:bodyPr>
            <a:normAutofit lnSpcReduction="10000"/>
          </a:bodyPr>
          <a:lstStyle/>
          <a:p>
            <a:r>
              <a:rPr lang="en-GB" dirty="0"/>
              <a:t>Learn a series of analytical approaches, technologies and problem solving tools for operations issues</a:t>
            </a:r>
            <a:endParaRPr lang="en-GB" dirty="0"/>
          </a:p>
          <a:p>
            <a:r>
              <a:rPr lang="en-GB" dirty="0"/>
              <a:t>Acquire an empathy for the issues operations managers and front line employees face</a:t>
            </a:r>
            <a:endParaRPr lang="en-GB" dirty="0"/>
          </a:p>
          <a:p>
            <a:r>
              <a:rPr lang="en-GB" dirty="0"/>
              <a:t>Become familiar with, and able to use, appropriate vocabulary in tackling operations issues from the digital and strategic to the individual’s workstation, applying analysis and tools with empathy</a:t>
            </a:r>
            <a:endParaRPr lang="en-GB" dirty="0"/>
          </a:p>
          <a:p>
            <a:r>
              <a:rPr lang="en-GB" dirty="0"/>
              <a:t>How?</a:t>
            </a:r>
            <a:endParaRPr lang="en-GB" dirty="0"/>
          </a:p>
          <a:p>
            <a:r>
              <a:rPr lang="en-GB" dirty="0"/>
              <a:t>By exploring all the above through interaction with the course material, with me, and above all interaction with your peers</a:t>
            </a:r>
            <a:endParaRPr lang="en-GB"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774826" y="188913"/>
            <a:ext cx="8785225" cy="863600"/>
          </a:xfrm>
        </p:spPr>
        <p:txBody>
          <a:bodyPr/>
          <a:lstStyle/>
          <a:p>
            <a:pPr eaLnBrk="1" hangingPunct="1"/>
            <a:r>
              <a:rPr lang="en-US" altLang="en-US" sz="3600" b="1">
                <a:solidFill>
                  <a:schemeClr val="tx1"/>
                </a:solidFill>
              </a:rPr>
              <a:t>TCE approach to make or buy decision</a:t>
            </a:r>
            <a:endParaRPr lang="en-US" altLang="en-US" sz="3600" b="1">
              <a:solidFill>
                <a:schemeClr val="tx1"/>
              </a:solidFill>
            </a:endParaRPr>
          </a:p>
        </p:txBody>
      </p:sp>
      <p:sp>
        <p:nvSpPr>
          <p:cNvPr id="64515" name="Rectangle 3"/>
          <p:cNvSpPr>
            <a:spLocks noGrp="1" noChangeArrowheads="1"/>
          </p:cNvSpPr>
          <p:nvPr>
            <p:ph type="body" idx="1"/>
          </p:nvPr>
        </p:nvSpPr>
        <p:spPr>
          <a:xfrm>
            <a:off x="2135189" y="1125538"/>
            <a:ext cx="7902575" cy="1160462"/>
          </a:xfrm>
        </p:spPr>
        <p:txBody>
          <a:bodyPr/>
          <a:lstStyle/>
          <a:p>
            <a:pPr eaLnBrk="1" hangingPunct="1"/>
            <a:r>
              <a:rPr lang="da-DK" altLang="en-US" sz="2800">
                <a:solidFill>
                  <a:srgbClr val="CC0000"/>
                </a:solidFill>
              </a:rPr>
              <a:t>Asset specificity </a:t>
            </a:r>
            <a:r>
              <a:rPr lang="da-DK" altLang="en-US" sz="2800"/>
              <a:t>is the most important aspect of a transaction (Williamson, 1989, 1991)</a:t>
            </a:r>
            <a:endParaRPr lang="da-DK" altLang="en-US" sz="2800"/>
          </a:p>
        </p:txBody>
      </p:sp>
      <p:grpSp>
        <p:nvGrpSpPr>
          <p:cNvPr id="16399" name="Group 15"/>
          <p:cNvGrpSpPr/>
          <p:nvPr/>
        </p:nvGrpSpPr>
        <p:grpSpPr bwMode="auto">
          <a:xfrm>
            <a:off x="2782889" y="2620964"/>
            <a:ext cx="3121025" cy="3641725"/>
            <a:chOff x="793" y="1651"/>
            <a:chExt cx="1966" cy="2294"/>
          </a:xfrm>
        </p:grpSpPr>
        <p:sp>
          <p:nvSpPr>
            <p:cNvPr id="64523" name="Oval 4"/>
            <p:cNvSpPr>
              <a:spLocks noChangeArrowheads="1"/>
            </p:cNvSpPr>
            <p:nvPr/>
          </p:nvSpPr>
          <p:spPr bwMode="auto">
            <a:xfrm>
              <a:off x="793" y="1651"/>
              <a:ext cx="1966" cy="1054"/>
            </a:xfrm>
            <a:prstGeom prst="ellipse">
              <a:avLst/>
            </a:prstGeom>
            <a:solidFill>
              <a:schemeClr val="accent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000"/>
                <a:t>High asset specificity</a:t>
              </a:r>
              <a:endParaRPr lang="en-GB" altLang="en-US" sz="2000"/>
            </a:p>
            <a:p>
              <a:pPr algn="ctr" eaLnBrk="1" hangingPunct="1">
                <a:spcBef>
                  <a:spcPct val="0"/>
                </a:spcBef>
                <a:buFontTx/>
                <a:buNone/>
              </a:pPr>
              <a:r>
                <a:rPr lang="en-GB" altLang="en-US" sz="2000"/>
                <a:t>High transaction cost</a:t>
              </a:r>
              <a:endParaRPr lang="en-GB" altLang="en-US" sz="2000"/>
            </a:p>
            <a:p>
              <a:pPr algn="ctr" eaLnBrk="1" hangingPunct="1">
                <a:spcBef>
                  <a:spcPct val="0"/>
                </a:spcBef>
                <a:buFontTx/>
                <a:buNone/>
              </a:pPr>
              <a:r>
                <a:rPr lang="en-GB" altLang="en-US" sz="2000"/>
                <a:t>High risk of opportunism </a:t>
              </a:r>
              <a:endParaRPr lang="en-GB" altLang="en-US" sz="2000"/>
            </a:p>
          </p:txBody>
        </p:sp>
        <p:sp>
          <p:nvSpPr>
            <p:cNvPr id="64524" name="Line 5"/>
            <p:cNvSpPr>
              <a:spLocks noChangeShapeType="1"/>
            </p:cNvSpPr>
            <p:nvPr/>
          </p:nvSpPr>
          <p:spPr bwMode="auto">
            <a:xfrm>
              <a:off x="1806" y="2750"/>
              <a:ext cx="0" cy="317"/>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4525" name="Text Box 6"/>
            <p:cNvSpPr txBox="1">
              <a:spLocks noChangeArrowheads="1"/>
            </p:cNvSpPr>
            <p:nvPr/>
          </p:nvSpPr>
          <p:spPr bwMode="auto">
            <a:xfrm>
              <a:off x="1307" y="3113"/>
              <a:ext cx="95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000"/>
                <a:t>In-sourcing</a:t>
              </a:r>
              <a:endParaRPr lang="en-GB" altLang="en-US" sz="2000"/>
            </a:p>
          </p:txBody>
        </p:sp>
        <p:sp>
          <p:nvSpPr>
            <p:cNvPr id="64526" name="Line 10"/>
            <p:cNvSpPr>
              <a:spLocks noChangeShapeType="1"/>
            </p:cNvSpPr>
            <p:nvPr/>
          </p:nvSpPr>
          <p:spPr bwMode="auto">
            <a:xfrm>
              <a:off x="1805" y="3340"/>
              <a:ext cx="0" cy="317"/>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4527" name="Text Box 11"/>
            <p:cNvSpPr txBox="1">
              <a:spLocks noChangeArrowheads="1"/>
            </p:cNvSpPr>
            <p:nvPr/>
          </p:nvSpPr>
          <p:spPr bwMode="auto">
            <a:xfrm>
              <a:off x="1307" y="3657"/>
              <a:ext cx="95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sz="2400" b="1"/>
                <a:t>Make</a:t>
              </a:r>
              <a:endParaRPr lang="en-GB" altLang="en-US" sz="2400" b="1"/>
            </a:p>
          </p:txBody>
        </p:sp>
      </p:grpSp>
      <p:grpSp>
        <p:nvGrpSpPr>
          <p:cNvPr id="16400" name="Group 16"/>
          <p:cNvGrpSpPr/>
          <p:nvPr/>
        </p:nvGrpSpPr>
        <p:grpSpPr bwMode="auto">
          <a:xfrm>
            <a:off x="6383339" y="2565400"/>
            <a:ext cx="3121025" cy="3697288"/>
            <a:chOff x="3061" y="1616"/>
            <a:chExt cx="1966" cy="2329"/>
          </a:xfrm>
        </p:grpSpPr>
        <p:sp>
          <p:nvSpPr>
            <p:cNvPr id="64518" name="Oval 7"/>
            <p:cNvSpPr>
              <a:spLocks noChangeArrowheads="1"/>
            </p:cNvSpPr>
            <p:nvPr/>
          </p:nvSpPr>
          <p:spPr bwMode="auto">
            <a:xfrm>
              <a:off x="3061" y="1616"/>
              <a:ext cx="1966" cy="1054"/>
            </a:xfrm>
            <a:prstGeom prst="ellipse">
              <a:avLst/>
            </a:prstGeom>
            <a:solidFill>
              <a:schemeClr val="accent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000"/>
                <a:t>Low asset specificity</a:t>
              </a:r>
              <a:endParaRPr lang="en-GB" altLang="en-US" sz="2000"/>
            </a:p>
            <a:p>
              <a:pPr algn="ctr" eaLnBrk="1" hangingPunct="1">
                <a:spcBef>
                  <a:spcPct val="0"/>
                </a:spcBef>
                <a:buFontTx/>
                <a:buNone/>
              </a:pPr>
              <a:r>
                <a:rPr lang="en-GB" altLang="en-US" sz="2000"/>
                <a:t>Low transaction cost</a:t>
              </a:r>
              <a:endParaRPr lang="en-GB" altLang="en-US" sz="2000"/>
            </a:p>
            <a:p>
              <a:pPr algn="ctr" eaLnBrk="1" hangingPunct="1">
                <a:spcBef>
                  <a:spcPct val="0"/>
                </a:spcBef>
                <a:buFontTx/>
                <a:buNone/>
              </a:pPr>
              <a:r>
                <a:rPr lang="en-GB" altLang="en-US" sz="2000"/>
                <a:t>Low risk of opportunism </a:t>
              </a:r>
              <a:endParaRPr lang="en-GB" altLang="en-US" sz="2000"/>
            </a:p>
          </p:txBody>
        </p:sp>
        <p:sp>
          <p:nvSpPr>
            <p:cNvPr id="64519" name="Line 8"/>
            <p:cNvSpPr>
              <a:spLocks noChangeShapeType="1"/>
            </p:cNvSpPr>
            <p:nvPr/>
          </p:nvSpPr>
          <p:spPr bwMode="auto">
            <a:xfrm>
              <a:off x="4073" y="2714"/>
              <a:ext cx="2" cy="318"/>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4520" name="Text Box 9"/>
            <p:cNvSpPr txBox="1">
              <a:spLocks noChangeArrowheads="1"/>
            </p:cNvSpPr>
            <p:nvPr/>
          </p:nvSpPr>
          <p:spPr bwMode="auto">
            <a:xfrm>
              <a:off x="3575" y="3113"/>
              <a:ext cx="102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000"/>
                <a:t>Outsourcing</a:t>
              </a:r>
              <a:endParaRPr lang="en-GB" altLang="en-US" sz="2000"/>
            </a:p>
          </p:txBody>
        </p:sp>
        <p:sp>
          <p:nvSpPr>
            <p:cNvPr id="64521" name="Line 12"/>
            <p:cNvSpPr>
              <a:spLocks noChangeShapeType="1"/>
            </p:cNvSpPr>
            <p:nvPr/>
          </p:nvSpPr>
          <p:spPr bwMode="auto">
            <a:xfrm>
              <a:off x="4072" y="3345"/>
              <a:ext cx="0" cy="317"/>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4522" name="Text Box 13"/>
            <p:cNvSpPr txBox="1">
              <a:spLocks noChangeArrowheads="1"/>
            </p:cNvSpPr>
            <p:nvPr/>
          </p:nvSpPr>
          <p:spPr bwMode="auto">
            <a:xfrm>
              <a:off x="3575" y="3657"/>
              <a:ext cx="102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sz="2400" b="1"/>
                <a:t>Buy</a:t>
              </a:r>
              <a:endParaRPr lang="en-GB" altLang="en-US" sz="2400" b="1"/>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399"/>
                                        </p:tgtEl>
                                        <p:attrNameLst>
                                          <p:attrName>style.visibility</p:attrName>
                                        </p:attrNameLst>
                                      </p:cBhvr>
                                      <p:to>
                                        <p:strVal val="visible"/>
                                      </p:to>
                                    </p:set>
                                    <p:animEffect transition="in" filter="dissolve">
                                      <p:cBhvr>
                                        <p:cTn id="7" dur="500"/>
                                        <p:tgtEl>
                                          <p:spTgt spid="1639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400"/>
                                        </p:tgtEl>
                                        <p:attrNameLst>
                                          <p:attrName>style.visibility</p:attrName>
                                        </p:attrNameLst>
                                      </p:cBhvr>
                                      <p:to>
                                        <p:strVal val="visible"/>
                                      </p:to>
                                    </p:set>
                                    <p:animEffect transition="in" filter="dissolve">
                                      <p:cBhvr>
                                        <p:cTn id="12" dur="500"/>
                                        <p:tgtEl>
                                          <p:spTgt spid="16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970088" y="115888"/>
            <a:ext cx="8229600" cy="1143000"/>
          </a:xfrm>
        </p:spPr>
        <p:txBody>
          <a:bodyPr/>
          <a:lstStyle/>
          <a:p>
            <a:pPr eaLnBrk="1" hangingPunct="1"/>
            <a:r>
              <a:rPr lang="en-GB" altLang="en-US" sz="3600" b="1"/>
              <a:t>Transaction Cost Analysis</a:t>
            </a:r>
            <a:endParaRPr lang="en-GB" altLang="en-US" sz="3600" b="1"/>
          </a:p>
        </p:txBody>
      </p:sp>
      <p:sp>
        <p:nvSpPr>
          <p:cNvPr id="66563" name="Rectangle 3"/>
          <p:cNvSpPr>
            <a:spLocks noGrp="1" noChangeArrowheads="1"/>
          </p:cNvSpPr>
          <p:nvPr>
            <p:ph type="body" idx="1"/>
          </p:nvPr>
        </p:nvSpPr>
        <p:spPr>
          <a:xfrm>
            <a:off x="2279650" y="1412875"/>
            <a:ext cx="7772400" cy="4116388"/>
          </a:xfrm>
        </p:spPr>
        <p:txBody>
          <a:bodyPr/>
          <a:lstStyle/>
          <a:p>
            <a:pPr eaLnBrk="1" hangingPunct="1">
              <a:lnSpc>
                <a:spcPct val="90000"/>
              </a:lnSpc>
            </a:pPr>
            <a:r>
              <a:rPr lang="en-GB" altLang="en-US" sz="2500">
                <a:solidFill>
                  <a:srgbClr val="CC0000"/>
                </a:solidFill>
              </a:rPr>
              <a:t>Hierarchies</a:t>
            </a:r>
            <a:r>
              <a:rPr lang="en-GB" altLang="en-US" sz="2500"/>
              <a:t> are more expensive than markets to establish, govern and maintain</a:t>
            </a:r>
            <a:endParaRPr lang="en-GB" altLang="en-US" sz="2500"/>
          </a:p>
          <a:p>
            <a:pPr eaLnBrk="1" hangingPunct="1">
              <a:lnSpc>
                <a:spcPct val="90000"/>
              </a:lnSpc>
            </a:pPr>
            <a:endParaRPr lang="en-GB" altLang="en-US" sz="1200"/>
          </a:p>
          <a:p>
            <a:pPr eaLnBrk="1" hangingPunct="1">
              <a:lnSpc>
                <a:spcPct val="90000"/>
              </a:lnSpc>
            </a:pPr>
            <a:r>
              <a:rPr lang="en-IE" altLang="en-US" sz="2500"/>
              <a:t>Hierarchies are used where the transaction cost is minimised relative to markets</a:t>
            </a:r>
            <a:endParaRPr lang="en-IE" altLang="en-US" sz="2500"/>
          </a:p>
          <a:p>
            <a:pPr eaLnBrk="1" hangingPunct="1">
              <a:lnSpc>
                <a:spcPct val="90000"/>
              </a:lnSpc>
            </a:pPr>
            <a:endParaRPr lang="en-IE" altLang="en-US" sz="1200"/>
          </a:p>
          <a:p>
            <a:pPr eaLnBrk="1" hangingPunct="1">
              <a:lnSpc>
                <a:spcPct val="90000"/>
              </a:lnSpc>
            </a:pPr>
            <a:r>
              <a:rPr lang="en-IE" altLang="en-US" sz="2500"/>
              <a:t>This occurs when the product or service is not available in the market, or the governance of it through the market mechanism is prohibitive, due to specificity or uncertainty issues</a:t>
            </a:r>
            <a:endParaRPr lang="en-GB" altLang="en-US" sz="2000"/>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992313" y="125413"/>
            <a:ext cx="8229600" cy="1143000"/>
          </a:xfrm>
        </p:spPr>
        <p:txBody>
          <a:bodyPr/>
          <a:lstStyle/>
          <a:p>
            <a:pPr eaLnBrk="1" hangingPunct="1"/>
            <a:r>
              <a:rPr lang="en-GB" altLang="en-US" sz="3600" b="1"/>
              <a:t>Transaction Cost Analysis (2)</a:t>
            </a:r>
            <a:endParaRPr lang="en-GB" altLang="en-US" sz="3600" b="1"/>
          </a:p>
        </p:txBody>
      </p:sp>
      <p:sp>
        <p:nvSpPr>
          <p:cNvPr id="68611" name="Rectangle 3"/>
          <p:cNvSpPr>
            <a:spLocks noGrp="1" noChangeArrowheads="1"/>
          </p:cNvSpPr>
          <p:nvPr>
            <p:ph type="body" idx="1"/>
          </p:nvPr>
        </p:nvSpPr>
        <p:spPr>
          <a:xfrm>
            <a:off x="2163763" y="1196975"/>
            <a:ext cx="7772400" cy="4116388"/>
          </a:xfrm>
        </p:spPr>
        <p:txBody>
          <a:bodyPr/>
          <a:lstStyle/>
          <a:p>
            <a:pPr eaLnBrk="1" hangingPunct="1">
              <a:lnSpc>
                <a:spcPct val="90000"/>
              </a:lnSpc>
            </a:pPr>
            <a:r>
              <a:rPr lang="en-GB" altLang="en-US" sz="2500">
                <a:solidFill>
                  <a:srgbClr val="CC0000"/>
                </a:solidFill>
              </a:rPr>
              <a:t>Governance structures</a:t>
            </a:r>
            <a:endParaRPr lang="en-GB" altLang="en-US" sz="2500">
              <a:solidFill>
                <a:srgbClr val="CC0000"/>
              </a:solidFill>
            </a:endParaRPr>
          </a:p>
          <a:p>
            <a:pPr lvl="1" eaLnBrk="1" hangingPunct="1">
              <a:lnSpc>
                <a:spcPct val="90000"/>
              </a:lnSpc>
            </a:pPr>
            <a:r>
              <a:rPr lang="en-GB" altLang="en-US" sz="2000"/>
              <a:t>Market</a:t>
            </a:r>
            <a:endParaRPr lang="en-GB" altLang="en-US" sz="2000"/>
          </a:p>
          <a:p>
            <a:pPr lvl="1" eaLnBrk="1" hangingPunct="1">
              <a:lnSpc>
                <a:spcPct val="90000"/>
              </a:lnSpc>
            </a:pPr>
            <a:r>
              <a:rPr lang="en-GB" altLang="en-US" sz="2000"/>
              <a:t>Hierarchy</a:t>
            </a:r>
            <a:endParaRPr lang="en-GB" altLang="en-US" sz="2000"/>
          </a:p>
          <a:p>
            <a:pPr lvl="1" eaLnBrk="1" hangingPunct="1">
              <a:lnSpc>
                <a:spcPct val="90000"/>
              </a:lnSpc>
            </a:pPr>
            <a:r>
              <a:rPr lang="en-GB" altLang="en-US" sz="2000"/>
              <a:t>Hybrid</a:t>
            </a:r>
            <a:endParaRPr lang="en-GB" altLang="en-US" sz="2000"/>
          </a:p>
          <a:p>
            <a:pPr eaLnBrk="1" hangingPunct="1">
              <a:lnSpc>
                <a:spcPct val="90000"/>
              </a:lnSpc>
            </a:pPr>
            <a:r>
              <a:rPr lang="en-GB" altLang="en-US" sz="2500"/>
              <a:t>Asset specificity</a:t>
            </a:r>
            <a:endParaRPr lang="en-GB" altLang="en-US" sz="2500"/>
          </a:p>
          <a:p>
            <a:pPr lvl="1" eaLnBrk="1" hangingPunct="1">
              <a:lnSpc>
                <a:spcPct val="90000"/>
              </a:lnSpc>
            </a:pPr>
            <a:r>
              <a:rPr lang="en-GB" altLang="en-US" sz="2000"/>
              <a:t>Site, physical, human, brand, dedicated assets, temporal</a:t>
            </a:r>
            <a:endParaRPr lang="en-GB" altLang="en-US" sz="2000"/>
          </a:p>
          <a:p>
            <a:pPr eaLnBrk="1" hangingPunct="1">
              <a:lnSpc>
                <a:spcPct val="90000"/>
              </a:lnSpc>
            </a:pPr>
            <a:r>
              <a:rPr lang="en-GB" altLang="en-US" sz="2500"/>
              <a:t>Environmental uncertainty</a:t>
            </a:r>
            <a:endParaRPr lang="en-GB" altLang="en-US" sz="2500"/>
          </a:p>
          <a:p>
            <a:pPr eaLnBrk="1" hangingPunct="1">
              <a:lnSpc>
                <a:spcPct val="90000"/>
              </a:lnSpc>
            </a:pPr>
            <a:r>
              <a:rPr lang="en-GB" altLang="en-US" sz="2500"/>
              <a:t>Behavioural uncertainty e.g. opportunism</a:t>
            </a:r>
            <a:endParaRPr lang="en-GB" altLang="en-US" sz="2500"/>
          </a:p>
          <a:p>
            <a:pPr lvl="1" eaLnBrk="1" hangingPunct="1">
              <a:lnSpc>
                <a:spcPct val="90000"/>
              </a:lnSpc>
            </a:pPr>
            <a:r>
              <a:rPr lang="en-GB" altLang="en-US" sz="2000"/>
              <a:t>Mitigate through performance measurement</a:t>
            </a:r>
            <a:endParaRPr lang="en-GB" altLang="en-US" sz="2000"/>
          </a:p>
          <a:p>
            <a:pPr lvl="1" eaLnBrk="1" hangingPunct="1">
              <a:lnSpc>
                <a:spcPct val="90000"/>
              </a:lnSpc>
              <a:buFontTx/>
              <a:buNone/>
            </a:pPr>
            <a:endParaRPr lang="en-GB" altLang="en-US" sz="2000">
              <a:latin typeface="MS Sans Serif" charset="0"/>
            </a:endParaRPr>
          </a:p>
          <a:p>
            <a:pPr lvl="1" eaLnBrk="1" hangingPunct="1">
              <a:lnSpc>
                <a:spcPct val="90000"/>
              </a:lnSpc>
              <a:buFontTx/>
              <a:buNone/>
            </a:pPr>
            <a:endParaRPr lang="en-GB" altLang="en-US" sz="2000">
              <a:latin typeface="MS Sans Serif" charset="0"/>
            </a:endParaRPr>
          </a:p>
          <a:p>
            <a:pPr lvl="1" eaLnBrk="1" hangingPunct="1">
              <a:lnSpc>
                <a:spcPct val="90000"/>
              </a:lnSpc>
              <a:buFontTx/>
              <a:buNone/>
            </a:pPr>
            <a:endParaRPr lang="en-GB" altLang="en-US" sz="1400"/>
          </a:p>
          <a:p>
            <a:pPr lvl="1" eaLnBrk="1" hangingPunct="1">
              <a:lnSpc>
                <a:spcPct val="90000"/>
              </a:lnSpc>
              <a:buFontTx/>
              <a:buNone/>
            </a:pPr>
            <a:endParaRPr lang="en-GB" altLang="en-US" sz="1400"/>
          </a:p>
          <a:p>
            <a:pPr lvl="1" eaLnBrk="1" hangingPunct="1">
              <a:lnSpc>
                <a:spcPct val="90000"/>
              </a:lnSpc>
              <a:buFontTx/>
              <a:buNone/>
            </a:pPr>
            <a:r>
              <a:rPr lang="en-GB" altLang="en-US" sz="1400"/>
              <a:t>Source: Williamson, O.E. (1983)  The Economics of Organization: The Transaction Cost Approach.  </a:t>
            </a:r>
            <a:r>
              <a:rPr lang="en-GB" altLang="en-US" sz="1400" i="1"/>
              <a:t>American Journal of Sociology</a:t>
            </a:r>
            <a:r>
              <a:rPr lang="en-GB" altLang="en-US" sz="1800"/>
              <a:t> </a:t>
            </a:r>
            <a:endParaRPr lang="en-GB" altLang="en-US" sz="1800"/>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135188" y="260351"/>
            <a:ext cx="7980362" cy="720725"/>
          </a:xfrm>
        </p:spPr>
        <p:txBody>
          <a:bodyPr/>
          <a:lstStyle/>
          <a:p>
            <a:pPr eaLnBrk="1" hangingPunct="1"/>
            <a:r>
              <a:rPr lang="en-US" altLang="en-US" sz="3600" b="1">
                <a:solidFill>
                  <a:schemeClr val="tx1"/>
                </a:solidFill>
              </a:rPr>
              <a:t>Criticisms of the TCE approach</a:t>
            </a:r>
            <a:endParaRPr lang="en-US" altLang="en-US" sz="3600" b="1">
              <a:solidFill>
                <a:schemeClr val="tx1"/>
              </a:solidFill>
            </a:endParaRPr>
          </a:p>
        </p:txBody>
      </p:sp>
      <p:sp>
        <p:nvSpPr>
          <p:cNvPr id="22531" name="Rectangle 3"/>
          <p:cNvSpPr>
            <a:spLocks noGrp="1" noChangeArrowheads="1"/>
          </p:cNvSpPr>
          <p:nvPr>
            <p:ph type="body" idx="1"/>
          </p:nvPr>
        </p:nvSpPr>
        <p:spPr>
          <a:xfrm>
            <a:off x="2063750" y="1293813"/>
            <a:ext cx="8604250" cy="2927350"/>
          </a:xfrm>
        </p:spPr>
        <p:txBody>
          <a:bodyPr/>
          <a:lstStyle/>
          <a:p>
            <a:pPr eaLnBrk="1" hangingPunct="1">
              <a:lnSpc>
                <a:spcPct val="85000"/>
              </a:lnSpc>
              <a:spcBef>
                <a:spcPct val="15000"/>
              </a:spcBef>
              <a:spcAft>
                <a:spcPct val="50000"/>
              </a:spcAft>
              <a:defRPr/>
            </a:pPr>
            <a:r>
              <a:rPr lang="en-US" altLang="en-US" sz="2400" dirty="0"/>
              <a:t>TCE focuses on </a:t>
            </a:r>
            <a:r>
              <a:rPr lang="en-US" altLang="en-US" sz="2400" dirty="0">
                <a:solidFill>
                  <a:srgbClr val="CC0000"/>
                </a:solidFill>
              </a:rPr>
              <a:t>cost minimization, not on value maximization</a:t>
            </a:r>
            <a:endParaRPr lang="en-US" altLang="en-US" sz="2400" dirty="0">
              <a:solidFill>
                <a:srgbClr val="CC0000"/>
              </a:solidFill>
            </a:endParaRPr>
          </a:p>
          <a:p>
            <a:pPr eaLnBrk="1" hangingPunct="1">
              <a:lnSpc>
                <a:spcPct val="85000"/>
              </a:lnSpc>
              <a:spcBef>
                <a:spcPct val="15000"/>
              </a:spcBef>
              <a:spcAft>
                <a:spcPct val="50000"/>
              </a:spcAft>
              <a:defRPr/>
            </a:pPr>
            <a:r>
              <a:rPr lang="en-US" altLang="en-US" sz="2400" dirty="0"/>
              <a:t>It assumes that capabilities pre-exist and can be developed equally in all firms: which is not always possible</a:t>
            </a:r>
            <a:endParaRPr lang="en-US" altLang="en-US" sz="2400" dirty="0"/>
          </a:p>
          <a:p>
            <a:pPr eaLnBrk="1" hangingPunct="1">
              <a:lnSpc>
                <a:spcPct val="85000"/>
              </a:lnSpc>
              <a:spcBef>
                <a:spcPct val="15000"/>
              </a:spcBef>
              <a:spcAft>
                <a:spcPct val="50000"/>
              </a:spcAft>
              <a:defRPr/>
            </a:pPr>
            <a:r>
              <a:rPr lang="en-US" altLang="en-US" sz="2400" dirty="0"/>
              <a:t>It implies that all firms facing the similar set of transactional attributes will reach similar conclusions regarding in-sourcing and outsourcing</a:t>
            </a:r>
            <a:endParaRPr lang="en-US" altLang="en-US" sz="2400" dirty="0"/>
          </a:p>
          <a:p>
            <a:pPr eaLnBrk="1" hangingPunct="1">
              <a:lnSpc>
                <a:spcPct val="85000"/>
              </a:lnSpc>
              <a:spcBef>
                <a:spcPct val="15000"/>
              </a:spcBef>
              <a:spcAft>
                <a:spcPct val="50000"/>
              </a:spcAft>
              <a:defRPr/>
            </a:pPr>
            <a:r>
              <a:rPr lang="en-US" altLang="en-US" sz="2400" dirty="0"/>
              <a:t>TCE - ‘bad for practice’ (</a:t>
            </a:r>
            <a:r>
              <a:rPr lang="en-US" altLang="en-US" sz="2400" dirty="0" err="1"/>
              <a:t>Ghoshal</a:t>
            </a:r>
            <a:r>
              <a:rPr lang="en-US" altLang="en-US" sz="2400" dirty="0"/>
              <a:t> &amp; Moran, 1996): </a:t>
            </a:r>
            <a:endParaRPr lang="en-US" altLang="en-US" sz="2400" dirty="0"/>
          </a:p>
          <a:p>
            <a:pPr marL="0" indent="0" eaLnBrk="1" hangingPunct="1">
              <a:lnSpc>
                <a:spcPct val="85000"/>
              </a:lnSpc>
              <a:spcBef>
                <a:spcPct val="15000"/>
              </a:spcBef>
              <a:spcAft>
                <a:spcPct val="50000"/>
              </a:spcAft>
              <a:buFontTx/>
              <a:buNone/>
              <a:defRPr/>
            </a:pPr>
            <a:r>
              <a:rPr lang="en-US" altLang="en-US" sz="2400" i="1" dirty="0"/>
              <a:t>“..organizations are not mere substitutes for structuring efficient transactions when markets fail.”</a:t>
            </a:r>
            <a:endParaRPr lang="en-US" altLang="en-US" sz="2400" i="1" dirty="0"/>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p:cNvSpPr>
            <a:spLocks noGrp="1" noRot="1" noChangeAspect="1" noMove="1" noResize="1" noEditPoints="1" noAdjustHandles="1" noChangeArrowheads="1" noChangeShapeType="1" noTextEdit="1"/>
          </p:cNvSpPr>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GB">
                <a:solidFill>
                  <a:srgbClr val="FFFFFF"/>
                </a:solidFill>
              </a:rPr>
              <a:t>In praise of mass production</a:t>
            </a:r>
            <a:endParaRPr lang="en-GB">
              <a:solidFill>
                <a:srgbClr val="FFFFFF"/>
              </a:solidFill>
            </a:endParaRPr>
          </a:p>
        </p:txBody>
      </p:sp>
      <p:sp>
        <p:nvSpPr>
          <p:cNvPr id="12" name="Arc 11"/>
          <p:cNvSpPr>
            <a:spLocks noGrp="1" noRot="1" noChangeAspect="1" noMove="1" noResize="1" noEditPoints="1" noAdjustHandles="1" noChangeArrowheads="1" noChangeShapeType="1" noTextEdit="1"/>
          </p:cNvSpPr>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r>
              <a:rPr lang="en-GB" dirty="0"/>
              <a:t>It feeds us</a:t>
            </a:r>
            <a:endParaRPr lang="en-GB" dirty="0"/>
          </a:p>
          <a:p>
            <a:r>
              <a:rPr lang="en-GB" dirty="0"/>
              <a:t>It clothes us</a:t>
            </a:r>
            <a:endParaRPr lang="en-GB" dirty="0"/>
          </a:p>
          <a:p>
            <a:r>
              <a:rPr lang="en-GB" dirty="0"/>
              <a:t>It provides healthcare, contraception and VACCINES!</a:t>
            </a:r>
            <a:endParaRPr lang="en-GB" dirty="0"/>
          </a:p>
          <a:p>
            <a:r>
              <a:rPr lang="en-GB" dirty="0"/>
              <a:t>It provides sanitation</a:t>
            </a:r>
            <a:endParaRPr lang="en-GB" dirty="0"/>
          </a:p>
          <a:p>
            <a:r>
              <a:rPr lang="en-GB" dirty="0"/>
              <a:t>It lets us experience art and music and culture from around the planet</a:t>
            </a:r>
            <a:endParaRPr lang="en-GB" dirty="0"/>
          </a:p>
          <a:p>
            <a:r>
              <a:rPr lang="en-GB" dirty="0"/>
              <a:t>We can afford cool stuff</a:t>
            </a:r>
            <a:endParaRPr lang="en-GB"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p:cNvSpPr>
            <a:spLocks noGrp="1" noRot="1" noChangeAspect="1" noMove="1" noResize="1" noEditPoints="1" noAdjustHandles="1" noChangeArrowheads="1" noChangeShapeType="1" noTextEdit="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a:spLocks noGrp="1" noRot="1" noChangeAspect="1" noMove="1" noResize="1" noEditPoints="1" noAdjustHandles="1" noChangeArrowheads="1" noChangeShapeType="1" noTextEdit="1"/>
          </p:cNvSpPr>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ctrTitle"/>
          </p:nvPr>
        </p:nvSpPr>
        <p:spPr>
          <a:xfrm>
            <a:off x="3315031" y="1380754"/>
            <a:ext cx="5561938" cy="2513516"/>
          </a:xfrm>
        </p:spPr>
        <p:txBody>
          <a:bodyPr>
            <a:normAutofit/>
          </a:bodyPr>
          <a:lstStyle/>
          <a:p>
            <a:r>
              <a:rPr lang="en-GB" sz="4200"/>
              <a:t>Operations Management as Manufacturing or Operations Research </a:t>
            </a:r>
            <a:endParaRPr lang="en-GB" sz="4200"/>
          </a:p>
        </p:txBody>
      </p:sp>
      <p:sp>
        <p:nvSpPr>
          <p:cNvPr id="3" name="Subtitle 2"/>
          <p:cNvSpPr>
            <a:spLocks noGrp="1"/>
          </p:cNvSpPr>
          <p:nvPr>
            <p:ph type="subTitle" idx="1"/>
          </p:nvPr>
        </p:nvSpPr>
        <p:spPr>
          <a:xfrm>
            <a:off x="3315031" y="4076802"/>
            <a:ext cx="5561938" cy="1534587"/>
          </a:xfrm>
        </p:spPr>
        <p:txBody>
          <a:bodyPr>
            <a:normAutofit/>
          </a:bodyPr>
          <a:lstStyle/>
          <a:p>
            <a:r>
              <a:rPr lang="en-GB" dirty="0"/>
              <a:t>The age of Best Practice (and the auto industry)</a:t>
            </a:r>
            <a:endParaRPr lang="en-GB" dirty="0"/>
          </a:p>
        </p:txBody>
      </p:sp>
      <p:sp>
        <p:nvSpPr>
          <p:cNvPr id="16" name="Arc 15"/>
          <p:cNvSpPr>
            <a:spLocks noGrp="1" noRot="1" noChangeAspect="1" noMove="1" noResize="1" noEditPoints="1" noAdjustHandles="1" noChangeArrowheads="1" noChangeShapeType="1" noTextEdit="1"/>
          </p:cNvSpPr>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p:cNvSpPr>
            <a:spLocks noGrp="1" noRot="1" noChangeAspect="1" noMove="1" noResize="1" noEditPoints="1" noAdjustHandles="1" noChangeArrowheads="1" noChangeShapeType="1" noTextEdit="1"/>
          </p:cNvSpPr>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ctrTitle"/>
          </p:nvPr>
        </p:nvSpPr>
        <p:spPr>
          <a:xfrm>
            <a:off x="874815" y="798703"/>
            <a:ext cx="5221185" cy="3072015"/>
          </a:xfrm>
        </p:spPr>
        <p:txBody>
          <a:bodyPr anchor="b">
            <a:normAutofit/>
          </a:bodyPr>
          <a:lstStyle/>
          <a:p>
            <a:r>
              <a:rPr lang="en-GB" sz="4700" b="1"/>
              <a:t>Configuring value for competitive advantage on chains, shops and networks</a:t>
            </a:r>
            <a:endParaRPr lang="en-GB" sz="4700"/>
          </a:p>
        </p:txBody>
      </p:sp>
      <p:sp>
        <p:nvSpPr>
          <p:cNvPr id="3" name="Subtitle 2"/>
          <p:cNvSpPr>
            <a:spLocks noGrp="1"/>
          </p:cNvSpPr>
          <p:nvPr>
            <p:ph type="subTitle" idx="1"/>
          </p:nvPr>
        </p:nvSpPr>
        <p:spPr>
          <a:xfrm>
            <a:off x="870148" y="3962792"/>
            <a:ext cx="5221185" cy="2102108"/>
          </a:xfrm>
        </p:spPr>
        <p:txBody>
          <a:bodyPr anchor="t">
            <a:normAutofit/>
          </a:bodyPr>
          <a:lstStyle/>
          <a:p>
            <a:r>
              <a:rPr lang="en-GB" dirty="0"/>
              <a:t>This section is based on this paper by </a:t>
            </a:r>
            <a:r>
              <a:rPr lang="nn-NO" dirty="0"/>
              <a:t>CHARLES B. STABELL and ØYSTEIN D. FJELDSTAD</a:t>
            </a:r>
            <a:endParaRPr lang="nn-NO" dirty="0"/>
          </a:p>
          <a:p>
            <a:r>
              <a:rPr lang="en-GB" i="1" dirty="0"/>
              <a:t>Strategic Management Journal, Vol. 19, 413–437 (1998)</a:t>
            </a:r>
            <a:endParaRPr lang="en-GB" dirty="0"/>
          </a:p>
        </p:txBody>
      </p:sp>
      <p:sp>
        <p:nvSpPr>
          <p:cNvPr id="11" name="Freeform: Shape 10"/>
          <p:cNvSpPr>
            <a:spLocks noGrp="1" noRot="1" noChangeAspect="1" noMove="1" noResize="1" noEditPoints="1" noAdjustHandles="1" noChangeArrowheads="1" noChangeShapeType="1" noTextEdit="1"/>
          </p:cNvSpPr>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3" name="Freeform: Shape 12"/>
          <p:cNvSpPr>
            <a:spLocks noGrp="1" noRot="1" noChangeAspect="1" noMove="1" noResize="1" noEditPoints="1" noAdjustHandles="1" noChangeArrowheads="1" noChangeShapeType="1" noTextEdit="1"/>
          </p:cNvSpPr>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p:cNvSpPr>
            <a:spLocks noGrp="1" noRot="1" noChangeAspect="1" noMove="1" noResize="1" noEditPoints="1" noAdjustHandles="1" noChangeArrowheads="1" noChangeShapeType="1" noTextEdit="1"/>
          </p:cNvSpPr>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p:cNvSpPr>
            <a:spLocks noGrp="1" noRot="1" noChangeAspect="1" noMove="1" noResize="1" noEditPoints="1" noAdjustHandles="1" noChangeArrowheads="1" noChangeShapeType="1" noTextEdit="1"/>
          </p:cNvSpPr>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19" name="Freeform: Shape 18"/>
          <p:cNvSpPr>
            <a:spLocks noGrp="1" noRot="1" noChangeAspect="1" noMove="1" noResize="1" noEditPoints="1" noAdjustHandles="1" noChangeArrowheads="1" noChangeShapeType="1" noTextEdit="1"/>
          </p:cNvSpPr>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p:cNvSpPr>
            <a:spLocks noGrp="1" noRot="1" noChangeAspect="1" noMove="1" noResize="1" noEditPoints="1" noAdjustHandles="1" noChangeArrowheads="1" noChangeShapeType="1" noTextEdit="1"/>
          </p:cNvSpPr>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stretch>
            <a:fillRect/>
          </a:stretch>
        </p:blipFill>
        <p:spPr>
          <a:xfrm>
            <a:off x="1341122" y="0"/>
            <a:ext cx="9509755" cy="658021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62271"/>
            <a:ext cx="10515600" cy="1128417"/>
          </a:xfrm>
        </p:spPr>
        <p:txBody>
          <a:bodyPr vert="horz" lIns="91440" tIns="45720" rIns="91440" bIns="45720" rtlCol="0" anchor="ctr">
            <a:normAutofit/>
          </a:bodyPr>
          <a:lstStyle/>
          <a:p>
            <a:pPr algn="ctr"/>
            <a:r>
              <a:rPr lang="en-US" sz="5200" dirty="0"/>
              <a:t>The value chain</a:t>
            </a:r>
            <a:endParaRPr lang="en-US" sz="5200" dirty="0"/>
          </a:p>
        </p:txBody>
      </p:sp>
      <p:pic>
        <p:nvPicPr>
          <p:cNvPr id="4" name="Content Placeholder 3"/>
          <p:cNvPicPr>
            <a:picLocks noGrp="1" noChangeAspect="1"/>
          </p:cNvPicPr>
          <p:nvPr>
            <p:ph idx="1"/>
          </p:nvPr>
        </p:nvPicPr>
        <p:blipFill rotWithShape="1">
          <a:blip r:embed="rId1"/>
          <a:srcRect l="787"/>
          <a:stretch>
            <a:fillRect/>
          </a:stretch>
        </p:blipFill>
        <p:spPr>
          <a:xfrm>
            <a:off x="838200" y="1845426"/>
            <a:ext cx="10512547" cy="445030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67930"/>
          </a:xfrm>
        </p:spPr>
        <p:txBody>
          <a:bodyPr>
            <a:normAutofit/>
          </a:bodyPr>
          <a:lstStyle/>
          <a:p>
            <a:pPr algn="ctr"/>
            <a:r>
              <a:rPr lang="en-US" sz="4000" dirty="0"/>
              <a:t>Value chain diagram for a copier manufacturer</a:t>
            </a:r>
            <a:endParaRPr lang="en-US" sz="4000" dirty="0"/>
          </a:p>
        </p:txBody>
      </p:sp>
      <p:pic>
        <p:nvPicPr>
          <p:cNvPr id="4" name="Content Placeholder 3"/>
          <p:cNvPicPr>
            <a:picLocks noGrp="1" noChangeAspect="1"/>
          </p:cNvPicPr>
          <p:nvPr>
            <p:ph idx="1"/>
          </p:nvPr>
        </p:nvPicPr>
        <p:blipFill>
          <a:blip r:embed="rId1"/>
          <a:stretch>
            <a:fillRect/>
          </a:stretch>
        </p:blipFill>
        <p:spPr>
          <a:xfrm>
            <a:off x="1829915" y="1233056"/>
            <a:ext cx="9142431" cy="516302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rgbClr val="FF0000"/>
                </a:solidFill>
              </a:rPr>
              <a:t>Agenda: Why digital delivery of operations?</a:t>
            </a:r>
            <a:endParaRPr lang="en-GB" sz="3600" dirty="0">
              <a:solidFill>
                <a:srgbClr val="FF0000"/>
              </a:solidFill>
            </a:endParaRPr>
          </a:p>
        </p:txBody>
      </p:sp>
      <p:sp>
        <p:nvSpPr>
          <p:cNvPr id="3" name="Content Placeholder 2"/>
          <p:cNvSpPr>
            <a:spLocks noGrp="1"/>
          </p:cNvSpPr>
          <p:nvPr>
            <p:ph idx="1"/>
          </p:nvPr>
        </p:nvSpPr>
        <p:spPr/>
        <p:txBody>
          <a:bodyPr/>
          <a:lstStyle/>
          <a:p>
            <a:r>
              <a:rPr lang="en-GB" dirty="0"/>
              <a:t>Adam Smith and the division of labour</a:t>
            </a:r>
            <a:endParaRPr lang="en-GB" dirty="0"/>
          </a:p>
          <a:p>
            <a:r>
              <a:rPr lang="en-GB" dirty="0"/>
              <a:t>Craft to mass production &amp; management</a:t>
            </a:r>
            <a:endParaRPr lang="en-GB" dirty="0"/>
          </a:p>
          <a:p>
            <a:r>
              <a:rPr lang="en-GB" dirty="0"/>
              <a:t>“Manufacturing” or “Production” Operation Management</a:t>
            </a:r>
            <a:endParaRPr lang="en-GB" dirty="0"/>
          </a:p>
          <a:p>
            <a:r>
              <a:rPr lang="en-GB" dirty="0"/>
              <a:t>Adding value</a:t>
            </a:r>
            <a:endParaRPr lang="en-GB" dirty="0"/>
          </a:p>
          <a:p>
            <a:r>
              <a:rPr lang="en-GB" dirty="0" err="1"/>
              <a:t>Servitisation</a:t>
            </a:r>
            <a:endParaRPr lang="en-GB" dirty="0"/>
          </a:p>
          <a:p>
            <a:r>
              <a:rPr lang="en-GB" dirty="0"/>
              <a:t>From a “capital” economy to a “Data” economy</a:t>
            </a:r>
            <a:endParaRPr lang="en-GB" dirty="0"/>
          </a:p>
          <a:p>
            <a:r>
              <a:rPr lang="en-GB" dirty="0"/>
              <a:t>The experience economy / The circular economy</a:t>
            </a:r>
            <a:endParaRPr lang="en-GB" dirty="0"/>
          </a:p>
          <a:p>
            <a:endParaRPr lang="en-GB" dirty="0"/>
          </a:p>
          <a:p>
            <a:endParaRPr lang="en-GB"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54227"/>
          </a:xfrm>
        </p:spPr>
        <p:txBody>
          <a:bodyPr/>
          <a:lstStyle/>
          <a:p>
            <a:pPr algn="ctr"/>
            <a:r>
              <a:rPr lang="en-US" dirty="0"/>
              <a:t>The value shop</a:t>
            </a:r>
            <a:endParaRPr lang="en-US" dirty="0"/>
          </a:p>
        </p:txBody>
      </p:sp>
      <p:pic>
        <p:nvPicPr>
          <p:cNvPr id="4" name="Content Placeholder 3"/>
          <p:cNvPicPr>
            <a:picLocks noGrp="1" noChangeAspect="1"/>
          </p:cNvPicPr>
          <p:nvPr>
            <p:ph idx="1"/>
          </p:nvPr>
        </p:nvPicPr>
        <p:blipFill>
          <a:blip r:embed="rId1"/>
          <a:stretch>
            <a:fillRect/>
          </a:stretch>
        </p:blipFill>
        <p:spPr>
          <a:xfrm>
            <a:off x="1939268" y="1119352"/>
            <a:ext cx="9175422" cy="565137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17289"/>
          </a:xfrm>
        </p:spPr>
        <p:txBody>
          <a:bodyPr/>
          <a:lstStyle/>
          <a:p>
            <a:pPr algn="ctr"/>
            <a:r>
              <a:rPr lang="en-US" dirty="0"/>
              <a:t>Value shop diagram for a general practitioner</a:t>
            </a:r>
            <a:endParaRPr lang="en-US" dirty="0"/>
          </a:p>
        </p:txBody>
      </p:sp>
      <p:sp>
        <p:nvSpPr>
          <p:cNvPr id="6" name="Content Placeholder 5"/>
          <p:cNvSpPr>
            <a:spLocks noGrp="1"/>
          </p:cNvSpPr>
          <p:nvPr>
            <p:ph idx="1"/>
          </p:nvPr>
        </p:nvSpPr>
        <p:spPr/>
        <p:txBody>
          <a:bodyPr/>
          <a:lstStyle/>
          <a:p>
            <a:endParaRPr lang="en-US"/>
          </a:p>
        </p:txBody>
      </p:sp>
      <p:pic>
        <p:nvPicPr>
          <p:cNvPr id="7" name="Content Placeholder 3"/>
          <p:cNvPicPr>
            <a:picLocks noChangeAspect="1"/>
          </p:cNvPicPr>
          <p:nvPr/>
        </p:nvPicPr>
        <p:blipFill>
          <a:blip r:embed="rId1"/>
          <a:stretch>
            <a:fillRect/>
          </a:stretch>
        </p:blipFill>
        <p:spPr>
          <a:xfrm>
            <a:off x="1289831" y="1403020"/>
            <a:ext cx="9612337" cy="449334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48284"/>
          </a:xfrm>
        </p:spPr>
        <p:txBody>
          <a:bodyPr>
            <a:normAutofit fontScale="90000"/>
          </a:bodyPr>
          <a:lstStyle/>
          <a:p>
            <a:pPr algn="ctr"/>
            <a:r>
              <a:rPr lang="en-US" dirty="0"/>
              <a:t>Value shop diagram for a petroleum explorer (A) and field developer (B)</a:t>
            </a:r>
            <a:endParaRPr lang="en-US" dirty="0"/>
          </a:p>
        </p:txBody>
      </p:sp>
      <p:pic>
        <p:nvPicPr>
          <p:cNvPr id="4" name="Content Placeholder 3"/>
          <p:cNvPicPr>
            <a:picLocks noGrp="1" noChangeAspect="1"/>
          </p:cNvPicPr>
          <p:nvPr>
            <p:ph idx="1"/>
          </p:nvPr>
        </p:nvPicPr>
        <p:blipFill>
          <a:blip r:embed="rId1"/>
          <a:stretch>
            <a:fillRect/>
          </a:stretch>
        </p:blipFill>
        <p:spPr>
          <a:xfrm>
            <a:off x="1769265" y="1048284"/>
            <a:ext cx="8653470" cy="554443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19931"/>
          </a:xfrm>
        </p:spPr>
        <p:txBody>
          <a:bodyPr/>
          <a:lstStyle/>
          <a:p>
            <a:pPr algn="ctr"/>
            <a:r>
              <a:rPr lang="en-US" dirty="0"/>
              <a:t>The value network</a:t>
            </a:r>
            <a:endParaRPr lang="en-US" dirty="0"/>
          </a:p>
        </p:txBody>
      </p:sp>
      <p:pic>
        <p:nvPicPr>
          <p:cNvPr id="5" name="Content Placeholder 4"/>
          <p:cNvPicPr>
            <a:picLocks noGrp="1" noChangeAspect="1"/>
          </p:cNvPicPr>
          <p:nvPr>
            <p:ph idx="1"/>
          </p:nvPr>
        </p:nvPicPr>
        <p:blipFill>
          <a:blip r:embed="rId1"/>
          <a:stretch>
            <a:fillRect/>
          </a:stretch>
        </p:blipFill>
        <p:spPr>
          <a:xfrm>
            <a:off x="2090160" y="987311"/>
            <a:ext cx="8011680" cy="550556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6257"/>
          </a:xfrm>
        </p:spPr>
        <p:txBody>
          <a:bodyPr>
            <a:normAutofit fontScale="90000"/>
          </a:bodyPr>
          <a:lstStyle/>
          <a:p>
            <a:pPr algn="ctr"/>
            <a:r>
              <a:rPr lang="en-US" dirty="0"/>
              <a:t>Value network diagram for a retail bank</a:t>
            </a:r>
            <a:endParaRPr lang="en-US" dirty="0"/>
          </a:p>
        </p:txBody>
      </p:sp>
      <p:pic>
        <p:nvPicPr>
          <p:cNvPr id="4" name="Content Placeholder 3"/>
          <p:cNvPicPr>
            <a:picLocks noGrp="1" noChangeAspect="1"/>
          </p:cNvPicPr>
          <p:nvPr>
            <p:ph idx="1"/>
          </p:nvPr>
        </p:nvPicPr>
        <p:blipFill>
          <a:blip r:embed="rId1"/>
          <a:stretch>
            <a:fillRect/>
          </a:stretch>
        </p:blipFill>
        <p:spPr>
          <a:xfrm>
            <a:off x="2233383" y="1011360"/>
            <a:ext cx="7725233" cy="584664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1715"/>
            <a:ext cx="10515600" cy="1135062"/>
          </a:xfrm>
        </p:spPr>
        <p:txBody>
          <a:bodyPr>
            <a:normAutofit fontScale="90000"/>
          </a:bodyPr>
          <a:lstStyle/>
          <a:p>
            <a:pPr algn="ctr"/>
            <a:r>
              <a:rPr lang="en-GB" sz="3600" dirty="0">
                <a:solidFill>
                  <a:srgbClr val="FF0000"/>
                </a:solidFill>
              </a:rPr>
              <a:t>Digital technologies generate, store or process Data</a:t>
            </a:r>
            <a:br>
              <a:rPr lang="en-GB" dirty="0"/>
            </a:br>
            <a:endParaRPr lang="en-GB" dirty="0"/>
          </a:p>
        </p:txBody>
      </p:sp>
      <p:sp>
        <p:nvSpPr>
          <p:cNvPr id="3" name="Content Placeholder 2"/>
          <p:cNvSpPr>
            <a:spLocks noGrp="1"/>
          </p:cNvSpPr>
          <p:nvPr>
            <p:ph idx="1"/>
          </p:nvPr>
        </p:nvSpPr>
        <p:spPr>
          <a:xfrm>
            <a:off x="838200" y="1385888"/>
            <a:ext cx="10515600" cy="4791075"/>
          </a:xfrm>
        </p:spPr>
        <p:txBody>
          <a:bodyPr/>
          <a:lstStyle/>
          <a:p>
            <a:pPr marL="0" indent="0">
              <a:buNone/>
            </a:pPr>
            <a:endParaRPr lang="en-GB" dirty="0"/>
          </a:p>
        </p:txBody>
      </p:sp>
      <p:pic>
        <p:nvPicPr>
          <p:cNvPr id="4" name="Picture 3"/>
          <p:cNvPicPr>
            <a:picLocks noChangeAspect="1"/>
          </p:cNvPicPr>
          <p:nvPr/>
        </p:nvPicPr>
        <p:blipFill>
          <a:blip r:embed="rId1"/>
          <a:stretch>
            <a:fillRect/>
          </a:stretch>
        </p:blipFill>
        <p:spPr>
          <a:xfrm>
            <a:off x="838199" y="1385888"/>
            <a:ext cx="3162300" cy="2026520"/>
          </a:xfrm>
          <a:prstGeom prst="rect">
            <a:avLst/>
          </a:prstGeom>
        </p:spPr>
      </p:pic>
      <p:pic>
        <p:nvPicPr>
          <p:cNvPr id="5" name="Picture 4"/>
          <p:cNvPicPr>
            <a:picLocks noChangeAspect="1"/>
          </p:cNvPicPr>
          <p:nvPr/>
        </p:nvPicPr>
        <p:blipFill>
          <a:blip r:embed="rId2"/>
          <a:stretch>
            <a:fillRect/>
          </a:stretch>
        </p:blipFill>
        <p:spPr>
          <a:xfrm>
            <a:off x="4612481" y="1385888"/>
            <a:ext cx="3205162" cy="2026520"/>
          </a:xfrm>
          <a:prstGeom prst="rect">
            <a:avLst/>
          </a:prstGeom>
        </p:spPr>
      </p:pic>
      <p:pic>
        <p:nvPicPr>
          <p:cNvPr id="6" name="Picture 5"/>
          <p:cNvPicPr>
            <a:picLocks noChangeAspect="1"/>
          </p:cNvPicPr>
          <p:nvPr/>
        </p:nvPicPr>
        <p:blipFill>
          <a:blip r:embed="rId3"/>
          <a:stretch>
            <a:fillRect/>
          </a:stretch>
        </p:blipFill>
        <p:spPr>
          <a:xfrm>
            <a:off x="8429625" y="1385888"/>
            <a:ext cx="2924175" cy="2026520"/>
          </a:xfrm>
          <a:prstGeom prst="rect">
            <a:avLst/>
          </a:prstGeom>
        </p:spPr>
      </p:pic>
      <p:pic>
        <p:nvPicPr>
          <p:cNvPr id="7" name="Picture 6"/>
          <p:cNvPicPr>
            <a:picLocks noChangeAspect="1"/>
          </p:cNvPicPr>
          <p:nvPr/>
        </p:nvPicPr>
        <p:blipFill>
          <a:blip r:embed="rId4"/>
          <a:stretch>
            <a:fillRect/>
          </a:stretch>
        </p:blipFill>
        <p:spPr>
          <a:xfrm>
            <a:off x="838200" y="3829050"/>
            <a:ext cx="10515600" cy="302895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rot="10800000">
            <a:off x="677333" y="812798"/>
            <a:ext cx="10718800" cy="5469468"/>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p:cNvSpPr>
            <a:spLocks noGrp="1" noRot="1" noChangeAspect="1" noMove="1" noResize="1" noEditPoints="1" noAdjustHandles="1" noChangeArrowheads="1" noChangeShapeType="1" noTextEdit="1"/>
          </p:cNvSpPr>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p:cNvSpPr>
            <a:spLocks noGrp="1" noRot="1" noChangeAspect="1" noMove="1" noResize="1" noEditPoints="1" noAdjustHandles="1" noChangeArrowheads="1" noChangeShapeType="1" noTextEdit="1"/>
          </p:cNvSpPr>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p:cNvSpPr>
            <a:spLocks noGrp="1" noRot="1" noChangeAspect="1" noMove="1" noResize="1" noEditPoints="1" noAdjustHandles="1" noChangeArrowheads="1" noChangeShapeType="1" noTextEdit="1"/>
          </p:cNvSpPr>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ctrTitle"/>
          </p:nvPr>
        </p:nvSpPr>
        <p:spPr>
          <a:xfrm>
            <a:off x="4038600" y="1939159"/>
            <a:ext cx="7644627" cy="2751086"/>
          </a:xfrm>
        </p:spPr>
        <p:txBody>
          <a:bodyPr>
            <a:normAutofit/>
          </a:bodyPr>
          <a:lstStyle/>
          <a:p>
            <a:pPr algn="r"/>
            <a:r>
              <a:rPr lang="en-GB" dirty="0"/>
              <a:t>The circular economy </a:t>
            </a:r>
            <a:endParaRPr lang="en-GB"/>
          </a:p>
        </p:txBody>
      </p:sp>
      <p:sp>
        <p:nvSpPr>
          <p:cNvPr id="3" name="Subtitle 2"/>
          <p:cNvSpPr>
            <a:spLocks noGrp="1"/>
          </p:cNvSpPr>
          <p:nvPr>
            <p:ph type="subTitle" idx="1"/>
          </p:nvPr>
        </p:nvSpPr>
        <p:spPr>
          <a:xfrm>
            <a:off x="4038600" y="4782320"/>
            <a:ext cx="7644627" cy="1329443"/>
          </a:xfrm>
        </p:spPr>
        <p:txBody>
          <a:bodyPr>
            <a:normAutofit/>
          </a:bodyPr>
          <a:lstStyle/>
          <a:p>
            <a:pPr algn="r"/>
            <a:endParaRPr lang="en-GB"/>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761368" y="380736"/>
            <a:ext cx="8669263" cy="6096528"/>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054385" y="497022"/>
            <a:ext cx="10083230" cy="586395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Capabilities that drive digital delivery</a:t>
            </a:r>
            <a:endParaRPr lang="en-GB" dirty="0"/>
          </a:p>
        </p:txBody>
      </p:sp>
      <p:pic>
        <p:nvPicPr>
          <p:cNvPr id="4" name="Content Placeholder 3"/>
          <p:cNvPicPr>
            <a:picLocks noGrp="1" noChangeAspect="1"/>
          </p:cNvPicPr>
          <p:nvPr>
            <p:ph idx="1"/>
          </p:nvPr>
        </p:nvPicPr>
        <p:blipFill>
          <a:blip r:embed="rId1"/>
          <a:stretch>
            <a:fillRect/>
          </a:stretch>
        </p:blipFill>
        <p:spPr>
          <a:xfrm>
            <a:off x="2174568" y="1825625"/>
            <a:ext cx="7842864" cy="4351338"/>
          </a:xfrm>
          <a:prstGeom prst="rect">
            <a:avLst/>
          </a:prstGeom>
        </p:spPr>
      </p:pic>
      <p:sp>
        <p:nvSpPr>
          <p:cNvPr id="5" name="TextBox 4"/>
          <p:cNvSpPr txBox="1"/>
          <p:nvPr/>
        </p:nvSpPr>
        <p:spPr>
          <a:xfrm>
            <a:off x="711200" y="6311900"/>
            <a:ext cx="4673600" cy="646331"/>
          </a:xfrm>
          <a:prstGeom prst="rect">
            <a:avLst/>
          </a:prstGeom>
          <a:noFill/>
        </p:spPr>
        <p:txBody>
          <a:bodyPr wrap="square" rtlCol="0">
            <a:spAutoFit/>
          </a:bodyPr>
          <a:lstStyle/>
          <a:p>
            <a:r>
              <a:rPr lang="en-GB" dirty="0"/>
              <a:t>Source: Adapted from Turban et al. (2012)</a:t>
            </a:r>
            <a:endParaRPr lang="en-GB" dirty="0"/>
          </a:p>
          <a:p>
            <a:endParaRPr lang="en-GB"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297593" y="1096220"/>
            <a:ext cx="6251110" cy="3566160"/>
          </a:xfrm>
        </p:spPr>
        <p:txBody>
          <a:bodyPr anchor="b">
            <a:normAutofit fontScale="90000"/>
          </a:bodyPr>
          <a:lstStyle/>
          <a:p>
            <a:pPr algn="l"/>
            <a:r>
              <a:rPr lang="en-GB" sz="2700" dirty="0"/>
              <a:t>How does an organisation, </a:t>
            </a:r>
            <a:br>
              <a:rPr lang="en-GB" sz="2700" dirty="0"/>
            </a:br>
            <a:r>
              <a:rPr lang="en-GB" sz="2700" dirty="0"/>
              <a:t>enterprise, public body add value?</a:t>
            </a:r>
            <a:br>
              <a:rPr lang="en-GB" sz="2700" dirty="0"/>
            </a:br>
            <a:br>
              <a:rPr lang="en-GB" sz="2700" dirty="0"/>
            </a:br>
            <a:r>
              <a:rPr lang="en-GB" sz="2700" dirty="0"/>
              <a:t>One approach is to frame adding value in terms of a chain or a service shop or a network</a:t>
            </a:r>
            <a:br>
              <a:rPr lang="en-GB" sz="2700" dirty="0"/>
            </a:br>
            <a:br>
              <a:rPr lang="en-GB" sz="2700" dirty="0"/>
            </a:br>
            <a:r>
              <a:rPr lang="en-GB" sz="2700" dirty="0"/>
              <a:t>How then does digital technology improve/increase/enhance the value added – I have argued it is </a:t>
            </a:r>
            <a:r>
              <a:rPr lang="en-GB" sz="2700" i="1" dirty="0"/>
              <a:t>contingent </a:t>
            </a:r>
            <a:r>
              <a:rPr lang="en-GB" sz="2700" dirty="0"/>
              <a:t>to the way value is added in the domain not categoric or fixed irrespective of the business model</a:t>
            </a:r>
            <a:br>
              <a:rPr lang="en-GB" sz="2700" dirty="0"/>
            </a:br>
            <a:endParaRPr lang="en-GB" sz="2700" dirty="0"/>
          </a:p>
        </p:txBody>
      </p:sp>
      <p:sp>
        <p:nvSpPr>
          <p:cNvPr id="3" name="Subtitle 2"/>
          <p:cNvSpPr>
            <a:spLocks noGrp="1"/>
          </p:cNvSpPr>
          <p:nvPr>
            <p:ph type="subTitle" idx="1"/>
          </p:nvPr>
        </p:nvSpPr>
        <p:spPr>
          <a:xfrm>
            <a:off x="5297593" y="4900449"/>
            <a:ext cx="6251111" cy="1572768"/>
          </a:xfrm>
        </p:spPr>
        <p:txBody>
          <a:bodyPr>
            <a:normAutofit/>
          </a:bodyPr>
          <a:lstStyle/>
          <a:p>
            <a:pPr algn="l">
              <a:spcBef>
                <a:spcPts val="0"/>
              </a:spcBef>
            </a:pPr>
            <a:r>
              <a:rPr lang="en-GB" dirty="0">
                <a:latin typeface="+mj-lt"/>
                <a:ea typeface="+mj-ea"/>
                <a:cs typeface="+mj-cs"/>
              </a:rPr>
              <a:t>So… there is good practice but no best practice</a:t>
            </a:r>
            <a:endParaRPr lang="en-GB" dirty="0">
              <a:latin typeface="+mj-lt"/>
              <a:ea typeface="+mj-ea"/>
              <a:cs typeface="+mj-cs"/>
            </a:endParaRPr>
          </a:p>
          <a:p>
            <a:pPr algn="l"/>
            <a:endParaRPr lang="en-GB" dirty="0"/>
          </a:p>
        </p:txBody>
      </p:sp>
      <p:pic>
        <p:nvPicPr>
          <p:cNvPr id="4" name="Picture 3"/>
          <p:cNvPicPr>
            <a:picLocks noChangeAspect="1"/>
          </p:cNvPicPr>
          <p:nvPr/>
        </p:nvPicPr>
        <p:blipFill rotWithShape="1">
          <a:blip r:embed="rId1"/>
          <a:srcRect r="-1" b="1709"/>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p:cNvSpPr>
            <a:spLocks noGrp="1" noRot="1" noChangeAspect="1" noMove="1" noResize="1" noEditPoints="1" noAdjustHandles="1" noChangeArrowheads="1" noChangeShapeType="1" noTextEdit="1"/>
          </p:cNvSpPr>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297762" y="640080"/>
            <a:ext cx="6251110" cy="3566160"/>
          </a:xfrm>
        </p:spPr>
        <p:txBody>
          <a:bodyPr anchor="b">
            <a:normAutofit fontScale="90000"/>
          </a:bodyPr>
          <a:lstStyle/>
          <a:p>
            <a:pPr algn="l"/>
            <a:r>
              <a:rPr lang="en-GB" dirty="0"/>
              <a:t>Master of Business Administration </a:t>
            </a:r>
            <a:br>
              <a:rPr lang="en-GB" dirty="0"/>
            </a:br>
            <a:r>
              <a:rPr lang="en-GB" sz="5400" dirty="0"/>
              <a:t>Digital Business Delivery</a:t>
            </a:r>
            <a:br>
              <a:rPr lang="en-GB" sz="5400" dirty="0"/>
            </a:br>
            <a:endParaRPr lang="en-GB" sz="5400" dirty="0">
              <a:solidFill>
                <a:srgbClr val="FF0000"/>
              </a:solidFill>
            </a:endParaRPr>
          </a:p>
        </p:txBody>
      </p:sp>
      <p:sp>
        <p:nvSpPr>
          <p:cNvPr id="3" name="Subtitle 2"/>
          <p:cNvSpPr>
            <a:spLocks noGrp="1"/>
          </p:cNvSpPr>
          <p:nvPr>
            <p:ph type="subTitle" idx="1"/>
          </p:nvPr>
        </p:nvSpPr>
        <p:spPr>
          <a:xfrm>
            <a:off x="5297760" y="4636008"/>
            <a:ext cx="6251111" cy="1572768"/>
          </a:xfrm>
        </p:spPr>
        <p:txBody>
          <a:bodyPr>
            <a:normAutofit/>
          </a:bodyPr>
          <a:lstStyle/>
          <a:p>
            <a:pPr algn="l"/>
            <a:r>
              <a:rPr lang="en-GB" dirty="0"/>
              <a:t>Professor Nigel Caldwell</a:t>
            </a:r>
            <a:endParaRPr lang="en-GB" dirty="0"/>
          </a:p>
        </p:txBody>
      </p:sp>
      <p:pic>
        <p:nvPicPr>
          <p:cNvPr id="4" name="Picture 3"/>
          <p:cNvPicPr>
            <a:picLocks noChangeAspect="1"/>
          </p:cNvPicPr>
          <p:nvPr/>
        </p:nvPicPr>
        <p:blipFill rotWithShape="1">
          <a:blip r:embed="rId1"/>
          <a:srcRect r="-1" b="1709"/>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p:cNvSpPr>
            <a:spLocks noGrp="1" noRot="1" noChangeAspect="1" noMove="1" noResize="1" noEditPoints="1" noAdjustHandles="1" noChangeArrowheads="1" noChangeShapeType="1" noTextEdit="1"/>
          </p:cNvSpPr>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p:cNvGrpSpPr>
            <a:grpSpLocks noGrp="1" noRot="1" noChangeAspect="1" noMove="1" noResize="1" noUngrp="1"/>
          </p:cNvGrpSpPr>
          <p:nvPr/>
        </p:nvGrpSpPr>
        <p:grpSpPr>
          <a:xfrm>
            <a:off x="-329674" y="-59376"/>
            <a:ext cx="12515851" cy="6923798"/>
            <a:chOff x="-329674" y="-51881"/>
            <a:chExt cx="12515851" cy="6923798"/>
          </a:xfrm>
        </p:grpSpPr>
        <p:sp>
          <p:nvSpPr>
            <p:cNvPr id="74"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5"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6"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77"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8"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9"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0"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1"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2"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3"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4"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85"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86"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7"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92"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ln>
            <a:extLst>
              <a:ext uri="{909E8E84-426E-40DD-AFC4-6F175D3DCCD1}">
                <a14:hiddenFill xmlns:a14="http://schemas.microsoft.com/office/drawing/2010/main">
                  <a:solidFill>
                    <a:srgbClr val="FFFFFF"/>
                  </a:solidFill>
                </a14:hiddenFill>
              </a:ext>
            </a:extLst>
          </p:spPr>
        </p:sp>
      </p:grpSp>
      <p:pic>
        <p:nvPicPr>
          <p:cNvPr id="2" name="Picture 1"/>
          <p:cNvPicPr>
            <a:picLocks noChangeAspect="1"/>
          </p:cNvPicPr>
          <p:nvPr/>
        </p:nvPicPr>
        <p:blipFill rotWithShape="1">
          <a:blip r:embed="rId1"/>
          <a:srcRect t="25946" r="-2" b="2782"/>
          <a:stretch>
            <a:fillRect/>
          </a:stretch>
        </p:blipFill>
        <p:spPr>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1026" name="Picture 2" descr="Image result for the scott monumen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6156" r="3" b="2909"/>
          <a:stretch>
            <a:fillRect/>
          </a:stretch>
        </p:blipFill>
        <p:spPr bwMode="auto">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91776" y="4571423"/>
            <a:ext cx="5208544" cy="177030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000"/>
              <a:t>The Walter Scott</a:t>
            </a:r>
            <a:endParaRPr lang="en-US" sz="1000"/>
          </a:p>
          <a:p>
            <a:pPr indent="-228600">
              <a:lnSpc>
                <a:spcPct val="90000"/>
              </a:lnSpc>
              <a:spcAft>
                <a:spcPts val="600"/>
              </a:spcAft>
              <a:buFont typeface="Arial" panose="020B0604020202020204" pitchFamily="34" charset="0"/>
              <a:buChar char="•"/>
            </a:pPr>
            <a:r>
              <a:rPr lang="en-US" sz="1000"/>
              <a:t>Monument,</a:t>
            </a:r>
            <a:endParaRPr lang="en-US" sz="1000"/>
          </a:p>
          <a:p>
            <a:pPr indent="-228600">
              <a:lnSpc>
                <a:spcPct val="90000"/>
              </a:lnSpc>
              <a:spcAft>
                <a:spcPts val="600"/>
              </a:spcAft>
              <a:buFont typeface="Arial" panose="020B0604020202020204" pitchFamily="34" charset="0"/>
              <a:buChar char="•"/>
            </a:pPr>
            <a:r>
              <a:rPr lang="en-US" sz="1000"/>
              <a:t>Edinburgh – </a:t>
            </a:r>
            <a:endParaRPr lang="en-US" sz="1000"/>
          </a:p>
          <a:p>
            <a:pPr indent="-228600">
              <a:lnSpc>
                <a:spcPct val="90000"/>
              </a:lnSpc>
              <a:spcAft>
                <a:spcPts val="600"/>
              </a:spcAft>
              <a:buFont typeface="Arial" panose="020B0604020202020204" pitchFamily="34" charset="0"/>
              <a:buChar char="•"/>
            </a:pPr>
            <a:endParaRPr lang="en-US" sz="1000"/>
          </a:p>
          <a:p>
            <a:pPr indent="-228600">
              <a:lnSpc>
                <a:spcPct val="90000"/>
              </a:lnSpc>
              <a:spcAft>
                <a:spcPts val="600"/>
              </a:spcAft>
              <a:buFont typeface="Arial" panose="020B0604020202020204" pitchFamily="34" charset="0"/>
              <a:buChar char="•"/>
            </a:pPr>
            <a:r>
              <a:rPr lang="en-US" sz="1000"/>
              <a:t>another </a:t>
            </a:r>
            <a:endParaRPr lang="en-US" sz="1000"/>
          </a:p>
          <a:p>
            <a:pPr indent="-228600">
              <a:lnSpc>
                <a:spcPct val="90000"/>
              </a:lnSpc>
              <a:spcAft>
                <a:spcPts val="600"/>
              </a:spcAft>
              <a:buFont typeface="Arial" panose="020B0604020202020204" pitchFamily="34" charset="0"/>
              <a:buChar char="•"/>
            </a:pPr>
            <a:r>
              <a:rPr lang="en-US" sz="1000"/>
              <a:t>unreadable </a:t>
            </a:r>
            <a:endParaRPr lang="en-US" sz="1000"/>
          </a:p>
          <a:p>
            <a:pPr indent="-228600">
              <a:lnSpc>
                <a:spcPct val="90000"/>
              </a:lnSpc>
              <a:spcAft>
                <a:spcPts val="600"/>
              </a:spcAft>
              <a:buFont typeface="Arial" panose="020B0604020202020204" pitchFamily="34" charset="0"/>
              <a:buChar char="•"/>
            </a:pPr>
            <a:r>
              <a:rPr lang="en-US" sz="1000"/>
              <a:t>Scottish</a:t>
            </a:r>
            <a:endParaRPr lang="en-US" sz="1000"/>
          </a:p>
          <a:p>
            <a:pPr indent="-228600">
              <a:lnSpc>
                <a:spcPct val="90000"/>
              </a:lnSpc>
              <a:spcAft>
                <a:spcPts val="600"/>
              </a:spcAft>
              <a:buFont typeface="Arial" panose="020B0604020202020204" pitchFamily="34" charset="0"/>
              <a:buChar char="•"/>
            </a:pPr>
            <a:r>
              <a:rPr lang="en-US" sz="1000"/>
              <a:t>author</a:t>
            </a:r>
            <a:endParaRPr lang="en-US" sz="1000"/>
          </a:p>
        </p:txBody>
      </p:sp>
    </p:spTree>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8531" y="-159603"/>
            <a:ext cx="4713027" cy="4216400"/>
          </a:xfrm>
        </p:spPr>
        <p:txBody>
          <a:bodyPr/>
          <a:lstStyle/>
          <a:p>
            <a:r>
              <a:rPr lang="en-GB" dirty="0"/>
              <a:t>The division of labour</a:t>
            </a:r>
            <a:endParaRPr lang="en-GB" dirty="0"/>
          </a:p>
        </p:txBody>
      </p:sp>
      <p:sp>
        <p:nvSpPr>
          <p:cNvPr id="3" name="Subtitle 2"/>
          <p:cNvSpPr>
            <a:spLocks noGrp="1"/>
          </p:cNvSpPr>
          <p:nvPr>
            <p:ph type="subTitle" idx="1"/>
          </p:nvPr>
        </p:nvSpPr>
        <p:spPr>
          <a:xfrm>
            <a:off x="418531" y="4139904"/>
            <a:ext cx="4917745" cy="1655762"/>
          </a:xfrm>
        </p:spPr>
        <p:txBody>
          <a:bodyPr/>
          <a:lstStyle/>
          <a:p>
            <a:r>
              <a:rPr lang="en-GB" dirty="0"/>
              <a:t>Adam Smith</a:t>
            </a:r>
            <a:endParaRPr lang="en-GB" dirty="0"/>
          </a:p>
          <a:p>
            <a:r>
              <a:rPr lang="en-GB" dirty="0"/>
              <a:t>[The Wealth of Nations]</a:t>
            </a:r>
            <a:endParaRPr lang="en-GB" dirty="0"/>
          </a:p>
        </p:txBody>
      </p:sp>
      <p:pic>
        <p:nvPicPr>
          <p:cNvPr id="4" name="Picture 3"/>
          <p:cNvPicPr>
            <a:picLocks noChangeAspect="1"/>
          </p:cNvPicPr>
          <p:nvPr/>
        </p:nvPicPr>
        <p:blipFill>
          <a:blip r:embed="rId1"/>
          <a:stretch>
            <a:fillRect/>
          </a:stretch>
        </p:blipFill>
        <p:spPr>
          <a:xfrm>
            <a:off x="6096000" y="2143919"/>
            <a:ext cx="6096000" cy="4572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691" y="254289"/>
            <a:ext cx="10515600" cy="1325563"/>
          </a:xfrm>
        </p:spPr>
        <p:txBody>
          <a:bodyPr/>
          <a:lstStyle/>
          <a:p>
            <a:r>
              <a:rPr lang="en-GB" dirty="0">
                <a:solidFill>
                  <a:srgbClr val="FF0000"/>
                </a:solidFill>
              </a:rPr>
              <a:t>Adam Smith and the Pin factory</a:t>
            </a:r>
            <a:endParaRPr lang="en-GB" dirty="0">
              <a:solidFill>
                <a:srgbClr val="FF0000"/>
              </a:solidFill>
            </a:endParaRPr>
          </a:p>
        </p:txBody>
      </p:sp>
      <p:sp>
        <p:nvSpPr>
          <p:cNvPr id="3" name="Content Placeholder 2"/>
          <p:cNvSpPr>
            <a:spLocks noGrp="1"/>
          </p:cNvSpPr>
          <p:nvPr>
            <p:ph idx="1"/>
          </p:nvPr>
        </p:nvSpPr>
        <p:spPr>
          <a:xfrm>
            <a:off x="843691" y="1136639"/>
            <a:ext cx="10515600" cy="4351338"/>
          </a:xfrm>
        </p:spPr>
        <p:txBody>
          <a:bodyPr>
            <a:normAutofit/>
          </a:bodyPr>
          <a:lstStyle/>
          <a:p>
            <a:pPr marL="0" indent="0">
              <a:buNone/>
            </a:pPr>
            <a:r>
              <a:rPr lang="en-GB" sz="3200" dirty="0"/>
              <a:t>…I have seen a small manufactory … where ten men … [even lacking] … the necessary machinery, could make…upwards of 48,000 pins in a day. Each person, therefore, ….might be considered as making 4,800 pins in a day. But… separately and independently … they could not [each]…have made 20, perhaps not one pin in a day…</a:t>
            </a:r>
            <a:endParaRPr lang="en-GB" sz="3200" dirty="0"/>
          </a:p>
        </p:txBody>
      </p:sp>
      <p:sp>
        <p:nvSpPr>
          <p:cNvPr id="4" name="TextBox 3"/>
          <p:cNvSpPr txBox="1"/>
          <p:nvPr/>
        </p:nvSpPr>
        <p:spPr>
          <a:xfrm>
            <a:off x="838200" y="6493530"/>
            <a:ext cx="5151538" cy="307777"/>
          </a:xfrm>
          <a:prstGeom prst="rect">
            <a:avLst/>
          </a:prstGeom>
          <a:noFill/>
        </p:spPr>
        <p:txBody>
          <a:bodyPr wrap="none" rtlCol="0">
            <a:spAutoFit/>
          </a:bodyPr>
          <a:lstStyle/>
          <a:p>
            <a:r>
              <a:rPr lang="en-GB" sz="1400" dirty="0"/>
              <a:t>Smith, A. (2001 /  1776). The </a:t>
            </a:r>
            <a:r>
              <a:rPr lang="en-GB" sz="1400" u="sng" dirty="0"/>
              <a:t>Wealth of Nations</a:t>
            </a:r>
            <a:r>
              <a:rPr lang="en-GB" sz="1400" dirty="0"/>
              <a:t>, Hayes Barton Press.</a:t>
            </a:r>
            <a:endParaRPr lang="en-GB" sz="1400" dirty="0"/>
          </a:p>
        </p:txBody>
      </p:sp>
      <p:pic>
        <p:nvPicPr>
          <p:cNvPr id="5" name="Picture 4"/>
          <p:cNvPicPr>
            <a:picLocks noChangeAspect="1"/>
          </p:cNvPicPr>
          <p:nvPr/>
        </p:nvPicPr>
        <p:blipFill>
          <a:blip r:embed="rId1"/>
          <a:stretch>
            <a:fillRect/>
          </a:stretch>
        </p:blipFill>
        <p:spPr>
          <a:xfrm>
            <a:off x="838200" y="4399172"/>
            <a:ext cx="10515600" cy="179851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1"/>
          <a:srcRect t="13391" b="25145"/>
          <a:stretch>
            <a:fillRect/>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3" name="Picture 2"/>
          <p:cNvPicPr>
            <a:picLocks noChangeAspect="1"/>
          </p:cNvPicPr>
          <p:nvPr/>
        </p:nvPicPr>
        <p:blipFill rotWithShape="1">
          <a:blip r:embed="rId2"/>
          <a:srcRect r="1" b="26804"/>
          <a:stretch>
            <a:fillRect/>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4" name="Freeform: Shape 11"/>
          <p:cNvSpPr>
            <a:spLocks noGrp="1" noRot="1" noChangeAspect="1" noMove="1" noResize="1" noEditPoints="1" noAdjustHandles="1" noChangeArrowheads="1" noChangeShapeType="1" noTextEdit="1"/>
          </p:cNvSpPr>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p:cNvSpPr>
            <a:spLocks noGrp="1" noRot="1" noChangeAspect="1" noMove="1" noResize="1" noEditPoints="1" noAdjustHandles="1" noChangeArrowheads="1" noChangeShapeType="1" noTextEdit="1"/>
          </p:cNvSpPr>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48056" y="859536"/>
            <a:ext cx="4832802" cy="1243584"/>
          </a:xfrm>
        </p:spPr>
        <p:txBody>
          <a:bodyPr vert="horz" lIns="91440" tIns="45720" rIns="91440" bIns="45720" rtlCol="0" anchor="ctr">
            <a:normAutofit/>
          </a:bodyPr>
          <a:lstStyle/>
          <a:p>
            <a:r>
              <a:rPr lang="en-US" sz="3400" kern="1200">
                <a:solidFill>
                  <a:schemeClr val="tx1"/>
                </a:solidFill>
                <a:latin typeface="+mj-lt"/>
                <a:ea typeface="+mj-ea"/>
                <a:cs typeface="+mj-cs"/>
              </a:rPr>
              <a:t>Adam Smith and the division of labour</a:t>
            </a:r>
            <a:endParaRPr lang="en-US" sz="3400" kern="1200">
              <a:solidFill>
                <a:schemeClr val="tx1"/>
              </a:solidFill>
              <a:latin typeface="+mj-lt"/>
              <a:ea typeface="+mj-ea"/>
              <a:cs typeface="+mj-cs"/>
            </a:endParaRPr>
          </a:p>
        </p:txBody>
      </p:sp>
      <p:sp>
        <p:nvSpPr>
          <p:cNvPr id="16" name="Rectangle 15"/>
          <p:cNvSpPr>
            <a:spLocks noGrp="1" noRot="1" noChangeAspect="1" noMove="1" noResize="1" noEditPoints="1" noAdjustHandles="1" noChangeArrowheads="1" noChangeShapeType="1" noTextEdit="1"/>
          </p:cNvSpPr>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p:cNvSpPr>
            <a:spLocks noGrp="1" noRot="1" noChangeAspect="1" noMove="1" noResize="1" noEditPoints="1" noAdjustHandles="1" noChangeArrowheads="1" noChangeShapeType="1" noTextEdit="1"/>
          </p:cNvSpPr>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a:spLocks noGrp="1" noRot="1" noChangeAspect="1" noMove="1" noResize="1" noEditPoints="1" noAdjustHandles="1" noChangeArrowheads="1" noChangeShapeType="1" noTextEdit="1"/>
          </p:cNvSpPr>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Rectangle 4"/>
          <p:cNvSpPr/>
          <p:nvPr/>
        </p:nvSpPr>
        <p:spPr>
          <a:xfrm>
            <a:off x="448056" y="2512611"/>
            <a:ext cx="4832803" cy="366435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 this business is now … divided into a number of branches, of which the greater part are likewise peculiar trades. One man draws out the wire, another straights it, a 3rd cuts it, a 4th points it, a 5th grinds it at the top for receiving the head; to make the head requires 2 or 3 distinct operations; to put it on, is a peculiar business, to whiten the pins is another; it is even a trade by itself to put them into the paper; and the important business of making a pin is, in this manner, divided into about 18 distinct operations</a:t>
            </a:r>
            <a:endParaRPr lang="en-US" sz="2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Grp="1" noRot="1" noChangeAspect="1" noMove="1" noResize="1" noEditPoints="1" noAdjustHandles="1" noChangeArrowheads="1" noChangeShapeType="1" noCrop="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4105" y="802955"/>
            <a:ext cx="4977976" cy="1454051"/>
          </a:xfrm>
        </p:spPr>
        <p:txBody>
          <a:bodyPr>
            <a:normAutofit/>
          </a:bodyPr>
          <a:lstStyle/>
          <a:p>
            <a:r>
              <a:rPr lang="en-GB" sz="4100" dirty="0">
                <a:solidFill>
                  <a:srgbClr val="FF0000"/>
                </a:solidFill>
              </a:rPr>
              <a:t>Why does the division of labour add value?</a:t>
            </a:r>
            <a:endParaRPr lang="en-GB" sz="4100" dirty="0">
              <a:solidFill>
                <a:srgbClr val="FF0000"/>
              </a:solidFill>
            </a:endParaRPr>
          </a:p>
        </p:txBody>
      </p:sp>
      <p:sp>
        <p:nvSpPr>
          <p:cNvPr id="13" name="Freeform 62"/>
          <p:cNvSpPr>
            <a:spLocks noGrp="1" noRot="1" noChangeAspect="1" noMove="1" noResize="1" noEditPoints="1" noAdjustHandles="1" noChangeArrowheads="1" noChangeShapeType="1" noTextEdit="1"/>
          </p:cNvSpPr>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p:cNvPicPr>
            <a:picLocks noChangeAspect="1"/>
          </p:cNvPicPr>
          <p:nvPr/>
        </p:nvPicPr>
        <p:blipFill rotWithShape="1">
          <a:blip r:embed="rId2"/>
          <a:srcRect l="8425" r="15065" b="1"/>
          <a:stretch>
            <a:fillRect/>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p:cNvSpPr>
            <a:spLocks noGrp="1"/>
          </p:cNvSpPr>
          <p:nvPr>
            <p:ph idx="1"/>
          </p:nvPr>
        </p:nvSpPr>
        <p:spPr>
          <a:xfrm>
            <a:off x="6090574" y="2421682"/>
            <a:ext cx="4977578" cy="3639289"/>
          </a:xfrm>
        </p:spPr>
        <p:txBody>
          <a:bodyPr anchor="ctr">
            <a:normAutofit/>
          </a:bodyPr>
          <a:lstStyle/>
          <a:p>
            <a:r>
              <a:rPr lang="en-GB" sz="2400" dirty="0">
                <a:solidFill>
                  <a:srgbClr val="000000"/>
                </a:solidFill>
              </a:rPr>
              <a:t>Each worker gets better at their task</a:t>
            </a:r>
            <a:endParaRPr lang="en-GB" sz="2400" dirty="0">
              <a:solidFill>
                <a:srgbClr val="000000"/>
              </a:solidFill>
            </a:endParaRPr>
          </a:p>
          <a:p>
            <a:r>
              <a:rPr lang="en-GB" sz="2400" dirty="0">
                <a:solidFill>
                  <a:srgbClr val="000000"/>
                </a:solidFill>
              </a:rPr>
              <a:t>Minimises movement and change over between tasks</a:t>
            </a:r>
            <a:endParaRPr lang="en-GB" sz="2400" dirty="0">
              <a:solidFill>
                <a:srgbClr val="000000"/>
              </a:solidFill>
            </a:endParaRPr>
          </a:p>
          <a:p>
            <a:r>
              <a:rPr lang="en-GB" sz="2400" dirty="0">
                <a:solidFill>
                  <a:srgbClr val="000000"/>
                </a:solidFill>
              </a:rPr>
              <a:t>Encourages the development of labour saving machinery</a:t>
            </a:r>
            <a:endParaRPr lang="en-GB" sz="2400" dirty="0">
              <a:solidFill>
                <a:srgbClr val="000000"/>
              </a:solidFill>
            </a:endParaRPr>
          </a:p>
          <a:p>
            <a:r>
              <a:rPr lang="en-GB" sz="2400" dirty="0">
                <a:solidFill>
                  <a:srgbClr val="000000"/>
                </a:solidFill>
              </a:rPr>
              <a:t>No need to employ expensive trades</a:t>
            </a:r>
            <a:endParaRPr lang="en-GB" sz="2400" dirty="0">
              <a:solidFill>
                <a:srgbClr val="000000"/>
              </a:solidFill>
            </a:endParaRPr>
          </a:p>
          <a:p>
            <a:r>
              <a:rPr lang="en-GB" sz="2400" dirty="0">
                <a:solidFill>
                  <a:srgbClr val="000000"/>
                </a:solidFill>
              </a:rPr>
              <a:t>New opportunities for management to co-ordinate [?] / pressure [?] the workers</a:t>
            </a:r>
            <a:endParaRPr lang="en-GB" sz="2400" dirty="0">
              <a:solidFill>
                <a:srgbClr val="000000"/>
              </a:solidFill>
            </a:endParaRPr>
          </a:p>
        </p:txBody>
      </p:sp>
    </p:spTree>
  </p:cSld>
  <p:clrMapOvr>
    <a:masterClrMapping/>
  </p:clrMapOvr>
</p:sld>
</file>

<file path=ppt/tags/tag1.xml><?xml version="1.0" encoding="utf-8"?>
<p:tagLst xmlns:p="http://schemas.openxmlformats.org/presentationml/2006/main">
  <p:tag name="commondata" val="eyJoZGlkIjoiYTk4NWE2MDhkZjdhMjJhYWFhNmJkMDhiY2VmMTM5YzUif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11054</Words>
  <Application>WPS 演示</Application>
  <PresentationFormat>Widescreen</PresentationFormat>
  <Paragraphs>314</Paragraphs>
  <Slides>52</Slides>
  <Notes>18</Notes>
  <HiddenSlides>0</HiddenSlides>
  <MMClips>0</MMClips>
  <ScaleCrop>false</ScaleCrop>
  <HeadingPairs>
    <vt:vector size="6" baseType="variant">
      <vt:variant>
        <vt:lpstr>已用的字体</vt:lpstr>
      </vt:variant>
      <vt:variant>
        <vt:i4>12</vt:i4>
      </vt:variant>
      <vt:variant>
        <vt:lpstr>主题</vt:lpstr>
      </vt:variant>
      <vt:variant>
        <vt:i4>9</vt:i4>
      </vt:variant>
      <vt:variant>
        <vt:lpstr>幻灯片标题</vt:lpstr>
      </vt:variant>
      <vt:variant>
        <vt:i4>52</vt:i4>
      </vt:variant>
    </vt:vector>
  </HeadingPairs>
  <TitlesOfParts>
    <vt:vector size="73" baseType="lpstr">
      <vt:lpstr>Arial</vt:lpstr>
      <vt:lpstr>宋体</vt:lpstr>
      <vt:lpstr>Wingdings</vt:lpstr>
      <vt:lpstr>SourceSansPro</vt:lpstr>
      <vt:lpstr>Segoe Print</vt:lpstr>
      <vt:lpstr>Calibri</vt:lpstr>
      <vt:lpstr>Calibri Light</vt:lpstr>
      <vt:lpstr>微软雅黑</vt:lpstr>
      <vt:lpstr>Arial Unicode MS</vt:lpstr>
      <vt:lpstr>等线</vt:lpstr>
      <vt:lpstr>Book Antiqua</vt:lpstr>
      <vt:lpstr>MS Sans Serif</vt:lpstr>
      <vt:lpstr>Office Theme</vt:lpstr>
      <vt:lpstr>Office Theme</vt:lpstr>
      <vt:lpstr>Default Design</vt:lpstr>
      <vt:lpstr>Default Design</vt:lpstr>
      <vt:lpstr>Default Design</vt:lpstr>
      <vt:lpstr>Default Design</vt:lpstr>
      <vt:lpstr>Default Design</vt:lpstr>
      <vt:lpstr>Default Design</vt:lpstr>
      <vt:lpstr>Default Design</vt:lpstr>
      <vt:lpstr>Master of Business Administration  Digital Business Delivery </vt:lpstr>
      <vt:lpstr>PowerPoint 演示文稿</vt:lpstr>
      <vt:lpstr>[Global] Learning objectives / what is the big idea here?</vt:lpstr>
      <vt:lpstr>Agenda: Why digital delivery of operations?</vt:lpstr>
      <vt:lpstr>Capabilities that drive digital delivery</vt:lpstr>
      <vt:lpstr>The division of labour</vt:lpstr>
      <vt:lpstr>Adam Smith and the Pin factory</vt:lpstr>
      <vt:lpstr>Adam Smith and the division of labour</vt:lpstr>
      <vt:lpstr>Why does the division of labour add value?</vt:lpstr>
      <vt:lpstr>The Magical Number Seven, Plus or Minus Two (Miller, 1956)</vt:lpstr>
      <vt:lpstr>PowerPoint 演示文稿</vt:lpstr>
      <vt:lpstr>PowerPoint 演示文稿</vt:lpstr>
      <vt:lpstr>From craft to mass production</vt:lpstr>
      <vt:lpstr>Craft car production - 1</vt:lpstr>
      <vt:lpstr>Craft car production – 2  At the Prime</vt:lpstr>
      <vt:lpstr>The drawbacks of craft production</vt:lpstr>
      <vt:lpstr>PowerPoint 演示文稿</vt:lpstr>
      <vt:lpstr>Ford’s Mass Production</vt:lpstr>
      <vt:lpstr>Ford’s Mass Consumption</vt:lpstr>
      <vt:lpstr>What did Sloan achieve at General Motors?</vt:lpstr>
      <vt:lpstr>PowerPoint 演示文稿</vt:lpstr>
      <vt:lpstr>PowerPoint 演示文稿</vt:lpstr>
      <vt:lpstr>PowerPoint 演示文稿</vt:lpstr>
      <vt:lpstr>Sloan’s divisional structure</vt:lpstr>
      <vt:lpstr>1950s was boom time: Sloan’s system was rigid</vt:lpstr>
      <vt:lpstr>PowerPoint 演示文稿</vt:lpstr>
      <vt:lpstr>Make or buy analysis </vt:lpstr>
      <vt:lpstr>PowerPoint 演示文稿</vt:lpstr>
      <vt:lpstr>Transaction Cost Economics</vt:lpstr>
      <vt:lpstr>TCE approach to make or buy decision</vt:lpstr>
      <vt:lpstr>Transaction Cost Analysis</vt:lpstr>
      <vt:lpstr>Transaction Cost Analysis (2)</vt:lpstr>
      <vt:lpstr>Criticisms of the TCE approach</vt:lpstr>
      <vt:lpstr>In praise of mass production</vt:lpstr>
      <vt:lpstr>Operations Management as Manufacturing or Operations Research </vt:lpstr>
      <vt:lpstr>Configuring value for competitive advantage on chains, shops and networks</vt:lpstr>
      <vt:lpstr>PowerPoint 演示文稿</vt:lpstr>
      <vt:lpstr>The value chain</vt:lpstr>
      <vt:lpstr>Value chain diagram for a copier manufacturer</vt:lpstr>
      <vt:lpstr>The value shop</vt:lpstr>
      <vt:lpstr>Value shop diagram for a general practitioner</vt:lpstr>
      <vt:lpstr>Value shop diagram for a petroleum explorer (A) and field developer (B)</vt:lpstr>
      <vt:lpstr>The value network</vt:lpstr>
      <vt:lpstr>Value network diagram for a retail bank</vt:lpstr>
      <vt:lpstr>Digital technologies generate, store or process Data </vt:lpstr>
      <vt:lpstr>PowerPoint 演示文稿</vt:lpstr>
      <vt:lpstr>The circular economy </vt:lpstr>
      <vt:lpstr>PowerPoint 演示文稿</vt:lpstr>
      <vt:lpstr>PowerPoint 演示文稿</vt:lpstr>
      <vt:lpstr>How does an organisation,  enterprise, public body add value?  One approach is to frame adding value in terms of a chain or a service shop or a network  How then does digital technology improve/increase/enhance the value added – I have argued it is contingent to the way value is added in the domain not categoric or fixed irrespective of the business model </vt:lpstr>
      <vt:lpstr>Master of Business Administration  Digital Business Delivery </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of Business Administration  Digital Business Delivery</dc:title>
  <dc:creator>Nigel Caldwell</dc:creator>
  <cp:lastModifiedBy>Jyyy</cp:lastModifiedBy>
  <cp:revision>10</cp:revision>
  <dcterms:created xsi:type="dcterms:W3CDTF">2021-02-08T15:17:00Z</dcterms:created>
  <dcterms:modified xsi:type="dcterms:W3CDTF">2024-03-24T14:19:36Z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7E03D1E3FF034374AC493854068822A0_12</vt:lpwstr>
  </property>
  <property fmtid="{D5CDD505-2E9C-101B-9397-08002B2CF9AE}" pid="3" name="KSOProductBuildVer">
    <vt:lpwstr>2052-12.1.0.16250</vt:lpwstr>
  </property>
</Properties>
</file>