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handoutMasters/handoutMaster1.xml" ContentType="application/vnd.openxmlformats-officedocument.presentationml.handoutMaster+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3"/>
    <p:sldMasterId id="2147483661" r:id="rId4"/>
    <p:sldMasterId id="2147483665" r:id="rId5"/>
    <p:sldMasterId id="2147483673" r:id="rId6"/>
  </p:sldMasterIdLst>
  <p:notesMasterIdLst>
    <p:notesMasterId r:id="rId11"/>
  </p:notesMasterIdLst>
  <p:handoutMasterIdLst>
    <p:handoutMasterId r:id="rId47"/>
  </p:handoutMasterIdLst>
  <p:sldIdLst>
    <p:sldId id="322" r:id="rId7"/>
    <p:sldId id="432" r:id="rId8"/>
    <p:sldId id="324" r:id="rId9"/>
    <p:sldId id="436" r:id="rId10"/>
    <p:sldId id="415" r:id="rId12"/>
    <p:sldId id="416" r:id="rId13"/>
    <p:sldId id="398" r:id="rId14"/>
    <p:sldId id="418" r:id="rId15"/>
    <p:sldId id="369" r:id="rId16"/>
    <p:sldId id="434" r:id="rId17"/>
    <p:sldId id="350" r:id="rId18"/>
    <p:sldId id="351" r:id="rId19"/>
    <p:sldId id="399" r:id="rId20"/>
    <p:sldId id="400" r:id="rId21"/>
    <p:sldId id="401" r:id="rId22"/>
    <p:sldId id="402" r:id="rId23"/>
    <p:sldId id="403" r:id="rId24"/>
    <p:sldId id="404" r:id="rId25"/>
    <p:sldId id="405" r:id="rId26"/>
    <p:sldId id="406" r:id="rId27"/>
    <p:sldId id="407" r:id="rId28"/>
    <p:sldId id="408" r:id="rId29"/>
    <p:sldId id="409" r:id="rId30"/>
    <p:sldId id="412" r:id="rId31"/>
    <p:sldId id="417" r:id="rId32"/>
    <p:sldId id="411" r:id="rId33"/>
    <p:sldId id="413" r:id="rId34"/>
    <p:sldId id="422" r:id="rId35"/>
    <p:sldId id="420" r:id="rId36"/>
    <p:sldId id="414" r:id="rId37"/>
    <p:sldId id="423" r:id="rId38"/>
    <p:sldId id="430" r:id="rId39"/>
    <p:sldId id="439" r:id="rId40"/>
    <p:sldId id="438" r:id="rId41"/>
    <p:sldId id="424" r:id="rId42"/>
    <p:sldId id="425" r:id="rId43"/>
    <p:sldId id="426" r:id="rId44"/>
    <p:sldId id="427" r:id="rId45"/>
    <p:sldId id="289" r:id="rId46"/>
  </p:sldIdLst>
  <p:sldSz cx="18288000" cy="10288270"/>
  <p:notesSz cx="6858000" cy="9144000"/>
  <p:custDataLst>
    <p:tags r:id="rId52"/>
  </p:custDataLst>
  <p:defaultTextStyle>
    <a:defPPr>
      <a:defRPr lang="en-US"/>
    </a:defPPr>
    <a:lvl1pPr marL="0" algn="l" defTabSz="1626870" rtl="0" eaLnBrk="1" latinLnBrk="0" hangingPunct="1">
      <a:defRPr sz="3200" kern="1200">
        <a:solidFill>
          <a:schemeClr val="tx1"/>
        </a:solidFill>
        <a:latin typeface="+mn-lt"/>
        <a:ea typeface="+mn-ea"/>
        <a:cs typeface="+mn-cs"/>
      </a:defRPr>
    </a:lvl1pPr>
    <a:lvl2pPr marL="813435" algn="l" defTabSz="1626870" rtl="0" eaLnBrk="1" latinLnBrk="0" hangingPunct="1">
      <a:defRPr sz="3200" kern="1200">
        <a:solidFill>
          <a:schemeClr val="tx1"/>
        </a:solidFill>
        <a:latin typeface="+mn-lt"/>
        <a:ea typeface="+mn-ea"/>
        <a:cs typeface="+mn-cs"/>
      </a:defRPr>
    </a:lvl2pPr>
    <a:lvl3pPr marL="1626870" algn="l" defTabSz="1626870" rtl="0" eaLnBrk="1" latinLnBrk="0" hangingPunct="1">
      <a:defRPr sz="3200" kern="1200">
        <a:solidFill>
          <a:schemeClr val="tx1"/>
        </a:solidFill>
        <a:latin typeface="+mn-lt"/>
        <a:ea typeface="+mn-ea"/>
        <a:cs typeface="+mn-cs"/>
      </a:defRPr>
    </a:lvl3pPr>
    <a:lvl4pPr marL="2440305" algn="l" defTabSz="1626870" rtl="0" eaLnBrk="1" latinLnBrk="0" hangingPunct="1">
      <a:defRPr sz="3200" kern="1200">
        <a:solidFill>
          <a:schemeClr val="tx1"/>
        </a:solidFill>
        <a:latin typeface="+mn-lt"/>
        <a:ea typeface="+mn-ea"/>
        <a:cs typeface="+mn-cs"/>
      </a:defRPr>
    </a:lvl4pPr>
    <a:lvl5pPr marL="3253740" algn="l" defTabSz="1626870" rtl="0" eaLnBrk="1" latinLnBrk="0" hangingPunct="1">
      <a:defRPr sz="3200" kern="1200">
        <a:solidFill>
          <a:schemeClr val="tx1"/>
        </a:solidFill>
        <a:latin typeface="+mn-lt"/>
        <a:ea typeface="+mn-ea"/>
        <a:cs typeface="+mn-cs"/>
      </a:defRPr>
    </a:lvl5pPr>
    <a:lvl6pPr marL="4066540" algn="l" defTabSz="1626870" rtl="0" eaLnBrk="1" latinLnBrk="0" hangingPunct="1">
      <a:defRPr sz="3200" kern="1200">
        <a:solidFill>
          <a:schemeClr val="tx1"/>
        </a:solidFill>
        <a:latin typeface="+mn-lt"/>
        <a:ea typeface="+mn-ea"/>
        <a:cs typeface="+mn-cs"/>
      </a:defRPr>
    </a:lvl6pPr>
    <a:lvl7pPr marL="4879975" algn="l" defTabSz="1626870" rtl="0" eaLnBrk="1" latinLnBrk="0" hangingPunct="1">
      <a:defRPr sz="3200" kern="1200">
        <a:solidFill>
          <a:schemeClr val="tx1"/>
        </a:solidFill>
        <a:latin typeface="+mn-lt"/>
        <a:ea typeface="+mn-ea"/>
        <a:cs typeface="+mn-cs"/>
      </a:defRPr>
    </a:lvl7pPr>
    <a:lvl8pPr marL="5693410" algn="l" defTabSz="1626870" rtl="0" eaLnBrk="1" latinLnBrk="0" hangingPunct="1">
      <a:defRPr sz="3200" kern="1200">
        <a:solidFill>
          <a:schemeClr val="tx1"/>
        </a:solidFill>
        <a:latin typeface="+mn-lt"/>
        <a:ea typeface="+mn-ea"/>
        <a:cs typeface="+mn-cs"/>
      </a:defRPr>
    </a:lvl8pPr>
    <a:lvl9pPr marL="6506845" algn="l" defTabSz="1626870" rtl="0" eaLnBrk="1" latinLnBrk="0" hangingPunct="1">
      <a:defRPr sz="32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gel Caldwell" initials="N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2C3"/>
    <a:srgbClr val="FEF2BE"/>
    <a:srgbClr val="6ABEA5"/>
    <a:srgbClr val="C86480"/>
    <a:srgbClr val="69C2E9"/>
    <a:srgbClr val="858588"/>
    <a:srgbClr val="5E779C"/>
    <a:srgbClr val="CBC8C8"/>
    <a:srgbClr val="BFE0D4"/>
    <a:srgbClr val="B6D3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249" autoAdjust="0"/>
    <p:restoredTop sz="86420" autoAdjust="0"/>
  </p:normalViewPr>
  <p:slideViewPr>
    <p:cSldViewPr snapToGrid="0">
      <p:cViewPr varScale="1">
        <p:scale>
          <a:sx n="47" d="100"/>
          <a:sy n="47" d="100"/>
        </p:scale>
        <p:origin x="667" y="58"/>
      </p:cViewPr>
      <p:guideLst/>
    </p:cSldViewPr>
  </p:slideViewPr>
  <p:outlineViewPr>
    <p:cViewPr>
      <p:scale>
        <a:sx n="33" d="100"/>
        <a:sy n="33" d="100"/>
      </p:scale>
      <p:origin x="0" y="-5118"/>
    </p:cViewPr>
  </p:outlineViewPr>
  <p:notesTextViewPr>
    <p:cViewPr>
      <p:scale>
        <a:sx n="1" d="1"/>
        <a:sy n="1" d="1"/>
      </p:scale>
      <p:origin x="0" y="0"/>
    </p:cViewPr>
  </p:notesTextViewPr>
  <p:sorterViewPr>
    <p:cViewPr varScale="1">
      <p:scale>
        <a:sx n="100" d="100"/>
        <a:sy n="100" d="100"/>
      </p:scale>
      <p:origin x="0" y="-1848"/>
    </p:cViewPr>
  </p:sorterViewPr>
  <p:notesViewPr>
    <p:cSldViewPr snapToGrid="0">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2" Type="http://schemas.openxmlformats.org/officeDocument/2006/relationships/tags" Target="tags/tag1.xml"/><Relationship Id="rId51" Type="http://schemas.openxmlformats.org/officeDocument/2006/relationships/commentAuthors" Target="commentAuthors.xml"/><Relationship Id="rId50" Type="http://schemas.openxmlformats.org/officeDocument/2006/relationships/tableStyles" Target="tableStyles.xml"/><Relationship Id="rId5" Type="http://schemas.openxmlformats.org/officeDocument/2006/relationships/slideMaster" Target="slideMasters/slideMaster4.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handoutMaster" Target="handoutMasters/handoutMaster1.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notesMaster" Target="notesMasters/notesMaster1.xml"/><Relationship Id="rId10" Type="http://schemas.openxmlformats.org/officeDocument/2006/relationships/slide" Target="slides/slide4.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2-01T18:29:23.659" idx="1">
    <p:pos x="10" y="10"/>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A33356-639E-F44D-97F6-77E05DC3366D}" type="datetimeFigureOut">
              <a:rPr lang="en-US" smtClean="0"/>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2C36F0-DD85-C04E-8FF4-5C424DEF99CD}" type="slidenum">
              <a:rPr lang="en-US" smtClean="0"/>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08A5F1-FC73-4832-98BA-D0BD25E5A626}" type="datetimeFigureOut">
              <a:rPr lang="en-GB" smtClean="0"/>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B3ABF-D706-4959-ACF4-B467BEA00A52}" type="slidenum">
              <a:rPr lang="en-GB" smtClean="0"/>
            </a:fld>
            <a:endParaRPr lang="en-GB" dirty="0"/>
          </a:p>
        </p:txBody>
      </p:sp>
    </p:spTree>
  </p:cSld>
  <p:clrMap bg1="lt1" tx1="dk1" bg2="lt2" tx2="dk2" accent1="accent1" accent2="accent2" accent3="accent3" accent4="accent4" accent5="accent5" accent6="accent6" hlink="hlink" folHlink="folHlink"/>
  <p:notesStyle>
    <a:lvl1pPr marL="0" algn="l" defTabSz="1626870" rtl="0" eaLnBrk="1" latinLnBrk="0" hangingPunct="1">
      <a:defRPr sz="2135" kern="1200">
        <a:solidFill>
          <a:schemeClr val="tx1"/>
        </a:solidFill>
        <a:latin typeface="+mn-lt"/>
        <a:ea typeface="+mn-ea"/>
        <a:cs typeface="+mn-cs"/>
      </a:defRPr>
    </a:lvl1pPr>
    <a:lvl2pPr marL="813435" algn="l" defTabSz="1626870" rtl="0" eaLnBrk="1" latinLnBrk="0" hangingPunct="1">
      <a:defRPr sz="2135" kern="1200">
        <a:solidFill>
          <a:schemeClr val="tx1"/>
        </a:solidFill>
        <a:latin typeface="+mn-lt"/>
        <a:ea typeface="+mn-ea"/>
        <a:cs typeface="+mn-cs"/>
      </a:defRPr>
    </a:lvl2pPr>
    <a:lvl3pPr marL="1626870" algn="l" defTabSz="1626870" rtl="0" eaLnBrk="1" latinLnBrk="0" hangingPunct="1">
      <a:defRPr sz="2135" kern="1200">
        <a:solidFill>
          <a:schemeClr val="tx1"/>
        </a:solidFill>
        <a:latin typeface="+mn-lt"/>
        <a:ea typeface="+mn-ea"/>
        <a:cs typeface="+mn-cs"/>
      </a:defRPr>
    </a:lvl3pPr>
    <a:lvl4pPr marL="2440305" algn="l" defTabSz="1626870" rtl="0" eaLnBrk="1" latinLnBrk="0" hangingPunct="1">
      <a:defRPr sz="2135" kern="1200">
        <a:solidFill>
          <a:schemeClr val="tx1"/>
        </a:solidFill>
        <a:latin typeface="+mn-lt"/>
        <a:ea typeface="+mn-ea"/>
        <a:cs typeface="+mn-cs"/>
      </a:defRPr>
    </a:lvl4pPr>
    <a:lvl5pPr marL="3253740" algn="l" defTabSz="1626870" rtl="0" eaLnBrk="1" latinLnBrk="0" hangingPunct="1">
      <a:defRPr sz="2135" kern="1200">
        <a:solidFill>
          <a:schemeClr val="tx1"/>
        </a:solidFill>
        <a:latin typeface="+mn-lt"/>
        <a:ea typeface="+mn-ea"/>
        <a:cs typeface="+mn-cs"/>
      </a:defRPr>
    </a:lvl5pPr>
    <a:lvl6pPr marL="4066540" algn="l" defTabSz="1626870" rtl="0" eaLnBrk="1" latinLnBrk="0" hangingPunct="1">
      <a:defRPr sz="2135" kern="1200">
        <a:solidFill>
          <a:schemeClr val="tx1"/>
        </a:solidFill>
        <a:latin typeface="+mn-lt"/>
        <a:ea typeface="+mn-ea"/>
        <a:cs typeface="+mn-cs"/>
      </a:defRPr>
    </a:lvl6pPr>
    <a:lvl7pPr marL="4879975" algn="l" defTabSz="1626870" rtl="0" eaLnBrk="1" latinLnBrk="0" hangingPunct="1">
      <a:defRPr sz="2135" kern="1200">
        <a:solidFill>
          <a:schemeClr val="tx1"/>
        </a:solidFill>
        <a:latin typeface="+mn-lt"/>
        <a:ea typeface="+mn-ea"/>
        <a:cs typeface="+mn-cs"/>
      </a:defRPr>
    </a:lvl7pPr>
    <a:lvl8pPr marL="5693410" algn="l" defTabSz="1626870" rtl="0" eaLnBrk="1" latinLnBrk="0" hangingPunct="1">
      <a:defRPr sz="2135" kern="1200">
        <a:solidFill>
          <a:schemeClr val="tx1"/>
        </a:solidFill>
        <a:latin typeface="+mn-lt"/>
        <a:ea typeface="+mn-ea"/>
        <a:cs typeface="+mn-cs"/>
      </a:defRPr>
    </a:lvl8pPr>
    <a:lvl9pPr marL="6506845" algn="l" defTabSz="1626870" rtl="0" eaLnBrk="1" latinLnBrk="0" hangingPunct="1">
      <a:defRPr sz="213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1626870" rtl="0" eaLnBrk="1" fontAlgn="auto" latinLnBrk="0" hangingPunct="1">
              <a:lnSpc>
                <a:spcPct val="100000"/>
              </a:lnSpc>
              <a:spcBef>
                <a:spcPts val="0"/>
              </a:spcBef>
              <a:spcAft>
                <a:spcPts val="0"/>
              </a:spcAft>
              <a:buClrTx/>
              <a:buSzTx/>
              <a:buFontTx/>
              <a:buNone/>
              <a:defRPr/>
            </a:pPr>
            <a:fld id="{8BBB3ABF-D706-4959-ACF4-B467BEA00A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626870" rtl="0" eaLnBrk="1" fontAlgn="auto" latinLnBrk="0" hangingPunct="1">
              <a:lnSpc>
                <a:spcPct val="100000"/>
              </a:lnSpc>
              <a:spcBef>
                <a:spcPts val="0"/>
              </a:spcBef>
              <a:spcAft>
                <a:spcPts val="0"/>
              </a:spcAft>
              <a:buClrTx/>
              <a:buSzTx/>
              <a:buFontTx/>
              <a:buNone/>
              <a:defRPr/>
            </a:pPr>
            <a:r>
              <a:rPr lang="en-GB" dirty="0"/>
              <a:t>In the sales transaction scenario, for example, we might ask ourselves how we can use data to expedite the process. This might lead us to realize that, instead of requiring the customer to fill out order information, we can tap into our organization’s existing database to automatically pre-fill that information out. In so doing, we can create a faster and easier experience for the customer, while at the same time avoiding unnecessary work or setbacks that might result from incorrectly entered or inconsistent data. </a:t>
            </a:r>
            <a:endParaRPr lang="en-GB" dirty="0"/>
          </a:p>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Content basic white">
    <p:bg>
      <p:bgPr>
        <a:solidFill>
          <a:srgbClr val="B6D3F0"/>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01596" y="1068033"/>
            <a:ext cx="1628480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1001596" y="1928923"/>
            <a:ext cx="16284808" cy="6439825"/>
          </a:xfrm>
        </p:spPr>
        <p:txBody>
          <a:bodyPr>
            <a:normAutofit/>
          </a:bodyPr>
          <a:lstStyle>
            <a:lvl1pPr marL="457200" marR="0" indent="-457200" algn="l" rtl="0">
              <a:lnSpc>
                <a:spcPct val="100000"/>
              </a:lnSpc>
              <a:spcBef>
                <a:spcPts val="0"/>
              </a:spcBef>
              <a:buClr>
                <a:srgbClr val="272727"/>
              </a:buClr>
              <a:buSzPct val="100000"/>
              <a:buFont typeface="Arial" panose="020B0604020202020204" pitchFamily="34" charset="0"/>
              <a:buChar char="•"/>
              <a:defRPr sz="30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r>
              <a:rPr lang="en-GB" dirty="0"/>
              <a:t> </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ntent picture white">
    <p:bg>
      <p:bgPr>
        <a:solidFill>
          <a:srgbClr val="FFE2C3"/>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030720" y="1033176"/>
            <a:ext cx="16226559" cy="593571"/>
          </a:xfrm>
          <a:prstGeom prst="rect">
            <a:avLst/>
          </a:prstGeom>
        </p:spPr>
        <p:txBody>
          <a:bodyPr anchor="b">
            <a:normAutofit/>
          </a:bodyPr>
          <a:lstStyle>
            <a:lvl1pPr>
              <a:defRPr sz="3000" b="1" baseline="0">
                <a:latin typeface="Arial" panose="020B0604020202020204" pitchFamily="34" charset="0"/>
                <a:cs typeface="Arial" panose="020B0604020202020204" pitchFamily="34" charset="0"/>
              </a:defRPr>
            </a:lvl1pPr>
          </a:lstStyle>
          <a:p>
            <a:r>
              <a:rPr lang="en-US" dirty="0"/>
              <a:t>Slide title</a:t>
            </a:r>
            <a:endParaRPr lang="en-GB" dirty="0"/>
          </a:p>
        </p:txBody>
      </p:sp>
      <p:sp>
        <p:nvSpPr>
          <p:cNvPr id="7" name="Text Placeholder 3"/>
          <p:cNvSpPr>
            <a:spLocks noGrp="1"/>
          </p:cNvSpPr>
          <p:nvPr>
            <p:ph type="body" sz="half" idx="2" hasCustomPrompt="1"/>
          </p:nvPr>
        </p:nvSpPr>
        <p:spPr>
          <a:xfrm>
            <a:off x="1030722" y="2198368"/>
            <a:ext cx="6923532" cy="6130623"/>
          </a:xfrm>
          <a:prstGeom prst="rect">
            <a:avLst/>
          </a:prstGeom>
        </p:spPr>
        <p:txBody>
          <a:bodyPr/>
          <a:lstStyle>
            <a:lvl1pPr marL="0" marR="0" indent="0" algn="l" defTabSz="923925" rtl="0" eaLnBrk="1" fontAlgn="auto" latinLnBrk="0" hangingPunct="1">
              <a:lnSpc>
                <a:spcPct val="100000"/>
              </a:lnSpc>
              <a:spcBef>
                <a:spcPts val="0"/>
              </a:spcBef>
              <a:spcAft>
                <a:spcPts val="0"/>
              </a:spcAft>
              <a:buClrTx/>
              <a:buSzTx/>
              <a:buFontTx/>
              <a:buNone/>
              <a:defRPr sz="3000" baseline="0">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8035" indent="0">
              <a:buNone/>
              <a:defRPr sz="1500"/>
            </a:lvl4pPr>
            <a:lvl5pPr marL="2743835" indent="0">
              <a:buNone/>
              <a:defRPr sz="1500"/>
            </a:lvl5pPr>
            <a:lvl6pPr marL="3429635" indent="0">
              <a:buNone/>
              <a:defRPr sz="1500"/>
            </a:lvl6pPr>
            <a:lvl7pPr marL="4115435" indent="0">
              <a:buNone/>
              <a:defRPr sz="1500"/>
            </a:lvl7pPr>
            <a:lvl8pPr marL="4801235" indent="0">
              <a:buNone/>
              <a:defRPr sz="1500"/>
            </a:lvl8pPr>
            <a:lvl9pPr marL="5487035" indent="0">
              <a:buNone/>
              <a:defRPr sz="1500"/>
            </a:lvl9pPr>
          </a:lstStyle>
          <a:p>
            <a:pPr marL="0" marR="0" indent="0" algn="l" defTabSz="914400" rtl="0" eaLnBrk="1" fontAlgn="auto" latinLnBrk="0" hangingPunct="1">
              <a:lnSpc>
                <a:spcPct val="100000"/>
              </a:lnSpc>
              <a:spcBef>
                <a:spcPts val="0"/>
              </a:spcBef>
              <a:spcAft>
                <a:spcPts val="0"/>
              </a:spcAft>
              <a:buClrTx/>
              <a:buSzTx/>
              <a:buFontTx/>
              <a:buNone/>
              <a:defRPr/>
            </a:pPr>
            <a:r>
              <a:rPr lang="en-US" sz="3000" b="0" dirty="0">
                <a:solidFill>
                  <a:schemeClr val="tx1"/>
                </a:solidFill>
                <a:ea typeface="+mn-ea"/>
                <a:sym typeface="Arial" panose="020B0604020202020204"/>
              </a:rPr>
              <a:t>“This is a slide that</a:t>
            </a:r>
            <a:r>
              <a:rPr lang="en-US" sz="3000" b="0" baseline="0" dirty="0">
                <a:solidFill>
                  <a:schemeClr val="tx1"/>
                </a:solidFill>
                <a:ea typeface="+mn-ea"/>
                <a:sym typeface="Arial" panose="020B0604020202020204"/>
              </a:rPr>
              <a:t> shows an image alongside a quote.” </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r>
              <a:rPr lang="en-US" sz="3000" b="0" baseline="0" dirty="0">
                <a:solidFill>
                  <a:schemeClr val="tx1"/>
                </a:solidFill>
                <a:ea typeface="+mn-ea"/>
                <a:sym typeface="Arial" panose="020B0604020202020204"/>
              </a:rPr>
              <a:t>Alter this text and the picture, as required. You can change the shape but please don’t use borders, shadows or reflections.</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1" baseline="0" dirty="0">
              <a:solidFill>
                <a:schemeClr val="tx1"/>
              </a:solidFill>
              <a:ea typeface="+mn-ea"/>
              <a:sym typeface="Arial" panose="020B0604020202020204"/>
            </a:endParaRPr>
          </a:p>
          <a:p>
            <a:pPr lvl="0"/>
            <a:endParaRPr lang="en-US" dirty="0"/>
          </a:p>
        </p:txBody>
      </p:sp>
      <p:sp>
        <p:nvSpPr>
          <p:cNvPr id="16" name="Picture Placeholder 2"/>
          <p:cNvSpPr>
            <a:spLocks noGrp="1"/>
          </p:cNvSpPr>
          <p:nvPr>
            <p:ph type="pic" idx="1"/>
          </p:nvPr>
        </p:nvSpPr>
        <p:spPr>
          <a:xfrm>
            <a:off x="8140646" y="2158610"/>
            <a:ext cx="9213076" cy="5242843"/>
          </a:xfrm>
          <a:prstGeom prst="rect">
            <a:avLst/>
          </a:prstGeo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8035" indent="0">
              <a:buNone/>
              <a:defRPr sz="3000"/>
            </a:lvl4pPr>
            <a:lvl5pPr marL="2743835" indent="0">
              <a:buNone/>
              <a:defRPr sz="3000"/>
            </a:lvl5pPr>
            <a:lvl6pPr marL="3429635" indent="0">
              <a:buNone/>
              <a:defRPr sz="3000"/>
            </a:lvl6pPr>
            <a:lvl7pPr marL="4115435" indent="0">
              <a:buNone/>
              <a:defRPr sz="3000"/>
            </a:lvl7pPr>
            <a:lvl8pPr marL="4801235" indent="0">
              <a:buNone/>
              <a:defRPr sz="3000"/>
            </a:lvl8pPr>
            <a:lvl9pPr marL="5487035" indent="0">
              <a:buNone/>
              <a:defRPr sz="3000"/>
            </a:lvl9pPr>
          </a:lstStyle>
          <a:p>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ontent picture white">
    <p:bg>
      <p:bgPr>
        <a:solidFill>
          <a:srgbClr val="FEF2BE"/>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51207" y="953663"/>
            <a:ext cx="16385585" cy="593571"/>
          </a:xfrm>
          <a:prstGeom prst="rect">
            <a:avLst/>
          </a:prstGeom>
        </p:spPr>
        <p:txBody>
          <a:bodyPr anchor="b">
            <a:normAutofit/>
          </a:bodyPr>
          <a:lstStyle>
            <a:lvl1pPr>
              <a:defRPr sz="3000" b="1" baseline="0">
                <a:latin typeface="Arial" panose="020B0604020202020204" pitchFamily="34" charset="0"/>
                <a:cs typeface="Arial" panose="020B0604020202020204" pitchFamily="34" charset="0"/>
              </a:defRPr>
            </a:lvl1pPr>
          </a:lstStyle>
          <a:p>
            <a:r>
              <a:rPr lang="en-US" dirty="0"/>
              <a:t>Slide title</a:t>
            </a:r>
            <a:endParaRPr lang="en-GB" dirty="0"/>
          </a:p>
        </p:txBody>
      </p:sp>
      <p:sp>
        <p:nvSpPr>
          <p:cNvPr id="6" name="Picture Placeholder 2"/>
          <p:cNvSpPr>
            <a:spLocks noGrp="1"/>
          </p:cNvSpPr>
          <p:nvPr>
            <p:ph type="pic" idx="1"/>
          </p:nvPr>
        </p:nvSpPr>
        <p:spPr>
          <a:xfrm>
            <a:off x="8447667" y="2118854"/>
            <a:ext cx="8815510" cy="5242843"/>
          </a:xfrm>
          <a:prstGeom prst="rect">
            <a:avLst/>
          </a:prstGeo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8035" indent="0">
              <a:buNone/>
              <a:defRPr sz="3000"/>
            </a:lvl4pPr>
            <a:lvl5pPr marL="2743835" indent="0">
              <a:buNone/>
              <a:defRPr sz="3000"/>
            </a:lvl5pPr>
            <a:lvl6pPr marL="3429635" indent="0">
              <a:buNone/>
              <a:defRPr sz="3000"/>
            </a:lvl6pPr>
            <a:lvl7pPr marL="4115435" indent="0">
              <a:buNone/>
              <a:defRPr sz="3000"/>
            </a:lvl7pPr>
            <a:lvl8pPr marL="4801235" indent="0">
              <a:buNone/>
              <a:defRPr sz="3000"/>
            </a:lvl8pPr>
            <a:lvl9pPr marL="5487035" indent="0">
              <a:buNone/>
              <a:defRPr sz="3000"/>
            </a:lvl9pPr>
          </a:lstStyle>
          <a:p>
            <a:endParaRPr lang="en-GB" dirty="0"/>
          </a:p>
        </p:txBody>
      </p:sp>
      <p:sp>
        <p:nvSpPr>
          <p:cNvPr id="7" name="Text Placeholder 3"/>
          <p:cNvSpPr>
            <a:spLocks noGrp="1"/>
          </p:cNvSpPr>
          <p:nvPr>
            <p:ph type="body" sz="half" idx="2" hasCustomPrompt="1"/>
          </p:nvPr>
        </p:nvSpPr>
        <p:spPr>
          <a:xfrm>
            <a:off x="951209" y="2118855"/>
            <a:ext cx="7082558" cy="6249894"/>
          </a:xfrm>
          <a:prstGeom prst="rect">
            <a:avLst/>
          </a:prstGeom>
        </p:spPr>
        <p:txBody>
          <a:bodyPr/>
          <a:lstStyle>
            <a:lvl1pPr marL="457200" marR="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lvl1pPr>
            <a:lvl2pPr marL="685800" indent="0">
              <a:buNone/>
              <a:defRPr sz="2100"/>
            </a:lvl2pPr>
            <a:lvl3pPr marL="1371600" indent="0">
              <a:buNone/>
              <a:defRPr sz="1800"/>
            </a:lvl3pPr>
            <a:lvl4pPr marL="2058035" indent="0">
              <a:buNone/>
              <a:defRPr sz="1500"/>
            </a:lvl4pPr>
            <a:lvl5pPr marL="2743835" indent="0">
              <a:buNone/>
              <a:defRPr sz="1500"/>
            </a:lvl5pPr>
            <a:lvl6pPr marL="3429635" indent="0">
              <a:buNone/>
              <a:defRPr sz="1500"/>
            </a:lvl6pPr>
            <a:lvl7pPr marL="4115435" indent="0">
              <a:buNone/>
              <a:defRPr sz="1500"/>
            </a:lvl7pPr>
            <a:lvl8pPr marL="4801235" indent="0">
              <a:buNone/>
              <a:defRPr sz="1500"/>
            </a:lvl8pPr>
            <a:lvl9pPr marL="5487035" indent="0">
              <a:buNone/>
              <a:defRPr sz="1500"/>
            </a:lvl9pPr>
          </a:lstStyle>
          <a:p>
            <a:pPr marL="0" marR="0" indent="0" algn="l" defTabSz="914400" rtl="0" eaLnBrk="1" fontAlgn="auto" latinLnBrk="0" hangingPunct="1">
              <a:lnSpc>
                <a:spcPct val="100000"/>
              </a:lnSpc>
              <a:spcBef>
                <a:spcPts val="0"/>
              </a:spcBef>
              <a:spcAft>
                <a:spcPts val="0"/>
              </a:spcAft>
              <a:buClrTx/>
              <a:buSzTx/>
              <a:buFontTx/>
              <a:buNone/>
              <a:defRPr/>
            </a:pPr>
            <a:r>
              <a:rPr lang="en-US" sz="3000" b="0" dirty="0">
                <a:solidFill>
                  <a:schemeClr val="tx1"/>
                </a:solidFill>
                <a:ea typeface="+mn-ea"/>
                <a:sym typeface="Arial" panose="020B0604020202020204"/>
              </a:rPr>
              <a:t>“This is a slide that</a:t>
            </a:r>
            <a:r>
              <a:rPr lang="en-US" sz="3000" b="0" baseline="0" dirty="0">
                <a:solidFill>
                  <a:schemeClr val="tx1"/>
                </a:solidFill>
                <a:ea typeface="+mn-ea"/>
                <a:sym typeface="Arial" panose="020B0604020202020204"/>
              </a:rPr>
              <a:t> shows an image alongside a quote.” </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r>
              <a:rPr lang="en-US" sz="3000" b="0" baseline="0" dirty="0">
                <a:solidFill>
                  <a:schemeClr val="tx1"/>
                </a:solidFill>
                <a:ea typeface="+mn-ea"/>
                <a:sym typeface="Arial" panose="020B0604020202020204"/>
              </a:rPr>
              <a:t>Alter this text and the picture, as required. You can change the shape but please don’t use borders, shadows or reflections.</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1" baseline="0" dirty="0">
              <a:solidFill>
                <a:schemeClr val="tx1"/>
              </a:solidFill>
              <a:ea typeface="+mn-ea"/>
              <a:sym typeface="Arial" panose="020B0604020202020204"/>
            </a:endParaRPr>
          </a:p>
          <a:p>
            <a:pPr lvl="0"/>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End white">
    <p:bg>
      <p:bgPr>
        <a:solidFill>
          <a:srgbClr val="B6D3F0"/>
        </a:solidFill>
        <a:effectLst/>
      </p:bgPr>
    </p:bg>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980375" y="4557148"/>
            <a:ext cx="15773400" cy="1988651"/>
          </a:xfrm>
          <a:prstGeom prst="rect">
            <a:avLst/>
          </a:prstGeom>
          <a:noFill/>
        </p:spPr>
        <p:txBody>
          <a:bodyPr>
            <a:normAutofit/>
          </a:bodyPr>
          <a:lstStyle>
            <a:lvl1pPr>
              <a:defRPr sz="6600" b="1" baseline="0">
                <a:solidFill>
                  <a:schemeClr val="tx1"/>
                </a:solidFill>
                <a:latin typeface="Arial" panose="020B0604020202020204" pitchFamily="34" charset="0"/>
                <a:cs typeface="Arial" panose="020B0604020202020204" pitchFamily="34" charset="0"/>
              </a:defRPr>
            </a:lvl1pPr>
          </a:lstStyle>
          <a:p>
            <a:r>
              <a:rPr lang="en-GB" dirty="0"/>
              <a:t>Thank you for listening...</a:t>
            </a:r>
            <a:endParaRPr lang="en-GB"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End white">
    <p:bg>
      <p:bgPr>
        <a:solidFill>
          <a:srgbClr val="FFE2C3"/>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980375" y="4557148"/>
            <a:ext cx="15773400" cy="1988651"/>
          </a:xfrm>
          <a:prstGeom prst="rect">
            <a:avLst/>
          </a:prstGeom>
          <a:noFill/>
        </p:spPr>
        <p:txBody>
          <a:bodyPr>
            <a:normAutofit/>
          </a:bodyPr>
          <a:lstStyle>
            <a:lvl1pPr>
              <a:defRPr sz="6600" b="1" baseline="0">
                <a:solidFill>
                  <a:schemeClr val="tx1"/>
                </a:solidFill>
                <a:latin typeface="Arial" panose="020B0604020202020204" pitchFamily="34" charset="0"/>
                <a:cs typeface="Arial" panose="020B0604020202020204" pitchFamily="34" charset="0"/>
              </a:defRPr>
            </a:lvl1pPr>
          </a:lstStyle>
          <a:p>
            <a:r>
              <a:rPr lang="en-GB" dirty="0"/>
              <a:t>Thank you for listening...</a:t>
            </a:r>
            <a:endParaRPr lang="en-GB"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End white">
    <p:bg>
      <p:bgPr>
        <a:solidFill>
          <a:srgbClr val="FEF2BE"/>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980375" y="4557148"/>
            <a:ext cx="15773400" cy="1988651"/>
          </a:xfrm>
          <a:prstGeom prst="rect">
            <a:avLst/>
          </a:prstGeom>
          <a:noFill/>
        </p:spPr>
        <p:txBody>
          <a:bodyPr>
            <a:normAutofit/>
          </a:bodyPr>
          <a:lstStyle>
            <a:lvl1pPr>
              <a:defRPr sz="6600" b="1" baseline="0">
                <a:solidFill>
                  <a:schemeClr val="tx1"/>
                </a:solidFill>
                <a:latin typeface="Arial" panose="020B0604020202020204" pitchFamily="34" charset="0"/>
                <a:cs typeface="Arial" panose="020B0604020202020204" pitchFamily="34" charset="0"/>
              </a:defRPr>
            </a:lvl1pPr>
          </a:lstStyle>
          <a:p>
            <a:r>
              <a:rPr lang="en-GB" dirty="0"/>
              <a:t>Thank you for listening...</a:t>
            </a:r>
            <a:endParaRPr lang="en-GB"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2">
    <p:bg>
      <p:bgPr>
        <a:solidFill>
          <a:srgbClr val="B6D3F0"/>
        </a:solidFill>
        <a:effectLst/>
      </p:bgPr>
    </p:bg>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983837" y="3681414"/>
            <a:ext cx="16320326" cy="1268273"/>
          </a:xfrm>
          <a:noFill/>
        </p:spPr>
        <p:txBody>
          <a:bodyPr/>
          <a:lstStyle>
            <a:lvl1pPr marL="0" indent="0">
              <a:defRPr b="1" baseline="0">
                <a:solidFill>
                  <a:schemeClr val="tx1"/>
                </a:solidFill>
                <a:latin typeface="Arial" panose="020B0604020202020204" pitchFamily="34" charset="0"/>
                <a:cs typeface="Arial" panose="020B0604020202020204" pitchFamily="34" charset="0"/>
              </a:defRPr>
            </a:lvl1pPr>
          </a:lstStyle>
          <a:p>
            <a:r>
              <a:rPr lang="en-US" dirty="0"/>
              <a:t>Lecture title</a:t>
            </a:r>
            <a:endParaRPr lang="en-GB" dirty="0"/>
          </a:p>
        </p:txBody>
      </p:sp>
      <p:sp>
        <p:nvSpPr>
          <p:cNvPr id="11" name="Text Placeholder 19"/>
          <p:cNvSpPr>
            <a:spLocks noGrp="1"/>
          </p:cNvSpPr>
          <p:nvPr>
            <p:ph type="body" sz="quarter" idx="12" hasCustomPrompt="1"/>
          </p:nvPr>
        </p:nvSpPr>
        <p:spPr>
          <a:xfrm>
            <a:off x="983837" y="5239791"/>
            <a:ext cx="16320326" cy="882713"/>
          </a:xfrm>
          <a:prstGeom prst="rect">
            <a:avLst/>
          </a:prstGeom>
        </p:spPr>
        <p:txBody>
          <a:bodyPr>
            <a:noAutofit/>
          </a:bodyPr>
          <a:lstStyle>
            <a:lvl1pPr marL="0" indent="0">
              <a:buNone/>
              <a:defRPr sz="4500">
                <a:latin typeface="Arial" panose="020B0604020202020204" pitchFamily="34" charset="0"/>
                <a:cs typeface="Arial" panose="020B0604020202020204" pitchFamily="34" charset="0"/>
              </a:defRPr>
            </a:lvl1pPr>
          </a:lstStyle>
          <a:p>
            <a:pPr lvl="0"/>
            <a:r>
              <a:rPr lang="en-GB" dirty="0"/>
              <a:t>Lecturer name</a:t>
            </a:r>
            <a:endParaRPr lang="en-GB"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le slide 2">
    <p:bg>
      <p:bgPr>
        <a:solidFill>
          <a:srgbClr val="FFE2C3"/>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983836" y="3681414"/>
            <a:ext cx="16320325" cy="1268273"/>
          </a:xfrm>
          <a:noFill/>
        </p:spPr>
        <p:txBody>
          <a:bodyPr/>
          <a:lstStyle>
            <a:lvl1pPr marL="0" indent="0">
              <a:defRPr b="1" baseline="0">
                <a:solidFill>
                  <a:schemeClr val="tx1"/>
                </a:solidFill>
                <a:latin typeface="Arial" panose="020B0604020202020204" pitchFamily="34" charset="0"/>
                <a:cs typeface="Arial" panose="020B0604020202020204" pitchFamily="34" charset="0"/>
              </a:defRPr>
            </a:lvl1pPr>
          </a:lstStyle>
          <a:p>
            <a:r>
              <a:rPr lang="en-US" dirty="0"/>
              <a:t>Lecture title</a:t>
            </a:r>
            <a:endParaRPr lang="en-GB" dirty="0"/>
          </a:p>
        </p:txBody>
      </p:sp>
      <p:sp>
        <p:nvSpPr>
          <p:cNvPr id="12" name="Text Placeholder 19"/>
          <p:cNvSpPr>
            <a:spLocks noGrp="1"/>
          </p:cNvSpPr>
          <p:nvPr>
            <p:ph type="body" sz="quarter" idx="12" hasCustomPrompt="1"/>
          </p:nvPr>
        </p:nvSpPr>
        <p:spPr>
          <a:xfrm>
            <a:off x="983837" y="5239791"/>
            <a:ext cx="16320326" cy="882713"/>
          </a:xfrm>
          <a:prstGeom prst="rect">
            <a:avLst/>
          </a:prstGeom>
        </p:spPr>
        <p:txBody>
          <a:bodyPr>
            <a:noAutofit/>
          </a:bodyPr>
          <a:lstStyle>
            <a:lvl1pPr marL="0" indent="0">
              <a:buNone/>
              <a:defRPr sz="4500">
                <a:latin typeface="Arial" panose="020B0604020202020204" pitchFamily="34" charset="0"/>
                <a:cs typeface="Arial" panose="020B0604020202020204" pitchFamily="34" charset="0"/>
              </a:defRPr>
            </a:lvl1pPr>
          </a:lstStyle>
          <a:p>
            <a:pPr lvl="0"/>
            <a:r>
              <a:rPr lang="en-GB" dirty="0"/>
              <a:t>Lecturer name</a:t>
            </a:r>
            <a:endParaRPr lang="en-GB"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slide 2">
    <p:bg>
      <p:bgPr>
        <a:solidFill>
          <a:srgbClr val="FEF2BE"/>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983836" y="3681414"/>
            <a:ext cx="16320325" cy="1268273"/>
          </a:xfrm>
          <a:noFill/>
        </p:spPr>
        <p:txBody>
          <a:bodyPr/>
          <a:lstStyle>
            <a:lvl1pPr marL="0" indent="0">
              <a:defRPr b="1" baseline="0">
                <a:solidFill>
                  <a:schemeClr val="tx1"/>
                </a:solidFill>
                <a:latin typeface="Arial" panose="020B0604020202020204" pitchFamily="34" charset="0"/>
                <a:cs typeface="Arial" panose="020B0604020202020204" pitchFamily="34" charset="0"/>
              </a:defRPr>
            </a:lvl1pPr>
          </a:lstStyle>
          <a:p>
            <a:r>
              <a:rPr lang="en-US" dirty="0"/>
              <a:t>Lecture title</a:t>
            </a:r>
            <a:endParaRPr lang="en-GB" dirty="0"/>
          </a:p>
        </p:txBody>
      </p:sp>
      <p:sp>
        <p:nvSpPr>
          <p:cNvPr id="16" name="Text Placeholder 19"/>
          <p:cNvSpPr>
            <a:spLocks noGrp="1"/>
          </p:cNvSpPr>
          <p:nvPr>
            <p:ph type="body" sz="quarter" idx="12" hasCustomPrompt="1"/>
          </p:nvPr>
        </p:nvSpPr>
        <p:spPr>
          <a:xfrm>
            <a:off x="983837" y="5239791"/>
            <a:ext cx="16320326" cy="882713"/>
          </a:xfrm>
          <a:prstGeom prst="rect">
            <a:avLst/>
          </a:prstGeom>
        </p:spPr>
        <p:txBody>
          <a:bodyPr>
            <a:noAutofit/>
          </a:bodyPr>
          <a:lstStyle>
            <a:lvl1pPr marL="0" indent="0">
              <a:buNone/>
              <a:defRPr sz="4500">
                <a:latin typeface="Arial" panose="020B0604020202020204" pitchFamily="34" charset="0"/>
                <a:cs typeface="Arial" panose="020B0604020202020204" pitchFamily="34" charset="0"/>
              </a:defRPr>
            </a:lvl1pPr>
          </a:lstStyle>
          <a:p>
            <a:pPr lvl="0"/>
            <a:r>
              <a:rPr lang="en-GB" dirty="0"/>
              <a:t>Lecturer name</a:t>
            </a:r>
            <a:endParaRPr lang="en-GB"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Title slide 2">
    <p:bg>
      <p:bgPr>
        <a:solidFill>
          <a:srgbClr val="FFE2C3"/>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48000" y="7668585"/>
            <a:ext cx="16320325" cy="1268273"/>
          </a:xfrm>
          <a:noFill/>
        </p:spPr>
        <p:txBody>
          <a:bodyPr>
            <a:normAutofit/>
          </a:bodyPr>
          <a:lstStyle>
            <a:lvl1pPr marL="0" indent="0">
              <a:defRPr sz="6000" b="1" baseline="0">
                <a:solidFill>
                  <a:schemeClr val="tx1"/>
                </a:solidFill>
                <a:latin typeface="Arial" panose="020B0604020202020204" pitchFamily="34" charset="0"/>
                <a:cs typeface="Arial" panose="020B0604020202020204" pitchFamily="34" charset="0"/>
              </a:defRPr>
            </a:lvl1pPr>
          </a:lstStyle>
          <a:p>
            <a:r>
              <a:rPr lang="en-US" dirty="0"/>
              <a:t>Section title</a:t>
            </a:r>
            <a:endParaRPr lang="en-GB"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Content basic white">
    <p:bg>
      <p:bgPr>
        <a:solidFill>
          <a:srgbClr val="B6D3F0"/>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01596" y="1068033"/>
            <a:ext cx="1628480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804"/>
            <a:ext cx="13716000" cy="3581953"/>
          </a:xfrm>
        </p:spPr>
        <p:txBody>
          <a:bodyPr anchor="b"/>
          <a:lstStyle>
            <a:lvl1pPr algn="ctr">
              <a:defRPr sz="9000"/>
            </a:lvl1pPr>
          </a:lstStyle>
          <a:p>
            <a:r>
              <a:rPr lang="en-US"/>
              <a:t>Click to edit Master title style</a:t>
            </a:r>
            <a:endParaRPr lang="en-GB"/>
          </a:p>
        </p:txBody>
      </p:sp>
      <p:sp>
        <p:nvSpPr>
          <p:cNvPr id="3" name="Subtitle 2"/>
          <p:cNvSpPr>
            <a:spLocks noGrp="1"/>
          </p:cNvSpPr>
          <p:nvPr>
            <p:ph type="subTitle" idx="1"/>
          </p:nvPr>
        </p:nvSpPr>
        <p:spPr>
          <a:xfrm>
            <a:off x="2286000" y="5403891"/>
            <a:ext cx="13716000" cy="2484026"/>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FA8DF52-AAA9-4334-8DF9-441CD7C767B6}"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909DE4-BF06-4327-B6AA-198957780F4F}" type="slidenum">
              <a:rPr lang="en-GB" smtClean="0"/>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p:txBody>
          <a:bodyPr/>
          <a:lstStyle/>
          <a:p>
            <a:fld id="{1FA8DF52-AAA9-4334-8DF9-441CD7C767B6}"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909DE4-BF06-4327-B6AA-198957780F4F}" type="slidenum">
              <a:rPr lang="en-GB" smtClean="0"/>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804"/>
            <a:ext cx="13716000" cy="3581953"/>
          </a:xfrm>
        </p:spPr>
        <p:txBody>
          <a:bodyPr anchor="b"/>
          <a:lstStyle>
            <a:lvl1pPr algn="ctr">
              <a:defRPr sz="9000"/>
            </a:lvl1pPr>
          </a:lstStyle>
          <a:p>
            <a:r>
              <a:rPr lang="en-US"/>
              <a:t>Click to edit Master title style</a:t>
            </a:r>
            <a:endParaRPr lang="en-GB"/>
          </a:p>
        </p:txBody>
      </p:sp>
      <p:sp>
        <p:nvSpPr>
          <p:cNvPr id="3" name="Subtitle 2"/>
          <p:cNvSpPr>
            <a:spLocks noGrp="1"/>
          </p:cNvSpPr>
          <p:nvPr>
            <p:ph type="subTitle" idx="1"/>
          </p:nvPr>
        </p:nvSpPr>
        <p:spPr>
          <a:xfrm>
            <a:off x="2286000" y="5403891"/>
            <a:ext cx="13716000" cy="2484026"/>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FA8DF52-AAA9-4334-8DF9-441CD7C767B6}"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909DE4-BF06-4327-B6AA-198957780F4F}" type="slidenum">
              <a:rPr lang="en-GB" smtClean="0"/>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p:txBody>
          <a:bodyPr/>
          <a:lstStyle/>
          <a:p>
            <a:fld id="{1FA8DF52-AAA9-4334-8DF9-441CD7C767B6}"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909DE4-BF06-4327-B6AA-198957780F4F}" type="slidenum">
              <a:rPr lang="en-GB" smtClean="0"/>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5004"/>
            <a:ext cx="15773400" cy="4279766"/>
          </a:xfrm>
        </p:spPr>
        <p:txBody>
          <a:bodyPr anchor="b"/>
          <a:lstStyle>
            <a:lvl1pPr>
              <a:defRPr sz="9000"/>
            </a:lvl1pPr>
          </a:lstStyle>
          <a:p>
            <a:r>
              <a:rPr lang="en-US"/>
              <a:t>Click to edit Master title style</a:t>
            </a:r>
            <a:endParaRPr lang="en-GB"/>
          </a:p>
        </p:txBody>
      </p:sp>
      <p:sp>
        <p:nvSpPr>
          <p:cNvPr id="3" name="Text Placeholder 2"/>
          <p:cNvSpPr>
            <a:spLocks noGrp="1"/>
          </p:cNvSpPr>
          <p:nvPr>
            <p:ph type="body" idx="1"/>
          </p:nvPr>
        </p:nvSpPr>
        <p:spPr>
          <a:xfrm>
            <a:off x="1247775" y="6885258"/>
            <a:ext cx="15773400" cy="2250628"/>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1FA8DF52-AAA9-4334-8DF9-441CD7C767B6}"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909DE4-BF06-4327-B6AA-198957780F4F}" type="slidenum">
              <a:rPr lang="en-GB" smtClean="0"/>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57300" y="2738860"/>
            <a:ext cx="7772400" cy="6528015"/>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Content Placeholder 3"/>
          <p:cNvSpPr>
            <a:spLocks noGrp="1"/>
          </p:cNvSpPr>
          <p:nvPr>
            <p:ph sz="half" idx="2"/>
          </p:nvPr>
        </p:nvSpPr>
        <p:spPr>
          <a:xfrm>
            <a:off x="9258300" y="2738860"/>
            <a:ext cx="7772400" cy="6528015"/>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Date Placeholder 4"/>
          <p:cNvSpPr>
            <a:spLocks noGrp="1"/>
          </p:cNvSpPr>
          <p:nvPr>
            <p:ph type="dt" sz="half" idx="10"/>
          </p:nvPr>
        </p:nvSpPr>
        <p:spPr/>
        <p:txBody>
          <a:bodyPr/>
          <a:lstStyle/>
          <a:p>
            <a:fld id="{1FA8DF52-AAA9-4334-8DF9-441CD7C767B6}"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909DE4-BF06-4327-B6AA-198957780F4F}" type="slidenum">
              <a:rPr lang="en-GB" smtClean="0"/>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773"/>
            <a:ext cx="15773400" cy="1988651"/>
          </a:xfrm>
        </p:spPr>
        <p:txBody>
          <a:bodyPr/>
          <a:lstStyle/>
          <a:p>
            <a:r>
              <a:rPr lang="en-US"/>
              <a:t>Click to edit Master title style</a:t>
            </a:r>
            <a:endParaRPr lang="en-GB"/>
          </a:p>
        </p:txBody>
      </p:sp>
      <p:sp>
        <p:nvSpPr>
          <p:cNvPr id="3" name="Text Placeholder 2"/>
          <p:cNvSpPr>
            <a:spLocks noGrp="1"/>
          </p:cNvSpPr>
          <p:nvPr>
            <p:ph type="body" idx="1"/>
          </p:nvPr>
        </p:nvSpPr>
        <p:spPr>
          <a:xfrm>
            <a:off x="1259683" y="2522134"/>
            <a:ext cx="7736681" cy="1236059"/>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endParaRPr lang="en-US"/>
          </a:p>
        </p:txBody>
      </p:sp>
      <p:sp>
        <p:nvSpPr>
          <p:cNvPr id="4" name="Content Placeholder 3"/>
          <p:cNvSpPr>
            <a:spLocks noGrp="1"/>
          </p:cNvSpPr>
          <p:nvPr>
            <p:ph sz="half" idx="2"/>
          </p:nvPr>
        </p:nvSpPr>
        <p:spPr>
          <a:xfrm>
            <a:off x="1259683" y="3758193"/>
            <a:ext cx="7736681" cy="5527735"/>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Text Placeholder 4"/>
          <p:cNvSpPr>
            <a:spLocks noGrp="1"/>
          </p:cNvSpPr>
          <p:nvPr>
            <p:ph type="body" sz="quarter" idx="3"/>
          </p:nvPr>
        </p:nvSpPr>
        <p:spPr>
          <a:xfrm>
            <a:off x="9258300" y="2522134"/>
            <a:ext cx="7774782" cy="1236059"/>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endParaRPr lang="en-US"/>
          </a:p>
        </p:txBody>
      </p:sp>
      <p:sp>
        <p:nvSpPr>
          <p:cNvPr id="6" name="Content Placeholder 5"/>
          <p:cNvSpPr>
            <a:spLocks noGrp="1"/>
          </p:cNvSpPr>
          <p:nvPr>
            <p:ph sz="quarter" idx="4"/>
          </p:nvPr>
        </p:nvSpPr>
        <p:spPr>
          <a:xfrm>
            <a:off x="9258300" y="3758193"/>
            <a:ext cx="7774782" cy="5527735"/>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7" name="Date Placeholder 6"/>
          <p:cNvSpPr>
            <a:spLocks noGrp="1"/>
          </p:cNvSpPr>
          <p:nvPr>
            <p:ph type="dt" sz="half" idx="10"/>
          </p:nvPr>
        </p:nvSpPr>
        <p:spPr/>
        <p:txBody>
          <a:bodyPr/>
          <a:lstStyle/>
          <a:p>
            <a:fld id="{1FA8DF52-AAA9-4334-8DF9-441CD7C767B6}" type="datetimeFigureOut">
              <a:rPr lang="en-GB" smtClean="0"/>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0909DE4-BF06-4327-B6AA-198957780F4F}" type="slidenum">
              <a:rPr lang="en-GB" smtClean="0"/>
            </a:fld>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FA8DF52-AAA9-4334-8DF9-441CD7C767B6}" type="datetimeFigureOut">
              <a:rPr lang="en-GB" smtClean="0"/>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0909DE4-BF06-4327-B6AA-198957780F4F}" type="slidenum">
              <a:rPr lang="en-GB" smtClean="0"/>
            </a:fld>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A8DF52-AAA9-4334-8DF9-441CD7C767B6}" type="datetimeFigureOut">
              <a:rPr lang="en-GB" smtClean="0"/>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0909DE4-BF06-4327-B6AA-198957780F4F}" type="slidenum">
              <a:rPr lang="en-GB" smtClean="0"/>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906"/>
            <a:ext cx="5898356" cy="2400671"/>
          </a:xfrm>
        </p:spPr>
        <p:txBody>
          <a:bodyPr anchor="b"/>
          <a:lstStyle>
            <a:lvl1pPr>
              <a:defRPr sz="4800"/>
            </a:lvl1pPr>
          </a:lstStyle>
          <a:p>
            <a:r>
              <a:rPr lang="en-US"/>
              <a:t>Click to edit Master title style</a:t>
            </a:r>
            <a:endParaRPr lang="en-GB"/>
          </a:p>
        </p:txBody>
      </p:sp>
      <p:sp>
        <p:nvSpPr>
          <p:cNvPr id="3" name="Content Placeholder 2"/>
          <p:cNvSpPr>
            <a:spLocks noGrp="1"/>
          </p:cNvSpPr>
          <p:nvPr>
            <p:ph idx="1"/>
          </p:nvPr>
        </p:nvSpPr>
        <p:spPr>
          <a:xfrm>
            <a:off x="7774782" y="1481367"/>
            <a:ext cx="9258300" cy="7311566"/>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Text Placeholder 3"/>
          <p:cNvSpPr>
            <a:spLocks noGrp="1"/>
          </p:cNvSpPr>
          <p:nvPr>
            <p:ph type="body" sz="half" idx="2"/>
          </p:nvPr>
        </p:nvSpPr>
        <p:spPr>
          <a:xfrm>
            <a:off x="1259683" y="3086576"/>
            <a:ext cx="5898356" cy="5718265"/>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1FA8DF52-AAA9-4334-8DF9-441CD7C767B6}"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909DE4-BF06-4327-B6AA-198957780F4F}" type="slidenum">
              <a:rPr lang="en-GB" smtClean="0"/>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ntent basic white">
    <p:bg>
      <p:bgPr>
        <a:solidFill>
          <a:srgbClr val="FFE2C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3012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963959" y="1815775"/>
            <a:ext cx="16330128" cy="6552973"/>
          </a:xfrm>
        </p:spPr>
        <p:txBody>
          <a:bodyPr>
            <a:normAutofit/>
          </a:bodyPr>
          <a:lstStyle>
            <a:lvl1pPr marL="457200" marR="0" indent="-457200" algn="l" rtl="0">
              <a:lnSpc>
                <a:spcPct val="100000"/>
              </a:lnSpc>
              <a:spcBef>
                <a:spcPts val="0"/>
              </a:spcBef>
              <a:buClr>
                <a:srgbClr val="272727"/>
              </a:buClr>
              <a:buSzPct val="100000"/>
              <a:buFont typeface="Arial" panose="020B0604020202020204" pitchFamily="34" charset="0"/>
              <a:buChar char="•"/>
              <a:defRPr sz="30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endParaRPr lang="en-GB"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906"/>
            <a:ext cx="5898356" cy="2400671"/>
          </a:xfrm>
        </p:spPr>
        <p:txBody>
          <a:bodyPr anchor="b"/>
          <a:lstStyle>
            <a:lvl1pPr>
              <a:defRPr sz="4800"/>
            </a:lvl1pPr>
          </a:lstStyle>
          <a:p>
            <a:r>
              <a:rPr lang="en-US"/>
              <a:t>Click to edit Master title style</a:t>
            </a:r>
            <a:endParaRPr lang="en-GB"/>
          </a:p>
        </p:txBody>
      </p:sp>
      <p:sp>
        <p:nvSpPr>
          <p:cNvPr id="3" name="Picture Placeholder 2"/>
          <p:cNvSpPr>
            <a:spLocks noGrp="1"/>
          </p:cNvSpPr>
          <p:nvPr>
            <p:ph type="pic" idx="1"/>
          </p:nvPr>
        </p:nvSpPr>
        <p:spPr>
          <a:xfrm>
            <a:off x="7774782" y="1481367"/>
            <a:ext cx="9258300" cy="7311566"/>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p:cNvSpPr>
            <a:spLocks noGrp="1"/>
          </p:cNvSpPr>
          <p:nvPr>
            <p:ph type="body" sz="half" idx="2"/>
          </p:nvPr>
        </p:nvSpPr>
        <p:spPr>
          <a:xfrm>
            <a:off x="1259683" y="3086576"/>
            <a:ext cx="5898356" cy="5718265"/>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1FA8DF52-AAA9-4334-8DF9-441CD7C767B6}"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909DE4-BF06-4327-B6AA-198957780F4F}" type="slidenum">
              <a:rPr lang="en-GB" smtClean="0"/>
            </a:fld>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p:txBody>
          <a:bodyPr/>
          <a:lstStyle/>
          <a:p>
            <a:fld id="{1FA8DF52-AAA9-4334-8DF9-441CD7C767B6}"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909DE4-BF06-4327-B6AA-198957780F4F}" type="slidenum">
              <a:rPr lang="en-GB" smtClean="0"/>
            </a:fld>
            <a:endParaRPr lang="en-GB"/>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772"/>
            <a:ext cx="3943350" cy="871910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57300" y="547772"/>
            <a:ext cx="11601450" cy="8719103"/>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p:txBody>
          <a:bodyPr/>
          <a:lstStyle/>
          <a:p>
            <a:fld id="{1FA8DF52-AAA9-4334-8DF9-441CD7C767B6}"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909DE4-BF06-4327-B6AA-198957780F4F}" type="slidenum">
              <a:rPr lang="en-GB" smtClean="0"/>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ontent basic white">
    <p:bg>
      <p:bgPr>
        <a:solidFill>
          <a:srgbClr val="FFE2C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3012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 basic white">
    <p:bg>
      <p:bgPr>
        <a:solidFill>
          <a:srgbClr val="FFE2C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3012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963959" y="1815775"/>
            <a:ext cx="16330128" cy="6552973"/>
          </a:xfrm>
        </p:spPr>
        <p:txBody>
          <a:bodyPr>
            <a:normAutofit/>
          </a:bodyPr>
          <a:lstStyle>
            <a:lvl1pPr marL="457200" marR="0" indent="-457200" algn="l" rtl="0">
              <a:lnSpc>
                <a:spcPct val="100000"/>
              </a:lnSpc>
              <a:spcBef>
                <a:spcPts val="0"/>
              </a:spcBef>
              <a:buClr>
                <a:srgbClr val="272727"/>
              </a:buClr>
              <a:buSzPct val="100000"/>
              <a:buFont typeface="Arial" panose="020B0604020202020204" pitchFamily="34" charset="0"/>
              <a:buChar char="•"/>
              <a:defRPr sz="30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r>
              <a:rPr lang="en-GB" dirty="0"/>
              <a:t> </a:t>
            </a:r>
            <a:endParaRPr lang="en-GB" dirty="0"/>
          </a:p>
        </p:txBody>
      </p:sp>
      <p:pic>
        <p:nvPicPr>
          <p:cNvPr id="5" name="Graphic 4" descr="Artificial Intelligence"/>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40484"/>
            <a:ext cx="1122947" cy="112294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 basic white">
    <p:bg>
      <p:bgPr>
        <a:solidFill>
          <a:srgbClr val="FEF2BE"/>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10250"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963959" y="1815775"/>
            <a:ext cx="16310250" cy="6513216"/>
          </a:xfrm>
        </p:spPr>
        <p:txBody>
          <a:bodyPr>
            <a:normAutofit/>
          </a:bodyPr>
          <a:lstStyle>
            <a:lvl1pPr marL="457200" marR="0" indent="-457200" algn="l" rtl="0">
              <a:lnSpc>
                <a:spcPct val="100000"/>
              </a:lnSpc>
              <a:spcBef>
                <a:spcPts val="0"/>
              </a:spcBef>
              <a:buClr>
                <a:srgbClr val="272727"/>
              </a:buClr>
              <a:buSzPct val="100000"/>
              <a:buFont typeface="Arial" panose="020B0604020202020204" pitchFamily="34" charset="0"/>
              <a:buChar char="•"/>
              <a:defRPr sz="30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ontent basic white">
    <p:bg>
      <p:bgPr>
        <a:solidFill>
          <a:srgbClr val="FEF2BE"/>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10250"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804"/>
            <a:ext cx="13716000" cy="3581953"/>
          </a:xfrm>
        </p:spPr>
        <p:txBody>
          <a:bodyPr anchor="b"/>
          <a:lstStyle>
            <a:lvl1pPr algn="ctr">
              <a:defRPr sz="9000"/>
            </a:lvl1pPr>
          </a:lstStyle>
          <a:p>
            <a:r>
              <a:rPr lang="en-US"/>
              <a:t>Click to edit Master title style</a:t>
            </a:r>
            <a:endParaRPr lang="en-GB"/>
          </a:p>
        </p:txBody>
      </p:sp>
      <p:sp>
        <p:nvSpPr>
          <p:cNvPr id="3" name="Subtitle 2"/>
          <p:cNvSpPr>
            <a:spLocks noGrp="1"/>
          </p:cNvSpPr>
          <p:nvPr>
            <p:ph type="subTitle" idx="1"/>
          </p:nvPr>
        </p:nvSpPr>
        <p:spPr>
          <a:xfrm>
            <a:off x="2286000" y="5403891"/>
            <a:ext cx="13716000" cy="2484026"/>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FA8DF52-AAA9-4334-8DF9-441CD7C767B6}"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909DE4-BF06-4327-B6AA-198957780F4F}" type="slidenum">
              <a:rPr lang="en-GB" smtClean="0"/>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picture white">
    <p:bg>
      <p:bgPr>
        <a:solidFill>
          <a:srgbClr val="B6D3F0"/>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28380" y="993419"/>
            <a:ext cx="16425342" cy="593571"/>
          </a:xfrm>
          <a:prstGeom prst="rect">
            <a:avLst/>
          </a:prstGeom>
        </p:spPr>
        <p:txBody>
          <a:bodyPr anchor="b">
            <a:normAutofit/>
          </a:bodyPr>
          <a:lstStyle>
            <a:lvl1pPr>
              <a:defRPr sz="3000" b="1" baseline="0">
                <a:latin typeface="Arial" panose="020B0604020202020204" pitchFamily="34" charset="0"/>
                <a:cs typeface="Arial" panose="020B0604020202020204" pitchFamily="34" charset="0"/>
              </a:defRPr>
            </a:lvl1pPr>
          </a:lstStyle>
          <a:p>
            <a:r>
              <a:rPr lang="en-US" dirty="0"/>
              <a:t>Slide title</a:t>
            </a:r>
            <a:endParaRPr lang="en-GB" dirty="0"/>
          </a:p>
        </p:txBody>
      </p:sp>
      <p:sp>
        <p:nvSpPr>
          <p:cNvPr id="6" name="Picture Placeholder 2"/>
          <p:cNvSpPr>
            <a:spLocks noGrp="1"/>
          </p:cNvSpPr>
          <p:nvPr>
            <p:ph type="pic" idx="1"/>
          </p:nvPr>
        </p:nvSpPr>
        <p:spPr>
          <a:xfrm>
            <a:off x="8140646" y="2158610"/>
            <a:ext cx="9213076" cy="5242843"/>
          </a:xfrm>
          <a:prstGeom prst="rect">
            <a:avLst/>
          </a:prstGeo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8035" indent="0">
              <a:buNone/>
              <a:defRPr sz="3000"/>
            </a:lvl4pPr>
            <a:lvl5pPr marL="2743835" indent="0">
              <a:buNone/>
              <a:defRPr sz="3000"/>
            </a:lvl5pPr>
            <a:lvl6pPr marL="3429635" indent="0">
              <a:buNone/>
              <a:defRPr sz="3000"/>
            </a:lvl6pPr>
            <a:lvl7pPr marL="4115435" indent="0">
              <a:buNone/>
              <a:defRPr sz="3000"/>
            </a:lvl7pPr>
            <a:lvl8pPr marL="4801235" indent="0">
              <a:buNone/>
              <a:defRPr sz="3000"/>
            </a:lvl8pPr>
            <a:lvl9pPr marL="5487035" indent="0">
              <a:buNone/>
              <a:defRPr sz="3000"/>
            </a:lvl9pPr>
          </a:lstStyle>
          <a:p>
            <a:endParaRPr lang="en-GB" dirty="0"/>
          </a:p>
        </p:txBody>
      </p:sp>
      <p:sp>
        <p:nvSpPr>
          <p:cNvPr id="7" name="Text Placeholder 3"/>
          <p:cNvSpPr>
            <a:spLocks noGrp="1"/>
          </p:cNvSpPr>
          <p:nvPr>
            <p:ph type="body" sz="half" idx="2" hasCustomPrompt="1"/>
          </p:nvPr>
        </p:nvSpPr>
        <p:spPr>
          <a:xfrm>
            <a:off x="928381" y="2158610"/>
            <a:ext cx="6764506" cy="6170381"/>
          </a:xfrm>
          <a:prstGeom prst="rect">
            <a:avLst/>
          </a:prstGeom>
        </p:spPr>
        <p:txBody>
          <a:bodyPr/>
          <a:lstStyle>
            <a:lvl1pPr marL="0" marR="0" indent="0" algn="l" defTabSz="923925" rtl="0" eaLnBrk="1" fontAlgn="auto" latinLnBrk="0" hangingPunct="1">
              <a:lnSpc>
                <a:spcPct val="100000"/>
              </a:lnSpc>
              <a:spcBef>
                <a:spcPts val="0"/>
              </a:spcBef>
              <a:spcAft>
                <a:spcPts val="0"/>
              </a:spcAft>
              <a:buClrTx/>
              <a:buSzTx/>
              <a:buFontTx/>
              <a:buNone/>
              <a:defRPr sz="3000" baseline="0">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8035" indent="0">
              <a:buNone/>
              <a:defRPr sz="1500"/>
            </a:lvl4pPr>
            <a:lvl5pPr marL="2743835" indent="0">
              <a:buNone/>
              <a:defRPr sz="1500"/>
            </a:lvl5pPr>
            <a:lvl6pPr marL="3429635" indent="0">
              <a:buNone/>
              <a:defRPr sz="1500"/>
            </a:lvl6pPr>
            <a:lvl7pPr marL="4115435" indent="0">
              <a:buNone/>
              <a:defRPr sz="1500"/>
            </a:lvl7pPr>
            <a:lvl8pPr marL="4801235" indent="0">
              <a:buNone/>
              <a:defRPr sz="1500"/>
            </a:lvl8pPr>
            <a:lvl9pPr marL="5487035" indent="0">
              <a:buNone/>
              <a:defRPr sz="1500"/>
            </a:lvl9pPr>
          </a:lstStyle>
          <a:p>
            <a:pPr marL="0" marR="0" indent="0" algn="l" defTabSz="914400" rtl="0" eaLnBrk="1" fontAlgn="auto" latinLnBrk="0" hangingPunct="1">
              <a:lnSpc>
                <a:spcPct val="100000"/>
              </a:lnSpc>
              <a:spcBef>
                <a:spcPts val="0"/>
              </a:spcBef>
              <a:spcAft>
                <a:spcPts val="0"/>
              </a:spcAft>
              <a:buClrTx/>
              <a:buSzTx/>
              <a:buFontTx/>
              <a:buNone/>
              <a:defRPr/>
            </a:pPr>
            <a:r>
              <a:rPr lang="en-US" sz="3000" b="0" dirty="0">
                <a:solidFill>
                  <a:schemeClr val="tx1"/>
                </a:solidFill>
                <a:ea typeface="+mn-ea"/>
                <a:sym typeface="Arial" panose="020B0604020202020204"/>
              </a:rPr>
              <a:t>“This is a slide that</a:t>
            </a:r>
            <a:r>
              <a:rPr lang="en-US" sz="3000" b="0" baseline="0" dirty="0">
                <a:solidFill>
                  <a:schemeClr val="tx1"/>
                </a:solidFill>
                <a:ea typeface="+mn-ea"/>
                <a:sym typeface="Arial" panose="020B0604020202020204"/>
              </a:rPr>
              <a:t> shows an image alongside a quote.” </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r>
              <a:rPr lang="en-US" sz="3000" b="0" baseline="0" dirty="0">
                <a:solidFill>
                  <a:schemeClr val="tx1"/>
                </a:solidFill>
                <a:ea typeface="+mn-ea"/>
                <a:sym typeface="Arial" panose="020B0604020202020204"/>
              </a:rPr>
              <a:t>Alter this text and the picture, as required. You can change the shape but please don’t use borders, shadows or reflections.</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1" baseline="0" dirty="0">
              <a:solidFill>
                <a:schemeClr val="tx1"/>
              </a:solidFill>
              <a:ea typeface="+mn-ea"/>
              <a:sym typeface="Arial" panose="020B0604020202020204"/>
            </a:endParaRPr>
          </a:p>
          <a:p>
            <a:pPr lvl="0"/>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4" Type="http://schemas.openxmlformats.org/officeDocument/2006/relationships/theme" Target="../theme/theme3.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30.xml"/><Relationship Id="rId8" Type="http://schemas.openxmlformats.org/officeDocument/2006/relationships/slideLayout" Target="../slideLayouts/slideLayout29.xml"/><Relationship Id="rId7" Type="http://schemas.openxmlformats.org/officeDocument/2006/relationships/slideLayout" Target="../slideLayouts/slideLayout28.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3" Type="http://schemas.openxmlformats.org/officeDocument/2006/relationships/slideLayout" Target="../slideLayouts/slideLayout24.xml"/><Relationship Id="rId2" Type="http://schemas.openxmlformats.org/officeDocument/2006/relationships/slideLayout" Target="../slideLayouts/slideLayout23.xml"/><Relationship Id="rId12" Type="http://schemas.openxmlformats.org/officeDocument/2006/relationships/theme" Target="../theme/theme5.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773"/>
            <a:ext cx="15773400" cy="1988651"/>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1257300" y="2738861"/>
            <a:ext cx="15773400" cy="6528014"/>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7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5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83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41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8035" algn="l" defTabSz="1371600" rtl="0" eaLnBrk="1" latinLnBrk="0" hangingPunct="1">
        <a:defRPr sz="2700" kern="1200">
          <a:solidFill>
            <a:schemeClr val="tx1"/>
          </a:solidFill>
          <a:latin typeface="+mn-lt"/>
          <a:ea typeface="+mn-ea"/>
          <a:cs typeface="+mn-cs"/>
        </a:defRPr>
      </a:lvl4pPr>
      <a:lvl5pPr marL="2743835" algn="l" defTabSz="1371600" rtl="0" eaLnBrk="1" latinLnBrk="0" hangingPunct="1">
        <a:defRPr sz="2700" kern="1200">
          <a:solidFill>
            <a:schemeClr val="tx1"/>
          </a:solidFill>
          <a:latin typeface="+mn-lt"/>
          <a:ea typeface="+mn-ea"/>
          <a:cs typeface="+mn-cs"/>
        </a:defRPr>
      </a:lvl5pPr>
      <a:lvl6pPr marL="3429635" algn="l" defTabSz="1371600" rtl="0" eaLnBrk="1" latinLnBrk="0" hangingPunct="1">
        <a:defRPr sz="2700" kern="1200">
          <a:solidFill>
            <a:schemeClr val="tx1"/>
          </a:solidFill>
          <a:latin typeface="+mn-lt"/>
          <a:ea typeface="+mn-ea"/>
          <a:cs typeface="+mn-cs"/>
        </a:defRPr>
      </a:lvl6pPr>
      <a:lvl7pPr marL="4115435" algn="l" defTabSz="1371600" rtl="0" eaLnBrk="1" latinLnBrk="0" hangingPunct="1">
        <a:defRPr sz="2700" kern="1200">
          <a:solidFill>
            <a:schemeClr val="tx1"/>
          </a:solidFill>
          <a:latin typeface="+mn-lt"/>
          <a:ea typeface="+mn-ea"/>
          <a:cs typeface="+mn-cs"/>
        </a:defRPr>
      </a:lvl7pPr>
      <a:lvl8pPr marL="4801235" algn="l" defTabSz="1371600" rtl="0" eaLnBrk="1" latinLnBrk="0" hangingPunct="1">
        <a:defRPr sz="2700" kern="1200">
          <a:solidFill>
            <a:schemeClr val="tx1"/>
          </a:solidFill>
          <a:latin typeface="+mn-lt"/>
          <a:ea typeface="+mn-ea"/>
          <a:cs typeface="+mn-cs"/>
        </a:defRPr>
      </a:lvl8pPr>
      <a:lvl9pPr marL="5487035"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7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5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83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41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8035" algn="l" defTabSz="1371600" rtl="0" eaLnBrk="1" latinLnBrk="0" hangingPunct="1">
        <a:defRPr sz="2700" kern="1200">
          <a:solidFill>
            <a:schemeClr val="tx1"/>
          </a:solidFill>
          <a:latin typeface="+mn-lt"/>
          <a:ea typeface="+mn-ea"/>
          <a:cs typeface="+mn-cs"/>
        </a:defRPr>
      </a:lvl4pPr>
      <a:lvl5pPr marL="2743835" algn="l" defTabSz="1371600" rtl="0" eaLnBrk="1" latinLnBrk="0" hangingPunct="1">
        <a:defRPr sz="2700" kern="1200">
          <a:solidFill>
            <a:schemeClr val="tx1"/>
          </a:solidFill>
          <a:latin typeface="+mn-lt"/>
          <a:ea typeface="+mn-ea"/>
          <a:cs typeface="+mn-cs"/>
        </a:defRPr>
      </a:lvl5pPr>
      <a:lvl6pPr marL="3429635" algn="l" defTabSz="1371600" rtl="0" eaLnBrk="1" latinLnBrk="0" hangingPunct="1">
        <a:defRPr sz="2700" kern="1200">
          <a:solidFill>
            <a:schemeClr val="tx1"/>
          </a:solidFill>
          <a:latin typeface="+mn-lt"/>
          <a:ea typeface="+mn-ea"/>
          <a:cs typeface="+mn-cs"/>
        </a:defRPr>
      </a:lvl6pPr>
      <a:lvl7pPr marL="4115435" algn="l" defTabSz="1371600" rtl="0" eaLnBrk="1" latinLnBrk="0" hangingPunct="1">
        <a:defRPr sz="2700" kern="1200">
          <a:solidFill>
            <a:schemeClr val="tx1"/>
          </a:solidFill>
          <a:latin typeface="+mn-lt"/>
          <a:ea typeface="+mn-ea"/>
          <a:cs typeface="+mn-cs"/>
        </a:defRPr>
      </a:lvl7pPr>
      <a:lvl8pPr marL="4801235" algn="l" defTabSz="1371600" rtl="0" eaLnBrk="1" latinLnBrk="0" hangingPunct="1">
        <a:defRPr sz="2700" kern="1200">
          <a:solidFill>
            <a:schemeClr val="tx1"/>
          </a:solidFill>
          <a:latin typeface="+mn-lt"/>
          <a:ea typeface="+mn-ea"/>
          <a:cs typeface="+mn-cs"/>
        </a:defRPr>
      </a:lvl8pPr>
      <a:lvl9pPr marL="5487035"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7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5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83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41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8035" algn="l" defTabSz="1371600" rtl="0" eaLnBrk="1" latinLnBrk="0" hangingPunct="1">
        <a:defRPr sz="2700" kern="1200">
          <a:solidFill>
            <a:schemeClr val="tx1"/>
          </a:solidFill>
          <a:latin typeface="+mn-lt"/>
          <a:ea typeface="+mn-ea"/>
          <a:cs typeface="+mn-cs"/>
        </a:defRPr>
      </a:lvl4pPr>
      <a:lvl5pPr marL="2743835" algn="l" defTabSz="1371600" rtl="0" eaLnBrk="1" latinLnBrk="0" hangingPunct="1">
        <a:defRPr sz="2700" kern="1200">
          <a:solidFill>
            <a:schemeClr val="tx1"/>
          </a:solidFill>
          <a:latin typeface="+mn-lt"/>
          <a:ea typeface="+mn-ea"/>
          <a:cs typeface="+mn-cs"/>
        </a:defRPr>
      </a:lvl5pPr>
      <a:lvl6pPr marL="3429635" algn="l" defTabSz="1371600" rtl="0" eaLnBrk="1" latinLnBrk="0" hangingPunct="1">
        <a:defRPr sz="2700" kern="1200">
          <a:solidFill>
            <a:schemeClr val="tx1"/>
          </a:solidFill>
          <a:latin typeface="+mn-lt"/>
          <a:ea typeface="+mn-ea"/>
          <a:cs typeface="+mn-cs"/>
        </a:defRPr>
      </a:lvl6pPr>
      <a:lvl7pPr marL="4115435" algn="l" defTabSz="1371600" rtl="0" eaLnBrk="1" latinLnBrk="0" hangingPunct="1">
        <a:defRPr sz="2700" kern="1200">
          <a:solidFill>
            <a:schemeClr val="tx1"/>
          </a:solidFill>
          <a:latin typeface="+mn-lt"/>
          <a:ea typeface="+mn-ea"/>
          <a:cs typeface="+mn-cs"/>
        </a:defRPr>
      </a:lvl7pPr>
      <a:lvl8pPr marL="4801235" algn="l" defTabSz="1371600" rtl="0" eaLnBrk="1" latinLnBrk="0" hangingPunct="1">
        <a:defRPr sz="2700" kern="1200">
          <a:solidFill>
            <a:schemeClr val="tx1"/>
          </a:solidFill>
          <a:latin typeface="+mn-lt"/>
          <a:ea typeface="+mn-ea"/>
          <a:cs typeface="+mn-cs"/>
        </a:defRPr>
      </a:lvl8pPr>
      <a:lvl9pPr marL="5487035"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773"/>
            <a:ext cx="15773400" cy="198865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860"/>
            <a:ext cx="15773400" cy="6528015"/>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1257300" y="9535998"/>
            <a:ext cx="4114800" cy="547772"/>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dirty="0"/>
            </a:fld>
            <a:endParaRPr lang="en-US" dirty="0"/>
          </a:p>
        </p:txBody>
      </p:sp>
      <p:sp>
        <p:nvSpPr>
          <p:cNvPr id="5" name="Footer Placeholder 4"/>
          <p:cNvSpPr>
            <a:spLocks noGrp="1"/>
          </p:cNvSpPr>
          <p:nvPr>
            <p:ph type="ftr" sz="quarter" idx="3"/>
          </p:nvPr>
        </p:nvSpPr>
        <p:spPr>
          <a:xfrm>
            <a:off x="6057900" y="9535998"/>
            <a:ext cx="6172200" cy="547772"/>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915900" y="9535998"/>
            <a:ext cx="4114800" cy="547772"/>
          </a:xfrm>
          <a:prstGeom prst="rect">
            <a:avLst/>
          </a:prstGeom>
        </p:spPr>
        <p:txBody>
          <a:bodyPr vert="horz" lIns="91440" tIns="45720" rIns="91440" bIns="45720" rtlCol="0" anchor="ctr"/>
          <a:lstStyle>
            <a:lvl1pPr algn="r">
              <a:defRPr sz="1800">
                <a:solidFill>
                  <a:schemeClr val="tx1">
                    <a:tint val="75000"/>
                  </a:schemeClr>
                </a:solidFill>
              </a:defRPr>
            </a:lvl1pPr>
          </a:lstStyle>
          <a:p>
            <a:fld id="{48F63A3B-78C7-47BE-AE5E-E10140E04643}"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773"/>
            <a:ext cx="15773400" cy="1988651"/>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1257300" y="2738860"/>
            <a:ext cx="15773400" cy="6528015"/>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2"/>
          </p:nvPr>
        </p:nvSpPr>
        <p:spPr>
          <a:xfrm>
            <a:off x="1257300" y="9535998"/>
            <a:ext cx="4114800" cy="547772"/>
          </a:xfrm>
          <a:prstGeom prst="rect">
            <a:avLst/>
          </a:prstGeom>
        </p:spPr>
        <p:txBody>
          <a:bodyPr vert="horz" lIns="91440" tIns="45720" rIns="91440" bIns="45720" rtlCol="0" anchor="ctr"/>
          <a:lstStyle>
            <a:lvl1pPr algn="l">
              <a:defRPr sz="1800">
                <a:solidFill>
                  <a:schemeClr val="tx1">
                    <a:tint val="75000"/>
                  </a:schemeClr>
                </a:solidFill>
              </a:defRPr>
            </a:lvl1pPr>
          </a:lstStyle>
          <a:p>
            <a:fld id="{1FA8DF52-AAA9-4334-8DF9-441CD7C767B6}" type="datetimeFigureOut">
              <a:rPr lang="en-GB" smtClean="0"/>
            </a:fld>
            <a:endParaRPr lang="en-GB"/>
          </a:p>
        </p:txBody>
      </p:sp>
      <p:sp>
        <p:nvSpPr>
          <p:cNvPr id="5" name="Footer Placeholder 4"/>
          <p:cNvSpPr>
            <a:spLocks noGrp="1"/>
          </p:cNvSpPr>
          <p:nvPr>
            <p:ph type="ftr" sz="quarter" idx="3"/>
          </p:nvPr>
        </p:nvSpPr>
        <p:spPr>
          <a:xfrm>
            <a:off x="6057900" y="9535998"/>
            <a:ext cx="6172200" cy="547772"/>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2915900" y="9535998"/>
            <a:ext cx="4114800" cy="547772"/>
          </a:xfrm>
          <a:prstGeom prst="rect">
            <a:avLst/>
          </a:prstGeom>
        </p:spPr>
        <p:txBody>
          <a:bodyPr vert="horz" lIns="91440" tIns="45720" rIns="91440" bIns="45720" rtlCol="0" anchor="ctr"/>
          <a:lstStyle>
            <a:lvl1pPr algn="r">
              <a:defRPr sz="1800">
                <a:solidFill>
                  <a:schemeClr val="tx1">
                    <a:tint val="75000"/>
                  </a:schemeClr>
                </a:solidFill>
              </a:defRPr>
            </a:lvl1pPr>
          </a:lstStyle>
          <a:p>
            <a:fld id="{C0909DE4-BF06-4327-B6AA-198957780F4F}" type="slidenum">
              <a:rPr lang="en-GB" smtClean="0"/>
            </a:fld>
            <a:endParaRPr lang="en-GB"/>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22.png"/><Relationship Id="rId1"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29.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31.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image" Target="../media/image34.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35.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4" Type="http://schemas.openxmlformats.org/officeDocument/2006/relationships/comments" Target="../comments/comment1.xml"/><Relationship Id="rId3" Type="http://schemas.openxmlformats.org/officeDocument/2006/relationships/notesSlide" Target="../notesSlides/notesSlide1.xml"/><Relationship Id="rId2" Type="http://schemas.openxmlformats.org/officeDocument/2006/relationships/slideLayout" Target="../slideLayouts/slideLayout21.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7.emf"/></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46641" y="2469674"/>
            <a:ext cx="9376665" cy="5349240"/>
          </a:xfrm>
        </p:spPr>
        <p:txBody>
          <a:bodyPr anchor="b">
            <a:normAutofit fontScale="90000"/>
          </a:bodyPr>
          <a:lstStyle/>
          <a:p>
            <a:pPr algn="l"/>
            <a:r>
              <a:rPr lang="en-GB" dirty="0"/>
              <a:t>Master of Business Administration </a:t>
            </a:r>
            <a:br>
              <a:rPr lang="en-GB" dirty="0"/>
            </a:br>
            <a:r>
              <a:rPr lang="en-GB" sz="8100" dirty="0"/>
              <a:t>Digital Business Delivery</a:t>
            </a:r>
            <a:br>
              <a:rPr lang="en-GB" sz="8100" dirty="0"/>
            </a:br>
            <a:br>
              <a:rPr lang="en-GB" sz="8100" dirty="0"/>
            </a:br>
            <a:r>
              <a:rPr lang="en-GB" sz="4900" dirty="0"/>
              <a:t>Session 3 : Process design, mapping and improvement</a:t>
            </a:r>
            <a:br>
              <a:rPr lang="en-GB" sz="4900" dirty="0"/>
            </a:br>
            <a:endParaRPr lang="en-GB" sz="8100" dirty="0">
              <a:solidFill>
                <a:srgbClr val="FF0000"/>
              </a:solidFill>
            </a:endParaRPr>
          </a:p>
        </p:txBody>
      </p:sp>
      <p:sp>
        <p:nvSpPr>
          <p:cNvPr id="3" name="Subtitle 2"/>
          <p:cNvSpPr>
            <a:spLocks noGrp="1"/>
          </p:cNvSpPr>
          <p:nvPr>
            <p:ph type="subTitle" idx="1"/>
          </p:nvPr>
        </p:nvSpPr>
        <p:spPr>
          <a:xfrm>
            <a:off x="7946641" y="6954806"/>
            <a:ext cx="9376667" cy="2359152"/>
          </a:xfrm>
        </p:spPr>
        <p:txBody>
          <a:bodyPr>
            <a:normAutofit/>
          </a:bodyPr>
          <a:lstStyle/>
          <a:p>
            <a:pPr algn="l"/>
            <a:r>
              <a:rPr lang="en-GB" dirty="0"/>
              <a:t>Professor Nigel Caldwell</a:t>
            </a:r>
            <a:endParaRPr lang="en-GB" dirty="0"/>
          </a:p>
        </p:txBody>
      </p:sp>
      <p:pic>
        <p:nvPicPr>
          <p:cNvPr id="4" name="Picture 3"/>
          <p:cNvPicPr>
            <a:picLocks noChangeAspect="1"/>
          </p:cNvPicPr>
          <p:nvPr/>
        </p:nvPicPr>
        <p:blipFill rotWithShape="1">
          <a:blip r:embed="rId1"/>
          <a:srcRect r="-1" b="1709"/>
          <a:stretch>
            <a:fillRect/>
          </a:stretch>
        </p:blipFill>
        <p:spPr>
          <a:xfrm>
            <a:off x="2" y="809"/>
            <a:ext cx="6986016" cy="10286985"/>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000" dirty="0">
                <a:solidFill>
                  <a:srgbClr val="FF0000"/>
                </a:solidFill>
              </a:rPr>
              <a:t>Process network within an operation showing an internal chain </a:t>
            </a:r>
            <a:br>
              <a:rPr lang="en-GB" sz="4000" dirty="0">
                <a:solidFill>
                  <a:srgbClr val="FF0000"/>
                </a:solidFill>
              </a:rPr>
            </a:br>
            <a:r>
              <a:rPr lang="en-GB" sz="4000" dirty="0">
                <a:solidFill>
                  <a:srgbClr val="FF0000"/>
                </a:solidFill>
              </a:rPr>
              <a:t>showing an internal “process chain”</a:t>
            </a:r>
            <a:endParaRPr lang="en-GB" sz="4000" dirty="0">
              <a:solidFill>
                <a:srgbClr val="FF0000"/>
              </a:solidFill>
            </a:endParaRPr>
          </a:p>
        </p:txBody>
      </p:sp>
      <p:pic>
        <p:nvPicPr>
          <p:cNvPr id="4" name="Content Placeholder 3"/>
          <p:cNvPicPr>
            <a:picLocks noGrp="1" noChangeAspect="1"/>
          </p:cNvPicPr>
          <p:nvPr>
            <p:ph idx="1"/>
          </p:nvPr>
        </p:nvPicPr>
        <p:blipFill>
          <a:blip r:embed="rId1"/>
          <a:stretch>
            <a:fillRect/>
          </a:stretch>
        </p:blipFill>
        <p:spPr>
          <a:xfrm>
            <a:off x="1257300" y="2738438"/>
            <a:ext cx="15773400" cy="65278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690994" y="361567"/>
            <a:ext cx="14906012" cy="956545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816142" y="178671"/>
            <a:ext cx="16655716" cy="993124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723621" y="2279261"/>
            <a:ext cx="16535679" cy="7632809"/>
          </a:xfrm>
          <a:prstGeom prst="rect">
            <a:avLst/>
          </a:prstGeom>
        </p:spPr>
      </p:pic>
      <p:sp>
        <p:nvSpPr>
          <p:cNvPr id="3" name="TextBox 2"/>
          <p:cNvSpPr txBox="1"/>
          <p:nvPr/>
        </p:nvSpPr>
        <p:spPr>
          <a:xfrm>
            <a:off x="4436365" y="816236"/>
            <a:ext cx="9415270" cy="1077859"/>
          </a:xfrm>
          <a:prstGeom prst="rect">
            <a:avLst/>
          </a:prstGeom>
          <a:noFill/>
        </p:spPr>
        <p:txBody>
          <a:bodyPr wrap="none" rtlCol="0">
            <a:spAutoFit/>
          </a:bodyPr>
          <a:lstStyle/>
          <a:p>
            <a:pPr algn="ctr"/>
            <a:r>
              <a:rPr lang="en-GB" dirty="0">
                <a:solidFill>
                  <a:srgbClr val="FF0000"/>
                </a:solidFill>
              </a:rPr>
              <a:t>Different process types imply different Volume- Variety </a:t>
            </a:r>
            <a:endParaRPr lang="en-GB" dirty="0">
              <a:solidFill>
                <a:srgbClr val="FF0000"/>
              </a:solidFill>
            </a:endParaRPr>
          </a:p>
          <a:p>
            <a:pPr algn="ctr"/>
            <a:r>
              <a:rPr lang="en-GB" dirty="0">
                <a:solidFill>
                  <a:srgbClr val="FF0000"/>
                </a:solidFill>
              </a:rPr>
              <a:t>processes characteristics for the process</a:t>
            </a:r>
            <a:endParaRPr lang="en-GB" dirty="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736086" y="426630"/>
            <a:ext cx="16163365" cy="746214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694328" y="842212"/>
            <a:ext cx="16878395" cy="798590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889312" y="1288608"/>
            <a:ext cx="15222070" cy="771137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694329" y="1431239"/>
            <a:ext cx="14899342" cy="742610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882589" y="1537118"/>
            <a:ext cx="15248964" cy="721435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290918" y="2662162"/>
            <a:ext cx="15706164" cy="7249908"/>
          </a:xfrm>
          <a:prstGeom prst="rect">
            <a:avLst/>
          </a:prstGeom>
        </p:spPr>
      </p:pic>
      <p:sp>
        <p:nvSpPr>
          <p:cNvPr id="3" name="TextBox 2"/>
          <p:cNvSpPr txBox="1"/>
          <p:nvPr/>
        </p:nvSpPr>
        <p:spPr>
          <a:xfrm>
            <a:off x="1398494" y="1021976"/>
            <a:ext cx="16103832" cy="585097"/>
          </a:xfrm>
          <a:prstGeom prst="rect">
            <a:avLst/>
          </a:prstGeom>
          <a:noFill/>
        </p:spPr>
        <p:txBody>
          <a:bodyPr wrap="none" rtlCol="0">
            <a:spAutoFit/>
          </a:bodyPr>
          <a:lstStyle/>
          <a:p>
            <a:r>
              <a:rPr lang="en-GB" dirty="0"/>
              <a:t>Different process types imply different Volume- Variety processes characteristics for the process</a:t>
            </a:r>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p:cNvSpPr>
            <a:spLocks noGrp="1" noRot="1" noChangeAspect="1" noMove="1" noResize="1" noEditPoints="1" noAdjustHandles="1" noChangeArrowheads="1" noChangeShapeType="1" noTextEdit="1"/>
          </p:cNvSpPr>
          <p:nvPr/>
        </p:nvSpPr>
        <p:spPr>
          <a:xfrm>
            <a:off x="0" y="0"/>
            <a:ext cx="18287998" cy="102876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90493" y="580484"/>
            <a:ext cx="15099183" cy="1947973"/>
          </a:xfrm>
        </p:spPr>
        <p:txBody>
          <a:bodyPr anchor="b">
            <a:normAutofit/>
          </a:bodyPr>
          <a:lstStyle/>
          <a:p>
            <a:r>
              <a:rPr lang="en-GB" sz="7200" dirty="0"/>
              <a:t>Recap last session</a:t>
            </a:r>
            <a:endParaRPr lang="en-GB" sz="7200" dirty="0"/>
          </a:p>
        </p:txBody>
      </p:sp>
      <p:sp>
        <p:nvSpPr>
          <p:cNvPr id="22" name="Rectangle 10"/>
          <p:cNvSpPr>
            <a:spLocks noGrp="1" noRot="1" noChangeAspect="1" noMove="1" noResize="1" noEditPoints="1" noAdjustHandles="1" noChangeArrowheads="1" noChangeShapeType="1" noTextEdit="1"/>
          </p:cNvSpPr>
          <p:nvPr/>
        </p:nvSpPr>
        <p:spPr>
          <a:xfrm flipH="1" flipV="1">
            <a:off x="-3" y="2998730"/>
            <a:ext cx="17181892" cy="11727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2"/>
          <p:cNvSpPr>
            <a:spLocks noGrp="1" noRot="1" noChangeAspect="1" noMove="1" noResize="1" noEditPoints="1" noAdjustHandles="1" noChangeArrowheads="1" noChangeShapeType="1" noTextEdit="1"/>
          </p:cNvSpPr>
          <p:nvPr/>
        </p:nvSpPr>
        <p:spPr>
          <a:xfrm>
            <a:off x="0" y="3305128"/>
            <a:ext cx="17075043" cy="640297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90491" y="3899865"/>
            <a:ext cx="6796347" cy="5460017"/>
          </a:xfrm>
        </p:spPr>
        <p:txBody>
          <a:bodyPr anchor="ctr">
            <a:normAutofit/>
          </a:bodyPr>
          <a:lstStyle/>
          <a:p>
            <a:r>
              <a:rPr lang="en-GB" sz="3000" dirty="0"/>
              <a:t>What is operations management ? </a:t>
            </a:r>
            <a:endParaRPr lang="en-GB" sz="3000" dirty="0"/>
          </a:p>
          <a:p>
            <a:r>
              <a:rPr lang="en-GB" sz="3000" dirty="0"/>
              <a:t>What are the competitive advantages OM can offer?</a:t>
            </a:r>
            <a:endParaRPr lang="en-GB" sz="3000" dirty="0"/>
          </a:p>
          <a:p>
            <a:r>
              <a:rPr lang="en-GB" sz="3000" dirty="0"/>
              <a:t>Introduced the idea of performance trade offs – e.g. IKEA</a:t>
            </a:r>
            <a:endParaRPr lang="en-GB" sz="3000" dirty="0"/>
          </a:p>
          <a:p>
            <a:r>
              <a:rPr lang="en-GB" sz="3000" dirty="0"/>
              <a:t>Some businesses and clubs have to manage multiple products or services</a:t>
            </a:r>
            <a:endParaRPr lang="en-GB" sz="3000" dirty="0"/>
          </a:p>
          <a:p>
            <a:r>
              <a:rPr lang="en-GB" sz="3000" dirty="0"/>
              <a:t>OM strategy as a pattern of decisions </a:t>
            </a:r>
            <a:r>
              <a:rPr lang="en-GB" sz="3000" dirty="0" err="1"/>
              <a:t>e.g</a:t>
            </a:r>
            <a:r>
              <a:rPr lang="en-GB" sz="3000" dirty="0"/>
              <a:t> IKEA – 4Vs</a:t>
            </a:r>
            <a:endParaRPr lang="en-GB" sz="3000" dirty="0"/>
          </a:p>
          <a:p>
            <a:r>
              <a:rPr lang="en-GB" sz="3000" dirty="0"/>
              <a:t>Production Game</a:t>
            </a:r>
            <a:endParaRPr lang="en-GB" sz="3000" dirty="0"/>
          </a:p>
          <a:p>
            <a:endParaRPr lang="en-GB" sz="3000" dirty="0"/>
          </a:p>
        </p:txBody>
      </p:sp>
      <p:sp>
        <p:nvSpPr>
          <p:cNvPr id="24" name="Rectangle 14"/>
          <p:cNvSpPr>
            <a:spLocks noGrp="1" noRot="1" noChangeAspect="1" noMove="1" noResize="1" noEditPoints="1" noAdjustHandles="1" noChangeArrowheads="1" noChangeShapeType="1" noTextEdit="1"/>
          </p:cNvSpPr>
          <p:nvPr/>
        </p:nvSpPr>
        <p:spPr>
          <a:xfrm rot="5400000">
            <a:off x="16841970" y="3470094"/>
            <a:ext cx="1172731" cy="2285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532965" y="2178332"/>
            <a:ext cx="15706164" cy="750354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613647" y="1494539"/>
            <a:ext cx="15060706" cy="729951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srcRect r="1" b="2624"/>
          <a:stretch>
            <a:fillRect/>
          </a:stretch>
        </p:blipFill>
        <p:spPr>
          <a:xfrm>
            <a:off x="8128896" y="4898375"/>
            <a:ext cx="9193903" cy="5390220"/>
          </a:xfrm>
          <a:prstGeom prst="rect">
            <a:avLst/>
          </a:prstGeom>
        </p:spPr>
      </p:pic>
      <p:pic>
        <p:nvPicPr>
          <p:cNvPr id="2" name="Picture 1"/>
          <p:cNvPicPr>
            <a:picLocks noChangeAspect="1"/>
          </p:cNvPicPr>
          <p:nvPr/>
        </p:nvPicPr>
        <p:blipFill rotWithShape="1">
          <a:blip r:embed="rId2"/>
          <a:srcRect l="319" r="-1" b="-1"/>
          <a:stretch>
            <a:fillRect/>
          </a:stretch>
        </p:blipFill>
        <p:spPr>
          <a:xfrm>
            <a:off x="965200" y="-7"/>
            <a:ext cx="9124067" cy="5880972"/>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8" name="Rectangle 7"/>
          <p:cNvSpPr>
            <a:spLocks noGrp="1" noRot="1" noChangeAspect="1" noMove="1" noResize="1" noEditPoints="1" noAdjustHandles="1" noChangeArrowheads="1" noChangeShapeType="1" noTextEdit="1"/>
          </p:cNvSpPr>
          <p:nvPr/>
        </p:nvSpPr>
        <p:spPr>
          <a:xfrm>
            <a:off x="10330567" y="965349"/>
            <a:ext cx="6992232" cy="369168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nvSpPr>
        <p:spPr>
          <a:xfrm>
            <a:off x="965202" y="6121038"/>
            <a:ext cx="6922395" cy="3234717"/>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290918" y="2662162"/>
            <a:ext cx="15706164" cy="7249908"/>
          </a:xfrm>
          <a:prstGeom prst="rect">
            <a:avLst/>
          </a:prstGeom>
        </p:spPr>
      </p:pic>
      <p:sp>
        <p:nvSpPr>
          <p:cNvPr id="3" name="TextBox 2"/>
          <p:cNvSpPr txBox="1"/>
          <p:nvPr/>
        </p:nvSpPr>
        <p:spPr>
          <a:xfrm>
            <a:off x="1398494" y="1021976"/>
            <a:ext cx="16103832" cy="585097"/>
          </a:xfrm>
          <a:prstGeom prst="rect">
            <a:avLst/>
          </a:prstGeom>
          <a:noFill/>
        </p:spPr>
        <p:txBody>
          <a:bodyPr wrap="none" rtlCol="0">
            <a:spAutoFit/>
          </a:bodyPr>
          <a:lstStyle/>
          <a:p>
            <a:r>
              <a:rPr lang="en-GB" dirty="0"/>
              <a:t>Different process types imply different Volume- Variety processes characteristics for the process</a:t>
            </a:r>
            <a:endParaRPr lang="en-GB"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995083" y="699247"/>
            <a:ext cx="16297834" cy="933524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396343" y="1590653"/>
            <a:ext cx="12488092" cy="8436678"/>
          </a:xfrm>
          <a:prstGeom prst="rect">
            <a:avLst/>
          </a:prstGeom>
        </p:spPr>
      </p:pic>
      <p:sp>
        <p:nvSpPr>
          <p:cNvPr id="3" name="TextBox 2"/>
          <p:cNvSpPr txBox="1"/>
          <p:nvPr/>
        </p:nvSpPr>
        <p:spPr>
          <a:xfrm>
            <a:off x="2794249" y="731519"/>
            <a:ext cx="12699502" cy="585097"/>
          </a:xfrm>
          <a:prstGeom prst="rect">
            <a:avLst/>
          </a:prstGeom>
          <a:noFill/>
        </p:spPr>
        <p:txBody>
          <a:bodyPr wrap="none" rtlCol="0">
            <a:spAutoFit/>
          </a:bodyPr>
          <a:lstStyle/>
          <a:p>
            <a:r>
              <a:rPr lang="en-GB" dirty="0"/>
              <a:t>Different layouts are appropriate for different volume-variety combinations</a:t>
            </a:r>
            <a:endParaRPr lang="en-GB"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2043952" y="2070847"/>
            <a:ext cx="15383436" cy="7399585"/>
          </a:xfrm>
          <a:prstGeom prst="rect">
            <a:avLst/>
          </a:prstGeom>
        </p:spPr>
      </p:pic>
      <p:sp>
        <p:nvSpPr>
          <p:cNvPr id="3" name="TextBox 2"/>
          <p:cNvSpPr txBox="1"/>
          <p:nvPr/>
        </p:nvSpPr>
        <p:spPr>
          <a:xfrm>
            <a:off x="6106758" y="1102659"/>
            <a:ext cx="6074483" cy="585097"/>
          </a:xfrm>
          <a:prstGeom prst="rect">
            <a:avLst/>
          </a:prstGeom>
          <a:noFill/>
        </p:spPr>
        <p:txBody>
          <a:bodyPr wrap="none" rtlCol="0">
            <a:spAutoFit/>
          </a:bodyPr>
          <a:lstStyle/>
          <a:p>
            <a:r>
              <a:rPr lang="en-GB" dirty="0"/>
              <a:t>Common process mapping symbols</a:t>
            </a:r>
            <a:endParaRPr lang="en-GB"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941295" y="765138"/>
            <a:ext cx="16620564" cy="952345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p:cNvSpPr>
            <a:spLocks noGrp="1" noRot="1" noChangeAspect="1" noMove="1" noResize="1" noEditPoints="1" noAdjustHandles="1" noChangeArrowheads="1" noChangeShapeType="1" noTextEdit="1"/>
          </p:cNvSpPr>
          <p:nvPr/>
        </p:nvSpPr>
        <p:spPr>
          <a:xfrm>
            <a:off x="0" y="0"/>
            <a:ext cx="18287998" cy="102876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Grp="1" noRot="1" noChangeAspect="1" noMove="1" noResize="1" noUngrp="1"/>
          </p:cNvGrpSpPr>
          <p:nvPr/>
        </p:nvGrpSpPr>
        <p:grpSpPr>
          <a:xfrm>
            <a:off x="314500" y="3571853"/>
            <a:ext cx="17973499" cy="3132175"/>
            <a:chOff x="143163" y="5763486"/>
            <a:chExt cx="11982332" cy="739555"/>
          </a:xfrm>
        </p:grpSpPr>
        <p:sp>
          <p:nvSpPr>
            <p:cNvPr id="10" name="Rectangle 9"/>
            <p:cNvSpPr/>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3" name="Rectangle 12"/>
          <p:cNvSpPr>
            <a:spLocks noGrp="1" noRot="1" noChangeAspect="1" noMove="1" noResize="1" noEditPoints="1" noAdjustHandles="1" noChangeArrowheads="1" noChangeShapeType="1" noTextEdit="1"/>
          </p:cNvSpPr>
          <p:nvPr/>
        </p:nvSpPr>
        <p:spPr>
          <a:xfrm>
            <a:off x="869292" y="699623"/>
            <a:ext cx="16667593" cy="887811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1"/>
          <a:srcRect t="5019" r="-1" b="15614"/>
          <a:stretch>
            <a:fillRect/>
          </a:stretch>
        </p:blipFill>
        <p:spPr>
          <a:xfrm>
            <a:off x="1257300" y="710854"/>
            <a:ext cx="15942564" cy="850772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nvSpPr>
        <p:spPr>
          <a:xfrm>
            <a:off x="0" y="0"/>
            <a:ext cx="18288000" cy="10288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p:cNvSpPr>
            <a:spLocks noGrp="1" noRot="1" noChangeAspect="1" noMove="1" noResize="1" noEditPoints="1" noAdjustHandles="1" noChangeArrowheads="1" noChangeShapeType="1" noTextEdit="1"/>
          </p:cNvSpPr>
          <p:nvPr/>
        </p:nvSpPr>
        <p:spPr>
          <a:xfrm rot="18900000" flipH="1">
            <a:off x="-564234" y="-380563"/>
            <a:ext cx="2741457" cy="2065801"/>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a:spLocks noGrp="1" noRot="1" noChangeAspect="1" noMove="1" noResize="1" noEditPoints="1" noAdjustHandles="1" noChangeArrowheads="1" noChangeShapeType="1" noTextEdit="1"/>
          </p:cNvSpPr>
          <p:nvPr/>
        </p:nvSpPr>
        <p:spPr>
          <a:xfrm rot="18900000" flipH="1">
            <a:off x="1337461" y="633316"/>
            <a:ext cx="968052" cy="96820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Rot="1" noChangeAspect="1" noMove="1" noResize="1" noEditPoints="1" noAdjustHandles="1" noChangeArrowheads="1" noChangeShapeType="1" noTextEdit="1"/>
          </p:cNvSpPr>
          <p:nvPr/>
        </p:nvSpPr>
        <p:spPr>
          <a:xfrm rot="18900000" flipH="1">
            <a:off x="15065223" y="982861"/>
            <a:ext cx="1031208" cy="103136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p:cNvSpPr>
            <a:spLocks noGrp="1" noRot="1" noChangeAspect="1" noMove="1" noResize="1" noEditPoints="1" noAdjustHandles="1" noChangeArrowheads="1" noChangeShapeType="1" noTextEdit="1"/>
          </p:cNvSpPr>
          <p:nvPr/>
        </p:nvSpPr>
        <p:spPr>
          <a:xfrm rot="10800000" flipH="1">
            <a:off x="14034964" y="0"/>
            <a:ext cx="4253036" cy="222159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p:cNvSpPr>
            <a:spLocks noGrp="1" noRot="1" noChangeAspect="1" noMove="1" noResize="1" noEditPoints="1" noAdjustHandles="1" noChangeArrowheads="1" noChangeShapeType="1" noTextEdit="1"/>
          </p:cNvSpPr>
          <p:nvPr/>
        </p:nvSpPr>
        <p:spPr>
          <a:xfrm flipH="1">
            <a:off x="11964516" y="9174667"/>
            <a:ext cx="2241769" cy="1113920"/>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1"/>
          <a:stretch>
            <a:fillRect/>
          </a:stretch>
        </p:blipFill>
        <p:spPr>
          <a:xfrm>
            <a:off x="2847703" y="965349"/>
            <a:ext cx="11868221" cy="8357887"/>
          </a:xfrm>
          <a:prstGeom prst="rect">
            <a:avLst/>
          </a:prstGeom>
          <a:ln>
            <a:noFill/>
          </a:ln>
        </p:spPr>
      </p:pic>
      <p:sp>
        <p:nvSpPr>
          <p:cNvPr id="19" name="Isosceles Triangle 18"/>
          <p:cNvSpPr>
            <a:spLocks noGrp="1" noRot="1" noChangeAspect="1" noMove="1" noResize="1" noEditPoints="1" noAdjustHandles="1" noChangeArrowheads="1" noChangeShapeType="1" noTextEdit="1"/>
          </p:cNvSpPr>
          <p:nvPr/>
        </p:nvSpPr>
        <p:spPr>
          <a:xfrm flipH="1">
            <a:off x="11406120" y="9681208"/>
            <a:ext cx="1222354" cy="60737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8287998" cy="102876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84340" y="1284468"/>
            <a:ext cx="6840876" cy="1692363"/>
          </a:xfrm>
        </p:spPr>
        <p:txBody>
          <a:bodyPr anchor="ctr">
            <a:normAutofit/>
          </a:bodyPr>
          <a:lstStyle/>
          <a:p>
            <a:r>
              <a:rPr lang="en-GB" sz="6000"/>
              <a:t>Agenda</a:t>
            </a:r>
            <a:endParaRPr lang="en-GB" sz="6000"/>
          </a:p>
        </p:txBody>
      </p:sp>
      <p:grpSp>
        <p:nvGrpSpPr>
          <p:cNvPr id="11" name="Group 10"/>
          <p:cNvGrpSpPr>
            <a:grpSpLocks noGrp="1" noRot="1" noChangeAspect="1" noMove="1" noResize="1" noUngrp="1"/>
          </p:cNvGrpSpPr>
          <p:nvPr/>
        </p:nvGrpSpPr>
        <p:grpSpPr>
          <a:xfrm>
            <a:off x="0" y="1625476"/>
            <a:ext cx="532796" cy="1010346"/>
            <a:chOff x="0" y="823811"/>
            <a:chExt cx="355196" cy="673460"/>
          </a:xfrm>
        </p:grpSpPr>
        <p:sp>
          <p:nvSpPr>
            <p:cNvPr id="12" name="Rectangle 11"/>
            <p:cNvSpPr/>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a:spLocks noGrp="1" noRot="1" noChangeAspect="1" noMove="1" noResize="1" noEditPoints="1" noAdjustHandles="1" noChangeArrowheads="1" noChangeShapeType="1" noTextEdit="1"/>
          </p:cNvSpPr>
          <p:nvPr/>
        </p:nvSpPr>
        <p:spPr>
          <a:xfrm flipH="1">
            <a:off x="997627" y="3136337"/>
            <a:ext cx="6446520" cy="411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86078" y="3496296"/>
            <a:ext cx="6839138" cy="5970299"/>
          </a:xfrm>
        </p:spPr>
        <p:txBody>
          <a:bodyPr anchor="ctr">
            <a:normAutofit/>
          </a:bodyPr>
          <a:lstStyle/>
          <a:p>
            <a:pPr indent="-228600" defTabSz="914400">
              <a:spcAft>
                <a:spcPts val="600"/>
              </a:spcAft>
            </a:pPr>
            <a:r>
              <a:rPr lang="en-US" sz="3000"/>
              <a:t>Basic location issues</a:t>
            </a:r>
            <a:endParaRPr lang="en-US" sz="3000"/>
          </a:p>
          <a:p>
            <a:pPr indent="-228600" defTabSz="914400">
              <a:spcAft>
                <a:spcPts val="600"/>
              </a:spcAft>
            </a:pPr>
            <a:r>
              <a:rPr lang="en-US" sz="3000"/>
              <a:t>Basic layouts and layout design</a:t>
            </a:r>
            <a:endParaRPr lang="en-US" sz="3000"/>
          </a:p>
          <a:p>
            <a:pPr indent="-228600" defTabSz="914400">
              <a:spcAft>
                <a:spcPts val="600"/>
              </a:spcAft>
            </a:pPr>
            <a:r>
              <a:rPr lang="en-US" sz="3000"/>
              <a:t>What should be the objectives of process design?</a:t>
            </a:r>
            <a:endParaRPr lang="en-US" sz="3000"/>
          </a:p>
          <a:p>
            <a:pPr indent="-228600" defTabSz="914400">
              <a:spcAft>
                <a:spcPts val="600"/>
              </a:spcAft>
            </a:pPr>
            <a:r>
              <a:rPr lang="en-US" sz="3000"/>
              <a:t>How do volume and variety affect process design</a:t>
            </a:r>
            <a:endParaRPr lang="en-US" sz="3000"/>
          </a:p>
          <a:p>
            <a:pPr indent="-228600" defTabSz="914400">
              <a:spcAft>
                <a:spcPts val="600"/>
              </a:spcAft>
            </a:pPr>
            <a:r>
              <a:rPr lang="en-US" sz="3000"/>
              <a:t> Process mapping and Bottlenecks</a:t>
            </a:r>
            <a:endParaRPr lang="en-US" sz="3000"/>
          </a:p>
          <a:p>
            <a:pPr indent="-228600" defTabSz="914400">
              <a:spcAft>
                <a:spcPts val="600"/>
              </a:spcAft>
            </a:pPr>
            <a:r>
              <a:rPr lang="en-US" sz="3000"/>
              <a:t>Little’s Law</a:t>
            </a:r>
            <a:endParaRPr lang="en-US" sz="3000"/>
          </a:p>
          <a:p>
            <a:pPr indent="-228600" defTabSz="914400">
              <a:spcAft>
                <a:spcPts val="600"/>
              </a:spcAft>
            </a:pPr>
            <a:r>
              <a:rPr lang="en-US" sz="3000"/>
              <a:t>Fat vs. Thin layouts</a:t>
            </a:r>
            <a:endParaRPr lang="en-GB" sz="3000"/>
          </a:p>
        </p:txBody>
      </p:sp>
      <p:sp>
        <p:nvSpPr>
          <p:cNvPr id="17" name="Rectangle 16"/>
          <p:cNvSpPr>
            <a:spLocks noGrp="1" noRot="1" noChangeAspect="1" noMove="1" noResize="1" noEditPoints="1" noAdjustHandles="1" noChangeArrowheads="1" noChangeShapeType="1" noTextEdit="1"/>
          </p:cNvSpPr>
          <p:nvPr/>
        </p:nvSpPr>
        <p:spPr>
          <a:xfrm flipH="1">
            <a:off x="16046505" y="0"/>
            <a:ext cx="2241495" cy="102885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a:spLocks noGrp="1" noRot="1" noChangeAspect="1" noMove="1" noResize="1" noEditPoints="1" noAdjustHandles="1" noChangeArrowheads="1" noChangeShapeType="1" noTextEdit="1"/>
          </p:cNvSpPr>
          <p:nvPr/>
        </p:nvSpPr>
        <p:spPr>
          <a:xfrm>
            <a:off x="8528715" y="770898"/>
            <a:ext cx="9014049" cy="87532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p:cNvSpPr>
            <a:spLocks noGrp="1" noRot="1" noChangeAspect="1" noMove="1" noResize="1" noEditPoints="1" noAdjustHandles="1" noChangeArrowheads="1" noChangeShapeType="1" noTextEdit="1"/>
          </p:cNvSpPr>
          <p:nvPr/>
        </p:nvSpPr>
        <p:spPr>
          <a:xfrm>
            <a:off x="1815415" y="0"/>
            <a:ext cx="14657169" cy="10288587"/>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p:cNvPicPr>
            <a:picLocks noChangeAspect="1"/>
          </p:cNvPicPr>
          <p:nvPr/>
        </p:nvPicPr>
        <p:blipFill rotWithShape="1">
          <a:blip r:embed="rId1"/>
          <a:srcRect b="1353"/>
          <a:stretch>
            <a:fillRect/>
          </a:stretch>
        </p:blipFill>
        <p:spPr>
          <a:xfrm>
            <a:off x="2566375" y="11"/>
            <a:ext cx="13906209" cy="10288577"/>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709851" y="912654"/>
            <a:ext cx="10816046" cy="850436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5146766" y="644298"/>
            <a:ext cx="12409714" cy="964429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773"/>
            <a:ext cx="15773400" cy="1463907"/>
          </a:xfrm>
        </p:spPr>
        <p:txBody>
          <a:bodyPr>
            <a:normAutofit/>
          </a:bodyPr>
          <a:lstStyle/>
          <a:p>
            <a:pPr algn="ctr"/>
            <a:r>
              <a:rPr lang="en-GB" sz="3200" dirty="0">
                <a:solidFill>
                  <a:srgbClr val="FF0000"/>
                </a:solidFill>
              </a:rPr>
              <a:t>How Digital Transformation Affects Process Design</a:t>
            </a:r>
            <a:br>
              <a:rPr lang="en-GB" dirty="0"/>
            </a:br>
            <a:endParaRPr lang="en-GB" dirty="0"/>
          </a:p>
        </p:txBody>
      </p:sp>
      <p:sp>
        <p:nvSpPr>
          <p:cNvPr id="3" name="Content Placeholder 2"/>
          <p:cNvSpPr>
            <a:spLocks noGrp="1"/>
          </p:cNvSpPr>
          <p:nvPr>
            <p:ph idx="1"/>
          </p:nvPr>
        </p:nvSpPr>
        <p:spPr>
          <a:xfrm>
            <a:off x="1257300" y="1504420"/>
            <a:ext cx="15773400" cy="8236395"/>
          </a:xfrm>
        </p:spPr>
        <p:txBody>
          <a:bodyPr>
            <a:normAutofit/>
          </a:bodyPr>
          <a:lstStyle/>
          <a:p>
            <a:r>
              <a:rPr lang="en-GB" dirty="0"/>
              <a:t>Process design is about determining how to convert something from one state into another state to create value for someone. E.G., if someone wins a sales order, what are the steps that need to happen in order to fulfil the order? In a traditional approach, we start by defining the beginning and end of the process. Then, we map out the ideal steps to achieve or accomplish the desired outcome. </a:t>
            </a:r>
            <a:endParaRPr lang="en-GB" dirty="0"/>
          </a:p>
          <a:p>
            <a:r>
              <a:rPr lang="en-GB" dirty="0"/>
              <a:t>A digital approach demands that we ask ourselves similar questions, but to do it in a way that essentially rethinks how work might be done (the customer or worker experience) while utilizing new intelligent and intuitive technologies and tools.</a:t>
            </a:r>
            <a:endParaRPr lang="en-GB" dirty="0"/>
          </a:p>
          <a:p>
            <a:endParaRPr lang="en-GB" dirty="0"/>
          </a:p>
        </p:txBody>
      </p:sp>
      <p:sp>
        <p:nvSpPr>
          <p:cNvPr id="4" name="TextBox 3"/>
          <p:cNvSpPr txBox="1"/>
          <p:nvPr/>
        </p:nvSpPr>
        <p:spPr>
          <a:xfrm>
            <a:off x="1257300" y="9443635"/>
            <a:ext cx="12340942" cy="1077859"/>
          </a:xfrm>
          <a:prstGeom prst="rect">
            <a:avLst/>
          </a:prstGeom>
          <a:noFill/>
        </p:spPr>
        <p:txBody>
          <a:bodyPr wrap="none" rtlCol="0">
            <a:spAutoFit/>
          </a:bodyPr>
          <a:lstStyle/>
          <a:p>
            <a:r>
              <a:rPr lang="en-GB" dirty="0"/>
              <a:t>https://alignorg.com/digital-transformation-implications-process-design/</a:t>
            </a:r>
            <a:endParaRPr lang="en-GB" dirty="0"/>
          </a:p>
          <a:p>
            <a:endParaRPr lang="en-GB"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600" dirty="0">
                <a:solidFill>
                  <a:srgbClr val="FF0000"/>
                </a:solidFill>
              </a:rPr>
              <a:t>Applying a Digital Mindset to Process Design</a:t>
            </a:r>
            <a:br>
              <a:rPr lang="en-GB" dirty="0">
                <a:solidFill>
                  <a:srgbClr val="FF0000"/>
                </a:solidFill>
              </a:rPr>
            </a:br>
            <a:endParaRPr lang="en-GB" dirty="0">
              <a:solidFill>
                <a:srgbClr val="FF0000"/>
              </a:solidFill>
            </a:endParaRPr>
          </a:p>
        </p:txBody>
      </p:sp>
      <p:sp>
        <p:nvSpPr>
          <p:cNvPr id="3" name="Content Placeholder 2"/>
          <p:cNvSpPr>
            <a:spLocks noGrp="1"/>
          </p:cNvSpPr>
          <p:nvPr>
            <p:ph idx="1"/>
          </p:nvPr>
        </p:nvSpPr>
        <p:spPr>
          <a:xfrm>
            <a:off x="1257300" y="1805940"/>
            <a:ext cx="15773400" cy="7500535"/>
          </a:xfrm>
        </p:spPr>
        <p:txBody>
          <a:bodyPr>
            <a:normAutofit fontScale="85000" lnSpcReduction="20000"/>
          </a:bodyPr>
          <a:lstStyle/>
          <a:p>
            <a:pPr marL="0" indent="0">
              <a:buNone/>
            </a:pPr>
            <a:r>
              <a:rPr lang="en-GB" dirty="0"/>
              <a:t>The following prompts can be useful in applying a digital mindset to process design:</a:t>
            </a:r>
            <a:endParaRPr lang="en-GB" dirty="0"/>
          </a:p>
          <a:p>
            <a:r>
              <a:rPr lang="en-GB" b="1" dirty="0"/>
              <a:t>Software</a:t>
            </a:r>
            <a:r>
              <a:rPr lang="en-GB" dirty="0"/>
              <a:t>: Is there any software that can be leveraged or developed to perform or enable some of the tasks in the process?</a:t>
            </a:r>
            <a:endParaRPr lang="en-GB" dirty="0"/>
          </a:p>
          <a:p>
            <a:r>
              <a:rPr lang="en-GB" b="1" dirty="0"/>
              <a:t>Hardware:</a:t>
            </a:r>
            <a:r>
              <a:rPr lang="en-GB" dirty="0"/>
              <a:t> Is there a tool or device that can be inserted into the process to allow the work to be done more effectively or more efficiently? For example, a couple of years ago the airlines began equipping their flight attendants with mobile devices. Now they can help passengers in real time by performing tasks like checking the status of a flight, and function as mini credit card readers.</a:t>
            </a:r>
            <a:endParaRPr lang="en-GB" dirty="0"/>
          </a:p>
          <a:p>
            <a:r>
              <a:rPr lang="en-GB" b="1" dirty="0"/>
              <a:t>Data:</a:t>
            </a:r>
            <a:r>
              <a:rPr lang="en-GB" dirty="0"/>
              <a:t> Is there some repository of data that can be brought to bear in the process to provide insight or make something in the process easier or more meaningful?</a:t>
            </a:r>
            <a:endParaRPr lang="en-GB" dirty="0"/>
          </a:p>
          <a:p>
            <a:r>
              <a:rPr lang="en-GB" b="1" dirty="0"/>
              <a:t>Artificial Intelligence:</a:t>
            </a:r>
            <a:r>
              <a:rPr lang="en-GB" dirty="0"/>
              <a:t> Taking data a step further requires the application of machine learning–the ability for a machine or computer to take a vast amount of information around preferences, buying patterns, shipping history, etc. and draw conclusions from it that change the way we approach a process. For instance, </a:t>
            </a:r>
            <a:r>
              <a:rPr lang="en-GB" dirty="0" err="1"/>
              <a:t>behavioral</a:t>
            </a:r>
            <a:r>
              <a:rPr lang="en-GB" dirty="0"/>
              <a:t> targeting in advertising that ensures that online ad offers are relevant to the individual shopper.</a:t>
            </a:r>
            <a:endParaRPr lang="en-GB" dirty="0"/>
          </a:p>
          <a:p>
            <a:endParaRPr lang="en-GB" dirty="0"/>
          </a:p>
        </p:txBody>
      </p:sp>
      <p:sp>
        <p:nvSpPr>
          <p:cNvPr id="4" name="TextBox 3"/>
          <p:cNvSpPr txBox="1"/>
          <p:nvPr/>
        </p:nvSpPr>
        <p:spPr>
          <a:xfrm>
            <a:off x="1600200" y="9448266"/>
            <a:ext cx="12340942" cy="585097"/>
          </a:xfrm>
          <a:prstGeom prst="rect">
            <a:avLst/>
          </a:prstGeom>
          <a:noFill/>
        </p:spPr>
        <p:txBody>
          <a:bodyPr wrap="none" rtlCol="0">
            <a:spAutoFit/>
          </a:bodyPr>
          <a:lstStyle/>
          <a:p>
            <a:r>
              <a:rPr lang="en-GB" dirty="0"/>
              <a:t>https://alignorg.com/digital-transformation-implications-process-design/</a:t>
            </a:r>
            <a:endParaRPr lang="en-GB"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nvSpPr>
        <p:spPr>
          <a:xfrm>
            <a:off x="0" y="0"/>
            <a:ext cx="18288000" cy="10288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p:cNvSpPr>
            <a:spLocks noGrp="1" noRot="1" noChangeAspect="1" noMove="1" noResize="1" noEditPoints="1" noAdjustHandles="1" noChangeArrowheads="1" noChangeShapeType="1" noTextEdit="1"/>
          </p:cNvSpPr>
          <p:nvPr/>
        </p:nvSpPr>
        <p:spPr>
          <a:xfrm rot="18900000" flipH="1">
            <a:off x="-564234" y="-380563"/>
            <a:ext cx="2741457" cy="2065801"/>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10"/>
          <p:cNvSpPr>
            <a:spLocks noGrp="1" noRot="1" noChangeAspect="1" noMove="1" noResize="1" noEditPoints="1" noAdjustHandles="1" noChangeArrowheads="1" noChangeShapeType="1" noTextEdit="1"/>
          </p:cNvSpPr>
          <p:nvPr/>
        </p:nvSpPr>
        <p:spPr>
          <a:xfrm rot="18900000" flipH="1">
            <a:off x="1337461" y="633316"/>
            <a:ext cx="968052" cy="96820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Rot="1" noChangeAspect="1" noMove="1" noResize="1" noEditPoints="1" noAdjustHandles="1" noChangeArrowheads="1" noChangeShapeType="1" noTextEdit="1"/>
          </p:cNvSpPr>
          <p:nvPr/>
        </p:nvSpPr>
        <p:spPr>
          <a:xfrm rot="18900000" flipH="1">
            <a:off x="15065223" y="982861"/>
            <a:ext cx="1031208" cy="103136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p:cNvSpPr>
            <a:spLocks noGrp="1" noRot="1" noChangeAspect="1" noMove="1" noResize="1" noEditPoints="1" noAdjustHandles="1" noChangeArrowheads="1" noChangeShapeType="1" noTextEdit="1"/>
          </p:cNvSpPr>
          <p:nvPr/>
        </p:nvSpPr>
        <p:spPr>
          <a:xfrm rot="10800000" flipH="1">
            <a:off x="14034964" y="0"/>
            <a:ext cx="4253036" cy="222159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p:cNvSpPr>
            <a:spLocks noGrp="1" noRot="1" noChangeAspect="1" noMove="1" noResize="1" noEditPoints="1" noAdjustHandles="1" noChangeArrowheads="1" noChangeShapeType="1" noTextEdit="1"/>
          </p:cNvSpPr>
          <p:nvPr/>
        </p:nvSpPr>
        <p:spPr>
          <a:xfrm flipH="1">
            <a:off x="11964516" y="9174667"/>
            <a:ext cx="2241769" cy="1113920"/>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1"/>
          <a:stretch>
            <a:fillRect/>
          </a:stretch>
        </p:blipFill>
        <p:spPr>
          <a:xfrm>
            <a:off x="2450166" y="432847"/>
            <a:ext cx="12631109" cy="8890389"/>
          </a:xfrm>
          <a:prstGeom prst="rect">
            <a:avLst/>
          </a:prstGeom>
          <a:ln>
            <a:noFill/>
          </a:ln>
        </p:spPr>
      </p:pic>
      <p:sp>
        <p:nvSpPr>
          <p:cNvPr id="19" name="Isosceles Triangle 18"/>
          <p:cNvSpPr>
            <a:spLocks noGrp="1" noRot="1" noChangeAspect="1" noMove="1" noResize="1" noEditPoints="1" noAdjustHandles="1" noChangeArrowheads="1" noChangeShapeType="1" noTextEdit="1"/>
          </p:cNvSpPr>
          <p:nvPr/>
        </p:nvSpPr>
        <p:spPr>
          <a:xfrm flipH="1">
            <a:off x="11406120" y="9681208"/>
            <a:ext cx="1222354" cy="60737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nvSpPr>
        <p:spPr>
          <a:xfrm>
            <a:off x="0" y="0"/>
            <a:ext cx="18288000" cy="10288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p:cNvSpPr>
            <a:spLocks noGrp="1" noRot="1" noChangeAspect="1" noMove="1" noResize="1" noEditPoints="1" noAdjustHandles="1" noChangeArrowheads="1" noChangeShapeType="1" noTextEdit="1"/>
          </p:cNvSpPr>
          <p:nvPr/>
        </p:nvSpPr>
        <p:spPr>
          <a:xfrm rot="18900000" flipH="1">
            <a:off x="-564234" y="-380563"/>
            <a:ext cx="2741457" cy="2065801"/>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a:spLocks noGrp="1" noRot="1" noChangeAspect="1" noMove="1" noResize="1" noEditPoints="1" noAdjustHandles="1" noChangeArrowheads="1" noChangeShapeType="1" noTextEdit="1"/>
          </p:cNvSpPr>
          <p:nvPr/>
        </p:nvSpPr>
        <p:spPr>
          <a:xfrm rot="18900000" flipH="1">
            <a:off x="1337461" y="633316"/>
            <a:ext cx="968052" cy="96820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Rot="1" noChangeAspect="1" noMove="1" noResize="1" noEditPoints="1" noAdjustHandles="1" noChangeArrowheads="1" noChangeShapeType="1" noTextEdit="1"/>
          </p:cNvSpPr>
          <p:nvPr/>
        </p:nvSpPr>
        <p:spPr>
          <a:xfrm rot="18900000" flipH="1">
            <a:off x="15065223" y="982861"/>
            <a:ext cx="1031208" cy="103136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p:cNvSpPr>
            <a:spLocks noGrp="1" noRot="1" noChangeAspect="1" noMove="1" noResize="1" noEditPoints="1" noAdjustHandles="1" noChangeArrowheads="1" noChangeShapeType="1" noTextEdit="1"/>
          </p:cNvSpPr>
          <p:nvPr/>
        </p:nvSpPr>
        <p:spPr>
          <a:xfrm rot="10800000" flipH="1">
            <a:off x="14034964" y="0"/>
            <a:ext cx="4253036" cy="222159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p:cNvSpPr>
            <a:spLocks noGrp="1" noRot="1" noChangeAspect="1" noMove="1" noResize="1" noEditPoints="1" noAdjustHandles="1" noChangeArrowheads="1" noChangeShapeType="1" noTextEdit="1"/>
          </p:cNvSpPr>
          <p:nvPr/>
        </p:nvSpPr>
        <p:spPr>
          <a:xfrm flipH="1">
            <a:off x="11964516" y="9174667"/>
            <a:ext cx="2241769" cy="1113920"/>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1"/>
          <a:stretch>
            <a:fillRect/>
          </a:stretch>
        </p:blipFill>
        <p:spPr>
          <a:xfrm>
            <a:off x="3758155" y="965349"/>
            <a:ext cx="10771688" cy="8357887"/>
          </a:xfrm>
          <a:prstGeom prst="rect">
            <a:avLst/>
          </a:prstGeom>
          <a:ln>
            <a:noFill/>
          </a:ln>
        </p:spPr>
      </p:pic>
      <p:sp>
        <p:nvSpPr>
          <p:cNvPr id="19" name="Isosceles Triangle 18"/>
          <p:cNvSpPr>
            <a:spLocks noGrp="1" noRot="1" noChangeAspect="1" noMove="1" noResize="1" noEditPoints="1" noAdjustHandles="1" noChangeArrowheads="1" noChangeShapeType="1" noTextEdit="1"/>
          </p:cNvSpPr>
          <p:nvPr/>
        </p:nvSpPr>
        <p:spPr>
          <a:xfrm flipH="1">
            <a:off x="11406120" y="9681208"/>
            <a:ext cx="1222354" cy="60737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nvSpPr>
        <p:spPr>
          <a:xfrm>
            <a:off x="0" y="0"/>
            <a:ext cx="18288000" cy="10288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p:cNvSpPr>
            <a:spLocks noGrp="1" noRot="1" noChangeAspect="1" noMove="1" noResize="1" noEditPoints="1" noAdjustHandles="1" noChangeArrowheads="1" noChangeShapeType="1" noTextEdit="1"/>
          </p:cNvSpPr>
          <p:nvPr/>
        </p:nvSpPr>
        <p:spPr>
          <a:xfrm rot="18900000" flipH="1">
            <a:off x="-564234" y="-380563"/>
            <a:ext cx="2741457" cy="2065801"/>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a:spLocks noGrp="1" noRot="1" noChangeAspect="1" noMove="1" noResize="1" noEditPoints="1" noAdjustHandles="1" noChangeArrowheads="1" noChangeShapeType="1" noTextEdit="1"/>
          </p:cNvSpPr>
          <p:nvPr/>
        </p:nvSpPr>
        <p:spPr>
          <a:xfrm rot="18900000" flipH="1">
            <a:off x="1337461" y="633316"/>
            <a:ext cx="968052" cy="96820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Rot="1" noChangeAspect="1" noMove="1" noResize="1" noEditPoints="1" noAdjustHandles="1" noChangeArrowheads="1" noChangeShapeType="1" noTextEdit="1"/>
          </p:cNvSpPr>
          <p:nvPr/>
        </p:nvSpPr>
        <p:spPr>
          <a:xfrm rot="18900000" flipH="1">
            <a:off x="15065223" y="982861"/>
            <a:ext cx="1031208" cy="103136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p:cNvSpPr>
            <a:spLocks noGrp="1" noRot="1" noChangeAspect="1" noMove="1" noResize="1" noEditPoints="1" noAdjustHandles="1" noChangeArrowheads="1" noChangeShapeType="1" noTextEdit="1"/>
          </p:cNvSpPr>
          <p:nvPr/>
        </p:nvSpPr>
        <p:spPr>
          <a:xfrm rot="10800000" flipH="1">
            <a:off x="14034964" y="0"/>
            <a:ext cx="4253036" cy="222159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p:cNvSpPr>
            <a:spLocks noGrp="1" noRot="1" noChangeAspect="1" noMove="1" noResize="1" noEditPoints="1" noAdjustHandles="1" noChangeArrowheads="1" noChangeShapeType="1" noTextEdit="1"/>
          </p:cNvSpPr>
          <p:nvPr/>
        </p:nvSpPr>
        <p:spPr>
          <a:xfrm flipH="1">
            <a:off x="11964516" y="9174667"/>
            <a:ext cx="2241769" cy="1113920"/>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1"/>
          <a:stretch>
            <a:fillRect/>
          </a:stretch>
        </p:blipFill>
        <p:spPr>
          <a:xfrm>
            <a:off x="2891127" y="965349"/>
            <a:ext cx="12505744" cy="8357887"/>
          </a:xfrm>
          <a:prstGeom prst="rect">
            <a:avLst/>
          </a:prstGeom>
          <a:ln>
            <a:noFill/>
          </a:ln>
        </p:spPr>
      </p:pic>
      <p:sp>
        <p:nvSpPr>
          <p:cNvPr id="19" name="Isosceles Triangle 18"/>
          <p:cNvSpPr>
            <a:spLocks noGrp="1" noRot="1" noChangeAspect="1" noMove="1" noResize="1" noEditPoints="1" noAdjustHandles="1" noChangeArrowheads="1" noChangeShapeType="1" noTextEdit="1"/>
          </p:cNvSpPr>
          <p:nvPr/>
        </p:nvSpPr>
        <p:spPr>
          <a:xfrm flipH="1">
            <a:off x="11406120" y="9681208"/>
            <a:ext cx="1222354" cy="60737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2063931" y="914400"/>
            <a:ext cx="14525898" cy="8464731"/>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02144" y="831462"/>
            <a:ext cx="10835640" cy="6885919"/>
          </a:xfrm>
        </p:spPr>
        <p:txBody>
          <a:bodyPr anchor="b">
            <a:normAutofit/>
          </a:bodyPr>
          <a:lstStyle/>
          <a:p>
            <a:r>
              <a:rPr lang="en-GB" sz="3200" dirty="0">
                <a:solidFill>
                  <a:srgbClr val="800000"/>
                </a:solidFill>
                <a:latin typeface="Calibri" panose="020F0502020204030204" pitchFamily="34" charset="0"/>
              </a:rPr>
              <a:t>Process design is strongly influenced by volume and variety</a:t>
            </a:r>
            <a:br>
              <a:rPr lang="en-GB" sz="3200" dirty="0">
                <a:solidFill>
                  <a:srgbClr val="800000"/>
                </a:solidFill>
                <a:latin typeface="Calibri" panose="020F0502020204030204" pitchFamily="34" charset="0"/>
              </a:rPr>
            </a:br>
            <a:br>
              <a:rPr lang="en-GB" sz="3200" dirty="0">
                <a:solidFill>
                  <a:srgbClr val="800000"/>
                </a:solidFill>
                <a:latin typeface="Calibri" panose="020F0502020204030204" pitchFamily="34" charset="0"/>
              </a:rPr>
            </a:br>
            <a:r>
              <a:rPr lang="en-GB" sz="3100" dirty="0">
                <a:solidFill>
                  <a:srgbClr val="800000"/>
                </a:solidFill>
                <a:latin typeface="Calibri" panose="020F0502020204030204" pitchFamily="34" charset="0"/>
              </a:rPr>
              <a:t>There are serious consequences of moving off the </a:t>
            </a:r>
            <a:r>
              <a:rPr lang="ja-JP" altLang="en-GB" sz="3100" dirty="0">
                <a:solidFill>
                  <a:srgbClr val="800000"/>
                </a:solidFill>
              </a:rPr>
              <a:t>‘</a:t>
            </a:r>
            <a:r>
              <a:rPr lang="en-GB" altLang="ja-JP" sz="3100" dirty="0">
                <a:solidFill>
                  <a:srgbClr val="800000"/>
                </a:solidFill>
                <a:latin typeface="Calibri" panose="020F0502020204030204" pitchFamily="34" charset="0"/>
              </a:rPr>
              <a:t>natural diagonal</a:t>
            </a:r>
            <a:r>
              <a:rPr lang="ja-JP" altLang="en-GB" sz="3100" dirty="0">
                <a:solidFill>
                  <a:srgbClr val="800000"/>
                </a:solidFill>
              </a:rPr>
              <a:t>’</a:t>
            </a:r>
            <a:r>
              <a:rPr lang="en-GB" altLang="ja-JP" sz="3100" dirty="0">
                <a:solidFill>
                  <a:srgbClr val="800000"/>
                </a:solidFill>
                <a:latin typeface="Calibri" panose="020F0502020204030204" pitchFamily="34" charset="0"/>
              </a:rPr>
              <a:t> on the volume-variety continuum</a:t>
            </a:r>
            <a:br>
              <a:rPr lang="en-GB" altLang="ja-JP" sz="3100" dirty="0">
                <a:solidFill>
                  <a:srgbClr val="800000"/>
                </a:solidFill>
                <a:latin typeface="Calibri" panose="020F0502020204030204" pitchFamily="34" charset="0"/>
              </a:rPr>
            </a:br>
            <a:br>
              <a:rPr lang="en-GB" sz="3100" dirty="0">
                <a:solidFill>
                  <a:srgbClr val="800000"/>
                </a:solidFill>
                <a:latin typeface="Calibri" panose="020F0502020204030204" pitchFamily="34" charset="0"/>
              </a:rPr>
            </a:br>
            <a:r>
              <a:rPr lang="en-GB" sz="3100" dirty="0">
                <a:solidFill>
                  <a:srgbClr val="800000"/>
                </a:solidFill>
                <a:latin typeface="Calibri" panose="020F0502020204030204" pitchFamily="34" charset="0"/>
              </a:rPr>
              <a:t>Different layout options have different implications for quality, speed, dependability, flexibility, and cost. </a:t>
            </a:r>
            <a:br>
              <a:rPr lang="en-GB" sz="3100" dirty="0">
                <a:solidFill>
                  <a:srgbClr val="800000"/>
                </a:solidFill>
                <a:latin typeface="Calibri" panose="020F0502020204030204" pitchFamily="34" charset="0"/>
              </a:rPr>
            </a:br>
            <a:br>
              <a:rPr lang="en-GB" sz="3100" dirty="0">
                <a:solidFill>
                  <a:srgbClr val="800000"/>
                </a:solidFill>
                <a:latin typeface="Calibri" panose="020F0502020204030204" pitchFamily="34" charset="0"/>
              </a:rPr>
            </a:br>
            <a:r>
              <a:rPr lang="en-GB" sz="3100" dirty="0">
                <a:solidFill>
                  <a:srgbClr val="800000"/>
                </a:solidFill>
                <a:latin typeface="Calibri" panose="020F0502020204030204" pitchFamily="34" charset="0"/>
              </a:rPr>
              <a:t>Mapping processes is the first step towards improving them </a:t>
            </a:r>
            <a:br>
              <a:rPr lang="en-GB" sz="3100" dirty="0">
                <a:solidFill>
                  <a:srgbClr val="800000"/>
                </a:solidFill>
                <a:latin typeface="Calibri" panose="020F0502020204030204" pitchFamily="34" charset="0"/>
              </a:rPr>
            </a:br>
            <a:br>
              <a:rPr lang="en-GB" sz="3100" dirty="0">
                <a:solidFill>
                  <a:srgbClr val="800000"/>
                </a:solidFill>
                <a:latin typeface="Calibri" panose="020F0502020204030204" pitchFamily="34" charset="0"/>
              </a:rPr>
            </a:br>
            <a:r>
              <a:rPr lang="it-IT" sz="3100" dirty="0">
                <a:solidFill>
                  <a:srgbClr val="800000"/>
                </a:solidFill>
                <a:latin typeface="Calibri" panose="020F0502020204030204" pitchFamily="34" charset="0"/>
              </a:rPr>
              <a:t>When designing processes, we need to consider performance objectives, operating characteristics,  stage configuration, balancing, and variability</a:t>
            </a:r>
            <a:br>
              <a:rPr lang="it-IT" sz="3100" dirty="0">
                <a:solidFill>
                  <a:srgbClr val="800000"/>
                </a:solidFill>
                <a:latin typeface="Calibri" panose="020F0502020204030204" pitchFamily="34" charset="0"/>
              </a:rPr>
            </a:br>
            <a:endParaRPr lang="en-GB" sz="4050" dirty="0"/>
          </a:p>
        </p:txBody>
      </p:sp>
      <p:sp>
        <p:nvSpPr>
          <p:cNvPr id="3" name="Subtitle 2"/>
          <p:cNvSpPr>
            <a:spLocks noGrp="1"/>
          </p:cNvSpPr>
          <p:nvPr>
            <p:ph type="subTitle" idx="1"/>
          </p:nvPr>
        </p:nvSpPr>
        <p:spPr>
          <a:xfrm>
            <a:off x="8231630" y="8277550"/>
            <a:ext cx="9376667" cy="1179576"/>
          </a:xfrm>
        </p:spPr>
        <p:txBody>
          <a:bodyPr>
            <a:normAutofit/>
          </a:bodyPr>
          <a:lstStyle/>
          <a:p>
            <a:pPr algn="l">
              <a:spcBef>
                <a:spcPts val="0"/>
              </a:spcBef>
            </a:pPr>
            <a:r>
              <a:rPr lang="en-US" dirty="0">
                <a:latin typeface="+mj-lt"/>
                <a:ea typeface="+mj-ea"/>
                <a:cs typeface="+mj-cs"/>
              </a:rPr>
              <a:t>The layout and look decisions of an operation dictate flow (especially people)</a:t>
            </a:r>
            <a:endParaRPr lang="en-GB" sz="4000" i="1" dirty="0">
              <a:latin typeface="+mj-lt"/>
              <a:ea typeface="+mj-ea"/>
              <a:cs typeface="+mj-cs"/>
            </a:endParaRPr>
          </a:p>
        </p:txBody>
      </p:sp>
      <p:pic>
        <p:nvPicPr>
          <p:cNvPr id="4" name="Picture 3"/>
          <p:cNvPicPr>
            <a:picLocks noChangeAspect="1"/>
          </p:cNvPicPr>
          <p:nvPr/>
        </p:nvPicPr>
        <p:blipFill rotWithShape="1">
          <a:blip r:embed="rId1"/>
          <a:srcRect r="-1" b="1709"/>
          <a:stretch>
            <a:fillRect/>
          </a:stretch>
        </p:blipFill>
        <p:spPr>
          <a:xfrm>
            <a:off x="2" y="809"/>
            <a:ext cx="6986016" cy="10286985"/>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48145" y="770248"/>
            <a:ext cx="9879736" cy="1929538"/>
          </a:xfrm>
        </p:spPr>
        <p:txBody>
          <a:bodyPr anchor="b">
            <a:normAutofit/>
          </a:bodyPr>
          <a:lstStyle/>
          <a:p>
            <a:r>
              <a:rPr lang="en-GB" dirty="0"/>
              <a:t>Location design</a:t>
            </a:r>
            <a:endParaRPr lang="en-GB" dirty="0"/>
          </a:p>
        </p:txBody>
      </p:sp>
      <p:sp>
        <p:nvSpPr>
          <p:cNvPr id="3" name="Content Placeholder 2"/>
          <p:cNvSpPr>
            <a:spLocks noGrp="1"/>
          </p:cNvSpPr>
          <p:nvPr>
            <p:ph idx="1"/>
          </p:nvPr>
        </p:nvSpPr>
        <p:spPr>
          <a:xfrm>
            <a:off x="7486147" y="3484496"/>
            <a:ext cx="10386217" cy="6199831"/>
          </a:xfrm>
        </p:spPr>
        <p:txBody>
          <a:bodyPr>
            <a:normAutofit/>
          </a:bodyPr>
          <a:lstStyle/>
          <a:p>
            <a:pPr marL="0" indent="0">
              <a:buNone/>
            </a:pPr>
            <a:r>
              <a:rPr lang="en-GB" sz="3200" dirty="0"/>
              <a:t>A data centre is ‘a facility composed of networked computers and storage that businesses or other organizations use to organize, process, store and disseminate large amounts of data. A business typically relies heavily upon the applications, services and data contained within a data centre, making it a focal point and critical asset for everyday operations’. These facilities can contain network equipment, servers, data storage and back-up facilities, software applications for large companies, and more. </a:t>
            </a:r>
            <a:endParaRPr lang="en-GB" sz="3200" dirty="0"/>
          </a:p>
          <a:p>
            <a:pPr marL="0" indent="0">
              <a:buNone/>
            </a:pPr>
            <a:endParaRPr lang="en-GB" sz="3200" dirty="0"/>
          </a:p>
          <a:p>
            <a:pPr marL="0" indent="0">
              <a:buNone/>
            </a:pPr>
            <a:r>
              <a:rPr lang="en-GB" sz="3200" dirty="0"/>
              <a:t>Businesses and people rely on them, determining their location is a crucial decision for those operations running them. </a:t>
            </a:r>
            <a:endParaRPr lang="en-GB" sz="3200" dirty="0"/>
          </a:p>
        </p:txBody>
      </p:sp>
      <p:cxnSp>
        <p:nvCxnSpPr>
          <p:cNvPr id="9" name="Straight Connector 8"/>
          <p:cNvCxnSpPr>
            <a:cxnSpLocks noGrp="1" noRot="1" noChangeAspect="1" noMove="1" noResize="1" noEditPoints="1" noAdjustHandles="1" noChangeArrowheads="1" noChangeShapeType="1"/>
          </p:cNvCxnSpPr>
          <p:nvPr/>
        </p:nvCxnSpPr>
        <p:spPr>
          <a:xfrm>
            <a:off x="7621401" y="3173165"/>
            <a:ext cx="9464040" cy="0"/>
          </a:xfrm>
          <a:prstGeom prst="line">
            <a:avLst/>
          </a:prstGeom>
          <a:ln w="19050">
            <a:solidFill>
              <a:srgbClr val="F2BF6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1"/>
          <a:stretch>
            <a:fillRect/>
          </a:stretch>
        </p:blipFill>
        <p:spPr>
          <a:xfrm>
            <a:off x="-12710" y="0"/>
            <a:ext cx="6791502" cy="1028858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358537" y="1210099"/>
            <a:ext cx="14996160" cy="8181985"/>
          </a:xfrm>
          <a:prstGeom prst="rect">
            <a:avLst/>
          </a:prstGeom>
        </p:spPr>
      </p:pic>
      <p:sp>
        <p:nvSpPr>
          <p:cNvPr id="3" name="TextBox 2"/>
          <p:cNvSpPr txBox="1"/>
          <p:nvPr/>
        </p:nvSpPr>
        <p:spPr>
          <a:xfrm>
            <a:off x="6165669" y="930946"/>
            <a:ext cx="7033079" cy="585097"/>
          </a:xfrm>
          <a:prstGeom prst="rect">
            <a:avLst/>
          </a:prstGeom>
          <a:noFill/>
        </p:spPr>
        <p:txBody>
          <a:bodyPr wrap="none" rtlCol="0">
            <a:spAutoFit/>
          </a:bodyPr>
          <a:lstStyle/>
          <a:p>
            <a:r>
              <a:rPr lang="en-GB" dirty="0"/>
              <a:t>The impact of layout and look of facilities</a:t>
            </a:r>
            <a:endParaRPr lang="en-GB"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901167" y="2126961"/>
            <a:ext cx="16485665" cy="7461176"/>
          </a:xfrm>
          <a:prstGeom prst="rect">
            <a:avLst/>
          </a:prstGeom>
        </p:spPr>
      </p:pic>
      <p:sp>
        <p:nvSpPr>
          <p:cNvPr id="3" name="TextBox 2"/>
          <p:cNvSpPr txBox="1"/>
          <p:nvPr/>
        </p:nvSpPr>
        <p:spPr>
          <a:xfrm>
            <a:off x="5763972" y="1071154"/>
            <a:ext cx="7834068" cy="585097"/>
          </a:xfrm>
          <a:prstGeom prst="rect">
            <a:avLst/>
          </a:prstGeom>
          <a:noFill/>
        </p:spPr>
        <p:txBody>
          <a:bodyPr wrap="none" rtlCol="0">
            <a:spAutoFit/>
          </a:bodyPr>
          <a:lstStyle/>
          <a:p>
            <a:r>
              <a:rPr lang="en-GB" dirty="0"/>
              <a:t>A restaurant with all four types of basic layout</a:t>
            </a:r>
            <a:endParaRPr lang="en-GB"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0881" y="659936"/>
            <a:ext cx="16906239" cy="2556149"/>
          </a:xfrm>
          <a:prstGeom prst="rect">
            <a:avLst/>
          </a:prstGeom>
        </p:spPr>
        <p:txBody>
          <a:bodyPr wrap="square">
            <a:spAutoFit/>
          </a:bodyPr>
          <a:lstStyle/>
          <a:p>
            <a:r>
              <a:rPr lang="en-GB" dirty="0"/>
              <a:t>A computer games developer is moving into new offices. </a:t>
            </a:r>
            <a:r>
              <a:rPr lang="en-GB" strike="sngStrike" dirty="0"/>
              <a:t>The new office has a floor space of</a:t>
            </a:r>
            <a:endParaRPr lang="en-GB" strike="sngStrike" dirty="0"/>
          </a:p>
          <a:p>
            <a:r>
              <a:rPr lang="en-GB" strike="sngStrike" dirty="0"/>
              <a:t>approximately 300 square metres in the form 20 metres by 15 metres</a:t>
            </a:r>
            <a:r>
              <a:rPr lang="en-GB" dirty="0"/>
              <a:t>. The company has six</a:t>
            </a:r>
            <a:endParaRPr lang="en-GB" dirty="0"/>
          </a:p>
          <a:p>
            <a:r>
              <a:rPr lang="en-GB" dirty="0"/>
              <a:t>departments, (Textbook Figure 7.21). This also </a:t>
            </a:r>
            <a:r>
              <a:rPr lang="en-GB" strike="sngStrike" dirty="0"/>
              <a:t>shows the approximate area required by each department</a:t>
            </a:r>
            <a:r>
              <a:rPr lang="en-GB" dirty="0"/>
              <a:t> and the degree of closeness required between each department. Below: The required areas and closeness for the six departments of the computer games developer</a:t>
            </a:r>
            <a:endParaRPr lang="en-GB" dirty="0"/>
          </a:p>
        </p:txBody>
      </p:sp>
      <p:pic>
        <p:nvPicPr>
          <p:cNvPr id="3" name="Picture 2"/>
          <p:cNvPicPr>
            <a:picLocks noChangeAspect="1"/>
          </p:cNvPicPr>
          <p:nvPr/>
        </p:nvPicPr>
        <p:blipFill>
          <a:blip r:embed="rId1"/>
          <a:stretch>
            <a:fillRect/>
          </a:stretch>
        </p:blipFill>
        <p:spPr>
          <a:xfrm>
            <a:off x="941295" y="3305095"/>
            <a:ext cx="16655825" cy="664572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881052" y="2116184"/>
            <a:ext cx="14525896" cy="7821532"/>
          </a:xfrm>
          <a:prstGeom prst="rect">
            <a:avLst/>
          </a:prstGeom>
        </p:spPr>
      </p:pic>
      <p:sp>
        <p:nvSpPr>
          <p:cNvPr id="3" name="TextBox 2"/>
          <p:cNvSpPr txBox="1"/>
          <p:nvPr/>
        </p:nvSpPr>
        <p:spPr>
          <a:xfrm>
            <a:off x="6683839" y="1254035"/>
            <a:ext cx="4920321" cy="585097"/>
          </a:xfrm>
          <a:prstGeom prst="rect">
            <a:avLst/>
          </a:prstGeom>
          <a:noFill/>
        </p:spPr>
        <p:txBody>
          <a:bodyPr wrap="none" rtlCol="0">
            <a:spAutoFit/>
          </a:bodyPr>
          <a:lstStyle/>
          <a:p>
            <a:r>
              <a:rPr lang="en-GB" dirty="0"/>
              <a:t>Functional layout in a library</a:t>
            </a:r>
            <a:endParaRPr lang="en-GB"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907590" y="559704"/>
            <a:ext cx="16472820" cy="9169179"/>
          </a:xfrm>
          <a:prstGeom prst="rect">
            <a:avLst/>
          </a:prstGeom>
        </p:spPr>
      </p:pic>
    </p:spTree>
  </p:cSld>
  <p:clrMapOvr>
    <a:masterClrMapping/>
  </p:clrMapOvr>
</p:sld>
</file>

<file path=ppt/tags/tag1.xml><?xml version="1.0" encoding="utf-8"?>
<p:tagLst xmlns:p="http://schemas.openxmlformats.org/presentationml/2006/main">
  <p:tag name="commondata" val="eyJoZGlkIjoiYTk4NWE2MDhkZjdhMjJhYWFhNmJkMDhiY2VmMTM5YzUifQ=="/>
</p:tagLst>
</file>

<file path=ppt/theme/theme1.xml><?xml version="1.0" encoding="utf-8"?>
<a:theme xmlns:a="http://schemas.openxmlformats.org/drawingml/2006/main" name="Content slides - basic">
  <a:themeElements>
    <a:clrScheme name="London Met Palette">
      <a:dk1>
        <a:srgbClr val="231F20"/>
      </a:dk1>
      <a:lt1>
        <a:sysClr val="window" lastClr="FFFFFF"/>
      </a:lt1>
      <a:dk2>
        <a:srgbClr val="444448"/>
      </a:dk2>
      <a:lt2>
        <a:srgbClr val="CBC8C8"/>
      </a:lt2>
      <a:accent1>
        <a:srgbClr val="FF9A32"/>
      </a:accent1>
      <a:accent2>
        <a:srgbClr val="D8484B"/>
      </a:accent2>
      <a:accent3>
        <a:srgbClr val="009A72"/>
      </a:accent3>
      <a:accent4>
        <a:srgbClr val="FBCF00"/>
      </a:accent4>
      <a:accent5>
        <a:srgbClr val="00225B"/>
      </a:accent5>
      <a:accent6>
        <a:srgbClr val="970A2F"/>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 picture">
  <a:themeElements>
    <a:clrScheme name="London Met Palette">
      <a:dk1>
        <a:srgbClr val="231F20"/>
      </a:dk1>
      <a:lt1>
        <a:sysClr val="window" lastClr="FFFFFF"/>
      </a:lt1>
      <a:dk2>
        <a:srgbClr val="444448"/>
      </a:dk2>
      <a:lt2>
        <a:srgbClr val="CBC8C8"/>
      </a:lt2>
      <a:accent1>
        <a:srgbClr val="FF9A32"/>
      </a:accent1>
      <a:accent2>
        <a:srgbClr val="D8484B"/>
      </a:accent2>
      <a:accent3>
        <a:srgbClr val="009A72"/>
      </a:accent3>
      <a:accent4>
        <a:srgbClr val="FBCF00"/>
      </a:accent4>
      <a:accent5>
        <a:srgbClr val="00225B"/>
      </a:accent5>
      <a:accent6>
        <a:srgbClr val="970A2F"/>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anks and keep in touch slide">
  <a:themeElements>
    <a:clrScheme name="London Met Palette">
      <a:dk1>
        <a:srgbClr val="231F20"/>
      </a:dk1>
      <a:lt1>
        <a:sysClr val="window" lastClr="FFFFFF"/>
      </a:lt1>
      <a:dk2>
        <a:srgbClr val="444448"/>
      </a:dk2>
      <a:lt2>
        <a:srgbClr val="CBC8C8"/>
      </a:lt2>
      <a:accent1>
        <a:srgbClr val="FF9A32"/>
      </a:accent1>
      <a:accent2>
        <a:srgbClr val="D8484B"/>
      </a:accent2>
      <a:accent3>
        <a:srgbClr val="009A72"/>
      </a:accent3>
      <a:accent4>
        <a:srgbClr val="FBCF00"/>
      </a:accent4>
      <a:accent5>
        <a:srgbClr val="00225B"/>
      </a:accent5>
      <a:accent6>
        <a:srgbClr val="970A2F"/>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le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4964</Words>
  <Application>WPS 演示</Application>
  <PresentationFormat>Custom</PresentationFormat>
  <Paragraphs>77</Paragraphs>
  <Slides>39</Slides>
  <Notes>6</Notes>
  <HiddenSlides>0</HiddenSlides>
  <MMClips>0</MMClips>
  <ScaleCrop>false</ScaleCrop>
  <HeadingPairs>
    <vt:vector size="6" baseType="variant">
      <vt:variant>
        <vt:lpstr>已用的字体</vt:lpstr>
      </vt:variant>
      <vt:variant>
        <vt:i4>12</vt:i4>
      </vt:variant>
      <vt:variant>
        <vt:lpstr>主题</vt:lpstr>
      </vt:variant>
      <vt:variant>
        <vt:i4>5</vt:i4>
      </vt:variant>
      <vt:variant>
        <vt:lpstr>幻灯片标题</vt:lpstr>
      </vt:variant>
      <vt:variant>
        <vt:i4>39</vt:i4>
      </vt:variant>
    </vt:vector>
  </HeadingPairs>
  <TitlesOfParts>
    <vt:vector size="56" baseType="lpstr">
      <vt:lpstr>Arial</vt:lpstr>
      <vt:lpstr>宋体</vt:lpstr>
      <vt:lpstr>Wingdings</vt:lpstr>
      <vt:lpstr>Arial</vt:lpstr>
      <vt:lpstr>Calibri</vt:lpstr>
      <vt:lpstr>Calibri Light</vt:lpstr>
      <vt:lpstr>微软雅黑</vt:lpstr>
      <vt:lpstr>Arial Unicode MS</vt:lpstr>
      <vt:lpstr>等线</vt:lpstr>
      <vt:lpstr>Calibri</vt:lpstr>
      <vt:lpstr>MS PGothic</vt:lpstr>
      <vt:lpstr>黑体</vt:lpstr>
      <vt:lpstr>Content slides - basic</vt:lpstr>
      <vt:lpstr>Content slide picture</vt:lpstr>
      <vt:lpstr>Thanks and keep in touch slide</vt:lpstr>
      <vt:lpstr>Title slide</vt:lpstr>
      <vt:lpstr>Office Theme</vt:lpstr>
      <vt:lpstr>Master of Business Administration  Digital Business Delivery  Session 3 : Process design, mapping and improvement </vt:lpstr>
      <vt:lpstr>Recap last session</vt:lpstr>
      <vt:lpstr>Agenda</vt:lpstr>
      <vt:lpstr>Location design</vt:lpstr>
      <vt:lpstr>PowerPoint 演示文稿</vt:lpstr>
      <vt:lpstr>PowerPoint 演示文稿</vt:lpstr>
      <vt:lpstr>PowerPoint 演示文稿</vt:lpstr>
      <vt:lpstr>PowerPoint 演示文稿</vt:lpstr>
      <vt:lpstr>PowerPoint 演示文稿</vt:lpstr>
      <vt:lpstr>Process network within an operation showing an internal chain  showing an internal “process chain”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How Digital Transformation Affects Process Design </vt:lpstr>
      <vt:lpstr>Applying a Digital Mindset to Process Design </vt:lpstr>
      <vt:lpstr>PowerPoint 演示文稿</vt:lpstr>
      <vt:lpstr>PowerPoint 演示文稿</vt:lpstr>
      <vt:lpstr>PowerPoint 演示文稿</vt:lpstr>
      <vt:lpstr>PowerPoint 演示文稿</vt:lpstr>
      <vt:lpstr>Process design is strongly influenced by volume and variety  There are serious consequences of moving off the ‘natural diagonal’ on the volume-variety continuum  Different layout options have different implications for quality, speed, dependability, flexibility, and cost.   Mapping processes is the first step towards improving them   When designing processes, we need to consider performance objectives, operating characteristics,  stage configuration, balancing, and variability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of Business Administration  Digital Business Delivery</dc:title>
  <dc:creator>Nigel Caldwell</dc:creator>
  <cp:lastModifiedBy>Jyyy</cp:lastModifiedBy>
  <cp:revision>10</cp:revision>
  <dcterms:created xsi:type="dcterms:W3CDTF">2021-02-13T19:37:00Z</dcterms:created>
  <dcterms:modified xsi:type="dcterms:W3CDTF">2024-03-24T14:18:49Z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1E7C8C30242448A6B5982B7F0C94D5BB_12</vt:lpwstr>
  </property>
  <property fmtid="{D5CDD505-2E9C-101B-9397-08002B2CF9AE}" pid="3" name="KSOProductBuildVer">
    <vt:lpwstr>2052-12.1.0.16250</vt:lpwstr>
  </property>
</Properties>
</file>