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docx" ContentType="application/vnd.openxmlformats-officedocument.wordprocessingml.documen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3"/>
    <p:sldMasterId id="2147483660" r:id="rId4"/>
    <p:sldMasterId id="2147483664" r:id="rId5"/>
    <p:sldMasterId id="2147483670" r:id="rId6"/>
  </p:sldMasterIdLst>
  <p:notesMasterIdLst>
    <p:notesMasterId r:id="rId10"/>
  </p:notesMasterIdLst>
  <p:handoutMasterIdLst>
    <p:handoutMasterId r:id="rId51"/>
  </p:handoutMasterIdLst>
  <p:sldIdLst>
    <p:sldId id="322" r:id="rId7"/>
    <p:sldId id="324" r:id="rId8"/>
    <p:sldId id="325" r:id="rId9"/>
    <p:sldId id="331" r:id="rId11"/>
    <p:sldId id="336" r:id="rId12"/>
    <p:sldId id="332" r:id="rId13"/>
    <p:sldId id="375" r:id="rId14"/>
    <p:sldId id="326" r:id="rId15"/>
    <p:sldId id="287" r:id="rId16"/>
    <p:sldId id="338" r:id="rId17"/>
    <p:sldId id="291" r:id="rId18"/>
    <p:sldId id="376" r:id="rId19"/>
    <p:sldId id="292" r:id="rId20"/>
    <p:sldId id="296" r:id="rId21"/>
    <p:sldId id="299" r:id="rId22"/>
    <p:sldId id="301" r:id="rId23"/>
    <p:sldId id="380" r:id="rId24"/>
    <p:sldId id="300" r:id="rId25"/>
    <p:sldId id="294" r:id="rId26"/>
    <p:sldId id="383" r:id="rId27"/>
    <p:sldId id="370" r:id="rId28"/>
    <p:sldId id="362" r:id="rId29"/>
    <p:sldId id="363" r:id="rId30"/>
    <p:sldId id="364" r:id="rId31"/>
    <p:sldId id="365" r:id="rId32"/>
    <p:sldId id="366" r:id="rId33"/>
    <p:sldId id="372" r:id="rId34"/>
    <p:sldId id="371" r:id="rId35"/>
    <p:sldId id="373" r:id="rId36"/>
    <p:sldId id="384" r:id="rId37"/>
    <p:sldId id="349" r:id="rId38"/>
    <p:sldId id="352" r:id="rId39"/>
    <p:sldId id="353" r:id="rId40"/>
    <p:sldId id="354" r:id="rId41"/>
    <p:sldId id="355" r:id="rId42"/>
    <p:sldId id="356" r:id="rId43"/>
    <p:sldId id="357" r:id="rId44"/>
    <p:sldId id="358" r:id="rId45"/>
    <p:sldId id="361" r:id="rId46"/>
    <p:sldId id="360" r:id="rId47"/>
    <p:sldId id="367" r:id="rId48"/>
    <p:sldId id="289" r:id="rId49"/>
    <p:sldId id="368" r:id="rId50"/>
  </p:sldIdLst>
  <p:sldSz cx="18288000" cy="10288270"/>
  <p:notesSz cx="6858000" cy="9144000"/>
  <p:custDataLst>
    <p:tags r:id="rId56"/>
  </p:custDataLst>
  <p:defaultTextStyle>
    <a:defPPr>
      <a:defRPr lang="en-US"/>
    </a:defPPr>
    <a:lvl1pPr marL="0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3435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26870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0305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53740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66540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79975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693410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06845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gel Caldwell" initials="N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C3"/>
    <a:srgbClr val="FEF2BE"/>
    <a:srgbClr val="6ABEA5"/>
    <a:srgbClr val="C86480"/>
    <a:srgbClr val="69C2E9"/>
    <a:srgbClr val="858588"/>
    <a:srgbClr val="5E779C"/>
    <a:srgbClr val="CBC8C8"/>
    <a:srgbClr val="BFE0D4"/>
    <a:srgbClr val="B6D3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76" autoAdjust="0"/>
    <p:restoredTop sz="86420" autoAdjust="0"/>
  </p:normalViewPr>
  <p:slideViewPr>
    <p:cSldViewPr snapToGrid="0">
      <p:cViewPr varScale="1">
        <p:scale>
          <a:sx n="47" d="100"/>
          <a:sy n="47" d="100"/>
        </p:scale>
        <p:origin x="566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35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6" Type="http://schemas.openxmlformats.org/officeDocument/2006/relationships/tags" Target="tags/tag1.xml"/><Relationship Id="rId55" Type="http://schemas.openxmlformats.org/officeDocument/2006/relationships/commentAuthors" Target="commentAuthors.xml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handoutMaster" Target="handoutMasters/handoutMaster1.xml"/><Relationship Id="rId50" Type="http://schemas.openxmlformats.org/officeDocument/2006/relationships/slide" Target="slides/slide43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0" Type="http://schemas.openxmlformats.org/officeDocument/2006/relationships/slide" Target="slides/slide3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33356-639E-F44D-97F6-77E05DC3366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C36F0-DD85-C04E-8FF4-5C424DEF99C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4T12:35: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1935 24575,'99'0'0,"503"-23"0,131-108-469,-10-50-26,-42 10-581,1725-446 852,-2117 533 224,1121-288 0,-1308 352 53,149-36-73,-199 42 673,-1-3 1,85-40-1,-112 45-594,0 2 0,0 1 0,1 1 0,37-8 1,107-5-89,-165 21 33,331-46-4,-127 14 0,279-4 91,5 35-878,-387 1 118,-69 1-6157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4T12:36:2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5473 24575,'12'-10'0,"0"0"0,1 1 0,20-12 0,18-13 0,0-10 0,-2-3 0,71-87 0,-14 15 0,-4 18 0,129-98 0,130-70 0,-321 239 0,461-291 0,-290 193 0,534-399 0,-145 91 0,-219 165 0,295-299 0,-338 269 0,-93 94 0,166-144 0,-367 313 0,-1-2 0,-2-1 0,-2-2 0,41-60 0,-70 85 0,0-1 0,-2-1 0,-1 0 0,0 0 0,5-28 0,-5 20 0,0 1 0,14-30 0,9-6 0,2 0 0,45-63 0,83-144 0,-115 188 0,-29 52-341,-1-1 0,-2 0-1,13-45 1,-15 37-6485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4T12:36: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4T12:36: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4T12:37: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8284 732 24575,'-73'-35'0,"-129"-42"0,-82-3 0,256 72 0,-168-43-31,-442-111-320,-9 42 96,543 107 253,-897-130 110,858 123 181,-173-2 1,-143 22-377,204 4 126,-673-4-39,900-1 0,0 1 0,0 1 0,0 1 0,0 2 0,0 1 0,1 1 0,0 1 0,-41 17 0,-30 22 0,-2-4 0,-2-5 0,-1-4 0,-1-5 0,-2-4 0,-131 12 0,160-29 0,-128 18 0,175-20 0,1 2 0,0 1 0,0 2 0,-47 21 0,26-4 0,-1-2 0,-2-2 0,0-3 0,-1-2 0,-84 15 0,80-22 0,1 2 0,0 2 0,-82 34 0,-186 70 0,178-69 0,-6-4-1365,94-34-5461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4T12:39:3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0 193 24575,'0'-21'0,"0"-27"0,0-15 0,0 2-8191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4T12:39:3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24575,'17'2'0,"0"1"0,0 1 0,0 0 0,-1 1 0,0 0 0,0 2 0,24 12 0,0 6 0,0 2 0,-1 2 0,-2 1 0,64 68 0,-73-70 0,81 85 0,109 147-1,74 142 9,1 3-142,332 352-490,-552-672 613,168 186 11,-177-206 0,143 112 0,-172-154 54,1-1 0,1-2 0,1-1 1,0-2-1,50 14 0,207 44 363,-233-61-397,329 80-20,138 29 0,-528-123-8,288 69-1349,-228-49-5469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4T12:39:4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4T12:39:4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8A5F1-FC73-4832-98BA-D0BD25E5A626}" type="datetimeFigureOut">
              <a:rPr lang="en-GB" smtClean="0"/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B3ABF-D706-4959-ACF4-B467BEA00A52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1pPr>
    <a:lvl2pPr marL="813435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2pPr>
    <a:lvl3pPr marL="1626870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3pPr>
    <a:lvl4pPr marL="2440305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4pPr>
    <a:lvl5pPr marL="3253740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5pPr>
    <a:lvl6pPr marL="4066540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6pPr>
    <a:lvl7pPr marL="4879975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7pPr>
    <a:lvl8pPr marL="5693410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8pPr>
    <a:lvl9pPr marL="6506845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B3ABF-D706-4959-ACF4-B467BEA00A5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B3ABF-D706-4959-ACF4-B467BEA00A5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B3ABF-D706-4959-ACF4-B467BEA00A5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B3ABF-D706-4959-ACF4-B467BEA00A5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B3ABF-D706-4959-ACF4-B467BEA00A5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B3ABF-D706-4959-ACF4-B467BEA00A5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B3ABF-D706-4959-ACF4-B467BEA00A5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B3ABF-D706-4959-ACF4-B467BEA00A5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B3ABF-D706-4959-ACF4-B467BEA00A5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B3ABF-D706-4959-ACF4-B467BEA00A5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B3ABF-D706-4959-ACF4-B467BEA00A5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B3ABF-D706-4959-ACF4-B467BEA00A5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basic white">
    <p:bg>
      <p:bgPr>
        <a:solidFill>
          <a:srgbClr val="B6D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001596" y="1068033"/>
            <a:ext cx="16284808" cy="567191"/>
          </a:xfrm>
        </p:spPr>
        <p:txBody>
          <a:bodyPr anchor="b">
            <a:normAutofit/>
          </a:bodyPr>
          <a:lstStyle>
            <a:lvl1pPr algn="l">
              <a:defRPr sz="3000" b="1" i="0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Slide title – Please use Arial, size 30</a:t>
            </a:r>
            <a:endParaRPr lang="en-GB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01596" y="1928923"/>
            <a:ext cx="16284808" cy="6439825"/>
          </a:xfrm>
        </p:spPr>
        <p:txBody>
          <a:bodyPr>
            <a:normAutofit/>
          </a:bodyPr>
          <a:lstStyle>
            <a:lvl1pPr marL="457200" marR="0" indent="-457200" algn="l" rtl="0">
              <a:lnSpc>
                <a:spcPct val="100000"/>
              </a:lnSpc>
              <a:spcBef>
                <a:spcPts val="0"/>
              </a:spcBef>
              <a:buClr>
                <a:srgbClr val="272727"/>
              </a:buClr>
              <a:buSzPct val="100000"/>
              <a:buFont typeface="Arial" panose="020B0604020202020204" pitchFamily="34" charset="0"/>
              <a:buChar char="•"/>
              <a:defRPr sz="3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8035" indent="0" algn="ctr">
              <a:buNone/>
              <a:defRPr sz="2400"/>
            </a:lvl4pPr>
            <a:lvl5pPr marL="2743835" indent="0" algn="ctr">
              <a:buNone/>
              <a:defRPr sz="2400"/>
            </a:lvl5pPr>
            <a:lvl6pPr marL="3429635" indent="0" algn="ctr">
              <a:buNone/>
              <a:defRPr sz="2400"/>
            </a:lvl6pPr>
            <a:lvl7pPr marL="4115435" indent="0" algn="ctr">
              <a:buNone/>
              <a:defRPr sz="2400"/>
            </a:lvl7pPr>
            <a:lvl8pPr marL="4801235" indent="0" algn="ctr">
              <a:buNone/>
              <a:defRPr sz="2400"/>
            </a:lvl8pPr>
            <a:lvl9pPr marL="5487035" indent="0" algn="ctr">
              <a:buNone/>
              <a:defRPr sz="2400"/>
            </a:lvl9pPr>
          </a:lstStyle>
          <a:p>
            <a:r>
              <a:rPr lang="en-GB" dirty="0"/>
              <a:t>Please do not change the formatting of this slide. </a:t>
            </a:r>
            <a:endParaRPr lang="en-GB" dirty="0"/>
          </a:p>
          <a:p>
            <a:endParaRPr lang="en-GB" dirty="0"/>
          </a:p>
          <a:p>
            <a:r>
              <a:rPr lang="en-GB" dirty="0"/>
              <a:t>Remember to keep your slides brief. Only include key points of prompts on the screen.</a:t>
            </a:r>
            <a:endParaRPr lang="en-GB" dirty="0"/>
          </a:p>
          <a:p>
            <a:endParaRPr lang="en-GB" dirty="0"/>
          </a:p>
          <a:p>
            <a:r>
              <a:rPr lang="en-GB" dirty="0"/>
              <a:t>Retain the formatting set out here. Elements of the slide are aligned as per the brand guidelines.</a:t>
            </a:r>
            <a:endParaRPr lang="en-GB" dirty="0"/>
          </a:p>
          <a:p>
            <a:endParaRPr lang="en-GB" dirty="0"/>
          </a:p>
          <a:p>
            <a:r>
              <a:rPr lang="en-GB" dirty="0"/>
              <a:t>If emphasis of one or two words is called for then bold text is permitted, though use this sparingly.</a:t>
            </a:r>
            <a:endParaRPr lang="en-GB" dirty="0"/>
          </a:p>
          <a:p>
            <a:endParaRPr lang="en-GB" dirty="0"/>
          </a:p>
          <a:p>
            <a:r>
              <a:rPr lang="en-GB" dirty="0"/>
              <a:t>For more information about our editorial style and to download the latest templates, visit: londonmet.ac.uk/brand.</a:t>
            </a:r>
            <a:endParaRPr lang="en-GB" dirty="0"/>
          </a:p>
          <a:p>
            <a:endParaRPr lang="en-GB" dirty="0"/>
          </a:p>
          <a:p>
            <a:r>
              <a:rPr lang="en-GB" dirty="0"/>
              <a:t> 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picture white">
    <p:bg>
      <p:bgPr>
        <a:solidFill>
          <a:srgbClr val="FEF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51207" y="953663"/>
            <a:ext cx="16385585" cy="59357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8447667" y="2118854"/>
            <a:ext cx="8815510" cy="52428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8035" indent="0">
              <a:buNone/>
              <a:defRPr sz="3000"/>
            </a:lvl4pPr>
            <a:lvl5pPr marL="2743835" indent="0">
              <a:buNone/>
              <a:defRPr sz="3000"/>
            </a:lvl5pPr>
            <a:lvl6pPr marL="3429635" indent="0">
              <a:buNone/>
              <a:defRPr sz="3000"/>
            </a:lvl6pPr>
            <a:lvl7pPr marL="4115435" indent="0">
              <a:buNone/>
              <a:defRPr sz="3000"/>
            </a:lvl7pPr>
            <a:lvl8pPr marL="4801235" indent="0">
              <a:buNone/>
              <a:defRPr sz="3000"/>
            </a:lvl8pPr>
            <a:lvl9pPr marL="5487035" indent="0">
              <a:buNone/>
              <a:defRPr sz="3000"/>
            </a:lvl9pPr>
          </a:lstStyle>
          <a:p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51209" y="2118855"/>
            <a:ext cx="7082558" cy="6249894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8035" indent="0">
              <a:buNone/>
              <a:defRPr sz="1500"/>
            </a:lvl4pPr>
            <a:lvl5pPr marL="2743835" indent="0">
              <a:buNone/>
              <a:defRPr sz="1500"/>
            </a:lvl5pPr>
            <a:lvl6pPr marL="3429635" indent="0">
              <a:buNone/>
              <a:defRPr sz="1500"/>
            </a:lvl6pPr>
            <a:lvl7pPr marL="4115435" indent="0">
              <a:buNone/>
              <a:defRPr sz="1500"/>
            </a:lvl7pPr>
            <a:lvl8pPr marL="4801235" indent="0">
              <a:buNone/>
              <a:defRPr sz="1500"/>
            </a:lvl8pPr>
            <a:lvl9pPr marL="5487035" indent="0">
              <a:buNone/>
              <a:defRPr sz="1500"/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0" dirty="0">
                <a:solidFill>
                  <a:schemeClr val="tx1"/>
                </a:solidFill>
                <a:ea typeface="+mn-ea"/>
                <a:sym typeface="Arial" panose="020B0604020202020204"/>
              </a:rPr>
              <a:t>“This is a slide that</a:t>
            </a:r>
            <a:r>
              <a:rPr lang="en-US" sz="3000" b="0" baseline="0" dirty="0">
                <a:solidFill>
                  <a:schemeClr val="tx1"/>
                </a:solidFill>
                <a:ea typeface="+mn-ea"/>
                <a:sym typeface="Arial" panose="020B0604020202020204"/>
              </a:rPr>
              <a:t> shows an image alongside a quote.” </a:t>
            </a: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0" baseline="0" dirty="0">
                <a:solidFill>
                  <a:schemeClr val="tx1"/>
                </a:solidFill>
                <a:ea typeface="+mn-ea"/>
                <a:sym typeface="Arial" panose="020B0604020202020204"/>
              </a:rPr>
              <a:t>Alter this text and the picture, as required. You can change the shape but please don’t use borders, shadows or reflections.</a:t>
            </a: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000" b="1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white">
    <p:bg>
      <p:bgPr>
        <a:solidFill>
          <a:srgbClr val="B6D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980375" y="4557148"/>
            <a:ext cx="15773400" cy="198865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66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 for listening...</a:t>
            </a:r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white">
    <p:bg>
      <p:bgPr>
        <a:solidFill>
          <a:srgbClr val="FFE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980375" y="4557148"/>
            <a:ext cx="15773400" cy="198865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66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 for listening...</a:t>
            </a:r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white">
    <p:bg>
      <p:bgPr>
        <a:solidFill>
          <a:srgbClr val="FEF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980375" y="4557148"/>
            <a:ext cx="15773400" cy="198865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66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 for listening...</a:t>
            </a:r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 2">
    <p:bg>
      <p:bgPr>
        <a:solidFill>
          <a:srgbClr val="B6D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983837" y="3681414"/>
            <a:ext cx="16320326" cy="1268273"/>
          </a:xfrm>
          <a:noFill/>
        </p:spPr>
        <p:txBody>
          <a:bodyPr/>
          <a:lstStyle>
            <a:lvl1pPr marL="0" indent="0">
              <a:defRPr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Lecture title</a:t>
            </a:r>
            <a:endParaRPr lang="en-GB" dirty="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983837" y="5239791"/>
            <a:ext cx="16320326" cy="882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Lecturer name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 2">
    <p:bg>
      <p:bgPr>
        <a:solidFill>
          <a:srgbClr val="FFE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836" y="3681414"/>
            <a:ext cx="16320325" cy="1268273"/>
          </a:xfrm>
          <a:noFill/>
        </p:spPr>
        <p:txBody>
          <a:bodyPr/>
          <a:lstStyle>
            <a:lvl1pPr marL="0" indent="0">
              <a:defRPr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Lecture title</a:t>
            </a:r>
            <a:endParaRPr lang="en-GB" dirty="0"/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983837" y="5239791"/>
            <a:ext cx="16320326" cy="882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Lecturer name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 2">
    <p:bg>
      <p:bgPr>
        <a:solidFill>
          <a:srgbClr val="FEF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983836" y="3681414"/>
            <a:ext cx="16320325" cy="1268273"/>
          </a:xfrm>
          <a:noFill/>
        </p:spPr>
        <p:txBody>
          <a:bodyPr/>
          <a:lstStyle>
            <a:lvl1pPr marL="0" indent="0">
              <a:defRPr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Lecture title</a:t>
            </a:r>
            <a:endParaRPr lang="en-GB" dirty="0"/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983837" y="5239791"/>
            <a:ext cx="16320326" cy="882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Lecturer name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 2">
    <p:bg>
      <p:bgPr>
        <a:solidFill>
          <a:srgbClr val="FFE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7668585"/>
            <a:ext cx="16320325" cy="1268273"/>
          </a:xfrm>
          <a:noFill/>
        </p:spPr>
        <p:txBody>
          <a:bodyPr>
            <a:normAutofit/>
          </a:bodyPr>
          <a:lstStyle>
            <a:lvl1pPr marL="0" indent="0">
              <a:defRPr sz="60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804"/>
            <a:ext cx="13716000" cy="3581953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91"/>
            <a:ext cx="13716000" cy="2484026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DF52-AAA9-4334-8DF9-441CD7C767B6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9DE4-BF06-4327-B6AA-198957780F4F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basic white">
    <p:bg>
      <p:bgPr>
        <a:solidFill>
          <a:srgbClr val="B6D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001596" y="1068033"/>
            <a:ext cx="16284808" cy="567191"/>
          </a:xfrm>
        </p:spPr>
        <p:txBody>
          <a:bodyPr anchor="b">
            <a:normAutofit/>
          </a:bodyPr>
          <a:lstStyle>
            <a:lvl1pPr algn="l">
              <a:defRPr sz="3000" b="1" i="0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Slide title – Please use Arial, size 30</a:t>
            </a:r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DF52-AAA9-4334-8DF9-441CD7C767B6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9DE4-BF06-4327-B6AA-198957780F4F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5004"/>
            <a:ext cx="15773400" cy="427976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5258"/>
            <a:ext cx="15773400" cy="2250628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DF52-AAA9-4334-8DF9-441CD7C767B6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9DE4-BF06-4327-B6AA-198957780F4F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860"/>
            <a:ext cx="7772400" cy="65280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860"/>
            <a:ext cx="7772400" cy="65280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DF52-AAA9-4334-8DF9-441CD7C767B6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9DE4-BF06-4327-B6AA-198957780F4F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73"/>
            <a:ext cx="15773400" cy="19886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2134"/>
            <a:ext cx="7736681" cy="1236059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8193"/>
            <a:ext cx="7736681" cy="55277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2134"/>
            <a:ext cx="7774782" cy="1236059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8193"/>
            <a:ext cx="7774782" cy="55277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DF52-AAA9-4334-8DF9-441CD7C767B6}" type="datetimeFigureOut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9DE4-BF06-4327-B6AA-198957780F4F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DF52-AAA9-4334-8DF9-441CD7C767B6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9DE4-BF06-4327-B6AA-198957780F4F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DF52-AAA9-4334-8DF9-441CD7C767B6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9DE4-BF06-4327-B6AA-198957780F4F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906"/>
            <a:ext cx="5898356" cy="240067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367"/>
            <a:ext cx="9258300" cy="7311566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576"/>
            <a:ext cx="5898356" cy="5718265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DF52-AAA9-4334-8DF9-441CD7C767B6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9DE4-BF06-4327-B6AA-198957780F4F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906"/>
            <a:ext cx="5898356" cy="240067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367"/>
            <a:ext cx="9258300" cy="7311566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576"/>
            <a:ext cx="5898356" cy="5718265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DF52-AAA9-4334-8DF9-441CD7C767B6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9DE4-BF06-4327-B6AA-198957780F4F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DF52-AAA9-4334-8DF9-441CD7C767B6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9DE4-BF06-4327-B6AA-198957780F4F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772"/>
            <a:ext cx="3943350" cy="8719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772"/>
            <a:ext cx="11601450" cy="87191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DF52-AAA9-4334-8DF9-441CD7C767B6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9DE4-BF06-4327-B6AA-198957780F4F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basic white">
    <p:bg>
      <p:bgPr>
        <a:solidFill>
          <a:srgbClr val="FFE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963959" y="954885"/>
            <a:ext cx="16330128" cy="567191"/>
          </a:xfrm>
        </p:spPr>
        <p:txBody>
          <a:bodyPr anchor="b">
            <a:normAutofit/>
          </a:bodyPr>
          <a:lstStyle>
            <a:lvl1pPr algn="l">
              <a:defRPr sz="3000" b="1" i="0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Slide title – Please use Arial, size 30</a:t>
            </a:r>
            <a:endParaRPr lang="en-GB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3959" y="1815775"/>
            <a:ext cx="16330128" cy="6552973"/>
          </a:xfrm>
        </p:spPr>
        <p:txBody>
          <a:bodyPr>
            <a:normAutofit/>
          </a:bodyPr>
          <a:lstStyle>
            <a:lvl1pPr marL="457200" marR="0" indent="-457200" algn="l" rtl="0">
              <a:lnSpc>
                <a:spcPct val="100000"/>
              </a:lnSpc>
              <a:spcBef>
                <a:spcPts val="0"/>
              </a:spcBef>
              <a:buClr>
                <a:srgbClr val="272727"/>
              </a:buClr>
              <a:buSzPct val="100000"/>
              <a:buFont typeface="Arial" panose="020B0604020202020204" pitchFamily="34" charset="0"/>
              <a:buChar char="•"/>
              <a:defRPr sz="3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8035" indent="0" algn="ctr">
              <a:buNone/>
              <a:defRPr sz="2400"/>
            </a:lvl4pPr>
            <a:lvl5pPr marL="2743835" indent="0" algn="ctr">
              <a:buNone/>
              <a:defRPr sz="2400"/>
            </a:lvl5pPr>
            <a:lvl6pPr marL="3429635" indent="0" algn="ctr">
              <a:buNone/>
              <a:defRPr sz="2400"/>
            </a:lvl6pPr>
            <a:lvl7pPr marL="4115435" indent="0" algn="ctr">
              <a:buNone/>
              <a:defRPr sz="2400"/>
            </a:lvl7pPr>
            <a:lvl8pPr marL="4801235" indent="0" algn="ctr">
              <a:buNone/>
              <a:defRPr sz="2400"/>
            </a:lvl8pPr>
            <a:lvl9pPr marL="5487035" indent="0" algn="ctr">
              <a:buNone/>
              <a:defRPr sz="2400"/>
            </a:lvl9pPr>
          </a:lstStyle>
          <a:p>
            <a:r>
              <a:rPr lang="en-GB" dirty="0"/>
              <a:t>Please do not change the formatting of this slide. </a:t>
            </a:r>
            <a:endParaRPr lang="en-GB" dirty="0"/>
          </a:p>
          <a:p>
            <a:endParaRPr lang="en-GB" dirty="0"/>
          </a:p>
          <a:p>
            <a:r>
              <a:rPr lang="en-GB" dirty="0"/>
              <a:t>Remember to keep your slides brief. Only include key points of prompts on the screen.</a:t>
            </a:r>
            <a:endParaRPr lang="en-GB" dirty="0"/>
          </a:p>
          <a:p>
            <a:endParaRPr lang="en-GB" dirty="0"/>
          </a:p>
          <a:p>
            <a:r>
              <a:rPr lang="en-GB" dirty="0"/>
              <a:t>Retain the formatting set out here. Elements of the slide are aligned as per the brand guidelines.</a:t>
            </a:r>
            <a:endParaRPr lang="en-GB" dirty="0"/>
          </a:p>
          <a:p>
            <a:endParaRPr lang="en-GB" dirty="0"/>
          </a:p>
          <a:p>
            <a:r>
              <a:rPr lang="en-GB" dirty="0"/>
              <a:t>If emphasis of one or two words is called for then bold text is permitted, though use this sparingly.</a:t>
            </a:r>
            <a:endParaRPr lang="en-GB" dirty="0"/>
          </a:p>
          <a:p>
            <a:endParaRPr lang="en-GB" dirty="0"/>
          </a:p>
          <a:p>
            <a:r>
              <a:rPr lang="en-GB" dirty="0"/>
              <a:t>For more information about our editorial style and to download the latest templates, visit: londonmet.ac.uk/brand.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basic white">
    <p:bg>
      <p:bgPr>
        <a:solidFill>
          <a:srgbClr val="FFE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963959" y="954885"/>
            <a:ext cx="16330128" cy="567191"/>
          </a:xfrm>
        </p:spPr>
        <p:txBody>
          <a:bodyPr anchor="b">
            <a:normAutofit/>
          </a:bodyPr>
          <a:lstStyle>
            <a:lvl1pPr algn="l">
              <a:defRPr sz="3000" b="1" i="0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Slide title – Please use Arial, size 30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basic white">
    <p:bg>
      <p:bgPr>
        <a:solidFill>
          <a:srgbClr val="FFE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963959" y="954885"/>
            <a:ext cx="16330128" cy="567191"/>
          </a:xfrm>
        </p:spPr>
        <p:txBody>
          <a:bodyPr anchor="b">
            <a:normAutofit/>
          </a:bodyPr>
          <a:lstStyle>
            <a:lvl1pPr algn="l">
              <a:defRPr sz="3000" b="1" i="0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Slide title – Please use Arial, size 30</a:t>
            </a:r>
            <a:endParaRPr lang="en-GB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3959" y="1815775"/>
            <a:ext cx="16330128" cy="6552973"/>
          </a:xfrm>
        </p:spPr>
        <p:txBody>
          <a:bodyPr>
            <a:normAutofit/>
          </a:bodyPr>
          <a:lstStyle>
            <a:lvl1pPr marL="457200" marR="0" indent="-457200" algn="l" rtl="0">
              <a:lnSpc>
                <a:spcPct val="100000"/>
              </a:lnSpc>
              <a:spcBef>
                <a:spcPts val="0"/>
              </a:spcBef>
              <a:buClr>
                <a:srgbClr val="272727"/>
              </a:buClr>
              <a:buSzPct val="100000"/>
              <a:buFont typeface="Arial" panose="020B0604020202020204" pitchFamily="34" charset="0"/>
              <a:buChar char="•"/>
              <a:defRPr sz="3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8035" indent="0" algn="ctr">
              <a:buNone/>
              <a:defRPr sz="2400"/>
            </a:lvl4pPr>
            <a:lvl5pPr marL="2743835" indent="0" algn="ctr">
              <a:buNone/>
              <a:defRPr sz="2400"/>
            </a:lvl5pPr>
            <a:lvl6pPr marL="3429635" indent="0" algn="ctr">
              <a:buNone/>
              <a:defRPr sz="2400"/>
            </a:lvl6pPr>
            <a:lvl7pPr marL="4115435" indent="0" algn="ctr">
              <a:buNone/>
              <a:defRPr sz="2400"/>
            </a:lvl7pPr>
            <a:lvl8pPr marL="4801235" indent="0" algn="ctr">
              <a:buNone/>
              <a:defRPr sz="2400"/>
            </a:lvl8pPr>
            <a:lvl9pPr marL="5487035" indent="0" algn="ctr">
              <a:buNone/>
              <a:defRPr sz="2400"/>
            </a:lvl9pPr>
          </a:lstStyle>
          <a:p>
            <a:r>
              <a:rPr lang="en-GB" dirty="0"/>
              <a:t>Please do not change the formatting of this slide. </a:t>
            </a:r>
            <a:endParaRPr lang="en-GB" dirty="0"/>
          </a:p>
          <a:p>
            <a:endParaRPr lang="en-GB" dirty="0"/>
          </a:p>
          <a:p>
            <a:r>
              <a:rPr lang="en-GB" dirty="0"/>
              <a:t>Remember to keep your slides brief. Only include key points of prompts on the screen.</a:t>
            </a:r>
            <a:endParaRPr lang="en-GB" dirty="0"/>
          </a:p>
          <a:p>
            <a:endParaRPr lang="en-GB" dirty="0"/>
          </a:p>
          <a:p>
            <a:r>
              <a:rPr lang="en-GB" dirty="0"/>
              <a:t>Retain the formatting set out here. Elements of the slide are aligned as per the brand guidelines.</a:t>
            </a:r>
            <a:endParaRPr lang="en-GB" dirty="0"/>
          </a:p>
          <a:p>
            <a:endParaRPr lang="en-GB" dirty="0"/>
          </a:p>
          <a:p>
            <a:r>
              <a:rPr lang="en-GB" dirty="0"/>
              <a:t>If emphasis of one or two words is called for then bold text is permitted, though use this sparingly.</a:t>
            </a:r>
            <a:endParaRPr lang="en-GB" dirty="0"/>
          </a:p>
          <a:p>
            <a:endParaRPr lang="en-GB" dirty="0"/>
          </a:p>
          <a:p>
            <a:r>
              <a:rPr lang="en-GB" dirty="0"/>
              <a:t>For more information about our editorial style and to download the latest templates, visit: londonmet.ac.uk/brand.</a:t>
            </a:r>
            <a:endParaRPr lang="en-GB" dirty="0"/>
          </a:p>
          <a:p>
            <a:endParaRPr lang="en-GB" dirty="0"/>
          </a:p>
          <a:p>
            <a:r>
              <a:rPr lang="en-GB" dirty="0"/>
              <a:t> </a:t>
            </a:r>
            <a:endParaRPr lang="en-GB" dirty="0"/>
          </a:p>
        </p:txBody>
      </p:sp>
      <p:pic>
        <p:nvPicPr>
          <p:cNvPr id="5" name="Graphic 4" descr="Artificial Intelligenc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40484"/>
            <a:ext cx="1122947" cy="11229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basic white">
    <p:bg>
      <p:bgPr>
        <a:solidFill>
          <a:srgbClr val="FEF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963959" y="954885"/>
            <a:ext cx="16310250" cy="567191"/>
          </a:xfrm>
        </p:spPr>
        <p:txBody>
          <a:bodyPr anchor="b">
            <a:normAutofit/>
          </a:bodyPr>
          <a:lstStyle>
            <a:lvl1pPr algn="l">
              <a:defRPr sz="3000" b="1" i="0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Slide title – Please use Arial, size 30</a:t>
            </a:r>
            <a:endParaRPr lang="en-GB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3959" y="1815775"/>
            <a:ext cx="16310250" cy="6513216"/>
          </a:xfrm>
        </p:spPr>
        <p:txBody>
          <a:bodyPr>
            <a:normAutofit/>
          </a:bodyPr>
          <a:lstStyle>
            <a:lvl1pPr marL="457200" marR="0" indent="-457200" algn="l" rtl="0">
              <a:lnSpc>
                <a:spcPct val="100000"/>
              </a:lnSpc>
              <a:spcBef>
                <a:spcPts val="0"/>
              </a:spcBef>
              <a:buClr>
                <a:srgbClr val="272727"/>
              </a:buClr>
              <a:buSzPct val="100000"/>
              <a:buFont typeface="Arial" panose="020B0604020202020204" pitchFamily="34" charset="0"/>
              <a:buChar char="•"/>
              <a:defRPr sz="3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8035" indent="0" algn="ctr">
              <a:buNone/>
              <a:defRPr sz="2400"/>
            </a:lvl4pPr>
            <a:lvl5pPr marL="2743835" indent="0" algn="ctr">
              <a:buNone/>
              <a:defRPr sz="2400"/>
            </a:lvl5pPr>
            <a:lvl6pPr marL="3429635" indent="0" algn="ctr">
              <a:buNone/>
              <a:defRPr sz="2400"/>
            </a:lvl6pPr>
            <a:lvl7pPr marL="4115435" indent="0" algn="ctr">
              <a:buNone/>
              <a:defRPr sz="2400"/>
            </a:lvl7pPr>
            <a:lvl8pPr marL="4801235" indent="0" algn="ctr">
              <a:buNone/>
              <a:defRPr sz="2400"/>
            </a:lvl8pPr>
            <a:lvl9pPr marL="5487035" indent="0" algn="ctr">
              <a:buNone/>
              <a:defRPr sz="2400"/>
            </a:lvl9pPr>
          </a:lstStyle>
          <a:p>
            <a:r>
              <a:rPr lang="en-GB" dirty="0"/>
              <a:t>Please do not change the formatting of this slide. </a:t>
            </a:r>
            <a:endParaRPr lang="en-GB" dirty="0"/>
          </a:p>
          <a:p>
            <a:endParaRPr lang="en-GB" dirty="0"/>
          </a:p>
          <a:p>
            <a:r>
              <a:rPr lang="en-GB" dirty="0"/>
              <a:t>Remember to keep your slides brief. Only include key points of prompts on the screen.</a:t>
            </a:r>
            <a:endParaRPr lang="en-GB" dirty="0"/>
          </a:p>
          <a:p>
            <a:endParaRPr lang="en-GB" dirty="0"/>
          </a:p>
          <a:p>
            <a:r>
              <a:rPr lang="en-GB" dirty="0"/>
              <a:t>Retain the formatting set out here. Elements of the slide are aligned as per the brand guidelines.</a:t>
            </a:r>
            <a:endParaRPr lang="en-GB" dirty="0"/>
          </a:p>
          <a:p>
            <a:endParaRPr lang="en-GB" dirty="0"/>
          </a:p>
          <a:p>
            <a:r>
              <a:rPr lang="en-GB" dirty="0"/>
              <a:t>If emphasis of one or two words is called for then bold text is permitted, though use this sparingly.</a:t>
            </a:r>
            <a:endParaRPr lang="en-GB" dirty="0"/>
          </a:p>
          <a:p>
            <a:endParaRPr lang="en-GB" dirty="0"/>
          </a:p>
          <a:p>
            <a:r>
              <a:rPr lang="en-GB" dirty="0"/>
              <a:t>For more information about our editorial style and to download the latest templates, visit: londonmet.ac.uk/brand.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basic white">
    <p:bg>
      <p:bgPr>
        <a:solidFill>
          <a:srgbClr val="FEF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963959" y="954885"/>
            <a:ext cx="16310250" cy="567191"/>
          </a:xfrm>
        </p:spPr>
        <p:txBody>
          <a:bodyPr anchor="b">
            <a:normAutofit/>
          </a:bodyPr>
          <a:lstStyle>
            <a:lvl1pPr algn="l">
              <a:defRPr sz="3000" b="1" i="0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Slide title – Please use Arial, size 30</a:t>
            </a:r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icture white">
    <p:bg>
      <p:bgPr>
        <a:solidFill>
          <a:srgbClr val="B6D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28380" y="993419"/>
            <a:ext cx="16425342" cy="59357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8140646" y="2158610"/>
            <a:ext cx="9213076" cy="52428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8035" indent="0">
              <a:buNone/>
              <a:defRPr sz="3000"/>
            </a:lvl4pPr>
            <a:lvl5pPr marL="2743835" indent="0">
              <a:buNone/>
              <a:defRPr sz="3000"/>
            </a:lvl5pPr>
            <a:lvl6pPr marL="3429635" indent="0">
              <a:buNone/>
              <a:defRPr sz="3000"/>
            </a:lvl6pPr>
            <a:lvl7pPr marL="4115435" indent="0">
              <a:buNone/>
              <a:defRPr sz="3000"/>
            </a:lvl7pPr>
            <a:lvl8pPr marL="4801235" indent="0">
              <a:buNone/>
              <a:defRPr sz="3000"/>
            </a:lvl8pPr>
            <a:lvl9pPr marL="5487035" indent="0">
              <a:buNone/>
              <a:defRPr sz="3000"/>
            </a:lvl9pPr>
          </a:lstStyle>
          <a:p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28381" y="2158610"/>
            <a:ext cx="6764506" cy="6170381"/>
          </a:xfrm>
          <a:prstGeom prst="rect">
            <a:avLst/>
          </a:prstGeom>
        </p:spPr>
        <p:txBody>
          <a:bodyPr/>
          <a:lstStyle>
            <a:lvl1pPr marL="0" marR="0" indent="0" algn="l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8035" indent="0">
              <a:buNone/>
              <a:defRPr sz="1500"/>
            </a:lvl4pPr>
            <a:lvl5pPr marL="2743835" indent="0">
              <a:buNone/>
              <a:defRPr sz="1500"/>
            </a:lvl5pPr>
            <a:lvl6pPr marL="3429635" indent="0">
              <a:buNone/>
              <a:defRPr sz="1500"/>
            </a:lvl6pPr>
            <a:lvl7pPr marL="4115435" indent="0">
              <a:buNone/>
              <a:defRPr sz="1500"/>
            </a:lvl7pPr>
            <a:lvl8pPr marL="4801235" indent="0">
              <a:buNone/>
              <a:defRPr sz="1500"/>
            </a:lvl8pPr>
            <a:lvl9pPr marL="5487035" indent="0">
              <a:buNone/>
              <a:defRPr sz="1500"/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0" dirty="0">
                <a:solidFill>
                  <a:schemeClr val="tx1"/>
                </a:solidFill>
                <a:ea typeface="+mn-ea"/>
                <a:sym typeface="Arial" panose="020B0604020202020204"/>
              </a:rPr>
              <a:t>“This is a slide that</a:t>
            </a:r>
            <a:r>
              <a:rPr lang="en-US" sz="3000" b="0" baseline="0" dirty="0">
                <a:solidFill>
                  <a:schemeClr val="tx1"/>
                </a:solidFill>
                <a:ea typeface="+mn-ea"/>
                <a:sym typeface="Arial" panose="020B0604020202020204"/>
              </a:rPr>
              <a:t> shows an image alongside a quote.” </a:t>
            </a: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0" baseline="0" dirty="0">
                <a:solidFill>
                  <a:schemeClr val="tx1"/>
                </a:solidFill>
                <a:ea typeface="+mn-ea"/>
                <a:sym typeface="Arial" panose="020B0604020202020204"/>
              </a:rPr>
              <a:t>Alter this text and the picture, as required. You can change the shape but please don’t use borders, shadows or reflections.</a:t>
            </a: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000" b="1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icture white">
    <p:bg>
      <p:bgPr>
        <a:solidFill>
          <a:srgbClr val="FFE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030720" y="1033176"/>
            <a:ext cx="16226559" cy="59357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30722" y="2198368"/>
            <a:ext cx="6923532" cy="6130623"/>
          </a:xfrm>
          <a:prstGeom prst="rect">
            <a:avLst/>
          </a:prstGeom>
        </p:spPr>
        <p:txBody>
          <a:bodyPr/>
          <a:lstStyle>
            <a:lvl1pPr marL="0" marR="0" indent="0" algn="l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8035" indent="0">
              <a:buNone/>
              <a:defRPr sz="1500"/>
            </a:lvl4pPr>
            <a:lvl5pPr marL="2743835" indent="0">
              <a:buNone/>
              <a:defRPr sz="1500"/>
            </a:lvl5pPr>
            <a:lvl6pPr marL="3429635" indent="0">
              <a:buNone/>
              <a:defRPr sz="1500"/>
            </a:lvl6pPr>
            <a:lvl7pPr marL="4115435" indent="0">
              <a:buNone/>
              <a:defRPr sz="1500"/>
            </a:lvl7pPr>
            <a:lvl8pPr marL="4801235" indent="0">
              <a:buNone/>
              <a:defRPr sz="1500"/>
            </a:lvl8pPr>
            <a:lvl9pPr marL="5487035" indent="0">
              <a:buNone/>
              <a:defRPr sz="1500"/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0" dirty="0">
                <a:solidFill>
                  <a:schemeClr val="tx1"/>
                </a:solidFill>
                <a:ea typeface="+mn-ea"/>
                <a:sym typeface="Arial" panose="020B0604020202020204"/>
              </a:rPr>
              <a:t>“This is a slide that</a:t>
            </a:r>
            <a:r>
              <a:rPr lang="en-US" sz="3000" b="0" baseline="0" dirty="0">
                <a:solidFill>
                  <a:schemeClr val="tx1"/>
                </a:solidFill>
                <a:ea typeface="+mn-ea"/>
                <a:sym typeface="Arial" panose="020B0604020202020204"/>
              </a:rPr>
              <a:t> shows an image alongside a quote.” </a:t>
            </a: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0" baseline="0" dirty="0">
                <a:solidFill>
                  <a:schemeClr val="tx1"/>
                </a:solidFill>
                <a:ea typeface="+mn-ea"/>
                <a:sym typeface="Arial" panose="020B0604020202020204"/>
              </a:rPr>
              <a:t>Alter this text and the picture, as required. You can change the shape but please don’t use borders, shadows or reflections.</a:t>
            </a: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000" b="1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lvl="0"/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"/>
          </p:nvPr>
        </p:nvSpPr>
        <p:spPr>
          <a:xfrm>
            <a:off x="8140646" y="2158610"/>
            <a:ext cx="9213076" cy="52428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8035" indent="0">
              <a:buNone/>
              <a:defRPr sz="3000"/>
            </a:lvl4pPr>
            <a:lvl5pPr marL="2743835" indent="0">
              <a:buNone/>
              <a:defRPr sz="3000"/>
            </a:lvl5pPr>
            <a:lvl6pPr marL="3429635" indent="0">
              <a:buNone/>
              <a:defRPr sz="3000"/>
            </a:lvl6pPr>
            <a:lvl7pPr marL="4115435" indent="0">
              <a:buNone/>
              <a:defRPr sz="3000"/>
            </a:lvl7pPr>
            <a:lvl8pPr marL="4801235" indent="0">
              <a:buNone/>
              <a:defRPr sz="3000"/>
            </a:lvl8pPr>
            <a:lvl9pPr marL="5487035" indent="0">
              <a:buNone/>
              <a:defRPr sz="3000"/>
            </a:lvl9pPr>
          </a:lstStyle>
          <a:p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73"/>
            <a:ext cx="15773400" cy="1988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861"/>
            <a:ext cx="15773400" cy="6528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9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7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5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3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1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9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80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8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6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4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2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70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9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7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5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3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1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9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80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8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6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4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2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70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9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7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5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3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1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9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80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8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6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4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2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70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73"/>
            <a:ext cx="15773400" cy="1988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860"/>
            <a:ext cx="15773400" cy="6528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998"/>
            <a:ext cx="41148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998"/>
            <a:ext cx="61722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998"/>
            <a:ext cx="41148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73"/>
            <a:ext cx="15773400" cy="1988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860"/>
            <a:ext cx="15773400" cy="6528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998"/>
            <a:ext cx="41148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8DF52-AAA9-4334-8DF9-441CD7C767B6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998"/>
            <a:ext cx="61722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998"/>
            <a:ext cx="41148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09DE4-BF06-4327-B6AA-198957780F4F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5.emf"/><Relationship Id="rId1" Type="http://schemas.openxmlformats.org/officeDocument/2006/relationships/package" Target="../embeddings/Document1.docx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hyperlink" Target="mailto:n.caldwell@londonmet.ac.uk" TargetMode="Externa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customXml" Target="../ink/ink5.xml"/><Relationship Id="rId8" Type="http://schemas.openxmlformats.org/officeDocument/2006/relationships/customXml" Target="../ink/ink4.xml"/><Relationship Id="rId7" Type="http://schemas.openxmlformats.org/officeDocument/2006/relationships/image" Target="../media/image12.png"/><Relationship Id="rId6" Type="http://schemas.openxmlformats.org/officeDocument/2006/relationships/customXml" Target="../ink/ink3.xml"/><Relationship Id="rId5" Type="http://schemas.openxmlformats.org/officeDocument/2006/relationships/image" Target="../media/image11.png"/><Relationship Id="rId4" Type="http://schemas.openxmlformats.org/officeDocument/2006/relationships/customXml" Target="../ink/ink2.xml"/><Relationship Id="rId3" Type="http://schemas.openxmlformats.org/officeDocument/2006/relationships/image" Target="../media/image10.png"/><Relationship Id="rId2" Type="http://schemas.openxmlformats.org/officeDocument/2006/relationships/customXml" Target="../ink/ink1.xml"/><Relationship Id="rId17" Type="http://schemas.openxmlformats.org/officeDocument/2006/relationships/slideLayout" Target="../slideLayouts/slideLayout20.xml"/><Relationship Id="rId16" Type="http://schemas.openxmlformats.org/officeDocument/2006/relationships/customXml" Target="../ink/ink9.xml"/><Relationship Id="rId15" Type="http://schemas.openxmlformats.org/officeDocument/2006/relationships/customXml" Target="../ink/ink8.xml"/><Relationship Id="rId14" Type="http://schemas.openxmlformats.org/officeDocument/2006/relationships/image" Target="../media/image15.png"/><Relationship Id="rId13" Type="http://schemas.openxmlformats.org/officeDocument/2006/relationships/customXml" Target="../ink/ink7.xml"/><Relationship Id="rId12" Type="http://schemas.openxmlformats.org/officeDocument/2006/relationships/image" Target="../media/image14.png"/><Relationship Id="rId11" Type="http://schemas.openxmlformats.org/officeDocument/2006/relationships/customXml" Target="../ink/ink6.xml"/><Relationship Id="rId10" Type="http://schemas.openxmlformats.org/officeDocument/2006/relationships/image" Target="../media/image13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94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6643" y="960914"/>
            <a:ext cx="9376665" cy="5349240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GB" dirty="0"/>
              <a:t>Master of Business Administration </a:t>
            </a:r>
            <a:br>
              <a:rPr lang="en-GB" dirty="0"/>
            </a:br>
            <a:r>
              <a:rPr lang="en-GB" sz="8100" dirty="0"/>
              <a:t>Digital Business Delivery</a:t>
            </a:r>
            <a:br>
              <a:rPr lang="en-GB" sz="8100" dirty="0"/>
            </a:br>
            <a:r>
              <a:rPr lang="en-GB" sz="5300" dirty="0"/>
              <a:t>S1 Fundamentals of OM</a:t>
            </a:r>
            <a:br>
              <a:rPr lang="en-GB" sz="5300" dirty="0"/>
            </a:br>
            <a:endParaRPr lang="en-GB" sz="81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6641" y="6954806"/>
            <a:ext cx="9376667" cy="2359152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Professor Nigel Caldwell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-1" b="1709"/>
          <a:stretch>
            <a:fillRect/>
          </a:stretch>
        </p:blipFill>
        <p:spPr>
          <a:xfrm>
            <a:off x="2" y="809"/>
            <a:ext cx="6986016" cy="10286985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119294" y="6614695"/>
            <a:ext cx="6365384" cy="27432"/>
          </a:xfrm>
          <a:custGeom>
            <a:avLst/>
            <a:gdLst>
              <a:gd name="connsiteX0" fmla="*/ 0 w 6365384"/>
              <a:gd name="connsiteY0" fmla="*/ 0 h 27432"/>
              <a:gd name="connsiteX1" fmla="*/ 636538 w 6365384"/>
              <a:gd name="connsiteY1" fmla="*/ 0 h 27432"/>
              <a:gd name="connsiteX2" fmla="*/ 1273077 w 6365384"/>
              <a:gd name="connsiteY2" fmla="*/ 0 h 27432"/>
              <a:gd name="connsiteX3" fmla="*/ 1909615 w 6365384"/>
              <a:gd name="connsiteY3" fmla="*/ 0 h 27432"/>
              <a:gd name="connsiteX4" fmla="*/ 2673461 w 6365384"/>
              <a:gd name="connsiteY4" fmla="*/ 0 h 27432"/>
              <a:gd name="connsiteX5" fmla="*/ 3373654 w 6365384"/>
              <a:gd name="connsiteY5" fmla="*/ 0 h 27432"/>
              <a:gd name="connsiteX6" fmla="*/ 3819230 w 6365384"/>
              <a:gd name="connsiteY6" fmla="*/ 0 h 27432"/>
              <a:gd name="connsiteX7" fmla="*/ 4392115 w 6365384"/>
              <a:gd name="connsiteY7" fmla="*/ 0 h 27432"/>
              <a:gd name="connsiteX8" fmla="*/ 5155961 w 6365384"/>
              <a:gd name="connsiteY8" fmla="*/ 0 h 27432"/>
              <a:gd name="connsiteX9" fmla="*/ 5792499 w 6365384"/>
              <a:gd name="connsiteY9" fmla="*/ 0 h 27432"/>
              <a:gd name="connsiteX10" fmla="*/ 6365384 w 6365384"/>
              <a:gd name="connsiteY10" fmla="*/ 0 h 27432"/>
              <a:gd name="connsiteX11" fmla="*/ 6365384 w 6365384"/>
              <a:gd name="connsiteY11" fmla="*/ 27432 h 27432"/>
              <a:gd name="connsiteX12" fmla="*/ 5856153 w 6365384"/>
              <a:gd name="connsiteY12" fmla="*/ 27432 h 27432"/>
              <a:gd name="connsiteX13" fmla="*/ 5092307 w 6365384"/>
              <a:gd name="connsiteY13" fmla="*/ 27432 h 27432"/>
              <a:gd name="connsiteX14" fmla="*/ 4583076 w 6365384"/>
              <a:gd name="connsiteY14" fmla="*/ 27432 h 27432"/>
              <a:gd name="connsiteX15" fmla="*/ 4137500 w 6365384"/>
              <a:gd name="connsiteY15" fmla="*/ 27432 h 27432"/>
              <a:gd name="connsiteX16" fmla="*/ 3691923 w 6365384"/>
              <a:gd name="connsiteY16" fmla="*/ 27432 h 27432"/>
              <a:gd name="connsiteX17" fmla="*/ 2991730 w 6365384"/>
              <a:gd name="connsiteY17" fmla="*/ 27432 h 27432"/>
              <a:gd name="connsiteX18" fmla="*/ 2546154 w 6365384"/>
              <a:gd name="connsiteY18" fmla="*/ 27432 h 27432"/>
              <a:gd name="connsiteX19" fmla="*/ 1909615 w 6365384"/>
              <a:gd name="connsiteY19" fmla="*/ 27432 h 27432"/>
              <a:gd name="connsiteX20" fmla="*/ 1400384 w 6365384"/>
              <a:gd name="connsiteY20" fmla="*/ 27432 h 27432"/>
              <a:gd name="connsiteX21" fmla="*/ 763846 w 6365384"/>
              <a:gd name="connsiteY21" fmla="*/ 27432 h 27432"/>
              <a:gd name="connsiteX22" fmla="*/ 0 w 6365384"/>
              <a:gd name="connsiteY22" fmla="*/ 27432 h 27432"/>
              <a:gd name="connsiteX23" fmla="*/ 0 w 6365384"/>
              <a:gd name="connsiteY23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365384" h="27432" fill="none" extrusionOk="0">
                <a:moveTo>
                  <a:pt x="0" y="0"/>
                </a:moveTo>
                <a:cubicBezTo>
                  <a:pt x="305169" y="21509"/>
                  <a:pt x="334704" y="-24261"/>
                  <a:pt x="636538" y="0"/>
                </a:cubicBezTo>
                <a:cubicBezTo>
                  <a:pt x="938372" y="24261"/>
                  <a:pt x="1068606" y="2269"/>
                  <a:pt x="1273077" y="0"/>
                </a:cubicBezTo>
                <a:cubicBezTo>
                  <a:pt x="1477548" y="-2269"/>
                  <a:pt x="1738189" y="6272"/>
                  <a:pt x="1909615" y="0"/>
                </a:cubicBezTo>
                <a:cubicBezTo>
                  <a:pt x="2081041" y="-6272"/>
                  <a:pt x="2377015" y="16623"/>
                  <a:pt x="2673461" y="0"/>
                </a:cubicBezTo>
                <a:cubicBezTo>
                  <a:pt x="2969907" y="-16623"/>
                  <a:pt x="3125491" y="11823"/>
                  <a:pt x="3373654" y="0"/>
                </a:cubicBezTo>
                <a:cubicBezTo>
                  <a:pt x="3621817" y="-11823"/>
                  <a:pt x="3711452" y="18735"/>
                  <a:pt x="3819230" y="0"/>
                </a:cubicBezTo>
                <a:cubicBezTo>
                  <a:pt x="3927008" y="-18735"/>
                  <a:pt x="4138245" y="-11407"/>
                  <a:pt x="4392115" y="0"/>
                </a:cubicBezTo>
                <a:cubicBezTo>
                  <a:pt x="4645986" y="11407"/>
                  <a:pt x="4974507" y="12257"/>
                  <a:pt x="5155961" y="0"/>
                </a:cubicBezTo>
                <a:cubicBezTo>
                  <a:pt x="5337415" y="-12257"/>
                  <a:pt x="5591096" y="-21687"/>
                  <a:pt x="5792499" y="0"/>
                </a:cubicBezTo>
                <a:cubicBezTo>
                  <a:pt x="5993902" y="21687"/>
                  <a:pt x="6160118" y="-98"/>
                  <a:pt x="6365384" y="0"/>
                </a:cubicBezTo>
                <a:cubicBezTo>
                  <a:pt x="6365126" y="7487"/>
                  <a:pt x="6364463" y="19984"/>
                  <a:pt x="6365384" y="27432"/>
                </a:cubicBezTo>
                <a:cubicBezTo>
                  <a:pt x="6132223" y="28304"/>
                  <a:pt x="6011987" y="2071"/>
                  <a:pt x="5856153" y="27432"/>
                </a:cubicBezTo>
                <a:cubicBezTo>
                  <a:pt x="5700319" y="52793"/>
                  <a:pt x="5410733" y="5357"/>
                  <a:pt x="5092307" y="27432"/>
                </a:cubicBezTo>
                <a:cubicBezTo>
                  <a:pt x="4773881" y="49507"/>
                  <a:pt x="4710933" y="9156"/>
                  <a:pt x="4583076" y="27432"/>
                </a:cubicBezTo>
                <a:cubicBezTo>
                  <a:pt x="4455219" y="45708"/>
                  <a:pt x="4239501" y="33581"/>
                  <a:pt x="4137500" y="27432"/>
                </a:cubicBezTo>
                <a:cubicBezTo>
                  <a:pt x="4035499" y="21283"/>
                  <a:pt x="3883666" y="32012"/>
                  <a:pt x="3691923" y="27432"/>
                </a:cubicBezTo>
                <a:cubicBezTo>
                  <a:pt x="3500180" y="22852"/>
                  <a:pt x="3267574" y="98"/>
                  <a:pt x="2991730" y="27432"/>
                </a:cubicBezTo>
                <a:cubicBezTo>
                  <a:pt x="2715886" y="54766"/>
                  <a:pt x="2749701" y="28768"/>
                  <a:pt x="2546154" y="27432"/>
                </a:cubicBezTo>
                <a:cubicBezTo>
                  <a:pt x="2342607" y="26096"/>
                  <a:pt x="2112433" y="1852"/>
                  <a:pt x="1909615" y="27432"/>
                </a:cubicBezTo>
                <a:cubicBezTo>
                  <a:pt x="1706797" y="53012"/>
                  <a:pt x="1634641" y="48316"/>
                  <a:pt x="1400384" y="27432"/>
                </a:cubicBezTo>
                <a:cubicBezTo>
                  <a:pt x="1166127" y="6548"/>
                  <a:pt x="1068288" y="15776"/>
                  <a:pt x="763846" y="27432"/>
                </a:cubicBezTo>
                <a:cubicBezTo>
                  <a:pt x="459404" y="39088"/>
                  <a:pt x="170017" y="14515"/>
                  <a:pt x="0" y="27432"/>
                </a:cubicBezTo>
                <a:cubicBezTo>
                  <a:pt x="-14" y="18173"/>
                  <a:pt x="-517" y="8990"/>
                  <a:pt x="0" y="0"/>
                </a:cubicBezTo>
                <a:close/>
              </a:path>
              <a:path w="6365384" h="27432" stroke="0" extrusionOk="0">
                <a:moveTo>
                  <a:pt x="0" y="0"/>
                </a:moveTo>
                <a:cubicBezTo>
                  <a:pt x="284299" y="-4796"/>
                  <a:pt x="337491" y="7899"/>
                  <a:pt x="572885" y="0"/>
                </a:cubicBezTo>
                <a:cubicBezTo>
                  <a:pt x="808280" y="-7899"/>
                  <a:pt x="840075" y="-3902"/>
                  <a:pt x="1018461" y="0"/>
                </a:cubicBezTo>
                <a:cubicBezTo>
                  <a:pt x="1196847" y="3902"/>
                  <a:pt x="1588872" y="4237"/>
                  <a:pt x="1782308" y="0"/>
                </a:cubicBezTo>
                <a:cubicBezTo>
                  <a:pt x="1975744" y="-4237"/>
                  <a:pt x="2153382" y="5526"/>
                  <a:pt x="2355192" y="0"/>
                </a:cubicBezTo>
                <a:cubicBezTo>
                  <a:pt x="2557002" y="-5526"/>
                  <a:pt x="2788412" y="22339"/>
                  <a:pt x="2928077" y="0"/>
                </a:cubicBezTo>
                <a:cubicBezTo>
                  <a:pt x="3067743" y="-22339"/>
                  <a:pt x="3321538" y="819"/>
                  <a:pt x="3691923" y="0"/>
                </a:cubicBezTo>
                <a:cubicBezTo>
                  <a:pt x="4062308" y="-819"/>
                  <a:pt x="4075359" y="-12992"/>
                  <a:pt x="4201153" y="0"/>
                </a:cubicBezTo>
                <a:cubicBezTo>
                  <a:pt x="4326947" y="12992"/>
                  <a:pt x="4768369" y="-35695"/>
                  <a:pt x="4965000" y="0"/>
                </a:cubicBezTo>
                <a:cubicBezTo>
                  <a:pt x="5161631" y="35695"/>
                  <a:pt x="5543916" y="6802"/>
                  <a:pt x="5728846" y="0"/>
                </a:cubicBezTo>
                <a:cubicBezTo>
                  <a:pt x="5913776" y="-6802"/>
                  <a:pt x="6142953" y="-21408"/>
                  <a:pt x="6365384" y="0"/>
                </a:cubicBezTo>
                <a:cubicBezTo>
                  <a:pt x="6364553" y="6329"/>
                  <a:pt x="6365788" y="16858"/>
                  <a:pt x="6365384" y="27432"/>
                </a:cubicBezTo>
                <a:cubicBezTo>
                  <a:pt x="6176932" y="320"/>
                  <a:pt x="5998737" y="11244"/>
                  <a:pt x="5665192" y="27432"/>
                </a:cubicBezTo>
                <a:cubicBezTo>
                  <a:pt x="5331647" y="43620"/>
                  <a:pt x="5198012" y="28615"/>
                  <a:pt x="4901346" y="27432"/>
                </a:cubicBezTo>
                <a:cubicBezTo>
                  <a:pt x="4604680" y="26249"/>
                  <a:pt x="4422932" y="40617"/>
                  <a:pt x="4137500" y="27432"/>
                </a:cubicBezTo>
                <a:cubicBezTo>
                  <a:pt x="3852068" y="14247"/>
                  <a:pt x="3861940" y="26581"/>
                  <a:pt x="3628269" y="27432"/>
                </a:cubicBezTo>
                <a:cubicBezTo>
                  <a:pt x="3394598" y="28283"/>
                  <a:pt x="3177182" y="50251"/>
                  <a:pt x="2991730" y="27432"/>
                </a:cubicBezTo>
                <a:cubicBezTo>
                  <a:pt x="2806278" y="4613"/>
                  <a:pt x="2469344" y="24737"/>
                  <a:pt x="2227884" y="27432"/>
                </a:cubicBezTo>
                <a:cubicBezTo>
                  <a:pt x="1986424" y="30127"/>
                  <a:pt x="1748067" y="6359"/>
                  <a:pt x="1591346" y="27432"/>
                </a:cubicBezTo>
                <a:cubicBezTo>
                  <a:pt x="1434625" y="48505"/>
                  <a:pt x="1307456" y="39663"/>
                  <a:pt x="1145769" y="27432"/>
                </a:cubicBezTo>
                <a:cubicBezTo>
                  <a:pt x="984082" y="15201"/>
                  <a:pt x="800279" y="41647"/>
                  <a:pt x="636538" y="27432"/>
                </a:cubicBezTo>
                <a:cubicBezTo>
                  <a:pt x="472797" y="13217"/>
                  <a:pt x="160022" y="2213"/>
                  <a:pt x="0" y="27432"/>
                </a:cubicBezTo>
                <a:cubicBezTo>
                  <a:pt x="-177" y="19307"/>
                  <a:pt x="-1145" y="917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Agenda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400" dirty="0"/>
              <a:t>Introductions: me, the course, how it works and you</a:t>
            </a:r>
            <a:endParaRPr lang="en-GB" sz="4400" dirty="0"/>
          </a:p>
          <a:p>
            <a:r>
              <a:rPr lang="en-GB" sz="4400" b="1" dirty="0"/>
              <a:t>What is Operations Management and what do Operations Managers do</a:t>
            </a:r>
            <a:endParaRPr lang="en-GB" sz="4400" b="1" dirty="0"/>
          </a:p>
          <a:p>
            <a:r>
              <a:rPr lang="en-GB" sz="4400" dirty="0"/>
              <a:t>What is the input-transformation output process</a:t>
            </a:r>
            <a:endParaRPr lang="en-GB" sz="4400" dirty="0"/>
          </a:p>
          <a:p>
            <a:r>
              <a:rPr lang="en-GB" sz="4400" dirty="0"/>
              <a:t>What is the process hierarchy </a:t>
            </a:r>
            <a:endParaRPr lang="en-GB" sz="4400" dirty="0"/>
          </a:p>
          <a:p>
            <a:r>
              <a:rPr lang="en-GB" sz="4400" dirty="0"/>
              <a:t>How do operations and Processes differ</a:t>
            </a:r>
            <a:endParaRPr lang="en-GB" sz="4400" dirty="0"/>
          </a:p>
          <a:p>
            <a:endParaRPr lang="en-GB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8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reeform: Shape 4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564234" y="-380563"/>
            <a:ext cx="2741457" cy="206580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337461" y="633316"/>
            <a:ext cx="968052" cy="96820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5065223" y="982861"/>
            <a:ext cx="1031208" cy="1031367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14034964" y="0"/>
            <a:ext cx="4253036" cy="222159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1" name="Isosceles Triangle 5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11964516" y="9174667"/>
            <a:ext cx="2241769" cy="111392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art, pie chart&#10;&#10;Description automatically generated"/>
          <p:cNvPicPr>
            <a:picLocks noChangeAspect="1"/>
          </p:cNvPicPr>
          <p:nvPr/>
        </p:nvPicPr>
        <p:blipFill rotWithShape="1">
          <a:blip r:embed="rId1"/>
          <a:srcRect l="4418" r="2" b="2"/>
          <a:stretch>
            <a:fillRect/>
          </a:stretch>
        </p:blipFill>
        <p:spPr>
          <a:xfrm>
            <a:off x="3074126" y="965349"/>
            <a:ext cx="12139746" cy="8357887"/>
          </a:xfrm>
          <a:prstGeom prst="rect">
            <a:avLst/>
          </a:prstGeom>
          <a:ln>
            <a:noFill/>
          </a:ln>
        </p:spPr>
      </p:pic>
      <p:sp>
        <p:nvSpPr>
          <p:cNvPr id="53" name="Isosceles Triangle 5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11406120" y="9681208"/>
            <a:ext cx="1222354" cy="60737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773"/>
            <a:ext cx="7886700" cy="1988651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What do I have to study OM?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860"/>
            <a:ext cx="7566660" cy="7182380"/>
          </a:xfrm>
        </p:spPr>
        <p:txBody>
          <a:bodyPr>
            <a:normAutofit/>
          </a:bodyPr>
          <a:lstStyle/>
          <a:p>
            <a:r>
              <a:rPr lang="en-GB" dirty="0"/>
              <a:t>Operations function typically accounts for the majority of assets</a:t>
            </a:r>
            <a:endParaRPr lang="en-GB" dirty="0"/>
          </a:p>
          <a:p>
            <a:r>
              <a:rPr lang="en-GB" dirty="0"/>
              <a:t>Largely determines the unit cost of the good or service sold</a:t>
            </a:r>
            <a:endParaRPr lang="en-GB" dirty="0"/>
          </a:p>
          <a:p>
            <a:r>
              <a:rPr lang="en-GB" dirty="0"/>
              <a:t>More importantly the way operations are run also determines the day-to-day service levels we offer customers in terms of quality, quantity, and time.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4042" y="0"/>
            <a:ext cx="8710861" cy="1028858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2980" y="547772"/>
            <a:ext cx="7680171" cy="22182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200" b="0" dirty="0">
                <a:solidFill>
                  <a:srgbClr val="FF0000"/>
                </a:solidFill>
                <a:latin typeface="+mj-lt"/>
              </a:rPr>
              <a:t>Operations Management</a:t>
            </a:r>
            <a:endParaRPr lang="en-US" sz="3200" b="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9" name="Straight Arrow Connector 8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82980" y="3475256"/>
            <a:ext cx="6858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2" y="2269026"/>
            <a:ext cx="10309860" cy="747179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+mn-lt"/>
              </a:rPr>
              <a:t>OM is the activity of managing the resources that create and deliver services and products</a:t>
            </a:r>
            <a:r>
              <a:rPr lang="en-US" sz="3200" dirty="0">
                <a:latin typeface="+mn-lt"/>
              </a:rPr>
              <a:t>. </a:t>
            </a:r>
            <a:endParaRPr lang="en-US" sz="3200" dirty="0">
              <a:latin typeface="+mn-lt"/>
            </a:endParaRPr>
          </a:p>
          <a:p>
            <a:pPr marL="228600" indent="0" defTabSz="914400">
              <a:lnSpc>
                <a:spcPct val="90000"/>
              </a:lnSpc>
              <a:spcAft>
                <a:spcPts val="600"/>
              </a:spcAft>
              <a:buNone/>
            </a:pPr>
            <a:endParaRPr lang="en-US" sz="3200" dirty="0">
              <a:latin typeface="+mn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+mn-lt"/>
              </a:rPr>
              <a:t>What do OM Managers do?</a:t>
            </a:r>
            <a:endParaRPr lang="en-US" sz="3200" dirty="0">
              <a:latin typeface="+mn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</a:pPr>
            <a:endParaRPr lang="en-US" sz="3200" dirty="0">
              <a:latin typeface="+mn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+mn-lt"/>
              </a:rPr>
              <a:t>Directing the overall strategy of the operation</a:t>
            </a:r>
            <a:endParaRPr lang="en-US" sz="3200" dirty="0">
              <a:latin typeface="+mn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+mn-lt"/>
              </a:rPr>
              <a:t>Designing the operations services .. products and processes.</a:t>
            </a:r>
            <a:endParaRPr lang="en-US" sz="3200" dirty="0">
              <a:latin typeface="+mn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+mn-lt"/>
              </a:rPr>
              <a:t>Planning and controlling process delivery</a:t>
            </a:r>
            <a:endParaRPr lang="en-US" sz="3200" dirty="0">
              <a:latin typeface="+mn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+mn-lt"/>
              </a:rPr>
              <a:t>Developing process performance – developing capabilities to improve process performance</a:t>
            </a:r>
            <a:endParaRPr lang="en-US" sz="32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21781" r="16781"/>
          <a:stretch>
            <a:fillRect/>
          </a:stretch>
        </p:blipFill>
        <p:spPr>
          <a:xfrm>
            <a:off x="10447022" y="16"/>
            <a:ext cx="7840978" cy="10288572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1199764" y="2237765"/>
            <a:ext cx="5001395" cy="5248655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3050" y="2951354"/>
            <a:ext cx="3943350" cy="382147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Most operations produce products and services</a:t>
            </a:r>
            <a:endParaRPr lang="en-US" sz="4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91706" y="1121107"/>
            <a:ext cx="11204867" cy="869666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7542" cy="102885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7" y="0"/>
            <a:ext cx="18287543" cy="10288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7547" y="6750049"/>
            <a:ext cx="15961131" cy="1163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Input Output model of operations</a:t>
            </a:r>
            <a:endParaRPr lang="en-US" sz="6000" kern="1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1" name="Group 20"/>
          <p:cNvGrpSpPr>
            <a:grpSpLocks noGrp="1" noRot="1" noChangeAspect="1" noMove="1" noResize="1" noUngrp="1"/>
          </p:cNvGrpSpPr>
          <p:nvPr/>
        </p:nvGrpSpPr>
        <p:grpSpPr>
          <a:xfrm flipH="1">
            <a:off x="14515120" y="0"/>
            <a:ext cx="3772422" cy="3262002"/>
            <a:chOff x="-305" y="-4155"/>
            <a:chExt cx="2514948" cy="2174333"/>
          </a:xfrm>
        </p:grpSpPr>
        <p:sp>
          <p:nvSpPr>
            <p:cNvPr id="22" name="Freeform: Shape 21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68843" y="1694272"/>
            <a:ext cx="11135600" cy="4935828"/>
          </a:xfrm>
          <a:prstGeom prst="rect">
            <a:avLst/>
          </a:prstGeom>
        </p:spPr>
      </p:pic>
      <p:grpSp>
        <p:nvGrpSpPr>
          <p:cNvPr id="27" name="Group 26"/>
          <p:cNvGrpSpPr>
            <a:grpSpLocks noGrp="1" noRot="1" noChangeAspect="1" noMove="1" noResize="1" noUngrp="1"/>
          </p:cNvGrpSpPr>
          <p:nvPr/>
        </p:nvGrpSpPr>
        <p:grpSpPr>
          <a:xfrm rot="10800000" flipH="1">
            <a:off x="-457" y="6485318"/>
            <a:ext cx="5067641" cy="3803269"/>
            <a:chOff x="-305" y="-1"/>
            <a:chExt cx="3832880" cy="2876136"/>
          </a:xfrm>
        </p:grpSpPr>
        <p:sp>
          <p:nvSpPr>
            <p:cNvPr id="28" name="Freeform: Shape 27"/>
            <p:cNvSpPr/>
            <p:nvPr/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7542" cy="102885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7" y="0"/>
            <a:ext cx="18287543" cy="10288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8906" y="7223005"/>
            <a:ext cx="15961131" cy="1163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Inputs and outputs at </a:t>
            </a:r>
            <a:r>
              <a:rPr lang="en-US" sz="60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Pret</a:t>
            </a:r>
            <a:r>
              <a:rPr lang="en-US" sz="6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a Manger</a:t>
            </a:r>
            <a:endParaRPr lang="en-US" sz="60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5" name="Group 24"/>
          <p:cNvGrpSpPr>
            <a:grpSpLocks noGrp="1" noRot="1" noChangeAspect="1" noMove="1" noResize="1" noUngrp="1"/>
          </p:cNvGrpSpPr>
          <p:nvPr/>
        </p:nvGrpSpPr>
        <p:grpSpPr>
          <a:xfrm flipH="1">
            <a:off x="14515120" y="0"/>
            <a:ext cx="3772422" cy="3262002"/>
            <a:chOff x="-305" y="-4155"/>
            <a:chExt cx="2514948" cy="2174333"/>
          </a:xfrm>
        </p:grpSpPr>
        <p:sp>
          <p:nvSpPr>
            <p:cNvPr id="26" name="Freeform: Shape 25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58906" y="881405"/>
            <a:ext cx="14136274" cy="6493679"/>
          </a:xfrm>
          <a:prstGeom prst="rect">
            <a:avLst/>
          </a:prstGeom>
        </p:spPr>
      </p:pic>
      <p:grpSp>
        <p:nvGrpSpPr>
          <p:cNvPr id="31" name="Group 30"/>
          <p:cNvGrpSpPr>
            <a:grpSpLocks noGrp="1" noRot="1" noChangeAspect="1" noMove="1" noResize="1" noUngrp="1"/>
          </p:cNvGrpSpPr>
          <p:nvPr/>
        </p:nvGrpSpPr>
        <p:grpSpPr>
          <a:xfrm rot="10800000" flipH="1">
            <a:off x="-457" y="6485318"/>
            <a:ext cx="5067641" cy="3803269"/>
            <a:chOff x="-305" y="-1"/>
            <a:chExt cx="3832880" cy="2876136"/>
          </a:xfrm>
        </p:grpSpPr>
        <p:sp>
          <p:nvSpPr>
            <p:cNvPr id="32" name="Freeform: Shape 31"/>
            <p:cNvSpPr/>
            <p:nvPr/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Freeform: Shape 33"/>
            <p:cNvSpPr/>
            <p:nvPr/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Freeform: Shape 34"/>
            <p:cNvSpPr/>
            <p:nvPr/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7542" cy="102885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7" y="0"/>
            <a:ext cx="18287543" cy="10288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5758" y="7804978"/>
            <a:ext cx="13961385" cy="1163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Input Output model of operations</a:t>
            </a:r>
            <a:endParaRPr lang="en-US" sz="60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1" name="Group 20"/>
          <p:cNvGrpSpPr>
            <a:grpSpLocks noGrp="1" noRot="1" noChangeAspect="1" noMove="1" noResize="1" noUngrp="1"/>
          </p:cNvGrpSpPr>
          <p:nvPr/>
        </p:nvGrpSpPr>
        <p:grpSpPr>
          <a:xfrm flipH="1">
            <a:off x="14515120" y="0"/>
            <a:ext cx="3772422" cy="3262002"/>
            <a:chOff x="-305" y="-4155"/>
            <a:chExt cx="2514948" cy="2174333"/>
          </a:xfrm>
        </p:grpSpPr>
        <p:sp>
          <p:nvSpPr>
            <p:cNvPr id="22" name="Freeform: Shape 21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26"/>
          <p:cNvGrpSpPr>
            <a:grpSpLocks noGrp="1" noRot="1" noChangeAspect="1" noMove="1" noResize="1" noUngrp="1"/>
          </p:cNvGrpSpPr>
          <p:nvPr/>
        </p:nvGrpSpPr>
        <p:grpSpPr>
          <a:xfrm rot="10800000" flipH="1">
            <a:off x="-457" y="6485318"/>
            <a:ext cx="5067641" cy="3803269"/>
            <a:chOff x="-305" y="-1"/>
            <a:chExt cx="3832880" cy="2876136"/>
          </a:xfrm>
        </p:grpSpPr>
        <p:sp>
          <p:nvSpPr>
            <p:cNvPr id="28" name="Freeform: Shape 27"/>
            <p:cNvSpPr/>
            <p:nvPr/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5759" y="2633746"/>
            <a:ext cx="12945572" cy="502109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57262" y="0"/>
            <a:ext cx="4872038" cy="5101426"/>
          </a:xfrm>
          <a:prstGeom prst="flowChartDocument">
            <a:avLst/>
          </a:prstGeom>
          <a:solidFill>
            <a:srgbClr val="4F6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256782"/>
            <a:ext cx="4260273" cy="35572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three basic functions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9300" y="1535548"/>
            <a:ext cx="11503905" cy="72189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owchart: Document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57262" y="0"/>
            <a:ext cx="4872038" cy="5101426"/>
          </a:xfrm>
          <a:prstGeom prst="flowChartDocument">
            <a:avLst/>
          </a:prstGeom>
          <a:solidFill>
            <a:srgbClr val="5E5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256782"/>
            <a:ext cx="4260273" cy="35572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OM relationship with other functions</a:t>
            </a:r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Diagram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8624" y="960268"/>
            <a:ext cx="9647856" cy="83695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4400" b="1" dirty="0"/>
              <a:t>Introductions: me, the course, how it works and you</a:t>
            </a:r>
            <a:endParaRPr lang="en-GB" sz="4400" b="1" dirty="0"/>
          </a:p>
          <a:p>
            <a:r>
              <a:rPr lang="en-GB" sz="4400" dirty="0"/>
              <a:t>What is Operations Management and what do Operations Managers do</a:t>
            </a:r>
            <a:endParaRPr lang="en-GB" sz="4400" dirty="0"/>
          </a:p>
          <a:p>
            <a:r>
              <a:rPr lang="en-GB" sz="4400" dirty="0"/>
              <a:t>What is the input-transformation output process</a:t>
            </a:r>
            <a:endParaRPr lang="en-GB" sz="4400" dirty="0"/>
          </a:p>
          <a:p>
            <a:r>
              <a:rPr lang="en-GB" sz="4400" dirty="0"/>
              <a:t>What can OM offer competitive advantage</a:t>
            </a:r>
            <a:endParaRPr lang="en-GB" sz="4400" dirty="0"/>
          </a:p>
          <a:p>
            <a:r>
              <a:rPr lang="en-GB" sz="4400" dirty="0"/>
              <a:t>Trade offs</a:t>
            </a:r>
            <a:endParaRPr lang="en-GB" sz="4400" dirty="0"/>
          </a:p>
          <a:p>
            <a:r>
              <a:rPr lang="en-GB" sz="4400" dirty="0"/>
              <a:t>OM strategy as a [coherent] pattern of decisions</a:t>
            </a:r>
            <a:endParaRPr lang="en-GB" sz="4400" dirty="0"/>
          </a:p>
          <a:p>
            <a:r>
              <a:rPr lang="en-GB" sz="4400" dirty="0"/>
              <a:t>The 4 Vs</a:t>
            </a:r>
            <a:endParaRPr lang="en-GB" sz="4400" dirty="0"/>
          </a:p>
          <a:p>
            <a:endParaRPr lang="en-GB" sz="4400" dirty="0"/>
          </a:p>
          <a:p>
            <a:r>
              <a:rPr lang="en-GB" sz="4400" dirty="0"/>
              <a:t>How do operations and Processes differ</a:t>
            </a:r>
            <a:endParaRPr lang="en-GB" sz="4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7225" y="764023"/>
            <a:ext cx="12477135" cy="935785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688" y="221347"/>
            <a:ext cx="17344623" cy="984589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169" y="2010072"/>
            <a:ext cx="15761368" cy="73023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66563" y="976146"/>
            <a:ext cx="1877437" cy="585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Trade Offs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6611" y="248242"/>
            <a:ext cx="14437893" cy="1002604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2905" y="336552"/>
            <a:ext cx="11502189" cy="961548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13222" y="643402"/>
            <a:ext cx="11863136" cy="906384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9747" y="-79606"/>
            <a:ext cx="14726653" cy="989791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6905" y="505326"/>
            <a:ext cx="15689179" cy="887930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7107" y="2160145"/>
            <a:ext cx="16533785" cy="7315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22733" y="812609"/>
            <a:ext cx="6097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Order winners and qualifiers</a:t>
            </a:r>
            <a:endParaRPr lang="en-GB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032" y="986588"/>
            <a:ext cx="15713242" cy="84942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Me, MBA, PhD, Director, Professor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57300" y="2329543"/>
            <a:ext cx="15773400" cy="741127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6284" y="727768"/>
            <a:ext cx="14482915" cy="874400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1932527" y="572580"/>
            <a:ext cx="3300979" cy="5013762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0428" y="1806440"/>
            <a:ext cx="4004109" cy="2672175"/>
          </a:xfrm>
        </p:spPr>
        <p:txBody>
          <a:bodyPr>
            <a:normAutofit/>
          </a:bodyPr>
          <a:lstStyle/>
          <a:p>
            <a:r>
              <a:rPr lang="en-GB" sz="4800">
                <a:solidFill>
                  <a:srgbClr val="FFFFFF"/>
                </a:solidFill>
              </a:rPr>
              <a:t>Class exercise: using the four D’s framework</a:t>
            </a:r>
            <a:endParaRPr lang="en-GB" sz="480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0426" y="5033471"/>
            <a:ext cx="4004111" cy="3641562"/>
          </a:xfrm>
        </p:spPr>
        <p:txBody>
          <a:bodyPr>
            <a:normAutofit/>
          </a:bodyPr>
          <a:lstStyle/>
          <a:p>
            <a:r>
              <a:rPr lang="en-GB" sz="2400" dirty="0"/>
              <a:t>Visualise IKEA</a:t>
            </a:r>
            <a:endParaRPr lang="en-GB" sz="2400" dirty="0"/>
          </a:p>
          <a:p>
            <a:r>
              <a:rPr lang="en-GB" sz="2400" dirty="0"/>
              <a:t>Think of all the activities (processes) that IKEA do</a:t>
            </a:r>
            <a:endParaRPr lang="en-GB" sz="2400" dirty="0"/>
          </a:p>
          <a:p>
            <a:r>
              <a:rPr lang="en-GB" sz="2400" dirty="0"/>
              <a:t>Allocate those activities to either Direct, Design, Deliver and Develop</a:t>
            </a:r>
            <a:endParaRPr lang="en-GB" sz="2400" dirty="0"/>
          </a:p>
          <a:p>
            <a:r>
              <a:rPr lang="en-GB" sz="2400" dirty="0"/>
              <a:t>Digital  opportunities? 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3153" y="1595825"/>
            <a:ext cx="10355584" cy="691235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8293" y="309747"/>
            <a:ext cx="16131414" cy="966909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0664" y="35403"/>
            <a:ext cx="15326672" cy="1021778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1418" y="84715"/>
            <a:ext cx="13605164" cy="1020387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1928" y="3883"/>
            <a:ext cx="14547272" cy="1022240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0799" y="59789"/>
            <a:ext cx="14046401" cy="1016900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9636" y="-12530"/>
            <a:ext cx="14242473" cy="1043546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368" y="0"/>
            <a:ext cx="16057264" cy="1028858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55967"/>
            <a:ext cx="17456727" cy="85854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926080" y="819149"/>
          <a:ext cx="12063744" cy="9360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Document" r:id="rId1" imgW="5727065" imgH="8639175" progId="Word.Document.12">
                  <p:embed/>
                </p:oleObj>
              </mc:Choice>
              <mc:Fallback>
                <p:oleObj name="Document" r:id="rId1" imgW="5727065" imgH="8639175" progId="Word.Document.12">
                  <p:embed/>
                  <p:pic>
                    <p:nvPicPr>
                      <p:cNvPr id="0" name="图片 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926080" y="819149"/>
                        <a:ext cx="12063744" cy="9360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3906" y="318892"/>
            <a:ext cx="16825019" cy="965080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What we covered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400" dirty="0"/>
              <a:t>Introductions: me, the course, how it works and you</a:t>
            </a:r>
            <a:endParaRPr lang="en-GB" sz="4400" dirty="0"/>
          </a:p>
          <a:p>
            <a:r>
              <a:rPr lang="en-GB" sz="4400" dirty="0"/>
              <a:t>What is Operations Management and what do Operations Managers do</a:t>
            </a:r>
            <a:endParaRPr lang="en-GB" sz="4400" dirty="0"/>
          </a:p>
          <a:p>
            <a:r>
              <a:rPr lang="en-GB" sz="4400" dirty="0"/>
              <a:t>What is the input-transformation output process</a:t>
            </a:r>
            <a:endParaRPr lang="en-GB" sz="4400" dirty="0"/>
          </a:p>
          <a:p>
            <a:r>
              <a:rPr lang="en-GB" sz="4400"/>
              <a:t>Trade </a:t>
            </a:r>
            <a:r>
              <a:rPr lang="en-GB" sz="4400" dirty="0"/>
              <a:t>offs and competitive / value adding priorities </a:t>
            </a:r>
            <a:endParaRPr lang="en-GB" sz="4400" dirty="0"/>
          </a:p>
          <a:p>
            <a:r>
              <a:rPr lang="en-GB" sz="4400" dirty="0"/>
              <a:t>The 4Vs – there is no such thing as best practice!</a:t>
            </a:r>
            <a:endParaRPr lang="en-GB" sz="4400" dirty="0"/>
          </a:p>
          <a:p>
            <a:endParaRPr lang="en-GB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47788" y="497065"/>
            <a:ext cx="10835640" cy="6885919"/>
          </a:xfrm>
        </p:spPr>
        <p:txBody>
          <a:bodyPr anchor="b">
            <a:normAutofit fontScale="90000"/>
          </a:bodyPr>
          <a:lstStyle/>
          <a:p>
            <a:pPr algn="l" defTabSz="914400">
              <a:spcAft>
                <a:spcPts val="600"/>
              </a:spcAft>
            </a:pPr>
            <a:br>
              <a:rPr lang="en-US" sz="4400" dirty="0"/>
            </a:br>
            <a:br>
              <a:rPr lang="en-US" sz="4400" dirty="0"/>
            </a:br>
            <a:r>
              <a:rPr lang="en-US" sz="4000" dirty="0"/>
              <a:t>What is operations management?</a:t>
            </a:r>
            <a:br>
              <a:rPr lang="en-US" sz="4000" dirty="0"/>
            </a:br>
            <a:r>
              <a:rPr lang="en-US" sz="4400" i="1" dirty="0"/>
              <a:t>Managing the resources that create and </a:t>
            </a:r>
            <a:br>
              <a:rPr lang="en-US" sz="4400" i="1" dirty="0"/>
            </a:br>
            <a:r>
              <a:rPr lang="en-US" sz="4400" i="1" dirty="0"/>
              <a:t>deliver services and products</a:t>
            </a:r>
            <a:br>
              <a:rPr lang="en-US" sz="4400" i="1" dirty="0"/>
            </a:br>
            <a:r>
              <a:rPr lang="en-US" sz="4000" dirty="0"/>
              <a:t>What do OM managers (whatever their title) do?</a:t>
            </a:r>
            <a:br>
              <a:rPr lang="en-US" sz="4400" dirty="0"/>
            </a:br>
            <a:r>
              <a:rPr lang="en-US" sz="4400" i="1" dirty="0"/>
              <a:t>Direct, Design, Deliver and Develop operations</a:t>
            </a:r>
            <a:br>
              <a:rPr lang="en-US" sz="4400" i="1" dirty="0"/>
            </a:br>
            <a:r>
              <a:rPr lang="en-US" sz="4000" dirty="0"/>
              <a:t>Input-Output transformation</a:t>
            </a:r>
            <a:br>
              <a:rPr lang="en-US" sz="4400" dirty="0"/>
            </a:br>
            <a:r>
              <a:rPr lang="en-US" sz="4400" i="1" dirty="0"/>
              <a:t>Transformed resources and transforming resources create output services/products</a:t>
            </a:r>
            <a:br>
              <a:rPr lang="en-US" sz="4400" i="1" dirty="0"/>
            </a:br>
            <a:r>
              <a:rPr lang="en-US" sz="4000" dirty="0"/>
              <a:t>The process [analysis] hierarchy</a:t>
            </a:r>
            <a:br>
              <a:rPr lang="en-US" sz="4400" dirty="0"/>
            </a:br>
            <a:r>
              <a:rPr lang="en-US" sz="4400" i="1" dirty="0"/>
              <a:t>At the level of the Network or the flow between process or the process flow between resources (people and facilities)</a:t>
            </a:r>
            <a:endParaRPr lang="en-GB" sz="405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00670" y="7820991"/>
            <a:ext cx="9376667" cy="2359152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dirty="0">
                <a:latin typeface="+mj-lt"/>
                <a:ea typeface="+mj-ea"/>
                <a:cs typeface="+mj-cs"/>
              </a:rPr>
              <a:t>How do Operations and Processes differ?</a:t>
            </a:r>
            <a:br>
              <a:rPr lang="en-US" dirty="0">
                <a:latin typeface="+mj-lt"/>
                <a:ea typeface="+mj-ea"/>
                <a:cs typeface="+mj-cs"/>
              </a:rPr>
            </a:br>
            <a:r>
              <a:rPr lang="en-US" sz="4000" i="1" dirty="0">
                <a:latin typeface="+mj-lt"/>
                <a:ea typeface="+mj-ea"/>
                <a:cs typeface="+mj-cs"/>
              </a:rPr>
              <a:t>All operations processes transform but differ according to the 4Vs </a:t>
            </a:r>
            <a:r>
              <a:rPr lang="en-GB" sz="4000" i="1" dirty="0">
                <a:latin typeface="+mj-lt"/>
                <a:ea typeface="+mj-ea"/>
                <a:cs typeface="+mj-cs"/>
              </a:rPr>
              <a:t> model</a:t>
            </a:r>
            <a:endParaRPr lang="en-GB" sz="4000" i="1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-1" b="1709"/>
          <a:stretch>
            <a:fillRect/>
          </a:stretch>
        </p:blipFill>
        <p:spPr>
          <a:xfrm>
            <a:off x="2" y="809"/>
            <a:ext cx="6986016" cy="10286985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94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6643" y="960914"/>
            <a:ext cx="9376665" cy="5349240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GB" dirty="0"/>
              <a:t>Master of Business Administration </a:t>
            </a:r>
            <a:br>
              <a:rPr lang="en-GB" dirty="0"/>
            </a:br>
            <a:r>
              <a:rPr lang="en-GB" sz="8100" dirty="0"/>
              <a:t>Digital Business Delivery</a:t>
            </a:r>
            <a:br>
              <a:rPr lang="en-GB" sz="8100" dirty="0"/>
            </a:br>
            <a:endParaRPr lang="en-GB" sz="81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6641" y="6954806"/>
            <a:ext cx="9376667" cy="2359152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Professor Nigel Caldwell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-1" b="1709"/>
          <a:stretch>
            <a:fillRect/>
          </a:stretch>
        </p:blipFill>
        <p:spPr>
          <a:xfrm>
            <a:off x="2" y="809"/>
            <a:ext cx="6986016" cy="10286985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119294" y="6614695"/>
            <a:ext cx="6365384" cy="27432"/>
          </a:xfrm>
          <a:custGeom>
            <a:avLst/>
            <a:gdLst>
              <a:gd name="connsiteX0" fmla="*/ 0 w 6365384"/>
              <a:gd name="connsiteY0" fmla="*/ 0 h 27432"/>
              <a:gd name="connsiteX1" fmla="*/ 636538 w 6365384"/>
              <a:gd name="connsiteY1" fmla="*/ 0 h 27432"/>
              <a:gd name="connsiteX2" fmla="*/ 1273077 w 6365384"/>
              <a:gd name="connsiteY2" fmla="*/ 0 h 27432"/>
              <a:gd name="connsiteX3" fmla="*/ 1909615 w 6365384"/>
              <a:gd name="connsiteY3" fmla="*/ 0 h 27432"/>
              <a:gd name="connsiteX4" fmla="*/ 2673461 w 6365384"/>
              <a:gd name="connsiteY4" fmla="*/ 0 h 27432"/>
              <a:gd name="connsiteX5" fmla="*/ 3373654 w 6365384"/>
              <a:gd name="connsiteY5" fmla="*/ 0 h 27432"/>
              <a:gd name="connsiteX6" fmla="*/ 3819230 w 6365384"/>
              <a:gd name="connsiteY6" fmla="*/ 0 h 27432"/>
              <a:gd name="connsiteX7" fmla="*/ 4392115 w 6365384"/>
              <a:gd name="connsiteY7" fmla="*/ 0 h 27432"/>
              <a:gd name="connsiteX8" fmla="*/ 5155961 w 6365384"/>
              <a:gd name="connsiteY8" fmla="*/ 0 h 27432"/>
              <a:gd name="connsiteX9" fmla="*/ 5792499 w 6365384"/>
              <a:gd name="connsiteY9" fmla="*/ 0 h 27432"/>
              <a:gd name="connsiteX10" fmla="*/ 6365384 w 6365384"/>
              <a:gd name="connsiteY10" fmla="*/ 0 h 27432"/>
              <a:gd name="connsiteX11" fmla="*/ 6365384 w 6365384"/>
              <a:gd name="connsiteY11" fmla="*/ 27432 h 27432"/>
              <a:gd name="connsiteX12" fmla="*/ 5856153 w 6365384"/>
              <a:gd name="connsiteY12" fmla="*/ 27432 h 27432"/>
              <a:gd name="connsiteX13" fmla="*/ 5092307 w 6365384"/>
              <a:gd name="connsiteY13" fmla="*/ 27432 h 27432"/>
              <a:gd name="connsiteX14" fmla="*/ 4583076 w 6365384"/>
              <a:gd name="connsiteY14" fmla="*/ 27432 h 27432"/>
              <a:gd name="connsiteX15" fmla="*/ 4137500 w 6365384"/>
              <a:gd name="connsiteY15" fmla="*/ 27432 h 27432"/>
              <a:gd name="connsiteX16" fmla="*/ 3691923 w 6365384"/>
              <a:gd name="connsiteY16" fmla="*/ 27432 h 27432"/>
              <a:gd name="connsiteX17" fmla="*/ 2991730 w 6365384"/>
              <a:gd name="connsiteY17" fmla="*/ 27432 h 27432"/>
              <a:gd name="connsiteX18" fmla="*/ 2546154 w 6365384"/>
              <a:gd name="connsiteY18" fmla="*/ 27432 h 27432"/>
              <a:gd name="connsiteX19" fmla="*/ 1909615 w 6365384"/>
              <a:gd name="connsiteY19" fmla="*/ 27432 h 27432"/>
              <a:gd name="connsiteX20" fmla="*/ 1400384 w 6365384"/>
              <a:gd name="connsiteY20" fmla="*/ 27432 h 27432"/>
              <a:gd name="connsiteX21" fmla="*/ 763846 w 6365384"/>
              <a:gd name="connsiteY21" fmla="*/ 27432 h 27432"/>
              <a:gd name="connsiteX22" fmla="*/ 0 w 6365384"/>
              <a:gd name="connsiteY22" fmla="*/ 27432 h 27432"/>
              <a:gd name="connsiteX23" fmla="*/ 0 w 6365384"/>
              <a:gd name="connsiteY23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365384" h="27432" fill="none" extrusionOk="0">
                <a:moveTo>
                  <a:pt x="0" y="0"/>
                </a:moveTo>
                <a:cubicBezTo>
                  <a:pt x="305169" y="21509"/>
                  <a:pt x="334704" y="-24261"/>
                  <a:pt x="636538" y="0"/>
                </a:cubicBezTo>
                <a:cubicBezTo>
                  <a:pt x="938372" y="24261"/>
                  <a:pt x="1068606" y="2269"/>
                  <a:pt x="1273077" y="0"/>
                </a:cubicBezTo>
                <a:cubicBezTo>
                  <a:pt x="1477548" y="-2269"/>
                  <a:pt x="1738189" y="6272"/>
                  <a:pt x="1909615" y="0"/>
                </a:cubicBezTo>
                <a:cubicBezTo>
                  <a:pt x="2081041" y="-6272"/>
                  <a:pt x="2377015" y="16623"/>
                  <a:pt x="2673461" y="0"/>
                </a:cubicBezTo>
                <a:cubicBezTo>
                  <a:pt x="2969907" y="-16623"/>
                  <a:pt x="3125491" y="11823"/>
                  <a:pt x="3373654" y="0"/>
                </a:cubicBezTo>
                <a:cubicBezTo>
                  <a:pt x="3621817" y="-11823"/>
                  <a:pt x="3711452" y="18735"/>
                  <a:pt x="3819230" y="0"/>
                </a:cubicBezTo>
                <a:cubicBezTo>
                  <a:pt x="3927008" y="-18735"/>
                  <a:pt x="4138245" y="-11407"/>
                  <a:pt x="4392115" y="0"/>
                </a:cubicBezTo>
                <a:cubicBezTo>
                  <a:pt x="4645986" y="11407"/>
                  <a:pt x="4974507" y="12257"/>
                  <a:pt x="5155961" y="0"/>
                </a:cubicBezTo>
                <a:cubicBezTo>
                  <a:pt x="5337415" y="-12257"/>
                  <a:pt x="5591096" y="-21687"/>
                  <a:pt x="5792499" y="0"/>
                </a:cubicBezTo>
                <a:cubicBezTo>
                  <a:pt x="5993902" y="21687"/>
                  <a:pt x="6160118" y="-98"/>
                  <a:pt x="6365384" y="0"/>
                </a:cubicBezTo>
                <a:cubicBezTo>
                  <a:pt x="6365126" y="7487"/>
                  <a:pt x="6364463" y="19984"/>
                  <a:pt x="6365384" y="27432"/>
                </a:cubicBezTo>
                <a:cubicBezTo>
                  <a:pt x="6132223" y="28304"/>
                  <a:pt x="6011987" y="2071"/>
                  <a:pt x="5856153" y="27432"/>
                </a:cubicBezTo>
                <a:cubicBezTo>
                  <a:pt x="5700319" y="52793"/>
                  <a:pt x="5410733" y="5357"/>
                  <a:pt x="5092307" y="27432"/>
                </a:cubicBezTo>
                <a:cubicBezTo>
                  <a:pt x="4773881" y="49507"/>
                  <a:pt x="4710933" y="9156"/>
                  <a:pt x="4583076" y="27432"/>
                </a:cubicBezTo>
                <a:cubicBezTo>
                  <a:pt x="4455219" y="45708"/>
                  <a:pt x="4239501" y="33581"/>
                  <a:pt x="4137500" y="27432"/>
                </a:cubicBezTo>
                <a:cubicBezTo>
                  <a:pt x="4035499" y="21283"/>
                  <a:pt x="3883666" y="32012"/>
                  <a:pt x="3691923" y="27432"/>
                </a:cubicBezTo>
                <a:cubicBezTo>
                  <a:pt x="3500180" y="22852"/>
                  <a:pt x="3267574" y="98"/>
                  <a:pt x="2991730" y="27432"/>
                </a:cubicBezTo>
                <a:cubicBezTo>
                  <a:pt x="2715886" y="54766"/>
                  <a:pt x="2749701" y="28768"/>
                  <a:pt x="2546154" y="27432"/>
                </a:cubicBezTo>
                <a:cubicBezTo>
                  <a:pt x="2342607" y="26096"/>
                  <a:pt x="2112433" y="1852"/>
                  <a:pt x="1909615" y="27432"/>
                </a:cubicBezTo>
                <a:cubicBezTo>
                  <a:pt x="1706797" y="53012"/>
                  <a:pt x="1634641" y="48316"/>
                  <a:pt x="1400384" y="27432"/>
                </a:cubicBezTo>
                <a:cubicBezTo>
                  <a:pt x="1166127" y="6548"/>
                  <a:pt x="1068288" y="15776"/>
                  <a:pt x="763846" y="27432"/>
                </a:cubicBezTo>
                <a:cubicBezTo>
                  <a:pt x="459404" y="39088"/>
                  <a:pt x="170017" y="14515"/>
                  <a:pt x="0" y="27432"/>
                </a:cubicBezTo>
                <a:cubicBezTo>
                  <a:pt x="-14" y="18173"/>
                  <a:pt x="-517" y="8990"/>
                  <a:pt x="0" y="0"/>
                </a:cubicBezTo>
                <a:close/>
              </a:path>
              <a:path w="6365384" h="27432" stroke="0" extrusionOk="0">
                <a:moveTo>
                  <a:pt x="0" y="0"/>
                </a:moveTo>
                <a:cubicBezTo>
                  <a:pt x="284299" y="-4796"/>
                  <a:pt x="337491" y="7899"/>
                  <a:pt x="572885" y="0"/>
                </a:cubicBezTo>
                <a:cubicBezTo>
                  <a:pt x="808280" y="-7899"/>
                  <a:pt x="840075" y="-3902"/>
                  <a:pt x="1018461" y="0"/>
                </a:cubicBezTo>
                <a:cubicBezTo>
                  <a:pt x="1196847" y="3902"/>
                  <a:pt x="1588872" y="4237"/>
                  <a:pt x="1782308" y="0"/>
                </a:cubicBezTo>
                <a:cubicBezTo>
                  <a:pt x="1975744" y="-4237"/>
                  <a:pt x="2153382" y="5526"/>
                  <a:pt x="2355192" y="0"/>
                </a:cubicBezTo>
                <a:cubicBezTo>
                  <a:pt x="2557002" y="-5526"/>
                  <a:pt x="2788412" y="22339"/>
                  <a:pt x="2928077" y="0"/>
                </a:cubicBezTo>
                <a:cubicBezTo>
                  <a:pt x="3067743" y="-22339"/>
                  <a:pt x="3321538" y="819"/>
                  <a:pt x="3691923" y="0"/>
                </a:cubicBezTo>
                <a:cubicBezTo>
                  <a:pt x="4062308" y="-819"/>
                  <a:pt x="4075359" y="-12992"/>
                  <a:pt x="4201153" y="0"/>
                </a:cubicBezTo>
                <a:cubicBezTo>
                  <a:pt x="4326947" y="12992"/>
                  <a:pt x="4768369" y="-35695"/>
                  <a:pt x="4965000" y="0"/>
                </a:cubicBezTo>
                <a:cubicBezTo>
                  <a:pt x="5161631" y="35695"/>
                  <a:pt x="5543916" y="6802"/>
                  <a:pt x="5728846" y="0"/>
                </a:cubicBezTo>
                <a:cubicBezTo>
                  <a:pt x="5913776" y="-6802"/>
                  <a:pt x="6142953" y="-21408"/>
                  <a:pt x="6365384" y="0"/>
                </a:cubicBezTo>
                <a:cubicBezTo>
                  <a:pt x="6364553" y="6329"/>
                  <a:pt x="6365788" y="16858"/>
                  <a:pt x="6365384" y="27432"/>
                </a:cubicBezTo>
                <a:cubicBezTo>
                  <a:pt x="6176932" y="320"/>
                  <a:pt x="5998737" y="11244"/>
                  <a:pt x="5665192" y="27432"/>
                </a:cubicBezTo>
                <a:cubicBezTo>
                  <a:pt x="5331647" y="43620"/>
                  <a:pt x="5198012" y="28615"/>
                  <a:pt x="4901346" y="27432"/>
                </a:cubicBezTo>
                <a:cubicBezTo>
                  <a:pt x="4604680" y="26249"/>
                  <a:pt x="4422932" y="40617"/>
                  <a:pt x="4137500" y="27432"/>
                </a:cubicBezTo>
                <a:cubicBezTo>
                  <a:pt x="3852068" y="14247"/>
                  <a:pt x="3861940" y="26581"/>
                  <a:pt x="3628269" y="27432"/>
                </a:cubicBezTo>
                <a:cubicBezTo>
                  <a:pt x="3394598" y="28283"/>
                  <a:pt x="3177182" y="50251"/>
                  <a:pt x="2991730" y="27432"/>
                </a:cubicBezTo>
                <a:cubicBezTo>
                  <a:pt x="2806278" y="4613"/>
                  <a:pt x="2469344" y="24737"/>
                  <a:pt x="2227884" y="27432"/>
                </a:cubicBezTo>
                <a:cubicBezTo>
                  <a:pt x="1986424" y="30127"/>
                  <a:pt x="1748067" y="6359"/>
                  <a:pt x="1591346" y="27432"/>
                </a:cubicBezTo>
                <a:cubicBezTo>
                  <a:pt x="1434625" y="48505"/>
                  <a:pt x="1307456" y="39663"/>
                  <a:pt x="1145769" y="27432"/>
                </a:cubicBezTo>
                <a:cubicBezTo>
                  <a:pt x="984082" y="15201"/>
                  <a:pt x="800279" y="41647"/>
                  <a:pt x="636538" y="27432"/>
                </a:cubicBezTo>
                <a:cubicBezTo>
                  <a:pt x="472797" y="13217"/>
                  <a:pt x="160022" y="2213"/>
                  <a:pt x="0" y="27432"/>
                </a:cubicBezTo>
                <a:cubicBezTo>
                  <a:pt x="-177" y="19307"/>
                  <a:pt x="-1145" y="917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solidFill>
                  <a:srgbClr val="FF0000"/>
                </a:solidFill>
              </a:rPr>
              <a:t>The basics</a:t>
            </a:r>
            <a:endParaRPr lang="en-GB" sz="4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Four weeks of classes</a:t>
            </a:r>
            <a:endParaRPr lang="en-GB" dirty="0"/>
          </a:p>
          <a:p>
            <a:r>
              <a:rPr lang="en-GB" dirty="0"/>
              <a:t>Mondays 14.00 to 20.30 – Thursdays 17.30 to 20.30 </a:t>
            </a:r>
            <a:endParaRPr lang="en-GB" dirty="0"/>
          </a:p>
          <a:p>
            <a:r>
              <a:rPr lang="en-GB" dirty="0"/>
              <a:t>My office hours Mon 13:00-14:00 and Thurs: 16:30-17.30.</a:t>
            </a:r>
            <a:endParaRPr lang="en-GB" dirty="0"/>
          </a:p>
          <a:p>
            <a:r>
              <a:rPr lang="en-GB" dirty="0"/>
              <a:t>Contact me email – </a:t>
            </a:r>
            <a:r>
              <a:rPr lang="en-GB" dirty="0">
                <a:hlinkClick r:id="rId1"/>
              </a:rPr>
              <a:t>n.caldwell@londonmet.ac.uk</a:t>
            </a:r>
            <a:endParaRPr lang="en-GB" dirty="0"/>
          </a:p>
          <a:p>
            <a:r>
              <a:rPr lang="en-GB" dirty="0"/>
              <a:t>2 assessments, group and individual</a:t>
            </a:r>
            <a:endParaRPr lang="en-GB" dirty="0"/>
          </a:p>
          <a:p>
            <a:r>
              <a:rPr lang="en-GB" dirty="0"/>
              <a:t>Call me Nigel</a:t>
            </a:r>
            <a:endParaRPr lang="en-GB" dirty="0"/>
          </a:p>
          <a:p>
            <a:endParaRPr lang="en-GB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6159" y="2533405"/>
            <a:ext cx="6834208" cy="45480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7372" y="2533405"/>
            <a:ext cx="5611064" cy="4548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1663" y="1018903"/>
            <a:ext cx="2149371" cy="585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Assessment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6159" y="7815943"/>
            <a:ext cx="6599820" cy="2556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Group work     30%</a:t>
            </a:r>
            <a:endParaRPr lang="en-GB" dirty="0"/>
          </a:p>
          <a:p>
            <a:endParaRPr lang="en-GB" dirty="0"/>
          </a:p>
          <a:p>
            <a:r>
              <a:rPr lang="en-GB" dirty="0"/>
              <a:t>Deadline </a:t>
            </a:r>
            <a:endParaRPr lang="en-GB" dirty="0"/>
          </a:p>
          <a:p>
            <a:r>
              <a:rPr lang="en-GB" dirty="0"/>
              <a:t>Monday 13</a:t>
            </a:r>
            <a:r>
              <a:rPr lang="en-GB" baseline="30000" dirty="0"/>
              <a:t>th</a:t>
            </a:r>
            <a:r>
              <a:rPr lang="en-GB" dirty="0"/>
              <a:t> February Monday classes</a:t>
            </a:r>
            <a:endParaRPr lang="en-GB" dirty="0"/>
          </a:p>
          <a:p>
            <a:r>
              <a:rPr lang="en-GB" dirty="0"/>
              <a:t>Tuesday 14</a:t>
            </a:r>
            <a:r>
              <a:rPr lang="en-GB" baseline="30000" dirty="0"/>
              <a:t>th</a:t>
            </a:r>
            <a:r>
              <a:rPr lang="en-GB" dirty="0"/>
              <a:t> February Tuesday classes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0537372" y="7815943"/>
            <a:ext cx="7197796" cy="2063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Individual assignment 70%</a:t>
            </a:r>
            <a:endParaRPr lang="en-GB" dirty="0"/>
          </a:p>
          <a:p>
            <a:endParaRPr lang="en-GB" dirty="0"/>
          </a:p>
          <a:p>
            <a:r>
              <a:rPr lang="en-GB" dirty="0"/>
              <a:t>Deadline</a:t>
            </a:r>
            <a:endParaRPr lang="en-GB" dirty="0"/>
          </a:p>
          <a:p>
            <a:r>
              <a:rPr lang="en-GB" dirty="0"/>
              <a:t>Sunday 5</a:t>
            </a:r>
            <a:r>
              <a:rPr lang="en-GB" baseline="30000" dirty="0"/>
              <a:t>th</a:t>
            </a:r>
            <a:r>
              <a:rPr lang="en-GB" dirty="0"/>
              <a:t> March</a:t>
            </a:r>
            <a:endParaRPr lang="en-GB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31129" y="806614"/>
            <a:ext cx="6425741" cy="86753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Activities of OM where digital adds value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56020" y="2982880"/>
            <a:ext cx="11333747" cy="65236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3" name="Ink 2"/>
              <p14:cNvContentPartPr/>
              <p14:nvPr/>
            </p14:nvContentPartPr>
            <p14:xfrm>
              <a:off x="10645680" y="3047331"/>
              <a:ext cx="3431160" cy="696960"/>
            </p14:xfrm>
          </p:contentPart>
        </mc:Choice>
        <mc:Fallback xmlns="">
          <p:pic>
            <p:nvPicPr>
              <p:cNvPr id="3" name="Ink 2"/>
            </p:nvPicPr>
            <p:blipFill>
              <a:blip r:embed="rId3"/>
            </p:blipFill>
            <p:spPr>
              <a:xfrm>
                <a:off x="10645680" y="3047331"/>
                <a:ext cx="3431160" cy="696960"/>
              </a:xfrm>
              <a:prstGeom prst="rect"/>
            </p:spPr>
          </p:pic>
        </mc:Fallback>
      </mc:AlternateContent>
      <p:sp>
        <p:nvSpPr>
          <p:cNvPr id="5" name="TextBox 4"/>
          <p:cNvSpPr txBox="1"/>
          <p:nvPr/>
        </p:nvSpPr>
        <p:spPr>
          <a:xfrm>
            <a:off x="14389767" y="2982880"/>
            <a:ext cx="2012474" cy="585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Weeks 2-6 </a:t>
            </a:r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6" name="Ink 5"/>
              <p14:cNvContentPartPr/>
              <p14:nvPr/>
            </p14:nvContentPartPr>
            <p14:xfrm>
              <a:off x="13170720" y="3646371"/>
              <a:ext cx="2178360" cy="1970640"/>
            </p14:xfrm>
          </p:contentPart>
        </mc:Choice>
        <mc:Fallback xmlns="">
          <p:pic>
            <p:nvPicPr>
              <p:cNvPr id="6" name="Ink 5"/>
            </p:nvPicPr>
            <p:blipFill>
              <a:blip r:embed="rId5"/>
            </p:blipFill>
            <p:spPr>
              <a:xfrm>
                <a:off x="13170720" y="3646371"/>
                <a:ext cx="2178360" cy="1970640"/>
              </a:xfrm>
              <a:prstGeom prst="rect"/>
            </p:spPr>
          </p:pic>
        </mc:Fallback>
      </mc:AlternateContent>
      <p:grpSp>
        <p:nvGrpSpPr>
          <p:cNvPr id="9" name="Group 8"/>
          <p:cNvGrpSpPr/>
          <p:nvPr/>
        </p:nvGrpSpPr>
        <p:grpSpPr>
          <a:xfrm>
            <a:off x="13890000" y="2960571"/>
            <a:ext cx="86760" cy="65160"/>
            <a:chOff x="13890000" y="2960571"/>
            <a:chExt cx="86760" cy="6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r:id="rId6" p14:bwMode="auto">
              <p14:nvContentPartPr>
                <p14:cNvPr id="7" name="Ink 6"/>
                <p14:cNvContentPartPr/>
                <p14:nvPr/>
              </p14:nvContentPartPr>
              <p14:xfrm>
                <a:off x="13890000" y="2960571"/>
                <a:ext cx="360" cy="360"/>
              </p14:xfrm>
            </p:contentPart>
          </mc:Choice>
          <mc:Fallback xmlns="">
            <p:pic>
              <p:nvPicPr>
                <p:cNvPr id="7" name="Ink 6"/>
              </p:nvPicPr>
              <p:blipFill>
                <a:blip r:embed="rId7"/>
              </p:blipFill>
              <p:spPr>
                <a:xfrm>
                  <a:off x="13890000" y="2960571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8" p14:bwMode="auto">
              <p14:nvContentPartPr>
                <p14:cNvPr id="8" name="Ink 7"/>
                <p14:cNvContentPartPr/>
                <p14:nvPr/>
              </p14:nvContentPartPr>
              <p14:xfrm>
                <a:off x="13976400" y="3025371"/>
                <a:ext cx="360" cy="360"/>
              </p14:xfrm>
            </p:contentPart>
          </mc:Choice>
          <mc:Fallback xmlns="">
            <p:pic>
              <p:nvPicPr>
                <p:cNvPr id="8" name="Ink 7"/>
              </p:nvPicPr>
              <p:blipFill>
                <a:blip r:embed="rId7"/>
              </p:blipFill>
              <p:spPr>
                <a:xfrm>
                  <a:off x="13976400" y="3025371"/>
                  <a:ext cx="360" cy="360"/>
                </a:xfrm>
                <a:prstGeom prst="rect"/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r:id="rId9" p14:bwMode="auto">
            <p14:nvContentPartPr>
              <p14:cNvPr id="10" name="Ink 9"/>
              <p14:cNvContentPartPr/>
              <p14:nvPr/>
            </p14:nvContentPartPr>
            <p14:xfrm>
              <a:off x="3243720" y="8444811"/>
              <a:ext cx="2982600" cy="307080"/>
            </p14:xfrm>
          </p:contentPart>
        </mc:Choice>
        <mc:Fallback xmlns="">
          <p:pic>
            <p:nvPicPr>
              <p:cNvPr id="10" name="Ink 9"/>
            </p:nvPicPr>
            <p:blipFill>
              <a:blip r:embed="rId10"/>
            </p:blipFill>
            <p:spPr>
              <a:xfrm>
                <a:off x="3243720" y="8444811"/>
                <a:ext cx="2982600" cy="307080"/>
              </a:xfrm>
              <a:prstGeom prst="rect"/>
            </p:spPr>
          </p:pic>
        </mc:Fallback>
      </mc:AlternateContent>
      <p:sp>
        <p:nvSpPr>
          <p:cNvPr id="11" name="TextBox 10"/>
          <p:cNvSpPr txBox="1"/>
          <p:nvPr/>
        </p:nvSpPr>
        <p:spPr>
          <a:xfrm>
            <a:off x="783771" y="8926286"/>
            <a:ext cx="2012474" cy="585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Weeks 7- 8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001486" y="3567977"/>
            <a:ext cx="2810769" cy="585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Weeks 9, 10, 11</a:t>
            </a:r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11" p14:bwMode="auto">
            <p14:nvContentPartPr>
              <p14:cNvPr id="15" name="Ink 14"/>
              <p14:cNvContentPartPr/>
              <p14:nvPr/>
            </p14:nvContentPartPr>
            <p14:xfrm>
              <a:off x="1741440" y="3239211"/>
              <a:ext cx="360" cy="69840"/>
            </p14:xfrm>
          </p:contentPart>
        </mc:Choice>
        <mc:Fallback xmlns="">
          <p:pic>
            <p:nvPicPr>
              <p:cNvPr id="15" name="Ink 14"/>
            </p:nvPicPr>
            <p:blipFill>
              <a:blip r:embed="rId12"/>
            </p:blipFill>
            <p:spPr>
              <a:xfrm>
                <a:off x="1741440" y="3239211"/>
                <a:ext cx="360" cy="69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3" p14:bwMode="auto">
            <p14:nvContentPartPr>
              <p14:cNvPr id="16" name="Ink 15"/>
              <p14:cNvContentPartPr/>
              <p14:nvPr/>
            </p14:nvContentPartPr>
            <p14:xfrm>
              <a:off x="2328960" y="4092771"/>
              <a:ext cx="1607040" cy="1205640"/>
            </p14:xfrm>
          </p:contentPart>
        </mc:Choice>
        <mc:Fallback xmlns="">
          <p:pic>
            <p:nvPicPr>
              <p:cNvPr id="16" name="Ink 15"/>
            </p:nvPicPr>
            <p:blipFill>
              <a:blip r:embed="rId14"/>
            </p:blipFill>
            <p:spPr>
              <a:xfrm>
                <a:off x="2328960" y="4092771"/>
                <a:ext cx="1607040" cy="1205640"/>
              </a:xfrm>
              <a:prstGeom prst="rect"/>
            </p:spPr>
          </p:pic>
        </mc:Fallback>
      </mc:AlternateContent>
      <p:grpSp>
        <p:nvGrpSpPr>
          <p:cNvPr id="19" name="Group 18"/>
          <p:cNvGrpSpPr/>
          <p:nvPr/>
        </p:nvGrpSpPr>
        <p:grpSpPr>
          <a:xfrm>
            <a:off x="2590680" y="9164811"/>
            <a:ext cx="86760" cy="22680"/>
            <a:chOff x="2590680" y="9164811"/>
            <a:chExt cx="86760" cy="2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r:id="rId15" p14:bwMode="auto">
              <p14:nvContentPartPr>
                <p14:cNvPr id="17" name="Ink 16"/>
                <p14:cNvContentPartPr/>
                <p14:nvPr/>
              </p14:nvContentPartPr>
              <p14:xfrm>
                <a:off x="2677080" y="9164811"/>
                <a:ext cx="360" cy="360"/>
              </p14:xfrm>
            </p:contentPart>
          </mc:Choice>
          <mc:Fallback xmlns="">
            <p:pic>
              <p:nvPicPr>
                <p:cNvPr id="17" name="Ink 16"/>
              </p:nvPicPr>
              <p:blipFill>
                <a:blip r:embed="rId7"/>
              </p:blipFill>
              <p:spPr>
                <a:xfrm>
                  <a:off x="2677080" y="9164811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16" p14:bwMode="auto">
              <p14:nvContentPartPr>
                <p14:cNvPr id="18" name="Ink 17"/>
                <p14:cNvContentPartPr/>
                <p14:nvPr/>
              </p14:nvContentPartPr>
              <p14:xfrm>
                <a:off x="2590680" y="9187131"/>
                <a:ext cx="360" cy="360"/>
              </p14:xfrm>
            </p:contentPart>
          </mc:Choice>
          <mc:Fallback xmlns="">
            <p:pic>
              <p:nvPicPr>
                <p:cNvPr id="18" name="Ink 17"/>
              </p:nvPicPr>
              <p:blipFill>
                <a:blip r:embed="rId7"/>
              </p:blipFill>
              <p:spPr>
                <a:xfrm>
                  <a:off x="2590680" y="9187131"/>
                  <a:ext cx="360" cy="360"/>
                </a:xfrm>
                <a:prstGeom prst="rect"/>
              </p:spPr>
            </p:pic>
          </mc:Fallback>
        </mc:AlternateContent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8788" y="960269"/>
            <a:ext cx="5241512" cy="319263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6900" b="0" dirty="0">
                <a:solidFill>
                  <a:srgbClr val="FF0000"/>
                </a:solidFill>
                <a:latin typeface="+mj-lt"/>
              </a:rPr>
              <a:t>So – introducing you </a:t>
            </a:r>
            <a:r>
              <a:rPr lang="en-US" sz="5400" dirty="0">
                <a:solidFill>
                  <a:srgbClr val="FF0000"/>
                </a:solidFill>
                <a:latin typeface="+mj-lt"/>
              </a:rPr>
              <a:t>-</a:t>
            </a:r>
            <a:endParaRPr lang="en-US" sz="69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8787" y="4457700"/>
            <a:ext cx="5241513" cy="48706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latin typeface="+mn-lt"/>
              </a:rPr>
              <a:t>1. Please say your name so we can all hear it – a basic but v. important skill</a:t>
            </a:r>
            <a:endParaRPr lang="en-US" sz="2800" dirty="0">
              <a:latin typeface="+mn-lt"/>
            </a:endParaRP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latin typeface="+mn-lt"/>
              </a:rPr>
              <a:t>2. Do you have some work experience to talk about or what were you doing or what course were you studying or anything else …</a:t>
            </a:r>
            <a:endParaRPr lang="en-US" sz="2800" dirty="0">
              <a:latin typeface="+mn-lt"/>
            </a:endParaRP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latin typeface="+mn-lt"/>
              </a:rPr>
              <a:t>3. What do you know about operations management?</a:t>
            </a:r>
            <a:endParaRPr lang="en-US" sz="2800" dirty="0">
              <a:latin typeface="+mn-lt"/>
            </a:endParaRPr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938889" y="0"/>
            <a:ext cx="11349111" cy="10288587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913854" y="960284"/>
            <a:ext cx="9399180" cy="83680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sign&#10;&#10;Description automatically generated"/>
          <p:cNvPicPr>
            <a:picLocks noChangeAspect="1"/>
          </p:cNvPicPr>
          <p:nvPr/>
        </p:nvPicPr>
        <p:blipFill rotWithShape="1">
          <a:blip r:embed="rId1"/>
          <a:srcRect l="937" r="-2" b="-2"/>
          <a:stretch>
            <a:fillRect/>
          </a:stretch>
        </p:blipFill>
        <p:spPr>
          <a:xfrm>
            <a:off x="8162602" y="1207194"/>
            <a:ext cx="8901684" cy="7874199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YTk4NWE2MDhkZjdhMjJhYWFhNmJkMDhiY2VmMTM5YzUifQ=="/>
</p:tagLst>
</file>

<file path=ppt/theme/theme1.xml><?xml version="1.0" encoding="utf-8"?>
<a:theme xmlns:a="http://schemas.openxmlformats.org/drawingml/2006/main" name="Content slides - basic">
  <a:themeElements>
    <a:clrScheme name="London Met Palette">
      <a:dk1>
        <a:srgbClr val="231F20"/>
      </a:dk1>
      <a:lt1>
        <a:sysClr val="window" lastClr="FFFFFF"/>
      </a:lt1>
      <a:dk2>
        <a:srgbClr val="444448"/>
      </a:dk2>
      <a:lt2>
        <a:srgbClr val="CBC8C8"/>
      </a:lt2>
      <a:accent1>
        <a:srgbClr val="FF9A32"/>
      </a:accent1>
      <a:accent2>
        <a:srgbClr val="D8484B"/>
      </a:accent2>
      <a:accent3>
        <a:srgbClr val="009A72"/>
      </a:accent3>
      <a:accent4>
        <a:srgbClr val="FBCF00"/>
      </a:accent4>
      <a:accent5>
        <a:srgbClr val="00225B"/>
      </a:accent5>
      <a:accent6>
        <a:srgbClr val="970A2F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 picture">
  <a:themeElements>
    <a:clrScheme name="London Met Palette">
      <a:dk1>
        <a:srgbClr val="231F20"/>
      </a:dk1>
      <a:lt1>
        <a:sysClr val="window" lastClr="FFFFFF"/>
      </a:lt1>
      <a:dk2>
        <a:srgbClr val="444448"/>
      </a:dk2>
      <a:lt2>
        <a:srgbClr val="CBC8C8"/>
      </a:lt2>
      <a:accent1>
        <a:srgbClr val="FF9A32"/>
      </a:accent1>
      <a:accent2>
        <a:srgbClr val="D8484B"/>
      </a:accent2>
      <a:accent3>
        <a:srgbClr val="009A72"/>
      </a:accent3>
      <a:accent4>
        <a:srgbClr val="FBCF00"/>
      </a:accent4>
      <a:accent5>
        <a:srgbClr val="00225B"/>
      </a:accent5>
      <a:accent6>
        <a:srgbClr val="970A2F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anks and keep in touch slide">
  <a:themeElements>
    <a:clrScheme name="London Met Palette">
      <a:dk1>
        <a:srgbClr val="231F20"/>
      </a:dk1>
      <a:lt1>
        <a:sysClr val="window" lastClr="FFFFFF"/>
      </a:lt1>
      <a:dk2>
        <a:srgbClr val="444448"/>
      </a:dk2>
      <a:lt2>
        <a:srgbClr val="CBC8C8"/>
      </a:lt2>
      <a:accent1>
        <a:srgbClr val="FF9A32"/>
      </a:accent1>
      <a:accent2>
        <a:srgbClr val="D8484B"/>
      </a:accent2>
      <a:accent3>
        <a:srgbClr val="009A72"/>
      </a:accent3>
      <a:accent4>
        <a:srgbClr val="FBCF00"/>
      </a:accent4>
      <a:accent5>
        <a:srgbClr val="00225B"/>
      </a:accent5>
      <a:accent6>
        <a:srgbClr val="970A2F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3478</Words>
  <Application>WPS 演示</Application>
  <PresentationFormat>Custom</PresentationFormat>
  <Paragraphs>121</Paragraphs>
  <Slides>43</Slides>
  <Notes>12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5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60" baseType="lpstr">
      <vt:lpstr>Arial</vt:lpstr>
      <vt:lpstr>宋体</vt:lpstr>
      <vt:lpstr>Wingdings</vt:lpstr>
      <vt:lpstr>Arial</vt:lpstr>
      <vt:lpstr>Calibri</vt:lpstr>
      <vt:lpstr>Calibri Light</vt:lpstr>
      <vt:lpstr>微软雅黑</vt:lpstr>
      <vt:lpstr>Arial Unicode MS</vt:lpstr>
      <vt:lpstr>等线</vt:lpstr>
      <vt:lpstr>黑体</vt:lpstr>
      <vt:lpstr>等线 Light</vt:lpstr>
      <vt:lpstr>Content slides - basic</vt:lpstr>
      <vt:lpstr>Content slide picture</vt:lpstr>
      <vt:lpstr>Thanks and keep in touch slide</vt:lpstr>
      <vt:lpstr>Title slide</vt:lpstr>
      <vt:lpstr>Office Theme</vt:lpstr>
      <vt:lpstr>Word.Document.12</vt:lpstr>
      <vt:lpstr>Master of Business Administration  Digital Business Delivery S1 Fundamentals of OM </vt:lpstr>
      <vt:lpstr>Agenda</vt:lpstr>
      <vt:lpstr>Me, MBA, PhD, Director, Professor </vt:lpstr>
      <vt:lpstr>PowerPoint 演示文稿</vt:lpstr>
      <vt:lpstr>The basics</vt:lpstr>
      <vt:lpstr>PowerPoint 演示文稿</vt:lpstr>
      <vt:lpstr>PowerPoint 演示文稿</vt:lpstr>
      <vt:lpstr>Activities of OM where digital adds value</vt:lpstr>
      <vt:lpstr>So – introducing you -</vt:lpstr>
      <vt:lpstr>Agenda</vt:lpstr>
      <vt:lpstr>PowerPoint 演示文稿</vt:lpstr>
      <vt:lpstr>What do I have to study OM?</vt:lpstr>
      <vt:lpstr>Operations Management</vt:lpstr>
      <vt:lpstr>Most operations produce products and services</vt:lpstr>
      <vt:lpstr>Input Output model of operations</vt:lpstr>
      <vt:lpstr>Inputs and outputs at Pret a Manger</vt:lpstr>
      <vt:lpstr>Input Output model of operations</vt:lpstr>
      <vt:lpstr>The three basic functions</vt:lpstr>
      <vt:lpstr>OM relationship with other functions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Class exercise: using the four D’s framework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What we covered</vt:lpstr>
      <vt:lpstr>  What is operations management? Managing the resources that create and  deliver services and products What do OM managers (whatever their title) do? Direct, Design, Deliver and Develop operations Input-Output transformation Transformed resources and transforming resources create output services/products The process [analysis] hierarchy At the level of the Network or the flow between process or the process flow between resources (people and facilities)</vt:lpstr>
      <vt:lpstr>Master of Business Administration  Digital Business Delivery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of Business Administration  Digital Business Delivery</dc:title>
  <dc:creator>Nigel Caldwell</dc:creator>
  <cp:lastModifiedBy>Jyyy</cp:lastModifiedBy>
  <cp:revision>26</cp:revision>
  <cp:lastPrinted>2022-01-31T00:20:00Z</cp:lastPrinted>
  <dcterms:created xsi:type="dcterms:W3CDTF">2021-02-01T00:12:00Z</dcterms:created>
  <dcterms:modified xsi:type="dcterms:W3CDTF">2024-03-24T14:17:19Z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B9F2706D3C2D440DB9B935EFCA5C1920_12</vt:lpwstr>
  </property>
  <property fmtid="{D5CDD505-2E9C-101B-9397-08002B2CF9AE}" pid="3" name="KSOProductBuildVer">
    <vt:lpwstr>2052-12.1.0.16250</vt:lpwstr>
  </property>
</Properties>
</file>