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ink/ink1.xml" ContentType="application/inkml+xml"/>
  <Override PartName="/ppt/ink/ink2.xml" ContentType="application/inkml+xml"/>
  <Override PartName="/ppt/ink/ink3.xml" ContentType="application/inkml+xml"/>
  <Override PartName="/ppt/ink/ink4.xml" ContentType="application/inkml+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8" r:id="rId4"/>
    <p:sldMasterId id="2147483680" r:id="rId5"/>
    <p:sldMasterId id="2147483683" r:id="rId6"/>
    <p:sldMasterId id="2147483686" r:id="rId7"/>
    <p:sldMasterId id="2147483688" r:id="rId8"/>
    <p:sldMasterId id="2147483690" r:id="rId9"/>
    <p:sldMasterId id="2147483692" r:id="rId10"/>
    <p:sldMasterId id="2147483694" r:id="rId11"/>
    <p:sldMasterId id="2147483696" r:id="rId12"/>
    <p:sldMasterId id="2147483698" r:id="rId13"/>
    <p:sldMasterId id="2147483700" r:id="rId14"/>
    <p:sldMasterId id="2147483702" r:id="rId15"/>
    <p:sldMasterId id="2147483704" r:id="rId16"/>
    <p:sldMasterId id="2147483706" r:id="rId17"/>
    <p:sldMasterId id="2147483708" r:id="rId18"/>
    <p:sldMasterId id="2147483710" r:id="rId19"/>
    <p:sldMasterId id="2147483712" r:id="rId20"/>
    <p:sldMasterId id="2147483714" r:id="rId21"/>
    <p:sldMasterId id="2147483716" r:id="rId22"/>
    <p:sldMasterId id="2147483718" r:id="rId23"/>
  </p:sldMasterIdLst>
  <p:notesMasterIdLst>
    <p:notesMasterId r:id="rId27"/>
  </p:notesMasterIdLst>
  <p:sldIdLst>
    <p:sldId id="322" r:id="rId24"/>
    <p:sldId id="442" r:id="rId25"/>
    <p:sldId id="267" r:id="rId26"/>
    <p:sldId id="490" r:id="rId28"/>
    <p:sldId id="491" r:id="rId29"/>
    <p:sldId id="435" r:id="rId30"/>
    <p:sldId id="432" r:id="rId31"/>
    <p:sldId id="498" r:id="rId32"/>
    <p:sldId id="499" r:id="rId33"/>
    <p:sldId id="500" r:id="rId34"/>
    <p:sldId id="501" r:id="rId35"/>
    <p:sldId id="368" r:id="rId36"/>
    <p:sldId id="434" r:id="rId37"/>
    <p:sldId id="437" r:id="rId38"/>
    <p:sldId id="486" r:id="rId39"/>
    <p:sldId id="524" r:id="rId40"/>
    <p:sldId id="526" r:id="rId41"/>
    <p:sldId id="527" r:id="rId42"/>
    <p:sldId id="528" r:id="rId43"/>
    <p:sldId id="530" r:id="rId44"/>
    <p:sldId id="536" r:id="rId45"/>
    <p:sldId id="540" r:id="rId46"/>
    <p:sldId id="453" r:id="rId47"/>
    <p:sldId id="454" r:id="rId48"/>
    <p:sldId id="455" r:id="rId49"/>
    <p:sldId id="497" r:id="rId50"/>
    <p:sldId id="502" r:id="rId51"/>
    <p:sldId id="515" r:id="rId52"/>
    <p:sldId id="503" r:id="rId53"/>
    <p:sldId id="504" r:id="rId54"/>
    <p:sldId id="516" r:id="rId55"/>
    <p:sldId id="505" r:id="rId56"/>
    <p:sldId id="507" r:id="rId57"/>
    <p:sldId id="458" r:id="rId58"/>
    <p:sldId id="506" r:id="rId59"/>
    <p:sldId id="456" r:id="rId60"/>
    <p:sldId id="457" r:id="rId61"/>
    <p:sldId id="461" r:id="rId62"/>
    <p:sldId id="462" r:id="rId63"/>
    <p:sldId id="460" r:id="rId64"/>
    <p:sldId id="484" r:id="rId65"/>
    <p:sldId id="508" r:id="rId66"/>
    <p:sldId id="509" r:id="rId67"/>
    <p:sldId id="510" r:id="rId68"/>
    <p:sldId id="511" r:id="rId69"/>
    <p:sldId id="517" r:id="rId70"/>
    <p:sldId id="519" r:id="rId71"/>
    <p:sldId id="523" r:id="rId72"/>
    <p:sldId id="512" r:id="rId73"/>
    <p:sldId id="463" r:id="rId74"/>
    <p:sldId id="438" r:id="rId75"/>
    <p:sldId id="447" r:id="rId76"/>
    <p:sldId id="452" r:id="rId77"/>
    <p:sldId id="445" r:id="rId78"/>
    <p:sldId id="467" r:id="rId79"/>
    <p:sldId id="494" r:id="rId80"/>
    <p:sldId id="472" r:id="rId81"/>
    <p:sldId id="468" r:id="rId82"/>
    <p:sldId id="470" r:id="rId83"/>
    <p:sldId id="492" r:id="rId84"/>
    <p:sldId id="441" r:id="rId85"/>
    <p:sldId id="440" r:id="rId86"/>
    <p:sldId id="513" r:id="rId87"/>
    <p:sldId id="407" r:id="rId88"/>
  </p:sldIdLst>
  <p:sldSz cx="9144000" cy="6858000" type="screen4x3"/>
  <p:notesSz cx="6797675" cy="992632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 Caldwell-Delisser" initials="K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howGuides="1">
      <p:cViewPr varScale="1">
        <p:scale>
          <a:sx n="77" d="100"/>
          <a:sy n="77" d="100"/>
        </p:scale>
        <p:origin x="1517"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960"/>
    </p:cViewPr>
  </p:sorterViewPr>
  <p:gridSpacing cx="72008" cy="72008"/>
</p:viewPr>
</file>

<file path=ppt/_rels/presentation.xml.rels><?xml version="1.0" encoding="UTF-8" standalone="yes"?>
<Relationships xmlns="http://schemas.openxmlformats.org/package/2006/relationships"><Relationship Id="rId93" Type="http://schemas.openxmlformats.org/officeDocument/2006/relationships/tags" Target="tags/tag1.xml"/><Relationship Id="rId92" Type="http://schemas.openxmlformats.org/officeDocument/2006/relationships/commentAuthors" Target="commentAuthors.xml"/><Relationship Id="rId91" Type="http://schemas.openxmlformats.org/officeDocument/2006/relationships/tableStyles" Target="tableStyles.xml"/><Relationship Id="rId90" Type="http://schemas.openxmlformats.org/officeDocument/2006/relationships/viewProps" Target="viewProps.xml"/><Relationship Id="rId9" Type="http://schemas.openxmlformats.org/officeDocument/2006/relationships/slideMaster" Target="slideMasters/slideMaster8.xml"/><Relationship Id="rId89" Type="http://schemas.openxmlformats.org/officeDocument/2006/relationships/presProps" Target="presProps.xml"/><Relationship Id="rId88" Type="http://schemas.openxmlformats.org/officeDocument/2006/relationships/slide" Target="slides/slide64.xml"/><Relationship Id="rId87" Type="http://schemas.openxmlformats.org/officeDocument/2006/relationships/slide" Target="slides/slide63.xml"/><Relationship Id="rId86" Type="http://schemas.openxmlformats.org/officeDocument/2006/relationships/slide" Target="slides/slide62.xml"/><Relationship Id="rId85" Type="http://schemas.openxmlformats.org/officeDocument/2006/relationships/slide" Target="slides/slide61.xml"/><Relationship Id="rId84" Type="http://schemas.openxmlformats.org/officeDocument/2006/relationships/slide" Target="slides/slide60.xml"/><Relationship Id="rId83" Type="http://schemas.openxmlformats.org/officeDocument/2006/relationships/slide" Target="slides/slide59.xml"/><Relationship Id="rId82" Type="http://schemas.openxmlformats.org/officeDocument/2006/relationships/slide" Target="slides/slide58.xml"/><Relationship Id="rId81" Type="http://schemas.openxmlformats.org/officeDocument/2006/relationships/slide" Target="slides/slide57.xml"/><Relationship Id="rId80" Type="http://schemas.openxmlformats.org/officeDocument/2006/relationships/slide" Target="slides/slide56.xml"/><Relationship Id="rId8" Type="http://schemas.openxmlformats.org/officeDocument/2006/relationships/slideMaster" Target="slideMasters/slideMaster7.xml"/><Relationship Id="rId79" Type="http://schemas.openxmlformats.org/officeDocument/2006/relationships/slide" Target="slides/slide55.xml"/><Relationship Id="rId78" Type="http://schemas.openxmlformats.org/officeDocument/2006/relationships/slide" Target="slides/slide54.xml"/><Relationship Id="rId77" Type="http://schemas.openxmlformats.org/officeDocument/2006/relationships/slide" Target="slides/slide53.xml"/><Relationship Id="rId76" Type="http://schemas.openxmlformats.org/officeDocument/2006/relationships/slide" Target="slides/slide52.xml"/><Relationship Id="rId75" Type="http://schemas.openxmlformats.org/officeDocument/2006/relationships/slide" Target="slides/slide51.xml"/><Relationship Id="rId74" Type="http://schemas.openxmlformats.org/officeDocument/2006/relationships/slide" Target="slides/slide50.xml"/><Relationship Id="rId73" Type="http://schemas.openxmlformats.org/officeDocument/2006/relationships/slide" Target="slides/slide49.xml"/><Relationship Id="rId72" Type="http://schemas.openxmlformats.org/officeDocument/2006/relationships/slide" Target="slides/slide48.xml"/><Relationship Id="rId71" Type="http://schemas.openxmlformats.org/officeDocument/2006/relationships/slide" Target="slides/slide47.xml"/><Relationship Id="rId70" Type="http://schemas.openxmlformats.org/officeDocument/2006/relationships/slide" Target="slides/slide46.xml"/><Relationship Id="rId7" Type="http://schemas.openxmlformats.org/officeDocument/2006/relationships/slideMaster" Target="slideMasters/slideMaster6.xml"/><Relationship Id="rId69" Type="http://schemas.openxmlformats.org/officeDocument/2006/relationships/slide" Target="slides/slide45.xml"/><Relationship Id="rId68" Type="http://schemas.openxmlformats.org/officeDocument/2006/relationships/slide" Target="slides/slide44.xml"/><Relationship Id="rId67" Type="http://schemas.openxmlformats.org/officeDocument/2006/relationships/slide" Target="slides/slide43.xml"/><Relationship Id="rId66" Type="http://schemas.openxmlformats.org/officeDocument/2006/relationships/slide" Target="slides/slide42.xml"/><Relationship Id="rId65" Type="http://schemas.openxmlformats.org/officeDocument/2006/relationships/slide" Target="slides/slide41.xml"/><Relationship Id="rId64" Type="http://schemas.openxmlformats.org/officeDocument/2006/relationships/slide" Target="slides/slide40.xml"/><Relationship Id="rId63" Type="http://schemas.openxmlformats.org/officeDocument/2006/relationships/slide" Target="slides/slide39.xml"/><Relationship Id="rId62" Type="http://schemas.openxmlformats.org/officeDocument/2006/relationships/slide" Target="slides/slide38.xml"/><Relationship Id="rId61" Type="http://schemas.openxmlformats.org/officeDocument/2006/relationships/slide" Target="slides/slide37.xml"/><Relationship Id="rId60" Type="http://schemas.openxmlformats.org/officeDocument/2006/relationships/slide" Target="slides/slide36.xml"/><Relationship Id="rId6" Type="http://schemas.openxmlformats.org/officeDocument/2006/relationships/slideMaster" Target="slideMasters/slideMaster5.xml"/><Relationship Id="rId59" Type="http://schemas.openxmlformats.org/officeDocument/2006/relationships/slide" Target="slides/slide35.xml"/><Relationship Id="rId58" Type="http://schemas.openxmlformats.org/officeDocument/2006/relationships/slide" Target="slides/slide34.xml"/><Relationship Id="rId57" Type="http://schemas.openxmlformats.org/officeDocument/2006/relationships/slide" Target="slides/slide33.xml"/><Relationship Id="rId56" Type="http://schemas.openxmlformats.org/officeDocument/2006/relationships/slide" Target="slides/slide32.xml"/><Relationship Id="rId55" Type="http://schemas.openxmlformats.org/officeDocument/2006/relationships/slide" Target="slides/slide31.xml"/><Relationship Id="rId54" Type="http://schemas.openxmlformats.org/officeDocument/2006/relationships/slide" Target="slides/slide30.xml"/><Relationship Id="rId53" Type="http://schemas.openxmlformats.org/officeDocument/2006/relationships/slide" Target="slides/slide29.xml"/><Relationship Id="rId52" Type="http://schemas.openxmlformats.org/officeDocument/2006/relationships/slide" Target="slides/slide28.xml"/><Relationship Id="rId51" Type="http://schemas.openxmlformats.org/officeDocument/2006/relationships/slide" Target="slides/slide27.xml"/><Relationship Id="rId50" Type="http://schemas.openxmlformats.org/officeDocument/2006/relationships/slide" Target="slides/slide26.xml"/><Relationship Id="rId5" Type="http://schemas.openxmlformats.org/officeDocument/2006/relationships/slideMaster" Target="slideMasters/slideMaster4.xml"/><Relationship Id="rId49" Type="http://schemas.openxmlformats.org/officeDocument/2006/relationships/slide" Target="slides/slide25.xml"/><Relationship Id="rId48" Type="http://schemas.openxmlformats.org/officeDocument/2006/relationships/slide" Target="slides/slide24.xml"/><Relationship Id="rId47" Type="http://schemas.openxmlformats.org/officeDocument/2006/relationships/slide" Target="slides/slide23.xml"/><Relationship Id="rId46" Type="http://schemas.openxmlformats.org/officeDocument/2006/relationships/slide" Target="slides/slide22.xml"/><Relationship Id="rId45" Type="http://schemas.openxmlformats.org/officeDocument/2006/relationships/slide" Target="slides/slide21.xml"/><Relationship Id="rId44" Type="http://schemas.openxmlformats.org/officeDocument/2006/relationships/slide" Target="slides/slide20.xml"/><Relationship Id="rId43" Type="http://schemas.openxmlformats.org/officeDocument/2006/relationships/slide" Target="slides/slide19.xml"/><Relationship Id="rId42" Type="http://schemas.openxmlformats.org/officeDocument/2006/relationships/slide" Target="slides/slide18.xml"/><Relationship Id="rId41" Type="http://schemas.openxmlformats.org/officeDocument/2006/relationships/slide" Target="slides/slide17.xml"/><Relationship Id="rId40" Type="http://schemas.openxmlformats.org/officeDocument/2006/relationships/slide" Target="slides/slide16.xml"/><Relationship Id="rId4" Type="http://schemas.openxmlformats.org/officeDocument/2006/relationships/slideMaster" Target="slideMasters/slideMaster3.xml"/><Relationship Id="rId39" Type="http://schemas.openxmlformats.org/officeDocument/2006/relationships/slide" Target="slides/slide15.xml"/><Relationship Id="rId38" Type="http://schemas.openxmlformats.org/officeDocument/2006/relationships/slide" Target="slides/slide14.xml"/><Relationship Id="rId37" Type="http://schemas.openxmlformats.org/officeDocument/2006/relationships/slide" Target="slides/slide13.xml"/><Relationship Id="rId36" Type="http://schemas.openxmlformats.org/officeDocument/2006/relationships/slide" Target="slides/slide12.xml"/><Relationship Id="rId35" Type="http://schemas.openxmlformats.org/officeDocument/2006/relationships/slide" Target="slides/slide11.xml"/><Relationship Id="rId34" Type="http://schemas.openxmlformats.org/officeDocument/2006/relationships/slide" Target="slides/slide10.xml"/><Relationship Id="rId33" Type="http://schemas.openxmlformats.org/officeDocument/2006/relationships/slide" Target="slides/slide9.xml"/><Relationship Id="rId32" Type="http://schemas.openxmlformats.org/officeDocument/2006/relationships/slide" Target="slides/slide8.xml"/><Relationship Id="rId31" Type="http://schemas.openxmlformats.org/officeDocument/2006/relationships/slide" Target="slides/slide7.xml"/><Relationship Id="rId30" Type="http://schemas.openxmlformats.org/officeDocument/2006/relationships/slide" Target="slides/slide6.xml"/><Relationship Id="rId3" Type="http://schemas.openxmlformats.org/officeDocument/2006/relationships/slideMaster" Target="slideMasters/slideMaster2.xml"/><Relationship Id="rId29" Type="http://schemas.openxmlformats.org/officeDocument/2006/relationships/slide" Target="slides/slide5.xml"/><Relationship Id="rId28" Type="http://schemas.openxmlformats.org/officeDocument/2006/relationships/slide" Target="slides/slide4.xml"/><Relationship Id="rId27" Type="http://schemas.openxmlformats.org/officeDocument/2006/relationships/notesMaster" Target="notesMasters/notesMaster1.xml"/><Relationship Id="rId26" Type="http://schemas.openxmlformats.org/officeDocument/2006/relationships/slide" Target="slides/slide3.xml"/><Relationship Id="rId25" Type="http://schemas.openxmlformats.org/officeDocument/2006/relationships/slide" Target="slides/slide2.xml"/><Relationship Id="rId24" Type="http://schemas.openxmlformats.org/officeDocument/2006/relationships/slide" Target="slides/slide1.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5BE2B88-A1E1-40B8-80CF-38FCB53E47E8}"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F7920C25-22E0-4DFC-BBDE-C52480A2DDBD}">
      <dgm:prSet/>
      <dgm:spPr/>
      <dgm:t>
        <a:bodyPr/>
        <a:lstStyle/>
        <a:p>
          <a:r>
            <a:rPr lang="ja-JP"/>
            <a:t>“</a:t>
          </a:r>
          <a:r>
            <a:rPr lang="en-GB"/>
            <a:t>A supply chain consists of all parties involved, directly or indirectly, in fulfilling a customer request</a:t>
          </a:r>
          <a:r>
            <a:rPr lang="ja-JP"/>
            <a:t>”</a:t>
          </a:r>
          <a:r>
            <a:rPr lang="en-GB"/>
            <a:t> (Chopra and Meindl, 2004, p4).</a:t>
          </a:r>
          <a:endParaRPr lang="en-US"/>
        </a:p>
      </dgm:t>
    </dgm:pt>
    <dgm:pt modelId="{35416520-8873-4436-85A2-67D73AF0072D}" cxnId="{C034E67F-946E-4463-89FF-A79A3EF75A25}" type="parTrans">
      <dgm:prSet/>
      <dgm:spPr/>
      <dgm:t>
        <a:bodyPr/>
        <a:lstStyle/>
        <a:p>
          <a:endParaRPr lang="en-US"/>
        </a:p>
      </dgm:t>
    </dgm:pt>
    <dgm:pt modelId="{A6EDCB29-6B3A-4BE3-B69E-F17CABB22D87}" cxnId="{C034E67F-946E-4463-89FF-A79A3EF75A25}" type="sibTrans">
      <dgm:prSet/>
      <dgm:spPr/>
      <dgm:t>
        <a:bodyPr/>
        <a:lstStyle/>
        <a:p>
          <a:endParaRPr lang="en-US"/>
        </a:p>
      </dgm:t>
    </dgm:pt>
    <dgm:pt modelId="{82DC1192-1880-4166-B494-3522CC148D1C}">
      <dgm:prSet/>
      <dgm:spPr/>
      <dgm:t>
        <a:bodyPr/>
        <a:lstStyle/>
        <a:p>
          <a:r>
            <a:rPr lang="en-GB"/>
            <a:t>Involving: manufacturer, suppliers, transporters, warehouses, retailers and customers.</a:t>
          </a:r>
          <a:endParaRPr lang="en-US"/>
        </a:p>
      </dgm:t>
    </dgm:pt>
    <dgm:pt modelId="{071E9EF9-A609-4247-BF1C-A13547975DAA}" cxnId="{44BD44C4-E3D6-4FD5-BEBC-2738DC6ACE58}" type="parTrans">
      <dgm:prSet/>
      <dgm:spPr/>
      <dgm:t>
        <a:bodyPr/>
        <a:lstStyle/>
        <a:p>
          <a:endParaRPr lang="en-US"/>
        </a:p>
      </dgm:t>
    </dgm:pt>
    <dgm:pt modelId="{830A6370-9522-4A7E-94DA-1F4A0D9B9B8B}" cxnId="{44BD44C4-E3D6-4FD5-BEBC-2738DC6ACE58}" type="sibTrans">
      <dgm:prSet/>
      <dgm:spPr/>
      <dgm:t>
        <a:bodyPr/>
        <a:lstStyle/>
        <a:p>
          <a:endParaRPr lang="en-US"/>
        </a:p>
      </dgm:t>
    </dgm:pt>
    <dgm:pt modelId="{AD558042-98D8-46E6-A87D-5F0BD41ECC47}">
      <dgm:prSet/>
      <dgm:spPr/>
      <dgm:t>
        <a:bodyPr/>
        <a:lstStyle/>
        <a:p>
          <a:r>
            <a:rPr lang="en-GB" dirty="0"/>
            <a:t>Flows of products, finances, information and services</a:t>
          </a:r>
        </a:p>
        <a:p>
          <a:endParaRPr lang="en-GB" dirty="0"/>
        </a:p>
        <a:p>
          <a:endParaRPr lang="en-US" dirty="0"/>
        </a:p>
      </dgm:t>
    </dgm:pt>
    <dgm:pt modelId="{EDD07528-06E7-4E92-9425-143AC0CA89E9}" cxnId="{32A553CC-174C-4E5B-982D-4B2F8ACD402F}" type="parTrans">
      <dgm:prSet/>
      <dgm:spPr/>
      <dgm:t>
        <a:bodyPr/>
        <a:lstStyle/>
        <a:p>
          <a:endParaRPr lang="en-US"/>
        </a:p>
      </dgm:t>
    </dgm:pt>
    <dgm:pt modelId="{80B96318-3865-4AFB-BC78-09FC384A33E5}" cxnId="{32A553CC-174C-4E5B-982D-4B2F8ACD402F}" type="sibTrans">
      <dgm:prSet/>
      <dgm:spPr/>
      <dgm:t>
        <a:bodyPr/>
        <a:lstStyle/>
        <a:p>
          <a:endParaRPr lang="en-US"/>
        </a:p>
      </dgm:t>
    </dgm:pt>
    <dgm:pt modelId="{DD98AA88-5C78-432A-B428-3D48880590D5}" type="pres">
      <dgm:prSet presAssocID="{E5BE2B88-A1E1-40B8-80CF-38FCB53E47E8}" presName="vert0" presStyleCnt="0">
        <dgm:presLayoutVars>
          <dgm:dir/>
          <dgm:animOne val="branch"/>
          <dgm:animLvl val="lvl"/>
        </dgm:presLayoutVars>
      </dgm:prSet>
      <dgm:spPr/>
    </dgm:pt>
    <dgm:pt modelId="{8B5D1839-C2EA-4744-935D-796B51A49752}" type="pres">
      <dgm:prSet presAssocID="{F7920C25-22E0-4DFC-BBDE-C52480A2DDBD}" presName="thickLine" presStyleLbl="alignNode1" presStyleIdx="0" presStyleCnt="3"/>
      <dgm:spPr/>
    </dgm:pt>
    <dgm:pt modelId="{F12039D6-45FE-4E77-940F-AF9D5E3C17FF}" type="pres">
      <dgm:prSet presAssocID="{F7920C25-22E0-4DFC-BBDE-C52480A2DDBD}" presName="horz1" presStyleCnt="0"/>
      <dgm:spPr/>
    </dgm:pt>
    <dgm:pt modelId="{28D5E44A-9375-4251-B926-0A1DE893E005}" type="pres">
      <dgm:prSet presAssocID="{F7920C25-22E0-4DFC-BBDE-C52480A2DDBD}" presName="tx1" presStyleLbl="revTx" presStyleIdx="0" presStyleCnt="3"/>
      <dgm:spPr/>
    </dgm:pt>
    <dgm:pt modelId="{CEC1AE23-6B5A-447A-B355-CB703E063E3E}" type="pres">
      <dgm:prSet presAssocID="{F7920C25-22E0-4DFC-BBDE-C52480A2DDBD}" presName="vert1" presStyleCnt="0"/>
      <dgm:spPr/>
    </dgm:pt>
    <dgm:pt modelId="{07E07278-6777-4F3A-8079-57C1825CF4C7}" type="pres">
      <dgm:prSet presAssocID="{82DC1192-1880-4166-B494-3522CC148D1C}" presName="thickLine" presStyleLbl="alignNode1" presStyleIdx="1" presStyleCnt="3"/>
      <dgm:spPr/>
    </dgm:pt>
    <dgm:pt modelId="{4B637838-5D62-41FD-871F-3E87BA981555}" type="pres">
      <dgm:prSet presAssocID="{82DC1192-1880-4166-B494-3522CC148D1C}" presName="horz1" presStyleCnt="0"/>
      <dgm:spPr/>
    </dgm:pt>
    <dgm:pt modelId="{15D8634C-2989-4A1C-8079-81DC0524ABEE}" type="pres">
      <dgm:prSet presAssocID="{82DC1192-1880-4166-B494-3522CC148D1C}" presName="tx1" presStyleLbl="revTx" presStyleIdx="1" presStyleCnt="3"/>
      <dgm:spPr/>
    </dgm:pt>
    <dgm:pt modelId="{28E65876-7DF5-4902-9F52-3ABCB693FD3F}" type="pres">
      <dgm:prSet presAssocID="{82DC1192-1880-4166-B494-3522CC148D1C}" presName="vert1" presStyleCnt="0"/>
      <dgm:spPr/>
    </dgm:pt>
    <dgm:pt modelId="{06977527-181A-4A1E-B6AB-4A210F762972}" type="pres">
      <dgm:prSet presAssocID="{AD558042-98D8-46E6-A87D-5F0BD41ECC47}" presName="thickLine" presStyleLbl="alignNode1" presStyleIdx="2" presStyleCnt="3"/>
      <dgm:spPr/>
    </dgm:pt>
    <dgm:pt modelId="{B99176FE-5D72-4A02-8519-87891695F2CE}" type="pres">
      <dgm:prSet presAssocID="{AD558042-98D8-46E6-A87D-5F0BD41ECC47}" presName="horz1" presStyleCnt="0"/>
      <dgm:spPr/>
    </dgm:pt>
    <dgm:pt modelId="{868FC8C5-A5DF-4ED9-87C0-A49928C76EFA}" type="pres">
      <dgm:prSet presAssocID="{AD558042-98D8-46E6-A87D-5F0BD41ECC47}" presName="tx1" presStyleLbl="revTx" presStyleIdx="2" presStyleCnt="3"/>
      <dgm:spPr/>
    </dgm:pt>
    <dgm:pt modelId="{B530262A-171D-43EC-94DC-7C14EB91DF87}" type="pres">
      <dgm:prSet presAssocID="{AD558042-98D8-46E6-A87D-5F0BD41ECC47}" presName="vert1" presStyleCnt="0"/>
      <dgm:spPr/>
    </dgm:pt>
  </dgm:ptLst>
  <dgm:cxnLst>
    <dgm:cxn modelId="{BEE4D519-357D-4D48-9ED1-0240827494C3}" type="presOf" srcId="{AD558042-98D8-46E6-A87D-5F0BD41ECC47}" destId="{868FC8C5-A5DF-4ED9-87C0-A49928C76EFA}" srcOrd="0" destOrd="0" presId="urn:microsoft.com/office/officeart/2008/layout/LinedList"/>
    <dgm:cxn modelId="{D745F543-AC4A-42D1-B2A6-5F386D3C5B0A}" type="presOf" srcId="{E5BE2B88-A1E1-40B8-80CF-38FCB53E47E8}" destId="{DD98AA88-5C78-432A-B428-3D48880590D5}" srcOrd="0" destOrd="0" presId="urn:microsoft.com/office/officeart/2008/layout/LinedList"/>
    <dgm:cxn modelId="{0D7D3175-4316-4383-BAE8-E9FCE4954F85}" type="presOf" srcId="{82DC1192-1880-4166-B494-3522CC148D1C}" destId="{15D8634C-2989-4A1C-8079-81DC0524ABEE}" srcOrd="0" destOrd="0" presId="urn:microsoft.com/office/officeart/2008/layout/LinedList"/>
    <dgm:cxn modelId="{C034E67F-946E-4463-89FF-A79A3EF75A25}" srcId="{E5BE2B88-A1E1-40B8-80CF-38FCB53E47E8}" destId="{F7920C25-22E0-4DFC-BBDE-C52480A2DDBD}" srcOrd="0" destOrd="0" parTransId="{35416520-8873-4436-85A2-67D73AF0072D}" sibTransId="{A6EDCB29-6B3A-4BE3-B69E-F17CABB22D87}"/>
    <dgm:cxn modelId="{BD077AAC-9DC0-49E7-AA47-072EFF3B819A}" type="presOf" srcId="{F7920C25-22E0-4DFC-BBDE-C52480A2DDBD}" destId="{28D5E44A-9375-4251-B926-0A1DE893E005}" srcOrd="0" destOrd="0" presId="urn:microsoft.com/office/officeart/2008/layout/LinedList"/>
    <dgm:cxn modelId="{44BD44C4-E3D6-4FD5-BEBC-2738DC6ACE58}" srcId="{E5BE2B88-A1E1-40B8-80CF-38FCB53E47E8}" destId="{82DC1192-1880-4166-B494-3522CC148D1C}" srcOrd="1" destOrd="0" parTransId="{071E9EF9-A609-4247-BF1C-A13547975DAA}" sibTransId="{830A6370-9522-4A7E-94DA-1F4A0D9B9B8B}"/>
    <dgm:cxn modelId="{32A553CC-174C-4E5B-982D-4B2F8ACD402F}" srcId="{E5BE2B88-A1E1-40B8-80CF-38FCB53E47E8}" destId="{AD558042-98D8-46E6-A87D-5F0BD41ECC47}" srcOrd="2" destOrd="0" parTransId="{EDD07528-06E7-4E92-9425-143AC0CA89E9}" sibTransId="{80B96318-3865-4AFB-BC78-09FC384A33E5}"/>
    <dgm:cxn modelId="{4437FCA3-A944-4D27-B792-8784E00E98A5}" type="presParOf" srcId="{DD98AA88-5C78-432A-B428-3D48880590D5}" destId="{8B5D1839-C2EA-4744-935D-796B51A49752}" srcOrd="0" destOrd="0" presId="urn:microsoft.com/office/officeart/2008/layout/LinedList"/>
    <dgm:cxn modelId="{4F9CA119-6268-49E9-B1B1-B990A9FD87F5}" type="presParOf" srcId="{DD98AA88-5C78-432A-B428-3D48880590D5}" destId="{F12039D6-45FE-4E77-940F-AF9D5E3C17FF}" srcOrd="1" destOrd="0" presId="urn:microsoft.com/office/officeart/2008/layout/LinedList"/>
    <dgm:cxn modelId="{941F87AD-1BF0-4374-974E-A1B512D156F9}" type="presParOf" srcId="{F12039D6-45FE-4E77-940F-AF9D5E3C17FF}" destId="{28D5E44A-9375-4251-B926-0A1DE893E005}" srcOrd="0" destOrd="0" presId="urn:microsoft.com/office/officeart/2008/layout/LinedList"/>
    <dgm:cxn modelId="{690909F8-42D7-405D-9A31-B3B1022842AE}" type="presParOf" srcId="{F12039D6-45FE-4E77-940F-AF9D5E3C17FF}" destId="{CEC1AE23-6B5A-447A-B355-CB703E063E3E}" srcOrd="1" destOrd="0" presId="urn:microsoft.com/office/officeart/2008/layout/LinedList"/>
    <dgm:cxn modelId="{4F0BFCA5-50E4-4812-941F-F6F263FDCCAA}" type="presParOf" srcId="{DD98AA88-5C78-432A-B428-3D48880590D5}" destId="{07E07278-6777-4F3A-8079-57C1825CF4C7}" srcOrd="2" destOrd="0" presId="urn:microsoft.com/office/officeart/2008/layout/LinedList"/>
    <dgm:cxn modelId="{421E74A9-39C7-4A5C-8610-F01FC65163DF}" type="presParOf" srcId="{DD98AA88-5C78-432A-B428-3D48880590D5}" destId="{4B637838-5D62-41FD-871F-3E87BA981555}" srcOrd="3" destOrd="0" presId="urn:microsoft.com/office/officeart/2008/layout/LinedList"/>
    <dgm:cxn modelId="{595B2FED-82BF-415F-BFB4-E44BC50F21F5}" type="presParOf" srcId="{4B637838-5D62-41FD-871F-3E87BA981555}" destId="{15D8634C-2989-4A1C-8079-81DC0524ABEE}" srcOrd="0" destOrd="0" presId="urn:microsoft.com/office/officeart/2008/layout/LinedList"/>
    <dgm:cxn modelId="{F3E550C1-67F2-43BD-98FE-97823B7EF821}" type="presParOf" srcId="{4B637838-5D62-41FD-871F-3E87BA981555}" destId="{28E65876-7DF5-4902-9F52-3ABCB693FD3F}" srcOrd="1" destOrd="0" presId="urn:microsoft.com/office/officeart/2008/layout/LinedList"/>
    <dgm:cxn modelId="{E55D954A-BE41-472D-9626-FCD37368FAE2}" type="presParOf" srcId="{DD98AA88-5C78-432A-B428-3D48880590D5}" destId="{06977527-181A-4A1E-B6AB-4A210F762972}" srcOrd="4" destOrd="0" presId="urn:microsoft.com/office/officeart/2008/layout/LinedList"/>
    <dgm:cxn modelId="{0288BFA4-1E99-4DD2-897B-8394BF06C9C5}" type="presParOf" srcId="{DD98AA88-5C78-432A-B428-3D48880590D5}" destId="{B99176FE-5D72-4A02-8519-87891695F2CE}" srcOrd="5" destOrd="0" presId="urn:microsoft.com/office/officeart/2008/layout/LinedList"/>
    <dgm:cxn modelId="{80F23FE3-BD74-4B74-ADDA-7E18FC276D0E}" type="presParOf" srcId="{B99176FE-5D72-4A02-8519-87891695F2CE}" destId="{868FC8C5-A5DF-4ED9-87C0-A49928C76EFA}" srcOrd="0" destOrd="0" presId="urn:microsoft.com/office/officeart/2008/layout/LinedList"/>
    <dgm:cxn modelId="{0A45342C-F0EC-42C5-B94C-221CD4CEAF7E}" type="presParOf" srcId="{B99176FE-5D72-4A02-8519-87891695F2CE}" destId="{B530262A-171D-43EC-94DC-7C14EB91DF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4E41E-AF94-3241-B7A7-463409208FE6}"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580A8E49-4DE4-5C43-A824-3DE805726B82}">
      <dgm:prSet phldrT="[Text]" custT="1"/>
      <dgm:spPr>
        <a:solidFill>
          <a:schemeClr val="tx2">
            <a:lumMod val="20000"/>
            <a:lumOff val="80000"/>
          </a:schemeClr>
        </a:solidFill>
      </dgm:spPr>
      <dgm:t>
        <a:bodyPr/>
        <a:lstStyle/>
        <a:p>
          <a:r>
            <a:rPr lang="en-US" sz="1400" dirty="0">
              <a:solidFill>
                <a:schemeClr val="tx1"/>
              </a:solidFill>
            </a:rPr>
            <a:t>Decisions, decisions!</a:t>
          </a:r>
        </a:p>
      </dgm:t>
    </dgm:pt>
    <dgm:pt modelId="{04F0A13C-AA3C-6846-9B56-C0666CAB238D}" cxnId="{DE02BC71-7219-DB42-94D4-809FFA118898}" type="parTrans">
      <dgm:prSet/>
      <dgm:spPr/>
      <dgm:t>
        <a:bodyPr/>
        <a:lstStyle/>
        <a:p>
          <a:endParaRPr lang="en-US" sz="1400">
            <a:solidFill>
              <a:schemeClr val="tx1"/>
            </a:solidFill>
          </a:endParaRPr>
        </a:p>
      </dgm:t>
    </dgm:pt>
    <dgm:pt modelId="{EF75254A-E62B-9845-B5DD-26689AD281A0}" cxnId="{DE02BC71-7219-DB42-94D4-809FFA118898}" type="sibTrans">
      <dgm:prSet/>
      <dgm:spPr/>
      <dgm:t>
        <a:bodyPr/>
        <a:lstStyle/>
        <a:p>
          <a:endParaRPr lang="en-US" sz="1400">
            <a:solidFill>
              <a:schemeClr val="tx1"/>
            </a:solidFill>
          </a:endParaRPr>
        </a:p>
      </dgm:t>
    </dgm:pt>
    <dgm:pt modelId="{F5D16447-4C08-0347-B044-B02C0094793E}">
      <dgm:prSet phldrT="[Text]" custT="1"/>
      <dgm:spPr>
        <a:solidFill>
          <a:schemeClr val="tx2">
            <a:lumMod val="20000"/>
            <a:lumOff val="80000"/>
          </a:schemeClr>
        </a:solidFill>
      </dgm:spPr>
      <dgm:t>
        <a:bodyPr/>
        <a:lstStyle/>
        <a:p>
          <a:r>
            <a:rPr lang="en-US" sz="1400" dirty="0">
              <a:solidFill>
                <a:schemeClr val="tx1"/>
              </a:solidFill>
            </a:rPr>
            <a:t>Make or buy?</a:t>
          </a:r>
        </a:p>
      </dgm:t>
    </dgm:pt>
    <dgm:pt modelId="{A10051B0-1E13-B541-8751-64A32D3C0B29}" cxnId="{FE31DBC8-8281-EE47-886A-FDF6AF7AD170}" type="parTrans">
      <dgm:prSet custT="1"/>
      <dgm:spPr/>
      <dgm:t>
        <a:bodyPr/>
        <a:lstStyle/>
        <a:p>
          <a:endParaRPr lang="en-US" sz="1400">
            <a:solidFill>
              <a:schemeClr val="tx1"/>
            </a:solidFill>
          </a:endParaRPr>
        </a:p>
      </dgm:t>
    </dgm:pt>
    <dgm:pt modelId="{5EA8F769-F08C-DF43-8B52-BE3148FA7767}" cxnId="{FE31DBC8-8281-EE47-886A-FDF6AF7AD170}" type="sibTrans">
      <dgm:prSet/>
      <dgm:spPr/>
      <dgm:t>
        <a:bodyPr/>
        <a:lstStyle/>
        <a:p>
          <a:endParaRPr lang="en-US" sz="1400">
            <a:solidFill>
              <a:schemeClr val="tx1"/>
            </a:solidFill>
          </a:endParaRPr>
        </a:p>
      </dgm:t>
    </dgm:pt>
    <dgm:pt modelId="{138D464B-AC8F-E04E-9A20-DB1560CB623E}">
      <dgm:prSet phldrT="[Text]" custT="1"/>
      <dgm:spPr>
        <a:solidFill>
          <a:schemeClr val="tx2">
            <a:lumMod val="20000"/>
            <a:lumOff val="80000"/>
          </a:schemeClr>
        </a:solidFill>
      </dgm:spPr>
      <dgm:t>
        <a:bodyPr/>
        <a:lstStyle/>
        <a:p>
          <a:r>
            <a:rPr lang="en-US" sz="1400" dirty="0">
              <a:solidFill>
                <a:schemeClr val="tx1"/>
              </a:solidFill>
            </a:rPr>
            <a:t>Designing the supply chain</a:t>
          </a:r>
        </a:p>
      </dgm:t>
    </dgm:pt>
    <dgm:pt modelId="{C4F43241-AF23-DF49-BD35-A6D60358295F}" cxnId="{3A97C7B2-FDA7-2847-9CC4-78FCE1EE9024}" type="parTrans">
      <dgm:prSet custT="1"/>
      <dgm:spPr/>
      <dgm:t>
        <a:bodyPr/>
        <a:lstStyle/>
        <a:p>
          <a:endParaRPr lang="en-US" sz="1400">
            <a:solidFill>
              <a:schemeClr val="tx1"/>
            </a:solidFill>
          </a:endParaRPr>
        </a:p>
      </dgm:t>
    </dgm:pt>
    <dgm:pt modelId="{F62A95AB-675E-FF47-8BA2-32702935E9B3}" cxnId="{3A97C7B2-FDA7-2847-9CC4-78FCE1EE9024}" type="sibTrans">
      <dgm:prSet/>
      <dgm:spPr/>
      <dgm:t>
        <a:bodyPr/>
        <a:lstStyle/>
        <a:p>
          <a:endParaRPr lang="en-US" sz="1400">
            <a:solidFill>
              <a:schemeClr val="tx1"/>
            </a:solidFill>
          </a:endParaRPr>
        </a:p>
      </dgm:t>
    </dgm:pt>
    <dgm:pt modelId="{670398C8-2E93-8749-87C3-805DB3E90814}">
      <dgm:prSet phldrT="[Text]" custT="1"/>
      <dgm:spPr>
        <a:solidFill>
          <a:schemeClr val="tx2">
            <a:lumMod val="20000"/>
            <a:lumOff val="80000"/>
          </a:schemeClr>
        </a:solidFill>
      </dgm:spPr>
      <dgm:t>
        <a:bodyPr/>
        <a:lstStyle/>
        <a:p>
          <a:r>
            <a:rPr lang="en-US" sz="1400" dirty="0">
              <a:solidFill>
                <a:schemeClr val="tx1"/>
              </a:solidFill>
            </a:rPr>
            <a:t>Locations</a:t>
          </a:r>
        </a:p>
      </dgm:t>
    </dgm:pt>
    <dgm:pt modelId="{2D2DFEE5-D4FD-564F-9E21-C6E5BC2E5D71}" cxnId="{4646F333-2B14-844C-92DA-C0B85D689ACF}" type="parTrans">
      <dgm:prSet custT="1"/>
      <dgm:spPr/>
      <dgm:t>
        <a:bodyPr/>
        <a:lstStyle/>
        <a:p>
          <a:endParaRPr lang="en-US" sz="1400">
            <a:solidFill>
              <a:schemeClr val="tx1"/>
            </a:solidFill>
          </a:endParaRPr>
        </a:p>
      </dgm:t>
    </dgm:pt>
    <dgm:pt modelId="{9731F3B9-8061-504A-91EB-8F2C8F437ADA}" cxnId="{4646F333-2B14-844C-92DA-C0B85D689ACF}" type="sibTrans">
      <dgm:prSet/>
      <dgm:spPr/>
      <dgm:t>
        <a:bodyPr/>
        <a:lstStyle/>
        <a:p>
          <a:endParaRPr lang="en-US" sz="1400">
            <a:solidFill>
              <a:schemeClr val="tx1"/>
            </a:solidFill>
          </a:endParaRPr>
        </a:p>
      </dgm:t>
    </dgm:pt>
    <dgm:pt modelId="{DA8D7519-222C-4B4B-B86C-6BBD1A06E980}">
      <dgm:prSet phldrT="[Text]" custT="1"/>
      <dgm:spPr>
        <a:solidFill>
          <a:schemeClr val="tx2">
            <a:lumMod val="20000"/>
            <a:lumOff val="80000"/>
          </a:schemeClr>
        </a:solidFill>
      </dgm:spPr>
      <dgm:t>
        <a:bodyPr/>
        <a:lstStyle/>
        <a:p>
          <a:r>
            <a:rPr lang="en-US" sz="1400" dirty="0">
              <a:solidFill>
                <a:schemeClr val="tx1"/>
              </a:solidFill>
            </a:rPr>
            <a:t>Coordinating the spend portfolio</a:t>
          </a:r>
        </a:p>
      </dgm:t>
    </dgm:pt>
    <dgm:pt modelId="{5D43090F-587E-A745-9DCC-A07CB018304A}" cxnId="{075533DD-639F-0348-9FC7-6BB03140B70C}" type="parTrans">
      <dgm:prSet custT="1"/>
      <dgm:spPr/>
      <dgm:t>
        <a:bodyPr/>
        <a:lstStyle/>
        <a:p>
          <a:endParaRPr lang="en-US" sz="1400">
            <a:solidFill>
              <a:schemeClr val="tx1"/>
            </a:solidFill>
          </a:endParaRPr>
        </a:p>
      </dgm:t>
    </dgm:pt>
    <dgm:pt modelId="{BA6634F5-04DB-514F-A104-761345A49069}" cxnId="{075533DD-639F-0348-9FC7-6BB03140B70C}" type="sibTrans">
      <dgm:prSet/>
      <dgm:spPr/>
      <dgm:t>
        <a:bodyPr/>
        <a:lstStyle/>
        <a:p>
          <a:endParaRPr lang="en-US" sz="1400">
            <a:solidFill>
              <a:schemeClr val="tx1"/>
            </a:solidFill>
          </a:endParaRPr>
        </a:p>
      </dgm:t>
    </dgm:pt>
    <dgm:pt modelId="{3638F596-80F5-5D4B-8FCF-D10AC1320D8A}">
      <dgm:prSet custT="1"/>
      <dgm:spPr>
        <a:solidFill>
          <a:schemeClr val="tx2">
            <a:lumMod val="20000"/>
            <a:lumOff val="80000"/>
          </a:schemeClr>
        </a:solidFill>
      </dgm:spPr>
      <dgm:t>
        <a:bodyPr/>
        <a:lstStyle/>
        <a:p>
          <a:r>
            <a:rPr lang="en-US" sz="1400" dirty="0">
              <a:solidFill>
                <a:schemeClr val="tx1"/>
              </a:solidFill>
            </a:rPr>
            <a:t>Selecting suppliers</a:t>
          </a:r>
        </a:p>
      </dgm:t>
    </dgm:pt>
    <dgm:pt modelId="{38C75D8D-2B01-5649-8EB9-33D09A5C7E99}" cxnId="{DEFE85DD-6560-214E-90C2-E46788B541FB}" type="parTrans">
      <dgm:prSet custT="1"/>
      <dgm:spPr/>
      <dgm:t>
        <a:bodyPr/>
        <a:lstStyle/>
        <a:p>
          <a:endParaRPr lang="en-US" sz="1400">
            <a:solidFill>
              <a:schemeClr val="tx1"/>
            </a:solidFill>
          </a:endParaRPr>
        </a:p>
      </dgm:t>
    </dgm:pt>
    <dgm:pt modelId="{8F40C253-681A-C240-91C0-5E35D3737FE7}" cxnId="{DEFE85DD-6560-214E-90C2-E46788B541FB}" type="sibTrans">
      <dgm:prSet/>
      <dgm:spPr/>
      <dgm:t>
        <a:bodyPr/>
        <a:lstStyle/>
        <a:p>
          <a:endParaRPr lang="en-US" sz="1400">
            <a:solidFill>
              <a:schemeClr val="tx1"/>
            </a:solidFill>
          </a:endParaRPr>
        </a:p>
      </dgm:t>
    </dgm:pt>
    <dgm:pt modelId="{5869BB08-2E17-3D49-B9EB-553F215B73C4}">
      <dgm:prSet custT="1"/>
      <dgm:spPr>
        <a:solidFill>
          <a:schemeClr val="tx2">
            <a:lumMod val="20000"/>
            <a:lumOff val="80000"/>
          </a:schemeClr>
        </a:solidFill>
      </dgm:spPr>
      <dgm:t>
        <a:bodyPr/>
        <a:lstStyle/>
        <a:p>
          <a:r>
            <a:rPr lang="en-US" sz="1400" dirty="0">
              <a:solidFill>
                <a:schemeClr val="tx1"/>
              </a:solidFill>
            </a:rPr>
            <a:t>Negotiating with suppliers</a:t>
          </a:r>
        </a:p>
      </dgm:t>
    </dgm:pt>
    <dgm:pt modelId="{6B4644E9-D1B0-4743-BB16-B89FEC959BBF}" cxnId="{A4276B01-B80D-464E-942E-A058651EB903}" type="parTrans">
      <dgm:prSet custT="1"/>
      <dgm:spPr/>
      <dgm:t>
        <a:bodyPr/>
        <a:lstStyle/>
        <a:p>
          <a:endParaRPr lang="en-US" sz="1400">
            <a:solidFill>
              <a:schemeClr val="tx1"/>
            </a:solidFill>
          </a:endParaRPr>
        </a:p>
      </dgm:t>
    </dgm:pt>
    <dgm:pt modelId="{053EBA4A-E908-C043-8772-7671EA00BDC3}" cxnId="{A4276B01-B80D-464E-942E-A058651EB903}" type="sibTrans">
      <dgm:prSet/>
      <dgm:spPr/>
      <dgm:t>
        <a:bodyPr/>
        <a:lstStyle/>
        <a:p>
          <a:endParaRPr lang="en-US" sz="1400">
            <a:solidFill>
              <a:schemeClr val="tx1"/>
            </a:solidFill>
          </a:endParaRPr>
        </a:p>
      </dgm:t>
    </dgm:pt>
    <dgm:pt modelId="{AE1ABDBC-2A0F-B44E-905B-9B7E4D2E13A6}">
      <dgm:prSet custT="1"/>
      <dgm:spPr>
        <a:solidFill>
          <a:schemeClr val="tx2">
            <a:lumMod val="20000"/>
            <a:lumOff val="80000"/>
          </a:schemeClr>
        </a:solidFill>
        <a:ln>
          <a:solidFill>
            <a:schemeClr val="tx2">
              <a:lumMod val="20000"/>
              <a:lumOff val="80000"/>
            </a:schemeClr>
          </a:solidFill>
        </a:ln>
      </dgm:spPr>
      <dgm:t>
        <a:bodyPr/>
        <a:lstStyle/>
        <a:p>
          <a:r>
            <a:rPr lang="en-US" sz="1400" dirty="0">
              <a:solidFill>
                <a:schemeClr val="tx1"/>
              </a:solidFill>
            </a:rPr>
            <a:t>Supplier performance measurement &amp; management</a:t>
          </a:r>
        </a:p>
      </dgm:t>
    </dgm:pt>
    <dgm:pt modelId="{7D6A1990-6DF8-5042-8FF9-A4AEBEE62AC5}" cxnId="{47F2A84F-9007-D240-A99C-542E5BD51992}" type="parTrans">
      <dgm:prSet custT="1"/>
      <dgm:spPr/>
      <dgm:t>
        <a:bodyPr/>
        <a:lstStyle/>
        <a:p>
          <a:endParaRPr lang="en-US" sz="1400">
            <a:solidFill>
              <a:schemeClr val="tx1"/>
            </a:solidFill>
          </a:endParaRPr>
        </a:p>
      </dgm:t>
    </dgm:pt>
    <dgm:pt modelId="{25B16738-FE4C-7845-B11C-B1341CCB9E34}" cxnId="{47F2A84F-9007-D240-A99C-542E5BD51992}" type="sibTrans">
      <dgm:prSet/>
      <dgm:spPr/>
      <dgm:t>
        <a:bodyPr/>
        <a:lstStyle/>
        <a:p>
          <a:endParaRPr lang="en-US" sz="1400">
            <a:solidFill>
              <a:schemeClr val="tx1"/>
            </a:solidFill>
          </a:endParaRPr>
        </a:p>
      </dgm:t>
    </dgm:pt>
    <dgm:pt modelId="{2F3F79C0-7832-8546-B94F-687A0A626302}">
      <dgm:prSet custT="1"/>
      <dgm:spPr>
        <a:solidFill>
          <a:schemeClr val="tx2">
            <a:lumMod val="20000"/>
            <a:lumOff val="80000"/>
          </a:schemeClr>
        </a:solidFill>
      </dgm:spPr>
      <dgm:t>
        <a:bodyPr/>
        <a:lstStyle/>
        <a:p>
          <a:r>
            <a:rPr lang="en-US" sz="1400" dirty="0">
              <a:solidFill>
                <a:schemeClr val="tx1"/>
              </a:solidFill>
            </a:rPr>
            <a:t>New product development</a:t>
          </a:r>
        </a:p>
      </dgm:t>
    </dgm:pt>
    <dgm:pt modelId="{C2C9A495-30FA-884D-A579-5D8C3EF39E42}" cxnId="{DF9387B5-1860-544A-BA79-D4B253D3A5FA}" type="parTrans">
      <dgm:prSet custT="1"/>
      <dgm:spPr/>
      <dgm:t>
        <a:bodyPr/>
        <a:lstStyle/>
        <a:p>
          <a:endParaRPr lang="en-US" sz="1400">
            <a:solidFill>
              <a:schemeClr val="tx1"/>
            </a:solidFill>
          </a:endParaRPr>
        </a:p>
      </dgm:t>
    </dgm:pt>
    <dgm:pt modelId="{E1F6AE94-8CCF-3746-ACBF-15110821DE69}" cxnId="{DF9387B5-1860-544A-BA79-D4B253D3A5FA}" type="sibTrans">
      <dgm:prSet/>
      <dgm:spPr/>
      <dgm:t>
        <a:bodyPr/>
        <a:lstStyle/>
        <a:p>
          <a:endParaRPr lang="en-US" sz="1400">
            <a:solidFill>
              <a:schemeClr val="tx1"/>
            </a:solidFill>
          </a:endParaRPr>
        </a:p>
      </dgm:t>
    </dgm:pt>
    <dgm:pt modelId="{F15322AB-0D7B-6942-B864-8AA616AD29DD}">
      <dgm:prSet custT="1"/>
      <dgm:spPr>
        <a:solidFill>
          <a:schemeClr val="tx2">
            <a:lumMod val="20000"/>
            <a:lumOff val="80000"/>
          </a:schemeClr>
        </a:solidFill>
      </dgm:spPr>
      <dgm:t>
        <a:bodyPr/>
        <a:lstStyle/>
        <a:p>
          <a:r>
            <a:rPr lang="en-US" sz="1400" dirty="0">
              <a:solidFill>
                <a:schemeClr val="tx1"/>
              </a:solidFill>
            </a:rPr>
            <a:t>Green &amp; ethical issues</a:t>
          </a:r>
        </a:p>
      </dgm:t>
    </dgm:pt>
    <dgm:pt modelId="{F4457A50-5272-0343-B932-F56A48241B82}" cxnId="{3D7C9B1E-2AD8-DD4A-9158-E1AC6670BF9C}" type="parTrans">
      <dgm:prSet custT="1"/>
      <dgm:spPr/>
      <dgm:t>
        <a:bodyPr/>
        <a:lstStyle/>
        <a:p>
          <a:endParaRPr lang="en-US" sz="1400">
            <a:solidFill>
              <a:schemeClr val="tx1"/>
            </a:solidFill>
          </a:endParaRPr>
        </a:p>
      </dgm:t>
    </dgm:pt>
    <dgm:pt modelId="{5DB4EC75-B392-404B-BD30-7F877C641222}" cxnId="{3D7C9B1E-2AD8-DD4A-9158-E1AC6670BF9C}" type="sibTrans">
      <dgm:prSet/>
      <dgm:spPr/>
      <dgm:t>
        <a:bodyPr/>
        <a:lstStyle/>
        <a:p>
          <a:endParaRPr lang="en-US" sz="1400">
            <a:solidFill>
              <a:schemeClr val="tx1"/>
            </a:solidFill>
          </a:endParaRPr>
        </a:p>
      </dgm:t>
    </dgm:pt>
    <dgm:pt modelId="{074B02EA-B708-E340-BFD6-0F500943892B}">
      <dgm:prSet custT="1"/>
      <dgm:spPr>
        <a:solidFill>
          <a:schemeClr val="tx2">
            <a:lumMod val="20000"/>
            <a:lumOff val="80000"/>
          </a:schemeClr>
        </a:solidFill>
      </dgm:spPr>
      <dgm:t>
        <a:bodyPr/>
        <a:lstStyle/>
        <a:p>
          <a:r>
            <a:rPr lang="en-US" sz="1400" dirty="0">
              <a:solidFill>
                <a:schemeClr val="tx1"/>
              </a:solidFill>
            </a:rPr>
            <a:t>Managing risk</a:t>
          </a:r>
        </a:p>
      </dgm:t>
    </dgm:pt>
    <dgm:pt modelId="{28BA32BB-45CF-2241-AB4A-33FAE9389A18}" cxnId="{87D6F544-E66C-884B-9F80-3C6093C79CD4}" type="parTrans">
      <dgm:prSet custT="1"/>
      <dgm:spPr/>
      <dgm:t>
        <a:bodyPr/>
        <a:lstStyle/>
        <a:p>
          <a:endParaRPr lang="en-US" sz="1400">
            <a:solidFill>
              <a:schemeClr val="tx1"/>
            </a:solidFill>
          </a:endParaRPr>
        </a:p>
      </dgm:t>
    </dgm:pt>
    <dgm:pt modelId="{0EEF13BF-A110-BA4B-A31A-A518E16AEEB9}" cxnId="{87D6F544-E66C-884B-9F80-3C6093C79CD4}" type="sibTrans">
      <dgm:prSet/>
      <dgm:spPr/>
      <dgm:t>
        <a:bodyPr/>
        <a:lstStyle/>
        <a:p>
          <a:endParaRPr lang="en-US" sz="1400">
            <a:solidFill>
              <a:schemeClr val="tx1"/>
            </a:solidFill>
          </a:endParaRPr>
        </a:p>
      </dgm:t>
    </dgm:pt>
    <dgm:pt modelId="{005FAAE9-6F9C-4249-8928-45CBCCFB2CBE}" type="pres">
      <dgm:prSet presAssocID="{4564E41E-AF94-3241-B7A7-463409208FE6}" presName="cycle" presStyleCnt="0">
        <dgm:presLayoutVars>
          <dgm:chMax val="1"/>
          <dgm:dir/>
          <dgm:animLvl val="ctr"/>
          <dgm:resizeHandles val="exact"/>
        </dgm:presLayoutVars>
      </dgm:prSet>
      <dgm:spPr/>
    </dgm:pt>
    <dgm:pt modelId="{46BF79E5-7569-1844-A4CE-7B9F63C4DE4B}" type="pres">
      <dgm:prSet presAssocID="{580A8E49-4DE4-5C43-A824-3DE805726B82}" presName="centerShape" presStyleLbl="node0" presStyleIdx="0" presStyleCnt="1" custScaleX="163527"/>
      <dgm:spPr/>
    </dgm:pt>
    <dgm:pt modelId="{C60E5AE5-D3D1-AB49-8216-13245B9C73FA}" type="pres">
      <dgm:prSet presAssocID="{A10051B0-1E13-B541-8751-64A32D3C0B29}" presName="Name9" presStyleLbl="parChTrans1D2" presStyleIdx="0" presStyleCnt="10"/>
      <dgm:spPr/>
    </dgm:pt>
    <dgm:pt modelId="{A1DABB7C-E9D8-0F41-B328-38F18D8AC48B}" type="pres">
      <dgm:prSet presAssocID="{A10051B0-1E13-B541-8751-64A32D3C0B29}" presName="connTx" presStyleLbl="parChTrans1D2" presStyleIdx="0" presStyleCnt="10"/>
      <dgm:spPr/>
    </dgm:pt>
    <dgm:pt modelId="{1815C912-13B6-604B-B8EF-7D390527262F}" type="pres">
      <dgm:prSet presAssocID="{F5D16447-4C08-0347-B044-B02C0094793E}" presName="node" presStyleLbl="node1" presStyleIdx="0" presStyleCnt="10" custScaleX="137487">
        <dgm:presLayoutVars>
          <dgm:bulletEnabled val="1"/>
        </dgm:presLayoutVars>
      </dgm:prSet>
      <dgm:spPr/>
    </dgm:pt>
    <dgm:pt modelId="{4BE7D302-2742-3F48-8F85-F5FD31E54579}" type="pres">
      <dgm:prSet presAssocID="{C4F43241-AF23-DF49-BD35-A6D60358295F}" presName="Name9" presStyleLbl="parChTrans1D2" presStyleIdx="1" presStyleCnt="10"/>
      <dgm:spPr/>
    </dgm:pt>
    <dgm:pt modelId="{87A806E7-54EB-4C40-B307-00FCE5C8DAD0}" type="pres">
      <dgm:prSet presAssocID="{C4F43241-AF23-DF49-BD35-A6D60358295F}" presName="connTx" presStyleLbl="parChTrans1D2" presStyleIdx="1" presStyleCnt="10"/>
      <dgm:spPr/>
    </dgm:pt>
    <dgm:pt modelId="{B1DEE1B3-7DEF-2344-B1A8-1030B83A48D8}" type="pres">
      <dgm:prSet presAssocID="{138D464B-AC8F-E04E-9A20-DB1560CB623E}" presName="node" presStyleLbl="node1" presStyleIdx="1" presStyleCnt="10" custScaleX="169400" custRadScaleRad="123848" custRadScaleInc="58642">
        <dgm:presLayoutVars>
          <dgm:bulletEnabled val="1"/>
        </dgm:presLayoutVars>
      </dgm:prSet>
      <dgm:spPr/>
    </dgm:pt>
    <dgm:pt modelId="{865091B1-7E54-FB42-A442-46A1035E2AA6}" type="pres">
      <dgm:prSet presAssocID="{2D2DFEE5-D4FD-564F-9E21-C6E5BC2E5D71}" presName="Name9" presStyleLbl="parChTrans1D2" presStyleIdx="2" presStyleCnt="10"/>
      <dgm:spPr/>
    </dgm:pt>
    <dgm:pt modelId="{36F7CBBD-80DE-DE40-B949-5956227A928D}" type="pres">
      <dgm:prSet presAssocID="{2D2DFEE5-D4FD-564F-9E21-C6E5BC2E5D71}" presName="connTx" presStyleLbl="parChTrans1D2" presStyleIdx="2" presStyleCnt="10"/>
      <dgm:spPr/>
    </dgm:pt>
    <dgm:pt modelId="{CF713731-FC2C-9145-B57B-F3A5B33F9129}" type="pres">
      <dgm:prSet presAssocID="{670398C8-2E93-8749-87C3-805DB3E90814}" presName="node" presStyleLbl="node1" presStyleIdx="2" presStyleCnt="10" custScaleX="135957" custRadScaleRad="138759" custRadScaleInc="12840">
        <dgm:presLayoutVars>
          <dgm:bulletEnabled val="1"/>
        </dgm:presLayoutVars>
      </dgm:prSet>
      <dgm:spPr/>
    </dgm:pt>
    <dgm:pt modelId="{E929A530-68B0-CE42-90FC-BBDD768F2B83}" type="pres">
      <dgm:prSet presAssocID="{5D43090F-587E-A745-9DCC-A07CB018304A}" presName="Name9" presStyleLbl="parChTrans1D2" presStyleIdx="3" presStyleCnt="10"/>
      <dgm:spPr/>
    </dgm:pt>
    <dgm:pt modelId="{AA1045EF-02B6-8B47-AE57-4E15F9DC6978}" type="pres">
      <dgm:prSet presAssocID="{5D43090F-587E-A745-9DCC-A07CB018304A}" presName="connTx" presStyleLbl="parChTrans1D2" presStyleIdx="3" presStyleCnt="10"/>
      <dgm:spPr/>
    </dgm:pt>
    <dgm:pt modelId="{FD7A3CFD-2BC3-6D4C-A2FC-841BF86B21FE}" type="pres">
      <dgm:prSet presAssocID="{DA8D7519-222C-4B4B-B86C-6BBD1A06E980}" presName="node" presStyleLbl="node1" presStyleIdx="3" presStyleCnt="10" custScaleX="169062" custRadScaleRad="141341" custRadScaleInc="-22810">
        <dgm:presLayoutVars>
          <dgm:bulletEnabled val="1"/>
        </dgm:presLayoutVars>
      </dgm:prSet>
      <dgm:spPr/>
    </dgm:pt>
    <dgm:pt modelId="{2B156243-8ABC-3E49-B7D9-6CE0732C2AC4}" type="pres">
      <dgm:prSet presAssocID="{38C75D8D-2B01-5649-8EB9-33D09A5C7E99}" presName="Name9" presStyleLbl="parChTrans1D2" presStyleIdx="4" presStyleCnt="10"/>
      <dgm:spPr/>
    </dgm:pt>
    <dgm:pt modelId="{3243C867-81F7-B141-B3F4-5BBC98B2C931}" type="pres">
      <dgm:prSet presAssocID="{38C75D8D-2B01-5649-8EB9-33D09A5C7E99}" presName="connTx" presStyleLbl="parChTrans1D2" presStyleIdx="4" presStyleCnt="10"/>
      <dgm:spPr/>
    </dgm:pt>
    <dgm:pt modelId="{76FFB289-ECDB-6249-B619-C644F82F20EF}" type="pres">
      <dgm:prSet presAssocID="{3638F596-80F5-5D4B-8FCF-D10AC1320D8A}" presName="node" presStyleLbl="node1" presStyleIdx="4" presStyleCnt="10" custScaleX="150847" custRadScaleRad="129982" custRadScaleInc="-71327">
        <dgm:presLayoutVars>
          <dgm:bulletEnabled val="1"/>
        </dgm:presLayoutVars>
      </dgm:prSet>
      <dgm:spPr/>
    </dgm:pt>
    <dgm:pt modelId="{9515A227-5869-0F4F-BABA-62AECFA92EC0}" type="pres">
      <dgm:prSet presAssocID="{6B4644E9-D1B0-4743-BB16-B89FEC959BBF}" presName="Name9" presStyleLbl="parChTrans1D2" presStyleIdx="5" presStyleCnt="10"/>
      <dgm:spPr/>
    </dgm:pt>
    <dgm:pt modelId="{8CA061CF-A874-C840-9CEA-689C4F51312A}" type="pres">
      <dgm:prSet presAssocID="{6B4644E9-D1B0-4743-BB16-B89FEC959BBF}" presName="connTx" presStyleLbl="parChTrans1D2" presStyleIdx="5" presStyleCnt="10"/>
      <dgm:spPr/>
    </dgm:pt>
    <dgm:pt modelId="{DE4C2017-B577-DD4D-B4BA-22F111FA201C}" type="pres">
      <dgm:prSet presAssocID="{5869BB08-2E17-3D49-B9EB-553F215B73C4}" presName="node" presStyleLbl="node1" presStyleIdx="5" presStyleCnt="10" custScaleX="195141">
        <dgm:presLayoutVars>
          <dgm:bulletEnabled val="1"/>
        </dgm:presLayoutVars>
      </dgm:prSet>
      <dgm:spPr/>
    </dgm:pt>
    <dgm:pt modelId="{D70C54EE-467B-2B4A-8FDA-7B7762D13580}" type="pres">
      <dgm:prSet presAssocID="{7D6A1990-6DF8-5042-8FF9-A4AEBEE62AC5}" presName="Name9" presStyleLbl="parChTrans1D2" presStyleIdx="6" presStyleCnt="10"/>
      <dgm:spPr/>
    </dgm:pt>
    <dgm:pt modelId="{07CF2B49-CFEE-5B44-BD58-0EF49075AC62}" type="pres">
      <dgm:prSet presAssocID="{7D6A1990-6DF8-5042-8FF9-A4AEBEE62AC5}" presName="connTx" presStyleLbl="parChTrans1D2" presStyleIdx="6" presStyleCnt="10"/>
      <dgm:spPr/>
    </dgm:pt>
    <dgm:pt modelId="{FF058238-A363-6245-AE25-EFE878C9D332}" type="pres">
      <dgm:prSet presAssocID="{AE1ABDBC-2A0F-B44E-905B-9B7E4D2E13A6}" presName="node" presStyleLbl="node1" presStyleIdx="6" presStyleCnt="10" custScaleX="221403" custScaleY="116723" custRadScaleRad="151542" custRadScaleInc="379643">
        <dgm:presLayoutVars>
          <dgm:bulletEnabled val="1"/>
        </dgm:presLayoutVars>
      </dgm:prSet>
      <dgm:spPr/>
    </dgm:pt>
    <dgm:pt modelId="{595995CC-52BD-0749-A4E8-3F6D742B23F4}" type="pres">
      <dgm:prSet presAssocID="{C2C9A495-30FA-884D-A579-5D8C3EF39E42}" presName="Name9" presStyleLbl="parChTrans1D2" presStyleIdx="7" presStyleCnt="10"/>
      <dgm:spPr/>
    </dgm:pt>
    <dgm:pt modelId="{800060A6-4DCD-1842-91B0-7234A262A6F3}" type="pres">
      <dgm:prSet presAssocID="{C2C9A495-30FA-884D-A579-5D8C3EF39E42}" presName="connTx" presStyleLbl="parChTrans1D2" presStyleIdx="7" presStyleCnt="10"/>
      <dgm:spPr/>
    </dgm:pt>
    <dgm:pt modelId="{1D53AF1F-7E9B-7B42-9DE7-82881F0794F3}" type="pres">
      <dgm:prSet presAssocID="{2F3F79C0-7832-8546-B94F-687A0A626302}" presName="node" presStyleLbl="node1" presStyleIdx="7" presStyleCnt="10" custScaleX="171306" custRadScaleRad="134983" custRadScaleInc="-106581">
        <dgm:presLayoutVars>
          <dgm:bulletEnabled val="1"/>
        </dgm:presLayoutVars>
      </dgm:prSet>
      <dgm:spPr/>
    </dgm:pt>
    <dgm:pt modelId="{D52A70CF-A05F-BC4C-A057-F7AF6D314F69}" type="pres">
      <dgm:prSet presAssocID="{F4457A50-5272-0343-B932-F56A48241B82}" presName="Name9" presStyleLbl="parChTrans1D2" presStyleIdx="8" presStyleCnt="10"/>
      <dgm:spPr/>
    </dgm:pt>
    <dgm:pt modelId="{21B6BC8F-B2C5-4E4D-9C45-F2853D3D12BD}" type="pres">
      <dgm:prSet presAssocID="{F4457A50-5272-0343-B932-F56A48241B82}" presName="connTx" presStyleLbl="parChTrans1D2" presStyleIdx="8" presStyleCnt="10"/>
      <dgm:spPr/>
    </dgm:pt>
    <dgm:pt modelId="{6A8BBB5D-083F-C749-88A1-CFC0CBE73B8C}" type="pres">
      <dgm:prSet presAssocID="{F15322AB-0D7B-6942-B864-8AA616AD29DD}" presName="node" presStyleLbl="node1" presStyleIdx="8" presStyleCnt="10" custScaleX="150171" custRadScaleRad="138146" custRadScaleInc="-150977">
        <dgm:presLayoutVars>
          <dgm:bulletEnabled val="1"/>
        </dgm:presLayoutVars>
      </dgm:prSet>
      <dgm:spPr/>
    </dgm:pt>
    <dgm:pt modelId="{3A68B424-4286-854C-8FEC-D97278BED43C}" type="pres">
      <dgm:prSet presAssocID="{28BA32BB-45CF-2241-AB4A-33FAE9389A18}" presName="Name9" presStyleLbl="parChTrans1D2" presStyleIdx="9" presStyleCnt="10"/>
      <dgm:spPr/>
    </dgm:pt>
    <dgm:pt modelId="{D81F538B-392D-264D-B57F-97BF9EA94863}" type="pres">
      <dgm:prSet presAssocID="{28BA32BB-45CF-2241-AB4A-33FAE9389A18}" presName="connTx" presStyleLbl="parChTrans1D2" presStyleIdx="9" presStyleCnt="10"/>
      <dgm:spPr/>
    </dgm:pt>
    <dgm:pt modelId="{563D5DB8-CB7A-5B4A-984C-A304A382FBA7}" type="pres">
      <dgm:prSet presAssocID="{074B02EA-B708-E340-BFD6-0F500943892B}" presName="node" presStyleLbl="node1" presStyleIdx="9" presStyleCnt="10" custScaleX="148337" custRadScaleRad="114696" custRadScaleInc="-33632">
        <dgm:presLayoutVars>
          <dgm:bulletEnabled val="1"/>
        </dgm:presLayoutVars>
      </dgm:prSet>
      <dgm:spPr/>
    </dgm:pt>
  </dgm:ptLst>
  <dgm:cxnLst>
    <dgm:cxn modelId="{A4276B01-B80D-464E-942E-A058651EB903}" srcId="{580A8E49-4DE4-5C43-A824-3DE805726B82}" destId="{5869BB08-2E17-3D49-B9EB-553F215B73C4}" srcOrd="5" destOrd="0" parTransId="{6B4644E9-D1B0-4743-BB16-B89FEC959BBF}" sibTransId="{053EBA4A-E908-C043-8772-7671EA00BDC3}"/>
    <dgm:cxn modelId="{A74F8617-F95F-454E-AB6E-2B5621BB1212}" type="presOf" srcId="{7D6A1990-6DF8-5042-8FF9-A4AEBEE62AC5}" destId="{D70C54EE-467B-2B4A-8FDA-7B7762D13580}" srcOrd="0" destOrd="0" presId="urn:microsoft.com/office/officeart/2005/8/layout/radial1"/>
    <dgm:cxn modelId="{5EC5AC1A-685E-44E4-87B8-EEF9665BBD54}" type="presOf" srcId="{2D2DFEE5-D4FD-564F-9E21-C6E5BC2E5D71}" destId="{36F7CBBD-80DE-DE40-B949-5956227A928D}" srcOrd="1" destOrd="0" presId="urn:microsoft.com/office/officeart/2005/8/layout/radial1"/>
    <dgm:cxn modelId="{632FC01A-5DC3-4FBF-8C5C-B3C3E2BBA8BA}" type="presOf" srcId="{2F3F79C0-7832-8546-B94F-687A0A626302}" destId="{1D53AF1F-7E9B-7B42-9DE7-82881F0794F3}" srcOrd="0" destOrd="0" presId="urn:microsoft.com/office/officeart/2005/8/layout/radial1"/>
    <dgm:cxn modelId="{AA79141B-BE78-492F-A545-35432C1CB6CD}" type="presOf" srcId="{A10051B0-1E13-B541-8751-64A32D3C0B29}" destId="{A1DABB7C-E9D8-0F41-B328-38F18D8AC48B}" srcOrd="1" destOrd="0" presId="urn:microsoft.com/office/officeart/2005/8/layout/radial1"/>
    <dgm:cxn modelId="{3D7C9B1E-2AD8-DD4A-9158-E1AC6670BF9C}" srcId="{580A8E49-4DE4-5C43-A824-3DE805726B82}" destId="{F15322AB-0D7B-6942-B864-8AA616AD29DD}" srcOrd="8" destOrd="0" parTransId="{F4457A50-5272-0343-B932-F56A48241B82}" sibTransId="{5DB4EC75-B392-404B-BD30-7F877C641222}"/>
    <dgm:cxn modelId="{A48F9E21-A886-40E3-BEAE-EAB2CD90F5FF}" type="presOf" srcId="{28BA32BB-45CF-2241-AB4A-33FAE9389A18}" destId="{D81F538B-392D-264D-B57F-97BF9EA94863}" srcOrd="1" destOrd="0" presId="urn:microsoft.com/office/officeart/2005/8/layout/radial1"/>
    <dgm:cxn modelId="{17653C2E-5E89-491C-A2CB-6BB236551E94}" type="presOf" srcId="{C2C9A495-30FA-884D-A579-5D8C3EF39E42}" destId="{800060A6-4DCD-1842-91B0-7234A262A6F3}" srcOrd="1" destOrd="0" presId="urn:microsoft.com/office/officeart/2005/8/layout/radial1"/>
    <dgm:cxn modelId="{3EECA833-A8C6-4F11-ADA0-8B85554EF795}" type="presOf" srcId="{AE1ABDBC-2A0F-B44E-905B-9B7E4D2E13A6}" destId="{FF058238-A363-6245-AE25-EFE878C9D332}" srcOrd="0" destOrd="0" presId="urn:microsoft.com/office/officeart/2005/8/layout/radial1"/>
    <dgm:cxn modelId="{4646F333-2B14-844C-92DA-C0B85D689ACF}" srcId="{580A8E49-4DE4-5C43-A824-3DE805726B82}" destId="{670398C8-2E93-8749-87C3-805DB3E90814}" srcOrd="2" destOrd="0" parTransId="{2D2DFEE5-D4FD-564F-9E21-C6E5BC2E5D71}" sibTransId="{9731F3B9-8061-504A-91EB-8F2C8F437ADA}"/>
    <dgm:cxn modelId="{5B753B39-BE02-4124-8069-39FB0DDCEB48}" type="presOf" srcId="{5D43090F-587E-A745-9DCC-A07CB018304A}" destId="{E929A530-68B0-CE42-90FC-BBDD768F2B83}" srcOrd="0" destOrd="0" presId="urn:microsoft.com/office/officeart/2005/8/layout/radial1"/>
    <dgm:cxn modelId="{2C7EC53D-B5DB-43EF-AC53-2D52EEA756D2}" type="presOf" srcId="{3638F596-80F5-5D4B-8FCF-D10AC1320D8A}" destId="{76FFB289-ECDB-6249-B619-C644F82F20EF}" srcOrd="0" destOrd="0" presId="urn:microsoft.com/office/officeart/2005/8/layout/radial1"/>
    <dgm:cxn modelId="{A3329F5E-9887-47B8-A004-9A4B34EB5931}" type="presOf" srcId="{F4457A50-5272-0343-B932-F56A48241B82}" destId="{D52A70CF-A05F-BC4C-A057-F7AF6D314F69}" srcOrd="0" destOrd="0" presId="urn:microsoft.com/office/officeart/2005/8/layout/radial1"/>
    <dgm:cxn modelId="{87D6F544-E66C-884B-9F80-3C6093C79CD4}" srcId="{580A8E49-4DE4-5C43-A824-3DE805726B82}" destId="{074B02EA-B708-E340-BFD6-0F500943892B}" srcOrd="9" destOrd="0" parTransId="{28BA32BB-45CF-2241-AB4A-33FAE9389A18}" sibTransId="{0EEF13BF-A110-BA4B-A31A-A518E16AEEB9}"/>
    <dgm:cxn modelId="{FCA05765-A60F-44E6-8AC5-FA5A5B8ABDFE}" type="presOf" srcId="{074B02EA-B708-E340-BFD6-0F500943892B}" destId="{563D5DB8-CB7A-5B4A-984C-A304A382FBA7}" srcOrd="0" destOrd="0" presId="urn:microsoft.com/office/officeart/2005/8/layout/radial1"/>
    <dgm:cxn modelId="{BC5D1C48-2E23-44B1-A4B4-9EA5DD26D8F8}" type="presOf" srcId="{38C75D8D-2B01-5649-8EB9-33D09A5C7E99}" destId="{3243C867-81F7-B141-B3F4-5BBC98B2C931}" srcOrd="1" destOrd="0" presId="urn:microsoft.com/office/officeart/2005/8/layout/radial1"/>
    <dgm:cxn modelId="{E40BE96A-1F82-4198-8870-799CFFBE50EE}" type="presOf" srcId="{580A8E49-4DE4-5C43-A824-3DE805726B82}" destId="{46BF79E5-7569-1844-A4CE-7B9F63C4DE4B}" srcOrd="0" destOrd="0" presId="urn:microsoft.com/office/officeart/2005/8/layout/radial1"/>
    <dgm:cxn modelId="{F087C96C-BBA6-473B-AF6E-85218FD20E3E}" type="presOf" srcId="{38C75D8D-2B01-5649-8EB9-33D09A5C7E99}" destId="{2B156243-8ABC-3E49-B7D9-6CE0732C2AC4}" srcOrd="0" destOrd="0" presId="urn:microsoft.com/office/officeart/2005/8/layout/radial1"/>
    <dgm:cxn modelId="{1DCD4E4E-5452-4A69-A280-843F028216AE}" type="presOf" srcId="{C2C9A495-30FA-884D-A579-5D8C3EF39E42}" destId="{595995CC-52BD-0749-A4E8-3F6D742B23F4}" srcOrd="0" destOrd="0" presId="urn:microsoft.com/office/officeart/2005/8/layout/radial1"/>
    <dgm:cxn modelId="{AABDD46E-1130-4EAE-A835-296D645A51B5}" type="presOf" srcId="{A10051B0-1E13-B541-8751-64A32D3C0B29}" destId="{C60E5AE5-D3D1-AB49-8216-13245B9C73FA}" srcOrd="0" destOrd="0" presId="urn:microsoft.com/office/officeart/2005/8/layout/radial1"/>
    <dgm:cxn modelId="{47F2A84F-9007-D240-A99C-542E5BD51992}" srcId="{580A8E49-4DE4-5C43-A824-3DE805726B82}" destId="{AE1ABDBC-2A0F-B44E-905B-9B7E4D2E13A6}" srcOrd="6" destOrd="0" parTransId="{7D6A1990-6DF8-5042-8FF9-A4AEBEE62AC5}" sibTransId="{25B16738-FE4C-7845-B11C-B1341CCB9E34}"/>
    <dgm:cxn modelId="{DE02BC71-7219-DB42-94D4-809FFA118898}" srcId="{4564E41E-AF94-3241-B7A7-463409208FE6}" destId="{580A8E49-4DE4-5C43-A824-3DE805726B82}" srcOrd="0" destOrd="0" parTransId="{04F0A13C-AA3C-6846-9B56-C0666CAB238D}" sibTransId="{EF75254A-E62B-9845-B5DD-26689AD281A0}"/>
    <dgm:cxn modelId="{1D936A52-70B6-4F29-930F-E08260BDECF9}" type="presOf" srcId="{C4F43241-AF23-DF49-BD35-A6D60358295F}" destId="{87A806E7-54EB-4C40-B307-00FCE5C8DAD0}" srcOrd="1" destOrd="0" presId="urn:microsoft.com/office/officeart/2005/8/layout/radial1"/>
    <dgm:cxn modelId="{6BC2D473-264B-42A8-9F20-7B53118AC80F}" type="presOf" srcId="{F15322AB-0D7B-6942-B864-8AA616AD29DD}" destId="{6A8BBB5D-083F-C749-88A1-CFC0CBE73B8C}" srcOrd="0" destOrd="0" presId="urn:microsoft.com/office/officeart/2005/8/layout/radial1"/>
    <dgm:cxn modelId="{D99FA878-D30A-4905-9E7F-6FAF94D0EC69}" type="presOf" srcId="{F5D16447-4C08-0347-B044-B02C0094793E}" destId="{1815C912-13B6-604B-B8EF-7D390527262F}" srcOrd="0" destOrd="0" presId="urn:microsoft.com/office/officeart/2005/8/layout/radial1"/>
    <dgm:cxn modelId="{C5D1E680-45DD-4285-9B42-EEFDAA83884D}" type="presOf" srcId="{6B4644E9-D1B0-4743-BB16-B89FEC959BBF}" destId="{8CA061CF-A874-C840-9CEA-689C4F51312A}" srcOrd="1" destOrd="0" presId="urn:microsoft.com/office/officeart/2005/8/layout/radial1"/>
    <dgm:cxn modelId="{3C8F1688-98AF-4A8E-BC43-E952B2ECDF8F}" type="presOf" srcId="{4564E41E-AF94-3241-B7A7-463409208FE6}" destId="{005FAAE9-6F9C-4249-8928-45CBCCFB2CBE}" srcOrd="0" destOrd="0" presId="urn:microsoft.com/office/officeart/2005/8/layout/radial1"/>
    <dgm:cxn modelId="{5425428C-38F2-40C9-A5C7-D66855256BFC}" type="presOf" srcId="{7D6A1990-6DF8-5042-8FF9-A4AEBEE62AC5}" destId="{07CF2B49-CFEE-5B44-BD58-0EF49075AC62}" srcOrd="1" destOrd="0" presId="urn:microsoft.com/office/officeart/2005/8/layout/radial1"/>
    <dgm:cxn modelId="{37B20592-EF36-45EB-8541-B890704F6EE4}" type="presOf" srcId="{F4457A50-5272-0343-B932-F56A48241B82}" destId="{21B6BC8F-B2C5-4E4D-9C45-F2853D3D12BD}" srcOrd="1" destOrd="0" presId="urn:microsoft.com/office/officeart/2005/8/layout/radial1"/>
    <dgm:cxn modelId="{B8832B93-3DAA-4AAE-9D8A-551EC6E9F254}" type="presOf" srcId="{5D43090F-587E-A745-9DCC-A07CB018304A}" destId="{AA1045EF-02B6-8B47-AE57-4E15F9DC6978}" srcOrd="1" destOrd="0" presId="urn:microsoft.com/office/officeart/2005/8/layout/radial1"/>
    <dgm:cxn modelId="{3A97C7B2-FDA7-2847-9CC4-78FCE1EE9024}" srcId="{580A8E49-4DE4-5C43-A824-3DE805726B82}" destId="{138D464B-AC8F-E04E-9A20-DB1560CB623E}" srcOrd="1" destOrd="0" parTransId="{C4F43241-AF23-DF49-BD35-A6D60358295F}" sibTransId="{F62A95AB-675E-FF47-8BA2-32702935E9B3}"/>
    <dgm:cxn modelId="{DF9387B5-1860-544A-BA79-D4B253D3A5FA}" srcId="{580A8E49-4DE4-5C43-A824-3DE805726B82}" destId="{2F3F79C0-7832-8546-B94F-687A0A626302}" srcOrd="7" destOrd="0" parTransId="{C2C9A495-30FA-884D-A579-5D8C3EF39E42}" sibTransId="{E1F6AE94-8CCF-3746-ACBF-15110821DE69}"/>
    <dgm:cxn modelId="{4E3913B9-C7BE-45AB-AF89-AA697695367F}" type="presOf" srcId="{DA8D7519-222C-4B4B-B86C-6BBD1A06E980}" destId="{FD7A3CFD-2BC3-6D4C-A2FC-841BF86B21FE}" srcOrd="0" destOrd="0" presId="urn:microsoft.com/office/officeart/2005/8/layout/radial1"/>
    <dgm:cxn modelId="{20FEDAC7-E518-4FCC-A75F-6BB2D2C7BE16}" type="presOf" srcId="{2D2DFEE5-D4FD-564F-9E21-C6E5BC2E5D71}" destId="{865091B1-7E54-FB42-A442-46A1035E2AA6}" srcOrd="0" destOrd="0" presId="urn:microsoft.com/office/officeart/2005/8/layout/radial1"/>
    <dgm:cxn modelId="{FE31DBC8-8281-EE47-886A-FDF6AF7AD170}" srcId="{580A8E49-4DE4-5C43-A824-3DE805726B82}" destId="{F5D16447-4C08-0347-B044-B02C0094793E}" srcOrd="0" destOrd="0" parTransId="{A10051B0-1E13-B541-8751-64A32D3C0B29}" sibTransId="{5EA8F769-F08C-DF43-8B52-BE3148FA7767}"/>
    <dgm:cxn modelId="{F7B0A8CD-D2F5-40EB-BDF1-1DFB8BB63C09}" type="presOf" srcId="{6B4644E9-D1B0-4743-BB16-B89FEC959BBF}" destId="{9515A227-5869-0F4F-BABA-62AECFA92EC0}" srcOrd="0" destOrd="0" presId="urn:microsoft.com/office/officeart/2005/8/layout/radial1"/>
    <dgm:cxn modelId="{1FC47ED6-2965-4FC8-AC56-FF0A2AA46AD7}" type="presOf" srcId="{C4F43241-AF23-DF49-BD35-A6D60358295F}" destId="{4BE7D302-2742-3F48-8F85-F5FD31E54579}" srcOrd="0" destOrd="0" presId="urn:microsoft.com/office/officeart/2005/8/layout/radial1"/>
    <dgm:cxn modelId="{075533DD-639F-0348-9FC7-6BB03140B70C}" srcId="{580A8E49-4DE4-5C43-A824-3DE805726B82}" destId="{DA8D7519-222C-4B4B-B86C-6BBD1A06E980}" srcOrd="3" destOrd="0" parTransId="{5D43090F-587E-A745-9DCC-A07CB018304A}" sibTransId="{BA6634F5-04DB-514F-A104-761345A49069}"/>
    <dgm:cxn modelId="{DEFE85DD-6560-214E-90C2-E46788B541FB}" srcId="{580A8E49-4DE4-5C43-A824-3DE805726B82}" destId="{3638F596-80F5-5D4B-8FCF-D10AC1320D8A}" srcOrd="4" destOrd="0" parTransId="{38C75D8D-2B01-5649-8EB9-33D09A5C7E99}" sibTransId="{8F40C253-681A-C240-91C0-5E35D3737FE7}"/>
    <dgm:cxn modelId="{2FA2AADF-621B-4DA5-B4F8-4E3B98DE2CB9}" type="presOf" srcId="{28BA32BB-45CF-2241-AB4A-33FAE9389A18}" destId="{3A68B424-4286-854C-8FEC-D97278BED43C}" srcOrd="0" destOrd="0" presId="urn:microsoft.com/office/officeart/2005/8/layout/radial1"/>
    <dgm:cxn modelId="{3D71BCE3-EDB2-46E2-B95D-D8826E74D4CC}" type="presOf" srcId="{670398C8-2E93-8749-87C3-805DB3E90814}" destId="{CF713731-FC2C-9145-B57B-F3A5B33F9129}" srcOrd="0" destOrd="0" presId="urn:microsoft.com/office/officeart/2005/8/layout/radial1"/>
    <dgm:cxn modelId="{405FD5E7-67AE-40C4-8ABE-4C1AA8B323E6}" type="presOf" srcId="{5869BB08-2E17-3D49-B9EB-553F215B73C4}" destId="{DE4C2017-B577-DD4D-B4BA-22F111FA201C}" srcOrd="0" destOrd="0" presId="urn:microsoft.com/office/officeart/2005/8/layout/radial1"/>
    <dgm:cxn modelId="{3B6CE6F8-6235-4505-9B68-1BE73ED1E8EE}" type="presOf" srcId="{138D464B-AC8F-E04E-9A20-DB1560CB623E}" destId="{B1DEE1B3-7DEF-2344-B1A8-1030B83A48D8}" srcOrd="0" destOrd="0" presId="urn:microsoft.com/office/officeart/2005/8/layout/radial1"/>
    <dgm:cxn modelId="{A14C2B46-FDD0-46BA-BAEA-19D7A84153BD}" type="presParOf" srcId="{005FAAE9-6F9C-4249-8928-45CBCCFB2CBE}" destId="{46BF79E5-7569-1844-A4CE-7B9F63C4DE4B}" srcOrd="0" destOrd="0" presId="urn:microsoft.com/office/officeart/2005/8/layout/radial1"/>
    <dgm:cxn modelId="{0D62124D-2A94-4F7D-8012-D2D59D8C9FA6}" type="presParOf" srcId="{005FAAE9-6F9C-4249-8928-45CBCCFB2CBE}" destId="{C60E5AE5-D3D1-AB49-8216-13245B9C73FA}" srcOrd="1" destOrd="0" presId="urn:microsoft.com/office/officeart/2005/8/layout/radial1"/>
    <dgm:cxn modelId="{D528D533-AE42-47E0-BA47-10ED8BD478F6}" type="presParOf" srcId="{C60E5AE5-D3D1-AB49-8216-13245B9C73FA}" destId="{A1DABB7C-E9D8-0F41-B328-38F18D8AC48B}" srcOrd="0" destOrd="0" presId="urn:microsoft.com/office/officeart/2005/8/layout/radial1"/>
    <dgm:cxn modelId="{D37F45C1-4D8E-4F37-97E6-9EBD1541A403}" type="presParOf" srcId="{005FAAE9-6F9C-4249-8928-45CBCCFB2CBE}" destId="{1815C912-13B6-604B-B8EF-7D390527262F}" srcOrd="2" destOrd="0" presId="urn:microsoft.com/office/officeart/2005/8/layout/radial1"/>
    <dgm:cxn modelId="{3E07CC48-E6C1-4F9A-88A3-E1B8290247EF}" type="presParOf" srcId="{005FAAE9-6F9C-4249-8928-45CBCCFB2CBE}" destId="{4BE7D302-2742-3F48-8F85-F5FD31E54579}" srcOrd="3" destOrd="0" presId="urn:microsoft.com/office/officeart/2005/8/layout/radial1"/>
    <dgm:cxn modelId="{9C00DAD8-6697-4D83-AEC5-8DD14BE9E247}" type="presParOf" srcId="{4BE7D302-2742-3F48-8F85-F5FD31E54579}" destId="{87A806E7-54EB-4C40-B307-00FCE5C8DAD0}" srcOrd="0" destOrd="0" presId="urn:microsoft.com/office/officeart/2005/8/layout/radial1"/>
    <dgm:cxn modelId="{9B581C2E-514C-4707-848B-48CE2E6DF6F2}" type="presParOf" srcId="{005FAAE9-6F9C-4249-8928-45CBCCFB2CBE}" destId="{B1DEE1B3-7DEF-2344-B1A8-1030B83A48D8}" srcOrd="4" destOrd="0" presId="urn:microsoft.com/office/officeart/2005/8/layout/radial1"/>
    <dgm:cxn modelId="{75439E44-185C-419A-B061-489D4B384A7E}" type="presParOf" srcId="{005FAAE9-6F9C-4249-8928-45CBCCFB2CBE}" destId="{865091B1-7E54-FB42-A442-46A1035E2AA6}" srcOrd="5" destOrd="0" presId="urn:microsoft.com/office/officeart/2005/8/layout/radial1"/>
    <dgm:cxn modelId="{891478AC-3D6D-4AEC-A0B0-E9E32E104D67}" type="presParOf" srcId="{865091B1-7E54-FB42-A442-46A1035E2AA6}" destId="{36F7CBBD-80DE-DE40-B949-5956227A928D}" srcOrd="0" destOrd="0" presId="urn:microsoft.com/office/officeart/2005/8/layout/radial1"/>
    <dgm:cxn modelId="{7A16B7FD-3353-4431-A31F-000ACF409528}" type="presParOf" srcId="{005FAAE9-6F9C-4249-8928-45CBCCFB2CBE}" destId="{CF713731-FC2C-9145-B57B-F3A5B33F9129}" srcOrd="6" destOrd="0" presId="urn:microsoft.com/office/officeart/2005/8/layout/radial1"/>
    <dgm:cxn modelId="{9817B00B-5BD7-43C7-A175-4DA707DA5596}" type="presParOf" srcId="{005FAAE9-6F9C-4249-8928-45CBCCFB2CBE}" destId="{E929A530-68B0-CE42-90FC-BBDD768F2B83}" srcOrd="7" destOrd="0" presId="urn:microsoft.com/office/officeart/2005/8/layout/radial1"/>
    <dgm:cxn modelId="{BF8D8E8D-3CA2-4E52-8BBC-F1067A2ABB74}" type="presParOf" srcId="{E929A530-68B0-CE42-90FC-BBDD768F2B83}" destId="{AA1045EF-02B6-8B47-AE57-4E15F9DC6978}" srcOrd="0" destOrd="0" presId="urn:microsoft.com/office/officeart/2005/8/layout/radial1"/>
    <dgm:cxn modelId="{78CF72FA-4A95-499A-B9FC-3E22C5373732}" type="presParOf" srcId="{005FAAE9-6F9C-4249-8928-45CBCCFB2CBE}" destId="{FD7A3CFD-2BC3-6D4C-A2FC-841BF86B21FE}" srcOrd="8" destOrd="0" presId="urn:microsoft.com/office/officeart/2005/8/layout/radial1"/>
    <dgm:cxn modelId="{AAF469AB-93A3-4ABB-9DFC-26F074890F6F}" type="presParOf" srcId="{005FAAE9-6F9C-4249-8928-45CBCCFB2CBE}" destId="{2B156243-8ABC-3E49-B7D9-6CE0732C2AC4}" srcOrd="9" destOrd="0" presId="urn:microsoft.com/office/officeart/2005/8/layout/radial1"/>
    <dgm:cxn modelId="{962F5559-8813-4967-B545-3D08E0A54B48}" type="presParOf" srcId="{2B156243-8ABC-3E49-B7D9-6CE0732C2AC4}" destId="{3243C867-81F7-B141-B3F4-5BBC98B2C931}" srcOrd="0" destOrd="0" presId="urn:microsoft.com/office/officeart/2005/8/layout/radial1"/>
    <dgm:cxn modelId="{1B882F75-859A-415E-84B2-46337C9C0E66}" type="presParOf" srcId="{005FAAE9-6F9C-4249-8928-45CBCCFB2CBE}" destId="{76FFB289-ECDB-6249-B619-C644F82F20EF}" srcOrd="10" destOrd="0" presId="urn:microsoft.com/office/officeart/2005/8/layout/radial1"/>
    <dgm:cxn modelId="{AEA47C2B-195D-4396-85B0-5D410074E08E}" type="presParOf" srcId="{005FAAE9-6F9C-4249-8928-45CBCCFB2CBE}" destId="{9515A227-5869-0F4F-BABA-62AECFA92EC0}" srcOrd="11" destOrd="0" presId="urn:microsoft.com/office/officeart/2005/8/layout/radial1"/>
    <dgm:cxn modelId="{19AC9457-7916-4118-B4CB-9B43F132CA39}" type="presParOf" srcId="{9515A227-5869-0F4F-BABA-62AECFA92EC0}" destId="{8CA061CF-A874-C840-9CEA-689C4F51312A}" srcOrd="0" destOrd="0" presId="urn:microsoft.com/office/officeart/2005/8/layout/radial1"/>
    <dgm:cxn modelId="{6B8AD882-697A-4E34-BB01-3A6D1851E6DF}" type="presParOf" srcId="{005FAAE9-6F9C-4249-8928-45CBCCFB2CBE}" destId="{DE4C2017-B577-DD4D-B4BA-22F111FA201C}" srcOrd="12" destOrd="0" presId="urn:microsoft.com/office/officeart/2005/8/layout/radial1"/>
    <dgm:cxn modelId="{93438ED3-936D-4750-8FDA-0520C0048AE2}" type="presParOf" srcId="{005FAAE9-6F9C-4249-8928-45CBCCFB2CBE}" destId="{D70C54EE-467B-2B4A-8FDA-7B7762D13580}" srcOrd="13" destOrd="0" presId="urn:microsoft.com/office/officeart/2005/8/layout/radial1"/>
    <dgm:cxn modelId="{5F0EC83A-9835-4C5B-98A9-0D007DE84094}" type="presParOf" srcId="{D70C54EE-467B-2B4A-8FDA-7B7762D13580}" destId="{07CF2B49-CFEE-5B44-BD58-0EF49075AC62}" srcOrd="0" destOrd="0" presId="urn:microsoft.com/office/officeart/2005/8/layout/radial1"/>
    <dgm:cxn modelId="{AEE2B046-E43F-45C5-8A02-4D16E6A828E9}" type="presParOf" srcId="{005FAAE9-6F9C-4249-8928-45CBCCFB2CBE}" destId="{FF058238-A363-6245-AE25-EFE878C9D332}" srcOrd="14" destOrd="0" presId="urn:microsoft.com/office/officeart/2005/8/layout/radial1"/>
    <dgm:cxn modelId="{D527F9F1-50E2-4A52-8417-0B5809E2BCD3}" type="presParOf" srcId="{005FAAE9-6F9C-4249-8928-45CBCCFB2CBE}" destId="{595995CC-52BD-0749-A4E8-3F6D742B23F4}" srcOrd="15" destOrd="0" presId="urn:microsoft.com/office/officeart/2005/8/layout/radial1"/>
    <dgm:cxn modelId="{0631BC82-72F0-469D-9422-B60BAF3E98FC}" type="presParOf" srcId="{595995CC-52BD-0749-A4E8-3F6D742B23F4}" destId="{800060A6-4DCD-1842-91B0-7234A262A6F3}" srcOrd="0" destOrd="0" presId="urn:microsoft.com/office/officeart/2005/8/layout/radial1"/>
    <dgm:cxn modelId="{008F169E-4229-4442-970D-AC97B20CA827}" type="presParOf" srcId="{005FAAE9-6F9C-4249-8928-45CBCCFB2CBE}" destId="{1D53AF1F-7E9B-7B42-9DE7-82881F0794F3}" srcOrd="16" destOrd="0" presId="urn:microsoft.com/office/officeart/2005/8/layout/radial1"/>
    <dgm:cxn modelId="{DBDC09C9-91EC-4F11-9233-14B5699AD4AF}" type="presParOf" srcId="{005FAAE9-6F9C-4249-8928-45CBCCFB2CBE}" destId="{D52A70CF-A05F-BC4C-A057-F7AF6D314F69}" srcOrd="17" destOrd="0" presId="urn:microsoft.com/office/officeart/2005/8/layout/radial1"/>
    <dgm:cxn modelId="{B71205EF-76CC-43B4-8DFF-F0E2063BE4EE}" type="presParOf" srcId="{D52A70CF-A05F-BC4C-A057-F7AF6D314F69}" destId="{21B6BC8F-B2C5-4E4D-9C45-F2853D3D12BD}" srcOrd="0" destOrd="0" presId="urn:microsoft.com/office/officeart/2005/8/layout/radial1"/>
    <dgm:cxn modelId="{A4BD5900-70FE-44F7-900E-FEA3804048AC}" type="presParOf" srcId="{005FAAE9-6F9C-4249-8928-45CBCCFB2CBE}" destId="{6A8BBB5D-083F-C749-88A1-CFC0CBE73B8C}" srcOrd="18" destOrd="0" presId="urn:microsoft.com/office/officeart/2005/8/layout/radial1"/>
    <dgm:cxn modelId="{B48FD8AA-0BD4-4C96-A01F-7D73204FEF50}" type="presParOf" srcId="{005FAAE9-6F9C-4249-8928-45CBCCFB2CBE}" destId="{3A68B424-4286-854C-8FEC-D97278BED43C}" srcOrd="19" destOrd="0" presId="urn:microsoft.com/office/officeart/2005/8/layout/radial1"/>
    <dgm:cxn modelId="{68783DFC-0AFC-4423-B4DD-14A069AEE460}" type="presParOf" srcId="{3A68B424-4286-854C-8FEC-D97278BED43C}" destId="{D81F538B-392D-264D-B57F-97BF9EA94863}" srcOrd="0" destOrd="0" presId="urn:microsoft.com/office/officeart/2005/8/layout/radial1"/>
    <dgm:cxn modelId="{0D508E33-17D0-4FF6-A58C-7D2795ADD162}" type="presParOf" srcId="{005FAAE9-6F9C-4249-8928-45CBCCFB2CBE}" destId="{563D5DB8-CB7A-5B4A-984C-A304A382FBA7}" srcOrd="20"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9B3E9-6F57-1F4C-B575-D9AAA08C89C2}"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10983A9F-8AB0-9547-A923-3E962594AD15}">
      <dgm:prSet phldrT="[Text]" custT="1"/>
      <dgm:spPr>
        <a:solidFill>
          <a:schemeClr val="tx2">
            <a:lumMod val="20000"/>
            <a:lumOff val="80000"/>
          </a:schemeClr>
        </a:solidFill>
      </dgm:spPr>
      <dgm:t>
        <a:bodyPr/>
        <a:lstStyle/>
        <a:p>
          <a:r>
            <a:rPr lang="en-US" sz="1600" dirty="0">
              <a:solidFill>
                <a:srgbClr val="000000"/>
              </a:solidFill>
            </a:rPr>
            <a:t>Tactics</a:t>
          </a:r>
        </a:p>
      </dgm:t>
    </dgm:pt>
    <dgm:pt modelId="{D2CF70A5-13CF-6D4C-9C3D-11CE51F954B3}" cxnId="{C3851853-05C8-4E44-8AAA-739EB8777A48}" type="parTrans">
      <dgm:prSet/>
      <dgm:spPr/>
      <dgm:t>
        <a:bodyPr/>
        <a:lstStyle/>
        <a:p>
          <a:endParaRPr lang="en-US" sz="1600">
            <a:solidFill>
              <a:srgbClr val="000000"/>
            </a:solidFill>
          </a:endParaRPr>
        </a:p>
      </dgm:t>
    </dgm:pt>
    <dgm:pt modelId="{19EAFE0D-2EF9-EC4F-A664-97EA3682D86A}" cxnId="{C3851853-05C8-4E44-8AAA-739EB8777A48}" type="sibTrans">
      <dgm:prSet/>
      <dgm:spPr/>
      <dgm:t>
        <a:bodyPr/>
        <a:lstStyle/>
        <a:p>
          <a:endParaRPr lang="en-US" sz="1600">
            <a:solidFill>
              <a:srgbClr val="000000"/>
            </a:solidFill>
          </a:endParaRPr>
        </a:p>
      </dgm:t>
    </dgm:pt>
    <dgm:pt modelId="{D39C23B5-1D10-1741-9C2A-61DE15F10C6F}">
      <dgm:prSet phldrT="[Text]" custT="1"/>
      <dgm:spPr>
        <a:solidFill>
          <a:schemeClr val="tx2">
            <a:lumMod val="20000"/>
            <a:lumOff val="80000"/>
          </a:schemeClr>
        </a:solidFill>
      </dgm:spPr>
      <dgm:t>
        <a:bodyPr/>
        <a:lstStyle/>
        <a:p>
          <a:r>
            <a:rPr lang="en-US" sz="1600" dirty="0">
              <a:solidFill>
                <a:srgbClr val="000000"/>
              </a:solidFill>
            </a:rPr>
            <a:t>Emotion</a:t>
          </a:r>
        </a:p>
      </dgm:t>
    </dgm:pt>
    <dgm:pt modelId="{4FB7B555-4E29-A14E-A0C3-D6E19D9F2760}" cxnId="{CCB544E3-54BF-F143-957A-F8CCC777C3B7}" type="parTrans">
      <dgm:prSet custT="1"/>
      <dgm:spPr/>
      <dgm:t>
        <a:bodyPr/>
        <a:lstStyle/>
        <a:p>
          <a:endParaRPr lang="en-US" sz="1600">
            <a:solidFill>
              <a:srgbClr val="000000"/>
            </a:solidFill>
          </a:endParaRPr>
        </a:p>
      </dgm:t>
    </dgm:pt>
    <dgm:pt modelId="{C5D29454-0E93-5D4F-B2BF-CC3A61A0E229}" cxnId="{CCB544E3-54BF-F143-957A-F8CCC777C3B7}" type="sibTrans">
      <dgm:prSet/>
      <dgm:spPr/>
      <dgm:t>
        <a:bodyPr/>
        <a:lstStyle/>
        <a:p>
          <a:endParaRPr lang="en-US" sz="1600">
            <a:solidFill>
              <a:srgbClr val="000000"/>
            </a:solidFill>
          </a:endParaRPr>
        </a:p>
      </dgm:t>
    </dgm:pt>
    <dgm:pt modelId="{DC96007F-85FF-9F43-A52F-46082D26DED4}">
      <dgm:prSet phldrT="[Text]" custT="1"/>
      <dgm:spPr>
        <a:solidFill>
          <a:schemeClr val="tx2">
            <a:lumMod val="20000"/>
            <a:lumOff val="80000"/>
          </a:schemeClr>
        </a:solidFill>
      </dgm:spPr>
      <dgm:t>
        <a:bodyPr/>
        <a:lstStyle/>
        <a:p>
          <a:r>
            <a:rPr lang="en-US" sz="1600" dirty="0">
              <a:solidFill>
                <a:srgbClr val="000000"/>
              </a:solidFill>
            </a:rPr>
            <a:t>Logic</a:t>
          </a:r>
        </a:p>
      </dgm:t>
    </dgm:pt>
    <dgm:pt modelId="{E42BDEB1-D891-1049-8816-80783C556271}" cxnId="{88407F83-394E-474E-BC0B-93C08AE6DF2C}" type="parTrans">
      <dgm:prSet custT="1"/>
      <dgm:spPr/>
      <dgm:t>
        <a:bodyPr/>
        <a:lstStyle/>
        <a:p>
          <a:endParaRPr lang="en-US" sz="1600">
            <a:solidFill>
              <a:srgbClr val="000000"/>
            </a:solidFill>
          </a:endParaRPr>
        </a:p>
      </dgm:t>
    </dgm:pt>
    <dgm:pt modelId="{9DCF7541-E62C-D743-BA36-4123E3C576E9}" cxnId="{88407F83-394E-474E-BC0B-93C08AE6DF2C}" type="sibTrans">
      <dgm:prSet/>
      <dgm:spPr/>
      <dgm:t>
        <a:bodyPr/>
        <a:lstStyle/>
        <a:p>
          <a:endParaRPr lang="en-US" sz="1600">
            <a:solidFill>
              <a:srgbClr val="000000"/>
            </a:solidFill>
          </a:endParaRPr>
        </a:p>
      </dgm:t>
    </dgm:pt>
    <dgm:pt modelId="{8E2D24AF-C124-B844-BD5F-A7FC52693979}">
      <dgm:prSet phldrT="[Text]" custT="1"/>
      <dgm:spPr>
        <a:solidFill>
          <a:schemeClr val="tx2">
            <a:lumMod val="20000"/>
            <a:lumOff val="80000"/>
          </a:schemeClr>
        </a:solidFill>
      </dgm:spPr>
      <dgm:t>
        <a:bodyPr/>
        <a:lstStyle/>
        <a:p>
          <a:r>
            <a:rPr lang="en-US" sz="1600" dirty="0">
              <a:solidFill>
                <a:srgbClr val="000000"/>
              </a:solidFill>
            </a:rPr>
            <a:t>Threat</a:t>
          </a:r>
        </a:p>
      </dgm:t>
    </dgm:pt>
    <dgm:pt modelId="{9FDEF678-E2BE-C549-85DF-8EC137B897DF}" cxnId="{DEC744A4-DFCC-8C4D-A799-7F51AAC9EE7D}" type="parTrans">
      <dgm:prSet custT="1"/>
      <dgm:spPr/>
      <dgm:t>
        <a:bodyPr/>
        <a:lstStyle/>
        <a:p>
          <a:endParaRPr lang="en-US" sz="1600">
            <a:solidFill>
              <a:srgbClr val="000000"/>
            </a:solidFill>
          </a:endParaRPr>
        </a:p>
      </dgm:t>
    </dgm:pt>
    <dgm:pt modelId="{1606B34D-E7B3-4146-A131-80E273B276CE}" cxnId="{DEC744A4-DFCC-8C4D-A799-7F51AAC9EE7D}" type="sibTrans">
      <dgm:prSet/>
      <dgm:spPr/>
      <dgm:t>
        <a:bodyPr/>
        <a:lstStyle/>
        <a:p>
          <a:endParaRPr lang="en-US" sz="1600">
            <a:solidFill>
              <a:srgbClr val="000000"/>
            </a:solidFill>
          </a:endParaRPr>
        </a:p>
      </dgm:t>
    </dgm:pt>
    <dgm:pt modelId="{00793598-9B73-9C48-8CC1-50709AC5FE42}">
      <dgm:prSet phldrT="[Text]" custT="1"/>
      <dgm:spPr>
        <a:solidFill>
          <a:schemeClr val="tx2">
            <a:lumMod val="20000"/>
            <a:lumOff val="80000"/>
          </a:schemeClr>
        </a:solidFill>
      </dgm:spPr>
      <dgm:t>
        <a:bodyPr/>
        <a:lstStyle/>
        <a:p>
          <a:r>
            <a:rPr lang="en-US" sz="1600" dirty="0">
              <a:solidFill>
                <a:srgbClr val="000000"/>
              </a:solidFill>
            </a:rPr>
            <a:t>Bargaining</a:t>
          </a:r>
        </a:p>
      </dgm:t>
    </dgm:pt>
    <dgm:pt modelId="{52AEF02D-2C24-E941-9F18-1318F944CE2C}" cxnId="{A8057447-48CF-BF48-AB8E-128214734DF5}" type="parTrans">
      <dgm:prSet custT="1"/>
      <dgm:spPr/>
      <dgm:t>
        <a:bodyPr/>
        <a:lstStyle/>
        <a:p>
          <a:endParaRPr lang="en-US" sz="1600">
            <a:solidFill>
              <a:srgbClr val="000000"/>
            </a:solidFill>
          </a:endParaRPr>
        </a:p>
      </dgm:t>
    </dgm:pt>
    <dgm:pt modelId="{BA05213C-048B-4144-9EA1-627FFD08B211}" cxnId="{A8057447-48CF-BF48-AB8E-128214734DF5}" type="sibTrans">
      <dgm:prSet/>
      <dgm:spPr/>
      <dgm:t>
        <a:bodyPr/>
        <a:lstStyle/>
        <a:p>
          <a:endParaRPr lang="en-US" sz="1600">
            <a:solidFill>
              <a:srgbClr val="000000"/>
            </a:solidFill>
          </a:endParaRPr>
        </a:p>
      </dgm:t>
    </dgm:pt>
    <dgm:pt modelId="{98A5D10E-17A5-C04E-8A90-206CE3C98778}">
      <dgm:prSet custT="1"/>
      <dgm:spPr>
        <a:solidFill>
          <a:schemeClr val="tx2">
            <a:lumMod val="20000"/>
            <a:lumOff val="80000"/>
          </a:schemeClr>
        </a:solidFill>
      </dgm:spPr>
      <dgm:t>
        <a:bodyPr/>
        <a:lstStyle/>
        <a:p>
          <a:r>
            <a:rPr lang="en-US" sz="1600" dirty="0">
              <a:solidFill>
                <a:srgbClr val="000000"/>
              </a:solidFill>
            </a:rPr>
            <a:t>Compromise</a:t>
          </a:r>
        </a:p>
      </dgm:t>
    </dgm:pt>
    <dgm:pt modelId="{B2C4BFD6-F66D-5545-A974-E18EFB38BCC0}" cxnId="{FFA0DC6E-9FDD-204D-9C5F-06EB5F1FB9EF}" type="parTrans">
      <dgm:prSet custT="1"/>
      <dgm:spPr/>
      <dgm:t>
        <a:bodyPr/>
        <a:lstStyle/>
        <a:p>
          <a:endParaRPr lang="en-US" sz="1600">
            <a:solidFill>
              <a:srgbClr val="000000"/>
            </a:solidFill>
          </a:endParaRPr>
        </a:p>
      </dgm:t>
    </dgm:pt>
    <dgm:pt modelId="{BF15C867-AB18-6C41-A57C-3EAC9DA814AD}" cxnId="{FFA0DC6E-9FDD-204D-9C5F-06EB5F1FB9EF}" type="sibTrans">
      <dgm:prSet/>
      <dgm:spPr/>
      <dgm:t>
        <a:bodyPr/>
        <a:lstStyle/>
        <a:p>
          <a:endParaRPr lang="en-US" sz="1600">
            <a:solidFill>
              <a:srgbClr val="000000"/>
            </a:solidFill>
          </a:endParaRPr>
        </a:p>
      </dgm:t>
    </dgm:pt>
    <dgm:pt modelId="{C246A7DE-FA91-064B-87B5-C7F1AB1AFABF}" type="pres">
      <dgm:prSet presAssocID="{31A9B3E9-6F57-1F4C-B575-D9AAA08C89C2}" presName="cycle" presStyleCnt="0">
        <dgm:presLayoutVars>
          <dgm:chMax val="1"/>
          <dgm:dir/>
          <dgm:animLvl val="ctr"/>
          <dgm:resizeHandles val="exact"/>
        </dgm:presLayoutVars>
      </dgm:prSet>
      <dgm:spPr/>
    </dgm:pt>
    <dgm:pt modelId="{1CC3C085-5A4C-9443-AFA6-C52219577B7A}" type="pres">
      <dgm:prSet presAssocID="{10983A9F-8AB0-9547-A923-3E962594AD15}" presName="centerShape" presStyleLbl="node0" presStyleIdx="0" presStyleCnt="1"/>
      <dgm:spPr/>
    </dgm:pt>
    <dgm:pt modelId="{8EEFC38A-7ED0-844C-A1B9-5C55B6129BCC}" type="pres">
      <dgm:prSet presAssocID="{4FB7B555-4E29-A14E-A0C3-D6E19D9F2760}" presName="Name9" presStyleLbl="parChTrans1D2" presStyleIdx="0" presStyleCnt="5"/>
      <dgm:spPr/>
    </dgm:pt>
    <dgm:pt modelId="{D48A7C71-81C8-B541-A442-581D74FB77D9}" type="pres">
      <dgm:prSet presAssocID="{4FB7B555-4E29-A14E-A0C3-D6E19D9F2760}" presName="connTx" presStyleLbl="parChTrans1D2" presStyleIdx="0" presStyleCnt="5"/>
      <dgm:spPr/>
    </dgm:pt>
    <dgm:pt modelId="{66C1F773-7983-7F47-AD75-F2871E50AB53}" type="pres">
      <dgm:prSet presAssocID="{D39C23B5-1D10-1741-9C2A-61DE15F10C6F}" presName="node" presStyleLbl="node1" presStyleIdx="0" presStyleCnt="5" custScaleX="139296">
        <dgm:presLayoutVars>
          <dgm:bulletEnabled val="1"/>
        </dgm:presLayoutVars>
      </dgm:prSet>
      <dgm:spPr/>
    </dgm:pt>
    <dgm:pt modelId="{6F49F7A9-0818-6646-AA65-A01F2776AA2D}" type="pres">
      <dgm:prSet presAssocID="{E42BDEB1-D891-1049-8816-80783C556271}" presName="Name9" presStyleLbl="parChTrans1D2" presStyleIdx="1" presStyleCnt="5"/>
      <dgm:spPr/>
    </dgm:pt>
    <dgm:pt modelId="{1DFDD6C4-ACC5-684E-BC48-05E1AEB4C30B}" type="pres">
      <dgm:prSet presAssocID="{E42BDEB1-D891-1049-8816-80783C556271}" presName="connTx" presStyleLbl="parChTrans1D2" presStyleIdx="1" presStyleCnt="5"/>
      <dgm:spPr/>
    </dgm:pt>
    <dgm:pt modelId="{6734C95F-E2B8-AE4D-906D-6137C63B8B71}" type="pres">
      <dgm:prSet presAssocID="{DC96007F-85FF-9F43-A52F-46082D26DED4}" presName="node" presStyleLbl="node1" presStyleIdx="1" presStyleCnt="5" custScaleX="139296">
        <dgm:presLayoutVars>
          <dgm:bulletEnabled val="1"/>
        </dgm:presLayoutVars>
      </dgm:prSet>
      <dgm:spPr/>
    </dgm:pt>
    <dgm:pt modelId="{781EFF23-CC23-7849-A446-F2B9D18C7BB4}" type="pres">
      <dgm:prSet presAssocID="{9FDEF678-E2BE-C549-85DF-8EC137B897DF}" presName="Name9" presStyleLbl="parChTrans1D2" presStyleIdx="2" presStyleCnt="5"/>
      <dgm:spPr/>
    </dgm:pt>
    <dgm:pt modelId="{A10CEF67-BB35-1B40-940A-6765C94F0948}" type="pres">
      <dgm:prSet presAssocID="{9FDEF678-E2BE-C549-85DF-8EC137B897DF}" presName="connTx" presStyleLbl="parChTrans1D2" presStyleIdx="2" presStyleCnt="5"/>
      <dgm:spPr/>
    </dgm:pt>
    <dgm:pt modelId="{FC039566-18BE-EE4F-837E-1F11333069CB}" type="pres">
      <dgm:prSet presAssocID="{8E2D24AF-C124-B844-BD5F-A7FC52693979}" presName="node" presStyleLbl="node1" presStyleIdx="2" presStyleCnt="5" custScaleX="139296">
        <dgm:presLayoutVars>
          <dgm:bulletEnabled val="1"/>
        </dgm:presLayoutVars>
      </dgm:prSet>
      <dgm:spPr/>
    </dgm:pt>
    <dgm:pt modelId="{EFC35D5B-E70C-8042-9153-C170C93A0A5E}" type="pres">
      <dgm:prSet presAssocID="{52AEF02D-2C24-E941-9F18-1318F944CE2C}" presName="Name9" presStyleLbl="parChTrans1D2" presStyleIdx="3" presStyleCnt="5"/>
      <dgm:spPr/>
    </dgm:pt>
    <dgm:pt modelId="{51885AD9-8772-5541-A4A0-035A5BEF3484}" type="pres">
      <dgm:prSet presAssocID="{52AEF02D-2C24-E941-9F18-1318F944CE2C}" presName="connTx" presStyleLbl="parChTrans1D2" presStyleIdx="3" presStyleCnt="5"/>
      <dgm:spPr/>
    </dgm:pt>
    <dgm:pt modelId="{C4A6A1EA-E83B-4443-AACE-95541403BD57}" type="pres">
      <dgm:prSet presAssocID="{00793598-9B73-9C48-8CC1-50709AC5FE42}" presName="node" presStyleLbl="node1" presStyleIdx="3" presStyleCnt="5" custScaleX="139296">
        <dgm:presLayoutVars>
          <dgm:bulletEnabled val="1"/>
        </dgm:presLayoutVars>
      </dgm:prSet>
      <dgm:spPr/>
    </dgm:pt>
    <dgm:pt modelId="{9AC4D116-9B7C-984C-B06B-9AA6F3AC3034}" type="pres">
      <dgm:prSet presAssocID="{B2C4BFD6-F66D-5545-A974-E18EFB38BCC0}" presName="Name9" presStyleLbl="parChTrans1D2" presStyleIdx="4" presStyleCnt="5"/>
      <dgm:spPr/>
    </dgm:pt>
    <dgm:pt modelId="{5B91D719-0929-2F4D-BD70-69EBDC14E96F}" type="pres">
      <dgm:prSet presAssocID="{B2C4BFD6-F66D-5545-A974-E18EFB38BCC0}" presName="connTx" presStyleLbl="parChTrans1D2" presStyleIdx="4" presStyleCnt="5"/>
      <dgm:spPr/>
    </dgm:pt>
    <dgm:pt modelId="{AF170256-01E9-FE46-BD18-674472678E53}" type="pres">
      <dgm:prSet presAssocID="{98A5D10E-17A5-C04E-8A90-206CE3C98778}" presName="node" presStyleLbl="node1" presStyleIdx="4" presStyleCnt="5" custScaleX="139296">
        <dgm:presLayoutVars>
          <dgm:bulletEnabled val="1"/>
        </dgm:presLayoutVars>
      </dgm:prSet>
      <dgm:spPr/>
    </dgm:pt>
  </dgm:ptLst>
  <dgm:cxnLst>
    <dgm:cxn modelId="{D8225F04-026B-41F7-9CA6-B815D30D2551}" type="presOf" srcId="{9FDEF678-E2BE-C549-85DF-8EC137B897DF}" destId="{A10CEF67-BB35-1B40-940A-6765C94F0948}" srcOrd="1" destOrd="0" presId="urn:microsoft.com/office/officeart/2005/8/layout/radial1"/>
    <dgm:cxn modelId="{0F0BA110-389B-43CE-B575-DAF7708C6C01}" type="presOf" srcId="{DC96007F-85FF-9F43-A52F-46082D26DED4}" destId="{6734C95F-E2B8-AE4D-906D-6137C63B8B71}" srcOrd="0" destOrd="0" presId="urn:microsoft.com/office/officeart/2005/8/layout/radial1"/>
    <dgm:cxn modelId="{3ACC8F21-DC6D-42F0-BC25-ACF7D433CE0C}" type="presOf" srcId="{9FDEF678-E2BE-C549-85DF-8EC137B897DF}" destId="{781EFF23-CC23-7849-A446-F2B9D18C7BB4}" srcOrd="0" destOrd="0" presId="urn:microsoft.com/office/officeart/2005/8/layout/radial1"/>
    <dgm:cxn modelId="{9FFAF025-4B15-4F24-952C-A3868164AA24}" type="presOf" srcId="{4FB7B555-4E29-A14E-A0C3-D6E19D9F2760}" destId="{8EEFC38A-7ED0-844C-A1B9-5C55B6129BCC}" srcOrd="0" destOrd="0" presId="urn:microsoft.com/office/officeart/2005/8/layout/radial1"/>
    <dgm:cxn modelId="{19A81D31-863E-42AD-B30C-58AD1068C6F2}" type="presOf" srcId="{8E2D24AF-C124-B844-BD5F-A7FC52693979}" destId="{FC039566-18BE-EE4F-837E-1F11333069CB}" srcOrd="0" destOrd="0" presId="urn:microsoft.com/office/officeart/2005/8/layout/radial1"/>
    <dgm:cxn modelId="{F7A93439-88C1-4F7C-80A4-B2743E7418F2}" type="presOf" srcId="{D39C23B5-1D10-1741-9C2A-61DE15F10C6F}" destId="{66C1F773-7983-7F47-AD75-F2871E50AB53}" srcOrd="0" destOrd="0" presId="urn:microsoft.com/office/officeart/2005/8/layout/radial1"/>
    <dgm:cxn modelId="{A8057447-48CF-BF48-AB8E-128214734DF5}" srcId="{10983A9F-8AB0-9547-A923-3E962594AD15}" destId="{00793598-9B73-9C48-8CC1-50709AC5FE42}" srcOrd="3" destOrd="0" parTransId="{52AEF02D-2C24-E941-9F18-1318F944CE2C}" sibTransId="{BA05213C-048B-4144-9EA1-627FFD08B211}"/>
    <dgm:cxn modelId="{BE29EB68-6AFE-43E8-9A9A-9FD82960F604}" type="presOf" srcId="{00793598-9B73-9C48-8CC1-50709AC5FE42}" destId="{C4A6A1EA-E83B-4443-AACE-95541403BD57}" srcOrd="0" destOrd="0" presId="urn:microsoft.com/office/officeart/2005/8/layout/radial1"/>
    <dgm:cxn modelId="{BF57024B-D797-4853-8832-3AFEF68FD217}" type="presOf" srcId="{98A5D10E-17A5-C04E-8A90-206CE3C98778}" destId="{AF170256-01E9-FE46-BD18-674472678E53}" srcOrd="0" destOrd="0" presId="urn:microsoft.com/office/officeart/2005/8/layout/radial1"/>
    <dgm:cxn modelId="{CE08F96B-A46F-4C2D-9563-93DD93DFAA57}" type="presOf" srcId="{52AEF02D-2C24-E941-9F18-1318F944CE2C}" destId="{51885AD9-8772-5541-A4A0-035A5BEF3484}" srcOrd="1" destOrd="0" presId="urn:microsoft.com/office/officeart/2005/8/layout/radial1"/>
    <dgm:cxn modelId="{3E44E76D-01AA-4AC8-AA80-D3C13FCB58AB}" type="presOf" srcId="{31A9B3E9-6F57-1F4C-B575-D9AAA08C89C2}" destId="{C246A7DE-FA91-064B-87B5-C7F1AB1AFABF}" srcOrd="0" destOrd="0" presId="urn:microsoft.com/office/officeart/2005/8/layout/radial1"/>
    <dgm:cxn modelId="{FFA0DC6E-9FDD-204D-9C5F-06EB5F1FB9EF}" srcId="{10983A9F-8AB0-9547-A923-3E962594AD15}" destId="{98A5D10E-17A5-C04E-8A90-206CE3C98778}" srcOrd="4" destOrd="0" parTransId="{B2C4BFD6-F66D-5545-A974-E18EFB38BCC0}" sibTransId="{BF15C867-AB18-6C41-A57C-3EAC9DA814AD}"/>
    <dgm:cxn modelId="{C3851853-05C8-4E44-8AAA-739EB8777A48}" srcId="{31A9B3E9-6F57-1F4C-B575-D9AAA08C89C2}" destId="{10983A9F-8AB0-9547-A923-3E962594AD15}" srcOrd="0" destOrd="0" parTransId="{D2CF70A5-13CF-6D4C-9C3D-11CE51F954B3}" sibTransId="{19EAFE0D-2EF9-EC4F-A664-97EA3682D86A}"/>
    <dgm:cxn modelId="{88407F83-394E-474E-BC0B-93C08AE6DF2C}" srcId="{10983A9F-8AB0-9547-A923-3E962594AD15}" destId="{DC96007F-85FF-9F43-A52F-46082D26DED4}" srcOrd="1" destOrd="0" parTransId="{E42BDEB1-D891-1049-8816-80783C556271}" sibTransId="{9DCF7541-E62C-D743-BA36-4123E3C576E9}"/>
    <dgm:cxn modelId="{333BC487-9612-4705-A81A-82CDE2F7A9CE}" type="presOf" srcId="{52AEF02D-2C24-E941-9F18-1318F944CE2C}" destId="{EFC35D5B-E70C-8042-9153-C170C93A0A5E}" srcOrd="0" destOrd="0" presId="urn:microsoft.com/office/officeart/2005/8/layout/radial1"/>
    <dgm:cxn modelId="{DEC744A4-DFCC-8C4D-A799-7F51AAC9EE7D}" srcId="{10983A9F-8AB0-9547-A923-3E962594AD15}" destId="{8E2D24AF-C124-B844-BD5F-A7FC52693979}" srcOrd="2" destOrd="0" parTransId="{9FDEF678-E2BE-C549-85DF-8EC137B897DF}" sibTransId="{1606B34D-E7B3-4146-A131-80E273B276CE}"/>
    <dgm:cxn modelId="{4B181EA9-6DC0-4FB8-ACAB-5206704884A4}" type="presOf" srcId="{E42BDEB1-D891-1049-8816-80783C556271}" destId="{6F49F7A9-0818-6646-AA65-A01F2776AA2D}" srcOrd="0" destOrd="0" presId="urn:microsoft.com/office/officeart/2005/8/layout/radial1"/>
    <dgm:cxn modelId="{FEA132D2-459A-499E-9E8D-78CDEECEA5F9}" type="presOf" srcId="{10983A9F-8AB0-9547-A923-3E962594AD15}" destId="{1CC3C085-5A4C-9443-AFA6-C52219577B7A}" srcOrd="0" destOrd="0" presId="urn:microsoft.com/office/officeart/2005/8/layout/radial1"/>
    <dgm:cxn modelId="{224053DA-ADB7-4BC3-AF7A-891B967781AF}" type="presOf" srcId="{B2C4BFD6-F66D-5545-A974-E18EFB38BCC0}" destId="{9AC4D116-9B7C-984C-B06B-9AA6F3AC3034}" srcOrd="0" destOrd="0" presId="urn:microsoft.com/office/officeart/2005/8/layout/radial1"/>
    <dgm:cxn modelId="{91FDBBDC-0965-40E3-AA7B-C13BEF171BE0}" type="presOf" srcId="{4FB7B555-4E29-A14E-A0C3-D6E19D9F2760}" destId="{D48A7C71-81C8-B541-A442-581D74FB77D9}" srcOrd="1" destOrd="0" presId="urn:microsoft.com/office/officeart/2005/8/layout/radial1"/>
    <dgm:cxn modelId="{321F44DE-05B6-40BE-BC82-12B7D0CDD614}" type="presOf" srcId="{B2C4BFD6-F66D-5545-A974-E18EFB38BCC0}" destId="{5B91D719-0929-2F4D-BD70-69EBDC14E96F}" srcOrd="1" destOrd="0" presId="urn:microsoft.com/office/officeart/2005/8/layout/radial1"/>
    <dgm:cxn modelId="{CCB544E3-54BF-F143-957A-F8CCC777C3B7}" srcId="{10983A9F-8AB0-9547-A923-3E962594AD15}" destId="{D39C23B5-1D10-1741-9C2A-61DE15F10C6F}" srcOrd="0" destOrd="0" parTransId="{4FB7B555-4E29-A14E-A0C3-D6E19D9F2760}" sibTransId="{C5D29454-0E93-5D4F-B2BF-CC3A61A0E229}"/>
    <dgm:cxn modelId="{80B119E8-85A4-4DF0-8604-E176F2631A8A}" type="presOf" srcId="{E42BDEB1-D891-1049-8816-80783C556271}" destId="{1DFDD6C4-ACC5-684E-BC48-05E1AEB4C30B}" srcOrd="1" destOrd="0" presId="urn:microsoft.com/office/officeart/2005/8/layout/radial1"/>
    <dgm:cxn modelId="{F1EE1C63-1454-4967-91BF-3818152F6CC1}" type="presParOf" srcId="{C246A7DE-FA91-064B-87B5-C7F1AB1AFABF}" destId="{1CC3C085-5A4C-9443-AFA6-C52219577B7A}" srcOrd="0" destOrd="0" presId="urn:microsoft.com/office/officeart/2005/8/layout/radial1"/>
    <dgm:cxn modelId="{5DD7D478-C651-4CDF-82A8-8A9579082C13}" type="presParOf" srcId="{C246A7DE-FA91-064B-87B5-C7F1AB1AFABF}" destId="{8EEFC38A-7ED0-844C-A1B9-5C55B6129BCC}" srcOrd="1" destOrd="0" presId="urn:microsoft.com/office/officeart/2005/8/layout/radial1"/>
    <dgm:cxn modelId="{F59714ED-CB8E-4837-8A33-DD67B3FCA130}" type="presParOf" srcId="{8EEFC38A-7ED0-844C-A1B9-5C55B6129BCC}" destId="{D48A7C71-81C8-B541-A442-581D74FB77D9}" srcOrd="0" destOrd="0" presId="urn:microsoft.com/office/officeart/2005/8/layout/radial1"/>
    <dgm:cxn modelId="{D87B83F7-8C8A-4A70-9E08-BA3142FC338A}" type="presParOf" srcId="{C246A7DE-FA91-064B-87B5-C7F1AB1AFABF}" destId="{66C1F773-7983-7F47-AD75-F2871E50AB53}" srcOrd="2" destOrd="0" presId="urn:microsoft.com/office/officeart/2005/8/layout/radial1"/>
    <dgm:cxn modelId="{09C63C99-D689-432B-9D62-C4CE4FAB2793}" type="presParOf" srcId="{C246A7DE-FA91-064B-87B5-C7F1AB1AFABF}" destId="{6F49F7A9-0818-6646-AA65-A01F2776AA2D}" srcOrd="3" destOrd="0" presId="urn:microsoft.com/office/officeart/2005/8/layout/radial1"/>
    <dgm:cxn modelId="{E327F586-0AFE-4192-A8E0-FDB7AC9EF56A}" type="presParOf" srcId="{6F49F7A9-0818-6646-AA65-A01F2776AA2D}" destId="{1DFDD6C4-ACC5-684E-BC48-05E1AEB4C30B}" srcOrd="0" destOrd="0" presId="urn:microsoft.com/office/officeart/2005/8/layout/radial1"/>
    <dgm:cxn modelId="{0A654318-43C0-4F07-9348-D5F4E1421856}" type="presParOf" srcId="{C246A7DE-FA91-064B-87B5-C7F1AB1AFABF}" destId="{6734C95F-E2B8-AE4D-906D-6137C63B8B71}" srcOrd="4" destOrd="0" presId="urn:microsoft.com/office/officeart/2005/8/layout/radial1"/>
    <dgm:cxn modelId="{93EFCC66-C32F-4BB3-A8F1-80CB46F146ED}" type="presParOf" srcId="{C246A7DE-FA91-064B-87B5-C7F1AB1AFABF}" destId="{781EFF23-CC23-7849-A446-F2B9D18C7BB4}" srcOrd="5" destOrd="0" presId="urn:microsoft.com/office/officeart/2005/8/layout/radial1"/>
    <dgm:cxn modelId="{D0B4EA98-CF2F-436F-972D-8154D4F8D460}" type="presParOf" srcId="{781EFF23-CC23-7849-A446-F2B9D18C7BB4}" destId="{A10CEF67-BB35-1B40-940A-6765C94F0948}" srcOrd="0" destOrd="0" presId="urn:microsoft.com/office/officeart/2005/8/layout/radial1"/>
    <dgm:cxn modelId="{CDEA04F4-012C-40EA-8890-8A55063420F5}" type="presParOf" srcId="{C246A7DE-FA91-064B-87B5-C7F1AB1AFABF}" destId="{FC039566-18BE-EE4F-837E-1F11333069CB}" srcOrd="6" destOrd="0" presId="urn:microsoft.com/office/officeart/2005/8/layout/radial1"/>
    <dgm:cxn modelId="{489F580E-76C9-4AA9-932A-C704EE43D847}" type="presParOf" srcId="{C246A7DE-FA91-064B-87B5-C7F1AB1AFABF}" destId="{EFC35D5B-E70C-8042-9153-C170C93A0A5E}" srcOrd="7" destOrd="0" presId="urn:microsoft.com/office/officeart/2005/8/layout/radial1"/>
    <dgm:cxn modelId="{B485C411-14D6-4FB3-87C5-331F84ACC0CA}" type="presParOf" srcId="{EFC35D5B-E70C-8042-9153-C170C93A0A5E}" destId="{51885AD9-8772-5541-A4A0-035A5BEF3484}" srcOrd="0" destOrd="0" presId="urn:microsoft.com/office/officeart/2005/8/layout/radial1"/>
    <dgm:cxn modelId="{FBB85399-3A35-4666-BD12-7C30B345ED48}" type="presParOf" srcId="{C246A7DE-FA91-064B-87B5-C7F1AB1AFABF}" destId="{C4A6A1EA-E83B-4443-AACE-95541403BD57}" srcOrd="8" destOrd="0" presId="urn:microsoft.com/office/officeart/2005/8/layout/radial1"/>
    <dgm:cxn modelId="{D022B32D-D66D-462E-9A7A-C9400C542270}" type="presParOf" srcId="{C246A7DE-FA91-064B-87B5-C7F1AB1AFABF}" destId="{9AC4D116-9B7C-984C-B06B-9AA6F3AC3034}" srcOrd="9" destOrd="0" presId="urn:microsoft.com/office/officeart/2005/8/layout/radial1"/>
    <dgm:cxn modelId="{DC4D3BA2-6D18-4738-BB4A-CD96DA908292}" type="presParOf" srcId="{9AC4D116-9B7C-984C-B06B-9AA6F3AC3034}" destId="{5B91D719-0929-2F4D-BD70-69EBDC14E96F}" srcOrd="0" destOrd="0" presId="urn:microsoft.com/office/officeart/2005/8/layout/radial1"/>
    <dgm:cxn modelId="{9A53FA4F-FAA9-4561-A029-B6351D5CA6E7}" type="presParOf" srcId="{C246A7DE-FA91-064B-87B5-C7F1AB1AFABF}" destId="{AF170256-01E9-FE46-BD18-674472678E53}" srcOrd="10"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86700" cy="4351338"/>
        <a:chOff x="0" y="0"/>
        <a:chExt cx="7886700" cy="4351338"/>
      </a:xfrm>
    </dsp:grpSpPr>
    <dsp:sp modelId="{8B5D1839-C2EA-4744-935D-796B51A49752}">
      <dsp:nvSpPr>
        <dsp:cNvPr id="3" name="直接连接符 2"/>
        <dsp:cNvSpPr/>
      </dsp:nvSpPr>
      <dsp:spPr bwMode="white">
        <a:xfrm>
          <a:off x="0" y="0"/>
          <a:ext cx="7886700" cy="0"/>
        </a:xfrm>
        <a:prstGeom prst="line">
          <a:avLst/>
        </a:prstGeom>
      </dsp:spPr>
      <dsp:style>
        <a:lnRef idx="2">
          <a:schemeClr val="accent3"/>
        </a:lnRef>
        <a:fillRef idx="1">
          <a:schemeClr val="accent3"/>
        </a:fillRef>
        <a:effectRef idx="1">
          <a:scrgbClr r="0" g="0" b="0"/>
        </a:effectRef>
        <a:fontRef idx="minor">
          <a:schemeClr val="lt1"/>
        </a:fontRef>
      </dsp:style>
      <dsp:txXfrm>
        <a:off x="0" y="0"/>
        <a:ext cx="7886700" cy="0"/>
      </dsp:txXfrm>
    </dsp:sp>
    <dsp:sp modelId="{28D5E44A-9375-4251-B926-0A1DE893E005}">
      <dsp:nvSpPr>
        <dsp:cNvPr id="4" name="矩形 3"/>
        <dsp:cNvSpPr/>
      </dsp:nvSpPr>
      <dsp:spPr bwMode="white">
        <a:xfrm>
          <a:off x="0" y="0"/>
          <a:ext cx="7886700" cy="14504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ja-JP">
              <a:solidFill>
                <a:schemeClr val="tx1"/>
              </a:solidFill>
            </a:rPr>
            <a:t>“</a:t>
          </a:r>
          <a:r>
            <a:rPr lang="en-GB">
              <a:solidFill>
                <a:schemeClr val="tx1"/>
              </a:solidFill>
            </a:rPr>
            <a:t>A supply chain consists of all parties involved, directly or indirectly, in fulfilling a customer request</a:t>
          </a:r>
          <a:r>
            <a:rPr lang="ja-JP">
              <a:solidFill>
                <a:schemeClr val="tx1"/>
              </a:solidFill>
            </a:rPr>
            <a:t>”</a:t>
          </a:r>
          <a:r>
            <a:rPr lang="en-GB">
              <a:solidFill>
                <a:schemeClr val="tx1"/>
              </a:solidFill>
            </a:rPr>
            <a:t> (Chopra and Meindl, 2004, p4).</a:t>
          </a:r>
          <a:endParaRPr lang="en-US">
            <a:solidFill>
              <a:schemeClr val="tx1"/>
            </a:solidFill>
          </a:endParaRPr>
        </a:p>
      </dsp:txBody>
      <dsp:txXfrm>
        <a:off x="0" y="0"/>
        <a:ext cx="7886700" cy="1450446"/>
      </dsp:txXfrm>
    </dsp:sp>
    <dsp:sp modelId="{07E07278-6777-4F3A-8079-57C1825CF4C7}">
      <dsp:nvSpPr>
        <dsp:cNvPr id="5" name="直接连接符 4"/>
        <dsp:cNvSpPr/>
      </dsp:nvSpPr>
      <dsp:spPr bwMode="white">
        <a:xfrm>
          <a:off x="0" y="1450446"/>
          <a:ext cx="7886700" cy="0"/>
        </a:xfrm>
        <a:prstGeom prst="line">
          <a:avLst/>
        </a:prstGeom>
      </dsp:spPr>
      <dsp:style>
        <a:lnRef idx="2">
          <a:schemeClr val="accent3"/>
        </a:lnRef>
        <a:fillRef idx="1">
          <a:schemeClr val="accent3"/>
        </a:fillRef>
        <a:effectRef idx="1">
          <a:scrgbClr r="0" g="0" b="0"/>
        </a:effectRef>
        <a:fontRef idx="minor">
          <a:schemeClr val="lt1"/>
        </a:fontRef>
      </dsp:style>
      <dsp:txXfrm>
        <a:off x="0" y="1450446"/>
        <a:ext cx="7886700" cy="0"/>
      </dsp:txXfrm>
    </dsp:sp>
    <dsp:sp modelId="{15D8634C-2989-4A1C-8079-81DC0524ABEE}">
      <dsp:nvSpPr>
        <dsp:cNvPr id="6" name="矩形 5"/>
        <dsp:cNvSpPr/>
      </dsp:nvSpPr>
      <dsp:spPr bwMode="white">
        <a:xfrm>
          <a:off x="0" y="1450446"/>
          <a:ext cx="7886700" cy="14504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GB">
              <a:solidFill>
                <a:schemeClr val="tx1"/>
              </a:solidFill>
            </a:rPr>
            <a:t>Involving: manufacturer, suppliers, transporters, warehouses, retailers and customers.</a:t>
          </a:r>
          <a:endParaRPr lang="en-US">
            <a:solidFill>
              <a:schemeClr val="tx1"/>
            </a:solidFill>
          </a:endParaRPr>
        </a:p>
      </dsp:txBody>
      <dsp:txXfrm>
        <a:off x="0" y="1450446"/>
        <a:ext cx="7886700" cy="1450446"/>
      </dsp:txXfrm>
    </dsp:sp>
    <dsp:sp modelId="{06977527-181A-4A1E-B6AB-4A210F762972}">
      <dsp:nvSpPr>
        <dsp:cNvPr id="7" name="直接连接符 6"/>
        <dsp:cNvSpPr/>
      </dsp:nvSpPr>
      <dsp:spPr bwMode="white">
        <a:xfrm>
          <a:off x="0" y="2900892"/>
          <a:ext cx="7886700" cy="0"/>
        </a:xfrm>
        <a:prstGeom prst="line">
          <a:avLst/>
        </a:prstGeom>
      </dsp:spPr>
      <dsp:style>
        <a:lnRef idx="2">
          <a:schemeClr val="accent3"/>
        </a:lnRef>
        <a:fillRef idx="1">
          <a:schemeClr val="accent3"/>
        </a:fillRef>
        <a:effectRef idx="1">
          <a:scrgbClr r="0" g="0" b="0"/>
        </a:effectRef>
        <a:fontRef idx="minor">
          <a:schemeClr val="lt1"/>
        </a:fontRef>
      </dsp:style>
      <dsp:txXfrm>
        <a:off x="0" y="2900892"/>
        <a:ext cx="7886700" cy="0"/>
      </dsp:txXfrm>
    </dsp:sp>
    <dsp:sp modelId="{868FC8C5-A5DF-4ED9-87C0-A49928C76EFA}">
      <dsp:nvSpPr>
        <dsp:cNvPr id="8" name="矩形 7"/>
        <dsp:cNvSpPr/>
      </dsp:nvSpPr>
      <dsp:spPr bwMode="white">
        <a:xfrm>
          <a:off x="0" y="2900892"/>
          <a:ext cx="7886700" cy="14504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0010" tIns="80010" rIns="80010" bIns="8001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GB" dirty="0">
              <a:solidFill>
                <a:schemeClr val="tx1"/>
              </a:solidFill>
            </a:rPr>
            <a:t>Flows of products, finances, information and services</a:t>
          </a:r>
          <a:endParaRPr lang="en-GB" dirty="0">
            <a:solidFill>
              <a:schemeClr val="tx1"/>
            </a:solidFill>
          </a:endParaRPr>
        </a:p>
        <a:p>
          <a:pPr lvl="0">
            <a:lnSpc>
              <a:spcPct val="100000"/>
            </a:lnSpc>
            <a:spcBef>
              <a:spcPct val="0"/>
            </a:spcBef>
            <a:spcAft>
              <a:spcPct val="35000"/>
            </a:spcAft>
          </a:pPr>
          <a:endParaRPr lang="en-GB" dirty="0">
            <a:solidFill>
              <a:schemeClr val="tx1"/>
            </a:solidFill>
          </a:endParaRPr>
        </a:p>
        <a:p>
          <a:pPr lvl="0">
            <a:lnSpc>
              <a:spcPct val="100000"/>
            </a:lnSpc>
            <a:spcBef>
              <a:spcPct val="0"/>
            </a:spcBef>
            <a:spcAft>
              <a:spcPct val="35000"/>
            </a:spcAft>
          </a:pPr>
          <a:endParaRPr lang="en-US" dirty="0">
            <a:solidFill>
              <a:schemeClr val="tx1"/>
            </a:solidFill>
          </a:endParaRPr>
        </a:p>
      </dsp:txBody>
      <dsp:txXfrm>
        <a:off x="0" y="2900892"/>
        <a:ext cx="7886700" cy="145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2"/>
        <a:chOff x="0" y="0"/>
        <a:chExt cx="8229600" cy="4525962"/>
      </a:xfrm>
    </dsp:grpSpPr>
    <dsp:sp modelId="{46BF79E5-7569-1844-A4CE-7B9F63C4DE4B}">
      <dsp:nvSpPr>
        <dsp:cNvPr id="3" name="椭圆 2"/>
        <dsp:cNvSpPr/>
      </dsp:nvSpPr>
      <dsp:spPr bwMode="white">
        <a:xfrm>
          <a:off x="3408967" y="1828368"/>
          <a:ext cx="1421419"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Decisions, decisions!</a:t>
          </a:r>
        </a:p>
      </dsp:txBody>
      <dsp:txXfrm>
        <a:off x="3408967" y="1828368"/>
        <a:ext cx="1421419" cy="869226"/>
      </dsp:txXfrm>
    </dsp:sp>
    <dsp:sp modelId="{C60E5AE5-D3D1-AB49-8216-13245B9C73FA}">
      <dsp:nvSpPr>
        <dsp:cNvPr id="4" name="任意多边形 3"/>
        <dsp:cNvSpPr/>
      </dsp:nvSpPr>
      <dsp:spPr bwMode="white">
        <a:xfrm>
          <a:off x="3640105" y="1339291"/>
          <a:ext cx="959142" cy="19012"/>
        </a:xfrm>
        <a:custGeom>
          <a:avLst/>
          <a:gdLst/>
          <a:ahLst/>
          <a:cxnLst/>
          <a:pathLst>
            <a:path w="1510" h="30">
              <a:moveTo>
                <a:pt x="755" y="770"/>
              </a:moveTo>
              <a:lnTo>
                <a:pt x="755" y="-74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3640105" y="1339291"/>
        <a:ext cx="959142" cy="19012"/>
      </dsp:txXfrm>
    </dsp:sp>
    <dsp:sp modelId="{1815C912-13B6-604B-B8EF-7D390527262F}">
      <dsp:nvSpPr>
        <dsp:cNvPr id="5" name="椭圆 4"/>
        <dsp:cNvSpPr/>
      </dsp:nvSpPr>
      <dsp:spPr bwMode="white">
        <a:xfrm>
          <a:off x="3522140" y="0"/>
          <a:ext cx="1195073"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Make or buy?</a:t>
          </a:r>
        </a:p>
      </dsp:txBody>
      <dsp:txXfrm>
        <a:off x="3522140" y="0"/>
        <a:ext cx="1195073" cy="869226"/>
      </dsp:txXfrm>
    </dsp:sp>
    <dsp:sp modelId="{4BE7D302-2742-3F48-8F85-F5FD31E54579}">
      <dsp:nvSpPr>
        <dsp:cNvPr id="6" name="任意多边形 5"/>
        <dsp:cNvSpPr/>
      </dsp:nvSpPr>
      <dsp:spPr bwMode="white">
        <a:xfrm>
          <a:off x="4342387" y="1478551"/>
          <a:ext cx="1193165" cy="19012"/>
        </a:xfrm>
        <a:custGeom>
          <a:avLst/>
          <a:gdLst/>
          <a:ahLst/>
          <a:cxnLst/>
          <a:pathLst>
            <a:path w="1879" h="30">
              <a:moveTo>
                <a:pt x="257" y="661"/>
              </a:moveTo>
              <a:lnTo>
                <a:pt x="1622" y="-631"/>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4342387" y="1478551"/>
        <a:ext cx="1193165" cy="19012"/>
      </dsp:txXfrm>
    </dsp:sp>
    <dsp:sp modelId="{B1DEE1B3-7DEF-2344-B1A8-1030B83A48D8}">
      <dsp:nvSpPr>
        <dsp:cNvPr id="7" name="椭圆 6"/>
        <dsp:cNvSpPr/>
      </dsp:nvSpPr>
      <dsp:spPr bwMode="white">
        <a:xfrm>
          <a:off x="5025963" y="274799"/>
          <a:ext cx="1472469"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Designing the supply chain</a:t>
          </a:r>
        </a:p>
      </dsp:txBody>
      <dsp:txXfrm>
        <a:off x="5025963" y="274799"/>
        <a:ext cx="1472469" cy="869226"/>
      </dsp:txXfrm>
    </dsp:sp>
    <dsp:sp modelId="{865091B1-7E54-FB42-A442-46A1035E2AA6}">
      <dsp:nvSpPr>
        <dsp:cNvPr id="8" name="任意多边形 7"/>
        <dsp:cNvSpPr/>
      </dsp:nvSpPr>
      <dsp:spPr bwMode="white">
        <a:xfrm>
          <a:off x="4741709" y="1898288"/>
          <a:ext cx="1288012" cy="19012"/>
        </a:xfrm>
        <a:custGeom>
          <a:avLst/>
          <a:gdLst/>
          <a:ahLst/>
          <a:cxnLst/>
          <a:pathLst>
            <a:path w="2028" h="30">
              <a:moveTo>
                <a:pt x="38" y="289"/>
              </a:moveTo>
              <a:lnTo>
                <a:pt x="1991" y="-259"/>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4741709" y="1898288"/>
        <a:ext cx="1288012" cy="19012"/>
      </dsp:txXfrm>
    </dsp:sp>
    <dsp:sp modelId="{CF713731-FC2C-9145-B57B-F3A5B33F9129}">
      <dsp:nvSpPr>
        <dsp:cNvPr id="9" name="椭圆 8"/>
        <dsp:cNvSpPr/>
      </dsp:nvSpPr>
      <dsp:spPr bwMode="white">
        <a:xfrm>
          <a:off x="5966984" y="1144334"/>
          <a:ext cx="1181773"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Locations</a:t>
          </a:r>
        </a:p>
      </dsp:txBody>
      <dsp:txXfrm>
        <a:off x="5966984" y="1144334"/>
        <a:ext cx="1181773" cy="869226"/>
      </dsp:txXfrm>
    </dsp:sp>
    <dsp:sp modelId="{E929A530-68B0-CE42-90FC-BBDD768F2B83}">
      <dsp:nvSpPr>
        <dsp:cNvPr id="10" name="任意多边形 9"/>
        <dsp:cNvSpPr/>
      </dsp:nvSpPr>
      <dsp:spPr bwMode="white">
        <a:xfrm>
          <a:off x="4761134" y="2560368"/>
          <a:ext cx="1202298" cy="19012"/>
        </a:xfrm>
        <a:custGeom>
          <a:avLst/>
          <a:gdLst/>
          <a:ahLst/>
          <a:cxnLst/>
          <a:pathLst>
            <a:path w="1893" h="30">
              <a:moveTo>
                <a:pt x="28" y="-212"/>
              </a:moveTo>
              <a:lnTo>
                <a:pt x="1866" y="242"/>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4761134" y="2560368"/>
        <a:ext cx="1202298" cy="19012"/>
      </dsp:txXfrm>
    </dsp:sp>
    <dsp:sp modelId="{FD7A3CFD-2BC3-6D4C-A2FC-841BF86B21FE}">
      <dsp:nvSpPr>
        <dsp:cNvPr id="11" name="椭圆 10"/>
        <dsp:cNvSpPr/>
      </dsp:nvSpPr>
      <dsp:spPr bwMode="white">
        <a:xfrm>
          <a:off x="5889165" y="2446857"/>
          <a:ext cx="1469531"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Coordinating the spend portfolio</a:t>
          </a:r>
        </a:p>
      </dsp:txBody>
      <dsp:txXfrm>
        <a:off x="5889165" y="2446857"/>
        <a:ext cx="1469531" cy="869226"/>
      </dsp:txXfrm>
    </dsp:sp>
    <dsp:sp modelId="{2B156243-8ABC-3E49-B7D9-6CE0732C2AC4}">
      <dsp:nvSpPr>
        <dsp:cNvPr id="12" name="任意多边形 11"/>
        <dsp:cNvSpPr/>
      </dsp:nvSpPr>
      <dsp:spPr bwMode="white">
        <a:xfrm>
          <a:off x="4366545" y="3038564"/>
          <a:ext cx="1305241" cy="19012"/>
        </a:xfrm>
        <a:custGeom>
          <a:avLst/>
          <a:gdLst/>
          <a:ahLst/>
          <a:cxnLst/>
          <a:pathLst>
            <a:path w="2055" h="30">
              <a:moveTo>
                <a:pt x="253" y="-661"/>
              </a:moveTo>
              <a:lnTo>
                <a:pt x="1802" y="691"/>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4366545" y="3038564"/>
        <a:ext cx="1305241" cy="19012"/>
      </dsp:txXfrm>
    </dsp:sp>
    <dsp:sp modelId="{76FFB289-ECDB-6249-B619-C644F82F20EF}">
      <dsp:nvSpPr>
        <dsp:cNvPr id="13" name="椭圆 12"/>
        <dsp:cNvSpPr/>
      </dsp:nvSpPr>
      <dsp:spPr bwMode="white">
        <a:xfrm>
          <a:off x="5251778" y="3388705"/>
          <a:ext cx="1311201"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Selecting suppliers</a:t>
          </a:r>
        </a:p>
      </dsp:txBody>
      <dsp:txXfrm>
        <a:off x="5251778" y="3388705"/>
        <a:ext cx="1311201" cy="869226"/>
      </dsp:txXfrm>
    </dsp:sp>
    <dsp:sp modelId="{9515A227-5869-0F4F-BABA-62AECFA92EC0}">
      <dsp:nvSpPr>
        <dsp:cNvPr id="14" name="任意多边形 13"/>
        <dsp:cNvSpPr/>
      </dsp:nvSpPr>
      <dsp:spPr bwMode="white">
        <a:xfrm>
          <a:off x="3640105" y="3167659"/>
          <a:ext cx="959142" cy="19012"/>
        </a:xfrm>
        <a:custGeom>
          <a:avLst/>
          <a:gdLst/>
          <a:ahLst/>
          <a:cxnLst/>
          <a:pathLst>
            <a:path w="1510" h="30">
              <a:moveTo>
                <a:pt x="755" y="-740"/>
              </a:moveTo>
              <a:lnTo>
                <a:pt x="755" y="77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3640105" y="3167659"/>
        <a:ext cx="959142" cy="19012"/>
      </dsp:txXfrm>
    </dsp:sp>
    <dsp:sp modelId="{DE4C2017-B577-DD4D-B4BA-22F111FA201C}">
      <dsp:nvSpPr>
        <dsp:cNvPr id="15" name="椭圆 14"/>
        <dsp:cNvSpPr/>
      </dsp:nvSpPr>
      <dsp:spPr bwMode="white">
        <a:xfrm>
          <a:off x="3271568" y="3656736"/>
          <a:ext cx="1696216"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Negotiating with suppliers</a:t>
          </a:r>
        </a:p>
      </dsp:txBody>
      <dsp:txXfrm>
        <a:off x="3271568" y="3656736"/>
        <a:ext cx="1696216" cy="869226"/>
      </dsp:txXfrm>
    </dsp:sp>
    <dsp:sp modelId="{D70C54EE-467B-2B4A-8FDA-7B7762D13580}">
      <dsp:nvSpPr>
        <dsp:cNvPr id="16" name="任意多边形 15"/>
        <dsp:cNvSpPr/>
      </dsp:nvSpPr>
      <dsp:spPr bwMode="white">
        <a:xfrm>
          <a:off x="2278158" y="1940005"/>
          <a:ext cx="1203066" cy="19012"/>
        </a:xfrm>
        <a:custGeom>
          <a:avLst/>
          <a:gdLst/>
          <a:ahLst/>
          <a:cxnLst/>
          <a:pathLst>
            <a:path w="1895" h="30">
              <a:moveTo>
                <a:pt x="1866" y="247"/>
              </a:moveTo>
              <a:lnTo>
                <a:pt x="29" y="-217"/>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2278158" y="1940005"/>
        <a:ext cx="1203066" cy="19012"/>
      </dsp:txXfrm>
    </dsp:sp>
    <dsp:sp modelId="{FF058238-A363-6245-AE25-EFE878C9D332}">
      <dsp:nvSpPr>
        <dsp:cNvPr id="17" name="椭圆 16"/>
        <dsp:cNvSpPr/>
      </dsp:nvSpPr>
      <dsp:spPr bwMode="white">
        <a:xfrm>
          <a:off x="466609" y="1075445"/>
          <a:ext cx="1924492" cy="1014586"/>
        </a:xfrm>
        <a:prstGeom prst="ellipse">
          <a:avLst/>
        </a:prstGeom>
        <a:solidFill>
          <a:schemeClr val="tx2">
            <a:lumMod val="20000"/>
            <a:lumOff val="80000"/>
          </a:schemeClr>
        </a:solidFill>
        <a:ln>
          <a:solidFill>
            <a:schemeClr val="tx2">
              <a:lumMod val="20000"/>
              <a:lumOff val="80000"/>
            </a:schemeClr>
          </a:solidFill>
        </a:ln>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Supplier performance measurement &amp; management</a:t>
          </a:r>
        </a:p>
      </dsp:txBody>
      <dsp:txXfrm>
        <a:off x="466609" y="1075445"/>
        <a:ext cx="1924492" cy="1014586"/>
      </dsp:txXfrm>
    </dsp:sp>
    <dsp:sp modelId="{595995CC-52BD-0749-A4E8-3F6D742B23F4}">
      <dsp:nvSpPr>
        <dsp:cNvPr id="18" name="任意多边形 17"/>
        <dsp:cNvSpPr/>
      </dsp:nvSpPr>
      <dsp:spPr bwMode="white">
        <a:xfrm>
          <a:off x="2467803" y="2997055"/>
          <a:ext cx="1341896" cy="19012"/>
        </a:xfrm>
        <a:custGeom>
          <a:avLst/>
          <a:gdLst/>
          <a:ahLst/>
          <a:cxnLst/>
          <a:pathLst>
            <a:path w="2113" h="30">
              <a:moveTo>
                <a:pt x="1899" y="-623"/>
              </a:moveTo>
              <a:lnTo>
                <a:pt x="215" y="653"/>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2467803" y="2997055"/>
        <a:ext cx="1341896" cy="19012"/>
      </dsp:txXfrm>
    </dsp:sp>
    <dsp:sp modelId="{1D53AF1F-7E9B-7B42-9DE7-82881F0794F3}">
      <dsp:nvSpPr>
        <dsp:cNvPr id="19" name="椭圆 18"/>
        <dsp:cNvSpPr/>
      </dsp:nvSpPr>
      <dsp:spPr bwMode="white">
        <a:xfrm>
          <a:off x="1405289" y="3321605"/>
          <a:ext cx="1489036"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New product development</a:t>
          </a:r>
        </a:p>
      </dsp:txBody>
      <dsp:txXfrm>
        <a:off x="1405289" y="3321605"/>
        <a:ext cx="1489036" cy="869226"/>
      </dsp:txXfrm>
    </dsp:sp>
    <dsp:sp modelId="{D52A70CF-A05F-BC4C-A057-F7AF6D314F69}">
      <dsp:nvSpPr>
        <dsp:cNvPr id="20" name="任意多边形 19"/>
        <dsp:cNvSpPr/>
      </dsp:nvSpPr>
      <dsp:spPr bwMode="white">
        <a:xfrm>
          <a:off x="2247975" y="2458080"/>
          <a:ext cx="1191757" cy="19012"/>
        </a:xfrm>
        <a:custGeom>
          <a:avLst/>
          <a:gdLst/>
          <a:ahLst/>
          <a:cxnLst/>
          <a:pathLst>
            <a:path w="1877" h="30">
              <a:moveTo>
                <a:pt x="1865" y="-134"/>
              </a:moveTo>
              <a:lnTo>
                <a:pt x="12" y="164"/>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2247975" y="2458080"/>
        <a:ext cx="1191757" cy="19012"/>
      </dsp:txXfrm>
    </dsp:sp>
    <dsp:sp modelId="{6A8BBB5D-083F-C749-88A1-CFC0CBE73B8C}">
      <dsp:nvSpPr>
        <dsp:cNvPr id="21" name="椭圆 20"/>
        <dsp:cNvSpPr/>
      </dsp:nvSpPr>
      <dsp:spPr bwMode="white">
        <a:xfrm>
          <a:off x="968310" y="2229088"/>
          <a:ext cx="1305325"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Green &amp; ethical issues</a:t>
          </a:r>
        </a:p>
      </dsp:txBody>
      <dsp:txXfrm>
        <a:off x="968310" y="2229088"/>
        <a:ext cx="1305325" cy="869226"/>
      </dsp:txXfrm>
    </dsp:sp>
    <dsp:sp modelId="{3A68B424-4286-854C-8FEC-D97278BED43C}">
      <dsp:nvSpPr>
        <dsp:cNvPr id="22" name="任意多边形 21"/>
        <dsp:cNvSpPr/>
      </dsp:nvSpPr>
      <dsp:spPr bwMode="white">
        <a:xfrm>
          <a:off x="2868497" y="1468805"/>
          <a:ext cx="1087884" cy="19012"/>
        </a:xfrm>
        <a:custGeom>
          <a:avLst/>
          <a:gdLst/>
          <a:ahLst/>
          <a:cxnLst/>
          <a:pathLst>
            <a:path w="1713" h="30">
              <a:moveTo>
                <a:pt x="1430" y="651"/>
              </a:moveTo>
              <a:lnTo>
                <a:pt x="283" y="-621"/>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400">
            <a:solidFill>
              <a:schemeClr val="tx1"/>
            </a:solidFill>
          </a:endParaRPr>
        </a:p>
      </dsp:txBody>
      <dsp:txXfrm>
        <a:off x="2868497" y="1468805"/>
        <a:ext cx="1087884" cy="19012"/>
      </dsp:txXfrm>
    </dsp:sp>
    <dsp:sp modelId="{563D5DB8-CB7A-5B4A-984C-A304A382FBA7}">
      <dsp:nvSpPr>
        <dsp:cNvPr id="23" name="椭圆 22"/>
        <dsp:cNvSpPr/>
      </dsp:nvSpPr>
      <dsp:spPr bwMode="white">
        <a:xfrm>
          <a:off x="2068804" y="268230"/>
          <a:ext cx="1289384" cy="869226"/>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400" dirty="0">
              <a:solidFill>
                <a:schemeClr val="tx1"/>
              </a:solidFill>
            </a:rPr>
            <a:t>Managing risk</a:t>
          </a:r>
        </a:p>
      </dsp:txBody>
      <dsp:txXfrm>
        <a:off x="2068804" y="268230"/>
        <a:ext cx="1289384" cy="869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525962"/>
        <a:chOff x="0" y="0"/>
        <a:chExt cx="8229600" cy="4525962"/>
      </a:xfrm>
    </dsp:grpSpPr>
    <dsp:sp modelId="{1CC3C085-5A4C-9443-AFA6-C52219577B7A}">
      <dsp:nvSpPr>
        <dsp:cNvPr id="3" name="椭圆 2"/>
        <dsp:cNvSpPr/>
      </dsp:nvSpPr>
      <dsp:spPr bwMode="white">
        <a:xfrm>
          <a:off x="3439630" y="1755441"/>
          <a:ext cx="135033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Tactics</a:t>
          </a:r>
        </a:p>
      </dsp:txBody>
      <dsp:txXfrm>
        <a:off x="3439630" y="1755441"/>
        <a:ext cx="1350339" cy="1350339"/>
      </dsp:txXfrm>
    </dsp:sp>
    <dsp:sp modelId="{8EEFC38A-7ED0-844C-A1B9-5C55B6129BCC}">
      <dsp:nvSpPr>
        <dsp:cNvPr id="4" name="任意多边形 3"/>
        <dsp:cNvSpPr/>
      </dsp:nvSpPr>
      <dsp:spPr bwMode="white">
        <a:xfrm>
          <a:off x="3912249" y="1538123"/>
          <a:ext cx="405102" cy="29535"/>
        </a:xfrm>
        <a:custGeom>
          <a:avLst/>
          <a:gdLst/>
          <a:ahLst/>
          <a:cxnLst/>
          <a:pathLst>
            <a:path w="638" h="47">
              <a:moveTo>
                <a:pt x="319" y="342"/>
              </a:moveTo>
              <a:lnTo>
                <a:pt x="319" y="-296"/>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a:solidFill>
              <a:srgbClr val="000000"/>
            </a:solidFill>
          </a:endParaRPr>
        </a:p>
      </dsp:txBody>
      <dsp:txXfrm>
        <a:off x="3912249" y="1538123"/>
        <a:ext cx="405102" cy="29535"/>
      </dsp:txXfrm>
    </dsp:sp>
    <dsp:sp modelId="{66C1F773-7983-7F47-AD75-F2871E50AB53}">
      <dsp:nvSpPr>
        <dsp:cNvPr id="5" name="椭圆 4"/>
        <dsp:cNvSpPr/>
      </dsp:nvSpPr>
      <dsp:spPr bwMode="white">
        <a:xfrm>
          <a:off x="3174316" y="0"/>
          <a:ext cx="188096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Emotion</a:t>
          </a:r>
        </a:p>
      </dsp:txBody>
      <dsp:txXfrm>
        <a:off x="3174316" y="0"/>
        <a:ext cx="1880969" cy="1350339"/>
      </dsp:txXfrm>
    </dsp:sp>
    <dsp:sp modelId="{6F49F7A9-0818-6646-AA65-A01F2776AA2D}">
      <dsp:nvSpPr>
        <dsp:cNvPr id="6" name="任意多边形 5"/>
        <dsp:cNvSpPr/>
      </dsp:nvSpPr>
      <dsp:spPr bwMode="white">
        <a:xfrm>
          <a:off x="4752535" y="2179491"/>
          <a:ext cx="179366" cy="29535"/>
        </a:xfrm>
        <a:custGeom>
          <a:avLst/>
          <a:gdLst/>
          <a:ahLst/>
          <a:cxnLst/>
          <a:pathLst>
            <a:path w="282" h="47">
              <a:moveTo>
                <a:pt x="7" y="67"/>
              </a:moveTo>
              <a:lnTo>
                <a:pt x="276" y="-2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a:solidFill>
              <a:srgbClr val="000000"/>
            </a:solidFill>
          </a:endParaRPr>
        </a:p>
      </dsp:txBody>
      <dsp:txXfrm>
        <a:off x="4752535" y="2179491"/>
        <a:ext cx="179366" cy="29535"/>
      </dsp:txXfrm>
    </dsp:sp>
    <dsp:sp modelId="{6734C95F-E2B8-AE4D-906D-6137C63B8B71}">
      <dsp:nvSpPr>
        <dsp:cNvPr id="7" name="椭圆 6"/>
        <dsp:cNvSpPr/>
      </dsp:nvSpPr>
      <dsp:spPr bwMode="white">
        <a:xfrm>
          <a:off x="4843839" y="1212980"/>
          <a:ext cx="188096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Logic</a:t>
          </a:r>
        </a:p>
      </dsp:txBody>
      <dsp:txXfrm>
        <a:off x="4843839" y="1212980"/>
        <a:ext cx="1880969" cy="1350339"/>
      </dsp:txXfrm>
    </dsp:sp>
    <dsp:sp modelId="{781EFF23-CC23-7849-A446-F2B9D18C7BB4}">
      <dsp:nvSpPr>
        <dsp:cNvPr id="8" name="任意多边形 7"/>
        <dsp:cNvSpPr/>
      </dsp:nvSpPr>
      <dsp:spPr bwMode="white">
        <a:xfrm>
          <a:off x="4441512" y="3099729"/>
          <a:ext cx="340319" cy="29535"/>
        </a:xfrm>
        <a:custGeom>
          <a:avLst/>
          <a:gdLst/>
          <a:ahLst/>
          <a:cxnLst/>
          <a:pathLst>
            <a:path w="536" h="47">
              <a:moveTo>
                <a:pt x="110" y="-194"/>
              </a:moveTo>
              <a:lnTo>
                <a:pt x="425" y="24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a:solidFill>
              <a:srgbClr val="000000"/>
            </a:solidFill>
          </a:endParaRPr>
        </a:p>
      </dsp:txBody>
      <dsp:txXfrm>
        <a:off x="4441512" y="3099729"/>
        <a:ext cx="340319" cy="29535"/>
      </dsp:txXfrm>
    </dsp:sp>
    <dsp:sp modelId="{FC039566-18BE-EE4F-837E-1F11333069CB}">
      <dsp:nvSpPr>
        <dsp:cNvPr id="9" name="椭圆 8"/>
        <dsp:cNvSpPr/>
      </dsp:nvSpPr>
      <dsp:spPr bwMode="white">
        <a:xfrm>
          <a:off x="4206138" y="3175623"/>
          <a:ext cx="188096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Threat</a:t>
          </a:r>
        </a:p>
      </dsp:txBody>
      <dsp:txXfrm>
        <a:off x="4206138" y="3175623"/>
        <a:ext cx="1880969" cy="1350339"/>
      </dsp:txXfrm>
    </dsp:sp>
    <dsp:sp modelId="{EFC35D5B-E70C-8042-9153-C170C93A0A5E}">
      <dsp:nvSpPr>
        <dsp:cNvPr id="10" name="任意多边形 9"/>
        <dsp:cNvSpPr/>
      </dsp:nvSpPr>
      <dsp:spPr bwMode="white">
        <a:xfrm>
          <a:off x="3447768" y="3099729"/>
          <a:ext cx="340319" cy="29535"/>
        </a:xfrm>
        <a:custGeom>
          <a:avLst/>
          <a:gdLst/>
          <a:ahLst/>
          <a:cxnLst/>
          <a:pathLst>
            <a:path w="536" h="47">
              <a:moveTo>
                <a:pt x="425" y="-194"/>
              </a:moveTo>
              <a:lnTo>
                <a:pt x="110" y="24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a:solidFill>
              <a:srgbClr val="000000"/>
            </a:solidFill>
          </a:endParaRPr>
        </a:p>
      </dsp:txBody>
      <dsp:txXfrm>
        <a:off x="3447768" y="3099729"/>
        <a:ext cx="340319" cy="29535"/>
      </dsp:txXfrm>
    </dsp:sp>
    <dsp:sp modelId="{C4A6A1EA-E83B-4443-AACE-95541403BD57}">
      <dsp:nvSpPr>
        <dsp:cNvPr id="11" name="椭圆 10"/>
        <dsp:cNvSpPr/>
      </dsp:nvSpPr>
      <dsp:spPr bwMode="white">
        <a:xfrm>
          <a:off x="2142493" y="3175623"/>
          <a:ext cx="188096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Bargaining</a:t>
          </a:r>
        </a:p>
      </dsp:txBody>
      <dsp:txXfrm>
        <a:off x="2142493" y="3175623"/>
        <a:ext cx="1880969" cy="1350339"/>
      </dsp:txXfrm>
    </dsp:sp>
    <dsp:sp modelId="{9AC4D116-9B7C-984C-B06B-9AA6F3AC3034}">
      <dsp:nvSpPr>
        <dsp:cNvPr id="12" name="任意多边形 11"/>
        <dsp:cNvSpPr/>
      </dsp:nvSpPr>
      <dsp:spPr bwMode="white">
        <a:xfrm>
          <a:off x="3297699" y="2179491"/>
          <a:ext cx="179366" cy="29535"/>
        </a:xfrm>
        <a:custGeom>
          <a:avLst/>
          <a:gdLst/>
          <a:ahLst/>
          <a:cxnLst/>
          <a:pathLst>
            <a:path w="282" h="47">
              <a:moveTo>
                <a:pt x="276" y="67"/>
              </a:moveTo>
              <a:lnTo>
                <a:pt x="7" y="-20"/>
              </a:lnTo>
            </a:path>
          </a:pathLst>
        </a:custGeom>
      </dsp:spPr>
      <dsp:style>
        <a:lnRef idx="1">
          <a:schemeClr val="accent1">
            <a:shade val="60000"/>
          </a:schemeClr>
        </a:lnRef>
        <a:fillRef idx="0">
          <a:schemeClr val="accent1"/>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sz="1600">
            <a:solidFill>
              <a:srgbClr val="000000"/>
            </a:solidFill>
          </a:endParaRPr>
        </a:p>
      </dsp:txBody>
      <dsp:txXfrm>
        <a:off x="3297699" y="2179491"/>
        <a:ext cx="179366" cy="29535"/>
      </dsp:txXfrm>
    </dsp:sp>
    <dsp:sp modelId="{AF170256-01E9-FE46-BD18-674472678E53}">
      <dsp:nvSpPr>
        <dsp:cNvPr id="13" name="椭圆 12"/>
        <dsp:cNvSpPr/>
      </dsp:nvSpPr>
      <dsp:spPr bwMode="white">
        <a:xfrm>
          <a:off x="1504792" y="1212980"/>
          <a:ext cx="1880969" cy="1350339"/>
        </a:xfrm>
        <a:prstGeom prst="ellipse">
          <a:avLst/>
        </a:prstGeom>
        <a:solidFill>
          <a:schemeClr val="tx2">
            <a:lumMod val="20000"/>
            <a:lumOff val="80000"/>
          </a:schemeClr>
        </a:solidFill>
      </dsp:spPr>
      <dsp:style>
        <a:lnRef idx="0">
          <a:schemeClr val="lt1"/>
        </a:lnRef>
        <a:fillRef idx="3">
          <a:schemeClr val="accent1"/>
        </a:fillRef>
        <a:effectRef idx="2">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rgbClr val="000000"/>
              </a:solidFill>
            </a:rPr>
            <a:t>Compromise</a:t>
          </a:r>
        </a:p>
      </dsp:txBody>
      <dsp:txXfrm>
        <a:off x="1504792" y="1212980"/>
        <a:ext cx="1880969" cy="13503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1-02-21T20:47:39"/>
    </inkml:context>
    <inkml:brush xml:id="br0">
      <inkml:brushProperty name="width" value="0.05" units="cm"/>
      <inkml:brushProperty name="height" value="0.05" units="cm"/>
      <inkml:brushProperty name="color" value="#000000"/>
    </inkml:brush>
  </inkml:definitions>
  <inkml:trace contextRef="#ctx0" brushRef="#br0">1 1,'2970'0,"-2947"0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1-02-21T20:48:36"/>
    </inkml:context>
    <inkml:brush xml:id="br0">
      <inkml:brushProperty name="width" value="0.05" units="cm"/>
      <inkml:brushProperty name="height" value="0.05" units="cm"/>
      <inkml:brushProperty name="color" value="#000000"/>
    </inkml:brush>
  </inkml:definitions>
  <inkml:trace contextRef="#ctx0" brushRef="#br0">1 1,'2970'0,"-2947"0</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1-02-21T20:49:08"/>
    </inkml:context>
    <inkml:brush xml:id="br0">
      <inkml:brushProperty name="width" value="0.05" units="cm"/>
      <inkml:brushProperty name="height" value="0.05" units="cm"/>
      <inkml:brushProperty name="color" value="#000000"/>
    </inkml:brush>
  </inkml:definitions>
  <inkml:trace contextRef="#ctx0" brushRef="#br0">1 1,'2970'0,"-2947"0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1-02-21T20:50:44"/>
    </inkml:context>
    <inkml:brush xml:id="br0">
      <inkml:brushProperty name="width" value="0.05" units="cm"/>
      <inkml:brushProperty name="height" value="0.05" units="cm"/>
      <inkml:brushProperty name="color" value="#000000"/>
    </inkml:brush>
  </inkml:definitions>
  <inkml:trace contextRef="#ctx0" brushRef="#br0">1 1,'2970'0,"-2947"0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1AF637C-6996-40F2-9BD1-AE7C0A175DA0}" type="datetimeFigureOut">
              <a:rPr lang="en-GB" smtClean="0"/>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72AD4F-7FD6-48FD-B3B5-A5AC9991C957}" type="slidenum">
              <a:rPr lang="en-GB" smtClean="0"/>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3D9DB5B-250E-4080-832B-B93EB82B1D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D3D396-B37D-4338-B22A-241C215FC93F}"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would we want to </a:t>
            </a:r>
            <a:r>
              <a:rPr lang="en-GB" dirty="0" err="1"/>
              <a:t>mainatain</a:t>
            </a:r>
            <a:r>
              <a:rPr lang="en-GB" dirty="0"/>
              <a:t> more than one supplier like parallel sourcing ?</a:t>
            </a:r>
            <a:endParaRPr lang="en-GB"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recently Volvo and green carts – Campbells soups funded the original project into the </a:t>
            </a:r>
            <a:r>
              <a:rPr lang="en-GB" dirty="0" err="1"/>
              <a:t>Foerester</a:t>
            </a:r>
            <a:r>
              <a:rPr lang="en-GB" dirty="0"/>
              <a:t> effect or Bull whip</a:t>
            </a:r>
            <a:endParaRPr lang="en-GB"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2525" cy="3722688"/>
          </a:xfrm>
        </p:spPr>
      </p:sp>
      <p:sp>
        <p:nvSpPr>
          <p:cNvPr id="3" name="Notes Placeholder 2"/>
          <p:cNvSpPr>
            <a:spLocks noGrp="1"/>
          </p:cNvSpPr>
          <p:nvPr>
            <p:ph type="body" idx="1"/>
          </p:nvPr>
        </p:nvSpPr>
        <p:spPr/>
        <p:txBody>
          <a:bodyPr/>
          <a:lstStyle/>
          <a:p>
            <a:r>
              <a:rPr lang="en-GB" sz="2800" dirty="0"/>
              <a:t>Demand creation and physical supply</a:t>
            </a:r>
            <a:endParaRPr lang="en-GB" sz="2800" dirty="0"/>
          </a:p>
          <a:p>
            <a:endParaRPr lang="en-GB" dirty="0"/>
          </a:p>
        </p:txBody>
      </p:sp>
      <p:sp>
        <p:nvSpPr>
          <p:cNvPr id="4" name="Slide Number Placeholder 3"/>
          <p:cNvSpPr>
            <a:spLocks noGrp="1"/>
          </p:cNvSpPr>
          <p:nvPr>
            <p:ph type="sldNum" sz="quarter" idx="10"/>
          </p:nvPr>
        </p:nvSpPr>
        <p:spPr/>
        <p:txBody>
          <a:bodyPr/>
          <a:lstStyle/>
          <a:p>
            <a:fld id="{62D3D396-B37D-4338-B22A-241C215FC93F}"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D3D396-B37D-4338-B22A-241C215FC93F}"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e.g. one goal of SCM might be to eliminate buffers of inventory through sharing information on demand and stocks</a:t>
            </a:r>
            <a:endParaRPr lang="en-GB" sz="2000" dirty="0"/>
          </a:p>
        </p:txBody>
      </p:sp>
      <p:sp>
        <p:nvSpPr>
          <p:cNvPr id="4" name="Slide Number Placeholder 3"/>
          <p:cNvSpPr>
            <a:spLocks noGrp="1"/>
          </p:cNvSpPr>
          <p:nvPr>
            <p:ph type="sldNum" sz="quarter" idx="10"/>
          </p:nvPr>
        </p:nvSpPr>
        <p:spPr/>
        <p:txBody>
          <a:bodyPr/>
          <a:lstStyle/>
          <a:p>
            <a:fld id="{62D3D396-B37D-4338-B22A-241C215FC93F}"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Names – demand chain management better than supply?</a:t>
            </a:r>
            <a:endParaRPr lang="en-GB" sz="2000" dirty="0"/>
          </a:p>
          <a:p>
            <a:endParaRPr lang="en-GB" sz="2000" dirty="0"/>
          </a:p>
          <a:p>
            <a:r>
              <a:rPr lang="en-GB" sz="2000" dirty="0"/>
              <a:t>Actually a network not a chain with multiple suppliers and multiple customers</a:t>
            </a:r>
            <a:endParaRPr lang="en-GB" sz="2000" dirty="0"/>
          </a:p>
        </p:txBody>
      </p:sp>
      <p:sp>
        <p:nvSpPr>
          <p:cNvPr id="4" name="Slide Number Placeholder 3"/>
          <p:cNvSpPr>
            <a:spLocks noGrp="1"/>
          </p:cNvSpPr>
          <p:nvPr>
            <p:ph type="sldNum" sz="quarter" idx="10"/>
          </p:nvPr>
        </p:nvSpPr>
        <p:spPr/>
        <p:txBody>
          <a:bodyPr/>
          <a:lstStyle/>
          <a:p>
            <a:fld id="{62D3D396-B37D-4338-B22A-241C215FC93F}"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Downstream has Never heard of Leah’s cupcakes – HOW MUCH OF THIS SUPPLY COULD BE consolidated through the catering  wholesaler</a:t>
            </a:r>
            <a:endParaRPr lang="en-GB" b="1" dirty="0"/>
          </a:p>
        </p:txBody>
      </p:sp>
      <p:sp>
        <p:nvSpPr>
          <p:cNvPr id="4" name="Slide Number Placeholder 3"/>
          <p:cNvSpPr>
            <a:spLocks noGrp="1"/>
          </p:cNvSpPr>
          <p:nvPr>
            <p:ph type="sldNum" sz="quarter" idx="5"/>
          </p:nvPr>
        </p:nvSpPr>
        <p:spPr/>
        <p:txBody>
          <a:bodyPr/>
          <a:lstStyle/>
          <a:p>
            <a:fld id="{1172AD4F-7FD6-48FD-B3B5-A5AC9991C957}" type="slidenum">
              <a:rPr lang="en-GB" smtClean="0"/>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7C6D519-CB20-423C-9325-14A83CCCFA2A}" type="slidenum">
              <a:rPr lang="en-GB" altLang="en-US"/>
            </a:fld>
            <a:endParaRPr lang="en-GB" altLang="en-US"/>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Outsourcing: “</a:t>
            </a:r>
            <a:r>
              <a:rPr lang="en-GB" altLang="en-US"/>
              <a:t>moving functions or activities outside of the organisation” (e.g. Lonsdale and Cox, 1997)</a:t>
            </a:r>
            <a:endParaRPr lang="en-GB" altLang="en-US"/>
          </a:p>
          <a:p>
            <a:pPr eaLnBrk="1" hangingPunct="1"/>
            <a:endParaRPr lang="en-GB" altLang="en-US"/>
          </a:p>
          <a:p>
            <a:pPr eaLnBrk="1" hangingPunct="1"/>
            <a:r>
              <a:rPr lang="en-US" altLang="en-US"/>
              <a:t>¼ of European/US companies now use 3</a:t>
            </a:r>
            <a:r>
              <a:rPr lang="en-US" altLang="en-US" baseline="30000"/>
              <a:t>rd</a:t>
            </a:r>
            <a:r>
              <a:rPr lang="en-US" altLang="en-US"/>
              <a:t> party Procurement Service Providers (PSPs) for e.g. hosting e-sourcing and e-procurement applications: expected to grow (Accenture Procurement Survey, 2003)</a:t>
            </a:r>
            <a:endParaRPr lang="en-US" altLang="en-US"/>
          </a:p>
          <a:p>
            <a:pPr eaLnBrk="1" hangingPunct="1"/>
            <a:endParaRPr lang="en-GB" altLang="en-US"/>
          </a:p>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4AC0FA-143B-4441-9551-EEAC5B357AA1}" type="slidenum">
              <a:rPr lang="en-GB" altLang="en-US"/>
            </a:fld>
            <a:endParaRPr lang="en-GB" altLang="en-US"/>
          </a:p>
        </p:txBody>
      </p:sp>
      <p:sp>
        <p:nvSpPr>
          <p:cNvPr id="73731" name="Rectangle 2"/>
          <p:cNvSpPr>
            <a:spLocks noGrp="1" noRot="1" noChangeAspect="1" noChangeArrowheads="1" noTextEdit="1"/>
          </p:cNvSpPr>
          <p:nvPr>
            <p:ph type="sldImg"/>
          </p:nvPr>
        </p:nvSpPr>
        <p:spPr>
          <a:xfrm>
            <a:off x="958850" y="769938"/>
            <a:ext cx="4868863" cy="3651250"/>
          </a:xfrm>
        </p:spPr>
      </p:sp>
      <p:sp>
        <p:nvSpPr>
          <p:cNvPr id="73732" name="Rectangle 3"/>
          <p:cNvSpPr>
            <a:spLocks noGrp="1" noChangeArrowheads="1"/>
          </p:cNvSpPr>
          <p:nvPr>
            <p:ph type="body" idx="1"/>
          </p:nvPr>
        </p:nvSpPr>
        <p:spPr>
          <a:xfrm>
            <a:off x="938213" y="4735513"/>
            <a:ext cx="4905375" cy="442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62000" eaLnBrk="1" hangingPunct="1"/>
            <a:r>
              <a:rPr lang="en-US" altLang="en-US"/>
              <a:t>Example of Micro compact Car and mercedes Benz</a:t>
            </a:r>
            <a:endParaRPr lang="en-US" altLang="en-US"/>
          </a:p>
          <a:p>
            <a:pPr defTabSz="762000" eaLnBrk="1" hangingPunct="1"/>
            <a:r>
              <a:rPr lang="en-US" altLang="en-US"/>
              <a:t>Capability is the combination of resources to create value</a:t>
            </a:r>
            <a:endParaRPr lang="en-US" altLang="en-US"/>
          </a:p>
          <a:p>
            <a:pPr defTabSz="762000" eaLnBrk="1" hangingPunct="1"/>
            <a:r>
              <a:rPr lang="en-US" altLang="en-US"/>
              <a:t>Examples of core capabilities from book</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82A4B3-6E10-4990-BC18-0C962B371741}" type="slidenum">
              <a:rPr lang="en-GB" altLang="en-US"/>
            </a:fld>
            <a:endParaRPr lang="en-GB" altLang="en-US"/>
          </a:p>
        </p:txBody>
      </p:sp>
      <p:sp>
        <p:nvSpPr>
          <p:cNvPr id="87043" name="Rectangle 2"/>
          <p:cNvSpPr>
            <a:spLocks noGrp="1" noRot="1" noChangeAspect="1" noChangeArrowheads="1" noTextEdit="1"/>
          </p:cNvSpPr>
          <p:nvPr>
            <p:ph type="sldImg"/>
          </p:nvPr>
        </p:nvSpPr>
        <p:spPr/>
      </p:sp>
      <p:sp>
        <p:nvSpPr>
          <p:cNvPr id="87044" name="Rectangle 3"/>
          <p:cNvSpPr>
            <a:spLocks noGrp="1" noChangeArrowheads="1"/>
          </p:cNvSpPr>
          <p:nvPr>
            <p:ph type="body" idx="1"/>
          </p:nvPr>
        </p:nvSpPr>
        <p:spPr>
          <a:xfrm>
            <a:off x="679450" y="4714875"/>
            <a:ext cx="54229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a:t>Supplier selection criteria</a:t>
            </a:r>
            <a:endParaRPr lang="en-US" altLang="en-US" sz="1400"/>
          </a:p>
          <a:p>
            <a:pPr eaLnBrk="1" hangingPunct="1"/>
            <a:r>
              <a:rPr lang="en-US" altLang="en-US" sz="1400"/>
              <a:t>Company - Financial stability, Management, Location, Capacity/technical skill</a:t>
            </a:r>
            <a:endParaRPr lang="en-US" altLang="en-US" sz="1400"/>
          </a:p>
          <a:p>
            <a:pPr eaLnBrk="1" hangingPunct="1"/>
            <a:r>
              <a:rPr lang="en-US" altLang="en-US" sz="1400"/>
              <a:t>Product/Service </a:t>
            </a:r>
            <a:r>
              <a:rPr lang="en-US" altLang="en-US" sz="1400">
                <a:latin typeface="Stone Sans ITC TT" pitchFamily="2" charset="0"/>
              </a:rPr>
              <a:t>–</a:t>
            </a:r>
            <a:r>
              <a:rPr lang="en-US" altLang="en-US" sz="1400"/>
              <a:t> Quality, Price, IP/license, Delivery on time, Condition on arrival, Technical support, Training</a:t>
            </a:r>
            <a:endParaRPr lang="en-US" altLang="en-US" sz="1600"/>
          </a:p>
          <a:p>
            <a:pPr eaLnBrk="1" hangingPunct="1"/>
            <a:r>
              <a:rPr lang="en-US" altLang="en-US" sz="1400"/>
              <a:t>Other - </a:t>
            </a:r>
            <a:r>
              <a:rPr lang="sv-SE" altLang="en-US" sz="1400"/>
              <a:t>Risk management, Political/principal</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slide 2">
    <p:bg>
      <p:bgPr>
        <a:solidFill>
          <a:srgbClr val="B6D3F0"/>
        </a:solidFill>
        <a:effectLst/>
      </p:bgPr>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91919"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1"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2">
    <p:bg>
      <p:bgPr>
        <a:solidFill>
          <a:srgbClr val="FFE2C3"/>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1918"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2"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2">
    <p:bg>
      <p:bgPr>
        <a:solidFill>
          <a:srgbClr val="FEF2BE"/>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1918" y="2453897"/>
            <a:ext cx="8160163" cy="845385"/>
          </a:xfrm>
          <a:noFill/>
        </p:spPr>
        <p:txBody>
          <a:bodyPr/>
          <a:lstStyle>
            <a:lvl1pPr marL="0" indent="0">
              <a:defRPr b="1" baseline="0">
                <a:solidFill>
                  <a:schemeClr val="tx1"/>
                </a:solidFill>
                <a:latin typeface="Arial" panose="020B0604020202020204" pitchFamily="34" charset="0"/>
                <a:cs typeface="Arial" panose="020B0604020202020204" pitchFamily="34" charset="0"/>
              </a:defRPr>
            </a:lvl1pPr>
          </a:lstStyle>
          <a:p>
            <a:r>
              <a:rPr lang="en-US" dirty="0"/>
              <a:t>Lecture title</a:t>
            </a:r>
            <a:endParaRPr lang="en-GB" dirty="0"/>
          </a:p>
        </p:txBody>
      </p:sp>
      <p:sp>
        <p:nvSpPr>
          <p:cNvPr id="16" name="Text Placeholder 19"/>
          <p:cNvSpPr>
            <a:spLocks noGrp="1"/>
          </p:cNvSpPr>
          <p:nvPr>
            <p:ph type="body" sz="quarter" idx="12" hasCustomPrompt="1"/>
          </p:nvPr>
        </p:nvSpPr>
        <p:spPr>
          <a:xfrm>
            <a:off x="491919" y="3492655"/>
            <a:ext cx="8160163" cy="588385"/>
          </a:xfrm>
          <a:prstGeom prst="rect">
            <a:avLst/>
          </a:prstGeom>
        </p:spPr>
        <p:txBody>
          <a:bodyPr>
            <a:noAutofit/>
          </a:bodyPr>
          <a:lstStyle>
            <a:lvl1pPr marL="0" indent="0">
              <a:buNone/>
              <a:defRPr sz="2250">
                <a:latin typeface="Arial" panose="020B0604020202020204" pitchFamily="34" charset="0"/>
                <a:cs typeface="Arial" panose="020B0604020202020204" pitchFamily="34" charset="0"/>
              </a:defRPr>
            </a:lvl1pPr>
          </a:lstStyle>
          <a:p>
            <a:pPr lvl="0"/>
            <a:r>
              <a:rPr lang="en-GB" dirty="0"/>
              <a:t>Lecturer name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2">
    <p:bg>
      <p:bgPr>
        <a:solidFill>
          <a:srgbClr val="FFE2C3"/>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24000" y="5111601"/>
            <a:ext cx="8160163" cy="845385"/>
          </a:xfrm>
          <a:noFill/>
        </p:spPr>
        <p:txBody>
          <a:bodyPr>
            <a:normAutofit/>
          </a:bodyPr>
          <a:lstStyle>
            <a:lvl1pPr marL="0" indent="0">
              <a:defRPr sz="3000" b="1" baseline="0">
                <a:solidFill>
                  <a:schemeClr val="tx1"/>
                </a:solidFill>
                <a:latin typeface="Arial" panose="020B0604020202020204" pitchFamily="34" charset="0"/>
                <a:cs typeface="Arial" panose="020B0604020202020204" pitchFamily="34" charset="0"/>
              </a:defRPr>
            </a:lvl1pPr>
          </a:lstStyle>
          <a:p>
            <a:r>
              <a:rPr lang="en-US" dirty="0"/>
              <a:t>Section title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A8DF52-AAA9-4334-8DF9-441CD7C767B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09DE4-BF06-4327-B6AA-198957780F4F}" type="slidenum">
              <a:rPr lang="en-GB" smtClean="0"/>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FA8DF52-AAA9-4334-8DF9-441CD7C767B6}"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09DE4-BF06-4327-B6AA-198957780F4F}" type="slidenum">
              <a:rPr lang="en-GB" smtClean="0"/>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ECF676-2A67-43A5-A606-12D3C9DB701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B8ECF676-2A67-43A5-A606-12D3C9DB701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8ECF676-2A67-43A5-A606-12D3C9DB701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B8ECF676-2A67-43A5-A606-12D3C9DB701F}"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B8ECF676-2A67-43A5-A606-12D3C9DB701F}"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ECF676-2A67-43A5-A606-12D3C9DB701F}"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F676-2A67-43A5-A606-12D3C9DB701F}"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8ECF676-2A67-43A5-A606-12D3C9DB701F}"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8ECF676-2A67-43A5-A606-12D3C9DB701F}"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B8ECF676-2A67-43A5-A606-12D3C9DB701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B8ECF676-2A67-43A5-A606-12D3C9DB701F}"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180F24-570E-46FA-A548-A87A26364CEF}"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BF85793-ADA5-46A0-BACC-9AB75D879524}" type="datetimeFigureOut">
              <a:rPr lang="en-GB" smtClean="0"/>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078C2-71C3-4D0F-B186-8A9E47DF8B8D}"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59B39E-362A-45D9-AA80-B659D5B49AAA}" type="slidenum">
              <a:rPr lang="en-GB" smtClean="0"/>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44078C2-71C3-4D0F-B186-8A9E47DF8B8D}"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9B39E-362A-45D9-AA80-B659D5B49AAA}" type="slidenum">
              <a:rPr lang="en-GB" smtClean="0"/>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4D2706FC-E16E-4BC1-B3AD-25BDA47BF9C8}"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F7E9-4176-4B1B-8A11-01E1090B721B}" type="slidenum">
              <a:rPr lang="en-GB" smtClean="0"/>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706FC-E16E-4BC1-B3AD-25BDA47BF9C8}"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29F7E9-4176-4B1B-8A11-01E1090B721B}" type="slidenum">
              <a:rPr lang="en-GB" smtClean="0"/>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E9D64C95-1836-453A-94DB-D1ED915E5BAC}" type="slidenum">
              <a:rPr lang="en-GB" altLang="en-US"/>
            </a:fld>
            <a:endParaRPr lang="en-GB" alt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68313" y="19891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C64A49B-00C3-429F-936C-57A72A51B9AB}" type="slidenum">
              <a:rPr lang="en-GB" altLang="en-US"/>
            </a:fld>
            <a:endParaRPr lang="en-GB" alt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E9D64C95-1836-453A-94DB-D1ED915E5BAC}" type="slidenum">
              <a:rPr lang="en-GB" altLang="en-US"/>
            </a:fld>
            <a:endParaRPr lang="en-GB" alt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E9D64C95-1836-453A-94DB-D1ED915E5BAC}" type="slidenum">
              <a:rPr lang="en-GB" altLang="en-US"/>
            </a:fld>
            <a:endParaRPr lang="en-GB"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E9D64C95-1836-453A-94DB-D1ED915E5BAC}" type="slidenum">
              <a:rPr lang="en-GB" altLang="en-US"/>
            </a:fld>
            <a:endParaRPr lang="en-GB" alt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68313" y="19891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3481DD1B-3628-4A91-B627-086626FB3890}" type="slidenum">
              <a:rPr lang="en-GB" altLang="en-US"/>
            </a:fld>
            <a:endParaRPr lang="en-GB" alt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CBF85793-ADA5-46A0-BACC-9AB75D879524}" type="datetimeFigureOut">
              <a:rPr lang="en-GB" smtClean="0"/>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72F3C82-7398-40B0-884F-3E3727F65E03}" type="slidenum">
              <a:rPr lang="en-GB" altLang="en-US"/>
            </a:fld>
            <a:endParaRPr lang="en-GB"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F85793-ADA5-46A0-BACC-9AB75D879524}" type="datetimeFigureOut">
              <a:rPr lang="en-GB" smtClean="0"/>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85793-ADA5-46A0-BACC-9AB75D879524}" type="datetimeFigureOut">
              <a:rPr lang="en-GB" smtClean="0"/>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BF85793-ADA5-46A0-BACC-9AB75D879524}" type="datetimeFigureOut">
              <a:rPr lang="en-GB" smtClean="0"/>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66E5DF-C630-4815-A5E6-93BB86348F65}" type="slidenum">
              <a:rPr lang="en-GB" smtClean="0"/>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image" Target="../media/image1.jpeg"/><Relationship Id="rId1" Type="http://schemas.openxmlformats.org/officeDocument/2006/relationships/slideLayout" Target="../slideLayouts/slideLayout3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image" Target="../media/image1.jpeg"/><Relationship Id="rId1" Type="http://schemas.openxmlformats.org/officeDocument/2006/relationships/slideLayout" Target="../slideLayouts/slideLayout39.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1.jpeg"/><Relationship Id="rId1" Type="http://schemas.openxmlformats.org/officeDocument/2006/relationships/slideLayout" Target="../slideLayouts/slideLayout40.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image" Target="../media/image1.jpeg"/><Relationship Id="rId1" Type="http://schemas.openxmlformats.org/officeDocument/2006/relationships/slideLayout" Target="../slideLayouts/slideLayout41.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image" Target="../media/image1.jpeg"/><Relationship Id="rId1" Type="http://schemas.openxmlformats.org/officeDocument/2006/relationships/slideLayout" Target="../slideLayouts/slideLayout42.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image" Target="../media/image1.jpeg"/><Relationship Id="rId1"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image" Target="../media/image1.jpeg"/><Relationship Id="rId1" Type="http://schemas.openxmlformats.org/officeDocument/2006/relationships/slideLayout" Target="../slideLayouts/slideLayout44.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image" Target="../media/image1.jpeg"/><Relationship Id="rId1" Type="http://schemas.openxmlformats.org/officeDocument/2006/relationships/slideLayout" Target="../slideLayouts/slideLayout45.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image" Target="../media/image1.jpeg"/><Relationship Id="rId1" Type="http://schemas.openxmlformats.org/officeDocument/2006/relationships/slideLayout" Target="../slideLayouts/slideLayout46.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image" Target="../media/image1.jpeg"/><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image" Target="../media/image1.jpeg"/><Relationship Id="rId1" Type="http://schemas.openxmlformats.org/officeDocument/2006/relationships/slideLayout" Target="../slideLayouts/slideLayout48.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image" Target="../media/image1.jpeg"/><Relationship Id="rId1" Type="http://schemas.openxmlformats.org/officeDocument/2006/relationships/slideLayout" Target="../slideLayouts/slideLayout49.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image" Target="../media/image1.jpeg"/><Relationship Id="rId1"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3.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jpeg"/><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jpeg"/><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jpeg"/><Relationship Id="rId1"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jpeg"/><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85793-ADA5-46A0-BACC-9AB75D879524}" type="datetimeFigureOut">
              <a:rPr lang="en-GB" smtClean="0"/>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6E5DF-C630-4815-A5E6-93BB86348F65}" type="slidenum">
              <a:rPr lang="en-GB" smtClean="0"/>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5"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7"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01"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05"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0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1"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7"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71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ECF676-2A67-43A5-A606-12D3C9DB701F}" type="datetimeFigureOut">
              <a:rPr lang="en-GB" smtClean="0"/>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180F24-570E-46FA-A548-A87A26364CEF}"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078C2-71C3-4D0F-B186-8A9E47DF8B8D}" type="datetimeFigureOut">
              <a:rPr lang="en-GB"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9B39E-362A-45D9-AA80-B659D5B49AAA}"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706FC-E16E-4BC1-B3AD-25BDA47BF9C8}" type="datetimeFigureOut">
              <a:rPr lang="en-GB"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9F7E9-4176-4B1B-8A11-01E1090B721B}"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1"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6921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027" name="Rectangle 3"/>
          <p:cNvSpPr>
            <a:spLocks noGrp="1" noChangeArrowheads="1"/>
          </p:cNvSpPr>
          <p:nvPr>
            <p:ph type="body" idx="1"/>
          </p:nvPr>
        </p:nvSpPr>
        <p:spPr bwMode="auto">
          <a:xfrm>
            <a:off x="468313" y="1989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a:defRPr/>
            </a:pPr>
            <a:fld id="{4FCEDC15-B286-4336-8850-0E5E313D3EEB}" type="slidenum">
              <a:rPr lang="en-GB" altLang="en-US"/>
            </a:fld>
            <a:endParaRPr lang="en-GB" altLang="en-US"/>
          </a:p>
        </p:txBody>
      </p:sp>
      <p:sp>
        <p:nvSpPr>
          <p:cNvPr id="1031" name="Rectangle 7"/>
          <p:cNvSpPr>
            <a:spLocks noChangeArrowheads="1"/>
          </p:cNvSpPr>
          <p:nvPr userDrawn="1"/>
        </p:nvSpPr>
        <p:spPr bwMode="auto">
          <a:xfrm>
            <a:off x="0" y="0"/>
            <a:ext cx="9144000" cy="6858000"/>
          </a:xfrm>
          <a:prstGeom prst="rect">
            <a:avLst/>
          </a:prstGeom>
          <a:solidFill>
            <a:schemeClr val="bg1"/>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93"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sv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9" Type="http://schemas.openxmlformats.org/officeDocument/2006/relationships/customXml" Target="../ink/ink2.xml"/><Relationship Id="rId8" Type="http://schemas.openxmlformats.org/officeDocument/2006/relationships/image" Target="../media/image8.png"/><Relationship Id="rId7" Type="http://schemas.openxmlformats.org/officeDocument/2006/relationships/customXml" Target="../ink/ink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2" Type="http://schemas.openxmlformats.org/officeDocument/2006/relationships/slideLayout" Target="../slideLayouts/slideLayout2.xml"/><Relationship Id="rId11" Type="http://schemas.openxmlformats.org/officeDocument/2006/relationships/customXml" Target="../ink/ink4.xml"/><Relationship Id="rId10" Type="http://schemas.openxmlformats.org/officeDocument/2006/relationships/customXml" Target="../ink/ink3.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3322" y="2426509"/>
            <a:ext cx="4688333" cy="2674620"/>
          </a:xfrm>
        </p:spPr>
        <p:txBody>
          <a:bodyPr anchor="b">
            <a:normAutofit fontScale="90000"/>
          </a:bodyPr>
          <a:lstStyle/>
          <a:p>
            <a:pPr algn="l"/>
            <a:r>
              <a:rPr lang="en-GB" dirty="0"/>
              <a:t>Master of Business Administration </a:t>
            </a:r>
            <a:br>
              <a:rPr lang="en-GB" dirty="0"/>
            </a:br>
            <a:r>
              <a:rPr lang="en-GB" sz="4050" dirty="0"/>
              <a:t>Digital Business Delivery</a:t>
            </a:r>
            <a:br>
              <a:rPr lang="en-GB" sz="4050" dirty="0"/>
            </a:br>
            <a:br>
              <a:rPr lang="en-GB" sz="4050" dirty="0"/>
            </a:br>
            <a:r>
              <a:rPr lang="en-GB" sz="3600" dirty="0"/>
              <a:t>Session 11: Supply Chain Management systems</a:t>
            </a:r>
            <a:br>
              <a:rPr lang="en-GB" sz="3100" dirty="0"/>
            </a:br>
            <a:endParaRPr lang="en-GB" sz="4050" dirty="0">
              <a:solidFill>
                <a:srgbClr val="FF0000"/>
              </a:solidFill>
            </a:endParaRPr>
          </a:p>
        </p:txBody>
      </p:sp>
      <p:sp>
        <p:nvSpPr>
          <p:cNvPr id="3" name="Subtitle 2"/>
          <p:cNvSpPr>
            <a:spLocks noGrp="1"/>
          </p:cNvSpPr>
          <p:nvPr>
            <p:ph type="subTitle" idx="1"/>
          </p:nvPr>
        </p:nvSpPr>
        <p:spPr>
          <a:xfrm>
            <a:off x="3973322" y="5520690"/>
            <a:ext cx="4688334" cy="1179576"/>
          </a:xfrm>
        </p:spPr>
        <p:txBody>
          <a:bodyPr>
            <a:normAutofit/>
          </a:bodyPr>
          <a:lstStyle/>
          <a:p>
            <a:pPr algn="l"/>
            <a:r>
              <a:rPr lang="en-GB" dirty="0"/>
              <a:t>Professor Nigel Caldwell</a:t>
            </a:r>
            <a:endParaRPr lang="en-GB" dirty="0"/>
          </a:p>
        </p:txBody>
      </p:sp>
      <p:pic>
        <p:nvPicPr>
          <p:cNvPr id="4" name="Picture 3"/>
          <p:cNvPicPr>
            <a:picLocks noChangeAspect="1"/>
          </p:cNvPicPr>
          <p:nvPr/>
        </p:nvPicPr>
        <p:blipFill rotWithShape="1">
          <a:blip r:embed="rId1"/>
          <a:srcRect r="-1" b="1709"/>
          <a:stretch>
            <a:fillRect/>
          </a:stretch>
        </p:blipFill>
        <p:spPr>
          <a:xfrm>
            <a:off x="1" y="857258"/>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tx2"/>
                </a:solidFill>
              </a:rPr>
              <a:t>SCM is broader than logistics</a:t>
            </a:r>
            <a:endParaRPr lang="en-GB" sz="3600"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a:t>Logistics is essentially a planning orientation and framework that seeks to create a single plan for the flow of products and information through the business.</a:t>
            </a:r>
            <a:endParaRPr lang="en-GB" dirty="0"/>
          </a:p>
          <a:p>
            <a:r>
              <a:rPr lang="en-GB" dirty="0"/>
              <a:t>SCM builds upon this framework and seeks to achieve linkage and co-ordination between the processes of other entities in the pipeline, i.e. suppliers and customers and the organisation itself.</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tx2"/>
                </a:solidFill>
              </a:rPr>
              <a:t>SCM is different: its about relationships</a:t>
            </a:r>
            <a:endParaRPr lang="en-GB" sz="3600" dirty="0">
              <a:solidFill>
                <a:schemeClr val="tx2"/>
              </a:solidFill>
            </a:endParaRPr>
          </a:p>
        </p:txBody>
      </p:sp>
      <p:sp>
        <p:nvSpPr>
          <p:cNvPr id="3" name="Content Placeholder 2"/>
          <p:cNvSpPr>
            <a:spLocks noGrp="1"/>
          </p:cNvSpPr>
          <p:nvPr>
            <p:ph idx="1"/>
          </p:nvPr>
        </p:nvSpPr>
        <p:spPr/>
        <p:txBody>
          <a:bodyPr>
            <a:normAutofit fontScale="92500"/>
          </a:bodyPr>
          <a:lstStyle/>
          <a:p>
            <a:r>
              <a:rPr lang="en-GB" dirty="0"/>
              <a:t>So SCM is a different to the arm’s length even adversarial relationships of business past</a:t>
            </a:r>
            <a:endParaRPr lang="en-GB" dirty="0"/>
          </a:p>
          <a:p>
            <a:r>
              <a:rPr lang="en-GB" dirty="0"/>
              <a:t>The focus is on co-operation and trust and that</a:t>
            </a:r>
            <a:endParaRPr lang="en-GB" dirty="0"/>
          </a:p>
          <a:p>
            <a:r>
              <a:rPr lang="en-GB" dirty="0"/>
              <a:t>The whole can be greater than the sum of the parts.. so… SCM is</a:t>
            </a:r>
            <a:endParaRPr lang="en-GB" dirty="0"/>
          </a:p>
          <a:p>
            <a:r>
              <a:rPr lang="en-GB" i="1" dirty="0"/>
              <a:t>The management of upstream and downstream relationships with customers and suppliers in order to deliver superior customer value at less cost to the supply chain</a:t>
            </a:r>
            <a:r>
              <a:rPr lang="en-GB" dirty="0"/>
              <a: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p:nvPr>
        </p:nvSpPr>
        <p:spPr bwMode="auto">
          <a:xfrm>
            <a:off x="457200" y="274638"/>
            <a:ext cx="8229600" cy="562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a:solidFill>
                  <a:srgbClr val="C00000"/>
                </a:solidFill>
                <a:ea typeface="MS PGothic" panose="020B0600070205080204" pitchFamily="34" charset="-128"/>
              </a:rPr>
              <a:t>Supply Chain </a:t>
            </a:r>
            <a:endParaRPr lang="en-US" altLang="en-US" sz="3200" dirty="0">
              <a:solidFill>
                <a:srgbClr val="C00000"/>
              </a:solidFill>
              <a:ea typeface="MS PGothic" panose="020B0600070205080204" pitchFamily="34" charset="-128"/>
            </a:endParaRPr>
          </a:p>
        </p:txBody>
      </p:sp>
      <p:pic>
        <p:nvPicPr>
          <p:cNvPr id="7"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49208" y="851438"/>
            <a:ext cx="8229600" cy="33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4549676"/>
            <a:ext cx="5410944" cy="1569660"/>
          </a:xfrm>
          <a:prstGeom prst="rect">
            <a:avLst/>
          </a:prstGeom>
        </p:spPr>
        <p:txBody>
          <a:bodyPr wrap="square">
            <a:spAutoFit/>
          </a:bodyPr>
          <a:lstStyle/>
          <a:p>
            <a:pPr lvl="0"/>
            <a:r>
              <a:rPr lang="en-US" altLang="en-US" sz="2400">
                <a:solidFill>
                  <a:prstClr val="black"/>
                </a:solidFill>
                <a:ea typeface="MS PGothic" panose="020B0600070205080204" pitchFamily="34" charset="-128"/>
              </a:rPr>
              <a:t>A simple supply chain showing suppliers upstream and customers downstream.  Note that the  operation is both a supplier and a customer.</a:t>
            </a:r>
            <a:endParaRPr lang="en-US" altLang="en-US" sz="2400" dirty="0">
              <a:solidFill>
                <a:prstClr val="black"/>
              </a:solidFill>
              <a:ea typeface="MS PGothic" panose="020B0600070205080204" pitchFamily="34" charset="-128"/>
            </a:endParaRPr>
          </a:p>
        </p:txBody>
      </p:sp>
      <p:pic>
        <p:nvPicPr>
          <p:cNvPr id="9" name="Picture 8"/>
          <p:cNvPicPr>
            <a:picLocks noChangeAspect="1"/>
          </p:cNvPicPr>
          <p:nvPr/>
        </p:nvPicPr>
        <p:blipFill>
          <a:blip r:embed="rId2"/>
          <a:stretch>
            <a:fillRect/>
          </a:stretch>
        </p:blipFill>
        <p:spPr>
          <a:xfrm>
            <a:off x="6660232" y="4571807"/>
            <a:ext cx="1877731" cy="2103302"/>
          </a:xfrm>
          <a:prstGeom prst="rect">
            <a:avLst/>
          </a:prstGeom>
        </p:spPr>
      </p:pic>
      <p:sp>
        <p:nvSpPr>
          <p:cNvPr id="11" name="TextBox 10"/>
          <p:cNvSpPr txBox="1"/>
          <p:nvPr/>
        </p:nvSpPr>
        <p:spPr>
          <a:xfrm>
            <a:off x="683568" y="6292850"/>
            <a:ext cx="2130711" cy="261610"/>
          </a:xfrm>
          <a:prstGeom prst="rect">
            <a:avLst/>
          </a:prstGeom>
          <a:noFill/>
        </p:spPr>
        <p:txBody>
          <a:bodyPr wrap="none" rtlCol="0">
            <a:spAutoFit/>
          </a:bodyPr>
          <a:lstStyle/>
          <a:p>
            <a:r>
              <a:rPr lang="en-GB" sz="1100"/>
              <a:t>Source: Jones and Robinson, 2013</a:t>
            </a:r>
            <a:endParaRPr lang="en-GB" sz="1100" dirty="0"/>
          </a:p>
        </p:txBody>
      </p:sp>
      <p:pic>
        <p:nvPicPr>
          <p:cNvPr id="10" name="Picture 9"/>
          <p:cNvPicPr>
            <a:picLocks noChangeAspect="1"/>
          </p:cNvPicPr>
          <p:nvPr/>
        </p:nvPicPr>
        <p:blipFill>
          <a:blip r:embed="rId2"/>
          <a:stretch>
            <a:fillRect/>
          </a:stretch>
        </p:blipFill>
        <p:spPr>
          <a:xfrm>
            <a:off x="2452404" y="2060848"/>
            <a:ext cx="723749" cy="810692"/>
          </a:xfrm>
          <a:prstGeom prst="rect">
            <a:avLst/>
          </a:prstGeom>
        </p:spPr>
      </p:pic>
      <p:pic>
        <p:nvPicPr>
          <p:cNvPr id="13" name="Picture 12"/>
          <p:cNvPicPr>
            <a:picLocks noChangeAspect="1"/>
          </p:cNvPicPr>
          <p:nvPr/>
        </p:nvPicPr>
        <p:blipFill>
          <a:blip r:embed="rId2"/>
          <a:stretch>
            <a:fillRect/>
          </a:stretch>
        </p:blipFill>
        <p:spPr>
          <a:xfrm>
            <a:off x="5605974" y="2060848"/>
            <a:ext cx="723749" cy="8106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59632" y="2204864"/>
            <a:ext cx="2376264" cy="367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
          <a:stretch>
            <a:fillRect/>
          </a:stretch>
        </p:blipFill>
        <p:spPr>
          <a:xfrm>
            <a:off x="642787" y="636790"/>
            <a:ext cx="7858425" cy="5584420"/>
          </a:xfrm>
          <a:prstGeom prst="rect">
            <a:avLst/>
          </a:prstGeom>
          <a:solidFill>
            <a:schemeClr val="bg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8229600" cy="1143000"/>
          </a:xfrm>
        </p:spPr>
        <p:txBody>
          <a:bodyPr>
            <a:normAutofit fontScale="90000"/>
          </a:bodyPr>
          <a:lstStyle/>
          <a:p>
            <a:r>
              <a:rPr lang="en-US" altLang="en-US" sz="3600" dirty="0">
                <a:solidFill>
                  <a:srgbClr val="FF0000"/>
                </a:solidFill>
              </a:rPr>
              <a:t>A simple supply network for a small catering company</a:t>
            </a:r>
            <a:br>
              <a:rPr lang="en-IN" altLang="en-US" dirty="0"/>
            </a:br>
            <a:endParaRPr lang="en-GB" dirty="0"/>
          </a:p>
        </p:txBody>
      </p:sp>
      <p:pic>
        <p:nvPicPr>
          <p:cNvPr id="4" name="Content Placeholder 3"/>
          <p:cNvPicPr>
            <a:picLocks noGrp="1" noChangeAspect="1"/>
          </p:cNvPicPr>
          <p:nvPr>
            <p:ph idx="1"/>
          </p:nvPr>
        </p:nvPicPr>
        <p:blipFill>
          <a:blip r:embed="rId1"/>
          <a:stretch>
            <a:fillRect/>
          </a:stretch>
        </p:blipFill>
        <p:spPr>
          <a:xfrm>
            <a:off x="1259632" y="1340768"/>
            <a:ext cx="7200800" cy="49685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Vertical integration?</a:t>
            </a:r>
            <a:endParaRPr lang="en-GB" dirty="0"/>
          </a:p>
        </p:txBody>
      </p:sp>
      <p:pic>
        <p:nvPicPr>
          <p:cNvPr id="4" name="Content Placeholder 3"/>
          <p:cNvPicPr>
            <a:picLocks noGrp="1" noChangeAspect="1"/>
          </p:cNvPicPr>
          <p:nvPr>
            <p:ph idx="1"/>
          </p:nvPr>
        </p:nvPicPr>
        <p:blipFill>
          <a:blip r:embed="rId1"/>
          <a:stretch>
            <a:fillRect/>
          </a:stretch>
        </p:blipFill>
        <p:spPr>
          <a:xfrm>
            <a:off x="354360" y="1556792"/>
            <a:ext cx="8435280" cy="48134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68313" y="125413"/>
            <a:ext cx="8229600" cy="1143000"/>
          </a:xfrm>
        </p:spPr>
        <p:txBody>
          <a:bodyPr/>
          <a:lstStyle/>
          <a:p>
            <a:pPr eaLnBrk="1" hangingPunct="1"/>
            <a:r>
              <a:rPr lang="en-GB" altLang="en-US" sz="3600" b="1" dirty="0">
                <a:solidFill>
                  <a:schemeClr val="tx1"/>
                </a:solidFill>
              </a:rPr>
              <a:t>Returning to Outsourcing</a:t>
            </a:r>
            <a:endParaRPr lang="en-GB" altLang="en-US" sz="3200" dirty="0">
              <a:solidFill>
                <a:schemeClr val="tx1"/>
              </a:solidFill>
            </a:endParaRPr>
          </a:p>
        </p:txBody>
      </p:sp>
      <p:sp>
        <p:nvSpPr>
          <p:cNvPr id="4099" name="Rectangle 3"/>
          <p:cNvSpPr>
            <a:spLocks noGrp="1" noChangeArrowheads="1"/>
          </p:cNvSpPr>
          <p:nvPr>
            <p:ph type="body" sz="half" idx="4294967295"/>
          </p:nvPr>
        </p:nvSpPr>
        <p:spPr>
          <a:xfrm>
            <a:off x="468313" y="1268413"/>
            <a:ext cx="8424862" cy="5084762"/>
          </a:xfrm>
        </p:spPr>
        <p:txBody>
          <a:bodyPr/>
          <a:lstStyle/>
          <a:p>
            <a:pPr algn="just" eaLnBrk="1" hangingPunct="1">
              <a:lnSpc>
                <a:spcPct val="90000"/>
              </a:lnSpc>
              <a:defRPr/>
            </a:pPr>
            <a:r>
              <a:rPr lang="en-GB" altLang="en-US" sz="2400" b="1" dirty="0"/>
              <a:t>Abbreviation for:  </a:t>
            </a:r>
            <a:r>
              <a:rPr lang="en-GB" altLang="en-US" sz="2400" dirty="0">
                <a:solidFill>
                  <a:srgbClr val="CC0000"/>
                </a:solidFill>
              </a:rPr>
              <a:t>Out</a:t>
            </a:r>
            <a:r>
              <a:rPr lang="en-GB" altLang="en-US" sz="2400" dirty="0"/>
              <a:t>side </a:t>
            </a:r>
            <a:endParaRPr lang="en-GB" altLang="en-US" sz="2400" dirty="0"/>
          </a:p>
          <a:p>
            <a:pPr algn="just" eaLnBrk="1" hangingPunct="1">
              <a:lnSpc>
                <a:spcPct val="90000"/>
              </a:lnSpc>
              <a:buFontTx/>
              <a:buNone/>
              <a:defRPr/>
            </a:pPr>
            <a:r>
              <a:rPr lang="en-GB" altLang="en-US" sz="2400" dirty="0"/>
              <a:t>				   Re</a:t>
            </a:r>
            <a:r>
              <a:rPr lang="en-GB" altLang="en-US" sz="2400" dirty="0">
                <a:solidFill>
                  <a:srgbClr val="CC0000"/>
                </a:solidFill>
              </a:rPr>
              <a:t>source</a:t>
            </a:r>
            <a:r>
              <a:rPr lang="en-GB" altLang="en-US" sz="2400" dirty="0"/>
              <a:t> </a:t>
            </a:r>
            <a:endParaRPr lang="en-GB" altLang="en-US" sz="2400" dirty="0"/>
          </a:p>
          <a:p>
            <a:pPr algn="just" eaLnBrk="1" hangingPunct="1">
              <a:lnSpc>
                <a:spcPct val="90000"/>
              </a:lnSpc>
              <a:buFontTx/>
              <a:buNone/>
              <a:defRPr/>
            </a:pPr>
            <a:r>
              <a:rPr lang="en-GB" altLang="en-US" sz="2400" dirty="0"/>
              <a:t>			              Us</a:t>
            </a:r>
            <a:r>
              <a:rPr lang="en-GB" altLang="en-US" sz="2400" dirty="0">
                <a:solidFill>
                  <a:srgbClr val="CC0000"/>
                </a:solidFill>
              </a:rPr>
              <a:t>ing</a:t>
            </a:r>
            <a:endParaRPr lang="en-GB" altLang="en-US" sz="2400" dirty="0">
              <a:solidFill>
                <a:srgbClr val="CC0000"/>
              </a:solidFill>
            </a:endParaRPr>
          </a:p>
          <a:p>
            <a:pPr algn="just" eaLnBrk="1" hangingPunct="1">
              <a:lnSpc>
                <a:spcPct val="90000"/>
              </a:lnSpc>
              <a:buFontTx/>
              <a:buNone/>
              <a:defRPr/>
            </a:pPr>
            <a:endParaRPr lang="en-GB" altLang="en-US" sz="1000" b="1" dirty="0">
              <a:solidFill>
                <a:srgbClr val="FF0000"/>
              </a:solidFill>
            </a:endParaRPr>
          </a:p>
          <a:p>
            <a:pPr algn="just" eaLnBrk="1" hangingPunct="1">
              <a:lnSpc>
                <a:spcPct val="90000"/>
              </a:lnSpc>
              <a:defRPr/>
            </a:pPr>
            <a:r>
              <a:rPr lang="en-GB" altLang="en-US" sz="2400" b="1" dirty="0">
                <a:solidFill>
                  <a:srgbClr val="CC0000"/>
                </a:solidFill>
              </a:rPr>
              <a:t>Outsourcing</a:t>
            </a:r>
            <a:r>
              <a:rPr lang="en-GB" altLang="en-US" sz="2400" b="1" dirty="0">
                <a:solidFill>
                  <a:srgbClr val="FF0000"/>
                </a:solidFill>
              </a:rPr>
              <a:t> </a:t>
            </a:r>
            <a:r>
              <a:rPr lang="en-GB" altLang="en-US" sz="2400" b="1" dirty="0"/>
              <a:t>is the act of sub-contracting some of the firm’s internal activities to outside providers</a:t>
            </a:r>
            <a:r>
              <a:rPr lang="en-US" altLang="en-US" sz="2400" b="1" dirty="0">
                <a:ea typeface="宋体" panose="02010600030101010101" pitchFamily="2" charset="-122"/>
              </a:rPr>
              <a:t> e.g.</a:t>
            </a:r>
            <a:endParaRPr lang="en-US" altLang="zh-CN" sz="2400" b="1" dirty="0">
              <a:ea typeface="宋体" panose="02010600030101010101" pitchFamily="2" charset="-122"/>
            </a:endParaRPr>
          </a:p>
          <a:p>
            <a:pPr lvl="1" eaLnBrk="1" hangingPunct="1">
              <a:lnSpc>
                <a:spcPct val="90000"/>
              </a:lnSpc>
              <a:defRPr/>
            </a:pPr>
            <a:r>
              <a:rPr lang="en-US" altLang="zh-CN" sz="2000" dirty="0">
                <a:ea typeface="宋体" panose="02010600030101010101" pitchFamily="2" charset="-122"/>
              </a:rPr>
              <a:t>Warehousing &amp; Logistics</a:t>
            </a:r>
            <a:endParaRPr lang="en-US" altLang="zh-CN" sz="2000" dirty="0">
              <a:ea typeface="宋体" panose="02010600030101010101" pitchFamily="2" charset="-122"/>
            </a:endParaRPr>
          </a:p>
          <a:p>
            <a:pPr lvl="1" eaLnBrk="1" hangingPunct="1">
              <a:lnSpc>
                <a:spcPct val="90000"/>
              </a:lnSpc>
              <a:defRPr/>
            </a:pPr>
            <a:r>
              <a:rPr lang="en-US" altLang="zh-CN" sz="2000" dirty="0">
                <a:ea typeface="宋体" panose="02010600030101010101" pitchFamily="2" charset="-122"/>
              </a:rPr>
              <a:t>Catering</a:t>
            </a:r>
            <a:endParaRPr lang="en-US" altLang="zh-CN" sz="2000" dirty="0">
              <a:ea typeface="宋体" panose="02010600030101010101" pitchFamily="2" charset="-122"/>
            </a:endParaRPr>
          </a:p>
          <a:p>
            <a:pPr lvl="1" eaLnBrk="1" hangingPunct="1">
              <a:lnSpc>
                <a:spcPct val="90000"/>
              </a:lnSpc>
              <a:defRPr/>
            </a:pPr>
            <a:r>
              <a:rPr lang="en-US" altLang="zh-CN" sz="2000" dirty="0">
                <a:ea typeface="宋体" panose="02010600030101010101" pitchFamily="2" charset="-122"/>
              </a:rPr>
              <a:t>Cleaning</a:t>
            </a:r>
            <a:endParaRPr lang="en-US" altLang="zh-CN" sz="2000" dirty="0">
              <a:ea typeface="宋体" panose="02010600030101010101" pitchFamily="2" charset="-122"/>
            </a:endParaRPr>
          </a:p>
          <a:p>
            <a:pPr lvl="1" eaLnBrk="1" hangingPunct="1">
              <a:lnSpc>
                <a:spcPct val="90000"/>
              </a:lnSpc>
              <a:defRPr/>
            </a:pPr>
            <a:r>
              <a:rPr lang="en-US" altLang="zh-CN" sz="2000" dirty="0">
                <a:ea typeface="宋体" panose="02010600030101010101" pitchFamily="2" charset="-122"/>
              </a:rPr>
              <a:t>Call </a:t>
            </a:r>
            <a:r>
              <a:rPr lang="en-US" altLang="zh-CN" sz="2000" dirty="0" err="1">
                <a:ea typeface="宋体" panose="02010600030101010101" pitchFamily="2" charset="-122"/>
              </a:rPr>
              <a:t>centre</a:t>
            </a:r>
            <a:r>
              <a:rPr lang="en-US" altLang="zh-CN" sz="2000" dirty="0">
                <a:ea typeface="宋体" panose="02010600030101010101" pitchFamily="2" charset="-122"/>
              </a:rPr>
              <a:t> services</a:t>
            </a:r>
            <a:endParaRPr lang="en-US" altLang="zh-CN" sz="2000" dirty="0">
              <a:ea typeface="宋体" panose="02010600030101010101" pitchFamily="2" charset="-122"/>
            </a:endParaRPr>
          </a:p>
          <a:p>
            <a:pPr lvl="1" eaLnBrk="1" hangingPunct="1">
              <a:lnSpc>
                <a:spcPct val="90000"/>
              </a:lnSpc>
              <a:defRPr/>
            </a:pPr>
            <a:r>
              <a:rPr lang="en-US" altLang="zh-CN" sz="2000" dirty="0">
                <a:ea typeface="宋体" panose="02010600030101010101" pitchFamily="2" charset="-122"/>
              </a:rPr>
              <a:t>Manufacturing</a:t>
            </a:r>
            <a:endParaRPr lang="en-US" altLang="zh-CN" sz="2000" dirty="0">
              <a:ea typeface="宋体" panose="02010600030101010101" pitchFamily="2" charset="-122"/>
            </a:endParaRPr>
          </a:p>
          <a:p>
            <a:pPr lvl="1" eaLnBrk="1" hangingPunct="1">
              <a:lnSpc>
                <a:spcPct val="90000"/>
              </a:lnSpc>
              <a:defRPr/>
            </a:pPr>
            <a:endParaRPr lang="en-US" altLang="en-US" sz="1000" dirty="0">
              <a:ea typeface="宋体" panose="02010600030101010101" pitchFamily="2" charset="-122"/>
            </a:endParaRPr>
          </a:p>
          <a:p>
            <a:pPr eaLnBrk="1" hangingPunct="1">
              <a:lnSpc>
                <a:spcPct val="90000"/>
              </a:lnSpc>
              <a:defRPr/>
            </a:pPr>
            <a:r>
              <a:rPr lang="en-US" altLang="en-US" sz="2400" b="1" dirty="0">
                <a:ea typeface="宋体" panose="02010600030101010101" pitchFamily="2" charset="-122"/>
              </a:rPr>
              <a:t>Outsourcing is followed by the decision to </a:t>
            </a:r>
            <a:endParaRPr lang="en-US" altLang="en-US" sz="2400" b="1" dirty="0">
              <a:ea typeface="宋体" panose="02010600030101010101" pitchFamily="2" charset="-122"/>
            </a:endParaRPr>
          </a:p>
          <a:p>
            <a:pPr marL="0" indent="0" eaLnBrk="1" hangingPunct="1">
              <a:lnSpc>
                <a:spcPct val="90000"/>
              </a:lnSpc>
              <a:buFontTx/>
              <a:buNone/>
              <a:defRPr/>
            </a:pPr>
            <a:r>
              <a:rPr lang="en-US" altLang="en-US" sz="2400" b="1" dirty="0">
                <a:ea typeface="宋体" panose="02010600030101010101" pitchFamily="2" charset="-122"/>
              </a:rPr>
              <a:t>source a suitable supplier or service provider</a:t>
            </a:r>
            <a:endParaRPr lang="en-US" altLang="en-US" sz="2400" b="1" dirty="0">
              <a:ea typeface="宋体" panose="02010600030101010101" pitchFamily="2" charset="-122"/>
            </a:endParaRPr>
          </a:p>
          <a:p>
            <a:pPr lvl="1" eaLnBrk="1" hangingPunct="1">
              <a:lnSpc>
                <a:spcPct val="90000"/>
              </a:lnSpc>
              <a:defRPr/>
            </a:pPr>
            <a:r>
              <a:rPr lang="en-US" altLang="en-US" sz="2000" dirty="0">
                <a:ea typeface="宋体" panose="02010600030101010101" pitchFamily="2" charset="-122"/>
              </a:rPr>
              <a:t>Typically involves </a:t>
            </a:r>
            <a:r>
              <a:rPr lang="en-US" altLang="en-US" sz="2000" dirty="0">
                <a:solidFill>
                  <a:srgbClr val="CC0000"/>
                </a:solidFill>
                <a:ea typeface="宋体" panose="02010600030101010101" pitchFamily="2" charset="-122"/>
              </a:rPr>
              <a:t>global sourcing </a:t>
            </a:r>
            <a:endParaRPr lang="en-US" altLang="en-US" sz="2000" dirty="0">
              <a:solidFill>
                <a:srgbClr val="CC0000"/>
              </a:solidFill>
              <a:ea typeface="宋体" panose="02010600030101010101" pitchFamily="2" charset="-122"/>
            </a:endParaRPr>
          </a:p>
          <a:p>
            <a:pPr marL="0" indent="0" eaLnBrk="1" hangingPunct="1">
              <a:lnSpc>
                <a:spcPct val="90000"/>
              </a:lnSpc>
              <a:buFontTx/>
              <a:buNone/>
              <a:defRPr/>
            </a:pPr>
            <a:r>
              <a:rPr lang="en-US" altLang="en-US" sz="2400" b="1" dirty="0">
                <a:ea typeface="宋体" panose="02010600030101010101" pitchFamily="2" charset="-122"/>
              </a:rPr>
              <a:t> </a:t>
            </a:r>
            <a:endParaRPr lang="en-GB" altLang="en-US" sz="2400" b="1" dirty="0"/>
          </a:p>
        </p:txBody>
      </p:sp>
      <p:pic>
        <p:nvPicPr>
          <p:cNvPr id="53252" name="Picture 4"/>
          <p:cNvPicPr>
            <a:picLocks noGrp="1" noChangeAspect="1" noChangeArrowheads="1"/>
          </p:cNvPicPr>
          <p:nvPr>
            <p:ph sz="half" idx="4294967295"/>
          </p:nvPr>
        </p:nvPicPr>
        <p:blipFill>
          <a:blip r:embed="rId1">
            <a:extLst>
              <a:ext uri="{28A0092B-C50C-407E-A947-70E740481C1C}">
                <a14:useLocalDpi xmlns:a14="http://schemas.microsoft.com/office/drawing/2010/main" val="0"/>
              </a:ext>
            </a:extLst>
          </a:blip>
          <a:srcRect/>
          <a:stretch>
            <a:fillRect/>
          </a:stretch>
        </p:blipFill>
        <p:spPr>
          <a:xfrm>
            <a:off x="7380288" y="4086225"/>
            <a:ext cx="1439862" cy="2151063"/>
          </a:xfr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519113" y="333375"/>
            <a:ext cx="8229600" cy="528638"/>
          </a:xfrm>
        </p:spPr>
        <p:txBody>
          <a:bodyPr/>
          <a:lstStyle/>
          <a:p>
            <a:pPr eaLnBrk="1" hangingPunct="1">
              <a:defRPr/>
            </a:pPr>
            <a:r>
              <a:rPr lang="en-GB" altLang="en-US" sz="3200" dirty="0">
                <a:solidFill>
                  <a:srgbClr val="FF0000"/>
                </a:solidFill>
                <a:latin typeface="+mn-lt"/>
                <a:cs typeface="Times New Roman" panose="02020603050405020304" pitchFamily="18" charset="0"/>
              </a:rPr>
              <a:t>Core outsourcing benefits</a:t>
            </a:r>
            <a:endParaRPr lang="en-GB" altLang="en-US" sz="3200" dirty="0">
              <a:solidFill>
                <a:srgbClr val="FF0000"/>
              </a:solidFill>
              <a:latin typeface="+mn-lt"/>
              <a:cs typeface="Times New Roman" panose="02020603050405020304" pitchFamily="18" charset="0"/>
            </a:endParaRPr>
          </a:p>
        </p:txBody>
      </p:sp>
      <p:sp>
        <p:nvSpPr>
          <p:cNvPr id="56323" name="Rectangle 3"/>
          <p:cNvSpPr>
            <a:spLocks noGrp="1" noChangeArrowheads="1"/>
          </p:cNvSpPr>
          <p:nvPr>
            <p:ph type="body" idx="1"/>
          </p:nvPr>
        </p:nvSpPr>
        <p:spPr>
          <a:xfrm>
            <a:off x="323850" y="1160463"/>
            <a:ext cx="8461375" cy="4789487"/>
          </a:xfrm>
        </p:spPr>
        <p:txBody>
          <a:bodyPr/>
          <a:lstStyle/>
          <a:p>
            <a:pPr eaLnBrk="1" hangingPunct="1">
              <a:lnSpc>
                <a:spcPct val="90000"/>
              </a:lnSpc>
              <a:buFontTx/>
              <a:buNone/>
            </a:pPr>
            <a:r>
              <a:rPr lang="en-GB" altLang="en-US" sz="2800">
                <a:cs typeface="Times New Roman" panose="02020603050405020304" pitchFamily="18" charset="0"/>
              </a:rPr>
              <a:t>Economies of scale</a:t>
            </a:r>
            <a:endParaRPr lang="en-GB" altLang="en-US" sz="1800">
              <a:cs typeface="Times New Roman" panose="02020603050405020304" pitchFamily="18" charset="0"/>
            </a:endParaRPr>
          </a:p>
          <a:p>
            <a:pPr lvl="1" eaLnBrk="1" hangingPunct="1">
              <a:lnSpc>
                <a:spcPct val="90000"/>
              </a:lnSpc>
            </a:pPr>
            <a:r>
              <a:rPr lang="en-GB" altLang="en-US" sz="1800">
                <a:cs typeface="Times New Roman" panose="02020603050405020304" pitchFamily="18" charset="0"/>
              </a:rPr>
              <a:t>Aggregating orders means a supplier can take advantage of economies of scale to </a:t>
            </a:r>
            <a:r>
              <a:rPr lang="en-GB" altLang="en-US" sz="1800">
                <a:solidFill>
                  <a:srgbClr val="CC0000"/>
                </a:solidFill>
                <a:cs typeface="Times New Roman" panose="02020603050405020304" pitchFamily="18" charset="0"/>
              </a:rPr>
              <a:t>reduce operations costs </a:t>
            </a:r>
            <a:r>
              <a:rPr lang="en-GB" altLang="en-US" sz="1800">
                <a:solidFill>
                  <a:schemeClr val="tx2"/>
                </a:solidFill>
                <a:cs typeface="Times New Roman" panose="02020603050405020304" pitchFamily="18" charset="0"/>
              </a:rPr>
              <a:t>and then offer lower prices to customers. </a:t>
            </a:r>
            <a:endParaRPr lang="en-GB" altLang="en-US" sz="1800">
              <a:solidFill>
                <a:schemeClr val="tx2"/>
              </a:solidFill>
              <a:cs typeface="Times New Roman" panose="02020603050405020304" pitchFamily="18" charset="0"/>
            </a:endParaRPr>
          </a:p>
          <a:p>
            <a:pPr eaLnBrk="1" hangingPunct="1">
              <a:lnSpc>
                <a:spcPct val="90000"/>
              </a:lnSpc>
              <a:buFontTx/>
              <a:buNone/>
            </a:pPr>
            <a:r>
              <a:rPr lang="en-GB" altLang="en-US" sz="2800">
                <a:cs typeface="Times New Roman" panose="02020603050405020304" pitchFamily="18" charset="0"/>
              </a:rPr>
              <a:t>Risk pooling</a:t>
            </a:r>
            <a:endParaRPr lang="en-GB" altLang="en-US" sz="2800">
              <a:cs typeface="Times New Roman" panose="02020603050405020304" pitchFamily="18" charset="0"/>
            </a:endParaRPr>
          </a:p>
          <a:p>
            <a:pPr lvl="1" eaLnBrk="1" hangingPunct="1">
              <a:lnSpc>
                <a:spcPct val="90000"/>
              </a:lnSpc>
            </a:pPr>
            <a:r>
              <a:rPr lang="en-GB" altLang="en-US" sz="1800">
                <a:cs typeface="Times New Roman" panose="02020603050405020304" pitchFamily="18" charset="0"/>
              </a:rPr>
              <a:t>Outsourcing offers customers to </a:t>
            </a:r>
            <a:r>
              <a:rPr lang="en-GB" altLang="en-US" sz="1800">
                <a:solidFill>
                  <a:srgbClr val="C00000"/>
                </a:solidFill>
                <a:cs typeface="Times New Roman" panose="02020603050405020304" pitchFamily="18" charset="0"/>
              </a:rPr>
              <a:t>transfer demand uncertainty </a:t>
            </a:r>
            <a:r>
              <a:rPr lang="en-GB" altLang="en-US" sz="1800">
                <a:cs typeface="Times New Roman" panose="02020603050405020304" pitchFamily="18" charset="0"/>
              </a:rPr>
              <a:t>to suppliers</a:t>
            </a:r>
            <a:endParaRPr lang="en-GB" altLang="en-US" sz="1800">
              <a:cs typeface="Times New Roman" panose="02020603050405020304" pitchFamily="18" charset="0"/>
            </a:endParaRPr>
          </a:p>
          <a:p>
            <a:pPr eaLnBrk="1" hangingPunct="1">
              <a:lnSpc>
                <a:spcPct val="90000"/>
              </a:lnSpc>
              <a:buFontTx/>
              <a:buNone/>
            </a:pPr>
            <a:r>
              <a:rPr lang="en-GB" altLang="en-US" sz="2800">
                <a:cs typeface="Times New Roman" panose="02020603050405020304" pitchFamily="18" charset="0"/>
              </a:rPr>
              <a:t>Reduce capital investment</a:t>
            </a:r>
            <a:endParaRPr lang="en-GB" altLang="en-US" sz="2800">
              <a:cs typeface="Times New Roman" panose="02020603050405020304" pitchFamily="18" charset="0"/>
            </a:endParaRPr>
          </a:p>
          <a:p>
            <a:pPr lvl="1" eaLnBrk="1" hangingPunct="1">
              <a:lnSpc>
                <a:spcPct val="90000"/>
              </a:lnSpc>
            </a:pPr>
            <a:r>
              <a:rPr lang="en-GB" altLang="en-US" sz="1800">
                <a:cs typeface="Times New Roman" panose="02020603050405020304" pitchFamily="18" charset="0"/>
              </a:rPr>
              <a:t>Capital investment is transferred to the supplier. Suppliers can do that because it is </a:t>
            </a:r>
            <a:r>
              <a:rPr lang="en-GB" altLang="en-US" sz="1800">
                <a:solidFill>
                  <a:srgbClr val="C00000"/>
                </a:solidFill>
                <a:cs typeface="Times New Roman" panose="02020603050405020304" pitchFamily="18" charset="0"/>
              </a:rPr>
              <a:t>implicitly shared </a:t>
            </a:r>
            <a:r>
              <a:rPr lang="en-GB" altLang="en-US" sz="1800">
                <a:cs typeface="Times New Roman" panose="02020603050405020304" pitchFamily="18" charset="0"/>
              </a:rPr>
              <a:t>with many of their customers</a:t>
            </a:r>
            <a:endParaRPr lang="en-GB" altLang="en-US" sz="1800">
              <a:cs typeface="Times New Roman" panose="02020603050405020304" pitchFamily="18" charset="0"/>
            </a:endParaRPr>
          </a:p>
          <a:p>
            <a:pPr eaLnBrk="1" hangingPunct="1">
              <a:lnSpc>
                <a:spcPct val="90000"/>
              </a:lnSpc>
              <a:buFontTx/>
              <a:buNone/>
            </a:pPr>
            <a:r>
              <a:rPr lang="en-GB" altLang="en-US" sz="2800">
                <a:cs typeface="Times New Roman" panose="02020603050405020304" pitchFamily="18" charset="0"/>
              </a:rPr>
              <a:t>Focus on core competencies</a:t>
            </a:r>
            <a:endParaRPr lang="en-GB" altLang="en-US" sz="2800">
              <a:cs typeface="Times New Roman" panose="02020603050405020304" pitchFamily="18" charset="0"/>
            </a:endParaRPr>
          </a:p>
          <a:p>
            <a:pPr lvl="1" eaLnBrk="1" hangingPunct="1">
              <a:lnSpc>
                <a:spcPct val="90000"/>
              </a:lnSpc>
            </a:pPr>
            <a:r>
              <a:rPr lang="en-GB" altLang="en-US" sz="1800">
                <a:cs typeface="Times New Roman" panose="02020603050405020304" pitchFamily="18" charset="0"/>
              </a:rPr>
              <a:t>Enables company to focus on </a:t>
            </a:r>
            <a:r>
              <a:rPr lang="en-GB" altLang="en-US" sz="1800">
                <a:solidFill>
                  <a:srgbClr val="C00000"/>
                </a:solidFill>
                <a:cs typeface="Times New Roman" panose="02020603050405020304" pitchFamily="18" charset="0"/>
              </a:rPr>
              <a:t>skills &amp; knowledge that differentiate </a:t>
            </a:r>
            <a:r>
              <a:rPr lang="en-GB" altLang="en-US" sz="1800">
                <a:cs typeface="Times New Roman" panose="02020603050405020304" pitchFamily="18" charset="0"/>
              </a:rPr>
              <a:t>it from its competitors and gives an advantage in the eye of the customer</a:t>
            </a:r>
            <a:endParaRPr lang="en-GB" altLang="en-US" sz="1800">
              <a:cs typeface="Times New Roman" panose="02020603050405020304" pitchFamily="18" charset="0"/>
            </a:endParaRPr>
          </a:p>
          <a:p>
            <a:pPr eaLnBrk="1" hangingPunct="1">
              <a:lnSpc>
                <a:spcPct val="90000"/>
              </a:lnSpc>
              <a:buFontTx/>
              <a:buNone/>
            </a:pPr>
            <a:r>
              <a:rPr lang="en-GB" altLang="en-US" sz="2800">
                <a:cs typeface="Times New Roman" panose="02020603050405020304" pitchFamily="18" charset="0"/>
              </a:rPr>
              <a:t>Increased flexibility</a:t>
            </a:r>
            <a:r>
              <a:rPr lang="en-GB" altLang="en-US">
                <a:cs typeface="Times New Roman" panose="02020603050405020304" pitchFamily="18" charset="0"/>
              </a:rPr>
              <a:t> </a:t>
            </a:r>
            <a:endParaRPr lang="en-GB" altLang="en-US">
              <a:cs typeface="Times New Roman" panose="02020603050405020304" pitchFamily="18" charset="0"/>
            </a:endParaRPr>
          </a:p>
          <a:p>
            <a:pPr lvl="1" eaLnBrk="1" hangingPunct="1">
              <a:lnSpc>
                <a:spcPct val="90000"/>
              </a:lnSpc>
            </a:pPr>
            <a:r>
              <a:rPr lang="en-GB" altLang="en-US" sz="1800">
                <a:cs typeface="Times New Roman" panose="02020603050405020304" pitchFamily="18" charset="0"/>
              </a:rPr>
              <a:t>Ability to </a:t>
            </a:r>
            <a:r>
              <a:rPr lang="en-GB" altLang="en-US" sz="1800">
                <a:solidFill>
                  <a:srgbClr val="C00000"/>
                </a:solidFill>
                <a:cs typeface="Times New Roman" panose="02020603050405020304" pitchFamily="18" charset="0"/>
              </a:rPr>
              <a:t>react more quickly to customer demand </a:t>
            </a:r>
            <a:r>
              <a:rPr lang="en-GB" altLang="en-US" sz="1800">
                <a:cs typeface="Times New Roman" panose="02020603050405020304" pitchFamily="18" charset="0"/>
              </a:rPr>
              <a:t>using supplier</a:t>
            </a:r>
            <a:r>
              <a:rPr lang="en-GB" altLang="en-US" sz="1800">
                <a:latin typeface="Times New Roman" panose="02020603050405020304" pitchFamily="18" charset="0"/>
                <a:cs typeface="Times New Roman" panose="02020603050405020304" pitchFamily="18" charset="0"/>
              </a:rPr>
              <a:t>’</a:t>
            </a:r>
            <a:r>
              <a:rPr lang="en-GB" altLang="en-US" sz="1800">
                <a:cs typeface="Times New Roman" panose="02020603050405020304" pitchFamily="18" charset="0"/>
              </a:rPr>
              <a:t>s technical knowledge &amp; ability to gain access to new technologies</a:t>
            </a:r>
            <a:endParaRPr lang="en-GB" altLang="en-US" sz="1800">
              <a:cs typeface="Times New Roman" panose="02020603050405020304"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15950" y="188913"/>
            <a:ext cx="7772400" cy="736600"/>
          </a:xfrm>
        </p:spPr>
        <p:txBody>
          <a:bodyPr/>
          <a:lstStyle/>
          <a:p>
            <a:pPr eaLnBrk="1" hangingPunct="1">
              <a:defRPr/>
            </a:pPr>
            <a:r>
              <a:rPr lang="en-GB" altLang="en-US" sz="4000" dirty="0">
                <a:solidFill>
                  <a:srgbClr val="990033"/>
                </a:solidFill>
                <a:effectLst>
                  <a:outerShdw blurRad="38100" dist="38100" dir="2700000" algn="tl">
                    <a:srgbClr val="C0C0C0"/>
                  </a:outerShdw>
                </a:effectLst>
                <a:cs typeface="Times New Roman" panose="02020603050405020304" pitchFamily="18" charset="0"/>
              </a:rPr>
              <a:t> Primary outsourcing risks</a:t>
            </a:r>
            <a:endParaRPr lang="en-GB" altLang="en-US" sz="4000" dirty="0">
              <a:solidFill>
                <a:srgbClr val="990033"/>
              </a:solidFill>
              <a:effectLst>
                <a:outerShdw blurRad="38100" dist="38100" dir="2700000" algn="tl">
                  <a:srgbClr val="C0C0C0"/>
                </a:outerShdw>
              </a:effectLst>
              <a:cs typeface="Times New Roman" panose="02020603050405020304" pitchFamily="18" charset="0"/>
            </a:endParaRPr>
          </a:p>
        </p:txBody>
      </p:sp>
      <p:sp>
        <p:nvSpPr>
          <p:cNvPr id="57347" name="Rectangle 3"/>
          <p:cNvSpPr>
            <a:spLocks noGrp="1" noChangeArrowheads="1"/>
          </p:cNvSpPr>
          <p:nvPr>
            <p:ph type="body" idx="1"/>
          </p:nvPr>
        </p:nvSpPr>
        <p:spPr>
          <a:xfrm>
            <a:off x="539750" y="981075"/>
            <a:ext cx="8353425" cy="2540000"/>
          </a:xfrm>
        </p:spPr>
        <p:txBody>
          <a:bodyPr/>
          <a:lstStyle/>
          <a:p>
            <a:pPr eaLnBrk="1" hangingPunct="1">
              <a:lnSpc>
                <a:spcPct val="80000"/>
              </a:lnSpc>
            </a:pPr>
            <a:r>
              <a:rPr lang="en-GB" altLang="en-US" sz="2400" b="1"/>
              <a:t>Loss of competitive knowledge</a:t>
            </a:r>
            <a:endParaRPr lang="en-GB" altLang="en-US" sz="2400" b="1"/>
          </a:p>
          <a:p>
            <a:pPr lvl="1" eaLnBrk="1" hangingPunct="1">
              <a:lnSpc>
                <a:spcPct val="80000"/>
              </a:lnSpc>
            </a:pPr>
            <a:r>
              <a:rPr lang="en-GB" altLang="en-US" sz="2000"/>
              <a:t>Outsourcing may open up opportunities for competitors (IBM PC).</a:t>
            </a:r>
            <a:endParaRPr lang="en-GB" altLang="en-US" sz="2000"/>
          </a:p>
          <a:p>
            <a:pPr lvl="1" eaLnBrk="1" hangingPunct="1">
              <a:lnSpc>
                <a:spcPct val="80000"/>
              </a:lnSpc>
            </a:pPr>
            <a:endParaRPr lang="en-GB" altLang="en-US" sz="700"/>
          </a:p>
          <a:p>
            <a:pPr lvl="1" eaLnBrk="1" hangingPunct="1">
              <a:lnSpc>
                <a:spcPct val="80000"/>
              </a:lnSpc>
            </a:pPr>
            <a:r>
              <a:rPr lang="en-GB" altLang="en-US" sz="2000"/>
              <a:t>Outsourcing implies that companies may lose their ability to introduce new designs based on their own agenda</a:t>
            </a:r>
            <a:endParaRPr lang="en-GB" altLang="en-US" sz="2000"/>
          </a:p>
          <a:p>
            <a:pPr lvl="1" eaLnBrk="1" hangingPunct="1">
              <a:lnSpc>
                <a:spcPct val="80000"/>
              </a:lnSpc>
            </a:pPr>
            <a:endParaRPr lang="en-GB" altLang="en-US" sz="700"/>
          </a:p>
          <a:p>
            <a:pPr lvl="1" eaLnBrk="1" hangingPunct="1">
              <a:lnSpc>
                <a:spcPct val="80000"/>
              </a:lnSpc>
            </a:pPr>
            <a:r>
              <a:rPr lang="en-GB" altLang="en-US" sz="2000"/>
              <a:t>Outsourcing may prevent the development of new skills, insights, innovations and solutions by parent company staff</a:t>
            </a:r>
            <a:endParaRPr lang="en-GB" altLang="en-US" sz="2400"/>
          </a:p>
        </p:txBody>
      </p:sp>
      <p:sp>
        <p:nvSpPr>
          <p:cNvPr id="57348" name="Rectangle 4"/>
          <p:cNvSpPr>
            <a:spLocks noChangeArrowheads="1"/>
          </p:cNvSpPr>
          <p:nvPr/>
        </p:nvSpPr>
        <p:spPr bwMode="auto">
          <a:xfrm>
            <a:off x="539750" y="3141663"/>
            <a:ext cx="8348663"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400" b="1"/>
              <a:t>Conflicting objectives</a:t>
            </a:r>
            <a:endParaRPr lang="en-GB" altLang="en-US" sz="2400" b="1"/>
          </a:p>
          <a:p>
            <a:pPr lvl="1" eaLnBrk="1" hangingPunct="1">
              <a:lnSpc>
                <a:spcPct val="90000"/>
              </a:lnSpc>
            </a:pPr>
            <a:r>
              <a:rPr lang="en-GB" altLang="en-US" sz="2000"/>
              <a:t>Increased flexibility for the buyer is in direct conflict with supplier’s objectives for long-term commitment from the buyer</a:t>
            </a:r>
            <a:endParaRPr lang="en-GB" altLang="en-US" sz="2000"/>
          </a:p>
          <a:p>
            <a:pPr lvl="1" eaLnBrk="1" hangingPunct="1">
              <a:lnSpc>
                <a:spcPct val="90000"/>
              </a:lnSpc>
            </a:pPr>
            <a:endParaRPr lang="en-GB" altLang="en-US" sz="700"/>
          </a:p>
          <a:p>
            <a:pPr lvl="1" eaLnBrk="1" hangingPunct="1">
              <a:lnSpc>
                <a:spcPct val="90000"/>
              </a:lnSpc>
            </a:pPr>
            <a:r>
              <a:rPr lang="en-GB" altLang="en-US" sz="2000"/>
              <a:t>The supplier may have business relationships with many of the buyer’s competitors and could leak confidential information</a:t>
            </a:r>
            <a:endParaRPr lang="en-GB" altLang="en-US" sz="2000"/>
          </a:p>
        </p:txBody>
      </p:sp>
      <p:sp>
        <p:nvSpPr>
          <p:cNvPr id="57349" name="Rectangle 4"/>
          <p:cNvSpPr>
            <a:spLocks noChangeArrowheads="1"/>
          </p:cNvSpPr>
          <p:nvPr/>
        </p:nvSpPr>
        <p:spPr bwMode="auto">
          <a:xfrm>
            <a:off x="539750" y="5013325"/>
            <a:ext cx="8604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GB" altLang="en-US" sz="2400" b="1"/>
              <a:t>Delegation of operational control</a:t>
            </a:r>
            <a:endParaRPr lang="en-GB" altLang="en-US" sz="2400" b="1"/>
          </a:p>
          <a:p>
            <a:pPr lvl="1" eaLnBrk="1" hangingPunct="1">
              <a:lnSpc>
                <a:spcPct val="90000"/>
              </a:lnSpc>
            </a:pPr>
            <a:r>
              <a:rPr lang="en-GB" altLang="en-US" sz="2000"/>
              <a:t>Outsourcing means some loss of day-to-day control in return for greater focus on other parts of the business </a:t>
            </a:r>
            <a:endParaRPr lang="en-GB" altLang="en-US" sz="2000"/>
          </a:p>
          <a:p>
            <a:pPr lvl="1" eaLnBrk="1" hangingPunct="1">
              <a:lnSpc>
                <a:spcPct val="90000"/>
              </a:lnSpc>
            </a:pPr>
            <a:r>
              <a:rPr lang="en-GB" altLang="en-US" sz="2000"/>
              <a:t>Is there potential for critical loss of quality through suppliers sub-contracting? </a:t>
            </a:r>
            <a:r>
              <a:rPr lang="en-GB" altLang="en-US" sz="2000">
                <a:solidFill>
                  <a:srgbClr val="800000"/>
                </a:solidFill>
              </a:rPr>
              <a:t>Think about Apple, Mattel, BP, Benetton, Primark..  </a:t>
            </a:r>
            <a:endParaRPr lang="en-GB" altLang="en-US" sz="2000">
              <a:solidFill>
                <a:srgbClr val="800000"/>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03NF0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400" y="1484313"/>
            <a:ext cx="834231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827088" y="115888"/>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t>Make or buy?</a:t>
            </a:r>
            <a:endParaRPr lang="en-US" altLang="en-US" sz="3600" b="1"/>
          </a:p>
        </p:txBody>
      </p:sp>
      <p:sp>
        <p:nvSpPr>
          <p:cNvPr id="58372" name="Rectangle 4"/>
          <p:cNvSpPr>
            <a:spLocks noChangeArrowheads="1"/>
          </p:cNvSpPr>
          <p:nvPr/>
        </p:nvSpPr>
        <p:spPr bwMode="auto">
          <a:xfrm>
            <a:off x="611188" y="4244975"/>
            <a:ext cx="82819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i="1" dirty="0">
                <a:solidFill>
                  <a:srgbClr val="C00000"/>
                </a:solidFill>
              </a:rPr>
              <a:t>Other options..</a:t>
            </a:r>
            <a:endParaRPr lang="en-US" altLang="en-US" sz="2400" b="1" i="1" dirty="0">
              <a:solidFill>
                <a:srgbClr val="C00000"/>
              </a:solidFill>
            </a:endParaRPr>
          </a:p>
          <a:p>
            <a:pPr eaLnBrk="1" hangingPunct="1">
              <a:spcBef>
                <a:spcPct val="0"/>
              </a:spcBef>
              <a:buFontTx/>
              <a:buNone/>
            </a:pPr>
            <a:endParaRPr lang="en-US" altLang="en-US" sz="1200" b="1" dirty="0"/>
          </a:p>
          <a:p>
            <a:pPr lvl="1" eaLnBrk="1" hangingPunct="1">
              <a:spcBef>
                <a:spcPct val="0"/>
              </a:spcBef>
              <a:buFontTx/>
              <a:buChar char="o"/>
            </a:pPr>
            <a:r>
              <a:rPr lang="en-US" altLang="en-US" sz="1800" b="1" dirty="0"/>
              <a:t> Vertically integrate and ‘buy out’ the supplier </a:t>
            </a:r>
            <a:endParaRPr lang="en-US" altLang="en-US" sz="1800" b="1" dirty="0"/>
          </a:p>
          <a:p>
            <a:pPr lvl="1" eaLnBrk="1" hangingPunct="1">
              <a:spcBef>
                <a:spcPct val="0"/>
              </a:spcBef>
              <a:buNone/>
            </a:pPr>
            <a:endParaRPr lang="en-US" altLang="en-US" sz="1800" b="1" dirty="0"/>
          </a:p>
          <a:p>
            <a:pPr lvl="1" eaLnBrk="1" hangingPunct="1">
              <a:spcBef>
                <a:spcPct val="0"/>
              </a:spcBef>
              <a:buFontTx/>
              <a:buChar char="o"/>
            </a:pPr>
            <a:r>
              <a:rPr lang="en-US" altLang="en-US" sz="1800" b="1" dirty="0"/>
              <a:t> Create a virtual company and only use suppliers on ‘needs </a:t>
            </a:r>
            <a:r>
              <a:rPr lang="en-US" altLang="en-US" sz="1800" b="1" dirty="0" err="1"/>
              <a:t>basis’</a:t>
            </a:r>
            <a:endParaRPr lang="en-US" altLang="en-US" sz="1800" b="1" dirty="0"/>
          </a:p>
          <a:p>
            <a:pPr lvl="1" eaLnBrk="1" hangingPunct="1">
              <a:spcBef>
                <a:spcPct val="0"/>
              </a:spcBef>
              <a:buFontTx/>
              <a:buNone/>
            </a:pPr>
            <a:endParaRPr lang="en-US" altLang="en-US" sz="1800" b="1" dirty="0"/>
          </a:p>
          <a:p>
            <a:pPr lvl="1" eaLnBrk="1" hangingPunct="1">
              <a:spcBef>
                <a:spcPct val="0"/>
              </a:spcBef>
              <a:buFontTx/>
              <a:buChar char="o"/>
            </a:pPr>
            <a:r>
              <a:rPr lang="en-US" altLang="en-US" sz="1800" b="1" dirty="0"/>
              <a:t> Alliance or Keiretsu approach: have suppliers become part of a company coalition</a:t>
            </a:r>
            <a:endParaRPr lang="en-US" altLang="en-US" sz="1800" b="1" dirty="0"/>
          </a:p>
          <a:p>
            <a:pPr lvl="1" eaLnBrk="1" hangingPunct="1">
              <a:spcBef>
                <a:spcPct val="0"/>
              </a:spcBef>
              <a:buFontTx/>
              <a:buChar char="o"/>
            </a:pPr>
            <a:endParaRPr lang="en-GB" altLang="en-US" sz="1800" b="1"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538026"/>
            <a:ext cx="3309730" cy="2403957"/>
          </a:xfrm>
        </p:spPr>
        <p:txBody>
          <a:bodyPr anchor="b">
            <a:normAutofit/>
          </a:bodyPr>
          <a:lstStyle/>
          <a:p>
            <a:r>
              <a:rPr lang="en-GB" sz="4200">
                <a:solidFill>
                  <a:schemeClr val="tx1">
                    <a:lumMod val="85000"/>
                    <a:lumOff val="15000"/>
                  </a:schemeClr>
                </a:solidFill>
              </a:rPr>
              <a:t>Todays agenda</a:t>
            </a:r>
            <a:endParaRPr lang="en-GB" sz="4200">
              <a:solidFill>
                <a:schemeClr val="tx1">
                  <a:lumMod val="85000"/>
                  <a:lumOff val="15000"/>
                </a:schemeClr>
              </a:solidFill>
            </a:endParaRPr>
          </a:p>
        </p:txBody>
      </p:sp>
      <p:sp>
        <p:nvSpPr>
          <p:cNvPr id="3" name="Content Placeholder 2"/>
          <p:cNvSpPr>
            <a:spLocks noGrp="1"/>
          </p:cNvSpPr>
          <p:nvPr>
            <p:ph idx="1"/>
          </p:nvPr>
        </p:nvSpPr>
        <p:spPr>
          <a:xfrm>
            <a:off x="1097280" y="3083622"/>
            <a:ext cx="3309730" cy="2931510"/>
          </a:xfrm>
        </p:spPr>
        <p:txBody>
          <a:bodyPr>
            <a:normAutofit/>
          </a:bodyPr>
          <a:lstStyle/>
          <a:p>
            <a:pPr>
              <a:lnSpc>
                <a:spcPct val="90000"/>
              </a:lnSpc>
            </a:pPr>
            <a:r>
              <a:rPr lang="en-GB" sz="1600" dirty="0">
                <a:solidFill>
                  <a:schemeClr val="tx1">
                    <a:lumMod val="85000"/>
                    <a:lumOff val="15000"/>
                  </a:schemeClr>
                </a:solidFill>
              </a:rPr>
              <a:t>What is supply chain management?</a:t>
            </a:r>
            <a:endParaRPr lang="en-GB" sz="1600" dirty="0">
              <a:solidFill>
                <a:schemeClr val="tx1">
                  <a:lumMod val="85000"/>
                  <a:lumOff val="15000"/>
                </a:schemeClr>
              </a:solidFill>
            </a:endParaRPr>
          </a:p>
          <a:p>
            <a:pPr>
              <a:lnSpc>
                <a:spcPct val="90000"/>
              </a:lnSpc>
            </a:pPr>
            <a:r>
              <a:rPr lang="en-GB" sz="1600" dirty="0">
                <a:solidFill>
                  <a:schemeClr val="tx1">
                    <a:lumMod val="85000"/>
                    <a:lumOff val="15000"/>
                  </a:schemeClr>
                </a:solidFill>
              </a:rPr>
              <a:t>SCM has a Supply side (Purchasing and relationships) and a Demand side (SC design and logistics including location planning).</a:t>
            </a:r>
            <a:endParaRPr lang="en-GB" sz="1600" dirty="0">
              <a:solidFill>
                <a:schemeClr val="tx1">
                  <a:lumMod val="85000"/>
                  <a:lumOff val="15000"/>
                </a:schemeClr>
              </a:solidFill>
            </a:endParaRPr>
          </a:p>
          <a:p>
            <a:pPr>
              <a:lnSpc>
                <a:spcPct val="90000"/>
              </a:lnSpc>
            </a:pPr>
            <a:r>
              <a:rPr lang="en-GB" sz="1600" dirty="0">
                <a:solidFill>
                  <a:schemeClr val="tx1">
                    <a:lumMod val="85000"/>
                    <a:lumOff val="15000"/>
                  </a:schemeClr>
                </a:solidFill>
              </a:rPr>
              <a:t>SCM, outsourcing and the boundary of the firm</a:t>
            </a:r>
            <a:endParaRPr lang="en-GB" sz="1600" dirty="0">
              <a:solidFill>
                <a:schemeClr val="tx1">
                  <a:lumMod val="85000"/>
                  <a:lumOff val="15000"/>
                </a:schemeClr>
              </a:solidFill>
            </a:endParaRPr>
          </a:p>
          <a:p>
            <a:pPr>
              <a:lnSpc>
                <a:spcPct val="90000"/>
              </a:lnSpc>
            </a:pPr>
            <a:r>
              <a:rPr lang="en-GB" sz="1600" dirty="0">
                <a:solidFill>
                  <a:schemeClr val="tx1">
                    <a:lumMod val="85000"/>
                    <a:lumOff val="15000"/>
                  </a:schemeClr>
                </a:solidFill>
              </a:rPr>
              <a:t>Transparency, Traceability and Blockchain </a:t>
            </a:r>
            <a:endParaRPr lang="en-GB" sz="1600" dirty="0">
              <a:solidFill>
                <a:schemeClr val="tx1">
                  <a:lumMod val="85000"/>
                  <a:lumOff val="15000"/>
                </a:schemeClr>
              </a:solidFill>
            </a:endParaRPr>
          </a:p>
        </p:txBody>
      </p:sp>
      <p:sp>
        <p:nvSpPr>
          <p:cNvPr id="12" name="Oval 11"/>
          <p:cNvSpPr>
            <a:spLocks noGrp="1" noRot="1" noChangeAspect="1" noMove="1" noResize="1" noEditPoints="1" noAdjustHandles="1" noChangeArrowheads="1" noChangeShapeType="1" noTextEdit="1"/>
          </p:cNvSpPr>
          <p:nvPr/>
        </p:nvSpPr>
        <p:spPr>
          <a:xfrm>
            <a:off x="8385520" y="3174440"/>
            <a:ext cx="398063"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Truck"/>
          <p:cNvPicPr>
            <a:picLocks noChangeAspect="1"/>
          </p:cNvPicPr>
          <p:nvPr/>
        </p:nvPicPr>
        <p:blipFill>
          <a:blip r:embed="rId1">
            <a:duotone>
              <a:prstClr val="black"/>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743290" y="1519862"/>
            <a:ext cx="2883998" cy="2883998"/>
          </a:xfrm>
          <a:prstGeom prst="rect">
            <a:avLst/>
          </a:prstGeom>
        </p:spPr>
      </p:pic>
      <p:sp>
        <p:nvSpPr>
          <p:cNvPr id="14" name="Freeform: Shape 13"/>
          <p:cNvSpPr>
            <a:spLocks noGrp="1" noRot="1" noChangeAspect="1" noMove="1" noResize="1" noEditPoints="1" noAdjustHandles="1" noChangeArrowheads="1" noChangeShapeType="1" noTextEdit="1"/>
          </p:cNvSpPr>
          <p:nvPr/>
        </p:nvSpPr>
        <p:spPr>
          <a:xfrm rot="10800000" flipH="1">
            <a:off x="7049728" y="3928897"/>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16"/>
          <p:cNvGrpSpPr/>
          <p:nvPr/>
        </p:nvGrpSpPr>
        <p:grpSpPr bwMode="auto">
          <a:xfrm>
            <a:off x="1908175" y="2098675"/>
            <a:ext cx="5111750" cy="2725738"/>
            <a:chOff x="1520" y="981"/>
            <a:chExt cx="3220" cy="1717"/>
          </a:xfrm>
        </p:grpSpPr>
        <p:sp>
          <p:nvSpPr>
            <p:cNvPr id="61447" name="Oval 3"/>
            <p:cNvSpPr>
              <a:spLocks noChangeArrowheads="1"/>
            </p:cNvSpPr>
            <p:nvPr/>
          </p:nvSpPr>
          <p:spPr bwMode="auto">
            <a:xfrm>
              <a:off x="1928" y="1389"/>
              <a:ext cx="635" cy="590"/>
            </a:xfrm>
            <a:prstGeom prst="ellipse">
              <a:avLst/>
            </a:pr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48" name="Oval 4"/>
            <p:cNvSpPr>
              <a:spLocks noChangeArrowheads="1"/>
            </p:cNvSpPr>
            <p:nvPr/>
          </p:nvSpPr>
          <p:spPr bwMode="auto">
            <a:xfrm>
              <a:off x="1792" y="1253"/>
              <a:ext cx="907" cy="862"/>
            </a:xfrm>
            <a:prstGeom prst="ellipse">
              <a:avLst/>
            </a:pr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49" name="Oval 5"/>
            <p:cNvSpPr>
              <a:spLocks noChangeArrowheads="1"/>
            </p:cNvSpPr>
            <p:nvPr/>
          </p:nvSpPr>
          <p:spPr bwMode="auto">
            <a:xfrm>
              <a:off x="1656" y="1117"/>
              <a:ext cx="1180" cy="1134"/>
            </a:xfrm>
            <a:prstGeom prst="ellipse">
              <a:avLst/>
            </a:prstGeom>
            <a:noFill/>
            <a:ln w="19050">
              <a:solidFill>
                <a:srgbClr val="000000"/>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50" name="Oval 6"/>
            <p:cNvSpPr>
              <a:spLocks noChangeArrowheads="1"/>
            </p:cNvSpPr>
            <p:nvPr/>
          </p:nvSpPr>
          <p:spPr bwMode="auto">
            <a:xfrm>
              <a:off x="1520" y="981"/>
              <a:ext cx="1451" cy="1406"/>
            </a:xfrm>
            <a:prstGeom prst="ellipse">
              <a:avLst/>
            </a:prstGeom>
            <a:noFill/>
            <a:ln w="19050">
              <a:solidFill>
                <a:srgbClr val="000000"/>
              </a:solidFill>
              <a:prstDash val="sysDot"/>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51" name="AutoShape 7"/>
            <p:cNvSpPr>
              <a:spLocks noChangeArrowheads="1"/>
            </p:cNvSpPr>
            <p:nvPr/>
          </p:nvSpPr>
          <p:spPr bwMode="auto">
            <a:xfrm>
              <a:off x="2653" y="1570"/>
              <a:ext cx="1180" cy="272"/>
            </a:xfrm>
            <a:prstGeom prst="rightArrow">
              <a:avLst>
                <a:gd name="adj1" fmla="val 50000"/>
                <a:gd name="adj2" fmla="val 74272"/>
              </a:avLst>
            </a:prstGeom>
            <a:solidFill>
              <a:srgbClr val="FFFFFF"/>
            </a:solidFill>
            <a:ln w="12700">
              <a:solidFill>
                <a:srgbClr val="000000"/>
              </a:solidFill>
              <a:miter lim="800000"/>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i="1">
                  <a:solidFill>
                    <a:srgbClr val="000000"/>
                  </a:solidFill>
                </a:rPr>
                <a:t>            Outsourcing</a:t>
              </a:r>
              <a:endParaRPr lang="en-GB" altLang="en-US" sz="1000" i="1">
                <a:solidFill>
                  <a:srgbClr val="000000"/>
                </a:solidFill>
              </a:endParaRPr>
            </a:p>
          </p:txBody>
        </p:sp>
        <p:sp>
          <p:nvSpPr>
            <p:cNvPr id="61452" name="Rectangle 8"/>
            <p:cNvSpPr>
              <a:spLocks noChangeArrowheads="1"/>
            </p:cNvSpPr>
            <p:nvPr/>
          </p:nvSpPr>
          <p:spPr bwMode="auto">
            <a:xfrm>
              <a:off x="3833" y="1480"/>
              <a:ext cx="771" cy="453"/>
            </a:xfrm>
            <a:prstGeom prst="rect">
              <a:avLst/>
            </a:prstGeom>
            <a:noFill/>
            <a:ln w="19050">
              <a:solidFill>
                <a:srgbClr val="00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53" name="Text Box 9"/>
            <p:cNvSpPr txBox="1">
              <a:spLocks noChangeArrowheads="1"/>
            </p:cNvSpPr>
            <p:nvPr/>
          </p:nvSpPr>
          <p:spPr bwMode="auto">
            <a:xfrm>
              <a:off x="2007" y="1570"/>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b="1">
                  <a:solidFill>
                    <a:srgbClr val="000000"/>
                  </a:solidFill>
                </a:rPr>
                <a:t>Company</a:t>
              </a:r>
              <a:endParaRPr lang="en-GB" altLang="en-US" sz="1000" b="1">
                <a:solidFill>
                  <a:srgbClr val="000000"/>
                </a:solidFill>
              </a:endParaRPr>
            </a:p>
            <a:p>
              <a:pPr algn="ctr" eaLnBrk="1" hangingPunct="1">
                <a:spcBef>
                  <a:spcPct val="0"/>
                </a:spcBef>
                <a:buFontTx/>
                <a:buNone/>
              </a:pPr>
              <a:r>
                <a:rPr lang="en-GB" altLang="en-US" sz="1000" b="1">
                  <a:solidFill>
                    <a:srgbClr val="000000"/>
                  </a:solidFill>
                </a:rPr>
                <a:t>core</a:t>
              </a:r>
              <a:endParaRPr lang="en-GB" altLang="en-US" sz="1000" b="1">
                <a:solidFill>
                  <a:srgbClr val="000000"/>
                </a:solidFill>
              </a:endParaRPr>
            </a:p>
          </p:txBody>
        </p:sp>
        <p:sp>
          <p:nvSpPr>
            <p:cNvPr id="61454" name="Text Box 10"/>
            <p:cNvSpPr txBox="1">
              <a:spLocks noChangeArrowheads="1"/>
            </p:cNvSpPr>
            <p:nvPr/>
          </p:nvSpPr>
          <p:spPr bwMode="auto">
            <a:xfrm>
              <a:off x="2925" y="2160"/>
              <a:ext cx="136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000">
                  <a:solidFill>
                    <a:srgbClr val="000000"/>
                  </a:solidFill>
                </a:rPr>
                <a:t> Functions close to core</a:t>
              </a:r>
              <a:endParaRPr lang="en-GB" altLang="en-US" sz="1000">
                <a:solidFill>
                  <a:srgbClr val="000000"/>
                </a:solidFill>
              </a:endParaRPr>
            </a:p>
            <a:p>
              <a:pPr eaLnBrk="1" hangingPunct="1">
                <a:spcBef>
                  <a:spcPct val="0"/>
                </a:spcBef>
                <a:buFontTx/>
                <a:buNone/>
              </a:pPr>
              <a:endParaRPr lang="en-GB" altLang="en-US" sz="1000">
                <a:solidFill>
                  <a:srgbClr val="000000"/>
                </a:solidFill>
              </a:endParaRPr>
            </a:p>
            <a:p>
              <a:pPr eaLnBrk="1" hangingPunct="1">
                <a:spcBef>
                  <a:spcPct val="0"/>
                </a:spcBef>
                <a:buFontTx/>
                <a:buNone/>
              </a:pPr>
              <a:r>
                <a:rPr lang="en-GB" altLang="en-US" sz="1000">
                  <a:solidFill>
                    <a:srgbClr val="000000"/>
                  </a:solidFill>
                </a:rPr>
                <a:t>Complementary functions </a:t>
              </a:r>
              <a:endParaRPr lang="en-GB" altLang="en-US" sz="1000">
                <a:solidFill>
                  <a:srgbClr val="000000"/>
                </a:solidFill>
              </a:endParaRPr>
            </a:p>
            <a:p>
              <a:pPr eaLnBrk="1" hangingPunct="1">
                <a:spcBef>
                  <a:spcPct val="0"/>
                </a:spcBef>
                <a:buFontTx/>
                <a:buNone/>
              </a:pPr>
              <a:endParaRPr lang="en-GB" altLang="en-US" sz="1000">
                <a:solidFill>
                  <a:srgbClr val="000000"/>
                </a:solidFill>
              </a:endParaRPr>
            </a:p>
            <a:p>
              <a:pPr eaLnBrk="1" hangingPunct="1">
                <a:spcBef>
                  <a:spcPct val="0"/>
                </a:spcBef>
                <a:buFontTx/>
                <a:buNone/>
              </a:pPr>
              <a:r>
                <a:rPr lang="en-GB" altLang="en-US" sz="1000">
                  <a:solidFill>
                    <a:srgbClr val="000000"/>
                  </a:solidFill>
                </a:rPr>
                <a:t>Peripheral functions</a:t>
              </a:r>
              <a:endParaRPr lang="en-GB" altLang="en-US" sz="1000">
                <a:solidFill>
                  <a:srgbClr val="000000"/>
                </a:solidFill>
              </a:endParaRPr>
            </a:p>
          </p:txBody>
        </p:sp>
        <p:sp>
          <p:nvSpPr>
            <p:cNvPr id="61455" name="Text Box 11"/>
            <p:cNvSpPr txBox="1">
              <a:spLocks noChangeArrowheads="1"/>
            </p:cNvSpPr>
            <p:nvPr/>
          </p:nvSpPr>
          <p:spPr bwMode="auto">
            <a:xfrm>
              <a:off x="3742" y="1570"/>
              <a:ext cx="9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000" b="1">
                  <a:solidFill>
                    <a:srgbClr val="000000"/>
                  </a:solidFill>
                </a:rPr>
                <a:t>Partner</a:t>
              </a:r>
              <a:endParaRPr lang="en-GB" altLang="en-US" sz="1000" b="1">
                <a:solidFill>
                  <a:srgbClr val="000000"/>
                </a:solidFill>
              </a:endParaRPr>
            </a:p>
            <a:p>
              <a:pPr algn="ctr" eaLnBrk="1" hangingPunct="1">
                <a:spcBef>
                  <a:spcPct val="0"/>
                </a:spcBef>
                <a:buFontTx/>
                <a:buNone/>
              </a:pPr>
              <a:r>
                <a:rPr lang="en-GB" altLang="en-US" sz="1000" b="1">
                  <a:solidFill>
                    <a:srgbClr val="000000"/>
                  </a:solidFill>
                </a:rPr>
                <a:t>or supplier</a:t>
              </a:r>
              <a:endParaRPr lang="en-GB" altLang="en-US" sz="1000" b="1">
                <a:solidFill>
                  <a:srgbClr val="000000"/>
                </a:solidFill>
              </a:endParaRPr>
            </a:p>
          </p:txBody>
        </p:sp>
        <p:sp>
          <p:nvSpPr>
            <p:cNvPr id="61456" name="Rectangle 12"/>
            <p:cNvSpPr>
              <a:spLocks noChangeArrowheads="1"/>
            </p:cNvSpPr>
            <p:nvPr/>
          </p:nvSpPr>
          <p:spPr bwMode="auto">
            <a:xfrm>
              <a:off x="2608" y="1616"/>
              <a:ext cx="91" cy="1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1457" name="Line 13"/>
            <p:cNvSpPr>
              <a:spLocks noChangeShapeType="1"/>
            </p:cNvSpPr>
            <p:nvPr/>
          </p:nvSpPr>
          <p:spPr bwMode="auto">
            <a:xfrm>
              <a:off x="2608" y="1842"/>
              <a:ext cx="363" cy="36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GB"/>
            </a:p>
          </p:txBody>
        </p:sp>
        <p:sp>
          <p:nvSpPr>
            <p:cNvPr id="61458" name="Line 14"/>
            <p:cNvSpPr>
              <a:spLocks noChangeShapeType="1"/>
            </p:cNvSpPr>
            <p:nvPr/>
          </p:nvSpPr>
          <p:spPr bwMode="auto">
            <a:xfrm>
              <a:off x="2608" y="2069"/>
              <a:ext cx="317" cy="3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GB"/>
            </a:p>
          </p:txBody>
        </p:sp>
        <p:sp>
          <p:nvSpPr>
            <p:cNvPr id="61459" name="Line 15"/>
            <p:cNvSpPr>
              <a:spLocks noChangeShapeType="1"/>
            </p:cNvSpPr>
            <p:nvPr/>
          </p:nvSpPr>
          <p:spPr bwMode="auto">
            <a:xfrm>
              <a:off x="2608" y="2251"/>
              <a:ext cx="317" cy="3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GB"/>
            </a:p>
          </p:txBody>
        </p:sp>
      </p:grpSp>
      <p:sp>
        <p:nvSpPr>
          <p:cNvPr id="61443" name="Rectangle 18"/>
          <p:cNvSpPr>
            <a:spLocks noChangeArrowheads="1"/>
          </p:cNvSpPr>
          <p:nvPr/>
        </p:nvSpPr>
        <p:spPr bwMode="auto">
          <a:xfrm>
            <a:off x="2695575" y="4897438"/>
            <a:ext cx="3821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GB" altLang="en-US" sz="1100" b="1">
                <a:solidFill>
                  <a:srgbClr val="000000"/>
                </a:solidFill>
              </a:rPr>
              <a:t>Figure 5.1 Outsourcing Model </a:t>
            </a:r>
            <a:r>
              <a:rPr lang="en-GB" altLang="en-US" sz="1100">
                <a:solidFill>
                  <a:srgbClr val="000000"/>
                </a:solidFill>
              </a:rPr>
              <a:t>(Adapted: Arnold 2000).</a:t>
            </a:r>
            <a:r>
              <a:rPr lang="en-GB" altLang="en-US" sz="1100" b="1">
                <a:solidFill>
                  <a:srgbClr val="000000"/>
                </a:solidFill>
              </a:rPr>
              <a:t>   </a:t>
            </a:r>
            <a:endParaRPr lang="en-GB" altLang="en-US" sz="1800">
              <a:solidFill>
                <a:srgbClr val="000000"/>
              </a:solidFill>
            </a:endParaRPr>
          </a:p>
        </p:txBody>
      </p:sp>
      <p:sp>
        <p:nvSpPr>
          <p:cNvPr id="61444" name="Rectangle 18"/>
          <p:cNvSpPr>
            <a:spLocks noChangeArrowheads="1"/>
          </p:cNvSpPr>
          <p:nvPr/>
        </p:nvSpPr>
        <p:spPr bwMode="auto">
          <a:xfrm>
            <a:off x="1547813" y="260350"/>
            <a:ext cx="650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GB" altLang="en-US" sz="3600" b="1"/>
              <a:t>Outsourcing Model </a:t>
            </a:r>
            <a:r>
              <a:rPr lang="en-GB" altLang="en-US" sz="2400"/>
              <a:t>(Arnold, 2000)   </a:t>
            </a:r>
            <a:endParaRPr lang="en-GB" altLang="en-US" sz="3600"/>
          </a:p>
        </p:txBody>
      </p:sp>
      <p:sp>
        <p:nvSpPr>
          <p:cNvPr id="18" name="Rectangle 3"/>
          <p:cNvSpPr txBox="1">
            <a:spLocks noChangeArrowheads="1"/>
          </p:cNvSpPr>
          <p:nvPr/>
        </p:nvSpPr>
        <p:spPr bwMode="auto">
          <a:xfrm>
            <a:off x="684213" y="1125538"/>
            <a:ext cx="8208962" cy="8636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lnSpc>
                <a:spcPct val="90000"/>
              </a:lnSpc>
              <a:defRPr/>
            </a:pPr>
            <a:r>
              <a:rPr lang="en-GB" altLang="en-US" sz="2400" b="1" kern="0" dirty="0"/>
              <a:t>Key question: is an activity core or non-core to the business?</a:t>
            </a:r>
            <a:endParaRPr lang="en-GB" altLang="en-US" sz="2400" b="1" kern="0" dirty="0"/>
          </a:p>
        </p:txBody>
      </p:sp>
      <p:sp>
        <p:nvSpPr>
          <p:cNvPr id="19" name="Rectangle 3"/>
          <p:cNvSpPr txBox="1">
            <a:spLocks noChangeArrowheads="1"/>
          </p:cNvSpPr>
          <p:nvPr/>
        </p:nvSpPr>
        <p:spPr bwMode="auto">
          <a:xfrm>
            <a:off x="684213" y="5445125"/>
            <a:ext cx="8208962" cy="8636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eaLnBrk="1" hangingPunct="1">
              <a:lnSpc>
                <a:spcPct val="90000"/>
              </a:lnSpc>
              <a:defRPr/>
            </a:pPr>
            <a:r>
              <a:rPr lang="en-GB" altLang="en-US" sz="2400" b="1" kern="0" dirty="0"/>
              <a:t>Arnold’s 2000 model provides a useful starting point</a:t>
            </a:r>
            <a:endParaRPr lang="en-GB" altLang="en-US" sz="2400" b="1" kern="0" dirty="0"/>
          </a:p>
          <a:p>
            <a:pPr lvl="1" algn="just" eaLnBrk="1" hangingPunct="1">
              <a:lnSpc>
                <a:spcPct val="90000"/>
              </a:lnSpc>
              <a:defRPr/>
            </a:pPr>
            <a:r>
              <a:rPr lang="en-GB" altLang="en-US" sz="2000" kern="0" dirty="0"/>
              <a:t>However, the boundary between the company &amp; its environment is no longer clear cut  </a:t>
            </a:r>
            <a:endParaRPr lang="en-GB" altLang="en-US" sz="2000" kern="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282575"/>
            <a:ext cx="8456612" cy="554038"/>
          </a:xfrm>
        </p:spPr>
        <p:txBody>
          <a:bodyPr/>
          <a:lstStyle/>
          <a:p>
            <a:pPr eaLnBrk="1" hangingPunct="1"/>
            <a:r>
              <a:rPr lang="en-GB" altLang="en-US" sz="3200" b="1">
                <a:solidFill>
                  <a:schemeClr val="tx1"/>
                </a:solidFill>
              </a:rPr>
              <a:t>RBV approach to make or buy decision</a:t>
            </a:r>
            <a:endParaRPr lang="en-GB" altLang="en-US" sz="3200" b="1">
              <a:solidFill>
                <a:schemeClr val="tx1"/>
              </a:solidFill>
            </a:endParaRPr>
          </a:p>
        </p:txBody>
      </p:sp>
      <p:sp>
        <p:nvSpPr>
          <p:cNvPr id="23555" name="Rectangle 3"/>
          <p:cNvSpPr>
            <a:spLocks noGrp="1" noChangeArrowheads="1"/>
          </p:cNvSpPr>
          <p:nvPr>
            <p:ph type="body" idx="1"/>
          </p:nvPr>
        </p:nvSpPr>
        <p:spPr>
          <a:xfrm>
            <a:off x="755650" y="1052513"/>
            <a:ext cx="7848600" cy="3816350"/>
          </a:xfrm>
        </p:spPr>
        <p:txBody>
          <a:bodyPr/>
          <a:lstStyle/>
          <a:p>
            <a:pPr eaLnBrk="1" hangingPunct="1">
              <a:defRPr/>
            </a:pPr>
            <a:r>
              <a:rPr lang="en-GB" altLang="en-US" sz="2400" dirty="0"/>
              <a:t>Considers the firm as a </a:t>
            </a:r>
            <a:r>
              <a:rPr lang="en-GB" altLang="en-US" sz="2400" i="1" dirty="0">
                <a:solidFill>
                  <a:srgbClr val="CC0000"/>
                </a:solidFill>
              </a:rPr>
              <a:t>bundle of resources and capabilities</a:t>
            </a:r>
            <a:r>
              <a:rPr lang="en-GB" altLang="en-US" sz="2400" dirty="0"/>
              <a:t> (Penrose 1959)</a:t>
            </a:r>
            <a:endParaRPr lang="en-GB" altLang="en-US" sz="2400" dirty="0"/>
          </a:p>
          <a:p>
            <a:pPr eaLnBrk="1" hangingPunct="1">
              <a:defRPr/>
            </a:pPr>
            <a:endParaRPr lang="en-GB" altLang="en-US" sz="1100" dirty="0"/>
          </a:p>
          <a:p>
            <a:pPr eaLnBrk="1" hangingPunct="1">
              <a:defRPr/>
            </a:pPr>
            <a:r>
              <a:rPr lang="en-GB" altLang="en-US" sz="2400" dirty="0"/>
              <a:t>Effective core competencies are sources of SCA:</a:t>
            </a:r>
            <a:endParaRPr lang="en-GB" altLang="en-US" sz="2400" dirty="0"/>
          </a:p>
          <a:p>
            <a:pPr lvl="1" eaLnBrk="1" hangingPunct="1">
              <a:defRPr/>
            </a:pPr>
            <a:r>
              <a:rPr lang="en-GB" altLang="en-US" sz="2000" b="1" dirty="0">
                <a:solidFill>
                  <a:srgbClr val="CC0000"/>
                </a:solidFill>
              </a:rPr>
              <a:t>V</a:t>
            </a:r>
            <a:r>
              <a:rPr lang="en-GB" altLang="en-US" sz="2000" dirty="0"/>
              <a:t>aluable </a:t>
            </a:r>
            <a:endParaRPr lang="en-GB" altLang="en-US" sz="2000" dirty="0"/>
          </a:p>
          <a:p>
            <a:pPr lvl="1" eaLnBrk="1" hangingPunct="1">
              <a:defRPr/>
            </a:pPr>
            <a:r>
              <a:rPr lang="en-GB" altLang="en-US" sz="2000" b="1" dirty="0">
                <a:solidFill>
                  <a:srgbClr val="CC0000"/>
                </a:solidFill>
              </a:rPr>
              <a:t>R</a:t>
            </a:r>
            <a:r>
              <a:rPr lang="en-GB" altLang="en-US" sz="2000" dirty="0"/>
              <a:t>are</a:t>
            </a:r>
            <a:endParaRPr lang="en-GB" altLang="en-US" sz="2000" dirty="0"/>
          </a:p>
          <a:p>
            <a:pPr lvl="1" eaLnBrk="1" hangingPunct="1">
              <a:defRPr/>
            </a:pPr>
            <a:r>
              <a:rPr lang="en-GB" altLang="en-US" sz="2000" b="1" dirty="0">
                <a:solidFill>
                  <a:srgbClr val="CC0000"/>
                </a:solidFill>
              </a:rPr>
              <a:t>I</a:t>
            </a:r>
            <a:r>
              <a:rPr lang="en-GB" altLang="en-US" sz="2000" dirty="0"/>
              <a:t>nimitable: difficult to copy by other firms</a:t>
            </a:r>
            <a:endParaRPr lang="en-GB" altLang="en-US" sz="2000" dirty="0"/>
          </a:p>
          <a:p>
            <a:pPr lvl="1" eaLnBrk="1" hangingPunct="1">
              <a:defRPr/>
            </a:pPr>
            <a:r>
              <a:rPr lang="en-GB" altLang="en-US" sz="2000" b="1" dirty="0">
                <a:solidFill>
                  <a:srgbClr val="CC0000"/>
                </a:solidFill>
              </a:rPr>
              <a:t>N</a:t>
            </a:r>
            <a:r>
              <a:rPr lang="en-GB" altLang="en-US" sz="2000" dirty="0"/>
              <a:t>on-substitutable: unique skills or knowledge sets</a:t>
            </a:r>
            <a:endParaRPr lang="en-GB" altLang="en-US" sz="2000" dirty="0"/>
          </a:p>
          <a:p>
            <a:pPr lvl="1" eaLnBrk="1" hangingPunct="1">
              <a:defRPr/>
            </a:pPr>
            <a:r>
              <a:rPr lang="en-GB" altLang="en-US" sz="2000" dirty="0"/>
              <a:t>Areas where company can dominate</a:t>
            </a:r>
            <a:endParaRPr lang="en-GB" altLang="en-US" sz="2000" dirty="0"/>
          </a:p>
          <a:p>
            <a:pPr lvl="1" eaLnBrk="1" hangingPunct="1">
              <a:defRPr/>
            </a:pPr>
            <a:r>
              <a:rPr lang="en-GB" altLang="en-US" sz="2000" dirty="0"/>
              <a:t>Embedded in the organisation’s systems</a:t>
            </a:r>
            <a:endParaRPr lang="en-GB" altLang="en-US" sz="2000" dirty="0"/>
          </a:p>
          <a:p>
            <a:pPr marL="457200" lvl="1" indent="0" eaLnBrk="1" hangingPunct="1">
              <a:buFontTx/>
              <a:buNone/>
              <a:defRPr/>
            </a:pPr>
            <a:endParaRPr lang="en-GB" altLang="en-US" sz="2000" dirty="0"/>
          </a:p>
          <a:p>
            <a:pPr lvl="1" eaLnBrk="1" hangingPunct="1">
              <a:defRPr/>
            </a:pPr>
            <a:endParaRPr lang="en-GB" altLang="en-US" sz="2400" dirty="0"/>
          </a:p>
        </p:txBody>
      </p:sp>
      <p:sp>
        <p:nvSpPr>
          <p:cNvPr id="4" name="Text Box 7"/>
          <p:cNvSpPr txBox="1">
            <a:spLocks noChangeArrowheads="1"/>
          </p:cNvSpPr>
          <p:nvPr/>
        </p:nvSpPr>
        <p:spPr bwMode="auto">
          <a:xfrm>
            <a:off x="2644775" y="4835525"/>
            <a:ext cx="1938338" cy="1330325"/>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50" b="1" dirty="0">
                <a:solidFill>
                  <a:srgbClr val="CC0000"/>
                </a:solidFill>
                <a:latin typeface="Calibri" panose="020F0502020204030204" pitchFamily="34" charset="0"/>
              </a:rPr>
              <a:t>V</a:t>
            </a:r>
            <a:r>
              <a:rPr lang="en-GB" altLang="en-US" sz="1050" b="1" dirty="0">
                <a:solidFill>
                  <a:srgbClr val="000000"/>
                </a:solidFill>
                <a:latin typeface="Calibri" panose="020F0502020204030204" pitchFamily="34" charset="0"/>
              </a:rPr>
              <a:t>aluable</a:t>
            </a:r>
            <a:endParaRPr lang="fr-FR" altLang="en-US" sz="1050" b="1" dirty="0">
              <a:solidFill>
                <a:srgbClr val="000000"/>
              </a:solidFill>
              <a:latin typeface="Times New Roman" panose="02020603050405020304" pitchFamily="18" charset="0"/>
            </a:endParaRPr>
          </a:p>
          <a:p>
            <a:pPr eaLnBrk="1" hangingPunct="1">
              <a:defRPr/>
            </a:pPr>
            <a:r>
              <a:rPr lang="en-GB" altLang="en-US" sz="1050" b="1" dirty="0">
                <a:solidFill>
                  <a:srgbClr val="CC0000"/>
                </a:solidFill>
                <a:latin typeface="Calibri" panose="020F0502020204030204" pitchFamily="34" charset="0"/>
              </a:rPr>
              <a:t>R</a:t>
            </a:r>
            <a:r>
              <a:rPr lang="en-GB" altLang="en-US" sz="1050" b="1" dirty="0">
                <a:solidFill>
                  <a:srgbClr val="000000"/>
                </a:solidFill>
                <a:latin typeface="Calibri" panose="020F0502020204030204" pitchFamily="34" charset="0"/>
              </a:rPr>
              <a:t>are</a:t>
            </a:r>
            <a:endParaRPr lang="fr-FR" altLang="en-US" sz="1050" b="1" dirty="0">
              <a:solidFill>
                <a:srgbClr val="000000"/>
              </a:solidFill>
              <a:latin typeface="Times New Roman" panose="02020603050405020304" pitchFamily="18" charset="0"/>
            </a:endParaRPr>
          </a:p>
          <a:p>
            <a:pPr eaLnBrk="1" hangingPunct="1">
              <a:defRPr/>
            </a:pPr>
            <a:r>
              <a:rPr lang="en-GB" altLang="en-US" sz="1050" b="1" dirty="0">
                <a:solidFill>
                  <a:srgbClr val="CC0000"/>
                </a:solidFill>
                <a:latin typeface="Calibri" panose="020F0502020204030204" pitchFamily="34" charset="0"/>
              </a:rPr>
              <a:t>I</a:t>
            </a:r>
            <a:r>
              <a:rPr lang="en-GB" altLang="en-US" sz="1050" b="1" dirty="0">
                <a:solidFill>
                  <a:srgbClr val="000000"/>
                </a:solidFill>
                <a:latin typeface="Calibri" panose="020F0502020204030204" pitchFamily="34" charset="0"/>
              </a:rPr>
              <a:t>nimitable</a:t>
            </a:r>
            <a:endParaRPr lang="fr-FR" altLang="en-US" sz="1050" b="1" dirty="0">
              <a:solidFill>
                <a:srgbClr val="000000"/>
              </a:solidFill>
              <a:latin typeface="Times New Roman" panose="02020603050405020304" pitchFamily="18" charset="0"/>
            </a:endParaRPr>
          </a:p>
          <a:p>
            <a:pPr lvl="1" algn="just" eaLnBrk="1" hangingPunct="1">
              <a:lnSpc>
                <a:spcPct val="112000"/>
              </a:lnSpc>
              <a:buFont typeface="Symbol" panose="05050102010706020507" pitchFamily="18" charset="2"/>
              <a:buChar char="·"/>
              <a:defRPr/>
            </a:pPr>
            <a:r>
              <a:rPr lang="en-GB" altLang="en-US" sz="900" dirty="0">
                <a:solidFill>
                  <a:srgbClr val="000000"/>
                </a:solidFill>
                <a:latin typeface="Calibri" panose="020F0502020204030204" pitchFamily="34" charset="0"/>
              </a:rPr>
              <a:t> </a:t>
            </a:r>
            <a:r>
              <a:rPr lang="en-GB" altLang="en-US" sz="1000" dirty="0">
                <a:solidFill>
                  <a:srgbClr val="000000"/>
                </a:solidFill>
                <a:latin typeface="Calibri" panose="020F0502020204030204" pitchFamily="34" charset="0"/>
              </a:rPr>
              <a:t>History dependent</a:t>
            </a:r>
            <a:endParaRPr lang="fr-FR" altLang="en-US" sz="1000" dirty="0">
              <a:solidFill>
                <a:srgbClr val="000000"/>
              </a:solidFill>
              <a:latin typeface="Times New Roman" panose="02020603050405020304" pitchFamily="18" charset="0"/>
            </a:endParaRPr>
          </a:p>
          <a:p>
            <a:pPr lvl="1" eaLnBrk="1" hangingPunct="1">
              <a:buFont typeface="Symbol" panose="05050102010706020507" pitchFamily="18" charset="2"/>
              <a:buChar char="·"/>
              <a:defRPr/>
            </a:pPr>
            <a:r>
              <a:rPr lang="en-GB" altLang="en-US" sz="1000" dirty="0">
                <a:solidFill>
                  <a:srgbClr val="000000"/>
                </a:solidFill>
                <a:latin typeface="Calibri" panose="020F0502020204030204" pitchFamily="34" charset="0"/>
              </a:rPr>
              <a:t> Causally ambiguous </a:t>
            </a:r>
            <a:endParaRPr lang="fr-FR" altLang="en-US" sz="1000" dirty="0">
              <a:solidFill>
                <a:srgbClr val="000000"/>
              </a:solidFill>
              <a:latin typeface="Times New Roman" panose="02020603050405020304" pitchFamily="18" charset="0"/>
            </a:endParaRPr>
          </a:p>
          <a:p>
            <a:pPr lvl="1" eaLnBrk="1" hangingPunct="1">
              <a:buFont typeface="Symbol" panose="05050102010706020507" pitchFamily="18" charset="2"/>
              <a:buChar char="·"/>
              <a:defRPr/>
            </a:pPr>
            <a:r>
              <a:rPr lang="en-GB" altLang="en-US" sz="1000" dirty="0">
                <a:solidFill>
                  <a:srgbClr val="000000"/>
                </a:solidFill>
                <a:latin typeface="Calibri" panose="020F0502020204030204" pitchFamily="34" charset="0"/>
              </a:rPr>
              <a:t> Socially complex</a:t>
            </a:r>
            <a:endParaRPr lang="en-GB" altLang="en-US" sz="1000" dirty="0">
              <a:solidFill>
                <a:srgbClr val="000000"/>
              </a:solidFill>
              <a:latin typeface="Calibri" panose="020F0502020204030204" pitchFamily="34" charset="0"/>
            </a:endParaRPr>
          </a:p>
          <a:p>
            <a:pPr lvl="1" eaLnBrk="1" hangingPunct="1">
              <a:defRPr/>
            </a:pPr>
            <a:endParaRPr lang="fr-FR" altLang="en-US" sz="1000" dirty="0">
              <a:solidFill>
                <a:srgbClr val="000000"/>
              </a:solidFill>
              <a:latin typeface="Times New Roman" panose="02020603050405020304" pitchFamily="18" charset="0"/>
            </a:endParaRPr>
          </a:p>
          <a:p>
            <a:pPr eaLnBrk="1" hangingPunct="1">
              <a:defRPr/>
            </a:pPr>
            <a:r>
              <a:rPr lang="en-GB" altLang="en-US" sz="1050" b="1" dirty="0">
                <a:solidFill>
                  <a:srgbClr val="CC0000"/>
                </a:solidFill>
                <a:latin typeface="Calibri" panose="020F0502020204030204" pitchFamily="34" charset="0"/>
              </a:rPr>
              <a:t>N</a:t>
            </a:r>
            <a:r>
              <a:rPr lang="en-GB" altLang="en-US" sz="1050" b="1" dirty="0">
                <a:solidFill>
                  <a:srgbClr val="000000"/>
                </a:solidFill>
                <a:latin typeface="Calibri" panose="020F0502020204030204" pitchFamily="34" charset="0"/>
              </a:rPr>
              <a:t>on-Substitutable</a:t>
            </a:r>
            <a:endParaRPr lang="fr-FR" altLang="en-US" sz="1200" b="1" dirty="0">
              <a:solidFill>
                <a:srgbClr val="000000"/>
              </a:solidFill>
              <a:latin typeface="Times New Roman" panose="02020603050405020304" pitchFamily="18" charset="0"/>
            </a:endParaRPr>
          </a:p>
          <a:p>
            <a:pPr eaLnBrk="1" hangingPunct="1">
              <a:defRPr/>
            </a:pPr>
            <a:endParaRPr lang="en-US" altLang="en-US" dirty="0"/>
          </a:p>
        </p:txBody>
      </p:sp>
      <p:sp>
        <p:nvSpPr>
          <p:cNvPr id="5" name="Text Box 8"/>
          <p:cNvSpPr txBox="1">
            <a:spLocks noChangeArrowheads="1"/>
          </p:cNvSpPr>
          <p:nvPr/>
        </p:nvSpPr>
        <p:spPr bwMode="auto">
          <a:xfrm>
            <a:off x="5248275" y="5195888"/>
            <a:ext cx="1052513" cy="733425"/>
          </a:xfrm>
          <a:prstGeom prst="rect">
            <a:avLst/>
          </a:prstGeom>
          <a:solidFill>
            <a:srgbClr val="FFFFFF"/>
          </a:solidFill>
          <a:ln w="9525">
            <a:solidFill>
              <a:srgbClr val="000000"/>
            </a:solidFill>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50" b="1" dirty="0">
                <a:solidFill>
                  <a:srgbClr val="000000"/>
                </a:solidFill>
                <a:latin typeface="Calibri" panose="020F0502020204030204" pitchFamily="34" charset="0"/>
              </a:rPr>
              <a:t>Sustained Competitive Advantage      (SCA</a:t>
            </a:r>
            <a:r>
              <a:rPr lang="en-GB" altLang="en-US" sz="1050" dirty="0">
                <a:solidFill>
                  <a:srgbClr val="000000"/>
                </a:solidFill>
                <a:latin typeface="Calibri" panose="020F0502020204030204" pitchFamily="34" charset="0"/>
              </a:rPr>
              <a:t>)</a:t>
            </a:r>
            <a:endParaRPr lang="fr-FR" altLang="en-US" sz="1050" dirty="0">
              <a:solidFill>
                <a:srgbClr val="000000"/>
              </a:solidFill>
              <a:latin typeface="Times New Roman" panose="02020603050405020304" pitchFamily="18" charset="0"/>
            </a:endParaRPr>
          </a:p>
          <a:p>
            <a:pPr eaLnBrk="1" hangingPunct="1">
              <a:defRPr/>
            </a:pPr>
            <a:endParaRPr lang="en-US" altLang="en-US" sz="2000" dirty="0"/>
          </a:p>
        </p:txBody>
      </p:sp>
      <p:sp>
        <p:nvSpPr>
          <p:cNvPr id="72710" name="AutoShape 9"/>
          <p:cNvSpPr>
            <a:spLocks noChangeArrowheads="1"/>
          </p:cNvSpPr>
          <p:nvPr/>
        </p:nvSpPr>
        <p:spPr bwMode="auto">
          <a:xfrm>
            <a:off x="4679950" y="5414963"/>
            <a:ext cx="531813" cy="285750"/>
          </a:xfrm>
          <a:prstGeom prst="rightArrow">
            <a:avLst>
              <a:gd name="adj1" fmla="val 50000"/>
              <a:gd name="adj2" fmla="val 46476"/>
            </a:avLst>
          </a:prstGeom>
          <a:solidFill>
            <a:srgbClr val="D8D8D8"/>
          </a:solidFill>
          <a:ln w="9525">
            <a:solidFill>
              <a:srgbClr val="000000"/>
            </a:solidFill>
            <a:miter lim="800000"/>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2711" name="Rectangle 10"/>
          <p:cNvSpPr>
            <a:spLocks noChangeArrowheads="1"/>
          </p:cNvSpPr>
          <p:nvPr/>
        </p:nvSpPr>
        <p:spPr bwMode="auto">
          <a:xfrm>
            <a:off x="1606589" y="6237501"/>
            <a:ext cx="60324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GB" altLang="en-US" sz="1100" b="1" dirty="0">
                <a:solidFill>
                  <a:srgbClr val="000000"/>
                </a:solidFill>
              </a:rPr>
              <a:t>Simplified version of Barney’s Model of Sources of Sustained Competitive Advantage</a:t>
            </a:r>
            <a:endParaRPr lang="en-GB" altLang="en-US" sz="600" dirty="0">
              <a:solidFill>
                <a:srgbClr val="000000"/>
              </a:solidFill>
            </a:endParaRPr>
          </a:p>
          <a:p>
            <a:pPr algn="just">
              <a:spcBef>
                <a:spcPct val="0"/>
              </a:spcBef>
              <a:buFontTx/>
              <a:buNone/>
            </a:pPr>
            <a:r>
              <a:rPr lang="en-GB" altLang="en-US" sz="1000" dirty="0">
                <a:solidFill>
                  <a:srgbClr val="000000"/>
                </a:solidFill>
              </a:rPr>
              <a:t>(Adapted from Barney, 1991)</a:t>
            </a:r>
            <a:endParaRPr lang="en-GB" altLang="en-US" sz="1800" dirty="0">
              <a:solidFill>
                <a:srgbClr val="000000"/>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504825" y="1484313"/>
            <a:ext cx="42322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62" tIns="44438" rIns="90462" bIns="44438"/>
          <a:lstStyle>
            <a:lvl1pPr marL="476250" indent="-4762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rgbClr val="FF0000"/>
              </a:buClr>
              <a:buFont typeface="Symbol" panose="05050102010706020507" pitchFamily="18" charset="2"/>
              <a:buNone/>
            </a:pPr>
            <a:r>
              <a:rPr lang="en-US" altLang="en-US" sz="1900" b="1"/>
              <a:t>Reasons for making</a:t>
            </a:r>
            <a:endParaRPr lang="en-US" altLang="en-US" sz="1900" b="1"/>
          </a:p>
          <a:p>
            <a:pPr eaLnBrk="1" hangingPunct="1">
              <a:lnSpc>
                <a:spcPct val="90000"/>
              </a:lnSpc>
              <a:buClr>
                <a:srgbClr val="FF0000"/>
              </a:buClr>
              <a:buFont typeface="Symbol" panose="05050102010706020507" pitchFamily="18" charset="2"/>
              <a:buChar char="¨"/>
            </a:pPr>
            <a:r>
              <a:rPr lang="en-US" altLang="en-US" sz="1900"/>
              <a:t>Core competencies</a:t>
            </a:r>
            <a:endParaRPr lang="en-US" altLang="en-US" sz="1900"/>
          </a:p>
          <a:p>
            <a:pPr eaLnBrk="1" hangingPunct="1">
              <a:lnSpc>
                <a:spcPct val="90000"/>
              </a:lnSpc>
              <a:buClr>
                <a:srgbClr val="FF0000"/>
              </a:buClr>
              <a:buFont typeface="Symbol" panose="05050102010706020507" pitchFamily="18" charset="2"/>
              <a:buChar char="¨"/>
            </a:pPr>
            <a:r>
              <a:rPr lang="en-US" altLang="en-US" sz="1900"/>
              <a:t>Lower production cost</a:t>
            </a:r>
            <a:endParaRPr lang="en-US" altLang="en-US" sz="1900"/>
          </a:p>
          <a:p>
            <a:pPr eaLnBrk="1" hangingPunct="1">
              <a:lnSpc>
                <a:spcPct val="90000"/>
              </a:lnSpc>
              <a:buClr>
                <a:srgbClr val="FF0000"/>
              </a:buClr>
              <a:buFont typeface="Symbol" panose="05050102010706020507" pitchFamily="18" charset="2"/>
              <a:buChar char="¨"/>
            </a:pPr>
            <a:r>
              <a:rPr lang="en-US" altLang="en-US" sz="1900"/>
              <a:t>Unsuitable suppliers</a:t>
            </a:r>
            <a:endParaRPr lang="en-US" altLang="en-US" sz="1900"/>
          </a:p>
          <a:p>
            <a:pPr eaLnBrk="1" hangingPunct="1">
              <a:lnSpc>
                <a:spcPct val="90000"/>
              </a:lnSpc>
              <a:buClr>
                <a:srgbClr val="FF0000"/>
              </a:buClr>
              <a:buFont typeface="Symbol" panose="05050102010706020507" pitchFamily="18" charset="2"/>
              <a:buChar char="¨"/>
            </a:pPr>
            <a:r>
              <a:rPr lang="en-US" altLang="en-US" sz="1900"/>
              <a:t>Assure adequate supply</a:t>
            </a:r>
            <a:endParaRPr lang="en-US" altLang="en-US" sz="1900"/>
          </a:p>
          <a:p>
            <a:pPr eaLnBrk="1" hangingPunct="1">
              <a:lnSpc>
                <a:spcPct val="90000"/>
              </a:lnSpc>
              <a:buClr>
                <a:srgbClr val="FF0000"/>
              </a:buClr>
              <a:buFont typeface="Symbol" panose="05050102010706020507" pitchFamily="18" charset="2"/>
              <a:buChar char="¨"/>
            </a:pPr>
            <a:r>
              <a:rPr lang="en-US" altLang="en-US" sz="1900"/>
              <a:t>Utilise surplus labour</a:t>
            </a:r>
            <a:endParaRPr lang="en-US" altLang="en-US" sz="1900"/>
          </a:p>
          <a:p>
            <a:pPr eaLnBrk="1" hangingPunct="1">
              <a:lnSpc>
                <a:spcPct val="90000"/>
              </a:lnSpc>
              <a:buClr>
                <a:srgbClr val="FF0000"/>
              </a:buClr>
              <a:buFont typeface="Symbol" panose="05050102010706020507" pitchFamily="18" charset="2"/>
              <a:buChar char="¨"/>
            </a:pPr>
            <a:r>
              <a:rPr lang="en-US" altLang="en-US" sz="1900"/>
              <a:t>Obtain desired quantity</a:t>
            </a:r>
            <a:endParaRPr lang="en-US" altLang="en-US" sz="1900"/>
          </a:p>
          <a:p>
            <a:pPr eaLnBrk="1" hangingPunct="1">
              <a:lnSpc>
                <a:spcPct val="90000"/>
              </a:lnSpc>
              <a:buClr>
                <a:srgbClr val="FF0000"/>
              </a:buClr>
              <a:buFont typeface="Symbol" panose="05050102010706020507" pitchFamily="18" charset="2"/>
              <a:buChar char="¨"/>
            </a:pPr>
            <a:r>
              <a:rPr lang="en-US" altLang="en-US" sz="1900"/>
              <a:t>Remove supplier collusion</a:t>
            </a:r>
            <a:endParaRPr lang="en-US" altLang="en-US" sz="1900"/>
          </a:p>
          <a:p>
            <a:pPr eaLnBrk="1" hangingPunct="1">
              <a:lnSpc>
                <a:spcPct val="90000"/>
              </a:lnSpc>
              <a:buClr>
                <a:srgbClr val="FF0000"/>
              </a:buClr>
              <a:buFont typeface="Symbol" panose="05050102010706020507" pitchFamily="18" charset="2"/>
              <a:buChar char="¨"/>
            </a:pPr>
            <a:r>
              <a:rPr lang="en-US" altLang="en-US" sz="1900"/>
              <a:t>Unique item</a:t>
            </a:r>
            <a:endParaRPr lang="en-US" altLang="en-US" sz="1900"/>
          </a:p>
          <a:p>
            <a:pPr eaLnBrk="1" hangingPunct="1">
              <a:lnSpc>
                <a:spcPct val="90000"/>
              </a:lnSpc>
              <a:buClr>
                <a:srgbClr val="FF0000"/>
              </a:buClr>
              <a:buFont typeface="Symbol" panose="05050102010706020507" pitchFamily="18" charset="2"/>
              <a:buChar char="¨"/>
            </a:pPr>
            <a:r>
              <a:rPr lang="en-US" altLang="en-US" sz="1900"/>
              <a:t>Protect proprietary design/ quality</a:t>
            </a:r>
            <a:endParaRPr lang="en-US" altLang="en-US" sz="1900"/>
          </a:p>
          <a:p>
            <a:pPr eaLnBrk="1" hangingPunct="1">
              <a:lnSpc>
                <a:spcPct val="90000"/>
              </a:lnSpc>
              <a:buClr>
                <a:srgbClr val="FF0000"/>
              </a:buClr>
              <a:buFont typeface="Symbol" panose="05050102010706020507" pitchFamily="18" charset="2"/>
              <a:buChar char="¨"/>
            </a:pPr>
            <a:r>
              <a:rPr lang="en-US" altLang="en-US" sz="1900"/>
              <a:t>Increase/maintain company size</a:t>
            </a:r>
            <a:endParaRPr lang="en-US" altLang="en-US" sz="1900"/>
          </a:p>
        </p:txBody>
      </p:sp>
      <p:sp>
        <p:nvSpPr>
          <p:cNvPr id="464899" name="Rectangle 3"/>
          <p:cNvSpPr>
            <a:spLocks noChangeArrowheads="1"/>
          </p:cNvSpPr>
          <p:nvPr/>
        </p:nvSpPr>
        <p:spPr bwMode="auto">
          <a:xfrm>
            <a:off x="4695825" y="1484313"/>
            <a:ext cx="4052888"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62" tIns="44438" rIns="90462" bIns="44438"/>
          <a:lstStyle>
            <a:lvl1pPr marL="476250" indent="-4762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rgbClr val="FF0000"/>
              </a:buClr>
              <a:buFont typeface="Symbol" panose="05050102010706020507" pitchFamily="18" charset="2"/>
              <a:buNone/>
            </a:pPr>
            <a:r>
              <a:rPr lang="en-US" altLang="en-US" sz="1900" b="1"/>
              <a:t>Reasons for buying</a:t>
            </a:r>
            <a:endParaRPr lang="en-US" altLang="en-US" sz="1900"/>
          </a:p>
          <a:p>
            <a:pPr eaLnBrk="1" hangingPunct="1">
              <a:lnSpc>
                <a:spcPct val="90000"/>
              </a:lnSpc>
              <a:buClr>
                <a:srgbClr val="FF0000"/>
              </a:buClr>
              <a:buFont typeface="Symbol" panose="05050102010706020507" pitchFamily="18" charset="2"/>
              <a:buChar char="¨"/>
            </a:pPr>
            <a:r>
              <a:rPr lang="en-US" altLang="en-US" sz="1900"/>
              <a:t>Free management time</a:t>
            </a:r>
            <a:endParaRPr lang="en-US" altLang="en-US" sz="1900"/>
          </a:p>
          <a:p>
            <a:pPr eaLnBrk="1" hangingPunct="1">
              <a:lnSpc>
                <a:spcPct val="90000"/>
              </a:lnSpc>
              <a:buClr>
                <a:srgbClr val="FF0000"/>
              </a:buClr>
              <a:buFont typeface="Symbol" panose="05050102010706020507" pitchFamily="18" charset="2"/>
              <a:buChar char="¨"/>
            </a:pPr>
            <a:r>
              <a:rPr lang="en-US" altLang="en-US" sz="1900"/>
              <a:t>Lower acquisition cost</a:t>
            </a:r>
            <a:endParaRPr lang="en-US" altLang="en-US" sz="1900"/>
          </a:p>
          <a:p>
            <a:pPr eaLnBrk="1" hangingPunct="1">
              <a:lnSpc>
                <a:spcPct val="90000"/>
              </a:lnSpc>
              <a:buClr>
                <a:srgbClr val="FF0000"/>
              </a:buClr>
              <a:buFont typeface="Symbol" panose="05050102010706020507" pitchFamily="18" charset="2"/>
              <a:buChar char="¨"/>
            </a:pPr>
            <a:r>
              <a:rPr lang="en-US" altLang="en-US" sz="1900"/>
              <a:t>Preserve supplier commitment</a:t>
            </a:r>
            <a:endParaRPr lang="en-US" altLang="en-US" sz="1900"/>
          </a:p>
          <a:p>
            <a:pPr eaLnBrk="1" hangingPunct="1">
              <a:lnSpc>
                <a:spcPct val="90000"/>
              </a:lnSpc>
              <a:buClr>
                <a:srgbClr val="FF0000"/>
              </a:buClr>
              <a:buFont typeface="Symbol" panose="05050102010706020507" pitchFamily="18" charset="2"/>
              <a:buChar char="¨"/>
            </a:pPr>
            <a:r>
              <a:rPr lang="en-US" altLang="en-US" sz="1900"/>
              <a:t>Obtain technical/management skill</a:t>
            </a:r>
            <a:endParaRPr lang="en-US" altLang="en-US" sz="1900"/>
          </a:p>
          <a:p>
            <a:pPr eaLnBrk="1" hangingPunct="1">
              <a:lnSpc>
                <a:spcPct val="90000"/>
              </a:lnSpc>
              <a:buClr>
                <a:srgbClr val="FF0000"/>
              </a:buClr>
              <a:buFont typeface="Symbol" panose="05050102010706020507" pitchFamily="18" charset="2"/>
              <a:buChar char="¨"/>
            </a:pPr>
            <a:r>
              <a:rPr lang="en-US" altLang="en-US" sz="1900"/>
              <a:t>Inadequate capacity</a:t>
            </a:r>
            <a:endParaRPr lang="en-US" altLang="en-US" sz="1900"/>
          </a:p>
          <a:p>
            <a:pPr eaLnBrk="1" hangingPunct="1">
              <a:lnSpc>
                <a:spcPct val="90000"/>
              </a:lnSpc>
              <a:buClr>
                <a:srgbClr val="FF0000"/>
              </a:buClr>
              <a:buFont typeface="Symbol" panose="05050102010706020507" pitchFamily="18" charset="2"/>
              <a:buChar char="¨"/>
            </a:pPr>
            <a:r>
              <a:rPr lang="en-US" altLang="en-US" sz="1900"/>
              <a:t>Reduce inventory costs</a:t>
            </a:r>
            <a:endParaRPr lang="en-US" altLang="en-US" sz="1900"/>
          </a:p>
          <a:p>
            <a:pPr eaLnBrk="1" hangingPunct="1">
              <a:lnSpc>
                <a:spcPct val="90000"/>
              </a:lnSpc>
              <a:buClr>
                <a:srgbClr val="FF0000"/>
              </a:buClr>
              <a:buFont typeface="Symbol" panose="05050102010706020507" pitchFamily="18" charset="2"/>
              <a:buChar char="¨"/>
            </a:pPr>
            <a:r>
              <a:rPr lang="en-US" altLang="en-US" sz="1900"/>
              <a:t>Flexibility/alternate supply source</a:t>
            </a:r>
            <a:endParaRPr lang="en-US" altLang="en-US" sz="1900"/>
          </a:p>
          <a:p>
            <a:pPr eaLnBrk="1" hangingPunct="1">
              <a:lnSpc>
                <a:spcPct val="90000"/>
              </a:lnSpc>
              <a:buClr>
                <a:srgbClr val="FF0000"/>
              </a:buClr>
              <a:buFont typeface="Symbol" panose="05050102010706020507" pitchFamily="18" charset="2"/>
              <a:buChar char="¨"/>
            </a:pPr>
            <a:r>
              <a:rPr lang="en-US" altLang="en-US" sz="1900"/>
              <a:t>Inadequate own resource/skill</a:t>
            </a:r>
            <a:endParaRPr lang="en-US" altLang="en-US" sz="1900"/>
          </a:p>
          <a:p>
            <a:pPr eaLnBrk="1" hangingPunct="1">
              <a:lnSpc>
                <a:spcPct val="90000"/>
              </a:lnSpc>
              <a:buClr>
                <a:srgbClr val="FF0000"/>
              </a:buClr>
              <a:buFont typeface="Symbol" panose="05050102010706020507" pitchFamily="18" charset="2"/>
              <a:buChar char="¨"/>
            </a:pPr>
            <a:r>
              <a:rPr lang="en-US" altLang="en-US" sz="1900"/>
              <a:t>Reciprocity</a:t>
            </a:r>
            <a:endParaRPr lang="en-US" altLang="en-US" sz="1900"/>
          </a:p>
          <a:p>
            <a:pPr eaLnBrk="1" hangingPunct="1">
              <a:lnSpc>
                <a:spcPct val="90000"/>
              </a:lnSpc>
              <a:buClr>
                <a:srgbClr val="FF0000"/>
              </a:buClr>
              <a:buFont typeface="Symbol" panose="05050102010706020507" pitchFamily="18" charset="2"/>
              <a:buChar char="¨"/>
            </a:pPr>
            <a:r>
              <a:rPr lang="en-US" altLang="en-US" sz="1900"/>
              <a:t>IP protected or trade secret</a:t>
            </a:r>
            <a:endParaRPr lang="en-US" altLang="en-US" sz="1900"/>
          </a:p>
        </p:txBody>
      </p:sp>
      <p:sp>
        <p:nvSpPr>
          <p:cNvPr id="86020" name="Rectangle 4"/>
          <p:cNvSpPr>
            <a:spLocks noChangeArrowheads="1"/>
          </p:cNvSpPr>
          <p:nvPr/>
        </p:nvSpPr>
        <p:spPr bwMode="auto">
          <a:xfrm>
            <a:off x="900113" y="134938"/>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CC0000"/>
                </a:solidFill>
              </a:rPr>
              <a:t>Make or buy summary</a:t>
            </a:r>
            <a:endParaRPr lang="en-US" altLang="en-US" sz="3600" b="1">
              <a:solidFill>
                <a:srgbClr val="CC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4898">
                                            <p:txEl>
                                              <p:pRg st="1" end="1"/>
                                            </p:txEl>
                                          </p:spTgt>
                                        </p:tgtEl>
                                        <p:attrNameLst>
                                          <p:attrName>style.visibility</p:attrName>
                                        </p:attrNameLst>
                                      </p:cBhvr>
                                      <p:to>
                                        <p:strVal val="visible"/>
                                      </p:to>
                                    </p:set>
                                    <p:animEffect transition="in" filter="dissolve">
                                      <p:cBhvr>
                                        <p:cTn id="7" dur="500"/>
                                        <p:tgtEl>
                                          <p:spTgt spid="46489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64898">
                                            <p:txEl>
                                              <p:pRg st="2" end="2"/>
                                            </p:txEl>
                                          </p:spTgt>
                                        </p:tgtEl>
                                        <p:attrNameLst>
                                          <p:attrName>style.visibility</p:attrName>
                                        </p:attrNameLst>
                                      </p:cBhvr>
                                      <p:to>
                                        <p:strVal val="visible"/>
                                      </p:to>
                                    </p:set>
                                    <p:animEffect transition="in" filter="dissolve">
                                      <p:cBhvr>
                                        <p:cTn id="10" dur="500"/>
                                        <p:tgtEl>
                                          <p:spTgt spid="464898">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64898">
                                            <p:txEl>
                                              <p:pRg st="3" end="3"/>
                                            </p:txEl>
                                          </p:spTgt>
                                        </p:tgtEl>
                                        <p:attrNameLst>
                                          <p:attrName>style.visibility</p:attrName>
                                        </p:attrNameLst>
                                      </p:cBhvr>
                                      <p:to>
                                        <p:strVal val="visible"/>
                                      </p:to>
                                    </p:set>
                                    <p:animEffect transition="in" filter="dissolve">
                                      <p:cBhvr>
                                        <p:cTn id="13" dur="500"/>
                                        <p:tgtEl>
                                          <p:spTgt spid="464898">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64898">
                                            <p:txEl>
                                              <p:pRg st="4" end="4"/>
                                            </p:txEl>
                                          </p:spTgt>
                                        </p:tgtEl>
                                        <p:attrNameLst>
                                          <p:attrName>style.visibility</p:attrName>
                                        </p:attrNameLst>
                                      </p:cBhvr>
                                      <p:to>
                                        <p:strVal val="visible"/>
                                      </p:to>
                                    </p:set>
                                    <p:animEffect transition="in" filter="dissolve">
                                      <p:cBhvr>
                                        <p:cTn id="16" dur="500"/>
                                        <p:tgtEl>
                                          <p:spTgt spid="464898">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64898">
                                            <p:txEl>
                                              <p:pRg st="5" end="5"/>
                                            </p:txEl>
                                          </p:spTgt>
                                        </p:tgtEl>
                                        <p:attrNameLst>
                                          <p:attrName>style.visibility</p:attrName>
                                        </p:attrNameLst>
                                      </p:cBhvr>
                                      <p:to>
                                        <p:strVal val="visible"/>
                                      </p:to>
                                    </p:set>
                                    <p:animEffect transition="in" filter="dissolve">
                                      <p:cBhvr>
                                        <p:cTn id="19" dur="500"/>
                                        <p:tgtEl>
                                          <p:spTgt spid="464898">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64898">
                                            <p:txEl>
                                              <p:pRg st="6" end="6"/>
                                            </p:txEl>
                                          </p:spTgt>
                                        </p:tgtEl>
                                        <p:attrNameLst>
                                          <p:attrName>style.visibility</p:attrName>
                                        </p:attrNameLst>
                                      </p:cBhvr>
                                      <p:to>
                                        <p:strVal val="visible"/>
                                      </p:to>
                                    </p:set>
                                    <p:animEffect transition="in" filter="dissolve">
                                      <p:cBhvr>
                                        <p:cTn id="22" dur="500"/>
                                        <p:tgtEl>
                                          <p:spTgt spid="464898">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64898">
                                            <p:txEl>
                                              <p:pRg st="7" end="7"/>
                                            </p:txEl>
                                          </p:spTgt>
                                        </p:tgtEl>
                                        <p:attrNameLst>
                                          <p:attrName>style.visibility</p:attrName>
                                        </p:attrNameLst>
                                      </p:cBhvr>
                                      <p:to>
                                        <p:strVal val="visible"/>
                                      </p:to>
                                    </p:set>
                                    <p:animEffect transition="in" filter="dissolve">
                                      <p:cBhvr>
                                        <p:cTn id="25" dur="500"/>
                                        <p:tgtEl>
                                          <p:spTgt spid="464898">
                                            <p:txEl>
                                              <p:pRg st="7" end="7"/>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64898">
                                            <p:txEl>
                                              <p:pRg st="8" end="8"/>
                                            </p:txEl>
                                          </p:spTgt>
                                        </p:tgtEl>
                                        <p:attrNameLst>
                                          <p:attrName>style.visibility</p:attrName>
                                        </p:attrNameLst>
                                      </p:cBhvr>
                                      <p:to>
                                        <p:strVal val="visible"/>
                                      </p:to>
                                    </p:set>
                                    <p:animEffect transition="in" filter="dissolve">
                                      <p:cBhvr>
                                        <p:cTn id="28" dur="500"/>
                                        <p:tgtEl>
                                          <p:spTgt spid="464898">
                                            <p:txEl>
                                              <p:pRg st="8" end="8"/>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64898">
                                            <p:txEl>
                                              <p:pRg st="9" end="9"/>
                                            </p:txEl>
                                          </p:spTgt>
                                        </p:tgtEl>
                                        <p:attrNameLst>
                                          <p:attrName>style.visibility</p:attrName>
                                        </p:attrNameLst>
                                      </p:cBhvr>
                                      <p:to>
                                        <p:strVal val="visible"/>
                                      </p:to>
                                    </p:set>
                                    <p:animEffect transition="in" filter="dissolve">
                                      <p:cBhvr>
                                        <p:cTn id="31" dur="500"/>
                                        <p:tgtEl>
                                          <p:spTgt spid="464898">
                                            <p:txEl>
                                              <p:pRg st="9" end="9"/>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64898">
                                            <p:txEl>
                                              <p:pRg st="10" end="10"/>
                                            </p:txEl>
                                          </p:spTgt>
                                        </p:tgtEl>
                                        <p:attrNameLst>
                                          <p:attrName>style.visibility</p:attrName>
                                        </p:attrNameLst>
                                      </p:cBhvr>
                                      <p:to>
                                        <p:strVal val="visible"/>
                                      </p:to>
                                    </p:set>
                                    <p:animEffect transition="in" filter="dissolve">
                                      <p:cBhvr>
                                        <p:cTn id="34" dur="500"/>
                                        <p:tgtEl>
                                          <p:spTgt spid="464898">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64899">
                                            <p:txEl>
                                              <p:pRg st="1" end="1"/>
                                            </p:txEl>
                                          </p:spTgt>
                                        </p:tgtEl>
                                        <p:attrNameLst>
                                          <p:attrName>style.visibility</p:attrName>
                                        </p:attrNameLst>
                                      </p:cBhvr>
                                      <p:to>
                                        <p:strVal val="visible"/>
                                      </p:to>
                                    </p:set>
                                    <p:animEffect transition="in" filter="dissolve">
                                      <p:cBhvr>
                                        <p:cTn id="39" dur="500"/>
                                        <p:tgtEl>
                                          <p:spTgt spid="464899">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64899">
                                            <p:txEl>
                                              <p:pRg st="2" end="2"/>
                                            </p:txEl>
                                          </p:spTgt>
                                        </p:tgtEl>
                                        <p:attrNameLst>
                                          <p:attrName>style.visibility</p:attrName>
                                        </p:attrNameLst>
                                      </p:cBhvr>
                                      <p:to>
                                        <p:strVal val="visible"/>
                                      </p:to>
                                    </p:set>
                                    <p:animEffect transition="in" filter="dissolve">
                                      <p:cBhvr>
                                        <p:cTn id="42" dur="500"/>
                                        <p:tgtEl>
                                          <p:spTgt spid="464899">
                                            <p:txEl>
                                              <p:pRg st="2" end="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464899">
                                            <p:txEl>
                                              <p:pRg st="3" end="3"/>
                                            </p:txEl>
                                          </p:spTgt>
                                        </p:tgtEl>
                                        <p:attrNameLst>
                                          <p:attrName>style.visibility</p:attrName>
                                        </p:attrNameLst>
                                      </p:cBhvr>
                                      <p:to>
                                        <p:strVal val="visible"/>
                                      </p:to>
                                    </p:set>
                                    <p:animEffect transition="in" filter="dissolve">
                                      <p:cBhvr>
                                        <p:cTn id="45" dur="500"/>
                                        <p:tgtEl>
                                          <p:spTgt spid="464899">
                                            <p:txEl>
                                              <p:pRg st="3" end="3"/>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464899">
                                            <p:txEl>
                                              <p:pRg st="4" end="4"/>
                                            </p:txEl>
                                          </p:spTgt>
                                        </p:tgtEl>
                                        <p:attrNameLst>
                                          <p:attrName>style.visibility</p:attrName>
                                        </p:attrNameLst>
                                      </p:cBhvr>
                                      <p:to>
                                        <p:strVal val="visible"/>
                                      </p:to>
                                    </p:set>
                                    <p:animEffect transition="in" filter="dissolve">
                                      <p:cBhvr>
                                        <p:cTn id="48" dur="500"/>
                                        <p:tgtEl>
                                          <p:spTgt spid="464899">
                                            <p:txEl>
                                              <p:pRg st="4" end="4"/>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464899">
                                            <p:txEl>
                                              <p:pRg st="5" end="5"/>
                                            </p:txEl>
                                          </p:spTgt>
                                        </p:tgtEl>
                                        <p:attrNameLst>
                                          <p:attrName>style.visibility</p:attrName>
                                        </p:attrNameLst>
                                      </p:cBhvr>
                                      <p:to>
                                        <p:strVal val="visible"/>
                                      </p:to>
                                    </p:set>
                                    <p:animEffect transition="in" filter="dissolve">
                                      <p:cBhvr>
                                        <p:cTn id="51" dur="500"/>
                                        <p:tgtEl>
                                          <p:spTgt spid="464899">
                                            <p:txEl>
                                              <p:pRg st="5" end="5"/>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464899">
                                            <p:txEl>
                                              <p:pRg st="6" end="6"/>
                                            </p:txEl>
                                          </p:spTgt>
                                        </p:tgtEl>
                                        <p:attrNameLst>
                                          <p:attrName>style.visibility</p:attrName>
                                        </p:attrNameLst>
                                      </p:cBhvr>
                                      <p:to>
                                        <p:strVal val="visible"/>
                                      </p:to>
                                    </p:set>
                                    <p:animEffect transition="in" filter="dissolve">
                                      <p:cBhvr>
                                        <p:cTn id="54" dur="500"/>
                                        <p:tgtEl>
                                          <p:spTgt spid="464899">
                                            <p:txEl>
                                              <p:pRg st="6" end="6"/>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464899">
                                            <p:txEl>
                                              <p:pRg st="7" end="7"/>
                                            </p:txEl>
                                          </p:spTgt>
                                        </p:tgtEl>
                                        <p:attrNameLst>
                                          <p:attrName>style.visibility</p:attrName>
                                        </p:attrNameLst>
                                      </p:cBhvr>
                                      <p:to>
                                        <p:strVal val="visible"/>
                                      </p:to>
                                    </p:set>
                                    <p:animEffect transition="in" filter="dissolve">
                                      <p:cBhvr>
                                        <p:cTn id="57" dur="500"/>
                                        <p:tgtEl>
                                          <p:spTgt spid="464899">
                                            <p:txEl>
                                              <p:pRg st="7" end="7"/>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464899">
                                            <p:txEl>
                                              <p:pRg st="8" end="8"/>
                                            </p:txEl>
                                          </p:spTgt>
                                        </p:tgtEl>
                                        <p:attrNameLst>
                                          <p:attrName>style.visibility</p:attrName>
                                        </p:attrNameLst>
                                      </p:cBhvr>
                                      <p:to>
                                        <p:strVal val="visible"/>
                                      </p:to>
                                    </p:set>
                                    <p:animEffect transition="in" filter="dissolve">
                                      <p:cBhvr>
                                        <p:cTn id="60" dur="500"/>
                                        <p:tgtEl>
                                          <p:spTgt spid="464899">
                                            <p:txEl>
                                              <p:pRg st="8" end="8"/>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464899">
                                            <p:txEl>
                                              <p:pRg st="9" end="9"/>
                                            </p:txEl>
                                          </p:spTgt>
                                        </p:tgtEl>
                                        <p:attrNameLst>
                                          <p:attrName>style.visibility</p:attrName>
                                        </p:attrNameLst>
                                      </p:cBhvr>
                                      <p:to>
                                        <p:strVal val="visible"/>
                                      </p:to>
                                    </p:set>
                                    <p:animEffect transition="in" filter="dissolve">
                                      <p:cBhvr>
                                        <p:cTn id="63" dur="500"/>
                                        <p:tgtEl>
                                          <p:spTgt spid="464899">
                                            <p:txEl>
                                              <p:pRg st="9" end="9"/>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464899">
                                            <p:txEl>
                                              <p:pRg st="10" end="10"/>
                                            </p:txEl>
                                          </p:spTgt>
                                        </p:tgtEl>
                                        <p:attrNameLst>
                                          <p:attrName>style.visibility</p:attrName>
                                        </p:attrNameLst>
                                      </p:cBhvr>
                                      <p:to>
                                        <p:strVal val="visible"/>
                                      </p:to>
                                    </p:set>
                                    <p:animEffect transition="in" filter="dissolve">
                                      <p:cBhvr>
                                        <p:cTn id="66" dur="500"/>
                                        <p:tgtEl>
                                          <p:spTgt spid="4648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Types of supply network arrangements</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1268760"/>
            <a:ext cx="8231974" cy="52796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r>
              <a:rPr lang="en-GB" sz="3200" dirty="0">
                <a:solidFill>
                  <a:srgbClr val="FF0000"/>
                </a:solidFill>
              </a:rPr>
              <a:t>Supply Management (nee purchasing) balances contracting and relationships </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1985841"/>
            <a:ext cx="8229600" cy="3754680"/>
          </a:xfrm>
          <a:prstGeom prst="rect">
            <a:avLst/>
          </a:prstGeom>
        </p:spPr>
      </p:pic>
      <p:cxnSp>
        <p:nvCxnSpPr>
          <p:cNvPr id="6" name="Straight Connector 5"/>
          <p:cNvCxnSpPr/>
          <p:nvPr/>
        </p:nvCxnSpPr>
        <p:spPr>
          <a:xfrm flipV="1">
            <a:off x="4788024" y="404664"/>
            <a:ext cx="144016" cy="144016"/>
          </a:xfrm>
          <a:prstGeom prst="line">
            <a:avLst/>
          </a:prstGeom>
          <a:ln w="3492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The value of partnership style relationships </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1556792"/>
            <a:ext cx="8229600" cy="46805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p:cNvSpPr>
            <a:spLocks noGrp="1" noRot="1" noChangeAspect="1" noMove="1" noResize="1" noEditPoints="1" noAdjustHandles="1" noChangeArrowheads="1" noChangeShapeType="1" noTextEdit="1"/>
          </p:cNvSpPr>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2862072" cy="1938076"/>
          </a:xfrm>
        </p:spPr>
        <p:txBody>
          <a:bodyPr>
            <a:normAutofit/>
          </a:bodyPr>
          <a:lstStyle/>
          <a:p>
            <a:pPr>
              <a:lnSpc>
                <a:spcPct val="90000"/>
              </a:lnSpc>
            </a:pPr>
            <a:r>
              <a:rPr lang="en-GB"/>
              <a:t>Supply strategies change</a:t>
            </a:r>
            <a:endParaRPr lang="en-GB"/>
          </a:p>
        </p:txBody>
      </p:sp>
      <p:sp>
        <p:nvSpPr>
          <p:cNvPr id="3" name="Content Placeholder 2"/>
          <p:cNvSpPr>
            <a:spLocks noGrp="1"/>
          </p:cNvSpPr>
          <p:nvPr>
            <p:ph idx="1"/>
          </p:nvPr>
        </p:nvSpPr>
        <p:spPr>
          <a:xfrm>
            <a:off x="-23877" y="3029799"/>
            <a:ext cx="3490722" cy="3826731"/>
          </a:xfrm>
        </p:spPr>
        <p:txBody>
          <a:bodyPr>
            <a:normAutofit fontScale="70000" lnSpcReduction="20000"/>
          </a:bodyPr>
          <a:lstStyle/>
          <a:p>
            <a:pPr lvl="1">
              <a:lnSpc>
                <a:spcPct val="90000"/>
              </a:lnSpc>
            </a:pPr>
            <a:r>
              <a:rPr lang="en-US" altLang="zh-TW" sz="3600" dirty="0"/>
              <a:t>High-tech industry</a:t>
            </a:r>
            <a:endParaRPr lang="en-US" altLang="zh-TW" sz="3600" dirty="0"/>
          </a:p>
          <a:p>
            <a:pPr lvl="2">
              <a:lnSpc>
                <a:spcPct val="90000"/>
              </a:lnSpc>
            </a:pPr>
            <a:r>
              <a:rPr lang="en-US" altLang="zh-TW" sz="3600" dirty="0"/>
              <a:t>1980s: Sourcing in the US</a:t>
            </a:r>
            <a:endParaRPr lang="en-US" altLang="zh-TW" sz="3600" dirty="0"/>
          </a:p>
          <a:p>
            <a:pPr lvl="2">
              <a:lnSpc>
                <a:spcPct val="90000"/>
              </a:lnSpc>
            </a:pPr>
            <a:r>
              <a:rPr lang="en-US" altLang="zh-TW" sz="3600" dirty="0"/>
              <a:t>1990s: Singapore and Malaysia</a:t>
            </a:r>
            <a:endParaRPr lang="en-US" altLang="zh-TW" sz="3600" dirty="0"/>
          </a:p>
          <a:p>
            <a:pPr lvl="2">
              <a:lnSpc>
                <a:spcPct val="90000"/>
              </a:lnSpc>
            </a:pPr>
            <a:r>
              <a:rPr lang="en-US" altLang="zh-TW" sz="3600" dirty="0"/>
              <a:t>2000s: Taiwan and mainland China</a:t>
            </a:r>
            <a:endParaRPr lang="en-US" altLang="zh-TW" sz="3600" dirty="0"/>
          </a:p>
          <a:p>
            <a:pPr lvl="2">
              <a:lnSpc>
                <a:spcPct val="90000"/>
              </a:lnSpc>
            </a:pPr>
            <a:r>
              <a:rPr lang="en-US" altLang="zh-TW" sz="3600" dirty="0"/>
              <a:t>2020 Reshoring…</a:t>
            </a:r>
            <a:endParaRPr lang="en-US" altLang="zh-TW" sz="3600" dirty="0"/>
          </a:p>
          <a:p>
            <a:pPr lvl="2">
              <a:lnSpc>
                <a:spcPct val="90000"/>
              </a:lnSpc>
            </a:pPr>
            <a:endParaRPr lang="en-US" altLang="zh-TW" sz="2900" dirty="0"/>
          </a:p>
          <a:p>
            <a:pPr marL="2286000" lvl="5" indent="0">
              <a:lnSpc>
                <a:spcPct val="90000"/>
              </a:lnSpc>
              <a:buNone/>
            </a:pPr>
            <a:r>
              <a:rPr lang="en-GB" sz="1500" dirty="0"/>
              <a:t>	?</a:t>
            </a:r>
            <a:endParaRPr lang="en-GB" sz="1200" dirty="0"/>
          </a:p>
        </p:txBody>
      </p:sp>
      <p:pic>
        <p:nvPicPr>
          <p:cNvPr id="4" name="Picture 3"/>
          <p:cNvPicPr>
            <a:picLocks noChangeAspect="1"/>
          </p:cNvPicPr>
          <p:nvPr/>
        </p:nvPicPr>
        <p:blipFill rotWithShape="1">
          <a:blip r:embed="rId1"/>
          <a:srcRect t="10080" r="-3" b="22327"/>
          <a:stretch>
            <a:fillRect/>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p:cNvPicPr>
            <a:picLocks noChangeAspect="1"/>
          </p:cNvPicPr>
          <p:nvPr/>
        </p:nvPicPr>
        <p:blipFill rotWithShape="1">
          <a:blip r:embed="rId2"/>
          <a:srcRect b="17928"/>
          <a:stretch>
            <a:fillRect/>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80542"/>
            <a:ext cx="9144000" cy="954107"/>
          </a:xfrm>
          <a:prstGeom prst="rect">
            <a:avLst/>
          </a:prstGeom>
          <a:noFill/>
          <a:ln w="9525">
            <a:noFill/>
            <a:miter lim="800000"/>
          </a:ln>
          <a:effectLst/>
        </p:spPr>
        <p:txBody>
          <a:bodyPr>
            <a:spAutoFit/>
          </a:bodyPr>
          <a:lstStyle/>
          <a:p>
            <a:pPr algn="ctr">
              <a:spcBef>
                <a:spcPct val="50000"/>
              </a:spcBef>
              <a:defRPr/>
            </a:pPr>
            <a:r>
              <a:rPr lang="en-GB" sz="2800" dirty="0">
                <a:solidFill>
                  <a:schemeClr val="tx2"/>
                </a:solidFill>
              </a:rPr>
              <a:t>Supply chains management is concerned with the flow of information and the flow of products and services </a:t>
            </a:r>
            <a:endParaRPr lang="en-US" sz="2800" dirty="0">
              <a:solidFill>
                <a:schemeClr val="tx2"/>
              </a:solidFill>
            </a:endParaRPr>
          </a:p>
        </p:txBody>
      </p:sp>
      <p:grpSp>
        <p:nvGrpSpPr>
          <p:cNvPr id="3" name="Group 3"/>
          <p:cNvGrpSpPr/>
          <p:nvPr/>
        </p:nvGrpSpPr>
        <p:grpSpPr bwMode="auto">
          <a:xfrm>
            <a:off x="427608" y="4642075"/>
            <a:ext cx="8214820" cy="1633538"/>
            <a:chOff x="628" y="2723"/>
            <a:chExt cx="4596" cy="1029"/>
          </a:xfrm>
        </p:grpSpPr>
        <p:sp>
          <p:nvSpPr>
            <p:cNvPr id="4" name="AutoShape 4"/>
            <p:cNvSpPr>
              <a:spLocks noChangeArrowheads="1"/>
            </p:cNvSpPr>
            <p:nvPr/>
          </p:nvSpPr>
          <p:spPr bwMode="auto">
            <a:xfrm>
              <a:off x="628" y="2723"/>
              <a:ext cx="4596" cy="1029"/>
            </a:xfrm>
            <a:prstGeom prst="rightArrow">
              <a:avLst>
                <a:gd name="adj1" fmla="val 89407"/>
                <a:gd name="adj2" fmla="val 76877"/>
              </a:avLst>
            </a:prstGeom>
            <a:solidFill>
              <a:srgbClr val="CCECFF"/>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sz="1800"/>
            </a:p>
          </p:txBody>
        </p:sp>
        <p:sp>
          <p:nvSpPr>
            <p:cNvPr id="5" name="Text Box 5"/>
            <p:cNvSpPr txBox="1">
              <a:spLocks noChangeArrowheads="1"/>
            </p:cNvSpPr>
            <p:nvPr/>
          </p:nvSpPr>
          <p:spPr bwMode="auto">
            <a:xfrm>
              <a:off x="1106" y="2915"/>
              <a:ext cx="1852" cy="667"/>
            </a:xfrm>
            <a:prstGeom prst="rect">
              <a:avLst/>
            </a:prstGeom>
            <a:noFill/>
            <a:ln w="9525">
              <a:noFill/>
              <a:miter lim="800000"/>
            </a:ln>
          </p:spPr>
          <p:txBody>
            <a:bodyPr>
              <a:spAutoFit/>
            </a:bodyPr>
            <a:lstStyle/>
            <a:p>
              <a:pPr>
                <a:lnSpc>
                  <a:spcPct val="50000"/>
                </a:lnSpc>
                <a:spcBef>
                  <a:spcPct val="50000"/>
                </a:spcBef>
                <a:buFontTx/>
                <a:buChar char="•"/>
              </a:pPr>
              <a:r>
                <a:rPr lang="en-GB" sz="1800"/>
                <a:t>Products and services</a:t>
              </a:r>
              <a:endParaRPr lang="en-GB" sz="1800"/>
            </a:p>
            <a:p>
              <a:pPr>
                <a:lnSpc>
                  <a:spcPct val="50000"/>
                </a:lnSpc>
                <a:spcBef>
                  <a:spcPct val="50000"/>
                </a:spcBef>
                <a:buFontTx/>
                <a:buChar char="•"/>
              </a:pPr>
              <a:r>
                <a:rPr lang="en-GB" sz="1800"/>
                <a:t>New products and services</a:t>
              </a:r>
              <a:endParaRPr lang="en-GB" sz="1800"/>
            </a:p>
            <a:p>
              <a:pPr>
                <a:lnSpc>
                  <a:spcPct val="50000"/>
                </a:lnSpc>
                <a:spcBef>
                  <a:spcPct val="50000"/>
                </a:spcBef>
                <a:buFontTx/>
                <a:buChar char="•"/>
              </a:pPr>
              <a:r>
                <a:rPr lang="en-GB" sz="1800"/>
                <a:t>Delivery information</a:t>
              </a:r>
              <a:endParaRPr lang="en-GB" sz="1800"/>
            </a:p>
            <a:p>
              <a:pPr>
                <a:lnSpc>
                  <a:spcPct val="50000"/>
                </a:lnSpc>
                <a:spcBef>
                  <a:spcPct val="50000"/>
                </a:spcBef>
                <a:buFontTx/>
                <a:buChar char="•"/>
              </a:pPr>
              <a:r>
                <a:rPr lang="en-GB" sz="1800"/>
                <a:t>Payment request/credit</a:t>
              </a:r>
              <a:endParaRPr lang="en-US" sz="1800"/>
            </a:p>
          </p:txBody>
        </p:sp>
        <p:sp>
          <p:nvSpPr>
            <p:cNvPr id="6" name="Text Box 6"/>
            <p:cNvSpPr txBox="1">
              <a:spLocks noChangeArrowheads="1"/>
            </p:cNvSpPr>
            <p:nvPr/>
          </p:nvSpPr>
          <p:spPr bwMode="auto">
            <a:xfrm>
              <a:off x="2940" y="2861"/>
              <a:ext cx="1815" cy="669"/>
            </a:xfrm>
            <a:prstGeom prst="rect">
              <a:avLst/>
            </a:prstGeom>
            <a:noFill/>
            <a:ln w="9525">
              <a:noFill/>
              <a:miter lim="800000"/>
            </a:ln>
          </p:spPr>
          <p:txBody>
            <a:bodyPr>
              <a:spAutoFit/>
            </a:bodyPr>
            <a:lstStyle/>
            <a:p>
              <a:pPr algn="ctr">
                <a:spcBef>
                  <a:spcPct val="50000"/>
                </a:spcBef>
              </a:pPr>
              <a:r>
                <a:rPr lang="en-GB" sz="1800" b="1" dirty="0"/>
                <a:t>‘Downstream’ flow of products and services for customer</a:t>
              </a:r>
              <a:endParaRPr lang="en-GB" sz="1800" b="1" dirty="0"/>
            </a:p>
            <a:p>
              <a:pPr algn="ctr">
                <a:spcBef>
                  <a:spcPct val="50000"/>
                </a:spcBef>
              </a:pPr>
              <a:r>
                <a:rPr lang="en-GB" sz="1800" b="1" i="1" dirty="0">
                  <a:solidFill>
                    <a:schemeClr val="tx2"/>
                  </a:solidFill>
                </a:rPr>
                <a:t> Fulfilment</a:t>
              </a:r>
              <a:endParaRPr lang="en-US" sz="1800" b="1" i="1" dirty="0">
                <a:solidFill>
                  <a:schemeClr val="tx2"/>
                </a:solidFill>
              </a:endParaRPr>
            </a:p>
          </p:txBody>
        </p:sp>
      </p:grpSp>
      <p:grpSp>
        <p:nvGrpSpPr>
          <p:cNvPr id="7" name="Group 7"/>
          <p:cNvGrpSpPr/>
          <p:nvPr/>
        </p:nvGrpSpPr>
        <p:grpSpPr bwMode="auto">
          <a:xfrm>
            <a:off x="355724" y="1052736"/>
            <a:ext cx="8429625" cy="1674813"/>
            <a:chOff x="621" y="618"/>
            <a:chExt cx="4618" cy="1055"/>
          </a:xfrm>
        </p:grpSpPr>
        <p:sp>
          <p:nvSpPr>
            <p:cNvPr id="8" name="AutoShape 8"/>
            <p:cNvSpPr>
              <a:spLocks noChangeArrowheads="1"/>
            </p:cNvSpPr>
            <p:nvPr/>
          </p:nvSpPr>
          <p:spPr bwMode="auto">
            <a:xfrm flipH="1">
              <a:off x="621" y="618"/>
              <a:ext cx="4596" cy="1014"/>
            </a:xfrm>
            <a:prstGeom prst="rightArrow">
              <a:avLst>
                <a:gd name="adj1" fmla="val 87861"/>
                <a:gd name="adj2" fmla="val 80856"/>
              </a:avLst>
            </a:prstGeom>
            <a:solidFill>
              <a:srgbClr val="CCECFF"/>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sz="1800"/>
            </a:p>
          </p:txBody>
        </p:sp>
        <p:sp>
          <p:nvSpPr>
            <p:cNvPr id="9" name="Text Box 9"/>
            <p:cNvSpPr txBox="1">
              <a:spLocks noChangeArrowheads="1"/>
            </p:cNvSpPr>
            <p:nvPr/>
          </p:nvSpPr>
          <p:spPr bwMode="auto">
            <a:xfrm>
              <a:off x="1127" y="817"/>
              <a:ext cx="1269" cy="669"/>
            </a:xfrm>
            <a:prstGeom prst="rect">
              <a:avLst/>
            </a:prstGeom>
            <a:noFill/>
            <a:ln w="9525">
              <a:noFill/>
              <a:miter lim="800000"/>
            </a:ln>
          </p:spPr>
          <p:txBody>
            <a:bodyPr>
              <a:spAutoFit/>
            </a:bodyPr>
            <a:lstStyle/>
            <a:p>
              <a:pPr algn="ctr">
                <a:spcBef>
                  <a:spcPct val="50000"/>
                </a:spcBef>
              </a:pPr>
              <a:r>
                <a:rPr lang="en-GB" sz="1800" b="1" dirty="0"/>
                <a:t>‘Upstream’  flow of customer</a:t>
              </a:r>
              <a:endParaRPr lang="en-US" sz="1800" b="1" dirty="0"/>
            </a:p>
            <a:p>
              <a:pPr algn="ctr">
                <a:spcBef>
                  <a:spcPct val="50000"/>
                </a:spcBef>
              </a:pPr>
              <a:r>
                <a:rPr lang="en-GB" sz="1800" b="1" i="1" dirty="0">
                  <a:solidFill>
                    <a:schemeClr val="tx2"/>
                  </a:solidFill>
                </a:rPr>
                <a:t>Requirements</a:t>
              </a:r>
              <a:endParaRPr lang="en-US" sz="1800" b="1" i="1" dirty="0">
                <a:solidFill>
                  <a:schemeClr val="tx2"/>
                </a:solidFill>
              </a:endParaRPr>
            </a:p>
          </p:txBody>
        </p:sp>
        <p:sp>
          <p:nvSpPr>
            <p:cNvPr id="10" name="Text Box 10"/>
            <p:cNvSpPr txBox="1">
              <a:spLocks noChangeArrowheads="1"/>
            </p:cNvSpPr>
            <p:nvPr/>
          </p:nvSpPr>
          <p:spPr bwMode="auto">
            <a:xfrm>
              <a:off x="2820" y="742"/>
              <a:ext cx="2419" cy="931"/>
            </a:xfrm>
            <a:prstGeom prst="rect">
              <a:avLst/>
            </a:prstGeom>
            <a:noFill/>
            <a:ln w="9525">
              <a:noFill/>
              <a:miter lim="800000"/>
            </a:ln>
          </p:spPr>
          <p:txBody>
            <a:bodyPr>
              <a:spAutoFit/>
            </a:bodyPr>
            <a:lstStyle/>
            <a:p>
              <a:pPr>
                <a:lnSpc>
                  <a:spcPct val="50000"/>
                </a:lnSpc>
                <a:spcBef>
                  <a:spcPct val="50000"/>
                </a:spcBef>
                <a:buFontTx/>
                <a:buChar char="•"/>
              </a:pPr>
              <a:r>
                <a:rPr lang="en-GB" sz="1800"/>
                <a:t>Long-term plans and requirements</a:t>
              </a:r>
              <a:endParaRPr lang="en-GB" sz="1800"/>
            </a:p>
            <a:p>
              <a:pPr>
                <a:lnSpc>
                  <a:spcPct val="50000"/>
                </a:lnSpc>
                <a:spcBef>
                  <a:spcPct val="50000"/>
                </a:spcBef>
                <a:buFontTx/>
                <a:buChar char="•"/>
              </a:pPr>
              <a:r>
                <a:rPr lang="en-GB" sz="1800"/>
                <a:t>Market research information</a:t>
              </a:r>
              <a:endParaRPr lang="en-GB" sz="1800"/>
            </a:p>
            <a:p>
              <a:pPr>
                <a:lnSpc>
                  <a:spcPct val="50000"/>
                </a:lnSpc>
                <a:spcBef>
                  <a:spcPct val="50000"/>
                </a:spcBef>
                <a:buFontTx/>
                <a:buChar char="•"/>
              </a:pPr>
              <a:r>
                <a:rPr lang="en-GB" sz="1800"/>
                <a:t>Individual orders</a:t>
              </a:r>
              <a:endParaRPr lang="en-GB" sz="1800"/>
            </a:p>
            <a:p>
              <a:pPr>
                <a:lnSpc>
                  <a:spcPct val="50000"/>
                </a:lnSpc>
                <a:spcBef>
                  <a:spcPct val="50000"/>
                </a:spcBef>
                <a:buFontTx/>
                <a:buChar char="•"/>
              </a:pPr>
              <a:r>
                <a:rPr lang="en-GB" sz="1800"/>
                <a:t>Payment</a:t>
              </a:r>
              <a:endParaRPr lang="en-US" sz="1800"/>
            </a:p>
            <a:p>
              <a:pPr>
                <a:lnSpc>
                  <a:spcPct val="50000"/>
                </a:lnSpc>
                <a:spcBef>
                  <a:spcPct val="50000"/>
                </a:spcBef>
                <a:buFontTx/>
                <a:buChar char="•"/>
              </a:pPr>
              <a:r>
                <a:rPr lang="en-GB" sz="1800"/>
                <a:t>Potential new products and services</a:t>
              </a:r>
              <a:endParaRPr lang="en-US" sz="1800"/>
            </a:p>
          </p:txBody>
        </p:sp>
      </p:grpSp>
      <p:grpSp>
        <p:nvGrpSpPr>
          <p:cNvPr id="11" name="Group 10"/>
          <p:cNvGrpSpPr/>
          <p:nvPr/>
        </p:nvGrpSpPr>
        <p:grpSpPr bwMode="auto">
          <a:xfrm>
            <a:off x="179512" y="2671986"/>
            <a:ext cx="8856662" cy="1917700"/>
            <a:chOff x="252413" y="2595884"/>
            <a:chExt cx="8856662" cy="1916828"/>
          </a:xfrm>
        </p:grpSpPr>
        <p:grpSp>
          <p:nvGrpSpPr>
            <p:cNvPr id="12" name="Group 11"/>
            <p:cNvGrpSpPr/>
            <p:nvPr/>
          </p:nvGrpSpPr>
          <p:grpSpPr bwMode="auto">
            <a:xfrm>
              <a:off x="252413" y="2595884"/>
              <a:ext cx="8856662" cy="1904999"/>
              <a:chOff x="159" y="1661"/>
              <a:chExt cx="5579" cy="1200"/>
            </a:xfrm>
          </p:grpSpPr>
          <p:cxnSp>
            <p:nvCxnSpPr>
              <p:cNvPr id="16" name="AutoShape 12"/>
              <p:cNvCxnSpPr>
                <a:cxnSpLocks noChangeShapeType="1"/>
              </p:cNvCxnSpPr>
              <p:nvPr/>
            </p:nvCxnSpPr>
            <p:spPr bwMode="auto">
              <a:xfrm flipV="1">
                <a:off x="1472" y="2280"/>
                <a:ext cx="488" cy="3"/>
              </a:xfrm>
              <a:prstGeom prst="straightConnector1">
                <a:avLst/>
              </a:prstGeom>
              <a:noFill/>
              <a:ln w="57150">
                <a:solidFill>
                  <a:schemeClr val="tx1"/>
                </a:solidFill>
                <a:round/>
                <a:tailEnd type="triangle" w="med" len="med"/>
              </a:ln>
            </p:spPr>
          </p:cxnSp>
          <p:cxnSp>
            <p:nvCxnSpPr>
              <p:cNvPr id="17" name="AutoShape 13"/>
              <p:cNvCxnSpPr>
                <a:cxnSpLocks noChangeShapeType="1"/>
              </p:cNvCxnSpPr>
              <p:nvPr/>
            </p:nvCxnSpPr>
            <p:spPr bwMode="auto">
              <a:xfrm>
                <a:off x="3193" y="2151"/>
                <a:ext cx="475" cy="0"/>
              </a:xfrm>
              <a:prstGeom prst="straightConnector1">
                <a:avLst/>
              </a:prstGeom>
              <a:noFill/>
              <a:ln w="57150">
                <a:solidFill>
                  <a:schemeClr val="tx1"/>
                </a:solidFill>
                <a:round/>
                <a:tailEnd type="triangle" w="med" len="med"/>
              </a:ln>
            </p:spPr>
          </p:cxnSp>
          <p:grpSp>
            <p:nvGrpSpPr>
              <p:cNvPr id="18" name="Group 14"/>
              <p:cNvGrpSpPr/>
              <p:nvPr/>
            </p:nvGrpSpPr>
            <p:grpSpPr bwMode="auto">
              <a:xfrm>
                <a:off x="159" y="1664"/>
                <a:ext cx="1360" cy="1197"/>
                <a:chOff x="159" y="1664"/>
                <a:chExt cx="1360" cy="1197"/>
              </a:xfrm>
            </p:grpSpPr>
            <p:sp>
              <p:nvSpPr>
                <p:cNvPr id="62" name="Rectangle 15"/>
                <p:cNvSpPr>
                  <a:spLocks noChangeArrowheads="1"/>
                </p:cNvSpPr>
                <p:nvPr/>
              </p:nvSpPr>
              <p:spPr bwMode="auto">
                <a:xfrm>
                  <a:off x="236" y="1705"/>
                  <a:ext cx="1236" cy="1156"/>
                </a:xfrm>
                <a:prstGeom prst="rect">
                  <a:avLst/>
                </a:prstGeom>
                <a:solidFill>
                  <a:srgbClr val="FFFF99"/>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p>
              </p:txBody>
            </p:sp>
            <p:sp>
              <p:nvSpPr>
                <p:cNvPr id="63" name="Rectangle 16"/>
                <p:cNvSpPr>
                  <a:spLocks noChangeArrowheads="1"/>
                </p:cNvSpPr>
                <p:nvPr/>
              </p:nvSpPr>
              <p:spPr bwMode="auto">
                <a:xfrm>
                  <a:off x="287" y="2221"/>
                  <a:ext cx="175" cy="141"/>
                </a:xfrm>
                <a:prstGeom prst="rect">
                  <a:avLst/>
                </a:prstGeom>
                <a:solidFill>
                  <a:srgbClr val="FF6600"/>
                </a:solidFill>
                <a:ln w="9525">
                  <a:solidFill>
                    <a:schemeClr val="tx1"/>
                  </a:solidFill>
                  <a:miter lim="800000"/>
                </a:ln>
              </p:spPr>
              <p:txBody>
                <a:bodyPr wrap="none" anchor="ctr"/>
                <a:lstStyle/>
                <a:p>
                  <a:endParaRPr lang="en-GB"/>
                </a:p>
              </p:txBody>
            </p:sp>
            <p:sp>
              <p:nvSpPr>
                <p:cNvPr id="64" name="Rectangle 17"/>
                <p:cNvSpPr>
                  <a:spLocks noChangeArrowheads="1"/>
                </p:cNvSpPr>
                <p:nvPr/>
              </p:nvSpPr>
              <p:spPr bwMode="auto">
                <a:xfrm>
                  <a:off x="1225" y="2246"/>
                  <a:ext cx="174" cy="141"/>
                </a:xfrm>
                <a:prstGeom prst="rect">
                  <a:avLst/>
                </a:prstGeom>
                <a:solidFill>
                  <a:srgbClr val="FF6600"/>
                </a:solidFill>
                <a:ln w="9525">
                  <a:solidFill>
                    <a:schemeClr val="tx1"/>
                  </a:solidFill>
                  <a:miter lim="800000"/>
                </a:ln>
              </p:spPr>
              <p:txBody>
                <a:bodyPr wrap="none" anchor="ctr"/>
                <a:lstStyle/>
                <a:p>
                  <a:endParaRPr lang="en-GB"/>
                </a:p>
              </p:txBody>
            </p:sp>
            <p:sp>
              <p:nvSpPr>
                <p:cNvPr id="65" name="Rectangle 18"/>
                <p:cNvSpPr>
                  <a:spLocks noChangeArrowheads="1"/>
                </p:cNvSpPr>
                <p:nvPr/>
              </p:nvSpPr>
              <p:spPr bwMode="auto">
                <a:xfrm>
                  <a:off x="746" y="2427"/>
                  <a:ext cx="174" cy="141"/>
                </a:xfrm>
                <a:prstGeom prst="rect">
                  <a:avLst/>
                </a:prstGeom>
                <a:noFill/>
                <a:ln w="9525">
                  <a:solidFill>
                    <a:schemeClr val="tx1"/>
                  </a:solidFill>
                  <a:miter lim="800000"/>
                </a:ln>
              </p:spPr>
              <p:txBody>
                <a:bodyPr wrap="none" anchor="ctr"/>
                <a:lstStyle/>
                <a:p>
                  <a:endParaRPr lang="en-GB"/>
                </a:p>
              </p:txBody>
            </p:sp>
            <p:sp>
              <p:nvSpPr>
                <p:cNvPr id="66" name="Rectangle 19"/>
                <p:cNvSpPr>
                  <a:spLocks noChangeArrowheads="1"/>
                </p:cNvSpPr>
                <p:nvPr/>
              </p:nvSpPr>
              <p:spPr bwMode="auto">
                <a:xfrm>
                  <a:off x="971" y="2354"/>
                  <a:ext cx="174" cy="139"/>
                </a:xfrm>
                <a:prstGeom prst="rect">
                  <a:avLst/>
                </a:prstGeom>
                <a:noFill/>
                <a:ln w="9525">
                  <a:solidFill>
                    <a:schemeClr val="tx1"/>
                  </a:solidFill>
                  <a:miter lim="800000"/>
                </a:ln>
              </p:spPr>
              <p:txBody>
                <a:bodyPr wrap="none" anchor="ctr"/>
                <a:lstStyle/>
                <a:p>
                  <a:endParaRPr lang="en-GB"/>
                </a:p>
              </p:txBody>
            </p:sp>
            <p:sp>
              <p:nvSpPr>
                <p:cNvPr id="67" name="Rectangle 20"/>
                <p:cNvSpPr>
                  <a:spLocks noChangeArrowheads="1"/>
                </p:cNvSpPr>
                <p:nvPr/>
              </p:nvSpPr>
              <p:spPr bwMode="auto">
                <a:xfrm>
                  <a:off x="716" y="2023"/>
                  <a:ext cx="175" cy="140"/>
                </a:xfrm>
                <a:prstGeom prst="rect">
                  <a:avLst/>
                </a:prstGeom>
                <a:noFill/>
                <a:ln w="9525">
                  <a:solidFill>
                    <a:schemeClr val="tx1"/>
                  </a:solidFill>
                  <a:miter lim="800000"/>
                </a:ln>
              </p:spPr>
              <p:txBody>
                <a:bodyPr wrap="none" anchor="ctr"/>
                <a:lstStyle/>
                <a:p>
                  <a:endParaRPr lang="en-GB"/>
                </a:p>
              </p:txBody>
            </p:sp>
            <p:sp>
              <p:nvSpPr>
                <p:cNvPr id="68" name="Rectangle 21"/>
                <p:cNvSpPr>
                  <a:spLocks noChangeArrowheads="1"/>
                </p:cNvSpPr>
                <p:nvPr/>
              </p:nvSpPr>
              <p:spPr bwMode="auto">
                <a:xfrm>
                  <a:off x="600" y="2229"/>
                  <a:ext cx="175" cy="141"/>
                </a:xfrm>
                <a:prstGeom prst="rect">
                  <a:avLst/>
                </a:prstGeom>
                <a:solidFill>
                  <a:srgbClr val="FF6600"/>
                </a:solidFill>
                <a:ln w="9525">
                  <a:solidFill>
                    <a:schemeClr val="tx1"/>
                  </a:solidFill>
                  <a:miter lim="800000"/>
                </a:ln>
              </p:spPr>
              <p:txBody>
                <a:bodyPr wrap="none" anchor="ctr"/>
                <a:lstStyle/>
                <a:p>
                  <a:endParaRPr lang="en-GB"/>
                </a:p>
              </p:txBody>
            </p:sp>
            <p:cxnSp>
              <p:nvCxnSpPr>
                <p:cNvPr id="69" name="AutoShape 22"/>
                <p:cNvCxnSpPr>
                  <a:cxnSpLocks noChangeShapeType="1"/>
                  <a:stCxn id="63" idx="3"/>
                  <a:endCxn id="67" idx="1"/>
                </p:cNvCxnSpPr>
                <p:nvPr/>
              </p:nvCxnSpPr>
              <p:spPr bwMode="auto">
                <a:xfrm flipV="1">
                  <a:off x="462" y="2092"/>
                  <a:ext cx="254" cy="199"/>
                </a:xfrm>
                <a:prstGeom prst="straightConnector1">
                  <a:avLst/>
                </a:prstGeom>
                <a:noFill/>
                <a:ln w="9525">
                  <a:solidFill>
                    <a:schemeClr val="tx1"/>
                  </a:solidFill>
                  <a:round/>
                  <a:tailEnd type="triangle" w="med" len="med"/>
                </a:ln>
              </p:spPr>
            </p:cxnSp>
            <p:cxnSp>
              <p:nvCxnSpPr>
                <p:cNvPr id="70" name="AutoShape 23"/>
                <p:cNvCxnSpPr>
                  <a:cxnSpLocks noChangeShapeType="1"/>
                  <a:stCxn id="63" idx="3"/>
                  <a:endCxn id="68" idx="1"/>
                </p:cNvCxnSpPr>
                <p:nvPr/>
              </p:nvCxnSpPr>
              <p:spPr bwMode="auto">
                <a:xfrm>
                  <a:off x="462" y="2291"/>
                  <a:ext cx="138" cy="9"/>
                </a:xfrm>
                <a:prstGeom prst="straightConnector1">
                  <a:avLst/>
                </a:prstGeom>
                <a:noFill/>
                <a:ln w="9525">
                  <a:solidFill>
                    <a:schemeClr val="tx1"/>
                  </a:solidFill>
                  <a:round/>
                  <a:tailEnd type="triangle" w="med" len="med"/>
                </a:ln>
              </p:spPr>
            </p:cxnSp>
            <p:cxnSp>
              <p:nvCxnSpPr>
                <p:cNvPr id="71" name="AutoShape 24"/>
                <p:cNvCxnSpPr>
                  <a:cxnSpLocks noChangeShapeType="1"/>
                  <a:stCxn id="68" idx="3"/>
                  <a:endCxn id="64" idx="1"/>
                </p:cNvCxnSpPr>
                <p:nvPr/>
              </p:nvCxnSpPr>
              <p:spPr bwMode="auto">
                <a:xfrm>
                  <a:off x="775" y="2300"/>
                  <a:ext cx="450" cy="16"/>
                </a:xfrm>
                <a:prstGeom prst="straightConnector1">
                  <a:avLst/>
                </a:prstGeom>
                <a:noFill/>
                <a:ln w="9525">
                  <a:solidFill>
                    <a:schemeClr val="tx1"/>
                  </a:solidFill>
                  <a:round/>
                  <a:tailEnd type="triangle" w="med" len="med"/>
                </a:ln>
              </p:spPr>
            </p:cxnSp>
            <p:cxnSp>
              <p:nvCxnSpPr>
                <p:cNvPr id="72" name="AutoShape 25"/>
                <p:cNvCxnSpPr>
                  <a:cxnSpLocks noChangeShapeType="1"/>
                  <a:stCxn id="64" idx="1"/>
                  <a:endCxn id="67" idx="3"/>
                </p:cNvCxnSpPr>
                <p:nvPr/>
              </p:nvCxnSpPr>
              <p:spPr bwMode="auto">
                <a:xfrm flipH="1" flipV="1">
                  <a:off x="891" y="2092"/>
                  <a:ext cx="334" cy="224"/>
                </a:xfrm>
                <a:prstGeom prst="straightConnector1">
                  <a:avLst/>
                </a:prstGeom>
                <a:noFill/>
                <a:ln w="9525">
                  <a:solidFill>
                    <a:schemeClr val="tx1"/>
                  </a:solidFill>
                  <a:round/>
                  <a:headEnd type="triangle" w="med" len="med"/>
                </a:ln>
              </p:spPr>
            </p:cxnSp>
            <p:cxnSp>
              <p:nvCxnSpPr>
                <p:cNvPr id="73" name="AutoShape 26"/>
                <p:cNvCxnSpPr>
                  <a:cxnSpLocks noChangeShapeType="1"/>
                  <a:stCxn id="65" idx="3"/>
                  <a:endCxn id="66" idx="1"/>
                </p:cNvCxnSpPr>
                <p:nvPr/>
              </p:nvCxnSpPr>
              <p:spPr bwMode="auto">
                <a:xfrm flipV="1">
                  <a:off x="920" y="2423"/>
                  <a:ext cx="51" cy="74"/>
                </a:xfrm>
                <a:prstGeom prst="straightConnector1">
                  <a:avLst/>
                </a:prstGeom>
                <a:noFill/>
                <a:ln w="9525">
                  <a:solidFill>
                    <a:schemeClr val="tx1"/>
                  </a:solidFill>
                  <a:round/>
                  <a:tailEnd type="triangle" w="med" len="med"/>
                </a:ln>
              </p:spPr>
            </p:cxnSp>
            <p:cxnSp>
              <p:nvCxnSpPr>
                <p:cNvPr id="74" name="AutoShape 27"/>
                <p:cNvCxnSpPr>
                  <a:cxnSpLocks noChangeShapeType="1"/>
                  <a:stCxn id="63" idx="3"/>
                  <a:endCxn id="65" idx="1"/>
                </p:cNvCxnSpPr>
                <p:nvPr/>
              </p:nvCxnSpPr>
              <p:spPr bwMode="auto">
                <a:xfrm>
                  <a:off x="462" y="2291"/>
                  <a:ext cx="284" cy="206"/>
                </a:xfrm>
                <a:prstGeom prst="straightConnector1">
                  <a:avLst/>
                </a:prstGeom>
                <a:noFill/>
                <a:ln w="9525">
                  <a:solidFill>
                    <a:schemeClr val="tx1"/>
                  </a:solidFill>
                  <a:round/>
                  <a:tailEnd type="triangle" w="med" len="med"/>
                </a:ln>
              </p:spPr>
            </p:cxnSp>
            <p:cxnSp>
              <p:nvCxnSpPr>
                <p:cNvPr id="75" name="AutoShape 28"/>
                <p:cNvCxnSpPr>
                  <a:cxnSpLocks noChangeShapeType="1"/>
                  <a:stCxn id="68" idx="3"/>
                  <a:endCxn id="66" idx="1"/>
                </p:cNvCxnSpPr>
                <p:nvPr/>
              </p:nvCxnSpPr>
              <p:spPr bwMode="auto">
                <a:xfrm>
                  <a:off x="775" y="2300"/>
                  <a:ext cx="196" cy="123"/>
                </a:xfrm>
                <a:prstGeom prst="straightConnector1">
                  <a:avLst/>
                </a:prstGeom>
                <a:noFill/>
                <a:ln w="9525">
                  <a:solidFill>
                    <a:schemeClr val="tx1"/>
                  </a:solidFill>
                  <a:round/>
                  <a:tailEnd type="triangle" w="med" len="med"/>
                </a:ln>
              </p:spPr>
            </p:cxnSp>
            <p:cxnSp>
              <p:nvCxnSpPr>
                <p:cNvPr id="76" name="AutoShape 29"/>
                <p:cNvCxnSpPr>
                  <a:cxnSpLocks noChangeShapeType="1"/>
                  <a:stCxn id="66" idx="3"/>
                  <a:endCxn id="64" idx="1"/>
                </p:cNvCxnSpPr>
                <p:nvPr/>
              </p:nvCxnSpPr>
              <p:spPr bwMode="auto">
                <a:xfrm flipV="1">
                  <a:off x="1145" y="2316"/>
                  <a:ext cx="80" cy="107"/>
                </a:xfrm>
                <a:prstGeom prst="straightConnector1">
                  <a:avLst/>
                </a:prstGeom>
                <a:noFill/>
                <a:ln w="9525">
                  <a:solidFill>
                    <a:schemeClr val="tx1"/>
                  </a:solidFill>
                  <a:round/>
                  <a:tailEnd type="triangle" w="med" len="med"/>
                </a:ln>
              </p:spPr>
            </p:cxnSp>
            <p:sp>
              <p:nvSpPr>
                <p:cNvPr id="77" name="Text Box 30"/>
                <p:cNvSpPr txBox="1">
                  <a:spLocks noChangeArrowheads="1"/>
                </p:cNvSpPr>
                <p:nvPr/>
              </p:nvSpPr>
              <p:spPr bwMode="auto">
                <a:xfrm>
                  <a:off x="159" y="1664"/>
                  <a:ext cx="1360" cy="407"/>
                </a:xfrm>
                <a:prstGeom prst="rect">
                  <a:avLst/>
                </a:prstGeom>
                <a:noFill/>
                <a:ln w="9525">
                  <a:noFill/>
                  <a:miter lim="800000"/>
                </a:ln>
              </p:spPr>
              <p:txBody>
                <a:bodyPr>
                  <a:spAutoFit/>
                </a:bodyPr>
                <a:lstStyle/>
                <a:p>
                  <a:pPr algn="ctr">
                    <a:spcBef>
                      <a:spcPct val="50000"/>
                    </a:spcBef>
                  </a:pPr>
                  <a:r>
                    <a:rPr lang="en-GB" sz="1800"/>
                    <a:t>Flow between processes </a:t>
                  </a:r>
                  <a:endParaRPr lang="en-US" sz="1800"/>
                </a:p>
              </p:txBody>
            </p:sp>
          </p:grpSp>
          <p:grpSp>
            <p:nvGrpSpPr>
              <p:cNvPr id="19" name="Group 31"/>
              <p:cNvGrpSpPr/>
              <p:nvPr/>
            </p:nvGrpSpPr>
            <p:grpSpPr bwMode="auto">
              <a:xfrm>
                <a:off x="5179" y="1767"/>
                <a:ext cx="241" cy="502"/>
                <a:chOff x="2024" y="3560"/>
                <a:chExt cx="182" cy="454"/>
              </a:xfrm>
            </p:grpSpPr>
            <p:sp>
              <p:nvSpPr>
                <p:cNvPr id="56" name="Oval 32"/>
                <p:cNvSpPr>
                  <a:spLocks noChangeArrowheads="1"/>
                </p:cNvSpPr>
                <p:nvPr/>
              </p:nvSpPr>
              <p:spPr bwMode="auto">
                <a:xfrm>
                  <a:off x="2048" y="3560"/>
                  <a:ext cx="136" cy="136"/>
                </a:xfrm>
                <a:prstGeom prst="ellipse">
                  <a:avLst/>
                </a:prstGeom>
                <a:noFill/>
                <a:ln w="28575">
                  <a:solidFill>
                    <a:schemeClr val="tx1"/>
                  </a:solidFill>
                  <a:round/>
                </a:ln>
              </p:spPr>
              <p:txBody>
                <a:bodyPr wrap="none" anchor="ctr"/>
                <a:lstStyle/>
                <a:p>
                  <a:endParaRPr lang="en-GB"/>
                </a:p>
              </p:txBody>
            </p:sp>
            <p:sp>
              <p:nvSpPr>
                <p:cNvPr id="57" name="Line 33"/>
                <p:cNvSpPr>
                  <a:spLocks noChangeShapeType="1"/>
                </p:cNvSpPr>
                <p:nvPr/>
              </p:nvSpPr>
              <p:spPr bwMode="auto">
                <a:xfrm>
                  <a:off x="2115" y="3696"/>
                  <a:ext cx="0" cy="182"/>
                </a:xfrm>
                <a:prstGeom prst="line">
                  <a:avLst/>
                </a:prstGeom>
                <a:noFill/>
                <a:ln w="28575">
                  <a:solidFill>
                    <a:schemeClr val="tx1"/>
                  </a:solidFill>
                  <a:round/>
                </a:ln>
              </p:spPr>
              <p:txBody>
                <a:bodyPr/>
                <a:lstStyle/>
                <a:p>
                  <a:endParaRPr lang="en-US"/>
                </a:p>
              </p:txBody>
            </p:sp>
            <p:sp>
              <p:nvSpPr>
                <p:cNvPr id="58" name="Line 34"/>
                <p:cNvSpPr>
                  <a:spLocks noChangeShapeType="1"/>
                </p:cNvSpPr>
                <p:nvPr/>
              </p:nvSpPr>
              <p:spPr bwMode="auto">
                <a:xfrm flipH="1">
                  <a:off x="2024" y="3878"/>
                  <a:ext cx="91" cy="136"/>
                </a:xfrm>
                <a:prstGeom prst="line">
                  <a:avLst/>
                </a:prstGeom>
                <a:noFill/>
                <a:ln w="28575">
                  <a:solidFill>
                    <a:schemeClr val="tx1"/>
                  </a:solidFill>
                  <a:round/>
                </a:ln>
              </p:spPr>
              <p:txBody>
                <a:bodyPr/>
                <a:lstStyle/>
                <a:p>
                  <a:endParaRPr lang="en-US"/>
                </a:p>
              </p:txBody>
            </p:sp>
            <p:sp>
              <p:nvSpPr>
                <p:cNvPr id="59" name="Line 35"/>
                <p:cNvSpPr>
                  <a:spLocks noChangeShapeType="1"/>
                </p:cNvSpPr>
                <p:nvPr/>
              </p:nvSpPr>
              <p:spPr bwMode="auto">
                <a:xfrm>
                  <a:off x="2115" y="3878"/>
                  <a:ext cx="91" cy="136"/>
                </a:xfrm>
                <a:prstGeom prst="line">
                  <a:avLst/>
                </a:prstGeom>
                <a:noFill/>
                <a:ln w="28575">
                  <a:solidFill>
                    <a:schemeClr val="tx1"/>
                  </a:solidFill>
                  <a:round/>
                </a:ln>
              </p:spPr>
              <p:txBody>
                <a:bodyPr/>
                <a:lstStyle/>
                <a:p>
                  <a:endParaRPr lang="en-US"/>
                </a:p>
              </p:txBody>
            </p:sp>
            <p:sp>
              <p:nvSpPr>
                <p:cNvPr id="60" name="Line 36"/>
                <p:cNvSpPr>
                  <a:spLocks noChangeShapeType="1"/>
                </p:cNvSpPr>
                <p:nvPr/>
              </p:nvSpPr>
              <p:spPr bwMode="auto">
                <a:xfrm flipH="1">
                  <a:off x="2024" y="3742"/>
                  <a:ext cx="91" cy="136"/>
                </a:xfrm>
                <a:prstGeom prst="line">
                  <a:avLst/>
                </a:prstGeom>
                <a:noFill/>
                <a:ln w="28575">
                  <a:solidFill>
                    <a:schemeClr val="tx1"/>
                  </a:solidFill>
                  <a:round/>
                </a:ln>
              </p:spPr>
              <p:txBody>
                <a:bodyPr/>
                <a:lstStyle/>
                <a:p>
                  <a:endParaRPr lang="en-US"/>
                </a:p>
              </p:txBody>
            </p:sp>
            <p:sp>
              <p:nvSpPr>
                <p:cNvPr id="61" name="Line 37"/>
                <p:cNvSpPr>
                  <a:spLocks noChangeShapeType="1"/>
                </p:cNvSpPr>
                <p:nvPr/>
              </p:nvSpPr>
              <p:spPr bwMode="auto">
                <a:xfrm>
                  <a:off x="2115" y="3742"/>
                  <a:ext cx="91" cy="136"/>
                </a:xfrm>
                <a:prstGeom prst="line">
                  <a:avLst/>
                </a:prstGeom>
                <a:noFill/>
                <a:ln w="28575">
                  <a:solidFill>
                    <a:schemeClr val="tx1"/>
                  </a:solidFill>
                  <a:round/>
                </a:ln>
              </p:spPr>
              <p:txBody>
                <a:bodyPr/>
                <a:lstStyle/>
                <a:p>
                  <a:endParaRPr lang="en-US"/>
                </a:p>
              </p:txBody>
            </p:sp>
          </p:grpSp>
          <p:sp>
            <p:nvSpPr>
              <p:cNvPr id="20" name="Text Box 38"/>
              <p:cNvSpPr txBox="1">
                <a:spLocks noChangeArrowheads="1"/>
              </p:cNvSpPr>
              <p:nvPr/>
            </p:nvSpPr>
            <p:spPr bwMode="auto">
              <a:xfrm>
                <a:off x="4954" y="2268"/>
                <a:ext cx="784" cy="212"/>
              </a:xfrm>
              <a:prstGeom prst="rect">
                <a:avLst/>
              </a:prstGeom>
              <a:noFill/>
              <a:ln w="9525">
                <a:noFill/>
                <a:miter lim="800000"/>
              </a:ln>
            </p:spPr>
            <p:txBody>
              <a:bodyPr>
                <a:spAutoFit/>
              </a:bodyPr>
              <a:lstStyle/>
              <a:p>
                <a:pPr>
                  <a:spcBef>
                    <a:spcPct val="50000"/>
                  </a:spcBef>
                </a:pPr>
                <a:r>
                  <a:rPr lang="en-GB"/>
                  <a:t>Consumer</a:t>
                </a:r>
                <a:endParaRPr lang="en-US"/>
              </a:p>
            </p:txBody>
          </p:sp>
          <p:sp>
            <p:nvSpPr>
              <p:cNvPr id="21" name="Line 39"/>
              <p:cNvSpPr>
                <a:spLocks noChangeShapeType="1"/>
              </p:cNvSpPr>
              <p:nvPr/>
            </p:nvSpPr>
            <p:spPr bwMode="auto">
              <a:xfrm>
                <a:off x="4936" y="2168"/>
                <a:ext cx="181" cy="0"/>
              </a:xfrm>
              <a:prstGeom prst="line">
                <a:avLst/>
              </a:prstGeom>
              <a:noFill/>
              <a:ln w="57150">
                <a:solidFill>
                  <a:schemeClr val="tx1"/>
                </a:solidFill>
                <a:round/>
                <a:tailEnd type="triangle" w="med" len="med"/>
              </a:ln>
            </p:spPr>
            <p:txBody>
              <a:bodyPr/>
              <a:lstStyle/>
              <a:p>
                <a:endParaRPr lang="en-US"/>
              </a:p>
            </p:txBody>
          </p:sp>
          <p:grpSp>
            <p:nvGrpSpPr>
              <p:cNvPr id="22" name="Group 40"/>
              <p:cNvGrpSpPr/>
              <p:nvPr/>
            </p:nvGrpSpPr>
            <p:grpSpPr bwMode="auto">
              <a:xfrm>
                <a:off x="1883" y="1661"/>
                <a:ext cx="1360" cy="1197"/>
                <a:chOff x="159" y="1664"/>
                <a:chExt cx="1360" cy="1197"/>
              </a:xfrm>
            </p:grpSpPr>
            <p:sp>
              <p:nvSpPr>
                <p:cNvPr id="40" name="Rectangle 41"/>
                <p:cNvSpPr>
                  <a:spLocks noChangeArrowheads="1"/>
                </p:cNvSpPr>
                <p:nvPr/>
              </p:nvSpPr>
              <p:spPr bwMode="auto">
                <a:xfrm>
                  <a:off x="236" y="1705"/>
                  <a:ext cx="1236" cy="1156"/>
                </a:xfrm>
                <a:prstGeom prst="rect">
                  <a:avLst/>
                </a:prstGeom>
                <a:solidFill>
                  <a:srgbClr val="FFFF99"/>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p>
              </p:txBody>
            </p:sp>
            <p:sp>
              <p:nvSpPr>
                <p:cNvPr id="41" name="Rectangle 42"/>
                <p:cNvSpPr>
                  <a:spLocks noChangeArrowheads="1"/>
                </p:cNvSpPr>
                <p:nvPr/>
              </p:nvSpPr>
              <p:spPr bwMode="auto">
                <a:xfrm>
                  <a:off x="287" y="2221"/>
                  <a:ext cx="175" cy="141"/>
                </a:xfrm>
                <a:prstGeom prst="rect">
                  <a:avLst/>
                </a:prstGeom>
                <a:solidFill>
                  <a:srgbClr val="FF6600"/>
                </a:solidFill>
                <a:ln w="9525">
                  <a:solidFill>
                    <a:schemeClr val="tx1"/>
                  </a:solidFill>
                  <a:miter lim="800000"/>
                </a:ln>
              </p:spPr>
              <p:txBody>
                <a:bodyPr wrap="none" anchor="ctr"/>
                <a:lstStyle/>
                <a:p>
                  <a:endParaRPr lang="en-GB"/>
                </a:p>
              </p:txBody>
            </p:sp>
            <p:sp>
              <p:nvSpPr>
                <p:cNvPr id="42" name="Rectangle 43"/>
                <p:cNvSpPr>
                  <a:spLocks noChangeArrowheads="1"/>
                </p:cNvSpPr>
                <p:nvPr/>
              </p:nvSpPr>
              <p:spPr bwMode="auto">
                <a:xfrm>
                  <a:off x="1225" y="2246"/>
                  <a:ext cx="174" cy="141"/>
                </a:xfrm>
                <a:prstGeom prst="rect">
                  <a:avLst/>
                </a:prstGeom>
                <a:solidFill>
                  <a:srgbClr val="FF6600"/>
                </a:solidFill>
                <a:ln w="9525">
                  <a:solidFill>
                    <a:schemeClr val="tx1"/>
                  </a:solidFill>
                  <a:miter lim="800000"/>
                </a:ln>
              </p:spPr>
              <p:txBody>
                <a:bodyPr wrap="none" anchor="ctr"/>
                <a:lstStyle/>
                <a:p>
                  <a:endParaRPr lang="en-GB"/>
                </a:p>
              </p:txBody>
            </p:sp>
            <p:sp>
              <p:nvSpPr>
                <p:cNvPr id="43" name="Rectangle 44"/>
                <p:cNvSpPr>
                  <a:spLocks noChangeArrowheads="1"/>
                </p:cNvSpPr>
                <p:nvPr/>
              </p:nvSpPr>
              <p:spPr bwMode="auto">
                <a:xfrm>
                  <a:off x="746" y="2427"/>
                  <a:ext cx="174" cy="141"/>
                </a:xfrm>
                <a:prstGeom prst="rect">
                  <a:avLst/>
                </a:prstGeom>
                <a:noFill/>
                <a:ln w="9525">
                  <a:solidFill>
                    <a:schemeClr val="tx1"/>
                  </a:solidFill>
                  <a:miter lim="800000"/>
                </a:ln>
              </p:spPr>
              <p:txBody>
                <a:bodyPr wrap="none" anchor="ctr"/>
                <a:lstStyle/>
                <a:p>
                  <a:endParaRPr lang="en-GB"/>
                </a:p>
              </p:txBody>
            </p:sp>
            <p:sp>
              <p:nvSpPr>
                <p:cNvPr id="44" name="Rectangle 45"/>
                <p:cNvSpPr>
                  <a:spLocks noChangeArrowheads="1"/>
                </p:cNvSpPr>
                <p:nvPr/>
              </p:nvSpPr>
              <p:spPr bwMode="auto">
                <a:xfrm>
                  <a:off x="971" y="2354"/>
                  <a:ext cx="174" cy="139"/>
                </a:xfrm>
                <a:prstGeom prst="rect">
                  <a:avLst/>
                </a:prstGeom>
                <a:noFill/>
                <a:ln w="9525">
                  <a:solidFill>
                    <a:schemeClr val="tx1"/>
                  </a:solidFill>
                  <a:miter lim="800000"/>
                </a:ln>
              </p:spPr>
              <p:txBody>
                <a:bodyPr wrap="none" anchor="ctr"/>
                <a:lstStyle/>
                <a:p>
                  <a:endParaRPr lang="en-GB"/>
                </a:p>
              </p:txBody>
            </p:sp>
            <p:sp>
              <p:nvSpPr>
                <p:cNvPr id="45" name="Rectangle 46"/>
                <p:cNvSpPr>
                  <a:spLocks noChangeArrowheads="1"/>
                </p:cNvSpPr>
                <p:nvPr/>
              </p:nvSpPr>
              <p:spPr bwMode="auto">
                <a:xfrm>
                  <a:off x="716" y="2023"/>
                  <a:ext cx="175" cy="140"/>
                </a:xfrm>
                <a:prstGeom prst="rect">
                  <a:avLst/>
                </a:prstGeom>
                <a:noFill/>
                <a:ln w="9525">
                  <a:solidFill>
                    <a:schemeClr val="tx1"/>
                  </a:solidFill>
                  <a:miter lim="800000"/>
                </a:ln>
              </p:spPr>
              <p:txBody>
                <a:bodyPr wrap="none" anchor="ctr"/>
                <a:lstStyle/>
                <a:p>
                  <a:endParaRPr lang="en-GB"/>
                </a:p>
              </p:txBody>
            </p:sp>
            <p:sp>
              <p:nvSpPr>
                <p:cNvPr id="46" name="Rectangle 47"/>
                <p:cNvSpPr>
                  <a:spLocks noChangeArrowheads="1"/>
                </p:cNvSpPr>
                <p:nvPr/>
              </p:nvSpPr>
              <p:spPr bwMode="auto">
                <a:xfrm>
                  <a:off x="600" y="2229"/>
                  <a:ext cx="175" cy="141"/>
                </a:xfrm>
                <a:prstGeom prst="rect">
                  <a:avLst/>
                </a:prstGeom>
                <a:solidFill>
                  <a:srgbClr val="FF6600"/>
                </a:solidFill>
                <a:ln w="9525">
                  <a:solidFill>
                    <a:schemeClr val="tx1"/>
                  </a:solidFill>
                  <a:miter lim="800000"/>
                </a:ln>
              </p:spPr>
              <p:txBody>
                <a:bodyPr wrap="none" anchor="ctr"/>
                <a:lstStyle/>
                <a:p>
                  <a:endParaRPr lang="en-GB"/>
                </a:p>
              </p:txBody>
            </p:sp>
            <p:cxnSp>
              <p:nvCxnSpPr>
                <p:cNvPr id="47" name="AutoShape 48"/>
                <p:cNvCxnSpPr>
                  <a:cxnSpLocks noChangeShapeType="1"/>
                  <a:stCxn id="41" idx="3"/>
                  <a:endCxn id="45" idx="1"/>
                </p:cNvCxnSpPr>
                <p:nvPr/>
              </p:nvCxnSpPr>
              <p:spPr bwMode="auto">
                <a:xfrm flipV="1">
                  <a:off x="462" y="2092"/>
                  <a:ext cx="254" cy="199"/>
                </a:xfrm>
                <a:prstGeom prst="straightConnector1">
                  <a:avLst/>
                </a:prstGeom>
                <a:noFill/>
                <a:ln w="9525">
                  <a:solidFill>
                    <a:schemeClr val="tx1"/>
                  </a:solidFill>
                  <a:round/>
                  <a:tailEnd type="triangle" w="med" len="med"/>
                </a:ln>
              </p:spPr>
            </p:cxnSp>
            <p:cxnSp>
              <p:nvCxnSpPr>
                <p:cNvPr id="48" name="AutoShape 49"/>
                <p:cNvCxnSpPr>
                  <a:cxnSpLocks noChangeShapeType="1"/>
                  <a:stCxn id="41" idx="3"/>
                  <a:endCxn id="46" idx="1"/>
                </p:cNvCxnSpPr>
                <p:nvPr/>
              </p:nvCxnSpPr>
              <p:spPr bwMode="auto">
                <a:xfrm>
                  <a:off x="462" y="2291"/>
                  <a:ext cx="138" cy="9"/>
                </a:xfrm>
                <a:prstGeom prst="straightConnector1">
                  <a:avLst/>
                </a:prstGeom>
                <a:noFill/>
                <a:ln w="9525">
                  <a:solidFill>
                    <a:schemeClr val="tx1"/>
                  </a:solidFill>
                  <a:round/>
                  <a:tailEnd type="triangle" w="med" len="med"/>
                </a:ln>
              </p:spPr>
            </p:cxnSp>
            <p:cxnSp>
              <p:nvCxnSpPr>
                <p:cNvPr id="49" name="AutoShape 50"/>
                <p:cNvCxnSpPr>
                  <a:cxnSpLocks noChangeShapeType="1"/>
                  <a:stCxn id="46" idx="3"/>
                  <a:endCxn id="42" idx="1"/>
                </p:cNvCxnSpPr>
                <p:nvPr/>
              </p:nvCxnSpPr>
              <p:spPr bwMode="auto">
                <a:xfrm>
                  <a:off x="775" y="2300"/>
                  <a:ext cx="450" cy="16"/>
                </a:xfrm>
                <a:prstGeom prst="straightConnector1">
                  <a:avLst/>
                </a:prstGeom>
                <a:noFill/>
                <a:ln w="9525">
                  <a:solidFill>
                    <a:schemeClr val="tx1"/>
                  </a:solidFill>
                  <a:round/>
                  <a:tailEnd type="triangle" w="med" len="med"/>
                </a:ln>
              </p:spPr>
            </p:cxnSp>
            <p:cxnSp>
              <p:nvCxnSpPr>
                <p:cNvPr id="50" name="AutoShape 51"/>
                <p:cNvCxnSpPr>
                  <a:cxnSpLocks noChangeShapeType="1"/>
                  <a:stCxn id="42" idx="1"/>
                  <a:endCxn id="45" idx="3"/>
                </p:cNvCxnSpPr>
                <p:nvPr/>
              </p:nvCxnSpPr>
              <p:spPr bwMode="auto">
                <a:xfrm flipH="1" flipV="1">
                  <a:off x="891" y="2092"/>
                  <a:ext cx="334" cy="224"/>
                </a:xfrm>
                <a:prstGeom prst="straightConnector1">
                  <a:avLst/>
                </a:prstGeom>
                <a:noFill/>
                <a:ln w="9525">
                  <a:solidFill>
                    <a:schemeClr val="tx1"/>
                  </a:solidFill>
                  <a:round/>
                  <a:headEnd type="triangle" w="med" len="med"/>
                </a:ln>
              </p:spPr>
            </p:cxnSp>
            <p:cxnSp>
              <p:nvCxnSpPr>
                <p:cNvPr id="51" name="AutoShape 52"/>
                <p:cNvCxnSpPr>
                  <a:cxnSpLocks noChangeShapeType="1"/>
                  <a:stCxn id="43" idx="3"/>
                  <a:endCxn id="44" idx="1"/>
                </p:cNvCxnSpPr>
                <p:nvPr/>
              </p:nvCxnSpPr>
              <p:spPr bwMode="auto">
                <a:xfrm flipV="1">
                  <a:off x="920" y="2423"/>
                  <a:ext cx="51" cy="74"/>
                </a:xfrm>
                <a:prstGeom prst="straightConnector1">
                  <a:avLst/>
                </a:prstGeom>
                <a:noFill/>
                <a:ln w="9525">
                  <a:solidFill>
                    <a:schemeClr val="tx1"/>
                  </a:solidFill>
                  <a:round/>
                  <a:tailEnd type="triangle" w="med" len="med"/>
                </a:ln>
              </p:spPr>
            </p:cxnSp>
            <p:cxnSp>
              <p:nvCxnSpPr>
                <p:cNvPr id="52" name="AutoShape 53"/>
                <p:cNvCxnSpPr>
                  <a:cxnSpLocks noChangeShapeType="1"/>
                  <a:stCxn id="41" idx="3"/>
                  <a:endCxn id="43" idx="1"/>
                </p:cNvCxnSpPr>
                <p:nvPr/>
              </p:nvCxnSpPr>
              <p:spPr bwMode="auto">
                <a:xfrm>
                  <a:off x="462" y="2291"/>
                  <a:ext cx="284" cy="206"/>
                </a:xfrm>
                <a:prstGeom prst="straightConnector1">
                  <a:avLst/>
                </a:prstGeom>
                <a:noFill/>
                <a:ln w="9525">
                  <a:solidFill>
                    <a:schemeClr val="tx1"/>
                  </a:solidFill>
                  <a:round/>
                  <a:tailEnd type="triangle" w="med" len="med"/>
                </a:ln>
              </p:spPr>
            </p:cxnSp>
            <p:cxnSp>
              <p:nvCxnSpPr>
                <p:cNvPr id="53" name="AutoShape 54"/>
                <p:cNvCxnSpPr>
                  <a:cxnSpLocks noChangeShapeType="1"/>
                  <a:stCxn id="46" idx="3"/>
                  <a:endCxn id="44" idx="1"/>
                </p:cNvCxnSpPr>
                <p:nvPr/>
              </p:nvCxnSpPr>
              <p:spPr bwMode="auto">
                <a:xfrm>
                  <a:off x="775" y="2300"/>
                  <a:ext cx="196" cy="123"/>
                </a:xfrm>
                <a:prstGeom prst="straightConnector1">
                  <a:avLst/>
                </a:prstGeom>
                <a:noFill/>
                <a:ln w="9525">
                  <a:solidFill>
                    <a:schemeClr val="tx1"/>
                  </a:solidFill>
                  <a:round/>
                  <a:tailEnd type="triangle" w="med" len="med"/>
                </a:ln>
              </p:spPr>
            </p:cxnSp>
            <p:cxnSp>
              <p:nvCxnSpPr>
                <p:cNvPr id="54" name="AutoShape 55"/>
                <p:cNvCxnSpPr>
                  <a:cxnSpLocks noChangeShapeType="1"/>
                  <a:stCxn id="44" idx="3"/>
                  <a:endCxn id="42" idx="1"/>
                </p:cNvCxnSpPr>
                <p:nvPr/>
              </p:nvCxnSpPr>
              <p:spPr bwMode="auto">
                <a:xfrm flipV="1">
                  <a:off x="1145" y="2316"/>
                  <a:ext cx="80" cy="107"/>
                </a:xfrm>
                <a:prstGeom prst="straightConnector1">
                  <a:avLst/>
                </a:prstGeom>
                <a:noFill/>
                <a:ln w="9525">
                  <a:solidFill>
                    <a:schemeClr val="tx1"/>
                  </a:solidFill>
                  <a:round/>
                  <a:tailEnd type="triangle" w="med" len="med"/>
                </a:ln>
              </p:spPr>
            </p:cxnSp>
            <p:sp>
              <p:nvSpPr>
                <p:cNvPr id="55" name="Text Box 56"/>
                <p:cNvSpPr txBox="1">
                  <a:spLocks noChangeArrowheads="1"/>
                </p:cNvSpPr>
                <p:nvPr/>
              </p:nvSpPr>
              <p:spPr bwMode="auto">
                <a:xfrm>
                  <a:off x="159" y="1664"/>
                  <a:ext cx="1360" cy="407"/>
                </a:xfrm>
                <a:prstGeom prst="rect">
                  <a:avLst/>
                </a:prstGeom>
                <a:noFill/>
                <a:ln w="9525">
                  <a:noFill/>
                  <a:miter lim="800000"/>
                </a:ln>
              </p:spPr>
              <p:txBody>
                <a:bodyPr>
                  <a:spAutoFit/>
                </a:bodyPr>
                <a:lstStyle/>
                <a:p>
                  <a:pPr algn="ctr">
                    <a:spcBef>
                      <a:spcPct val="50000"/>
                    </a:spcBef>
                  </a:pPr>
                  <a:r>
                    <a:rPr lang="en-GB" sz="1800"/>
                    <a:t>Flow between processes </a:t>
                  </a:r>
                  <a:endParaRPr lang="en-US" sz="1800"/>
                </a:p>
              </p:txBody>
            </p:sp>
          </p:grpSp>
          <p:grpSp>
            <p:nvGrpSpPr>
              <p:cNvPr id="23" name="Group 57"/>
              <p:cNvGrpSpPr/>
              <p:nvPr/>
            </p:nvGrpSpPr>
            <p:grpSpPr bwMode="auto">
              <a:xfrm>
                <a:off x="3607" y="1661"/>
                <a:ext cx="1360" cy="1197"/>
                <a:chOff x="159" y="1664"/>
                <a:chExt cx="1360" cy="1197"/>
              </a:xfrm>
            </p:grpSpPr>
            <p:sp>
              <p:nvSpPr>
                <p:cNvPr id="24" name="Rectangle 58"/>
                <p:cNvSpPr>
                  <a:spLocks noChangeArrowheads="1"/>
                </p:cNvSpPr>
                <p:nvPr/>
              </p:nvSpPr>
              <p:spPr bwMode="auto">
                <a:xfrm>
                  <a:off x="236" y="1705"/>
                  <a:ext cx="1236" cy="1156"/>
                </a:xfrm>
                <a:prstGeom prst="rect">
                  <a:avLst/>
                </a:prstGeom>
                <a:solidFill>
                  <a:srgbClr val="FFFF99"/>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p>
              </p:txBody>
            </p:sp>
            <p:sp>
              <p:nvSpPr>
                <p:cNvPr id="25" name="Rectangle 59"/>
                <p:cNvSpPr>
                  <a:spLocks noChangeArrowheads="1"/>
                </p:cNvSpPr>
                <p:nvPr/>
              </p:nvSpPr>
              <p:spPr bwMode="auto">
                <a:xfrm>
                  <a:off x="287" y="2221"/>
                  <a:ext cx="175" cy="141"/>
                </a:xfrm>
                <a:prstGeom prst="rect">
                  <a:avLst/>
                </a:prstGeom>
                <a:solidFill>
                  <a:srgbClr val="FF6600"/>
                </a:solidFill>
                <a:ln w="9525">
                  <a:solidFill>
                    <a:schemeClr val="tx1"/>
                  </a:solidFill>
                  <a:miter lim="800000"/>
                </a:ln>
              </p:spPr>
              <p:txBody>
                <a:bodyPr wrap="none" anchor="ctr"/>
                <a:lstStyle/>
                <a:p>
                  <a:endParaRPr lang="en-GB"/>
                </a:p>
              </p:txBody>
            </p:sp>
            <p:sp>
              <p:nvSpPr>
                <p:cNvPr id="26" name="Rectangle 60"/>
                <p:cNvSpPr>
                  <a:spLocks noChangeArrowheads="1"/>
                </p:cNvSpPr>
                <p:nvPr/>
              </p:nvSpPr>
              <p:spPr bwMode="auto">
                <a:xfrm>
                  <a:off x="1225" y="2246"/>
                  <a:ext cx="174" cy="141"/>
                </a:xfrm>
                <a:prstGeom prst="rect">
                  <a:avLst/>
                </a:prstGeom>
                <a:solidFill>
                  <a:srgbClr val="FF6600"/>
                </a:solidFill>
                <a:ln w="9525">
                  <a:solidFill>
                    <a:schemeClr val="tx1"/>
                  </a:solidFill>
                  <a:miter lim="800000"/>
                </a:ln>
              </p:spPr>
              <p:txBody>
                <a:bodyPr wrap="none" anchor="ctr"/>
                <a:lstStyle/>
                <a:p>
                  <a:endParaRPr lang="en-GB"/>
                </a:p>
              </p:txBody>
            </p:sp>
            <p:sp>
              <p:nvSpPr>
                <p:cNvPr id="27" name="Rectangle 61"/>
                <p:cNvSpPr>
                  <a:spLocks noChangeArrowheads="1"/>
                </p:cNvSpPr>
                <p:nvPr/>
              </p:nvSpPr>
              <p:spPr bwMode="auto">
                <a:xfrm>
                  <a:off x="746" y="2427"/>
                  <a:ext cx="174" cy="141"/>
                </a:xfrm>
                <a:prstGeom prst="rect">
                  <a:avLst/>
                </a:prstGeom>
                <a:noFill/>
                <a:ln w="9525">
                  <a:solidFill>
                    <a:schemeClr val="tx1"/>
                  </a:solidFill>
                  <a:miter lim="800000"/>
                </a:ln>
              </p:spPr>
              <p:txBody>
                <a:bodyPr wrap="none" anchor="ctr"/>
                <a:lstStyle/>
                <a:p>
                  <a:endParaRPr lang="en-GB"/>
                </a:p>
              </p:txBody>
            </p:sp>
            <p:sp>
              <p:nvSpPr>
                <p:cNvPr id="28" name="Rectangle 62"/>
                <p:cNvSpPr>
                  <a:spLocks noChangeArrowheads="1"/>
                </p:cNvSpPr>
                <p:nvPr/>
              </p:nvSpPr>
              <p:spPr bwMode="auto">
                <a:xfrm>
                  <a:off x="971" y="2354"/>
                  <a:ext cx="174" cy="139"/>
                </a:xfrm>
                <a:prstGeom prst="rect">
                  <a:avLst/>
                </a:prstGeom>
                <a:noFill/>
                <a:ln w="9525">
                  <a:solidFill>
                    <a:schemeClr val="tx1"/>
                  </a:solidFill>
                  <a:miter lim="800000"/>
                </a:ln>
              </p:spPr>
              <p:txBody>
                <a:bodyPr wrap="none" anchor="ctr"/>
                <a:lstStyle/>
                <a:p>
                  <a:endParaRPr lang="en-GB"/>
                </a:p>
              </p:txBody>
            </p:sp>
            <p:sp>
              <p:nvSpPr>
                <p:cNvPr id="29" name="Rectangle 63"/>
                <p:cNvSpPr>
                  <a:spLocks noChangeArrowheads="1"/>
                </p:cNvSpPr>
                <p:nvPr/>
              </p:nvSpPr>
              <p:spPr bwMode="auto">
                <a:xfrm>
                  <a:off x="716" y="2023"/>
                  <a:ext cx="175" cy="140"/>
                </a:xfrm>
                <a:prstGeom prst="rect">
                  <a:avLst/>
                </a:prstGeom>
                <a:noFill/>
                <a:ln w="9525">
                  <a:solidFill>
                    <a:schemeClr val="tx1"/>
                  </a:solidFill>
                  <a:miter lim="800000"/>
                </a:ln>
              </p:spPr>
              <p:txBody>
                <a:bodyPr wrap="none" anchor="ctr"/>
                <a:lstStyle/>
                <a:p>
                  <a:endParaRPr lang="en-GB"/>
                </a:p>
              </p:txBody>
            </p:sp>
            <p:sp>
              <p:nvSpPr>
                <p:cNvPr id="30" name="Rectangle 64"/>
                <p:cNvSpPr>
                  <a:spLocks noChangeArrowheads="1"/>
                </p:cNvSpPr>
                <p:nvPr/>
              </p:nvSpPr>
              <p:spPr bwMode="auto">
                <a:xfrm>
                  <a:off x="600" y="2229"/>
                  <a:ext cx="175" cy="141"/>
                </a:xfrm>
                <a:prstGeom prst="rect">
                  <a:avLst/>
                </a:prstGeom>
                <a:solidFill>
                  <a:srgbClr val="FF6600"/>
                </a:solidFill>
                <a:ln w="9525">
                  <a:solidFill>
                    <a:schemeClr val="tx1"/>
                  </a:solidFill>
                  <a:miter lim="800000"/>
                </a:ln>
              </p:spPr>
              <p:txBody>
                <a:bodyPr wrap="none" anchor="ctr"/>
                <a:lstStyle/>
                <a:p>
                  <a:endParaRPr lang="en-GB"/>
                </a:p>
              </p:txBody>
            </p:sp>
            <p:cxnSp>
              <p:nvCxnSpPr>
                <p:cNvPr id="31" name="AutoShape 65"/>
                <p:cNvCxnSpPr>
                  <a:cxnSpLocks noChangeShapeType="1"/>
                  <a:stCxn id="25" idx="3"/>
                  <a:endCxn id="29" idx="1"/>
                </p:cNvCxnSpPr>
                <p:nvPr/>
              </p:nvCxnSpPr>
              <p:spPr bwMode="auto">
                <a:xfrm flipV="1">
                  <a:off x="462" y="2092"/>
                  <a:ext cx="254" cy="199"/>
                </a:xfrm>
                <a:prstGeom prst="straightConnector1">
                  <a:avLst/>
                </a:prstGeom>
                <a:noFill/>
                <a:ln w="9525">
                  <a:solidFill>
                    <a:schemeClr val="tx1"/>
                  </a:solidFill>
                  <a:round/>
                  <a:tailEnd type="triangle" w="med" len="med"/>
                </a:ln>
              </p:spPr>
            </p:cxnSp>
            <p:cxnSp>
              <p:nvCxnSpPr>
                <p:cNvPr id="32" name="AutoShape 66"/>
                <p:cNvCxnSpPr>
                  <a:cxnSpLocks noChangeShapeType="1"/>
                  <a:stCxn id="25" idx="3"/>
                  <a:endCxn id="30" idx="1"/>
                </p:cNvCxnSpPr>
                <p:nvPr/>
              </p:nvCxnSpPr>
              <p:spPr bwMode="auto">
                <a:xfrm>
                  <a:off x="462" y="2291"/>
                  <a:ext cx="138" cy="9"/>
                </a:xfrm>
                <a:prstGeom prst="straightConnector1">
                  <a:avLst/>
                </a:prstGeom>
                <a:noFill/>
                <a:ln w="9525">
                  <a:solidFill>
                    <a:schemeClr val="tx1"/>
                  </a:solidFill>
                  <a:round/>
                  <a:tailEnd type="triangle" w="med" len="med"/>
                </a:ln>
              </p:spPr>
            </p:cxnSp>
            <p:cxnSp>
              <p:nvCxnSpPr>
                <p:cNvPr id="33" name="AutoShape 67"/>
                <p:cNvCxnSpPr>
                  <a:cxnSpLocks noChangeShapeType="1"/>
                  <a:stCxn id="30" idx="3"/>
                  <a:endCxn id="26" idx="1"/>
                </p:cNvCxnSpPr>
                <p:nvPr/>
              </p:nvCxnSpPr>
              <p:spPr bwMode="auto">
                <a:xfrm>
                  <a:off x="775" y="2300"/>
                  <a:ext cx="450" cy="16"/>
                </a:xfrm>
                <a:prstGeom prst="straightConnector1">
                  <a:avLst/>
                </a:prstGeom>
                <a:noFill/>
                <a:ln w="9525">
                  <a:solidFill>
                    <a:schemeClr val="tx1"/>
                  </a:solidFill>
                  <a:round/>
                  <a:tailEnd type="triangle" w="med" len="med"/>
                </a:ln>
              </p:spPr>
            </p:cxnSp>
            <p:cxnSp>
              <p:nvCxnSpPr>
                <p:cNvPr id="34" name="AutoShape 68"/>
                <p:cNvCxnSpPr>
                  <a:cxnSpLocks noChangeShapeType="1"/>
                  <a:stCxn id="26" idx="1"/>
                  <a:endCxn id="29" idx="3"/>
                </p:cNvCxnSpPr>
                <p:nvPr/>
              </p:nvCxnSpPr>
              <p:spPr bwMode="auto">
                <a:xfrm flipH="1" flipV="1">
                  <a:off x="891" y="2092"/>
                  <a:ext cx="334" cy="224"/>
                </a:xfrm>
                <a:prstGeom prst="straightConnector1">
                  <a:avLst/>
                </a:prstGeom>
                <a:noFill/>
                <a:ln w="9525">
                  <a:solidFill>
                    <a:schemeClr val="tx1"/>
                  </a:solidFill>
                  <a:round/>
                  <a:headEnd type="triangle" w="med" len="med"/>
                </a:ln>
              </p:spPr>
            </p:cxnSp>
            <p:cxnSp>
              <p:nvCxnSpPr>
                <p:cNvPr id="35" name="AutoShape 69"/>
                <p:cNvCxnSpPr>
                  <a:cxnSpLocks noChangeShapeType="1"/>
                  <a:stCxn id="27" idx="3"/>
                  <a:endCxn id="28" idx="1"/>
                </p:cNvCxnSpPr>
                <p:nvPr/>
              </p:nvCxnSpPr>
              <p:spPr bwMode="auto">
                <a:xfrm flipV="1">
                  <a:off x="920" y="2423"/>
                  <a:ext cx="51" cy="74"/>
                </a:xfrm>
                <a:prstGeom prst="straightConnector1">
                  <a:avLst/>
                </a:prstGeom>
                <a:noFill/>
                <a:ln w="9525">
                  <a:solidFill>
                    <a:schemeClr val="tx1"/>
                  </a:solidFill>
                  <a:round/>
                  <a:tailEnd type="triangle" w="med" len="med"/>
                </a:ln>
              </p:spPr>
            </p:cxnSp>
            <p:cxnSp>
              <p:nvCxnSpPr>
                <p:cNvPr id="36" name="AutoShape 70"/>
                <p:cNvCxnSpPr>
                  <a:cxnSpLocks noChangeShapeType="1"/>
                  <a:stCxn id="25" idx="3"/>
                  <a:endCxn id="27" idx="1"/>
                </p:cNvCxnSpPr>
                <p:nvPr/>
              </p:nvCxnSpPr>
              <p:spPr bwMode="auto">
                <a:xfrm>
                  <a:off x="462" y="2291"/>
                  <a:ext cx="284" cy="206"/>
                </a:xfrm>
                <a:prstGeom prst="straightConnector1">
                  <a:avLst/>
                </a:prstGeom>
                <a:noFill/>
                <a:ln w="9525">
                  <a:solidFill>
                    <a:schemeClr val="tx1"/>
                  </a:solidFill>
                  <a:round/>
                  <a:tailEnd type="triangle" w="med" len="med"/>
                </a:ln>
              </p:spPr>
            </p:cxnSp>
            <p:cxnSp>
              <p:nvCxnSpPr>
                <p:cNvPr id="37" name="AutoShape 71"/>
                <p:cNvCxnSpPr>
                  <a:cxnSpLocks noChangeShapeType="1"/>
                  <a:stCxn id="30" idx="3"/>
                  <a:endCxn id="28" idx="1"/>
                </p:cNvCxnSpPr>
                <p:nvPr/>
              </p:nvCxnSpPr>
              <p:spPr bwMode="auto">
                <a:xfrm>
                  <a:off x="775" y="2300"/>
                  <a:ext cx="196" cy="123"/>
                </a:xfrm>
                <a:prstGeom prst="straightConnector1">
                  <a:avLst/>
                </a:prstGeom>
                <a:noFill/>
                <a:ln w="9525">
                  <a:solidFill>
                    <a:schemeClr val="tx1"/>
                  </a:solidFill>
                  <a:round/>
                  <a:tailEnd type="triangle" w="med" len="med"/>
                </a:ln>
              </p:spPr>
            </p:cxnSp>
            <p:cxnSp>
              <p:nvCxnSpPr>
                <p:cNvPr id="38" name="AutoShape 72"/>
                <p:cNvCxnSpPr>
                  <a:cxnSpLocks noChangeShapeType="1"/>
                  <a:stCxn id="28" idx="3"/>
                  <a:endCxn id="26" idx="1"/>
                </p:cNvCxnSpPr>
                <p:nvPr/>
              </p:nvCxnSpPr>
              <p:spPr bwMode="auto">
                <a:xfrm flipV="1">
                  <a:off x="1145" y="2316"/>
                  <a:ext cx="80" cy="107"/>
                </a:xfrm>
                <a:prstGeom prst="straightConnector1">
                  <a:avLst/>
                </a:prstGeom>
                <a:noFill/>
                <a:ln w="9525">
                  <a:solidFill>
                    <a:schemeClr val="tx1"/>
                  </a:solidFill>
                  <a:round/>
                  <a:tailEnd type="triangle" w="med" len="med"/>
                </a:ln>
              </p:spPr>
            </p:cxnSp>
            <p:sp>
              <p:nvSpPr>
                <p:cNvPr id="39" name="Text Box 73"/>
                <p:cNvSpPr txBox="1">
                  <a:spLocks noChangeArrowheads="1"/>
                </p:cNvSpPr>
                <p:nvPr/>
              </p:nvSpPr>
              <p:spPr bwMode="auto">
                <a:xfrm>
                  <a:off x="159" y="1664"/>
                  <a:ext cx="1360" cy="407"/>
                </a:xfrm>
                <a:prstGeom prst="rect">
                  <a:avLst/>
                </a:prstGeom>
                <a:noFill/>
                <a:ln w="9525">
                  <a:noFill/>
                  <a:miter lim="800000"/>
                </a:ln>
              </p:spPr>
              <p:txBody>
                <a:bodyPr>
                  <a:spAutoFit/>
                </a:bodyPr>
                <a:lstStyle/>
                <a:p>
                  <a:pPr algn="ctr">
                    <a:spcBef>
                      <a:spcPct val="50000"/>
                    </a:spcBef>
                  </a:pPr>
                  <a:r>
                    <a:rPr lang="en-GB" sz="1800"/>
                    <a:t>Flow between processes </a:t>
                  </a:r>
                  <a:endParaRPr lang="en-US" sz="1800"/>
                </a:p>
              </p:txBody>
            </p:sp>
          </p:grpSp>
        </p:grpSp>
        <p:sp>
          <p:nvSpPr>
            <p:cNvPr id="13" name="Text Box 30"/>
            <p:cNvSpPr txBox="1">
              <a:spLocks noChangeArrowheads="1"/>
            </p:cNvSpPr>
            <p:nvPr/>
          </p:nvSpPr>
          <p:spPr bwMode="auto">
            <a:xfrm>
              <a:off x="500034" y="4131238"/>
              <a:ext cx="1714512" cy="369332"/>
            </a:xfrm>
            <a:prstGeom prst="rect">
              <a:avLst/>
            </a:prstGeom>
            <a:noFill/>
            <a:ln w="9525">
              <a:noFill/>
              <a:miter lim="800000"/>
            </a:ln>
          </p:spPr>
          <p:txBody>
            <a:bodyPr>
              <a:spAutoFit/>
            </a:bodyPr>
            <a:lstStyle/>
            <a:p>
              <a:pPr algn="ctr">
                <a:spcBef>
                  <a:spcPct val="50000"/>
                </a:spcBef>
              </a:pPr>
              <a:r>
                <a:rPr lang="en-GB" sz="1800"/>
                <a:t>Operation 1 </a:t>
              </a:r>
              <a:endParaRPr lang="en-US" sz="1800"/>
            </a:p>
          </p:txBody>
        </p:sp>
        <p:sp>
          <p:nvSpPr>
            <p:cNvPr id="14" name="Text Box 30"/>
            <p:cNvSpPr txBox="1">
              <a:spLocks noChangeArrowheads="1"/>
            </p:cNvSpPr>
            <p:nvPr/>
          </p:nvSpPr>
          <p:spPr bwMode="auto">
            <a:xfrm>
              <a:off x="3214678" y="4143380"/>
              <a:ext cx="1714512" cy="369332"/>
            </a:xfrm>
            <a:prstGeom prst="rect">
              <a:avLst/>
            </a:prstGeom>
            <a:noFill/>
            <a:ln w="9525">
              <a:noFill/>
              <a:miter lim="800000"/>
            </a:ln>
          </p:spPr>
          <p:txBody>
            <a:bodyPr>
              <a:spAutoFit/>
            </a:bodyPr>
            <a:lstStyle/>
            <a:p>
              <a:pPr algn="ctr">
                <a:spcBef>
                  <a:spcPct val="50000"/>
                </a:spcBef>
              </a:pPr>
              <a:r>
                <a:rPr lang="en-GB" sz="1800"/>
                <a:t>Operation 2 </a:t>
              </a:r>
              <a:endParaRPr lang="en-US" sz="1800"/>
            </a:p>
          </p:txBody>
        </p:sp>
        <p:sp>
          <p:nvSpPr>
            <p:cNvPr id="15" name="Text Box 30"/>
            <p:cNvSpPr txBox="1">
              <a:spLocks noChangeArrowheads="1"/>
            </p:cNvSpPr>
            <p:nvPr/>
          </p:nvSpPr>
          <p:spPr bwMode="auto">
            <a:xfrm>
              <a:off x="5969228" y="4143380"/>
              <a:ext cx="1714512" cy="369332"/>
            </a:xfrm>
            <a:prstGeom prst="rect">
              <a:avLst/>
            </a:prstGeom>
            <a:noFill/>
            <a:ln w="9525">
              <a:noFill/>
              <a:miter lim="800000"/>
            </a:ln>
          </p:spPr>
          <p:txBody>
            <a:bodyPr>
              <a:spAutoFit/>
            </a:bodyPr>
            <a:lstStyle/>
            <a:p>
              <a:pPr algn="ctr">
                <a:spcBef>
                  <a:spcPct val="50000"/>
                </a:spcBef>
              </a:pPr>
              <a:r>
                <a:rPr lang="en-GB" sz="1800"/>
                <a:t>Operation 3 </a:t>
              </a: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C00000"/>
                </a:solidFill>
                <a:ea typeface="MS PGothic" panose="020B0600070205080204" pitchFamily="34" charset="-128"/>
              </a:rPr>
              <a:t>Supply Chain Managerial Decisions</a:t>
            </a:r>
            <a:endParaRPr lang="en-US" sz="3200" dirty="0">
              <a:solidFill>
                <a:srgbClr val="C00000"/>
              </a:solidFill>
              <a:ea typeface="MS PGothic" panose="020B0600070205080204" pitchFamily="34" charset="-128"/>
            </a:endParaRPr>
          </a:p>
        </p:txBody>
      </p:sp>
      <p:graphicFrame>
        <p:nvGraphicFramePr>
          <p:cNvPr id="3" name="Content Placeholder 3"/>
          <p:cNvGraphicFramePr/>
          <p:nvPr/>
        </p:nvGraphicFramePr>
        <p:xfrm>
          <a:off x="441987" y="1764227"/>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p:cNvSpPr txBox="1"/>
          <p:nvPr/>
        </p:nvSpPr>
        <p:spPr>
          <a:xfrm>
            <a:off x="323850" y="1557338"/>
            <a:ext cx="4183063" cy="4525962"/>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en-US" sz="5400" dirty="0">
                <a:solidFill>
                  <a:schemeClr val="tx2"/>
                </a:solidFill>
                <a:ea typeface="MS PGothic" panose="020B0600070205080204" pitchFamily="34" charset="-128"/>
              </a:rPr>
              <a:t>Supply Management</a:t>
            </a:r>
            <a:endParaRPr lang="en-US" sz="5400" dirty="0">
              <a:solidFill>
                <a:schemeClr val="tx2"/>
              </a:solidFill>
              <a:ea typeface="MS PGothic" panose="020B0600070205080204" pitchFamily="34" charset="-128"/>
            </a:endParaRPr>
          </a:p>
          <a:p>
            <a:pPr marL="0" indent="0" algn="ctr">
              <a:buFontTx/>
              <a:buNone/>
            </a:pPr>
            <a:r>
              <a:rPr lang="en-US" sz="4800" dirty="0">
                <a:solidFill>
                  <a:schemeClr val="tx2"/>
                </a:solidFill>
                <a:ea typeface="MS PGothic" panose="020B0600070205080204" pitchFamily="34" charset="-128"/>
              </a:rPr>
              <a:t>(‘Purchasing / Buying / Procurement’)</a:t>
            </a:r>
            <a:endParaRPr lang="en-US" sz="4800" dirty="0">
              <a:solidFill>
                <a:schemeClr val="tx2"/>
              </a:solidFill>
              <a:ea typeface="MS PGothic" panose="020B0600070205080204" pitchFamily="34" charset="-128"/>
            </a:endParaRPr>
          </a:p>
        </p:txBody>
      </p:sp>
      <p:pic>
        <p:nvPicPr>
          <p:cNvPr id="3" name="Content Placeholder 2"/>
          <p:cNvPicPr>
            <a:picLocks noChangeAspect="1"/>
          </p:cNvPicPr>
          <p:nvPr/>
        </p:nvPicPr>
        <p:blipFill>
          <a:blip r:embed="rId1">
            <a:extLst>
              <a:ext uri="{28A0092B-C50C-407E-A947-70E740481C1C}">
                <a14:useLocalDpi xmlns:a14="http://schemas.microsoft.com/office/drawing/2010/main" val="0"/>
              </a:ext>
            </a:extLst>
          </a:blip>
          <a:srcRect t="970" b="970"/>
          <a:stretch>
            <a:fillRect/>
          </a:stretch>
        </p:blipFill>
        <p:spPr>
          <a:xfrm>
            <a:off x="4659313" y="1989138"/>
            <a:ext cx="4038600" cy="45259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8650" y="890588"/>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r>
              <a:rPr lang="en-GB" altLang="en-US" sz="2700" dirty="0">
                <a:solidFill>
                  <a:srgbClr val="C00000"/>
                </a:solidFill>
              </a:rPr>
              <a:t>Unit of analysis</a:t>
            </a:r>
            <a:endParaRPr lang="en-GB" altLang="en-US" sz="2700" dirty="0">
              <a:solidFill>
                <a:srgbClr val="C00000"/>
              </a:solidFill>
            </a:endParaRPr>
          </a:p>
        </p:txBody>
      </p:sp>
      <p:sp>
        <p:nvSpPr>
          <p:cNvPr id="5" name="Line 3"/>
          <p:cNvSpPr>
            <a:spLocks noChangeShapeType="1"/>
          </p:cNvSpPr>
          <p:nvPr/>
        </p:nvSpPr>
        <p:spPr bwMode="auto">
          <a:xfrm>
            <a:off x="4400550" y="1918097"/>
            <a:ext cx="16192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 name="Oval 4"/>
          <p:cNvSpPr>
            <a:spLocks noChangeArrowheads="1"/>
          </p:cNvSpPr>
          <p:nvPr/>
        </p:nvSpPr>
        <p:spPr bwMode="auto">
          <a:xfrm>
            <a:off x="4293394" y="1863328"/>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7" name="Oval 5"/>
          <p:cNvSpPr>
            <a:spLocks noChangeArrowheads="1"/>
          </p:cNvSpPr>
          <p:nvPr/>
        </p:nvSpPr>
        <p:spPr bwMode="auto">
          <a:xfrm>
            <a:off x="4562476" y="1863328"/>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8" name="Line 6"/>
          <p:cNvSpPr>
            <a:spLocks noChangeShapeType="1"/>
          </p:cNvSpPr>
          <p:nvPr/>
        </p:nvSpPr>
        <p:spPr bwMode="auto">
          <a:xfrm>
            <a:off x="4400550" y="2674144"/>
            <a:ext cx="16192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9" name="Oval 7"/>
          <p:cNvSpPr>
            <a:spLocks noChangeArrowheads="1"/>
          </p:cNvSpPr>
          <p:nvPr/>
        </p:nvSpPr>
        <p:spPr bwMode="auto">
          <a:xfrm>
            <a:off x="4293394" y="26193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10" name="Oval 8"/>
          <p:cNvSpPr>
            <a:spLocks noChangeArrowheads="1"/>
          </p:cNvSpPr>
          <p:nvPr/>
        </p:nvSpPr>
        <p:spPr bwMode="auto">
          <a:xfrm>
            <a:off x="4562476" y="26193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11" name="Oval 9"/>
          <p:cNvSpPr>
            <a:spLocks noChangeArrowheads="1"/>
          </p:cNvSpPr>
          <p:nvPr/>
        </p:nvSpPr>
        <p:spPr bwMode="auto">
          <a:xfrm>
            <a:off x="4293394" y="2836069"/>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cxnSp>
        <p:nvCxnSpPr>
          <p:cNvPr id="12" name="AutoShape 10"/>
          <p:cNvCxnSpPr>
            <a:cxnSpLocks noChangeShapeType="1"/>
            <a:stCxn id="11" idx="7"/>
            <a:endCxn id="10" idx="3"/>
          </p:cNvCxnSpPr>
          <p:nvPr/>
        </p:nvCxnSpPr>
        <p:spPr bwMode="auto">
          <a:xfrm flipV="1">
            <a:off x="4386263" y="2712244"/>
            <a:ext cx="191691" cy="139304"/>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sp>
        <p:nvSpPr>
          <p:cNvPr id="13" name="Oval 11"/>
          <p:cNvSpPr>
            <a:spLocks noChangeArrowheads="1"/>
          </p:cNvSpPr>
          <p:nvPr/>
        </p:nvSpPr>
        <p:spPr bwMode="auto">
          <a:xfrm flipV="1">
            <a:off x="4293394" y="2403872"/>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cxnSp>
        <p:nvCxnSpPr>
          <p:cNvPr id="14" name="AutoShape 12"/>
          <p:cNvCxnSpPr>
            <a:cxnSpLocks noChangeShapeType="1"/>
            <a:stCxn id="13" idx="7"/>
            <a:endCxn id="10" idx="1"/>
          </p:cNvCxnSpPr>
          <p:nvPr/>
        </p:nvCxnSpPr>
        <p:spPr bwMode="auto">
          <a:xfrm>
            <a:off x="4386263" y="2496741"/>
            <a:ext cx="191691" cy="138113"/>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sp>
        <p:nvSpPr>
          <p:cNvPr id="15" name="Line 13"/>
          <p:cNvSpPr>
            <a:spLocks noChangeShapeType="1"/>
          </p:cNvSpPr>
          <p:nvPr/>
        </p:nvSpPr>
        <p:spPr bwMode="auto">
          <a:xfrm>
            <a:off x="4670822" y="3321844"/>
            <a:ext cx="16192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16" name="Oval 14"/>
          <p:cNvSpPr>
            <a:spLocks noChangeArrowheads="1"/>
          </p:cNvSpPr>
          <p:nvPr/>
        </p:nvSpPr>
        <p:spPr bwMode="auto">
          <a:xfrm>
            <a:off x="4563666" y="32670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17" name="Oval 15"/>
          <p:cNvSpPr>
            <a:spLocks noChangeArrowheads="1"/>
          </p:cNvSpPr>
          <p:nvPr/>
        </p:nvSpPr>
        <p:spPr bwMode="auto">
          <a:xfrm>
            <a:off x="4832747" y="32670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18" name="Line 16"/>
          <p:cNvSpPr>
            <a:spLocks noChangeShapeType="1"/>
          </p:cNvSpPr>
          <p:nvPr/>
        </p:nvSpPr>
        <p:spPr bwMode="auto">
          <a:xfrm>
            <a:off x="4130279" y="3321844"/>
            <a:ext cx="161925"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19" name="Oval 17"/>
          <p:cNvSpPr>
            <a:spLocks noChangeArrowheads="1"/>
          </p:cNvSpPr>
          <p:nvPr/>
        </p:nvSpPr>
        <p:spPr bwMode="auto">
          <a:xfrm>
            <a:off x="4023122" y="32670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0" name="Oval 18"/>
          <p:cNvSpPr>
            <a:spLocks noChangeArrowheads="1"/>
          </p:cNvSpPr>
          <p:nvPr/>
        </p:nvSpPr>
        <p:spPr bwMode="auto">
          <a:xfrm>
            <a:off x="4292203" y="3267076"/>
            <a:ext cx="108347" cy="108347"/>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1" name="Line 19"/>
          <p:cNvSpPr>
            <a:spLocks noChangeShapeType="1"/>
          </p:cNvSpPr>
          <p:nvPr/>
        </p:nvSpPr>
        <p:spPr bwMode="auto">
          <a:xfrm>
            <a:off x="4400550" y="3320654"/>
            <a:ext cx="16311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grpSp>
        <p:nvGrpSpPr>
          <p:cNvPr id="22" name="Group 20"/>
          <p:cNvGrpSpPr/>
          <p:nvPr/>
        </p:nvGrpSpPr>
        <p:grpSpPr bwMode="auto">
          <a:xfrm>
            <a:off x="4023123" y="3861198"/>
            <a:ext cx="1188244" cy="540544"/>
            <a:chOff x="2568" y="3470"/>
            <a:chExt cx="998" cy="454"/>
          </a:xfrm>
        </p:grpSpPr>
        <p:sp>
          <p:nvSpPr>
            <p:cNvPr id="23" name="Oval 21"/>
            <p:cNvSpPr>
              <a:spLocks noChangeArrowheads="1"/>
            </p:cNvSpPr>
            <p:nvPr/>
          </p:nvSpPr>
          <p:spPr bwMode="auto">
            <a:xfrm>
              <a:off x="3022" y="3651"/>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4" name="Oval 22"/>
            <p:cNvSpPr>
              <a:spLocks noChangeArrowheads="1"/>
            </p:cNvSpPr>
            <p:nvPr/>
          </p:nvSpPr>
          <p:spPr bwMode="auto">
            <a:xfrm>
              <a:off x="3249" y="356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5" name="Oval 23"/>
            <p:cNvSpPr>
              <a:spLocks noChangeArrowheads="1"/>
            </p:cNvSpPr>
            <p:nvPr/>
          </p:nvSpPr>
          <p:spPr bwMode="auto">
            <a:xfrm>
              <a:off x="2568" y="347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6" name="Oval 24"/>
            <p:cNvSpPr>
              <a:spLocks noChangeArrowheads="1"/>
            </p:cNvSpPr>
            <p:nvPr/>
          </p:nvSpPr>
          <p:spPr bwMode="auto">
            <a:xfrm>
              <a:off x="2795" y="356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7" name="Oval 25"/>
            <p:cNvSpPr>
              <a:spLocks noChangeArrowheads="1"/>
            </p:cNvSpPr>
            <p:nvPr/>
          </p:nvSpPr>
          <p:spPr bwMode="auto">
            <a:xfrm>
              <a:off x="3249" y="3742"/>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8" name="Oval 26"/>
            <p:cNvSpPr>
              <a:spLocks noChangeArrowheads="1"/>
            </p:cNvSpPr>
            <p:nvPr/>
          </p:nvSpPr>
          <p:spPr bwMode="auto">
            <a:xfrm>
              <a:off x="3475" y="3833"/>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29" name="Oval 27"/>
            <p:cNvSpPr>
              <a:spLocks noChangeArrowheads="1"/>
            </p:cNvSpPr>
            <p:nvPr/>
          </p:nvSpPr>
          <p:spPr bwMode="auto">
            <a:xfrm>
              <a:off x="2795" y="3742"/>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30" name="Oval 28"/>
            <p:cNvSpPr>
              <a:spLocks noChangeArrowheads="1"/>
            </p:cNvSpPr>
            <p:nvPr/>
          </p:nvSpPr>
          <p:spPr bwMode="auto">
            <a:xfrm>
              <a:off x="2568" y="3832"/>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31" name="Oval 29"/>
            <p:cNvSpPr>
              <a:spLocks noChangeArrowheads="1"/>
            </p:cNvSpPr>
            <p:nvPr/>
          </p:nvSpPr>
          <p:spPr bwMode="auto">
            <a:xfrm>
              <a:off x="3475" y="347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cxnSp>
          <p:nvCxnSpPr>
            <p:cNvPr id="32" name="AutoShape 30"/>
            <p:cNvCxnSpPr>
              <a:cxnSpLocks noChangeShapeType="1"/>
              <a:stCxn id="25" idx="6"/>
              <a:endCxn id="26" idx="1"/>
            </p:cNvCxnSpPr>
            <p:nvPr/>
          </p:nvCxnSpPr>
          <p:spPr bwMode="auto">
            <a:xfrm>
              <a:off x="2659" y="3516"/>
              <a:ext cx="149" cy="57"/>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3" name="AutoShape 31"/>
            <p:cNvCxnSpPr>
              <a:cxnSpLocks noChangeShapeType="1"/>
              <a:stCxn id="26" idx="6"/>
              <a:endCxn id="23" idx="1"/>
            </p:cNvCxnSpPr>
            <p:nvPr/>
          </p:nvCxnSpPr>
          <p:spPr bwMode="auto">
            <a:xfrm>
              <a:off x="2886" y="3606"/>
              <a:ext cx="149" cy="58"/>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4" name="AutoShape 32"/>
            <p:cNvCxnSpPr>
              <a:cxnSpLocks noChangeShapeType="1"/>
              <a:stCxn id="23" idx="3"/>
              <a:endCxn id="29" idx="6"/>
            </p:cNvCxnSpPr>
            <p:nvPr/>
          </p:nvCxnSpPr>
          <p:spPr bwMode="auto">
            <a:xfrm flipH="1">
              <a:off x="2886" y="3729"/>
              <a:ext cx="149" cy="59"/>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5" name="AutoShape 33"/>
            <p:cNvCxnSpPr>
              <a:cxnSpLocks noChangeShapeType="1"/>
              <a:stCxn id="29" idx="3"/>
              <a:endCxn id="30" idx="6"/>
            </p:cNvCxnSpPr>
            <p:nvPr/>
          </p:nvCxnSpPr>
          <p:spPr bwMode="auto">
            <a:xfrm flipH="1">
              <a:off x="2659" y="3820"/>
              <a:ext cx="149" cy="58"/>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6" name="AutoShape 34"/>
            <p:cNvCxnSpPr>
              <a:cxnSpLocks noChangeShapeType="1"/>
              <a:stCxn id="23" idx="7"/>
              <a:endCxn id="24" idx="2"/>
            </p:cNvCxnSpPr>
            <p:nvPr/>
          </p:nvCxnSpPr>
          <p:spPr bwMode="auto">
            <a:xfrm flipV="1">
              <a:off x="3100" y="3606"/>
              <a:ext cx="149" cy="58"/>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7" name="AutoShape 35"/>
            <p:cNvCxnSpPr>
              <a:cxnSpLocks noChangeShapeType="1"/>
              <a:stCxn id="24" idx="7"/>
              <a:endCxn id="31" idx="2"/>
            </p:cNvCxnSpPr>
            <p:nvPr/>
          </p:nvCxnSpPr>
          <p:spPr bwMode="auto">
            <a:xfrm flipV="1">
              <a:off x="3327" y="3516"/>
              <a:ext cx="148" cy="57"/>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8" name="AutoShape 36"/>
            <p:cNvCxnSpPr>
              <a:cxnSpLocks noChangeShapeType="1"/>
              <a:stCxn id="23" idx="5"/>
              <a:endCxn id="27" idx="2"/>
            </p:cNvCxnSpPr>
            <p:nvPr/>
          </p:nvCxnSpPr>
          <p:spPr bwMode="auto">
            <a:xfrm>
              <a:off x="3100" y="3729"/>
              <a:ext cx="149" cy="59"/>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39" name="AutoShape 37"/>
            <p:cNvCxnSpPr>
              <a:cxnSpLocks noChangeShapeType="1"/>
              <a:stCxn id="27" idx="5"/>
              <a:endCxn id="28" idx="2"/>
            </p:cNvCxnSpPr>
            <p:nvPr/>
          </p:nvCxnSpPr>
          <p:spPr bwMode="auto">
            <a:xfrm>
              <a:off x="3327" y="3820"/>
              <a:ext cx="148" cy="59"/>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grpSp>
      <p:grpSp>
        <p:nvGrpSpPr>
          <p:cNvPr id="40" name="Group 38"/>
          <p:cNvGrpSpPr/>
          <p:nvPr/>
        </p:nvGrpSpPr>
        <p:grpSpPr bwMode="auto">
          <a:xfrm>
            <a:off x="4023122" y="4672013"/>
            <a:ext cx="1189434" cy="972741"/>
            <a:chOff x="2567" y="4194"/>
            <a:chExt cx="999" cy="817"/>
          </a:xfrm>
        </p:grpSpPr>
        <p:sp>
          <p:nvSpPr>
            <p:cNvPr id="41" name="Oval 39"/>
            <p:cNvSpPr>
              <a:spLocks noChangeArrowheads="1"/>
            </p:cNvSpPr>
            <p:nvPr/>
          </p:nvSpPr>
          <p:spPr bwMode="auto">
            <a:xfrm>
              <a:off x="2704" y="4194"/>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2" name="Oval 40"/>
            <p:cNvSpPr>
              <a:spLocks noChangeArrowheads="1"/>
            </p:cNvSpPr>
            <p:nvPr/>
          </p:nvSpPr>
          <p:spPr bwMode="auto">
            <a:xfrm>
              <a:off x="2704" y="492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3" name="Oval 41"/>
            <p:cNvSpPr>
              <a:spLocks noChangeArrowheads="1"/>
            </p:cNvSpPr>
            <p:nvPr/>
          </p:nvSpPr>
          <p:spPr bwMode="auto">
            <a:xfrm>
              <a:off x="2567" y="4557"/>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4" name="Oval 42"/>
            <p:cNvSpPr>
              <a:spLocks noChangeArrowheads="1"/>
            </p:cNvSpPr>
            <p:nvPr/>
          </p:nvSpPr>
          <p:spPr bwMode="auto">
            <a:xfrm>
              <a:off x="2885" y="4739"/>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5" name="Oval 43"/>
            <p:cNvSpPr>
              <a:spLocks noChangeArrowheads="1"/>
            </p:cNvSpPr>
            <p:nvPr/>
          </p:nvSpPr>
          <p:spPr bwMode="auto">
            <a:xfrm>
              <a:off x="2976" y="4330"/>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6" name="Oval 44"/>
            <p:cNvSpPr>
              <a:spLocks noChangeArrowheads="1"/>
            </p:cNvSpPr>
            <p:nvPr/>
          </p:nvSpPr>
          <p:spPr bwMode="auto">
            <a:xfrm>
              <a:off x="3157" y="4875"/>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7" name="Oval 45"/>
            <p:cNvSpPr>
              <a:spLocks noChangeArrowheads="1"/>
            </p:cNvSpPr>
            <p:nvPr/>
          </p:nvSpPr>
          <p:spPr bwMode="auto">
            <a:xfrm>
              <a:off x="3248" y="4467"/>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48" name="Oval 46"/>
            <p:cNvSpPr>
              <a:spLocks noChangeArrowheads="1"/>
            </p:cNvSpPr>
            <p:nvPr/>
          </p:nvSpPr>
          <p:spPr bwMode="auto">
            <a:xfrm>
              <a:off x="3293" y="4693"/>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cxnSp>
          <p:nvCxnSpPr>
            <p:cNvPr id="49" name="AutoShape 47"/>
            <p:cNvCxnSpPr>
              <a:cxnSpLocks noChangeShapeType="1"/>
              <a:stCxn id="41" idx="5"/>
              <a:endCxn id="46" idx="1"/>
            </p:cNvCxnSpPr>
            <p:nvPr/>
          </p:nvCxnSpPr>
          <p:spPr bwMode="auto">
            <a:xfrm>
              <a:off x="2782" y="4272"/>
              <a:ext cx="388" cy="616"/>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0" name="AutoShape 48"/>
            <p:cNvCxnSpPr>
              <a:cxnSpLocks noChangeShapeType="1"/>
              <a:stCxn id="45" idx="3"/>
              <a:endCxn id="43" idx="6"/>
            </p:cNvCxnSpPr>
            <p:nvPr/>
          </p:nvCxnSpPr>
          <p:spPr bwMode="auto">
            <a:xfrm flipH="1">
              <a:off x="2658" y="4408"/>
              <a:ext cx="331" cy="195"/>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1" name="AutoShape 49"/>
            <p:cNvCxnSpPr>
              <a:cxnSpLocks noChangeShapeType="1"/>
              <a:stCxn id="47" idx="1"/>
              <a:endCxn id="45" idx="5"/>
            </p:cNvCxnSpPr>
            <p:nvPr/>
          </p:nvCxnSpPr>
          <p:spPr bwMode="auto">
            <a:xfrm flipH="1" flipV="1">
              <a:off x="3054" y="4408"/>
              <a:ext cx="207" cy="72"/>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2" name="AutoShape 50"/>
            <p:cNvCxnSpPr>
              <a:cxnSpLocks noChangeShapeType="1"/>
              <a:stCxn id="42" idx="6"/>
              <a:endCxn id="46" idx="2"/>
            </p:cNvCxnSpPr>
            <p:nvPr/>
          </p:nvCxnSpPr>
          <p:spPr bwMode="auto">
            <a:xfrm flipV="1">
              <a:off x="2795" y="4921"/>
              <a:ext cx="362" cy="45"/>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3" name="AutoShape 51"/>
            <p:cNvCxnSpPr>
              <a:cxnSpLocks noChangeShapeType="1"/>
              <a:stCxn id="42" idx="7"/>
              <a:endCxn id="44" idx="3"/>
            </p:cNvCxnSpPr>
            <p:nvPr/>
          </p:nvCxnSpPr>
          <p:spPr bwMode="auto">
            <a:xfrm flipV="1">
              <a:off x="2782" y="4817"/>
              <a:ext cx="116" cy="116"/>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4" name="AutoShape 52"/>
            <p:cNvCxnSpPr>
              <a:cxnSpLocks noChangeShapeType="1"/>
              <a:stCxn id="44" idx="0"/>
              <a:endCxn id="45" idx="4"/>
            </p:cNvCxnSpPr>
            <p:nvPr/>
          </p:nvCxnSpPr>
          <p:spPr bwMode="auto">
            <a:xfrm flipV="1">
              <a:off x="2931" y="4421"/>
              <a:ext cx="91" cy="318"/>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5" name="AutoShape 53"/>
            <p:cNvCxnSpPr>
              <a:cxnSpLocks noChangeShapeType="1"/>
              <a:stCxn id="43" idx="6"/>
              <a:endCxn id="48" idx="2"/>
            </p:cNvCxnSpPr>
            <p:nvPr/>
          </p:nvCxnSpPr>
          <p:spPr bwMode="auto">
            <a:xfrm>
              <a:off x="2658" y="4603"/>
              <a:ext cx="635" cy="136"/>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6" name="AutoShape 54"/>
            <p:cNvCxnSpPr>
              <a:cxnSpLocks noChangeShapeType="1"/>
              <a:stCxn id="43" idx="6"/>
              <a:endCxn id="44" idx="1"/>
            </p:cNvCxnSpPr>
            <p:nvPr/>
          </p:nvCxnSpPr>
          <p:spPr bwMode="auto">
            <a:xfrm>
              <a:off x="2658" y="4603"/>
              <a:ext cx="240" cy="149"/>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7" name="AutoShape 55"/>
            <p:cNvCxnSpPr>
              <a:cxnSpLocks noChangeShapeType="1"/>
              <a:stCxn id="44" idx="7"/>
              <a:endCxn id="47" idx="3"/>
            </p:cNvCxnSpPr>
            <p:nvPr/>
          </p:nvCxnSpPr>
          <p:spPr bwMode="auto">
            <a:xfrm flipV="1">
              <a:off x="2963" y="4545"/>
              <a:ext cx="298" cy="207"/>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58" name="AutoShape 56"/>
            <p:cNvCxnSpPr>
              <a:cxnSpLocks noChangeShapeType="1"/>
              <a:stCxn id="43" idx="7"/>
              <a:endCxn id="41" idx="4"/>
            </p:cNvCxnSpPr>
            <p:nvPr/>
          </p:nvCxnSpPr>
          <p:spPr bwMode="auto">
            <a:xfrm flipV="1">
              <a:off x="2645" y="4285"/>
              <a:ext cx="105" cy="285"/>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sp>
          <p:nvSpPr>
            <p:cNvPr id="59" name="Oval 57"/>
            <p:cNvSpPr>
              <a:spLocks noChangeArrowheads="1"/>
            </p:cNvSpPr>
            <p:nvPr/>
          </p:nvSpPr>
          <p:spPr bwMode="auto">
            <a:xfrm>
              <a:off x="3475" y="4285"/>
              <a:ext cx="91" cy="91"/>
            </a:xfrm>
            <a:prstGeom prst="ellipse">
              <a:avLst/>
            </a:pr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cxnSp>
          <p:nvCxnSpPr>
            <p:cNvPr id="60" name="AutoShape 58"/>
            <p:cNvCxnSpPr>
              <a:cxnSpLocks noChangeShapeType="1"/>
              <a:stCxn id="45" idx="6"/>
              <a:endCxn id="59" idx="2"/>
            </p:cNvCxnSpPr>
            <p:nvPr/>
          </p:nvCxnSpPr>
          <p:spPr bwMode="auto">
            <a:xfrm flipV="1">
              <a:off x="3067" y="4331"/>
              <a:ext cx="408" cy="45"/>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cxnSp>
          <p:nvCxnSpPr>
            <p:cNvPr id="61" name="AutoShape 59"/>
            <p:cNvCxnSpPr>
              <a:cxnSpLocks noChangeShapeType="1"/>
              <a:stCxn id="48" idx="0"/>
              <a:endCxn id="59" idx="3"/>
            </p:cNvCxnSpPr>
            <p:nvPr/>
          </p:nvCxnSpPr>
          <p:spPr bwMode="auto">
            <a:xfrm flipV="1">
              <a:off x="3339" y="4363"/>
              <a:ext cx="149" cy="330"/>
            </a:xfrm>
            <a:prstGeom prst="straightConnector1">
              <a:avLst/>
            </a:prstGeom>
            <a:noFill/>
            <a:ln w="19050">
              <a:solidFill>
                <a:schemeClr val="tx1"/>
              </a:solidFill>
              <a:round/>
            </a:ln>
            <a:extLst>
              <a:ext uri="{909E8E84-426E-40DD-AFC4-6F175D3DCCD1}">
                <a14:hiddenFill xmlns:a14="http://schemas.microsoft.com/office/drawing/2010/main">
                  <a:noFill/>
                </a14:hiddenFill>
              </a:ext>
            </a:extLst>
          </p:spPr>
        </p:cxnSp>
      </p:grpSp>
      <p:sp>
        <p:nvSpPr>
          <p:cNvPr id="62" name="Rectangle 60"/>
          <p:cNvSpPr>
            <a:spLocks noChangeArrowheads="1"/>
          </p:cNvSpPr>
          <p:nvPr/>
        </p:nvSpPr>
        <p:spPr bwMode="auto">
          <a:xfrm>
            <a:off x="1403648" y="1593057"/>
            <a:ext cx="4536504" cy="410408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endParaRPr lang="en-GB" altLang="en-US" sz="1350">
              <a:solidFill>
                <a:prstClr val="black"/>
              </a:solidFill>
            </a:endParaRPr>
          </a:p>
        </p:txBody>
      </p:sp>
      <p:sp>
        <p:nvSpPr>
          <p:cNvPr id="63" name="Line 61"/>
          <p:cNvSpPr>
            <a:spLocks noChangeShapeType="1"/>
          </p:cNvSpPr>
          <p:nvPr/>
        </p:nvSpPr>
        <p:spPr bwMode="auto">
          <a:xfrm>
            <a:off x="3644504" y="1593057"/>
            <a:ext cx="0" cy="4104085"/>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4" name="Line 62"/>
          <p:cNvSpPr>
            <a:spLocks noChangeShapeType="1"/>
          </p:cNvSpPr>
          <p:nvPr/>
        </p:nvSpPr>
        <p:spPr bwMode="auto">
          <a:xfrm flipH="1">
            <a:off x="1701404" y="2295525"/>
            <a:ext cx="388739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5" name="Line 63"/>
          <p:cNvSpPr>
            <a:spLocks noChangeShapeType="1"/>
          </p:cNvSpPr>
          <p:nvPr/>
        </p:nvSpPr>
        <p:spPr bwMode="auto">
          <a:xfrm flipH="1">
            <a:off x="1701404" y="4563666"/>
            <a:ext cx="388739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6" name="Line 64"/>
          <p:cNvSpPr>
            <a:spLocks noChangeShapeType="1"/>
          </p:cNvSpPr>
          <p:nvPr/>
        </p:nvSpPr>
        <p:spPr bwMode="auto">
          <a:xfrm flipH="1">
            <a:off x="1701404" y="2996804"/>
            <a:ext cx="388739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7" name="Line 65"/>
          <p:cNvSpPr>
            <a:spLocks noChangeShapeType="1"/>
          </p:cNvSpPr>
          <p:nvPr/>
        </p:nvSpPr>
        <p:spPr bwMode="auto">
          <a:xfrm flipH="1">
            <a:off x="1701404" y="3699272"/>
            <a:ext cx="388739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defTabSz="685800"/>
            <a:endParaRPr lang="en-GB" sz="1350">
              <a:solidFill>
                <a:prstClr val="black"/>
              </a:solidFill>
              <a:latin typeface="Calibri" panose="020F0502020204030204"/>
            </a:endParaRPr>
          </a:p>
        </p:txBody>
      </p:sp>
      <p:sp>
        <p:nvSpPr>
          <p:cNvPr id="68" name="Text Box 66"/>
          <p:cNvSpPr txBox="1">
            <a:spLocks noChangeArrowheads="1"/>
          </p:cNvSpPr>
          <p:nvPr/>
        </p:nvSpPr>
        <p:spPr bwMode="auto">
          <a:xfrm>
            <a:off x="1835011" y="1754981"/>
            <a:ext cx="1473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GB" altLang="en-US" sz="1400" dirty="0">
                <a:solidFill>
                  <a:prstClr val="black"/>
                </a:solidFill>
                <a:latin typeface="Times New Roman" panose="02020603050405020304" pitchFamily="18" charset="0"/>
              </a:rPr>
              <a:t>Dyadic exchange </a:t>
            </a:r>
            <a:endParaRPr lang="en-GB" altLang="en-US" sz="1400" dirty="0">
              <a:solidFill>
                <a:prstClr val="black"/>
              </a:solidFill>
              <a:latin typeface="Times New Roman" panose="02020603050405020304" pitchFamily="18" charset="0"/>
            </a:endParaRPr>
          </a:p>
          <a:p>
            <a:pPr algn="ctr" defTabSz="685800"/>
            <a:r>
              <a:rPr lang="en-GB" altLang="en-US" sz="1400" dirty="0">
                <a:solidFill>
                  <a:prstClr val="black"/>
                </a:solidFill>
                <a:latin typeface="Times New Roman" panose="02020603050405020304" pitchFamily="18" charset="0"/>
              </a:rPr>
              <a:t>relationship</a:t>
            </a:r>
            <a:endParaRPr lang="en-GB" altLang="en-US" sz="1400" dirty="0">
              <a:solidFill>
                <a:prstClr val="black"/>
              </a:solidFill>
              <a:latin typeface="Times New Roman" panose="02020603050405020304" pitchFamily="18" charset="0"/>
            </a:endParaRPr>
          </a:p>
        </p:txBody>
      </p:sp>
      <p:sp>
        <p:nvSpPr>
          <p:cNvPr id="69" name="Text Box 67"/>
          <p:cNvSpPr txBox="1">
            <a:spLocks noChangeArrowheads="1"/>
          </p:cNvSpPr>
          <p:nvPr/>
        </p:nvSpPr>
        <p:spPr bwMode="auto">
          <a:xfrm>
            <a:off x="1728427" y="2511029"/>
            <a:ext cx="1765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GB" altLang="en-US" sz="1400" dirty="0">
                <a:solidFill>
                  <a:prstClr val="black"/>
                </a:solidFill>
                <a:latin typeface="Times New Roman" panose="02020603050405020304" pitchFamily="18" charset="0"/>
              </a:rPr>
              <a:t>Relationship portfolio</a:t>
            </a:r>
            <a:endParaRPr lang="en-GB" altLang="en-US" sz="1400" dirty="0">
              <a:solidFill>
                <a:prstClr val="black"/>
              </a:solidFill>
              <a:latin typeface="Times New Roman" panose="02020603050405020304" pitchFamily="18" charset="0"/>
            </a:endParaRPr>
          </a:p>
        </p:txBody>
      </p:sp>
      <p:sp>
        <p:nvSpPr>
          <p:cNvPr id="70" name="Text Box 68"/>
          <p:cNvSpPr txBox="1">
            <a:spLocks noChangeArrowheads="1"/>
          </p:cNvSpPr>
          <p:nvPr/>
        </p:nvSpPr>
        <p:spPr bwMode="auto">
          <a:xfrm>
            <a:off x="2042664" y="3255169"/>
            <a:ext cx="1127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GB" altLang="en-US" sz="1400" dirty="0">
                <a:solidFill>
                  <a:prstClr val="black"/>
                </a:solidFill>
                <a:latin typeface="Times New Roman" panose="02020603050405020304" pitchFamily="18" charset="0"/>
              </a:rPr>
              <a:t>Supply chain</a:t>
            </a:r>
            <a:endParaRPr lang="en-GB" altLang="en-US" sz="1400" dirty="0">
              <a:solidFill>
                <a:prstClr val="black"/>
              </a:solidFill>
              <a:latin typeface="Times New Roman" panose="02020603050405020304" pitchFamily="18" charset="0"/>
            </a:endParaRPr>
          </a:p>
        </p:txBody>
      </p:sp>
      <p:sp>
        <p:nvSpPr>
          <p:cNvPr id="71" name="Text Box 69"/>
          <p:cNvSpPr txBox="1">
            <a:spLocks noChangeArrowheads="1"/>
          </p:cNvSpPr>
          <p:nvPr/>
        </p:nvSpPr>
        <p:spPr bwMode="auto">
          <a:xfrm>
            <a:off x="1661720" y="4011216"/>
            <a:ext cx="1895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GB" altLang="en-US" sz="1400" dirty="0">
                <a:solidFill>
                  <a:prstClr val="black"/>
                </a:solidFill>
                <a:latin typeface="Times New Roman" panose="02020603050405020304" pitchFamily="18" charset="0"/>
              </a:rPr>
              <a:t>Focal firm supply chain</a:t>
            </a:r>
            <a:endParaRPr lang="en-GB" altLang="en-US" sz="1400" dirty="0">
              <a:solidFill>
                <a:prstClr val="black"/>
              </a:solidFill>
              <a:latin typeface="Times New Roman" panose="02020603050405020304" pitchFamily="18" charset="0"/>
            </a:endParaRPr>
          </a:p>
        </p:txBody>
      </p:sp>
      <p:sp>
        <p:nvSpPr>
          <p:cNvPr id="72" name="Text Box 70"/>
          <p:cNvSpPr txBox="1">
            <a:spLocks noChangeArrowheads="1"/>
          </p:cNvSpPr>
          <p:nvPr/>
        </p:nvSpPr>
        <p:spPr bwMode="auto">
          <a:xfrm>
            <a:off x="1810133" y="4982766"/>
            <a:ext cx="16113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r>
              <a:rPr lang="en-GB" altLang="en-US" sz="1400" dirty="0">
                <a:solidFill>
                  <a:prstClr val="black"/>
                </a:solidFill>
                <a:latin typeface="Times New Roman" panose="02020603050405020304" pitchFamily="18" charset="0"/>
              </a:rPr>
              <a:t>Industry as network</a:t>
            </a:r>
            <a:endParaRPr lang="en-GB" altLang="en-US" sz="1400" dirty="0">
              <a:solidFill>
                <a:prstClr val="black"/>
              </a:solidFill>
              <a:latin typeface="Times New Roman" panose="02020603050405020304" pitchFamily="18" charset="0"/>
            </a:endParaRPr>
          </a:p>
        </p:txBody>
      </p:sp>
      <p:sp>
        <p:nvSpPr>
          <p:cNvPr id="3" name="Rectangle 2"/>
          <p:cNvSpPr/>
          <p:nvPr/>
        </p:nvSpPr>
        <p:spPr>
          <a:xfrm>
            <a:off x="1556155" y="6034683"/>
            <a:ext cx="2100255" cy="307777"/>
          </a:xfrm>
          <a:prstGeom prst="rect">
            <a:avLst/>
          </a:prstGeom>
        </p:spPr>
        <p:txBody>
          <a:bodyPr wrap="none">
            <a:spAutoFit/>
          </a:bodyPr>
          <a:lstStyle/>
          <a:p>
            <a:pPr algn="ctr" defTabSz="685800" eaLnBrk="0" hangingPunct="0"/>
            <a:r>
              <a:rPr lang="en-GB" altLang="en-US" sz="1400" dirty="0">
                <a:solidFill>
                  <a:prstClr val="black"/>
                </a:solidFill>
                <a:latin typeface="Times New Roman" panose="02020603050405020304" pitchFamily="18" charset="0"/>
                <a:cs typeface="Arial" panose="020B0604020202020204" pitchFamily="34" charset="0"/>
              </a:rPr>
              <a:t>Industry as Eco System… </a:t>
            </a:r>
            <a:endParaRPr lang="en-GB" altLang="en-US" sz="1400" dirty="0">
              <a:solidFill>
                <a:prstClr val="black"/>
              </a:solidFill>
              <a:latin typeface="Times New Roman" panose="02020603050405020304" pitchFamily="18" charset="0"/>
              <a:cs typeface="Arial" panose="020B0604020202020204" pitchFamily="34" charset="0"/>
            </a:endParaRPr>
          </a:p>
        </p:txBody>
      </p:sp>
      <p:sp>
        <p:nvSpPr>
          <p:cNvPr id="73" name="TextBox 72"/>
          <p:cNvSpPr txBox="1"/>
          <p:nvPr/>
        </p:nvSpPr>
        <p:spPr>
          <a:xfrm>
            <a:off x="6593942" y="1647259"/>
            <a:ext cx="2142894" cy="369332"/>
          </a:xfrm>
          <a:prstGeom prst="rect">
            <a:avLst/>
          </a:prstGeom>
          <a:noFill/>
        </p:spPr>
        <p:txBody>
          <a:bodyPr wrap="none" rtlCol="0">
            <a:spAutoFit/>
          </a:bodyPr>
          <a:lstStyle/>
          <a:p>
            <a:r>
              <a:rPr lang="en-GB" dirty="0"/>
              <a:t>Consumer marketing</a:t>
            </a:r>
            <a:endParaRPr lang="en-GB" dirty="0"/>
          </a:p>
        </p:txBody>
      </p:sp>
      <p:sp>
        <p:nvSpPr>
          <p:cNvPr id="74" name="TextBox 73"/>
          <p:cNvSpPr txBox="1"/>
          <p:nvPr/>
        </p:nvSpPr>
        <p:spPr>
          <a:xfrm>
            <a:off x="6600937" y="2211884"/>
            <a:ext cx="2210862" cy="923330"/>
          </a:xfrm>
          <a:prstGeom prst="rect">
            <a:avLst/>
          </a:prstGeom>
          <a:noFill/>
        </p:spPr>
        <p:txBody>
          <a:bodyPr wrap="none" rtlCol="0">
            <a:spAutoFit/>
          </a:bodyPr>
          <a:lstStyle/>
          <a:p>
            <a:r>
              <a:rPr lang="en-GB" dirty="0"/>
              <a:t>Industrial marketing /</a:t>
            </a:r>
            <a:endParaRPr lang="en-GB" dirty="0"/>
          </a:p>
          <a:p>
            <a:r>
              <a:rPr lang="en-GB" dirty="0"/>
              <a:t>Supply Chain </a:t>
            </a:r>
            <a:endParaRPr lang="en-GB" dirty="0"/>
          </a:p>
          <a:p>
            <a:r>
              <a:rPr lang="en-GB" dirty="0"/>
              <a:t>Management / B2B</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2071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tx2"/>
                </a:solidFill>
                <a:ea typeface="MS PGothic" panose="020B0600070205080204" pitchFamily="34" charset="-128"/>
              </a:rPr>
              <a:t>What is Supply Management?</a:t>
            </a:r>
            <a:endParaRPr lang="en-GB" sz="3600" dirty="0">
              <a:solidFill>
                <a:schemeClr val="tx2"/>
              </a:solidFill>
              <a:ea typeface="MS PGothic" panose="020B0600070205080204" pitchFamily="34" charset="-128"/>
            </a:endParaRPr>
          </a:p>
        </p:txBody>
      </p:sp>
      <p:sp>
        <p:nvSpPr>
          <p:cNvPr id="3" name="Rectangle 3"/>
          <p:cNvSpPr txBox="1">
            <a:spLocks noChangeArrowheads="1"/>
          </p:cNvSpPr>
          <p:nvPr/>
        </p:nvSpPr>
        <p:spPr>
          <a:xfrm>
            <a:off x="468313" y="1484313"/>
            <a:ext cx="8229600" cy="10810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ea typeface="MS PGothic" panose="020B0600070205080204" pitchFamily="34" charset="-128"/>
              </a:rPr>
              <a:t>Ensuring that the enterprise is </a:t>
            </a:r>
            <a:r>
              <a:rPr lang="en-GB" sz="2400" i="1">
                <a:ea typeface="MS PGothic" panose="020B0600070205080204" pitchFamily="34" charset="-128"/>
              </a:rPr>
              <a:t>supplied</a:t>
            </a:r>
            <a:r>
              <a:rPr lang="en-GB" sz="2400">
                <a:ea typeface="MS PGothic" panose="020B0600070205080204" pitchFamily="34" charset="-128"/>
              </a:rPr>
              <a:t> with what it needs, so that it can </a:t>
            </a:r>
            <a:r>
              <a:rPr lang="en-GB" sz="2400" i="1">
                <a:ea typeface="MS PGothic" panose="020B0600070205080204" pitchFamily="34" charset="-128"/>
              </a:rPr>
              <a:t>provide</a:t>
            </a:r>
            <a:r>
              <a:rPr lang="en-GB" sz="2400">
                <a:ea typeface="MS PGothic" panose="020B0600070205080204" pitchFamily="34" charset="-128"/>
              </a:rPr>
              <a:t> what it sells to its market</a:t>
            </a:r>
            <a:r>
              <a:rPr lang="en-GB">
                <a:ea typeface="MS PGothic" panose="020B0600070205080204" pitchFamily="34" charset="-128"/>
              </a:rPr>
              <a:t>.</a:t>
            </a:r>
            <a:endParaRPr lang="en-GB">
              <a:ea typeface="MS PGothic" panose="020B0600070205080204" pitchFamily="34" charset="-128"/>
            </a:endParaRPr>
          </a:p>
        </p:txBody>
      </p:sp>
      <p:sp>
        <p:nvSpPr>
          <p:cNvPr id="4" name="Oval 4"/>
          <p:cNvSpPr>
            <a:spLocks noChangeArrowheads="1"/>
          </p:cNvSpPr>
          <p:nvPr/>
        </p:nvSpPr>
        <p:spPr bwMode="auto">
          <a:xfrm>
            <a:off x="827088" y="3614738"/>
            <a:ext cx="2592387" cy="1368425"/>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 name="Oval 5"/>
          <p:cNvSpPr>
            <a:spLocks noChangeArrowheads="1"/>
          </p:cNvSpPr>
          <p:nvPr/>
        </p:nvSpPr>
        <p:spPr bwMode="auto">
          <a:xfrm>
            <a:off x="3275013" y="3614738"/>
            <a:ext cx="2592387" cy="1368425"/>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6" name="Oval 6"/>
          <p:cNvSpPr>
            <a:spLocks noChangeArrowheads="1"/>
          </p:cNvSpPr>
          <p:nvPr/>
        </p:nvSpPr>
        <p:spPr bwMode="auto">
          <a:xfrm>
            <a:off x="5722938" y="3614738"/>
            <a:ext cx="2592387" cy="1368425"/>
          </a:xfrm>
          <a:prstGeom prst="ellipse">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7" name="Text Box 7"/>
          <p:cNvSpPr txBox="1">
            <a:spLocks noChangeArrowheads="1"/>
          </p:cNvSpPr>
          <p:nvPr/>
        </p:nvSpPr>
        <p:spPr bwMode="auto">
          <a:xfrm>
            <a:off x="1042988" y="4111625"/>
            <a:ext cx="2160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2000"/>
              <a:t>SOURCE</a:t>
            </a:r>
            <a:endParaRPr lang="en-GB" sz="2000"/>
          </a:p>
        </p:txBody>
      </p:sp>
      <p:sp>
        <p:nvSpPr>
          <p:cNvPr id="8" name="Text Box 8"/>
          <p:cNvSpPr txBox="1">
            <a:spLocks noChangeArrowheads="1"/>
          </p:cNvSpPr>
          <p:nvPr/>
        </p:nvSpPr>
        <p:spPr bwMode="auto">
          <a:xfrm>
            <a:off x="3419475" y="4111625"/>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2000"/>
              <a:t>MAKE</a:t>
            </a:r>
            <a:endParaRPr lang="en-GB" sz="2000"/>
          </a:p>
        </p:txBody>
      </p:sp>
      <p:sp>
        <p:nvSpPr>
          <p:cNvPr id="9" name="Text Box 9"/>
          <p:cNvSpPr txBox="1">
            <a:spLocks noChangeArrowheads="1"/>
          </p:cNvSpPr>
          <p:nvPr/>
        </p:nvSpPr>
        <p:spPr bwMode="auto">
          <a:xfrm>
            <a:off x="5940425" y="4117975"/>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2000"/>
              <a:t>DELIVER</a:t>
            </a:r>
            <a:endParaRPr lang="en-GB" sz="2000"/>
          </a:p>
        </p:txBody>
      </p:sp>
      <p:sp>
        <p:nvSpPr>
          <p:cNvPr id="10" name="AutoShape 10"/>
          <p:cNvSpPr>
            <a:spLocks noChangeArrowheads="1"/>
          </p:cNvSpPr>
          <p:nvPr/>
        </p:nvSpPr>
        <p:spPr bwMode="auto">
          <a:xfrm flipH="1" flipV="1">
            <a:off x="971550" y="4983163"/>
            <a:ext cx="6696075" cy="1295400"/>
          </a:xfrm>
          <a:prstGeom prst="curvedDownArrow">
            <a:avLst>
              <a:gd name="adj1" fmla="val 103382"/>
              <a:gd name="adj2" fmla="val 206765"/>
              <a:gd name="adj3" fmla="val 33333"/>
            </a:avLst>
          </a:prstGeom>
          <a:noFill/>
          <a:ln w="3810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1" name="Text Box 11"/>
          <p:cNvSpPr txBox="1">
            <a:spLocks noChangeArrowheads="1"/>
          </p:cNvSpPr>
          <p:nvPr/>
        </p:nvSpPr>
        <p:spPr bwMode="auto">
          <a:xfrm>
            <a:off x="3635375" y="6416675"/>
            <a:ext cx="1944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2000"/>
              <a:t>RETURN</a:t>
            </a:r>
            <a:endParaRPr lang="en-GB" sz="2000"/>
          </a:p>
        </p:txBody>
      </p:sp>
      <p:sp>
        <p:nvSpPr>
          <p:cNvPr id="12" name="AutoShape 12"/>
          <p:cNvSpPr>
            <a:spLocks noChangeArrowheads="1"/>
          </p:cNvSpPr>
          <p:nvPr/>
        </p:nvSpPr>
        <p:spPr bwMode="auto">
          <a:xfrm>
            <a:off x="0" y="2678113"/>
            <a:ext cx="3059113" cy="1657350"/>
          </a:xfrm>
          <a:prstGeom prst="irregularSeal1">
            <a:avLst/>
          </a:prstGeom>
          <a:solidFill>
            <a:srgbClr val="FFFF00"/>
          </a:solidFill>
          <a:ln w="19050">
            <a:solidFill>
              <a:schemeClr val="tx1"/>
            </a:solidFill>
            <a:miter lim="800000"/>
          </a:ln>
        </p:spPr>
        <p:txBody>
          <a:bodyPr anchor="ctr">
            <a:spAutoFit/>
          </a:bodyPr>
          <a:lstStyle/>
          <a:p>
            <a:endParaRPr lang="en-US"/>
          </a:p>
        </p:txBody>
      </p:sp>
      <p:sp>
        <p:nvSpPr>
          <p:cNvPr id="13" name="Text Box 13"/>
          <p:cNvSpPr txBox="1">
            <a:spLocks noChangeArrowheads="1"/>
          </p:cNvSpPr>
          <p:nvPr/>
        </p:nvSpPr>
        <p:spPr bwMode="auto">
          <a:xfrm>
            <a:off x="611188" y="3254375"/>
            <a:ext cx="187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1800"/>
              <a:t>Procurement</a:t>
            </a:r>
            <a:endParaRPr lang="en-GB" sz="1800"/>
          </a:p>
        </p:txBody>
      </p:sp>
      <p:sp>
        <p:nvSpPr>
          <p:cNvPr id="14" name="AutoShape 14"/>
          <p:cNvSpPr>
            <a:spLocks noChangeArrowheads="1"/>
          </p:cNvSpPr>
          <p:nvPr/>
        </p:nvSpPr>
        <p:spPr bwMode="auto">
          <a:xfrm>
            <a:off x="3059113" y="2535238"/>
            <a:ext cx="3059112" cy="1657350"/>
          </a:xfrm>
          <a:prstGeom prst="irregularSeal1">
            <a:avLst/>
          </a:prstGeom>
          <a:solidFill>
            <a:srgbClr val="FFFF00"/>
          </a:solidFill>
          <a:ln w="19050">
            <a:solidFill>
              <a:schemeClr val="tx1"/>
            </a:solidFill>
            <a:miter lim="800000"/>
          </a:ln>
        </p:spPr>
        <p:txBody>
          <a:bodyPr anchor="ctr">
            <a:spAutoFit/>
          </a:bodyPr>
          <a:lstStyle/>
          <a:p>
            <a:endParaRPr lang="en-US"/>
          </a:p>
        </p:txBody>
      </p:sp>
      <p:sp>
        <p:nvSpPr>
          <p:cNvPr id="15" name="Text Box 15"/>
          <p:cNvSpPr txBox="1">
            <a:spLocks noChangeArrowheads="1"/>
          </p:cNvSpPr>
          <p:nvPr/>
        </p:nvSpPr>
        <p:spPr bwMode="auto">
          <a:xfrm>
            <a:off x="3708400" y="3109913"/>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1800"/>
              <a:t>Operations</a:t>
            </a:r>
            <a:endParaRPr lang="en-GB" sz="1800"/>
          </a:p>
        </p:txBody>
      </p:sp>
      <p:sp>
        <p:nvSpPr>
          <p:cNvPr id="16" name="AutoShape 16"/>
          <p:cNvSpPr>
            <a:spLocks noChangeArrowheads="1"/>
          </p:cNvSpPr>
          <p:nvPr/>
        </p:nvSpPr>
        <p:spPr bwMode="auto">
          <a:xfrm>
            <a:off x="6049963" y="2605088"/>
            <a:ext cx="3059112" cy="1657350"/>
          </a:xfrm>
          <a:prstGeom prst="irregularSeal1">
            <a:avLst/>
          </a:prstGeom>
          <a:solidFill>
            <a:srgbClr val="FFFF00"/>
          </a:solidFill>
          <a:ln w="19050">
            <a:solidFill>
              <a:schemeClr val="tx1"/>
            </a:solidFill>
            <a:miter lim="800000"/>
          </a:ln>
        </p:spPr>
        <p:txBody>
          <a:bodyPr anchor="ctr">
            <a:spAutoFit/>
          </a:bodyPr>
          <a:lstStyle/>
          <a:p>
            <a:endParaRPr lang="en-US"/>
          </a:p>
        </p:txBody>
      </p:sp>
      <p:sp>
        <p:nvSpPr>
          <p:cNvPr id="17" name="Text Box 17"/>
          <p:cNvSpPr txBox="1">
            <a:spLocks noChangeArrowheads="1"/>
          </p:cNvSpPr>
          <p:nvPr/>
        </p:nvSpPr>
        <p:spPr bwMode="auto">
          <a:xfrm>
            <a:off x="6877050" y="31829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1800"/>
              <a:t>Logistics</a:t>
            </a:r>
            <a:endParaRPr lang="en-GB" sz="1800"/>
          </a:p>
        </p:txBody>
      </p:sp>
      <p:sp>
        <p:nvSpPr>
          <p:cNvPr id="18" name="AutoShape 18"/>
          <p:cNvSpPr>
            <a:spLocks noChangeArrowheads="1"/>
          </p:cNvSpPr>
          <p:nvPr/>
        </p:nvSpPr>
        <p:spPr bwMode="auto">
          <a:xfrm>
            <a:off x="3348038" y="4838700"/>
            <a:ext cx="3059112" cy="1657350"/>
          </a:xfrm>
          <a:prstGeom prst="irregularSeal1">
            <a:avLst/>
          </a:prstGeom>
          <a:solidFill>
            <a:srgbClr val="FFFF00"/>
          </a:solidFill>
          <a:ln w="19050">
            <a:solidFill>
              <a:schemeClr val="tx1"/>
            </a:solidFill>
            <a:miter lim="800000"/>
          </a:ln>
        </p:spPr>
        <p:txBody>
          <a:bodyPr anchor="ctr">
            <a:spAutoFit/>
          </a:bodyPr>
          <a:lstStyle/>
          <a:p>
            <a:endParaRPr lang="en-US"/>
          </a:p>
        </p:txBody>
      </p:sp>
      <p:sp>
        <p:nvSpPr>
          <p:cNvPr id="19" name="Text Box 19"/>
          <p:cNvSpPr txBox="1">
            <a:spLocks noChangeArrowheads="1"/>
          </p:cNvSpPr>
          <p:nvPr/>
        </p:nvSpPr>
        <p:spPr bwMode="auto">
          <a:xfrm>
            <a:off x="3995738" y="5343525"/>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sz="1800"/>
              <a:t>Reverse Logistics</a:t>
            </a: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tx2"/>
                </a:solidFill>
                <a:latin typeface="Calibri" panose="020F0502020204030204" pitchFamily="34" charset="0"/>
                <a:cs typeface="Arial" panose="020B0604020202020204" pitchFamily="34" charset="0"/>
              </a:rPr>
              <a:t>The Make-Buy Decision</a:t>
            </a:r>
            <a:endParaRPr lang="en-GB" sz="3600" dirty="0">
              <a:solidFill>
                <a:schemeClr val="tx2"/>
              </a:solidFill>
            </a:endParaRPr>
          </a:p>
        </p:txBody>
      </p:sp>
      <p:sp>
        <p:nvSpPr>
          <p:cNvPr id="3" name="Rectangle 2"/>
          <p:cNvSpPr txBox="1">
            <a:spLocks noChangeArrowheads="1"/>
          </p:cNvSpPr>
          <p:nvPr/>
        </p:nvSpPr>
        <p:spPr>
          <a:xfrm>
            <a:off x="685800" y="485775"/>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Calibri" panose="020F0502020204030204" pitchFamily="34" charset="0"/>
              <a:cs typeface="Arial" panose="020B0604020202020204" pitchFamily="34" charset="0"/>
            </a:endParaRPr>
          </a:p>
        </p:txBody>
      </p:sp>
      <p:sp>
        <p:nvSpPr>
          <p:cNvPr id="4" name="Rectangle 3"/>
          <p:cNvSpPr txBox="1">
            <a:spLocks noChangeArrowheads="1"/>
          </p:cNvSpPr>
          <p:nvPr/>
        </p:nvSpPr>
        <p:spPr>
          <a:xfrm>
            <a:off x="692150" y="1556792"/>
            <a:ext cx="7772400" cy="45386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atin typeface="Calibri" panose="020F0502020204030204" pitchFamily="34" charset="0"/>
                <a:cs typeface="Arial" panose="020B0604020202020204" pitchFamily="34" charset="0"/>
              </a:rPr>
              <a:t>Which items to produce in-house and which items to purchase externally</a:t>
            </a:r>
            <a:endParaRPr lang="en-GB">
              <a:latin typeface="Calibri" panose="020F0502020204030204" pitchFamily="34" charset="0"/>
              <a:cs typeface="Arial" panose="020B0604020202020204" pitchFamily="34" charset="0"/>
            </a:endParaRPr>
          </a:p>
          <a:p>
            <a:r>
              <a:rPr lang="en-GB">
                <a:latin typeface="Calibri" panose="020F0502020204030204" pitchFamily="34" charset="0"/>
                <a:cs typeface="Arial" panose="020B0604020202020204" pitchFamily="34" charset="0"/>
              </a:rPr>
              <a:t>Fundamental to supply chain management</a:t>
            </a:r>
            <a:endParaRPr lang="en-GB">
              <a:latin typeface="Calibri" panose="020F0502020204030204" pitchFamily="34" charset="0"/>
              <a:cs typeface="Arial" panose="020B0604020202020204" pitchFamily="34" charset="0"/>
            </a:endParaRPr>
          </a:p>
          <a:p>
            <a:r>
              <a:rPr lang="en-GB">
                <a:latin typeface="Calibri" panose="020F0502020204030204" pitchFamily="34" charset="0"/>
                <a:cs typeface="Arial" panose="020B0604020202020204" pitchFamily="34" charset="0"/>
              </a:rPr>
              <a:t>Starting point for sourcing process</a:t>
            </a:r>
            <a:endParaRPr lang="en-GB" dirty="0">
              <a:latin typeface="Calibri" panose="020F0502020204030204" pitchFamily="34" charset="0"/>
              <a:cs typeface="Arial" panose="020B0604020202020204" pitchFamily="34" charset="0"/>
            </a:endParaRPr>
          </a:p>
        </p:txBody>
      </p:sp>
      <p:sp>
        <p:nvSpPr>
          <p:cNvPr id="5" name="AutoShape 9"/>
          <p:cNvSpPr>
            <a:spLocks noChangeArrowheads="1"/>
          </p:cNvSpPr>
          <p:nvPr/>
        </p:nvSpPr>
        <p:spPr bwMode="auto">
          <a:xfrm>
            <a:off x="762000" y="4237038"/>
            <a:ext cx="2376488" cy="2087562"/>
          </a:xfrm>
          <a:prstGeom prst="homePlate">
            <a:avLst>
              <a:gd name="adj" fmla="val 28460"/>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6" name="Text Box 10"/>
          <p:cNvSpPr txBox="1">
            <a:spLocks noChangeArrowheads="1"/>
          </p:cNvSpPr>
          <p:nvPr/>
        </p:nvSpPr>
        <p:spPr bwMode="auto">
          <a:xfrm>
            <a:off x="1122363" y="4903788"/>
            <a:ext cx="1439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sz="2000">
                <a:latin typeface="Arial" panose="020B0604020202020204" pitchFamily="34" charset="0"/>
              </a:rPr>
              <a:t>Make or buy?</a:t>
            </a:r>
            <a:endParaRPr lang="en-GB" sz="2000">
              <a:latin typeface="Arial" panose="020B0604020202020204" pitchFamily="34" charset="0"/>
            </a:endParaRPr>
          </a:p>
        </p:txBody>
      </p:sp>
      <p:sp>
        <p:nvSpPr>
          <p:cNvPr id="7" name="AutoShape 11"/>
          <p:cNvSpPr>
            <a:spLocks noChangeArrowheads="1"/>
          </p:cNvSpPr>
          <p:nvPr/>
        </p:nvSpPr>
        <p:spPr bwMode="auto">
          <a:xfrm>
            <a:off x="2635250" y="4237038"/>
            <a:ext cx="2305050" cy="2087562"/>
          </a:xfrm>
          <a:prstGeom prst="chevron">
            <a:avLst>
              <a:gd name="adj" fmla="val 27605"/>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 name="Text Box 12"/>
          <p:cNvSpPr txBox="1">
            <a:spLocks noChangeArrowheads="1"/>
          </p:cNvSpPr>
          <p:nvPr/>
        </p:nvSpPr>
        <p:spPr bwMode="auto">
          <a:xfrm>
            <a:off x="3355975" y="4903788"/>
            <a:ext cx="1222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sz="2000">
                <a:latin typeface="Arial" panose="020B0604020202020204" pitchFamily="34" charset="0"/>
              </a:rPr>
              <a:t>Supplier selection</a:t>
            </a:r>
            <a:endParaRPr lang="en-GB" sz="2000">
              <a:latin typeface="Arial" panose="020B0604020202020204" pitchFamily="34" charset="0"/>
            </a:endParaRPr>
          </a:p>
        </p:txBody>
      </p:sp>
      <p:sp>
        <p:nvSpPr>
          <p:cNvPr id="9" name="AutoShape 13"/>
          <p:cNvSpPr>
            <a:spLocks noChangeArrowheads="1"/>
          </p:cNvSpPr>
          <p:nvPr/>
        </p:nvSpPr>
        <p:spPr bwMode="auto">
          <a:xfrm>
            <a:off x="6307138" y="4237038"/>
            <a:ext cx="2376487" cy="2087562"/>
          </a:xfrm>
          <a:prstGeom prst="chevron">
            <a:avLst>
              <a:gd name="adj" fmla="val 28460"/>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0" name="AutoShape 14"/>
          <p:cNvSpPr>
            <a:spLocks noChangeArrowheads="1"/>
          </p:cNvSpPr>
          <p:nvPr/>
        </p:nvSpPr>
        <p:spPr bwMode="auto">
          <a:xfrm>
            <a:off x="4435475" y="4237038"/>
            <a:ext cx="2376488" cy="2087562"/>
          </a:xfrm>
          <a:prstGeom prst="chevron">
            <a:avLst>
              <a:gd name="adj" fmla="val 28460"/>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1" name="Text Box 15"/>
          <p:cNvSpPr txBox="1">
            <a:spLocks noChangeArrowheads="1"/>
          </p:cNvSpPr>
          <p:nvPr/>
        </p:nvSpPr>
        <p:spPr bwMode="auto">
          <a:xfrm>
            <a:off x="5010150" y="5064125"/>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sz="2000">
                <a:latin typeface="Arial" panose="020B0604020202020204" pitchFamily="34" charset="0"/>
              </a:rPr>
              <a:t>Negotiation</a:t>
            </a:r>
            <a:endParaRPr lang="en-GB" sz="2000">
              <a:latin typeface="Arial" panose="020B0604020202020204" pitchFamily="34" charset="0"/>
            </a:endParaRPr>
          </a:p>
        </p:txBody>
      </p:sp>
      <p:sp>
        <p:nvSpPr>
          <p:cNvPr id="12" name="Text Box 16"/>
          <p:cNvSpPr txBox="1">
            <a:spLocks noChangeArrowheads="1"/>
          </p:cNvSpPr>
          <p:nvPr/>
        </p:nvSpPr>
        <p:spPr bwMode="auto">
          <a:xfrm>
            <a:off x="6883400" y="4903788"/>
            <a:ext cx="172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sz="2000">
                <a:latin typeface="Arial" panose="020B0604020202020204" pitchFamily="34" charset="0"/>
              </a:rPr>
              <a:t>Relationship management</a:t>
            </a:r>
            <a:endParaRPr lang="en-GB" sz="2000">
              <a:latin typeface="Arial" panose="020B0604020202020204" pitchFamily="34" charset="0"/>
            </a:endParaRPr>
          </a:p>
        </p:txBody>
      </p:sp>
      <p:sp>
        <p:nvSpPr>
          <p:cNvPr id="13" name="AutoShape 17"/>
          <p:cNvSpPr>
            <a:spLocks noChangeArrowheads="1"/>
          </p:cNvSpPr>
          <p:nvPr/>
        </p:nvSpPr>
        <p:spPr bwMode="auto">
          <a:xfrm>
            <a:off x="762000" y="4237038"/>
            <a:ext cx="7921625" cy="2087562"/>
          </a:xfrm>
          <a:prstGeom prst="rightArrow">
            <a:avLst>
              <a:gd name="adj1" fmla="val 50000"/>
              <a:gd name="adj2" fmla="val 94867"/>
            </a:avLst>
          </a:prstGeom>
        </p:spPr>
        <p:style>
          <a:lnRef idx="2">
            <a:schemeClr val="accent2"/>
          </a:lnRef>
          <a:fillRef idx="1">
            <a:schemeClr val="lt1"/>
          </a:fillRef>
          <a:effectRef idx="0">
            <a:schemeClr val="accent2"/>
          </a:effectRef>
          <a:fontRef idx="minor">
            <a:schemeClr val="dk1"/>
          </a:fontRef>
        </p:style>
        <p:txBody>
          <a:bodyPr anchor="ctr">
            <a:spAutoFit/>
          </a:bodyPr>
          <a:lstStyle/>
          <a:p>
            <a:endParaRPr lang="en-US"/>
          </a:p>
        </p:txBody>
      </p:sp>
      <p:sp>
        <p:nvSpPr>
          <p:cNvPr id="14" name="Text Box 18"/>
          <p:cNvSpPr txBox="1">
            <a:spLocks noChangeArrowheads="1"/>
          </p:cNvSpPr>
          <p:nvPr/>
        </p:nvSpPr>
        <p:spPr bwMode="auto">
          <a:xfrm>
            <a:off x="2490788" y="5075238"/>
            <a:ext cx="3744912" cy="457200"/>
          </a:xfrm>
          <a:prstGeom prst="rect">
            <a:avLst/>
          </a:prstGeom>
          <a:solidFill>
            <a:schemeClr val="accent2">
              <a:lumMod val="40000"/>
              <a:lumOff val="60000"/>
            </a:schemeClr>
          </a:solidFill>
          <a:ln>
            <a:no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dirty="0">
                <a:latin typeface="Arial" panose="020B0604020202020204" pitchFamily="34" charset="0"/>
              </a:rPr>
              <a:t>The Sourcing Process</a:t>
            </a:r>
            <a:endParaRPr lang="en-GB"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ea typeface="MS PGothic" panose="020B0600070205080204" pitchFamily="34" charset="-128"/>
              </a:rPr>
              <a:t>A Simplified Sourcing Process</a:t>
            </a:r>
            <a:endParaRPr lang="en-GB" sz="3200" dirty="0">
              <a:solidFill>
                <a:srgbClr val="C00000"/>
              </a:solidFill>
              <a:ea typeface="MS PGothic" panose="020B0600070205080204" pitchFamily="34" charset="-128"/>
            </a:endParaRPr>
          </a:p>
        </p:txBody>
      </p:sp>
      <p:sp>
        <p:nvSpPr>
          <p:cNvPr id="3" name="AutoShape 4"/>
          <p:cNvSpPr>
            <a:spLocks noChangeArrowheads="1"/>
          </p:cNvSpPr>
          <p:nvPr/>
        </p:nvSpPr>
        <p:spPr bwMode="auto">
          <a:xfrm>
            <a:off x="827584" y="1801813"/>
            <a:ext cx="1828800" cy="1752600"/>
          </a:xfrm>
          <a:prstGeom prst="homePlate">
            <a:avLst>
              <a:gd name="adj" fmla="val 26087"/>
            </a:avLst>
          </a:prstGeom>
          <a:solidFill>
            <a:schemeClr val="bg1"/>
          </a:solidFill>
          <a:ln w="381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4" name="AutoShape 5"/>
          <p:cNvSpPr>
            <a:spLocks noChangeArrowheads="1"/>
          </p:cNvSpPr>
          <p:nvPr/>
        </p:nvSpPr>
        <p:spPr bwMode="auto">
          <a:xfrm>
            <a:off x="2209800" y="1801813"/>
            <a:ext cx="1828800" cy="1752600"/>
          </a:xfrm>
          <a:prstGeom prst="chevron">
            <a:avLst>
              <a:gd name="adj" fmla="val 26087"/>
            </a:avLst>
          </a:prstGeom>
          <a:noFill/>
          <a:ln w="381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5" name="AutoShape 9"/>
          <p:cNvSpPr>
            <a:spLocks noChangeArrowheads="1"/>
          </p:cNvSpPr>
          <p:nvPr/>
        </p:nvSpPr>
        <p:spPr bwMode="auto">
          <a:xfrm>
            <a:off x="3581400" y="1801813"/>
            <a:ext cx="1828800" cy="1752600"/>
          </a:xfrm>
          <a:prstGeom prst="chevron">
            <a:avLst>
              <a:gd name="adj" fmla="val 26087"/>
            </a:avLst>
          </a:prstGeom>
          <a:solidFill>
            <a:schemeClr val="bg1"/>
          </a:solidFill>
          <a:ln w="381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6" name="AutoShape 10"/>
          <p:cNvSpPr>
            <a:spLocks noChangeArrowheads="1"/>
          </p:cNvSpPr>
          <p:nvPr/>
        </p:nvSpPr>
        <p:spPr bwMode="auto">
          <a:xfrm>
            <a:off x="4953000" y="1801813"/>
            <a:ext cx="1828800" cy="1752600"/>
          </a:xfrm>
          <a:prstGeom prst="chevron">
            <a:avLst>
              <a:gd name="adj" fmla="val 26087"/>
            </a:avLst>
          </a:prstGeom>
          <a:noFill/>
          <a:ln w="3810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7" name="AutoShape 11"/>
          <p:cNvSpPr>
            <a:spLocks noChangeArrowheads="1"/>
          </p:cNvSpPr>
          <p:nvPr/>
        </p:nvSpPr>
        <p:spPr bwMode="auto">
          <a:xfrm>
            <a:off x="6324600" y="1801813"/>
            <a:ext cx="1828800" cy="1752600"/>
          </a:xfrm>
          <a:prstGeom prst="chevron">
            <a:avLst>
              <a:gd name="adj" fmla="val 26087"/>
            </a:avLst>
          </a:prstGeom>
          <a:solidFill>
            <a:schemeClr val="bg1"/>
          </a:solidFill>
          <a:ln w="3810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8" name="Text Box 12"/>
          <p:cNvSpPr txBox="1">
            <a:spLocks noChangeArrowheads="1"/>
          </p:cNvSpPr>
          <p:nvPr/>
        </p:nvSpPr>
        <p:spPr bwMode="auto">
          <a:xfrm>
            <a:off x="1066800" y="2030413"/>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Step 1</a:t>
            </a:r>
            <a:endParaRPr lang="en-GB">
              <a:latin typeface="Arial" panose="020B0604020202020204" pitchFamily="34" charset="0"/>
              <a:ea typeface="MS PGothic" panose="020B0600070205080204" pitchFamily="34" charset="-128"/>
            </a:endParaRPr>
          </a:p>
        </p:txBody>
      </p:sp>
      <p:sp>
        <p:nvSpPr>
          <p:cNvPr id="9" name="Text Box 13"/>
          <p:cNvSpPr txBox="1">
            <a:spLocks noChangeArrowheads="1"/>
          </p:cNvSpPr>
          <p:nvPr/>
        </p:nvSpPr>
        <p:spPr bwMode="auto">
          <a:xfrm>
            <a:off x="2514600" y="20304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Step 2</a:t>
            </a:r>
            <a:endParaRPr lang="en-GB">
              <a:latin typeface="Arial" panose="020B0604020202020204" pitchFamily="34" charset="0"/>
              <a:ea typeface="MS PGothic" panose="020B0600070205080204" pitchFamily="34" charset="-128"/>
            </a:endParaRPr>
          </a:p>
        </p:txBody>
      </p:sp>
      <p:sp>
        <p:nvSpPr>
          <p:cNvPr id="10" name="Text Box 14"/>
          <p:cNvSpPr txBox="1">
            <a:spLocks noChangeArrowheads="1"/>
          </p:cNvSpPr>
          <p:nvPr/>
        </p:nvSpPr>
        <p:spPr bwMode="auto">
          <a:xfrm>
            <a:off x="3810000" y="203041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Step 3</a:t>
            </a:r>
            <a:endParaRPr lang="en-GB">
              <a:latin typeface="Arial" panose="020B0604020202020204" pitchFamily="34" charset="0"/>
              <a:ea typeface="MS PGothic" panose="020B0600070205080204" pitchFamily="34" charset="-128"/>
            </a:endParaRPr>
          </a:p>
        </p:txBody>
      </p:sp>
      <p:sp>
        <p:nvSpPr>
          <p:cNvPr id="11" name="Text Box 15"/>
          <p:cNvSpPr txBox="1">
            <a:spLocks noChangeArrowheads="1"/>
          </p:cNvSpPr>
          <p:nvPr/>
        </p:nvSpPr>
        <p:spPr bwMode="auto">
          <a:xfrm>
            <a:off x="5257800" y="20304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Step 4</a:t>
            </a:r>
            <a:endParaRPr lang="en-GB">
              <a:latin typeface="Arial" panose="020B0604020202020204" pitchFamily="34" charset="0"/>
              <a:ea typeface="MS PGothic" panose="020B0600070205080204" pitchFamily="34" charset="-128"/>
            </a:endParaRPr>
          </a:p>
        </p:txBody>
      </p:sp>
      <p:sp>
        <p:nvSpPr>
          <p:cNvPr id="12" name="Text Box 16"/>
          <p:cNvSpPr txBox="1">
            <a:spLocks noChangeArrowheads="1"/>
          </p:cNvSpPr>
          <p:nvPr/>
        </p:nvSpPr>
        <p:spPr bwMode="auto">
          <a:xfrm>
            <a:off x="6553200" y="2030413"/>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Step 5</a:t>
            </a:r>
            <a:endParaRPr lang="en-GB">
              <a:latin typeface="Arial" panose="020B0604020202020204" pitchFamily="34" charset="0"/>
              <a:ea typeface="MS PGothic" panose="020B0600070205080204" pitchFamily="34" charset="-128"/>
            </a:endParaRPr>
          </a:p>
        </p:txBody>
      </p:sp>
      <p:sp>
        <p:nvSpPr>
          <p:cNvPr id="13" name="Text Box 17"/>
          <p:cNvSpPr txBox="1">
            <a:spLocks noChangeArrowheads="1"/>
          </p:cNvSpPr>
          <p:nvPr/>
        </p:nvSpPr>
        <p:spPr bwMode="auto">
          <a:xfrm>
            <a:off x="457200" y="3749676"/>
            <a:ext cx="8229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000" dirty="0">
                <a:latin typeface="Arial" panose="020B0604020202020204" pitchFamily="34" charset="0"/>
                <a:ea typeface="MS PGothic" panose="020B0600070205080204" pitchFamily="34" charset="-128"/>
              </a:rPr>
              <a:t>Step 1 = Analyse </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Opportunities</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Step 2 = Develop </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Sourcing Strategies</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Step 3 = </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Supplier Selection</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Step 4 = Negotiation and 					Contracting</a:t>
            </a:r>
            <a:endParaRPr lang="en-GB" sz="2000" dirty="0">
              <a:latin typeface="Arial" panose="020B0604020202020204" pitchFamily="34" charset="0"/>
              <a:ea typeface="MS PGothic" panose="020B0600070205080204" pitchFamily="34" charset="-128"/>
            </a:endParaRPr>
          </a:p>
          <a:p>
            <a:pPr>
              <a:defRPr/>
            </a:pPr>
            <a:r>
              <a:rPr lang="en-GB" sz="2000" dirty="0">
                <a:latin typeface="Arial" panose="020B0604020202020204" pitchFamily="34" charset="0"/>
                <a:ea typeface="MS PGothic" panose="020B0600070205080204" pitchFamily="34" charset="-128"/>
              </a:rPr>
              <a:t>					Step 5 = Supplier relationship 							management</a:t>
            </a:r>
            <a:endParaRPr lang="en-GB" sz="2000" dirty="0">
              <a:latin typeface="Arial" panose="020B0604020202020204" pitchFamily="34" charset="0"/>
              <a:ea typeface="MS PGothic"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296126"/>
            <a:ext cx="82296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chemeClr val="tx2"/>
                </a:solidFill>
                <a:ea typeface="MS PGothic" panose="020B0600070205080204" pitchFamily="34" charset="-128"/>
              </a:rPr>
              <a:t>Step 2: Position Products/Sourcing Group on Matrix</a:t>
            </a:r>
            <a:endParaRPr lang="en-GB" sz="3200" dirty="0">
              <a:solidFill>
                <a:schemeClr val="tx2"/>
              </a:solidFill>
              <a:ea typeface="MS PGothic" panose="020B0600070205080204" pitchFamily="34" charset="-128"/>
            </a:endParaRPr>
          </a:p>
        </p:txBody>
      </p:sp>
      <p:sp>
        <p:nvSpPr>
          <p:cNvPr id="3" name="Line 3"/>
          <p:cNvSpPr>
            <a:spLocks noChangeShapeType="1"/>
          </p:cNvSpPr>
          <p:nvPr/>
        </p:nvSpPr>
        <p:spPr bwMode="auto">
          <a:xfrm rot="16200000" flipV="1">
            <a:off x="3925888" y="3314700"/>
            <a:ext cx="0" cy="5105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4" name="Rectangle 4"/>
          <p:cNvSpPr>
            <a:spLocks noChangeArrowheads="1"/>
          </p:cNvSpPr>
          <p:nvPr/>
        </p:nvSpPr>
        <p:spPr bwMode="auto">
          <a:xfrm>
            <a:off x="1754188" y="3657600"/>
            <a:ext cx="2133600" cy="2133600"/>
          </a:xfrm>
          <a:prstGeom prst="rect">
            <a:avLst/>
          </a:prstGeom>
          <a:solidFill>
            <a:srgbClr val="FF0000"/>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5" name="Line 5"/>
          <p:cNvSpPr>
            <a:spLocks noChangeShapeType="1"/>
          </p:cNvSpPr>
          <p:nvPr/>
        </p:nvSpPr>
        <p:spPr bwMode="auto">
          <a:xfrm rot="10800000" flipV="1">
            <a:off x="1677988" y="1066800"/>
            <a:ext cx="0" cy="5105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rot="16200000">
            <a:off x="3963988" y="3657600"/>
            <a:ext cx="2133600" cy="213360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7" name="Rectangle 7"/>
          <p:cNvSpPr>
            <a:spLocks noChangeArrowheads="1"/>
          </p:cNvSpPr>
          <p:nvPr/>
        </p:nvSpPr>
        <p:spPr bwMode="auto">
          <a:xfrm rot="16200000">
            <a:off x="1754188" y="1447800"/>
            <a:ext cx="2133600" cy="213360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8" name="Rectangle 8"/>
          <p:cNvSpPr>
            <a:spLocks noChangeArrowheads="1"/>
          </p:cNvSpPr>
          <p:nvPr/>
        </p:nvSpPr>
        <p:spPr bwMode="auto">
          <a:xfrm rot="16200000">
            <a:off x="3963988" y="1447800"/>
            <a:ext cx="2133600" cy="2133600"/>
          </a:xfrm>
          <a:prstGeom prst="rect">
            <a:avLst/>
          </a:prstGeom>
          <a:solidFill>
            <a:srgbClr val="FF0000"/>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9" name="Text Box 9"/>
          <p:cNvSpPr txBox="1">
            <a:spLocks noChangeArrowheads="1"/>
          </p:cNvSpPr>
          <p:nvPr/>
        </p:nvSpPr>
        <p:spPr bwMode="auto">
          <a:xfrm>
            <a:off x="1830388" y="1524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LEVERAGE</a:t>
            </a:r>
            <a:endParaRPr lang="en-GB">
              <a:latin typeface="Arial" panose="020B0604020202020204" pitchFamily="34" charset="0"/>
              <a:ea typeface="MS PGothic" panose="020B0600070205080204" pitchFamily="34" charset="-128"/>
            </a:endParaRPr>
          </a:p>
        </p:txBody>
      </p:sp>
      <p:sp>
        <p:nvSpPr>
          <p:cNvPr id="10" name="Text Box 10"/>
          <p:cNvSpPr txBox="1">
            <a:spLocks noChangeArrowheads="1"/>
          </p:cNvSpPr>
          <p:nvPr/>
        </p:nvSpPr>
        <p:spPr bwMode="auto">
          <a:xfrm>
            <a:off x="4040188" y="1524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STRATEGIC</a:t>
            </a:r>
            <a:endParaRPr lang="en-GB">
              <a:latin typeface="Arial" panose="020B0604020202020204" pitchFamily="34" charset="0"/>
              <a:ea typeface="MS PGothic" panose="020B0600070205080204" pitchFamily="34" charset="-128"/>
            </a:endParaRPr>
          </a:p>
        </p:txBody>
      </p:sp>
      <p:sp>
        <p:nvSpPr>
          <p:cNvPr id="11" name="Text Box 11"/>
          <p:cNvSpPr txBox="1">
            <a:spLocks noChangeArrowheads="1"/>
          </p:cNvSpPr>
          <p:nvPr/>
        </p:nvSpPr>
        <p:spPr bwMode="auto">
          <a:xfrm>
            <a:off x="1830388" y="3733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NON-CRITICAL</a:t>
            </a:r>
            <a:endParaRPr lang="en-GB">
              <a:latin typeface="Arial" panose="020B0604020202020204" pitchFamily="34" charset="0"/>
              <a:ea typeface="MS PGothic" panose="020B0600070205080204" pitchFamily="34" charset="-128"/>
            </a:endParaRPr>
          </a:p>
        </p:txBody>
      </p:sp>
      <p:sp>
        <p:nvSpPr>
          <p:cNvPr id="12" name="Text Box 12"/>
          <p:cNvSpPr txBox="1">
            <a:spLocks noChangeArrowheads="1"/>
          </p:cNvSpPr>
          <p:nvPr/>
        </p:nvSpPr>
        <p:spPr bwMode="auto">
          <a:xfrm>
            <a:off x="3963988" y="3733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BOTTLENECK</a:t>
            </a:r>
            <a:endParaRPr lang="en-GB">
              <a:latin typeface="Arial" panose="020B0604020202020204" pitchFamily="34" charset="0"/>
              <a:ea typeface="MS PGothic" panose="020B0600070205080204" pitchFamily="34" charset="-128"/>
            </a:endParaRPr>
          </a:p>
        </p:txBody>
      </p:sp>
      <p:sp>
        <p:nvSpPr>
          <p:cNvPr id="13" name="Text Box 13"/>
          <p:cNvSpPr txBox="1">
            <a:spLocks noChangeArrowheads="1"/>
          </p:cNvSpPr>
          <p:nvPr/>
        </p:nvSpPr>
        <p:spPr bwMode="auto">
          <a:xfrm>
            <a:off x="2439988" y="6262688"/>
            <a:ext cx="327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Complexity of Supply Market</a:t>
            </a:r>
            <a:endParaRPr lang="en-GB">
              <a:latin typeface="Arial" panose="020B0604020202020204" pitchFamily="34" charset="0"/>
              <a:ea typeface="MS PGothic" panose="020B0600070205080204" pitchFamily="34" charset="-128"/>
            </a:endParaRPr>
          </a:p>
        </p:txBody>
      </p:sp>
      <p:sp>
        <p:nvSpPr>
          <p:cNvPr id="14" name="Text Box 14"/>
          <p:cNvSpPr txBox="1">
            <a:spLocks noChangeArrowheads="1"/>
          </p:cNvSpPr>
          <p:nvPr/>
        </p:nvSpPr>
        <p:spPr bwMode="auto">
          <a:xfrm rot="16200000">
            <a:off x="-426243" y="3244056"/>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Impact on Business</a:t>
            </a:r>
            <a:endParaRPr lang="en-GB">
              <a:latin typeface="Arial" panose="020B0604020202020204" pitchFamily="34" charset="0"/>
              <a:ea typeface="MS PGothic" panose="020B0600070205080204" pitchFamily="34" charset="-128"/>
            </a:endParaRPr>
          </a:p>
        </p:txBody>
      </p:sp>
      <p:sp>
        <p:nvSpPr>
          <p:cNvPr id="15" name="Text Box 15"/>
          <p:cNvSpPr txBox="1">
            <a:spLocks noChangeArrowheads="1"/>
          </p:cNvSpPr>
          <p:nvPr/>
        </p:nvSpPr>
        <p:spPr bwMode="auto">
          <a:xfrm>
            <a:off x="5716588" y="5867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High</a:t>
            </a:r>
            <a:endParaRPr lang="en-GB">
              <a:latin typeface="Arial" panose="020B0604020202020204" pitchFamily="34" charset="0"/>
              <a:ea typeface="MS PGothic" panose="020B0600070205080204" pitchFamily="34" charset="-128"/>
            </a:endParaRPr>
          </a:p>
        </p:txBody>
      </p:sp>
      <p:sp>
        <p:nvSpPr>
          <p:cNvPr id="16" name="Text Box 16"/>
          <p:cNvSpPr txBox="1">
            <a:spLocks noChangeArrowheads="1"/>
          </p:cNvSpPr>
          <p:nvPr/>
        </p:nvSpPr>
        <p:spPr bwMode="auto">
          <a:xfrm>
            <a:off x="1830388" y="5867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Low</a:t>
            </a:r>
            <a:endParaRPr lang="en-GB">
              <a:latin typeface="Arial" panose="020B0604020202020204" pitchFamily="34" charset="0"/>
              <a:ea typeface="MS PGothic" panose="020B0600070205080204" pitchFamily="34" charset="-128"/>
            </a:endParaRPr>
          </a:p>
        </p:txBody>
      </p:sp>
      <p:sp>
        <p:nvSpPr>
          <p:cNvPr id="17" name="Text Box 17"/>
          <p:cNvSpPr txBox="1">
            <a:spLocks noChangeArrowheads="1"/>
          </p:cNvSpPr>
          <p:nvPr/>
        </p:nvSpPr>
        <p:spPr bwMode="auto">
          <a:xfrm>
            <a:off x="763588" y="5334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GB">
                <a:latin typeface="Arial" panose="020B0604020202020204" pitchFamily="34" charset="0"/>
                <a:ea typeface="MS PGothic" panose="020B0600070205080204" pitchFamily="34" charset="-128"/>
              </a:rPr>
              <a:t>Low</a:t>
            </a:r>
            <a:endParaRPr lang="en-GB">
              <a:latin typeface="Arial" panose="020B0604020202020204" pitchFamily="34" charset="0"/>
              <a:ea typeface="MS PGothic" panose="020B0600070205080204" pitchFamily="34" charset="-128"/>
            </a:endParaRPr>
          </a:p>
        </p:txBody>
      </p:sp>
      <p:sp>
        <p:nvSpPr>
          <p:cNvPr id="18" name="Text Box 18"/>
          <p:cNvSpPr txBox="1">
            <a:spLocks noChangeArrowheads="1"/>
          </p:cNvSpPr>
          <p:nvPr/>
        </p:nvSpPr>
        <p:spPr bwMode="auto">
          <a:xfrm>
            <a:off x="992188" y="1219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GB">
                <a:latin typeface="Arial" panose="020B0604020202020204" pitchFamily="34" charset="0"/>
                <a:ea typeface="MS PGothic" panose="020B0600070205080204" pitchFamily="34" charset="-128"/>
              </a:rPr>
              <a:t>High</a:t>
            </a:r>
            <a:endParaRPr lang="en-GB">
              <a:latin typeface="Arial" panose="020B0604020202020204" pitchFamily="34" charset="0"/>
              <a:ea typeface="MS PGothic" panose="020B0600070205080204" pitchFamily="34" charset="-128"/>
            </a:endParaRPr>
          </a:p>
        </p:txBody>
      </p:sp>
      <p:sp>
        <p:nvSpPr>
          <p:cNvPr id="19" name="Text Box 19"/>
          <p:cNvSpPr txBox="1">
            <a:spLocks noChangeArrowheads="1"/>
          </p:cNvSpPr>
          <p:nvPr/>
        </p:nvSpPr>
        <p:spPr bwMode="auto">
          <a:xfrm>
            <a:off x="6400800" y="1447800"/>
            <a:ext cx="2514600" cy="2871788"/>
          </a:xfrm>
          <a:prstGeom prst="rect">
            <a:avLst/>
          </a:prstGeom>
          <a:solidFill>
            <a:srgbClr val="FFFF00"/>
          </a:solidFill>
          <a:ln w="28575">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EXAMPLE:</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Bicycle Manufacturer</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Where:</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A = Stem &amp; Bars</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B = Groupset</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C = Inner Tubes</a:t>
            </a:r>
            <a:endParaRPr lang="en-GB">
              <a:latin typeface="Arial" panose="020B0604020202020204" pitchFamily="34" charset="0"/>
              <a:ea typeface="MS PGothic" panose="020B0600070205080204" pitchFamily="34" charset="-128"/>
            </a:endParaRPr>
          </a:p>
          <a:p>
            <a:pPr>
              <a:defRPr/>
            </a:pPr>
            <a:r>
              <a:rPr lang="en-GB">
                <a:latin typeface="Arial" panose="020B0604020202020204" pitchFamily="34" charset="0"/>
                <a:ea typeface="MS PGothic" panose="020B0600070205080204" pitchFamily="34" charset="-128"/>
              </a:rPr>
              <a:t>D = Tubing</a:t>
            </a:r>
            <a:endParaRPr lang="en-GB">
              <a:latin typeface="Arial" panose="020B0604020202020204" pitchFamily="34" charset="0"/>
              <a:ea typeface="MS PGothic" panose="020B0600070205080204" pitchFamily="34" charset="-128"/>
            </a:endParaRPr>
          </a:p>
        </p:txBody>
      </p:sp>
      <p:sp>
        <p:nvSpPr>
          <p:cNvPr id="20" name="Oval 20"/>
          <p:cNvSpPr>
            <a:spLocks noChangeArrowheads="1"/>
          </p:cNvSpPr>
          <p:nvPr/>
        </p:nvSpPr>
        <p:spPr bwMode="auto">
          <a:xfrm>
            <a:off x="2439988" y="2362200"/>
            <a:ext cx="533400" cy="533400"/>
          </a:xfrm>
          <a:prstGeom prst="ellipse">
            <a:avLst/>
          </a:prstGeom>
          <a:solidFill>
            <a:srgbClr val="00FF00"/>
          </a:solidFill>
          <a:ln w="2857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panose="020B0604020202020204" pitchFamily="34" charset="0"/>
              <a:ea typeface="MS PGothic" panose="020B0600070205080204" pitchFamily="34" charset="-128"/>
            </a:endParaRPr>
          </a:p>
        </p:txBody>
      </p:sp>
      <p:sp>
        <p:nvSpPr>
          <p:cNvPr id="21" name="Text Box 21"/>
          <p:cNvSpPr txBox="1">
            <a:spLocks noChangeArrowheads="1"/>
          </p:cNvSpPr>
          <p:nvPr/>
        </p:nvSpPr>
        <p:spPr bwMode="auto">
          <a:xfrm>
            <a:off x="2362200" y="245268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A</a:t>
            </a:r>
            <a:endParaRPr lang="en-GB">
              <a:latin typeface="Arial" panose="020B0604020202020204" pitchFamily="34" charset="0"/>
              <a:ea typeface="MS PGothic" panose="020B0600070205080204" pitchFamily="34" charset="-128"/>
            </a:endParaRPr>
          </a:p>
        </p:txBody>
      </p:sp>
      <p:sp>
        <p:nvSpPr>
          <p:cNvPr id="22" name="Oval 22"/>
          <p:cNvSpPr>
            <a:spLocks noChangeArrowheads="1"/>
          </p:cNvSpPr>
          <p:nvPr/>
        </p:nvSpPr>
        <p:spPr bwMode="auto">
          <a:xfrm>
            <a:off x="4954588" y="2043113"/>
            <a:ext cx="533400" cy="533400"/>
          </a:xfrm>
          <a:prstGeom prst="ellipse">
            <a:avLst/>
          </a:prstGeom>
          <a:solidFill>
            <a:srgbClr val="00FF00"/>
          </a:solidFill>
          <a:ln w="2857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panose="020B0604020202020204" pitchFamily="34" charset="0"/>
              <a:ea typeface="MS PGothic" panose="020B0600070205080204" pitchFamily="34" charset="-128"/>
            </a:endParaRPr>
          </a:p>
        </p:txBody>
      </p:sp>
      <p:sp>
        <p:nvSpPr>
          <p:cNvPr id="23" name="Text Box 23"/>
          <p:cNvSpPr txBox="1">
            <a:spLocks noChangeArrowheads="1"/>
          </p:cNvSpPr>
          <p:nvPr/>
        </p:nvSpPr>
        <p:spPr bwMode="auto">
          <a:xfrm>
            <a:off x="4876800" y="2133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B</a:t>
            </a:r>
            <a:endParaRPr lang="en-GB">
              <a:latin typeface="Arial" panose="020B0604020202020204" pitchFamily="34" charset="0"/>
              <a:ea typeface="MS PGothic" panose="020B0600070205080204" pitchFamily="34" charset="-128"/>
            </a:endParaRPr>
          </a:p>
        </p:txBody>
      </p:sp>
      <p:sp>
        <p:nvSpPr>
          <p:cNvPr id="24" name="Oval 24"/>
          <p:cNvSpPr>
            <a:spLocks noChangeArrowheads="1"/>
          </p:cNvSpPr>
          <p:nvPr/>
        </p:nvSpPr>
        <p:spPr bwMode="auto">
          <a:xfrm>
            <a:off x="2135188" y="4938713"/>
            <a:ext cx="533400" cy="533400"/>
          </a:xfrm>
          <a:prstGeom prst="ellipse">
            <a:avLst/>
          </a:prstGeom>
          <a:solidFill>
            <a:srgbClr val="00FF00"/>
          </a:solidFill>
          <a:ln w="2857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panose="020B0604020202020204" pitchFamily="34" charset="0"/>
              <a:ea typeface="MS PGothic" panose="020B0600070205080204" pitchFamily="34" charset="-128"/>
            </a:endParaRPr>
          </a:p>
        </p:txBody>
      </p:sp>
      <p:sp>
        <p:nvSpPr>
          <p:cNvPr id="25" name="Text Box 25"/>
          <p:cNvSpPr txBox="1">
            <a:spLocks noChangeArrowheads="1"/>
          </p:cNvSpPr>
          <p:nvPr/>
        </p:nvSpPr>
        <p:spPr bwMode="auto">
          <a:xfrm>
            <a:off x="2057400" y="5029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C</a:t>
            </a:r>
            <a:endParaRPr lang="en-GB">
              <a:latin typeface="Arial" panose="020B0604020202020204" pitchFamily="34" charset="0"/>
              <a:ea typeface="MS PGothic" panose="020B0600070205080204" pitchFamily="34" charset="-128"/>
            </a:endParaRPr>
          </a:p>
        </p:txBody>
      </p:sp>
      <p:sp>
        <p:nvSpPr>
          <p:cNvPr id="26" name="Oval 26"/>
          <p:cNvSpPr>
            <a:spLocks noChangeArrowheads="1"/>
          </p:cNvSpPr>
          <p:nvPr/>
        </p:nvSpPr>
        <p:spPr bwMode="auto">
          <a:xfrm>
            <a:off x="5335588" y="4100513"/>
            <a:ext cx="533400" cy="533400"/>
          </a:xfrm>
          <a:prstGeom prst="ellipse">
            <a:avLst/>
          </a:prstGeom>
          <a:solidFill>
            <a:srgbClr val="00FF00"/>
          </a:solidFill>
          <a:ln w="28575">
            <a:solidFill>
              <a:schemeClr val="tx1"/>
            </a:solidFill>
            <a:rou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panose="020B0604020202020204" pitchFamily="34" charset="0"/>
              <a:ea typeface="MS PGothic" panose="020B0600070205080204" pitchFamily="34" charset="-128"/>
            </a:endParaRPr>
          </a:p>
        </p:txBody>
      </p:sp>
      <p:sp>
        <p:nvSpPr>
          <p:cNvPr id="27" name="Text Box 27"/>
          <p:cNvSpPr txBox="1">
            <a:spLocks noChangeArrowheads="1"/>
          </p:cNvSpPr>
          <p:nvPr/>
        </p:nvSpPr>
        <p:spPr bwMode="auto">
          <a:xfrm>
            <a:off x="5283200" y="4191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D</a:t>
            </a:r>
            <a:endParaRPr lang="en-GB">
              <a:latin typeface="Arial" panose="020B0604020202020204" pitchFamily="34" charset="0"/>
              <a:ea typeface="MS PGothic"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Category management </a:t>
            </a:r>
            <a:r>
              <a:rPr lang="en-US" altLang="en-US" sz="3200" dirty="0">
                <a:solidFill>
                  <a:srgbClr val="FF0000"/>
                </a:solidFill>
              </a:rPr>
              <a:t>strategies for a high-end bicycle manufacturer</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1817796"/>
            <a:ext cx="8229600" cy="47655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3564"/>
            <a:ext cx="8229600" cy="792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chemeClr val="tx2"/>
                </a:solidFill>
                <a:ea typeface="MS PGothic" panose="020B0600070205080204" pitchFamily="34" charset="-128"/>
              </a:rPr>
              <a:t>Step 2: Categorise spend – The </a:t>
            </a:r>
            <a:r>
              <a:rPr lang="en-GB" sz="3200" dirty="0" err="1">
                <a:solidFill>
                  <a:schemeClr val="tx2"/>
                </a:solidFill>
                <a:ea typeface="MS PGothic" panose="020B0600070205080204" pitchFamily="34" charset="-128"/>
              </a:rPr>
              <a:t>Kraljic</a:t>
            </a:r>
            <a:r>
              <a:rPr lang="en-GB" sz="3200" dirty="0">
                <a:solidFill>
                  <a:schemeClr val="tx2"/>
                </a:solidFill>
                <a:ea typeface="MS PGothic" panose="020B0600070205080204" pitchFamily="34" charset="-128"/>
              </a:rPr>
              <a:t> Matrix</a:t>
            </a:r>
            <a:endParaRPr lang="en-GB" sz="3200" dirty="0">
              <a:solidFill>
                <a:schemeClr val="tx2"/>
              </a:solidFill>
              <a:ea typeface="MS PGothic" panose="020B0600070205080204" pitchFamily="34" charset="-128"/>
            </a:endParaRPr>
          </a:p>
        </p:txBody>
      </p:sp>
      <p:sp>
        <p:nvSpPr>
          <p:cNvPr id="3" name="Line 3"/>
          <p:cNvSpPr>
            <a:spLocks noChangeShapeType="1"/>
          </p:cNvSpPr>
          <p:nvPr/>
        </p:nvSpPr>
        <p:spPr bwMode="auto">
          <a:xfrm rot="16200000" flipV="1">
            <a:off x="4457700" y="3314700"/>
            <a:ext cx="0" cy="5105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4" name="Rectangle 4"/>
          <p:cNvSpPr>
            <a:spLocks noChangeArrowheads="1"/>
          </p:cNvSpPr>
          <p:nvPr/>
        </p:nvSpPr>
        <p:spPr bwMode="auto">
          <a:xfrm>
            <a:off x="2286000" y="3657600"/>
            <a:ext cx="2133600" cy="2133600"/>
          </a:xfrm>
          <a:prstGeom prst="rect">
            <a:avLst/>
          </a:prstGeom>
          <a:solidFill>
            <a:srgbClr val="FF0000"/>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5" name="Line 5"/>
          <p:cNvSpPr>
            <a:spLocks noChangeShapeType="1"/>
          </p:cNvSpPr>
          <p:nvPr/>
        </p:nvSpPr>
        <p:spPr bwMode="auto">
          <a:xfrm rot="10800000" flipV="1">
            <a:off x="2209800" y="1066800"/>
            <a:ext cx="0" cy="5105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6" name="Rectangle 6"/>
          <p:cNvSpPr>
            <a:spLocks noChangeArrowheads="1"/>
          </p:cNvSpPr>
          <p:nvPr/>
        </p:nvSpPr>
        <p:spPr bwMode="auto">
          <a:xfrm rot="16200000">
            <a:off x="4495800" y="3657600"/>
            <a:ext cx="2133600" cy="213360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7" name="Rectangle 7"/>
          <p:cNvSpPr>
            <a:spLocks noChangeArrowheads="1"/>
          </p:cNvSpPr>
          <p:nvPr/>
        </p:nvSpPr>
        <p:spPr bwMode="auto">
          <a:xfrm rot="16200000">
            <a:off x="2286000" y="1447800"/>
            <a:ext cx="2133600" cy="2133600"/>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8" name="Rectangle 8"/>
          <p:cNvSpPr>
            <a:spLocks noChangeArrowheads="1"/>
          </p:cNvSpPr>
          <p:nvPr/>
        </p:nvSpPr>
        <p:spPr bwMode="auto">
          <a:xfrm rot="16200000">
            <a:off x="4495800" y="1447800"/>
            <a:ext cx="2133600" cy="2133600"/>
          </a:xfrm>
          <a:prstGeom prst="rect">
            <a:avLst/>
          </a:prstGeom>
          <a:solidFill>
            <a:srgbClr val="FF0000"/>
          </a:solidFill>
          <a:ln w="19050">
            <a:solidFill>
              <a:schemeClr val="tx1"/>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latin typeface="Arial" panose="020B0604020202020204" pitchFamily="34" charset="0"/>
              <a:ea typeface="MS PGothic" panose="020B0600070205080204" pitchFamily="34" charset="-128"/>
            </a:endParaRPr>
          </a:p>
        </p:txBody>
      </p:sp>
      <p:sp>
        <p:nvSpPr>
          <p:cNvPr id="9" name="Text Box 9"/>
          <p:cNvSpPr txBox="1">
            <a:spLocks noChangeArrowheads="1"/>
          </p:cNvSpPr>
          <p:nvPr/>
        </p:nvSpPr>
        <p:spPr bwMode="auto">
          <a:xfrm>
            <a:off x="2362200" y="1524000"/>
            <a:ext cx="19812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dirty="0">
                <a:latin typeface="Arial" panose="020B0604020202020204" pitchFamily="34" charset="0"/>
                <a:ea typeface="MS PGothic" panose="020B0600070205080204" pitchFamily="34" charset="-128"/>
              </a:rPr>
              <a:t>LEVERAGE</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Multiple sources</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Abundant supply</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Medium-term focus</a:t>
            </a:r>
            <a:endParaRPr lang="en-GB" dirty="0">
              <a:latin typeface="Arial" panose="020B0604020202020204" pitchFamily="34" charset="0"/>
              <a:ea typeface="MS PGothic" panose="020B0600070205080204" pitchFamily="34" charset="-128"/>
            </a:endParaRPr>
          </a:p>
        </p:txBody>
      </p:sp>
      <p:sp>
        <p:nvSpPr>
          <p:cNvPr id="10" name="Text Box 10"/>
          <p:cNvSpPr txBox="1">
            <a:spLocks noChangeArrowheads="1"/>
          </p:cNvSpPr>
          <p:nvPr/>
        </p:nvSpPr>
        <p:spPr bwMode="auto">
          <a:xfrm>
            <a:off x="4572000" y="1524000"/>
            <a:ext cx="1981200" cy="1879600"/>
          </a:xfrm>
          <a:prstGeom prst="rect">
            <a:avLst/>
          </a:prstGeom>
          <a:solidFill>
            <a:srgbClr val="FFC000"/>
          </a:solidFill>
          <a:ln>
            <a:noFill/>
          </a:ln>
          <a:effectLst/>
        </p:spPr>
        <p:txBody>
          <a:bodyPr>
            <a:spAutoFit/>
          </a:bodyPr>
          <a:lstStyle/>
          <a:p>
            <a:pPr algn="ctr">
              <a:defRPr/>
            </a:pPr>
            <a:r>
              <a:rPr lang="en-GB" dirty="0">
                <a:latin typeface="Arial" panose="020B0604020202020204" pitchFamily="34" charset="0"/>
                <a:ea typeface="MS PGothic" panose="020B0600070205080204" pitchFamily="34" charset="-128"/>
              </a:rPr>
              <a:t>STRATEGIC</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Single/parallel sources</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Natural scarcity</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Long-term focus</a:t>
            </a:r>
            <a:endParaRPr lang="en-GB" dirty="0">
              <a:latin typeface="Arial" panose="020B0604020202020204" pitchFamily="34" charset="0"/>
              <a:ea typeface="MS PGothic" panose="020B0600070205080204" pitchFamily="34" charset="-128"/>
            </a:endParaRPr>
          </a:p>
        </p:txBody>
      </p:sp>
      <p:sp>
        <p:nvSpPr>
          <p:cNvPr id="11" name="Text Box 11"/>
          <p:cNvSpPr txBox="1">
            <a:spLocks noChangeArrowheads="1"/>
          </p:cNvSpPr>
          <p:nvPr/>
        </p:nvSpPr>
        <p:spPr bwMode="auto">
          <a:xfrm>
            <a:off x="2362200" y="3733800"/>
            <a:ext cx="1981200" cy="1604963"/>
          </a:xfrm>
          <a:prstGeom prst="rect">
            <a:avLst/>
          </a:prstGeom>
          <a:solidFill>
            <a:srgbClr val="FFC000"/>
          </a:solidFill>
          <a:ln>
            <a:noFill/>
          </a:ln>
          <a:effectLst/>
        </p:spPr>
        <p:txBody>
          <a:bodyPr>
            <a:spAutoFit/>
          </a:bodyPr>
          <a:lstStyle/>
          <a:p>
            <a:pPr algn="ctr">
              <a:defRPr/>
            </a:pPr>
            <a:r>
              <a:rPr lang="en-GB" dirty="0">
                <a:latin typeface="Arial" panose="020B0604020202020204" pitchFamily="34" charset="0"/>
                <a:ea typeface="MS PGothic" panose="020B0600070205080204" pitchFamily="34" charset="-128"/>
              </a:rPr>
              <a:t>NON-CRITICAL</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Multiple sources</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Abundant supply</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Short-term focus</a:t>
            </a:r>
            <a:endParaRPr lang="en-GB" dirty="0">
              <a:latin typeface="Arial" panose="020B0604020202020204" pitchFamily="34" charset="0"/>
              <a:ea typeface="MS PGothic" panose="020B0600070205080204" pitchFamily="34" charset="-128"/>
            </a:endParaRPr>
          </a:p>
        </p:txBody>
      </p:sp>
      <p:sp>
        <p:nvSpPr>
          <p:cNvPr id="12" name="Text Box 12"/>
          <p:cNvSpPr txBox="1">
            <a:spLocks noChangeArrowheads="1"/>
          </p:cNvSpPr>
          <p:nvPr/>
        </p:nvSpPr>
        <p:spPr bwMode="auto">
          <a:xfrm>
            <a:off x="4495800" y="3733800"/>
            <a:ext cx="2133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dirty="0">
                <a:latin typeface="Arial" panose="020B0604020202020204" pitchFamily="34" charset="0"/>
                <a:ea typeface="MS PGothic" panose="020B0600070205080204" pitchFamily="34" charset="-128"/>
              </a:rPr>
              <a:t>BOTTLENECK</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Single/tiered sources</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Production scarcity</a:t>
            </a:r>
            <a:endParaRPr lang="en-GB" dirty="0">
              <a:latin typeface="Arial" panose="020B0604020202020204" pitchFamily="34" charset="0"/>
              <a:ea typeface="MS PGothic" panose="020B0600070205080204" pitchFamily="34" charset="-128"/>
            </a:endParaRPr>
          </a:p>
          <a:p>
            <a:pPr algn="ctr">
              <a:defRPr/>
            </a:pPr>
            <a:r>
              <a:rPr lang="en-GB" dirty="0">
                <a:latin typeface="Arial" panose="020B0604020202020204" pitchFamily="34" charset="0"/>
                <a:ea typeface="MS PGothic" panose="020B0600070205080204" pitchFamily="34" charset="-128"/>
              </a:rPr>
              <a:t>Variable focus</a:t>
            </a:r>
            <a:endParaRPr lang="en-GB" dirty="0">
              <a:latin typeface="Arial" panose="020B0604020202020204" pitchFamily="34" charset="0"/>
              <a:ea typeface="MS PGothic" panose="020B0600070205080204" pitchFamily="34" charset="-128"/>
            </a:endParaRPr>
          </a:p>
        </p:txBody>
      </p:sp>
      <p:sp>
        <p:nvSpPr>
          <p:cNvPr id="13" name="Text Box 13"/>
          <p:cNvSpPr txBox="1">
            <a:spLocks noChangeArrowheads="1"/>
          </p:cNvSpPr>
          <p:nvPr/>
        </p:nvSpPr>
        <p:spPr bwMode="auto">
          <a:xfrm>
            <a:off x="2971800" y="6262688"/>
            <a:ext cx="327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Complexity of Supply Market</a:t>
            </a:r>
            <a:endParaRPr lang="en-GB">
              <a:latin typeface="Arial" panose="020B0604020202020204" pitchFamily="34" charset="0"/>
              <a:ea typeface="MS PGothic" panose="020B0600070205080204" pitchFamily="34" charset="-128"/>
            </a:endParaRPr>
          </a:p>
        </p:txBody>
      </p:sp>
      <p:sp>
        <p:nvSpPr>
          <p:cNvPr id="14" name="Text Box 14"/>
          <p:cNvSpPr txBox="1">
            <a:spLocks noChangeArrowheads="1"/>
          </p:cNvSpPr>
          <p:nvPr/>
        </p:nvSpPr>
        <p:spPr bwMode="auto">
          <a:xfrm rot="16200000">
            <a:off x="105569" y="3244057"/>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Impact on Business</a:t>
            </a:r>
            <a:endParaRPr lang="en-GB">
              <a:latin typeface="Arial" panose="020B0604020202020204" pitchFamily="34" charset="0"/>
              <a:ea typeface="MS PGothic" panose="020B0600070205080204" pitchFamily="34" charset="-128"/>
            </a:endParaRPr>
          </a:p>
        </p:txBody>
      </p:sp>
      <p:sp>
        <p:nvSpPr>
          <p:cNvPr id="15" name="Text Box 15"/>
          <p:cNvSpPr txBox="1">
            <a:spLocks noChangeArrowheads="1"/>
          </p:cNvSpPr>
          <p:nvPr/>
        </p:nvSpPr>
        <p:spPr bwMode="auto">
          <a:xfrm>
            <a:off x="6248400" y="5867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High</a:t>
            </a:r>
            <a:endParaRPr lang="en-GB">
              <a:latin typeface="Arial" panose="020B0604020202020204" pitchFamily="34" charset="0"/>
              <a:ea typeface="MS PGothic" panose="020B0600070205080204" pitchFamily="34" charset="-128"/>
            </a:endParaRPr>
          </a:p>
        </p:txBody>
      </p:sp>
      <p:sp>
        <p:nvSpPr>
          <p:cNvPr id="16" name="Text Box 16"/>
          <p:cNvSpPr txBox="1">
            <a:spLocks noChangeArrowheads="1"/>
          </p:cNvSpPr>
          <p:nvPr/>
        </p:nvSpPr>
        <p:spPr bwMode="auto">
          <a:xfrm>
            <a:off x="2362200" y="5867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Low</a:t>
            </a:r>
            <a:endParaRPr lang="en-GB">
              <a:latin typeface="Arial" panose="020B0604020202020204" pitchFamily="34" charset="0"/>
              <a:ea typeface="MS PGothic" panose="020B0600070205080204" pitchFamily="34" charset="-128"/>
            </a:endParaRPr>
          </a:p>
        </p:txBody>
      </p:sp>
      <p:sp>
        <p:nvSpPr>
          <p:cNvPr id="17" name="Text Box 17"/>
          <p:cNvSpPr txBox="1">
            <a:spLocks noChangeArrowheads="1"/>
          </p:cNvSpPr>
          <p:nvPr/>
        </p:nvSpPr>
        <p:spPr bwMode="auto">
          <a:xfrm>
            <a:off x="1295400" y="5334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GB">
                <a:latin typeface="Arial" panose="020B0604020202020204" pitchFamily="34" charset="0"/>
                <a:ea typeface="MS PGothic" panose="020B0600070205080204" pitchFamily="34" charset="-128"/>
              </a:rPr>
              <a:t>Low</a:t>
            </a:r>
            <a:endParaRPr lang="en-GB">
              <a:latin typeface="Arial" panose="020B0604020202020204" pitchFamily="34" charset="0"/>
              <a:ea typeface="MS PGothic" panose="020B0600070205080204" pitchFamily="34" charset="-128"/>
            </a:endParaRPr>
          </a:p>
        </p:txBody>
      </p:sp>
      <p:sp>
        <p:nvSpPr>
          <p:cNvPr id="18" name="Text Box 18"/>
          <p:cNvSpPr txBox="1">
            <a:spLocks noChangeArrowheads="1"/>
          </p:cNvSpPr>
          <p:nvPr/>
        </p:nvSpPr>
        <p:spPr bwMode="auto">
          <a:xfrm>
            <a:off x="1524000" y="1219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GB">
                <a:latin typeface="Arial" panose="020B0604020202020204" pitchFamily="34" charset="0"/>
                <a:ea typeface="MS PGothic" panose="020B0600070205080204" pitchFamily="34" charset="-128"/>
              </a:rPr>
              <a:t>High</a:t>
            </a:r>
            <a:endParaRPr lang="en-GB">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Four key sourcing approaches</a:t>
            </a:r>
            <a:endParaRPr lang="en-GB" sz="3200" dirty="0">
              <a:solidFill>
                <a:srgbClr val="FF0000"/>
              </a:solidFill>
            </a:endParaRPr>
          </a:p>
        </p:txBody>
      </p:sp>
      <p:pic>
        <p:nvPicPr>
          <p:cNvPr id="4" name="Content Placeholder 3"/>
          <p:cNvPicPr>
            <a:picLocks noGrp="1" noChangeAspect="1"/>
          </p:cNvPicPr>
          <p:nvPr>
            <p:ph idx="1"/>
          </p:nvPr>
        </p:nvPicPr>
        <p:blipFill>
          <a:blip r:embed="rId1"/>
          <a:stretch>
            <a:fillRect/>
          </a:stretch>
        </p:blipFill>
        <p:spPr>
          <a:xfrm>
            <a:off x="457200" y="1600200"/>
            <a:ext cx="8229600" cy="452596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a:solidFill>
                  <a:srgbClr val="C00000"/>
                </a:solidFill>
              </a:rPr>
              <a:t>Categorising</a:t>
            </a:r>
            <a:r>
              <a:rPr lang="en-US" sz="3600" dirty="0">
                <a:solidFill>
                  <a:srgbClr val="C00000"/>
                </a:solidFill>
              </a:rPr>
              <a:t> Spend – The </a:t>
            </a:r>
            <a:r>
              <a:rPr lang="en-US" sz="3600" dirty="0" err="1">
                <a:solidFill>
                  <a:srgbClr val="C00000"/>
                </a:solidFill>
              </a:rPr>
              <a:t>Kraljic</a:t>
            </a:r>
            <a:r>
              <a:rPr lang="en-US" sz="3600" dirty="0">
                <a:solidFill>
                  <a:srgbClr val="C00000"/>
                </a:solidFill>
              </a:rPr>
              <a:t> Matrix</a:t>
            </a:r>
            <a:br>
              <a:rPr lang="en-US" dirty="0">
                <a:solidFill>
                  <a:srgbClr val="C00000"/>
                </a:solidFill>
              </a:rPr>
            </a:br>
            <a:endParaRPr lang="en-GB" dirty="0"/>
          </a:p>
        </p:txBody>
      </p:sp>
      <p:pic>
        <p:nvPicPr>
          <p:cNvPr id="4" name="Content Placeholder 3"/>
          <p:cNvPicPr>
            <a:picLocks noGrp="1" noChangeAspect="1"/>
          </p:cNvPicPr>
          <p:nvPr>
            <p:ph idx="1"/>
          </p:nvPr>
        </p:nvPicPr>
        <p:blipFill>
          <a:blip r:embed="rId1"/>
          <a:stretch>
            <a:fillRect/>
          </a:stretch>
        </p:blipFill>
        <p:spPr>
          <a:xfrm>
            <a:off x="945987" y="1600200"/>
            <a:ext cx="7252025" cy="45259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1"/>
          <a:srcRect b="1658"/>
          <a:stretch>
            <a:fillRect/>
          </a:stretch>
        </p:blipFill>
        <p:spPr>
          <a:xfrm>
            <a:off x="20" y="1282"/>
            <a:ext cx="9143980" cy="685671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GB" sz="3200" dirty="0">
                <a:solidFill>
                  <a:srgbClr val="C00000"/>
                </a:solidFill>
              </a:rPr>
              <a:t>A more dynamic perspective on </a:t>
            </a:r>
            <a:r>
              <a:rPr lang="en-GB" sz="3200" dirty="0" err="1">
                <a:solidFill>
                  <a:srgbClr val="C00000"/>
                </a:solidFill>
              </a:rPr>
              <a:t>Kraljic</a:t>
            </a:r>
            <a:br>
              <a:rPr lang="en-GB" sz="3200" dirty="0">
                <a:solidFill>
                  <a:srgbClr val="C00000"/>
                </a:solidFill>
              </a:rPr>
            </a:br>
            <a:endParaRPr lang="en-GB" sz="3200" dirty="0"/>
          </a:p>
        </p:txBody>
      </p:sp>
      <p:pic>
        <p:nvPicPr>
          <p:cNvPr id="4" name="Content Placeholder 3"/>
          <p:cNvPicPr>
            <a:picLocks noGrp="1" noChangeAspect="1"/>
          </p:cNvPicPr>
          <p:nvPr>
            <p:ph idx="1"/>
          </p:nvPr>
        </p:nvPicPr>
        <p:blipFill>
          <a:blip r:embed="rId1"/>
          <a:stretch>
            <a:fillRect/>
          </a:stretch>
        </p:blipFill>
        <p:spPr>
          <a:xfrm>
            <a:off x="825112" y="764328"/>
            <a:ext cx="7493775" cy="5329344"/>
          </a:xfrm>
          <a:prstGeom prst="rect">
            <a:avLst/>
          </a:prstGeom>
        </p:spPr>
      </p:pic>
      <p:pic>
        <p:nvPicPr>
          <p:cNvPr id="6" name="Picture 5"/>
          <p:cNvPicPr>
            <a:picLocks noChangeAspect="1"/>
          </p:cNvPicPr>
          <p:nvPr/>
        </p:nvPicPr>
        <p:blipFill>
          <a:blip r:embed="rId2"/>
          <a:stretch>
            <a:fillRect/>
          </a:stretch>
        </p:blipFill>
        <p:spPr>
          <a:xfrm>
            <a:off x="562704" y="6237312"/>
            <a:ext cx="7968163" cy="469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00789" y="536197"/>
            <a:ext cx="8742422" cy="57856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43465" y="347205"/>
            <a:ext cx="8657070" cy="61635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p:cNvPicPr>
            <a:picLocks noChangeAspect="1"/>
          </p:cNvPicPr>
          <p:nvPr/>
        </p:nvPicPr>
        <p:blipFill rotWithShape="1">
          <a:blip r:embed="rId1"/>
          <a:srcRect l="6983"/>
          <a:stretch>
            <a:fillRect/>
          </a:stretch>
        </p:blipFill>
        <p:spPr>
          <a:xfrm>
            <a:off x="20" y="1282"/>
            <a:ext cx="9143980" cy="685671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chemeClr val="tx2"/>
                </a:solidFill>
                <a:ea typeface="MS PGothic" panose="020B0600070205080204" pitchFamily="34" charset="-128"/>
              </a:rPr>
              <a:t>Strategic Sourcing Practices</a:t>
            </a:r>
            <a:endParaRPr lang="en-GB" sz="3200" dirty="0">
              <a:solidFill>
                <a:schemeClr val="tx2"/>
              </a:solidFill>
              <a:ea typeface="MS PGothic" panose="020B0600070205080204" pitchFamily="34" charset="-128"/>
            </a:endParaRPr>
          </a:p>
        </p:txBody>
      </p:sp>
      <p:sp>
        <p:nvSpPr>
          <p:cNvPr id="3" name="Line 10"/>
          <p:cNvSpPr>
            <a:spLocks noChangeShapeType="1"/>
          </p:cNvSpPr>
          <p:nvPr/>
        </p:nvSpPr>
        <p:spPr bwMode="auto">
          <a:xfrm>
            <a:off x="7740650" y="2852738"/>
            <a:ext cx="0" cy="2592387"/>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4" name="Freeform 13"/>
          <p:cNvSpPr/>
          <p:nvPr/>
        </p:nvSpPr>
        <p:spPr bwMode="auto">
          <a:xfrm flipH="1" flipV="1">
            <a:off x="4643438" y="1700213"/>
            <a:ext cx="3097212" cy="1152525"/>
          </a:xfrm>
          <a:custGeom>
            <a:avLst/>
            <a:gdLst>
              <a:gd name="T0" fmla="*/ 0 w 1386"/>
              <a:gd name="T1" fmla="*/ 0 h 935"/>
              <a:gd name="T2" fmla="*/ 3097212 w 1386"/>
              <a:gd name="T3" fmla="*/ 1152525 h 935"/>
              <a:gd name="T4" fmla="*/ 0 60000 65536"/>
              <a:gd name="T5" fmla="*/ 0 60000 65536"/>
            </a:gdLst>
            <a:ahLst/>
            <a:cxnLst>
              <a:cxn ang="T4">
                <a:pos x="T0" y="T1"/>
              </a:cxn>
              <a:cxn ang="T5">
                <a:pos x="T2" y="T3"/>
              </a:cxn>
            </a:cxnLst>
            <a:rect l="0" t="0" r="r" b="b"/>
            <a:pathLst>
              <a:path w="1386" h="935">
                <a:moveTo>
                  <a:pt x="0" y="0"/>
                </a:moveTo>
                <a:lnTo>
                  <a:pt x="1386" y="935"/>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GB"/>
          </a:p>
        </p:txBody>
      </p:sp>
      <p:sp>
        <p:nvSpPr>
          <p:cNvPr id="5" name="Freeform 15"/>
          <p:cNvSpPr/>
          <p:nvPr/>
        </p:nvSpPr>
        <p:spPr bwMode="auto">
          <a:xfrm flipH="1">
            <a:off x="4643438" y="5443538"/>
            <a:ext cx="3097212" cy="1152525"/>
          </a:xfrm>
          <a:custGeom>
            <a:avLst/>
            <a:gdLst>
              <a:gd name="T0" fmla="*/ 0 w 1386"/>
              <a:gd name="T1" fmla="*/ 0 h 935"/>
              <a:gd name="T2" fmla="*/ 3097212 w 1386"/>
              <a:gd name="T3" fmla="*/ 1152525 h 935"/>
              <a:gd name="T4" fmla="*/ 0 60000 65536"/>
              <a:gd name="T5" fmla="*/ 0 60000 65536"/>
            </a:gdLst>
            <a:ahLst/>
            <a:cxnLst>
              <a:cxn ang="T4">
                <a:pos x="T0" y="T1"/>
              </a:cxn>
              <a:cxn ang="T5">
                <a:pos x="T2" y="T3"/>
              </a:cxn>
            </a:cxnLst>
            <a:rect l="0" t="0" r="r" b="b"/>
            <a:pathLst>
              <a:path w="1386" h="935">
                <a:moveTo>
                  <a:pt x="0" y="0"/>
                </a:moveTo>
                <a:lnTo>
                  <a:pt x="1386" y="935"/>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GB"/>
          </a:p>
        </p:txBody>
      </p:sp>
      <p:sp>
        <p:nvSpPr>
          <p:cNvPr id="6" name="Freeform 16"/>
          <p:cNvSpPr/>
          <p:nvPr/>
        </p:nvSpPr>
        <p:spPr bwMode="auto">
          <a:xfrm>
            <a:off x="1547813" y="5445125"/>
            <a:ext cx="3097212" cy="1152525"/>
          </a:xfrm>
          <a:custGeom>
            <a:avLst/>
            <a:gdLst>
              <a:gd name="T0" fmla="*/ 0 w 1386"/>
              <a:gd name="T1" fmla="*/ 0 h 935"/>
              <a:gd name="T2" fmla="*/ 3097212 w 1386"/>
              <a:gd name="T3" fmla="*/ 1152525 h 935"/>
              <a:gd name="T4" fmla="*/ 0 60000 65536"/>
              <a:gd name="T5" fmla="*/ 0 60000 65536"/>
            </a:gdLst>
            <a:ahLst/>
            <a:cxnLst>
              <a:cxn ang="T4">
                <a:pos x="T0" y="T1"/>
              </a:cxn>
              <a:cxn ang="T5">
                <a:pos x="T2" y="T3"/>
              </a:cxn>
            </a:cxnLst>
            <a:rect l="0" t="0" r="r" b="b"/>
            <a:pathLst>
              <a:path w="1386" h="935">
                <a:moveTo>
                  <a:pt x="0" y="0"/>
                </a:moveTo>
                <a:lnTo>
                  <a:pt x="1386" y="935"/>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GB"/>
          </a:p>
        </p:txBody>
      </p:sp>
      <p:sp>
        <p:nvSpPr>
          <p:cNvPr id="7" name="Line 17"/>
          <p:cNvSpPr>
            <a:spLocks noChangeShapeType="1"/>
          </p:cNvSpPr>
          <p:nvPr/>
        </p:nvSpPr>
        <p:spPr bwMode="auto">
          <a:xfrm>
            <a:off x="1547813" y="2852738"/>
            <a:ext cx="0" cy="2592387"/>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8" name="Freeform 18"/>
          <p:cNvSpPr/>
          <p:nvPr/>
        </p:nvSpPr>
        <p:spPr bwMode="auto">
          <a:xfrm flipV="1">
            <a:off x="1547813" y="1700213"/>
            <a:ext cx="3097212" cy="1152525"/>
          </a:xfrm>
          <a:custGeom>
            <a:avLst/>
            <a:gdLst>
              <a:gd name="T0" fmla="*/ 0 w 1386"/>
              <a:gd name="T1" fmla="*/ 0 h 935"/>
              <a:gd name="T2" fmla="*/ 3097212 w 1386"/>
              <a:gd name="T3" fmla="*/ 1152525 h 935"/>
              <a:gd name="T4" fmla="*/ 0 60000 65536"/>
              <a:gd name="T5" fmla="*/ 0 60000 65536"/>
            </a:gdLst>
            <a:ahLst/>
            <a:cxnLst>
              <a:cxn ang="T4">
                <a:pos x="T0" y="T1"/>
              </a:cxn>
              <a:cxn ang="T5">
                <a:pos x="T2" y="T3"/>
              </a:cxn>
            </a:cxnLst>
            <a:rect l="0" t="0" r="r" b="b"/>
            <a:pathLst>
              <a:path w="1386" h="935">
                <a:moveTo>
                  <a:pt x="0" y="0"/>
                </a:moveTo>
                <a:lnTo>
                  <a:pt x="1386" y="935"/>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GB"/>
          </a:p>
        </p:txBody>
      </p:sp>
      <p:sp>
        <p:nvSpPr>
          <p:cNvPr id="9" name="Line 19"/>
          <p:cNvSpPr>
            <a:spLocks noChangeShapeType="1"/>
          </p:cNvSpPr>
          <p:nvPr/>
        </p:nvSpPr>
        <p:spPr bwMode="auto">
          <a:xfrm>
            <a:off x="3419475" y="3500438"/>
            <a:ext cx="0" cy="1296987"/>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0" name="Line 20"/>
          <p:cNvSpPr>
            <a:spLocks noChangeShapeType="1"/>
          </p:cNvSpPr>
          <p:nvPr/>
        </p:nvSpPr>
        <p:spPr bwMode="auto">
          <a:xfrm>
            <a:off x="5867400" y="3498850"/>
            <a:ext cx="0" cy="129698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1" name="Line 21"/>
          <p:cNvSpPr>
            <a:spLocks noChangeShapeType="1"/>
          </p:cNvSpPr>
          <p:nvPr/>
        </p:nvSpPr>
        <p:spPr bwMode="auto">
          <a:xfrm flipV="1">
            <a:off x="3419475" y="2995613"/>
            <a:ext cx="1223963" cy="504825"/>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2" name="Line 22"/>
          <p:cNvSpPr>
            <a:spLocks noChangeShapeType="1"/>
          </p:cNvSpPr>
          <p:nvPr/>
        </p:nvSpPr>
        <p:spPr bwMode="auto">
          <a:xfrm flipH="1" flipV="1">
            <a:off x="4643438" y="2995613"/>
            <a:ext cx="1223962" cy="504825"/>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3" name="Line 23"/>
          <p:cNvSpPr>
            <a:spLocks noChangeShapeType="1"/>
          </p:cNvSpPr>
          <p:nvPr/>
        </p:nvSpPr>
        <p:spPr bwMode="auto">
          <a:xfrm flipH="1" flipV="1">
            <a:off x="3419475" y="4795838"/>
            <a:ext cx="1223963" cy="504825"/>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4" name="Line 24"/>
          <p:cNvSpPr>
            <a:spLocks noChangeShapeType="1"/>
          </p:cNvSpPr>
          <p:nvPr/>
        </p:nvSpPr>
        <p:spPr bwMode="auto">
          <a:xfrm flipH="1">
            <a:off x="4643438" y="4795838"/>
            <a:ext cx="1223962" cy="504825"/>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5" name="Line 25"/>
          <p:cNvSpPr>
            <a:spLocks noChangeShapeType="1"/>
          </p:cNvSpPr>
          <p:nvPr/>
        </p:nvSpPr>
        <p:spPr bwMode="auto">
          <a:xfrm flipV="1">
            <a:off x="4643438" y="1700213"/>
            <a:ext cx="0" cy="12954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6" name="Line 26"/>
          <p:cNvSpPr>
            <a:spLocks noChangeShapeType="1"/>
          </p:cNvSpPr>
          <p:nvPr/>
        </p:nvSpPr>
        <p:spPr bwMode="auto">
          <a:xfrm flipV="1">
            <a:off x="5867400" y="2852738"/>
            <a:ext cx="1873250" cy="6477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7" name="Line 27"/>
          <p:cNvSpPr>
            <a:spLocks noChangeShapeType="1"/>
          </p:cNvSpPr>
          <p:nvPr/>
        </p:nvSpPr>
        <p:spPr bwMode="auto">
          <a:xfrm>
            <a:off x="5867400" y="4795838"/>
            <a:ext cx="1873250" cy="649287"/>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8" name="Line 28"/>
          <p:cNvSpPr>
            <a:spLocks noChangeShapeType="1"/>
          </p:cNvSpPr>
          <p:nvPr/>
        </p:nvSpPr>
        <p:spPr bwMode="auto">
          <a:xfrm>
            <a:off x="4643438" y="5300663"/>
            <a:ext cx="0" cy="12954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19" name="Line 29"/>
          <p:cNvSpPr>
            <a:spLocks noChangeShapeType="1"/>
          </p:cNvSpPr>
          <p:nvPr/>
        </p:nvSpPr>
        <p:spPr bwMode="auto">
          <a:xfrm flipH="1">
            <a:off x="1547813" y="4795838"/>
            <a:ext cx="1871662" cy="649287"/>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20" name="Line 30"/>
          <p:cNvSpPr>
            <a:spLocks noChangeShapeType="1"/>
          </p:cNvSpPr>
          <p:nvPr/>
        </p:nvSpPr>
        <p:spPr bwMode="auto">
          <a:xfrm flipH="1" flipV="1">
            <a:off x="1547813" y="2852738"/>
            <a:ext cx="1871662" cy="64770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panose="020B0604020202020204" pitchFamily="34" charset="0"/>
              <a:ea typeface="MS PGothic" panose="020B0600070205080204" pitchFamily="34" charset="-128"/>
            </a:endParaRPr>
          </a:p>
        </p:txBody>
      </p:sp>
      <p:sp>
        <p:nvSpPr>
          <p:cNvPr id="21" name="Text Box 31"/>
          <p:cNvSpPr txBox="1">
            <a:spLocks noChangeArrowheads="1"/>
          </p:cNvSpPr>
          <p:nvPr/>
        </p:nvSpPr>
        <p:spPr bwMode="auto">
          <a:xfrm>
            <a:off x="3673475" y="3663950"/>
            <a:ext cx="1943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STRATEGIC SUPPLY MANAGEMENT</a:t>
            </a:r>
            <a:endParaRPr lang="en-GB">
              <a:latin typeface="Arial" panose="020B0604020202020204" pitchFamily="34" charset="0"/>
              <a:ea typeface="MS PGothic" panose="020B0600070205080204" pitchFamily="34" charset="-128"/>
            </a:endParaRPr>
          </a:p>
        </p:txBody>
      </p:sp>
      <p:sp>
        <p:nvSpPr>
          <p:cNvPr id="22" name="Text Box 32"/>
          <p:cNvSpPr txBox="1">
            <a:spLocks noChangeArrowheads="1"/>
          </p:cNvSpPr>
          <p:nvPr/>
        </p:nvSpPr>
        <p:spPr bwMode="auto">
          <a:xfrm>
            <a:off x="2195513" y="2427288"/>
            <a:ext cx="2376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VOLUME CONCENTRATION</a:t>
            </a:r>
            <a:endParaRPr lang="en-GB">
              <a:latin typeface="Arial" panose="020B0604020202020204" pitchFamily="34" charset="0"/>
              <a:ea typeface="MS PGothic" panose="020B0600070205080204" pitchFamily="34" charset="-128"/>
            </a:endParaRPr>
          </a:p>
        </p:txBody>
      </p:sp>
      <p:sp>
        <p:nvSpPr>
          <p:cNvPr id="23" name="Text Box 33"/>
          <p:cNvSpPr txBox="1">
            <a:spLocks noChangeArrowheads="1"/>
          </p:cNvSpPr>
          <p:nvPr/>
        </p:nvSpPr>
        <p:spPr bwMode="auto">
          <a:xfrm>
            <a:off x="1547813" y="3795713"/>
            <a:ext cx="1871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BEST PRICE EVALUATION</a:t>
            </a:r>
            <a:endParaRPr lang="en-GB">
              <a:latin typeface="Arial" panose="020B0604020202020204" pitchFamily="34" charset="0"/>
              <a:ea typeface="MS PGothic" panose="020B0600070205080204" pitchFamily="34" charset="-128"/>
            </a:endParaRPr>
          </a:p>
        </p:txBody>
      </p:sp>
      <p:sp>
        <p:nvSpPr>
          <p:cNvPr id="24" name="Text Box 34"/>
          <p:cNvSpPr txBox="1">
            <a:spLocks noChangeArrowheads="1"/>
          </p:cNvSpPr>
          <p:nvPr/>
        </p:nvSpPr>
        <p:spPr bwMode="auto">
          <a:xfrm>
            <a:off x="2266950" y="5162550"/>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GLOBAL SOURCING</a:t>
            </a:r>
            <a:endParaRPr lang="en-GB">
              <a:latin typeface="Arial" panose="020B0604020202020204" pitchFamily="34" charset="0"/>
              <a:ea typeface="MS PGothic" panose="020B0600070205080204" pitchFamily="34" charset="-128"/>
            </a:endParaRPr>
          </a:p>
        </p:txBody>
      </p:sp>
      <p:sp>
        <p:nvSpPr>
          <p:cNvPr id="25" name="Text Box 35"/>
          <p:cNvSpPr txBox="1">
            <a:spLocks noChangeArrowheads="1"/>
          </p:cNvSpPr>
          <p:nvPr/>
        </p:nvSpPr>
        <p:spPr bwMode="auto">
          <a:xfrm>
            <a:off x="4787900" y="5162550"/>
            <a:ext cx="2592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RELATIONSHIP RESTRUCTURING</a:t>
            </a:r>
            <a:endParaRPr lang="en-GB">
              <a:latin typeface="Arial" panose="020B0604020202020204" pitchFamily="34" charset="0"/>
              <a:ea typeface="MS PGothic" panose="020B0600070205080204" pitchFamily="34" charset="-128"/>
            </a:endParaRPr>
          </a:p>
        </p:txBody>
      </p:sp>
      <p:sp>
        <p:nvSpPr>
          <p:cNvPr id="26" name="Text Box 36"/>
          <p:cNvSpPr txBox="1">
            <a:spLocks noChangeArrowheads="1"/>
          </p:cNvSpPr>
          <p:nvPr/>
        </p:nvSpPr>
        <p:spPr bwMode="auto">
          <a:xfrm>
            <a:off x="5795963" y="3663950"/>
            <a:ext cx="20161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a:latin typeface="Arial" panose="020B0604020202020204" pitchFamily="34" charset="0"/>
                <a:ea typeface="MS PGothic" panose="020B0600070205080204" pitchFamily="34" charset="-128"/>
              </a:rPr>
              <a:t>JOINT PROCESS IMPROVEMENT</a:t>
            </a:r>
            <a:endParaRPr lang="en-GB">
              <a:latin typeface="Arial" panose="020B0604020202020204" pitchFamily="34" charset="0"/>
              <a:ea typeface="MS PGothic" panose="020B0600070205080204" pitchFamily="34" charset="-128"/>
            </a:endParaRPr>
          </a:p>
        </p:txBody>
      </p:sp>
      <p:sp>
        <p:nvSpPr>
          <p:cNvPr id="27" name="Text Box 37"/>
          <p:cNvSpPr txBox="1">
            <a:spLocks noChangeArrowheads="1"/>
          </p:cNvSpPr>
          <p:nvPr/>
        </p:nvSpPr>
        <p:spPr bwMode="auto">
          <a:xfrm>
            <a:off x="5003800" y="2295525"/>
            <a:ext cx="25923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Arial" panose="020B0604020202020204" pitchFamily="34" charset="0"/>
                <a:ea typeface="MS PGothic" panose="020B0600070205080204" pitchFamily="34" charset="-128"/>
              </a:rPr>
              <a:t>PRODUCT SPECIFICATION IMPROVEMENT</a:t>
            </a:r>
            <a:endParaRPr lang="en-GB">
              <a:latin typeface="Arial" panose="020B0604020202020204" pitchFamily="34" charset="0"/>
              <a:ea typeface="MS PGothic"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765175"/>
            <a:ext cx="8226425" cy="9350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dirty="0">
                <a:solidFill>
                  <a:schemeClr val="tx2"/>
                </a:solidFill>
              </a:rPr>
              <a:t>Step 3: Supplier </a:t>
            </a:r>
            <a:r>
              <a:rPr lang="en-GB" altLang="en-US" sz="3200" dirty="0">
                <a:solidFill>
                  <a:schemeClr val="tx2"/>
                </a:solidFill>
              </a:rPr>
              <a:t>Selection</a:t>
            </a:r>
            <a:endParaRPr lang="en-GB" altLang="en-US" sz="3600" dirty="0">
              <a:solidFill>
                <a:schemeClr val="tx2"/>
              </a:solidFill>
            </a:endParaRPr>
          </a:p>
        </p:txBody>
      </p:sp>
      <p:sp>
        <p:nvSpPr>
          <p:cNvPr id="3" name="Rectangle 3"/>
          <p:cNvSpPr txBox="1">
            <a:spLocks noChangeArrowheads="1"/>
          </p:cNvSpPr>
          <p:nvPr/>
        </p:nvSpPr>
        <p:spPr>
          <a:xfrm>
            <a:off x="469900" y="1844675"/>
            <a:ext cx="8229600" cy="460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defRPr/>
            </a:pPr>
            <a:r>
              <a:rPr lang="en-GB" sz="2400" b="1" u="sng" dirty="0"/>
              <a:t>How do firms select among potential suppliers?</a:t>
            </a:r>
            <a:endParaRPr lang="en-GB" sz="2400" b="1" u="sng" dirty="0"/>
          </a:p>
          <a:p>
            <a:pPr>
              <a:defRPr/>
            </a:pPr>
            <a:endParaRPr lang="en-GB" sz="2400" dirty="0"/>
          </a:p>
          <a:p>
            <a:pPr>
              <a:defRPr/>
            </a:pPr>
            <a:r>
              <a:rPr lang="en-GB" sz="2400" dirty="0"/>
              <a:t>Supplier selection requires definition and evaluation of wide range of factors:</a:t>
            </a:r>
            <a:endParaRPr lang="en-GB" sz="2400" dirty="0"/>
          </a:p>
          <a:p>
            <a:pPr lvl="1">
              <a:defRPr/>
            </a:pPr>
            <a:r>
              <a:rPr lang="en-GB" sz="2400" b="1" dirty="0"/>
              <a:t>‘Hard’ factors</a:t>
            </a:r>
            <a:r>
              <a:rPr lang="en-GB" sz="2400" dirty="0"/>
              <a:t>: cost, quality, delivery…</a:t>
            </a:r>
            <a:endParaRPr lang="en-GB" sz="2400" dirty="0"/>
          </a:p>
          <a:p>
            <a:pPr lvl="1">
              <a:defRPr/>
            </a:pPr>
            <a:r>
              <a:rPr lang="en-GB" sz="2400" b="1" dirty="0"/>
              <a:t>‘Soft’ factors</a:t>
            </a:r>
            <a:r>
              <a:rPr lang="en-GB" sz="2400" dirty="0"/>
              <a:t>: capability, complementarity, culture…</a:t>
            </a:r>
            <a:endParaRPr lang="en-GB" sz="2400" dirty="0"/>
          </a:p>
          <a:p>
            <a:pPr lvl="1">
              <a:buFontTx/>
              <a:buNone/>
              <a:defRPr/>
            </a:pPr>
            <a:endParaRPr lang="en-GB" sz="2400" dirty="0"/>
          </a:p>
          <a:p>
            <a:pPr>
              <a:defRPr/>
            </a:pPr>
            <a:r>
              <a:rPr lang="en-GB" sz="2400" dirty="0"/>
              <a:t>Some factors more important than others: weighting system</a:t>
            </a:r>
            <a:endParaRPr lang="en-GB" sz="2400" dirty="0"/>
          </a:p>
        </p:txBody>
      </p:sp>
      <p:sp>
        <p:nvSpPr>
          <p:cNvPr id="4" name="Text Box 4"/>
          <p:cNvSpPr txBox="1">
            <a:spLocks noChangeArrowheads="1"/>
          </p:cNvSpPr>
          <p:nvPr/>
        </p:nvSpPr>
        <p:spPr bwMode="auto">
          <a:xfrm>
            <a:off x="4643438" y="5943600"/>
            <a:ext cx="432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a:t>Simplicity = cost</a:t>
            </a:r>
            <a:endParaRPr lang="en-GB" altLang="en-US" sz="1600" b="1"/>
          </a:p>
          <a:p>
            <a:pPr eaLnBrk="1" hangingPunct="1">
              <a:spcBef>
                <a:spcPct val="50000"/>
              </a:spcBef>
            </a:pPr>
            <a:r>
              <a:rPr lang="en-GB" altLang="en-US" sz="1600" b="1"/>
              <a:t>Complexity = cost + others</a:t>
            </a:r>
            <a:endParaRPr lang="en-GB" altLang="en-US" sz="1600" b="1"/>
          </a:p>
        </p:txBody>
      </p:sp>
      <p:pic>
        <p:nvPicPr>
          <p:cNvPr id="5"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92950" y="0"/>
            <a:ext cx="20510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2" presetClass="entr" presetSubtype="4"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28600"/>
            <a:ext cx="8686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4338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68413"/>
            <a:ext cx="419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0"/>
            <a:ext cx="4191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38176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tx2"/>
                </a:solidFill>
                <a:ea typeface="MS PGothic" panose="020B0600070205080204" pitchFamily="34" charset="-128"/>
              </a:rPr>
              <a:t>Step 4: Negotiation and Contractual Arrangements</a:t>
            </a:r>
            <a:endParaRPr lang="en-GB" sz="3600" dirty="0">
              <a:solidFill>
                <a:schemeClr val="tx2"/>
              </a:solidFill>
              <a:ea typeface="MS PGothic" panose="020B0600070205080204" pitchFamily="34" charset="-128"/>
            </a:endParaRPr>
          </a:p>
        </p:txBody>
      </p:sp>
      <p:graphicFrame>
        <p:nvGraphicFramePr>
          <p:cNvPr id="3" name="Content Placeholder 2"/>
          <p:cNvGraphicFramePr/>
          <p:nvPr/>
        </p:nvGraphicFramePr>
        <p:xfrm>
          <a:off x="468313" y="1989138"/>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Oval 3"/>
          <p:cNvSpPr>
            <a:spLocks noChangeArrowheads="1"/>
          </p:cNvSpPr>
          <p:nvPr/>
        </p:nvSpPr>
        <p:spPr bwMode="auto">
          <a:xfrm rot="20264970">
            <a:off x="1898650" y="2846388"/>
            <a:ext cx="2686050" cy="3981450"/>
          </a:xfrm>
          <a:prstGeom prst="ellipse">
            <a:avLst/>
          </a:prstGeom>
          <a:noFill/>
          <a:ln w="38100">
            <a:solidFill>
              <a:schemeClr val="tx1"/>
            </a:solidFill>
            <a:rou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n w="38100" cmpd="sng">
                <a:solidFill>
                  <a:schemeClr val="tx1"/>
                </a:solidFill>
              </a:ln>
              <a:solidFill>
                <a:schemeClr val="lt1"/>
              </a:solidFill>
              <a:latin typeface="+mn-lt"/>
              <a:ea typeface="+mn-ea"/>
            </a:endParaRPr>
          </a:p>
        </p:txBody>
      </p:sp>
      <p:sp>
        <p:nvSpPr>
          <p:cNvPr id="5" name="Oval Callout 4"/>
          <p:cNvSpPr>
            <a:spLocks noChangeArrowheads="1"/>
          </p:cNvSpPr>
          <p:nvPr/>
        </p:nvSpPr>
        <p:spPr bwMode="auto">
          <a:xfrm flipH="1">
            <a:off x="107950" y="1773238"/>
            <a:ext cx="2519363" cy="1584325"/>
          </a:xfrm>
          <a:prstGeom prst="wedgeEllipseCallout">
            <a:avLst>
              <a:gd name="adj1" fmla="val -20833"/>
              <a:gd name="adj2" fmla="val 62500"/>
            </a:avLst>
          </a:prstGeom>
          <a:gradFill rotWithShape="1">
            <a:gsLst>
              <a:gs pos="0">
                <a:srgbClr val="CBFFFF"/>
              </a:gs>
              <a:gs pos="100000">
                <a:srgbClr val="B5E5E9"/>
              </a:gs>
            </a:gsLst>
            <a:lin ang="5400000"/>
          </a:gradFill>
          <a:ln w="9525">
            <a:solidFill>
              <a:srgbClr val="B6DCDF"/>
            </a:solidFill>
            <a:miter lim="800000"/>
          </a:ln>
          <a:effectLst>
            <a:outerShdw blurRad="40000" dist="23000" dir="5400000" rotWithShape="0">
              <a:srgbClr val="808080">
                <a:alpha val="34999"/>
              </a:srgbClr>
            </a:outerShdw>
          </a:effectLst>
        </p:spPr>
        <p:txBody>
          <a:bodyPr anchor="ctr"/>
          <a:lstStyle/>
          <a:p>
            <a:pPr algn="ctr"/>
            <a:r>
              <a:rPr lang="en-US">
                <a:solidFill>
                  <a:srgbClr val="000000"/>
                </a:solidFill>
              </a:rPr>
              <a:t>Will cost you…</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2"/>
                </a:solidFill>
              </a:rPr>
              <a:t>The best negotiators…</a:t>
            </a:r>
            <a:endParaRPr lang="en-US" dirty="0">
              <a:solidFill>
                <a:schemeClr val="accent2"/>
              </a:solidFill>
            </a:endParaRPr>
          </a:p>
        </p:txBody>
      </p:sp>
      <p:sp>
        <p:nvSpPr>
          <p:cNvPr id="3" name="Rectangle 3"/>
          <p:cNvSpPr txBox="1">
            <a:spLocks noChangeArrowheads="1"/>
          </p:cNvSpPr>
          <p:nvPr/>
        </p:nvSpPr>
        <p:spPr>
          <a:xfrm>
            <a:off x="468313" y="1989138"/>
            <a:ext cx="8229600"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…have no tricks up their sleeve</a:t>
            </a:r>
            <a:endParaRPr lang="en-GB" dirty="0"/>
          </a:p>
          <a:p>
            <a:r>
              <a:rPr lang="en-GB" dirty="0"/>
              <a:t>…play it straight</a:t>
            </a:r>
            <a:endParaRPr lang="en-GB" dirty="0"/>
          </a:p>
          <a:p>
            <a:r>
              <a:rPr lang="en-GB" dirty="0"/>
              <a:t>…ask a lot of questions</a:t>
            </a:r>
            <a:endParaRPr lang="en-GB" dirty="0"/>
          </a:p>
          <a:p>
            <a:r>
              <a:rPr lang="en-GB" dirty="0"/>
              <a:t>…listen carefully</a:t>
            </a:r>
            <a:endParaRPr lang="en-GB" dirty="0"/>
          </a:p>
          <a:p>
            <a:r>
              <a:rPr lang="en-GB" dirty="0"/>
              <a:t>…and concentrate on what they and the other party are trying to accomplish at the negotiating table</a:t>
            </a:r>
            <a:endParaRPr lang="en-GB" dirty="0"/>
          </a:p>
          <a:p>
            <a:endParaRPr lang="en-US" dirty="0"/>
          </a:p>
        </p:txBody>
      </p:sp>
      <p:sp>
        <p:nvSpPr>
          <p:cNvPr id="4" name="Text Box 4"/>
          <p:cNvSpPr txBox="1">
            <a:spLocks noChangeArrowheads="1"/>
          </p:cNvSpPr>
          <p:nvPr/>
        </p:nvSpPr>
        <p:spPr bwMode="auto">
          <a:xfrm>
            <a:off x="2967038" y="5969000"/>
            <a:ext cx="568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t>G.R. Shell  (2006) Bargaining for Advantage, Penguin,</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Prepare, Prepare, Prepare</a:t>
            </a:r>
            <a:endParaRPr lang="en-GB" dirty="0"/>
          </a:p>
        </p:txBody>
      </p:sp>
      <p:sp>
        <p:nvSpPr>
          <p:cNvPr id="3" name="Content Placeholder 2"/>
          <p:cNvSpPr>
            <a:spLocks noGrp="1"/>
          </p:cNvSpPr>
          <p:nvPr>
            <p:ph idx="1"/>
          </p:nvPr>
        </p:nvSpPr>
        <p:spPr/>
        <p:txBody>
          <a:bodyPr>
            <a:normAutofit fontScale="85000" lnSpcReduction="20000"/>
          </a:bodyPr>
          <a:lstStyle/>
          <a:p>
            <a:r>
              <a:rPr lang="en-GB" dirty="0"/>
              <a:t>Comprehensive market knowledge</a:t>
            </a:r>
            <a:endParaRPr lang="en-GB" dirty="0"/>
          </a:p>
          <a:p>
            <a:r>
              <a:rPr lang="en-GB" dirty="0"/>
              <a:t>A wide range of quotations/tenders</a:t>
            </a:r>
            <a:endParaRPr lang="en-GB" dirty="0"/>
          </a:p>
          <a:p>
            <a:r>
              <a:rPr lang="en-GB" dirty="0"/>
              <a:t>Economic analysis</a:t>
            </a:r>
            <a:endParaRPr lang="en-GB" dirty="0"/>
          </a:p>
          <a:p>
            <a:r>
              <a:rPr lang="en-GB" dirty="0"/>
              <a:t>Product knowledge</a:t>
            </a:r>
            <a:endParaRPr lang="en-GB" dirty="0"/>
          </a:p>
          <a:p>
            <a:r>
              <a:rPr lang="en-GB" dirty="0"/>
              <a:t>Raw material sources and prices</a:t>
            </a:r>
            <a:endParaRPr lang="en-GB" dirty="0"/>
          </a:p>
          <a:p>
            <a:r>
              <a:rPr lang="en-GB" dirty="0"/>
              <a:t>Product or service cost analysis</a:t>
            </a:r>
            <a:endParaRPr lang="en-GB" dirty="0"/>
          </a:p>
          <a:p>
            <a:r>
              <a:rPr lang="en-GB" dirty="0"/>
              <a:t>Supplier financial data</a:t>
            </a:r>
            <a:endParaRPr lang="en-GB" dirty="0"/>
          </a:p>
          <a:p>
            <a:r>
              <a:rPr lang="en-GB" dirty="0"/>
              <a:t>Supplier activity/capacity data</a:t>
            </a:r>
            <a:endParaRPr lang="en-GB" dirty="0"/>
          </a:p>
          <a:p>
            <a:pPr marL="0" indent="0">
              <a:buNone/>
            </a:pPr>
            <a:endParaRPr lang="en-GB" dirty="0">
              <a:solidFill>
                <a:srgbClr val="FF0000"/>
              </a:solidFill>
            </a:endParaRPr>
          </a:p>
          <a:p>
            <a:pPr marL="0" indent="0">
              <a:buNone/>
            </a:pPr>
            <a:r>
              <a:rPr lang="en-GB" dirty="0">
                <a:solidFill>
                  <a:srgbClr val="FF0000"/>
                </a:solidFill>
              </a:rPr>
              <a:t>BATNA</a:t>
            </a:r>
            <a:r>
              <a:rPr lang="en-GB" dirty="0"/>
              <a:t> – best alternative to a negotiated agreement</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2"/>
                </a:solidFill>
              </a:rPr>
              <a:t>Listening</a:t>
            </a:r>
            <a:endParaRPr lang="en-US" dirty="0">
              <a:solidFill>
                <a:schemeClr val="accent2"/>
              </a:solidFill>
            </a:endParaRPr>
          </a:p>
        </p:txBody>
      </p:sp>
      <p:sp>
        <p:nvSpPr>
          <p:cNvPr id="3" name="Rectangle 3"/>
          <p:cNvSpPr txBox="1">
            <a:spLocks noChangeArrowheads="1"/>
          </p:cNvSpPr>
          <p:nvPr/>
        </p:nvSpPr>
        <p:spPr>
          <a:xfrm>
            <a:off x="468313" y="1989138"/>
            <a:ext cx="8229600"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endParaRPr lang="en-US" dirty="0"/>
          </a:p>
          <a:p>
            <a:pPr>
              <a:buFontTx/>
              <a:buNone/>
            </a:pPr>
            <a:r>
              <a:rPr lang="en-US" dirty="0"/>
              <a:t>	Most people can listen at about 450 words per minute, but they can only talk about 175 words per minute (39%).</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chemeClr val="tx2"/>
                </a:solidFill>
                <a:ea typeface="MS PGothic" panose="020B0600070205080204" pitchFamily="34" charset="-128"/>
              </a:rPr>
              <a:t>Step 5: Implementation and Management</a:t>
            </a:r>
            <a:endParaRPr lang="en-GB" sz="3200" dirty="0">
              <a:solidFill>
                <a:schemeClr val="tx2"/>
              </a:solidFill>
              <a:ea typeface="MS PGothic" panose="020B0600070205080204" pitchFamily="34" charset="-128"/>
            </a:endParaRPr>
          </a:p>
        </p:txBody>
      </p:sp>
      <p:sp>
        <p:nvSpPr>
          <p:cNvPr id="3" name="Rectangle 3"/>
          <p:cNvSpPr txBox="1">
            <a:spLocks noChangeArrowheads="1"/>
          </p:cNvSpPr>
          <p:nvPr/>
        </p:nvSpPr>
        <p:spPr>
          <a:xfrm>
            <a:off x="468313" y="1773238"/>
            <a:ext cx="8229600" cy="43529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ea typeface="MS PGothic" panose="020B0600070205080204" pitchFamily="34" charset="-128"/>
              </a:rPr>
              <a:t>Performance &amp; </a:t>
            </a:r>
            <a:r>
              <a:rPr lang="en-GB" sz="2800" b="1" dirty="0">
                <a:ea typeface="MS PGothic" panose="020B0600070205080204" pitchFamily="34" charset="-128"/>
              </a:rPr>
              <a:t>Relationship Management</a:t>
            </a:r>
            <a:endParaRPr lang="en-GB" sz="2800" b="1" dirty="0">
              <a:ea typeface="MS PGothic" panose="020B0600070205080204" pitchFamily="34" charset="-128"/>
            </a:endParaRPr>
          </a:p>
          <a:p>
            <a:pPr lvl="1"/>
            <a:r>
              <a:rPr lang="en-GB" dirty="0"/>
              <a:t>Contract management</a:t>
            </a:r>
            <a:endParaRPr lang="en-GB" dirty="0"/>
          </a:p>
          <a:p>
            <a:pPr lvl="1"/>
            <a:r>
              <a:rPr lang="en-GB" dirty="0"/>
              <a:t>Performance measurement</a:t>
            </a:r>
            <a:endParaRPr lang="en-GB" dirty="0"/>
          </a:p>
          <a:p>
            <a:pPr lvl="1"/>
            <a:r>
              <a:rPr lang="en-GB" dirty="0"/>
              <a:t>Supply base optimisation</a:t>
            </a:r>
            <a:endParaRPr lang="en-GB" dirty="0"/>
          </a:p>
          <a:p>
            <a:pPr lvl="1"/>
            <a:r>
              <a:rPr lang="en-GB" dirty="0"/>
              <a:t>Supplier development</a:t>
            </a:r>
            <a:endParaRPr lang="en-GB" sz="2800" dirty="0">
              <a:ea typeface="MS PGothic" panose="020B0600070205080204" pitchFamily="34" charset="-128"/>
            </a:endParaRPr>
          </a:p>
          <a:p>
            <a:r>
              <a:rPr lang="en-GB" sz="2800" dirty="0">
                <a:ea typeface="MS PGothic" panose="020B0600070205080204" pitchFamily="34" charset="-128"/>
              </a:rPr>
              <a:t>Green and Ethical Sourcing</a:t>
            </a:r>
            <a:endParaRPr lang="en-GB" sz="2800" dirty="0">
              <a:ea typeface="MS PGothic" panose="020B0600070205080204" pitchFamily="34" charset="-128"/>
            </a:endParaRPr>
          </a:p>
          <a:p>
            <a:r>
              <a:rPr lang="en-GB" sz="2800" dirty="0">
                <a:ea typeface="MS PGothic" panose="020B0600070205080204" pitchFamily="34" charset="-128"/>
              </a:rPr>
              <a:t>Supply Chain Risk Management</a:t>
            </a:r>
            <a:endParaRPr lang="en-GB" sz="2800" dirty="0">
              <a:ea typeface="MS PGothic" panose="020B0600070205080204" pitchFamily="34" charset="-128"/>
            </a:endParaRPr>
          </a:p>
          <a:p>
            <a:pPr lvl="1"/>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23875" y="514350"/>
            <a:ext cx="8096250" cy="58293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59632" y="2204864"/>
            <a:ext cx="2376264" cy="367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
          <a:stretch>
            <a:fillRect/>
          </a:stretch>
        </p:blipFill>
        <p:spPr>
          <a:xfrm>
            <a:off x="642787" y="636790"/>
            <a:ext cx="7858425" cy="5584420"/>
          </a:xfrm>
          <a:prstGeom prst="rect">
            <a:avLst/>
          </a:prstGeom>
          <a:solidFill>
            <a:schemeClr val="bg1"/>
          </a:solid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FF0000"/>
                </a:solidFill>
              </a:rPr>
              <a:t>Functional Vs. Innovative products</a:t>
            </a:r>
            <a:endParaRPr lang="en-GB" sz="3200" dirty="0">
              <a:solidFill>
                <a:srgbClr val="FF0000"/>
              </a:solidFill>
            </a:endParaRPr>
          </a:p>
        </p:txBody>
      </p:sp>
      <p:pic>
        <p:nvPicPr>
          <p:cNvPr id="4" name="Picture 1"/>
          <p:cNvPicPr>
            <a:picLocks noGrp="1" noChangeAspect="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1666065"/>
            <a:ext cx="8229600" cy="43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19078" y="261853"/>
            <a:ext cx="8705843" cy="633429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979712" y="843239"/>
            <a:ext cx="7272005" cy="5171522"/>
          </a:xfrm>
          <a:prstGeom prst="rect">
            <a:avLst/>
          </a:prstGeom>
        </p:spPr>
      </p:pic>
      <p:sp>
        <p:nvSpPr>
          <p:cNvPr id="3" name="TextBox 2"/>
          <p:cNvSpPr txBox="1"/>
          <p:nvPr/>
        </p:nvSpPr>
        <p:spPr>
          <a:xfrm>
            <a:off x="1043608" y="6309320"/>
            <a:ext cx="6742295" cy="307777"/>
          </a:xfrm>
          <a:prstGeom prst="rect">
            <a:avLst/>
          </a:prstGeom>
          <a:noFill/>
        </p:spPr>
        <p:txBody>
          <a:bodyPr wrap="none" rtlCol="0">
            <a:spAutoFit/>
          </a:bodyPr>
          <a:lstStyle/>
          <a:p>
            <a:r>
              <a:rPr lang="en-GB" altLang="en-US" sz="1400" b="1" i="1" dirty="0">
                <a:solidFill>
                  <a:srgbClr val="000000"/>
                </a:solidFill>
                <a:latin typeface="Arial" panose="020B0604020202020204" pitchFamily="34" charset="0"/>
              </a:rPr>
              <a:t>Lean &amp; Agile Supply Chain Strategy </a:t>
            </a:r>
            <a:r>
              <a:rPr lang="en-GB" altLang="en-US" sz="1400" i="1" dirty="0">
                <a:solidFill>
                  <a:srgbClr val="000000"/>
                </a:solidFill>
                <a:latin typeface="Arial" panose="020B0604020202020204" pitchFamily="34" charset="0"/>
              </a:rPr>
              <a:t> Johnsen, Howard &amp; </a:t>
            </a:r>
            <a:r>
              <a:rPr lang="en-GB" altLang="en-US" sz="1400" i="1" dirty="0" err="1">
                <a:solidFill>
                  <a:srgbClr val="000000"/>
                </a:solidFill>
                <a:latin typeface="Arial" panose="020B0604020202020204" pitchFamily="34" charset="0"/>
              </a:rPr>
              <a:t>Miemczyk</a:t>
            </a:r>
            <a:r>
              <a:rPr lang="en-GB" altLang="en-US" sz="1400" i="1" dirty="0">
                <a:solidFill>
                  <a:srgbClr val="000000"/>
                </a:solidFill>
                <a:latin typeface="Arial" panose="020B0604020202020204" pitchFamily="34" charset="0"/>
              </a:rPr>
              <a:t> (2014) p213</a:t>
            </a:r>
            <a:endParaRPr lang="en-GB" sz="1400" dirty="0"/>
          </a:p>
        </p:txBody>
      </p:sp>
      <p:sp>
        <p:nvSpPr>
          <p:cNvPr id="4" name="TextBox 3"/>
          <p:cNvSpPr txBox="1"/>
          <p:nvPr/>
        </p:nvSpPr>
        <p:spPr>
          <a:xfrm>
            <a:off x="539552" y="412352"/>
            <a:ext cx="8352928" cy="861774"/>
          </a:xfrm>
          <a:prstGeom prst="rect">
            <a:avLst/>
          </a:prstGeom>
          <a:noFill/>
        </p:spPr>
        <p:txBody>
          <a:bodyPr wrap="square" rtlCol="0">
            <a:spAutoFit/>
          </a:bodyPr>
          <a:lstStyle/>
          <a:p>
            <a:r>
              <a:rPr lang="en-GB" sz="3200" dirty="0">
                <a:solidFill>
                  <a:srgbClr val="FF0000"/>
                </a:solidFill>
              </a:rPr>
              <a:t>Matching supply chain with market requirements</a:t>
            </a:r>
            <a:endParaRPr lang="en-GB" sz="3200" dirty="0">
              <a:solidFill>
                <a:srgbClr val="FF0000"/>
              </a:solidFill>
            </a:endParaRPr>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1"/>
            <a:ext cx="9144000" cy="6858000"/>
          </a:xfrm>
          <a:prstGeom prst="rect">
            <a:avLst/>
          </a:prstGeom>
          <a:solidFill>
            <a:srgbClr val="58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l="12500" r="12500"/>
          <a:stretch>
            <a:fillRect/>
          </a:stretch>
        </p:blipFill>
        <p:spPr>
          <a:xfrm>
            <a:off x="0" y="0"/>
            <a:ext cx="9144000" cy="6858000"/>
          </a:xfrm>
          <a:prstGeom prst="rect">
            <a:avLst/>
          </a:prstGeom>
        </p:spPr>
      </p:pic>
      <p:sp>
        <p:nvSpPr>
          <p:cNvPr id="11" name="Freeform: Shape 10"/>
          <p:cNvSpPr>
            <a:spLocks noGrp="1" noRot="1" noChangeAspect="1" noMove="1" noResize="1" noEditPoints="1" noAdjustHandles="1" noChangeArrowheads="1" noChangeShapeType="1" noTextEdit="1"/>
          </p:cNvSpPr>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p:cNvPicPr>
            <a:picLocks noChangeAspect="1"/>
          </p:cNvPicPr>
          <p:nvPr/>
        </p:nvPicPr>
        <p:blipFill>
          <a:blip r:embed="rId2"/>
          <a:stretch>
            <a:fillRect/>
          </a:stretch>
        </p:blipFill>
        <p:spPr>
          <a:xfrm>
            <a:off x="2537784" y="583942"/>
            <a:ext cx="4068432" cy="569011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59632" y="2204864"/>
            <a:ext cx="2376264" cy="367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
          <a:stretch>
            <a:fillRect/>
          </a:stretch>
        </p:blipFill>
        <p:spPr>
          <a:xfrm>
            <a:off x="642787" y="636790"/>
            <a:ext cx="7858425" cy="5584420"/>
          </a:xfrm>
          <a:prstGeom prst="rect">
            <a:avLst/>
          </a:prstGeom>
          <a:solidFill>
            <a:schemeClr val="bg1"/>
          </a:solid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8483" y="1556792"/>
            <a:ext cx="8967034" cy="4968552"/>
          </a:xfrm>
          <a:prstGeom prst="rect">
            <a:avLst/>
          </a:prstGeom>
        </p:spPr>
      </p:pic>
      <p:sp>
        <p:nvSpPr>
          <p:cNvPr id="3" name="TextBox 2"/>
          <p:cNvSpPr txBox="1"/>
          <p:nvPr/>
        </p:nvSpPr>
        <p:spPr>
          <a:xfrm>
            <a:off x="2771800" y="363252"/>
            <a:ext cx="3044360" cy="369332"/>
          </a:xfrm>
          <a:prstGeom prst="rect">
            <a:avLst/>
          </a:prstGeom>
          <a:noFill/>
        </p:spPr>
        <p:txBody>
          <a:bodyPr wrap="none" rtlCol="0">
            <a:spAutoFit/>
          </a:bodyPr>
          <a:lstStyle/>
          <a:p>
            <a:r>
              <a:rPr lang="en-GB" dirty="0"/>
              <a:t>Global supply chain for iPhone</a:t>
            </a:r>
            <a:endParaRPr lang="en-GB" dirty="0"/>
          </a:p>
        </p:txBody>
      </p:sp>
      <p:sp>
        <p:nvSpPr>
          <p:cNvPr id="4" name="TextBox 3"/>
          <p:cNvSpPr txBox="1"/>
          <p:nvPr/>
        </p:nvSpPr>
        <p:spPr>
          <a:xfrm>
            <a:off x="467544" y="960022"/>
            <a:ext cx="8459175" cy="369332"/>
          </a:xfrm>
          <a:prstGeom prst="rect">
            <a:avLst/>
          </a:prstGeom>
          <a:noFill/>
        </p:spPr>
        <p:txBody>
          <a:bodyPr wrap="none" rtlCol="0">
            <a:spAutoFit/>
          </a:bodyPr>
          <a:lstStyle/>
          <a:p>
            <a:r>
              <a:rPr lang="en-GB" dirty="0"/>
              <a:t>https://www.iphoneincanada.ca/news/interactive-map-apples-worldwide-supply-chain/</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55576" y="1011047"/>
            <a:ext cx="7786626" cy="4835905"/>
          </a:xfrm>
          <a:prstGeom prst="rect">
            <a:avLst/>
          </a:prstGeom>
        </p:spPr>
      </p:pic>
      <p:sp>
        <p:nvSpPr>
          <p:cNvPr id="3" name="TextBox 2"/>
          <p:cNvSpPr txBox="1"/>
          <p:nvPr/>
        </p:nvSpPr>
        <p:spPr>
          <a:xfrm>
            <a:off x="1494147" y="6021288"/>
            <a:ext cx="6309484" cy="584775"/>
          </a:xfrm>
          <a:prstGeom prst="rect">
            <a:avLst/>
          </a:prstGeom>
          <a:noFill/>
        </p:spPr>
        <p:txBody>
          <a:bodyPr wrap="none" rtlCol="0">
            <a:spAutoFit/>
          </a:bodyPr>
          <a:lstStyle/>
          <a:p>
            <a:r>
              <a:rPr lang="en-GB" sz="3200" dirty="0">
                <a:solidFill>
                  <a:srgbClr val="FF0000"/>
                </a:solidFill>
              </a:rPr>
              <a:t>Andy Warhol’s Campbell’s Soup Cans</a:t>
            </a:r>
            <a:endParaRPr lang="en-GB" sz="3200"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207737" y="980728"/>
            <a:ext cx="5088565" cy="3816424"/>
          </a:xfrm>
          <a:prstGeom prst="rect">
            <a:avLst/>
          </a:prstGeom>
        </p:spPr>
      </p:pic>
      <p:sp>
        <p:nvSpPr>
          <p:cNvPr id="4" name="Rectangle 3"/>
          <p:cNvSpPr/>
          <p:nvPr/>
        </p:nvSpPr>
        <p:spPr>
          <a:xfrm>
            <a:off x="539552" y="4797152"/>
            <a:ext cx="8424936" cy="1815882"/>
          </a:xfrm>
          <a:prstGeom prst="rect">
            <a:avLst/>
          </a:prstGeom>
        </p:spPr>
        <p:txBody>
          <a:bodyPr wrap="square">
            <a:spAutoFit/>
          </a:bodyPr>
          <a:lstStyle/>
          <a:p>
            <a:pPr marL="320675" indent="-320675" defTabSz="789305"/>
            <a:r>
              <a:rPr lang="en-GB" altLang="en-US" sz="2800" b="1" dirty="0"/>
              <a:t>Also known as the ‘Forrester Effect’</a:t>
            </a:r>
            <a:endParaRPr lang="en-GB" altLang="en-US" sz="2800" b="1" dirty="0"/>
          </a:p>
          <a:p>
            <a:pPr marL="694055" lvl="1" indent="-266700" defTabSz="789305"/>
            <a:r>
              <a:rPr lang="en-GB" altLang="en-US" sz="2100" i="1" dirty="0"/>
              <a:t>Is the effect of </a:t>
            </a:r>
            <a:r>
              <a:rPr lang="en-GB" altLang="en-US" sz="2100" i="1" dirty="0">
                <a:solidFill>
                  <a:srgbClr val="CC0000"/>
                </a:solidFill>
              </a:rPr>
              <a:t>information delay &amp; demand amplification</a:t>
            </a:r>
            <a:r>
              <a:rPr lang="en-GB" altLang="en-US" sz="2100" i="1" dirty="0"/>
              <a:t> across a supply chain</a:t>
            </a:r>
            <a:endParaRPr lang="en-GB" altLang="en-US" sz="2100" i="1" dirty="0"/>
          </a:p>
          <a:p>
            <a:pPr marL="694055" lvl="1" indent="-266700" defTabSz="789305"/>
            <a:r>
              <a:rPr lang="en-GB" altLang="en-US" sz="2100" i="1" dirty="0"/>
              <a:t>It is why supply chains run best when </a:t>
            </a:r>
            <a:r>
              <a:rPr lang="en-GB" altLang="en-US" sz="2100" i="1" dirty="0">
                <a:solidFill>
                  <a:srgbClr val="CC0000"/>
                </a:solidFill>
              </a:rPr>
              <a:t>one common strategy</a:t>
            </a:r>
            <a:r>
              <a:rPr lang="en-GB" altLang="en-US" sz="2100" i="1" dirty="0"/>
              <a:t> is adopted by all partners   </a:t>
            </a:r>
            <a:endParaRPr lang="en-GB" altLang="en-US" sz="2400" dirty="0"/>
          </a:p>
        </p:txBody>
      </p:sp>
      <p:sp>
        <p:nvSpPr>
          <p:cNvPr id="5" name="TextBox 4"/>
          <p:cNvSpPr txBox="1"/>
          <p:nvPr/>
        </p:nvSpPr>
        <p:spPr>
          <a:xfrm>
            <a:off x="1809162" y="395953"/>
            <a:ext cx="5885714" cy="584775"/>
          </a:xfrm>
          <a:prstGeom prst="rect">
            <a:avLst/>
          </a:prstGeom>
          <a:noFill/>
        </p:spPr>
        <p:txBody>
          <a:bodyPr wrap="none" rtlCol="0">
            <a:spAutoFit/>
          </a:bodyPr>
          <a:lstStyle/>
          <a:p>
            <a:r>
              <a:rPr lang="en-GB" sz="3200" dirty="0">
                <a:solidFill>
                  <a:srgbClr val="FF0000"/>
                </a:solidFill>
              </a:rPr>
              <a:t>The bullwhip effect and Inventory </a:t>
            </a:r>
            <a:endParaRPr lang="en-GB" sz="3200"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80690" y="218166"/>
            <a:ext cx="7247694" cy="5005680"/>
          </a:xfrm>
          <a:prstGeom prst="rect">
            <a:avLst/>
          </a:prstGeom>
        </p:spPr>
      </p:pic>
      <p:sp>
        <p:nvSpPr>
          <p:cNvPr id="4" name="Rectangle 3"/>
          <p:cNvSpPr/>
          <p:nvPr/>
        </p:nvSpPr>
        <p:spPr>
          <a:xfrm>
            <a:off x="683568" y="5077496"/>
            <a:ext cx="8352928" cy="1446550"/>
          </a:xfrm>
          <a:prstGeom prst="rect">
            <a:avLst/>
          </a:prstGeom>
        </p:spPr>
        <p:txBody>
          <a:bodyPr wrap="square">
            <a:spAutoFit/>
          </a:bodyPr>
          <a:lstStyle/>
          <a:p>
            <a:pPr marL="320675" indent="-320675" defTabSz="789305"/>
            <a:r>
              <a:rPr lang="en-GB" altLang="en-US" sz="2800" b="1" dirty="0"/>
              <a:t>Inventory ‘spikes’ and fluctuation</a:t>
            </a:r>
            <a:endParaRPr lang="en-GB" altLang="en-US" sz="2800" b="1" dirty="0"/>
          </a:p>
          <a:p>
            <a:pPr marL="694055" lvl="1" indent="-266700" defTabSz="789305"/>
            <a:r>
              <a:rPr lang="en-GB" altLang="en-US" sz="2000" i="1" dirty="0"/>
              <a:t>Illustrates the </a:t>
            </a:r>
            <a:r>
              <a:rPr lang="en-GB" altLang="en-US" sz="2000" i="1" dirty="0">
                <a:solidFill>
                  <a:srgbClr val="CC0000"/>
                </a:solidFill>
              </a:rPr>
              <a:t>tensions &amp; mismatch</a:t>
            </a:r>
            <a:r>
              <a:rPr lang="en-GB" altLang="en-US" sz="2000" i="1" dirty="0"/>
              <a:t> in a supply chain</a:t>
            </a:r>
            <a:endParaRPr lang="en-GB" altLang="en-US" sz="2000" i="1" dirty="0"/>
          </a:p>
          <a:p>
            <a:pPr marL="694055" lvl="1" indent="-266700" defTabSz="789305"/>
            <a:r>
              <a:rPr lang="en-GB" altLang="en-US" sz="2000" i="1" dirty="0"/>
              <a:t>Operations run most effectively in stable conditions, but the reality is often constant </a:t>
            </a:r>
            <a:r>
              <a:rPr lang="en-GB" altLang="en-US" sz="2000" i="1" dirty="0">
                <a:solidFill>
                  <a:srgbClr val="CC0000"/>
                </a:solidFill>
              </a:rPr>
              <a:t>market uncertainty				</a:t>
            </a:r>
            <a:r>
              <a:rPr lang="en-GB" altLang="en-US" sz="1600" i="1" dirty="0"/>
              <a:t>See Lee et al. 1997</a:t>
            </a:r>
            <a:endParaRPr lang="en-GB" altLang="en-US" sz="20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1" dirty="0">
                <a:solidFill>
                  <a:srgbClr val="C00000"/>
                </a:solidFill>
                <a:latin typeface="+mn-lt"/>
                <a:ea typeface="+mn-ea"/>
                <a:cs typeface="+mn-cs"/>
              </a:rPr>
              <a:t>Supply chain management</a:t>
            </a:r>
            <a:endParaRPr lang="en-GB" sz="3200" i="1" dirty="0">
              <a:solidFill>
                <a:srgbClr val="C00000"/>
              </a:solidFill>
              <a:latin typeface="+mn-lt"/>
              <a:ea typeface="+mn-ea"/>
              <a:cs typeface="+mn-cs"/>
            </a:endParaRPr>
          </a:p>
        </p:txBody>
      </p:sp>
      <p:sp>
        <p:nvSpPr>
          <p:cNvPr id="3" name="Content Placeholder 2"/>
          <p:cNvSpPr>
            <a:spLocks noGrp="1"/>
          </p:cNvSpPr>
          <p:nvPr>
            <p:ph idx="1"/>
          </p:nvPr>
        </p:nvSpPr>
        <p:spPr/>
        <p:txBody>
          <a:bodyPr/>
          <a:lstStyle/>
          <a:p>
            <a:pPr>
              <a:lnSpc>
                <a:spcPct val="125000"/>
              </a:lnSpc>
              <a:defRPr/>
            </a:pPr>
            <a:r>
              <a:rPr lang="en-GB" i="1" dirty="0"/>
              <a:t>is the management of the </a:t>
            </a:r>
            <a:r>
              <a:rPr lang="en-GB" i="1" u="sng" dirty="0"/>
              <a:t>interconnection of organisations</a:t>
            </a:r>
            <a:r>
              <a:rPr lang="en-GB" i="1" dirty="0"/>
              <a:t> that relate to each other through upstream and downstream linkages between the processes that produce value to the ultimate consumer in the form of products and services. </a:t>
            </a:r>
            <a:endParaRPr lang="en-GB" i="1" dirty="0"/>
          </a:p>
          <a:p>
            <a:pPr marL="0" indent="0">
              <a:buNone/>
            </a:pP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rgbClr val="FF0000"/>
                </a:solidFill>
              </a:rPr>
              <a:t>So what we need is to share more information right?</a:t>
            </a:r>
            <a:endParaRPr lang="en-GB" sz="3200" dirty="0">
              <a:solidFill>
                <a:srgbClr val="FF0000"/>
              </a:solidFill>
            </a:endParaRPr>
          </a:p>
        </p:txBody>
      </p:sp>
      <p:sp>
        <p:nvSpPr>
          <p:cNvPr id="3" name="Content Placeholder 2"/>
          <p:cNvSpPr>
            <a:spLocks noGrp="1"/>
          </p:cNvSpPr>
          <p:nvPr>
            <p:ph idx="1"/>
          </p:nvPr>
        </p:nvSpPr>
        <p:spPr/>
        <p:txBody>
          <a:bodyPr/>
          <a:lstStyle/>
          <a:p>
            <a:r>
              <a:rPr lang="en-GB" dirty="0"/>
              <a:t>So if the relatively simple answer is sharing more information across the supply chain why has this not happened before?</a:t>
            </a:r>
            <a:endParaRPr lang="en-GB" dirty="0"/>
          </a:p>
          <a:p>
            <a:r>
              <a:rPr lang="en-GB" dirty="0"/>
              <a:t>Lets look at technology in supply chains</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solidFill>
                  <a:srgbClr val="C00000"/>
                </a:solidFill>
              </a:rPr>
              <a:t>Transparency &amp; traceability </a:t>
            </a:r>
            <a:endParaRPr lang="en-GB" sz="3200" dirty="0">
              <a:solidFill>
                <a:srgbClr val="C00000"/>
              </a:solidFill>
            </a:endParaRPr>
          </a:p>
        </p:txBody>
      </p:sp>
      <p:sp>
        <p:nvSpPr>
          <p:cNvPr id="3" name="Content Placeholder 2"/>
          <p:cNvSpPr>
            <a:spLocks noGrp="1"/>
          </p:cNvSpPr>
          <p:nvPr>
            <p:ph idx="1"/>
          </p:nvPr>
        </p:nvSpPr>
        <p:spPr/>
        <p:txBody>
          <a:bodyPr>
            <a:normAutofit/>
          </a:bodyPr>
          <a:lstStyle/>
          <a:p>
            <a:pPr marL="320675" indent="-320675" defTabSz="789305"/>
            <a:r>
              <a:rPr lang="en-GB" altLang="en-US" sz="2400" b="1" dirty="0"/>
              <a:t>Successful supply chains rely on </a:t>
            </a:r>
            <a:r>
              <a:rPr lang="en-GB" altLang="en-US" sz="2400" b="1" dirty="0">
                <a:solidFill>
                  <a:srgbClr val="A50021"/>
                </a:solidFill>
              </a:rPr>
              <a:t>transparency </a:t>
            </a:r>
            <a:r>
              <a:rPr lang="en-GB" altLang="en-US" sz="2400" b="1" dirty="0"/>
              <a:t>of shared supply and demand information</a:t>
            </a:r>
            <a:endParaRPr lang="en-GB" altLang="en-US" sz="2400" b="1" dirty="0"/>
          </a:p>
          <a:p>
            <a:pPr marL="720725" lvl="1" indent="-320675" defTabSz="789305"/>
            <a:r>
              <a:rPr lang="en-GB" altLang="en-US" sz="2000" dirty="0"/>
              <a:t>Technology such as RFID (radio frequency identification)  helps SC actors to track stock as it moves in and out warehouse</a:t>
            </a:r>
            <a:endParaRPr lang="en-GB" altLang="en-US" sz="2000" dirty="0"/>
          </a:p>
          <a:p>
            <a:pPr marL="720725" lvl="1" indent="-320675" defTabSz="789305"/>
            <a:r>
              <a:rPr lang="en-GB" altLang="en-US" sz="2000" dirty="0"/>
              <a:t>GPS (Global positioning system) technology can even track trucks or ships as they ship goods to their destination. </a:t>
            </a:r>
            <a:endParaRPr lang="en-GB" altLang="en-US" sz="2000" dirty="0"/>
          </a:p>
          <a:p>
            <a:r>
              <a:rPr lang="en-GB" altLang="en-US" sz="2400" b="1" kern="0" dirty="0">
                <a:solidFill>
                  <a:srgbClr val="A50021"/>
                </a:solidFill>
              </a:rPr>
              <a:t>Traceability</a:t>
            </a:r>
            <a:r>
              <a:rPr lang="en-GB" altLang="en-US" sz="2400" b="1" kern="0" dirty="0">
                <a:solidFill>
                  <a:srgbClr val="000000"/>
                </a:solidFill>
              </a:rPr>
              <a:t> </a:t>
            </a:r>
            <a:r>
              <a:rPr lang="en-GB" altLang="en-US" sz="2400" b="1" dirty="0"/>
              <a:t>involves the tracking &amp; tracing of items in the supply chain as part of delivery, quality &amp; security</a:t>
            </a:r>
            <a:endParaRPr lang="en-GB" altLang="en-US" sz="2400" b="1" dirty="0"/>
          </a:p>
          <a:p>
            <a:pPr marL="320675" lvl="0" indent="-320675" defTabSz="789305" fontAlgn="base">
              <a:spcAft>
                <a:spcPct val="0"/>
              </a:spcAft>
              <a:buFontTx/>
              <a:buChar char="•"/>
              <a:defRPr/>
            </a:pPr>
            <a:r>
              <a:rPr lang="en-GB" altLang="en-US" sz="2400" b="1" dirty="0"/>
              <a:t>Rise of importance of sustainability means a new level of traceability is required for supply chain assurance</a:t>
            </a:r>
            <a:endParaRPr lang="en-GB" altLang="en-US" sz="2400" b="1" dirty="0"/>
          </a:p>
          <a:p>
            <a:pPr marL="720725" lvl="1" indent="-320675" defTabSz="789305" fontAlgn="base">
              <a:spcAft>
                <a:spcPct val="0"/>
              </a:spcAft>
              <a:buFontTx/>
              <a:buChar char="–"/>
              <a:defRPr/>
            </a:pPr>
            <a:r>
              <a:rPr lang="en-GB" altLang="en-US" sz="2000" kern="0" dirty="0">
                <a:solidFill>
                  <a:srgbClr val="000000"/>
                </a:solidFill>
                <a:latin typeface="Arial" panose="020B0604020202020204"/>
              </a:rPr>
              <a:t>E.g. Horsemeat scandal</a:t>
            </a:r>
            <a:endParaRPr lang="en-GB" altLang="en-US" sz="2000" kern="0" dirty="0">
              <a:solidFill>
                <a:srgbClr val="000000"/>
              </a:solidFill>
              <a:latin typeface="Arial" panose="020B0604020202020204"/>
            </a:endParaRPr>
          </a:p>
          <a:p>
            <a:pPr marL="342900" lvl="1" indent="-342900" defTabSz="789305" fontAlgn="base">
              <a:lnSpc>
                <a:spcPct val="110000"/>
              </a:lnSpc>
              <a:spcBef>
                <a:spcPts val="0"/>
              </a:spcBef>
              <a:spcAft>
                <a:spcPct val="0"/>
              </a:spcAft>
              <a:buFont typeface="Arial" panose="020B0604020202020204" pitchFamily="34" charset="0"/>
              <a:buChar char="•"/>
              <a:defRPr/>
            </a:pPr>
            <a:r>
              <a:rPr lang="en-GB" altLang="en-US" sz="2400" b="1" kern="0" dirty="0">
                <a:solidFill>
                  <a:srgbClr val="A50021"/>
                </a:solidFill>
              </a:rPr>
              <a:t>Blockchain</a:t>
            </a:r>
            <a:endParaRPr lang="en-GB" altLang="en-US" sz="2400" b="1" kern="0" dirty="0">
              <a:solidFill>
                <a:srgbClr val="A50021"/>
              </a:solidFill>
            </a:endParaRPr>
          </a:p>
        </p:txBody>
      </p:sp>
      <p:pic>
        <p:nvPicPr>
          <p:cNvPr id="4" name="Picture 3"/>
          <p:cNvPicPr>
            <a:picLocks noChangeAspect="1"/>
          </p:cNvPicPr>
          <p:nvPr/>
        </p:nvPicPr>
        <p:blipFill>
          <a:blip r:embed="rId1"/>
          <a:stretch>
            <a:fillRect/>
          </a:stretch>
        </p:blipFill>
        <p:spPr>
          <a:xfrm>
            <a:off x="7065084" y="5644791"/>
            <a:ext cx="2078916" cy="1213209"/>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503548" y="1439003"/>
            <a:ext cx="8136904" cy="5241575"/>
          </a:xfrm>
          <a:prstGeom prst="rect">
            <a:avLst/>
          </a:prstGeom>
        </p:spPr>
      </p:pic>
      <p:sp>
        <p:nvSpPr>
          <p:cNvPr id="3" name="TextBox 2"/>
          <p:cNvSpPr txBox="1"/>
          <p:nvPr/>
        </p:nvSpPr>
        <p:spPr>
          <a:xfrm>
            <a:off x="899592" y="332656"/>
            <a:ext cx="7553671" cy="1354217"/>
          </a:xfrm>
          <a:prstGeom prst="rect">
            <a:avLst/>
          </a:prstGeom>
          <a:noFill/>
        </p:spPr>
        <p:txBody>
          <a:bodyPr wrap="none" rtlCol="0">
            <a:spAutoFit/>
          </a:bodyPr>
          <a:lstStyle/>
          <a:p>
            <a:r>
              <a:rPr lang="en-GB" sz="3200" dirty="0">
                <a:solidFill>
                  <a:srgbClr val="FF0000"/>
                </a:solidFill>
              </a:rPr>
              <a:t>How blockchain technology works to record </a:t>
            </a:r>
            <a:endParaRPr lang="en-GB" sz="3200" dirty="0">
              <a:solidFill>
                <a:srgbClr val="FF0000"/>
              </a:solidFill>
            </a:endParaRPr>
          </a:p>
          <a:p>
            <a:r>
              <a:rPr lang="en-GB" sz="3200" dirty="0">
                <a:solidFill>
                  <a:srgbClr val="FF0000"/>
                </a:solidFill>
              </a:rPr>
              <a:t>and verify transactions in supply chains</a:t>
            </a:r>
            <a:endParaRPr lang="en-GB" sz="3200" dirty="0">
              <a:solidFill>
                <a:srgbClr val="FF0000"/>
              </a:solidFill>
            </a:endParaRPr>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p:nvPr/>
        </p:nvSpPr>
        <p:spPr bwMode="auto">
          <a:xfrm>
            <a:off x="581025" y="980728"/>
            <a:ext cx="798195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ea typeface="MS PGothic" panose="020B0600070205080204" pitchFamily="34" charset="-128"/>
              </a:rPr>
              <a:t>Low carbon …</a:t>
            </a:r>
            <a:endParaRPr lang="en-US" altLang="en-US" dirty="0">
              <a:ea typeface="MS PGothic" panose="020B0600070205080204" pitchFamily="34" charset="-128"/>
            </a:endParaRPr>
          </a:p>
          <a:p>
            <a:r>
              <a:rPr lang="en-US" altLang="en-US" dirty="0">
                <a:ea typeface="MS PGothic" panose="020B0600070205080204" pitchFamily="34" charset="-128"/>
              </a:rPr>
              <a:t>Omni channel retailing / Reverse logistics – </a:t>
            </a:r>
            <a:r>
              <a:rPr lang="en-US" altLang="en-US" sz="2400" dirty="0">
                <a:ea typeface="MS PGothic" panose="020B0600070205080204" pitchFamily="34" charset="-128"/>
              </a:rPr>
              <a:t>return of products to source</a:t>
            </a:r>
            <a:endParaRPr lang="en-US" altLang="en-US" sz="2400" dirty="0">
              <a:ea typeface="MS PGothic" panose="020B0600070205080204" pitchFamily="34" charset="-128"/>
            </a:endParaRPr>
          </a:p>
          <a:p>
            <a:r>
              <a:rPr lang="en-US" altLang="en-US" dirty="0">
                <a:ea typeface="MS PGothic" panose="020B0600070205080204" pitchFamily="34" charset="-128"/>
              </a:rPr>
              <a:t>Disintermediation </a:t>
            </a:r>
            <a:r>
              <a:rPr lang="en-US" altLang="en-US" sz="2400" dirty="0">
                <a:ea typeface="MS PGothic" panose="020B0600070205080204" pitchFamily="34" charset="-128"/>
              </a:rPr>
              <a:t>– ‘cutting out the middleman’</a:t>
            </a:r>
            <a:endParaRPr lang="en-US" altLang="en-US" sz="2400" dirty="0">
              <a:ea typeface="MS PGothic" panose="020B0600070205080204" pitchFamily="34" charset="-128"/>
            </a:endParaRPr>
          </a:p>
          <a:p>
            <a:r>
              <a:rPr lang="en-US" altLang="en-US" dirty="0">
                <a:ea typeface="MS PGothic" panose="020B0600070205080204" pitchFamily="34" charset="-128"/>
              </a:rPr>
              <a:t>Blockchain and smart contracts</a:t>
            </a:r>
            <a:endParaRPr lang="en-US" altLang="en-US" dirty="0">
              <a:ea typeface="MS PGothic" panose="020B0600070205080204" pitchFamily="34" charset="-128"/>
            </a:endParaRPr>
          </a:p>
          <a:p>
            <a:r>
              <a:rPr lang="en-US" altLang="en-US" dirty="0">
                <a:ea typeface="MS PGothic" panose="020B0600070205080204" pitchFamily="34" charset="-128"/>
              </a:rPr>
              <a:t>IoT, E-Procurement – </a:t>
            </a:r>
            <a:r>
              <a:rPr lang="en-US" altLang="en-US" sz="2400" dirty="0">
                <a:ea typeface="MS PGothic" panose="020B0600070205080204" pitchFamily="34" charset="-128"/>
              </a:rPr>
              <a:t>use of the internet to improve cost and time  </a:t>
            </a:r>
            <a:r>
              <a:rPr lang="en-US" altLang="en-US" dirty="0">
                <a:ea typeface="MS PGothic" panose="020B0600070205080204" pitchFamily="34" charset="-128"/>
              </a:rPr>
              <a:t>ERP, SAP, track and trace technologies, RFID, Drones, SD vehicles</a:t>
            </a:r>
            <a:endParaRPr lang="en-US" altLang="en-US" dirty="0">
              <a:ea typeface="MS PGothic" panose="020B0600070205080204" pitchFamily="34" charset="-128"/>
            </a:endParaRPr>
          </a:p>
          <a:p>
            <a:r>
              <a:rPr lang="en-US" altLang="en-US" dirty="0">
                <a:ea typeface="MS PGothic" panose="020B0600070205080204" pitchFamily="34" charset="-128"/>
              </a:rPr>
              <a:t>AI???</a:t>
            </a:r>
            <a:endParaRPr lang="en-US" altLang="en-US" dirty="0">
              <a:ea typeface="MS PGothic" panose="020B0600070205080204" pitchFamily="34" charset="-128"/>
            </a:endParaRPr>
          </a:p>
        </p:txBody>
      </p:sp>
      <p:sp>
        <p:nvSpPr>
          <p:cNvPr id="3" name="Title 2"/>
          <p:cNvSpPr txBox="1"/>
          <p:nvPr/>
        </p:nvSpPr>
        <p:spPr bwMode="auto">
          <a:xfrm>
            <a:off x="457200" y="236538"/>
            <a:ext cx="8229600" cy="987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solidFill>
                  <a:schemeClr val="tx2"/>
                </a:solidFill>
                <a:ea typeface="MS PGothic" panose="020B0600070205080204" pitchFamily="34" charset="-128"/>
              </a:rPr>
              <a:t>Trends in Supply Chain management</a:t>
            </a:r>
            <a:endParaRPr lang="en-US" altLang="en-US" sz="3200" dirty="0">
              <a:solidFill>
                <a:schemeClr val="tx2"/>
              </a:solidFill>
              <a:ea typeface="MS PGothic"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p:cNvSpPr>
            <a:spLocks noGrp="1" noRot="1" noChangeAspect="1" noMove="1" noResize="1" noEditPoints="1" noAdjustHandles="1" noChangeArrowheads="1" noChangeShapeType="1" noTextEdit="1"/>
          </p:cNvSpPr>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63877"/>
            <a:ext cx="2620771" cy="4930246"/>
          </a:xfrm>
        </p:spPr>
        <p:txBody>
          <a:bodyPr>
            <a:normAutofit/>
          </a:bodyPr>
          <a:lstStyle/>
          <a:p>
            <a:pPr algn="r"/>
            <a:r>
              <a:rPr lang="en-GB" sz="3700" dirty="0"/>
              <a:t>Critical commentary</a:t>
            </a:r>
            <a:endParaRPr lang="en-GB" sz="3700" dirty="0"/>
          </a:p>
        </p:txBody>
      </p:sp>
      <p:cxnSp>
        <p:nvCxnSpPr>
          <p:cNvPr id="15" name="Straight Connector 9"/>
          <p:cNvCxnSpPr>
            <a:cxnSpLocks noGrp="1" noRot="1" noChangeAspect="1" noMove="1" noResize="1" noEditPoints="1" noAdjustHandles="1" noChangeArrowheads="1" noChangeShapeType="1"/>
          </p:cNvCxnSpPr>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
          <a:stretch>
            <a:fillRect/>
          </a:stretch>
        </p:blipFill>
        <p:spPr>
          <a:xfrm>
            <a:off x="-120563" y="-261615"/>
            <a:ext cx="4548548" cy="2218536"/>
          </a:xfrm>
          <a:prstGeom prst="rect">
            <a:avLst/>
          </a:prstGeom>
        </p:spPr>
      </p:pic>
      <p:sp>
        <p:nvSpPr>
          <p:cNvPr id="5" name="TextBox 4"/>
          <p:cNvSpPr txBox="1"/>
          <p:nvPr/>
        </p:nvSpPr>
        <p:spPr>
          <a:xfrm>
            <a:off x="4247459" y="680523"/>
            <a:ext cx="4896541" cy="5878532"/>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000" dirty="0"/>
              <a:t>SCM is the management of relationships and flows between operations and processes – different to the network.</a:t>
            </a:r>
            <a:endParaRPr lang="en-GB" sz="2000" dirty="0"/>
          </a:p>
          <a:p>
            <a:pPr marL="285750" indent="-285750">
              <a:buFont typeface="Arial" panose="020B0604020202020204" pitchFamily="34" charset="0"/>
              <a:buChar char="•"/>
            </a:pPr>
            <a:r>
              <a:rPr lang="en-GB" sz="2000" dirty="0"/>
              <a:t>Supply chains have supply, demand and sharing/collaboration elements, firms are suppliers and customers </a:t>
            </a:r>
            <a:endParaRPr lang="en-GB" sz="2000" dirty="0"/>
          </a:p>
          <a:p>
            <a:pPr marL="285750" indent="-285750">
              <a:buFont typeface="Arial" panose="020B0604020202020204" pitchFamily="34" charset="0"/>
              <a:buChar char="•"/>
            </a:pPr>
            <a:r>
              <a:rPr lang="en-GB" sz="2000" dirty="0"/>
              <a:t>[Supply] Sourcing strategy depends on the complexity and risk of the supply market and its criticality to the business.</a:t>
            </a:r>
            <a:endParaRPr lang="en-GB" sz="2000" dirty="0"/>
          </a:p>
          <a:p>
            <a:pPr marL="285750" indent="-285750">
              <a:buFont typeface="Arial" panose="020B0604020202020204" pitchFamily="34" charset="0"/>
              <a:buChar char="•"/>
            </a:pPr>
            <a:r>
              <a:rPr lang="en-GB" sz="2000" dirty="0"/>
              <a:t>[Demand] Supply chains should be designed to serve the needs of the end customer; e.g. choosing functional vs. responsive chain</a:t>
            </a:r>
            <a:endParaRPr lang="en-GB" sz="2000" dirty="0"/>
          </a:p>
          <a:p>
            <a:pPr marL="285750" indent="-285750">
              <a:buFont typeface="Arial" panose="020B0604020202020204" pitchFamily="34" charset="0"/>
              <a:buChar char="•"/>
            </a:pPr>
            <a:r>
              <a:rPr lang="en-GB" sz="2000" dirty="0"/>
              <a:t>[Sharing/collaboration] Blockchain is reportedly going to revolutionise chains through </a:t>
            </a:r>
            <a:r>
              <a:rPr lang="en-GB" sz="2000" b="1" dirty="0"/>
              <a:t>trusted </a:t>
            </a:r>
            <a:r>
              <a:rPr lang="en-GB" sz="2000" dirty="0"/>
              <a:t>overviews of supply chain transactions. </a:t>
            </a:r>
            <a:endParaRPr lang="en-GB" sz="2000"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101" y="365125"/>
            <a:ext cx="7080249" cy="1325563"/>
          </a:xfrm>
        </p:spPr>
        <p:txBody>
          <a:bodyPr>
            <a:normAutofit/>
          </a:bodyPr>
          <a:lstStyle/>
          <a:p>
            <a:pPr>
              <a:lnSpc>
                <a:spcPct val="90000"/>
              </a:lnSpc>
            </a:pPr>
            <a:r>
              <a:rPr lang="en-GB" altLang="en-US" sz="3200" dirty="0">
                <a:solidFill>
                  <a:srgbClr val="FF0000"/>
                </a:solidFill>
              </a:rPr>
              <a:t>What is a Supply Chain?</a:t>
            </a:r>
            <a:br>
              <a:rPr lang="en-GB" altLang="en-US" sz="3200" dirty="0">
                <a:solidFill>
                  <a:srgbClr val="FF0000"/>
                </a:solidFill>
              </a:rPr>
            </a:br>
            <a:endParaRPr lang="en-GB" sz="3200" dirty="0">
              <a:solidFill>
                <a:srgbClr val="FF0000"/>
              </a:solidFill>
            </a:endParaRPr>
          </a:p>
        </p:txBody>
      </p:sp>
      <p:sp>
        <p:nvSpPr>
          <p:cNvPr id="22" name="Rectangle 21"/>
          <p:cNvSpPr>
            <a:spLocks noGrp="1" noRot="1" noChangeAspect="1" noMove="1" noResize="1" noEditPoints="1" noAdjustHandles="1" noChangeArrowheads="1" noChangeShapeType="1" noTextEdit="1"/>
          </p:cNvSpPr>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1"/>
          <a:stretch>
            <a:fillRect/>
          </a:stretch>
        </p:blipFill>
        <p:spPr>
          <a:xfrm>
            <a:off x="323528" y="365125"/>
            <a:ext cx="1800810" cy="1197538"/>
          </a:xfrm>
          <a:prstGeom prst="rect">
            <a:avLst/>
          </a:prstGeom>
        </p:spPr>
      </p:pic>
      <p:graphicFrame>
        <p:nvGraphicFramePr>
          <p:cNvPr id="5" name="Content Placeholder 2"/>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r:id="rId7" p14:bwMode="auto">
            <p14:nvContentPartPr>
              <p14:cNvPr id="3" name="Ink 2"/>
              <p14:cNvContentPartPr/>
              <p14:nvPr/>
            </p14:nvContentPartPr>
            <p14:xfrm>
              <a:off x="769623" y="5774855"/>
              <a:ext cx="1078200" cy="360"/>
            </p14:xfrm>
          </p:contentPart>
        </mc:Choice>
        <mc:Fallback xmlns="">
          <p:pic>
            <p:nvPicPr>
              <p:cNvPr id="3" name="Ink 2"/>
            </p:nvPicPr>
            <p:blipFill>
              <a:blip r:embed="rId8"/>
            </p:blipFill>
            <p:spPr>
              <a:xfrm>
                <a:off x="769623" y="5774855"/>
                <a:ext cx="1078200" cy="360"/>
              </a:xfrm>
              <a:prstGeom prst="rect"/>
            </p:spPr>
          </p:pic>
        </mc:Fallback>
      </mc:AlternateContent>
      <p:sp>
        <p:nvSpPr>
          <p:cNvPr id="4" name="Flowchart: Connector 3"/>
          <p:cNvSpPr/>
          <p:nvPr/>
        </p:nvSpPr>
        <p:spPr>
          <a:xfrm>
            <a:off x="1909281" y="5537478"/>
            <a:ext cx="457200" cy="457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A```AAA`</a:t>
            </a:r>
            <a:endParaRPr lang="en-GB" dirty="0"/>
          </a:p>
        </p:txBody>
      </p:sp>
      <mc:AlternateContent xmlns:mc="http://schemas.openxmlformats.org/markup-compatibility/2006" xmlns:p14="http://schemas.microsoft.com/office/powerpoint/2010/main">
        <mc:Choice Requires="p14">
          <p:contentPart r:id="rId9" p14:bwMode="auto">
            <p14:nvContentPartPr>
              <p14:cNvPr id="8" name="Ink 7"/>
              <p14:cNvContentPartPr/>
              <p14:nvPr/>
            </p14:nvContentPartPr>
            <p14:xfrm>
              <a:off x="2427939" y="5774135"/>
              <a:ext cx="1078200" cy="360"/>
            </p14:xfrm>
          </p:contentPart>
        </mc:Choice>
        <mc:Fallback xmlns="">
          <p:pic>
            <p:nvPicPr>
              <p:cNvPr id="8" name="Ink 7"/>
            </p:nvPicPr>
            <p:blipFill>
              <a:blip r:embed="rId8"/>
            </p:blipFill>
            <p:spPr>
              <a:xfrm>
                <a:off x="2427939" y="5774135"/>
                <a:ext cx="1078200" cy="360"/>
              </a:xfrm>
              <a:prstGeom prst="rect"/>
            </p:spPr>
          </p:pic>
        </mc:Fallback>
      </mc:AlternateContent>
      <p:sp>
        <p:nvSpPr>
          <p:cNvPr id="9" name="Flowchart: Connector 8"/>
          <p:cNvSpPr/>
          <p:nvPr/>
        </p:nvSpPr>
        <p:spPr>
          <a:xfrm>
            <a:off x="3560283" y="5412399"/>
            <a:ext cx="1078199" cy="76456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r:id="rId10" p14:bwMode="auto">
            <p14:nvContentPartPr>
              <p14:cNvPr id="10" name="Ink 9"/>
              <p14:cNvContentPartPr/>
              <p14:nvPr/>
            </p14:nvContentPartPr>
            <p14:xfrm>
              <a:off x="4692626" y="5765718"/>
              <a:ext cx="1078200" cy="360"/>
            </p14:xfrm>
          </p:contentPart>
        </mc:Choice>
        <mc:Fallback xmlns="">
          <p:pic>
            <p:nvPicPr>
              <p:cNvPr id="10" name="Ink 9"/>
            </p:nvPicPr>
            <p:blipFill>
              <a:blip r:embed="rId8"/>
            </p:blipFill>
            <p:spPr>
              <a:xfrm>
                <a:off x="4692626" y="5765718"/>
                <a:ext cx="1078200" cy="360"/>
              </a:xfrm>
              <a:prstGeom prst="rect"/>
            </p:spPr>
          </p:pic>
        </mc:Fallback>
      </mc:AlternateContent>
      <p:sp>
        <p:nvSpPr>
          <p:cNvPr id="11" name="Flowchart: Connector 10"/>
          <p:cNvSpPr/>
          <p:nvPr/>
        </p:nvSpPr>
        <p:spPr>
          <a:xfrm>
            <a:off x="5824970" y="5522816"/>
            <a:ext cx="457200" cy="48580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r:id="rId11" p14:bwMode="auto">
            <p14:nvContentPartPr>
              <p14:cNvPr id="12" name="Ink 11"/>
              <p14:cNvContentPartPr/>
              <p14:nvPr/>
            </p14:nvContentPartPr>
            <p14:xfrm>
              <a:off x="6320560" y="5751907"/>
              <a:ext cx="1078200" cy="360"/>
            </p14:xfrm>
          </p:contentPart>
        </mc:Choice>
        <mc:Fallback xmlns="">
          <p:pic>
            <p:nvPicPr>
              <p:cNvPr id="12" name="Ink 11"/>
            </p:nvPicPr>
            <p:blipFill>
              <a:blip r:embed="rId8"/>
            </p:blipFill>
            <p:spPr>
              <a:xfrm>
                <a:off x="6320560" y="5751907"/>
                <a:ext cx="1078200" cy="360"/>
              </a:xfrm>
              <a:prstGeom prst="rect"/>
            </p:spPr>
          </p:pic>
        </mc:Fallback>
      </mc:AlternateContent>
      <p:sp>
        <p:nvSpPr>
          <p:cNvPr id="13" name="Flowchart: Connector 12"/>
          <p:cNvSpPr/>
          <p:nvPr/>
        </p:nvSpPr>
        <p:spPr>
          <a:xfrm>
            <a:off x="7456346" y="5369625"/>
            <a:ext cx="1078199" cy="76456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a:solidFill>
                  <a:schemeClr val="tx2"/>
                </a:solidFill>
              </a:rPr>
              <a:t>Martin Christopher - Logistics</a:t>
            </a:r>
            <a:endParaRPr lang="en-GB" sz="3600" dirty="0">
              <a:solidFill>
                <a:schemeClr val="tx2"/>
              </a:solidFill>
            </a:endParaRPr>
          </a:p>
        </p:txBody>
      </p:sp>
      <p:sp>
        <p:nvSpPr>
          <p:cNvPr id="3" name="Content Placeholder 2"/>
          <p:cNvSpPr>
            <a:spLocks noGrp="1"/>
          </p:cNvSpPr>
          <p:nvPr>
            <p:ph idx="1"/>
          </p:nvPr>
        </p:nvSpPr>
        <p:spPr/>
        <p:txBody>
          <a:bodyPr>
            <a:normAutofit/>
          </a:bodyPr>
          <a:lstStyle/>
          <a:p>
            <a:r>
              <a:rPr lang="en-GB" dirty="0"/>
              <a:t>Logistics is the process of strategically managing the procurement, movement and storage of materials, parts and finished inventory (and the related information flows) through the organisation and its marketing channels in such a way that current and future profitability are maximised through the cost effective fulfilment of orders.</a:t>
            </a:r>
            <a:endParaRPr lang="en-GB" dirty="0"/>
          </a:p>
          <a:p>
            <a:pPr marL="0" indent="0">
              <a:buNone/>
            </a:pPr>
            <a:endParaRPr lang="en-GB"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65261" y="309635"/>
            <a:ext cx="1219200" cy="1219200"/>
          </a:xfrm>
          <a:prstGeom prst="rect">
            <a:avLst/>
          </a:prstGeom>
        </p:spPr>
      </p:pic>
      <p:sp>
        <p:nvSpPr>
          <p:cNvPr id="5" name="TextBox 4"/>
          <p:cNvSpPr txBox="1"/>
          <p:nvPr/>
        </p:nvSpPr>
        <p:spPr>
          <a:xfrm>
            <a:off x="107504" y="6326427"/>
            <a:ext cx="9098516" cy="615553"/>
          </a:xfrm>
          <a:prstGeom prst="rect">
            <a:avLst/>
          </a:prstGeom>
          <a:noFill/>
        </p:spPr>
        <p:txBody>
          <a:bodyPr wrap="none" rtlCol="0">
            <a:spAutoFit/>
          </a:bodyPr>
          <a:lstStyle/>
          <a:p>
            <a:r>
              <a:rPr lang="en-GB" sz="1600" dirty="0"/>
              <a:t>This section draws heavily on Martin Christopher’s excellent book Logistics and Supply Chain Management </a:t>
            </a:r>
            <a:endParaRPr lang="en-GB" sz="1600" dirty="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solidFill>
              </a:rPr>
              <a:t>The mission of logistics management</a:t>
            </a:r>
            <a:endParaRPr lang="en-GB" dirty="0">
              <a:solidFill>
                <a:schemeClr val="tx2"/>
              </a:solidFill>
            </a:endParaRPr>
          </a:p>
        </p:txBody>
      </p:sp>
      <p:sp>
        <p:nvSpPr>
          <p:cNvPr id="3" name="Content Placeholder 2"/>
          <p:cNvSpPr>
            <a:spLocks noGrp="1"/>
          </p:cNvSpPr>
          <p:nvPr>
            <p:ph idx="1"/>
          </p:nvPr>
        </p:nvSpPr>
        <p:spPr/>
        <p:txBody>
          <a:bodyPr>
            <a:normAutofit lnSpcReduction="10000"/>
          </a:bodyPr>
          <a:lstStyle/>
          <a:p>
            <a:r>
              <a:rPr lang="en-GB" dirty="0"/>
              <a:t>To serve customers in the most cost effective way</a:t>
            </a:r>
            <a:endParaRPr lang="en-GB" dirty="0"/>
          </a:p>
          <a:p>
            <a:r>
              <a:rPr lang="en-GB" dirty="0"/>
              <a:t>Christopher’s insight is that the way we reach and serve customers has become a critical competitive dimension</a:t>
            </a:r>
            <a:endParaRPr lang="en-GB" dirty="0"/>
          </a:p>
          <a:p>
            <a:r>
              <a:rPr lang="en-GB" dirty="0"/>
              <a:t>That is why it is necessary to look at logistics in a wider business sense and as linked to competitive advantage and not just a collection of tools and techniques.</a:t>
            </a:r>
            <a:endParaRPr lang="en-GB" dirty="0"/>
          </a:p>
        </p:txBody>
      </p:sp>
    </p:spTree>
  </p:cSld>
  <p:clrMapOvr>
    <a:masterClrMapping/>
  </p:clrMapOvr>
</p:sld>
</file>

<file path=ppt/tags/tag1.xml><?xml version="1.0" encoding="utf-8"?>
<p:tagLst xmlns:p="http://schemas.openxmlformats.org/presentationml/2006/main">
  <p:tag name="commondata" val="eyJoZGlkIjoiYTk4NWE2MDhkZjdhMjJhYWFhNmJkMDhiY2VmMTM5Yz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12975</Words>
  <Application>WPS 演示</Application>
  <PresentationFormat>On-screen Show (4:3)</PresentationFormat>
  <Paragraphs>539</Paragraphs>
  <Slides>64</Slides>
  <Notes>13</Notes>
  <HiddenSlides>0</HiddenSlides>
  <MMClips>0</MMClips>
  <ScaleCrop>false</ScaleCrop>
  <HeadingPairs>
    <vt:vector size="6" baseType="variant">
      <vt:variant>
        <vt:lpstr>已用的字体</vt:lpstr>
      </vt:variant>
      <vt:variant>
        <vt:i4>16</vt:i4>
      </vt:variant>
      <vt:variant>
        <vt:lpstr>主题</vt:lpstr>
      </vt:variant>
      <vt:variant>
        <vt:i4>22</vt:i4>
      </vt:variant>
      <vt:variant>
        <vt:lpstr>幻灯片标题</vt:lpstr>
      </vt:variant>
      <vt:variant>
        <vt:i4>64</vt:i4>
      </vt:variant>
    </vt:vector>
  </HeadingPairs>
  <TitlesOfParts>
    <vt:vector size="102" baseType="lpstr">
      <vt:lpstr>Arial</vt:lpstr>
      <vt:lpstr>宋体</vt:lpstr>
      <vt:lpstr>Wingdings</vt:lpstr>
      <vt:lpstr>Calibri</vt:lpstr>
      <vt:lpstr>Times New Roman</vt:lpstr>
      <vt:lpstr>Calibri Light</vt:lpstr>
      <vt:lpstr>微软雅黑</vt:lpstr>
      <vt:lpstr>Arial Unicode MS</vt:lpstr>
      <vt:lpstr>等线</vt:lpstr>
      <vt:lpstr>MS PGothic</vt:lpstr>
      <vt:lpstr>Calibri</vt:lpstr>
      <vt:lpstr>Symbol</vt:lpstr>
      <vt:lpstr>Stone Sans ITC TT</vt:lpstr>
      <vt:lpstr>Segoe Print</vt:lpstr>
      <vt:lpstr>Arial</vt:lpstr>
      <vt:lpstr>PMingLiU</vt:lpstr>
      <vt:lpstr>Office Theme</vt:lpstr>
      <vt:lpstr>1_Title slide</vt:lpstr>
      <vt:lpstr>1_Office Theme</vt:lpstr>
      <vt:lpstr>Office Theme</vt:lpstr>
      <vt:lpstr>Office Theme</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Master of Business Administration  Digital Business Delivery  Session 11: Supply Chain Management systems </vt:lpstr>
      <vt:lpstr>Todays agenda</vt:lpstr>
      <vt:lpstr>PowerPoint 演示文稿</vt:lpstr>
      <vt:lpstr>PowerPoint 演示文稿</vt:lpstr>
      <vt:lpstr>PowerPoint 演示文稿</vt:lpstr>
      <vt:lpstr>Supply chain management</vt:lpstr>
      <vt:lpstr>What is a Supply Chain? </vt:lpstr>
      <vt:lpstr>Martin Christopher - Logistics</vt:lpstr>
      <vt:lpstr>The mission of logistics management</vt:lpstr>
      <vt:lpstr>SCM is broader than logistics</vt:lpstr>
      <vt:lpstr>SCM is different: its about relationships</vt:lpstr>
      <vt:lpstr>Supply Chain </vt:lpstr>
      <vt:lpstr>PowerPoint 演示文稿</vt:lpstr>
      <vt:lpstr>A simple supply network for a small catering company </vt:lpstr>
      <vt:lpstr>Vertical integration?</vt:lpstr>
      <vt:lpstr>Returning to Outsourcing</vt:lpstr>
      <vt:lpstr>Core outsourcing benefits</vt:lpstr>
      <vt:lpstr> Primary outsourcing risks</vt:lpstr>
      <vt:lpstr>PowerPoint 演示文稿</vt:lpstr>
      <vt:lpstr>PowerPoint 演示文稿</vt:lpstr>
      <vt:lpstr>RBV approach to make or buy decision</vt:lpstr>
      <vt:lpstr>PowerPoint 演示文稿</vt:lpstr>
      <vt:lpstr>Types of supply network arrangements</vt:lpstr>
      <vt:lpstr>Supply Management (nee purchasing) balances contracting and relationships </vt:lpstr>
      <vt:lpstr>The value of partnership style relationships </vt:lpstr>
      <vt:lpstr>Supply strategies change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Category management strategies for a high-end bicycle manufacturer</vt:lpstr>
      <vt:lpstr>PowerPoint 演示文稿</vt:lpstr>
      <vt:lpstr>Four key sourcing approaches</vt:lpstr>
      <vt:lpstr>Categorising Spend – The Kraljic Matrix </vt:lpstr>
      <vt:lpstr>PowerPoint 演示文稿</vt:lpstr>
      <vt:lpstr>A more dynamic perspective on Kraljic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Prepare, Prepare, Prepare</vt:lpstr>
      <vt:lpstr>PowerPoint 演示文稿</vt:lpstr>
      <vt:lpstr>PowerPoint 演示文稿</vt:lpstr>
      <vt:lpstr>PowerPoint 演示文稿</vt:lpstr>
      <vt:lpstr>Functional Vs. Innovative products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 what we need is to share more information right?</vt:lpstr>
      <vt:lpstr>Transparency &amp; traceability </vt:lpstr>
      <vt:lpstr>PowerPoint 演示文稿</vt:lpstr>
      <vt:lpstr>PowerPoint 演示文稿</vt:lpstr>
      <vt:lpstr>Critical commentary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of Business Administration  Digital Business Delivery</dc:title>
  <dc:creator>Nigel Caldwell</dc:creator>
  <cp:lastModifiedBy>Jyyy</cp:lastModifiedBy>
  <cp:revision>10</cp:revision>
  <dcterms:created xsi:type="dcterms:W3CDTF">2021-02-22T13:30:00Z</dcterms:created>
  <dcterms:modified xsi:type="dcterms:W3CDTF">2024-03-24T14:34:40Z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9354DFA0152542BABFB57DB7EDE577EA_12</vt:lpwstr>
  </property>
  <property fmtid="{D5CDD505-2E9C-101B-9397-08002B2CF9AE}" pid="3" name="KSOProductBuildVer">
    <vt:lpwstr>2052-12.1.0.16250</vt:lpwstr>
  </property>
</Properties>
</file>