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7" r:id="rId4"/>
    <p:sldMasterId id="2147483680" r:id="rId5"/>
  </p:sldMasterIdLst>
  <p:notesMasterIdLst>
    <p:notesMasterId r:id="rId9"/>
  </p:notesMasterIdLst>
  <p:sldIdLst>
    <p:sldId id="433" r:id="rId6"/>
    <p:sldId id="344" r:id="rId7"/>
    <p:sldId id="259" r:id="rId8"/>
    <p:sldId id="453" r:id="rId10"/>
    <p:sldId id="454" r:id="rId11"/>
    <p:sldId id="340" r:id="rId12"/>
    <p:sldId id="346" r:id="rId13"/>
    <p:sldId id="347" r:id="rId14"/>
    <p:sldId id="350" r:id="rId15"/>
    <p:sldId id="351" r:id="rId16"/>
    <p:sldId id="352" r:id="rId17"/>
    <p:sldId id="363" r:id="rId18"/>
    <p:sldId id="362" r:id="rId19"/>
    <p:sldId id="364" r:id="rId20"/>
    <p:sldId id="355" r:id="rId21"/>
    <p:sldId id="356" r:id="rId22"/>
    <p:sldId id="365" r:id="rId23"/>
    <p:sldId id="353" r:id="rId24"/>
    <p:sldId id="357" r:id="rId25"/>
    <p:sldId id="366" r:id="rId26"/>
    <p:sldId id="367" r:id="rId27"/>
    <p:sldId id="368" r:id="rId28"/>
    <p:sldId id="372" r:id="rId29"/>
    <p:sldId id="373" r:id="rId30"/>
    <p:sldId id="321" r:id="rId31"/>
    <p:sldId id="318" r:id="rId32"/>
    <p:sldId id="261" r:id="rId33"/>
    <p:sldId id="391" r:id="rId34"/>
    <p:sldId id="374" r:id="rId35"/>
    <p:sldId id="439" r:id="rId36"/>
    <p:sldId id="444" r:id="rId37"/>
    <p:sldId id="446" r:id="rId38"/>
    <p:sldId id="448" r:id="rId39"/>
    <p:sldId id="375" r:id="rId40"/>
    <p:sldId id="260" r:id="rId41"/>
    <p:sldId id="377" r:id="rId42"/>
    <p:sldId id="381" r:id="rId43"/>
    <p:sldId id="382" r:id="rId44"/>
    <p:sldId id="449" r:id="rId45"/>
    <p:sldId id="315" r:id="rId46"/>
    <p:sldId id="319" r:id="rId47"/>
    <p:sldId id="393" r:id="rId48"/>
    <p:sldId id="394" r:id="rId49"/>
    <p:sldId id="450" r:id="rId50"/>
    <p:sldId id="451" r:id="rId51"/>
    <p:sldId id="452" r:id="rId52"/>
    <p:sldId id="392" r:id="rId53"/>
    <p:sldId id="268" r:id="rId54"/>
    <p:sldId id="270" r:id="rId55"/>
    <p:sldId id="273" r:id="rId56"/>
    <p:sldId id="395" r:id="rId57"/>
    <p:sldId id="397" r:id="rId58"/>
    <p:sldId id="398" r:id="rId59"/>
    <p:sldId id="407" r:id="rId60"/>
    <p:sldId id="435" r:id="rId61"/>
  </p:sldIdLst>
  <p:sldSz cx="9144000" cy="6858000" type="screen4x3"/>
  <p:notesSz cx="6797675" cy="9926320"/>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ye Caldwell-Delisser" initials="K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46" autoAdjust="0"/>
    <p:restoredTop sz="94660"/>
  </p:normalViewPr>
  <p:slideViewPr>
    <p:cSldViewPr showGuides="1">
      <p:cViewPr varScale="1">
        <p:scale>
          <a:sx n="77" d="100"/>
          <a:sy n="77" d="100"/>
        </p:scale>
        <p:origin x="1589" y="67"/>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327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 Id="rId66" Type="http://schemas.openxmlformats.org/officeDocument/2006/relationships/tags" Target="tags/tag1.xml"/><Relationship Id="rId65" Type="http://schemas.openxmlformats.org/officeDocument/2006/relationships/commentAuthors" Target="commentAuthors.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slide" Target="slides/slide55.xml"/><Relationship Id="rId60" Type="http://schemas.openxmlformats.org/officeDocument/2006/relationships/slide" Target="slides/slide54.xml"/><Relationship Id="rId6" Type="http://schemas.openxmlformats.org/officeDocument/2006/relationships/slide" Target="slides/slide1.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1AF637C-6996-40F2-9BD1-AE7C0A175DA0}" type="datetimeFigureOut">
              <a:rPr lang="en-GB" smtClean="0"/>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172AD4F-7FD6-48FD-B3B5-A5AC9991C957}" type="slidenum">
              <a:rPr lang="en-GB" smtClean="0"/>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GB" dirty="0"/>
              <a:t>First 3 issue before the break and the last 2 after the break</a:t>
            </a:r>
            <a:endParaRPr lang="en-GB" dirty="0"/>
          </a:p>
          <a:p>
            <a:endParaRPr lang="en-GB" dirty="0"/>
          </a:p>
        </p:txBody>
      </p:sp>
      <p:sp>
        <p:nvSpPr>
          <p:cNvPr id="4" name="Slide Number Placeholder 3"/>
          <p:cNvSpPr>
            <a:spLocks noGrp="1"/>
          </p:cNvSpPr>
          <p:nvPr>
            <p:ph type="sldNum" sz="quarter" idx="10"/>
          </p:nvPr>
        </p:nvSpPr>
        <p:spPr/>
        <p:txBody>
          <a:bodyPr/>
          <a:lstStyle/>
          <a:p>
            <a:fld id="{1172AD4F-7FD6-48FD-B3B5-A5AC9991C957}" type="slidenum">
              <a:rPr lang="en-GB" smtClean="0"/>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72AD4F-7FD6-48FD-B3B5-A5AC9991C957}" type="slidenum">
              <a:rPr lang="en-GB" smtClean="0"/>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sz="1200" dirty="0">
                <a:latin typeface="Arial" panose="020B0604020202020204" pitchFamily="34" charset="0"/>
                <a:ea typeface="MS PGothic" panose="020B0600070205080204" pitchFamily="34" charset="-128"/>
              </a:rPr>
              <a:t>Capacity management: matching supply and demand</a:t>
            </a:r>
            <a:endParaRPr lang="en-GB" sz="1200" dirty="0">
              <a:latin typeface="Arial" panose="020B0604020202020204" pitchFamily="34" charset="0"/>
              <a:ea typeface="MS PGothic" panose="020B0600070205080204" pitchFamily="34" charset="-128"/>
            </a:endParaRPr>
          </a:p>
          <a:p>
            <a:pPr eaLnBrk="1" hangingPunct="1"/>
            <a:r>
              <a:rPr lang="en-GB" sz="1200" dirty="0">
                <a:latin typeface="Arial" panose="020B0604020202020204" pitchFamily="34" charset="0"/>
                <a:ea typeface="MS PGothic" panose="020B0600070205080204" pitchFamily="34" charset="-128"/>
              </a:rPr>
              <a:t>Ops Manager</a:t>
            </a:r>
            <a:r>
              <a:rPr lang="ja-JP" altLang="en-GB" sz="1200" dirty="0">
                <a:latin typeface="Arial" panose="020B0604020202020204" pitchFamily="34" charset="0"/>
                <a:ea typeface="MS PGothic" panose="020B0600070205080204" pitchFamily="34" charset="-128"/>
              </a:rPr>
              <a:t>’</a:t>
            </a:r>
            <a:r>
              <a:rPr lang="en-GB" altLang="ja-JP" sz="1200" dirty="0">
                <a:latin typeface="Arial" panose="020B0604020202020204" pitchFamily="34" charset="0"/>
                <a:ea typeface="MS PGothic" panose="020B0600070205080204" pitchFamily="34" charset="-128"/>
              </a:rPr>
              <a:t>s challenge:</a:t>
            </a:r>
            <a:endParaRPr lang="en-GB" altLang="ja-JP" sz="1200" dirty="0">
              <a:latin typeface="Arial" panose="020B0604020202020204" pitchFamily="34" charset="0"/>
              <a:ea typeface="MS PGothic" panose="020B0600070205080204" pitchFamily="34" charset="-128"/>
            </a:endParaRPr>
          </a:p>
          <a:p>
            <a:pPr eaLnBrk="1" hangingPunct="1"/>
            <a:r>
              <a:rPr lang="en-GB" sz="1200" dirty="0">
                <a:latin typeface="Arial" panose="020B0604020202020204" pitchFamily="34" charset="0"/>
                <a:ea typeface="MS PGothic" panose="020B0600070205080204" pitchFamily="34" charset="-128"/>
              </a:rPr>
              <a:t>to optimise utilisation of resources such that the operation achieves:</a:t>
            </a:r>
            <a:endParaRPr lang="en-GB" sz="1200" dirty="0">
              <a:latin typeface="Arial" panose="020B0604020202020204" pitchFamily="34" charset="0"/>
              <a:ea typeface="MS PGothic" panose="020B0600070205080204" pitchFamily="34" charset="-128"/>
            </a:endParaRPr>
          </a:p>
          <a:p>
            <a:pPr eaLnBrk="1" hangingPunct="1">
              <a:buFontTx/>
              <a:buChar char="•"/>
            </a:pPr>
            <a:r>
              <a:rPr lang="en-GB" sz="1200" dirty="0">
                <a:latin typeface="Arial" panose="020B0604020202020204" pitchFamily="34" charset="0"/>
                <a:ea typeface="MS PGothic" panose="020B0600070205080204" pitchFamily="34" charset="-128"/>
              </a:rPr>
              <a:t>high levels of quality and customer satisfaction even when busy</a:t>
            </a:r>
            <a:endParaRPr lang="en-GB" sz="1200" dirty="0">
              <a:latin typeface="Arial" panose="020B0604020202020204" pitchFamily="34" charset="0"/>
              <a:ea typeface="MS PGothic" panose="020B0600070205080204" pitchFamily="34" charset="-128"/>
            </a:endParaRPr>
          </a:p>
          <a:p>
            <a:pPr eaLnBrk="1" hangingPunct="1">
              <a:buFontTx/>
              <a:buChar char="•"/>
            </a:pPr>
            <a:r>
              <a:rPr lang="en-GB" sz="1200" dirty="0">
                <a:latin typeface="Arial" panose="020B0604020202020204" pitchFamily="34" charset="0"/>
                <a:ea typeface="MS PGothic" panose="020B0600070205080204" pitchFamily="34" charset="-128"/>
              </a:rPr>
              <a:t>without wasting resources during quiet periods</a:t>
            </a:r>
            <a:endParaRPr lang="en-GB" sz="1200" dirty="0">
              <a:latin typeface="Arial" panose="020B0604020202020204" pitchFamily="34" charset="0"/>
              <a:ea typeface="MS PGothic" panose="020B0600070205080204" pitchFamily="34" charset="-128"/>
            </a:endParaRPr>
          </a:p>
          <a:p>
            <a:pPr eaLnBrk="1" hangingPunct="1">
              <a:buFontTx/>
              <a:buChar char="•"/>
            </a:pPr>
            <a:endParaRPr lang="en-GB" sz="1200" dirty="0">
              <a:latin typeface="Arial" panose="020B0604020202020204" pitchFamily="34" charset="0"/>
              <a:ea typeface="MS PGothic" panose="020B0600070205080204" pitchFamily="34" charset="-128"/>
            </a:endParaRPr>
          </a:p>
          <a:p>
            <a:pPr eaLnBrk="1" hangingPunct="1"/>
            <a:r>
              <a:rPr lang="en-GB" sz="1200" dirty="0">
                <a:latin typeface="Arial" panose="020B0604020202020204" pitchFamily="34" charset="0"/>
                <a:ea typeface="MS PGothic" panose="020B0600070205080204" pitchFamily="34" charset="-128"/>
              </a:rPr>
              <a:t>If there</a:t>
            </a:r>
            <a:r>
              <a:rPr lang="ja-JP" altLang="en-GB" sz="1200" dirty="0">
                <a:latin typeface="Arial" panose="020B0604020202020204" pitchFamily="34" charset="0"/>
                <a:ea typeface="MS PGothic" panose="020B0600070205080204" pitchFamily="34" charset="-128"/>
              </a:rPr>
              <a:t>’</a:t>
            </a:r>
            <a:r>
              <a:rPr lang="en-GB" altLang="ja-JP" sz="1200" dirty="0">
                <a:latin typeface="Arial" panose="020B0604020202020204" pitchFamily="34" charset="0"/>
                <a:ea typeface="MS PGothic" panose="020B0600070205080204" pitchFamily="34" charset="-128"/>
              </a:rPr>
              <a:t>s one way to screw up an operation it is by getting a long term capacity management decision wrong:</a:t>
            </a:r>
            <a:endParaRPr lang="en-GB" altLang="ja-JP" sz="1200" dirty="0">
              <a:latin typeface="Arial" panose="020B0604020202020204" pitchFamily="34" charset="0"/>
              <a:ea typeface="MS PGothic" panose="020B0600070205080204" pitchFamily="34" charset="-128"/>
            </a:endParaRPr>
          </a:p>
          <a:p>
            <a:pPr eaLnBrk="1" hangingPunct="1"/>
            <a:r>
              <a:rPr lang="en-GB" sz="1200" dirty="0">
                <a:latin typeface="Arial" panose="020B0604020202020204" pitchFamily="34" charset="0"/>
                <a:ea typeface="MS PGothic" panose="020B0600070205080204" pitchFamily="34" charset="-128"/>
              </a:rPr>
              <a:t>affects QUALITY, FLEXIBILITY, SPEED, DEPENDABILITY &amp; COST</a:t>
            </a:r>
            <a:endParaRPr lang="en-GB" sz="1200" dirty="0">
              <a:latin typeface="Arial" panose="020B0604020202020204" pitchFamily="34" charset="0"/>
              <a:ea typeface="MS PGothic" panose="020B0600070205080204" pitchFamily="34" charset="-128"/>
            </a:endParaRPr>
          </a:p>
          <a:p>
            <a:pPr eaLnBrk="1" hangingPunct="1"/>
            <a:r>
              <a:rPr lang="en-GB" sz="1200" dirty="0">
                <a:latin typeface="Arial" panose="020B0604020202020204" pitchFamily="34" charset="0"/>
                <a:ea typeface="MS PGothic" panose="020B0600070205080204" pitchFamily="34" charset="-128"/>
              </a:rPr>
              <a:t>and hence PROFIT AND GROWTH</a:t>
            </a:r>
            <a:endParaRPr lang="en-GB" sz="1200" dirty="0">
              <a:latin typeface="Arial" panose="020B0604020202020204" pitchFamily="34" charset="0"/>
              <a:ea typeface="MS PGothic" panose="020B0600070205080204" pitchFamily="34" charset="-128"/>
            </a:endParaRPr>
          </a:p>
          <a:p>
            <a:pPr eaLnBrk="1" hangingPunct="1"/>
            <a:endParaRPr lang="en-GB" sz="1200" dirty="0">
              <a:latin typeface="Arial" panose="020B0604020202020204" pitchFamily="34" charset="0"/>
              <a:ea typeface="MS PGothic" panose="020B0600070205080204" pitchFamily="34" charset="-128"/>
            </a:endParaRPr>
          </a:p>
          <a:p>
            <a:pPr eaLnBrk="1" hangingPunct="1"/>
            <a:r>
              <a:rPr lang="en-GB" sz="1200" dirty="0">
                <a:latin typeface="Arial" panose="020B0604020202020204" pitchFamily="34" charset="0"/>
                <a:ea typeface="MS PGothic" panose="020B0600070205080204" pitchFamily="34" charset="-128"/>
              </a:rPr>
              <a:t>I have chosen to focus on staff scheduling because in the service sector (for-profit and public) it is increasingly becoming:</a:t>
            </a:r>
            <a:endParaRPr lang="en-GB" sz="1200" dirty="0">
              <a:latin typeface="Arial" panose="020B0604020202020204" pitchFamily="34" charset="0"/>
              <a:ea typeface="MS PGothic" panose="020B0600070205080204" pitchFamily="34" charset="-128"/>
            </a:endParaRPr>
          </a:p>
          <a:p>
            <a:pPr eaLnBrk="1" hangingPunct="1">
              <a:buFontTx/>
              <a:buChar char="•"/>
            </a:pPr>
            <a:r>
              <a:rPr lang="en-GB" sz="1200" dirty="0">
                <a:latin typeface="Arial" panose="020B0604020202020204" pitchFamily="34" charset="0"/>
                <a:ea typeface="MS PGothic" panose="020B0600070205080204" pitchFamily="34" charset="-128"/>
              </a:rPr>
              <a:t>the critical capacity management issue</a:t>
            </a:r>
            <a:endParaRPr lang="en-GB" sz="1200" dirty="0">
              <a:latin typeface="Arial" panose="020B0604020202020204" pitchFamily="34" charset="0"/>
              <a:ea typeface="MS PGothic" panose="020B0600070205080204" pitchFamily="34" charset="-128"/>
            </a:endParaRPr>
          </a:p>
          <a:p>
            <a:pPr eaLnBrk="1" hangingPunct="1">
              <a:buFontTx/>
              <a:buChar char="•"/>
            </a:pPr>
            <a:r>
              <a:rPr lang="en-GB" sz="1200" dirty="0">
                <a:latin typeface="Arial" panose="020B0604020202020204" pitchFamily="34" charset="0"/>
                <a:ea typeface="MS PGothic" panose="020B0600070205080204" pitchFamily="34" charset="-128"/>
              </a:rPr>
              <a:t>the key constraining factor on the operation</a:t>
            </a:r>
            <a:endParaRPr lang="en-GB" sz="1200" dirty="0">
              <a:latin typeface="Arial" panose="020B0604020202020204" pitchFamily="34" charset="0"/>
              <a:ea typeface="MS PGothic" panose="020B0600070205080204" pitchFamily="34" charset="-128"/>
            </a:endParaRPr>
          </a:p>
          <a:p>
            <a:pPr eaLnBrk="1" hangingPunct="1">
              <a:buFontTx/>
              <a:buChar char="•"/>
            </a:pPr>
            <a:endParaRPr lang="en-GB" sz="1200" dirty="0">
              <a:latin typeface="Arial" panose="020B0604020202020204" pitchFamily="34" charset="0"/>
              <a:ea typeface="MS PGothic" panose="020B0600070205080204" pitchFamily="34" charset="-128"/>
            </a:endParaRPr>
          </a:p>
          <a:p>
            <a:pPr eaLnBrk="1" hangingPunct="1"/>
            <a:r>
              <a:rPr lang="en-GB" sz="1200" dirty="0">
                <a:latin typeface="Arial" panose="020B0604020202020204" pitchFamily="34" charset="0"/>
                <a:ea typeface="MS PGothic" panose="020B0600070205080204" pitchFamily="34" charset="-128"/>
              </a:rPr>
              <a:t>EXAMPLES of industries where there are shortages?  See next page</a:t>
            </a:r>
            <a:endParaRPr lang="en-GB" sz="1200" dirty="0">
              <a:latin typeface="Arial" panose="020B0604020202020204" pitchFamily="34" charset="0"/>
              <a:ea typeface="MS PGothic" panose="020B0600070205080204" pitchFamily="34" charset="-128"/>
            </a:endParaRPr>
          </a:p>
          <a:p>
            <a:pPr eaLnBrk="1" hangingPunct="1"/>
            <a:r>
              <a:rPr lang="en-GB" sz="1200" dirty="0">
                <a:latin typeface="Arial" panose="020B0604020202020204" pitchFamily="34" charset="0"/>
                <a:ea typeface="MS PGothic" panose="020B0600070205080204" pitchFamily="34" charset="-128"/>
              </a:rPr>
              <a:t>WHY?</a:t>
            </a:r>
            <a:endParaRPr lang="en-GB" sz="1200" dirty="0">
              <a:latin typeface="Arial" panose="020B0604020202020204" pitchFamily="34" charset="0"/>
              <a:ea typeface="MS PGothic" panose="020B0600070205080204" pitchFamily="34" charset="-128"/>
            </a:endParaRPr>
          </a:p>
          <a:p>
            <a:pPr eaLnBrk="1" hangingPunct="1">
              <a:buFontTx/>
              <a:buChar char="•"/>
            </a:pPr>
            <a:r>
              <a:rPr lang="en-GB" sz="1200" dirty="0">
                <a:latin typeface="Arial" panose="020B0604020202020204" pitchFamily="34" charset="0"/>
                <a:ea typeface="MS PGothic" panose="020B0600070205080204" pitchFamily="34" charset="-128"/>
              </a:rPr>
              <a:t>Staff shortages in many key professions</a:t>
            </a:r>
            <a:endParaRPr lang="en-GB" sz="1200" dirty="0">
              <a:latin typeface="Arial" panose="020B0604020202020204" pitchFamily="34" charset="0"/>
              <a:ea typeface="MS PGothic" panose="020B0600070205080204" pitchFamily="34" charset="-128"/>
            </a:endParaRPr>
          </a:p>
          <a:p>
            <a:pPr eaLnBrk="1" hangingPunct="1">
              <a:buFontTx/>
              <a:buChar char="•"/>
            </a:pPr>
            <a:r>
              <a:rPr lang="en-GB" sz="1200" dirty="0">
                <a:latin typeface="Arial" panose="020B0604020202020204" pitchFamily="34" charset="0"/>
                <a:ea typeface="MS PGothic" panose="020B0600070205080204" pitchFamily="34" charset="-128"/>
              </a:rPr>
              <a:t>declining working population</a:t>
            </a:r>
            <a:endParaRPr lang="en-GB" sz="1200" dirty="0">
              <a:latin typeface="Arial" panose="020B0604020202020204" pitchFamily="34" charset="0"/>
              <a:ea typeface="MS PGothic" panose="020B0600070205080204" pitchFamily="34" charset="-128"/>
            </a:endParaRPr>
          </a:p>
          <a:p>
            <a:pPr eaLnBrk="1" hangingPunct="1">
              <a:buFontTx/>
              <a:buChar char="•"/>
            </a:pPr>
            <a:r>
              <a:rPr lang="en-GB" sz="1200" dirty="0">
                <a:latin typeface="Arial" panose="020B0604020202020204" pitchFamily="34" charset="0"/>
                <a:ea typeface="MS PGothic" panose="020B0600070205080204" pitchFamily="34" charset="-128"/>
              </a:rPr>
              <a:t>strong economy: people refusing to work in low paid public sector</a:t>
            </a:r>
            <a:endParaRPr lang="en-GB" sz="1200" dirty="0">
              <a:latin typeface="Arial" panose="020B0604020202020204" pitchFamily="34" charset="0"/>
              <a:ea typeface="MS PGothic" panose="020B0600070205080204" pitchFamily="34" charset="-128"/>
            </a:endParaRPr>
          </a:p>
          <a:p>
            <a:pPr eaLnBrk="1" hangingPunct="1">
              <a:buFontTx/>
              <a:buChar char="•"/>
            </a:pPr>
            <a:r>
              <a:rPr lang="en-GB" sz="1200" dirty="0">
                <a:latin typeface="Arial" panose="020B0604020202020204" pitchFamily="34" charset="0"/>
                <a:ea typeface="MS PGothic" panose="020B0600070205080204" pitchFamily="34" charset="-128"/>
              </a:rPr>
              <a:t>global labour markets: teachers, nurses, doctors choosing to work elsewhere for more pay</a:t>
            </a:r>
            <a:endParaRPr lang="en-GB" sz="1200" dirty="0">
              <a:latin typeface="Arial" panose="020B0604020202020204" pitchFamily="34" charset="0"/>
              <a:ea typeface="MS PGothic" panose="020B0600070205080204" pitchFamily="34" charset="-128"/>
            </a:endParaRPr>
          </a:p>
          <a:p>
            <a:pPr eaLnBrk="1" hangingPunct="1">
              <a:buFontTx/>
              <a:buChar char="•"/>
            </a:pPr>
            <a:r>
              <a:rPr lang="en-GB" sz="1200" dirty="0">
                <a:latin typeface="Arial" panose="020B0604020202020204" pitchFamily="34" charset="0"/>
                <a:ea typeface="MS PGothic" panose="020B0600070205080204" pitchFamily="34" charset="-128"/>
              </a:rPr>
              <a:t>in public sector people have come to </a:t>
            </a:r>
            <a:r>
              <a:rPr lang="ja-JP" altLang="en-GB" sz="1200" dirty="0">
                <a:latin typeface="Arial" panose="020B0604020202020204" pitchFamily="34" charset="0"/>
                <a:ea typeface="MS PGothic" panose="020B0600070205080204" pitchFamily="34" charset="-128"/>
              </a:rPr>
              <a:t>‘</a:t>
            </a:r>
            <a:r>
              <a:rPr lang="en-GB" altLang="ja-JP" sz="1200" dirty="0">
                <a:latin typeface="Arial" panose="020B0604020202020204" pitchFamily="34" charset="0"/>
                <a:ea typeface="MS PGothic" panose="020B0600070205080204" pitchFamily="34" charset="-128"/>
              </a:rPr>
              <a:t>expect</a:t>
            </a:r>
            <a:r>
              <a:rPr lang="ja-JP" altLang="en-GB" sz="1200" dirty="0">
                <a:latin typeface="Arial" panose="020B0604020202020204" pitchFamily="34" charset="0"/>
                <a:ea typeface="MS PGothic" panose="020B0600070205080204" pitchFamily="34" charset="-128"/>
              </a:rPr>
              <a:t>’</a:t>
            </a:r>
            <a:r>
              <a:rPr lang="en-GB" altLang="ja-JP" sz="1200" dirty="0">
                <a:latin typeface="Arial" panose="020B0604020202020204" pitchFamily="34" charset="0"/>
                <a:ea typeface="MS PGothic" panose="020B0600070205080204" pitchFamily="34" charset="-128"/>
              </a:rPr>
              <a:t> early retirement over 15 yrs.</a:t>
            </a:r>
            <a:endParaRPr lang="en-GB" sz="1200" dirty="0">
              <a:latin typeface="Arial" panose="020B0604020202020204" pitchFamily="34" charset="0"/>
              <a:ea typeface="MS PGothic" panose="020B0600070205080204" pitchFamily="34" charset="-128"/>
            </a:endParaRPr>
          </a:p>
          <a:p>
            <a:endParaRPr lang="en-GB" dirty="0"/>
          </a:p>
        </p:txBody>
      </p:sp>
      <p:sp>
        <p:nvSpPr>
          <p:cNvPr id="4" name="Slide Number Placeholder 3"/>
          <p:cNvSpPr>
            <a:spLocks noGrp="1"/>
          </p:cNvSpPr>
          <p:nvPr>
            <p:ph type="sldNum" sz="quarter" idx="10"/>
          </p:nvPr>
        </p:nvSpPr>
        <p:spPr/>
        <p:txBody>
          <a:bodyPr/>
          <a:lstStyle/>
          <a:p>
            <a:fld id="{1172AD4F-7FD6-48FD-B3B5-A5AC9991C957}" type="slidenum">
              <a:rPr lang="en-GB" smtClean="0"/>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this a picture of ??</a:t>
            </a:r>
            <a:endParaRPr lang="en-GB" dirty="0"/>
          </a:p>
        </p:txBody>
      </p:sp>
      <p:sp>
        <p:nvSpPr>
          <p:cNvPr id="4" name="Slide Number Placeholder 3"/>
          <p:cNvSpPr>
            <a:spLocks noGrp="1"/>
          </p:cNvSpPr>
          <p:nvPr>
            <p:ph type="sldNum" sz="quarter" idx="5"/>
          </p:nvPr>
        </p:nvSpPr>
        <p:spPr/>
        <p:txBody>
          <a:bodyPr/>
          <a:lstStyle/>
          <a:p>
            <a:fld id="{1172AD4F-7FD6-48FD-B3B5-A5AC9991C957}" type="slidenum">
              <a:rPr lang="en-GB" smtClean="0"/>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GB" b="1" dirty="0"/>
              <a:t>Hide and just draw on the white board</a:t>
            </a:r>
            <a:endParaRPr lang="en-GB" b="1" dirty="0"/>
          </a:p>
          <a:p>
            <a:endParaRPr lang="en-GB" dirty="0"/>
          </a:p>
        </p:txBody>
      </p:sp>
      <p:sp>
        <p:nvSpPr>
          <p:cNvPr id="4" name="Slide Number Placeholder 3"/>
          <p:cNvSpPr>
            <a:spLocks noGrp="1"/>
          </p:cNvSpPr>
          <p:nvPr>
            <p:ph type="sldNum" sz="quarter" idx="10"/>
          </p:nvPr>
        </p:nvSpPr>
        <p:spPr/>
        <p:txBody>
          <a:bodyPr/>
          <a:lstStyle/>
          <a:p>
            <a:fld id="{1172AD4F-7FD6-48FD-B3B5-A5AC9991C957}" type="slidenum">
              <a:rPr lang="en-GB" smtClean="0"/>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GB" b="0" dirty="0"/>
              <a:t>In service operations, the level capacity plan may not be ideal</a:t>
            </a:r>
            <a:endParaRPr lang="en-GB" b="0" dirty="0"/>
          </a:p>
          <a:p>
            <a:endParaRPr lang="en-GB" dirty="0"/>
          </a:p>
        </p:txBody>
      </p:sp>
      <p:sp>
        <p:nvSpPr>
          <p:cNvPr id="4" name="Slide Number Placeholder 3"/>
          <p:cNvSpPr>
            <a:spLocks noGrp="1"/>
          </p:cNvSpPr>
          <p:nvPr>
            <p:ph type="sldNum" sz="quarter" idx="10"/>
          </p:nvPr>
        </p:nvSpPr>
        <p:spPr/>
        <p:txBody>
          <a:bodyPr/>
          <a:lstStyle/>
          <a:p>
            <a:fld id="{1172AD4F-7FD6-48FD-B3B5-A5AC9991C957}" type="slidenum">
              <a:rPr lang="en-GB" smtClean="0"/>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BF85793-ADA5-46A0-BACC-9AB75D879524}" type="datetimeFigureOut">
              <a:rPr lang="en-GB" smtClean="0"/>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66E5DF-C630-4815-A5E6-93BB86348F65}" type="slidenum">
              <a:rPr lang="en-GB" smtClean="0"/>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CBF85793-ADA5-46A0-BACC-9AB75D879524}" type="datetimeFigureOut">
              <a:rPr lang="en-GB" smtClean="0"/>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66E5DF-C630-4815-A5E6-93BB86348F65}" type="slidenum">
              <a:rPr lang="en-GB" smtClean="0"/>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CBF85793-ADA5-46A0-BACC-9AB75D879524}" type="datetimeFigureOut">
              <a:rPr lang="en-GB" smtClean="0"/>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66E5DF-C630-4815-A5E6-93BB86348F65}" type="slidenum">
              <a:rPr lang="en-GB" smtClean="0"/>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slide 2">
    <p:bg>
      <p:bgPr>
        <a:solidFill>
          <a:srgbClr val="B6D3F0"/>
        </a:solidFill>
        <a:effectLst/>
      </p:bgPr>
    </p:bg>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91919" y="2453897"/>
            <a:ext cx="8160163" cy="845385"/>
          </a:xfrm>
          <a:noFill/>
        </p:spPr>
        <p:txBody>
          <a:bodyPr/>
          <a:lstStyle>
            <a:lvl1pPr marL="0" indent="0">
              <a:defRPr b="1" baseline="0">
                <a:solidFill>
                  <a:schemeClr val="tx1"/>
                </a:solidFill>
                <a:latin typeface="Arial" panose="020B0604020202020204" pitchFamily="34" charset="0"/>
                <a:cs typeface="Arial" panose="020B0604020202020204" pitchFamily="34" charset="0"/>
              </a:defRPr>
            </a:lvl1pPr>
          </a:lstStyle>
          <a:p>
            <a:r>
              <a:rPr lang="en-US" dirty="0"/>
              <a:t>Lecture title</a:t>
            </a:r>
            <a:endParaRPr lang="en-GB" dirty="0"/>
          </a:p>
        </p:txBody>
      </p:sp>
      <p:sp>
        <p:nvSpPr>
          <p:cNvPr id="11" name="Text Placeholder 19"/>
          <p:cNvSpPr>
            <a:spLocks noGrp="1"/>
          </p:cNvSpPr>
          <p:nvPr>
            <p:ph type="body" sz="quarter" idx="12" hasCustomPrompt="1"/>
          </p:nvPr>
        </p:nvSpPr>
        <p:spPr>
          <a:xfrm>
            <a:off x="491919" y="3492655"/>
            <a:ext cx="8160163" cy="588385"/>
          </a:xfrm>
          <a:prstGeom prst="rect">
            <a:avLst/>
          </a:prstGeom>
        </p:spPr>
        <p:txBody>
          <a:bodyPr>
            <a:noAutofit/>
          </a:bodyPr>
          <a:lstStyle>
            <a:lvl1pPr marL="0" indent="0">
              <a:buNone/>
              <a:defRPr sz="2250">
                <a:latin typeface="Arial" panose="020B0604020202020204" pitchFamily="34" charset="0"/>
                <a:cs typeface="Arial" panose="020B0604020202020204" pitchFamily="34" charset="0"/>
              </a:defRPr>
            </a:lvl1pPr>
          </a:lstStyle>
          <a:p>
            <a:pPr lvl="0"/>
            <a:r>
              <a:rPr lang="en-GB" dirty="0"/>
              <a:t>Lecturer name</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slide 2">
    <p:bg>
      <p:bgPr>
        <a:solidFill>
          <a:srgbClr val="FFE2C3"/>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1918" y="2453897"/>
            <a:ext cx="8160163" cy="845385"/>
          </a:xfrm>
          <a:noFill/>
        </p:spPr>
        <p:txBody>
          <a:bodyPr/>
          <a:lstStyle>
            <a:lvl1pPr marL="0" indent="0">
              <a:defRPr b="1" baseline="0">
                <a:solidFill>
                  <a:schemeClr val="tx1"/>
                </a:solidFill>
                <a:latin typeface="Arial" panose="020B0604020202020204" pitchFamily="34" charset="0"/>
                <a:cs typeface="Arial" panose="020B0604020202020204" pitchFamily="34" charset="0"/>
              </a:defRPr>
            </a:lvl1pPr>
          </a:lstStyle>
          <a:p>
            <a:r>
              <a:rPr lang="en-US" dirty="0"/>
              <a:t>Lecture title</a:t>
            </a:r>
            <a:endParaRPr lang="en-GB" dirty="0"/>
          </a:p>
        </p:txBody>
      </p:sp>
      <p:sp>
        <p:nvSpPr>
          <p:cNvPr id="12" name="Text Placeholder 19"/>
          <p:cNvSpPr>
            <a:spLocks noGrp="1"/>
          </p:cNvSpPr>
          <p:nvPr>
            <p:ph type="body" sz="quarter" idx="12" hasCustomPrompt="1"/>
          </p:nvPr>
        </p:nvSpPr>
        <p:spPr>
          <a:xfrm>
            <a:off x="491919" y="3492655"/>
            <a:ext cx="8160163" cy="588385"/>
          </a:xfrm>
          <a:prstGeom prst="rect">
            <a:avLst/>
          </a:prstGeom>
        </p:spPr>
        <p:txBody>
          <a:bodyPr>
            <a:noAutofit/>
          </a:bodyPr>
          <a:lstStyle>
            <a:lvl1pPr marL="0" indent="0">
              <a:buNone/>
              <a:defRPr sz="2250">
                <a:latin typeface="Arial" panose="020B0604020202020204" pitchFamily="34" charset="0"/>
                <a:cs typeface="Arial" panose="020B0604020202020204" pitchFamily="34" charset="0"/>
              </a:defRPr>
            </a:lvl1pPr>
          </a:lstStyle>
          <a:p>
            <a:pPr lvl="0"/>
            <a:r>
              <a:rPr lang="en-GB" dirty="0"/>
              <a:t>Lecturer name</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Title slide 2">
    <p:bg>
      <p:bgPr>
        <a:solidFill>
          <a:srgbClr val="FEF2BE"/>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1918" y="2453897"/>
            <a:ext cx="8160163" cy="845385"/>
          </a:xfrm>
          <a:noFill/>
        </p:spPr>
        <p:txBody>
          <a:bodyPr/>
          <a:lstStyle>
            <a:lvl1pPr marL="0" indent="0">
              <a:defRPr b="1" baseline="0">
                <a:solidFill>
                  <a:schemeClr val="tx1"/>
                </a:solidFill>
                <a:latin typeface="Arial" panose="020B0604020202020204" pitchFamily="34" charset="0"/>
                <a:cs typeface="Arial" panose="020B0604020202020204" pitchFamily="34" charset="0"/>
              </a:defRPr>
            </a:lvl1pPr>
          </a:lstStyle>
          <a:p>
            <a:r>
              <a:rPr lang="en-US" dirty="0"/>
              <a:t>Lecture title</a:t>
            </a:r>
            <a:endParaRPr lang="en-GB" dirty="0"/>
          </a:p>
        </p:txBody>
      </p:sp>
      <p:sp>
        <p:nvSpPr>
          <p:cNvPr id="16" name="Text Placeholder 19"/>
          <p:cNvSpPr>
            <a:spLocks noGrp="1"/>
          </p:cNvSpPr>
          <p:nvPr>
            <p:ph type="body" sz="quarter" idx="12" hasCustomPrompt="1"/>
          </p:nvPr>
        </p:nvSpPr>
        <p:spPr>
          <a:xfrm>
            <a:off x="491919" y="3492655"/>
            <a:ext cx="8160163" cy="588385"/>
          </a:xfrm>
          <a:prstGeom prst="rect">
            <a:avLst/>
          </a:prstGeom>
        </p:spPr>
        <p:txBody>
          <a:bodyPr>
            <a:noAutofit/>
          </a:bodyPr>
          <a:lstStyle>
            <a:lvl1pPr marL="0" indent="0">
              <a:buNone/>
              <a:defRPr sz="2250">
                <a:latin typeface="Arial" panose="020B0604020202020204" pitchFamily="34" charset="0"/>
                <a:cs typeface="Arial" panose="020B0604020202020204" pitchFamily="34" charset="0"/>
              </a:defRPr>
            </a:lvl1pPr>
          </a:lstStyle>
          <a:p>
            <a:pPr lvl="0"/>
            <a:r>
              <a:rPr lang="en-GB" dirty="0"/>
              <a:t>Lecturer name</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slide 2">
    <p:bg>
      <p:bgPr>
        <a:solidFill>
          <a:srgbClr val="FFE2C3"/>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24000" y="5111601"/>
            <a:ext cx="8160163" cy="845385"/>
          </a:xfrm>
          <a:noFill/>
        </p:spPr>
        <p:txBody>
          <a:bodyPr>
            <a:normAutofit/>
          </a:bodyPr>
          <a:lstStyle>
            <a:lvl1pPr marL="0" indent="0">
              <a:defRPr sz="3000" b="1" baseline="0">
                <a:solidFill>
                  <a:schemeClr val="tx1"/>
                </a:solidFill>
                <a:latin typeface="Arial" panose="020B0604020202020204" pitchFamily="34" charset="0"/>
                <a:cs typeface="Arial" panose="020B0604020202020204" pitchFamily="34" charset="0"/>
              </a:defRPr>
            </a:lvl1pPr>
          </a:lstStyle>
          <a:p>
            <a:r>
              <a:rPr lang="en-US" dirty="0"/>
              <a:t>Section title</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FA8DF52-AAA9-4334-8DF9-441CD7C767B6}"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909DE4-BF06-4327-B6AA-198957780F4F}" type="slidenum">
              <a:rPr lang="en-GB" smtClean="0"/>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CBF85793-ADA5-46A0-BACC-9AB75D879524}" type="datetimeFigureOut">
              <a:rPr lang="en-GB" smtClean="0"/>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66E5DF-C630-4815-A5E6-93BB86348F65}" type="slidenum">
              <a:rPr lang="en-GB" smtClean="0"/>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a:prstGeom prst="rect">
            <a:avLst/>
          </a:prstGeom>
        </p:spPr>
        <p:txBody>
          <a:bodyPr anchor="t"/>
          <a:lstStyle/>
          <a:p>
            <a:r>
              <a:rPr lang="en-US" dirty="0"/>
              <a:t>Click to edit Master title style</a:t>
            </a:r>
            <a:endParaRPr lang="en-US" dirty="0"/>
          </a:p>
        </p:txBody>
      </p:sp>
      <p:sp>
        <p:nvSpPr>
          <p:cNvPr id="7" name="Text Placeholder 6"/>
          <p:cNvSpPr>
            <a:spLocks noGrp="1"/>
          </p:cNvSpPr>
          <p:nvPr>
            <p:ph type="body" sz="quarter" idx="13"/>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Click to edit Master text styles</a:t>
            </a:r>
            <a:endParaRPr lang="en-US"/>
          </a:p>
        </p:txBody>
      </p:sp>
      <p:sp>
        <p:nvSpPr>
          <p:cNvPr id="9" name="Text Placeholder 8"/>
          <p:cNvSpPr>
            <a:spLocks noGrp="1"/>
          </p:cNvSpPr>
          <p:nvPr>
            <p:ph type="body" sz="quarter" idx="14"/>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a:t>Click to edit Master text styles</a:t>
            </a:r>
            <a:endParaRPr lang="en-US"/>
          </a:p>
        </p:txBody>
      </p:sp>
      <p:sp>
        <p:nvSpPr>
          <p:cNvPr id="10" name="Text Placeholder 8"/>
          <p:cNvSpPr>
            <a:spLocks noGrp="1"/>
          </p:cNvSpPr>
          <p:nvPr>
            <p:ph type="body" sz="quarter" idx="15"/>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a:t>Click to edit Master text styles</a:t>
            </a:r>
            <a:endParaRPr lang="en-US"/>
          </a:p>
        </p:txBody>
      </p:sp>
      <p:sp>
        <p:nvSpPr>
          <p:cNvPr id="6" name="Footer Placeholder 2"/>
          <p:cNvSpPr>
            <a:spLocks noGrp="1"/>
          </p:cNvSpPr>
          <p:nvPr>
            <p:ph type="ftr" sz="quarter" idx="16"/>
          </p:nvPr>
        </p:nvSpPr>
        <p:spPr>
          <a:xfrm>
            <a:off x="93663" y="6165850"/>
            <a:ext cx="8596312" cy="234950"/>
          </a:xfrm>
          <a:prstGeom prst="rect">
            <a:avLst/>
          </a:prstGeom>
        </p:spPr>
        <p:txBody>
          <a:bodyPr/>
          <a:lstStyle>
            <a:lvl1pPr eaLnBrk="1" hangingPunct="1">
              <a:defRPr sz="2400">
                <a:solidFill>
                  <a:srgbClr val="000000"/>
                </a:solidFill>
                <a:latin typeface="Times" charset="0"/>
                <a:ea typeface="MS PGothic" panose="020B0600070205080204" pitchFamily="34" charset="-128"/>
                <a:cs typeface="+mn-cs"/>
              </a:defRPr>
            </a:lvl1pPr>
          </a:lstStyle>
          <a:p>
            <a:pPr>
              <a:defRPr/>
            </a:pPr>
            <a:endParaRPr lang="en-US"/>
          </a:p>
        </p:txBody>
      </p:sp>
      <p:sp>
        <p:nvSpPr>
          <p:cNvPr id="8" name="Date Placeholder 3"/>
          <p:cNvSpPr>
            <a:spLocks noGrp="1"/>
          </p:cNvSpPr>
          <p:nvPr>
            <p:ph type="dt" sz="half" idx="17"/>
          </p:nvPr>
        </p:nvSpPr>
        <p:spPr>
          <a:xfrm>
            <a:off x="6335713" y="112713"/>
            <a:ext cx="2133600" cy="182562"/>
          </a:xfrm>
          <a:prstGeom prst="rect">
            <a:avLst/>
          </a:prstGeom>
        </p:spPr>
        <p:txBody>
          <a:bodyPr/>
          <a:lstStyle>
            <a:lvl1pPr eaLnBrk="1" hangingPunct="1">
              <a:defRPr sz="2400">
                <a:solidFill>
                  <a:srgbClr val="000000"/>
                </a:solidFill>
                <a:latin typeface="Times" charset="0"/>
                <a:ea typeface="MS PGothic" panose="020B0600070205080204" pitchFamily="34" charset="-128"/>
                <a:cs typeface="+mn-cs"/>
              </a:defRPr>
            </a:lvl1pPr>
          </a:lstStyle>
          <a:p>
            <a:pPr>
              <a:defRPr/>
            </a:pPr>
            <a:fld id="{0BBBD213-F5F7-4CD4-89CB-CB7C0177855A}" type="datetimeFigureOut">
              <a:rPr lang="en-US"/>
            </a:fld>
            <a:endParaRPr lang="en-US" dirty="0"/>
          </a:p>
        </p:txBody>
      </p:sp>
      <p:sp>
        <p:nvSpPr>
          <p:cNvPr id="12" name="Slide Number Placeholder 4"/>
          <p:cNvSpPr>
            <a:spLocks noGrp="1"/>
          </p:cNvSpPr>
          <p:nvPr>
            <p:ph type="sldNum" sz="quarter" idx="18"/>
          </p:nvPr>
        </p:nvSpPr>
        <p:spPr>
          <a:xfrm>
            <a:off x="8469313" y="112713"/>
            <a:ext cx="552450" cy="182562"/>
          </a:xfrm>
          <a:prstGeom prst="rect">
            <a:avLst/>
          </a:prstGeom>
        </p:spPr>
        <p:txBody>
          <a:bodyPr vert="horz" wrap="square" lIns="91440" tIns="45720" rIns="91440" bIns="45720" numCol="1" anchor="t" anchorCtr="0" compatLnSpc="1"/>
          <a:lstStyle>
            <a:lvl1pPr eaLnBrk="1" hangingPunct="1">
              <a:defRPr sz="2400">
                <a:solidFill>
                  <a:srgbClr val="000000"/>
                </a:solidFill>
                <a:latin typeface="Times" charset="0"/>
                <a:ea typeface="MS PGothic" panose="020B0600070205080204" pitchFamily="34" charset="-128"/>
              </a:defRPr>
            </a:lvl1pPr>
          </a:lstStyle>
          <a:p>
            <a:pPr>
              <a:defRPr/>
            </a:pPr>
            <a:fld id="{FCB32FF2-C4AE-437C-ADCC-01375AEC3CA5}" type="slidenum">
              <a:rPr lang="en-US" altLang="en-US"/>
            </a:fld>
            <a:endParaRPr lang="en-US" alt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BF85793-ADA5-46A0-BACC-9AB75D879524}" type="datetimeFigureOut">
              <a:rPr lang="en-GB" smtClean="0"/>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66E5DF-C630-4815-A5E6-93BB86348F65}" type="slidenum">
              <a:rPr lang="en-GB" smtClean="0"/>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75272676-87C9-4839-8E05-428C2CC80351}"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2C54E9-514A-4672-9D4C-AE49E36476AF}" type="slidenum">
              <a:rPr lang="en-GB" smtClean="0"/>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5272676-87C9-4839-8E05-428C2CC80351}"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2C54E9-514A-4672-9D4C-AE49E36476AF}" type="slidenum">
              <a:rPr lang="en-GB" smtClean="0"/>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Date Placeholder 4"/>
          <p:cNvSpPr>
            <a:spLocks noGrp="1"/>
          </p:cNvSpPr>
          <p:nvPr>
            <p:ph type="dt" sz="half" idx="10"/>
          </p:nvPr>
        </p:nvSpPr>
        <p:spPr/>
        <p:txBody>
          <a:bodyPr/>
          <a:lstStyle/>
          <a:p>
            <a:fld id="{CBF85793-ADA5-46A0-BACC-9AB75D879524}" type="datetimeFigureOut">
              <a:rPr lang="en-GB" smtClean="0"/>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966E5DF-C630-4815-A5E6-93BB86348F65}" type="slidenum">
              <a:rPr lang="en-GB" smtClean="0"/>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7" name="Date Placeholder 6"/>
          <p:cNvSpPr>
            <a:spLocks noGrp="1"/>
          </p:cNvSpPr>
          <p:nvPr>
            <p:ph type="dt" sz="half" idx="10"/>
          </p:nvPr>
        </p:nvSpPr>
        <p:spPr/>
        <p:txBody>
          <a:bodyPr/>
          <a:lstStyle/>
          <a:p>
            <a:fld id="{CBF85793-ADA5-46A0-BACC-9AB75D879524}" type="datetimeFigureOut">
              <a:rPr lang="en-GB" smtClean="0"/>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966E5DF-C630-4815-A5E6-93BB86348F65}" type="slidenum">
              <a:rPr lang="en-GB" smtClean="0"/>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BF85793-ADA5-46A0-BACC-9AB75D879524}" type="datetimeFigureOut">
              <a:rPr lang="en-GB" smtClean="0"/>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966E5DF-C630-4815-A5E6-93BB86348F65}" type="slidenum">
              <a:rPr lang="en-GB" smtClean="0"/>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F85793-ADA5-46A0-BACC-9AB75D879524}" type="datetimeFigureOut">
              <a:rPr lang="en-GB" smtClean="0"/>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966E5DF-C630-4815-A5E6-93BB86348F65}" type="slidenum">
              <a:rPr lang="en-GB" smtClean="0"/>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BF85793-ADA5-46A0-BACC-9AB75D879524}" type="datetimeFigureOut">
              <a:rPr lang="en-GB" smtClean="0"/>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966E5DF-C630-4815-A5E6-93BB86348F65}" type="slidenum">
              <a:rPr lang="en-GB" smtClean="0"/>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BF85793-ADA5-46A0-BACC-9AB75D879524}" type="datetimeFigureOut">
              <a:rPr lang="en-GB" smtClean="0"/>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966E5DF-C630-4815-A5E6-93BB86348F65}" type="slidenum">
              <a:rPr lang="en-GB" smtClean="0"/>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4" Type="http://schemas.openxmlformats.org/officeDocument/2006/relationships/theme" Target="../theme/theme3.xml"/><Relationship Id="rId13" Type="http://schemas.openxmlformats.org/officeDocument/2006/relationships/image" Target="../media/image1.emf"/><Relationship Id="rId12" Type="http://schemas.openxmlformats.org/officeDocument/2006/relationships/slideLayout" Target="../slideLayouts/slideLayout29.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85793-ADA5-46A0-BACC-9AB75D879524}" type="datetimeFigureOut">
              <a:rPr lang="en-GB" smtClean="0"/>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6E5DF-C630-4815-A5E6-93BB86348F65}" type="slidenum">
              <a:rPr lang="en-GB" smtClean="0"/>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pic>
        <p:nvPicPr>
          <p:cNvPr id="1028" name="Picture 8" descr="Pearson Logo"/>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376988"/>
            <a:ext cx="917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85738" y="6416675"/>
            <a:ext cx="8642350" cy="188913"/>
          </a:xfrm>
          <a:prstGeom prst="rect">
            <a:avLst/>
          </a:prstGeom>
          <a:no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sz="1200" dirty="0">
                <a:solidFill>
                  <a:srgbClr val="000000"/>
                </a:solidFill>
                <a:latin typeface="Arial" panose="020B0604020202020204"/>
                <a:ea typeface="Verdana" panose="020B0604030504040204" pitchFamily="34" charset="0"/>
                <a:cs typeface="Verdana" panose="020B0604030504040204" pitchFamily="34" charset="0"/>
              </a:rPr>
              <a:t>Copyright © 2019, 2016, 2013 Pearson Education, Inc. All Rights Reserved</a:t>
            </a:r>
            <a:endParaRPr lang="en-GB" sz="1200" dirty="0">
              <a:solidFill>
                <a:srgbClr val="000000"/>
              </a:solidFill>
              <a:latin typeface="Arial" panose="020B0604020202020204"/>
              <a:ea typeface="Verdana" panose="020B0604030504040204" pitchFamily="34" charset="0"/>
              <a:cs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ctr" rtl="0" eaLnBrk="0" fontAlgn="base" hangingPunct="0">
        <a:spcBef>
          <a:spcPct val="0"/>
        </a:spcBef>
        <a:spcAft>
          <a:spcPct val="0"/>
        </a:spcAft>
        <a:defRPr sz="3600" b="1">
          <a:solidFill>
            <a:srgbClr val="007FA3"/>
          </a:solidFill>
          <a:latin typeface="+mj-lt"/>
          <a:ea typeface="+mj-ea"/>
          <a:cs typeface="+mj-cs"/>
        </a:defRPr>
      </a:lvl1pPr>
      <a:lvl2pPr algn="ctr" rtl="0" eaLnBrk="0" fontAlgn="base" hangingPunct="0">
        <a:spcBef>
          <a:spcPct val="0"/>
        </a:spcBef>
        <a:spcAft>
          <a:spcPct val="0"/>
        </a:spcAft>
        <a:defRPr sz="3600" b="1">
          <a:solidFill>
            <a:srgbClr val="007FA3"/>
          </a:solidFill>
          <a:latin typeface="Arial" panose="020B0604020202020204" pitchFamily="34" charset="0"/>
        </a:defRPr>
      </a:lvl2pPr>
      <a:lvl3pPr algn="ctr" rtl="0" eaLnBrk="0" fontAlgn="base" hangingPunct="0">
        <a:spcBef>
          <a:spcPct val="0"/>
        </a:spcBef>
        <a:spcAft>
          <a:spcPct val="0"/>
        </a:spcAft>
        <a:defRPr sz="3600" b="1">
          <a:solidFill>
            <a:srgbClr val="007FA3"/>
          </a:solidFill>
          <a:latin typeface="Arial" panose="020B0604020202020204" pitchFamily="34" charset="0"/>
        </a:defRPr>
      </a:lvl3pPr>
      <a:lvl4pPr algn="ctr" rtl="0" eaLnBrk="0" fontAlgn="base" hangingPunct="0">
        <a:spcBef>
          <a:spcPct val="0"/>
        </a:spcBef>
        <a:spcAft>
          <a:spcPct val="0"/>
        </a:spcAft>
        <a:defRPr sz="3600" b="1">
          <a:solidFill>
            <a:srgbClr val="007FA3"/>
          </a:solidFill>
          <a:latin typeface="Arial" panose="020B0604020202020204" pitchFamily="34" charset="0"/>
        </a:defRPr>
      </a:lvl4pPr>
      <a:lvl5pPr algn="ctr" rtl="0" eaLnBrk="0" fontAlgn="base" hangingPunct="0">
        <a:spcBef>
          <a:spcPct val="0"/>
        </a:spcBef>
        <a:spcAft>
          <a:spcPct val="0"/>
        </a:spcAft>
        <a:defRPr sz="3600" b="1">
          <a:solidFill>
            <a:srgbClr val="007FA3"/>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007FA3"/>
        </a:buClr>
        <a:buChar char="•"/>
        <a:defRPr sz="3200">
          <a:solidFill>
            <a:schemeClr val="tx1"/>
          </a:solidFill>
          <a:latin typeface="+mj-lt"/>
          <a:ea typeface="+mn-ea"/>
          <a:cs typeface="+mn-cs"/>
        </a:defRPr>
      </a:lvl1pPr>
      <a:lvl2pPr marL="742950" indent="-285750" algn="l" rtl="0" eaLnBrk="0" fontAlgn="base" hangingPunct="0">
        <a:spcBef>
          <a:spcPct val="20000"/>
        </a:spcBef>
        <a:spcAft>
          <a:spcPct val="0"/>
        </a:spcAft>
        <a:buClr>
          <a:srgbClr val="007FA3"/>
        </a:buClr>
        <a:buChar char="–"/>
        <a:defRPr sz="2800">
          <a:solidFill>
            <a:schemeClr val="tx1"/>
          </a:solidFill>
          <a:latin typeface="+mj-lt"/>
        </a:defRPr>
      </a:lvl2pPr>
      <a:lvl3pPr marL="1143000" indent="-228600" algn="l" rtl="0" eaLnBrk="0" fontAlgn="base" hangingPunct="0">
        <a:spcBef>
          <a:spcPct val="20000"/>
        </a:spcBef>
        <a:spcAft>
          <a:spcPct val="0"/>
        </a:spcAft>
        <a:buClr>
          <a:srgbClr val="007FA3"/>
        </a:buClr>
        <a:buChar char="•"/>
        <a:defRPr sz="2400">
          <a:solidFill>
            <a:schemeClr val="tx1"/>
          </a:solidFill>
          <a:latin typeface="+mj-lt"/>
        </a:defRPr>
      </a:lvl3pPr>
      <a:lvl4pPr marL="1600200" indent="-228600" algn="l" rtl="0" eaLnBrk="0" fontAlgn="base" hangingPunct="0">
        <a:spcBef>
          <a:spcPct val="20000"/>
        </a:spcBef>
        <a:spcAft>
          <a:spcPct val="0"/>
        </a:spcAft>
        <a:buClr>
          <a:srgbClr val="007FA3"/>
        </a:buClr>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272676-87C9-4839-8E05-428C2CC80351}" type="datetimeFigureOut">
              <a:rPr lang="en-GB" smtClean="0"/>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C54E9-514A-4672-9D4C-AE49E36476AF}" type="slidenum">
              <a:rPr lang="en-GB" smtClean="0"/>
            </a:fld>
            <a:endParaRPr lang="en-GB"/>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6.jpe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3321" y="1659636"/>
            <a:ext cx="4688333" cy="2674620"/>
          </a:xfrm>
        </p:spPr>
        <p:txBody>
          <a:bodyPr anchor="b">
            <a:normAutofit fontScale="90000"/>
          </a:bodyPr>
          <a:lstStyle/>
          <a:p>
            <a:pPr algn="l"/>
            <a:r>
              <a:rPr lang="en-GB" dirty="0"/>
              <a:t>Master of Business Administration </a:t>
            </a:r>
            <a:br>
              <a:rPr lang="en-GB" dirty="0"/>
            </a:br>
            <a:r>
              <a:rPr lang="en-GB" sz="4050" dirty="0"/>
              <a:t>Digital Business Delivery</a:t>
            </a:r>
            <a:br>
              <a:rPr lang="en-GB" sz="4050" dirty="0"/>
            </a:br>
            <a:br>
              <a:rPr lang="en-GB" sz="4050" dirty="0"/>
            </a:br>
            <a:r>
              <a:rPr lang="en-GB" sz="2200" dirty="0"/>
              <a:t>Session 7: Planning, Control and Capacity Management</a:t>
            </a:r>
            <a:br>
              <a:rPr lang="en-GB" sz="2200" dirty="0"/>
            </a:br>
            <a:endParaRPr lang="en-GB" sz="4050" dirty="0">
              <a:solidFill>
                <a:srgbClr val="FF0000"/>
              </a:solidFill>
            </a:endParaRPr>
          </a:p>
        </p:txBody>
      </p:sp>
      <p:sp>
        <p:nvSpPr>
          <p:cNvPr id="3" name="Subtitle 2"/>
          <p:cNvSpPr>
            <a:spLocks noGrp="1"/>
          </p:cNvSpPr>
          <p:nvPr>
            <p:ph type="subTitle" idx="1"/>
          </p:nvPr>
        </p:nvSpPr>
        <p:spPr>
          <a:xfrm>
            <a:off x="3973321" y="4896172"/>
            <a:ext cx="4688334" cy="1179576"/>
          </a:xfrm>
        </p:spPr>
        <p:txBody>
          <a:bodyPr>
            <a:normAutofit/>
          </a:bodyPr>
          <a:lstStyle/>
          <a:p>
            <a:pPr algn="l"/>
            <a:r>
              <a:rPr lang="en-GB" dirty="0"/>
              <a:t>Professor Nigel Caldwell</a:t>
            </a:r>
            <a:endParaRPr lang="en-GB" dirty="0"/>
          </a:p>
        </p:txBody>
      </p:sp>
      <p:pic>
        <p:nvPicPr>
          <p:cNvPr id="4" name="Picture 3"/>
          <p:cNvPicPr>
            <a:picLocks noChangeAspect="1"/>
          </p:cNvPicPr>
          <p:nvPr/>
        </p:nvPicPr>
        <p:blipFill rotWithShape="1">
          <a:blip r:embed="rId1"/>
          <a:srcRect r="-1" b="1709"/>
          <a:stretch>
            <a:fillRect/>
          </a:stretch>
        </p:blipFill>
        <p:spPr>
          <a:xfrm>
            <a:off x="0" y="857258"/>
            <a:ext cx="3851919" cy="5143493"/>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p:cNvSpPr>
            <a:spLocks noGrp="1" noRot="1" noChangeAspect="1" noMove="1" noResize="1" noEditPoints="1" noAdjustHandles="1" noChangeArrowheads="1" noChangeShapeType="1" noTextEdit="1"/>
          </p:cNvSpPr>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48640"/>
            <a:ext cx="2700645" cy="5431536"/>
          </a:xfrm>
        </p:spPr>
        <p:txBody>
          <a:bodyPr>
            <a:normAutofit/>
          </a:bodyPr>
          <a:lstStyle/>
          <a:p>
            <a:r>
              <a:rPr lang="en-GB" sz="4700"/>
              <a:t>Sales and Order Planning (S&amp;OP)</a:t>
            </a:r>
            <a:endParaRPr lang="en-GB" sz="4700"/>
          </a:p>
        </p:txBody>
      </p:sp>
      <p:sp>
        <p:nvSpPr>
          <p:cNvPr id="19" name="sketch line"/>
          <p:cNvSpPr>
            <a:spLocks noGrp="1" noRot="1" noChangeAspect="1" noMove="1" noResize="1" noEditPoints="1" noAdjustHandles="1" noChangeArrowheads="1" noChangeShapeType="1" noTextEdit="1"/>
          </p:cNvSpPr>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1" fmla="*/ 0 w 4480560"/>
              <a:gd name="connsiteY0-2" fmla="*/ 0 h 13716"/>
              <a:gd name="connsiteX1-3" fmla="*/ 595274 w 4480560"/>
              <a:gd name="connsiteY1-4" fmla="*/ 0 h 13716"/>
              <a:gd name="connsiteX2-5" fmla="*/ 1100938 w 4480560"/>
              <a:gd name="connsiteY2-6" fmla="*/ 0 h 13716"/>
              <a:gd name="connsiteX3-7" fmla="*/ 1830629 w 4480560"/>
              <a:gd name="connsiteY3-8" fmla="*/ 0 h 13716"/>
              <a:gd name="connsiteX4-9" fmla="*/ 2425903 w 4480560"/>
              <a:gd name="connsiteY4-10" fmla="*/ 0 h 13716"/>
              <a:gd name="connsiteX5-11" fmla="*/ 3021178 w 4480560"/>
              <a:gd name="connsiteY5-12" fmla="*/ 0 h 13716"/>
              <a:gd name="connsiteX6-13" fmla="*/ 3750869 w 4480560"/>
              <a:gd name="connsiteY6-14" fmla="*/ 0 h 13716"/>
              <a:gd name="connsiteX7-15" fmla="*/ 4480560 w 4480560"/>
              <a:gd name="connsiteY7-16" fmla="*/ 0 h 13716"/>
              <a:gd name="connsiteX8-17" fmla="*/ 4480560 w 4480560"/>
              <a:gd name="connsiteY8-18" fmla="*/ 13716 h 13716"/>
              <a:gd name="connsiteX9-19" fmla="*/ 3930091 w 4480560"/>
              <a:gd name="connsiteY9-20" fmla="*/ 13716 h 13716"/>
              <a:gd name="connsiteX10-21" fmla="*/ 3290011 w 4480560"/>
              <a:gd name="connsiteY10-22" fmla="*/ 13716 h 13716"/>
              <a:gd name="connsiteX11-23" fmla="*/ 2649931 w 4480560"/>
              <a:gd name="connsiteY11-24" fmla="*/ 13716 h 13716"/>
              <a:gd name="connsiteX12-25" fmla="*/ 2054657 w 4480560"/>
              <a:gd name="connsiteY12-26" fmla="*/ 13716 h 13716"/>
              <a:gd name="connsiteX13-27" fmla="*/ 1324966 w 4480560"/>
              <a:gd name="connsiteY13-28" fmla="*/ 13716 h 13716"/>
              <a:gd name="connsiteX14-29" fmla="*/ 595274 w 4480560"/>
              <a:gd name="connsiteY14-30" fmla="*/ 13716 h 13716"/>
              <a:gd name="connsiteX15-31" fmla="*/ 0 w 4480560"/>
              <a:gd name="connsiteY15-32" fmla="*/ 13716 h 13716"/>
              <a:gd name="connsiteX16-33" fmla="*/ 0 w 4480560"/>
              <a:gd name="connsiteY16-34" fmla="*/ 0 h 137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44813" y="552091"/>
            <a:ext cx="4668251" cy="5431536"/>
          </a:xfrm>
        </p:spPr>
        <p:txBody>
          <a:bodyPr anchor="ctr">
            <a:normAutofit/>
          </a:bodyPr>
          <a:lstStyle/>
          <a:p>
            <a:r>
              <a:rPr lang="en-GB" sz="1900"/>
              <a:t>Marketing want to maximise revenue and reliable delivery</a:t>
            </a:r>
            <a:endParaRPr lang="en-GB" sz="1900"/>
          </a:p>
          <a:p>
            <a:r>
              <a:rPr lang="en-GB" sz="1900"/>
              <a:t>Operations want stability and low cost – long production runs of the same things</a:t>
            </a:r>
            <a:endParaRPr lang="en-GB" sz="1900"/>
          </a:p>
          <a:p>
            <a:r>
              <a:rPr lang="en-GB" sz="1900"/>
              <a:t>Finance to reduce working capital and inventory, as well as fixed costs etc. </a:t>
            </a:r>
            <a:endParaRPr lang="en-GB" sz="1900"/>
          </a:p>
          <a:p>
            <a:pPr marL="0" indent="0">
              <a:buNone/>
            </a:pPr>
            <a:r>
              <a:rPr lang="en-GB" sz="1900"/>
              <a:t>S&amp;OP is a planning process that attempts to ensure that all tactical plans are aligned across the business’s various functions and strategic goals.</a:t>
            </a:r>
            <a:endParaRPr lang="en-GB" sz="19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7507" y="286696"/>
            <a:ext cx="7886700" cy="1128417"/>
          </a:xfrm>
        </p:spPr>
        <p:txBody>
          <a:bodyPr vert="horz" lIns="91440" tIns="45720" rIns="91440" bIns="45720" rtlCol="0" anchor="ctr">
            <a:normAutofit/>
          </a:bodyPr>
          <a:lstStyle/>
          <a:p>
            <a:pPr>
              <a:lnSpc>
                <a:spcPct val="90000"/>
              </a:lnSpc>
            </a:pPr>
            <a:r>
              <a:rPr lang="en-US" sz="3200" dirty="0">
                <a:solidFill>
                  <a:srgbClr val="FF0000"/>
                </a:solidFill>
              </a:rPr>
              <a:t>Planning and Control activities</a:t>
            </a:r>
            <a:endParaRPr lang="en-US" sz="3200" dirty="0">
              <a:solidFill>
                <a:srgbClr val="FF0000"/>
              </a:solidFill>
            </a:endParaRPr>
          </a:p>
        </p:txBody>
      </p:sp>
      <p:pic>
        <p:nvPicPr>
          <p:cNvPr id="4" name="Picture 1"/>
          <p:cNvPicPr>
            <a:picLocks noGrp="1" noChangeAspect="1"/>
          </p:cNvPicPr>
          <p:nvPr>
            <p:ph idx="1"/>
          </p:nvPr>
        </p:nvPicPr>
        <p:blipFill rotWithShape="1">
          <a:blip r:embed="rId1">
            <a:extLst>
              <a:ext uri="{28A0092B-C50C-407E-A947-70E740481C1C}">
                <a14:useLocalDpi xmlns:a14="http://schemas.microsoft.com/office/drawing/2010/main" val="0"/>
              </a:ext>
            </a:extLst>
          </a:blip>
          <a:srcRect t="1132" r="3" b="1955"/>
          <a:stretch>
            <a:fillRect/>
          </a:stretch>
        </p:blipFill>
        <p:spPr bwMode="auto">
          <a:xfrm>
            <a:off x="467544" y="1556792"/>
            <a:ext cx="7884410" cy="44503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Design for a chicken salad sandwich</a:t>
            </a:r>
            <a:endParaRPr lang="en-GB" dirty="0"/>
          </a:p>
        </p:txBody>
      </p:sp>
      <p:pic>
        <p:nvPicPr>
          <p:cNvPr id="4" name="Content Placeholder 3"/>
          <p:cNvPicPr>
            <a:picLocks noGrp="1" noChangeAspect="1"/>
          </p:cNvPicPr>
          <p:nvPr>
            <p:ph idx="1"/>
          </p:nvPr>
        </p:nvPicPr>
        <p:blipFill>
          <a:blip r:embed="rId1"/>
          <a:stretch>
            <a:fillRect/>
          </a:stretch>
        </p:blipFill>
        <p:spPr>
          <a:xfrm>
            <a:off x="457200" y="1417638"/>
            <a:ext cx="8229600" cy="474766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p:cNvSpPr>
            <a:spLocks noGrp="1" noRot="1" noChangeAspect="1" noMove="1" noResize="1" noEditPoints="1" noAdjustHandles="1" noChangeArrowheads="1" noChangeShapeType="1" noTextEdit="1"/>
          </p:cNvSpPr>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562271"/>
            <a:ext cx="7886700" cy="1128417"/>
          </a:xfrm>
        </p:spPr>
        <p:txBody>
          <a:bodyPr vert="horz" lIns="91440" tIns="45720" rIns="91440" bIns="45720" rtlCol="0" anchor="ctr">
            <a:normAutofit/>
          </a:bodyPr>
          <a:lstStyle/>
          <a:p>
            <a:pPr algn="l">
              <a:lnSpc>
                <a:spcPct val="90000"/>
              </a:lnSpc>
            </a:pPr>
            <a:r>
              <a:rPr lang="en-US" altLang="en-US" sz="2500" b="1" dirty="0"/>
              <a:t>Simplified schedule for the manufacture and delivery of a chicken salad sandwich</a:t>
            </a:r>
            <a:br>
              <a:rPr lang="en-US" altLang="en-US" sz="2500" dirty="0"/>
            </a:br>
            <a:endParaRPr lang="en-US" sz="2500" dirty="0"/>
          </a:p>
        </p:txBody>
      </p:sp>
      <p:pic>
        <p:nvPicPr>
          <p:cNvPr id="4" name="Content Placeholder 3"/>
          <p:cNvPicPr>
            <a:picLocks noGrp="1" noChangeAspect="1"/>
          </p:cNvPicPr>
          <p:nvPr>
            <p:ph idx="1"/>
          </p:nvPr>
        </p:nvPicPr>
        <p:blipFill rotWithShape="1">
          <a:blip r:embed="rId1"/>
          <a:srcRect t="9741" b="13202"/>
          <a:stretch>
            <a:fillRect/>
          </a:stretch>
        </p:blipFill>
        <p:spPr>
          <a:xfrm>
            <a:off x="628650" y="1845426"/>
            <a:ext cx="7884410" cy="445030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solidFill>
                  <a:srgbClr val="FF0000"/>
                </a:solidFill>
              </a:rPr>
              <a:t>Shift scheduling in a support service for a small software company</a:t>
            </a:r>
            <a:endParaRPr lang="en-GB" sz="3200" dirty="0">
              <a:solidFill>
                <a:srgbClr val="FF0000"/>
              </a:solidFill>
            </a:endParaRPr>
          </a:p>
        </p:txBody>
      </p:sp>
      <p:pic>
        <p:nvPicPr>
          <p:cNvPr id="4" name="Picture 1"/>
          <p:cNvPicPr>
            <a:picLocks noGrp="1" noChangeAspect="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457200" y="2381853"/>
            <a:ext cx="8229600" cy="29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pPr algn="l"/>
            <a:r>
              <a:rPr lang="en-GB" sz="3200" dirty="0"/>
              <a:t>Scheduling in 2 Cinemas – textbook Q5. p353</a:t>
            </a:r>
            <a:endParaRPr lang="en-GB" sz="3200" dirty="0"/>
          </a:p>
        </p:txBody>
      </p:sp>
      <p:sp>
        <p:nvSpPr>
          <p:cNvPr id="4" name="Content Placeholder 3"/>
          <p:cNvSpPr>
            <a:spLocks noGrp="1"/>
          </p:cNvSpPr>
          <p:nvPr>
            <p:ph sz="half" idx="1"/>
          </p:nvPr>
        </p:nvSpPr>
        <p:spPr>
          <a:xfrm>
            <a:off x="251520" y="836712"/>
            <a:ext cx="4244280" cy="5742268"/>
          </a:xfrm>
        </p:spPr>
        <p:txBody>
          <a:bodyPr>
            <a:normAutofit/>
          </a:bodyPr>
          <a:lstStyle/>
          <a:p>
            <a:pPr marL="0" indent="0">
              <a:lnSpc>
                <a:spcPct val="120000"/>
              </a:lnSpc>
              <a:buNone/>
            </a:pPr>
            <a:r>
              <a:rPr lang="en-GB" sz="1400" dirty="0"/>
              <a:t>Kinepolis, Brussels, one the largest cinema complexes in the world, with 28 screens, 8000 seats, and four showings of each film every day. It is equipped with the latest projection technology. All the film performances are scheduled to start at the same times every day: 4 pm, 6 pm, 8 pm and 10.30 pm. Most customers arrive in the 30 minutes before the start of the film. Each of the 18 ticket desks has a networked terminal and a ticket printer. For each customer, a screen code is entered to identify and confirm seat availability of the requested film. Then the number of seats required is entered, and the tickets are printed, though these do not allocate specific seat positions. The operator then takes payment by cash or credit card and issues the tickets. This takes an average of 19.5 seconds, a further 5 seconds is needed for the next customer to move forward. An average transaction involves the sale of approximately 1.7 tickets.</a:t>
            </a:r>
            <a:endParaRPr lang="en-GB" sz="1400" dirty="0"/>
          </a:p>
        </p:txBody>
      </p:sp>
      <p:sp>
        <p:nvSpPr>
          <p:cNvPr id="5" name="Content Placeholder 4"/>
          <p:cNvSpPr>
            <a:spLocks noGrp="1"/>
          </p:cNvSpPr>
          <p:nvPr>
            <p:ph sz="half" idx="2"/>
          </p:nvPr>
        </p:nvSpPr>
        <p:spPr>
          <a:xfrm>
            <a:off x="4627267" y="841094"/>
            <a:ext cx="4244280" cy="5742268"/>
          </a:xfrm>
        </p:spPr>
        <p:txBody>
          <a:bodyPr>
            <a:noAutofit/>
          </a:bodyPr>
          <a:lstStyle/>
          <a:p>
            <a:pPr marL="0" indent="0">
              <a:buNone/>
            </a:pPr>
            <a:r>
              <a:rPr lang="en-GB" sz="1600" dirty="0"/>
              <a:t>The UCI cinema, Birmingham has 8 screens and fully computerized ticketing. In total, the 8 screens can seat 1,840 people; the capacity (seating) of each screen varies, so the cinema management can allocate the more popular films to the larger screens and use the smaller screens for the less popular films. The starting times of the 8 films at UCI are usually staggered by 10 minutes, with the most popular film in each category (children’s, drama, comedy, etc.) being scheduled to run first. Because the films are of different durations, and since the manager must try to maximize the utilization of the seating, the scheduling task is complex. Ticket staff are continually aware of the remaining capacity of each ‘screen’ through their terminals. There are up to 4 ticket desks open at any one time. The target time per overall transaction is 20 seconds. The average number of ticket sales per transaction is 1.8. All tickets indicate specific seat positions, and these are allocated on a first-come-first-served basis.</a:t>
            </a:r>
            <a:endParaRPr lang="en-GB"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p:cNvSpPr>
            <a:spLocks noGrp="1" noRot="1" noChangeAspect="1" noMove="1" noResize="1" noEditPoints="1" noAdjustHandles="1" noChangeArrowheads="1" noChangeShapeType="1" noTextEdit="1"/>
          </p:cNvSpPr>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7" name="Picture 6"/>
          <p:cNvPicPr>
            <a:picLocks noChangeAspect="1"/>
          </p:cNvPicPr>
          <p:nvPr/>
        </p:nvPicPr>
        <p:blipFill rotWithShape="1">
          <a:blip r:embed="rId1"/>
          <a:srcRect l="11014" r="9134"/>
          <a:stretch>
            <a:fillRect/>
          </a:stretch>
        </p:blipFill>
        <p:spPr>
          <a:xfrm>
            <a:off x="-5524" y="10"/>
            <a:ext cx="3641692"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9" name="Arc 18"/>
          <p:cNvSpPr>
            <a:spLocks noGrp="1" noRot="1" noChangeAspect="1" noMove="1" noResize="1" noEditPoints="1" noAdjustHandles="1" noChangeArrowheads="1" noChangeShapeType="1" noTextEdit="1"/>
          </p:cNvSpPr>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itle 4"/>
          <p:cNvSpPr>
            <a:spLocks noGrp="1"/>
          </p:cNvSpPr>
          <p:nvPr>
            <p:ph type="title"/>
          </p:nvPr>
        </p:nvSpPr>
        <p:spPr>
          <a:xfrm>
            <a:off x="4370286" y="407987"/>
            <a:ext cx="4291113" cy="1325563"/>
          </a:xfrm>
        </p:spPr>
        <p:txBody>
          <a:bodyPr>
            <a:normAutofit/>
          </a:bodyPr>
          <a:lstStyle/>
          <a:p>
            <a:pPr>
              <a:lnSpc>
                <a:spcPct val="90000"/>
              </a:lnSpc>
            </a:pPr>
            <a:r>
              <a:rPr lang="en-GB" sz="4100" dirty="0"/>
              <a:t>Questions on cinema scheduling</a:t>
            </a:r>
            <a:endParaRPr lang="en-GB" sz="4100" dirty="0"/>
          </a:p>
        </p:txBody>
      </p:sp>
      <p:sp>
        <p:nvSpPr>
          <p:cNvPr id="6" name="Content Placeholder 5"/>
          <p:cNvSpPr>
            <a:spLocks noGrp="1"/>
          </p:cNvSpPr>
          <p:nvPr>
            <p:ph idx="1"/>
          </p:nvPr>
        </p:nvSpPr>
        <p:spPr>
          <a:xfrm>
            <a:off x="4370286" y="1868487"/>
            <a:ext cx="4291113" cy="4351338"/>
          </a:xfrm>
        </p:spPr>
        <p:txBody>
          <a:bodyPr>
            <a:normAutofit/>
          </a:bodyPr>
          <a:lstStyle/>
          <a:p>
            <a:pPr marL="0" indent="0">
              <a:lnSpc>
                <a:spcPct val="90000"/>
              </a:lnSpc>
              <a:buNone/>
            </a:pPr>
            <a:r>
              <a:rPr lang="en-GB" sz="1800" b="1" dirty="0"/>
              <a:t>(a) What are the main differences between the two cinemas from the perspective of the operations managers?</a:t>
            </a:r>
            <a:endParaRPr lang="en-GB" sz="1800" b="1" dirty="0"/>
          </a:p>
          <a:p>
            <a:pPr marL="0" indent="0">
              <a:lnSpc>
                <a:spcPct val="90000"/>
              </a:lnSpc>
              <a:buNone/>
            </a:pPr>
            <a:r>
              <a:rPr lang="en-GB" sz="1800" b="1" dirty="0"/>
              <a:t>(b) What are the advantages and disadvantages of the two different methods of scheduling the films on  screen?</a:t>
            </a:r>
            <a:endParaRPr lang="en-GB" sz="1800" b="1" dirty="0"/>
          </a:p>
          <a:p>
            <a:pPr marL="0" indent="0">
              <a:lnSpc>
                <a:spcPct val="90000"/>
              </a:lnSpc>
              <a:buNone/>
            </a:pPr>
            <a:r>
              <a:rPr lang="en-GB" sz="1800" b="1" dirty="0"/>
              <a:t>(c) Imaginate 8 films with different running times and classifications. Try to schedule these on to the UCI Solihull screens, taking account of what popularity you might expect at different times. You should allow at least 20 minutes for emptying and cleaning, 10 minutes for admitting the next audience, and 15 minutes for advertising, before the start of the film.</a:t>
            </a:r>
            <a:endParaRPr lang="en-GB"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rgbClr val="FF0000"/>
                </a:solidFill>
              </a:rPr>
              <a:t>Scheduling</a:t>
            </a:r>
            <a:endParaRPr lang="en-GB" sz="3200" dirty="0">
              <a:solidFill>
                <a:srgbClr val="FF0000"/>
              </a:solidFill>
            </a:endParaRPr>
          </a:p>
        </p:txBody>
      </p:sp>
      <p:sp>
        <p:nvSpPr>
          <p:cNvPr id="3" name="Content Placeholder 2"/>
          <p:cNvSpPr>
            <a:spLocks noGrp="1"/>
          </p:cNvSpPr>
          <p:nvPr>
            <p:ph idx="1"/>
          </p:nvPr>
        </p:nvSpPr>
        <p:spPr/>
        <p:txBody>
          <a:bodyPr>
            <a:normAutofit fontScale="92500"/>
          </a:bodyPr>
          <a:lstStyle/>
          <a:p>
            <a:r>
              <a:rPr lang="en-GB" dirty="0"/>
              <a:t>Respect! One of the most complex tasks in OM</a:t>
            </a:r>
            <a:endParaRPr lang="en-GB" dirty="0"/>
          </a:p>
          <a:p>
            <a:r>
              <a:rPr lang="en-GB" dirty="0"/>
              <a:t>Generally not well regarded or well paid – but never patronise or make an enemy of (although they tend to be stressed and grumpy!)</a:t>
            </a:r>
            <a:endParaRPr lang="en-GB" dirty="0"/>
          </a:p>
          <a:p>
            <a:r>
              <a:rPr lang="en-GB" dirty="0"/>
              <a:t>Listened to by senior management</a:t>
            </a:r>
            <a:endParaRPr lang="en-GB" dirty="0"/>
          </a:p>
          <a:p>
            <a:r>
              <a:rPr lang="en-GB" dirty="0"/>
              <a:t>Have to have deep knowledge of intricacies of the business / operation over years – or can easily mess the business up!</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p:cNvSpPr>
            <a:spLocks noGrp="1" noRot="1" noChangeAspect="1" noMove="1" noResize="1" noEditPoints="1" noAdjustHandles="1" noChangeArrowheads="1" noChangeShapeType="1" noTextEdit="1"/>
          </p:cNvSpPr>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49" y="545747"/>
            <a:ext cx="3872168" cy="2785952"/>
          </a:xfrm>
        </p:spPr>
        <p:txBody>
          <a:bodyPr anchor="ctr">
            <a:normAutofit/>
          </a:bodyPr>
          <a:lstStyle/>
          <a:p>
            <a:r>
              <a:rPr lang="en-GB" sz="3500" dirty="0"/>
              <a:t>Loading </a:t>
            </a:r>
            <a:endParaRPr lang="en-GB" sz="3500" dirty="0"/>
          </a:p>
        </p:txBody>
      </p:sp>
      <p:sp>
        <p:nvSpPr>
          <p:cNvPr id="3" name="Content Placeholder 2"/>
          <p:cNvSpPr>
            <a:spLocks noGrp="1"/>
          </p:cNvSpPr>
          <p:nvPr>
            <p:ph idx="1"/>
          </p:nvPr>
        </p:nvSpPr>
        <p:spPr>
          <a:xfrm>
            <a:off x="4643182" y="545747"/>
            <a:ext cx="3744680" cy="2785953"/>
          </a:xfrm>
        </p:spPr>
        <p:txBody>
          <a:bodyPr anchor="ctr">
            <a:normAutofit/>
          </a:bodyPr>
          <a:lstStyle/>
          <a:p>
            <a:pPr marL="457200" lvl="1" indent="0">
              <a:spcBef>
                <a:spcPts val="0"/>
              </a:spcBef>
              <a:spcAft>
                <a:spcPts val="600"/>
              </a:spcAft>
              <a:buNone/>
            </a:pPr>
            <a:r>
              <a:rPr lang="en-GB" sz="1800" dirty="0"/>
              <a:t>Simply the amount of work that can be allocated to a work centre.</a:t>
            </a:r>
            <a:endParaRPr lang="en-GB" sz="1800" dirty="0"/>
          </a:p>
          <a:p>
            <a:pPr marL="457200" lvl="1" indent="0">
              <a:spcBef>
                <a:spcPts val="0"/>
              </a:spcBef>
              <a:spcAft>
                <a:spcPts val="600"/>
              </a:spcAft>
              <a:buNone/>
            </a:pPr>
            <a:r>
              <a:rPr lang="en-GB" sz="1800" dirty="0"/>
              <a:t>In theory any machine can run 24 hours a day for 7 days a week (168 hours) we come back to this next in capacity.</a:t>
            </a:r>
            <a:endParaRPr lang="en-GB" sz="1800" dirty="0"/>
          </a:p>
          <a:p>
            <a:pPr marL="457200" lvl="1" indent="0">
              <a:spcBef>
                <a:spcPts val="0"/>
              </a:spcBef>
              <a:spcAft>
                <a:spcPts val="600"/>
              </a:spcAft>
              <a:buNone/>
            </a:pPr>
            <a:endParaRPr lang="en-GB" sz="1700" dirty="0"/>
          </a:p>
        </p:txBody>
      </p:sp>
      <p:pic>
        <p:nvPicPr>
          <p:cNvPr id="4" name="Picture 3"/>
          <p:cNvPicPr>
            <a:picLocks noChangeAspect="1"/>
          </p:cNvPicPr>
          <p:nvPr/>
        </p:nvPicPr>
        <p:blipFill rotWithShape="1">
          <a:blip r:embed="rId1"/>
          <a:srcRect l="13086" r="1883" b="-2"/>
          <a:stretch>
            <a:fillRect/>
          </a:stretch>
        </p:blipFill>
        <p:spPr>
          <a:xfrm>
            <a:off x="137160" y="3526300"/>
            <a:ext cx="8875871" cy="315766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200" b="1" dirty="0"/>
              <a:t>The best way to sequence passengers onto an aircraft</a:t>
            </a:r>
            <a:endParaRPr lang="en-GB" sz="3200" dirty="0"/>
          </a:p>
        </p:txBody>
      </p:sp>
      <p:pic>
        <p:nvPicPr>
          <p:cNvPr id="4" name="Content Placeholder 3"/>
          <p:cNvPicPr>
            <a:picLocks noGrp="1" noChangeAspect="1"/>
          </p:cNvPicPr>
          <p:nvPr>
            <p:ph idx="1"/>
          </p:nvPr>
        </p:nvPicPr>
        <p:blipFill>
          <a:blip r:embed="rId1"/>
          <a:stretch>
            <a:fillRect/>
          </a:stretch>
        </p:blipFill>
        <p:spPr>
          <a:xfrm>
            <a:off x="560484" y="1400518"/>
            <a:ext cx="8023031" cy="518284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rgbClr val="FF0000"/>
                </a:solidFill>
              </a:rPr>
              <a:t>Recap last session</a:t>
            </a:r>
            <a:endParaRPr lang="en-GB" sz="3200" dirty="0">
              <a:solidFill>
                <a:srgbClr val="FF0000"/>
              </a:solidFill>
            </a:endParaRPr>
          </a:p>
        </p:txBody>
      </p:sp>
      <p:sp>
        <p:nvSpPr>
          <p:cNvPr id="3" name="Content Placeholder 2"/>
          <p:cNvSpPr>
            <a:spLocks noGrp="1"/>
          </p:cNvSpPr>
          <p:nvPr>
            <p:ph idx="1"/>
          </p:nvPr>
        </p:nvSpPr>
        <p:spPr/>
        <p:txBody>
          <a:bodyPr>
            <a:normAutofit/>
          </a:bodyPr>
          <a:lstStyle/>
          <a:p>
            <a:r>
              <a:rPr lang="en-GB" dirty="0"/>
              <a:t>Innovation  </a:t>
            </a:r>
            <a:endParaRPr lang="en-GB" dirty="0"/>
          </a:p>
          <a:p>
            <a:pPr marL="0" indent="0">
              <a:buNone/>
            </a:pPr>
            <a:endParaRPr lang="en-GB" dirty="0"/>
          </a:p>
        </p:txBody>
      </p:sp>
      <p:pic>
        <p:nvPicPr>
          <p:cNvPr id="6" name="Picture 5"/>
          <p:cNvPicPr>
            <a:picLocks noChangeAspect="1"/>
          </p:cNvPicPr>
          <p:nvPr/>
        </p:nvPicPr>
        <p:blipFill>
          <a:blip r:embed="rId1"/>
          <a:stretch>
            <a:fillRect/>
          </a:stretch>
        </p:blipFill>
        <p:spPr>
          <a:xfrm>
            <a:off x="107504" y="115556"/>
            <a:ext cx="2195736" cy="146116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rgbClr val="FF0000"/>
                </a:solidFill>
              </a:rPr>
              <a:t>A triage prioritisation scale </a:t>
            </a:r>
            <a:endParaRPr lang="en-GB" sz="3200" dirty="0">
              <a:solidFill>
                <a:srgbClr val="FF0000"/>
              </a:solidFill>
            </a:endParaRPr>
          </a:p>
        </p:txBody>
      </p:sp>
      <p:pic>
        <p:nvPicPr>
          <p:cNvPr id="4" name="Picture 1"/>
          <p:cNvPicPr>
            <a:picLocks noGrp="1" noChangeAspect="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457200" y="1969645"/>
            <a:ext cx="8229600" cy="378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71600" y="6453336"/>
            <a:ext cx="184731" cy="369332"/>
          </a:xfrm>
          <a:prstGeom prst="rect">
            <a:avLst/>
          </a:prstGeom>
          <a:noFill/>
        </p:spPr>
        <p:txBody>
          <a:bodyPr wrap="none" rtlCol="0">
            <a:spAutoFit/>
          </a:bodyPr>
          <a:lstStyle/>
          <a:p>
            <a:endParaRPr lang="en-GB" dirty="0"/>
          </a:p>
        </p:txBody>
      </p:sp>
      <p:sp>
        <p:nvSpPr>
          <p:cNvPr id="6" name="Star: 5 Points 5"/>
          <p:cNvSpPr/>
          <p:nvPr/>
        </p:nvSpPr>
        <p:spPr>
          <a:xfrm>
            <a:off x="611560" y="6165303"/>
            <a:ext cx="594781" cy="493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Gantt chart showing the schedule for jobs at each process stage</a:t>
            </a:r>
            <a:endParaRPr lang="en-GB" sz="3200" dirty="0"/>
          </a:p>
        </p:txBody>
      </p:sp>
      <p:pic>
        <p:nvPicPr>
          <p:cNvPr id="4" name="Content Placeholder 3"/>
          <p:cNvPicPr>
            <a:picLocks noGrp="1" noChangeAspect="1"/>
          </p:cNvPicPr>
          <p:nvPr>
            <p:ph idx="1"/>
          </p:nvPr>
        </p:nvPicPr>
        <p:blipFill>
          <a:blip r:embed="rId1"/>
          <a:stretch>
            <a:fillRect/>
          </a:stretch>
        </p:blipFill>
        <p:spPr>
          <a:xfrm>
            <a:off x="457200" y="1903191"/>
            <a:ext cx="8229600" cy="468017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rgbClr val="FF0000"/>
                </a:solidFill>
              </a:rPr>
              <a:t>A simple model of control</a:t>
            </a:r>
            <a:endParaRPr lang="en-GB" sz="3200" dirty="0">
              <a:solidFill>
                <a:srgbClr val="FF0000"/>
              </a:solidFill>
            </a:endParaRPr>
          </a:p>
        </p:txBody>
      </p:sp>
      <p:pic>
        <p:nvPicPr>
          <p:cNvPr id="4" name="Content Placeholder 3"/>
          <p:cNvPicPr>
            <a:picLocks noGrp="1" noChangeAspect="1"/>
          </p:cNvPicPr>
          <p:nvPr>
            <p:ph idx="1"/>
          </p:nvPr>
        </p:nvPicPr>
        <p:blipFill>
          <a:blip r:embed="rId1"/>
          <a:stretch>
            <a:fillRect/>
          </a:stretch>
        </p:blipFill>
        <p:spPr>
          <a:xfrm>
            <a:off x="1128718" y="1600200"/>
            <a:ext cx="6886563" cy="452596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p:cNvSpPr>
            <a:spLocks noGrp="1" noRot="1" noChangeAspect="1" noMove="1" noResize="1" noEditPoints="1" noAdjustHandles="1" noChangeArrowheads="1" noChangeShapeType="1" noTextEdit="1"/>
          </p:cNvSpPr>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963877"/>
            <a:ext cx="2620771" cy="4930246"/>
          </a:xfrm>
        </p:spPr>
        <p:txBody>
          <a:bodyPr>
            <a:normAutofit/>
          </a:bodyPr>
          <a:lstStyle/>
          <a:p>
            <a:pPr algn="r"/>
            <a:r>
              <a:rPr lang="en-GB" sz="3700" dirty="0"/>
              <a:t>Critical commentary</a:t>
            </a:r>
            <a:endParaRPr lang="en-GB" sz="3700" dirty="0"/>
          </a:p>
        </p:txBody>
      </p:sp>
      <p:cxnSp>
        <p:nvCxnSpPr>
          <p:cNvPr id="15" name="Straight Connector 9"/>
          <p:cNvCxnSpPr>
            <a:cxnSpLocks noGrp="1" noRot="1" noChangeAspect="1" noMove="1" noResize="1" noEditPoints="1" noAdjustHandles="1" noChangeArrowheads="1" noChangeShapeType="1"/>
          </p:cNvCxnSpPr>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1478473"/>
            <a:ext cx="4783327" cy="4930246"/>
          </a:xfrm>
        </p:spPr>
        <p:txBody>
          <a:bodyPr anchor="ctr">
            <a:normAutofit/>
          </a:bodyPr>
          <a:lstStyle/>
          <a:p>
            <a:r>
              <a:rPr lang="en-GB" sz="2400" dirty="0"/>
              <a:t>Control in this session – and in reality  - is a “simplification of a far messier reality”</a:t>
            </a:r>
            <a:endParaRPr lang="en-GB" sz="2400" dirty="0"/>
          </a:p>
          <a:p>
            <a:r>
              <a:rPr lang="en-GB" sz="2400" dirty="0"/>
              <a:t>Control theory is based on machines but neither people or organisations are machines.</a:t>
            </a:r>
            <a:endParaRPr lang="en-GB" sz="2400" dirty="0"/>
          </a:p>
          <a:p>
            <a:r>
              <a:rPr lang="en-GB" sz="2400" dirty="0"/>
              <a:t>“They are social systems full of complex and ambiguous interactions … organizations are political entities where different and often conflicting objectives compete...” </a:t>
            </a:r>
            <a:endParaRPr lang="en-GB" sz="2400" dirty="0"/>
          </a:p>
        </p:txBody>
      </p:sp>
      <p:pic>
        <p:nvPicPr>
          <p:cNvPr id="4" name="Picture 3"/>
          <p:cNvPicPr>
            <a:picLocks noChangeAspect="1"/>
          </p:cNvPicPr>
          <p:nvPr/>
        </p:nvPicPr>
        <p:blipFill>
          <a:blip r:embed="rId1"/>
          <a:stretch>
            <a:fillRect/>
          </a:stretch>
        </p:blipFill>
        <p:spPr>
          <a:xfrm>
            <a:off x="-180528" y="-290377"/>
            <a:ext cx="5004045" cy="234777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This session examines capacity management</a:t>
            </a:r>
            <a:endParaRPr lang="en-GB" dirty="0"/>
          </a:p>
        </p:txBody>
      </p:sp>
      <p:pic>
        <p:nvPicPr>
          <p:cNvPr id="4" name="Content Placeholder 3"/>
          <p:cNvPicPr>
            <a:picLocks noGrp="1" noChangeAspect="1"/>
          </p:cNvPicPr>
          <p:nvPr>
            <p:ph idx="1"/>
          </p:nvPr>
        </p:nvPicPr>
        <p:blipFill>
          <a:blip r:embed="rId1"/>
          <a:stretch>
            <a:fillRect/>
          </a:stretch>
        </p:blipFill>
        <p:spPr>
          <a:xfrm>
            <a:off x="457200" y="1744911"/>
            <a:ext cx="8229600" cy="423654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12859" y="1214422"/>
            <a:ext cx="7858125" cy="830263"/>
          </a:xfrm>
          <a:prstGeom prst="rect">
            <a:avLst/>
          </a:prstGeom>
          <a:noFill/>
          <a:ln w="9525">
            <a:noFill/>
            <a:miter lim="800000"/>
          </a:ln>
        </p:spPr>
        <p:txBody>
          <a:bodyPr>
            <a:spAutoFit/>
          </a:bodyPr>
          <a:lstStyle/>
          <a:p>
            <a:pPr marL="0" marR="0" lvl="0" indent="25590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67970" algn="l"/>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Capacity</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in the static, physical sense means the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scale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of an operation.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a:spLocks noChangeArrowheads="1"/>
          </p:cNvSpPr>
          <p:nvPr/>
        </p:nvSpPr>
        <p:spPr bwMode="auto">
          <a:xfrm>
            <a:off x="2195736" y="476671"/>
            <a:ext cx="4857750" cy="584775"/>
          </a:xfrm>
          <a:prstGeom prst="rect">
            <a:avLst/>
          </a:prstGeom>
          <a:noFill/>
          <a:ln w="9525">
            <a:noFill/>
            <a:miter lim="800000"/>
          </a:ln>
        </p:spPr>
        <p:txBody>
          <a:bodyPr>
            <a:spAutoFit/>
          </a:bodyPr>
          <a:lstStyle/>
          <a:p>
            <a:pPr marL="0" marR="0" lvl="0" indent="0" algn="l" defTabSz="914400" rtl="0" eaLnBrk="1" fontAlgn="auto" latinLnBrk="0" hangingPunct="1">
              <a:lnSpc>
                <a:spcPct val="100000"/>
              </a:lnSpc>
              <a:spcBef>
                <a:spcPts val="0"/>
              </a:spcBef>
              <a:spcAft>
                <a:spcPts val="0"/>
              </a:spcAft>
              <a:buClr>
                <a:srgbClr val="FF0000"/>
              </a:buClr>
              <a:buSzTx/>
              <a:buFontTx/>
              <a:buNone/>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What is capacity?</a:t>
            </a:r>
            <a:endParaRPr kumimoji="0" lang="en-GB" sz="32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6" name="TextBox 5"/>
          <p:cNvSpPr txBox="1">
            <a:spLocks noChangeArrowheads="1"/>
          </p:cNvSpPr>
          <p:nvPr/>
        </p:nvSpPr>
        <p:spPr bwMode="auto">
          <a:xfrm>
            <a:off x="412859" y="2093897"/>
            <a:ext cx="7858125" cy="830263"/>
          </a:xfrm>
          <a:prstGeom prst="rect">
            <a:avLst/>
          </a:prstGeom>
          <a:noFill/>
          <a:ln w="9525">
            <a:noFill/>
            <a:miter lim="800000"/>
          </a:ln>
        </p:spPr>
        <p:txBody>
          <a:bodyPr>
            <a:spAutoFit/>
          </a:bodyPr>
          <a:lstStyle/>
          <a:p>
            <a:pPr marL="0" marR="0" lvl="0" indent="25590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67970" algn="l"/>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However, this may not reflect the operation’s 	processing capability.</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a:spLocks noChangeArrowheads="1"/>
          </p:cNvSpPr>
          <p:nvPr/>
        </p:nvSpPr>
        <p:spPr bwMode="auto">
          <a:xfrm>
            <a:off x="412859" y="2978135"/>
            <a:ext cx="7858125" cy="830262"/>
          </a:xfrm>
          <a:prstGeom prst="rect">
            <a:avLst/>
          </a:prstGeom>
          <a:noFill/>
          <a:ln w="9525">
            <a:noFill/>
            <a:miter lim="800000"/>
          </a:ln>
        </p:spPr>
        <p:txBody>
          <a:bodyPr>
            <a:spAutoFit/>
          </a:bodyPr>
          <a:lstStyle/>
          <a:p>
            <a:pPr marL="0" marR="0" lvl="0" indent="25590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67970" algn="l"/>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Hence, we must incorporate a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time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dimension 	appropriate to the use of assets.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a:spLocks noChangeArrowheads="1"/>
          </p:cNvSpPr>
          <p:nvPr/>
        </p:nvSpPr>
        <p:spPr bwMode="auto">
          <a:xfrm>
            <a:off x="747713" y="3873504"/>
            <a:ext cx="6072203" cy="1446550"/>
          </a:xfrm>
          <a:prstGeom prst="rect">
            <a:avLst/>
          </a:prstGeom>
          <a:noFill/>
          <a:ln w="9525">
            <a:noFill/>
            <a:miter lim="800000"/>
          </a:ln>
        </p:spPr>
        <p:txBody>
          <a:bodyPr wrap="square">
            <a:spAutoFit/>
          </a:bodyPr>
          <a:lstStyle/>
          <a:p>
            <a:pPr marL="0" marR="0" lvl="0" indent="36385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For example, 24,000 litres per day;</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36385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10,000 calls per day;</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37655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57 patients per session;</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37655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Etc.</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539552" y="5442695"/>
            <a:ext cx="5397503"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Capacity</a:t>
            </a:r>
            <a:r>
              <a:rPr kumimoji="0" lang="en-US" sz="2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 can be defined as the maximum </a:t>
            </a:r>
            <a:endParaRPr kumimoji="0" lang="en-US" sz="2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possible output in a given time.</a:t>
            </a:r>
            <a:endParaRPr kumimoji="0" lang="en-US" sz="2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1"/>
          <a:stretch>
            <a:fillRect/>
          </a:stretch>
        </p:blipFill>
        <p:spPr>
          <a:xfrm>
            <a:off x="6345693" y="5224130"/>
            <a:ext cx="2798307" cy="16338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576100" y="640317"/>
            <a:ext cx="7842273" cy="492443"/>
          </a:xfrm>
          <a:prstGeom prst="rect">
            <a:avLst/>
          </a:prstGeom>
          <a:noFill/>
          <a:ln w="12700">
            <a:noFill/>
            <a:miter lim="800000"/>
          </a:ln>
        </p:spPr>
        <p:txBody>
          <a:bodyPr wrap="square" lIns="0" tIns="0" rIns="0" bIns="0">
            <a:spAutoFit/>
          </a:bodyPr>
          <a:lstStyle/>
          <a:p>
            <a:pPr marL="0" marR="0" lvl="0" indent="0" algn="l" defTabSz="762000" rtl="0" eaLnBrk="0" fontAlgn="auto" latinLnBrk="0" hangingPunct="0">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How capacity and demand are measured</a:t>
            </a:r>
            <a:endPar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grpSp>
        <p:nvGrpSpPr>
          <p:cNvPr id="3" name="Group 56"/>
          <p:cNvGrpSpPr/>
          <p:nvPr/>
        </p:nvGrpSpPr>
        <p:grpSpPr bwMode="auto">
          <a:xfrm>
            <a:off x="971549" y="2247303"/>
            <a:ext cx="1738313" cy="3408363"/>
            <a:chOff x="612" y="1082"/>
            <a:chExt cx="1095" cy="2147"/>
          </a:xfrm>
        </p:grpSpPr>
        <p:sp>
          <p:nvSpPr>
            <p:cNvPr id="4" name="Rectangle 4"/>
            <p:cNvSpPr>
              <a:spLocks noChangeArrowheads="1"/>
            </p:cNvSpPr>
            <p:nvPr/>
          </p:nvSpPr>
          <p:spPr bwMode="auto">
            <a:xfrm>
              <a:off x="612" y="1082"/>
              <a:ext cx="1095" cy="2147"/>
            </a:xfrm>
            <a:prstGeom prst="rect">
              <a:avLst/>
            </a:prstGeom>
            <a:solidFill>
              <a:srgbClr val="CCFFFF"/>
            </a:solidFill>
            <a:ln w="12700">
              <a:solidFill>
                <a:schemeClr val="tx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6"/>
            <p:cNvSpPr>
              <a:spLocks noChangeArrowheads="1"/>
            </p:cNvSpPr>
            <p:nvPr/>
          </p:nvSpPr>
          <p:spPr bwMode="auto">
            <a:xfrm>
              <a:off x="715" y="1415"/>
              <a:ext cx="859" cy="346"/>
            </a:xfrm>
            <a:prstGeom prst="rect">
              <a:avLst/>
            </a:prstGeom>
            <a:noFill/>
            <a:ln w="12700">
              <a:noFill/>
              <a:miter lim="800000"/>
            </a:ln>
          </p:spPr>
          <p:txBody>
            <a:bodyPr lIns="0" tIns="0" rIns="0" bIns="0">
              <a:spAutoFit/>
            </a:bodyPr>
            <a:lstStyle/>
            <a:p>
              <a:pPr marL="0" marR="0" lvl="0" indent="0" algn="ctr" defTabSz="762000" rtl="0" eaLnBrk="0" fontAlgn="auto" latinLnBrk="0" hangingPunct="0">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Design capacity</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Rectangle 8"/>
            <p:cNvSpPr>
              <a:spLocks noChangeArrowheads="1"/>
            </p:cNvSpPr>
            <p:nvPr/>
          </p:nvSpPr>
          <p:spPr bwMode="auto">
            <a:xfrm>
              <a:off x="774" y="2564"/>
              <a:ext cx="768" cy="346"/>
            </a:xfrm>
            <a:prstGeom prst="rect">
              <a:avLst/>
            </a:prstGeom>
            <a:noFill/>
            <a:ln w="12700">
              <a:noFill/>
              <a:miter lim="800000"/>
            </a:ln>
          </p:spPr>
          <p:txBody>
            <a:bodyPr lIns="0" tIns="0" rIns="0" bIns="0">
              <a:spAutoFit/>
            </a:bodyPr>
            <a:lstStyle/>
            <a:p>
              <a:pPr marL="0" marR="0" lvl="0" indent="0" algn="ctr" defTabSz="762000" rtl="0" eaLnBrk="0" fontAlgn="auto" latinLnBrk="0" hangingPunct="0">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168 hours per week</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7" name="Group 57"/>
          <p:cNvGrpSpPr/>
          <p:nvPr/>
        </p:nvGrpSpPr>
        <p:grpSpPr bwMode="auto">
          <a:xfrm>
            <a:off x="3482974" y="2256828"/>
            <a:ext cx="1738313" cy="3398838"/>
            <a:chOff x="2194" y="1088"/>
            <a:chExt cx="1095" cy="2141"/>
          </a:xfrm>
        </p:grpSpPr>
        <p:sp>
          <p:nvSpPr>
            <p:cNvPr id="8" name="Rectangle 3"/>
            <p:cNvSpPr>
              <a:spLocks noChangeArrowheads="1"/>
            </p:cNvSpPr>
            <p:nvPr/>
          </p:nvSpPr>
          <p:spPr bwMode="auto">
            <a:xfrm>
              <a:off x="2194" y="1800"/>
              <a:ext cx="1095" cy="1429"/>
            </a:xfrm>
            <a:prstGeom prst="rect">
              <a:avLst/>
            </a:prstGeom>
            <a:solidFill>
              <a:srgbClr val="CCECFF"/>
            </a:solidFill>
            <a:ln w="12700">
              <a:solidFill>
                <a:schemeClr val="tx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10"/>
            <p:cNvSpPr>
              <a:spLocks noChangeArrowheads="1"/>
            </p:cNvSpPr>
            <p:nvPr/>
          </p:nvSpPr>
          <p:spPr bwMode="auto">
            <a:xfrm>
              <a:off x="2270" y="1960"/>
              <a:ext cx="902" cy="346"/>
            </a:xfrm>
            <a:prstGeom prst="rect">
              <a:avLst/>
            </a:prstGeom>
            <a:noFill/>
            <a:ln w="12700">
              <a:noFill/>
              <a:miter lim="800000"/>
            </a:ln>
          </p:spPr>
          <p:txBody>
            <a:bodyPr lIns="0" tIns="0" rIns="0" bIns="0">
              <a:spAutoFit/>
            </a:bodyPr>
            <a:lstStyle/>
            <a:p>
              <a:pPr marL="0" marR="0" lvl="0" indent="0" algn="ctr" defTabSz="762000" rtl="0" eaLnBrk="0" fontAlgn="auto" latinLnBrk="0" hangingPunct="0">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Effective capacity</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Rectangle 11"/>
            <p:cNvSpPr>
              <a:spLocks noChangeArrowheads="1"/>
            </p:cNvSpPr>
            <p:nvPr/>
          </p:nvSpPr>
          <p:spPr bwMode="auto">
            <a:xfrm>
              <a:off x="2957" y="2131"/>
              <a:ext cx="40" cy="173"/>
            </a:xfrm>
            <a:prstGeom prst="rect">
              <a:avLst/>
            </a:prstGeom>
            <a:noFill/>
            <a:ln w="12700">
              <a:noFill/>
              <a:miter lim="800000"/>
            </a:ln>
          </p:spPr>
          <p:txBody>
            <a:bodyPr wrap="none" lIns="0" tIns="0" rIns="0" bIns="0">
              <a:spAutoFit/>
            </a:bodyPr>
            <a:lstStyle/>
            <a:p>
              <a:pPr marL="0" marR="0" lvl="0" indent="0" algn="l" defTabSz="762000" rtl="0" eaLnBrk="0" fontAlgn="auto" latinLnBrk="0" hangingPunct="0">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 name="Rectangle 13"/>
            <p:cNvSpPr>
              <a:spLocks noChangeArrowheads="1"/>
            </p:cNvSpPr>
            <p:nvPr/>
          </p:nvSpPr>
          <p:spPr bwMode="auto">
            <a:xfrm>
              <a:off x="2315" y="2562"/>
              <a:ext cx="811" cy="346"/>
            </a:xfrm>
            <a:prstGeom prst="rect">
              <a:avLst/>
            </a:prstGeom>
            <a:noFill/>
            <a:ln w="12700">
              <a:noFill/>
              <a:miter lim="800000"/>
            </a:ln>
          </p:spPr>
          <p:txBody>
            <a:bodyPr lIns="0" tIns="0" rIns="0" bIns="0">
              <a:spAutoFit/>
            </a:bodyPr>
            <a:lstStyle/>
            <a:p>
              <a:pPr marL="0" marR="0" lvl="0" indent="0" algn="ctr" defTabSz="762000" rtl="0" eaLnBrk="0" fontAlgn="auto" latinLnBrk="0" hangingPunct="0">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109 hours per week</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2" name="Rectangle 15"/>
            <p:cNvSpPr>
              <a:spLocks noChangeArrowheads="1"/>
            </p:cNvSpPr>
            <p:nvPr/>
          </p:nvSpPr>
          <p:spPr bwMode="auto">
            <a:xfrm>
              <a:off x="2194" y="1088"/>
              <a:ext cx="1095" cy="710"/>
            </a:xfrm>
            <a:prstGeom prst="rect">
              <a:avLst/>
            </a:prstGeom>
            <a:solidFill>
              <a:srgbClr val="CCCCFF"/>
            </a:solidFill>
            <a:ln w="12700">
              <a:solidFill>
                <a:schemeClr val="tx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6"/>
            <p:cNvSpPr>
              <a:spLocks noChangeArrowheads="1"/>
            </p:cNvSpPr>
            <p:nvPr/>
          </p:nvSpPr>
          <p:spPr bwMode="auto">
            <a:xfrm>
              <a:off x="2292" y="1233"/>
              <a:ext cx="907" cy="346"/>
            </a:xfrm>
            <a:prstGeom prst="rect">
              <a:avLst/>
            </a:prstGeom>
            <a:noFill/>
            <a:ln w="12700">
              <a:noFill/>
              <a:miter lim="800000"/>
            </a:ln>
          </p:spPr>
          <p:txBody>
            <a:bodyPr lIns="0" tIns="0" rIns="0" bIns="0">
              <a:spAutoFit/>
            </a:bodyPr>
            <a:lstStyle/>
            <a:p>
              <a:pPr marL="0" marR="0" lvl="0" indent="0" algn="ctr" defTabSz="762000" rtl="0" eaLnBrk="0" fontAlgn="auto" latinLnBrk="0" hangingPunct="0">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Planned loss of 59 hours </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14" name="Group 58"/>
          <p:cNvGrpSpPr/>
          <p:nvPr/>
        </p:nvGrpSpPr>
        <p:grpSpPr bwMode="auto">
          <a:xfrm>
            <a:off x="5934074" y="3399828"/>
            <a:ext cx="1874838" cy="2255838"/>
            <a:chOff x="3738" y="1808"/>
            <a:chExt cx="1181" cy="1421"/>
          </a:xfrm>
        </p:grpSpPr>
        <p:sp>
          <p:nvSpPr>
            <p:cNvPr id="15" name="Rectangle 2"/>
            <p:cNvSpPr>
              <a:spLocks noChangeArrowheads="1"/>
            </p:cNvSpPr>
            <p:nvPr/>
          </p:nvSpPr>
          <p:spPr bwMode="auto">
            <a:xfrm>
              <a:off x="3775" y="2518"/>
              <a:ext cx="1094" cy="711"/>
            </a:xfrm>
            <a:prstGeom prst="rect">
              <a:avLst/>
            </a:prstGeom>
            <a:solidFill>
              <a:srgbClr val="99CCFF"/>
            </a:solidFill>
            <a:ln w="12700">
              <a:solidFill>
                <a:schemeClr val="tx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9"/>
            <p:cNvSpPr>
              <a:spLocks noChangeArrowheads="1"/>
            </p:cNvSpPr>
            <p:nvPr/>
          </p:nvSpPr>
          <p:spPr bwMode="auto">
            <a:xfrm>
              <a:off x="3780" y="2625"/>
              <a:ext cx="1090" cy="519"/>
            </a:xfrm>
            <a:prstGeom prst="rect">
              <a:avLst/>
            </a:prstGeom>
            <a:noFill/>
            <a:ln w="12700">
              <a:noFill/>
              <a:miter lim="800000"/>
            </a:ln>
          </p:spPr>
          <p:txBody>
            <a:bodyPr lIns="0" tIns="0" rIns="0" bIns="0">
              <a:spAutoFit/>
            </a:bodyPr>
            <a:lstStyle/>
            <a:p>
              <a:pPr marL="0" marR="0" lvl="0" indent="0" algn="ctr" defTabSz="762000" rtl="0" eaLnBrk="0" fontAlgn="auto" latinLnBrk="0" hangingPunct="0">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Actual output – 51  hours per week</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7" name="Rectangle 23"/>
            <p:cNvSpPr>
              <a:spLocks noChangeArrowheads="1"/>
            </p:cNvSpPr>
            <p:nvPr/>
          </p:nvSpPr>
          <p:spPr bwMode="auto">
            <a:xfrm>
              <a:off x="3775" y="1808"/>
              <a:ext cx="1094" cy="710"/>
            </a:xfrm>
            <a:prstGeom prst="rect">
              <a:avLst/>
            </a:prstGeom>
            <a:solidFill>
              <a:srgbClr val="CCFFCC"/>
            </a:solidFill>
            <a:ln w="12700">
              <a:solidFill>
                <a:schemeClr val="tx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24"/>
            <p:cNvSpPr>
              <a:spLocks noChangeArrowheads="1"/>
            </p:cNvSpPr>
            <p:nvPr/>
          </p:nvSpPr>
          <p:spPr bwMode="auto">
            <a:xfrm>
              <a:off x="3738" y="1883"/>
              <a:ext cx="1181" cy="519"/>
            </a:xfrm>
            <a:prstGeom prst="rect">
              <a:avLst/>
            </a:prstGeom>
            <a:noFill/>
            <a:ln w="12700">
              <a:noFill/>
              <a:miter lim="800000"/>
            </a:ln>
          </p:spPr>
          <p:txBody>
            <a:bodyPr lIns="0" tIns="0" rIns="0" bIns="0">
              <a:spAutoFit/>
            </a:bodyPr>
            <a:lstStyle/>
            <a:p>
              <a:pPr marL="0" marR="0" lvl="0" indent="0" algn="ctr" defTabSz="762000" rtl="0" eaLnBrk="0" fontAlgn="auto" latinLnBrk="0" hangingPunct="0">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Avoidable loss – 58 hours per week</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19" name="Rectangle 36"/>
          <p:cNvSpPr>
            <a:spLocks noChangeArrowheads="1"/>
          </p:cNvSpPr>
          <p:nvPr/>
        </p:nvSpPr>
        <p:spPr bwMode="auto">
          <a:xfrm>
            <a:off x="3843337" y="5736628"/>
            <a:ext cx="63500" cy="274638"/>
          </a:xfrm>
          <a:prstGeom prst="rect">
            <a:avLst/>
          </a:prstGeom>
          <a:noFill/>
          <a:ln w="12700">
            <a:noFill/>
            <a:miter lim="800000"/>
          </a:ln>
        </p:spPr>
        <p:txBody>
          <a:bodyPr wrap="none" lIns="0" tIns="0" rIns="0" bIns="0">
            <a:spAutoFit/>
          </a:bodyPr>
          <a:lstStyle/>
          <a:p>
            <a:pPr marL="0" marR="0" lvl="0" indent="0" algn="l" defTabSz="762000" rtl="0" eaLnBrk="0" fontAlgn="auto" latinLnBrk="0" hangingPunct="0">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20" name="Group 59"/>
          <p:cNvGrpSpPr/>
          <p:nvPr/>
        </p:nvGrpSpPr>
        <p:grpSpPr bwMode="auto">
          <a:xfrm>
            <a:off x="4965699" y="1582141"/>
            <a:ext cx="3927475" cy="3363912"/>
            <a:chOff x="3128" y="663"/>
            <a:chExt cx="2474" cy="2119"/>
          </a:xfrm>
        </p:grpSpPr>
        <p:sp>
          <p:nvSpPr>
            <p:cNvPr id="21" name="Arc 39"/>
            <p:cNvSpPr/>
            <p:nvPr/>
          </p:nvSpPr>
          <p:spPr bwMode="auto">
            <a:xfrm>
              <a:off x="3128" y="1185"/>
              <a:ext cx="1067" cy="736"/>
            </a:xfrm>
            <a:custGeom>
              <a:avLst/>
              <a:gdLst>
                <a:gd name="T0" fmla="*/ 52 w 21872"/>
                <a:gd name="T1" fmla="*/ 0 h 21600"/>
                <a:gd name="T2" fmla="*/ 0 w 21872"/>
                <a:gd name="T3" fmla="*/ 25 h 21600"/>
                <a:gd name="T4" fmla="*/ 1 w 21872"/>
                <a:gd name="T5" fmla="*/ 0 h 21600"/>
                <a:gd name="T6" fmla="*/ 0 60000 65536"/>
                <a:gd name="T7" fmla="*/ 0 60000 65536"/>
                <a:gd name="T8" fmla="*/ 0 60000 65536"/>
                <a:gd name="T9" fmla="*/ 0 w 21872"/>
                <a:gd name="T10" fmla="*/ 0 h 21600"/>
                <a:gd name="T11" fmla="*/ 21872 w 21872"/>
                <a:gd name="T12" fmla="*/ 21600 h 21600"/>
              </a:gdLst>
              <a:ahLst/>
              <a:cxnLst>
                <a:cxn ang="T6">
                  <a:pos x="T0" y="T1"/>
                </a:cxn>
                <a:cxn ang="T7">
                  <a:pos x="T2" y="T3"/>
                </a:cxn>
                <a:cxn ang="T8">
                  <a:pos x="T4" y="T5"/>
                </a:cxn>
              </a:cxnLst>
              <a:rect l="T9" t="T10" r="T11" b="T12"/>
              <a:pathLst>
                <a:path w="21872" h="21600" fill="none" extrusionOk="0">
                  <a:moveTo>
                    <a:pt x="21872" y="172"/>
                  </a:moveTo>
                  <a:cubicBezTo>
                    <a:pt x="21777" y="12033"/>
                    <a:pt x="12135" y="21599"/>
                    <a:pt x="273" y="21600"/>
                  </a:cubicBezTo>
                  <a:cubicBezTo>
                    <a:pt x="181" y="21600"/>
                    <a:pt x="90" y="21599"/>
                    <a:pt x="-1" y="21598"/>
                  </a:cubicBezTo>
                </a:path>
                <a:path w="21872" h="21600" stroke="0" extrusionOk="0">
                  <a:moveTo>
                    <a:pt x="21872" y="172"/>
                  </a:moveTo>
                  <a:cubicBezTo>
                    <a:pt x="21777" y="12033"/>
                    <a:pt x="12135" y="21599"/>
                    <a:pt x="273" y="21600"/>
                  </a:cubicBezTo>
                  <a:cubicBezTo>
                    <a:pt x="181" y="21600"/>
                    <a:pt x="90" y="21599"/>
                    <a:pt x="-1" y="21598"/>
                  </a:cubicBezTo>
                  <a:lnTo>
                    <a:pt x="273" y="0"/>
                  </a:lnTo>
                  <a:close/>
                </a:path>
              </a:pathLst>
            </a:custGeom>
            <a:noFill/>
            <a:ln w="57150" cap="rnd">
              <a:solidFill>
                <a:srgbClr val="FF0000"/>
              </a:solidFill>
              <a:round/>
              <a:headEnd type="stealth"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40"/>
            <p:cNvSpPr/>
            <p:nvPr/>
          </p:nvSpPr>
          <p:spPr bwMode="auto">
            <a:xfrm>
              <a:off x="4706" y="1117"/>
              <a:ext cx="442" cy="1665"/>
            </a:xfrm>
            <a:custGeom>
              <a:avLst/>
              <a:gdLst>
                <a:gd name="T0" fmla="*/ 9 w 21600"/>
                <a:gd name="T1" fmla="*/ 0 h 21600"/>
                <a:gd name="T2" fmla="*/ 0 w 21600"/>
                <a:gd name="T3" fmla="*/ 128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99" y="14"/>
                  </a:moveTo>
                  <a:cubicBezTo>
                    <a:pt x="21591" y="11938"/>
                    <a:pt x="11923" y="21599"/>
                    <a:pt x="0" y="21600"/>
                  </a:cubicBezTo>
                </a:path>
                <a:path w="21600" h="21600" stroke="0" extrusionOk="0">
                  <a:moveTo>
                    <a:pt x="21599" y="14"/>
                  </a:moveTo>
                  <a:cubicBezTo>
                    <a:pt x="21591" y="11938"/>
                    <a:pt x="11923" y="21599"/>
                    <a:pt x="0" y="21600"/>
                  </a:cubicBezTo>
                  <a:lnTo>
                    <a:pt x="0" y="0"/>
                  </a:lnTo>
                  <a:close/>
                </a:path>
              </a:pathLst>
            </a:custGeom>
            <a:noFill/>
            <a:ln w="57150" cap="rnd">
              <a:solidFill>
                <a:srgbClr val="FF0000"/>
              </a:solidFill>
              <a:round/>
              <a:headEnd type="stealth"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3" name="Group 47"/>
            <p:cNvGrpSpPr/>
            <p:nvPr/>
          </p:nvGrpSpPr>
          <p:grpSpPr bwMode="auto">
            <a:xfrm>
              <a:off x="3334" y="663"/>
              <a:ext cx="2268" cy="443"/>
              <a:chOff x="3560" y="837"/>
              <a:chExt cx="1980" cy="301"/>
            </a:xfrm>
          </p:grpSpPr>
          <p:sp>
            <p:nvSpPr>
              <p:cNvPr id="24" name="Rectangle 31"/>
              <p:cNvSpPr>
                <a:spLocks noChangeArrowheads="1"/>
              </p:cNvSpPr>
              <p:nvPr/>
            </p:nvSpPr>
            <p:spPr bwMode="auto">
              <a:xfrm>
                <a:off x="4138" y="845"/>
                <a:ext cx="35" cy="118"/>
              </a:xfrm>
              <a:prstGeom prst="rect">
                <a:avLst/>
              </a:prstGeom>
              <a:noFill/>
              <a:ln w="12700">
                <a:noFill/>
                <a:miter lim="800000"/>
              </a:ln>
            </p:spPr>
            <p:txBody>
              <a:bodyPr wrap="none" lIns="0" tIns="0" rIns="0" bIns="0">
                <a:spAutoFit/>
              </a:bodyPr>
              <a:lstStyle/>
              <a:p>
                <a:pPr marL="0" marR="0" lvl="0" indent="0" algn="l" defTabSz="762000" rtl="0" eaLnBrk="0" fontAlgn="auto" latinLnBrk="0" hangingPunct="0">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5" name="Text Box 42"/>
              <p:cNvSpPr txBox="1">
                <a:spLocks noChangeArrowheads="1"/>
              </p:cNvSpPr>
              <p:nvPr/>
            </p:nvSpPr>
            <p:spPr bwMode="auto">
              <a:xfrm>
                <a:off x="3560" y="905"/>
                <a:ext cx="816" cy="157"/>
              </a:xfrm>
              <a:prstGeom prst="rect">
                <a:avLst/>
              </a:prstGeom>
              <a:noFill/>
              <a:ln w="25400">
                <a:noFill/>
                <a:miter lim="800000"/>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Efficiency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 Box 43"/>
              <p:cNvSpPr txBox="1">
                <a:spLocks noChangeArrowheads="1"/>
              </p:cNvSpPr>
              <p:nvPr/>
            </p:nvSpPr>
            <p:spPr bwMode="auto">
              <a:xfrm>
                <a:off x="4468" y="837"/>
                <a:ext cx="997" cy="157"/>
              </a:xfrm>
              <a:prstGeom prst="rect">
                <a:avLst/>
              </a:prstGeom>
              <a:noFill/>
              <a:ln w="25400">
                <a:noFill/>
                <a:miter lim="800000"/>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Actual output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 Box 44"/>
              <p:cNvSpPr txBox="1">
                <a:spLocks noChangeArrowheads="1"/>
              </p:cNvSpPr>
              <p:nvPr/>
            </p:nvSpPr>
            <p:spPr bwMode="auto">
              <a:xfrm>
                <a:off x="4399" y="981"/>
                <a:ext cx="1141" cy="157"/>
              </a:xfrm>
              <a:prstGeom prst="rect">
                <a:avLst/>
              </a:prstGeom>
              <a:noFill/>
              <a:ln w="25400">
                <a:noFill/>
                <a:miter lim="800000"/>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Effective capacity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Line 45"/>
              <p:cNvSpPr>
                <a:spLocks noChangeShapeType="1"/>
              </p:cNvSpPr>
              <p:nvPr/>
            </p:nvSpPr>
            <p:spPr bwMode="auto">
              <a:xfrm>
                <a:off x="4414" y="1013"/>
                <a:ext cx="1043" cy="0"/>
              </a:xfrm>
              <a:prstGeom prst="line">
                <a:avLst/>
              </a:prstGeom>
              <a:noFill/>
              <a:ln w="12700">
                <a:solidFill>
                  <a:schemeClr val="tx1"/>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 Box 46"/>
              <p:cNvSpPr txBox="1">
                <a:spLocks noChangeArrowheads="1"/>
              </p:cNvSpPr>
              <p:nvPr/>
            </p:nvSpPr>
            <p:spPr bwMode="auto">
              <a:xfrm>
                <a:off x="4214" y="914"/>
                <a:ext cx="182" cy="157"/>
              </a:xfrm>
              <a:prstGeom prst="rect">
                <a:avLst/>
              </a:prstGeom>
              <a:noFill/>
              <a:ln w="25400">
                <a:noFill/>
                <a:miter lim="800000"/>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30" name="Group 60"/>
          <p:cNvGrpSpPr/>
          <p:nvPr/>
        </p:nvGrpSpPr>
        <p:grpSpPr bwMode="auto">
          <a:xfrm>
            <a:off x="1804987" y="5533428"/>
            <a:ext cx="4949825" cy="828675"/>
            <a:chOff x="1137" y="3152"/>
            <a:chExt cx="3118" cy="522"/>
          </a:xfrm>
        </p:grpSpPr>
        <p:sp>
          <p:nvSpPr>
            <p:cNvPr id="31" name="Arc 37"/>
            <p:cNvSpPr/>
            <p:nvPr/>
          </p:nvSpPr>
          <p:spPr bwMode="auto">
            <a:xfrm>
              <a:off x="1137" y="3161"/>
              <a:ext cx="556" cy="268"/>
            </a:xfrm>
            <a:custGeom>
              <a:avLst/>
              <a:gdLst>
                <a:gd name="T0" fmla="*/ 14 w 21600"/>
                <a:gd name="T1" fmla="*/ 3 h 21600"/>
                <a:gd name="T2" fmla="*/ 0 w 21600"/>
                <a:gd name="T3" fmla="*/ 0 h 21600"/>
                <a:gd name="T4" fmla="*/ 14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57150" cap="rnd">
              <a:solidFill>
                <a:srgbClr val="FF0000"/>
              </a:solidFill>
              <a:round/>
              <a:headEnd type="stealth"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Arc 38"/>
            <p:cNvSpPr/>
            <p:nvPr/>
          </p:nvSpPr>
          <p:spPr bwMode="auto">
            <a:xfrm>
              <a:off x="3628" y="3152"/>
              <a:ext cx="627" cy="268"/>
            </a:xfrm>
            <a:custGeom>
              <a:avLst/>
              <a:gdLst>
                <a:gd name="T0" fmla="*/ 18 w 21600"/>
                <a:gd name="T1" fmla="*/ 0 h 21600"/>
                <a:gd name="T2" fmla="*/ 0 w 21600"/>
                <a:gd name="T3" fmla="*/ 3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cap="rnd">
              <a:solidFill>
                <a:srgbClr val="FF0000"/>
              </a:solidFill>
              <a:round/>
              <a:tailEnd type="stealth"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3" name="Group 55"/>
            <p:cNvGrpSpPr/>
            <p:nvPr/>
          </p:nvGrpSpPr>
          <p:grpSpPr bwMode="auto">
            <a:xfrm>
              <a:off x="1710" y="3282"/>
              <a:ext cx="1980" cy="392"/>
              <a:chOff x="1853" y="3074"/>
              <a:chExt cx="1980" cy="350"/>
            </a:xfrm>
          </p:grpSpPr>
          <p:sp>
            <p:nvSpPr>
              <p:cNvPr id="34" name="Rectangle 49"/>
              <p:cNvSpPr>
                <a:spLocks noChangeArrowheads="1"/>
              </p:cNvSpPr>
              <p:nvPr/>
            </p:nvSpPr>
            <p:spPr bwMode="auto">
              <a:xfrm>
                <a:off x="2431" y="3082"/>
                <a:ext cx="40" cy="155"/>
              </a:xfrm>
              <a:prstGeom prst="rect">
                <a:avLst/>
              </a:prstGeom>
              <a:noFill/>
              <a:ln w="12700">
                <a:noFill/>
                <a:miter lim="800000"/>
              </a:ln>
            </p:spPr>
            <p:txBody>
              <a:bodyPr wrap="none" lIns="0" tIns="0" rIns="0" bIns="0">
                <a:spAutoFit/>
              </a:bodyPr>
              <a:lstStyle/>
              <a:p>
                <a:pPr marL="0" marR="0" lvl="0" indent="0" algn="l" defTabSz="762000" rtl="0" eaLnBrk="0" fontAlgn="auto" latinLnBrk="0" hangingPunct="0">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5" name="Text Box 50"/>
              <p:cNvSpPr txBox="1">
                <a:spLocks noChangeArrowheads="1"/>
              </p:cNvSpPr>
              <p:nvPr/>
            </p:nvSpPr>
            <p:spPr bwMode="auto">
              <a:xfrm>
                <a:off x="1853" y="3142"/>
                <a:ext cx="816" cy="206"/>
              </a:xfrm>
              <a:prstGeom prst="rect">
                <a:avLst/>
              </a:prstGeom>
              <a:noFill/>
              <a:ln w="25400">
                <a:noFill/>
                <a:miter lim="800000"/>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Utilization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xt Box 51"/>
              <p:cNvSpPr txBox="1">
                <a:spLocks noChangeArrowheads="1"/>
              </p:cNvSpPr>
              <p:nvPr/>
            </p:nvSpPr>
            <p:spPr bwMode="auto">
              <a:xfrm>
                <a:off x="2761" y="3074"/>
                <a:ext cx="997" cy="206"/>
              </a:xfrm>
              <a:prstGeom prst="rect">
                <a:avLst/>
              </a:prstGeom>
              <a:noFill/>
              <a:ln w="25400">
                <a:noFill/>
                <a:miter lim="800000"/>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Actual output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xt Box 52"/>
              <p:cNvSpPr txBox="1">
                <a:spLocks noChangeArrowheads="1"/>
              </p:cNvSpPr>
              <p:nvPr/>
            </p:nvSpPr>
            <p:spPr bwMode="auto">
              <a:xfrm>
                <a:off x="2692" y="3218"/>
                <a:ext cx="1141" cy="206"/>
              </a:xfrm>
              <a:prstGeom prst="rect">
                <a:avLst/>
              </a:prstGeom>
              <a:noFill/>
              <a:ln w="25400">
                <a:noFill/>
                <a:miter lim="800000"/>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Design capacity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Line 53"/>
              <p:cNvSpPr>
                <a:spLocks noChangeShapeType="1"/>
              </p:cNvSpPr>
              <p:nvPr/>
            </p:nvSpPr>
            <p:spPr bwMode="auto">
              <a:xfrm>
                <a:off x="2707" y="3250"/>
                <a:ext cx="1043" cy="0"/>
              </a:xfrm>
              <a:prstGeom prst="line">
                <a:avLst/>
              </a:prstGeom>
              <a:noFill/>
              <a:ln w="12700">
                <a:solidFill>
                  <a:schemeClr val="tx1"/>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xt Box 54"/>
              <p:cNvSpPr txBox="1">
                <a:spLocks noChangeArrowheads="1"/>
              </p:cNvSpPr>
              <p:nvPr/>
            </p:nvSpPr>
            <p:spPr bwMode="auto">
              <a:xfrm>
                <a:off x="2475" y="3151"/>
                <a:ext cx="182" cy="206"/>
              </a:xfrm>
              <a:prstGeom prst="rect">
                <a:avLst/>
              </a:prstGeom>
              <a:noFill/>
              <a:ln w="25400">
                <a:noFill/>
                <a:miter lim="800000"/>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1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39238" y="1008063"/>
            <a:ext cx="793432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nchor="ct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Definitions…..</a:t>
            </a:r>
            <a:endPar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3" name="Line 3"/>
          <p:cNvSpPr>
            <a:spLocks noChangeShapeType="1"/>
          </p:cNvSpPr>
          <p:nvPr/>
        </p:nvSpPr>
        <p:spPr bwMode="auto">
          <a:xfrm>
            <a:off x="844550" y="4572000"/>
            <a:ext cx="7388225"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4" name="Rectangle 4"/>
          <p:cNvSpPr>
            <a:spLocks noChangeArrowheads="1"/>
          </p:cNvSpPr>
          <p:nvPr/>
        </p:nvSpPr>
        <p:spPr bwMode="auto">
          <a:xfrm>
            <a:off x="3587750" y="2514600"/>
            <a:ext cx="1830388" cy="2057400"/>
          </a:xfrm>
          <a:prstGeom prst="rect">
            <a:avLst/>
          </a:prstGeom>
          <a:solidFill>
            <a:srgbClr val="E1E1FF"/>
          </a:solidFill>
          <a:ln w="9525">
            <a:solidFill>
              <a:schemeClr val="tx1"/>
            </a:solidFill>
            <a:miter lim="80000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ctr" defTabSz="914400" rtl="0" eaLnBrk="0" fontAlgn="auto" latinLnBrk="0" hangingPunct="0">
              <a:lnSpc>
                <a:spcPct val="85000"/>
              </a:lnSpc>
              <a:spcBef>
                <a:spcPts val="0"/>
              </a:spcBef>
              <a:spcAft>
                <a:spcPts val="0"/>
              </a:spcAft>
              <a:buClrTx/>
              <a:buSzTx/>
              <a:buFontTx/>
              <a:buNone/>
              <a:defRPr/>
            </a:pPr>
            <a:endParaRPr kumimoji="0" lang="en-US" sz="2000" b="0" i="0" u="none" strike="noStrike" kern="1200" cap="none" spc="0" normalizeH="0" baseline="0" noProof="0" dirty="0">
              <a:ln>
                <a:noFill/>
              </a:ln>
              <a:solidFill>
                <a:srgbClr val="0000FF"/>
              </a:solidFill>
              <a:effectLst/>
              <a:uLnTx/>
              <a:uFillTx/>
              <a:latin typeface="Times New Roman" panose="02020603050405020304" charset="0"/>
              <a:ea typeface="MS PGothic" panose="020B0600070205080204" pitchFamily="34" charset="-128"/>
              <a:cs typeface="+mn-cs"/>
            </a:endParaRPr>
          </a:p>
        </p:txBody>
      </p:sp>
      <p:sp>
        <p:nvSpPr>
          <p:cNvPr id="5" name="Rectangle 5"/>
          <p:cNvSpPr>
            <a:spLocks noChangeArrowheads="1"/>
          </p:cNvSpPr>
          <p:nvPr/>
        </p:nvSpPr>
        <p:spPr bwMode="auto">
          <a:xfrm>
            <a:off x="3587750" y="1828800"/>
            <a:ext cx="1830388" cy="685800"/>
          </a:xfrm>
          <a:prstGeom prst="rect">
            <a:avLst/>
          </a:prstGeom>
          <a:noFill/>
          <a:ln w="9525">
            <a:solidFill>
              <a:schemeClr val="tx1"/>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6" name="Rectangle 6"/>
          <p:cNvSpPr>
            <a:spLocks noChangeArrowheads="1"/>
          </p:cNvSpPr>
          <p:nvPr/>
        </p:nvSpPr>
        <p:spPr bwMode="auto">
          <a:xfrm>
            <a:off x="1125538" y="1828800"/>
            <a:ext cx="1830387" cy="2743200"/>
          </a:xfrm>
          <a:prstGeom prst="rect">
            <a:avLst/>
          </a:prstGeom>
          <a:solidFill>
            <a:srgbClr val="E1E1FF"/>
          </a:solidFill>
          <a:ln w="9525">
            <a:solidFill>
              <a:schemeClr val="tx1"/>
            </a:solidFill>
            <a:miter lim="80000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srgbClr val="0000FF"/>
              </a:solidFill>
              <a:effectLst/>
              <a:uLnTx/>
              <a:uFillTx/>
              <a:latin typeface="Times New Roman" panose="02020603050405020304" charset="0"/>
              <a:ea typeface="MS PGothic" panose="020B0600070205080204" pitchFamily="34" charset="-128"/>
              <a:cs typeface="+mn-cs"/>
            </a:endParaRPr>
          </a:p>
        </p:txBody>
      </p:sp>
      <p:sp>
        <p:nvSpPr>
          <p:cNvPr id="7" name="Rectangle 7"/>
          <p:cNvSpPr>
            <a:spLocks noChangeArrowheads="1"/>
          </p:cNvSpPr>
          <p:nvPr/>
        </p:nvSpPr>
        <p:spPr bwMode="auto">
          <a:xfrm>
            <a:off x="6051550" y="3429000"/>
            <a:ext cx="1828800" cy="1143000"/>
          </a:xfrm>
          <a:prstGeom prst="rect">
            <a:avLst/>
          </a:prstGeom>
          <a:solidFill>
            <a:srgbClr val="E1E1FF"/>
          </a:solidFill>
          <a:ln w="9525">
            <a:solidFill>
              <a:schemeClr val="tx1"/>
            </a:solidFill>
            <a:miter lim="80000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ctr" defTabSz="914400" rtl="0" eaLnBrk="0" fontAlgn="auto" latinLnBrk="0" hangingPunct="0">
              <a:lnSpc>
                <a:spcPct val="85000"/>
              </a:lnSpc>
              <a:spcBef>
                <a:spcPts val="0"/>
              </a:spcBef>
              <a:spcAft>
                <a:spcPts val="0"/>
              </a:spcAft>
              <a:buClrTx/>
              <a:buSzTx/>
              <a:buFontTx/>
              <a:buNone/>
              <a:defRPr/>
            </a:pPr>
            <a:endParaRPr kumimoji="0" lang="en-US" sz="2000" b="0" i="0" u="none" strike="noStrike" kern="1200" cap="none" spc="0" normalizeH="0" baseline="0" noProof="0" dirty="0">
              <a:ln>
                <a:noFill/>
              </a:ln>
              <a:solidFill>
                <a:srgbClr val="0000FF"/>
              </a:solidFill>
              <a:effectLst/>
              <a:uLnTx/>
              <a:uFillTx/>
              <a:latin typeface="Times New Roman" panose="02020603050405020304" charset="0"/>
              <a:ea typeface="MS PGothic" panose="020B0600070205080204" pitchFamily="34" charset="-128"/>
              <a:cs typeface="+mn-cs"/>
            </a:endParaRPr>
          </a:p>
        </p:txBody>
      </p:sp>
      <p:sp>
        <p:nvSpPr>
          <p:cNvPr id="8" name="Rectangle 8"/>
          <p:cNvSpPr>
            <a:spLocks noChangeArrowheads="1"/>
          </p:cNvSpPr>
          <p:nvPr/>
        </p:nvSpPr>
        <p:spPr bwMode="auto">
          <a:xfrm>
            <a:off x="6051550" y="2590800"/>
            <a:ext cx="1828800" cy="838200"/>
          </a:xfrm>
          <a:prstGeom prst="rect">
            <a:avLst/>
          </a:prstGeom>
          <a:noFill/>
          <a:ln w="9525">
            <a:solidFill>
              <a:schemeClr val="tx1"/>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9" name="Text Box 9"/>
          <p:cNvSpPr txBox="1">
            <a:spLocks noChangeArrowheads="1"/>
          </p:cNvSpPr>
          <p:nvPr/>
        </p:nvSpPr>
        <p:spPr bwMode="auto">
          <a:xfrm>
            <a:off x="1398588" y="2286000"/>
            <a:ext cx="1266825"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marL="0" marR="0" lvl="0" indent="0" algn="ctr" defTabSz="914400" rtl="0" eaLnBrk="0" fontAlgn="auto" latinLnBrk="0" hangingPunct="0">
              <a:lnSpc>
                <a:spcPct val="85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design capacity</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0" name="Text Box 10"/>
          <p:cNvSpPr txBox="1">
            <a:spLocks noChangeArrowheads="1"/>
          </p:cNvSpPr>
          <p:nvPr/>
        </p:nvSpPr>
        <p:spPr bwMode="auto">
          <a:xfrm>
            <a:off x="3870325" y="2835275"/>
            <a:ext cx="1265238"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marL="0" marR="0" lvl="0" indent="0" algn="ctr" defTabSz="914400" rtl="0" eaLnBrk="0" fontAlgn="auto" latinLnBrk="0" hangingPunct="0">
              <a:lnSpc>
                <a:spcPct val="85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effective capacity</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1" name="Text Box 11"/>
          <p:cNvSpPr txBox="1">
            <a:spLocks noChangeArrowheads="1"/>
          </p:cNvSpPr>
          <p:nvPr/>
        </p:nvSpPr>
        <p:spPr bwMode="auto">
          <a:xfrm>
            <a:off x="6332538" y="3521075"/>
            <a:ext cx="1266825"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marL="0" marR="0" lvl="0" indent="0" algn="ctr" defTabSz="914400" rtl="0" eaLnBrk="0" fontAlgn="auto" latinLnBrk="0" hangingPunct="0">
              <a:lnSpc>
                <a:spcPct val="85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actual output</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2" name="Text Box 12"/>
          <p:cNvSpPr txBox="1">
            <a:spLocks noChangeArrowheads="1"/>
          </p:cNvSpPr>
          <p:nvPr/>
        </p:nvSpPr>
        <p:spPr bwMode="auto">
          <a:xfrm>
            <a:off x="3870325" y="1828800"/>
            <a:ext cx="1265238"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marL="0" marR="0" lvl="0" indent="0" algn="ctr" defTabSz="914400" rtl="0" eaLnBrk="0" fontAlgn="auto" latinLnBrk="0" hangingPunct="0">
              <a:lnSpc>
                <a:spcPct val="85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planned loss</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3" name="Text Box 13"/>
          <p:cNvSpPr txBox="1">
            <a:spLocks noChangeArrowheads="1"/>
          </p:cNvSpPr>
          <p:nvPr/>
        </p:nvSpPr>
        <p:spPr bwMode="auto">
          <a:xfrm>
            <a:off x="6121400" y="2667000"/>
            <a:ext cx="1617663"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marL="0" marR="0" lvl="0" indent="0" algn="ctr" defTabSz="914400" rtl="0" eaLnBrk="0" fontAlgn="auto" latinLnBrk="0" hangingPunct="0">
              <a:lnSpc>
                <a:spcPct val="85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Unplanned  loss</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4" name="Text Box 14"/>
          <p:cNvSpPr txBox="1">
            <a:spLocks noChangeArrowheads="1"/>
          </p:cNvSpPr>
          <p:nvPr/>
        </p:nvSpPr>
        <p:spPr bwMode="auto">
          <a:xfrm>
            <a:off x="492125" y="5118100"/>
            <a:ext cx="380047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marL="0" marR="0" lvl="0" indent="0" algn="ctr" defTabSz="914400" rtl="0" eaLnBrk="0" fontAlgn="auto" latinLnBrk="0" hangingPunct="0">
              <a:lnSpc>
                <a:spcPct val="9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utilisation = </a:t>
            </a:r>
            <a:r>
              <a:rPr kumimoji="0" lang="en-US" sz="2000" b="1" i="0" u="sng"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actual output  </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a:p>
            <a:pPr marL="0" marR="0" lvl="0" indent="0" algn="ctr" defTabSz="914400" rtl="0" eaLnBrk="0" fontAlgn="auto" latinLnBrk="0" hangingPunct="0">
              <a:lnSpc>
                <a:spcPct val="9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design capacity</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5" name="Text Box 15"/>
          <p:cNvSpPr txBox="1">
            <a:spLocks noChangeArrowheads="1"/>
          </p:cNvSpPr>
          <p:nvPr/>
        </p:nvSpPr>
        <p:spPr bwMode="auto">
          <a:xfrm>
            <a:off x="4292600" y="5105400"/>
            <a:ext cx="394017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marL="0" marR="0" lvl="0" indent="0" algn="ctr" defTabSz="914400" rtl="0" eaLnBrk="0" fontAlgn="auto" latinLnBrk="0" hangingPunct="0">
              <a:lnSpc>
                <a:spcPct val="9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efficiency = </a:t>
            </a:r>
            <a:r>
              <a:rPr kumimoji="0" lang="en-US" sz="2000" b="1" i="0" u="sng"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actual output  </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a:p>
            <a:pPr marL="0" marR="0" lvl="0" indent="0" algn="ctr" defTabSz="914400" rtl="0" eaLnBrk="0" fontAlgn="auto" latinLnBrk="0" hangingPunct="0">
              <a:lnSpc>
                <a:spcPct val="9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effective capacity</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6" name="TextBox 15"/>
          <p:cNvSpPr txBox="1"/>
          <p:nvPr/>
        </p:nvSpPr>
        <p:spPr>
          <a:xfrm>
            <a:off x="1547664" y="6093296"/>
            <a:ext cx="13382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THEORY</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5636329" y="6093296"/>
            <a:ext cx="22018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ACTUAL or FACTS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Overall equipment effectiveness</a:t>
            </a:r>
            <a:br>
              <a:rPr lang="en-GB" dirty="0"/>
            </a:br>
            <a:r>
              <a:rPr lang="en-GB" dirty="0"/>
              <a:t>OEE = A x P x Q</a:t>
            </a:r>
            <a:endParaRPr lang="en-GB" dirty="0"/>
          </a:p>
        </p:txBody>
      </p:sp>
      <p:pic>
        <p:nvPicPr>
          <p:cNvPr id="4" name="Content Placeholder 3"/>
          <p:cNvPicPr>
            <a:picLocks noGrp="1" noChangeAspect="1"/>
          </p:cNvPicPr>
          <p:nvPr>
            <p:ph idx="1"/>
          </p:nvPr>
        </p:nvPicPr>
        <p:blipFill>
          <a:blip r:embed="rId1"/>
          <a:stretch>
            <a:fillRect/>
          </a:stretch>
        </p:blipFill>
        <p:spPr>
          <a:xfrm>
            <a:off x="1595466" y="1600200"/>
            <a:ext cx="5953067" cy="452596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rgbClr val="FF0000"/>
                </a:solidFill>
              </a:rPr>
              <a:t>Todays agenda</a:t>
            </a:r>
            <a:endParaRPr lang="en-GB" sz="32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GB" dirty="0"/>
              <a:t>What is capacity management?</a:t>
            </a:r>
            <a:endParaRPr lang="en-GB" dirty="0"/>
          </a:p>
          <a:p>
            <a:r>
              <a:rPr lang="en-GB" dirty="0"/>
              <a:t>How are demand and capacity measured?</a:t>
            </a:r>
            <a:endParaRPr lang="en-GB" dirty="0"/>
          </a:p>
          <a:p>
            <a:r>
              <a:rPr lang="en-GB" dirty="0"/>
              <a:t>How are the demand side / supply side managed?</a:t>
            </a:r>
            <a:endParaRPr lang="en-GB" dirty="0"/>
          </a:p>
          <a:p>
            <a:r>
              <a:rPr lang="en-GB" dirty="0"/>
              <a:t>How can Operations understand the consequences of their capacity management decisions?</a:t>
            </a:r>
            <a:endParaRPr lang="en-GB" dirty="0"/>
          </a:p>
          <a:p>
            <a:r>
              <a:rPr lang="en-GB" dirty="0"/>
              <a:t>Is capacity the ultimate barrier to growth?</a:t>
            </a:r>
            <a:endParaRPr lang="en-GB" dirty="0"/>
          </a:p>
          <a:p>
            <a:r>
              <a:rPr lang="en-GB" dirty="0"/>
              <a:t>Is all capacity the same?</a:t>
            </a:r>
            <a:endParaRPr lang="en-GB" dirty="0"/>
          </a:p>
        </p:txBody>
      </p:sp>
      <p:pic>
        <p:nvPicPr>
          <p:cNvPr id="2050" name="Picture 2" descr="London Metropolitan University | TARGETcareer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24625" y="5437187"/>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908050"/>
            <a:ext cx="8229600" cy="5762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it-IT" sz="3200" dirty="0">
                <a:solidFill>
                  <a:schemeClr val="accent2"/>
                </a:solidFill>
              </a:rPr>
              <a:t>Todays Agenda </a:t>
            </a:r>
            <a:endParaRPr lang="it-IT" sz="3200" dirty="0">
              <a:solidFill>
                <a:schemeClr val="accent2"/>
              </a:solidFill>
            </a:endParaRPr>
          </a:p>
        </p:txBody>
      </p:sp>
      <p:sp>
        <p:nvSpPr>
          <p:cNvPr id="3" name="Rectangle 3"/>
          <p:cNvSpPr txBox="1">
            <a:spLocks noChangeArrowheads="1"/>
          </p:cNvSpPr>
          <p:nvPr/>
        </p:nvSpPr>
        <p:spPr>
          <a:xfrm>
            <a:off x="457200" y="1844675"/>
            <a:ext cx="8229600" cy="42481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it-IT" sz="2400" dirty="0"/>
              <a:t>OM Planning and control organises the delivery of products and services on an on-going basis so that customers’ demands are satisfied. </a:t>
            </a:r>
            <a:endParaRPr lang="it-IT" sz="2400" dirty="0"/>
          </a:p>
          <a:p>
            <a:pPr>
              <a:defRPr/>
            </a:pPr>
            <a:r>
              <a:rPr lang="it-IT" sz="2400" dirty="0"/>
              <a:t>What are the activities of planning and control</a:t>
            </a:r>
            <a:endParaRPr lang="it-IT" sz="2400" dirty="0"/>
          </a:p>
          <a:p>
            <a:pPr>
              <a:defRPr/>
            </a:pPr>
            <a:r>
              <a:rPr lang="it-IT" sz="2400" dirty="0"/>
              <a:t>Capacity Management explains how operations decide to vary their capacity (if at all) as demand for their products and services fluctuates. </a:t>
            </a:r>
            <a:endParaRPr lang="it-IT" sz="2400" dirty="0"/>
          </a:p>
          <a:p>
            <a:pPr>
              <a:defRPr/>
            </a:pPr>
            <a:r>
              <a:rPr lang="it-IT" sz="2400" dirty="0"/>
              <a:t>How is demand/capacity measured?</a:t>
            </a:r>
            <a:endParaRPr lang="it-IT" sz="2400" dirty="0"/>
          </a:p>
          <a:p>
            <a:pPr>
              <a:defRPr/>
            </a:pPr>
            <a:r>
              <a:rPr lang="it-IT" sz="2400" dirty="0"/>
              <a:t>How is the demand/supply side managed?</a:t>
            </a:r>
            <a:endParaRPr lang="en-GB" sz="2400" dirty="0"/>
          </a:p>
          <a:p>
            <a:pPr>
              <a:defRPr/>
            </a:pPr>
            <a:endParaRPr lang="en-GB" sz="2400" dirty="0"/>
          </a:p>
          <a:p>
            <a:pPr>
              <a:defRPr/>
            </a:pPr>
            <a:endParaRPr lang="en-GB" sz="2400" dirty="0">
              <a:solidFill>
                <a:schemeClr val="bg2"/>
              </a:solidFill>
            </a:endParaRPr>
          </a:p>
          <a:p>
            <a:pPr>
              <a:defRPr/>
            </a:pPr>
            <a:endParaRPr lang="en-GB" sz="2400" dirty="0"/>
          </a:p>
          <a:p>
            <a:pPr>
              <a:defRPr/>
            </a:pPr>
            <a:endParaRPr lang="it-IT" sz="2400" dirty="0"/>
          </a:p>
        </p:txBody>
      </p:sp>
      <p:pic>
        <p:nvPicPr>
          <p:cNvPr id="4" name="Picture 3"/>
          <p:cNvPicPr>
            <a:picLocks noChangeAspect="1"/>
          </p:cNvPicPr>
          <p:nvPr/>
        </p:nvPicPr>
        <p:blipFill>
          <a:blip r:embed="rId1"/>
          <a:stretch>
            <a:fillRect/>
          </a:stretch>
        </p:blipFill>
        <p:spPr>
          <a:xfrm>
            <a:off x="6512211" y="5114925"/>
            <a:ext cx="2619375" cy="17430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rgbClr val="FF0000"/>
                </a:solidFill>
              </a:rPr>
              <a:t>Capacity as binary decision</a:t>
            </a:r>
            <a:endParaRPr lang="en-GB" sz="32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GB" dirty="0"/>
              <a:t>Expansion &amp; </a:t>
            </a:r>
            <a:r>
              <a:rPr lang="en-GB" u="sng" dirty="0"/>
              <a:t>Contraction</a:t>
            </a:r>
            <a:endParaRPr lang="en-GB" u="sng" dirty="0"/>
          </a:p>
          <a:p>
            <a:r>
              <a:rPr lang="en-GB" dirty="0"/>
              <a:t>Transitional or</a:t>
            </a:r>
            <a:endParaRPr lang="en-GB" dirty="0"/>
          </a:p>
          <a:p>
            <a:r>
              <a:rPr lang="en-GB" dirty="0"/>
              <a:t>“Lumpy” </a:t>
            </a:r>
            <a:endParaRPr lang="en-GB" dirty="0"/>
          </a:p>
          <a:p>
            <a:r>
              <a:rPr lang="en-GB" dirty="0"/>
              <a:t>Does capacity limit growth?</a:t>
            </a:r>
            <a:endParaRPr lang="en-GB" dirty="0"/>
          </a:p>
          <a:p>
            <a:r>
              <a:rPr lang="en-GB" dirty="0"/>
              <a:t>Why is growth so hard to achieve?</a:t>
            </a:r>
            <a:endParaRPr lang="en-GB" dirty="0"/>
          </a:p>
          <a:p>
            <a:r>
              <a:rPr lang="en-GB" dirty="0"/>
              <a:t>Why are Construction firms started by brothers</a:t>
            </a:r>
            <a:endParaRPr lang="en-GB" dirty="0"/>
          </a:p>
          <a:p>
            <a:pPr marL="0" indent="0">
              <a:buNone/>
            </a:pPr>
            <a:r>
              <a:rPr lang="en-GB" dirty="0"/>
              <a:t>e.g. </a:t>
            </a:r>
            <a:r>
              <a:rPr lang="en-GB" dirty="0" err="1"/>
              <a:t>Barrat</a:t>
            </a:r>
            <a:r>
              <a:rPr lang="en-GB" dirty="0"/>
              <a:t> Homes took over </a:t>
            </a:r>
            <a:r>
              <a:rPr lang="en-GB" dirty="0" err="1"/>
              <a:t>Greensitt</a:t>
            </a:r>
            <a:r>
              <a:rPr lang="en-GB" dirty="0"/>
              <a:t> Bros…</a:t>
            </a:r>
            <a:endParaRPr lang="en-GB" dirty="0"/>
          </a:p>
          <a:p>
            <a:pPr marL="0" indent="0">
              <a:buNone/>
            </a:pPr>
            <a:endParaRPr lang="en-GB" dirty="0"/>
          </a:p>
          <a:p>
            <a:r>
              <a:rPr lang="en-GB" dirty="0"/>
              <a:t>https://thestoryexchange.org/8-siblingrun-businesses-celebrate-nationalsiblingsday/</a:t>
            </a:r>
            <a:endParaRPr lang="en-GB" dirty="0"/>
          </a:p>
          <a:p>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227013" y="250825"/>
            <a:ext cx="85931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FA3"/>
              </a:buClr>
              <a:buChar char="•"/>
              <a:defRPr sz="3200">
                <a:solidFill>
                  <a:schemeClr val="tx1"/>
                </a:solidFill>
                <a:latin typeface="Arial" panose="020B0604020202020204" pitchFamily="34" charset="0"/>
              </a:defRPr>
            </a:lvl1pPr>
            <a:lvl2pPr marL="742950" indent="-285750">
              <a:spcBef>
                <a:spcPct val="20000"/>
              </a:spcBef>
              <a:buClr>
                <a:srgbClr val="007FA3"/>
              </a:buClr>
              <a:buChar char="–"/>
              <a:defRPr sz="2800">
                <a:solidFill>
                  <a:schemeClr val="tx1"/>
                </a:solidFill>
                <a:latin typeface="Arial" panose="020B0604020202020204" pitchFamily="34" charset="0"/>
              </a:defRPr>
            </a:lvl2pPr>
            <a:lvl3pPr marL="1143000" indent="-228600">
              <a:spcBef>
                <a:spcPct val="20000"/>
              </a:spcBef>
              <a:buClr>
                <a:srgbClr val="007FA3"/>
              </a:buClr>
              <a:buChar char="•"/>
              <a:defRPr sz="2400">
                <a:solidFill>
                  <a:schemeClr val="tx1"/>
                </a:solidFill>
                <a:latin typeface="Arial" panose="020B0604020202020204" pitchFamily="34" charset="0"/>
              </a:defRPr>
            </a:lvl3pPr>
            <a:lvl4pPr marL="1600200" indent="-228600">
              <a:spcBef>
                <a:spcPct val="20000"/>
              </a:spcBef>
              <a:buClr>
                <a:srgbClr val="007FA3"/>
              </a:buClr>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Unit cost curves for individual truck service </a:t>
            </a:r>
            <a:r>
              <a:rPr kumimoji="0" lang="en-US" alt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centres</a:t>
            </a:r>
            <a:r>
              <a:rPr kumimoji="0" lang="en-US" alt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of varying capacities</a:t>
            </a:r>
            <a:endParaRPr kumimoji="0" lang="en-IN" alt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pic>
        <p:nvPicPr>
          <p:cNvPr id="11267"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825500" y="1844675"/>
            <a:ext cx="74930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227013" y="250825"/>
            <a:ext cx="85931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FA3"/>
              </a:buClr>
              <a:buChar char="•"/>
              <a:defRPr sz="3200">
                <a:solidFill>
                  <a:schemeClr val="tx1"/>
                </a:solidFill>
                <a:latin typeface="Arial" panose="020B0604020202020204" pitchFamily="34" charset="0"/>
              </a:defRPr>
            </a:lvl1pPr>
            <a:lvl2pPr marL="742950" indent="-285750">
              <a:spcBef>
                <a:spcPct val="20000"/>
              </a:spcBef>
              <a:buClr>
                <a:srgbClr val="007FA3"/>
              </a:buClr>
              <a:buChar char="–"/>
              <a:defRPr sz="2800">
                <a:solidFill>
                  <a:schemeClr val="tx1"/>
                </a:solidFill>
                <a:latin typeface="Arial" panose="020B0604020202020204" pitchFamily="34" charset="0"/>
              </a:defRPr>
            </a:lvl2pPr>
            <a:lvl3pPr marL="1143000" indent="-228600">
              <a:spcBef>
                <a:spcPct val="20000"/>
              </a:spcBef>
              <a:buClr>
                <a:srgbClr val="007FA3"/>
              </a:buClr>
              <a:buChar char="•"/>
              <a:defRPr sz="2400">
                <a:solidFill>
                  <a:schemeClr val="tx1"/>
                </a:solidFill>
                <a:latin typeface="Arial" panose="020B0604020202020204" pitchFamily="34" charset="0"/>
              </a:defRPr>
            </a:lvl3pPr>
            <a:lvl4pPr marL="1600200" indent="-228600">
              <a:spcBef>
                <a:spcPct val="20000"/>
              </a:spcBef>
              <a:buClr>
                <a:srgbClr val="007FA3"/>
              </a:buClr>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Repeated incurring of fixed costs can raise total costs above revenue</a:t>
            </a:r>
            <a:endParaRPr kumimoji="0" lang="en-IN" alt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pic>
        <p:nvPicPr>
          <p:cNvPr id="13315"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971550" y="1889125"/>
            <a:ext cx="72009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rgbClr val="FF0000"/>
                </a:solidFill>
              </a:rPr>
              <a:t>Factors affecting capacity</a:t>
            </a:r>
            <a:endParaRPr lang="en-GB" sz="3200" dirty="0">
              <a:solidFill>
                <a:srgbClr val="FF0000"/>
              </a:solidFill>
            </a:endParaRPr>
          </a:p>
        </p:txBody>
      </p:sp>
      <p:sp>
        <p:nvSpPr>
          <p:cNvPr id="3" name="Content Placeholder 2"/>
          <p:cNvSpPr>
            <a:spLocks noGrp="1"/>
          </p:cNvSpPr>
          <p:nvPr>
            <p:ph sz="half" idx="1"/>
          </p:nvPr>
        </p:nvSpPr>
        <p:spPr/>
        <p:txBody>
          <a:bodyPr/>
          <a:lstStyle/>
          <a:p>
            <a:r>
              <a:rPr lang="en-GB" b="1" dirty="0"/>
              <a:t>Operations resources</a:t>
            </a:r>
            <a:endParaRPr lang="en-GB" b="1" dirty="0"/>
          </a:p>
          <a:p>
            <a:r>
              <a:rPr lang="en-GB" dirty="0"/>
              <a:t>Availability of capital</a:t>
            </a:r>
            <a:endParaRPr lang="en-GB" dirty="0"/>
          </a:p>
          <a:p>
            <a:r>
              <a:rPr lang="en-GB" dirty="0"/>
              <a:t>Cost structure of capacity increments</a:t>
            </a:r>
            <a:endParaRPr lang="en-GB" dirty="0"/>
          </a:p>
          <a:p>
            <a:r>
              <a:rPr lang="en-GB" dirty="0"/>
              <a:t>Economies of scale</a:t>
            </a:r>
            <a:endParaRPr lang="en-GB" dirty="0"/>
          </a:p>
          <a:p>
            <a:r>
              <a:rPr lang="en-GB" dirty="0"/>
              <a:t>Quality / flexibility of capacity</a:t>
            </a:r>
            <a:endParaRPr lang="en-GB" dirty="0"/>
          </a:p>
        </p:txBody>
      </p:sp>
      <p:sp>
        <p:nvSpPr>
          <p:cNvPr id="4" name="Content Placeholder 3"/>
          <p:cNvSpPr>
            <a:spLocks noGrp="1"/>
          </p:cNvSpPr>
          <p:nvPr>
            <p:ph sz="half" idx="2"/>
          </p:nvPr>
        </p:nvSpPr>
        <p:spPr/>
        <p:txBody>
          <a:bodyPr/>
          <a:lstStyle/>
          <a:p>
            <a:r>
              <a:rPr lang="en-GB" b="1" dirty="0"/>
              <a:t>Market requirements</a:t>
            </a:r>
            <a:endParaRPr lang="en-GB" b="1" dirty="0"/>
          </a:p>
          <a:p>
            <a:r>
              <a:rPr lang="en-GB" dirty="0"/>
              <a:t>Forecast level of demand</a:t>
            </a:r>
            <a:endParaRPr lang="en-GB" dirty="0"/>
          </a:p>
          <a:p>
            <a:r>
              <a:rPr lang="en-GB" dirty="0"/>
              <a:t>Changes in future demand</a:t>
            </a:r>
            <a:endParaRPr lang="en-GB" dirty="0"/>
          </a:p>
          <a:p>
            <a:r>
              <a:rPr lang="en-GB" dirty="0"/>
              <a:t>Uncertainty of future demand</a:t>
            </a:r>
            <a:endParaRPr lang="en-GB" dirty="0"/>
          </a:p>
          <a:p>
            <a:r>
              <a:rPr lang="en-GB" dirty="0"/>
              <a:t>Consequences of over / under supply</a:t>
            </a:r>
            <a:endParaRPr lang="en-GB" dirty="0"/>
          </a:p>
        </p:txBody>
      </p:sp>
      <p:pic>
        <p:nvPicPr>
          <p:cNvPr id="5" name="Picture 4"/>
          <p:cNvPicPr>
            <a:picLocks noChangeAspect="1"/>
          </p:cNvPicPr>
          <p:nvPr/>
        </p:nvPicPr>
        <p:blipFill>
          <a:blip r:embed="rId1"/>
          <a:stretch>
            <a:fillRect/>
          </a:stretch>
        </p:blipFill>
        <p:spPr>
          <a:xfrm>
            <a:off x="2476500" y="4902827"/>
            <a:ext cx="2500312" cy="1665237"/>
          </a:xfrm>
          <a:prstGeom prst="rect">
            <a:avLst/>
          </a:prstGeom>
        </p:spPr>
      </p:pic>
      <p:sp>
        <p:nvSpPr>
          <p:cNvPr id="6" name="Star: 5 Points 5"/>
          <p:cNvSpPr/>
          <p:nvPr/>
        </p:nvSpPr>
        <p:spPr>
          <a:xfrm>
            <a:off x="611560" y="6126163"/>
            <a:ext cx="594781" cy="5324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altLang="en-US" sz="3200" dirty="0">
                <a:solidFill>
                  <a:srgbClr val="FF0000"/>
                </a:solidFill>
              </a:rPr>
              <a:t>Capacity management should be integrated across levels as each level constrains what can be done in the level below and can feedback to the level above</a:t>
            </a:r>
            <a:endParaRPr lang="en-GB" sz="3200" dirty="0">
              <a:solidFill>
                <a:srgbClr val="FF0000"/>
              </a:solidFill>
            </a:endParaRPr>
          </a:p>
        </p:txBody>
      </p:sp>
      <p:pic>
        <p:nvPicPr>
          <p:cNvPr id="4" name="Content Placeholder 3"/>
          <p:cNvPicPr>
            <a:picLocks noGrp="1" noChangeAspect="1"/>
          </p:cNvPicPr>
          <p:nvPr>
            <p:ph idx="1"/>
          </p:nvPr>
        </p:nvPicPr>
        <p:blipFill>
          <a:blip r:embed="rId1"/>
          <a:stretch>
            <a:fillRect/>
          </a:stretch>
        </p:blipFill>
        <p:spPr>
          <a:xfrm>
            <a:off x="863588" y="1700808"/>
            <a:ext cx="7416823" cy="5039888"/>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
          <p:cNvSpPr>
            <a:spLocks noChangeArrowheads="1"/>
          </p:cNvSpPr>
          <p:nvPr/>
        </p:nvSpPr>
        <p:spPr bwMode="auto">
          <a:xfrm>
            <a:off x="234950" y="1682750"/>
            <a:ext cx="3551238" cy="4025900"/>
          </a:xfrm>
          <a:prstGeom prst="ellipse">
            <a:avLst/>
          </a:prstGeom>
          <a:solidFill>
            <a:schemeClr val="accent1">
              <a:lumMod val="40000"/>
              <a:lumOff val="60000"/>
            </a:schemeClr>
          </a:solidFill>
          <a:ln w="12700">
            <a:solidFill>
              <a:schemeClr val="tx2">
                <a:lumMod val="20000"/>
                <a:lumOff val="80000"/>
              </a:schemeClr>
            </a:solidFill>
            <a:round/>
          </a:ln>
          <a:effec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3" name="Oval 3"/>
          <p:cNvSpPr>
            <a:spLocks noChangeArrowheads="1"/>
          </p:cNvSpPr>
          <p:nvPr/>
        </p:nvSpPr>
        <p:spPr bwMode="auto">
          <a:xfrm>
            <a:off x="5475288" y="1682750"/>
            <a:ext cx="3509962" cy="4025900"/>
          </a:xfrm>
          <a:prstGeom prst="ellipse">
            <a:avLst/>
          </a:prstGeom>
          <a:solidFill>
            <a:schemeClr val="tx2">
              <a:lumMod val="20000"/>
              <a:lumOff val="80000"/>
            </a:schemeClr>
          </a:solidFill>
          <a:ln w="12700">
            <a:solidFill>
              <a:schemeClr val="tx1"/>
            </a:solidFill>
            <a:round/>
          </a:ln>
          <a:effec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4" name="Rectangle 4"/>
          <p:cNvSpPr txBox="1">
            <a:spLocks noChangeArrowheads="1"/>
          </p:cNvSpPr>
          <p:nvPr/>
        </p:nvSpPr>
        <p:spPr>
          <a:xfrm>
            <a:off x="254000" y="836613"/>
            <a:ext cx="8890000" cy="927100"/>
          </a:xfrm>
          <a:prstGeom prst="rect">
            <a:avLst/>
          </a:prstGeom>
        </p:spPr>
        <p:txBody>
          <a:bodyPr lIns="92075" tIns="46038" rIns="92075" bIns="46038"/>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2800" dirty="0">
                <a:solidFill>
                  <a:schemeClr val="accent2"/>
                </a:solidFill>
              </a:rPr>
              <a:t>Understanding demand and managing capacity</a:t>
            </a:r>
            <a:endParaRPr lang="en-GB" sz="2800" dirty="0">
              <a:solidFill>
                <a:srgbClr val="FF66CC"/>
              </a:solidFill>
            </a:endParaRPr>
          </a:p>
        </p:txBody>
      </p:sp>
      <p:sp>
        <p:nvSpPr>
          <p:cNvPr id="5" name="AutoShape 5"/>
          <p:cNvSpPr>
            <a:spLocks noChangeArrowheads="1"/>
          </p:cNvSpPr>
          <p:nvPr/>
        </p:nvSpPr>
        <p:spPr bwMode="auto">
          <a:xfrm>
            <a:off x="2867025" y="2368550"/>
            <a:ext cx="3525838" cy="2654300"/>
          </a:xfrm>
          <a:prstGeom prst="roundRect">
            <a:avLst>
              <a:gd name="adj" fmla="val 12380"/>
            </a:avLst>
          </a:prstGeom>
          <a:solidFill>
            <a:schemeClr val="accent1">
              <a:lumMod val="20000"/>
              <a:lumOff val="80000"/>
            </a:schemeClr>
          </a:solidFill>
          <a:ln w="12700">
            <a:solidFill>
              <a:schemeClr val="tx1"/>
            </a:solidFill>
            <a:round/>
          </a:ln>
          <a:effec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6" name="Rectangle 6"/>
          <p:cNvSpPr>
            <a:spLocks noChangeArrowheads="1"/>
          </p:cNvSpPr>
          <p:nvPr/>
        </p:nvSpPr>
        <p:spPr bwMode="auto">
          <a:xfrm>
            <a:off x="674688" y="2133600"/>
            <a:ext cx="2201862"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GB" sz="2400" dirty="0">
                <a:solidFill>
                  <a:srgbClr val="081D58"/>
                </a:solidFill>
              </a:rPr>
              <a:t>Supply of products</a:t>
            </a:r>
            <a:endParaRPr lang="en-GB" sz="2400" dirty="0">
              <a:solidFill>
                <a:srgbClr val="081D58"/>
              </a:solidFill>
            </a:endParaRPr>
          </a:p>
          <a:p>
            <a:pPr algn="ctr" eaLnBrk="0" hangingPunct="0"/>
            <a:r>
              <a:rPr lang="en-GB" sz="2400" dirty="0">
                <a:solidFill>
                  <a:srgbClr val="081D58"/>
                </a:solidFill>
              </a:rPr>
              <a:t>and services</a:t>
            </a:r>
            <a:endParaRPr lang="en-GB" sz="2400" dirty="0">
              <a:solidFill>
                <a:srgbClr val="081D58"/>
              </a:solidFill>
            </a:endParaRPr>
          </a:p>
          <a:p>
            <a:pPr algn="ctr" eaLnBrk="0" hangingPunct="0"/>
            <a:endParaRPr lang="en-GB" sz="2400" dirty="0">
              <a:solidFill>
                <a:srgbClr val="081D58"/>
              </a:solidFill>
            </a:endParaRPr>
          </a:p>
          <a:p>
            <a:pPr algn="ctr" eaLnBrk="0" hangingPunct="0"/>
            <a:r>
              <a:rPr lang="en-GB" sz="2400" dirty="0">
                <a:solidFill>
                  <a:srgbClr val="081D58"/>
                </a:solidFill>
              </a:rPr>
              <a:t>The operation</a:t>
            </a:r>
            <a:r>
              <a:rPr lang="ja-JP" altLang="en-GB" sz="2400" dirty="0">
                <a:solidFill>
                  <a:srgbClr val="081D58"/>
                </a:solidFill>
              </a:rPr>
              <a:t>’</a:t>
            </a:r>
            <a:r>
              <a:rPr lang="en-GB" altLang="ja-JP" sz="2400" dirty="0">
                <a:solidFill>
                  <a:srgbClr val="081D58"/>
                </a:solidFill>
              </a:rPr>
              <a:t>s resources</a:t>
            </a:r>
            <a:endParaRPr lang="en-GB" sz="2400" dirty="0">
              <a:solidFill>
                <a:srgbClr val="081D58"/>
              </a:solidFill>
            </a:endParaRPr>
          </a:p>
        </p:txBody>
      </p:sp>
      <p:sp>
        <p:nvSpPr>
          <p:cNvPr id="7" name="Rectangle 7"/>
          <p:cNvSpPr>
            <a:spLocks noChangeArrowheads="1"/>
          </p:cNvSpPr>
          <p:nvPr/>
        </p:nvSpPr>
        <p:spPr bwMode="auto">
          <a:xfrm>
            <a:off x="6348413" y="2212975"/>
            <a:ext cx="2201862"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GB" sz="2400" dirty="0">
                <a:solidFill>
                  <a:srgbClr val="081D58"/>
                </a:solidFill>
              </a:rPr>
              <a:t>Demand for product and service </a:t>
            </a:r>
            <a:endParaRPr lang="en-GB" sz="2400" dirty="0">
              <a:solidFill>
                <a:srgbClr val="081D58"/>
              </a:solidFill>
            </a:endParaRPr>
          </a:p>
          <a:p>
            <a:pPr algn="ctr" eaLnBrk="0" hangingPunct="0"/>
            <a:endParaRPr lang="en-GB" sz="2400" dirty="0">
              <a:solidFill>
                <a:srgbClr val="081D58"/>
              </a:solidFill>
            </a:endParaRPr>
          </a:p>
          <a:p>
            <a:pPr algn="ctr" eaLnBrk="0" hangingPunct="0"/>
            <a:r>
              <a:rPr lang="en-GB" sz="2400" dirty="0">
                <a:solidFill>
                  <a:srgbClr val="081D58"/>
                </a:solidFill>
              </a:rPr>
              <a:t>The operation</a:t>
            </a:r>
            <a:r>
              <a:rPr lang="ja-JP" altLang="en-GB" sz="2400" dirty="0">
                <a:solidFill>
                  <a:srgbClr val="081D58"/>
                </a:solidFill>
              </a:rPr>
              <a:t>’</a:t>
            </a:r>
            <a:r>
              <a:rPr lang="en-GB" altLang="ja-JP" sz="2400" dirty="0">
                <a:solidFill>
                  <a:srgbClr val="081D58"/>
                </a:solidFill>
              </a:rPr>
              <a:t>s customers</a:t>
            </a:r>
            <a:endParaRPr lang="en-GB" sz="2400" dirty="0">
              <a:solidFill>
                <a:srgbClr val="081D58"/>
              </a:solidFill>
            </a:endParaRPr>
          </a:p>
        </p:txBody>
      </p:sp>
      <p:sp>
        <p:nvSpPr>
          <p:cNvPr id="8" name="Rectangle 9"/>
          <p:cNvSpPr>
            <a:spLocks noChangeArrowheads="1"/>
          </p:cNvSpPr>
          <p:nvPr/>
        </p:nvSpPr>
        <p:spPr bwMode="auto">
          <a:xfrm>
            <a:off x="2590800" y="2708275"/>
            <a:ext cx="39290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defRPr/>
            </a:pPr>
            <a:r>
              <a:rPr lang="en-GB" sz="2400" dirty="0">
                <a:solidFill>
                  <a:srgbClr val="081D58"/>
                </a:solidFill>
                <a:latin typeface="Arial" panose="020B0604020202020204" pitchFamily="34" charset="0"/>
                <a:ea typeface="MS PGothic" panose="020B0600070205080204" pitchFamily="34" charset="-128"/>
              </a:rPr>
              <a:t>The activities which </a:t>
            </a:r>
            <a:endParaRPr lang="en-GB" sz="2400" dirty="0">
              <a:solidFill>
                <a:srgbClr val="081D58"/>
              </a:solidFill>
              <a:latin typeface="Arial" panose="020B0604020202020204" pitchFamily="34" charset="0"/>
              <a:ea typeface="MS PGothic" panose="020B0600070205080204" pitchFamily="34" charset="-128"/>
            </a:endParaRPr>
          </a:p>
          <a:p>
            <a:pPr algn="ctr" eaLnBrk="0" hangingPunct="0">
              <a:defRPr/>
            </a:pPr>
            <a:r>
              <a:rPr lang="en-GB" sz="2400" dirty="0">
                <a:solidFill>
                  <a:srgbClr val="081D58"/>
                </a:solidFill>
                <a:latin typeface="Arial" panose="020B0604020202020204" pitchFamily="34" charset="0"/>
                <a:ea typeface="MS PGothic" panose="020B0600070205080204" pitchFamily="34" charset="-128"/>
              </a:rPr>
              <a:t>reconcile supply and </a:t>
            </a:r>
            <a:endParaRPr lang="en-GB" sz="2400" dirty="0">
              <a:solidFill>
                <a:srgbClr val="081D58"/>
              </a:solidFill>
              <a:latin typeface="Arial" panose="020B0604020202020204" pitchFamily="34" charset="0"/>
              <a:ea typeface="MS PGothic" panose="020B0600070205080204" pitchFamily="34" charset="-128"/>
            </a:endParaRPr>
          </a:p>
          <a:p>
            <a:pPr algn="ctr" eaLnBrk="0" hangingPunct="0">
              <a:defRPr/>
            </a:pPr>
            <a:r>
              <a:rPr lang="en-GB" sz="2400" dirty="0">
                <a:solidFill>
                  <a:srgbClr val="081D58"/>
                </a:solidFill>
                <a:latin typeface="Arial" panose="020B0604020202020204" pitchFamily="34" charset="0"/>
                <a:ea typeface="MS PGothic" panose="020B0600070205080204" pitchFamily="34" charset="-128"/>
              </a:rPr>
              <a:t>demand</a:t>
            </a:r>
            <a:endParaRPr lang="en-GB" sz="2400" dirty="0">
              <a:solidFill>
                <a:srgbClr val="081D58"/>
              </a:solidFill>
              <a:latin typeface="Arial" panose="020B0604020202020204" pitchFamily="34" charset="0"/>
              <a:ea typeface="MS PGothic" panose="020B0600070205080204" pitchFamily="34" charset="-128"/>
            </a:endParaRPr>
          </a:p>
        </p:txBody>
      </p:sp>
      <p:sp>
        <p:nvSpPr>
          <p:cNvPr id="9" name="Line 10"/>
          <p:cNvSpPr>
            <a:spLocks noChangeShapeType="1"/>
          </p:cNvSpPr>
          <p:nvPr/>
        </p:nvSpPr>
        <p:spPr bwMode="auto">
          <a:xfrm>
            <a:off x="3505200" y="4076700"/>
            <a:ext cx="2230438" cy="0"/>
          </a:xfrm>
          <a:prstGeom prst="line">
            <a:avLst/>
          </a:prstGeom>
          <a:noFill/>
          <a:ln w="25400">
            <a:solidFill>
              <a:srgbClr val="CE1AA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panose="020B0604020202020204" pitchFamily="34" charset="0"/>
              <a:ea typeface="MS PGothic" panose="020B0600070205080204" pitchFamily="34" charset="-128"/>
            </a:endParaRPr>
          </a:p>
        </p:txBody>
      </p:sp>
      <p:sp>
        <p:nvSpPr>
          <p:cNvPr id="10" name="Rectangle 11"/>
          <p:cNvSpPr>
            <a:spLocks noChangeArrowheads="1"/>
          </p:cNvSpPr>
          <p:nvPr/>
        </p:nvSpPr>
        <p:spPr bwMode="auto">
          <a:xfrm>
            <a:off x="228600" y="4876800"/>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spcBef>
                <a:spcPct val="50000"/>
              </a:spcBef>
              <a:defRPr/>
            </a:pPr>
            <a:r>
              <a:rPr lang="en-GB" sz="2800" b="1" i="1" dirty="0">
                <a:latin typeface="Arial" panose="020B0604020202020204" pitchFamily="34" charset="0"/>
                <a:ea typeface="MS PGothic" panose="020B0600070205080204" pitchFamily="34" charset="-128"/>
              </a:rPr>
              <a:t>Capacity</a:t>
            </a:r>
            <a:endParaRPr lang="en-GB" sz="2800" b="1" i="1" dirty="0">
              <a:latin typeface="Arial" panose="020B0604020202020204" pitchFamily="34" charset="0"/>
              <a:ea typeface="MS PGothic" panose="020B0600070205080204" pitchFamily="34" charset="-128"/>
            </a:endParaRPr>
          </a:p>
        </p:txBody>
      </p:sp>
      <p:sp>
        <p:nvSpPr>
          <p:cNvPr id="11" name="Rectangle 12"/>
          <p:cNvSpPr>
            <a:spLocks noChangeArrowheads="1"/>
          </p:cNvSpPr>
          <p:nvPr/>
        </p:nvSpPr>
        <p:spPr bwMode="auto">
          <a:xfrm>
            <a:off x="5715000" y="4876800"/>
            <a:ext cx="320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spcBef>
                <a:spcPct val="50000"/>
              </a:spcBef>
              <a:defRPr/>
            </a:pPr>
            <a:r>
              <a:rPr lang="en-GB" sz="2800" b="1" i="1" dirty="0">
                <a:latin typeface="Arial" panose="020B0604020202020204" pitchFamily="34" charset="0"/>
                <a:ea typeface="MS PGothic" panose="020B0600070205080204" pitchFamily="34" charset="-128"/>
              </a:rPr>
              <a:t>Demand</a:t>
            </a:r>
            <a:endParaRPr lang="en-GB" sz="2800" b="1" i="1" dirty="0">
              <a:latin typeface="Arial" panose="020B0604020202020204" pitchFamily="34" charset="0"/>
              <a:ea typeface="MS PGothic" panose="020B0600070205080204" pitchFamily="34" charset="-128"/>
            </a:endParaRPr>
          </a:p>
        </p:txBody>
      </p:sp>
      <p:sp>
        <p:nvSpPr>
          <p:cNvPr id="12" name="Rectangle 13"/>
          <p:cNvSpPr>
            <a:spLocks noChangeArrowheads="1"/>
          </p:cNvSpPr>
          <p:nvPr/>
        </p:nvSpPr>
        <p:spPr bwMode="auto">
          <a:xfrm>
            <a:off x="2843213" y="4292600"/>
            <a:ext cx="3529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spcBef>
                <a:spcPct val="50000"/>
              </a:spcBef>
              <a:defRPr/>
            </a:pPr>
            <a:r>
              <a:rPr lang="en-GB" sz="2400" b="1" i="1" dirty="0">
                <a:latin typeface="Arial" panose="020B0604020202020204" pitchFamily="34" charset="0"/>
                <a:ea typeface="MS PGothic" panose="020B0600070205080204" pitchFamily="34" charset="-128"/>
              </a:rPr>
              <a:t>Capacity Management</a:t>
            </a:r>
            <a:endParaRPr lang="en-GB" sz="2400" b="1" i="1" dirty="0">
              <a:latin typeface="Arial" panose="020B0604020202020204" pitchFamily="34" charset="0"/>
              <a:ea typeface="MS PGothic" panose="020B0600070205080204" pitchFamily="34"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04405"/>
          </a:xfrm>
        </p:spPr>
        <p:txBody>
          <a:bodyPr>
            <a:normAutofit/>
          </a:bodyPr>
          <a:lstStyle/>
          <a:p>
            <a:r>
              <a:rPr lang="en-GB" sz="3200" dirty="0"/>
              <a:t>Capacity Management framework</a:t>
            </a:r>
            <a:endParaRPr lang="en-GB" sz="3200" dirty="0"/>
          </a:p>
        </p:txBody>
      </p:sp>
      <p:pic>
        <p:nvPicPr>
          <p:cNvPr id="7" name="Content Placeholder 6"/>
          <p:cNvPicPr>
            <a:picLocks noGrp="1" noChangeAspect="1"/>
          </p:cNvPicPr>
          <p:nvPr>
            <p:ph idx="1"/>
          </p:nvPr>
        </p:nvPicPr>
        <p:blipFill>
          <a:blip r:embed="rId1"/>
          <a:stretch>
            <a:fillRect/>
          </a:stretch>
        </p:blipFill>
        <p:spPr>
          <a:xfrm>
            <a:off x="457200" y="979043"/>
            <a:ext cx="8229600" cy="560431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rgbClr val="FF0000"/>
                </a:solidFill>
              </a:rPr>
              <a:t>Capacity Management, Demand and Forecasting</a:t>
            </a:r>
            <a:endParaRPr lang="en-GB" sz="3200" dirty="0">
              <a:solidFill>
                <a:srgbClr val="FF0000"/>
              </a:solidFill>
            </a:endParaRPr>
          </a:p>
        </p:txBody>
      </p:sp>
      <p:sp>
        <p:nvSpPr>
          <p:cNvPr id="3" name="Content Placeholder 2"/>
          <p:cNvSpPr>
            <a:spLocks noGrp="1"/>
          </p:cNvSpPr>
          <p:nvPr>
            <p:ph idx="1"/>
          </p:nvPr>
        </p:nvSpPr>
        <p:spPr>
          <a:xfrm>
            <a:off x="457200" y="1406887"/>
            <a:ext cx="8229600" cy="4525963"/>
          </a:xfrm>
        </p:spPr>
        <p:txBody>
          <a:bodyPr>
            <a:normAutofit fontScale="92500" lnSpcReduction="20000"/>
          </a:bodyPr>
          <a:lstStyle/>
          <a:p>
            <a:r>
              <a:rPr lang="en-GB" dirty="0"/>
              <a:t>Understanding patterns of demand is critical successful capacity management. </a:t>
            </a:r>
            <a:endParaRPr lang="en-GB" dirty="0"/>
          </a:p>
          <a:p>
            <a:r>
              <a:rPr lang="en-GB" dirty="0"/>
              <a:t>Qualitative approaches to forecasting include panels, Delphi method and scenario planning (p360).</a:t>
            </a:r>
            <a:endParaRPr lang="en-GB" dirty="0"/>
          </a:p>
          <a:p>
            <a:r>
              <a:rPr lang="en-GB" dirty="0"/>
              <a:t>Quantitative approaches include Time series analysis, moving average forecasts, exponential smoothing and causal </a:t>
            </a:r>
            <a:endParaRPr lang="en-GB" dirty="0"/>
          </a:p>
          <a:p>
            <a:pPr marL="0" indent="0">
              <a:buNone/>
            </a:pPr>
            <a:r>
              <a:rPr lang="en-GB" dirty="0"/>
              <a:t>    models (360-p367)</a:t>
            </a:r>
            <a:endParaRPr lang="en-GB" dirty="0"/>
          </a:p>
          <a:p>
            <a:r>
              <a:rPr lang="en-GB" dirty="0">
                <a:solidFill>
                  <a:srgbClr val="FF0000"/>
                </a:solidFill>
              </a:rPr>
              <a:t>Big Data</a:t>
            </a:r>
            <a:endParaRPr lang="en-GB" dirty="0">
              <a:solidFill>
                <a:srgbClr val="FF0000"/>
              </a:solidFill>
            </a:endParaRPr>
          </a:p>
        </p:txBody>
      </p:sp>
      <p:pic>
        <p:nvPicPr>
          <p:cNvPr id="4" name="Picture 3"/>
          <p:cNvPicPr>
            <a:picLocks noChangeAspect="1"/>
          </p:cNvPicPr>
          <p:nvPr/>
        </p:nvPicPr>
        <p:blipFill>
          <a:blip r:embed="rId1"/>
          <a:stretch>
            <a:fillRect/>
          </a:stretch>
        </p:blipFill>
        <p:spPr>
          <a:xfrm>
            <a:off x="6887488" y="4439650"/>
            <a:ext cx="1814120" cy="2143712"/>
          </a:xfrm>
          <a:prstGeom prst="rect">
            <a:avLst/>
          </a:prstGeom>
        </p:spPr>
      </p:pic>
      <p:pic>
        <p:nvPicPr>
          <p:cNvPr id="5" name="Picture 4"/>
          <p:cNvPicPr>
            <a:picLocks noChangeAspect="1"/>
          </p:cNvPicPr>
          <p:nvPr/>
        </p:nvPicPr>
        <p:blipFill>
          <a:blip r:embed="rId2"/>
          <a:stretch>
            <a:fillRect/>
          </a:stretch>
        </p:blipFill>
        <p:spPr>
          <a:xfrm>
            <a:off x="480900" y="5805264"/>
            <a:ext cx="682811" cy="60965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p:cNvSpPr>
            <a:spLocks noGrp="1" noRot="1" noChangeAspect="1" noMove="1" noResize="1" noEditPoints="1" noAdjustHandles="1" noChangeArrowheads="1" noChangeShapeType="1" noTextEdit="1"/>
          </p:cNvSpPr>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pPr>
              <a:lnSpc>
                <a:spcPct val="90000"/>
              </a:lnSpc>
            </a:pPr>
            <a:r>
              <a:rPr lang="en-GB" sz="3200" dirty="0">
                <a:solidFill>
                  <a:srgbClr val="FF0000"/>
                </a:solidFill>
              </a:rPr>
              <a:t>Better forecasting Vs. Better responsiveness </a:t>
            </a:r>
            <a:endParaRPr lang="en-GB" sz="3200" dirty="0">
              <a:solidFill>
                <a:srgbClr val="FF0000"/>
              </a:solidFill>
            </a:endParaRPr>
          </a:p>
        </p:txBody>
      </p:sp>
      <p:sp>
        <p:nvSpPr>
          <p:cNvPr id="18" name="sketchy line"/>
          <p:cNvSpPr>
            <a:spLocks noGrp="1" noRot="1" noChangeAspect="1" noMove="1" noResize="1" noEditPoints="1" noAdjustHandles="1" noChangeArrowheads="1" noChangeShapeType="1" noTextEdit="1"/>
          </p:cNvSpPr>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1" fmla="*/ 0 w 8229600"/>
              <a:gd name="connsiteY0-2" fmla="*/ 0 h 18288"/>
              <a:gd name="connsiteX1-3" fmla="*/ 521208 w 8229600"/>
              <a:gd name="connsiteY1-4" fmla="*/ 0 h 18288"/>
              <a:gd name="connsiteX2-5" fmla="*/ 960120 w 8229600"/>
              <a:gd name="connsiteY2-6" fmla="*/ 0 h 18288"/>
              <a:gd name="connsiteX3-7" fmla="*/ 1481328 w 8229600"/>
              <a:gd name="connsiteY3-8" fmla="*/ 0 h 18288"/>
              <a:gd name="connsiteX4-9" fmla="*/ 2167128 w 8229600"/>
              <a:gd name="connsiteY4-10" fmla="*/ 0 h 18288"/>
              <a:gd name="connsiteX5-11" fmla="*/ 2935224 w 8229600"/>
              <a:gd name="connsiteY5-12" fmla="*/ 0 h 18288"/>
              <a:gd name="connsiteX6-13" fmla="*/ 3785616 w 8229600"/>
              <a:gd name="connsiteY6-14" fmla="*/ 0 h 18288"/>
              <a:gd name="connsiteX7-15" fmla="*/ 4636008 w 8229600"/>
              <a:gd name="connsiteY7-16" fmla="*/ 0 h 18288"/>
              <a:gd name="connsiteX8-17" fmla="*/ 5239512 w 8229600"/>
              <a:gd name="connsiteY8-18" fmla="*/ 0 h 18288"/>
              <a:gd name="connsiteX9-19" fmla="*/ 6007608 w 8229600"/>
              <a:gd name="connsiteY9-20" fmla="*/ 0 h 18288"/>
              <a:gd name="connsiteX10-21" fmla="*/ 6693408 w 8229600"/>
              <a:gd name="connsiteY10-22" fmla="*/ 0 h 18288"/>
              <a:gd name="connsiteX11-23" fmla="*/ 7296912 w 8229600"/>
              <a:gd name="connsiteY11-24" fmla="*/ 0 h 18288"/>
              <a:gd name="connsiteX12-25" fmla="*/ 8229600 w 8229600"/>
              <a:gd name="connsiteY12-26" fmla="*/ 0 h 18288"/>
              <a:gd name="connsiteX13-27" fmla="*/ 8229600 w 8229600"/>
              <a:gd name="connsiteY13-28" fmla="*/ 18288 h 18288"/>
              <a:gd name="connsiteX14-29" fmla="*/ 7626096 w 8229600"/>
              <a:gd name="connsiteY14-30" fmla="*/ 18288 h 18288"/>
              <a:gd name="connsiteX15-31" fmla="*/ 7022592 w 8229600"/>
              <a:gd name="connsiteY15-32" fmla="*/ 18288 h 18288"/>
              <a:gd name="connsiteX16-33" fmla="*/ 6172200 w 8229600"/>
              <a:gd name="connsiteY16-34" fmla="*/ 18288 h 18288"/>
              <a:gd name="connsiteX17-35" fmla="*/ 5650992 w 8229600"/>
              <a:gd name="connsiteY17-36" fmla="*/ 18288 h 18288"/>
              <a:gd name="connsiteX18-37" fmla="*/ 4882896 w 8229600"/>
              <a:gd name="connsiteY18-38" fmla="*/ 18288 h 18288"/>
              <a:gd name="connsiteX19-39" fmla="*/ 4443984 w 8229600"/>
              <a:gd name="connsiteY19-40" fmla="*/ 18288 h 18288"/>
              <a:gd name="connsiteX20-41" fmla="*/ 3758184 w 8229600"/>
              <a:gd name="connsiteY20-42" fmla="*/ 18288 h 18288"/>
              <a:gd name="connsiteX21-43" fmla="*/ 3236976 w 8229600"/>
              <a:gd name="connsiteY21-44" fmla="*/ 18288 h 18288"/>
              <a:gd name="connsiteX22-45" fmla="*/ 2386584 w 8229600"/>
              <a:gd name="connsiteY22-46" fmla="*/ 18288 h 18288"/>
              <a:gd name="connsiteX23-47" fmla="*/ 1947672 w 8229600"/>
              <a:gd name="connsiteY23-48" fmla="*/ 18288 h 18288"/>
              <a:gd name="connsiteX24-49" fmla="*/ 1261872 w 8229600"/>
              <a:gd name="connsiteY24-50" fmla="*/ 18288 h 18288"/>
              <a:gd name="connsiteX25-51" fmla="*/ 822960 w 8229600"/>
              <a:gd name="connsiteY25-52" fmla="*/ 18288 h 18288"/>
              <a:gd name="connsiteX26-53" fmla="*/ 0 w 8229600"/>
              <a:gd name="connsiteY26-54" fmla="*/ 18288 h 18288"/>
              <a:gd name="connsiteX27-55" fmla="*/ 0 w 8229600"/>
              <a:gd name="connsiteY27-56" fmla="*/ 0 h 182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9369" y="2071316"/>
            <a:ext cx="5035164" cy="4119172"/>
          </a:xfrm>
        </p:spPr>
        <p:txBody>
          <a:bodyPr anchor="t">
            <a:normAutofit/>
          </a:bodyPr>
          <a:lstStyle/>
          <a:p>
            <a:pPr>
              <a:lnSpc>
                <a:spcPct val="90000"/>
              </a:lnSpc>
            </a:pPr>
            <a:r>
              <a:rPr lang="en-GB" sz="1800"/>
              <a:t>“It’s important for forecasts to be as accurate as possible. We cannot plan operations capacity otherwise. This invariably means we end up with too much capacity (thereby increasing costs), or too little capacity (thereby losing revenue And dissatisfying customers)”.</a:t>
            </a:r>
            <a:endParaRPr lang="en-GB" sz="1800"/>
          </a:p>
          <a:p>
            <a:pPr marL="0" indent="0">
              <a:lnSpc>
                <a:spcPct val="90000"/>
              </a:lnSpc>
              <a:buNone/>
            </a:pPr>
            <a:r>
              <a:rPr lang="en-GB" sz="1800"/>
              <a:t> Vs.</a:t>
            </a:r>
            <a:endParaRPr lang="en-GB" sz="1800"/>
          </a:p>
          <a:p>
            <a:pPr marL="0" indent="0">
              <a:lnSpc>
                <a:spcPct val="90000"/>
              </a:lnSpc>
              <a:buNone/>
            </a:pPr>
            <a:endParaRPr lang="en-GB" sz="1800"/>
          </a:p>
          <a:p>
            <a:pPr>
              <a:lnSpc>
                <a:spcPct val="90000"/>
              </a:lnSpc>
            </a:pPr>
            <a:r>
              <a:rPr lang="en-GB" sz="1800"/>
              <a:t>“Demand will always be uncertain, that is the nature of demand. Get used to it. The only way to satisfy customers is to make the operation sufficiently responsive to cope with demand, almost irrespective of what it is”.  </a:t>
            </a:r>
            <a:endParaRPr lang="en-GB" sz="1800"/>
          </a:p>
          <a:p>
            <a:pPr marL="0" indent="0">
              <a:lnSpc>
                <a:spcPct val="90000"/>
              </a:lnSpc>
              <a:buNone/>
            </a:pPr>
            <a:endParaRPr lang="en-GB" sz="1800"/>
          </a:p>
          <a:p>
            <a:pPr>
              <a:lnSpc>
                <a:spcPct val="90000"/>
              </a:lnSpc>
            </a:pPr>
            <a:r>
              <a:rPr lang="en-GB" sz="1800"/>
              <a:t>A third way – compromise?</a:t>
            </a:r>
            <a:endParaRPr lang="en-GB" sz="1800"/>
          </a:p>
        </p:txBody>
      </p:sp>
      <p:pic>
        <p:nvPicPr>
          <p:cNvPr id="4" name="Picture 3"/>
          <p:cNvPicPr>
            <a:picLocks noChangeAspect="1"/>
          </p:cNvPicPr>
          <p:nvPr/>
        </p:nvPicPr>
        <p:blipFill rotWithShape="1">
          <a:blip r:embed="rId1"/>
          <a:srcRect l="29763" r="29830"/>
          <a:stretch>
            <a:fillRect/>
          </a:stretch>
        </p:blipFill>
        <p:spPr>
          <a:xfrm>
            <a:off x="5756743" y="2093976"/>
            <a:ext cx="2955798" cy="409651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anchor="ctr">
            <a:normAutofit/>
          </a:bodyPr>
          <a:lstStyle/>
          <a:p>
            <a:r>
              <a:rPr lang="en-GB" sz="3100" dirty="0">
                <a:solidFill>
                  <a:srgbClr val="FF0000"/>
                </a:solidFill>
              </a:rPr>
              <a:t>Demand side management</a:t>
            </a:r>
            <a:endParaRPr lang="en-GB" sz="3100" dirty="0">
              <a:solidFill>
                <a:srgbClr val="FF0000"/>
              </a:solidFill>
            </a:endParaRPr>
          </a:p>
        </p:txBody>
      </p:sp>
      <p:pic>
        <p:nvPicPr>
          <p:cNvPr id="4" name="Picture 3"/>
          <p:cNvPicPr>
            <a:picLocks noChangeAspect="1"/>
          </p:cNvPicPr>
          <p:nvPr/>
        </p:nvPicPr>
        <p:blipFill rotWithShape="1">
          <a:blip r:embed="rId1"/>
          <a:srcRect t="15877" b="23101"/>
          <a:stretch>
            <a:fill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3167986" y="3752850"/>
            <a:ext cx="5614060" cy="2452687"/>
          </a:xfrm>
        </p:spPr>
        <p:txBody>
          <a:bodyPr anchor="ctr">
            <a:normAutofit/>
          </a:bodyPr>
          <a:lstStyle/>
          <a:p>
            <a:r>
              <a:rPr lang="en-GB" sz="1600" dirty="0"/>
              <a:t>Peak pricing – holidays</a:t>
            </a:r>
            <a:endParaRPr lang="en-GB" sz="1600" dirty="0"/>
          </a:p>
          <a:p>
            <a:r>
              <a:rPr lang="en-GB" sz="1600" dirty="0"/>
              <a:t>Promotion</a:t>
            </a:r>
            <a:endParaRPr lang="en-GB" sz="1600" dirty="0"/>
          </a:p>
          <a:p>
            <a:r>
              <a:rPr lang="en-GB" sz="1600" dirty="0"/>
              <a:t>Reservation and appointments </a:t>
            </a:r>
            <a:endParaRPr lang="en-GB" sz="1600" dirty="0"/>
          </a:p>
          <a:p>
            <a:r>
              <a:rPr lang="en-GB" sz="1600" dirty="0"/>
              <a:t>Creating an alternative offering?</a:t>
            </a:r>
            <a:endParaRPr lang="en-GB"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1840" y="2842855"/>
            <a:ext cx="2160240" cy="1460323"/>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Action</a:t>
            </a:r>
            <a:endParaRPr lang="en-GB" sz="3200" dirty="0"/>
          </a:p>
        </p:txBody>
      </p:sp>
      <p:sp>
        <p:nvSpPr>
          <p:cNvPr id="4" name="Right Arrow 3"/>
          <p:cNvSpPr/>
          <p:nvPr/>
        </p:nvSpPr>
        <p:spPr>
          <a:xfrm>
            <a:off x="1763688" y="3241054"/>
            <a:ext cx="1368152" cy="720080"/>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Inputs</a:t>
            </a:r>
            <a:endParaRPr lang="en-GB" dirty="0"/>
          </a:p>
        </p:txBody>
      </p:sp>
      <p:sp>
        <p:nvSpPr>
          <p:cNvPr id="5" name="Right Arrow 4"/>
          <p:cNvSpPr/>
          <p:nvPr/>
        </p:nvSpPr>
        <p:spPr>
          <a:xfrm>
            <a:off x="5292080" y="3202896"/>
            <a:ext cx="1368152" cy="720080"/>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Outputs</a:t>
            </a:r>
            <a:endParaRPr lang="en-GB" dirty="0"/>
          </a:p>
        </p:txBody>
      </p:sp>
      <p:sp>
        <p:nvSpPr>
          <p:cNvPr id="6" name="Right Arrow 5"/>
          <p:cNvSpPr/>
          <p:nvPr/>
        </p:nvSpPr>
        <p:spPr>
          <a:xfrm rot="16200000">
            <a:off x="3419872" y="4627215"/>
            <a:ext cx="1368152" cy="720080"/>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Resources</a:t>
            </a:r>
            <a:endParaRPr lang="en-GB" dirty="0"/>
          </a:p>
        </p:txBody>
      </p:sp>
      <p:sp>
        <p:nvSpPr>
          <p:cNvPr id="7" name="Right Arrow 6"/>
          <p:cNvSpPr/>
          <p:nvPr/>
        </p:nvSpPr>
        <p:spPr>
          <a:xfrm rot="5400000">
            <a:off x="3410638" y="1692837"/>
            <a:ext cx="1568234" cy="720080"/>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Expectations</a:t>
            </a:r>
            <a:endParaRPr lang="en-GB" dirty="0"/>
          </a:p>
        </p:txBody>
      </p:sp>
      <p:sp>
        <p:nvSpPr>
          <p:cNvPr id="8" name="Left-Up Arrow 7"/>
          <p:cNvSpPr/>
          <p:nvPr/>
        </p:nvSpPr>
        <p:spPr>
          <a:xfrm>
            <a:off x="4283968" y="3778960"/>
            <a:ext cx="1872208" cy="1368152"/>
          </a:xfrm>
          <a:prstGeom prst="leftUpArrow">
            <a:avLst>
              <a:gd name="adj1" fmla="val 8963"/>
              <a:gd name="adj2" fmla="val 14795"/>
              <a:gd name="adj3" fmla="val 1698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eft-Up Arrow 8"/>
          <p:cNvSpPr/>
          <p:nvPr/>
        </p:nvSpPr>
        <p:spPr>
          <a:xfrm rot="16200000">
            <a:off x="4608004" y="1798740"/>
            <a:ext cx="1296144" cy="1800200"/>
          </a:xfrm>
          <a:prstGeom prst="leftUpArrow">
            <a:avLst>
              <a:gd name="adj1" fmla="val 8963"/>
              <a:gd name="adj2" fmla="val 14795"/>
              <a:gd name="adj3" fmla="val 1698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692872" y="1412776"/>
            <a:ext cx="2088232" cy="738664"/>
          </a:xfrm>
          <a:prstGeom prst="rect">
            <a:avLst/>
          </a:prstGeom>
          <a:noFill/>
        </p:spPr>
        <p:txBody>
          <a:bodyPr wrap="square" rtlCol="0">
            <a:spAutoFit/>
          </a:bodyPr>
          <a:lstStyle/>
          <a:p>
            <a:pPr algn="ctr"/>
            <a:r>
              <a:rPr lang="en-GB" dirty="0"/>
              <a:t>Effectiveness</a:t>
            </a:r>
            <a:endParaRPr lang="en-GB" dirty="0"/>
          </a:p>
          <a:p>
            <a:pPr algn="ctr"/>
            <a:r>
              <a:rPr lang="en-GB" sz="1200" i="1" dirty="0"/>
              <a:t>The extent to which the output meets expectations</a:t>
            </a:r>
            <a:endParaRPr lang="en-GB" sz="1200" i="1" dirty="0"/>
          </a:p>
        </p:txBody>
      </p:sp>
      <p:sp>
        <p:nvSpPr>
          <p:cNvPr id="11" name="TextBox 10"/>
          <p:cNvSpPr txBox="1"/>
          <p:nvPr/>
        </p:nvSpPr>
        <p:spPr>
          <a:xfrm>
            <a:off x="4716016" y="4935740"/>
            <a:ext cx="2088232" cy="738664"/>
          </a:xfrm>
          <a:prstGeom prst="rect">
            <a:avLst/>
          </a:prstGeom>
          <a:noFill/>
        </p:spPr>
        <p:txBody>
          <a:bodyPr wrap="square" rtlCol="0">
            <a:spAutoFit/>
          </a:bodyPr>
          <a:lstStyle/>
          <a:p>
            <a:pPr algn="ctr"/>
            <a:r>
              <a:rPr lang="en-GB" dirty="0"/>
              <a:t>Efficiency</a:t>
            </a:r>
            <a:endParaRPr lang="en-GB" dirty="0"/>
          </a:p>
          <a:p>
            <a:pPr algn="ctr"/>
            <a:r>
              <a:rPr lang="en-GB" sz="1200" i="1" dirty="0"/>
              <a:t>Resources consumed  in producing the output?</a:t>
            </a:r>
            <a:endParaRPr lang="en-GB" sz="1200" i="1" dirty="0"/>
          </a:p>
        </p:txBody>
      </p:sp>
      <p:sp>
        <p:nvSpPr>
          <p:cNvPr id="12" name="Left-Up Arrow 11"/>
          <p:cNvSpPr/>
          <p:nvPr/>
        </p:nvSpPr>
        <p:spPr>
          <a:xfrm rot="5400000">
            <a:off x="2385837" y="3609023"/>
            <a:ext cx="1347989" cy="1728192"/>
          </a:xfrm>
          <a:prstGeom prst="leftUpArrow">
            <a:avLst>
              <a:gd name="adj1" fmla="val 8963"/>
              <a:gd name="adj2" fmla="val 14795"/>
              <a:gd name="adj3" fmla="val 1698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p:nvPr/>
        </p:nvSpPr>
        <p:spPr bwMode="auto">
          <a:xfrm>
            <a:off x="685800" y="1600200"/>
            <a:ext cx="7772400" cy="48895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defRPr/>
            </a:pPr>
            <a:r>
              <a:rPr lang="en-GB" sz="2400" dirty="0"/>
              <a:t> A system for managing advanced reservations through pricing to maximize profitability.</a:t>
            </a:r>
            <a:endParaRPr lang="en-GB" sz="2400" dirty="0"/>
          </a:p>
          <a:p>
            <a:pPr marL="0" indent="0">
              <a:buFontTx/>
              <a:buNone/>
              <a:defRPr/>
            </a:pPr>
            <a:endParaRPr lang="en-GB" sz="2400" dirty="0"/>
          </a:p>
          <a:p>
            <a:pPr marL="0" indent="0">
              <a:buFontTx/>
              <a:buNone/>
              <a:defRPr/>
            </a:pPr>
            <a:r>
              <a:rPr lang="en-GB" sz="2400" dirty="0"/>
              <a:t>Commonly used in many sectors with fixed capacity, such as hotels and airlines. </a:t>
            </a:r>
            <a:endParaRPr lang="en-GB" sz="2400" dirty="0"/>
          </a:p>
          <a:p>
            <a:pPr marL="0" indent="0">
              <a:buFontTx/>
              <a:buNone/>
              <a:defRPr/>
            </a:pPr>
            <a:endParaRPr lang="en-US" b="1" dirty="0"/>
          </a:p>
          <a:p>
            <a:pPr fontAlgn="t"/>
            <a:r>
              <a:rPr lang="en-GB" sz="2000" dirty="0"/>
              <a:t>Friday, 2 nights, Standard Room, 150€</a:t>
            </a:r>
            <a:endParaRPr lang="en-GB" sz="2000" dirty="0"/>
          </a:p>
          <a:p>
            <a:pPr fontAlgn="t"/>
            <a:r>
              <a:rPr lang="en-GB" sz="2000" dirty="0"/>
              <a:t>Monday, 2 nights, Deluxe Room, 250€</a:t>
            </a:r>
            <a:endParaRPr lang="en-GB" sz="2000" dirty="0"/>
          </a:p>
          <a:p>
            <a:pPr fontAlgn="t"/>
            <a:r>
              <a:rPr lang="en-GB" sz="2000" dirty="0"/>
              <a:t>Monday, 1 night, Deluxe Room, 300€</a:t>
            </a:r>
            <a:endParaRPr lang="en-GB" sz="2000" dirty="0"/>
          </a:p>
          <a:p>
            <a:pPr fontAlgn="t"/>
            <a:r>
              <a:rPr lang="en-GB" sz="2000" dirty="0"/>
              <a:t>Saturday, 4 nights, Standard Room, 100€</a:t>
            </a:r>
            <a:endParaRPr lang="en-GB" sz="2000" dirty="0"/>
          </a:p>
          <a:p>
            <a:pPr>
              <a:defRPr/>
            </a:pPr>
            <a:endParaRPr lang="en-US" dirty="0">
              <a:ea typeface="MS PGothic" panose="020B0600070205080204" pitchFamily="34" charset="-128"/>
            </a:endParaRPr>
          </a:p>
        </p:txBody>
      </p:sp>
      <p:sp>
        <p:nvSpPr>
          <p:cNvPr id="3" name="Title 2"/>
          <p:cNvSpPr txBox="1"/>
          <p:nvPr/>
        </p:nvSpPr>
        <p:spPr bwMode="auto">
          <a:xfrm>
            <a:off x="457200" y="612775"/>
            <a:ext cx="8229600" cy="987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200" dirty="0">
                <a:solidFill>
                  <a:srgbClr val="C00000"/>
                </a:solidFill>
              </a:rPr>
              <a:t>Revenue (Yield) Management</a:t>
            </a:r>
            <a:endParaRPr lang="en-GB" sz="3200" dirty="0">
              <a:solidFill>
                <a:srgbClr val="C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797546" y="373524"/>
            <a:ext cx="7799847" cy="492443"/>
          </a:xfrm>
          <a:prstGeom prst="rect">
            <a:avLst/>
          </a:prstGeom>
          <a:noFill/>
          <a:ln w="12700">
            <a:noFill/>
            <a:miter lim="800000"/>
          </a:ln>
        </p:spPr>
        <p:txBody>
          <a:bodyPr wrap="square" lIns="0" tIns="0" rIns="0" bIns="0">
            <a:spAutoFit/>
          </a:bodyPr>
          <a:lstStyle/>
          <a:p>
            <a:pPr defTabSz="762000" eaLnBrk="0" hangingPunct="0"/>
            <a:r>
              <a:rPr lang="en-US" sz="3200" dirty="0">
                <a:solidFill>
                  <a:srgbClr val="C00000"/>
                </a:solidFill>
              </a:rPr>
              <a:t>Ways of reconciling</a:t>
            </a:r>
            <a:r>
              <a:rPr lang="en-GB" sz="3200" dirty="0">
                <a:solidFill>
                  <a:srgbClr val="C00000"/>
                </a:solidFill>
              </a:rPr>
              <a:t> capacity and demand</a:t>
            </a:r>
            <a:endParaRPr lang="en-US" sz="3200" dirty="0">
              <a:solidFill>
                <a:srgbClr val="C00000"/>
              </a:solidFill>
            </a:endParaRPr>
          </a:p>
        </p:txBody>
      </p:sp>
      <p:grpSp>
        <p:nvGrpSpPr>
          <p:cNvPr id="3" name="Group 55"/>
          <p:cNvGrpSpPr/>
          <p:nvPr/>
        </p:nvGrpSpPr>
        <p:grpSpPr bwMode="auto">
          <a:xfrm>
            <a:off x="71438" y="1484313"/>
            <a:ext cx="2898775" cy="3889375"/>
            <a:chOff x="113" y="935"/>
            <a:chExt cx="1826" cy="2450"/>
          </a:xfrm>
        </p:grpSpPr>
        <p:sp>
          <p:nvSpPr>
            <p:cNvPr id="4" name="Rectangle 3"/>
            <p:cNvSpPr>
              <a:spLocks noChangeArrowheads="1"/>
            </p:cNvSpPr>
            <p:nvPr/>
          </p:nvSpPr>
          <p:spPr bwMode="auto">
            <a:xfrm>
              <a:off x="113" y="935"/>
              <a:ext cx="1826" cy="2450"/>
            </a:xfrm>
            <a:prstGeom prst="rect">
              <a:avLst/>
            </a:prstGeom>
            <a:solidFill>
              <a:srgbClr val="CCECFF"/>
            </a:solidFill>
            <a:ln w="28575">
              <a:solidFill>
                <a:schemeClr val="tx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p>
          </p:txBody>
        </p:sp>
        <p:sp>
          <p:nvSpPr>
            <p:cNvPr id="5" name="Rectangle 6"/>
            <p:cNvSpPr>
              <a:spLocks noChangeArrowheads="1"/>
            </p:cNvSpPr>
            <p:nvPr/>
          </p:nvSpPr>
          <p:spPr bwMode="auto">
            <a:xfrm>
              <a:off x="425" y="2869"/>
              <a:ext cx="1108" cy="192"/>
            </a:xfrm>
            <a:prstGeom prst="rect">
              <a:avLst/>
            </a:prstGeom>
            <a:noFill/>
            <a:ln w="28575">
              <a:noFill/>
              <a:miter lim="800000"/>
            </a:ln>
          </p:spPr>
          <p:txBody>
            <a:bodyPr lIns="0" tIns="0" rIns="0" bIns="0">
              <a:spAutoFit/>
            </a:bodyPr>
            <a:lstStyle/>
            <a:p>
              <a:pPr algn="ctr" defTabSz="762000" eaLnBrk="0" hangingPunct="0"/>
              <a:r>
                <a:rPr lang="en-US" sz="2000" dirty="0">
                  <a:solidFill>
                    <a:srgbClr val="000000"/>
                  </a:solidFill>
                </a:rPr>
                <a:t>Level capacity</a:t>
              </a:r>
              <a:endParaRPr lang="en-US" sz="2000" dirty="0">
                <a:solidFill>
                  <a:srgbClr val="000000"/>
                </a:solidFill>
              </a:endParaRPr>
            </a:p>
          </p:txBody>
        </p:sp>
        <p:grpSp>
          <p:nvGrpSpPr>
            <p:cNvPr id="6" name="Group 7"/>
            <p:cNvGrpSpPr/>
            <p:nvPr/>
          </p:nvGrpSpPr>
          <p:grpSpPr bwMode="auto">
            <a:xfrm>
              <a:off x="175" y="1459"/>
              <a:ext cx="72" cy="1047"/>
              <a:chOff x="464" y="1637"/>
              <a:chExt cx="65" cy="918"/>
            </a:xfrm>
          </p:grpSpPr>
          <p:sp>
            <p:nvSpPr>
              <p:cNvPr id="10" name="Freeform 8"/>
              <p:cNvSpPr/>
              <p:nvPr/>
            </p:nvSpPr>
            <p:spPr bwMode="auto">
              <a:xfrm>
                <a:off x="464" y="1637"/>
                <a:ext cx="65" cy="89"/>
              </a:xfrm>
              <a:custGeom>
                <a:avLst/>
                <a:gdLst>
                  <a:gd name="T0" fmla="*/ 32 w 65"/>
                  <a:gd name="T1" fmla="*/ 0 h 89"/>
                  <a:gd name="T2" fmla="*/ 64 w 65"/>
                  <a:gd name="T3" fmla="*/ 88 h 89"/>
                  <a:gd name="T4" fmla="*/ 0 w 65"/>
                  <a:gd name="T5" fmla="*/ 88 h 89"/>
                  <a:gd name="T6" fmla="*/ 32 w 65"/>
                  <a:gd name="T7" fmla="*/ 0 h 89"/>
                  <a:gd name="T8" fmla="*/ 0 60000 65536"/>
                  <a:gd name="T9" fmla="*/ 0 60000 65536"/>
                  <a:gd name="T10" fmla="*/ 0 60000 65536"/>
                  <a:gd name="T11" fmla="*/ 0 60000 65536"/>
                  <a:gd name="T12" fmla="*/ 0 w 65"/>
                  <a:gd name="T13" fmla="*/ 0 h 89"/>
                  <a:gd name="T14" fmla="*/ 65 w 65"/>
                  <a:gd name="T15" fmla="*/ 89 h 89"/>
                </a:gdLst>
                <a:ahLst/>
                <a:cxnLst>
                  <a:cxn ang="T8">
                    <a:pos x="T0" y="T1"/>
                  </a:cxn>
                  <a:cxn ang="T9">
                    <a:pos x="T2" y="T3"/>
                  </a:cxn>
                  <a:cxn ang="T10">
                    <a:pos x="T4" y="T5"/>
                  </a:cxn>
                  <a:cxn ang="T11">
                    <a:pos x="T6" y="T7"/>
                  </a:cxn>
                </a:cxnLst>
                <a:rect l="T12" t="T13" r="T14" b="T15"/>
                <a:pathLst>
                  <a:path w="65" h="89">
                    <a:moveTo>
                      <a:pt x="32" y="0"/>
                    </a:moveTo>
                    <a:lnTo>
                      <a:pt x="64" y="88"/>
                    </a:lnTo>
                    <a:lnTo>
                      <a:pt x="0" y="88"/>
                    </a:lnTo>
                    <a:lnTo>
                      <a:pt x="32" y="0"/>
                    </a:lnTo>
                  </a:path>
                </a:pathLst>
              </a:custGeom>
              <a:solidFill>
                <a:srgbClr val="000000"/>
              </a:solidFill>
              <a:ln w="28575" cap="rnd" cmpd="sng">
                <a:solidFill>
                  <a:schemeClr val="tx1"/>
                </a:solidFill>
                <a:prstDash val="solid"/>
                <a:round/>
                <a:headEnd type="none" w="med" len="med"/>
                <a:tailEnd type="none" w="med" len="med"/>
              </a:ln>
            </p:spPr>
            <p:txBody>
              <a:bodyPr/>
              <a:lstStyle/>
              <a:p>
                <a:endParaRPr lang="en-GB" dirty="0"/>
              </a:p>
            </p:txBody>
          </p:sp>
          <p:sp>
            <p:nvSpPr>
              <p:cNvPr id="11" name="Line 9"/>
              <p:cNvSpPr>
                <a:spLocks noChangeShapeType="1"/>
              </p:cNvSpPr>
              <p:nvPr/>
            </p:nvSpPr>
            <p:spPr bwMode="auto">
              <a:xfrm>
                <a:off x="496" y="1675"/>
                <a:ext cx="1" cy="880"/>
              </a:xfrm>
              <a:prstGeom prst="line">
                <a:avLst/>
              </a:prstGeom>
              <a:noFill/>
              <a:ln w="28575">
                <a:solidFill>
                  <a:srgbClr val="000000"/>
                </a:solidFill>
                <a:round/>
              </a:ln>
            </p:spPr>
            <p:txBody>
              <a:bodyPr/>
              <a:lstStyle/>
              <a:p>
                <a:endParaRPr lang="en-GB" dirty="0"/>
              </a:p>
            </p:txBody>
          </p:sp>
        </p:grpSp>
        <p:grpSp>
          <p:nvGrpSpPr>
            <p:cNvPr id="7" name="Group 10"/>
            <p:cNvGrpSpPr/>
            <p:nvPr/>
          </p:nvGrpSpPr>
          <p:grpSpPr bwMode="auto">
            <a:xfrm>
              <a:off x="208" y="2470"/>
              <a:ext cx="1538" cy="74"/>
              <a:chOff x="486" y="2539"/>
              <a:chExt cx="1385" cy="65"/>
            </a:xfrm>
          </p:grpSpPr>
          <p:sp>
            <p:nvSpPr>
              <p:cNvPr id="8" name="Freeform 11"/>
              <p:cNvSpPr/>
              <p:nvPr/>
            </p:nvSpPr>
            <p:spPr bwMode="auto">
              <a:xfrm>
                <a:off x="1782" y="2539"/>
                <a:ext cx="89" cy="65"/>
              </a:xfrm>
              <a:custGeom>
                <a:avLst/>
                <a:gdLst>
                  <a:gd name="T0" fmla="*/ 88 w 89"/>
                  <a:gd name="T1" fmla="*/ 32 h 65"/>
                  <a:gd name="T2" fmla="*/ 0 w 89"/>
                  <a:gd name="T3" fmla="*/ 64 h 65"/>
                  <a:gd name="T4" fmla="*/ 0 w 89"/>
                  <a:gd name="T5" fmla="*/ 0 h 65"/>
                  <a:gd name="T6" fmla="*/ 88 w 89"/>
                  <a:gd name="T7" fmla="*/ 32 h 65"/>
                  <a:gd name="T8" fmla="*/ 0 60000 65536"/>
                  <a:gd name="T9" fmla="*/ 0 60000 65536"/>
                  <a:gd name="T10" fmla="*/ 0 60000 65536"/>
                  <a:gd name="T11" fmla="*/ 0 60000 65536"/>
                  <a:gd name="T12" fmla="*/ 0 w 89"/>
                  <a:gd name="T13" fmla="*/ 0 h 65"/>
                  <a:gd name="T14" fmla="*/ 89 w 89"/>
                  <a:gd name="T15" fmla="*/ 65 h 65"/>
                </a:gdLst>
                <a:ahLst/>
                <a:cxnLst>
                  <a:cxn ang="T8">
                    <a:pos x="T0" y="T1"/>
                  </a:cxn>
                  <a:cxn ang="T9">
                    <a:pos x="T2" y="T3"/>
                  </a:cxn>
                  <a:cxn ang="T10">
                    <a:pos x="T4" y="T5"/>
                  </a:cxn>
                  <a:cxn ang="T11">
                    <a:pos x="T6" y="T7"/>
                  </a:cxn>
                </a:cxnLst>
                <a:rect l="T12" t="T13" r="T14" b="T15"/>
                <a:pathLst>
                  <a:path w="89" h="65">
                    <a:moveTo>
                      <a:pt x="88" y="32"/>
                    </a:moveTo>
                    <a:lnTo>
                      <a:pt x="0" y="64"/>
                    </a:lnTo>
                    <a:lnTo>
                      <a:pt x="0" y="0"/>
                    </a:lnTo>
                    <a:lnTo>
                      <a:pt x="88" y="32"/>
                    </a:lnTo>
                  </a:path>
                </a:pathLst>
              </a:custGeom>
              <a:solidFill>
                <a:srgbClr val="000000"/>
              </a:solidFill>
              <a:ln w="28575" cap="rnd" cmpd="sng">
                <a:solidFill>
                  <a:schemeClr val="tx1"/>
                </a:solidFill>
                <a:prstDash val="solid"/>
                <a:round/>
                <a:headEnd type="none" w="med" len="med"/>
                <a:tailEnd type="none" w="med" len="med"/>
              </a:ln>
            </p:spPr>
            <p:txBody>
              <a:bodyPr/>
              <a:lstStyle/>
              <a:p>
                <a:endParaRPr lang="en-GB" dirty="0"/>
              </a:p>
            </p:txBody>
          </p:sp>
          <p:sp>
            <p:nvSpPr>
              <p:cNvPr id="9" name="Line 12"/>
              <p:cNvSpPr>
                <a:spLocks noChangeShapeType="1"/>
              </p:cNvSpPr>
              <p:nvPr/>
            </p:nvSpPr>
            <p:spPr bwMode="auto">
              <a:xfrm flipH="1">
                <a:off x="486" y="2571"/>
                <a:ext cx="1376" cy="1"/>
              </a:xfrm>
              <a:prstGeom prst="line">
                <a:avLst/>
              </a:prstGeom>
              <a:noFill/>
              <a:ln w="28575">
                <a:solidFill>
                  <a:srgbClr val="000000"/>
                </a:solidFill>
                <a:round/>
              </a:ln>
            </p:spPr>
            <p:txBody>
              <a:bodyPr/>
              <a:lstStyle/>
              <a:p>
                <a:endParaRPr lang="en-GB" dirty="0"/>
              </a:p>
            </p:txBody>
          </p:sp>
        </p:grpSp>
      </p:grpSp>
      <p:grpSp>
        <p:nvGrpSpPr>
          <p:cNvPr id="12" name="Group 56"/>
          <p:cNvGrpSpPr/>
          <p:nvPr/>
        </p:nvGrpSpPr>
        <p:grpSpPr bwMode="auto">
          <a:xfrm>
            <a:off x="349250" y="2439988"/>
            <a:ext cx="2381250" cy="1093787"/>
            <a:chOff x="220" y="1537"/>
            <a:chExt cx="1500" cy="689"/>
          </a:xfrm>
        </p:grpSpPr>
        <p:sp>
          <p:nvSpPr>
            <p:cNvPr id="13" name="Freeform 13"/>
            <p:cNvSpPr/>
            <p:nvPr/>
          </p:nvSpPr>
          <p:spPr bwMode="auto">
            <a:xfrm>
              <a:off x="220" y="1769"/>
              <a:ext cx="1500" cy="457"/>
            </a:xfrm>
            <a:custGeom>
              <a:avLst/>
              <a:gdLst>
                <a:gd name="T0" fmla="*/ 1499 w 1351"/>
                <a:gd name="T1" fmla="*/ 0 h 400"/>
                <a:gd name="T2" fmla="*/ 1446 w 1351"/>
                <a:gd name="T3" fmla="*/ 35 h 400"/>
                <a:gd name="T4" fmla="*/ 1401 w 1351"/>
                <a:gd name="T5" fmla="*/ 90 h 400"/>
                <a:gd name="T6" fmla="*/ 1348 w 1351"/>
                <a:gd name="T7" fmla="*/ 127 h 400"/>
                <a:gd name="T8" fmla="*/ 1303 w 1351"/>
                <a:gd name="T9" fmla="*/ 163 h 400"/>
                <a:gd name="T10" fmla="*/ 1241 w 1351"/>
                <a:gd name="T11" fmla="*/ 145 h 400"/>
                <a:gd name="T12" fmla="*/ 1188 w 1351"/>
                <a:gd name="T13" fmla="*/ 136 h 400"/>
                <a:gd name="T14" fmla="*/ 1126 w 1351"/>
                <a:gd name="T15" fmla="*/ 90 h 400"/>
                <a:gd name="T16" fmla="*/ 1081 w 1351"/>
                <a:gd name="T17" fmla="*/ 72 h 400"/>
                <a:gd name="T18" fmla="*/ 1019 w 1351"/>
                <a:gd name="T19" fmla="*/ 45 h 400"/>
                <a:gd name="T20" fmla="*/ 975 w 1351"/>
                <a:gd name="T21" fmla="*/ 45 h 400"/>
                <a:gd name="T22" fmla="*/ 913 w 1351"/>
                <a:gd name="T23" fmla="*/ 45 h 400"/>
                <a:gd name="T24" fmla="*/ 868 w 1351"/>
                <a:gd name="T25" fmla="*/ 81 h 400"/>
                <a:gd name="T26" fmla="*/ 824 w 1351"/>
                <a:gd name="T27" fmla="*/ 90 h 400"/>
                <a:gd name="T28" fmla="*/ 798 w 1351"/>
                <a:gd name="T29" fmla="*/ 109 h 400"/>
                <a:gd name="T30" fmla="*/ 754 w 1351"/>
                <a:gd name="T31" fmla="*/ 163 h 400"/>
                <a:gd name="T32" fmla="*/ 656 w 1351"/>
                <a:gd name="T33" fmla="*/ 246 h 400"/>
                <a:gd name="T34" fmla="*/ 594 w 1351"/>
                <a:gd name="T35" fmla="*/ 273 h 400"/>
                <a:gd name="T36" fmla="*/ 541 w 1351"/>
                <a:gd name="T37" fmla="*/ 319 h 400"/>
                <a:gd name="T38" fmla="*/ 479 w 1351"/>
                <a:gd name="T39" fmla="*/ 337 h 400"/>
                <a:gd name="T40" fmla="*/ 443 w 1351"/>
                <a:gd name="T41" fmla="*/ 374 h 400"/>
                <a:gd name="T42" fmla="*/ 381 w 1351"/>
                <a:gd name="T43" fmla="*/ 383 h 400"/>
                <a:gd name="T44" fmla="*/ 328 w 1351"/>
                <a:gd name="T45" fmla="*/ 419 h 400"/>
                <a:gd name="T46" fmla="*/ 221 w 1351"/>
                <a:gd name="T47" fmla="*/ 456 h 400"/>
                <a:gd name="T48" fmla="*/ 159 w 1351"/>
                <a:gd name="T49" fmla="*/ 447 h 400"/>
                <a:gd name="T50" fmla="*/ 114 w 1351"/>
                <a:gd name="T51" fmla="*/ 438 h 400"/>
                <a:gd name="T52" fmla="*/ 71 w 1351"/>
                <a:gd name="T53" fmla="*/ 410 h 400"/>
                <a:gd name="T54" fmla="*/ 44 w 1351"/>
                <a:gd name="T55" fmla="*/ 392 h 400"/>
                <a:gd name="T56" fmla="*/ 0 w 1351"/>
                <a:gd name="T57" fmla="*/ 346 h 4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51"/>
                <a:gd name="T88" fmla="*/ 0 h 400"/>
                <a:gd name="T89" fmla="*/ 1351 w 1351"/>
                <a:gd name="T90" fmla="*/ 400 h 4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51" h="400">
                  <a:moveTo>
                    <a:pt x="1350" y="0"/>
                  </a:moveTo>
                  <a:lnTo>
                    <a:pt x="1302" y="31"/>
                  </a:lnTo>
                  <a:lnTo>
                    <a:pt x="1262" y="79"/>
                  </a:lnTo>
                  <a:lnTo>
                    <a:pt x="1214" y="111"/>
                  </a:lnTo>
                  <a:lnTo>
                    <a:pt x="1174" y="143"/>
                  </a:lnTo>
                  <a:lnTo>
                    <a:pt x="1118" y="127"/>
                  </a:lnTo>
                  <a:lnTo>
                    <a:pt x="1070" y="119"/>
                  </a:lnTo>
                  <a:lnTo>
                    <a:pt x="1014" y="79"/>
                  </a:lnTo>
                  <a:lnTo>
                    <a:pt x="974" y="63"/>
                  </a:lnTo>
                  <a:lnTo>
                    <a:pt x="918" y="39"/>
                  </a:lnTo>
                  <a:lnTo>
                    <a:pt x="878" y="39"/>
                  </a:lnTo>
                  <a:lnTo>
                    <a:pt x="822" y="39"/>
                  </a:lnTo>
                  <a:lnTo>
                    <a:pt x="782" y="71"/>
                  </a:lnTo>
                  <a:lnTo>
                    <a:pt x="742" y="79"/>
                  </a:lnTo>
                  <a:lnTo>
                    <a:pt x="719" y="95"/>
                  </a:lnTo>
                  <a:lnTo>
                    <a:pt x="679" y="143"/>
                  </a:lnTo>
                  <a:lnTo>
                    <a:pt x="591" y="215"/>
                  </a:lnTo>
                  <a:lnTo>
                    <a:pt x="535" y="239"/>
                  </a:lnTo>
                  <a:lnTo>
                    <a:pt x="487" y="279"/>
                  </a:lnTo>
                  <a:lnTo>
                    <a:pt x="431" y="295"/>
                  </a:lnTo>
                  <a:lnTo>
                    <a:pt x="399" y="327"/>
                  </a:lnTo>
                  <a:lnTo>
                    <a:pt x="343" y="335"/>
                  </a:lnTo>
                  <a:lnTo>
                    <a:pt x="295" y="367"/>
                  </a:lnTo>
                  <a:lnTo>
                    <a:pt x="199" y="399"/>
                  </a:lnTo>
                  <a:lnTo>
                    <a:pt x="143" y="391"/>
                  </a:lnTo>
                  <a:lnTo>
                    <a:pt x="103" y="383"/>
                  </a:lnTo>
                  <a:lnTo>
                    <a:pt x="64" y="359"/>
                  </a:lnTo>
                  <a:lnTo>
                    <a:pt x="40" y="343"/>
                  </a:lnTo>
                  <a:lnTo>
                    <a:pt x="0" y="303"/>
                  </a:lnTo>
                </a:path>
              </a:pathLst>
            </a:custGeom>
            <a:noFill/>
            <a:ln w="28575" cap="rnd" cmpd="sng">
              <a:solidFill>
                <a:srgbClr val="FF0000"/>
              </a:solidFill>
              <a:prstDash val="solid"/>
              <a:round/>
              <a:headEnd type="none" w="med" len="med"/>
              <a:tailEnd type="none" w="med" len="med"/>
            </a:ln>
          </p:spPr>
          <p:txBody>
            <a:bodyPr/>
            <a:lstStyle/>
            <a:p>
              <a:endParaRPr lang="en-GB" dirty="0"/>
            </a:p>
          </p:txBody>
        </p:sp>
        <p:sp>
          <p:nvSpPr>
            <p:cNvPr id="14" name="Rectangle 15"/>
            <p:cNvSpPr>
              <a:spLocks noChangeArrowheads="1"/>
            </p:cNvSpPr>
            <p:nvPr/>
          </p:nvSpPr>
          <p:spPr bwMode="auto">
            <a:xfrm>
              <a:off x="1108" y="1537"/>
              <a:ext cx="605" cy="192"/>
            </a:xfrm>
            <a:prstGeom prst="rect">
              <a:avLst/>
            </a:prstGeom>
            <a:noFill/>
            <a:ln w="28575">
              <a:noFill/>
              <a:miter lim="800000"/>
            </a:ln>
          </p:spPr>
          <p:txBody>
            <a:bodyPr wrap="none" lIns="0" tIns="0" rIns="0" bIns="0">
              <a:spAutoFit/>
            </a:bodyPr>
            <a:lstStyle/>
            <a:p>
              <a:pPr defTabSz="762000" eaLnBrk="0" hangingPunct="0"/>
              <a:r>
                <a:rPr lang="en-US" sz="2000" dirty="0">
                  <a:solidFill>
                    <a:srgbClr val="FF0000"/>
                  </a:solidFill>
                </a:rPr>
                <a:t>Demand</a:t>
              </a:r>
              <a:endParaRPr lang="en-US" sz="2000" dirty="0">
                <a:solidFill>
                  <a:srgbClr val="FF0000"/>
                </a:solidFill>
              </a:endParaRPr>
            </a:p>
          </p:txBody>
        </p:sp>
      </p:grpSp>
      <p:grpSp>
        <p:nvGrpSpPr>
          <p:cNvPr id="15" name="Group 57"/>
          <p:cNvGrpSpPr/>
          <p:nvPr/>
        </p:nvGrpSpPr>
        <p:grpSpPr bwMode="auto">
          <a:xfrm>
            <a:off x="330200" y="3067050"/>
            <a:ext cx="2454275" cy="379413"/>
            <a:chOff x="208" y="1932"/>
            <a:chExt cx="1546" cy="239"/>
          </a:xfrm>
        </p:grpSpPr>
        <p:sp>
          <p:nvSpPr>
            <p:cNvPr id="16" name="Rectangle 14"/>
            <p:cNvSpPr>
              <a:spLocks noChangeArrowheads="1"/>
            </p:cNvSpPr>
            <p:nvPr/>
          </p:nvSpPr>
          <p:spPr bwMode="auto">
            <a:xfrm>
              <a:off x="1111" y="1979"/>
              <a:ext cx="623" cy="192"/>
            </a:xfrm>
            <a:prstGeom prst="rect">
              <a:avLst/>
            </a:prstGeom>
            <a:noFill/>
            <a:ln w="12700">
              <a:noFill/>
              <a:miter lim="800000"/>
            </a:ln>
          </p:spPr>
          <p:txBody>
            <a:bodyPr wrap="none" lIns="0" tIns="0" rIns="0" bIns="0">
              <a:spAutoFit/>
            </a:bodyPr>
            <a:lstStyle/>
            <a:p>
              <a:pPr defTabSz="762000" eaLnBrk="0" hangingPunct="0"/>
              <a:r>
                <a:rPr lang="en-GB" sz="2000" dirty="0">
                  <a:solidFill>
                    <a:schemeClr val="accent2"/>
                  </a:solidFill>
                </a:rPr>
                <a:t>Capacity</a:t>
              </a:r>
              <a:endParaRPr lang="en-US" sz="2000" dirty="0">
                <a:solidFill>
                  <a:schemeClr val="accent2"/>
                </a:solidFill>
              </a:endParaRPr>
            </a:p>
          </p:txBody>
        </p:sp>
        <p:sp>
          <p:nvSpPr>
            <p:cNvPr id="17" name="Line 16"/>
            <p:cNvSpPr>
              <a:spLocks noChangeShapeType="1"/>
            </p:cNvSpPr>
            <p:nvPr/>
          </p:nvSpPr>
          <p:spPr bwMode="auto">
            <a:xfrm flipH="1">
              <a:off x="208" y="1932"/>
              <a:ext cx="1546" cy="1"/>
            </a:xfrm>
            <a:prstGeom prst="line">
              <a:avLst/>
            </a:prstGeom>
            <a:noFill/>
            <a:ln w="38100">
              <a:solidFill>
                <a:schemeClr val="accent2"/>
              </a:solidFill>
              <a:round/>
            </a:ln>
          </p:spPr>
          <p:txBody>
            <a:bodyPr/>
            <a:lstStyle/>
            <a:p>
              <a:endParaRPr lang="en-GB" dirty="0"/>
            </a:p>
          </p:txBody>
        </p:sp>
      </p:grpSp>
      <p:grpSp>
        <p:nvGrpSpPr>
          <p:cNvPr id="18" name="Group 58"/>
          <p:cNvGrpSpPr/>
          <p:nvPr/>
        </p:nvGrpSpPr>
        <p:grpSpPr bwMode="auto">
          <a:xfrm>
            <a:off x="3086100" y="1484313"/>
            <a:ext cx="2900363" cy="3889375"/>
            <a:chOff x="1944" y="935"/>
            <a:chExt cx="1827" cy="2450"/>
          </a:xfrm>
        </p:grpSpPr>
        <p:sp>
          <p:nvSpPr>
            <p:cNvPr id="19" name="Rectangle 4"/>
            <p:cNvSpPr>
              <a:spLocks noChangeArrowheads="1"/>
            </p:cNvSpPr>
            <p:nvPr/>
          </p:nvSpPr>
          <p:spPr bwMode="auto">
            <a:xfrm>
              <a:off x="1944" y="935"/>
              <a:ext cx="1827" cy="2450"/>
            </a:xfrm>
            <a:prstGeom prst="rect">
              <a:avLst/>
            </a:prstGeom>
            <a:solidFill>
              <a:srgbClr val="CCCCFF"/>
            </a:solidFill>
            <a:ln w="28575">
              <a:solidFill>
                <a:schemeClr val="tx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p>
          </p:txBody>
        </p:sp>
        <p:sp>
          <p:nvSpPr>
            <p:cNvPr id="20" name="Rectangle 17"/>
            <p:cNvSpPr>
              <a:spLocks noChangeArrowheads="1"/>
            </p:cNvSpPr>
            <p:nvPr/>
          </p:nvSpPr>
          <p:spPr bwMode="auto">
            <a:xfrm>
              <a:off x="2164" y="2860"/>
              <a:ext cx="1313" cy="192"/>
            </a:xfrm>
            <a:prstGeom prst="rect">
              <a:avLst/>
            </a:prstGeom>
            <a:noFill/>
            <a:ln w="28575">
              <a:noFill/>
              <a:miter lim="800000"/>
            </a:ln>
          </p:spPr>
          <p:txBody>
            <a:bodyPr lIns="0" tIns="0" rIns="0" bIns="0">
              <a:spAutoFit/>
            </a:bodyPr>
            <a:lstStyle/>
            <a:p>
              <a:pPr algn="ctr" defTabSz="762000" eaLnBrk="0" hangingPunct="0"/>
              <a:r>
                <a:rPr lang="en-US" sz="2000" dirty="0">
                  <a:solidFill>
                    <a:srgbClr val="000000"/>
                  </a:solidFill>
                </a:rPr>
                <a:t>Chase demand</a:t>
              </a:r>
              <a:endParaRPr lang="en-US" sz="2000" dirty="0">
                <a:solidFill>
                  <a:srgbClr val="000000"/>
                </a:solidFill>
              </a:endParaRPr>
            </a:p>
          </p:txBody>
        </p:sp>
        <p:grpSp>
          <p:nvGrpSpPr>
            <p:cNvPr id="21" name="Group 20"/>
            <p:cNvGrpSpPr/>
            <p:nvPr/>
          </p:nvGrpSpPr>
          <p:grpSpPr bwMode="auto">
            <a:xfrm>
              <a:off x="2010" y="1441"/>
              <a:ext cx="73" cy="1047"/>
              <a:chOff x="2117" y="1621"/>
              <a:chExt cx="65" cy="918"/>
            </a:xfrm>
          </p:grpSpPr>
          <p:sp>
            <p:nvSpPr>
              <p:cNvPr id="25" name="Freeform 21"/>
              <p:cNvSpPr/>
              <p:nvPr/>
            </p:nvSpPr>
            <p:spPr bwMode="auto">
              <a:xfrm>
                <a:off x="2117" y="1621"/>
                <a:ext cx="65" cy="89"/>
              </a:xfrm>
              <a:custGeom>
                <a:avLst/>
                <a:gdLst>
                  <a:gd name="T0" fmla="*/ 32 w 65"/>
                  <a:gd name="T1" fmla="*/ 0 h 89"/>
                  <a:gd name="T2" fmla="*/ 64 w 65"/>
                  <a:gd name="T3" fmla="*/ 88 h 89"/>
                  <a:gd name="T4" fmla="*/ 0 w 65"/>
                  <a:gd name="T5" fmla="*/ 88 h 89"/>
                  <a:gd name="T6" fmla="*/ 32 w 65"/>
                  <a:gd name="T7" fmla="*/ 0 h 89"/>
                  <a:gd name="T8" fmla="*/ 0 60000 65536"/>
                  <a:gd name="T9" fmla="*/ 0 60000 65536"/>
                  <a:gd name="T10" fmla="*/ 0 60000 65536"/>
                  <a:gd name="T11" fmla="*/ 0 60000 65536"/>
                  <a:gd name="T12" fmla="*/ 0 w 65"/>
                  <a:gd name="T13" fmla="*/ 0 h 89"/>
                  <a:gd name="T14" fmla="*/ 65 w 65"/>
                  <a:gd name="T15" fmla="*/ 89 h 89"/>
                </a:gdLst>
                <a:ahLst/>
                <a:cxnLst>
                  <a:cxn ang="T8">
                    <a:pos x="T0" y="T1"/>
                  </a:cxn>
                  <a:cxn ang="T9">
                    <a:pos x="T2" y="T3"/>
                  </a:cxn>
                  <a:cxn ang="T10">
                    <a:pos x="T4" y="T5"/>
                  </a:cxn>
                  <a:cxn ang="T11">
                    <a:pos x="T6" y="T7"/>
                  </a:cxn>
                </a:cxnLst>
                <a:rect l="T12" t="T13" r="T14" b="T15"/>
                <a:pathLst>
                  <a:path w="65" h="89">
                    <a:moveTo>
                      <a:pt x="32" y="0"/>
                    </a:moveTo>
                    <a:lnTo>
                      <a:pt x="64" y="88"/>
                    </a:lnTo>
                    <a:lnTo>
                      <a:pt x="0" y="88"/>
                    </a:lnTo>
                    <a:lnTo>
                      <a:pt x="32" y="0"/>
                    </a:lnTo>
                  </a:path>
                </a:pathLst>
              </a:custGeom>
              <a:solidFill>
                <a:srgbClr val="000000"/>
              </a:solidFill>
              <a:ln w="28575" cap="rnd" cmpd="sng">
                <a:solidFill>
                  <a:schemeClr val="tx1"/>
                </a:solidFill>
                <a:prstDash val="solid"/>
                <a:round/>
                <a:headEnd type="none" w="med" len="med"/>
                <a:tailEnd type="none" w="med" len="med"/>
              </a:ln>
            </p:spPr>
            <p:txBody>
              <a:bodyPr/>
              <a:lstStyle/>
              <a:p>
                <a:endParaRPr lang="en-GB" dirty="0"/>
              </a:p>
            </p:txBody>
          </p:sp>
          <p:sp>
            <p:nvSpPr>
              <p:cNvPr id="26" name="Line 22"/>
              <p:cNvSpPr>
                <a:spLocks noChangeShapeType="1"/>
              </p:cNvSpPr>
              <p:nvPr/>
            </p:nvSpPr>
            <p:spPr bwMode="auto">
              <a:xfrm>
                <a:off x="2149" y="1659"/>
                <a:ext cx="1" cy="880"/>
              </a:xfrm>
              <a:prstGeom prst="line">
                <a:avLst/>
              </a:prstGeom>
              <a:noFill/>
              <a:ln w="28575">
                <a:solidFill>
                  <a:srgbClr val="000000"/>
                </a:solidFill>
                <a:round/>
              </a:ln>
            </p:spPr>
            <p:txBody>
              <a:bodyPr/>
              <a:lstStyle/>
              <a:p>
                <a:endParaRPr lang="en-GB" dirty="0"/>
              </a:p>
            </p:txBody>
          </p:sp>
        </p:grpSp>
        <p:grpSp>
          <p:nvGrpSpPr>
            <p:cNvPr id="22" name="Group 23"/>
            <p:cNvGrpSpPr/>
            <p:nvPr/>
          </p:nvGrpSpPr>
          <p:grpSpPr bwMode="auto">
            <a:xfrm>
              <a:off x="2044" y="2452"/>
              <a:ext cx="1537" cy="74"/>
              <a:chOff x="2139" y="2523"/>
              <a:chExt cx="1385" cy="65"/>
            </a:xfrm>
          </p:grpSpPr>
          <p:sp>
            <p:nvSpPr>
              <p:cNvPr id="23" name="Freeform 24"/>
              <p:cNvSpPr/>
              <p:nvPr/>
            </p:nvSpPr>
            <p:spPr bwMode="auto">
              <a:xfrm>
                <a:off x="3435" y="2523"/>
                <a:ext cx="89" cy="65"/>
              </a:xfrm>
              <a:custGeom>
                <a:avLst/>
                <a:gdLst>
                  <a:gd name="T0" fmla="*/ 88 w 89"/>
                  <a:gd name="T1" fmla="*/ 32 h 65"/>
                  <a:gd name="T2" fmla="*/ 0 w 89"/>
                  <a:gd name="T3" fmla="*/ 64 h 65"/>
                  <a:gd name="T4" fmla="*/ 0 w 89"/>
                  <a:gd name="T5" fmla="*/ 0 h 65"/>
                  <a:gd name="T6" fmla="*/ 88 w 89"/>
                  <a:gd name="T7" fmla="*/ 32 h 65"/>
                  <a:gd name="T8" fmla="*/ 0 60000 65536"/>
                  <a:gd name="T9" fmla="*/ 0 60000 65536"/>
                  <a:gd name="T10" fmla="*/ 0 60000 65536"/>
                  <a:gd name="T11" fmla="*/ 0 60000 65536"/>
                  <a:gd name="T12" fmla="*/ 0 w 89"/>
                  <a:gd name="T13" fmla="*/ 0 h 65"/>
                  <a:gd name="T14" fmla="*/ 89 w 89"/>
                  <a:gd name="T15" fmla="*/ 65 h 65"/>
                </a:gdLst>
                <a:ahLst/>
                <a:cxnLst>
                  <a:cxn ang="T8">
                    <a:pos x="T0" y="T1"/>
                  </a:cxn>
                  <a:cxn ang="T9">
                    <a:pos x="T2" y="T3"/>
                  </a:cxn>
                  <a:cxn ang="T10">
                    <a:pos x="T4" y="T5"/>
                  </a:cxn>
                  <a:cxn ang="T11">
                    <a:pos x="T6" y="T7"/>
                  </a:cxn>
                </a:cxnLst>
                <a:rect l="T12" t="T13" r="T14" b="T15"/>
                <a:pathLst>
                  <a:path w="89" h="65">
                    <a:moveTo>
                      <a:pt x="88" y="32"/>
                    </a:moveTo>
                    <a:lnTo>
                      <a:pt x="0" y="64"/>
                    </a:lnTo>
                    <a:lnTo>
                      <a:pt x="0" y="0"/>
                    </a:lnTo>
                    <a:lnTo>
                      <a:pt x="88" y="32"/>
                    </a:lnTo>
                  </a:path>
                </a:pathLst>
              </a:custGeom>
              <a:solidFill>
                <a:srgbClr val="000000"/>
              </a:solidFill>
              <a:ln w="28575" cap="rnd" cmpd="sng">
                <a:solidFill>
                  <a:schemeClr val="tx1"/>
                </a:solidFill>
                <a:prstDash val="solid"/>
                <a:round/>
                <a:headEnd type="none" w="med" len="med"/>
                <a:tailEnd type="none" w="med" len="med"/>
              </a:ln>
            </p:spPr>
            <p:txBody>
              <a:bodyPr/>
              <a:lstStyle/>
              <a:p>
                <a:endParaRPr lang="en-GB" dirty="0"/>
              </a:p>
            </p:txBody>
          </p:sp>
          <p:sp>
            <p:nvSpPr>
              <p:cNvPr id="24" name="Line 25"/>
              <p:cNvSpPr>
                <a:spLocks noChangeShapeType="1"/>
              </p:cNvSpPr>
              <p:nvPr/>
            </p:nvSpPr>
            <p:spPr bwMode="auto">
              <a:xfrm flipH="1">
                <a:off x="2139" y="2555"/>
                <a:ext cx="1376" cy="1"/>
              </a:xfrm>
              <a:prstGeom prst="line">
                <a:avLst/>
              </a:prstGeom>
              <a:noFill/>
              <a:ln w="28575">
                <a:solidFill>
                  <a:srgbClr val="000000"/>
                </a:solidFill>
                <a:round/>
              </a:ln>
            </p:spPr>
            <p:txBody>
              <a:bodyPr/>
              <a:lstStyle/>
              <a:p>
                <a:endParaRPr lang="en-GB" dirty="0"/>
              </a:p>
            </p:txBody>
          </p:sp>
        </p:grpSp>
      </p:grpSp>
      <p:grpSp>
        <p:nvGrpSpPr>
          <p:cNvPr id="27" name="Group 61"/>
          <p:cNvGrpSpPr/>
          <p:nvPr/>
        </p:nvGrpSpPr>
        <p:grpSpPr bwMode="auto">
          <a:xfrm>
            <a:off x="6102350" y="1484313"/>
            <a:ext cx="2898775" cy="3889375"/>
            <a:chOff x="3776" y="935"/>
            <a:chExt cx="1826" cy="2450"/>
          </a:xfrm>
        </p:grpSpPr>
        <p:sp>
          <p:nvSpPr>
            <p:cNvPr id="28" name="Rectangle 2"/>
            <p:cNvSpPr>
              <a:spLocks noChangeArrowheads="1"/>
            </p:cNvSpPr>
            <p:nvPr/>
          </p:nvSpPr>
          <p:spPr bwMode="auto">
            <a:xfrm>
              <a:off x="3776" y="935"/>
              <a:ext cx="1826" cy="2450"/>
            </a:xfrm>
            <a:prstGeom prst="rect">
              <a:avLst/>
            </a:prstGeom>
            <a:solidFill>
              <a:srgbClr val="99CCFF"/>
            </a:solidFill>
            <a:ln w="28575">
              <a:solidFill>
                <a:schemeClr val="tx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p>
          </p:txBody>
        </p:sp>
        <p:sp>
          <p:nvSpPr>
            <p:cNvPr id="29" name="Rectangle 41"/>
            <p:cNvSpPr>
              <a:spLocks noChangeArrowheads="1"/>
            </p:cNvSpPr>
            <p:nvPr/>
          </p:nvSpPr>
          <p:spPr bwMode="auto">
            <a:xfrm>
              <a:off x="4033" y="2774"/>
              <a:ext cx="1294" cy="384"/>
            </a:xfrm>
            <a:prstGeom prst="rect">
              <a:avLst/>
            </a:prstGeom>
            <a:noFill/>
            <a:ln w="28575">
              <a:noFill/>
              <a:miter lim="800000"/>
            </a:ln>
          </p:spPr>
          <p:txBody>
            <a:bodyPr lIns="0" tIns="0" rIns="0" bIns="0">
              <a:spAutoFit/>
            </a:bodyPr>
            <a:lstStyle/>
            <a:p>
              <a:pPr algn="ctr" defTabSz="762000" eaLnBrk="0" hangingPunct="0"/>
              <a:r>
                <a:rPr lang="en-US" sz="2000" dirty="0">
                  <a:solidFill>
                    <a:srgbClr val="000000"/>
                  </a:solidFill>
                </a:rPr>
                <a:t>Demand management</a:t>
              </a:r>
              <a:endParaRPr lang="en-US" sz="2000" dirty="0">
                <a:solidFill>
                  <a:srgbClr val="000000"/>
                </a:solidFill>
              </a:endParaRPr>
            </a:p>
          </p:txBody>
        </p:sp>
        <p:grpSp>
          <p:nvGrpSpPr>
            <p:cNvPr id="30" name="Group 43"/>
            <p:cNvGrpSpPr/>
            <p:nvPr/>
          </p:nvGrpSpPr>
          <p:grpSpPr bwMode="auto">
            <a:xfrm>
              <a:off x="3847" y="1441"/>
              <a:ext cx="72" cy="1047"/>
              <a:chOff x="3771" y="1621"/>
              <a:chExt cx="65" cy="918"/>
            </a:xfrm>
          </p:grpSpPr>
          <p:sp>
            <p:nvSpPr>
              <p:cNvPr id="34" name="Freeform 44"/>
              <p:cNvSpPr/>
              <p:nvPr/>
            </p:nvSpPr>
            <p:spPr bwMode="auto">
              <a:xfrm>
                <a:off x="3771" y="1621"/>
                <a:ext cx="65" cy="89"/>
              </a:xfrm>
              <a:custGeom>
                <a:avLst/>
                <a:gdLst>
                  <a:gd name="T0" fmla="*/ 32 w 65"/>
                  <a:gd name="T1" fmla="*/ 0 h 89"/>
                  <a:gd name="T2" fmla="*/ 64 w 65"/>
                  <a:gd name="T3" fmla="*/ 88 h 89"/>
                  <a:gd name="T4" fmla="*/ 0 w 65"/>
                  <a:gd name="T5" fmla="*/ 88 h 89"/>
                  <a:gd name="T6" fmla="*/ 32 w 65"/>
                  <a:gd name="T7" fmla="*/ 0 h 89"/>
                  <a:gd name="T8" fmla="*/ 0 60000 65536"/>
                  <a:gd name="T9" fmla="*/ 0 60000 65536"/>
                  <a:gd name="T10" fmla="*/ 0 60000 65536"/>
                  <a:gd name="T11" fmla="*/ 0 60000 65536"/>
                  <a:gd name="T12" fmla="*/ 0 w 65"/>
                  <a:gd name="T13" fmla="*/ 0 h 89"/>
                  <a:gd name="T14" fmla="*/ 65 w 65"/>
                  <a:gd name="T15" fmla="*/ 89 h 89"/>
                </a:gdLst>
                <a:ahLst/>
                <a:cxnLst>
                  <a:cxn ang="T8">
                    <a:pos x="T0" y="T1"/>
                  </a:cxn>
                  <a:cxn ang="T9">
                    <a:pos x="T2" y="T3"/>
                  </a:cxn>
                  <a:cxn ang="T10">
                    <a:pos x="T4" y="T5"/>
                  </a:cxn>
                  <a:cxn ang="T11">
                    <a:pos x="T6" y="T7"/>
                  </a:cxn>
                </a:cxnLst>
                <a:rect l="T12" t="T13" r="T14" b="T15"/>
                <a:pathLst>
                  <a:path w="65" h="89">
                    <a:moveTo>
                      <a:pt x="32" y="0"/>
                    </a:moveTo>
                    <a:lnTo>
                      <a:pt x="64" y="88"/>
                    </a:lnTo>
                    <a:lnTo>
                      <a:pt x="0" y="88"/>
                    </a:lnTo>
                    <a:lnTo>
                      <a:pt x="32" y="0"/>
                    </a:lnTo>
                  </a:path>
                </a:pathLst>
              </a:custGeom>
              <a:solidFill>
                <a:srgbClr val="000000"/>
              </a:solidFill>
              <a:ln w="28575" cap="rnd" cmpd="sng">
                <a:solidFill>
                  <a:schemeClr val="tx1"/>
                </a:solidFill>
                <a:prstDash val="solid"/>
                <a:round/>
                <a:headEnd type="none" w="med" len="med"/>
                <a:tailEnd type="none" w="med" len="med"/>
              </a:ln>
            </p:spPr>
            <p:txBody>
              <a:bodyPr/>
              <a:lstStyle/>
              <a:p>
                <a:endParaRPr lang="en-GB" dirty="0"/>
              </a:p>
            </p:txBody>
          </p:sp>
          <p:sp>
            <p:nvSpPr>
              <p:cNvPr id="35" name="Line 45"/>
              <p:cNvSpPr>
                <a:spLocks noChangeShapeType="1"/>
              </p:cNvSpPr>
              <p:nvPr/>
            </p:nvSpPr>
            <p:spPr bwMode="auto">
              <a:xfrm>
                <a:off x="3803" y="1659"/>
                <a:ext cx="1" cy="880"/>
              </a:xfrm>
              <a:prstGeom prst="line">
                <a:avLst/>
              </a:prstGeom>
              <a:noFill/>
              <a:ln w="28575">
                <a:solidFill>
                  <a:srgbClr val="000000"/>
                </a:solidFill>
                <a:round/>
              </a:ln>
            </p:spPr>
            <p:txBody>
              <a:bodyPr/>
              <a:lstStyle/>
              <a:p>
                <a:endParaRPr lang="en-GB" dirty="0"/>
              </a:p>
            </p:txBody>
          </p:sp>
        </p:grpSp>
        <p:grpSp>
          <p:nvGrpSpPr>
            <p:cNvPr id="31" name="Group 46"/>
            <p:cNvGrpSpPr/>
            <p:nvPr/>
          </p:nvGrpSpPr>
          <p:grpSpPr bwMode="auto">
            <a:xfrm>
              <a:off x="3880" y="2452"/>
              <a:ext cx="1537" cy="74"/>
              <a:chOff x="3793" y="2523"/>
              <a:chExt cx="1384" cy="65"/>
            </a:xfrm>
          </p:grpSpPr>
          <p:sp>
            <p:nvSpPr>
              <p:cNvPr id="32" name="Freeform 47"/>
              <p:cNvSpPr/>
              <p:nvPr/>
            </p:nvSpPr>
            <p:spPr bwMode="auto">
              <a:xfrm>
                <a:off x="5089" y="2523"/>
                <a:ext cx="88" cy="65"/>
              </a:xfrm>
              <a:custGeom>
                <a:avLst/>
                <a:gdLst>
                  <a:gd name="T0" fmla="*/ 87 w 88"/>
                  <a:gd name="T1" fmla="*/ 32 h 65"/>
                  <a:gd name="T2" fmla="*/ 0 w 88"/>
                  <a:gd name="T3" fmla="*/ 64 h 65"/>
                  <a:gd name="T4" fmla="*/ 0 w 88"/>
                  <a:gd name="T5" fmla="*/ 0 h 65"/>
                  <a:gd name="T6" fmla="*/ 87 w 88"/>
                  <a:gd name="T7" fmla="*/ 32 h 65"/>
                  <a:gd name="T8" fmla="*/ 0 60000 65536"/>
                  <a:gd name="T9" fmla="*/ 0 60000 65536"/>
                  <a:gd name="T10" fmla="*/ 0 60000 65536"/>
                  <a:gd name="T11" fmla="*/ 0 60000 65536"/>
                  <a:gd name="T12" fmla="*/ 0 w 88"/>
                  <a:gd name="T13" fmla="*/ 0 h 65"/>
                  <a:gd name="T14" fmla="*/ 88 w 88"/>
                  <a:gd name="T15" fmla="*/ 65 h 65"/>
                </a:gdLst>
                <a:ahLst/>
                <a:cxnLst>
                  <a:cxn ang="T8">
                    <a:pos x="T0" y="T1"/>
                  </a:cxn>
                  <a:cxn ang="T9">
                    <a:pos x="T2" y="T3"/>
                  </a:cxn>
                  <a:cxn ang="T10">
                    <a:pos x="T4" y="T5"/>
                  </a:cxn>
                  <a:cxn ang="T11">
                    <a:pos x="T6" y="T7"/>
                  </a:cxn>
                </a:cxnLst>
                <a:rect l="T12" t="T13" r="T14" b="T15"/>
                <a:pathLst>
                  <a:path w="88" h="65">
                    <a:moveTo>
                      <a:pt x="87" y="32"/>
                    </a:moveTo>
                    <a:lnTo>
                      <a:pt x="0" y="64"/>
                    </a:lnTo>
                    <a:lnTo>
                      <a:pt x="0" y="0"/>
                    </a:lnTo>
                    <a:lnTo>
                      <a:pt x="87" y="32"/>
                    </a:lnTo>
                  </a:path>
                </a:pathLst>
              </a:custGeom>
              <a:solidFill>
                <a:srgbClr val="000000"/>
              </a:solidFill>
              <a:ln w="28575" cap="rnd" cmpd="sng">
                <a:solidFill>
                  <a:schemeClr val="tx1"/>
                </a:solidFill>
                <a:prstDash val="solid"/>
                <a:round/>
                <a:headEnd type="none" w="med" len="med"/>
                <a:tailEnd type="none" w="med" len="med"/>
              </a:ln>
            </p:spPr>
            <p:txBody>
              <a:bodyPr/>
              <a:lstStyle/>
              <a:p>
                <a:endParaRPr lang="en-GB" dirty="0"/>
              </a:p>
            </p:txBody>
          </p:sp>
          <p:sp>
            <p:nvSpPr>
              <p:cNvPr id="33" name="Line 48"/>
              <p:cNvSpPr>
                <a:spLocks noChangeShapeType="1"/>
              </p:cNvSpPr>
              <p:nvPr/>
            </p:nvSpPr>
            <p:spPr bwMode="auto">
              <a:xfrm flipH="1">
                <a:off x="3793" y="2555"/>
                <a:ext cx="1376" cy="1"/>
              </a:xfrm>
              <a:prstGeom prst="line">
                <a:avLst/>
              </a:prstGeom>
              <a:noFill/>
              <a:ln w="28575">
                <a:solidFill>
                  <a:srgbClr val="000000"/>
                </a:solidFill>
                <a:round/>
              </a:ln>
            </p:spPr>
            <p:txBody>
              <a:bodyPr/>
              <a:lstStyle/>
              <a:p>
                <a:endParaRPr lang="en-GB" dirty="0"/>
              </a:p>
            </p:txBody>
          </p:sp>
        </p:grpSp>
      </p:grpSp>
      <p:grpSp>
        <p:nvGrpSpPr>
          <p:cNvPr id="36" name="Group 63"/>
          <p:cNvGrpSpPr/>
          <p:nvPr/>
        </p:nvGrpSpPr>
        <p:grpSpPr bwMode="auto">
          <a:xfrm>
            <a:off x="6159500" y="3038475"/>
            <a:ext cx="2652713" cy="392113"/>
            <a:chOff x="3880" y="1914"/>
            <a:chExt cx="1671" cy="247"/>
          </a:xfrm>
        </p:grpSpPr>
        <p:sp>
          <p:nvSpPr>
            <p:cNvPr id="37" name="Line 50"/>
            <p:cNvSpPr>
              <a:spLocks noChangeShapeType="1"/>
            </p:cNvSpPr>
            <p:nvPr/>
          </p:nvSpPr>
          <p:spPr bwMode="auto">
            <a:xfrm flipH="1">
              <a:off x="3880" y="1914"/>
              <a:ext cx="1545" cy="1"/>
            </a:xfrm>
            <a:prstGeom prst="line">
              <a:avLst/>
            </a:prstGeom>
            <a:noFill/>
            <a:ln w="28575">
              <a:solidFill>
                <a:schemeClr val="accent2"/>
              </a:solidFill>
              <a:round/>
            </a:ln>
          </p:spPr>
          <p:txBody>
            <a:bodyPr/>
            <a:lstStyle/>
            <a:p>
              <a:endParaRPr lang="en-GB" dirty="0"/>
            </a:p>
          </p:txBody>
        </p:sp>
        <p:sp>
          <p:nvSpPr>
            <p:cNvPr id="38" name="Rectangle 51"/>
            <p:cNvSpPr>
              <a:spLocks noChangeArrowheads="1"/>
            </p:cNvSpPr>
            <p:nvPr/>
          </p:nvSpPr>
          <p:spPr bwMode="auto">
            <a:xfrm>
              <a:off x="4928" y="1969"/>
              <a:ext cx="623" cy="192"/>
            </a:xfrm>
            <a:prstGeom prst="rect">
              <a:avLst/>
            </a:prstGeom>
            <a:noFill/>
            <a:ln w="28575">
              <a:noFill/>
              <a:miter lim="800000"/>
            </a:ln>
          </p:spPr>
          <p:txBody>
            <a:bodyPr wrap="none" lIns="0" tIns="0" rIns="0" bIns="0">
              <a:spAutoFit/>
            </a:bodyPr>
            <a:lstStyle/>
            <a:p>
              <a:pPr defTabSz="762000" eaLnBrk="0" hangingPunct="0"/>
              <a:r>
                <a:rPr lang="en-US" sz="2000" dirty="0">
                  <a:solidFill>
                    <a:schemeClr val="accent2"/>
                  </a:solidFill>
                </a:rPr>
                <a:t>Capacity</a:t>
              </a:r>
              <a:endParaRPr lang="en-US" sz="2000" dirty="0">
                <a:solidFill>
                  <a:schemeClr val="accent2"/>
                </a:solidFill>
              </a:endParaRPr>
            </a:p>
          </p:txBody>
        </p:sp>
      </p:grpSp>
      <p:grpSp>
        <p:nvGrpSpPr>
          <p:cNvPr id="39" name="Group 59"/>
          <p:cNvGrpSpPr/>
          <p:nvPr/>
        </p:nvGrpSpPr>
        <p:grpSpPr bwMode="auto">
          <a:xfrm>
            <a:off x="3244850" y="2767013"/>
            <a:ext cx="2460625" cy="679450"/>
            <a:chOff x="2044" y="1743"/>
            <a:chExt cx="1550" cy="428"/>
          </a:xfrm>
        </p:grpSpPr>
        <p:sp>
          <p:nvSpPr>
            <p:cNvPr id="40" name="Rectangle 29"/>
            <p:cNvSpPr>
              <a:spLocks noChangeArrowheads="1"/>
            </p:cNvSpPr>
            <p:nvPr/>
          </p:nvSpPr>
          <p:spPr bwMode="auto">
            <a:xfrm>
              <a:off x="2971" y="1979"/>
              <a:ext cx="623" cy="192"/>
            </a:xfrm>
            <a:prstGeom prst="rect">
              <a:avLst/>
            </a:prstGeom>
            <a:noFill/>
            <a:ln w="28575">
              <a:noFill/>
              <a:miter lim="800000"/>
            </a:ln>
          </p:spPr>
          <p:txBody>
            <a:bodyPr wrap="none" lIns="0" tIns="0" rIns="0" bIns="0">
              <a:spAutoFit/>
            </a:bodyPr>
            <a:lstStyle/>
            <a:p>
              <a:pPr defTabSz="762000" eaLnBrk="0" hangingPunct="0"/>
              <a:r>
                <a:rPr lang="en-US" sz="2000" dirty="0">
                  <a:solidFill>
                    <a:schemeClr val="accent2"/>
                  </a:solidFill>
                </a:rPr>
                <a:t>Capacity</a:t>
              </a:r>
              <a:endParaRPr lang="en-US" sz="2000" dirty="0">
                <a:solidFill>
                  <a:schemeClr val="accent2"/>
                </a:solidFill>
              </a:endParaRPr>
            </a:p>
          </p:txBody>
        </p:sp>
        <p:grpSp>
          <p:nvGrpSpPr>
            <p:cNvPr id="41" name="Group 54"/>
            <p:cNvGrpSpPr/>
            <p:nvPr/>
          </p:nvGrpSpPr>
          <p:grpSpPr bwMode="auto">
            <a:xfrm>
              <a:off x="2044" y="1743"/>
              <a:ext cx="1545" cy="417"/>
              <a:chOff x="2044" y="1743"/>
              <a:chExt cx="1545" cy="417"/>
            </a:xfrm>
          </p:grpSpPr>
          <p:sp>
            <p:nvSpPr>
              <p:cNvPr id="42" name="Line 27"/>
              <p:cNvSpPr>
                <a:spLocks noChangeShapeType="1"/>
              </p:cNvSpPr>
              <p:nvPr/>
            </p:nvSpPr>
            <p:spPr bwMode="auto">
              <a:xfrm flipH="1">
                <a:off x="2044" y="2159"/>
                <a:ext cx="507" cy="1"/>
              </a:xfrm>
              <a:prstGeom prst="line">
                <a:avLst/>
              </a:prstGeom>
              <a:noFill/>
              <a:ln w="28575">
                <a:solidFill>
                  <a:schemeClr val="accent2"/>
                </a:solidFill>
                <a:round/>
              </a:ln>
            </p:spPr>
            <p:txBody>
              <a:bodyPr/>
              <a:lstStyle/>
              <a:p>
                <a:endParaRPr lang="en-GB" dirty="0"/>
              </a:p>
            </p:txBody>
          </p:sp>
          <p:sp>
            <p:nvSpPr>
              <p:cNvPr id="43" name="Freeform 28"/>
              <p:cNvSpPr/>
              <p:nvPr/>
            </p:nvSpPr>
            <p:spPr bwMode="auto">
              <a:xfrm>
                <a:off x="2547" y="2076"/>
                <a:ext cx="66" cy="5"/>
              </a:xfrm>
              <a:custGeom>
                <a:avLst/>
                <a:gdLst>
                  <a:gd name="T0" fmla="*/ 66 w 60"/>
                  <a:gd name="T1" fmla="*/ 0 h 4"/>
                  <a:gd name="T2" fmla="*/ 0 w 60"/>
                  <a:gd name="T3" fmla="*/ 5 h 4"/>
                  <a:gd name="T4" fmla="*/ 0 60000 65536"/>
                  <a:gd name="T5" fmla="*/ 0 60000 65536"/>
                  <a:gd name="T6" fmla="*/ 0 w 60"/>
                  <a:gd name="T7" fmla="*/ 0 h 4"/>
                  <a:gd name="T8" fmla="*/ 60 w 60"/>
                  <a:gd name="T9" fmla="*/ 4 h 4"/>
                </a:gdLst>
                <a:ahLst/>
                <a:cxnLst>
                  <a:cxn ang="T4">
                    <a:pos x="T0" y="T1"/>
                  </a:cxn>
                  <a:cxn ang="T5">
                    <a:pos x="T2" y="T3"/>
                  </a:cxn>
                </a:cxnLst>
                <a:rect l="T6" t="T7" r="T8" b="T9"/>
                <a:pathLst>
                  <a:path w="60" h="4">
                    <a:moveTo>
                      <a:pt x="60" y="0"/>
                    </a:moveTo>
                    <a:lnTo>
                      <a:pt x="0" y="4"/>
                    </a:lnTo>
                  </a:path>
                </a:pathLst>
              </a:custGeom>
              <a:noFill/>
              <a:ln w="28575" cmpd="sng">
                <a:solidFill>
                  <a:schemeClr val="accent2"/>
                </a:solidFill>
                <a:round/>
              </a:ln>
            </p:spPr>
            <p:txBody>
              <a:bodyPr/>
              <a:lstStyle/>
              <a:p>
                <a:endParaRPr lang="en-GB" dirty="0"/>
              </a:p>
            </p:txBody>
          </p:sp>
          <p:sp>
            <p:nvSpPr>
              <p:cNvPr id="44" name="Freeform 31"/>
              <p:cNvSpPr/>
              <p:nvPr/>
            </p:nvSpPr>
            <p:spPr bwMode="auto">
              <a:xfrm>
                <a:off x="2613" y="1990"/>
                <a:ext cx="5" cy="96"/>
              </a:xfrm>
              <a:custGeom>
                <a:avLst/>
                <a:gdLst>
                  <a:gd name="T0" fmla="*/ 0 w 4"/>
                  <a:gd name="T1" fmla="*/ 0 h 84"/>
                  <a:gd name="T2" fmla="*/ 5 w 4"/>
                  <a:gd name="T3" fmla="*/ 96 h 84"/>
                  <a:gd name="T4" fmla="*/ 0 60000 65536"/>
                  <a:gd name="T5" fmla="*/ 0 60000 65536"/>
                  <a:gd name="T6" fmla="*/ 0 w 4"/>
                  <a:gd name="T7" fmla="*/ 0 h 84"/>
                  <a:gd name="T8" fmla="*/ 4 w 4"/>
                  <a:gd name="T9" fmla="*/ 84 h 84"/>
                </a:gdLst>
                <a:ahLst/>
                <a:cxnLst>
                  <a:cxn ang="T4">
                    <a:pos x="T0" y="T1"/>
                  </a:cxn>
                  <a:cxn ang="T5">
                    <a:pos x="T2" y="T3"/>
                  </a:cxn>
                </a:cxnLst>
                <a:rect l="T6" t="T7" r="T8" b="T9"/>
                <a:pathLst>
                  <a:path w="4" h="84">
                    <a:moveTo>
                      <a:pt x="0" y="0"/>
                    </a:moveTo>
                    <a:lnTo>
                      <a:pt x="4" y="84"/>
                    </a:lnTo>
                  </a:path>
                </a:pathLst>
              </a:custGeom>
              <a:noFill/>
              <a:ln w="28575" cmpd="sng">
                <a:solidFill>
                  <a:schemeClr val="accent2"/>
                </a:solidFill>
                <a:round/>
              </a:ln>
            </p:spPr>
            <p:txBody>
              <a:bodyPr/>
              <a:lstStyle/>
              <a:p>
                <a:endParaRPr lang="en-GB" dirty="0"/>
              </a:p>
            </p:txBody>
          </p:sp>
          <p:sp>
            <p:nvSpPr>
              <p:cNvPr id="45" name="Freeform 32"/>
              <p:cNvSpPr/>
              <p:nvPr/>
            </p:nvSpPr>
            <p:spPr bwMode="auto">
              <a:xfrm>
                <a:off x="2618" y="1990"/>
                <a:ext cx="155" cy="1"/>
              </a:xfrm>
              <a:custGeom>
                <a:avLst/>
                <a:gdLst>
                  <a:gd name="T0" fmla="*/ 155 w 140"/>
                  <a:gd name="T1" fmla="*/ 0 h 1"/>
                  <a:gd name="T2" fmla="*/ 0 w 140"/>
                  <a:gd name="T3" fmla="*/ 0 h 1"/>
                  <a:gd name="T4" fmla="*/ 0 60000 65536"/>
                  <a:gd name="T5" fmla="*/ 0 60000 65536"/>
                  <a:gd name="T6" fmla="*/ 0 w 140"/>
                  <a:gd name="T7" fmla="*/ 0 h 1"/>
                  <a:gd name="T8" fmla="*/ 140 w 140"/>
                  <a:gd name="T9" fmla="*/ 1 h 1"/>
                </a:gdLst>
                <a:ahLst/>
                <a:cxnLst>
                  <a:cxn ang="T4">
                    <a:pos x="T0" y="T1"/>
                  </a:cxn>
                  <a:cxn ang="T5">
                    <a:pos x="T2" y="T3"/>
                  </a:cxn>
                </a:cxnLst>
                <a:rect l="T6" t="T7" r="T8" b="T9"/>
                <a:pathLst>
                  <a:path w="140" h="1">
                    <a:moveTo>
                      <a:pt x="140" y="0"/>
                    </a:moveTo>
                    <a:lnTo>
                      <a:pt x="0" y="0"/>
                    </a:lnTo>
                  </a:path>
                </a:pathLst>
              </a:custGeom>
              <a:noFill/>
              <a:ln w="28575" cmpd="sng">
                <a:solidFill>
                  <a:schemeClr val="accent2"/>
                </a:solidFill>
                <a:round/>
              </a:ln>
            </p:spPr>
            <p:txBody>
              <a:bodyPr/>
              <a:lstStyle/>
              <a:p>
                <a:endParaRPr lang="en-GB" dirty="0"/>
              </a:p>
            </p:txBody>
          </p:sp>
          <p:sp>
            <p:nvSpPr>
              <p:cNvPr id="46" name="Freeform 33"/>
              <p:cNvSpPr/>
              <p:nvPr/>
            </p:nvSpPr>
            <p:spPr bwMode="auto">
              <a:xfrm>
                <a:off x="2769" y="1830"/>
                <a:ext cx="4" cy="160"/>
              </a:xfrm>
              <a:custGeom>
                <a:avLst/>
                <a:gdLst>
                  <a:gd name="T0" fmla="*/ 0 w 4"/>
                  <a:gd name="T1" fmla="*/ 0 h 140"/>
                  <a:gd name="T2" fmla="*/ 4 w 4"/>
                  <a:gd name="T3" fmla="*/ 160 h 140"/>
                  <a:gd name="T4" fmla="*/ 0 60000 65536"/>
                  <a:gd name="T5" fmla="*/ 0 60000 65536"/>
                  <a:gd name="T6" fmla="*/ 0 w 4"/>
                  <a:gd name="T7" fmla="*/ 0 h 140"/>
                  <a:gd name="T8" fmla="*/ 4 w 4"/>
                  <a:gd name="T9" fmla="*/ 140 h 140"/>
                </a:gdLst>
                <a:ahLst/>
                <a:cxnLst>
                  <a:cxn ang="T4">
                    <a:pos x="T0" y="T1"/>
                  </a:cxn>
                  <a:cxn ang="T5">
                    <a:pos x="T2" y="T3"/>
                  </a:cxn>
                </a:cxnLst>
                <a:rect l="T6" t="T7" r="T8" b="T9"/>
                <a:pathLst>
                  <a:path w="4" h="140">
                    <a:moveTo>
                      <a:pt x="0" y="0"/>
                    </a:moveTo>
                    <a:lnTo>
                      <a:pt x="4" y="140"/>
                    </a:lnTo>
                  </a:path>
                </a:pathLst>
              </a:custGeom>
              <a:noFill/>
              <a:ln w="28575" cmpd="sng">
                <a:solidFill>
                  <a:schemeClr val="accent2"/>
                </a:solidFill>
                <a:round/>
              </a:ln>
            </p:spPr>
            <p:txBody>
              <a:bodyPr/>
              <a:lstStyle/>
              <a:p>
                <a:endParaRPr lang="en-GB" dirty="0"/>
              </a:p>
            </p:txBody>
          </p:sp>
          <p:sp>
            <p:nvSpPr>
              <p:cNvPr id="47" name="Freeform 34"/>
              <p:cNvSpPr/>
              <p:nvPr/>
            </p:nvSpPr>
            <p:spPr bwMode="auto">
              <a:xfrm>
                <a:off x="2771" y="1830"/>
                <a:ext cx="411" cy="1"/>
              </a:xfrm>
              <a:custGeom>
                <a:avLst/>
                <a:gdLst>
                  <a:gd name="T0" fmla="*/ 411 w 370"/>
                  <a:gd name="T1" fmla="*/ 0 h 1"/>
                  <a:gd name="T2" fmla="*/ 0 w 370"/>
                  <a:gd name="T3" fmla="*/ 1 h 1"/>
                  <a:gd name="T4" fmla="*/ 0 60000 65536"/>
                  <a:gd name="T5" fmla="*/ 0 60000 65536"/>
                  <a:gd name="T6" fmla="*/ 0 w 370"/>
                  <a:gd name="T7" fmla="*/ 0 h 1"/>
                  <a:gd name="T8" fmla="*/ 370 w 370"/>
                  <a:gd name="T9" fmla="*/ 1 h 1"/>
                </a:gdLst>
                <a:ahLst/>
                <a:cxnLst>
                  <a:cxn ang="T4">
                    <a:pos x="T0" y="T1"/>
                  </a:cxn>
                  <a:cxn ang="T5">
                    <a:pos x="T2" y="T3"/>
                  </a:cxn>
                </a:cxnLst>
                <a:rect l="T6" t="T7" r="T8" b="T9"/>
                <a:pathLst>
                  <a:path w="370" h="1">
                    <a:moveTo>
                      <a:pt x="370" y="0"/>
                    </a:moveTo>
                    <a:lnTo>
                      <a:pt x="0" y="1"/>
                    </a:lnTo>
                  </a:path>
                </a:pathLst>
              </a:custGeom>
              <a:noFill/>
              <a:ln w="28575" cmpd="sng">
                <a:solidFill>
                  <a:schemeClr val="accent2"/>
                </a:solidFill>
                <a:round/>
              </a:ln>
            </p:spPr>
            <p:txBody>
              <a:bodyPr/>
              <a:lstStyle/>
              <a:p>
                <a:endParaRPr lang="en-GB" dirty="0"/>
              </a:p>
            </p:txBody>
          </p:sp>
          <p:sp>
            <p:nvSpPr>
              <p:cNvPr id="48" name="Freeform 35"/>
              <p:cNvSpPr/>
              <p:nvPr/>
            </p:nvSpPr>
            <p:spPr bwMode="auto">
              <a:xfrm>
                <a:off x="3168" y="1825"/>
                <a:ext cx="5" cy="83"/>
              </a:xfrm>
              <a:custGeom>
                <a:avLst/>
                <a:gdLst>
                  <a:gd name="T0" fmla="*/ 0 w 4"/>
                  <a:gd name="T1" fmla="*/ 0 h 72"/>
                  <a:gd name="T2" fmla="*/ 5 w 4"/>
                  <a:gd name="T3" fmla="*/ 83 h 72"/>
                  <a:gd name="T4" fmla="*/ 0 60000 65536"/>
                  <a:gd name="T5" fmla="*/ 0 60000 65536"/>
                  <a:gd name="T6" fmla="*/ 0 w 4"/>
                  <a:gd name="T7" fmla="*/ 0 h 72"/>
                  <a:gd name="T8" fmla="*/ 4 w 4"/>
                  <a:gd name="T9" fmla="*/ 72 h 72"/>
                </a:gdLst>
                <a:ahLst/>
                <a:cxnLst>
                  <a:cxn ang="T4">
                    <a:pos x="T0" y="T1"/>
                  </a:cxn>
                  <a:cxn ang="T5">
                    <a:pos x="T2" y="T3"/>
                  </a:cxn>
                </a:cxnLst>
                <a:rect l="T6" t="T7" r="T8" b="T9"/>
                <a:pathLst>
                  <a:path w="4" h="72">
                    <a:moveTo>
                      <a:pt x="0" y="0"/>
                    </a:moveTo>
                    <a:lnTo>
                      <a:pt x="4" y="72"/>
                    </a:lnTo>
                  </a:path>
                </a:pathLst>
              </a:custGeom>
              <a:noFill/>
              <a:ln w="28575" cmpd="sng">
                <a:solidFill>
                  <a:schemeClr val="accent2"/>
                </a:solidFill>
                <a:round/>
              </a:ln>
            </p:spPr>
            <p:txBody>
              <a:bodyPr/>
              <a:lstStyle/>
              <a:p>
                <a:endParaRPr lang="en-GB" dirty="0"/>
              </a:p>
            </p:txBody>
          </p:sp>
          <p:sp>
            <p:nvSpPr>
              <p:cNvPr id="49" name="Freeform 36"/>
              <p:cNvSpPr/>
              <p:nvPr/>
            </p:nvSpPr>
            <p:spPr bwMode="auto">
              <a:xfrm>
                <a:off x="3173" y="1908"/>
                <a:ext cx="315" cy="9"/>
              </a:xfrm>
              <a:custGeom>
                <a:avLst/>
                <a:gdLst>
                  <a:gd name="T0" fmla="*/ 315 w 284"/>
                  <a:gd name="T1" fmla="*/ 9 h 8"/>
                  <a:gd name="T2" fmla="*/ 0 w 284"/>
                  <a:gd name="T3" fmla="*/ 0 h 8"/>
                  <a:gd name="T4" fmla="*/ 0 60000 65536"/>
                  <a:gd name="T5" fmla="*/ 0 60000 65536"/>
                  <a:gd name="T6" fmla="*/ 0 w 284"/>
                  <a:gd name="T7" fmla="*/ 0 h 8"/>
                  <a:gd name="T8" fmla="*/ 284 w 284"/>
                  <a:gd name="T9" fmla="*/ 8 h 8"/>
                </a:gdLst>
                <a:ahLst/>
                <a:cxnLst>
                  <a:cxn ang="T4">
                    <a:pos x="T0" y="T1"/>
                  </a:cxn>
                  <a:cxn ang="T5">
                    <a:pos x="T2" y="T3"/>
                  </a:cxn>
                </a:cxnLst>
                <a:rect l="T6" t="T7" r="T8" b="T9"/>
                <a:pathLst>
                  <a:path w="284" h="8">
                    <a:moveTo>
                      <a:pt x="284" y="8"/>
                    </a:moveTo>
                    <a:lnTo>
                      <a:pt x="0" y="0"/>
                    </a:lnTo>
                  </a:path>
                </a:pathLst>
              </a:custGeom>
              <a:noFill/>
              <a:ln w="28575" cmpd="sng">
                <a:solidFill>
                  <a:schemeClr val="accent2"/>
                </a:solidFill>
                <a:round/>
              </a:ln>
            </p:spPr>
            <p:txBody>
              <a:bodyPr/>
              <a:lstStyle/>
              <a:p>
                <a:endParaRPr lang="en-GB" dirty="0"/>
              </a:p>
            </p:txBody>
          </p:sp>
          <p:sp>
            <p:nvSpPr>
              <p:cNvPr id="50" name="Freeform 37"/>
              <p:cNvSpPr/>
              <p:nvPr/>
            </p:nvSpPr>
            <p:spPr bwMode="auto">
              <a:xfrm>
                <a:off x="3484" y="1743"/>
                <a:ext cx="4" cy="169"/>
              </a:xfrm>
              <a:custGeom>
                <a:avLst/>
                <a:gdLst>
                  <a:gd name="T0" fmla="*/ 0 w 4"/>
                  <a:gd name="T1" fmla="*/ 0 h 148"/>
                  <a:gd name="T2" fmla="*/ 4 w 4"/>
                  <a:gd name="T3" fmla="*/ 169 h 148"/>
                  <a:gd name="T4" fmla="*/ 0 60000 65536"/>
                  <a:gd name="T5" fmla="*/ 0 60000 65536"/>
                  <a:gd name="T6" fmla="*/ 0 w 4"/>
                  <a:gd name="T7" fmla="*/ 0 h 148"/>
                  <a:gd name="T8" fmla="*/ 4 w 4"/>
                  <a:gd name="T9" fmla="*/ 148 h 148"/>
                </a:gdLst>
                <a:ahLst/>
                <a:cxnLst>
                  <a:cxn ang="T4">
                    <a:pos x="T0" y="T1"/>
                  </a:cxn>
                  <a:cxn ang="T5">
                    <a:pos x="T2" y="T3"/>
                  </a:cxn>
                </a:cxnLst>
                <a:rect l="T6" t="T7" r="T8" b="T9"/>
                <a:pathLst>
                  <a:path w="4" h="148">
                    <a:moveTo>
                      <a:pt x="0" y="0"/>
                    </a:moveTo>
                    <a:lnTo>
                      <a:pt x="4" y="148"/>
                    </a:lnTo>
                  </a:path>
                </a:pathLst>
              </a:custGeom>
              <a:noFill/>
              <a:ln w="28575" cmpd="sng">
                <a:solidFill>
                  <a:schemeClr val="accent2"/>
                </a:solidFill>
                <a:round/>
              </a:ln>
            </p:spPr>
            <p:txBody>
              <a:bodyPr/>
              <a:lstStyle/>
              <a:p>
                <a:endParaRPr lang="en-GB" dirty="0"/>
              </a:p>
            </p:txBody>
          </p:sp>
          <p:sp>
            <p:nvSpPr>
              <p:cNvPr id="51" name="Line 38"/>
              <p:cNvSpPr>
                <a:spLocks noChangeShapeType="1"/>
              </p:cNvSpPr>
              <p:nvPr/>
            </p:nvSpPr>
            <p:spPr bwMode="auto">
              <a:xfrm flipH="1">
                <a:off x="3480" y="1749"/>
                <a:ext cx="109" cy="1"/>
              </a:xfrm>
              <a:prstGeom prst="line">
                <a:avLst/>
              </a:prstGeom>
              <a:noFill/>
              <a:ln w="28575">
                <a:solidFill>
                  <a:schemeClr val="accent2"/>
                </a:solidFill>
                <a:round/>
              </a:ln>
            </p:spPr>
            <p:txBody>
              <a:bodyPr/>
              <a:lstStyle/>
              <a:p>
                <a:endParaRPr lang="en-GB" dirty="0"/>
              </a:p>
            </p:txBody>
          </p:sp>
          <p:sp>
            <p:nvSpPr>
              <p:cNvPr id="52" name="Freeform 52"/>
              <p:cNvSpPr/>
              <p:nvPr/>
            </p:nvSpPr>
            <p:spPr bwMode="auto">
              <a:xfrm>
                <a:off x="2547" y="2076"/>
                <a:ext cx="1" cy="78"/>
              </a:xfrm>
              <a:custGeom>
                <a:avLst/>
                <a:gdLst>
                  <a:gd name="T0" fmla="*/ 0 w 1"/>
                  <a:gd name="T1" fmla="*/ 0 h 68"/>
                  <a:gd name="T2" fmla="*/ 1 w 1"/>
                  <a:gd name="T3" fmla="*/ 78 h 68"/>
                  <a:gd name="T4" fmla="*/ 0 60000 65536"/>
                  <a:gd name="T5" fmla="*/ 0 60000 65536"/>
                  <a:gd name="T6" fmla="*/ 0 w 1"/>
                  <a:gd name="T7" fmla="*/ 0 h 68"/>
                  <a:gd name="T8" fmla="*/ 1 w 1"/>
                  <a:gd name="T9" fmla="*/ 68 h 68"/>
                </a:gdLst>
                <a:ahLst/>
                <a:cxnLst>
                  <a:cxn ang="T4">
                    <a:pos x="T0" y="T1"/>
                  </a:cxn>
                  <a:cxn ang="T5">
                    <a:pos x="T2" y="T3"/>
                  </a:cxn>
                </a:cxnLst>
                <a:rect l="T6" t="T7" r="T8" b="T9"/>
                <a:pathLst>
                  <a:path w="1" h="68">
                    <a:moveTo>
                      <a:pt x="0" y="0"/>
                    </a:moveTo>
                    <a:lnTo>
                      <a:pt x="1" y="68"/>
                    </a:lnTo>
                  </a:path>
                </a:pathLst>
              </a:custGeom>
              <a:noFill/>
              <a:ln w="28575" cmpd="sng">
                <a:solidFill>
                  <a:schemeClr val="accent2"/>
                </a:solidFill>
                <a:round/>
                <a:headEnd type="none" w="med" len="med"/>
                <a:tailEnd type="none" w="med" len="med"/>
              </a:ln>
            </p:spPr>
            <p:txBody>
              <a:bodyPr/>
              <a:lstStyle/>
              <a:p>
                <a:endParaRPr lang="en-GB" dirty="0"/>
              </a:p>
            </p:txBody>
          </p:sp>
        </p:grpSp>
      </p:grpSp>
      <p:grpSp>
        <p:nvGrpSpPr>
          <p:cNvPr id="53" name="Group 60"/>
          <p:cNvGrpSpPr/>
          <p:nvPr/>
        </p:nvGrpSpPr>
        <p:grpSpPr bwMode="auto">
          <a:xfrm>
            <a:off x="3262313" y="2492375"/>
            <a:ext cx="2381250" cy="1011238"/>
            <a:chOff x="2055" y="1570"/>
            <a:chExt cx="1500" cy="637"/>
          </a:xfrm>
        </p:grpSpPr>
        <p:sp>
          <p:nvSpPr>
            <p:cNvPr id="54" name="Freeform 26"/>
            <p:cNvSpPr/>
            <p:nvPr/>
          </p:nvSpPr>
          <p:spPr bwMode="auto">
            <a:xfrm>
              <a:off x="2055" y="1751"/>
              <a:ext cx="1500" cy="456"/>
            </a:xfrm>
            <a:custGeom>
              <a:avLst/>
              <a:gdLst>
                <a:gd name="T0" fmla="*/ 1499 w 1351"/>
                <a:gd name="T1" fmla="*/ 0 h 400"/>
                <a:gd name="T2" fmla="*/ 1446 w 1351"/>
                <a:gd name="T3" fmla="*/ 36 h 400"/>
                <a:gd name="T4" fmla="*/ 1401 w 1351"/>
                <a:gd name="T5" fmla="*/ 90 h 400"/>
                <a:gd name="T6" fmla="*/ 1348 w 1351"/>
                <a:gd name="T7" fmla="*/ 127 h 400"/>
                <a:gd name="T8" fmla="*/ 1303 w 1351"/>
                <a:gd name="T9" fmla="*/ 163 h 400"/>
                <a:gd name="T10" fmla="*/ 1241 w 1351"/>
                <a:gd name="T11" fmla="*/ 145 h 400"/>
                <a:gd name="T12" fmla="*/ 1188 w 1351"/>
                <a:gd name="T13" fmla="*/ 136 h 400"/>
                <a:gd name="T14" fmla="*/ 1127 w 1351"/>
                <a:gd name="T15" fmla="*/ 90 h 400"/>
                <a:gd name="T16" fmla="*/ 1083 w 1351"/>
                <a:gd name="T17" fmla="*/ 72 h 400"/>
                <a:gd name="T18" fmla="*/ 1020 w 1351"/>
                <a:gd name="T19" fmla="*/ 44 h 400"/>
                <a:gd name="T20" fmla="*/ 976 w 1351"/>
                <a:gd name="T21" fmla="*/ 44 h 400"/>
                <a:gd name="T22" fmla="*/ 914 w 1351"/>
                <a:gd name="T23" fmla="*/ 44 h 400"/>
                <a:gd name="T24" fmla="*/ 869 w 1351"/>
                <a:gd name="T25" fmla="*/ 81 h 400"/>
                <a:gd name="T26" fmla="*/ 825 w 1351"/>
                <a:gd name="T27" fmla="*/ 90 h 400"/>
                <a:gd name="T28" fmla="*/ 798 w 1351"/>
                <a:gd name="T29" fmla="*/ 108 h 400"/>
                <a:gd name="T30" fmla="*/ 754 w 1351"/>
                <a:gd name="T31" fmla="*/ 163 h 400"/>
                <a:gd name="T32" fmla="*/ 656 w 1351"/>
                <a:gd name="T33" fmla="*/ 245 h 400"/>
                <a:gd name="T34" fmla="*/ 594 w 1351"/>
                <a:gd name="T35" fmla="*/ 272 h 400"/>
                <a:gd name="T36" fmla="*/ 541 w 1351"/>
                <a:gd name="T37" fmla="*/ 318 h 400"/>
                <a:gd name="T38" fmla="*/ 479 w 1351"/>
                <a:gd name="T39" fmla="*/ 336 h 400"/>
                <a:gd name="T40" fmla="*/ 443 w 1351"/>
                <a:gd name="T41" fmla="*/ 373 h 400"/>
                <a:gd name="T42" fmla="*/ 382 w 1351"/>
                <a:gd name="T43" fmla="*/ 382 h 400"/>
                <a:gd name="T44" fmla="*/ 329 w 1351"/>
                <a:gd name="T45" fmla="*/ 418 h 400"/>
                <a:gd name="T46" fmla="*/ 222 w 1351"/>
                <a:gd name="T47" fmla="*/ 455 h 400"/>
                <a:gd name="T48" fmla="*/ 160 w 1351"/>
                <a:gd name="T49" fmla="*/ 446 h 400"/>
                <a:gd name="T50" fmla="*/ 115 w 1351"/>
                <a:gd name="T51" fmla="*/ 437 h 400"/>
                <a:gd name="T52" fmla="*/ 71 w 1351"/>
                <a:gd name="T53" fmla="*/ 409 h 400"/>
                <a:gd name="T54" fmla="*/ 44 w 1351"/>
                <a:gd name="T55" fmla="*/ 391 h 400"/>
                <a:gd name="T56" fmla="*/ 0 w 1351"/>
                <a:gd name="T57" fmla="*/ 345 h 4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51"/>
                <a:gd name="T88" fmla="*/ 0 h 400"/>
                <a:gd name="T89" fmla="*/ 1351 w 1351"/>
                <a:gd name="T90" fmla="*/ 400 h 4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51" h="400">
                  <a:moveTo>
                    <a:pt x="1350" y="0"/>
                  </a:moveTo>
                  <a:lnTo>
                    <a:pt x="1302" y="32"/>
                  </a:lnTo>
                  <a:lnTo>
                    <a:pt x="1262" y="79"/>
                  </a:lnTo>
                  <a:lnTo>
                    <a:pt x="1214" y="111"/>
                  </a:lnTo>
                  <a:lnTo>
                    <a:pt x="1174" y="143"/>
                  </a:lnTo>
                  <a:lnTo>
                    <a:pt x="1118" y="127"/>
                  </a:lnTo>
                  <a:lnTo>
                    <a:pt x="1070" y="119"/>
                  </a:lnTo>
                  <a:lnTo>
                    <a:pt x="1015" y="79"/>
                  </a:lnTo>
                  <a:lnTo>
                    <a:pt x="975" y="63"/>
                  </a:lnTo>
                  <a:lnTo>
                    <a:pt x="919" y="39"/>
                  </a:lnTo>
                  <a:lnTo>
                    <a:pt x="879" y="39"/>
                  </a:lnTo>
                  <a:lnTo>
                    <a:pt x="823" y="39"/>
                  </a:lnTo>
                  <a:lnTo>
                    <a:pt x="783" y="71"/>
                  </a:lnTo>
                  <a:lnTo>
                    <a:pt x="743" y="79"/>
                  </a:lnTo>
                  <a:lnTo>
                    <a:pt x="719" y="95"/>
                  </a:lnTo>
                  <a:lnTo>
                    <a:pt x="679" y="143"/>
                  </a:lnTo>
                  <a:lnTo>
                    <a:pt x="591" y="215"/>
                  </a:lnTo>
                  <a:lnTo>
                    <a:pt x="535" y="239"/>
                  </a:lnTo>
                  <a:lnTo>
                    <a:pt x="487" y="279"/>
                  </a:lnTo>
                  <a:lnTo>
                    <a:pt x="431" y="295"/>
                  </a:lnTo>
                  <a:lnTo>
                    <a:pt x="399" y="327"/>
                  </a:lnTo>
                  <a:lnTo>
                    <a:pt x="344" y="335"/>
                  </a:lnTo>
                  <a:lnTo>
                    <a:pt x="296" y="367"/>
                  </a:lnTo>
                  <a:lnTo>
                    <a:pt x="200" y="399"/>
                  </a:lnTo>
                  <a:lnTo>
                    <a:pt x="144" y="391"/>
                  </a:lnTo>
                  <a:lnTo>
                    <a:pt x="104" y="383"/>
                  </a:lnTo>
                  <a:lnTo>
                    <a:pt x="64" y="359"/>
                  </a:lnTo>
                  <a:lnTo>
                    <a:pt x="40" y="343"/>
                  </a:lnTo>
                  <a:lnTo>
                    <a:pt x="0" y="303"/>
                  </a:lnTo>
                </a:path>
              </a:pathLst>
            </a:custGeom>
            <a:noFill/>
            <a:ln w="28575" cap="rnd" cmpd="sng">
              <a:solidFill>
                <a:srgbClr val="FF0000"/>
              </a:solidFill>
              <a:prstDash val="solid"/>
              <a:round/>
              <a:headEnd type="none" w="med" len="med"/>
              <a:tailEnd type="none" w="med" len="med"/>
            </a:ln>
          </p:spPr>
          <p:txBody>
            <a:bodyPr/>
            <a:lstStyle/>
            <a:p>
              <a:endParaRPr lang="en-GB" dirty="0"/>
            </a:p>
          </p:txBody>
        </p:sp>
        <p:sp>
          <p:nvSpPr>
            <p:cNvPr id="55" name="Rectangle 19"/>
            <p:cNvSpPr>
              <a:spLocks noChangeArrowheads="1"/>
            </p:cNvSpPr>
            <p:nvPr/>
          </p:nvSpPr>
          <p:spPr bwMode="auto">
            <a:xfrm>
              <a:off x="2699" y="1570"/>
              <a:ext cx="605" cy="192"/>
            </a:xfrm>
            <a:prstGeom prst="rect">
              <a:avLst/>
            </a:prstGeom>
            <a:noFill/>
            <a:ln w="28575">
              <a:noFill/>
              <a:miter lim="800000"/>
            </a:ln>
          </p:spPr>
          <p:txBody>
            <a:bodyPr wrap="none" lIns="0" tIns="0" rIns="0" bIns="0">
              <a:spAutoFit/>
            </a:bodyPr>
            <a:lstStyle/>
            <a:p>
              <a:pPr defTabSz="762000" eaLnBrk="0" hangingPunct="0"/>
              <a:r>
                <a:rPr lang="en-US" sz="2000" dirty="0">
                  <a:solidFill>
                    <a:srgbClr val="FF0000"/>
                  </a:solidFill>
                </a:rPr>
                <a:t>Demand</a:t>
              </a:r>
              <a:endParaRPr lang="en-US" sz="2000" dirty="0">
                <a:solidFill>
                  <a:srgbClr val="FF0000"/>
                </a:solidFill>
              </a:endParaRPr>
            </a:p>
          </p:txBody>
        </p:sp>
      </p:grpSp>
      <p:grpSp>
        <p:nvGrpSpPr>
          <p:cNvPr id="56" name="Group 62"/>
          <p:cNvGrpSpPr/>
          <p:nvPr/>
        </p:nvGrpSpPr>
        <p:grpSpPr bwMode="auto">
          <a:xfrm>
            <a:off x="6176963" y="2474913"/>
            <a:ext cx="2606675" cy="638175"/>
            <a:chOff x="3891" y="1559"/>
            <a:chExt cx="1642" cy="402"/>
          </a:xfrm>
        </p:grpSpPr>
        <p:sp>
          <p:nvSpPr>
            <p:cNvPr id="57" name="Freeform 49"/>
            <p:cNvSpPr/>
            <p:nvPr/>
          </p:nvSpPr>
          <p:spPr bwMode="auto">
            <a:xfrm>
              <a:off x="3891" y="1832"/>
              <a:ext cx="1500" cy="129"/>
            </a:xfrm>
            <a:custGeom>
              <a:avLst/>
              <a:gdLst>
                <a:gd name="T0" fmla="*/ 1499 w 1351"/>
                <a:gd name="T1" fmla="*/ 0 h 113"/>
                <a:gd name="T2" fmla="*/ 1437 w 1351"/>
                <a:gd name="T3" fmla="*/ 9 h 113"/>
                <a:gd name="T4" fmla="*/ 1401 w 1351"/>
                <a:gd name="T5" fmla="*/ 27 h 113"/>
                <a:gd name="T6" fmla="*/ 1303 w 1351"/>
                <a:gd name="T7" fmla="*/ 46 h 113"/>
                <a:gd name="T8" fmla="*/ 1241 w 1351"/>
                <a:gd name="T9" fmla="*/ 37 h 113"/>
                <a:gd name="T10" fmla="*/ 1188 w 1351"/>
                <a:gd name="T11" fmla="*/ 37 h 113"/>
                <a:gd name="T12" fmla="*/ 1081 w 1351"/>
                <a:gd name="T13" fmla="*/ 27 h 113"/>
                <a:gd name="T14" fmla="*/ 1019 w 1351"/>
                <a:gd name="T15" fmla="*/ 9 h 113"/>
                <a:gd name="T16" fmla="*/ 975 w 1351"/>
                <a:gd name="T17" fmla="*/ 18 h 113"/>
                <a:gd name="T18" fmla="*/ 913 w 1351"/>
                <a:gd name="T19" fmla="*/ 9 h 113"/>
                <a:gd name="T20" fmla="*/ 868 w 1351"/>
                <a:gd name="T21" fmla="*/ 27 h 113"/>
                <a:gd name="T22" fmla="*/ 806 w 1351"/>
                <a:gd name="T23" fmla="*/ 27 h 113"/>
                <a:gd name="T24" fmla="*/ 754 w 1351"/>
                <a:gd name="T25" fmla="*/ 46 h 113"/>
                <a:gd name="T26" fmla="*/ 656 w 1351"/>
                <a:gd name="T27" fmla="*/ 73 h 113"/>
                <a:gd name="T28" fmla="*/ 594 w 1351"/>
                <a:gd name="T29" fmla="*/ 73 h 113"/>
                <a:gd name="T30" fmla="*/ 541 w 1351"/>
                <a:gd name="T31" fmla="*/ 91 h 113"/>
                <a:gd name="T32" fmla="*/ 443 w 1351"/>
                <a:gd name="T33" fmla="*/ 100 h 113"/>
                <a:gd name="T34" fmla="*/ 381 w 1351"/>
                <a:gd name="T35" fmla="*/ 100 h 113"/>
                <a:gd name="T36" fmla="*/ 328 w 1351"/>
                <a:gd name="T37" fmla="*/ 119 h 113"/>
                <a:gd name="T38" fmla="*/ 221 w 1351"/>
                <a:gd name="T39" fmla="*/ 128 h 113"/>
                <a:gd name="T40" fmla="*/ 159 w 1351"/>
                <a:gd name="T41" fmla="*/ 119 h 113"/>
                <a:gd name="T42" fmla="*/ 114 w 1351"/>
                <a:gd name="T43" fmla="*/ 128 h 113"/>
                <a:gd name="T44" fmla="*/ 53 w 1351"/>
                <a:gd name="T45" fmla="*/ 100 h 113"/>
                <a:gd name="T46" fmla="*/ 0 w 1351"/>
                <a:gd name="T47" fmla="*/ 100 h 1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51"/>
                <a:gd name="T73" fmla="*/ 0 h 113"/>
                <a:gd name="T74" fmla="*/ 1351 w 1351"/>
                <a:gd name="T75" fmla="*/ 113 h 1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51" h="113">
                  <a:moveTo>
                    <a:pt x="1350" y="0"/>
                  </a:moveTo>
                  <a:lnTo>
                    <a:pt x="1294" y="8"/>
                  </a:lnTo>
                  <a:lnTo>
                    <a:pt x="1262" y="24"/>
                  </a:lnTo>
                  <a:lnTo>
                    <a:pt x="1174" y="40"/>
                  </a:lnTo>
                  <a:lnTo>
                    <a:pt x="1118" y="32"/>
                  </a:lnTo>
                  <a:lnTo>
                    <a:pt x="1070" y="32"/>
                  </a:lnTo>
                  <a:lnTo>
                    <a:pt x="974" y="24"/>
                  </a:lnTo>
                  <a:lnTo>
                    <a:pt x="918" y="8"/>
                  </a:lnTo>
                  <a:lnTo>
                    <a:pt x="878" y="16"/>
                  </a:lnTo>
                  <a:lnTo>
                    <a:pt x="822" y="8"/>
                  </a:lnTo>
                  <a:lnTo>
                    <a:pt x="782" y="24"/>
                  </a:lnTo>
                  <a:lnTo>
                    <a:pt x="726" y="24"/>
                  </a:lnTo>
                  <a:lnTo>
                    <a:pt x="679" y="40"/>
                  </a:lnTo>
                  <a:lnTo>
                    <a:pt x="591" y="64"/>
                  </a:lnTo>
                  <a:lnTo>
                    <a:pt x="535" y="64"/>
                  </a:lnTo>
                  <a:lnTo>
                    <a:pt x="487" y="80"/>
                  </a:lnTo>
                  <a:lnTo>
                    <a:pt x="399" y="88"/>
                  </a:lnTo>
                  <a:lnTo>
                    <a:pt x="343" y="88"/>
                  </a:lnTo>
                  <a:lnTo>
                    <a:pt x="295" y="104"/>
                  </a:lnTo>
                  <a:lnTo>
                    <a:pt x="199" y="112"/>
                  </a:lnTo>
                  <a:lnTo>
                    <a:pt x="143" y="104"/>
                  </a:lnTo>
                  <a:lnTo>
                    <a:pt x="103" y="112"/>
                  </a:lnTo>
                  <a:lnTo>
                    <a:pt x="48" y="88"/>
                  </a:lnTo>
                  <a:lnTo>
                    <a:pt x="0" y="88"/>
                  </a:lnTo>
                </a:path>
              </a:pathLst>
            </a:custGeom>
            <a:noFill/>
            <a:ln w="28575" cap="rnd" cmpd="sng">
              <a:solidFill>
                <a:srgbClr val="FF0000"/>
              </a:solidFill>
              <a:prstDash val="solid"/>
              <a:round/>
              <a:headEnd type="none" w="med" len="med"/>
              <a:tailEnd type="none" w="med" len="med"/>
            </a:ln>
          </p:spPr>
          <p:txBody>
            <a:bodyPr/>
            <a:lstStyle/>
            <a:p>
              <a:endParaRPr lang="en-GB" dirty="0"/>
            </a:p>
          </p:txBody>
        </p:sp>
        <p:sp>
          <p:nvSpPr>
            <p:cNvPr id="58" name="Rectangle 42"/>
            <p:cNvSpPr>
              <a:spLocks noChangeArrowheads="1"/>
            </p:cNvSpPr>
            <p:nvPr/>
          </p:nvSpPr>
          <p:spPr bwMode="auto">
            <a:xfrm>
              <a:off x="4928" y="1559"/>
              <a:ext cx="605" cy="192"/>
            </a:xfrm>
            <a:prstGeom prst="rect">
              <a:avLst/>
            </a:prstGeom>
            <a:noFill/>
            <a:ln w="28575">
              <a:noFill/>
              <a:miter lim="800000"/>
            </a:ln>
          </p:spPr>
          <p:txBody>
            <a:bodyPr wrap="none" lIns="0" tIns="0" rIns="0" bIns="0">
              <a:spAutoFit/>
            </a:bodyPr>
            <a:lstStyle/>
            <a:p>
              <a:pPr defTabSz="762000" eaLnBrk="0" hangingPunct="0"/>
              <a:r>
                <a:rPr lang="en-US" sz="2000" dirty="0">
                  <a:solidFill>
                    <a:srgbClr val="FF0000"/>
                  </a:solidFill>
                </a:rPr>
                <a:t>Demand</a:t>
              </a:r>
              <a:endParaRPr lang="en-US" sz="2000"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left)">
                                      <p:cBhvr>
                                        <p:cTn id="27" dur="10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10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dissolv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left)">
                                      <p:cBhvr>
                                        <p:cTn id="42" dur="10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1143000"/>
          </a:xfrm>
        </p:spPr>
        <p:txBody>
          <a:bodyPr>
            <a:normAutofit fontScale="90000"/>
          </a:bodyPr>
          <a:lstStyle/>
          <a:p>
            <a:r>
              <a:rPr lang="en-GB" sz="3600" dirty="0">
                <a:solidFill>
                  <a:srgbClr val="FF0000"/>
                </a:solidFill>
              </a:rPr>
              <a:t>Base level of capacity should reflect the relative</a:t>
            </a:r>
            <a:r>
              <a:rPr lang="en-GB" dirty="0">
                <a:solidFill>
                  <a:srgbClr val="FF0000"/>
                </a:solidFill>
              </a:rPr>
              <a:t> </a:t>
            </a:r>
            <a:r>
              <a:rPr lang="en-GB" sz="3600" dirty="0">
                <a:solidFill>
                  <a:srgbClr val="FF0000"/>
                </a:solidFill>
              </a:rPr>
              <a:t>importance of the operations’ performance objectives </a:t>
            </a:r>
            <a:endParaRPr lang="en-GB" dirty="0">
              <a:solidFill>
                <a:srgbClr val="FF0000"/>
              </a:solidFill>
            </a:endParaRPr>
          </a:p>
        </p:txBody>
      </p:sp>
      <p:pic>
        <p:nvPicPr>
          <p:cNvPr id="4" name="Content Placeholder 3"/>
          <p:cNvPicPr>
            <a:picLocks noGrp="1" noChangeAspect="1"/>
          </p:cNvPicPr>
          <p:nvPr>
            <p:ph idx="1"/>
          </p:nvPr>
        </p:nvPicPr>
        <p:blipFill>
          <a:blip r:embed="rId1"/>
          <a:stretch>
            <a:fillRect/>
          </a:stretch>
        </p:blipFill>
        <p:spPr>
          <a:xfrm>
            <a:off x="1133558" y="2056589"/>
            <a:ext cx="6876884" cy="446875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rgbClr val="FF0000"/>
                </a:solidFill>
              </a:rPr>
              <a:t>Level Vs. Chase capacity plan</a:t>
            </a:r>
            <a:endParaRPr lang="en-GB" sz="3200" dirty="0">
              <a:solidFill>
                <a:srgbClr val="FF0000"/>
              </a:solidFill>
            </a:endParaRPr>
          </a:p>
        </p:txBody>
      </p:sp>
      <p:pic>
        <p:nvPicPr>
          <p:cNvPr id="4" name="Content Placeholder 3"/>
          <p:cNvPicPr>
            <a:picLocks noGrp="1" noChangeAspect="1"/>
          </p:cNvPicPr>
          <p:nvPr>
            <p:ph idx="1"/>
          </p:nvPr>
        </p:nvPicPr>
        <p:blipFill>
          <a:blip r:embed="rId1"/>
          <a:stretch>
            <a:fillRect/>
          </a:stretch>
        </p:blipFill>
        <p:spPr>
          <a:xfrm>
            <a:off x="457200" y="2061470"/>
            <a:ext cx="8229600" cy="3603423"/>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Netflix Vs Blockbuster</a:t>
            </a:r>
            <a:endParaRPr lang="en-GB" dirty="0"/>
          </a:p>
        </p:txBody>
      </p:sp>
      <p:sp>
        <p:nvSpPr>
          <p:cNvPr id="5" name="Content Placeholder 4"/>
          <p:cNvSpPr>
            <a:spLocks noGrp="1"/>
          </p:cNvSpPr>
          <p:nvPr>
            <p:ph idx="1"/>
          </p:nvPr>
        </p:nvSpPr>
        <p:spPr/>
        <p:txBody>
          <a:bodyPr>
            <a:normAutofit fontScale="77500" lnSpcReduction="20000"/>
          </a:bodyPr>
          <a:lstStyle/>
          <a:p>
            <a:r>
              <a:rPr lang="en-GB" dirty="0"/>
              <a:t>Blockbuster had more resources – shops, </a:t>
            </a:r>
            <a:r>
              <a:rPr lang="en-GB" dirty="0" err="1"/>
              <a:t>WoM</a:t>
            </a:r>
            <a:r>
              <a:rPr lang="en-GB" dirty="0"/>
              <a:t>, new release volume</a:t>
            </a:r>
            <a:endParaRPr lang="en-GB" dirty="0"/>
          </a:p>
          <a:p>
            <a:r>
              <a:rPr lang="en-GB" dirty="0"/>
              <a:t>Netflix – DVD oriented – introduced an inhouse recommendation system to push older films, utilise back catalogue and reduce pressure on new release volume</a:t>
            </a:r>
            <a:endParaRPr lang="en-GB" dirty="0"/>
          </a:p>
          <a:p>
            <a:r>
              <a:rPr lang="en-GB" dirty="0"/>
              <a:t>Pursued relationship with customers/users</a:t>
            </a:r>
            <a:endParaRPr lang="en-GB" dirty="0"/>
          </a:p>
          <a:p>
            <a:r>
              <a:rPr lang="en-GB" dirty="0"/>
              <a:t>Production studios. Netflix secured investments for projects such as ‘Arrested development’ after the success of their first original series, ‘House of cards’. Unlike the competitors Netflix was able to provide more accurate recommendations with customer reviews by having more subscribers.</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pPr marL="0" indent="0">
              <a:buNone/>
            </a:pPr>
            <a:r>
              <a:rPr lang="en-GB" dirty="0"/>
              <a:t>Netflix managed to increase the value of their product to their customers. They identified that despite the widespread availability of Blockbuster stores, and their catalogue of up-to-date films, that there were pain points for customers that they could exploit and provide value for customers from. </a:t>
            </a:r>
            <a:endParaRPr lang="en-GB" dirty="0"/>
          </a:p>
          <a:p>
            <a:pPr marL="0" indent="0">
              <a:buNone/>
            </a:pPr>
            <a:r>
              <a:rPr lang="en-GB" dirty="0"/>
              <a:t>Their starting point was using DVDs, which were a new technology that was becoming more popular, and they avoided VHS cassettes which were popular at that time. The introduction of DVDs allowed them to mail films to their customers, which was added value for customers, as they did not have to go in person to collect their films, and as a result there was no in store rental from Netflix. Furthermore, Netflix quickly realized that the pay per rental model and late fees were a pain point for customers. They addressed this by adopting a monthly subscription model without late fees, which not only</a:t>
            </a: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pPr marL="0" indent="0">
              <a:buNone/>
            </a:pPr>
            <a:r>
              <a:rPr lang="en-GB" dirty="0"/>
              <a:t>differentiated their product from Blockbuster and the Mom &amp; Pop shops, but also potentially lowered their price due to the lack of late fees (Which were a huge source of profit for Blockbuster). Even by this point Netflix had a huge advantage in terms of differentiation and price, but it only got worse for Blockbuster as Netflix continually improved their service. They decreased the time to send and return movies through the services of the USPS, they acquired more content for their library and eventually even started producing their own original series and movies. Even by the time Blockbuster realized that their value offering was significantly inferior, and tried to replicate Netflix, Netflix kept innovating their offering with the introduction of video streaming. By this point Blockbuster had lost out and could not compete with either price or product to keep on finding new ways of value creation. Netflix developed warehouses in various parts of the country to speed up delivery times to enhance customer value.</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Volatility in demand vs. volatility in supply</a:t>
            </a:r>
            <a:endParaRPr lang="en-GB" dirty="0"/>
          </a:p>
        </p:txBody>
      </p:sp>
      <p:pic>
        <p:nvPicPr>
          <p:cNvPr id="4" name="Content Placeholder 3"/>
          <p:cNvPicPr>
            <a:picLocks noGrp="1" noChangeAspect="1"/>
          </p:cNvPicPr>
          <p:nvPr>
            <p:ph idx="1"/>
          </p:nvPr>
        </p:nvPicPr>
        <p:blipFill>
          <a:blip r:embed="rId1"/>
          <a:stretch>
            <a:fillRect/>
          </a:stretch>
        </p:blipFill>
        <p:spPr>
          <a:xfrm>
            <a:off x="457200" y="2218449"/>
            <a:ext cx="8229600" cy="328946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46537" y="3667993"/>
            <a:ext cx="444500" cy="9017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3" name="Rectangle 3"/>
          <p:cNvSpPr>
            <a:spLocks noChangeArrowheads="1"/>
          </p:cNvSpPr>
          <p:nvPr/>
        </p:nvSpPr>
        <p:spPr bwMode="auto">
          <a:xfrm>
            <a:off x="4503737" y="3591793"/>
            <a:ext cx="444500" cy="9779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4" name="Rectangle 4"/>
          <p:cNvSpPr>
            <a:spLocks noChangeArrowheads="1"/>
          </p:cNvSpPr>
          <p:nvPr/>
        </p:nvSpPr>
        <p:spPr bwMode="auto">
          <a:xfrm>
            <a:off x="4960937" y="3515593"/>
            <a:ext cx="444500" cy="10541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5" name="Rectangle 5"/>
          <p:cNvSpPr>
            <a:spLocks noChangeArrowheads="1"/>
          </p:cNvSpPr>
          <p:nvPr/>
        </p:nvSpPr>
        <p:spPr bwMode="auto">
          <a:xfrm>
            <a:off x="5418137" y="3439393"/>
            <a:ext cx="444500" cy="11303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6" name="Rectangle 6"/>
          <p:cNvSpPr>
            <a:spLocks noChangeArrowheads="1"/>
          </p:cNvSpPr>
          <p:nvPr/>
        </p:nvSpPr>
        <p:spPr bwMode="auto">
          <a:xfrm>
            <a:off x="5875337" y="3363193"/>
            <a:ext cx="444500" cy="12065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7" name="Rectangle 7"/>
          <p:cNvSpPr>
            <a:spLocks noChangeArrowheads="1"/>
          </p:cNvSpPr>
          <p:nvPr/>
        </p:nvSpPr>
        <p:spPr bwMode="auto">
          <a:xfrm>
            <a:off x="6332537" y="3286993"/>
            <a:ext cx="444500" cy="12827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8" name="Rectangle 8"/>
          <p:cNvSpPr>
            <a:spLocks noChangeArrowheads="1"/>
          </p:cNvSpPr>
          <p:nvPr/>
        </p:nvSpPr>
        <p:spPr bwMode="auto">
          <a:xfrm>
            <a:off x="6789737" y="3210793"/>
            <a:ext cx="444500" cy="13589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9" name="Rectangle 9"/>
          <p:cNvSpPr>
            <a:spLocks noChangeArrowheads="1"/>
          </p:cNvSpPr>
          <p:nvPr/>
        </p:nvSpPr>
        <p:spPr bwMode="auto">
          <a:xfrm>
            <a:off x="2674937" y="3896593"/>
            <a:ext cx="444500" cy="6731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10" name="Rectangle 10"/>
          <p:cNvSpPr>
            <a:spLocks noChangeArrowheads="1"/>
          </p:cNvSpPr>
          <p:nvPr/>
        </p:nvSpPr>
        <p:spPr bwMode="auto">
          <a:xfrm>
            <a:off x="3132137" y="3820393"/>
            <a:ext cx="444500" cy="7493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11" name="Rectangle 11"/>
          <p:cNvSpPr>
            <a:spLocks noChangeArrowheads="1"/>
          </p:cNvSpPr>
          <p:nvPr/>
        </p:nvSpPr>
        <p:spPr bwMode="auto">
          <a:xfrm>
            <a:off x="3589337" y="3744193"/>
            <a:ext cx="444500" cy="8255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12" name="Rectangle 12"/>
          <p:cNvSpPr>
            <a:spLocks noChangeArrowheads="1"/>
          </p:cNvSpPr>
          <p:nvPr/>
        </p:nvSpPr>
        <p:spPr bwMode="auto">
          <a:xfrm>
            <a:off x="1760537" y="4048993"/>
            <a:ext cx="444500" cy="5207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13" name="Rectangle 13"/>
          <p:cNvSpPr>
            <a:spLocks noChangeArrowheads="1"/>
          </p:cNvSpPr>
          <p:nvPr/>
        </p:nvSpPr>
        <p:spPr bwMode="auto">
          <a:xfrm>
            <a:off x="2217737" y="3972793"/>
            <a:ext cx="444500" cy="5969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14" name="Rectangle 14"/>
          <p:cNvSpPr>
            <a:spLocks noChangeArrowheads="1"/>
          </p:cNvSpPr>
          <p:nvPr/>
        </p:nvSpPr>
        <p:spPr bwMode="auto">
          <a:xfrm>
            <a:off x="1809750" y="4623668"/>
            <a:ext cx="307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J</a:t>
            </a:r>
            <a:endParaRPr lang="en-GB" b="1" dirty="0">
              <a:solidFill>
                <a:srgbClr val="000000"/>
              </a:solidFill>
              <a:latin typeface="Arial" panose="020B0604020202020204" pitchFamily="34" charset="0"/>
              <a:ea typeface="MS PGothic" panose="020B0600070205080204" pitchFamily="34" charset="-128"/>
            </a:endParaRPr>
          </a:p>
        </p:txBody>
      </p:sp>
      <p:sp>
        <p:nvSpPr>
          <p:cNvPr id="15" name="Rectangle 15"/>
          <p:cNvSpPr>
            <a:spLocks noChangeArrowheads="1"/>
          </p:cNvSpPr>
          <p:nvPr/>
        </p:nvSpPr>
        <p:spPr bwMode="auto">
          <a:xfrm>
            <a:off x="2266950" y="4623668"/>
            <a:ext cx="3206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F</a:t>
            </a:r>
            <a:endParaRPr lang="en-GB" b="1" dirty="0">
              <a:solidFill>
                <a:srgbClr val="000000"/>
              </a:solidFill>
              <a:latin typeface="Arial" panose="020B0604020202020204" pitchFamily="34" charset="0"/>
              <a:ea typeface="MS PGothic" panose="020B0600070205080204" pitchFamily="34" charset="-128"/>
            </a:endParaRPr>
          </a:p>
        </p:txBody>
      </p:sp>
      <p:sp>
        <p:nvSpPr>
          <p:cNvPr id="16" name="Rectangle 16"/>
          <p:cNvSpPr>
            <a:spLocks noChangeArrowheads="1"/>
          </p:cNvSpPr>
          <p:nvPr/>
        </p:nvSpPr>
        <p:spPr bwMode="auto">
          <a:xfrm>
            <a:off x="2724150" y="4623668"/>
            <a:ext cx="3714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M</a:t>
            </a:r>
            <a:endParaRPr lang="en-GB" b="1" dirty="0">
              <a:solidFill>
                <a:srgbClr val="000000"/>
              </a:solidFill>
              <a:latin typeface="Arial" panose="020B0604020202020204" pitchFamily="34" charset="0"/>
              <a:ea typeface="MS PGothic" panose="020B0600070205080204" pitchFamily="34" charset="-128"/>
            </a:endParaRPr>
          </a:p>
        </p:txBody>
      </p:sp>
      <p:sp>
        <p:nvSpPr>
          <p:cNvPr id="17" name="Rectangle 17"/>
          <p:cNvSpPr>
            <a:spLocks noChangeArrowheads="1"/>
          </p:cNvSpPr>
          <p:nvPr/>
        </p:nvSpPr>
        <p:spPr bwMode="auto">
          <a:xfrm>
            <a:off x="5010150" y="4623668"/>
            <a:ext cx="346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A</a:t>
            </a:r>
            <a:endParaRPr lang="en-GB" b="1" dirty="0">
              <a:solidFill>
                <a:srgbClr val="000000"/>
              </a:solidFill>
              <a:latin typeface="Arial" panose="020B0604020202020204" pitchFamily="34" charset="0"/>
              <a:ea typeface="MS PGothic" panose="020B0600070205080204" pitchFamily="34" charset="-128"/>
            </a:endParaRPr>
          </a:p>
        </p:txBody>
      </p:sp>
      <p:sp>
        <p:nvSpPr>
          <p:cNvPr id="18" name="Rectangle 18"/>
          <p:cNvSpPr>
            <a:spLocks noChangeArrowheads="1"/>
          </p:cNvSpPr>
          <p:nvPr/>
        </p:nvSpPr>
        <p:spPr bwMode="auto">
          <a:xfrm>
            <a:off x="3638550" y="4623668"/>
            <a:ext cx="3714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M</a:t>
            </a:r>
            <a:endParaRPr lang="en-GB" b="1" dirty="0">
              <a:solidFill>
                <a:srgbClr val="000000"/>
              </a:solidFill>
              <a:latin typeface="Arial" panose="020B0604020202020204" pitchFamily="34" charset="0"/>
              <a:ea typeface="MS PGothic" panose="020B0600070205080204" pitchFamily="34" charset="-128"/>
            </a:endParaRPr>
          </a:p>
        </p:txBody>
      </p:sp>
      <p:sp>
        <p:nvSpPr>
          <p:cNvPr id="19" name="Rectangle 19"/>
          <p:cNvSpPr>
            <a:spLocks noChangeArrowheads="1"/>
          </p:cNvSpPr>
          <p:nvPr/>
        </p:nvSpPr>
        <p:spPr bwMode="auto">
          <a:xfrm>
            <a:off x="4552950" y="4623668"/>
            <a:ext cx="307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J</a:t>
            </a:r>
            <a:endParaRPr lang="en-GB" b="1" dirty="0">
              <a:solidFill>
                <a:srgbClr val="000000"/>
              </a:solidFill>
              <a:latin typeface="Arial" panose="020B0604020202020204" pitchFamily="34" charset="0"/>
              <a:ea typeface="MS PGothic" panose="020B0600070205080204" pitchFamily="34" charset="-128"/>
            </a:endParaRPr>
          </a:p>
        </p:txBody>
      </p:sp>
      <p:sp>
        <p:nvSpPr>
          <p:cNvPr id="20" name="Rectangle 20"/>
          <p:cNvSpPr>
            <a:spLocks noChangeArrowheads="1"/>
          </p:cNvSpPr>
          <p:nvPr/>
        </p:nvSpPr>
        <p:spPr bwMode="auto">
          <a:xfrm>
            <a:off x="4095750" y="4623668"/>
            <a:ext cx="307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J</a:t>
            </a:r>
            <a:endParaRPr lang="en-GB" b="1" dirty="0">
              <a:solidFill>
                <a:srgbClr val="000000"/>
              </a:solidFill>
              <a:latin typeface="Arial" panose="020B0604020202020204" pitchFamily="34" charset="0"/>
              <a:ea typeface="MS PGothic" panose="020B0600070205080204" pitchFamily="34" charset="-128"/>
            </a:endParaRPr>
          </a:p>
        </p:txBody>
      </p:sp>
      <p:sp>
        <p:nvSpPr>
          <p:cNvPr id="21" name="Rectangle 21"/>
          <p:cNvSpPr>
            <a:spLocks noChangeArrowheads="1"/>
          </p:cNvSpPr>
          <p:nvPr/>
        </p:nvSpPr>
        <p:spPr bwMode="auto">
          <a:xfrm>
            <a:off x="3181350" y="4623668"/>
            <a:ext cx="346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A</a:t>
            </a:r>
            <a:endParaRPr lang="en-GB" b="1" dirty="0">
              <a:solidFill>
                <a:srgbClr val="000000"/>
              </a:solidFill>
              <a:latin typeface="Arial" panose="020B0604020202020204" pitchFamily="34" charset="0"/>
              <a:ea typeface="MS PGothic" panose="020B0600070205080204" pitchFamily="34" charset="-128"/>
            </a:endParaRPr>
          </a:p>
        </p:txBody>
      </p:sp>
      <p:sp>
        <p:nvSpPr>
          <p:cNvPr id="22" name="Rectangle 22"/>
          <p:cNvSpPr>
            <a:spLocks noChangeArrowheads="1"/>
          </p:cNvSpPr>
          <p:nvPr/>
        </p:nvSpPr>
        <p:spPr bwMode="auto">
          <a:xfrm>
            <a:off x="5467350" y="4623668"/>
            <a:ext cx="3333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S</a:t>
            </a:r>
            <a:endParaRPr lang="en-GB" b="1" dirty="0">
              <a:solidFill>
                <a:srgbClr val="000000"/>
              </a:solidFill>
              <a:latin typeface="Arial" panose="020B0604020202020204" pitchFamily="34" charset="0"/>
              <a:ea typeface="MS PGothic" panose="020B0600070205080204" pitchFamily="34" charset="-128"/>
            </a:endParaRPr>
          </a:p>
        </p:txBody>
      </p:sp>
      <p:sp>
        <p:nvSpPr>
          <p:cNvPr id="23" name="Rectangle 23"/>
          <p:cNvSpPr>
            <a:spLocks noChangeArrowheads="1"/>
          </p:cNvSpPr>
          <p:nvPr/>
        </p:nvSpPr>
        <p:spPr bwMode="auto">
          <a:xfrm>
            <a:off x="5924550" y="4623668"/>
            <a:ext cx="3587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O</a:t>
            </a:r>
            <a:endParaRPr lang="en-GB" b="1" dirty="0">
              <a:solidFill>
                <a:srgbClr val="000000"/>
              </a:solidFill>
              <a:latin typeface="Arial" panose="020B0604020202020204" pitchFamily="34" charset="0"/>
              <a:ea typeface="MS PGothic" panose="020B0600070205080204" pitchFamily="34" charset="-128"/>
            </a:endParaRPr>
          </a:p>
        </p:txBody>
      </p:sp>
      <p:sp>
        <p:nvSpPr>
          <p:cNvPr id="24" name="Rectangle 24"/>
          <p:cNvSpPr>
            <a:spLocks noChangeArrowheads="1"/>
          </p:cNvSpPr>
          <p:nvPr/>
        </p:nvSpPr>
        <p:spPr bwMode="auto">
          <a:xfrm>
            <a:off x="6381750" y="4623668"/>
            <a:ext cx="346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N</a:t>
            </a:r>
            <a:endParaRPr lang="en-GB" b="1" dirty="0">
              <a:solidFill>
                <a:srgbClr val="000000"/>
              </a:solidFill>
              <a:latin typeface="Arial" panose="020B0604020202020204" pitchFamily="34" charset="0"/>
              <a:ea typeface="MS PGothic" panose="020B0600070205080204" pitchFamily="34" charset="-128"/>
            </a:endParaRPr>
          </a:p>
        </p:txBody>
      </p:sp>
      <p:sp>
        <p:nvSpPr>
          <p:cNvPr id="25" name="Rectangle 25"/>
          <p:cNvSpPr>
            <a:spLocks noChangeArrowheads="1"/>
          </p:cNvSpPr>
          <p:nvPr/>
        </p:nvSpPr>
        <p:spPr bwMode="auto">
          <a:xfrm>
            <a:off x="6838950" y="4623668"/>
            <a:ext cx="346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D</a:t>
            </a:r>
            <a:endParaRPr lang="en-GB" b="1" dirty="0">
              <a:solidFill>
                <a:srgbClr val="000000"/>
              </a:solidFill>
              <a:latin typeface="Arial" panose="020B0604020202020204" pitchFamily="34" charset="0"/>
              <a:ea typeface="MS PGothic" panose="020B0600070205080204" pitchFamily="34" charset="-128"/>
            </a:endParaRPr>
          </a:p>
        </p:txBody>
      </p:sp>
      <p:sp>
        <p:nvSpPr>
          <p:cNvPr id="26" name="Line 26"/>
          <p:cNvSpPr>
            <a:spLocks noChangeShapeType="1"/>
          </p:cNvSpPr>
          <p:nvPr/>
        </p:nvSpPr>
        <p:spPr bwMode="auto">
          <a:xfrm>
            <a:off x="7240587" y="2378943"/>
            <a:ext cx="0" cy="2184400"/>
          </a:xfrm>
          <a:prstGeom prst="line">
            <a:avLst/>
          </a:prstGeom>
          <a:noFill/>
          <a:ln w="254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27" name="Line 27"/>
          <p:cNvSpPr>
            <a:spLocks noChangeShapeType="1"/>
          </p:cNvSpPr>
          <p:nvPr/>
        </p:nvSpPr>
        <p:spPr bwMode="auto">
          <a:xfrm>
            <a:off x="1754187" y="2378943"/>
            <a:ext cx="0" cy="2184400"/>
          </a:xfrm>
          <a:prstGeom prst="line">
            <a:avLst/>
          </a:prstGeom>
          <a:noFill/>
          <a:ln w="254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28" name="Line 28"/>
          <p:cNvSpPr>
            <a:spLocks noChangeShapeType="1"/>
          </p:cNvSpPr>
          <p:nvPr/>
        </p:nvSpPr>
        <p:spPr bwMode="auto">
          <a:xfrm>
            <a:off x="1766887" y="4576043"/>
            <a:ext cx="5461000" cy="0"/>
          </a:xfrm>
          <a:prstGeom prst="line">
            <a:avLst/>
          </a:prstGeom>
          <a:noFill/>
          <a:ln w="254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29" name="Rectangle 29"/>
          <p:cNvSpPr>
            <a:spLocks noChangeArrowheads="1"/>
          </p:cNvSpPr>
          <p:nvPr/>
        </p:nvSpPr>
        <p:spPr bwMode="auto">
          <a:xfrm>
            <a:off x="658812" y="3687043"/>
            <a:ext cx="1100138"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ctr" eaLnBrk="0" hangingPunct="0">
              <a:defRPr/>
            </a:pPr>
            <a:r>
              <a:rPr lang="en-GB" b="1" dirty="0">
                <a:solidFill>
                  <a:srgbClr val="000000"/>
                </a:solidFill>
                <a:latin typeface="Arial" panose="020B0604020202020204" pitchFamily="34" charset="0"/>
                <a:ea typeface="MS PGothic" panose="020B0600070205080204" pitchFamily="34" charset="-128"/>
              </a:rPr>
              <a:t>tonnes per month</a:t>
            </a:r>
            <a:endParaRPr lang="en-GB" b="1" dirty="0">
              <a:solidFill>
                <a:srgbClr val="000000"/>
              </a:solidFill>
              <a:latin typeface="Arial" panose="020B0604020202020204" pitchFamily="34" charset="0"/>
              <a:ea typeface="MS PGothic" panose="020B0600070205080204" pitchFamily="34" charset="-128"/>
            </a:endParaRPr>
          </a:p>
        </p:txBody>
      </p:sp>
      <p:sp>
        <p:nvSpPr>
          <p:cNvPr id="30" name="Rectangle 30" descr="Wide upward diagonal"/>
          <p:cNvSpPr>
            <a:spLocks noChangeArrowheads="1"/>
          </p:cNvSpPr>
          <p:nvPr/>
        </p:nvSpPr>
        <p:spPr bwMode="auto">
          <a:xfrm>
            <a:off x="1760537" y="3591793"/>
            <a:ext cx="444500" cy="444500"/>
          </a:xfrm>
          <a:prstGeom prst="rect">
            <a:avLst/>
          </a:prstGeom>
          <a:pattFill prst="wdUpDiag">
            <a:fgClr>
              <a:srgbClr val="FAFD00"/>
            </a:fgClr>
            <a:bgClr>
              <a:srgbClr val="618FFD"/>
            </a:bgClr>
          </a:patt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31" name="Rectangle 31" descr="Wide upward diagonal"/>
          <p:cNvSpPr>
            <a:spLocks noChangeArrowheads="1"/>
          </p:cNvSpPr>
          <p:nvPr/>
        </p:nvSpPr>
        <p:spPr bwMode="auto">
          <a:xfrm>
            <a:off x="2217737" y="3591793"/>
            <a:ext cx="444500" cy="368300"/>
          </a:xfrm>
          <a:prstGeom prst="rect">
            <a:avLst/>
          </a:prstGeom>
          <a:pattFill prst="wdUpDiag">
            <a:fgClr>
              <a:srgbClr val="FAFD00"/>
            </a:fgClr>
            <a:bgClr>
              <a:srgbClr val="618FFD"/>
            </a:bgClr>
          </a:patt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32" name="Rectangle 32" descr="Wide upward diagonal"/>
          <p:cNvSpPr>
            <a:spLocks noChangeArrowheads="1"/>
          </p:cNvSpPr>
          <p:nvPr/>
        </p:nvSpPr>
        <p:spPr bwMode="auto">
          <a:xfrm>
            <a:off x="2674937" y="3591793"/>
            <a:ext cx="444500" cy="292100"/>
          </a:xfrm>
          <a:prstGeom prst="rect">
            <a:avLst/>
          </a:prstGeom>
          <a:pattFill prst="wdUpDiag">
            <a:fgClr>
              <a:srgbClr val="FAFD00"/>
            </a:fgClr>
            <a:bgClr>
              <a:srgbClr val="618FFD"/>
            </a:bgClr>
          </a:patt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33" name="Rectangle 33" descr="Wide upward diagonal"/>
          <p:cNvSpPr>
            <a:spLocks noChangeArrowheads="1"/>
          </p:cNvSpPr>
          <p:nvPr/>
        </p:nvSpPr>
        <p:spPr bwMode="auto">
          <a:xfrm>
            <a:off x="3132137" y="3591793"/>
            <a:ext cx="444500" cy="215900"/>
          </a:xfrm>
          <a:prstGeom prst="rect">
            <a:avLst/>
          </a:prstGeom>
          <a:pattFill prst="wdUpDiag">
            <a:fgClr>
              <a:srgbClr val="FAFD00"/>
            </a:fgClr>
            <a:bgClr>
              <a:srgbClr val="618FFD"/>
            </a:bgClr>
          </a:patt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34" name="Rectangle 34" descr="Wide upward diagonal"/>
          <p:cNvSpPr>
            <a:spLocks noChangeArrowheads="1"/>
          </p:cNvSpPr>
          <p:nvPr/>
        </p:nvSpPr>
        <p:spPr bwMode="auto">
          <a:xfrm>
            <a:off x="3589337" y="3591793"/>
            <a:ext cx="444500" cy="139700"/>
          </a:xfrm>
          <a:prstGeom prst="rect">
            <a:avLst/>
          </a:prstGeom>
          <a:pattFill prst="wdUpDiag">
            <a:fgClr>
              <a:srgbClr val="FAFD00"/>
            </a:fgClr>
            <a:bgClr>
              <a:srgbClr val="618FFD"/>
            </a:bgClr>
          </a:patt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35" name="Rectangle 35" descr="Wide upward diagonal"/>
          <p:cNvSpPr>
            <a:spLocks noChangeArrowheads="1"/>
          </p:cNvSpPr>
          <p:nvPr/>
        </p:nvSpPr>
        <p:spPr bwMode="auto">
          <a:xfrm>
            <a:off x="4046537" y="3591793"/>
            <a:ext cx="444500" cy="63500"/>
          </a:xfrm>
          <a:prstGeom prst="rect">
            <a:avLst/>
          </a:prstGeom>
          <a:pattFill prst="wdUpDiag">
            <a:fgClr>
              <a:srgbClr val="FAFD00"/>
            </a:fgClr>
            <a:bgClr>
              <a:srgbClr val="618FFD"/>
            </a:bgClr>
          </a:patt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36" name="Line 36"/>
          <p:cNvSpPr>
            <a:spLocks noChangeShapeType="1"/>
          </p:cNvSpPr>
          <p:nvPr/>
        </p:nvSpPr>
        <p:spPr bwMode="auto">
          <a:xfrm>
            <a:off x="1766887" y="3585443"/>
            <a:ext cx="5461000" cy="0"/>
          </a:xfrm>
          <a:prstGeom prst="line">
            <a:avLst/>
          </a:prstGeom>
          <a:noFill/>
          <a:ln w="25400">
            <a:solidFill>
              <a:srgbClr val="00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37" name="Arc 37"/>
          <p:cNvSpPr/>
          <p:nvPr/>
        </p:nvSpPr>
        <p:spPr bwMode="auto">
          <a:xfrm>
            <a:off x="2378075" y="3066331"/>
            <a:ext cx="2806700" cy="673100"/>
          </a:xfrm>
          <a:custGeom>
            <a:avLst/>
            <a:gdLst>
              <a:gd name="T0" fmla="*/ 0 w 21600"/>
              <a:gd name="T1" fmla="*/ 673100 h 21600"/>
              <a:gd name="T2" fmla="*/ 2805141 w 21600"/>
              <a:gd name="T3" fmla="*/ 0 h 21600"/>
              <a:gd name="T4" fmla="*/ 2806700 w 21600"/>
              <a:gd name="T5" fmla="*/ 6731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21599"/>
                </a:moveTo>
                <a:cubicBezTo>
                  <a:pt x="-1" y="9675"/>
                  <a:pt x="9663" y="6"/>
                  <a:pt x="21588" y="0"/>
                </a:cubicBezTo>
              </a:path>
              <a:path w="21600" h="21600" stroke="0" extrusionOk="0">
                <a:moveTo>
                  <a:pt x="-1" y="21599"/>
                </a:moveTo>
                <a:cubicBezTo>
                  <a:pt x="-1" y="9675"/>
                  <a:pt x="9663" y="6"/>
                  <a:pt x="21588" y="0"/>
                </a:cubicBezTo>
                <a:lnTo>
                  <a:pt x="21600" y="21600"/>
                </a:lnTo>
                <a:lnTo>
                  <a:pt x="-1" y="21599"/>
                </a:lnTo>
                <a:close/>
              </a:path>
            </a:pathLst>
          </a:custGeom>
          <a:noFill/>
          <a:ln w="25400" cap="rnd">
            <a:solidFill>
              <a:schemeClr val="accent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GB" dirty="0"/>
          </a:p>
        </p:txBody>
      </p:sp>
      <p:sp>
        <p:nvSpPr>
          <p:cNvPr id="38" name="Arc 38"/>
          <p:cNvSpPr/>
          <p:nvPr/>
        </p:nvSpPr>
        <p:spPr bwMode="auto">
          <a:xfrm>
            <a:off x="5183187" y="3066331"/>
            <a:ext cx="1358900" cy="368300"/>
          </a:xfrm>
          <a:custGeom>
            <a:avLst/>
            <a:gdLst>
              <a:gd name="T0" fmla="*/ 0 w 21600"/>
              <a:gd name="T1" fmla="*/ 0 h 21600"/>
              <a:gd name="T2" fmla="*/ 1358900 w 21600"/>
              <a:gd name="T3" fmla="*/ 368300 h 21600"/>
              <a:gd name="T4" fmla="*/ 0 w 21600"/>
              <a:gd name="T5" fmla="*/ 3683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5400" cap="rnd">
            <a:solidFill>
              <a:schemeClr val="accent1"/>
            </a:solidFill>
            <a:rou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GB" dirty="0"/>
          </a:p>
        </p:txBody>
      </p:sp>
      <p:sp>
        <p:nvSpPr>
          <p:cNvPr id="39" name="Rectangle 39" descr="Wide upward diagonal"/>
          <p:cNvSpPr>
            <a:spLocks noChangeArrowheads="1"/>
          </p:cNvSpPr>
          <p:nvPr/>
        </p:nvSpPr>
        <p:spPr bwMode="auto">
          <a:xfrm>
            <a:off x="693737" y="5268193"/>
            <a:ext cx="444500" cy="444500"/>
          </a:xfrm>
          <a:prstGeom prst="rect">
            <a:avLst/>
          </a:prstGeom>
          <a:pattFill prst="wdUpDiag">
            <a:fgClr>
              <a:srgbClr val="FAFD00"/>
            </a:fgClr>
            <a:bgClr>
              <a:srgbClr val="618FFD"/>
            </a:bgClr>
          </a:patt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40" name="Rectangle 40"/>
          <p:cNvSpPr>
            <a:spLocks noChangeArrowheads="1"/>
          </p:cNvSpPr>
          <p:nvPr/>
        </p:nvSpPr>
        <p:spPr bwMode="auto">
          <a:xfrm>
            <a:off x="1123950" y="5309468"/>
            <a:ext cx="57816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 inventory built up in anticipation of future demand</a:t>
            </a:r>
            <a:endParaRPr lang="en-GB" b="1" dirty="0">
              <a:solidFill>
                <a:srgbClr val="000000"/>
              </a:solidFill>
              <a:latin typeface="Arial" panose="020B0604020202020204" pitchFamily="34" charset="0"/>
              <a:ea typeface="MS PGothic" panose="020B0600070205080204" pitchFamily="34" charset="-128"/>
            </a:endParaRPr>
          </a:p>
        </p:txBody>
      </p:sp>
      <p:sp>
        <p:nvSpPr>
          <p:cNvPr id="41" name="Rectangle 41"/>
          <p:cNvSpPr txBox="1">
            <a:spLocks noChangeArrowheads="1"/>
          </p:cNvSpPr>
          <p:nvPr/>
        </p:nvSpPr>
        <p:spPr>
          <a:xfrm>
            <a:off x="904875" y="332656"/>
            <a:ext cx="77724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2800" dirty="0">
                <a:solidFill>
                  <a:srgbClr val="C00000"/>
                </a:solidFill>
              </a:rPr>
              <a:t>Level Capacity Plan</a:t>
            </a:r>
            <a:endParaRPr lang="en-GB" sz="2800" dirty="0">
              <a:solidFill>
                <a:srgbClr val="C00000"/>
              </a:solidFill>
            </a:endParaRPr>
          </a:p>
        </p:txBody>
      </p:sp>
      <p:sp>
        <p:nvSpPr>
          <p:cNvPr id="42" name="TextBox 41"/>
          <p:cNvSpPr txBox="1"/>
          <p:nvPr/>
        </p:nvSpPr>
        <p:spPr>
          <a:xfrm>
            <a:off x="167678" y="5886482"/>
            <a:ext cx="8005333" cy="954107"/>
          </a:xfrm>
          <a:prstGeom prst="rect">
            <a:avLst/>
          </a:prstGeom>
          <a:noFill/>
        </p:spPr>
        <p:txBody>
          <a:bodyPr wrap="none" rtlCol="0">
            <a:spAutoFit/>
          </a:bodyPr>
          <a:lstStyle/>
          <a:p>
            <a:r>
              <a:rPr lang="en-US" sz="2000" dirty="0"/>
              <a:t>Level Capacity strategy – </a:t>
            </a:r>
            <a:r>
              <a:rPr lang="en-US" dirty="0"/>
              <a:t>inputs are kept constant during periods of low demand </a:t>
            </a:r>
            <a:endParaRPr lang="en-US" dirty="0"/>
          </a:p>
          <a:p>
            <a:r>
              <a:rPr lang="en-US" dirty="0"/>
              <a:t>to create inventory to meet periods of high demand </a:t>
            </a:r>
            <a:endParaRPr lang="en-US" dirty="0"/>
          </a:p>
          <a:p>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424113" y="4714032"/>
            <a:ext cx="32067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J</a:t>
            </a:r>
            <a:endParaRPr lang="en-GB" b="1" dirty="0">
              <a:solidFill>
                <a:srgbClr val="000000"/>
              </a:solidFill>
              <a:latin typeface="Arial" panose="020B0604020202020204" pitchFamily="34" charset="0"/>
              <a:ea typeface="MS PGothic" panose="020B0600070205080204" pitchFamily="34" charset="-128"/>
            </a:endParaRPr>
          </a:p>
        </p:txBody>
      </p:sp>
      <p:sp>
        <p:nvSpPr>
          <p:cNvPr id="3" name="Rectangle 3"/>
          <p:cNvSpPr>
            <a:spLocks noChangeArrowheads="1"/>
          </p:cNvSpPr>
          <p:nvPr/>
        </p:nvSpPr>
        <p:spPr bwMode="auto">
          <a:xfrm>
            <a:off x="2881313" y="4714032"/>
            <a:ext cx="33337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F</a:t>
            </a:r>
            <a:endParaRPr lang="en-GB" b="1" dirty="0">
              <a:solidFill>
                <a:srgbClr val="000000"/>
              </a:solidFill>
              <a:latin typeface="Arial" panose="020B0604020202020204" pitchFamily="34" charset="0"/>
              <a:ea typeface="MS PGothic" panose="020B0600070205080204" pitchFamily="34" charset="-128"/>
            </a:endParaRPr>
          </a:p>
        </p:txBody>
      </p:sp>
      <p:sp>
        <p:nvSpPr>
          <p:cNvPr id="4" name="Rectangle 4"/>
          <p:cNvSpPr>
            <a:spLocks noChangeArrowheads="1"/>
          </p:cNvSpPr>
          <p:nvPr/>
        </p:nvSpPr>
        <p:spPr bwMode="auto">
          <a:xfrm>
            <a:off x="3338513" y="4714032"/>
            <a:ext cx="38417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M</a:t>
            </a:r>
            <a:endParaRPr lang="en-GB" b="1" dirty="0">
              <a:solidFill>
                <a:srgbClr val="000000"/>
              </a:solidFill>
              <a:latin typeface="Arial" panose="020B0604020202020204" pitchFamily="34" charset="0"/>
              <a:ea typeface="MS PGothic" panose="020B0600070205080204" pitchFamily="34" charset="-128"/>
            </a:endParaRPr>
          </a:p>
        </p:txBody>
      </p:sp>
      <p:sp>
        <p:nvSpPr>
          <p:cNvPr id="5" name="Rectangle 5"/>
          <p:cNvSpPr>
            <a:spLocks noChangeArrowheads="1"/>
          </p:cNvSpPr>
          <p:nvPr/>
        </p:nvSpPr>
        <p:spPr bwMode="auto">
          <a:xfrm>
            <a:off x="5624513" y="4714032"/>
            <a:ext cx="35877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A</a:t>
            </a:r>
            <a:endParaRPr lang="en-GB" b="1" dirty="0">
              <a:solidFill>
                <a:srgbClr val="000000"/>
              </a:solidFill>
              <a:latin typeface="Arial" panose="020B0604020202020204" pitchFamily="34" charset="0"/>
              <a:ea typeface="MS PGothic" panose="020B0600070205080204" pitchFamily="34" charset="-128"/>
            </a:endParaRPr>
          </a:p>
        </p:txBody>
      </p:sp>
      <p:sp>
        <p:nvSpPr>
          <p:cNvPr id="6" name="Rectangle 6"/>
          <p:cNvSpPr>
            <a:spLocks noChangeArrowheads="1"/>
          </p:cNvSpPr>
          <p:nvPr/>
        </p:nvSpPr>
        <p:spPr bwMode="auto">
          <a:xfrm>
            <a:off x="4252913" y="4714032"/>
            <a:ext cx="38417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M</a:t>
            </a:r>
            <a:endParaRPr lang="en-GB" b="1" dirty="0">
              <a:solidFill>
                <a:srgbClr val="000000"/>
              </a:solidFill>
              <a:latin typeface="Arial" panose="020B0604020202020204" pitchFamily="34" charset="0"/>
              <a:ea typeface="MS PGothic" panose="020B0600070205080204" pitchFamily="34" charset="-128"/>
            </a:endParaRPr>
          </a:p>
        </p:txBody>
      </p:sp>
      <p:sp>
        <p:nvSpPr>
          <p:cNvPr id="7" name="Rectangle 7"/>
          <p:cNvSpPr>
            <a:spLocks noChangeArrowheads="1"/>
          </p:cNvSpPr>
          <p:nvPr/>
        </p:nvSpPr>
        <p:spPr bwMode="auto">
          <a:xfrm>
            <a:off x="5167313" y="4714032"/>
            <a:ext cx="32067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J</a:t>
            </a:r>
            <a:endParaRPr lang="en-GB" b="1" dirty="0">
              <a:solidFill>
                <a:srgbClr val="000000"/>
              </a:solidFill>
              <a:latin typeface="Arial" panose="020B0604020202020204" pitchFamily="34" charset="0"/>
              <a:ea typeface="MS PGothic" panose="020B0600070205080204" pitchFamily="34" charset="-128"/>
            </a:endParaRPr>
          </a:p>
        </p:txBody>
      </p:sp>
      <p:sp>
        <p:nvSpPr>
          <p:cNvPr id="8" name="Rectangle 8"/>
          <p:cNvSpPr>
            <a:spLocks noChangeArrowheads="1"/>
          </p:cNvSpPr>
          <p:nvPr/>
        </p:nvSpPr>
        <p:spPr bwMode="auto">
          <a:xfrm>
            <a:off x="4710113" y="4714032"/>
            <a:ext cx="32067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J</a:t>
            </a:r>
            <a:endParaRPr lang="en-GB" b="1" dirty="0">
              <a:solidFill>
                <a:srgbClr val="000000"/>
              </a:solidFill>
              <a:latin typeface="Arial" panose="020B0604020202020204" pitchFamily="34" charset="0"/>
              <a:ea typeface="MS PGothic" panose="020B0600070205080204" pitchFamily="34" charset="-128"/>
            </a:endParaRPr>
          </a:p>
        </p:txBody>
      </p:sp>
      <p:sp>
        <p:nvSpPr>
          <p:cNvPr id="9" name="Rectangle 9"/>
          <p:cNvSpPr>
            <a:spLocks noChangeArrowheads="1"/>
          </p:cNvSpPr>
          <p:nvPr/>
        </p:nvSpPr>
        <p:spPr bwMode="auto">
          <a:xfrm>
            <a:off x="3795713" y="4714032"/>
            <a:ext cx="35877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A</a:t>
            </a:r>
            <a:endParaRPr lang="en-GB" b="1" dirty="0">
              <a:solidFill>
                <a:srgbClr val="000000"/>
              </a:solidFill>
              <a:latin typeface="Arial" panose="020B0604020202020204" pitchFamily="34" charset="0"/>
              <a:ea typeface="MS PGothic" panose="020B0600070205080204" pitchFamily="34" charset="-128"/>
            </a:endParaRPr>
          </a:p>
        </p:txBody>
      </p:sp>
      <p:sp>
        <p:nvSpPr>
          <p:cNvPr id="10" name="Rectangle 10"/>
          <p:cNvSpPr>
            <a:spLocks noChangeArrowheads="1"/>
          </p:cNvSpPr>
          <p:nvPr/>
        </p:nvSpPr>
        <p:spPr bwMode="auto">
          <a:xfrm>
            <a:off x="6081713" y="4714032"/>
            <a:ext cx="34607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S</a:t>
            </a:r>
            <a:endParaRPr lang="en-GB" b="1" dirty="0">
              <a:solidFill>
                <a:srgbClr val="000000"/>
              </a:solidFill>
              <a:latin typeface="Arial" panose="020B0604020202020204" pitchFamily="34" charset="0"/>
              <a:ea typeface="MS PGothic" panose="020B0600070205080204" pitchFamily="34" charset="-128"/>
            </a:endParaRPr>
          </a:p>
        </p:txBody>
      </p:sp>
      <p:sp>
        <p:nvSpPr>
          <p:cNvPr id="11" name="Rectangle 11"/>
          <p:cNvSpPr>
            <a:spLocks noChangeArrowheads="1"/>
          </p:cNvSpPr>
          <p:nvPr/>
        </p:nvSpPr>
        <p:spPr bwMode="auto">
          <a:xfrm>
            <a:off x="6538913" y="4714032"/>
            <a:ext cx="37147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O</a:t>
            </a:r>
            <a:endParaRPr lang="en-GB" b="1" dirty="0">
              <a:solidFill>
                <a:srgbClr val="000000"/>
              </a:solidFill>
              <a:latin typeface="Arial" panose="020B0604020202020204" pitchFamily="34" charset="0"/>
              <a:ea typeface="MS PGothic" panose="020B0600070205080204" pitchFamily="34" charset="-128"/>
            </a:endParaRPr>
          </a:p>
        </p:txBody>
      </p:sp>
      <p:sp>
        <p:nvSpPr>
          <p:cNvPr id="12" name="Rectangle 12"/>
          <p:cNvSpPr>
            <a:spLocks noChangeArrowheads="1"/>
          </p:cNvSpPr>
          <p:nvPr/>
        </p:nvSpPr>
        <p:spPr bwMode="auto">
          <a:xfrm>
            <a:off x="6996113" y="4714032"/>
            <a:ext cx="35877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N</a:t>
            </a:r>
            <a:endParaRPr lang="en-GB" b="1" dirty="0">
              <a:solidFill>
                <a:srgbClr val="000000"/>
              </a:solidFill>
              <a:latin typeface="Arial" panose="020B0604020202020204" pitchFamily="34" charset="0"/>
              <a:ea typeface="MS PGothic" panose="020B0600070205080204" pitchFamily="34" charset="-128"/>
            </a:endParaRPr>
          </a:p>
        </p:txBody>
      </p:sp>
      <p:sp>
        <p:nvSpPr>
          <p:cNvPr id="13" name="Rectangle 13"/>
          <p:cNvSpPr>
            <a:spLocks noChangeArrowheads="1"/>
          </p:cNvSpPr>
          <p:nvPr/>
        </p:nvSpPr>
        <p:spPr bwMode="auto">
          <a:xfrm>
            <a:off x="7453313" y="4714032"/>
            <a:ext cx="35877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D</a:t>
            </a:r>
            <a:endParaRPr lang="en-GB" b="1" dirty="0">
              <a:solidFill>
                <a:srgbClr val="000000"/>
              </a:solidFill>
              <a:latin typeface="Arial" panose="020B0604020202020204" pitchFamily="34" charset="0"/>
              <a:ea typeface="MS PGothic" panose="020B0600070205080204" pitchFamily="34" charset="-128"/>
            </a:endParaRPr>
          </a:p>
        </p:txBody>
      </p:sp>
      <p:sp>
        <p:nvSpPr>
          <p:cNvPr id="14" name="Line 14"/>
          <p:cNvSpPr>
            <a:spLocks noChangeShapeType="1"/>
          </p:cNvSpPr>
          <p:nvPr/>
        </p:nvSpPr>
        <p:spPr bwMode="auto">
          <a:xfrm>
            <a:off x="7854950" y="2469307"/>
            <a:ext cx="0" cy="2184400"/>
          </a:xfrm>
          <a:prstGeom prst="line">
            <a:avLst/>
          </a:prstGeom>
          <a:noFill/>
          <a:ln w="254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15" name="Line 15"/>
          <p:cNvSpPr>
            <a:spLocks noChangeShapeType="1"/>
          </p:cNvSpPr>
          <p:nvPr/>
        </p:nvSpPr>
        <p:spPr bwMode="auto">
          <a:xfrm>
            <a:off x="2368550" y="2469307"/>
            <a:ext cx="0" cy="2184400"/>
          </a:xfrm>
          <a:prstGeom prst="line">
            <a:avLst/>
          </a:prstGeom>
          <a:noFill/>
          <a:ln w="254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16" name="Line 16"/>
          <p:cNvSpPr>
            <a:spLocks noChangeShapeType="1"/>
          </p:cNvSpPr>
          <p:nvPr/>
        </p:nvSpPr>
        <p:spPr bwMode="auto">
          <a:xfrm>
            <a:off x="2381250" y="4666407"/>
            <a:ext cx="5461000" cy="0"/>
          </a:xfrm>
          <a:prstGeom prst="line">
            <a:avLst/>
          </a:prstGeom>
          <a:noFill/>
          <a:ln w="254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17" name="Rectangle 17"/>
          <p:cNvSpPr>
            <a:spLocks noChangeArrowheads="1"/>
          </p:cNvSpPr>
          <p:nvPr/>
        </p:nvSpPr>
        <p:spPr bwMode="auto">
          <a:xfrm>
            <a:off x="1273175" y="3777407"/>
            <a:ext cx="1100138"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ctr" eaLnBrk="0" hangingPunct="0">
              <a:defRPr/>
            </a:pPr>
            <a:r>
              <a:rPr lang="en-GB" b="1" dirty="0">
                <a:solidFill>
                  <a:srgbClr val="000000"/>
                </a:solidFill>
                <a:latin typeface="Arial" panose="020B0604020202020204" pitchFamily="34" charset="0"/>
                <a:ea typeface="MS PGothic" panose="020B0600070205080204" pitchFamily="34" charset="-128"/>
              </a:rPr>
              <a:t>room nights sold</a:t>
            </a:r>
            <a:endParaRPr lang="en-GB" b="1" dirty="0">
              <a:solidFill>
                <a:srgbClr val="000000"/>
              </a:solidFill>
              <a:latin typeface="Arial" panose="020B0604020202020204" pitchFamily="34" charset="0"/>
              <a:ea typeface="MS PGothic" panose="020B0600070205080204" pitchFamily="34" charset="-128"/>
            </a:endParaRPr>
          </a:p>
        </p:txBody>
      </p:sp>
      <p:sp>
        <p:nvSpPr>
          <p:cNvPr id="18" name="Rectangle 18" descr="Wide upward diagonal"/>
          <p:cNvSpPr>
            <a:spLocks noChangeArrowheads="1"/>
          </p:cNvSpPr>
          <p:nvPr/>
        </p:nvSpPr>
        <p:spPr bwMode="auto">
          <a:xfrm>
            <a:off x="2832100" y="2462957"/>
            <a:ext cx="444500" cy="749300"/>
          </a:xfrm>
          <a:prstGeom prst="rect">
            <a:avLst/>
          </a:prstGeom>
          <a:pattFill prst="wdUpDiag">
            <a:fgClr>
              <a:srgbClr val="FAFD00"/>
            </a:fgClr>
            <a:bgClr>
              <a:srgbClr val="618FFD"/>
            </a:bgClr>
          </a:patt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19" name="Rectangle 19" descr="Wide upward diagonal"/>
          <p:cNvSpPr>
            <a:spLocks noChangeArrowheads="1"/>
          </p:cNvSpPr>
          <p:nvPr/>
        </p:nvSpPr>
        <p:spPr bwMode="auto">
          <a:xfrm>
            <a:off x="3289300" y="2462957"/>
            <a:ext cx="444500" cy="520700"/>
          </a:xfrm>
          <a:prstGeom prst="rect">
            <a:avLst/>
          </a:prstGeom>
          <a:pattFill prst="wdUpDiag">
            <a:fgClr>
              <a:srgbClr val="FAFD00"/>
            </a:fgClr>
            <a:bgClr>
              <a:srgbClr val="618FFD"/>
            </a:bgClr>
          </a:patt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20" name="Rectangle 20" descr="Wide upward diagonal"/>
          <p:cNvSpPr>
            <a:spLocks noChangeArrowheads="1"/>
          </p:cNvSpPr>
          <p:nvPr/>
        </p:nvSpPr>
        <p:spPr bwMode="auto">
          <a:xfrm>
            <a:off x="2374900" y="2462957"/>
            <a:ext cx="444500" cy="901700"/>
          </a:xfrm>
          <a:prstGeom prst="rect">
            <a:avLst/>
          </a:prstGeom>
          <a:pattFill prst="wdUpDiag">
            <a:fgClr>
              <a:srgbClr val="FAFD00"/>
            </a:fgClr>
            <a:bgClr>
              <a:srgbClr val="618FFD"/>
            </a:bgClr>
          </a:patt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21" name="Rectangle 21" descr="Wide upward diagonal"/>
          <p:cNvSpPr>
            <a:spLocks noChangeArrowheads="1"/>
          </p:cNvSpPr>
          <p:nvPr/>
        </p:nvSpPr>
        <p:spPr bwMode="auto">
          <a:xfrm>
            <a:off x="3746500" y="2462957"/>
            <a:ext cx="444500" cy="901700"/>
          </a:xfrm>
          <a:prstGeom prst="rect">
            <a:avLst/>
          </a:prstGeom>
          <a:pattFill prst="wdUpDiag">
            <a:fgClr>
              <a:srgbClr val="FAFD00"/>
            </a:fgClr>
            <a:bgClr>
              <a:srgbClr val="618FFD"/>
            </a:bgClr>
          </a:patt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22" name="Rectangle 22" descr="Wide upward diagonal"/>
          <p:cNvSpPr>
            <a:spLocks noChangeArrowheads="1"/>
          </p:cNvSpPr>
          <p:nvPr/>
        </p:nvSpPr>
        <p:spPr bwMode="auto">
          <a:xfrm>
            <a:off x="4660900" y="2462957"/>
            <a:ext cx="444500" cy="1054100"/>
          </a:xfrm>
          <a:prstGeom prst="rect">
            <a:avLst/>
          </a:prstGeom>
          <a:pattFill prst="wdUpDiag">
            <a:fgClr>
              <a:srgbClr val="FAFD00"/>
            </a:fgClr>
            <a:bgClr>
              <a:srgbClr val="618FFD"/>
            </a:bgClr>
          </a:patt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23" name="Rectangle 23" descr="Wide upward diagonal"/>
          <p:cNvSpPr>
            <a:spLocks noChangeArrowheads="1"/>
          </p:cNvSpPr>
          <p:nvPr/>
        </p:nvSpPr>
        <p:spPr bwMode="auto">
          <a:xfrm>
            <a:off x="4203700" y="2462957"/>
            <a:ext cx="444500" cy="292100"/>
          </a:xfrm>
          <a:prstGeom prst="rect">
            <a:avLst/>
          </a:prstGeom>
          <a:pattFill prst="wdUpDiag">
            <a:fgClr>
              <a:srgbClr val="FAFD00"/>
            </a:fgClr>
            <a:bgClr>
              <a:srgbClr val="618FFD"/>
            </a:bgClr>
          </a:patt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24" name="Line 24"/>
          <p:cNvSpPr>
            <a:spLocks noChangeShapeType="1"/>
          </p:cNvSpPr>
          <p:nvPr/>
        </p:nvSpPr>
        <p:spPr bwMode="auto">
          <a:xfrm>
            <a:off x="2381250" y="2456607"/>
            <a:ext cx="5461000" cy="0"/>
          </a:xfrm>
          <a:prstGeom prst="line">
            <a:avLst/>
          </a:prstGeom>
          <a:noFill/>
          <a:ln w="25400">
            <a:solidFill>
              <a:srgbClr val="00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25" name="Rectangle 25" descr="Wide upward diagonal"/>
          <p:cNvSpPr>
            <a:spLocks noChangeArrowheads="1"/>
          </p:cNvSpPr>
          <p:nvPr/>
        </p:nvSpPr>
        <p:spPr bwMode="auto">
          <a:xfrm>
            <a:off x="1308100" y="5358557"/>
            <a:ext cx="444500" cy="444500"/>
          </a:xfrm>
          <a:prstGeom prst="rect">
            <a:avLst/>
          </a:prstGeom>
          <a:pattFill prst="wdUpDiag">
            <a:fgClr>
              <a:srgbClr val="FAFD00"/>
            </a:fgClr>
            <a:bgClr>
              <a:srgbClr val="618FFD"/>
            </a:bgClr>
          </a:patt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26" name="Rectangle 26"/>
          <p:cNvSpPr>
            <a:spLocks noChangeArrowheads="1"/>
          </p:cNvSpPr>
          <p:nvPr/>
        </p:nvSpPr>
        <p:spPr bwMode="auto">
          <a:xfrm>
            <a:off x="1738313" y="5399832"/>
            <a:ext cx="28098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 capacity under-utilised</a:t>
            </a:r>
            <a:endParaRPr lang="en-GB" b="1" dirty="0">
              <a:solidFill>
                <a:srgbClr val="000000"/>
              </a:solidFill>
              <a:latin typeface="Arial" panose="020B0604020202020204" pitchFamily="34" charset="0"/>
              <a:ea typeface="MS PGothic" panose="020B0600070205080204" pitchFamily="34" charset="-128"/>
            </a:endParaRPr>
          </a:p>
        </p:txBody>
      </p:sp>
      <p:sp>
        <p:nvSpPr>
          <p:cNvPr id="27" name="Rectangle 27"/>
          <p:cNvSpPr>
            <a:spLocks noChangeArrowheads="1"/>
          </p:cNvSpPr>
          <p:nvPr/>
        </p:nvSpPr>
        <p:spPr bwMode="auto">
          <a:xfrm>
            <a:off x="4660900" y="3529757"/>
            <a:ext cx="444500" cy="11303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28" name="Rectangle 28"/>
          <p:cNvSpPr>
            <a:spLocks noChangeArrowheads="1"/>
          </p:cNvSpPr>
          <p:nvPr/>
        </p:nvSpPr>
        <p:spPr bwMode="auto">
          <a:xfrm>
            <a:off x="5118100" y="3605957"/>
            <a:ext cx="444500" cy="10541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29" name="Rectangle 29"/>
          <p:cNvSpPr>
            <a:spLocks noChangeArrowheads="1"/>
          </p:cNvSpPr>
          <p:nvPr/>
        </p:nvSpPr>
        <p:spPr bwMode="auto">
          <a:xfrm>
            <a:off x="5575300" y="3682157"/>
            <a:ext cx="444500" cy="9779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30" name="Rectangle 30"/>
          <p:cNvSpPr>
            <a:spLocks noChangeArrowheads="1"/>
          </p:cNvSpPr>
          <p:nvPr/>
        </p:nvSpPr>
        <p:spPr bwMode="auto">
          <a:xfrm>
            <a:off x="6032500" y="2767757"/>
            <a:ext cx="444500" cy="18923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31" name="Rectangle 31"/>
          <p:cNvSpPr>
            <a:spLocks noChangeArrowheads="1"/>
          </p:cNvSpPr>
          <p:nvPr/>
        </p:nvSpPr>
        <p:spPr bwMode="auto">
          <a:xfrm>
            <a:off x="6489700" y="2615357"/>
            <a:ext cx="444500" cy="20447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32" name="Rectangle 32"/>
          <p:cNvSpPr>
            <a:spLocks noChangeArrowheads="1"/>
          </p:cNvSpPr>
          <p:nvPr/>
        </p:nvSpPr>
        <p:spPr bwMode="auto">
          <a:xfrm>
            <a:off x="6946900" y="2462957"/>
            <a:ext cx="444500" cy="21971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33" name="Rectangle 33"/>
          <p:cNvSpPr>
            <a:spLocks noChangeArrowheads="1"/>
          </p:cNvSpPr>
          <p:nvPr/>
        </p:nvSpPr>
        <p:spPr bwMode="auto">
          <a:xfrm>
            <a:off x="7404100" y="3605957"/>
            <a:ext cx="444500" cy="10541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34" name="Rectangle 34"/>
          <p:cNvSpPr>
            <a:spLocks noChangeArrowheads="1"/>
          </p:cNvSpPr>
          <p:nvPr/>
        </p:nvSpPr>
        <p:spPr bwMode="auto">
          <a:xfrm>
            <a:off x="3289300" y="2996357"/>
            <a:ext cx="444500" cy="16637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35" name="Rectangle 35"/>
          <p:cNvSpPr>
            <a:spLocks noChangeArrowheads="1"/>
          </p:cNvSpPr>
          <p:nvPr/>
        </p:nvSpPr>
        <p:spPr bwMode="auto">
          <a:xfrm>
            <a:off x="3746500" y="3377357"/>
            <a:ext cx="444500" cy="12827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36" name="Rectangle 36"/>
          <p:cNvSpPr>
            <a:spLocks noChangeArrowheads="1"/>
          </p:cNvSpPr>
          <p:nvPr/>
        </p:nvSpPr>
        <p:spPr bwMode="auto">
          <a:xfrm>
            <a:off x="4203700" y="2767757"/>
            <a:ext cx="444500" cy="18923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37" name="Rectangle 37"/>
          <p:cNvSpPr>
            <a:spLocks noChangeArrowheads="1"/>
          </p:cNvSpPr>
          <p:nvPr/>
        </p:nvSpPr>
        <p:spPr bwMode="auto">
          <a:xfrm>
            <a:off x="2374900" y="3377357"/>
            <a:ext cx="444500" cy="12827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38" name="Rectangle 38"/>
          <p:cNvSpPr>
            <a:spLocks noChangeArrowheads="1"/>
          </p:cNvSpPr>
          <p:nvPr/>
        </p:nvSpPr>
        <p:spPr bwMode="auto">
          <a:xfrm>
            <a:off x="2832100" y="3224957"/>
            <a:ext cx="444500" cy="14351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39" name="Line 39"/>
          <p:cNvSpPr>
            <a:spLocks noChangeShapeType="1"/>
          </p:cNvSpPr>
          <p:nvPr/>
        </p:nvSpPr>
        <p:spPr bwMode="auto">
          <a:xfrm>
            <a:off x="2381250" y="4666407"/>
            <a:ext cx="5461000" cy="0"/>
          </a:xfrm>
          <a:prstGeom prst="line">
            <a:avLst/>
          </a:prstGeom>
          <a:noFill/>
          <a:ln w="254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40" name="Rectangle 40" descr="Wide upward diagonal"/>
          <p:cNvSpPr>
            <a:spLocks noChangeArrowheads="1"/>
          </p:cNvSpPr>
          <p:nvPr/>
        </p:nvSpPr>
        <p:spPr bwMode="auto">
          <a:xfrm>
            <a:off x="5118100" y="2462957"/>
            <a:ext cx="444500" cy="1130300"/>
          </a:xfrm>
          <a:prstGeom prst="rect">
            <a:avLst/>
          </a:prstGeom>
          <a:pattFill prst="wdUpDiag">
            <a:fgClr>
              <a:srgbClr val="FAFD00"/>
            </a:fgClr>
            <a:bgClr>
              <a:srgbClr val="618FFD"/>
            </a:bgClr>
          </a:patt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41" name="Rectangle 41" descr="Wide upward diagonal"/>
          <p:cNvSpPr>
            <a:spLocks noChangeArrowheads="1"/>
          </p:cNvSpPr>
          <p:nvPr/>
        </p:nvSpPr>
        <p:spPr bwMode="auto">
          <a:xfrm>
            <a:off x="5575300" y="2462957"/>
            <a:ext cx="444500" cy="1206500"/>
          </a:xfrm>
          <a:prstGeom prst="rect">
            <a:avLst/>
          </a:prstGeom>
          <a:pattFill prst="wdUpDiag">
            <a:fgClr>
              <a:srgbClr val="FAFD00"/>
            </a:fgClr>
            <a:bgClr>
              <a:srgbClr val="618FFD"/>
            </a:bgClr>
          </a:patt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42" name="Rectangle 42" descr="Wide upward diagonal"/>
          <p:cNvSpPr>
            <a:spLocks noChangeArrowheads="1"/>
          </p:cNvSpPr>
          <p:nvPr/>
        </p:nvSpPr>
        <p:spPr bwMode="auto">
          <a:xfrm>
            <a:off x="7404100" y="2462957"/>
            <a:ext cx="444500" cy="1130300"/>
          </a:xfrm>
          <a:prstGeom prst="rect">
            <a:avLst/>
          </a:prstGeom>
          <a:pattFill prst="wdUpDiag">
            <a:fgClr>
              <a:srgbClr val="FAFD00"/>
            </a:fgClr>
            <a:bgClr>
              <a:srgbClr val="618FFD"/>
            </a:bgClr>
          </a:patt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43" name="Rectangle 43" descr="Wide upward diagonal"/>
          <p:cNvSpPr>
            <a:spLocks noChangeArrowheads="1"/>
          </p:cNvSpPr>
          <p:nvPr/>
        </p:nvSpPr>
        <p:spPr bwMode="auto">
          <a:xfrm>
            <a:off x="6032500" y="2462957"/>
            <a:ext cx="444500" cy="292100"/>
          </a:xfrm>
          <a:prstGeom prst="rect">
            <a:avLst/>
          </a:prstGeom>
          <a:pattFill prst="wdUpDiag">
            <a:fgClr>
              <a:srgbClr val="FAFD00"/>
            </a:fgClr>
            <a:bgClr>
              <a:srgbClr val="618FFD"/>
            </a:bgClr>
          </a:patt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44" name="Rectangle 44" descr="Wide upward diagonal"/>
          <p:cNvSpPr>
            <a:spLocks noChangeArrowheads="1"/>
          </p:cNvSpPr>
          <p:nvPr/>
        </p:nvSpPr>
        <p:spPr bwMode="auto">
          <a:xfrm>
            <a:off x="6489700" y="2462957"/>
            <a:ext cx="444500" cy="139700"/>
          </a:xfrm>
          <a:prstGeom prst="rect">
            <a:avLst/>
          </a:prstGeom>
          <a:pattFill prst="wdUpDiag">
            <a:fgClr>
              <a:srgbClr val="FAFD00"/>
            </a:fgClr>
            <a:bgClr>
              <a:srgbClr val="618FFD"/>
            </a:bgClr>
          </a:patt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45" name="Rectangle 45"/>
          <p:cNvSpPr txBox="1">
            <a:spLocks noChangeArrowheads="1"/>
          </p:cNvSpPr>
          <p:nvPr/>
        </p:nvSpPr>
        <p:spPr>
          <a:xfrm>
            <a:off x="977900" y="404664"/>
            <a:ext cx="77724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2800" dirty="0">
                <a:solidFill>
                  <a:srgbClr val="C00000"/>
                </a:solidFill>
              </a:rPr>
              <a:t>Level Capacity Plan</a:t>
            </a:r>
            <a:endParaRPr lang="en-GB" sz="2800" dirty="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Oval 255"/>
          <p:cNvSpPr/>
          <p:nvPr/>
        </p:nvSpPr>
        <p:spPr>
          <a:xfrm>
            <a:off x="0" y="1921583"/>
            <a:ext cx="1353428" cy="63863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Spirit Warehouse</a:t>
            </a:r>
            <a:endParaRPr lang="en-GB" sz="900" dirty="0">
              <a:solidFill>
                <a:schemeClr val="tx1"/>
              </a:solidFill>
            </a:endParaRPr>
          </a:p>
        </p:txBody>
      </p:sp>
      <p:sp>
        <p:nvSpPr>
          <p:cNvPr id="257" name="Oval 256"/>
          <p:cNvSpPr/>
          <p:nvPr/>
        </p:nvSpPr>
        <p:spPr>
          <a:xfrm>
            <a:off x="1787895" y="1932667"/>
            <a:ext cx="1232284" cy="64094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Sprit processing</a:t>
            </a:r>
            <a:endParaRPr lang="en-GB" sz="900" dirty="0">
              <a:solidFill>
                <a:schemeClr val="tx1"/>
              </a:solidFill>
            </a:endParaRPr>
          </a:p>
        </p:txBody>
      </p:sp>
      <p:cxnSp>
        <p:nvCxnSpPr>
          <p:cNvPr id="259" name="Curved Connector 258"/>
          <p:cNvCxnSpPr>
            <a:stCxn id="256" idx="7"/>
            <a:endCxn id="257" idx="1"/>
          </p:cNvCxnSpPr>
          <p:nvPr/>
        </p:nvCxnSpPr>
        <p:spPr>
          <a:xfrm rot="16200000" flipH="1">
            <a:off x="1556080" y="1614251"/>
            <a:ext cx="11422" cy="813136"/>
          </a:xfrm>
          <a:prstGeom prst="curvedConnector3">
            <a:avLst>
              <a:gd name="adj1" fmla="val -2447855"/>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1" name="Curved Connector 260"/>
          <p:cNvCxnSpPr>
            <a:stCxn id="256" idx="5"/>
            <a:endCxn id="257" idx="3"/>
          </p:cNvCxnSpPr>
          <p:nvPr/>
        </p:nvCxnSpPr>
        <p:spPr>
          <a:xfrm rot="16200000" flipH="1">
            <a:off x="1555263" y="2066648"/>
            <a:ext cx="13056" cy="813136"/>
          </a:xfrm>
          <a:prstGeom prst="curvedConnector3">
            <a:avLst>
              <a:gd name="adj1" fmla="val 1755469"/>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78" name="Oval 277"/>
          <p:cNvSpPr/>
          <p:nvPr/>
        </p:nvSpPr>
        <p:spPr>
          <a:xfrm>
            <a:off x="3384222" y="476672"/>
            <a:ext cx="1232284" cy="64094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Quality</a:t>
            </a:r>
            <a:endParaRPr lang="en-GB" sz="1200" dirty="0">
              <a:solidFill>
                <a:schemeClr val="tx1"/>
              </a:solidFill>
            </a:endParaRPr>
          </a:p>
          <a:p>
            <a:pPr algn="ctr"/>
            <a:r>
              <a:rPr lang="en-GB" sz="1200" dirty="0">
                <a:solidFill>
                  <a:schemeClr val="tx1"/>
                </a:solidFill>
              </a:rPr>
              <a:t>control</a:t>
            </a:r>
            <a:endParaRPr lang="en-GB" sz="900" dirty="0">
              <a:solidFill>
                <a:schemeClr val="tx1"/>
              </a:solidFill>
            </a:endParaRPr>
          </a:p>
        </p:txBody>
      </p:sp>
      <p:cxnSp>
        <p:nvCxnSpPr>
          <p:cNvPr id="279" name="Curved Connector 278"/>
          <p:cNvCxnSpPr>
            <a:stCxn id="285" idx="7"/>
            <a:endCxn id="306" idx="1"/>
          </p:cNvCxnSpPr>
          <p:nvPr/>
        </p:nvCxnSpPr>
        <p:spPr>
          <a:xfrm rot="16200000" flipH="1">
            <a:off x="4758136" y="1572372"/>
            <a:ext cx="14459" cy="867069"/>
          </a:xfrm>
          <a:prstGeom prst="curvedConnector3">
            <a:avLst>
              <a:gd name="adj1" fmla="val -1200685"/>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0" name="Curved Connector 279"/>
          <p:cNvCxnSpPr>
            <a:stCxn id="285" idx="5"/>
            <a:endCxn id="306" idx="3"/>
          </p:cNvCxnSpPr>
          <p:nvPr/>
        </p:nvCxnSpPr>
        <p:spPr>
          <a:xfrm rot="16200000" flipH="1">
            <a:off x="4758137" y="2025585"/>
            <a:ext cx="14459" cy="867069"/>
          </a:xfrm>
          <a:prstGeom prst="curvedConnector3">
            <a:avLst>
              <a:gd name="adj1" fmla="val 1300692"/>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81" name="Curved Connector 280"/>
          <p:cNvCxnSpPr>
            <a:stCxn id="317" idx="1"/>
            <a:endCxn id="306" idx="0"/>
          </p:cNvCxnSpPr>
          <p:nvPr/>
        </p:nvCxnSpPr>
        <p:spPr>
          <a:xfrm rot="10800000" flipV="1">
            <a:off x="5634580" y="831819"/>
            <a:ext cx="402377" cy="1087453"/>
          </a:xfrm>
          <a:prstGeom prst="curved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2" name="Curved Connector 281"/>
          <p:cNvCxnSpPr>
            <a:stCxn id="285" idx="7"/>
            <a:endCxn id="278" idx="5"/>
          </p:cNvCxnSpPr>
          <p:nvPr/>
        </p:nvCxnSpPr>
        <p:spPr>
          <a:xfrm rot="5400000" flipH="1" flipV="1">
            <a:off x="3896473" y="1459108"/>
            <a:ext cx="974928" cy="104210"/>
          </a:xfrm>
          <a:prstGeom prst="curvedConnector3">
            <a:avLst>
              <a:gd name="adj1" fmla="val 50000"/>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83" name="Curved Connector 282"/>
          <p:cNvCxnSpPr>
            <a:stCxn id="257" idx="7"/>
            <a:endCxn id="285" idx="1"/>
          </p:cNvCxnSpPr>
          <p:nvPr/>
        </p:nvCxnSpPr>
        <p:spPr>
          <a:xfrm rot="5400000" flipH="1" flipV="1">
            <a:off x="3136169" y="1702224"/>
            <a:ext cx="27853" cy="620761"/>
          </a:xfrm>
          <a:prstGeom prst="curvedConnector3">
            <a:avLst>
              <a:gd name="adj1" fmla="val 799648"/>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4" name="Curved Connector 283"/>
          <p:cNvCxnSpPr>
            <a:stCxn id="257" idx="5"/>
            <a:endCxn id="285" idx="3"/>
          </p:cNvCxnSpPr>
          <p:nvPr/>
        </p:nvCxnSpPr>
        <p:spPr>
          <a:xfrm rot="5400000" flipH="1" flipV="1">
            <a:off x="3136168" y="2155437"/>
            <a:ext cx="27853" cy="620761"/>
          </a:xfrm>
          <a:prstGeom prst="curvedConnector3">
            <a:avLst>
              <a:gd name="adj1" fmla="val -737820"/>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85" name="Oval 284"/>
          <p:cNvSpPr/>
          <p:nvPr/>
        </p:nvSpPr>
        <p:spPr>
          <a:xfrm>
            <a:off x="3280012" y="1904814"/>
            <a:ext cx="1232284" cy="64094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Bottling &amp; Palletising</a:t>
            </a:r>
            <a:endParaRPr lang="en-GB" sz="900" dirty="0">
              <a:solidFill>
                <a:schemeClr val="tx1"/>
              </a:solidFill>
            </a:endParaRPr>
          </a:p>
        </p:txBody>
      </p:sp>
      <p:sp>
        <p:nvSpPr>
          <p:cNvPr id="292" name="Rectangle 89"/>
          <p:cNvSpPr>
            <a:spLocks noChangeArrowheads="1"/>
          </p:cNvSpPr>
          <p:nvPr/>
        </p:nvSpPr>
        <p:spPr bwMode="auto">
          <a:xfrm>
            <a:off x="2687527" y="2642740"/>
            <a:ext cx="998680" cy="24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400">
                <a:solidFill>
                  <a:schemeClr val="tx1"/>
                </a:solidFill>
                <a:latin typeface="Times New Roman" panose="02020603050405020304" charset="0"/>
              </a:defRPr>
            </a:lvl1pPr>
            <a:lvl2pPr marL="571500" defTabSz="762000" eaLnBrk="0" hangingPunct="0">
              <a:defRPr sz="2400">
                <a:solidFill>
                  <a:schemeClr val="tx1"/>
                </a:solidFill>
                <a:latin typeface="Times New Roman" panose="02020603050405020304" charset="0"/>
              </a:defRPr>
            </a:lvl2pPr>
            <a:lvl3pPr marL="1143000" defTabSz="762000" eaLnBrk="0" hangingPunct="0">
              <a:defRPr sz="2400">
                <a:solidFill>
                  <a:schemeClr val="tx1"/>
                </a:solidFill>
                <a:latin typeface="Times New Roman" panose="02020603050405020304" charset="0"/>
              </a:defRPr>
            </a:lvl3pPr>
            <a:lvl4pPr marL="1714500" defTabSz="762000" eaLnBrk="0" hangingPunct="0">
              <a:defRPr sz="2400">
                <a:solidFill>
                  <a:schemeClr val="tx1"/>
                </a:solidFill>
                <a:latin typeface="Times New Roman" panose="02020603050405020304" charset="0"/>
              </a:defRPr>
            </a:lvl4pPr>
            <a:lvl5pPr marL="2286000" defTabSz="762000" eaLnBrk="0" hangingPunct="0">
              <a:defRPr sz="2400">
                <a:solidFill>
                  <a:schemeClr val="tx1"/>
                </a:solidFill>
                <a:latin typeface="Times New Roman" panose="02020603050405020304" charset="0"/>
              </a:defRPr>
            </a:lvl5pPr>
            <a:lvl6pPr marL="2743200" defTabSz="762000" eaLnBrk="0" fontAlgn="base" hangingPunct="0">
              <a:spcBef>
                <a:spcPct val="0"/>
              </a:spcBef>
              <a:spcAft>
                <a:spcPct val="0"/>
              </a:spcAft>
              <a:defRPr sz="2400">
                <a:solidFill>
                  <a:schemeClr val="tx1"/>
                </a:solidFill>
                <a:latin typeface="Times New Roman" panose="02020603050405020304" charset="0"/>
              </a:defRPr>
            </a:lvl6pPr>
            <a:lvl7pPr marL="3200400" defTabSz="762000" eaLnBrk="0" fontAlgn="base" hangingPunct="0">
              <a:spcBef>
                <a:spcPct val="0"/>
              </a:spcBef>
              <a:spcAft>
                <a:spcPct val="0"/>
              </a:spcAft>
              <a:defRPr sz="2400">
                <a:solidFill>
                  <a:schemeClr val="tx1"/>
                </a:solidFill>
                <a:latin typeface="Times New Roman" panose="02020603050405020304" charset="0"/>
              </a:defRPr>
            </a:lvl7pPr>
            <a:lvl8pPr marL="3657600" defTabSz="762000" eaLnBrk="0" fontAlgn="base" hangingPunct="0">
              <a:spcBef>
                <a:spcPct val="0"/>
              </a:spcBef>
              <a:spcAft>
                <a:spcPct val="0"/>
              </a:spcAft>
              <a:defRPr sz="2400">
                <a:solidFill>
                  <a:schemeClr val="tx1"/>
                </a:solidFill>
                <a:latin typeface="Times New Roman" panose="02020603050405020304" charset="0"/>
              </a:defRPr>
            </a:lvl8pPr>
            <a:lvl9pPr marL="4114800" defTabSz="762000" eaLnBrk="0" fontAlgn="base" hangingPunct="0">
              <a:spcBef>
                <a:spcPct val="0"/>
              </a:spcBef>
              <a:spcAft>
                <a:spcPct val="0"/>
              </a:spcAft>
              <a:defRPr sz="2400">
                <a:solidFill>
                  <a:schemeClr val="tx1"/>
                </a:solidFill>
                <a:latin typeface="Times New Roman" panose="02020603050405020304" charset="0"/>
              </a:defRPr>
            </a:lvl9pPr>
          </a:lstStyle>
          <a:p>
            <a:r>
              <a:rPr lang="en-GB" altLang="en-US" sz="1000" dirty="0">
                <a:solidFill>
                  <a:srgbClr val="000000"/>
                </a:solidFill>
                <a:latin typeface="Calibri" panose="020F0502020204030204" pitchFamily="34" charset="0"/>
              </a:rPr>
              <a:t>Documentation</a:t>
            </a:r>
            <a:endParaRPr lang="en-GB" altLang="en-US" sz="1000" dirty="0">
              <a:solidFill>
                <a:srgbClr val="000000"/>
              </a:solidFill>
              <a:latin typeface="Calibri" panose="020F0502020204030204" pitchFamily="34" charset="0"/>
            </a:endParaRPr>
          </a:p>
        </p:txBody>
      </p:sp>
      <p:sp>
        <p:nvSpPr>
          <p:cNvPr id="293" name="Rectangle 89"/>
          <p:cNvSpPr>
            <a:spLocks noChangeArrowheads="1"/>
          </p:cNvSpPr>
          <p:nvPr/>
        </p:nvSpPr>
        <p:spPr bwMode="auto">
          <a:xfrm>
            <a:off x="2768921" y="1580247"/>
            <a:ext cx="748603" cy="24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400">
                <a:solidFill>
                  <a:schemeClr val="tx1"/>
                </a:solidFill>
                <a:latin typeface="Times New Roman" panose="02020603050405020304" charset="0"/>
              </a:defRPr>
            </a:lvl1pPr>
            <a:lvl2pPr marL="571500" defTabSz="762000" eaLnBrk="0" hangingPunct="0">
              <a:defRPr sz="2400">
                <a:solidFill>
                  <a:schemeClr val="tx1"/>
                </a:solidFill>
                <a:latin typeface="Times New Roman" panose="02020603050405020304" charset="0"/>
              </a:defRPr>
            </a:lvl2pPr>
            <a:lvl3pPr marL="1143000" defTabSz="762000" eaLnBrk="0" hangingPunct="0">
              <a:defRPr sz="2400">
                <a:solidFill>
                  <a:schemeClr val="tx1"/>
                </a:solidFill>
                <a:latin typeface="Times New Roman" panose="02020603050405020304" charset="0"/>
              </a:defRPr>
            </a:lvl3pPr>
            <a:lvl4pPr marL="1714500" defTabSz="762000" eaLnBrk="0" hangingPunct="0">
              <a:defRPr sz="2400">
                <a:solidFill>
                  <a:schemeClr val="tx1"/>
                </a:solidFill>
                <a:latin typeface="Times New Roman" panose="02020603050405020304" charset="0"/>
              </a:defRPr>
            </a:lvl4pPr>
            <a:lvl5pPr marL="2286000" defTabSz="762000" eaLnBrk="0" hangingPunct="0">
              <a:defRPr sz="2400">
                <a:solidFill>
                  <a:schemeClr val="tx1"/>
                </a:solidFill>
                <a:latin typeface="Times New Roman" panose="02020603050405020304" charset="0"/>
              </a:defRPr>
            </a:lvl5pPr>
            <a:lvl6pPr marL="2743200" defTabSz="762000" eaLnBrk="0" fontAlgn="base" hangingPunct="0">
              <a:spcBef>
                <a:spcPct val="0"/>
              </a:spcBef>
              <a:spcAft>
                <a:spcPct val="0"/>
              </a:spcAft>
              <a:defRPr sz="2400">
                <a:solidFill>
                  <a:schemeClr val="tx1"/>
                </a:solidFill>
                <a:latin typeface="Times New Roman" panose="02020603050405020304" charset="0"/>
              </a:defRPr>
            </a:lvl6pPr>
            <a:lvl7pPr marL="3200400" defTabSz="762000" eaLnBrk="0" fontAlgn="base" hangingPunct="0">
              <a:spcBef>
                <a:spcPct val="0"/>
              </a:spcBef>
              <a:spcAft>
                <a:spcPct val="0"/>
              </a:spcAft>
              <a:defRPr sz="2400">
                <a:solidFill>
                  <a:schemeClr val="tx1"/>
                </a:solidFill>
                <a:latin typeface="Times New Roman" panose="02020603050405020304" charset="0"/>
              </a:defRPr>
            </a:lvl7pPr>
            <a:lvl8pPr marL="3657600" defTabSz="762000" eaLnBrk="0" fontAlgn="base" hangingPunct="0">
              <a:spcBef>
                <a:spcPct val="0"/>
              </a:spcBef>
              <a:spcAft>
                <a:spcPct val="0"/>
              </a:spcAft>
              <a:defRPr sz="2400">
                <a:solidFill>
                  <a:schemeClr val="tx1"/>
                </a:solidFill>
                <a:latin typeface="Times New Roman" panose="02020603050405020304" charset="0"/>
              </a:defRPr>
            </a:lvl8pPr>
            <a:lvl9pPr marL="4114800" defTabSz="762000" eaLnBrk="0" fontAlgn="base" hangingPunct="0">
              <a:spcBef>
                <a:spcPct val="0"/>
              </a:spcBef>
              <a:spcAft>
                <a:spcPct val="0"/>
              </a:spcAft>
              <a:defRPr sz="2400">
                <a:solidFill>
                  <a:schemeClr val="tx1"/>
                </a:solidFill>
                <a:latin typeface="Times New Roman" panose="02020603050405020304" charset="0"/>
              </a:defRPr>
            </a:lvl9pPr>
          </a:lstStyle>
          <a:p>
            <a:r>
              <a:rPr lang="en-GB" altLang="en-US" sz="1000" dirty="0">
                <a:solidFill>
                  <a:srgbClr val="000000"/>
                </a:solidFill>
                <a:latin typeface="Calibri" panose="020F0502020204030204" pitchFamily="34" charset="0"/>
              </a:rPr>
              <a:t>Wet goods</a:t>
            </a:r>
            <a:endParaRPr lang="en-GB" altLang="en-US" sz="1000" dirty="0">
              <a:solidFill>
                <a:srgbClr val="000000"/>
              </a:solidFill>
              <a:latin typeface="Calibri" panose="020F0502020204030204" pitchFamily="34" charset="0"/>
            </a:endParaRPr>
          </a:p>
        </p:txBody>
      </p:sp>
      <p:sp>
        <p:nvSpPr>
          <p:cNvPr id="294" name="Rectangle 89"/>
          <p:cNvSpPr>
            <a:spLocks noChangeArrowheads="1"/>
          </p:cNvSpPr>
          <p:nvPr/>
        </p:nvSpPr>
        <p:spPr bwMode="auto">
          <a:xfrm>
            <a:off x="1187489" y="1526885"/>
            <a:ext cx="748603" cy="24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400">
                <a:solidFill>
                  <a:schemeClr val="tx1"/>
                </a:solidFill>
                <a:latin typeface="Times New Roman" panose="02020603050405020304" charset="0"/>
              </a:defRPr>
            </a:lvl1pPr>
            <a:lvl2pPr marL="571500" defTabSz="762000" eaLnBrk="0" hangingPunct="0">
              <a:defRPr sz="2400">
                <a:solidFill>
                  <a:schemeClr val="tx1"/>
                </a:solidFill>
                <a:latin typeface="Times New Roman" panose="02020603050405020304" charset="0"/>
              </a:defRPr>
            </a:lvl2pPr>
            <a:lvl3pPr marL="1143000" defTabSz="762000" eaLnBrk="0" hangingPunct="0">
              <a:defRPr sz="2400">
                <a:solidFill>
                  <a:schemeClr val="tx1"/>
                </a:solidFill>
                <a:latin typeface="Times New Roman" panose="02020603050405020304" charset="0"/>
              </a:defRPr>
            </a:lvl3pPr>
            <a:lvl4pPr marL="1714500" defTabSz="762000" eaLnBrk="0" hangingPunct="0">
              <a:defRPr sz="2400">
                <a:solidFill>
                  <a:schemeClr val="tx1"/>
                </a:solidFill>
                <a:latin typeface="Times New Roman" panose="02020603050405020304" charset="0"/>
              </a:defRPr>
            </a:lvl4pPr>
            <a:lvl5pPr marL="2286000" defTabSz="762000" eaLnBrk="0" hangingPunct="0">
              <a:defRPr sz="2400">
                <a:solidFill>
                  <a:schemeClr val="tx1"/>
                </a:solidFill>
                <a:latin typeface="Times New Roman" panose="02020603050405020304" charset="0"/>
              </a:defRPr>
            </a:lvl5pPr>
            <a:lvl6pPr marL="2743200" defTabSz="762000" eaLnBrk="0" fontAlgn="base" hangingPunct="0">
              <a:spcBef>
                <a:spcPct val="0"/>
              </a:spcBef>
              <a:spcAft>
                <a:spcPct val="0"/>
              </a:spcAft>
              <a:defRPr sz="2400">
                <a:solidFill>
                  <a:schemeClr val="tx1"/>
                </a:solidFill>
                <a:latin typeface="Times New Roman" panose="02020603050405020304" charset="0"/>
              </a:defRPr>
            </a:lvl6pPr>
            <a:lvl7pPr marL="3200400" defTabSz="762000" eaLnBrk="0" fontAlgn="base" hangingPunct="0">
              <a:spcBef>
                <a:spcPct val="0"/>
              </a:spcBef>
              <a:spcAft>
                <a:spcPct val="0"/>
              </a:spcAft>
              <a:defRPr sz="2400">
                <a:solidFill>
                  <a:schemeClr val="tx1"/>
                </a:solidFill>
                <a:latin typeface="Times New Roman" panose="02020603050405020304" charset="0"/>
              </a:defRPr>
            </a:lvl7pPr>
            <a:lvl8pPr marL="3657600" defTabSz="762000" eaLnBrk="0" fontAlgn="base" hangingPunct="0">
              <a:spcBef>
                <a:spcPct val="0"/>
              </a:spcBef>
              <a:spcAft>
                <a:spcPct val="0"/>
              </a:spcAft>
              <a:defRPr sz="2400">
                <a:solidFill>
                  <a:schemeClr val="tx1"/>
                </a:solidFill>
                <a:latin typeface="Times New Roman" panose="02020603050405020304" charset="0"/>
              </a:defRPr>
            </a:lvl8pPr>
            <a:lvl9pPr marL="4114800" defTabSz="762000" eaLnBrk="0" fontAlgn="base" hangingPunct="0">
              <a:spcBef>
                <a:spcPct val="0"/>
              </a:spcBef>
              <a:spcAft>
                <a:spcPct val="0"/>
              </a:spcAft>
              <a:defRPr sz="2400">
                <a:solidFill>
                  <a:schemeClr val="tx1"/>
                </a:solidFill>
                <a:latin typeface="Times New Roman" panose="02020603050405020304" charset="0"/>
              </a:defRPr>
            </a:lvl9pPr>
          </a:lstStyle>
          <a:p>
            <a:r>
              <a:rPr lang="en-GB" altLang="en-US" sz="1000" dirty="0">
                <a:solidFill>
                  <a:srgbClr val="000000"/>
                </a:solidFill>
                <a:latin typeface="Calibri" panose="020F0502020204030204" pitchFamily="34" charset="0"/>
              </a:rPr>
              <a:t>Wet goods</a:t>
            </a:r>
            <a:endParaRPr lang="en-GB" altLang="en-US" sz="1000" dirty="0">
              <a:solidFill>
                <a:srgbClr val="000000"/>
              </a:solidFill>
              <a:latin typeface="Calibri" panose="020F0502020204030204" pitchFamily="34" charset="0"/>
            </a:endParaRPr>
          </a:p>
        </p:txBody>
      </p:sp>
      <p:sp>
        <p:nvSpPr>
          <p:cNvPr id="295" name="Rectangle 89"/>
          <p:cNvSpPr>
            <a:spLocks noChangeArrowheads="1"/>
          </p:cNvSpPr>
          <p:nvPr/>
        </p:nvSpPr>
        <p:spPr bwMode="auto">
          <a:xfrm>
            <a:off x="1066586" y="2629303"/>
            <a:ext cx="998680" cy="24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400">
                <a:solidFill>
                  <a:schemeClr val="tx1"/>
                </a:solidFill>
                <a:latin typeface="Times New Roman" panose="02020603050405020304" charset="0"/>
              </a:defRPr>
            </a:lvl1pPr>
            <a:lvl2pPr marL="571500" defTabSz="762000" eaLnBrk="0" hangingPunct="0">
              <a:defRPr sz="2400">
                <a:solidFill>
                  <a:schemeClr val="tx1"/>
                </a:solidFill>
                <a:latin typeface="Times New Roman" panose="02020603050405020304" charset="0"/>
              </a:defRPr>
            </a:lvl2pPr>
            <a:lvl3pPr marL="1143000" defTabSz="762000" eaLnBrk="0" hangingPunct="0">
              <a:defRPr sz="2400">
                <a:solidFill>
                  <a:schemeClr val="tx1"/>
                </a:solidFill>
                <a:latin typeface="Times New Roman" panose="02020603050405020304" charset="0"/>
              </a:defRPr>
            </a:lvl3pPr>
            <a:lvl4pPr marL="1714500" defTabSz="762000" eaLnBrk="0" hangingPunct="0">
              <a:defRPr sz="2400">
                <a:solidFill>
                  <a:schemeClr val="tx1"/>
                </a:solidFill>
                <a:latin typeface="Times New Roman" panose="02020603050405020304" charset="0"/>
              </a:defRPr>
            </a:lvl4pPr>
            <a:lvl5pPr marL="2286000" defTabSz="762000" eaLnBrk="0" hangingPunct="0">
              <a:defRPr sz="2400">
                <a:solidFill>
                  <a:schemeClr val="tx1"/>
                </a:solidFill>
                <a:latin typeface="Times New Roman" panose="02020603050405020304" charset="0"/>
              </a:defRPr>
            </a:lvl5pPr>
            <a:lvl6pPr marL="2743200" defTabSz="762000" eaLnBrk="0" fontAlgn="base" hangingPunct="0">
              <a:spcBef>
                <a:spcPct val="0"/>
              </a:spcBef>
              <a:spcAft>
                <a:spcPct val="0"/>
              </a:spcAft>
              <a:defRPr sz="2400">
                <a:solidFill>
                  <a:schemeClr val="tx1"/>
                </a:solidFill>
                <a:latin typeface="Times New Roman" panose="02020603050405020304" charset="0"/>
              </a:defRPr>
            </a:lvl6pPr>
            <a:lvl7pPr marL="3200400" defTabSz="762000" eaLnBrk="0" fontAlgn="base" hangingPunct="0">
              <a:spcBef>
                <a:spcPct val="0"/>
              </a:spcBef>
              <a:spcAft>
                <a:spcPct val="0"/>
              </a:spcAft>
              <a:defRPr sz="2400">
                <a:solidFill>
                  <a:schemeClr val="tx1"/>
                </a:solidFill>
                <a:latin typeface="Times New Roman" panose="02020603050405020304" charset="0"/>
              </a:defRPr>
            </a:lvl7pPr>
            <a:lvl8pPr marL="3657600" defTabSz="762000" eaLnBrk="0" fontAlgn="base" hangingPunct="0">
              <a:spcBef>
                <a:spcPct val="0"/>
              </a:spcBef>
              <a:spcAft>
                <a:spcPct val="0"/>
              </a:spcAft>
              <a:defRPr sz="2400">
                <a:solidFill>
                  <a:schemeClr val="tx1"/>
                </a:solidFill>
                <a:latin typeface="Times New Roman" panose="02020603050405020304" charset="0"/>
              </a:defRPr>
            </a:lvl8pPr>
            <a:lvl9pPr marL="4114800" defTabSz="762000" eaLnBrk="0" fontAlgn="base" hangingPunct="0">
              <a:spcBef>
                <a:spcPct val="0"/>
              </a:spcBef>
              <a:spcAft>
                <a:spcPct val="0"/>
              </a:spcAft>
              <a:defRPr sz="2400">
                <a:solidFill>
                  <a:schemeClr val="tx1"/>
                </a:solidFill>
                <a:latin typeface="Times New Roman" panose="02020603050405020304" charset="0"/>
              </a:defRPr>
            </a:lvl9pPr>
          </a:lstStyle>
          <a:p>
            <a:r>
              <a:rPr lang="en-GB" altLang="en-US" sz="1000" dirty="0">
                <a:solidFill>
                  <a:srgbClr val="000000"/>
                </a:solidFill>
                <a:latin typeface="Calibri" panose="020F0502020204030204" pitchFamily="34" charset="0"/>
              </a:rPr>
              <a:t>Documentation</a:t>
            </a:r>
            <a:endParaRPr lang="en-GB" altLang="en-US" sz="1000" dirty="0">
              <a:solidFill>
                <a:srgbClr val="000000"/>
              </a:solidFill>
              <a:latin typeface="Calibri" panose="020F0502020204030204" pitchFamily="34" charset="0"/>
            </a:endParaRPr>
          </a:p>
        </p:txBody>
      </p:sp>
      <p:sp>
        <p:nvSpPr>
          <p:cNvPr id="301" name="Rectangle 89"/>
          <p:cNvSpPr>
            <a:spLocks noChangeArrowheads="1"/>
          </p:cNvSpPr>
          <p:nvPr/>
        </p:nvSpPr>
        <p:spPr bwMode="auto">
          <a:xfrm>
            <a:off x="4347159" y="1202615"/>
            <a:ext cx="767708"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defTabSz="762000" eaLnBrk="0" hangingPunct="0">
              <a:defRPr sz="2400">
                <a:solidFill>
                  <a:schemeClr val="tx1"/>
                </a:solidFill>
                <a:latin typeface="Times New Roman" panose="02020603050405020304" charset="0"/>
              </a:defRPr>
            </a:lvl1pPr>
            <a:lvl2pPr marL="571500" defTabSz="762000" eaLnBrk="0" hangingPunct="0">
              <a:defRPr sz="2400">
                <a:solidFill>
                  <a:schemeClr val="tx1"/>
                </a:solidFill>
                <a:latin typeface="Times New Roman" panose="02020603050405020304" charset="0"/>
              </a:defRPr>
            </a:lvl2pPr>
            <a:lvl3pPr marL="1143000" defTabSz="762000" eaLnBrk="0" hangingPunct="0">
              <a:defRPr sz="2400">
                <a:solidFill>
                  <a:schemeClr val="tx1"/>
                </a:solidFill>
                <a:latin typeface="Times New Roman" panose="02020603050405020304" charset="0"/>
              </a:defRPr>
            </a:lvl3pPr>
            <a:lvl4pPr marL="1714500" defTabSz="762000" eaLnBrk="0" hangingPunct="0">
              <a:defRPr sz="2400">
                <a:solidFill>
                  <a:schemeClr val="tx1"/>
                </a:solidFill>
                <a:latin typeface="Times New Roman" panose="02020603050405020304" charset="0"/>
              </a:defRPr>
            </a:lvl4pPr>
            <a:lvl5pPr marL="2286000" defTabSz="762000" eaLnBrk="0" hangingPunct="0">
              <a:defRPr sz="2400">
                <a:solidFill>
                  <a:schemeClr val="tx1"/>
                </a:solidFill>
                <a:latin typeface="Times New Roman" panose="02020603050405020304" charset="0"/>
              </a:defRPr>
            </a:lvl5pPr>
            <a:lvl6pPr marL="2743200" defTabSz="762000" eaLnBrk="0" fontAlgn="base" hangingPunct="0">
              <a:spcBef>
                <a:spcPct val="0"/>
              </a:spcBef>
              <a:spcAft>
                <a:spcPct val="0"/>
              </a:spcAft>
              <a:defRPr sz="2400">
                <a:solidFill>
                  <a:schemeClr val="tx1"/>
                </a:solidFill>
                <a:latin typeface="Times New Roman" panose="02020603050405020304" charset="0"/>
              </a:defRPr>
            </a:lvl6pPr>
            <a:lvl7pPr marL="3200400" defTabSz="762000" eaLnBrk="0" fontAlgn="base" hangingPunct="0">
              <a:spcBef>
                <a:spcPct val="0"/>
              </a:spcBef>
              <a:spcAft>
                <a:spcPct val="0"/>
              </a:spcAft>
              <a:defRPr sz="2400">
                <a:solidFill>
                  <a:schemeClr val="tx1"/>
                </a:solidFill>
                <a:latin typeface="Times New Roman" panose="02020603050405020304" charset="0"/>
              </a:defRPr>
            </a:lvl7pPr>
            <a:lvl8pPr marL="3657600" defTabSz="762000" eaLnBrk="0" fontAlgn="base" hangingPunct="0">
              <a:spcBef>
                <a:spcPct val="0"/>
              </a:spcBef>
              <a:spcAft>
                <a:spcPct val="0"/>
              </a:spcAft>
              <a:defRPr sz="2400">
                <a:solidFill>
                  <a:schemeClr val="tx1"/>
                </a:solidFill>
                <a:latin typeface="Times New Roman" panose="02020603050405020304" charset="0"/>
              </a:defRPr>
            </a:lvl8pPr>
            <a:lvl9pPr marL="4114800" defTabSz="762000" eaLnBrk="0" fontAlgn="base" hangingPunct="0">
              <a:spcBef>
                <a:spcPct val="0"/>
              </a:spcBef>
              <a:spcAft>
                <a:spcPct val="0"/>
              </a:spcAft>
              <a:defRPr sz="2400">
                <a:solidFill>
                  <a:schemeClr val="tx1"/>
                </a:solidFill>
                <a:latin typeface="Times New Roman" panose="02020603050405020304" charset="0"/>
              </a:defRPr>
            </a:lvl9pPr>
          </a:lstStyle>
          <a:p>
            <a:r>
              <a:rPr lang="en-GB" altLang="en-US" sz="1000" dirty="0">
                <a:solidFill>
                  <a:srgbClr val="000000"/>
                </a:solidFill>
                <a:latin typeface="Calibri" panose="020F0502020204030204" pitchFamily="34" charset="0"/>
              </a:rPr>
              <a:t>Problem reporting</a:t>
            </a:r>
            <a:endParaRPr lang="en-GB" altLang="en-US" sz="1000" dirty="0">
              <a:solidFill>
                <a:srgbClr val="000000"/>
              </a:solidFill>
              <a:latin typeface="Calibri" panose="020F0502020204030204" pitchFamily="34" charset="0"/>
            </a:endParaRPr>
          </a:p>
        </p:txBody>
      </p:sp>
      <p:cxnSp>
        <p:nvCxnSpPr>
          <p:cNvPr id="302" name="Curved Connector 301"/>
          <p:cNvCxnSpPr>
            <a:stCxn id="278" idx="3"/>
            <a:endCxn id="285" idx="0"/>
          </p:cNvCxnSpPr>
          <p:nvPr/>
        </p:nvCxnSpPr>
        <p:spPr>
          <a:xfrm rot="16200000" flipH="1">
            <a:off x="3289888" y="1298547"/>
            <a:ext cx="881065" cy="331468"/>
          </a:xfrm>
          <a:prstGeom prst="curvedConnector3">
            <a:avLst>
              <a:gd name="adj1" fmla="val 50000"/>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03" name="Rectangle 89"/>
          <p:cNvSpPr>
            <a:spLocks noChangeArrowheads="1"/>
          </p:cNvSpPr>
          <p:nvPr/>
        </p:nvSpPr>
        <p:spPr bwMode="auto">
          <a:xfrm>
            <a:off x="3030933" y="1202615"/>
            <a:ext cx="767708"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defTabSz="762000" eaLnBrk="0" hangingPunct="0">
              <a:defRPr sz="2400">
                <a:solidFill>
                  <a:schemeClr val="tx1"/>
                </a:solidFill>
                <a:latin typeface="Times New Roman" panose="02020603050405020304" charset="0"/>
              </a:defRPr>
            </a:lvl1pPr>
            <a:lvl2pPr marL="571500" defTabSz="762000" eaLnBrk="0" hangingPunct="0">
              <a:defRPr sz="2400">
                <a:solidFill>
                  <a:schemeClr val="tx1"/>
                </a:solidFill>
                <a:latin typeface="Times New Roman" panose="02020603050405020304" charset="0"/>
              </a:defRPr>
            </a:lvl2pPr>
            <a:lvl3pPr marL="1143000" defTabSz="762000" eaLnBrk="0" hangingPunct="0">
              <a:defRPr sz="2400">
                <a:solidFill>
                  <a:schemeClr val="tx1"/>
                </a:solidFill>
                <a:latin typeface="Times New Roman" panose="02020603050405020304" charset="0"/>
              </a:defRPr>
            </a:lvl3pPr>
            <a:lvl4pPr marL="1714500" defTabSz="762000" eaLnBrk="0" hangingPunct="0">
              <a:defRPr sz="2400">
                <a:solidFill>
                  <a:schemeClr val="tx1"/>
                </a:solidFill>
                <a:latin typeface="Times New Roman" panose="02020603050405020304" charset="0"/>
              </a:defRPr>
            </a:lvl4pPr>
            <a:lvl5pPr marL="2286000" defTabSz="762000" eaLnBrk="0" hangingPunct="0">
              <a:defRPr sz="2400">
                <a:solidFill>
                  <a:schemeClr val="tx1"/>
                </a:solidFill>
                <a:latin typeface="Times New Roman" panose="02020603050405020304" charset="0"/>
              </a:defRPr>
            </a:lvl5pPr>
            <a:lvl6pPr marL="2743200" defTabSz="762000" eaLnBrk="0" fontAlgn="base" hangingPunct="0">
              <a:spcBef>
                <a:spcPct val="0"/>
              </a:spcBef>
              <a:spcAft>
                <a:spcPct val="0"/>
              </a:spcAft>
              <a:defRPr sz="2400">
                <a:solidFill>
                  <a:schemeClr val="tx1"/>
                </a:solidFill>
                <a:latin typeface="Times New Roman" panose="02020603050405020304" charset="0"/>
              </a:defRPr>
            </a:lvl6pPr>
            <a:lvl7pPr marL="3200400" defTabSz="762000" eaLnBrk="0" fontAlgn="base" hangingPunct="0">
              <a:spcBef>
                <a:spcPct val="0"/>
              </a:spcBef>
              <a:spcAft>
                <a:spcPct val="0"/>
              </a:spcAft>
              <a:defRPr sz="2400">
                <a:solidFill>
                  <a:schemeClr val="tx1"/>
                </a:solidFill>
                <a:latin typeface="Times New Roman" panose="02020603050405020304" charset="0"/>
              </a:defRPr>
            </a:lvl7pPr>
            <a:lvl8pPr marL="3657600" defTabSz="762000" eaLnBrk="0" fontAlgn="base" hangingPunct="0">
              <a:spcBef>
                <a:spcPct val="0"/>
              </a:spcBef>
              <a:spcAft>
                <a:spcPct val="0"/>
              </a:spcAft>
              <a:defRPr sz="2400">
                <a:solidFill>
                  <a:schemeClr val="tx1"/>
                </a:solidFill>
                <a:latin typeface="Times New Roman" panose="02020603050405020304" charset="0"/>
              </a:defRPr>
            </a:lvl8pPr>
            <a:lvl9pPr marL="4114800" defTabSz="762000" eaLnBrk="0" fontAlgn="base" hangingPunct="0">
              <a:spcBef>
                <a:spcPct val="0"/>
              </a:spcBef>
              <a:spcAft>
                <a:spcPct val="0"/>
              </a:spcAft>
              <a:defRPr sz="2400">
                <a:solidFill>
                  <a:schemeClr val="tx1"/>
                </a:solidFill>
                <a:latin typeface="Times New Roman" panose="02020603050405020304" charset="0"/>
              </a:defRPr>
            </a:lvl9pPr>
          </a:lstStyle>
          <a:p>
            <a:pPr algn="ctr"/>
            <a:r>
              <a:rPr lang="en-GB" altLang="en-US" sz="1000" dirty="0">
                <a:solidFill>
                  <a:srgbClr val="000000"/>
                </a:solidFill>
                <a:latin typeface="Calibri" panose="020F0502020204030204" pitchFamily="34" charset="0"/>
              </a:rPr>
              <a:t>Test results</a:t>
            </a:r>
            <a:endParaRPr lang="en-GB" altLang="en-US" sz="1000" dirty="0">
              <a:solidFill>
                <a:srgbClr val="000000"/>
              </a:solidFill>
              <a:latin typeface="Calibri" panose="020F0502020204030204" pitchFamily="34" charset="0"/>
            </a:endParaRPr>
          </a:p>
        </p:txBody>
      </p:sp>
      <p:sp>
        <p:nvSpPr>
          <p:cNvPr id="306" name="Oval 305"/>
          <p:cNvSpPr/>
          <p:nvPr/>
        </p:nvSpPr>
        <p:spPr>
          <a:xfrm>
            <a:off x="5018437" y="1919273"/>
            <a:ext cx="1232284" cy="64094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Shipping &amp; Dispatch</a:t>
            </a:r>
            <a:endParaRPr lang="en-GB" sz="900" dirty="0">
              <a:solidFill>
                <a:schemeClr val="tx1"/>
              </a:solidFill>
            </a:endParaRPr>
          </a:p>
        </p:txBody>
      </p:sp>
      <p:sp>
        <p:nvSpPr>
          <p:cNvPr id="315" name="Rectangle 89"/>
          <p:cNvSpPr>
            <a:spLocks noChangeArrowheads="1"/>
          </p:cNvSpPr>
          <p:nvPr/>
        </p:nvSpPr>
        <p:spPr bwMode="auto">
          <a:xfrm>
            <a:off x="4264753" y="2629302"/>
            <a:ext cx="998680" cy="24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400">
                <a:solidFill>
                  <a:schemeClr val="tx1"/>
                </a:solidFill>
                <a:latin typeface="Times New Roman" panose="02020603050405020304" charset="0"/>
              </a:defRPr>
            </a:lvl1pPr>
            <a:lvl2pPr marL="571500" defTabSz="762000" eaLnBrk="0" hangingPunct="0">
              <a:defRPr sz="2400">
                <a:solidFill>
                  <a:schemeClr val="tx1"/>
                </a:solidFill>
                <a:latin typeface="Times New Roman" panose="02020603050405020304" charset="0"/>
              </a:defRPr>
            </a:lvl2pPr>
            <a:lvl3pPr marL="1143000" defTabSz="762000" eaLnBrk="0" hangingPunct="0">
              <a:defRPr sz="2400">
                <a:solidFill>
                  <a:schemeClr val="tx1"/>
                </a:solidFill>
                <a:latin typeface="Times New Roman" panose="02020603050405020304" charset="0"/>
              </a:defRPr>
            </a:lvl3pPr>
            <a:lvl4pPr marL="1714500" defTabSz="762000" eaLnBrk="0" hangingPunct="0">
              <a:defRPr sz="2400">
                <a:solidFill>
                  <a:schemeClr val="tx1"/>
                </a:solidFill>
                <a:latin typeface="Times New Roman" panose="02020603050405020304" charset="0"/>
              </a:defRPr>
            </a:lvl4pPr>
            <a:lvl5pPr marL="2286000" defTabSz="762000" eaLnBrk="0" hangingPunct="0">
              <a:defRPr sz="2400">
                <a:solidFill>
                  <a:schemeClr val="tx1"/>
                </a:solidFill>
                <a:latin typeface="Times New Roman" panose="02020603050405020304" charset="0"/>
              </a:defRPr>
            </a:lvl5pPr>
            <a:lvl6pPr marL="2743200" defTabSz="762000" eaLnBrk="0" fontAlgn="base" hangingPunct="0">
              <a:spcBef>
                <a:spcPct val="0"/>
              </a:spcBef>
              <a:spcAft>
                <a:spcPct val="0"/>
              </a:spcAft>
              <a:defRPr sz="2400">
                <a:solidFill>
                  <a:schemeClr val="tx1"/>
                </a:solidFill>
                <a:latin typeface="Times New Roman" panose="02020603050405020304" charset="0"/>
              </a:defRPr>
            </a:lvl6pPr>
            <a:lvl7pPr marL="3200400" defTabSz="762000" eaLnBrk="0" fontAlgn="base" hangingPunct="0">
              <a:spcBef>
                <a:spcPct val="0"/>
              </a:spcBef>
              <a:spcAft>
                <a:spcPct val="0"/>
              </a:spcAft>
              <a:defRPr sz="2400">
                <a:solidFill>
                  <a:schemeClr val="tx1"/>
                </a:solidFill>
                <a:latin typeface="Times New Roman" panose="02020603050405020304" charset="0"/>
              </a:defRPr>
            </a:lvl7pPr>
            <a:lvl8pPr marL="3657600" defTabSz="762000" eaLnBrk="0" fontAlgn="base" hangingPunct="0">
              <a:spcBef>
                <a:spcPct val="0"/>
              </a:spcBef>
              <a:spcAft>
                <a:spcPct val="0"/>
              </a:spcAft>
              <a:defRPr sz="2400">
                <a:solidFill>
                  <a:schemeClr val="tx1"/>
                </a:solidFill>
                <a:latin typeface="Times New Roman" panose="02020603050405020304" charset="0"/>
              </a:defRPr>
            </a:lvl8pPr>
            <a:lvl9pPr marL="4114800" defTabSz="762000" eaLnBrk="0" fontAlgn="base" hangingPunct="0">
              <a:spcBef>
                <a:spcPct val="0"/>
              </a:spcBef>
              <a:spcAft>
                <a:spcPct val="0"/>
              </a:spcAft>
              <a:defRPr sz="2400">
                <a:solidFill>
                  <a:schemeClr val="tx1"/>
                </a:solidFill>
                <a:latin typeface="Times New Roman" panose="02020603050405020304" charset="0"/>
              </a:defRPr>
            </a:lvl9pPr>
          </a:lstStyle>
          <a:p>
            <a:r>
              <a:rPr lang="en-GB" altLang="en-US" sz="1000" dirty="0">
                <a:solidFill>
                  <a:srgbClr val="000000"/>
                </a:solidFill>
                <a:latin typeface="Calibri" panose="020F0502020204030204" pitchFamily="34" charset="0"/>
              </a:rPr>
              <a:t>Documentation</a:t>
            </a:r>
            <a:endParaRPr lang="en-GB" altLang="en-US" sz="1000" dirty="0">
              <a:solidFill>
                <a:srgbClr val="000000"/>
              </a:solidFill>
              <a:latin typeface="Calibri" panose="020F0502020204030204" pitchFamily="34" charset="0"/>
            </a:endParaRPr>
          </a:p>
        </p:txBody>
      </p:sp>
      <p:sp>
        <p:nvSpPr>
          <p:cNvPr id="316" name="Rectangle 89"/>
          <p:cNvSpPr>
            <a:spLocks noChangeArrowheads="1"/>
          </p:cNvSpPr>
          <p:nvPr/>
        </p:nvSpPr>
        <p:spPr bwMode="auto">
          <a:xfrm>
            <a:off x="4478279" y="1614822"/>
            <a:ext cx="596317" cy="24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400">
                <a:solidFill>
                  <a:schemeClr val="tx1"/>
                </a:solidFill>
                <a:latin typeface="Times New Roman" panose="02020603050405020304" charset="0"/>
              </a:defRPr>
            </a:lvl1pPr>
            <a:lvl2pPr marL="571500" defTabSz="762000" eaLnBrk="0" hangingPunct="0">
              <a:defRPr sz="2400">
                <a:solidFill>
                  <a:schemeClr val="tx1"/>
                </a:solidFill>
                <a:latin typeface="Times New Roman" panose="02020603050405020304" charset="0"/>
              </a:defRPr>
            </a:lvl2pPr>
            <a:lvl3pPr marL="1143000" defTabSz="762000" eaLnBrk="0" hangingPunct="0">
              <a:defRPr sz="2400">
                <a:solidFill>
                  <a:schemeClr val="tx1"/>
                </a:solidFill>
                <a:latin typeface="Times New Roman" panose="02020603050405020304" charset="0"/>
              </a:defRPr>
            </a:lvl3pPr>
            <a:lvl4pPr marL="1714500" defTabSz="762000" eaLnBrk="0" hangingPunct="0">
              <a:defRPr sz="2400">
                <a:solidFill>
                  <a:schemeClr val="tx1"/>
                </a:solidFill>
                <a:latin typeface="Times New Roman" panose="02020603050405020304" charset="0"/>
              </a:defRPr>
            </a:lvl4pPr>
            <a:lvl5pPr marL="2286000" defTabSz="762000" eaLnBrk="0" hangingPunct="0">
              <a:defRPr sz="2400">
                <a:solidFill>
                  <a:schemeClr val="tx1"/>
                </a:solidFill>
                <a:latin typeface="Times New Roman" panose="02020603050405020304" charset="0"/>
              </a:defRPr>
            </a:lvl5pPr>
            <a:lvl6pPr marL="2743200" defTabSz="762000" eaLnBrk="0" fontAlgn="base" hangingPunct="0">
              <a:spcBef>
                <a:spcPct val="0"/>
              </a:spcBef>
              <a:spcAft>
                <a:spcPct val="0"/>
              </a:spcAft>
              <a:defRPr sz="2400">
                <a:solidFill>
                  <a:schemeClr val="tx1"/>
                </a:solidFill>
                <a:latin typeface="Times New Roman" panose="02020603050405020304" charset="0"/>
              </a:defRPr>
            </a:lvl6pPr>
            <a:lvl7pPr marL="3200400" defTabSz="762000" eaLnBrk="0" fontAlgn="base" hangingPunct="0">
              <a:spcBef>
                <a:spcPct val="0"/>
              </a:spcBef>
              <a:spcAft>
                <a:spcPct val="0"/>
              </a:spcAft>
              <a:defRPr sz="2400">
                <a:solidFill>
                  <a:schemeClr val="tx1"/>
                </a:solidFill>
                <a:latin typeface="Times New Roman" panose="02020603050405020304" charset="0"/>
              </a:defRPr>
            </a:lvl7pPr>
            <a:lvl8pPr marL="3657600" defTabSz="762000" eaLnBrk="0" fontAlgn="base" hangingPunct="0">
              <a:spcBef>
                <a:spcPct val="0"/>
              </a:spcBef>
              <a:spcAft>
                <a:spcPct val="0"/>
              </a:spcAft>
              <a:defRPr sz="2400">
                <a:solidFill>
                  <a:schemeClr val="tx1"/>
                </a:solidFill>
                <a:latin typeface="Times New Roman" panose="02020603050405020304" charset="0"/>
              </a:defRPr>
            </a:lvl8pPr>
            <a:lvl9pPr marL="4114800" defTabSz="762000" eaLnBrk="0" fontAlgn="base" hangingPunct="0">
              <a:spcBef>
                <a:spcPct val="0"/>
              </a:spcBef>
              <a:spcAft>
                <a:spcPct val="0"/>
              </a:spcAft>
              <a:defRPr sz="2400">
                <a:solidFill>
                  <a:schemeClr val="tx1"/>
                </a:solidFill>
                <a:latin typeface="Times New Roman" panose="02020603050405020304" charset="0"/>
              </a:defRPr>
            </a:lvl9pPr>
          </a:lstStyle>
          <a:p>
            <a:r>
              <a:rPr lang="en-GB" altLang="en-US" sz="1000" dirty="0">
                <a:solidFill>
                  <a:srgbClr val="000000"/>
                </a:solidFill>
                <a:latin typeface="Calibri" panose="020F0502020204030204" pitchFamily="34" charset="0"/>
              </a:rPr>
              <a:t>Product</a:t>
            </a:r>
            <a:endParaRPr lang="en-GB" altLang="en-US" sz="1000" dirty="0">
              <a:solidFill>
                <a:srgbClr val="000000"/>
              </a:solidFill>
              <a:latin typeface="Calibri" panose="020F0502020204030204" pitchFamily="34" charset="0"/>
            </a:endParaRPr>
          </a:p>
        </p:txBody>
      </p:sp>
      <p:sp>
        <p:nvSpPr>
          <p:cNvPr id="317" name="Rectangle 316"/>
          <p:cNvSpPr/>
          <p:nvPr/>
        </p:nvSpPr>
        <p:spPr>
          <a:xfrm>
            <a:off x="6036956" y="476672"/>
            <a:ext cx="1106363" cy="71029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Third part warehouses</a:t>
            </a:r>
            <a:endParaRPr lang="en-GB" sz="1200" dirty="0">
              <a:solidFill>
                <a:schemeClr val="tx1"/>
              </a:solidFill>
            </a:endParaRPr>
          </a:p>
        </p:txBody>
      </p:sp>
      <p:sp>
        <p:nvSpPr>
          <p:cNvPr id="321" name="Rectangle 89"/>
          <p:cNvSpPr>
            <a:spLocks noChangeArrowheads="1"/>
          </p:cNvSpPr>
          <p:nvPr/>
        </p:nvSpPr>
        <p:spPr bwMode="auto">
          <a:xfrm>
            <a:off x="5151597" y="1229135"/>
            <a:ext cx="1203050"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defTabSz="762000" eaLnBrk="0" hangingPunct="0">
              <a:defRPr sz="2400">
                <a:solidFill>
                  <a:schemeClr val="tx1"/>
                </a:solidFill>
                <a:latin typeface="Times New Roman" panose="02020603050405020304" charset="0"/>
              </a:defRPr>
            </a:lvl1pPr>
            <a:lvl2pPr marL="571500" defTabSz="762000" eaLnBrk="0" hangingPunct="0">
              <a:defRPr sz="2400">
                <a:solidFill>
                  <a:schemeClr val="tx1"/>
                </a:solidFill>
                <a:latin typeface="Times New Roman" panose="02020603050405020304" charset="0"/>
              </a:defRPr>
            </a:lvl2pPr>
            <a:lvl3pPr marL="1143000" defTabSz="762000" eaLnBrk="0" hangingPunct="0">
              <a:defRPr sz="2400">
                <a:solidFill>
                  <a:schemeClr val="tx1"/>
                </a:solidFill>
                <a:latin typeface="Times New Roman" panose="02020603050405020304" charset="0"/>
              </a:defRPr>
            </a:lvl3pPr>
            <a:lvl4pPr marL="1714500" defTabSz="762000" eaLnBrk="0" hangingPunct="0">
              <a:defRPr sz="2400">
                <a:solidFill>
                  <a:schemeClr val="tx1"/>
                </a:solidFill>
                <a:latin typeface="Times New Roman" panose="02020603050405020304" charset="0"/>
              </a:defRPr>
            </a:lvl4pPr>
            <a:lvl5pPr marL="2286000" defTabSz="762000" eaLnBrk="0" hangingPunct="0">
              <a:defRPr sz="2400">
                <a:solidFill>
                  <a:schemeClr val="tx1"/>
                </a:solidFill>
                <a:latin typeface="Times New Roman" panose="02020603050405020304" charset="0"/>
              </a:defRPr>
            </a:lvl5pPr>
            <a:lvl6pPr marL="2743200" defTabSz="762000" eaLnBrk="0" fontAlgn="base" hangingPunct="0">
              <a:spcBef>
                <a:spcPct val="0"/>
              </a:spcBef>
              <a:spcAft>
                <a:spcPct val="0"/>
              </a:spcAft>
              <a:defRPr sz="2400">
                <a:solidFill>
                  <a:schemeClr val="tx1"/>
                </a:solidFill>
                <a:latin typeface="Times New Roman" panose="02020603050405020304" charset="0"/>
              </a:defRPr>
            </a:lvl6pPr>
            <a:lvl7pPr marL="3200400" defTabSz="762000" eaLnBrk="0" fontAlgn="base" hangingPunct="0">
              <a:spcBef>
                <a:spcPct val="0"/>
              </a:spcBef>
              <a:spcAft>
                <a:spcPct val="0"/>
              </a:spcAft>
              <a:defRPr sz="2400">
                <a:solidFill>
                  <a:schemeClr val="tx1"/>
                </a:solidFill>
                <a:latin typeface="Times New Roman" panose="02020603050405020304" charset="0"/>
              </a:defRPr>
            </a:lvl7pPr>
            <a:lvl8pPr marL="3657600" defTabSz="762000" eaLnBrk="0" fontAlgn="base" hangingPunct="0">
              <a:spcBef>
                <a:spcPct val="0"/>
              </a:spcBef>
              <a:spcAft>
                <a:spcPct val="0"/>
              </a:spcAft>
              <a:defRPr sz="2400">
                <a:solidFill>
                  <a:schemeClr val="tx1"/>
                </a:solidFill>
                <a:latin typeface="Times New Roman" panose="02020603050405020304" charset="0"/>
              </a:defRPr>
            </a:lvl8pPr>
            <a:lvl9pPr marL="4114800" defTabSz="762000" eaLnBrk="0" fontAlgn="base" hangingPunct="0">
              <a:spcBef>
                <a:spcPct val="0"/>
              </a:spcBef>
              <a:spcAft>
                <a:spcPct val="0"/>
              </a:spcAft>
              <a:defRPr sz="2400">
                <a:solidFill>
                  <a:schemeClr val="tx1"/>
                </a:solidFill>
                <a:latin typeface="Times New Roman" panose="02020603050405020304" charset="0"/>
              </a:defRPr>
            </a:lvl9pPr>
          </a:lstStyle>
          <a:p>
            <a:r>
              <a:rPr lang="en-GB" altLang="en-US" sz="1000" dirty="0">
                <a:solidFill>
                  <a:srgbClr val="000000"/>
                </a:solidFill>
                <a:latin typeface="Calibri" panose="020F0502020204030204" pitchFamily="34" charset="0"/>
              </a:rPr>
              <a:t>Product receipts for consolidation</a:t>
            </a:r>
            <a:endParaRPr lang="en-GB" altLang="en-US" sz="1000" dirty="0">
              <a:solidFill>
                <a:srgbClr val="000000"/>
              </a:solidFill>
              <a:latin typeface="Calibri" panose="020F0502020204030204" pitchFamily="34" charset="0"/>
            </a:endParaRPr>
          </a:p>
        </p:txBody>
      </p:sp>
      <p:sp>
        <p:nvSpPr>
          <p:cNvPr id="322" name="Rectangle 321"/>
          <p:cNvSpPr/>
          <p:nvPr/>
        </p:nvSpPr>
        <p:spPr>
          <a:xfrm>
            <a:off x="7490162" y="1904814"/>
            <a:ext cx="1106363" cy="71029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Customers</a:t>
            </a:r>
            <a:endParaRPr lang="en-GB" sz="1200" dirty="0">
              <a:solidFill>
                <a:schemeClr val="tx1"/>
              </a:solidFill>
            </a:endParaRPr>
          </a:p>
        </p:txBody>
      </p:sp>
      <p:cxnSp>
        <p:nvCxnSpPr>
          <p:cNvPr id="323" name="Curved Connector 322"/>
          <p:cNvCxnSpPr>
            <a:stCxn id="306" idx="7"/>
            <a:endCxn id="322" idx="1"/>
          </p:cNvCxnSpPr>
          <p:nvPr/>
        </p:nvCxnSpPr>
        <p:spPr>
          <a:xfrm rot="16200000" flipH="1">
            <a:off x="6656796" y="1426597"/>
            <a:ext cx="246826" cy="1419905"/>
          </a:xfrm>
          <a:prstGeom prst="curvedConnector4">
            <a:avLst>
              <a:gd name="adj1" fmla="val -92616"/>
              <a:gd name="adj2" fmla="val 56355"/>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4" name="Rectangle 89"/>
          <p:cNvSpPr>
            <a:spLocks noChangeArrowheads="1"/>
          </p:cNvSpPr>
          <p:nvPr/>
        </p:nvSpPr>
        <p:spPr bwMode="auto">
          <a:xfrm>
            <a:off x="6555687" y="1670192"/>
            <a:ext cx="596317" cy="24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400">
                <a:solidFill>
                  <a:schemeClr val="tx1"/>
                </a:solidFill>
                <a:latin typeface="Times New Roman" panose="02020603050405020304" charset="0"/>
              </a:defRPr>
            </a:lvl1pPr>
            <a:lvl2pPr marL="571500" defTabSz="762000" eaLnBrk="0" hangingPunct="0">
              <a:defRPr sz="2400">
                <a:solidFill>
                  <a:schemeClr val="tx1"/>
                </a:solidFill>
                <a:latin typeface="Times New Roman" panose="02020603050405020304" charset="0"/>
              </a:defRPr>
            </a:lvl2pPr>
            <a:lvl3pPr marL="1143000" defTabSz="762000" eaLnBrk="0" hangingPunct="0">
              <a:defRPr sz="2400">
                <a:solidFill>
                  <a:schemeClr val="tx1"/>
                </a:solidFill>
                <a:latin typeface="Times New Roman" panose="02020603050405020304" charset="0"/>
              </a:defRPr>
            </a:lvl3pPr>
            <a:lvl4pPr marL="1714500" defTabSz="762000" eaLnBrk="0" hangingPunct="0">
              <a:defRPr sz="2400">
                <a:solidFill>
                  <a:schemeClr val="tx1"/>
                </a:solidFill>
                <a:latin typeface="Times New Roman" panose="02020603050405020304" charset="0"/>
              </a:defRPr>
            </a:lvl4pPr>
            <a:lvl5pPr marL="2286000" defTabSz="762000" eaLnBrk="0" hangingPunct="0">
              <a:defRPr sz="2400">
                <a:solidFill>
                  <a:schemeClr val="tx1"/>
                </a:solidFill>
                <a:latin typeface="Times New Roman" panose="02020603050405020304" charset="0"/>
              </a:defRPr>
            </a:lvl5pPr>
            <a:lvl6pPr marL="2743200" defTabSz="762000" eaLnBrk="0" fontAlgn="base" hangingPunct="0">
              <a:spcBef>
                <a:spcPct val="0"/>
              </a:spcBef>
              <a:spcAft>
                <a:spcPct val="0"/>
              </a:spcAft>
              <a:defRPr sz="2400">
                <a:solidFill>
                  <a:schemeClr val="tx1"/>
                </a:solidFill>
                <a:latin typeface="Times New Roman" panose="02020603050405020304" charset="0"/>
              </a:defRPr>
            </a:lvl6pPr>
            <a:lvl7pPr marL="3200400" defTabSz="762000" eaLnBrk="0" fontAlgn="base" hangingPunct="0">
              <a:spcBef>
                <a:spcPct val="0"/>
              </a:spcBef>
              <a:spcAft>
                <a:spcPct val="0"/>
              </a:spcAft>
              <a:defRPr sz="2400">
                <a:solidFill>
                  <a:schemeClr val="tx1"/>
                </a:solidFill>
                <a:latin typeface="Times New Roman" panose="02020603050405020304" charset="0"/>
              </a:defRPr>
            </a:lvl7pPr>
            <a:lvl8pPr marL="3657600" defTabSz="762000" eaLnBrk="0" fontAlgn="base" hangingPunct="0">
              <a:spcBef>
                <a:spcPct val="0"/>
              </a:spcBef>
              <a:spcAft>
                <a:spcPct val="0"/>
              </a:spcAft>
              <a:defRPr sz="2400">
                <a:solidFill>
                  <a:schemeClr val="tx1"/>
                </a:solidFill>
                <a:latin typeface="Times New Roman" panose="02020603050405020304" charset="0"/>
              </a:defRPr>
            </a:lvl8pPr>
            <a:lvl9pPr marL="4114800" defTabSz="762000" eaLnBrk="0" fontAlgn="base" hangingPunct="0">
              <a:spcBef>
                <a:spcPct val="0"/>
              </a:spcBef>
              <a:spcAft>
                <a:spcPct val="0"/>
              </a:spcAft>
              <a:defRPr sz="2400">
                <a:solidFill>
                  <a:schemeClr val="tx1"/>
                </a:solidFill>
                <a:latin typeface="Times New Roman" panose="02020603050405020304" charset="0"/>
              </a:defRPr>
            </a:lvl9pPr>
          </a:lstStyle>
          <a:p>
            <a:r>
              <a:rPr lang="en-GB" altLang="en-US" sz="1000" dirty="0">
                <a:solidFill>
                  <a:srgbClr val="000000"/>
                </a:solidFill>
                <a:latin typeface="Calibri" panose="020F0502020204030204" pitchFamily="34" charset="0"/>
              </a:rPr>
              <a:t>Product</a:t>
            </a:r>
            <a:endParaRPr lang="en-GB" altLang="en-US" sz="1000" dirty="0">
              <a:solidFill>
                <a:srgbClr val="000000"/>
              </a:solidFill>
              <a:latin typeface="Calibri" panose="020F0502020204030204" pitchFamily="34" charset="0"/>
            </a:endParaRPr>
          </a:p>
        </p:txBody>
      </p:sp>
      <p:cxnSp>
        <p:nvCxnSpPr>
          <p:cNvPr id="327" name="Curved Connector 326"/>
          <p:cNvCxnSpPr>
            <a:stCxn id="306" idx="5"/>
            <a:endCxn id="322" idx="1"/>
          </p:cNvCxnSpPr>
          <p:nvPr/>
        </p:nvCxnSpPr>
        <p:spPr>
          <a:xfrm rot="5400000" flipH="1" flipV="1">
            <a:off x="6677015" y="1653203"/>
            <a:ext cx="206388" cy="1419905"/>
          </a:xfrm>
          <a:prstGeom prst="curvedConnector4">
            <a:avLst>
              <a:gd name="adj1" fmla="val -110762"/>
              <a:gd name="adj2" fmla="val 56355"/>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28" name="Rectangle 89"/>
          <p:cNvSpPr>
            <a:spLocks noChangeArrowheads="1"/>
          </p:cNvSpPr>
          <p:nvPr/>
        </p:nvSpPr>
        <p:spPr bwMode="auto">
          <a:xfrm>
            <a:off x="6224117" y="2658446"/>
            <a:ext cx="557845" cy="24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400">
                <a:solidFill>
                  <a:schemeClr val="tx1"/>
                </a:solidFill>
                <a:latin typeface="Times New Roman" panose="02020603050405020304" charset="0"/>
              </a:defRPr>
            </a:lvl1pPr>
            <a:lvl2pPr marL="571500" defTabSz="762000" eaLnBrk="0" hangingPunct="0">
              <a:defRPr sz="2400">
                <a:solidFill>
                  <a:schemeClr val="tx1"/>
                </a:solidFill>
                <a:latin typeface="Times New Roman" panose="02020603050405020304" charset="0"/>
              </a:defRPr>
            </a:lvl2pPr>
            <a:lvl3pPr marL="1143000" defTabSz="762000" eaLnBrk="0" hangingPunct="0">
              <a:defRPr sz="2400">
                <a:solidFill>
                  <a:schemeClr val="tx1"/>
                </a:solidFill>
                <a:latin typeface="Times New Roman" panose="02020603050405020304" charset="0"/>
              </a:defRPr>
            </a:lvl3pPr>
            <a:lvl4pPr marL="1714500" defTabSz="762000" eaLnBrk="0" hangingPunct="0">
              <a:defRPr sz="2400">
                <a:solidFill>
                  <a:schemeClr val="tx1"/>
                </a:solidFill>
                <a:latin typeface="Times New Roman" panose="02020603050405020304" charset="0"/>
              </a:defRPr>
            </a:lvl4pPr>
            <a:lvl5pPr marL="2286000" defTabSz="762000" eaLnBrk="0" hangingPunct="0">
              <a:defRPr sz="2400">
                <a:solidFill>
                  <a:schemeClr val="tx1"/>
                </a:solidFill>
                <a:latin typeface="Times New Roman" panose="02020603050405020304" charset="0"/>
              </a:defRPr>
            </a:lvl5pPr>
            <a:lvl6pPr marL="2743200" defTabSz="762000" eaLnBrk="0" fontAlgn="base" hangingPunct="0">
              <a:spcBef>
                <a:spcPct val="0"/>
              </a:spcBef>
              <a:spcAft>
                <a:spcPct val="0"/>
              </a:spcAft>
              <a:defRPr sz="2400">
                <a:solidFill>
                  <a:schemeClr val="tx1"/>
                </a:solidFill>
                <a:latin typeface="Times New Roman" panose="02020603050405020304" charset="0"/>
              </a:defRPr>
            </a:lvl6pPr>
            <a:lvl7pPr marL="3200400" defTabSz="762000" eaLnBrk="0" fontAlgn="base" hangingPunct="0">
              <a:spcBef>
                <a:spcPct val="0"/>
              </a:spcBef>
              <a:spcAft>
                <a:spcPct val="0"/>
              </a:spcAft>
              <a:defRPr sz="2400">
                <a:solidFill>
                  <a:schemeClr val="tx1"/>
                </a:solidFill>
                <a:latin typeface="Times New Roman" panose="02020603050405020304" charset="0"/>
              </a:defRPr>
            </a:lvl7pPr>
            <a:lvl8pPr marL="3657600" defTabSz="762000" eaLnBrk="0" fontAlgn="base" hangingPunct="0">
              <a:spcBef>
                <a:spcPct val="0"/>
              </a:spcBef>
              <a:spcAft>
                <a:spcPct val="0"/>
              </a:spcAft>
              <a:defRPr sz="2400">
                <a:solidFill>
                  <a:schemeClr val="tx1"/>
                </a:solidFill>
                <a:latin typeface="Times New Roman" panose="02020603050405020304" charset="0"/>
              </a:defRPr>
            </a:lvl8pPr>
            <a:lvl9pPr marL="4114800" defTabSz="762000" eaLnBrk="0" fontAlgn="base" hangingPunct="0">
              <a:spcBef>
                <a:spcPct val="0"/>
              </a:spcBef>
              <a:spcAft>
                <a:spcPct val="0"/>
              </a:spcAft>
              <a:defRPr sz="2400">
                <a:solidFill>
                  <a:schemeClr val="tx1"/>
                </a:solidFill>
                <a:latin typeface="Times New Roman" panose="02020603050405020304" charset="0"/>
              </a:defRPr>
            </a:lvl9pPr>
          </a:lstStyle>
          <a:p>
            <a:r>
              <a:rPr lang="en-GB" altLang="en-US" sz="1000" dirty="0">
                <a:solidFill>
                  <a:srgbClr val="000000"/>
                </a:solidFill>
                <a:latin typeface="Calibri" panose="020F0502020204030204" pitchFamily="34" charset="0"/>
              </a:rPr>
              <a:t>Invoice</a:t>
            </a:r>
            <a:endParaRPr lang="en-GB" altLang="en-US" sz="1000" dirty="0">
              <a:solidFill>
                <a:srgbClr val="000000"/>
              </a:solidFill>
              <a:latin typeface="Calibri" panose="020F0502020204030204" pitchFamily="34" charset="0"/>
            </a:endParaRPr>
          </a:p>
        </p:txBody>
      </p:sp>
      <p:sp>
        <p:nvSpPr>
          <p:cNvPr id="332" name="Rectangle 331"/>
          <p:cNvSpPr/>
          <p:nvPr/>
        </p:nvSpPr>
        <p:spPr>
          <a:xfrm>
            <a:off x="247064" y="3052576"/>
            <a:ext cx="1106363" cy="71029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External suppliers</a:t>
            </a:r>
            <a:endParaRPr lang="en-GB" sz="1200" dirty="0">
              <a:solidFill>
                <a:schemeClr val="tx1"/>
              </a:solidFill>
            </a:endParaRPr>
          </a:p>
        </p:txBody>
      </p:sp>
      <p:sp>
        <p:nvSpPr>
          <p:cNvPr id="334" name="Oval 333"/>
          <p:cNvSpPr/>
          <p:nvPr/>
        </p:nvSpPr>
        <p:spPr>
          <a:xfrm>
            <a:off x="2118868" y="3298154"/>
            <a:ext cx="1172972" cy="63863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Materials </a:t>
            </a:r>
            <a:r>
              <a:rPr lang="en-GB" sz="1200" dirty="0" err="1">
                <a:solidFill>
                  <a:schemeClr val="tx1"/>
                </a:solidFill>
              </a:rPr>
              <a:t>manag’t</a:t>
            </a:r>
            <a:endParaRPr lang="en-GB" sz="900" dirty="0">
              <a:solidFill>
                <a:schemeClr val="tx1"/>
              </a:solidFill>
            </a:endParaRPr>
          </a:p>
        </p:txBody>
      </p:sp>
      <p:sp>
        <p:nvSpPr>
          <p:cNvPr id="335" name="Oval 334"/>
          <p:cNvSpPr/>
          <p:nvPr/>
        </p:nvSpPr>
        <p:spPr>
          <a:xfrm>
            <a:off x="2180092" y="5186806"/>
            <a:ext cx="1172972" cy="63863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Procure-</a:t>
            </a:r>
            <a:r>
              <a:rPr lang="en-GB" sz="1200" dirty="0" err="1">
                <a:solidFill>
                  <a:schemeClr val="tx1"/>
                </a:solidFill>
              </a:rPr>
              <a:t>ment</a:t>
            </a:r>
            <a:endParaRPr lang="en-GB" sz="900" dirty="0">
              <a:solidFill>
                <a:schemeClr val="tx1"/>
              </a:solidFill>
            </a:endParaRPr>
          </a:p>
        </p:txBody>
      </p:sp>
      <p:cxnSp>
        <p:nvCxnSpPr>
          <p:cNvPr id="336" name="Curved Connector 335"/>
          <p:cNvCxnSpPr>
            <a:stCxn id="335" idx="2"/>
            <a:endCxn id="332" idx="2"/>
          </p:cNvCxnSpPr>
          <p:nvPr/>
        </p:nvCxnSpPr>
        <p:spPr>
          <a:xfrm rot="10800000">
            <a:off x="800246" y="3762871"/>
            <a:ext cx="1379846" cy="1743250"/>
          </a:xfrm>
          <a:prstGeom prst="curvedConnector2">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39" name="Rectangle 89"/>
          <p:cNvSpPr>
            <a:spLocks noChangeArrowheads="1"/>
          </p:cNvSpPr>
          <p:nvPr/>
        </p:nvSpPr>
        <p:spPr bwMode="auto">
          <a:xfrm>
            <a:off x="884624" y="5130187"/>
            <a:ext cx="642764"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defTabSz="762000" eaLnBrk="0" hangingPunct="0">
              <a:defRPr sz="2400">
                <a:solidFill>
                  <a:schemeClr val="tx1"/>
                </a:solidFill>
                <a:latin typeface="Times New Roman" panose="02020603050405020304" charset="0"/>
              </a:defRPr>
            </a:lvl1pPr>
            <a:lvl2pPr marL="571500" defTabSz="762000" eaLnBrk="0" hangingPunct="0">
              <a:defRPr sz="2400">
                <a:solidFill>
                  <a:schemeClr val="tx1"/>
                </a:solidFill>
                <a:latin typeface="Times New Roman" panose="02020603050405020304" charset="0"/>
              </a:defRPr>
            </a:lvl2pPr>
            <a:lvl3pPr marL="1143000" defTabSz="762000" eaLnBrk="0" hangingPunct="0">
              <a:defRPr sz="2400">
                <a:solidFill>
                  <a:schemeClr val="tx1"/>
                </a:solidFill>
                <a:latin typeface="Times New Roman" panose="02020603050405020304" charset="0"/>
              </a:defRPr>
            </a:lvl3pPr>
            <a:lvl4pPr marL="1714500" defTabSz="762000" eaLnBrk="0" hangingPunct="0">
              <a:defRPr sz="2400">
                <a:solidFill>
                  <a:schemeClr val="tx1"/>
                </a:solidFill>
                <a:latin typeface="Times New Roman" panose="02020603050405020304" charset="0"/>
              </a:defRPr>
            </a:lvl4pPr>
            <a:lvl5pPr marL="2286000" defTabSz="762000" eaLnBrk="0" hangingPunct="0">
              <a:defRPr sz="2400">
                <a:solidFill>
                  <a:schemeClr val="tx1"/>
                </a:solidFill>
                <a:latin typeface="Times New Roman" panose="02020603050405020304" charset="0"/>
              </a:defRPr>
            </a:lvl5pPr>
            <a:lvl6pPr marL="2743200" defTabSz="762000" eaLnBrk="0" fontAlgn="base" hangingPunct="0">
              <a:spcBef>
                <a:spcPct val="0"/>
              </a:spcBef>
              <a:spcAft>
                <a:spcPct val="0"/>
              </a:spcAft>
              <a:defRPr sz="2400">
                <a:solidFill>
                  <a:schemeClr val="tx1"/>
                </a:solidFill>
                <a:latin typeface="Times New Roman" panose="02020603050405020304" charset="0"/>
              </a:defRPr>
            </a:lvl6pPr>
            <a:lvl7pPr marL="3200400" defTabSz="762000" eaLnBrk="0" fontAlgn="base" hangingPunct="0">
              <a:spcBef>
                <a:spcPct val="0"/>
              </a:spcBef>
              <a:spcAft>
                <a:spcPct val="0"/>
              </a:spcAft>
              <a:defRPr sz="2400">
                <a:solidFill>
                  <a:schemeClr val="tx1"/>
                </a:solidFill>
                <a:latin typeface="Times New Roman" panose="02020603050405020304" charset="0"/>
              </a:defRPr>
            </a:lvl7pPr>
            <a:lvl8pPr marL="3657600" defTabSz="762000" eaLnBrk="0" fontAlgn="base" hangingPunct="0">
              <a:spcBef>
                <a:spcPct val="0"/>
              </a:spcBef>
              <a:spcAft>
                <a:spcPct val="0"/>
              </a:spcAft>
              <a:defRPr sz="2400">
                <a:solidFill>
                  <a:schemeClr val="tx1"/>
                </a:solidFill>
                <a:latin typeface="Times New Roman" panose="02020603050405020304" charset="0"/>
              </a:defRPr>
            </a:lvl8pPr>
            <a:lvl9pPr marL="4114800" defTabSz="762000" eaLnBrk="0" fontAlgn="base" hangingPunct="0">
              <a:spcBef>
                <a:spcPct val="0"/>
              </a:spcBef>
              <a:spcAft>
                <a:spcPct val="0"/>
              </a:spcAft>
              <a:defRPr sz="2400">
                <a:solidFill>
                  <a:schemeClr val="tx1"/>
                </a:solidFill>
                <a:latin typeface="Times New Roman" panose="02020603050405020304" charset="0"/>
              </a:defRPr>
            </a:lvl9pPr>
          </a:lstStyle>
          <a:p>
            <a:r>
              <a:rPr lang="en-GB" altLang="en-US" sz="1000" dirty="0">
                <a:solidFill>
                  <a:srgbClr val="000000"/>
                </a:solidFill>
                <a:latin typeface="Calibri" panose="020F0502020204030204" pitchFamily="34" charset="0"/>
              </a:rPr>
              <a:t>Blanket orders</a:t>
            </a:r>
            <a:endParaRPr lang="en-GB" altLang="en-US" sz="1000" dirty="0">
              <a:solidFill>
                <a:srgbClr val="000000"/>
              </a:solidFill>
              <a:latin typeface="Calibri" panose="020F0502020204030204" pitchFamily="34" charset="0"/>
            </a:endParaRPr>
          </a:p>
        </p:txBody>
      </p:sp>
      <p:sp>
        <p:nvSpPr>
          <p:cNvPr id="341" name="Oval 340"/>
          <p:cNvSpPr/>
          <p:nvPr/>
        </p:nvSpPr>
        <p:spPr>
          <a:xfrm>
            <a:off x="3901624" y="3576835"/>
            <a:ext cx="1172972" cy="63863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Planning</a:t>
            </a:r>
            <a:endParaRPr lang="en-GB" sz="900" dirty="0">
              <a:solidFill>
                <a:schemeClr val="tx1"/>
              </a:solidFill>
            </a:endParaRPr>
          </a:p>
        </p:txBody>
      </p:sp>
      <p:cxnSp>
        <p:nvCxnSpPr>
          <p:cNvPr id="342" name="Curved Connector 341"/>
          <p:cNvCxnSpPr>
            <a:stCxn id="341" idx="3"/>
            <a:endCxn id="332" idx="2"/>
          </p:cNvCxnSpPr>
          <p:nvPr/>
        </p:nvCxnSpPr>
        <p:spPr>
          <a:xfrm rot="5400000" flipH="1">
            <a:off x="2257289" y="2305828"/>
            <a:ext cx="359069" cy="3273156"/>
          </a:xfrm>
          <a:prstGeom prst="curvedConnector3">
            <a:avLst>
              <a:gd name="adj1" fmla="val -8971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43" name="Rectangle 89"/>
          <p:cNvSpPr>
            <a:spLocks noChangeArrowheads="1"/>
          </p:cNvSpPr>
          <p:nvPr/>
        </p:nvSpPr>
        <p:spPr bwMode="auto">
          <a:xfrm>
            <a:off x="2196951" y="4596651"/>
            <a:ext cx="642764" cy="24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defTabSz="762000" eaLnBrk="0" hangingPunct="0">
              <a:defRPr sz="2400">
                <a:solidFill>
                  <a:schemeClr val="tx1"/>
                </a:solidFill>
                <a:latin typeface="Times New Roman" panose="02020603050405020304" charset="0"/>
              </a:defRPr>
            </a:lvl1pPr>
            <a:lvl2pPr marL="571500" defTabSz="762000" eaLnBrk="0" hangingPunct="0">
              <a:defRPr sz="2400">
                <a:solidFill>
                  <a:schemeClr val="tx1"/>
                </a:solidFill>
                <a:latin typeface="Times New Roman" panose="02020603050405020304" charset="0"/>
              </a:defRPr>
            </a:lvl2pPr>
            <a:lvl3pPr marL="1143000" defTabSz="762000" eaLnBrk="0" hangingPunct="0">
              <a:defRPr sz="2400">
                <a:solidFill>
                  <a:schemeClr val="tx1"/>
                </a:solidFill>
                <a:latin typeface="Times New Roman" panose="02020603050405020304" charset="0"/>
              </a:defRPr>
            </a:lvl3pPr>
            <a:lvl4pPr marL="1714500" defTabSz="762000" eaLnBrk="0" hangingPunct="0">
              <a:defRPr sz="2400">
                <a:solidFill>
                  <a:schemeClr val="tx1"/>
                </a:solidFill>
                <a:latin typeface="Times New Roman" panose="02020603050405020304" charset="0"/>
              </a:defRPr>
            </a:lvl4pPr>
            <a:lvl5pPr marL="2286000" defTabSz="762000" eaLnBrk="0" hangingPunct="0">
              <a:defRPr sz="2400">
                <a:solidFill>
                  <a:schemeClr val="tx1"/>
                </a:solidFill>
                <a:latin typeface="Times New Roman" panose="02020603050405020304" charset="0"/>
              </a:defRPr>
            </a:lvl5pPr>
            <a:lvl6pPr marL="2743200" defTabSz="762000" eaLnBrk="0" fontAlgn="base" hangingPunct="0">
              <a:spcBef>
                <a:spcPct val="0"/>
              </a:spcBef>
              <a:spcAft>
                <a:spcPct val="0"/>
              </a:spcAft>
              <a:defRPr sz="2400">
                <a:solidFill>
                  <a:schemeClr val="tx1"/>
                </a:solidFill>
                <a:latin typeface="Times New Roman" panose="02020603050405020304" charset="0"/>
              </a:defRPr>
            </a:lvl6pPr>
            <a:lvl7pPr marL="3200400" defTabSz="762000" eaLnBrk="0" fontAlgn="base" hangingPunct="0">
              <a:spcBef>
                <a:spcPct val="0"/>
              </a:spcBef>
              <a:spcAft>
                <a:spcPct val="0"/>
              </a:spcAft>
              <a:defRPr sz="2400">
                <a:solidFill>
                  <a:schemeClr val="tx1"/>
                </a:solidFill>
                <a:latin typeface="Times New Roman" panose="02020603050405020304" charset="0"/>
              </a:defRPr>
            </a:lvl7pPr>
            <a:lvl8pPr marL="3657600" defTabSz="762000" eaLnBrk="0" fontAlgn="base" hangingPunct="0">
              <a:spcBef>
                <a:spcPct val="0"/>
              </a:spcBef>
              <a:spcAft>
                <a:spcPct val="0"/>
              </a:spcAft>
              <a:defRPr sz="2400">
                <a:solidFill>
                  <a:schemeClr val="tx1"/>
                </a:solidFill>
                <a:latin typeface="Times New Roman" panose="02020603050405020304" charset="0"/>
              </a:defRPr>
            </a:lvl8pPr>
            <a:lvl9pPr marL="4114800" defTabSz="762000" eaLnBrk="0" fontAlgn="base" hangingPunct="0">
              <a:spcBef>
                <a:spcPct val="0"/>
              </a:spcBef>
              <a:spcAft>
                <a:spcPct val="0"/>
              </a:spcAft>
              <a:defRPr sz="2400">
                <a:solidFill>
                  <a:schemeClr val="tx1"/>
                </a:solidFill>
                <a:latin typeface="Times New Roman" panose="02020603050405020304" charset="0"/>
              </a:defRPr>
            </a:lvl9pPr>
          </a:lstStyle>
          <a:p>
            <a:r>
              <a:rPr lang="en-GB" altLang="en-US" sz="1000" dirty="0">
                <a:solidFill>
                  <a:srgbClr val="000000"/>
                </a:solidFill>
                <a:latin typeface="Calibri" panose="020F0502020204030204" pitchFamily="34" charset="0"/>
              </a:rPr>
              <a:t>Call-offs</a:t>
            </a:r>
            <a:endParaRPr lang="en-GB" altLang="en-US" sz="1000" dirty="0">
              <a:solidFill>
                <a:srgbClr val="000000"/>
              </a:solidFill>
              <a:latin typeface="Calibri" panose="020F0502020204030204" pitchFamily="34" charset="0"/>
            </a:endParaRPr>
          </a:p>
        </p:txBody>
      </p:sp>
      <p:cxnSp>
        <p:nvCxnSpPr>
          <p:cNvPr id="347" name="Curved Connector 346"/>
          <p:cNvCxnSpPr>
            <a:stCxn id="332" idx="3"/>
            <a:endCxn id="334" idx="2"/>
          </p:cNvCxnSpPr>
          <p:nvPr/>
        </p:nvCxnSpPr>
        <p:spPr>
          <a:xfrm>
            <a:off x="1353427" y="3407724"/>
            <a:ext cx="765441" cy="209745"/>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 name="Rectangle 89"/>
          <p:cNvSpPr>
            <a:spLocks noChangeArrowheads="1"/>
          </p:cNvSpPr>
          <p:nvPr/>
        </p:nvSpPr>
        <p:spPr bwMode="auto">
          <a:xfrm>
            <a:off x="1469825" y="3008140"/>
            <a:ext cx="498534"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400">
                <a:solidFill>
                  <a:schemeClr val="tx1"/>
                </a:solidFill>
                <a:latin typeface="Times New Roman" panose="02020603050405020304" charset="0"/>
              </a:defRPr>
            </a:lvl1pPr>
            <a:lvl2pPr marL="571500" defTabSz="762000" eaLnBrk="0" hangingPunct="0">
              <a:defRPr sz="2400">
                <a:solidFill>
                  <a:schemeClr val="tx1"/>
                </a:solidFill>
                <a:latin typeface="Times New Roman" panose="02020603050405020304" charset="0"/>
              </a:defRPr>
            </a:lvl2pPr>
            <a:lvl3pPr marL="1143000" defTabSz="762000" eaLnBrk="0" hangingPunct="0">
              <a:defRPr sz="2400">
                <a:solidFill>
                  <a:schemeClr val="tx1"/>
                </a:solidFill>
                <a:latin typeface="Times New Roman" panose="02020603050405020304" charset="0"/>
              </a:defRPr>
            </a:lvl3pPr>
            <a:lvl4pPr marL="1714500" defTabSz="762000" eaLnBrk="0" hangingPunct="0">
              <a:defRPr sz="2400">
                <a:solidFill>
                  <a:schemeClr val="tx1"/>
                </a:solidFill>
                <a:latin typeface="Times New Roman" panose="02020603050405020304" charset="0"/>
              </a:defRPr>
            </a:lvl4pPr>
            <a:lvl5pPr marL="2286000" defTabSz="762000" eaLnBrk="0" hangingPunct="0">
              <a:defRPr sz="2400">
                <a:solidFill>
                  <a:schemeClr val="tx1"/>
                </a:solidFill>
                <a:latin typeface="Times New Roman" panose="02020603050405020304" charset="0"/>
              </a:defRPr>
            </a:lvl5pPr>
            <a:lvl6pPr marL="2743200" defTabSz="762000" eaLnBrk="0" fontAlgn="base" hangingPunct="0">
              <a:spcBef>
                <a:spcPct val="0"/>
              </a:spcBef>
              <a:spcAft>
                <a:spcPct val="0"/>
              </a:spcAft>
              <a:defRPr sz="2400">
                <a:solidFill>
                  <a:schemeClr val="tx1"/>
                </a:solidFill>
                <a:latin typeface="Times New Roman" panose="02020603050405020304" charset="0"/>
              </a:defRPr>
            </a:lvl6pPr>
            <a:lvl7pPr marL="3200400" defTabSz="762000" eaLnBrk="0" fontAlgn="base" hangingPunct="0">
              <a:spcBef>
                <a:spcPct val="0"/>
              </a:spcBef>
              <a:spcAft>
                <a:spcPct val="0"/>
              </a:spcAft>
              <a:defRPr sz="2400">
                <a:solidFill>
                  <a:schemeClr val="tx1"/>
                </a:solidFill>
                <a:latin typeface="Times New Roman" panose="02020603050405020304" charset="0"/>
              </a:defRPr>
            </a:lvl7pPr>
            <a:lvl8pPr marL="3657600" defTabSz="762000" eaLnBrk="0" fontAlgn="base" hangingPunct="0">
              <a:spcBef>
                <a:spcPct val="0"/>
              </a:spcBef>
              <a:spcAft>
                <a:spcPct val="0"/>
              </a:spcAft>
              <a:defRPr sz="2400">
                <a:solidFill>
                  <a:schemeClr val="tx1"/>
                </a:solidFill>
                <a:latin typeface="Times New Roman" panose="02020603050405020304" charset="0"/>
              </a:defRPr>
            </a:lvl8pPr>
            <a:lvl9pPr marL="4114800" defTabSz="762000" eaLnBrk="0" fontAlgn="base" hangingPunct="0">
              <a:spcBef>
                <a:spcPct val="0"/>
              </a:spcBef>
              <a:spcAft>
                <a:spcPct val="0"/>
              </a:spcAft>
              <a:defRPr sz="2400">
                <a:solidFill>
                  <a:schemeClr val="tx1"/>
                </a:solidFill>
                <a:latin typeface="Times New Roman" panose="02020603050405020304" charset="0"/>
              </a:defRPr>
            </a:lvl9pPr>
          </a:lstStyle>
          <a:p>
            <a:r>
              <a:rPr lang="en-GB" altLang="en-US" sz="1000" dirty="0">
                <a:solidFill>
                  <a:srgbClr val="000000"/>
                </a:solidFill>
                <a:latin typeface="Calibri" panose="020F0502020204030204" pitchFamily="34" charset="0"/>
              </a:rPr>
              <a:t>Dry</a:t>
            </a:r>
            <a:endParaRPr lang="en-GB" altLang="en-US" sz="1000" dirty="0">
              <a:solidFill>
                <a:srgbClr val="000000"/>
              </a:solidFill>
              <a:latin typeface="Calibri" panose="020F0502020204030204" pitchFamily="34" charset="0"/>
            </a:endParaRPr>
          </a:p>
          <a:p>
            <a:r>
              <a:rPr lang="en-GB" altLang="en-US" sz="1000" dirty="0">
                <a:solidFill>
                  <a:srgbClr val="000000"/>
                </a:solidFill>
                <a:latin typeface="Calibri" panose="020F0502020204030204" pitchFamily="34" charset="0"/>
              </a:rPr>
              <a:t>goods</a:t>
            </a:r>
            <a:endParaRPr lang="en-GB" altLang="en-US" sz="1000" dirty="0">
              <a:solidFill>
                <a:srgbClr val="000000"/>
              </a:solidFill>
              <a:latin typeface="Calibri" panose="020F0502020204030204" pitchFamily="34" charset="0"/>
            </a:endParaRPr>
          </a:p>
        </p:txBody>
      </p:sp>
      <p:cxnSp>
        <p:nvCxnSpPr>
          <p:cNvPr id="355" name="Curved Connector 354"/>
          <p:cNvCxnSpPr>
            <a:stCxn id="334" idx="6"/>
            <a:endCxn id="341" idx="1"/>
          </p:cNvCxnSpPr>
          <p:nvPr/>
        </p:nvCxnSpPr>
        <p:spPr>
          <a:xfrm>
            <a:off x="3291840" y="3617469"/>
            <a:ext cx="781562" cy="52891"/>
          </a:xfrm>
          <a:prstGeom prst="curvedConnector4">
            <a:avLst>
              <a:gd name="adj1" fmla="val 22686"/>
              <a:gd name="adj2" fmla="val -43285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56" name="Rectangle 89"/>
          <p:cNvSpPr>
            <a:spLocks noChangeArrowheads="1"/>
          </p:cNvSpPr>
          <p:nvPr/>
        </p:nvSpPr>
        <p:spPr bwMode="auto">
          <a:xfrm>
            <a:off x="3362860" y="3483399"/>
            <a:ext cx="639521"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defTabSz="762000" eaLnBrk="0" hangingPunct="0">
              <a:defRPr sz="2400">
                <a:solidFill>
                  <a:schemeClr val="tx1"/>
                </a:solidFill>
                <a:latin typeface="Times New Roman" panose="02020603050405020304" charset="0"/>
              </a:defRPr>
            </a:lvl1pPr>
            <a:lvl2pPr marL="571500" defTabSz="762000" eaLnBrk="0" hangingPunct="0">
              <a:defRPr sz="2400">
                <a:solidFill>
                  <a:schemeClr val="tx1"/>
                </a:solidFill>
                <a:latin typeface="Times New Roman" panose="02020603050405020304" charset="0"/>
              </a:defRPr>
            </a:lvl2pPr>
            <a:lvl3pPr marL="1143000" defTabSz="762000" eaLnBrk="0" hangingPunct="0">
              <a:defRPr sz="2400">
                <a:solidFill>
                  <a:schemeClr val="tx1"/>
                </a:solidFill>
                <a:latin typeface="Times New Roman" panose="02020603050405020304" charset="0"/>
              </a:defRPr>
            </a:lvl3pPr>
            <a:lvl4pPr marL="1714500" defTabSz="762000" eaLnBrk="0" hangingPunct="0">
              <a:defRPr sz="2400">
                <a:solidFill>
                  <a:schemeClr val="tx1"/>
                </a:solidFill>
                <a:latin typeface="Times New Roman" panose="02020603050405020304" charset="0"/>
              </a:defRPr>
            </a:lvl4pPr>
            <a:lvl5pPr marL="2286000" defTabSz="762000" eaLnBrk="0" hangingPunct="0">
              <a:defRPr sz="2400">
                <a:solidFill>
                  <a:schemeClr val="tx1"/>
                </a:solidFill>
                <a:latin typeface="Times New Roman" panose="02020603050405020304" charset="0"/>
              </a:defRPr>
            </a:lvl5pPr>
            <a:lvl6pPr marL="2743200" defTabSz="762000" eaLnBrk="0" fontAlgn="base" hangingPunct="0">
              <a:spcBef>
                <a:spcPct val="0"/>
              </a:spcBef>
              <a:spcAft>
                <a:spcPct val="0"/>
              </a:spcAft>
              <a:defRPr sz="2400">
                <a:solidFill>
                  <a:schemeClr val="tx1"/>
                </a:solidFill>
                <a:latin typeface="Times New Roman" panose="02020603050405020304" charset="0"/>
              </a:defRPr>
            </a:lvl6pPr>
            <a:lvl7pPr marL="3200400" defTabSz="762000" eaLnBrk="0" fontAlgn="base" hangingPunct="0">
              <a:spcBef>
                <a:spcPct val="0"/>
              </a:spcBef>
              <a:spcAft>
                <a:spcPct val="0"/>
              </a:spcAft>
              <a:defRPr sz="2400">
                <a:solidFill>
                  <a:schemeClr val="tx1"/>
                </a:solidFill>
                <a:latin typeface="Times New Roman" panose="02020603050405020304" charset="0"/>
              </a:defRPr>
            </a:lvl7pPr>
            <a:lvl8pPr marL="3657600" defTabSz="762000" eaLnBrk="0" fontAlgn="base" hangingPunct="0">
              <a:spcBef>
                <a:spcPct val="0"/>
              </a:spcBef>
              <a:spcAft>
                <a:spcPct val="0"/>
              </a:spcAft>
              <a:defRPr sz="2400">
                <a:solidFill>
                  <a:schemeClr val="tx1"/>
                </a:solidFill>
                <a:latin typeface="Times New Roman" panose="02020603050405020304" charset="0"/>
              </a:defRPr>
            </a:lvl8pPr>
            <a:lvl9pPr marL="4114800" defTabSz="762000" eaLnBrk="0" fontAlgn="base" hangingPunct="0">
              <a:spcBef>
                <a:spcPct val="0"/>
              </a:spcBef>
              <a:spcAft>
                <a:spcPct val="0"/>
              </a:spcAft>
              <a:defRPr sz="2400">
                <a:solidFill>
                  <a:schemeClr val="tx1"/>
                </a:solidFill>
                <a:latin typeface="Times New Roman" panose="02020603050405020304" charset="0"/>
              </a:defRPr>
            </a:lvl9pPr>
          </a:lstStyle>
          <a:p>
            <a:r>
              <a:rPr lang="en-GB" altLang="en-US" sz="1000" dirty="0">
                <a:solidFill>
                  <a:srgbClr val="000000"/>
                </a:solidFill>
                <a:latin typeface="Calibri" panose="020F0502020204030204" pitchFamily="34" charset="0"/>
              </a:rPr>
              <a:t>Stock updates</a:t>
            </a:r>
            <a:endParaRPr lang="en-GB" altLang="en-US" sz="1000" dirty="0">
              <a:solidFill>
                <a:srgbClr val="000000"/>
              </a:solidFill>
              <a:latin typeface="Calibri" panose="020F0502020204030204" pitchFamily="34" charset="0"/>
            </a:endParaRPr>
          </a:p>
        </p:txBody>
      </p:sp>
      <p:cxnSp>
        <p:nvCxnSpPr>
          <p:cNvPr id="362" name="Curved Connector 361"/>
          <p:cNvCxnSpPr>
            <a:stCxn id="341" idx="4"/>
            <a:endCxn id="335" idx="6"/>
          </p:cNvCxnSpPr>
          <p:nvPr/>
        </p:nvCxnSpPr>
        <p:spPr>
          <a:xfrm rot="5400000">
            <a:off x="3275259" y="4293270"/>
            <a:ext cx="1290656" cy="1135046"/>
          </a:xfrm>
          <a:prstGeom prst="curvedConnector2">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63" name="Rectangle 89"/>
          <p:cNvSpPr>
            <a:spLocks noChangeArrowheads="1"/>
          </p:cNvSpPr>
          <p:nvPr/>
        </p:nvSpPr>
        <p:spPr bwMode="auto">
          <a:xfrm>
            <a:off x="4134159" y="4938166"/>
            <a:ext cx="884278"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defTabSz="762000" eaLnBrk="0" hangingPunct="0">
              <a:defRPr sz="2400">
                <a:solidFill>
                  <a:schemeClr val="tx1"/>
                </a:solidFill>
                <a:latin typeface="Times New Roman" panose="02020603050405020304" charset="0"/>
              </a:defRPr>
            </a:lvl1pPr>
            <a:lvl2pPr marL="571500" defTabSz="762000" eaLnBrk="0" hangingPunct="0">
              <a:defRPr sz="2400">
                <a:solidFill>
                  <a:schemeClr val="tx1"/>
                </a:solidFill>
                <a:latin typeface="Times New Roman" panose="02020603050405020304" charset="0"/>
              </a:defRPr>
            </a:lvl2pPr>
            <a:lvl3pPr marL="1143000" defTabSz="762000" eaLnBrk="0" hangingPunct="0">
              <a:defRPr sz="2400">
                <a:solidFill>
                  <a:schemeClr val="tx1"/>
                </a:solidFill>
                <a:latin typeface="Times New Roman" panose="02020603050405020304" charset="0"/>
              </a:defRPr>
            </a:lvl3pPr>
            <a:lvl4pPr marL="1714500" defTabSz="762000" eaLnBrk="0" hangingPunct="0">
              <a:defRPr sz="2400">
                <a:solidFill>
                  <a:schemeClr val="tx1"/>
                </a:solidFill>
                <a:latin typeface="Times New Roman" panose="02020603050405020304" charset="0"/>
              </a:defRPr>
            </a:lvl4pPr>
            <a:lvl5pPr marL="2286000" defTabSz="762000" eaLnBrk="0" hangingPunct="0">
              <a:defRPr sz="2400">
                <a:solidFill>
                  <a:schemeClr val="tx1"/>
                </a:solidFill>
                <a:latin typeface="Times New Roman" panose="02020603050405020304" charset="0"/>
              </a:defRPr>
            </a:lvl5pPr>
            <a:lvl6pPr marL="2743200" defTabSz="762000" eaLnBrk="0" fontAlgn="base" hangingPunct="0">
              <a:spcBef>
                <a:spcPct val="0"/>
              </a:spcBef>
              <a:spcAft>
                <a:spcPct val="0"/>
              </a:spcAft>
              <a:defRPr sz="2400">
                <a:solidFill>
                  <a:schemeClr val="tx1"/>
                </a:solidFill>
                <a:latin typeface="Times New Roman" panose="02020603050405020304" charset="0"/>
              </a:defRPr>
            </a:lvl6pPr>
            <a:lvl7pPr marL="3200400" defTabSz="762000" eaLnBrk="0" fontAlgn="base" hangingPunct="0">
              <a:spcBef>
                <a:spcPct val="0"/>
              </a:spcBef>
              <a:spcAft>
                <a:spcPct val="0"/>
              </a:spcAft>
              <a:defRPr sz="2400">
                <a:solidFill>
                  <a:schemeClr val="tx1"/>
                </a:solidFill>
                <a:latin typeface="Times New Roman" panose="02020603050405020304" charset="0"/>
              </a:defRPr>
            </a:lvl7pPr>
            <a:lvl8pPr marL="3657600" defTabSz="762000" eaLnBrk="0" fontAlgn="base" hangingPunct="0">
              <a:spcBef>
                <a:spcPct val="0"/>
              </a:spcBef>
              <a:spcAft>
                <a:spcPct val="0"/>
              </a:spcAft>
              <a:defRPr sz="2400">
                <a:solidFill>
                  <a:schemeClr val="tx1"/>
                </a:solidFill>
                <a:latin typeface="Times New Roman" panose="02020603050405020304" charset="0"/>
              </a:defRPr>
            </a:lvl8pPr>
            <a:lvl9pPr marL="4114800" defTabSz="762000" eaLnBrk="0" fontAlgn="base" hangingPunct="0">
              <a:spcBef>
                <a:spcPct val="0"/>
              </a:spcBef>
              <a:spcAft>
                <a:spcPct val="0"/>
              </a:spcAft>
              <a:defRPr sz="2400">
                <a:solidFill>
                  <a:schemeClr val="tx1"/>
                </a:solidFill>
                <a:latin typeface="Times New Roman" panose="02020603050405020304" charset="0"/>
              </a:defRPr>
            </a:lvl9pPr>
          </a:lstStyle>
          <a:p>
            <a:r>
              <a:rPr lang="en-GB" altLang="en-US" sz="1000" dirty="0">
                <a:solidFill>
                  <a:srgbClr val="000000"/>
                </a:solidFill>
                <a:latin typeface="Calibri" panose="020F0502020204030204" pitchFamily="34" charset="0"/>
              </a:rPr>
              <a:t>Long term demand</a:t>
            </a:r>
            <a:endParaRPr lang="en-GB" altLang="en-US" sz="1000" dirty="0">
              <a:solidFill>
                <a:srgbClr val="000000"/>
              </a:solidFill>
              <a:latin typeface="Calibri" panose="020F0502020204030204" pitchFamily="34" charset="0"/>
            </a:endParaRPr>
          </a:p>
        </p:txBody>
      </p:sp>
      <p:sp>
        <p:nvSpPr>
          <p:cNvPr id="366" name="Oval 365"/>
          <p:cNvSpPr/>
          <p:nvPr/>
        </p:nvSpPr>
        <p:spPr>
          <a:xfrm>
            <a:off x="5893057" y="3364459"/>
            <a:ext cx="1172972" cy="63863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Customer service</a:t>
            </a:r>
            <a:endParaRPr lang="en-GB" sz="900" dirty="0">
              <a:solidFill>
                <a:schemeClr val="tx1"/>
              </a:solidFill>
            </a:endParaRPr>
          </a:p>
        </p:txBody>
      </p:sp>
      <p:cxnSp>
        <p:nvCxnSpPr>
          <p:cNvPr id="384" name="Curved Connector 383"/>
          <p:cNvCxnSpPr>
            <a:stCxn id="334" idx="7"/>
            <a:endCxn id="285" idx="4"/>
          </p:cNvCxnSpPr>
          <p:nvPr/>
        </p:nvCxnSpPr>
        <p:spPr>
          <a:xfrm rot="5400000" flipH="1" flipV="1">
            <a:off x="3085146" y="2580671"/>
            <a:ext cx="845925" cy="776092"/>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5" name="Rectangle 89"/>
          <p:cNvSpPr>
            <a:spLocks noChangeArrowheads="1"/>
          </p:cNvSpPr>
          <p:nvPr/>
        </p:nvSpPr>
        <p:spPr bwMode="auto">
          <a:xfrm>
            <a:off x="3217422" y="2961653"/>
            <a:ext cx="857359" cy="24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defTabSz="762000" eaLnBrk="0" hangingPunct="0">
              <a:defRPr sz="2400">
                <a:solidFill>
                  <a:schemeClr val="tx1"/>
                </a:solidFill>
                <a:latin typeface="Times New Roman" panose="02020603050405020304" charset="0"/>
              </a:defRPr>
            </a:lvl1pPr>
            <a:lvl2pPr marL="571500" defTabSz="762000" eaLnBrk="0" hangingPunct="0">
              <a:defRPr sz="2400">
                <a:solidFill>
                  <a:schemeClr val="tx1"/>
                </a:solidFill>
                <a:latin typeface="Times New Roman" panose="02020603050405020304" charset="0"/>
              </a:defRPr>
            </a:lvl2pPr>
            <a:lvl3pPr marL="1143000" defTabSz="762000" eaLnBrk="0" hangingPunct="0">
              <a:defRPr sz="2400">
                <a:solidFill>
                  <a:schemeClr val="tx1"/>
                </a:solidFill>
                <a:latin typeface="Times New Roman" panose="02020603050405020304" charset="0"/>
              </a:defRPr>
            </a:lvl3pPr>
            <a:lvl4pPr marL="1714500" defTabSz="762000" eaLnBrk="0" hangingPunct="0">
              <a:defRPr sz="2400">
                <a:solidFill>
                  <a:schemeClr val="tx1"/>
                </a:solidFill>
                <a:latin typeface="Times New Roman" panose="02020603050405020304" charset="0"/>
              </a:defRPr>
            </a:lvl4pPr>
            <a:lvl5pPr marL="2286000" defTabSz="762000" eaLnBrk="0" hangingPunct="0">
              <a:defRPr sz="2400">
                <a:solidFill>
                  <a:schemeClr val="tx1"/>
                </a:solidFill>
                <a:latin typeface="Times New Roman" panose="02020603050405020304" charset="0"/>
              </a:defRPr>
            </a:lvl5pPr>
            <a:lvl6pPr marL="2743200" defTabSz="762000" eaLnBrk="0" fontAlgn="base" hangingPunct="0">
              <a:spcBef>
                <a:spcPct val="0"/>
              </a:spcBef>
              <a:spcAft>
                <a:spcPct val="0"/>
              </a:spcAft>
              <a:defRPr sz="2400">
                <a:solidFill>
                  <a:schemeClr val="tx1"/>
                </a:solidFill>
                <a:latin typeface="Times New Roman" panose="02020603050405020304" charset="0"/>
              </a:defRPr>
            </a:lvl6pPr>
            <a:lvl7pPr marL="3200400" defTabSz="762000" eaLnBrk="0" fontAlgn="base" hangingPunct="0">
              <a:spcBef>
                <a:spcPct val="0"/>
              </a:spcBef>
              <a:spcAft>
                <a:spcPct val="0"/>
              </a:spcAft>
              <a:defRPr sz="2400">
                <a:solidFill>
                  <a:schemeClr val="tx1"/>
                </a:solidFill>
                <a:latin typeface="Times New Roman" panose="02020603050405020304" charset="0"/>
              </a:defRPr>
            </a:lvl7pPr>
            <a:lvl8pPr marL="3657600" defTabSz="762000" eaLnBrk="0" fontAlgn="base" hangingPunct="0">
              <a:spcBef>
                <a:spcPct val="0"/>
              </a:spcBef>
              <a:spcAft>
                <a:spcPct val="0"/>
              </a:spcAft>
              <a:defRPr sz="2400">
                <a:solidFill>
                  <a:schemeClr val="tx1"/>
                </a:solidFill>
                <a:latin typeface="Times New Roman" panose="02020603050405020304" charset="0"/>
              </a:defRPr>
            </a:lvl8pPr>
            <a:lvl9pPr marL="4114800" defTabSz="762000" eaLnBrk="0" fontAlgn="base" hangingPunct="0">
              <a:spcBef>
                <a:spcPct val="0"/>
              </a:spcBef>
              <a:spcAft>
                <a:spcPct val="0"/>
              </a:spcAft>
              <a:defRPr sz="2400">
                <a:solidFill>
                  <a:schemeClr val="tx1"/>
                </a:solidFill>
                <a:latin typeface="Times New Roman" panose="02020603050405020304" charset="0"/>
              </a:defRPr>
            </a:lvl9pPr>
          </a:lstStyle>
          <a:p>
            <a:r>
              <a:rPr lang="en-GB" altLang="en-US" sz="1000" dirty="0">
                <a:solidFill>
                  <a:srgbClr val="000000"/>
                </a:solidFill>
                <a:latin typeface="Calibri" panose="020F0502020204030204" pitchFamily="34" charset="0"/>
              </a:rPr>
              <a:t>Dry goods</a:t>
            </a:r>
            <a:endParaRPr lang="en-GB" altLang="en-US" sz="1000" dirty="0">
              <a:solidFill>
                <a:srgbClr val="000000"/>
              </a:solidFill>
              <a:latin typeface="Calibri" panose="020F0502020204030204" pitchFamily="34" charset="0"/>
            </a:endParaRPr>
          </a:p>
        </p:txBody>
      </p:sp>
      <p:cxnSp>
        <p:nvCxnSpPr>
          <p:cNvPr id="398" name="Curved Connector 397"/>
          <p:cNvCxnSpPr>
            <a:stCxn id="322" idx="2"/>
            <a:endCxn id="366" idx="6"/>
          </p:cNvCxnSpPr>
          <p:nvPr/>
        </p:nvCxnSpPr>
        <p:spPr>
          <a:xfrm rot="5400000">
            <a:off x="7020355" y="2660784"/>
            <a:ext cx="1068665" cy="977315"/>
          </a:xfrm>
          <a:prstGeom prst="curvedConnector2">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99" name="Rectangle 89"/>
          <p:cNvSpPr>
            <a:spLocks noChangeArrowheads="1"/>
          </p:cNvSpPr>
          <p:nvPr/>
        </p:nvSpPr>
        <p:spPr bwMode="auto">
          <a:xfrm>
            <a:off x="7133166" y="3052576"/>
            <a:ext cx="767708"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defTabSz="762000" eaLnBrk="0" hangingPunct="0">
              <a:defRPr sz="2400">
                <a:solidFill>
                  <a:schemeClr val="tx1"/>
                </a:solidFill>
                <a:latin typeface="Times New Roman" panose="02020603050405020304" charset="0"/>
              </a:defRPr>
            </a:lvl1pPr>
            <a:lvl2pPr marL="571500" defTabSz="762000" eaLnBrk="0" hangingPunct="0">
              <a:defRPr sz="2400">
                <a:solidFill>
                  <a:schemeClr val="tx1"/>
                </a:solidFill>
                <a:latin typeface="Times New Roman" panose="02020603050405020304" charset="0"/>
              </a:defRPr>
            </a:lvl2pPr>
            <a:lvl3pPr marL="1143000" defTabSz="762000" eaLnBrk="0" hangingPunct="0">
              <a:defRPr sz="2400">
                <a:solidFill>
                  <a:schemeClr val="tx1"/>
                </a:solidFill>
                <a:latin typeface="Times New Roman" panose="02020603050405020304" charset="0"/>
              </a:defRPr>
            </a:lvl3pPr>
            <a:lvl4pPr marL="1714500" defTabSz="762000" eaLnBrk="0" hangingPunct="0">
              <a:defRPr sz="2400">
                <a:solidFill>
                  <a:schemeClr val="tx1"/>
                </a:solidFill>
                <a:latin typeface="Times New Roman" panose="02020603050405020304" charset="0"/>
              </a:defRPr>
            </a:lvl4pPr>
            <a:lvl5pPr marL="2286000" defTabSz="762000" eaLnBrk="0" hangingPunct="0">
              <a:defRPr sz="2400">
                <a:solidFill>
                  <a:schemeClr val="tx1"/>
                </a:solidFill>
                <a:latin typeface="Times New Roman" panose="02020603050405020304" charset="0"/>
              </a:defRPr>
            </a:lvl5pPr>
            <a:lvl6pPr marL="2743200" defTabSz="762000" eaLnBrk="0" fontAlgn="base" hangingPunct="0">
              <a:spcBef>
                <a:spcPct val="0"/>
              </a:spcBef>
              <a:spcAft>
                <a:spcPct val="0"/>
              </a:spcAft>
              <a:defRPr sz="2400">
                <a:solidFill>
                  <a:schemeClr val="tx1"/>
                </a:solidFill>
                <a:latin typeface="Times New Roman" panose="02020603050405020304" charset="0"/>
              </a:defRPr>
            </a:lvl6pPr>
            <a:lvl7pPr marL="3200400" defTabSz="762000" eaLnBrk="0" fontAlgn="base" hangingPunct="0">
              <a:spcBef>
                <a:spcPct val="0"/>
              </a:spcBef>
              <a:spcAft>
                <a:spcPct val="0"/>
              </a:spcAft>
              <a:defRPr sz="2400">
                <a:solidFill>
                  <a:schemeClr val="tx1"/>
                </a:solidFill>
                <a:latin typeface="Times New Roman" panose="02020603050405020304" charset="0"/>
              </a:defRPr>
            </a:lvl7pPr>
            <a:lvl8pPr marL="3657600" defTabSz="762000" eaLnBrk="0" fontAlgn="base" hangingPunct="0">
              <a:spcBef>
                <a:spcPct val="0"/>
              </a:spcBef>
              <a:spcAft>
                <a:spcPct val="0"/>
              </a:spcAft>
              <a:defRPr sz="2400">
                <a:solidFill>
                  <a:schemeClr val="tx1"/>
                </a:solidFill>
                <a:latin typeface="Times New Roman" panose="02020603050405020304" charset="0"/>
              </a:defRPr>
            </a:lvl8pPr>
            <a:lvl9pPr marL="4114800" defTabSz="762000" eaLnBrk="0" fontAlgn="base" hangingPunct="0">
              <a:spcBef>
                <a:spcPct val="0"/>
              </a:spcBef>
              <a:spcAft>
                <a:spcPct val="0"/>
              </a:spcAft>
              <a:defRPr sz="2400">
                <a:solidFill>
                  <a:schemeClr val="tx1"/>
                </a:solidFill>
                <a:latin typeface="Times New Roman" panose="02020603050405020304" charset="0"/>
              </a:defRPr>
            </a:lvl9pPr>
          </a:lstStyle>
          <a:p>
            <a:pPr algn="ctr"/>
            <a:r>
              <a:rPr lang="en-GB" altLang="en-US" sz="1000" dirty="0">
                <a:solidFill>
                  <a:srgbClr val="000000"/>
                </a:solidFill>
                <a:latin typeface="Calibri" panose="020F0502020204030204" pitchFamily="34" charset="0"/>
              </a:rPr>
              <a:t>Product orders</a:t>
            </a:r>
            <a:endParaRPr lang="en-GB" altLang="en-US" sz="1000" dirty="0">
              <a:solidFill>
                <a:srgbClr val="000000"/>
              </a:solidFill>
              <a:latin typeface="Calibri" panose="020F0502020204030204" pitchFamily="34" charset="0"/>
            </a:endParaRPr>
          </a:p>
        </p:txBody>
      </p:sp>
      <p:cxnSp>
        <p:nvCxnSpPr>
          <p:cNvPr id="402" name="Curved Connector 401"/>
          <p:cNvCxnSpPr>
            <a:stCxn id="366" idx="2"/>
            <a:endCxn id="341" idx="7"/>
          </p:cNvCxnSpPr>
          <p:nvPr/>
        </p:nvCxnSpPr>
        <p:spPr>
          <a:xfrm rot="10800000">
            <a:off x="4902819" y="3670360"/>
            <a:ext cx="990239" cy="13414"/>
          </a:xfrm>
          <a:prstGeom prst="curvedConnector4">
            <a:avLst>
              <a:gd name="adj1" fmla="val 41326"/>
              <a:gd name="adj2" fmla="val 1804190"/>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03" name="Rectangle 89"/>
          <p:cNvSpPr>
            <a:spLocks noChangeArrowheads="1"/>
          </p:cNvSpPr>
          <p:nvPr/>
        </p:nvSpPr>
        <p:spPr bwMode="auto">
          <a:xfrm>
            <a:off x="4933645" y="3671255"/>
            <a:ext cx="767708" cy="24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defTabSz="762000" eaLnBrk="0" hangingPunct="0">
              <a:defRPr sz="2400">
                <a:solidFill>
                  <a:schemeClr val="tx1"/>
                </a:solidFill>
                <a:latin typeface="Times New Roman" panose="02020603050405020304" charset="0"/>
              </a:defRPr>
            </a:lvl1pPr>
            <a:lvl2pPr marL="571500" defTabSz="762000" eaLnBrk="0" hangingPunct="0">
              <a:defRPr sz="2400">
                <a:solidFill>
                  <a:schemeClr val="tx1"/>
                </a:solidFill>
                <a:latin typeface="Times New Roman" panose="02020603050405020304" charset="0"/>
              </a:defRPr>
            </a:lvl2pPr>
            <a:lvl3pPr marL="1143000" defTabSz="762000" eaLnBrk="0" hangingPunct="0">
              <a:defRPr sz="2400">
                <a:solidFill>
                  <a:schemeClr val="tx1"/>
                </a:solidFill>
                <a:latin typeface="Times New Roman" panose="02020603050405020304" charset="0"/>
              </a:defRPr>
            </a:lvl3pPr>
            <a:lvl4pPr marL="1714500" defTabSz="762000" eaLnBrk="0" hangingPunct="0">
              <a:defRPr sz="2400">
                <a:solidFill>
                  <a:schemeClr val="tx1"/>
                </a:solidFill>
                <a:latin typeface="Times New Roman" panose="02020603050405020304" charset="0"/>
              </a:defRPr>
            </a:lvl4pPr>
            <a:lvl5pPr marL="2286000" defTabSz="762000" eaLnBrk="0" hangingPunct="0">
              <a:defRPr sz="2400">
                <a:solidFill>
                  <a:schemeClr val="tx1"/>
                </a:solidFill>
                <a:latin typeface="Times New Roman" panose="02020603050405020304" charset="0"/>
              </a:defRPr>
            </a:lvl5pPr>
            <a:lvl6pPr marL="2743200" defTabSz="762000" eaLnBrk="0" fontAlgn="base" hangingPunct="0">
              <a:spcBef>
                <a:spcPct val="0"/>
              </a:spcBef>
              <a:spcAft>
                <a:spcPct val="0"/>
              </a:spcAft>
              <a:defRPr sz="2400">
                <a:solidFill>
                  <a:schemeClr val="tx1"/>
                </a:solidFill>
                <a:latin typeface="Times New Roman" panose="02020603050405020304" charset="0"/>
              </a:defRPr>
            </a:lvl6pPr>
            <a:lvl7pPr marL="3200400" defTabSz="762000" eaLnBrk="0" fontAlgn="base" hangingPunct="0">
              <a:spcBef>
                <a:spcPct val="0"/>
              </a:spcBef>
              <a:spcAft>
                <a:spcPct val="0"/>
              </a:spcAft>
              <a:defRPr sz="2400">
                <a:solidFill>
                  <a:schemeClr val="tx1"/>
                </a:solidFill>
                <a:latin typeface="Times New Roman" panose="02020603050405020304" charset="0"/>
              </a:defRPr>
            </a:lvl7pPr>
            <a:lvl8pPr marL="3657600" defTabSz="762000" eaLnBrk="0" fontAlgn="base" hangingPunct="0">
              <a:spcBef>
                <a:spcPct val="0"/>
              </a:spcBef>
              <a:spcAft>
                <a:spcPct val="0"/>
              </a:spcAft>
              <a:defRPr sz="2400">
                <a:solidFill>
                  <a:schemeClr val="tx1"/>
                </a:solidFill>
                <a:latin typeface="Times New Roman" panose="02020603050405020304" charset="0"/>
              </a:defRPr>
            </a:lvl8pPr>
            <a:lvl9pPr marL="4114800" defTabSz="762000" eaLnBrk="0" fontAlgn="base" hangingPunct="0">
              <a:spcBef>
                <a:spcPct val="0"/>
              </a:spcBef>
              <a:spcAft>
                <a:spcPct val="0"/>
              </a:spcAft>
              <a:defRPr sz="2400">
                <a:solidFill>
                  <a:schemeClr val="tx1"/>
                </a:solidFill>
                <a:latin typeface="Times New Roman" panose="02020603050405020304" charset="0"/>
              </a:defRPr>
            </a:lvl9pPr>
          </a:lstStyle>
          <a:p>
            <a:pPr algn="ctr"/>
            <a:r>
              <a:rPr lang="en-GB" altLang="en-US" sz="1000" dirty="0">
                <a:solidFill>
                  <a:srgbClr val="000000"/>
                </a:solidFill>
                <a:latin typeface="Calibri" panose="020F0502020204030204" pitchFamily="34" charset="0"/>
              </a:rPr>
              <a:t>Orders</a:t>
            </a:r>
            <a:endParaRPr lang="en-GB" altLang="en-US" sz="1000" dirty="0">
              <a:solidFill>
                <a:srgbClr val="000000"/>
              </a:solidFill>
              <a:latin typeface="Calibri" panose="020F0502020204030204" pitchFamily="34" charset="0"/>
            </a:endParaRPr>
          </a:p>
        </p:txBody>
      </p:sp>
      <p:cxnSp>
        <p:nvCxnSpPr>
          <p:cNvPr id="404" name="Curved Connector 403"/>
          <p:cNvCxnSpPr>
            <a:stCxn id="366" idx="0"/>
            <a:endCxn id="306" idx="4"/>
          </p:cNvCxnSpPr>
          <p:nvPr/>
        </p:nvCxnSpPr>
        <p:spPr>
          <a:xfrm rot="16200000" flipV="1">
            <a:off x="5654938" y="2539854"/>
            <a:ext cx="804246" cy="844964"/>
          </a:xfrm>
          <a:prstGeom prst="curvedConnector3">
            <a:avLst>
              <a:gd name="adj1" fmla="val 50000"/>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05" name="Rectangle 89"/>
          <p:cNvSpPr>
            <a:spLocks noChangeArrowheads="1"/>
          </p:cNvSpPr>
          <p:nvPr/>
        </p:nvSpPr>
        <p:spPr bwMode="auto">
          <a:xfrm>
            <a:off x="5529916" y="2961652"/>
            <a:ext cx="767708" cy="24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defTabSz="762000" eaLnBrk="0" hangingPunct="0">
              <a:defRPr sz="2400">
                <a:solidFill>
                  <a:schemeClr val="tx1"/>
                </a:solidFill>
                <a:latin typeface="Times New Roman" panose="02020603050405020304" charset="0"/>
              </a:defRPr>
            </a:lvl1pPr>
            <a:lvl2pPr marL="571500" defTabSz="762000" eaLnBrk="0" hangingPunct="0">
              <a:defRPr sz="2400">
                <a:solidFill>
                  <a:schemeClr val="tx1"/>
                </a:solidFill>
                <a:latin typeface="Times New Roman" panose="02020603050405020304" charset="0"/>
              </a:defRPr>
            </a:lvl2pPr>
            <a:lvl3pPr marL="1143000" defTabSz="762000" eaLnBrk="0" hangingPunct="0">
              <a:defRPr sz="2400">
                <a:solidFill>
                  <a:schemeClr val="tx1"/>
                </a:solidFill>
                <a:latin typeface="Times New Roman" panose="02020603050405020304" charset="0"/>
              </a:defRPr>
            </a:lvl3pPr>
            <a:lvl4pPr marL="1714500" defTabSz="762000" eaLnBrk="0" hangingPunct="0">
              <a:defRPr sz="2400">
                <a:solidFill>
                  <a:schemeClr val="tx1"/>
                </a:solidFill>
                <a:latin typeface="Times New Roman" panose="02020603050405020304" charset="0"/>
              </a:defRPr>
            </a:lvl4pPr>
            <a:lvl5pPr marL="2286000" defTabSz="762000" eaLnBrk="0" hangingPunct="0">
              <a:defRPr sz="2400">
                <a:solidFill>
                  <a:schemeClr val="tx1"/>
                </a:solidFill>
                <a:latin typeface="Times New Roman" panose="02020603050405020304" charset="0"/>
              </a:defRPr>
            </a:lvl5pPr>
            <a:lvl6pPr marL="2743200" defTabSz="762000" eaLnBrk="0" fontAlgn="base" hangingPunct="0">
              <a:spcBef>
                <a:spcPct val="0"/>
              </a:spcBef>
              <a:spcAft>
                <a:spcPct val="0"/>
              </a:spcAft>
              <a:defRPr sz="2400">
                <a:solidFill>
                  <a:schemeClr val="tx1"/>
                </a:solidFill>
                <a:latin typeface="Times New Roman" panose="02020603050405020304" charset="0"/>
              </a:defRPr>
            </a:lvl6pPr>
            <a:lvl7pPr marL="3200400" defTabSz="762000" eaLnBrk="0" fontAlgn="base" hangingPunct="0">
              <a:spcBef>
                <a:spcPct val="0"/>
              </a:spcBef>
              <a:spcAft>
                <a:spcPct val="0"/>
              </a:spcAft>
              <a:defRPr sz="2400">
                <a:solidFill>
                  <a:schemeClr val="tx1"/>
                </a:solidFill>
                <a:latin typeface="Times New Roman" panose="02020603050405020304" charset="0"/>
              </a:defRPr>
            </a:lvl7pPr>
            <a:lvl8pPr marL="3657600" defTabSz="762000" eaLnBrk="0" fontAlgn="base" hangingPunct="0">
              <a:spcBef>
                <a:spcPct val="0"/>
              </a:spcBef>
              <a:spcAft>
                <a:spcPct val="0"/>
              </a:spcAft>
              <a:defRPr sz="2400">
                <a:solidFill>
                  <a:schemeClr val="tx1"/>
                </a:solidFill>
                <a:latin typeface="Times New Roman" panose="02020603050405020304" charset="0"/>
              </a:defRPr>
            </a:lvl8pPr>
            <a:lvl9pPr marL="4114800" defTabSz="762000" eaLnBrk="0" fontAlgn="base" hangingPunct="0">
              <a:spcBef>
                <a:spcPct val="0"/>
              </a:spcBef>
              <a:spcAft>
                <a:spcPct val="0"/>
              </a:spcAft>
              <a:defRPr sz="2400">
                <a:solidFill>
                  <a:schemeClr val="tx1"/>
                </a:solidFill>
                <a:latin typeface="Times New Roman" panose="02020603050405020304" charset="0"/>
              </a:defRPr>
            </a:lvl9pPr>
          </a:lstStyle>
          <a:p>
            <a:pPr algn="ctr"/>
            <a:r>
              <a:rPr lang="en-GB" altLang="en-US" sz="1000" dirty="0">
                <a:solidFill>
                  <a:srgbClr val="000000"/>
                </a:solidFill>
                <a:latin typeface="Calibri" panose="020F0502020204030204" pitchFamily="34" charset="0"/>
              </a:rPr>
              <a:t>Orders</a:t>
            </a:r>
            <a:endParaRPr lang="en-GB" altLang="en-US" sz="1000" dirty="0">
              <a:solidFill>
                <a:srgbClr val="000000"/>
              </a:solidFill>
              <a:latin typeface="Calibri" panose="020F0502020204030204" pitchFamily="34" charset="0"/>
            </a:endParaRPr>
          </a:p>
        </p:txBody>
      </p:sp>
      <p:cxnSp>
        <p:nvCxnSpPr>
          <p:cNvPr id="411" name="Curved Connector 410"/>
          <p:cNvCxnSpPr>
            <a:stCxn id="306" idx="7"/>
            <a:endCxn id="317" idx="2"/>
          </p:cNvCxnSpPr>
          <p:nvPr/>
        </p:nvCxnSpPr>
        <p:spPr>
          <a:xfrm rot="5400000" flipH="1" flipV="1">
            <a:off x="5917113" y="1340112"/>
            <a:ext cx="826169" cy="519881"/>
          </a:xfrm>
          <a:prstGeom prst="curvedConnector3">
            <a:avLst>
              <a:gd name="adj1" fmla="val 50000"/>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12" name="Rectangle 89"/>
          <p:cNvSpPr>
            <a:spLocks noChangeArrowheads="1"/>
          </p:cNvSpPr>
          <p:nvPr/>
        </p:nvSpPr>
        <p:spPr bwMode="auto">
          <a:xfrm>
            <a:off x="6507728" y="1185530"/>
            <a:ext cx="1161767"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defTabSz="762000" eaLnBrk="0" hangingPunct="0">
              <a:defRPr sz="2400">
                <a:solidFill>
                  <a:schemeClr val="tx1"/>
                </a:solidFill>
                <a:latin typeface="Times New Roman" panose="02020603050405020304" charset="0"/>
              </a:defRPr>
            </a:lvl1pPr>
            <a:lvl2pPr marL="571500" defTabSz="762000" eaLnBrk="0" hangingPunct="0">
              <a:defRPr sz="2400">
                <a:solidFill>
                  <a:schemeClr val="tx1"/>
                </a:solidFill>
                <a:latin typeface="Times New Roman" panose="02020603050405020304" charset="0"/>
              </a:defRPr>
            </a:lvl2pPr>
            <a:lvl3pPr marL="1143000" defTabSz="762000" eaLnBrk="0" hangingPunct="0">
              <a:defRPr sz="2400">
                <a:solidFill>
                  <a:schemeClr val="tx1"/>
                </a:solidFill>
                <a:latin typeface="Times New Roman" panose="02020603050405020304" charset="0"/>
              </a:defRPr>
            </a:lvl3pPr>
            <a:lvl4pPr marL="1714500" defTabSz="762000" eaLnBrk="0" hangingPunct="0">
              <a:defRPr sz="2400">
                <a:solidFill>
                  <a:schemeClr val="tx1"/>
                </a:solidFill>
                <a:latin typeface="Times New Roman" panose="02020603050405020304" charset="0"/>
              </a:defRPr>
            </a:lvl4pPr>
            <a:lvl5pPr marL="2286000" defTabSz="762000" eaLnBrk="0" hangingPunct="0">
              <a:defRPr sz="2400">
                <a:solidFill>
                  <a:schemeClr val="tx1"/>
                </a:solidFill>
                <a:latin typeface="Times New Roman" panose="02020603050405020304" charset="0"/>
              </a:defRPr>
            </a:lvl5pPr>
            <a:lvl6pPr marL="2743200" defTabSz="762000" eaLnBrk="0" fontAlgn="base" hangingPunct="0">
              <a:spcBef>
                <a:spcPct val="0"/>
              </a:spcBef>
              <a:spcAft>
                <a:spcPct val="0"/>
              </a:spcAft>
              <a:defRPr sz="2400">
                <a:solidFill>
                  <a:schemeClr val="tx1"/>
                </a:solidFill>
                <a:latin typeface="Times New Roman" panose="02020603050405020304" charset="0"/>
              </a:defRPr>
            </a:lvl6pPr>
            <a:lvl7pPr marL="3200400" defTabSz="762000" eaLnBrk="0" fontAlgn="base" hangingPunct="0">
              <a:spcBef>
                <a:spcPct val="0"/>
              </a:spcBef>
              <a:spcAft>
                <a:spcPct val="0"/>
              </a:spcAft>
              <a:defRPr sz="2400">
                <a:solidFill>
                  <a:schemeClr val="tx1"/>
                </a:solidFill>
                <a:latin typeface="Times New Roman" panose="02020603050405020304" charset="0"/>
              </a:defRPr>
            </a:lvl7pPr>
            <a:lvl8pPr marL="3657600" defTabSz="762000" eaLnBrk="0" fontAlgn="base" hangingPunct="0">
              <a:spcBef>
                <a:spcPct val="0"/>
              </a:spcBef>
              <a:spcAft>
                <a:spcPct val="0"/>
              </a:spcAft>
              <a:defRPr sz="2400">
                <a:solidFill>
                  <a:schemeClr val="tx1"/>
                </a:solidFill>
                <a:latin typeface="Times New Roman" panose="02020603050405020304" charset="0"/>
              </a:defRPr>
            </a:lvl8pPr>
            <a:lvl9pPr marL="4114800" defTabSz="762000" eaLnBrk="0" fontAlgn="base" hangingPunct="0">
              <a:spcBef>
                <a:spcPct val="0"/>
              </a:spcBef>
              <a:spcAft>
                <a:spcPct val="0"/>
              </a:spcAft>
              <a:defRPr sz="2400">
                <a:solidFill>
                  <a:schemeClr val="tx1"/>
                </a:solidFill>
                <a:latin typeface="Times New Roman" panose="02020603050405020304" charset="0"/>
              </a:defRPr>
            </a:lvl9pPr>
          </a:lstStyle>
          <a:p>
            <a:pPr algn="ctr"/>
            <a:r>
              <a:rPr lang="en-GB" altLang="en-US" sz="1000" dirty="0">
                <a:solidFill>
                  <a:srgbClr val="000000"/>
                </a:solidFill>
                <a:latin typeface="Calibri" panose="020F0502020204030204" pitchFamily="34" charset="0"/>
              </a:rPr>
              <a:t>Orders for third party products</a:t>
            </a:r>
            <a:endParaRPr lang="en-GB" altLang="en-US" sz="1000" dirty="0">
              <a:solidFill>
                <a:srgbClr val="000000"/>
              </a:solidFill>
              <a:latin typeface="Calibri" panose="020F0502020204030204" pitchFamily="34" charset="0"/>
            </a:endParaRPr>
          </a:p>
        </p:txBody>
      </p:sp>
      <p:sp>
        <p:nvSpPr>
          <p:cNvPr id="2" name="TextBox 1"/>
          <p:cNvSpPr txBox="1"/>
          <p:nvPr/>
        </p:nvSpPr>
        <p:spPr>
          <a:xfrm>
            <a:off x="5189465" y="5002140"/>
            <a:ext cx="3932295" cy="923330"/>
          </a:xfrm>
          <a:prstGeom prst="rect">
            <a:avLst/>
          </a:prstGeom>
          <a:noFill/>
        </p:spPr>
        <p:txBody>
          <a:bodyPr wrap="none" rtlCol="0">
            <a:spAutoFit/>
          </a:bodyPr>
          <a:lstStyle/>
          <a:p>
            <a:r>
              <a:rPr lang="en-GB" dirty="0"/>
              <a:t>Capacity planning at a Scottish Whiskey </a:t>
            </a:r>
            <a:endParaRPr lang="en-GB" dirty="0"/>
          </a:p>
          <a:p>
            <a:r>
              <a:rPr lang="en-GB" dirty="0"/>
              <a:t>maker with a high end and a low end</a:t>
            </a:r>
            <a:endParaRPr lang="en-GB" dirty="0"/>
          </a:p>
          <a:p>
            <a:r>
              <a:rPr lang="en-GB" dirty="0"/>
              <a:t>product</a:t>
            </a:r>
            <a:endParaRPr lang="en-GB"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654550" y="3663950"/>
            <a:ext cx="444500" cy="6731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3" name="Rectangle 3"/>
          <p:cNvSpPr>
            <a:spLocks noChangeArrowheads="1"/>
          </p:cNvSpPr>
          <p:nvPr/>
        </p:nvSpPr>
        <p:spPr bwMode="auto">
          <a:xfrm>
            <a:off x="5111750" y="3435350"/>
            <a:ext cx="444500" cy="9017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4" name="Rectangle 4"/>
          <p:cNvSpPr>
            <a:spLocks noChangeArrowheads="1"/>
          </p:cNvSpPr>
          <p:nvPr/>
        </p:nvSpPr>
        <p:spPr bwMode="auto">
          <a:xfrm>
            <a:off x="5568950" y="3359150"/>
            <a:ext cx="444500" cy="9779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5" name="Rectangle 5"/>
          <p:cNvSpPr>
            <a:spLocks noChangeArrowheads="1"/>
          </p:cNvSpPr>
          <p:nvPr/>
        </p:nvSpPr>
        <p:spPr bwMode="auto">
          <a:xfrm>
            <a:off x="6026150" y="2978150"/>
            <a:ext cx="444500" cy="13589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6" name="Rectangle 6"/>
          <p:cNvSpPr>
            <a:spLocks noChangeArrowheads="1"/>
          </p:cNvSpPr>
          <p:nvPr/>
        </p:nvSpPr>
        <p:spPr bwMode="auto">
          <a:xfrm>
            <a:off x="6483350" y="2597150"/>
            <a:ext cx="444500" cy="17399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7" name="Rectangle 7"/>
          <p:cNvSpPr>
            <a:spLocks noChangeArrowheads="1"/>
          </p:cNvSpPr>
          <p:nvPr/>
        </p:nvSpPr>
        <p:spPr bwMode="auto">
          <a:xfrm>
            <a:off x="6940550" y="2216150"/>
            <a:ext cx="444500" cy="21209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8" name="Rectangle 8"/>
          <p:cNvSpPr>
            <a:spLocks noChangeArrowheads="1"/>
          </p:cNvSpPr>
          <p:nvPr/>
        </p:nvSpPr>
        <p:spPr bwMode="auto">
          <a:xfrm>
            <a:off x="7397750" y="2520950"/>
            <a:ext cx="444500" cy="18161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9" name="Rectangle 9"/>
          <p:cNvSpPr>
            <a:spLocks noChangeArrowheads="1"/>
          </p:cNvSpPr>
          <p:nvPr/>
        </p:nvSpPr>
        <p:spPr bwMode="auto">
          <a:xfrm>
            <a:off x="3282950" y="3206750"/>
            <a:ext cx="444500" cy="11303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10" name="Rectangle 10"/>
          <p:cNvSpPr>
            <a:spLocks noChangeArrowheads="1"/>
          </p:cNvSpPr>
          <p:nvPr/>
        </p:nvSpPr>
        <p:spPr bwMode="auto">
          <a:xfrm>
            <a:off x="3740150" y="3359150"/>
            <a:ext cx="444500" cy="9779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11" name="Rectangle 11"/>
          <p:cNvSpPr>
            <a:spLocks noChangeArrowheads="1"/>
          </p:cNvSpPr>
          <p:nvPr/>
        </p:nvSpPr>
        <p:spPr bwMode="auto">
          <a:xfrm>
            <a:off x="4197350" y="3511550"/>
            <a:ext cx="444500" cy="8255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12" name="Rectangle 12"/>
          <p:cNvSpPr>
            <a:spLocks noChangeArrowheads="1"/>
          </p:cNvSpPr>
          <p:nvPr/>
        </p:nvSpPr>
        <p:spPr bwMode="auto">
          <a:xfrm>
            <a:off x="2368550" y="2520950"/>
            <a:ext cx="444500" cy="18161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13" name="Rectangle 13"/>
          <p:cNvSpPr>
            <a:spLocks noChangeArrowheads="1"/>
          </p:cNvSpPr>
          <p:nvPr/>
        </p:nvSpPr>
        <p:spPr bwMode="auto">
          <a:xfrm>
            <a:off x="2825750" y="2978150"/>
            <a:ext cx="444500" cy="1358900"/>
          </a:xfrm>
          <a:prstGeom prst="rect">
            <a:avLst/>
          </a:prstGeom>
          <a:solidFill>
            <a:schemeClr val="folHlink"/>
          </a:solidFill>
          <a:ln w="127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14" name="Rectangle 14"/>
          <p:cNvSpPr>
            <a:spLocks noChangeArrowheads="1"/>
          </p:cNvSpPr>
          <p:nvPr/>
        </p:nvSpPr>
        <p:spPr bwMode="auto">
          <a:xfrm>
            <a:off x="2417763" y="4391025"/>
            <a:ext cx="32067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J</a:t>
            </a:r>
            <a:endParaRPr lang="en-GB" b="1" dirty="0">
              <a:solidFill>
                <a:srgbClr val="000000"/>
              </a:solidFill>
              <a:latin typeface="Arial" panose="020B0604020202020204" pitchFamily="34" charset="0"/>
              <a:ea typeface="MS PGothic" panose="020B0600070205080204" pitchFamily="34" charset="-128"/>
            </a:endParaRPr>
          </a:p>
        </p:txBody>
      </p:sp>
      <p:sp>
        <p:nvSpPr>
          <p:cNvPr id="15" name="Rectangle 15"/>
          <p:cNvSpPr>
            <a:spLocks noChangeArrowheads="1"/>
          </p:cNvSpPr>
          <p:nvPr/>
        </p:nvSpPr>
        <p:spPr bwMode="auto">
          <a:xfrm>
            <a:off x="2874963" y="4391025"/>
            <a:ext cx="33337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F</a:t>
            </a:r>
            <a:endParaRPr lang="en-GB" b="1" dirty="0">
              <a:solidFill>
                <a:srgbClr val="000000"/>
              </a:solidFill>
              <a:latin typeface="Arial" panose="020B0604020202020204" pitchFamily="34" charset="0"/>
              <a:ea typeface="MS PGothic" panose="020B0600070205080204" pitchFamily="34" charset="-128"/>
            </a:endParaRPr>
          </a:p>
        </p:txBody>
      </p:sp>
      <p:sp>
        <p:nvSpPr>
          <p:cNvPr id="16" name="Rectangle 16"/>
          <p:cNvSpPr>
            <a:spLocks noChangeArrowheads="1"/>
          </p:cNvSpPr>
          <p:nvPr/>
        </p:nvSpPr>
        <p:spPr bwMode="auto">
          <a:xfrm>
            <a:off x="3332163" y="4391025"/>
            <a:ext cx="38417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M</a:t>
            </a:r>
            <a:endParaRPr lang="en-GB" b="1" dirty="0">
              <a:solidFill>
                <a:srgbClr val="000000"/>
              </a:solidFill>
              <a:latin typeface="Arial" panose="020B0604020202020204" pitchFamily="34" charset="0"/>
              <a:ea typeface="MS PGothic" panose="020B0600070205080204" pitchFamily="34" charset="-128"/>
            </a:endParaRPr>
          </a:p>
        </p:txBody>
      </p:sp>
      <p:sp>
        <p:nvSpPr>
          <p:cNvPr id="17" name="Rectangle 17"/>
          <p:cNvSpPr>
            <a:spLocks noChangeArrowheads="1"/>
          </p:cNvSpPr>
          <p:nvPr/>
        </p:nvSpPr>
        <p:spPr bwMode="auto">
          <a:xfrm>
            <a:off x="5618163" y="4391025"/>
            <a:ext cx="35877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A</a:t>
            </a:r>
            <a:endParaRPr lang="en-GB" b="1" dirty="0">
              <a:solidFill>
                <a:srgbClr val="000000"/>
              </a:solidFill>
              <a:latin typeface="Arial" panose="020B0604020202020204" pitchFamily="34" charset="0"/>
              <a:ea typeface="MS PGothic" panose="020B0600070205080204" pitchFamily="34" charset="-128"/>
            </a:endParaRPr>
          </a:p>
        </p:txBody>
      </p:sp>
      <p:sp>
        <p:nvSpPr>
          <p:cNvPr id="18" name="Rectangle 18"/>
          <p:cNvSpPr>
            <a:spLocks noChangeArrowheads="1"/>
          </p:cNvSpPr>
          <p:nvPr/>
        </p:nvSpPr>
        <p:spPr bwMode="auto">
          <a:xfrm>
            <a:off x="4246563" y="4391025"/>
            <a:ext cx="38417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M</a:t>
            </a:r>
            <a:endParaRPr lang="en-GB" b="1" dirty="0">
              <a:solidFill>
                <a:srgbClr val="000000"/>
              </a:solidFill>
              <a:latin typeface="Arial" panose="020B0604020202020204" pitchFamily="34" charset="0"/>
              <a:ea typeface="MS PGothic" panose="020B0600070205080204" pitchFamily="34" charset="-128"/>
            </a:endParaRPr>
          </a:p>
        </p:txBody>
      </p:sp>
      <p:sp>
        <p:nvSpPr>
          <p:cNvPr id="19" name="Rectangle 19"/>
          <p:cNvSpPr>
            <a:spLocks noChangeArrowheads="1"/>
          </p:cNvSpPr>
          <p:nvPr/>
        </p:nvSpPr>
        <p:spPr bwMode="auto">
          <a:xfrm>
            <a:off x="5160963" y="4391025"/>
            <a:ext cx="32067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J</a:t>
            </a:r>
            <a:endParaRPr lang="en-GB" b="1" dirty="0">
              <a:solidFill>
                <a:srgbClr val="000000"/>
              </a:solidFill>
              <a:latin typeface="Arial" panose="020B0604020202020204" pitchFamily="34" charset="0"/>
              <a:ea typeface="MS PGothic" panose="020B0600070205080204" pitchFamily="34" charset="-128"/>
            </a:endParaRPr>
          </a:p>
        </p:txBody>
      </p:sp>
      <p:sp>
        <p:nvSpPr>
          <p:cNvPr id="20" name="Rectangle 20"/>
          <p:cNvSpPr>
            <a:spLocks noChangeArrowheads="1"/>
          </p:cNvSpPr>
          <p:nvPr/>
        </p:nvSpPr>
        <p:spPr bwMode="auto">
          <a:xfrm>
            <a:off x="4703763" y="4391025"/>
            <a:ext cx="32067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J</a:t>
            </a:r>
            <a:endParaRPr lang="en-GB" b="1" dirty="0">
              <a:solidFill>
                <a:srgbClr val="000000"/>
              </a:solidFill>
              <a:latin typeface="Arial" panose="020B0604020202020204" pitchFamily="34" charset="0"/>
              <a:ea typeface="MS PGothic" panose="020B0600070205080204" pitchFamily="34" charset="-128"/>
            </a:endParaRPr>
          </a:p>
        </p:txBody>
      </p:sp>
      <p:sp>
        <p:nvSpPr>
          <p:cNvPr id="21" name="Rectangle 21"/>
          <p:cNvSpPr>
            <a:spLocks noChangeArrowheads="1"/>
          </p:cNvSpPr>
          <p:nvPr/>
        </p:nvSpPr>
        <p:spPr bwMode="auto">
          <a:xfrm>
            <a:off x="3789363" y="4391025"/>
            <a:ext cx="35877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A</a:t>
            </a:r>
            <a:endParaRPr lang="en-GB" b="1" dirty="0">
              <a:solidFill>
                <a:srgbClr val="000000"/>
              </a:solidFill>
              <a:latin typeface="Arial" panose="020B0604020202020204" pitchFamily="34" charset="0"/>
              <a:ea typeface="MS PGothic" panose="020B0600070205080204" pitchFamily="34" charset="-128"/>
            </a:endParaRPr>
          </a:p>
        </p:txBody>
      </p:sp>
      <p:sp>
        <p:nvSpPr>
          <p:cNvPr id="22" name="Rectangle 22"/>
          <p:cNvSpPr>
            <a:spLocks noChangeArrowheads="1"/>
          </p:cNvSpPr>
          <p:nvPr/>
        </p:nvSpPr>
        <p:spPr bwMode="auto">
          <a:xfrm>
            <a:off x="6075363" y="4391025"/>
            <a:ext cx="34607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S</a:t>
            </a:r>
            <a:endParaRPr lang="en-GB" b="1" dirty="0">
              <a:solidFill>
                <a:srgbClr val="000000"/>
              </a:solidFill>
              <a:latin typeface="Arial" panose="020B0604020202020204" pitchFamily="34" charset="0"/>
              <a:ea typeface="MS PGothic" panose="020B0600070205080204" pitchFamily="34" charset="-128"/>
            </a:endParaRPr>
          </a:p>
        </p:txBody>
      </p:sp>
      <p:sp>
        <p:nvSpPr>
          <p:cNvPr id="23" name="Rectangle 23"/>
          <p:cNvSpPr>
            <a:spLocks noChangeArrowheads="1"/>
          </p:cNvSpPr>
          <p:nvPr/>
        </p:nvSpPr>
        <p:spPr bwMode="auto">
          <a:xfrm>
            <a:off x="6532563" y="4391025"/>
            <a:ext cx="37147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O</a:t>
            </a:r>
            <a:endParaRPr lang="en-GB" b="1" dirty="0">
              <a:solidFill>
                <a:srgbClr val="000000"/>
              </a:solidFill>
              <a:latin typeface="Arial" panose="020B0604020202020204" pitchFamily="34" charset="0"/>
              <a:ea typeface="MS PGothic" panose="020B0600070205080204" pitchFamily="34" charset="-128"/>
            </a:endParaRPr>
          </a:p>
        </p:txBody>
      </p:sp>
      <p:sp>
        <p:nvSpPr>
          <p:cNvPr id="24" name="Rectangle 24"/>
          <p:cNvSpPr>
            <a:spLocks noChangeArrowheads="1"/>
          </p:cNvSpPr>
          <p:nvPr/>
        </p:nvSpPr>
        <p:spPr bwMode="auto">
          <a:xfrm>
            <a:off x="6989763" y="4391025"/>
            <a:ext cx="35877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N</a:t>
            </a:r>
            <a:endParaRPr lang="en-GB" b="1" dirty="0">
              <a:solidFill>
                <a:srgbClr val="000000"/>
              </a:solidFill>
              <a:latin typeface="Arial" panose="020B0604020202020204" pitchFamily="34" charset="0"/>
              <a:ea typeface="MS PGothic" panose="020B0600070205080204" pitchFamily="34" charset="-128"/>
            </a:endParaRPr>
          </a:p>
        </p:txBody>
      </p:sp>
      <p:sp>
        <p:nvSpPr>
          <p:cNvPr id="25" name="Rectangle 25"/>
          <p:cNvSpPr>
            <a:spLocks noChangeArrowheads="1"/>
          </p:cNvSpPr>
          <p:nvPr/>
        </p:nvSpPr>
        <p:spPr bwMode="auto">
          <a:xfrm>
            <a:off x="7446963" y="4391025"/>
            <a:ext cx="35877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b="1" dirty="0">
                <a:solidFill>
                  <a:srgbClr val="000000"/>
                </a:solidFill>
                <a:latin typeface="Arial" panose="020B0604020202020204" pitchFamily="34" charset="0"/>
                <a:ea typeface="MS PGothic" panose="020B0600070205080204" pitchFamily="34" charset="-128"/>
              </a:rPr>
              <a:t>D</a:t>
            </a:r>
            <a:endParaRPr lang="en-GB" b="1" dirty="0">
              <a:solidFill>
                <a:srgbClr val="000000"/>
              </a:solidFill>
              <a:latin typeface="Arial" panose="020B0604020202020204" pitchFamily="34" charset="0"/>
              <a:ea typeface="MS PGothic" panose="020B0600070205080204" pitchFamily="34" charset="-128"/>
            </a:endParaRPr>
          </a:p>
        </p:txBody>
      </p:sp>
      <p:sp>
        <p:nvSpPr>
          <p:cNvPr id="26" name="Line 26"/>
          <p:cNvSpPr>
            <a:spLocks noChangeShapeType="1"/>
          </p:cNvSpPr>
          <p:nvPr/>
        </p:nvSpPr>
        <p:spPr bwMode="auto">
          <a:xfrm>
            <a:off x="7848600" y="2146300"/>
            <a:ext cx="0" cy="2184400"/>
          </a:xfrm>
          <a:prstGeom prst="line">
            <a:avLst/>
          </a:prstGeom>
          <a:noFill/>
          <a:ln w="254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27" name="Line 27"/>
          <p:cNvSpPr>
            <a:spLocks noChangeShapeType="1"/>
          </p:cNvSpPr>
          <p:nvPr/>
        </p:nvSpPr>
        <p:spPr bwMode="auto">
          <a:xfrm>
            <a:off x="2362200" y="2146300"/>
            <a:ext cx="0" cy="2184400"/>
          </a:xfrm>
          <a:prstGeom prst="line">
            <a:avLst/>
          </a:prstGeom>
          <a:noFill/>
          <a:ln w="254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28" name="Line 28"/>
          <p:cNvSpPr>
            <a:spLocks noChangeShapeType="1"/>
          </p:cNvSpPr>
          <p:nvPr/>
        </p:nvSpPr>
        <p:spPr bwMode="auto">
          <a:xfrm>
            <a:off x="2374900" y="4343400"/>
            <a:ext cx="5461000" cy="0"/>
          </a:xfrm>
          <a:prstGeom prst="line">
            <a:avLst/>
          </a:prstGeom>
          <a:noFill/>
          <a:ln w="254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29" name="Rectangle 29"/>
          <p:cNvSpPr>
            <a:spLocks noChangeArrowheads="1"/>
          </p:cNvSpPr>
          <p:nvPr/>
        </p:nvSpPr>
        <p:spPr bwMode="auto">
          <a:xfrm>
            <a:off x="251521" y="5589588"/>
            <a:ext cx="8536880" cy="76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eaLnBrk="0" hangingPunct="0">
              <a:defRPr/>
            </a:pPr>
            <a:r>
              <a:rPr lang="en-US" sz="2400" dirty="0"/>
              <a:t>Chase Demand strategy – </a:t>
            </a:r>
            <a:r>
              <a:rPr lang="en-US" sz="2000" dirty="0"/>
              <a:t>inputs are adjusted so that outputs match demand</a:t>
            </a:r>
            <a:endParaRPr lang="en-GB" sz="2000" dirty="0">
              <a:latin typeface="+mj-lt"/>
              <a:ea typeface="MS PGothic" panose="020B0600070205080204" pitchFamily="34" charset="-128"/>
            </a:endParaRPr>
          </a:p>
        </p:txBody>
      </p:sp>
      <p:sp>
        <p:nvSpPr>
          <p:cNvPr id="30" name="Rectangle 30"/>
          <p:cNvSpPr>
            <a:spLocks noChangeArrowheads="1"/>
          </p:cNvSpPr>
          <p:nvPr/>
        </p:nvSpPr>
        <p:spPr bwMode="auto">
          <a:xfrm>
            <a:off x="1266825" y="3454400"/>
            <a:ext cx="1100138"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ctr" eaLnBrk="0" hangingPunct="0">
              <a:defRPr/>
            </a:pPr>
            <a:r>
              <a:rPr lang="en-GB" b="1" dirty="0">
                <a:solidFill>
                  <a:srgbClr val="000000"/>
                </a:solidFill>
                <a:latin typeface="Arial" panose="020B0604020202020204" pitchFamily="34" charset="0"/>
                <a:ea typeface="MS PGothic" panose="020B0600070205080204" pitchFamily="34" charset="-128"/>
              </a:rPr>
              <a:t>units per month</a:t>
            </a:r>
            <a:endParaRPr lang="en-GB" b="1" dirty="0">
              <a:solidFill>
                <a:srgbClr val="000000"/>
              </a:solidFill>
              <a:latin typeface="Arial" panose="020B0604020202020204" pitchFamily="34" charset="0"/>
              <a:ea typeface="MS PGothic" panose="020B0600070205080204" pitchFamily="34" charset="-128"/>
            </a:endParaRPr>
          </a:p>
        </p:txBody>
      </p:sp>
      <p:sp>
        <p:nvSpPr>
          <p:cNvPr id="31" name="Rectangle 31"/>
          <p:cNvSpPr>
            <a:spLocks noChangeArrowheads="1"/>
          </p:cNvSpPr>
          <p:nvPr/>
        </p:nvSpPr>
        <p:spPr bwMode="auto">
          <a:xfrm>
            <a:off x="3560763" y="5022850"/>
            <a:ext cx="30956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GB" sz="1600" b="1" dirty="0">
                <a:solidFill>
                  <a:srgbClr val="000000"/>
                </a:solidFill>
                <a:latin typeface="Arial" panose="020B0604020202020204" pitchFamily="34" charset="0"/>
                <a:ea typeface="MS PGothic" panose="020B0600070205080204" pitchFamily="34" charset="-128"/>
              </a:rPr>
              <a:t>: capacity throughout the year</a:t>
            </a:r>
            <a:endParaRPr lang="en-GB" sz="1600" b="1" dirty="0">
              <a:solidFill>
                <a:srgbClr val="000000"/>
              </a:solidFill>
              <a:latin typeface="Arial" panose="020B0604020202020204" pitchFamily="34" charset="0"/>
              <a:ea typeface="MS PGothic" panose="020B0600070205080204" pitchFamily="34" charset="-128"/>
            </a:endParaRPr>
          </a:p>
        </p:txBody>
      </p:sp>
      <p:sp>
        <p:nvSpPr>
          <p:cNvPr id="32" name="Line 32"/>
          <p:cNvSpPr>
            <a:spLocks noChangeShapeType="1"/>
          </p:cNvSpPr>
          <p:nvPr/>
        </p:nvSpPr>
        <p:spPr bwMode="auto">
          <a:xfrm>
            <a:off x="2832100" y="5181600"/>
            <a:ext cx="660400" cy="0"/>
          </a:xfrm>
          <a:prstGeom prst="line">
            <a:avLst/>
          </a:prstGeom>
          <a:noFill/>
          <a:ln w="25400">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panose="020B0604020202020204" pitchFamily="34" charset="0"/>
              <a:ea typeface="MS PGothic" panose="020B0600070205080204" pitchFamily="34" charset="-128"/>
            </a:endParaRPr>
          </a:p>
        </p:txBody>
      </p:sp>
      <p:sp>
        <p:nvSpPr>
          <p:cNvPr id="33" name="Freeform 33"/>
          <p:cNvSpPr/>
          <p:nvPr/>
        </p:nvSpPr>
        <p:spPr bwMode="auto">
          <a:xfrm>
            <a:off x="2362200" y="2209800"/>
            <a:ext cx="5487988" cy="1296988"/>
          </a:xfrm>
          <a:custGeom>
            <a:avLst/>
            <a:gdLst>
              <a:gd name="T0" fmla="*/ 0 w 3457"/>
              <a:gd name="T1" fmla="*/ 304800 h 817"/>
              <a:gd name="T2" fmla="*/ 457200 w 3457"/>
              <a:gd name="T3" fmla="*/ 304800 h 817"/>
              <a:gd name="T4" fmla="*/ 457200 w 3457"/>
              <a:gd name="T5" fmla="*/ 762000 h 817"/>
              <a:gd name="T6" fmla="*/ 1371600 w 3457"/>
              <a:gd name="T7" fmla="*/ 762000 h 817"/>
              <a:gd name="T8" fmla="*/ 1371600 w 3457"/>
              <a:gd name="T9" fmla="*/ 1143000 h 817"/>
              <a:gd name="T10" fmla="*/ 1828800 w 3457"/>
              <a:gd name="T11" fmla="*/ 1143000 h 817"/>
              <a:gd name="T12" fmla="*/ 1828800 w 3457"/>
              <a:gd name="T13" fmla="*/ 1295400 h 817"/>
              <a:gd name="T14" fmla="*/ 2743200 w 3457"/>
              <a:gd name="T15" fmla="*/ 1295400 h 817"/>
              <a:gd name="T16" fmla="*/ 2743200 w 3457"/>
              <a:gd name="T17" fmla="*/ 1066800 h 817"/>
              <a:gd name="T18" fmla="*/ 3657600 w 3457"/>
              <a:gd name="T19" fmla="*/ 1066800 h 817"/>
              <a:gd name="T20" fmla="*/ 3657600 w 3457"/>
              <a:gd name="T21" fmla="*/ 381000 h 817"/>
              <a:gd name="T22" fmla="*/ 4572000 w 3457"/>
              <a:gd name="T23" fmla="*/ 381000 h 817"/>
              <a:gd name="T24" fmla="*/ 4572000 w 3457"/>
              <a:gd name="T25" fmla="*/ 0 h 817"/>
              <a:gd name="T26" fmla="*/ 5486400 w 3457"/>
              <a:gd name="T27" fmla="*/ 0 h 8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57" h="817">
                <a:moveTo>
                  <a:pt x="0" y="192"/>
                </a:moveTo>
                <a:lnTo>
                  <a:pt x="288" y="192"/>
                </a:lnTo>
                <a:lnTo>
                  <a:pt x="288" y="480"/>
                </a:lnTo>
                <a:lnTo>
                  <a:pt x="864" y="480"/>
                </a:lnTo>
                <a:lnTo>
                  <a:pt x="864" y="720"/>
                </a:lnTo>
                <a:lnTo>
                  <a:pt x="1152" y="720"/>
                </a:lnTo>
                <a:lnTo>
                  <a:pt x="1152" y="816"/>
                </a:lnTo>
                <a:lnTo>
                  <a:pt x="1728" y="816"/>
                </a:lnTo>
                <a:lnTo>
                  <a:pt x="1728" y="672"/>
                </a:lnTo>
                <a:lnTo>
                  <a:pt x="2304" y="672"/>
                </a:lnTo>
                <a:lnTo>
                  <a:pt x="2304" y="240"/>
                </a:lnTo>
                <a:lnTo>
                  <a:pt x="2880" y="240"/>
                </a:lnTo>
                <a:lnTo>
                  <a:pt x="2880" y="0"/>
                </a:lnTo>
                <a:lnTo>
                  <a:pt x="3456" y="0"/>
                </a:lnTo>
              </a:path>
            </a:pathLst>
          </a:custGeom>
          <a:noFill/>
          <a:ln w="25400" cap="rnd" cmpd="sng">
            <a:solidFill>
              <a:schemeClr val="accent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GB" dirty="0"/>
          </a:p>
        </p:txBody>
      </p:sp>
      <p:sp>
        <p:nvSpPr>
          <p:cNvPr id="34" name="Rectangle 34"/>
          <p:cNvSpPr txBox="1">
            <a:spLocks noChangeArrowheads="1"/>
          </p:cNvSpPr>
          <p:nvPr/>
        </p:nvSpPr>
        <p:spPr>
          <a:xfrm>
            <a:off x="539750" y="1125538"/>
            <a:ext cx="77724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2800" dirty="0">
                <a:solidFill>
                  <a:srgbClr val="C00000"/>
                </a:solidFill>
              </a:rPr>
              <a:t>Chase Demand Strategy</a:t>
            </a:r>
            <a:endParaRPr lang="en-GB" sz="2800" dirty="0">
              <a:solidFill>
                <a:srgbClr val="C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a:solidFill>
                  <a:srgbClr val="FF0000"/>
                </a:solidFill>
              </a:rPr>
              <a:t>The nature of capacity management depends on the mix of predictable and unpredictable demand</a:t>
            </a:r>
            <a:endParaRPr lang="en-GB" sz="3200" dirty="0">
              <a:solidFill>
                <a:srgbClr val="FF0000"/>
              </a:solidFill>
            </a:endParaRPr>
          </a:p>
        </p:txBody>
      </p:sp>
      <p:pic>
        <p:nvPicPr>
          <p:cNvPr id="4" name="Picture 1"/>
          <p:cNvPicPr>
            <a:picLocks noGrp="1" noChangeAspect="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894349" y="1600200"/>
            <a:ext cx="735530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solidFill>
                  <a:srgbClr val="FF0000"/>
                </a:solidFill>
              </a:rPr>
              <a:t>Capacity management as a queuing problem</a:t>
            </a:r>
            <a:endParaRPr lang="en-GB" sz="3200" dirty="0">
              <a:solidFill>
                <a:srgbClr val="FF0000"/>
              </a:solidFill>
            </a:endParaRPr>
          </a:p>
        </p:txBody>
      </p:sp>
      <p:pic>
        <p:nvPicPr>
          <p:cNvPr id="4" name="Picture 1"/>
          <p:cNvPicPr>
            <a:picLocks noGrp="1" noChangeAspect="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457200" y="1849248"/>
            <a:ext cx="8229600" cy="402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solidFill>
                  <a:srgbClr val="FF0000"/>
                </a:solidFill>
              </a:rPr>
              <a:t>Capacity management strategies are partly dependent on short/long term volume</a:t>
            </a:r>
            <a:endParaRPr lang="en-GB" sz="3200" dirty="0">
              <a:solidFill>
                <a:srgbClr val="FF0000"/>
              </a:solidFill>
            </a:endParaRPr>
          </a:p>
        </p:txBody>
      </p:sp>
      <p:pic>
        <p:nvPicPr>
          <p:cNvPr id="4" name="Picture 1"/>
          <p:cNvPicPr>
            <a:picLocks noGrp="1" noChangeAspect="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457200" y="1600200"/>
            <a:ext cx="8229599"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p:cNvSpPr>
            <a:spLocks noGrp="1" noRot="1" noChangeAspect="1" noMove="1" noResize="1" noEditPoints="1" noAdjustHandles="1" noChangeArrowheads="1" noChangeShapeType="1" noTextEdit="1"/>
          </p:cNvSpPr>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963877"/>
            <a:ext cx="2620771" cy="4930246"/>
          </a:xfrm>
        </p:spPr>
        <p:txBody>
          <a:bodyPr>
            <a:normAutofit/>
          </a:bodyPr>
          <a:lstStyle/>
          <a:p>
            <a:pPr algn="r"/>
            <a:r>
              <a:rPr lang="en-GB" sz="3700" dirty="0"/>
              <a:t>Critical commentary</a:t>
            </a:r>
            <a:endParaRPr lang="en-GB" sz="3700" dirty="0"/>
          </a:p>
        </p:txBody>
      </p:sp>
      <p:cxnSp>
        <p:nvCxnSpPr>
          <p:cNvPr id="15" name="Straight Connector 9"/>
          <p:cNvCxnSpPr>
            <a:cxnSpLocks noGrp="1" noRot="1" noChangeAspect="1" noMove="1" noResize="1" noEditPoints="1" noAdjustHandles="1" noChangeArrowheads="1" noChangeShapeType="1"/>
          </p:cNvCxnSpPr>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1478473"/>
            <a:ext cx="5016440" cy="4930246"/>
          </a:xfrm>
        </p:spPr>
        <p:txBody>
          <a:bodyPr anchor="ctr">
            <a:normAutofit lnSpcReduction="10000"/>
          </a:bodyPr>
          <a:lstStyle/>
          <a:p>
            <a:r>
              <a:rPr lang="en-GB" sz="2400" dirty="0"/>
              <a:t>Capacity can be tricky to add and it can be lumpy and involves putting numbers of things that can be hard to measure for many organisations</a:t>
            </a:r>
            <a:endParaRPr lang="en-GB" sz="2400" dirty="0"/>
          </a:p>
          <a:p>
            <a:r>
              <a:rPr lang="en-GB" sz="2400" dirty="0"/>
              <a:t>Most organisations chose to follow a mix of capacity management approaches because single ‘pure’ approaches do not match their overall operational objectives. </a:t>
            </a:r>
            <a:endParaRPr lang="en-GB" sz="2400" dirty="0"/>
          </a:p>
          <a:p>
            <a:r>
              <a:rPr lang="en-GB" sz="2400" dirty="0"/>
              <a:t>There is predictable and unpredictable variation – organisations are political entities with different and often conflicting objectives </a:t>
            </a:r>
            <a:endParaRPr lang="en-GB" sz="2400" dirty="0"/>
          </a:p>
        </p:txBody>
      </p:sp>
      <p:pic>
        <p:nvPicPr>
          <p:cNvPr id="4" name="Picture 3"/>
          <p:cNvPicPr>
            <a:picLocks noChangeAspect="1"/>
          </p:cNvPicPr>
          <p:nvPr/>
        </p:nvPicPr>
        <p:blipFill>
          <a:blip r:embed="rId1"/>
          <a:stretch>
            <a:fillRect/>
          </a:stretch>
        </p:blipFill>
        <p:spPr>
          <a:xfrm>
            <a:off x="-180528" y="-290376"/>
            <a:ext cx="4728581" cy="2218536"/>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3322" y="1337310"/>
            <a:ext cx="4688333" cy="2674620"/>
          </a:xfrm>
        </p:spPr>
        <p:txBody>
          <a:bodyPr anchor="b">
            <a:normAutofit fontScale="90000"/>
          </a:bodyPr>
          <a:lstStyle/>
          <a:p>
            <a:pPr algn="l"/>
            <a:r>
              <a:rPr lang="en-GB" dirty="0"/>
              <a:t>Master of Business Administration </a:t>
            </a:r>
            <a:br>
              <a:rPr lang="en-GB" dirty="0"/>
            </a:br>
            <a:r>
              <a:rPr lang="en-GB" sz="4050" dirty="0"/>
              <a:t>Digital Business Delivery</a:t>
            </a:r>
            <a:br>
              <a:rPr lang="en-GB" sz="4050" dirty="0"/>
            </a:br>
            <a:endParaRPr lang="en-GB" sz="4050" dirty="0">
              <a:solidFill>
                <a:srgbClr val="FF0000"/>
              </a:solidFill>
            </a:endParaRPr>
          </a:p>
        </p:txBody>
      </p:sp>
      <p:sp>
        <p:nvSpPr>
          <p:cNvPr id="3" name="Subtitle 2"/>
          <p:cNvSpPr>
            <a:spLocks noGrp="1"/>
          </p:cNvSpPr>
          <p:nvPr>
            <p:ph type="subTitle" idx="1"/>
          </p:nvPr>
        </p:nvSpPr>
        <p:spPr>
          <a:xfrm>
            <a:off x="3973321" y="4334256"/>
            <a:ext cx="4688334" cy="1179576"/>
          </a:xfrm>
        </p:spPr>
        <p:txBody>
          <a:bodyPr>
            <a:normAutofit/>
          </a:bodyPr>
          <a:lstStyle/>
          <a:p>
            <a:pPr algn="l"/>
            <a:r>
              <a:rPr lang="en-GB" dirty="0"/>
              <a:t>Professor Nigel Caldwell</a:t>
            </a:r>
            <a:endParaRPr lang="en-GB" dirty="0"/>
          </a:p>
        </p:txBody>
      </p:sp>
      <p:pic>
        <p:nvPicPr>
          <p:cNvPr id="4" name="Picture 3"/>
          <p:cNvPicPr>
            <a:picLocks noChangeAspect="1"/>
          </p:cNvPicPr>
          <p:nvPr/>
        </p:nvPicPr>
        <p:blipFill rotWithShape="1">
          <a:blip r:embed="rId1"/>
          <a:srcRect r="-1" b="1709"/>
          <a:stretch>
            <a:fillRect/>
          </a:stretch>
        </p:blipFill>
        <p:spPr>
          <a:xfrm>
            <a:off x="0" y="857258"/>
            <a:ext cx="3851919" cy="5143493"/>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solidFill>
                  <a:srgbClr val="FF0000"/>
                </a:solidFill>
              </a:rPr>
              <a:t>Balance between planning and control activities changes in the long, medium and short term</a:t>
            </a:r>
            <a:endParaRPr lang="en-GB" sz="3200" dirty="0">
              <a:solidFill>
                <a:srgbClr val="FF0000"/>
              </a:solidFill>
            </a:endParaRPr>
          </a:p>
        </p:txBody>
      </p:sp>
      <p:pic>
        <p:nvPicPr>
          <p:cNvPr id="3"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39552" y="1763712"/>
            <a:ext cx="7776864"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2"/>
          <a:stretch>
            <a:fillRect/>
          </a:stretch>
        </p:blipFill>
        <p:spPr>
          <a:xfrm>
            <a:off x="7426377" y="5715000"/>
            <a:ext cx="1717623" cy="1143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rgbClr val="FF0000"/>
                </a:solidFill>
              </a:rPr>
              <a:t>Dependent vs. Independent demand</a:t>
            </a:r>
            <a:endParaRPr lang="en-GB" sz="3200" dirty="0">
              <a:solidFill>
                <a:srgbClr val="FF0000"/>
              </a:solidFill>
            </a:endParaRPr>
          </a:p>
        </p:txBody>
      </p:sp>
      <p:pic>
        <p:nvPicPr>
          <p:cNvPr id="3" name="Picture 2"/>
          <p:cNvPicPr>
            <a:picLocks noChangeAspect="1"/>
          </p:cNvPicPr>
          <p:nvPr/>
        </p:nvPicPr>
        <p:blipFill>
          <a:blip r:embed="rId1"/>
          <a:stretch>
            <a:fillRect/>
          </a:stretch>
        </p:blipFill>
        <p:spPr>
          <a:xfrm>
            <a:off x="1023820" y="1556792"/>
            <a:ext cx="7096359" cy="4621169"/>
          </a:xfrm>
          <a:prstGeom prst="rect">
            <a:avLst/>
          </a:prstGeom>
        </p:spPr>
      </p:pic>
      <p:pic>
        <p:nvPicPr>
          <p:cNvPr id="1026" name="Picture 2" descr="London Metropolitan University | TARGETcare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109" y="5600722"/>
            <a:ext cx="1762140" cy="1172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4248" y="1376772"/>
            <a:ext cx="2160240" cy="4104456"/>
          </a:xfrm>
        </p:spPr>
        <p:txBody>
          <a:bodyPr>
            <a:noAutofit/>
          </a:bodyPr>
          <a:lstStyle/>
          <a:p>
            <a:r>
              <a:rPr lang="en-GB" sz="3200" dirty="0">
                <a:solidFill>
                  <a:srgbClr val="FF0000"/>
                </a:solidFill>
              </a:rPr>
              <a:t>P:D ratio, how long a customer has to wait compared to total time it takes to make P or S available</a:t>
            </a:r>
            <a:r>
              <a:rPr lang="en-GB" sz="3200" dirty="0"/>
              <a:t>.</a:t>
            </a:r>
            <a:endParaRPr lang="en-GB" sz="3200" dirty="0"/>
          </a:p>
        </p:txBody>
      </p:sp>
      <p:pic>
        <p:nvPicPr>
          <p:cNvPr id="3" name="Picture 2"/>
          <p:cNvPicPr>
            <a:picLocks noChangeAspect="1"/>
          </p:cNvPicPr>
          <p:nvPr/>
        </p:nvPicPr>
        <p:blipFill>
          <a:blip r:embed="rId1"/>
          <a:stretch>
            <a:fillRect/>
          </a:stretch>
        </p:blipFill>
        <p:spPr>
          <a:xfrm>
            <a:off x="499771" y="332656"/>
            <a:ext cx="6160461" cy="623893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2719" y="476672"/>
            <a:ext cx="8229600" cy="4525963"/>
          </a:xfrm>
        </p:spPr>
        <p:txBody>
          <a:bodyPr/>
          <a:lstStyle/>
          <a:p>
            <a:pPr marL="0" indent="0">
              <a:buNone/>
            </a:pPr>
            <a:r>
              <a:rPr lang="en-GB" sz="2800" dirty="0">
                <a:solidFill>
                  <a:srgbClr val="FF0000"/>
                </a:solidFill>
              </a:rPr>
              <a:t>Manufacturing dominated by make to stock (low customer involvement). Any Make to order has higher customer involvement and complexity</a:t>
            </a:r>
            <a:endParaRPr lang="en-GB" sz="2800" dirty="0">
              <a:solidFill>
                <a:srgbClr val="FF0000"/>
              </a:solidFill>
            </a:endParaRPr>
          </a:p>
          <a:p>
            <a:pPr marL="0" indent="0">
              <a:buNone/>
            </a:pPr>
            <a:endParaRPr lang="en-GB" dirty="0"/>
          </a:p>
          <a:p>
            <a:pPr marL="0" indent="0">
              <a:buNone/>
            </a:pPr>
            <a:endParaRPr lang="en-GB" dirty="0"/>
          </a:p>
        </p:txBody>
      </p:sp>
      <p:pic>
        <p:nvPicPr>
          <p:cNvPr id="5" name="Picture 4"/>
          <p:cNvPicPr>
            <a:picLocks noChangeAspect="1"/>
          </p:cNvPicPr>
          <p:nvPr/>
        </p:nvPicPr>
        <p:blipFill>
          <a:blip r:embed="rId1"/>
          <a:stretch>
            <a:fillRect/>
          </a:stretch>
        </p:blipFill>
        <p:spPr>
          <a:xfrm>
            <a:off x="304262" y="2924944"/>
            <a:ext cx="8498561" cy="3328704"/>
          </a:xfrm>
          <a:prstGeom prst="rect">
            <a:avLst/>
          </a:prstGeom>
        </p:spPr>
      </p:pic>
    </p:spTree>
  </p:cSld>
  <p:clrMapOvr>
    <a:masterClrMapping/>
  </p:clrMapOvr>
</p:sld>
</file>

<file path=ppt/tags/tag1.xml><?xml version="1.0" encoding="utf-8"?>
<p:tagLst xmlns:p="http://schemas.openxmlformats.org/presentationml/2006/main">
  <p:tag name="commondata" val="eyJoZGlkIjoiYTk4NWE2MDhkZjdhMjJhYWFhNmJkMDhiY2VmMTM5YzU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13708</Words>
  <Application>WPS 演示</Application>
  <PresentationFormat>On-screen Show (4:3)</PresentationFormat>
  <Paragraphs>507</Paragraphs>
  <Slides>55</Slides>
  <Notes>6</Notes>
  <HiddenSlides>0</HiddenSlides>
  <MMClips>0</MMClips>
  <ScaleCrop>false</ScaleCrop>
  <HeadingPairs>
    <vt:vector size="6" baseType="variant">
      <vt:variant>
        <vt:lpstr>已用的字体</vt:lpstr>
      </vt:variant>
      <vt:variant>
        <vt:i4>14</vt:i4>
      </vt:variant>
      <vt:variant>
        <vt:lpstr>主题</vt:lpstr>
      </vt:variant>
      <vt:variant>
        <vt:i4>4</vt:i4>
      </vt:variant>
      <vt:variant>
        <vt:lpstr>幻灯片标题</vt:lpstr>
      </vt:variant>
      <vt:variant>
        <vt:i4>55</vt:i4>
      </vt:variant>
    </vt:vector>
  </HeadingPairs>
  <TitlesOfParts>
    <vt:vector size="73" baseType="lpstr">
      <vt:lpstr>Arial</vt:lpstr>
      <vt:lpstr>宋体</vt:lpstr>
      <vt:lpstr>Wingdings</vt:lpstr>
      <vt:lpstr>Arial</vt:lpstr>
      <vt:lpstr>Verdana</vt:lpstr>
      <vt:lpstr>Times</vt:lpstr>
      <vt:lpstr>Times New Roman</vt:lpstr>
      <vt:lpstr>MS PGothic</vt:lpstr>
      <vt:lpstr>Calibri</vt:lpstr>
      <vt:lpstr>Calibri Light</vt:lpstr>
      <vt:lpstr>微软雅黑</vt:lpstr>
      <vt:lpstr>Arial Unicode MS</vt:lpstr>
      <vt:lpstr>等线</vt:lpstr>
      <vt:lpstr>Calibri</vt:lpstr>
      <vt:lpstr>Office Theme</vt:lpstr>
      <vt:lpstr>Title slide</vt:lpstr>
      <vt:lpstr>2_Default Design</vt:lpstr>
      <vt:lpstr>Office Theme</vt:lpstr>
      <vt:lpstr>Master of Business Administration  Digital Business Delivery  Session 7: Planning, Control and Capacity Management </vt:lpstr>
      <vt:lpstr>Recap last session</vt:lpstr>
      <vt:lpstr>PowerPoint 演示文稿</vt:lpstr>
      <vt:lpstr>PowerPoint 演示文稿</vt:lpstr>
      <vt:lpstr>PowerPoint 演示文稿</vt:lpstr>
      <vt:lpstr>Balance between planning and control activities changes in the long, medium and short term</vt:lpstr>
      <vt:lpstr>Dependent vs. Independent demand</vt:lpstr>
      <vt:lpstr>P:D ratio, how long a customer has to wait compared to total time it takes to make P or S available.</vt:lpstr>
      <vt:lpstr>PowerPoint 演示文稿</vt:lpstr>
      <vt:lpstr>Sales and Order Planning (S&amp;OP)</vt:lpstr>
      <vt:lpstr>Planning and Control activities</vt:lpstr>
      <vt:lpstr>Design for a chicken salad sandwich</vt:lpstr>
      <vt:lpstr>Simplified schedule for the manufacture and delivery of a chicken salad sandwich </vt:lpstr>
      <vt:lpstr>Shift scheduling in a support service for a small software company</vt:lpstr>
      <vt:lpstr>Scheduling in 2 Cinemas – textbook Q5. p353</vt:lpstr>
      <vt:lpstr>Questions on cinema scheduling</vt:lpstr>
      <vt:lpstr>Scheduling</vt:lpstr>
      <vt:lpstr>Loading </vt:lpstr>
      <vt:lpstr>The best way to sequence passengers onto an aircraft</vt:lpstr>
      <vt:lpstr>A triage prioritisation scale </vt:lpstr>
      <vt:lpstr>Gantt chart showing the schedule for jobs at each process stage</vt:lpstr>
      <vt:lpstr>A simple model of control</vt:lpstr>
      <vt:lpstr>Critical commentary</vt:lpstr>
      <vt:lpstr>This session examines capacity management</vt:lpstr>
      <vt:lpstr>PowerPoint 演示文稿</vt:lpstr>
      <vt:lpstr>PowerPoint 演示文稿</vt:lpstr>
      <vt:lpstr>PowerPoint 演示文稿</vt:lpstr>
      <vt:lpstr>Overall equipment effectiveness OEE = A x P x Q</vt:lpstr>
      <vt:lpstr>Todays agenda</vt:lpstr>
      <vt:lpstr>Capacity as binary decision</vt:lpstr>
      <vt:lpstr>PowerPoint 演示文稿</vt:lpstr>
      <vt:lpstr>PowerPoint 演示文稿</vt:lpstr>
      <vt:lpstr>Factors affecting capacity</vt:lpstr>
      <vt:lpstr>Capacity management should be integrated across levels as each level constrains what can be done in the level below and can feedback to the level above</vt:lpstr>
      <vt:lpstr>PowerPoint 演示文稿</vt:lpstr>
      <vt:lpstr>Capacity Management framework</vt:lpstr>
      <vt:lpstr>Capacity Management, Demand and Forecasting</vt:lpstr>
      <vt:lpstr>Better forecasting Vs. Better responsiveness </vt:lpstr>
      <vt:lpstr>Demand side management</vt:lpstr>
      <vt:lpstr>PowerPoint 演示文稿</vt:lpstr>
      <vt:lpstr>PowerPoint 演示文稿</vt:lpstr>
      <vt:lpstr>Base level of capacity should reflect the relative importance of the operations’ performance objectives </vt:lpstr>
      <vt:lpstr>Level Vs. Chase capacity plan</vt:lpstr>
      <vt:lpstr>Netflix Vs Blockbuster</vt:lpstr>
      <vt:lpstr>PowerPoint 演示文稿</vt:lpstr>
      <vt:lpstr>PowerPoint 演示文稿</vt:lpstr>
      <vt:lpstr>Volatility in demand vs. volatility in supply</vt:lpstr>
      <vt:lpstr>PowerPoint 演示文稿</vt:lpstr>
      <vt:lpstr>PowerPoint 演示文稿</vt:lpstr>
      <vt:lpstr>PowerPoint 演示文稿</vt:lpstr>
      <vt:lpstr>The nature of capacity management depends on the mix of predictable and unpredictable demand</vt:lpstr>
      <vt:lpstr>Capacity management as a queuing problem</vt:lpstr>
      <vt:lpstr>Capacity management strategies are partly dependent on short/long term volume</vt:lpstr>
      <vt:lpstr>Critical commentary</vt:lpstr>
      <vt:lpstr>Master of Business Administration  Digital Business Delivery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of Business Administration  Digital Business Delivery</dc:title>
  <dc:creator>Nigel Caldwell</dc:creator>
  <cp:lastModifiedBy>Jyyy</cp:lastModifiedBy>
  <cp:revision>11</cp:revision>
  <cp:lastPrinted>2022-02-14T13:22:00Z</cp:lastPrinted>
  <dcterms:created xsi:type="dcterms:W3CDTF">2021-02-18T16:51:00Z</dcterms:created>
  <dcterms:modified xsi:type="dcterms:W3CDTF">2024-03-24T14:33:58Z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A6030300B1994654AC4B70BAD789E159_12</vt:lpwstr>
  </property>
  <property fmtid="{D5CDD505-2E9C-101B-9397-08002B2CF9AE}" pid="3" name="KSOProductBuildVer">
    <vt:lpwstr>2052-12.1.0.16250</vt:lpwstr>
  </property>
</Properties>
</file>