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7"/>
  </p:notesMasterIdLst>
  <p:handoutMasterIdLst>
    <p:handoutMasterId r:id="rId28"/>
  </p:handoutMasterIdLst>
  <p:sldIdLst>
    <p:sldId id="256" r:id="rId5"/>
    <p:sldId id="265" r:id="rId6"/>
    <p:sldId id="333" r:id="rId7"/>
    <p:sldId id="334" r:id="rId8"/>
    <p:sldId id="335" r:id="rId9"/>
    <p:sldId id="336" r:id="rId10"/>
    <p:sldId id="337" r:id="rId11"/>
    <p:sldId id="338" r:id="rId12"/>
    <p:sldId id="339" r:id="rId13"/>
    <p:sldId id="340" r:id="rId14"/>
    <p:sldId id="332" r:id="rId15"/>
    <p:sldId id="330" r:id="rId16"/>
    <p:sldId id="341" r:id="rId17"/>
    <p:sldId id="331" r:id="rId18"/>
    <p:sldId id="342" r:id="rId19"/>
    <p:sldId id="343" r:id="rId20"/>
    <p:sldId id="344" r:id="rId21"/>
    <p:sldId id="345" r:id="rId22"/>
    <p:sldId id="346" r:id="rId23"/>
    <p:sldId id="347" r:id="rId24"/>
    <p:sldId id="292" r:id="rId25"/>
    <p:sldId id="276" r:id="rId26"/>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8" pos="3839">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15" autoAdjust="0"/>
    <p:restoredTop sz="90442" autoAdjust="0"/>
  </p:normalViewPr>
  <p:slideViewPr>
    <p:cSldViewPr showGuides="1">
      <p:cViewPr varScale="1">
        <p:scale>
          <a:sx n="57" d="100"/>
          <a:sy n="57" d="100"/>
        </p:scale>
        <p:origin x="940" y="40"/>
      </p:cViewPr>
      <p:guideLst>
        <p:guide orient="horz" pos="2160"/>
        <p:guide pos="3839"/>
      </p:guideLst>
    </p:cSldViewPr>
  </p:slideViewPr>
  <p:notesTextViewPr>
    <p:cViewPr>
      <p:scale>
        <a:sx n="1" d="1"/>
        <a:sy n="1" d="1"/>
      </p:scale>
      <p:origin x="0" y="0"/>
    </p:cViewPr>
  </p:notesTextViewPr>
  <p:notesViewPr>
    <p:cSldViewPr showGuides="1">
      <p:cViewPr varScale="1">
        <p:scale>
          <a:sx n="63" d="100"/>
          <a:sy n="63" d="100"/>
        </p:scale>
        <p:origin x="2838"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4CE221E-83ED-4F6C-BA5F-3F9E6FDB6953}" type="datetimeFigureOut">
              <a:rPr lang="en-US"/>
              <a:t>2/21/2019</a:t>
            </a:fld>
            <a:endParaRPr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A4CBEF8-5CDE-472B-839B-B8BB0C881006}" type="slidenum">
              <a:rPr/>
              <a:t>‹#›</a:t>
            </a:fld>
            <a:endParaRPr dirty="0"/>
          </a:p>
        </p:txBody>
      </p:sp>
    </p:spTree>
    <p:extLst>
      <p:ext uri="{BB962C8B-B14F-4D97-AF65-F5344CB8AC3E}">
        <p14:creationId xmlns:p14="http://schemas.microsoft.com/office/powerpoint/2010/main" val="42632892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7853E5F-CE67-483C-A264-F17AC70E9CA2}" type="datetimeFigureOut">
              <a:rPr lang="en-US"/>
              <a:t>2/21/2019</a:t>
            </a:fld>
            <a:endParaRPr dirty="0"/>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BB98AFB-CB0D-4DFE-87B9-B4B0D0DE73CD}" type="slidenum">
              <a:rPr/>
              <a:t>‹#›</a:t>
            </a:fld>
            <a:endParaRPr dirty="0"/>
          </a:p>
        </p:txBody>
      </p:sp>
    </p:spTree>
    <p:extLst>
      <p:ext uri="{BB962C8B-B14F-4D97-AF65-F5344CB8AC3E}">
        <p14:creationId xmlns:p14="http://schemas.microsoft.com/office/powerpoint/2010/main" val="25128058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BB98AFB-CB0D-4DFE-87B9-B4B0D0DE73CD}" type="slidenum">
              <a:rPr lang="en-US" smtClean="0"/>
              <a:t>3</a:t>
            </a:fld>
            <a:endParaRPr lang="en-US" dirty="0"/>
          </a:p>
        </p:txBody>
      </p:sp>
    </p:spTree>
    <p:extLst>
      <p:ext uri="{BB962C8B-B14F-4D97-AF65-F5344CB8AC3E}">
        <p14:creationId xmlns:p14="http://schemas.microsoft.com/office/powerpoint/2010/main" val="26234656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BB98AFB-CB0D-4DFE-87B9-B4B0D0DE73CD}" type="slidenum">
              <a:rPr lang="en-US" smtClean="0"/>
              <a:t>6</a:t>
            </a:fld>
            <a:endParaRPr lang="en-US" dirty="0"/>
          </a:p>
        </p:txBody>
      </p:sp>
    </p:spTree>
    <p:extLst>
      <p:ext uri="{BB962C8B-B14F-4D97-AF65-F5344CB8AC3E}">
        <p14:creationId xmlns:p14="http://schemas.microsoft.com/office/powerpoint/2010/main" val="17676988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a:r>
            <a:r>
              <a:rPr lang="en-US" u="sng" dirty="0"/>
              <a:t>Note</a:t>
            </a:r>
            <a:r>
              <a:rPr lang="en-US" dirty="0"/>
              <a:t>: And most likely, there will be things that should be kept the same.</a:t>
            </a:r>
          </a:p>
        </p:txBody>
      </p:sp>
      <p:sp>
        <p:nvSpPr>
          <p:cNvPr id="4" name="Slide Number Placeholder 3"/>
          <p:cNvSpPr>
            <a:spLocks noGrp="1"/>
          </p:cNvSpPr>
          <p:nvPr>
            <p:ph type="sldNum" sz="quarter" idx="5"/>
          </p:nvPr>
        </p:nvSpPr>
        <p:spPr/>
        <p:txBody>
          <a:bodyPr/>
          <a:lstStyle/>
          <a:p>
            <a:fld id="{6BB98AFB-CB0D-4DFE-87B9-B4B0D0DE73CD}" type="slidenum">
              <a:rPr lang="en-US" smtClean="0"/>
              <a:t>8</a:t>
            </a:fld>
            <a:endParaRPr lang="en-US" dirty="0"/>
          </a:p>
        </p:txBody>
      </p:sp>
    </p:spTree>
    <p:extLst>
      <p:ext uri="{BB962C8B-B14F-4D97-AF65-F5344CB8AC3E}">
        <p14:creationId xmlns:p14="http://schemas.microsoft.com/office/powerpoint/2010/main" val="27767989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It boils down to “integrity.”  </a:t>
            </a:r>
          </a:p>
        </p:txBody>
      </p:sp>
      <p:sp>
        <p:nvSpPr>
          <p:cNvPr id="4" name="Slide Number Placeholder 3"/>
          <p:cNvSpPr>
            <a:spLocks noGrp="1"/>
          </p:cNvSpPr>
          <p:nvPr>
            <p:ph type="sldNum" sz="quarter" idx="5"/>
          </p:nvPr>
        </p:nvSpPr>
        <p:spPr/>
        <p:txBody>
          <a:bodyPr/>
          <a:lstStyle/>
          <a:p>
            <a:fld id="{6BB98AFB-CB0D-4DFE-87B9-B4B0D0DE73CD}" type="slidenum">
              <a:rPr lang="en-US" smtClean="0"/>
              <a:t>13</a:t>
            </a:fld>
            <a:endParaRPr lang="en-US" dirty="0"/>
          </a:p>
        </p:txBody>
      </p:sp>
    </p:spTree>
    <p:extLst>
      <p:ext uri="{BB962C8B-B14F-4D97-AF65-F5344CB8AC3E}">
        <p14:creationId xmlns:p14="http://schemas.microsoft.com/office/powerpoint/2010/main" val="24464768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a:r>
            <a:r>
              <a:rPr lang="en-US" u="sng" dirty="0"/>
              <a:t>Note</a:t>
            </a:r>
            <a:r>
              <a:rPr lang="en-US" dirty="0"/>
              <a:t>: Edgar Schein, Professor Emeritus at the Sloan School of Management at MIT, was a significant contributor to the field of Organizational Development (OD), which grew out of Lewin’s work.  He is considered to be one of the founders of the field of OD.  After many years of experience, research, executive training, and reflection, he wrote a short little book, </a:t>
            </a:r>
            <a:r>
              <a:rPr lang="en-US" i="1" dirty="0"/>
              <a:t>Humble Inquiry: The Gentle Art of Asking Instead of Telling </a:t>
            </a:r>
            <a:r>
              <a:rPr lang="en-US" i="0" dirty="0"/>
              <a:t>(2013).  </a:t>
            </a:r>
            <a:endParaRPr lang="en-US" dirty="0"/>
          </a:p>
        </p:txBody>
      </p:sp>
      <p:sp>
        <p:nvSpPr>
          <p:cNvPr id="4" name="Slide Number Placeholder 3"/>
          <p:cNvSpPr>
            <a:spLocks noGrp="1"/>
          </p:cNvSpPr>
          <p:nvPr>
            <p:ph type="sldNum" sz="quarter" idx="5"/>
          </p:nvPr>
        </p:nvSpPr>
        <p:spPr/>
        <p:txBody>
          <a:bodyPr/>
          <a:lstStyle/>
          <a:p>
            <a:fld id="{6BB98AFB-CB0D-4DFE-87B9-B4B0D0DE73CD}" type="slidenum">
              <a:rPr lang="en-US" smtClean="0"/>
              <a:t>15</a:t>
            </a:fld>
            <a:endParaRPr lang="en-US" dirty="0"/>
          </a:p>
        </p:txBody>
      </p:sp>
    </p:spTree>
    <p:extLst>
      <p:ext uri="{BB962C8B-B14F-4D97-AF65-F5344CB8AC3E}">
        <p14:creationId xmlns:p14="http://schemas.microsoft.com/office/powerpoint/2010/main" val="28006588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65214" y="1371600"/>
            <a:ext cx="5029200" cy="2514601"/>
          </a:xfrm>
        </p:spPr>
        <p:txBody>
          <a:bodyPr>
            <a:normAutofit/>
          </a:bodyPr>
          <a:lstStyle>
            <a:lvl1pPr>
              <a:defRPr sz="5400"/>
            </a:lvl1pPr>
          </a:lstStyle>
          <a:p>
            <a:r>
              <a:rPr lang="en-US"/>
              <a:t>Click to edit Master title style</a:t>
            </a:r>
            <a:endParaRPr/>
          </a:p>
        </p:txBody>
      </p:sp>
      <p:sp>
        <p:nvSpPr>
          <p:cNvPr id="3" name="Subtitle 2"/>
          <p:cNvSpPr>
            <a:spLocks noGrp="1"/>
          </p:cNvSpPr>
          <p:nvPr>
            <p:ph type="subTitle" idx="1"/>
          </p:nvPr>
        </p:nvSpPr>
        <p:spPr>
          <a:xfrm>
            <a:off x="1065212" y="4241800"/>
            <a:ext cx="5029201" cy="1397000"/>
          </a:xfrm>
        </p:spPr>
        <p:txBody>
          <a:bodyPr>
            <a:normAutofit/>
          </a:bodyPr>
          <a:lstStyle>
            <a:lvl1pPr marL="0" indent="0" algn="l">
              <a:spcBef>
                <a:spcPts val="600"/>
              </a:spcBef>
              <a:buNone/>
              <a:defRPr sz="2400">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endParaRPr dirty="0"/>
          </a:p>
        </p:txBody>
      </p:sp>
      <p:sp>
        <p:nvSpPr>
          <p:cNvPr id="4" name="Date Placeholder 3"/>
          <p:cNvSpPr>
            <a:spLocks noGrp="1"/>
          </p:cNvSpPr>
          <p:nvPr>
            <p:ph type="dt" sz="half" idx="10"/>
          </p:nvPr>
        </p:nvSpPr>
        <p:spPr/>
        <p:txBody>
          <a:bodyPr/>
          <a:lstStyle/>
          <a:p>
            <a:fld id="{3E0FA9E5-6744-4841-888F-9E7CC0C2B7EC}" type="datetimeFigureOut">
              <a:rPr lang="en-US"/>
              <a:t>2/21/2019</a:t>
            </a:fld>
            <a:endParaRPr dirty="0"/>
          </a:p>
        </p:txBody>
      </p:sp>
      <p:sp>
        <p:nvSpPr>
          <p:cNvPr id="6" name="Slide Number Placeholder 5"/>
          <p:cNvSpPr>
            <a:spLocks noGrp="1"/>
          </p:cNvSpPr>
          <p:nvPr>
            <p:ph type="sldNum" sz="quarter" idx="12"/>
          </p:nvPr>
        </p:nvSpPr>
        <p:spPr/>
        <p:txBody>
          <a:bodyPr/>
          <a:lstStyle/>
          <a:p>
            <a:fld id="{AAEAE4A8-A6E5-453E-B946-FB774B73F48C}" type="slidenum">
              <a:rPr/>
              <a:t>‹#›</a:t>
            </a:fld>
            <a:endParaRPr dirty="0"/>
          </a:p>
        </p:txBody>
      </p:sp>
      <p:sp>
        <p:nvSpPr>
          <p:cNvPr id="8" name="Content Placeholder 7"/>
          <p:cNvSpPr>
            <a:spLocks noGrp="1"/>
          </p:cNvSpPr>
          <p:nvPr>
            <p:ph sz="quarter" idx="13"/>
          </p:nvPr>
        </p:nvSpPr>
        <p:spPr>
          <a:xfrm>
            <a:off x="12114213" y="1981200"/>
            <a:ext cx="914400" cy="914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64752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endParaRPr dirty="0"/>
          </a:p>
        </p:txBody>
      </p:sp>
      <p:sp>
        <p:nvSpPr>
          <p:cNvPr id="4" name="Date Placeholder 3"/>
          <p:cNvSpPr>
            <a:spLocks noGrp="1"/>
          </p:cNvSpPr>
          <p:nvPr>
            <p:ph type="dt" sz="half" idx="10"/>
          </p:nvPr>
        </p:nvSpPr>
        <p:spPr/>
        <p:txBody>
          <a:bodyPr/>
          <a:lstStyle/>
          <a:p>
            <a:fld id="{3E0FA9E5-6744-4841-888F-9E7CC0C2B7EC}" type="datetimeFigureOut">
              <a:rPr lang="en-US"/>
              <a:t>2/21/2019</a:t>
            </a:fld>
            <a:endParaRPr dirty="0"/>
          </a:p>
        </p:txBody>
      </p:sp>
      <p:sp>
        <p:nvSpPr>
          <p:cNvPr id="6" name="Slide Number Placeholder 5"/>
          <p:cNvSpPr>
            <a:spLocks noGrp="1"/>
          </p:cNvSpPr>
          <p:nvPr>
            <p:ph type="sldNum" sz="quarter" idx="12"/>
          </p:nvPr>
        </p:nvSpPr>
        <p:spPr/>
        <p:txBody>
          <a:bodyPr/>
          <a:lstStyle/>
          <a:p>
            <a:fld id="{AAEAE4A8-A6E5-453E-B946-FB774B73F48C}" type="slidenum">
              <a:rPr/>
              <a:t>‹#›</a:t>
            </a:fld>
            <a:endParaRPr dirty="0"/>
          </a:p>
        </p:txBody>
      </p:sp>
    </p:spTree>
    <p:extLst>
      <p:ext uri="{BB962C8B-B14F-4D97-AF65-F5344CB8AC3E}">
        <p14:creationId xmlns:p14="http://schemas.microsoft.com/office/powerpoint/2010/main" val="26680935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61412" y="533400"/>
            <a:ext cx="2362201"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065213" y="533400"/>
            <a:ext cx="7467599" cy="54864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endParaRPr dirty="0"/>
          </a:p>
        </p:txBody>
      </p:sp>
      <p:sp>
        <p:nvSpPr>
          <p:cNvPr id="4" name="Date Placeholder 3"/>
          <p:cNvSpPr>
            <a:spLocks noGrp="1"/>
          </p:cNvSpPr>
          <p:nvPr>
            <p:ph type="dt" sz="half" idx="10"/>
          </p:nvPr>
        </p:nvSpPr>
        <p:spPr/>
        <p:txBody>
          <a:bodyPr/>
          <a:lstStyle/>
          <a:p>
            <a:fld id="{3E0FA9E5-6744-4841-888F-9E7CC0C2B7EC}" type="datetimeFigureOut">
              <a:rPr lang="en-US"/>
              <a:t>2/21/2019</a:t>
            </a:fld>
            <a:endParaRPr dirty="0"/>
          </a:p>
        </p:txBody>
      </p:sp>
      <p:sp>
        <p:nvSpPr>
          <p:cNvPr id="6" name="Slide Number Placeholder 5"/>
          <p:cNvSpPr>
            <a:spLocks noGrp="1"/>
          </p:cNvSpPr>
          <p:nvPr>
            <p:ph type="sldNum" sz="quarter" idx="12"/>
          </p:nvPr>
        </p:nvSpPr>
        <p:spPr/>
        <p:txBody>
          <a:bodyPr/>
          <a:lstStyle/>
          <a:p>
            <a:fld id="{AAEAE4A8-A6E5-453E-B946-FB774B73F48C}" type="slidenum">
              <a:rPr/>
              <a:t>‹#›</a:t>
            </a:fld>
            <a:endParaRPr dirty="0"/>
          </a:p>
        </p:txBody>
      </p:sp>
    </p:spTree>
    <p:extLst>
      <p:ext uri="{BB962C8B-B14F-4D97-AF65-F5344CB8AC3E}">
        <p14:creationId xmlns:p14="http://schemas.microsoft.com/office/powerpoint/2010/main" val="1882449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endParaRPr dirty="0"/>
          </a:p>
        </p:txBody>
      </p:sp>
      <p:sp>
        <p:nvSpPr>
          <p:cNvPr id="4" name="Date Placeholder 3"/>
          <p:cNvSpPr>
            <a:spLocks noGrp="1"/>
          </p:cNvSpPr>
          <p:nvPr>
            <p:ph type="dt" sz="half" idx="10"/>
          </p:nvPr>
        </p:nvSpPr>
        <p:spPr/>
        <p:txBody>
          <a:bodyPr/>
          <a:lstStyle/>
          <a:p>
            <a:fld id="{3E0FA9E5-6744-4841-888F-9E7CC0C2B7EC}" type="datetimeFigureOut">
              <a:rPr lang="en-US"/>
              <a:t>2/21/2019</a:t>
            </a:fld>
            <a:endParaRPr dirty="0"/>
          </a:p>
        </p:txBody>
      </p:sp>
      <p:sp>
        <p:nvSpPr>
          <p:cNvPr id="6" name="Slide Number Placeholder 5"/>
          <p:cNvSpPr>
            <a:spLocks noGrp="1"/>
          </p:cNvSpPr>
          <p:nvPr>
            <p:ph type="sldNum" sz="quarter" idx="12"/>
          </p:nvPr>
        </p:nvSpPr>
        <p:spPr/>
        <p:txBody>
          <a:bodyPr/>
          <a:lstStyle/>
          <a:p>
            <a:fld id="{AAEAE4A8-A6E5-453E-B946-FB774B73F48C}" type="slidenum">
              <a:rPr/>
              <a:t>‹#›</a:t>
            </a:fld>
            <a:endParaRPr dirty="0"/>
          </a:p>
        </p:txBody>
      </p:sp>
    </p:spTree>
    <p:extLst>
      <p:ext uri="{BB962C8B-B14F-4D97-AF65-F5344CB8AC3E}">
        <p14:creationId xmlns:p14="http://schemas.microsoft.com/office/powerpoint/2010/main" val="24291533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5214" y="1219200"/>
            <a:ext cx="8686800" cy="2286000"/>
          </a:xfrm>
        </p:spPr>
        <p:txBody>
          <a:bodyPr anchor="b">
            <a:normAutofit/>
          </a:bodyPr>
          <a:lstStyle>
            <a:lvl1pPr algn="l">
              <a:defRPr sz="5400" b="1" cap="none" baseline="0"/>
            </a:lvl1pPr>
          </a:lstStyle>
          <a:p>
            <a:r>
              <a:rPr lang="en-US"/>
              <a:t>Click to edit Master title style</a:t>
            </a:r>
            <a:endParaRPr/>
          </a:p>
        </p:txBody>
      </p:sp>
      <p:sp>
        <p:nvSpPr>
          <p:cNvPr id="3" name="Text Placeholder 2"/>
          <p:cNvSpPr>
            <a:spLocks noGrp="1"/>
          </p:cNvSpPr>
          <p:nvPr>
            <p:ph type="body" idx="1"/>
          </p:nvPr>
        </p:nvSpPr>
        <p:spPr>
          <a:xfrm>
            <a:off x="1065214" y="3810000"/>
            <a:ext cx="8686800" cy="1371600"/>
          </a:xfrm>
        </p:spPr>
        <p:txBody>
          <a:bodyPr anchor="t">
            <a:normAutofit/>
          </a:bodyPr>
          <a:lstStyle>
            <a:lvl1pPr marL="0" indent="0">
              <a:spcBef>
                <a:spcPts val="600"/>
              </a:spcBef>
              <a:buNone/>
              <a:defRPr sz="24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5" name="Footer Placeholder 4"/>
          <p:cNvSpPr>
            <a:spLocks noGrp="1"/>
          </p:cNvSpPr>
          <p:nvPr>
            <p:ph type="ftr" sz="quarter" idx="11"/>
          </p:nvPr>
        </p:nvSpPr>
        <p:spPr/>
        <p:txBody>
          <a:bodyPr/>
          <a:lstStyle/>
          <a:p>
            <a:r>
              <a:rPr lang="en-US" dirty="0"/>
              <a:t>Add a footer</a:t>
            </a:r>
            <a:endParaRPr dirty="0"/>
          </a:p>
        </p:txBody>
      </p:sp>
      <p:sp>
        <p:nvSpPr>
          <p:cNvPr id="4" name="Date Placeholder 3"/>
          <p:cNvSpPr>
            <a:spLocks noGrp="1"/>
          </p:cNvSpPr>
          <p:nvPr>
            <p:ph type="dt" sz="half" idx="10"/>
          </p:nvPr>
        </p:nvSpPr>
        <p:spPr/>
        <p:txBody>
          <a:bodyPr/>
          <a:lstStyle/>
          <a:p>
            <a:fld id="{3E0FA9E5-6744-4841-888F-9E7CC0C2B7EC}" type="datetimeFigureOut">
              <a:rPr lang="en-US"/>
              <a:t>2/21/2019</a:t>
            </a:fld>
            <a:endParaRPr dirty="0"/>
          </a:p>
        </p:txBody>
      </p:sp>
      <p:sp>
        <p:nvSpPr>
          <p:cNvPr id="6" name="Slide Number Placeholder 5"/>
          <p:cNvSpPr>
            <a:spLocks noGrp="1"/>
          </p:cNvSpPr>
          <p:nvPr>
            <p:ph type="sldNum" sz="quarter" idx="12"/>
          </p:nvPr>
        </p:nvSpPr>
        <p:spPr/>
        <p:txBody>
          <a:bodyPr/>
          <a:lstStyle/>
          <a:p>
            <a:fld id="{AAEAE4A8-A6E5-453E-B946-FB774B73F48C}" type="slidenum">
              <a:rPr/>
              <a:t>‹#›</a:t>
            </a:fld>
            <a:endParaRPr dirty="0"/>
          </a:p>
        </p:txBody>
      </p:sp>
    </p:spTree>
    <p:extLst>
      <p:ext uri="{BB962C8B-B14F-4D97-AF65-F5344CB8AC3E}">
        <p14:creationId xmlns:p14="http://schemas.microsoft.com/office/powerpoint/2010/main" val="37013312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085426" y="2057400"/>
            <a:ext cx="4932786" cy="39624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170612" y="2057400"/>
            <a:ext cx="5029200" cy="39624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6" name="Footer Placeholder 5"/>
          <p:cNvSpPr>
            <a:spLocks noGrp="1"/>
          </p:cNvSpPr>
          <p:nvPr>
            <p:ph type="ftr" sz="quarter" idx="11"/>
          </p:nvPr>
        </p:nvSpPr>
        <p:spPr/>
        <p:txBody>
          <a:bodyPr/>
          <a:lstStyle/>
          <a:p>
            <a:r>
              <a:rPr lang="en-US" dirty="0"/>
              <a:t>Add a footer</a:t>
            </a:r>
            <a:endParaRPr dirty="0"/>
          </a:p>
        </p:txBody>
      </p:sp>
      <p:sp>
        <p:nvSpPr>
          <p:cNvPr id="5" name="Date Placeholder 4"/>
          <p:cNvSpPr>
            <a:spLocks noGrp="1"/>
          </p:cNvSpPr>
          <p:nvPr>
            <p:ph type="dt" sz="half" idx="10"/>
          </p:nvPr>
        </p:nvSpPr>
        <p:spPr/>
        <p:txBody>
          <a:bodyPr/>
          <a:lstStyle/>
          <a:p>
            <a:fld id="{3E0FA9E5-6744-4841-888F-9E7CC0C2B7EC}" type="datetimeFigureOut">
              <a:rPr lang="en-US"/>
              <a:t>2/21/2019</a:t>
            </a:fld>
            <a:endParaRPr dirty="0"/>
          </a:p>
        </p:txBody>
      </p:sp>
      <p:sp>
        <p:nvSpPr>
          <p:cNvPr id="7" name="Slide Number Placeholder 6"/>
          <p:cNvSpPr>
            <a:spLocks noGrp="1"/>
          </p:cNvSpPr>
          <p:nvPr>
            <p:ph type="sldNum" sz="quarter" idx="12"/>
          </p:nvPr>
        </p:nvSpPr>
        <p:spPr/>
        <p:txBody>
          <a:bodyPr/>
          <a:lstStyle/>
          <a:p>
            <a:fld id="{AAEAE4A8-A6E5-453E-B946-FB774B73F48C}" type="slidenum">
              <a:rPr/>
              <a:t>‹#›</a:t>
            </a:fld>
            <a:endParaRPr dirty="0"/>
          </a:p>
        </p:txBody>
      </p:sp>
    </p:spTree>
    <p:extLst>
      <p:ext uri="{BB962C8B-B14F-4D97-AF65-F5344CB8AC3E}">
        <p14:creationId xmlns:p14="http://schemas.microsoft.com/office/powerpoint/2010/main" val="34137094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065213" y="1981200"/>
            <a:ext cx="5029199" cy="533400"/>
          </a:xfrm>
        </p:spPr>
        <p:txBody>
          <a:bodyPr anchor="ctr">
            <a:normAutofit/>
          </a:bodyPr>
          <a:lstStyle>
            <a:lvl1pPr marL="0" indent="0">
              <a:spcBef>
                <a:spcPts val="0"/>
              </a:spcBef>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5213" y="2590800"/>
            <a:ext cx="5029200" cy="34290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46812" y="1981200"/>
            <a:ext cx="4953000" cy="533400"/>
          </a:xfrm>
        </p:spPr>
        <p:txBody>
          <a:bodyPr anchor="ctr">
            <a:normAutofit/>
          </a:bodyPr>
          <a:lstStyle>
            <a:lvl1pPr marL="0" indent="0">
              <a:spcBef>
                <a:spcPts val="0"/>
              </a:spcBef>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46812" y="2590800"/>
            <a:ext cx="4953000" cy="34290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endParaRPr dirty="0"/>
          </a:p>
        </p:txBody>
      </p:sp>
      <p:sp>
        <p:nvSpPr>
          <p:cNvPr id="7" name="Date Placeholder 6"/>
          <p:cNvSpPr>
            <a:spLocks noGrp="1"/>
          </p:cNvSpPr>
          <p:nvPr>
            <p:ph type="dt" sz="half" idx="10"/>
          </p:nvPr>
        </p:nvSpPr>
        <p:spPr/>
        <p:txBody>
          <a:bodyPr/>
          <a:lstStyle/>
          <a:p>
            <a:fld id="{3E0FA9E5-6744-4841-888F-9E7CC0C2B7EC}" type="datetimeFigureOut">
              <a:rPr lang="en-US"/>
              <a:t>2/21/2019</a:t>
            </a:fld>
            <a:endParaRPr dirty="0"/>
          </a:p>
        </p:txBody>
      </p:sp>
      <p:sp>
        <p:nvSpPr>
          <p:cNvPr id="9" name="Slide Number Placeholder 8"/>
          <p:cNvSpPr>
            <a:spLocks noGrp="1"/>
          </p:cNvSpPr>
          <p:nvPr>
            <p:ph type="sldNum" sz="quarter" idx="12"/>
          </p:nvPr>
        </p:nvSpPr>
        <p:spPr/>
        <p:txBody>
          <a:bodyPr/>
          <a:lstStyle/>
          <a:p>
            <a:fld id="{AAEAE4A8-A6E5-453E-B946-FB774B73F48C}" type="slidenum">
              <a:rPr/>
              <a:t>‹#›</a:t>
            </a:fld>
            <a:endParaRPr dirty="0"/>
          </a:p>
        </p:txBody>
      </p:sp>
    </p:spTree>
    <p:extLst>
      <p:ext uri="{BB962C8B-B14F-4D97-AF65-F5344CB8AC3E}">
        <p14:creationId xmlns:p14="http://schemas.microsoft.com/office/powerpoint/2010/main" val="2000784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endParaRPr dirty="0"/>
          </a:p>
        </p:txBody>
      </p:sp>
      <p:sp>
        <p:nvSpPr>
          <p:cNvPr id="3" name="Date Placeholder 2"/>
          <p:cNvSpPr>
            <a:spLocks noGrp="1"/>
          </p:cNvSpPr>
          <p:nvPr>
            <p:ph type="dt" sz="half" idx="10"/>
          </p:nvPr>
        </p:nvSpPr>
        <p:spPr/>
        <p:txBody>
          <a:bodyPr/>
          <a:lstStyle/>
          <a:p>
            <a:fld id="{3E0FA9E5-6744-4841-888F-9E7CC0C2B7EC}" type="datetimeFigureOut">
              <a:rPr lang="en-US"/>
              <a:t>2/21/2019</a:t>
            </a:fld>
            <a:endParaRPr dirty="0"/>
          </a:p>
        </p:txBody>
      </p:sp>
      <p:sp>
        <p:nvSpPr>
          <p:cNvPr id="5" name="Slide Number Placeholder 4"/>
          <p:cNvSpPr>
            <a:spLocks noGrp="1"/>
          </p:cNvSpPr>
          <p:nvPr>
            <p:ph type="sldNum" sz="quarter" idx="12"/>
          </p:nvPr>
        </p:nvSpPr>
        <p:spPr/>
        <p:txBody>
          <a:bodyPr/>
          <a:lstStyle/>
          <a:p>
            <a:fld id="{AAEAE4A8-A6E5-453E-B946-FB774B73F48C}" type="slidenum">
              <a:rPr/>
              <a:t>‹#›</a:t>
            </a:fld>
            <a:endParaRPr dirty="0"/>
          </a:p>
        </p:txBody>
      </p:sp>
    </p:spTree>
    <p:extLst>
      <p:ext uri="{BB962C8B-B14F-4D97-AF65-F5344CB8AC3E}">
        <p14:creationId xmlns:p14="http://schemas.microsoft.com/office/powerpoint/2010/main" val="907158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endParaRPr dirty="0"/>
          </a:p>
        </p:txBody>
      </p:sp>
      <p:sp>
        <p:nvSpPr>
          <p:cNvPr id="2" name="Date Placeholder 1"/>
          <p:cNvSpPr>
            <a:spLocks noGrp="1"/>
          </p:cNvSpPr>
          <p:nvPr>
            <p:ph type="dt" sz="half" idx="10"/>
          </p:nvPr>
        </p:nvSpPr>
        <p:spPr/>
        <p:txBody>
          <a:bodyPr/>
          <a:lstStyle/>
          <a:p>
            <a:fld id="{3E0FA9E5-6744-4841-888F-9E7CC0C2B7EC}" type="datetimeFigureOut">
              <a:rPr lang="en-US"/>
              <a:t>2/21/2019</a:t>
            </a:fld>
            <a:endParaRPr dirty="0"/>
          </a:p>
        </p:txBody>
      </p:sp>
      <p:sp>
        <p:nvSpPr>
          <p:cNvPr id="4" name="Slide Number Placeholder 3"/>
          <p:cNvSpPr>
            <a:spLocks noGrp="1"/>
          </p:cNvSpPr>
          <p:nvPr>
            <p:ph type="sldNum" sz="quarter" idx="12"/>
          </p:nvPr>
        </p:nvSpPr>
        <p:spPr/>
        <p:txBody>
          <a:bodyPr/>
          <a:lstStyle/>
          <a:p>
            <a:fld id="{AAEAE4A8-A6E5-453E-B946-FB774B73F48C}" type="slidenum">
              <a:rPr/>
              <a:t>‹#›</a:t>
            </a:fld>
            <a:endParaRPr dirty="0"/>
          </a:p>
        </p:txBody>
      </p:sp>
    </p:spTree>
    <p:extLst>
      <p:ext uri="{BB962C8B-B14F-4D97-AF65-F5344CB8AC3E}">
        <p14:creationId xmlns:p14="http://schemas.microsoft.com/office/powerpoint/2010/main" val="24415315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65213" y="914400"/>
            <a:ext cx="4114800" cy="1524000"/>
          </a:xfrm>
        </p:spPr>
        <p:txBody>
          <a:bodyPr anchor="b">
            <a:normAutofit/>
          </a:bodyPr>
          <a:lstStyle>
            <a:lvl1pPr algn="l">
              <a:defRPr sz="3600" b="1"/>
            </a:lvl1pPr>
          </a:lstStyle>
          <a:p>
            <a:r>
              <a:rPr lang="en-US"/>
              <a:t>Click to edit Master title style</a:t>
            </a:r>
            <a:endParaRPr/>
          </a:p>
        </p:txBody>
      </p:sp>
      <p:sp>
        <p:nvSpPr>
          <p:cNvPr id="3" name="Content Placeholder 2"/>
          <p:cNvSpPr>
            <a:spLocks noGrp="1"/>
          </p:cNvSpPr>
          <p:nvPr>
            <p:ph idx="1"/>
          </p:nvPr>
        </p:nvSpPr>
        <p:spPr>
          <a:xfrm>
            <a:off x="5865813" y="914400"/>
            <a:ext cx="5867400" cy="51054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1065213" y="2573867"/>
            <a:ext cx="4114800" cy="3445933"/>
          </a:xfrm>
        </p:spPr>
        <p:txBody>
          <a:bodyPr>
            <a:normAutofit/>
          </a:bodyPr>
          <a:lstStyle>
            <a:lvl1pPr marL="0" indent="0">
              <a:lnSpc>
                <a:spcPct val="110000"/>
              </a:lnSpc>
              <a:spcBef>
                <a:spcPts val="600"/>
              </a:spcBef>
              <a:buNone/>
              <a:defRPr sz="180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r>
              <a:rPr lang="en-US" dirty="0"/>
              <a:t>Add a footer</a:t>
            </a:r>
            <a:endParaRPr dirty="0"/>
          </a:p>
        </p:txBody>
      </p:sp>
      <p:sp>
        <p:nvSpPr>
          <p:cNvPr id="5" name="Date Placeholder 4"/>
          <p:cNvSpPr>
            <a:spLocks noGrp="1"/>
          </p:cNvSpPr>
          <p:nvPr>
            <p:ph type="dt" sz="half" idx="10"/>
          </p:nvPr>
        </p:nvSpPr>
        <p:spPr/>
        <p:txBody>
          <a:bodyPr/>
          <a:lstStyle/>
          <a:p>
            <a:fld id="{3E0FA9E5-6744-4841-888F-9E7CC0C2B7EC}" type="datetimeFigureOut">
              <a:rPr lang="en-US"/>
              <a:t>2/21/2019</a:t>
            </a:fld>
            <a:endParaRPr dirty="0"/>
          </a:p>
        </p:txBody>
      </p:sp>
      <p:sp>
        <p:nvSpPr>
          <p:cNvPr id="7" name="Slide Number Placeholder 6"/>
          <p:cNvSpPr>
            <a:spLocks noGrp="1"/>
          </p:cNvSpPr>
          <p:nvPr>
            <p:ph type="sldNum" sz="quarter" idx="12"/>
          </p:nvPr>
        </p:nvSpPr>
        <p:spPr/>
        <p:txBody>
          <a:bodyPr/>
          <a:lstStyle/>
          <a:p>
            <a:fld id="{AAEAE4A8-A6E5-453E-B946-FB774B73F48C}" type="slidenum">
              <a:rPr/>
              <a:t>‹#›</a:t>
            </a:fld>
            <a:endParaRPr dirty="0"/>
          </a:p>
        </p:txBody>
      </p:sp>
    </p:spTree>
    <p:extLst>
      <p:ext uri="{BB962C8B-B14F-4D97-AF65-F5344CB8AC3E}">
        <p14:creationId xmlns:p14="http://schemas.microsoft.com/office/powerpoint/2010/main" val="21017111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65213" y="838200"/>
            <a:ext cx="4114800" cy="1524000"/>
          </a:xfrm>
        </p:spPr>
        <p:txBody>
          <a:bodyPr anchor="b">
            <a:noAutofit/>
          </a:bodyPr>
          <a:lstStyle>
            <a:lvl1pPr algn="l">
              <a:defRPr sz="3600" b="1"/>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2" y="533400"/>
            <a:ext cx="5780173" cy="5791200"/>
          </a:xfrm>
          <a:ln w="50800">
            <a:solidFill>
              <a:schemeClr val="tx1">
                <a:lumMod val="65000"/>
                <a:lumOff val="35000"/>
              </a:schemeClr>
            </a:solidFill>
            <a:miter lim="800000"/>
          </a:ln>
        </p:spPr>
        <p:txBody>
          <a:bodyPr>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endParaRPr dirty="0"/>
          </a:p>
        </p:txBody>
      </p:sp>
      <p:sp>
        <p:nvSpPr>
          <p:cNvPr id="4" name="Text Placeholder 3"/>
          <p:cNvSpPr>
            <a:spLocks noGrp="1"/>
          </p:cNvSpPr>
          <p:nvPr>
            <p:ph type="body" sz="half" idx="2"/>
          </p:nvPr>
        </p:nvSpPr>
        <p:spPr>
          <a:xfrm>
            <a:off x="1065213" y="2438400"/>
            <a:ext cx="4114800" cy="3581400"/>
          </a:xfrm>
        </p:spPr>
        <p:txBody>
          <a:bodyPr>
            <a:normAutofit/>
          </a:bodyPr>
          <a:lstStyle>
            <a:lvl1pPr marL="0" indent="0">
              <a:lnSpc>
                <a:spcPct val="110000"/>
              </a:lnSpc>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14196082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5212" y="838200"/>
            <a:ext cx="10134600" cy="1066800"/>
          </a:xfrm>
          <a:prstGeom prst="rect">
            <a:avLst/>
          </a:prstGeom>
        </p:spPr>
        <p:txBody>
          <a:bodyPr vert="horz" lIns="91440" tIns="45720" rIns="91440" bIns="45720" rtlCol="0" anchor="b">
            <a:normAutofit/>
          </a:bodyPr>
          <a:lstStyle/>
          <a:p>
            <a:r>
              <a:rPr lang="en-US" dirty="0"/>
              <a:t>Click to edit Master title style</a:t>
            </a:r>
            <a:endParaRPr dirty="0"/>
          </a:p>
        </p:txBody>
      </p:sp>
      <p:sp>
        <p:nvSpPr>
          <p:cNvPr id="3" name="Text Placeholder 2"/>
          <p:cNvSpPr>
            <a:spLocks noGrp="1"/>
          </p:cNvSpPr>
          <p:nvPr>
            <p:ph type="body" idx="1"/>
          </p:nvPr>
        </p:nvSpPr>
        <p:spPr>
          <a:xfrm>
            <a:off x="1065212" y="2011511"/>
            <a:ext cx="10134600" cy="4008289"/>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Footer Placeholder 4"/>
          <p:cNvSpPr>
            <a:spLocks noGrp="1"/>
          </p:cNvSpPr>
          <p:nvPr>
            <p:ph type="ftr" sz="quarter" idx="3"/>
          </p:nvPr>
        </p:nvSpPr>
        <p:spPr>
          <a:xfrm>
            <a:off x="1065213" y="6155267"/>
            <a:ext cx="5653087" cy="273049"/>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dirty="0"/>
              <a:t>Add a footer</a:t>
            </a:r>
          </a:p>
        </p:txBody>
      </p:sp>
      <p:sp>
        <p:nvSpPr>
          <p:cNvPr id="4" name="Date Placeholder 3"/>
          <p:cNvSpPr>
            <a:spLocks noGrp="1"/>
          </p:cNvSpPr>
          <p:nvPr>
            <p:ph type="dt" sz="half" idx="2"/>
          </p:nvPr>
        </p:nvSpPr>
        <p:spPr>
          <a:xfrm>
            <a:off x="8368065" y="6155267"/>
            <a:ext cx="1371600" cy="273049"/>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E0FA9E5-6744-4841-888F-9E7CC0C2B7EC}" type="datetimeFigureOut">
              <a:rPr lang="en-US" smtClean="0"/>
              <a:pPr/>
              <a:t>2/21/2019</a:t>
            </a:fld>
            <a:endParaRPr lang="en-US" dirty="0"/>
          </a:p>
        </p:txBody>
      </p:sp>
      <p:sp>
        <p:nvSpPr>
          <p:cNvPr id="6" name="Slide Number Placeholder 5"/>
          <p:cNvSpPr>
            <a:spLocks noGrp="1"/>
          </p:cNvSpPr>
          <p:nvPr>
            <p:ph type="sldNum" sz="quarter" idx="4"/>
          </p:nvPr>
        </p:nvSpPr>
        <p:spPr>
          <a:xfrm>
            <a:off x="9968265" y="6155267"/>
            <a:ext cx="1219201" cy="273049"/>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AAEAE4A8-A6E5-453E-B946-FB774B73F48C}" type="slidenum">
              <a:rPr lang="en-US" smtClean="0"/>
              <a:pPr/>
              <a:t>‹#›</a:t>
            </a:fld>
            <a:endParaRPr lang="en-US" dirty="0"/>
          </a:p>
        </p:txBody>
      </p:sp>
      <p:pic>
        <p:nvPicPr>
          <p:cNvPr id="9" name="Picture 8">
            <a:extLst>
              <a:ext uri="{FF2B5EF4-FFF2-40B4-BE49-F238E27FC236}">
                <a16:creationId xmlns:a16="http://schemas.microsoft.com/office/drawing/2014/main" id="{520CFB54-6217-4CC7-8CA7-58DE6E7B90D9}"/>
              </a:ext>
            </a:extLst>
          </p:cNvPr>
          <p:cNvPicPr>
            <a:picLocks noChangeAspect="1"/>
          </p:cNvPicPr>
          <p:nvPr userDrawn="1"/>
        </p:nvPicPr>
        <p:blipFill>
          <a:blip r:embed="rId13"/>
          <a:stretch>
            <a:fillRect/>
          </a:stretch>
        </p:blipFill>
        <p:spPr>
          <a:xfrm>
            <a:off x="226819" y="170687"/>
            <a:ext cx="1905192" cy="667513"/>
          </a:xfrm>
          <a:prstGeom prst="rect">
            <a:avLst/>
          </a:prstGeom>
        </p:spPr>
      </p:pic>
    </p:spTree>
    <p:extLst>
      <p:ext uri="{BB962C8B-B14F-4D97-AF65-F5344CB8AC3E}">
        <p14:creationId xmlns:p14="http://schemas.microsoft.com/office/powerpoint/2010/main" val="15970541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80000"/>
        </a:lnSpc>
        <a:spcBef>
          <a:spcPct val="0"/>
        </a:spcBef>
        <a:buNone/>
        <a:defRPr sz="3600" b="1" kern="1200">
          <a:solidFill>
            <a:schemeClr val="accent1">
              <a:lumMod val="75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tx1">
            <a:lumMod val="65000"/>
            <a:lumOff val="35000"/>
          </a:schemeClr>
        </a:buClr>
        <a:buSzPct val="80000"/>
        <a:buFont typeface="Arial" pitchFamily="34" charset="0"/>
        <a:buChar char="•"/>
        <a:defRPr sz="2000" kern="1200">
          <a:solidFill>
            <a:schemeClr val="tx1">
              <a:lumMod val="65000"/>
              <a:lumOff val="35000"/>
            </a:schemeClr>
          </a:solidFill>
          <a:latin typeface="+mn-lt"/>
          <a:ea typeface="+mn-ea"/>
          <a:cs typeface="+mn-cs"/>
        </a:defRPr>
      </a:lvl1pPr>
      <a:lvl2pPr marL="594360" indent="-228600" algn="l" defTabSz="914400" rtl="0" eaLnBrk="1" latinLnBrk="0" hangingPunct="1">
        <a:lnSpc>
          <a:spcPct val="90000"/>
        </a:lnSpc>
        <a:spcBef>
          <a:spcPts val="1000"/>
        </a:spcBef>
        <a:buClr>
          <a:schemeClr val="tx1">
            <a:lumMod val="65000"/>
            <a:lumOff val="35000"/>
          </a:schemeClr>
        </a:buClr>
        <a:buSzPct val="80000"/>
        <a:buFont typeface="Arial" pitchFamily="34" charset="0"/>
        <a:buChar char="•"/>
        <a:defRPr sz="1800" kern="1200">
          <a:solidFill>
            <a:schemeClr val="tx1">
              <a:lumMod val="65000"/>
              <a:lumOff val="35000"/>
            </a:schemeClr>
          </a:solidFill>
          <a:latin typeface="+mn-lt"/>
          <a:ea typeface="+mn-ea"/>
          <a:cs typeface="+mn-cs"/>
        </a:defRPr>
      </a:lvl2pPr>
      <a:lvl3pPr marL="777240" indent="-182880" algn="l" defTabSz="914400" rtl="0" eaLnBrk="1" latinLnBrk="0" hangingPunct="1">
        <a:lnSpc>
          <a:spcPct val="90000"/>
        </a:lnSpc>
        <a:spcBef>
          <a:spcPts val="600"/>
        </a:spcBef>
        <a:buClr>
          <a:schemeClr val="tx1">
            <a:lumMod val="65000"/>
            <a:lumOff val="35000"/>
          </a:schemeClr>
        </a:buClr>
        <a:buSzPct val="80000"/>
        <a:buFont typeface="Arial" pitchFamily="34" charset="0"/>
        <a:buChar char="•"/>
        <a:defRPr sz="1600" kern="1200">
          <a:solidFill>
            <a:schemeClr val="tx1">
              <a:lumMod val="65000"/>
              <a:lumOff val="35000"/>
            </a:schemeClr>
          </a:solidFill>
          <a:latin typeface="+mn-lt"/>
          <a:ea typeface="+mn-ea"/>
          <a:cs typeface="+mn-cs"/>
        </a:defRPr>
      </a:lvl3pPr>
      <a:lvl4pPr marL="960120" indent="-182880" algn="l" defTabSz="914400" rtl="0" eaLnBrk="1" latinLnBrk="0" hangingPunct="1">
        <a:lnSpc>
          <a:spcPct val="90000"/>
        </a:lnSpc>
        <a:spcBef>
          <a:spcPts val="600"/>
        </a:spcBef>
        <a:buClr>
          <a:schemeClr val="tx1">
            <a:lumMod val="65000"/>
            <a:lumOff val="35000"/>
          </a:schemeClr>
        </a:buClr>
        <a:buSzPct val="80000"/>
        <a:buFont typeface="Arial" pitchFamily="34" charset="0"/>
        <a:buChar char="•"/>
        <a:defRPr sz="1400" kern="1200">
          <a:solidFill>
            <a:schemeClr val="tx1">
              <a:lumMod val="65000"/>
              <a:lumOff val="35000"/>
            </a:schemeClr>
          </a:solidFill>
          <a:latin typeface="+mn-lt"/>
          <a:ea typeface="+mn-ea"/>
          <a:cs typeface="+mn-cs"/>
        </a:defRPr>
      </a:lvl4pPr>
      <a:lvl5pPr marL="1097280" indent="-137160" algn="l" defTabSz="914400" rtl="0" eaLnBrk="1" latinLnBrk="0" hangingPunct="1">
        <a:lnSpc>
          <a:spcPct val="90000"/>
        </a:lnSpc>
        <a:spcBef>
          <a:spcPts val="600"/>
        </a:spcBef>
        <a:buClr>
          <a:schemeClr val="tx1">
            <a:lumMod val="65000"/>
            <a:lumOff val="35000"/>
          </a:schemeClr>
        </a:buClr>
        <a:buSzPct val="80000"/>
        <a:buFont typeface="Arial" pitchFamily="34" charset="0"/>
        <a:buChar char="•"/>
        <a:defRPr sz="1400" kern="1200">
          <a:solidFill>
            <a:schemeClr val="tx1">
              <a:lumMod val="65000"/>
              <a:lumOff val="35000"/>
            </a:schemeClr>
          </a:solidFill>
          <a:latin typeface="+mn-lt"/>
          <a:ea typeface="+mn-ea"/>
          <a:cs typeface="+mn-cs"/>
        </a:defRPr>
      </a:lvl5pPr>
      <a:lvl6pPr marL="1234440" indent="-137160" algn="l" defTabSz="914400" rtl="0" eaLnBrk="1" latinLnBrk="0" hangingPunct="1">
        <a:spcBef>
          <a:spcPts val="600"/>
        </a:spcBef>
        <a:buSzPct val="80000"/>
        <a:buFont typeface="Arial" pitchFamily="34" charset="0"/>
        <a:buChar char="•"/>
        <a:defRPr sz="1400" kern="1200">
          <a:solidFill>
            <a:schemeClr val="tx1">
              <a:lumMod val="65000"/>
              <a:lumOff val="35000"/>
            </a:schemeClr>
          </a:solidFill>
          <a:latin typeface="+mn-lt"/>
          <a:ea typeface="+mn-ea"/>
          <a:cs typeface="+mn-cs"/>
        </a:defRPr>
      </a:lvl6pPr>
      <a:lvl7pPr marL="1371600" indent="-137160" algn="l" defTabSz="914400" rtl="0" eaLnBrk="1" latinLnBrk="0" hangingPunct="1">
        <a:spcBef>
          <a:spcPts val="600"/>
        </a:spcBef>
        <a:buSzPct val="80000"/>
        <a:buFont typeface="Arial" pitchFamily="34" charset="0"/>
        <a:buChar char="•"/>
        <a:defRPr sz="1400" kern="1200">
          <a:solidFill>
            <a:schemeClr val="tx1">
              <a:lumMod val="65000"/>
              <a:lumOff val="35000"/>
            </a:schemeClr>
          </a:solidFill>
          <a:latin typeface="+mn-lt"/>
          <a:ea typeface="+mn-ea"/>
          <a:cs typeface="+mn-cs"/>
        </a:defRPr>
      </a:lvl7pPr>
      <a:lvl8pPr marL="1508760" indent="-137160" algn="l" defTabSz="914400" rtl="0" eaLnBrk="1" latinLnBrk="0" hangingPunct="1">
        <a:spcBef>
          <a:spcPts val="600"/>
        </a:spcBef>
        <a:buSzPct val="80000"/>
        <a:buFont typeface="Arial" pitchFamily="34" charset="0"/>
        <a:buChar char="•"/>
        <a:defRPr sz="1400" kern="1200">
          <a:solidFill>
            <a:schemeClr val="tx1">
              <a:lumMod val="65000"/>
              <a:lumOff val="35000"/>
            </a:schemeClr>
          </a:solidFill>
          <a:latin typeface="+mn-lt"/>
          <a:ea typeface="+mn-ea"/>
          <a:cs typeface="+mn-cs"/>
        </a:defRPr>
      </a:lvl8pPr>
      <a:lvl9pPr marL="1645920" indent="-137160" algn="l" defTabSz="914400" rtl="0" eaLnBrk="1" latinLnBrk="0" hangingPunct="1">
        <a:spcBef>
          <a:spcPts val="600"/>
        </a:spcBef>
        <a:buSzPct val="80000"/>
        <a:buFont typeface="Arial" pitchFamily="34" charset="0"/>
        <a:buChar char="•"/>
        <a:defRPr sz="1400" kern="120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3839" userDrawn="1">
          <p15:clr>
            <a:srgbClr val="F26B43"/>
          </p15:clr>
        </p15:guide>
        <p15:guide id="2"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MGT 501 Lesson 8</a:t>
            </a:r>
          </a:p>
        </p:txBody>
      </p:sp>
      <p:sp>
        <p:nvSpPr>
          <p:cNvPr id="3" name="Subtitle 2"/>
          <p:cNvSpPr>
            <a:spLocks noGrp="1"/>
          </p:cNvSpPr>
          <p:nvPr>
            <p:ph type="subTitle" idx="1"/>
          </p:nvPr>
        </p:nvSpPr>
        <p:spPr/>
        <p:txBody>
          <a:bodyPr/>
          <a:lstStyle/>
          <a:p>
            <a:r>
              <a:rPr lang="en-US" dirty="0"/>
              <a:t>Change </a:t>
            </a:r>
          </a:p>
        </p:txBody>
      </p:sp>
    </p:spTree>
    <p:extLst>
      <p:ext uri="{BB962C8B-B14F-4D97-AF65-F5344CB8AC3E}">
        <p14:creationId xmlns:p14="http://schemas.microsoft.com/office/powerpoint/2010/main" val="1493259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3F8ED-BB40-416A-83B5-303B5FED7255}"/>
              </a:ext>
            </a:extLst>
          </p:cNvPr>
          <p:cNvSpPr>
            <a:spLocks noGrp="1"/>
          </p:cNvSpPr>
          <p:nvPr>
            <p:ph type="title"/>
          </p:nvPr>
        </p:nvSpPr>
        <p:spPr/>
        <p:txBody>
          <a:bodyPr/>
          <a:lstStyle/>
          <a:p>
            <a:r>
              <a:rPr lang="en-US" dirty="0"/>
              <a:t>Kurt Lewin’s 3-Stage Model</a:t>
            </a:r>
          </a:p>
        </p:txBody>
      </p:sp>
      <p:sp>
        <p:nvSpPr>
          <p:cNvPr id="3" name="Content Placeholder 2">
            <a:extLst>
              <a:ext uri="{FF2B5EF4-FFF2-40B4-BE49-F238E27FC236}">
                <a16:creationId xmlns:a16="http://schemas.microsoft.com/office/drawing/2014/main" id="{8CD9B89C-7B8A-4303-A0E6-7E27DC7457CD}"/>
              </a:ext>
            </a:extLst>
          </p:cNvPr>
          <p:cNvSpPr>
            <a:spLocks noGrp="1"/>
          </p:cNvSpPr>
          <p:nvPr>
            <p:ph idx="1"/>
          </p:nvPr>
        </p:nvSpPr>
        <p:spPr/>
        <p:txBody>
          <a:bodyPr>
            <a:normAutofit/>
          </a:bodyPr>
          <a:lstStyle/>
          <a:p>
            <a:pPr marL="45720" indent="0">
              <a:buNone/>
            </a:pPr>
            <a:r>
              <a:rPr lang="en-US" sz="2400" dirty="0"/>
              <a:t>Industrial applications of Lewin’s model are widespread</a:t>
            </a:r>
          </a:p>
          <a:p>
            <a:pPr marL="45720" indent="0">
              <a:buNone/>
            </a:pPr>
            <a:r>
              <a:rPr lang="en-US" sz="2400" dirty="0"/>
              <a:t>It differs from old-school ways of increasing productive effort supply</a:t>
            </a:r>
          </a:p>
          <a:p>
            <a:pPr marL="45720" indent="0">
              <a:buNone/>
            </a:pPr>
            <a:r>
              <a:rPr lang="en-US" sz="2400" dirty="0"/>
              <a:t>When a manager just tries to order an increase in production, he or she </a:t>
            </a:r>
            <a:r>
              <a:rPr lang="en-US" sz="2400" i="1" dirty="0"/>
              <a:t>might </a:t>
            </a:r>
            <a:r>
              <a:rPr lang="en-US" sz="2400" dirty="0"/>
              <a:t>be successful, but it is also possible, and not uncommon, for them to achieve the result on the next slide...</a:t>
            </a:r>
          </a:p>
        </p:txBody>
      </p:sp>
    </p:spTree>
    <p:extLst>
      <p:ext uri="{BB962C8B-B14F-4D97-AF65-F5344CB8AC3E}">
        <p14:creationId xmlns:p14="http://schemas.microsoft.com/office/powerpoint/2010/main" val="39694222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8BAE58-2B82-42EA-9106-B89DBAA1F56E}"/>
              </a:ext>
            </a:extLst>
          </p:cNvPr>
          <p:cNvSpPr>
            <a:spLocks noGrp="1"/>
          </p:cNvSpPr>
          <p:nvPr>
            <p:ph type="title"/>
          </p:nvPr>
        </p:nvSpPr>
        <p:spPr/>
        <p:txBody>
          <a:bodyPr/>
          <a:lstStyle/>
          <a:p>
            <a:r>
              <a:rPr lang="en-US" dirty="0"/>
              <a:t>Kurt Lewin’s 3-Stage Model</a:t>
            </a:r>
          </a:p>
        </p:txBody>
      </p:sp>
      <p:pic>
        <p:nvPicPr>
          <p:cNvPr id="3" name="Picture 2">
            <a:extLst>
              <a:ext uri="{FF2B5EF4-FFF2-40B4-BE49-F238E27FC236}">
                <a16:creationId xmlns:a16="http://schemas.microsoft.com/office/drawing/2014/main" id="{E585BD3E-F575-40BB-ABCD-729EF64D81A0}"/>
              </a:ext>
            </a:extLst>
          </p:cNvPr>
          <p:cNvPicPr>
            <a:picLocks noChangeAspect="1"/>
          </p:cNvPicPr>
          <p:nvPr/>
        </p:nvPicPr>
        <p:blipFill>
          <a:blip r:embed="rId2"/>
          <a:stretch>
            <a:fillRect/>
          </a:stretch>
        </p:blipFill>
        <p:spPr>
          <a:xfrm>
            <a:off x="3046412" y="2819400"/>
            <a:ext cx="6096000" cy="2819400"/>
          </a:xfrm>
          <a:prstGeom prst="rect">
            <a:avLst/>
          </a:prstGeom>
        </p:spPr>
      </p:pic>
    </p:spTree>
    <p:extLst>
      <p:ext uri="{BB962C8B-B14F-4D97-AF65-F5344CB8AC3E}">
        <p14:creationId xmlns:p14="http://schemas.microsoft.com/office/powerpoint/2010/main" val="38023047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EFF8E21C-4ED6-4A26-B804-49F999484D65}"/>
              </a:ext>
            </a:extLst>
          </p:cNvPr>
          <p:cNvGrpSpPr/>
          <p:nvPr/>
        </p:nvGrpSpPr>
        <p:grpSpPr>
          <a:xfrm>
            <a:off x="1903412" y="2302328"/>
            <a:ext cx="6629400" cy="3782810"/>
            <a:chOff x="2436812" y="2590800"/>
            <a:chExt cx="6629400" cy="3020810"/>
          </a:xfrm>
        </p:grpSpPr>
        <p:pic>
          <p:nvPicPr>
            <p:cNvPr id="4" name="Picture 3">
              <a:extLst>
                <a:ext uri="{FF2B5EF4-FFF2-40B4-BE49-F238E27FC236}">
                  <a16:creationId xmlns:a16="http://schemas.microsoft.com/office/drawing/2014/main" id="{8EAE3FC5-A498-4DCA-A340-E85251930169}"/>
                </a:ext>
              </a:extLst>
            </p:cNvPr>
            <p:cNvPicPr>
              <a:picLocks noChangeAspect="1"/>
            </p:cNvPicPr>
            <p:nvPr/>
          </p:nvPicPr>
          <p:blipFill>
            <a:blip r:embed="rId2"/>
            <a:stretch>
              <a:fillRect/>
            </a:stretch>
          </p:blipFill>
          <p:spPr>
            <a:xfrm>
              <a:off x="2436812" y="2590800"/>
              <a:ext cx="6629400" cy="3020810"/>
            </a:xfrm>
            <a:prstGeom prst="rect">
              <a:avLst/>
            </a:prstGeom>
          </p:spPr>
        </p:pic>
        <p:sp>
          <p:nvSpPr>
            <p:cNvPr id="5" name="TextBox 4">
              <a:extLst>
                <a:ext uri="{FF2B5EF4-FFF2-40B4-BE49-F238E27FC236}">
                  <a16:creationId xmlns:a16="http://schemas.microsoft.com/office/drawing/2014/main" id="{9F3CE598-5159-49AA-A5BB-852FD00D23BF}"/>
                </a:ext>
              </a:extLst>
            </p:cNvPr>
            <p:cNvSpPr txBox="1"/>
            <p:nvPr/>
          </p:nvSpPr>
          <p:spPr>
            <a:xfrm>
              <a:off x="3427412" y="4965279"/>
              <a:ext cx="1066800" cy="646331"/>
            </a:xfrm>
            <a:prstGeom prst="rect">
              <a:avLst/>
            </a:prstGeom>
            <a:noFill/>
          </p:spPr>
          <p:txBody>
            <a:bodyPr wrap="square" rtlCol="0">
              <a:spAutoFit/>
            </a:bodyPr>
            <a:lstStyle/>
            <a:p>
              <a:r>
                <a:rPr lang="en-US" dirty="0"/>
                <a:t>Safety Zone, t</a:t>
              </a:r>
              <a:r>
                <a:rPr lang="en-US" baseline="-25000" dirty="0"/>
                <a:t>0</a:t>
              </a:r>
              <a:endParaRPr lang="en-US" dirty="0"/>
            </a:p>
          </p:txBody>
        </p:sp>
        <p:sp>
          <p:nvSpPr>
            <p:cNvPr id="6" name="TextBox 5">
              <a:extLst>
                <a:ext uri="{FF2B5EF4-FFF2-40B4-BE49-F238E27FC236}">
                  <a16:creationId xmlns:a16="http://schemas.microsoft.com/office/drawing/2014/main" id="{43697E65-6C7C-4CFC-ACA7-58EADC8EA6E6}"/>
                </a:ext>
              </a:extLst>
            </p:cNvPr>
            <p:cNvSpPr txBox="1"/>
            <p:nvPr/>
          </p:nvSpPr>
          <p:spPr>
            <a:xfrm>
              <a:off x="7466014" y="4963441"/>
              <a:ext cx="1066800" cy="646331"/>
            </a:xfrm>
            <a:prstGeom prst="rect">
              <a:avLst/>
            </a:prstGeom>
            <a:noFill/>
          </p:spPr>
          <p:txBody>
            <a:bodyPr wrap="square" rtlCol="0">
              <a:spAutoFit/>
            </a:bodyPr>
            <a:lstStyle/>
            <a:p>
              <a:r>
                <a:rPr lang="en-US" dirty="0"/>
                <a:t>Safety Zone, t</a:t>
              </a:r>
              <a:r>
                <a:rPr lang="en-US" baseline="-25000" dirty="0"/>
                <a:t>1</a:t>
              </a:r>
              <a:endParaRPr lang="en-US" dirty="0"/>
            </a:p>
          </p:txBody>
        </p:sp>
        <p:sp>
          <p:nvSpPr>
            <p:cNvPr id="7" name="TextBox 6">
              <a:extLst>
                <a:ext uri="{FF2B5EF4-FFF2-40B4-BE49-F238E27FC236}">
                  <a16:creationId xmlns:a16="http://schemas.microsoft.com/office/drawing/2014/main" id="{0E48F762-5CB7-4AA5-A19B-03BA568FB968}"/>
                </a:ext>
              </a:extLst>
            </p:cNvPr>
            <p:cNvSpPr txBox="1"/>
            <p:nvPr/>
          </p:nvSpPr>
          <p:spPr>
            <a:xfrm>
              <a:off x="5636170" y="4963442"/>
              <a:ext cx="1221286" cy="646331"/>
            </a:xfrm>
            <a:prstGeom prst="rect">
              <a:avLst/>
            </a:prstGeom>
            <a:noFill/>
          </p:spPr>
          <p:txBody>
            <a:bodyPr wrap="square" rtlCol="0">
              <a:spAutoFit/>
            </a:bodyPr>
            <a:lstStyle/>
            <a:p>
              <a:r>
                <a:rPr lang="en-US" dirty="0"/>
                <a:t>Transition Phase</a:t>
              </a:r>
            </a:p>
          </p:txBody>
        </p:sp>
        <p:cxnSp>
          <p:nvCxnSpPr>
            <p:cNvPr id="8" name="Straight Arrow Connector 7">
              <a:extLst>
                <a:ext uri="{FF2B5EF4-FFF2-40B4-BE49-F238E27FC236}">
                  <a16:creationId xmlns:a16="http://schemas.microsoft.com/office/drawing/2014/main" id="{C0FB993B-B7A5-4332-9708-58943573EFFB}"/>
                </a:ext>
              </a:extLst>
            </p:cNvPr>
            <p:cNvCxnSpPr/>
            <p:nvPr/>
          </p:nvCxnSpPr>
          <p:spPr>
            <a:xfrm flipV="1">
              <a:off x="3808412" y="4648200"/>
              <a:ext cx="0" cy="315241"/>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42CB4C22-D975-4720-8615-82E59D51F7B0}"/>
                </a:ext>
              </a:extLst>
            </p:cNvPr>
            <p:cNvCxnSpPr>
              <a:cxnSpLocks/>
            </p:cNvCxnSpPr>
            <p:nvPr/>
          </p:nvCxnSpPr>
          <p:spPr>
            <a:xfrm flipH="1" flipV="1">
              <a:off x="5713412" y="4419600"/>
              <a:ext cx="228601" cy="620041"/>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B57FA32A-E55D-4CEF-844B-072365653819}"/>
                </a:ext>
              </a:extLst>
            </p:cNvPr>
            <p:cNvCxnSpPr>
              <a:cxnSpLocks/>
            </p:cNvCxnSpPr>
            <p:nvPr/>
          </p:nvCxnSpPr>
          <p:spPr>
            <a:xfrm flipH="1" flipV="1">
              <a:off x="7466014" y="3962400"/>
              <a:ext cx="380998" cy="936489"/>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grpSp>
      <p:grpSp>
        <p:nvGrpSpPr>
          <p:cNvPr id="14" name="Group 13">
            <a:extLst>
              <a:ext uri="{FF2B5EF4-FFF2-40B4-BE49-F238E27FC236}">
                <a16:creationId xmlns:a16="http://schemas.microsoft.com/office/drawing/2014/main" id="{1CA4C921-89DB-41AD-8CBA-0E946710232A}"/>
              </a:ext>
            </a:extLst>
          </p:cNvPr>
          <p:cNvGrpSpPr/>
          <p:nvPr/>
        </p:nvGrpSpPr>
        <p:grpSpPr>
          <a:xfrm>
            <a:off x="2360612" y="3733800"/>
            <a:ext cx="1371600" cy="495633"/>
            <a:chOff x="3656012" y="3314367"/>
            <a:chExt cx="1371600" cy="495633"/>
          </a:xfrm>
        </p:grpSpPr>
        <p:cxnSp>
          <p:nvCxnSpPr>
            <p:cNvPr id="11" name="Straight Arrow Connector 10">
              <a:extLst>
                <a:ext uri="{FF2B5EF4-FFF2-40B4-BE49-F238E27FC236}">
                  <a16:creationId xmlns:a16="http://schemas.microsoft.com/office/drawing/2014/main" id="{2718E973-0195-47CC-B14E-401675536A07}"/>
                </a:ext>
              </a:extLst>
            </p:cNvPr>
            <p:cNvCxnSpPr/>
            <p:nvPr/>
          </p:nvCxnSpPr>
          <p:spPr>
            <a:xfrm>
              <a:off x="3656012" y="3352800"/>
              <a:ext cx="0" cy="457200"/>
            </a:xfrm>
            <a:prstGeom prst="straightConnector1">
              <a:avLst/>
            </a:prstGeom>
            <a:ln w="2222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A5E66E65-9242-4CFE-BA09-4DAB8820E324}"/>
                </a:ext>
              </a:extLst>
            </p:cNvPr>
            <p:cNvCxnSpPr/>
            <p:nvPr/>
          </p:nvCxnSpPr>
          <p:spPr>
            <a:xfrm>
              <a:off x="4113212" y="3317786"/>
              <a:ext cx="0" cy="457200"/>
            </a:xfrm>
            <a:prstGeom prst="straightConnector1">
              <a:avLst/>
            </a:prstGeom>
            <a:ln w="2222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CE98F127-CAE1-4284-B452-89A215273BAD}"/>
                </a:ext>
              </a:extLst>
            </p:cNvPr>
            <p:cNvCxnSpPr/>
            <p:nvPr/>
          </p:nvCxnSpPr>
          <p:spPr>
            <a:xfrm>
              <a:off x="5027612" y="3314367"/>
              <a:ext cx="0" cy="457200"/>
            </a:xfrm>
            <a:prstGeom prst="straightConnector1">
              <a:avLst/>
            </a:prstGeom>
            <a:ln w="22225">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0" name="Group 19">
            <a:extLst>
              <a:ext uri="{FF2B5EF4-FFF2-40B4-BE49-F238E27FC236}">
                <a16:creationId xmlns:a16="http://schemas.microsoft.com/office/drawing/2014/main" id="{1B85A94D-8E2F-4568-93B1-804F0E368CD3}"/>
              </a:ext>
            </a:extLst>
          </p:cNvPr>
          <p:cNvGrpSpPr/>
          <p:nvPr/>
        </p:nvGrpSpPr>
        <p:grpSpPr>
          <a:xfrm>
            <a:off x="2284412" y="3886200"/>
            <a:ext cx="1828800" cy="835279"/>
            <a:chOff x="2817812" y="3429000"/>
            <a:chExt cx="1828800" cy="835279"/>
          </a:xfrm>
        </p:grpSpPr>
        <p:cxnSp>
          <p:nvCxnSpPr>
            <p:cNvPr id="16" name="Straight Arrow Connector 15">
              <a:extLst>
                <a:ext uri="{FF2B5EF4-FFF2-40B4-BE49-F238E27FC236}">
                  <a16:creationId xmlns:a16="http://schemas.microsoft.com/office/drawing/2014/main" id="{EC5C7033-9369-49BF-9DC2-EB24F9816AE1}"/>
                </a:ext>
              </a:extLst>
            </p:cNvPr>
            <p:cNvCxnSpPr/>
            <p:nvPr/>
          </p:nvCxnSpPr>
          <p:spPr>
            <a:xfrm flipV="1">
              <a:off x="2817812" y="3876385"/>
              <a:ext cx="0" cy="347348"/>
            </a:xfrm>
            <a:prstGeom prst="straightConnector1">
              <a:avLst/>
            </a:prstGeom>
            <a:ln w="31750">
              <a:solidFill>
                <a:srgbClr val="92D05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239E2A0D-E537-4B72-A3A3-6BEB34C02442}"/>
                </a:ext>
              </a:extLst>
            </p:cNvPr>
            <p:cNvCxnSpPr/>
            <p:nvPr/>
          </p:nvCxnSpPr>
          <p:spPr>
            <a:xfrm flipV="1">
              <a:off x="3884612" y="3916931"/>
              <a:ext cx="0" cy="347348"/>
            </a:xfrm>
            <a:prstGeom prst="straightConnector1">
              <a:avLst/>
            </a:prstGeom>
            <a:ln w="31750">
              <a:solidFill>
                <a:srgbClr val="92D05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7F692A30-D88E-4199-A886-7D31D0EFA243}"/>
                </a:ext>
              </a:extLst>
            </p:cNvPr>
            <p:cNvCxnSpPr>
              <a:cxnSpLocks/>
            </p:cNvCxnSpPr>
            <p:nvPr/>
          </p:nvCxnSpPr>
          <p:spPr>
            <a:xfrm flipV="1">
              <a:off x="4646612" y="3429000"/>
              <a:ext cx="0" cy="835279"/>
            </a:xfrm>
            <a:prstGeom prst="straightConnector1">
              <a:avLst/>
            </a:prstGeom>
            <a:ln w="31750">
              <a:solidFill>
                <a:srgbClr val="92D050"/>
              </a:solidFill>
              <a:tailEnd type="triangle"/>
            </a:ln>
          </p:spPr>
          <p:style>
            <a:lnRef idx="1">
              <a:schemeClr val="accent1"/>
            </a:lnRef>
            <a:fillRef idx="0">
              <a:schemeClr val="accent1"/>
            </a:fillRef>
            <a:effectRef idx="0">
              <a:schemeClr val="accent1"/>
            </a:effectRef>
            <a:fontRef idx="minor">
              <a:schemeClr val="tx1"/>
            </a:fontRef>
          </p:style>
        </p:cxnSp>
      </p:grpSp>
      <p:sp>
        <p:nvSpPr>
          <p:cNvPr id="21" name="TextBox 20">
            <a:extLst>
              <a:ext uri="{FF2B5EF4-FFF2-40B4-BE49-F238E27FC236}">
                <a16:creationId xmlns:a16="http://schemas.microsoft.com/office/drawing/2014/main" id="{8D3ECCE9-FF25-4FD9-B595-E12047CC9C27}"/>
              </a:ext>
            </a:extLst>
          </p:cNvPr>
          <p:cNvSpPr txBox="1"/>
          <p:nvPr/>
        </p:nvSpPr>
        <p:spPr>
          <a:xfrm>
            <a:off x="752196" y="1296060"/>
            <a:ext cx="6341031" cy="461665"/>
          </a:xfrm>
          <a:prstGeom prst="rect">
            <a:avLst/>
          </a:prstGeom>
          <a:noFill/>
        </p:spPr>
        <p:txBody>
          <a:bodyPr wrap="none" rtlCol="0">
            <a:spAutoFit/>
          </a:bodyPr>
          <a:lstStyle/>
          <a:p>
            <a:r>
              <a:rPr lang="en-US" sz="2400" dirty="0"/>
              <a:t>But what a manager really hopes to see is this:</a:t>
            </a:r>
          </a:p>
        </p:txBody>
      </p:sp>
      <p:sp>
        <p:nvSpPr>
          <p:cNvPr id="22" name="TextBox 21">
            <a:extLst>
              <a:ext uri="{FF2B5EF4-FFF2-40B4-BE49-F238E27FC236}">
                <a16:creationId xmlns:a16="http://schemas.microsoft.com/office/drawing/2014/main" id="{B10F220F-B5C0-4F9A-99AB-6EA9BE791CCD}"/>
              </a:ext>
            </a:extLst>
          </p:cNvPr>
          <p:cNvSpPr txBox="1"/>
          <p:nvPr/>
        </p:nvSpPr>
        <p:spPr>
          <a:xfrm>
            <a:off x="680818" y="3871920"/>
            <a:ext cx="997389" cy="923330"/>
          </a:xfrm>
          <a:prstGeom prst="rect">
            <a:avLst/>
          </a:prstGeom>
          <a:noFill/>
        </p:spPr>
        <p:txBody>
          <a:bodyPr wrap="none" rtlCol="0">
            <a:spAutoFit/>
          </a:bodyPr>
          <a:lstStyle/>
          <a:p>
            <a:r>
              <a:rPr lang="en-US" dirty="0"/>
              <a:t>Force </a:t>
            </a:r>
          </a:p>
          <a:p>
            <a:r>
              <a:rPr lang="en-US" dirty="0"/>
              <a:t>Field </a:t>
            </a:r>
          </a:p>
          <a:p>
            <a:r>
              <a:rPr lang="en-US" dirty="0"/>
              <a:t>Analysis</a:t>
            </a:r>
          </a:p>
        </p:txBody>
      </p:sp>
    </p:spTree>
    <p:extLst>
      <p:ext uri="{BB962C8B-B14F-4D97-AF65-F5344CB8AC3E}">
        <p14:creationId xmlns:p14="http://schemas.microsoft.com/office/powerpoint/2010/main" val="42041050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7" presetClass="entr" presetSubtype="0" fill="hold" nodeType="click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1000"/>
                                        <p:tgtEl>
                                          <p:spTgt spid="14"/>
                                        </p:tgtEl>
                                      </p:cBhvr>
                                    </p:animEffect>
                                    <p:anim calcmode="lin" valueType="num">
                                      <p:cBhvr>
                                        <p:cTn id="14" dur="1000" fill="hold"/>
                                        <p:tgtEl>
                                          <p:spTgt spid="14"/>
                                        </p:tgtEl>
                                        <p:attrNameLst>
                                          <p:attrName>ppt_x</p:attrName>
                                        </p:attrNameLst>
                                      </p:cBhvr>
                                      <p:tavLst>
                                        <p:tav tm="0">
                                          <p:val>
                                            <p:strVal val="#ppt_x"/>
                                          </p:val>
                                        </p:tav>
                                        <p:tav tm="100000">
                                          <p:val>
                                            <p:strVal val="#ppt_x"/>
                                          </p:val>
                                        </p:tav>
                                      </p:tavLst>
                                    </p:anim>
                                    <p:anim calcmode="lin" valueType="num">
                                      <p:cBhvr>
                                        <p:cTn id="15"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20"/>
                                        </p:tgtEl>
                                        <p:attrNameLst>
                                          <p:attrName>style.visibility</p:attrName>
                                        </p:attrNameLst>
                                      </p:cBhvr>
                                      <p:to>
                                        <p:strVal val="visible"/>
                                      </p:to>
                                    </p:set>
                                    <p:animEffect transition="in" filter="fade">
                                      <p:cBhvr>
                                        <p:cTn id="20" dur="1000"/>
                                        <p:tgtEl>
                                          <p:spTgt spid="20"/>
                                        </p:tgtEl>
                                      </p:cBhvr>
                                    </p:animEffect>
                                    <p:anim calcmode="lin" valueType="num">
                                      <p:cBhvr>
                                        <p:cTn id="21" dur="1000" fill="hold"/>
                                        <p:tgtEl>
                                          <p:spTgt spid="20"/>
                                        </p:tgtEl>
                                        <p:attrNameLst>
                                          <p:attrName>ppt_x</p:attrName>
                                        </p:attrNameLst>
                                      </p:cBhvr>
                                      <p:tavLst>
                                        <p:tav tm="0">
                                          <p:val>
                                            <p:strVal val="#ppt_x"/>
                                          </p:val>
                                        </p:tav>
                                        <p:tav tm="100000">
                                          <p:val>
                                            <p:strVal val="#ppt_x"/>
                                          </p:val>
                                        </p:tav>
                                      </p:tavLst>
                                    </p:anim>
                                    <p:anim calcmode="lin" valueType="num">
                                      <p:cBhvr>
                                        <p:cTn id="22"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anim calcmode="lin" valueType="num">
                                      <p:cBhvr additive="base">
                                        <p:cTn id="27" dur="500" fill="hold"/>
                                        <p:tgtEl>
                                          <p:spTgt spid="22"/>
                                        </p:tgtEl>
                                        <p:attrNameLst>
                                          <p:attrName>ppt_x</p:attrName>
                                        </p:attrNameLst>
                                      </p:cBhvr>
                                      <p:tavLst>
                                        <p:tav tm="0">
                                          <p:val>
                                            <p:strVal val="#ppt_x"/>
                                          </p:val>
                                        </p:tav>
                                        <p:tav tm="100000">
                                          <p:val>
                                            <p:strVal val="#ppt_x"/>
                                          </p:val>
                                        </p:tav>
                                      </p:tavLst>
                                    </p:anim>
                                    <p:anim calcmode="lin" valueType="num">
                                      <p:cBhvr additive="base">
                                        <p:cTn id="2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8FB729-96EC-47F4-92EC-B8ECF1B50643}"/>
              </a:ext>
            </a:extLst>
          </p:cNvPr>
          <p:cNvSpPr>
            <a:spLocks noGrp="1"/>
          </p:cNvSpPr>
          <p:nvPr>
            <p:ph type="title"/>
          </p:nvPr>
        </p:nvSpPr>
        <p:spPr/>
        <p:txBody>
          <a:bodyPr/>
          <a:lstStyle/>
          <a:p>
            <a:r>
              <a:rPr lang="en-US" dirty="0"/>
              <a:t>The Trust Conditions and the Power of the Spoken Word</a:t>
            </a:r>
          </a:p>
        </p:txBody>
      </p:sp>
      <p:sp>
        <p:nvSpPr>
          <p:cNvPr id="3" name="Content Placeholder 2">
            <a:extLst>
              <a:ext uri="{FF2B5EF4-FFF2-40B4-BE49-F238E27FC236}">
                <a16:creationId xmlns:a16="http://schemas.microsoft.com/office/drawing/2014/main" id="{30D26623-802F-4AE0-98B4-0E1FBD8F3043}"/>
              </a:ext>
            </a:extLst>
          </p:cNvPr>
          <p:cNvSpPr>
            <a:spLocks noGrp="1"/>
          </p:cNvSpPr>
          <p:nvPr>
            <p:ph idx="1"/>
          </p:nvPr>
        </p:nvSpPr>
        <p:spPr/>
        <p:txBody>
          <a:bodyPr>
            <a:normAutofit lnSpcReduction="10000"/>
          </a:bodyPr>
          <a:lstStyle/>
          <a:p>
            <a:pPr marL="45720" indent="0">
              <a:buNone/>
            </a:pPr>
            <a:r>
              <a:rPr lang="en-US" sz="2400" dirty="0"/>
              <a:t>What keeps the </a:t>
            </a:r>
            <a:r>
              <a:rPr lang="en-US" sz="2400" i="1" dirty="0"/>
              <a:t>new</a:t>
            </a:r>
            <a:r>
              <a:rPr lang="en-US" sz="2400" dirty="0"/>
              <a:t> safety zone at t</a:t>
            </a:r>
            <a:r>
              <a:rPr lang="en-US" sz="2400" baseline="-25000" dirty="0"/>
              <a:t>1</a:t>
            </a:r>
            <a:r>
              <a:rPr lang="en-US" sz="2400" dirty="0"/>
              <a:t> in place?</a:t>
            </a:r>
          </a:p>
          <a:p>
            <a:pPr marL="45720" indent="0">
              <a:buNone/>
            </a:pPr>
            <a:r>
              <a:rPr lang="en-US" sz="2400" dirty="0"/>
              <a:t>The answer lies in </a:t>
            </a:r>
            <a:r>
              <a:rPr lang="en-US" sz="2400" i="1" dirty="0"/>
              <a:t>how it got there</a:t>
            </a:r>
            <a:r>
              <a:rPr lang="en-US" sz="2400" dirty="0"/>
              <a:t>...</a:t>
            </a:r>
          </a:p>
          <a:p>
            <a:pPr marL="45720" indent="0">
              <a:buNone/>
            </a:pPr>
            <a:r>
              <a:rPr lang="en-US" sz="2400" dirty="0"/>
              <a:t>It has to do with the Trust Conditions and the Power of Words</a:t>
            </a:r>
          </a:p>
          <a:p>
            <a:pPr marL="45720" indent="0">
              <a:buNone/>
            </a:pPr>
            <a:r>
              <a:rPr lang="en-US" sz="2400" dirty="0"/>
              <a:t>The Trust Conditions cause us to try to make our actions and our words </a:t>
            </a:r>
            <a:r>
              <a:rPr lang="en-US" sz="2400" i="1" dirty="0"/>
              <a:t>consistent*</a:t>
            </a:r>
          </a:p>
          <a:p>
            <a:pPr marL="45720" indent="0">
              <a:buNone/>
            </a:pPr>
            <a:r>
              <a:rPr lang="en-US" sz="2400" dirty="0"/>
              <a:t>If we make a public promise that we will do something, and then don’t, what happens?  </a:t>
            </a:r>
          </a:p>
          <a:p>
            <a:pPr marL="45720" indent="0">
              <a:buNone/>
            </a:pPr>
            <a:r>
              <a:rPr lang="en-US" sz="2400" dirty="0"/>
              <a:t>The cause of the creation and maintenance of the new safety zone is a result of the “Power of the Spoken Word.”  </a:t>
            </a:r>
          </a:p>
        </p:txBody>
      </p:sp>
    </p:spTree>
    <p:extLst>
      <p:ext uri="{BB962C8B-B14F-4D97-AF65-F5344CB8AC3E}">
        <p14:creationId xmlns:p14="http://schemas.microsoft.com/office/powerpoint/2010/main" val="1285417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circle(in)">
                                      <p:cBhvr>
                                        <p:cTn id="14" dur="20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12"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additive="base">
                                        <p:cTn id="26"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7"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6"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additive="base">
                                        <p:cTn id="32"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33"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6" fill="hold" nodeType="click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 calcmode="lin" valueType="num">
                                      <p:cBhvr additive="base">
                                        <p:cTn id="38"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39"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212645-3EC2-4C2F-9C05-9DF9FD27E620}"/>
              </a:ext>
            </a:extLst>
          </p:cNvPr>
          <p:cNvSpPr>
            <a:spLocks noGrp="1"/>
          </p:cNvSpPr>
          <p:nvPr>
            <p:ph type="title"/>
          </p:nvPr>
        </p:nvSpPr>
        <p:spPr/>
        <p:txBody>
          <a:bodyPr/>
          <a:lstStyle/>
          <a:p>
            <a:r>
              <a:rPr lang="en-US" dirty="0"/>
              <a:t>The Trust Conditions and the Power of the Spoken Word</a:t>
            </a:r>
          </a:p>
        </p:txBody>
      </p:sp>
      <p:grpSp>
        <p:nvGrpSpPr>
          <p:cNvPr id="3" name="Canvas 16">
            <a:extLst>
              <a:ext uri="{FF2B5EF4-FFF2-40B4-BE49-F238E27FC236}">
                <a16:creationId xmlns:a16="http://schemas.microsoft.com/office/drawing/2014/main" id="{3F9FB68B-2624-47ED-857C-E3370A48E040}"/>
              </a:ext>
            </a:extLst>
          </p:cNvPr>
          <p:cNvGrpSpPr/>
          <p:nvPr/>
        </p:nvGrpSpPr>
        <p:grpSpPr>
          <a:xfrm>
            <a:off x="2513012" y="2209800"/>
            <a:ext cx="6248400" cy="4324350"/>
            <a:chOff x="0" y="0"/>
            <a:chExt cx="5486400" cy="4171950"/>
          </a:xfrm>
        </p:grpSpPr>
        <p:sp>
          <p:nvSpPr>
            <p:cNvPr id="4" name="Rectangle 3">
              <a:extLst>
                <a:ext uri="{FF2B5EF4-FFF2-40B4-BE49-F238E27FC236}">
                  <a16:creationId xmlns:a16="http://schemas.microsoft.com/office/drawing/2014/main" id="{B26F50D6-A65F-4FD5-A779-A15FA09FCD60}"/>
                </a:ext>
              </a:extLst>
            </p:cNvPr>
            <p:cNvSpPr/>
            <p:nvPr/>
          </p:nvSpPr>
          <p:spPr>
            <a:xfrm>
              <a:off x="0" y="0"/>
              <a:ext cx="5486400" cy="4171950"/>
            </a:xfrm>
            <a:prstGeom prst="rect">
              <a:avLst/>
            </a:prstGeom>
            <a:solidFill>
              <a:srgbClr val="FFFF99"/>
            </a:solidFill>
            <a:ln w="38100" cap="flat" cmpd="sng" algn="ctr">
              <a:solidFill>
                <a:srgbClr val="000000"/>
              </a:solidFill>
              <a:prstDash val="solid"/>
              <a:miter lim="800000"/>
              <a:headEnd type="none" w="med" len="med"/>
              <a:tailEnd type="none" w="med" len="med"/>
            </a:ln>
          </p:spPr>
        </p:sp>
        <p:grpSp>
          <p:nvGrpSpPr>
            <p:cNvPr id="5" name="Group 4">
              <a:extLst>
                <a:ext uri="{FF2B5EF4-FFF2-40B4-BE49-F238E27FC236}">
                  <a16:creationId xmlns:a16="http://schemas.microsoft.com/office/drawing/2014/main" id="{B194FFE4-F049-484A-A2A4-E87277C8B4E9}"/>
                </a:ext>
              </a:extLst>
            </p:cNvPr>
            <p:cNvGrpSpPr>
              <a:grpSpLocks/>
            </p:cNvGrpSpPr>
            <p:nvPr/>
          </p:nvGrpSpPr>
          <p:grpSpPr bwMode="auto">
            <a:xfrm>
              <a:off x="685800" y="457200"/>
              <a:ext cx="1828800" cy="3514725"/>
              <a:chOff x="1980" y="2172"/>
              <a:chExt cx="2880" cy="5535"/>
            </a:xfrm>
          </p:grpSpPr>
          <p:sp>
            <p:nvSpPr>
              <p:cNvPr id="12" name="Text Box 5">
                <a:extLst>
                  <a:ext uri="{FF2B5EF4-FFF2-40B4-BE49-F238E27FC236}">
                    <a16:creationId xmlns:a16="http://schemas.microsoft.com/office/drawing/2014/main" id="{1877D348-E5CF-41C3-809D-8823EA355D52}"/>
                  </a:ext>
                </a:extLst>
              </p:cNvPr>
              <p:cNvSpPr txBox="1">
                <a:spLocks noChangeArrowheads="1"/>
              </p:cNvSpPr>
              <p:nvPr/>
            </p:nvSpPr>
            <p:spPr bwMode="auto">
              <a:xfrm>
                <a:off x="1980" y="7032"/>
                <a:ext cx="2880" cy="675"/>
              </a:xfrm>
              <a:prstGeom prst="rect">
                <a:avLst/>
              </a:prstGeom>
              <a:solidFill>
                <a:srgbClr val="CCFFFF"/>
              </a:solidFill>
              <a:ln w="9525">
                <a:solidFill>
                  <a:srgbClr val="000000"/>
                </a:solidFill>
                <a:miter lim="800000"/>
                <a:headEnd/>
                <a:tailEnd/>
              </a:ln>
            </p:spPr>
            <p:txBody>
              <a:bodyPr rot="0" vert="horz" wrap="square" lIns="91440" tIns="45720" rIns="91440" bIns="45720" anchor="t" anchorCtr="0" upright="1">
                <a:noAutofit/>
              </a:bodyPr>
              <a:lstStyle/>
              <a:p>
                <a:pPr marL="0" marR="0">
                  <a:lnSpc>
                    <a:spcPct val="115000"/>
                  </a:lnSpc>
                  <a:spcBef>
                    <a:spcPts val="0"/>
                  </a:spcBef>
                  <a:spcAft>
                    <a:spcPts val="1000"/>
                  </a:spcAft>
                </a:pPr>
                <a:r>
                  <a:rPr lang="en-US" sz="1000">
                    <a:effectLst/>
                    <a:latin typeface="Bookman Old Style" panose="02050604050505020204" pitchFamily="18" charset="0"/>
                    <a:ea typeface="Calibri" panose="020F0502020204030204" pitchFamily="34" charset="0"/>
                    <a:cs typeface="Arial" panose="020B0604020202020204" pitchFamily="34" charset="0"/>
                  </a:rPr>
                  <a:t>I had a fleeting thought about it.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Text Box 6">
                <a:extLst>
                  <a:ext uri="{FF2B5EF4-FFF2-40B4-BE49-F238E27FC236}">
                    <a16:creationId xmlns:a16="http://schemas.microsoft.com/office/drawing/2014/main" id="{41349651-133C-494C-85B9-E0837CC35BAF}"/>
                  </a:ext>
                </a:extLst>
              </p:cNvPr>
              <p:cNvSpPr txBox="1">
                <a:spLocks noChangeArrowheads="1"/>
              </p:cNvSpPr>
              <p:nvPr/>
            </p:nvSpPr>
            <p:spPr bwMode="auto">
              <a:xfrm>
                <a:off x="1980" y="6132"/>
                <a:ext cx="2880" cy="540"/>
              </a:xfrm>
              <a:prstGeom prst="rect">
                <a:avLst/>
              </a:prstGeom>
              <a:solidFill>
                <a:srgbClr val="CCFFFF"/>
              </a:solidFill>
              <a:ln w="9525">
                <a:solidFill>
                  <a:srgbClr val="000000"/>
                </a:solidFill>
                <a:miter lim="800000"/>
                <a:headEnd/>
                <a:tailEnd/>
              </a:ln>
            </p:spPr>
            <p:txBody>
              <a:bodyPr rot="0" vert="horz" wrap="square" lIns="91440" tIns="45720" rIns="91440" bIns="45720" anchor="t" anchorCtr="0" upright="1">
                <a:noAutofit/>
              </a:bodyPr>
              <a:lstStyle/>
              <a:p>
                <a:pPr marL="0" marR="0">
                  <a:lnSpc>
                    <a:spcPct val="115000"/>
                  </a:lnSpc>
                  <a:spcBef>
                    <a:spcPts val="0"/>
                  </a:spcBef>
                  <a:spcAft>
                    <a:spcPts val="1000"/>
                  </a:spcAft>
                </a:pPr>
                <a:r>
                  <a:rPr lang="en-US" sz="1000">
                    <a:effectLst/>
                    <a:latin typeface="Bookman Old Style" panose="02050604050505020204" pitchFamily="18" charset="0"/>
                    <a:ea typeface="Calibri" panose="020F0502020204030204" pitchFamily="34" charset="0"/>
                    <a:cs typeface="Arial" panose="020B0604020202020204" pitchFamily="34" charset="0"/>
                  </a:rPr>
                  <a:t>I thought about doing it.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Text Box 7">
                <a:extLst>
                  <a:ext uri="{FF2B5EF4-FFF2-40B4-BE49-F238E27FC236}">
                    <a16:creationId xmlns:a16="http://schemas.microsoft.com/office/drawing/2014/main" id="{F2A2778A-E2A0-4732-861C-909F69735550}"/>
                  </a:ext>
                </a:extLst>
              </p:cNvPr>
              <p:cNvSpPr txBox="1">
                <a:spLocks noChangeArrowheads="1"/>
              </p:cNvSpPr>
              <p:nvPr/>
            </p:nvSpPr>
            <p:spPr bwMode="auto">
              <a:xfrm>
                <a:off x="1980" y="5232"/>
                <a:ext cx="2880" cy="540"/>
              </a:xfrm>
              <a:prstGeom prst="rect">
                <a:avLst/>
              </a:prstGeom>
              <a:solidFill>
                <a:srgbClr val="CCFFFF"/>
              </a:solidFill>
              <a:ln w="9525">
                <a:solidFill>
                  <a:srgbClr val="000000"/>
                </a:solidFill>
                <a:miter lim="800000"/>
                <a:headEnd/>
                <a:tailEnd/>
              </a:ln>
            </p:spPr>
            <p:txBody>
              <a:bodyPr rot="0" vert="horz" wrap="square" lIns="91440" tIns="45720" rIns="91440" bIns="45720" anchor="t" anchorCtr="0" upright="1">
                <a:noAutofit/>
              </a:bodyPr>
              <a:lstStyle/>
              <a:p>
                <a:pPr marL="0" marR="0">
                  <a:lnSpc>
                    <a:spcPct val="115000"/>
                  </a:lnSpc>
                  <a:spcBef>
                    <a:spcPts val="0"/>
                  </a:spcBef>
                  <a:spcAft>
                    <a:spcPts val="1000"/>
                  </a:spcAft>
                </a:pPr>
                <a:r>
                  <a:rPr lang="en-US" sz="1000">
                    <a:effectLst/>
                    <a:latin typeface="Bookman Old Style" panose="02050604050505020204" pitchFamily="18" charset="0"/>
                    <a:ea typeface="Calibri" panose="020F0502020204030204" pitchFamily="34" charset="0"/>
                    <a:cs typeface="Arial" panose="020B0604020202020204" pitchFamily="34" charset="0"/>
                  </a:rPr>
                  <a:t>I made a plan to do it.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Text Box 8">
                <a:extLst>
                  <a:ext uri="{FF2B5EF4-FFF2-40B4-BE49-F238E27FC236}">
                    <a16:creationId xmlns:a16="http://schemas.microsoft.com/office/drawing/2014/main" id="{2121C8BC-6B04-45E6-B6B6-0F73A9AC3E0E}"/>
                  </a:ext>
                </a:extLst>
              </p:cNvPr>
              <p:cNvSpPr txBox="1">
                <a:spLocks noChangeArrowheads="1"/>
              </p:cNvSpPr>
              <p:nvPr/>
            </p:nvSpPr>
            <p:spPr bwMode="auto">
              <a:xfrm>
                <a:off x="1980" y="4332"/>
                <a:ext cx="2880" cy="681"/>
              </a:xfrm>
              <a:prstGeom prst="rect">
                <a:avLst/>
              </a:prstGeom>
              <a:solidFill>
                <a:srgbClr val="CCFFFF"/>
              </a:solidFill>
              <a:ln w="9525">
                <a:solidFill>
                  <a:srgbClr val="000000"/>
                </a:solidFill>
                <a:miter lim="800000"/>
                <a:headEnd/>
                <a:tailEnd/>
              </a:ln>
            </p:spPr>
            <p:txBody>
              <a:bodyPr rot="0" vert="horz" wrap="square" lIns="91440" tIns="45720" rIns="91440" bIns="45720" anchor="t" anchorCtr="0" upright="1">
                <a:noAutofit/>
              </a:bodyPr>
              <a:lstStyle/>
              <a:p>
                <a:pPr marL="0" marR="0">
                  <a:lnSpc>
                    <a:spcPct val="115000"/>
                  </a:lnSpc>
                  <a:spcBef>
                    <a:spcPts val="0"/>
                  </a:spcBef>
                  <a:spcAft>
                    <a:spcPts val="1000"/>
                  </a:spcAft>
                </a:pPr>
                <a:r>
                  <a:rPr lang="en-US" sz="1000">
                    <a:effectLst/>
                    <a:latin typeface="Bookman Old Style" panose="02050604050505020204" pitchFamily="18" charset="0"/>
                    <a:ea typeface="Calibri" panose="020F0502020204030204" pitchFamily="34" charset="0"/>
                    <a:cs typeface="Arial" panose="020B0604020202020204" pitchFamily="34" charset="0"/>
                  </a:rPr>
                  <a:t>I mentioned it to someone.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6" name="Text Box 9">
                <a:extLst>
                  <a:ext uri="{FF2B5EF4-FFF2-40B4-BE49-F238E27FC236}">
                    <a16:creationId xmlns:a16="http://schemas.microsoft.com/office/drawing/2014/main" id="{99DCF516-7A56-46DF-8BCD-4644B4EE46A1}"/>
                  </a:ext>
                </a:extLst>
              </p:cNvPr>
              <p:cNvSpPr txBox="1">
                <a:spLocks noChangeArrowheads="1"/>
              </p:cNvSpPr>
              <p:nvPr/>
            </p:nvSpPr>
            <p:spPr bwMode="auto">
              <a:xfrm>
                <a:off x="1980" y="2172"/>
                <a:ext cx="2880" cy="720"/>
              </a:xfrm>
              <a:prstGeom prst="rect">
                <a:avLst/>
              </a:prstGeom>
              <a:solidFill>
                <a:srgbClr val="CCFFFF"/>
              </a:solidFill>
              <a:ln w="9525">
                <a:solidFill>
                  <a:srgbClr val="000000"/>
                </a:solidFill>
                <a:miter lim="800000"/>
                <a:headEnd/>
                <a:tailEnd/>
              </a:ln>
            </p:spPr>
            <p:txBody>
              <a:bodyPr rot="0" vert="horz" wrap="square" lIns="91440" tIns="45720" rIns="91440" bIns="45720" anchor="t" anchorCtr="0" upright="1">
                <a:noAutofit/>
              </a:bodyPr>
              <a:lstStyle/>
              <a:p>
                <a:pPr marL="0" marR="0">
                  <a:lnSpc>
                    <a:spcPct val="115000"/>
                  </a:lnSpc>
                  <a:spcBef>
                    <a:spcPts val="0"/>
                  </a:spcBef>
                  <a:spcAft>
                    <a:spcPts val="1000"/>
                  </a:spcAft>
                </a:pPr>
                <a:r>
                  <a:rPr lang="en-US" sz="1000">
                    <a:effectLst/>
                    <a:latin typeface="Bookman Old Style" panose="02050604050505020204" pitchFamily="18" charset="0"/>
                    <a:ea typeface="Calibri" panose="020F0502020204030204" pitchFamily="34" charset="0"/>
                    <a:cs typeface="Arial" panose="020B0604020202020204" pitchFamily="34" charset="0"/>
                  </a:rPr>
                  <a:t>I promised in public that I would do this.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Text Box 10">
                <a:extLst>
                  <a:ext uri="{FF2B5EF4-FFF2-40B4-BE49-F238E27FC236}">
                    <a16:creationId xmlns:a16="http://schemas.microsoft.com/office/drawing/2014/main" id="{37967CA0-B9EB-4B4F-9C01-431530E808C5}"/>
                  </a:ext>
                </a:extLst>
              </p:cNvPr>
              <p:cNvSpPr txBox="1">
                <a:spLocks noChangeArrowheads="1"/>
              </p:cNvSpPr>
              <p:nvPr/>
            </p:nvSpPr>
            <p:spPr bwMode="auto">
              <a:xfrm>
                <a:off x="1980" y="3252"/>
                <a:ext cx="2880" cy="720"/>
              </a:xfrm>
              <a:prstGeom prst="rect">
                <a:avLst/>
              </a:prstGeom>
              <a:solidFill>
                <a:srgbClr val="CCFFFF"/>
              </a:solidFill>
              <a:ln w="9525">
                <a:solidFill>
                  <a:srgbClr val="000000"/>
                </a:solidFill>
                <a:miter lim="800000"/>
                <a:headEnd/>
                <a:tailEnd/>
              </a:ln>
            </p:spPr>
            <p:txBody>
              <a:bodyPr rot="0" vert="horz" wrap="square" lIns="91440" tIns="45720" rIns="91440" bIns="45720" anchor="t" anchorCtr="0" upright="1">
                <a:noAutofit/>
              </a:bodyPr>
              <a:lstStyle/>
              <a:p>
                <a:pPr marL="0" marR="0">
                  <a:lnSpc>
                    <a:spcPct val="115000"/>
                  </a:lnSpc>
                  <a:spcBef>
                    <a:spcPts val="0"/>
                  </a:spcBef>
                  <a:spcAft>
                    <a:spcPts val="1000"/>
                  </a:spcAft>
                </a:pPr>
                <a:r>
                  <a:rPr lang="en-US" sz="1000" dirty="0">
                    <a:effectLst/>
                    <a:latin typeface="Bookman Old Style" panose="02050604050505020204" pitchFamily="18" charset="0"/>
                    <a:ea typeface="Calibri" panose="020F0502020204030204" pitchFamily="34" charset="0"/>
                    <a:cs typeface="Arial" panose="020B0604020202020204" pitchFamily="34" charset="0"/>
                  </a:rPr>
                  <a:t>I said to someone, “I’m </a:t>
                </a:r>
                <a:r>
                  <a:rPr lang="en-US" sz="1000" dirty="0" err="1">
                    <a:effectLst/>
                    <a:latin typeface="Bookman Old Style" panose="02050604050505020204" pitchFamily="18" charset="0"/>
                    <a:ea typeface="Calibri" panose="020F0502020204030204" pitchFamily="34" charset="0"/>
                    <a:cs typeface="Arial" panose="020B0604020202020204" pitchFamily="34" charset="0"/>
                  </a:rPr>
                  <a:t>gonna</a:t>
                </a:r>
                <a:r>
                  <a:rPr lang="en-US" sz="1000" dirty="0">
                    <a:effectLst/>
                    <a:latin typeface="Bookman Old Style" panose="02050604050505020204" pitchFamily="18" charset="0"/>
                    <a:ea typeface="Calibri" panose="020F0502020204030204" pitchFamily="34" charset="0"/>
                    <a:cs typeface="Arial" panose="020B0604020202020204" pitchFamily="34" charset="0"/>
                  </a:rPr>
                  <a:t> do this.”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grpSp>
        <p:sp>
          <p:nvSpPr>
            <p:cNvPr id="6" name="Text Box 11">
              <a:extLst>
                <a:ext uri="{FF2B5EF4-FFF2-40B4-BE49-F238E27FC236}">
                  <a16:creationId xmlns:a16="http://schemas.microsoft.com/office/drawing/2014/main" id="{C78A2626-B94D-44D7-B376-861F7370D13C}"/>
                </a:ext>
              </a:extLst>
            </p:cNvPr>
            <p:cNvSpPr txBox="1">
              <a:spLocks noChangeArrowheads="1"/>
            </p:cNvSpPr>
            <p:nvPr/>
          </p:nvSpPr>
          <p:spPr bwMode="auto">
            <a:xfrm>
              <a:off x="2707875" y="2078181"/>
              <a:ext cx="1485900" cy="457200"/>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algn="ctr">
                <a:lnSpc>
                  <a:spcPct val="115000"/>
                </a:lnSpc>
                <a:spcBef>
                  <a:spcPts val="0"/>
                </a:spcBef>
                <a:spcAft>
                  <a:spcPts val="1000"/>
                </a:spcAft>
              </a:pPr>
              <a:r>
                <a:rPr lang="en-US" sz="1000" b="1">
                  <a:effectLst/>
                  <a:latin typeface="Bookman Old Style" panose="02050604050505020204" pitchFamily="18" charset="0"/>
                  <a:ea typeface="Calibri" panose="020F0502020204030204" pitchFamily="34" charset="0"/>
                  <a:cs typeface="Arial" panose="020B0604020202020204" pitchFamily="34" charset="0"/>
                </a:rPr>
                <a:t>Commitment Energy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 Box 12">
              <a:extLst>
                <a:ext uri="{FF2B5EF4-FFF2-40B4-BE49-F238E27FC236}">
                  <a16:creationId xmlns:a16="http://schemas.microsoft.com/office/drawing/2014/main" id="{7000CCBD-6824-4217-B941-8947EE52F8E1}"/>
                </a:ext>
              </a:extLst>
            </p:cNvPr>
            <p:cNvSpPr txBox="1">
              <a:spLocks noChangeArrowheads="1"/>
            </p:cNvSpPr>
            <p:nvPr/>
          </p:nvSpPr>
          <p:spPr bwMode="auto">
            <a:xfrm>
              <a:off x="3657600" y="685800"/>
              <a:ext cx="914400" cy="342900"/>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a:lnSpc>
                  <a:spcPct val="115000"/>
                </a:lnSpc>
                <a:spcBef>
                  <a:spcPts val="0"/>
                </a:spcBef>
                <a:spcAft>
                  <a:spcPts val="1000"/>
                </a:spcAft>
              </a:pPr>
              <a:r>
                <a:rPr lang="en-US" sz="1000" b="1">
                  <a:effectLst/>
                  <a:latin typeface="Bookman Old Style" panose="02050604050505020204" pitchFamily="18" charset="0"/>
                  <a:ea typeface="Calibri" panose="020F0502020204030204" pitchFamily="34" charset="0"/>
                  <a:cs typeface="Arial" panose="020B0604020202020204" pitchFamily="34" charset="0"/>
                </a:rPr>
                <a:t>Higher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 Box 13">
              <a:extLst>
                <a:ext uri="{FF2B5EF4-FFF2-40B4-BE49-F238E27FC236}">
                  <a16:creationId xmlns:a16="http://schemas.microsoft.com/office/drawing/2014/main" id="{8F288731-EBF2-4DFD-873C-32D59A8277C1}"/>
                </a:ext>
              </a:extLst>
            </p:cNvPr>
            <p:cNvSpPr txBox="1">
              <a:spLocks noChangeArrowheads="1"/>
            </p:cNvSpPr>
            <p:nvPr/>
          </p:nvSpPr>
          <p:spPr bwMode="auto">
            <a:xfrm>
              <a:off x="3657600" y="3552825"/>
              <a:ext cx="914400" cy="342900"/>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a:lnSpc>
                  <a:spcPct val="115000"/>
                </a:lnSpc>
                <a:spcBef>
                  <a:spcPts val="0"/>
                </a:spcBef>
                <a:spcAft>
                  <a:spcPts val="1000"/>
                </a:spcAft>
              </a:pPr>
              <a:r>
                <a:rPr lang="en-US" sz="1000" b="1">
                  <a:effectLst/>
                  <a:latin typeface="Bookman Old Style" panose="02050604050505020204" pitchFamily="18" charset="0"/>
                  <a:ea typeface="Calibri" panose="020F0502020204030204" pitchFamily="34" charset="0"/>
                  <a:cs typeface="Arial" panose="020B0604020202020204" pitchFamily="34" charset="0"/>
                </a:rPr>
                <a:t>Lower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9" name="Line 14">
              <a:extLst>
                <a:ext uri="{FF2B5EF4-FFF2-40B4-BE49-F238E27FC236}">
                  <a16:creationId xmlns:a16="http://schemas.microsoft.com/office/drawing/2014/main" id="{111C5BA1-92CD-49CD-BB59-E28167DAB450}"/>
                </a:ext>
              </a:extLst>
            </p:cNvPr>
            <p:cNvCxnSpPr/>
            <p:nvPr/>
          </p:nvCxnSpPr>
          <p:spPr bwMode="auto">
            <a:xfrm flipV="1">
              <a:off x="3429000" y="685800"/>
              <a:ext cx="0" cy="1257300"/>
            </a:xfrm>
            <a:prstGeom prst="line">
              <a:avLst/>
            </a:prstGeom>
            <a:noFill/>
            <a:ln w="25400">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0" name="Line 15">
              <a:extLst>
                <a:ext uri="{FF2B5EF4-FFF2-40B4-BE49-F238E27FC236}">
                  <a16:creationId xmlns:a16="http://schemas.microsoft.com/office/drawing/2014/main" id="{00A6F364-8C6F-4BF3-B20E-33FF35E40E40}"/>
                </a:ext>
              </a:extLst>
            </p:cNvPr>
            <p:cNvCxnSpPr/>
            <p:nvPr/>
          </p:nvCxnSpPr>
          <p:spPr bwMode="auto">
            <a:xfrm rot="10800000" flipV="1">
              <a:off x="3429000" y="2514600"/>
              <a:ext cx="635" cy="1257300"/>
            </a:xfrm>
            <a:prstGeom prst="line">
              <a:avLst/>
            </a:prstGeom>
            <a:noFill/>
            <a:ln w="25400">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11" name="Text Box 16">
              <a:extLst>
                <a:ext uri="{FF2B5EF4-FFF2-40B4-BE49-F238E27FC236}">
                  <a16:creationId xmlns:a16="http://schemas.microsoft.com/office/drawing/2014/main" id="{92509961-8097-4F16-8314-9C090FF54C7D}"/>
                </a:ext>
              </a:extLst>
            </p:cNvPr>
            <p:cNvSpPr txBox="1">
              <a:spLocks noChangeArrowheads="1"/>
            </p:cNvSpPr>
            <p:nvPr/>
          </p:nvSpPr>
          <p:spPr bwMode="auto">
            <a:xfrm>
              <a:off x="0" y="0"/>
              <a:ext cx="5486400" cy="342900"/>
            </a:xfrm>
            <a:prstGeom prst="rect">
              <a:avLst/>
            </a:prstGeom>
            <a:solidFill>
              <a:srgbClr val="CCFFFF"/>
            </a:solidFill>
            <a:ln w="38100">
              <a:solidFill>
                <a:srgbClr val="000000"/>
              </a:solidFill>
              <a:miter lim="800000"/>
              <a:headEnd/>
              <a:tailEnd/>
            </a:ln>
          </p:spPr>
          <p:txBody>
            <a:bodyPr rot="0" vert="horz" wrap="square" lIns="91440" tIns="45720" rIns="91440" bIns="45720" anchor="t" anchorCtr="0" upright="1">
              <a:noAutofit/>
            </a:bodyPr>
            <a:lstStyle/>
            <a:p>
              <a:pPr marL="0" marR="0" algn="ctr">
                <a:lnSpc>
                  <a:spcPct val="115000"/>
                </a:lnSpc>
                <a:spcBef>
                  <a:spcPts val="0"/>
                </a:spcBef>
                <a:spcAft>
                  <a:spcPts val="1000"/>
                </a:spcAft>
              </a:pPr>
              <a:r>
                <a:rPr lang="en-US" sz="1400" b="1">
                  <a:effectLst/>
                  <a:latin typeface="Bookman Old Style" panose="02050604050505020204" pitchFamily="18" charset="0"/>
                  <a:ea typeface="Calibri" panose="020F0502020204030204" pitchFamily="34" charset="0"/>
                  <a:cs typeface="Arial" panose="020B0604020202020204" pitchFamily="34" charset="0"/>
                </a:rPr>
                <a:t>The Power of the Spoken Word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p:txBody>
        </p:sp>
      </p:grpSp>
    </p:spTree>
    <p:extLst>
      <p:ext uri="{BB962C8B-B14F-4D97-AF65-F5344CB8AC3E}">
        <p14:creationId xmlns:p14="http://schemas.microsoft.com/office/powerpoint/2010/main" val="5975454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954686-EF65-43C4-9978-481814BD9BF3}"/>
              </a:ext>
            </a:extLst>
          </p:cNvPr>
          <p:cNvSpPr>
            <a:spLocks noGrp="1"/>
          </p:cNvSpPr>
          <p:nvPr>
            <p:ph type="title"/>
          </p:nvPr>
        </p:nvSpPr>
        <p:spPr/>
        <p:txBody>
          <a:bodyPr/>
          <a:lstStyle/>
          <a:p>
            <a:r>
              <a:rPr lang="en-US" dirty="0"/>
              <a:t>The Trust Conditions and the Power of the Spoken Word</a:t>
            </a:r>
          </a:p>
        </p:txBody>
      </p:sp>
      <p:sp>
        <p:nvSpPr>
          <p:cNvPr id="3" name="Content Placeholder 2">
            <a:extLst>
              <a:ext uri="{FF2B5EF4-FFF2-40B4-BE49-F238E27FC236}">
                <a16:creationId xmlns:a16="http://schemas.microsoft.com/office/drawing/2014/main" id="{D70FEA91-53A9-4662-95E9-EC5D5E8CAB62}"/>
              </a:ext>
            </a:extLst>
          </p:cNvPr>
          <p:cNvSpPr>
            <a:spLocks noGrp="1"/>
          </p:cNvSpPr>
          <p:nvPr>
            <p:ph idx="1"/>
          </p:nvPr>
        </p:nvSpPr>
        <p:spPr>
          <a:xfrm>
            <a:off x="1065212" y="2011511"/>
            <a:ext cx="10134600" cy="4313089"/>
          </a:xfrm>
        </p:spPr>
        <p:txBody>
          <a:bodyPr>
            <a:normAutofit/>
          </a:bodyPr>
          <a:lstStyle/>
          <a:p>
            <a:pPr marL="45720" indent="0">
              <a:buNone/>
            </a:pPr>
            <a:r>
              <a:rPr lang="en-US" sz="2400" dirty="0"/>
              <a:t>So, the answer to how the safety zone got to its new, higher level is that the people who observe it “spoke it into existence.”  </a:t>
            </a:r>
          </a:p>
          <a:p>
            <a:pPr marL="45720" indent="0">
              <a:buNone/>
            </a:pPr>
            <a:r>
              <a:rPr lang="en-US" sz="2400" dirty="0"/>
              <a:t>And once it was in existence, it stayed there because of the Trust Conditions.</a:t>
            </a:r>
          </a:p>
          <a:p>
            <a:pPr marL="45720" indent="0">
              <a:buNone/>
            </a:pPr>
            <a:r>
              <a:rPr lang="en-US" sz="2400" dirty="0"/>
              <a:t>This is the Power of the Spoken Word.</a:t>
            </a:r>
          </a:p>
          <a:p>
            <a:pPr marL="45720" indent="0">
              <a:buNone/>
            </a:pPr>
            <a:r>
              <a:rPr lang="en-US" sz="2400" dirty="0"/>
              <a:t>The leader who would use it has to do only three things:</a:t>
            </a:r>
          </a:p>
          <a:p>
            <a:r>
              <a:rPr lang="en-US" dirty="0"/>
              <a:t>Communicate a vision</a:t>
            </a:r>
          </a:p>
          <a:p>
            <a:r>
              <a:rPr lang="en-US" dirty="0"/>
              <a:t>Be honest about what is negotiable and what isn’t</a:t>
            </a:r>
          </a:p>
          <a:p>
            <a:r>
              <a:rPr lang="en-US" dirty="0"/>
              <a:t>...Ask questions, and LISTEN*</a:t>
            </a:r>
          </a:p>
          <a:p>
            <a:pPr marL="45720" indent="0">
              <a:buNone/>
            </a:pPr>
            <a:endParaRPr lang="en-US" sz="2400" dirty="0"/>
          </a:p>
        </p:txBody>
      </p:sp>
    </p:spTree>
    <p:extLst>
      <p:ext uri="{BB962C8B-B14F-4D97-AF65-F5344CB8AC3E}">
        <p14:creationId xmlns:p14="http://schemas.microsoft.com/office/powerpoint/2010/main" val="3289869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BCE490-C167-44EA-80DB-F49D9994B8EE}"/>
              </a:ext>
            </a:extLst>
          </p:cNvPr>
          <p:cNvSpPr>
            <a:spLocks noGrp="1"/>
          </p:cNvSpPr>
          <p:nvPr>
            <p:ph type="title"/>
          </p:nvPr>
        </p:nvSpPr>
        <p:spPr/>
        <p:txBody>
          <a:bodyPr/>
          <a:lstStyle/>
          <a:p>
            <a:r>
              <a:rPr lang="en-US" dirty="0"/>
              <a:t>When the 3-Stage Method Won’t Work</a:t>
            </a:r>
          </a:p>
        </p:txBody>
      </p:sp>
      <p:sp>
        <p:nvSpPr>
          <p:cNvPr id="3" name="Content Placeholder 2">
            <a:extLst>
              <a:ext uri="{FF2B5EF4-FFF2-40B4-BE49-F238E27FC236}">
                <a16:creationId xmlns:a16="http://schemas.microsoft.com/office/drawing/2014/main" id="{640567AF-5A1E-4A4B-BC73-0D493FE6B859}"/>
              </a:ext>
            </a:extLst>
          </p:cNvPr>
          <p:cNvSpPr>
            <a:spLocks noGrp="1"/>
          </p:cNvSpPr>
          <p:nvPr>
            <p:ph idx="1"/>
          </p:nvPr>
        </p:nvSpPr>
        <p:spPr/>
        <p:txBody>
          <a:bodyPr>
            <a:normAutofit/>
          </a:bodyPr>
          <a:lstStyle/>
          <a:p>
            <a:pPr marL="45720" indent="0">
              <a:buNone/>
            </a:pPr>
            <a:r>
              <a:rPr lang="en-US" sz="2400" dirty="0"/>
              <a:t>The method gives people the “right to speak.”</a:t>
            </a:r>
          </a:p>
          <a:p>
            <a:pPr marL="45720" indent="0">
              <a:buNone/>
            </a:pPr>
            <a:r>
              <a:rPr lang="en-US" sz="2400" dirty="0"/>
              <a:t>In order for it to do its work, this right must exercised “in good faith.”</a:t>
            </a:r>
          </a:p>
          <a:p>
            <a:pPr marL="45720" indent="0">
              <a:buNone/>
            </a:pPr>
            <a:r>
              <a:rPr lang="en-US" sz="2400" dirty="0"/>
              <a:t>Therefore, if the leader (or rather, a manager who </a:t>
            </a:r>
            <a:r>
              <a:rPr lang="en-US" sz="2400" i="1" dirty="0"/>
              <a:t>wants </a:t>
            </a:r>
            <a:r>
              <a:rPr lang="en-US" sz="2400" dirty="0"/>
              <a:t>to lead) is not trusted, people will resist engagement in the conversation.</a:t>
            </a:r>
          </a:p>
          <a:p>
            <a:pPr marL="45720" indent="0">
              <a:buNone/>
            </a:pPr>
            <a:r>
              <a:rPr lang="en-US" sz="2400" dirty="0"/>
              <a:t>And then, little or no change, and almost surely no </a:t>
            </a:r>
            <a:r>
              <a:rPr lang="en-US" sz="2400" i="1" dirty="0"/>
              <a:t>lasting </a:t>
            </a:r>
            <a:r>
              <a:rPr lang="en-US" sz="2400" dirty="0"/>
              <a:t>change, will occur.</a:t>
            </a:r>
          </a:p>
          <a:p>
            <a:pPr marL="45720" indent="0">
              <a:buNone/>
            </a:pPr>
            <a:r>
              <a:rPr lang="en-US" sz="2400" dirty="0"/>
              <a:t>Consider this next time your manager calls a meeting and wants you and your peers to suggest ways of improving your productivity.</a:t>
            </a:r>
          </a:p>
        </p:txBody>
      </p:sp>
    </p:spTree>
    <p:extLst>
      <p:ext uri="{BB962C8B-B14F-4D97-AF65-F5344CB8AC3E}">
        <p14:creationId xmlns:p14="http://schemas.microsoft.com/office/powerpoint/2010/main" val="35361961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CAB40-3EAF-4D15-889B-E8195361295D}"/>
              </a:ext>
            </a:extLst>
          </p:cNvPr>
          <p:cNvSpPr>
            <a:spLocks noGrp="1"/>
          </p:cNvSpPr>
          <p:nvPr>
            <p:ph type="title"/>
          </p:nvPr>
        </p:nvSpPr>
        <p:spPr/>
        <p:txBody>
          <a:bodyPr/>
          <a:lstStyle/>
          <a:p>
            <a:r>
              <a:rPr lang="en-US" dirty="0"/>
              <a:t>Kotter’s 8 Steps</a:t>
            </a:r>
          </a:p>
        </p:txBody>
      </p:sp>
      <p:sp>
        <p:nvSpPr>
          <p:cNvPr id="3" name="Content Placeholder 2">
            <a:extLst>
              <a:ext uri="{FF2B5EF4-FFF2-40B4-BE49-F238E27FC236}">
                <a16:creationId xmlns:a16="http://schemas.microsoft.com/office/drawing/2014/main" id="{1CD73B86-EDB8-4772-B7CB-1BC5F756601E}"/>
              </a:ext>
            </a:extLst>
          </p:cNvPr>
          <p:cNvSpPr>
            <a:spLocks noGrp="1"/>
          </p:cNvSpPr>
          <p:nvPr>
            <p:ph idx="1"/>
          </p:nvPr>
        </p:nvSpPr>
        <p:spPr/>
        <p:txBody>
          <a:bodyPr>
            <a:normAutofit/>
          </a:bodyPr>
          <a:lstStyle/>
          <a:p>
            <a:pPr marL="45720" indent="0">
              <a:buNone/>
            </a:pPr>
            <a:r>
              <a:rPr lang="en-US" sz="2400" dirty="0"/>
              <a:t>After three decades of the use of Lewin’s model by management consultants, Joseph Kotter (the one who wrote the book, </a:t>
            </a:r>
            <a:r>
              <a:rPr lang="en-US" sz="2400" i="1" dirty="0"/>
              <a:t>The General Managers</a:t>
            </a:r>
            <a:r>
              <a:rPr lang="en-US" sz="2400" dirty="0"/>
              <a:t>), wrote another book, </a:t>
            </a:r>
            <a:r>
              <a:rPr lang="en-US" sz="2400" i="1" dirty="0"/>
              <a:t>Leading Change</a:t>
            </a:r>
            <a:r>
              <a:rPr lang="en-US" sz="2400" dirty="0"/>
              <a:t> (1996) in which he reflected on three decades of corporate change efforts.</a:t>
            </a:r>
          </a:p>
          <a:p>
            <a:pPr marL="45720" indent="0">
              <a:buNone/>
            </a:pPr>
            <a:r>
              <a:rPr lang="en-US" sz="2400" dirty="0"/>
              <a:t>He found that there were 8 steps that were followed by all successful change efforts...</a:t>
            </a:r>
          </a:p>
          <a:p>
            <a:pPr marL="45720" indent="0">
              <a:buNone/>
            </a:pPr>
            <a:endParaRPr lang="en-US" sz="2400" dirty="0"/>
          </a:p>
          <a:p>
            <a:pPr marL="45720" indent="0">
              <a:buNone/>
            </a:pPr>
            <a:endParaRPr lang="en-US" sz="2400" dirty="0"/>
          </a:p>
        </p:txBody>
      </p:sp>
    </p:spTree>
    <p:extLst>
      <p:ext uri="{BB962C8B-B14F-4D97-AF65-F5344CB8AC3E}">
        <p14:creationId xmlns:p14="http://schemas.microsoft.com/office/powerpoint/2010/main" val="14622652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14BF1-2FD7-4D96-9CAC-6A9CD74D67D5}"/>
              </a:ext>
            </a:extLst>
          </p:cNvPr>
          <p:cNvSpPr>
            <a:spLocks noGrp="1"/>
          </p:cNvSpPr>
          <p:nvPr>
            <p:ph type="title"/>
          </p:nvPr>
        </p:nvSpPr>
        <p:spPr/>
        <p:txBody>
          <a:bodyPr/>
          <a:lstStyle/>
          <a:p>
            <a:r>
              <a:rPr lang="en-US" dirty="0"/>
              <a:t>Kotter’s 8 Steps</a:t>
            </a:r>
          </a:p>
        </p:txBody>
      </p:sp>
      <p:sp>
        <p:nvSpPr>
          <p:cNvPr id="3" name="Content Placeholder 2">
            <a:extLst>
              <a:ext uri="{FF2B5EF4-FFF2-40B4-BE49-F238E27FC236}">
                <a16:creationId xmlns:a16="http://schemas.microsoft.com/office/drawing/2014/main" id="{9B68BFD1-55B9-4431-A0A4-BEAF87492D8B}"/>
              </a:ext>
            </a:extLst>
          </p:cNvPr>
          <p:cNvSpPr>
            <a:spLocks noGrp="1"/>
          </p:cNvSpPr>
          <p:nvPr>
            <p:ph idx="1"/>
          </p:nvPr>
        </p:nvSpPr>
        <p:spPr>
          <a:xfrm>
            <a:off x="1065212" y="2011511"/>
            <a:ext cx="10134600" cy="4389289"/>
          </a:xfrm>
        </p:spPr>
        <p:txBody>
          <a:bodyPr>
            <a:normAutofit fontScale="92500" lnSpcReduction="10000"/>
          </a:bodyPr>
          <a:lstStyle/>
          <a:p>
            <a:pPr lvl="0"/>
            <a:r>
              <a:rPr lang="en-US" sz="1900" dirty="0"/>
              <a:t>Establish a sense of urgency by creating a compelling reason why change is needed</a:t>
            </a:r>
          </a:p>
          <a:p>
            <a:pPr lvl="0"/>
            <a:r>
              <a:rPr lang="en-US" sz="1900" dirty="0"/>
              <a:t>Form a coalition with enough power to lead the change</a:t>
            </a:r>
          </a:p>
          <a:p>
            <a:pPr lvl="0"/>
            <a:r>
              <a:rPr lang="en-US" sz="1900" dirty="0"/>
              <a:t>Create a new vision to direct the change and strategies for achieving the vision</a:t>
            </a:r>
          </a:p>
          <a:p>
            <a:pPr lvl="0"/>
            <a:r>
              <a:rPr lang="en-US" sz="1900" dirty="0"/>
              <a:t>Communicate the vision throughout the organization</a:t>
            </a:r>
          </a:p>
          <a:p>
            <a:pPr lvl="0"/>
            <a:r>
              <a:rPr lang="en-US" sz="1900" dirty="0"/>
              <a:t>Empower others to act on the vision by removing barriers to change and encouraging risk taking and creative problem solving.</a:t>
            </a:r>
          </a:p>
          <a:p>
            <a:pPr lvl="0"/>
            <a:r>
              <a:rPr lang="en-US" sz="1900" dirty="0"/>
              <a:t>Plan for, create, and reward short-term “wins” that move the organization toward the new vision.</a:t>
            </a:r>
          </a:p>
          <a:p>
            <a:pPr lvl="0"/>
            <a:r>
              <a:rPr lang="en-US" sz="1900" dirty="0"/>
              <a:t>Consolidate improvements, reassess changes, and make necessary adjustments in the new programs.</a:t>
            </a:r>
          </a:p>
          <a:p>
            <a:pPr lvl="0"/>
            <a:r>
              <a:rPr lang="en-US" sz="1900" dirty="0"/>
              <a:t>Reinforce the changes b</a:t>
            </a:r>
            <a:r>
              <a:rPr lang="en-US" dirty="0"/>
              <a:t>y demonstrating the relationship between new behaviors and organizational success.</a:t>
            </a:r>
          </a:p>
          <a:p>
            <a:pPr marL="45720" indent="0">
              <a:buNone/>
            </a:pPr>
            <a:endParaRPr lang="en-US" dirty="0"/>
          </a:p>
        </p:txBody>
      </p:sp>
    </p:spTree>
    <p:extLst>
      <p:ext uri="{BB962C8B-B14F-4D97-AF65-F5344CB8AC3E}">
        <p14:creationId xmlns:p14="http://schemas.microsoft.com/office/powerpoint/2010/main" val="2116492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D7E06B-E8E8-4FE5-BDA9-B1A4676ED8E3}"/>
              </a:ext>
            </a:extLst>
          </p:cNvPr>
          <p:cNvSpPr>
            <a:spLocks noGrp="1"/>
          </p:cNvSpPr>
          <p:nvPr>
            <p:ph type="title"/>
          </p:nvPr>
        </p:nvSpPr>
        <p:spPr/>
        <p:txBody>
          <a:bodyPr/>
          <a:lstStyle/>
          <a:p>
            <a:r>
              <a:rPr lang="en-US" dirty="0"/>
              <a:t>Kotter’s 8 Steps</a:t>
            </a:r>
          </a:p>
        </p:txBody>
      </p:sp>
      <p:sp>
        <p:nvSpPr>
          <p:cNvPr id="3" name="Content Placeholder 2">
            <a:extLst>
              <a:ext uri="{FF2B5EF4-FFF2-40B4-BE49-F238E27FC236}">
                <a16:creationId xmlns:a16="http://schemas.microsoft.com/office/drawing/2014/main" id="{0F5FFA37-6D99-4038-93A0-D18B3436AA9A}"/>
              </a:ext>
            </a:extLst>
          </p:cNvPr>
          <p:cNvSpPr>
            <a:spLocks noGrp="1"/>
          </p:cNvSpPr>
          <p:nvPr>
            <p:ph idx="1"/>
          </p:nvPr>
        </p:nvSpPr>
        <p:spPr/>
        <p:txBody>
          <a:bodyPr>
            <a:normAutofit/>
          </a:bodyPr>
          <a:lstStyle/>
          <a:p>
            <a:pPr marL="45720" indent="0">
              <a:buNone/>
            </a:pPr>
            <a:endParaRPr lang="en-US" sz="2400" dirty="0"/>
          </a:p>
          <a:p>
            <a:pPr marL="45720" indent="0">
              <a:buNone/>
            </a:pPr>
            <a:endParaRPr lang="en-US" sz="2400" dirty="0"/>
          </a:p>
          <a:p>
            <a:pPr marL="45720" indent="0">
              <a:buNone/>
            </a:pPr>
            <a:r>
              <a:rPr lang="en-US" sz="2400" dirty="0"/>
              <a:t>As an exercise, you may want to assign Kotter’s 8 steps to Lewin’s 3-Stage Model, and to </a:t>
            </a:r>
            <a:r>
              <a:rPr lang="en-US" sz="2400" i="1" dirty="0"/>
              <a:t>explain why</a:t>
            </a:r>
            <a:r>
              <a:rPr lang="en-US" sz="2400" dirty="0"/>
              <a:t> you have made these assignments.  </a:t>
            </a:r>
          </a:p>
          <a:p>
            <a:pPr marL="45720" indent="0">
              <a:buNone/>
            </a:pPr>
            <a:r>
              <a:rPr lang="en-US" sz="2400" dirty="0"/>
              <a:t>Don’t just quote the text by Robbins and Judge [2018], where this is treated in Chapter 17.  They don’t explain why this matching of Lewin’s model with that of Kotter is valid.  </a:t>
            </a:r>
          </a:p>
        </p:txBody>
      </p:sp>
    </p:spTree>
    <p:extLst>
      <p:ext uri="{BB962C8B-B14F-4D97-AF65-F5344CB8AC3E}">
        <p14:creationId xmlns:p14="http://schemas.microsoft.com/office/powerpoint/2010/main" val="34953641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arn(inVertic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arn(inVertical)">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a:t>Objectives of This Presentation</a:t>
            </a:r>
          </a:p>
        </p:txBody>
      </p:sp>
      <p:sp>
        <p:nvSpPr>
          <p:cNvPr id="14" name="Content Placeholder 13"/>
          <p:cNvSpPr>
            <a:spLocks noGrp="1"/>
          </p:cNvSpPr>
          <p:nvPr>
            <p:ph idx="1"/>
          </p:nvPr>
        </p:nvSpPr>
        <p:spPr>
          <a:xfrm>
            <a:off x="1065212" y="2011511"/>
            <a:ext cx="10134600" cy="4008289"/>
          </a:xfrm>
        </p:spPr>
        <p:txBody>
          <a:bodyPr>
            <a:normAutofit/>
          </a:bodyPr>
          <a:lstStyle/>
          <a:p>
            <a:r>
              <a:rPr lang="en-US" sz="2400" dirty="0"/>
              <a:t>Kurt Lewin’s 3-Stage Model</a:t>
            </a:r>
          </a:p>
          <a:p>
            <a:r>
              <a:rPr lang="en-US" sz="2400" dirty="0"/>
              <a:t>How it works</a:t>
            </a:r>
          </a:p>
          <a:p>
            <a:r>
              <a:rPr lang="en-US" sz="2400" dirty="0"/>
              <a:t>Why it works </a:t>
            </a:r>
          </a:p>
          <a:p>
            <a:pPr lvl="1"/>
            <a:r>
              <a:rPr lang="en-US" sz="2200" dirty="0"/>
              <a:t>Trust Conditions</a:t>
            </a:r>
          </a:p>
          <a:p>
            <a:pPr lvl="1"/>
            <a:r>
              <a:rPr lang="en-US" sz="2200" dirty="0"/>
              <a:t>The Power of Words</a:t>
            </a:r>
            <a:endParaRPr lang="en-US" sz="2400" dirty="0"/>
          </a:p>
          <a:p>
            <a:r>
              <a:rPr lang="en-US" sz="2400" dirty="0"/>
              <a:t>When it won’t work</a:t>
            </a:r>
          </a:p>
          <a:p>
            <a:r>
              <a:rPr lang="en-US" sz="2400" dirty="0"/>
              <a:t>Kotter’s 8 steps</a:t>
            </a:r>
          </a:p>
          <a:p>
            <a:endParaRPr lang="en-US" sz="2400" dirty="0"/>
          </a:p>
          <a:p>
            <a:endParaRPr lang="en-US" sz="2400" dirty="0"/>
          </a:p>
          <a:p>
            <a:endParaRPr lang="en-US" sz="2400" dirty="0"/>
          </a:p>
          <a:p>
            <a:endParaRPr lang="en-US" sz="2400" dirty="0"/>
          </a:p>
        </p:txBody>
      </p:sp>
    </p:spTree>
    <p:extLst>
      <p:ext uri="{BB962C8B-B14F-4D97-AF65-F5344CB8AC3E}">
        <p14:creationId xmlns:p14="http://schemas.microsoft.com/office/powerpoint/2010/main" val="1437231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 calcmode="lin" valueType="num">
                                      <p:cBhvr additive="base">
                                        <p:cTn id="7"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xEl>
                                              <p:pRg st="1" end="1"/>
                                            </p:txEl>
                                          </p:spTgt>
                                        </p:tgtEl>
                                        <p:attrNameLst>
                                          <p:attrName>style.visibility</p:attrName>
                                        </p:attrNameLst>
                                      </p:cBhvr>
                                      <p:to>
                                        <p:strVal val="visible"/>
                                      </p:to>
                                    </p:set>
                                    <p:anim calcmode="lin" valueType="num">
                                      <p:cBhvr additive="base">
                                        <p:cTn id="13" dur="500" fill="hold"/>
                                        <p:tgtEl>
                                          <p:spTgt spid="1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
                                            <p:txEl>
                                              <p:pRg st="2" end="2"/>
                                            </p:txEl>
                                          </p:spTgt>
                                        </p:tgtEl>
                                        <p:attrNameLst>
                                          <p:attrName>style.visibility</p:attrName>
                                        </p:attrNameLst>
                                      </p:cBhvr>
                                      <p:to>
                                        <p:strVal val="visible"/>
                                      </p:to>
                                    </p:set>
                                    <p:anim calcmode="lin" valueType="num">
                                      <p:cBhvr additive="base">
                                        <p:cTn id="19" dur="500" fill="hold"/>
                                        <p:tgtEl>
                                          <p:spTgt spid="1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4">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4">
                                            <p:txEl>
                                              <p:pRg st="3" end="3"/>
                                            </p:txEl>
                                          </p:spTgt>
                                        </p:tgtEl>
                                        <p:attrNameLst>
                                          <p:attrName>style.visibility</p:attrName>
                                        </p:attrNameLst>
                                      </p:cBhvr>
                                      <p:to>
                                        <p:strVal val="visible"/>
                                      </p:to>
                                    </p:set>
                                    <p:anim calcmode="lin" valueType="num">
                                      <p:cBhvr additive="base">
                                        <p:cTn id="23" dur="500" fill="hold"/>
                                        <p:tgtEl>
                                          <p:spTgt spid="14">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4">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4">
                                            <p:txEl>
                                              <p:pRg st="4" end="4"/>
                                            </p:txEl>
                                          </p:spTgt>
                                        </p:tgtEl>
                                        <p:attrNameLst>
                                          <p:attrName>style.visibility</p:attrName>
                                        </p:attrNameLst>
                                      </p:cBhvr>
                                      <p:to>
                                        <p:strVal val="visible"/>
                                      </p:to>
                                    </p:set>
                                    <p:anim calcmode="lin" valueType="num">
                                      <p:cBhvr additive="base">
                                        <p:cTn id="27" dur="500" fill="hold"/>
                                        <p:tgtEl>
                                          <p:spTgt spid="14">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4">
                                            <p:txEl>
                                              <p:pRg st="5" end="5"/>
                                            </p:txEl>
                                          </p:spTgt>
                                        </p:tgtEl>
                                        <p:attrNameLst>
                                          <p:attrName>style.visibility</p:attrName>
                                        </p:attrNameLst>
                                      </p:cBhvr>
                                      <p:to>
                                        <p:strVal val="visible"/>
                                      </p:to>
                                    </p:set>
                                    <p:anim calcmode="lin" valueType="num">
                                      <p:cBhvr additive="base">
                                        <p:cTn id="33" dur="500" fill="hold"/>
                                        <p:tgtEl>
                                          <p:spTgt spid="14">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4">
                                            <p:txEl>
                                              <p:pRg st="6" end="6"/>
                                            </p:txEl>
                                          </p:spTgt>
                                        </p:tgtEl>
                                        <p:attrNameLst>
                                          <p:attrName>style.visibility</p:attrName>
                                        </p:attrNameLst>
                                      </p:cBhvr>
                                      <p:to>
                                        <p:strVal val="visible"/>
                                      </p:to>
                                    </p:set>
                                    <p:anim calcmode="lin" valueType="num">
                                      <p:cBhvr additive="base">
                                        <p:cTn id="39" dur="500" fill="hold"/>
                                        <p:tgtEl>
                                          <p:spTgt spid="14">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1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4DE2F-E63B-43FD-A1D9-9AEF7C00B028}"/>
              </a:ext>
            </a:extLst>
          </p:cNvPr>
          <p:cNvSpPr>
            <a:spLocks noGrp="1"/>
          </p:cNvSpPr>
          <p:nvPr>
            <p:ph type="title"/>
          </p:nvPr>
        </p:nvSpPr>
        <p:spPr/>
        <p:txBody>
          <a:bodyPr/>
          <a:lstStyle/>
          <a:p>
            <a:r>
              <a:rPr lang="en-US" dirty="0"/>
              <a:t>Segue to Next Lesson</a:t>
            </a:r>
          </a:p>
        </p:txBody>
      </p:sp>
      <p:sp>
        <p:nvSpPr>
          <p:cNvPr id="3" name="Content Placeholder 2">
            <a:extLst>
              <a:ext uri="{FF2B5EF4-FFF2-40B4-BE49-F238E27FC236}">
                <a16:creationId xmlns:a16="http://schemas.microsoft.com/office/drawing/2014/main" id="{6BD673A9-7515-4B71-B396-1B74ECFC5814}"/>
              </a:ext>
            </a:extLst>
          </p:cNvPr>
          <p:cNvSpPr>
            <a:spLocks noGrp="1"/>
          </p:cNvSpPr>
          <p:nvPr>
            <p:ph idx="1"/>
          </p:nvPr>
        </p:nvSpPr>
        <p:spPr/>
        <p:txBody>
          <a:bodyPr>
            <a:normAutofit/>
          </a:bodyPr>
          <a:lstStyle/>
          <a:p>
            <a:pPr marL="45720" indent="0">
              <a:buNone/>
            </a:pPr>
            <a:r>
              <a:rPr lang="en-US" sz="2400" dirty="0"/>
              <a:t>If it is not already clear that using the 3-Stage Model results, among other things, in the creation of a “team,” you will know this by the end of the next lesson.</a:t>
            </a:r>
          </a:p>
          <a:p>
            <a:pPr marL="45720" indent="0">
              <a:buNone/>
            </a:pPr>
            <a:r>
              <a:rPr lang="en-US" sz="2400" dirty="0"/>
              <a:t>You will also see how it relates to the concept of Management by Objectives (MBO).</a:t>
            </a:r>
          </a:p>
        </p:txBody>
      </p:sp>
    </p:spTree>
    <p:extLst>
      <p:ext uri="{BB962C8B-B14F-4D97-AF65-F5344CB8AC3E}">
        <p14:creationId xmlns:p14="http://schemas.microsoft.com/office/powerpoint/2010/main" val="17464752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32C546A-136B-4857-9629-DB46E065392D}"/>
              </a:ext>
            </a:extLst>
          </p:cNvPr>
          <p:cNvSpPr txBox="1"/>
          <p:nvPr/>
        </p:nvSpPr>
        <p:spPr>
          <a:xfrm>
            <a:off x="3964936" y="3124200"/>
            <a:ext cx="3621504" cy="1200329"/>
          </a:xfrm>
          <a:prstGeom prst="rect">
            <a:avLst/>
          </a:prstGeom>
          <a:noFill/>
        </p:spPr>
        <p:txBody>
          <a:bodyPr wrap="none" rtlCol="0">
            <a:spAutoFit/>
          </a:bodyPr>
          <a:lstStyle/>
          <a:p>
            <a:pPr algn="ctr"/>
            <a:r>
              <a:rPr lang="en-US" sz="3600" b="1" i="1" dirty="0">
                <a:solidFill>
                  <a:srgbClr val="00B050"/>
                </a:solidFill>
              </a:rPr>
              <a:t>End of Lesson 8—</a:t>
            </a:r>
          </a:p>
          <a:p>
            <a:pPr algn="ctr"/>
            <a:r>
              <a:rPr lang="en-US" sz="3600" b="1" i="1" dirty="0">
                <a:solidFill>
                  <a:srgbClr val="00B050"/>
                </a:solidFill>
              </a:rPr>
              <a:t>Thank You!</a:t>
            </a:r>
          </a:p>
        </p:txBody>
      </p:sp>
    </p:spTree>
    <p:extLst>
      <p:ext uri="{BB962C8B-B14F-4D97-AF65-F5344CB8AC3E}">
        <p14:creationId xmlns:p14="http://schemas.microsoft.com/office/powerpoint/2010/main" val="1970571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06CA8-0C2B-4B79-A2B3-330C0B7C8A99}"/>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1FEA9EA1-CD57-468E-8E76-8781B2F3D302}"/>
              </a:ext>
            </a:extLst>
          </p:cNvPr>
          <p:cNvSpPr>
            <a:spLocks noGrp="1"/>
          </p:cNvSpPr>
          <p:nvPr>
            <p:ph idx="1"/>
          </p:nvPr>
        </p:nvSpPr>
        <p:spPr/>
        <p:txBody>
          <a:bodyPr>
            <a:normAutofit lnSpcReduction="10000"/>
          </a:bodyPr>
          <a:lstStyle/>
          <a:p>
            <a:pPr marL="0" indent="0">
              <a:buNone/>
            </a:pPr>
            <a:r>
              <a:rPr lang="en-US" dirty="0"/>
              <a:t>Kotter, John. (1996).  </a:t>
            </a:r>
            <a:r>
              <a:rPr lang="en-US" i="1" dirty="0"/>
              <a:t>Leading change. </a:t>
            </a:r>
            <a:r>
              <a:rPr lang="en-US" dirty="0"/>
              <a:t>Cambridge MA</a:t>
            </a:r>
            <a:r>
              <a:rPr lang="en-US" i="1" dirty="0"/>
              <a:t>: </a:t>
            </a:r>
            <a:r>
              <a:rPr lang="en-US" dirty="0"/>
              <a:t>Harvard Business School Press.</a:t>
            </a:r>
          </a:p>
          <a:p>
            <a:pPr marL="0" indent="0">
              <a:buNone/>
            </a:pPr>
            <a:r>
              <a:rPr lang="en-US" dirty="0"/>
              <a:t>Lewin, Kurt.  Formalization and progress in psychology. </a:t>
            </a:r>
            <a:r>
              <a:rPr lang="en-US" i="1" dirty="0"/>
              <a:t>University of Iowa Studies in Child Welfare</a:t>
            </a:r>
            <a:r>
              <a:rPr lang="en-US" dirty="0"/>
              <a:t> 16.3 (1940): 9-42.  Reproduced in Lewin (1951 1-29).</a:t>
            </a:r>
          </a:p>
          <a:p>
            <a:pPr marL="0" indent="0">
              <a:buNone/>
            </a:pPr>
            <a:r>
              <a:rPr lang="en-US" dirty="0"/>
              <a:t>Lewin, Kurt. Frontiers in group dynamics. </a:t>
            </a:r>
            <a:r>
              <a:rPr lang="en-US" i="1" dirty="0"/>
              <a:t>Human Relations</a:t>
            </a:r>
            <a:r>
              <a:rPr lang="en-US" dirty="0"/>
              <a:t> I (1947): 2-38.  Reproduced in Lewin (1951 188-237)</a:t>
            </a:r>
          </a:p>
          <a:p>
            <a:pPr marL="0" indent="0">
              <a:buNone/>
            </a:pPr>
            <a:r>
              <a:rPr lang="en-US" dirty="0"/>
              <a:t>Lewin, Kurt.  (1951).  </a:t>
            </a:r>
            <a:r>
              <a:rPr lang="en-US" i="1" dirty="0"/>
              <a:t>Field theory in the social sciences</a:t>
            </a:r>
            <a:r>
              <a:rPr lang="en-US" dirty="0"/>
              <a:t> (ed. </a:t>
            </a:r>
            <a:r>
              <a:rPr lang="en-US" dirty="0" err="1"/>
              <a:t>Dorwin</a:t>
            </a:r>
            <a:r>
              <a:rPr lang="en-US" dirty="0"/>
              <a:t> Cartwright).  Chicago:  University of Chicago Press.</a:t>
            </a:r>
          </a:p>
          <a:p>
            <a:pPr marL="0" indent="0">
              <a:buNone/>
            </a:pPr>
            <a:r>
              <a:rPr lang="en-US" dirty="0"/>
              <a:t>Robbins, S. P., &amp; Judge, T. (2018). </a:t>
            </a:r>
            <a:r>
              <a:rPr lang="en-US" i="1" dirty="0"/>
              <a:t>Essentials of organizational behavior</a:t>
            </a:r>
            <a:r>
              <a:rPr lang="en-US" dirty="0"/>
              <a:t>. New York, NY : Pearson</a:t>
            </a:r>
          </a:p>
          <a:p>
            <a:pPr marL="0" indent="0">
              <a:buNone/>
            </a:pPr>
            <a:r>
              <a:rPr lang="en-US" dirty="0"/>
              <a:t>Schein, Edgar. (2013). </a:t>
            </a:r>
            <a:r>
              <a:rPr lang="en-US" i="1" dirty="0"/>
              <a:t>Humble inquiry: the gentle art of asking instead of telling.  </a:t>
            </a:r>
            <a:r>
              <a:rPr lang="en-US" dirty="0"/>
              <a:t>San Francisco: Berrett-Koehler Publishers, Inc. </a:t>
            </a:r>
          </a:p>
          <a:p>
            <a:pPr marL="0" indent="0">
              <a:buNone/>
            </a:pPr>
            <a:endParaRPr lang="en-US" dirty="0"/>
          </a:p>
        </p:txBody>
      </p:sp>
    </p:spTree>
    <p:extLst>
      <p:ext uri="{BB962C8B-B14F-4D97-AF65-F5344CB8AC3E}">
        <p14:creationId xmlns:p14="http://schemas.microsoft.com/office/powerpoint/2010/main" val="32121811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D79075-F6FB-48E8-A9B7-021A60076EA2}"/>
              </a:ext>
            </a:extLst>
          </p:cNvPr>
          <p:cNvSpPr>
            <a:spLocks noGrp="1"/>
          </p:cNvSpPr>
          <p:nvPr>
            <p:ph type="title"/>
          </p:nvPr>
        </p:nvSpPr>
        <p:spPr/>
        <p:txBody>
          <a:bodyPr/>
          <a:lstStyle/>
          <a:p>
            <a:r>
              <a:rPr lang="en-US" dirty="0"/>
              <a:t>Kurt Lewin’s 3-Stage Model</a:t>
            </a:r>
          </a:p>
        </p:txBody>
      </p:sp>
      <p:sp>
        <p:nvSpPr>
          <p:cNvPr id="3" name="Content Placeholder 2">
            <a:extLst>
              <a:ext uri="{FF2B5EF4-FFF2-40B4-BE49-F238E27FC236}">
                <a16:creationId xmlns:a16="http://schemas.microsoft.com/office/drawing/2014/main" id="{E998A28D-2BB8-4F93-A2AF-4760D8EDD06E}"/>
              </a:ext>
            </a:extLst>
          </p:cNvPr>
          <p:cNvSpPr>
            <a:spLocks noGrp="1"/>
          </p:cNvSpPr>
          <p:nvPr>
            <p:ph idx="1"/>
          </p:nvPr>
        </p:nvSpPr>
        <p:spPr/>
        <p:txBody>
          <a:bodyPr/>
          <a:lstStyle/>
          <a:p>
            <a:pPr marL="0" indent="0">
              <a:buNone/>
            </a:pPr>
            <a:r>
              <a:rPr lang="en-US" sz="2400" dirty="0"/>
              <a:t>Two kinds of training:</a:t>
            </a:r>
          </a:p>
          <a:p>
            <a:r>
              <a:rPr lang="en-US" dirty="0"/>
              <a:t>Lecture:</a:t>
            </a:r>
          </a:p>
          <a:p>
            <a:pPr lvl="1"/>
            <a:r>
              <a:rPr lang="en-US" dirty="0"/>
              <a:t>A formal presentation aimed at informing the recipients of training as to what to believe, how to do something, and why they should believe or do it. </a:t>
            </a:r>
          </a:p>
          <a:p>
            <a:r>
              <a:rPr lang="en-US" dirty="0"/>
              <a:t>Group Discussion:</a:t>
            </a:r>
          </a:p>
          <a:p>
            <a:pPr lvl="1"/>
            <a:r>
              <a:rPr lang="en-US" dirty="0"/>
              <a:t>With the help of a facilitator, the members reason out amongst themselves what to believe is true and right, how best to do something, and </a:t>
            </a:r>
            <a:r>
              <a:rPr lang="en-US" i="1" dirty="0"/>
              <a:t>why</a:t>
            </a:r>
            <a:r>
              <a:rPr lang="en-US" dirty="0"/>
              <a:t> they should do it.</a:t>
            </a:r>
          </a:p>
          <a:p>
            <a:r>
              <a:rPr lang="en-US" dirty="0"/>
              <a:t>Both of these methods can be effective, but if you want to change people’s thinking, one of them is better than the other.</a:t>
            </a:r>
          </a:p>
        </p:txBody>
      </p:sp>
    </p:spTree>
    <p:extLst>
      <p:ext uri="{BB962C8B-B14F-4D97-AF65-F5344CB8AC3E}">
        <p14:creationId xmlns:p14="http://schemas.microsoft.com/office/powerpoint/2010/main" val="2724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barn(inVertical)">
                                      <p:cBhvr>
                                        <p:cTn id="19" dur="500"/>
                                        <p:tgtEl>
                                          <p:spTgt spid="3">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8"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additive="base">
                                        <p:cTn id="24"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2" fill="hold"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 calcmode="lin" valueType="num">
                                      <p:cBhvr additive="base">
                                        <p:cTn id="30"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31"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barn(inVertical)">
                                      <p:cBhvr>
                                        <p:cTn id="3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BBD846-0A78-461E-BF7A-A53D90237432}"/>
              </a:ext>
            </a:extLst>
          </p:cNvPr>
          <p:cNvSpPr>
            <a:spLocks noGrp="1"/>
          </p:cNvSpPr>
          <p:nvPr>
            <p:ph type="title"/>
          </p:nvPr>
        </p:nvSpPr>
        <p:spPr/>
        <p:txBody>
          <a:bodyPr/>
          <a:lstStyle/>
          <a:p>
            <a:r>
              <a:rPr lang="en-US" dirty="0"/>
              <a:t>Kurt Lewin’s 3-Stage Model</a:t>
            </a:r>
          </a:p>
        </p:txBody>
      </p:sp>
      <p:sp>
        <p:nvSpPr>
          <p:cNvPr id="3" name="Content Placeholder 2">
            <a:extLst>
              <a:ext uri="{FF2B5EF4-FFF2-40B4-BE49-F238E27FC236}">
                <a16:creationId xmlns:a16="http://schemas.microsoft.com/office/drawing/2014/main" id="{DEB127CD-BBDF-4397-8646-2105A08B73BF}"/>
              </a:ext>
            </a:extLst>
          </p:cNvPr>
          <p:cNvSpPr>
            <a:spLocks noGrp="1"/>
          </p:cNvSpPr>
          <p:nvPr>
            <p:ph idx="1"/>
          </p:nvPr>
        </p:nvSpPr>
        <p:spPr/>
        <p:txBody>
          <a:bodyPr/>
          <a:lstStyle/>
          <a:p>
            <a:pPr marL="0" indent="0">
              <a:buNone/>
            </a:pPr>
            <a:r>
              <a:rPr lang="en-US" sz="2400" dirty="0"/>
              <a:t>In support of the second of these approaches, Kurt Lewin (1947) gave the following example:</a:t>
            </a:r>
          </a:p>
          <a:p>
            <a:r>
              <a:rPr lang="en-US" dirty="0"/>
              <a:t>Two groups of mothers were presented with information about the benefits of fresh milk.</a:t>
            </a:r>
          </a:p>
          <a:p>
            <a:r>
              <a:rPr lang="en-US" dirty="0"/>
              <a:t>The first group was presented a “good” lecture on this topic.</a:t>
            </a:r>
          </a:p>
          <a:p>
            <a:r>
              <a:rPr lang="en-US" dirty="0"/>
              <a:t>The second group was involved in a discussion leading step by step to the decision to increase milk consumption.</a:t>
            </a:r>
          </a:p>
          <a:p>
            <a:r>
              <a:rPr lang="en-US" dirty="0"/>
              <a:t>Pressure was intentionally avoided.</a:t>
            </a:r>
          </a:p>
          <a:p>
            <a:r>
              <a:rPr lang="en-US" dirty="0"/>
              <a:t>The amount of time used by the two groups was equal.</a:t>
            </a:r>
          </a:p>
        </p:txBody>
      </p:sp>
    </p:spTree>
    <p:extLst>
      <p:ext uri="{BB962C8B-B14F-4D97-AF65-F5344CB8AC3E}">
        <p14:creationId xmlns:p14="http://schemas.microsoft.com/office/powerpoint/2010/main" val="2873218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3C18B8-0E3C-4D81-ADBC-7A45DC6EB5CE}"/>
              </a:ext>
            </a:extLst>
          </p:cNvPr>
          <p:cNvSpPr>
            <a:spLocks noGrp="1"/>
          </p:cNvSpPr>
          <p:nvPr>
            <p:ph type="title"/>
          </p:nvPr>
        </p:nvSpPr>
        <p:spPr/>
        <p:txBody>
          <a:bodyPr/>
          <a:lstStyle/>
          <a:p>
            <a:r>
              <a:rPr lang="en-US" dirty="0"/>
              <a:t>Kurt Lewin’s 3-Stage Model</a:t>
            </a:r>
          </a:p>
        </p:txBody>
      </p:sp>
      <p:sp>
        <p:nvSpPr>
          <p:cNvPr id="9" name="Content Placeholder 8">
            <a:extLst>
              <a:ext uri="{FF2B5EF4-FFF2-40B4-BE49-F238E27FC236}">
                <a16:creationId xmlns:a16="http://schemas.microsoft.com/office/drawing/2014/main" id="{15468FEF-5DEC-4803-ADEA-435BE2002512}"/>
              </a:ext>
            </a:extLst>
          </p:cNvPr>
          <p:cNvSpPr>
            <a:spLocks noGrp="1"/>
          </p:cNvSpPr>
          <p:nvPr>
            <p:ph idx="1"/>
          </p:nvPr>
        </p:nvSpPr>
        <p:spPr/>
        <p:txBody>
          <a:bodyPr>
            <a:normAutofit/>
          </a:bodyPr>
          <a:lstStyle/>
          <a:p>
            <a:pPr marL="45720" indent="0" algn="ctr">
              <a:buNone/>
            </a:pPr>
            <a:r>
              <a:rPr lang="en-US" sz="2400" dirty="0"/>
              <a:t>Percentage of mothers who reported an increase in the use of fresh milk after 2 and 4 weeks:</a:t>
            </a:r>
          </a:p>
          <a:p>
            <a:pPr marL="45720" indent="0" algn="ctr">
              <a:buNone/>
            </a:pPr>
            <a:endParaRPr lang="en-US" sz="2400" dirty="0"/>
          </a:p>
        </p:txBody>
      </p:sp>
      <p:pic>
        <p:nvPicPr>
          <p:cNvPr id="10" name="Picture 9">
            <a:extLst>
              <a:ext uri="{FF2B5EF4-FFF2-40B4-BE49-F238E27FC236}">
                <a16:creationId xmlns:a16="http://schemas.microsoft.com/office/drawing/2014/main" id="{CC37E78E-4249-4024-A51E-B6EAD6D22574}"/>
              </a:ext>
            </a:extLst>
          </p:cNvPr>
          <p:cNvPicPr>
            <a:picLocks noChangeAspect="1"/>
          </p:cNvPicPr>
          <p:nvPr/>
        </p:nvPicPr>
        <p:blipFill>
          <a:blip r:embed="rId2"/>
          <a:stretch>
            <a:fillRect/>
          </a:stretch>
        </p:blipFill>
        <p:spPr>
          <a:xfrm>
            <a:off x="3024810" y="3505200"/>
            <a:ext cx="6139204" cy="1237595"/>
          </a:xfrm>
          <a:prstGeom prst="rect">
            <a:avLst/>
          </a:prstGeom>
        </p:spPr>
      </p:pic>
    </p:spTree>
    <p:extLst>
      <p:ext uri="{BB962C8B-B14F-4D97-AF65-F5344CB8AC3E}">
        <p14:creationId xmlns:p14="http://schemas.microsoft.com/office/powerpoint/2010/main" val="9674204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3B8B87-11A3-4C64-8120-1061DCE8F798}"/>
              </a:ext>
            </a:extLst>
          </p:cNvPr>
          <p:cNvSpPr>
            <a:spLocks noGrp="1"/>
          </p:cNvSpPr>
          <p:nvPr>
            <p:ph type="title"/>
          </p:nvPr>
        </p:nvSpPr>
        <p:spPr/>
        <p:txBody>
          <a:bodyPr/>
          <a:lstStyle/>
          <a:p>
            <a:r>
              <a:rPr lang="en-US" dirty="0"/>
              <a:t>Kurt Lewin’s 3-Stage Model</a:t>
            </a:r>
          </a:p>
        </p:txBody>
      </p:sp>
      <p:sp>
        <p:nvSpPr>
          <p:cNvPr id="3" name="Content Placeholder 2">
            <a:extLst>
              <a:ext uri="{FF2B5EF4-FFF2-40B4-BE49-F238E27FC236}">
                <a16:creationId xmlns:a16="http://schemas.microsoft.com/office/drawing/2014/main" id="{22A5BAE2-AE33-4BE4-9873-F8904A4DD054}"/>
              </a:ext>
            </a:extLst>
          </p:cNvPr>
          <p:cNvSpPr>
            <a:spLocks noGrp="1"/>
          </p:cNvSpPr>
          <p:nvPr>
            <p:ph idx="1"/>
          </p:nvPr>
        </p:nvSpPr>
        <p:spPr/>
        <p:txBody>
          <a:bodyPr>
            <a:normAutofit/>
          </a:bodyPr>
          <a:lstStyle/>
          <a:p>
            <a:pPr marL="45720" indent="0">
              <a:buNone/>
            </a:pPr>
            <a:r>
              <a:rPr lang="en-US" sz="2400" dirty="0"/>
              <a:t>The question is, </a:t>
            </a:r>
            <a:r>
              <a:rPr lang="en-US" sz="2400" i="1" dirty="0"/>
              <a:t>why</a:t>
            </a:r>
            <a:r>
              <a:rPr lang="en-US" sz="2400" dirty="0"/>
              <a:t> did the group discussion method work better?</a:t>
            </a:r>
          </a:p>
          <a:p>
            <a:pPr marL="45720" indent="0">
              <a:buNone/>
            </a:pPr>
            <a:r>
              <a:rPr lang="en-US" sz="2400" dirty="0"/>
              <a:t>Before we answer this question, we need to first describe </a:t>
            </a:r>
            <a:r>
              <a:rPr lang="en-US" sz="2400" i="1" dirty="0"/>
              <a:t>how</a:t>
            </a:r>
            <a:r>
              <a:rPr lang="en-US" sz="2400" dirty="0"/>
              <a:t> it works...</a:t>
            </a:r>
          </a:p>
          <a:p>
            <a:pPr marL="45720" indent="0">
              <a:buNone/>
            </a:pPr>
            <a:r>
              <a:rPr lang="en-US" sz="2400" dirty="0"/>
              <a:t>So, here are the three stages of all successful change methods, according to Lewin:</a:t>
            </a:r>
          </a:p>
          <a:p>
            <a:r>
              <a:rPr lang="en-US" dirty="0"/>
              <a:t>Unfreezing</a:t>
            </a:r>
          </a:p>
          <a:p>
            <a:r>
              <a:rPr lang="en-US" dirty="0"/>
              <a:t>Moving</a:t>
            </a:r>
          </a:p>
          <a:p>
            <a:r>
              <a:rPr lang="en-US" dirty="0"/>
              <a:t>Re-freezing</a:t>
            </a:r>
          </a:p>
        </p:txBody>
      </p:sp>
    </p:spTree>
    <p:extLst>
      <p:ext uri="{BB962C8B-B14F-4D97-AF65-F5344CB8AC3E}">
        <p14:creationId xmlns:p14="http://schemas.microsoft.com/office/powerpoint/2010/main" val="13920448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2BAB25-6BCE-4A68-B218-A630A53320A6}"/>
              </a:ext>
            </a:extLst>
          </p:cNvPr>
          <p:cNvSpPr>
            <a:spLocks noGrp="1"/>
          </p:cNvSpPr>
          <p:nvPr>
            <p:ph type="title"/>
          </p:nvPr>
        </p:nvSpPr>
        <p:spPr/>
        <p:txBody>
          <a:bodyPr/>
          <a:lstStyle/>
          <a:p>
            <a:r>
              <a:rPr lang="en-US" dirty="0"/>
              <a:t>Kurt Lewin’s 3-Stage Model</a:t>
            </a:r>
          </a:p>
        </p:txBody>
      </p:sp>
      <p:sp>
        <p:nvSpPr>
          <p:cNvPr id="3" name="Content Placeholder 2">
            <a:extLst>
              <a:ext uri="{FF2B5EF4-FFF2-40B4-BE49-F238E27FC236}">
                <a16:creationId xmlns:a16="http://schemas.microsoft.com/office/drawing/2014/main" id="{E8CBCBFF-2409-4EEA-8514-B30F5883548D}"/>
              </a:ext>
            </a:extLst>
          </p:cNvPr>
          <p:cNvSpPr>
            <a:spLocks noGrp="1"/>
          </p:cNvSpPr>
          <p:nvPr>
            <p:ph idx="1"/>
          </p:nvPr>
        </p:nvSpPr>
        <p:spPr/>
        <p:txBody>
          <a:bodyPr>
            <a:normAutofit/>
          </a:bodyPr>
          <a:lstStyle/>
          <a:p>
            <a:pPr marL="45720" indent="0">
              <a:buNone/>
            </a:pPr>
            <a:r>
              <a:rPr lang="en-US" sz="2400" dirty="0"/>
              <a:t>Unfreezing</a:t>
            </a:r>
          </a:p>
          <a:p>
            <a:r>
              <a:rPr lang="en-US" dirty="0"/>
              <a:t>Present a desirable vision that differs from the way things are today, and are likely to continue to be if nothing is done differently</a:t>
            </a:r>
          </a:p>
          <a:p>
            <a:r>
              <a:rPr lang="en-US" dirty="0"/>
              <a:t>If necessary, present some valid facts that support the likelihood of the unwanted future</a:t>
            </a:r>
          </a:p>
          <a:p>
            <a:r>
              <a:rPr lang="en-US" dirty="0"/>
              <a:t>Agree on these facts, and on the desirability of the preferred future</a:t>
            </a:r>
          </a:p>
          <a:p>
            <a:r>
              <a:rPr lang="en-US" dirty="0"/>
              <a:t>Identify what needs to be done differently, in order to attain that future</a:t>
            </a:r>
          </a:p>
          <a:p>
            <a:pPr marL="45720" indent="0">
              <a:buNone/>
            </a:pPr>
            <a:endParaRPr lang="en-US" dirty="0"/>
          </a:p>
          <a:p>
            <a:pPr marL="45720" indent="0">
              <a:buNone/>
            </a:pPr>
            <a:endParaRPr lang="en-US" dirty="0"/>
          </a:p>
        </p:txBody>
      </p:sp>
    </p:spTree>
    <p:extLst>
      <p:ext uri="{BB962C8B-B14F-4D97-AF65-F5344CB8AC3E}">
        <p14:creationId xmlns:p14="http://schemas.microsoft.com/office/powerpoint/2010/main" val="779200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65E419-465B-44C6-8E6E-075D49F23C46}"/>
              </a:ext>
            </a:extLst>
          </p:cNvPr>
          <p:cNvSpPr>
            <a:spLocks noGrp="1"/>
          </p:cNvSpPr>
          <p:nvPr>
            <p:ph type="title"/>
          </p:nvPr>
        </p:nvSpPr>
        <p:spPr/>
        <p:txBody>
          <a:bodyPr/>
          <a:lstStyle/>
          <a:p>
            <a:r>
              <a:rPr lang="en-US" dirty="0"/>
              <a:t>Kurt Lewin’s 3-Stage Model</a:t>
            </a:r>
          </a:p>
        </p:txBody>
      </p:sp>
      <p:sp>
        <p:nvSpPr>
          <p:cNvPr id="3" name="Content Placeholder 2">
            <a:extLst>
              <a:ext uri="{FF2B5EF4-FFF2-40B4-BE49-F238E27FC236}">
                <a16:creationId xmlns:a16="http://schemas.microsoft.com/office/drawing/2014/main" id="{3639F4D1-57A0-44AA-90FF-4BE2F11D3485}"/>
              </a:ext>
            </a:extLst>
          </p:cNvPr>
          <p:cNvSpPr>
            <a:spLocks noGrp="1"/>
          </p:cNvSpPr>
          <p:nvPr>
            <p:ph idx="1"/>
          </p:nvPr>
        </p:nvSpPr>
        <p:spPr>
          <a:xfrm>
            <a:off x="1065212" y="2011511"/>
            <a:ext cx="10134600" cy="4313089"/>
          </a:xfrm>
        </p:spPr>
        <p:txBody>
          <a:bodyPr>
            <a:normAutofit/>
          </a:bodyPr>
          <a:lstStyle/>
          <a:p>
            <a:pPr marL="45720" indent="0">
              <a:buNone/>
            </a:pPr>
            <a:r>
              <a:rPr lang="en-US" sz="2400" dirty="0"/>
              <a:t>Moving</a:t>
            </a:r>
          </a:p>
          <a:p>
            <a:r>
              <a:rPr lang="en-US" dirty="0"/>
              <a:t>Leader guides a discussion in which the members of the group suggest and debate the best ways to accomplish the new objectives</a:t>
            </a:r>
          </a:p>
          <a:p>
            <a:r>
              <a:rPr lang="en-US" dirty="0"/>
              <a:t>Typically, they need to start doing new things</a:t>
            </a:r>
          </a:p>
          <a:p>
            <a:r>
              <a:rPr lang="en-US" dirty="0"/>
              <a:t>Stop doing some of the things they have been doing by habit</a:t>
            </a:r>
          </a:p>
          <a:p>
            <a:r>
              <a:rPr lang="en-US" dirty="0"/>
              <a:t>Do less of some things they are already doing</a:t>
            </a:r>
          </a:p>
          <a:p>
            <a:r>
              <a:rPr lang="en-US" dirty="0"/>
              <a:t>Do more of some things they are already doing*</a:t>
            </a:r>
          </a:p>
          <a:p>
            <a:r>
              <a:rPr lang="en-US" dirty="0"/>
              <a:t>The facilitator should try to guide the group to a consensus</a:t>
            </a:r>
          </a:p>
          <a:p>
            <a:r>
              <a:rPr lang="en-US" dirty="0"/>
              <a:t>The group then tries to implement the changes</a:t>
            </a:r>
          </a:p>
        </p:txBody>
      </p:sp>
    </p:spTree>
    <p:extLst>
      <p:ext uri="{BB962C8B-B14F-4D97-AF65-F5344CB8AC3E}">
        <p14:creationId xmlns:p14="http://schemas.microsoft.com/office/powerpoint/2010/main" val="2480327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barn(inVertical)">
                                      <p:cBhvr>
                                        <p:cTn id="14" dur="500"/>
                                        <p:tgtEl>
                                          <p:spTgt spid="3">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down)">
                                      <p:cBhvr>
                                        <p:cTn id="19" dur="500"/>
                                        <p:tgtEl>
                                          <p:spTgt spid="3">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 calcmode="lin" valueType="num">
                                      <p:cBhvr additive="base">
                                        <p:cTn id="24"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1" fill="hold"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 calcmode="lin" valueType="num">
                                      <p:cBhvr additive="base">
                                        <p:cTn id="30"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5" end="5"/>
                                            </p:txEl>
                                          </p:spTgt>
                                        </p:tgtEl>
                                        <p:attrNameLst>
                                          <p:attrName>ppt_y</p:attrName>
                                        </p:attrNameLst>
                                      </p:cBhvr>
                                      <p:tavLst>
                                        <p:tav tm="0">
                                          <p:val>
                                            <p:strVal val="0-#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nodeType="click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Effect transition="in" filter="barn(inVertical)">
                                      <p:cBhvr>
                                        <p:cTn id="36" dur="500"/>
                                        <p:tgtEl>
                                          <p:spTgt spid="3">
                                            <p:txEl>
                                              <p:pRg st="6" end="6"/>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nodeType="click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Effect transition="in" filter="barn(inVertical)">
                                      <p:cBhvr>
                                        <p:cTn id="41"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387264-F913-4678-A4F6-8C31FF05A697}"/>
              </a:ext>
            </a:extLst>
          </p:cNvPr>
          <p:cNvSpPr>
            <a:spLocks noGrp="1"/>
          </p:cNvSpPr>
          <p:nvPr>
            <p:ph type="title"/>
          </p:nvPr>
        </p:nvSpPr>
        <p:spPr/>
        <p:txBody>
          <a:bodyPr/>
          <a:lstStyle/>
          <a:p>
            <a:r>
              <a:rPr lang="en-US" dirty="0"/>
              <a:t>Kurt Lewin’s 3-Stage Model</a:t>
            </a:r>
          </a:p>
        </p:txBody>
      </p:sp>
      <p:sp>
        <p:nvSpPr>
          <p:cNvPr id="3" name="Content Placeholder 2">
            <a:extLst>
              <a:ext uri="{FF2B5EF4-FFF2-40B4-BE49-F238E27FC236}">
                <a16:creationId xmlns:a16="http://schemas.microsoft.com/office/drawing/2014/main" id="{6979C9D3-0CFC-4ACC-93D5-3611326BB712}"/>
              </a:ext>
            </a:extLst>
          </p:cNvPr>
          <p:cNvSpPr>
            <a:spLocks noGrp="1"/>
          </p:cNvSpPr>
          <p:nvPr>
            <p:ph idx="1"/>
          </p:nvPr>
        </p:nvSpPr>
        <p:spPr/>
        <p:txBody>
          <a:bodyPr/>
          <a:lstStyle/>
          <a:p>
            <a:r>
              <a:rPr lang="en-US" dirty="0"/>
              <a:t>After possibly a number of repetitions, the group discovers—and then, most importantly, begins to routinely perform—new actions that are aimed at bringing about the vision.</a:t>
            </a:r>
          </a:p>
          <a:p>
            <a:pPr marL="45720" indent="0">
              <a:buNone/>
            </a:pPr>
            <a:r>
              <a:rPr lang="en-US" sz="2400" dirty="0"/>
              <a:t>Re-freezing</a:t>
            </a:r>
          </a:p>
          <a:p>
            <a:r>
              <a:rPr lang="en-US" dirty="0"/>
              <a:t>Begins when people have begun to routinely perform—and expect one another to perform the new actions and to discard the old, undesirable ones.</a:t>
            </a:r>
          </a:p>
          <a:p>
            <a:r>
              <a:rPr lang="en-US" dirty="0"/>
              <a:t>When people account to one another, and to themselves in terms of this new set of standards, the change is complete.</a:t>
            </a:r>
          </a:p>
          <a:p>
            <a:pPr marL="45720" indent="0">
              <a:buNone/>
            </a:pPr>
            <a:endParaRPr lang="en-US" dirty="0"/>
          </a:p>
        </p:txBody>
      </p:sp>
    </p:spTree>
    <p:extLst>
      <p:ext uri="{BB962C8B-B14F-4D97-AF65-F5344CB8AC3E}">
        <p14:creationId xmlns:p14="http://schemas.microsoft.com/office/powerpoint/2010/main" val="7245778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Business Contrast 16x9">
  <a:themeElements>
    <a:clrScheme name="BusinessContrast">
      <a:dk1>
        <a:srgbClr val="000000"/>
      </a:dk1>
      <a:lt1>
        <a:sysClr val="window" lastClr="FFFFFF"/>
      </a:lt1>
      <a:dk2>
        <a:srgbClr val="000000"/>
      </a:dk2>
      <a:lt2>
        <a:srgbClr val="E5E8E8"/>
      </a:lt2>
      <a:accent1>
        <a:srgbClr val="00AEEF"/>
      </a:accent1>
      <a:accent2>
        <a:srgbClr val="EA428A"/>
      </a:accent2>
      <a:accent3>
        <a:srgbClr val="EED500"/>
      </a:accent3>
      <a:accent4>
        <a:srgbClr val="F5A70D"/>
      </a:accent4>
      <a:accent5>
        <a:srgbClr val="8BCB30"/>
      </a:accent5>
      <a:accent6>
        <a:srgbClr val="9962C1"/>
      </a:accent6>
      <a:hlink>
        <a:srgbClr val="00AEEF"/>
      </a:hlink>
      <a:folHlink>
        <a:srgbClr val="9962C1"/>
      </a:folHlink>
    </a:clrScheme>
    <a:fontScheme name="Franklin Gothic Medium">
      <a:maj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usiness contrast presentation (widescreen).potx" id="{79BDEE8A-06BD-4498-8DA2-039F108111A7}" vid="{371B0C30-7F71-4EED-A6A3-8F238779D534}"/>
    </a:ext>
  </a:extLst>
</a:theme>
</file>

<file path=ppt/theme/theme2.xml><?xml version="1.0" encoding="utf-8"?>
<a:theme xmlns:a="http://schemas.openxmlformats.org/drawingml/2006/main" name="Office Theme">
  <a:themeElements>
    <a:clrScheme name="BusinessContrast">
      <a:dk1>
        <a:srgbClr val="000000"/>
      </a:dk1>
      <a:lt1>
        <a:sysClr val="window" lastClr="FFFFFF"/>
      </a:lt1>
      <a:dk2>
        <a:srgbClr val="000000"/>
      </a:dk2>
      <a:lt2>
        <a:srgbClr val="E5E8E8"/>
      </a:lt2>
      <a:accent1>
        <a:srgbClr val="00AEEF"/>
      </a:accent1>
      <a:accent2>
        <a:srgbClr val="EA428A"/>
      </a:accent2>
      <a:accent3>
        <a:srgbClr val="EED500"/>
      </a:accent3>
      <a:accent4>
        <a:srgbClr val="F5A70D"/>
      </a:accent4>
      <a:accent5>
        <a:srgbClr val="8BCB30"/>
      </a:accent5>
      <a:accent6>
        <a:srgbClr val="9962C1"/>
      </a:accent6>
      <a:hlink>
        <a:srgbClr val="00AEEF"/>
      </a:hlink>
      <a:folHlink>
        <a:srgbClr val="9962C1"/>
      </a:folHlink>
    </a:clrScheme>
    <a:fontScheme name="Franklin Gothic Medium">
      <a:maj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BusinessContrast">
      <a:dk1>
        <a:srgbClr val="000000"/>
      </a:dk1>
      <a:lt1>
        <a:sysClr val="window" lastClr="FFFFFF"/>
      </a:lt1>
      <a:dk2>
        <a:srgbClr val="000000"/>
      </a:dk2>
      <a:lt2>
        <a:srgbClr val="E5E8E8"/>
      </a:lt2>
      <a:accent1>
        <a:srgbClr val="00AEEF"/>
      </a:accent1>
      <a:accent2>
        <a:srgbClr val="EA428A"/>
      </a:accent2>
      <a:accent3>
        <a:srgbClr val="EED500"/>
      </a:accent3>
      <a:accent4>
        <a:srgbClr val="F5A70D"/>
      </a:accent4>
      <a:accent5>
        <a:srgbClr val="8BCB30"/>
      </a:accent5>
      <a:accent6>
        <a:srgbClr val="9962C1"/>
      </a:accent6>
      <a:hlink>
        <a:srgbClr val="00AEEF"/>
      </a:hlink>
      <a:folHlink>
        <a:srgbClr val="9962C1"/>
      </a:folHlink>
    </a:clrScheme>
    <a:fontScheme name="Franklin Gothic Medium">
      <a:maj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A3F7D94069FF64A86F7DFF56D60E3BE" ma:contentTypeVersion="6" ma:contentTypeDescription="Create a new document." ma:contentTypeScope="" ma:versionID="c32302c77d4085ecf495bdddb7f5e889">
  <xsd:schema xmlns:xsd="http://www.w3.org/2001/XMLSchema" xmlns:xs="http://www.w3.org/2001/XMLSchema" xmlns:p="http://schemas.microsoft.com/office/2006/metadata/properties" xmlns:ns2="a4f35948-e619-41b3-aa29-22878b09cfd2" xmlns:ns3="40262f94-9f35-4ac3-9a90-690165a166b7" targetNamespace="http://schemas.microsoft.com/office/2006/metadata/properties" ma:root="true" ma:fieldsID="4ab5ae46be95f9d0be6107e8200be7a2" ns2:_="" ns3:_="">
    <xsd:import namespace="a4f35948-e619-41b3-aa29-22878b09cfd2"/>
    <xsd:import namespace="40262f94-9f35-4ac3-9a90-690165a166b7"/>
    <xsd:element name="properties">
      <xsd:complexType>
        <xsd:sequence>
          <xsd:element name="documentManagement">
            <xsd:complexType>
              <xsd:all>
                <xsd:element ref="ns2:SharedWithUsers" minOccurs="0"/>
                <xsd:element ref="ns2:SharedWithDetails" minOccurs="0"/>
                <xsd:element ref="ns3:VSO_x0020_item_x0020_id" minOccurs="0"/>
                <xsd:element ref="ns3:Item_x0020_Details" minOccurs="0"/>
                <xsd:element ref="ns3:Template_x0020_details" minOccurs="0"/>
                <xsd:element ref="ns3:Assetid_x002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f35948-e619-41b3-aa29-22878b09cfd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262f94-9f35-4ac3-9a90-690165a166b7" elementFormDefault="qualified">
    <xsd:import namespace="http://schemas.microsoft.com/office/2006/documentManagement/types"/>
    <xsd:import namespace="http://schemas.microsoft.com/office/infopath/2007/PartnerControls"/>
    <xsd:element name="VSO_x0020_item_x0020_id" ma:index="10" nillable="true" ma:displayName="VSO item id" ma:description="Please add the bug number to refer to VSO items." ma:internalName="VSO_x0020_item_x0020_id">
      <xsd:simpleType>
        <xsd:restriction base="dms:Text">
          <xsd:maxLength value="255"/>
        </xsd:restriction>
      </xsd:simpleType>
    </xsd:element>
    <xsd:element name="Item_x0020_Details" ma:index="11" nillable="true" ma:displayName="Item Details" ma:internalName="Item_x0020_Details">
      <xsd:simpleType>
        <xsd:restriction base="dms:Note">
          <xsd:maxLength value="255"/>
        </xsd:restriction>
      </xsd:simpleType>
    </xsd:element>
    <xsd:element name="Template_x0020_details" ma:index="12" nillable="true" ma:displayName="Template details" ma:internalName="Template_x0020_details">
      <xsd:simpleType>
        <xsd:restriction base="dms:Text"/>
      </xsd:simpleType>
    </xsd:element>
    <xsd:element name="Assetid_x0020_" ma:index="13" nillable="true" ma:displayName="Assetid " ma:internalName="Assetid_x0020_">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VSO_x0020_item_x0020_id xmlns="40262f94-9f35-4ac3-9a90-690165a166b7" xsi:nil="true"/>
    <Assetid_x0020_ xmlns="40262f94-9f35-4ac3-9a90-690165a166b7" xsi:nil="true"/>
    <Item_x0020_Details xmlns="40262f94-9f35-4ac3-9a90-690165a166b7" xsi:nil="true"/>
    <Template_x0020_details xmlns="40262f94-9f35-4ac3-9a90-690165a166b7" xsi:nil="true"/>
  </documentManagement>
</p:properties>
</file>

<file path=customXml/itemProps1.xml><?xml version="1.0" encoding="utf-8"?>
<ds:datastoreItem xmlns:ds="http://schemas.openxmlformats.org/officeDocument/2006/customXml" ds:itemID="{7C80FAF7-F941-4D3E-A3C3-283A6110793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f35948-e619-41b3-aa29-22878b09cfd2"/>
    <ds:schemaRef ds:uri="40262f94-9f35-4ac3-9a90-690165a16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2F2BE50-DDB3-465B-A26E-975A276D4362}">
  <ds:schemaRefs>
    <ds:schemaRef ds:uri="http://schemas.microsoft.com/sharepoint/v3/contenttype/forms"/>
  </ds:schemaRefs>
</ds:datastoreItem>
</file>

<file path=customXml/itemProps3.xml><?xml version="1.0" encoding="utf-8"?>
<ds:datastoreItem xmlns:ds="http://schemas.openxmlformats.org/officeDocument/2006/customXml" ds:itemID="{99220E13-D325-4A9E-AA7A-0D1409275EB9}">
  <ds:schemaRefs>
    <ds:schemaRef ds:uri="http://purl.org/dc/terms/"/>
    <ds:schemaRef ds:uri="http://schemas.microsoft.com/office/infopath/2007/PartnerControls"/>
    <ds:schemaRef ds:uri="http://schemas.microsoft.com/office/2006/documentManagement/types"/>
    <ds:schemaRef ds:uri="http://schemas.microsoft.com/office/2006/metadata/properties"/>
    <ds:schemaRef ds:uri="http://purl.org/dc/elements/1.1/"/>
    <ds:schemaRef ds:uri="http://schemas.openxmlformats.org/package/2006/metadata/core-properties"/>
    <ds:schemaRef ds:uri="40262f94-9f35-4ac3-9a90-690165a166b7"/>
    <ds:schemaRef ds:uri="a4f35948-e619-41b3-aa29-22878b09cfd2"/>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Business contrast presentation (widescreen)</Template>
  <TotalTime>4702</TotalTime>
  <Words>1555</Words>
  <Application>Microsoft Office PowerPoint</Application>
  <PresentationFormat>Custom</PresentationFormat>
  <Paragraphs>136</Paragraphs>
  <Slides>22</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Bookman Old Style</vt:lpstr>
      <vt:lpstr>Calibri</vt:lpstr>
      <vt:lpstr>Franklin Gothic Medium</vt:lpstr>
      <vt:lpstr>Business Contrast 16x9</vt:lpstr>
      <vt:lpstr>MGT 501 Lesson 8</vt:lpstr>
      <vt:lpstr>Objectives of This Presentation</vt:lpstr>
      <vt:lpstr>Kurt Lewin’s 3-Stage Model</vt:lpstr>
      <vt:lpstr>Kurt Lewin’s 3-Stage Model</vt:lpstr>
      <vt:lpstr>Kurt Lewin’s 3-Stage Model</vt:lpstr>
      <vt:lpstr>Kurt Lewin’s 3-Stage Model</vt:lpstr>
      <vt:lpstr>Kurt Lewin’s 3-Stage Model</vt:lpstr>
      <vt:lpstr>Kurt Lewin’s 3-Stage Model</vt:lpstr>
      <vt:lpstr>Kurt Lewin’s 3-Stage Model</vt:lpstr>
      <vt:lpstr>Kurt Lewin’s 3-Stage Model</vt:lpstr>
      <vt:lpstr>Kurt Lewin’s 3-Stage Model</vt:lpstr>
      <vt:lpstr>PowerPoint Presentation</vt:lpstr>
      <vt:lpstr>The Trust Conditions and the Power of the Spoken Word</vt:lpstr>
      <vt:lpstr>The Trust Conditions and the Power of the Spoken Word</vt:lpstr>
      <vt:lpstr>The Trust Conditions and the Power of the Spoken Word</vt:lpstr>
      <vt:lpstr>When the 3-Stage Method Won’t Work</vt:lpstr>
      <vt:lpstr>Kotter’s 8 Steps</vt:lpstr>
      <vt:lpstr>Kotter’s 8 Steps</vt:lpstr>
      <vt:lpstr>Kotter’s 8 Steps</vt:lpstr>
      <vt:lpstr>Segue to Next Lesson</vt:lpstr>
      <vt:lpstr>PowerPoint Presentation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Layout</dc:title>
  <dc:creator>Paul Long</dc:creator>
  <cp:lastModifiedBy>Rick Johnson</cp:lastModifiedBy>
  <cp:revision>225</cp:revision>
  <dcterms:created xsi:type="dcterms:W3CDTF">2017-04-04T18:52:22Z</dcterms:created>
  <dcterms:modified xsi:type="dcterms:W3CDTF">2019-02-21T17:49:25Z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