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706" autoAdjust="0"/>
  </p:normalViewPr>
  <p:slideViewPr>
    <p:cSldViewPr showGuides="1">
      <p:cViewPr varScale="1">
        <p:scale>
          <a:sx n="67" d="100"/>
          <a:sy n="67" d="100"/>
        </p:scale>
        <p:origin x="564" y="6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1/7/2019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1/7/2019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13716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42418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2114213" y="1981200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12192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8100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5426" y="2057400"/>
            <a:ext cx="4932786" cy="3962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2" y="2057400"/>
            <a:ext cx="5029200" cy="3962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981200"/>
            <a:ext cx="5029199" cy="53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502920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2" y="1981200"/>
            <a:ext cx="4953000" cy="53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2" y="2590800"/>
            <a:ext cx="495300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914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914400"/>
            <a:ext cx="5867400" cy="5105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573867"/>
            <a:ext cx="4114800" cy="344593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1/7/2019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8382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438400"/>
            <a:ext cx="4114800" cy="35814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838200"/>
            <a:ext cx="101346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2011511"/>
            <a:ext cx="10134600" cy="4008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8065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1/7/2019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68265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0CFB54-6217-4CC7-8CA7-58DE6E7B90D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26819" y="170687"/>
            <a:ext cx="1905192" cy="66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MGT 501 Lesson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Drucker’s Management by Objectives (MBO); Introduction to Organizational Behavior</a:t>
            </a:r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0E0E4-0C34-4EB2-968B-83E5DF70E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Organizational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845AC-89C6-4F73-A935-0EA43C789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might ask yourself, “Why would anyone with half a brain want to deal with all this stuff?”</a:t>
            </a:r>
          </a:p>
          <a:p>
            <a:r>
              <a:rPr lang="en-US" dirty="0"/>
              <a:t>Good question...</a:t>
            </a:r>
          </a:p>
          <a:p>
            <a:r>
              <a:rPr lang="en-US" dirty="0"/>
              <a:t>But just in case you decide you </a:t>
            </a:r>
            <a:r>
              <a:rPr lang="en-US" i="1" dirty="0"/>
              <a:t>are</a:t>
            </a:r>
            <a:r>
              <a:rPr lang="en-US" dirty="0"/>
              <a:t> willing (because managers do make more money, in general, than non-managers), the next few weeks will, hopefully, </a:t>
            </a:r>
            <a:r>
              <a:rPr lang="en-US" i="1" dirty="0">
                <a:solidFill>
                  <a:srgbClr val="00B050"/>
                </a:solidFill>
              </a:rPr>
              <a:t>provide you with some insights that will help you navigate the challenging, but exciting ocean of organizational behavior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0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256D95-6685-4F44-BECA-5E311D244162}"/>
              </a:ext>
            </a:extLst>
          </p:cNvPr>
          <p:cNvSpPr txBox="1"/>
          <p:nvPr/>
        </p:nvSpPr>
        <p:spPr>
          <a:xfrm>
            <a:off x="4494530" y="3244334"/>
            <a:ext cx="1569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rgbClr val="00B050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46948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3B235-049D-4956-AC3E-3409C7546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60067-D636-4398-89F9-76B9BB29B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Chandler, Alfred D., Jr. (1962). </a:t>
            </a:r>
            <a:r>
              <a:rPr lang="en-US" i="1" dirty="0"/>
              <a:t>Strategy and Structure. </a:t>
            </a:r>
            <a:r>
              <a:rPr lang="en-US" dirty="0"/>
              <a:t>Cambridge, Massachusetts: The MIT Press.</a:t>
            </a:r>
          </a:p>
          <a:p>
            <a:pPr marL="45720" indent="0">
              <a:buNone/>
            </a:pPr>
            <a:r>
              <a:rPr lang="en-US" dirty="0"/>
              <a:t>Drucker, Peter F. (1955). </a:t>
            </a:r>
            <a:r>
              <a:rPr lang="en-US" i="1" dirty="0"/>
              <a:t>The Practice of Management</a:t>
            </a:r>
            <a:r>
              <a:rPr lang="en-US" dirty="0"/>
              <a:t>. London: William Heinemann, Ltd.</a:t>
            </a:r>
          </a:p>
          <a:p>
            <a:pPr marL="45720" indent="0">
              <a:buNone/>
            </a:pPr>
            <a:r>
              <a:rPr lang="en-US" dirty="0"/>
              <a:t>Robbins, S. P., &amp; Judge, T. (2018). </a:t>
            </a:r>
            <a:r>
              <a:rPr lang="en-US" i="1" dirty="0"/>
              <a:t>Essentials of organizational behavior</a:t>
            </a:r>
            <a:r>
              <a:rPr lang="en-US" dirty="0"/>
              <a:t>. New York, NY : Pearson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01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This Presentation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5212" y="2011511"/>
            <a:ext cx="10134600" cy="4008289"/>
          </a:xfrm>
        </p:spPr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r>
              <a:rPr lang="en-US" sz="2400" dirty="0"/>
              <a:t>Introduction to Peter Drucker’s “Management by Objectives” and why it is important</a:t>
            </a:r>
          </a:p>
          <a:p>
            <a:r>
              <a:rPr lang="en-US" sz="2400" dirty="0"/>
              <a:t>Overview of the subject and why it is important</a:t>
            </a:r>
          </a:p>
        </p:txBody>
      </p:sp>
    </p:spTree>
    <p:extLst>
      <p:ext uri="{BB962C8B-B14F-4D97-AF65-F5344CB8AC3E}">
        <p14:creationId xmlns:p14="http://schemas.microsoft.com/office/powerpoint/2010/main" val="143723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B1618-5617-46C6-8808-936EB0A9C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MBO?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9FF90-079E-4D17-860B-87B29851E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managing 4-6 people, you could tell them every step about how to do their jobs, if you had full mastery of the tasks they have to perform</a:t>
            </a:r>
          </a:p>
          <a:p>
            <a:r>
              <a:rPr lang="en-US" dirty="0"/>
              <a:t>Of course, they may not </a:t>
            </a:r>
            <a:r>
              <a:rPr lang="en-US" i="1" dirty="0"/>
              <a:t>like</a:t>
            </a:r>
            <a:r>
              <a:rPr lang="en-US" dirty="0"/>
              <a:t> being “micromanaged,” but that is another issue, which we will address later on in this course</a:t>
            </a:r>
          </a:p>
          <a:p>
            <a:r>
              <a:rPr lang="en-US" dirty="0"/>
              <a:t>If you were Vice President or CEO managing 4,000-6,000 people, you will not be able to do this.  </a:t>
            </a:r>
          </a:p>
          <a:p>
            <a:r>
              <a:rPr lang="en-US" dirty="0"/>
              <a:t>What would happen if you tried?  </a:t>
            </a:r>
          </a:p>
          <a:p>
            <a:r>
              <a:rPr lang="en-US" dirty="0"/>
              <a:t>...Think about it for a moment when you’re finished listening to this lecture.</a:t>
            </a:r>
          </a:p>
          <a:p>
            <a:r>
              <a:rPr lang="en-US" dirty="0"/>
              <a:t>You might be surprised to know that people have tried.  But what happens when they try?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62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87CA6-DC6F-424A-A7BA-7DC6D56E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MBO?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D6B11-EE48-4961-B1C7-98085068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Organizations that try to specify everything its workers do wind up becoming tangled up in bureaucratic procedures (also known as “red tape”)</a:t>
            </a:r>
          </a:p>
          <a:p>
            <a:r>
              <a:rPr lang="en-US" dirty="0"/>
              <a:t>Du Pont chemical company ran into this problem around 1900.</a:t>
            </a:r>
          </a:p>
          <a:p>
            <a:r>
              <a:rPr lang="en-US" dirty="0"/>
              <a:t>F. Donaldson Brown, who worked for them, developed the strategy of divisionalization—division managers were given “P&amp;L” responsibility, but otherwise had leeway to run their divisions the way they thought best.</a:t>
            </a:r>
          </a:p>
          <a:p>
            <a:pPr lvl="1"/>
            <a:r>
              <a:rPr lang="en-US" dirty="0"/>
              <a:t>They had to follow broad corporate policies and the law, but...</a:t>
            </a:r>
          </a:p>
          <a:p>
            <a:pPr lvl="1"/>
            <a:r>
              <a:rPr lang="en-US" dirty="0"/>
              <a:t>As long as they did that, they were evaluated by a simple measure—”return on investment”</a:t>
            </a:r>
          </a:p>
          <a:p>
            <a:r>
              <a:rPr lang="en-US" dirty="0"/>
              <a:t>This helped, but the problem came up again in the divisional bureaucracies, which got tangled up in their own red tape—it was better than before, but still a big problem</a:t>
            </a:r>
          </a:p>
        </p:txBody>
      </p:sp>
    </p:spTree>
    <p:extLst>
      <p:ext uri="{BB962C8B-B14F-4D97-AF65-F5344CB8AC3E}">
        <p14:creationId xmlns:p14="http://schemas.microsoft.com/office/powerpoint/2010/main" val="129990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1AFBC-F5F6-476E-BDD8-92069D2C2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MBO?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7B21C-D332-48ED-8E95-D4CD9CD3E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876425"/>
            <a:ext cx="10134600" cy="4524375"/>
          </a:xfrm>
        </p:spPr>
        <p:txBody>
          <a:bodyPr/>
          <a:lstStyle/>
          <a:p>
            <a:r>
              <a:rPr lang="en-US" dirty="0"/>
              <a:t>After observing how various organizations (especially General Motors) struggled with this problem and tried new approaches, Drucker came up with “Management by Objectives”(MBO for short) in his 1955 classic, </a:t>
            </a:r>
            <a:r>
              <a:rPr lang="en-US" i="1" dirty="0"/>
              <a:t>The Practice of Management.</a:t>
            </a:r>
            <a:endParaRPr lang="en-US" dirty="0"/>
          </a:p>
          <a:p>
            <a:r>
              <a:rPr lang="en-US" dirty="0"/>
              <a:t>MBO generalized the principle of “divisionalization,” at least at the executive and middle management levels. </a:t>
            </a:r>
          </a:p>
          <a:p>
            <a:r>
              <a:rPr lang="en-US" dirty="0"/>
              <a:t>Here is how it works:</a:t>
            </a:r>
          </a:p>
          <a:p>
            <a:pPr lvl="1"/>
            <a:r>
              <a:rPr lang="en-US" dirty="0"/>
              <a:t>Top management forms general strategies aimed at long-term growth and sustainability</a:t>
            </a:r>
          </a:p>
          <a:p>
            <a:pPr lvl="1"/>
            <a:r>
              <a:rPr lang="en-US" dirty="0"/>
              <a:t>These objectives are broken down into divisional and departmental (e.g., HR, Financial, and Marketing) objectives</a:t>
            </a:r>
          </a:p>
          <a:p>
            <a:pPr lvl="1"/>
            <a:r>
              <a:rPr lang="en-US" dirty="0"/>
              <a:t>They focus on what needs to be done, and let the experts in those fields decide how to get it done</a:t>
            </a:r>
          </a:p>
          <a:p>
            <a:r>
              <a:rPr lang="en-US" dirty="0"/>
              <a:t>See the diagram on the next slide...</a:t>
            </a:r>
          </a:p>
        </p:txBody>
      </p:sp>
    </p:spTree>
    <p:extLst>
      <p:ext uri="{BB962C8B-B14F-4D97-AF65-F5344CB8AC3E}">
        <p14:creationId xmlns:p14="http://schemas.microsoft.com/office/powerpoint/2010/main" val="401831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C9EB2-F43F-4369-9F99-5499503B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MBO Model</a:t>
            </a:r>
          </a:p>
        </p:txBody>
      </p:sp>
      <p:grpSp>
        <p:nvGrpSpPr>
          <p:cNvPr id="12" name="Group 1">
            <a:extLst>
              <a:ext uri="{FF2B5EF4-FFF2-40B4-BE49-F238E27FC236}">
                <a16:creationId xmlns:a16="http://schemas.microsoft.com/office/drawing/2014/main" id="{3CB44FDA-E8A0-4369-8FA8-6F50D1FCF5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03412" y="2133600"/>
            <a:ext cx="6934200" cy="4391025"/>
            <a:chOff x="1800" y="1440"/>
            <a:chExt cx="8640" cy="5940"/>
          </a:xfrm>
        </p:grpSpPr>
        <p:sp>
          <p:nvSpPr>
            <p:cNvPr id="13" name="AutoShape 10">
              <a:extLst>
                <a:ext uri="{FF2B5EF4-FFF2-40B4-BE49-F238E27FC236}">
                  <a16:creationId xmlns:a16="http://schemas.microsoft.com/office/drawing/2014/main" id="{48E3D98D-F369-426B-83E2-A611820D25C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0" y="1440"/>
              <a:ext cx="8640" cy="594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Text Box 9">
              <a:extLst>
                <a:ext uri="{FF2B5EF4-FFF2-40B4-BE49-F238E27FC236}">
                  <a16:creationId xmlns:a16="http://schemas.microsoft.com/office/drawing/2014/main" id="{49FF0972-8FCB-4915-9BF6-3B1EA714D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7" y="3839"/>
              <a:ext cx="8280" cy="69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Functional/Divisional Performance Objectives—Operations, Sales and Marketing, Administrative Support, Etc.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8">
              <a:extLst>
                <a:ext uri="{FF2B5EF4-FFF2-40B4-BE49-F238E27FC236}">
                  <a16:creationId xmlns:a16="http://schemas.microsoft.com/office/drawing/2014/main" id="{DBF3A1AA-3AD6-4AAE-A79B-F66EAC0E1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1724"/>
              <a:ext cx="8280" cy="541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Business Strategic Objectives—Top Management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6">
              <a:extLst>
                <a:ext uri="{FF2B5EF4-FFF2-40B4-BE49-F238E27FC236}">
                  <a16:creationId xmlns:a16="http://schemas.microsoft.com/office/drawing/2014/main" id="{49CC8299-2C70-44E7-BEDE-368B04D1C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5256"/>
              <a:ext cx="8280" cy="72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Unit Objectives—Local Management Identifies Key Performance Targets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Line 5">
              <a:extLst>
                <a:ext uri="{FF2B5EF4-FFF2-40B4-BE49-F238E27FC236}">
                  <a16:creationId xmlns:a16="http://schemas.microsoft.com/office/drawing/2014/main" id="{AAFEBEDB-FB78-4FF1-A1DD-DFF0FDD95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0" y="3452"/>
              <a:ext cx="1" cy="35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4">
              <a:extLst>
                <a:ext uri="{FF2B5EF4-FFF2-40B4-BE49-F238E27FC236}">
                  <a16:creationId xmlns:a16="http://schemas.microsoft.com/office/drawing/2014/main" id="{D4D44B7C-A628-4381-9101-2B7B68C12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0" y="4752"/>
              <a:ext cx="1" cy="39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3">
              <a:extLst>
                <a:ext uri="{FF2B5EF4-FFF2-40B4-BE49-F238E27FC236}">
                  <a16:creationId xmlns:a16="http://schemas.microsoft.com/office/drawing/2014/main" id="{C2ACC5F4-7A93-47AE-9227-15D8DCF5CC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6480"/>
              <a:ext cx="8280" cy="54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Individual and Team Work Objectives at the “Operative” Level</a:t>
              </a:r>
              <a:endPara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2">
              <a:extLst>
                <a:ext uri="{FF2B5EF4-FFF2-40B4-BE49-F238E27FC236}">
                  <a16:creationId xmlns:a16="http://schemas.microsoft.com/office/drawing/2014/main" id="{8519D815-01FE-4D1A-B088-204D1D00A8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0" y="6029"/>
              <a:ext cx="1" cy="35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1" name="Text Box 8">
            <a:extLst>
              <a:ext uri="{FF2B5EF4-FFF2-40B4-BE49-F238E27FC236}">
                <a16:creationId xmlns:a16="http://schemas.microsoft.com/office/drawing/2014/main" id="{508CCA15-C400-467B-8398-AA382A986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473" y="3085727"/>
            <a:ext cx="6120822" cy="399923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Divisions, Corporate Staff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B03CCC27-7BF5-4931-80A2-C5A6FB07C939}"/>
              </a:ext>
            </a:extLst>
          </p:cNvPr>
          <p:cNvCxnSpPr>
            <a:cxnSpLocks/>
          </p:cNvCxnSpPr>
          <p:nvPr/>
        </p:nvCxnSpPr>
        <p:spPr>
          <a:xfrm>
            <a:off x="5370512" y="2857391"/>
            <a:ext cx="0" cy="2283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74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4EFB4-705B-445E-9624-4795E64A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MBO?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54C09-6CF1-4D04-B514-C4A1977EC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2011511"/>
            <a:ext cx="10134600" cy="4008289"/>
          </a:xfrm>
        </p:spPr>
        <p:txBody>
          <a:bodyPr/>
          <a:lstStyle/>
          <a:p>
            <a:r>
              <a:rPr lang="en-US" dirty="0"/>
              <a:t>Looks easy on paper, doesn’t it?</a:t>
            </a:r>
          </a:p>
          <a:p>
            <a:r>
              <a:rPr lang="en-US" dirty="0"/>
              <a:t>But there are two things we need to be thinking about:</a:t>
            </a:r>
          </a:p>
          <a:p>
            <a:pPr lvl="1"/>
            <a:r>
              <a:rPr lang="en-US" dirty="0"/>
              <a:t>The farther down towards the bottom we get, the “narrower” the space in which people get to decide the “best way” to attain their objectives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 organization may look like a machine—in a sense, it is—but the moving parts are </a:t>
            </a:r>
            <a:r>
              <a:rPr lang="en-US" i="1" dirty="0">
                <a:solidFill>
                  <a:srgbClr val="00B050"/>
                </a:solidFill>
              </a:rPr>
              <a:t>people</a:t>
            </a:r>
          </a:p>
          <a:p>
            <a:r>
              <a:rPr lang="en-US" i="1" dirty="0">
                <a:solidFill>
                  <a:srgbClr val="00B050"/>
                </a:solidFill>
              </a:rPr>
              <a:t>...and this leads us to the subject matter of this course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32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339A8-B5F3-49EB-B6B1-0BACD1A3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Organizational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245AB-4E51-402F-A9BC-32C999FD8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get this in Chapter 1 of the class text, and in the Power Point presentation that is posted on Canvas (which summarizes Chapter 1)</a:t>
            </a:r>
          </a:p>
          <a:p>
            <a:r>
              <a:rPr lang="en-US" dirty="0"/>
              <a:t>Here, we will just focus on the main things you will learn and why they are important.</a:t>
            </a:r>
          </a:p>
          <a:p>
            <a:r>
              <a:rPr lang="en-US" dirty="0"/>
              <a:t>When you have to manage people in order to attain a set of objectives, your primary goal is to maximize their “productive effort supply.”  If you are a manager and are not doing this, you are not doing your job.</a:t>
            </a:r>
          </a:p>
          <a:p>
            <a:r>
              <a:rPr lang="en-US" dirty="0"/>
              <a:t>The question is, how do you do this?  </a:t>
            </a:r>
          </a:p>
          <a:p>
            <a:r>
              <a:rPr lang="en-US" dirty="0"/>
              <a:t>Or more importantly, what are all the things that can get in your way as you try to do this?</a:t>
            </a:r>
          </a:p>
        </p:txBody>
      </p:sp>
    </p:spTree>
    <p:extLst>
      <p:ext uri="{BB962C8B-B14F-4D97-AF65-F5344CB8AC3E}">
        <p14:creationId xmlns:p14="http://schemas.microsoft.com/office/powerpoint/2010/main" val="231766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B06A8-CECE-44FC-9BBE-70999374D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Organizational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5D56-4738-4469-B0D5-D7C025FC7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may not like their jobs, or think they could do them better if you (the boss) didn’t tell them how to do every little thing</a:t>
            </a:r>
          </a:p>
          <a:p>
            <a:r>
              <a:rPr lang="en-US" dirty="0"/>
              <a:t>People may not like each other (because of a number of reasons), and either not support, or in some cases, sabotage one another</a:t>
            </a:r>
          </a:p>
          <a:p>
            <a:r>
              <a:rPr lang="en-US" dirty="0"/>
              <a:t>People may “set production rates” and do less than they are capable of doing</a:t>
            </a:r>
          </a:p>
          <a:p>
            <a:r>
              <a:rPr lang="en-US" dirty="0"/>
              <a:t>People may lack the capability, or the willingness to work in teams</a:t>
            </a:r>
          </a:p>
          <a:p>
            <a:r>
              <a:rPr lang="en-US" dirty="0"/>
              <a:t>People may be engaged in unhealthy competition with one another</a:t>
            </a:r>
          </a:p>
          <a:p>
            <a:r>
              <a:rPr lang="en-US" dirty="0"/>
              <a:t>People may be moody and let their mood swings determine their productive effort supply</a:t>
            </a:r>
          </a:p>
          <a:p>
            <a:r>
              <a:rPr lang="en-US" dirty="0"/>
              <a:t>If you, the manager, get tired of dealing with all of this and want to create change, they may resist that instead of embracing it</a:t>
            </a:r>
          </a:p>
        </p:txBody>
      </p:sp>
    </p:spTree>
    <p:extLst>
      <p:ext uri="{BB962C8B-B14F-4D97-AF65-F5344CB8AC3E}">
        <p14:creationId xmlns:p14="http://schemas.microsoft.com/office/powerpoint/2010/main" val="263445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usiness Contrast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contrast presentation (widescreen).potx" id="{79BDEE8A-06BD-4498-8DA2-039F108111A7}" vid="{371B0C30-7F71-4EED-A6A3-8F238779D534}"/>
    </a:ext>
  </a:extLst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220E13-D325-4A9E-AA7A-0D1409275EB9}">
  <ds:schemaRefs>
    <ds:schemaRef ds:uri="http://purl.org/dc/elements/1.1/"/>
    <ds:schemaRef ds:uri="40262f94-9f35-4ac3-9a90-690165a166b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contrast presentation (widescreen)</Template>
  <TotalTime>226</TotalTime>
  <Words>985</Words>
  <Application>Microsoft Office PowerPoint</Application>
  <PresentationFormat>Custom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Franklin Gothic Medium</vt:lpstr>
      <vt:lpstr>Business Contrast 16x9</vt:lpstr>
      <vt:lpstr>MGT 501 Lesson 1</vt:lpstr>
      <vt:lpstr>Objectives of This Presentation</vt:lpstr>
      <vt:lpstr>Why MBO?</vt:lpstr>
      <vt:lpstr>Why MBO?</vt:lpstr>
      <vt:lpstr>Why MBO?</vt:lpstr>
      <vt:lpstr>MBO Model</vt:lpstr>
      <vt:lpstr>Why MBO?</vt:lpstr>
      <vt:lpstr>Introduction to Organizational Behavior</vt:lpstr>
      <vt:lpstr>Introduction to Organizational Behavior</vt:lpstr>
      <vt:lpstr>Introduction to Organizational Behavior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Paul Long</dc:creator>
  <cp:lastModifiedBy>Rick Johnson</cp:lastModifiedBy>
  <cp:revision>14</cp:revision>
  <dcterms:created xsi:type="dcterms:W3CDTF">2017-04-04T18:52:22Z</dcterms:created>
  <dcterms:modified xsi:type="dcterms:W3CDTF">2019-01-07T16:32:47Z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