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  <p:sldMasterId id="2147483691" r:id="rId3"/>
    <p:sldMasterId id="2147483703" r:id="rId4"/>
    <p:sldMasterId id="2147483716" r:id="rId5"/>
  </p:sldMasterIdLst>
  <p:notesMasterIdLst>
    <p:notesMasterId r:id="rId70"/>
  </p:notesMasterIdLst>
  <p:sldIdLst>
    <p:sldId id="298" r:id="rId6"/>
    <p:sldId id="723" r:id="rId7"/>
    <p:sldId id="683" r:id="rId8"/>
    <p:sldId id="689" r:id="rId9"/>
    <p:sldId id="685" r:id="rId10"/>
    <p:sldId id="301" r:id="rId11"/>
    <p:sldId id="778" r:id="rId12"/>
    <p:sldId id="779" r:id="rId13"/>
    <p:sldId id="302" r:id="rId14"/>
    <p:sldId id="699" r:id="rId15"/>
    <p:sldId id="277" r:id="rId16"/>
    <p:sldId id="669" r:id="rId17"/>
    <p:sldId id="281" r:id="rId18"/>
    <p:sldId id="667" r:id="rId19"/>
    <p:sldId id="284" r:id="rId20"/>
    <p:sldId id="780" r:id="rId21"/>
    <p:sldId id="776" r:id="rId22"/>
    <p:sldId id="285" r:id="rId23"/>
    <p:sldId id="318" r:id="rId24"/>
    <p:sldId id="670" r:id="rId25"/>
    <p:sldId id="672" r:id="rId26"/>
    <p:sldId id="673" r:id="rId27"/>
    <p:sldId id="768" r:id="rId28"/>
    <p:sldId id="712" r:id="rId29"/>
    <p:sldId id="758" r:id="rId30"/>
    <p:sldId id="724" r:id="rId31"/>
    <p:sldId id="675" r:id="rId32"/>
    <p:sldId id="676" r:id="rId33"/>
    <p:sldId id="677" r:id="rId34"/>
    <p:sldId id="678" r:id="rId35"/>
    <p:sldId id="713" r:id="rId36"/>
    <p:sldId id="679" r:id="rId37"/>
    <p:sldId id="680" r:id="rId38"/>
    <p:sldId id="681" r:id="rId39"/>
    <p:sldId id="682" r:id="rId40"/>
    <p:sldId id="286" r:id="rId41"/>
    <p:sldId id="287" r:id="rId42"/>
    <p:sldId id="718" r:id="rId43"/>
    <p:sldId id="319" r:id="rId44"/>
    <p:sldId id="714" r:id="rId45"/>
    <p:sldId id="270" r:id="rId46"/>
    <p:sldId id="721" r:id="rId47"/>
    <p:sldId id="742" r:id="rId48"/>
    <p:sldId id="258" r:id="rId49"/>
    <p:sldId id="759" r:id="rId50"/>
    <p:sldId id="259" r:id="rId51"/>
    <p:sldId id="274" r:id="rId52"/>
    <p:sldId id="261" r:id="rId53"/>
    <p:sldId id="760" r:id="rId54"/>
    <p:sldId id="263" r:id="rId55"/>
    <p:sldId id="762" r:id="rId56"/>
    <p:sldId id="746" r:id="rId57"/>
    <p:sldId id="739" r:id="rId58"/>
    <p:sldId id="707" r:id="rId59"/>
    <p:sldId id="690" r:id="rId60"/>
    <p:sldId id="257" r:id="rId61"/>
    <p:sldId id="753" r:id="rId62"/>
    <p:sldId id="754" r:id="rId63"/>
    <p:sldId id="761" r:id="rId64"/>
    <p:sldId id="755" r:id="rId65"/>
    <p:sldId id="767" r:id="rId66"/>
    <p:sldId id="757" r:id="rId67"/>
    <p:sldId id="696" r:id="rId68"/>
    <p:sldId id="777" r:id="rId69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Sheet1!$C$7</c:f>
              <c:strCache>
                <c:ptCount val="1"/>
                <c:pt idx="0">
                  <c:v>Revenue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Sheet1!$B$8:$B$18</c:f>
              <c:numCache>
                <c:formatCode>0</c:formatCode>
                <c:ptCount val="11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>
                  <c:v>1000</c:v>
                </c:pt>
              </c:numCache>
            </c:numRef>
          </c:cat>
          <c:val>
            <c:numRef>
              <c:f>Sheet1!$C$8:$C$18</c:f>
              <c:numCache>
                <c:formatCode>0</c:formatCode>
                <c:ptCount val="11"/>
                <c:pt idx="0">
                  <c:v>0</c:v>
                </c:pt>
                <c:pt idx="1">
                  <c:v>1000</c:v>
                </c:pt>
                <c:pt idx="2">
                  <c:v>2000</c:v>
                </c:pt>
                <c:pt idx="3">
                  <c:v>3000</c:v>
                </c:pt>
                <c:pt idx="4">
                  <c:v>4000</c:v>
                </c:pt>
                <c:pt idx="5">
                  <c:v>5000</c:v>
                </c:pt>
                <c:pt idx="6">
                  <c:v>6000</c:v>
                </c:pt>
                <c:pt idx="7">
                  <c:v>7000</c:v>
                </c:pt>
                <c:pt idx="8">
                  <c:v>8000</c:v>
                </c:pt>
                <c:pt idx="9">
                  <c:v>9000</c:v>
                </c:pt>
                <c:pt idx="10">
                  <c:v>10000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7E1-4D66-977F-D8AAC27E3FC7}"/>
            </c:ext>
          </c:extLst>
        </c:ser>
        <c:ser>
          <c:idx val="1"/>
          <c:order val="1"/>
          <c:tx>
            <c:strRef>
              <c:f>Sheet1!$D$7</c:f>
              <c:strCache>
                <c:ptCount val="1"/>
                <c:pt idx="0">
                  <c:v>Variable costs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Sheet1!$B$8:$B$18</c:f>
              <c:numCache>
                <c:formatCode>0</c:formatCode>
                <c:ptCount val="11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>
                  <c:v>1000</c:v>
                </c:pt>
              </c:numCache>
            </c:numRef>
          </c:cat>
          <c:val>
            <c:numRef>
              <c:f>Sheet1!$D$8:$D$18</c:f>
              <c:numCache>
                <c:formatCode>0</c:formatCode>
                <c:ptCount val="11"/>
                <c:pt idx="0">
                  <c:v>0</c:v>
                </c:pt>
                <c:pt idx="1">
                  <c:v>400</c:v>
                </c:pt>
                <c:pt idx="2">
                  <c:v>800</c:v>
                </c:pt>
                <c:pt idx="3">
                  <c:v>1200</c:v>
                </c:pt>
                <c:pt idx="4">
                  <c:v>1600</c:v>
                </c:pt>
                <c:pt idx="5">
                  <c:v>2000</c:v>
                </c:pt>
                <c:pt idx="6">
                  <c:v>2400</c:v>
                </c:pt>
                <c:pt idx="7">
                  <c:v>2800</c:v>
                </c:pt>
                <c:pt idx="8">
                  <c:v>3200</c:v>
                </c:pt>
                <c:pt idx="9">
                  <c:v>3600</c:v>
                </c:pt>
                <c:pt idx="10">
                  <c:v>4000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7E1-4D66-977F-D8AAC27E3FC7}"/>
            </c:ext>
          </c:extLst>
        </c:ser>
        <c:ser>
          <c:idx val="2"/>
          <c:order val="2"/>
          <c:tx>
            <c:strRef>
              <c:f>Sheet1!$E$7</c:f>
              <c:strCache>
                <c:ptCount val="1"/>
                <c:pt idx="0">
                  <c:v>Fixed costs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Sheet1!$B$8:$B$18</c:f>
              <c:numCache>
                <c:formatCode>0</c:formatCode>
                <c:ptCount val="11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>
                  <c:v>1000</c:v>
                </c:pt>
              </c:numCache>
            </c:numRef>
          </c:cat>
          <c:val>
            <c:numRef>
              <c:f>Sheet1!$E$8:$E$18</c:f>
              <c:numCache>
                <c:formatCode>0</c:formatCode>
                <c:ptCount val="11"/>
                <c:pt idx="0">
                  <c:v>3600</c:v>
                </c:pt>
                <c:pt idx="1">
                  <c:v>3600</c:v>
                </c:pt>
                <c:pt idx="2">
                  <c:v>3600</c:v>
                </c:pt>
                <c:pt idx="3">
                  <c:v>3600</c:v>
                </c:pt>
                <c:pt idx="4">
                  <c:v>3600</c:v>
                </c:pt>
                <c:pt idx="5">
                  <c:v>3600</c:v>
                </c:pt>
                <c:pt idx="6">
                  <c:v>3600</c:v>
                </c:pt>
                <c:pt idx="7">
                  <c:v>3600</c:v>
                </c:pt>
                <c:pt idx="8">
                  <c:v>3600</c:v>
                </c:pt>
                <c:pt idx="9">
                  <c:v>3600</c:v>
                </c:pt>
                <c:pt idx="10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7E1-4D66-977F-D8AAC27E3FC7}"/>
            </c:ext>
          </c:extLst>
        </c:ser>
        <c:ser>
          <c:idx val="3"/>
          <c:order val="3"/>
          <c:tx>
            <c:strRef>
              <c:f>Sheet1!$F$7</c:f>
              <c:strCache>
                <c:ptCount val="1"/>
                <c:pt idx="0">
                  <c:v>Total costs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Sheet1!$B$8:$B$18</c:f>
              <c:numCache>
                <c:formatCode>0</c:formatCode>
                <c:ptCount val="11"/>
                <c:pt idx="0">
                  <c:v>0</c:v>
                </c:pt>
                <c:pt idx="1">
                  <c:v>100</c:v>
                </c:pt>
                <c:pt idx="2">
                  <c:v>200</c:v>
                </c:pt>
                <c:pt idx="3">
                  <c:v>300</c:v>
                </c:pt>
                <c:pt idx="4">
                  <c:v>400</c:v>
                </c:pt>
                <c:pt idx="5">
                  <c:v>500</c:v>
                </c:pt>
                <c:pt idx="6">
                  <c:v>600</c:v>
                </c:pt>
                <c:pt idx="7">
                  <c:v>700</c:v>
                </c:pt>
                <c:pt idx="8">
                  <c:v>800</c:v>
                </c:pt>
                <c:pt idx="9">
                  <c:v>900</c:v>
                </c:pt>
                <c:pt idx="10">
                  <c:v>1000</c:v>
                </c:pt>
              </c:numCache>
            </c:numRef>
          </c:cat>
          <c:val>
            <c:numRef>
              <c:f>Sheet1!$F$8:$F$18</c:f>
              <c:numCache>
                <c:formatCode>0</c:formatCode>
                <c:ptCount val="11"/>
                <c:pt idx="0">
                  <c:v>3600</c:v>
                </c:pt>
                <c:pt idx="1">
                  <c:v>4000</c:v>
                </c:pt>
                <c:pt idx="2">
                  <c:v>4400</c:v>
                </c:pt>
                <c:pt idx="3">
                  <c:v>4800</c:v>
                </c:pt>
                <c:pt idx="4">
                  <c:v>5200</c:v>
                </c:pt>
                <c:pt idx="5">
                  <c:v>5600</c:v>
                </c:pt>
                <c:pt idx="6">
                  <c:v>6000</c:v>
                </c:pt>
                <c:pt idx="7">
                  <c:v>6400</c:v>
                </c:pt>
                <c:pt idx="8">
                  <c:v>6800</c:v>
                </c:pt>
                <c:pt idx="9">
                  <c:v>7200</c:v>
                </c:pt>
                <c:pt idx="10">
                  <c:v>7600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7E1-4D66-977F-D8AAC27E3F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31247264"/>
        <c:axId val="1431248096"/>
      </c:lineChart>
      <c:catAx>
        <c:axId val="14312472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800"/>
                  <a:t>Units sold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1248096"/>
        <c:crosses val="autoZero"/>
        <c:auto val="1"/>
        <c:lblAlgn val="ctr"/>
        <c:lblOffset val="100"/>
        <c:noMultiLvlLbl val="0"/>
      </c:catAx>
      <c:valAx>
        <c:axId val="1431248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£ Costs and Revenue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124726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3BDB0B-F3B2-42B9-A567-6B2FCC73DB28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</dgm:pt>
    <dgm:pt modelId="{26F39E54-1C8C-4357-8810-BD83A79F69C8}">
      <dgm:prSet phldrT="[Text]"/>
      <dgm:spPr/>
      <dgm:t>
        <a:bodyPr/>
        <a:lstStyle/>
        <a:p>
          <a:r>
            <a:rPr lang="en-GB" dirty="0"/>
            <a:t>4. Develop short term plans/budgets</a:t>
          </a:r>
          <a:endParaRPr lang="en-US" dirty="0"/>
        </a:p>
      </dgm:t>
    </dgm:pt>
    <dgm:pt modelId="{201C33FB-3528-4D55-A547-4E043DB0AAE1}" type="parTrans" cxnId="{4995809A-FB6E-4846-BA87-FB4B73BEECFE}">
      <dgm:prSet/>
      <dgm:spPr/>
      <dgm:t>
        <a:bodyPr/>
        <a:lstStyle/>
        <a:p>
          <a:endParaRPr lang="en-US"/>
        </a:p>
      </dgm:t>
    </dgm:pt>
    <dgm:pt modelId="{9216EBFC-9FDC-4592-AB00-A83B9D13F952}" type="sibTrans" cxnId="{4995809A-FB6E-4846-BA87-FB4B73BEECFE}">
      <dgm:prSet/>
      <dgm:spPr/>
      <dgm:t>
        <a:bodyPr/>
        <a:lstStyle/>
        <a:p>
          <a:endParaRPr lang="en-US"/>
        </a:p>
      </dgm:t>
    </dgm:pt>
    <dgm:pt modelId="{141478C4-AEBF-4D7F-A4E6-32C43CE46EB7}">
      <dgm:prSet phldrT="[Text]"/>
      <dgm:spPr/>
      <dgm:t>
        <a:bodyPr/>
        <a:lstStyle/>
        <a:p>
          <a:r>
            <a:rPr lang="en-GB" dirty="0"/>
            <a:t>3. Select option and consider long term plans</a:t>
          </a:r>
          <a:endParaRPr lang="en-US" dirty="0"/>
        </a:p>
      </dgm:t>
    </dgm:pt>
    <dgm:pt modelId="{681F47EF-5664-4843-8006-529C6C69D56B}" type="sibTrans" cxnId="{C378124E-3652-41BA-A75B-51D23005CCA0}">
      <dgm:prSet/>
      <dgm:spPr/>
      <dgm:t>
        <a:bodyPr/>
        <a:lstStyle/>
        <a:p>
          <a:endParaRPr lang="en-US"/>
        </a:p>
      </dgm:t>
    </dgm:pt>
    <dgm:pt modelId="{EC9A0315-8F4E-4949-B7E2-88B67CD90F28}" type="parTrans" cxnId="{C378124E-3652-41BA-A75B-51D23005CCA0}">
      <dgm:prSet/>
      <dgm:spPr/>
      <dgm:t>
        <a:bodyPr/>
        <a:lstStyle/>
        <a:p>
          <a:endParaRPr lang="en-US"/>
        </a:p>
      </dgm:t>
    </dgm:pt>
    <dgm:pt modelId="{7807C830-FD50-491E-A537-4BC3A7479590}">
      <dgm:prSet phldrT="[Text]"/>
      <dgm:spPr/>
      <dgm:t>
        <a:bodyPr/>
        <a:lstStyle/>
        <a:p>
          <a:r>
            <a:rPr lang="en-GB" dirty="0"/>
            <a:t>5. Implement the decisions</a:t>
          </a:r>
          <a:endParaRPr lang="en-US" dirty="0"/>
        </a:p>
      </dgm:t>
    </dgm:pt>
    <dgm:pt modelId="{CFEAD0E7-5182-4388-82AA-7C25348D1E30}" type="sibTrans" cxnId="{AE78DD2C-F7CC-42F8-8C73-94CEFBBC26B5}">
      <dgm:prSet/>
      <dgm:spPr/>
      <dgm:t>
        <a:bodyPr/>
        <a:lstStyle/>
        <a:p>
          <a:endParaRPr lang="en-US"/>
        </a:p>
      </dgm:t>
    </dgm:pt>
    <dgm:pt modelId="{404DEE8E-97AA-4525-8321-A96E0D2C90B4}" type="parTrans" cxnId="{AE78DD2C-F7CC-42F8-8C73-94CEFBBC26B5}">
      <dgm:prSet/>
      <dgm:spPr/>
      <dgm:t>
        <a:bodyPr/>
        <a:lstStyle/>
        <a:p>
          <a:endParaRPr lang="en-US"/>
        </a:p>
      </dgm:t>
    </dgm:pt>
    <dgm:pt modelId="{BF7F2FC9-B4BA-425A-9BEE-DED2ED9B5AC0}">
      <dgm:prSet phldrT="[Text]"/>
      <dgm:spPr/>
      <dgm:t>
        <a:bodyPr/>
        <a:lstStyle/>
        <a:p>
          <a:r>
            <a:rPr lang="en-GB" dirty="0"/>
            <a:t>6. Review and monitor outcomes of decision</a:t>
          </a:r>
          <a:endParaRPr lang="en-US" dirty="0"/>
        </a:p>
      </dgm:t>
    </dgm:pt>
    <dgm:pt modelId="{B1D77F9A-FC6E-4358-97F2-7832BDB541A3}" type="sibTrans" cxnId="{9CDE7AD7-ECE2-4FD3-8539-C53F2AF41E2B}">
      <dgm:prSet/>
      <dgm:spPr/>
      <dgm:t>
        <a:bodyPr/>
        <a:lstStyle/>
        <a:p>
          <a:endParaRPr lang="en-US"/>
        </a:p>
      </dgm:t>
    </dgm:pt>
    <dgm:pt modelId="{608EF8F5-96EB-4379-BF8A-1DE9CB4CE426}" type="parTrans" cxnId="{9CDE7AD7-ECE2-4FD3-8539-C53F2AF41E2B}">
      <dgm:prSet/>
      <dgm:spPr/>
      <dgm:t>
        <a:bodyPr/>
        <a:lstStyle/>
        <a:p>
          <a:endParaRPr lang="en-US"/>
        </a:p>
      </dgm:t>
    </dgm:pt>
    <dgm:pt modelId="{3A21CC33-EEE9-45D1-9A02-065CE346D254}">
      <dgm:prSet phldrT="[Text]"/>
      <dgm:spPr/>
      <dgm:t>
        <a:bodyPr/>
        <a:lstStyle/>
        <a:p>
          <a:r>
            <a:rPr lang="en-GB" dirty="0"/>
            <a:t>7. Act on differences from plan</a:t>
          </a:r>
          <a:endParaRPr lang="en-US" dirty="0"/>
        </a:p>
      </dgm:t>
    </dgm:pt>
    <dgm:pt modelId="{779455B2-06BD-41B3-BF1B-3656C97289C0}" type="sibTrans" cxnId="{0BA530CF-D325-43AF-9657-6A12D663BF9A}">
      <dgm:prSet/>
      <dgm:spPr/>
      <dgm:t>
        <a:bodyPr/>
        <a:lstStyle/>
        <a:p>
          <a:endParaRPr lang="en-US"/>
        </a:p>
      </dgm:t>
    </dgm:pt>
    <dgm:pt modelId="{11BAE95B-36E2-4C1D-B5E7-A874A6C9FE4B}" type="parTrans" cxnId="{0BA530CF-D325-43AF-9657-6A12D663BF9A}">
      <dgm:prSet/>
      <dgm:spPr/>
      <dgm:t>
        <a:bodyPr/>
        <a:lstStyle/>
        <a:p>
          <a:endParaRPr lang="en-US"/>
        </a:p>
      </dgm:t>
    </dgm:pt>
    <dgm:pt modelId="{740B59B5-DA38-4E2F-BFB2-65301EB2BA1A}">
      <dgm:prSet phldrT="[Text]"/>
      <dgm:spPr/>
      <dgm:t>
        <a:bodyPr/>
        <a:lstStyle/>
        <a:p>
          <a:r>
            <a:rPr lang="en-GB" dirty="0"/>
            <a:t>2. Consider options available</a:t>
          </a:r>
          <a:endParaRPr lang="en-US" dirty="0"/>
        </a:p>
      </dgm:t>
    </dgm:pt>
    <dgm:pt modelId="{574A6237-F000-48A1-A38C-C532AA6A6574}" type="sibTrans" cxnId="{DB1F9DEF-2BCE-47F7-A47D-63020E49ECDC}">
      <dgm:prSet/>
      <dgm:spPr/>
      <dgm:t>
        <a:bodyPr/>
        <a:lstStyle/>
        <a:p>
          <a:endParaRPr lang="en-US"/>
        </a:p>
      </dgm:t>
    </dgm:pt>
    <dgm:pt modelId="{E62D67F0-5DF2-4D3C-A6F2-3E78215786CC}" type="parTrans" cxnId="{DB1F9DEF-2BCE-47F7-A47D-63020E49ECDC}">
      <dgm:prSet/>
      <dgm:spPr/>
      <dgm:t>
        <a:bodyPr/>
        <a:lstStyle/>
        <a:p>
          <a:endParaRPr lang="en-US"/>
        </a:p>
      </dgm:t>
    </dgm:pt>
    <dgm:pt modelId="{1C5A6FA2-83BE-4145-8C1E-A5B13927D0FA}">
      <dgm:prSet phldrT="[Text]"/>
      <dgm:spPr/>
      <dgm:t>
        <a:bodyPr/>
        <a:lstStyle/>
        <a:p>
          <a:r>
            <a:rPr lang="en-GB" dirty="0"/>
            <a:t>1. Set aims and objective</a:t>
          </a:r>
          <a:endParaRPr lang="en-US" dirty="0"/>
        </a:p>
      </dgm:t>
    </dgm:pt>
    <dgm:pt modelId="{4E774895-8B79-4582-B94C-9BD7E98D6BD2}" type="sibTrans" cxnId="{CB018F7F-6DD9-441F-B6C8-C091EBAA3B9B}">
      <dgm:prSet/>
      <dgm:spPr/>
      <dgm:t>
        <a:bodyPr/>
        <a:lstStyle/>
        <a:p>
          <a:endParaRPr lang="en-US"/>
        </a:p>
      </dgm:t>
    </dgm:pt>
    <dgm:pt modelId="{8A19E2AF-C221-4D10-9E5D-A24DB834130A}" type="parTrans" cxnId="{CB018F7F-6DD9-441F-B6C8-C091EBAA3B9B}">
      <dgm:prSet/>
      <dgm:spPr/>
      <dgm:t>
        <a:bodyPr/>
        <a:lstStyle/>
        <a:p>
          <a:endParaRPr lang="en-US"/>
        </a:p>
      </dgm:t>
    </dgm:pt>
    <dgm:pt modelId="{BBA3C970-9A61-46AD-8DD3-D85F4C7DB47B}" type="pres">
      <dgm:prSet presAssocID="{6A3BDB0B-F3B2-42B9-A567-6B2FCC73DB28}" presName="linear" presStyleCnt="0">
        <dgm:presLayoutVars>
          <dgm:animLvl val="lvl"/>
          <dgm:resizeHandles val="exact"/>
        </dgm:presLayoutVars>
      </dgm:prSet>
      <dgm:spPr/>
    </dgm:pt>
    <dgm:pt modelId="{DB081CAB-4D59-4917-BF15-3C96D24369D9}" type="pres">
      <dgm:prSet presAssocID="{1C5A6FA2-83BE-4145-8C1E-A5B13927D0FA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277FE4B-8D8B-403C-A8DE-EB2EB1D6ED1F}" type="pres">
      <dgm:prSet presAssocID="{4E774895-8B79-4582-B94C-9BD7E98D6BD2}" presName="spacer" presStyleCnt="0"/>
      <dgm:spPr/>
    </dgm:pt>
    <dgm:pt modelId="{5B4C41B6-DF20-4582-82F4-3A157D5BC978}" type="pres">
      <dgm:prSet presAssocID="{740B59B5-DA38-4E2F-BFB2-65301EB2BA1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CA4C976C-E218-4D0E-B4C6-965D62410988}" type="pres">
      <dgm:prSet presAssocID="{574A6237-F000-48A1-A38C-C532AA6A6574}" presName="spacer" presStyleCnt="0"/>
      <dgm:spPr/>
    </dgm:pt>
    <dgm:pt modelId="{F26BB84B-45FD-45F1-92A1-61EEF5609158}" type="pres">
      <dgm:prSet presAssocID="{141478C4-AEBF-4D7F-A4E6-32C43CE46EB7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62DCD77-758D-49F5-8618-DDC2248F9253}" type="pres">
      <dgm:prSet presAssocID="{681F47EF-5664-4843-8006-529C6C69D56B}" presName="spacer" presStyleCnt="0"/>
      <dgm:spPr/>
    </dgm:pt>
    <dgm:pt modelId="{910E1DD3-DCEA-4725-ACD6-E7955A6A4000}" type="pres">
      <dgm:prSet presAssocID="{26F39E54-1C8C-4357-8810-BD83A79F69C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19843F62-10F6-4C34-BA0C-8420AE06E015}" type="pres">
      <dgm:prSet presAssocID="{9216EBFC-9FDC-4592-AB00-A83B9D13F952}" presName="spacer" presStyleCnt="0"/>
      <dgm:spPr/>
    </dgm:pt>
    <dgm:pt modelId="{313FB50E-919D-4CC0-84D1-DE68FE7EC9BB}" type="pres">
      <dgm:prSet presAssocID="{7807C830-FD50-491E-A537-4BC3A7479590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3F6F56D5-466F-4642-817C-ECF5915C134A}" type="pres">
      <dgm:prSet presAssocID="{CFEAD0E7-5182-4388-82AA-7C25348D1E30}" presName="spacer" presStyleCnt="0"/>
      <dgm:spPr/>
    </dgm:pt>
    <dgm:pt modelId="{0A1EB6AE-161B-46E8-9ED0-7CE79DFB5DBB}" type="pres">
      <dgm:prSet presAssocID="{BF7F2FC9-B4BA-425A-9BEE-DED2ED9B5AC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E9C08A6-E0EA-4029-9EDD-463FDD06E5FD}" type="pres">
      <dgm:prSet presAssocID="{B1D77F9A-FC6E-4358-97F2-7832BDB541A3}" presName="spacer" presStyleCnt="0"/>
      <dgm:spPr/>
    </dgm:pt>
    <dgm:pt modelId="{324DCB08-951C-4876-8EF4-FA38D0EA7129}" type="pres">
      <dgm:prSet presAssocID="{3A21CC33-EEE9-45D1-9A02-065CE346D254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DF851025-73B8-4D11-BB88-06E9A84C600D}" type="presOf" srcId="{740B59B5-DA38-4E2F-BFB2-65301EB2BA1A}" destId="{5B4C41B6-DF20-4582-82F4-3A157D5BC978}" srcOrd="0" destOrd="0" presId="urn:microsoft.com/office/officeart/2005/8/layout/vList2"/>
    <dgm:cxn modelId="{AE78DD2C-F7CC-42F8-8C73-94CEFBBC26B5}" srcId="{6A3BDB0B-F3B2-42B9-A567-6B2FCC73DB28}" destId="{7807C830-FD50-491E-A537-4BC3A7479590}" srcOrd="4" destOrd="0" parTransId="{404DEE8E-97AA-4525-8321-A96E0D2C90B4}" sibTransId="{CFEAD0E7-5182-4388-82AA-7C25348D1E30}"/>
    <dgm:cxn modelId="{E1D1BF6D-4012-41C3-A204-805CFBD2BBF7}" type="presOf" srcId="{1C5A6FA2-83BE-4145-8C1E-A5B13927D0FA}" destId="{DB081CAB-4D59-4917-BF15-3C96D24369D9}" srcOrd="0" destOrd="0" presId="urn:microsoft.com/office/officeart/2005/8/layout/vList2"/>
    <dgm:cxn modelId="{C378124E-3652-41BA-A75B-51D23005CCA0}" srcId="{6A3BDB0B-F3B2-42B9-A567-6B2FCC73DB28}" destId="{141478C4-AEBF-4D7F-A4E6-32C43CE46EB7}" srcOrd="2" destOrd="0" parTransId="{EC9A0315-8F4E-4949-B7E2-88B67CD90F28}" sibTransId="{681F47EF-5664-4843-8006-529C6C69D56B}"/>
    <dgm:cxn modelId="{92D2AE4E-49FE-4FB5-A8E7-897623615D59}" type="presOf" srcId="{BF7F2FC9-B4BA-425A-9BEE-DED2ED9B5AC0}" destId="{0A1EB6AE-161B-46E8-9ED0-7CE79DFB5DBB}" srcOrd="0" destOrd="0" presId="urn:microsoft.com/office/officeart/2005/8/layout/vList2"/>
    <dgm:cxn modelId="{CB018F7F-6DD9-441F-B6C8-C091EBAA3B9B}" srcId="{6A3BDB0B-F3B2-42B9-A567-6B2FCC73DB28}" destId="{1C5A6FA2-83BE-4145-8C1E-A5B13927D0FA}" srcOrd="0" destOrd="0" parTransId="{8A19E2AF-C221-4D10-9E5D-A24DB834130A}" sibTransId="{4E774895-8B79-4582-B94C-9BD7E98D6BD2}"/>
    <dgm:cxn modelId="{F943EF83-AE36-4991-88AC-FB6BB7C1D24F}" type="presOf" srcId="{3A21CC33-EEE9-45D1-9A02-065CE346D254}" destId="{324DCB08-951C-4876-8EF4-FA38D0EA7129}" srcOrd="0" destOrd="0" presId="urn:microsoft.com/office/officeart/2005/8/layout/vList2"/>
    <dgm:cxn modelId="{AA108496-AFF8-462D-A39B-AD74D0B39E6A}" type="presOf" srcId="{6A3BDB0B-F3B2-42B9-A567-6B2FCC73DB28}" destId="{BBA3C970-9A61-46AD-8DD3-D85F4C7DB47B}" srcOrd="0" destOrd="0" presId="urn:microsoft.com/office/officeart/2005/8/layout/vList2"/>
    <dgm:cxn modelId="{4995809A-FB6E-4846-BA87-FB4B73BEECFE}" srcId="{6A3BDB0B-F3B2-42B9-A567-6B2FCC73DB28}" destId="{26F39E54-1C8C-4357-8810-BD83A79F69C8}" srcOrd="3" destOrd="0" parTransId="{201C33FB-3528-4D55-A547-4E043DB0AAE1}" sibTransId="{9216EBFC-9FDC-4592-AB00-A83B9D13F952}"/>
    <dgm:cxn modelId="{2BD202A1-F740-4957-A433-D682C63A19AC}" type="presOf" srcId="{7807C830-FD50-491E-A537-4BC3A7479590}" destId="{313FB50E-919D-4CC0-84D1-DE68FE7EC9BB}" srcOrd="0" destOrd="0" presId="urn:microsoft.com/office/officeart/2005/8/layout/vList2"/>
    <dgm:cxn modelId="{0BA530CF-D325-43AF-9657-6A12D663BF9A}" srcId="{6A3BDB0B-F3B2-42B9-A567-6B2FCC73DB28}" destId="{3A21CC33-EEE9-45D1-9A02-065CE346D254}" srcOrd="6" destOrd="0" parTransId="{11BAE95B-36E2-4C1D-B5E7-A874A6C9FE4B}" sibTransId="{779455B2-06BD-41B3-BF1B-3656C97289C0}"/>
    <dgm:cxn modelId="{9CDE7AD7-ECE2-4FD3-8539-C53F2AF41E2B}" srcId="{6A3BDB0B-F3B2-42B9-A567-6B2FCC73DB28}" destId="{BF7F2FC9-B4BA-425A-9BEE-DED2ED9B5AC0}" srcOrd="5" destOrd="0" parTransId="{608EF8F5-96EB-4379-BF8A-1DE9CB4CE426}" sibTransId="{B1D77F9A-FC6E-4358-97F2-7832BDB541A3}"/>
    <dgm:cxn modelId="{3A4EFCD9-62C5-47E7-BEEE-7AC69A4B0700}" type="presOf" srcId="{141478C4-AEBF-4D7F-A4E6-32C43CE46EB7}" destId="{F26BB84B-45FD-45F1-92A1-61EEF5609158}" srcOrd="0" destOrd="0" presId="urn:microsoft.com/office/officeart/2005/8/layout/vList2"/>
    <dgm:cxn modelId="{8D135CEB-E0AF-4972-B8B8-E2F9D2033940}" type="presOf" srcId="{26F39E54-1C8C-4357-8810-BD83A79F69C8}" destId="{910E1DD3-DCEA-4725-ACD6-E7955A6A4000}" srcOrd="0" destOrd="0" presId="urn:microsoft.com/office/officeart/2005/8/layout/vList2"/>
    <dgm:cxn modelId="{DB1F9DEF-2BCE-47F7-A47D-63020E49ECDC}" srcId="{6A3BDB0B-F3B2-42B9-A567-6B2FCC73DB28}" destId="{740B59B5-DA38-4E2F-BFB2-65301EB2BA1A}" srcOrd="1" destOrd="0" parTransId="{E62D67F0-5DF2-4D3C-A6F2-3E78215786CC}" sibTransId="{574A6237-F000-48A1-A38C-C532AA6A6574}"/>
    <dgm:cxn modelId="{D884065D-1FA2-4C93-9BFD-4D7C9CCFF010}" type="presParOf" srcId="{BBA3C970-9A61-46AD-8DD3-D85F4C7DB47B}" destId="{DB081CAB-4D59-4917-BF15-3C96D24369D9}" srcOrd="0" destOrd="0" presId="urn:microsoft.com/office/officeart/2005/8/layout/vList2"/>
    <dgm:cxn modelId="{8ED58C33-5045-48A6-B6DA-72ACB4DD6F29}" type="presParOf" srcId="{BBA3C970-9A61-46AD-8DD3-D85F4C7DB47B}" destId="{4277FE4B-8D8B-403C-A8DE-EB2EB1D6ED1F}" srcOrd="1" destOrd="0" presId="urn:microsoft.com/office/officeart/2005/8/layout/vList2"/>
    <dgm:cxn modelId="{0FA69169-5B78-4752-8893-0CE79B278289}" type="presParOf" srcId="{BBA3C970-9A61-46AD-8DD3-D85F4C7DB47B}" destId="{5B4C41B6-DF20-4582-82F4-3A157D5BC978}" srcOrd="2" destOrd="0" presId="urn:microsoft.com/office/officeart/2005/8/layout/vList2"/>
    <dgm:cxn modelId="{2886C6C0-0362-4C62-80C2-24B974F7326D}" type="presParOf" srcId="{BBA3C970-9A61-46AD-8DD3-D85F4C7DB47B}" destId="{CA4C976C-E218-4D0E-B4C6-965D62410988}" srcOrd="3" destOrd="0" presId="urn:microsoft.com/office/officeart/2005/8/layout/vList2"/>
    <dgm:cxn modelId="{C06CAA66-11F5-4A29-88CD-4B55926DAAF4}" type="presParOf" srcId="{BBA3C970-9A61-46AD-8DD3-D85F4C7DB47B}" destId="{F26BB84B-45FD-45F1-92A1-61EEF5609158}" srcOrd="4" destOrd="0" presId="urn:microsoft.com/office/officeart/2005/8/layout/vList2"/>
    <dgm:cxn modelId="{A169E13E-B197-4389-B2A6-004913ED5AE1}" type="presParOf" srcId="{BBA3C970-9A61-46AD-8DD3-D85F4C7DB47B}" destId="{C62DCD77-758D-49F5-8618-DDC2248F9253}" srcOrd="5" destOrd="0" presId="urn:microsoft.com/office/officeart/2005/8/layout/vList2"/>
    <dgm:cxn modelId="{7CF2B93F-1D35-4B43-BDDA-12A917C84C01}" type="presParOf" srcId="{BBA3C970-9A61-46AD-8DD3-D85F4C7DB47B}" destId="{910E1DD3-DCEA-4725-ACD6-E7955A6A4000}" srcOrd="6" destOrd="0" presId="urn:microsoft.com/office/officeart/2005/8/layout/vList2"/>
    <dgm:cxn modelId="{6749A308-7205-4F3E-B4DB-BDF830FF4F26}" type="presParOf" srcId="{BBA3C970-9A61-46AD-8DD3-D85F4C7DB47B}" destId="{19843F62-10F6-4C34-BA0C-8420AE06E015}" srcOrd="7" destOrd="0" presId="urn:microsoft.com/office/officeart/2005/8/layout/vList2"/>
    <dgm:cxn modelId="{ABBB9FDD-C8A0-46A9-AE4D-00101810603B}" type="presParOf" srcId="{BBA3C970-9A61-46AD-8DD3-D85F4C7DB47B}" destId="{313FB50E-919D-4CC0-84D1-DE68FE7EC9BB}" srcOrd="8" destOrd="0" presId="urn:microsoft.com/office/officeart/2005/8/layout/vList2"/>
    <dgm:cxn modelId="{A241C59D-EC42-4180-A0B3-59B7C998B67D}" type="presParOf" srcId="{BBA3C970-9A61-46AD-8DD3-D85F4C7DB47B}" destId="{3F6F56D5-466F-4642-817C-ECF5915C134A}" srcOrd="9" destOrd="0" presId="urn:microsoft.com/office/officeart/2005/8/layout/vList2"/>
    <dgm:cxn modelId="{1089D807-3606-4952-A662-DE426FCCDE5D}" type="presParOf" srcId="{BBA3C970-9A61-46AD-8DD3-D85F4C7DB47B}" destId="{0A1EB6AE-161B-46E8-9ED0-7CE79DFB5DBB}" srcOrd="10" destOrd="0" presId="urn:microsoft.com/office/officeart/2005/8/layout/vList2"/>
    <dgm:cxn modelId="{7AAAAAAD-B49D-46BC-8340-1B40B6B6BBEC}" type="presParOf" srcId="{BBA3C970-9A61-46AD-8DD3-D85F4C7DB47B}" destId="{9E9C08A6-E0EA-4029-9EDD-463FDD06E5FD}" srcOrd="11" destOrd="0" presId="urn:microsoft.com/office/officeart/2005/8/layout/vList2"/>
    <dgm:cxn modelId="{93B6005F-CE75-43F6-AFFD-46535837C102}" type="presParOf" srcId="{BBA3C970-9A61-46AD-8DD3-D85F4C7DB47B}" destId="{324DCB08-951C-4876-8EF4-FA38D0EA712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ED4501-782E-4ABA-A758-1D773A72221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2A3A5775-11D0-48AB-B6A4-77969546207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Allocate costs between costs of goods sold and inventory for reporting</a:t>
          </a:r>
          <a:endParaRPr lang="en-US"/>
        </a:p>
      </dgm:t>
    </dgm:pt>
    <dgm:pt modelId="{D558309F-EA48-4D7A-91E4-5F9F2D10007C}" type="parTrans" cxnId="{B6425E20-387B-4011-9A61-B274EDB1AFF4}">
      <dgm:prSet/>
      <dgm:spPr/>
      <dgm:t>
        <a:bodyPr/>
        <a:lstStyle/>
        <a:p>
          <a:endParaRPr lang="en-US"/>
        </a:p>
      </dgm:t>
    </dgm:pt>
    <dgm:pt modelId="{7B21628E-D985-4AF7-B9FA-02A247B6FE34}" type="sibTrans" cxnId="{B6425E20-387B-4011-9A61-B274EDB1AFF4}">
      <dgm:prSet/>
      <dgm:spPr/>
      <dgm:t>
        <a:bodyPr/>
        <a:lstStyle/>
        <a:p>
          <a:endParaRPr lang="en-US"/>
        </a:p>
      </dgm:t>
    </dgm:pt>
    <dgm:pt modelId="{2E9FB640-E1EC-4AA4-83AC-79667CCF670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Provide date for management decision making</a:t>
          </a:r>
          <a:endParaRPr lang="en-US"/>
        </a:p>
      </dgm:t>
    </dgm:pt>
    <dgm:pt modelId="{7BE1A205-93FC-404B-B1B0-EE2FF0FE3965}" type="parTrans" cxnId="{60C553D3-F0B2-4E7A-AA2B-65A41C4027B1}">
      <dgm:prSet/>
      <dgm:spPr/>
      <dgm:t>
        <a:bodyPr/>
        <a:lstStyle/>
        <a:p>
          <a:endParaRPr lang="en-US"/>
        </a:p>
      </dgm:t>
    </dgm:pt>
    <dgm:pt modelId="{A5D8C8D7-B825-44B8-A16E-0912FAAB5CA3}" type="sibTrans" cxnId="{60C553D3-F0B2-4E7A-AA2B-65A41C4027B1}">
      <dgm:prSet/>
      <dgm:spPr/>
      <dgm:t>
        <a:bodyPr/>
        <a:lstStyle/>
        <a:p>
          <a:endParaRPr lang="en-US"/>
        </a:p>
      </dgm:t>
    </dgm:pt>
    <dgm:pt modelId="{86862ED1-7BD9-4632-B0F7-CC96CCA903C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Information for planning and performance review </a:t>
          </a:r>
          <a:endParaRPr lang="en-US"/>
        </a:p>
      </dgm:t>
    </dgm:pt>
    <dgm:pt modelId="{AE048940-1CB1-40F7-9E2A-A514254C7A0A}" type="parTrans" cxnId="{DE32B7AE-A45D-49F0-A80E-971A9D5976E8}">
      <dgm:prSet/>
      <dgm:spPr/>
      <dgm:t>
        <a:bodyPr/>
        <a:lstStyle/>
        <a:p>
          <a:endParaRPr lang="en-US"/>
        </a:p>
      </dgm:t>
    </dgm:pt>
    <dgm:pt modelId="{2E74B205-CDF6-472F-90CF-FD4C7E257EE6}" type="sibTrans" cxnId="{DE32B7AE-A45D-49F0-A80E-971A9D5976E8}">
      <dgm:prSet/>
      <dgm:spPr/>
      <dgm:t>
        <a:bodyPr/>
        <a:lstStyle/>
        <a:p>
          <a:endParaRPr lang="en-US"/>
        </a:p>
      </dgm:t>
    </dgm:pt>
    <dgm:pt modelId="{B37AFFA8-93DB-4674-B9F4-8B9F0BDCC770}" type="pres">
      <dgm:prSet presAssocID="{94ED4501-782E-4ABA-A758-1D773A722210}" presName="root" presStyleCnt="0">
        <dgm:presLayoutVars>
          <dgm:dir/>
          <dgm:resizeHandles val="exact"/>
        </dgm:presLayoutVars>
      </dgm:prSet>
      <dgm:spPr/>
    </dgm:pt>
    <dgm:pt modelId="{19CD9E1C-D47B-4E5F-9617-20080C67C67F}" type="pres">
      <dgm:prSet presAssocID="{2A3A5775-11D0-48AB-B6A4-77969546207C}" presName="compNode" presStyleCnt="0"/>
      <dgm:spPr/>
    </dgm:pt>
    <dgm:pt modelId="{B4FC4D83-34D5-49C1-99FB-EEB367A5B1BB}" type="pres">
      <dgm:prSet presAssocID="{2A3A5775-11D0-48AB-B6A4-77969546207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1A7F67E9-3F38-4C1E-A8C8-AEB5777623A2}" type="pres">
      <dgm:prSet presAssocID="{2A3A5775-11D0-48AB-B6A4-77969546207C}" presName="spaceRect" presStyleCnt="0"/>
      <dgm:spPr/>
    </dgm:pt>
    <dgm:pt modelId="{98B7AE1D-4BAA-46C0-B52A-18EAC1F45AD1}" type="pres">
      <dgm:prSet presAssocID="{2A3A5775-11D0-48AB-B6A4-77969546207C}" presName="textRect" presStyleLbl="revTx" presStyleIdx="0" presStyleCnt="3">
        <dgm:presLayoutVars>
          <dgm:chMax val="1"/>
          <dgm:chPref val="1"/>
        </dgm:presLayoutVars>
      </dgm:prSet>
      <dgm:spPr/>
    </dgm:pt>
    <dgm:pt modelId="{3F12E8F8-76D6-41C5-8F2B-9E26002701CF}" type="pres">
      <dgm:prSet presAssocID="{7B21628E-D985-4AF7-B9FA-02A247B6FE34}" presName="sibTrans" presStyleCnt="0"/>
      <dgm:spPr/>
    </dgm:pt>
    <dgm:pt modelId="{DB031CBA-4DF5-4002-972A-12A832809280}" type="pres">
      <dgm:prSet presAssocID="{2E9FB640-E1EC-4AA4-83AC-79667CCF670C}" presName="compNode" presStyleCnt="0"/>
      <dgm:spPr/>
    </dgm:pt>
    <dgm:pt modelId="{EB1721B0-D0A5-4B16-AEE0-1231CB919938}" type="pres">
      <dgm:prSet presAssocID="{2E9FB640-E1EC-4AA4-83AC-79667CCF670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A68C382-223B-47A2-A70B-36144E0E8035}" type="pres">
      <dgm:prSet presAssocID="{2E9FB640-E1EC-4AA4-83AC-79667CCF670C}" presName="spaceRect" presStyleCnt="0"/>
      <dgm:spPr/>
    </dgm:pt>
    <dgm:pt modelId="{8B7CCD3E-EA13-4407-AA51-DA09CF1BDFBC}" type="pres">
      <dgm:prSet presAssocID="{2E9FB640-E1EC-4AA4-83AC-79667CCF670C}" presName="textRect" presStyleLbl="revTx" presStyleIdx="1" presStyleCnt="3">
        <dgm:presLayoutVars>
          <dgm:chMax val="1"/>
          <dgm:chPref val="1"/>
        </dgm:presLayoutVars>
      </dgm:prSet>
      <dgm:spPr/>
    </dgm:pt>
    <dgm:pt modelId="{4EEFD177-E507-453A-8CC0-6888B1036E0A}" type="pres">
      <dgm:prSet presAssocID="{A5D8C8D7-B825-44B8-A16E-0912FAAB5CA3}" presName="sibTrans" presStyleCnt="0"/>
      <dgm:spPr/>
    </dgm:pt>
    <dgm:pt modelId="{EE55DE86-C260-4026-B24D-44BC4A79EE85}" type="pres">
      <dgm:prSet presAssocID="{86862ED1-7BD9-4632-B0F7-CC96CCA903CC}" presName="compNode" presStyleCnt="0"/>
      <dgm:spPr/>
    </dgm:pt>
    <dgm:pt modelId="{54F88ADC-E696-4A88-A80B-16DC4C1E6776}" type="pres">
      <dgm:prSet presAssocID="{86862ED1-7BD9-4632-B0F7-CC96CCA903C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E65BA0F4-83FF-413C-A64D-16DA9FB88BC1}" type="pres">
      <dgm:prSet presAssocID="{86862ED1-7BD9-4632-B0F7-CC96CCA903CC}" presName="spaceRect" presStyleCnt="0"/>
      <dgm:spPr/>
    </dgm:pt>
    <dgm:pt modelId="{D93F6044-223A-4A3C-B843-FEBA69D0626A}" type="pres">
      <dgm:prSet presAssocID="{86862ED1-7BD9-4632-B0F7-CC96CCA903CC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69A611F-E284-4809-9394-8760F36B5BA4}" type="presOf" srcId="{2E9FB640-E1EC-4AA4-83AC-79667CCF670C}" destId="{8B7CCD3E-EA13-4407-AA51-DA09CF1BDFBC}" srcOrd="0" destOrd="0" presId="urn:microsoft.com/office/officeart/2018/2/layout/IconLabelList"/>
    <dgm:cxn modelId="{B6425E20-387B-4011-9A61-B274EDB1AFF4}" srcId="{94ED4501-782E-4ABA-A758-1D773A722210}" destId="{2A3A5775-11D0-48AB-B6A4-77969546207C}" srcOrd="0" destOrd="0" parTransId="{D558309F-EA48-4D7A-91E4-5F9F2D10007C}" sibTransId="{7B21628E-D985-4AF7-B9FA-02A247B6FE34}"/>
    <dgm:cxn modelId="{17F9334F-AA64-40FB-BD76-31DA74AC859C}" type="presOf" srcId="{86862ED1-7BD9-4632-B0F7-CC96CCA903CC}" destId="{D93F6044-223A-4A3C-B843-FEBA69D0626A}" srcOrd="0" destOrd="0" presId="urn:microsoft.com/office/officeart/2018/2/layout/IconLabelList"/>
    <dgm:cxn modelId="{DE32B7AE-A45D-49F0-A80E-971A9D5976E8}" srcId="{94ED4501-782E-4ABA-A758-1D773A722210}" destId="{86862ED1-7BD9-4632-B0F7-CC96CCA903CC}" srcOrd="2" destOrd="0" parTransId="{AE048940-1CB1-40F7-9E2A-A514254C7A0A}" sibTransId="{2E74B205-CDF6-472F-90CF-FD4C7E257EE6}"/>
    <dgm:cxn modelId="{DD6A24C5-C0F6-4D4A-95CC-2B9BA7104B4C}" type="presOf" srcId="{94ED4501-782E-4ABA-A758-1D773A722210}" destId="{B37AFFA8-93DB-4674-B9F4-8B9F0BDCC770}" srcOrd="0" destOrd="0" presId="urn:microsoft.com/office/officeart/2018/2/layout/IconLabelList"/>
    <dgm:cxn modelId="{60C553D3-F0B2-4E7A-AA2B-65A41C4027B1}" srcId="{94ED4501-782E-4ABA-A758-1D773A722210}" destId="{2E9FB640-E1EC-4AA4-83AC-79667CCF670C}" srcOrd="1" destOrd="0" parTransId="{7BE1A205-93FC-404B-B1B0-EE2FF0FE3965}" sibTransId="{A5D8C8D7-B825-44B8-A16E-0912FAAB5CA3}"/>
    <dgm:cxn modelId="{382D4DEE-78BC-4D79-A3B7-B747FDE67BF6}" type="presOf" srcId="{2A3A5775-11D0-48AB-B6A4-77969546207C}" destId="{98B7AE1D-4BAA-46C0-B52A-18EAC1F45AD1}" srcOrd="0" destOrd="0" presId="urn:microsoft.com/office/officeart/2018/2/layout/IconLabelList"/>
    <dgm:cxn modelId="{7C0BD94C-9EA4-46A8-8D4B-E60E70850F96}" type="presParOf" srcId="{B37AFFA8-93DB-4674-B9F4-8B9F0BDCC770}" destId="{19CD9E1C-D47B-4E5F-9617-20080C67C67F}" srcOrd="0" destOrd="0" presId="urn:microsoft.com/office/officeart/2018/2/layout/IconLabelList"/>
    <dgm:cxn modelId="{0C27D135-6F6E-4F59-B3AD-6D55FE26E6F3}" type="presParOf" srcId="{19CD9E1C-D47B-4E5F-9617-20080C67C67F}" destId="{B4FC4D83-34D5-49C1-99FB-EEB367A5B1BB}" srcOrd="0" destOrd="0" presId="urn:microsoft.com/office/officeart/2018/2/layout/IconLabelList"/>
    <dgm:cxn modelId="{07A02FD6-833E-40EB-B62C-969DA340B02A}" type="presParOf" srcId="{19CD9E1C-D47B-4E5F-9617-20080C67C67F}" destId="{1A7F67E9-3F38-4C1E-A8C8-AEB5777623A2}" srcOrd="1" destOrd="0" presId="urn:microsoft.com/office/officeart/2018/2/layout/IconLabelList"/>
    <dgm:cxn modelId="{E437E996-01E3-4419-AA25-D210907B77BE}" type="presParOf" srcId="{19CD9E1C-D47B-4E5F-9617-20080C67C67F}" destId="{98B7AE1D-4BAA-46C0-B52A-18EAC1F45AD1}" srcOrd="2" destOrd="0" presId="urn:microsoft.com/office/officeart/2018/2/layout/IconLabelList"/>
    <dgm:cxn modelId="{B6972110-ECB8-4787-AAE0-F0EF71A6D057}" type="presParOf" srcId="{B37AFFA8-93DB-4674-B9F4-8B9F0BDCC770}" destId="{3F12E8F8-76D6-41C5-8F2B-9E26002701CF}" srcOrd="1" destOrd="0" presId="urn:microsoft.com/office/officeart/2018/2/layout/IconLabelList"/>
    <dgm:cxn modelId="{27B05604-C61C-45EE-9AC6-A915C53A5457}" type="presParOf" srcId="{B37AFFA8-93DB-4674-B9F4-8B9F0BDCC770}" destId="{DB031CBA-4DF5-4002-972A-12A832809280}" srcOrd="2" destOrd="0" presId="urn:microsoft.com/office/officeart/2018/2/layout/IconLabelList"/>
    <dgm:cxn modelId="{C25CBB3A-1B4A-4A14-9823-D99C8D4CF75F}" type="presParOf" srcId="{DB031CBA-4DF5-4002-972A-12A832809280}" destId="{EB1721B0-D0A5-4B16-AEE0-1231CB919938}" srcOrd="0" destOrd="0" presId="urn:microsoft.com/office/officeart/2018/2/layout/IconLabelList"/>
    <dgm:cxn modelId="{BB9CF53C-BB87-47F4-83DC-00F2A28EE84E}" type="presParOf" srcId="{DB031CBA-4DF5-4002-972A-12A832809280}" destId="{4A68C382-223B-47A2-A70B-36144E0E8035}" srcOrd="1" destOrd="0" presId="urn:microsoft.com/office/officeart/2018/2/layout/IconLabelList"/>
    <dgm:cxn modelId="{E0775CCE-D08D-426C-8CB5-DAB13DF1523A}" type="presParOf" srcId="{DB031CBA-4DF5-4002-972A-12A832809280}" destId="{8B7CCD3E-EA13-4407-AA51-DA09CF1BDFBC}" srcOrd="2" destOrd="0" presId="urn:microsoft.com/office/officeart/2018/2/layout/IconLabelList"/>
    <dgm:cxn modelId="{592C1D05-BCD6-473B-A162-923ABEF2EBE7}" type="presParOf" srcId="{B37AFFA8-93DB-4674-B9F4-8B9F0BDCC770}" destId="{4EEFD177-E507-453A-8CC0-6888B1036E0A}" srcOrd="3" destOrd="0" presId="urn:microsoft.com/office/officeart/2018/2/layout/IconLabelList"/>
    <dgm:cxn modelId="{BB3C782B-76EC-4BD3-9BB6-193B1ABF1661}" type="presParOf" srcId="{B37AFFA8-93DB-4674-B9F4-8B9F0BDCC770}" destId="{EE55DE86-C260-4026-B24D-44BC4A79EE85}" srcOrd="4" destOrd="0" presId="urn:microsoft.com/office/officeart/2018/2/layout/IconLabelList"/>
    <dgm:cxn modelId="{C2B7B080-E164-49EB-BB6A-1F5AFA129F99}" type="presParOf" srcId="{EE55DE86-C260-4026-B24D-44BC4A79EE85}" destId="{54F88ADC-E696-4A88-A80B-16DC4C1E6776}" srcOrd="0" destOrd="0" presId="urn:microsoft.com/office/officeart/2018/2/layout/IconLabelList"/>
    <dgm:cxn modelId="{8DD45350-668B-469E-B2D3-78B9D20D6A75}" type="presParOf" srcId="{EE55DE86-C260-4026-B24D-44BC4A79EE85}" destId="{E65BA0F4-83FF-413C-A64D-16DA9FB88BC1}" srcOrd="1" destOrd="0" presId="urn:microsoft.com/office/officeart/2018/2/layout/IconLabelList"/>
    <dgm:cxn modelId="{9801CC2F-1FE4-493E-83B0-A7F79F279E24}" type="presParOf" srcId="{EE55DE86-C260-4026-B24D-44BC4A79EE85}" destId="{D93F6044-223A-4A3C-B843-FEBA69D0626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940C73-040D-47C1-8100-1BE5A15EA1C3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D1F94C9-4543-4A9E-8EBD-7DA3DE5B0277}">
      <dgm:prSet/>
      <dgm:spPr/>
      <dgm:t>
        <a:bodyPr/>
        <a:lstStyle/>
        <a:p>
          <a:r>
            <a:rPr lang="en-US"/>
            <a:t>Marginal cost – the cost of producing one more unit</a:t>
          </a:r>
        </a:p>
      </dgm:t>
    </dgm:pt>
    <dgm:pt modelId="{E8EAF52A-F734-4860-826A-53535812D3C1}" type="parTrans" cxnId="{EF7D83B6-EE5B-4C39-ABA7-C161026279F3}">
      <dgm:prSet/>
      <dgm:spPr/>
      <dgm:t>
        <a:bodyPr/>
        <a:lstStyle/>
        <a:p>
          <a:endParaRPr lang="en-US"/>
        </a:p>
      </dgm:t>
    </dgm:pt>
    <dgm:pt modelId="{6746E024-BEB6-4898-A68A-193967B9B3FB}" type="sibTrans" cxnId="{EF7D83B6-EE5B-4C39-ABA7-C161026279F3}">
      <dgm:prSet/>
      <dgm:spPr/>
      <dgm:t>
        <a:bodyPr/>
        <a:lstStyle/>
        <a:p>
          <a:endParaRPr lang="en-US"/>
        </a:p>
      </dgm:t>
    </dgm:pt>
    <dgm:pt modelId="{C4B70397-F5C4-4943-B7B5-5530315DCF94}">
      <dgm:prSet/>
      <dgm:spPr/>
      <dgm:t>
        <a:bodyPr/>
        <a:lstStyle/>
        <a:p>
          <a:r>
            <a:rPr lang="en-US"/>
            <a:t>Marginal analysis – only costs and revenues that vary with decision are considered, so fixed costs excluded.</a:t>
          </a:r>
        </a:p>
      </dgm:t>
    </dgm:pt>
    <dgm:pt modelId="{3EC9C207-3AE8-4B57-9652-5CD5D7F8D9C0}" type="parTrans" cxnId="{00355AD7-B575-4A72-AE4B-77CC61F0282F}">
      <dgm:prSet/>
      <dgm:spPr/>
      <dgm:t>
        <a:bodyPr/>
        <a:lstStyle/>
        <a:p>
          <a:endParaRPr lang="en-US"/>
        </a:p>
      </dgm:t>
    </dgm:pt>
    <dgm:pt modelId="{4442AD81-BEF3-41C4-8AE7-989103117CA8}" type="sibTrans" cxnId="{00355AD7-B575-4A72-AE4B-77CC61F0282F}">
      <dgm:prSet/>
      <dgm:spPr/>
      <dgm:t>
        <a:bodyPr/>
        <a:lstStyle/>
        <a:p>
          <a:endParaRPr lang="en-US"/>
        </a:p>
      </dgm:t>
    </dgm:pt>
    <dgm:pt modelId="{12C1D5E9-F2BF-479A-8217-0B05C9850582}">
      <dgm:prSet/>
      <dgm:spPr/>
      <dgm:t>
        <a:bodyPr/>
        <a:lstStyle/>
        <a:p>
          <a:r>
            <a:rPr lang="en-US"/>
            <a:t>Uses</a:t>
          </a:r>
        </a:p>
      </dgm:t>
    </dgm:pt>
    <dgm:pt modelId="{7932531E-ED54-4380-989B-8769BB30A601}" type="parTrans" cxnId="{4035F75D-975C-434D-B2DF-D761F8017C45}">
      <dgm:prSet/>
      <dgm:spPr/>
      <dgm:t>
        <a:bodyPr/>
        <a:lstStyle/>
        <a:p>
          <a:endParaRPr lang="en-US"/>
        </a:p>
      </dgm:t>
    </dgm:pt>
    <dgm:pt modelId="{BCC2D378-0C94-4FCB-B3E1-CCCF2461DA22}" type="sibTrans" cxnId="{4035F75D-975C-434D-B2DF-D761F8017C45}">
      <dgm:prSet/>
      <dgm:spPr/>
      <dgm:t>
        <a:bodyPr/>
        <a:lstStyle/>
        <a:p>
          <a:endParaRPr lang="en-US"/>
        </a:p>
      </dgm:t>
    </dgm:pt>
    <dgm:pt modelId="{3AC08966-5F38-4F8C-9DC2-3F45606AC8A7}">
      <dgm:prSet/>
      <dgm:spPr/>
      <dgm:t>
        <a:bodyPr/>
        <a:lstStyle/>
        <a:p>
          <a:r>
            <a:rPr lang="en-US"/>
            <a:t>Deciding whether to apply a discount to a particular order</a:t>
          </a:r>
        </a:p>
      </dgm:t>
    </dgm:pt>
    <dgm:pt modelId="{5601F6A8-4364-4CDA-B335-A70866D9E463}" type="parTrans" cxnId="{701DB77A-7B7E-476A-A06D-E8D6A194BE74}">
      <dgm:prSet/>
      <dgm:spPr/>
      <dgm:t>
        <a:bodyPr/>
        <a:lstStyle/>
        <a:p>
          <a:endParaRPr lang="en-US"/>
        </a:p>
      </dgm:t>
    </dgm:pt>
    <dgm:pt modelId="{4B914F1A-391F-4C64-9779-C1CA47682004}" type="sibTrans" cxnId="{701DB77A-7B7E-476A-A06D-E8D6A194BE74}">
      <dgm:prSet/>
      <dgm:spPr/>
      <dgm:t>
        <a:bodyPr/>
        <a:lstStyle/>
        <a:p>
          <a:endParaRPr lang="en-US"/>
        </a:p>
      </dgm:t>
    </dgm:pt>
    <dgm:pt modelId="{C57B4CEE-4DC4-4CBC-8871-54A0BFD121BF}">
      <dgm:prSet/>
      <dgm:spPr/>
      <dgm:t>
        <a:bodyPr/>
        <a:lstStyle/>
        <a:p>
          <a:r>
            <a:rPr lang="en-US"/>
            <a:t>Scare resources - calculate the contribution per unit</a:t>
          </a:r>
        </a:p>
      </dgm:t>
    </dgm:pt>
    <dgm:pt modelId="{0611650B-56B9-441B-9C78-E5D30D785A91}" type="parTrans" cxnId="{B315EEF4-DE2D-4943-AAB3-29F320753505}">
      <dgm:prSet/>
      <dgm:spPr/>
      <dgm:t>
        <a:bodyPr/>
        <a:lstStyle/>
        <a:p>
          <a:endParaRPr lang="en-US"/>
        </a:p>
      </dgm:t>
    </dgm:pt>
    <dgm:pt modelId="{42ED0121-92B3-4EE5-82D0-BA4DB1195934}" type="sibTrans" cxnId="{B315EEF4-DE2D-4943-AAB3-29F320753505}">
      <dgm:prSet/>
      <dgm:spPr/>
      <dgm:t>
        <a:bodyPr/>
        <a:lstStyle/>
        <a:p>
          <a:endParaRPr lang="en-US"/>
        </a:p>
      </dgm:t>
    </dgm:pt>
    <dgm:pt modelId="{2A720E3C-1C9B-4F0E-BD47-F1744C8E48E0}">
      <dgm:prSet/>
      <dgm:spPr/>
      <dgm:t>
        <a:bodyPr/>
        <a:lstStyle/>
        <a:p>
          <a:r>
            <a:rPr lang="en-US"/>
            <a:t>Deciding whether to buy a component or make in house</a:t>
          </a:r>
        </a:p>
      </dgm:t>
    </dgm:pt>
    <dgm:pt modelId="{B8CD896E-2651-426D-BDF2-E2962D5F9D62}" type="parTrans" cxnId="{DB1B5519-D271-4F10-A699-B1EC1CF1D888}">
      <dgm:prSet/>
      <dgm:spPr/>
      <dgm:t>
        <a:bodyPr/>
        <a:lstStyle/>
        <a:p>
          <a:endParaRPr lang="en-US"/>
        </a:p>
      </dgm:t>
    </dgm:pt>
    <dgm:pt modelId="{4E817E0A-4970-453A-87CA-E32666845FDD}" type="sibTrans" cxnId="{DB1B5519-D271-4F10-A699-B1EC1CF1D888}">
      <dgm:prSet/>
      <dgm:spPr/>
      <dgm:t>
        <a:bodyPr/>
        <a:lstStyle/>
        <a:p>
          <a:endParaRPr lang="en-US"/>
        </a:p>
      </dgm:t>
    </dgm:pt>
    <dgm:pt modelId="{E456F506-3FBF-4B0A-A01F-BE19DBC0F863}">
      <dgm:prSet/>
      <dgm:spPr/>
      <dgm:t>
        <a:bodyPr/>
        <a:lstStyle/>
        <a:p>
          <a:r>
            <a:rPr lang="en-US"/>
            <a:t>Considering whether to close departments</a:t>
          </a:r>
        </a:p>
      </dgm:t>
    </dgm:pt>
    <dgm:pt modelId="{0FBA3D8A-C8F1-4ADA-A1F1-9FA94DA7EBBA}" type="parTrans" cxnId="{7AFF1F6C-6B1B-45E4-9571-842BE26ED8D0}">
      <dgm:prSet/>
      <dgm:spPr/>
      <dgm:t>
        <a:bodyPr/>
        <a:lstStyle/>
        <a:p>
          <a:endParaRPr lang="en-US"/>
        </a:p>
      </dgm:t>
    </dgm:pt>
    <dgm:pt modelId="{0C904616-7975-4CBB-90CB-89FFE315E0E2}" type="sibTrans" cxnId="{7AFF1F6C-6B1B-45E4-9571-842BE26ED8D0}">
      <dgm:prSet/>
      <dgm:spPr/>
      <dgm:t>
        <a:bodyPr/>
        <a:lstStyle/>
        <a:p>
          <a:endParaRPr lang="en-US"/>
        </a:p>
      </dgm:t>
    </dgm:pt>
    <dgm:pt modelId="{0DB8FDFB-FD06-4DC2-A48F-ABBBC98D7042}" type="pres">
      <dgm:prSet presAssocID="{05940C73-040D-47C1-8100-1BE5A15EA1C3}" presName="diagram" presStyleCnt="0">
        <dgm:presLayoutVars>
          <dgm:dir/>
          <dgm:resizeHandles val="exact"/>
        </dgm:presLayoutVars>
      </dgm:prSet>
      <dgm:spPr/>
    </dgm:pt>
    <dgm:pt modelId="{A54EABFE-0F09-4ADF-B553-CA9029DCF43F}" type="pres">
      <dgm:prSet presAssocID="{9D1F94C9-4543-4A9E-8EBD-7DA3DE5B0277}" presName="node" presStyleLbl="node1" presStyleIdx="0" presStyleCnt="7">
        <dgm:presLayoutVars>
          <dgm:bulletEnabled val="1"/>
        </dgm:presLayoutVars>
      </dgm:prSet>
      <dgm:spPr/>
    </dgm:pt>
    <dgm:pt modelId="{0198F29D-CC49-4026-A1DF-71B4FD01D660}" type="pres">
      <dgm:prSet presAssocID="{6746E024-BEB6-4898-A68A-193967B9B3FB}" presName="sibTrans" presStyleCnt="0"/>
      <dgm:spPr/>
    </dgm:pt>
    <dgm:pt modelId="{B33FE9A3-F4E7-4D1B-BDB5-363C45238C61}" type="pres">
      <dgm:prSet presAssocID="{C4B70397-F5C4-4943-B7B5-5530315DCF94}" presName="node" presStyleLbl="node1" presStyleIdx="1" presStyleCnt="7">
        <dgm:presLayoutVars>
          <dgm:bulletEnabled val="1"/>
        </dgm:presLayoutVars>
      </dgm:prSet>
      <dgm:spPr/>
    </dgm:pt>
    <dgm:pt modelId="{4E3FD934-CAB1-4ADD-BF54-AE85A9698F13}" type="pres">
      <dgm:prSet presAssocID="{4442AD81-BEF3-41C4-8AE7-989103117CA8}" presName="sibTrans" presStyleCnt="0"/>
      <dgm:spPr/>
    </dgm:pt>
    <dgm:pt modelId="{C92E3911-585A-4B85-89DF-7FDAB74D826D}" type="pres">
      <dgm:prSet presAssocID="{12C1D5E9-F2BF-479A-8217-0B05C9850582}" presName="node" presStyleLbl="node1" presStyleIdx="2" presStyleCnt="7">
        <dgm:presLayoutVars>
          <dgm:bulletEnabled val="1"/>
        </dgm:presLayoutVars>
      </dgm:prSet>
      <dgm:spPr/>
    </dgm:pt>
    <dgm:pt modelId="{848389F9-2FAB-48FF-9B8C-A7F88330ADE6}" type="pres">
      <dgm:prSet presAssocID="{BCC2D378-0C94-4FCB-B3E1-CCCF2461DA22}" presName="sibTrans" presStyleCnt="0"/>
      <dgm:spPr/>
    </dgm:pt>
    <dgm:pt modelId="{9B609238-D10E-4BE0-B53C-679B2174555C}" type="pres">
      <dgm:prSet presAssocID="{3AC08966-5F38-4F8C-9DC2-3F45606AC8A7}" presName="node" presStyleLbl="node1" presStyleIdx="3" presStyleCnt="7">
        <dgm:presLayoutVars>
          <dgm:bulletEnabled val="1"/>
        </dgm:presLayoutVars>
      </dgm:prSet>
      <dgm:spPr/>
    </dgm:pt>
    <dgm:pt modelId="{5757CA72-6B27-46F6-9BD0-90FA585F3BFE}" type="pres">
      <dgm:prSet presAssocID="{4B914F1A-391F-4C64-9779-C1CA47682004}" presName="sibTrans" presStyleCnt="0"/>
      <dgm:spPr/>
    </dgm:pt>
    <dgm:pt modelId="{3BD15255-F2AD-4459-8626-7FD1441DCE2E}" type="pres">
      <dgm:prSet presAssocID="{C57B4CEE-4DC4-4CBC-8871-54A0BFD121BF}" presName="node" presStyleLbl="node1" presStyleIdx="4" presStyleCnt="7">
        <dgm:presLayoutVars>
          <dgm:bulletEnabled val="1"/>
        </dgm:presLayoutVars>
      </dgm:prSet>
      <dgm:spPr/>
    </dgm:pt>
    <dgm:pt modelId="{00400BE0-EF46-442B-95D9-A731B3DEF49B}" type="pres">
      <dgm:prSet presAssocID="{42ED0121-92B3-4EE5-82D0-BA4DB1195934}" presName="sibTrans" presStyleCnt="0"/>
      <dgm:spPr/>
    </dgm:pt>
    <dgm:pt modelId="{37D481D7-71A1-4A05-851C-90FECF4E4051}" type="pres">
      <dgm:prSet presAssocID="{2A720E3C-1C9B-4F0E-BD47-F1744C8E48E0}" presName="node" presStyleLbl="node1" presStyleIdx="5" presStyleCnt="7">
        <dgm:presLayoutVars>
          <dgm:bulletEnabled val="1"/>
        </dgm:presLayoutVars>
      </dgm:prSet>
      <dgm:spPr/>
    </dgm:pt>
    <dgm:pt modelId="{EFA40486-410B-4316-B9DB-29DF8D831FD3}" type="pres">
      <dgm:prSet presAssocID="{4E817E0A-4970-453A-87CA-E32666845FDD}" presName="sibTrans" presStyleCnt="0"/>
      <dgm:spPr/>
    </dgm:pt>
    <dgm:pt modelId="{4D7A4839-C14A-4CB6-A7A3-14ACE9325185}" type="pres">
      <dgm:prSet presAssocID="{E456F506-3FBF-4B0A-A01F-BE19DBC0F863}" presName="node" presStyleLbl="node1" presStyleIdx="6" presStyleCnt="7">
        <dgm:presLayoutVars>
          <dgm:bulletEnabled val="1"/>
        </dgm:presLayoutVars>
      </dgm:prSet>
      <dgm:spPr/>
    </dgm:pt>
  </dgm:ptLst>
  <dgm:cxnLst>
    <dgm:cxn modelId="{DB1B5519-D271-4F10-A699-B1EC1CF1D888}" srcId="{05940C73-040D-47C1-8100-1BE5A15EA1C3}" destId="{2A720E3C-1C9B-4F0E-BD47-F1744C8E48E0}" srcOrd="5" destOrd="0" parTransId="{B8CD896E-2651-426D-BDF2-E2962D5F9D62}" sibTransId="{4E817E0A-4970-453A-87CA-E32666845FDD}"/>
    <dgm:cxn modelId="{4035F75D-975C-434D-B2DF-D761F8017C45}" srcId="{05940C73-040D-47C1-8100-1BE5A15EA1C3}" destId="{12C1D5E9-F2BF-479A-8217-0B05C9850582}" srcOrd="2" destOrd="0" parTransId="{7932531E-ED54-4380-989B-8769BB30A601}" sibTransId="{BCC2D378-0C94-4FCB-B3E1-CCCF2461DA22}"/>
    <dgm:cxn modelId="{8F04F443-84C8-46E0-BD60-0609E779844D}" type="presOf" srcId="{2A720E3C-1C9B-4F0E-BD47-F1744C8E48E0}" destId="{37D481D7-71A1-4A05-851C-90FECF4E4051}" srcOrd="0" destOrd="0" presId="urn:microsoft.com/office/officeart/2005/8/layout/default"/>
    <dgm:cxn modelId="{7AFF1F6C-6B1B-45E4-9571-842BE26ED8D0}" srcId="{05940C73-040D-47C1-8100-1BE5A15EA1C3}" destId="{E456F506-3FBF-4B0A-A01F-BE19DBC0F863}" srcOrd="6" destOrd="0" parTransId="{0FBA3D8A-C8F1-4ADA-A1F1-9FA94DA7EBBA}" sibTransId="{0C904616-7975-4CBB-90CB-89FFE315E0E2}"/>
    <dgm:cxn modelId="{701DB77A-7B7E-476A-A06D-E8D6A194BE74}" srcId="{05940C73-040D-47C1-8100-1BE5A15EA1C3}" destId="{3AC08966-5F38-4F8C-9DC2-3F45606AC8A7}" srcOrd="3" destOrd="0" parTransId="{5601F6A8-4364-4CDA-B335-A70866D9E463}" sibTransId="{4B914F1A-391F-4C64-9779-C1CA47682004}"/>
    <dgm:cxn modelId="{EF7D83B6-EE5B-4C39-ABA7-C161026279F3}" srcId="{05940C73-040D-47C1-8100-1BE5A15EA1C3}" destId="{9D1F94C9-4543-4A9E-8EBD-7DA3DE5B0277}" srcOrd="0" destOrd="0" parTransId="{E8EAF52A-F734-4860-826A-53535812D3C1}" sibTransId="{6746E024-BEB6-4898-A68A-193967B9B3FB}"/>
    <dgm:cxn modelId="{C14050BD-EBAE-4447-AF85-379347A70161}" type="presOf" srcId="{05940C73-040D-47C1-8100-1BE5A15EA1C3}" destId="{0DB8FDFB-FD06-4DC2-A48F-ABBBC98D7042}" srcOrd="0" destOrd="0" presId="urn:microsoft.com/office/officeart/2005/8/layout/default"/>
    <dgm:cxn modelId="{4DA95FCC-0B52-4077-A728-BAD4B4298582}" type="presOf" srcId="{C4B70397-F5C4-4943-B7B5-5530315DCF94}" destId="{B33FE9A3-F4E7-4D1B-BDB5-363C45238C61}" srcOrd="0" destOrd="0" presId="urn:microsoft.com/office/officeart/2005/8/layout/default"/>
    <dgm:cxn modelId="{40CBF5CD-C936-4A1D-B057-DC76CC50A0DB}" type="presOf" srcId="{9D1F94C9-4543-4A9E-8EBD-7DA3DE5B0277}" destId="{A54EABFE-0F09-4ADF-B553-CA9029DCF43F}" srcOrd="0" destOrd="0" presId="urn:microsoft.com/office/officeart/2005/8/layout/default"/>
    <dgm:cxn modelId="{00355AD7-B575-4A72-AE4B-77CC61F0282F}" srcId="{05940C73-040D-47C1-8100-1BE5A15EA1C3}" destId="{C4B70397-F5C4-4943-B7B5-5530315DCF94}" srcOrd="1" destOrd="0" parTransId="{3EC9C207-3AE8-4B57-9652-5CD5D7F8D9C0}" sibTransId="{4442AD81-BEF3-41C4-8AE7-989103117CA8}"/>
    <dgm:cxn modelId="{ECE696DE-7B36-49A8-AC06-3FFFC843C349}" type="presOf" srcId="{12C1D5E9-F2BF-479A-8217-0B05C9850582}" destId="{C92E3911-585A-4B85-89DF-7FDAB74D826D}" srcOrd="0" destOrd="0" presId="urn:microsoft.com/office/officeart/2005/8/layout/default"/>
    <dgm:cxn modelId="{3DC0ECDE-FB42-45B4-AB29-9E61C0F1FFBE}" type="presOf" srcId="{C57B4CEE-4DC4-4CBC-8871-54A0BFD121BF}" destId="{3BD15255-F2AD-4459-8626-7FD1441DCE2E}" srcOrd="0" destOrd="0" presId="urn:microsoft.com/office/officeart/2005/8/layout/default"/>
    <dgm:cxn modelId="{FF3CCFDF-563B-4C1B-8F7C-517C7F475AF2}" type="presOf" srcId="{3AC08966-5F38-4F8C-9DC2-3F45606AC8A7}" destId="{9B609238-D10E-4BE0-B53C-679B2174555C}" srcOrd="0" destOrd="0" presId="urn:microsoft.com/office/officeart/2005/8/layout/default"/>
    <dgm:cxn modelId="{67A1BFE5-5302-4E87-BD19-E3642A5C9FE1}" type="presOf" srcId="{E456F506-3FBF-4B0A-A01F-BE19DBC0F863}" destId="{4D7A4839-C14A-4CB6-A7A3-14ACE9325185}" srcOrd="0" destOrd="0" presId="urn:microsoft.com/office/officeart/2005/8/layout/default"/>
    <dgm:cxn modelId="{B315EEF4-DE2D-4943-AAB3-29F320753505}" srcId="{05940C73-040D-47C1-8100-1BE5A15EA1C3}" destId="{C57B4CEE-4DC4-4CBC-8871-54A0BFD121BF}" srcOrd="4" destOrd="0" parTransId="{0611650B-56B9-441B-9C78-E5D30D785A91}" sibTransId="{42ED0121-92B3-4EE5-82D0-BA4DB1195934}"/>
    <dgm:cxn modelId="{05A0D6E8-3701-4871-BFDD-94D7D206CCDA}" type="presParOf" srcId="{0DB8FDFB-FD06-4DC2-A48F-ABBBC98D7042}" destId="{A54EABFE-0F09-4ADF-B553-CA9029DCF43F}" srcOrd="0" destOrd="0" presId="urn:microsoft.com/office/officeart/2005/8/layout/default"/>
    <dgm:cxn modelId="{6A532D77-F175-485A-8476-BAF4D0A48D35}" type="presParOf" srcId="{0DB8FDFB-FD06-4DC2-A48F-ABBBC98D7042}" destId="{0198F29D-CC49-4026-A1DF-71B4FD01D660}" srcOrd="1" destOrd="0" presId="urn:microsoft.com/office/officeart/2005/8/layout/default"/>
    <dgm:cxn modelId="{40DC0643-2ED7-45EB-BC26-2A85843AB91C}" type="presParOf" srcId="{0DB8FDFB-FD06-4DC2-A48F-ABBBC98D7042}" destId="{B33FE9A3-F4E7-4D1B-BDB5-363C45238C61}" srcOrd="2" destOrd="0" presId="urn:microsoft.com/office/officeart/2005/8/layout/default"/>
    <dgm:cxn modelId="{99B6D032-73A0-4F14-A015-0656106723B0}" type="presParOf" srcId="{0DB8FDFB-FD06-4DC2-A48F-ABBBC98D7042}" destId="{4E3FD934-CAB1-4ADD-BF54-AE85A9698F13}" srcOrd="3" destOrd="0" presId="urn:microsoft.com/office/officeart/2005/8/layout/default"/>
    <dgm:cxn modelId="{33874CBB-464C-42D9-A3C9-E7D040EF8163}" type="presParOf" srcId="{0DB8FDFB-FD06-4DC2-A48F-ABBBC98D7042}" destId="{C92E3911-585A-4B85-89DF-7FDAB74D826D}" srcOrd="4" destOrd="0" presId="urn:microsoft.com/office/officeart/2005/8/layout/default"/>
    <dgm:cxn modelId="{7C799479-0EEC-4A21-A601-97E9F823559D}" type="presParOf" srcId="{0DB8FDFB-FD06-4DC2-A48F-ABBBC98D7042}" destId="{848389F9-2FAB-48FF-9B8C-A7F88330ADE6}" srcOrd="5" destOrd="0" presId="urn:microsoft.com/office/officeart/2005/8/layout/default"/>
    <dgm:cxn modelId="{F6158EC6-8816-4C3B-A602-990A2929E340}" type="presParOf" srcId="{0DB8FDFB-FD06-4DC2-A48F-ABBBC98D7042}" destId="{9B609238-D10E-4BE0-B53C-679B2174555C}" srcOrd="6" destOrd="0" presId="urn:microsoft.com/office/officeart/2005/8/layout/default"/>
    <dgm:cxn modelId="{E9389459-10AA-402A-84CB-094E26413791}" type="presParOf" srcId="{0DB8FDFB-FD06-4DC2-A48F-ABBBC98D7042}" destId="{5757CA72-6B27-46F6-9BD0-90FA585F3BFE}" srcOrd="7" destOrd="0" presId="urn:microsoft.com/office/officeart/2005/8/layout/default"/>
    <dgm:cxn modelId="{A7237BF2-4B1E-4514-8499-670FA21FCBE4}" type="presParOf" srcId="{0DB8FDFB-FD06-4DC2-A48F-ABBBC98D7042}" destId="{3BD15255-F2AD-4459-8626-7FD1441DCE2E}" srcOrd="8" destOrd="0" presId="urn:microsoft.com/office/officeart/2005/8/layout/default"/>
    <dgm:cxn modelId="{04ACD785-CA48-4B94-AA60-B36BCBBDE55D}" type="presParOf" srcId="{0DB8FDFB-FD06-4DC2-A48F-ABBBC98D7042}" destId="{00400BE0-EF46-442B-95D9-A731B3DEF49B}" srcOrd="9" destOrd="0" presId="urn:microsoft.com/office/officeart/2005/8/layout/default"/>
    <dgm:cxn modelId="{DFED24B5-D409-44D5-897F-E9D5B7033BD0}" type="presParOf" srcId="{0DB8FDFB-FD06-4DC2-A48F-ABBBC98D7042}" destId="{37D481D7-71A1-4A05-851C-90FECF4E4051}" srcOrd="10" destOrd="0" presId="urn:microsoft.com/office/officeart/2005/8/layout/default"/>
    <dgm:cxn modelId="{E1D27FA6-FACC-436B-978D-85FF7A4B58F2}" type="presParOf" srcId="{0DB8FDFB-FD06-4DC2-A48F-ABBBC98D7042}" destId="{EFA40486-410B-4316-B9DB-29DF8D831FD3}" srcOrd="11" destOrd="0" presId="urn:microsoft.com/office/officeart/2005/8/layout/default"/>
    <dgm:cxn modelId="{EA95D30E-45D9-48F9-8CFA-4665D8FBFF47}" type="presParOf" srcId="{0DB8FDFB-FD06-4DC2-A48F-ABBBC98D7042}" destId="{4D7A4839-C14A-4CB6-A7A3-14ACE9325185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9671E7-CB66-45F1-ACF6-B3E18EB6CE87}" type="doc">
      <dgm:prSet loTypeId="urn:microsoft.com/office/officeart/2005/8/layout/default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043B3D86-49E1-4819-BA82-DF9330FAB91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A serious attitude taken to the system.</a:t>
          </a:r>
          <a:endParaRPr lang="en-US" dirty="0"/>
        </a:p>
      </dgm:t>
    </dgm:pt>
    <dgm:pt modelId="{D993DCE6-6E36-4DCB-8326-3D354A574465}" type="parTrans" cxnId="{B7350CE9-E8CF-4049-800C-16CF23521086}">
      <dgm:prSet/>
      <dgm:spPr/>
      <dgm:t>
        <a:bodyPr/>
        <a:lstStyle/>
        <a:p>
          <a:endParaRPr lang="en-US"/>
        </a:p>
      </dgm:t>
    </dgm:pt>
    <dgm:pt modelId="{FA9DD855-3737-4488-8B03-49006578CEB0}" type="sibTrans" cxnId="{B7350CE9-E8CF-4049-800C-16CF23521086}">
      <dgm:prSet/>
      <dgm:spPr/>
      <dgm:t>
        <a:bodyPr/>
        <a:lstStyle/>
        <a:p>
          <a:endParaRPr lang="en-US"/>
        </a:p>
      </dgm:t>
    </dgm:pt>
    <dgm:pt modelId="{94E3B97E-569E-4FC5-A7E9-A2BC375937B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Clear demarcation between areas of managerial responsibility.</a:t>
          </a:r>
          <a:endParaRPr lang="en-US" dirty="0"/>
        </a:p>
      </dgm:t>
    </dgm:pt>
    <dgm:pt modelId="{23AF21E4-8B3B-42C8-B1BB-BD5E061DF43B}" type="parTrans" cxnId="{C97CE548-BD3F-4393-AB70-9D815E157903}">
      <dgm:prSet/>
      <dgm:spPr/>
      <dgm:t>
        <a:bodyPr/>
        <a:lstStyle/>
        <a:p>
          <a:endParaRPr lang="en-US"/>
        </a:p>
      </dgm:t>
    </dgm:pt>
    <dgm:pt modelId="{7651F4D0-E947-4E27-B876-4A5798E67DE4}" type="sibTrans" cxnId="{C97CE548-BD3F-4393-AB70-9D815E157903}">
      <dgm:prSet/>
      <dgm:spPr/>
      <dgm:t>
        <a:bodyPr/>
        <a:lstStyle/>
        <a:p>
          <a:endParaRPr lang="en-US"/>
        </a:p>
      </dgm:t>
    </dgm:pt>
    <dgm:pt modelId="{04BA97A0-6A33-4EA4-9060-5776A56AC47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Budget targets that are challenging yet achievable.</a:t>
          </a:r>
          <a:endParaRPr lang="en-US"/>
        </a:p>
      </dgm:t>
    </dgm:pt>
    <dgm:pt modelId="{719E80D9-51B2-4CDD-973A-E6A5C177F790}" type="parTrans" cxnId="{59C33150-E21E-47C9-B74D-16248A030E4D}">
      <dgm:prSet/>
      <dgm:spPr/>
      <dgm:t>
        <a:bodyPr/>
        <a:lstStyle/>
        <a:p>
          <a:endParaRPr lang="en-US"/>
        </a:p>
      </dgm:t>
    </dgm:pt>
    <dgm:pt modelId="{1B09E45B-FBBF-4D79-8059-0E47732D39CD}" type="sibTrans" cxnId="{59C33150-E21E-47C9-B74D-16248A030E4D}">
      <dgm:prSet/>
      <dgm:spPr/>
      <dgm:t>
        <a:bodyPr/>
        <a:lstStyle/>
        <a:p>
          <a:endParaRPr lang="en-US"/>
        </a:p>
      </dgm:t>
    </dgm:pt>
    <dgm:pt modelId="{332988DF-CED6-4663-8BE9-E496E3CB4B4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Established data collection, analysis and reporting routines.</a:t>
          </a:r>
          <a:endParaRPr lang="en-US" dirty="0"/>
        </a:p>
      </dgm:t>
    </dgm:pt>
    <dgm:pt modelId="{54E61D0C-3DD8-4AD3-A8BC-D8A3D6C79077}" type="parTrans" cxnId="{B8E0B63B-597E-4B1C-9BF1-E4A77749F86E}">
      <dgm:prSet/>
      <dgm:spPr/>
      <dgm:t>
        <a:bodyPr/>
        <a:lstStyle/>
        <a:p>
          <a:endParaRPr lang="en-US"/>
        </a:p>
      </dgm:t>
    </dgm:pt>
    <dgm:pt modelId="{147E3640-719D-4B0F-96F8-A71055E9A0D1}" type="sibTrans" cxnId="{B8E0B63B-597E-4B1C-9BF1-E4A77749F86E}">
      <dgm:prSet/>
      <dgm:spPr/>
      <dgm:t>
        <a:bodyPr/>
        <a:lstStyle/>
        <a:p>
          <a:endParaRPr lang="en-US"/>
        </a:p>
      </dgm:t>
    </dgm:pt>
    <dgm:pt modelId="{816C2874-8D04-4B38-BB92-B86D9F4ECD0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Reports aimed at individual managers, rather than general-purpose documents.</a:t>
          </a:r>
          <a:endParaRPr lang="en-US" dirty="0"/>
        </a:p>
      </dgm:t>
    </dgm:pt>
    <dgm:pt modelId="{E093A896-2993-4309-B23B-F710C40BDB94}" type="parTrans" cxnId="{E7B55ECE-64AC-42CA-8CE7-3B0612C1C060}">
      <dgm:prSet/>
      <dgm:spPr/>
      <dgm:t>
        <a:bodyPr/>
        <a:lstStyle/>
        <a:p>
          <a:endParaRPr lang="en-US"/>
        </a:p>
      </dgm:t>
    </dgm:pt>
    <dgm:pt modelId="{2EEDFFB2-78FA-4E54-89E1-22492FB07EF6}" type="sibTrans" cxnId="{E7B55ECE-64AC-42CA-8CE7-3B0612C1C060}">
      <dgm:prSet/>
      <dgm:spPr/>
      <dgm:t>
        <a:bodyPr/>
        <a:lstStyle/>
        <a:p>
          <a:endParaRPr lang="en-US"/>
        </a:p>
      </dgm:t>
    </dgm:pt>
    <dgm:pt modelId="{FD089039-47E0-4EB6-926D-E7910281DF7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Fairly short reporting periods.</a:t>
          </a:r>
          <a:endParaRPr lang="en-US"/>
        </a:p>
      </dgm:t>
    </dgm:pt>
    <dgm:pt modelId="{3CEFCAC7-B12B-4D10-9ADD-C4310F12197B}" type="parTrans" cxnId="{B59EBF82-79E6-451A-9E80-AB60B088C2CB}">
      <dgm:prSet/>
      <dgm:spPr/>
      <dgm:t>
        <a:bodyPr/>
        <a:lstStyle/>
        <a:p>
          <a:endParaRPr lang="en-US"/>
        </a:p>
      </dgm:t>
    </dgm:pt>
    <dgm:pt modelId="{3D733633-AB5E-4F55-8F41-512F8A4EB38C}" type="sibTrans" cxnId="{B59EBF82-79E6-451A-9E80-AB60B088C2CB}">
      <dgm:prSet/>
      <dgm:spPr/>
      <dgm:t>
        <a:bodyPr/>
        <a:lstStyle/>
        <a:p>
          <a:endParaRPr lang="en-US"/>
        </a:p>
      </dgm:t>
    </dgm:pt>
    <dgm:pt modelId="{0FF721D9-8BED-4E3B-B2AC-258B4DB9001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Timely variance reports.</a:t>
          </a:r>
          <a:endParaRPr lang="en-US" dirty="0"/>
        </a:p>
      </dgm:t>
    </dgm:pt>
    <dgm:pt modelId="{3C96BBD7-C5F9-49ED-8E2F-1AE2561E4AFB}" type="parTrans" cxnId="{EA0267F0-A344-498B-899D-D1EA310F8798}">
      <dgm:prSet/>
      <dgm:spPr/>
      <dgm:t>
        <a:bodyPr/>
        <a:lstStyle/>
        <a:p>
          <a:endParaRPr lang="en-US"/>
        </a:p>
      </dgm:t>
    </dgm:pt>
    <dgm:pt modelId="{4B5C3DCA-EEA3-417E-B36C-C8B47A26721B}" type="sibTrans" cxnId="{EA0267F0-A344-498B-899D-D1EA310F8798}">
      <dgm:prSet/>
      <dgm:spPr/>
      <dgm:t>
        <a:bodyPr/>
        <a:lstStyle/>
        <a:p>
          <a:endParaRPr lang="en-US"/>
        </a:p>
      </dgm:t>
    </dgm:pt>
    <dgm:pt modelId="{ECCCEE7E-E9C8-49AE-8558-681AA438EB1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Action being taken to get operations back under control if they are shown to be out of control.</a:t>
          </a:r>
          <a:endParaRPr lang="en-US"/>
        </a:p>
      </dgm:t>
    </dgm:pt>
    <dgm:pt modelId="{1621A653-CC3B-481D-9622-466243B0BBE8}" type="parTrans" cxnId="{0AF3D395-AA18-45CC-92EB-1A776531E612}">
      <dgm:prSet/>
      <dgm:spPr/>
      <dgm:t>
        <a:bodyPr/>
        <a:lstStyle/>
        <a:p>
          <a:endParaRPr lang="en-US"/>
        </a:p>
      </dgm:t>
    </dgm:pt>
    <dgm:pt modelId="{625B5587-68D1-4DDC-B56E-F410BBF279EF}" type="sibTrans" cxnId="{0AF3D395-AA18-45CC-92EB-1A776531E612}">
      <dgm:prSet/>
      <dgm:spPr/>
      <dgm:t>
        <a:bodyPr/>
        <a:lstStyle/>
        <a:p>
          <a:endParaRPr lang="en-US"/>
        </a:p>
      </dgm:t>
    </dgm:pt>
    <dgm:pt modelId="{ECEBBCC6-57DA-48B6-ADEF-3414CF7483EB}" type="pres">
      <dgm:prSet presAssocID="{6B9671E7-CB66-45F1-ACF6-B3E18EB6CE87}" presName="diagram" presStyleCnt="0">
        <dgm:presLayoutVars>
          <dgm:dir/>
          <dgm:resizeHandles val="exact"/>
        </dgm:presLayoutVars>
      </dgm:prSet>
      <dgm:spPr/>
    </dgm:pt>
    <dgm:pt modelId="{02626BBF-3CF1-4EFA-A79E-72317BB666C8}" type="pres">
      <dgm:prSet presAssocID="{043B3D86-49E1-4819-BA82-DF9330FAB914}" presName="node" presStyleLbl="node1" presStyleIdx="0" presStyleCnt="8">
        <dgm:presLayoutVars>
          <dgm:bulletEnabled val="1"/>
        </dgm:presLayoutVars>
      </dgm:prSet>
      <dgm:spPr/>
    </dgm:pt>
    <dgm:pt modelId="{3D2AE6C7-8415-4ECA-A6C6-764D34F52F8E}" type="pres">
      <dgm:prSet presAssocID="{FA9DD855-3737-4488-8B03-49006578CEB0}" presName="sibTrans" presStyleCnt="0"/>
      <dgm:spPr/>
    </dgm:pt>
    <dgm:pt modelId="{E6D05C31-3637-4F19-81A5-76B4BCF470E4}" type="pres">
      <dgm:prSet presAssocID="{94E3B97E-569E-4FC5-A7E9-A2BC375937B1}" presName="node" presStyleLbl="node1" presStyleIdx="1" presStyleCnt="8">
        <dgm:presLayoutVars>
          <dgm:bulletEnabled val="1"/>
        </dgm:presLayoutVars>
      </dgm:prSet>
      <dgm:spPr/>
    </dgm:pt>
    <dgm:pt modelId="{AAA0480D-5790-4D99-B4DB-078C09D06470}" type="pres">
      <dgm:prSet presAssocID="{7651F4D0-E947-4E27-B876-4A5798E67DE4}" presName="sibTrans" presStyleCnt="0"/>
      <dgm:spPr/>
    </dgm:pt>
    <dgm:pt modelId="{A6931798-255F-44E1-93B6-4BCBE7B70080}" type="pres">
      <dgm:prSet presAssocID="{04BA97A0-6A33-4EA4-9060-5776A56AC471}" presName="node" presStyleLbl="node1" presStyleIdx="2" presStyleCnt="8">
        <dgm:presLayoutVars>
          <dgm:bulletEnabled val="1"/>
        </dgm:presLayoutVars>
      </dgm:prSet>
      <dgm:spPr/>
    </dgm:pt>
    <dgm:pt modelId="{FAC5DE6A-1A88-4DFA-97D2-DFC37977A7C5}" type="pres">
      <dgm:prSet presAssocID="{1B09E45B-FBBF-4D79-8059-0E47732D39CD}" presName="sibTrans" presStyleCnt="0"/>
      <dgm:spPr/>
    </dgm:pt>
    <dgm:pt modelId="{ACC4DE2A-C669-4F8B-B7EF-D3FC7A691A30}" type="pres">
      <dgm:prSet presAssocID="{332988DF-CED6-4663-8BE9-E496E3CB4B4F}" presName="node" presStyleLbl="node1" presStyleIdx="3" presStyleCnt="8">
        <dgm:presLayoutVars>
          <dgm:bulletEnabled val="1"/>
        </dgm:presLayoutVars>
      </dgm:prSet>
      <dgm:spPr/>
    </dgm:pt>
    <dgm:pt modelId="{47FDB4A1-4D2D-4C7E-AC8C-74C83B3728FB}" type="pres">
      <dgm:prSet presAssocID="{147E3640-719D-4B0F-96F8-A71055E9A0D1}" presName="sibTrans" presStyleCnt="0"/>
      <dgm:spPr/>
    </dgm:pt>
    <dgm:pt modelId="{866FBF85-C7A6-49A7-91C2-93F4E323F054}" type="pres">
      <dgm:prSet presAssocID="{816C2874-8D04-4B38-BB92-B86D9F4ECD01}" presName="node" presStyleLbl="node1" presStyleIdx="4" presStyleCnt="8">
        <dgm:presLayoutVars>
          <dgm:bulletEnabled val="1"/>
        </dgm:presLayoutVars>
      </dgm:prSet>
      <dgm:spPr/>
    </dgm:pt>
    <dgm:pt modelId="{6DD94D88-A650-4534-BBE5-A0B43DF77A54}" type="pres">
      <dgm:prSet presAssocID="{2EEDFFB2-78FA-4E54-89E1-22492FB07EF6}" presName="sibTrans" presStyleCnt="0"/>
      <dgm:spPr/>
    </dgm:pt>
    <dgm:pt modelId="{01371BDA-C15C-4F89-AD10-E043C5F944A2}" type="pres">
      <dgm:prSet presAssocID="{FD089039-47E0-4EB6-926D-E7910281DF71}" presName="node" presStyleLbl="node1" presStyleIdx="5" presStyleCnt="8">
        <dgm:presLayoutVars>
          <dgm:bulletEnabled val="1"/>
        </dgm:presLayoutVars>
      </dgm:prSet>
      <dgm:spPr/>
    </dgm:pt>
    <dgm:pt modelId="{BA0038BF-A950-4CE6-9EE9-2FDDF894DFC7}" type="pres">
      <dgm:prSet presAssocID="{3D733633-AB5E-4F55-8F41-512F8A4EB38C}" presName="sibTrans" presStyleCnt="0"/>
      <dgm:spPr/>
    </dgm:pt>
    <dgm:pt modelId="{4D35ED0C-0336-4D60-AAB8-CC560BA7FF83}" type="pres">
      <dgm:prSet presAssocID="{0FF721D9-8BED-4E3B-B2AC-258B4DB90019}" presName="node" presStyleLbl="node1" presStyleIdx="6" presStyleCnt="8">
        <dgm:presLayoutVars>
          <dgm:bulletEnabled val="1"/>
        </dgm:presLayoutVars>
      </dgm:prSet>
      <dgm:spPr/>
    </dgm:pt>
    <dgm:pt modelId="{C46D05BA-C68A-4934-8C5A-3E10A4A999FA}" type="pres">
      <dgm:prSet presAssocID="{4B5C3DCA-EEA3-417E-B36C-C8B47A26721B}" presName="sibTrans" presStyleCnt="0"/>
      <dgm:spPr/>
    </dgm:pt>
    <dgm:pt modelId="{C58242E5-838F-4A95-82DA-388C5837A983}" type="pres">
      <dgm:prSet presAssocID="{ECCCEE7E-E9C8-49AE-8558-681AA438EB1B}" presName="node" presStyleLbl="node1" presStyleIdx="7" presStyleCnt="8">
        <dgm:presLayoutVars>
          <dgm:bulletEnabled val="1"/>
        </dgm:presLayoutVars>
      </dgm:prSet>
      <dgm:spPr/>
    </dgm:pt>
  </dgm:ptLst>
  <dgm:cxnLst>
    <dgm:cxn modelId="{97CF2526-0181-4C93-A6EA-9141695390E7}" type="presOf" srcId="{816C2874-8D04-4B38-BB92-B86D9F4ECD01}" destId="{866FBF85-C7A6-49A7-91C2-93F4E323F054}" srcOrd="0" destOrd="0" presId="urn:microsoft.com/office/officeart/2005/8/layout/default"/>
    <dgm:cxn modelId="{57F34D2E-2239-4FA3-80F3-2BB0F274AF43}" type="presOf" srcId="{332988DF-CED6-4663-8BE9-E496E3CB4B4F}" destId="{ACC4DE2A-C669-4F8B-B7EF-D3FC7A691A30}" srcOrd="0" destOrd="0" presId="urn:microsoft.com/office/officeart/2005/8/layout/default"/>
    <dgm:cxn modelId="{B8E0B63B-597E-4B1C-9BF1-E4A77749F86E}" srcId="{6B9671E7-CB66-45F1-ACF6-B3E18EB6CE87}" destId="{332988DF-CED6-4663-8BE9-E496E3CB4B4F}" srcOrd="3" destOrd="0" parTransId="{54E61D0C-3DD8-4AD3-A8BC-D8A3D6C79077}" sibTransId="{147E3640-719D-4B0F-96F8-A71055E9A0D1}"/>
    <dgm:cxn modelId="{59442C5F-6CAA-4B7E-80C6-A516330077BC}" type="presOf" srcId="{04BA97A0-6A33-4EA4-9060-5776A56AC471}" destId="{A6931798-255F-44E1-93B6-4BCBE7B70080}" srcOrd="0" destOrd="0" presId="urn:microsoft.com/office/officeart/2005/8/layout/default"/>
    <dgm:cxn modelId="{C97CE548-BD3F-4393-AB70-9D815E157903}" srcId="{6B9671E7-CB66-45F1-ACF6-B3E18EB6CE87}" destId="{94E3B97E-569E-4FC5-A7E9-A2BC375937B1}" srcOrd="1" destOrd="0" parTransId="{23AF21E4-8B3B-42C8-B1BB-BD5E061DF43B}" sibTransId="{7651F4D0-E947-4E27-B876-4A5798E67DE4}"/>
    <dgm:cxn modelId="{6E606749-DC3D-4FC6-8DAD-B26EE4596892}" type="presOf" srcId="{6B9671E7-CB66-45F1-ACF6-B3E18EB6CE87}" destId="{ECEBBCC6-57DA-48B6-ADEF-3414CF7483EB}" srcOrd="0" destOrd="0" presId="urn:microsoft.com/office/officeart/2005/8/layout/default"/>
    <dgm:cxn modelId="{59C33150-E21E-47C9-B74D-16248A030E4D}" srcId="{6B9671E7-CB66-45F1-ACF6-B3E18EB6CE87}" destId="{04BA97A0-6A33-4EA4-9060-5776A56AC471}" srcOrd="2" destOrd="0" parTransId="{719E80D9-51B2-4CDD-973A-E6A5C177F790}" sibTransId="{1B09E45B-FBBF-4D79-8059-0E47732D39CD}"/>
    <dgm:cxn modelId="{CEE7BF74-52AB-47AC-915C-20EE18C3D02A}" type="presOf" srcId="{043B3D86-49E1-4819-BA82-DF9330FAB914}" destId="{02626BBF-3CF1-4EFA-A79E-72317BB666C8}" srcOrd="0" destOrd="0" presId="urn:microsoft.com/office/officeart/2005/8/layout/default"/>
    <dgm:cxn modelId="{B59EBF82-79E6-451A-9E80-AB60B088C2CB}" srcId="{6B9671E7-CB66-45F1-ACF6-B3E18EB6CE87}" destId="{FD089039-47E0-4EB6-926D-E7910281DF71}" srcOrd="5" destOrd="0" parTransId="{3CEFCAC7-B12B-4D10-9ADD-C4310F12197B}" sibTransId="{3D733633-AB5E-4F55-8F41-512F8A4EB38C}"/>
    <dgm:cxn modelId="{47476793-0852-4E95-A8DB-24629F6B283A}" type="presOf" srcId="{ECCCEE7E-E9C8-49AE-8558-681AA438EB1B}" destId="{C58242E5-838F-4A95-82DA-388C5837A983}" srcOrd="0" destOrd="0" presId="urn:microsoft.com/office/officeart/2005/8/layout/default"/>
    <dgm:cxn modelId="{0AF3D395-AA18-45CC-92EB-1A776531E612}" srcId="{6B9671E7-CB66-45F1-ACF6-B3E18EB6CE87}" destId="{ECCCEE7E-E9C8-49AE-8558-681AA438EB1B}" srcOrd="7" destOrd="0" parTransId="{1621A653-CC3B-481D-9622-466243B0BBE8}" sibTransId="{625B5587-68D1-4DDC-B56E-F410BBF279EF}"/>
    <dgm:cxn modelId="{35E2319D-6ADA-4A6C-96C9-4BEA70B7F4E4}" type="presOf" srcId="{94E3B97E-569E-4FC5-A7E9-A2BC375937B1}" destId="{E6D05C31-3637-4F19-81A5-76B4BCF470E4}" srcOrd="0" destOrd="0" presId="urn:microsoft.com/office/officeart/2005/8/layout/default"/>
    <dgm:cxn modelId="{E7B55ECE-64AC-42CA-8CE7-3B0612C1C060}" srcId="{6B9671E7-CB66-45F1-ACF6-B3E18EB6CE87}" destId="{816C2874-8D04-4B38-BB92-B86D9F4ECD01}" srcOrd="4" destOrd="0" parTransId="{E093A896-2993-4309-B23B-F710C40BDB94}" sibTransId="{2EEDFFB2-78FA-4E54-89E1-22492FB07EF6}"/>
    <dgm:cxn modelId="{B7350CE9-E8CF-4049-800C-16CF23521086}" srcId="{6B9671E7-CB66-45F1-ACF6-B3E18EB6CE87}" destId="{043B3D86-49E1-4819-BA82-DF9330FAB914}" srcOrd="0" destOrd="0" parTransId="{D993DCE6-6E36-4DCB-8326-3D354A574465}" sibTransId="{FA9DD855-3737-4488-8B03-49006578CEB0}"/>
    <dgm:cxn modelId="{F45E1DEC-8951-475D-A081-C9B6BC5F5B54}" type="presOf" srcId="{FD089039-47E0-4EB6-926D-E7910281DF71}" destId="{01371BDA-C15C-4F89-AD10-E043C5F944A2}" srcOrd="0" destOrd="0" presId="urn:microsoft.com/office/officeart/2005/8/layout/default"/>
    <dgm:cxn modelId="{EA0267F0-A344-498B-899D-D1EA310F8798}" srcId="{6B9671E7-CB66-45F1-ACF6-B3E18EB6CE87}" destId="{0FF721D9-8BED-4E3B-B2AC-258B4DB90019}" srcOrd="6" destOrd="0" parTransId="{3C96BBD7-C5F9-49ED-8E2F-1AE2561E4AFB}" sibTransId="{4B5C3DCA-EEA3-417E-B36C-C8B47A26721B}"/>
    <dgm:cxn modelId="{136450F7-5C4B-4F76-B7A9-70C2A5AFB03B}" type="presOf" srcId="{0FF721D9-8BED-4E3B-B2AC-258B4DB90019}" destId="{4D35ED0C-0336-4D60-AAB8-CC560BA7FF83}" srcOrd="0" destOrd="0" presId="urn:microsoft.com/office/officeart/2005/8/layout/default"/>
    <dgm:cxn modelId="{F0540058-DD8E-4C44-B808-0AF74DDBB755}" type="presParOf" srcId="{ECEBBCC6-57DA-48B6-ADEF-3414CF7483EB}" destId="{02626BBF-3CF1-4EFA-A79E-72317BB666C8}" srcOrd="0" destOrd="0" presId="urn:microsoft.com/office/officeart/2005/8/layout/default"/>
    <dgm:cxn modelId="{3D9557EB-1671-49C1-91E6-CE3BC0637086}" type="presParOf" srcId="{ECEBBCC6-57DA-48B6-ADEF-3414CF7483EB}" destId="{3D2AE6C7-8415-4ECA-A6C6-764D34F52F8E}" srcOrd="1" destOrd="0" presId="urn:microsoft.com/office/officeart/2005/8/layout/default"/>
    <dgm:cxn modelId="{AF8DBF47-88FE-4D2D-8773-1FFDC97971C9}" type="presParOf" srcId="{ECEBBCC6-57DA-48B6-ADEF-3414CF7483EB}" destId="{E6D05C31-3637-4F19-81A5-76B4BCF470E4}" srcOrd="2" destOrd="0" presId="urn:microsoft.com/office/officeart/2005/8/layout/default"/>
    <dgm:cxn modelId="{D460C981-7F75-402C-AC8B-A7B952DDDA4F}" type="presParOf" srcId="{ECEBBCC6-57DA-48B6-ADEF-3414CF7483EB}" destId="{AAA0480D-5790-4D99-B4DB-078C09D06470}" srcOrd="3" destOrd="0" presId="urn:microsoft.com/office/officeart/2005/8/layout/default"/>
    <dgm:cxn modelId="{9FA4242D-EF71-4993-945A-F17C66BB9CCF}" type="presParOf" srcId="{ECEBBCC6-57DA-48B6-ADEF-3414CF7483EB}" destId="{A6931798-255F-44E1-93B6-4BCBE7B70080}" srcOrd="4" destOrd="0" presId="urn:microsoft.com/office/officeart/2005/8/layout/default"/>
    <dgm:cxn modelId="{0F62ACE7-38C6-4EDA-A0A5-D5209E38178B}" type="presParOf" srcId="{ECEBBCC6-57DA-48B6-ADEF-3414CF7483EB}" destId="{FAC5DE6A-1A88-4DFA-97D2-DFC37977A7C5}" srcOrd="5" destOrd="0" presId="urn:microsoft.com/office/officeart/2005/8/layout/default"/>
    <dgm:cxn modelId="{1CA3BA73-420E-42E8-9816-DEFACC9120C9}" type="presParOf" srcId="{ECEBBCC6-57DA-48B6-ADEF-3414CF7483EB}" destId="{ACC4DE2A-C669-4F8B-B7EF-D3FC7A691A30}" srcOrd="6" destOrd="0" presId="urn:microsoft.com/office/officeart/2005/8/layout/default"/>
    <dgm:cxn modelId="{2B771EB9-93A3-41F8-B7A8-4E81116AAC9F}" type="presParOf" srcId="{ECEBBCC6-57DA-48B6-ADEF-3414CF7483EB}" destId="{47FDB4A1-4D2D-4C7E-AC8C-74C83B3728FB}" srcOrd="7" destOrd="0" presId="urn:microsoft.com/office/officeart/2005/8/layout/default"/>
    <dgm:cxn modelId="{29BFB755-079A-45CF-9B36-C4C1447C0249}" type="presParOf" srcId="{ECEBBCC6-57DA-48B6-ADEF-3414CF7483EB}" destId="{866FBF85-C7A6-49A7-91C2-93F4E323F054}" srcOrd="8" destOrd="0" presId="urn:microsoft.com/office/officeart/2005/8/layout/default"/>
    <dgm:cxn modelId="{25DA6924-196C-4200-BB5A-1CE3979501B0}" type="presParOf" srcId="{ECEBBCC6-57DA-48B6-ADEF-3414CF7483EB}" destId="{6DD94D88-A650-4534-BBE5-A0B43DF77A54}" srcOrd="9" destOrd="0" presId="urn:microsoft.com/office/officeart/2005/8/layout/default"/>
    <dgm:cxn modelId="{5E567348-9A81-4FC2-9E0E-7FE73AB3DBD2}" type="presParOf" srcId="{ECEBBCC6-57DA-48B6-ADEF-3414CF7483EB}" destId="{01371BDA-C15C-4F89-AD10-E043C5F944A2}" srcOrd="10" destOrd="0" presId="urn:microsoft.com/office/officeart/2005/8/layout/default"/>
    <dgm:cxn modelId="{88A5BB4C-7999-455D-B0C1-B7E84994F9E1}" type="presParOf" srcId="{ECEBBCC6-57DA-48B6-ADEF-3414CF7483EB}" destId="{BA0038BF-A950-4CE6-9EE9-2FDDF894DFC7}" srcOrd="11" destOrd="0" presId="urn:microsoft.com/office/officeart/2005/8/layout/default"/>
    <dgm:cxn modelId="{BAF811CC-DC81-4039-B436-AE45E9FFA829}" type="presParOf" srcId="{ECEBBCC6-57DA-48B6-ADEF-3414CF7483EB}" destId="{4D35ED0C-0336-4D60-AAB8-CC560BA7FF83}" srcOrd="12" destOrd="0" presId="urn:microsoft.com/office/officeart/2005/8/layout/default"/>
    <dgm:cxn modelId="{D05E6883-E5A9-4F60-A1FA-55CA235E90A3}" type="presParOf" srcId="{ECEBBCC6-57DA-48B6-ADEF-3414CF7483EB}" destId="{C46D05BA-C68A-4934-8C5A-3E10A4A999FA}" srcOrd="13" destOrd="0" presId="urn:microsoft.com/office/officeart/2005/8/layout/default"/>
    <dgm:cxn modelId="{B8FBA7B5-64E0-4E66-8330-5E9BA0D95A54}" type="presParOf" srcId="{ECEBBCC6-57DA-48B6-ADEF-3414CF7483EB}" destId="{C58242E5-838F-4A95-82DA-388C5837A983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081CAB-4D59-4917-BF15-3C96D24369D9}">
      <dsp:nvSpPr>
        <dsp:cNvPr id="0" name=""/>
        <dsp:cNvSpPr/>
      </dsp:nvSpPr>
      <dsp:spPr>
        <a:xfrm>
          <a:off x="0" y="46156"/>
          <a:ext cx="10515600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1. Set aims and objective</a:t>
          </a:r>
          <a:endParaRPr lang="en-US" sz="2300" kern="1200" dirty="0"/>
        </a:p>
      </dsp:txBody>
      <dsp:txXfrm>
        <a:off x="26930" y="73086"/>
        <a:ext cx="10461740" cy="497795"/>
      </dsp:txXfrm>
    </dsp:sp>
    <dsp:sp modelId="{5B4C41B6-DF20-4582-82F4-3A157D5BC978}">
      <dsp:nvSpPr>
        <dsp:cNvPr id="0" name=""/>
        <dsp:cNvSpPr/>
      </dsp:nvSpPr>
      <dsp:spPr>
        <a:xfrm>
          <a:off x="0" y="664051"/>
          <a:ext cx="10515600" cy="55165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2. Consider options available</a:t>
          </a:r>
          <a:endParaRPr lang="en-US" sz="2300" kern="1200" dirty="0"/>
        </a:p>
      </dsp:txBody>
      <dsp:txXfrm>
        <a:off x="26930" y="690981"/>
        <a:ext cx="10461740" cy="497795"/>
      </dsp:txXfrm>
    </dsp:sp>
    <dsp:sp modelId="{F26BB84B-45FD-45F1-92A1-61EEF5609158}">
      <dsp:nvSpPr>
        <dsp:cNvPr id="0" name=""/>
        <dsp:cNvSpPr/>
      </dsp:nvSpPr>
      <dsp:spPr>
        <a:xfrm>
          <a:off x="0" y="1281946"/>
          <a:ext cx="10515600" cy="5516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3. Select option and consider long term plans</a:t>
          </a:r>
          <a:endParaRPr lang="en-US" sz="2300" kern="1200" dirty="0"/>
        </a:p>
      </dsp:txBody>
      <dsp:txXfrm>
        <a:off x="26930" y="1308876"/>
        <a:ext cx="10461740" cy="497795"/>
      </dsp:txXfrm>
    </dsp:sp>
    <dsp:sp modelId="{910E1DD3-DCEA-4725-ACD6-E7955A6A4000}">
      <dsp:nvSpPr>
        <dsp:cNvPr id="0" name=""/>
        <dsp:cNvSpPr/>
      </dsp:nvSpPr>
      <dsp:spPr>
        <a:xfrm>
          <a:off x="0" y="1899841"/>
          <a:ext cx="10515600" cy="5516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4. Develop short term plans/budgets</a:t>
          </a:r>
          <a:endParaRPr lang="en-US" sz="2300" kern="1200" dirty="0"/>
        </a:p>
      </dsp:txBody>
      <dsp:txXfrm>
        <a:off x="26930" y="1926771"/>
        <a:ext cx="10461740" cy="497795"/>
      </dsp:txXfrm>
    </dsp:sp>
    <dsp:sp modelId="{313FB50E-919D-4CC0-84D1-DE68FE7EC9BB}">
      <dsp:nvSpPr>
        <dsp:cNvPr id="0" name=""/>
        <dsp:cNvSpPr/>
      </dsp:nvSpPr>
      <dsp:spPr>
        <a:xfrm>
          <a:off x="0" y="2517736"/>
          <a:ext cx="10515600" cy="55165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5. Implement the decisions</a:t>
          </a:r>
          <a:endParaRPr lang="en-US" sz="2300" kern="1200" dirty="0"/>
        </a:p>
      </dsp:txBody>
      <dsp:txXfrm>
        <a:off x="26930" y="2544666"/>
        <a:ext cx="10461740" cy="497795"/>
      </dsp:txXfrm>
    </dsp:sp>
    <dsp:sp modelId="{0A1EB6AE-161B-46E8-9ED0-7CE79DFB5DBB}">
      <dsp:nvSpPr>
        <dsp:cNvPr id="0" name=""/>
        <dsp:cNvSpPr/>
      </dsp:nvSpPr>
      <dsp:spPr>
        <a:xfrm>
          <a:off x="0" y="3135631"/>
          <a:ext cx="10515600" cy="5516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6. Review and monitor outcomes of decision</a:t>
          </a:r>
          <a:endParaRPr lang="en-US" sz="2300" kern="1200" dirty="0"/>
        </a:p>
      </dsp:txBody>
      <dsp:txXfrm>
        <a:off x="26930" y="3162561"/>
        <a:ext cx="10461740" cy="497795"/>
      </dsp:txXfrm>
    </dsp:sp>
    <dsp:sp modelId="{324DCB08-951C-4876-8EF4-FA38D0EA7129}">
      <dsp:nvSpPr>
        <dsp:cNvPr id="0" name=""/>
        <dsp:cNvSpPr/>
      </dsp:nvSpPr>
      <dsp:spPr>
        <a:xfrm>
          <a:off x="0" y="3753526"/>
          <a:ext cx="10515600" cy="55165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7. Act on differences from plan</a:t>
          </a:r>
          <a:endParaRPr lang="en-US" sz="2300" kern="1200" dirty="0"/>
        </a:p>
      </dsp:txBody>
      <dsp:txXfrm>
        <a:off x="26930" y="3780456"/>
        <a:ext cx="10461740" cy="497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FC4D83-34D5-49C1-99FB-EEB367A5B1BB}">
      <dsp:nvSpPr>
        <dsp:cNvPr id="0" name=""/>
        <dsp:cNvSpPr/>
      </dsp:nvSpPr>
      <dsp:spPr>
        <a:xfrm>
          <a:off x="1212569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B7AE1D-4BAA-46C0-B52A-18EAC1F45AD1}">
      <dsp:nvSpPr>
        <dsp:cNvPr id="0" name=""/>
        <dsp:cNvSpPr/>
      </dsp:nvSpPr>
      <dsp:spPr>
        <a:xfrm>
          <a:off x="417971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Allocate costs between costs of goods sold and inventory for reporting</a:t>
          </a:r>
          <a:endParaRPr lang="en-US" sz="1500" kern="1200"/>
        </a:p>
      </dsp:txBody>
      <dsp:txXfrm>
        <a:off x="417971" y="2644140"/>
        <a:ext cx="2889450" cy="720000"/>
      </dsp:txXfrm>
    </dsp:sp>
    <dsp:sp modelId="{EB1721B0-D0A5-4B16-AEE0-1231CB919938}">
      <dsp:nvSpPr>
        <dsp:cNvPr id="0" name=""/>
        <dsp:cNvSpPr/>
      </dsp:nvSpPr>
      <dsp:spPr>
        <a:xfrm>
          <a:off x="4607673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7CCD3E-EA13-4407-AA51-DA09CF1BDFBC}">
      <dsp:nvSpPr>
        <dsp:cNvPr id="0" name=""/>
        <dsp:cNvSpPr/>
      </dsp:nvSpPr>
      <dsp:spPr>
        <a:xfrm>
          <a:off x="3813075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Provide date for management decision making</a:t>
          </a:r>
          <a:endParaRPr lang="en-US" sz="1500" kern="1200"/>
        </a:p>
      </dsp:txBody>
      <dsp:txXfrm>
        <a:off x="3813075" y="2644140"/>
        <a:ext cx="2889450" cy="720000"/>
      </dsp:txXfrm>
    </dsp:sp>
    <dsp:sp modelId="{54F88ADC-E696-4A88-A80B-16DC4C1E6776}">
      <dsp:nvSpPr>
        <dsp:cNvPr id="0" name=""/>
        <dsp:cNvSpPr/>
      </dsp:nvSpPr>
      <dsp:spPr>
        <a:xfrm>
          <a:off x="8002777" y="987197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F6044-223A-4A3C-B843-FEBA69D0626A}">
      <dsp:nvSpPr>
        <dsp:cNvPr id="0" name=""/>
        <dsp:cNvSpPr/>
      </dsp:nvSpPr>
      <dsp:spPr>
        <a:xfrm>
          <a:off x="7208178" y="2644140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Information for planning and performance review </a:t>
          </a:r>
          <a:endParaRPr lang="en-US" sz="1500" kern="1200"/>
        </a:p>
      </dsp:txBody>
      <dsp:txXfrm>
        <a:off x="7208178" y="2644140"/>
        <a:ext cx="28894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EABFE-0F09-4ADF-B553-CA9029DCF43F}">
      <dsp:nvSpPr>
        <dsp:cNvPr id="0" name=""/>
        <dsp:cNvSpPr/>
      </dsp:nvSpPr>
      <dsp:spPr>
        <a:xfrm>
          <a:off x="3080" y="587635"/>
          <a:ext cx="2444055" cy="14664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Marginal cost – the cost of producing one more unit</a:t>
          </a:r>
        </a:p>
      </dsp:txBody>
      <dsp:txXfrm>
        <a:off x="3080" y="587635"/>
        <a:ext cx="2444055" cy="1466433"/>
      </dsp:txXfrm>
    </dsp:sp>
    <dsp:sp modelId="{B33FE9A3-F4E7-4D1B-BDB5-363C45238C61}">
      <dsp:nvSpPr>
        <dsp:cNvPr id="0" name=""/>
        <dsp:cNvSpPr/>
      </dsp:nvSpPr>
      <dsp:spPr>
        <a:xfrm>
          <a:off x="2691541" y="587635"/>
          <a:ext cx="2444055" cy="14664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Marginal analysis – only costs and revenues that vary with decision are considered, so fixed costs excluded.</a:t>
          </a:r>
        </a:p>
      </dsp:txBody>
      <dsp:txXfrm>
        <a:off x="2691541" y="587635"/>
        <a:ext cx="2444055" cy="1466433"/>
      </dsp:txXfrm>
    </dsp:sp>
    <dsp:sp modelId="{C92E3911-585A-4B85-89DF-7FDAB74D826D}">
      <dsp:nvSpPr>
        <dsp:cNvPr id="0" name=""/>
        <dsp:cNvSpPr/>
      </dsp:nvSpPr>
      <dsp:spPr>
        <a:xfrm>
          <a:off x="5380002" y="587635"/>
          <a:ext cx="2444055" cy="14664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Uses</a:t>
          </a:r>
        </a:p>
      </dsp:txBody>
      <dsp:txXfrm>
        <a:off x="5380002" y="587635"/>
        <a:ext cx="2444055" cy="1466433"/>
      </dsp:txXfrm>
    </dsp:sp>
    <dsp:sp modelId="{9B609238-D10E-4BE0-B53C-679B2174555C}">
      <dsp:nvSpPr>
        <dsp:cNvPr id="0" name=""/>
        <dsp:cNvSpPr/>
      </dsp:nvSpPr>
      <dsp:spPr>
        <a:xfrm>
          <a:off x="8068463" y="587635"/>
          <a:ext cx="2444055" cy="14664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Deciding whether to apply a discount to a particular order</a:t>
          </a:r>
        </a:p>
      </dsp:txBody>
      <dsp:txXfrm>
        <a:off x="8068463" y="587635"/>
        <a:ext cx="2444055" cy="1466433"/>
      </dsp:txXfrm>
    </dsp:sp>
    <dsp:sp modelId="{3BD15255-F2AD-4459-8626-7FD1441DCE2E}">
      <dsp:nvSpPr>
        <dsp:cNvPr id="0" name=""/>
        <dsp:cNvSpPr/>
      </dsp:nvSpPr>
      <dsp:spPr>
        <a:xfrm>
          <a:off x="1347311" y="2298474"/>
          <a:ext cx="2444055" cy="14664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Scare resources - calculate the contribution per unit</a:t>
          </a:r>
        </a:p>
      </dsp:txBody>
      <dsp:txXfrm>
        <a:off x="1347311" y="2298474"/>
        <a:ext cx="2444055" cy="1466433"/>
      </dsp:txXfrm>
    </dsp:sp>
    <dsp:sp modelId="{37D481D7-71A1-4A05-851C-90FECF4E4051}">
      <dsp:nvSpPr>
        <dsp:cNvPr id="0" name=""/>
        <dsp:cNvSpPr/>
      </dsp:nvSpPr>
      <dsp:spPr>
        <a:xfrm>
          <a:off x="4035772" y="2298474"/>
          <a:ext cx="2444055" cy="14664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Deciding whether to buy a component or make in house</a:t>
          </a:r>
        </a:p>
      </dsp:txBody>
      <dsp:txXfrm>
        <a:off x="4035772" y="2298474"/>
        <a:ext cx="2444055" cy="1466433"/>
      </dsp:txXfrm>
    </dsp:sp>
    <dsp:sp modelId="{4D7A4839-C14A-4CB6-A7A3-14ACE9325185}">
      <dsp:nvSpPr>
        <dsp:cNvPr id="0" name=""/>
        <dsp:cNvSpPr/>
      </dsp:nvSpPr>
      <dsp:spPr>
        <a:xfrm>
          <a:off x="6724233" y="2298474"/>
          <a:ext cx="2444055" cy="14664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Considering whether to close departments</a:t>
          </a:r>
        </a:p>
      </dsp:txBody>
      <dsp:txXfrm>
        <a:off x="6724233" y="2298474"/>
        <a:ext cx="2444055" cy="14664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626BBF-3CF1-4EFA-A79E-72317BB666C8}">
      <dsp:nvSpPr>
        <dsp:cNvPr id="0" name=""/>
        <dsp:cNvSpPr/>
      </dsp:nvSpPr>
      <dsp:spPr>
        <a:xfrm>
          <a:off x="0" y="472070"/>
          <a:ext cx="1993052" cy="11958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A serious attitude taken to the system.</a:t>
          </a:r>
          <a:endParaRPr lang="en-US" sz="1400" kern="1200" dirty="0"/>
        </a:p>
      </dsp:txBody>
      <dsp:txXfrm>
        <a:off x="0" y="472070"/>
        <a:ext cx="1993052" cy="1195831"/>
      </dsp:txXfrm>
    </dsp:sp>
    <dsp:sp modelId="{E6D05C31-3637-4F19-81A5-76B4BCF470E4}">
      <dsp:nvSpPr>
        <dsp:cNvPr id="0" name=""/>
        <dsp:cNvSpPr/>
      </dsp:nvSpPr>
      <dsp:spPr>
        <a:xfrm>
          <a:off x="2192358" y="472070"/>
          <a:ext cx="1993052" cy="11958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Clear demarcation between areas of managerial responsibility.</a:t>
          </a:r>
          <a:endParaRPr lang="en-US" sz="1400" kern="1200" dirty="0"/>
        </a:p>
      </dsp:txBody>
      <dsp:txXfrm>
        <a:off x="2192358" y="472070"/>
        <a:ext cx="1993052" cy="1195831"/>
      </dsp:txXfrm>
    </dsp:sp>
    <dsp:sp modelId="{A6931798-255F-44E1-93B6-4BCBE7B70080}">
      <dsp:nvSpPr>
        <dsp:cNvPr id="0" name=""/>
        <dsp:cNvSpPr/>
      </dsp:nvSpPr>
      <dsp:spPr>
        <a:xfrm>
          <a:off x="4384716" y="472070"/>
          <a:ext cx="1993052" cy="11958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Budget targets that are challenging yet achievable.</a:t>
          </a:r>
          <a:endParaRPr lang="en-US" sz="1400" kern="1200"/>
        </a:p>
      </dsp:txBody>
      <dsp:txXfrm>
        <a:off x="4384716" y="472070"/>
        <a:ext cx="1993052" cy="1195831"/>
      </dsp:txXfrm>
    </dsp:sp>
    <dsp:sp modelId="{ACC4DE2A-C669-4F8B-B7EF-D3FC7A691A30}">
      <dsp:nvSpPr>
        <dsp:cNvPr id="0" name=""/>
        <dsp:cNvSpPr/>
      </dsp:nvSpPr>
      <dsp:spPr>
        <a:xfrm>
          <a:off x="0" y="1867207"/>
          <a:ext cx="1993052" cy="11958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Established data collection, analysis and reporting routines.</a:t>
          </a:r>
          <a:endParaRPr lang="en-US" sz="1400" kern="1200" dirty="0"/>
        </a:p>
      </dsp:txBody>
      <dsp:txXfrm>
        <a:off x="0" y="1867207"/>
        <a:ext cx="1993052" cy="1195831"/>
      </dsp:txXfrm>
    </dsp:sp>
    <dsp:sp modelId="{866FBF85-C7A6-49A7-91C2-93F4E323F054}">
      <dsp:nvSpPr>
        <dsp:cNvPr id="0" name=""/>
        <dsp:cNvSpPr/>
      </dsp:nvSpPr>
      <dsp:spPr>
        <a:xfrm>
          <a:off x="2192358" y="1867207"/>
          <a:ext cx="1993052" cy="11958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Reports aimed at individual managers, rather than general-purpose documents.</a:t>
          </a:r>
          <a:endParaRPr lang="en-US" sz="1400" kern="1200" dirty="0"/>
        </a:p>
      </dsp:txBody>
      <dsp:txXfrm>
        <a:off x="2192358" y="1867207"/>
        <a:ext cx="1993052" cy="1195831"/>
      </dsp:txXfrm>
    </dsp:sp>
    <dsp:sp modelId="{01371BDA-C15C-4F89-AD10-E043C5F944A2}">
      <dsp:nvSpPr>
        <dsp:cNvPr id="0" name=""/>
        <dsp:cNvSpPr/>
      </dsp:nvSpPr>
      <dsp:spPr>
        <a:xfrm>
          <a:off x="4384716" y="1867207"/>
          <a:ext cx="1993052" cy="11958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Fairly short reporting periods.</a:t>
          </a:r>
          <a:endParaRPr lang="en-US" sz="1400" kern="1200"/>
        </a:p>
      </dsp:txBody>
      <dsp:txXfrm>
        <a:off x="4384716" y="1867207"/>
        <a:ext cx="1993052" cy="1195831"/>
      </dsp:txXfrm>
    </dsp:sp>
    <dsp:sp modelId="{4D35ED0C-0336-4D60-AAB8-CC560BA7FF83}">
      <dsp:nvSpPr>
        <dsp:cNvPr id="0" name=""/>
        <dsp:cNvSpPr/>
      </dsp:nvSpPr>
      <dsp:spPr>
        <a:xfrm>
          <a:off x="1096179" y="3262344"/>
          <a:ext cx="1993052" cy="11958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Timely variance reports.</a:t>
          </a:r>
          <a:endParaRPr lang="en-US" sz="1400" kern="1200" dirty="0"/>
        </a:p>
      </dsp:txBody>
      <dsp:txXfrm>
        <a:off x="1096179" y="3262344"/>
        <a:ext cx="1993052" cy="1195831"/>
      </dsp:txXfrm>
    </dsp:sp>
    <dsp:sp modelId="{C58242E5-838F-4A95-82DA-388C5837A983}">
      <dsp:nvSpPr>
        <dsp:cNvPr id="0" name=""/>
        <dsp:cNvSpPr/>
      </dsp:nvSpPr>
      <dsp:spPr>
        <a:xfrm>
          <a:off x="3288537" y="3262344"/>
          <a:ext cx="1993052" cy="11958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Action being taken to get operations back under control if they are shown to be out of control.</a:t>
          </a:r>
          <a:endParaRPr lang="en-US" sz="1400" kern="1200"/>
        </a:p>
      </dsp:txBody>
      <dsp:txXfrm>
        <a:off x="3288537" y="3262344"/>
        <a:ext cx="1993052" cy="11958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0.61854</cdr:x>
      <cdr:y>0.34564</cdr:y>
    </cdr:from>
    <cdr:to>
      <cdr:x>0.658</cdr:x>
      <cdr:y>0.39132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748FA594-C2C5-4A0E-C7AA-1C9C73FA6BD4}"/>
            </a:ext>
          </a:extLst>
        </cdr:cNvPr>
        <cdr:cNvSpPr/>
      </cdr:nvSpPr>
      <cdr:spPr>
        <a:xfrm xmlns:a="http://schemas.openxmlformats.org/drawingml/2006/main">
          <a:off x="4362056" y="1503983"/>
          <a:ext cx="278290" cy="198783"/>
        </a:xfrm>
        <a:prstGeom xmlns:a="http://schemas.openxmlformats.org/drawingml/2006/main" prst="ellipse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AC2884F9-E7EF-42A9-9D6A-89FBF6F82DC5}" type="datetimeFigureOut">
              <a:rPr lang="en-GB" smtClean="0"/>
              <a:t>18/11/2023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37E5C841-3B22-4EC3-9FF1-C2E0CA7152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486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00BEBA54-8F59-436B-99DF-010AFDCB7F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38150" y="1252538"/>
            <a:ext cx="6013450" cy="33829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C1E818CB-378A-411C-BE62-43D18AE1EA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3BAAE08F-8428-4AA2-AB98-17627AFA10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150" indent="-30198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922" indent="-24158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1091" indent="-24158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260" indent="-24158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7429" indent="-2415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598" indent="-2415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767" indent="-2415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936" indent="-2415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66338" fontAlgn="base">
              <a:spcBef>
                <a:spcPct val="0"/>
              </a:spcBef>
              <a:spcAft>
                <a:spcPct val="0"/>
              </a:spcAft>
              <a:defRPr/>
            </a:pPr>
            <a:fld id="{B820947E-D942-43BF-85F7-959E40E7BB8F}" type="slidenum">
              <a:rPr lang="en-US" altLang="en-US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6338"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altLang="en-US">
              <a:solidFill>
                <a:prstClr val="black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C0AA849C-6213-4221-A67C-9948333273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38150" y="1252538"/>
            <a:ext cx="6013450" cy="33829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C341514A-AAE8-4A11-A4C6-2B9BBF0F05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C0C6CFBB-8EC5-48F9-98E3-22D0546546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85150" indent="-30198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7922" indent="-24158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91091" indent="-24158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4260" indent="-241584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57429" indent="-2415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40598" indent="-2415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23767" indent="-2415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06936" indent="-24158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66338" fontAlgn="base">
              <a:spcBef>
                <a:spcPct val="0"/>
              </a:spcBef>
              <a:spcAft>
                <a:spcPct val="0"/>
              </a:spcAft>
              <a:defRPr/>
            </a:pPr>
            <a:fld id="{446DFFFE-2C0F-42F6-854A-BF3E213A7782}" type="slidenum">
              <a:rPr lang="en-US" altLang="en-US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defTabSz="966338"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n-US" altLang="en-US">
              <a:solidFill>
                <a:prstClr val="black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37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94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572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 basi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642643" y="636497"/>
            <a:ext cx="10873500" cy="378069"/>
          </a:xfrm>
        </p:spPr>
        <p:txBody>
          <a:bodyPr anchor="b">
            <a:normAutofit/>
          </a:bodyPr>
          <a:lstStyle>
            <a:lvl1pPr algn="l">
              <a:defRPr sz="15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2643" y="1210330"/>
            <a:ext cx="10873500" cy="4341474"/>
          </a:xfrm>
        </p:spPr>
        <p:txBody>
          <a:bodyPr>
            <a:norm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15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46" indent="0" algn="ctr">
              <a:buNone/>
              <a:defRPr sz="1500"/>
            </a:lvl2pPr>
            <a:lvl3pPr marL="685891" indent="0" algn="ctr">
              <a:buNone/>
              <a:defRPr sz="1351"/>
            </a:lvl3pPr>
            <a:lvl4pPr marL="1028837" indent="0" algn="ctr">
              <a:buNone/>
              <a:defRPr sz="1200"/>
            </a:lvl4pPr>
            <a:lvl5pPr marL="1371782" indent="0" algn="ctr">
              <a:buNone/>
              <a:defRPr sz="1200"/>
            </a:lvl5pPr>
            <a:lvl6pPr marL="1714728" indent="0" algn="ctr">
              <a:buNone/>
              <a:defRPr sz="1200"/>
            </a:lvl6pPr>
            <a:lvl7pPr marL="2057671" indent="0" algn="ctr">
              <a:buNone/>
              <a:defRPr sz="1200"/>
            </a:lvl7pPr>
            <a:lvl8pPr marL="2400619" indent="0" algn="ctr">
              <a:buNone/>
              <a:defRPr sz="1200"/>
            </a:lvl8pPr>
            <a:lvl9pPr marL="2743562" indent="0" algn="ctr">
              <a:buNone/>
              <a:defRPr sz="1200"/>
            </a:lvl9pPr>
          </a:lstStyle>
          <a:p>
            <a:r>
              <a:rPr lang="en-GB" dirty="0"/>
              <a:t>Please do not change the formatting of this slide. </a:t>
            </a:r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35BAA748-2C5A-C049-93C2-9C580E097D8E}"/>
              </a:ext>
            </a:extLst>
          </p:cNvPr>
          <p:cNvSpPr txBox="1">
            <a:spLocks/>
          </p:cNvSpPr>
          <p:nvPr userDrawn="1"/>
        </p:nvSpPr>
        <p:spPr>
          <a:xfrm>
            <a:off x="667733" y="5763805"/>
            <a:ext cx="10856539" cy="494184"/>
          </a:xfrm>
          <a:prstGeom prst="rect">
            <a:avLst/>
          </a:prstGeom>
        </p:spPr>
        <p:txBody>
          <a:bodyPr vert="horz" lIns="45720" tIns="22860" rIns="45720" bIns="22860" rtlCol="0">
            <a:normAutofit/>
          </a:bodyPr>
          <a:lstStyle>
            <a:lvl1pPr marL="0" marR="0" indent="0" algn="l" defTabSz="1371816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3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907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81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723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631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539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544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1355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7262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/>
              <a:t>Insert footer / references if needed</a:t>
            </a:r>
          </a:p>
        </p:txBody>
      </p:sp>
    </p:spTree>
    <p:extLst>
      <p:ext uri="{BB962C8B-B14F-4D97-AF65-F5344CB8AC3E}">
        <p14:creationId xmlns:p14="http://schemas.microsoft.com/office/powerpoint/2010/main" val="528686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basi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667731" y="711913"/>
            <a:ext cx="10856539" cy="378069"/>
          </a:xfrm>
        </p:spPr>
        <p:txBody>
          <a:bodyPr anchor="b">
            <a:normAutofit/>
          </a:bodyPr>
          <a:lstStyle>
            <a:lvl1pPr algn="l">
              <a:defRPr sz="15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7731" y="1285751"/>
            <a:ext cx="10856539" cy="4292554"/>
          </a:xfrm>
        </p:spPr>
        <p:txBody>
          <a:bodyPr>
            <a:norm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15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54" indent="0" algn="ctr">
              <a:buNone/>
              <a:defRPr sz="1500"/>
            </a:lvl2pPr>
            <a:lvl3pPr marL="685908" indent="0" algn="ctr">
              <a:buNone/>
              <a:defRPr sz="1350"/>
            </a:lvl3pPr>
            <a:lvl4pPr marL="1028862" indent="0" algn="ctr">
              <a:buNone/>
              <a:defRPr sz="1200"/>
            </a:lvl4pPr>
            <a:lvl5pPr marL="1371816" indent="0" algn="ctr">
              <a:buNone/>
              <a:defRPr sz="1200"/>
            </a:lvl5pPr>
            <a:lvl6pPr marL="1714770" indent="0" algn="ctr">
              <a:buNone/>
              <a:defRPr sz="1200"/>
            </a:lvl6pPr>
            <a:lvl7pPr marL="2057723" indent="0" algn="ctr">
              <a:buNone/>
              <a:defRPr sz="1200"/>
            </a:lvl7pPr>
            <a:lvl8pPr marL="2400678" indent="0" algn="ctr">
              <a:buNone/>
              <a:defRPr sz="1200"/>
            </a:lvl8pPr>
            <a:lvl9pPr marL="2743631" indent="0" algn="ctr">
              <a:buNone/>
              <a:defRPr sz="1200"/>
            </a:lvl9pPr>
          </a:lstStyle>
          <a:p>
            <a:r>
              <a:rPr lang="en-GB" dirty="0"/>
              <a:t>Please do not change the formatting of this slide. </a:t>
            </a:r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8025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basi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642640" y="636493"/>
            <a:ext cx="10886752" cy="378069"/>
          </a:xfrm>
        </p:spPr>
        <p:txBody>
          <a:bodyPr anchor="b">
            <a:normAutofit/>
          </a:bodyPr>
          <a:lstStyle>
            <a:lvl1pPr algn="l">
              <a:defRPr sz="15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2640" y="1210330"/>
            <a:ext cx="10886752" cy="4367974"/>
          </a:xfrm>
        </p:spPr>
        <p:txBody>
          <a:bodyPr>
            <a:norm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15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54" indent="0" algn="ctr">
              <a:buNone/>
              <a:defRPr sz="1500"/>
            </a:lvl2pPr>
            <a:lvl3pPr marL="685908" indent="0" algn="ctr">
              <a:buNone/>
              <a:defRPr sz="1350"/>
            </a:lvl3pPr>
            <a:lvl4pPr marL="1028862" indent="0" algn="ctr">
              <a:buNone/>
              <a:defRPr sz="1200"/>
            </a:lvl4pPr>
            <a:lvl5pPr marL="1371816" indent="0" algn="ctr">
              <a:buNone/>
              <a:defRPr sz="1200"/>
            </a:lvl5pPr>
            <a:lvl6pPr marL="1714770" indent="0" algn="ctr">
              <a:buNone/>
              <a:defRPr sz="1200"/>
            </a:lvl6pPr>
            <a:lvl7pPr marL="2057723" indent="0" algn="ctr">
              <a:buNone/>
              <a:defRPr sz="1200"/>
            </a:lvl7pPr>
            <a:lvl8pPr marL="2400678" indent="0" algn="ctr">
              <a:buNone/>
              <a:defRPr sz="1200"/>
            </a:lvl8pPr>
            <a:lvl9pPr marL="2743631" indent="0" algn="ctr">
              <a:buNone/>
              <a:defRPr sz="1200"/>
            </a:lvl9pPr>
          </a:lstStyle>
          <a:p>
            <a:r>
              <a:rPr lang="en-GB" dirty="0"/>
              <a:t>Please do not change the formatting of this slide. </a:t>
            </a:r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B42B41-F2F7-6844-B980-F056632AE0B6}"/>
              </a:ext>
            </a:extLst>
          </p:cNvPr>
          <p:cNvSpPr txBox="1">
            <a:spLocks/>
          </p:cNvSpPr>
          <p:nvPr userDrawn="1"/>
        </p:nvSpPr>
        <p:spPr>
          <a:xfrm>
            <a:off x="667731" y="5763805"/>
            <a:ext cx="10856539" cy="494184"/>
          </a:xfrm>
          <a:prstGeom prst="rect">
            <a:avLst/>
          </a:prstGeom>
        </p:spPr>
        <p:txBody>
          <a:bodyPr vert="horz" lIns="45720" tIns="22860" rIns="45720" bIns="22860" rtlCol="0">
            <a:normAutofit/>
          </a:bodyPr>
          <a:lstStyle>
            <a:lvl1pPr marL="0" marR="0" indent="0" algn="l" defTabSz="1371816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3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907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81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723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631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539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544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1355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7262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/>
              <a:t>Insert footer / references if needed</a:t>
            </a:r>
          </a:p>
        </p:txBody>
      </p:sp>
    </p:spTree>
    <p:extLst>
      <p:ext uri="{BB962C8B-B14F-4D97-AF65-F5344CB8AC3E}">
        <p14:creationId xmlns:p14="http://schemas.microsoft.com/office/powerpoint/2010/main" val="3282759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basi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642641" y="636493"/>
            <a:ext cx="10873500" cy="378069"/>
          </a:xfrm>
        </p:spPr>
        <p:txBody>
          <a:bodyPr anchor="b">
            <a:normAutofit/>
          </a:bodyPr>
          <a:lstStyle>
            <a:lvl1pPr algn="l">
              <a:defRPr sz="1500" b="1" i="0" baseline="0">
                <a:latin typeface="Arial" panose="020B0604020202020204" pitchFamily="34" charset="0"/>
              </a:defRPr>
            </a:lvl1pPr>
          </a:lstStyle>
          <a:p>
            <a:r>
              <a:rPr lang="en-GB" dirty="0"/>
              <a:t>Slide title – Please use Arial, size 30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2641" y="1210330"/>
            <a:ext cx="10873500" cy="4341474"/>
          </a:xfrm>
        </p:spPr>
        <p:txBody>
          <a:bodyPr>
            <a:normAutofit/>
          </a:bodyPr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15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54" indent="0" algn="ctr">
              <a:buNone/>
              <a:defRPr sz="1500"/>
            </a:lvl2pPr>
            <a:lvl3pPr marL="685908" indent="0" algn="ctr">
              <a:buNone/>
              <a:defRPr sz="1350"/>
            </a:lvl3pPr>
            <a:lvl4pPr marL="1028862" indent="0" algn="ctr">
              <a:buNone/>
              <a:defRPr sz="1200"/>
            </a:lvl4pPr>
            <a:lvl5pPr marL="1371816" indent="0" algn="ctr">
              <a:buNone/>
              <a:defRPr sz="1200"/>
            </a:lvl5pPr>
            <a:lvl6pPr marL="1714770" indent="0" algn="ctr">
              <a:buNone/>
              <a:defRPr sz="1200"/>
            </a:lvl6pPr>
            <a:lvl7pPr marL="2057723" indent="0" algn="ctr">
              <a:buNone/>
              <a:defRPr sz="1200"/>
            </a:lvl7pPr>
            <a:lvl8pPr marL="2400678" indent="0" algn="ctr">
              <a:buNone/>
              <a:defRPr sz="1200"/>
            </a:lvl8pPr>
            <a:lvl9pPr marL="2743631" indent="0" algn="ctr">
              <a:buNone/>
              <a:defRPr sz="1200"/>
            </a:lvl9pPr>
          </a:lstStyle>
          <a:p>
            <a:r>
              <a:rPr lang="en-GB" dirty="0"/>
              <a:t>Please do not change the formatting of this slide. </a:t>
            </a:r>
          </a:p>
          <a:p>
            <a:endParaRPr lang="en-GB" dirty="0"/>
          </a:p>
          <a:p>
            <a:r>
              <a:rPr lang="en-GB" dirty="0"/>
              <a:t>Remember to keep your slides brief. Only include key points of prompts on the screen.</a:t>
            </a:r>
          </a:p>
          <a:p>
            <a:endParaRPr lang="en-GB" dirty="0"/>
          </a:p>
          <a:p>
            <a:r>
              <a:rPr lang="en-GB" dirty="0"/>
              <a:t>Retain the formatting set out here. Elements of the slide are aligned as per the brand guidelines.</a:t>
            </a:r>
          </a:p>
          <a:p>
            <a:endParaRPr lang="en-GB" dirty="0"/>
          </a:p>
          <a:p>
            <a:r>
              <a:rPr lang="en-GB" dirty="0"/>
              <a:t>If emphasis of one or two words is called for then bold text is permitted, though use this sparingly.</a:t>
            </a:r>
          </a:p>
          <a:p>
            <a:endParaRPr lang="en-GB" dirty="0"/>
          </a:p>
          <a:p>
            <a:r>
              <a:rPr lang="en-GB" dirty="0"/>
              <a:t>For more information about our editorial style and to download the latest templates, visit: londonmet.ac.uk/brand.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35BAA748-2C5A-C049-93C2-9C580E097D8E}"/>
              </a:ext>
            </a:extLst>
          </p:cNvPr>
          <p:cNvSpPr txBox="1">
            <a:spLocks/>
          </p:cNvSpPr>
          <p:nvPr userDrawn="1"/>
        </p:nvSpPr>
        <p:spPr>
          <a:xfrm>
            <a:off x="667731" y="5763805"/>
            <a:ext cx="10856539" cy="494184"/>
          </a:xfrm>
          <a:prstGeom prst="rect">
            <a:avLst/>
          </a:prstGeom>
        </p:spPr>
        <p:txBody>
          <a:bodyPr vert="horz" lIns="45720" tIns="22860" rIns="45720" bIns="22860" rtlCol="0">
            <a:normAutofit/>
          </a:bodyPr>
          <a:lstStyle>
            <a:lvl1pPr marL="0" marR="0" indent="0" algn="l" defTabSz="1371816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72727"/>
              </a:buClr>
              <a:buSzPct val="100000"/>
              <a:buFont typeface="Arial" panose="020B0604020202020204" pitchFamily="34" charset="0"/>
              <a:buNone/>
              <a:defRPr sz="3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907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81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723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631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539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5446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1355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7262" indent="0" algn="ctr" defTabSz="137181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/>
              <a:t>Insert footer / references if needed</a:t>
            </a:r>
          </a:p>
        </p:txBody>
      </p:sp>
    </p:spTree>
    <p:extLst>
      <p:ext uri="{BB962C8B-B14F-4D97-AF65-F5344CB8AC3E}">
        <p14:creationId xmlns:p14="http://schemas.microsoft.com/office/powerpoint/2010/main" val="2201375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5930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EC92-4B1C-4A23-8D90-95F7EC9D45F0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94989-BA5A-415B-A97D-DF96BF51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68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6880DE-133A-4BE5-8729-5E9C6D5F66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5711DC6-8380-490F-90BC-B9C67303B2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0409E0-53CB-4264-B776-B004D23E32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4FBD28-A112-4EB2-A5FD-754D0328EF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61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ABE1C8-7900-4542-92F6-C28B62A74F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C072D1-62E0-422B-8463-C7D7135288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C9E0D3-FD22-41D1-B08D-C83750AF62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D3255B-845E-4870-8BB7-01221C1728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1952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1281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670036-8F6C-40AF-89FC-6CA5EE0B9B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CB05D1-AE14-4B88-89C4-0F2FB2ABD5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6D49FA-9F0A-44FB-9ABE-B61E21429F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F12127-BD7B-45CF-8F1A-FCB6BFCF43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9030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BA90DC-D75B-4E08-8106-6D2FDAE336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7ACA5D-C1D3-4FFC-B250-C8F90EAE5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DA940E-E4B6-4D23-B2CC-1A589C0F0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544125-5878-4FA9-A05E-9A9255E5D7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33813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58E64CE-A0C0-457F-8410-D1AB366BD4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12181-5657-4DAD-A66D-ED3AF8F586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F444658-27C8-4CA4-A4EE-63130C3C7B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79DD34-CEDF-4FC1-8B22-57497595C9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8156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DEA14EC-C649-4ECF-81C2-891A581582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3588E21-A44F-4585-9FEA-8CD2F7955B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EAABD68-67D1-40F3-852B-A0A8A4158F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658A4-FC6F-4BE6-9303-4EE2F231D9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57963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3B1B1D2-DCC9-498C-93A5-4D4808B322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9B9ACEE-0822-4E16-95CF-9027614FBC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C0B6809-B6CD-490D-9EDC-72F0993FFA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D19205-F282-45CF-B759-7A2055C40F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25193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DCA8F9-FDAF-43ED-AFB5-2ED21B2F90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A03502-776D-41C3-A7F6-D5791C3659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A32E08-7500-4500-85DB-35779F97CD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5EBFF6-A9EB-41B8-A0EA-BE3A2EF978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6425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675AB5-8ED5-48B8-9653-7EA7A9F259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E18DC3-2C5A-4619-8722-906D610D1A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490FAA-A1B0-4353-905C-F786EB913D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68B184-95C1-44DB-932D-C959EBDFC7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56985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F809A2E-C0FB-4DBA-AAA5-3C58FCFB3C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3E0C37-CD97-48C8-AD44-145D70CA1C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21B5F1-7228-4D5B-817F-F5CA1896AE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3AFFEB-8FA7-46CC-AE7A-BDC073BC99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70056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6F6C40-B9CC-4A4F-A526-4C71575CF6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1D6CBE-F2B4-482F-AE7D-63C7366EF1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2C646C-3FC6-4DC8-9951-C5CC8CBAFA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E4A7C1-BB8C-46D6-A9F1-315A728200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43006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ABDBEA-626A-4050-BA81-4EC49394A7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FF2F26-8ECE-4FDD-8743-F7B3BB75C5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A4EB8D-1EF3-46DE-879D-368455ED6B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CD15F9-04C7-41F6-9CB8-02FF23E08F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37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2606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CEC0441-0F24-402C-94BE-F8E4BDCFA0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4271845-4835-464F-9E85-DF8C40D01D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EAFEB39-F643-4780-A6B0-ED6773AE28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B90F0-449E-42E3-8351-A330DECB9E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37722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5C78F8-616B-4E02-9DDF-82609A65A0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48BBD9-4804-4372-B3FC-13DE8C1DFC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43A05B-3E87-4F39-BCBA-5826D42B7F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828553-6D79-4EEB-BF1C-1AE27B1C2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04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B69711-2019-4D3F-836A-FFE344DEB2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E4CD21-9331-42C0-B70C-E8D4D9C8EB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AF993F-E609-46BB-AEF2-7AEEC261F0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90287C-1C6A-450E-ADB6-F2DE8F71C4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8395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57627FE-B56E-442F-9C0F-2138200296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83906C5-E78B-4D1D-B275-D13B0E3CD5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7EF1A7F-2CB8-4DC5-9A86-8259BB017E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3736AD-2429-4388-851C-129845B36F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41747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48B16D5-2438-466A-8104-4B17E8BA4F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135B128-7006-470A-AA8A-CF7B48ADB9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0300066-0C9A-49C1-9485-F4F2F0F09C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385881-B1A9-41B1-B87B-6D924895AE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62156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12DDEA3-016C-4113-AE34-B4989D13FC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EC77685-7B08-4952-BA6E-3F3608F5CB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1CFF379-93D0-4F14-B97C-C3284F3216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BEB69-23A2-42D5-AD1D-68975058E0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0129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44B0D9-0DFC-4D93-A0DE-484F81CE23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C12B38-C742-457F-B663-7F50F77A2C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A4BD2-0549-4BFC-B2FE-FE93751450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34FABC-0495-4722-A723-B25B4111BC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03292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095C83-28E8-43D7-BE2D-3E499E4314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091604-0CD7-418B-A414-4B1F716E30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C69F4D-ED18-4022-8BE1-8697535127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3EB176-9D56-4E5B-821E-FFEE9F6D25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21464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3BB8A5-42B1-4BA3-96E4-D2B4CDA8DD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E3350F-2A43-46FA-8255-8F03BBCC7D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CC42BF-BD4C-44BA-99CD-045884C21F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2DE77-AED3-4914-8CBE-1D716D809C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81372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5BD082-BEB2-4CE9-8E25-D8BFCB552C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40EE2C-4847-4E37-87F6-937B09D8C4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972DA0-67C6-4DCE-AEEE-C304AD949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D42CFB-7518-4962-BB44-D40428B4AB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1728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9690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701B7EC-4E2C-4ACF-9FC1-4D56D3A92F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74DCB8-1719-4F89-A198-BF99BB20A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4BD168-E7EE-4BCB-94D2-9A34F41B99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C687D-3BC4-4B69-A0CA-D11A5514ED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47606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8FC52C0-CCBC-49EE-B250-6AE4189BEC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51B77B-324A-437B-9A3D-24E6C448A8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949E1A-DD60-4CB3-B1C3-73FE0E2361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4D8C6B-8BE7-4D2C-9EC8-1349F81546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0540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31431-49C2-402B-965A-ECC2F5F17B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2A1AD6-8A0E-47E8-9B0E-AD69D55794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33EF098-3005-41FF-A363-7B03B0F332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208DF2-84C2-42EC-8BDB-81A86682C1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92741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806D7A-3780-4519-9134-2B1697ADC1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9A20BA-90B9-44D9-9DF4-4D7522071A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EBD8FA-A74E-4970-AD1F-60E8B66686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8365A2-F01C-4208-B15B-45B4C964F2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96939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892640E-E53C-423E-B108-2D4C78B1A7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399E23B-3959-4331-B915-C25F7E469B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3728FF6-3FFD-4AF7-9ADE-7EEF9D89DA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D094E2-47E6-4BF0-91CF-30A8853E47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32770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1310373-962B-4B3D-A222-AF5E386C0E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44C6B5F-B351-4A9E-9CE4-38835E1612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5CE926A-7395-441C-AB21-D1924F2E4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8E02AD-1AFD-4447-8D32-DFE950F974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24351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921B660-B738-4291-9EFC-BAF97D1900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34EC24A-222A-4CAD-A573-4BF320C84C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9651211-A1B6-4B95-81A0-505D6FBB92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025CB9-F971-4DCA-BFEE-7BDFCF4A81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06554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F67CBB-00D8-4E3D-9550-B73DA51FC3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262194-7F0E-450B-A0E0-DC07A4A9E5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24F398-98A8-4778-93E0-7EE7F1C0D9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72F9FA-D7B0-4B83-B5E6-5014F312D0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7978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81842F-C2FB-4879-BC86-47D84BE7A0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2A3EF5-462D-42F8-8892-BF2A8BEC64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FF796B-6201-4FA3-9121-F967BF4638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6F28C8-60EF-4942-BEC1-DC855E93DB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42685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2D8FBC-65BA-4F00-AA30-CFE65EA88C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2122A5-BAF8-4AF2-9935-0FE0644B95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8C03B2-D3DE-4C1A-AD80-3D4B95CD4A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9E7F57-2592-4556-93BB-F9353E3DD9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685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2952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E76C81-325B-4F1D-BB89-1A37011C7E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084E3A6-DEDB-49A3-9E6E-84D23152CD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16A92B-589A-4B7E-B0EA-5BB2263EE2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47BC2D-B016-4055-9C45-82DF3FC9BE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2776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733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78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91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174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5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B6D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809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txStyles>
    <p:titleStyle>
      <a:lvl1pPr algn="l" defTabSz="685908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77" indent="-171477" algn="l" defTabSz="685908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31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857385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339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293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247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200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155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108" indent="-171477" algn="l" defTabSz="6859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54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08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62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816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770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723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678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631" algn="l" defTabSz="68590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7FDA9C4-4548-4658-AD76-A43342D6FD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C471EBE-1861-4257-AAD8-5A79B8EF9E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849B7A8-088F-4FEA-8B1B-AA742CD6559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3ED44D7-F607-4A57-A368-9786EB2D4F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97F5C46-9F97-4BE6-9E31-DE8D4F1347D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948A28BA-8D65-442A-95BB-F3CACC13D7A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43BF765C-3CDD-4159-B5C7-987CD27EC83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7651" y="6416676"/>
            <a:ext cx="11523133" cy="1889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sz="800" dirty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Copyright © 2019, 2017, 2015 Pearson Education, Inc. All Rights Reserved</a:t>
            </a:r>
            <a:endParaRPr lang="en-GB" sz="800" dirty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32" name="Picture 8" descr="Pearson Logo">
            <a:extLst>
              <a:ext uri="{FF2B5EF4-FFF2-40B4-BE49-F238E27FC236}">
                <a16:creationId xmlns:a16="http://schemas.microsoft.com/office/drawing/2014/main" id="{C92A6FE3-E890-4B55-95AF-61E1967DA88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6376988"/>
            <a:ext cx="122343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8668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88BB4C3-537E-437A-A96E-84C0BCC144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D1762F8-DA10-4C7F-8F6C-D7D49D86DD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849B7A8-088F-4FEA-8B1B-AA742CD6559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3ED44D7-F607-4A57-A368-9786EB2D4F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97F5C46-9F97-4BE6-9E31-DE8D4F1347D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17E94931-818D-4882-9953-8E20BB2EBDE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74B4EDEE-E687-4021-A885-1BEE167AD2A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7651" y="6416676"/>
            <a:ext cx="11523133" cy="1889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sz="800" dirty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Copyright © 2019, 2017, 2015 Pearson Education, Inc. All Rights Reserved</a:t>
            </a:r>
            <a:endParaRPr lang="en-GB" sz="800" dirty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32" name="Picture 8" descr="Pearson Logo">
            <a:extLst>
              <a:ext uri="{FF2B5EF4-FFF2-40B4-BE49-F238E27FC236}">
                <a16:creationId xmlns:a16="http://schemas.microsoft.com/office/drawing/2014/main" id="{A187D13E-397D-421C-9F76-06B7F2D5F8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6376988"/>
            <a:ext cx="122343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3903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A8BC52E-FA5C-40FC-9D02-41481F6E8F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2296EEE-A986-4DDB-8367-D4D8A98202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CD8D21A-0D26-464E-BB30-AD69FC7E1B7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F6C2CA5-0217-4392-9408-ADFDCFB846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BBF6501-D3F8-4B67-8101-A462AA1C082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8F4650F-06F6-4696-96C1-BE415F09EB6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181FFF42-213D-4B2A-B0C4-B711EAF9213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7651" y="6416676"/>
            <a:ext cx="11523133" cy="1889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sz="800" dirty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Copyright © 2019, 2017, 2015 Pearson Education, Inc. All Rights Reserved</a:t>
            </a:r>
            <a:endParaRPr lang="en-GB" sz="800" dirty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32" name="Picture 8" descr="Pearson Logo">
            <a:extLst>
              <a:ext uri="{FF2B5EF4-FFF2-40B4-BE49-F238E27FC236}">
                <a16:creationId xmlns:a16="http://schemas.microsoft.com/office/drawing/2014/main" id="{9A62DDAB-511E-455F-9A38-438D58A8BF6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6376988"/>
            <a:ext cx="122343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572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lchemybaking.blogspot.com/2011/03/my-favorite-white-cupcakes.html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alchemybaking.blogspot.com/2011/03/my-favorite-white-cupcakes.html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usic.stackexchange.com/questions/22991/what-is-the-purpose-of-the-pop-filte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reativecommons.org/licenses/by-sa/3.0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0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ock-free.org/make-money-dollar-usd-page-12.html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sircupcakes.blogspot.com/2013/08/japanese-cheesecake-cupcake.html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carifle.blogspot.com/2015/01/amazing-nice-7-best-new-cars-sedan-suv.html" TargetMode="External"/><Relationship Id="rId4" Type="http://schemas.openxmlformats.org/officeDocument/2006/relationships/image" Target="../media/image2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B05BA589-501A-4AC7-A61F-F6AFA87723C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1056" y="752475"/>
            <a:ext cx="5833300" cy="2452057"/>
          </a:xfrm>
        </p:spPr>
        <p:txBody>
          <a:bodyPr>
            <a:noAutofit/>
          </a:bodyPr>
          <a:lstStyle/>
          <a:p>
            <a:r>
              <a:rPr lang="en-GB" altLang="en-US" sz="5400" b="0" dirty="0"/>
              <a:t>MN7029: Financial Decision Making</a:t>
            </a:r>
            <a:endParaRPr lang="en-US" altLang="en-US" sz="5400" b="0" dirty="0"/>
          </a:p>
        </p:txBody>
      </p:sp>
      <p:sp>
        <p:nvSpPr>
          <p:cNvPr id="4099" name="Subtitle 2">
            <a:extLst>
              <a:ext uri="{FF2B5EF4-FFF2-40B4-BE49-F238E27FC236}">
                <a16:creationId xmlns:a16="http://schemas.microsoft.com/office/drawing/2014/main" id="{1C69699B-00F6-4D86-8800-90565C9357E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1055" y="3731142"/>
            <a:ext cx="6269527" cy="800224"/>
          </a:xfrm>
        </p:spPr>
        <p:txBody>
          <a:bodyPr>
            <a:noAutofit/>
          </a:bodyPr>
          <a:lstStyle/>
          <a:p>
            <a:r>
              <a:rPr lang="en-GB" altLang="en-US" sz="5400" dirty="0"/>
              <a:t>2.2 Cost behaviour, pricing and budgets</a:t>
            </a:r>
            <a:endParaRPr lang="en-US" alt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12182B24-691A-4F3B-8F1C-1F8FCA371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689" y="146050"/>
            <a:ext cx="8302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000" b="1">
                <a:solidFill>
                  <a:srgbClr val="007FA3"/>
                </a:solidFill>
                <a:cs typeface="Arial" panose="020B0604020202020204" pitchFamily="34" charset="0"/>
              </a:rPr>
              <a:t>Figure 7.1 Decision flow diagram for identifying relevant costs</a:t>
            </a:r>
            <a:endParaRPr lang="en-GB" altLang="en-US" sz="2000" i="1">
              <a:solidFill>
                <a:srgbClr val="007FA3"/>
              </a:solidFill>
              <a:cs typeface="Arial" panose="020B0604020202020204" pitchFamily="34" charset="0"/>
            </a:endParaRPr>
          </a:p>
        </p:txBody>
      </p:sp>
      <p:grpSp>
        <p:nvGrpSpPr>
          <p:cNvPr id="10243" name="Group 41">
            <a:extLst>
              <a:ext uri="{FF2B5EF4-FFF2-40B4-BE49-F238E27FC236}">
                <a16:creationId xmlns:a16="http://schemas.microsoft.com/office/drawing/2014/main" id="{09B42EF8-3252-4169-BA32-E2CC31B17C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14676" y="573089"/>
            <a:ext cx="5781675" cy="5781675"/>
            <a:chOff x="1447" y="240"/>
            <a:chExt cx="3857" cy="3856"/>
          </a:xfrm>
        </p:grpSpPr>
        <p:sp>
          <p:nvSpPr>
            <p:cNvPr id="10244" name="Oval 3">
              <a:extLst>
                <a:ext uri="{FF2B5EF4-FFF2-40B4-BE49-F238E27FC236}">
                  <a16:creationId xmlns:a16="http://schemas.microsoft.com/office/drawing/2014/main" id="{C264220C-FFD5-4E9C-8337-76485AFE7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4" y="3488"/>
              <a:ext cx="1440" cy="608"/>
            </a:xfrm>
            <a:prstGeom prst="ellipse">
              <a:avLst/>
            </a:prstGeom>
            <a:solidFill>
              <a:srgbClr val="C35205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277800" prstMaterial="legacyMatte">
              <a:bevelT w="13500" h="13500" prst="angle"/>
              <a:bevelB w="13500" h="13500" prst="angle"/>
              <a:extrusionClr>
                <a:srgbClr val="C35205"/>
              </a:extrusionClr>
              <a:contourClr>
                <a:srgbClr val="C35205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45" name="Oval 4">
              <a:extLst>
                <a:ext uri="{FF2B5EF4-FFF2-40B4-BE49-F238E27FC236}">
                  <a16:creationId xmlns:a16="http://schemas.microsoft.com/office/drawing/2014/main" id="{CC7AFEC2-AEF6-4EB2-A104-C5FADABF2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2" y="3477"/>
              <a:ext cx="1448" cy="608"/>
            </a:xfrm>
            <a:prstGeom prst="ellipse">
              <a:avLst/>
            </a:prstGeom>
            <a:solidFill>
              <a:srgbClr val="FF0000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277800" prstMaterial="legacyMatte">
              <a:bevelT w="13500" h="13500" prst="angle"/>
              <a:bevelB w="13500" h="13500" prst="angle"/>
              <a:extrusionClr>
                <a:srgbClr val="FF0000"/>
              </a:extrusionClr>
              <a:contourClr>
                <a:srgbClr val="FF0000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46" name="Text Box 5">
              <a:extLst>
                <a:ext uri="{FF2B5EF4-FFF2-40B4-BE49-F238E27FC236}">
                  <a16:creationId xmlns:a16="http://schemas.microsoft.com/office/drawing/2014/main" id="{3947FEF9-0FF8-4AA5-BCE0-A5577DFE10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49" y="3622"/>
              <a:ext cx="1129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>
                  <a:solidFill>
                    <a:srgbClr val="FFCC99"/>
                  </a:solidFill>
                  <a:cs typeface="Arial" panose="020B0604020202020204" pitchFamily="34" charset="0"/>
                </a:rPr>
                <a:t>Relevant cost</a:t>
              </a:r>
            </a:p>
          </p:txBody>
        </p:sp>
        <p:sp>
          <p:nvSpPr>
            <p:cNvPr id="10247" name="Text Box 6">
              <a:extLst>
                <a:ext uri="{FF2B5EF4-FFF2-40B4-BE49-F238E27FC236}">
                  <a16:creationId xmlns:a16="http://schemas.microsoft.com/office/drawing/2014/main" id="{F347E2F8-8E02-452D-A715-8911974286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" y="3644"/>
              <a:ext cx="1273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>
                  <a:solidFill>
                    <a:srgbClr val="FFCC99"/>
                  </a:solidFill>
                  <a:cs typeface="Arial" panose="020B0604020202020204" pitchFamily="34" charset="0"/>
                </a:rPr>
                <a:t>Irrelevant cost</a:t>
              </a:r>
            </a:p>
          </p:txBody>
        </p:sp>
        <p:sp>
          <p:nvSpPr>
            <p:cNvPr id="10248" name="AutoShape 7">
              <a:extLst>
                <a:ext uri="{FF2B5EF4-FFF2-40B4-BE49-F238E27FC236}">
                  <a16:creationId xmlns:a16="http://schemas.microsoft.com/office/drawing/2014/main" id="{CE4FB535-81F8-44DD-8E53-047152BAF0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417" y="3153"/>
              <a:ext cx="411" cy="194"/>
            </a:xfrm>
            <a:prstGeom prst="rightArrow">
              <a:avLst>
                <a:gd name="adj1" fmla="val 52657"/>
                <a:gd name="adj2" fmla="val 38154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49" name="Rectangle 8">
              <a:extLst>
                <a:ext uri="{FF2B5EF4-FFF2-40B4-BE49-F238E27FC236}">
                  <a16:creationId xmlns:a16="http://schemas.microsoft.com/office/drawing/2014/main" id="{E8CE5759-0DBA-4887-9BA9-3E963CBB0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492"/>
              <a:ext cx="102" cy="2598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50" name="AutoShape 9">
              <a:extLst>
                <a:ext uri="{FF2B5EF4-FFF2-40B4-BE49-F238E27FC236}">
                  <a16:creationId xmlns:a16="http://schemas.microsoft.com/office/drawing/2014/main" id="{928AE311-6040-474F-A173-D81ACF990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7" y="300"/>
              <a:ext cx="425" cy="359"/>
            </a:xfrm>
            <a:prstGeom prst="cube">
              <a:avLst>
                <a:gd name="adj" fmla="val 25000"/>
              </a:avLst>
            </a:prstGeom>
            <a:solidFill>
              <a:srgbClr val="AE5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51" name="AutoShape 10">
              <a:extLst>
                <a:ext uri="{FF2B5EF4-FFF2-40B4-BE49-F238E27FC236}">
                  <a16:creationId xmlns:a16="http://schemas.microsoft.com/office/drawing/2014/main" id="{890542F9-0E8F-4C3B-8190-2A37959A4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6" y="240"/>
              <a:ext cx="2037" cy="519"/>
            </a:xfrm>
            <a:prstGeom prst="cube">
              <a:avLst>
                <a:gd name="adj" fmla="val 1899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52" name="Text Box 11">
              <a:extLst>
                <a:ext uri="{FF2B5EF4-FFF2-40B4-BE49-F238E27FC236}">
                  <a16:creationId xmlns:a16="http://schemas.microsoft.com/office/drawing/2014/main" id="{A3638667-FFE1-4B32-BE10-751EAD42A9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" y="358"/>
              <a:ext cx="1953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cs typeface="Arial" panose="020B0604020202020204" pitchFamily="34" charset="0"/>
                </a:rPr>
                <a:t>Does the cost relate to the objectives of the business?</a:t>
              </a:r>
            </a:p>
          </p:txBody>
        </p:sp>
        <p:sp>
          <p:nvSpPr>
            <p:cNvPr id="10253" name="Text Box 12">
              <a:extLst>
                <a:ext uri="{FF2B5EF4-FFF2-40B4-BE49-F238E27FC236}">
                  <a16:creationId xmlns:a16="http://schemas.microsoft.com/office/drawing/2014/main" id="{BE6BC99B-3180-4389-98C7-815CC64A33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6" y="400"/>
              <a:ext cx="417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FFCC99"/>
                  </a:solidFill>
                  <a:cs typeface="Arial" panose="020B0604020202020204" pitchFamily="34" charset="0"/>
                </a:rPr>
                <a:t>No</a:t>
              </a:r>
            </a:p>
          </p:txBody>
        </p:sp>
        <p:sp>
          <p:nvSpPr>
            <p:cNvPr id="10254" name="AutoShape 13">
              <a:extLst>
                <a:ext uri="{FF2B5EF4-FFF2-40B4-BE49-F238E27FC236}">
                  <a16:creationId xmlns:a16="http://schemas.microsoft.com/office/drawing/2014/main" id="{61C37ED1-FD27-4F91-AC57-5B78F3984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0" y="380"/>
              <a:ext cx="347" cy="262"/>
            </a:xfrm>
            <a:prstGeom prst="rightArrow">
              <a:avLst>
                <a:gd name="adj1" fmla="val 49528"/>
                <a:gd name="adj2" fmla="val 28696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55" name="AutoShape 14">
              <a:extLst>
                <a:ext uri="{FF2B5EF4-FFF2-40B4-BE49-F238E27FC236}">
                  <a16:creationId xmlns:a16="http://schemas.microsoft.com/office/drawing/2014/main" id="{A1D4ECDA-DDD1-4E4A-B8B8-ABFFFBA92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365"/>
              <a:ext cx="350" cy="262"/>
            </a:xfrm>
            <a:prstGeom prst="rightArrow">
              <a:avLst>
                <a:gd name="adj1" fmla="val 49528"/>
                <a:gd name="adj2" fmla="val 28944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56" name="AutoShape 15">
              <a:extLst>
                <a:ext uri="{FF2B5EF4-FFF2-40B4-BE49-F238E27FC236}">
                  <a16:creationId xmlns:a16="http://schemas.microsoft.com/office/drawing/2014/main" id="{8C133E5C-BD3A-4A56-9233-1096A7676E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7" y="1334"/>
              <a:ext cx="425" cy="359"/>
            </a:xfrm>
            <a:prstGeom prst="cube">
              <a:avLst>
                <a:gd name="adj" fmla="val 25000"/>
              </a:avLst>
            </a:prstGeom>
            <a:solidFill>
              <a:srgbClr val="AE5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57" name="AutoShape 16">
              <a:extLst>
                <a:ext uri="{FF2B5EF4-FFF2-40B4-BE49-F238E27FC236}">
                  <a16:creationId xmlns:a16="http://schemas.microsoft.com/office/drawing/2014/main" id="{91421E7A-282D-44FC-9391-C329776462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7" y="2370"/>
              <a:ext cx="425" cy="359"/>
            </a:xfrm>
            <a:prstGeom prst="cube">
              <a:avLst>
                <a:gd name="adj" fmla="val 25000"/>
              </a:avLst>
            </a:prstGeom>
            <a:solidFill>
              <a:srgbClr val="AE5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58" name="AutoShape 17">
              <a:extLst>
                <a:ext uri="{FF2B5EF4-FFF2-40B4-BE49-F238E27FC236}">
                  <a16:creationId xmlns:a16="http://schemas.microsoft.com/office/drawing/2014/main" id="{D406D0E4-D57E-41F4-8F39-97900CF9B5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6" y="1264"/>
              <a:ext cx="2037" cy="519"/>
            </a:xfrm>
            <a:prstGeom prst="cube">
              <a:avLst>
                <a:gd name="adj" fmla="val 1899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59" name="AutoShape 18">
              <a:extLst>
                <a:ext uri="{FF2B5EF4-FFF2-40B4-BE49-F238E27FC236}">
                  <a16:creationId xmlns:a16="http://schemas.microsoft.com/office/drawing/2014/main" id="{5ECDF25A-54EB-4B55-8BA0-0C27F955D0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5" y="2310"/>
              <a:ext cx="2036" cy="519"/>
            </a:xfrm>
            <a:prstGeom prst="cube">
              <a:avLst>
                <a:gd name="adj" fmla="val 1899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60" name="Text Box 19">
              <a:extLst>
                <a:ext uri="{FF2B5EF4-FFF2-40B4-BE49-F238E27FC236}">
                  <a16:creationId xmlns:a16="http://schemas.microsoft.com/office/drawing/2014/main" id="{5C736BB2-0359-4F9B-A163-E335223A86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9" y="2438"/>
              <a:ext cx="1866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cs typeface="Arial" panose="020B0604020202020204" pitchFamily="34" charset="0"/>
                </a:rPr>
                <a:t>Does the cost vary with the decision?</a:t>
              </a:r>
            </a:p>
          </p:txBody>
        </p:sp>
        <p:sp>
          <p:nvSpPr>
            <p:cNvPr id="10261" name="Text Box 20">
              <a:extLst>
                <a:ext uri="{FF2B5EF4-FFF2-40B4-BE49-F238E27FC236}">
                  <a16:creationId xmlns:a16="http://schemas.microsoft.com/office/drawing/2014/main" id="{E82D2B78-EF58-410A-BB0B-D04F8492C9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8" y="1398"/>
              <a:ext cx="1690" cy="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cs typeface="Arial" panose="020B0604020202020204" pitchFamily="34" charset="0"/>
                </a:rPr>
                <a:t>Does the cost relate to the future?</a:t>
              </a:r>
            </a:p>
          </p:txBody>
        </p:sp>
        <p:sp>
          <p:nvSpPr>
            <p:cNvPr id="10262" name="Text Box 21">
              <a:extLst>
                <a:ext uri="{FF2B5EF4-FFF2-40B4-BE49-F238E27FC236}">
                  <a16:creationId xmlns:a16="http://schemas.microsoft.com/office/drawing/2014/main" id="{893889A8-6778-4ECC-93CE-E39FCEDDE5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9" y="1437"/>
              <a:ext cx="417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FFCC99"/>
                  </a:solidFill>
                  <a:cs typeface="Arial" panose="020B0604020202020204" pitchFamily="34" charset="0"/>
                </a:rPr>
                <a:t>No</a:t>
              </a:r>
            </a:p>
          </p:txBody>
        </p:sp>
        <p:sp>
          <p:nvSpPr>
            <p:cNvPr id="10263" name="Text Box 22">
              <a:extLst>
                <a:ext uri="{FF2B5EF4-FFF2-40B4-BE49-F238E27FC236}">
                  <a16:creationId xmlns:a16="http://schemas.microsoft.com/office/drawing/2014/main" id="{A5F3C34C-EE77-4048-AD20-BEE217B538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1" y="2470"/>
              <a:ext cx="418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FFCC99"/>
                  </a:solidFill>
                  <a:cs typeface="Arial" panose="020B0604020202020204" pitchFamily="34" charset="0"/>
                </a:rPr>
                <a:t>No</a:t>
              </a:r>
            </a:p>
          </p:txBody>
        </p:sp>
        <p:sp>
          <p:nvSpPr>
            <p:cNvPr id="10264" name="AutoShape 23">
              <a:extLst>
                <a:ext uri="{FF2B5EF4-FFF2-40B4-BE49-F238E27FC236}">
                  <a16:creationId xmlns:a16="http://schemas.microsoft.com/office/drawing/2014/main" id="{DC9151C0-589B-4304-B0B1-3D105DDF78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1" y="1394"/>
              <a:ext cx="350" cy="262"/>
            </a:xfrm>
            <a:prstGeom prst="rightArrow">
              <a:avLst>
                <a:gd name="adj1" fmla="val 49528"/>
                <a:gd name="adj2" fmla="val 28944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65" name="AutoShape 24">
              <a:extLst>
                <a:ext uri="{FF2B5EF4-FFF2-40B4-BE49-F238E27FC236}">
                  <a16:creationId xmlns:a16="http://schemas.microsoft.com/office/drawing/2014/main" id="{5AA023B6-FB20-44E8-80B6-6F4546857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" y="1410"/>
              <a:ext cx="347" cy="262"/>
            </a:xfrm>
            <a:prstGeom prst="rightArrow">
              <a:avLst>
                <a:gd name="adj1" fmla="val 49528"/>
                <a:gd name="adj2" fmla="val 28696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66" name="AutoShape 25">
              <a:extLst>
                <a:ext uri="{FF2B5EF4-FFF2-40B4-BE49-F238E27FC236}">
                  <a16:creationId xmlns:a16="http://schemas.microsoft.com/office/drawing/2014/main" id="{9DFCB164-3973-4922-8DCE-E4CEEF5B1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2430"/>
              <a:ext cx="351" cy="262"/>
            </a:xfrm>
            <a:prstGeom prst="rightArrow">
              <a:avLst>
                <a:gd name="adj1" fmla="val 49528"/>
                <a:gd name="adj2" fmla="val 29027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67" name="AutoShape 26">
              <a:extLst>
                <a:ext uri="{FF2B5EF4-FFF2-40B4-BE49-F238E27FC236}">
                  <a16:creationId xmlns:a16="http://schemas.microsoft.com/office/drawing/2014/main" id="{F05CF7D4-1397-4928-A70B-9D44E867A0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" y="2442"/>
              <a:ext cx="344" cy="262"/>
            </a:xfrm>
            <a:prstGeom prst="rightArrow">
              <a:avLst>
                <a:gd name="adj1" fmla="val 49528"/>
                <a:gd name="adj2" fmla="val 28448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68" name="AutoShape 27">
              <a:extLst>
                <a:ext uri="{FF2B5EF4-FFF2-40B4-BE49-F238E27FC236}">
                  <a16:creationId xmlns:a16="http://schemas.microsoft.com/office/drawing/2014/main" id="{8550674E-ED26-49BB-8BE9-8434B91EA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1" y="872"/>
              <a:ext cx="453" cy="288"/>
            </a:xfrm>
            <a:prstGeom prst="cube">
              <a:avLst>
                <a:gd name="adj" fmla="val 25000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69" name="Text Box 28">
              <a:extLst>
                <a:ext uri="{FF2B5EF4-FFF2-40B4-BE49-F238E27FC236}">
                  <a16:creationId xmlns:a16="http://schemas.microsoft.com/office/drawing/2014/main" id="{68C33F5E-EEDE-44E5-98B0-CCD763E9A7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6" y="930"/>
              <a:ext cx="448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FFCC99"/>
                  </a:solidFill>
                  <a:cs typeface="Arial" panose="020B0604020202020204" pitchFamily="34" charset="0"/>
                </a:rPr>
                <a:t>Yes</a:t>
              </a:r>
            </a:p>
          </p:txBody>
        </p:sp>
        <p:sp>
          <p:nvSpPr>
            <p:cNvPr id="10270" name="AutoShape 29">
              <a:extLst>
                <a:ext uri="{FF2B5EF4-FFF2-40B4-BE49-F238E27FC236}">
                  <a16:creationId xmlns:a16="http://schemas.microsoft.com/office/drawing/2014/main" id="{718E5898-E856-4774-9C76-551CBCA71A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413" y="727"/>
              <a:ext cx="159" cy="210"/>
            </a:xfrm>
            <a:prstGeom prst="rightArrow">
              <a:avLst>
                <a:gd name="adj1" fmla="val 47620"/>
                <a:gd name="adj2" fmla="val 40884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71" name="AutoShape 30">
              <a:extLst>
                <a:ext uri="{FF2B5EF4-FFF2-40B4-BE49-F238E27FC236}">
                  <a16:creationId xmlns:a16="http://schemas.microsoft.com/office/drawing/2014/main" id="{D0321E47-AABF-4EB1-BD97-095CEC696B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408" y="1133"/>
              <a:ext cx="159" cy="210"/>
            </a:xfrm>
            <a:prstGeom prst="rightArrow">
              <a:avLst>
                <a:gd name="adj1" fmla="val 47620"/>
                <a:gd name="adj2" fmla="val 40884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grpSp>
          <p:nvGrpSpPr>
            <p:cNvPr id="10272" name="Group 31">
              <a:extLst>
                <a:ext uri="{FF2B5EF4-FFF2-40B4-BE49-F238E27FC236}">
                  <a16:creationId xmlns:a16="http://schemas.microsoft.com/office/drawing/2014/main" id="{50EF803B-4DB3-4B68-8AB4-6CC1DD5DDA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32" y="1784"/>
              <a:ext cx="482" cy="565"/>
              <a:chOff x="2352" y="1904"/>
              <a:chExt cx="482" cy="565"/>
            </a:xfrm>
          </p:grpSpPr>
          <p:sp>
            <p:nvSpPr>
              <p:cNvPr id="10277" name="AutoShape 32">
                <a:extLst>
                  <a:ext uri="{FF2B5EF4-FFF2-40B4-BE49-F238E27FC236}">
                    <a16:creationId xmlns:a16="http://schemas.microsoft.com/office/drawing/2014/main" id="{BEE7CCEC-A9F2-412B-853F-D6FEC5EC86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1" y="2024"/>
                <a:ext cx="453" cy="288"/>
              </a:xfrm>
              <a:prstGeom prst="cube">
                <a:avLst>
                  <a:gd name="adj" fmla="val 25000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278" name="Text Box 33">
                <a:extLst>
                  <a:ext uri="{FF2B5EF4-FFF2-40B4-BE49-F238E27FC236}">
                    <a16:creationId xmlns:a16="http://schemas.microsoft.com/office/drawing/2014/main" id="{62664A06-5546-45D3-BF76-84C57D1CDC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52" y="2088"/>
                <a:ext cx="448" cy="2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600" b="1">
                    <a:solidFill>
                      <a:srgbClr val="FFCC99"/>
                    </a:solidFill>
                    <a:cs typeface="Arial" panose="020B0604020202020204" pitchFamily="34" charset="0"/>
                  </a:rPr>
                  <a:t>Yes</a:t>
                </a:r>
              </a:p>
            </p:txBody>
          </p:sp>
          <p:sp>
            <p:nvSpPr>
              <p:cNvPr id="10279" name="AutoShape 34">
                <a:extLst>
                  <a:ext uri="{FF2B5EF4-FFF2-40B4-BE49-F238E27FC236}">
                    <a16:creationId xmlns:a16="http://schemas.microsoft.com/office/drawing/2014/main" id="{D980734F-5DFB-4473-8E5D-14376BC413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33" y="1879"/>
                <a:ext cx="159" cy="210"/>
              </a:xfrm>
              <a:prstGeom prst="rightArrow">
                <a:avLst>
                  <a:gd name="adj1" fmla="val 47620"/>
                  <a:gd name="adj2" fmla="val 40884"/>
                </a:avLst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280" name="AutoShape 35">
                <a:extLst>
                  <a:ext uri="{FF2B5EF4-FFF2-40B4-BE49-F238E27FC236}">
                    <a16:creationId xmlns:a16="http://schemas.microsoft.com/office/drawing/2014/main" id="{D95BD34E-C8E3-4CFA-9921-BCDEAF9AF3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28" y="2285"/>
                <a:ext cx="159" cy="210"/>
              </a:xfrm>
              <a:prstGeom prst="rightArrow">
                <a:avLst>
                  <a:gd name="adj1" fmla="val 47620"/>
                  <a:gd name="adj2" fmla="val 40884"/>
                </a:avLst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6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273" name="AutoShape 36">
              <a:extLst>
                <a:ext uri="{FF2B5EF4-FFF2-40B4-BE49-F238E27FC236}">
                  <a16:creationId xmlns:a16="http://schemas.microsoft.com/office/drawing/2014/main" id="{5ECA0814-7B08-45DC-BC16-530B9F6840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7" y="2946"/>
              <a:ext cx="453" cy="288"/>
            </a:xfrm>
            <a:prstGeom prst="cube">
              <a:avLst>
                <a:gd name="adj" fmla="val 25000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74" name="Text Box 37">
              <a:extLst>
                <a:ext uri="{FF2B5EF4-FFF2-40B4-BE49-F238E27FC236}">
                  <a16:creationId xmlns:a16="http://schemas.microsoft.com/office/drawing/2014/main" id="{F1938B39-B3B8-422C-BD8C-9C75A1961A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8" y="3001"/>
              <a:ext cx="448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FFCC99"/>
                  </a:solidFill>
                  <a:cs typeface="Arial" panose="020B0604020202020204" pitchFamily="34" charset="0"/>
                </a:rPr>
                <a:t>Yes</a:t>
              </a:r>
            </a:p>
          </p:txBody>
        </p:sp>
        <p:sp>
          <p:nvSpPr>
            <p:cNvPr id="10275" name="AutoShape 38">
              <a:extLst>
                <a:ext uri="{FF2B5EF4-FFF2-40B4-BE49-F238E27FC236}">
                  <a16:creationId xmlns:a16="http://schemas.microsoft.com/office/drawing/2014/main" id="{7D897063-7C8C-424B-88FB-4FA6B7246C4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409" y="2801"/>
              <a:ext cx="159" cy="210"/>
            </a:xfrm>
            <a:prstGeom prst="rightArrow">
              <a:avLst>
                <a:gd name="adj1" fmla="val 47620"/>
                <a:gd name="adj2" fmla="val 40884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276" name="AutoShape 39">
              <a:extLst>
                <a:ext uri="{FF2B5EF4-FFF2-40B4-BE49-F238E27FC236}">
                  <a16:creationId xmlns:a16="http://schemas.microsoft.com/office/drawing/2014/main" id="{87130330-36D4-4BB6-B214-FA2CAEA06D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376" y="3239"/>
              <a:ext cx="222" cy="210"/>
            </a:xfrm>
            <a:prstGeom prst="rightArrow">
              <a:avLst>
                <a:gd name="adj1" fmla="val 47620"/>
                <a:gd name="adj2" fmla="val 36192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CB73C026-081B-470E-B7CC-8B8891A8E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00013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The behaviour of costs</a:t>
            </a:r>
            <a:endParaRPr lang="en-GB" altLang="en-US" sz="2400">
              <a:solidFill>
                <a:srgbClr val="007FA3"/>
              </a:solidFill>
            </a:endParaRPr>
          </a:p>
        </p:txBody>
      </p:sp>
      <p:sp>
        <p:nvSpPr>
          <p:cNvPr id="15363" name="AutoShape 4">
            <a:extLst>
              <a:ext uri="{FF2B5EF4-FFF2-40B4-BE49-F238E27FC236}">
                <a16:creationId xmlns:a16="http://schemas.microsoft.com/office/drawing/2014/main" id="{8BFF46B1-2CB9-4EB1-91BC-83A70C2E1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0176" y="4038600"/>
            <a:ext cx="4125913" cy="884238"/>
          </a:xfrm>
          <a:prstGeom prst="roundRect">
            <a:avLst>
              <a:gd name="adj" fmla="val 16667"/>
            </a:avLst>
          </a:prstGeom>
          <a:solidFill>
            <a:srgbClr val="E5CE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15364" name="AutoShape 5">
            <a:extLst>
              <a:ext uri="{FF2B5EF4-FFF2-40B4-BE49-F238E27FC236}">
                <a16:creationId xmlns:a16="http://schemas.microsoft.com/office/drawing/2014/main" id="{99347C25-25DE-4C3A-8A71-69ED72B7F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50" y="2722564"/>
            <a:ext cx="3862388" cy="884237"/>
          </a:xfrm>
          <a:prstGeom prst="roundRect">
            <a:avLst>
              <a:gd name="adj" fmla="val 16667"/>
            </a:avLst>
          </a:prstGeom>
          <a:solidFill>
            <a:srgbClr val="E5CE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A082ED38-5D7D-4B9E-8F17-D3283158E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6164" y="2700339"/>
            <a:ext cx="320357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1800" b="1" i="1">
                <a:solidFill>
                  <a:srgbClr val="000000"/>
                </a:solidFill>
              </a:rPr>
              <a:t>Remain constant (fixed) when changes occur to the volume of activity</a:t>
            </a:r>
            <a:r>
              <a:rPr lang="en-GB" altLang="en-US" sz="1400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95C4B5B8-C7A1-4241-87D1-0C635C0C9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76" y="4137025"/>
            <a:ext cx="3127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1800" b="1" i="1">
                <a:solidFill>
                  <a:srgbClr val="000000"/>
                </a:solidFill>
              </a:rPr>
              <a:t>Vary according to the volume of activity</a:t>
            </a:r>
          </a:p>
        </p:txBody>
      </p:sp>
      <p:sp>
        <p:nvSpPr>
          <p:cNvPr id="15367" name="AutoShape 8">
            <a:extLst>
              <a:ext uri="{FF2B5EF4-FFF2-40B4-BE49-F238E27FC236}">
                <a16:creationId xmlns:a16="http://schemas.microsoft.com/office/drawing/2014/main" id="{0F61D256-7C5D-46B1-85E4-BCDBB7152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3925" y="1360489"/>
            <a:ext cx="2649538" cy="3235325"/>
          </a:xfrm>
          <a:prstGeom prst="roundRect">
            <a:avLst>
              <a:gd name="adj" fmla="val 11954"/>
            </a:avLst>
          </a:prstGeom>
          <a:solidFill>
            <a:srgbClr val="DAB8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15368" name="Text Box 9">
            <a:extLst>
              <a:ext uri="{FF2B5EF4-FFF2-40B4-BE49-F238E27FC236}">
                <a16:creationId xmlns:a16="http://schemas.microsoft.com/office/drawing/2014/main" id="{C8FFCB56-1645-4BDD-9E86-AFCCF992E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3088" y="1460501"/>
            <a:ext cx="28622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000" b="1" i="1">
                <a:solidFill>
                  <a:srgbClr val="CC0000"/>
                </a:solidFill>
              </a:rPr>
              <a:t>Costs may be classified as:</a:t>
            </a:r>
          </a:p>
        </p:txBody>
      </p:sp>
      <p:sp>
        <p:nvSpPr>
          <p:cNvPr id="15369" name="AutoShape 10">
            <a:extLst>
              <a:ext uri="{FF2B5EF4-FFF2-40B4-BE49-F238E27FC236}">
                <a16:creationId xmlns:a16="http://schemas.microsoft.com/office/drawing/2014/main" id="{5FE3C202-20FE-437C-92BE-CFA601F02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2724151"/>
            <a:ext cx="2794000" cy="1044575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15370" name="AutoShape 11">
            <a:extLst>
              <a:ext uri="{FF2B5EF4-FFF2-40B4-BE49-F238E27FC236}">
                <a16:creationId xmlns:a16="http://schemas.microsoft.com/office/drawing/2014/main" id="{4B749BA9-620D-4DC0-AB63-C1C01B8A1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875" y="4048126"/>
            <a:ext cx="2800350" cy="1065213"/>
          </a:xfrm>
          <a:prstGeom prst="cube">
            <a:avLst>
              <a:gd name="adj" fmla="val 15208"/>
            </a:avLst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800">
              <a:solidFill>
                <a:srgbClr val="000000"/>
              </a:solidFill>
            </a:endParaRPr>
          </a:p>
        </p:txBody>
      </p:sp>
      <p:sp>
        <p:nvSpPr>
          <p:cNvPr id="15371" name="Text Box 12">
            <a:extLst>
              <a:ext uri="{FF2B5EF4-FFF2-40B4-BE49-F238E27FC236}">
                <a16:creationId xmlns:a16="http://schemas.microsoft.com/office/drawing/2014/main" id="{FE773CED-5002-4CDD-89A5-53A96587F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3900" y="3105151"/>
            <a:ext cx="27051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200" b="1">
                <a:solidFill>
                  <a:srgbClr val="000000"/>
                </a:solidFill>
              </a:rPr>
              <a:t>Fixed</a:t>
            </a:r>
          </a:p>
        </p:txBody>
      </p:sp>
      <p:sp>
        <p:nvSpPr>
          <p:cNvPr id="15372" name="Text Box 13">
            <a:extLst>
              <a:ext uri="{FF2B5EF4-FFF2-40B4-BE49-F238E27FC236}">
                <a16:creationId xmlns:a16="http://schemas.microsoft.com/office/drawing/2014/main" id="{DD6EB2C1-437B-4EC1-9B21-5D3C07530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5175" y="4460876"/>
            <a:ext cx="27051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200" b="1">
                <a:solidFill>
                  <a:srgbClr val="000000"/>
                </a:solidFill>
              </a:rPr>
              <a:t>Variable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DB096A-C7F4-4BCA-80FC-9808FBE5EBF9}"/>
              </a:ext>
            </a:extLst>
          </p:cNvPr>
          <p:cNvSpPr txBox="1"/>
          <p:nvPr/>
        </p:nvSpPr>
        <p:spPr>
          <a:xfrm>
            <a:off x="6445250" y="1595906"/>
            <a:ext cx="320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The value of costs incurred in producing one unit.</a:t>
            </a:r>
            <a:endParaRPr lang="en-GB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6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7FB29-D166-412B-B2D1-6D9ECFE60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67" y="365127"/>
            <a:ext cx="9175283" cy="920749"/>
          </a:xfrm>
        </p:spPr>
        <p:txBody>
          <a:bodyPr/>
          <a:lstStyle/>
          <a:p>
            <a:r>
              <a:rPr lang="en-GB" dirty="0"/>
              <a:t>Fixed Costs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321DE-F87B-4860-AC18-FE4D4FF75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67" y="1285875"/>
            <a:ext cx="10058393" cy="4891088"/>
          </a:xfrm>
        </p:spPr>
        <p:txBody>
          <a:bodyPr>
            <a:normAutofit/>
          </a:bodyPr>
          <a:lstStyle/>
          <a:p>
            <a:r>
              <a:rPr lang="en-GB" sz="2400" dirty="0"/>
              <a:t>Fixed cost: total remains constant in proportion to the level of activity, within a relevant range (per unit </a:t>
            </a:r>
            <a:r>
              <a:rPr lang="en-GB" sz="2400" i="1" dirty="0"/>
              <a:t>decreases)</a:t>
            </a:r>
            <a:endParaRPr lang="en-GB" sz="2400" dirty="0"/>
          </a:p>
          <a:p>
            <a:pPr lvl="2"/>
            <a:r>
              <a:rPr lang="en-GB" sz="2400" dirty="0"/>
              <a:t>For example: Rent</a:t>
            </a:r>
          </a:p>
          <a:p>
            <a:pPr lvl="2"/>
            <a:r>
              <a:rPr lang="en-GB" sz="2400" dirty="0"/>
              <a:t>Salaries</a:t>
            </a:r>
          </a:p>
          <a:p>
            <a:pPr lvl="2"/>
            <a:r>
              <a:rPr lang="en-US" sz="2400" dirty="0"/>
              <a:t>Advertising</a:t>
            </a:r>
          </a:p>
          <a:p>
            <a:r>
              <a:rPr lang="en-US" sz="2400" dirty="0"/>
              <a:t>Example: I have rented a factory for £5,000 per month to make my cupcakes.  If cake production goes up 10%, rent does not change. </a:t>
            </a:r>
            <a:endParaRPr lang="en-GB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B29F2D-74A2-4B30-B133-9EA0EB029762}"/>
              </a:ext>
            </a:extLst>
          </p:cNvPr>
          <p:cNvSpPr txBox="1"/>
          <p:nvPr/>
        </p:nvSpPr>
        <p:spPr>
          <a:xfrm>
            <a:off x="6305552" y="5992297"/>
            <a:ext cx="140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231F20"/>
                </a:solidFill>
                <a:latin typeface="Arial" panose="020B0604020202020204"/>
              </a:rPr>
              <a:t>Production</a:t>
            </a:r>
            <a:endParaRPr lang="en-US" sz="2000" dirty="0">
              <a:solidFill>
                <a:srgbClr val="231F20"/>
              </a:solidFill>
              <a:latin typeface="Arial" panose="020B060402020202020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FE3CB38-E8C7-4437-80BB-F584C3243008}"/>
              </a:ext>
            </a:extLst>
          </p:cNvPr>
          <p:cNvCxnSpPr>
            <a:cxnSpLocks/>
          </p:cNvCxnSpPr>
          <p:nvPr/>
        </p:nvCxnSpPr>
        <p:spPr>
          <a:xfrm>
            <a:off x="3552825" y="4000500"/>
            <a:ext cx="0" cy="2247900"/>
          </a:xfrm>
          <a:prstGeom prst="line">
            <a:avLst/>
          </a:prstGeom>
          <a:ln w="47625">
            <a:head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D758C33-42C0-4FB3-8ADC-4AE2DE1AFD82}"/>
              </a:ext>
            </a:extLst>
          </p:cNvPr>
          <p:cNvCxnSpPr>
            <a:cxnSpLocks/>
          </p:cNvCxnSpPr>
          <p:nvPr/>
        </p:nvCxnSpPr>
        <p:spPr>
          <a:xfrm flipV="1">
            <a:off x="3552826" y="6248400"/>
            <a:ext cx="2619375" cy="2"/>
          </a:xfrm>
          <a:prstGeom prst="line">
            <a:avLst/>
          </a:prstGeom>
          <a:ln w="476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C99D26E-5280-497F-A367-723E6448EB3A}"/>
              </a:ext>
            </a:extLst>
          </p:cNvPr>
          <p:cNvSpPr txBox="1"/>
          <p:nvPr/>
        </p:nvSpPr>
        <p:spPr>
          <a:xfrm>
            <a:off x="2662236" y="4476663"/>
            <a:ext cx="1019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231F20"/>
                </a:solidFill>
                <a:latin typeface="Arial" panose="020B0604020202020204"/>
              </a:rPr>
              <a:t>Cost</a:t>
            </a:r>
            <a:endParaRPr lang="en-US" sz="2000" dirty="0">
              <a:solidFill>
                <a:srgbClr val="231F20"/>
              </a:solidFill>
              <a:latin typeface="Arial" panose="020B0604020202020204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56A77B2-FA67-471C-B974-7F4077DFE4C9}"/>
              </a:ext>
            </a:extLst>
          </p:cNvPr>
          <p:cNvCxnSpPr>
            <a:cxnSpLocks/>
          </p:cNvCxnSpPr>
          <p:nvPr/>
        </p:nvCxnSpPr>
        <p:spPr>
          <a:xfrm flipV="1">
            <a:off x="3552825" y="5076827"/>
            <a:ext cx="2647950" cy="1"/>
          </a:xfrm>
          <a:prstGeom prst="line">
            <a:avLst/>
          </a:prstGeom>
          <a:ln w="476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204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>
            <a:extLst>
              <a:ext uri="{FF2B5EF4-FFF2-40B4-BE49-F238E27FC236}">
                <a16:creationId xmlns:a16="http://schemas.microsoft.com/office/drawing/2014/main" id="{BE10B14C-3975-43F7-BEEC-63F22678B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88901"/>
            <a:ext cx="89725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Figure 7.3 Graph of rent cost against</a:t>
            </a:r>
            <a:br>
              <a:rPr lang="en-GB" altLang="en-US" sz="2400" b="1">
                <a:solidFill>
                  <a:srgbClr val="007FA3"/>
                </a:solidFill>
              </a:rPr>
            </a:br>
            <a:r>
              <a:rPr lang="en-GB" altLang="en-US" sz="2400" b="1">
                <a:solidFill>
                  <a:srgbClr val="007FA3"/>
                </a:solidFill>
              </a:rPr>
              <a:t>the volume of activity</a:t>
            </a:r>
            <a:endParaRPr lang="en-GB" altLang="en-US" sz="2400">
              <a:solidFill>
                <a:srgbClr val="007FA3"/>
              </a:solidFill>
            </a:endParaRPr>
          </a:p>
        </p:txBody>
      </p:sp>
      <p:grpSp>
        <p:nvGrpSpPr>
          <p:cNvPr id="17411" name="Group 3">
            <a:extLst>
              <a:ext uri="{FF2B5EF4-FFF2-40B4-BE49-F238E27FC236}">
                <a16:creationId xmlns:a16="http://schemas.microsoft.com/office/drawing/2014/main" id="{4966F37A-1AB0-4674-994E-177DA0567333}"/>
              </a:ext>
            </a:extLst>
          </p:cNvPr>
          <p:cNvGrpSpPr>
            <a:grpSpLocks/>
          </p:cNvGrpSpPr>
          <p:nvPr/>
        </p:nvGrpSpPr>
        <p:grpSpPr bwMode="auto">
          <a:xfrm>
            <a:off x="2882900" y="1335088"/>
            <a:ext cx="6427788" cy="3981450"/>
            <a:chOff x="735" y="728"/>
            <a:chExt cx="4121" cy="2508"/>
          </a:xfrm>
        </p:grpSpPr>
        <p:sp>
          <p:nvSpPr>
            <p:cNvPr id="17412" name="AutoShape 4">
              <a:extLst>
                <a:ext uri="{FF2B5EF4-FFF2-40B4-BE49-F238E27FC236}">
                  <a16:creationId xmlns:a16="http://schemas.microsoft.com/office/drawing/2014/main" id="{1AF8F15D-FEAC-436B-AB8E-3A7A43C58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" y="731"/>
              <a:ext cx="3848" cy="2414"/>
            </a:xfrm>
            <a:prstGeom prst="roundRect">
              <a:avLst>
                <a:gd name="adj" fmla="val 9694"/>
              </a:avLst>
            </a:prstGeom>
            <a:solidFill>
              <a:srgbClr val="DAB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7413" name="AutoShape 5">
              <a:extLst>
                <a:ext uri="{FF2B5EF4-FFF2-40B4-BE49-F238E27FC236}">
                  <a16:creationId xmlns:a16="http://schemas.microsoft.com/office/drawing/2014/main" id="{264F9403-BF25-40AB-AE1A-647B02661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" y="728"/>
              <a:ext cx="450" cy="2508"/>
            </a:xfrm>
            <a:prstGeom prst="cube">
              <a:avLst>
                <a:gd name="adj" fmla="val 11435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7414" name="Text Box 6">
              <a:extLst>
                <a:ext uri="{FF2B5EF4-FFF2-40B4-BE49-F238E27FC236}">
                  <a16:creationId xmlns:a16="http://schemas.microsoft.com/office/drawing/2014/main" id="{0B49CD58-3B56-42E0-BB19-F744A2A6CA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5" y="851"/>
              <a:ext cx="462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>
                  <a:solidFill>
                    <a:srgbClr val="000000"/>
                  </a:solidFill>
                </a:rPr>
                <a:t>Rent cost (£)</a:t>
              </a:r>
            </a:p>
          </p:txBody>
        </p:sp>
        <p:sp>
          <p:nvSpPr>
            <p:cNvPr id="17415" name="AutoShape 7">
              <a:extLst>
                <a:ext uri="{FF2B5EF4-FFF2-40B4-BE49-F238E27FC236}">
                  <a16:creationId xmlns:a16="http://schemas.microsoft.com/office/drawing/2014/main" id="{811DFED2-D659-47B7-906A-9F2E30C4F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" y="2924"/>
              <a:ext cx="3699" cy="312"/>
            </a:xfrm>
            <a:prstGeom prst="cube">
              <a:avLst>
                <a:gd name="adj" fmla="val 14565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7416" name="Text Box 8">
              <a:extLst>
                <a:ext uri="{FF2B5EF4-FFF2-40B4-BE49-F238E27FC236}">
                  <a16:creationId xmlns:a16="http://schemas.microsoft.com/office/drawing/2014/main" id="{519CF000-46A6-4BC8-98A4-2AC2341682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8" y="2988"/>
              <a:ext cx="202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>
                  <a:solidFill>
                    <a:srgbClr val="000000"/>
                  </a:solidFill>
                </a:rPr>
                <a:t>Volume of activity</a:t>
              </a:r>
              <a:r>
                <a:rPr lang="en-GB" altLang="en-US" sz="1400" b="1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17417" name="Text Box 9">
              <a:extLst>
                <a:ext uri="{FF2B5EF4-FFF2-40B4-BE49-F238E27FC236}">
                  <a16:creationId xmlns:a16="http://schemas.microsoft.com/office/drawing/2014/main" id="{29E8295A-CD03-4C4C-A1B6-156F3795C8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0" y="2397"/>
              <a:ext cx="2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>
                  <a:solidFill>
                    <a:srgbClr val="000000"/>
                  </a:solidFill>
                </a:rPr>
                <a:t>R</a:t>
              </a:r>
            </a:p>
          </p:txBody>
        </p:sp>
        <p:grpSp>
          <p:nvGrpSpPr>
            <p:cNvPr id="17418" name="Group 10">
              <a:extLst>
                <a:ext uri="{FF2B5EF4-FFF2-40B4-BE49-F238E27FC236}">
                  <a16:creationId xmlns:a16="http://schemas.microsoft.com/office/drawing/2014/main" id="{C5AA95E7-B677-4EC3-BA1C-B02FEA473F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9" y="1771"/>
              <a:ext cx="3656" cy="776"/>
              <a:chOff x="1189" y="1771"/>
              <a:chExt cx="3656" cy="776"/>
            </a:xfrm>
          </p:grpSpPr>
          <p:sp>
            <p:nvSpPr>
              <p:cNvPr id="17420" name="Line 11">
                <a:extLst>
                  <a:ext uri="{FF2B5EF4-FFF2-40B4-BE49-F238E27FC236}">
                    <a16:creationId xmlns:a16="http://schemas.microsoft.com/office/drawing/2014/main" id="{E8D63937-9910-446A-A92A-5ED921A1D3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89" y="2523"/>
                <a:ext cx="1315" cy="0"/>
              </a:xfrm>
              <a:prstGeom prst="line">
                <a:avLst/>
              </a:prstGeom>
              <a:noFill/>
              <a:ln w="8255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GB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21" name="Line 12">
                <a:extLst>
                  <a:ext uri="{FF2B5EF4-FFF2-40B4-BE49-F238E27FC236}">
                    <a16:creationId xmlns:a16="http://schemas.microsoft.com/office/drawing/2014/main" id="{145785D1-A20B-4C67-B60D-82716ACB23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526" y="2135"/>
                <a:ext cx="0" cy="412"/>
              </a:xfrm>
              <a:prstGeom prst="line">
                <a:avLst/>
              </a:prstGeom>
              <a:noFill/>
              <a:ln w="8255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GB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22" name="Line 13">
                <a:extLst>
                  <a:ext uri="{FF2B5EF4-FFF2-40B4-BE49-F238E27FC236}">
                    <a16:creationId xmlns:a16="http://schemas.microsoft.com/office/drawing/2014/main" id="{562E7D57-E76D-4CE7-9765-4B92DF5368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03" y="2160"/>
                <a:ext cx="1377" cy="0"/>
              </a:xfrm>
              <a:prstGeom prst="line">
                <a:avLst/>
              </a:prstGeom>
              <a:noFill/>
              <a:ln w="8255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GB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23" name="Line 14">
                <a:extLst>
                  <a:ext uri="{FF2B5EF4-FFF2-40B4-BE49-F238E27FC236}">
                    <a16:creationId xmlns:a16="http://schemas.microsoft.com/office/drawing/2014/main" id="{1245B28A-86DD-4055-9167-8A798AF29C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57" y="1771"/>
                <a:ext cx="0" cy="412"/>
              </a:xfrm>
              <a:prstGeom prst="line">
                <a:avLst/>
              </a:prstGeom>
              <a:noFill/>
              <a:ln w="8255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GB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24" name="Line 15">
                <a:extLst>
                  <a:ext uri="{FF2B5EF4-FFF2-40B4-BE49-F238E27FC236}">
                    <a16:creationId xmlns:a16="http://schemas.microsoft.com/office/drawing/2014/main" id="{2399304E-CC4C-42A3-B5F3-8EC39C3D65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2" y="1797"/>
                <a:ext cx="1003" cy="0"/>
              </a:xfrm>
              <a:prstGeom prst="line">
                <a:avLst/>
              </a:prstGeom>
              <a:noFill/>
              <a:ln w="8255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GB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7419" name="Text Box 16">
              <a:extLst>
                <a:ext uri="{FF2B5EF4-FFF2-40B4-BE49-F238E27FC236}">
                  <a16:creationId xmlns:a16="http://schemas.microsoft.com/office/drawing/2014/main" id="{FA4D9EE7-78DF-4B43-B100-9E920D41E9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4" y="2920"/>
              <a:ext cx="2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>
                  <a:solidFill>
                    <a:srgbClr val="000000"/>
                  </a:solidFill>
                </a:rPr>
                <a:t>0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6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7FB29-D166-412B-B2D1-6D9ECFE60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66" y="365127"/>
            <a:ext cx="9401784" cy="920749"/>
          </a:xfrm>
        </p:spPr>
        <p:txBody>
          <a:bodyPr/>
          <a:lstStyle/>
          <a:p>
            <a:r>
              <a:rPr lang="en-GB" dirty="0"/>
              <a:t>Variable Costs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321DE-F87B-4860-AC18-FE4D4FF75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566" y="1285875"/>
            <a:ext cx="9401784" cy="4891088"/>
          </a:xfrm>
        </p:spPr>
        <p:txBody>
          <a:bodyPr>
            <a:normAutofit/>
          </a:bodyPr>
          <a:lstStyle/>
          <a:p>
            <a:r>
              <a:rPr lang="en-GB" sz="2400" dirty="0"/>
              <a:t>Variable cost: total changes in proportion to the level of activity (unit cost remains constant)</a:t>
            </a:r>
          </a:p>
          <a:p>
            <a:pPr lvl="2"/>
            <a:r>
              <a:rPr lang="en-GB" sz="2400" dirty="0"/>
              <a:t>For example: Number of units produced</a:t>
            </a:r>
          </a:p>
          <a:p>
            <a:pPr lvl="2"/>
            <a:r>
              <a:rPr lang="en-GB" sz="2400" dirty="0"/>
              <a:t>Hours worked</a:t>
            </a:r>
          </a:p>
          <a:p>
            <a:pPr lvl="2"/>
            <a:r>
              <a:rPr lang="en-GB" sz="2400" dirty="0"/>
              <a:t>Rooms occupied</a:t>
            </a:r>
            <a:endParaRPr lang="en-US" sz="2400" dirty="0"/>
          </a:p>
          <a:p>
            <a:r>
              <a:rPr lang="en-US" sz="2400" dirty="0"/>
              <a:t>Example: If I am making cake and each cake needs 200g of flour then if cake production goes up 10%, so does the quantity and total cost of flour. </a:t>
            </a:r>
            <a:endParaRPr lang="en-GB" sz="24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FE3CB38-E8C7-4437-80BB-F584C3243008}"/>
              </a:ext>
            </a:extLst>
          </p:cNvPr>
          <p:cNvCxnSpPr>
            <a:cxnSpLocks/>
          </p:cNvCxnSpPr>
          <p:nvPr/>
        </p:nvCxnSpPr>
        <p:spPr>
          <a:xfrm>
            <a:off x="3552825" y="3995560"/>
            <a:ext cx="0" cy="2247900"/>
          </a:xfrm>
          <a:prstGeom prst="line">
            <a:avLst/>
          </a:prstGeom>
          <a:ln w="47625">
            <a:head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D758C33-42C0-4FB3-8ADC-4AE2DE1AFD82}"/>
              </a:ext>
            </a:extLst>
          </p:cNvPr>
          <p:cNvCxnSpPr>
            <a:cxnSpLocks/>
          </p:cNvCxnSpPr>
          <p:nvPr/>
        </p:nvCxnSpPr>
        <p:spPr>
          <a:xfrm flipV="1">
            <a:off x="3552826" y="6248401"/>
            <a:ext cx="2619375" cy="1"/>
          </a:xfrm>
          <a:prstGeom prst="line">
            <a:avLst/>
          </a:prstGeom>
          <a:ln w="476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C99D26E-5280-497F-A367-723E6448EB3A}"/>
              </a:ext>
            </a:extLst>
          </p:cNvPr>
          <p:cNvSpPr txBox="1"/>
          <p:nvPr/>
        </p:nvSpPr>
        <p:spPr>
          <a:xfrm>
            <a:off x="2757486" y="4257118"/>
            <a:ext cx="1019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231F20"/>
                </a:solidFill>
                <a:latin typeface="Arial" panose="020B0604020202020204"/>
              </a:rPr>
              <a:t>Cost</a:t>
            </a:r>
            <a:endParaRPr lang="en-US" sz="2000" dirty="0">
              <a:solidFill>
                <a:srgbClr val="231F20"/>
              </a:solidFill>
              <a:latin typeface="Arial" panose="020B060402020202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B29F2D-74A2-4B30-B133-9EA0EB029762}"/>
              </a:ext>
            </a:extLst>
          </p:cNvPr>
          <p:cNvSpPr txBox="1"/>
          <p:nvPr/>
        </p:nvSpPr>
        <p:spPr>
          <a:xfrm>
            <a:off x="6296027" y="5843350"/>
            <a:ext cx="140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231F20"/>
                </a:solidFill>
                <a:latin typeface="Arial" panose="020B0604020202020204"/>
              </a:rPr>
              <a:t>Production</a:t>
            </a:r>
            <a:endParaRPr lang="en-US" sz="2000" dirty="0">
              <a:solidFill>
                <a:srgbClr val="231F20"/>
              </a:solidFill>
              <a:latin typeface="Arial" panose="020B0604020202020204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56A77B2-FA67-471C-B974-7F4077DFE4C9}"/>
              </a:ext>
            </a:extLst>
          </p:cNvPr>
          <p:cNvCxnSpPr/>
          <p:nvPr/>
        </p:nvCxnSpPr>
        <p:spPr>
          <a:xfrm flipV="1">
            <a:off x="3552825" y="4162426"/>
            <a:ext cx="2362200" cy="2085975"/>
          </a:xfrm>
          <a:prstGeom prst="line">
            <a:avLst/>
          </a:prstGeom>
          <a:ln w="476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37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4C6CB1C3-61E0-4B8B-BBC4-9B93392EB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0" y="88901"/>
            <a:ext cx="70500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Figure 7.5 Graph of total cost against</a:t>
            </a:r>
            <a:br>
              <a:rPr lang="en-GB" altLang="en-US" sz="2400" b="1">
                <a:solidFill>
                  <a:srgbClr val="007FA3"/>
                </a:solidFill>
              </a:rPr>
            </a:br>
            <a:r>
              <a:rPr lang="en-GB" altLang="en-US" sz="2400" b="1">
                <a:solidFill>
                  <a:srgbClr val="007FA3"/>
                </a:solidFill>
              </a:rPr>
              <a:t>the volume of activity</a:t>
            </a:r>
            <a:endParaRPr lang="en-GB" altLang="en-US" sz="2400">
              <a:solidFill>
                <a:srgbClr val="007FA3"/>
              </a:solidFill>
            </a:endParaRPr>
          </a:p>
        </p:txBody>
      </p:sp>
      <p:pic>
        <p:nvPicPr>
          <p:cNvPr id="19459" name="Picture 1">
            <a:extLst>
              <a:ext uri="{FF2B5EF4-FFF2-40B4-BE49-F238E27FC236}">
                <a16:creationId xmlns:a16="http://schemas.microsoft.com/office/drawing/2014/main" id="{007F46E6-547F-4FD1-8B85-E17C4DE4C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9" y="1366839"/>
            <a:ext cx="698182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221BAAF-F532-CF80-1D0C-CBF72C80C62F}"/>
              </a:ext>
            </a:extLst>
          </p:cNvPr>
          <p:cNvCxnSpPr/>
          <p:nvPr/>
        </p:nvCxnSpPr>
        <p:spPr>
          <a:xfrm>
            <a:off x="3120887" y="4472609"/>
            <a:ext cx="45322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5D0BB7E-FE1E-ECBF-4535-26A5BC2781D3}"/>
              </a:ext>
            </a:extLst>
          </p:cNvPr>
          <p:cNvCxnSpPr/>
          <p:nvPr/>
        </p:nvCxnSpPr>
        <p:spPr>
          <a:xfrm flipV="1">
            <a:off x="3120887" y="1272209"/>
            <a:ext cx="0" cy="3200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FF4205-3804-3D3D-6AA4-485E8123C8BF}"/>
              </a:ext>
            </a:extLst>
          </p:cNvPr>
          <p:cNvCxnSpPr>
            <a:cxnSpLocks/>
          </p:cNvCxnSpPr>
          <p:nvPr/>
        </p:nvCxnSpPr>
        <p:spPr>
          <a:xfrm flipV="1">
            <a:off x="3120886" y="1699592"/>
            <a:ext cx="4492488" cy="277301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2">
            <a:extLst>
              <a:ext uri="{FF2B5EF4-FFF2-40B4-BE49-F238E27FC236}">
                <a16:creationId xmlns:a16="http://schemas.microsoft.com/office/drawing/2014/main" id="{B304C344-BFB2-58FC-6A6A-A529AA8ED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6163" y="228254"/>
            <a:ext cx="70500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Graph of total sales revenue against</a:t>
            </a:r>
            <a:b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 volume of activity</a:t>
            </a: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7FA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206608-0999-E268-CECC-CA120FE817EF}"/>
              </a:ext>
            </a:extLst>
          </p:cNvPr>
          <p:cNvSpPr txBox="1"/>
          <p:nvPr/>
        </p:nvSpPr>
        <p:spPr>
          <a:xfrm>
            <a:off x="1550504" y="1371600"/>
            <a:ext cx="1272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Total sales £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B253AA-D8E9-6DEF-C4AE-B31C1F20C02D}"/>
              </a:ext>
            </a:extLst>
          </p:cNvPr>
          <p:cNvSpPr txBox="1"/>
          <p:nvPr/>
        </p:nvSpPr>
        <p:spPr>
          <a:xfrm>
            <a:off x="6589643" y="4651513"/>
            <a:ext cx="1977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Volume of activity</a:t>
            </a:r>
          </a:p>
        </p:txBody>
      </p:sp>
    </p:spTree>
    <p:extLst>
      <p:ext uri="{BB962C8B-B14F-4D97-AF65-F5344CB8AC3E}">
        <p14:creationId xmlns:p14="http://schemas.microsoft.com/office/powerpoint/2010/main" val="1626926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4C6CB1C3-61E0-4B8B-BBC4-9B93392EB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0" y="88901"/>
            <a:ext cx="70500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Figure 7.5 Graph of total cost against</a:t>
            </a:r>
            <a:b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FA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 volume of activity</a:t>
            </a: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7FA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9459" name="Picture 1">
            <a:extLst>
              <a:ext uri="{FF2B5EF4-FFF2-40B4-BE49-F238E27FC236}">
                <a16:creationId xmlns:a16="http://schemas.microsoft.com/office/drawing/2014/main" id="{007F46E6-547F-4FD1-8B85-E17C4DE4C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9" y="1366839"/>
            <a:ext cx="698182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D4120B2-87F4-9FF6-5E6A-1259D0BE6CDF}"/>
              </a:ext>
            </a:extLst>
          </p:cNvPr>
          <p:cNvCxnSpPr>
            <a:cxnSpLocks/>
          </p:cNvCxnSpPr>
          <p:nvPr/>
        </p:nvCxnSpPr>
        <p:spPr>
          <a:xfrm flipV="1">
            <a:off x="3200400" y="1808922"/>
            <a:ext cx="6112565" cy="332960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629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283B714D-1395-4B3F-B562-1FC755528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950" y="100013"/>
            <a:ext cx="7658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Figure 7.6 Break-even chart</a:t>
            </a:r>
            <a:endParaRPr lang="en-GB" altLang="en-US" sz="2400">
              <a:solidFill>
                <a:srgbClr val="007FA3"/>
              </a:solidFill>
            </a:endParaRPr>
          </a:p>
        </p:txBody>
      </p:sp>
      <p:pic>
        <p:nvPicPr>
          <p:cNvPr id="20483" name="Picture 1">
            <a:extLst>
              <a:ext uri="{FF2B5EF4-FFF2-40B4-BE49-F238E27FC236}">
                <a16:creationId xmlns:a16="http://schemas.microsoft.com/office/drawing/2014/main" id="{523B07AA-3603-4029-B5CF-0DBCEE18F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01" y="1275055"/>
            <a:ext cx="7292975" cy="37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52053CF-D05A-4C30-AF3B-AFE7AC193D94}"/>
                  </a:ext>
                </a:extLst>
              </p:cNvPr>
              <p:cNvSpPr txBox="1"/>
              <p:nvPr/>
            </p:nvSpPr>
            <p:spPr>
              <a:xfrm>
                <a:off x="8052882" y="2223043"/>
                <a:ext cx="3710696" cy="18499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/>
                  <a:t>Break even point:</a:t>
                </a:r>
              </a:p>
              <a:p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𝐹𝑖𝑥𝑒𝑑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𝐶𝑜𝑠𝑡</m:t>
                          </m:r>
                        </m:num>
                        <m:den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𝑆𝑎𝑙𝑒𝑠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𝑅𝑒𝑣𝑒𝑛𝑢𝑒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𝑝𝑒𝑟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𝑢𝑛𝑖𝑡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𝑉𝑎𝑟𝑖𝑎𝑏𝑙𝑒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𝑐𝑜𝑠𝑡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𝑝𝑒𝑟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𝑢𝑛𝑖𝑡</m:t>
                              </m:r>
                            </m:e>
                          </m:eqAr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52053CF-D05A-4C30-AF3B-AFE7AC193D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882" y="2223043"/>
                <a:ext cx="3710696" cy="1849994"/>
              </a:xfrm>
              <a:prstGeom prst="rect">
                <a:avLst/>
              </a:prstGeom>
              <a:blipFill>
                <a:blip r:embed="rId3"/>
                <a:stretch>
                  <a:fillRect l="-4926" t="-49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254CB110-03C4-474E-903C-FEF364119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3" y="100013"/>
            <a:ext cx="86852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Figure 7.7 Break-even and load factors at Ryanair</a:t>
            </a:r>
            <a:endParaRPr lang="en-GB" altLang="en-US" sz="2400">
              <a:solidFill>
                <a:srgbClr val="007FA3"/>
              </a:solidFill>
            </a:endParaRPr>
          </a:p>
        </p:txBody>
      </p:sp>
      <p:grpSp>
        <p:nvGrpSpPr>
          <p:cNvPr id="22531" name="Group 1">
            <a:extLst>
              <a:ext uri="{FF2B5EF4-FFF2-40B4-BE49-F238E27FC236}">
                <a16:creationId xmlns:a16="http://schemas.microsoft.com/office/drawing/2014/main" id="{E0BC9D01-9D3D-45B5-B850-67B781BEF27F}"/>
              </a:ext>
            </a:extLst>
          </p:cNvPr>
          <p:cNvGrpSpPr>
            <a:grpSpLocks/>
          </p:cNvGrpSpPr>
          <p:nvPr/>
        </p:nvGrpSpPr>
        <p:grpSpPr bwMode="auto">
          <a:xfrm>
            <a:off x="2198689" y="730251"/>
            <a:ext cx="7826375" cy="5286375"/>
            <a:chOff x="674688" y="684691"/>
            <a:chExt cx="7825912" cy="5286014"/>
          </a:xfrm>
        </p:grpSpPr>
        <p:sp>
          <p:nvSpPr>
            <p:cNvPr id="17468" name="Text Box 5">
              <a:extLst>
                <a:ext uri="{FF2B5EF4-FFF2-40B4-BE49-F238E27FC236}">
                  <a16:creationId xmlns:a16="http://schemas.microsoft.com/office/drawing/2014/main" id="{B575B9E4-873D-4161-8B0F-A30D1A8B27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33843" y="5716722"/>
              <a:ext cx="1366757" cy="246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Load</a:t>
              </a:r>
              <a:r>
                <a:rPr lang="en-GB" altLang="en-US" sz="1275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GB" altLang="en-US" sz="16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factor</a:t>
              </a:r>
            </a:p>
          </p:txBody>
        </p:sp>
        <p:sp>
          <p:nvSpPr>
            <p:cNvPr id="17469" name="AutoShape 6">
              <a:extLst>
                <a:ext uri="{FF2B5EF4-FFF2-40B4-BE49-F238E27FC236}">
                  <a16:creationId xmlns:a16="http://schemas.microsoft.com/office/drawing/2014/main" id="{3D93113C-871B-40F3-9983-A6D57E893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90963" y="5754820"/>
              <a:ext cx="261923" cy="190487"/>
            </a:xfrm>
            <a:prstGeom prst="cube">
              <a:avLst>
                <a:gd name="adj" fmla="val 25000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17466" name="AutoShape 7">
              <a:extLst>
                <a:ext uri="{FF2B5EF4-FFF2-40B4-BE49-F238E27FC236}">
                  <a16:creationId xmlns:a16="http://schemas.microsoft.com/office/drawing/2014/main" id="{F2570260-157D-4576-87F2-9B2195E17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6352" y="5764344"/>
              <a:ext cx="261922" cy="192075"/>
            </a:xfrm>
            <a:prstGeom prst="cube">
              <a:avLst>
                <a:gd name="adj" fmla="val 25000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36" name="Text Box 8">
              <a:extLst>
                <a:ext uri="{FF2B5EF4-FFF2-40B4-BE49-F238E27FC236}">
                  <a16:creationId xmlns:a16="http://schemas.microsoft.com/office/drawing/2014/main" id="{17777214-FE81-480C-A44E-068BC82369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0015" y="5724484"/>
              <a:ext cx="187443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Break-even point</a:t>
              </a:r>
            </a:p>
          </p:txBody>
        </p:sp>
        <p:sp>
          <p:nvSpPr>
            <p:cNvPr id="17413" name="Rectangle 11">
              <a:extLst>
                <a:ext uri="{FF2B5EF4-FFF2-40B4-BE49-F238E27FC236}">
                  <a16:creationId xmlns:a16="http://schemas.microsoft.com/office/drawing/2014/main" id="{CEC0CC37-7214-4735-B4D2-7BEA32C32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8907" y="684691"/>
              <a:ext cx="1515973" cy="4422473"/>
            </a:xfrm>
            <a:prstGeom prst="rect">
              <a:avLst/>
            </a:prstGeom>
            <a:solidFill>
              <a:srgbClr val="D2A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17414" name="Rectangle 11">
              <a:extLst>
                <a:ext uri="{FF2B5EF4-FFF2-40B4-BE49-F238E27FC236}">
                  <a16:creationId xmlns:a16="http://schemas.microsoft.com/office/drawing/2014/main" id="{7EC63903-95CF-4B00-B3FC-DD41F2D5C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6640" y="684691"/>
              <a:ext cx="1846154" cy="4430410"/>
            </a:xfrm>
            <a:prstGeom prst="rect">
              <a:avLst/>
            </a:prstGeom>
            <a:solidFill>
              <a:srgbClr val="D2A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17415" name="Rectangle 12">
              <a:extLst>
                <a:ext uri="{FF2B5EF4-FFF2-40B4-BE49-F238E27FC236}">
                  <a16:creationId xmlns:a16="http://schemas.microsoft.com/office/drawing/2014/main" id="{DA0BABAD-0778-494E-9874-9BA48EC56D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1206" y="684691"/>
              <a:ext cx="1369932" cy="4505017"/>
            </a:xfrm>
            <a:prstGeom prst="rect">
              <a:avLst/>
            </a:prstGeom>
            <a:solidFill>
              <a:srgbClr val="E6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17416" name="Rectangle 13">
              <a:extLst>
                <a:ext uri="{FF2B5EF4-FFF2-40B4-BE49-F238E27FC236}">
                  <a16:creationId xmlns:a16="http://schemas.microsoft.com/office/drawing/2014/main" id="{8D2740B8-7C44-4A39-A128-CFCB94128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218" y="684691"/>
              <a:ext cx="1593756" cy="4505017"/>
            </a:xfrm>
            <a:prstGeom prst="rect">
              <a:avLst/>
            </a:prstGeom>
            <a:solidFill>
              <a:srgbClr val="E6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17417" name="Rectangle 14">
              <a:extLst>
                <a:ext uri="{FF2B5EF4-FFF2-40B4-BE49-F238E27FC236}">
                  <a16:creationId xmlns:a16="http://schemas.microsoft.com/office/drawing/2014/main" id="{5FBD3039-E002-47F9-9C3C-52A9EFEE3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6944" y="684691"/>
              <a:ext cx="1738210" cy="4430410"/>
            </a:xfrm>
            <a:prstGeom prst="rect">
              <a:avLst/>
            </a:prstGeom>
            <a:solidFill>
              <a:srgbClr val="D2A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42" name="Text Box 15">
              <a:extLst>
                <a:ext uri="{FF2B5EF4-FFF2-40B4-BE49-F238E27FC236}">
                  <a16:creationId xmlns:a16="http://schemas.microsoft.com/office/drawing/2014/main" id="{D264B1D7-03C1-4CCB-9B78-D830CB6E5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1713" y="922816"/>
              <a:ext cx="5524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000000"/>
                  </a:solidFill>
                </a:rPr>
                <a:t>%</a:t>
              </a:r>
            </a:p>
          </p:txBody>
        </p:sp>
        <p:sp>
          <p:nvSpPr>
            <p:cNvPr id="22543" name="AutoShape 16">
              <a:extLst>
                <a:ext uri="{FF2B5EF4-FFF2-40B4-BE49-F238E27FC236}">
                  <a16:creationId xmlns:a16="http://schemas.microsoft.com/office/drawing/2014/main" id="{CEBDDBAB-062D-43FC-9937-67C1ED70A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563" y="684691"/>
              <a:ext cx="774700" cy="4832350"/>
            </a:xfrm>
            <a:prstGeom prst="cube">
              <a:avLst>
                <a:gd name="adj" fmla="val 9856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44" name="Text Box 17">
              <a:extLst>
                <a:ext uri="{FF2B5EF4-FFF2-40B4-BE49-F238E27FC236}">
                  <a16:creationId xmlns:a16="http://schemas.microsoft.com/office/drawing/2014/main" id="{EB25657C-83AD-4B62-AA9E-FD652FDB4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313" y="2557941"/>
              <a:ext cx="5461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22545" name="Text Box 20">
              <a:extLst>
                <a:ext uri="{FF2B5EF4-FFF2-40B4-BE49-F238E27FC236}">
                  <a16:creationId xmlns:a16="http://schemas.microsoft.com/office/drawing/2014/main" id="{16EBD6FC-A463-4EC8-805C-AD3658B09B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1375" y="3348516"/>
              <a:ext cx="554038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22546" name="Text Box 22">
              <a:extLst>
                <a:ext uri="{FF2B5EF4-FFF2-40B4-BE49-F238E27FC236}">
                  <a16:creationId xmlns:a16="http://schemas.microsoft.com/office/drawing/2014/main" id="{2C716707-5784-445F-B321-A123A833AB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1375" y="4110516"/>
              <a:ext cx="611188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  20</a:t>
              </a:r>
            </a:p>
          </p:txBody>
        </p:sp>
        <p:sp>
          <p:nvSpPr>
            <p:cNvPr id="22547" name="Text Box 24">
              <a:extLst>
                <a:ext uri="{FF2B5EF4-FFF2-40B4-BE49-F238E27FC236}">
                  <a16:creationId xmlns:a16="http://schemas.microsoft.com/office/drawing/2014/main" id="{C1F3D2F7-A235-4281-BB02-4B9A588DD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1538" y="1738791"/>
              <a:ext cx="53181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22548" name="Text Box 25">
              <a:extLst>
                <a:ext uri="{FF2B5EF4-FFF2-40B4-BE49-F238E27FC236}">
                  <a16:creationId xmlns:a16="http://schemas.microsoft.com/office/drawing/2014/main" id="{0FF79E37-A4A8-4AF1-94F1-22DA870BC8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313" y="4982053"/>
              <a:ext cx="552450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17425" name="AutoShape 26">
              <a:extLst>
                <a:ext uri="{FF2B5EF4-FFF2-40B4-BE49-F238E27FC236}">
                  <a16:creationId xmlns:a16="http://schemas.microsoft.com/office/drawing/2014/main" id="{31A87B2A-02D0-4299-B1EA-F5651BF52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0608" y="4976998"/>
              <a:ext cx="7024272" cy="542888"/>
            </a:xfrm>
            <a:prstGeom prst="cube">
              <a:avLst>
                <a:gd name="adj" fmla="val 15699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50" name="AutoShape 18">
              <a:extLst>
                <a:ext uri="{FF2B5EF4-FFF2-40B4-BE49-F238E27FC236}">
                  <a16:creationId xmlns:a16="http://schemas.microsoft.com/office/drawing/2014/main" id="{8E4AAEAE-AAF0-4F4C-82A3-56480498A7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0650" y="2550003"/>
              <a:ext cx="158750" cy="179388"/>
            </a:xfrm>
            <a:prstGeom prst="cube">
              <a:avLst>
                <a:gd name="adj" fmla="val 4745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51" name="AutoShape 19">
              <a:extLst>
                <a:ext uri="{FF2B5EF4-FFF2-40B4-BE49-F238E27FC236}">
                  <a16:creationId xmlns:a16="http://schemas.microsoft.com/office/drawing/2014/main" id="{8A9B1EF3-CA1D-481A-A110-4A7C4282A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4300" y="3346928"/>
              <a:ext cx="161925" cy="174625"/>
            </a:xfrm>
            <a:prstGeom prst="cube">
              <a:avLst>
                <a:gd name="adj" fmla="val 4706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52" name="AutoShape 21">
              <a:extLst>
                <a:ext uri="{FF2B5EF4-FFF2-40B4-BE49-F238E27FC236}">
                  <a16:creationId xmlns:a16="http://schemas.microsoft.com/office/drawing/2014/main" id="{AEA343B9-7F21-4AF4-9610-A59F3FE79A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7475" y="4151791"/>
              <a:ext cx="158750" cy="177800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53" name="AutoShape 23">
              <a:extLst>
                <a:ext uri="{FF2B5EF4-FFF2-40B4-BE49-F238E27FC236}">
                  <a16:creationId xmlns:a16="http://schemas.microsoft.com/office/drawing/2014/main" id="{9D7DAD80-F2BD-47C0-AB82-3FF4E957A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7475" y="1756253"/>
              <a:ext cx="158750" cy="174625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54" name="AutoShape 27">
              <a:extLst>
                <a:ext uri="{FF2B5EF4-FFF2-40B4-BE49-F238E27FC236}">
                  <a16:creationId xmlns:a16="http://schemas.microsoft.com/office/drawing/2014/main" id="{CCCAB322-79F1-4662-A7B9-24AE652BE0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238" y="921228"/>
              <a:ext cx="157162" cy="174625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555" name="Text Box 28">
              <a:extLst>
                <a:ext uri="{FF2B5EF4-FFF2-40B4-BE49-F238E27FC236}">
                  <a16:creationId xmlns:a16="http://schemas.microsoft.com/office/drawing/2014/main" id="{2E4E61DE-2333-4F3C-ADD2-6A5476CD97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450" y="894241"/>
              <a:ext cx="59372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22556" name="Text Box 9">
              <a:extLst>
                <a:ext uri="{FF2B5EF4-FFF2-40B4-BE49-F238E27FC236}">
                  <a16:creationId xmlns:a16="http://schemas.microsoft.com/office/drawing/2014/main" id="{7F9857DA-A21F-4E57-8F46-8661A67069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254794" y="1717360"/>
              <a:ext cx="117792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000000"/>
                  </a:solidFill>
                </a:rPr>
                <a:t>Per</a:t>
              </a:r>
              <a:r>
                <a:rPr lang="en-GB" altLang="en-US" sz="1600" b="1">
                  <a:solidFill>
                    <a:srgbClr val="000000"/>
                  </a:solidFill>
                </a:rPr>
                <a:t> </a:t>
              </a:r>
              <a:r>
                <a:rPr lang="en-GB" altLang="en-US" sz="1600" b="1" i="1">
                  <a:solidFill>
                    <a:srgbClr val="000000"/>
                  </a:solidFill>
                </a:rPr>
                <a:t>cent</a:t>
              </a:r>
            </a:p>
          </p:txBody>
        </p:sp>
        <p:sp>
          <p:nvSpPr>
            <p:cNvPr id="22557" name="Text Box 30">
              <a:extLst>
                <a:ext uri="{FF2B5EF4-FFF2-40B4-BE49-F238E27FC236}">
                  <a16:creationId xmlns:a16="http://schemas.microsoft.com/office/drawing/2014/main" id="{98F230C6-152D-4F1D-ABB5-557D46088D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6088" y="5091591"/>
              <a:ext cx="107632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2013</a:t>
              </a:r>
            </a:p>
          </p:txBody>
        </p:sp>
        <p:sp>
          <p:nvSpPr>
            <p:cNvPr id="17455" name="AutoShape 35">
              <a:extLst>
                <a:ext uri="{FF2B5EF4-FFF2-40B4-BE49-F238E27FC236}">
                  <a16:creationId xmlns:a16="http://schemas.microsoft.com/office/drawing/2014/main" id="{3FE0E5A3-FCC9-44C9-8220-1195EFAA6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6508" y="2224461"/>
              <a:ext cx="525432" cy="2841431"/>
            </a:xfrm>
            <a:prstGeom prst="cube">
              <a:avLst>
                <a:gd name="adj" fmla="val 16745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59" name="Text Box 36">
              <a:extLst>
                <a:ext uri="{FF2B5EF4-FFF2-40B4-BE49-F238E27FC236}">
                  <a16:creationId xmlns:a16="http://schemas.microsoft.com/office/drawing/2014/main" id="{C0B09741-DE59-42B9-AE43-34E987E5DE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1175" y="2381728"/>
              <a:ext cx="5048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70</a:t>
              </a:r>
            </a:p>
          </p:txBody>
        </p:sp>
        <p:sp>
          <p:nvSpPr>
            <p:cNvPr id="17457" name="AutoShape 37">
              <a:extLst>
                <a:ext uri="{FF2B5EF4-FFF2-40B4-BE49-F238E27FC236}">
                  <a16:creationId xmlns:a16="http://schemas.microsoft.com/office/drawing/2014/main" id="{55BBBDED-4044-4389-AE64-037AD9E22F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6220" y="1710146"/>
              <a:ext cx="485746" cy="3355746"/>
            </a:xfrm>
            <a:prstGeom prst="cube">
              <a:avLst>
                <a:gd name="adj" fmla="val 16745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61" name="Text Box 38">
              <a:extLst>
                <a:ext uri="{FF2B5EF4-FFF2-40B4-BE49-F238E27FC236}">
                  <a16:creationId xmlns:a16="http://schemas.microsoft.com/office/drawing/2014/main" id="{46DD795F-ACBA-4ADB-B204-BB81FC7008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5988" y="1832453"/>
              <a:ext cx="5334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82</a:t>
              </a:r>
            </a:p>
          </p:txBody>
        </p:sp>
        <p:sp>
          <p:nvSpPr>
            <p:cNvPr id="22562" name="Text Box 39">
              <a:extLst>
                <a:ext uri="{FF2B5EF4-FFF2-40B4-BE49-F238E27FC236}">
                  <a16:creationId xmlns:a16="http://schemas.microsoft.com/office/drawing/2014/main" id="{B6094276-B355-4F66-AEB1-C82EF2F53A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6575" y="5093178"/>
              <a:ext cx="1065213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2014</a:t>
              </a:r>
            </a:p>
          </p:txBody>
        </p:sp>
        <p:sp>
          <p:nvSpPr>
            <p:cNvPr id="17449" name="AutoShape 49">
              <a:extLst>
                <a:ext uri="{FF2B5EF4-FFF2-40B4-BE49-F238E27FC236}">
                  <a16:creationId xmlns:a16="http://schemas.microsoft.com/office/drawing/2014/main" id="{6E73CDA9-0238-4F85-AE54-04CD7B8C5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4216" y="2167315"/>
              <a:ext cx="523844" cy="2889053"/>
            </a:xfrm>
            <a:prstGeom prst="cube">
              <a:avLst>
                <a:gd name="adj" fmla="val 16745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64" name="Text Box 50">
              <a:extLst>
                <a:ext uri="{FF2B5EF4-FFF2-40B4-BE49-F238E27FC236}">
                  <a16:creationId xmlns:a16="http://schemas.microsoft.com/office/drawing/2014/main" id="{CF4456B4-5888-4492-9220-8DCF5EC2A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6263" y="2332516"/>
              <a:ext cx="504825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72</a:t>
              </a:r>
            </a:p>
          </p:txBody>
        </p:sp>
        <p:sp>
          <p:nvSpPr>
            <p:cNvPr id="17451" name="AutoShape 51">
              <a:extLst>
                <a:ext uri="{FF2B5EF4-FFF2-40B4-BE49-F238E27FC236}">
                  <a16:creationId xmlns:a16="http://schemas.microsoft.com/office/drawing/2014/main" id="{074A9F2A-FE9C-408A-84CE-38EA3BEF8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3927" y="1648238"/>
              <a:ext cx="484159" cy="3409717"/>
            </a:xfrm>
            <a:prstGeom prst="cube">
              <a:avLst>
                <a:gd name="adj" fmla="val 16745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66" name="Text Box 52">
              <a:extLst>
                <a:ext uri="{FF2B5EF4-FFF2-40B4-BE49-F238E27FC236}">
                  <a16:creationId xmlns:a16="http://schemas.microsoft.com/office/drawing/2014/main" id="{0D4EACB9-BA81-48DD-8ADD-7E2866C980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1713" y="1795941"/>
              <a:ext cx="503237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83</a:t>
              </a:r>
            </a:p>
          </p:txBody>
        </p:sp>
        <p:sp>
          <p:nvSpPr>
            <p:cNvPr id="22567" name="Text Box 39">
              <a:extLst>
                <a:ext uri="{FF2B5EF4-FFF2-40B4-BE49-F238E27FC236}">
                  <a16:creationId xmlns:a16="http://schemas.microsoft.com/office/drawing/2014/main" id="{A2DBB0FF-BA6D-49F3-B3B5-AD6C8487F1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1825" y="5094766"/>
              <a:ext cx="1063625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2015</a:t>
              </a:r>
            </a:p>
          </p:txBody>
        </p:sp>
        <p:sp>
          <p:nvSpPr>
            <p:cNvPr id="17443" name="AutoShape 49">
              <a:extLst>
                <a:ext uri="{FF2B5EF4-FFF2-40B4-BE49-F238E27FC236}">
                  <a16:creationId xmlns:a16="http://schemas.microsoft.com/office/drawing/2014/main" id="{485EC59D-D8FF-4877-8683-5A5A656A2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9386" y="2167315"/>
              <a:ext cx="522256" cy="2890641"/>
            </a:xfrm>
            <a:prstGeom prst="cube">
              <a:avLst>
                <a:gd name="adj" fmla="val 16745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69" name="Text Box 50">
              <a:extLst>
                <a:ext uri="{FF2B5EF4-FFF2-40B4-BE49-F238E27FC236}">
                  <a16:creationId xmlns:a16="http://schemas.microsoft.com/office/drawing/2014/main" id="{B06AE63B-6594-4903-A3C1-83467A2034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1513" y="2334103"/>
              <a:ext cx="50641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72</a:t>
              </a:r>
            </a:p>
          </p:txBody>
        </p:sp>
        <p:sp>
          <p:nvSpPr>
            <p:cNvPr id="17445" name="AutoShape 51">
              <a:extLst>
                <a:ext uri="{FF2B5EF4-FFF2-40B4-BE49-F238E27FC236}">
                  <a16:creationId xmlns:a16="http://schemas.microsoft.com/office/drawing/2014/main" id="{CD0CA742-2C58-4E81-94AC-47E13E45B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7510" y="1457751"/>
              <a:ext cx="484158" cy="3601791"/>
            </a:xfrm>
            <a:prstGeom prst="cube">
              <a:avLst>
                <a:gd name="adj" fmla="val 16745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71" name="Text Box 52">
              <a:extLst>
                <a:ext uri="{FF2B5EF4-FFF2-40B4-BE49-F238E27FC236}">
                  <a16:creationId xmlns:a16="http://schemas.microsoft.com/office/drawing/2014/main" id="{FAF4F23C-4C97-42F0-BB4C-4E9C16BE37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6963" y="1613378"/>
              <a:ext cx="50323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88</a:t>
              </a:r>
            </a:p>
          </p:txBody>
        </p:sp>
        <p:sp>
          <p:nvSpPr>
            <p:cNvPr id="22572" name="Text Box 30">
              <a:extLst>
                <a:ext uri="{FF2B5EF4-FFF2-40B4-BE49-F238E27FC236}">
                  <a16:creationId xmlns:a16="http://schemas.microsoft.com/office/drawing/2014/main" id="{6017FE44-3A05-4244-8774-30B3E61971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4213" y="5097941"/>
              <a:ext cx="1074737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2016</a:t>
              </a:r>
            </a:p>
          </p:txBody>
        </p:sp>
        <p:sp>
          <p:nvSpPr>
            <p:cNvPr id="17433" name="AutoShape 35">
              <a:extLst>
                <a:ext uri="{FF2B5EF4-FFF2-40B4-BE49-F238E27FC236}">
                  <a16:creationId xmlns:a16="http://schemas.microsoft.com/office/drawing/2014/main" id="{52800C32-2FEA-425E-A155-5B155540B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2807" y="2167315"/>
              <a:ext cx="525431" cy="2911276"/>
            </a:xfrm>
            <a:prstGeom prst="cube">
              <a:avLst>
                <a:gd name="adj" fmla="val 16745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74" name="Text Box 36">
              <a:extLst>
                <a:ext uri="{FF2B5EF4-FFF2-40B4-BE49-F238E27FC236}">
                  <a16:creationId xmlns:a16="http://schemas.microsoft.com/office/drawing/2014/main" id="{38F0AA93-3F66-49AA-B84D-BEF2F2EEC2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1838" y="2330928"/>
              <a:ext cx="50323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72</a:t>
              </a:r>
            </a:p>
          </p:txBody>
        </p:sp>
        <p:sp>
          <p:nvSpPr>
            <p:cNvPr id="17435" name="AutoShape 37">
              <a:extLst>
                <a:ext uri="{FF2B5EF4-FFF2-40B4-BE49-F238E27FC236}">
                  <a16:creationId xmlns:a16="http://schemas.microsoft.com/office/drawing/2014/main" id="{C71C6006-230A-45A8-8633-0B15F33C95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2518" y="1348221"/>
              <a:ext cx="485746" cy="3730370"/>
            </a:xfrm>
            <a:prstGeom prst="cube">
              <a:avLst>
                <a:gd name="adj" fmla="val 16745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76" name="Text Box 38">
              <a:extLst>
                <a:ext uri="{FF2B5EF4-FFF2-40B4-BE49-F238E27FC236}">
                  <a16:creationId xmlns:a16="http://schemas.microsoft.com/office/drawing/2014/main" id="{B572904A-6C2F-48A7-95DF-146571600B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4113" y="1502253"/>
              <a:ext cx="5334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US" altLang="en-US" sz="1800" b="1" i="1">
                  <a:solidFill>
                    <a:srgbClr val="FFCC99"/>
                  </a:solidFill>
                </a:rPr>
                <a:t>93</a:t>
              </a:r>
              <a:endParaRPr lang="en-GB" altLang="en-US" sz="1800" b="1" i="1">
                <a:solidFill>
                  <a:srgbClr val="FFCC99"/>
                </a:solidFill>
              </a:endParaRPr>
            </a:p>
          </p:txBody>
        </p:sp>
        <p:sp>
          <p:nvSpPr>
            <p:cNvPr id="22577" name="Text Box 39">
              <a:extLst>
                <a:ext uri="{FF2B5EF4-FFF2-40B4-BE49-F238E27FC236}">
                  <a16:creationId xmlns:a16="http://schemas.microsoft.com/office/drawing/2014/main" id="{4B638FC8-B75E-414D-A67E-66818DA3AD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5975" y="5116991"/>
              <a:ext cx="1063625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2017</a:t>
              </a:r>
            </a:p>
          </p:txBody>
        </p:sp>
        <p:sp>
          <p:nvSpPr>
            <p:cNvPr id="17438" name="AutoShape 49">
              <a:extLst>
                <a:ext uri="{FF2B5EF4-FFF2-40B4-BE49-F238E27FC236}">
                  <a16:creationId xmlns:a16="http://schemas.microsoft.com/office/drawing/2014/main" id="{5E93DED0-551C-4B82-A461-BA717F901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374" y="2092708"/>
              <a:ext cx="522256" cy="2989058"/>
            </a:xfrm>
            <a:prstGeom prst="cube">
              <a:avLst>
                <a:gd name="adj" fmla="val 16745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79" name="Text Box 50">
              <a:extLst>
                <a:ext uri="{FF2B5EF4-FFF2-40B4-BE49-F238E27FC236}">
                  <a16:creationId xmlns:a16="http://schemas.microsoft.com/office/drawing/2014/main" id="{5466FD37-45A2-4F67-B33F-B3437695C1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0900" y="2256316"/>
              <a:ext cx="50482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73</a:t>
              </a:r>
            </a:p>
          </p:txBody>
        </p:sp>
        <p:sp>
          <p:nvSpPr>
            <p:cNvPr id="17440" name="AutoShape 51">
              <a:extLst>
                <a:ext uri="{FF2B5EF4-FFF2-40B4-BE49-F238E27FC236}">
                  <a16:creationId xmlns:a16="http://schemas.microsoft.com/office/drawing/2014/main" id="{D6BE44DB-14CA-4CA6-8797-D3E84D6B22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1498" y="1191069"/>
              <a:ext cx="485746" cy="3892284"/>
            </a:xfrm>
            <a:prstGeom prst="cube">
              <a:avLst>
                <a:gd name="adj" fmla="val 16745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350">
                <a:solidFill>
                  <a:srgbClr val="000000"/>
                </a:solidFill>
              </a:endParaRPr>
            </a:p>
          </p:txBody>
        </p:sp>
        <p:sp>
          <p:nvSpPr>
            <p:cNvPr id="22581" name="Text Box 52">
              <a:extLst>
                <a:ext uri="{FF2B5EF4-FFF2-40B4-BE49-F238E27FC236}">
                  <a16:creationId xmlns:a16="http://schemas.microsoft.com/office/drawing/2014/main" id="{697ADED4-4EE7-4A3F-87DB-B59FEFFE5B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13650" y="1346678"/>
              <a:ext cx="50323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US" altLang="en-US" sz="1800" b="1" i="1">
                  <a:solidFill>
                    <a:srgbClr val="FFCC99"/>
                  </a:solidFill>
                </a:rPr>
                <a:t>94</a:t>
              </a:r>
              <a:endParaRPr lang="en-GB" altLang="en-US" sz="1800" b="1" i="1">
                <a:solidFill>
                  <a:srgbClr val="FFCC99"/>
                </a:solidFill>
              </a:endParaRPr>
            </a:p>
          </p:txBody>
        </p:sp>
      </p:grpSp>
      <p:sp>
        <p:nvSpPr>
          <p:cNvPr id="22532" name="TextBox 2">
            <a:extLst>
              <a:ext uri="{FF2B5EF4-FFF2-40B4-BE49-F238E27FC236}">
                <a16:creationId xmlns:a16="http://schemas.microsoft.com/office/drawing/2014/main" id="{4E4F28C2-33AF-43FB-A2FC-6070E1EAC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1" y="6088063"/>
            <a:ext cx="41116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800" i="1">
                <a:solidFill>
                  <a:srgbClr val="000000"/>
                </a:solidFill>
              </a:rPr>
              <a:t>Source</a:t>
            </a:r>
            <a:r>
              <a:rPr lang="en-US" altLang="en-US" sz="800">
                <a:solidFill>
                  <a:srgbClr val="000000"/>
                </a:solidFill>
              </a:rPr>
              <a:t>: Based on information contained in Ryanair Holdings plc, Annual Report 2017.</a:t>
            </a:r>
            <a:endParaRPr lang="en-IN" altLang="en-US" sz="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52906FA4-8461-456A-AC10-73E724B1BD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altLang="en-US" sz="5400">
                <a:latin typeface="+mj-lt"/>
              </a:rPr>
              <a:t>Lecture recordings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4537E31C-BFEE-421B-A2CD-5CCA09F1204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altLang="en-US" sz="2000">
                <a:latin typeface="+mn-lt"/>
              </a:rPr>
              <a:t>This session is being recorded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altLang="en-US" sz="2000">
                <a:latin typeface="+mn-lt"/>
              </a:rPr>
              <a:t>You can access the weekly recording from Weblearn</a:t>
            </a: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4" descr="A close up of a microphone&#10;&#10;Description automatically generated">
            <a:extLst>
              <a:ext uri="{FF2B5EF4-FFF2-40B4-BE49-F238E27FC236}">
                <a16:creationId xmlns:a16="http://schemas.microsoft.com/office/drawing/2014/main" id="{3CF98631-F79F-41E6-B8A8-891FA6C0D4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425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</p:spPr>
      </p:pic>
      <p:sp>
        <p:nvSpPr>
          <p:cNvPr id="5125" name="TextBox 5">
            <a:extLst>
              <a:ext uri="{FF2B5EF4-FFF2-40B4-BE49-F238E27FC236}">
                <a16:creationId xmlns:a16="http://schemas.microsoft.com/office/drawing/2014/main" id="{862C6DAA-CFA9-4F65-8F01-19AF7A23A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6874" y="6870700"/>
            <a:ext cx="2565126" cy="20005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8133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 tooltip="http://music.stackexchange.com/questions/22991/what-is-the-purpose-of-the-pop-filt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US" alt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by Unknown Author is licensed under </a:t>
            </a:r>
            <a:r>
              <a:rPr kumimoji="0" lang="en-US" alt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US" altLang="en-US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885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E29B6-123D-4A19-81FF-1760D85F3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GB" sz="2800" dirty="0"/>
              <a:t>Why does a manager need to know which costs are variable and which are fixed?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B2938-A200-4F5B-A1C8-EC3ED7540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GB" sz="2400" dirty="0"/>
              <a:t>Prediction of costs</a:t>
            </a:r>
          </a:p>
          <a:p>
            <a:r>
              <a:rPr lang="en-GB" sz="2400" dirty="0"/>
              <a:t>Traditional accounts separate costs on a </a:t>
            </a:r>
            <a:r>
              <a:rPr lang="en-GB" sz="2400" i="1" dirty="0"/>
              <a:t>functional</a:t>
            </a:r>
            <a:r>
              <a:rPr lang="en-GB" sz="2400" dirty="0"/>
              <a:t> rather than </a:t>
            </a:r>
            <a:r>
              <a:rPr lang="en-GB" sz="2400" i="1" dirty="0"/>
              <a:t>behavioural</a:t>
            </a:r>
            <a:r>
              <a:rPr lang="en-GB" sz="2400" dirty="0"/>
              <a:t> basis</a:t>
            </a:r>
          </a:p>
          <a:p>
            <a:r>
              <a:rPr lang="en-GB" sz="2400" dirty="0"/>
              <a:t>The </a:t>
            </a:r>
            <a:r>
              <a:rPr lang="en-GB" sz="2400" b="1" dirty="0"/>
              <a:t>Contribution Approach </a:t>
            </a:r>
          </a:p>
          <a:p>
            <a:pPr lvl="1"/>
            <a:r>
              <a:rPr lang="en-GB" dirty="0"/>
              <a:t>Start with sales</a:t>
            </a:r>
          </a:p>
          <a:p>
            <a:pPr lvl="1"/>
            <a:r>
              <a:rPr lang="en-GB" dirty="0"/>
              <a:t>Deduct variable costs</a:t>
            </a:r>
          </a:p>
          <a:p>
            <a:pPr lvl="1"/>
            <a:r>
              <a:rPr lang="en-GB" dirty="0"/>
              <a:t>Contribution margin</a:t>
            </a:r>
          </a:p>
          <a:p>
            <a:pPr lvl="1"/>
            <a:endParaRPr lang="en-GB" sz="2000" dirty="0"/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3648AF-A972-49CD-8E9B-7AEE932429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03" r="20578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4881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565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4EE6-A8B1-45CD-ADC8-181B194F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624" y="365127"/>
            <a:ext cx="8990726" cy="815974"/>
          </a:xfrm>
        </p:spPr>
        <p:txBody>
          <a:bodyPr/>
          <a:lstStyle/>
          <a:p>
            <a:r>
              <a:rPr lang="en-GB" dirty="0"/>
              <a:t>Example CVP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2A4D145-928F-4CC0-92E5-1F129005CB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092649"/>
              </p:ext>
            </p:extLst>
          </p:nvPr>
        </p:nvGraphicFramePr>
        <p:xfrm>
          <a:off x="1204693" y="1376814"/>
          <a:ext cx="10305000" cy="2743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435000">
                  <a:extLst>
                    <a:ext uri="{9D8B030D-6E8A-4147-A177-3AD203B41FA5}">
                      <a16:colId xmlns:a16="http://schemas.microsoft.com/office/drawing/2014/main" val="1645944267"/>
                    </a:ext>
                  </a:extLst>
                </a:gridCol>
                <a:gridCol w="3435000">
                  <a:extLst>
                    <a:ext uri="{9D8B030D-6E8A-4147-A177-3AD203B41FA5}">
                      <a16:colId xmlns:a16="http://schemas.microsoft.com/office/drawing/2014/main" val="2499676869"/>
                    </a:ext>
                  </a:extLst>
                </a:gridCol>
                <a:gridCol w="3435000">
                  <a:extLst>
                    <a:ext uri="{9D8B030D-6E8A-4147-A177-3AD203B41FA5}">
                      <a16:colId xmlns:a16="http://schemas.microsoft.com/office/drawing/2014/main" val="17702892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Total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Per unit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50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Sales (1,000 cakes)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£10,000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£10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7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Variable costs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£4,000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£4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75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Contribution margin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£6,000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£6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087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Fixed costs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£3,600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85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Profit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£2,400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8871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BDB92A7-AE55-4F32-A8FF-9F39FD5642D3}"/>
              </a:ext>
            </a:extLst>
          </p:cNvPr>
          <p:cNvSpPr txBox="1"/>
          <p:nvPr/>
        </p:nvSpPr>
        <p:spPr>
          <a:xfrm>
            <a:off x="1204693" y="4276725"/>
            <a:ext cx="1030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231F20"/>
                </a:solidFill>
                <a:latin typeface="Arial" panose="020B0604020202020204"/>
              </a:rPr>
              <a:t>Contribution margin shows the amount available to cover fixed costs and then provide profits.</a:t>
            </a:r>
          </a:p>
          <a:p>
            <a:pPr>
              <a:defRPr/>
            </a:pPr>
            <a:endParaRPr lang="en-GB" sz="2400" dirty="0">
              <a:solidFill>
                <a:srgbClr val="231F20"/>
              </a:solidFill>
              <a:latin typeface="Arial" panose="020B0604020202020204"/>
            </a:endParaRPr>
          </a:p>
          <a:p>
            <a:pPr>
              <a:defRPr/>
            </a:pPr>
            <a:r>
              <a:rPr lang="en-GB" sz="2400" dirty="0">
                <a:solidFill>
                  <a:srgbClr val="231F20"/>
                </a:solidFill>
                <a:latin typeface="Arial" panose="020B0604020202020204"/>
              </a:rPr>
              <a:t>If Contribution margin does not cover fixed costs the company makes a loss</a:t>
            </a:r>
            <a:endParaRPr lang="en-US" sz="2400" dirty="0">
              <a:solidFill>
                <a:srgbClr val="231F2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37584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4EE6-A8B1-45CD-ADC8-181B194F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123" y="365127"/>
            <a:ext cx="9066227" cy="815974"/>
          </a:xfrm>
        </p:spPr>
        <p:txBody>
          <a:bodyPr/>
          <a:lstStyle/>
          <a:p>
            <a:r>
              <a:rPr lang="en-GB" dirty="0"/>
              <a:t>CVP and Break even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2A4D145-928F-4CC0-92E5-1F129005CB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435561"/>
              </p:ext>
            </p:extLst>
          </p:nvPr>
        </p:nvGraphicFramePr>
        <p:xfrm>
          <a:off x="914400" y="3749673"/>
          <a:ext cx="10528182" cy="2743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509394">
                  <a:extLst>
                    <a:ext uri="{9D8B030D-6E8A-4147-A177-3AD203B41FA5}">
                      <a16:colId xmlns:a16="http://schemas.microsoft.com/office/drawing/2014/main" val="1645944267"/>
                    </a:ext>
                  </a:extLst>
                </a:gridCol>
                <a:gridCol w="3509394">
                  <a:extLst>
                    <a:ext uri="{9D8B030D-6E8A-4147-A177-3AD203B41FA5}">
                      <a16:colId xmlns:a16="http://schemas.microsoft.com/office/drawing/2014/main" val="2499676869"/>
                    </a:ext>
                  </a:extLst>
                </a:gridCol>
                <a:gridCol w="3509394">
                  <a:extLst>
                    <a:ext uri="{9D8B030D-6E8A-4147-A177-3AD203B41FA5}">
                      <a16:colId xmlns:a16="http://schemas.microsoft.com/office/drawing/2014/main" val="17702892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Total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Per unit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50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Sales (600 cakes)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£6,000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£10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7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Variable costs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£2,400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£4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75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Contribution margin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£3,600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£6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087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Fixed costs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£3,600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85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Profit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8871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BDB92A7-AE55-4F32-A8FF-9F39FD5642D3}"/>
              </a:ext>
            </a:extLst>
          </p:cNvPr>
          <p:cNvSpPr txBox="1"/>
          <p:nvPr/>
        </p:nvSpPr>
        <p:spPr>
          <a:xfrm>
            <a:off x="914400" y="1368424"/>
            <a:ext cx="103044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231F20"/>
                </a:solidFill>
                <a:latin typeface="Arial" panose="020B0604020202020204"/>
              </a:rPr>
              <a:t>To reach break even point, the company must make enough contribution margin to cover fixed costs</a:t>
            </a:r>
          </a:p>
          <a:p>
            <a:pPr>
              <a:defRPr/>
            </a:pPr>
            <a:endParaRPr lang="en-GB" sz="2400" dirty="0">
              <a:solidFill>
                <a:srgbClr val="231F20"/>
              </a:solidFill>
              <a:latin typeface="Arial" panose="020B0604020202020204"/>
            </a:endParaRPr>
          </a:p>
          <a:p>
            <a:pPr>
              <a:defRPr/>
            </a:pPr>
            <a:r>
              <a:rPr lang="en-GB" sz="2400" dirty="0">
                <a:solidFill>
                  <a:srgbClr val="231F20"/>
                </a:solidFill>
                <a:latin typeface="Arial" panose="020B0604020202020204"/>
              </a:rPr>
              <a:t>Since our cakes have a contribution margin of £6 per unit and fixed costs of £3,600 we can calculate that the break even point is 600 cakes (£3,600/£6)</a:t>
            </a:r>
            <a:endParaRPr lang="en-US" sz="2400" dirty="0">
              <a:solidFill>
                <a:srgbClr val="231F2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69390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D2EB6-43F6-D9C9-55DD-9C48DD690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CVP Chart 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E7F33050-C386-7243-F4E6-6391FCCD3AF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79112" y="1825625"/>
          <a:ext cx="7052154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9BBA6BE-FE5B-BFBC-F23D-78D86E031747}"/>
              </a:ext>
            </a:extLst>
          </p:cNvPr>
          <p:cNvCxnSpPr/>
          <p:nvPr/>
        </p:nvCxnSpPr>
        <p:spPr>
          <a:xfrm>
            <a:off x="6480313" y="3429000"/>
            <a:ext cx="0" cy="142129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7455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4EE6-A8B1-45CD-ADC8-181B194F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067" y="365127"/>
            <a:ext cx="9024284" cy="815974"/>
          </a:xfrm>
        </p:spPr>
        <p:txBody>
          <a:bodyPr/>
          <a:lstStyle/>
          <a:p>
            <a:r>
              <a:rPr lang="en-GB" dirty="0"/>
              <a:t>Example CVP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2A4D145-928F-4CC0-92E5-1F129005CB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5240662"/>
              </p:ext>
            </p:extLst>
          </p:nvPr>
        </p:nvGraphicFramePr>
        <p:xfrm>
          <a:off x="1015067" y="2148531"/>
          <a:ext cx="9781563" cy="2743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260521">
                  <a:extLst>
                    <a:ext uri="{9D8B030D-6E8A-4147-A177-3AD203B41FA5}">
                      <a16:colId xmlns:a16="http://schemas.microsoft.com/office/drawing/2014/main" val="1645944267"/>
                    </a:ext>
                  </a:extLst>
                </a:gridCol>
                <a:gridCol w="3260521">
                  <a:extLst>
                    <a:ext uri="{9D8B030D-6E8A-4147-A177-3AD203B41FA5}">
                      <a16:colId xmlns:a16="http://schemas.microsoft.com/office/drawing/2014/main" val="2499676869"/>
                    </a:ext>
                  </a:extLst>
                </a:gridCol>
                <a:gridCol w="3260521">
                  <a:extLst>
                    <a:ext uri="{9D8B030D-6E8A-4147-A177-3AD203B41FA5}">
                      <a16:colId xmlns:a16="http://schemas.microsoft.com/office/drawing/2014/main" val="17702892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Total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Per unit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50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Sales (601 cakes)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£6,010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£10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7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Variable costs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£2,404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£4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75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Contribution margin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£3,606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£6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087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Fixed costs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£3,600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85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Profit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88710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BDB92A7-AE55-4F32-A8FF-9F39FD5642D3}"/>
              </a:ext>
            </a:extLst>
          </p:cNvPr>
          <p:cNvSpPr txBox="1"/>
          <p:nvPr/>
        </p:nvSpPr>
        <p:spPr>
          <a:xfrm>
            <a:off x="1015067" y="1161592"/>
            <a:ext cx="97815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231F20"/>
                </a:solidFill>
                <a:latin typeface="Arial" panose="020B0604020202020204"/>
              </a:rPr>
              <a:t>Above break even, each sale will increase profit by the contribution margin – so if we sell 601 cakes: profit = contribution margin = £6</a:t>
            </a:r>
          </a:p>
          <a:p>
            <a:pPr>
              <a:defRPr/>
            </a:pPr>
            <a:endParaRPr lang="en-GB" dirty="0">
              <a:solidFill>
                <a:srgbClr val="231F20"/>
              </a:solidFill>
              <a:latin typeface="Arial" panose="020B060402020202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B273AF-C99F-475C-8C8B-6CD36176DFBF}"/>
              </a:ext>
            </a:extLst>
          </p:cNvPr>
          <p:cNvSpPr txBox="1"/>
          <p:nvPr/>
        </p:nvSpPr>
        <p:spPr>
          <a:xfrm>
            <a:off x="1015068" y="5000626"/>
            <a:ext cx="9991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231F20"/>
                </a:solidFill>
                <a:latin typeface="Arial" panose="020B0604020202020204"/>
              </a:rPr>
              <a:t>Managers use this to work out budgets simply at different levels of activity – you just need to multiply the units over break even point by the contribution margin per unit to give the profit</a:t>
            </a:r>
            <a:endParaRPr lang="en-US" sz="2400" dirty="0">
              <a:solidFill>
                <a:srgbClr val="231F2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646240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73F239-9AC5-4DEF-9B6C-5B501ACBE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752474"/>
          </a:xfrm>
        </p:spPr>
        <p:txBody>
          <a:bodyPr/>
          <a:lstStyle/>
          <a:p>
            <a:r>
              <a:rPr lang="en-US" dirty="0"/>
              <a:t>Cost Volume Profit Analysis recap</a:t>
            </a:r>
            <a:endParaRPr lang="en-GB" dirty="0"/>
          </a:p>
        </p:txBody>
      </p:sp>
      <p:pic>
        <p:nvPicPr>
          <p:cNvPr id="7" name="Content Placeholder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2703E1D0-6188-43B3-A4EC-A26D3EE2C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0" y="1490265"/>
            <a:ext cx="3867856" cy="2175669"/>
          </a:xfrm>
        </p:spPr>
      </p:pic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07CBCAD8-3C67-4AA0-BA01-7DE5F2BCB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209" y="1490265"/>
            <a:ext cx="3867856" cy="2175669"/>
          </a:xfrm>
          <a:prstGeom prst="rect">
            <a:avLst/>
          </a:prstGeom>
        </p:spPr>
      </p:pic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FD1F820-0E44-44EF-A17C-6BA08AD260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48" y="4038597"/>
            <a:ext cx="3867858" cy="21756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C73C-17AD-4B29-B8BE-487488776E72}"/>
                  </a:ext>
                </a:extLst>
              </p:cNvPr>
              <p:cNvSpPr txBox="1"/>
              <p:nvPr/>
            </p:nvSpPr>
            <p:spPr>
              <a:xfrm>
                <a:off x="6402209" y="4038598"/>
                <a:ext cx="3867856" cy="2004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231F20"/>
                    </a:solidFill>
                    <a:latin typeface="Arial" panose="020B0604020202020204"/>
                  </a:rPr>
                  <a:t>Total cost (or full cost) = Fixed costs + variable costs</a:t>
                </a:r>
              </a:p>
              <a:p>
                <a:endParaRPr lang="en-US" sz="1600" dirty="0">
                  <a:solidFill>
                    <a:srgbClr val="231F20"/>
                  </a:solidFill>
                  <a:latin typeface="Arial" panose="020B0604020202020204"/>
                </a:endParaRPr>
              </a:p>
              <a:p>
                <a:r>
                  <a:rPr lang="en-US" sz="1600" dirty="0">
                    <a:solidFill>
                      <a:srgbClr val="231F20"/>
                    </a:solidFill>
                    <a:latin typeface="Arial" panose="020B0604020202020204"/>
                  </a:rPr>
                  <a:t>Contribution margin =  Sales revenue per unit – variable costs per unit</a:t>
                </a:r>
              </a:p>
              <a:p>
                <a:endParaRPr lang="en-US" sz="1600" dirty="0">
                  <a:solidFill>
                    <a:srgbClr val="231F20"/>
                  </a:solidFill>
                  <a:latin typeface="Arial" panose="020B0604020202020204"/>
                </a:endParaRPr>
              </a:p>
              <a:p>
                <a:r>
                  <a:rPr lang="en-US" sz="1600" dirty="0">
                    <a:solidFill>
                      <a:srgbClr val="231F20"/>
                    </a:solidFill>
                    <a:latin typeface="Arial" panose="020B0604020202020204"/>
                  </a:rPr>
                  <a:t>Break Even Units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𝐹𝑖𝑥𝑒𝑑</m:t>
                        </m:r>
                        <m:r>
                          <a:rPr lang="en-US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𝐶𝑜𝑠𝑡𝑠</m:t>
                        </m:r>
                      </m:num>
                      <m:den>
                        <m:r>
                          <a:rPr lang="en-US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𝐶𝑜𝑛𝑡𝑟𝑖𝑏𝑢𝑡𝑖𝑜𝑛</m:t>
                        </m:r>
                        <m:r>
                          <a:rPr lang="en-US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𝑚𝑎𝑟𝑔𝑖𝑛</m:t>
                        </m:r>
                      </m:den>
                    </m:f>
                  </m:oMath>
                </a14:m>
                <a:endParaRPr lang="en-GB" u="sng" dirty="0">
                  <a:solidFill>
                    <a:srgbClr val="231F20"/>
                  </a:solidFill>
                  <a:latin typeface="Arial" panose="020B0604020202020204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C73C-17AD-4B29-B8BE-487488776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2209" y="4038598"/>
                <a:ext cx="3867856" cy="2004203"/>
              </a:xfrm>
              <a:prstGeom prst="rect">
                <a:avLst/>
              </a:prstGeom>
              <a:blipFill>
                <a:blip r:embed="rId5"/>
                <a:stretch>
                  <a:fillRect l="-787" t="-608" b="-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90343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4EE6-A8B1-45CD-ADC8-181B194F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067" y="365127"/>
            <a:ext cx="9024284" cy="815974"/>
          </a:xfrm>
        </p:spPr>
        <p:txBody>
          <a:bodyPr/>
          <a:lstStyle/>
          <a:p>
            <a:r>
              <a:rPr lang="en-GB" dirty="0"/>
              <a:t>Examples of how to use CVP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DB92A7-AE55-4F32-A8FF-9F39FD5642D3}"/>
                  </a:ext>
                </a:extLst>
              </p:cNvPr>
              <p:cNvSpPr txBox="1"/>
              <p:nvPr/>
            </p:nvSpPr>
            <p:spPr>
              <a:xfrm>
                <a:off x="931178" y="1396761"/>
                <a:ext cx="9781563" cy="54612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spcBef>
                    <a:spcPts val="1800"/>
                  </a:spcBef>
                  <a:buAutoNum type="arabicPeriod"/>
                  <a:defRPr/>
                </a:pPr>
                <a:r>
                  <a:rPr lang="en-GB" sz="2400" dirty="0">
                    <a:solidFill>
                      <a:srgbClr val="231F20"/>
                    </a:solidFill>
                    <a:latin typeface="Arial" panose="020B0604020202020204"/>
                  </a:rPr>
                  <a:t>Break even point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𝐹𝑖𝑥𝑒𝑑</m:t>
                        </m:r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𝑐𝑜𝑠𝑡𝑠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𝐶𝑜𝑛𝑡𝑟𝑖𝑏𝑢𝑡𝑖𝑜𝑛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231F20"/>
                    </a:solidFill>
                    <a:latin typeface="Arial" panose="020B060402020202020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£3,600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£6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231F20"/>
                    </a:solidFill>
                    <a:latin typeface="Arial" panose="020B0604020202020204"/>
                  </a:rPr>
                  <a:t> = 600 cakes</a:t>
                </a:r>
              </a:p>
              <a:p>
                <a:pPr marL="457200" indent="-457200">
                  <a:spcBef>
                    <a:spcPts val="1800"/>
                  </a:spcBef>
                  <a:buAutoNum type="arabicPeriod"/>
                  <a:defRPr/>
                </a:pPr>
                <a:r>
                  <a:rPr lang="en-GB" sz="2400" dirty="0">
                    <a:solidFill>
                      <a:srgbClr val="231F20"/>
                    </a:solidFill>
                    <a:latin typeface="Arial" panose="020B0604020202020204"/>
                  </a:rPr>
                  <a:t>No of cakes sold to achieve profit of £5,000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𝐹𝑖𝑥𝑒𝑑</m:t>
                        </m:r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𝑐𝑜𝑠𝑡𝑠</m:t>
                        </m:r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𝑇𝑎𝑟𝑔𝑒𝑡</m:t>
                        </m:r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𝑝𝑟𝑜𝑓𝑖𝑡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𝐶𝑜𝑛𝑡𝑟𝑖𝑏𝑢𝑡𝑖𝑜𝑛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231F20"/>
                    </a:solidFill>
                    <a:latin typeface="Arial" panose="020B060402020202020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£3,600+5,000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</a:rPr>
                          <m:t>£6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231F20"/>
                    </a:solidFill>
                    <a:latin typeface="Arial" panose="020B0604020202020204"/>
                  </a:rPr>
                  <a:t>= 1,433 cakes </a:t>
                </a:r>
              </a:p>
              <a:p>
                <a:pPr marL="457200" indent="-457200">
                  <a:spcBef>
                    <a:spcPts val="1800"/>
                  </a:spcBef>
                  <a:buAutoNum type="arabicPeriod"/>
                  <a:defRPr/>
                </a:pPr>
                <a:r>
                  <a:rPr lang="en-GB" sz="2400" dirty="0">
                    <a:solidFill>
                      <a:srgbClr val="231F20"/>
                    </a:solidFill>
                    <a:latin typeface="Arial" panose="020B0604020202020204"/>
                  </a:rPr>
                  <a:t>Additional profit from sale of an extra 100 cakes above break even = 100 × £6 = £600</a:t>
                </a:r>
              </a:p>
              <a:p>
                <a:pPr marL="457200" indent="-457200">
                  <a:spcBef>
                    <a:spcPts val="1800"/>
                  </a:spcBef>
                  <a:buAutoNum type="arabicPeriod"/>
                  <a:defRPr/>
                </a:pPr>
                <a:r>
                  <a:rPr lang="en-GB" sz="2400" dirty="0">
                    <a:solidFill>
                      <a:srgbClr val="231F20"/>
                    </a:solidFill>
                    <a:latin typeface="Arial" panose="020B0604020202020204"/>
                  </a:rPr>
                  <a:t>What price do we sell cake at if we want to make a profit of £5,000 at 600 cakes? Total revenue to get £5,000 profit would be Fixed costs (£3,600) plus variable costs (600 × £4 = £2,400) plus required profit (£5,000) = £11,000.  Divided by number of cakes (600) gives a selling price of £18</a:t>
                </a:r>
              </a:p>
              <a:p>
                <a:pPr marL="457200" indent="-457200">
                  <a:buAutoNum type="arabicPeriod"/>
                  <a:defRPr/>
                </a:pPr>
                <a:endParaRPr lang="en-GB" sz="2400" dirty="0">
                  <a:solidFill>
                    <a:srgbClr val="231F20"/>
                  </a:solidFill>
                  <a:latin typeface="Arial" panose="020B0604020202020204"/>
                </a:endParaRPr>
              </a:p>
              <a:p>
                <a:pPr>
                  <a:defRPr/>
                </a:pPr>
                <a:endParaRPr lang="en-GB" dirty="0">
                  <a:solidFill>
                    <a:srgbClr val="231F20"/>
                  </a:solidFill>
                  <a:latin typeface="Arial" panose="020B0604020202020204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DB92A7-AE55-4F32-A8FF-9F39FD5642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178" y="1396761"/>
                <a:ext cx="9781563" cy="5461239"/>
              </a:xfrm>
              <a:prstGeom prst="rect">
                <a:avLst/>
              </a:prstGeom>
              <a:blipFill>
                <a:blip r:embed="rId2"/>
                <a:stretch>
                  <a:fillRect l="-873" r="-16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0242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4EE6-A8B1-45CD-ADC8-181B194F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844" y="365127"/>
            <a:ext cx="9158506" cy="815974"/>
          </a:xfrm>
        </p:spPr>
        <p:txBody>
          <a:bodyPr/>
          <a:lstStyle/>
          <a:p>
            <a:r>
              <a:rPr lang="en-GB" dirty="0"/>
              <a:t>Contribution Margin Ratio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2A4D145-928F-4CC0-92E5-1F129005CB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0465239"/>
              </p:ext>
            </p:extLst>
          </p:nvPr>
        </p:nvGraphicFramePr>
        <p:xfrm>
          <a:off x="880844" y="3636736"/>
          <a:ext cx="9158505" cy="2743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052835">
                  <a:extLst>
                    <a:ext uri="{9D8B030D-6E8A-4147-A177-3AD203B41FA5}">
                      <a16:colId xmlns:a16="http://schemas.microsoft.com/office/drawing/2014/main" val="1645944267"/>
                    </a:ext>
                  </a:extLst>
                </a:gridCol>
                <a:gridCol w="3052835">
                  <a:extLst>
                    <a:ext uri="{9D8B030D-6E8A-4147-A177-3AD203B41FA5}">
                      <a16:colId xmlns:a16="http://schemas.microsoft.com/office/drawing/2014/main" val="2499676869"/>
                    </a:ext>
                  </a:extLst>
                </a:gridCol>
                <a:gridCol w="3052835">
                  <a:extLst>
                    <a:ext uri="{9D8B030D-6E8A-4147-A177-3AD203B41FA5}">
                      <a16:colId xmlns:a16="http://schemas.microsoft.com/office/drawing/2014/main" val="17702892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Total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Percentage of sales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50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Sales (1,000 cakes)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£10,000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100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7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Variable costs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£4,000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40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75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Contribution margin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£6,000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60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087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Fixed costs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£3,600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85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Profit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£2,400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8871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DB92A7-AE55-4F32-A8FF-9F39FD5642D3}"/>
                  </a:ext>
                </a:extLst>
              </p:cNvPr>
              <p:cNvSpPr txBox="1"/>
              <p:nvPr/>
            </p:nvSpPr>
            <p:spPr>
              <a:xfrm>
                <a:off x="880844" y="1181101"/>
                <a:ext cx="10430312" cy="227107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GB" sz="2400" dirty="0">
                    <a:solidFill>
                      <a:srgbClr val="231F20"/>
                    </a:solidFill>
                    <a:latin typeface="Arial" panose="020B0604020202020204"/>
                  </a:rPr>
                  <a:t>Contribution margin can also be calculated as a % of sales:</a:t>
                </a:r>
              </a:p>
              <a:p>
                <a:pPr>
                  <a:defRPr/>
                </a:pPr>
                <a:endParaRPr lang="en-GB" sz="2400" dirty="0">
                  <a:solidFill>
                    <a:srgbClr val="231F20"/>
                  </a:solidFill>
                  <a:latin typeface="Arial" panose="020B0604020202020204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𝐶𝑜𝑛𝑡𝑟𝑖𝑏𝑢𝑡𝑖𝑜𝑛</m:t>
                          </m:r>
                          <m:r>
                            <a:rPr lang="en-GB" sz="24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𝑚𝑎𝑟𝑔𝑖𝑛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</a:rPr>
                            <m:t>𝑆𝑎𝑙𝑒𝑠</m:t>
                          </m:r>
                        </m:den>
                      </m:f>
                      <m:r>
                        <a:rPr lang="en-GB" sz="2400" i="1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0" i="0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GB" sz="240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240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CM</m:t>
                      </m:r>
                      <m:r>
                        <a:rPr lang="en-GB" sz="240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40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</a:rPr>
                        <m:t>Ratio</m:t>
                      </m:r>
                    </m:oMath>
                  </m:oMathPara>
                </a14:m>
                <a:endParaRPr lang="en-GB" sz="2400" dirty="0">
                  <a:solidFill>
                    <a:srgbClr val="231F20"/>
                  </a:solidFill>
                  <a:latin typeface="Arial" panose="020B0604020202020204"/>
                </a:endParaRPr>
              </a:p>
              <a:p>
                <a:pPr>
                  <a:defRPr/>
                </a:pPr>
                <a:endParaRPr lang="en-GB" sz="2400" dirty="0">
                  <a:solidFill>
                    <a:srgbClr val="231F20"/>
                  </a:solidFill>
                  <a:latin typeface="Arial" panose="020B0604020202020204"/>
                </a:endParaRPr>
              </a:p>
              <a:p>
                <a:pPr>
                  <a:defRPr/>
                </a:pPr>
                <a:r>
                  <a:rPr lang="en-GB" sz="2400" dirty="0">
                    <a:solidFill>
                      <a:srgbClr val="231F20"/>
                    </a:solidFill>
                    <a:latin typeface="Arial" panose="020B0604020202020204"/>
                  </a:rPr>
                  <a:t>Profit = (Sales Revenue x contribution margin) - Fixed costs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DB92A7-AE55-4F32-A8FF-9F39FD5642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44" y="1181101"/>
                <a:ext cx="10430312" cy="2271071"/>
              </a:xfrm>
              <a:prstGeom prst="rect">
                <a:avLst/>
              </a:prstGeom>
              <a:blipFill>
                <a:blip r:embed="rId2"/>
                <a:stretch>
                  <a:fillRect l="-876" t="-1882" b="-56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2524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31333-A1D6-4261-BBE1-160BB18D4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456" y="155402"/>
            <a:ext cx="9015893" cy="825499"/>
          </a:xfrm>
        </p:spPr>
        <p:txBody>
          <a:bodyPr/>
          <a:lstStyle/>
          <a:p>
            <a:r>
              <a:rPr lang="en-GB" dirty="0"/>
              <a:t>Application of CVP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83FE9C-79A9-4A96-93BB-E1550B9FF4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3457" y="1276351"/>
                <a:ext cx="9991288" cy="4900613"/>
              </a:xfrm>
              <a:solidFill>
                <a:schemeClr val="bg1"/>
              </a:solidFill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sz="2400" dirty="0"/>
                  <a:t>Once we know contribution margin, managers can use this in decision making, for example modelling the impact on profit of:</a:t>
                </a:r>
              </a:p>
              <a:p>
                <a:r>
                  <a:rPr lang="en-US" sz="2000" dirty="0"/>
                  <a:t>A change in fixed costs and sales volume (e.g. an advertising campaign)</a:t>
                </a:r>
              </a:p>
              <a:p>
                <a:r>
                  <a:rPr lang="en-US" sz="2000" dirty="0"/>
                  <a:t>A change in variable costs and sales volume (e.g. using higher quality raw materials)</a:t>
                </a:r>
              </a:p>
              <a:p>
                <a:r>
                  <a:rPr lang="en-US" sz="2000" dirty="0"/>
                  <a:t>A change in fixed cost, sales price and sales volume</a:t>
                </a:r>
              </a:p>
              <a:p>
                <a:r>
                  <a:rPr lang="en-US" sz="2000" dirty="0"/>
                  <a:t>A change in variable costs, fixed costs and sales volume</a:t>
                </a:r>
              </a:p>
              <a:p>
                <a:r>
                  <a:rPr lang="en-US" sz="2000" dirty="0"/>
                  <a:t>A change in sales price</a:t>
                </a:r>
              </a:p>
              <a:p>
                <a:pPr marL="0" indent="0">
                  <a:spcAft>
                    <a:spcPts val="1200"/>
                  </a:spcAft>
                  <a:buNone/>
                </a:pPr>
                <a:r>
                  <a:rPr lang="en-US" sz="2400" dirty="0"/>
                  <a:t>You can also use it for target profit analysis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𝐹𝑖𝑥𝑒𝑑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𝑒𝑥𝑝𝑒𝑛𝑠𝑒𝑠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𝑇𝑎𝑟𝑔𝑒𝑡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𝑝𝑟𝑜𝑓𝑖𝑡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𝑈𝑛𝑖𝑡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𝑐𝑜𝑛𝑡𝑟𝑖𝑏𝑢𝑡𝑖𝑜𝑛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𝑚𝑎𝑟𝑔𝑖𝑛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𝑢𝑛𝑖𝑡𝑠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𝑟𝑒𝑎𝑐h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𝑡𝑎𝑟𝑔𝑒𝑡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𝑝𝑟𝑜𝑓𝑖𝑡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Margin of safety = Budgeted or actual sales – Break even sales</a:t>
                </a:r>
              </a:p>
              <a:p>
                <a:pPr marL="0" indent="0">
                  <a:buNone/>
                </a:pPr>
                <a:r>
                  <a:rPr lang="en-US" sz="2400" dirty="0"/>
                  <a:t>Margin of safety 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𝑀𝑎𝑟𝑔𝑖𝑛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𝑠𝑎𝑓𝑒𝑡𝑦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£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𝑏𝑢𝑑𝑔𝑒𝑡𝑒𝑑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𝑜𝑟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𝑎𝑐𝑡𝑢𝑎𝑙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𝑠𝑎𝑙𝑒𝑠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83FE9C-79A9-4A96-93BB-E1550B9FF4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3457" y="1276351"/>
                <a:ext cx="9991288" cy="4900613"/>
              </a:xfrm>
              <a:blipFill>
                <a:blip r:embed="rId2"/>
                <a:stretch>
                  <a:fillRect l="-976" t="-1741" r="-183" b="-58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72172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0AAD0-361A-4BD2-9B11-0B046B68E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791" y="222514"/>
            <a:ext cx="7886700" cy="749299"/>
          </a:xfrm>
        </p:spPr>
        <p:txBody>
          <a:bodyPr/>
          <a:lstStyle/>
          <a:p>
            <a:r>
              <a:rPr lang="en-GB" dirty="0"/>
              <a:t>Practice question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A6F13-5B2D-4E09-932B-6C3BC72EF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791" y="3991849"/>
            <a:ext cx="10167457" cy="2319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Question 1: You decide to reduce variable costs by using a lower quality ingredients with a per unit cost of £2 but this will cause sales to fall to 700 cakes – should you do it?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Question 2: You decide to undertake an advertising campaign which will cost £1,000 but will increase sales to 1,200 units.  Should you do it?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B03D5AA-D197-473F-821E-9971998383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9082713"/>
              </p:ext>
            </p:extLst>
          </p:nvPr>
        </p:nvGraphicFramePr>
        <p:xfrm>
          <a:off x="1166070" y="881864"/>
          <a:ext cx="8781000" cy="2743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27000">
                  <a:extLst>
                    <a:ext uri="{9D8B030D-6E8A-4147-A177-3AD203B41FA5}">
                      <a16:colId xmlns:a16="http://schemas.microsoft.com/office/drawing/2014/main" val="1645944267"/>
                    </a:ext>
                  </a:extLst>
                </a:gridCol>
                <a:gridCol w="2927000">
                  <a:extLst>
                    <a:ext uri="{9D8B030D-6E8A-4147-A177-3AD203B41FA5}">
                      <a16:colId xmlns:a16="http://schemas.microsoft.com/office/drawing/2014/main" val="2499676869"/>
                    </a:ext>
                  </a:extLst>
                </a:gridCol>
                <a:gridCol w="2927000">
                  <a:extLst>
                    <a:ext uri="{9D8B030D-6E8A-4147-A177-3AD203B41FA5}">
                      <a16:colId xmlns:a16="http://schemas.microsoft.com/office/drawing/2014/main" val="17702892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Total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Per unit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50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Sales (1,000 cakes)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£10,000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£10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7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Variable costs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£4,000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£4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75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Contribution margin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£6,000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£6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087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Fixed costs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£3,600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85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Profit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£2,400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88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6355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C8BE3-CFD9-479A-99A8-68FBA0A0D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dirty="0"/>
              <a:t>Learning Outcomes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DCBA6-6752-4C46-BA71-7AD74D400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US" sz="2000" dirty="0"/>
              <a:t>Define and distinguish different categories of cost</a:t>
            </a:r>
          </a:p>
          <a:p>
            <a:r>
              <a:rPr lang="en-US" sz="2000" dirty="0"/>
              <a:t>Understand how a fixed cost and a variable cost behave and deduce the break even point</a:t>
            </a:r>
          </a:p>
          <a:p>
            <a:r>
              <a:rPr lang="en-US" sz="2000" dirty="0"/>
              <a:t>Understand the benefits and limitations of using marginal contribution analysis and break even point</a:t>
            </a:r>
          </a:p>
          <a:p>
            <a:r>
              <a:rPr lang="en-US" sz="2000" dirty="0"/>
              <a:t>Discuss the impact for managers in decision making</a:t>
            </a:r>
          </a:p>
          <a:p>
            <a:r>
              <a:rPr lang="en-US" sz="2000" dirty="0"/>
              <a:t>Describe operation of full absorption costing and Activity Based Costing</a:t>
            </a:r>
          </a:p>
          <a:p>
            <a:r>
              <a:rPr lang="en-US" sz="2000" dirty="0"/>
              <a:t>Define a budget and show how budgets and strategy are related.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9D954F-A68E-4106-BC23-16754EF53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93" r="30926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2441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0AAD0-361A-4BD2-9B11-0B046B68E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619" y="365127"/>
            <a:ext cx="9292731" cy="749299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Practice question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A6F13-5B2D-4E09-932B-6C3BC72EF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455" y="1114426"/>
            <a:ext cx="10083567" cy="242887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Q1: You decide to reduce variable costs by using a lower quality ingredients with a per unit cost of £2 but this will cause sales to fall to 700 cakes – should you do it?</a:t>
            </a:r>
          </a:p>
          <a:p>
            <a:pPr marL="0" indent="0">
              <a:buNone/>
            </a:pP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New contribution margin = 700 x £8 = £5,600</a:t>
            </a:r>
          </a:p>
          <a:p>
            <a:pPr marL="0" indent="0">
              <a:buNone/>
            </a:pP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Present contribution margin = 1,000 x £6 = £6,000</a:t>
            </a:r>
          </a:p>
          <a:p>
            <a:pPr marL="0" indent="0">
              <a:buNone/>
            </a:pP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Decrease in total contribution margin = £400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7F774D-7068-4BF5-84C2-7AB37CEC8AC4}"/>
              </a:ext>
            </a:extLst>
          </p:cNvPr>
          <p:cNvSpPr/>
          <p:nvPr/>
        </p:nvSpPr>
        <p:spPr>
          <a:xfrm>
            <a:off x="746619" y="1114426"/>
            <a:ext cx="10469461" cy="2428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31501B-3134-4182-A267-38016A59415D}"/>
              </a:ext>
            </a:extLst>
          </p:cNvPr>
          <p:cNvSpPr/>
          <p:nvPr/>
        </p:nvSpPr>
        <p:spPr>
          <a:xfrm>
            <a:off x="746619" y="3769519"/>
            <a:ext cx="10469461" cy="21812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FB3F6-EDCC-466A-B226-5977D1E01B86}"/>
              </a:ext>
            </a:extLst>
          </p:cNvPr>
          <p:cNvSpPr txBox="1"/>
          <p:nvPr/>
        </p:nvSpPr>
        <p:spPr>
          <a:xfrm>
            <a:off x="872455" y="3900881"/>
            <a:ext cx="100637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Q2: You decide to undertake an advertising campaign which will cost £1,000 but will increase sales to 1,200 units.  Should you do it?</a:t>
            </a:r>
          </a:p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Incremental contribution margin = £6 x 200 = £1,200</a:t>
            </a:r>
          </a:p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Increase in fixed costs = £1,000</a:t>
            </a:r>
          </a:p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Increase in profit = £200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984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>
            <a:extLst>
              <a:ext uri="{FF2B5EF4-FFF2-40B4-BE49-F238E27FC236}">
                <a16:creationId xmlns:a16="http://schemas.microsoft.com/office/drawing/2014/main" id="{E5591224-115C-42C7-AAAA-8FC01CA65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00013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Figure 7.10 The effect of operating gearing</a:t>
            </a:r>
            <a:endParaRPr lang="en-GB" altLang="en-US" sz="2400">
              <a:solidFill>
                <a:srgbClr val="007FA3"/>
              </a:solidFill>
            </a:endParaRPr>
          </a:p>
        </p:txBody>
      </p:sp>
      <p:grpSp>
        <p:nvGrpSpPr>
          <p:cNvPr id="29699" name="Group 6">
            <a:extLst>
              <a:ext uri="{FF2B5EF4-FFF2-40B4-BE49-F238E27FC236}">
                <a16:creationId xmlns:a16="http://schemas.microsoft.com/office/drawing/2014/main" id="{4C566638-CCBF-4776-B237-F0B56244BA5E}"/>
              </a:ext>
            </a:extLst>
          </p:cNvPr>
          <p:cNvGrpSpPr>
            <a:grpSpLocks/>
          </p:cNvGrpSpPr>
          <p:nvPr/>
        </p:nvGrpSpPr>
        <p:grpSpPr bwMode="auto">
          <a:xfrm>
            <a:off x="3294064" y="950914"/>
            <a:ext cx="5603875" cy="4592637"/>
            <a:chOff x="1428" y="838"/>
            <a:chExt cx="2831" cy="2320"/>
          </a:xfrm>
        </p:grpSpPr>
        <p:pic>
          <p:nvPicPr>
            <p:cNvPr id="29700" name="Picture 7" descr="gearing">
              <a:extLst>
                <a:ext uri="{FF2B5EF4-FFF2-40B4-BE49-F238E27FC236}">
                  <a16:creationId xmlns:a16="http://schemas.microsoft.com/office/drawing/2014/main" id="{82CA8B49-2750-43EE-952D-0E67196213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" y="838"/>
              <a:ext cx="2831" cy="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1" name="Oval 8">
              <a:extLst>
                <a:ext uri="{FF2B5EF4-FFF2-40B4-BE49-F238E27FC236}">
                  <a16:creationId xmlns:a16="http://schemas.microsoft.com/office/drawing/2014/main" id="{900E1E84-3B87-4C2F-AA5F-EB3FFBF84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4" y="1232"/>
              <a:ext cx="528" cy="280"/>
            </a:xfrm>
            <a:prstGeom prst="ellipse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9702" name="Text Box 9">
              <a:extLst>
                <a:ext uri="{FF2B5EF4-FFF2-40B4-BE49-F238E27FC236}">
                  <a16:creationId xmlns:a16="http://schemas.microsoft.com/office/drawing/2014/main" id="{EF838CF6-3557-457D-AFAD-33E87B4461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9" y="1180"/>
              <a:ext cx="1067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Volume of output</a:t>
              </a:r>
              <a:endParaRPr lang="en-US" altLang="en-US" sz="2000" b="1">
                <a:solidFill>
                  <a:srgbClr val="000000"/>
                </a:solidFill>
              </a:endParaRPr>
            </a:p>
          </p:txBody>
        </p:sp>
        <p:sp>
          <p:nvSpPr>
            <p:cNvPr id="29703" name="Oval 10">
              <a:extLst>
                <a:ext uri="{FF2B5EF4-FFF2-40B4-BE49-F238E27FC236}">
                  <a16:creationId xmlns:a16="http://schemas.microsoft.com/office/drawing/2014/main" id="{C5AFEA12-77F0-40C7-A011-BE1AE80ECC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2472"/>
              <a:ext cx="248" cy="88"/>
            </a:xfrm>
            <a:prstGeom prst="ellipse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9704" name="Text Box 11">
              <a:extLst>
                <a:ext uri="{FF2B5EF4-FFF2-40B4-BE49-F238E27FC236}">
                  <a16:creationId xmlns:a16="http://schemas.microsoft.com/office/drawing/2014/main" id="{ACB3070C-0082-4CBB-88AC-D4B78AB4DA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6" y="2440"/>
              <a:ext cx="800" cy="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Profit</a:t>
              </a:r>
              <a:endParaRPr lang="en-US" altLang="en-US" sz="1600" b="1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5A220-4C81-483A-AC09-CBD361079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006" y="172180"/>
            <a:ext cx="9586344" cy="930274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Cost Structure/Operating Gearing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815ED-CAF3-4382-B97A-E8894D8D9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05" y="1295400"/>
            <a:ext cx="11123801" cy="2060195"/>
          </a:xfrm>
        </p:spPr>
        <p:txBody>
          <a:bodyPr>
            <a:noAutofit/>
          </a:bodyPr>
          <a:lstStyle/>
          <a:p>
            <a:r>
              <a:rPr lang="en-GB" sz="2000" dirty="0"/>
              <a:t>What is the best trade off between fixed and variable costs</a:t>
            </a:r>
          </a:p>
          <a:p>
            <a:pPr lvl="1"/>
            <a:r>
              <a:rPr lang="en-GB" sz="2000" dirty="0"/>
              <a:t>E.g. buying in components rather than making yourself, automating by machinery rather than labour costs</a:t>
            </a:r>
            <a:endParaRPr lang="en-US" sz="2000" dirty="0"/>
          </a:p>
          <a:p>
            <a:r>
              <a:rPr lang="en-US" sz="2000" dirty="0"/>
              <a:t>In my cupcake factory I have the choice of using a individuals to make the cakes (high variable cost, lower fixed cost) or a machine to (low variable cost, high fixed cost)</a:t>
            </a:r>
          </a:p>
          <a:p>
            <a:r>
              <a:rPr lang="en-US" sz="2000" dirty="0"/>
              <a:t>As you can see at sales of 1,000 I get the same profit whatever I choose. </a:t>
            </a:r>
            <a:endParaRPr lang="en-GB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8844E78-0887-48AC-8514-7E86830645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8789406"/>
              </p:ext>
            </p:extLst>
          </p:nvPr>
        </p:nvGraphicFramePr>
        <p:xfrm>
          <a:off x="1627464" y="3635666"/>
          <a:ext cx="8039187" cy="2763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02440">
                  <a:extLst>
                    <a:ext uri="{9D8B030D-6E8A-4147-A177-3AD203B41FA5}">
                      <a16:colId xmlns:a16="http://schemas.microsoft.com/office/drawing/2014/main" val="1645944267"/>
                    </a:ext>
                  </a:extLst>
                </a:gridCol>
                <a:gridCol w="1496084">
                  <a:extLst>
                    <a:ext uri="{9D8B030D-6E8A-4147-A177-3AD203B41FA5}">
                      <a16:colId xmlns:a16="http://schemas.microsoft.com/office/drawing/2014/main" val="2499676869"/>
                    </a:ext>
                  </a:extLst>
                </a:gridCol>
                <a:gridCol w="1895900">
                  <a:extLst>
                    <a:ext uri="{9D8B030D-6E8A-4147-A177-3AD203B41FA5}">
                      <a16:colId xmlns:a16="http://schemas.microsoft.com/office/drawing/2014/main" val="1770289290"/>
                    </a:ext>
                  </a:extLst>
                </a:gridCol>
                <a:gridCol w="1560570">
                  <a:extLst>
                    <a:ext uri="{9D8B030D-6E8A-4147-A177-3AD203B41FA5}">
                      <a16:colId xmlns:a16="http://schemas.microsoft.com/office/drawing/2014/main" val="2321020581"/>
                    </a:ext>
                  </a:extLst>
                </a:gridCol>
                <a:gridCol w="1384193">
                  <a:extLst>
                    <a:ext uri="{9D8B030D-6E8A-4147-A177-3AD203B41FA5}">
                      <a16:colId xmlns:a16="http://schemas.microsoft.com/office/drawing/2014/main" val="4520884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Per unit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Per Unit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50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Sales (1,000 cakes)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7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Variable costs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£4,000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£2,000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75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Contribution margin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£6,000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£8,000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087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Fixed costs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£3,600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£5,600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85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Profit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£2,400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£2,400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88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8287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5A220-4C81-483A-AC09-CBD361079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117" y="241304"/>
            <a:ext cx="9519233" cy="930274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Cost Structure/Operating Gearing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815ED-CAF3-4382-B97A-E8894D8D9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116" y="1187589"/>
            <a:ext cx="9519233" cy="476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happens if there is a 10% increase in sales?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8844E78-0887-48AC-8514-7E86830645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5616772"/>
              </p:ext>
            </p:extLst>
          </p:nvPr>
        </p:nvGraphicFramePr>
        <p:xfrm>
          <a:off x="1107347" y="1812359"/>
          <a:ext cx="8196219" cy="2763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35694">
                  <a:extLst>
                    <a:ext uri="{9D8B030D-6E8A-4147-A177-3AD203B41FA5}">
                      <a16:colId xmlns:a16="http://schemas.microsoft.com/office/drawing/2014/main" val="1645944267"/>
                    </a:ext>
                  </a:extLst>
                </a:gridCol>
                <a:gridCol w="1525307">
                  <a:extLst>
                    <a:ext uri="{9D8B030D-6E8A-4147-A177-3AD203B41FA5}">
                      <a16:colId xmlns:a16="http://schemas.microsoft.com/office/drawing/2014/main" val="2499676869"/>
                    </a:ext>
                  </a:extLst>
                </a:gridCol>
                <a:gridCol w="1932933">
                  <a:extLst>
                    <a:ext uri="{9D8B030D-6E8A-4147-A177-3AD203B41FA5}">
                      <a16:colId xmlns:a16="http://schemas.microsoft.com/office/drawing/2014/main" val="1770289290"/>
                    </a:ext>
                  </a:extLst>
                </a:gridCol>
                <a:gridCol w="1591054">
                  <a:extLst>
                    <a:ext uri="{9D8B030D-6E8A-4147-A177-3AD203B41FA5}">
                      <a16:colId xmlns:a16="http://schemas.microsoft.com/office/drawing/2014/main" val="2321020581"/>
                    </a:ext>
                  </a:extLst>
                </a:gridCol>
                <a:gridCol w="1411231">
                  <a:extLst>
                    <a:ext uri="{9D8B030D-6E8A-4147-A177-3AD203B41FA5}">
                      <a16:colId xmlns:a16="http://schemas.microsoft.com/office/drawing/2014/main" val="4520884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Per unit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Per Unit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50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Sales (1,100 cakes)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£11,000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£11,000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7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Variable costs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£4,400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£2,200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75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Contribution margin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£6,600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£8,800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087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Fixed costs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£3,600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£5,600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85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Profit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£3,000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£3,200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8871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3D7E09B-1425-41E9-A7BC-1CAA47F9F59B}"/>
              </a:ext>
            </a:extLst>
          </p:cNvPr>
          <p:cNvSpPr txBox="1"/>
          <p:nvPr/>
        </p:nvSpPr>
        <p:spPr>
          <a:xfrm>
            <a:off x="654341" y="4962525"/>
            <a:ext cx="84087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231F20"/>
                </a:solidFill>
                <a:latin typeface="Arial" panose="020B0604020202020204"/>
              </a:rPr>
              <a:t>For a 10% increase in sales, option 1 gives a 25% increase in profit, option 2 gives a 33% increase in profit. </a:t>
            </a:r>
            <a:endParaRPr lang="en-US" sz="2400" dirty="0">
              <a:solidFill>
                <a:srgbClr val="231F2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74758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5A220-4C81-483A-AC09-CBD361079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506" y="365127"/>
            <a:ext cx="9510844" cy="930274"/>
          </a:xfrm>
        </p:spPr>
        <p:txBody>
          <a:bodyPr>
            <a:norm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Cost Structure/Operating Gearing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815ED-CAF3-4382-B97A-E8894D8D9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506" y="1295402"/>
            <a:ext cx="9510844" cy="476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dirty="0"/>
              <a:t> about a 10% decrease in sales?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8844E78-0887-48AC-8514-7E86830645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7416105"/>
              </p:ext>
            </p:extLst>
          </p:nvPr>
        </p:nvGraphicFramePr>
        <p:xfrm>
          <a:off x="1476462" y="1866265"/>
          <a:ext cx="7986319" cy="2763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91244">
                  <a:extLst>
                    <a:ext uri="{9D8B030D-6E8A-4147-A177-3AD203B41FA5}">
                      <a16:colId xmlns:a16="http://schemas.microsoft.com/office/drawing/2014/main" val="1645944267"/>
                    </a:ext>
                  </a:extLst>
                </a:gridCol>
                <a:gridCol w="1486245">
                  <a:extLst>
                    <a:ext uri="{9D8B030D-6E8A-4147-A177-3AD203B41FA5}">
                      <a16:colId xmlns:a16="http://schemas.microsoft.com/office/drawing/2014/main" val="2499676869"/>
                    </a:ext>
                  </a:extLst>
                </a:gridCol>
                <a:gridCol w="1883431">
                  <a:extLst>
                    <a:ext uri="{9D8B030D-6E8A-4147-A177-3AD203B41FA5}">
                      <a16:colId xmlns:a16="http://schemas.microsoft.com/office/drawing/2014/main" val="1770289290"/>
                    </a:ext>
                  </a:extLst>
                </a:gridCol>
                <a:gridCol w="1550308">
                  <a:extLst>
                    <a:ext uri="{9D8B030D-6E8A-4147-A177-3AD203B41FA5}">
                      <a16:colId xmlns:a16="http://schemas.microsoft.com/office/drawing/2014/main" val="2321020581"/>
                    </a:ext>
                  </a:extLst>
                </a:gridCol>
                <a:gridCol w="1375091">
                  <a:extLst>
                    <a:ext uri="{9D8B030D-6E8A-4147-A177-3AD203B41FA5}">
                      <a16:colId xmlns:a16="http://schemas.microsoft.com/office/drawing/2014/main" val="4520884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Per unit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Per Unit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50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Sales (900 cakes)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£9,000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£9,000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7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Variable costs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£3,600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£1,800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75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Contribution margin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£5,400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£7,200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087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Fixed costs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£3,600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£5,600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85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Profit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£1,800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£1,600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8871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3D7E09B-1425-41E9-A7BC-1CAA47F9F59B}"/>
              </a:ext>
            </a:extLst>
          </p:cNvPr>
          <p:cNvSpPr txBox="1"/>
          <p:nvPr/>
        </p:nvSpPr>
        <p:spPr>
          <a:xfrm>
            <a:off x="612396" y="4861657"/>
            <a:ext cx="106288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231F20"/>
                </a:solidFill>
                <a:latin typeface="Arial" panose="020B0604020202020204"/>
              </a:rPr>
              <a:t>For a 10% decrease in sales, option 1 gives a 25% decrease in profit, option 2 gives a 33% decrease in profit.</a:t>
            </a:r>
          </a:p>
          <a:p>
            <a:pPr>
              <a:defRPr/>
            </a:pPr>
            <a:endParaRPr lang="en-GB" sz="2000" dirty="0">
              <a:solidFill>
                <a:srgbClr val="231F20"/>
              </a:solidFill>
              <a:latin typeface="Arial" panose="020B0604020202020204"/>
            </a:endParaRPr>
          </a:p>
          <a:p>
            <a:pPr>
              <a:defRPr/>
            </a:pPr>
            <a:r>
              <a:rPr lang="en-GB" sz="2000" dirty="0">
                <a:solidFill>
                  <a:srgbClr val="231F20"/>
                </a:solidFill>
                <a:latin typeface="Arial" panose="020B0604020202020204"/>
              </a:rPr>
              <a:t>Higher proportion of fixed costs mean a higher break even point and more profit volatility – more upside when things go well but also more downside… </a:t>
            </a:r>
            <a:endParaRPr lang="en-US" sz="2000" dirty="0">
              <a:solidFill>
                <a:srgbClr val="231F2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353603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B87DA-1874-45B7-8D5B-CC275B464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Operating leverage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32B5FF-19E0-4799-9B32-5AD9F66043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90"/>
                <a:ext cx="10515600" cy="3062768"/>
              </a:xfrm>
              <a:solidFill>
                <a:schemeClr val="bg1"/>
              </a:solidFill>
            </p:spPr>
            <p:txBody>
              <a:bodyPr/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degree of operating leverage shows how profit moves when sales move.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If leverage is high, profit will move proportionately more than if it is low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Operating leverage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𝐶𝑜𝑛𝑡𝑟𝑖𝑏𝑢𝑡𝑖𝑜𝑛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𝑚𝑎𝑟𝑔𝑖𝑛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𝑃𝑟𝑜𝑓𝑖𝑡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Option A – operating leverage at 1,000 sales = 2.5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Option B – operating leverage at 1,000 sales = 3.33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32B5FF-19E0-4799-9B32-5AD9F66043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90"/>
                <a:ext cx="10515600" cy="3062768"/>
              </a:xfrm>
              <a:blipFill>
                <a:blip r:embed="rId2"/>
                <a:stretch>
                  <a:fillRect l="-928" t="-25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61583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>
            <a:extLst>
              <a:ext uri="{FF2B5EF4-FFF2-40B4-BE49-F238E27FC236}">
                <a16:creationId xmlns:a16="http://schemas.microsoft.com/office/drawing/2014/main" id="{1C4405E7-CB26-4907-953C-5D32BBAAE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64" y="87314"/>
            <a:ext cx="8448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 dirty="0">
                <a:solidFill>
                  <a:srgbClr val="007FA3"/>
                </a:solidFill>
              </a:rPr>
              <a:t>Figure 7.8a Break-even chart  - low gearing</a:t>
            </a:r>
            <a:endParaRPr lang="en-GB" altLang="en-US" sz="2400" dirty="0">
              <a:solidFill>
                <a:srgbClr val="007FA3"/>
              </a:solidFill>
            </a:endParaRPr>
          </a:p>
        </p:txBody>
      </p:sp>
      <p:pic>
        <p:nvPicPr>
          <p:cNvPr id="25603" name="Picture 1">
            <a:extLst>
              <a:ext uri="{FF2B5EF4-FFF2-40B4-BE49-F238E27FC236}">
                <a16:creationId xmlns:a16="http://schemas.microsoft.com/office/drawing/2014/main" id="{CAA47858-8763-4C86-9C34-445EBAE97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025" y="1187451"/>
            <a:ext cx="772795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>
            <a:extLst>
              <a:ext uri="{FF2B5EF4-FFF2-40B4-BE49-F238E27FC236}">
                <a16:creationId xmlns:a16="http://schemas.microsoft.com/office/drawing/2014/main" id="{CD036A33-69D6-4BB3-8F4F-6307DE652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88901"/>
            <a:ext cx="8785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 dirty="0">
                <a:solidFill>
                  <a:srgbClr val="007FA3"/>
                </a:solidFill>
              </a:rPr>
              <a:t>Figure 7.8b Break-even chart – high gearing</a:t>
            </a:r>
            <a:endParaRPr lang="en-GB" altLang="en-US" sz="2400" dirty="0">
              <a:solidFill>
                <a:srgbClr val="007FA3"/>
              </a:solidFill>
            </a:endParaRPr>
          </a:p>
        </p:txBody>
      </p:sp>
      <p:grpSp>
        <p:nvGrpSpPr>
          <p:cNvPr id="26627" name="Group 1">
            <a:extLst>
              <a:ext uri="{FF2B5EF4-FFF2-40B4-BE49-F238E27FC236}">
                <a16:creationId xmlns:a16="http://schemas.microsoft.com/office/drawing/2014/main" id="{7F18FCBB-2F53-47A9-BBEB-C5F0E84ADCE6}"/>
              </a:ext>
            </a:extLst>
          </p:cNvPr>
          <p:cNvGrpSpPr>
            <a:grpSpLocks/>
          </p:cNvGrpSpPr>
          <p:nvPr/>
        </p:nvGrpSpPr>
        <p:grpSpPr bwMode="auto">
          <a:xfrm>
            <a:off x="2654301" y="1085850"/>
            <a:ext cx="6861175" cy="5214938"/>
            <a:chOff x="1457085" y="1060450"/>
            <a:chExt cx="6158153" cy="4679950"/>
          </a:xfrm>
        </p:grpSpPr>
        <p:sp>
          <p:nvSpPr>
            <p:cNvPr id="26628" name="AutoShape 5">
              <a:extLst>
                <a:ext uri="{FF2B5EF4-FFF2-40B4-BE49-F238E27FC236}">
                  <a16:creationId xmlns:a16="http://schemas.microsoft.com/office/drawing/2014/main" id="{3757A495-E621-46D4-B33F-C8666689ADE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97701" flipH="1">
              <a:off x="5765441" y="1344819"/>
              <a:ext cx="1624108" cy="557307"/>
            </a:xfrm>
            <a:prstGeom prst="rtTriangle">
              <a:avLst/>
            </a:prstGeom>
            <a:solidFill>
              <a:srgbClr val="EA9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29" name="AutoShape 6">
              <a:extLst>
                <a:ext uri="{FF2B5EF4-FFF2-40B4-BE49-F238E27FC236}">
                  <a16:creationId xmlns:a16="http://schemas.microsoft.com/office/drawing/2014/main" id="{7C7EEC08-84AC-421F-B6D7-C5AAFA79B5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07701" flipV="1">
              <a:off x="2025851" y="2931001"/>
              <a:ext cx="4146688" cy="1343253"/>
            </a:xfrm>
            <a:prstGeom prst="rtTriangle">
              <a:avLst/>
            </a:prstGeom>
            <a:solidFill>
              <a:srgbClr val="C0C1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30" name="Line 7">
              <a:extLst>
                <a:ext uri="{FF2B5EF4-FFF2-40B4-BE49-F238E27FC236}">
                  <a16:creationId xmlns:a16="http://schemas.microsoft.com/office/drawing/2014/main" id="{81582579-7CC2-4228-9009-0E1D3F1891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88669" y="1080456"/>
              <a:ext cx="4849468" cy="3894004"/>
            </a:xfrm>
            <a:prstGeom prst="line">
              <a:avLst/>
            </a:prstGeom>
            <a:noFill/>
            <a:ln w="76200">
              <a:solidFill>
                <a:srgbClr val="50507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6631" name="AutoShape 8">
              <a:extLst>
                <a:ext uri="{FF2B5EF4-FFF2-40B4-BE49-F238E27FC236}">
                  <a16:creationId xmlns:a16="http://schemas.microsoft.com/office/drawing/2014/main" id="{C5757274-12AB-46B9-86F0-CC49B9AA3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8763" y="1060450"/>
              <a:ext cx="887046" cy="4679950"/>
            </a:xfrm>
            <a:prstGeom prst="cube">
              <a:avLst>
                <a:gd name="adj" fmla="val 1046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32" name="Text Box 9">
              <a:extLst>
                <a:ext uri="{FF2B5EF4-FFF2-40B4-BE49-F238E27FC236}">
                  <a16:creationId xmlns:a16="http://schemas.microsoft.com/office/drawing/2014/main" id="{42842E8D-0BB6-40EC-AD98-55633605DB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7085" y="1179056"/>
              <a:ext cx="928355" cy="745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Revenue/Cost (£000)</a:t>
              </a:r>
            </a:p>
          </p:txBody>
        </p:sp>
        <p:sp>
          <p:nvSpPr>
            <p:cNvPr id="26633" name="Text Box 10">
              <a:extLst>
                <a:ext uri="{FF2B5EF4-FFF2-40B4-BE49-F238E27FC236}">
                  <a16:creationId xmlns:a16="http://schemas.microsoft.com/office/drawing/2014/main" id="{DB6881CF-D0CC-461B-B00F-7968EE5F12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8699" y="4378570"/>
              <a:ext cx="311394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26634" name="AutoShape 11">
              <a:extLst>
                <a:ext uri="{FF2B5EF4-FFF2-40B4-BE49-F238E27FC236}">
                  <a16:creationId xmlns:a16="http://schemas.microsoft.com/office/drawing/2014/main" id="{1FF46BDF-6EAD-4345-9390-84BEA85CD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8285" y="3576906"/>
              <a:ext cx="1305571" cy="460136"/>
            </a:xfrm>
            <a:prstGeom prst="roundRect">
              <a:avLst>
                <a:gd name="adj" fmla="val 16667"/>
              </a:avLst>
            </a:prstGeom>
            <a:solidFill>
              <a:srgbClr val="E5CE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35" name="Text Box 12">
              <a:extLst>
                <a:ext uri="{FF2B5EF4-FFF2-40B4-BE49-F238E27FC236}">
                  <a16:creationId xmlns:a16="http://schemas.microsoft.com/office/drawing/2014/main" id="{3BE74706-D706-4950-A96B-55F714E63F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44015" y="3646926"/>
              <a:ext cx="1609823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000000"/>
                  </a:solidFill>
                </a:rPr>
                <a:t>Fixed cost</a:t>
              </a:r>
            </a:p>
          </p:txBody>
        </p:sp>
        <p:sp>
          <p:nvSpPr>
            <p:cNvPr id="26636" name="AutoShape 13">
              <a:extLst>
                <a:ext uri="{FF2B5EF4-FFF2-40B4-BE49-F238E27FC236}">
                  <a16:creationId xmlns:a16="http://schemas.microsoft.com/office/drawing/2014/main" id="{9BB3F20A-FE20-4DF1-984C-696C9FDAD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818" y="4348561"/>
              <a:ext cx="201406" cy="234355"/>
            </a:xfrm>
            <a:prstGeom prst="cube">
              <a:avLst>
                <a:gd name="adj" fmla="val 39009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37" name="Text Box 14">
              <a:extLst>
                <a:ext uri="{FF2B5EF4-FFF2-40B4-BE49-F238E27FC236}">
                  <a16:creationId xmlns:a16="http://schemas.microsoft.com/office/drawing/2014/main" id="{A7863AE5-CA88-4B23-923E-5BDC3CDCF6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7272" y="2492300"/>
              <a:ext cx="311394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26638" name="Text Box 15">
              <a:extLst>
                <a:ext uri="{FF2B5EF4-FFF2-40B4-BE49-F238E27FC236}">
                  <a16:creationId xmlns:a16="http://schemas.microsoft.com/office/drawing/2014/main" id="{BAB42013-0D44-4857-B28C-7C3968CCCB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5845" y="2949578"/>
              <a:ext cx="311394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26639" name="Text Box 16">
              <a:extLst>
                <a:ext uri="{FF2B5EF4-FFF2-40B4-BE49-F238E27FC236}">
                  <a16:creationId xmlns:a16="http://schemas.microsoft.com/office/drawing/2014/main" id="{4FFBCC8C-766B-45DD-8EBE-C200AB41EE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7272" y="3418287"/>
              <a:ext cx="311394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26640" name="Text Box 17">
              <a:extLst>
                <a:ext uri="{FF2B5EF4-FFF2-40B4-BE49-F238E27FC236}">
                  <a16:creationId xmlns:a16="http://schemas.microsoft.com/office/drawing/2014/main" id="{ADDF79C7-D393-4FEB-8966-9E547476CA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8699" y="3909861"/>
              <a:ext cx="311394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26641" name="AutoShape 18">
              <a:extLst>
                <a:ext uri="{FF2B5EF4-FFF2-40B4-BE49-F238E27FC236}">
                  <a16:creationId xmlns:a16="http://schemas.microsoft.com/office/drawing/2014/main" id="{0CA94C3B-C970-4944-A67D-211A32033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0107" y="4980176"/>
              <a:ext cx="5160862" cy="760224"/>
            </a:xfrm>
            <a:prstGeom prst="cube">
              <a:avLst>
                <a:gd name="adj" fmla="val 10639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42" name="Text Box 19">
              <a:extLst>
                <a:ext uri="{FF2B5EF4-FFF2-40B4-BE49-F238E27FC236}">
                  <a16:creationId xmlns:a16="http://schemas.microsoft.com/office/drawing/2014/main" id="{D5A5630C-8E04-4EE4-A054-5265F8C757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5715" y="5374578"/>
              <a:ext cx="4162400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Volume of activity (number of baskets)</a:t>
              </a:r>
            </a:p>
          </p:txBody>
        </p:sp>
        <p:sp>
          <p:nvSpPr>
            <p:cNvPr id="26643" name="Text Box 20">
              <a:extLst>
                <a:ext uri="{FF2B5EF4-FFF2-40B4-BE49-F238E27FC236}">
                  <a16:creationId xmlns:a16="http://schemas.microsoft.com/office/drawing/2014/main" id="{CAC4EB02-4FA2-4FBF-99D8-8C6AB4E99C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7269" y="4867286"/>
              <a:ext cx="311394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26644" name="AutoShape 21">
              <a:extLst>
                <a:ext uri="{FF2B5EF4-FFF2-40B4-BE49-F238E27FC236}">
                  <a16:creationId xmlns:a16="http://schemas.microsoft.com/office/drawing/2014/main" id="{FCAEFD5D-2214-49BD-84CD-C207FD1FF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2885" y="4837277"/>
              <a:ext cx="228546" cy="217207"/>
            </a:xfrm>
            <a:prstGeom prst="cube">
              <a:avLst>
                <a:gd name="adj" fmla="val 3026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45" name="AutoShape 22">
              <a:extLst>
                <a:ext uri="{FF2B5EF4-FFF2-40B4-BE49-F238E27FC236}">
                  <a16:creationId xmlns:a16="http://schemas.microsoft.com/office/drawing/2014/main" id="{FE62E4C0-8345-479A-86E7-B24374F40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1370" y="4837277"/>
              <a:ext cx="228546" cy="217207"/>
            </a:xfrm>
            <a:prstGeom prst="cube">
              <a:avLst>
                <a:gd name="adj" fmla="val 3026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46" name="AutoShape 23">
              <a:extLst>
                <a:ext uri="{FF2B5EF4-FFF2-40B4-BE49-F238E27FC236}">
                  <a16:creationId xmlns:a16="http://schemas.microsoft.com/office/drawing/2014/main" id="{4C7E3274-874C-47FA-83B0-48BF51C66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1282" y="4837277"/>
              <a:ext cx="228546" cy="217207"/>
            </a:xfrm>
            <a:prstGeom prst="cube">
              <a:avLst>
                <a:gd name="adj" fmla="val 3026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47" name="AutoShape 24">
              <a:extLst>
                <a:ext uri="{FF2B5EF4-FFF2-40B4-BE49-F238E27FC236}">
                  <a16:creationId xmlns:a16="http://schemas.microsoft.com/office/drawing/2014/main" id="{60CDFD0B-ADD9-4B2C-8A11-A02D9FB6C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1194" y="4837277"/>
              <a:ext cx="228546" cy="217207"/>
            </a:xfrm>
            <a:prstGeom prst="cube">
              <a:avLst>
                <a:gd name="adj" fmla="val 3026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48" name="Text Box 25">
              <a:extLst>
                <a:ext uri="{FF2B5EF4-FFF2-40B4-BE49-F238E27FC236}">
                  <a16:creationId xmlns:a16="http://schemas.microsoft.com/office/drawing/2014/main" id="{EA895358-973C-4470-A319-AA4CA81E8C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8620" y="5018759"/>
              <a:ext cx="551368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100</a:t>
              </a:r>
            </a:p>
          </p:txBody>
        </p:sp>
        <p:sp>
          <p:nvSpPr>
            <p:cNvPr id="26649" name="Text Box 26">
              <a:extLst>
                <a:ext uri="{FF2B5EF4-FFF2-40B4-BE49-F238E27FC236}">
                  <a16:creationId xmlns:a16="http://schemas.microsoft.com/office/drawing/2014/main" id="{0ECCC8C0-5F54-4072-8BCD-242916E69D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2639" y="5018759"/>
              <a:ext cx="539941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400</a:t>
              </a:r>
            </a:p>
          </p:txBody>
        </p:sp>
        <p:sp>
          <p:nvSpPr>
            <p:cNvPr id="26650" name="Text Box 27">
              <a:extLst>
                <a:ext uri="{FF2B5EF4-FFF2-40B4-BE49-F238E27FC236}">
                  <a16:creationId xmlns:a16="http://schemas.microsoft.com/office/drawing/2014/main" id="{E0182FC3-6E96-4026-BC7C-51F63ABBA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4154" y="5018759"/>
              <a:ext cx="562795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300</a:t>
              </a:r>
            </a:p>
          </p:txBody>
        </p:sp>
        <p:sp>
          <p:nvSpPr>
            <p:cNvPr id="26651" name="Text Box 28">
              <a:extLst>
                <a:ext uri="{FF2B5EF4-FFF2-40B4-BE49-F238E27FC236}">
                  <a16:creationId xmlns:a16="http://schemas.microsoft.com/office/drawing/2014/main" id="{2DFCD67F-BAF1-4BD7-A0C0-1F04475137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7105" y="5018759"/>
              <a:ext cx="562795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200</a:t>
              </a:r>
            </a:p>
          </p:txBody>
        </p:sp>
        <p:sp>
          <p:nvSpPr>
            <p:cNvPr id="26652" name="Text Box 29">
              <a:extLst>
                <a:ext uri="{FF2B5EF4-FFF2-40B4-BE49-F238E27FC236}">
                  <a16:creationId xmlns:a16="http://schemas.microsoft.com/office/drawing/2014/main" id="{7E4E87F3-4DD7-4F10-8F00-DC03E5D193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66836" y="5018759"/>
              <a:ext cx="585650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500</a:t>
              </a:r>
            </a:p>
          </p:txBody>
        </p:sp>
        <p:sp>
          <p:nvSpPr>
            <p:cNvPr id="26653" name="AutoShape 30">
              <a:extLst>
                <a:ext uri="{FF2B5EF4-FFF2-40B4-BE49-F238E27FC236}">
                  <a16:creationId xmlns:a16="http://schemas.microsoft.com/office/drawing/2014/main" id="{D11DB1F7-FD36-43AF-B617-21F84A5C3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818" y="3879852"/>
              <a:ext cx="201406" cy="234355"/>
            </a:xfrm>
            <a:prstGeom prst="cube">
              <a:avLst>
                <a:gd name="adj" fmla="val 39009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54" name="AutoShape 31">
              <a:extLst>
                <a:ext uri="{FF2B5EF4-FFF2-40B4-BE49-F238E27FC236}">
                  <a16:creationId xmlns:a16="http://schemas.microsoft.com/office/drawing/2014/main" id="{8C969777-C865-491B-B832-69B20FC09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7248" y="4817271"/>
              <a:ext cx="201406" cy="234355"/>
            </a:xfrm>
            <a:prstGeom prst="cube">
              <a:avLst>
                <a:gd name="adj" fmla="val 39009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55" name="Line 32">
              <a:extLst>
                <a:ext uri="{FF2B5EF4-FFF2-40B4-BE49-F238E27FC236}">
                  <a16:creationId xmlns:a16="http://schemas.microsoft.com/office/drawing/2014/main" id="{403288BB-5799-4B4A-B82A-6EDD080B3A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25807" y="3556900"/>
              <a:ext cx="4790903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6656" name="Line 33">
              <a:extLst>
                <a:ext uri="{FF2B5EF4-FFF2-40B4-BE49-F238E27FC236}">
                  <a16:creationId xmlns:a16="http://schemas.microsoft.com/office/drawing/2014/main" id="{5FDA5475-84FF-4F5B-9D14-26456AA1AD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88669" y="1569171"/>
              <a:ext cx="5035162" cy="1989157"/>
            </a:xfrm>
            <a:prstGeom prst="line">
              <a:avLst/>
            </a:prstGeom>
            <a:noFill/>
            <a:ln w="76200">
              <a:solidFill>
                <a:srgbClr val="A5002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6657" name="Text Box 34">
              <a:extLst>
                <a:ext uri="{FF2B5EF4-FFF2-40B4-BE49-F238E27FC236}">
                  <a16:creationId xmlns:a16="http://schemas.microsoft.com/office/drawing/2014/main" id="{39A56ADA-CA77-42B4-B70F-E4AF7C5F33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4415" y="2029307"/>
              <a:ext cx="311394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26658" name="Oval 35">
              <a:extLst>
                <a:ext uri="{FF2B5EF4-FFF2-40B4-BE49-F238E27FC236}">
                  <a16:creationId xmlns:a16="http://schemas.microsoft.com/office/drawing/2014/main" id="{E2863B3A-A4AD-43CC-86FB-BDAA82CD6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2581" y="2107901"/>
              <a:ext cx="147127" cy="14718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59" name="AutoShape 36">
              <a:extLst>
                <a:ext uri="{FF2B5EF4-FFF2-40B4-BE49-F238E27FC236}">
                  <a16:creationId xmlns:a16="http://schemas.microsoft.com/office/drawing/2014/main" id="{6BAA1B57-33C3-4E4E-A901-0F2DD56551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 flipV="1">
              <a:off x="3261430" y="2575182"/>
              <a:ext cx="358532" cy="527298"/>
            </a:xfrm>
            <a:prstGeom prst="downArrow">
              <a:avLst>
                <a:gd name="adj1" fmla="val 50519"/>
                <a:gd name="adj2" fmla="val 42208"/>
              </a:avLst>
            </a:prstGeom>
            <a:solidFill>
              <a:srgbClr val="5050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60" name="AutoShape 37">
              <a:extLst>
                <a:ext uri="{FF2B5EF4-FFF2-40B4-BE49-F238E27FC236}">
                  <a16:creationId xmlns:a16="http://schemas.microsoft.com/office/drawing/2014/main" id="{BB232CBF-DB2F-448F-8EE1-E3E568178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313" y="2045026"/>
              <a:ext cx="871333" cy="601606"/>
            </a:xfrm>
            <a:prstGeom prst="roundRect">
              <a:avLst>
                <a:gd name="adj" fmla="val 16667"/>
              </a:avLst>
            </a:prstGeom>
            <a:solidFill>
              <a:srgbClr val="E5CE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61" name="Text Box 38">
              <a:extLst>
                <a:ext uri="{FF2B5EF4-FFF2-40B4-BE49-F238E27FC236}">
                  <a16:creationId xmlns:a16="http://schemas.microsoft.com/office/drawing/2014/main" id="{C0CDDA64-248B-456F-A257-0D6D64FFD8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2888" y="2055029"/>
              <a:ext cx="942754" cy="524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000000"/>
                  </a:solidFill>
                </a:rPr>
                <a:t>Total</a:t>
              </a:r>
              <a:br>
                <a:rPr lang="en-GB" altLang="en-US" sz="1600" b="1" i="1">
                  <a:solidFill>
                    <a:srgbClr val="000000"/>
                  </a:solidFill>
                </a:rPr>
              </a:br>
              <a:r>
                <a:rPr lang="en-GB" altLang="en-US" sz="1600" b="1" i="1">
                  <a:solidFill>
                    <a:srgbClr val="000000"/>
                  </a:solidFill>
                </a:rPr>
                <a:t>costs</a:t>
              </a:r>
            </a:p>
          </p:txBody>
        </p:sp>
        <p:sp>
          <p:nvSpPr>
            <p:cNvPr id="26662" name="AutoShape 39">
              <a:extLst>
                <a:ext uri="{FF2B5EF4-FFF2-40B4-BE49-F238E27FC236}">
                  <a16:creationId xmlns:a16="http://schemas.microsoft.com/office/drawing/2014/main" id="{9513C8E6-CE69-416A-87A5-02F7F7DC2E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2496" flipH="1" flipV="1">
              <a:off x="5699734" y="2260804"/>
              <a:ext cx="362817" cy="527298"/>
            </a:xfrm>
            <a:prstGeom prst="downArrow">
              <a:avLst>
                <a:gd name="adj1" fmla="val 50519"/>
                <a:gd name="adj2" fmla="val 41716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63" name="AutoShape 40">
              <a:extLst>
                <a:ext uri="{FF2B5EF4-FFF2-40B4-BE49-F238E27FC236}">
                  <a16:creationId xmlns:a16="http://schemas.microsoft.com/office/drawing/2014/main" id="{A00CC4F0-C602-475B-B392-5FAA098BF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1173" y="2640916"/>
              <a:ext cx="1352709" cy="570168"/>
            </a:xfrm>
            <a:prstGeom prst="roundRect">
              <a:avLst>
                <a:gd name="adj" fmla="val 16667"/>
              </a:avLst>
            </a:prstGeom>
            <a:solidFill>
              <a:srgbClr val="E5CE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64" name="Text Box 41">
              <a:extLst>
                <a:ext uri="{FF2B5EF4-FFF2-40B4-BE49-F238E27FC236}">
                  <a16:creationId xmlns:a16="http://schemas.microsoft.com/office/drawing/2014/main" id="{59582674-F411-4B26-AB31-048C205AE9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11172" y="2632342"/>
              <a:ext cx="1356994" cy="524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000000"/>
                  </a:solidFill>
                </a:rPr>
                <a:t>Break-even</a:t>
              </a:r>
              <a:br>
                <a:rPr lang="en-GB" altLang="en-US" sz="1600" b="1" i="1">
                  <a:solidFill>
                    <a:srgbClr val="000000"/>
                  </a:solidFill>
                </a:rPr>
              </a:br>
              <a:r>
                <a:rPr lang="en-GB" altLang="en-US" sz="1600" b="1" i="1">
                  <a:solidFill>
                    <a:srgbClr val="000000"/>
                  </a:solidFill>
                </a:rPr>
                <a:t>point</a:t>
              </a:r>
            </a:p>
          </p:txBody>
        </p:sp>
        <p:sp>
          <p:nvSpPr>
            <p:cNvPr id="26665" name="AutoShape 42">
              <a:extLst>
                <a:ext uri="{FF2B5EF4-FFF2-40B4-BE49-F238E27FC236}">
                  <a16:creationId xmlns:a16="http://schemas.microsoft.com/office/drawing/2014/main" id="{4E525207-8A8F-4ED6-9247-74111D4373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999873">
              <a:off x="3845575" y="3778500"/>
              <a:ext cx="380112" cy="527085"/>
            </a:xfrm>
            <a:prstGeom prst="downArrow">
              <a:avLst>
                <a:gd name="adj1" fmla="val 50519"/>
                <a:gd name="adj2" fmla="val 39828"/>
              </a:avLst>
            </a:prstGeom>
            <a:solidFill>
              <a:srgbClr val="A500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66" name="AutoShape 43">
              <a:extLst>
                <a:ext uri="{FF2B5EF4-FFF2-40B4-BE49-F238E27FC236}">
                  <a16:creationId xmlns:a16="http://schemas.microsoft.com/office/drawing/2014/main" id="{2076EB9B-BF7B-42A6-A850-3B2E3956E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8477" y="4042757"/>
              <a:ext cx="998462" cy="567310"/>
            </a:xfrm>
            <a:prstGeom prst="roundRect">
              <a:avLst>
                <a:gd name="adj" fmla="val 16667"/>
              </a:avLst>
            </a:prstGeom>
            <a:solidFill>
              <a:srgbClr val="E5CE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67" name="Text Box 44">
              <a:extLst>
                <a:ext uri="{FF2B5EF4-FFF2-40B4-BE49-F238E27FC236}">
                  <a16:creationId xmlns:a16="http://schemas.microsoft.com/office/drawing/2014/main" id="{F5600C5C-8836-49FA-A0B4-B6D387F03D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9906" y="4029896"/>
              <a:ext cx="1001319" cy="524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000000"/>
                  </a:solidFill>
                </a:rPr>
                <a:t>Total</a:t>
              </a:r>
              <a:br>
                <a:rPr lang="en-GB" altLang="en-US" sz="1600" b="1" i="1">
                  <a:solidFill>
                    <a:srgbClr val="000000"/>
                  </a:solidFill>
                </a:rPr>
              </a:br>
              <a:r>
                <a:rPr lang="en-GB" altLang="en-US" sz="1600" b="1" i="1">
                  <a:solidFill>
                    <a:srgbClr val="000000"/>
                  </a:solidFill>
                </a:rPr>
                <a:t>revenue</a:t>
              </a:r>
            </a:p>
          </p:txBody>
        </p:sp>
        <p:sp>
          <p:nvSpPr>
            <p:cNvPr id="26668" name="AutoShape 45">
              <a:extLst>
                <a:ext uri="{FF2B5EF4-FFF2-40B4-BE49-F238E27FC236}">
                  <a16:creationId xmlns:a16="http://schemas.microsoft.com/office/drawing/2014/main" id="{5B46504A-B3BC-43AF-A3EA-218E27A2A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5391" y="4845851"/>
              <a:ext cx="237117" cy="225781"/>
            </a:xfrm>
            <a:prstGeom prst="cube">
              <a:avLst>
                <a:gd name="adj" fmla="val 3026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69" name="AutoShape 46">
              <a:extLst>
                <a:ext uri="{FF2B5EF4-FFF2-40B4-BE49-F238E27FC236}">
                  <a16:creationId xmlns:a16="http://schemas.microsoft.com/office/drawing/2014/main" id="{899A6B6A-2CFB-445A-B4F9-2D9A2D6B56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818" y="2965297"/>
              <a:ext cx="201406" cy="234355"/>
            </a:xfrm>
            <a:prstGeom prst="cube">
              <a:avLst>
                <a:gd name="adj" fmla="val 39009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70" name="AutoShape 47">
              <a:extLst>
                <a:ext uri="{FF2B5EF4-FFF2-40B4-BE49-F238E27FC236}">
                  <a16:creationId xmlns:a16="http://schemas.microsoft.com/office/drawing/2014/main" id="{8418B2D4-2734-4AFA-B4CC-3571CA9BE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818" y="2508019"/>
              <a:ext cx="201406" cy="234355"/>
            </a:xfrm>
            <a:prstGeom prst="cube">
              <a:avLst>
                <a:gd name="adj" fmla="val 39009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71" name="AutoShape 48">
              <a:extLst>
                <a:ext uri="{FF2B5EF4-FFF2-40B4-BE49-F238E27FC236}">
                  <a16:creationId xmlns:a16="http://schemas.microsoft.com/office/drawing/2014/main" id="{BA22A9AA-AA55-4ACF-B126-67DEEB2E4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818" y="2042168"/>
              <a:ext cx="201406" cy="234355"/>
            </a:xfrm>
            <a:prstGeom prst="cube">
              <a:avLst>
                <a:gd name="adj" fmla="val 39009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72" name="AutoShape 49">
              <a:extLst>
                <a:ext uri="{FF2B5EF4-FFF2-40B4-BE49-F238E27FC236}">
                  <a16:creationId xmlns:a16="http://schemas.microsoft.com/office/drawing/2014/main" id="{39406CE1-975A-4595-92FA-3600C1FA3F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818" y="3425432"/>
              <a:ext cx="201406" cy="234355"/>
            </a:xfrm>
            <a:prstGeom prst="cube">
              <a:avLst>
                <a:gd name="adj" fmla="val 39009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26673" name="Text Box 50">
              <a:extLst>
                <a:ext uri="{FF2B5EF4-FFF2-40B4-BE49-F238E27FC236}">
                  <a16:creationId xmlns:a16="http://schemas.microsoft.com/office/drawing/2014/main" id="{BAEB803B-F45F-4960-B858-693F0CC941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539655">
              <a:off x="2528653" y="3792959"/>
              <a:ext cx="792770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LOSS</a:t>
              </a:r>
            </a:p>
          </p:txBody>
        </p:sp>
        <p:sp>
          <p:nvSpPr>
            <p:cNvPr id="26674" name="Text Box 51">
              <a:extLst>
                <a:ext uri="{FF2B5EF4-FFF2-40B4-BE49-F238E27FC236}">
                  <a16:creationId xmlns:a16="http://schemas.microsoft.com/office/drawing/2014/main" id="{B8F8E3A0-DEAA-46C3-A839-C66CAB6C72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102035">
              <a:off x="6342521" y="1435122"/>
              <a:ext cx="1272717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PROFIT</a:t>
              </a:r>
            </a:p>
          </p:txBody>
        </p:sp>
        <p:sp>
          <p:nvSpPr>
            <p:cNvPr id="26675" name="Text Box 52">
              <a:extLst>
                <a:ext uri="{FF2B5EF4-FFF2-40B4-BE49-F238E27FC236}">
                  <a16:creationId xmlns:a16="http://schemas.microsoft.com/office/drawing/2014/main" id="{BEA6811C-02E9-4709-AD23-779A1BF58B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3886" y="5017330"/>
              <a:ext cx="585650" cy="30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600</a:t>
              </a:r>
            </a:p>
          </p:txBody>
        </p:sp>
        <p:sp>
          <p:nvSpPr>
            <p:cNvPr id="26676" name="AutoShape 53">
              <a:extLst>
                <a:ext uri="{FF2B5EF4-FFF2-40B4-BE49-F238E27FC236}">
                  <a16:creationId xmlns:a16="http://schemas.microsoft.com/office/drawing/2014/main" id="{1DE6FEFF-0E02-477B-BB59-784F3871B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9585" y="4844422"/>
              <a:ext cx="237117" cy="225781"/>
            </a:xfrm>
            <a:prstGeom prst="cube">
              <a:avLst>
                <a:gd name="adj" fmla="val 3026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569C2-BCFC-4383-A121-419A0A7F7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Margin of Safety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FE0652-3540-44E8-BE93-FEB51158AC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solidFill>
                <a:schemeClr val="bg1"/>
              </a:solidFill>
            </p:spPr>
            <p:txBody>
              <a:bodyPr/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How “safe” is a business in relation to changes in sales volume?</a:t>
                </a:r>
              </a:p>
              <a:p>
                <a:pPr marL="0" indent="0">
                  <a:buNone/>
                </a:pP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Margin of safety in £revenue = estimated sales revenue - breakeven sales revenue</a:t>
                </a:r>
              </a:p>
              <a:p>
                <a:pPr marL="0" indent="0">
                  <a:buNone/>
                </a:pPr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Margin of safety 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𝐸𝑠𝑡𝑖𝑚𝑎𝑡𝑒𝑑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𝑠𝑎𝑙𝑒𝑠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𝑏𝑟𝑒𝑎𝑘𝑒𝑣𝑒𝑛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𝑠𝑎𝑙𝑒𝑠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𝐸𝑠𝑡𝑖𝑚𝑎𝑡𝑒𝑑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𝑠𝑎𝑙𝑒𝑠</m:t>
                        </m:r>
                      </m:den>
                    </m:f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x 100</a:t>
                </a:r>
              </a:p>
              <a:p>
                <a:pPr marL="0" indent="0">
                  <a:buNone/>
                </a:pP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FE0652-3540-44E8-BE93-FEB51158A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18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5958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>
            <a:extLst>
              <a:ext uri="{FF2B5EF4-FFF2-40B4-BE49-F238E27FC236}">
                <a16:creationId xmlns:a16="http://schemas.microsoft.com/office/drawing/2014/main" id="{A577C5F7-99B1-4A44-8742-A4FA05916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90488"/>
            <a:ext cx="59102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Figure 7.9 Ryanair’s margin of safety</a:t>
            </a:r>
            <a:endParaRPr lang="en-GB" altLang="en-US" sz="2400">
              <a:solidFill>
                <a:srgbClr val="007FA3"/>
              </a:solidFill>
            </a:endParaRPr>
          </a:p>
        </p:txBody>
      </p:sp>
      <p:grpSp>
        <p:nvGrpSpPr>
          <p:cNvPr id="27651" name="Group 4">
            <a:extLst>
              <a:ext uri="{FF2B5EF4-FFF2-40B4-BE49-F238E27FC236}">
                <a16:creationId xmlns:a16="http://schemas.microsoft.com/office/drawing/2014/main" id="{5544F868-0F78-4615-83FE-A4CCAE925408}"/>
              </a:ext>
            </a:extLst>
          </p:cNvPr>
          <p:cNvGrpSpPr>
            <a:grpSpLocks/>
          </p:cNvGrpSpPr>
          <p:nvPr/>
        </p:nvGrpSpPr>
        <p:grpSpPr bwMode="auto">
          <a:xfrm>
            <a:off x="2098676" y="541339"/>
            <a:ext cx="8355013" cy="5742367"/>
            <a:chOff x="574735" y="703391"/>
            <a:chExt cx="8354953" cy="5741526"/>
          </a:xfrm>
        </p:grpSpPr>
        <p:grpSp>
          <p:nvGrpSpPr>
            <p:cNvPr id="27653" name="Group 3">
              <a:extLst>
                <a:ext uri="{FF2B5EF4-FFF2-40B4-BE49-F238E27FC236}">
                  <a16:creationId xmlns:a16="http://schemas.microsoft.com/office/drawing/2014/main" id="{C8322FDA-73C3-412A-B255-E8EEE3DADA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65681" y="6130792"/>
              <a:ext cx="4364007" cy="314125"/>
              <a:chOff x="4565681" y="6130792"/>
              <a:chExt cx="4364007" cy="314125"/>
            </a:xfrm>
          </p:grpSpPr>
          <p:sp>
            <p:nvSpPr>
              <p:cNvPr id="27715" name="Text Box 89">
                <a:extLst>
                  <a:ext uri="{FF2B5EF4-FFF2-40B4-BE49-F238E27FC236}">
                    <a16:creationId xmlns:a16="http://schemas.microsoft.com/office/drawing/2014/main" id="{1BFEF012-B451-4C8E-ACB0-39ED2072E2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2177" y="6137185"/>
                <a:ext cx="1585891" cy="3077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400" b="1">
                    <a:solidFill>
                      <a:srgbClr val="000000"/>
                    </a:solidFill>
                  </a:rPr>
                  <a:t>Margin of safety </a:t>
                </a:r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9525" name="AutoShape 88">
                <a:extLst>
                  <a:ext uri="{FF2B5EF4-FFF2-40B4-BE49-F238E27FC236}">
                    <a16:creationId xmlns:a16="http://schemas.microsoft.com/office/drawing/2014/main" id="{CD9A430C-AA46-40EB-9BF8-9DE47F22CE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5681" y="6182638"/>
                <a:ext cx="328611" cy="215868"/>
              </a:xfrm>
              <a:prstGeom prst="cube">
                <a:avLst>
                  <a:gd name="adj" fmla="val 35074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defTabSz="91440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350">
                  <a:solidFill>
                    <a:srgbClr val="000000"/>
                  </a:solidFill>
                </a:endParaRPr>
              </a:p>
            </p:txBody>
          </p:sp>
          <p:sp>
            <p:nvSpPr>
              <p:cNvPr id="27717" name="Text Box 91">
                <a:extLst>
                  <a:ext uri="{FF2B5EF4-FFF2-40B4-BE49-F238E27FC236}">
                    <a16:creationId xmlns:a16="http://schemas.microsoft.com/office/drawing/2014/main" id="{2B5B968F-5323-4D4D-956A-CDA980F70B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47082" y="6130792"/>
                <a:ext cx="1782606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400" b="1">
                    <a:solidFill>
                      <a:srgbClr val="000000"/>
                    </a:solidFill>
                  </a:rPr>
                  <a:t>Operating profit</a:t>
                </a:r>
                <a:endParaRPr lang="en-US" altLang="en-US" sz="1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19526" name="AutoShape 92">
                <a:extLst>
                  <a:ext uri="{FF2B5EF4-FFF2-40B4-BE49-F238E27FC236}">
                    <a16:creationId xmlns:a16="http://schemas.microsoft.com/office/drawing/2014/main" id="{D91C93AE-135E-4EF1-8917-168C76D87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5940" y="6177876"/>
                <a:ext cx="334961" cy="212694"/>
              </a:xfrm>
              <a:prstGeom prst="cube">
                <a:avLst>
                  <a:gd name="adj" fmla="val 35074"/>
                </a:avLst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defTabSz="91440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35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7654" name="AutoShape 19">
              <a:extLst>
                <a:ext uri="{FF2B5EF4-FFF2-40B4-BE49-F238E27FC236}">
                  <a16:creationId xmlns:a16="http://schemas.microsoft.com/office/drawing/2014/main" id="{06CF1505-8F0A-4686-8B7D-67C56155FC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702" y="1339348"/>
              <a:ext cx="160364" cy="183789"/>
            </a:xfrm>
            <a:prstGeom prst="cube">
              <a:avLst>
                <a:gd name="adj" fmla="val 4033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55" name="AutoShape 10">
              <a:extLst>
                <a:ext uri="{FF2B5EF4-FFF2-40B4-BE49-F238E27FC236}">
                  <a16:creationId xmlns:a16="http://schemas.microsoft.com/office/drawing/2014/main" id="{7C48D8E4-D196-4D40-8622-7BE98E3AF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7098" y="1942969"/>
              <a:ext cx="158563" cy="183789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56" name="AutoShape 12">
              <a:extLst>
                <a:ext uri="{FF2B5EF4-FFF2-40B4-BE49-F238E27FC236}">
                  <a16:creationId xmlns:a16="http://schemas.microsoft.com/office/drawing/2014/main" id="{551E487C-515F-44EA-9096-EC8796853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8900" y="3132193"/>
              <a:ext cx="160366" cy="183789"/>
            </a:xfrm>
            <a:prstGeom prst="cube">
              <a:avLst>
                <a:gd name="adj" fmla="val 4033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57" name="AutoShape 5">
              <a:extLst>
                <a:ext uri="{FF2B5EF4-FFF2-40B4-BE49-F238E27FC236}">
                  <a16:creationId xmlns:a16="http://schemas.microsoft.com/office/drawing/2014/main" id="{1D6BB284-8342-4949-9C8E-5B05E3650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735" y="730321"/>
              <a:ext cx="895519" cy="5300702"/>
            </a:xfrm>
            <a:prstGeom prst="cube">
              <a:avLst>
                <a:gd name="adj" fmla="val 8505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58" name="Text Box 6">
              <a:extLst>
                <a:ext uri="{FF2B5EF4-FFF2-40B4-BE49-F238E27FC236}">
                  <a16:creationId xmlns:a16="http://schemas.microsoft.com/office/drawing/2014/main" id="{225615C4-9CA7-4DA7-A357-5F0FDBC854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6275" y="5573704"/>
              <a:ext cx="55677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27659" name="Text Box 7">
              <a:extLst>
                <a:ext uri="{FF2B5EF4-FFF2-40B4-BE49-F238E27FC236}">
                  <a16:creationId xmlns:a16="http://schemas.microsoft.com/office/drawing/2014/main" id="{B40D86DE-33C6-4A3C-AADF-B0D61D34A3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1413791" y="2767609"/>
              <a:ext cx="432547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000000"/>
                  </a:solidFill>
                </a:rPr>
                <a:t>Margin of safety (as a percentage of BEP)</a:t>
              </a:r>
            </a:p>
          </p:txBody>
        </p:sp>
        <p:sp>
          <p:nvSpPr>
            <p:cNvPr id="27660" name="AutoShape 35">
              <a:extLst>
                <a:ext uri="{FF2B5EF4-FFF2-40B4-BE49-F238E27FC236}">
                  <a16:creationId xmlns:a16="http://schemas.microsoft.com/office/drawing/2014/main" id="{D0BF59AB-5C27-4C9A-8654-ABEB92E5CE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8992" y="1598814"/>
              <a:ext cx="156762" cy="181988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61" name="Text Box 36">
              <a:extLst>
                <a:ext uri="{FF2B5EF4-FFF2-40B4-BE49-F238E27FC236}">
                  <a16:creationId xmlns:a16="http://schemas.microsoft.com/office/drawing/2014/main" id="{CAC08720-C07E-4DB6-97CD-3250902765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1680" y="1589806"/>
              <a:ext cx="54416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25</a:t>
              </a:r>
            </a:p>
          </p:txBody>
        </p:sp>
        <p:sp>
          <p:nvSpPr>
            <p:cNvPr id="27662" name="AutoShape 38">
              <a:extLst>
                <a:ext uri="{FF2B5EF4-FFF2-40B4-BE49-F238E27FC236}">
                  <a16:creationId xmlns:a16="http://schemas.microsoft.com/office/drawing/2014/main" id="{7FCB7108-5B98-4639-B011-4502A8D81F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596" y="795188"/>
              <a:ext cx="158563" cy="183789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63" name="Text Box 39">
              <a:extLst>
                <a:ext uri="{FF2B5EF4-FFF2-40B4-BE49-F238E27FC236}">
                  <a16:creationId xmlns:a16="http://schemas.microsoft.com/office/drawing/2014/main" id="{52D282C5-7B8C-4607-9794-53ABB56377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9432" y="787981"/>
              <a:ext cx="42640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US" altLang="en-US" sz="1600" b="1">
                  <a:solidFill>
                    <a:srgbClr val="000000"/>
                  </a:solidFill>
                </a:rPr>
                <a:t>30</a:t>
              </a:r>
              <a:endParaRPr lang="en-GB" altLang="en-US" sz="1600" b="1">
                <a:solidFill>
                  <a:srgbClr val="000000"/>
                </a:solidFill>
              </a:endParaRPr>
            </a:p>
          </p:txBody>
        </p:sp>
        <p:sp>
          <p:nvSpPr>
            <p:cNvPr id="27664" name="AutoShape 44">
              <a:extLst>
                <a:ext uri="{FF2B5EF4-FFF2-40B4-BE49-F238E27FC236}">
                  <a16:creationId xmlns:a16="http://schemas.microsoft.com/office/drawing/2014/main" id="{7481CEB6-D5A4-42C3-ABBE-563CE7504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0794" y="3184446"/>
              <a:ext cx="158563" cy="183789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65" name="Text Box 45">
              <a:extLst>
                <a:ext uri="{FF2B5EF4-FFF2-40B4-BE49-F238E27FC236}">
                  <a16:creationId xmlns:a16="http://schemas.microsoft.com/office/drawing/2014/main" id="{2D004A44-6A6F-400C-846B-75F860885D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3483" y="3177239"/>
              <a:ext cx="54416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15</a:t>
              </a:r>
            </a:p>
          </p:txBody>
        </p:sp>
        <p:sp>
          <p:nvSpPr>
            <p:cNvPr id="27666" name="AutoShape 49">
              <a:extLst>
                <a:ext uri="{FF2B5EF4-FFF2-40B4-BE49-F238E27FC236}">
                  <a16:creationId xmlns:a16="http://schemas.microsoft.com/office/drawing/2014/main" id="{30FC5ABA-9BF5-4F8E-BB7D-F590322E8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0794" y="2407848"/>
              <a:ext cx="158563" cy="183789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67" name="AutoShape 58">
              <a:extLst>
                <a:ext uri="{FF2B5EF4-FFF2-40B4-BE49-F238E27FC236}">
                  <a16:creationId xmlns:a16="http://schemas.microsoft.com/office/drawing/2014/main" id="{6B527298-E5F6-486A-A7FE-3A137115A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1605" y="3968253"/>
              <a:ext cx="158563" cy="183789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68" name="AutoShape 63">
              <a:extLst>
                <a:ext uri="{FF2B5EF4-FFF2-40B4-BE49-F238E27FC236}">
                  <a16:creationId xmlns:a16="http://schemas.microsoft.com/office/drawing/2014/main" id="{B5A11E28-DAD5-43AF-89E9-C322F761C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1605" y="4770078"/>
              <a:ext cx="158563" cy="183789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69" name="Text Box 64">
              <a:extLst>
                <a:ext uri="{FF2B5EF4-FFF2-40B4-BE49-F238E27FC236}">
                  <a16:creationId xmlns:a16="http://schemas.microsoft.com/office/drawing/2014/main" id="{222EDCA1-31CC-42E1-86E3-88970A6E50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0783" y="4761069"/>
              <a:ext cx="46127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  5</a:t>
              </a:r>
            </a:p>
          </p:txBody>
        </p:sp>
        <p:sp>
          <p:nvSpPr>
            <p:cNvPr id="27670" name="AutoShape 8">
              <a:extLst>
                <a:ext uri="{FF2B5EF4-FFF2-40B4-BE49-F238E27FC236}">
                  <a16:creationId xmlns:a16="http://schemas.microsoft.com/office/drawing/2014/main" id="{E973870A-C157-4346-99E1-899BEB5BC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199" y="5618751"/>
              <a:ext cx="6398385" cy="412272"/>
            </a:xfrm>
            <a:prstGeom prst="cube">
              <a:avLst>
                <a:gd name="adj" fmla="val 2361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71" name="AutoShape 9">
              <a:extLst>
                <a:ext uri="{FF2B5EF4-FFF2-40B4-BE49-F238E27FC236}">
                  <a16:creationId xmlns:a16="http://schemas.microsoft.com/office/drawing/2014/main" id="{B3146BD2-AF19-496E-BD04-AF4AE9482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8900" y="4950263"/>
              <a:ext cx="156762" cy="181988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72" name="AutoShape 10">
              <a:extLst>
                <a:ext uri="{FF2B5EF4-FFF2-40B4-BE49-F238E27FC236}">
                  <a16:creationId xmlns:a16="http://schemas.microsoft.com/office/drawing/2014/main" id="{5B501ECD-2A1E-41FB-A8BD-EA5F07817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7098" y="2544789"/>
              <a:ext cx="158563" cy="181986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73" name="AutoShape 11">
              <a:extLst>
                <a:ext uri="{FF2B5EF4-FFF2-40B4-BE49-F238E27FC236}">
                  <a16:creationId xmlns:a16="http://schemas.microsoft.com/office/drawing/2014/main" id="{EE39293B-C9CA-40D4-A580-59154E7FD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4305" y="4341236"/>
              <a:ext cx="158563" cy="183789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74" name="AutoShape 12">
              <a:extLst>
                <a:ext uri="{FF2B5EF4-FFF2-40B4-BE49-F238E27FC236}">
                  <a16:creationId xmlns:a16="http://schemas.microsoft.com/office/drawing/2014/main" id="{E4EDC5F7-7E49-4E9D-831B-B60C400038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702" y="3737616"/>
              <a:ext cx="160364" cy="183789"/>
            </a:xfrm>
            <a:prstGeom prst="cube">
              <a:avLst>
                <a:gd name="adj" fmla="val 4033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75" name="AutoShape 19">
              <a:extLst>
                <a:ext uri="{FF2B5EF4-FFF2-40B4-BE49-F238E27FC236}">
                  <a16:creationId xmlns:a16="http://schemas.microsoft.com/office/drawing/2014/main" id="{9B64E3F8-943C-494C-BCC9-B33CB8DC2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7098" y="741132"/>
              <a:ext cx="162166" cy="181988"/>
            </a:xfrm>
            <a:prstGeom prst="cube">
              <a:avLst>
                <a:gd name="adj" fmla="val 4033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76" name="AutoShape 20">
              <a:extLst>
                <a:ext uri="{FF2B5EF4-FFF2-40B4-BE49-F238E27FC236}">
                  <a16:creationId xmlns:a16="http://schemas.microsoft.com/office/drawing/2014/main" id="{8271A4DF-8878-498F-A1BE-07FD3B4587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4398" y="741132"/>
              <a:ext cx="1099240" cy="5279238"/>
            </a:xfrm>
            <a:prstGeom prst="cube">
              <a:avLst>
                <a:gd name="adj" fmla="val 9185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77" name="Text Box 24">
              <a:extLst>
                <a:ext uri="{FF2B5EF4-FFF2-40B4-BE49-F238E27FC236}">
                  <a16:creationId xmlns:a16="http://schemas.microsoft.com/office/drawing/2014/main" id="{222F7D99-94DB-40D6-96A5-B083DBDB1A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08942" y="2216289"/>
              <a:ext cx="72434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US" altLang="en-US" sz="1600" b="1">
                  <a:solidFill>
                    <a:srgbClr val="000000"/>
                  </a:solidFill>
                </a:rPr>
                <a:t>  1000</a:t>
              </a:r>
              <a:endParaRPr lang="en-GB" altLang="en-US" sz="1600" b="1">
                <a:solidFill>
                  <a:srgbClr val="000000"/>
                </a:solidFill>
              </a:endParaRPr>
            </a:p>
          </p:txBody>
        </p:sp>
        <p:sp>
          <p:nvSpPr>
            <p:cNvPr id="27678" name="Text Box 25">
              <a:extLst>
                <a:ext uri="{FF2B5EF4-FFF2-40B4-BE49-F238E27FC236}">
                  <a16:creationId xmlns:a16="http://schemas.microsoft.com/office/drawing/2014/main" id="{B9A5E9C0-D662-463E-A116-0D3E40B2A1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94758" y="3666136"/>
              <a:ext cx="55497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600</a:t>
              </a:r>
            </a:p>
          </p:txBody>
        </p:sp>
        <p:sp>
          <p:nvSpPr>
            <p:cNvPr id="27679" name="Text Box 27">
              <a:extLst>
                <a:ext uri="{FF2B5EF4-FFF2-40B4-BE49-F238E27FC236}">
                  <a16:creationId xmlns:a16="http://schemas.microsoft.com/office/drawing/2014/main" id="{3D65EBBC-5AF1-41BE-BF49-94AEEBAE74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74582" y="4263853"/>
              <a:ext cx="54416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400</a:t>
              </a:r>
            </a:p>
          </p:txBody>
        </p:sp>
        <p:sp>
          <p:nvSpPr>
            <p:cNvPr id="27680" name="Text Box 28">
              <a:extLst>
                <a:ext uri="{FF2B5EF4-FFF2-40B4-BE49-F238E27FC236}">
                  <a16:creationId xmlns:a16="http://schemas.microsoft.com/office/drawing/2014/main" id="{3E744931-DB83-432D-92CC-CAF530C130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74582" y="4869142"/>
              <a:ext cx="55677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200</a:t>
              </a:r>
            </a:p>
          </p:txBody>
        </p:sp>
        <p:sp>
          <p:nvSpPr>
            <p:cNvPr id="27681" name="Text Box 31">
              <a:extLst>
                <a:ext uri="{FF2B5EF4-FFF2-40B4-BE49-F238E27FC236}">
                  <a16:creationId xmlns:a16="http://schemas.microsoft.com/office/drawing/2014/main" id="{C5FF5375-8972-4F25-AF3C-1261879359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18181" y="5579111"/>
              <a:ext cx="55677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27682" name="Text Box 32">
              <a:extLst>
                <a:ext uri="{FF2B5EF4-FFF2-40B4-BE49-F238E27FC236}">
                  <a16:creationId xmlns:a16="http://schemas.microsoft.com/office/drawing/2014/main" id="{153D0E20-6D79-432C-9D3E-96B77B191E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3190" y="717805"/>
              <a:ext cx="74038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1600</a:t>
              </a:r>
            </a:p>
          </p:txBody>
        </p:sp>
        <p:sp>
          <p:nvSpPr>
            <p:cNvPr id="27683" name="Text Box 33">
              <a:extLst>
                <a:ext uri="{FF2B5EF4-FFF2-40B4-BE49-F238E27FC236}">
                  <a16:creationId xmlns:a16="http://schemas.microsoft.com/office/drawing/2014/main" id="{AD5A54E6-EB29-4B68-A5F1-51AD59EF00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6322521" y="2652558"/>
              <a:ext cx="423688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000000"/>
                  </a:solidFill>
                </a:rPr>
                <a:t>Operating profit (in millions of euros)</a:t>
              </a:r>
            </a:p>
          </p:txBody>
        </p:sp>
        <p:sp>
          <p:nvSpPr>
            <p:cNvPr id="27684" name="AutoShape 70">
              <a:extLst>
                <a:ext uri="{FF2B5EF4-FFF2-40B4-BE49-F238E27FC236}">
                  <a16:creationId xmlns:a16="http://schemas.microsoft.com/office/drawing/2014/main" id="{F7AAE6AC-4E21-44F0-89ED-5464831C64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2521" y="2878131"/>
              <a:ext cx="445057" cy="2814496"/>
            </a:xfrm>
            <a:prstGeom prst="cube">
              <a:avLst>
                <a:gd name="adj" fmla="val 1540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85" name="AutoShape 72">
              <a:extLst>
                <a:ext uri="{FF2B5EF4-FFF2-40B4-BE49-F238E27FC236}">
                  <a16:creationId xmlns:a16="http://schemas.microsoft.com/office/drawing/2014/main" id="{3C04565E-DF46-4D91-9352-52B033D08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7306" y="3499771"/>
              <a:ext cx="445057" cy="2192855"/>
            </a:xfrm>
            <a:prstGeom prst="cube">
              <a:avLst>
                <a:gd name="adj" fmla="val 15407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86" name="Text Box 67">
              <a:extLst>
                <a:ext uri="{FF2B5EF4-FFF2-40B4-BE49-F238E27FC236}">
                  <a16:creationId xmlns:a16="http://schemas.microsoft.com/office/drawing/2014/main" id="{8B9826AE-B7F7-4113-A2CD-2FD2DFC025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8285" y="5681816"/>
              <a:ext cx="80903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000000"/>
                  </a:solidFill>
                </a:rPr>
                <a:t>2013</a:t>
              </a:r>
              <a:endParaRPr lang="en-US" altLang="en-US" sz="1600" b="1" i="1">
                <a:solidFill>
                  <a:srgbClr val="000000"/>
                </a:solidFill>
              </a:endParaRPr>
            </a:p>
          </p:txBody>
        </p:sp>
        <p:sp>
          <p:nvSpPr>
            <p:cNvPr id="27687" name="Text Box 73">
              <a:extLst>
                <a:ext uri="{FF2B5EF4-FFF2-40B4-BE49-F238E27FC236}">
                  <a16:creationId xmlns:a16="http://schemas.microsoft.com/office/drawing/2014/main" id="{C5AF0340-77D3-4BA8-A2F8-211EFE4F04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212" y="3616914"/>
              <a:ext cx="52290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FFCC99"/>
                  </a:solidFill>
                </a:rPr>
                <a:t>718</a:t>
              </a:r>
            </a:p>
          </p:txBody>
        </p:sp>
        <p:sp>
          <p:nvSpPr>
            <p:cNvPr id="27688" name="Text Box 97">
              <a:extLst>
                <a:ext uri="{FF2B5EF4-FFF2-40B4-BE49-F238E27FC236}">
                  <a16:creationId xmlns:a16="http://schemas.microsoft.com/office/drawing/2014/main" id="{76DF3BDA-6DBC-4165-AA94-C4466508D1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0767" y="2987532"/>
              <a:ext cx="53973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FFCC99"/>
                  </a:solidFill>
                </a:rPr>
                <a:t>17</a:t>
              </a:r>
            </a:p>
          </p:txBody>
        </p:sp>
        <p:grpSp>
          <p:nvGrpSpPr>
            <p:cNvPr id="27689" name="Group 8">
              <a:extLst>
                <a:ext uri="{FF2B5EF4-FFF2-40B4-BE49-F238E27FC236}">
                  <a16:creationId xmlns:a16="http://schemas.microsoft.com/office/drawing/2014/main" id="{8C7E7DEC-D7B2-4BF0-B599-4B62FA42ED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4557" y="2096126"/>
              <a:ext cx="2108419" cy="3927847"/>
              <a:chOff x="5303586" y="2192209"/>
              <a:chExt cx="2476644" cy="4614593"/>
            </a:xfrm>
          </p:grpSpPr>
          <p:sp>
            <p:nvSpPr>
              <p:cNvPr id="27705" name="Text Box 93">
                <a:extLst>
                  <a:ext uri="{FF2B5EF4-FFF2-40B4-BE49-F238E27FC236}">
                    <a16:creationId xmlns:a16="http://schemas.microsoft.com/office/drawing/2014/main" id="{FA2C248E-1DFC-4A27-832C-0A45170A12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79540" y="6409055"/>
                <a:ext cx="950325" cy="397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600" b="1" i="1">
                    <a:solidFill>
                      <a:srgbClr val="000000"/>
                    </a:solidFill>
                  </a:rPr>
                  <a:t>2014</a:t>
                </a:r>
                <a:endParaRPr lang="en-US" altLang="en-US" sz="1600" b="1" i="1">
                  <a:solidFill>
                    <a:srgbClr val="000000"/>
                  </a:solidFill>
                </a:endParaRPr>
              </a:p>
            </p:txBody>
          </p:sp>
          <p:sp>
            <p:nvSpPr>
              <p:cNvPr id="27706" name="AutoShape 94">
                <a:extLst>
                  <a:ext uri="{FF2B5EF4-FFF2-40B4-BE49-F238E27FC236}">
                    <a16:creationId xmlns:a16="http://schemas.microsoft.com/office/drawing/2014/main" id="{E2635CCD-19A5-429E-BD05-E64D5D8E73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19754" y="3525850"/>
                <a:ext cx="522786" cy="2900141"/>
              </a:xfrm>
              <a:prstGeom prst="cube">
                <a:avLst>
                  <a:gd name="adj" fmla="val 15407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60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7707" name="AutoShape 95">
                <a:extLst>
                  <a:ext uri="{FF2B5EF4-FFF2-40B4-BE49-F238E27FC236}">
                    <a16:creationId xmlns:a16="http://schemas.microsoft.com/office/drawing/2014/main" id="{C9A64D12-C38C-4807-B670-0333F42D71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9993" y="4048723"/>
                <a:ext cx="522786" cy="2377268"/>
              </a:xfrm>
              <a:prstGeom prst="cube">
                <a:avLst>
                  <a:gd name="adj" fmla="val 15407"/>
                </a:avLst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60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7708" name="Text Box 96">
                <a:extLst>
                  <a:ext uri="{FF2B5EF4-FFF2-40B4-BE49-F238E27FC236}">
                    <a16:creationId xmlns:a16="http://schemas.microsoft.com/office/drawing/2014/main" id="{D726D84E-2E19-4592-8CE5-3629908E9F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59959" y="4186975"/>
                <a:ext cx="614231" cy="397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600" b="1" i="1">
                    <a:solidFill>
                      <a:srgbClr val="FFCC99"/>
                    </a:solidFill>
                  </a:rPr>
                  <a:t>659</a:t>
                </a:r>
              </a:p>
            </p:txBody>
          </p:sp>
          <p:sp>
            <p:nvSpPr>
              <p:cNvPr id="27709" name="Text Box 97">
                <a:extLst>
                  <a:ext uri="{FF2B5EF4-FFF2-40B4-BE49-F238E27FC236}">
                    <a16:creationId xmlns:a16="http://schemas.microsoft.com/office/drawing/2014/main" id="{DA21BB23-7F28-43BD-A2AC-4D8D9117E3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03586" y="3664726"/>
                <a:ext cx="633997" cy="397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600" b="1" i="1">
                    <a:solidFill>
                      <a:srgbClr val="FFCC99"/>
                    </a:solidFill>
                  </a:rPr>
                  <a:t>15</a:t>
                </a:r>
              </a:p>
            </p:txBody>
          </p:sp>
          <p:sp>
            <p:nvSpPr>
              <p:cNvPr id="27710" name="Text Box 93">
                <a:extLst>
                  <a:ext uri="{FF2B5EF4-FFF2-40B4-BE49-F238E27FC236}">
                    <a16:creationId xmlns:a16="http://schemas.microsoft.com/office/drawing/2014/main" id="{DF95E939-8DD4-4D0E-AC4C-02C6D92BEC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68511" y="6409055"/>
                <a:ext cx="948209" cy="397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600" b="1" i="1">
                    <a:solidFill>
                      <a:srgbClr val="000000"/>
                    </a:solidFill>
                  </a:rPr>
                  <a:t>2015</a:t>
                </a:r>
                <a:endParaRPr lang="en-US" altLang="en-US" sz="1600" b="1" i="1">
                  <a:solidFill>
                    <a:srgbClr val="000000"/>
                  </a:solidFill>
                </a:endParaRPr>
              </a:p>
            </p:txBody>
          </p:sp>
          <p:sp>
            <p:nvSpPr>
              <p:cNvPr id="27711" name="AutoShape 94">
                <a:extLst>
                  <a:ext uri="{FF2B5EF4-FFF2-40B4-BE49-F238E27FC236}">
                    <a16:creationId xmlns:a16="http://schemas.microsoft.com/office/drawing/2014/main" id="{DA7B8376-A23E-4CA0-8FB2-463A4D48A2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08726" y="2192209"/>
                <a:ext cx="522784" cy="4233782"/>
              </a:xfrm>
              <a:prstGeom prst="cube">
                <a:avLst>
                  <a:gd name="adj" fmla="val 15407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60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7712" name="AutoShape 95">
                <a:extLst>
                  <a:ext uri="{FF2B5EF4-FFF2-40B4-BE49-F238E27FC236}">
                    <a16:creationId xmlns:a16="http://schemas.microsoft.com/office/drawing/2014/main" id="{EE2A1203-A9F5-4FF2-A8A2-90B88CA3A9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8966" y="2664276"/>
                <a:ext cx="522784" cy="3761715"/>
              </a:xfrm>
              <a:prstGeom prst="cube">
                <a:avLst>
                  <a:gd name="adj" fmla="val 15407"/>
                </a:avLst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60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7713" name="Text Box 97">
                <a:extLst>
                  <a:ext uri="{FF2B5EF4-FFF2-40B4-BE49-F238E27FC236}">
                    <a16:creationId xmlns:a16="http://schemas.microsoft.com/office/drawing/2014/main" id="{9B0C35F4-9AF2-4870-A226-04018D61BF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97002" y="2293969"/>
                <a:ext cx="633997" cy="397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600" b="1" i="1">
                    <a:solidFill>
                      <a:srgbClr val="FFCC99"/>
                    </a:solidFill>
                  </a:rPr>
                  <a:t>22</a:t>
                </a:r>
              </a:p>
            </p:txBody>
          </p:sp>
          <p:sp>
            <p:nvSpPr>
              <p:cNvPr id="27714" name="Text Box 96">
                <a:extLst>
                  <a:ext uri="{FF2B5EF4-FFF2-40B4-BE49-F238E27FC236}">
                    <a16:creationId xmlns:a16="http://schemas.microsoft.com/office/drawing/2014/main" id="{1AD1C1EC-3E86-4F93-BD08-2D73CED3B6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64290" y="2802116"/>
                <a:ext cx="815940" cy="397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600" b="1" i="1">
                    <a:solidFill>
                      <a:srgbClr val="FFCC99"/>
                    </a:solidFill>
                  </a:rPr>
                  <a:t>1043</a:t>
                </a:r>
              </a:p>
            </p:txBody>
          </p:sp>
        </p:grpSp>
        <p:sp>
          <p:nvSpPr>
            <p:cNvPr id="27690" name="Text Box 25">
              <a:extLst>
                <a:ext uri="{FF2B5EF4-FFF2-40B4-BE49-F238E27FC236}">
                  <a16:creationId xmlns:a16="http://schemas.microsoft.com/office/drawing/2014/main" id="{B8D4D6E9-567D-4640-8B46-85D046353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3159" y="3045106"/>
              <a:ext cx="60676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800</a:t>
              </a:r>
            </a:p>
          </p:txBody>
        </p:sp>
        <p:sp>
          <p:nvSpPr>
            <p:cNvPr id="27691" name="Text Box 24">
              <a:extLst>
                <a:ext uri="{FF2B5EF4-FFF2-40B4-BE49-F238E27FC236}">
                  <a16:creationId xmlns:a16="http://schemas.microsoft.com/office/drawing/2014/main" id="{B0938C28-9E78-4CC0-A141-7644D6439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61136" y="1862493"/>
              <a:ext cx="66488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US" altLang="en-US" sz="1600" b="1">
                  <a:solidFill>
                    <a:srgbClr val="000000"/>
                  </a:solidFill>
                </a:rPr>
                <a:t>1200</a:t>
              </a:r>
              <a:endParaRPr lang="en-GB" altLang="en-US" sz="1600" b="1">
                <a:solidFill>
                  <a:srgbClr val="000000"/>
                </a:solidFill>
              </a:endParaRPr>
            </a:p>
          </p:txBody>
        </p:sp>
        <p:sp>
          <p:nvSpPr>
            <p:cNvPr id="27692" name="Text Box 32">
              <a:extLst>
                <a:ext uri="{FF2B5EF4-FFF2-40B4-BE49-F238E27FC236}">
                  <a16:creationId xmlns:a16="http://schemas.microsoft.com/office/drawing/2014/main" id="{4729D20E-6F44-4F05-9554-34B9DE547A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0593" y="1281150"/>
              <a:ext cx="72056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1400</a:t>
              </a:r>
            </a:p>
          </p:txBody>
        </p:sp>
        <p:sp>
          <p:nvSpPr>
            <p:cNvPr id="27693" name="Text Box 93">
              <a:extLst>
                <a:ext uri="{FF2B5EF4-FFF2-40B4-BE49-F238E27FC236}">
                  <a16:creationId xmlns:a16="http://schemas.microsoft.com/office/drawing/2014/main" id="{CFEDC1C8-E3F0-47D2-BA99-944713B49B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7481" y="5681816"/>
              <a:ext cx="8090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000000"/>
                  </a:solidFill>
                </a:rPr>
                <a:t>2016</a:t>
              </a:r>
              <a:endParaRPr lang="en-US" altLang="en-US" sz="1600" b="1" i="1">
                <a:solidFill>
                  <a:srgbClr val="000000"/>
                </a:solidFill>
              </a:endParaRPr>
            </a:p>
          </p:txBody>
        </p:sp>
        <p:sp>
          <p:nvSpPr>
            <p:cNvPr id="27694" name="AutoShape 94">
              <a:extLst>
                <a:ext uri="{FF2B5EF4-FFF2-40B4-BE49-F238E27FC236}">
                  <a16:creationId xmlns:a16="http://schemas.microsoft.com/office/drawing/2014/main" id="{89A5D52F-63B9-48FB-A29B-F6E08F61D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1715" y="980779"/>
              <a:ext cx="445059" cy="4713650"/>
            </a:xfrm>
            <a:prstGeom prst="cube">
              <a:avLst>
                <a:gd name="adj" fmla="val 1540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95" name="AutoShape 95">
              <a:extLst>
                <a:ext uri="{FF2B5EF4-FFF2-40B4-BE49-F238E27FC236}">
                  <a16:creationId xmlns:a16="http://schemas.microsoft.com/office/drawing/2014/main" id="{1FC2955F-0720-4696-93F0-90B7CBC0C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6500" y="1238444"/>
              <a:ext cx="445059" cy="4455985"/>
            </a:xfrm>
            <a:prstGeom prst="cube">
              <a:avLst>
                <a:gd name="adj" fmla="val 15407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696" name="Text Box 96">
              <a:extLst>
                <a:ext uri="{FF2B5EF4-FFF2-40B4-BE49-F238E27FC236}">
                  <a16:creationId xmlns:a16="http://schemas.microsoft.com/office/drawing/2014/main" id="{C9AE6F1F-8EB7-41E9-AB5F-5FC4CF755F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47419" y="1345036"/>
              <a:ext cx="63977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FFCC99"/>
                  </a:solidFill>
                </a:rPr>
                <a:t>1460</a:t>
              </a:r>
            </a:p>
          </p:txBody>
        </p:sp>
        <p:sp>
          <p:nvSpPr>
            <p:cNvPr id="27697" name="Text Box 97">
              <a:extLst>
                <a:ext uri="{FF2B5EF4-FFF2-40B4-BE49-F238E27FC236}">
                  <a16:creationId xmlns:a16="http://schemas.microsoft.com/office/drawing/2014/main" id="{4C70B126-FFA1-44C8-88A9-963FD9F6AD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6813" y="1080713"/>
              <a:ext cx="53973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FFCC99"/>
                  </a:solidFill>
                </a:rPr>
                <a:t>29</a:t>
              </a:r>
            </a:p>
          </p:txBody>
        </p:sp>
        <p:sp>
          <p:nvSpPr>
            <p:cNvPr id="27698" name="Text Box 93">
              <a:extLst>
                <a:ext uri="{FF2B5EF4-FFF2-40B4-BE49-F238E27FC236}">
                  <a16:creationId xmlns:a16="http://schemas.microsoft.com/office/drawing/2014/main" id="{16638B4F-B529-4E4B-85A5-987627A7DF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84809" y="5681816"/>
              <a:ext cx="80723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000000"/>
                  </a:solidFill>
                </a:rPr>
                <a:t>2017</a:t>
              </a:r>
              <a:endParaRPr lang="en-US" altLang="en-US" sz="1600" b="1" i="1">
                <a:solidFill>
                  <a:srgbClr val="000000"/>
                </a:solidFill>
              </a:endParaRPr>
            </a:p>
          </p:txBody>
        </p:sp>
        <p:sp>
          <p:nvSpPr>
            <p:cNvPr id="27699" name="AutoShape 94">
              <a:extLst>
                <a:ext uri="{FF2B5EF4-FFF2-40B4-BE49-F238E27FC236}">
                  <a16:creationId xmlns:a16="http://schemas.microsoft.com/office/drawing/2014/main" id="{92F697DC-4528-4A9C-B81D-E7D73EFD8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9045" y="980779"/>
              <a:ext cx="445057" cy="4713650"/>
            </a:xfrm>
            <a:prstGeom prst="cube">
              <a:avLst>
                <a:gd name="adj" fmla="val 15407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700" name="AutoShape 95">
              <a:extLst>
                <a:ext uri="{FF2B5EF4-FFF2-40B4-BE49-F238E27FC236}">
                  <a16:creationId xmlns:a16="http://schemas.microsoft.com/office/drawing/2014/main" id="{49D7DB3B-7494-47EF-B6DE-4A8E1AE67C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3831" y="1076277"/>
              <a:ext cx="445057" cy="4618153"/>
            </a:xfrm>
            <a:prstGeom prst="cube">
              <a:avLst>
                <a:gd name="adj" fmla="val 15407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701" name="Text Box 97">
              <a:extLst>
                <a:ext uri="{FF2B5EF4-FFF2-40B4-BE49-F238E27FC236}">
                  <a16:creationId xmlns:a16="http://schemas.microsoft.com/office/drawing/2014/main" id="{426C0405-3FF4-4588-A148-E62CE0C70A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0221" y="1076806"/>
              <a:ext cx="53973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FFCC99"/>
                  </a:solidFill>
                </a:rPr>
                <a:t>29</a:t>
              </a:r>
            </a:p>
          </p:txBody>
        </p:sp>
        <p:sp>
          <p:nvSpPr>
            <p:cNvPr id="27702" name="Text Box 96">
              <a:extLst>
                <a:ext uri="{FF2B5EF4-FFF2-40B4-BE49-F238E27FC236}">
                  <a16:creationId xmlns:a16="http://schemas.microsoft.com/office/drawing/2014/main" id="{7C1BCC30-9ABD-4382-AD78-A0A8AFDB4E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31083" y="1190485"/>
              <a:ext cx="69364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 i="1">
                  <a:solidFill>
                    <a:srgbClr val="FFCC99"/>
                  </a:solidFill>
                </a:rPr>
                <a:t>1534</a:t>
              </a:r>
            </a:p>
          </p:txBody>
        </p:sp>
        <p:sp>
          <p:nvSpPr>
            <p:cNvPr id="27703" name="Text Box 36">
              <a:extLst>
                <a:ext uri="{FF2B5EF4-FFF2-40B4-BE49-F238E27FC236}">
                  <a16:creationId xmlns:a16="http://schemas.microsoft.com/office/drawing/2014/main" id="{55B0444B-0527-4BC5-A661-6EF3A656AC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6275" y="2371591"/>
              <a:ext cx="54416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27704" name="Text Box 36">
              <a:extLst>
                <a:ext uri="{FF2B5EF4-FFF2-40B4-BE49-F238E27FC236}">
                  <a16:creationId xmlns:a16="http://schemas.microsoft.com/office/drawing/2014/main" id="{85FD9141-F5AF-4E3E-84C5-515EEA33FC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0404" y="3955999"/>
              <a:ext cx="54416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US" altLang="en-US" sz="1600" b="1">
                  <a:solidFill>
                    <a:srgbClr val="000000"/>
                  </a:solidFill>
                </a:rPr>
                <a:t>10</a:t>
              </a:r>
              <a:endParaRPr lang="en-GB" altLang="en-US" sz="1600" b="1">
                <a:solidFill>
                  <a:srgbClr val="000000"/>
                </a:solidFill>
              </a:endParaRPr>
            </a:p>
          </p:txBody>
        </p:sp>
      </p:grpSp>
      <p:sp>
        <p:nvSpPr>
          <p:cNvPr id="27652" name="TextBox 69">
            <a:extLst>
              <a:ext uri="{FF2B5EF4-FFF2-40B4-BE49-F238E27FC236}">
                <a16:creationId xmlns:a16="http://schemas.microsoft.com/office/drawing/2014/main" id="{8184C939-4FEB-44CA-AE79-C774CF715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1" y="6145213"/>
            <a:ext cx="423386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800" i="1">
                <a:solidFill>
                  <a:srgbClr val="000000"/>
                </a:solidFill>
              </a:rPr>
              <a:t>Source</a:t>
            </a:r>
            <a:r>
              <a:rPr lang="en-US" altLang="en-US" sz="800">
                <a:solidFill>
                  <a:srgbClr val="000000"/>
                </a:solidFill>
              </a:rPr>
              <a:t>: Derived from information contained in Ryanair Holdings plc 2013 Annual Report.</a:t>
            </a:r>
            <a:endParaRPr lang="en-IN" altLang="en-US" sz="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445B8D-D62B-4DFB-93FE-21ECEB6CA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GB" sz="5200"/>
              <a:t>The Decision Making Process</a:t>
            </a:r>
            <a:endParaRPr lang="en-US" sz="520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4792C7C-124C-4C81-B081-0CCDDC946A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34161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39354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20AA6-C473-4933-A696-E9F9B3EC5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979" y="354013"/>
            <a:ext cx="7886700" cy="654049"/>
          </a:xfrm>
        </p:spPr>
        <p:txBody>
          <a:bodyPr>
            <a:normAutofit/>
          </a:bodyPr>
          <a:lstStyle/>
          <a:p>
            <a:r>
              <a:rPr lang="en-US" sz="2400" dirty="0"/>
              <a:t>Examples of business with different gearing</a:t>
            </a:r>
            <a:endParaRPr lang="en-GB" sz="2400" dirty="0"/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FC3ACA1C-E115-44DC-98B0-F3B27D5B1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980" y="1104781"/>
            <a:ext cx="7645793" cy="4648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918A02-3B73-428E-952B-153F53242BC3}"/>
              </a:ext>
            </a:extLst>
          </p:cNvPr>
          <p:cNvSpPr txBox="1"/>
          <p:nvPr/>
        </p:nvSpPr>
        <p:spPr>
          <a:xfrm>
            <a:off x="1946932" y="5924453"/>
            <a:ext cx="8004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Jones, T. (2012) </a:t>
            </a:r>
            <a:r>
              <a:rPr lang="en-GB" i="1" dirty="0"/>
              <a:t>Strategic managerial accounting: hospitality, tourism and events applications</a:t>
            </a:r>
            <a:r>
              <a:rPr lang="en-GB" dirty="0"/>
              <a:t>. Oxford, U.K.: Goodfellow p42</a:t>
            </a:r>
          </a:p>
        </p:txBody>
      </p:sp>
    </p:spTree>
    <p:extLst>
      <p:ext uri="{BB962C8B-B14F-4D97-AF65-F5344CB8AC3E}">
        <p14:creationId xmlns:p14="http://schemas.microsoft.com/office/powerpoint/2010/main" val="12672487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>
            <a:extLst>
              <a:ext uri="{FF2B5EF4-FFF2-40B4-BE49-F238E27FC236}">
                <a16:creationId xmlns:a16="http://schemas.microsoft.com/office/drawing/2014/main" id="{54C4C7D6-4711-46A4-B83C-393C61199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00013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Weaknesses of break-even analysis</a:t>
            </a:r>
            <a:endParaRPr lang="en-GB" altLang="en-US" sz="2400">
              <a:solidFill>
                <a:srgbClr val="007FA3"/>
              </a:solidFill>
            </a:endParaRPr>
          </a:p>
        </p:txBody>
      </p:sp>
      <p:grpSp>
        <p:nvGrpSpPr>
          <p:cNvPr id="30723" name="Group 17">
            <a:extLst>
              <a:ext uri="{FF2B5EF4-FFF2-40B4-BE49-F238E27FC236}">
                <a16:creationId xmlns:a16="http://schemas.microsoft.com/office/drawing/2014/main" id="{837980E0-FDB7-44DB-B5D4-0E4ADF34AB6A}"/>
              </a:ext>
            </a:extLst>
          </p:cNvPr>
          <p:cNvGrpSpPr>
            <a:grpSpLocks/>
          </p:cNvGrpSpPr>
          <p:nvPr/>
        </p:nvGrpSpPr>
        <p:grpSpPr bwMode="auto">
          <a:xfrm>
            <a:off x="4360863" y="1327151"/>
            <a:ext cx="3471862" cy="4386263"/>
            <a:chOff x="1736" y="726"/>
            <a:chExt cx="2187" cy="2763"/>
          </a:xfrm>
        </p:grpSpPr>
        <p:sp>
          <p:nvSpPr>
            <p:cNvPr id="30724" name="AutoShape 6">
              <a:extLst>
                <a:ext uri="{FF2B5EF4-FFF2-40B4-BE49-F238E27FC236}">
                  <a16:creationId xmlns:a16="http://schemas.microsoft.com/office/drawing/2014/main" id="{7A07E49D-C7DA-4D54-9FF6-1B9ECE5BF0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4" y="726"/>
              <a:ext cx="2063" cy="2632"/>
            </a:xfrm>
            <a:prstGeom prst="roundRect">
              <a:avLst>
                <a:gd name="adj" fmla="val 8481"/>
              </a:avLst>
            </a:prstGeom>
            <a:solidFill>
              <a:srgbClr val="DAB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0725" name="Text Box 7">
              <a:extLst>
                <a:ext uri="{FF2B5EF4-FFF2-40B4-BE49-F238E27FC236}">
                  <a16:creationId xmlns:a16="http://schemas.microsoft.com/office/drawing/2014/main" id="{0AF2807B-B361-4D75-B62A-C317786A7E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5" y="788"/>
              <a:ext cx="196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 i="1">
                  <a:solidFill>
                    <a:srgbClr val="CC0000"/>
                  </a:solidFill>
                </a:rPr>
                <a:t>Three general problems</a:t>
              </a:r>
            </a:p>
          </p:txBody>
        </p:sp>
        <p:sp>
          <p:nvSpPr>
            <p:cNvPr id="30726" name="AutoShape 8">
              <a:extLst>
                <a:ext uri="{FF2B5EF4-FFF2-40B4-BE49-F238E27FC236}">
                  <a16:creationId xmlns:a16="http://schemas.microsoft.com/office/drawing/2014/main" id="{3C0E4A2F-A353-43C7-915A-A45B3E7FE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" y="1387"/>
              <a:ext cx="2158" cy="545"/>
            </a:xfrm>
            <a:prstGeom prst="cube">
              <a:avLst>
                <a:gd name="adj" fmla="val 1520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0727" name="AutoShape 9">
              <a:extLst>
                <a:ext uri="{FF2B5EF4-FFF2-40B4-BE49-F238E27FC236}">
                  <a16:creationId xmlns:a16="http://schemas.microsoft.com/office/drawing/2014/main" id="{75E1AE14-8429-407A-B8C4-A9EDB1713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7" y="2155"/>
              <a:ext cx="2165" cy="565"/>
            </a:xfrm>
            <a:prstGeom prst="cube">
              <a:avLst>
                <a:gd name="adj" fmla="val 1520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0728" name="Text Box 10">
              <a:extLst>
                <a:ext uri="{FF2B5EF4-FFF2-40B4-BE49-F238E27FC236}">
                  <a16:creationId xmlns:a16="http://schemas.microsoft.com/office/drawing/2014/main" id="{56C6BFE4-83B1-46A1-9EFE-07D996262B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3" y="1572"/>
              <a:ext cx="21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Non-linear relationships</a:t>
              </a:r>
              <a:r>
                <a:rPr lang="en-GB" altLang="en-US" sz="1600" b="1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30729" name="Text Box 11">
              <a:extLst>
                <a:ext uri="{FF2B5EF4-FFF2-40B4-BE49-F238E27FC236}">
                  <a16:creationId xmlns:a16="http://schemas.microsoft.com/office/drawing/2014/main" id="{BB90DEA2-46F1-4930-ADA3-0785F78004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6" y="2347"/>
              <a:ext cx="20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Stepped fixed cost</a:t>
              </a:r>
            </a:p>
          </p:txBody>
        </p:sp>
        <p:sp>
          <p:nvSpPr>
            <p:cNvPr id="30730" name="AutoShape 12">
              <a:extLst>
                <a:ext uri="{FF2B5EF4-FFF2-40B4-BE49-F238E27FC236}">
                  <a16:creationId xmlns:a16="http://schemas.microsoft.com/office/drawing/2014/main" id="{7A6A3056-BACA-4C40-9D2C-8611EC058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5" y="2945"/>
              <a:ext cx="2158" cy="544"/>
            </a:xfrm>
            <a:prstGeom prst="cube">
              <a:avLst>
                <a:gd name="adj" fmla="val 1520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0731" name="Text Box 13">
              <a:extLst>
                <a:ext uri="{FF2B5EF4-FFF2-40B4-BE49-F238E27FC236}">
                  <a16:creationId xmlns:a16="http://schemas.microsoft.com/office/drawing/2014/main" id="{A45B3669-3504-46BE-95D0-D63A8DE9FE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0" y="3044"/>
              <a:ext cx="203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Multi-product businesses</a:t>
              </a:r>
              <a:r>
                <a:rPr lang="en-GB" altLang="en-US" sz="1600" b="1">
                  <a:solidFill>
                    <a:srgbClr val="000000"/>
                  </a:solidFill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BEB84A-60F6-4C09-8436-5DD463815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US" sz="5200"/>
              <a:t>Decision making</a:t>
            </a:r>
            <a:endParaRPr lang="en-GB" sz="5200"/>
          </a:p>
        </p:txBody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727725E2-ED5D-4B15-A414-FE64C046F4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4367696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93680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E74A767A-725E-4D1A-82CB-D21EA03806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707" b="770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CF1C74D-B255-4FED-91BE-20B5B4BCC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000">
                <a:solidFill>
                  <a:srgbClr val="FFFFFF"/>
                </a:solidFill>
                <a:latin typeface="+mj-lt"/>
              </a:rPr>
              <a:t>Why do we need to know the full cost of a product?</a:t>
            </a:r>
          </a:p>
        </p:txBody>
      </p:sp>
    </p:spTree>
    <p:extLst>
      <p:ext uri="{BB962C8B-B14F-4D97-AF65-F5344CB8AC3E}">
        <p14:creationId xmlns:p14="http://schemas.microsoft.com/office/powerpoint/2010/main" val="1012965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>
            <a:extLst>
              <a:ext uri="{FF2B5EF4-FFF2-40B4-BE49-F238E27FC236}">
                <a16:creationId xmlns:a16="http://schemas.microsoft.com/office/drawing/2014/main" id="{52446531-3DB2-4E31-8974-FE25FED59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464" y="100013"/>
            <a:ext cx="6315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Figure 8.1 Uses of full cost by managers</a:t>
            </a:r>
            <a:endParaRPr lang="en-GB" altLang="en-US" sz="2400">
              <a:solidFill>
                <a:srgbClr val="007FA3"/>
              </a:solidFill>
            </a:endParaRPr>
          </a:p>
        </p:txBody>
      </p:sp>
      <p:grpSp>
        <p:nvGrpSpPr>
          <p:cNvPr id="6147" name="Group 1">
            <a:extLst>
              <a:ext uri="{FF2B5EF4-FFF2-40B4-BE49-F238E27FC236}">
                <a16:creationId xmlns:a16="http://schemas.microsoft.com/office/drawing/2014/main" id="{6BC19EBF-B2F0-4625-AB7D-542594F53B48}"/>
              </a:ext>
            </a:extLst>
          </p:cNvPr>
          <p:cNvGrpSpPr>
            <a:grpSpLocks/>
          </p:cNvGrpSpPr>
          <p:nvPr/>
        </p:nvGrpSpPr>
        <p:grpSpPr bwMode="auto">
          <a:xfrm>
            <a:off x="2797175" y="963614"/>
            <a:ext cx="6597650" cy="5202237"/>
            <a:chOff x="1262063" y="855663"/>
            <a:chExt cx="6597651" cy="5202237"/>
          </a:xfrm>
        </p:grpSpPr>
        <p:sp>
          <p:nvSpPr>
            <p:cNvPr id="6148" name="AutoShape 25">
              <a:extLst>
                <a:ext uri="{FF2B5EF4-FFF2-40B4-BE49-F238E27FC236}">
                  <a16:creationId xmlns:a16="http://schemas.microsoft.com/office/drawing/2014/main" id="{E6ECC471-DC02-4418-AC80-E6F7574E1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7751" y="855663"/>
              <a:ext cx="1963738" cy="1401762"/>
            </a:xfrm>
            <a:prstGeom prst="cube">
              <a:avLst>
                <a:gd name="adj" fmla="val 1087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149" name="Text Box 26">
              <a:extLst>
                <a:ext uri="{FF2B5EF4-FFF2-40B4-BE49-F238E27FC236}">
                  <a16:creationId xmlns:a16="http://schemas.microsoft.com/office/drawing/2014/main" id="{97A572BE-139E-4150-8DB0-F09D91FE95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6501" y="1100138"/>
              <a:ext cx="1482725" cy="100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Assessing relative efficiency</a:t>
              </a:r>
              <a:endParaRPr lang="en-US" altLang="en-US" sz="2000" b="1">
                <a:solidFill>
                  <a:srgbClr val="000000"/>
                </a:solidFill>
              </a:endParaRPr>
            </a:p>
          </p:txBody>
        </p:sp>
        <p:sp>
          <p:nvSpPr>
            <p:cNvPr id="6150" name="AutoShape 27">
              <a:extLst>
                <a:ext uri="{FF2B5EF4-FFF2-40B4-BE49-F238E27FC236}">
                  <a16:creationId xmlns:a16="http://schemas.microsoft.com/office/drawing/2014/main" id="{4744CA29-D82A-41CF-ACBE-7DA80FCEA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8863" y="2717800"/>
              <a:ext cx="1941513" cy="1490662"/>
            </a:xfrm>
            <a:prstGeom prst="cube">
              <a:avLst>
                <a:gd name="adj" fmla="val 1128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151" name="Text Box 28">
              <a:extLst>
                <a:ext uri="{FF2B5EF4-FFF2-40B4-BE49-F238E27FC236}">
                  <a16:creationId xmlns:a16="http://schemas.microsoft.com/office/drawing/2014/main" id="{1F0DAD0D-307F-4138-AE13-A54899B8FB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2851" y="3162300"/>
              <a:ext cx="1476375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200" b="1">
                  <a:solidFill>
                    <a:srgbClr val="FFCC99"/>
                  </a:solidFill>
                </a:rPr>
                <a:t>Uses of full cost</a:t>
              </a:r>
              <a:endParaRPr lang="en-US" altLang="en-US" sz="2200" b="1">
                <a:solidFill>
                  <a:srgbClr val="FFCC99"/>
                </a:solidFill>
              </a:endParaRPr>
            </a:p>
          </p:txBody>
        </p:sp>
        <p:sp>
          <p:nvSpPr>
            <p:cNvPr id="6152" name="AutoShape 29">
              <a:extLst>
                <a:ext uri="{FF2B5EF4-FFF2-40B4-BE49-F238E27FC236}">
                  <a16:creationId xmlns:a16="http://schemas.microsoft.com/office/drawing/2014/main" id="{8AEEEA30-41CF-4C71-9ACB-D0F3DED676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3301" y="2698750"/>
              <a:ext cx="1776413" cy="1489075"/>
            </a:xfrm>
            <a:prstGeom prst="cube">
              <a:avLst>
                <a:gd name="adj" fmla="val 1087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153" name="Text Box 30">
              <a:extLst>
                <a:ext uri="{FF2B5EF4-FFF2-40B4-BE49-F238E27FC236}">
                  <a16:creationId xmlns:a16="http://schemas.microsoft.com/office/drawing/2014/main" id="{7B998F5A-BDA3-479B-801E-7292AAEB63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0288" y="3190875"/>
              <a:ext cx="1598613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Exercising control</a:t>
              </a:r>
              <a:endParaRPr lang="en-US" altLang="en-US" sz="2000" b="1">
                <a:solidFill>
                  <a:srgbClr val="000000"/>
                </a:solidFill>
              </a:endParaRPr>
            </a:p>
          </p:txBody>
        </p:sp>
        <p:sp>
          <p:nvSpPr>
            <p:cNvPr id="6154" name="AutoShape 31">
              <a:extLst>
                <a:ext uri="{FF2B5EF4-FFF2-40B4-BE49-F238E27FC236}">
                  <a16:creationId xmlns:a16="http://schemas.microsoft.com/office/drawing/2014/main" id="{1F175CBF-A2C4-4EC2-A941-EC0075EB5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2063" y="2713038"/>
              <a:ext cx="1776413" cy="1489075"/>
            </a:xfrm>
            <a:prstGeom prst="cube">
              <a:avLst>
                <a:gd name="adj" fmla="val 1087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155" name="Text Box 32">
              <a:extLst>
                <a:ext uri="{FF2B5EF4-FFF2-40B4-BE49-F238E27FC236}">
                  <a16:creationId xmlns:a16="http://schemas.microsoft.com/office/drawing/2014/main" id="{5DA34AC4-C97A-4018-BA69-A6107B09D9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9051" y="3059113"/>
              <a:ext cx="1570038" cy="100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Pricing and output decisions</a:t>
              </a:r>
              <a:endParaRPr lang="en-US" altLang="en-US" sz="2000" b="1">
                <a:solidFill>
                  <a:srgbClr val="000000"/>
                </a:solidFill>
              </a:endParaRPr>
            </a:p>
          </p:txBody>
        </p:sp>
        <p:sp>
          <p:nvSpPr>
            <p:cNvPr id="6156" name="AutoShape 33">
              <a:extLst>
                <a:ext uri="{FF2B5EF4-FFF2-40B4-BE49-F238E27FC236}">
                  <a16:creationId xmlns:a16="http://schemas.microsoft.com/office/drawing/2014/main" id="{A1F29A08-2A6D-466E-A448-FE6E94DA1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8863" y="4670425"/>
              <a:ext cx="1951038" cy="1387475"/>
            </a:xfrm>
            <a:prstGeom prst="cube">
              <a:avLst>
                <a:gd name="adj" fmla="val 1087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157" name="Text Box 34">
              <a:extLst>
                <a:ext uri="{FF2B5EF4-FFF2-40B4-BE49-F238E27FC236}">
                  <a16:creationId xmlns:a16="http://schemas.microsoft.com/office/drawing/2014/main" id="{A83581AA-E8A9-43B1-A334-7518DE9D6D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0138" y="5073650"/>
              <a:ext cx="174625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Assessing performance</a:t>
              </a:r>
              <a:endParaRPr lang="en-US" altLang="en-US" sz="2000" b="1">
                <a:solidFill>
                  <a:srgbClr val="000000"/>
                </a:solidFill>
              </a:endParaRPr>
            </a:p>
          </p:txBody>
        </p:sp>
        <p:sp>
          <p:nvSpPr>
            <p:cNvPr id="6158" name="AutoShape 35">
              <a:extLst>
                <a:ext uri="{FF2B5EF4-FFF2-40B4-BE49-F238E27FC236}">
                  <a16:creationId xmlns:a16="http://schemas.microsoft.com/office/drawing/2014/main" id="{FCB4EB2E-69DF-4C76-AE01-F08B8F18B5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1488" y="2262188"/>
              <a:ext cx="536575" cy="536575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rgbClr val="663300"/>
            </a:solidFill>
            <a:ln w="9525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159" name="AutoShape 36">
              <a:extLst>
                <a:ext uri="{FF2B5EF4-FFF2-40B4-BE49-F238E27FC236}">
                  <a16:creationId xmlns:a16="http://schemas.microsoft.com/office/drawing/2014/main" id="{853EB804-7C3E-419C-A8C4-01B0FBC45D3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265613" y="4209142"/>
              <a:ext cx="536575" cy="547007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rgbClr val="663300"/>
            </a:solidFill>
            <a:ln w="9525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160" name="AutoShape 37">
              <a:extLst>
                <a:ext uri="{FF2B5EF4-FFF2-40B4-BE49-F238E27FC236}">
                  <a16:creationId xmlns:a16="http://schemas.microsoft.com/office/drawing/2014/main" id="{79475EE7-8C0E-49B4-B925-A24FCCFBE3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57826" y="3278188"/>
              <a:ext cx="609600" cy="493712"/>
            </a:xfrm>
            <a:prstGeom prst="rightArrow">
              <a:avLst>
                <a:gd name="adj1" fmla="val 50000"/>
                <a:gd name="adj2" fmla="val 30868"/>
              </a:avLst>
            </a:prstGeom>
            <a:solidFill>
              <a:srgbClr val="663300"/>
            </a:solidFill>
            <a:ln w="9525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161" name="AutoShape 38">
              <a:extLst>
                <a:ext uri="{FF2B5EF4-FFF2-40B4-BE49-F238E27FC236}">
                  <a16:creationId xmlns:a16="http://schemas.microsoft.com/office/drawing/2014/main" id="{2C32A997-6325-49A6-9F72-97689047E5C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944813" y="3276600"/>
              <a:ext cx="654050" cy="493712"/>
            </a:xfrm>
            <a:prstGeom prst="rightArrow">
              <a:avLst>
                <a:gd name="adj1" fmla="val 50000"/>
                <a:gd name="adj2" fmla="val 33119"/>
              </a:avLst>
            </a:prstGeom>
            <a:solidFill>
              <a:srgbClr val="663300"/>
            </a:solidFill>
            <a:ln w="9525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25ECC9-5875-47B9-A19C-C6E5DD1BC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656" y="389126"/>
            <a:ext cx="7886700" cy="1086169"/>
          </a:xfrm>
        </p:spPr>
        <p:txBody>
          <a:bodyPr>
            <a:normAutofit/>
          </a:bodyPr>
          <a:lstStyle/>
          <a:p>
            <a:r>
              <a:rPr lang="en-US" sz="4400" dirty="0"/>
              <a:t>Full costing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944C7-E216-4738-BE80-C8EB75DC48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4656" y="1825625"/>
            <a:ext cx="4476060" cy="531076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Earlier we looked top down: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C3207E5-B9A3-4950-8224-17B2AC87662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15754013"/>
              </p:ext>
            </p:extLst>
          </p:nvPr>
        </p:nvGraphicFramePr>
        <p:xfrm>
          <a:off x="1319753" y="2832303"/>
          <a:ext cx="4703975" cy="25504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0217">
                  <a:extLst>
                    <a:ext uri="{9D8B030D-6E8A-4147-A177-3AD203B41FA5}">
                      <a16:colId xmlns:a16="http://schemas.microsoft.com/office/drawing/2014/main" val="159600030"/>
                    </a:ext>
                  </a:extLst>
                </a:gridCol>
                <a:gridCol w="1343758">
                  <a:extLst>
                    <a:ext uri="{9D8B030D-6E8A-4147-A177-3AD203B41FA5}">
                      <a16:colId xmlns:a16="http://schemas.microsoft.com/office/drawing/2014/main" val="3272265362"/>
                    </a:ext>
                  </a:extLst>
                </a:gridCol>
              </a:tblGrid>
              <a:tr h="553099">
                <a:tc>
                  <a:txBody>
                    <a:bodyPr/>
                    <a:lstStyle/>
                    <a:p>
                      <a:r>
                        <a:rPr lang="en-US" sz="2400" dirty="0"/>
                        <a:t>Sales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X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83337"/>
                  </a:ext>
                </a:extLst>
              </a:tr>
              <a:tr h="553099">
                <a:tc>
                  <a:txBody>
                    <a:bodyPr/>
                    <a:lstStyle/>
                    <a:p>
                      <a:r>
                        <a:rPr lang="en-US" sz="2400" dirty="0"/>
                        <a:t>Variable</a:t>
                      </a:r>
                      <a:r>
                        <a:rPr lang="en-US" dirty="0"/>
                        <a:t> </a:t>
                      </a:r>
                      <a:r>
                        <a:rPr lang="en-US" sz="2400" dirty="0"/>
                        <a:t>costs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(X)</a:t>
                      </a:r>
                      <a:endParaRPr lang="en-GB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347833"/>
                  </a:ext>
                </a:extLst>
              </a:tr>
              <a:tr h="995579">
                <a:tc>
                  <a:txBody>
                    <a:bodyPr/>
                    <a:lstStyle/>
                    <a:p>
                      <a:r>
                        <a:rPr lang="en-US" sz="2400" dirty="0"/>
                        <a:t>Contribution</a:t>
                      </a:r>
                      <a:r>
                        <a:rPr lang="en-US" dirty="0"/>
                        <a:t> </a:t>
                      </a:r>
                      <a:r>
                        <a:rPr lang="en-US" sz="2400" dirty="0"/>
                        <a:t>to fixed costs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X</a:t>
                      </a:r>
                      <a:endParaRPr lang="en-GB" sz="2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0760409"/>
                  </a:ext>
                </a:extLst>
              </a:tr>
              <a:tr h="44862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31551266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89D086C-9111-4BBF-9ED1-1FB159E2F3DF}"/>
              </a:ext>
            </a:extLst>
          </p:cNvPr>
          <p:cNvSpPr txBox="1">
            <a:spLocks/>
          </p:cNvSpPr>
          <p:nvPr/>
        </p:nvSpPr>
        <p:spPr>
          <a:xfrm>
            <a:off x="6247002" y="1835847"/>
            <a:ext cx="3735198" cy="531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77" indent="-171477" algn="l" defTabSz="685908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431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385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339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293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247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9200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2155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5108" indent="-171477" algn="l" defTabSz="685908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231F20"/>
                </a:solidFill>
                <a:latin typeface="Arial" panose="020B0604020202020204"/>
              </a:rPr>
              <a:t>Now we look bottom up:</a:t>
            </a:r>
          </a:p>
          <a:p>
            <a:pPr marL="0" indent="0">
              <a:buNone/>
            </a:pPr>
            <a:endParaRPr lang="en-US" dirty="0">
              <a:solidFill>
                <a:srgbClr val="231F20"/>
              </a:solidFill>
              <a:latin typeface="Arial" panose="020B0604020202020204"/>
            </a:endParaRPr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AE93D04D-1A83-439C-B11A-F43432475E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1067091"/>
              </p:ext>
            </p:extLst>
          </p:nvPr>
        </p:nvGraphicFramePr>
        <p:xfrm>
          <a:off x="6407267" y="2832303"/>
          <a:ext cx="4226168" cy="2108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8903">
                  <a:extLst>
                    <a:ext uri="{9D8B030D-6E8A-4147-A177-3AD203B41FA5}">
                      <a16:colId xmlns:a16="http://schemas.microsoft.com/office/drawing/2014/main" val="159600030"/>
                    </a:ext>
                  </a:extLst>
                </a:gridCol>
                <a:gridCol w="1207265">
                  <a:extLst>
                    <a:ext uri="{9D8B030D-6E8A-4147-A177-3AD203B41FA5}">
                      <a16:colId xmlns:a16="http://schemas.microsoft.com/office/drawing/2014/main" val="32722653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Direct costs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X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83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Allocation of indirect costs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X</a:t>
                      </a:r>
                      <a:endParaRPr lang="en-GB" sz="2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347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Total cost of one unit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X</a:t>
                      </a:r>
                      <a:endParaRPr lang="en-GB" sz="2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0760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31551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951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>
            <a:extLst>
              <a:ext uri="{FF2B5EF4-FFF2-40B4-BE49-F238E27FC236}">
                <a16:creationId xmlns:a16="http://schemas.microsoft.com/office/drawing/2014/main" id="{6B2606AB-8C1A-4BDB-ABE3-C8F3EA216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100013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Direct and indirect cost</a:t>
            </a:r>
            <a:endParaRPr lang="en-GB" altLang="en-US" sz="2400">
              <a:solidFill>
                <a:srgbClr val="007FA3"/>
              </a:solidFill>
            </a:endParaRPr>
          </a:p>
        </p:txBody>
      </p:sp>
      <p:grpSp>
        <p:nvGrpSpPr>
          <p:cNvPr id="7171" name="Group 20">
            <a:extLst>
              <a:ext uri="{FF2B5EF4-FFF2-40B4-BE49-F238E27FC236}">
                <a16:creationId xmlns:a16="http://schemas.microsoft.com/office/drawing/2014/main" id="{60155C44-39AA-4434-B220-A9B7E7206077}"/>
              </a:ext>
            </a:extLst>
          </p:cNvPr>
          <p:cNvGrpSpPr>
            <a:grpSpLocks/>
          </p:cNvGrpSpPr>
          <p:nvPr/>
        </p:nvGrpSpPr>
        <p:grpSpPr bwMode="auto">
          <a:xfrm>
            <a:off x="2773364" y="1147764"/>
            <a:ext cx="6645275" cy="4562475"/>
            <a:chOff x="1034" y="552"/>
            <a:chExt cx="4186" cy="2873"/>
          </a:xfrm>
        </p:grpSpPr>
        <p:sp>
          <p:nvSpPr>
            <p:cNvPr id="7172" name="AutoShape 6">
              <a:extLst>
                <a:ext uri="{FF2B5EF4-FFF2-40B4-BE49-F238E27FC236}">
                  <a16:creationId xmlns:a16="http://schemas.microsoft.com/office/drawing/2014/main" id="{BDB11FFF-992E-4A28-BBE8-3D5BA164A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2434"/>
              <a:ext cx="3066" cy="851"/>
            </a:xfrm>
            <a:prstGeom prst="roundRect">
              <a:avLst>
                <a:gd name="adj" fmla="val 16667"/>
              </a:avLst>
            </a:prstGeom>
            <a:solidFill>
              <a:srgbClr val="DDBD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7173" name="Text Box 7">
              <a:extLst>
                <a:ext uri="{FF2B5EF4-FFF2-40B4-BE49-F238E27FC236}">
                  <a16:creationId xmlns:a16="http://schemas.microsoft.com/office/drawing/2014/main" id="{8D57E043-2ED6-4CEB-8AFF-6BD97703D8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53" y="2446"/>
              <a:ext cx="2676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 i="1">
                  <a:solidFill>
                    <a:srgbClr val="000000"/>
                  </a:solidFill>
                </a:rPr>
                <a:t>All other elements of cost, that is, those that cannot be directly measured in respect of each particular unit of output</a:t>
              </a:r>
            </a:p>
          </p:txBody>
        </p:sp>
        <p:sp>
          <p:nvSpPr>
            <p:cNvPr id="7174" name="AutoShape 8">
              <a:extLst>
                <a:ext uri="{FF2B5EF4-FFF2-40B4-BE49-F238E27FC236}">
                  <a16:creationId xmlns:a16="http://schemas.microsoft.com/office/drawing/2014/main" id="{A6255A24-5158-4971-8577-A09EC1969B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4" y="1253"/>
              <a:ext cx="2986" cy="856"/>
            </a:xfrm>
            <a:prstGeom prst="roundRect">
              <a:avLst>
                <a:gd name="adj" fmla="val 16667"/>
              </a:avLst>
            </a:prstGeom>
            <a:solidFill>
              <a:srgbClr val="DDBD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7175" name="AutoShape 9">
              <a:extLst>
                <a:ext uri="{FF2B5EF4-FFF2-40B4-BE49-F238E27FC236}">
                  <a16:creationId xmlns:a16="http://schemas.microsoft.com/office/drawing/2014/main" id="{3B907986-AB2A-4550-803C-2968CC8A7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4" y="552"/>
              <a:ext cx="1259" cy="2344"/>
            </a:xfrm>
            <a:prstGeom prst="roundRect">
              <a:avLst>
                <a:gd name="adj" fmla="val 11954"/>
              </a:avLst>
            </a:prstGeom>
            <a:solidFill>
              <a:srgbClr val="D2A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7176" name="Text Box 10">
              <a:extLst>
                <a:ext uri="{FF2B5EF4-FFF2-40B4-BE49-F238E27FC236}">
                  <a16:creationId xmlns:a16="http://schemas.microsoft.com/office/drawing/2014/main" id="{A1D84460-F6A9-43F6-8499-687279D15F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0" y="610"/>
              <a:ext cx="98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 i="1">
                  <a:solidFill>
                    <a:srgbClr val="CC0000"/>
                  </a:solidFill>
                </a:rPr>
                <a:t>Categories of cost</a:t>
              </a:r>
            </a:p>
          </p:txBody>
        </p:sp>
        <p:sp>
          <p:nvSpPr>
            <p:cNvPr id="7177" name="AutoShape 11">
              <a:extLst>
                <a:ext uri="{FF2B5EF4-FFF2-40B4-BE49-F238E27FC236}">
                  <a16:creationId xmlns:a16="http://schemas.microsoft.com/office/drawing/2014/main" id="{A976AC26-7B5B-4117-A8D1-EF9F30098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5" y="1256"/>
              <a:ext cx="1389" cy="990"/>
            </a:xfrm>
            <a:prstGeom prst="cube">
              <a:avLst>
                <a:gd name="adj" fmla="val 14343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7178" name="Text Box 13">
              <a:extLst>
                <a:ext uri="{FF2B5EF4-FFF2-40B4-BE49-F238E27FC236}">
                  <a16:creationId xmlns:a16="http://schemas.microsoft.com/office/drawing/2014/main" id="{99A02741-644A-4417-8868-AFF1352081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9" y="1666"/>
              <a:ext cx="1041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200" b="1">
                  <a:solidFill>
                    <a:srgbClr val="000000"/>
                  </a:solidFill>
                </a:rPr>
                <a:t>Direct cost</a:t>
              </a:r>
            </a:p>
          </p:txBody>
        </p:sp>
        <p:sp>
          <p:nvSpPr>
            <p:cNvPr id="7179" name="Text Box 15">
              <a:extLst>
                <a:ext uri="{FF2B5EF4-FFF2-40B4-BE49-F238E27FC236}">
                  <a16:creationId xmlns:a16="http://schemas.microsoft.com/office/drawing/2014/main" id="{449B5470-D246-494D-8112-63727EAD0A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6" y="1271"/>
              <a:ext cx="2828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 i="1">
                  <a:solidFill>
                    <a:srgbClr val="000000"/>
                  </a:solidFill>
                </a:rPr>
                <a:t>Cost that can be identified with specific cost units – the effect of the cost can be measured in respect of each particular output</a:t>
              </a:r>
            </a:p>
          </p:txBody>
        </p:sp>
        <p:sp>
          <p:nvSpPr>
            <p:cNvPr id="7180" name="AutoShape 19">
              <a:extLst>
                <a:ext uri="{FF2B5EF4-FFF2-40B4-BE49-F238E27FC236}">
                  <a16:creationId xmlns:a16="http://schemas.microsoft.com/office/drawing/2014/main" id="{DF9D44AE-7B90-42EC-AC9C-E0260E6E41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" y="2435"/>
              <a:ext cx="1389" cy="990"/>
            </a:xfrm>
            <a:prstGeom prst="cube">
              <a:avLst>
                <a:gd name="adj" fmla="val 14343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7181" name="Text Box 14">
              <a:extLst>
                <a:ext uri="{FF2B5EF4-FFF2-40B4-BE49-F238E27FC236}">
                  <a16:creationId xmlns:a16="http://schemas.microsoft.com/office/drawing/2014/main" id="{5710106C-ED4A-4191-9C73-34297525F0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9" y="2635"/>
              <a:ext cx="1187" cy="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200" b="1">
                  <a:solidFill>
                    <a:srgbClr val="000000"/>
                  </a:solidFill>
                </a:rPr>
                <a:t>Indirect cost or</a:t>
              </a:r>
              <a:br>
                <a:rPr lang="en-GB" altLang="en-US" sz="2200" b="1">
                  <a:solidFill>
                    <a:srgbClr val="000000"/>
                  </a:solidFill>
                </a:rPr>
              </a:br>
              <a:r>
                <a:rPr lang="en-GB" altLang="en-US" sz="2200" b="1">
                  <a:solidFill>
                    <a:srgbClr val="000000"/>
                  </a:solidFill>
                </a:rPr>
                <a:t>overheads</a:t>
              </a: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D9099431-860A-4E64-A474-569EED003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57163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000" b="1">
                <a:solidFill>
                  <a:srgbClr val="007FA3"/>
                </a:solidFill>
              </a:rPr>
              <a:t>Figure 8.2 Percentage of full cost contributed by direct and indirect cost </a:t>
            </a:r>
            <a:endParaRPr lang="en-GB" altLang="en-US" sz="2000">
              <a:solidFill>
                <a:srgbClr val="007FA3"/>
              </a:solidFill>
            </a:endParaRPr>
          </a:p>
        </p:txBody>
      </p:sp>
      <p:grpSp>
        <p:nvGrpSpPr>
          <p:cNvPr id="8195" name="Group 40">
            <a:extLst>
              <a:ext uri="{FF2B5EF4-FFF2-40B4-BE49-F238E27FC236}">
                <a16:creationId xmlns:a16="http://schemas.microsoft.com/office/drawing/2014/main" id="{91411CD7-2BAC-488B-8690-255C8F51E0A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487614" y="795572"/>
            <a:ext cx="7216775" cy="5216056"/>
            <a:chOff x="610" y="672"/>
            <a:chExt cx="4554" cy="3456"/>
          </a:xfrm>
        </p:grpSpPr>
        <p:grpSp>
          <p:nvGrpSpPr>
            <p:cNvPr id="8197" name="Group 3">
              <a:extLst>
                <a:ext uri="{FF2B5EF4-FFF2-40B4-BE49-F238E27FC236}">
                  <a16:creationId xmlns:a16="http://schemas.microsoft.com/office/drawing/2014/main" id="{AA958D46-C1DF-4027-B406-C3AB54EDFE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8" y="3900"/>
              <a:ext cx="2446" cy="228"/>
              <a:chOff x="2862" y="3988"/>
              <a:chExt cx="2446" cy="228"/>
            </a:xfrm>
          </p:grpSpPr>
          <p:sp>
            <p:nvSpPr>
              <p:cNvPr id="8229" name="Text Box 4">
                <a:extLst>
                  <a:ext uri="{FF2B5EF4-FFF2-40B4-BE49-F238E27FC236}">
                    <a16:creationId xmlns:a16="http://schemas.microsoft.com/office/drawing/2014/main" id="{7FE51874-6202-4836-9631-A065493F65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0" y="3988"/>
                <a:ext cx="938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600" b="1">
                    <a:solidFill>
                      <a:srgbClr val="000000"/>
                    </a:solidFill>
                  </a:rPr>
                  <a:t>Indirect cost</a:t>
                </a:r>
              </a:p>
            </p:txBody>
          </p:sp>
          <p:sp>
            <p:nvSpPr>
              <p:cNvPr id="8230" name="AutoShape 5">
                <a:extLst>
                  <a:ext uri="{FF2B5EF4-FFF2-40B4-BE49-F238E27FC236}">
                    <a16:creationId xmlns:a16="http://schemas.microsoft.com/office/drawing/2014/main" id="{9ED1301C-6C5D-4647-AB5F-172AFE772F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6" y="4029"/>
                <a:ext cx="180" cy="162"/>
              </a:xfrm>
              <a:prstGeom prst="cube">
                <a:avLst>
                  <a:gd name="adj" fmla="val 25000"/>
                </a:avLst>
              </a:prstGeom>
              <a:solidFill>
                <a:srgbClr val="663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1" name="AutoShape 6">
                <a:extLst>
                  <a:ext uri="{FF2B5EF4-FFF2-40B4-BE49-F238E27FC236}">
                    <a16:creationId xmlns:a16="http://schemas.microsoft.com/office/drawing/2014/main" id="{36E9D44B-D09F-40D4-AD6F-D1E2E1B740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2" y="4025"/>
                <a:ext cx="180" cy="162"/>
              </a:xfrm>
              <a:prstGeom prst="cube">
                <a:avLst>
                  <a:gd name="adj" fmla="val 25000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2" name="Text Box 7">
                <a:extLst>
                  <a:ext uri="{FF2B5EF4-FFF2-40B4-BE49-F238E27FC236}">
                    <a16:creationId xmlns:a16="http://schemas.microsoft.com/office/drawing/2014/main" id="{79286334-E1FA-442F-8602-DD5875E68C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98" y="3992"/>
                <a:ext cx="1022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600" b="1">
                    <a:solidFill>
                      <a:srgbClr val="000000"/>
                    </a:solidFill>
                  </a:rPr>
                  <a:t>Direct cost</a:t>
                </a:r>
              </a:p>
            </p:txBody>
          </p:sp>
        </p:grpSp>
        <p:sp>
          <p:nvSpPr>
            <p:cNvPr id="8198" name="Text Box 8">
              <a:extLst>
                <a:ext uri="{FF2B5EF4-FFF2-40B4-BE49-F238E27FC236}">
                  <a16:creationId xmlns:a16="http://schemas.microsoft.com/office/drawing/2014/main" id="{87D4D014-BC42-41D6-B04B-B732C21B55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39" y="700"/>
              <a:ext cx="28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endParaRPr lang="en-GB" altLang="en-US" sz="1600" b="1">
                <a:solidFill>
                  <a:srgbClr val="000000"/>
                </a:solidFill>
              </a:endParaRPr>
            </a:p>
          </p:txBody>
        </p:sp>
        <p:sp>
          <p:nvSpPr>
            <p:cNvPr id="8199" name="AutoShape 10">
              <a:extLst>
                <a:ext uri="{FF2B5EF4-FFF2-40B4-BE49-F238E27FC236}">
                  <a16:creationId xmlns:a16="http://schemas.microsoft.com/office/drawing/2014/main" id="{EB3AB168-56A0-4AB1-87FB-E49359913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78"/>
              <a:ext cx="1544" cy="2738"/>
            </a:xfrm>
            <a:prstGeom prst="roundRect">
              <a:avLst>
                <a:gd name="adj" fmla="val 11981"/>
              </a:avLst>
            </a:prstGeom>
            <a:solidFill>
              <a:srgbClr val="D2A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00" name="Rectangle 11">
              <a:extLst>
                <a:ext uri="{FF2B5EF4-FFF2-40B4-BE49-F238E27FC236}">
                  <a16:creationId xmlns:a16="http://schemas.microsoft.com/office/drawing/2014/main" id="{C1DBE6A8-9460-4943-ABBD-001F47A99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" y="682"/>
              <a:ext cx="1256" cy="2634"/>
            </a:xfrm>
            <a:prstGeom prst="rect">
              <a:avLst/>
            </a:prstGeom>
            <a:solidFill>
              <a:srgbClr val="DFC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01" name="Rectangle 12">
              <a:extLst>
                <a:ext uri="{FF2B5EF4-FFF2-40B4-BE49-F238E27FC236}">
                  <a16:creationId xmlns:a16="http://schemas.microsoft.com/office/drawing/2014/main" id="{6F36BD9D-259B-43BE-BE49-70BC2FCC3F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2" y="682"/>
              <a:ext cx="1470" cy="2634"/>
            </a:xfrm>
            <a:prstGeom prst="rect">
              <a:avLst/>
            </a:prstGeom>
            <a:solidFill>
              <a:srgbClr val="D2A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02" name="AutoShape 13">
              <a:extLst>
                <a:ext uri="{FF2B5EF4-FFF2-40B4-BE49-F238E27FC236}">
                  <a16:creationId xmlns:a16="http://schemas.microsoft.com/office/drawing/2014/main" id="{6721F410-DA66-4C13-B00F-C19FFE3D65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" y="675"/>
              <a:ext cx="647" cy="3095"/>
            </a:xfrm>
            <a:prstGeom prst="cube">
              <a:avLst>
                <a:gd name="adj" fmla="val 10509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03" name="Text Box 14">
              <a:extLst>
                <a:ext uri="{FF2B5EF4-FFF2-40B4-BE49-F238E27FC236}">
                  <a16:creationId xmlns:a16="http://schemas.microsoft.com/office/drawing/2014/main" id="{3DB485F9-0F60-4FF7-8B66-FDD8B3B76F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4" y="1408"/>
              <a:ext cx="385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60</a:t>
              </a:r>
            </a:p>
          </p:txBody>
        </p:sp>
        <p:sp>
          <p:nvSpPr>
            <p:cNvPr id="8204" name="AutoShape 15">
              <a:extLst>
                <a:ext uri="{FF2B5EF4-FFF2-40B4-BE49-F238E27FC236}">
                  <a16:creationId xmlns:a16="http://schemas.microsoft.com/office/drawing/2014/main" id="{6D886B1B-9E8A-413C-AABC-AB1974CBF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2" y="1439"/>
              <a:ext cx="111" cy="128"/>
            </a:xfrm>
            <a:prstGeom prst="cube">
              <a:avLst>
                <a:gd name="adj" fmla="val 47458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05" name="AutoShape 16">
              <a:extLst>
                <a:ext uri="{FF2B5EF4-FFF2-40B4-BE49-F238E27FC236}">
                  <a16:creationId xmlns:a16="http://schemas.microsoft.com/office/drawing/2014/main" id="{701223DC-22E1-4847-9449-8208A70A9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2" y="2007"/>
              <a:ext cx="112" cy="127"/>
            </a:xfrm>
            <a:prstGeom prst="cube">
              <a:avLst>
                <a:gd name="adj" fmla="val 4706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06" name="Text Box 17">
              <a:extLst>
                <a:ext uri="{FF2B5EF4-FFF2-40B4-BE49-F238E27FC236}">
                  <a16:creationId xmlns:a16="http://schemas.microsoft.com/office/drawing/2014/main" id="{E46153B7-FAF7-4D89-8539-6750BAF14F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9" y="1980"/>
              <a:ext cx="389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8207" name="AutoShape 18">
              <a:extLst>
                <a:ext uri="{FF2B5EF4-FFF2-40B4-BE49-F238E27FC236}">
                  <a16:creationId xmlns:a16="http://schemas.microsoft.com/office/drawing/2014/main" id="{B676C2F6-AAB8-4289-B1F4-DE3AD1969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1" y="2566"/>
              <a:ext cx="110" cy="128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08" name="Text Box 19">
              <a:extLst>
                <a:ext uri="{FF2B5EF4-FFF2-40B4-BE49-F238E27FC236}">
                  <a16:creationId xmlns:a16="http://schemas.microsoft.com/office/drawing/2014/main" id="{B0541853-258A-4597-8B5D-D2BE40C745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9" y="2534"/>
              <a:ext cx="429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8209" name="AutoShape 20">
              <a:extLst>
                <a:ext uri="{FF2B5EF4-FFF2-40B4-BE49-F238E27FC236}">
                  <a16:creationId xmlns:a16="http://schemas.microsoft.com/office/drawing/2014/main" id="{03247009-565B-4DB8-AA73-C263E45834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1" y="847"/>
              <a:ext cx="110" cy="127"/>
            </a:xfrm>
            <a:prstGeom prst="cube">
              <a:avLst>
                <a:gd name="adj" fmla="val 40171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10" name="Text Box 21">
              <a:extLst>
                <a:ext uri="{FF2B5EF4-FFF2-40B4-BE49-F238E27FC236}">
                  <a16:creationId xmlns:a16="http://schemas.microsoft.com/office/drawing/2014/main" id="{E6D009A9-1C6A-4137-803C-8725DB84D3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0" y="808"/>
              <a:ext cx="374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80</a:t>
              </a:r>
            </a:p>
          </p:txBody>
        </p:sp>
        <p:sp>
          <p:nvSpPr>
            <p:cNvPr id="8211" name="Text Box 22">
              <a:extLst>
                <a:ext uri="{FF2B5EF4-FFF2-40B4-BE49-F238E27FC236}">
                  <a16:creationId xmlns:a16="http://schemas.microsoft.com/office/drawing/2014/main" id="{FD37F680-36EC-4173-8419-007187852B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4" y="3163"/>
              <a:ext cx="388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8212" name="AutoShape 23">
              <a:extLst>
                <a:ext uri="{FF2B5EF4-FFF2-40B4-BE49-F238E27FC236}">
                  <a16:creationId xmlns:a16="http://schemas.microsoft.com/office/drawing/2014/main" id="{8007B762-DE6F-4A16-B418-243209B60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0" y="3159"/>
              <a:ext cx="3956" cy="613"/>
            </a:xfrm>
            <a:prstGeom prst="cube">
              <a:avLst>
                <a:gd name="adj" fmla="val 10602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13" name="Text Box 24">
              <a:extLst>
                <a:ext uri="{FF2B5EF4-FFF2-40B4-BE49-F238E27FC236}">
                  <a16:creationId xmlns:a16="http://schemas.microsoft.com/office/drawing/2014/main" id="{F4569AC9-AFDE-49B3-BB71-6F7999632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191" y="1562"/>
              <a:ext cx="1872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000000"/>
                  </a:solidFill>
                </a:rPr>
                <a:t>Percentage of full cost</a:t>
              </a:r>
              <a:endParaRPr lang="en-US" altLang="en-US" sz="1800" b="1" i="1">
                <a:solidFill>
                  <a:srgbClr val="000000"/>
                </a:solidFill>
              </a:endParaRPr>
            </a:p>
          </p:txBody>
        </p:sp>
        <p:sp>
          <p:nvSpPr>
            <p:cNvPr id="8214" name="Text Box 25">
              <a:extLst>
                <a:ext uri="{FF2B5EF4-FFF2-40B4-BE49-F238E27FC236}">
                  <a16:creationId xmlns:a16="http://schemas.microsoft.com/office/drawing/2014/main" id="{1BCFDE9E-C480-4B57-8596-F0B421BF5C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4" y="3287"/>
              <a:ext cx="971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000000"/>
                  </a:solidFill>
                </a:rPr>
                <a:t>All 176 businesses</a:t>
              </a:r>
              <a:endParaRPr lang="en-US" altLang="en-US" sz="1800" b="1" i="1">
                <a:solidFill>
                  <a:srgbClr val="000000"/>
                </a:solidFill>
              </a:endParaRPr>
            </a:p>
          </p:txBody>
        </p:sp>
        <p:sp>
          <p:nvSpPr>
            <p:cNvPr id="8215" name="Text Box 26">
              <a:extLst>
                <a:ext uri="{FF2B5EF4-FFF2-40B4-BE49-F238E27FC236}">
                  <a16:creationId xmlns:a16="http://schemas.microsoft.com/office/drawing/2014/main" id="{C2572769-A5D7-4A34-848D-14CE9BB7DF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3" y="3287"/>
              <a:ext cx="125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000000"/>
                  </a:solidFill>
                </a:rPr>
                <a:t>Manufacturing businesses (91)</a:t>
              </a:r>
              <a:endParaRPr lang="en-US" altLang="en-US" sz="1800" b="1" i="1">
                <a:solidFill>
                  <a:srgbClr val="000000"/>
                </a:solidFill>
              </a:endParaRPr>
            </a:p>
          </p:txBody>
        </p:sp>
        <p:sp>
          <p:nvSpPr>
            <p:cNvPr id="8216" name="Text Box 27">
              <a:extLst>
                <a:ext uri="{FF2B5EF4-FFF2-40B4-BE49-F238E27FC236}">
                  <a16:creationId xmlns:a16="http://schemas.microsoft.com/office/drawing/2014/main" id="{BB3789AF-8B73-4C6B-BA94-FEA97E2F56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5" y="3287"/>
              <a:ext cx="137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000000"/>
                  </a:solidFill>
                </a:rPr>
                <a:t>Service and retail businesses (85)</a:t>
              </a:r>
              <a:endParaRPr lang="en-US" altLang="en-US" sz="1800" b="1" i="1">
                <a:solidFill>
                  <a:srgbClr val="000000"/>
                </a:solidFill>
              </a:endParaRPr>
            </a:p>
          </p:txBody>
        </p:sp>
        <p:sp>
          <p:nvSpPr>
            <p:cNvPr id="8217" name="AutoShape 28">
              <a:extLst>
                <a:ext uri="{FF2B5EF4-FFF2-40B4-BE49-F238E27FC236}">
                  <a16:creationId xmlns:a16="http://schemas.microsoft.com/office/drawing/2014/main" id="{AA92F886-ABE9-418B-9C85-BBE3C0823F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8" y="1223"/>
              <a:ext cx="419" cy="1999"/>
            </a:xfrm>
            <a:prstGeom prst="cube">
              <a:avLst>
                <a:gd name="adj" fmla="val 16745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18" name="Text Box 29">
              <a:extLst>
                <a:ext uri="{FF2B5EF4-FFF2-40B4-BE49-F238E27FC236}">
                  <a16:creationId xmlns:a16="http://schemas.microsoft.com/office/drawing/2014/main" id="{8A9B31B0-6E25-4C14-B78F-DBC0690D98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8" y="1315"/>
              <a:ext cx="404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69</a:t>
              </a:r>
            </a:p>
          </p:txBody>
        </p:sp>
        <p:sp>
          <p:nvSpPr>
            <p:cNvPr id="8219" name="AutoShape 30">
              <a:extLst>
                <a:ext uri="{FF2B5EF4-FFF2-40B4-BE49-F238E27FC236}">
                  <a16:creationId xmlns:a16="http://schemas.microsoft.com/office/drawing/2014/main" id="{52B8AD31-7E64-442C-8A07-75E3F270A8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9" y="2301"/>
              <a:ext cx="388" cy="922"/>
            </a:xfrm>
            <a:prstGeom prst="cube">
              <a:avLst>
                <a:gd name="adj" fmla="val 16745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20" name="Text Box 31">
              <a:extLst>
                <a:ext uri="{FF2B5EF4-FFF2-40B4-BE49-F238E27FC236}">
                  <a16:creationId xmlns:a16="http://schemas.microsoft.com/office/drawing/2014/main" id="{314E2CDD-8CC1-4DD9-B1B2-2F4345D390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60" y="2397"/>
              <a:ext cx="403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31</a:t>
              </a:r>
            </a:p>
          </p:txBody>
        </p:sp>
        <p:sp>
          <p:nvSpPr>
            <p:cNvPr id="8221" name="AutoShape 32">
              <a:extLst>
                <a:ext uri="{FF2B5EF4-FFF2-40B4-BE49-F238E27FC236}">
                  <a16:creationId xmlns:a16="http://schemas.microsoft.com/office/drawing/2014/main" id="{CA035E59-CC2F-4615-9EFC-82F1956C15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4" y="1039"/>
              <a:ext cx="419" cy="2183"/>
            </a:xfrm>
            <a:prstGeom prst="cube">
              <a:avLst>
                <a:gd name="adj" fmla="val 16745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22" name="Text Box 33">
              <a:extLst>
                <a:ext uri="{FF2B5EF4-FFF2-40B4-BE49-F238E27FC236}">
                  <a16:creationId xmlns:a16="http://schemas.microsoft.com/office/drawing/2014/main" id="{04AAE222-51A5-4AB7-BFFA-B3C16FF402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1131"/>
              <a:ext cx="404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75</a:t>
              </a:r>
            </a:p>
          </p:txBody>
        </p:sp>
        <p:sp>
          <p:nvSpPr>
            <p:cNvPr id="8223" name="AutoShape 34">
              <a:extLst>
                <a:ext uri="{FF2B5EF4-FFF2-40B4-BE49-F238E27FC236}">
                  <a16:creationId xmlns:a16="http://schemas.microsoft.com/office/drawing/2014/main" id="{50E01132-A86A-4E2B-B384-BD4A237F9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5" y="2469"/>
              <a:ext cx="388" cy="754"/>
            </a:xfrm>
            <a:prstGeom prst="cube">
              <a:avLst>
                <a:gd name="adj" fmla="val 16745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24" name="Text Box 35">
              <a:extLst>
                <a:ext uri="{FF2B5EF4-FFF2-40B4-BE49-F238E27FC236}">
                  <a16:creationId xmlns:a16="http://schemas.microsoft.com/office/drawing/2014/main" id="{28760CFA-D9EF-4BA4-801B-E15454D870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6" y="2549"/>
              <a:ext cx="403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25</a:t>
              </a:r>
            </a:p>
          </p:txBody>
        </p:sp>
        <p:sp>
          <p:nvSpPr>
            <p:cNvPr id="8225" name="AutoShape 36">
              <a:extLst>
                <a:ext uri="{FF2B5EF4-FFF2-40B4-BE49-F238E27FC236}">
                  <a16:creationId xmlns:a16="http://schemas.microsoft.com/office/drawing/2014/main" id="{E3DD3A58-FDB5-4480-BD18-37D3552A02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2" y="1815"/>
              <a:ext cx="419" cy="1407"/>
            </a:xfrm>
            <a:prstGeom prst="cube">
              <a:avLst>
                <a:gd name="adj" fmla="val 16745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26" name="Text Box 37">
              <a:extLst>
                <a:ext uri="{FF2B5EF4-FFF2-40B4-BE49-F238E27FC236}">
                  <a16:creationId xmlns:a16="http://schemas.microsoft.com/office/drawing/2014/main" id="{99292D5B-629C-4764-850D-59323883A1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1915"/>
              <a:ext cx="404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49</a:t>
              </a:r>
            </a:p>
          </p:txBody>
        </p:sp>
        <p:sp>
          <p:nvSpPr>
            <p:cNvPr id="8227" name="AutoShape 38">
              <a:extLst>
                <a:ext uri="{FF2B5EF4-FFF2-40B4-BE49-F238E27FC236}">
                  <a16:creationId xmlns:a16="http://schemas.microsoft.com/office/drawing/2014/main" id="{E92956F3-E862-4F9F-878D-E7C5FF98B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3" y="1757"/>
              <a:ext cx="388" cy="1466"/>
            </a:xfrm>
            <a:prstGeom prst="cube">
              <a:avLst>
                <a:gd name="adj" fmla="val 16745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8228" name="Text Box 39">
              <a:extLst>
                <a:ext uri="{FF2B5EF4-FFF2-40B4-BE49-F238E27FC236}">
                  <a16:creationId xmlns:a16="http://schemas.microsoft.com/office/drawing/2014/main" id="{C4B88501-8C9C-4603-A0BC-0DFA756405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2" y="1845"/>
              <a:ext cx="403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 i="1">
                  <a:solidFill>
                    <a:srgbClr val="FFCC99"/>
                  </a:solidFill>
                </a:rPr>
                <a:t>51</a:t>
              </a: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D16F7A64-3DDA-4943-89B5-9C462DFC9C2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935164" y="5992814"/>
            <a:ext cx="83200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IN" altLang="ko-KR" sz="800" i="1" kern="0" dirty="0">
                <a:solidFill>
                  <a:srgbClr val="000000"/>
                </a:solidFill>
                <a:latin typeface="Arial" panose="020B0604020202020204" pitchFamily="34" charset="0"/>
                <a:ea typeface="Gulim" pitchFamily="34" charset="-127"/>
              </a:rPr>
              <a:t>Source</a:t>
            </a:r>
            <a:r>
              <a:rPr lang="en-IN" altLang="ko-KR" sz="800" kern="0" dirty="0">
                <a:solidFill>
                  <a:srgbClr val="000000"/>
                </a:solidFill>
                <a:latin typeface="Arial" panose="020B0604020202020204" pitchFamily="34" charset="0"/>
                <a:ea typeface="Gulim" pitchFamily="34" charset="-127"/>
              </a:rPr>
              <a:t>: </a:t>
            </a:r>
            <a:r>
              <a:rPr lang="en-US" altLang="ko-KR" sz="800" kern="0" dirty="0">
                <a:solidFill>
                  <a:srgbClr val="000000"/>
                </a:solidFill>
                <a:latin typeface="Arial" panose="020B0604020202020204" pitchFamily="34" charset="0"/>
                <a:ea typeface="Gulim" pitchFamily="34" charset="-127"/>
              </a:rPr>
              <a:t>Al-</a:t>
            </a:r>
            <a:r>
              <a:rPr lang="en-US" altLang="ko-KR" sz="800" kern="0" dirty="0" err="1">
                <a:solidFill>
                  <a:srgbClr val="000000"/>
                </a:solidFill>
                <a:latin typeface="Arial" panose="020B0604020202020204" pitchFamily="34" charset="0"/>
                <a:ea typeface="Gulim" pitchFamily="34" charset="-127"/>
              </a:rPr>
              <a:t>Omiri</a:t>
            </a:r>
            <a:r>
              <a:rPr lang="en-US" altLang="ko-KR" sz="800" kern="0" dirty="0">
                <a:solidFill>
                  <a:srgbClr val="000000"/>
                </a:solidFill>
                <a:latin typeface="Arial" panose="020B0604020202020204" pitchFamily="34" charset="0"/>
                <a:ea typeface="Gulim" pitchFamily="34" charset="-127"/>
              </a:rPr>
              <a:t>, M. and Drury, C. (2007) ‘A survey of factors influencing the choice of product costing systems in UK organizations’, </a:t>
            </a:r>
            <a:r>
              <a:rPr lang="en-US" altLang="ko-KR" sz="800" i="1" kern="0" dirty="0">
                <a:solidFill>
                  <a:srgbClr val="000000"/>
                </a:solidFill>
                <a:latin typeface="Arial" panose="020B0604020202020204" pitchFamily="34" charset="0"/>
                <a:ea typeface="Gulim" pitchFamily="34" charset="-127"/>
              </a:rPr>
              <a:t>Management Accounting Research</a:t>
            </a:r>
            <a:r>
              <a:rPr lang="en-US" altLang="ko-KR" sz="800" kern="0" dirty="0">
                <a:solidFill>
                  <a:srgbClr val="000000"/>
                </a:solidFill>
                <a:latin typeface="Arial" panose="020B0604020202020204" pitchFamily="34" charset="0"/>
                <a:ea typeface="Gulim" pitchFamily="34" charset="-127"/>
              </a:rPr>
              <a:t>, December, pp. 399–424.</a:t>
            </a:r>
            <a:endParaRPr lang="en-IN" altLang="ko-KR" sz="800" kern="0" dirty="0">
              <a:solidFill>
                <a:srgbClr val="000000"/>
              </a:solidFill>
              <a:latin typeface="Arial" panose="020B0604020202020204" pitchFamily="34" charset="0"/>
              <a:ea typeface="Gulim" pitchFamily="34" charset="-127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>
            <a:extLst>
              <a:ext uri="{FF2B5EF4-FFF2-40B4-BE49-F238E27FC236}">
                <a16:creationId xmlns:a16="http://schemas.microsoft.com/office/drawing/2014/main" id="{EDD47492-F2C2-4B80-8AA2-A2AD98F21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139" y="100013"/>
            <a:ext cx="84677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Figure 8.3 The relationship between direct cost and indirect cost</a:t>
            </a:r>
            <a:endParaRPr lang="en-GB" altLang="en-US" sz="2400">
              <a:solidFill>
                <a:srgbClr val="007FA3"/>
              </a:solidFill>
            </a:endParaRPr>
          </a:p>
        </p:txBody>
      </p:sp>
      <p:grpSp>
        <p:nvGrpSpPr>
          <p:cNvPr id="9219" name="Group 6">
            <a:extLst>
              <a:ext uri="{FF2B5EF4-FFF2-40B4-BE49-F238E27FC236}">
                <a16:creationId xmlns:a16="http://schemas.microsoft.com/office/drawing/2014/main" id="{3D79788A-71AE-43B6-99C7-7ECB14849A11}"/>
              </a:ext>
            </a:extLst>
          </p:cNvPr>
          <p:cNvGrpSpPr>
            <a:grpSpLocks/>
          </p:cNvGrpSpPr>
          <p:nvPr/>
        </p:nvGrpSpPr>
        <p:grpSpPr bwMode="auto">
          <a:xfrm>
            <a:off x="3678239" y="1828800"/>
            <a:ext cx="4835525" cy="2897188"/>
            <a:chOff x="1440" y="1152"/>
            <a:chExt cx="2928" cy="1768"/>
          </a:xfrm>
        </p:grpSpPr>
        <p:sp>
          <p:nvSpPr>
            <p:cNvPr id="9220" name="AutoShape 7">
              <a:extLst>
                <a:ext uri="{FF2B5EF4-FFF2-40B4-BE49-F238E27FC236}">
                  <a16:creationId xmlns:a16="http://schemas.microsoft.com/office/drawing/2014/main" id="{B39B25C2-1D73-4369-99B9-A6C0486A9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2" y="2245"/>
              <a:ext cx="2920" cy="675"/>
            </a:xfrm>
            <a:prstGeom prst="cube">
              <a:avLst>
                <a:gd name="adj" fmla="val 1378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9221" name="Text Box 8">
              <a:extLst>
                <a:ext uri="{FF2B5EF4-FFF2-40B4-BE49-F238E27FC236}">
                  <a16:creationId xmlns:a16="http://schemas.microsoft.com/office/drawing/2014/main" id="{8C9B7870-0791-412E-B1BA-AA24346072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4" y="2469"/>
              <a:ext cx="2353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200" b="1">
                  <a:solidFill>
                    <a:srgbClr val="FFCC99"/>
                  </a:solidFill>
                </a:rPr>
                <a:t>Full cost of the job</a:t>
              </a:r>
            </a:p>
          </p:txBody>
        </p:sp>
        <p:sp>
          <p:nvSpPr>
            <p:cNvPr id="9222" name="AutoShape 9">
              <a:extLst>
                <a:ext uri="{FF2B5EF4-FFF2-40B4-BE49-F238E27FC236}">
                  <a16:creationId xmlns:a16="http://schemas.microsoft.com/office/drawing/2014/main" id="{B1E24CBE-C48E-4BE6-8816-4DB4F97C7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8" y="1807"/>
              <a:ext cx="395" cy="515"/>
            </a:xfrm>
            <a:prstGeom prst="downArrow">
              <a:avLst>
                <a:gd name="adj1" fmla="val 50000"/>
                <a:gd name="adj2" fmla="val 32595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9223" name="AutoShape 10">
              <a:extLst>
                <a:ext uri="{FF2B5EF4-FFF2-40B4-BE49-F238E27FC236}">
                  <a16:creationId xmlns:a16="http://schemas.microsoft.com/office/drawing/2014/main" id="{C8D42430-48D8-402D-AEB5-276338DBA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1152"/>
              <a:ext cx="1330" cy="803"/>
            </a:xfrm>
            <a:prstGeom prst="cube">
              <a:avLst>
                <a:gd name="adj" fmla="val 13782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9224" name="Text Box 11">
              <a:extLst>
                <a:ext uri="{FF2B5EF4-FFF2-40B4-BE49-F238E27FC236}">
                  <a16:creationId xmlns:a16="http://schemas.microsoft.com/office/drawing/2014/main" id="{D89E5EE1-F201-4644-92FE-0AE5BB4917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2" y="1372"/>
              <a:ext cx="107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Direct cost of the job</a:t>
              </a:r>
            </a:p>
          </p:txBody>
        </p:sp>
        <p:sp>
          <p:nvSpPr>
            <p:cNvPr id="9225" name="AutoShape 12">
              <a:extLst>
                <a:ext uri="{FF2B5EF4-FFF2-40B4-BE49-F238E27FC236}">
                  <a16:creationId xmlns:a16="http://schemas.microsoft.com/office/drawing/2014/main" id="{7E9CAE72-CC2F-48AE-98A3-7A503833CC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8" y="1152"/>
              <a:ext cx="1330" cy="803"/>
            </a:xfrm>
            <a:prstGeom prst="cube">
              <a:avLst>
                <a:gd name="adj" fmla="val 13782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9226" name="Text Box 13">
              <a:extLst>
                <a:ext uri="{FF2B5EF4-FFF2-40B4-BE49-F238E27FC236}">
                  <a16:creationId xmlns:a16="http://schemas.microsoft.com/office/drawing/2014/main" id="{13D0F80A-3FA9-449D-B670-2CCBA1C245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6" y="1291"/>
              <a:ext cx="1432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Appropriate share of indirect cost (overheads)</a:t>
              </a:r>
            </a:p>
          </p:txBody>
        </p:sp>
        <p:sp>
          <p:nvSpPr>
            <p:cNvPr id="9227" name="AutoShape 14">
              <a:extLst>
                <a:ext uri="{FF2B5EF4-FFF2-40B4-BE49-F238E27FC236}">
                  <a16:creationId xmlns:a16="http://schemas.microsoft.com/office/drawing/2014/main" id="{30E03201-AD13-4EDC-89D9-2AE4758D5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" y="1799"/>
              <a:ext cx="395" cy="515"/>
            </a:xfrm>
            <a:prstGeom prst="downArrow">
              <a:avLst>
                <a:gd name="adj1" fmla="val 50000"/>
                <a:gd name="adj2" fmla="val 32595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FEA50B-62A6-46F5-B413-0CEBD036F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121" y="321734"/>
            <a:ext cx="5136412" cy="1135737"/>
          </a:xfrm>
        </p:spPr>
        <p:txBody>
          <a:bodyPr>
            <a:normAutofit/>
          </a:bodyPr>
          <a:lstStyle/>
          <a:p>
            <a:r>
              <a:rPr lang="en-US" sz="3600"/>
              <a:t>Why is this a problem?</a:t>
            </a:r>
            <a:endParaRPr lang="en-GB" sz="36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BEF88A-AE3D-4DAB-9954-CD36A4E173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" b="12111"/>
          <a:stretch/>
        </p:blipFill>
        <p:spPr>
          <a:xfrm>
            <a:off x="-2" y="10"/>
            <a:ext cx="5779884" cy="342899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07EAA094-9CF6-4695-958A-33D9BCAA9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" y="713128"/>
            <a:ext cx="1068867" cy="2126625"/>
            <a:chOff x="10918968" y="713127"/>
            <a:chExt cx="1273032" cy="253283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E80C965-DB6D-4F81-9E9E-B027384D0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A580F890-B085-4E95-96AA-55AEBEC5CE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839F091-BD2E-46FF-93F1-3EB8F6AA1C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2743" r="2" b="2"/>
          <a:stretch/>
        </p:blipFill>
        <p:spPr>
          <a:xfrm>
            <a:off x="-2" y="3429000"/>
            <a:ext cx="5779884" cy="3429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BA4F2-54C8-4214-B63B-9C90F8644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0116" y="1345815"/>
            <a:ext cx="5136412" cy="4393982"/>
          </a:xfrm>
        </p:spPr>
        <p:txBody>
          <a:bodyPr>
            <a:noAutofit/>
          </a:bodyPr>
          <a:lstStyle/>
          <a:p>
            <a:r>
              <a:rPr lang="en-US" sz="2400" dirty="0"/>
              <a:t>If we produce one homogenous product (e.g. identical cupcakes) we could just split the overhead over units produced</a:t>
            </a:r>
          </a:p>
          <a:p>
            <a:r>
              <a:rPr lang="en-US" sz="2400" dirty="0" err="1"/>
              <a:t>E.g</a:t>
            </a:r>
            <a:r>
              <a:rPr lang="en-US" sz="2400" dirty="0"/>
              <a:t> In my cupcake factory the overhead is £20,000 and I produce 10,000 cakes I could allocate £2 to every cake to determine price.</a:t>
            </a:r>
          </a:p>
          <a:p>
            <a:r>
              <a:rPr lang="en-US" sz="2400" dirty="0"/>
              <a:t>But if my factory produces cupcakes and cars and I produce 10,000 cakes and 500 cars with a total overhead of £500,000, is it fair to allocate £48 to each cupcake and each car?</a:t>
            </a:r>
            <a:endParaRPr lang="en-GB" sz="2400" dirty="0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067618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27850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382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B8E01B-631C-4E6F-BEC1-C2F94A4F6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GB" sz="4000"/>
              <a:t>What is the purpose of management accounting?</a:t>
            </a:r>
            <a:endParaRPr lang="en-US" sz="40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DA712A-7B01-4D3E-8F55-5472E5ECF6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037644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2198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>
            <a:extLst>
              <a:ext uri="{FF2B5EF4-FFF2-40B4-BE49-F238E27FC236}">
                <a16:creationId xmlns:a16="http://schemas.microsoft.com/office/drawing/2014/main" id="{B7AF97D8-3856-457C-965D-C7619587E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100013"/>
            <a:ext cx="81216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Figure 8.5 The relationship between direct, indirect, variable and fixed costs of a particular job</a:t>
            </a:r>
            <a:endParaRPr lang="en-GB" altLang="en-US" sz="2400">
              <a:solidFill>
                <a:srgbClr val="007FA3"/>
              </a:solidFill>
            </a:endParaRPr>
          </a:p>
        </p:txBody>
      </p:sp>
      <p:grpSp>
        <p:nvGrpSpPr>
          <p:cNvPr id="12291" name="Group 25">
            <a:extLst>
              <a:ext uri="{FF2B5EF4-FFF2-40B4-BE49-F238E27FC236}">
                <a16:creationId xmlns:a16="http://schemas.microsoft.com/office/drawing/2014/main" id="{C441085F-FE3C-498A-8CD8-7FB1A401B0CF}"/>
              </a:ext>
            </a:extLst>
          </p:cNvPr>
          <p:cNvGrpSpPr>
            <a:grpSpLocks/>
          </p:cNvGrpSpPr>
          <p:nvPr/>
        </p:nvGrpSpPr>
        <p:grpSpPr bwMode="auto">
          <a:xfrm>
            <a:off x="3211514" y="1454151"/>
            <a:ext cx="5768975" cy="4092575"/>
            <a:chOff x="892" y="857"/>
            <a:chExt cx="3633" cy="2578"/>
          </a:xfrm>
        </p:grpSpPr>
        <p:sp>
          <p:nvSpPr>
            <p:cNvPr id="12292" name="AutoShape 6">
              <a:extLst>
                <a:ext uri="{FF2B5EF4-FFF2-40B4-BE49-F238E27FC236}">
                  <a16:creationId xmlns:a16="http://schemas.microsoft.com/office/drawing/2014/main" id="{801DD6BB-E042-4D6E-A470-ED730CEC3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0" y="857"/>
              <a:ext cx="1685" cy="1633"/>
            </a:xfrm>
            <a:prstGeom prst="roundRect">
              <a:avLst>
                <a:gd name="adj" fmla="val 8333"/>
              </a:avLst>
            </a:prstGeom>
            <a:solidFill>
              <a:srgbClr val="D2A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293" name="AutoShape 7">
              <a:extLst>
                <a:ext uri="{FF2B5EF4-FFF2-40B4-BE49-F238E27FC236}">
                  <a16:creationId xmlns:a16="http://schemas.microsoft.com/office/drawing/2014/main" id="{AA228CE1-0CBD-4D22-9EDF-EC1373DE2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" y="2235"/>
              <a:ext cx="3462" cy="1088"/>
            </a:xfrm>
            <a:prstGeom prst="roundRect">
              <a:avLst>
                <a:gd name="adj" fmla="val 10255"/>
              </a:avLst>
            </a:prstGeom>
            <a:solidFill>
              <a:srgbClr val="D2A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294" name="AutoShape 8">
              <a:extLst>
                <a:ext uri="{FF2B5EF4-FFF2-40B4-BE49-F238E27FC236}">
                  <a16:creationId xmlns:a16="http://schemas.microsoft.com/office/drawing/2014/main" id="{AC9D54EF-C1BC-46D2-8F20-AABFF7162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237"/>
              <a:ext cx="1793" cy="1191"/>
            </a:xfrm>
            <a:prstGeom prst="cube">
              <a:avLst>
                <a:gd name="adj" fmla="val 8875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295" name="Text Box 9">
              <a:extLst>
                <a:ext uri="{FF2B5EF4-FFF2-40B4-BE49-F238E27FC236}">
                  <a16:creationId xmlns:a16="http://schemas.microsoft.com/office/drawing/2014/main" id="{B2BC197D-F3CA-40B2-8861-73872C126F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8" y="2539"/>
              <a:ext cx="1284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200" b="1">
                  <a:solidFill>
                    <a:srgbClr val="FFCC99"/>
                  </a:solidFill>
                </a:rPr>
                <a:t>Total (or full) cost of a particular job</a:t>
              </a:r>
            </a:p>
          </p:txBody>
        </p:sp>
        <p:sp>
          <p:nvSpPr>
            <p:cNvPr id="12296" name="AutoShape 10">
              <a:extLst>
                <a:ext uri="{FF2B5EF4-FFF2-40B4-BE49-F238E27FC236}">
                  <a16:creationId xmlns:a16="http://schemas.microsoft.com/office/drawing/2014/main" id="{43E0802F-3E4C-43D8-B985-64D96D368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1" y="1051"/>
              <a:ext cx="864" cy="978"/>
            </a:xfrm>
            <a:prstGeom prst="cube">
              <a:avLst>
                <a:gd name="adj" fmla="val 1213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297" name="AutoShape 11">
              <a:extLst>
                <a:ext uri="{FF2B5EF4-FFF2-40B4-BE49-F238E27FC236}">
                  <a16:creationId xmlns:a16="http://schemas.microsoft.com/office/drawing/2014/main" id="{D347196E-A8BB-4646-8DE5-9C397EEF3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" y="1057"/>
              <a:ext cx="856" cy="978"/>
            </a:xfrm>
            <a:prstGeom prst="cube">
              <a:avLst>
                <a:gd name="adj" fmla="val 1213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298" name="Text Box 12">
              <a:extLst>
                <a:ext uri="{FF2B5EF4-FFF2-40B4-BE49-F238E27FC236}">
                  <a16:creationId xmlns:a16="http://schemas.microsoft.com/office/drawing/2014/main" id="{C1F36819-AD34-4F94-AE52-B8912A2479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2" y="1372"/>
              <a:ext cx="69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Fixed cost</a:t>
              </a:r>
            </a:p>
          </p:txBody>
        </p:sp>
        <p:grpSp>
          <p:nvGrpSpPr>
            <p:cNvPr id="12299" name="Group 13">
              <a:extLst>
                <a:ext uri="{FF2B5EF4-FFF2-40B4-BE49-F238E27FC236}">
                  <a16:creationId xmlns:a16="http://schemas.microsoft.com/office/drawing/2014/main" id="{2530DE6B-EB70-4D8A-9EBC-CDC3B95F4B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4" y="2235"/>
              <a:ext cx="1415" cy="1200"/>
              <a:chOff x="3072" y="960"/>
              <a:chExt cx="2016" cy="1488"/>
            </a:xfrm>
          </p:grpSpPr>
          <p:sp>
            <p:nvSpPr>
              <p:cNvPr id="12307" name="AutoShape 14">
                <a:extLst>
                  <a:ext uri="{FF2B5EF4-FFF2-40B4-BE49-F238E27FC236}">
                    <a16:creationId xmlns:a16="http://schemas.microsoft.com/office/drawing/2014/main" id="{7E757D64-C94A-4983-A2D7-79B50C2681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1752"/>
                <a:ext cx="2016" cy="696"/>
              </a:xfrm>
              <a:prstGeom prst="cube">
                <a:avLst>
                  <a:gd name="adj" fmla="val 21407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08" name="AutoShape 15">
                <a:extLst>
                  <a:ext uri="{FF2B5EF4-FFF2-40B4-BE49-F238E27FC236}">
                    <a16:creationId xmlns:a16="http://schemas.microsoft.com/office/drawing/2014/main" id="{EB12EC37-9ED0-400F-9FBB-458D4A0EF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960"/>
                <a:ext cx="2016" cy="696"/>
              </a:xfrm>
              <a:prstGeom prst="cube">
                <a:avLst>
                  <a:gd name="adj" fmla="val 21407"/>
                </a:avLst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300" name="Text Box 16">
              <a:extLst>
                <a:ext uri="{FF2B5EF4-FFF2-40B4-BE49-F238E27FC236}">
                  <a16:creationId xmlns:a16="http://schemas.microsoft.com/office/drawing/2014/main" id="{2A0EC41E-1E34-4D8D-9C78-827F5EB1AB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7" y="2350"/>
              <a:ext cx="121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Indirect cost (overheads)</a:t>
              </a:r>
            </a:p>
          </p:txBody>
        </p:sp>
        <p:sp>
          <p:nvSpPr>
            <p:cNvPr id="12301" name="Text Box 17">
              <a:extLst>
                <a:ext uri="{FF2B5EF4-FFF2-40B4-BE49-F238E27FC236}">
                  <a16:creationId xmlns:a16="http://schemas.microsoft.com/office/drawing/2014/main" id="{7344C3C5-EE49-4B2B-B3FD-01AD2D0A39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9" y="3080"/>
              <a:ext cx="116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Direct cost</a:t>
              </a:r>
            </a:p>
          </p:txBody>
        </p:sp>
        <p:sp>
          <p:nvSpPr>
            <p:cNvPr id="12302" name="Text Box 18">
              <a:extLst>
                <a:ext uri="{FF2B5EF4-FFF2-40B4-BE49-F238E27FC236}">
                  <a16:creationId xmlns:a16="http://schemas.microsoft.com/office/drawing/2014/main" id="{E6057C36-BB9C-4440-B2BC-1996A0B725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0" y="1372"/>
              <a:ext cx="75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</a:rPr>
                <a:t>Variable cost</a:t>
              </a:r>
            </a:p>
          </p:txBody>
        </p:sp>
        <p:sp>
          <p:nvSpPr>
            <p:cNvPr id="12303" name="AutoShape 20">
              <a:extLst>
                <a:ext uri="{FF2B5EF4-FFF2-40B4-BE49-F238E27FC236}">
                  <a16:creationId xmlns:a16="http://schemas.microsoft.com/office/drawing/2014/main" id="{08E157E7-E588-4684-83F6-82B2758431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3" y="2432"/>
              <a:ext cx="301" cy="274"/>
            </a:xfrm>
            <a:prstGeom prst="rightArrow">
              <a:avLst>
                <a:gd name="adj1" fmla="val 50000"/>
                <a:gd name="adj2" fmla="val 27464"/>
              </a:avLst>
            </a:prstGeom>
            <a:solidFill>
              <a:srgbClr val="663300"/>
            </a:solidFill>
            <a:ln w="9525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304" name="AutoShape 21">
              <a:extLst>
                <a:ext uri="{FF2B5EF4-FFF2-40B4-BE49-F238E27FC236}">
                  <a16:creationId xmlns:a16="http://schemas.microsoft.com/office/drawing/2014/main" id="{846F74D3-E7BD-4D50-B496-20BF4A868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0" y="3016"/>
              <a:ext cx="301" cy="274"/>
            </a:xfrm>
            <a:prstGeom prst="rightArrow">
              <a:avLst>
                <a:gd name="adj1" fmla="val 50000"/>
                <a:gd name="adj2" fmla="val 27464"/>
              </a:avLst>
            </a:prstGeom>
            <a:solidFill>
              <a:srgbClr val="663300"/>
            </a:solidFill>
            <a:ln w="9525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305" name="AutoShape 22">
              <a:extLst>
                <a:ext uri="{FF2B5EF4-FFF2-40B4-BE49-F238E27FC236}">
                  <a16:creationId xmlns:a16="http://schemas.microsoft.com/office/drawing/2014/main" id="{01243558-A9D4-4F6C-BB4A-A5E021C540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916" y="2034"/>
              <a:ext cx="275" cy="274"/>
            </a:xfrm>
            <a:prstGeom prst="rightArrow">
              <a:avLst>
                <a:gd name="adj1" fmla="val 50370"/>
                <a:gd name="adj2" fmla="val 26690"/>
              </a:avLst>
            </a:prstGeom>
            <a:solidFill>
              <a:srgbClr val="663300"/>
            </a:solidFill>
            <a:ln w="9525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306" name="AutoShape 23">
              <a:extLst>
                <a:ext uri="{FF2B5EF4-FFF2-40B4-BE49-F238E27FC236}">
                  <a16:creationId xmlns:a16="http://schemas.microsoft.com/office/drawing/2014/main" id="{329F2D2A-EDFA-408D-BC1A-A877C4E3D9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987" y="2038"/>
              <a:ext cx="267" cy="274"/>
            </a:xfrm>
            <a:prstGeom prst="rightArrow">
              <a:avLst>
                <a:gd name="adj1" fmla="val 50370"/>
                <a:gd name="adj2" fmla="val 28093"/>
              </a:avLst>
            </a:prstGeom>
            <a:solidFill>
              <a:srgbClr val="663300"/>
            </a:solidFill>
            <a:ln w="9525">
              <a:solidFill>
                <a:srgbClr val="66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81D3A3C-CF6D-4A72-AEA1-022F685C92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767167"/>
              </p:ext>
            </p:extLst>
          </p:nvPr>
        </p:nvGraphicFramePr>
        <p:xfrm>
          <a:off x="3305173" y="1866898"/>
          <a:ext cx="7482432" cy="36993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41216">
                  <a:extLst>
                    <a:ext uri="{9D8B030D-6E8A-4147-A177-3AD203B41FA5}">
                      <a16:colId xmlns:a16="http://schemas.microsoft.com/office/drawing/2014/main" val="4204441254"/>
                    </a:ext>
                  </a:extLst>
                </a:gridCol>
                <a:gridCol w="3741216">
                  <a:extLst>
                    <a:ext uri="{9D8B030D-6E8A-4147-A177-3AD203B41FA5}">
                      <a16:colId xmlns:a16="http://schemas.microsoft.com/office/drawing/2014/main" val="2607957240"/>
                    </a:ext>
                  </a:extLst>
                </a:gridCol>
              </a:tblGrid>
              <a:tr h="18496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124865"/>
                  </a:ext>
                </a:extLst>
              </a:tr>
              <a:tr h="18496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66789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2C83E51-C144-42CA-8359-09CAC6747924}"/>
              </a:ext>
            </a:extLst>
          </p:cNvPr>
          <p:cNvSpPr txBox="1"/>
          <p:nvPr/>
        </p:nvSpPr>
        <p:spPr>
          <a:xfrm>
            <a:off x="4323987" y="1294101"/>
            <a:ext cx="2352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31F20"/>
                </a:solidFill>
                <a:latin typeface="Arial" panose="020B0604020202020204"/>
              </a:rPr>
              <a:t>VARIABLE</a:t>
            </a:r>
            <a:endParaRPr lang="en-GB" sz="2400" dirty="0">
              <a:solidFill>
                <a:srgbClr val="231F20"/>
              </a:solidFill>
              <a:latin typeface="Arial" panose="020B06040202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944EC9-C691-4493-9178-422BC342E1C7}"/>
              </a:ext>
            </a:extLst>
          </p:cNvPr>
          <p:cNvSpPr txBox="1"/>
          <p:nvPr/>
        </p:nvSpPr>
        <p:spPr>
          <a:xfrm>
            <a:off x="8367713" y="1242204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31F20"/>
                </a:solidFill>
                <a:latin typeface="Arial" panose="020B0604020202020204"/>
              </a:rPr>
              <a:t>FIXED</a:t>
            </a:r>
            <a:endParaRPr lang="en-GB" sz="2400" dirty="0">
              <a:solidFill>
                <a:srgbClr val="231F20"/>
              </a:solidFill>
              <a:latin typeface="Arial" panose="020B060402020202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3785DD-41A9-433F-BEFD-DB88F02433D1}"/>
              </a:ext>
            </a:extLst>
          </p:cNvPr>
          <p:cNvSpPr txBox="1"/>
          <p:nvPr/>
        </p:nvSpPr>
        <p:spPr>
          <a:xfrm>
            <a:off x="1400179" y="2200276"/>
            <a:ext cx="1704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31F20"/>
                </a:solidFill>
                <a:latin typeface="Arial" panose="020B0604020202020204"/>
              </a:rPr>
              <a:t>DIRECT (Traced to a product)</a:t>
            </a:r>
            <a:endParaRPr lang="en-GB" sz="2400" dirty="0">
              <a:solidFill>
                <a:srgbClr val="231F20"/>
              </a:solidFill>
              <a:latin typeface="Arial" panose="020B060402020202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7F7CB3-8FBC-4831-B714-9B54824A064E}"/>
              </a:ext>
            </a:extLst>
          </p:cNvPr>
          <p:cNvSpPr txBox="1"/>
          <p:nvPr/>
        </p:nvSpPr>
        <p:spPr>
          <a:xfrm>
            <a:off x="1323978" y="4031306"/>
            <a:ext cx="1704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31F20"/>
                </a:solidFill>
                <a:latin typeface="Arial" panose="020B0604020202020204"/>
              </a:rPr>
              <a:t>INDIRECT</a:t>
            </a:r>
            <a:endParaRPr lang="en-GB" sz="2400" dirty="0">
              <a:solidFill>
                <a:srgbClr val="231F20"/>
              </a:solidFill>
              <a:latin typeface="Arial" panose="020B060402020202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816956-9C54-42CF-9ECF-85A533FD2517}"/>
              </a:ext>
            </a:extLst>
          </p:cNvPr>
          <p:cNvSpPr txBox="1"/>
          <p:nvPr/>
        </p:nvSpPr>
        <p:spPr>
          <a:xfrm>
            <a:off x="3858469" y="2200276"/>
            <a:ext cx="2557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31F20"/>
                </a:solidFill>
                <a:latin typeface="Arial" panose="020B0604020202020204"/>
              </a:rPr>
              <a:t>Raw materials; commissions</a:t>
            </a:r>
            <a:endParaRPr lang="en-GB" sz="2400" dirty="0">
              <a:solidFill>
                <a:srgbClr val="231F20"/>
              </a:solidFill>
              <a:latin typeface="Arial" panose="020B060402020202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DEDD62-94FE-4896-B38A-4BA856C26EC5}"/>
              </a:ext>
            </a:extLst>
          </p:cNvPr>
          <p:cNvSpPr txBox="1"/>
          <p:nvPr/>
        </p:nvSpPr>
        <p:spPr>
          <a:xfrm>
            <a:off x="3814761" y="3892806"/>
            <a:ext cx="21288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31F20"/>
                </a:solidFill>
                <a:latin typeface="Arial" panose="020B0604020202020204"/>
              </a:rPr>
              <a:t>Electricity for a whole factory</a:t>
            </a:r>
            <a:endParaRPr lang="en-GB" sz="2400" dirty="0">
              <a:solidFill>
                <a:srgbClr val="231F20"/>
              </a:solidFill>
              <a:latin typeface="Arial" panose="020B060402020202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21E31F-D9BF-402D-B4CF-465A01A19E5F}"/>
              </a:ext>
            </a:extLst>
          </p:cNvPr>
          <p:cNvSpPr txBox="1"/>
          <p:nvPr/>
        </p:nvSpPr>
        <p:spPr>
          <a:xfrm>
            <a:off x="7564718" y="2200276"/>
            <a:ext cx="2557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31F20"/>
                </a:solidFill>
                <a:latin typeface="Arial" panose="020B0604020202020204"/>
              </a:rPr>
              <a:t>Some </a:t>
            </a:r>
            <a:r>
              <a:rPr lang="en-US" sz="2400" dirty="0" err="1">
                <a:solidFill>
                  <a:srgbClr val="231F20"/>
                </a:solidFill>
                <a:latin typeface="Arial" panose="020B0604020202020204"/>
              </a:rPr>
              <a:t>labour</a:t>
            </a:r>
            <a:r>
              <a:rPr lang="en-US" sz="2400" dirty="0">
                <a:solidFill>
                  <a:srgbClr val="231F20"/>
                </a:solidFill>
                <a:latin typeface="Arial" panose="020B0604020202020204"/>
              </a:rPr>
              <a:t>; rent for a production plant</a:t>
            </a:r>
            <a:endParaRPr lang="en-GB" sz="2400" dirty="0">
              <a:solidFill>
                <a:srgbClr val="231F20"/>
              </a:solidFill>
              <a:latin typeface="Arial" panose="020B060402020202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9E79BD-5C04-49D1-B2CD-3F2723681ED1}"/>
              </a:ext>
            </a:extLst>
          </p:cNvPr>
          <p:cNvSpPr txBox="1"/>
          <p:nvPr/>
        </p:nvSpPr>
        <p:spPr>
          <a:xfrm>
            <a:off x="7564718" y="4077471"/>
            <a:ext cx="2817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31F20"/>
                </a:solidFill>
                <a:latin typeface="Arial" panose="020B0604020202020204"/>
              </a:rPr>
              <a:t>Head office rent and salaries</a:t>
            </a:r>
            <a:endParaRPr lang="en-GB" sz="2400" dirty="0">
              <a:solidFill>
                <a:srgbClr val="231F2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1250994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C8264-2B20-4583-9725-559F78DA0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full costing process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D9633-F294-470E-A774-056A31451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8936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How do we assign an indirect cost to individual differing units?</a:t>
            </a:r>
          </a:p>
          <a:p>
            <a:r>
              <a:rPr lang="en-US" sz="2400" dirty="0"/>
              <a:t>Full costing sees overheads as a </a:t>
            </a:r>
            <a:r>
              <a:rPr lang="en-US" sz="2400" i="1" dirty="0"/>
              <a:t>service </a:t>
            </a:r>
            <a:r>
              <a:rPr lang="en-US" sz="2400" dirty="0"/>
              <a:t>to the end cost unit (e.g. factory overhead provides a service to the end product of keeping the machine operating, housing the product </a:t>
            </a:r>
            <a:r>
              <a:rPr lang="en-US" sz="2400" dirty="0" err="1"/>
              <a:t>etc</a:t>
            </a:r>
            <a:r>
              <a:rPr lang="en-US" sz="2400" dirty="0"/>
              <a:t>).</a:t>
            </a:r>
          </a:p>
          <a:p>
            <a:r>
              <a:rPr lang="en-US" sz="2400" dirty="0"/>
              <a:t>We need to choose something measurable on which to apportion the overhead</a:t>
            </a:r>
          </a:p>
          <a:p>
            <a:r>
              <a:rPr lang="en-US" sz="2400" dirty="0"/>
              <a:t>This could be</a:t>
            </a:r>
          </a:p>
          <a:p>
            <a:pPr lvl="1"/>
            <a:r>
              <a:rPr lang="en-US" sz="2400" dirty="0" err="1"/>
              <a:t>Labour</a:t>
            </a:r>
            <a:r>
              <a:rPr lang="en-US" sz="2400" dirty="0"/>
              <a:t> hours</a:t>
            </a:r>
          </a:p>
          <a:p>
            <a:pPr lvl="1"/>
            <a:r>
              <a:rPr lang="en-US" sz="2400" dirty="0"/>
              <a:t>Machine hours</a:t>
            </a:r>
          </a:p>
          <a:p>
            <a:pPr lvl="1"/>
            <a:r>
              <a:rPr lang="en-US" sz="2400" dirty="0"/>
              <a:t>Physical space</a:t>
            </a:r>
          </a:p>
          <a:p>
            <a:pPr lvl="1"/>
            <a:r>
              <a:rPr lang="en-US" sz="2400" dirty="0"/>
              <a:t>Number of employees</a:t>
            </a:r>
          </a:p>
          <a:p>
            <a:pPr lvl="1"/>
            <a:r>
              <a:rPr lang="en-US" sz="2400" dirty="0"/>
              <a:t>And so on…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780204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BB93CE-0E7F-45FA-A66C-354261E434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1509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6D97B79-FAA6-4DB0-99CE-AAC9F6FAA1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000">
                <a:solidFill>
                  <a:srgbClr val="FFFFFF"/>
                </a:solidFill>
                <a:latin typeface="+mj-lt"/>
              </a:rPr>
              <a:t>Budgeting</a:t>
            </a:r>
          </a:p>
        </p:txBody>
      </p:sp>
    </p:spTree>
    <p:extLst>
      <p:ext uri="{BB962C8B-B14F-4D97-AF65-F5344CB8AC3E}">
        <p14:creationId xmlns:p14="http://schemas.microsoft.com/office/powerpoint/2010/main" val="2692930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3">
            <a:extLst>
              <a:ext uri="{FF2B5EF4-FFF2-40B4-BE49-F238E27FC236}">
                <a16:creationId xmlns:a16="http://schemas.microsoft.com/office/drawing/2014/main" id="{405055F3-65F0-420E-BDD6-DF8527EFB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96838"/>
            <a:ext cx="710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  <a:latin typeface="Arial" panose="020B0604020202020204" pitchFamily="34" charset="0"/>
              </a:rPr>
              <a:t>Figure 9.1 The planning and control process</a:t>
            </a:r>
            <a:endParaRPr lang="en-GB" altLang="en-US" sz="2400">
              <a:solidFill>
                <a:srgbClr val="007FA3"/>
              </a:solidFill>
              <a:latin typeface="Arial" panose="020B0604020202020204" pitchFamily="34" charset="0"/>
            </a:endParaRPr>
          </a:p>
        </p:txBody>
      </p:sp>
      <p:grpSp>
        <p:nvGrpSpPr>
          <p:cNvPr id="7171" name="Group 1">
            <a:extLst>
              <a:ext uri="{FF2B5EF4-FFF2-40B4-BE49-F238E27FC236}">
                <a16:creationId xmlns:a16="http://schemas.microsoft.com/office/drawing/2014/main" id="{05DA770B-D6DB-4594-AB02-A4DE7AA247E5}"/>
              </a:ext>
            </a:extLst>
          </p:cNvPr>
          <p:cNvGrpSpPr>
            <a:grpSpLocks/>
          </p:cNvGrpSpPr>
          <p:nvPr/>
        </p:nvGrpSpPr>
        <p:grpSpPr bwMode="auto">
          <a:xfrm>
            <a:off x="4002088" y="676275"/>
            <a:ext cx="4170362" cy="5761038"/>
            <a:chOff x="2478128" y="676276"/>
            <a:chExt cx="4171002" cy="5761786"/>
          </a:xfrm>
        </p:grpSpPr>
        <p:sp>
          <p:nvSpPr>
            <p:cNvPr id="7172" name="AutoShape 50">
              <a:extLst>
                <a:ext uri="{FF2B5EF4-FFF2-40B4-BE49-F238E27FC236}">
                  <a16:creationId xmlns:a16="http://schemas.microsoft.com/office/drawing/2014/main" id="{8CA87BFC-D410-4C70-952B-79E5630B8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8888" y="3927005"/>
              <a:ext cx="4147565" cy="472810"/>
            </a:xfrm>
            <a:prstGeom prst="cube">
              <a:avLst>
                <a:gd name="adj" fmla="val 1388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73" name="AutoShape 51">
              <a:extLst>
                <a:ext uri="{FF2B5EF4-FFF2-40B4-BE49-F238E27FC236}">
                  <a16:creationId xmlns:a16="http://schemas.microsoft.com/office/drawing/2014/main" id="{E4065817-7244-4A0B-8A91-7CB5A3EDA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209" y="1992908"/>
              <a:ext cx="4146226" cy="427269"/>
            </a:xfrm>
            <a:prstGeom prst="cube">
              <a:avLst>
                <a:gd name="adj" fmla="val 15597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74" name="Text Box 52">
              <a:extLst>
                <a:ext uri="{FF2B5EF4-FFF2-40B4-BE49-F238E27FC236}">
                  <a16:creationId xmlns:a16="http://schemas.microsoft.com/office/drawing/2014/main" id="{4A640D57-A050-43EC-B1AF-39DE925840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209" y="2063896"/>
              <a:ext cx="4116763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Identify and assess strategic options</a:t>
              </a:r>
            </a:p>
          </p:txBody>
        </p:sp>
        <p:sp>
          <p:nvSpPr>
            <p:cNvPr id="7175" name="AutoShape 53">
              <a:extLst>
                <a:ext uri="{FF2B5EF4-FFF2-40B4-BE49-F238E27FC236}">
                  <a16:creationId xmlns:a16="http://schemas.microsoft.com/office/drawing/2014/main" id="{005B3C85-4E91-4323-8753-886A44751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4869" y="4598640"/>
              <a:ext cx="4152921" cy="502390"/>
            </a:xfrm>
            <a:prstGeom prst="cube">
              <a:avLst>
                <a:gd name="adj" fmla="val 15597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76" name="AutoShape 55">
              <a:extLst>
                <a:ext uri="{FF2B5EF4-FFF2-40B4-BE49-F238E27FC236}">
                  <a16:creationId xmlns:a16="http://schemas.microsoft.com/office/drawing/2014/main" id="{F95EBB41-B744-4D31-85AE-E09BC5B877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210" y="6012133"/>
              <a:ext cx="4147565" cy="425929"/>
            </a:xfrm>
            <a:prstGeom prst="cube">
              <a:avLst>
                <a:gd name="adj" fmla="val 15597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77" name="Text Box 56">
              <a:extLst>
                <a:ext uri="{FF2B5EF4-FFF2-40B4-BE49-F238E27FC236}">
                  <a16:creationId xmlns:a16="http://schemas.microsoft.com/office/drawing/2014/main" id="{792559A7-9CA6-43CA-A846-E409FAEDB6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8351" y="6076424"/>
              <a:ext cx="4114084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Revise plans (and budgets) if necessary</a:t>
              </a:r>
            </a:p>
          </p:txBody>
        </p:sp>
        <p:sp>
          <p:nvSpPr>
            <p:cNvPr id="7178" name="AutoShape 57">
              <a:extLst>
                <a:ext uri="{FF2B5EF4-FFF2-40B4-BE49-F238E27FC236}">
                  <a16:creationId xmlns:a16="http://schemas.microsoft.com/office/drawing/2014/main" id="{4A2C363E-96A0-4BC3-88AF-05C9DB5B26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225" y="1348656"/>
              <a:ext cx="4146226" cy="424591"/>
            </a:xfrm>
            <a:prstGeom prst="cube">
              <a:avLst>
                <a:gd name="adj" fmla="val 13782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79" name="Text Box 58">
              <a:extLst>
                <a:ext uri="{FF2B5EF4-FFF2-40B4-BE49-F238E27FC236}">
                  <a16:creationId xmlns:a16="http://schemas.microsoft.com/office/drawing/2014/main" id="{C8E91906-3B18-4BA8-8925-6E4D4BC93C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6297" y="1410268"/>
              <a:ext cx="4112745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Undertake a position analysis</a:t>
              </a:r>
            </a:p>
          </p:txBody>
        </p:sp>
        <p:sp>
          <p:nvSpPr>
            <p:cNvPr id="7180" name="AutoShape 59">
              <a:extLst>
                <a:ext uri="{FF2B5EF4-FFF2-40B4-BE49-F238E27FC236}">
                  <a16:creationId xmlns:a16="http://schemas.microsoft.com/office/drawing/2014/main" id="{3EA573DB-1883-4671-B39B-F3A7CB8E6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209" y="676276"/>
              <a:ext cx="4146226" cy="436646"/>
            </a:xfrm>
            <a:prstGeom prst="cube">
              <a:avLst>
                <a:gd name="adj" fmla="val 15597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81" name="Text Box 60">
              <a:extLst>
                <a:ext uri="{FF2B5EF4-FFF2-40B4-BE49-F238E27FC236}">
                  <a16:creationId xmlns:a16="http://schemas.microsoft.com/office/drawing/2014/main" id="{D20195B7-D1C8-426A-B5A0-53A84F3D72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0388" y="761998"/>
              <a:ext cx="3394923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Establish mission and objectives</a:t>
              </a:r>
            </a:p>
          </p:txBody>
        </p:sp>
        <p:sp>
          <p:nvSpPr>
            <p:cNvPr id="7182" name="AutoShape 61">
              <a:extLst>
                <a:ext uri="{FF2B5EF4-FFF2-40B4-BE49-F238E27FC236}">
                  <a16:creationId xmlns:a16="http://schemas.microsoft.com/office/drawing/2014/main" id="{4ADEA2CA-A7BA-4A7B-9A85-6A061D101B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409936" y="1052673"/>
              <a:ext cx="265202" cy="376321"/>
            </a:xfrm>
            <a:prstGeom prst="rightArrow">
              <a:avLst>
                <a:gd name="adj1" fmla="val 50185"/>
                <a:gd name="adj2" fmla="val 3641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83" name="AutoShape 62">
              <a:extLst>
                <a:ext uri="{FF2B5EF4-FFF2-40B4-BE49-F238E27FC236}">
                  <a16:creationId xmlns:a16="http://schemas.microsoft.com/office/drawing/2014/main" id="{FE996FCF-8E72-4626-825F-4BC062B36D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209" y="2627784"/>
              <a:ext cx="4152921" cy="512992"/>
            </a:xfrm>
            <a:prstGeom prst="cube">
              <a:avLst>
                <a:gd name="adj" fmla="val 12532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84" name="Text Box 63">
              <a:extLst>
                <a:ext uri="{FF2B5EF4-FFF2-40B4-BE49-F238E27FC236}">
                  <a16:creationId xmlns:a16="http://schemas.microsoft.com/office/drawing/2014/main" id="{FA31F868-C7AC-4AB0-8F4C-C45B276822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2586" y="2617851"/>
              <a:ext cx="391052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Select strategic options and formulate </a:t>
              </a:r>
              <a:b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long-term (strategic) plans</a:t>
              </a:r>
            </a:p>
          </p:txBody>
        </p:sp>
        <p:sp>
          <p:nvSpPr>
            <p:cNvPr id="7185" name="AutoShape 64">
              <a:extLst>
                <a:ext uri="{FF2B5EF4-FFF2-40B4-BE49-F238E27FC236}">
                  <a16:creationId xmlns:a16="http://schemas.microsoft.com/office/drawing/2014/main" id="{4C035553-F4F1-4350-9939-5F2F7C3F7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209" y="3313559"/>
              <a:ext cx="4152921" cy="424591"/>
            </a:xfrm>
            <a:prstGeom prst="cube">
              <a:avLst>
                <a:gd name="adj" fmla="val 15597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86" name="Text Box 65">
              <a:extLst>
                <a:ext uri="{FF2B5EF4-FFF2-40B4-BE49-F238E27FC236}">
                  <a16:creationId xmlns:a16="http://schemas.microsoft.com/office/drawing/2014/main" id="{E53F039A-6882-48A8-8698-8986B44384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5671" y="3369814"/>
              <a:ext cx="4119441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Prepare budgets</a:t>
              </a:r>
            </a:p>
          </p:txBody>
        </p:sp>
        <p:sp>
          <p:nvSpPr>
            <p:cNvPr id="7187" name="Text Box 66">
              <a:extLst>
                <a:ext uri="{FF2B5EF4-FFF2-40B4-BE49-F238E27FC236}">
                  <a16:creationId xmlns:a16="http://schemas.microsoft.com/office/drawing/2014/main" id="{8DA8CD02-3CB4-405D-847A-5DBC1A0920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0388" y="3865234"/>
              <a:ext cx="340563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Perform and collect information on actual performance</a:t>
              </a:r>
            </a:p>
          </p:txBody>
        </p:sp>
        <p:sp>
          <p:nvSpPr>
            <p:cNvPr id="7188" name="AutoShape 67">
              <a:extLst>
                <a:ext uri="{FF2B5EF4-FFF2-40B4-BE49-F238E27FC236}">
                  <a16:creationId xmlns:a16="http://schemas.microsoft.com/office/drawing/2014/main" id="{643EB9A6-2209-49A5-A9DD-A13100FAE0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415293" y="1711659"/>
              <a:ext cx="254486" cy="376321"/>
            </a:xfrm>
            <a:prstGeom prst="rightArrow">
              <a:avLst>
                <a:gd name="adj1" fmla="val 50185"/>
                <a:gd name="adj2" fmla="val 3835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89" name="AutoShape 68">
              <a:extLst>
                <a:ext uri="{FF2B5EF4-FFF2-40B4-BE49-F238E27FC236}">
                  <a16:creationId xmlns:a16="http://schemas.microsoft.com/office/drawing/2014/main" id="{AE8EC058-AFF8-4FDC-BF16-5BC8C69C0C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420651" y="2354572"/>
              <a:ext cx="243771" cy="376321"/>
            </a:xfrm>
            <a:prstGeom prst="rightArrow">
              <a:avLst>
                <a:gd name="adj1" fmla="val 50185"/>
                <a:gd name="adj2" fmla="val 3835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0" name="AutoShape 69">
              <a:extLst>
                <a:ext uri="{FF2B5EF4-FFF2-40B4-BE49-F238E27FC236}">
                  <a16:creationId xmlns:a16="http://schemas.microsoft.com/office/drawing/2014/main" id="{9D75E98D-7A86-4C20-8809-6F8E1F59CC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452458" y="3643412"/>
              <a:ext cx="190866" cy="376321"/>
            </a:xfrm>
            <a:prstGeom prst="rightArrow">
              <a:avLst>
                <a:gd name="adj1" fmla="val 50185"/>
                <a:gd name="adj2" fmla="val 3835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1" name="AutoShape 70">
              <a:extLst>
                <a:ext uri="{FF2B5EF4-FFF2-40B4-BE49-F238E27FC236}">
                  <a16:creationId xmlns:a16="http://schemas.microsoft.com/office/drawing/2014/main" id="{76585723-C686-42AE-BEAE-5DA8FACBDC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444946" y="4312891"/>
              <a:ext cx="195180" cy="376321"/>
            </a:xfrm>
            <a:prstGeom prst="rightArrow">
              <a:avLst>
                <a:gd name="adj1" fmla="val 50185"/>
                <a:gd name="adj2" fmla="val 3835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2" name="AutoShape 72">
              <a:extLst>
                <a:ext uri="{FF2B5EF4-FFF2-40B4-BE49-F238E27FC236}">
                  <a16:creationId xmlns:a16="http://schemas.microsoft.com/office/drawing/2014/main" id="{1A0162E3-BB4E-4CB4-8CED-91117806C7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427012" y="3068139"/>
              <a:ext cx="231046" cy="376321"/>
            </a:xfrm>
            <a:prstGeom prst="rightArrow">
              <a:avLst>
                <a:gd name="adj1" fmla="val 50898"/>
                <a:gd name="adj2" fmla="val 4157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3" name="AutoShape 53">
              <a:extLst>
                <a:ext uri="{FF2B5EF4-FFF2-40B4-BE49-F238E27FC236}">
                  <a16:creationId xmlns:a16="http://schemas.microsoft.com/office/drawing/2014/main" id="{252B00E5-2423-4032-AE5C-92C7035C3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4869" y="5317055"/>
              <a:ext cx="4152921" cy="489682"/>
            </a:xfrm>
            <a:prstGeom prst="cube">
              <a:avLst>
                <a:gd name="adj" fmla="val 15597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4" name="Text Box 54">
              <a:extLst>
                <a:ext uri="{FF2B5EF4-FFF2-40B4-BE49-F238E27FC236}">
                  <a16:creationId xmlns:a16="http://schemas.microsoft.com/office/drawing/2014/main" id="{8CA09A03-C38F-4D8A-883D-0E49BB2841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8128" y="5272904"/>
              <a:ext cx="411944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Respond to variances and exercise control</a:t>
              </a:r>
            </a:p>
          </p:txBody>
        </p:sp>
        <p:sp>
          <p:nvSpPr>
            <p:cNvPr id="7195" name="AutoShape 70">
              <a:extLst>
                <a:ext uri="{FF2B5EF4-FFF2-40B4-BE49-F238E27FC236}">
                  <a16:creationId xmlns:a16="http://schemas.microsoft.com/office/drawing/2014/main" id="{EDC0184E-0746-46DB-A4D8-A04D6F73AF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413955" y="5747779"/>
              <a:ext cx="254486" cy="376321"/>
            </a:xfrm>
            <a:prstGeom prst="rightArrow">
              <a:avLst>
                <a:gd name="adj1" fmla="val 50185"/>
                <a:gd name="adj2" fmla="val 3835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6" name="AutoShape 71">
              <a:extLst>
                <a:ext uri="{FF2B5EF4-FFF2-40B4-BE49-F238E27FC236}">
                  <a16:creationId xmlns:a16="http://schemas.microsoft.com/office/drawing/2014/main" id="{DF334355-8D9B-4C85-A071-69E3C32014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415293" y="5040534"/>
              <a:ext cx="254486" cy="376321"/>
            </a:xfrm>
            <a:prstGeom prst="rightArrow">
              <a:avLst>
                <a:gd name="adj1" fmla="val 50185"/>
                <a:gd name="adj2" fmla="val 3835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97" name="Text Box 66">
              <a:extLst>
                <a:ext uri="{FF2B5EF4-FFF2-40B4-BE49-F238E27FC236}">
                  <a16:creationId xmlns:a16="http://schemas.microsoft.com/office/drawing/2014/main" id="{8BDA0CE5-9420-4A25-9386-CE79C91C70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4325" y="4565506"/>
              <a:ext cx="376053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Identify variances between planned</a:t>
              </a:r>
              <a:b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(budgeted) and actual performance</a:t>
              </a: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75025-0764-4B39-9CBB-3B2BC09B1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GB" dirty="0"/>
              <a:t>Budgeting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0E1FB-9550-4367-BFD8-91A91BC30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marL="800154" lvl="1" indent="-457200">
              <a:buFont typeface="+mj-lt"/>
              <a:buAutoNum type="arabicPeriod"/>
            </a:pPr>
            <a:r>
              <a:rPr lang="en-GB" sz="2000"/>
              <a:t>Plan the operations for the year – takes an organisational objective and quantifies it.</a:t>
            </a:r>
          </a:p>
          <a:p>
            <a:pPr marL="800154" lvl="1" indent="-457200">
              <a:buFont typeface="+mj-lt"/>
              <a:buAutoNum type="arabicPeriod"/>
            </a:pPr>
            <a:r>
              <a:rPr lang="en-GB" sz="2000"/>
              <a:t>Measure performance against targets (control)</a:t>
            </a:r>
          </a:p>
          <a:p>
            <a:pPr marL="800154" lvl="1" indent="-457200">
              <a:buFont typeface="+mj-lt"/>
              <a:buAutoNum type="arabicPeriod"/>
            </a:pPr>
            <a:r>
              <a:rPr lang="en-GB" sz="2000"/>
              <a:t>Coordination of different parts of the business</a:t>
            </a:r>
          </a:p>
          <a:p>
            <a:pPr marL="800154" lvl="1" indent="-457200">
              <a:buFont typeface="+mj-lt"/>
              <a:buAutoNum type="arabicPeriod"/>
            </a:pPr>
            <a:r>
              <a:rPr lang="en-GB" sz="2000"/>
              <a:t>Communicates expectations to unit managers</a:t>
            </a:r>
          </a:p>
          <a:p>
            <a:pPr marL="800154" lvl="1" indent="-457200">
              <a:buFont typeface="+mj-lt"/>
              <a:buAutoNum type="arabicPeriod"/>
            </a:pPr>
            <a:r>
              <a:rPr lang="en-GB" sz="2000"/>
              <a:t>Helps efficient allocation of resources</a:t>
            </a:r>
          </a:p>
          <a:p>
            <a:pPr marL="800154" lvl="1" indent="-457200">
              <a:buFont typeface="+mj-lt"/>
              <a:buAutoNum type="arabicPeriod"/>
            </a:pPr>
            <a:r>
              <a:rPr lang="en-US" sz="2000"/>
              <a:t>Motivation to achieve organization’s goals</a:t>
            </a:r>
          </a:p>
          <a:p>
            <a:pPr marL="800154" lvl="1" indent="-457200">
              <a:buFont typeface="+mj-lt"/>
              <a:buAutoNum type="arabicPeriod"/>
            </a:pPr>
            <a:r>
              <a:rPr lang="en-US" sz="2000"/>
              <a:t>Helps to control and authorize the ongoing activities</a:t>
            </a:r>
          </a:p>
          <a:p>
            <a:pPr marL="800154" lvl="1" indent="-457200">
              <a:buFont typeface="+mj-lt"/>
              <a:buAutoNum type="arabicPeriod"/>
            </a:pPr>
            <a:r>
              <a:rPr lang="en-US" sz="2000"/>
              <a:t>Evaluate performance of individual managers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18458E-7E4C-4215-86B5-DFB1819EEB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640" r="6789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5E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9189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FA38C676-EBC9-4C40-999C-9FD04A16E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100013"/>
            <a:ext cx="8002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  <a:latin typeface="Arial" panose="020B0604020202020204" pitchFamily="34" charset="0"/>
              </a:rPr>
              <a:t>Figure 9.3 The interrelationship of operating budgets</a:t>
            </a:r>
            <a:endParaRPr lang="en-GB" altLang="en-US" sz="2400">
              <a:solidFill>
                <a:srgbClr val="007FA3"/>
              </a:solidFill>
              <a:latin typeface="Arial" panose="020B0604020202020204" pitchFamily="34" charset="0"/>
            </a:endParaRPr>
          </a:p>
        </p:txBody>
      </p:sp>
      <p:grpSp>
        <p:nvGrpSpPr>
          <p:cNvPr id="9219" name="Group 43">
            <a:extLst>
              <a:ext uri="{FF2B5EF4-FFF2-40B4-BE49-F238E27FC236}">
                <a16:creationId xmlns:a16="http://schemas.microsoft.com/office/drawing/2014/main" id="{D72F3B99-3F8B-470F-ACAE-BD9A79727DA3}"/>
              </a:ext>
            </a:extLst>
          </p:cNvPr>
          <p:cNvGrpSpPr>
            <a:grpSpLocks/>
          </p:cNvGrpSpPr>
          <p:nvPr/>
        </p:nvGrpSpPr>
        <p:grpSpPr bwMode="auto">
          <a:xfrm>
            <a:off x="2457450" y="857250"/>
            <a:ext cx="7277100" cy="5213350"/>
            <a:chOff x="932903" y="680481"/>
            <a:chExt cx="7278195" cy="5213080"/>
          </a:xfrm>
        </p:grpSpPr>
        <p:sp>
          <p:nvSpPr>
            <p:cNvPr id="9220" name="AutoShape 47">
              <a:extLst>
                <a:ext uri="{FF2B5EF4-FFF2-40B4-BE49-F238E27FC236}">
                  <a16:creationId xmlns:a16="http://schemas.microsoft.com/office/drawing/2014/main" id="{FCA7ADEC-89F3-4191-B2E2-BFA0DFDC31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9926" y="4678695"/>
              <a:ext cx="1898523" cy="1214866"/>
            </a:xfrm>
            <a:prstGeom prst="cube">
              <a:avLst>
                <a:gd name="adj" fmla="val 1378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21" name="Text Box 48">
              <a:extLst>
                <a:ext uri="{FF2B5EF4-FFF2-40B4-BE49-F238E27FC236}">
                  <a16:creationId xmlns:a16="http://schemas.microsoft.com/office/drawing/2014/main" id="{34B43491-14BC-4E53-87EA-D9EB778590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6658" y="4868862"/>
              <a:ext cx="1515046" cy="949261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>
                  <a:solidFill>
                    <a:srgbClr val="FFCC99"/>
                  </a:solidFill>
                  <a:latin typeface="Arial" panose="020B0604020202020204" pitchFamily="34" charset="0"/>
                </a:rPr>
                <a:t>Finished inventories budget</a:t>
              </a:r>
            </a:p>
          </p:txBody>
        </p:sp>
        <p:sp>
          <p:nvSpPr>
            <p:cNvPr id="9222" name="AutoShape 49">
              <a:extLst>
                <a:ext uri="{FF2B5EF4-FFF2-40B4-BE49-F238E27FC236}">
                  <a16:creationId xmlns:a16="http://schemas.microsoft.com/office/drawing/2014/main" id="{EDF5CB12-5C15-4747-982B-CABDDCC99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4957" y="4678695"/>
              <a:ext cx="1896951" cy="1213294"/>
            </a:xfrm>
            <a:prstGeom prst="cube">
              <a:avLst>
                <a:gd name="adj" fmla="val 1378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23" name="Text Box 50">
              <a:extLst>
                <a:ext uri="{FF2B5EF4-FFF2-40B4-BE49-F238E27FC236}">
                  <a16:creationId xmlns:a16="http://schemas.microsoft.com/office/drawing/2014/main" id="{E765BEBE-FC5D-4926-9BBE-9D39E72AC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2259" y="5011879"/>
              <a:ext cx="1488329" cy="663226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>
                  <a:solidFill>
                    <a:srgbClr val="FFCC99"/>
                  </a:solidFill>
                  <a:latin typeface="Arial" panose="020B0604020202020204" pitchFamily="34" charset="0"/>
                </a:rPr>
                <a:t>Production</a:t>
              </a:r>
              <a:r>
                <a:rPr lang="en-GB" altLang="en-US" sz="1800" b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GB" altLang="en-US" sz="1800" b="1">
                  <a:solidFill>
                    <a:srgbClr val="FFCC99"/>
                  </a:solidFill>
                  <a:latin typeface="Arial" panose="020B0604020202020204" pitchFamily="34" charset="0"/>
                </a:rPr>
                <a:t>budget</a:t>
              </a:r>
            </a:p>
          </p:txBody>
        </p:sp>
        <p:sp>
          <p:nvSpPr>
            <p:cNvPr id="9224" name="AutoShape 51">
              <a:extLst>
                <a:ext uri="{FF2B5EF4-FFF2-40B4-BE49-F238E27FC236}">
                  <a16:creationId xmlns:a16="http://schemas.microsoft.com/office/drawing/2014/main" id="{63EA5433-DF89-4046-BC8A-6FD09273A8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937781" flipV="1">
              <a:off x="5015985" y="4141199"/>
              <a:ext cx="859679" cy="550069"/>
            </a:xfrm>
            <a:prstGeom prst="rightArrow">
              <a:avLst>
                <a:gd name="adj1" fmla="val 55167"/>
                <a:gd name="adj2" fmla="val 52269"/>
              </a:avLst>
            </a:prstGeom>
            <a:solidFill>
              <a:srgbClr val="AC7B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25" name="AutoShape 52">
              <a:extLst>
                <a:ext uri="{FF2B5EF4-FFF2-40B4-BE49-F238E27FC236}">
                  <a16:creationId xmlns:a16="http://schemas.microsoft.com/office/drawing/2014/main" id="{1285DFAA-1D88-47D5-94FA-80F7D9A527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45630" flipV="1">
              <a:off x="3416070" y="4141199"/>
              <a:ext cx="759095" cy="551640"/>
            </a:xfrm>
            <a:prstGeom prst="rightArrow">
              <a:avLst>
                <a:gd name="adj1" fmla="val 55167"/>
                <a:gd name="adj2" fmla="val 46022"/>
              </a:avLst>
            </a:prstGeom>
            <a:solidFill>
              <a:srgbClr val="AC7B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26" name="AutoShape 53">
              <a:extLst>
                <a:ext uri="{FF2B5EF4-FFF2-40B4-BE49-F238E27FC236}">
                  <a16:creationId xmlns:a16="http://schemas.microsoft.com/office/drawing/2014/main" id="{DAA8F59E-A37B-4609-B779-F6FA42F51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425" y="4678695"/>
              <a:ext cx="1898523" cy="1213294"/>
            </a:xfrm>
            <a:prstGeom prst="cube">
              <a:avLst>
                <a:gd name="adj" fmla="val 1378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27" name="Text Box 54">
              <a:extLst>
                <a:ext uri="{FF2B5EF4-FFF2-40B4-BE49-F238E27FC236}">
                  <a16:creationId xmlns:a16="http://schemas.microsoft.com/office/drawing/2014/main" id="{FF0E89E1-6512-4F1B-A880-090D1783EF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8138" y="4868862"/>
              <a:ext cx="1793224" cy="924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>
                  <a:solidFill>
                    <a:srgbClr val="FFCC99"/>
                  </a:solidFill>
                  <a:latin typeface="Arial" panose="020B0604020202020204" pitchFamily="34" charset="0"/>
                </a:rPr>
                <a:t>Raw materials inventories budget</a:t>
              </a:r>
            </a:p>
          </p:txBody>
        </p:sp>
        <p:sp>
          <p:nvSpPr>
            <p:cNvPr id="9228" name="AutoShape 55">
              <a:extLst>
                <a:ext uri="{FF2B5EF4-FFF2-40B4-BE49-F238E27FC236}">
                  <a16:creationId xmlns:a16="http://schemas.microsoft.com/office/drawing/2014/main" id="{9DF9BE3C-4F29-4FDD-B1AB-7EEB6D218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2247" y="2379408"/>
              <a:ext cx="1258872" cy="1845088"/>
            </a:xfrm>
            <a:prstGeom prst="cube">
              <a:avLst>
                <a:gd name="adj" fmla="val 1363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29" name="Text Box 56">
              <a:extLst>
                <a:ext uri="{FF2B5EF4-FFF2-40B4-BE49-F238E27FC236}">
                  <a16:creationId xmlns:a16="http://schemas.microsoft.com/office/drawing/2014/main" id="{BF922B23-3EC7-45F9-8AD8-6F50A6FB1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2363082" y="2981340"/>
              <a:ext cx="1472613" cy="603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</a:rPr>
                <a:t>Overheads budget</a:t>
              </a:r>
            </a:p>
          </p:txBody>
        </p:sp>
        <p:sp>
          <p:nvSpPr>
            <p:cNvPr id="9230" name="AutoShape 57">
              <a:extLst>
                <a:ext uri="{FF2B5EF4-FFF2-40B4-BE49-F238E27FC236}">
                  <a16:creationId xmlns:a16="http://schemas.microsoft.com/office/drawing/2014/main" id="{7E6EDC52-C457-4A9F-8860-C8E259F2F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5643" y="680481"/>
              <a:ext cx="1896951" cy="1210151"/>
            </a:xfrm>
            <a:prstGeom prst="cube">
              <a:avLst>
                <a:gd name="adj" fmla="val 1378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31" name="Text Box 58">
              <a:extLst>
                <a:ext uri="{FF2B5EF4-FFF2-40B4-BE49-F238E27FC236}">
                  <a16:creationId xmlns:a16="http://schemas.microsoft.com/office/drawing/2014/main" id="{96B32969-432F-4572-8EDA-B6DC08D1CB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7937" y="902080"/>
              <a:ext cx="1568482" cy="949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>
                  <a:solidFill>
                    <a:srgbClr val="FFCC99"/>
                  </a:solidFill>
                  <a:latin typeface="Arial" panose="020B0604020202020204" pitchFamily="34" charset="0"/>
                </a:rPr>
                <a:t>Trade</a:t>
              </a:r>
              <a:r>
                <a:rPr lang="en-GB" altLang="en-US" sz="1800" b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en-GB" altLang="en-US" sz="1800" b="1">
                  <a:solidFill>
                    <a:srgbClr val="FFCC99"/>
                  </a:solidFill>
                  <a:latin typeface="Arial" panose="020B0604020202020204" pitchFamily="34" charset="0"/>
                </a:rPr>
                <a:t>receivables budget</a:t>
              </a:r>
            </a:p>
          </p:txBody>
        </p:sp>
        <p:sp>
          <p:nvSpPr>
            <p:cNvPr id="9232" name="AutoShape 59">
              <a:extLst>
                <a:ext uri="{FF2B5EF4-FFF2-40B4-BE49-F238E27FC236}">
                  <a16:creationId xmlns:a16="http://schemas.microsoft.com/office/drawing/2014/main" id="{B6B2E8FE-F732-4B72-A40D-CE2334A96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425" y="680481"/>
              <a:ext cx="1898523" cy="1210151"/>
            </a:xfrm>
            <a:prstGeom prst="cube">
              <a:avLst>
                <a:gd name="adj" fmla="val 1378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33" name="Text Box 60">
              <a:extLst>
                <a:ext uri="{FF2B5EF4-FFF2-40B4-BE49-F238E27FC236}">
                  <a16:creationId xmlns:a16="http://schemas.microsoft.com/office/drawing/2014/main" id="{66AA41D7-69D8-4E21-82BE-09878F0A7E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6010" y="889507"/>
              <a:ext cx="1577911" cy="924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800" b="1">
                  <a:solidFill>
                    <a:srgbClr val="FFCC99"/>
                  </a:solidFill>
                  <a:latin typeface="Arial" panose="020B0604020202020204" pitchFamily="34" charset="0"/>
                </a:rPr>
                <a:t>Trade payables budget</a:t>
              </a:r>
            </a:p>
          </p:txBody>
        </p:sp>
        <p:sp>
          <p:nvSpPr>
            <p:cNvPr id="9234" name="AutoShape 61">
              <a:extLst>
                <a:ext uri="{FF2B5EF4-FFF2-40B4-BE49-F238E27FC236}">
                  <a16:creationId xmlns:a16="http://schemas.microsoft.com/office/drawing/2014/main" id="{6887090D-E6DA-4CA3-A804-B294ABE810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4583" y="1001092"/>
              <a:ext cx="755952" cy="627078"/>
            </a:xfrm>
            <a:prstGeom prst="rightArrow">
              <a:avLst>
                <a:gd name="adj1" fmla="val 50213"/>
                <a:gd name="adj2" fmla="val 27554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35" name="AutoShape 62">
              <a:extLst>
                <a:ext uri="{FF2B5EF4-FFF2-40B4-BE49-F238E27FC236}">
                  <a16:creationId xmlns:a16="http://schemas.microsoft.com/office/drawing/2014/main" id="{418CAB83-F7CA-4444-81D0-7AF4894BC7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553271" flipV="1">
              <a:off x="3203901" y="1829339"/>
              <a:ext cx="875395" cy="551640"/>
            </a:xfrm>
            <a:prstGeom prst="rightArrow">
              <a:avLst>
                <a:gd name="adj1" fmla="val 55167"/>
                <a:gd name="adj2" fmla="val 53073"/>
              </a:avLst>
            </a:prstGeom>
            <a:solidFill>
              <a:srgbClr val="AC7B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36" name="AutoShape 63">
              <a:extLst>
                <a:ext uri="{FF2B5EF4-FFF2-40B4-BE49-F238E27FC236}">
                  <a16:creationId xmlns:a16="http://schemas.microsoft.com/office/drawing/2014/main" id="{091976EC-C80A-43EA-AEB9-3FFA3148F03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913150" y="4961587"/>
              <a:ext cx="748093" cy="627078"/>
            </a:xfrm>
            <a:prstGeom prst="rightArrow">
              <a:avLst>
                <a:gd name="adj1" fmla="val 50380"/>
                <a:gd name="adj2" fmla="val 33144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37" name="AutoShape 64">
              <a:extLst>
                <a:ext uri="{FF2B5EF4-FFF2-40B4-BE49-F238E27FC236}">
                  <a16:creationId xmlns:a16="http://schemas.microsoft.com/office/drawing/2014/main" id="{77AC84F6-619D-4267-9718-DD58C22171B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443467" y="4961587"/>
              <a:ext cx="812530" cy="627078"/>
            </a:xfrm>
            <a:prstGeom prst="rightArrow">
              <a:avLst>
                <a:gd name="adj1" fmla="val 50380"/>
                <a:gd name="adj2" fmla="val 35843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38" name="AutoShape 65">
              <a:extLst>
                <a:ext uri="{FF2B5EF4-FFF2-40B4-BE49-F238E27FC236}">
                  <a16:creationId xmlns:a16="http://schemas.microsoft.com/office/drawing/2014/main" id="{09F1FA84-3FE2-46E1-BD6F-96ADA6408A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7850" y="2379408"/>
              <a:ext cx="1417606" cy="1845088"/>
            </a:xfrm>
            <a:prstGeom prst="cube">
              <a:avLst>
                <a:gd name="adj" fmla="val 1363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39" name="Text Box 66">
              <a:extLst>
                <a:ext uri="{FF2B5EF4-FFF2-40B4-BE49-F238E27FC236}">
                  <a16:creationId xmlns:a16="http://schemas.microsoft.com/office/drawing/2014/main" id="{2BE3BA11-FAAE-4F8B-A9CA-7D77199A79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3717822" y="2857182"/>
              <a:ext cx="1659636" cy="859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</a:rPr>
                <a:t>Capital expenditure budget</a:t>
              </a:r>
            </a:p>
          </p:txBody>
        </p:sp>
        <p:sp>
          <p:nvSpPr>
            <p:cNvPr id="9240" name="AutoShape 67">
              <a:extLst>
                <a:ext uri="{FF2B5EF4-FFF2-40B4-BE49-F238E27FC236}">
                  <a16:creationId xmlns:a16="http://schemas.microsoft.com/office/drawing/2014/main" id="{2CC9F597-E464-4BBE-A7DE-8E4ADF5F8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12936" y="2379408"/>
              <a:ext cx="1258872" cy="1845088"/>
            </a:xfrm>
            <a:prstGeom prst="cube">
              <a:avLst>
                <a:gd name="adj" fmla="val 1363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41" name="Text Box 68">
              <a:extLst>
                <a:ext uri="{FF2B5EF4-FFF2-40B4-BE49-F238E27FC236}">
                  <a16:creationId xmlns:a16="http://schemas.microsoft.com/office/drawing/2014/main" id="{1048F231-56D1-493B-AEB7-62CE6A2367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6738485" y="2764456"/>
              <a:ext cx="1472613" cy="1115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</a:rPr>
                <a:t>Raw materials purchases budget</a:t>
              </a:r>
            </a:p>
          </p:txBody>
        </p:sp>
        <p:sp>
          <p:nvSpPr>
            <p:cNvPr id="9242" name="AutoShape 69">
              <a:extLst>
                <a:ext uri="{FF2B5EF4-FFF2-40B4-BE49-F238E27FC236}">
                  <a16:creationId xmlns:a16="http://schemas.microsoft.com/office/drawing/2014/main" id="{B9468C98-3873-4CC9-A4D8-87D4AFC90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8216" y="2393552"/>
              <a:ext cx="1258872" cy="1846659"/>
            </a:xfrm>
            <a:prstGeom prst="cube">
              <a:avLst>
                <a:gd name="adj" fmla="val 1363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43" name="Text Box 70">
              <a:extLst>
                <a:ext uri="{FF2B5EF4-FFF2-40B4-BE49-F238E27FC236}">
                  <a16:creationId xmlns:a16="http://schemas.microsoft.com/office/drawing/2014/main" id="{B5EA28CD-777C-44AF-A655-75C153285D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932903" y="2995485"/>
              <a:ext cx="1472613" cy="603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</a:rPr>
                <a:t>Sales</a:t>
              </a:r>
              <a:b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</a:rPr>
              </a:b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</a:rPr>
                <a:t> budget</a:t>
              </a:r>
            </a:p>
          </p:txBody>
        </p:sp>
        <p:sp>
          <p:nvSpPr>
            <p:cNvPr id="9244" name="AutoShape 71">
              <a:extLst>
                <a:ext uri="{FF2B5EF4-FFF2-40B4-BE49-F238E27FC236}">
                  <a16:creationId xmlns:a16="http://schemas.microsoft.com/office/drawing/2014/main" id="{15D45B58-E208-412B-BB4D-B9ABFDC82B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4305610" y="1923636"/>
              <a:ext cx="598789" cy="535924"/>
            </a:xfrm>
            <a:prstGeom prst="rightArrow">
              <a:avLst>
                <a:gd name="adj1" fmla="val 54259"/>
                <a:gd name="adj2" fmla="val 30953"/>
              </a:avLst>
            </a:prstGeom>
            <a:solidFill>
              <a:srgbClr val="AC7B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45" name="AutoShape 72">
              <a:extLst>
                <a:ext uri="{FF2B5EF4-FFF2-40B4-BE49-F238E27FC236}">
                  <a16:creationId xmlns:a16="http://schemas.microsoft.com/office/drawing/2014/main" id="{8098FFC7-13C6-4131-81B2-DF83488946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4329184" y="4221352"/>
              <a:ext cx="537496" cy="535924"/>
            </a:xfrm>
            <a:prstGeom prst="rightArrow">
              <a:avLst>
                <a:gd name="adj1" fmla="val 55426"/>
                <a:gd name="adj2" fmla="val 38697"/>
              </a:avLst>
            </a:prstGeom>
            <a:solidFill>
              <a:srgbClr val="AC7B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46" name="AutoShape 73">
              <a:extLst>
                <a:ext uri="{FF2B5EF4-FFF2-40B4-BE49-F238E27FC236}">
                  <a16:creationId xmlns:a16="http://schemas.microsoft.com/office/drawing/2014/main" id="{154208FC-B1D0-4ED5-BDA9-5DAC35746E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468827" y="1933066"/>
              <a:ext cx="598789" cy="535924"/>
            </a:xfrm>
            <a:prstGeom prst="rightArrow">
              <a:avLst>
                <a:gd name="adj1" fmla="val 54259"/>
                <a:gd name="adj2" fmla="val 30953"/>
              </a:avLst>
            </a:prstGeom>
            <a:solidFill>
              <a:srgbClr val="AC7B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47" name="AutoShape 74">
              <a:extLst>
                <a:ext uri="{FF2B5EF4-FFF2-40B4-BE49-F238E27FC236}">
                  <a16:creationId xmlns:a16="http://schemas.microsoft.com/office/drawing/2014/main" id="{0CD37764-83EF-4519-A867-F79E352CD0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1500260" y="4221352"/>
              <a:ext cx="537496" cy="535924"/>
            </a:xfrm>
            <a:prstGeom prst="rightArrow">
              <a:avLst>
                <a:gd name="adj1" fmla="val 54843"/>
                <a:gd name="adj2" fmla="val 36709"/>
              </a:avLst>
            </a:prstGeom>
            <a:solidFill>
              <a:srgbClr val="AC7B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48" name="AutoShape 75">
              <a:extLst>
                <a:ext uri="{FF2B5EF4-FFF2-40B4-BE49-F238E27FC236}">
                  <a16:creationId xmlns:a16="http://schemas.microsoft.com/office/drawing/2014/main" id="{7C4B05CF-32B5-4DA2-B6C3-88FA8E2DF0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7228832" y="1917350"/>
              <a:ext cx="598789" cy="535924"/>
            </a:xfrm>
            <a:prstGeom prst="rightArrow">
              <a:avLst>
                <a:gd name="adj1" fmla="val 54259"/>
                <a:gd name="adj2" fmla="val 30953"/>
              </a:avLst>
            </a:prstGeom>
            <a:solidFill>
              <a:srgbClr val="AC7B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49" name="AutoShape 76">
              <a:extLst>
                <a:ext uri="{FF2B5EF4-FFF2-40B4-BE49-F238E27FC236}">
                  <a16:creationId xmlns:a16="http://schemas.microsoft.com/office/drawing/2014/main" id="{B2809461-E757-42E7-A9E5-81F06DE951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7266551" y="4213494"/>
              <a:ext cx="537496" cy="535924"/>
            </a:xfrm>
            <a:prstGeom prst="rightArrow">
              <a:avLst>
                <a:gd name="adj1" fmla="val 55426"/>
                <a:gd name="adj2" fmla="val 38697"/>
              </a:avLst>
            </a:prstGeom>
            <a:solidFill>
              <a:srgbClr val="AC7B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50" name="AutoShape 78">
              <a:extLst>
                <a:ext uri="{FF2B5EF4-FFF2-40B4-BE49-F238E27FC236}">
                  <a16:creationId xmlns:a16="http://schemas.microsoft.com/office/drawing/2014/main" id="{377A9119-AA52-49FE-9B33-32A4EC8A98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5330" y="2379408"/>
              <a:ext cx="1258872" cy="1845088"/>
            </a:xfrm>
            <a:prstGeom prst="cube">
              <a:avLst>
                <a:gd name="adj" fmla="val 13634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9251" name="Text Box 79">
              <a:extLst>
                <a:ext uri="{FF2B5EF4-FFF2-40B4-BE49-F238E27FC236}">
                  <a16:creationId xmlns:a16="http://schemas.microsoft.com/office/drawing/2014/main" id="{D379980D-606C-48F7-803A-BA80A72AD3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9336" y="2855610"/>
              <a:ext cx="1026271" cy="859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600" b="1">
                  <a:solidFill>
                    <a:srgbClr val="000000"/>
                  </a:solidFill>
                  <a:latin typeface="Arial" panose="020B0604020202020204" pitchFamily="34" charset="0"/>
                </a:rPr>
                <a:t>Direct labour budget</a:t>
              </a:r>
            </a:p>
          </p:txBody>
        </p:sp>
        <p:sp>
          <p:nvSpPr>
            <p:cNvPr id="9252" name="AutoShape 80">
              <a:extLst>
                <a:ext uri="{FF2B5EF4-FFF2-40B4-BE49-F238E27FC236}">
                  <a16:creationId xmlns:a16="http://schemas.microsoft.com/office/drawing/2014/main" id="{3FB0A69D-8510-43F1-B2BD-76927A4697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32283" flipV="1">
              <a:off x="5267445" y="1862343"/>
              <a:ext cx="796814" cy="550069"/>
            </a:xfrm>
            <a:prstGeom prst="rightArrow">
              <a:avLst>
                <a:gd name="adj1" fmla="val 55167"/>
                <a:gd name="adj2" fmla="val 48447"/>
              </a:avLst>
            </a:prstGeom>
            <a:solidFill>
              <a:srgbClr val="AC7B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  <p:grpSp>
          <p:nvGrpSpPr>
            <p:cNvPr id="9253" name="Group 81">
              <a:extLst>
                <a:ext uri="{FF2B5EF4-FFF2-40B4-BE49-F238E27FC236}">
                  <a16:creationId xmlns:a16="http://schemas.microsoft.com/office/drawing/2014/main" id="{F00DE287-B54C-42FC-BBFB-784C479215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02106" y="681192"/>
              <a:ext cx="1896951" cy="1210151"/>
              <a:chOff x="2288" y="848"/>
              <a:chExt cx="1207" cy="730"/>
            </a:xfrm>
          </p:grpSpPr>
          <p:sp>
            <p:nvSpPr>
              <p:cNvPr id="9255" name="AutoShape 82">
                <a:extLst>
                  <a:ext uri="{FF2B5EF4-FFF2-40B4-BE49-F238E27FC236}">
                    <a16:creationId xmlns:a16="http://schemas.microsoft.com/office/drawing/2014/main" id="{94F7FD04-4B79-4B7A-9777-54A420F330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8" y="848"/>
                <a:ext cx="1207" cy="730"/>
              </a:xfrm>
              <a:prstGeom prst="cube">
                <a:avLst>
                  <a:gd name="adj" fmla="val 13782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GB" altLang="en-US" sz="2000">
                  <a:solidFill>
                    <a:srgbClr val="000000"/>
                  </a:solidFill>
                </a:endParaRPr>
              </a:p>
            </p:txBody>
          </p:sp>
          <p:sp>
            <p:nvSpPr>
              <p:cNvPr id="9256" name="Text Box 83">
                <a:extLst>
                  <a:ext uri="{FF2B5EF4-FFF2-40B4-BE49-F238E27FC236}">
                    <a16:creationId xmlns:a16="http://schemas.microsoft.com/office/drawing/2014/main" id="{F51F38F8-40A4-407A-A685-C62986F7F4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72" y="1053"/>
                <a:ext cx="947" cy="404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defTabSz="914400" fontAlgn="base">
                  <a:spcBef>
                    <a:spcPct val="50000"/>
                  </a:spcBef>
                  <a:spcAft>
                    <a:spcPct val="0"/>
                  </a:spcAft>
                  <a:buNone/>
                  <a:defRPr/>
                </a:pPr>
                <a:r>
                  <a:rPr lang="en-GB" altLang="en-US" sz="1800" b="1">
                    <a:solidFill>
                      <a:srgbClr val="FFCC99"/>
                    </a:solidFill>
                    <a:latin typeface="Arial" panose="020B0604020202020204" pitchFamily="34" charset="0"/>
                  </a:rPr>
                  <a:t>Cash budget</a:t>
                </a:r>
              </a:p>
            </p:txBody>
          </p:sp>
        </p:grpSp>
        <p:sp>
          <p:nvSpPr>
            <p:cNvPr id="9254" name="AutoShape 84">
              <a:extLst>
                <a:ext uri="{FF2B5EF4-FFF2-40B4-BE49-F238E27FC236}">
                  <a16:creationId xmlns:a16="http://schemas.microsoft.com/office/drawing/2014/main" id="{3AF36B46-71CC-49E5-BD8B-35FE2FEFF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1617" y="1001092"/>
              <a:ext cx="754380" cy="627078"/>
            </a:xfrm>
            <a:prstGeom prst="rightArrow">
              <a:avLst>
                <a:gd name="adj1" fmla="val 50213"/>
                <a:gd name="adj2" fmla="val 27497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>
            <a:extLst>
              <a:ext uri="{FF2B5EF4-FFF2-40B4-BE49-F238E27FC236}">
                <a16:creationId xmlns:a16="http://schemas.microsoft.com/office/drawing/2014/main" id="{A3E7FB0B-D8CE-43B2-9C58-CA95B3DB2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107950"/>
            <a:ext cx="845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    </a:t>
            </a:r>
            <a:r>
              <a:rPr lang="en-GB" altLang="en-US" sz="2400" b="1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example of a budget – the cash budget</a:t>
            </a:r>
            <a:endParaRPr lang="en-GB" altLang="en-US" sz="240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291" name="Group 34">
            <a:extLst>
              <a:ext uri="{FF2B5EF4-FFF2-40B4-BE49-F238E27FC236}">
                <a16:creationId xmlns:a16="http://schemas.microsoft.com/office/drawing/2014/main" id="{090F9705-955A-44D5-9853-5B2EEE7E1F2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43100" y="635001"/>
            <a:ext cx="8305800" cy="5662613"/>
            <a:chOff x="219" y="401"/>
            <a:chExt cx="5339" cy="3640"/>
          </a:xfrm>
        </p:grpSpPr>
        <p:sp>
          <p:nvSpPr>
            <p:cNvPr id="12292" name="Text Box 6">
              <a:extLst>
                <a:ext uri="{FF2B5EF4-FFF2-40B4-BE49-F238E27FC236}">
                  <a16:creationId xmlns:a16="http://schemas.microsoft.com/office/drawing/2014/main" id="{6916E5A6-8526-4B92-A5B8-83A45BA5BC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420"/>
              <a:ext cx="5328" cy="198"/>
            </a:xfrm>
            <a:prstGeom prst="rect">
              <a:avLst/>
            </a:prstGeom>
            <a:solidFill>
              <a:srgbClr val="EAD4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		        </a:t>
              </a:r>
              <a:r>
                <a:rPr lang="en-GB" altLang="en-US" sz="1400" b="1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Jan	        Feb	        Mar	        Apr	     May         June</a:t>
              </a:r>
            </a:p>
          </p:txBody>
        </p:sp>
        <p:sp>
          <p:nvSpPr>
            <p:cNvPr id="12293" name="Text Box 7">
              <a:extLst>
                <a:ext uri="{FF2B5EF4-FFF2-40B4-BE49-F238E27FC236}">
                  <a16:creationId xmlns:a16="http://schemas.microsoft.com/office/drawing/2014/main" id="{D3918F7B-0EAE-41B9-A49B-4906AAE784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677"/>
              <a:ext cx="532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		       </a:t>
              </a:r>
              <a:r>
                <a:rPr lang="en-GB" altLang="en-US" sz="1400" b="1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£000	       £000 	       £000          £000         £000        £000</a:t>
              </a:r>
            </a:p>
          </p:txBody>
        </p:sp>
        <p:sp>
          <p:nvSpPr>
            <p:cNvPr id="12294" name="Text Box 8">
              <a:extLst>
                <a:ext uri="{FF2B5EF4-FFF2-40B4-BE49-F238E27FC236}">
                  <a16:creationId xmlns:a16="http://schemas.microsoft.com/office/drawing/2014/main" id="{BF50F83A-5059-4E5F-8987-A42BF06E6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934"/>
              <a:ext cx="5328" cy="198"/>
            </a:xfrm>
            <a:prstGeom prst="rect">
              <a:avLst/>
            </a:prstGeom>
            <a:solidFill>
              <a:srgbClr val="EAD4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Receipts</a:t>
              </a:r>
            </a:p>
          </p:txBody>
        </p:sp>
        <p:sp>
          <p:nvSpPr>
            <p:cNvPr id="12295" name="Text Box 9">
              <a:extLst>
                <a:ext uri="{FF2B5EF4-FFF2-40B4-BE49-F238E27FC236}">
                  <a16:creationId xmlns:a16="http://schemas.microsoft.com/office/drawing/2014/main" id="{80B99F4F-AB7D-4BC5-A28C-3AC22F7332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1191"/>
              <a:ext cx="532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0731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0731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07315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0731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07315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07315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Receivables		 	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52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55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55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55</a:t>
              </a:r>
            </a:p>
          </p:txBody>
        </p:sp>
        <p:sp>
          <p:nvSpPr>
            <p:cNvPr id="12296" name="Text Box 10">
              <a:extLst>
                <a:ext uri="{FF2B5EF4-FFF2-40B4-BE49-F238E27FC236}">
                  <a16:creationId xmlns:a16="http://schemas.microsoft.com/office/drawing/2014/main" id="{1F9C5F79-C40A-401E-BCE5-E70AB7F99A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1448"/>
              <a:ext cx="5328" cy="198"/>
            </a:xfrm>
            <a:prstGeom prst="rect">
              <a:avLst/>
            </a:prstGeom>
            <a:solidFill>
              <a:srgbClr val="EAD4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Payments</a:t>
              </a:r>
            </a:p>
          </p:txBody>
        </p:sp>
        <p:sp>
          <p:nvSpPr>
            <p:cNvPr id="12297" name="Text Box 11">
              <a:extLst>
                <a:ext uri="{FF2B5EF4-FFF2-40B4-BE49-F238E27FC236}">
                  <a16:creationId xmlns:a16="http://schemas.microsoft.com/office/drawing/2014/main" id="{F62754EB-C25D-453E-B78E-A527AA352F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1705"/>
              <a:ext cx="532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400175">
                <a:spcBef>
                  <a:spcPct val="20000"/>
                </a:spcBef>
                <a:buChar char="•"/>
                <a:tabLst>
                  <a:tab pos="3105150" algn="l"/>
                  <a:tab pos="6654800" algn="l"/>
                  <a:tab pos="7351713" algn="l"/>
                </a:tabLs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400175">
                <a:spcBef>
                  <a:spcPct val="20000"/>
                </a:spcBef>
                <a:buChar char="–"/>
                <a:tabLst>
                  <a:tab pos="3105150" algn="l"/>
                  <a:tab pos="6654800" algn="l"/>
                  <a:tab pos="7351713" algn="l"/>
                </a:tabLs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400175">
                <a:spcBef>
                  <a:spcPct val="20000"/>
                </a:spcBef>
                <a:buChar char="•"/>
                <a:tabLst>
                  <a:tab pos="3105150" algn="l"/>
                  <a:tab pos="6654800" algn="l"/>
                  <a:tab pos="7351713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400175">
                <a:spcBef>
                  <a:spcPct val="20000"/>
                </a:spcBef>
                <a:buChar char="–"/>
                <a:tabLst>
                  <a:tab pos="3105150" algn="l"/>
                  <a:tab pos="6654800" algn="l"/>
                  <a:tab pos="735171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400175">
                <a:spcBef>
                  <a:spcPct val="20000"/>
                </a:spcBef>
                <a:buChar char="»"/>
                <a:tabLst>
                  <a:tab pos="3105150" algn="l"/>
                  <a:tab pos="6654800" algn="l"/>
                  <a:tab pos="735171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4001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105150" algn="l"/>
                  <a:tab pos="6654800" algn="l"/>
                  <a:tab pos="735171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4001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105150" algn="l"/>
                  <a:tab pos="6654800" algn="l"/>
                  <a:tab pos="735171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4001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105150" algn="l"/>
                  <a:tab pos="6654800" algn="l"/>
                  <a:tab pos="735171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4001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105150" algn="l"/>
                  <a:tab pos="6654800" algn="l"/>
                  <a:tab pos="735171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Payables	 (30)            (30)           (31)            (26)          (35) 	  (31)</a:t>
              </a:r>
            </a:p>
          </p:txBody>
        </p:sp>
        <p:sp>
          <p:nvSpPr>
            <p:cNvPr id="12298" name="Text Box 12">
              <a:extLst>
                <a:ext uri="{FF2B5EF4-FFF2-40B4-BE49-F238E27FC236}">
                  <a16:creationId xmlns:a16="http://schemas.microsoft.com/office/drawing/2014/main" id="{A9834A7D-236E-4B34-B336-155C4233DE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1962"/>
              <a:ext cx="5328" cy="198"/>
            </a:xfrm>
            <a:prstGeom prst="rect">
              <a:avLst/>
            </a:prstGeom>
            <a:solidFill>
              <a:srgbClr val="EAD4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223678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223678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223678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223678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223678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22367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22367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22367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22367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Salaries and wages	                  (10)             (10)           (10)           (10)           (10)          (10)</a:t>
              </a:r>
            </a:p>
          </p:txBody>
        </p:sp>
        <p:sp>
          <p:nvSpPr>
            <p:cNvPr id="12299" name="Text Box 13">
              <a:extLst>
                <a:ext uri="{FF2B5EF4-FFF2-40B4-BE49-F238E27FC236}">
                  <a16:creationId xmlns:a16="http://schemas.microsoft.com/office/drawing/2014/main" id="{89AD9A46-239F-4CF0-A288-3C4CEC5FBD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2219"/>
              <a:ext cx="532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Electricity		 	                                            (14) 	         	            	     (9)</a:t>
              </a:r>
            </a:p>
          </p:txBody>
        </p:sp>
        <p:sp>
          <p:nvSpPr>
            <p:cNvPr id="12300" name="Text Box 14">
              <a:extLst>
                <a:ext uri="{FF2B5EF4-FFF2-40B4-BE49-F238E27FC236}">
                  <a16:creationId xmlns:a16="http://schemas.microsoft.com/office/drawing/2014/main" id="{B9302A68-F6BF-4596-B128-C6FC16D4F2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2476"/>
              <a:ext cx="5328" cy="198"/>
            </a:xfrm>
            <a:prstGeom prst="rect">
              <a:avLst/>
            </a:prstGeom>
            <a:solidFill>
              <a:srgbClr val="EAD4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Other overheads		         (2)               (2)             (2)             (2)             (2)             (2)</a:t>
              </a:r>
            </a:p>
          </p:txBody>
        </p:sp>
        <p:sp>
          <p:nvSpPr>
            <p:cNvPr id="12301" name="Text Box 15">
              <a:extLst>
                <a:ext uri="{FF2B5EF4-FFF2-40B4-BE49-F238E27FC236}">
                  <a16:creationId xmlns:a16="http://schemas.microsoft.com/office/drawing/2014/main" id="{1B968D7D-20A2-474E-96CA-A2F5F35982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2733"/>
              <a:ext cx="5328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5887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15887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15887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15887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15887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1588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1588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1588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1588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Van purchase		 		      (11)  			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</a:t>
              </a:r>
            </a:p>
          </p:txBody>
        </p:sp>
        <p:sp>
          <p:nvSpPr>
            <p:cNvPr id="12302" name="Line 16">
              <a:extLst>
                <a:ext uri="{FF2B5EF4-FFF2-40B4-BE49-F238E27FC236}">
                  <a16:creationId xmlns:a16="http://schemas.microsoft.com/office/drawing/2014/main" id="{C45AC17D-2A1F-4EDA-9A57-9FC0AFB505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2" y="294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03" name="Line 17">
              <a:extLst>
                <a:ext uri="{FF2B5EF4-FFF2-40B4-BE49-F238E27FC236}">
                  <a16:creationId xmlns:a16="http://schemas.microsoft.com/office/drawing/2014/main" id="{4567528F-F566-474D-9ABE-62BF6904A5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60" y="294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04" name="Line 18">
              <a:extLst>
                <a:ext uri="{FF2B5EF4-FFF2-40B4-BE49-F238E27FC236}">
                  <a16:creationId xmlns:a16="http://schemas.microsoft.com/office/drawing/2014/main" id="{A0CDC466-F5E7-4040-A35C-446C80A47C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0" y="294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05" name="Line 19">
              <a:extLst>
                <a:ext uri="{FF2B5EF4-FFF2-40B4-BE49-F238E27FC236}">
                  <a16:creationId xmlns:a16="http://schemas.microsoft.com/office/drawing/2014/main" id="{7ADE718A-4255-4675-9712-37BABD947B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2" y="294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06" name="Line 20">
              <a:extLst>
                <a:ext uri="{FF2B5EF4-FFF2-40B4-BE49-F238E27FC236}">
                  <a16:creationId xmlns:a16="http://schemas.microsoft.com/office/drawing/2014/main" id="{11DEA0ED-82F0-403C-9A68-FA6841C16C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1" y="294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07" name="Line 21">
              <a:extLst>
                <a:ext uri="{FF2B5EF4-FFF2-40B4-BE49-F238E27FC236}">
                  <a16:creationId xmlns:a16="http://schemas.microsoft.com/office/drawing/2014/main" id="{CD8B2257-BA1B-4A92-89DC-4E3E8E0FEF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4" y="294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08" name="Text Box 22">
              <a:extLst>
                <a:ext uri="{FF2B5EF4-FFF2-40B4-BE49-F238E27FC236}">
                  <a16:creationId xmlns:a16="http://schemas.microsoft.com/office/drawing/2014/main" id="{91EFEB0D-82C1-42DC-8777-18369FA40C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2989"/>
              <a:ext cx="5328" cy="198"/>
            </a:xfrm>
            <a:prstGeom prst="rect">
              <a:avLst/>
            </a:prstGeom>
            <a:solidFill>
              <a:srgbClr val="EAD4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Total payments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	       (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42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	        (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42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          (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68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          (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38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          (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47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          (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52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12309" name="Text Box 23">
              <a:extLst>
                <a:ext uri="{FF2B5EF4-FFF2-40B4-BE49-F238E27FC236}">
                  <a16:creationId xmlns:a16="http://schemas.microsoft.com/office/drawing/2014/main" id="{B2A1B46A-99C4-43C6-BFCF-0E673BBF64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3246"/>
              <a:ext cx="532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Cash surplus		        18	          10           (13)             17             13               3</a:t>
              </a:r>
            </a:p>
          </p:txBody>
        </p:sp>
        <p:sp>
          <p:nvSpPr>
            <p:cNvPr id="12310" name="Text Box 24">
              <a:extLst>
                <a:ext uri="{FF2B5EF4-FFF2-40B4-BE49-F238E27FC236}">
                  <a16:creationId xmlns:a16="http://schemas.microsoft.com/office/drawing/2014/main" id="{57EB8DBC-176B-4DAE-A28D-C375F0AB21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" y="3719"/>
              <a:ext cx="532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Cash balance		        30	          40             27             44              57            </a:t>
              </a:r>
              <a:r>
                <a:rPr lang="en-GB" altLang="en-US" sz="10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12311" name="Line 25">
              <a:extLst>
                <a:ext uri="{FF2B5EF4-FFF2-40B4-BE49-F238E27FC236}">
                  <a16:creationId xmlns:a16="http://schemas.microsoft.com/office/drawing/2014/main" id="{261B6014-9457-44E5-894D-AAE3871EA6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9" y="3895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2" name="Line 26">
              <a:extLst>
                <a:ext uri="{FF2B5EF4-FFF2-40B4-BE49-F238E27FC236}">
                  <a16:creationId xmlns:a16="http://schemas.microsoft.com/office/drawing/2014/main" id="{51CC4DA1-A420-4489-A036-B02528B1A5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11" y="3895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3" name="Line 27">
              <a:extLst>
                <a:ext uri="{FF2B5EF4-FFF2-40B4-BE49-F238E27FC236}">
                  <a16:creationId xmlns:a16="http://schemas.microsoft.com/office/drawing/2014/main" id="{C1C4A28C-CB57-4FEA-A7A2-931D6D6648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1" y="3895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4" name="Line 28">
              <a:extLst>
                <a:ext uri="{FF2B5EF4-FFF2-40B4-BE49-F238E27FC236}">
                  <a16:creationId xmlns:a16="http://schemas.microsoft.com/office/drawing/2014/main" id="{03AC8459-D69D-459B-8E1A-771609026B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61" y="3895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5" name="Line 29">
              <a:extLst>
                <a:ext uri="{FF2B5EF4-FFF2-40B4-BE49-F238E27FC236}">
                  <a16:creationId xmlns:a16="http://schemas.microsoft.com/office/drawing/2014/main" id="{39CB9CBF-6F86-49FB-8FEA-8909343839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2" y="3895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6" name="Line 30">
              <a:extLst>
                <a:ext uri="{FF2B5EF4-FFF2-40B4-BE49-F238E27FC236}">
                  <a16:creationId xmlns:a16="http://schemas.microsoft.com/office/drawing/2014/main" id="{3AE44F5A-C814-4F6D-8349-3480A04866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4" y="3895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7" name="Text Box 31">
              <a:extLst>
                <a:ext uri="{FF2B5EF4-FFF2-40B4-BE49-F238E27FC236}">
                  <a16:creationId xmlns:a16="http://schemas.microsoft.com/office/drawing/2014/main" id="{9A4CEBC4-BA00-4C9E-836B-3459BFC9E8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" y="3488"/>
              <a:ext cx="5328" cy="198"/>
            </a:xfrm>
            <a:prstGeom prst="rect">
              <a:avLst/>
            </a:prstGeom>
            <a:solidFill>
              <a:srgbClr val="EAD4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Opening balance		        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          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        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</a:t>
              </a:r>
              <a:r>
                <a:rPr lang="en-GB" altLang="en-US" sz="1400" b="1" i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27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44</a:t>
              </a:r>
              <a:r>
                <a:rPr lang="en-GB" altLang="en-US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</a:t>
              </a:r>
              <a:r>
                <a:rPr lang="en-GB" altLang="en-US" sz="1400" b="1" u="sng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57</a:t>
              </a:r>
            </a:p>
          </p:txBody>
        </p:sp>
        <p:sp>
          <p:nvSpPr>
            <p:cNvPr id="12318" name="Rectangle 33">
              <a:extLst>
                <a:ext uri="{FF2B5EF4-FFF2-40B4-BE49-F238E27FC236}">
                  <a16:creationId xmlns:a16="http://schemas.microsoft.com/office/drawing/2014/main" id="{DAA6246B-D5CF-4C11-A3AA-F4CA5F4904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" y="401"/>
              <a:ext cx="5331" cy="36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>
            <a:extLst>
              <a:ext uri="{FF2B5EF4-FFF2-40B4-BE49-F238E27FC236}">
                <a16:creationId xmlns:a16="http://schemas.microsoft.com/office/drawing/2014/main" id="{D7F9AC8D-8358-40FB-B67F-F185A865E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107950"/>
            <a:ext cx="845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    </a:t>
            </a:r>
            <a:r>
              <a:rPr lang="en-GB" altLang="en-US" sz="2400" b="1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example of the inventories budget</a:t>
            </a:r>
            <a:endParaRPr lang="en-GB" altLang="en-US" sz="240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670" name="Group 190">
            <a:extLst>
              <a:ext uri="{FF2B5EF4-FFF2-40B4-BE49-F238E27FC236}">
                <a16:creationId xmlns:a16="http://schemas.microsoft.com/office/drawing/2014/main" id="{16B898A7-1737-40A4-BFFD-C339AF6D515D}"/>
              </a:ext>
            </a:extLst>
          </p:cNvPr>
          <p:cNvGraphicFramePr>
            <a:graphicFrameLocks noGrp="1"/>
          </p:cNvGraphicFramePr>
          <p:nvPr/>
        </p:nvGraphicFramePr>
        <p:xfrm>
          <a:off x="2185989" y="1520825"/>
          <a:ext cx="7821613" cy="3924300"/>
        </p:xfrm>
        <a:graphic>
          <a:graphicData uri="http://schemas.openxmlformats.org/drawingml/2006/table">
            <a:tbl>
              <a:tblPr/>
              <a:tblGrid>
                <a:gridCol w="2771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704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Jan</a:t>
                      </a: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£000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Feb</a:t>
                      </a: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£000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Mar</a:t>
                      </a: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£000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Apr</a:t>
                      </a: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£000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May</a:t>
                      </a: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£000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June</a:t>
                      </a: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b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</a:b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£000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9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9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Opening balance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93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Purchases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35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32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9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Inventories used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(30)</a:t>
                      </a:r>
                      <a:endParaRPr kumimoji="0" lang="en-US" altLang="en-US" sz="20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(31)</a:t>
                      </a:r>
                      <a:endParaRPr kumimoji="0" lang="en-US" altLang="en-US" sz="20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(31)</a:t>
                      </a:r>
                      <a:endParaRPr kumimoji="0" lang="en-US" altLang="en-US" sz="20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(35)</a:t>
                      </a:r>
                      <a:endParaRPr kumimoji="0" lang="en-US" altLang="en-US" sz="20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(31)</a:t>
                      </a:r>
                      <a:endParaRPr kumimoji="0" lang="en-US" altLang="en-US" sz="20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(32)</a:t>
                      </a:r>
                      <a:endParaRPr kumimoji="0" lang="en-US" altLang="en-US" sz="20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0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Closing balance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</a:t>
                      </a:r>
                      <a:endParaRPr kumimoji="0" lang="en-US" altLang="en-US" sz="20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</a:t>
                      </a:r>
                      <a:endParaRPr kumimoji="0" lang="en-US" altLang="en-US" sz="20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  <a:endParaRPr kumimoji="0" lang="en-US" altLang="en-US" sz="20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  <a:endParaRPr kumimoji="0" lang="en-US" altLang="en-US" sz="20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  <a:endParaRPr kumimoji="0" lang="en-US" altLang="en-US" sz="2000" b="1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  <a:endParaRPr kumimoji="0" lang="en-US" altLang="en-US" sz="20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D3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428B9368-1C89-4D25-9238-A3BC51C17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250" y="107950"/>
            <a:ext cx="8701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2400" b="1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altLang="en-US" sz="2400" b="1" dirty="0" err="1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udget</a:t>
            </a:r>
            <a:r>
              <a:rPr lang="en-GB" altLang="en-US" sz="2400" b="1" dirty="0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variances</a:t>
            </a:r>
            <a:endParaRPr lang="en-GB" altLang="en-US" sz="2400" dirty="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3796" name="Group 4">
            <a:extLst>
              <a:ext uri="{FF2B5EF4-FFF2-40B4-BE49-F238E27FC236}">
                <a16:creationId xmlns:a16="http://schemas.microsoft.com/office/drawing/2014/main" id="{BD868231-92CE-45AF-9BBC-6D439DD9B569}"/>
              </a:ext>
            </a:extLst>
          </p:cNvPr>
          <p:cNvGraphicFramePr>
            <a:graphicFrameLocks noGrp="1"/>
          </p:cNvGraphicFramePr>
          <p:nvPr/>
        </p:nvGraphicFramePr>
        <p:xfrm>
          <a:off x="2850408" y="1005682"/>
          <a:ext cx="6313487" cy="4846636"/>
        </p:xfrm>
        <a:graphic>
          <a:graphicData uri="http://schemas.openxmlformats.org/drawingml/2006/table">
            <a:tbl>
              <a:tblPr/>
              <a:tblGrid>
                <a:gridCol w="2389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0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Original budget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Actual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Output (production and sales)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1,000</a:t>
                      </a: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units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900</a:t>
                      </a:r>
                      <a:r>
                        <a:rPr kumimoji="0" lang="en-GB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units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£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£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Sales revenue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100,000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92,000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Direct materials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(40,000)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(36,900) (37,000m)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Direct labour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(20,000)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(17,500) (2,150 hr)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Fixed overheads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(20,000)</a:t>
                      </a: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(20,700)</a:t>
                      </a: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Operating profit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20,000</a:t>
                      </a: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16,900</a:t>
                      </a: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906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>
            <a:extLst>
              <a:ext uri="{FF2B5EF4-FFF2-40B4-BE49-F238E27FC236}">
                <a16:creationId xmlns:a16="http://schemas.microsoft.com/office/drawing/2014/main" id="{98A24AA9-2468-499E-BD00-7221A3EA0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88900"/>
            <a:ext cx="891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Definition of cost</a:t>
            </a:r>
            <a:endParaRPr lang="en-GB" altLang="en-US" sz="2400">
              <a:solidFill>
                <a:srgbClr val="007FA3"/>
              </a:solidFill>
            </a:endParaRPr>
          </a:p>
        </p:txBody>
      </p:sp>
      <p:grpSp>
        <p:nvGrpSpPr>
          <p:cNvPr id="8195" name="Group 7">
            <a:extLst>
              <a:ext uri="{FF2B5EF4-FFF2-40B4-BE49-F238E27FC236}">
                <a16:creationId xmlns:a16="http://schemas.microsoft.com/office/drawing/2014/main" id="{82A30986-DE4D-4827-906D-0F686E97DB64}"/>
              </a:ext>
            </a:extLst>
          </p:cNvPr>
          <p:cNvGrpSpPr>
            <a:grpSpLocks/>
          </p:cNvGrpSpPr>
          <p:nvPr/>
        </p:nvGrpSpPr>
        <p:grpSpPr bwMode="auto">
          <a:xfrm>
            <a:off x="3417889" y="1004321"/>
            <a:ext cx="5356225" cy="1870075"/>
            <a:chOff x="1427" y="552"/>
            <a:chExt cx="3374" cy="1179"/>
          </a:xfrm>
        </p:grpSpPr>
        <p:sp>
          <p:nvSpPr>
            <p:cNvPr id="8196" name="AutoShape 5">
              <a:extLst>
                <a:ext uri="{FF2B5EF4-FFF2-40B4-BE49-F238E27FC236}">
                  <a16:creationId xmlns:a16="http://schemas.microsoft.com/office/drawing/2014/main" id="{35C5EA52-200B-4F06-B40C-E0B85AA4D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7" y="552"/>
              <a:ext cx="3374" cy="1179"/>
            </a:xfrm>
            <a:prstGeom prst="cube">
              <a:avLst>
                <a:gd name="adj" fmla="val 9639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8197" name="Text Box 6">
              <a:extLst>
                <a:ext uri="{FF2B5EF4-FFF2-40B4-BE49-F238E27FC236}">
                  <a16:creationId xmlns:a16="http://schemas.microsoft.com/office/drawing/2014/main" id="{0F62B32C-C661-4157-ACFE-66C7AB7FC3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1" y="665"/>
              <a:ext cx="3146" cy="9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400" b="1" dirty="0">
                  <a:solidFill>
                    <a:srgbClr val="000000"/>
                  </a:solidFill>
                </a:rPr>
                <a:t>The </a:t>
              </a:r>
              <a:r>
                <a:rPr lang="en-GB" altLang="en-US" sz="2400" b="1" dirty="0">
                  <a:solidFill>
                    <a:srgbClr val="CC0000"/>
                  </a:solidFill>
                </a:rPr>
                <a:t>amount of resources</a:t>
              </a:r>
              <a:r>
                <a:rPr lang="en-GB" altLang="en-US" sz="2400" b="1" dirty="0">
                  <a:solidFill>
                    <a:srgbClr val="000000"/>
                  </a:solidFill>
                </a:rPr>
                <a:t>, usually measured in </a:t>
              </a:r>
              <a:r>
                <a:rPr lang="en-GB" altLang="en-US" sz="2400" b="1" dirty="0">
                  <a:solidFill>
                    <a:srgbClr val="CC0000"/>
                  </a:solidFill>
                </a:rPr>
                <a:t>monetary terms</a:t>
              </a:r>
              <a:r>
                <a:rPr lang="en-GB" altLang="en-US" sz="2400" b="1" dirty="0">
                  <a:solidFill>
                    <a:srgbClr val="000000"/>
                  </a:solidFill>
                </a:rPr>
                <a:t>, sacrificed to achieve a </a:t>
              </a:r>
              <a:r>
                <a:rPr lang="en-GB" altLang="en-US" sz="2400" b="1" dirty="0">
                  <a:solidFill>
                    <a:srgbClr val="CC0000"/>
                  </a:solidFill>
                </a:rPr>
                <a:t>particular objective</a:t>
              </a:r>
              <a:endParaRPr lang="en-US" altLang="en-US" sz="2400" b="1" dirty="0">
                <a:solidFill>
                  <a:srgbClr val="CC0000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07BE399-7AB1-4676-8CB7-30F990E46B32}"/>
              </a:ext>
            </a:extLst>
          </p:cNvPr>
          <p:cNvSpPr txBox="1"/>
          <p:nvPr/>
        </p:nvSpPr>
        <p:spPr>
          <a:xfrm>
            <a:off x="2219326" y="3609975"/>
            <a:ext cx="8143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For example:</a:t>
            </a:r>
          </a:p>
          <a:p>
            <a:r>
              <a:rPr lang="en-US" sz="2400" dirty="0"/>
              <a:t>A hotel uses resources such as food to make breakfast, </a:t>
            </a:r>
            <a:r>
              <a:rPr lang="en-US" sz="2400" dirty="0" err="1"/>
              <a:t>labour</a:t>
            </a:r>
            <a:r>
              <a:rPr lang="en-US" sz="2400" dirty="0"/>
              <a:t> to clean rooms and electricity to provide light to achieve the objective of providing a comfortable place to stay for customers</a:t>
            </a:r>
            <a:endParaRPr lang="en-GB" sz="24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428B9368-1C89-4D25-9238-A3BC51C17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250" y="107950"/>
            <a:ext cx="8701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budgets</a:t>
            </a:r>
            <a:endParaRPr lang="en-GB" altLang="en-US" sz="2400">
              <a:solidFill>
                <a:srgbClr val="007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B16A5353-AE05-4DA9-A9A0-DA0BADB8F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225" y="695326"/>
            <a:ext cx="75755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000" b="1" i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more valid comparison can be made between the budget (using the flexed figures) and the actual results.</a:t>
            </a:r>
            <a:endParaRPr lang="en-US" altLang="en-US" sz="2000" b="1" i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3796" name="Group 4">
            <a:extLst>
              <a:ext uri="{FF2B5EF4-FFF2-40B4-BE49-F238E27FC236}">
                <a16:creationId xmlns:a16="http://schemas.microsoft.com/office/drawing/2014/main" id="{BD868231-92CE-45AF-9BBC-6D439DD9B569}"/>
              </a:ext>
            </a:extLst>
          </p:cNvPr>
          <p:cNvGraphicFramePr>
            <a:graphicFrameLocks noGrp="1"/>
          </p:cNvGraphicFramePr>
          <p:nvPr/>
        </p:nvGraphicFramePr>
        <p:xfrm>
          <a:off x="1684338" y="1444625"/>
          <a:ext cx="8824912" cy="4846636"/>
        </p:xfrm>
        <a:graphic>
          <a:graphicData uri="http://schemas.openxmlformats.org/drawingml/2006/table">
            <a:tbl>
              <a:tblPr/>
              <a:tblGrid>
                <a:gridCol w="2389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1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0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Original budget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Flexed budget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Actual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Output (production and sales)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1,000</a:t>
                      </a: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units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900</a:t>
                      </a: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units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900</a:t>
                      </a:r>
                      <a:r>
                        <a:rPr kumimoji="0" lang="en-GB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units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£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£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£</a:t>
                      </a:r>
                      <a:endParaRPr kumimoji="0" lang="en-US" alt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Sales revenue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100,000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90,000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92,000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Direct materials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(40,000)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(36,000) (36,000m)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(36,900) (37,000m)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Direct labour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(20,000)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(18,000) (2,250 hr)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(17,500) (2,150 hr)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Fixed overheads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(20,000)</a:t>
                      </a: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(20,000)</a:t>
                      </a:r>
                      <a:endParaRPr kumimoji="0" lang="en-US" altLang="en-US" sz="2000" b="0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(20,700)</a:t>
                      </a: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0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Operating profit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20,000</a:t>
                      </a: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16,000</a:t>
                      </a: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16,900</a:t>
                      </a: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D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A2D3AEE8-3295-45F6-B641-8289B7459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4" y="107951"/>
            <a:ext cx="8321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  <a:latin typeface="Arial" panose="020B0604020202020204" pitchFamily="34" charset="0"/>
              </a:rPr>
              <a:t>Figure 9.6 Relationship between the budgeted and</a:t>
            </a:r>
            <a:br>
              <a:rPr lang="en-GB" altLang="en-US" sz="2400" b="1">
                <a:solidFill>
                  <a:srgbClr val="007FA3"/>
                </a:solidFill>
                <a:latin typeface="Arial" panose="020B0604020202020204" pitchFamily="34" charset="0"/>
              </a:rPr>
            </a:br>
            <a:r>
              <a:rPr lang="en-GB" altLang="en-US" sz="2400" b="1">
                <a:solidFill>
                  <a:srgbClr val="007FA3"/>
                </a:solidFill>
                <a:latin typeface="Arial" panose="020B0604020202020204" pitchFamily="34" charset="0"/>
              </a:rPr>
              <a:t>actual profit</a:t>
            </a:r>
            <a:endParaRPr lang="en-GB" altLang="en-US" sz="2400">
              <a:solidFill>
                <a:srgbClr val="007FA3"/>
              </a:solidFill>
              <a:latin typeface="Arial" panose="020B0604020202020204" pitchFamily="34" charset="0"/>
            </a:endParaRPr>
          </a:p>
        </p:txBody>
      </p:sp>
      <p:grpSp>
        <p:nvGrpSpPr>
          <p:cNvPr id="15363" name="Group 4">
            <a:extLst>
              <a:ext uri="{FF2B5EF4-FFF2-40B4-BE49-F238E27FC236}">
                <a16:creationId xmlns:a16="http://schemas.microsoft.com/office/drawing/2014/main" id="{5AD20758-400C-4ACB-9E8F-C4FE0DFA53FD}"/>
              </a:ext>
            </a:extLst>
          </p:cNvPr>
          <p:cNvGrpSpPr>
            <a:grpSpLocks/>
          </p:cNvGrpSpPr>
          <p:nvPr/>
        </p:nvGrpSpPr>
        <p:grpSpPr bwMode="auto">
          <a:xfrm>
            <a:off x="3932238" y="1158876"/>
            <a:ext cx="4324350" cy="4975225"/>
            <a:chOff x="1668" y="573"/>
            <a:chExt cx="2724" cy="3134"/>
          </a:xfrm>
        </p:grpSpPr>
        <p:sp>
          <p:nvSpPr>
            <p:cNvPr id="15364" name="AutoShape 5">
              <a:extLst>
                <a:ext uri="{FF2B5EF4-FFF2-40B4-BE49-F238E27FC236}">
                  <a16:creationId xmlns:a16="http://schemas.microsoft.com/office/drawing/2014/main" id="{213985E0-AC1F-4206-B271-9AE80EDAA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6" y="2762"/>
              <a:ext cx="1666" cy="484"/>
            </a:xfrm>
            <a:prstGeom prst="roundRect">
              <a:avLst>
                <a:gd name="adj" fmla="val 16667"/>
              </a:avLst>
            </a:prstGeom>
            <a:solidFill>
              <a:srgbClr val="E0B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5365" name="Text Box 6">
              <a:extLst>
                <a:ext uri="{FF2B5EF4-FFF2-40B4-BE49-F238E27FC236}">
                  <a16:creationId xmlns:a16="http://schemas.microsoft.com/office/drawing/2014/main" id="{550FA9DB-8744-4D61-AD3A-349C900106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8" y="2864"/>
              <a:ext cx="63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 i="1">
                  <a:solidFill>
                    <a:srgbClr val="000000"/>
                  </a:solidFill>
                  <a:latin typeface="Arial" panose="020B0604020202020204" pitchFamily="34" charset="0"/>
                </a:rPr>
                <a:t>equals</a:t>
              </a:r>
            </a:p>
          </p:txBody>
        </p:sp>
        <p:sp>
          <p:nvSpPr>
            <p:cNvPr id="15366" name="AutoShape 7">
              <a:extLst>
                <a:ext uri="{FF2B5EF4-FFF2-40B4-BE49-F238E27FC236}">
                  <a16:creationId xmlns:a16="http://schemas.microsoft.com/office/drawing/2014/main" id="{B4640458-6F65-49AB-B946-B2153BA91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8" y="1935"/>
              <a:ext cx="1674" cy="453"/>
            </a:xfrm>
            <a:prstGeom prst="roundRect">
              <a:avLst>
                <a:gd name="adj" fmla="val 16667"/>
              </a:avLst>
            </a:prstGeom>
            <a:solidFill>
              <a:srgbClr val="E0B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5367" name="Text Box 8">
              <a:extLst>
                <a:ext uri="{FF2B5EF4-FFF2-40B4-BE49-F238E27FC236}">
                  <a16:creationId xmlns:a16="http://schemas.microsoft.com/office/drawing/2014/main" id="{A2B1C2D3-1FC8-4028-B288-D7B5A8EDEF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3" y="2031"/>
              <a:ext cx="59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 i="1">
                  <a:solidFill>
                    <a:srgbClr val="000000"/>
                  </a:solidFill>
                  <a:latin typeface="Arial" panose="020B0604020202020204" pitchFamily="34" charset="0"/>
                </a:rPr>
                <a:t>minus</a:t>
              </a:r>
            </a:p>
          </p:txBody>
        </p:sp>
        <p:sp>
          <p:nvSpPr>
            <p:cNvPr id="15368" name="AutoShape 9">
              <a:extLst>
                <a:ext uri="{FF2B5EF4-FFF2-40B4-BE49-F238E27FC236}">
                  <a16:creationId xmlns:a16="http://schemas.microsoft.com/office/drawing/2014/main" id="{746CDD10-94C8-4053-8BEA-B9281EED17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0" y="1047"/>
              <a:ext cx="1682" cy="484"/>
            </a:xfrm>
            <a:prstGeom prst="roundRect">
              <a:avLst>
                <a:gd name="adj" fmla="val 16667"/>
              </a:avLst>
            </a:prstGeom>
            <a:solidFill>
              <a:srgbClr val="E0B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5369" name="AutoShape 10">
              <a:extLst>
                <a:ext uri="{FF2B5EF4-FFF2-40B4-BE49-F238E27FC236}">
                  <a16:creationId xmlns:a16="http://schemas.microsoft.com/office/drawing/2014/main" id="{4C4C60C7-F4A3-4C48-8C3A-E380D62624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9" y="3140"/>
              <a:ext cx="2120" cy="567"/>
            </a:xfrm>
            <a:prstGeom prst="cube">
              <a:avLst>
                <a:gd name="adj" fmla="val 1378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5370" name="Text Box 11">
              <a:extLst>
                <a:ext uri="{FF2B5EF4-FFF2-40B4-BE49-F238E27FC236}">
                  <a16:creationId xmlns:a16="http://schemas.microsoft.com/office/drawing/2014/main" id="{73294F9E-6B50-4CCB-BE7D-B291E6EED5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6" y="3333"/>
              <a:ext cx="185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FFCC99"/>
                  </a:solidFill>
                  <a:latin typeface="Arial" panose="020B0604020202020204" pitchFamily="34" charset="0"/>
                </a:rPr>
                <a:t>Actual profit</a:t>
              </a:r>
            </a:p>
          </p:txBody>
        </p:sp>
        <p:sp>
          <p:nvSpPr>
            <p:cNvPr id="15371" name="Text Box 12">
              <a:extLst>
                <a:ext uri="{FF2B5EF4-FFF2-40B4-BE49-F238E27FC236}">
                  <a16:creationId xmlns:a16="http://schemas.microsoft.com/office/drawing/2014/main" id="{2AA846D8-9C27-428A-8871-A7427C00E6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3" y="1158"/>
              <a:ext cx="53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 i="1">
                  <a:solidFill>
                    <a:srgbClr val="000000"/>
                  </a:solidFill>
                  <a:latin typeface="Arial" panose="020B0604020202020204" pitchFamily="34" charset="0"/>
                </a:rPr>
                <a:t>plus</a:t>
              </a:r>
            </a:p>
          </p:txBody>
        </p:sp>
        <p:sp>
          <p:nvSpPr>
            <p:cNvPr id="15372" name="AutoShape 13">
              <a:extLst>
                <a:ext uri="{FF2B5EF4-FFF2-40B4-BE49-F238E27FC236}">
                  <a16:creationId xmlns:a16="http://schemas.microsoft.com/office/drawing/2014/main" id="{1BA0C641-92BC-4F40-9B46-D7F08A4DA4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456" y="2772"/>
              <a:ext cx="477" cy="366"/>
            </a:xfrm>
            <a:prstGeom prst="rightArrow">
              <a:avLst>
                <a:gd name="adj1" fmla="val 59407"/>
                <a:gd name="adj2" fmla="val 27514"/>
              </a:avLst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5373" name="AutoShape 14">
              <a:extLst>
                <a:ext uri="{FF2B5EF4-FFF2-40B4-BE49-F238E27FC236}">
                  <a16:creationId xmlns:a16="http://schemas.microsoft.com/office/drawing/2014/main" id="{6B10B549-2C7E-4554-AD3F-770AF84B7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8" y="2300"/>
              <a:ext cx="2121" cy="567"/>
            </a:xfrm>
            <a:prstGeom prst="cube">
              <a:avLst>
                <a:gd name="adj" fmla="val 13782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5374" name="Text Box 15">
              <a:extLst>
                <a:ext uri="{FF2B5EF4-FFF2-40B4-BE49-F238E27FC236}">
                  <a16:creationId xmlns:a16="http://schemas.microsoft.com/office/drawing/2014/main" id="{1AAC61FA-7F1D-42C1-AAC2-1C9453920B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7" y="2485"/>
              <a:ext cx="185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All adverse variances</a:t>
              </a:r>
            </a:p>
          </p:txBody>
        </p:sp>
        <p:sp>
          <p:nvSpPr>
            <p:cNvPr id="15375" name="AutoShape 16">
              <a:extLst>
                <a:ext uri="{FF2B5EF4-FFF2-40B4-BE49-F238E27FC236}">
                  <a16:creationId xmlns:a16="http://schemas.microsoft.com/office/drawing/2014/main" id="{54D0A5AE-7E95-439D-9369-A5D373C3B2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448" y="1924"/>
              <a:ext cx="477" cy="366"/>
            </a:xfrm>
            <a:prstGeom prst="rightArrow">
              <a:avLst>
                <a:gd name="adj1" fmla="val 59407"/>
                <a:gd name="adj2" fmla="val 2751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5376" name="AutoShape 17">
              <a:extLst>
                <a:ext uri="{FF2B5EF4-FFF2-40B4-BE49-F238E27FC236}">
                  <a16:creationId xmlns:a16="http://schemas.microsoft.com/office/drawing/2014/main" id="{39786E65-D41F-489F-BFF6-AD60AE062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8" y="1443"/>
              <a:ext cx="2112" cy="567"/>
            </a:xfrm>
            <a:prstGeom prst="cube">
              <a:avLst>
                <a:gd name="adj" fmla="val 13782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5377" name="Text Box 18">
              <a:extLst>
                <a:ext uri="{FF2B5EF4-FFF2-40B4-BE49-F238E27FC236}">
                  <a16:creationId xmlns:a16="http://schemas.microsoft.com/office/drawing/2014/main" id="{5E7F068A-9E03-421C-9603-407B9CD7BB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3" y="1624"/>
              <a:ext cx="205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All favourable variances</a:t>
              </a:r>
            </a:p>
          </p:txBody>
        </p:sp>
        <p:sp>
          <p:nvSpPr>
            <p:cNvPr id="15378" name="AutoShape 19">
              <a:extLst>
                <a:ext uri="{FF2B5EF4-FFF2-40B4-BE49-F238E27FC236}">
                  <a16:creationId xmlns:a16="http://schemas.microsoft.com/office/drawing/2014/main" id="{6E3547AF-99DB-4E8E-9D75-539CE29E9D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448" y="1076"/>
              <a:ext cx="477" cy="366"/>
            </a:xfrm>
            <a:prstGeom prst="rightArrow">
              <a:avLst>
                <a:gd name="adj1" fmla="val 59407"/>
                <a:gd name="adj2" fmla="val 27514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5379" name="AutoShape 20">
              <a:extLst>
                <a:ext uri="{FF2B5EF4-FFF2-40B4-BE49-F238E27FC236}">
                  <a16:creationId xmlns:a16="http://schemas.microsoft.com/office/drawing/2014/main" id="{85B98A0D-EBEC-4D0F-A651-668EE9F2F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9" y="573"/>
              <a:ext cx="2114" cy="567"/>
            </a:xfrm>
            <a:prstGeom prst="cube">
              <a:avLst>
                <a:gd name="adj" fmla="val 13782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5380" name="Text Box 21">
              <a:extLst>
                <a:ext uri="{FF2B5EF4-FFF2-40B4-BE49-F238E27FC236}">
                  <a16:creationId xmlns:a16="http://schemas.microsoft.com/office/drawing/2014/main" id="{126C942F-F8A2-4D54-B78E-5D162528A8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762"/>
              <a:ext cx="186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Budgeted profit</a:t>
              </a:r>
            </a:p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>
            <a:extLst>
              <a:ext uri="{FF2B5EF4-FFF2-40B4-BE49-F238E27FC236}">
                <a16:creationId xmlns:a16="http://schemas.microsoft.com/office/drawing/2014/main" id="{0F8F26CB-0955-47EA-BA36-ECA486C0C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104775"/>
            <a:ext cx="845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  <a:latin typeface="Arial" panose="020B0604020202020204" pitchFamily="34" charset="0"/>
              </a:rPr>
              <a:t>Behavioural issues of budgetary control</a:t>
            </a:r>
            <a:endParaRPr lang="en-GB" altLang="en-US" sz="2400">
              <a:solidFill>
                <a:srgbClr val="007FA3"/>
              </a:solidFill>
              <a:latin typeface="Arial" panose="020B0604020202020204" pitchFamily="34" charset="0"/>
            </a:endParaRPr>
          </a:p>
        </p:txBody>
      </p:sp>
      <p:grpSp>
        <p:nvGrpSpPr>
          <p:cNvPr id="20483" name="Group 22">
            <a:extLst>
              <a:ext uri="{FF2B5EF4-FFF2-40B4-BE49-F238E27FC236}">
                <a16:creationId xmlns:a16="http://schemas.microsoft.com/office/drawing/2014/main" id="{9B145EAA-5255-42FE-8E7C-2EBF66A8F932}"/>
              </a:ext>
            </a:extLst>
          </p:cNvPr>
          <p:cNvGrpSpPr>
            <a:grpSpLocks/>
          </p:cNvGrpSpPr>
          <p:nvPr/>
        </p:nvGrpSpPr>
        <p:grpSpPr bwMode="auto">
          <a:xfrm>
            <a:off x="2535239" y="1260476"/>
            <a:ext cx="7121525" cy="4498975"/>
            <a:chOff x="806" y="658"/>
            <a:chExt cx="4486" cy="2834"/>
          </a:xfrm>
        </p:grpSpPr>
        <p:sp>
          <p:nvSpPr>
            <p:cNvPr id="20484" name="AutoShape 7">
              <a:extLst>
                <a:ext uri="{FF2B5EF4-FFF2-40B4-BE49-F238E27FC236}">
                  <a16:creationId xmlns:a16="http://schemas.microsoft.com/office/drawing/2014/main" id="{D1A43899-CB47-475F-AC81-BFF82B2739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7" y="658"/>
              <a:ext cx="3973" cy="591"/>
            </a:xfrm>
            <a:prstGeom prst="cube">
              <a:avLst>
                <a:gd name="adj" fmla="val 15907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485" name="AutoShape 8">
              <a:extLst>
                <a:ext uri="{FF2B5EF4-FFF2-40B4-BE49-F238E27FC236}">
                  <a16:creationId xmlns:a16="http://schemas.microsoft.com/office/drawing/2014/main" id="{2B950021-659C-4D7C-B5F0-962F1A89AC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8" y="1404"/>
              <a:ext cx="3973" cy="592"/>
            </a:xfrm>
            <a:prstGeom prst="cube">
              <a:avLst>
                <a:gd name="adj" fmla="val 15880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486" name="Text Box 9">
              <a:extLst>
                <a:ext uri="{FF2B5EF4-FFF2-40B4-BE49-F238E27FC236}">
                  <a16:creationId xmlns:a16="http://schemas.microsoft.com/office/drawing/2014/main" id="{1A52FAFE-185F-4108-9C1F-99405C0637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0" y="1525"/>
              <a:ext cx="3717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Demanding, yet achievable, budget targets can motivate more than less demanding ones</a:t>
              </a:r>
            </a:p>
          </p:txBody>
        </p:sp>
        <p:sp>
          <p:nvSpPr>
            <p:cNvPr id="20487" name="AutoShape 10">
              <a:extLst>
                <a:ext uri="{FF2B5EF4-FFF2-40B4-BE49-F238E27FC236}">
                  <a16:creationId xmlns:a16="http://schemas.microsoft.com/office/drawing/2014/main" id="{EB120D82-3AFF-43CB-9E48-DC0DF5FC1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8" y="2151"/>
              <a:ext cx="3974" cy="591"/>
            </a:xfrm>
            <a:prstGeom prst="cube">
              <a:avLst>
                <a:gd name="adj" fmla="val 15907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488" name="Text Box 11">
              <a:extLst>
                <a:ext uri="{FF2B5EF4-FFF2-40B4-BE49-F238E27FC236}">
                  <a16:creationId xmlns:a16="http://schemas.microsoft.com/office/drawing/2014/main" id="{1163F611-C83E-46DD-B8C6-814CF1EC4F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5" y="2273"/>
              <a:ext cx="3718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Unrealistically demanding targets can adversely effect managers’ performance</a:t>
              </a:r>
            </a:p>
          </p:txBody>
        </p:sp>
        <p:sp>
          <p:nvSpPr>
            <p:cNvPr id="20489" name="Text Box 12">
              <a:extLst>
                <a:ext uri="{FF2B5EF4-FFF2-40B4-BE49-F238E27FC236}">
                  <a16:creationId xmlns:a16="http://schemas.microsoft.com/office/drawing/2014/main" id="{4C625EF1-AA6D-4666-B130-1A92054310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4" y="778"/>
              <a:ext cx="2981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Budgets can improve job satisfaction and performance</a:t>
              </a:r>
            </a:p>
          </p:txBody>
        </p:sp>
        <p:sp>
          <p:nvSpPr>
            <p:cNvPr id="20490" name="AutoShape 13">
              <a:extLst>
                <a:ext uri="{FF2B5EF4-FFF2-40B4-BE49-F238E27FC236}">
                  <a16:creationId xmlns:a16="http://schemas.microsoft.com/office/drawing/2014/main" id="{49076C7A-2167-48C3-8905-32261185A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3" y="2901"/>
              <a:ext cx="3964" cy="591"/>
            </a:xfrm>
            <a:prstGeom prst="cube">
              <a:avLst>
                <a:gd name="adj" fmla="val 15907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US" altLang="en-US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491" name="Text Box 14">
              <a:extLst>
                <a:ext uri="{FF2B5EF4-FFF2-40B4-BE49-F238E27FC236}">
                  <a16:creationId xmlns:a16="http://schemas.microsoft.com/office/drawing/2014/main" id="{04766314-5D49-40BC-8332-F3B6527D9A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7" y="3018"/>
              <a:ext cx="385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Participation of managers in setting their targets can improve motivation and performance</a:t>
              </a:r>
            </a:p>
          </p:txBody>
        </p:sp>
        <p:grpSp>
          <p:nvGrpSpPr>
            <p:cNvPr id="20492" name="Group 15">
              <a:extLst>
                <a:ext uri="{FF2B5EF4-FFF2-40B4-BE49-F238E27FC236}">
                  <a16:creationId xmlns:a16="http://schemas.microsoft.com/office/drawing/2014/main" id="{DA2C46F7-EBF8-4F6F-A65A-07254C4009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6" y="849"/>
              <a:ext cx="327" cy="2513"/>
              <a:chOff x="900" y="785"/>
              <a:chExt cx="327" cy="2513"/>
            </a:xfrm>
          </p:grpSpPr>
          <p:sp>
            <p:nvSpPr>
              <p:cNvPr id="20493" name="AutoShape 16">
                <a:extLst>
                  <a:ext uri="{FF2B5EF4-FFF2-40B4-BE49-F238E27FC236}">
                    <a16:creationId xmlns:a16="http://schemas.microsoft.com/office/drawing/2014/main" id="{271F9474-7DEB-453C-82AF-4080C0CE6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2" y="1505"/>
                <a:ext cx="325" cy="325"/>
              </a:xfrm>
              <a:prstGeom prst="cube">
                <a:avLst>
                  <a:gd name="adj" fmla="val 17856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0494" name="AutoShape 17">
                <a:extLst>
                  <a:ext uri="{FF2B5EF4-FFF2-40B4-BE49-F238E27FC236}">
                    <a16:creationId xmlns:a16="http://schemas.microsoft.com/office/drawing/2014/main" id="{F86EA4E0-8A97-4BA1-A15C-5A14535018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2" y="785"/>
                <a:ext cx="325" cy="325"/>
              </a:xfrm>
              <a:prstGeom prst="cube">
                <a:avLst>
                  <a:gd name="adj" fmla="val 17856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0495" name="AutoShape 18">
                <a:extLst>
                  <a:ext uri="{FF2B5EF4-FFF2-40B4-BE49-F238E27FC236}">
                    <a16:creationId xmlns:a16="http://schemas.microsoft.com/office/drawing/2014/main" id="{B26B95AB-73E3-4981-B0E8-98512B6B8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0" y="2237"/>
                <a:ext cx="325" cy="325"/>
              </a:xfrm>
              <a:prstGeom prst="cube">
                <a:avLst>
                  <a:gd name="adj" fmla="val 17856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0496" name="AutoShape 19">
                <a:extLst>
                  <a:ext uri="{FF2B5EF4-FFF2-40B4-BE49-F238E27FC236}">
                    <a16:creationId xmlns:a16="http://schemas.microsoft.com/office/drawing/2014/main" id="{1EEC6337-BA08-43F3-9473-684B1A9F2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0" y="2973"/>
                <a:ext cx="325" cy="325"/>
              </a:xfrm>
              <a:prstGeom prst="cube">
                <a:avLst>
                  <a:gd name="adj" fmla="val 17856"/>
                </a:avLst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  <a:defRPr/>
                </a:pPr>
                <a:endPara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!!BGRectangle">
            <a:extLst>
              <a:ext uri="{FF2B5EF4-FFF2-40B4-BE49-F238E27FC236}">
                <a16:creationId xmlns:a16="http://schemas.microsoft.com/office/drawing/2014/main" id="{16BC098D-086C-4307-9083-7A7CF6D5C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-618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988D751D-0DD2-441B-8F53-769CC95FBA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135165-5C5C-46A6-B5F1-CCB845B386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7865" b="7865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AD3023-CA11-41C5-A502-C1C7F6717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37" y="957695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GB" b="1">
                <a:solidFill>
                  <a:schemeClr val="bg1"/>
                </a:solidFill>
              </a:rPr>
              <a:t>Making Budgetary Control Effective</a:t>
            </a:r>
            <a:br>
              <a:rPr lang="en-US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  <p:sp>
        <p:nvSpPr>
          <p:cNvPr id="19" name="!!Line">
            <a:extLst>
              <a:ext uri="{FF2B5EF4-FFF2-40B4-BE49-F238E27FC236}">
                <a16:creationId xmlns:a16="http://schemas.microsoft.com/office/drawing/2014/main" id="{4EC84052-44EC-43C9-822F-65E473CBD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2184" y="2209249"/>
            <a:ext cx="27432" cy="2505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E9CA1B0-51EB-4E01-9B6F-3691FC6DF9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5189493"/>
              </p:ext>
            </p:extLst>
          </p:nvPr>
        </p:nvGraphicFramePr>
        <p:xfrm>
          <a:off x="857266" y="963877"/>
          <a:ext cx="6377769" cy="4930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16089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83657" y="0"/>
            <a:ext cx="7824687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5207" y="0"/>
            <a:ext cx="7441587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en-US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EE243B-3582-4976-8CED-21A76B543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8177" y="54787"/>
            <a:ext cx="5677279" cy="12882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400" b="0" dirty="0">
                <a:latin typeface="+mj-lt"/>
              </a:rPr>
              <a:t>What’s Next…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1E167-05F0-4422-8867-7E150CE388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9369" y="1295400"/>
            <a:ext cx="6382675" cy="46863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7.30pm to 8.30pm – Review round 1 and prepare round 2.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+mn-lt"/>
              </a:rPr>
              <a:t>8.30pm – Finish!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>
              <a:latin typeface="+mn-lt"/>
            </a:endParaRPr>
          </a:p>
          <a:p>
            <a:pPr marL="57150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/>
              <a:t>Next time:</a:t>
            </a:r>
          </a:p>
          <a:p>
            <a:pPr marL="40005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Business Simulation round 2 submitted by </a:t>
            </a:r>
            <a:r>
              <a:rPr lang="en-US" sz="1800" b="1"/>
              <a:t>3pm Wednesday 14</a:t>
            </a:r>
            <a:r>
              <a:rPr lang="en-US" sz="1800" b="1" baseline="30000"/>
              <a:t>th</a:t>
            </a:r>
            <a:r>
              <a:rPr lang="en-US" sz="1800" b="1"/>
              <a:t> </a:t>
            </a:r>
            <a:r>
              <a:rPr lang="en-US" sz="1800" b="1" dirty="0"/>
              <a:t>December</a:t>
            </a:r>
            <a:endParaRPr lang="en-US" sz="1800" dirty="0"/>
          </a:p>
          <a:p>
            <a:pPr marL="40005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Review </a:t>
            </a:r>
            <a:r>
              <a:rPr lang="en-US" sz="1800" dirty="0" err="1"/>
              <a:t>Weblearn</a:t>
            </a:r>
            <a:r>
              <a:rPr lang="en-US" sz="1800" dirty="0"/>
              <a:t> for extended learning questions</a:t>
            </a:r>
          </a:p>
          <a:p>
            <a:pPr marL="400050" indent="-3429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Read </a:t>
            </a:r>
            <a:r>
              <a:rPr lang="en-US" sz="1800" dirty="0" err="1"/>
              <a:t>Atrill</a:t>
            </a:r>
            <a:r>
              <a:rPr lang="en-US" sz="1800" dirty="0"/>
              <a:t> Ch 10</a:t>
            </a:r>
          </a:p>
          <a:p>
            <a:r>
              <a:rPr lang="en-GB" sz="1800" dirty="0"/>
              <a:t>Consider: Y</a:t>
            </a:r>
            <a:r>
              <a:rPr lang="en-GB" sz="1800" i="1" dirty="0"/>
              <a:t>ou run a business producing health food bars and selling them to supermarkets wholesale and customers online.  What are the key elements of working capital management that you are concerned with?  </a:t>
            </a:r>
            <a:endParaRPr lang="en-GB" sz="1800" dirty="0"/>
          </a:p>
          <a:p>
            <a:r>
              <a:rPr lang="en-GB" sz="1800" i="1" dirty="0"/>
              <a:t>"Buying goods on credit can be a good source of finance so it is good financial management practice to delay payment for as long as possible."  Do you agree with this statement?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4603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1F551-55CA-4EB9-2335-90DD56A6B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 of costs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36DFC-E0F7-603C-A7FF-59FEFF75ED8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600200"/>
            <a:ext cx="10972800" cy="4525963"/>
          </a:xfrm>
        </p:spPr>
        <p:txBody>
          <a:bodyPr/>
          <a:lstStyle/>
          <a:p>
            <a:r>
              <a:rPr lang="en-GB" dirty="0"/>
              <a:t>Fixed and variable – we will discuss next</a:t>
            </a:r>
          </a:p>
          <a:p>
            <a:r>
              <a:rPr lang="en-GB" dirty="0"/>
              <a:t>Direct and indirect – can it be exclusively identified with a cost object or is it an overhead?</a:t>
            </a:r>
          </a:p>
          <a:p>
            <a:r>
              <a:rPr lang="en-GB" dirty="0"/>
              <a:t>Sunk Costs – costs incurred as a result of a past decision that cannot be reversed</a:t>
            </a:r>
          </a:p>
          <a:p>
            <a:r>
              <a:rPr lang="en-GB" dirty="0"/>
              <a:t>Opportunity cost – benefit that is lost as a result of a choice of one course of action rather than another</a:t>
            </a:r>
          </a:p>
        </p:txBody>
      </p:sp>
    </p:spTree>
    <p:extLst>
      <p:ext uri="{BB962C8B-B14F-4D97-AF65-F5344CB8AC3E}">
        <p14:creationId xmlns:p14="http://schemas.microsoft.com/office/powerpoint/2010/main" val="1704062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803ED-4B7A-D2A7-5D05-3A1F64ADA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Behaviour of costs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FC95C-FEB8-DC46-512A-86A99AD38D2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600200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Helps managers to determine:</a:t>
            </a:r>
          </a:p>
          <a:p>
            <a:r>
              <a:rPr lang="en-GB" dirty="0"/>
              <a:t>How many units to break even point – the number of items sold where costs are equivalent to revenue and therefore there is no profit or loss </a:t>
            </a:r>
          </a:p>
          <a:p>
            <a:r>
              <a:rPr lang="en-GB" dirty="0"/>
              <a:t>Effect of reducing/increasing sales price</a:t>
            </a:r>
          </a:p>
          <a:p>
            <a:r>
              <a:rPr lang="en-GB" dirty="0"/>
              <a:t>Effect of an increase or reduction in volume of sales</a:t>
            </a:r>
          </a:p>
          <a:p>
            <a:r>
              <a:rPr lang="en-GB" dirty="0"/>
              <a:t>Effect of a incurring an additional cost of a marketing campaign or </a:t>
            </a:r>
          </a:p>
          <a:p>
            <a:r>
              <a:rPr lang="en-GB" dirty="0"/>
              <a:t>How best to pay people</a:t>
            </a:r>
          </a:p>
        </p:txBody>
      </p:sp>
    </p:spTree>
    <p:extLst>
      <p:ext uri="{BB962C8B-B14F-4D97-AF65-F5344CB8AC3E}">
        <p14:creationId xmlns:p14="http://schemas.microsoft.com/office/powerpoint/2010/main" val="3270239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>
            <a:extLst>
              <a:ext uri="{FF2B5EF4-FFF2-40B4-BE49-F238E27FC236}">
                <a16:creationId xmlns:a16="http://schemas.microsoft.com/office/drawing/2014/main" id="{8C8838F3-32B7-4C1F-87A6-2BA511842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189" y="88900"/>
            <a:ext cx="8683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GB" altLang="en-US" sz="2400" b="1">
                <a:solidFill>
                  <a:srgbClr val="007FA3"/>
                </a:solidFill>
              </a:rPr>
              <a:t>Two types of cost</a:t>
            </a:r>
            <a:endParaRPr lang="en-GB" altLang="en-US" sz="2400">
              <a:solidFill>
                <a:srgbClr val="007FA3"/>
              </a:solidFill>
            </a:endParaRPr>
          </a:p>
        </p:txBody>
      </p:sp>
      <p:grpSp>
        <p:nvGrpSpPr>
          <p:cNvPr id="9219" name="Group 31">
            <a:extLst>
              <a:ext uri="{FF2B5EF4-FFF2-40B4-BE49-F238E27FC236}">
                <a16:creationId xmlns:a16="http://schemas.microsoft.com/office/drawing/2014/main" id="{084D2808-8C6B-4BC3-B3E6-DA298FB92495}"/>
              </a:ext>
            </a:extLst>
          </p:cNvPr>
          <p:cNvGrpSpPr>
            <a:grpSpLocks/>
          </p:cNvGrpSpPr>
          <p:nvPr/>
        </p:nvGrpSpPr>
        <p:grpSpPr bwMode="auto">
          <a:xfrm>
            <a:off x="2947989" y="2092326"/>
            <a:ext cx="6296025" cy="2466975"/>
            <a:chOff x="1060" y="919"/>
            <a:chExt cx="3965" cy="1554"/>
          </a:xfrm>
        </p:grpSpPr>
        <p:sp>
          <p:nvSpPr>
            <p:cNvPr id="9220" name="AutoShape 7">
              <a:extLst>
                <a:ext uri="{FF2B5EF4-FFF2-40B4-BE49-F238E27FC236}">
                  <a16:creationId xmlns:a16="http://schemas.microsoft.com/office/drawing/2014/main" id="{FD8BE51F-3589-479A-B3FB-BEB079A08A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3" y="1787"/>
              <a:ext cx="2303" cy="601"/>
            </a:xfrm>
            <a:prstGeom prst="roundRect">
              <a:avLst>
                <a:gd name="adj" fmla="val 11551"/>
              </a:avLst>
            </a:prstGeom>
            <a:solidFill>
              <a:srgbClr val="DBB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9221" name="Text Box 8">
              <a:extLst>
                <a:ext uri="{FF2B5EF4-FFF2-40B4-BE49-F238E27FC236}">
                  <a16:creationId xmlns:a16="http://schemas.microsoft.com/office/drawing/2014/main" id="{A68B51D0-E190-406F-8A91-91DB18321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4" y="1866"/>
              <a:ext cx="1823" cy="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900" b="1" i="1">
                  <a:solidFill>
                    <a:srgbClr val="000000"/>
                  </a:solidFill>
                </a:rPr>
                <a:t>The value of an opportunity forgone</a:t>
              </a:r>
              <a:endParaRPr lang="en-GB" altLang="en-US" sz="1900" i="1">
                <a:solidFill>
                  <a:srgbClr val="000000"/>
                </a:solidFill>
              </a:endParaRPr>
            </a:p>
          </p:txBody>
        </p:sp>
        <p:sp>
          <p:nvSpPr>
            <p:cNvPr id="9222" name="AutoShape 10">
              <a:extLst>
                <a:ext uri="{FF2B5EF4-FFF2-40B4-BE49-F238E27FC236}">
                  <a16:creationId xmlns:a16="http://schemas.microsoft.com/office/drawing/2014/main" id="{E927B247-6E94-4B3D-87CF-C30C9E404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0" y="1783"/>
              <a:ext cx="1486" cy="690"/>
            </a:xfrm>
            <a:prstGeom prst="cube">
              <a:avLst>
                <a:gd name="adj" fmla="val 13472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9223" name="Text Box 11">
              <a:extLst>
                <a:ext uri="{FF2B5EF4-FFF2-40B4-BE49-F238E27FC236}">
                  <a16:creationId xmlns:a16="http://schemas.microsoft.com/office/drawing/2014/main" id="{A0904FF0-9526-4EBF-9003-585F142D0B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4" y="1946"/>
              <a:ext cx="1183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200" b="1">
                  <a:solidFill>
                    <a:srgbClr val="000000"/>
                  </a:solidFill>
                </a:rPr>
                <a:t>Opportunity cost</a:t>
              </a:r>
              <a:endParaRPr lang="en-GB" altLang="en-US" sz="2200">
                <a:solidFill>
                  <a:srgbClr val="000000"/>
                </a:solidFill>
              </a:endParaRPr>
            </a:p>
          </p:txBody>
        </p:sp>
        <p:sp>
          <p:nvSpPr>
            <p:cNvPr id="9224" name="AutoShape 24">
              <a:extLst>
                <a:ext uri="{FF2B5EF4-FFF2-40B4-BE49-F238E27FC236}">
                  <a16:creationId xmlns:a16="http://schemas.microsoft.com/office/drawing/2014/main" id="{4193D0E7-32AC-4871-BD2D-BEDA3C350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" y="1934"/>
              <a:ext cx="413" cy="406"/>
            </a:xfrm>
            <a:prstGeom prst="cube">
              <a:avLst>
                <a:gd name="adj" fmla="val 1378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9225" name="AutoShape 26">
              <a:extLst>
                <a:ext uri="{FF2B5EF4-FFF2-40B4-BE49-F238E27FC236}">
                  <a16:creationId xmlns:a16="http://schemas.microsoft.com/office/drawing/2014/main" id="{863FF30E-1BB4-4F2E-819A-0151B39B2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1" y="1079"/>
              <a:ext cx="413" cy="406"/>
            </a:xfrm>
            <a:prstGeom prst="cube">
              <a:avLst>
                <a:gd name="adj" fmla="val 1378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9226" name="AutoShape 27">
              <a:extLst>
                <a:ext uri="{FF2B5EF4-FFF2-40B4-BE49-F238E27FC236}">
                  <a16:creationId xmlns:a16="http://schemas.microsoft.com/office/drawing/2014/main" id="{FAE21840-1631-4F8E-84FD-084541001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2" y="923"/>
              <a:ext cx="2303" cy="601"/>
            </a:xfrm>
            <a:prstGeom prst="roundRect">
              <a:avLst>
                <a:gd name="adj" fmla="val 11551"/>
              </a:avLst>
            </a:prstGeom>
            <a:solidFill>
              <a:srgbClr val="DBB1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9227" name="Text Box 28">
              <a:extLst>
                <a:ext uri="{FF2B5EF4-FFF2-40B4-BE49-F238E27FC236}">
                  <a16:creationId xmlns:a16="http://schemas.microsoft.com/office/drawing/2014/main" id="{8E4C4363-F580-478F-B4B4-603CF9E9E2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46" y="1104"/>
              <a:ext cx="1823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1900" b="1" i="1">
                  <a:solidFill>
                    <a:srgbClr val="000000"/>
                  </a:solidFill>
                </a:rPr>
                <a:t>A cost already incurred</a:t>
              </a:r>
              <a:endParaRPr lang="en-GB" altLang="en-US" sz="1900" i="1">
                <a:solidFill>
                  <a:srgbClr val="000000"/>
                </a:solidFill>
              </a:endParaRPr>
            </a:p>
          </p:txBody>
        </p:sp>
        <p:sp>
          <p:nvSpPr>
            <p:cNvPr id="9228" name="AutoShape 29">
              <a:extLst>
                <a:ext uri="{FF2B5EF4-FFF2-40B4-BE49-F238E27FC236}">
                  <a16:creationId xmlns:a16="http://schemas.microsoft.com/office/drawing/2014/main" id="{E83232A8-1E75-482A-9AED-529A1E4BE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" y="919"/>
              <a:ext cx="1486" cy="690"/>
            </a:xfrm>
            <a:prstGeom prst="cube">
              <a:avLst>
                <a:gd name="adj" fmla="val 13472"/>
              </a:avLst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endParaRPr lang="en-GB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9229" name="Text Box 30">
              <a:extLst>
                <a:ext uri="{FF2B5EF4-FFF2-40B4-BE49-F238E27FC236}">
                  <a16:creationId xmlns:a16="http://schemas.microsoft.com/office/drawing/2014/main" id="{B77D444E-231E-4CBB-AB96-5E2DA3D7D9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6" y="1158"/>
              <a:ext cx="1284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914400" fontAlgn="base">
                <a:spcBef>
                  <a:spcPct val="50000"/>
                </a:spcBef>
                <a:spcAft>
                  <a:spcPct val="0"/>
                </a:spcAft>
                <a:buNone/>
                <a:defRPr/>
              </a:pPr>
              <a:r>
                <a:rPr lang="en-GB" altLang="en-US" sz="2200" b="1">
                  <a:solidFill>
                    <a:srgbClr val="000000"/>
                  </a:solidFill>
                </a:rPr>
                <a:t>Historic cost</a:t>
              </a:r>
              <a:endParaRPr lang="en-GB" altLang="en-US" sz="22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3_Content slides - basic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ontent slides - basic">
  <a:themeElements>
    <a:clrScheme name="London Met Palette">
      <a:dk1>
        <a:srgbClr val="231F20"/>
      </a:dk1>
      <a:lt1>
        <a:sysClr val="window" lastClr="FFFFFF"/>
      </a:lt1>
      <a:dk2>
        <a:srgbClr val="444448"/>
      </a:dk2>
      <a:lt2>
        <a:srgbClr val="CBC8C8"/>
      </a:lt2>
      <a:accent1>
        <a:srgbClr val="FF9A32"/>
      </a:accent1>
      <a:accent2>
        <a:srgbClr val="D8484B"/>
      </a:accent2>
      <a:accent3>
        <a:srgbClr val="009A72"/>
      </a:accent3>
      <a:accent4>
        <a:srgbClr val="FBCF00"/>
      </a:accent4>
      <a:accent5>
        <a:srgbClr val="00225B"/>
      </a:accent5>
      <a:accent6>
        <a:srgbClr val="970A2F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3706</Words>
  <Application>Microsoft Office PowerPoint</Application>
  <PresentationFormat>Widescreen</PresentationFormat>
  <Paragraphs>687</Paragraphs>
  <Slides>64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64</vt:i4>
      </vt:variant>
    </vt:vector>
  </HeadingPairs>
  <TitlesOfParts>
    <vt:vector size="74" baseType="lpstr">
      <vt:lpstr>Arial</vt:lpstr>
      <vt:lpstr>Calibri</vt:lpstr>
      <vt:lpstr>Calibri Light</vt:lpstr>
      <vt:lpstr>Cambria Math</vt:lpstr>
      <vt:lpstr>Times New Roman</vt:lpstr>
      <vt:lpstr>3_Content slides - basic</vt:lpstr>
      <vt:lpstr>2_Content slides - basic</vt:lpstr>
      <vt:lpstr>Default Design</vt:lpstr>
      <vt:lpstr>1_Default Design</vt:lpstr>
      <vt:lpstr>2_Default Design</vt:lpstr>
      <vt:lpstr>MN7029: Financial Decision Making</vt:lpstr>
      <vt:lpstr>Lecture recordings</vt:lpstr>
      <vt:lpstr>Learning Outcomes</vt:lpstr>
      <vt:lpstr>The Decision Making Process</vt:lpstr>
      <vt:lpstr>What is the purpose of management accounting?</vt:lpstr>
      <vt:lpstr>PowerPoint Presentation</vt:lpstr>
      <vt:lpstr>Examples of costs</vt:lpstr>
      <vt:lpstr>Behaviour of costs</vt:lpstr>
      <vt:lpstr>PowerPoint Presentation</vt:lpstr>
      <vt:lpstr>PowerPoint Presentation</vt:lpstr>
      <vt:lpstr>PowerPoint Presentation</vt:lpstr>
      <vt:lpstr>Fixed Costs</vt:lpstr>
      <vt:lpstr>PowerPoint Presentation</vt:lpstr>
      <vt:lpstr>Variable Costs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does a manager need to know which costs are variable and which are fixed?</vt:lpstr>
      <vt:lpstr>Example CVP</vt:lpstr>
      <vt:lpstr>CVP and Break even</vt:lpstr>
      <vt:lpstr>CVP Chart </vt:lpstr>
      <vt:lpstr>Example CVP</vt:lpstr>
      <vt:lpstr>Cost Volume Profit Analysis recap</vt:lpstr>
      <vt:lpstr>Examples of how to use CVP</vt:lpstr>
      <vt:lpstr>Contribution Margin Ratio</vt:lpstr>
      <vt:lpstr>Application of CVP</vt:lpstr>
      <vt:lpstr>Practice question</vt:lpstr>
      <vt:lpstr>Practice question</vt:lpstr>
      <vt:lpstr>PowerPoint Presentation</vt:lpstr>
      <vt:lpstr>Cost Structure/Operating Gearing</vt:lpstr>
      <vt:lpstr>Cost Structure/Operating Gearing</vt:lpstr>
      <vt:lpstr>Cost Structure/Operating Gearing</vt:lpstr>
      <vt:lpstr>Operating leverage</vt:lpstr>
      <vt:lpstr>PowerPoint Presentation</vt:lpstr>
      <vt:lpstr>PowerPoint Presentation</vt:lpstr>
      <vt:lpstr>Margin of Safety</vt:lpstr>
      <vt:lpstr>PowerPoint Presentation</vt:lpstr>
      <vt:lpstr>Examples of business with different gearing</vt:lpstr>
      <vt:lpstr>PowerPoint Presentation</vt:lpstr>
      <vt:lpstr>Decision making</vt:lpstr>
      <vt:lpstr>Why do we need to know the full cost of a product?</vt:lpstr>
      <vt:lpstr>PowerPoint Presentation</vt:lpstr>
      <vt:lpstr>Full costing</vt:lpstr>
      <vt:lpstr>PowerPoint Presentation</vt:lpstr>
      <vt:lpstr>PowerPoint Presentation</vt:lpstr>
      <vt:lpstr>PowerPoint Presentation</vt:lpstr>
      <vt:lpstr>Why is this a problem?</vt:lpstr>
      <vt:lpstr>PowerPoint Presentation</vt:lpstr>
      <vt:lpstr>PowerPoint Presentation</vt:lpstr>
      <vt:lpstr>Traditional full costing process</vt:lpstr>
      <vt:lpstr>Budgeting</vt:lpstr>
      <vt:lpstr>PowerPoint Presentation</vt:lpstr>
      <vt:lpstr>Budgeting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Making Budgetary Control Effective </vt:lpstr>
      <vt:lpstr>What’s Next…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LT7014 – Accounting and Finance for Events, Leisure &amp; Tourism</dc:title>
  <dc:creator>Natalie Langley</dc:creator>
  <cp:lastModifiedBy>suresh kumar</cp:lastModifiedBy>
  <cp:revision>11</cp:revision>
  <cp:lastPrinted>2021-10-22T10:21:57Z</cp:lastPrinted>
  <dcterms:created xsi:type="dcterms:W3CDTF">2021-03-08T16:18:17Z</dcterms:created>
  <dcterms:modified xsi:type="dcterms:W3CDTF">2023-11-18T10:08:11Z</dcterms:modified>
</cp:coreProperties>
</file>