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5" r:id="rId5"/>
  </p:sldMasterIdLst>
  <p:notesMasterIdLst>
    <p:notesMasterId r:id="rId12"/>
  </p:notesMasterIdLst>
  <p:sldIdLst>
    <p:sldId id="324" r:id="rId6"/>
    <p:sldId id="666" r:id="rId7"/>
    <p:sldId id="683" r:id="rId8"/>
    <p:sldId id="675" r:id="rId9"/>
    <p:sldId id="257" r:id="rId10"/>
    <p:sldId id="283" r:id="rId11"/>
    <p:sldId id="328" r:id="rId13"/>
    <p:sldId id="305" r:id="rId14"/>
    <p:sldId id="684" r:id="rId15"/>
    <p:sldId id="295" r:id="rId16"/>
    <p:sldId id="259" r:id="rId17"/>
    <p:sldId id="685" r:id="rId18"/>
    <p:sldId id="284" r:id="rId19"/>
    <p:sldId id="686" r:id="rId20"/>
    <p:sldId id="278" r:id="rId21"/>
    <p:sldId id="279" r:id="rId22"/>
    <p:sldId id="280" r:id="rId23"/>
    <p:sldId id="281" r:id="rId24"/>
    <p:sldId id="687" r:id="rId25"/>
    <p:sldId id="285" r:id="rId26"/>
    <p:sldId id="722" r:id="rId27"/>
    <p:sldId id="304" r:id="rId28"/>
    <p:sldId id="266" r:id="rId29"/>
    <p:sldId id="676" r:id="rId30"/>
    <p:sldId id="709" r:id="rId31"/>
    <p:sldId id="268" r:id="rId32"/>
    <p:sldId id="286" r:id="rId33"/>
    <p:sldId id="287" r:id="rId34"/>
    <p:sldId id="269" r:id="rId35"/>
    <p:sldId id="297" r:id="rId36"/>
    <p:sldId id="298" r:id="rId37"/>
    <p:sldId id="300" r:id="rId38"/>
    <p:sldId id="270" r:id="rId39"/>
    <p:sldId id="706" r:id="rId40"/>
    <p:sldId id="271" r:id="rId41"/>
    <p:sldId id="289" r:id="rId42"/>
    <p:sldId id="272" r:id="rId43"/>
    <p:sldId id="282" r:id="rId44"/>
    <p:sldId id="274" r:id="rId45"/>
    <p:sldId id="275" r:id="rId46"/>
    <p:sldId id="307" r:id="rId47"/>
    <p:sldId id="707" r:id="rId48"/>
    <p:sldId id="721" r:id="rId49"/>
    <p:sldId id="674" r:id="rId50"/>
    <p:sldId id="708" r:id="rId51"/>
  </p:sldIdLst>
  <p:sldSz cx="12192000" cy="6858000"/>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8" d="100"/>
          <a:sy n="98" d="100"/>
        </p:scale>
        <p:origin x="9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5" Type="http://schemas.openxmlformats.org/officeDocument/2006/relationships/tags" Target="tags/tag1.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notesMaster" Target="notesMasters/notesMaster1.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svg"/><Relationship Id="rId7" Type="http://schemas.openxmlformats.org/officeDocument/2006/relationships/image" Target="../media/image31.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3" Type="http://schemas.openxmlformats.org/officeDocument/2006/relationships/image" Target="../media/image27.png"/><Relationship Id="rId2" Type="http://schemas.openxmlformats.org/officeDocument/2006/relationships/image" Target="../media/image26.svg"/><Relationship Id="rId10" Type="http://schemas.openxmlformats.org/officeDocument/2006/relationships/image" Target="../media/image34.svg"/><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svg"/><Relationship Id="rId7" Type="http://schemas.openxmlformats.org/officeDocument/2006/relationships/image" Target="../media/image31.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3" Type="http://schemas.openxmlformats.org/officeDocument/2006/relationships/image" Target="../media/image27.png"/><Relationship Id="rId2" Type="http://schemas.openxmlformats.org/officeDocument/2006/relationships/image" Target="../media/image26.svg"/><Relationship Id="rId10" Type="http://schemas.openxmlformats.org/officeDocument/2006/relationships/image" Target="../media/image34.sv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180D523-F556-4126-BFF8-FB77AB132BED}" type="doc">
      <dgm:prSet loTypeId="urn:microsoft.com/office/officeart/2005/8/layout/rings+Icon" loCatId="officeonline" qsTypeId="urn:microsoft.com/office/officeart/2005/8/quickstyle/simple1" qsCatId="simple" csTypeId="urn:microsoft.com/office/officeart/2005/8/colors/colorful1" csCatId="colorful" phldr="1"/>
      <dgm:spPr/>
      <dgm:t>
        <a:bodyPr/>
        <a:lstStyle/>
        <a:p>
          <a:endParaRPr lang="en-US"/>
        </a:p>
      </dgm:t>
    </dgm:pt>
    <dgm:pt modelId="{10C6AC48-6887-4FA6-8F3D-746FD9BA88E3}">
      <dgm:prSet phldrT="[Text]"/>
      <dgm:spPr/>
      <dgm:t>
        <a:bodyPr/>
        <a:lstStyle/>
        <a:p>
          <a:r>
            <a:rPr lang="en-GB" dirty="0"/>
            <a:t>Seasonality of business</a:t>
          </a:r>
          <a:endParaRPr lang="en-US" dirty="0"/>
        </a:p>
      </dgm:t>
    </dgm:pt>
    <dgm:pt modelId="{D73E3730-5EDA-4043-B6C0-E9FC664652E0}" cxnId="{280275F9-3EAE-475E-9747-823EF2351F5D}" type="parTrans">
      <dgm:prSet/>
      <dgm:spPr/>
      <dgm:t>
        <a:bodyPr/>
        <a:lstStyle/>
        <a:p>
          <a:endParaRPr lang="en-US"/>
        </a:p>
      </dgm:t>
    </dgm:pt>
    <dgm:pt modelId="{A63C45D3-11D3-4A89-8FD1-8686EDE6DC67}" cxnId="{280275F9-3EAE-475E-9747-823EF2351F5D}" type="sibTrans">
      <dgm:prSet/>
      <dgm:spPr/>
      <dgm:t>
        <a:bodyPr/>
        <a:lstStyle/>
        <a:p>
          <a:endParaRPr lang="en-US"/>
        </a:p>
      </dgm:t>
    </dgm:pt>
    <dgm:pt modelId="{359C8896-7B52-4B3B-BB1F-418DA0B744FF}">
      <dgm:prSet phldrT="[Text]"/>
      <dgm:spPr/>
      <dgm:t>
        <a:bodyPr/>
        <a:lstStyle/>
        <a:p>
          <a:r>
            <a:rPr lang="en-GB" dirty="0"/>
            <a:t>Market demand</a:t>
          </a:r>
          <a:endParaRPr lang="en-US" dirty="0"/>
        </a:p>
      </dgm:t>
    </dgm:pt>
    <dgm:pt modelId="{4CB3CD48-5CFF-4987-A384-4552E9F44358}" cxnId="{9BDD47BC-F79A-4F68-8160-10C422C7F264}" type="parTrans">
      <dgm:prSet/>
      <dgm:spPr/>
      <dgm:t>
        <a:bodyPr/>
        <a:lstStyle/>
        <a:p>
          <a:endParaRPr lang="en-US"/>
        </a:p>
      </dgm:t>
    </dgm:pt>
    <dgm:pt modelId="{88B7A4AF-F614-4E85-AE46-6A084C07FEA9}" cxnId="{9BDD47BC-F79A-4F68-8160-10C422C7F264}" type="sibTrans">
      <dgm:prSet/>
      <dgm:spPr/>
      <dgm:t>
        <a:bodyPr/>
        <a:lstStyle/>
        <a:p>
          <a:endParaRPr lang="en-US"/>
        </a:p>
      </dgm:t>
    </dgm:pt>
    <dgm:pt modelId="{E00B4B26-26F2-4990-BA5A-6793290D0814}">
      <dgm:prSet phldrT="[Text]"/>
      <dgm:spPr/>
      <dgm:t>
        <a:bodyPr/>
        <a:lstStyle/>
        <a:p>
          <a:r>
            <a:rPr lang="en-GB" dirty="0"/>
            <a:t>External economic factors</a:t>
          </a:r>
          <a:endParaRPr lang="en-US" dirty="0"/>
        </a:p>
      </dgm:t>
    </dgm:pt>
    <dgm:pt modelId="{3F94228A-B77D-4E56-867A-2655A81DA5CB}" cxnId="{B23D5ED4-8024-44D0-B401-34CA33942C9F}" type="parTrans">
      <dgm:prSet/>
      <dgm:spPr/>
      <dgm:t>
        <a:bodyPr/>
        <a:lstStyle/>
        <a:p>
          <a:endParaRPr lang="en-US"/>
        </a:p>
      </dgm:t>
    </dgm:pt>
    <dgm:pt modelId="{00039DB1-678D-4907-96FF-126D4D8A0BC2}" cxnId="{B23D5ED4-8024-44D0-B401-34CA33942C9F}" type="sibTrans">
      <dgm:prSet/>
      <dgm:spPr/>
      <dgm:t>
        <a:bodyPr/>
        <a:lstStyle/>
        <a:p>
          <a:endParaRPr lang="en-US"/>
        </a:p>
      </dgm:t>
    </dgm:pt>
    <dgm:pt modelId="{19DA9D2D-A257-4587-9247-6BF3865281D2}">
      <dgm:prSet phldrT="[Text]"/>
      <dgm:spPr/>
      <dgm:t>
        <a:bodyPr/>
        <a:lstStyle/>
        <a:p>
          <a:r>
            <a:rPr lang="en-GB" dirty="0"/>
            <a:t>Changes in manufacturing technique</a:t>
          </a:r>
          <a:endParaRPr lang="en-US" dirty="0"/>
        </a:p>
      </dgm:t>
    </dgm:pt>
    <dgm:pt modelId="{B11AE531-0EC6-4850-8957-930241188C97}" cxnId="{77102ECF-D17C-4E46-9C00-51CDDDA4A8D9}" type="parTrans">
      <dgm:prSet/>
      <dgm:spPr/>
      <dgm:t>
        <a:bodyPr/>
        <a:lstStyle/>
        <a:p>
          <a:endParaRPr lang="en-US"/>
        </a:p>
      </dgm:t>
    </dgm:pt>
    <dgm:pt modelId="{3074E2BA-0E28-468C-B949-ACC0BE39F958}" cxnId="{77102ECF-D17C-4E46-9C00-51CDDDA4A8D9}" type="sibTrans">
      <dgm:prSet/>
      <dgm:spPr/>
      <dgm:t>
        <a:bodyPr/>
        <a:lstStyle/>
        <a:p>
          <a:endParaRPr lang="en-US"/>
        </a:p>
      </dgm:t>
    </dgm:pt>
    <dgm:pt modelId="{92EBFA55-A537-47FD-9D1D-3B36F63D2FD5}">
      <dgm:prSet phldrT="[Text]"/>
      <dgm:spPr/>
      <dgm:t>
        <a:bodyPr/>
        <a:lstStyle/>
        <a:p>
          <a:r>
            <a:rPr lang="en-GB" dirty="0"/>
            <a:t>Interest rates</a:t>
          </a:r>
          <a:endParaRPr lang="en-US" dirty="0"/>
        </a:p>
      </dgm:t>
    </dgm:pt>
    <dgm:pt modelId="{8A1EF620-ECB6-4864-A059-D56AB7922120}" cxnId="{6E2B49A7-50CF-4FC5-A626-52E80DADE2D3}" type="parTrans">
      <dgm:prSet/>
      <dgm:spPr/>
      <dgm:t>
        <a:bodyPr/>
        <a:lstStyle/>
        <a:p>
          <a:endParaRPr lang="en-US"/>
        </a:p>
      </dgm:t>
    </dgm:pt>
    <dgm:pt modelId="{3E340DB6-B870-483E-8519-E3D3D256E576}" cxnId="{6E2B49A7-50CF-4FC5-A626-52E80DADE2D3}" type="sibTrans">
      <dgm:prSet/>
      <dgm:spPr/>
      <dgm:t>
        <a:bodyPr/>
        <a:lstStyle/>
        <a:p>
          <a:endParaRPr lang="en-US"/>
        </a:p>
      </dgm:t>
    </dgm:pt>
    <dgm:pt modelId="{38338C0D-33AE-4A2E-8750-A1EF7D02C297}">
      <dgm:prSet phldrT="[Text]"/>
      <dgm:spPr/>
      <dgm:t>
        <a:bodyPr/>
        <a:lstStyle/>
        <a:p>
          <a:r>
            <a:rPr lang="en-GB" dirty="0"/>
            <a:t>Change in attitude towards risk</a:t>
          </a:r>
          <a:endParaRPr lang="en-US" dirty="0"/>
        </a:p>
      </dgm:t>
    </dgm:pt>
    <dgm:pt modelId="{6C8BE552-4302-4B98-97E0-4FBCBAED28DE}" cxnId="{5303EE43-9494-449F-802B-F6A38BB7A2B6}" type="parTrans">
      <dgm:prSet/>
      <dgm:spPr/>
      <dgm:t>
        <a:bodyPr/>
        <a:lstStyle/>
        <a:p>
          <a:endParaRPr lang="en-US"/>
        </a:p>
      </dgm:t>
    </dgm:pt>
    <dgm:pt modelId="{7B9F07FC-317D-4412-A4D3-8C2B22C6F0BD}" cxnId="{5303EE43-9494-449F-802B-F6A38BB7A2B6}" type="sibTrans">
      <dgm:prSet/>
      <dgm:spPr/>
      <dgm:t>
        <a:bodyPr/>
        <a:lstStyle/>
        <a:p>
          <a:endParaRPr lang="en-US"/>
        </a:p>
      </dgm:t>
    </dgm:pt>
    <dgm:pt modelId="{5A5AEA3C-9622-4DF2-BC7D-46600653300C}" type="pres">
      <dgm:prSet presAssocID="{2180D523-F556-4126-BFF8-FB77AB132BED}" presName="Name0" presStyleCnt="0">
        <dgm:presLayoutVars>
          <dgm:chMax val="7"/>
          <dgm:dir/>
          <dgm:resizeHandles val="exact"/>
        </dgm:presLayoutVars>
      </dgm:prSet>
      <dgm:spPr/>
    </dgm:pt>
    <dgm:pt modelId="{42440B5F-CED8-46C8-BC98-7057255564D0}" type="pres">
      <dgm:prSet presAssocID="{2180D523-F556-4126-BFF8-FB77AB132BED}" presName="ellipse1" presStyleLbl="vennNode1" presStyleIdx="0" presStyleCnt="6">
        <dgm:presLayoutVars>
          <dgm:bulletEnabled val="1"/>
        </dgm:presLayoutVars>
      </dgm:prSet>
      <dgm:spPr/>
    </dgm:pt>
    <dgm:pt modelId="{2E30AE68-E86F-4543-A5CF-8006FDC77BBD}" type="pres">
      <dgm:prSet presAssocID="{2180D523-F556-4126-BFF8-FB77AB132BED}" presName="ellipse2" presStyleLbl="vennNode1" presStyleIdx="1" presStyleCnt="6">
        <dgm:presLayoutVars>
          <dgm:bulletEnabled val="1"/>
        </dgm:presLayoutVars>
      </dgm:prSet>
      <dgm:spPr/>
    </dgm:pt>
    <dgm:pt modelId="{12B062AB-FB48-4EF7-97AB-40E6C3034DB8}" type="pres">
      <dgm:prSet presAssocID="{2180D523-F556-4126-BFF8-FB77AB132BED}" presName="ellipse3" presStyleLbl="vennNode1" presStyleIdx="2" presStyleCnt="6">
        <dgm:presLayoutVars>
          <dgm:bulletEnabled val="1"/>
        </dgm:presLayoutVars>
      </dgm:prSet>
      <dgm:spPr/>
    </dgm:pt>
    <dgm:pt modelId="{DBBD9C6A-E6EF-40E3-9296-D16E2EEB62FD}" type="pres">
      <dgm:prSet presAssocID="{2180D523-F556-4126-BFF8-FB77AB132BED}" presName="ellipse4" presStyleLbl="vennNode1" presStyleIdx="3" presStyleCnt="6">
        <dgm:presLayoutVars>
          <dgm:bulletEnabled val="1"/>
        </dgm:presLayoutVars>
      </dgm:prSet>
      <dgm:spPr/>
    </dgm:pt>
    <dgm:pt modelId="{C3D1E9DE-430F-48FE-A143-C87AC4C1369F}" type="pres">
      <dgm:prSet presAssocID="{2180D523-F556-4126-BFF8-FB77AB132BED}" presName="ellipse5" presStyleLbl="vennNode1" presStyleIdx="4" presStyleCnt="6">
        <dgm:presLayoutVars>
          <dgm:bulletEnabled val="1"/>
        </dgm:presLayoutVars>
      </dgm:prSet>
      <dgm:spPr/>
    </dgm:pt>
    <dgm:pt modelId="{1C938AAE-4048-472A-9A44-45B62C4EAA54}" type="pres">
      <dgm:prSet presAssocID="{2180D523-F556-4126-BFF8-FB77AB132BED}" presName="ellipse6" presStyleLbl="vennNode1" presStyleIdx="5" presStyleCnt="6">
        <dgm:presLayoutVars>
          <dgm:bulletEnabled val="1"/>
        </dgm:presLayoutVars>
      </dgm:prSet>
      <dgm:spPr/>
    </dgm:pt>
  </dgm:ptLst>
  <dgm:cxnLst>
    <dgm:cxn modelId="{9B9A862B-BB93-4631-A666-4243572A167A}" type="presOf" srcId="{92EBFA55-A537-47FD-9D1D-3B36F63D2FD5}" destId="{C3D1E9DE-430F-48FE-A143-C87AC4C1369F}" srcOrd="0" destOrd="0" presId="urn:microsoft.com/office/officeart/2005/8/layout/rings+Icon"/>
    <dgm:cxn modelId="{5303EE43-9494-449F-802B-F6A38BB7A2B6}" srcId="{2180D523-F556-4126-BFF8-FB77AB132BED}" destId="{38338C0D-33AE-4A2E-8750-A1EF7D02C297}" srcOrd="5" destOrd="0" parTransId="{6C8BE552-4302-4B98-97E0-4FBCBAED28DE}" sibTransId="{7B9F07FC-317D-4412-A4D3-8C2B22C6F0BD}"/>
    <dgm:cxn modelId="{B00B3670-9D75-45BB-A2DF-B3C1ECBD5A14}" type="presOf" srcId="{19DA9D2D-A257-4587-9247-6BF3865281D2}" destId="{DBBD9C6A-E6EF-40E3-9296-D16E2EEB62FD}" srcOrd="0" destOrd="0" presId="urn:microsoft.com/office/officeart/2005/8/layout/rings+Icon"/>
    <dgm:cxn modelId="{BA804F57-515C-4EB2-8D9B-03CCF0624CD6}" type="presOf" srcId="{38338C0D-33AE-4A2E-8750-A1EF7D02C297}" destId="{1C938AAE-4048-472A-9A44-45B62C4EAA54}" srcOrd="0" destOrd="0" presId="urn:microsoft.com/office/officeart/2005/8/layout/rings+Icon"/>
    <dgm:cxn modelId="{6E2B49A7-50CF-4FC5-A626-52E80DADE2D3}" srcId="{2180D523-F556-4126-BFF8-FB77AB132BED}" destId="{92EBFA55-A537-47FD-9D1D-3B36F63D2FD5}" srcOrd="4" destOrd="0" parTransId="{8A1EF620-ECB6-4864-A059-D56AB7922120}" sibTransId="{3E340DB6-B870-483E-8519-E3D3D256E576}"/>
    <dgm:cxn modelId="{5A8D79AA-4909-4CAB-A7DE-C2131909023C}" type="presOf" srcId="{2180D523-F556-4126-BFF8-FB77AB132BED}" destId="{5A5AEA3C-9622-4DF2-BC7D-46600653300C}" srcOrd="0" destOrd="0" presId="urn:microsoft.com/office/officeart/2005/8/layout/rings+Icon"/>
    <dgm:cxn modelId="{9BDD47BC-F79A-4F68-8160-10C422C7F264}" srcId="{2180D523-F556-4126-BFF8-FB77AB132BED}" destId="{359C8896-7B52-4B3B-BB1F-418DA0B744FF}" srcOrd="1" destOrd="0" parTransId="{4CB3CD48-5CFF-4987-A384-4552E9F44358}" sibTransId="{88B7A4AF-F614-4E85-AE46-6A084C07FEA9}"/>
    <dgm:cxn modelId="{94616CC9-F982-4D28-ACD7-ECDBA844D599}" type="presOf" srcId="{10C6AC48-6887-4FA6-8F3D-746FD9BA88E3}" destId="{42440B5F-CED8-46C8-BC98-7057255564D0}" srcOrd="0" destOrd="0" presId="urn:microsoft.com/office/officeart/2005/8/layout/rings+Icon"/>
    <dgm:cxn modelId="{77102ECF-D17C-4E46-9C00-51CDDDA4A8D9}" srcId="{2180D523-F556-4126-BFF8-FB77AB132BED}" destId="{19DA9D2D-A257-4587-9247-6BF3865281D2}" srcOrd="3" destOrd="0" parTransId="{B11AE531-0EC6-4850-8957-930241188C97}" sibTransId="{3074E2BA-0E28-468C-B949-ACC0BE39F958}"/>
    <dgm:cxn modelId="{B23D5ED4-8024-44D0-B401-34CA33942C9F}" srcId="{2180D523-F556-4126-BFF8-FB77AB132BED}" destId="{E00B4B26-26F2-4990-BA5A-6793290D0814}" srcOrd="2" destOrd="0" parTransId="{3F94228A-B77D-4E56-867A-2655A81DA5CB}" sibTransId="{00039DB1-678D-4907-96FF-126D4D8A0BC2}"/>
    <dgm:cxn modelId="{87E668D9-4B66-4B3E-BA2C-7105BEABFFC3}" type="presOf" srcId="{E00B4B26-26F2-4990-BA5A-6793290D0814}" destId="{12B062AB-FB48-4EF7-97AB-40E6C3034DB8}" srcOrd="0" destOrd="0" presId="urn:microsoft.com/office/officeart/2005/8/layout/rings+Icon"/>
    <dgm:cxn modelId="{45956CF3-80A1-4D78-9212-B78BA23AB57A}" type="presOf" srcId="{359C8896-7B52-4B3B-BB1F-418DA0B744FF}" destId="{2E30AE68-E86F-4543-A5CF-8006FDC77BBD}" srcOrd="0" destOrd="0" presId="urn:microsoft.com/office/officeart/2005/8/layout/rings+Icon"/>
    <dgm:cxn modelId="{280275F9-3EAE-475E-9747-823EF2351F5D}" srcId="{2180D523-F556-4126-BFF8-FB77AB132BED}" destId="{10C6AC48-6887-4FA6-8F3D-746FD9BA88E3}" srcOrd="0" destOrd="0" parTransId="{D73E3730-5EDA-4043-B6C0-E9FC664652E0}" sibTransId="{A63C45D3-11D3-4A89-8FD1-8686EDE6DC67}"/>
    <dgm:cxn modelId="{8EE00BEA-7267-4009-B53C-4520462FDCD7}" type="presParOf" srcId="{5A5AEA3C-9622-4DF2-BC7D-46600653300C}" destId="{42440B5F-CED8-46C8-BC98-7057255564D0}" srcOrd="0" destOrd="0" presId="urn:microsoft.com/office/officeart/2005/8/layout/rings+Icon"/>
    <dgm:cxn modelId="{AC798449-3F30-48B7-A2E7-B5AF8279BD2E}" type="presParOf" srcId="{5A5AEA3C-9622-4DF2-BC7D-46600653300C}" destId="{2E30AE68-E86F-4543-A5CF-8006FDC77BBD}" srcOrd="1" destOrd="0" presId="urn:microsoft.com/office/officeart/2005/8/layout/rings+Icon"/>
    <dgm:cxn modelId="{DF9A0EA3-537C-4950-8645-6523BDB3C68A}" type="presParOf" srcId="{5A5AEA3C-9622-4DF2-BC7D-46600653300C}" destId="{12B062AB-FB48-4EF7-97AB-40E6C3034DB8}" srcOrd="2" destOrd="0" presId="urn:microsoft.com/office/officeart/2005/8/layout/rings+Icon"/>
    <dgm:cxn modelId="{8915B435-6FCE-4BBC-B29A-E188A9922806}" type="presParOf" srcId="{5A5AEA3C-9622-4DF2-BC7D-46600653300C}" destId="{DBBD9C6A-E6EF-40E3-9296-D16E2EEB62FD}" srcOrd="3" destOrd="0" presId="urn:microsoft.com/office/officeart/2005/8/layout/rings+Icon"/>
    <dgm:cxn modelId="{F118904A-BD0D-4B90-AA6A-B3A92BA509F6}" type="presParOf" srcId="{5A5AEA3C-9622-4DF2-BC7D-46600653300C}" destId="{C3D1E9DE-430F-48FE-A143-C87AC4C1369F}" srcOrd="4" destOrd="0" presId="urn:microsoft.com/office/officeart/2005/8/layout/rings+Icon"/>
    <dgm:cxn modelId="{DEBB2BBC-8074-4CC7-9C80-05CB9C5BFC4B}" type="presParOf" srcId="{5A5AEA3C-9622-4DF2-BC7D-46600653300C}" destId="{1C938AAE-4048-472A-9A44-45B62C4EAA54}" srcOrd="5" destOrd="0" presId="urn:microsoft.com/office/officeart/2005/8/layout/rings+Icon"/>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05F5F-273B-44E5-9AA5-1F0911172134}"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F029B82-186E-4433-B71F-823DCB3354D8}">
      <dgm:prSet/>
      <dgm:spPr/>
      <dgm:t>
        <a:bodyPr/>
        <a:lstStyle/>
        <a:p>
          <a:pPr>
            <a:lnSpc>
              <a:spcPct val="100000"/>
            </a:lnSpc>
          </a:pPr>
          <a:r>
            <a:rPr lang="en-GB"/>
            <a:t>Remember – one business’s trade receivable is another business’s trade payable…</a:t>
          </a:r>
          <a:endParaRPr lang="en-US"/>
        </a:p>
      </dgm:t>
    </dgm:pt>
    <dgm:pt modelId="{865BE99C-967F-4569-B87A-1B29027D4D9E}" cxnId="{82C832B2-6B9D-4A50-8713-C59098DB11CC}" type="parTrans">
      <dgm:prSet/>
      <dgm:spPr/>
      <dgm:t>
        <a:bodyPr/>
        <a:lstStyle/>
        <a:p>
          <a:endParaRPr lang="en-US"/>
        </a:p>
      </dgm:t>
    </dgm:pt>
    <dgm:pt modelId="{7A2E58D8-F602-44DB-884E-3338BCB79FDF}" cxnId="{82C832B2-6B9D-4A50-8713-C59098DB11CC}" type="sibTrans">
      <dgm:prSet/>
      <dgm:spPr/>
      <dgm:t>
        <a:bodyPr/>
        <a:lstStyle/>
        <a:p>
          <a:endParaRPr lang="en-US"/>
        </a:p>
      </dgm:t>
    </dgm:pt>
    <dgm:pt modelId="{4B7A8007-7468-4F20-81EA-6D0CA0E05728}">
      <dgm:prSet/>
      <dgm:spPr/>
      <dgm:t>
        <a:bodyPr/>
        <a:lstStyle/>
        <a:p>
          <a:pPr>
            <a:lnSpc>
              <a:spcPct val="100000"/>
            </a:lnSpc>
          </a:pPr>
          <a:r>
            <a:rPr lang="en-GB" dirty="0"/>
            <a:t>Admin expenses of tracking payables dates;</a:t>
          </a:r>
          <a:endParaRPr lang="en-US" dirty="0"/>
        </a:p>
      </dgm:t>
    </dgm:pt>
    <dgm:pt modelId="{95334B52-8089-484C-8EB0-1A518D0A2AEB}" cxnId="{9BB8B269-BAF7-4AA3-8D44-F0A8A8799D9E}" type="parTrans">
      <dgm:prSet/>
      <dgm:spPr/>
      <dgm:t>
        <a:bodyPr/>
        <a:lstStyle/>
        <a:p>
          <a:endParaRPr lang="en-US"/>
        </a:p>
      </dgm:t>
    </dgm:pt>
    <dgm:pt modelId="{C72AEDDC-57F6-4547-BC25-63410DF18540}" cxnId="{9BB8B269-BAF7-4AA3-8D44-F0A8A8799D9E}" type="sibTrans">
      <dgm:prSet/>
      <dgm:spPr/>
      <dgm:t>
        <a:bodyPr/>
        <a:lstStyle/>
        <a:p>
          <a:endParaRPr lang="en-US"/>
        </a:p>
      </dgm:t>
    </dgm:pt>
    <dgm:pt modelId="{6E7E8030-6C67-4BA3-9D5A-D0EEDA3FFA59}">
      <dgm:prSet/>
      <dgm:spPr/>
      <dgm:t>
        <a:bodyPr/>
        <a:lstStyle/>
        <a:p>
          <a:pPr>
            <a:lnSpc>
              <a:spcPct val="100000"/>
            </a:lnSpc>
          </a:pPr>
          <a:r>
            <a:rPr lang="en-US" dirty="0"/>
            <a:t>Goodwill;</a:t>
          </a:r>
        </a:p>
      </dgm:t>
    </dgm:pt>
    <dgm:pt modelId="{4B1A88AB-9BAB-4C7F-A226-0240A0A02AC9}" cxnId="{36F68F5D-B53A-4973-B9E1-EE9732DC279E}" type="parTrans">
      <dgm:prSet/>
      <dgm:spPr/>
      <dgm:t>
        <a:bodyPr/>
        <a:lstStyle/>
        <a:p>
          <a:endParaRPr lang="en-US"/>
        </a:p>
      </dgm:t>
    </dgm:pt>
    <dgm:pt modelId="{EBF81A58-E6DB-423E-99DA-578632820D55}" cxnId="{36F68F5D-B53A-4973-B9E1-EE9732DC279E}" type="sibTrans">
      <dgm:prSet/>
      <dgm:spPr/>
      <dgm:t>
        <a:bodyPr/>
        <a:lstStyle/>
        <a:p>
          <a:endParaRPr lang="en-US"/>
        </a:p>
      </dgm:t>
    </dgm:pt>
    <dgm:pt modelId="{7198AA66-967C-4117-810C-6C207BE7EAB2}">
      <dgm:prSet/>
      <dgm:spPr/>
      <dgm:t>
        <a:bodyPr/>
        <a:lstStyle/>
        <a:p>
          <a:pPr>
            <a:lnSpc>
              <a:spcPct val="100000"/>
            </a:lnSpc>
          </a:pPr>
          <a:r>
            <a:rPr lang="en-US"/>
            <a:t>Prompt payments discounts – the other side;</a:t>
          </a:r>
        </a:p>
      </dgm:t>
    </dgm:pt>
    <dgm:pt modelId="{BB13B9C0-7C9C-46B6-ADD0-4533C39B95CA}" cxnId="{A8E0FCB7-8549-48F1-A5A7-BE796D399922}" type="parTrans">
      <dgm:prSet/>
      <dgm:spPr/>
      <dgm:t>
        <a:bodyPr/>
        <a:lstStyle/>
        <a:p>
          <a:endParaRPr lang="en-US"/>
        </a:p>
      </dgm:t>
    </dgm:pt>
    <dgm:pt modelId="{6FDEC5DF-9E84-458E-A248-A2968FB4E732}" cxnId="{A8E0FCB7-8549-48F1-A5A7-BE796D399922}" type="sibTrans">
      <dgm:prSet/>
      <dgm:spPr/>
      <dgm:t>
        <a:bodyPr/>
        <a:lstStyle/>
        <a:p>
          <a:endParaRPr lang="en-US"/>
        </a:p>
      </dgm:t>
    </dgm:pt>
    <dgm:pt modelId="{91505734-8E36-4AAD-ACD5-180F8BBF0F4A}">
      <dgm:prSet/>
      <dgm:spPr/>
      <dgm:t>
        <a:bodyPr/>
        <a:lstStyle/>
        <a:p>
          <a:pPr>
            <a:lnSpc>
              <a:spcPct val="100000"/>
            </a:lnSpc>
          </a:pPr>
          <a:r>
            <a:rPr lang="en-US"/>
            <a:t>Monitor through average settlement period for trade payables.</a:t>
          </a:r>
        </a:p>
      </dgm:t>
    </dgm:pt>
    <dgm:pt modelId="{5F99A087-358E-4603-A554-7035832E3535}" cxnId="{CA546A4C-2E07-4072-9EA0-9D9D602B29C9}" type="parTrans">
      <dgm:prSet/>
      <dgm:spPr/>
      <dgm:t>
        <a:bodyPr/>
        <a:lstStyle/>
        <a:p>
          <a:endParaRPr lang="en-US"/>
        </a:p>
      </dgm:t>
    </dgm:pt>
    <dgm:pt modelId="{BB551AE2-A0E9-425C-A81B-A24FDAE35743}" cxnId="{CA546A4C-2E07-4072-9EA0-9D9D602B29C9}" type="sibTrans">
      <dgm:prSet/>
      <dgm:spPr/>
      <dgm:t>
        <a:bodyPr/>
        <a:lstStyle/>
        <a:p>
          <a:endParaRPr lang="en-US"/>
        </a:p>
      </dgm:t>
    </dgm:pt>
    <dgm:pt modelId="{2FB514C7-3224-4BB9-8759-E914C10B0B3D}" type="pres">
      <dgm:prSet presAssocID="{F2905F5F-273B-44E5-9AA5-1F0911172134}" presName="root" presStyleCnt="0">
        <dgm:presLayoutVars>
          <dgm:dir/>
          <dgm:resizeHandles val="exact"/>
        </dgm:presLayoutVars>
      </dgm:prSet>
      <dgm:spPr/>
    </dgm:pt>
    <dgm:pt modelId="{CF582E43-6D61-4052-AEDB-0223465CCE27}" type="pres">
      <dgm:prSet presAssocID="{9F029B82-186E-4433-B71F-823DCB3354D8}" presName="compNode" presStyleCnt="0"/>
      <dgm:spPr/>
    </dgm:pt>
    <dgm:pt modelId="{0AE987AB-6AA9-446D-8FC0-77BAA9FFFBDF}" type="pres">
      <dgm:prSet presAssocID="{9F029B82-186E-4433-B71F-823DCB3354D8}" presName="bgRect" presStyleLbl="bgShp" presStyleIdx="0" presStyleCnt="5"/>
      <dgm:spPr/>
    </dgm:pt>
    <dgm:pt modelId="{79BD8E42-418D-4222-8692-FDDF5CD56AFD}" type="pres">
      <dgm:prSet presAssocID="{9F029B82-186E-4433-B71F-823DCB3354D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C90CC632-8AC7-40A8-BA12-891D348EBA3B}" type="pres">
      <dgm:prSet presAssocID="{9F029B82-186E-4433-B71F-823DCB3354D8}" presName="spaceRect" presStyleCnt="0"/>
      <dgm:spPr/>
    </dgm:pt>
    <dgm:pt modelId="{8B563A17-7FA3-40BA-BE9B-27C81E5CC9B3}" type="pres">
      <dgm:prSet presAssocID="{9F029B82-186E-4433-B71F-823DCB3354D8}" presName="parTx" presStyleLbl="revTx" presStyleIdx="0" presStyleCnt="5">
        <dgm:presLayoutVars>
          <dgm:chMax val="0"/>
          <dgm:chPref val="0"/>
        </dgm:presLayoutVars>
      </dgm:prSet>
      <dgm:spPr/>
    </dgm:pt>
    <dgm:pt modelId="{6EB06A91-3688-46CD-9530-E00E74742C5A}" type="pres">
      <dgm:prSet presAssocID="{7A2E58D8-F602-44DB-884E-3338BCB79FDF}" presName="sibTrans" presStyleCnt="0"/>
      <dgm:spPr/>
    </dgm:pt>
    <dgm:pt modelId="{592A0F45-0681-402F-838C-A74D3EF4F63D}" type="pres">
      <dgm:prSet presAssocID="{4B7A8007-7468-4F20-81EA-6D0CA0E05728}" presName="compNode" presStyleCnt="0"/>
      <dgm:spPr/>
    </dgm:pt>
    <dgm:pt modelId="{34FD9648-026F-4E6A-9BEF-2AAE5E6FDB84}" type="pres">
      <dgm:prSet presAssocID="{4B7A8007-7468-4F20-81EA-6D0CA0E05728}" presName="bgRect" presStyleLbl="bgShp" presStyleIdx="1" presStyleCnt="5"/>
      <dgm:spPr/>
    </dgm:pt>
    <dgm:pt modelId="{7B6E2559-4809-4920-8E3F-F46E79A24AD7}" type="pres">
      <dgm:prSet presAssocID="{4B7A8007-7468-4F20-81EA-6D0CA0E0572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8A937360-831A-4772-88E4-0EA25D40021A}" type="pres">
      <dgm:prSet presAssocID="{4B7A8007-7468-4F20-81EA-6D0CA0E05728}" presName="spaceRect" presStyleCnt="0"/>
      <dgm:spPr/>
    </dgm:pt>
    <dgm:pt modelId="{615C98D2-843E-4FAB-B443-151855C209BF}" type="pres">
      <dgm:prSet presAssocID="{4B7A8007-7468-4F20-81EA-6D0CA0E05728}" presName="parTx" presStyleLbl="revTx" presStyleIdx="1" presStyleCnt="5">
        <dgm:presLayoutVars>
          <dgm:chMax val="0"/>
          <dgm:chPref val="0"/>
        </dgm:presLayoutVars>
      </dgm:prSet>
      <dgm:spPr/>
    </dgm:pt>
    <dgm:pt modelId="{06A37864-AB64-4C77-8DE0-8F864A998556}" type="pres">
      <dgm:prSet presAssocID="{C72AEDDC-57F6-4547-BC25-63410DF18540}" presName="sibTrans" presStyleCnt="0"/>
      <dgm:spPr/>
    </dgm:pt>
    <dgm:pt modelId="{5607E629-13D6-4499-A777-EAA9C57F9742}" type="pres">
      <dgm:prSet presAssocID="{6E7E8030-6C67-4BA3-9D5A-D0EEDA3FFA59}" presName="compNode" presStyleCnt="0"/>
      <dgm:spPr/>
    </dgm:pt>
    <dgm:pt modelId="{EEF29312-9339-47E8-8070-31F6D26F4EEC}" type="pres">
      <dgm:prSet presAssocID="{6E7E8030-6C67-4BA3-9D5A-D0EEDA3FFA59}" presName="bgRect" presStyleLbl="bgShp" presStyleIdx="2" presStyleCnt="5"/>
      <dgm:spPr/>
    </dgm:pt>
    <dgm:pt modelId="{28FCEFE0-66F9-4F20-B034-B94947CCD482}" type="pres">
      <dgm:prSet presAssocID="{6E7E8030-6C67-4BA3-9D5A-D0EEDA3FFA5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DD2ED329-5F90-4C01-9A6F-96136EC332D4}" type="pres">
      <dgm:prSet presAssocID="{6E7E8030-6C67-4BA3-9D5A-D0EEDA3FFA59}" presName="spaceRect" presStyleCnt="0"/>
      <dgm:spPr/>
    </dgm:pt>
    <dgm:pt modelId="{448B13F6-10C7-4752-A225-B7F94379C9FB}" type="pres">
      <dgm:prSet presAssocID="{6E7E8030-6C67-4BA3-9D5A-D0EEDA3FFA59}" presName="parTx" presStyleLbl="revTx" presStyleIdx="2" presStyleCnt="5">
        <dgm:presLayoutVars>
          <dgm:chMax val="0"/>
          <dgm:chPref val="0"/>
        </dgm:presLayoutVars>
      </dgm:prSet>
      <dgm:spPr/>
    </dgm:pt>
    <dgm:pt modelId="{701CEEFE-0C74-4A35-910F-8FCEB5E3DBE3}" type="pres">
      <dgm:prSet presAssocID="{EBF81A58-E6DB-423E-99DA-578632820D55}" presName="sibTrans" presStyleCnt="0"/>
      <dgm:spPr/>
    </dgm:pt>
    <dgm:pt modelId="{DF81EE0C-887D-47C7-B39A-85AEE8783A35}" type="pres">
      <dgm:prSet presAssocID="{7198AA66-967C-4117-810C-6C207BE7EAB2}" presName="compNode" presStyleCnt="0"/>
      <dgm:spPr/>
    </dgm:pt>
    <dgm:pt modelId="{8AFDA2FD-AC03-4C69-8BA2-B8BCB0FB1616}" type="pres">
      <dgm:prSet presAssocID="{7198AA66-967C-4117-810C-6C207BE7EAB2}" presName="bgRect" presStyleLbl="bgShp" presStyleIdx="3" presStyleCnt="5"/>
      <dgm:spPr/>
    </dgm:pt>
    <dgm:pt modelId="{2C44C9D2-FD22-4288-9575-DF807F20F832}" type="pres">
      <dgm:prSet presAssocID="{7198AA66-967C-4117-810C-6C207BE7EAB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314D24AD-1A72-4776-A779-5EE624A84AAA}" type="pres">
      <dgm:prSet presAssocID="{7198AA66-967C-4117-810C-6C207BE7EAB2}" presName="spaceRect" presStyleCnt="0"/>
      <dgm:spPr/>
    </dgm:pt>
    <dgm:pt modelId="{DE271E48-0F79-480B-8844-6573796F8953}" type="pres">
      <dgm:prSet presAssocID="{7198AA66-967C-4117-810C-6C207BE7EAB2}" presName="parTx" presStyleLbl="revTx" presStyleIdx="3" presStyleCnt="5">
        <dgm:presLayoutVars>
          <dgm:chMax val="0"/>
          <dgm:chPref val="0"/>
        </dgm:presLayoutVars>
      </dgm:prSet>
      <dgm:spPr/>
    </dgm:pt>
    <dgm:pt modelId="{51228BC3-F1F3-4D6C-A72D-7BFEA10B020F}" type="pres">
      <dgm:prSet presAssocID="{6FDEC5DF-9E84-458E-A248-A2968FB4E732}" presName="sibTrans" presStyleCnt="0"/>
      <dgm:spPr/>
    </dgm:pt>
    <dgm:pt modelId="{30729C5C-4C53-4955-A8AD-145928737CD0}" type="pres">
      <dgm:prSet presAssocID="{91505734-8E36-4AAD-ACD5-180F8BBF0F4A}" presName="compNode" presStyleCnt="0"/>
      <dgm:spPr/>
    </dgm:pt>
    <dgm:pt modelId="{AE0CD220-A4CF-4270-9461-012C5C94CBAA}" type="pres">
      <dgm:prSet presAssocID="{91505734-8E36-4AAD-ACD5-180F8BBF0F4A}" presName="bgRect" presStyleLbl="bgShp" presStyleIdx="4" presStyleCnt="5"/>
      <dgm:spPr/>
    </dgm:pt>
    <dgm:pt modelId="{BAE10813-816D-45E1-8F74-BDD0F4CFCF81}" type="pres">
      <dgm:prSet presAssocID="{91505734-8E36-4AAD-ACD5-180F8BBF0F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393100CA-5DEC-4D68-B9BC-73A7FCBF8906}" type="pres">
      <dgm:prSet presAssocID="{91505734-8E36-4AAD-ACD5-180F8BBF0F4A}" presName="spaceRect" presStyleCnt="0"/>
      <dgm:spPr/>
    </dgm:pt>
    <dgm:pt modelId="{AF1B5E4D-BE56-4D67-A048-C73B3ED3EE89}" type="pres">
      <dgm:prSet presAssocID="{91505734-8E36-4AAD-ACD5-180F8BBF0F4A}" presName="parTx" presStyleLbl="revTx" presStyleIdx="4" presStyleCnt="5">
        <dgm:presLayoutVars>
          <dgm:chMax val="0"/>
          <dgm:chPref val="0"/>
        </dgm:presLayoutVars>
      </dgm:prSet>
      <dgm:spPr/>
    </dgm:pt>
  </dgm:ptLst>
  <dgm:cxnLst>
    <dgm:cxn modelId="{8E7A4C18-58FA-45E1-B15C-1A761070E36C}" type="presOf" srcId="{9F029B82-186E-4433-B71F-823DCB3354D8}" destId="{8B563A17-7FA3-40BA-BE9B-27C81E5CC9B3}" srcOrd="0" destOrd="0" presId="urn:microsoft.com/office/officeart/2018/2/layout/IconVerticalSolidList"/>
    <dgm:cxn modelId="{4737D91E-F9CE-43D3-ABC1-DDD4C431FF29}" type="presOf" srcId="{4B7A8007-7468-4F20-81EA-6D0CA0E05728}" destId="{615C98D2-843E-4FAB-B443-151855C209BF}" srcOrd="0" destOrd="0" presId="urn:microsoft.com/office/officeart/2018/2/layout/IconVerticalSolidList"/>
    <dgm:cxn modelId="{36F68F5D-B53A-4973-B9E1-EE9732DC279E}" srcId="{F2905F5F-273B-44E5-9AA5-1F0911172134}" destId="{6E7E8030-6C67-4BA3-9D5A-D0EEDA3FFA59}" srcOrd="2" destOrd="0" parTransId="{4B1A88AB-9BAB-4C7F-A226-0240A0A02AC9}" sibTransId="{EBF81A58-E6DB-423E-99DA-578632820D55}"/>
    <dgm:cxn modelId="{9BB8B269-BAF7-4AA3-8D44-F0A8A8799D9E}" srcId="{F2905F5F-273B-44E5-9AA5-1F0911172134}" destId="{4B7A8007-7468-4F20-81EA-6D0CA0E05728}" srcOrd="1" destOrd="0" parTransId="{95334B52-8089-484C-8EB0-1A518D0A2AEB}" sibTransId="{C72AEDDC-57F6-4547-BC25-63410DF18540}"/>
    <dgm:cxn modelId="{AEA3D14A-39A0-4F7C-941A-5FE04EA05D03}" type="presOf" srcId="{6E7E8030-6C67-4BA3-9D5A-D0EEDA3FFA59}" destId="{448B13F6-10C7-4752-A225-B7F94379C9FB}" srcOrd="0" destOrd="0" presId="urn:microsoft.com/office/officeart/2018/2/layout/IconVerticalSolidList"/>
    <dgm:cxn modelId="{CA546A4C-2E07-4072-9EA0-9D9D602B29C9}" srcId="{F2905F5F-273B-44E5-9AA5-1F0911172134}" destId="{91505734-8E36-4AAD-ACD5-180F8BBF0F4A}" srcOrd="4" destOrd="0" parTransId="{5F99A087-358E-4603-A554-7035832E3535}" sibTransId="{BB551AE2-A0E9-425C-A81B-A24FDAE35743}"/>
    <dgm:cxn modelId="{7D84EB56-2C1E-4951-9B95-81589AAA8AD8}" type="presOf" srcId="{F2905F5F-273B-44E5-9AA5-1F0911172134}" destId="{2FB514C7-3224-4BB9-8759-E914C10B0B3D}" srcOrd="0" destOrd="0" presId="urn:microsoft.com/office/officeart/2018/2/layout/IconVerticalSolidList"/>
    <dgm:cxn modelId="{82C832B2-6B9D-4A50-8713-C59098DB11CC}" srcId="{F2905F5F-273B-44E5-9AA5-1F0911172134}" destId="{9F029B82-186E-4433-B71F-823DCB3354D8}" srcOrd="0" destOrd="0" parTransId="{865BE99C-967F-4569-B87A-1B29027D4D9E}" sibTransId="{7A2E58D8-F602-44DB-884E-3338BCB79FDF}"/>
    <dgm:cxn modelId="{A8E0FCB7-8549-48F1-A5A7-BE796D399922}" srcId="{F2905F5F-273B-44E5-9AA5-1F0911172134}" destId="{7198AA66-967C-4117-810C-6C207BE7EAB2}" srcOrd="3" destOrd="0" parTransId="{BB13B9C0-7C9C-46B6-ADD0-4533C39B95CA}" sibTransId="{6FDEC5DF-9E84-458E-A248-A2968FB4E732}"/>
    <dgm:cxn modelId="{39FC4FDA-7EA8-424A-8202-ECD4BE98D29F}" type="presOf" srcId="{91505734-8E36-4AAD-ACD5-180F8BBF0F4A}" destId="{AF1B5E4D-BE56-4D67-A048-C73B3ED3EE89}" srcOrd="0" destOrd="0" presId="urn:microsoft.com/office/officeart/2018/2/layout/IconVerticalSolidList"/>
    <dgm:cxn modelId="{8D379BFD-4D12-466E-A7B3-8A1222AAD443}" type="presOf" srcId="{7198AA66-967C-4117-810C-6C207BE7EAB2}" destId="{DE271E48-0F79-480B-8844-6573796F8953}" srcOrd="0" destOrd="0" presId="urn:microsoft.com/office/officeart/2018/2/layout/IconVerticalSolidList"/>
    <dgm:cxn modelId="{B4A0DB80-A433-49EA-B659-7E95A54E7791}" type="presParOf" srcId="{2FB514C7-3224-4BB9-8759-E914C10B0B3D}" destId="{CF582E43-6D61-4052-AEDB-0223465CCE27}" srcOrd="0" destOrd="0" presId="urn:microsoft.com/office/officeart/2018/2/layout/IconVerticalSolidList"/>
    <dgm:cxn modelId="{EE01DC53-89E3-44AE-BF0E-1E148B765583}" type="presParOf" srcId="{CF582E43-6D61-4052-AEDB-0223465CCE27}" destId="{0AE987AB-6AA9-446D-8FC0-77BAA9FFFBDF}" srcOrd="0" destOrd="0" presId="urn:microsoft.com/office/officeart/2018/2/layout/IconVerticalSolidList"/>
    <dgm:cxn modelId="{40A11F51-9A74-4842-8986-6C1D574DD562}" type="presParOf" srcId="{CF582E43-6D61-4052-AEDB-0223465CCE27}" destId="{79BD8E42-418D-4222-8692-FDDF5CD56AFD}" srcOrd="1" destOrd="0" presId="urn:microsoft.com/office/officeart/2018/2/layout/IconVerticalSolidList"/>
    <dgm:cxn modelId="{EBD9CFEE-6441-4371-83DB-69392415B5D1}" type="presParOf" srcId="{CF582E43-6D61-4052-AEDB-0223465CCE27}" destId="{C90CC632-8AC7-40A8-BA12-891D348EBA3B}" srcOrd="2" destOrd="0" presId="urn:microsoft.com/office/officeart/2018/2/layout/IconVerticalSolidList"/>
    <dgm:cxn modelId="{9BA69DA8-4AB1-46EC-B307-A1B4A4E68D36}" type="presParOf" srcId="{CF582E43-6D61-4052-AEDB-0223465CCE27}" destId="{8B563A17-7FA3-40BA-BE9B-27C81E5CC9B3}" srcOrd="3" destOrd="0" presId="urn:microsoft.com/office/officeart/2018/2/layout/IconVerticalSolidList"/>
    <dgm:cxn modelId="{3C835469-30DC-4E5B-9896-219B8243EDF9}" type="presParOf" srcId="{2FB514C7-3224-4BB9-8759-E914C10B0B3D}" destId="{6EB06A91-3688-46CD-9530-E00E74742C5A}" srcOrd="1" destOrd="0" presId="urn:microsoft.com/office/officeart/2018/2/layout/IconVerticalSolidList"/>
    <dgm:cxn modelId="{9F120105-8BD3-4953-BE32-A81051A80F3F}" type="presParOf" srcId="{2FB514C7-3224-4BB9-8759-E914C10B0B3D}" destId="{592A0F45-0681-402F-838C-A74D3EF4F63D}" srcOrd="2" destOrd="0" presId="urn:microsoft.com/office/officeart/2018/2/layout/IconVerticalSolidList"/>
    <dgm:cxn modelId="{0E46CBCA-46E1-4C8B-A595-F52BC6406E52}" type="presParOf" srcId="{592A0F45-0681-402F-838C-A74D3EF4F63D}" destId="{34FD9648-026F-4E6A-9BEF-2AAE5E6FDB84}" srcOrd="0" destOrd="0" presId="urn:microsoft.com/office/officeart/2018/2/layout/IconVerticalSolidList"/>
    <dgm:cxn modelId="{D1484DDE-B1FD-403B-ADD8-528D2389B12E}" type="presParOf" srcId="{592A0F45-0681-402F-838C-A74D3EF4F63D}" destId="{7B6E2559-4809-4920-8E3F-F46E79A24AD7}" srcOrd="1" destOrd="0" presId="urn:microsoft.com/office/officeart/2018/2/layout/IconVerticalSolidList"/>
    <dgm:cxn modelId="{0787E3E1-CB78-4BA8-A53B-9BE233EBE501}" type="presParOf" srcId="{592A0F45-0681-402F-838C-A74D3EF4F63D}" destId="{8A937360-831A-4772-88E4-0EA25D40021A}" srcOrd="2" destOrd="0" presId="urn:microsoft.com/office/officeart/2018/2/layout/IconVerticalSolidList"/>
    <dgm:cxn modelId="{0296E176-559E-441A-8BC4-E50A5BA19E6A}" type="presParOf" srcId="{592A0F45-0681-402F-838C-A74D3EF4F63D}" destId="{615C98D2-843E-4FAB-B443-151855C209BF}" srcOrd="3" destOrd="0" presId="urn:microsoft.com/office/officeart/2018/2/layout/IconVerticalSolidList"/>
    <dgm:cxn modelId="{187EDC38-8908-4A4B-91FD-8C699E5AD57C}" type="presParOf" srcId="{2FB514C7-3224-4BB9-8759-E914C10B0B3D}" destId="{06A37864-AB64-4C77-8DE0-8F864A998556}" srcOrd="3" destOrd="0" presId="urn:microsoft.com/office/officeart/2018/2/layout/IconVerticalSolidList"/>
    <dgm:cxn modelId="{1FFED9FB-E80E-4698-83D3-A45D3847EB79}" type="presParOf" srcId="{2FB514C7-3224-4BB9-8759-E914C10B0B3D}" destId="{5607E629-13D6-4499-A777-EAA9C57F9742}" srcOrd="4" destOrd="0" presId="urn:microsoft.com/office/officeart/2018/2/layout/IconVerticalSolidList"/>
    <dgm:cxn modelId="{3A6D3716-6601-4C55-84BE-4D31DBEDECDD}" type="presParOf" srcId="{5607E629-13D6-4499-A777-EAA9C57F9742}" destId="{EEF29312-9339-47E8-8070-31F6D26F4EEC}" srcOrd="0" destOrd="0" presId="urn:microsoft.com/office/officeart/2018/2/layout/IconVerticalSolidList"/>
    <dgm:cxn modelId="{2B81F2E0-CD60-458B-A413-5D5EA9BC4105}" type="presParOf" srcId="{5607E629-13D6-4499-A777-EAA9C57F9742}" destId="{28FCEFE0-66F9-4F20-B034-B94947CCD482}" srcOrd="1" destOrd="0" presId="urn:microsoft.com/office/officeart/2018/2/layout/IconVerticalSolidList"/>
    <dgm:cxn modelId="{9CA550CD-D85B-4658-A876-0BB3E8D1C7D4}" type="presParOf" srcId="{5607E629-13D6-4499-A777-EAA9C57F9742}" destId="{DD2ED329-5F90-4C01-9A6F-96136EC332D4}" srcOrd="2" destOrd="0" presId="urn:microsoft.com/office/officeart/2018/2/layout/IconVerticalSolidList"/>
    <dgm:cxn modelId="{DD4B284A-137B-44E6-B0EC-EF813260A397}" type="presParOf" srcId="{5607E629-13D6-4499-A777-EAA9C57F9742}" destId="{448B13F6-10C7-4752-A225-B7F94379C9FB}" srcOrd="3" destOrd="0" presId="urn:microsoft.com/office/officeart/2018/2/layout/IconVerticalSolidList"/>
    <dgm:cxn modelId="{52D8BB19-4AD6-4B35-9DD4-9DECFEB6B122}" type="presParOf" srcId="{2FB514C7-3224-4BB9-8759-E914C10B0B3D}" destId="{701CEEFE-0C74-4A35-910F-8FCEB5E3DBE3}" srcOrd="5" destOrd="0" presId="urn:microsoft.com/office/officeart/2018/2/layout/IconVerticalSolidList"/>
    <dgm:cxn modelId="{31954897-7FB0-4A97-8EEF-DE2648C0FB65}" type="presParOf" srcId="{2FB514C7-3224-4BB9-8759-E914C10B0B3D}" destId="{DF81EE0C-887D-47C7-B39A-85AEE8783A35}" srcOrd="6" destOrd="0" presId="urn:microsoft.com/office/officeart/2018/2/layout/IconVerticalSolidList"/>
    <dgm:cxn modelId="{EB0EFB8A-C0B9-4483-8AD2-8D20CEFA607E}" type="presParOf" srcId="{DF81EE0C-887D-47C7-B39A-85AEE8783A35}" destId="{8AFDA2FD-AC03-4C69-8BA2-B8BCB0FB1616}" srcOrd="0" destOrd="0" presId="urn:microsoft.com/office/officeart/2018/2/layout/IconVerticalSolidList"/>
    <dgm:cxn modelId="{88E168C3-4DBF-4F13-A3DF-007881C81DAB}" type="presParOf" srcId="{DF81EE0C-887D-47C7-B39A-85AEE8783A35}" destId="{2C44C9D2-FD22-4288-9575-DF807F20F832}" srcOrd="1" destOrd="0" presId="urn:microsoft.com/office/officeart/2018/2/layout/IconVerticalSolidList"/>
    <dgm:cxn modelId="{5BE91BAA-4618-4BA8-9D6F-1291E51A15FE}" type="presParOf" srcId="{DF81EE0C-887D-47C7-B39A-85AEE8783A35}" destId="{314D24AD-1A72-4776-A779-5EE624A84AAA}" srcOrd="2" destOrd="0" presId="urn:microsoft.com/office/officeart/2018/2/layout/IconVerticalSolidList"/>
    <dgm:cxn modelId="{FBA46168-9B56-4FD9-AF29-B5E01193E230}" type="presParOf" srcId="{DF81EE0C-887D-47C7-B39A-85AEE8783A35}" destId="{DE271E48-0F79-480B-8844-6573796F8953}" srcOrd="3" destOrd="0" presId="urn:microsoft.com/office/officeart/2018/2/layout/IconVerticalSolidList"/>
    <dgm:cxn modelId="{62F169B4-D986-4FA3-A855-FC96C5EFD2D2}" type="presParOf" srcId="{2FB514C7-3224-4BB9-8759-E914C10B0B3D}" destId="{51228BC3-F1F3-4D6C-A72D-7BFEA10B020F}" srcOrd="7" destOrd="0" presId="urn:microsoft.com/office/officeart/2018/2/layout/IconVerticalSolidList"/>
    <dgm:cxn modelId="{D81BD24D-239A-4208-93CD-7237E6D27A5F}" type="presParOf" srcId="{2FB514C7-3224-4BB9-8759-E914C10B0B3D}" destId="{30729C5C-4C53-4955-A8AD-145928737CD0}" srcOrd="8" destOrd="0" presId="urn:microsoft.com/office/officeart/2018/2/layout/IconVerticalSolidList"/>
    <dgm:cxn modelId="{F3F0FEFF-A41F-42A8-8AA9-383DC7DD9E5E}" type="presParOf" srcId="{30729C5C-4C53-4955-A8AD-145928737CD0}" destId="{AE0CD220-A4CF-4270-9461-012C5C94CBAA}" srcOrd="0" destOrd="0" presId="urn:microsoft.com/office/officeart/2018/2/layout/IconVerticalSolidList"/>
    <dgm:cxn modelId="{BF2A1A2D-3E74-4C27-A0E6-0FD042035832}" type="presParOf" srcId="{30729C5C-4C53-4955-A8AD-145928737CD0}" destId="{BAE10813-816D-45E1-8F74-BDD0F4CFCF81}" srcOrd="1" destOrd="0" presId="urn:microsoft.com/office/officeart/2018/2/layout/IconVerticalSolidList"/>
    <dgm:cxn modelId="{454D5223-490B-4870-BB73-44613CECA30A}" type="presParOf" srcId="{30729C5C-4C53-4955-A8AD-145928737CD0}" destId="{393100CA-5DEC-4D68-B9BC-73A7FCBF8906}" srcOrd="2" destOrd="0" presId="urn:microsoft.com/office/officeart/2018/2/layout/IconVerticalSolidList"/>
    <dgm:cxn modelId="{862C8423-70E7-42FB-97A0-C7BAD5272BB9}" type="presParOf" srcId="{30729C5C-4C53-4955-A8AD-145928737CD0}" destId="{AF1B5E4D-BE56-4D67-A048-C73B3ED3EE89}"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0FF9B-CFEB-4560-91D6-3CDA32CBFE9B}" type="doc">
      <dgm:prSet loTypeId="urn:microsoft.com/office/officeart/2005/8/layout/vList2" loCatId="list" qsTypeId="urn:microsoft.com/office/officeart/2005/8/quickstyle/simple2" qsCatId="simple" csTypeId="urn:microsoft.com/office/officeart/2005/8/colors/accent5_2" csCatId="accent5"/>
      <dgm:spPr/>
      <dgm:t>
        <a:bodyPr/>
        <a:lstStyle/>
        <a:p>
          <a:endParaRPr lang="en-US"/>
        </a:p>
      </dgm:t>
    </dgm:pt>
    <dgm:pt modelId="{30AC9AEF-C743-4A3E-B8D8-B58DDCCB6B91}">
      <dgm:prSet/>
      <dgm:spPr/>
      <dgm:t>
        <a:bodyPr/>
        <a:lstStyle/>
        <a:p>
          <a:r>
            <a:rPr lang="en-US" dirty="0"/>
            <a:t>How might each of these affect levels of inventory held by a business?</a:t>
          </a:r>
        </a:p>
      </dgm:t>
    </dgm:pt>
    <dgm:pt modelId="{D1F22D51-3ADD-4456-AB13-DCDBA7ED3C6A}" cxnId="{5B324AD4-3901-4947-B149-DF5948AD3EC3}" type="parTrans">
      <dgm:prSet/>
      <dgm:spPr/>
      <dgm:t>
        <a:bodyPr/>
        <a:lstStyle/>
        <a:p>
          <a:endParaRPr lang="en-US"/>
        </a:p>
      </dgm:t>
    </dgm:pt>
    <dgm:pt modelId="{D6C9E1AE-2E35-4A5F-836A-D3ADA2EC7AD6}" cxnId="{5B324AD4-3901-4947-B149-DF5948AD3EC3}" type="sibTrans">
      <dgm:prSet/>
      <dgm:spPr/>
      <dgm:t>
        <a:bodyPr/>
        <a:lstStyle/>
        <a:p>
          <a:endParaRPr lang="en-US"/>
        </a:p>
      </dgm:t>
    </dgm:pt>
    <dgm:pt modelId="{1BB71181-9E7A-42B8-8F4C-8C5A1DD9ED56}">
      <dgm:prSet/>
      <dgm:spPr/>
      <dgm:t>
        <a:bodyPr/>
        <a:lstStyle/>
        <a:p>
          <a:r>
            <a:rPr lang="en-GB"/>
            <a:t>Increase in number of production bottlenecks</a:t>
          </a:r>
          <a:endParaRPr lang="en-US"/>
        </a:p>
      </dgm:t>
    </dgm:pt>
    <dgm:pt modelId="{871F59FD-4923-4F1E-984A-5B86ACC97CA9}" cxnId="{FC46B992-E908-4FC5-8C99-A445E9A0069C}" type="parTrans">
      <dgm:prSet/>
      <dgm:spPr/>
      <dgm:t>
        <a:bodyPr/>
        <a:lstStyle/>
        <a:p>
          <a:endParaRPr lang="en-US"/>
        </a:p>
      </dgm:t>
    </dgm:pt>
    <dgm:pt modelId="{5CDE2A06-6FC6-44A7-8732-92024C585F7D}" cxnId="{FC46B992-E908-4FC5-8C99-A445E9A0069C}" type="sibTrans">
      <dgm:prSet/>
      <dgm:spPr/>
      <dgm:t>
        <a:bodyPr/>
        <a:lstStyle/>
        <a:p>
          <a:endParaRPr lang="en-US"/>
        </a:p>
      </dgm:t>
    </dgm:pt>
    <dgm:pt modelId="{FD8B7AC4-0D8F-4CC4-A985-536DD483F74A}">
      <dgm:prSet/>
      <dgm:spPr/>
      <dgm:t>
        <a:bodyPr/>
        <a:lstStyle/>
        <a:p>
          <a:r>
            <a:rPr lang="en-GB" dirty="0"/>
            <a:t>Rise in business cost of capital</a:t>
          </a:r>
          <a:endParaRPr lang="en-US" dirty="0"/>
        </a:p>
      </dgm:t>
    </dgm:pt>
    <dgm:pt modelId="{0C224D21-648C-476A-AF51-F27264E40DB0}" cxnId="{AF1CC2DD-7C40-47FE-9706-E9CA9427AC8A}" type="parTrans">
      <dgm:prSet/>
      <dgm:spPr/>
      <dgm:t>
        <a:bodyPr/>
        <a:lstStyle/>
        <a:p>
          <a:endParaRPr lang="en-US"/>
        </a:p>
      </dgm:t>
    </dgm:pt>
    <dgm:pt modelId="{DB3D56A8-DFA6-4085-8434-DA43E248BBE8}" cxnId="{AF1CC2DD-7C40-47FE-9706-E9CA9427AC8A}" type="sibTrans">
      <dgm:prSet/>
      <dgm:spPr/>
      <dgm:t>
        <a:bodyPr/>
        <a:lstStyle/>
        <a:p>
          <a:endParaRPr lang="en-US"/>
        </a:p>
      </dgm:t>
    </dgm:pt>
    <dgm:pt modelId="{6579C1DA-570F-463E-9F05-D6E4DA688459}">
      <dgm:prSet/>
      <dgm:spPr/>
      <dgm:t>
        <a:bodyPr/>
        <a:lstStyle/>
        <a:p>
          <a:r>
            <a:rPr lang="en-GB"/>
            <a:t>Decision to offer a narrower range of products</a:t>
          </a:r>
          <a:endParaRPr lang="en-US"/>
        </a:p>
      </dgm:t>
    </dgm:pt>
    <dgm:pt modelId="{9B8B4517-B977-488F-97D5-18422783F91B}" cxnId="{CBC9CC21-28C2-4059-B2BB-F92F8F3CECBB}" type="parTrans">
      <dgm:prSet/>
      <dgm:spPr/>
      <dgm:t>
        <a:bodyPr/>
        <a:lstStyle/>
        <a:p>
          <a:endParaRPr lang="en-US"/>
        </a:p>
      </dgm:t>
    </dgm:pt>
    <dgm:pt modelId="{F4B994DA-19B0-42D0-B460-7D160B1E20DC}" cxnId="{CBC9CC21-28C2-4059-B2BB-F92F8F3CECBB}" type="sibTrans">
      <dgm:prSet/>
      <dgm:spPr/>
      <dgm:t>
        <a:bodyPr/>
        <a:lstStyle/>
        <a:p>
          <a:endParaRPr lang="en-US"/>
        </a:p>
      </dgm:t>
    </dgm:pt>
    <dgm:pt modelId="{02830F41-C4F5-4B55-AC8B-ABD45A472574}">
      <dgm:prSet/>
      <dgm:spPr/>
      <dgm:t>
        <a:bodyPr/>
        <a:lstStyle/>
        <a:p>
          <a:r>
            <a:rPr lang="en-GB"/>
            <a:t>A switch of suppliers from overseas to local</a:t>
          </a:r>
          <a:endParaRPr lang="en-US"/>
        </a:p>
      </dgm:t>
    </dgm:pt>
    <dgm:pt modelId="{E539A59B-287C-494A-98D2-514F1314BE0B}" cxnId="{B17E8AB9-39B6-44A1-AADE-6818B4B2B103}" type="parTrans">
      <dgm:prSet/>
      <dgm:spPr/>
      <dgm:t>
        <a:bodyPr/>
        <a:lstStyle/>
        <a:p>
          <a:endParaRPr lang="en-US"/>
        </a:p>
      </dgm:t>
    </dgm:pt>
    <dgm:pt modelId="{26478AB1-E762-47B6-B1EA-D185D0CE415B}" cxnId="{B17E8AB9-39B6-44A1-AADE-6818B4B2B103}" type="sibTrans">
      <dgm:prSet/>
      <dgm:spPr/>
      <dgm:t>
        <a:bodyPr/>
        <a:lstStyle/>
        <a:p>
          <a:endParaRPr lang="en-US"/>
        </a:p>
      </dgm:t>
    </dgm:pt>
    <dgm:pt modelId="{6B94F798-51A9-422A-B302-9CD42734391B}">
      <dgm:prSet/>
      <dgm:spPr/>
      <dgm:t>
        <a:bodyPr/>
        <a:lstStyle/>
        <a:p>
          <a:r>
            <a:rPr lang="en-GB"/>
            <a:t>Deterioration in quality and reliability of bought in components.</a:t>
          </a:r>
          <a:endParaRPr lang="en-US"/>
        </a:p>
      </dgm:t>
    </dgm:pt>
    <dgm:pt modelId="{01258210-F476-4334-AB5D-A2C61258E05B}" cxnId="{8F59702F-E1F8-4104-B46D-F02C6286C455}" type="parTrans">
      <dgm:prSet/>
      <dgm:spPr/>
      <dgm:t>
        <a:bodyPr/>
        <a:lstStyle/>
        <a:p>
          <a:endParaRPr lang="en-US"/>
        </a:p>
      </dgm:t>
    </dgm:pt>
    <dgm:pt modelId="{72A62FF2-AE56-42DF-B0D5-606EB504FB8C}" cxnId="{8F59702F-E1F8-4104-B46D-F02C6286C455}" type="sibTrans">
      <dgm:prSet/>
      <dgm:spPr/>
      <dgm:t>
        <a:bodyPr/>
        <a:lstStyle/>
        <a:p>
          <a:endParaRPr lang="en-US"/>
        </a:p>
      </dgm:t>
    </dgm:pt>
    <dgm:pt modelId="{BE896A6F-1751-41EB-A520-83D93F6844C3}" type="pres">
      <dgm:prSet presAssocID="{C0F0FF9B-CFEB-4560-91D6-3CDA32CBFE9B}" presName="linear" presStyleCnt="0">
        <dgm:presLayoutVars>
          <dgm:animLvl val="lvl"/>
          <dgm:resizeHandles val="exact"/>
        </dgm:presLayoutVars>
      </dgm:prSet>
      <dgm:spPr/>
    </dgm:pt>
    <dgm:pt modelId="{8388B52F-7DA2-4730-93E7-6DA71F6BD69D}" type="pres">
      <dgm:prSet presAssocID="{30AC9AEF-C743-4A3E-B8D8-B58DDCCB6B91}" presName="parentText" presStyleLbl="node1" presStyleIdx="0" presStyleCnt="1">
        <dgm:presLayoutVars>
          <dgm:chMax val="0"/>
          <dgm:bulletEnabled val="1"/>
        </dgm:presLayoutVars>
      </dgm:prSet>
      <dgm:spPr/>
    </dgm:pt>
    <dgm:pt modelId="{0A84DFAD-5F6C-4F3C-B5F0-E495A83B3923}" type="pres">
      <dgm:prSet presAssocID="{30AC9AEF-C743-4A3E-B8D8-B58DDCCB6B91}" presName="childText" presStyleLbl="revTx" presStyleIdx="0" presStyleCnt="1">
        <dgm:presLayoutVars>
          <dgm:bulletEnabled val="1"/>
        </dgm:presLayoutVars>
      </dgm:prSet>
      <dgm:spPr/>
    </dgm:pt>
  </dgm:ptLst>
  <dgm:cxnLst>
    <dgm:cxn modelId="{477E0013-E391-4CDF-B229-33DD29441EB9}" type="presOf" srcId="{30AC9AEF-C743-4A3E-B8D8-B58DDCCB6B91}" destId="{8388B52F-7DA2-4730-93E7-6DA71F6BD69D}" srcOrd="0" destOrd="0" presId="urn:microsoft.com/office/officeart/2005/8/layout/vList2"/>
    <dgm:cxn modelId="{CBC9CC21-28C2-4059-B2BB-F92F8F3CECBB}" srcId="{30AC9AEF-C743-4A3E-B8D8-B58DDCCB6B91}" destId="{6579C1DA-570F-463E-9F05-D6E4DA688459}" srcOrd="2" destOrd="0" parTransId="{9B8B4517-B977-488F-97D5-18422783F91B}" sibTransId="{F4B994DA-19B0-42D0-B460-7D160B1E20DC}"/>
    <dgm:cxn modelId="{E5E68A2E-BCEC-41D3-B18E-F22FA4A2142A}" type="presOf" srcId="{6B94F798-51A9-422A-B302-9CD42734391B}" destId="{0A84DFAD-5F6C-4F3C-B5F0-E495A83B3923}" srcOrd="0" destOrd="4" presId="urn:microsoft.com/office/officeart/2005/8/layout/vList2"/>
    <dgm:cxn modelId="{8F59702F-E1F8-4104-B46D-F02C6286C455}" srcId="{30AC9AEF-C743-4A3E-B8D8-B58DDCCB6B91}" destId="{6B94F798-51A9-422A-B302-9CD42734391B}" srcOrd="4" destOrd="0" parTransId="{01258210-F476-4334-AB5D-A2C61258E05B}" sibTransId="{72A62FF2-AE56-42DF-B0D5-606EB504FB8C}"/>
    <dgm:cxn modelId="{E6BE4F52-9DD3-4752-88BC-C37E82DFAA4C}" type="presOf" srcId="{02830F41-C4F5-4B55-AC8B-ABD45A472574}" destId="{0A84DFAD-5F6C-4F3C-B5F0-E495A83B3923}" srcOrd="0" destOrd="3" presId="urn:microsoft.com/office/officeart/2005/8/layout/vList2"/>
    <dgm:cxn modelId="{0E937780-F93B-4E3C-9BC6-D9C2BCA99E4B}" type="presOf" srcId="{1BB71181-9E7A-42B8-8F4C-8C5A1DD9ED56}" destId="{0A84DFAD-5F6C-4F3C-B5F0-E495A83B3923}" srcOrd="0" destOrd="0" presId="urn:microsoft.com/office/officeart/2005/8/layout/vList2"/>
    <dgm:cxn modelId="{FC46B992-E908-4FC5-8C99-A445E9A0069C}" srcId="{30AC9AEF-C743-4A3E-B8D8-B58DDCCB6B91}" destId="{1BB71181-9E7A-42B8-8F4C-8C5A1DD9ED56}" srcOrd="0" destOrd="0" parTransId="{871F59FD-4923-4F1E-984A-5B86ACC97CA9}" sibTransId="{5CDE2A06-6FC6-44A7-8732-92024C585F7D}"/>
    <dgm:cxn modelId="{81B7859F-32CC-4159-89E9-E20D28D3CFDB}" type="presOf" srcId="{C0F0FF9B-CFEB-4560-91D6-3CDA32CBFE9B}" destId="{BE896A6F-1751-41EB-A520-83D93F6844C3}" srcOrd="0" destOrd="0" presId="urn:microsoft.com/office/officeart/2005/8/layout/vList2"/>
    <dgm:cxn modelId="{B17E8AB9-39B6-44A1-AADE-6818B4B2B103}" srcId="{30AC9AEF-C743-4A3E-B8D8-B58DDCCB6B91}" destId="{02830F41-C4F5-4B55-AC8B-ABD45A472574}" srcOrd="3" destOrd="0" parTransId="{E539A59B-287C-494A-98D2-514F1314BE0B}" sibTransId="{26478AB1-E762-47B6-B1EA-D185D0CE415B}"/>
    <dgm:cxn modelId="{134FE7C0-670C-4047-8DC9-F10C895D9BC6}" type="presOf" srcId="{6579C1DA-570F-463E-9F05-D6E4DA688459}" destId="{0A84DFAD-5F6C-4F3C-B5F0-E495A83B3923}" srcOrd="0" destOrd="2" presId="urn:microsoft.com/office/officeart/2005/8/layout/vList2"/>
    <dgm:cxn modelId="{814A3ED1-2535-40D6-8927-35959FA56A3C}" type="presOf" srcId="{FD8B7AC4-0D8F-4CC4-A985-536DD483F74A}" destId="{0A84DFAD-5F6C-4F3C-B5F0-E495A83B3923}" srcOrd="0" destOrd="1" presId="urn:microsoft.com/office/officeart/2005/8/layout/vList2"/>
    <dgm:cxn modelId="{5B324AD4-3901-4947-B149-DF5948AD3EC3}" srcId="{C0F0FF9B-CFEB-4560-91D6-3CDA32CBFE9B}" destId="{30AC9AEF-C743-4A3E-B8D8-B58DDCCB6B91}" srcOrd="0" destOrd="0" parTransId="{D1F22D51-3ADD-4456-AB13-DCDBA7ED3C6A}" sibTransId="{D6C9E1AE-2E35-4A5F-836A-D3ADA2EC7AD6}"/>
    <dgm:cxn modelId="{AF1CC2DD-7C40-47FE-9706-E9CA9427AC8A}" srcId="{30AC9AEF-C743-4A3E-B8D8-B58DDCCB6B91}" destId="{FD8B7AC4-0D8F-4CC4-A985-536DD483F74A}" srcOrd="1" destOrd="0" parTransId="{0C224D21-648C-476A-AF51-F27264E40DB0}" sibTransId="{DB3D56A8-DFA6-4085-8434-DA43E248BBE8}"/>
    <dgm:cxn modelId="{B4372552-91AC-40FB-B625-679B51AA9871}" type="presParOf" srcId="{BE896A6F-1751-41EB-A520-83D93F6844C3}" destId="{8388B52F-7DA2-4730-93E7-6DA71F6BD69D}" srcOrd="0" destOrd="0" presId="urn:microsoft.com/office/officeart/2005/8/layout/vList2"/>
    <dgm:cxn modelId="{612D3E7C-CA34-4ED8-ADC6-A4EAC63AE8E3}" type="presParOf" srcId="{BE896A6F-1751-41EB-A520-83D93F6844C3}" destId="{0A84DFAD-5F6C-4F3C-B5F0-E495A83B392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520319" cy="4352544"/>
        <a:chOff x="0" y="0"/>
        <a:chExt cx="9520319" cy="4352544"/>
      </a:xfrm>
    </dsp:grpSpPr>
    <dsp:sp modelId="{42440B5F-CED8-46C8-BC98-7057255564D0}">
      <dsp:nvSpPr>
        <dsp:cNvPr id="3" name="椭圆 2"/>
        <dsp:cNvSpPr/>
      </dsp:nvSpPr>
      <dsp:spPr bwMode="white">
        <a:xfrm>
          <a:off x="497640" y="0"/>
          <a:ext cx="2646649" cy="2646782"/>
        </a:xfrm>
        <a:prstGeom prst="ellipse">
          <a:avLst/>
        </a:prstGeom>
      </dsp:spPr>
      <dsp:style>
        <a:lnRef idx="2">
          <a:schemeClr val="lt1"/>
        </a:lnRef>
        <a:fillRef idx="1">
          <a:schemeClr val="accent2">
            <a:alpha val="50000"/>
          </a:schemeClr>
        </a:fillRef>
        <a:effectRef idx="0">
          <a:scrgbClr r="0" g="0" b="0"/>
        </a:effectRef>
        <a:fontRef idx="minor">
          <a:schemeClr val="tx1"/>
        </a:fontRef>
      </dsp:style>
      <dsp:txBody>
        <a:bodyPr lIns="106680" tIns="106680" rIns="106680"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GB" dirty="0"/>
            <a:t>Seasonality of business</a:t>
          </a:r>
          <a:endParaRPr lang="en-US" dirty="0"/>
        </a:p>
      </dsp:txBody>
      <dsp:txXfrm>
        <a:off x="497640" y="0"/>
        <a:ext cx="2646649" cy="2646782"/>
      </dsp:txXfrm>
    </dsp:sp>
    <dsp:sp modelId="{2E30AE68-E86F-4543-A5CF-8006FDC77BBD}">
      <dsp:nvSpPr>
        <dsp:cNvPr id="4" name="椭圆 3"/>
        <dsp:cNvSpPr/>
      </dsp:nvSpPr>
      <dsp:spPr bwMode="white">
        <a:xfrm>
          <a:off x="1872374" y="1705762"/>
          <a:ext cx="2646649" cy="2646782"/>
        </a:xfrm>
        <a:prstGeom prst="ellipse">
          <a:avLst/>
        </a:prstGeom>
      </dsp:spPr>
      <dsp:style>
        <a:lnRef idx="2">
          <a:schemeClr val="lt1"/>
        </a:lnRef>
        <a:fillRef idx="1">
          <a:schemeClr val="accent3">
            <a:alpha val="50000"/>
          </a:schemeClr>
        </a:fillRef>
        <a:effectRef idx="0">
          <a:scrgbClr r="0" g="0" b="0"/>
        </a:effectRef>
        <a:fontRef idx="minor">
          <a:schemeClr val="tx1"/>
        </a:fontRef>
      </dsp:style>
      <dsp:txBody>
        <a:bodyPr lIns="140970" tIns="140970" rIns="140970" bIns="14097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GB" dirty="0"/>
            <a:t>Market demand</a:t>
          </a:r>
          <a:endParaRPr lang="en-US" dirty="0"/>
        </a:p>
      </dsp:txBody>
      <dsp:txXfrm>
        <a:off x="1872374" y="1705762"/>
        <a:ext cx="2646649" cy="2646782"/>
      </dsp:txXfrm>
    </dsp:sp>
    <dsp:sp modelId="{12B062AB-FB48-4EF7-97AB-40E6C3034DB8}">
      <dsp:nvSpPr>
        <dsp:cNvPr id="5" name="椭圆 4"/>
        <dsp:cNvSpPr/>
      </dsp:nvSpPr>
      <dsp:spPr bwMode="white">
        <a:xfrm>
          <a:off x="3247109" y="0"/>
          <a:ext cx="2646649" cy="2646782"/>
        </a:xfrm>
        <a:prstGeom prst="ellipse">
          <a:avLst/>
        </a:prstGeom>
      </dsp:spPr>
      <dsp:style>
        <a:lnRef idx="2">
          <a:schemeClr val="lt1"/>
        </a:lnRef>
        <a:fillRef idx="1">
          <a:schemeClr val="accent4">
            <a:alpha val="50000"/>
          </a:schemeClr>
        </a:fillRef>
        <a:effectRef idx="0">
          <a:scrgbClr r="0" g="0" b="0"/>
        </a:effectRef>
        <a:fontRef idx="minor">
          <a:schemeClr val="tx1"/>
        </a:fontRef>
      </dsp:style>
      <dsp:txBody>
        <a:bodyPr lIns="121920" tIns="121920" rIns="121920" bIns="1219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GB" dirty="0"/>
            <a:t>External economic factors</a:t>
          </a:r>
          <a:endParaRPr lang="en-US" dirty="0"/>
        </a:p>
      </dsp:txBody>
      <dsp:txXfrm>
        <a:off x="3247109" y="0"/>
        <a:ext cx="2646649" cy="2646782"/>
      </dsp:txXfrm>
    </dsp:sp>
    <dsp:sp modelId="{DBBD9C6A-E6EF-40E3-9296-D16E2EEB62FD}">
      <dsp:nvSpPr>
        <dsp:cNvPr id="6" name="椭圆 5"/>
        <dsp:cNvSpPr/>
      </dsp:nvSpPr>
      <dsp:spPr bwMode="white">
        <a:xfrm>
          <a:off x="4621843" y="1705762"/>
          <a:ext cx="2646649" cy="2646782"/>
        </a:xfrm>
        <a:prstGeom prst="ellipse">
          <a:avLst/>
        </a:prstGeom>
      </dsp:spPr>
      <dsp:style>
        <a:lnRef idx="2">
          <a:schemeClr val="lt1"/>
        </a:lnRef>
        <a:fillRef idx="1">
          <a:schemeClr val="accent5">
            <a:alpha val="50000"/>
          </a:schemeClr>
        </a:fillRef>
        <a:effectRef idx="0">
          <a:scrgbClr r="0" g="0" b="0"/>
        </a:effectRef>
        <a:fontRef idx="minor">
          <a:schemeClr val="tx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GB" dirty="0"/>
            <a:t>Changes in manufacturing technique</a:t>
          </a:r>
          <a:endParaRPr lang="en-US" dirty="0"/>
        </a:p>
      </dsp:txBody>
      <dsp:txXfrm>
        <a:off x="4621843" y="1705762"/>
        <a:ext cx="2646649" cy="2646782"/>
      </dsp:txXfrm>
    </dsp:sp>
    <dsp:sp modelId="{C3D1E9DE-430F-48FE-A143-C87AC4C1369F}">
      <dsp:nvSpPr>
        <dsp:cNvPr id="7" name="椭圆 6"/>
        <dsp:cNvSpPr/>
      </dsp:nvSpPr>
      <dsp:spPr bwMode="white">
        <a:xfrm>
          <a:off x="5996577" y="0"/>
          <a:ext cx="2646649" cy="2646782"/>
        </a:xfrm>
        <a:prstGeom prst="ellipse">
          <a:avLst/>
        </a:prstGeom>
      </dsp:spPr>
      <dsp:style>
        <a:lnRef idx="2">
          <a:schemeClr val="lt1"/>
        </a:lnRef>
        <a:fillRef idx="1">
          <a:schemeClr val="accent6">
            <a:alpha val="50000"/>
          </a:schemeClr>
        </a:fillRef>
        <a:effectRef idx="0">
          <a:scrgbClr r="0" g="0" b="0"/>
        </a:effectRef>
        <a:fontRef idx="minor">
          <a:schemeClr val="tx1"/>
        </a:fontRef>
      </dsp:style>
      <dsp:txBody>
        <a:bodyPr lIns="144780" tIns="144780" rIns="144780" bIns="14478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en-GB" dirty="0"/>
            <a:t>Interest rates</a:t>
          </a:r>
          <a:endParaRPr lang="en-US" dirty="0"/>
        </a:p>
      </dsp:txBody>
      <dsp:txXfrm>
        <a:off x="5996577" y="0"/>
        <a:ext cx="2646649" cy="2646782"/>
      </dsp:txXfrm>
    </dsp:sp>
    <dsp:sp modelId="{1C938AAE-4048-472A-9A44-45B62C4EAA54}">
      <dsp:nvSpPr>
        <dsp:cNvPr id="8" name="椭圆 7"/>
        <dsp:cNvSpPr/>
      </dsp:nvSpPr>
      <dsp:spPr bwMode="white">
        <a:xfrm>
          <a:off x="7371311" y="1705762"/>
          <a:ext cx="2646649" cy="2646782"/>
        </a:xfrm>
        <a:prstGeom prst="ellipse">
          <a:avLst/>
        </a:prstGeom>
      </dsp:spPr>
      <dsp:style>
        <a:lnRef idx="2">
          <a:schemeClr val="lt1"/>
        </a:lnRef>
        <a:fillRef idx="1">
          <a:schemeClr val="accent2">
            <a:alpha val="50000"/>
          </a:schemeClr>
        </a:fillRef>
        <a:effectRef idx="0">
          <a:scrgbClr r="0" g="0" b="0"/>
        </a:effectRef>
        <a:fontRef idx="minor">
          <a:schemeClr val="tx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GB" dirty="0"/>
            <a:t>Change in attitude towards risk</a:t>
          </a:r>
          <a:endParaRPr lang="en-US" dirty="0"/>
        </a:p>
      </dsp:txBody>
      <dsp:txXfrm>
        <a:off x="7371311" y="1705762"/>
        <a:ext cx="2646649" cy="264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064594" cy="4351338"/>
        <a:chOff x="0" y="0"/>
        <a:chExt cx="9064594" cy="4351338"/>
      </a:xfrm>
    </dsp:grpSpPr>
    <dsp:sp modelId="{0AE987AB-6AA9-446D-8FC0-77BAA9FFFBDF}">
      <dsp:nvSpPr>
        <dsp:cNvPr id="3" name="圆角矩形 2"/>
        <dsp:cNvSpPr/>
      </dsp:nvSpPr>
      <dsp:spPr bwMode="white">
        <a:xfrm>
          <a:off x="0" y="0"/>
          <a:ext cx="9064594" cy="725223"/>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0"/>
        <a:ext cx="9064594" cy="725223"/>
      </dsp:txXfrm>
    </dsp:sp>
    <dsp:sp modelId="{79BD8E42-418D-4222-8692-FDDF5CD56AFD}">
      <dsp:nvSpPr>
        <dsp:cNvPr id="4" name="矩形 3"/>
        <dsp:cNvSpPr/>
      </dsp:nvSpPr>
      <dsp:spPr bwMode="white">
        <a:xfrm>
          <a:off x="219380" y="163175"/>
          <a:ext cx="398873" cy="398873"/>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5">
            <a:hueOff val="0"/>
            <a:satOff val="0"/>
            <a:lumOff val="0"/>
            <a:alpha val="100000"/>
          </a:schemeClr>
        </a:fillRef>
        <a:effectRef idx="0">
          <a:scrgbClr r="0" g="0" b="0"/>
        </a:effectRef>
        <a:fontRef idx="minor">
          <a:schemeClr val="lt1"/>
        </a:fontRef>
      </dsp:style>
      <dsp:txXfrm>
        <a:off x="219380" y="163175"/>
        <a:ext cx="398873" cy="398873"/>
      </dsp:txXfrm>
    </dsp:sp>
    <dsp:sp modelId="{8B563A17-7FA3-40BA-BE9B-27C81E5CC9B3}">
      <dsp:nvSpPr>
        <dsp:cNvPr id="5" name="矩形 4"/>
        <dsp:cNvSpPr/>
      </dsp:nvSpPr>
      <dsp:spPr bwMode="white">
        <a:xfrm>
          <a:off x="837633" y="0"/>
          <a:ext cx="8226961" cy="72522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752" tIns="76752" rIns="76752" bIns="76752"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GB">
              <a:solidFill>
                <a:schemeClr val="tx1"/>
              </a:solidFill>
            </a:rPr>
            <a:t>Remember – one business’s trade receivable is another business’s trade payable…</a:t>
          </a:r>
          <a:endParaRPr lang="en-US">
            <a:solidFill>
              <a:schemeClr val="tx1"/>
            </a:solidFill>
          </a:endParaRPr>
        </a:p>
      </dsp:txBody>
      <dsp:txXfrm>
        <a:off x="837633" y="0"/>
        <a:ext cx="8226961" cy="725223"/>
      </dsp:txXfrm>
    </dsp:sp>
    <dsp:sp modelId="{34FD9648-026F-4E6A-9BEF-2AAE5E6FDB84}">
      <dsp:nvSpPr>
        <dsp:cNvPr id="6" name="圆角矩形 5"/>
        <dsp:cNvSpPr/>
      </dsp:nvSpPr>
      <dsp:spPr bwMode="white">
        <a:xfrm>
          <a:off x="0" y="906529"/>
          <a:ext cx="9064594" cy="725223"/>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906529"/>
        <a:ext cx="9064594" cy="725223"/>
      </dsp:txXfrm>
    </dsp:sp>
    <dsp:sp modelId="{7B6E2559-4809-4920-8E3F-F46E79A24AD7}">
      <dsp:nvSpPr>
        <dsp:cNvPr id="7" name="矩形 6"/>
        <dsp:cNvSpPr/>
      </dsp:nvSpPr>
      <dsp:spPr bwMode="white">
        <a:xfrm>
          <a:off x="219380" y="1069704"/>
          <a:ext cx="398873" cy="39887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5">
            <a:hueOff val="1905000"/>
            <a:satOff val="-3038"/>
            <a:lumOff val="3431"/>
            <a:alpha val="100000"/>
          </a:schemeClr>
        </a:fillRef>
        <a:effectRef idx="0">
          <a:scrgbClr r="0" g="0" b="0"/>
        </a:effectRef>
        <a:fontRef idx="minor">
          <a:schemeClr val="lt1"/>
        </a:fontRef>
      </dsp:style>
      <dsp:txXfrm>
        <a:off x="219380" y="1069704"/>
        <a:ext cx="398873" cy="398873"/>
      </dsp:txXfrm>
    </dsp:sp>
    <dsp:sp modelId="{615C98D2-843E-4FAB-B443-151855C209BF}">
      <dsp:nvSpPr>
        <dsp:cNvPr id="8" name="矩形 7"/>
        <dsp:cNvSpPr/>
      </dsp:nvSpPr>
      <dsp:spPr bwMode="white">
        <a:xfrm>
          <a:off x="837633" y="906529"/>
          <a:ext cx="8226961" cy="72522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752" tIns="76752" rIns="76752" bIns="76752"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GB" dirty="0">
              <a:solidFill>
                <a:schemeClr val="tx1"/>
              </a:solidFill>
            </a:rPr>
            <a:t>Admin expenses of tracking payables dates;</a:t>
          </a:r>
          <a:endParaRPr lang="en-US" dirty="0">
            <a:solidFill>
              <a:schemeClr val="tx1"/>
            </a:solidFill>
          </a:endParaRPr>
        </a:p>
      </dsp:txBody>
      <dsp:txXfrm>
        <a:off x="837633" y="906529"/>
        <a:ext cx="8226961" cy="725223"/>
      </dsp:txXfrm>
    </dsp:sp>
    <dsp:sp modelId="{EEF29312-9339-47E8-8070-31F6D26F4EEC}">
      <dsp:nvSpPr>
        <dsp:cNvPr id="9" name="圆角矩形 8"/>
        <dsp:cNvSpPr/>
      </dsp:nvSpPr>
      <dsp:spPr bwMode="white">
        <a:xfrm>
          <a:off x="0" y="1813058"/>
          <a:ext cx="9064594" cy="725223"/>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1813058"/>
        <a:ext cx="9064594" cy="725223"/>
      </dsp:txXfrm>
    </dsp:sp>
    <dsp:sp modelId="{28FCEFE0-66F9-4F20-B034-B94947CCD482}">
      <dsp:nvSpPr>
        <dsp:cNvPr id="10" name="矩形 9"/>
        <dsp:cNvSpPr/>
      </dsp:nvSpPr>
      <dsp:spPr bwMode="white">
        <a:xfrm>
          <a:off x="219380" y="1976233"/>
          <a:ext cx="398873" cy="39887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5">
            <a:hueOff val="3810000"/>
            <a:satOff val="-6077"/>
            <a:lumOff val="6863"/>
            <a:alpha val="100000"/>
          </a:schemeClr>
        </a:fillRef>
        <a:effectRef idx="0">
          <a:scrgbClr r="0" g="0" b="0"/>
        </a:effectRef>
        <a:fontRef idx="minor">
          <a:schemeClr val="lt1"/>
        </a:fontRef>
      </dsp:style>
      <dsp:txXfrm>
        <a:off x="219380" y="1976233"/>
        <a:ext cx="398873" cy="398873"/>
      </dsp:txXfrm>
    </dsp:sp>
    <dsp:sp modelId="{448B13F6-10C7-4752-A225-B7F94379C9FB}">
      <dsp:nvSpPr>
        <dsp:cNvPr id="11" name="矩形 10"/>
        <dsp:cNvSpPr/>
      </dsp:nvSpPr>
      <dsp:spPr bwMode="white">
        <a:xfrm>
          <a:off x="837633" y="1813058"/>
          <a:ext cx="8226961" cy="72522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752" tIns="76752" rIns="76752" bIns="76752"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US" dirty="0">
              <a:solidFill>
                <a:schemeClr val="tx1"/>
              </a:solidFill>
            </a:rPr>
            <a:t>Goodwill;</a:t>
          </a:r>
          <a:endParaRPr>
            <a:solidFill>
              <a:schemeClr val="tx1"/>
            </a:solidFill>
          </a:endParaRPr>
        </a:p>
      </dsp:txBody>
      <dsp:txXfrm>
        <a:off x="837633" y="1813058"/>
        <a:ext cx="8226961" cy="725223"/>
      </dsp:txXfrm>
    </dsp:sp>
    <dsp:sp modelId="{8AFDA2FD-AC03-4C69-8BA2-B8BCB0FB1616}">
      <dsp:nvSpPr>
        <dsp:cNvPr id="12" name="圆角矩形 11"/>
        <dsp:cNvSpPr/>
      </dsp:nvSpPr>
      <dsp:spPr bwMode="white">
        <a:xfrm>
          <a:off x="0" y="2719586"/>
          <a:ext cx="9064594" cy="725223"/>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2719586"/>
        <a:ext cx="9064594" cy="725223"/>
      </dsp:txXfrm>
    </dsp:sp>
    <dsp:sp modelId="{2C44C9D2-FD22-4288-9575-DF807F20F832}">
      <dsp:nvSpPr>
        <dsp:cNvPr id="13" name="矩形 12"/>
        <dsp:cNvSpPr/>
      </dsp:nvSpPr>
      <dsp:spPr bwMode="white">
        <a:xfrm>
          <a:off x="219380" y="2882761"/>
          <a:ext cx="398873" cy="39887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sp:spPr>
      <dsp:style>
        <a:lnRef idx="2">
          <a:schemeClr val="lt1">
            <a:alpha val="0"/>
          </a:schemeClr>
        </a:lnRef>
        <a:fillRef idx="1">
          <a:schemeClr val="accent5">
            <a:hueOff val="5715000"/>
            <a:satOff val="-9117"/>
            <a:lumOff val="10294"/>
            <a:alpha val="100000"/>
          </a:schemeClr>
        </a:fillRef>
        <a:effectRef idx="0">
          <a:scrgbClr r="0" g="0" b="0"/>
        </a:effectRef>
        <a:fontRef idx="minor">
          <a:schemeClr val="lt1"/>
        </a:fontRef>
      </dsp:style>
      <dsp:txXfrm>
        <a:off x="219380" y="2882761"/>
        <a:ext cx="398873" cy="398873"/>
      </dsp:txXfrm>
    </dsp:sp>
    <dsp:sp modelId="{DE271E48-0F79-480B-8844-6573796F8953}">
      <dsp:nvSpPr>
        <dsp:cNvPr id="14" name="矩形 13"/>
        <dsp:cNvSpPr/>
      </dsp:nvSpPr>
      <dsp:spPr bwMode="white">
        <a:xfrm>
          <a:off x="837633" y="2719586"/>
          <a:ext cx="8226961" cy="72522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752" tIns="76752" rIns="76752" bIns="76752"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US">
              <a:solidFill>
                <a:schemeClr val="tx1"/>
              </a:solidFill>
            </a:rPr>
            <a:t>Prompt payments discounts – the other side;</a:t>
          </a:r>
          <a:endParaRPr>
            <a:solidFill>
              <a:schemeClr val="tx1"/>
            </a:solidFill>
          </a:endParaRPr>
        </a:p>
      </dsp:txBody>
      <dsp:txXfrm>
        <a:off x="837633" y="2719586"/>
        <a:ext cx="8226961" cy="725223"/>
      </dsp:txXfrm>
    </dsp:sp>
    <dsp:sp modelId="{AE0CD220-A4CF-4270-9461-012C5C94CBAA}">
      <dsp:nvSpPr>
        <dsp:cNvPr id="15" name="圆角矩形 14"/>
        <dsp:cNvSpPr/>
      </dsp:nvSpPr>
      <dsp:spPr bwMode="white">
        <a:xfrm>
          <a:off x="0" y="3626115"/>
          <a:ext cx="9064594" cy="725223"/>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3626115"/>
        <a:ext cx="9064594" cy="725223"/>
      </dsp:txXfrm>
    </dsp:sp>
    <dsp:sp modelId="{BAE10813-816D-45E1-8F74-BDD0F4CFCF81}">
      <dsp:nvSpPr>
        <dsp:cNvPr id="16" name="矩形 15"/>
        <dsp:cNvSpPr/>
      </dsp:nvSpPr>
      <dsp:spPr bwMode="white">
        <a:xfrm>
          <a:off x="219380" y="3789290"/>
          <a:ext cx="398873" cy="39887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sp:spPr>
      <dsp:style>
        <a:lnRef idx="2">
          <a:schemeClr val="lt1">
            <a:alpha val="0"/>
          </a:schemeClr>
        </a:lnRef>
        <a:fillRef idx="1">
          <a:schemeClr val="accent5">
            <a:hueOff val="7620000"/>
            <a:satOff val="-12156"/>
            <a:lumOff val="13725"/>
            <a:alpha val="100000"/>
          </a:schemeClr>
        </a:fillRef>
        <a:effectRef idx="0">
          <a:scrgbClr r="0" g="0" b="0"/>
        </a:effectRef>
        <a:fontRef idx="minor">
          <a:schemeClr val="lt1"/>
        </a:fontRef>
      </dsp:style>
      <dsp:txXfrm>
        <a:off x="219380" y="3789290"/>
        <a:ext cx="398873" cy="398873"/>
      </dsp:txXfrm>
    </dsp:sp>
    <dsp:sp modelId="{AF1B5E4D-BE56-4D67-A048-C73B3ED3EE89}">
      <dsp:nvSpPr>
        <dsp:cNvPr id="17" name="矩形 16"/>
        <dsp:cNvSpPr/>
      </dsp:nvSpPr>
      <dsp:spPr bwMode="white">
        <a:xfrm>
          <a:off x="837633" y="3626115"/>
          <a:ext cx="8226961" cy="72522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6752" tIns="76752" rIns="76752" bIns="76752"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US">
              <a:solidFill>
                <a:schemeClr val="tx1"/>
              </a:solidFill>
            </a:rPr>
            <a:t>Monitor through average settlement period for trade payables.</a:t>
          </a:r>
          <a:endParaRPr>
            <a:solidFill>
              <a:schemeClr val="tx1"/>
            </a:solidFill>
          </a:endParaRPr>
        </a:p>
      </dsp:txBody>
      <dsp:txXfrm>
        <a:off x="837633" y="3626115"/>
        <a:ext cx="8226961" cy="72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86489" cy="3785419"/>
        <a:chOff x="0" y="0"/>
        <a:chExt cx="6586489" cy="3785419"/>
      </a:xfrm>
    </dsp:grpSpPr>
    <dsp:sp modelId="{8388B52F-7DA2-4730-93E7-6DA71F6BD69D}">
      <dsp:nvSpPr>
        <dsp:cNvPr id="3" name="圆角矩形 2"/>
        <dsp:cNvSpPr/>
      </dsp:nvSpPr>
      <dsp:spPr bwMode="white">
        <a:xfrm>
          <a:off x="0" y="89310"/>
          <a:ext cx="6586489" cy="1223645"/>
        </a:xfrm>
        <a:prstGeom prst="roundRect">
          <a:avLst/>
        </a:prstGeom>
      </dsp:spPr>
      <dsp:style>
        <a:lnRef idx="3">
          <a:schemeClr val="lt1"/>
        </a:lnRef>
        <a:fillRef idx="1">
          <a:schemeClr val="accent5"/>
        </a:fillRef>
        <a:effectRef idx="1">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dirty="0"/>
            <a:t>How might each of these affect levels of inventory held by a business?</a:t>
          </a:r>
        </a:p>
      </dsp:txBody>
      <dsp:txXfrm>
        <a:off x="0" y="89310"/>
        <a:ext cx="6586489" cy="1223645"/>
      </dsp:txXfrm>
    </dsp:sp>
    <dsp:sp modelId="{0A84DFAD-5F6C-4F3C-B5F0-E495A83B3923}">
      <dsp:nvSpPr>
        <dsp:cNvPr id="4" name="矩形 3"/>
        <dsp:cNvSpPr/>
      </dsp:nvSpPr>
      <dsp:spPr bwMode="white">
        <a:xfrm>
          <a:off x="0" y="1312955"/>
          <a:ext cx="6586489" cy="238315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9121" tIns="36830" rIns="206248" bIns="36830" anchor="t"/>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20000"/>
            </a:spcAft>
            <a:buChar char="•"/>
          </a:pPr>
          <a:r>
            <a:rPr lang="en-GB">
              <a:solidFill>
                <a:schemeClr val="tx1"/>
              </a:solidFill>
            </a:rPr>
            <a:t>Increase in number of production bottlenecks</a:t>
          </a:r>
          <a:endParaRPr lang="en-US">
            <a:solidFill>
              <a:schemeClr val="tx1"/>
            </a:solidFill>
          </a:endParaRPr>
        </a:p>
        <a:p>
          <a:pPr lvl="1">
            <a:lnSpc>
              <a:spcPct val="100000"/>
            </a:lnSpc>
            <a:spcBef>
              <a:spcPct val="0"/>
            </a:spcBef>
            <a:spcAft>
              <a:spcPct val="20000"/>
            </a:spcAft>
            <a:buChar char="•"/>
          </a:pPr>
          <a:r>
            <a:rPr lang="en-GB" dirty="0">
              <a:solidFill>
                <a:schemeClr val="tx1"/>
              </a:solidFill>
            </a:rPr>
            <a:t>Rise in business cost of capital</a:t>
          </a:r>
          <a:endParaRPr lang="en-US" dirty="0">
            <a:solidFill>
              <a:schemeClr val="tx1"/>
            </a:solidFill>
          </a:endParaRPr>
        </a:p>
        <a:p>
          <a:pPr lvl="1">
            <a:lnSpc>
              <a:spcPct val="100000"/>
            </a:lnSpc>
            <a:spcBef>
              <a:spcPct val="0"/>
            </a:spcBef>
            <a:spcAft>
              <a:spcPct val="20000"/>
            </a:spcAft>
            <a:buChar char="•"/>
          </a:pPr>
          <a:r>
            <a:rPr lang="en-GB">
              <a:solidFill>
                <a:schemeClr val="tx1"/>
              </a:solidFill>
            </a:rPr>
            <a:t>Decision to offer a narrower range of products</a:t>
          </a:r>
          <a:endParaRPr lang="en-US">
            <a:solidFill>
              <a:schemeClr val="tx1"/>
            </a:solidFill>
          </a:endParaRPr>
        </a:p>
        <a:p>
          <a:pPr lvl="1">
            <a:lnSpc>
              <a:spcPct val="100000"/>
            </a:lnSpc>
            <a:spcBef>
              <a:spcPct val="0"/>
            </a:spcBef>
            <a:spcAft>
              <a:spcPct val="20000"/>
            </a:spcAft>
            <a:buChar char="•"/>
          </a:pPr>
          <a:r>
            <a:rPr lang="en-GB">
              <a:solidFill>
                <a:schemeClr val="tx1"/>
              </a:solidFill>
            </a:rPr>
            <a:t>A switch of suppliers from overseas to local</a:t>
          </a:r>
          <a:endParaRPr lang="en-US">
            <a:solidFill>
              <a:schemeClr val="tx1"/>
            </a:solidFill>
          </a:endParaRPr>
        </a:p>
        <a:p>
          <a:pPr lvl="1">
            <a:lnSpc>
              <a:spcPct val="100000"/>
            </a:lnSpc>
            <a:spcBef>
              <a:spcPct val="0"/>
            </a:spcBef>
            <a:spcAft>
              <a:spcPct val="20000"/>
            </a:spcAft>
            <a:buChar char="•"/>
          </a:pPr>
          <a:r>
            <a:rPr lang="en-GB">
              <a:solidFill>
                <a:schemeClr val="tx1"/>
              </a:solidFill>
            </a:rPr>
            <a:t>Deterioration in quality and reliability of bought in components.</a:t>
          </a:r>
          <a:endParaRPr lang="en-US">
            <a:solidFill>
              <a:schemeClr val="tx1"/>
            </a:solidFill>
          </a:endParaRPr>
        </a:p>
      </dsp:txBody>
      <dsp:txXfrm>
        <a:off x="0" y="1312955"/>
        <a:ext cx="6586489" cy="2383155"/>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3443B-9F61-4F52-BA85-553706658F9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7921B-F745-46AB-B1CF-E66CBB15B68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Cash is used to pay trade payables for raw materials, or raw materials are bought for immediate cash settlement. Cash is also spent on labour and other items that turn raw materials into work in progress and, finally, into finished goods. The finished goods are sold to customers either for cash or on credit. In the case of credit customers, there will be a delay before the cash is received from the sales. Receipt of cash completes the cycle.</a:t>
            </a: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07D5E36-C3A8-43BD-92DB-F726A04A3ACD}"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For businesses that buy and sell on credit, three ratios are required to calculate the OCC.</a:t>
            </a:r>
            <a:endParaRPr lang="en-US" altLang="en-US">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E946598-C5C2-49CC-B59F-453BB1BD7F4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047F360-BCC3-443B-AF9C-57B51570EFE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Category A contains inventories that, though relatively few in quantity, account for a large proportion of the total value. Category B inventories consist of those items that are less valuable but more numerous. Category C comprises those inventories items that are very numerous but relatively low in value. Different inventories’ control rules would be applied to each category. For example, only Category A inventories would attract the more expensive and sophisticated</a:t>
            </a:r>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controls.</a:t>
            </a: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2AAC16-7980-46DC-A09A-2184E4A8024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Here, we assume that there is a constant rate of usage of the inventories item and that inventories are reduced to 0 just as new inventories arrive. At time 0, there is a full level of inventories. This is steadily used as time passes and just as it falls to 0 it is replaced. This pattern is then repeated.</a:t>
            </a: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7B8204E-938B-4792-B323-41C730FB955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Small inventories levels imply frequent reordering and high annual ordering costs. Small inventories levels also imply relatively low inventories holding costs. High inventories levels imply exactly the opposite. There is, in theory, an optimum order size that will lead to the sum of ordering and holding costs (total costs) being at a minimum.</a:t>
            </a:r>
            <a:endParaRPr lang="en-US" altLang="en-US">
              <a:latin typeface="Arial" panose="020B0604020202020204" pitchFamily="34" charset="0"/>
              <a:cs typeface="Arial" panose="020B0604020202020204" pitchFamily="34"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24B4C-021D-48C4-8086-2157D21D046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3B84CA8-CDDD-4B1E-8B3D-930F17FF4A3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It can be seen that 30 per cent of the sales income for June is received in that month; the remainder is received in the following three months. The expected (target) pattern of cash receipts for June sales, which has been assumed, is also depicted. By comparing the actual and expected pattern of receipts, it is possible to see whether credit sales are being properly controlled and to decide whether corrective action is required.</a:t>
            </a:r>
            <a:endParaRPr lang="en-US" altLang="en-US">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6DDFAD7-DA48-46FA-9744-489000F104D4}"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Management sets the upper and lower limits for the business’s cash balance. When the balance goes beyond either of these limits, unless it is clear that the balance will return fairly quickly to within the limit, action will need to be taken. If the upper limit is breached, some cash will be placed on deposit or used to buy some marketable securities. If the lower limit is breached, the business will need to borrow some cash or sell some securities.</a:t>
            </a: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BC2E878-1915-45C8-BF7B-2C8446077924}"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The OCC is the time lapse between paying for goods and receiving the cash from the sale of those goods. The length of the OCC has a significant impact on the amount of funds that the business needs to apply to working capital.</a:t>
            </a: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DDFAC14-0691-4E4B-A6DA-2F52ED3880A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9E4DAF09-044E-4B3F-9F48-991413A76D12}"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205071CC-5482-434E-907A-C57871598E47}" type="slidenum">
              <a:rPr lang="en-US" altLang="en-US"/>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9A76FBEB-F819-472C-9FCE-55CFED9BFDBF}"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5"/>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6"/>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7" name="Slide Number Placeholder 7"/>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384AC5EC-CF74-4371-88BA-40910912A049}" type="slidenum">
              <a:rPr lang="en-US" altLang="en-US"/>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94A8A31C-3D8F-4172-A870-A659529E53BC}" type="slidenum">
              <a:rPr lang="en-US" altLang="en-US"/>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DE435F0D-112F-4506-81E9-F5229FFC049E}" type="slidenum">
              <a:rPr lang="en-US" altLang="en-US"/>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2EC58800-6C4B-438A-AA9B-F9CB4DE2B6AF}" type="slidenum">
              <a:rPr lang="en-US" altLang="en-US"/>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5"/>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6"/>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7" name="Slide Number Placeholder 7"/>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8D9A8BBE-B922-4AE2-8DE9-D69FA9D953C0}"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5"/>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6"/>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7" name="Slide Number Placeholder 7"/>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09A656FE-9828-4754-9D39-4405D25839F6}" type="slidenum">
              <a:rPr lang="en-US" altLang="en-US"/>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573701E7-ED76-49E0-AF06-9E300EF04D6B}" type="slidenum">
              <a:rPr lang="en-US" altLang="en-US"/>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a:lvl1pPr>
          </a:lstStyle>
          <a:p>
            <a:fld id="{07B77ECD-FB92-43EB-B19E-9F2A92CABFA3}" type="slidenum">
              <a:rPr lang="en-US" altLang="en-US"/>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67731" y="711913"/>
            <a:ext cx="10856539"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67731" y="1285751"/>
            <a:ext cx="10856539" cy="429255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67731" y="711913"/>
            <a:ext cx="10856539"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67731" y="1285751"/>
            <a:ext cx="10856539" cy="429255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0" y="636493"/>
            <a:ext cx="10886752"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42640" y="1210330"/>
            <a:ext cx="10886752" cy="43679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
        <p:nvSpPr>
          <p:cNvPr id="15" name="Subtitle 2"/>
          <p:cNvSpPr txBox="1"/>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600"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8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8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6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2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endParaRPr lang="en-GB" sz="100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1" y="636493"/>
            <a:ext cx="10873500"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endParaRPr lang="en-GB" dirty="0"/>
          </a:p>
        </p:txBody>
      </p:sp>
      <p:sp>
        <p:nvSpPr>
          <p:cNvPr id="4" name="Subtitle 2"/>
          <p:cNvSpPr>
            <a:spLocks noGrp="1"/>
          </p:cNvSpPr>
          <p:nvPr>
            <p:ph type="subTitle" idx="1" hasCustomPrompt="1"/>
          </p:nvPr>
        </p:nvSpPr>
        <p:spPr>
          <a:xfrm>
            <a:off x="642641" y="1210330"/>
            <a:ext cx="10873500" cy="43414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GB" dirty="0"/>
              <a:t>Please do not change the formatting of this slide. </a:t>
            </a:r>
            <a:endParaRPr lang="en-GB" dirty="0"/>
          </a:p>
          <a:p>
            <a:endParaRPr lang="en-GB" dirty="0"/>
          </a:p>
          <a:p>
            <a:r>
              <a:rPr lang="en-GB" dirty="0"/>
              <a:t>Remember to keep your slides brief. Only include key points of prompts on the screen.</a:t>
            </a:r>
            <a:endParaRPr lang="en-GB" dirty="0"/>
          </a:p>
          <a:p>
            <a:endParaRPr lang="en-GB" dirty="0"/>
          </a:p>
          <a:p>
            <a:r>
              <a:rPr lang="en-GB" dirty="0"/>
              <a:t>Retain the formatting set out here. Elements of the slide are aligned as per the brand guidelines.</a:t>
            </a:r>
            <a:endParaRPr lang="en-GB" dirty="0"/>
          </a:p>
          <a:p>
            <a:endParaRPr lang="en-GB" dirty="0"/>
          </a:p>
          <a:p>
            <a:r>
              <a:rPr lang="en-GB" dirty="0"/>
              <a:t>If emphasis of one or two words is called for then bold text is permitted, though use this sparingly.</a:t>
            </a:r>
            <a:endParaRPr lang="en-GB" dirty="0"/>
          </a:p>
          <a:p>
            <a:endParaRPr lang="en-GB" dirty="0"/>
          </a:p>
          <a:p>
            <a:r>
              <a:rPr lang="en-GB" dirty="0"/>
              <a:t>For more information about our editorial style and to download the latest templates, visit: londonmet.ac.uk/brand.</a:t>
            </a:r>
            <a:endParaRPr lang="en-GB" dirty="0"/>
          </a:p>
          <a:p>
            <a:endParaRPr lang="en-GB" dirty="0"/>
          </a:p>
          <a:p>
            <a:r>
              <a:rPr lang="en-GB" dirty="0"/>
              <a:t> </a:t>
            </a:r>
            <a:endParaRPr lang="en-GB" dirty="0"/>
          </a:p>
        </p:txBody>
      </p:sp>
      <p:sp>
        <p:nvSpPr>
          <p:cNvPr id="15" name="Subtitle 2"/>
          <p:cNvSpPr txBox="1"/>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600"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8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8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6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2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035" indent="0" algn="ctr" defTabSz="13716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endParaRPr lang="en-GB" sz="100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e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emf"/><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6" name="Text Box 13"/>
          <p:cNvSpPr txBox="1">
            <a:spLocks noChangeArrowheads="1"/>
          </p:cNvSpPr>
          <p:nvPr userDrawn="1"/>
        </p:nvSpPr>
        <p:spPr bwMode="auto">
          <a:xfrm>
            <a:off x="247651" y="6445251"/>
            <a:ext cx="11523133"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panose="020B0604020202020204"/>
                <a:ea typeface="Verdana" panose="020B0604030504040204" pitchFamily="34" charset="0"/>
                <a:cs typeface="Verdana" panose="020B0604030504040204" pitchFamily="34" charset="0"/>
              </a:rPr>
              <a:t>Copyright © 2020, 2017, 2014 Pearson Education, Inc. All Rights Reserved</a:t>
            </a:r>
            <a:endParaRPr lang="en-GB" sz="1200" dirty="0">
              <a:solidFill>
                <a:srgbClr val="000000"/>
              </a:solidFill>
              <a:latin typeface="Arial" panose="020B0604020202020204"/>
              <a:ea typeface="Verdana" panose="020B0604030504040204" pitchFamily="34" charset="0"/>
              <a:cs typeface="Verdana" panose="020B0604030504040204" pitchFamily="34" charset="0"/>
            </a:endParaRPr>
          </a:p>
        </p:txBody>
      </p:sp>
      <p:pic>
        <p:nvPicPr>
          <p:cNvPr id="3077" name="Picture 8" descr="Pearson Logo"/>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9601" y="6405563"/>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9" name="Text Box 13"/>
          <p:cNvSpPr txBox="1">
            <a:spLocks noChangeArrowheads="1"/>
          </p:cNvSpPr>
          <p:nvPr userDrawn="1"/>
        </p:nvSpPr>
        <p:spPr bwMode="auto">
          <a:xfrm>
            <a:off x="247651" y="6445251"/>
            <a:ext cx="11523133"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panose="020B0604020202020204"/>
                <a:ea typeface="Verdana" panose="020B0604030504040204" pitchFamily="34" charset="0"/>
                <a:cs typeface="Verdana" panose="020B0604030504040204" pitchFamily="34" charset="0"/>
              </a:rPr>
              <a:t>Copyright © 2020, 2017, 2014 Pearson Education, Inc. All Rights Reserved</a:t>
            </a:r>
            <a:endParaRPr lang="en-GB" sz="1200" dirty="0">
              <a:solidFill>
                <a:srgbClr val="000000"/>
              </a:solidFill>
              <a:latin typeface="Arial" panose="020B0604020202020204"/>
              <a:ea typeface="Verdana" panose="020B0604030504040204" pitchFamily="34" charset="0"/>
              <a:cs typeface="Verdana" panose="020B0604030504040204" pitchFamily="34" charset="0"/>
            </a:endParaRPr>
          </a:p>
        </p:txBody>
      </p:sp>
      <p:pic>
        <p:nvPicPr>
          <p:cNvPr id="1029" name="Picture 8" descr="Pearson Logo"/>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9601" y="6405563"/>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6D3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hyperlink" Target="https://creativecommons.org/licenses/by-sa/3.0/" TargetMode="External"/><Relationship Id="rId2" Type="http://schemas.openxmlformats.org/officeDocument/2006/relationships/hyperlink" Target="http://music.stackexchange.com/questions/22991/what-is-the-purpose-of-the-pop-filter" TargetMode="Externa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image" Target="../media/image16.jpeg"/><Relationship Id="rId3" Type="http://schemas.microsoft.com/office/2007/relationships/media" Target="https://www.youtube.com/embed/nFu4FFgbMY4?feature=oembed" TargetMode="External"/><Relationship Id="rId2" Type="http://schemas.openxmlformats.org/officeDocument/2006/relationships/video" Target="https://www.youtube.com/embed/nFu4FFgbMY4?feature=oembed" TargetMode="External"/><Relationship Id="rId1" Type="http://schemas.openxmlformats.org/officeDocument/2006/relationships/hyperlink" Target="https://www.youtube.com/watch?v=nFu4FFgbMY4&amp;t=1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hyperlink" Target="https://creativecommons.org/licenses/by-sa/3.0/" TargetMode="External"/><Relationship Id="rId2" Type="http://schemas.openxmlformats.org/officeDocument/2006/relationships/hyperlink" Target="https://www.kubie-gold.co.uk/local-area/feeling-festive-hyde-park-winter-wonderland-is-open-for-business/" TargetMode="External"/><Relationship Id="rId1"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122" name="Title 1"/>
          <p:cNvSpPr>
            <a:spLocks noGrp="1" noChangeArrowheads="1"/>
          </p:cNvSpPr>
          <p:nvPr>
            <p:ph type="ctrTitle"/>
          </p:nvPr>
        </p:nvSpPr>
        <p:spPr>
          <a:xfrm>
            <a:off x="1092739" y="1481590"/>
            <a:ext cx="4858004" cy="1470025"/>
          </a:xfrm>
        </p:spPr>
        <p:txBody>
          <a:bodyPr/>
          <a:lstStyle/>
          <a:p>
            <a:r>
              <a:rPr lang="en-GB" altLang="en-US" dirty="0"/>
              <a:t>MN7029 – Financial Decision Making</a:t>
            </a:r>
            <a:endParaRPr lang="en-US" altLang="en-US" dirty="0"/>
          </a:p>
        </p:txBody>
      </p:sp>
      <p:sp>
        <p:nvSpPr>
          <p:cNvPr id="5123" name="Subtitle 2"/>
          <p:cNvSpPr>
            <a:spLocks noGrp="1" noChangeArrowheads="1"/>
          </p:cNvSpPr>
          <p:nvPr>
            <p:ph type="subTitle" idx="1"/>
          </p:nvPr>
        </p:nvSpPr>
        <p:spPr>
          <a:xfrm>
            <a:off x="805343" y="4241800"/>
            <a:ext cx="5145400" cy="1752600"/>
          </a:xfrm>
        </p:spPr>
        <p:txBody>
          <a:bodyPr/>
          <a:lstStyle/>
          <a:p>
            <a:r>
              <a:rPr lang="en-GB" altLang="en-US" sz="4800" dirty="0"/>
              <a:t>2.3 Working Capital Management</a:t>
            </a:r>
            <a:endParaRPr lang="en-US" alt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43175" y="109538"/>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Inventories financing cost</a:t>
            </a:r>
            <a:endParaRPr lang="en-GB" altLang="en-US" sz="2400">
              <a:solidFill>
                <a:srgbClr val="007BA4"/>
              </a:solidFill>
            </a:endParaRPr>
          </a:p>
        </p:txBody>
      </p:sp>
      <p:graphicFrame>
        <p:nvGraphicFramePr>
          <p:cNvPr id="7304" name="Group 136"/>
          <p:cNvGraphicFramePr>
            <a:graphicFrameLocks noGrp="1"/>
          </p:cNvGraphicFramePr>
          <p:nvPr/>
        </p:nvGraphicFramePr>
        <p:xfrm>
          <a:off x="1963739" y="842963"/>
          <a:ext cx="8264527" cy="5172074"/>
        </p:xfrm>
        <a:graphic>
          <a:graphicData uri="http://schemas.openxmlformats.org/drawingml/2006/table">
            <a:tbl>
              <a:tblPr/>
              <a:tblGrid>
                <a:gridCol w="1236662"/>
                <a:gridCol w="1343025"/>
                <a:gridCol w="866775"/>
                <a:gridCol w="1190625"/>
                <a:gridCol w="1247775"/>
                <a:gridCol w="1114425"/>
                <a:gridCol w="1265240"/>
              </a:tblGrid>
              <a:tr h="20651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r>
              <a:tr h="122779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Business</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Type of operations</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Cost of capital</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Average inventories held</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Financing cost of holding inventories</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Operating profit/ (loss)</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Financing cost as % of operating profit/(loss)</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r>
              <a:tr h="371327">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5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5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(a)</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(b)</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(a) × (b)</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5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5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r>
              <a:tr h="358119">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5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5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700" b="1" i="0" u="none" strike="noStrike" cap="none" normalizeH="0" baseline="0">
                          <a:ln>
                            <a:noFill/>
                          </a:ln>
                          <a:solidFill>
                            <a:schemeClr val="tx1"/>
                          </a:solidFill>
                          <a:effectLst/>
                          <a:latin typeface="Arial" panose="020B0604020202020204" pitchFamily="34" charset="0"/>
                        </a:rPr>
                        <a:t>%</a:t>
                      </a:r>
                      <a:endParaRPr kumimoji="0" lang="en-US" altLang="en-US" sz="17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700" b="1" i="0" u="none" strike="noStrike" cap="none" normalizeH="0" baseline="0">
                          <a:ln>
                            <a:noFill/>
                          </a:ln>
                          <a:solidFill>
                            <a:schemeClr val="tx1"/>
                          </a:solidFill>
                          <a:effectLst/>
                          <a:latin typeface="Arial" panose="020B0604020202020204" pitchFamily="34" charset="0"/>
                        </a:rPr>
                        <a:t>%</a:t>
                      </a:r>
                      <a:endParaRPr kumimoji="0" lang="en-US" altLang="en-US" sz="17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chemeClr val="bg1"/>
                    </a:solidFill>
                  </a:tcPr>
                </a:tc>
              </a:tr>
              <a:tr h="20651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8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8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0"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DCAE76"/>
                    </a:solidFill>
                  </a:tcPr>
                </a:tc>
              </a:tr>
              <a:tr h="770506">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Associated British Foods</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altLang="en-US" sz="1500" b="1" i="1" u="none" strike="noStrike" cap="none" normalizeH="0" baseline="0" dirty="0">
                          <a:ln>
                            <a:noFill/>
                          </a:ln>
                          <a:solidFill>
                            <a:schemeClr val="tx1"/>
                          </a:solidFill>
                          <a:effectLst/>
                          <a:latin typeface="Arial" panose="020B0604020202020204" pitchFamily="34" charset="0"/>
                        </a:rPr>
                        <a:t>Food producer</a:t>
                      </a:r>
                      <a:endParaRPr kumimoji="0" lang="en-US" altLang="en-US" sz="1500" b="1" i="1"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14.2</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£2,144m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£304.4m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£1,404m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21.7</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r>
              <a:tr h="53130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BT Group</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altLang="en-US" sz="1500" b="1" i="1" u="none" strike="noStrike" cap="none" normalizeH="0" baseline="0" dirty="0">
                          <a:ln>
                            <a:noFill/>
                          </a:ln>
                          <a:solidFill>
                            <a:schemeClr val="tx1"/>
                          </a:solidFill>
                          <a:effectLst/>
                          <a:latin typeface="Arial" panose="020B0604020202020204" pitchFamily="34" charset="0"/>
                        </a:rPr>
                        <a:t>Telecoms</a:t>
                      </a:r>
                      <a:endParaRPr kumimoji="0" lang="en-US" altLang="en-US" sz="1500" b="1" i="1"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8.4</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£233</a:t>
                      </a:r>
                      <a:r>
                        <a:rPr kumimoji="0" lang="en-GB" altLang="en-US" sz="1500" b="1" i="0" u="none" strike="noStrike" cap="none" normalizeH="0" baseline="0" dirty="0">
                          <a:ln>
                            <a:noFill/>
                          </a:ln>
                          <a:solidFill>
                            <a:schemeClr val="tx1"/>
                          </a:solidFill>
                          <a:effectLst/>
                          <a:latin typeface="Arial" panose="020B0604020202020204" pitchFamily="34" charset="0"/>
                        </a:rPr>
                        <a:t>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£19.5</a:t>
                      </a:r>
                      <a:r>
                        <a:rPr kumimoji="0" lang="en-GB" altLang="en-US" sz="1500" b="1" i="0" u="none" strike="noStrike" cap="none" normalizeH="0" baseline="0" dirty="0">
                          <a:ln>
                            <a:noFill/>
                          </a:ln>
                          <a:solidFill>
                            <a:schemeClr val="tx1"/>
                          </a:solidFill>
                          <a:effectLst/>
                          <a:latin typeface="Arial" panose="020B0604020202020204" pitchFamily="34" charset="0"/>
                        </a:rPr>
                        <a:t>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£20,342</a:t>
                      </a:r>
                      <a:r>
                        <a:rPr kumimoji="0" lang="en-GB" altLang="en-US" sz="1500" b="1" i="0" u="none" strike="noStrike" cap="none" normalizeH="0" baseline="0" dirty="0">
                          <a:ln>
                            <a:noFill/>
                          </a:ln>
                          <a:solidFill>
                            <a:schemeClr val="tx1"/>
                          </a:solidFill>
                          <a:effectLst/>
                          <a:latin typeface="Arial" panose="020B0604020202020204" pitchFamily="34" charset="0"/>
                        </a:rPr>
                        <a:t>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 0.1</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r>
              <a:tr h="52250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Go-Ahead</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altLang="en-US" sz="1500" b="1" i="1" u="none" strike="noStrike" cap="none" normalizeH="0" baseline="0">
                          <a:ln>
                            <a:noFill/>
                          </a:ln>
                          <a:solidFill>
                            <a:schemeClr val="tx1"/>
                          </a:solidFill>
                          <a:effectLst/>
                          <a:latin typeface="Arial" panose="020B0604020202020204" pitchFamily="34" charset="0"/>
                        </a:rPr>
                        <a:t>Transport</a:t>
                      </a:r>
                      <a:endParaRPr kumimoji="0" lang="en-US" altLang="en-US" sz="1500" b="1" i="1"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5.2</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   £17m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£0.9m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£161m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 0.6</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r>
              <a:tr h="4975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a:ln>
                            <a:noFill/>
                          </a:ln>
                          <a:solidFill>
                            <a:schemeClr val="tx1"/>
                          </a:solidFill>
                          <a:effectLst/>
                          <a:latin typeface="Arial" panose="020B0604020202020204" pitchFamily="34" charset="0"/>
                        </a:rPr>
                        <a:t>Kingfisher</a:t>
                      </a:r>
                      <a:endParaRPr kumimoji="0" lang="en-US" altLang="en-US" sz="1500" b="1" i="0"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altLang="en-US" sz="1500" b="1" i="1" u="none" strike="noStrike" cap="none" normalizeH="0" baseline="0">
                          <a:ln>
                            <a:noFill/>
                          </a:ln>
                          <a:solidFill>
                            <a:schemeClr val="tx1"/>
                          </a:solidFill>
                          <a:effectLst/>
                          <a:latin typeface="Arial" panose="020B0604020202020204" pitchFamily="34" charset="0"/>
                        </a:rPr>
                        <a:t>DIY</a:t>
                      </a:r>
                      <a:endParaRPr kumimoji="0" lang="en-US" altLang="en-US" sz="1500" b="1" i="1"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10.1</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   £2,437m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£246.1m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£685m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35.9</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noFill/>
                  </a:tcPr>
                </a:tc>
              </a:tr>
              <a:tr h="47993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Tesco</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altLang="en-US" sz="1500" b="1" i="1" u="none" strike="noStrike" cap="none" normalizeH="0" baseline="0">
                          <a:ln>
                            <a:noFill/>
                          </a:ln>
                          <a:solidFill>
                            <a:schemeClr val="tx1"/>
                          </a:solidFill>
                          <a:effectLst/>
                          <a:latin typeface="Arial" panose="020B0604020202020204" pitchFamily="34" charset="0"/>
                        </a:rPr>
                        <a:t>Supermarket</a:t>
                      </a:r>
                      <a:endParaRPr kumimoji="0" lang="en-US" altLang="en-US" sz="1500" b="1" i="1" u="none" strike="noStrike" cap="none" normalizeH="0" baseline="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9.5</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   £2,282m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£216.8m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£1,837m</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altLang="en-US" sz="1500" b="1" i="0" u="none" strike="noStrike" cap="none" normalizeH="0" baseline="0" dirty="0">
                          <a:ln>
                            <a:noFill/>
                          </a:ln>
                          <a:solidFill>
                            <a:schemeClr val="tx1"/>
                          </a:solidFill>
                          <a:effectLst/>
                          <a:latin typeface="Arial" panose="020B0604020202020204" pitchFamily="34" charset="0"/>
                        </a:rPr>
                        <a:t>11.8</a:t>
                      </a:r>
                      <a:endParaRPr kumimoji="0" lang="en-US" altLang="en-US" sz="1500" b="1" i="0" u="none" strike="noStrike" cap="none" normalizeH="0" baseline="0" dirty="0">
                        <a:ln>
                          <a:noFill/>
                        </a:ln>
                        <a:solidFill>
                          <a:schemeClr val="tx1"/>
                        </a:solidFill>
                        <a:effectLst/>
                        <a:latin typeface="Arial" panose="020B0604020202020204" pitchFamily="34" charset="0"/>
                      </a:endParaRPr>
                    </a:p>
                  </a:txBody>
                  <a:tcPr marL="84523" marR="84523" marT="42285" marB="42285" horzOverflow="overflow">
                    <a:lnL>
                      <a:noFill/>
                    </a:lnL>
                    <a:lnR>
                      <a:noFill/>
                    </a:lnR>
                    <a:lnT>
                      <a:noFill/>
                    </a:lnT>
                    <a:lnB>
                      <a:noFill/>
                    </a:lnB>
                    <a:lnTlToBr>
                      <a:noFill/>
                    </a:lnTlToBr>
                    <a:lnBlToTr>
                      <a:noFill/>
                    </a:lnBlToTr>
                    <a:solidFill>
                      <a:srgbClr val="FFE4C9"/>
                    </a:solidFill>
                  </a:tcPr>
                </a:tc>
              </a:tr>
            </a:tbl>
          </a:graphicData>
        </a:graphic>
      </p:graphicFrame>
      <p:sp>
        <p:nvSpPr>
          <p:cNvPr id="23626" name="TextBox 20"/>
          <p:cNvSpPr txBox="1">
            <a:spLocks noChangeArrowheads="1"/>
          </p:cNvSpPr>
          <p:nvPr/>
        </p:nvSpPr>
        <p:spPr bwMode="auto">
          <a:xfrm>
            <a:off x="1897064" y="6162675"/>
            <a:ext cx="7261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IN" altLang="en-US" sz="800" i="1">
                <a:solidFill>
                  <a:srgbClr val="000000"/>
                </a:solidFill>
                <a:cs typeface="Arial" panose="020B0604020202020204" pitchFamily="34" charset="0"/>
              </a:rPr>
              <a:t>Source</a:t>
            </a:r>
            <a:r>
              <a:rPr lang="en-IN" altLang="en-US" sz="800">
                <a:solidFill>
                  <a:srgbClr val="000000"/>
                </a:solidFill>
                <a:cs typeface="Arial" panose="020B0604020202020204" pitchFamily="34" charset="0"/>
              </a:rPr>
              <a:t>: </a:t>
            </a:r>
            <a:r>
              <a:rPr lang="en-US" altLang="en-US" sz="800">
                <a:solidFill>
                  <a:srgbClr val="000000"/>
                </a:solidFill>
                <a:cs typeface="Arial" panose="020B0604020202020204" pitchFamily="34" charset="0"/>
              </a:rPr>
              <a:t>Annual reports of the businesses for the years ended during 2018.</a:t>
            </a:r>
            <a:endParaRPr lang="en-GB" altLang="en-US" sz="800">
              <a:solidFill>
                <a:srgbClr val="000000"/>
              </a:solidFill>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866900" y="100013"/>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Managing inventories</a:t>
            </a:r>
            <a:endParaRPr lang="en-GB" altLang="en-US" sz="2400">
              <a:solidFill>
                <a:srgbClr val="007BA4"/>
              </a:solidFill>
            </a:endParaRPr>
          </a:p>
        </p:txBody>
      </p:sp>
      <p:grpSp>
        <p:nvGrpSpPr>
          <p:cNvPr id="24579" name="Group 30"/>
          <p:cNvGrpSpPr/>
          <p:nvPr/>
        </p:nvGrpSpPr>
        <p:grpSpPr bwMode="auto">
          <a:xfrm>
            <a:off x="2647950" y="592138"/>
            <a:ext cx="6896100" cy="5483542"/>
            <a:chOff x="775" y="387"/>
            <a:chExt cx="4461" cy="3793"/>
          </a:xfrm>
        </p:grpSpPr>
        <p:sp>
          <p:nvSpPr>
            <p:cNvPr id="24580" name="AutoShape 3"/>
            <p:cNvSpPr>
              <a:spLocks noChangeArrowheads="1"/>
            </p:cNvSpPr>
            <p:nvPr/>
          </p:nvSpPr>
          <p:spPr bwMode="auto">
            <a:xfrm>
              <a:off x="839" y="387"/>
              <a:ext cx="4240" cy="3735"/>
            </a:xfrm>
            <a:prstGeom prst="roundRect">
              <a:avLst>
                <a:gd name="adj" fmla="val 5130"/>
              </a:avLst>
            </a:prstGeom>
            <a:solidFill>
              <a:srgbClr val="DBBB9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81" name="AutoShape 4"/>
            <p:cNvSpPr>
              <a:spLocks noChangeArrowheads="1"/>
            </p:cNvSpPr>
            <p:nvPr/>
          </p:nvSpPr>
          <p:spPr bwMode="auto">
            <a:xfrm>
              <a:off x="1317" y="1080"/>
              <a:ext cx="3757" cy="338"/>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82" name="Text Box 5"/>
            <p:cNvSpPr txBox="1">
              <a:spLocks noChangeArrowheads="1"/>
            </p:cNvSpPr>
            <p:nvPr/>
          </p:nvSpPr>
          <p:spPr bwMode="auto">
            <a:xfrm>
              <a:off x="1374" y="1148"/>
              <a:ext cx="362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Forecasting future demand</a:t>
              </a:r>
              <a:endParaRPr lang="en-GB" altLang="en-US" sz="2000" b="1">
                <a:solidFill>
                  <a:srgbClr val="000000"/>
                </a:solidFill>
              </a:endParaRPr>
            </a:p>
          </p:txBody>
        </p:sp>
        <p:sp>
          <p:nvSpPr>
            <p:cNvPr id="24583" name="AutoShape 6"/>
            <p:cNvSpPr>
              <a:spLocks noChangeArrowheads="1"/>
            </p:cNvSpPr>
            <p:nvPr/>
          </p:nvSpPr>
          <p:spPr bwMode="auto">
            <a:xfrm>
              <a:off x="1317" y="1530"/>
              <a:ext cx="3758" cy="338"/>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84" name="Text Box 7"/>
            <p:cNvSpPr txBox="1">
              <a:spLocks noChangeArrowheads="1"/>
            </p:cNvSpPr>
            <p:nvPr/>
          </p:nvSpPr>
          <p:spPr bwMode="auto">
            <a:xfrm>
              <a:off x="2232" y="1603"/>
              <a:ext cx="199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Financial ratios</a:t>
              </a:r>
              <a:endParaRPr lang="en-GB" altLang="en-US" sz="2000" b="1">
                <a:solidFill>
                  <a:srgbClr val="000000"/>
                </a:solidFill>
              </a:endParaRPr>
            </a:p>
          </p:txBody>
        </p:sp>
        <p:sp>
          <p:nvSpPr>
            <p:cNvPr id="24585" name="AutoShape 8"/>
            <p:cNvSpPr>
              <a:spLocks noChangeArrowheads="1"/>
            </p:cNvSpPr>
            <p:nvPr/>
          </p:nvSpPr>
          <p:spPr bwMode="auto">
            <a:xfrm>
              <a:off x="1317" y="1987"/>
              <a:ext cx="3758" cy="337"/>
            </a:xfrm>
            <a:prstGeom prst="cube">
              <a:avLst>
                <a:gd name="adj" fmla="val 17185"/>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86" name="Text Box 9"/>
            <p:cNvSpPr txBox="1">
              <a:spLocks noChangeArrowheads="1"/>
            </p:cNvSpPr>
            <p:nvPr/>
          </p:nvSpPr>
          <p:spPr bwMode="auto">
            <a:xfrm>
              <a:off x="1397" y="2056"/>
              <a:ext cx="362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Recording and reordering systems</a:t>
              </a:r>
              <a:endParaRPr lang="en-GB" altLang="en-US" sz="2000" b="1">
                <a:solidFill>
                  <a:srgbClr val="000000"/>
                </a:solidFill>
              </a:endParaRPr>
            </a:p>
          </p:txBody>
        </p:sp>
        <p:sp>
          <p:nvSpPr>
            <p:cNvPr id="24587" name="AutoShape 10"/>
            <p:cNvSpPr>
              <a:spLocks noChangeArrowheads="1"/>
            </p:cNvSpPr>
            <p:nvPr/>
          </p:nvSpPr>
          <p:spPr bwMode="auto">
            <a:xfrm>
              <a:off x="1310" y="2451"/>
              <a:ext cx="3765" cy="337"/>
            </a:xfrm>
            <a:prstGeom prst="cube">
              <a:avLst>
                <a:gd name="adj" fmla="val 17185"/>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88" name="AutoShape 11"/>
            <p:cNvSpPr>
              <a:spLocks noChangeArrowheads="1"/>
            </p:cNvSpPr>
            <p:nvPr/>
          </p:nvSpPr>
          <p:spPr bwMode="auto">
            <a:xfrm>
              <a:off x="1311" y="2909"/>
              <a:ext cx="3762" cy="337"/>
            </a:xfrm>
            <a:prstGeom prst="cube">
              <a:avLst>
                <a:gd name="adj" fmla="val 17185"/>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89" name="Text Box 12"/>
            <p:cNvSpPr txBox="1">
              <a:spLocks noChangeArrowheads="1"/>
            </p:cNvSpPr>
            <p:nvPr/>
          </p:nvSpPr>
          <p:spPr bwMode="auto">
            <a:xfrm>
              <a:off x="1399" y="2975"/>
              <a:ext cx="362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Inventories management models</a:t>
              </a:r>
              <a:endParaRPr lang="en-GB" altLang="en-US" sz="2000" b="1">
                <a:solidFill>
                  <a:srgbClr val="000000"/>
                </a:solidFill>
              </a:endParaRPr>
            </a:p>
          </p:txBody>
        </p:sp>
        <p:sp>
          <p:nvSpPr>
            <p:cNvPr id="24590" name="AutoShape 13"/>
            <p:cNvSpPr>
              <a:spLocks noChangeArrowheads="1"/>
            </p:cNvSpPr>
            <p:nvPr/>
          </p:nvSpPr>
          <p:spPr bwMode="auto">
            <a:xfrm>
              <a:off x="1311" y="3384"/>
              <a:ext cx="3768" cy="337"/>
            </a:xfrm>
            <a:prstGeom prst="cube">
              <a:avLst>
                <a:gd name="adj" fmla="val 1549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91" name="Text Box 14"/>
            <p:cNvSpPr txBox="1">
              <a:spLocks noChangeArrowheads="1"/>
            </p:cNvSpPr>
            <p:nvPr/>
          </p:nvSpPr>
          <p:spPr bwMode="auto">
            <a:xfrm>
              <a:off x="1432" y="3452"/>
              <a:ext cx="380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000" b="1">
                  <a:solidFill>
                    <a:srgbClr val="000000"/>
                  </a:solidFill>
                </a:rPr>
                <a:t>Enterprise resource planning (ERP) system</a:t>
              </a:r>
              <a:endParaRPr lang="en-GB" altLang="en-US" sz="2000" b="1">
                <a:solidFill>
                  <a:srgbClr val="000000"/>
                </a:solidFill>
              </a:endParaRPr>
            </a:p>
          </p:txBody>
        </p:sp>
        <p:sp>
          <p:nvSpPr>
            <p:cNvPr id="24592" name="Text Box 15"/>
            <p:cNvSpPr txBox="1">
              <a:spLocks noChangeArrowheads="1"/>
            </p:cNvSpPr>
            <p:nvPr/>
          </p:nvSpPr>
          <p:spPr bwMode="auto">
            <a:xfrm>
              <a:off x="2271" y="2520"/>
              <a:ext cx="190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Levels of control</a:t>
              </a:r>
              <a:endParaRPr lang="en-GB" altLang="en-US" sz="2000" b="1">
                <a:solidFill>
                  <a:srgbClr val="000000"/>
                </a:solidFill>
              </a:endParaRPr>
            </a:p>
          </p:txBody>
        </p:sp>
        <p:sp>
          <p:nvSpPr>
            <p:cNvPr id="24593" name="AutoShape 16"/>
            <p:cNvSpPr>
              <a:spLocks noChangeArrowheads="1"/>
            </p:cNvSpPr>
            <p:nvPr/>
          </p:nvSpPr>
          <p:spPr bwMode="auto">
            <a:xfrm>
              <a:off x="1311" y="3840"/>
              <a:ext cx="3768" cy="338"/>
            </a:xfrm>
            <a:prstGeom prst="cube">
              <a:avLst>
                <a:gd name="adj" fmla="val 171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94" name="Text Box 17"/>
            <p:cNvSpPr txBox="1">
              <a:spLocks noChangeArrowheads="1"/>
            </p:cNvSpPr>
            <p:nvPr/>
          </p:nvSpPr>
          <p:spPr bwMode="auto">
            <a:xfrm>
              <a:off x="1373" y="3903"/>
              <a:ext cx="362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Just-in-time (JIT) inventories management</a:t>
              </a:r>
              <a:endParaRPr lang="en-GB" altLang="en-US" sz="2000" b="1">
                <a:solidFill>
                  <a:srgbClr val="000000"/>
                </a:solidFill>
              </a:endParaRPr>
            </a:p>
          </p:txBody>
        </p:sp>
        <p:sp>
          <p:nvSpPr>
            <p:cNvPr id="24595" name="AutoShape 18"/>
            <p:cNvSpPr>
              <a:spLocks noChangeArrowheads="1"/>
            </p:cNvSpPr>
            <p:nvPr/>
          </p:nvSpPr>
          <p:spPr bwMode="auto">
            <a:xfrm>
              <a:off x="781" y="1079"/>
              <a:ext cx="342" cy="341"/>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96" name="AutoShape 19"/>
            <p:cNvSpPr>
              <a:spLocks noChangeArrowheads="1"/>
            </p:cNvSpPr>
            <p:nvPr/>
          </p:nvSpPr>
          <p:spPr bwMode="auto">
            <a:xfrm>
              <a:off x="781" y="1532"/>
              <a:ext cx="342" cy="341"/>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97" name="AutoShape 20"/>
            <p:cNvSpPr>
              <a:spLocks noChangeArrowheads="1"/>
            </p:cNvSpPr>
            <p:nvPr/>
          </p:nvSpPr>
          <p:spPr bwMode="auto">
            <a:xfrm>
              <a:off x="775" y="2452"/>
              <a:ext cx="342" cy="341"/>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98" name="AutoShape 21"/>
            <p:cNvSpPr>
              <a:spLocks noChangeArrowheads="1"/>
            </p:cNvSpPr>
            <p:nvPr/>
          </p:nvSpPr>
          <p:spPr bwMode="auto">
            <a:xfrm>
              <a:off x="778" y="1986"/>
              <a:ext cx="342" cy="342"/>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599" name="AutoShape 22"/>
            <p:cNvSpPr>
              <a:spLocks noChangeArrowheads="1"/>
            </p:cNvSpPr>
            <p:nvPr/>
          </p:nvSpPr>
          <p:spPr bwMode="auto">
            <a:xfrm>
              <a:off x="775" y="2912"/>
              <a:ext cx="342" cy="341"/>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600" name="AutoShape 23"/>
            <p:cNvSpPr>
              <a:spLocks noChangeArrowheads="1"/>
            </p:cNvSpPr>
            <p:nvPr/>
          </p:nvSpPr>
          <p:spPr bwMode="auto">
            <a:xfrm>
              <a:off x="775" y="3382"/>
              <a:ext cx="342" cy="340"/>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601" name="AutoShape 24"/>
            <p:cNvSpPr>
              <a:spLocks noChangeArrowheads="1"/>
            </p:cNvSpPr>
            <p:nvPr/>
          </p:nvSpPr>
          <p:spPr bwMode="auto">
            <a:xfrm>
              <a:off x="775" y="3838"/>
              <a:ext cx="342" cy="342"/>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4602" name="Text Box 25"/>
            <p:cNvSpPr txBox="1">
              <a:spLocks noChangeArrowheads="1"/>
            </p:cNvSpPr>
            <p:nvPr/>
          </p:nvSpPr>
          <p:spPr bwMode="auto">
            <a:xfrm>
              <a:off x="1047" y="438"/>
              <a:ext cx="3934"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Procedures and techniques</a:t>
              </a:r>
              <a:r>
                <a:rPr lang="en-GB" altLang="en-US" sz="2000">
                  <a:solidFill>
                    <a:srgbClr val="CC0000"/>
                  </a:solidFill>
                </a:rPr>
                <a:t> </a:t>
              </a:r>
              <a:r>
                <a:rPr lang="en-GB" altLang="en-US" sz="2000" b="1" i="1">
                  <a:solidFill>
                    <a:srgbClr val="CC0000"/>
                  </a:solidFill>
                </a:rPr>
                <a:t>that can be</a:t>
              </a:r>
              <a:r>
                <a:rPr lang="en-GB" altLang="en-US" sz="2000">
                  <a:solidFill>
                    <a:srgbClr val="CC0000"/>
                  </a:solidFill>
                </a:rPr>
                <a:t> </a:t>
              </a:r>
              <a:r>
                <a:rPr lang="en-GB" altLang="en-US" sz="2000" b="1" i="1">
                  <a:solidFill>
                    <a:srgbClr val="CC0000"/>
                  </a:solidFill>
                </a:rPr>
                <a:t>used to ensure the proper management of inventories</a:t>
              </a:r>
              <a:endParaRPr lang="en-GB" altLang="en-US" sz="2000" b="1" i="1">
                <a:solidFill>
                  <a:srgbClr val="CC0000"/>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9"/>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indoor, food, dish&#10;&#10;Description automatically generated"/>
          <p:cNvPicPr>
            <a:picLocks noChangeAspect="1"/>
          </p:cNvPicPr>
          <p:nvPr/>
        </p:nvPicPr>
        <p:blipFill rotWithShape="1">
          <a:blip r:embed="rId1">
            <a:alphaModFix amt="50000"/>
            <a:extLst>
              <a:ext uri="{28A0092B-C50C-407E-A947-70E740481C1C}">
                <a14:useLocalDpi xmlns:a14="http://schemas.microsoft.com/office/drawing/2010/main" val="0"/>
              </a:ext>
            </a:extLst>
          </a:blip>
          <a:srcRect t="15730"/>
          <a:stretch>
            <a:fillRect/>
          </a:stretch>
        </p:blipFill>
        <p:spPr>
          <a:xfrm>
            <a:off x="20" y="1"/>
            <a:ext cx="12191980" cy="6857999"/>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dirty="0">
                <a:solidFill>
                  <a:srgbClr val="FFFFFF"/>
                </a:solidFill>
              </a:rPr>
              <a:t>1. Forecasting future demand</a:t>
            </a:r>
            <a:endParaRPr lang="en-US" sz="6000" b="1"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866900" y="109538"/>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defTabSz="914400" fontAlgn="base">
              <a:spcBef>
                <a:spcPct val="50000"/>
              </a:spcBef>
              <a:spcAft>
                <a:spcPct val="0"/>
              </a:spcAft>
              <a:buNone/>
              <a:defRPr sz="2400" b="1">
                <a:solidFill>
                  <a:srgbClr val="007BA4"/>
                </a:solidFill>
                <a:latin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defRPr/>
            </a:pPr>
            <a:r>
              <a:rPr lang="en-GB" altLang="en-US" sz="3200" b="0" dirty="0">
                <a:solidFill>
                  <a:schemeClr val="tx1"/>
                </a:solidFill>
                <a:latin typeface="+mj-lt"/>
                <a:ea typeface="+mj-ea"/>
                <a:cs typeface="+mj-cs"/>
              </a:rPr>
              <a:t>2. Financial ratios</a:t>
            </a:r>
            <a:endParaRPr lang="en-GB" altLang="en-US" sz="3200" b="0" dirty="0">
              <a:solidFill>
                <a:schemeClr val="tx1"/>
              </a:solidFill>
              <a:latin typeface="+mj-lt"/>
              <a:ea typeface="+mj-ea"/>
              <a:cs typeface="+mj-cs"/>
            </a:endParaRPr>
          </a:p>
        </p:txBody>
      </p:sp>
      <p:grpSp>
        <p:nvGrpSpPr>
          <p:cNvPr id="25603" name="Group 1"/>
          <p:cNvGrpSpPr/>
          <p:nvPr/>
        </p:nvGrpSpPr>
        <p:grpSpPr bwMode="auto">
          <a:xfrm>
            <a:off x="1879600" y="1158876"/>
            <a:ext cx="8458200" cy="1173163"/>
            <a:chOff x="342900" y="1736724"/>
            <a:chExt cx="8458200" cy="1173163"/>
          </a:xfrm>
        </p:grpSpPr>
        <p:grpSp>
          <p:nvGrpSpPr>
            <p:cNvPr id="25604" name="Group 14"/>
            <p:cNvGrpSpPr/>
            <p:nvPr/>
          </p:nvGrpSpPr>
          <p:grpSpPr bwMode="auto">
            <a:xfrm>
              <a:off x="342900" y="1736724"/>
              <a:ext cx="3203862" cy="1160463"/>
              <a:chOff x="262" y="1116"/>
              <a:chExt cx="2170" cy="731"/>
            </a:xfrm>
          </p:grpSpPr>
          <p:sp>
            <p:nvSpPr>
              <p:cNvPr id="25610" name="AutoShape 6"/>
              <p:cNvSpPr>
                <a:spLocks noChangeArrowheads="1"/>
              </p:cNvSpPr>
              <p:nvPr/>
            </p:nvSpPr>
            <p:spPr bwMode="auto">
              <a:xfrm>
                <a:off x="262" y="1116"/>
                <a:ext cx="2170" cy="731"/>
              </a:xfrm>
              <a:prstGeom prst="cube">
                <a:avLst>
                  <a:gd name="adj" fmla="val 1520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11" name="Text Box 8"/>
              <p:cNvSpPr txBox="1">
                <a:spLocks noChangeArrowheads="1"/>
              </p:cNvSpPr>
              <p:nvPr/>
            </p:nvSpPr>
            <p:spPr bwMode="auto">
              <a:xfrm>
                <a:off x="306" y="1275"/>
                <a:ext cx="197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200" b="1" i="1">
                    <a:solidFill>
                      <a:srgbClr val="FFCC99"/>
                    </a:solidFill>
                  </a:rPr>
                  <a:t>Average inventories turnover period </a:t>
                </a:r>
                <a:r>
                  <a:rPr lang="en-GB" altLang="en-US" sz="2200">
                    <a:solidFill>
                      <a:srgbClr val="000000"/>
                    </a:solidFill>
                    <a:latin typeface="Times New Roman" panose="02020603050405020304" pitchFamily="18" charset="0"/>
                  </a:rPr>
                  <a:t> </a:t>
                </a:r>
                <a:endParaRPr lang="en-GB" altLang="en-US" sz="2200">
                  <a:solidFill>
                    <a:srgbClr val="000000"/>
                  </a:solidFill>
                  <a:latin typeface="Times New Roman" panose="02020603050405020304" pitchFamily="18" charset="0"/>
                </a:endParaRPr>
              </a:p>
            </p:txBody>
          </p:sp>
        </p:grpSp>
        <p:grpSp>
          <p:nvGrpSpPr>
            <p:cNvPr id="25605" name="Group 11"/>
            <p:cNvGrpSpPr/>
            <p:nvPr/>
          </p:nvGrpSpPr>
          <p:grpSpPr bwMode="auto">
            <a:xfrm>
              <a:off x="2457798" y="1749424"/>
              <a:ext cx="6343302" cy="1160463"/>
              <a:chOff x="1368" y="1143"/>
              <a:chExt cx="3853" cy="731"/>
            </a:xfrm>
          </p:grpSpPr>
          <p:sp>
            <p:nvSpPr>
              <p:cNvPr id="25608" name="AutoShape 7"/>
              <p:cNvSpPr>
                <a:spLocks noChangeArrowheads="1"/>
              </p:cNvSpPr>
              <p:nvPr/>
            </p:nvSpPr>
            <p:spPr bwMode="auto">
              <a:xfrm>
                <a:off x="2394" y="1143"/>
                <a:ext cx="2827" cy="731"/>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25609" name="Text Box 9"/>
              <p:cNvSpPr txBox="1">
                <a:spLocks noChangeArrowheads="1"/>
              </p:cNvSpPr>
              <p:nvPr/>
            </p:nvSpPr>
            <p:spPr bwMode="auto">
              <a:xfrm>
                <a:off x="1368" y="1358"/>
                <a:ext cx="338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200" b="1">
                    <a:solidFill>
                      <a:srgbClr val="000000"/>
                    </a:solidFill>
                  </a:rPr>
                  <a:t>                       </a:t>
                </a:r>
                <a:r>
                  <a:rPr lang="en-GB" altLang="en-US" sz="2200" b="1" u="sng">
                    <a:solidFill>
                      <a:srgbClr val="000000"/>
                    </a:solidFill>
                  </a:rPr>
                  <a:t>Average inventories held </a:t>
                </a:r>
                <a:r>
                  <a:rPr lang="en-GB" altLang="en-US" sz="2200" b="1">
                    <a:solidFill>
                      <a:srgbClr val="000000"/>
                    </a:solidFill>
                  </a:rPr>
                  <a:t>  		       Cost of sales  </a:t>
                </a:r>
                <a:endParaRPr lang="en-GB" altLang="en-US" sz="2200" b="1">
                  <a:solidFill>
                    <a:srgbClr val="000000"/>
                  </a:solidFill>
                </a:endParaRPr>
              </a:p>
            </p:txBody>
          </p:sp>
        </p:grpSp>
        <p:sp>
          <p:nvSpPr>
            <p:cNvPr id="25606" name="Text Box 13"/>
            <p:cNvSpPr txBox="1">
              <a:spLocks noChangeArrowheads="1"/>
            </p:cNvSpPr>
            <p:nvPr/>
          </p:nvSpPr>
          <p:spPr bwMode="auto">
            <a:xfrm>
              <a:off x="3532475" y="1968499"/>
              <a:ext cx="5810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4800">
                  <a:solidFill>
                    <a:srgbClr val="000000"/>
                  </a:solidFill>
                </a:rPr>
                <a:t>=</a:t>
              </a:r>
              <a:endParaRPr lang="en-US" altLang="en-US" sz="4800">
                <a:solidFill>
                  <a:srgbClr val="000000"/>
                </a:solidFill>
              </a:endParaRPr>
            </a:p>
          </p:txBody>
        </p:sp>
        <p:sp>
          <p:nvSpPr>
            <p:cNvPr id="25607" name="Text Box 8"/>
            <p:cNvSpPr txBox="1">
              <a:spLocks noChangeArrowheads="1"/>
            </p:cNvSpPr>
            <p:nvPr/>
          </p:nvSpPr>
          <p:spPr bwMode="auto">
            <a:xfrm>
              <a:off x="7570625" y="2158662"/>
              <a:ext cx="11485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200" b="1">
                  <a:solidFill>
                    <a:srgbClr val="000000"/>
                  </a:solidFill>
                </a:rPr>
                <a:t>× 365</a:t>
              </a:r>
              <a:endParaRPr lang="en-GB" altLang="en-US" sz="2200">
                <a:solidFill>
                  <a:srgbClr val="000000"/>
                </a:solidFill>
                <a:latin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4200" dirty="0"/>
              <a:t>3. Recording and reordering systems</a:t>
            </a:r>
            <a:endParaRPr lang="en-GB" sz="4200" dirty="0"/>
          </a:p>
        </p:txBody>
      </p:sp>
      <p:sp>
        <p:nvSpPr>
          <p:cNvPr id="12"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US" sz="2200"/>
              <a:t>Checks and procedures</a:t>
            </a:r>
            <a:endParaRPr lang="en-US" sz="2200"/>
          </a:p>
          <a:p>
            <a:r>
              <a:rPr lang="en-US" sz="2200"/>
              <a:t>Authorisation</a:t>
            </a:r>
            <a:endParaRPr lang="en-US" sz="2200"/>
          </a:p>
          <a:p>
            <a:r>
              <a:rPr lang="en-US" sz="2200"/>
              <a:t>Buffers</a:t>
            </a:r>
            <a:endParaRPr lang="en-US" sz="2200"/>
          </a:p>
          <a:p>
            <a:r>
              <a:rPr lang="en-US" sz="2200"/>
              <a:t>Lead time</a:t>
            </a:r>
            <a:endParaRPr lang="en-GB" sz="2200"/>
          </a:p>
        </p:txBody>
      </p:sp>
      <p:pic>
        <p:nvPicPr>
          <p:cNvPr id="5" name="Picture 4" descr="A picture containing text, indoor&#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23567" r="973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38126" y="111126"/>
            <a:ext cx="1132522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dirty="0">
                <a:latin typeface="+mj-lt"/>
                <a:ea typeface="+mj-ea"/>
                <a:cs typeface="+mj-cs"/>
              </a:rPr>
              <a:t>4. Levels of Control</a:t>
            </a:r>
            <a:endParaRPr lang="en-GB" altLang="en-US" dirty="0">
              <a:latin typeface="+mj-lt"/>
              <a:ea typeface="+mj-ea"/>
              <a:cs typeface="+mj-cs"/>
            </a:endParaRPr>
          </a:p>
          <a:p>
            <a:pPr algn="ctr" defTabSz="914400" fontAlgn="base">
              <a:spcBef>
                <a:spcPct val="50000"/>
              </a:spcBef>
              <a:spcAft>
                <a:spcPct val="0"/>
              </a:spcAft>
              <a:buNone/>
              <a:defRPr/>
            </a:pPr>
            <a:r>
              <a:rPr lang="en-GB" altLang="en-US" sz="2400" b="1" dirty="0">
                <a:solidFill>
                  <a:srgbClr val="007BA4"/>
                </a:solidFill>
              </a:rPr>
              <a:t>Figure 10.4 ABC method of analysing and controlling inventories</a:t>
            </a:r>
            <a:endParaRPr lang="en-GB" altLang="en-US" sz="2400" dirty="0">
              <a:solidFill>
                <a:srgbClr val="007BA4"/>
              </a:solidFill>
            </a:endParaRPr>
          </a:p>
        </p:txBody>
      </p:sp>
      <p:pic>
        <p:nvPicPr>
          <p:cNvPr id="26627" name="Picture 26" descr="\\192.168.9.252\08macdata04\08VOL4\Graphics\Powerpoint\PE_UK\PE536-ATRILL\Final files\GIF\ch10\M10NF00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0451" y="1336676"/>
            <a:ext cx="6869113"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9"/>
          <p:cNvSpPr txBox="1">
            <a:spLocks noChangeArrowheads="1"/>
          </p:cNvSpPr>
          <p:nvPr/>
        </p:nvSpPr>
        <p:spPr bwMode="auto">
          <a:xfrm>
            <a:off x="1152525" y="111126"/>
            <a:ext cx="914558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dirty="0">
                <a:latin typeface="+mj-lt"/>
                <a:ea typeface="+mj-ea"/>
                <a:cs typeface="+mj-cs"/>
              </a:rPr>
              <a:t>5. Inventories Management Models </a:t>
            </a:r>
            <a:endParaRPr lang="en-GB" altLang="en-US" dirty="0">
              <a:latin typeface="+mj-lt"/>
              <a:ea typeface="+mj-ea"/>
              <a:cs typeface="+mj-cs"/>
            </a:endParaRPr>
          </a:p>
          <a:p>
            <a:pPr algn="ctr" defTabSz="914400" fontAlgn="base">
              <a:spcBef>
                <a:spcPct val="50000"/>
              </a:spcBef>
              <a:spcAft>
                <a:spcPct val="0"/>
              </a:spcAft>
              <a:buNone/>
              <a:defRPr/>
            </a:pPr>
            <a:r>
              <a:rPr lang="en-GB" altLang="en-US" sz="2400" b="1" dirty="0">
                <a:solidFill>
                  <a:srgbClr val="007BA4"/>
                </a:solidFill>
              </a:rPr>
              <a:t>Figure 10.5 Patterns of inventories movements over time</a:t>
            </a:r>
            <a:endParaRPr lang="en-GB" altLang="en-US" sz="2400" dirty="0">
              <a:solidFill>
                <a:srgbClr val="007BA4"/>
              </a:solidFill>
            </a:endParaRPr>
          </a:p>
        </p:txBody>
      </p:sp>
      <p:pic>
        <p:nvPicPr>
          <p:cNvPr id="28675" name="Picture 31" descr="\\192.168.9.252\08macdata04\08VOL4\Graphics\Powerpoint\PE_UK\PE536-ATRILL\Final files\GIF\ch10\M10NF004.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09775" y="1470025"/>
            <a:ext cx="81724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35189" y="109538"/>
            <a:ext cx="79216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dirty="0">
                <a:latin typeface="+mj-lt"/>
                <a:ea typeface="+mj-ea"/>
                <a:cs typeface="+mj-cs"/>
              </a:rPr>
              <a:t> 5. Inventories Management Models </a:t>
            </a:r>
            <a:endParaRPr lang="en-GB" altLang="en-US" dirty="0">
              <a:latin typeface="+mj-lt"/>
              <a:ea typeface="+mj-ea"/>
              <a:cs typeface="+mj-cs"/>
            </a:endParaRPr>
          </a:p>
          <a:p>
            <a:pPr algn="ctr" defTabSz="914400" fontAlgn="base">
              <a:spcBef>
                <a:spcPct val="50000"/>
              </a:spcBef>
              <a:spcAft>
                <a:spcPct val="0"/>
              </a:spcAft>
              <a:buNone/>
              <a:defRPr/>
            </a:pPr>
            <a:r>
              <a:rPr lang="en-GB" altLang="en-US" sz="2400" b="1" dirty="0">
                <a:solidFill>
                  <a:srgbClr val="007BA4"/>
                </a:solidFill>
              </a:rPr>
              <a:t>Figure 10.6 Inventories holding and order costs</a:t>
            </a:r>
            <a:endParaRPr lang="en-GB" altLang="en-US" sz="2400" dirty="0">
              <a:solidFill>
                <a:srgbClr val="007BA4"/>
              </a:solidFill>
            </a:endParaRPr>
          </a:p>
        </p:txBody>
      </p:sp>
      <p:pic>
        <p:nvPicPr>
          <p:cNvPr id="30723" name="Picture 26" descr="\\192.168.9.252\08macdata04\08VOL4\Graphics\Powerpoint\PE_UK\PE536-ATRILL\Final files\GIF\ch10\M10NF005.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60589" y="1557339"/>
            <a:ext cx="789622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543175" y="109538"/>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dirty="0">
                <a:solidFill>
                  <a:srgbClr val="007BA4"/>
                </a:solidFill>
              </a:rPr>
              <a:t> The economic order quantity (EOQ) model</a:t>
            </a:r>
            <a:endParaRPr lang="en-GB" altLang="en-US" sz="2400" dirty="0">
              <a:solidFill>
                <a:srgbClr val="007BA4"/>
              </a:solidFill>
            </a:endParaRPr>
          </a:p>
        </p:txBody>
      </p:sp>
      <p:grpSp>
        <p:nvGrpSpPr>
          <p:cNvPr id="32771" name="Group 1"/>
          <p:cNvGrpSpPr/>
          <p:nvPr/>
        </p:nvGrpSpPr>
        <p:grpSpPr bwMode="auto">
          <a:xfrm>
            <a:off x="3686175" y="1004888"/>
            <a:ext cx="5005388" cy="4805362"/>
            <a:chOff x="2162175" y="1004888"/>
            <a:chExt cx="5005388" cy="4805362"/>
          </a:xfrm>
        </p:grpSpPr>
        <p:sp>
          <p:nvSpPr>
            <p:cNvPr id="32772" name="AutoShape 5"/>
            <p:cNvSpPr>
              <a:spLocks noChangeArrowheads="1"/>
            </p:cNvSpPr>
            <p:nvPr/>
          </p:nvSpPr>
          <p:spPr bwMode="auto">
            <a:xfrm>
              <a:off x="2162175" y="1004888"/>
              <a:ext cx="4984750" cy="4805362"/>
            </a:xfrm>
            <a:prstGeom prst="roundRect">
              <a:avLst>
                <a:gd name="adj" fmla="val 7685"/>
              </a:avLst>
            </a:prstGeom>
            <a:solidFill>
              <a:srgbClr val="DEB89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2773" name="Text Box 6"/>
            <p:cNvSpPr txBox="1">
              <a:spLocks noChangeArrowheads="1"/>
            </p:cNvSpPr>
            <p:nvPr/>
          </p:nvSpPr>
          <p:spPr bwMode="auto">
            <a:xfrm>
              <a:off x="2319338" y="2933700"/>
              <a:ext cx="484822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000" b="1" i="1">
                  <a:solidFill>
                    <a:srgbClr val="000000"/>
                  </a:solidFill>
                </a:rPr>
                <a:t>Where:</a:t>
              </a:r>
              <a:endParaRPr lang="en-GB" altLang="en-US" sz="2000" b="1" i="1">
                <a:solidFill>
                  <a:srgbClr val="000000"/>
                </a:solidFill>
              </a:endParaRPr>
            </a:p>
            <a:p>
              <a:pPr defTabSz="914400" fontAlgn="base">
                <a:spcBef>
                  <a:spcPct val="50000"/>
                </a:spcBef>
                <a:spcAft>
                  <a:spcPct val="0"/>
                </a:spcAft>
                <a:buNone/>
                <a:defRPr/>
              </a:pPr>
              <a:r>
                <a:rPr lang="en-GB" altLang="en-US" sz="2000" b="1" i="1">
                  <a:solidFill>
                    <a:srgbClr val="000000"/>
                  </a:solidFill>
                </a:rPr>
                <a:t> D = the annual demand for the</a:t>
              </a:r>
              <a:br>
                <a:rPr lang="en-GB" altLang="en-US" sz="2000" b="1" i="1">
                  <a:solidFill>
                    <a:srgbClr val="000000"/>
                  </a:solidFill>
                </a:rPr>
              </a:br>
              <a:r>
                <a:rPr lang="en-GB" altLang="en-US" sz="2000" b="1" i="1">
                  <a:solidFill>
                    <a:srgbClr val="000000"/>
                  </a:solidFill>
                </a:rPr>
                <a:t>        inventories item (expressed in</a:t>
              </a:r>
              <a:br>
                <a:rPr lang="en-GB" altLang="en-US" sz="2000" b="1" i="1">
                  <a:solidFill>
                    <a:srgbClr val="000000"/>
                  </a:solidFill>
                </a:rPr>
              </a:br>
              <a:r>
                <a:rPr lang="en-GB" altLang="en-US" sz="2000" b="1" i="1">
                  <a:solidFill>
                    <a:srgbClr val="000000"/>
                  </a:solidFill>
                </a:rPr>
                <a:t>        units of the inventory item);</a:t>
              </a:r>
              <a:endParaRPr lang="en-GB" altLang="en-US" sz="2000" b="1" i="1">
                <a:solidFill>
                  <a:srgbClr val="000000"/>
                </a:solidFill>
              </a:endParaRPr>
            </a:p>
            <a:p>
              <a:pPr defTabSz="914400" fontAlgn="base">
                <a:spcBef>
                  <a:spcPct val="50000"/>
                </a:spcBef>
                <a:spcAft>
                  <a:spcPct val="0"/>
                </a:spcAft>
                <a:buNone/>
                <a:defRPr/>
              </a:pPr>
              <a:r>
                <a:rPr lang="en-GB" altLang="en-US" sz="2000" b="1" i="1">
                  <a:solidFill>
                    <a:srgbClr val="000000"/>
                  </a:solidFill>
                </a:rPr>
                <a:t> C = the cost of placing an order;</a:t>
              </a:r>
              <a:endParaRPr lang="en-GB" altLang="en-US" sz="2000" b="1" i="1">
                <a:solidFill>
                  <a:srgbClr val="000000"/>
                </a:solidFill>
              </a:endParaRPr>
            </a:p>
            <a:p>
              <a:pPr defTabSz="914400" fontAlgn="base">
                <a:spcBef>
                  <a:spcPct val="50000"/>
                </a:spcBef>
                <a:spcAft>
                  <a:spcPct val="0"/>
                </a:spcAft>
                <a:buNone/>
                <a:defRPr/>
              </a:pPr>
              <a:r>
                <a:rPr lang="en-GB" altLang="en-US" sz="2000" b="1" i="1">
                  <a:solidFill>
                    <a:srgbClr val="000000"/>
                  </a:solidFill>
                </a:rPr>
                <a:t> H = the cost of holding one unit of</a:t>
              </a:r>
              <a:br>
                <a:rPr lang="en-GB" altLang="en-US" sz="2000" b="1" i="1">
                  <a:solidFill>
                    <a:srgbClr val="000000"/>
                  </a:solidFill>
                </a:rPr>
              </a:br>
              <a:r>
                <a:rPr lang="en-GB" altLang="en-US" sz="2000" b="1" i="1">
                  <a:solidFill>
                    <a:srgbClr val="000000"/>
                  </a:solidFill>
                </a:rPr>
                <a:t>        the inventories item for one year</a:t>
              </a:r>
              <a:endParaRPr lang="en-US" altLang="en-US" sz="2000" b="1" i="1">
                <a:solidFill>
                  <a:srgbClr val="000000"/>
                </a:solidFill>
              </a:endParaRPr>
            </a:p>
          </p:txBody>
        </p:sp>
        <p:grpSp>
          <p:nvGrpSpPr>
            <p:cNvPr id="32774" name="Group 7"/>
            <p:cNvGrpSpPr/>
            <p:nvPr/>
          </p:nvGrpSpPr>
          <p:grpSpPr bwMode="auto">
            <a:xfrm>
              <a:off x="2870200" y="1338263"/>
              <a:ext cx="3578225" cy="1155700"/>
              <a:chOff x="1256" y="987"/>
              <a:chExt cx="2254" cy="728"/>
            </a:xfrm>
          </p:grpSpPr>
          <p:sp>
            <p:nvSpPr>
              <p:cNvPr id="32775" name="AutoShape 8"/>
              <p:cNvSpPr>
                <a:spLocks noChangeArrowheads="1"/>
              </p:cNvSpPr>
              <p:nvPr/>
            </p:nvSpPr>
            <p:spPr bwMode="auto">
              <a:xfrm>
                <a:off x="1256" y="987"/>
                <a:ext cx="814" cy="728"/>
              </a:xfrm>
              <a:prstGeom prst="cube">
                <a:avLst>
                  <a:gd name="adj" fmla="val 1520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2776" name="Text Box 9"/>
              <p:cNvSpPr txBox="1">
                <a:spLocks noChangeArrowheads="1"/>
              </p:cNvSpPr>
              <p:nvPr/>
            </p:nvSpPr>
            <p:spPr bwMode="auto">
              <a:xfrm>
                <a:off x="1349" y="1240"/>
                <a:ext cx="6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400" b="1">
                    <a:solidFill>
                      <a:srgbClr val="FFCC99"/>
                    </a:solidFill>
                  </a:rPr>
                  <a:t>EOQ</a:t>
                </a:r>
                <a:r>
                  <a:rPr lang="en-GB" altLang="en-US" sz="1600" b="1" i="1">
                    <a:solidFill>
                      <a:srgbClr val="FFCC99"/>
                    </a:solidFill>
                  </a:rPr>
                  <a:t> </a:t>
                </a:r>
                <a:r>
                  <a:rPr lang="en-GB" altLang="en-US" sz="2400">
                    <a:solidFill>
                      <a:srgbClr val="000000"/>
                    </a:solidFill>
                    <a:latin typeface="Times New Roman" panose="02020603050405020304" pitchFamily="18" charset="0"/>
                  </a:rPr>
                  <a:t> </a:t>
                </a:r>
                <a:endParaRPr lang="en-GB" altLang="en-US" sz="2400">
                  <a:solidFill>
                    <a:srgbClr val="000000"/>
                  </a:solidFill>
                  <a:latin typeface="Times New Roman" panose="02020603050405020304" pitchFamily="18" charset="0"/>
                </a:endParaRPr>
              </a:p>
            </p:txBody>
          </p:sp>
          <p:sp>
            <p:nvSpPr>
              <p:cNvPr id="32777" name="Text Box 10"/>
              <p:cNvSpPr txBox="1">
                <a:spLocks noChangeArrowheads="1"/>
              </p:cNvSpPr>
              <p:nvPr/>
            </p:nvSpPr>
            <p:spPr bwMode="auto">
              <a:xfrm>
                <a:off x="2057" y="1143"/>
                <a:ext cx="46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4800">
                    <a:solidFill>
                      <a:srgbClr val="CC0000"/>
                    </a:solidFill>
                  </a:rPr>
                  <a:t>=</a:t>
                </a:r>
                <a:endParaRPr lang="en-US" altLang="en-US" sz="4800">
                  <a:solidFill>
                    <a:srgbClr val="CC0000"/>
                  </a:solidFill>
                </a:endParaRPr>
              </a:p>
            </p:txBody>
          </p:sp>
          <p:sp>
            <p:nvSpPr>
              <p:cNvPr id="32778" name="AutoShape 11"/>
              <p:cNvSpPr>
                <a:spLocks noChangeArrowheads="1"/>
              </p:cNvSpPr>
              <p:nvPr/>
            </p:nvSpPr>
            <p:spPr bwMode="auto">
              <a:xfrm>
                <a:off x="2498" y="987"/>
                <a:ext cx="1012" cy="728"/>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nvGrpSpPr>
              <p:cNvPr id="32779" name="Group 12"/>
              <p:cNvGrpSpPr/>
              <p:nvPr/>
            </p:nvGrpSpPr>
            <p:grpSpPr bwMode="auto">
              <a:xfrm>
                <a:off x="2609" y="1198"/>
                <a:ext cx="656" cy="517"/>
                <a:chOff x="2617" y="1150"/>
                <a:chExt cx="656" cy="517"/>
              </a:xfrm>
            </p:grpSpPr>
            <p:sp>
              <p:nvSpPr>
                <p:cNvPr id="32780" name="Text Box 13"/>
                <p:cNvSpPr txBox="1">
                  <a:spLocks noChangeArrowheads="1"/>
                </p:cNvSpPr>
                <p:nvPr/>
              </p:nvSpPr>
              <p:spPr bwMode="auto">
                <a:xfrm>
                  <a:off x="2769" y="1150"/>
                  <a:ext cx="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400" b="1">
                      <a:solidFill>
                        <a:srgbClr val="000000"/>
                      </a:solidFill>
                    </a:rPr>
                    <a:t>2DC</a:t>
                  </a:r>
                  <a:r>
                    <a:rPr lang="en-GB" altLang="en-US" sz="1600" b="1" i="1">
                      <a:solidFill>
                        <a:srgbClr val="000000"/>
                      </a:solidFill>
                    </a:rPr>
                    <a:t> </a:t>
                  </a:r>
                  <a:r>
                    <a:rPr lang="en-GB" altLang="en-US" sz="2400">
                      <a:solidFill>
                        <a:srgbClr val="000000"/>
                      </a:solidFill>
                      <a:latin typeface="Times New Roman" panose="02020603050405020304" pitchFamily="18" charset="0"/>
                    </a:rPr>
                    <a:t> </a:t>
                  </a:r>
                  <a:endParaRPr lang="en-GB" altLang="en-US" sz="2400">
                    <a:solidFill>
                      <a:srgbClr val="000000"/>
                    </a:solidFill>
                    <a:latin typeface="Times New Roman" panose="02020603050405020304" pitchFamily="18" charset="0"/>
                  </a:endParaRPr>
                </a:p>
              </p:txBody>
            </p:sp>
            <p:grpSp>
              <p:nvGrpSpPr>
                <p:cNvPr id="32781" name="Group 14"/>
                <p:cNvGrpSpPr/>
                <p:nvPr/>
              </p:nvGrpSpPr>
              <p:grpSpPr bwMode="auto">
                <a:xfrm>
                  <a:off x="2617" y="1158"/>
                  <a:ext cx="650" cy="429"/>
                  <a:chOff x="2617" y="1158"/>
                  <a:chExt cx="743" cy="480"/>
                </a:xfrm>
              </p:grpSpPr>
              <p:sp>
                <p:nvSpPr>
                  <p:cNvPr id="32784" name="Line 15"/>
                  <p:cNvSpPr>
                    <a:spLocks noChangeShapeType="1"/>
                  </p:cNvSpPr>
                  <p:nvPr/>
                </p:nvSpPr>
                <p:spPr bwMode="auto">
                  <a:xfrm flipV="1">
                    <a:off x="2712" y="1158"/>
                    <a:ext cx="84" cy="4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2785" name="Line 16"/>
                  <p:cNvSpPr>
                    <a:spLocks noChangeShapeType="1"/>
                  </p:cNvSpPr>
                  <p:nvPr/>
                </p:nvSpPr>
                <p:spPr bwMode="auto">
                  <a:xfrm>
                    <a:off x="2784" y="1158"/>
                    <a:ext cx="57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2786" name="Line 17"/>
                  <p:cNvSpPr>
                    <a:spLocks noChangeShapeType="1"/>
                  </p:cNvSpPr>
                  <p:nvPr/>
                </p:nvSpPr>
                <p:spPr bwMode="auto">
                  <a:xfrm>
                    <a:off x="2652" y="1416"/>
                    <a:ext cx="60" cy="22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2787" name="Line 18"/>
                  <p:cNvSpPr>
                    <a:spLocks noChangeShapeType="1"/>
                  </p:cNvSpPr>
                  <p:nvPr/>
                </p:nvSpPr>
                <p:spPr bwMode="auto">
                  <a:xfrm flipH="1">
                    <a:off x="2617" y="1423"/>
                    <a:ext cx="41" cy="3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grpSp>
            <p:sp>
              <p:nvSpPr>
                <p:cNvPr id="32782" name="Line 19"/>
                <p:cNvSpPr>
                  <a:spLocks noChangeShapeType="1"/>
                </p:cNvSpPr>
                <p:nvPr/>
              </p:nvSpPr>
              <p:spPr bwMode="auto">
                <a:xfrm>
                  <a:off x="2778" y="1407"/>
                  <a:ext cx="48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2783" name="Text Box 20"/>
                <p:cNvSpPr txBox="1">
                  <a:spLocks noChangeArrowheads="1"/>
                </p:cNvSpPr>
                <p:nvPr/>
              </p:nvSpPr>
              <p:spPr bwMode="auto">
                <a:xfrm>
                  <a:off x="2851" y="1379"/>
                  <a:ext cx="2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0000"/>
                      </a:solidFill>
                    </a:rPr>
                    <a:t>H</a:t>
                  </a:r>
                  <a:r>
                    <a:rPr lang="en-GB" altLang="en-US" sz="1600" b="1" i="1">
                      <a:solidFill>
                        <a:srgbClr val="000000"/>
                      </a:solidFill>
                    </a:rPr>
                    <a:t> </a:t>
                  </a:r>
                  <a:r>
                    <a:rPr lang="en-GB" altLang="en-US" sz="2400">
                      <a:solidFill>
                        <a:srgbClr val="000000"/>
                      </a:solidFill>
                      <a:latin typeface="Times New Roman" panose="02020603050405020304" pitchFamily="18" charset="0"/>
                    </a:rPr>
                    <a:t> </a:t>
                  </a:r>
                  <a:endParaRPr lang="en-GB" altLang="en-US" sz="2400">
                    <a:solidFill>
                      <a:srgbClr val="000000"/>
                    </a:solidFill>
                    <a:latin typeface="Times New Roman" panose="02020603050405020304" pitchFamily="18" charset="0"/>
                  </a:endParaRPr>
                </a:p>
              </p:txBody>
            </p:sp>
          </p:gr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4200"/>
              <a:t>6. Enterprise Resource Planning Systems</a:t>
            </a:r>
            <a:endParaRPr lang="en-GB" sz="4200"/>
          </a:p>
        </p:txBody>
      </p:sp>
      <p:sp>
        <p:nvSpPr>
          <p:cNvPr id="12"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US" sz="2200"/>
              <a:t>Integrated software systems</a:t>
            </a:r>
            <a:endParaRPr lang="en-US" sz="2200"/>
          </a:p>
          <a:p>
            <a:r>
              <a:rPr lang="en-GB" sz="2200"/>
              <a:t>Can manage inventory, logistics, pricing</a:t>
            </a:r>
            <a:endParaRPr lang="en-GB" sz="2200"/>
          </a:p>
          <a:p>
            <a:r>
              <a:rPr lang="en-GB" sz="2200"/>
              <a:t>Can be very expensive</a:t>
            </a:r>
            <a:endParaRPr lang="en-GB" sz="2200"/>
          </a:p>
        </p:txBody>
      </p:sp>
      <p:pic>
        <p:nvPicPr>
          <p:cNvPr id="5" name="Picture 4" descr="Text&#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19250" r="13797"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2" name="Title 1"/>
          <p:cNvSpPr>
            <a:spLocks noGrp="1" noChangeArrowheads="1"/>
          </p:cNvSpPr>
          <p:nvPr>
            <p:ph type="ctrTitle"/>
          </p:nvPr>
        </p:nvSpPr>
        <p:spPr>
          <a:xfrm>
            <a:off x="7464614" y="1783959"/>
            <a:ext cx="4087306" cy="2889114"/>
          </a:xfrm>
        </p:spPr>
        <p:txBody>
          <a:bodyPr vert="horz" lIns="91440" tIns="45720" rIns="91440" bIns="45720" rtlCol="0" anchor="b">
            <a:normAutofit/>
          </a:bodyPr>
          <a:lstStyle/>
          <a:p>
            <a:r>
              <a:rPr lang="en-US" altLang="en-US" sz="5400">
                <a:latin typeface="+mj-lt"/>
              </a:rPr>
              <a:t>Lecture recordings</a:t>
            </a:r>
            <a:endParaRPr lang="en-US" altLang="en-US" sz="5400">
              <a:latin typeface="+mj-lt"/>
            </a:endParaRPr>
          </a:p>
        </p:txBody>
      </p:sp>
      <p:sp>
        <p:nvSpPr>
          <p:cNvPr id="5123" name="Content Placeholder 2"/>
          <p:cNvSpPr>
            <a:spLocks noGrp="1" noChangeArrowheads="1"/>
          </p:cNvSpPr>
          <p:nvPr>
            <p:ph type="subTitle" idx="1"/>
          </p:nvPr>
        </p:nvSpPr>
        <p:spPr>
          <a:xfrm>
            <a:off x="7464612" y="4750893"/>
            <a:ext cx="4087305" cy="1147863"/>
          </a:xfrm>
        </p:spPr>
        <p:txBody>
          <a:bodyPr vert="horz" lIns="91440" tIns="45720" rIns="91440" bIns="45720" rtlCol="0" anchor="t">
            <a:normAutofit/>
          </a:bodyPr>
          <a:lstStyle/>
          <a:p>
            <a:pPr>
              <a:lnSpc>
                <a:spcPct val="90000"/>
              </a:lnSpc>
              <a:spcBef>
                <a:spcPts val="1000"/>
              </a:spcBef>
            </a:pPr>
            <a:r>
              <a:rPr lang="en-US" altLang="en-US" sz="2000">
                <a:latin typeface="+mn-lt"/>
              </a:rPr>
              <a:t>This session is being recorded</a:t>
            </a:r>
            <a:endParaRPr lang="en-US" altLang="en-US" sz="2000">
              <a:latin typeface="+mn-lt"/>
            </a:endParaRPr>
          </a:p>
          <a:p>
            <a:pPr>
              <a:lnSpc>
                <a:spcPct val="90000"/>
              </a:lnSpc>
              <a:spcBef>
                <a:spcPts val="1000"/>
              </a:spcBef>
            </a:pPr>
            <a:r>
              <a:rPr lang="en-US" altLang="en-US" sz="2000">
                <a:latin typeface="+mn-lt"/>
              </a:rPr>
              <a:t>You can access the weekly recording from Weblearn</a:t>
            </a:r>
            <a:endParaRPr lang="en-US" altLang="en-US" sz="2000">
              <a:latin typeface="+mn-lt"/>
            </a:endParaRPr>
          </a:p>
        </p:txBody>
      </p:sp>
      <p:sp>
        <p:nvSpPr>
          <p:cNvPr id="74" name="Freeform: Shape 73"/>
          <p:cNvSpPr>
            <a:spLocks noGrp="1" noRot="1" noChangeAspect="1" noMove="1" noResize="1" noEditPoints="1" noAdjustHandles="1" noChangeArrowheads="1" noChangeShapeType="1" noTextEdit="1"/>
          </p:cNvSpPr>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A close up of a microphone&#10;&#10;Description automatically generated"/>
          <p:cNvPicPr>
            <a:picLocks noChangeAspect="1" noChangeArrowheads="1"/>
          </p:cNvPicPr>
          <p:nvPr/>
        </p:nvPicPr>
        <p:blipFill rotWithShape="1">
          <a:blip r:embed="rId1">
            <a:extLst>
              <a:ext uri="{28A0092B-C50C-407E-A947-70E740481C1C}">
                <a14:useLocalDpi xmlns:a14="http://schemas.microsoft.com/office/drawing/2010/main" val="0"/>
              </a:ext>
            </a:extLst>
          </a:blip>
          <a:srcRect r="-1" b="2425"/>
          <a:stretch>
            <a:fillRect/>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solidFill>
            <a:schemeClr val="tx2">
              <a:lumMod val="50000"/>
            </a:schemeClr>
          </a:solidFill>
        </p:spPr>
      </p:pic>
      <p:sp>
        <p:nvSpPr>
          <p:cNvPr id="5125" name="TextBox 5"/>
          <p:cNvSpPr txBox="1">
            <a:spLocks noChangeArrowheads="1"/>
          </p:cNvSpPr>
          <p:nvPr/>
        </p:nvSpPr>
        <p:spPr bwMode="auto">
          <a:xfrm>
            <a:off x="9884958" y="6870700"/>
            <a:ext cx="2307042" cy="2000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13435" rtl="0" eaLnBrk="1" fontAlgn="auto" latinLnBrk="0" hangingPunct="1">
              <a:spcBef>
                <a:spcPts val="0"/>
              </a:spcBef>
              <a:spcAft>
                <a:spcPts val="300"/>
              </a:spcAft>
              <a:buClrTx/>
              <a:buSzTx/>
              <a:buFontTx/>
              <a:buNone/>
              <a:defRPr/>
            </a:pPr>
            <a:r>
              <a:rPr kumimoji="0" lang="en-US" altLang="en-US" sz="700" b="0" i="0" u="none" strike="noStrike" kern="1200" cap="none" spc="0" normalizeH="0" baseline="0" noProof="0">
                <a:ln>
                  <a:noFill/>
                </a:ln>
                <a:solidFill>
                  <a:srgbClr val="FFFFFF"/>
                </a:solidFill>
                <a:effectLst/>
                <a:uLnTx/>
                <a:uFillTx/>
                <a:latin typeface="+mn-lt"/>
                <a:hlinkClick r:id="rId2" tooltip="http://music.stackexchange.com/questions/22991/what-is-the-purpose-of-the-pop-filter"/>
              </a:rPr>
              <a:t>This Photo</a:t>
            </a:r>
            <a:r>
              <a:rPr kumimoji="0" lang="en-US" altLang="en-US" sz="700" b="0" i="0" u="none" strike="noStrike" kern="1200" cap="none" spc="0" normalizeH="0" baseline="0" noProof="0">
                <a:ln>
                  <a:noFill/>
                </a:ln>
                <a:solidFill>
                  <a:srgbClr val="FFFFFF"/>
                </a:solidFill>
                <a:effectLst/>
                <a:uLnTx/>
                <a:uFillTx/>
                <a:latin typeface="+mn-lt"/>
              </a:rPr>
              <a:t> by Unknown Author is licensed under </a:t>
            </a:r>
            <a:r>
              <a:rPr kumimoji="0" lang="en-US" altLang="en-US" sz="700" b="0" i="0" u="none" strike="noStrike" kern="1200" cap="none" spc="0" normalizeH="0" baseline="0" noProof="0">
                <a:ln>
                  <a:noFill/>
                </a:ln>
                <a:solidFill>
                  <a:srgbClr val="FFFFFF"/>
                </a:solidFill>
                <a:effectLst/>
                <a:uLnTx/>
                <a:uFillTx/>
                <a:latin typeface="+mn-lt"/>
                <a:hlinkClick r:id="rId3" tooltip="https://creativecommons.org/licenses/by-sa/3.0/"/>
              </a:rPr>
              <a:t>CC BY-SA</a:t>
            </a:r>
            <a:endParaRPr kumimoji="0" lang="en-US" altLang="en-US" sz="700" b="0" i="0" u="none" strike="noStrike" kern="1200" cap="none" spc="0" normalizeH="0" baseline="0" noProof="0">
              <a:ln>
                <a:noFill/>
              </a:ln>
              <a:solidFill>
                <a:srgbClr val="FFFFFF"/>
              </a:solidFill>
              <a:effectLst/>
              <a:uLnTx/>
              <a:uFillTx/>
              <a:latin typeface="+mn-lt"/>
            </a:endParaRPr>
          </a:p>
        </p:txBody>
      </p:sp>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225040" y="109538"/>
            <a:ext cx="83210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dirty="0">
                <a:latin typeface="+mj-lt"/>
                <a:ea typeface="+mj-ea"/>
                <a:cs typeface="+mj-cs"/>
              </a:rPr>
              <a:t>7. Just-in-time inventories management</a:t>
            </a:r>
            <a:endParaRPr lang="en-GB" altLang="en-US" dirty="0">
              <a:latin typeface="+mj-lt"/>
              <a:ea typeface="+mj-ea"/>
              <a:cs typeface="+mj-cs"/>
            </a:endParaRPr>
          </a:p>
        </p:txBody>
      </p:sp>
      <p:grpSp>
        <p:nvGrpSpPr>
          <p:cNvPr id="33795" name="Group 33"/>
          <p:cNvGrpSpPr/>
          <p:nvPr/>
        </p:nvGrpSpPr>
        <p:grpSpPr bwMode="auto">
          <a:xfrm>
            <a:off x="3000376" y="1198564"/>
            <a:ext cx="6189663" cy="4441825"/>
            <a:chOff x="914" y="635"/>
            <a:chExt cx="3899" cy="2798"/>
          </a:xfrm>
        </p:grpSpPr>
        <p:sp>
          <p:nvSpPr>
            <p:cNvPr id="33796" name="AutoShape 14"/>
            <p:cNvSpPr>
              <a:spLocks noChangeArrowheads="1"/>
            </p:cNvSpPr>
            <p:nvPr/>
          </p:nvSpPr>
          <p:spPr bwMode="auto">
            <a:xfrm>
              <a:off x="1461" y="2100"/>
              <a:ext cx="3312" cy="603"/>
            </a:xfrm>
            <a:prstGeom prst="cube">
              <a:avLst>
                <a:gd name="adj" fmla="val 1354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3797" name="Text Box 15"/>
            <p:cNvSpPr txBox="1">
              <a:spLocks noChangeArrowheads="1"/>
            </p:cNvSpPr>
            <p:nvPr/>
          </p:nvSpPr>
          <p:spPr bwMode="auto">
            <a:xfrm>
              <a:off x="1414" y="2215"/>
              <a:ext cx="33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May result in hidden costs (taking advantage of cheap sources of supply)</a:t>
              </a:r>
              <a:endParaRPr lang="en-GB" altLang="en-US" sz="2000" b="1">
                <a:solidFill>
                  <a:srgbClr val="000000"/>
                </a:solidFill>
              </a:endParaRPr>
            </a:p>
          </p:txBody>
        </p:sp>
        <p:sp>
          <p:nvSpPr>
            <p:cNvPr id="33798" name="AutoShape 20"/>
            <p:cNvSpPr>
              <a:spLocks noChangeArrowheads="1"/>
            </p:cNvSpPr>
            <p:nvPr/>
          </p:nvSpPr>
          <p:spPr bwMode="auto">
            <a:xfrm>
              <a:off x="914" y="715"/>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3799" name="AutoShape 21"/>
            <p:cNvSpPr>
              <a:spLocks noChangeArrowheads="1"/>
            </p:cNvSpPr>
            <p:nvPr/>
          </p:nvSpPr>
          <p:spPr bwMode="auto">
            <a:xfrm>
              <a:off x="923" y="1454"/>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3800" name="AutoShape 22"/>
            <p:cNvSpPr>
              <a:spLocks noChangeArrowheads="1"/>
            </p:cNvSpPr>
            <p:nvPr/>
          </p:nvSpPr>
          <p:spPr bwMode="auto">
            <a:xfrm>
              <a:off x="923" y="2186"/>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3801" name="AutoShape 23"/>
            <p:cNvSpPr>
              <a:spLocks noChangeArrowheads="1"/>
            </p:cNvSpPr>
            <p:nvPr/>
          </p:nvSpPr>
          <p:spPr bwMode="auto">
            <a:xfrm>
              <a:off x="922" y="2934"/>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3802" name="AutoShape 28"/>
            <p:cNvSpPr>
              <a:spLocks noChangeArrowheads="1"/>
            </p:cNvSpPr>
            <p:nvPr/>
          </p:nvSpPr>
          <p:spPr bwMode="auto">
            <a:xfrm>
              <a:off x="1469" y="635"/>
              <a:ext cx="3303" cy="603"/>
            </a:xfrm>
            <a:prstGeom prst="cube">
              <a:avLst>
                <a:gd name="adj" fmla="val 1354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3803" name="Text Box 8"/>
            <p:cNvSpPr txBox="1">
              <a:spLocks noChangeArrowheads="1"/>
            </p:cNvSpPr>
            <p:nvPr/>
          </p:nvSpPr>
          <p:spPr bwMode="auto">
            <a:xfrm>
              <a:off x="1866" y="754"/>
              <a:ext cx="244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Requires close relationship with suppliers</a:t>
              </a:r>
              <a:endParaRPr lang="en-GB" altLang="en-US" sz="2000" b="1">
                <a:solidFill>
                  <a:srgbClr val="000000"/>
                </a:solidFill>
              </a:endParaRPr>
            </a:p>
          </p:txBody>
        </p:sp>
        <p:sp>
          <p:nvSpPr>
            <p:cNvPr id="33804" name="AutoShape 29"/>
            <p:cNvSpPr>
              <a:spLocks noChangeArrowheads="1"/>
            </p:cNvSpPr>
            <p:nvPr/>
          </p:nvSpPr>
          <p:spPr bwMode="auto">
            <a:xfrm>
              <a:off x="1467" y="1365"/>
              <a:ext cx="3303" cy="603"/>
            </a:xfrm>
            <a:prstGeom prst="cube">
              <a:avLst>
                <a:gd name="adj" fmla="val 1354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3805" name="Text Box 11"/>
            <p:cNvSpPr txBox="1">
              <a:spLocks noChangeArrowheads="1"/>
            </p:cNvSpPr>
            <p:nvPr/>
          </p:nvSpPr>
          <p:spPr bwMode="auto">
            <a:xfrm>
              <a:off x="1791" y="1483"/>
              <a:ext cx="261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May require re-engineering production process</a:t>
              </a:r>
              <a:endParaRPr lang="en-GB" altLang="en-US" sz="2000" b="1">
                <a:solidFill>
                  <a:srgbClr val="000000"/>
                </a:solidFill>
              </a:endParaRPr>
            </a:p>
          </p:txBody>
        </p:sp>
        <p:sp>
          <p:nvSpPr>
            <p:cNvPr id="33806" name="AutoShape 31"/>
            <p:cNvSpPr>
              <a:spLocks noChangeArrowheads="1"/>
            </p:cNvSpPr>
            <p:nvPr/>
          </p:nvSpPr>
          <p:spPr bwMode="auto">
            <a:xfrm>
              <a:off x="1469" y="2830"/>
              <a:ext cx="3294" cy="603"/>
            </a:xfrm>
            <a:prstGeom prst="cube">
              <a:avLst>
                <a:gd name="adj" fmla="val 1354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3807" name="Text Box 13"/>
            <p:cNvSpPr txBox="1">
              <a:spLocks noChangeArrowheads="1"/>
            </p:cNvSpPr>
            <p:nvPr/>
          </p:nvSpPr>
          <p:spPr bwMode="auto">
            <a:xfrm>
              <a:off x="1334" y="3044"/>
              <a:ext cx="34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Can be seen as part of TQM approach</a:t>
              </a:r>
              <a:endParaRPr lang="en-GB" altLang="en-US" sz="2000" b="1">
                <a:solidFill>
                  <a:srgbClr val="000000"/>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Toyota Production System (</a:t>
            </a:r>
            <a:r>
              <a:rPr lang="en-GB" sz="2000" dirty="0">
                <a:hlinkClick r:id="rId1"/>
              </a:rPr>
              <a:t>https://www.youtube.com/watch?v=nFu4FFgbMY4&amp;t=1s</a:t>
            </a:r>
            <a:r>
              <a:rPr lang="en-GB" dirty="0"/>
              <a:t>)</a:t>
            </a:r>
            <a:endParaRPr lang="en-GB" dirty="0"/>
          </a:p>
        </p:txBody>
      </p:sp>
      <p:pic>
        <p:nvPicPr>
          <p:cNvPr id="3" name="Online Media 2" title="Toyota Material Handling - Production From Start to Finish">
            <a:hlinkClick r:id="" action="ppaction://media"/>
          </p:cNvPr>
          <p:cNvPicPr>
            <a:picLocks noRot="1" noChangeAspect="1"/>
          </p:cNvPicPr>
          <p:nvPr>
            <a:videoFile r:link="rId2"/>
            <p:extLst>
              <p:ext uri="{DAA4B4D4-6D71-4841-9C94-3DE7FCFB9230}">
                <p14:media xmlns:p14="http://schemas.microsoft.com/office/powerpoint/2010/main" r:link="rId3"/>
              </p:ext>
            </p:extLst>
          </p:nvPr>
        </p:nvPicPr>
        <p:blipFill>
          <a:blip r:embed="rId4"/>
          <a:stretch>
            <a:fillRect/>
          </a:stretch>
        </p:blipFill>
        <p:spPr>
          <a:xfrm>
            <a:off x="1420238" y="1833291"/>
            <a:ext cx="7500026" cy="4237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3"/>
          <p:cNvGrpSpPr/>
          <p:nvPr/>
        </p:nvGrpSpPr>
        <p:grpSpPr bwMode="auto">
          <a:xfrm>
            <a:off x="2266951" y="1227137"/>
            <a:ext cx="7554913" cy="4872038"/>
            <a:chOff x="1274527" y="972417"/>
            <a:chExt cx="9518891" cy="5550895"/>
          </a:xfrm>
        </p:grpSpPr>
        <p:sp>
          <p:nvSpPr>
            <p:cNvPr id="34826" name="Rectangle 9"/>
            <p:cNvSpPr>
              <a:spLocks noChangeArrowheads="1"/>
            </p:cNvSpPr>
            <p:nvPr/>
          </p:nvSpPr>
          <p:spPr bwMode="auto">
            <a:xfrm>
              <a:off x="6448175" y="1066771"/>
              <a:ext cx="738508" cy="4728165"/>
            </a:xfrm>
            <a:prstGeom prst="rect">
              <a:avLst/>
            </a:prstGeom>
            <a:solidFill>
              <a:srgbClr val="E7DA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27" name="Rectangle 9"/>
            <p:cNvSpPr>
              <a:spLocks noChangeArrowheads="1"/>
            </p:cNvSpPr>
            <p:nvPr/>
          </p:nvSpPr>
          <p:spPr bwMode="auto">
            <a:xfrm>
              <a:off x="5012055" y="1066772"/>
              <a:ext cx="726648" cy="5080341"/>
            </a:xfrm>
            <a:prstGeom prst="rect">
              <a:avLst/>
            </a:prstGeom>
            <a:solidFill>
              <a:srgbClr val="E7DA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28" name="Rectangle 8"/>
            <p:cNvSpPr>
              <a:spLocks noChangeArrowheads="1"/>
            </p:cNvSpPr>
            <p:nvPr/>
          </p:nvSpPr>
          <p:spPr bwMode="auto">
            <a:xfrm>
              <a:off x="5740295" y="1066772"/>
              <a:ext cx="715498" cy="5004889"/>
            </a:xfrm>
            <a:prstGeom prst="rect">
              <a:avLst/>
            </a:prstGeom>
            <a:solidFill>
              <a:srgbClr val="E0CB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29" name="AutoShape 5"/>
            <p:cNvSpPr>
              <a:spLocks noChangeArrowheads="1"/>
            </p:cNvSpPr>
            <p:nvPr/>
          </p:nvSpPr>
          <p:spPr bwMode="auto">
            <a:xfrm>
              <a:off x="9485927" y="1066602"/>
              <a:ext cx="1307491" cy="5098808"/>
            </a:xfrm>
            <a:prstGeom prst="roundRect">
              <a:avLst>
                <a:gd name="adj" fmla="val 23037"/>
              </a:avLst>
            </a:prstGeom>
            <a:solidFill>
              <a:srgbClr val="E0CBAE"/>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30" name="Rectangle 8"/>
            <p:cNvSpPr>
              <a:spLocks noChangeArrowheads="1"/>
            </p:cNvSpPr>
            <p:nvPr/>
          </p:nvSpPr>
          <p:spPr bwMode="auto">
            <a:xfrm>
              <a:off x="7180386" y="1066771"/>
              <a:ext cx="740506" cy="4939046"/>
            </a:xfrm>
            <a:prstGeom prst="rect">
              <a:avLst/>
            </a:prstGeom>
            <a:solidFill>
              <a:srgbClr val="E0CB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31" name="Rectangle 9"/>
            <p:cNvSpPr>
              <a:spLocks noChangeArrowheads="1"/>
            </p:cNvSpPr>
            <p:nvPr/>
          </p:nvSpPr>
          <p:spPr bwMode="auto">
            <a:xfrm>
              <a:off x="7908406" y="1066602"/>
              <a:ext cx="726648" cy="4863944"/>
            </a:xfrm>
            <a:prstGeom prst="rect">
              <a:avLst/>
            </a:prstGeom>
            <a:solidFill>
              <a:srgbClr val="E7DA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32" name="Rectangle 8"/>
            <p:cNvSpPr>
              <a:spLocks noChangeArrowheads="1"/>
            </p:cNvSpPr>
            <p:nvPr/>
          </p:nvSpPr>
          <p:spPr bwMode="auto">
            <a:xfrm>
              <a:off x="8629105" y="1066602"/>
              <a:ext cx="710093" cy="4878206"/>
            </a:xfrm>
            <a:prstGeom prst="rect">
              <a:avLst/>
            </a:prstGeom>
            <a:solidFill>
              <a:srgbClr val="E0CB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33" name="Rectangle 9"/>
            <p:cNvSpPr>
              <a:spLocks noChangeArrowheads="1"/>
            </p:cNvSpPr>
            <p:nvPr/>
          </p:nvSpPr>
          <p:spPr bwMode="auto">
            <a:xfrm>
              <a:off x="9337957" y="1066602"/>
              <a:ext cx="716950" cy="4909326"/>
            </a:xfrm>
            <a:prstGeom prst="rect">
              <a:avLst/>
            </a:prstGeom>
            <a:solidFill>
              <a:srgbClr val="E7DA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34" name="Rectangle 8"/>
            <p:cNvSpPr>
              <a:spLocks noChangeArrowheads="1"/>
            </p:cNvSpPr>
            <p:nvPr/>
          </p:nvSpPr>
          <p:spPr bwMode="auto">
            <a:xfrm>
              <a:off x="4292338" y="1066772"/>
              <a:ext cx="733217" cy="4842405"/>
            </a:xfrm>
            <a:prstGeom prst="rect">
              <a:avLst/>
            </a:prstGeom>
            <a:solidFill>
              <a:srgbClr val="E0CB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35" name="Rectangle 9"/>
            <p:cNvSpPr>
              <a:spLocks noChangeArrowheads="1"/>
            </p:cNvSpPr>
            <p:nvPr/>
          </p:nvSpPr>
          <p:spPr bwMode="auto">
            <a:xfrm>
              <a:off x="3578557" y="1067518"/>
              <a:ext cx="726648" cy="4848835"/>
            </a:xfrm>
            <a:prstGeom prst="rect">
              <a:avLst/>
            </a:prstGeom>
            <a:solidFill>
              <a:srgbClr val="E7DA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36" name="Rectangle 10"/>
            <p:cNvSpPr>
              <a:spLocks noChangeArrowheads="1"/>
            </p:cNvSpPr>
            <p:nvPr/>
          </p:nvSpPr>
          <p:spPr bwMode="auto">
            <a:xfrm>
              <a:off x="2858206" y="1067518"/>
              <a:ext cx="733638" cy="4841660"/>
            </a:xfrm>
            <a:prstGeom prst="rect">
              <a:avLst/>
            </a:prstGeom>
            <a:solidFill>
              <a:srgbClr val="E0CB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37" name="Rectangle 11"/>
            <p:cNvSpPr>
              <a:spLocks noChangeArrowheads="1"/>
            </p:cNvSpPr>
            <p:nvPr/>
          </p:nvSpPr>
          <p:spPr bwMode="auto">
            <a:xfrm>
              <a:off x="2141475" y="1067518"/>
              <a:ext cx="720668" cy="4838319"/>
            </a:xfrm>
            <a:prstGeom prst="rect">
              <a:avLst/>
            </a:prstGeom>
            <a:solidFill>
              <a:srgbClr val="E7DA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38" name="AutoShape 14"/>
            <p:cNvSpPr>
              <a:spLocks noChangeArrowheads="1"/>
            </p:cNvSpPr>
            <p:nvPr/>
          </p:nvSpPr>
          <p:spPr bwMode="auto">
            <a:xfrm>
              <a:off x="1274527" y="5770915"/>
              <a:ext cx="9518890" cy="752397"/>
            </a:xfrm>
            <a:prstGeom prst="cube">
              <a:avLst>
                <a:gd name="adj" fmla="val 1088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39" name="AutoShape 15"/>
            <p:cNvSpPr>
              <a:spLocks noChangeArrowheads="1"/>
            </p:cNvSpPr>
            <p:nvPr/>
          </p:nvSpPr>
          <p:spPr bwMode="auto">
            <a:xfrm>
              <a:off x="1274527" y="1067519"/>
              <a:ext cx="865356" cy="4801810"/>
            </a:xfrm>
            <a:prstGeom prst="cube">
              <a:avLst>
                <a:gd name="adj" fmla="val 1097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600">
                <a:solidFill>
                  <a:srgbClr val="000000"/>
                </a:solidFill>
                <a:latin typeface="Calibri" panose="020F0502020204030204" pitchFamily="34" charset="0"/>
              </a:endParaRPr>
            </a:p>
          </p:txBody>
        </p:sp>
        <p:sp>
          <p:nvSpPr>
            <p:cNvPr id="34840" name="Text Box 58"/>
            <p:cNvSpPr txBox="1">
              <a:spLocks noChangeArrowheads="1"/>
            </p:cNvSpPr>
            <p:nvPr/>
          </p:nvSpPr>
          <p:spPr bwMode="auto">
            <a:xfrm rot="16200000">
              <a:off x="243988" y="2045278"/>
              <a:ext cx="2649846" cy="50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i="1">
                  <a:solidFill>
                    <a:srgbClr val="000000"/>
                  </a:solidFill>
                  <a:latin typeface="Calibri" panose="020F0502020204030204" pitchFamily="34" charset="0"/>
                </a:rPr>
                <a:t>Demand (units)</a:t>
              </a:r>
              <a:endParaRPr lang="en-GB" altLang="en-US" sz="2000" b="1" i="1">
                <a:solidFill>
                  <a:srgbClr val="000000"/>
                </a:solidFill>
                <a:latin typeface="Calibri" panose="020F0502020204030204" pitchFamily="34" charset="0"/>
              </a:endParaRPr>
            </a:p>
          </p:txBody>
        </p:sp>
        <p:sp>
          <p:nvSpPr>
            <p:cNvPr id="34841" name="Line 54"/>
            <p:cNvSpPr>
              <a:spLocks noChangeShapeType="1"/>
            </p:cNvSpPr>
            <p:nvPr/>
          </p:nvSpPr>
          <p:spPr bwMode="auto">
            <a:xfrm>
              <a:off x="6100847" y="2622660"/>
              <a:ext cx="733729" cy="451910"/>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42" name="Line 54"/>
            <p:cNvSpPr>
              <a:spLocks noChangeShapeType="1"/>
            </p:cNvSpPr>
            <p:nvPr/>
          </p:nvSpPr>
          <p:spPr bwMode="auto">
            <a:xfrm>
              <a:off x="5384607" y="2190327"/>
              <a:ext cx="728638" cy="440277"/>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116" name="Rectangle 115"/>
            <p:cNvSpPr/>
            <p:nvPr/>
          </p:nvSpPr>
          <p:spPr bwMode="auto">
            <a:xfrm>
              <a:off x="2434636" y="2479063"/>
              <a:ext cx="120011" cy="124801"/>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17" name="Rectangle 116"/>
            <p:cNvSpPr/>
            <p:nvPr/>
          </p:nvSpPr>
          <p:spPr bwMode="auto">
            <a:xfrm>
              <a:off x="3160704" y="2345219"/>
              <a:ext cx="120011" cy="122991"/>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18" name="Rectangle 117"/>
            <p:cNvSpPr/>
            <p:nvPr/>
          </p:nvSpPr>
          <p:spPr bwMode="auto">
            <a:xfrm>
              <a:off x="3876771" y="2562263"/>
              <a:ext cx="118010" cy="124801"/>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19" name="Rectangle 118"/>
            <p:cNvSpPr/>
            <p:nvPr/>
          </p:nvSpPr>
          <p:spPr bwMode="auto">
            <a:xfrm>
              <a:off x="4602838" y="2520664"/>
              <a:ext cx="118012" cy="124800"/>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20" name="Rectangle 119"/>
            <p:cNvSpPr/>
            <p:nvPr/>
          </p:nvSpPr>
          <p:spPr bwMode="auto">
            <a:xfrm>
              <a:off x="5324906" y="2591202"/>
              <a:ext cx="116011" cy="124801"/>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21" name="Rectangle 120"/>
            <p:cNvSpPr/>
            <p:nvPr/>
          </p:nvSpPr>
          <p:spPr bwMode="auto">
            <a:xfrm>
              <a:off x="6040973" y="2569498"/>
              <a:ext cx="120011" cy="124801"/>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22" name="Rectangle 121"/>
            <p:cNvSpPr/>
            <p:nvPr/>
          </p:nvSpPr>
          <p:spPr bwMode="auto">
            <a:xfrm>
              <a:off x="6767041" y="2401290"/>
              <a:ext cx="120011" cy="122991"/>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23" name="Rectangle 122"/>
            <p:cNvSpPr/>
            <p:nvPr/>
          </p:nvSpPr>
          <p:spPr bwMode="auto">
            <a:xfrm>
              <a:off x="7489109" y="2495342"/>
              <a:ext cx="120011" cy="124800"/>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24" name="Rectangle 123"/>
            <p:cNvSpPr/>
            <p:nvPr/>
          </p:nvSpPr>
          <p:spPr bwMode="auto">
            <a:xfrm>
              <a:off x="8205176" y="2569498"/>
              <a:ext cx="118010" cy="122991"/>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34852" name="Line 54"/>
            <p:cNvSpPr>
              <a:spLocks noChangeShapeType="1"/>
            </p:cNvSpPr>
            <p:nvPr/>
          </p:nvSpPr>
          <p:spPr bwMode="auto">
            <a:xfrm flipV="1">
              <a:off x="2497872" y="2406665"/>
              <a:ext cx="750841" cy="142236"/>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53" name="Line 54"/>
            <p:cNvSpPr>
              <a:spLocks noChangeShapeType="1"/>
            </p:cNvSpPr>
            <p:nvPr/>
          </p:nvSpPr>
          <p:spPr bwMode="auto">
            <a:xfrm>
              <a:off x="3225308" y="2401188"/>
              <a:ext cx="715483" cy="233126"/>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54" name="Line 54"/>
            <p:cNvSpPr>
              <a:spLocks noChangeShapeType="1"/>
            </p:cNvSpPr>
            <p:nvPr/>
          </p:nvSpPr>
          <p:spPr bwMode="auto">
            <a:xfrm flipV="1">
              <a:off x="3951660" y="2584605"/>
              <a:ext cx="708849" cy="45999"/>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55" name="Line 54"/>
            <p:cNvSpPr>
              <a:spLocks noChangeShapeType="1"/>
            </p:cNvSpPr>
            <p:nvPr/>
          </p:nvSpPr>
          <p:spPr bwMode="auto">
            <a:xfrm>
              <a:off x="4656149" y="2580321"/>
              <a:ext cx="718141" cy="72842"/>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56" name="Line 54"/>
            <p:cNvSpPr>
              <a:spLocks noChangeShapeType="1"/>
            </p:cNvSpPr>
            <p:nvPr/>
          </p:nvSpPr>
          <p:spPr bwMode="auto">
            <a:xfrm flipV="1">
              <a:off x="5399766" y="2651296"/>
              <a:ext cx="694242" cy="4213"/>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57" name="Line 54"/>
            <p:cNvSpPr>
              <a:spLocks noChangeShapeType="1"/>
            </p:cNvSpPr>
            <p:nvPr/>
          </p:nvSpPr>
          <p:spPr bwMode="auto">
            <a:xfrm flipV="1">
              <a:off x="6116411" y="2458202"/>
              <a:ext cx="720732" cy="180702"/>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58" name="Line 54"/>
            <p:cNvSpPr>
              <a:spLocks noChangeShapeType="1"/>
            </p:cNvSpPr>
            <p:nvPr/>
          </p:nvSpPr>
          <p:spPr bwMode="auto">
            <a:xfrm>
              <a:off x="6827930" y="2455665"/>
              <a:ext cx="746315" cy="93236"/>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59" name="Line 54"/>
            <p:cNvSpPr>
              <a:spLocks noChangeShapeType="1"/>
            </p:cNvSpPr>
            <p:nvPr/>
          </p:nvSpPr>
          <p:spPr bwMode="auto">
            <a:xfrm>
              <a:off x="7550862" y="2548554"/>
              <a:ext cx="720761" cy="94334"/>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113" name="Rectangle 112"/>
            <p:cNvSpPr/>
            <p:nvPr/>
          </p:nvSpPr>
          <p:spPr bwMode="auto">
            <a:xfrm>
              <a:off x="9645311" y="2638228"/>
              <a:ext cx="120011" cy="124801"/>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25" name="Rectangle 124"/>
            <p:cNvSpPr/>
            <p:nvPr/>
          </p:nvSpPr>
          <p:spPr bwMode="auto">
            <a:xfrm>
              <a:off x="8937244" y="2491724"/>
              <a:ext cx="116011" cy="124800"/>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34862" name="Line 54"/>
            <p:cNvSpPr>
              <a:spLocks noChangeShapeType="1"/>
            </p:cNvSpPr>
            <p:nvPr/>
          </p:nvSpPr>
          <p:spPr bwMode="auto">
            <a:xfrm flipV="1">
              <a:off x="8276430" y="2548554"/>
              <a:ext cx="726598" cy="90991"/>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63" name="Line 54"/>
            <p:cNvSpPr>
              <a:spLocks noChangeShapeType="1"/>
            </p:cNvSpPr>
            <p:nvPr/>
          </p:nvSpPr>
          <p:spPr bwMode="auto">
            <a:xfrm>
              <a:off x="8989203" y="2553988"/>
              <a:ext cx="700635" cy="140373"/>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64" name="Line 54"/>
            <p:cNvSpPr>
              <a:spLocks noChangeShapeType="1"/>
            </p:cNvSpPr>
            <p:nvPr/>
          </p:nvSpPr>
          <p:spPr bwMode="auto">
            <a:xfrm flipV="1">
              <a:off x="8978860" y="2248185"/>
              <a:ext cx="735238" cy="749118"/>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65" name="Line 54"/>
            <p:cNvSpPr>
              <a:spLocks noChangeShapeType="1"/>
            </p:cNvSpPr>
            <p:nvPr/>
          </p:nvSpPr>
          <p:spPr bwMode="auto">
            <a:xfrm flipV="1">
              <a:off x="8271492" y="2999377"/>
              <a:ext cx="714156" cy="334506"/>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66" name="Line 54"/>
            <p:cNvSpPr>
              <a:spLocks noChangeShapeType="1"/>
            </p:cNvSpPr>
            <p:nvPr/>
          </p:nvSpPr>
          <p:spPr bwMode="auto">
            <a:xfrm flipV="1">
              <a:off x="7557519" y="3333883"/>
              <a:ext cx="707178" cy="64998"/>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67" name="Line 54"/>
            <p:cNvSpPr>
              <a:spLocks noChangeShapeType="1"/>
            </p:cNvSpPr>
            <p:nvPr/>
          </p:nvSpPr>
          <p:spPr bwMode="auto">
            <a:xfrm>
              <a:off x="6839186" y="3080890"/>
              <a:ext cx="704779" cy="320040"/>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91" name="Rectangle 90"/>
            <p:cNvSpPr/>
            <p:nvPr/>
          </p:nvSpPr>
          <p:spPr bwMode="auto">
            <a:xfrm>
              <a:off x="8203175" y="3271273"/>
              <a:ext cx="118012" cy="124801"/>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92" name="Rectangle 91"/>
            <p:cNvSpPr/>
            <p:nvPr/>
          </p:nvSpPr>
          <p:spPr bwMode="auto">
            <a:xfrm>
              <a:off x="10361378" y="2271063"/>
              <a:ext cx="118010" cy="122991"/>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93" name="Rectangle 92"/>
            <p:cNvSpPr/>
            <p:nvPr/>
          </p:nvSpPr>
          <p:spPr bwMode="auto">
            <a:xfrm>
              <a:off x="7485109" y="3334578"/>
              <a:ext cx="118010" cy="124800"/>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94" name="Rectangle 93"/>
            <p:cNvSpPr/>
            <p:nvPr/>
          </p:nvSpPr>
          <p:spPr bwMode="auto">
            <a:xfrm>
              <a:off x="9645311" y="2204141"/>
              <a:ext cx="118010" cy="122991"/>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96" name="Rectangle 95"/>
            <p:cNvSpPr/>
            <p:nvPr/>
          </p:nvSpPr>
          <p:spPr bwMode="auto">
            <a:xfrm>
              <a:off x="5318905" y="2122750"/>
              <a:ext cx="118012" cy="122991"/>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98" name="Rectangle 97"/>
            <p:cNvSpPr/>
            <p:nvPr/>
          </p:nvSpPr>
          <p:spPr bwMode="auto">
            <a:xfrm>
              <a:off x="6763040" y="2998160"/>
              <a:ext cx="118012" cy="124800"/>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34874" name="Line 54"/>
            <p:cNvSpPr>
              <a:spLocks noChangeShapeType="1"/>
            </p:cNvSpPr>
            <p:nvPr/>
          </p:nvSpPr>
          <p:spPr bwMode="auto">
            <a:xfrm flipV="1">
              <a:off x="4646519" y="2189324"/>
              <a:ext cx="747009" cy="168259"/>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75" name="Line 54"/>
            <p:cNvSpPr>
              <a:spLocks noChangeShapeType="1"/>
            </p:cNvSpPr>
            <p:nvPr/>
          </p:nvSpPr>
          <p:spPr bwMode="auto">
            <a:xfrm flipV="1">
              <a:off x="3932179" y="2344751"/>
              <a:ext cx="741419" cy="455120"/>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102" name="Rectangle 101"/>
            <p:cNvSpPr/>
            <p:nvPr/>
          </p:nvSpPr>
          <p:spPr bwMode="auto">
            <a:xfrm>
              <a:off x="3162704" y="2960177"/>
              <a:ext cx="118012" cy="124801"/>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03" name="Rectangle 102"/>
            <p:cNvSpPr/>
            <p:nvPr/>
          </p:nvSpPr>
          <p:spPr bwMode="auto">
            <a:xfrm>
              <a:off x="3882771" y="2732281"/>
              <a:ext cx="120011" cy="122991"/>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04" name="Rectangle 103"/>
            <p:cNvSpPr/>
            <p:nvPr/>
          </p:nvSpPr>
          <p:spPr bwMode="auto">
            <a:xfrm>
              <a:off x="4608840" y="2289150"/>
              <a:ext cx="116011" cy="124800"/>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34879" name="Line 54"/>
            <p:cNvSpPr>
              <a:spLocks noChangeShapeType="1"/>
            </p:cNvSpPr>
            <p:nvPr/>
          </p:nvSpPr>
          <p:spPr bwMode="auto">
            <a:xfrm flipV="1">
              <a:off x="3207585" y="2795387"/>
              <a:ext cx="746297" cy="234293"/>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80" name="Line 54"/>
            <p:cNvSpPr>
              <a:spLocks noChangeShapeType="1"/>
            </p:cNvSpPr>
            <p:nvPr/>
          </p:nvSpPr>
          <p:spPr bwMode="auto">
            <a:xfrm flipV="1">
              <a:off x="2487636" y="3023178"/>
              <a:ext cx="752465" cy="310704"/>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111" name="Rectangle 110"/>
            <p:cNvSpPr/>
            <p:nvPr/>
          </p:nvSpPr>
          <p:spPr bwMode="auto">
            <a:xfrm>
              <a:off x="2442636" y="3269465"/>
              <a:ext cx="116011" cy="122991"/>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34882" name="Line 54"/>
            <p:cNvSpPr>
              <a:spLocks noChangeShapeType="1"/>
            </p:cNvSpPr>
            <p:nvPr/>
          </p:nvSpPr>
          <p:spPr bwMode="auto">
            <a:xfrm flipV="1">
              <a:off x="9714925" y="2541839"/>
              <a:ext cx="704615" cy="152522"/>
            </a:xfrm>
            <a:prstGeom prst="line">
              <a:avLst/>
            </a:prstGeom>
            <a:noFill/>
            <a:ln w="66675">
              <a:solidFill>
                <a:srgbClr val="CC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82" name="Rectangle 81"/>
            <p:cNvSpPr/>
            <p:nvPr/>
          </p:nvSpPr>
          <p:spPr bwMode="auto">
            <a:xfrm>
              <a:off x="10367378" y="2495342"/>
              <a:ext cx="118012" cy="124800"/>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34884" name="Line 54"/>
            <p:cNvSpPr>
              <a:spLocks noChangeShapeType="1"/>
            </p:cNvSpPr>
            <p:nvPr/>
          </p:nvSpPr>
          <p:spPr bwMode="auto">
            <a:xfrm>
              <a:off x="9698445" y="2253867"/>
              <a:ext cx="768614" cy="86949"/>
            </a:xfrm>
            <a:prstGeom prst="line">
              <a:avLst/>
            </a:prstGeom>
            <a:noFill/>
            <a:ln w="66675">
              <a:solidFill>
                <a:srgbClr val="4824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95" name="Rectangle 94"/>
            <p:cNvSpPr/>
            <p:nvPr/>
          </p:nvSpPr>
          <p:spPr bwMode="auto">
            <a:xfrm>
              <a:off x="8925243" y="2933047"/>
              <a:ext cx="120011" cy="122991"/>
            </a:xfrm>
            <a:prstGeom prst="rect">
              <a:avLst/>
            </a:prstGeom>
            <a:solidFill>
              <a:srgbClr val="482400"/>
            </a:solidFill>
            <a:ln>
              <a:solidFill>
                <a:srgbClr val="482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34886" name="Text Box 38"/>
            <p:cNvSpPr txBox="1">
              <a:spLocks noChangeArrowheads="1"/>
            </p:cNvSpPr>
            <p:nvPr/>
          </p:nvSpPr>
          <p:spPr bwMode="auto">
            <a:xfrm>
              <a:off x="2082850" y="5927743"/>
              <a:ext cx="823503"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Jan</a:t>
              </a:r>
              <a:endParaRPr lang="en-GB" altLang="en-US" sz="1800" b="1">
                <a:solidFill>
                  <a:srgbClr val="000000"/>
                </a:solidFill>
                <a:latin typeface="Calibri" panose="020F0502020204030204" pitchFamily="34" charset="0"/>
              </a:endParaRPr>
            </a:p>
          </p:txBody>
        </p:sp>
        <p:sp>
          <p:nvSpPr>
            <p:cNvPr id="34887" name="Text Box 38"/>
            <p:cNvSpPr txBox="1">
              <a:spLocks noChangeArrowheads="1"/>
            </p:cNvSpPr>
            <p:nvPr/>
          </p:nvSpPr>
          <p:spPr bwMode="auto">
            <a:xfrm>
              <a:off x="2821360" y="5927743"/>
              <a:ext cx="823503"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Feb</a:t>
              </a:r>
              <a:endParaRPr lang="en-GB" altLang="en-US" sz="1800" b="1">
                <a:solidFill>
                  <a:srgbClr val="000000"/>
                </a:solidFill>
                <a:latin typeface="Calibri" panose="020F0502020204030204" pitchFamily="34" charset="0"/>
              </a:endParaRPr>
            </a:p>
          </p:txBody>
        </p:sp>
        <p:sp>
          <p:nvSpPr>
            <p:cNvPr id="34888" name="Text Box 38"/>
            <p:cNvSpPr txBox="1">
              <a:spLocks noChangeArrowheads="1"/>
            </p:cNvSpPr>
            <p:nvPr/>
          </p:nvSpPr>
          <p:spPr bwMode="auto">
            <a:xfrm>
              <a:off x="3526384" y="5927743"/>
              <a:ext cx="823501"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Mar</a:t>
              </a:r>
              <a:endParaRPr lang="en-GB" altLang="en-US" sz="1800" b="1">
                <a:solidFill>
                  <a:srgbClr val="000000"/>
                </a:solidFill>
                <a:latin typeface="Calibri" panose="020F0502020204030204" pitchFamily="34" charset="0"/>
              </a:endParaRPr>
            </a:p>
          </p:txBody>
        </p:sp>
        <p:sp>
          <p:nvSpPr>
            <p:cNvPr id="34889" name="Text Box 38"/>
            <p:cNvSpPr txBox="1">
              <a:spLocks noChangeArrowheads="1"/>
            </p:cNvSpPr>
            <p:nvPr/>
          </p:nvSpPr>
          <p:spPr bwMode="auto">
            <a:xfrm>
              <a:off x="4253666" y="5927743"/>
              <a:ext cx="823503"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Apr</a:t>
              </a:r>
              <a:endParaRPr lang="en-GB" altLang="en-US" sz="1800" b="1">
                <a:solidFill>
                  <a:srgbClr val="000000"/>
                </a:solidFill>
                <a:latin typeface="Calibri" panose="020F0502020204030204" pitchFamily="34" charset="0"/>
              </a:endParaRPr>
            </a:p>
          </p:txBody>
        </p:sp>
        <p:sp>
          <p:nvSpPr>
            <p:cNvPr id="34890" name="Text Box 38"/>
            <p:cNvSpPr txBox="1">
              <a:spLocks noChangeArrowheads="1"/>
            </p:cNvSpPr>
            <p:nvPr/>
          </p:nvSpPr>
          <p:spPr bwMode="auto">
            <a:xfrm>
              <a:off x="4968476" y="5928489"/>
              <a:ext cx="823501"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May</a:t>
              </a:r>
              <a:endParaRPr lang="en-GB" altLang="en-US" sz="1800" b="1">
                <a:solidFill>
                  <a:srgbClr val="000000"/>
                </a:solidFill>
                <a:latin typeface="Calibri" panose="020F0502020204030204" pitchFamily="34" charset="0"/>
              </a:endParaRPr>
            </a:p>
          </p:txBody>
        </p:sp>
        <p:sp>
          <p:nvSpPr>
            <p:cNvPr id="34891" name="Text Box 38"/>
            <p:cNvSpPr txBox="1">
              <a:spLocks noChangeArrowheads="1"/>
            </p:cNvSpPr>
            <p:nvPr/>
          </p:nvSpPr>
          <p:spPr bwMode="auto">
            <a:xfrm>
              <a:off x="5695756" y="5928489"/>
              <a:ext cx="823501"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June</a:t>
              </a:r>
              <a:endParaRPr lang="en-GB" altLang="en-US" sz="1800" b="1">
                <a:solidFill>
                  <a:srgbClr val="000000"/>
                </a:solidFill>
                <a:latin typeface="Calibri" panose="020F0502020204030204" pitchFamily="34" charset="0"/>
              </a:endParaRPr>
            </a:p>
          </p:txBody>
        </p:sp>
        <p:sp>
          <p:nvSpPr>
            <p:cNvPr id="34892" name="Text Box 38"/>
            <p:cNvSpPr txBox="1">
              <a:spLocks noChangeArrowheads="1"/>
            </p:cNvSpPr>
            <p:nvPr/>
          </p:nvSpPr>
          <p:spPr bwMode="auto">
            <a:xfrm>
              <a:off x="6423102" y="5919950"/>
              <a:ext cx="823503"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July</a:t>
              </a:r>
              <a:endParaRPr lang="en-GB" altLang="en-US" sz="1800" b="1">
                <a:solidFill>
                  <a:srgbClr val="000000"/>
                </a:solidFill>
                <a:latin typeface="Calibri" panose="020F0502020204030204" pitchFamily="34" charset="0"/>
              </a:endParaRPr>
            </a:p>
          </p:txBody>
        </p:sp>
        <p:sp>
          <p:nvSpPr>
            <p:cNvPr id="34893" name="Text Box 38"/>
            <p:cNvSpPr txBox="1">
              <a:spLocks noChangeArrowheads="1"/>
            </p:cNvSpPr>
            <p:nvPr/>
          </p:nvSpPr>
          <p:spPr bwMode="auto">
            <a:xfrm>
              <a:off x="7140972" y="5928489"/>
              <a:ext cx="823503"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Aug</a:t>
              </a:r>
              <a:endParaRPr lang="en-GB" altLang="en-US" sz="1800" b="1">
                <a:solidFill>
                  <a:srgbClr val="000000"/>
                </a:solidFill>
                <a:latin typeface="Calibri" panose="020F0502020204030204" pitchFamily="34" charset="0"/>
              </a:endParaRPr>
            </a:p>
          </p:txBody>
        </p:sp>
        <p:sp>
          <p:nvSpPr>
            <p:cNvPr id="34894" name="Text Box 38"/>
            <p:cNvSpPr txBox="1">
              <a:spLocks noChangeArrowheads="1"/>
            </p:cNvSpPr>
            <p:nvPr/>
          </p:nvSpPr>
          <p:spPr bwMode="auto">
            <a:xfrm>
              <a:off x="7870903" y="5928658"/>
              <a:ext cx="823501"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Sept</a:t>
              </a:r>
              <a:endParaRPr lang="en-GB" altLang="en-US" sz="1800" b="1">
                <a:solidFill>
                  <a:srgbClr val="000000"/>
                </a:solidFill>
                <a:latin typeface="Calibri" panose="020F0502020204030204" pitchFamily="34" charset="0"/>
              </a:endParaRPr>
            </a:p>
          </p:txBody>
        </p:sp>
        <p:sp>
          <p:nvSpPr>
            <p:cNvPr id="34895" name="Text Box 38"/>
            <p:cNvSpPr txBox="1">
              <a:spLocks noChangeArrowheads="1"/>
            </p:cNvSpPr>
            <p:nvPr/>
          </p:nvSpPr>
          <p:spPr bwMode="auto">
            <a:xfrm>
              <a:off x="8573805" y="5928658"/>
              <a:ext cx="823503"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Oct</a:t>
              </a:r>
              <a:endParaRPr lang="en-GB" altLang="en-US" sz="1800" b="1">
                <a:solidFill>
                  <a:srgbClr val="000000"/>
                </a:solidFill>
                <a:latin typeface="Calibri" panose="020F0502020204030204" pitchFamily="34" charset="0"/>
              </a:endParaRPr>
            </a:p>
          </p:txBody>
        </p:sp>
        <p:sp>
          <p:nvSpPr>
            <p:cNvPr id="34896" name="Text Box 38"/>
            <p:cNvSpPr txBox="1">
              <a:spLocks noChangeArrowheads="1"/>
            </p:cNvSpPr>
            <p:nvPr/>
          </p:nvSpPr>
          <p:spPr bwMode="auto">
            <a:xfrm>
              <a:off x="9266630" y="5919950"/>
              <a:ext cx="823503"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Nov</a:t>
              </a:r>
              <a:endParaRPr lang="en-GB" altLang="en-US" sz="1800" b="1">
                <a:solidFill>
                  <a:srgbClr val="000000"/>
                </a:solidFill>
                <a:latin typeface="Calibri" panose="020F0502020204030204" pitchFamily="34" charset="0"/>
              </a:endParaRPr>
            </a:p>
          </p:txBody>
        </p:sp>
        <p:sp>
          <p:nvSpPr>
            <p:cNvPr id="34897" name="Text Box 38"/>
            <p:cNvSpPr txBox="1">
              <a:spLocks noChangeArrowheads="1"/>
            </p:cNvSpPr>
            <p:nvPr/>
          </p:nvSpPr>
          <p:spPr bwMode="auto">
            <a:xfrm>
              <a:off x="9969915" y="5928489"/>
              <a:ext cx="823503" cy="42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800" b="1">
                  <a:solidFill>
                    <a:srgbClr val="000000"/>
                  </a:solidFill>
                  <a:latin typeface="Calibri" panose="020F0502020204030204" pitchFamily="34" charset="0"/>
                </a:rPr>
                <a:t>Dec</a:t>
              </a:r>
              <a:endParaRPr lang="en-GB" altLang="en-US" sz="1800" b="1">
                <a:solidFill>
                  <a:srgbClr val="000000"/>
                </a:solidFill>
                <a:latin typeface="Calibri" panose="020F0502020204030204" pitchFamily="34" charset="0"/>
              </a:endParaRPr>
            </a:p>
          </p:txBody>
        </p:sp>
        <p:sp>
          <p:nvSpPr>
            <p:cNvPr id="34898" name="Line 54"/>
            <p:cNvSpPr>
              <a:spLocks noChangeShapeType="1"/>
            </p:cNvSpPr>
            <p:nvPr/>
          </p:nvSpPr>
          <p:spPr bwMode="auto">
            <a:xfrm>
              <a:off x="2479673" y="5027821"/>
              <a:ext cx="747940" cy="798503"/>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899" name="Line 54"/>
            <p:cNvSpPr>
              <a:spLocks noChangeShapeType="1"/>
            </p:cNvSpPr>
            <p:nvPr/>
          </p:nvSpPr>
          <p:spPr bwMode="auto">
            <a:xfrm flipH="1">
              <a:off x="3214377" y="3429180"/>
              <a:ext cx="713730" cy="2397145"/>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900" name="Line 54"/>
            <p:cNvSpPr>
              <a:spLocks noChangeShapeType="1"/>
            </p:cNvSpPr>
            <p:nvPr/>
          </p:nvSpPr>
          <p:spPr bwMode="auto">
            <a:xfrm>
              <a:off x="3941150" y="3417791"/>
              <a:ext cx="716364" cy="2179653"/>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901" name="Line 54"/>
            <p:cNvSpPr>
              <a:spLocks noChangeShapeType="1"/>
            </p:cNvSpPr>
            <p:nvPr/>
          </p:nvSpPr>
          <p:spPr bwMode="auto">
            <a:xfrm flipH="1" flipV="1">
              <a:off x="4631129" y="5572997"/>
              <a:ext cx="758433" cy="486"/>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902" name="Line 54"/>
            <p:cNvSpPr>
              <a:spLocks noChangeShapeType="1"/>
            </p:cNvSpPr>
            <p:nvPr/>
          </p:nvSpPr>
          <p:spPr bwMode="auto">
            <a:xfrm flipH="1">
              <a:off x="5394969" y="5400687"/>
              <a:ext cx="716482" cy="166517"/>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903" name="Line 54"/>
            <p:cNvSpPr>
              <a:spLocks noChangeShapeType="1"/>
            </p:cNvSpPr>
            <p:nvPr/>
          </p:nvSpPr>
          <p:spPr bwMode="auto">
            <a:xfrm flipH="1" flipV="1">
              <a:off x="6100846" y="5404216"/>
              <a:ext cx="713511" cy="386312"/>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904" name="Line 54"/>
            <p:cNvSpPr>
              <a:spLocks noChangeShapeType="1"/>
            </p:cNvSpPr>
            <p:nvPr/>
          </p:nvSpPr>
          <p:spPr bwMode="auto">
            <a:xfrm flipV="1">
              <a:off x="6807427" y="4594860"/>
              <a:ext cx="731565" cy="1199652"/>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905" name="Line 54"/>
            <p:cNvSpPr>
              <a:spLocks noChangeShapeType="1"/>
            </p:cNvSpPr>
            <p:nvPr/>
          </p:nvSpPr>
          <p:spPr bwMode="auto">
            <a:xfrm flipH="1" flipV="1">
              <a:off x="7526866" y="4596866"/>
              <a:ext cx="758433" cy="486"/>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906" name="Line 54"/>
            <p:cNvSpPr>
              <a:spLocks noChangeShapeType="1"/>
            </p:cNvSpPr>
            <p:nvPr/>
          </p:nvSpPr>
          <p:spPr bwMode="auto">
            <a:xfrm flipH="1" flipV="1">
              <a:off x="8259342" y="4594859"/>
              <a:ext cx="716413" cy="632459"/>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907" name="Line 54"/>
            <p:cNvSpPr>
              <a:spLocks noChangeShapeType="1"/>
            </p:cNvSpPr>
            <p:nvPr/>
          </p:nvSpPr>
          <p:spPr bwMode="auto">
            <a:xfrm flipH="1">
              <a:off x="8980924" y="3815333"/>
              <a:ext cx="703043" cy="1441604"/>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34908" name="Line 54"/>
            <p:cNvSpPr>
              <a:spLocks noChangeShapeType="1"/>
            </p:cNvSpPr>
            <p:nvPr/>
          </p:nvSpPr>
          <p:spPr bwMode="auto">
            <a:xfrm>
              <a:off x="9674127" y="3790306"/>
              <a:ext cx="729534" cy="1501158"/>
            </a:xfrm>
            <a:prstGeom prst="line">
              <a:avLst/>
            </a:prstGeom>
            <a:noFill/>
            <a:ln w="66675">
              <a:solidFill>
                <a:srgbClr val="FF66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159" name="Rectangle 158"/>
            <p:cNvSpPr/>
            <p:nvPr/>
          </p:nvSpPr>
          <p:spPr bwMode="auto">
            <a:xfrm>
              <a:off x="3876771" y="3361708"/>
              <a:ext cx="118010" cy="12480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60" name="Rectangle 159"/>
            <p:cNvSpPr/>
            <p:nvPr/>
          </p:nvSpPr>
          <p:spPr bwMode="auto">
            <a:xfrm>
              <a:off x="2434636" y="4978684"/>
              <a:ext cx="120011" cy="12480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61" name="Rectangle 160"/>
            <p:cNvSpPr/>
            <p:nvPr/>
          </p:nvSpPr>
          <p:spPr bwMode="auto">
            <a:xfrm>
              <a:off x="3154703" y="5738337"/>
              <a:ext cx="118012" cy="12299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62" name="Rectangle 161"/>
            <p:cNvSpPr/>
            <p:nvPr/>
          </p:nvSpPr>
          <p:spPr bwMode="auto">
            <a:xfrm>
              <a:off x="4600839" y="5503206"/>
              <a:ext cx="118010" cy="12480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63" name="Rectangle 162"/>
            <p:cNvSpPr/>
            <p:nvPr/>
          </p:nvSpPr>
          <p:spPr bwMode="auto">
            <a:xfrm>
              <a:off x="5314905" y="5503206"/>
              <a:ext cx="120011" cy="12480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64" name="Rectangle 163"/>
            <p:cNvSpPr/>
            <p:nvPr/>
          </p:nvSpPr>
          <p:spPr bwMode="auto">
            <a:xfrm>
              <a:off x="6036973" y="5347658"/>
              <a:ext cx="118010" cy="12480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65" name="Rectangle 164"/>
            <p:cNvSpPr/>
            <p:nvPr/>
          </p:nvSpPr>
          <p:spPr bwMode="auto">
            <a:xfrm>
              <a:off x="6757040" y="5731102"/>
              <a:ext cx="118010" cy="12299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66" name="Rectangle 165"/>
            <p:cNvSpPr/>
            <p:nvPr/>
          </p:nvSpPr>
          <p:spPr bwMode="auto">
            <a:xfrm>
              <a:off x="7479107" y="4537361"/>
              <a:ext cx="120011" cy="12299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67" name="Rectangle 166"/>
            <p:cNvSpPr/>
            <p:nvPr/>
          </p:nvSpPr>
          <p:spPr bwMode="auto">
            <a:xfrm>
              <a:off x="8917243" y="5164980"/>
              <a:ext cx="118010" cy="1248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68" name="Rectangle 167"/>
            <p:cNvSpPr/>
            <p:nvPr/>
          </p:nvSpPr>
          <p:spPr bwMode="auto">
            <a:xfrm>
              <a:off x="8199175" y="4531936"/>
              <a:ext cx="120011" cy="12299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69" name="Rectangle 168"/>
            <p:cNvSpPr/>
            <p:nvPr/>
          </p:nvSpPr>
          <p:spPr bwMode="auto">
            <a:xfrm>
              <a:off x="9629309" y="3756004"/>
              <a:ext cx="118010" cy="12299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170" name="Rectangle 169"/>
            <p:cNvSpPr/>
            <p:nvPr/>
          </p:nvSpPr>
          <p:spPr bwMode="auto">
            <a:xfrm>
              <a:off x="10357377" y="5226476"/>
              <a:ext cx="118010" cy="1248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grpSp>
      <p:sp>
        <p:nvSpPr>
          <p:cNvPr id="171" name="Rectangle 170"/>
          <p:cNvSpPr/>
          <p:nvPr/>
        </p:nvSpPr>
        <p:spPr bwMode="auto">
          <a:xfrm>
            <a:off x="8448676" y="930275"/>
            <a:ext cx="163513" cy="1905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34820" name="Text Box 38"/>
          <p:cNvSpPr txBox="1">
            <a:spLocks noChangeArrowheads="1"/>
          </p:cNvSpPr>
          <p:nvPr/>
        </p:nvSpPr>
        <p:spPr bwMode="auto">
          <a:xfrm>
            <a:off x="8691564" y="873125"/>
            <a:ext cx="1233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1800" b="1">
                <a:solidFill>
                  <a:srgbClr val="000000"/>
                </a:solidFill>
                <a:latin typeface="Calibri" panose="020F0502020204030204" pitchFamily="34" charset="0"/>
              </a:rPr>
              <a:t>Category Z</a:t>
            </a:r>
            <a:endParaRPr lang="en-GB" altLang="en-US" sz="1800" b="1">
              <a:solidFill>
                <a:srgbClr val="000000"/>
              </a:solidFill>
              <a:latin typeface="Calibri" panose="020F0502020204030204" pitchFamily="34" charset="0"/>
            </a:endParaRPr>
          </a:p>
        </p:txBody>
      </p:sp>
      <p:sp>
        <p:nvSpPr>
          <p:cNvPr id="174" name="Rectangle 173"/>
          <p:cNvSpPr/>
          <p:nvPr/>
        </p:nvSpPr>
        <p:spPr bwMode="auto">
          <a:xfrm>
            <a:off x="6729413" y="930275"/>
            <a:ext cx="163512" cy="190500"/>
          </a:xfrm>
          <a:prstGeom prst="rect">
            <a:avLst/>
          </a:prstGeom>
          <a:solidFill>
            <a:srgbClr val="4824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34822" name="Text Box 38"/>
          <p:cNvSpPr txBox="1">
            <a:spLocks noChangeArrowheads="1"/>
          </p:cNvSpPr>
          <p:nvPr/>
        </p:nvSpPr>
        <p:spPr bwMode="auto">
          <a:xfrm>
            <a:off x="6972301" y="873125"/>
            <a:ext cx="139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1800" b="1">
                <a:solidFill>
                  <a:srgbClr val="000000"/>
                </a:solidFill>
                <a:latin typeface="Calibri" panose="020F0502020204030204" pitchFamily="34" charset="0"/>
              </a:rPr>
              <a:t>Category Y</a:t>
            </a:r>
            <a:endParaRPr lang="en-GB" altLang="en-US" sz="1800" b="1">
              <a:solidFill>
                <a:srgbClr val="000000"/>
              </a:solidFill>
              <a:latin typeface="Calibri" panose="020F0502020204030204" pitchFamily="34" charset="0"/>
            </a:endParaRPr>
          </a:p>
        </p:txBody>
      </p:sp>
      <p:sp>
        <p:nvSpPr>
          <p:cNvPr id="177" name="Rectangle 176"/>
          <p:cNvSpPr/>
          <p:nvPr/>
        </p:nvSpPr>
        <p:spPr bwMode="auto">
          <a:xfrm>
            <a:off x="4964113" y="919163"/>
            <a:ext cx="165100" cy="190500"/>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600">
              <a:solidFill>
                <a:srgbClr val="FFFFFF"/>
              </a:solidFill>
              <a:latin typeface="Calibri" panose="020F0502020204030204" pitchFamily="34" charset="0"/>
            </a:endParaRPr>
          </a:p>
        </p:txBody>
      </p:sp>
      <p:sp>
        <p:nvSpPr>
          <p:cNvPr id="34824" name="Text Box 38"/>
          <p:cNvSpPr txBox="1">
            <a:spLocks noChangeArrowheads="1"/>
          </p:cNvSpPr>
          <p:nvPr/>
        </p:nvSpPr>
        <p:spPr bwMode="auto">
          <a:xfrm>
            <a:off x="5208588" y="862013"/>
            <a:ext cx="134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1800" b="1">
                <a:solidFill>
                  <a:srgbClr val="000000"/>
                </a:solidFill>
                <a:latin typeface="Calibri" panose="020F0502020204030204" pitchFamily="34" charset="0"/>
              </a:rPr>
              <a:t>Category X</a:t>
            </a:r>
            <a:endParaRPr lang="en-GB" altLang="en-US" sz="1800" b="1">
              <a:solidFill>
                <a:srgbClr val="000000"/>
              </a:solidFill>
              <a:latin typeface="Calibri" panose="020F0502020204030204" pitchFamily="34" charset="0"/>
            </a:endParaRPr>
          </a:p>
        </p:txBody>
      </p:sp>
      <p:sp>
        <p:nvSpPr>
          <p:cNvPr id="34825" name="Text Box 4"/>
          <p:cNvSpPr txBox="1">
            <a:spLocks noChangeArrowheads="1"/>
          </p:cNvSpPr>
          <p:nvPr/>
        </p:nvSpPr>
        <p:spPr bwMode="auto">
          <a:xfrm>
            <a:off x="2543175" y="109538"/>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2400" b="1">
                <a:solidFill>
                  <a:srgbClr val="007BA4"/>
                </a:solidFill>
              </a:rPr>
              <a:t>Figure 10.7 Patterns of inventories demand</a:t>
            </a:r>
            <a:endParaRPr lang="en-GB" altLang="en-US" sz="2400">
              <a:solidFill>
                <a:srgbClr val="007BA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43175" y="111125"/>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Managing trade receivables</a:t>
            </a:r>
            <a:endParaRPr lang="en-GB" altLang="en-US" sz="2400" b="1">
              <a:solidFill>
                <a:srgbClr val="007BA4"/>
              </a:solidFill>
            </a:endParaRPr>
          </a:p>
        </p:txBody>
      </p:sp>
      <p:grpSp>
        <p:nvGrpSpPr>
          <p:cNvPr id="36867" name="Group 41"/>
          <p:cNvGrpSpPr>
            <a:grpSpLocks noChangeAspect="1"/>
          </p:cNvGrpSpPr>
          <p:nvPr/>
        </p:nvGrpSpPr>
        <p:grpSpPr bwMode="auto">
          <a:xfrm>
            <a:off x="2827339" y="660400"/>
            <a:ext cx="6537325" cy="5686412"/>
            <a:chOff x="877" y="397"/>
            <a:chExt cx="4057" cy="3839"/>
          </a:xfrm>
        </p:grpSpPr>
        <p:sp>
          <p:nvSpPr>
            <p:cNvPr id="36868" name="AutoShape 5"/>
            <p:cNvSpPr>
              <a:spLocks noChangeArrowheads="1"/>
            </p:cNvSpPr>
            <p:nvPr/>
          </p:nvSpPr>
          <p:spPr bwMode="auto">
            <a:xfrm>
              <a:off x="972" y="397"/>
              <a:ext cx="3961" cy="3542"/>
            </a:xfrm>
            <a:prstGeom prst="roundRect">
              <a:avLst>
                <a:gd name="adj" fmla="val 5370"/>
              </a:avLst>
            </a:prstGeom>
            <a:solidFill>
              <a:srgbClr val="E1C09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69" name="AutoShape 6"/>
            <p:cNvSpPr>
              <a:spLocks noChangeArrowheads="1"/>
            </p:cNvSpPr>
            <p:nvPr/>
          </p:nvSpPr>
          <p:spPr bwMode="auto">
            <a:xfrm>
              <a:off x="1417" y="877"/>
              <a:ext cx="3513" cy="411"/>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70" name="Text Box 7"/>
            <p:cNvSpPr txBox="1">
              <a:spLocks noChangeArrowheads="1"/>
            </p:cNvSpPr>
            <p:nvPr/>
          </p:nvSpPr>
          <p:spPr bwMode="auto">
            <a:xfrm>
              <a:off x="1546" y="992"/>
              <a:ext cx="322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Which customers should receive credit</a:t>
              </a:r>
              <a:endParaRPr lang="en-GB" altLang="en-US" sz="2000" b="1">
                <a:solidFill>
                  <a:srgbClr val="000000"/>
                </a:solidFill>
              </a:endParaRPr>
            </a:p>
          </p:txBody>
        </p:sp>
        <p:sp>
          <p:nvSpPr>
            <p:cNvPr id="36871" name="Text Box 8"/>
            <p:cNvSpPr txBox="1">
              <a:spLocks noChangeArrowheads="1"/>
            </p:cNvSpPr>
            <p:nvPr/>
          </p:nvSpPr>
          <p:spPr bwMode="auto">
            <a:xfrm>
              <a:off x="3116" y="443"/>
              <a:ext cx="171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Questions to ask</a:t>
              </a:r>
              <a:endParaRPr lang="en-GB" altLang="en-US" sz="2000" b="1" i="1">
                <a:solidFill>
                  <a:srgbClr val="CC0000"/>
                </a:solidFill>
              </a:endParaRPr>
            </a:p>
          </p:txBody>
        </p:sp>
        <p:sp>
          <p:nvSpPr>
            <p:cNvPr id="36872" name="AutoShape 9"/>
            <p:cNvSpPr>
              <a:spLocks noChangeArrowheads="1"/>
            </p:cNvSpPr>
            <p:nvPr/>
          </p:nvSpPr>
          <p:spPr bwMode="auto">
            <a:xfrm>
              <a:off x="1416" y="1406"/>
              <a:ext cx="3513" cy="411"/>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73" name="Text Box 10"/>
            <p:cNvSpPr txBox="1">
              <a:spLocks noChangeArrowheads="1"/>
            </p:cNvSpPr>
            <p:nvPr/>
          </p:nvSpPr>
          <p:spPr bwMode="auto">
            <a:xfrm>
              <a:off x="1664" y="1528"/>
              <a:ext cx="295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How much credit should be offered</a:t>
              </a:r>
              <a:endParaRPr lang="en-GB" altLang="en-US" sz="2000" b="1">
                <a:solidFill>
                  <a:srgbClr val="000000"/>
                </a:solidFill>
              </a:endParaRPr>
            </a:p>
          </p:txBody>
        </p:sp>
        <p:sp>
          <p:nvSpPr>
            <p:cNvPr id="36874" name="AutoShape 11"/>
            <p:cNvSpPr>
              <a:spLocks noChangeArrowheads="1"/>
            </p:cNvSpPr>
            <p:nvPr/>
          </p:nvSpPr>
          <p:spPr bwMode="auto">
            <a:xfrm>
              <a:off x="1416" y="1927"/>
              <a:ext cx="3513" cy="411"/>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75" name="Text Box 12"/>
            <p:cNvSpPr txBox="1">
              <a:spLocks noChangeArrowheads="1"/>
            </p:cNvSpPr>
            <p:nvPr/>
          </p:nvSpPr>
          <p:spPr bwMode="auto">
            <a:xfrm>
              <a:off x="1407" y="2036"/>
              <a:ext cx="347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What length of credit it is prepared to offer</a:t>
              </a:r>
              <a:endParaRPr lang="en-GB" altLang="en-US" sz="2000" b="1">
                <a:solidFill>
                  <a:srgbClr val="000000"/>
                </a:solidFill>
              </a:endParaRPr>
            </a:p>
          </p:txBody>
        </p:sp>
        <p:sp>
          <p:nvSpPr>
            <p:cNvPr id="36876" name="AutoShape 13"/>
            <p:cNvSpPr>
              <a:spLocks noChangeArrowheads="1"/>
            </p:cNvSpPr>
            <p:nvPr/>
          </p:nvSpPr>
          <p:spPr bwMode="auto">
            <a:xfrm>
              <a:off x="1415" y="2456"/>
              <a:ext cx="3513" cy="539"/>
            </a:xfrm>
            <a:prstGeom prst="cube">
              <a:avLst>
                <a:gd name="adj" fmla="val 1354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77" name="Text Box 14"/>
            <p:cNvSpPr txBox="1">
              <a:spLocks noChangeArrowheads="1"/>
            </p:cNvSpPr>
            <p:nvPr/>
          </p:nvSpPr>
          <p:spPr bwMode="auto">
            <a:xfrm>
              <a:off x="1469" y="2552"/>
              <a:ext cx="332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Whether discounts will be offered for prompt payment</a:t>
              </a:r>
              <a:endParaRPr lang="en-GB" altLang="en-US" sz="2000" b="1">
                <a:solidFill>
                  <a:srgbClr val="000000"/>
                </a:solidFill>
              </a:endParaRPr>
            </a:p>
          </p:txBody>
        </p:sp>
        <p:sp>
          <p:nvSpPr>
            <p:cNvPr id="36878" name="AutoShape 15"/>
            <p:cNvSpPr>
              <a:spLocks noChangeArrowheads="1"/>
            </p:cNvSpPr>
            <p:nvPr/>
          </p:nvSpPr>
          <p:spPr bwMode="auto">
            <a:xfrm>
              <a:off x="1413" y="3085"/>
              <a:ext cx="3513" cy="517"/>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79" name="Text Box 16"/>
            <p:cNvSpPr txBox="1">
              <a:spLocks noChangeArrowheads="1"/>
            </p:cNvSpPr>
            <p:nvPr/>
          </p:nvSpPr>
          <p:spPr bwMode="auto">
            <a:xfrm>
              <a:off x="1328" y="3170"/>
              <a:ext cx="348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What collection policies should be adopted</a:t>
              </a:r>
              <a:endParaRPr lang="en-GB" altLang="en-US" sz="2000" b="1">
                <a:solidFill>
                  <a:srgbClr val="000000"/>
                </a:solidFill>
              </a:endParaRPr>
            </a:p>
          </p:txBody>
        </p:sp>
        <p:sp>
          <p:nvSpPr>
            <p:cNvPr id="36880" name="AutoShape 17"/>
            <p:cNvSpPr>
              <a:spLocks noChangeArrowheads="1"/>
            </p:cNvSpPr>
            <p:nvPr/>
          </p:nvSpPr>
          <p:spPr bwMode="auto">
            <a:xfrm>
              <a:off x="1411" y="3670"/>
              <a:ext cx="3523" cy="536"/>
            </a:xfrm>
            <a:prstGeom prst="cube">
              <a:avLst>
                <a:gd name="adj" fmla="val 1362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81" name="Text Box 18"/>
            <p:cNvSpPr txBox="1">
              <a:spLocks noChangeArrowheads="1"/>
            </p:cNvSpPr>
            <p:nvPr/>
          </p:nvSpPr>
          <p:spPr bwMode="auto">
            <a:xfrm>
              <a:off x="1524" y="3758"/>
              <a:ext cx="311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How the risk of non-payment can be reduced</a:t>
              </a:r>
              <a:endParaRPr lang="en-GB" altLang="en-US" sz="2000" b="1">
                <a:solidFill>
                  <a:srgbClr val="000000"/>
                </a:solidFill>
              </a:endParaRPr>
            </a:p>
          </p:txBody>
        </p:sp>
        <p:sp>
          <p:nvSpPr>
            <p:cNvPr id="36882" name="AutoShape 19"/>
            <p:cNvSpPr>
              <a:spLocks noChangeArrowheads="1"/>
            </p:cNvSpPr>
            <p:nvPr/>
          </p:nvSpPr>
          <p:spPr bwMode="auto">
            <a:xfrm>
              <a:off x="878" y="879"/>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83" name="AutoShape 20"/>
            <p:cNvSpPr>
              <a:spLocks noChangeArrowheads="1"/>
            </p:cNvSpPr>
            <p:nvPr/>
          </p:nvSpPr>
          <p:spPr bwMode="auto">
            <a:xfrm>
              <a:off x="877" y="1408"/>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84" name="AutoShape 21"/>
            <p:cNvSpPr>
              <a:spLocks noChangeArrowheads="1"/>
            </p:cNvSpPr>
            <p:nvPr/>
          </p:nvSpPr>
          <p:spPr bwMode="auto">
            <a:xfrm>
              <a:off x="886" y="1929"/>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85" name="AutoShape 22"/>
            <p:cNvSpPr>
              <a:spLocks noChangeArrowheads="1"/>
            </p:cNvSpPr>
            <p:nvPr/>
          </p:nvSpPr>
          <p:spPr bwMode="auto">
            <a:xfrm>
              <a:off x="886" y="2459"/>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86" name="AutoShape 23"/>
            <p:cNvSpPr>
              <a:spLocks noChangeArrowheads="1"/>
            </p:cNvSpPr>
            <p:nvPr/>
          </p:nvSpPr>
          <p:spPr bwMode="auto">
            <a:xfrm>
              <a:off x="886" y="3118"/>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6887" name="AutoShape 24"/>
            <p:cNvSpPr>
              <a:spLocks noChangeArrowheads="1"/>
            </p:cNvSpPr>
            <p:nvPr/>
          </p:nvSpPr>
          <p:spPr bwMode="auto">
            <a:xfrm>
              <a:off x="886" y="3666"/>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1">
            <a:alphaModFix amt="50000"/>
          </a:blip>
          <a:srcRect b="15730"/>
          <a:stretch>
            <a:fillRect/>
          </a:stretch>
        </p:blipFill>
        <p:spPr>
          <a:xfrm>
            <a:off x="20" y="1"/>
            <a:ext cx="12191980" cy="6857999"/>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defTabSz="914400"/>
            <a:r>
              <a:rPr lang="en-US" sz="5100">
                <a:solidFill>
                  <a:srgbClr val="FFFFFF"/>
                </a:solidFill>
              </a:rPr>
              <a:t>What might you look at to determine whether you will offer credit to a particular customer?</a:t>
            </a:r>
            <a:endParaRPr lang="en-US" sz="510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43175" y="111125"/>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rPr>
              <a:t>Managing trade receivables</a:t>
            </a:r>
            <a:endPar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endParaRPr>
          </a:p>
        </p:txBody>
      </p:sp>
      <p:grpSp>
        <p:nvGrpSpPr>
          <p:cNvPr id="36867" name="Group 41"/>
          <p:cNvGrpSpPr>
            <a:grpSpLocks noChangeAspect="1"/>
          </p:cNvGrpSpPr>
          <p:nvPr/>
        </p:nvGrpSpPr>
        <p:grpSpPr bwMode="auto">
          <a:xfrm>
            <a:off x="2827339" y="660400"/>
            <a:ext cx="6537325" cy="5686412"/>
            <a:chOff x="877" y="397"/>
            <a:chExt cx="4057" cy="3839"/>
          </a:xfrm>
        </p:grpSpPr>
        <p:sp>
          <p:nvSpPr>
            <p:cNvPr id="36868" name="AutoShape 5"/>
            <p:cNvSpPr>
              <a:spLocks noChangeArrowheads="1"/>
            </p:cNvSpPr>
            <p:nvPr/>
          </p:nvSpPr>
          <p:spPr bwMode="auto">
            <a:xfrm>
              <a:off x="972" y="397"/>
              <a:ext cx="3961" cy="3542"/>
            </a:xfrm>
            <a:prstGeom prst="roundRect">
              <a:avLst>
                <a:gd name="adj" fmla="val 5370"/>
              </a:avLst>
            </a:prstGeom>
            <a:solidFill>
              <a:srgbClr val="E1C09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 name="AutoShape 6"/>
            <p:cNvSpPr>
              <a:spLocks noChangeArrowheads="1"/>
            </p:cNvSpPr>
            <p:nvPr/>
          </p:nvSpPr>
          <p:spPr bwMode="auto">
            <a:xfrm>
              <a:off x="1417" y="877"/>
              <a:ext cx="3513" cy="411"/>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0" name="Text Box 7"/>
            <p:cNvSpPr txBox="1">
              <a:spLocks noChangeArrowheads="1"/>
            </p:cNvSpPr>
            <p:nvPr/>
          </p:nvSpPr>
          <p:spPr bwMode="auto">
            <a:xfrm>
              <a:off x="1546" y="992"/>
              <a:ext cx="322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Which customers should receive credit</a:t>
              </a:r>
              <a:endPar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1" name="Text Box 8"/>
            <p:cNvSpPr txBox="1">
              <a:spLocks noChangeArrowheads="1"/>
            </p:cNvSpPr>
            <p:nvPr/>
          </p:nvSpPr>
          <p:spPr bwMode="auto">
            <a:xfrm>
              <a:off x="3116" y="443"/>
              <a:ext cx="171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en-GB" altLang="en-US" sz="2000" b="1" i="1" u="none" strike="noStrike" kern="1200" cap="none" spc="0" normalizeH="0" baseline="0" noProof="0">
                  <a:ln>
                    <a:noFill/>
                  </a:ln>
                  <a:solidFill>
                    <a:srgbClr val="CC0000"/>
                  </a:solidFill>
                  <a:effectLst/>
                  <a:uLnTx/>
                  <a:uFillTx/>
                  <a:latin typeface="Arial" panose="020B0604020202020204" pitchFamily="34" charset="0"/>
                  <a:ea typeface="+mn-ea"/>
                  <a:cs typeface="+mn-cs"/>
                </a:rPr>
                <a:t>Questions to ask</a:t>
              </a:r>
              <a:endParaRPr kumimoji="0" lang="en-GB" altLang="en-US" sz="2000" b="1" i="1" u="none" strike="noStrike" kern="1200" cap="none" spc="0" normalizeH="0" baseline="0" noProof="0">
                <a:ln>
                  <a:noFill/>
                </a:ln>
                <a:solidFill>
                  <a:srgbClr val="CC0000"/>
                </a:solidFill>
                <a:effectLst/>
                <a:uLnTx/>
                <a:uFillTx/>
                <a:latin typeface="Arial" panose="020B0604020202020204" pitchFamily="34" charset="0"/>
                <a:ea typeface="+mn-ea"/>
                <a:cs typeface="+mn-cs"/>
              </a:endParaRPr>
            </a:p>
          </p:txBody>
        </p:sp>
        <p:sp>
          <p:nvSpPr>
            <p:cNvPr id="36872" name="AutoShape 9"/>
            <p:cNvSpPr>
              <a:spLocks noChangeArrowheads="1"/>
            </p:cNvSpPr>
            <p:nvPr/>
          </p:nvSpPr>
          <p:spPr bwMode="auto">
            <a:xfrm>
              <a:off x="1416" y="1406"/>
              <a:ext cx="3513" cy="411"/>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3" name="Text Box 10"/>
            <p:cNvSpPr txBox="1">
              <a:spLocks noChangeArrowheads="1"/>
            </p:cNvSpPr>
            <p:nvPr/>
          </p:nvSpPr>
          <p:spPr bwMode="auto">
            <a:xfrm>
              <a:off x="1664" y="1528"/>
              <a:ext cx="295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How much credit should be offered</a:t>
              </a:r>
              <a:endPar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4" name="AutoShape 11"/>
            <p:cNvSpPr>
              <a:spLocks noChangeArrowheads="1"/>
            </p:cNvSpPr>
            <p:nvPr/>
          </p:nvSpPr>
          <p:spPr bwMode="auto">
            <a:xfrm>
              <a:off x="1416" y="1927"/>
              <a:ext cx="3513" cy="411"/>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5" name="Text Box 12"/>
            <p:cNvSpPr txBox="1">
              <a:spLocks noChangeArrowheads="1"/>
            </p:cNvSpPr>
            <p:nvPr/>
          </p:nvSpPr>
          <p:spPr bwMode="auto">
            <a:xfrm>
              <a:off x="1407" y="2036"/>
              <a:ext cx="347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What length of credit it is prepared to offer</a:t>
              </a:r>
              <a:endPar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6" name="AutoShape 13"/>
            <p:cNvSpPr>
              <a:spLocks noChangeArrowheads="1"/>
            </p:cNvSpPr>
            <p:nvPr/>
          </p:nvSpPr>
          <p:spPr bwMode="auto">
            <a:xfrm>
              <a:off x="1415" y="2456"/>
              <a:ext cx="3513" cy="539"/>
            </a:xfrm>
            <a:prstGeom prst="cube">
              <a:avLst>
                <a:gd name="adj" fmla="val 13542"/>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7" name="Text Box 14"/>
            <p:cNvSpPr txBox="1">
              <a:spLocks noChangeArrowheads="1"/>
            </p:cNvSpPr>
            <p:nvPr/>
          </p:nvSpPr>
          <p:spPr bwMode="auto">
            <a:xfrm>
              <a:off x="1469" y="2552"/>
              <a:ext cx="332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Whether discounts will be offered for prompt payment</a:t>
              </a:r>
              <a:endPar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8" name="AutoShape 15"/>
            <p:cNvSpPr>
              <a:spLocks noChangeArrowheads="1"/>
            </p:cNvSpPr>
            <p:nvPr/>
          </p:nvSpPr>
          <p:spPr bwMode="auto">
            <a:xfrm>
              <a:off x="1413" y="3085"/>
              <a:ext cx="3513" cy="517"/>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9" name="Text Box 16"/>
            <p:cNvSpPr txBox="1">
              <a:spLocks noChangeArrowheads="1"/>
            </p:cNvSpPr>
            <p:nvPr/>
          </p:nvSpPr>
          <p:spPr bwMode="auto">
            <a:xfrm>
              <a:off x="1328" y="3170"/>
              <a:ext cx="348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What collection policies should be adopted</a:t>
              </a:r>
              <a:endPar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0" name="AutoShape 17"/>
            <p:cNvSpPr>
              <a:spLocks noChangeArrowheads="1"/>
            </p:cNvSpPr>
            <p:nvPr/>
          </p:nvSpPr>
          <p:spPr bwMode="auto">
            <a:xfrm>
              <a:off x="1411" y="3670"/>
              <a:ext cx="3523" cy="536"/>
            </a:xfrm>
            <a:prstGeom prst="cube">
              <a:avLst>
                <a:gd name="adj" fmla="val 1362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1" name="Text Box 18"/>
            <p:cNvSpPr txBox="1">
              <a:spLocks noChangeArrowheads="1"/>
            </p:cNvSpPr>
            <p:nvPr/>
          </p:nvSpPr>
          <p:spPr bwMode="auto">
            <a:xfrm>
              <a:off x="1524" y="3758"/>
              <a:ext cx="311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How the risk of non-payment can be reduced</a:t>
              </a:r>
              <a:endPar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2" name="AutoShape 19"/>
            <p:cNvSpPr>
              <a:spLocks noChangeArrowheads="1"/>
            </p:cNvSpPr>
            <p:nvPr/>
          </p:nvSpPr>
          <p:spPr bwMode="auto">
            <a:xfrm>
              <a:off x="878" y="879"/>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3" name="AutoShape 20"/>
            <p:cNvSpPr>
              <a:spLocks noChangeArrowheads="1"/>
            </p:cNvSpPr>
            <p:nvPr/>
          </p:nvSpPr>
          <p:spPr bwMode="auto">
            <a:xfrm>
              <a:off x="877" y="1408"/>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4" name="AutoShape 21"/>
            <p:cNvSpPr>
              <a:spLocks noChangeArrowheads="1"/>
            </p:cNvSpPr>
            <p:nvPr/>
          </p:nvSpPr>
          <p:spPr bwMode="auto">
            <a:xfrm>
              <a:off x="886" y="1929"/>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5" name="AutoShape 22"/>
            <p:cNvSpPr>
              <a:spLocks noChangeArrowheads="1"/>
            </p:cNvSpPr>
            <p:nvPr/>
          </p:nvSpPr>
          <p:spPr bwMode="auto">
            <a:xfrm>
              <a:off x="886" y="2459"/>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6" name="AutoShape 23"/>
            <p:cNvSpPr>
              <a:spLocks noChangeArrowheads="1"/>
            </p:cNvSpPr>
            <p:nvPr/>
          </p:nvSpPr>
          <p:spPr bwMode="auto">
            <a:xfrm>
              <a:off x="886" y="3118"/>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7" name="AutoShape 24"/>
            <p:cNvSpPr>
              <a:spLocks noChangeArrowheads="1"/>
            </p:cNvSpPr>
            <p:nvPr/>
          </p:nvSpPr>
          <p:spPr bwMode="auto">
            <a:xfrm>
              <a:off x="886" y="3666"/>
              <a:ext cx="356" cy="35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
          <p:cNvGrpSpPr/>
          <p:nvPr/>
        </p:nvGrpSpPr>
        <p:grpSpPr bwMode="auto">
          <a:xfrm>
            <a:off x="4514851" y="930276"/>
            <a:ext cx="2995613" cy="4879975"/>
            <a:chOff x="1884" y="579"/>
            <a:chExt cx="1887" cy="3074"/>
          </a:xfrm>
        </p:grpSpPr>
        <p:sp>
          <p:nvSpPr>
            <p:cNvPr id="37892" name="AutoShape 5"/>
            <p:cNvSpPr>
              <a:spLocks noChangeArrowheads="1"/>
            </p:cNvSpPr>
            <p:nvPr/>
          </p:nvSpPr>
          <p:spPr bwMode="auto">
            <a:xfrm>
              <a:off x="1967" y="579"/>
              <a:ext cx="1804" cy="2930"/>
            </a:xfrm>
            <a:prstGeom prst="roundRect">
              <a:avLst>
                <a:gd name="adj" fmla="val 11454"/>
              </a:avLst>
            </a:prstGeom>
            <a:solidFill>
              <a:srgbClr val="D8AD8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893" name="AutoShape 6"/>
            <p:cNvSpPr>
              <a:spLocks noChangeArrowheads="1"/>
            </p:cNvSpPr>
            <p:nvPr/>
          </p:nvSpPr>
          <p:spPr bwMode="auto">
            <a:xfrm>
              <a:off x="1890" y="1032"/>
              <a:ext cx="1876" cy="447"/>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894" name="AutoShape 7"/>
            <p:cNvSpPr>
              <a:spLocks noChangeArrowheads="1"/>
            </p:cNvSpPr>
            <p:nvPr/>
          </p:nvSpPr>
          <p:spPr bwMode="auto">
            <a:xfrm>
              <a:off x="1884" y="1574"/>
              <a:ext cx="1885" cy="448"/>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895" name="AutoShape 8"/>
            <p:cNvSpPr>
              <a:spLocks noChangeArrowheads="1"/>
            </p:cNvSpPr>
            <p:nvPr/>
          </p:nvSpPr>
          <p:spPr bwMode="auto">
            <a:xfrm>
              <a:off x="1884" y="2114"/>
              <a:ext cx="1885" cy="448"/>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896" name="AutoShape 9"/>
            <p:cNvSpPr>
              <a:spLocks noChangeArrowheads="1"/>
            </p:cNvSpPr>
            <p:nvPr/>
          </p:nvSpPr>
          <p:spPr bwMode="auto">
            <a:xfrm>
              <a:off x="1887" y="2657"/>
              <a:ext cx="1876" cy="446"/>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897" name="AutoShape 10"/>
            <p:cNvSpPr>
              <a:spLocks noChangeArrowheads="1"/>
            </p:cNvSpPr>
            <p:nvPr/>
          </p:nvSpPr>
          <p:spPr bwMode="auto">
            <a:xfrm>
              <a:off x="1886" y="3205"/>
              <a:ext cx="1884" cy="448"/>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7898" name="Text Box 11"/>
            <p:cNvSpPr txBox="1">
              <a:spLocks noChangeArrowheads="1"/>
            </p:cNvSpPr>
            <p:nvPr/>
          </p:nvSpPr>
          <p:spPr bwMode="auto">
            <a:xfrm>
              <a:off x="2027" y="625"/>
              <a:ext cx="16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i="1">
                  <a:solidFill>
                    <a:srgbClr val="CC0000"/>
                  </a:solidFill>
                </a:rPr>
                <a:t>The five Cs of credit</a:t>
              </a:r>
              <a:endParaRPr lang="en-GB" altLang="en-US" sz="2000" b="1" i="1">
                <a:solidFill>
                  <a:srgbClr val="CC0000"/>
                </a:solidFill>
              </a:endParaRPr>
            </a:p>
          </p:txBody>
        </p:sp>
        <p:sp>
          <p:nvSpPr>
            <p:cNvPr id="37899" name="Text Box 12"/>
            <p:cNvSpPr txBox="1">
              <a:spLocks noChangeArrowheads="1"/>
            </p:cNvSpPr>
            <p:nvPr/>
          </p:nvSpPr>
          <p:spPr bwMode="auto">
            <a:xfrm>
              <a:off x="2177" y="1163"/>
              <a:ext cx="11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Capital</a:t>
              </a:r>
              <a:endParaRPr lang="en-GB" altLang="en-US" sz="2000" b="1">
                <a:solidFill>
                  <a:srgbClr val="000000"/>
                </a:solidFill>
              </a:endParaRPr>
            </a:p>
          </p:txBody>
        </p:sp>
        <p:sp>
          <p:nvSpPr>
            <p:cNvPr id="37900" name="Text Box 13"/>
            <p:cNvSpPr txBox="1">
              <a:spLocks noChangeArrowheads="1"/>
            </p:cNvSpPr>
            <p:nvPr/>
          </p:nvSpPr>
          <p:spPr bwMode="auto">
            <a:xfrm>
              <a:off x="2194" y="1703"/>
              <a:ext cx="1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Capacity</a:t>
              </a:r>
              <a:endParaRPr lang="en-GB" altLang="en-US" sz="2000" b="1">
                <a:solidFill>
                  <a:srgbClr val="000000"/>
                </a:solidFill>
              </a:endParaRPr>
            </a:p>
          </p:txBody>
        </p:sp>
        <p:sp>
          <p:nvSpPr>
            <p:cNvPr id="37901" name="Text Box 14"/>
            <p:cNvSpPr txBox="1">
              <a:spLocks noChangeArrowheads="1"/>
            </p:cNvSpPr>
            <p:nvPr/>
          </p:nvSpPr>
          <p:spPr bwMode="auto">
            <a:xfrm>
              <a:off x="2205" y="2250"/>
              <a:ext cx="1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Collateral</a:t>
              </a:r>
              <a:endParaRPr lang="en-GB" altLang="en-US" sz="2000" b="1">
                <a:solidFill>
                  <a:srgbClr val="000000"/>
                </a:solidFill>
              </a:endParaRPr>
            </a:p>
          </p:txBody>
        </p:sp>
        <p:sp>
          <p:nvSpPr>
            <p:cNvPr id="37902" name="Text Box 15"/>
            <p:cNvSpPr txBox="1">
              <a:spLocks noChangeArrowheads="1"/>
            </p:cNvSpPr>
            <p:nvPr/>
          </p:nvSpPr>
          <p:spPr bwMode="auto">
            <a:xfrm>
              <a:off x="2039" y="2784"/>
              <a:ext cx="15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Conditions</a:t>
              </a:r>
              <a:endParaRPr lang="en-GB" altLang="en-US" sz="2000" b="1">
                <a:solidFill>
                  <a:srgbClr val="000000"/>
                </a:solidFill>
              </a:endParaRPr>
            </a:p>
          </p:txBody>
        </p:sp>
        <p:sp>
          <p:nvSpPr>
            <p:cNvPr id="37903" name="Text Box 16"/>
            <p:cNvSpPr txBox="1">
              <a:spLocks noChangeArrowheads="1"/>
            </p:cNvSpPr>
            <p:nvPr/>
          </p:nvSpPr>
          <p:spPr bwMode="auto">
            <a:xfrm>
              <a:off x="2025" y="3334"/>
              <a:ext cx="150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Character</a:t>
              </a:r>
              <a:endParaRPr lang="en-GB" altLang="en-US" sz="2000" b="1">
                <a:solidFill>
                  <a:srgbClr val="000000"/>
                </a:solidFill>
              </a:endParaRPr>
            </a:p>
          </p:txBody>
        </p:sp>
      </p:grpSp>
      <p:sp>
        <p:nvSpPr>
          <p:cNvPr id="37891" name="Text Box 17"/>
          <p:cNvSpPr txBox="1">
            <a:spLocks noChangeArrowheads="1"/>
          </p:cNvSpPr>
          <p:nvPr/>
        </p:nvSpPr>
        <p:spPr bwMode="auto">
          <a:xfrm>
            <a:off x="2543175" y="101600"/>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Which customers should receive credit?</a:t>
            </a:r>
            <a:endParaRPr lang="en-GB" altLang="en-US" sz="2400">
              <a:solidFill>
                <a:srgbClr val="007BA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2543175" y="101600"/>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Sources of credit information</a:t>
            </a:r>
            <a:endParaRPr lang="en-GB" altLang="en-US" sz="2400" b="1">
              <a:solidFill>
                <a:srgbClr val="007BA4"/>
              </a:solidFill>
            </a:endParaRPr>
          </a:p>
        </p:txBody>
      </p:sp>
      <p:grpSp>
        <p:nvGrpSpPr>
          <p:cNvPr id="38915" name="Group 32"/>
          <p:cNvGrpSpPr/>
          <p:nvPr/>
        </p:nvGrpSpPr>
        <p:grpSpPr bwMode="auto">
          <a:xfrm>
            <a:off x="3081338" y="963613"/>
            <a:ext cx="6032500" cy="5224462"/>
            <a:chOff x="917" y="571"/>
            <a:chExt cx="3800" cy="3291"/>
          </a:xfrm>
        </p:grpSpPr>
        <p:sp>
          <p:nvSpPr>
            <p:cNvPr id="38916" name="AutoShape 7"/>
            <p:cNvSpPr>
              <a:spLocks noChangeArrowheads="1"/>
            </p:cNvSpPr>
            <p:nvPr/>
          </p:nvSpPr>
          <p:spPr bwMode="auto">
            <a:xfrm>
              <a:off x="917" y="581"/>
              <a:ext cx="358" cy="365"/>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17" name="AutoShape 8"/>
            <p:cNvSpPr>
              <a:spLocks noChangeArrowheads="1"/>
            </p:cNvSpPr>
            <p:nvPr/>
          </p:nvSpPr>
          <p:spPr bwMode="auto">
            <a:xfrm>
              <a:off x="926" y="1067"/>
              <a:ext cx="358" cy="365"/>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18" name="AutoShape 9"/>
            <p:cNvSpPr>
              <a:spLocks noChangeArrowheads="1"/>
            </p:cNvSpPr>
            <p:nvPr/>
          </p:nvSpPr>
          <p:spPr bwMode="auto">
            <a:xfrm>
              <a:off x="917" y="1552"/>
              <a:ext cx="358" cy="365"/>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19" name="AutoShape 10"/>
            <p:cNvSpPr>
              <a:spLocks noChangeArrowheads="1"/>
            </p:cNvSpPr>
            <p:nvPr/>
          </p:nvSpPr>
          <p:spPr bwMode="auto">
            <a:xfrm>
              <a:off x="925" y="2059"/>
              <a:ext cx="358" cy="364"/>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20" name="AutoShape 11"/>
            <p:cNvSpPr>
              <a:spLocks noChangeArrowheads="1"/>
            </p:cNvSpPr>
            <p:nvPr/>
          </p:nvSpPr>
          <p:spPr bwMode="auto">
            <a:xfrm>
              <a:off x="918" y="2546"/>
              <a:ext cx="358" cy="364"/>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21" name="AutoShape 12"/>
            <p:cNvSpPr>
              <a:spLocks noChangeArrowheads="1"/>
            </p:cNvSpPr>
            <p:nvPr/>
          </p:nvSpPr>
          <p:spPr bwMode="auto">
            <a:xfrm>
              <a:off x="927" y="3012"/>
              <a:ext cx="358" cy="366"/>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22" name="AutoShape 14"/>
            <p:cNvSpPr>
              <a:spLocks noChangeArrowheads="1"/>
            </p:cNvSpPr>
            <p:nvPr/>
          </p:nvSpPr>
          <p:spPr bwMode="auto">
            <a:xfrm>
              <a:off x="1454" y="571"/>
              <a:ext cx="3262"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23" name="AutoShape 15"/>
            <p:cNvSpPr>
              <a:spLocks noChangeArrowheads="1"/>
            </p:cNvSpPr>
            <p:nvPr/>
          </p:nvSpPr>
          <p:spPr bwMode="auto">
            <a:xfrm>
              <a:off x="1455" y="1057"/>
              <a:ext cx="3262"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24" name="Text Box 16"/>
            <p:cNvSpPr txBox="1">
              <a:spLocks noChangeArrowheads="1"/>
            </p:cNvSpPr>
            <p:nvPr/>
          </p:nvSpPr>
          <p:spPr bwMode="auto">
            <a:xfrm>
              <a:off x="1539" y="1156"/>
              <a:ext cx="31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Bank references</a:t>
              </a:r>
              <a:endParaRPr lang="en-GB" altLang="en-US" sz="2000" b="1">
                <a:solidFill>
                  <a:srgbClr val="000000"/>
                </a:solidFill>
              </a:endParaRPr>
            </a:p>
          </p:txBody>
        </p:sp>
        <p:sp>
          <p:nvSpPr>
            <p:cNvPr id="38925" name="AutoShape 17"/>
            <p:cNvSpPr>
              <a:spLocks noChangeArrowheads="1"/>
            </p:cNvSpPr>
            <p:nvPr/>
          </p:nvSpPr>
          <p:spPr bwMode="auto">
            <a:xfrm>
              <a:off x="1459" y="1546"/>
              <a:ext cx="3254"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26" name="Text Box 18"/>
            <p:cNvSpPr txBox="1">
              <a:spLocks noChangeArrowheads="1"/>
            </p:cNvSpPr>
            <p:nvPr/>
          </p:nvSpPr>
          <p:spPr bwMode="auto">
            <a:xfrm>
              <a:off x="1512" y="1645"/>
              <a:ext cx="31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Published financial statements</a:t>
              </a:r>
              <a:endParaRPr lang="en-GB" altLang="en-US" sz="2000" b="1">
                <a:solidFill>
                  <a:srgbClr val="000000"/>
                </a:solidFill>
              </a:endParaRPr>
            </a:p>
          </p:txBody>
        </p:sp>
        <p:sp>
          <p:nvSpPr>
            <p:cNvPr id="38927" name="Text Box 19"/>
            <p:cNvSpPr txBox="1">
              <a:spLocks noChangeArrowheads="1"/>
            </p:cNvSpPr>
            <p:nvPr/>
          </p:nvSpPr>
          <p:spPr bwMode="auto">
            <a:xfrm>
              <a:off x="1571" y="663"/>
              <a:ext cx="31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Trade references</a:t>
              </a:r>
              <a:endParaRPr lang="en-GB" altLang="en-US" sz="2000" b="1">
                <a:solidFill>
                  <a:srgbClr val="000000"/>
                </a:solidFill>
              </a:endParaRPr>
            </a:p>
          </p:txBody>
        </p:sp>
        <p:sp>
          <p:nvSpPr>
            <p:cNvPr id="38928" name="AutoShape 20"/>
            <p:cNvSpPr>
              <a:spLocks noChangeArrowheads="1"/>
            </p:cNvSpPr>
            <p:nvPr/>
          </p:nvSpPr>
          <p:spPr bwMode="auto">
            <a:xfrm>
              <a:off x="1459" y="2047"/>
              <a:ext cx="3252"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29" name="AutoShape 21"/>
            <p:cNvSpPr>
              <a:spLocks noChangeArrowheads="1"/>
            </p:cNvSpPr>
            <p:nvPr/>
          </p:nvSpPr>
          <p:spPr bwMode="auto">
            <a:xfrm>
              <a:off x="1459" y="2542"/>
              <a:ext cx="3253"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30" name="Text Box 22"/>
            <p:cNvSpPr txBox="1">
              <a:spLocks noChangeArrowheads="1"/>
            </p:cNvSpPr>
            <p:nvPr/>
          </p:nvSpPr>
          <p:spPr bwMode="auto">
            <a:xfrm>
              <a:off x="1959" y="2632"/>
              <a:ext cx="22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Credit agencies</a:t>
              </a:r>
              <a:endParaRPr lang="en-GB" altLang="en-US" sz="2000" b="1">
                <a:solidFill>
                  <a:srgbClr val="000000"/>
                </a:solidFill>
              </a:endParaRPr>
            </a:p>
          </p:txBody>
        </p:sp>
        <p:sp>
          <p:nvSpPr>
            <p:cNvPr id="38931" name="AutoShape 23"/>
            <p:cNvSpPr>
              <a:spLocks noChangeArrowheads="1"/>
            </p:cNvSpPr>
            <p:nvPr/>
          </p:nvSpPr>
          <p:spPr bwMode="auto">
            <a:xfrm>
              <a:off x="1450" y="3005"/>
              <a:ext cx="3263"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32" name="Text Box 24"/>
            <p:cNvSpPr txBox="1">
              <a:spLocks noChangeArrowheads="1"/>
            </p:cNvSpPr>
            <p:nvPr/>
          </p:nvSpPr>
          <p:spPr bwMode="auto">
            <a:xfrm>
              <a:off x="1493" y="3102"/>
              <a:ext cx="31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Register of County Court Judgements</a:t>
              </a:r>
              <a:endParaRPr lang="en-GB" altLang="en-US" sz="2000" b="1">
                <a:solidFill>
                  <a:srgbClr val="000000"/>
                </a:solidFill>
              </a:endParaRPr>
            </a:p>
          </p:txBody>
        </p:sp>
        <p:sp>
          <p:nvSpPr>
            <p:cNvPr id="38933" name="Text Box 25"/>
            <p:cNvSpPr txBox="1">
              <a:spLocks noChangeArrowheads="1"/>
            </p:cNvSpPr>
            <p:nvPr/>
          </p:nvSpPr>
          <p:spPr bwMode="auto">
            <a:xfrm>
              <a:off x="1547" y="2140"/>
              <a:ext cx="31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customer</a:t>
              </a:r>
              <a:endParaRPr lang="en-GB" altLang="en-US" sz="2000" b="1">
                <a:solidFill>
                  <a:srgbClr val="000000"/>
                </a:solidFill>
              </a:endParaRPr>
            </a:p>
          </p:txBody>
        </p:sp>
        <p:sp>
          <p:nvSpPr>
            <p:cNvPr id="38934" name="AutoShape 12"/>
            <p:cNvSpPr>
              <a:spLocks noChangeArrowheads="1"/>
            </p:cNvSpPr>
            <p:nvPr/>
          </p:nvSpPr>
          <p:spPr bwMode="auto">
            <a:xfrm>
              <a:off x="927" y="3496"/>
              <a:ext cx="358" cy="366"/>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35" name="AutoShape 23"/>
            <p:cNvSpPr>
              <a:spLocks noChangeArrowheads="1"/>
            </p:cNvSpPr>
            <p:nvPr/>
          </p:nvSpPr>
          <p:spPr bwMode="auto">
            <a:xfrm>
              <a:off x="1450" y="3488"/>
              <a:ext cx="3263"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8936" name="Text Box 24"/>
            <p:cNvSpPr txBox="1">
              <a:spLocks noChangeArrowheads="1"/>
            </p:cNvSpPr>
            <p:nvPr/>
          </p:nvSpPr>
          <p:spPr bwMode="auto">
            <a:xfrm>
              <a:off x="1493" y="3585"/>
              <a:ext cx="31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Other suppliers</a:t>
              </a:r>
              <a:endParaRPr lang="en-GB" altLang="en-US" sz="2000" b="1">
                <a:solidFill>
                  <a:srgbClr val="000000"/>
                </a:solidFil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543175" y="111125"/>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Length of credit period</a:t>
            </a:r>
            <a:endParaRPr lang="en-GB" altLang="en-US" sz="2400" b="1">
              <a:solidFill>
                <a:srgbClr val="007BA4"/>
              </a:solidFill>
            </a:endParaRPr>
          </a:p>
        </p:txBody>
      </p:sp>
      <p:grpSp>
        <p:nvGrpSpPr>
          <p:cNvPr id="39939" name="Group 58"/>
          <p:cNvGrpSpPr/>
          <p:nvPr/>
        </p:nvGrpSpPr>
        <p:grpSpPr bwMode="auto">
          <a:xfrm>
            <a:off x="2640014" y="639763"/>
            <a:ext cx="6911975" cy="5715000"/>
            <a:chOff x="754" y="525"/>
            <a:chExt cx="4354" cy="3600"/>
          </a:xfrm>
        </p:grpSpPr>
        <p:sp>
          <p:nvSpPr>
            <p:cNvPr id="39940" name="AutoShape 55"/>
            <p:cNvSpPr>
              <a:spLocks noChangeArrowheads="1"/>
            </p:cNvSpPr>
            <p:nvPr/>
          </p:nvSpPr>
          <p:spPr bwMode="auto">
            <a:xfrm>
              <a:off x="827" y="525"/>
              <a:ext cx="4281" cy="3542"/>
            </a:xfrm>
            <a:prstGeom prst="roundRect">
              <a:avLst>
                <a:gd name="adj" fmla="val 5370"/>
              </a:avLst>
            </a:prstGeom>
            <a:solidFill>
              <a:srgbClr val="E1C09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nvGrpSpPr>
            <p:cNvPr id="39941" name="Group 54"/>
            <p:cNvGrpSpPr/>
            <p:nvPr/>
          </p:nvGrpSpPr>
          <p:grpSpPr bwMode="auto">
            <a:xfrm>
              <a:off x="754" y="962"/>
              <a:ext cx="4353" cy="3163"/>
              <a:chOff x="881" y="541"/>
              <a:chExt cx="4353" cy="3163"/>
            </a:xfrm>
          </p:grpSpPr>
          <p:sp>
            <p:nvSpPr>
              <p:cNvPr id="39943" name="AutoShape 45"/>
              <p:cNvSpPr>
                <a:spLocks noChangeArrowheads="1"/>
              </p:cNvSpPr>
              <p:nvPr/>
            </p:nvSpPr>
            <p:spPr bwMode="auto">
              <a:xfrm>
                <a:off x="1384" y="541"/>
                <a:ext cx="3848" cy="550"/>
              </a:xfrm>
              <a:prstGeom prst="cube">
                <a:avLst>
                  <a:gd name="adj" fmla="val 1072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44" name="AutoShape 24"/>
              <p:cNvSpPr>
                <a:spLocks noChangeArrowheads="1"/>
              </p:cNvSpPr>
              <p:nvPr/>
            </p:nvSpPr>
            <p:spPr bwMode="auto">
              <a:xfrm>
                <a:off x="881" y="597"/>
                <a:ext cx="325" cy="325"/>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45" name="Text Box 26"/>
              <p:cNvSpPr txBox="1">
                <a:spLocks noChangeArrowheads="1"/>
              </p:cNvSpPr>
              <p:nvPr/>
            </p:nvSpPr>
            <p:spPr bwMode="auto">
              <a:xfrm>
                <a:off x="1774" y="630"/>
                <a:ext cx="299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typical credit terms operating within the industry</a:t>
                </a:r>
                <a:endParaRPr lang="en-US" altLang="en-US" sz="2000" b="1">
                  <a:solidFill>
                    <a:srgbClr val="000000"/>
                  </a:solidFill>
                </a:endParaRPr>
              </a:p>
            </p:txBody>
          </p:sp>
          <p:sp>
            <p:nvSpPr>
              <p:cNvPr id="39946" name="AutoShape 27"/>
              <p:cNvSpPr>
                <a:spLocks noChangeArrowheads="1"/>
              </p:cNvSpPr>
              <p:nvPr/>
            </p:nvSpPr>
            <p:spPr bwMode="auto">
              <a:xfrm>
                <a:off x="889" y="1274"/>
                <a:ext cx="325" cy="325"/>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47" name="AutoShape 28"/>
              <p:cNvSpPr>
                <a:spLocks noChangeArrowheads="1"/>
              </p:cNvSpPr>
              <p:nvPr/>
            </p:nvSpPr>
            <p:spPr bwMode="auto">
              <a:xfrm>
                <a:off x="1386" y="1211"/>
                <a:ext cx="3848" cy="403"/>
              </a:xfrm>
              <a:prstGeom prst="cube">
                <a:avLst>
                  <a:gd name="adj" fmla="val 1414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48" name="Text Box 29"/>
              <p:cNvSpPr txBox="1">
                <a:spLocks noChangeArrowheads="1"/>
              </p:cNvSpPr>
              <p:nvPr/>
            </p:nvSpPr>
            <p:spPr bwMode="auto">
              <a:xfrm>
                <a:off x="1471" y="1306"/>
                <a:ext cx="36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degree of competition within the industry</a:t>
                </a:r>
                <a:endParaRPr lang="en-US" altLang="en-US" sz="2000" b="1">
                  <a:solidFill>
                    <a:srgbClr val="000000"/>
                  </a:solidFill>
                </a:endParaRPr>
              </a:p>
            </p:txBody>
          </p:sp>
          <p:sp>
            <p:nvSpPr>
              <p:cNvPr id="39949" name="AutoShape 39"/>
              <p:cNvSpPr>
                <a:spLocks noChangeArrowheads="1"/>
              </p:cNvSpPr>
              <p:nvPr/>
            </p:nvSpPr>
            <p:spPr bwMode="auto">
              <a:xfrm>
                <a:off x="890" y="1801"/>
                <a:ext cx="325" cy="325"/>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50" name="AutoShape 40"/>
              <p:cNvSpPr>
                <a:spLocks noChangeArrowheads="1"/>
              </p:cNvSpPr>
              <p:nvPr/>
            </p:nvSpPr>
            <p:spPr bwMode="auto">
              <a:xfrm>
                <a:off x="1386" y="1739"/>
                <a:ext cx="3848" cy="403"/>
              </a:xfrm>
              <a:prstGeom prst="cube">
                <a:avLst>
                  <a:gd name="adj" fmla="val 1414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51" name="Text Box 41"/>
              <p:cNvSpPr txBox="1">
                <a:spLocks noChangeArrowheads="1"/>
              </p:cNvSpPr>
              <p:nvPr/>
            </p:nvSpPr>
            <p:spPr bwMode="auto">
              <a:xfrm>
                <a:off x="1424" y="1835"/>
                <a:ext cx="37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bargaining power of particular customers</a:t>
                </a:r>
                <a:endParaRPr lang="en-US" altLang="en-US" sz="2000" b="1">
                  <a:solidFill>
                    <a:srgbClr val="000000"/>
                  </a:solidFill>
                </a:endParaRPr>
              </a:p>
            </p:txBody>
          </p:sp>
          <p:sp>
            <p:nvSpPr>
              <p:cNvPr id="39952" name="AutoShape 42"/>
              <p:cNvSpPr>
                <a:spLocks noChangeArrowheads="1"/>
              </p:cNvSpPr>
              <p:nvPr/>
            </p:nvSpPr>
            <p:spPr bwMode="auto">
              <a:xfrm>
                <a:off x="889" y="2315"/>
                <a:ext cx="325" cy="325"/>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53" name="AutoShape 43"/>
              <p:cNvSpPr>
                <a:spLocks noChangeArrowheads="1"/>
              </p:cNvSpPr>
              <p:nvPr/>
            </p:nvSpPr>
            <p:spPr bwMode="auto">
              <a:xfrm>
                <a:off x="1385" y="2260"/>
                <a:ext cx="3848" cy="403"/>
              </a:xfrm>
              <a:prstGeom prst="cube">
                <a:avLst>
                  <a:gd name="adj" fmla="val 1414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54" name="Text Box 44"/>
              <p:cNvSpPr txBox="1">
                <a:spLocks noChangeArrowheads="1"/>
              </p:cNvSpPr>
              <p:nvPr/>
            </p:nvSpPr>
            <p:spPr bwMode="auto">
              <a:xfrm>
                <a:off x="1398" y="2355"/>
                <a:ext cx="37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risk of non-payment</a:t>
                </a:r>
                <a:endParaRPr lang="en-US" altLang="en-US" sz="2000" b="1">
                  <a:solidFill>
                    <a:srgbClr val="000000"/>
                  </a:solidFill>
                </a:endParaRPr>
              </a:p>
            </p:txBody>
          </p:sp>
          <p:sp>
            <p:nvSpPr>
              <p:cNvPr id="39955" name="AutoShape 46"/>
              <p:cNvSpPr>
                <a:spLocks noChangeArrowheads="1"/>
              </p:cNvSpPr>
              <p:nvPr/>
            </p:nvSpPr>
            <p:spPr bwMode="auto">
              <a:xfrm>
                <a:off x="888" y="2852"/>
                <a:ext cx="325" cy="325"/>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56" name="AutoShape 47"/>
              <p:cNvSpPr>
                <a:spLocks noChangeArrowheads="1"/>
              </p:cNvSpPr>
              <p:nvPr/>
            </p:nvSpPr>
            <p:spPr bwMode="auto">
              <a:xfrm>
                <a:off x="1385" y="2780"/>
                <a:ext cx="3848" cy="403"/>
              </a:xfrm>
              <a:prstGeom prst="cube">
                <a:avLst>
                  <a:gd name="adj" fmla="val 1414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57" name="Text Box 48"/>
              <p:cNvSpPr txBox="1">
                <a:spLocks noChangeArrowheads="1"/>
              </p:cNvSpPr>
              <p:nvPr/>
            </p:nvSpPr>
            <p:spPr bwMode="auto">
              <a:xfrm>
                <a:off x="1423" y="2885"/>
                <a:ext cx="37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capacity of the business to offer credit</a:t>
                </a:r>
                <a:endParaRPr lang="en-US" altLang="en-US" sz="2000" b="1">
                  <a:solidFill>
                    <a:srgbClr val="000000"/>
                  </a:solidFill>
                </a:endParaRPr>
              </a:p>
            </p:txBody>
          </p:sp>
          <p:sp>
            <p:nvSpPr>
              <p:cNvPr id="39958" name="AutoShape 49"/>
              <p:cNvSpPr>
                <a:spLocks noChangeArrowheads="1"/>
              </p:cNvSpPr>
              <p:nvPr/>
            </p:nvSpPr>
            <p:spPr bwMode="auto">
              <a:xfrm>
                <a:off x="887" y="3375"/>
                <a:ext cx="325" cy="325"/>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59" name="AutoShape 50"/>
              <p:cNvSpPr>
                <a:spLocks noChangeArrowheads="1"/>
              </p:cNvSpPr>
              <p:nvPr/>
            </p:nvSpPr>
            <p:spPr bwMode="auto">
              <a:xfrm>
                <a:off x="1384" y="3301"/>
                <a:ext cx="3848" cy="403"/>
              </a:xfrm>
              <a:prstGeom prst="cube">
                <a:avLst>
                  <a:gd name="adj" fmla="val 1414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39960" name="Text Box 51"/>
              <p:cNvSpPr txBox="1">
                <a:spLocks noChangeArrowheads="1"/>
              </p:cNvSpPr>
              <p:nvPr/>
            </p:nvSpPr>
            <p:spPr bwMode="auto">
              <a:xfrm>
                <a:off x="1397" y="3396"/>
                <a:ext cx="37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marketing strategy of the business</a:t>
                </a:r>
                <a:endParaRPr lang="en-US" altLang="en-US" sz="2000" b="1">
                  <a:solidFill>
                    <a:srgbClr val="000000"/>
                  </a:solidFill>
                </a:endParaRPr>
              </a:p>
            </p:txBody>
          </p:sp>
        </p:grpSp>
        <p:sp>
          <p:nvSpPr>
            <p:cNvPr id="39942" name="Text Box 56"/>
            <p:cNvSpPr txBox="1">
              <a:spLocks noChangeArrowheads="1"/>
            </p:cNvSpPr>
            <p:nvPr/>
          </p:nvSpPr>
          <p:spPr bwMode="auto">
            <a:xfrm>
              <a:off x="2871" y="613"/>
              <a:ext cx="20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May be influenced by:</a:t>
              </a:r>
              <a:endParaRPr lang="en-US" altLang="en-US" sz="2000" b="1" i="1">
                <a:solidFill>
                  <a:srgbClr val="CC0000"/>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2543175" y="111125"/>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Collection policies</a:t>
            </a:r>
            <a:endParaRPr lang="en-GB" altLang="en-US" sz="2400">
              <a:solidFill>
                <a:srgbClr val="007BA4"/>
              </a:solidFill>
            </a:endParaRPr>
          </a:p>
        </p:txBody>
      </p:sp>
      <p:grpSp>
        <p:nvGrpSpPr>
          <p:cNvPr id="40963" name="Group 29"/>
          <p:cNvGrpSpPr/>
          <p:nvPr/>
        </p:nvGrpSpPr>
        <p:grpSpPr bwMode="auto">
          <a:xfrm>
            <a:off x="2894014" y="906464"/>
            <a:ext cx="6524625" cy="5132387"/>
            <a:chOff x="1028" y="562"/>
            <a:chExt cx="4110" cy="3233"/>
          </a:xfrm>
        </p:grpSpPr>
        <p:sp>
          <p:nvSpPr>
            <p:cNvPr id="40964" name="AutoShape 6"/>
            <p:cNvSpPr>
              <a:spLocks noChangeArrowheads="1"/>
            </p:cNvSpPr>
            <p:nvPr/>
          </p:nvSpPr>
          <p:spPr bwMode="auto">
            <a:xfrm>
              <a:off x="1028" y="562"/>
              <a:ext cx="358" cy="374"/>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65" name="AutoShape 7"/>
            <p:cNvSpPr>
              <a:spLocks noChangeArrowheads="1"/>
            </p:cNvSpPr>
            <p:nvPr/>
          </p:nvSpPr>
          <p:spPr bwMode="auto">
            <a:xfrm>
              <a:off x="1028" y="1032"/>
              <a:ext cx="358" cy="374"/>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66" name="AutoShape 8"/>
            <p:cNvSpPr>
              <a:spLocks noChangeArrowheads="1"/>
            </p:cNvSpPr>
            <p:nvPr/>
          </p:nvSpPr>
          <p:spPr bwMode="auto">
            <a:xfrm>
              <a:off x="1028" y="1513"/>
              <a:ext cx="358" cy="374"/>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67" name="AutoShape 9"/>
            <p:cNvSpPr>
              <a:spLocks noChangeArrowheads="1"/>
            </p:cNvSpPr>
            <p:nvPr/>
          </p:nvSpPr>
          <p:spPr bwMode="auto">
            <a:xfrm>
              <a:off x="1028" y="1989"/>
              <a:ext cx="358" cy="373"/>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68" name="AutoShape 10"/>
            <p:cNvSpPr>
              <a:spLocks noChangeArrowheads="1"/>
            </p:cNvSpPr>
            <p:nvPr/>
          </p:nvSpPr>
          <p:spPr bwMode="auto">
            <a:xfrm>
              <a:off x="1028" y="2464"/>
              <a:ext cx="358" cy="373"/>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69" name="AutoShape 11"/>
            <p:cNvSpPr>
              <a:spLocks noChangeArrowheads="1"/>
            </p:cNvSpPr>
            <p:nvPr/>
          </p:nvSpPr>
          <p:spPr bwMode="auto">
            <a:xfrm>
              <a:off x="1028" y="2938"/>
              <a:ext cx="358" cy="375"/>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70" name="AutoShape 12"/>
            <p:cNvSpPr>
              <a:spLocks noChangeArrowheads="1"/>
            </p:cNvSpPr>
            <p:nvPr/>
          </p:nvSpPr>
          <p:spPr bwMode="auto">
            <a:xfrm>
              <a:off x="1028" y="3419"/>
              <a:ext cx="358" cy="374"/>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71" name="AutoShape 13"/>
            <p:cNvSpPr>
              <a:spLocks noChangeArrowheads="1"/>
            </p:cNvSpPr>
            <p:nvPr/>
          </p:nvSpPr>
          <p:spPr bwMode="auto">
            <a:xfrm>
              <a:off x="1537" y="562"/>
              <a:ext cx="3600"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72" name="AutoShape 14"/>
            <p:cNvSpPr>
              <a:spLocks noChangeArrowheads="1"/>
            </p:cNvSpPr>
            <p:nvPr/>
          </p:nvSpPr>
          <p:spPr bwMode="auto">
            <a:xfrm>
              <a:off x="1538" y="1040"/>
              <a:ext cx="3600"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73" name="Text Box 15"/>
            <p:cNvSpPr txBox="1">
              <a:spLocks noChangeArrowheads="1"/>
            </p:cNvSpPr>
            <p:nvPr/>
          </p:nvSpPr>
          <p:spPr bwMode="auto">
            <a:xfrm>
              <a:off x="1731" y="1139"/>
              <a:ext cx="31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Publicise credit terms</a:t>
              </a:r>
              <a:endParaRPr lang="en-GB" altLang="en-US" sz="2000" b="1">
                <a:solidFill>
                  <a:srgbClr val="000000"/>
                </a:solidFill>
              </a:endParaRPr>
            </a:p>
          </p:txBody>
        </p:sp>
        <p:sp>
          <p:nvSpPr>
            <p:cNvPr id="40974" name="AutoShape 16"/>
            <p:cNvSpPr>
              <a:spLocks noChangeArrowheads="1"/>
            </p:cNvSpPr>
            <p:nvPr/>
          </p:nvSpPr>
          <p:spPr bwMode="auto">
            <a:xfrm>
              <a:off x="1542" y="1512"/>
              <a:ext cx="3592"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75" name="Text Box 17"/>
            <p:cNvSpPr txBox="1">
              <a:spLocks noChangeArrowheads="1"/>
            </p:cNvSpPr>
            <p:nvPr/>
          </p:nvSpPr>
          <p:spPr bwMode="auto">
            <a:xfrm>
              <a:off x="1740" y="1620"/>
              <a:ext cx="31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Issue invoices promptly</a:t>
              </a:r>
              <a:endParaRPr lang="en-GB" altLang="en-US" sz="2000" b="1">
                <a:solidFill>
                  <a:srgbClr val="000000"/>
                </a:solidFill>
              </a:endParaRPr>
            </a:p>
          </p:txBody>
        </p:sp>
        <p:sp>
          <p:nvSpPr>
            <p:cNvPr id="40976" name="Text Box 18"/>
            <p:cNvSpPr txBox="1">
              <a:spLocks noChangeArrowheads="1"/>
            </p:cNvSpPr>
            <p:nvPr/>
          </p:nvSpPr>
          <p:spPr bwMode="auto">
            <a:xfrm>
              <a:off x="1764" y="654"/>
              <a:ext cx="31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Develop customer relationships</a:t>
              </a:r>
              <a:endParaRPr lang="en-GB" altLang="en-US" sz="2000" b="1">
                <a:solidFill>
                  <a:srgbClr val="000000"/>
                </a:solidFill>
              </a:endParaRPr>
            </a:p>
          </p:txBody>
        </p:sp>
        <p:sp>
          <p:nvSpPr>
            <p:cNvPr id="40977" name="AutoShape 19"/>
            <p:cNvSpPr>
              <a:spLocks noChangeArrowheads="1"/>
            </p:cNvSpPr>
            <p:nvPr/>
          </p:nvSpPr>
          <p:spPr bwMode="auto">
            <a:xfrm>
              <a:off x="1541" y="1991"/>
              <a:ext cx="3591"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78" name="AutoShape 20"/>
            <p:cNvSpPr>
              <a:spLocks noChangeArrowheads="1"/>
            </p:cNvSpPr>
            <p:nvPr/>
          </p:nvSpPr>
          <p:spPr bwMode="auto">
            <a:xfrm>
              <a:off x="1542" y="2463"/>
              <a:ext cx="3591"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79" name="Text Box 21"/>
            <p:cNvSpPr txBox="1">
              <a:spLocks noChangeArrowheads="1"/>
            </p:cNvSpPr>
            <p:nvPr/>
          </p:nvSpPr>
          <p:spPr bwMode="auto">
            <a:xfrm>
              <a:off x="1483" y="2562"/>
              <a:ext cx="36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Produce an ageing schedule of receivables</a:t>
              </a:r>
              <a:endParaRPr lang="en-GB" altLang="en-US" sz="2000" b="1">
                <a:solidFill>
                  <a:srgbClr val="000000"/>
                </a:solidFill>
              </a:endParaRPr>
            </a:p>
          </p:txBody>
        </p:sp>
        <p:sp>
          <p:nvSpPr>
            <p:cNvPr id="40980" name="AutoShape 22"/>
            <p:cNvSpPr>
              <a:spLocks noChangeArrowheads="1"/>
            </p:cNvSpPr>
            <p:nvPr/>
          </p:nvSpPr>
          <p:spPr bwMode="auto">
            <a:xfrm>
              <a:off x="1542" y="2941"/>
              <a:ext cx="3592"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81" name="Text Box 23"/>
            <p:cNvSpPr txBox="1">
              <a:spLocks noChangeArrowheads="1"/>
            </p:cNvSpPr>
            <p:nvPr/>
          </p:nvSpPr>
          <p:spPr bwMode="auto">
            <a:xfrm>
              <a:off x="1741" y="3047"/>
              <a:ext cx="31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Answer queries quickly</a:t>
              </a:r>
              <a:endParaRPr lang="en-GB" altLang="en-US" sz="2000" b="1">
                <a:solidFill>
                  <a:srgbClr val="000000"/>
                </a:solidFill>
              </a:endParaRPr>
            </a:p>
          </p:txBody>
        </p:sp>
        <p:sp>
          <p:nvSpPr>
            <p:cNvPr id="40982" name="Text Box 24"/>
            <p:cNvSpPr txBox="1">
              <a:spLocks noChangeArrowheads="1"/>
            </p:cNvSpPr>
            <p:nvPr/>
          </p:nvSpPr>
          <p:spPr bwMode="auto">
            <a:xfrm>
              <a:off x="1739" y="2084"/>
              <a:ext cx="31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Monitor outstanding debts</a:t>
              </a:r>
              <a:endParaRPr lang="en-GB" altLang="en-US" sz="2000" b="1">
                <a:solidFill>
                  <a:srgbClr val="000000"/>
                </a:solidFill>
              </a:endParaRPr>
            </a:p>
          </p:txBody>
        </p:sp>
        <p:sp>
          <p:nvSpPr>
            <p:cNvPr id="40983" name="AutoShape 25"/>
            <p:cNvSpPr>
              <a:spLocks noChangeArrowheads="1"/>
            </p:cNvSpPr>
            <p:nvPr/>
          </p:nvSpPr>
          <p:spPr bwMode="auto">
            <a:xfrm>
              <a:off x="1542" y="3421"/>
              <a:ext cx="3592"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0984" name="Text Box 26"/>
            <p:cNvSpPr txBox="1">
              <a:spLocks noChangeArrowheads="1"/>
            </p:cNvSpPr>
            <p:nvPr/>
          </p:nvSpPr>
          <p:spPr bwMode="auto">
            <a:xfrm>
              <a:off x="1745" y="3517"/>
              <a:ext cx="31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Deal with slow payers</a:t>
              </a:r>
              <a:endParaRPr lang="en-GB" altLang="en-US" sz="2000" b="1">
                <a:solidFill>
                  <a:srgbClr val="000000"/>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t>Learning Outcomes</a:t>
            </a:r>
            <a:endParaRPr lang="en-GB" dirty="0"/>
          </a:p>
        </p:txBody>
      </p:sp>
      <p:sp>
        <p:nvSpPr>
          <p:cNvPr id="3" name="Content Placeholder 2"/>
          <p:cNvSpPr>
            <a:spLocks noGrp="1"/>
          </p:cNvSpPr>
          <p:nvPr>
            <p:ph idx="1"/>
          </p:nvPr>
        </p:nvSpPr>
        <p:spPr>
          <a:xfrm>
            <a:off x="4965431" y="2438400"/>
            <a:ext cx="6586489" cy="3785419"/>
          </a:xfrm>
        </p:spPr>
        <p:txBody>
          <a:bodyPr>
            <a:normAutofit/>
          </a:bodyPr>
          <a:lstStyle/>
          <a:p>
            <a:pPr defTabSz="914400" fontAlgn="base">
              <a:spcBef>
                <a:spcPct val="50000"/>
              </a:spcBef>
              <a:spcAft>
                <a:spcPct val="0"/>
              </a:spcAft>
              <a:defRPr/>
            </a:pPr>
            <a:r>
              <a:rPr lang="en-GB" altLang="en-US" sz="2000">
                <a:latin typeface="Arial" panose="020B0604020202020204" pitchFamily="34" charset="0"/>
              </a:rPr>
              <a:t>Identify the main elements of working capital</a:t>
            </a:r>
            <a:endParaRPr lang="en-GB" altLang="en-US" sz="2000">
              <a:latin typeface="Arial" panose="020B0604020202020204" pitchFamily="34" charset="0"/>
            </a:endParaRPr>
          </a:p>
          <a:p>
            <a:pPr defTabSz="914400" fontAlgn="base">
              <a:spcBef>
                <a:spcPct val="50000"/>
              </a:spcBef>
              <a:spcAft>
                <a:spcPct val="0"/>
              </a:spcAft>
              <a:defRPr/>
            </a:pPr>
            <a:r>
              <a:rPr lang="en-GB" altLang="en-US" sz="2000">
                <a:latin typeface="Arial" panose="020B0604020202020204" pitchFamily="34" charset="0"/>
              </a:rPr>
              <a:t>Discuss the purpose of working capital and the nature of the working capital cycle</a:t>
            </a:r>
            <a:endParaRPr lang="en-GB" altLang="en-US" sz="2000">
              <a:latin typeface="Arial" panose="020B0604020202020204" pitchFamily="34" charset="0"/>
            </a:endParaRPr>
          </a:p>
          <a:p>
            <a:pPr defTabSz="914400" fontAlgn="base">
              <a:spcBef>
                <a:spcPct val="50000"/>
              </a:spcBef>
              <a:spcAft>
                <a:spcPct val="0"/>
              </a:spcAft>
              <a:defRPr/>
            </a:pPr>
            <a:r>
              <a:rPr lang="en-GB" altLang="en-US" sz="2000">
                <a:latin typeface="Arial" panose="020B0604020202020204" pitchFamily="34" charset="0"/>
              </a:rPr>
              <a:t>Explain the importance of establishing policies for the control of working capital</a:t>
            </a:r>
            <a:endParaRPr lang="en-GB" altLang="en-US" sz="2000">
              <a:latin typeface="Arial" panose="020B0604020202020204" pitchFamily="34" charset="0"/>
            </a:endParaRPr>
          </a:p>
          <a:p>
            <a:pPr defTabSz="914400" fontAlgn="base">
              <a:spcBef>
                <a:spcPct val="50000"/>
              </a:spcBef>
              <a:spcAft>
                <a:spcPct val="0"/>
              </a:spcAft>
              <a:defRPr/>
            </a:pPr>
            <a:r>
              <a:rPr lang="en-GB" altLang="en-US" sz="2000">
                <a:latin typeface="Arial" panose="020B0604020202020204" pitchFamily="34" charset="0"/>
              </a:rPr>
              <a:t>Explain the factors that have to be taken into account when managing each element of working capital</a:t>
            </a:r>
            <a:endParaRPr lang="en-GB" altLang="en-US" sz="2000">
              <a:latin typeface="Arial" panose="020B0604020202020204" pitchFamily="34" charset="0"/>
            </a:endParaRPr>
          </a:p>
        </p:txBody>
      </p:sp>
      <p:pic>
        <p:nvPicPr>
          <p:cNvPr id="5" name="Picture 4"/>
          <p:cNvPicPr>
            <a:picLocks noChangeAspect="1"/>
          </p:cNvPicPr>
          <p:nvPr/>
        </p:nvPicPr>
        <p:blipFill rotWithShape="1">
          <a:blip r:embed="rId1"/>
          <a:srcRect l="24293" r="30926" b="-1"/>
          <a:stretch>
            <a:fillRect/>
          </a:stretch>
        </p:blipFill>
        <p:spPr>
          <a:xfrm>
            <a:off x="20" y="10"/>
            <a:ext cx="4635571" cy="6857990"/>
          </a:xfrm>
          <a:prstGeom prst="rect">
            <a:avLst/>
          </a:prstGeom>
          <a:effectLst/>
        </p:spPr>
      </p:pic>
      <p:cxnSp>
        <p:nvCxnSpPr>
          <p:cNvPr id="10" name="Straight Connector 9"/>
          <p:cNvCxnSpPr>
            <a:cxnSpLocks noGrp="1" noRot="1" noChangeAspect="1" noMove="1" noResize="1" noEditPoints="1" noAdjustHandles="1" noChangeArrowheads="1" noChangeShapeType="1"/>
          </p:cNvCxnSpPr>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866900" y="111125"/>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Financial ratios</a:t>
            </a:r>
            <a:endParaRPr lang="en-GB" altLang="en-US" sz="2400">
              <a:solidFill>
                <a:srgbClr val="007BA4"/>
              </a:solidFill>
            </a:endParaRPr>
          </a:p>
        </p:txBody>
      </p:sp>
      <p:sp>
        <p:nvSpPr>
          <p:cNvPr id="41987" name="AutoShape 6"/>
          <p:cNvSpPr>
            <a:spLocks noChangeArrowheads="1"/>
          </p:cNvSpPr>
          <p:nvPr/>
        </p:nvSpPr>
        <p:spPr bwMode="auto">
          <a:xfrm>
            <a:off x="1866900" y="1774826"/>
            <a:ext cx="3003550" cy="1617663"/>
          </a:xfrm>
          <a:prstGeom prst="cube">
            <a:avLst>
              <a:gd name="adj" fmla="val 13315"/>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88" name="Text Box 8"/>
          <p:cNvSpPr txBox="1">
            <a:spLocks noChangeArrowheads="1"/>
          </p:cNvSpPr>
          <p:nvPr/>
        </p:nvSpPr>
        <p:spPr bwMode="auto">
          <a:xfrm>
            <a:off x="1927226" y="2103438"/>
            <a:ext cx="26971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i="1">
                <a:solidFill>
                  <a:srgbClr val="FFCC99"/>
                </a:solidFill>
              </a:rPr>
              <a:t>Average settlement period for trade receivables</a:t>
            </a:r>
            <a:endParaRPr lang="en-GB" altLang="en-US" sz="2000">
              <a:solidFill>
                <a:srgbClr val="000000"/>
              </a:solidFill>
              <a:latin typeface="Times New Roman" panose="02020603050405020304" pitchFamily="18" charset="0"/>
            </a:endParaRPr>
          </a:p>
        </p:txBody>
      </p:sp>
      <p:sp>
        <p:nvSpPr>
          <p:cNvPr id="41989" name="AutoShape 7"/>
          <p:cNvSpPr>
            <a:spLocks noChangeArrowheads="1"/>
          </p:cNvSpPr>
          <p:nvPr/>
        </p:nvSpPr>
        <p:spPr bwMode="auto">
          <a:xfrm>
            <a:off x="5432425" y="1792288"/>
            <a:ext cx="4895850" cy="1617662"/>
          </a:xfrm>
          <a:prstGeom prst="cube">
            <a:avLst>
              <a:gd name="adj" fmla="val 12366"/>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1990" name="Text Box 13"/>
          <p:cNvSpPr txBox="1">
            <a:spLocks noChangeArrowheads="1"/>
          </p:cNvSpPr>
          <p:nvPr/>
        </p:nvSpPr>
        <p:spPr bwMode="auto">
          <a:xfrm>
            <a:off x="4870451" y="2103439"/>
            <a:ext cx="561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4800">
                <a:solidFill>
                  <a:srgbClr val="000000"/>
                </a:solidFill>
              </a:rPr>
              <a:t>=</a:t>
            </a:r>
            <a:endParaRPr lang="en-US" altLang="en-US" sz="4800">
              <a:solidFill>
                <a:srgbClr val="000000"/>
              </a:solidFill>
            </a:endParaRPr>
          </a:p>
        </p:txBody>
      </p:sp>
      <p:grpSp>
        <p:nvGrpSpPr>
          <p:cNvPr id="41991" name="Group 1"/>
          <p:cNvGrpSpPr/>
          <p:nvPr/>
        </p:nvGrpSpPr>
        <p:grpSpPr bwMode="auto">
          <a:xfrm>
            <a:off x="5737225" y="2316164"/>
            <a:ext cx="4286250" cy="708025"/>
            <a:chOff x="4113619" y="3152955"/>
            <a:chExt cx="4286603" cy="707886"/>
          </a:xfrm>
        </p:grpSpPr>
        <p:sp>
          <p:nvSpPr>
            <p:cNvPr id="41992" name="Text Box 9"/>
            <p:cNvSpPr txBox="1">
              <a:spLocks noChangeArrowheads="1"/>
            </p:cNvSpPr>
            <p:nvPr/>
          </p:nvSpPr>
          <p:spPr bwMode="auto">
            <a:xfrm>
              <a:off x="4113619" y="3152955"/>
              <a:ext cx="36335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000" b="1" u="sng">
                  <a:solidFill>
                    <a:srgbClr val="000000"/>
                  </a:solidFill>
                </a:rPr>
                <a:t>Average trade receivables</a:t>
              </a:r>
              <a:br>
                <a:rPr lang="en-GB" altLang="en-US" sz="2000" b="1" u="sng">
                  <a:solidFill>
                    <a:srgbClr val="000000"/>
                  </a:solidFill>
                </a:rPr>
              </a:br>
              <a:r>
                <a:rPr lang="en-GB" altLang="en-US" sz="2000" b="1">
                  <a:solidFill>
                    <a:srgbClr val="000000"/>
                  </a:solidFill>
                </a:rPr>
                <a:t>            Credit sales</a:t>
              </a:r>
              <a:endParaRPr lang="en-GB" altLang="en-US" sz="2000" b="1">
                <a:solidFill>
                  <a:srgbClr val="000000"/>
                </a:solidFill>
              </a:endParaRPr>
            </a:p>
          </p:txBody>
        </p:sp>
        <p:sp>
          <p:nvSpPr>
            <p:cNvPr id="41993" name="Text Box 9"/>
            <p:cNvSpPr txBox="1">
              <a:spLocks noChangeArrowheads="1"/>
            </p:cNvSpPr>
            <p:nvPr/>
          </p:nvSpPr>
          <p:spPr bwMode="auto">
            <a:xfrm>
              <a:off x="7363119" y="3273611"/>
              <a:ext cx="10371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000" b="1">
                  <a:solidFill>
                    <a:srgbClr val="000000"/>
                  </a:solidFill>
                </a:rPr>
                <a:t>× 365</a:t>
              </a:r>
              <a:endParaRPr lang="en-GB" altLang="en-US" sz="2000" b="1">
                <a:solidFill>
                  <a:srgbClr val="000000"/>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1866900" y="111125"/>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Financial ratios (Continued)</a:t>
            </a:r>
            <a:endParaRPr lang="en-GB" altLang="en-US" sz="2400">
              <a:solidFill>
                <a:srgbClr val="007BA4"/>
              </a:solidFill>
            </a:endParaRPr>
          </a:p>
        </p:txBody>
      </p:sp>
      <p:sp>
        <p:nvSpPr>
          <p:cNvPr id="43011" name="AutoShape 6"/>
          <p:cNvSpPr>
            <a:spLocks noChangeArrowheads="1"/>
          </p:cNvSpPr>
          <p:nvPr/>
        </p:nvSpPr>
        <p:spPr bwMode="auto">
          <a:xfrm>
            <a:off x="1811338" y="1800226"/>
            <a:ext cx="3003550" cy="1617663"/>
          </a:xfrm>
          <a:prstGeom prst="cube">
            <a:avLst>
              <a:gd name="adj" fmla="val 13315"/>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3012" name="Text Box 8"/>
          <p:cNvSpPr txBox="1">
            <a:spLocks noChangeArrowheads="1"/>
          </p:cNvSpPr>
          <p:nvPr/>
        </p:nvSpPr>
        <p:spPr bwMode="auto">
          <a:xfrm>
            <a:off x="1871663" y="2254251"/>
            <a:ext cx="2697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i="1">
                <a:solidFill>
                  <a:srgbClr val="FFCC99"/>
                </a:solidFill>
              </a:rPr>
              <a:t>Trade receivables to sales </a:t>
            </a:r>
            <a:r>
              <a:rPr lang="en-GB" altLang="en-US" sz="2000">
                <a:solidFill>
                  <a:srgbClr val="000000"/>
                </a:solidFill>
                <a:latin typeface="Times New Roman" panose="02020603050405020304" pitchFamily="18" charset="0"/>
              </a:rPr>
              <a:t> </a:t>
            </a:r>
            <a:endParaRPr lang="en-GB" altLang="en-US" sz="2000">
              <a:solidFill>
                <a:srgbClr val="000000"/>
              </a:solidFill>
              <a:latin typeface="Times New Roman" panose="02020603050405020304" pitchFamily="18" charset="0"/>
            </a:endParaRPr>
          </a:p>
        </p:txBody>
      </p:sp>
      <p:sp>
        <p:nvSpPr>
          <p:cNvPr id="43013" name="AutoShape 7"/>
          <p:cNvSpPr>
            <a:spLocks noChangeArrowheads="1"/>
          </p:cNvSpPr>
          <p:nvPr/>
        </p:nvSpPr>
        <p:spPr bwMode="auto">
          <a:xfrm>
            <a:off x="5376863" y="1817688"/>
            <a:ext cx="4895850" cy="1617662"/>
          </a:xfrm>
          <a:prstGeom prst="cube">
            <a:avLst>
              <a:gd name="adj" fmla="val 12366"/>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3014" name="Text Box 13"/>
          <p:cNvSpPr txBox="1">
            <a:spLocks noChangeArrowheads="1"/>
          </p:cNvSpPr>
          <p:nvPr/>
        </p:nvSpPr>
        <p:spPr bwMode="auto">
          <a:xfrm>
            <a:off x="4814889" y="2128839"/>
            <a:ext cx="561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4800">
                <a:solidFill>
                  <a:srgbClr val="000000"/>
                </a:solidFill>
              </a:rPr>
              <a:t>=</a:t>
            </a:r>
            <a:endParaRPr lang="en-US" altLang="en-US" sz="4800">
              <a:solidFill>
                <a:srgbClr val="000000"/>
              </a:solidFill>
            </a:endParaRPr>
          </a:p>
        </p:txBody>
      </p:sp>
      <p:grpSp>
        <p:nvGrpSpPr>
          <p:cNvPr id="43015" name="Group 2"/>
          <p:cNvGrpSpPr/>
          <p:nvPr/>
        </p:nvGrpSpPr>
        <p:grpSpPr bwMode="auto">
          <a:xfrm>
            <a:off x="5530851" y="2341564"/>
            <a:ext cx="4589463" cy="708025"/>
            <a:chOff x="4211601" y="3152955"/>
            <a:chExt cx="4589499" cy="707886"/>
          </a:xfrm>
        </p:grpSpPr>
        <p:sp>
          <p:nvSpPr>
            <p:cNvPr id="43016" name="Text Box 9"/>
            <p:cNvSpPr txBox="1">
              <a:spLocks noChangeArrowheads="1"/>
            </p:cNvSpPr>
            <p:nvPr/>
          </p:nvSpPr>
          <p:spPr bwMode="auto">
            <a:xfrm>
              <a:off x="4211601" y="3152955"/>
              <a:ext cx="45894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000" b="1" u="sng">
                  <a:solidFill>
                    <a:srgbClr val="000000"/>
                  </a:solidFill>
                </a:rPr>
                <a:t>Trade receivables outstanding</a:t>
              </a:r>
              <a:br>
                <a:rPr lang="en-GB" altLang="en-US" sz="2000" b="1">
                  <a:solidFill>
                    <a:srgbClr val="000000"/>
                  </a:solidFill>
                </a:rPr>
              </a:br>
              <a:r>
                <a:rPr lang="en-GB" altLang="en-US" sz="2000" b="1">
                  <a:solidFill>
                    <a:srgbClr val="000000"/>
                  </a:solidFill>
                </a:rPr>
                <a:t>     Sales revenue for period</a:t>
              </a:r>
              <a:endParaRPr lang="en-GB" altLang="en-US" sz="2000" b="1">
                <a:solidFill>
                  <a:srgbClr val="000000"/>
                </a:solidFill>
              </a:endParaRPr>
            </a:p>
          </p:txBody>
        </p:sp>
        <p:sp>
          <p:nvSpPr>
            <p:cNvPr id="43017" name="Text Box 9"/>
            <p:cNvSpPr txBox="1">
              <a:spLocks noChangeArrowheads="1"/>
            </p:cNvSpPr>
            <p:nvPr/>
          </p:nvSpPr>
          <p:spPr bwMode="auto">
            <a:xfrm>
              <a:off x="7950654" y="3273611"/>
              <a:ext cx="834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000" b="1">
                  <a:solidFill>
                    <a:srgbClr val="000000"/>
                  </a:solidFill>
                </a:rPr>
                <a:t>× 365</a:t>
              </a:r>
              <a:endParaRPr lang="en-GB" altLang="en-US" sz="2000" b="1">
                <a:solidFill>
                  <a:srgbClr val="000000"/>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2085975" y="111125"/>
            <a:ext cx="802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Ageing schedule of trade receivables at 31 December</a:t>
            </a:r>
            <a:endParaRPr lang="en-GB" altLang="en-US" sz="2400" b="1">
              <a:solidFill>
                <a:srgbClr val="007BA4"/>
              </a:solidFill>
            </a:endParaRPr>
          </a:p>
        </p:txBody>
      </p:sp>
      <p:graphicFrame>
        <p:nvGraphicFramePr>
          <p:cNvPr id="36098" name="Group 258"/>
          <p:cNvGraphicFramePr>
            <a:graphicFrameLocks noGrp="1"/>
          </p:cNvGraphicFramePr>
          <p:nvPr/>
        </p:nvGraphicFramePr>
        <p:xfrm>
          <a:off x="1916114" y="1150938"/>
          <a:ext cx="8361363" cy="4556126"/>
        </p:xfrm>
        <a:graphic>
          <a:graphicData uri="http://schemas.openxmlformats.org/drawingml/2006/table">
            <a:tbl>
              <a:tblPr/>
              <a:tblGrid>
                <a:gridCol w="1408113"/>
                <a:gridCol w="1233487"/>
                <a:gridCol w="1219200"/>
                <a:gridCol w="1684338"/>
                <a:gridCol w="1443037"/>
                <a:gridCol w="1373188"/>
              </a:tblGrid>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sz="2000" b="1" i="1" u="none" strike="noStrike" cap="none" normalizeH="0" baseline="0">
                          <a:ln>
                            <a:noFill/>
                          </a:ln>
                          <a:solidFill>
                            <a:schemeClr val="tx1"/>
                          </a:solidFill>
                          <a:effectLst/>
                          <a:latin typeface="Arial" panose="020B0604020202020204" pitchFamily="34" charset="0"/>
                        </a:rPr>
                        <a:t>Customer</a:t>
                      </a:r>
                      <a:endParaRPr kumimoji="0" lang="en-US" sz="2000" b="1" i="1" u="none" strike="noStrike" cap="none" normalizeH="0" baseline="0">
                        <a:ln>
                          <a:noFill/>
                        </a:ln>
                        <a:solidFill>
                          <a:schemeClr val="tx1"/>
                        </a:solidFill>
                        <a:effectLst/>
                        <a:latin typeface="Arial" panose="020B0604020202020204" pitchFamily="34" charset="0"/>
                      </a:endParaRPr>
                    </a:p>
                  </a:txBody>
                  <a:tcPr marL="90000" marR="90000" marT="46796" marB="46796"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1" i="1" u="none" strike="noStrike" cap="none" normalizeH="0" baseline="0">
                        <a:ln>
                          <a:noFill/>
                        </a:ln>
                        <a:solidFill>
                          <a:schemeClr val="tx1"/>
                        </a:solidFill>
                        <a:effectLst/>
                        <a:latin typeface="Arial" panose="020B0604020202020204" pitchFamily="34" charset="0"/>
                      </a:endParaRPr>
                    </a:p>
                  </a:txBody>
                  <a:tcPr marL="90000" marR="90000" marT="46796" marB="46796"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pPr>
                      <a:r>
                        <a:rPr kumimoji="0" lang="en-GB" sz="2000" b="1" i="1" u="none" strike="noStrike" cap="none" normalizeH="0" baseline="0" dirty="0">
                          <a:ln>
                            <a:noFill/>
                          </a:ln>
                          <a:solidFill>
                            <a:schemeClr val="tx1"/>
                          </a:solidFill>
                          <a:effectLst/>
                          <a:latin typeface="Arial" panose="020B0604020202020204" pitchFamily="34" charset="0"/>
                        </a:rPr>
                        <a:t>Days</a:t>
                      </a:r>
                      <a:endParaRPr kumimoji="0" lang="en-US" sz="2000" b="1" i="1" u="none" strike="noStrike" cap="none" normalizeH="0" baseline="0" dirty="0">
                        <a:ln>
                          <a:noFill/>
                        </a:ln>
                        <a:solidFill>
                          <a:schemeClr val="tx1"/>
                        </a:solidFill>
                        <a:effectLst/>
                        <a:latin typeface="Arial" panose="020B0604020202020204" pitchFamily="34" charset="0"/>
                      </a:endParaRPr>
                    </a:p>
                  </a:txBody>
                  <a:tcPr marL="90000" marR="90000" marT="46796" marB="46796"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sz="2000" b="1" i="1" u="none" strike="noStrike" cap="none" normalizeH="0" baseline="0">
                          <a:ln>
                            <a:noFill/>
                          </a:ln>
                          <a:solidFill>
                            <a:schemeClr val="tx1"/>
                          </a:solidFill>
                          <a:effectLst/>
                          <a:latin typeface="Arial" panose="020B0604020202020204" pitchFamily="34" charset="0"/>
                        </a:rPr>
                        <a:t>outstanding</a:t>
                      </a:r>
                      <a:endParaRPr kumimoji="0" lang="en-US" sz="2000" b="1" i="1" u="none" strike="noStrike" cap="none" normalizeH="0" baseline="0">
                        <a:ln>
                          <a:noFill/>
                        </a:ln>
                        <a:solidFill>
                          <a:schemeClr val="tx1"/>
                        </a:solidFill>
                        <a:effectLst/>
                        <a:latin typeface="Arial" panose="020B0604020202020204" pitchFamily="34" charset="0"/>
                      </a:endParaRPr>
                    </a:p>
                  </a:txBody>
                  <a:tcPr marL="90000" marR="90000" marT="46796" marB="46796"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1" i="1" u="none" strike="noStrike" cap="none" normalizeH="0" baseline="0">
                        <a:ln>
                          <a:noFill/>
                        </a:ln>
                        <a:solidFill>
                          <a:schemeClr val="tx1"/>
                        </a:solidFill>
                        <a:effectLst/>
                        <a:latin typeface="Arial" panose="020B0604020202020204" pitchFamily="34" charset="0"/>
                      </a:endParaRPr>
                    </a:p>
                  </a:txBody>
                  <a:tcPr marL="90000" marR="90000" marT="46796" marB="46796"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1" u="none" strike="noStrike" cap="none" normalizeH="0" baseline="0">
                          <a:ln>
                            <a:noFill/>
                          </a:ln>
                          <a:solidFill>
                            <a:schemeClr val="tx1"/>
                          </a:solidFill>
                          <a:effectLst/>
                          <a:latin typeface="Arial" panose="020B0604020202020204" pitchFamily="34" charset="0"/>
                        </a:rPr>
                        <a:t>Total</a:t>
                      </a:r>
                      <a:endParaRPr kumimoji="0" lang="en-US" sz="2000" b="1" i="1" u="none" strike="noStrike" cap="none" normalizeH="0" baseline="0">
                        <a:ln>
                          <a:noFill/>
                        </a:ln>
                        <a:solidFill>
                          <a:schemeClr val="tx1"/>
                        </a:solidFill>
                        <a:effectLst/>
                        <a:latin typeface="Arial" panose="020B0604020202020204" pitchFamily="34" charset="0"/>
                      </a:endParaRPr>
                    </a:p>
                  </a:txBody>
                  <a:tcPr marL="90000" marR="90000" marT="46796" marB="46796"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1" u="none" strike="noStrike" cap="none" normalizeH="0" baseline="0">
                          <a:ln>
                            <a:noFill/>
                          </a:ln>
                          <a:solidFill>
                            <a:schemeClr val="tx1"/>
                          </a:solidFill>
                          <a:effectLst/>
                          <a:latin typeface="Arial" panose="020B0604020202020204" pitchFamily="34" charset="0"/>
                        </a:rPr>
                        <a:t>1 to 30</a:t>
                      </a:r>
                      <a:br>
                        <a:rPr kumimoji="0" lang="en-GB" sz="2000" b="1" i="1" u="none" strike="noStrike" cap="none" normalizeH="0" baseline="0">
                          <a:ln>
                            <a:noFill/>
                          </a:ln>
                          <a:solidFill>
                            <a:schemeClr val="tx1"/>
                          </a:solidFill>
                          <a:effectLst/>
                          <a:latin typeface="Arial" panose="020B0604020202020204" pitchFamily="34" charset="0"/>
                        </a:rPr>
                      </a:br>
                      <a:r>
                        <a:rPr kumimoji="0" lang="en-GB" sz="2000" b="1" i="1" u="none" strike="noStrike" cap="none" normalizeH="0" baseline="0">
                          <a:ln>
                            <a:noFill/>
                          </a:ln>
                          <a:solidFill>
                            <a:schemeClr val="tx1"/>
                          </a:solidFill>
                          <a:effectLst/>
                          <a:latin typeface="Arial" panose="020B0604020202020204" pitchFamily="34" charset="0"/>
                        </a:rPr>
                        <a:t>days</a:t>
                      </a:r>
                      <a:endParaRPr kumimoji="0" lang="en-US" sz="2000" b="1" i="1"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1" u="none" strike="noStrike" cap="none" normalizeH="0" baseline="0">
                          <a:ln>
                            <a:noFill/>
                          </a:ln>
                          <a:solidFill>
                            <a:schemeClr val="tx1"/>
                          </a:solidFill>
                          <a:effectLst/>
                          <a:latin typeface="Arial" panose="020B0604020202020204" pitchFamily="34" charset="0"/>
                        </a:rPr>
                        <a:t>31 to 60</a:t>
                      </a:r>
                      <a:br>
                        <a:rPr kumimoji="0" lang="en-GB" sz="2000" b="1" i="1" u="none" strike="noStrike" cap="none" normalizeH="0" baseline="0">
                          <a:ln>
                            <a:noFill/>
                          </a:ln>
                          <a:solidFill>
                            <a:schemeClr val="tx1"/>
                          </a:solidFill>
                          <a:effectLst/>
                          <a:latin typeface="Arial" panose="020B0604020202020204" pitchFamily="34" charset="0"/>
                        </a:rPr>
                      </a:br>
                      <a:r>
                        <a:rPr kumimoji="0" lang="en-GB" sz="2000" b="1" i="1" u="none" strike="noStrike" cap="none" normalizeH="0" baseline="0">
                          <a:ln>
                            <a:noFill/>
                          </a:ln>
                          <a:solidFill>
                            <a:schemeClr val="tx1"/>
                          </a:solidFill>
                          <a:effectLst/>
                          <a:latin typeface="Arial" panose="020B0604020202020204" pitchFamily="34" charset="0"/>
                        </a:rPr>
                        <a:t>days</a:t>
                      </a:r>
                      <a:endParaRPr kumimoji="0" lang="en-US" sz="2000" b="1" i="1"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1" u="none" strike="noStrike" cap="none" normalizeH="0" baseline="0">
                          <a:ln>
                            <a:noFill/>
                          </a:ln>
                          <a:solidFill>
                            <a:schemeClr val="tx1"/>
                          </a:solidFill>
                          <a:effectLst/>
                          <a:latin typeface="Arial" panose="020B0604020202020204" pitchFamily="34" charset="0"/>
                        </a:rPr>
                        <a:t>61 to 90 days</a:t>
                      </a:r>
                      <a:endParaRPr kumimoji="0" lang="en-US" sz="2000" b="1" i="1"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1" u="none" strike="noStrike" cap="none" normalizeH="0" baseline="0">
                          <a:ln>
                            <a:noFill/>
                          </a:ln>
                          <a:solidFill>
                            <a:schemeClr val="tx1"/>
                          </a:solidFill>
                          <a:effectLst/>
                          <a:latin typeface="Arial" panose="020B0604020202020204" pitchFamily="34" charset="0"/>
                        </a:rPr>
                        <a:t>More than 90 days</a:t>
                      </a:r>
                      <a:endParaRPr kumimoji="0" lang="en-US" sz="2000" b="1" i="1"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CD6C0"/>
                    </a:solid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 Ltd</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12,000</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13,000</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14,000</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18,000</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57,000</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CD6C0"/>
                    </a:solidFill>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B Ltd</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20,000</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10,000</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30,000</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C Ltd</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sng" strike="noStrike" cap="none" normalizeH="0" baseline="0" dirty="0">
                          <a:ln>
                            <a:noFill/>
                          </a:ln>
                          <a:solidFill>
                            <a:schemeClr val="tx1"/>
                          </a:solidFill>
                          <a:effectLst/>
                          <a:latin typeface="Arial" panose="020B0604020202020204" pitchFamily="34" charset="0"/>
                        </a:rPr>
                        <a:t>24,000</a:t>
                      </a:r>
                      <a:endParaRPr kumimoji="0" lang="en-US" sz="2000" b="1" i="0" u="sng" strike="noStrike" cap="none" normalizeH="0" baseline="0" dirty="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solidFill>
                      <a:srgbClr val="ECD6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sng" strike="noStrike" cap="none" normalizeH="0" baseline="0">
                          <a:ln>
                            <a:noFill/>
                          </a:ln>
                          <a:solidFill>
                            <a:schemeClr val="tx1"/>
                          </a:solidFill>
                          <a:effectLst/>
                          <a:latin typeface="Arial" panose="020B0604020202020204" pitchFamily="34" charset="0"/>
                        </a:rPr>
                        <a:t>24,000</a:t>
                      </a:r>
                      <a:endParaRPr kumimoji="0" lang="en-US" sz="2000" b="1" i="0" u="sng" strike="noStrike" cap="none" normalizeH="0" baseline="0">
                        <a:ln>
                          <a:noFill/>
                        </a:ln>
                        <a:solidFill>
                          <a:schemeClr val="tx1"/>
                        </a:solidFill>
                        <a:effectLst/>
                        <a:latin typeface="Arial" panose="020B0604020202020204" pitchFamily="34" charset="0"/>
                      </a:endParaRP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CD6C0"/>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sz="2000" b="1" i="0" u="none" strike="noStrike" cap="none" normalizeH="0" baseline="0">
                          <a:ln>
                            <a:noFill/>
                          </a:ln>
                          <a:solidFill>
                            <a:schemeClr val="tx1"/>
                          </a:solidFill>
                          <a:effectLst/>
                          <a:latin typeface="Arial" panose="020B0604020202020204" pitchFamily="34" charset="0"/>
                        </a:rPr>
                        <a:t>Total</a:t>
                      </a:r>
                      <a:endParaRPr kumimoji="0" lang="en-US" sz="2000" b="1" i="0" u="none" strike="noStrike" cap="none" normalizeH="0" baseline="0">
                        <a:ln>
                          <a:noFill/>
                        </a:ln>
                        <a:solidFill>
                          <a:schemeClr val="tx1"/>
                        </a:solidFill>
                        <a:effectLst/>
                        <a:latin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sng" strike="noStrike" cap="none" normalizeH="0" baseline="0">
                          <a:ln>
                            <a:noFill/>
                          </a:ln>
                          <a:solidFill>
                            <a:schemeClr val="tx1"/>
                          </a:solidFill>
                          <a:effectLst/>
                          <a:latin typeface="Arial" panose="020B0604020202020204" pitchFamily="34" charset="0"/>
                        </a:rPr>
                        <a:t>32,000</a:t>
                      </a:r>
                      <a:endParaRPr kumimoji="0" lang="en-US" sz="2000" b="1" i="0" u="sng"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sng" strike="noStrike" cap="none" normalizeH="0" baseline="0">
                          <a:ln>
                            <a:noFill/>
                          </a:ln>
                          <a:solidFill>
                            <a:schemeClr val="tx1"/>
                          </a:solidFill>
                          <a:effectLst/>
                          <a:latin typeface="Arial" panose="020B0604020202020204" pitchFamily="34" charset="0"/>
                        </a:rPr>
                        <a:t>47,000</a:t>
                      </a:r>
                      <a:endParaRPr kumimoji="0" lang="en-US" sz="2000" b="1" i="0" u="sng"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sng" strike="noStrike" cap="none" normalizeH="0" baseline="0">
                          <a:ln>
                            <a:noFill/>
                          </a:ln>
                          <a:solidFill>
                            <a:schemeClr val="tx1"/>
                          </a:solidFill>
                          <a:effectLst/>
                          <a:latin typeface="Arial" panose="020B0604020202020204" pitchFamily="34" charset="0"/>
                        </a:rPr>
                        <a:t>14,000</a:t>
                      </a:r>
                      <a:endParaRPr kumimoji="0" lang="en-US" sz="2000" b="1" i="0" u="sng"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GB" sz="2000" b="1" i="0" u="sng" strike="noStrike" cap="none" normalizeH="0" baseline="0">
                          <a:ln>
                            <a:noFill/>
                          </a:ln>
                          <a:solidFill>
                            <a:schemeClr val="tx1"/>
                          </a:solidFill>
                          <a:effectLst/>
                          <a:latin typeface="Arial" panose="020B0604020202020204" pitchFamily="34" charset="0"/>
                        </a:rPr>
                        <a:t>18,000</a:t>
                      </a:r>
                      <a:endParaRPr kumimoji="0" lang="en-US" sz="2000" b="1" i="0" u="sng"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GB" sz="2000" b="1" i="0" u="sng" strike="noStrike" cap="none" normalizeH="0" baseline="0">
                          <a:ln>
                            <a:noFill/>
                          </a:ln>
                          <a:solidFill>
                            <a:schemeClr val="tx1"/>
                          </a:solidFill>
                          <a:effectLst/>
                          <a:latin typeface="Arial" panose="020B0604020202020204" pitchFamily="34" charset="0"/>
                        </a:rPr>
                        <a:t> 111,000</a:t>
                      </a:r>
                      <a:endParaRPr kumimoji="0" lang="en-US" sz="2000" b="1" i="0" u="sng" strike="noStrike" cap="none" normalizeH="0" baseline="0">
                        <a:ln>
                          <a:noFill/>
                        </a:ln>
                        <a:solidFill>
                          <a:schemeClr val="tx1"/>
                        </a:solidFill>
                        <a:effectLst/>
                        <a:latin typeface="Arial" panose="020B0604020202020204" pitchFamily="34" charset="0"/>
                      </a:endParaRPr>
                    </a:p>
                  </a:txBody>
                  <a:tcPr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000" b="1" i="0" u="none" strike="noStrike" cap="none" normalizeH="0" baseline="0">
                        <a:ln>
                          <a:noFill/>
                        </a:ln>
                        <a:solidFill>
                          <a:schemeClr val="tx1"/>
                        </a:solidFill>
                        <a:effectLst/>
                        <a:latin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CD6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CD6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CD6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CD6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000" b="1" i="0" u="none" strike="noStrike" cap="none" normalizeH="0" baseline="0">
                        <a:ln>
                          <a:noFill/>
                        </a:ln>
                        <a:solidFill>
                          <a:schemeClr val="tx1"/>
                        </a:solidFill>
                        <a:effectLst/>
                        <a:latin typeface="Arial" panose="020B0604020202020204" pitchFamily="34" charset="0"/>
                      </a:endParaRPr>
                    </a:p>
                  </a:txBody>
                  <a:tcPr marT="45716" marB="4571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CD6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000" b="1" i="0" u="none" strike="noStrike" cap="none" normalizeH="0" baseline="0" dirty="0">
                        <a:ln>
                          <a:noFill/>
                        </a:ln>
                        <a:solidFill>
                          <a:schemeClr val="tx1"/>
                        </a:solidFill>
                        <a:effectLst/>
                        <a:latin typeface="Arial" panose="020B0604020202020204" pitchFamily="34" charset="0"/>
                      </a:endParaRPr>
                    </a:p>
                  </a:txBody>
                  <a:tcPr marT="45716" marB="45716"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ECD6C0"/>
                    </a:solidFill>
                  </a:tcPr>
                </a:tc>
              </a:tr>
            </a:tbl>
          </a:graphicData>
        </a:graphic>
      </p:graphicFrame>
      <p:grpSp>
        <p:nvGrpSpPr>
          <p:cNvPr id="44089" name="Group 262"/>
          <p:cNvGrpSpPr/>
          <p:nvPr/>
        </p:nvGrpSpPr>
        <p:grpSpPr bwMode="auto">
          <a:xfrm>
            <a:off x="3513139" y="4567239"/>
            <a:ext cx="5076825" cy="1587"/>
            <a:chOff x="1253" y="2823"/>
            <a:chExt cx="3198" cy="1"/>
          </a:xfrm>
        </p:grpSpPr>
        <p:sp>
          <p:nvSpPr>
            <p:cNvPr id="44090" name="Line 259"/>
            <p:cNvSpPr>
              <a:spLocks noChangeShapeType="1"/>
            </p:cNvSpPr>
            <p:nvPr/>
          </p:nvSpPr>
          <p:spPr bwMode="auto">
            <a:xfrm flipH="1">
              <a:off x="1253" y="2823"/>
              <a:ext cx="53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44091" name="Line 260"/>
            <p:cNvSpPr>
              <a:spLocks noChangeShapeType="1"/>
            </p:cNvSpPr>
            <p:nvPr/>
          </p:nvSpPr>
          <p:spPr bwMode="auto">
            <a:xfrm flipH="1">
              <a:off x="2941" y="2824"/>
              <a:ext cx="53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sp>
          <p:nvSpPr>
            <p:cNvPr id="44092" name="Line 261"/>
            <p:cNvSpPr>
              <a:spLocks noChangeShapeType="1"/>
            </p:cNvSpPr>
            <p:nvPr/>
          </p:nvSpPr>
          <p:spPr bwMode="auto">
            <a:xfrm flipH="1">
              <a:off x="3921" y="2824"/>
              <a:ext cx="53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992313" y="111126"/>
            <a:ext cx="828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10.9 Comparison of actual and expected (target)</a:t>
            </a:r>
            <a:br>
              <a:rPr lang="en-GB" altLang="en-US" sz="2400" b="1">
                <a:solidFill>
                  <a:srgbClr val="007BA4"/>
                </a:solidFill>
              </a:rPr>
            </a:br>
            <a:r>
              <a:rPr lang="en-GB" altLang="en-US" sz="2400" b="1">
                <a:solidFill>
                  <a:srgbClr val="007BA4"/>
                </a:solidFill>
              </a:rPr>
              <a:t>receipts over time for Example 10.5</a:t>
            </a:r>
            <a:endParaRPr lang="en-GB" altLang="en-US" sz="2400">
              <a:solidFill>
                <a:srgbClr val="007BA4"/>
              </a:solidFill>
            </a:endParaRPr>
          </a:p>
        </p:txBody>
      </p:sp>
      <p:pic>
        <p:nvPicPr>
          <p:cNvPr id="45059" name="Picture 36" descr="\\192.168.9.252\08macdata04\08VOL4\Graphics\Powerpoint\PE_UK\PE536-ATRILL\Final files\GIF\ch10\M10NF006.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54339" y="1223963"/>
            <a:ext cx="6283325"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1">
            <a:alphaModFix amt="50000"/>
            <a:extLst>
              <a:ext uri="{28A0092B-C50C-407E-A947-70E740481C1C}">
                <a14:useLocalDpi xmlns:a14="http://schemas.microsoft.com/office/drawing/2010/main" val="0"/>
              </a:ext>
            </a:extLst>
          </a:blip>
          <a:srcRect t="7865" b="7865"/>
          <a:stretch>
            <a:fillRect/>
          </a:stretch>
        </p:blipFill>
        <p:spPr>
          <a:xfrm>
            <a:off x="0" y="1"/>
            <a:ext cx="12191980" cy="6857999"/>
          </a:xfrm>
          <a:prstGeom prst="rect">
            <a:avLst/>
          </a:prstGeom>
        </p:spPr>
      </p:pic>
      <p:sp>
        <p:nvSpPr>
          <p:cNvPr id="2" name="Title 1"/>
          <p:cNvSpPr>
            <a:spLocks noGrp="1"/>
          </p:cNvSpPr>
          <p:nvPr>
            <p:ph type="title"/>
          </p:nvPr>
        </p:nvSpPr>
        <p:spPr>
          <a:xfrm>
            <a:off x="1599414" y="115663"/>
            <a:ext cx="9144000" cy="2900518"/>
          </a:xfrm>
        </p:spPr>
        <p:txBody>
          <a:bodyPr vert="horz" lIns="91440" tIns="45720" rIns="91440" bIns="45720" rtlCol="0" anchor="b">
            <a:normAutofit/>
          </a:bodyPr>
          <a:lstStyle/>
          <a:p>
            <a:pPr algn="ctr"/>
            <a:r>
              <a:rPr lang="en-US" sz="6000" dirty="0">
                <a:solidFill>
                  <a:srgbClr val="FFFFFF"/>
                </a:solidFill>
              </a:rPr>
              <a:t>Why does a business hold cash?</a:t>
            </a:r>
            <a:endParaRPr lang="en-US" sz="6000" dirty="0">
              <a:solidFill>
                <a:srgbClr val="FFFFFF"/>
              </a:solidFill>
            </a:endParaRPr>
          </a:p>
        </p:txBody>
      </p:sp>
      <p:sp>
        <p:nvSpPr>
          <p:cNvPr id="9" name="Title 1"/>
          <p:cNvSpPr txBox="1"/>
          <p:nvPr/>
        </p:nvSpPr>
        <p:spPr>
          <a:xfrm>
            <a:off x="1129646" y="3131843"/>
            <a:ext cx="9144000" cy="29005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FFFFFF"/>
                </a:solidFill>
              </a:rPr>
              <a:t>Should it hold as much cash as possible?</a:t>
            </a:r>
            <a:endParaRPr lang="en-US" sz="60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43175" y="111125"/>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Why hold cash?</a:t>
            </a:r>
            <a:endParaRPr lang="en-GB" altLang="en-US" sz="2400">
              <a:solidFill>
                <a:srgbClr val="007BA4"/>
              </a:solidFill>
            </a:endParaRPr>
          </a:p>
        </p:txBody>
      </p:sp>
      <p:grpSp>
        <p:nvGrpSpPr>
          <p:cNvPr id="47107" name="Group 14"/>
          <p:cNvGrpSpPr/>
          <p:nvPr/>
        </p:nvGrpSpPr>
        <p:grpSpPr bwMode="auto">
          <a:xfrm>
            <a:off x="3333750" y="1236664"/>
            <a:ext cx="5640388" cy="3876675"/>
            <a:chOff x="1140" y="907"/>
            <a:chExt cx="3553" cy="2442"/>
          </a:xfrm>
        </p:grpSpPr>
        <p:sp>
          <p:nvSpPr>
            <p:cNvPr id="47108" name="AutoShape 3"/>
            <p:cNvSpPr>
              <a:spLocks noChangeArrowheads="1"/>
            </p:cNvSpPr>
            <p:nvPr/>
          </p:nvSpPr>
          <p:spPr bwMode="auto">
            <a:xfrm>
              <a:off x="1224" y="907"/>
              <a:ext cx="3469" cy="2373"/>
            </a:xfrm>
            <a:prstGeom prst="roundRect">
              <a:avLst>
                <a:gd name="adj" fmla="val 9495"/>
              </a:avLst>
            </a:prstGeom>
            <a:solidFill>
              <a:srgbClr val="DBBB9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7109" name="Text Box 4"/>
            <p:cNvSpPr txBox="1">
              <a:spLocks noChangeArrowheads="1"/>
            </p:cNvSpPr>
            <p:nvPr/>
          </p:nvSpPr>
          <p:spPr bwMode="auto">
            <a:xfrm>
              <a:off x="2531" y="998"/>
              <a:ext cx="20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There are three reasons:</a:t>
              </a:r>
              <a:endParaRPr lang="en-GB" altLang="en-US" sz="2000" b="1" i="1">
                <a:solidFill>
                  <a:srgbClr val="CC0000"/>
                </a:solidFill>
              </a:endParaRPr>
            </a:p>
          </p:txBody>
        </p:sp>
        <p:sp>
          <p:nvSpPr>
            <p:cNvPr id="47110" name="AutoShape 5"/>
            <p:cNvSpPr>
              <a:spLocks noChangeArrowheads="1"/>
            </p:cNvSpPr>
            <p:nvPr/>
          </p:nvSpPr>
          <p:spPr bwMode="auto">
            <a:xfrm>
              <a:off x="1752" y="1655"/>
              <a:ext cx="2934" cy="457"/>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7111" name="AutoShape 6"/>
            <p:cNvSpPr>
              <a:spLocks noChangeArrowheads="1"/>
            </p:cNvSpPr>
            <p:nvPr/>
          </p:nvSpPr>
          <p:spPr bwMode="auto">
            <a:xfrm>
              <a:off x="1755" y="2271"/>
              <a:ext cx="2934" cy="459"/>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7112" name="AutoShape 7"/>
            <p:cNvSpPr>
              <a:spLocks noChangeArrowheads="1"/>
            </p:cNvSpPr>
            <p:nvPr/>
          </p:nvSpPr>
          <p:spPr bwMode="auto">
            <a:xfrm>
              <a:off x="1755" y="2884"/>
              <a:ext cx="2934" cy="458"/>
            </a:xfrm>
            <a:prstGeom prst="cube">
              <a:avLst>
                <a:gd name="adj" fmla="val 1520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7113" name="Text Box 8"/>
            <p:cNvSpPr txBox="1">
              <a:spLocks noChangeArrowheads="1"/>
            </p:cNvSpPr>
            <p:nvPr/>
          </p:nvSpPr>
          <p:spPr bwMode="auto">
            <a:xfrm>
              <a:off x="1845" y="1787"/>
              <a:ext cx="26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To meet day-to-day commitments</a:t>
              </a:r>
              <a:endParaRPr lang="en-GB" altLang="en-US" sz="2000" b="1">
                <a:solidFill>
                  <a:srgbClr val="000000"/>
                </a:solidFill>
              </a:endParaRPr>
            </a:p>
          </p:txBody>
        </p:sp>
        <p:sp>
          <p:nvSpPr>
            <p:cNvPr id="47114" name="Text Box 9"/>
            <p:cNvSpPr txBox="1">
              <a:spLocks noChangeArrowheads="1"/>
            </p:cNvSpPr>
            <p:nvPr/>
          </p:nvSpPr>
          <p:spPr bwMode="auto">
            <a:xfrm>
              <a:off x="1843" y="2412"/>
              <a:ext cx="26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To deal with uncertain cash flows</a:t>
              </a:r>
              <a:endParaRPr lang="en-GB" altLang="en-US" sz="2000" b="1">
                <a:solidFill>
                  <a:srgbClr val="000000"/>
                </a:solidFill>
              </a:endParaRPr>
            </a:p>
          </p:txBody>
        </p:sp>
        <p:sp>
          <p:nvSpPr>
            <p:cNvPr id="47115" name="Text Box 10"/>
            <p:cNvSpPr txBox="1">
              <a:spLocks noChangeArrowheads="1"/>
            </p:cNvSpPr>
            <p:nvPr/>
          </p:nvSpPr>
          <p:spPr bwMode="auto">
            <a:xfrm>
              <a:off x="1823" y="3012"/>
              <a:ext cx="27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To exploit profitable opportunities</a:t>
              </a:r>
              <a:endParaRPr lang="en-GB" altLang="en-US" sz="2000" b="1">
                <a:solidFill>
                  <a:srgbClr val="000000"/>
                </a:solidFill>
              </a:endParaRPr>
            </a:p>
          </p:txBody>
        </p:sp>
        <p:sp>
          <p:nvSpPr>
            <p:cNvPr id="47116" name="AutoShape 11"/>
            <p:cNvSpPr>
              <a:spLocks noChangeArrowheads="1"/>
            </p:cNvSpPr>
            <p:nvPr/>
          </p:nvSpPr>
          <p:spPr bwMode="auto">
            <a:xfrm>
              <a:off x="1140" y="1658"/>
              <a:ext cx="459" cy="459"/>
            </a:xfrm>
            <a:prstGeom prst="cube">
              <a:avLst>
                <a:gd name="adj" fmla="val 1851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7117" name="AutoShape 12"/>
            <p:cNvSpPr>
              <a:spLocks noChangeArrowheads="1"/>
            </p:cNvSpPr>
            <p:nvPr/>
          </p:nvSpPr>
          <p:spPr bwMode="auto">
            <a:xfrm>
              <a:off x="1144" y="2274"/>
              <a:ext cx="459" cy="459"/>
            </a:xfrm>
            <a:prstGeom prst="cube">
              <a:avLst>
                <a:gd name="adj" fmla="val 1851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7118" name="AutoShape 13"/>
            <p:cNvSpPr>
              <a:spLocks noChangeArrowheads="1"/>
            </p:cNvSpPr>
            <p:nvPr/>
          </p:nvSpPr>
          <p:spPr bwMode="auto">
            <a:xfrm>
              <a:off x="1146" y="2890"/>
              <a:ext cx="459" cy="459"/>
            </a:xfrm>
            <a:prstGeom prst="cube">
              <a:avLst>
                <a:gd name="adj" fmla="val 1808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2543175" y="119063"/>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Factors influencing the amount of cash held</a:t>
            </a:r>
            <a:endParaRPr lang="en-GB" altLang="en-US" sz="2400">
              <a:solidFill>
                <a:srgbClr val="007BA4"/>
              </a:solidFill>
            </a:endParaRPr>
          </a:p>
        </p:txBody>
      </p:sp>
      <p:grpSp>
        <p:nvGrpSpPr>
          <p:cNvPr id="48131" name="Group 34"/>
          <p:cNvGrpSpPr/>
          <p:nvPr/>
        </p:nvGrpSpPr>
        <p:grpSpPr bwMode="auto">
          <a:xfrm>
            <a:off x="3130550" y="660401"/>
            <a:ext cx="6350000" cy="5692375"/>
            <a:chOff x="863" y="44"/>
            <a:chExt cx="3726" cy="4099"/>
          </a:xfrm>
        </p:grpSpPr>
        <p:sp>
          <p:nvSpPr>
            <p:cNvPr id="48132" name="AutoShape 27"/>
            <p:cNvSpPr>
              <a:spLocks noChangeArrowheads="1"/>
            </p:cNvSpPr>
            <p:nvPr/>
          </p:nvSpPr>
          <p:spPr bwMode="auto">
            <a:xfrm>
              <a:off x="937" y="44"/>
              <a:ext cx="3651" cy="4023"/>
            </a:xfrm>
            <a:prstGeom prst="roundRect">
              <a:avLst>
                <a:gd name="adj" fmla="val 5370"/>
              </a:avLst>
            </a:prstGeom>
            <a:solidFill>
              <a:srgbClr val="E1C09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33" name="AutoShape 6"/>
            <p:cNvSpPr>
              <a:spLocks noChangeArrowheads="1"/>
            </p:cNvSpPr>
            <p:nvPr/>
          </p:nvSpPr>
          <p:spPr bwMode="auto">
            <a:xfrm>
              <a:off x="863" y="465"/>
              <a:ext cx="358" cy="374"/>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34" name="AutoShape 7"/>
            <p:cNvSpPr>
              <a:spLocks noChangeArrowheads="1"/>
            </p:cNvSpPr>
            <p:nvPr/>
          </p:nvSpPr>
          <p:spPr bwMode="auto">
            <a:xfrm>
              <a:off x="863" y="935"/>
              <a:ext cx="358" cy="374"/>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35" name="AutoShape 8"/>
            <p:cNvSpPr>
              <a:spLocks noChangeArrowheads="1"/>
            </p:cNvSpPr>
            <p:nvPr/>
          </p:nvSpPr>
          <p:spPr bwMode="auto">
            <a:xfrm>
              <a:off x="863" y="1416"/>
              <a:ext cx="358" cy="374"/>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36" name="AutoShape 9"/>
            <p:cNvSpPr>
              <a:spLocks noChangeArrowheads="1"/>
            </p:cNvSpPr>
            <p:nvPr/>
          </p:nvSpPr>
          <p:spPr bwMode="auto">
            <a:xfrm>
              <a:off x="863" y="1892"/>
              <a:ext cx="358" cy="373"/>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37" name="AutoShape 10"/>
            <p:cNvSpPr>
              <a:spLocks noChangeArrowheads="1"/>
            </p:cNvSpPr>
            <p:nvPr/>
          </p:nvSpPr>
          <p:spPr bwMode="auto">
            <a:xfrm>
              <a:off x="863" y="2802"/>
              <a:ext cx="358" cy="373"/>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38" name="AutoShape 11"/>
            <p:cNvSpPr>
              <a:spLocks noChangeArrowheads="1"/>
            </p:cNvSpPr>
            <p:nvPr/>
          </p:nvSpPr>
          <p:spPr bwMode="auto">
            <a:xfrm>
              <a:off x="863" y="3276"/>
              <a:ext cx="358" cy="375"/>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39" name="AutoShape 12"/>
            <p:cNvSpPr>
              <a:spLocks noChangeArrowheads="1"/>
            </p:cNvSpPr>
            <p:nvPr/>
          </p:nvSpPr>
          <p:spPr bwMode="auto">
            <a:xfrm>
              <a:off x="863" y="3757"/>
              <a:ext cx="358" cy="374"/>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nvGrpSpPr>
            <p:cNvPr id="48140" name="Group 33"/>
            <p:cNvGrpSpPr/>
            <p:nvPr/>
          </p:nvGrpSpPr>
          <p:grpSpPr bwMode="auto">
            <a:xfrm>
              <a:off x="1373" y="465"/>
              <a:ext cx="3216" cy="3678"/>
              <a:chOff x="1318" y="465"/>
              <a:chExt cx="3216" cy="3678"/>
            </a:xfrm>
          </p:grpSpPr>
          <p:sp>
            <p:nvSpPr>
              <p:cNvPr id="48143" name="AutoShape 13"/>
              <p:cNvSpPr>
                <a:spLocks noChangeArrowheads="1"/>
              </p:cNvSpPr>
              <p:nvPr/>
            </p:nvSpPr>
            <p:spPr bwMode="auto">
              <a:xfrm>
                <a:off x="1366" y="465"/>
                <a:ext cx="3167"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44" name="AutoShape 14"/>
              <p:cNvSpPr>
                <a:spLocks noChangeArrowheads="1"/>
              </p:cNvSpPr>
              <p:nvPr/>
            </p:nvSpPr>
            <p:spPr bwMode="auto">
              <a:xfrm>
                <a:off x="1367" y="943"/>
                <a:ext cx="3167"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45" name="Text Box 15"/>
              <p:cNvSpPr txBox="1">
                <a:spLocks noChangeArrowheads="1"/>
              </p:cNvSpPr>
              <p:nvPr/>
            </p:nvSpPr>
            <p:spPr bwMode="auto">
              <a:xfrm>
                <a:off x="1429" y="1042"/>
                <a:ext cx="29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opportunity cost of holding cash</a:t>
                </a:r>
                <a:endParaRPr lang="en-GB" altLang="en-US" sz="2000" b="1">
                  <a:solidFill>
                    <a:srgbClr val="000000"/>
                  </a:solidFill>
                </a:endParaRPr>
              </a:p>
            </p:txBody>
          </p:sp>
          <p:sp>
            <p:nvSpPr>
              <p:cNvPr id="48146" name="AutoShape 16"/>
              <p:cNvSpPr>
                <a:spLocks noChangeArrowheads="1"/>
              </p:cNvSpPr>
              <p:nvPr/>
            </p:nvSpPr>
            <p:spPr bwMode="auto">
              <a:xfrm>
                <a:off x="1370" y="1415"/>
                <a:ext cx="3160"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47" name="Text Box 17"/>
              <p:cNvSpPr txBox="1">
                <a:spLocks noChangeArrowheads="1"/>
              </p:cNvSpPr>
              <p:nvPr/>
            </p:nvSpPr>
            <p:spPr bwMode="auto">
              <a:xfrm>
                <a:off x="1544" y="1523"/>
                <a:ext cx="27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level of inflation</a:t>
                </a:r>
                <a:endParaRPr lang="en-GB" altLang="en-US" sz="2000" b="1">
                  <a:solidFill>
                    <a:srgbClr val="000000"/>
                  </a:solidFill>
                </a:endParaRPr>
              </a:p>
            </p:txBody>
          </p:sp>
          <p:sp>
            <p:nvSpPr>
              <p:cNvPr id="48148" name="Text Box 18"/>
              <p:cNvSpPr txBox="1">
                <a:spLocks noChangeArrowheads="1"/>
              </p:cNvSpPr>
              <p:nvPr/>
            </p:nvSpPr>
            <p:spPr bwMode="auto">
              <a:xfrm>
                <a:off x="1565" y="557"/>
                <a:ext cx="27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nature of the business</a:t>
                </a:r>
                <a:endParaRPr lang="en-GB" altLang="en-US" sz="2000" b="1">
                  <a:solidFill>
                    <a:srgbClr val="000000"/>
                  </a:solidFill>
                </a:endParaRPr>
              </a:p>
            </p:txBody>
          </p:sp>
          <p:sp>
            <p:nvSpPr>
              <p:cNvPr id="48149" name="AutoShape 19"/>
              <p:cNvSpPr>
                <a:spLocks noChangeArrowheads="1"/>
              </p:cNvSpPr>
              <p:nvPr/>
            </p:nvSpPr>
            <p:spPr bwMode="auto">
              <a:xfrm>
                <a:off x="1369" y="1894"/>
                <a:ext cx="3159"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50" name="AutoShape 20"/>
              <p:cNvSpPr>
                <a:spLocks noChangeArrowheads="1"/>
              </p:cNvSpPr>
              <p:nvPr/>
            </p:nvSpPr>
            <p:spPr bwMode="auto">
              <a:xfrm>
                <a:off x="1370" y="2801"/>
                <a:ext cx="3159"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51" name="Text Box 21"/>
              <p:cNvSpPr txBox="1">
                <a:spLocks noChangeArrowheads="1"/>
              </p:cNvSpPr>
              <p:nvPr/>
            </p:nvSpPr>
            <p:spPr bwMode="auto">
              <a:xfrm>
                <a:off x="1318" y="2900"/>
                <a:ext cx="31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cost of borrowing</a:t>
                </a:r>
                <a:endParaRPr lang="en-GB" altLang="en-US" sz="2000" b="1">
                  <a:solidFill>
                    <a:srgbClr val="000000"/>
                  </a:solidFill>
                </a:endParaRPr>
              </a:p>
            </p:txBody>
          </p:sp>
          <p:sp>
            <p:nvSpPr>
              <p:cNvPr id="48152" name="AutoShape 22"/>
              <p:cNvSpPr>
                <a:spLocks noChangeArrowheads="1"/>
              </p:cNvSpPr>
              <p:nvPr/>
            </p:nvSpPr>
            <p:spPr bwMode="auto">
              <a:xfrm>
                <a:off x="1370" y="3279"/>
                <a:ext cx="3160"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53" name="Text Box 23"/>
              <p:cNvSpPr txBox="1">
                <a:spLocks noChangeArrowheads="1"/>
              </p:cNvSpPr>
              <p:nvPr/>
            </p:nvSpPr>
            <p:spPr bwMode="auto">
              <a:xfrm>
                <a:off x="1545" y="3385"/>
                <a:ext cx="27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Economic conditions</a:t>
                </a:r>
                <a:endParaRPr lang="en-GB" altLang="en-US" sz="2000" b="1">
                  <a:solidFill>
                    <a:srgbClr val="000000"/>
                  </a:solidFill>
                </a:endParaRPr>
              </a:p>
            </p:txBody>
          </p:sp>
          <p:sp>
            <p:nvSpPr>
              <p:cNvPr id="48154" name="Text Box 24"/>
              <p:cNvSpPr txBox="1">
                <a:spLocks noChangeArrowheads="1"/>
              </p:cNvSpPr>
              <p:nvPr/>
            </p:nvSpPr>
            <p:spPr bwMode="auto">
              <a:xfrm>
                <a:off x="1473" y="1987"/>
                <a:ext cx="28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availability of near-liquid assets</a:t>
                </a:r>
                <a:endParaRPr lang="en-GB" altLang="en-US" sz="2000" b="1">
                  <a:solidFill>
                    <a:srgbClr val="000000"/>
                  </a:solidFill>
                </a:endParaRPr>
              </a:p>
            </p:txBody>
          </p:sp>
          <p:sp>
            <p:nvSpPr>
              <p:cNvPr id="48155" name="AutoShape 25"/>
              <p:cNvSpPr>
                <a:spLocks noChangeArrowheads="1"/>
              </p:cNvSpPr>
              <p:nvPr/>
            </p:nvSpPr>
            <p:spPr bwMode="auto">
              <a:xfrm>
                <a:off x="1370" y="3759"/>
                <a:ext cx="3160"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56" name="Text Box 26"/>
              <p:cNvSpPr txBox="1">
                <a:spLocks noChangeArrowheads="1"/>
              </p:cNvSpPr>
              <p:nvPr/>
            </p:nvSpPr>
            <p:spPr bwMode="auto">
              <a:xfrm>
                <a:off x="1549" y="3855"/>
                <a:ext cx="27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Relationships with suppliers</a:t>
                </a:r>
                <a:endParaRPr lang="en-GB" altLang="en-US" sz="2000" b="1">
                  <a:solidFill>
                    <a:srgbClr val="000000"/>
                  </a:solidFill>
                </a:endParaRPr>
              </a:p>
            </p:txBody>
          </p:sp>
          <p:sp>
            <p:nvSpPr>
              <p:cNvPr id="48157" name="AutoShape 19"/>
              <p:cNvSpPr>
                <a:spLocks noChangeArrowheads="1"/>
              </p:cNvSpPr>
              <p:nvPr/>
            </p:nvSpPr>
            <p:spPr bwMode="auto">
              <a:xfrm>
                <a:off x="1369" y="2338"/>
                <a:ext cx="3159" cy="37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8158" name="Text Box 24"/>
              <p:cNvSpPr txBox="1">
                <a:spLocks noChangeArrowheads="1"/>
              </p:cNvSpPr>
              <p:nvPr/>
            </p:nvSpPr>
            <p:spPr bwMode="auto">
              <a:xfrm>
                <a:off x="1473" y="2431"/>
                <a:ext cx="28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The availability of borrowing</a:t>
                </a:r>
                <a:endParaRPr lang="en-GB" altLang="en-US" sz="2000" b="1">
                  <a:solidFill>
                    <a:srgbClr val="000000"/>
                  </a:solidFill>
                </a:endParaRPr>
              </a:p>
            </p:txBody>
          </p:sp>
        </p:grpSp>
        <p:sp>
          <p:nvSpPr>
            <p:cNvPr id="48141" name="Text Box 28"/>
            <p:cNvSpPr txBox="1">
              <a:spLocks noChangeArrowheads="1"/>
            </p:cNvSpPr>
            <p:nvPr/>
          </p:nvSpPr>
          <p:spPr bwMode="auto">
            <a:xfrm>
              <a:off x="2058" y="77"/>
              <a:ext cx="24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000" b="1" i="1">
                  <a:solidFill>
                    <a:srgbClr val="CC0000"/>
                  </a:solidFill>
                </a:rPr>
                <a:t>Possible factors may include:</a:t>
              </a:r>
              <a:endParaRPr lang="en-US" altLang="en-US" sz="2000" b="1" i="1">
                <a:solidFill>
                  <a:srgbClr val="CC0000"/>
                </a:solidFill>
              </a:endParaRPr>
            </a:p>
          </p:txBody>
        </p:sp>
        <p:sp>
          <p:nvSpPr>
            <p:cNvPr id="48142" name="AutoShape 9"/>
            <p:cNvSpPr>
              <a:spLocks noChangeArrowheads="1"/>
            </p:cNvSpPr>
            <p:nvPr/>
          </p:nvSpPr>
          <p:spPr bwMode="auto">
            <a:xfrm>
              <a:off x="863" y="2336"/>
              <a:ext cx="358" cy="373"/>
            </a:xfrm>
            <a:prstGeom prst="cube">
              <a:avLst>
                <a:gd name="adj" fmla="val 1911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324100" y="1016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Managing cash</a:t>
            </a:r>
            <a:endParaRPr lang="en-GB" altLang="en-US" sz="2400">
              <a:solidFill>
                <a:srgbClr val="007BA4"/>
              </a:solidFill>
            </a:endParaRPr>
          </a:p>
        </p:txBody>
      </p:sp>
      <p:grpSp>
        <p:nvGrpSpPr>
          <p:cNvPr id="49155" name="Group 14"/>
          <p:cNvGrpSpPr/>
          <p:nvPr/>
        </p:nvGrpSpPr>
        <p:grpSpPr bwMode="auto">
          <a:xfrm>
            <a:off x="3343276" y="1095375"/>
            <a:ext cx="5434013" cy="4319588"/>
            <a:chOff x="1146" y="690"/>
            <a:chExt cx="3423" cy="2721"/>
          </a:xfrm>
        </p:grpSpPr>
        <p:sp>
          <p:nvSpPr>
            <p:cNvPr id="49156" name="AutoShape 3"/>
            <p:cNvSpPr>
              <a:spLocks noChangeArrowheads="1"/>
            </p:cNvSpPr>
            <p:nvPr/>
          </p:nvSpPr>
          <p:spPr bwMode="auto">
            <a:xfrm>
              <a:off x="1255" y="690"/>
              <a:ext cx="3311" cy="2611"/>
            </a:xfrm>
            <a:prstGeom prst="roundRect">
              <a:avLst>
                <a:gd name="adj" fmla="val 7097"/>
              </a:avLst>
            </a:prstGeom>
            <a:solidFill>
              <a:srgbClr val="D7B18B"/>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9157" name="AutoShape 4"/>
            <p:cNvSpPr>
              <a:spLocks noChangeArrowheads="1"/>
            </p:cNvSpPr>
            <p:nvPr/>
          </p:nvSpPr>
          <p:spPr bwMode="auto">
            <a:xfrm>
              <a:off x="1146" y="1440"/>
              <a:ext cx="565" cy="565"/>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9158" name="AutoShape 5"/>
            <p:cNvSpPr>
              <a:spLocks noChangeArrowheads="1"/>
            </p:cNvSpPr>
            <p:nvPr/>
          </p:nvSpPr>
          <p:spPr bwMode="auto">
            <a:xfrm>
              <a:off x="1151" y="2148"/>
              <a:ext cx="565" cy="565"/>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9159" name="Text Box 6"/>
            <p:cNvSpPr txBox="1">
              <a:spLocks noChangeArrowheads="1"/>
            </p:cNvSpPr>
            <p:nvPr/>
          </p:nvSpPr>
          <p:spPr bwMode="auto">
            <a:xfrm>
              <a:off x="1492" y="779"/>
              <a:ext cx="29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a:solidFill>
                    <a:srgbClr val="CC0000"/>
                  </a:solidFill>
                </a:rPr>
                <a:t>Main techniques</a:t>
              </a:r>
              <a:endParaRPr lang="en-GB" altLang="en-US" sz="2000" b="1" i="1">
                <a:solidFill>
                  <a:srgbClr val="CC0000"/>
                </a:solidFill>
              </a:endParaRPr>
            </a:p>
          </p:txBody>
        </p:sp>
        <p:sp>
          <p:nvSpPr>
            <p:cNvPr id="49160" name="AutoShape 7"/>
            <p:cNvSpPr>
              <a:spLocks noChangeArrowheads="1"/>
            </p:cNvSpPr>
            <p:nvPr/>
          </p:nvSpPr>
          <p:spPr bwMode="auto">
            <a:xfrm>
              <a:off x="1159" y="2842"/>
              <a:ext cx="565" cy="565"/>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9161" name="AutoShape 8"/>
            <p:cNvSpPr>
              <a:spLocks noChangeArrowheads="1"/>
            </p:cNvSpPr>
            <p:nvPr/>
          </p:nvSpPr>
          <p:spPr bwMode="auto">
            <a:xfrm>
              <a:off x="1925" y="1444"/>
              <a:ext cx="2633" cy="559"/>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9162" name="AutoShape 9"/>
            <p:cNvSpPr>
              <a:spLocks noChangeArrowheads="1"/>
            </p:cNvSpPr>
            <p:nvPr/>
          </p:nvSpPr>
          <p:spPr bwMode="auto">
            <a:xfrm>
              <a:off x="1926" y="2159"/>
              <a:ext cx="2635" cy="558"/>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9163" name="Text Box 10"/>
            <p:cNvSpPr txBox="1">
              <a:spLocks noChangeArrowheads="1"/>
            </p:cNvSpPr>
            <p:nvPr/>
          </p:nvSpPr>
          <p:spPr bwMode="auto">
            <a:xfrm>
              <a:off x="2197" y="2270"/>
              <a:ext cx="202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Preparing projected cash flow statements</a:t>
              </a:r>
              <a:endParaRPr lang="en-GB" altLang="en-US" sz="2000" b="1">
                <a:solidFill>
                  <a:srgbClr val="000000"/>
                </a:solidFill>
              </a:endParaRPr>
            </a:p>
          </p:txBody>
        </p:sp>
        <p:sp>
          <p:nvSpPr>
            <p:cNvPr id="49164" name="Text Box 11"/>
            <p:cNvSpPr txBox="1">
              <a:spLocks noChangeArrowheads="1"/>
            </p:cNvSpPr>
            <p:nvPr/>
          </p:nvSpPr>
          <p:spPr bwMode="auto">
            <a:xfrm>
              <a:off x="2031" y="1552"/>
              <a:ext cx="231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Controlling the cash balance (using control limits)</a:t>
              </a:r>
              <a:endParaRPr lang="en-GB" altLang="en-US" sz="2000" b="1">
                <a:solidFill>
                  <a:srgbClr val="000000"/>
                </a:solidFill>
              </a:endParaRPr>
            </a:p>
          </p:txBody>
        </p:sp>
        <p:sp>
          <p:nvSpPr>
            <p:cNvPr id="49165" name="AutoShape 12"/>
            <p:cNvSpPr>
              <a:spLocks noChangeArrowheads="1"/>
            </p:cNvSpPr>
            <p:nvPr/>
          </p:nvSpPr>
          <p:spPr bwMode="auto">
            <a:xfrm>
              <a:off x="1934" y="2853"/>
              <a:ext cx="2635" cy="558"/>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49166" name="Text Box 13"/>
            <p:cNvSpPr txBox="1">
              <a:spLocks noChangeArrowheads="1"/>
            </p:cNvSpPr>
            <p:nvPr/>
          </p:nvSpPr>
          <p:spPr bwMode="auto">
            <a:xfrm>
              <a:off x="2132" y="2964"/>
              <a:ext cx="215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Managing the operating cash cycle</a:t>
              </a:r>
              <a:endParaRPr lang="en-GB" altLang="en-US" sz="2000" b="1">
                <a:solidFill>
                  <a:srgbClr val="000000"/>
                </a:solidFil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8"/>
          <p:cNvSpPr txBox="1">
            <a:spLocks noChangeArrowheads="1"/>
          </p:cNvSpPr>
          <p:nvPr/>
        </p:nvSpPr>
        <p:spPr bwMode="auto">
          <a:xfrm>
            <a:off x="2543175" y="101600"/>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10.10 Controlling the cash balance</a:t>
            </a:r>
            <a:endParaRPr lang="en-GB" altLang="en-US" sz="2400">
              <a:solidFill>
                <a:srgbClr val="007BA4"/>
              </a:solidFill>
            </a:endParaRPr>
          </a:p>
        </p:txBody>
      </p:sp>
      <p:pic>
        <p:nvPicPr>
          <p:cNvPr id="50179" name="Picture 59" descr="\\192.168.9.252\08macdata04\08VOL4\Graphics\Powerpoint\PE_UK\PE536-ATRILL\Final files\GIF\ch10\M10NF007.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58989" y="1066800"/>
            <a:ext cx="80740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0"/>
          <p:cNvSpPr txBox="1">
            <a:spLocks noChangeArrowheads="1"/>
          </p:cNvSpPr>
          <p:nvPr/>
        </p:nvSpPr>
        <p:spPr bwMode="auto">
          <a:xfrm>
            <a:off x="2543175" y="101600"/>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 Figure 10.11 The operating cash cycle</a:t>
            </a:r>
            <a:endParaRPr lang="en-GB" altLang="en-US" sz="2400">
              <a:solidFill>
                <a:srgbClr val="007BA4"/>
              </a:solidFill>
            </a:endParaRPr>
          </a:p>
        </p:txBody>
      </p:sp>
      <p:pic>
        <p:nvPicPr>
          <p:cNvPr id="52227" name="Picture 30" descr="\\192.168.9.252\08macdata04\08VOL4\Graphics\Powerpoint\PE_UK\PE536-ATRILL\Final files\GIF\ch10\M10NF008.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25689" y="1200150"/>
            <a:ext cx="754062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4575" y="3498852"/>
            <a:ext cx="6438900" cy="1325563"/>
          </a:xfrm>
          <a:solidFill>
            <a:schemeClr val="bg1">
              <a:alpha val="78000"/>
            </a:schemeClr>
          </a:solidFill>
        </p:spPr>
        <p:txBody>
          <a:bodyPr/>
          <a:lstStyle/>
          <a:p>
            <a:pPr algn="ctr"/>
            <a:r>
              <a:rPr lang="en-GB" dirty="0"/>
              <a:t>What are the components of working capital?</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0"/>
          <p:cNvSpPr txBox="1">
            <a:spLocks noChangeArrowheads="1"/>
          </p:cNvSpPr>
          <p:nvPr/>
        </p:nvSpPr>
        <p:spPr bwMode="auto">
          <a:xfrm>
            <a:off x="1762125" y="111126"/>
            <a:ext cx="866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10.12 Calculating the operating cash cycle</a:t>
            </a:r>
            <a:endParaRPr lang="en-GB" altLang="en-US" sz="2400">
              <a:solidFill>
                <a:srgbClr val="007BA4"/>
              </a:solidFill>
            </a:endParaRPr>
          </a:p>
        </p:txBody>
      </p:sp>
      <p:pic>
        <p:nvPicPr>
          <p:cNvPr id="54275" name="Picture 22" descr="\\192.168.9.252\08macdata04\08VOL4\Graphics\Powerpoint\PE_UK\PE536-ATRILL\Final files\GIF\ch10\M10NF009.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35400" y="896938"/>
            <a:ext cx="4521200"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695450" y="111125"/>
            <a:ext cx="8802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10.13 The average OCC of businesses</a:t>
            </a:r>
            <a:br>
              <a:rPr lang="en-GB" altLang="en-US" sz="2400" b="1">
                <a:solidFill>
                  <a:srgbClr val="007BA4"/>
                </a:solidFill>
              </a:rPr>
            </a:br>
            <a:r>
              <a:rPr lang="en-GB" altLang="en-US" sz="2400" b="1">
                <a:solidFill>
                  <a:srgbClr val="007BA4"/>
                </a:solidFill>
              </a:rPr>
              <a:t>categorised according to size</a:t>
            </a:r>
            <a:endParaRPr lang="en-GB" altLang="en-US" sz="2400">
              <a:solidFill>
                <a:srgbClr val="007BA4"/>
              </a:solidFill>
            </a:endParaRPr>
          </a:p>
        </p:txBody>
      </p:sp>
      <p:grpSp>
        <p:nvGrpSpPr>
          <p:cNvPr id="56323" name="Group 2"/>
          <p:cNvGrpSpPr/>
          <p:nvPr/>
        </p:nvGrpSpPr>
        <p:grpSpPr bwMode="auto">
          <a:xfrm>
            <a:off x="3590925" y="5640389"/>
            <a:ext cx="5041900" cy="441325"/>
            <a:chOff x="1817170" y="5666041"/>
            <a:chExt cx="5040836" cy="442247"/>
          </a:xfrm>
        </p:grpSpPr>
        <p:sp>
          <p:nvSpPr>
            <p:cNvPr id="59" name="Cube 58"/>
            <p:cNvSpPr/>
            <p:nvPr/>
          </p:nvSpPr>
          <p:spPr bwMode="auto">
            <a:xfrm>
              <a:off x="1817170" y="5713765"/>
              <a:ext cx="161891" cy="225896"/>
            </a:xfrm>
            <a:prstGeom prst="cub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latin typeface="Calibri" panose="020F0502020204030204" pitchFamily="34" charset="0"/>
              </a:endParaRPr>
            </a:p>
          </p:txBody>
        </p:sp>
        <p:sp>
          <p:nvSpPr>
            <p:cNvPr id="56380" name="Text Box 24"/>
            <p:cNvSpPr txBox="1">
              <a:spLocks noChangeArrowheads="1"/>
            </p:cNvSpPr>
            <p:nvPr/>
          </p:nvSpPr>
          <p:spPr bwMode="auto">
            <a:xfrm>
              <a:off x="2038317" y="5681188"/>
              <a:ext cx="1494875"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1100" b="1" i="1">
                  <a:solidFill>
                    <a:srgbClr val="000000"/>
                  </a:solidFill>
                </a:rPr>
                <a:t>Revenues &lt;€500m</a:t>
              </a:r>
              <a:endParaRPr lang="en-US" altLang="en-US" sz="1100" b="1" i="1">
                <a:solidFill>
                  <a:srgbClr val="000000"/>
                </a:solidFill>
              </a:endParaRPr>
            </a:p>
          </p:txBody>
        </p:sp>
        <p:sp>
          <p:nvSpPr>
            <p:cNvPr id="58" name="Cube 57"/>
            <p:cNvSpPr/>
            <p:nvPr/>
          </p:nvSpPr>
          <p:spPr bwMode="auto">
            <a:xfrm>
              <a:off x="3490042" y="5710584"/>
              <a:ext cx="160304" cy="225896"/>
            </a:xfrm>
            <a:prstGeom prst="cube">
              <a:avLst/>
            </a:prstGeom>
            <a:solidFill>
              <a:srgbClr val="CD62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latin typeface="Calibri" panose="020F0502020204030204" pitchFamily="34" charset="0"/>
              </a:endParaRPr>
            </a:p>
          </p:txBody>
        </p:sp>
        <p:sp>
          <p:nvSpPr>
            <p:cNvPr id="62" name="Cube 61"/>
            <p:cNvSpPr/>
            <p:nvPr/>
          </p:nvSpPr>
          <p:spPr bwMode="auto">
            <a:xfrm>
              <a:off x="5216877" y="5710584"/>
              <a:ext cx="160304" cy="225896"/>
            </a:xfrm>
            <a:prstGeom prst="cube">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latin typeface="Calibri" panose="020F0502020204030204" pitchFamily="34" charset="0"/>
              </a:endParaRPr>
            </a:p>
          </p:txBody>
        </p:sp>
        <p:sp>
          <p:nvSpPr>
            <p:cNvPr id="56383" name="Text Box 24"/>
            <p:cNvSpPr txBox="1">
              <a:spLocks noChangeArrowheads="1"/>
            </p:cNvSpPr>
            <p:nvPr/>
          </p:nvSpPr>
          <p:spPr bwMode="auto">
            <a:xfrm>
              <a:off x="3727335" y="5677401"/>
              <a:ext cx="22868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1100" b="1" i="1">
                  <a:solidFill>
                    <a:srgbClr val="000000"/>
                  </a:solidFill>
                </a:rPr>
                <a:t>Revenues between</a:t>
              </a:r>
              <a:br>
                <a:rPr lang="en-GB" altLang="en-US" sz="1100" b="1" i="1">
                  <a:solidFill>
                    <a:srgbClr val="000000"/>
                  </a:solidFill>
                </a:rPr>
              </a:br>
              <a:r>
                <a:rPr lang="en-GB" altLang="en-US" sz="1100" b="1" i="1">
                  <a:solidFill>
                    <a:srgbClr val="000000"/>
                  </a:solidFill>
                </a:rPr>
                <a:t>€500m and €1bn </a:t>
              </a:r>
              <a:endParaRPr lang="en-US" altLang="en-US" sz="1100" b="1" i="1">
                <a:solidFill>
                  <a:srgbClr val="000000"/>
                </a:solidFill>
              </a:endParaRPr>
            </a:p>
          </p:txBody>
        </p:sp>
        <p:sp>
          <p:nvSpPr>
            <p:cNvPr id="56384" name="Text Box 24"/>
            <p:cNvSpPr txBox="1">
              <a:spLocks noChangeArrowheads="1"/>
            </p:cNvSpPr>
            <p:nvPr/>
          </p:nvSpPr>
          <p:spPr bwMode="auto">
            <a:xfrm>
              <a:off x="5447368" y="5666041"/>
              <a:ext cx="1410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1100" b="1" i="1">
                  <a:solidFill>
                    <a:srgbClr val="000000"/>
                  </a:solidFill>
                </a:rPr>
                <a:t>Revenues &gt;€1bn</a:t>
              </a:r>
              <a:endParaRPr lang="en-US" altLang="en-US" sz="1100" b="1" i="1">
                <a:solidFill>
                  <a:srgbClr val="000000"/>
                </a:solidFill>
              </a:endParaRPr>
            </a:p>
          </p:txBody>
        </p:sp>
      </p:grpSp>
      <p:sp>
        <p:nvSpPr>
          <p:cNvPr id="16" name="Rounded Rectangle 15"/>
          <p:cNvSpPr/>
          <p:nvPr/>
        </p:nvSpPr>
        <p:spPr bwMode="auto">
          <a:xfrm>
            <a:off x="7886701" y="1042988"/>
            <a:ext cx="1427163" cy="4311650"/>
          </a:xfrm>
          <a:prstGeom prst="roundRect">
            <a:avLst/>
          </a:prstGeom>
          <a:solidFill>
            <a:srgbClr val="DDC8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1200">
              <a:solidFill>
                <a:srgbClr val="FFFFFF"/>
              </a:solidFill>
              <a:latin typeface="Arial" panose="020B0604020202020204"/>
            </a:endParaRPr>
          </a:p>
        </p:txBody>
      </p:sp>
      <p:sp>
        <p:nvSpPr>
          <p:cNvPr id="56325" name="Rectangle 7"/>
          <p:cNvSpPr>
            <a:spLocks noChangeArrowheads="1"/>
          </p:cNvSpPr>
          <p:nvPr/>
        </p:nvSpPr>
        <p:spPr bwMode="auto">
          <a:xfrm>
            <a:off x="7034214" y="1042988"/>
            <a:ext cx="1131887" cy="4335462"/>
          </a:xfrm>
          <a:prstGeom prst="rect">
            <a:avLst/>
          </a:prstGeom>
          <a:solidFill>
            <a:srgbClr val="D3B0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74" name="Rectangle 73"/>
          <p:cNvSpPr/>
          <p:nvPr/>
        </p:nvSpPr>
        <p:spPr bwMode="auto">
          <a:xfrm>
            <a:off x="5930901" y="1042988"/>
            <a:ext cx="1114425" cy="4197350"/>
          </a:xfrm>
          <a:prstGeom prst="rect">
            <a:avLst/>
          </a:prstGeom>
          <a:solidFill>
            <a:srgbClr val="DDC8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1200">
              <a:solidFill>
                <a:srgbClr val="FFFFFF"/>
              </a:solidFill>
              <a:latin typeface="Arial" panose="020B0604020202020204"/>
            </a:endParaRPr>
          </a:p>
        </p:txBody>
      </p:sp>
      <p:sp>
        <p:nvSpPr>
          <p:cNvPr id="56327" name="Rectangle 7"/>
          <p:cNvSpPr>
            <a:spLocks noChangeArrowheads="1"/>
          </p:cNvSpPr>
          <p:nvPr/>
        </p:nvSpPr>
        <p:spPr bwMode="auto">
          <a:xfrm>
            <a:off x="4813301" y="1042988"/>
            <a:ext cx="1122363" cy="4146550"/>
          </a:xfrm>
          <a:prstGeom prst="rect">
            <a:avLst/>
          </a:prstGeom>
          <a:solidFill>
            <a:srgbClr val="D3B0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14" name="Rectangle 13"/>
          <p:cNvSpPr/>
          <p:nvPr/>
        </p:nvSpPr>
        <p:spPr bwMode="auto">
          <a:xfrm>
            <a:off x="3087689" y="1042989"/>
            <a:ext cx="1728787" cy="4238625"/>
          </a:xfrm>
          <a:prstGeom prst="rect">
            <a:avLst/>
          </a:prstGeom>
          <a:solidFill>
            <a:srgbClr val="DDC8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sz="1200">
              <a:solidFill>
                <a:srgbClr val="FFFFFF"/>
              </a:solidFill>
              <a:latin typeface="Arial" panose="020B0604020202020204"/>
            </a:endParaRPr>
          </a:p>
        </p:txBody>
      </p:sp>
      <p:sp>
        <p:nvSpPr>
          <p:cNvPr id="56329" name="AutoShape 8"/>
          <p:cNvSpPr>
            <a:spLocks noChangeArrowheads="1"/>
          </p:cNvSpPr>
          <p:nvPr/>
        </p:nvSpPr>
        <p:spPr bwMode="auto">
          <a:xfrm>
            <a:off x="2930525" y="1038225"/>
            <a:ext cx="603250" cy="4465638"/>
          </a:xfrm>
          <a:prstGeom prst="cube">
            <a:avLst>
              <a:gd name="adj" fmla="val 857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56330" name="Text Box 9"/>
          <p:cNvSpPr txBox="1">
            <a:spLocks noChangeArrowheads="1"/>
          </p:cNvSpPr>
          <p:nvPr/>
        </p:nvSpPr>
        <p:spPr bwMode="auto">
          <a:xfrm>
            <a:off x="3111500" y="4208463"/>
            <a:ext cx="393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100" b="1">
                <a:solidFill>
                  <a:srgbClr val="000000"/>
                </a:solidFill>
              </a:rPr>
              <a:t>20</a:t>
            </a:r>
            <a:endParaRPr lang="en-GB" altLang="en-US" sz="1100" b="1">
              <a:solidFill>
                <a:srgbClr val="000000"/>
              </a:solidFill>
            </a:endParaRPr>
          </a:p>
        </p:txBody>
      </p:sp>
      <p:sp>
        <p:nvSpPr>
          <p:cNvPr id="56331" name="Text Box 11"/>
          <p:cNvSpPr txBox="1">
            <a:spLocks noChangeArrowheads="1"/>
          </p:cNvSpPr>
          <p:nvPr/>
        </p:nvSpPr>
        <p:spPr bwMode="auto">
          <a:xfrm rot="-5400000">
            <a:off x="1818482" y="2196307"/>
            <a:ext cx="2481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1200" b="1" i="1">
                <a:solidFill>
                  <a:srgbClr val="000000"/>
                </a:solidFill>
              </a:rPr>
              <a:t>Net working capital days</a:t>
            </a:r>
            <a:endParaRPr lang="en-US" altLang="en-US" sz="1200" b="1" i="1">
              <a:solidFill>
                <a:srgbClr val="000000"/>
              </a:solidFill>
            </a:endParaRPr>
          </a:p>
        </p:txBody>
      </p:sp>
      <p:sp>
        <p:nvSpPr>
          <p:cNvPr id="56332" name="AutoShape 27"/>
          <p:cNvSpPr>
            <a:spLocks noChangeArrowheads="1"/>
          </p:cNvSpPr>
          <p:nvPr/>
        </p:nvSpPr>
        <p:spPr bwMode="auto">
          <a:xfrm>
            <a:off x="3479800" y="2646364"/>
            <a:ext cx="114300" cy="141287"/>
          </a:xfrm>
          <a:prstGeom prst="cube">
            <a:avLst>
              <a:gd name="adj" fmla="val 4706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56333" name="Text Box 28"/>
          <p:cNvSpPr txBox="1">
            <a:spLocks noChangeArrowheads="1"/>
          </p:cNvSpPr>
          <p:nvPr/>
        </p:nvSpPr>
        <p:spPr bwMode="auto">
          <a:xfrm>
            <a:off x="3109914" y="2622550"/>
            <a:ext cx="395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100" b="1">
                <a:solidFill>
                  <a:srgbClr val="000000"/>
                </a:solidFill>
              </a:rPr>
              <a:t>60</a:t>
            </a:r>
            <a:endParaRPr lang="en-GB" altLang="en-US" sz="1100" b="1">
              <a:solidFill>
                <a:srgbClr val="000000"/>
              </a:solidFill>
            </a:endParaRPr>
          </a:p>
        </p:txBody>
      </p:sp>
      <p:sp>
        <p:nvSpPr>
          <p:cNvPr id="56334" name="Text Box 35"/>
          <p:cNvSpPr txBox="1">
            <a:spLocks noChangeArrowheads="1"/>
          </p:cNvSpPr>
          <p:nvPr/>
        </p:nvSpPr>
        <p:spPr bwMode="auto">
          <a:xfrm>
            <a:off x="3114676" y="1827214"/>
            <a:ext cx="390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100" b="1">
                <a:solidFill>
                  <a:srgbClr val="000000"/>
                </a:solidFill>
              </a:rPr>
              <a:t>80</a:t>
            </a:r>
            <a:endParaRPr lang="en-GB" altLang="en-US" sz="1100" b="1">
              <a:solidFill>
                <a:srgbClr val="000000"/>
              </a:solidFill>
            </a:endParaRPr>
          </a:p>
        </p:txBody>
      </p:sp>
      <p:sp>
        <p:nvSpPr>
          <p:cNvPr id="56335" name="AutoShape 36"/>
          <p:cNvSpPr>
            <a:spLocks noChangeArrowheads="1"/>
          </p:cNvSpPr>
          <p:nvPr/>
        </p:nvSpPr>
        <p:spPr bwMode="auto">
          <a:xfrm>
            <a:off x="3484563" y="1852614"/>
            <a:ext cx="112712" cy="142875"/>
          </a:xfrm>
          <a:prstGeom prst="cube">
            <a:avLst>
              <a:gd name="adj" fmla="val 4745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56336" name="AutoShape 27"/>
          <p:cNvSpPr>
            <a:spLocks noChangeArrowheads="1"/>
          </p:cNvSpPr>
          <p:nvPr/>
        </p:nvSpPr>
        <p:spPr bwMode="auto">
          <a:xfrm>
            <a:off x="3481388" y="3432176"/>
            <a:ext cx="112712" cy="142875"/>
          </a:xfrm>
          <a:prstGeom prst="cube">
            <a:avLst>
              <a:gd name="adj" fmla="val 4706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56337" name="Text Box 28"/>
          <p:cNvSpPr txBox="1">
            <a:spLocks noChangeArrowheads="1"/>
          </p:cNvSpPr>
          <p:nvPr/>
        </p:nvSpPr>
        <p:spPr bwMode="auto">
          <a:xfrm>
            <a:off x="3109914" y="3402013"/>
            <a:ext cx="395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100" b="1">
                <a:solidFill>
                  <a:srgbClr val="000000"/>
                </a:solidFill>
              </a:rPr>
              <a:t>40</a:t>
            </a:r>
            <a:endParaRPr lang="en-GB" altLang="en-US" sz="1100" b="1">
              <a:solidFill>
                <a:srgbClr val="000000"/>
              </a:solidFill>
            </a:endParaRPr>
          </a:p>
        </p:txBody>
      </p:sp>
      <p:sp>
        <p:nvSpPr>
          <p:cNvPr id="56338" name="AutoShape 7"/>
          <p:cNvSpPr>
            <a:spLocks noChangeArrowheads="1"/>
          </p:cNvSpPr>
          <p:nvPr/>
        </p:nvSpPr>
        <p:spPr bwMode="auto">
          <a:xfrm>
            <a:off x="3476625" y="5064125"/>
            <a:ext cx="5837238" cy="439738"/>
          </a:xfrm>
          <a:prstGeom prst="cube">
            <a:avLst>
              <a:gd name="adj" fmla="val 1619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56339" name="Text Box 8"/>
          <p:cNvSpPr txBox="1">
            <a:spLocks noChangeArrowheads="1"/>
          </p:cNvSpPr>
          <p:nvPr/>
        </p:nvSpPr>
        <p:spPr bwMode="auto">
          <a:xfrm>
            <a:off x="3244850" y="4967288"/>
            <a:ext cx="2047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100" b="1">
                <a:solidFill>
                  <a:srgbClr val="000000"/>
                </a:solidFill>
              </a:rPr>
              <a:t>0</a:t>
            </a:r>
            <a:endParaRPr lang="en-GB" altLang="en-US" sz="1100" b="1">
              <a:solidFill>
                <a:srgbClr val="000000"/>
              </a:solidFill>
            </a:endParaRPr>
          </a:p>
        </p:txBody>
      </p:sp>
      <p:sp>
        <p:nvSpPr>
          <p:cNvPr id="56340" name="Text Box 66"/>
          <p:cNvSpPr txBox="1">
            <a:spLocks noChangeArrowheads="1"/>
          </p:cNvSpPr>
          <p:nvPr/>
        </p:nvSpPr>
        <p:spPr bwMode="auto">
          <a:xfrm>
            <a:off x="3917951" y="5157789"/>
            <a:ext cx="5699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100" b="1">
                <a:solidFill>
                  <a:srgbClr val="000000"/>
                </a:solidFill>
              </a:rPr>
              <a:t>2013</a:t>
            </a:r>
            <a:endParaRPr lang="en-GB" altLang="en-US" sz="1100" b="1">
              <a:solidFill>
                <a:srgbClr val="000000"/>
              </a:solidFill>
            </a:endParaRPr>
          </a:p>
        </p:txBody>
      </p:sp>
      <p:sp>
        <p:nvSpPr>
          <p:cNvPr id="56341" name="Text Box 66"/>
          <p:cNvSpPr txBox="1">
            <a:spLocks noChangeArrowheads="1"/>
          </p:cNvSpPr>
          <p:nvPr/>
        </p:nvSpPr>
        <p:spPr bwMode="auto">
          <a:xfrm>
            <a:off x="6180138" y="5157789"/>
            <a:ext cx="5699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100" b="1">
                <a:solidFill>
                  <a:srgbClr val="000000"/>
                </a:solidFill>
              </a:rPr>
              <a:t>2015</a:t>
            </a:r>
            <a:endParaRPr lang="en-GB" altLang="en-US" sz="1100" b="1">
              <a:solidFill>
                <a:srgbClr val="000000"/>
              </a:solidFill>
            </a:endParaRPr>
          </a:p>
        </p:txBody>
      </p:sp>
      <p:sp>
        <p:nvSpPr>
          <p:cNvPr id="56342" name="Text Box 66"/>
          <p:cNvSpPr txBox="1">
            <a:spLocks noChangeArrowheads="1"/>
          </p:cNvSpPr>
          <p:nvPr/>
        </p:nvSpPr>
        <p:spPr bwMode="auto">
          <a:xfrm>
            <a:off x="7297738" y="5153025"/>
            <a:ext cx="5699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100" b="1">
                <a:solidFill>
                  <a:srgbClr val="000000"/>
                </a:solidFill>
              </a:rPr>
              <a:t>2016</a:t>
            </a:r>
            <a:endParaRPr lang="en-GB" altLang="en-US" sz="1100" b="1">
              <a:solidFill>
                <a:srgbClr val="000000"/>
              </a:solidFill>
            </a:endParaRPr>
          </a:p>
        </p:txBody>
      </p:sp>
      <p:sp>
        <p:nvSpPr>
          <p:cNvPr id="56343" name="Text Box 66"/>
          <p:cNvSpPr txBox="1">
            <a:spLocks noChangeArrowheads="1"/>
          </p:cNvSpPr>
          <p:nvPr/>
        </p:nvSpPr>
        <p:spPr bwMode="auto">
          <a:xfrm>
            <a:off x="5065713" y="5160964"/>
            <a:ext cx="571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100" b="1">
                <a:solidFill>
                  <a:srgbClr val="000000"/>
                </a:solidFill>
              </a:rPr>
              <a:t>2014</a:t>
            </a:r>
            <a:endParaRPr lang="en-GB" altLang="en-US" sz="1100" b="1">
              <a:solidFill>
                <a:srgbClr val="000000"/>
              </a:solidFill>
            </a:endParaRPr>
          </a:p>
        </p:txBody>
      </p:sp>
      <p:sp>
        <p:nvSpPr>
          <p:cNvPr id="56344" name="AutoShape 13"/>
          <p:cNvSpPr>
            <a:spLocks noChangeArrowheads="1"/>
          </p:cNvSpPr>
          <p:nvPr/>
        </p:nvSpPr>
        <p:spPr bwMode="auto">
          <a:xfrm>
            <a:off x="3808414" y="1903413"/>
            <a:ext cx="327025" cy="3219450"/>
          </a:xfrm>
          <a:prstGeom prst="cube">
            <a:avLst>
              <a:gd name="adj" fmla="val 1495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endParaRPr lang="en-IN" altLang="en-US" sz="1200">
              <a:solidFill>
                <a:srgbClr val="000000"/>
              </a:solidFill>
            </a:endParaRPr>
          </a:p>
        </p:txBody>
      </p:sp>
      <p:sp>
        <p:nvSpPr>
          <p:cNvPr id="56345" name="AutoShape 13"/>
          <p:cNvSpPr>
            <a:spLocks noChangeArrowheads="1"/>
          </p:cNvSpPr>
          <p:nvPr/>
        </p:nvSpPr>
        <p:spPr bwMode="auto">
          <a:xfrm>
            <a:off x="4090989" y="2441575"/>
            <a:ext cx="327025" cy="2681288"/>
          </a:xfrm>
          <a:prstGeom prst="cube">
            <a:avLst>
              <a:gd name="adj" fmla="val 14958"/>
            </a:avLst>
          </a:prstGeom>
          <a:solidFill>
            <a:srgbClr val="CD62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endParaRPr lang="en-IN" altLang="en-US" sz="1200">
              <a:solidFill>
                <a:srgbClr val="000000"/>
              </a:solidFill>
            </a:endParaRPr>
          </a:p>
        </p:txBody>
      </p:sp>
      <p:sp>
        <p:nvSpPr>
          <p:cNvPr id="21518" name="AutoShape 14"/>
          <p:cNvSpPr>
            <a:spLocks noChangeArrowheads="1"/>
          </p:cNvSpPr>
          <p:nvPr/>
        </p:nvSpPr>
        <p:spPr bwMode="auto">
          <a:xfrm>
            <a:off x="4368801" y="3455988"/>
            <a:ext cx="327025" cy="1668462"/>
          </a:xfrm>
          <a:prstGeom prst="cube">
            <a:avLst>
              <a:gd name="adj" fmla="val 14958"/>
            </a:avLst>
          </a:prstGeom>
          <a:solidFill>
            <a:schemeClr val="accent2">
              <a:lumMod val="5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IN" altLang="en-US" sz="1200">
              <a:solidFill>
                <a:srgbClr val="000000"/>
              </a:solidFill>
            </a:endParaRPr>
          </a:p>
        </p:txBody>
      </p:sp>
      <p:sp>
        <p:nvSpPr>
          <p:cNvPr id="56347" name="Text Box 23"/>
          <p:cNvSpPr txBox="1">
            <a:spLocks noChangeArrowheads="1"/>
          </p:cNvSpPr>
          <p:nvPr/>
        </p:nvSpPr>
        <p:spPr bwMode="auto">
          <a:xfrm>
            <a:off x="4051300" y="2151064"/>
            <a:ext cx="407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1200" b="1" i="1">
                <a:solidFill>
                  <a:srgbClr val="000000"/>
                </a:solidFill>
              </a:rPr>
              <a:t>66</a:t>
            </a:r>
            <a:endParaRPr lang="en-US" altLang="en-US" sz="1200" b="1" i="1">
              <a:solidFill>
                <a:srgbClr val="000000"/>
              </a:solidFill>
            </a:endParaRPr>
          </a:p>
        </p:txBody>
      </p:sp>
      <p:sp>
        <p:nvSpPr>
          <p:cNvPr id="56348" name="Text Box 23"/>
          <p:cNvSpPr txBox="1">
            <a:spLocks noChangeArrowheads="1"/>
          </p:cNvSpPr>
          <p:nvPr/>
        </p:nvSpPr>
        <p:spPr bwMode="auto">
          <a:xfrm>
            <a:off x="4294188" y="3159126"/>
            <a:ext cx="48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1200" b="1" i="1">
                <a:solidFill>
                  <a:srgbClr val="000000"/>
                </a:solidFill>
              </a:rPr>
              <a:t>41</a:t>
            </a:r>
            <a:endParaRPr lang="en-US" altLang="en-US" sz="1200" b="1" i="1">
              <a:solidFill>
                <a:srgbClr val="000000"/>
              </a:solidFill>
            </a:endParaRPr>
          </a:p>
        </p:txBody>
      </p:sp>
      <p:sp>
        <p:nvSpPr>
          <p:cNvPr id="56349" name="Text Box 23"/>
          <p:cNvSpPr txBox="1">
            <a:spLocks noChangeArrowheads="1"/>
          </p:cNvSpPr>
          <p:nvPr/>
        </p:nvSpPr>
        <p:spPr bwMode="auto">
          <a:xfrm>
            <a:off x="3760788" y="1616076"/>
            <a:ext cx="385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1200" b="1" i="1">
                <a:solidFill>
                  <a:srgbClr val="000000"/>
                </a:solidFill>
              </a:rPr>
              <a:t>80</a:t>
            </a:r>
            <a:endParaRPr lang="en-US" altLang="en-US" sz="1200" b="1" i="1">
              <a:solidFill>
                <a:srgbClr val="000000"/>
              </a:solidFill>
            </a:endParaRPr>
          </a:p>
        </p:txBody>
      </p:sp>
      <p:sp>
        <p:nvSpPr>
          <p:cNvPr id="56350" name="AutoShape 27"/>
          <p:cNvSpPr>
            <a:spLocks noChangeArrowheads="1"/>
          </p:cNvSpPr>
          <p:nvPr/>
        </p:nvSpPr>
        <p:spPr bwMode="auto">
          <a:xfrm>
            <a:off x="3486150" y="4235451"/>
            <a:ext cx="114300" cy="142875"/>
          </a:xfrm>
          <a:prstGeom prst="cube">
            <a:avLst>
              <a:gd name="adj" fmla="val 4706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56351" name="AutoShape 13"/>
          <p:cNvSpPr>
            <a:spLocks noChangeArrowheads="1"/>
          </p:cNvSpPr>
          <p:nvPr/>
        </p:nvSpPr>
        <p:spPr bwMode="auto">
          <a:xfrm>
            <a:off x="4930776" y="1733551"/>
            <a:ext cx="327025" cy="3402013"/>
          </a:xfrm>
          <a:prstGeom prst="cube">
            <a:avLst>
              <a:gd name="adj" fmla="val 1495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endParaRPr lang="en-IN" altLang="en-US" sz="1200">
              <a:solidFill>
                <a:srgbClr val="000000"/>
              </a:solidFill>
            </a:endParaRPr>
          </a:p>
        </p:txBody>
      </p:sp>
      <p:sp>
        <p:nvSpPr>
          <p:cNvPr id="56352" name="AutoShape 13"/>
          <p:cNvSpPr>
            <a:spLocks noChangeArrowheads="1"/>
          </p:cNvSpPr>
          <p:nvPr/>
        </p:nvSpPr>
        <p:spPr bwMode="auto">
          <a:xfrm>
            <a:off x="5214939" y="2374901"/>
            <a:ext cx="327025" cy="2760663"/>
          </a:xfrm>
          <a:prstGeom prst="cube">
            <a:avLst>
              <a:gd name="adj" fmla="val 14958"/>
            </a:avLst>
          </a:prstGeom>
          <a:solidFill>
            <a:srgbClr val="CD62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endParaRPr lang="en-IN" altLang="en-US" sz="1200">
              <a:solidFill>
                <a:srgbClr val="000000"/>
              </a:solidFill>
            </a:endParaRPr>
          </a:p>
        </p:txBody>
      </p:sp>
      <p:sp>
        <p:nvSpPr>
          <p:cNvPr id="70" name="AutoShape 14"/>
          <p:cNvSpPr>
            <a:spLocks noChangeArrowheads="1"/>
          </p:cNvSpPr>
          <p:nvPr/>
        </p:nvSpPr>
        <p:spPr bwMode="auto">
          <a:xfrm>
            <a:off x="5491163" y="3479800"/>
            <a:ext cx="328612" cy="1658938"/>
          </a:xfrm>
          <a:prstGeom prst="cube">
            <a:avLst>
              <a:gd name="adj" fmla="val 14958"/>
            </a:avLst>
          </a:prstGeom>
          <a:solidFill>
            <a:schemeClr val="accent2">
              <a:lumMod val="5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IN" altLang="en-US" sz="1200">
              <a:solidFill>
                <a:srgbClr val="000000"/>
              </a:solidFill>
            </a:endParaRPr>
          </a:p>
        </p:txBody>
      </p:sp>
      <p:sp>
        <p:nvSpPr>
          <p:cNvPr id="56354" name="Text Box 23"/>
          <p:cNvSpPr txBox="1">
            <a:spLocks noChangeArrowheads="1"/>
          </p:cNvSpPr>
          <p:nvPr/>
        </p:nvSpPr>
        <p:spPr bwMode="auto">
          <a:xfrm>
            <a:off x="5143501" y="2071688"/>
            <a:ext cx="454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68</a:t>
            </a:r>
            <a:endParaRPr lang="en-US" altLang="en-US" sz="1200" b="1" i="1">
              <a:solidFill>
                <a:srgbClr val="000000"/>
              </a:solidFill>
            </a:endParaRPr>
          </a:p>
        </p:txBody>
      </p:sp>
      <p:sp>
        <p:nvSpPr>
          <p:cNvPr id="56355" name="Text Box 23"/>
          <p:cNvSpPr txBox="1">
            <a:spLocks noChangeArrowheads="1"/>
          </p:cNvSpPr>
          <p:nvPr/>
        </p:nvSpPr>
        <p:spPr bwMode="auto">
          <a:xfrm>
            <a:off x="5459413" y="3182938"/>
            <a:ext cx="438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40</a:t>
            </a:r>
            <a:endParaRPr lang="en-US" altLang="en-US" sz="1200" b="1" i="1">
              <a:solidFill>
                <a:srgbClr val="000000"/>
              </a:solidFill>
            </a:endParaRPr>
          </a:p>
        </p:txBody>
      </p:sp>
      <p:sp>
        <p:nvSpPr>
          <p:cNvPr id="56356" name="Text Box 23"/>
          <p:cNvSpPr txBox="1">
            <a:spLocks noChangeArrowheads="1"/>
          </p:cNvSpPr>
          <p:nvPr/>
        </p:nvSpPr>
        <p:spPr bwMode="auto">
          <a:xfrm>
            <a:off x="4859338" y="1446213"/>
            <a:ext cx="423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84</a:t>
            </a:r>
            <a:endParaRPr lang="en-US" altLang="en-US" sz="1200" b="1" i="1">
              <a:solidFill>
                <a:srgbClr val="000000"/>
              </a:solidFill>
            </a:endParaRPr>
          </a:p>
        </p:txBody>
      </p:sp>
      <p:sp>
        <p:nvSpPr>
          <p:cNvPr id="56357" name="AutoShape 13"/>
          <p:cNvSpPr>
            <a:spLocks noChangeArrowheads="1"/>
          </p:cNvSpPr>
          <p:nvPr/>
        </p:nvSpPr>
        <p:spPr bwMode="auto">
          <a:xfrm>
            <a:off x="6043614" y="1697039"/>
            <a:ext cx="327025" cy="3449637"/>
          </a:xfrm>
          <a:prstGeom prst="cube">
            <a:avLst>
              <a:gd name="adj" fmla="val 1495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endParaRPr lang="en-IN" altLang="en-US" sz="1200">
              <a:solidFill>
                <a:srgbClr val="000000"/>
              </a:solidFill>
            </a:endParaRPr>
          </a:p>
        </p:txBody>
      </p:sp>
      <p:sp>
        <p:nvSpPr>
          <p:cNvPr id="56358" name="AutoShape 13"/>
          <p:cNvSpPr>
            <a:spLocks noChangeArrowheads="1"/>
          </p:cNvSpPr>
          <p:nvPr/>
        </p:nvSpPr>
        <p:spPr bwMode="auto">
          <a:xfrm>
            <a:off x="6327775" y="2343151"/>
            <a:ext cx="325438" cy="2803525"/>
          </a:xfrm>
          <a:prstGeom prst="cube">
            <a:avLst>
              <a:gd name="adj" fmla="val 14958"/>
            </a:avLst>
          </a:prstGeom>
          <a:solidFill>
            <a:srgbClr val="CD62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endParaRPr lang="en-IN" altLang="en-US" sz="1200">
              <a:solidFill>
                <a:srgbClr val="000000"/>
              </a:solidFill>
            </a:endParaRPr>
          </a:p>
        </p:txBody>
      </p:sp>
      <p:sp>
        <p:nvSpPr>
          <p:cNvPr id="78" name="AutoShape 14"/>
          <p:cNvSpPr>
            <a:spLocks noChangeArrowheads="1"/>
          </p:cNvSpPr>
          <p:nvPr/>
        </p:nvSpPr>
        <p:spPr bwMode="auto">
          <a:xfrm>
            <a:off x="6602413" y="3451225"/>
            <a:ext cx="328612" cy="1697038"/>
          </a:xfrm>
          <a:prstGeom prst="cube">
            <a:avLst>
              <a:gd name="adj" fmla="val 14958"/>
            </a:avLst>
          </a:prstGeom>
          <a:solidFill>
            <a:schemeClr val="accent2">
              <a:lumMod val="5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IN" altLang="en-US" sz="1200">
              <a:solidFill>
                <a:srgbClr val="000000"/>
              </a:solidFill>
            </a:endParaRPr>
          </a:p>
        </p:txBody>
      </p:sp>
      <p:sp>
        <p:nvSpPr>
          <p:cNvPr id="56360" name="Text Box 23"/>
          <p:cNvSpPr txBox="1">
            <a:spLocks noChangeArrowheads="1"/>
          </p:cNvSpPr>
          <p:nvPr/>
        </p:nvSpPr>
        <p:spPr bwMode="auto">
          <a:xfrm>
            <a:off x="6321426" y="2035176"/>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69</a:t>
            </a:r>
            <a:endParaRPr lang="en-US" altLang="en-US" sz="1200" b="1" i="1">
              <a:solidFill>
                <a:srgbClr val="000000"/>
              </a:solidFill>
            </a:endParaRPr>
          </a:p>
        </p:txBody>
      </p:sp>
      <p:sp>
        <p:nvSpPr>
          <p:cNvPr id="56361" name="Text Box 23"/>
          <p:cNvSpPr txBox="1">
            <a:spLocks noChangeArrowheads="1"/>
          </p:cNvSpPr>
          <p:nvPr/>
        </p:nvSpPr>
        <p:spPr bwMode="auto">
          <a:xfrm>
            <a:off x="6583363" y="3146426"/>
            <a:ext cx="4381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41</a:t>
            </a:r>
            <a:endParaRPr lang="en-US" altLang="en-US" sz="1200" b="1" i="1">
              <a:solidFill>
                <a:srgbClr val="000000"/>
              </a:solidFill>
            </a:endParaRPr>
          </a:p>
        </p:txBody>
      </p:sp>
      <p:sp>
        <p:nvSpPr>
          <p:cNvPr id="56362" name="Text Box 23"/>
          <p:cNvSpPr txBox="1">
            <a:spLocks noChangeArrowheads="1"/>
          </p:cNvSpPr>
          <p:nvPr/>
        </p:nvSpPr>
        <p:spPr bwMode="auto">
          <a:xfrm>
            <a:off x="5978525" y="1398589"/>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85</a:t>
            </a:r>
            <a:endParaRPr lang="en-US" altLang="en-US" sz="1200" b="1" i="1">
              <a:solidFill>
                <a:srgbClr val="000000"/>
              </a:solidFill>
            </a:endParaRPr>
          </a:p>
        </p:txBody>
      </p:sp>
      <p:sp>
        <p:nvSpPr>
          <p:cNvPr id="56363" name="AutoShape 13"/>
          <p:cNvSpPr>
            <a:spLocks noChangeArrowheads="1"/>
          </p:cNvSpPr>
          <p:nvPr/>
        </p:nvSpPr>
        <p:spPr bwMode="auto">
          <a:xfrm>
            <a:off x="7159626" y="1563689"/>
            <a:ext cx="328613" cy="3565525"/>
          </a:xfrm>
          <a:prstGeom prst="cube">
            <a:avLst>
              <a:gd name="adj" fmla="val 1495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endParaRPr lang="en-IN" altLang="en-US" sz="1200">
              <a:solidFill>
                <a:srgbClr val="000000"/>
              </a:solidFill>
            </a:endParaRPr>
          </a:p>
        </p:txBody>
      </p:sp>
      <p:sp>
        <p:nvSpPr>
          <p:cNvPr id="56364" name="AutoShape 13"/>
          <p:cNvSpPr>
            <a:spLocks noChangeArrowheads="1"/>
          </p:cNvSpPr>
          <p:nvPr/>
        </p:nvSpPr>
        <p:spPr bwMode="auto">
          <a:xfrm>
            <a:off x="7445376" y="2392363"/>
            <a:ext cx="327025" cy="2736850"/>
          </a:xfrm>
          <a:prstGeom prst="cube">
            <a:avLst>
              <a:gd name="adj" fmla="val 14958"/>
            </a:avLst>
          </a:prstGeom>
          <a:solidFill>
            <a:srgbClr val="CD62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endParaRPr lang="en-IN" altLang="en-US" sz="1200">
              <a:solidFill>
                <a:srgbClr val="000000"/>
              </a:solidFill>
            </a:endParaRPr>
          </a:p>
        </p:txBody>
      </p:sp>
      <p:sp>
        <p:nvSpPr>
          <p:cNvPr id="86" name="AutoShape 14"/>
          <p:cNvSpPr>
            <a:spLocks noChangeArrowheads="1"/>
          </p:cNvSpPr>
          <p:nvPr/>
        </p:nvSpPr>
        <p:spPr bwMode="auto">
          <a:xfrm>
            <a:off x="7721601" y="3413126"/>
            <a:ext cx="328613" cy="1717675"/>
          </a:xfrm>
          <a:prstGeom prst="cube">
            <a:avLst>
              <a:gd name="adj" fmla="val 14958"/>
            </a:avLst>
          </a:prstGeom>
          <a:solidFill>
            <a:schemeClr val="accent2">
              <a:lumMod val="5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IN" altLang="en-US" sz="1200">
              <a:solidFill>
                <a:srgbClr val="000000"/>
              </a:solidFill>
            </a:endParaRPr>
          </a:p>
        </p:txBody>
      </p:sp>
      <p:sp>
        <p:nvSpPr>
          <p:cNvPr id="56366" name="Text Box 23"/>
          <p:cNvSpPr txBox="1">
            <a:spLocks noChangeArrowheads="1"/>
          </p:cNvSpPr>
          <p:nvPr/>
        </p:nvSpPr>
        <p:spPr bwMode="auto">
          <a:xfrm>
            <a:off x="7412039" y="2090739"/>
            <a:ext cx="396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67</a:t>
            </a:r>
            <a:endParaRPr lang="en-US" altLang="en-US" sz="1200" b="1" i="1">
              <a:solidFill>
                <a:srgbClr val="000000"/>
              </a:solidFill>
            </a:endParaRPr>
          </a:p>
        </p:txBody>
      </p:sp>
      <p:sp>
        <p:nvSpPr>
          <p:cNvPr id="56367" name="Text Box 23"/>
          <p:cNvSpPr txBox="1">
            <a:spLocks noChangeArrowheads="1"/>
          </p:cNvSpPr>
          <p:nvPr/>
        </p:nvSpPr>
        <p:spPr bwMode="auto">
          <a:xfrm>
            <a:off x="7693026" y="3101976"/>
            <a:ext cx="39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42</a:t>
            </a:r>
            <a:endParaRPr lang="en-US" altLang="en-US" sz="1200" b="1" i="1">
              <a:solidFill>
                <a:srgbClr val="000000"/>
              </a:solidFill>
            </a:endParaRPr>
          </a:p>
        </p:txBody>
      </p:sp>
      <p:sp>
        <p:nvSpPr>
          <p:cNvPr id="56368" name="Text Box 23"/>
          <p:cNvSpPr txBox="1">
            <a:spLocks noChangeArrowheads="1"/>
          </p:cNvSpPr>
          <p:nvPr/>
        </p:nvSpPr>
        <p:spPr bwMode="auto">
          <a:xfrm>
            <a:off x="7077075" y="1265239"/>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1200" b="1" i="1">
                <a:solidFill>
                  <a:srgbClr val="000000"/>
                </a:solidFill>
              </a:rPr>
              <a:t>88</a:t>
            </a:r>
            <a:endParaRPr lang="en-US" altLang="en-US" sz="1200" b="1" i="1">
              <a:solidFill>
                <a:srgbClr val="000000"/>
              </a:solidFill>
            </a:endParaRPr>
          </a:p>
        </p:txBody>
      </p:sp>
      <p:sp>
        <p:nvSpPr>
          <p:cNvPr id="56369" name="Text Box 35"/>
          <p:cNvSpPr txBox="1">
            <a:spLocks noChangeArrowheads="1"/>
          </p:cNvSpPr>
          <p:nvPr/>
        </p:nvSpPr>
        <p:spPr bwMode="auto">
          <a:xfrm>
            <a:off x="3036888" y="1011239"/>
            <a:ext cx="468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100" b="1">
                <a:solidFill>
                  <a:srgbClr val="000000"/>
                </a:solidFill>
              </a:rPr>
              <a:t>100</a:t>
            </a:r>
            <a:endParaRPr lang="en-GB" altLang="en-US" sz="1100" b="1">
              <a:solidFill>
                <a:srgbClr val="000000"/>
              </a:solidFill>
            </a:endParaRPr>
          </a:p>
        </p:txBody>
      </p:sp>
      <p:sp>
        <p:nvSpPr>
          <p:cNvPr id="56370" name="AutoShape 36"/>
          <p:cNvSpPr>
            <a:spLocks noChangeArrowheads="1"/>
          </p:cNvSpPr>
          <p:nvPr/>
        </p:nvSpPr>
        <p:spPr bwMode="auto">
          <a:xfrm>
            <a:off x="3484563" y="1036639"/>
            <a:ext cx="112712" cy="142875"/>
          </a:xfrm>
          <a:prstGeom prst="cube">
            <a:avLst>
              <a:gd name="adj" fmla="val 4745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56371" name="Text Box 66"/>
          <p:cNvSpPr txBox="1">
            <a:spLocks noChangeArrowheads="1"/>
          </p:cNvSpPr>
          <p:nvPr/>
        </p:nvSpPr>
        <p:spPr bwMode="auto">
          <a:xfrm>
            <a:off x="8415338" y="5160964"/>
            <a:ext cx="571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100" b="1">
                <a:solidFill>
                  <a:srgbClr val="000000"/>
                </a:solidFill>
              </a:rPr>
              <a:t>2017</a:t>
            </a:r>
            <a:endParaRPr lang="en-GB" altLang="en-US" sz="1100" b="1">
              <a:solidFill>
                <a:srgbClr val="000000"/>
              </a:solidFill>
            </a:endParaRPr>
          </a:p>
        </p:txBody>
      </p:sp>
      <p:sp>
        <p:nvSpPr>
          <p:cNvPr id="56372" name="AutoShape 13"/>
          <p:cNvSpPr>
            <a:spLocks noChangeArrowheads="1"/>
          </p:cNvSpPr>
          <p:nvPr/>
        </p:nvSpPr>
        <p:spPr bwMode="auto">
          <a:xfrm>
            <a:off x="8278813" y="1571626"/>
            <a:ext cx="328612" cy="3565525"/>
          </a:xfrm>
          <a:prstGeom prst="cube">
            <a:avLst>
              <a:gd name="adj" fmla="val 1495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endParaRPr lang="en-IN" altLang="en-US" sz="1200">
              <a:solidFill>
                <a:srgbClr val="000000"/>
              </a:solidFill>
            </a:endParaRPr>
          </a:p>
        </p:txBody>
      </p:sp>
      <p:sp>
        <p:nvSpPr>
          <p:cNvPr id="56373" name="AutoShape 13"/>
          <p:cNvSpPr>
            <a:spLocks noChangeArrowheads="1"/>
          </p:cNvSpPr>
          <p:nvPr/>
        </p:nvSpPr>
        <p:spPr bwMode="auto">
          <a:xfrm>
            <a:off x="8562976" y="2400300"/>
            <a:ext cx="327025" cy="2736850"/>
          </a:xfrm>
          <a:prstGeom prst="cube">
            <a:avLst>
              <a:gd name="adj" fmla="val 14958"/>
            </a:avLst>
          </a:prstGeom>
          <a:solidFill>
            <a:srgbClr val="CD62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defRPr/>
            </a:pPr>
            <a:endParaRPr lang="en-IN" altLang="en-US" sz="1200">
              <a:solidFill>
                <a:srgbClr val="000000"/>
              </a:solidFill>
            </a:endParaRPr>
          </a:p>
        </p:txBody>
      </p:sp>
      <p:sp>
        <p:nvSpPr>
          <p:cNvPr id="90" name="AutoShape 14"/>
          <p:cNvSpPr>
            <a:spLocks noChangeArrowheads="1"/>
          </p:cNvSpPr>
          <p:nvPr/>
        </p:nvSpPr>
        <p:spPr bwMode="auto">
          <a:xfrm>
            <a:off x="8840789" y="3421063"/>
            <a:ext cx="325437" cy="1719262"/>
          </a:xfrm>
          <a:prstGeom prst="cube">
            <a:avLst>
              <a:gd name="adj" fmla="val 14958"/>
            </a:avLst>
          </a:prstGeom>
          <a:solidFill>
            <a:schemeClr val="accent2">
              <a:lumMod val="5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IN" altLang="en-US" sz="1200">
              <a:solidFill>
                <a:srgbClr val="000000"/>
              </a:solidFill>
            </a:endParaRPr>
          </a:p>
        </p:txBody>
      </p:sp>
      <p:sp>
        <p:nvSpPr>
          <p:cNvPr id="56375" name="Text Box 23"/>
          <p:cNvSpPr txBox="1">
            <a:spLocks noChangeArrowheads="1"/>
          </p:cNvSpPr>
          <p:nvPr/>
        </p:nvSpPr>
        <p:spPr bwMode="auto">
          <a:xfrm>
            <a:off x="8543925" y="2097088"/>
            <a:ext cx="382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67</a:t>
            </a:r>
            <a:endParaRPr lang="en-US" altLang="en-US" sz="1200" b="1" i="1">
              <a:solidFill>
                <a:srgbClr val="000000"/>
              </a:solidFill>
            </a:endParaRPr>
          </a:p>
        </p:txBody>
      </p:sp>
      <p:sp>
        <p:nvSpPr>
          <p:cNvPr id="56376" name="Text Box 23"/>
          <p:cNvSpPr txBox="1">
            <a:spLocks noChangeArrowheads="1"/>
          </p:cNvSpPr>
          <p:nvPr/>
        </p:nvSpPr>
        <p:spPr bwMode="auto">
          <a:xfrm>
            <a:off x="8834438" y="3109914"/>
            <a:ext cx="449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42</a:t>
            </a:r>
            <a:endParaRPr lang="en-US" altLang="en-US" sz="1200" b="1" i="1">
              <a:solidFill>
                <a:srgbClr val="000000"/>
              </a:solidFill>
            </a:endParaRPr>
          </a:p>
        </p:txBody>
      </p:sp>
      <p:sp>
        <p:nvSpPr>
          <p:cNvPr id="56377" name="Text Box 23"/>
          <p:cNvSpPr txBox="1">
            <a:spLocks noChangeArrowheads="1"/>
          </p:cNvSpPr>
          <p:nvPr/>
        </p:nvSpPr>
        <p:spPr bwMode="auto">
          <a:xfrm>
            <a:off x="8207375" y="1271588"/>
            <a:ext cx="419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US" altLang="en-US" sz="1200" b="1" i="1">
                <a:solidFill>
                  <a:srgbClr val="000000"/>
                </a:solidFill>
              </a:rPr>
              <a:t>88</a:t>
            </a:r>
            <a:endParaRPr lang="en-US" altLang="en-US" sz="1200" b="1" i="1">
              <a:solidFill>
                <a:srgbClr val="000000"/>
              </a:solidFill>
            </a:endParaRPr>
          </a:p>
        </p:txBody>
      </p:sp>
      <p:sp>
        <p:nvSpPr>
          <p:cNvPr id="56378" name="TextBox 20"/>
          <p:cNvSpPr txBox="1">
            <a:spLocks noChangeArrowheads="1"/>
          </p:cNvSpPr>
          <p:nvPr/>
        </p:nvSpPr>
        <p:spPr bwMode="auto">
          <a:xfrm>
            <a:off x="1897064" y="6162675"/>
            <a:ext cx="7261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IN" altLang="en-US" sz="800" i="1">
                <a:solidFill>
                  <a:srgbClr val="000000"/>
                </a:solidFill>
                <a:cs typeface="Arial" panose="020B0604020202020204" pitchFamily="34" charset="0"/>
              </a:rPr>
              <a:t>Source</a:t>
            </a:r>
            <a:r>
              <a:rPr lang="en-IN" altLang="en-US" sz="800">
                <a:solidFill>
                  <a:srgbClr val="000000"/>
                </a:solidFill>
                <a:cs typeface="Arial" panose="020B0604020202020204" pitchFamily="34" charset="0"/>
              </a:rPr>
              <a:t>: </a:t>
            </a:r>
            <a:r>
              <a:rPr lang="en-US" altLang="en-US" sz="800">
                <a:solidFill>
                  <a:srgbClr val="000000"/>
                </a:solidFill>
                <a:cs typeface="Arial" panose="020B0604020202020204" pitchFamily="34" charset="0"/>
              </a:rPr>
              <a:t>Compiled from information in ‘Navigating uncertainty: PwC's annual global working capital study’, 2018/19, www.wpc.com, p. 17.</a:t>
            </a:r>
            <a:endParaRPr lang="en-GB" altLang="en-US" sz="800">
              <a:solidFill>
                <a:srgbClr val="000000"/>
              </a:solidFill>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p:cNvSpPr>
            <a:spLocks noGrp="1" noRot="1" noChangeAspect="1" noMove="1" noResize="1" noEditPoints="1" noAdjustHandles="1" noChangeArrowheads="1" noChangeShapeType="1" noTextEdit="1"/>
          </p:cNvSpPr>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
        <p:nvSpPr>
          <p:cNvPr id="2" name="Title 1"/>
          <p:cNvSpPr>
            <a:spLocks noGrp="1"/>
          </p:cNvSpPr>
          <p:nvPr>
            <p:ph type="title"/>
          </p:nvPr>
        </p:nvSpPr>
        <p:spPr>
          <a:xfrm>
            <a:off x="2152650" y="556996"/>
            <a:ext cx="7886700" cy="1133693"/>
          </a:xfrm>
        </p:spPr>
        <p:txBody>
          <a:bodyPr>
            <a:normAutofit/>
          </a:bodyPr>
          <a:lstStyle/>
          <a:p>
            <a:r>
              <a:rPr lang="en-GB" sz="4500"/>
              <a:t>Managing Trade Payables</a:t>
            </a:r>
            <a:endParaRPr lang="en-US" sz="4500"/>
          </a:p>
        </p:txBody>
      </p:sp>
      <p:graphicFrame>
        <p:nvGraphicFramePr>
          <p:cNvPr id="5" name="Content Placeholder 2"/>
          <p:cNvGraphicFramePr>
            <a:graphicFrameLocks noGrp="1"/>
          </p:cNvGraphicFramePr>
          <p:nvPr>
            <p:ph idx="1"/>
          </p:nvPr>
        </p:nvGraphicFramePr>
        <p:xfrm>
          <a:off x="1265411" y="1879945"/>
          <a:ext cx="9064594"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a:t>Discussion question</a:t>
            </a:r>
            <a:endParaRPr lang="en-GB"/>
          </a:p>
        </p:txBody>
      </p:sp>
      <p:pic>
        <p:nvPicPr>
          <p:cNvPr id="6" name="Picture 5"/>
          <p:cNvPicPr>
            <a:picLocks noChangeAspect="1"/>
          </p:cNvPicPr>
          <p:nvPr/>
        </p:nvPicPr>
        <p:blipFill rotWithShape="1">
          <a:blip r:embed="rId1"/>
          <a:srcRect l="34957" r="27022"/>
          <a:stretch>
            <a:fillRect/>
          </a:stretch>
        </p:blipFill>
        <p:spPr>
          <a:xfrm>
            <a:off x="20" y="10"/>
            <a:ext cx="4635571" cy="6857990"/>
          </a:xfrm>
          <a:prstGeom prst="rect">
            <a:avLst/>
          </a:prstGeom>
          <a:effectLst/>
        </p:spPr>
      </p:pic>
      <p:cxnSp>
        <p:nvCxnSpPr>
          <p:cNvPr id="15" name="Straight Connector 14"/>
          <p:cNvCxnSpPr>
            <a:cxnSpLocks noGrp="1" noRot="1" noChangeAspect="1" noMove="1" noResize="1" noEditPoints="1" noAdjustHandles="1" noChangeArrowheads="1" noChangeShapeType="1"/>
          </p:cNvCxnSpPr>
          <p:nvPr/>
        </p:nvCxnSpPr>
        <p:spPr>
          <a:xfrm>
            <a:off x="5080934" y="2115117"/>
            <a:ext cx="6309360" cy="0"/>
          </a:xfrm>
          <a:prstGeom prst="line">
            <a:avLst/>
          </a:prstGeom>
          <a:ln w="19050">
            <a:solidFill>
              <a:srgbClr val="1E38C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p:cNvGraphicFramePr>
            <a:graphicFrameLocks noGrp="1"/>
          </p:cNvGraphicFramePr>
          <p:nvPr>
            <p:ph idx="1"/>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p:cNvSpPr>
            <a:spLocks noGrp="1" noRot="1" noChangeAspect="1" noMove="1" noResize="1" noEditPoints="1" noAdjustHandles="1" noChangeArrowheads="1" noChangeShapeType="1" noTextEdit="1"/>
          </p:cNvSpPr>
          <p:nvPr/>
        </p:nvSpPr>
        <p:spPr>
          <a:xfrm>
            <a:off x="2183657"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Arial" panose="020B0604020202020204"/>
            </a:endParaRPr>
          </a:p>
        </p:txBody>
      </p:sp>
      <p:sp>
        <p:nvSpPr>
          <p:cNvPr id="10" name="Freeform: Shape 9"/>
          <p:cNvSpPr>
            <a:spLocks noGrp="1" noRot="1" noChangeAspect="1" noMove="1" noResize="1" noEditPoints="1" noAdjustHandles="1" noChangeArrowheads="1" noChangeShapeType="1" noTextEdit="1"/>
          </p:cNvSpPr>
          <p:nvPr/>
        </p:nvSpPr>
        <p:spPr>
          <a:xfrm>
            <a:off x="2375207"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Arial" panose="020B0604020202020204"/>
            </a:endParaRPr>
          </a:p>
        </p:txBody>
      </p:sp>
      <p:sp>
        <p:nvSpPr>
          <p:cNvPr id="2" name="Title 1"/>
          <p:cNvSpPr>
            <a:spLocks noGrp="1"/>
          </p:cNvSpPr>
          <p:nvPr>
            <p:ph type="ctrTitle"/>
          </p:nvPr>
        </p:nvSpPr>
        <p:spPr>
          <a:xfrm>
            <a:off x="3257361" y="365760"/>
            <a:ext cx="5677279" cy="1288238"/>
          </a:xfrm>
        </p:spPr>
        <p:txBody>
          <a:bodyPr vert="horz" lIns="91440" tIns="45720" rIns="91440" bIns="45720" rtlCol="0" anchor="ctr">
            <a:normAutofit/>
          </a:bodyPr>
          <a:lstStyle/>
          <a:p>
            <a:pPr algn="ctr" defTabSz="914400"/>
            <a:r>
              <a:rPr lang="en-US" sz="4400" b="0" dirty="0">
                <a:latin typeface="+mj-lt"/>
              </a:rPr>
              <a:t>What’s Next…</a:t>
            </a:r>
            <a:endParaRPr lang="en-US" sz="4400" b="0" dirty="0">
              <a:latin typeface="+mj-lt"/>
            </a:endParaRPr>
          </a:p>
        </p:txBody>
      </p:sp>
      <p:sp>
        <p:nvSpPr>
          <p:cNvPr id="3" name="Subtitle 2"/>
          <p:cNvSpPr>
            <a:spLocks noGrp="1"/>
          </p:cNvSpPr>
          <p:nvPr>
            <p:ph type="subTitle" idx="1"/>
          </p:nvPr>
        </p:nvSpPr>
        <p:spPr>
          <a:xfrm>
            <a:off x="3148176" y="1956816"/>
            <a:ext cx="6153868" cy="4024884"/>
          </a:xfrm>
        </p:spPr>
        <p:txBody>
          <a:bodyPr vert="horz" lIns="91440" tIns="45720" rIns="91440" bIns="45720" rtlCol="0" anchor="t">
            <a:normAutofit fontScale="92500" lnSpcReduction="20000"/>
          </a:bodyPr>
          <a:lstStyle/>
          <a:p>
            <a:pPr marL="285750" indent="-228600" defTabSz="914400">
              <a:lnSpc>
                <a:spcPct val="90000"/>
              </a:lnSpc>
              <a:spcAft>
                <a:spcPts val="600"/>
              </a:spcAft>
              <a:buFont typeface="Arial" panose="020B0604020202020204" pitchFamily="34" charset="0"/>
              <a:buChar char="•"/>
            </a:pPr>
            <a:r>
              <a:rPr lang="en-US" sz="2100" dirty="0">
                <a:latin typeface="+mn-lt"/>
              </a:rPr>
              <a:t>7.30pm 8.30pm – Business Simulation Round 3</a:t>
            </a:r>
            <a:endParaRPr lang="en-US" sz="2100" dirty="0">
              <a:latin typeface="+mn-lt"/>
            </a:endParaRPr>
          </a:p>
          <a:p>
            <a:pPr marL="285750" indent="-228600" defTabSz="914400">
              <a:lnSpc>
                <a:spcPct val="90000"/>
              </a:lnSpc>
              <a:spcAft>
                <a:spcPts val="600"/>
              </a:spcAft>
              <a:buFont typeface="Arial" panose="020B0604020202020204" pitchFamily="34" charset="0"/>
              <a:buChar char="•"/>
            </a:pPr>
            <a:r>
              <a:rPr lang="en-US" sz="2100" dirty="0">
                <a:latin typeface="+mn-lt"/>
              </a:rPr>
              <a:t>8.30pm – Finish!</a:t>
            </a:r>
            <a:endParaRPr lang="en-US" sz="2100" dirty="0">
              <a:latin typeface="+mn-lt"/>
            </a:endParaRPr>
          </a:p>
          <a:p>
            <a:pPr marL="57150" defTabSz="914400">
              <a:lnSpc>
                <a:spcPct val="90000"/>
              </a:lnSpc>
              <a:spcAft>
                <a:spcPts val="600"/>
              </a:spcAft>
            </a:pPr>
            <a:endParaRPr lang="en-US" sz="2100" dirty="0">
              <a:latin typeface="+mn-lt"/>
            </a:endParaRPr>
          </a:p>
          <a:p>
            <a:pPr marL="57150" defTabSz="914400">
              <a:lnSpc>
                <a:spcPct val="90000"/>
              </a:lnSpc>
              <a:spcAft>
                <a:spcPts val="600"/>
              </a:spcAft>
            </a:pPr>
            <a:r>
              <a:rPr lang="en-US" sz="2100" dirty="0">
                <a:latin typeface="+mn-lt"/>
              </a:rPr>
              <a:t>For next time:</a:t>
            </a:r>
            <a:endParaRPr lang="en-US" sz="2100" dirty="0">
              <a:latin typeface="+mn-lt"/>
            </a:endParaRPr>
          </a:p>
          <a:p>
            <a:pPr marL="400050" indent="-342900" defTabSz="914400">
              <a:lnSpc>
                <a:spcPct val="90000"/>
              </a:lnSpc>
              <a:spcAft>
                <a:spcPts val="600"/>
              </a:spcAft>
              <a:buFont typeface="Arial" panose="020B0604020202020204" pitchFamily="34" charset="0"/>
              <a:buChar char="•"/>
            </a:pPr>
            <a:r>
              <a:rPr lang="en-US" sz="2100" dirty="0">
                <a:latin typeface="+mn-lt"/>
              </a:rPr>
              <a:t>Business Simulation round 3 submitted by </a:t>
            </a:r>
            <a:r>
              <a:rPr lang="en-US" sz="2100" b="1" dirty="0">
                <a:latin typeface="+mn-lt"/>
              </a:rPr>
              <a:t>3pm Friday 16</a:t>
            </a:r>
            <a:r>
              <a:rPr lang="en-US" sz="2100" b="1" baseline="30000" dirty="0">
                <a:latin typeface="+mn-lt"/>
              </a:rPr>
              <a:t>th</a:t>
            </a:r>
            <a:r>
              <a:rPr lang="en-US" sz="2100" b="1" dirty="0">
                <a:latin typeface="+mn-lt"/>
              </a:rPr>
              <a:t> December</a:t>
            </a:r>
            <a:endParaRPr lang="en-US" sz="2100" b="1" dirty="0">
              <a:latin typeface="+mn-lt"/>
            </a:endParaRPr>
          </a:p>
          <a:p>
            <a:pPr marL="400050" indent="-342900" defTabSz="914400">
              <a:lnSpc>
                <a:spcPct val="90000"/>
              </a:lnSpc>
              <a:spcAft>
                <a:spcPts val="600"/>
              </a:spcAft>
              <a:buFont typeface="Arial" panose="020B0604020202020204" pitchFamily="34" charset="0"/>
              <a:buChar char="•"/>
            </a:pPr>
            <a:r>
              <a:rPr lang="en-US" sz="2100" dirty="0">
                <a:latin typeface="+mn-lt"/>
              </a:rPr>
              <a:t>Business Simulation round 4 submitted by </a:t>
            </a:r>
            <a:r>
              <a:rPr lang="en-US" sz="2100" b="1" dirty="0">
                <a:latin typeface="+mn-lt"/>
              </a:rPr>
              <a:t>3pm Sunday 8</a:t>
            </a:r>
            <a:r>
              <a:rPr lang="en-US" sz="2100" b="1" baseline="30000" dirty="0">
                <a:latin typeface="+mn-lt"/>
              </a:rPr>
              <a:t>th</a:t>
            </a:r>
            <a:r>
              <a:rPr lang="en-US" sz="2100" b="1" dirty="0">
                <a:latin typeface="+mn-lt"/>
              </a:rPr>
              <a:t> January 2023 </a:t>
            </a:r>
            <a:endParaRPr lang="en-US" sz="2100" dirty="0">
              <a:latin typeface="+mn-lt"/>
            </a:endParaRPr>
          </a:p>
          <a:p>
            <a:pPr marL="400050" indent="-342900" defTabSz="914400">
              <a:lnSpc>
                <a:spcPct val="90000"/>
              </a:lnSpc>
              <a:spcAft>
                <a:spcPts val="600"/>
              </a:spcAft>
              <a:buFont typeface="Arial" panose="020B0604020202020204" pitchFamily="34" charset="0"/>
              <a:buChar char="•"/>
            </a:pPr>
            <a:r>
              <a:rPr lang="en-US" sz="2100" dirty="0">
                <a:latin typeface="+mn-lt"/>
              </a:rPr>
              <a:t>Assessment 1 – Thursday 12</a:t>
            </a:r>
            <a:r>
              <a:rPr lang="en-US" sz="2100" baseline="30000" dirty="0">
                <a:latin typeface="+mn-lt"/>
              </a:rPr>
              <a:t>th</a:t>
            </a:r>
            <a:r>
              <a:rPr lang="en-US" sz="2100" dirty="0">
                <a:latin typeface="+mn-lt"/>
              </a:rPr>
              <a:t> January 2022</a:t>
            </a:r>
            <a:endParaRPr lang="en-US" sz="2100" dirty="0">
              <a:latin typeface="+mn-lt"/>
            </a:endParaRPr>
          </a:p>
          <a:p>
            <a:pPr marL="400050" indent="-342900" defTabSz="914400">
              <a:lnSpc>
                <a:spcPct val="90000"/>
              </a:lnSpc>
              <a:spcAft>
                <a:spcPts val="600"/>
              </a:spcAft>
              <a:buFont typeface="Arial" panose="020B0604020202020204" pitchFamily="34" charset="0"/>
              <a:buChar char="•"/>
            </a:pPr>
            <a:r>
              <a:rPr lang="en-US" sz="2100" dirty="0">
                <a:latin typeface="+mn-lt"/>
              </a:rPr>
              <a:t>Review </a:t>
            </a:r>
            <a:r>
              <a:rPr lang="en-US" sz="2100" dirty="0" err="1">
                <a:latin typeface="+mn-lt"/>
              </a:rPr>
              <a:t>Weblearn</a:t>
            </a:r>
            <a:r>
              <a:rPr lang="en-US" sz="2100" dirty="0">
                <a:latin typeface="+mn-lt"/>
              </a:rPr>
              <a:t> for extended learning questions</a:t>
            </a:r>
            <a:endParaRPr lang="en-US" sz="2100" dirty="0">
              <a:latin typeface="+mn-lt"/>
            </a:endParaRPr>
          </a:p>
          <a:p>
            <a:pPr marL="400050" indent="-342900" defTabSz="914400">
              <a:lnSpc>
                <a:spcPct val="90000"/>
              </a:lnSpc>
              <a:spcAft>
                <a:spcPts val="600"/>
              </a:spcAft>
              <a:buFont typeface="Arial" panose="020B0604020202020204" pitchFamily="34" charset="0"/>
              <a:buChar char="•"/>
            </a:pPr>
            <a:r>
              <a:rPr lang="en-US" sz="2100" dirty="0">
                <a:latin typeface="+mn-lt"/>
              </a:rPr>
              <a:t>Read </a:t>
            </a:r>
            <a:r>
              <a:rPr lang="en-US" sz="2100" dirty="0" err="1">
                <a:latin typeface="+mn-lt"/>
              </a:rPr>
              <a:t>Atrill</a:t>
            </a:r>
            <a:r>
              <a:rPr lang="en-US" sz="2100" dirty="0">
                <a:latin typeface="+mn-lt"/>
              </a:rPr>
              <a:t> Ch 4&amp;5</a:t>
            </a:r>
            <a:endParaRPr lang="en-US" sz="2100" dirty="0">
              <a:latin typeface="+mn-lt"/>
            </a:endParaRPr>
          </a:p>
          <a:p>
            <a:pPr marL="400050" indent="-342900" defTabSz="914400">
              <a:lnSpc>
                <a:spcPct val="90000"/>
              </a:lnSpc>
              <a:spcAft>
                <a:spcPts val="600"/>
              </a:spcAft>
              <a:buFont typeface="Arial" panose="020B0604020202020204" pitchFamily="34" charset="0"/>
              <a:buChar char="•"/>
            </a:pPr>
            <a:r>
              <a:rPr lang="en-GB" sz="2100" dirty="0"/>
              <a:t>Consider: </a:t>
            </a:r>
            <a:r>
              <a:rPr lang="en-GB" sz="2100" i="1" dirty="0"/>
              <a:t>In respect of a business you have worked in or know well, can you think of significant capital investment decisions that company has had to make?</a:t>
            </a:r>
            <a:endParaRPr lang="en-US" sz="2100" dirty="0">
              <a:latin typeface="+mn-lt"/>
            </a:endParaRPr>
          </a:p>
        </p:txBody>
      </p:sp>
    </p:spTree>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1">
            <a:alphaModFix amt="50000"/>
            <a:extLst>
              <a:ext uri="{28A0092B-C50C-407E-A947-70E740481C1C}">
                <a14:useLocalDpi xmlns:a14="http://schemas.microsoft.com/office/drawing/2010/main" val="0"/>
              </a:ext>
            </a:extLst>
          </a:blip>
          <a:srcRect t="15413"/>
          <a:stretch>
            <a:fillRect/>
          </a:stretch>
        </p:blipFill>
        <p:spPr>
          <a:xfrm>
            <a:off x="20" y="1"/>
            <a:ext cx="12191980" cy="6857999"/>
          </a:xfrm>
          <a:prstGeom prst="rect">
            <a:avLst/>
          </a:prstGeom>
        </p:spPr>
      </p:pic>
      <p:sp>
        <p:nvSpPr>
          <p:cNvPr id="4" name="Title 3"/>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Have a lovely break!</a:t>
            </a:r>
            <a:endParaRPr lang="en-US" sz="6000">
              <a:solidFill>
                <a:srgbClr val="FFFFFF"/>
              </a:solidFill>
            </a:endParaRPr>
          </a:p>
        </p:txBody>
      </p:sp>
      <p:sp>
        <p:nvSpPr>
          <p:cNvPr id="5" name="TextBox 4"/>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2" tooltip="https://www.kubie-gold.co.uk/local-area/feeling-festive-hyde-park-winter-wonderland-is-open-for-business/"/>
              </a:rPr>
              <a:t>This Photo</a:t>
            </a:r>
            <a:r>
              <a:rPr lang="en-GB" sz="700">
                <a:solidFill>
                  <a:srgbClr val="FFFFFF"/>
                </a:solidFill>
              </a:rPr>
              <a:t> by Unknown Author is licensed under </a:t>
            </a:r>
            <a:r>
              <a:rPr lang="en-GB" sz="700">
                <a:solidFill>
                  <a:srgbClr val="FFFFFF"/>
                </a:solidFill>
                <a:hlinkClick r:id="rId3" tooltip="https://creativecommons.org/licenses/by-sa/3.0/"/>
              </a:rPr>
              <a:t>CC BY-SA</a:t>
            </a:r>
            <a:endParaRPr lang="en-GB" sz="70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543175" y="109538"/>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The nature and purpose of working capital</a:t>
            </a:r>
            <a:endParaRPr lang="en-GB" altLang="en-US" sz="2400">
              <a:solidFill>
                <a:srgbClr val="007BA4"/>
              </a:solidFill>
            </a:endParaRPr>
          </a:p>
        </p:txBody>
      </p:sp>
      <p:grpSp>
        <p:nvGrpSpPr>
          <p:cNvPr id="18435" name="Group 34"/>
          <p:cNvGrpSpPr/>
          <p:nvPr/>
        </p:nvGrpSpPr>
        <p:grpSpPr bwMode="auto">
          <a:xfrm>
            <a:off x="1754189" y="768350"/>
            <a:ext cx="8683625" cy="5475288"/>
            <a:chOff x="131" y="544"/>
            <a:chExt cx="5470" cy="3449"/>
          </a:xfrm>
        </p:grpSpPr>
        <p:sp>
          <p:nvSpPr>
            <p:cNvPr id="18436" name="AutoShape 5"/>
            <p:cNvSpPr>
              <a:spLocks noChangeArrowheads="1"/>
            </p:cNvSpPr>
            <p:nvPr/>
          </p:nvSpPr>
          <p:spPr bwMode="auto">
            <a:xfrm>
              <a:off x="3976" y="557"/>
              <a:ext cx="1564" cy="2511"/>
            </a:xfrm>
            <a:prstGeom prst="roundRect">
              <a:avLst>
                <a:gd name="adj" fmla="val 12241"/>
              </a:avLst>
            </a:prstGeom>
            <a:solidFill>
              <a:srgbClr val="DBBB9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37" name="AutoShape 6"/>
            <p:cNvSpPr>
              <a:spLocks noChangeArrowheads="1"/>
            </p:cNvSpPr>
            <p:nvPr/>
          </p:nvSpPr>
          <p:spPr bwMode="auto">
            <a:xfrm>
              <a:off x="1451" y="544"/>
              <a:ext cx="2217" cy="2667"/>
            </a:xfrm>
            <a:prstGeom prst="roundRect">
              <a:avLst>
                <a:gd name="adj" fmla="val 8903"/>
              </a:avLst>
            </a:prstGeom>
            <a:solidFill>
              <a:srgbClr val="DBBB9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38" name="Text Box 7"/>
            <p:cNvSpPr txBox="1">
              <a:spLocks noChangeArrowheads="1"/>
            </p:cNvSpPr>
            <p:nvPr/>
          </p:nvSpPr>
          <p:spPr bwMode="auto">
            <a:xfrm>
              <a:off x="2178" y="603"/>
              <a:ext cx="15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i="1">
                  <a:solidFill>
                    <a:srgbClr val="000000"/>
                  </a:solidFill>
                </a:rPr>
                <a:t>Major elements</a:t>
              </a:r>
              <a:endParaRPr lang="en-GB" altLang="en-US" sz="2000" i="1">
                <a:solidFill>
                  <a:srgbClr val="000000"/>
                </a:solidFill>
              </a:endParaRPr>
            </a:p>
          </p:txBody>
        </p:sp>
        <p:sp>
          <p:nvSpPr>
            <p:cNvPr id="18439" name="Text Box 8"/>
            <p:cNvSpPr txBox="1">
              <a:spLocks noChangeArrowheads="1"/>
            </p:cNvSpPr>
            <p:nvPr/>
          </p:nvSpPr>
          <p:spPr bwMode="auto">
            <a:xfrm>
              <a:off x="4061" y="603"/>
              <a:ext cx="15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i="1">
                  <a:solidFill>
                    <a:srgbClr val="000000"/>
                  </a:solidFill>
                </a:rPr>
                <a:t>Major elements</a:t>
              </a:r>
              <a:endParaRPr lang="en-GB" altLang="en-US" sz="2000" i="1">
                <a:solidFill>
                  <a:srgbClr val="000000"/>
                </a:solidFill>
              </a:endParaRPr>
            </a:p>
          </p:txBody>
        </p:sp>
        <p:sp>
          <p:nvSpPr>
            <p:cNvPr id="18440" name="AutoShape 9"/>
            <p:cNvSpPr>
              <a:spLocks noChangeArrowheads="1"/>
            </p:cNvSpPr>
            <p:nvPr/>
          </p:nvSpPr>
          <p:spPr bwMode="auto">
            <a:xfrm>
              <a:off x="1356" y="1053"/>
              <a:ext cx="2314" cy="345"/>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41" name="Text Box 10"/>
            <p:cNvSpPr txBox="1">
              <a:spLocks noChangeArrowheads="1"/>
            </p:cNvSpPr>
            <p:nvPr/>
          </p:nvSpPr>
          <p:spPr bwMode="auto">
            <a:xfrm>
              <a:off x="1654" y="1142"/>
              <a:ext cx="17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FFCC99"/>
                  </a:solidFill>
                </a:rPr>
                <a:t>Inventories</a:t>
              </a:r>
              <a:endParaRPr lang="en-GB" altLang="en-US" sz="2000">
                <a:solidFill>
                  <a:srgbClr val="FFCC99"/>
                </a:solidFill>
              </a:endParaRPr>
            </a:p>
          </p:txBody>
        </p:sp>
        <p:sp>
          <p:nvSpPr>
            <p:cNvPr id="18442" name="AutoShape 11"/>
            <p:cNvSpPr>
              <a:spLocks noChangeArrowheads="1"/>
            </p:cNvSpPr>
            <p:nvPr/>
          </p:nvSpPr>
          <p:spPr bwMode="auto">
            <a:xfrm>
              <a:off x="1356" y="1474"/>
              <a:ext cx="2314" cy="346"/>
            </a:xfrm>
            <a:prstGeom prst="cube">
              <a:avLst>
                <a:gd name="adj" fmla="val 2500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43" name="Text Box 12"/>
            <p:cNvSpPr txBox="1">
              <a:spLocks noChangeArrowheads="1"/>
            </p:cNvSpPr>
            <p:nvPr/>
          </p:nvSpPr>
          <p:spPr bwMode="auto">
            <a:xfrm>
              <a:off x="1271" y="1565"/>
              <a:ext cx="2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FFCC99"/>
                  </a:solidFill>
                </a:rPr>
                <a:t>Trade receivables</a:t>
              </a:r>
              <a:endParaRPr lang="en-GB" altLang="en-US" sz="2000">
                <a:solidFill>
                  <a:srgbClr val="FFCC99"/>
                </a:solidFill>
              </a:endParaRPr>
            </a:p>
          </p:txBody>
        </p:sp>
        <p:sp>
          <p:nvSpPr>
            <p:cNvPr id="18444" name="AutoShape 13"/>
            <p:cNvSpPr>
              <a:spLocks noChangeArrowheads="1"/>
            </p:cNvSpPr>
            <p:nvPr/>
          </p:nvSpPr>
          <p:spPr bwMode="auto">
            <a:xfrm>
              <a:off x="1350" y="1906"/>
              <a:ext cx="2320" cy="508"/>
            </a:xfrm>
            <a:prstGeom prst="cube">
              <a:avLst>
                <a:gd name="adj" fmla="val 15565"/>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45" name="Text Box 14"/>
            <p:cNvSpPr txBox="1">
              <a:spLocks noChangeArrowheads="1"/>
            </p:cNvSpPr>
            <p:nvPr/>
          </p:nvSpPr>
          <p:spPr bwMode="auto">
            <a:xfrm>
              <a:off x="1362" y="2068"/>
              <a:ext cx="22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FFCC99"/>
                  </a:solidFill>
                </a:rPr>
                <a:t>Cash (in hand and at bank)</a:t>
              </a:r>
              <a:endParaRPr lang="en-GB" altLang="en-US" sz="2000">
                <a:solidFill>
                  <a:srgbClr val="FFCC99"/>
                </a:solidFill>
              </a:endParaRPr>
            </a:p>
          </p:txBody>
        </p:sp>
        <p:sp>
          <p:nvSpPr>
            <p:cNvPr id="18446" name="AutoShape 15"/>
            <p:cNvSpPr>
              <a:spLocks noChangeArrowheads="1"/>
            </p:cNvSpPr>
            <p:nvPr/>
          </p:nvSpPr>
          <p:spPr bwMode="auto">
            <a:xfrm>
              <a:off x="3882" y="1063"/>
              <a:ext cx="1652" cy="542"/>
            </a:xfrm>
            <a:prstGeom prst="cube">
              <a:avLst>
                <a:gd name="adj" fmla="val 1603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47" name="Text Box 16"/>
            <p:cNvSpPr txBox="1">
              <a:spLocks noChangeArrowheads="1"/>
            </p:cNvSpPr>
            <p:nvPr/>
          </p:nvSpPr>
          <p:spPr bwMode="auto">
            <a:xfrm>
              <a:off x="3799" y="1244"/>
              <a:ext cx="17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FFCC99"/>
                  </a:solidFill>
                </a:rPr>
                <a:t>Trade payables</a:t>
              </a:r>
              <a:endParaRPr lang="en-GB" altLang="en-US" sz="2000">
                <a:solidFill>
                  <a:srgbClr val="FFCC99"/>
                </a:solidFill>
              </a:endParaRPr>
            </a:p>
          </p:txBody>
        </p:sp>
        <p:sp>
          <p:nvSpPr>
            <p:cNvPr id="18448" name="AutoShape 17"/>
            <p:cNvSpPr>
              <a:spLocks noChangeArrowheads="1"/>
            </p:cNvSpPr>
            <p:nvPr/>
          </p:nvSpPr>
          <p:spPr bwMode="auto">
            <a:xfrm>
              <a:off x="3585" y="3272"/>
              <a:ext cx="443" cy="717"/>
            </a:xfrm>
            <a:prstGeom prst="roundRect">
              <a:avLst>
                <a:gd name="adj" fmla="val 22120"/>
              </a:avLst>
            </a:prstGeom>
            <a:solidFill>
              <a:srgbClr val="DBBB9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49" name="Text Box 18"/>
            <p:cNvSpPr txBox="1">
              <a:spLocks noChangeArrowheads="1"/>
            </p:cNvSpPr>
            <p:nvPr/>
          </p:nvSpPr>
          <p:spPr bwMode="auto">
            <a:xfrm>
              <a:off x="3579" y="3699"/>
              <a:ext cx="4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i="1">
                  <a:solidFill>
                    <a:srgbClr val="000000"/>
                  </a:solidFill>
                </a:rPr>
                <a:t>less</a:t>
              </a:r>
              <a:endParaRPr lang="en-GB" altLang="en-US" sz="1900" i="1">
                <a:solidFill>
                  <a:srgbClr val="000000"/>
                </a:solidFill>
              </a:endParaRPr>
            </a:p>
          </p:txBody>
        </p:sp>
        <p:sp>
          <p:nvSpPr>
            <p:cNvPr id="18450" name="AutoShape 19"/>
            <p:cNvSpPr>
              <a:spLocks noChangeArrowheads="1"/>
            </p:cNvSpPr>
            <p:nvPr/>
          </p:nvSpPr>
          <p:spPr bwMode="auto">
            <a:xfrm>
              <a:off x="940" y="3263"/>
              <a:ext cx="635" cy="730"/>
            </a:xfrm>
            <a:prstGeom prst="roundRect">
              <a:avLst>
                <a:gd name="adj" fmla="val 16667"/>
              </a:avLst>
            </a:prstGeom>
            <a:solidFill>
              <a:srgbClr val="DBBB9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51" name="Text Box 20"/>
            <p:cNvSpPr txBox="1">
              <a:spLocks noChangeArrowheads="1"/>
            </p:cNvSpPr>
            <p:nvPr/>
          </p:nvSpPr>
          <p:spPr bwMode="auto">
            <a:xfrm>
              <a:off x="928" y="3700"/>
              <a:ext cx="67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900" b="1" i="1">
                  <a:solidFill>
                    <a:srgbClr val="000000"/>
                  </a:solidFill>
                </a:rPr>
                <a:t>equals</a:t>
              </a:r>
              <a:endParaRPr lang="en-GB" altLang="en-US" sz="1900" i="1">
                <a:solidFill>
                  <a:srgbClr val="000000"/>
                </a:solidFill>
              </a:endParaRPr>
            </a:p>
          </p:txBody>
        </p:sp>
        <p:sp>
          <p:nvSpPr>
            <p:cNvPr id="18452" name="AutoShape 21"/>
            <p:cNvSpPr>
              <a:spLocks noChangeArrowheads="1"/>
            </p:cNvSpPr>
            <p:nvPr/>
          </p:nvSpPr>
          <p:spPr bwMode="auto">
            <a:xfrm>
              <a:off x="3882" y="2817"/>
              <a:ext cx="1658" cy="862"/>
            </a:xfrm>
            <a:prstGeom prst="cube">
              <a:avLst>
                <a:gd name="adj" fmla="val 1137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53" name="AutoShape 22"/>
            <p:cNvSpPr>
              <a:spLocks noChangeArrowheads="1"/>
            </p:cNvSpPr>
            <p:nvPr/>
          </p:nvSpPr>
          <p:spPr bwMode="auto">
            <a:xfrm>
              <a:off x="191" y="2820"/>
              <a:ext cx="1005" cy="862"/>
            </a:xfrm>
            <a:prstGeom prst="cube">
              <a:avLst>
                <a:gd name="adj" fmla="val 1137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54" name="AutoShape 23"/>
            <p:cNvSpPr>
              <a:spLocks noChangeArrowheads="1"/>
            </p:cNvSpPr>
            <p:nvPr/>
          </p:nvSpPr>
          <p:spPr bwMode="auto">
            <a:xfrm>
              <a:off x="1354" y="2820"/>
              <a:ext cx="2310" cy="862"/>
            </a:xfrm>
            <a:prstGeom prst="cube">
              <a:avLst>
                <a:gd name="adj" fmla="val 12065"/>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55" name="Text Box 24"/>
            <p:cNvSpPr txBox="1">
              <a:spLocks noChangeArrowheads="1"/>
            </p:cNvSpPr>
            <p:nvPr/>
          </p:nvSpPr>
          <p:spPr bwMode="auto">
            <a:xfrm>
              <a:off x="3869" y="3154"/>
              <a:ext cx="15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Current liabilities</a:t>
              </a:r>
              <a:endParaRPr lang="en-GB" altLang="en-US" sz="2000">
                <a:solidFill>
                  <a:srgbClr val="000000"/>
                </a:solidFill>
              </a:endParaRPr>
            </a:p>
          </p:txBody>
        </p:sp>
        <p:sp>
          <p:nvSpPr>
            <p:cNvPr id="18456" name="Text Box 25"/>
            <p:cNvSpPr txBox="1">
              <a:spLocks noChangeArrowheads="1"/>
            </p:cNvSpPr>
            <p:nvPr/>
          </p:nvSpPr>
          <p:spPr bwMode="auto">
            <a:xfrm>
              <a:off x="131" y="3053"/>
              <a:ext cx="100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FFCC99"/>
                  </a:solidFill>
                </a:rPr>
                <a:t>Working capital</a:t>
              </a:r>
              <a:endParaRPr lang="en-GB" altLang="en-US" sz="2000">
                <a:solidFill>
                  <a:srgbClr val="FFCC99"/>
                </a:solidFill>
              </a:endParaRPr>
            </a:p>
          </p:txBody>
        </p:sp>
        <p:sp>
          <p:nvSpPr>
            <p:cNvPr id="18457" name="Text Box 26"/>
            <p:cNvSpPr txBox="1">
              <a:spLocks noChangeArrowheads="1"/>
            </p:cNvSpPr>
            <p:nvPr/>
          </p:nvSpPr>
          <p:spPr bwMode="auto">
            <a:xfrm>
              <a:off x="1599" y="3143"/>
              <a:ext cx="17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Current assets</a:t>
              </a:r>
              <a:endParaRPr lang="en-GB" altLang="en-US" sz="2000">
                <a:solidFill>
                  <a:srgbClr val="000000"/>
                </a:solidFill>
              </a:endParaRPr>
            </a:p>
          </p:txBody>
        </p:sp>
        <p:sp>
          <p:nvSpPr>
            <p:cNvPr id="18458" name="AutoShape 27"/>
            <p:cNvSpPr>
              <a:spLocks noChangeArrowheads="1"/>
            </p:cNvSpPr>
            <p:nvPr/>
          </p:nvSpPr>
          <p:spPr bwMode="auto">
            <a:xfrm>
              <a:off x="1144" y="3121"/>
              <a:ext cx="216" cy="273"/>
            </a:xfrm>
            <a:prstGeom prst="rightArrow">
              <a:avLst>
                <a:gd name="adj1" fmla="val 50185"/>
                <a:gd name="adj2" fmla="val 4166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59" name="AutoShape 28"/>
            <p:cNvSpPr>
              <a:spLocks noChangeArrowheads="1"/>
            </p:cNvSpPr>
            <p:nvPr/>
          </p:nvSpPr>
          <p:spPr bwMode="auto">
            <a:xfrm>
              <a:off x="3621" y="3141"/>
              <a:ext cx="276" cy="273"/>
            </a:xfrm>
            <a:prstGeom prst="rightArrow">
              <a:avLst>
                <a:gd name="adj1" fmla="val 50000"/>
                <a:gd name="adj2" fmla="val 36105"/>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60" name="AutoShape 15"/>
            <p:cNvSpPr>
              <a:spLocks noChangeArrowheads="1"/>
            </p:cNvSpPr>
            <p:nvPr/>
          </p:nvSpPr>
          <p:spPr bwMode="auto">
            <a:xfrm>
              <a:off x="3882" y="1752"/>
              <a:ext cx="1652" cy="542"/>
            </a:xfrm>
            <a:prstGeom prst="cube">
              <a:avLst>
                <a:gd name="adj" fmla="val 1603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8461" name="Text Box 16"/>
            <p:cNvSpPr txBox="1">
              <a:spLocks noChangeArrowheads="1"/>
            </p:cNvSpPr>
            <p:nvPr/>
          </p:nvSpPr>
          <p:spPr bwMode="auto">
            <a:xfrm>
              <a:off x="3799" y="1933"/>
              <a:ext cx="17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FFCC99"/>
                  </a:solidFill>
                </a:rPr>
                <a:t>Bank overdrafts</a:t>
              </a:r>
              <a:endParaRPr lang="en-GB" altLang="en-US" sz="2000">
                <a:solidFill>
                  <a:srgbClr val="FFCC99"/>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543175" y="109538"/>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10.1 The working capital cycle</a:t>
            </a:r>
            <a:endParaRPr lang="en-GB" altLang="en-US" sz="2400">
              <a:solidFill>
                <a:srgbClr val="007BA4"/>
              </a:solidFill>
            </a:endParaRPr>
          </a:p>
        </p:txBody>
      </p:sp>
      <p:pic>
        <p:nvPicPr>
          <p:cNvPr id="19459" name="Picture 31" descr="\\192.168.9.252\08macdata04\08VOL4\Graphics\Powerpoint\PE_UK\PE536-ATRILL\Final files\GIF\ch10\M10NF001.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2189" y="1300164"/>
            <a:ext cx="766762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GB" sz="3600" dirty="0"/>
              <a:t>What can change amount or split of working capital?</a:t>
            </a:r>
            <a:endParaRPr lang="en-US" sz="3600"/>
          </a:p>
        </p:txBody>
      </p:sp>
      <p:graphicFrame>
        <p:nvGraphicFramePr>
          <p:cNvPr id="4" name="Content Placeholder 3"/>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5"/>
          <p:cNvSpPr txBox="1">
            <a:spLocks noChangeArrowheads="1"/>
          </p:cNvSpPr>
          <p:nvPr/>
        </p:nvSpPr>
        <p:spPr bwMode="auto">
          <a:xfrm>
            <a:off x="2276475" y="103188"/>
            <a:ext cx="7640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 Figure 10.2 Average investment (in days) for the main working capital elements</a:t>
            </a:r>
            <a:endParaRPr lang="en-GB" altLang="en-US" sz="2400">
              <a:solidFill>
                <a:srgbClr val="007BA4"/>
              </a:solidFill>
            </a:endParaRPr>
          </a:p>
        </p:txBody>
      </p:sp>
      <p:grpSp>
        <p:nvGrpSpPr>
          <p:cNvPr id="21507" name="Group 15"/>
          <p:cNvGrpSpPr/>
          <p:nvPr/>
        </p:nvGrpSpPr>
        <p:grpSpPr bwMode="auto">
          <a:xfrm>
            <a:off x="2284413" y="1011239"/>
            <a:ext cx="7599362" cy="5068887"/>
            <a:chOff x="971551" y="871539"/>
            <a:chExt cx="10315575" cy="5681661"/>
          </a:xfrm>
        </p:grpSpPr>
        <p:sp>
          <p:nvSpPr>
            <p:cNvPr id="21511" name="Rectangle 7"/>
            <p:cNvSpPr>
              <a:spLocks noChangeArrowheads="1"/>
            </p:cNvSpPr>
            <p:nvPr/>
          </p:nvSpPr>
          <p:spPr bwMode="auto">
            <a:xfrm>
              <a:off x="1477303" y="878606"/>
              <a:ext cx="3609048" cy="5349752"/>
            </a:xfrm>
            <a:prstGeom prst="rect">
              <a:avLst/>
            </a:prstGeom>
            <a:solidFill>
              <a:srgbClr val="D5AF8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12" name="AutoShape 5"/>
            <p:cNvSpPr>
              <a:spLocks noChangeArrowheads="1"/>
            </p:cNvSpPr>
            <p:nvPr/>
          </p:nvSpPr>
          <p:spPr bwMode="auto">
            <a:xfrm>
              <a:off x="7543802" y="880110"/>
              <a:ext cx="3729036" cy="5615177"/>
            </a:xfrm>
            <a:prstGeom prst="roundRect">
              <a:avLst>
                <a:gd name="adj" fmla="val 11981"/>
              </a:avLst>
            </a:prstGeom>
            <a:solidFill>
              <a:srgbClr val="D5AF8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13" name="Rectangle 6"/>
            <p:cNvSpPr>
              <a:spLocks noChangeArrowheads="1"/>
            </p:cNvSpPr>
            <p:nvPr/>
          </p:nvSpPr>
          <p:spPr bwMode="auto">
            <a:xfrm>
              <a:off x="5086351" y="880110"/>
              <a:ext cx="3071812" cy="5305823"/>
            </a:xfrm>
            <a:prstGeom prst="rect">
              <a:avLst/>
            </a:prstGeom>
            <a:solidFill>
              <a:srgbClr val="E3CA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14" name="Text Box 20"/>
            <p:cNvSpPr txBox="1">
              <a:spLocks noChangeArrowheads="1"/>
            </p:cNvSpPr>
            <p:nvPr/>
          </p:nvSpPr>
          <p:spPr bwMode="auto">
            <a:xfrm>
              <a:off x="2033314" y="922369"/>
              <a:ext cx="2356413" cy="5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400" b="1" i="1">
                  <a:solidFill>
                    <a:srgbClr val="000000"/>
                  </a:solidFill>
                </a:rPr>
                <a:t>Trade receivables settlement period</a:t>
              </a:r>
              <a:endParaRPr lang="en-US" altLang="en-US" sz="1400" b="1" i="1">
                <a:solidFill>
                  <a:srgbClr val="000000"/>
                </a:solidFill>
              </a:endParaRPr>
            </a:p>
          </p:txBody>
        </p:sp>
        <p:sp>
          <p:nvSpPr>
            <p:cNvPr id="21515" name="Text Box 21"/>
            <p:cNvSpPr txBox="1">
              <a:spLocks noChangeArrowheads="1"/>
            </p:cNvSpPr>
            <p:nvPr/>
          </p:nvSpPr>
          <p:spPr bwMode="auto">
            <a:xfrm>
              <a:off x="5466020" y="946180"/>
              <a:ext cx="2242336" cy="5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400" b="1" i="1">
                  <a:solidFill>
                    <a:srgbClr val="000000"/>
                  </a:solidFill>
                </a:rPr>
                <a:t>Inventories turnover period</a:t>
              </a:r>
              <a:endParaRPr lang="en-US" altLang="en-US" sz="1400" b="1" i="1">
                <a:solidFill>
                  <a:srgbClr val="000000"/>
                </a:solidFill>
              </a:endParaRPr>
            </a:p>
          </p:txBody>
        </p:sp>
        <p:sp>
          <p:nvSpPr>
            <p:cNvPr id="21516" name="Text Box 22"/>
            <p:cNvSpPr txBox="1">
              <a:spLocks noChangeArrowheads="1"/>
            </p:cNvSpPr>
            <p:nvPr/>
          </p:nvSpPr>
          <p:spPr bwMode="auto">
            <a:xfrm>
              <a:off x="8490536" y="950944"/>
              <a:ext cx="2456232" cy="5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400" b="1" i="1">
                  <a:solidFill>
                    <a:srgbClr val="000000"/>
                  </a:solidFill>
                </a:rPr>
                <a:t>Trade payables settlement period</a:t>
              </a:r>
              <a:endParaRPr lang="en-US" altLang="en-US" sz="1400" b="1" i="1">
                <a:solidFill>
                  <a:srgbClr val="000000"/>
                </a:solidFill>
              </a:endParaRPr>
            </a:p>
          </p:txBody>
        </p:sp>
        <p:sp>
          <p:nvSpPr>
            <p:cNvPr id="21517" name="AutoShape 8"/>
            <p:cNvSpPr>
              <a:spLocks noChangeArrowheads="1"/>
            </p:cNvSpPr>
            <p:nvPr/>
          </p:nvSpPr>
          <p:spPr bwMode="auto">
            <a:xfrm>
              <a:off x="971551" y="878608"/>
              <a:ext cx="877138" cy="5674592"/>
            </a:xfrm>
            <a:prstGeom prst="cube">
              <a:avLst>
                <a:gd name="adj" fmla="val 9227"/>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18" name="Text Box 19"/>
            <p:cNvSpPr txBox="1">
              <a:spLocks noChangeArrowheads="1"/>
            </p:cNvSpPr>
            <p:nvPr/>
          </p:nvSpPr>
          <p:spPr bwMode="auto">
            <a:xfrm rot="-5400000">
              <a:off x="733723" y="1146434"/>
              <a:ext cx="925806" cy="37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1200" b="1" i="1">
                  <a:solidFill>
                    <a:srgbClr val="000000"/>
                  </a:solidFill>
                </a:rPr>
                <a:t>Days</a:t>
              </a:r>
              <a:endParaRPr lang="en-US" altLang="en-US" sz="1200" b="1" i="1">
                <a:solidFill>
                  <a:srgbClr val="000000"/>
                </a:solidFill>
              </a:endParaRPr>
            </a:p>
          </p:txBody>
        </p:sp>
        <p:sp>
          <p:nvSpPr>
            <p:cNvPr id="21519" name="AutoShape 18"/>
            <p:cNvSpPr>
              <a:spLocks noChangeArrowheads="1"/>
            </p:cNvSpPr>
            <p:nvPr/>
          </p:nvSpPr>
          <p:spPr bwMode="auto">
            <a:xfrm>
              <a:off x="1768995" y="6008205"/>
              <a:ext cx="9518131" cy="543407"/>
            </a:xfrm>
            <a:prstGeom prst="cube">
              <a:avLst>
                <a:gd name="adj" fmla="val 13806"/>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20" name="Text Box 17"/>
            <p:cNvSpPr txBox="1">
              <a:spLocks noChangeArrowheads="1"/>
            </p:cNvSpPr>
            <p:nvPr/>
          </p:nvSpPr>
          <p:spPr bwMode="auto">
            <a:xfrm>
              <a:off x="1081192" y="5946546"/>
              <a:ext cx="691595"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0</a:t>
              </a:r>
              <a:endParaRPr lang="en-GB" altLang="en-US" sz="1200" b="1">
                <a:solidFill>
                  <a:srgbClr val="000000"/>
                </a:solidFill>
              </a:endParaRPr>
            </a:p>
          </p:txBody>
        </p:sp>
        <p:sp>
          <p:nvSpPr>
            <p:cNvPr id="21521" name="Text Box 9"/>
            <p:cNvSpPr txBox="1">
              <a:spLocks noChangeArrowheads="1"/>
            </p:cNvSpPr>
            <p:nvPr/>
          </p:nvSpPr>
          <p:spPr bwMode="auto">
            <a:xfrm>
              <a:off x="1069852" y="3700339"/>
              <a:ext cx="686250"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40</a:t>
              </a:r>
              <a:endParaRPr lang="en-GB" altLang="en-US" sz="1200" b="1">
                <a:solidFill>
                  <a:srgbClr val="000000"/>
                </a:solidFill>
              </a:endParaRPr>
            </a:p>
          </p:txBody>
        </p:sp>
        <p:sp>
          <p:nvSpPr>
            <p:cNvPr id="21522" name="AutoShape 10"/>
            <p:cNvSpPr>
              <a:spLocks noChangeArrowheads="1"/>
            </p:cNvSpPr>
            <p:nvPr/>
          </p:nvSpPr>
          <p:spPr bwMode="auto">
            <a:xfrm>
              <a:off x="1734252" y="3727319"/>
              <a:ext cx="197854" cy="148424"/>
            </a:xfrm>
            <a:prstGeom prst="cube">
              <a:avLst>
                <a:gd name="adj" fmla="val 4745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23" name="AutoShape 11"/>
            <p:cNvSpPr>
              <a:spLocks noChangeArrowheads="1"/>
            </p:cNvSpPr>
            <p:nvPr/>
          </p:nvSpPr>
          <p:spPr bwMode="auto">
            <a:xfrm>
              <a:off x="1734252" y="4891513"/>
              <a:ext cx="199637" cy="147263"/>
            </a:xfrm>
            <a:prstGeom prst="cube">
              <a:avLst>
                <a:gd name="adj" fmla="val 4706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24" name="Text Box 12"/>
            <p:cNvSpPr txBox="1">
              <a:spLocks noChangeArrowheads="1"/>
            </p:cNvSpPr>
            <p:nvPr/>
          </p:nvSpPr>
          <p:spPr bwMode="auto">
            <a:xfrm>
              <a:off x="1065558" y="4852473"/>
              <a:ext cx="693378"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a:t>
              </a:r>
              <a:endParaRPr lang="en-GB" altLang="en-US" sz="1200" b="1">
                <a:solidFill>
                  <a:srgbClr val="000000"/>
                </a:solidFill>
              </a:endParaRPr>
            </a:p>
          </p:txBody>
        </p:sp>
        <p:sp>
          <p:nvSpPr>
            <p:cNvPr id="21525" name="AutoShape 15"/>
            <p:cNvSpPr>
              <a:spLocks noChangeArrowheads="1"/>
            </p:cNvSpPr>
            <p:nvPr/>
          </p:nvSpPr>
          <p:spPr bwMode="auto">
            <a:xfrm>
              <a:off x="1745303" y="2568691"/>
              <a:ext cx="196072" cy="147263"/>
            </a:xfrm>
            <a:prstGeom prst="cube">
              <a:avLst>
                <a:gd name="adj" fmla="val 4017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26" name="Text Box 16"/>
            <p:cNvSpPr txBox="1">
              <a:spLocks noChangeArrowheads="1"/>
            </p:cNvSpPr>
            <p:nvPr/>
          </p:nvSpPr>
          <p:spPr bwMode="auto">
            <a:xfrm>
              <a:off x="1101563" y="2515737"/>
              <a:ext cx="666640"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60</a:t>
              </a:r>
              <a:endParaRPr lang="en-GB" altLang="en-US" sz="1200" b="1">
                <a:solidFill>
                  <a:srgbClr val="000000"/>
                </a:solidFill>
              </a:endParaRPr>
            </a:p>
          </p:txBody>
        </p:sp>
        <p:sp>
          <p:nvSpPr>
            <p:cNvPr id="21527" name="AutoShape 15"/>
            <p:cNvSpPr>
              <a:spLocks noChangeArrowheads="1"/>
            </p:cNvSpPr>
            <p:nvPr/>
          </p:nvSpPr>
          <p:spPr bwMode="auto">
            <a:xfrm>
              <a:off x="1736745" y="3164239"/>
              <a:ext cx="196072" cy="147263"/>
            </a:xfrm>
            <a:prstGeom prst="cube">
              <a:avLst>
                <a:gd name="adj" fmla="val 4017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28" name="Text Box 16"/>
            <p:cNvSpPr txBox="1">
              <a:spLocks noChangeArrowheads="1"/>
            </p:cNvSpPr>
            <p:nvPr/>
          </p:nvSpPr>
          <p:spPr bwMode="auto">
            <a:xfrm>
              <a:off x="1093007" y="3111285"/>
              <a:ext cx="666640"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50</a:t>
              </a:r>
              <a:endParaRPr lang="en-GB" altLang="en-US" sz="1200" b="1">
                <a:solidFill>
                  <a:srgbClr val="000000"/>
                </a:solidFill>
              </a:endParaRPr>
            </a:p>
          </p:txBody>
        </p:sp>
        <p:sp>
          <p:nvSpPr>
            <p:cNvPr id="21529" name="AutoShape 15"/>
            <p:cNvSpPr>
              <a:spLocks noChangeArrowheads="1"/>
            </p:cNvSpPr>
            <p:nvPr/>
          </p:nvSpPr>
          <p:spPr bwMode="auto">
            <a:xfrm>
              <a:off x="1736745" y="4324723"/>
              <a:ext cx="196072" cy="147263"/>
            </a:xfrm>
            <a:prstGeom prst="cube">
              <a:avLst>
                <a:gd name="adj" fmla="val 4017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30" name="Text Box 16"/>
            <p:cNvSpPr txBox="1">
              <a:spLocks noChangeArrowheads="1"/>
            </p:cNvSpPr>
            <p:nvPr/>
          </p:nvSpPr>
          <p:spPr bwMode="auto">
            <a:xfrm>
              <a:off x="1093007" y="4271769"/>
              <a:ext cx="666640"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30</a:t>
              </a:r>
              <a:endParaRPr lang="en-GB" altLang="en-US" sz="1200" b="1">
                <a:solidFill>
                  <a:srgbClr val="000000"/>
                </a:solidFill>
              </a:endParaRPr>
            </a:p>
          </p:txBody>
        </p:sp>
        <p:sp>
          <p:nvSpPr>
            <p:cNvPr id="21531" name="AutoShape 15"/>
            <p:cNvSpPr>
              <a:spLocks noChangeArrowheads="1"/>
            </p:cNvSpPr>
            <p:nvPr/>
          </p:nvSpPr>
          <p:spPr bwMode="auto">
            <a:xfrm>
              <a:off x="1736745" y="5460158"/>
              <a:ext cx="196072" cy="147263"/>
            </a:xfrm>
            <a:prstGeom prst="cube">
              <a:avLst>
                <a:gd name="adj" fmla="val 4017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32" name="Text Box 16"/>
            <p:cNvSpPr txBox="1">
              <a:spLocks noChangeArrowheads="1"/>
            </p:cNvSpPr>
            <p:nvPr/>
          </p:nvSpPr>
          <p:spPr bwMode="auto">
            <a:xfrm>
              <a:off x="1093007" y="5407206"/>
              <a:ext cx="666640"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10</a:t>
              </a:r>
              <a:endParaRPr lang="en-GB" altLang="en-US" sz="1200" b="1">
                <a:solidFill>
                  <a:srgbClr val="000000"/>
                </a:solidFill>
              </a:endParaRPr>
            </a:p>
          </p:txBody>
        </p:sp>
        <p:sp>
          <p:nvSpPr>
            <p:cNvPr id="69" name="Cube 68"/>
            <p:cNvSpPr/>
            <p:nvPr/>
          </p:nvSpPr>
          <p:spPr bwMode="auto">
            <a:xfrm>
              <a:off x="2740735" y="3314671"/>
              <a:ext cx="534419" cy="2795456"/>
            </a:xfrm>
            <a:prstGeom prst="cube">
              <a:avLst>
                <a:gd name="adj" fmla="val 18023"/>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72" name="Cube 71"/>
            <p:cNvSpPr/>
            <p:nvPr/>
          </p:nvSpPr>
          <p:spPr bwMode="auto">
            <a:xfrm>
              <a:off x="3275154" y="3711480"/>
              <a:ext cx="523645" cy="2402206"/>
            </a:xfrm>
            <a:prstGeom prst="cube">
              <a:avLst>
                <a:gd name="adj" fmla="val 18023"/>
              </a:avLst>
            </a:prstGeom>
            <a:solidFill>
              <a:srgbClr val="7473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75" name="Cube 74"/>
            <p:cNvSpPr/>
            <p:nvPr/>
          </p:nvSpPr>
          <p:spPr bwMode="auto">
            <a:xfrm>
              <a:off x="2217092" y="3344921"/>
              <a:ext cx="523644" cy="2756308"/>
            </a:xfrm>
            <a:prstGeom prst="cube">
              <a:avLst>
                <a:gd name="adj" fmla="val 18023"/>
              </a:avLst>
            </a:prstGeom>
            <a:solidFill>
              <a:srgbClr val="E46D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21536" name="Text Box 16"/>
            <p:cNvSpPr txBox="1">
              <a:spLocks noChangeArrowheads="1"/>
            </p:cNvSpPr>
            <p:nvPr/>
          </p:nvSpPr>
          <p:spPr bwMode="auto">
            <a:xfrm>
              <a:off x="2107649" y="2970299"/>
              <a:ext cx="707996"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200" b="1" i="1">
                  <a:solidFill>
                    <a:srgbClr val="000000"/>
                  </a:solidFill>
                </a:rPr>
                <a:t>47.9</a:t>
              </a:r>
              <a:endParaRPr lang="en-GB" altLang="en-US" sz="1200" b="1" i="1">
                <a:solidFill>
                  <a:srgbClr val="000000"/>
                </a:solidFill>
              </a:endParaRPr>
            </a:p>
          </p:txBody>
        </p:sp>
        <p:sp>
          <p:nvSpPr>
            <p:cNvPr id="21537" name="Text Box 16"/>
            <p:cNvSpPr txBox="1">
              <a:spLocks noChangeArrowheads="1"/>
            </p:cNvSpPr>
            <p:nvPr/>
          </p:nvSpPr>
          <p:spPr bwMode="auto">
            <a:xfrm>
              <a:off x="2663917" y="2940815"/>
              <a:ext cx="806944"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i="1">
                  <a:solidFill>
                    <a:srgbClr val="000000"/>
                  </a:solidFill>
                </a:rPr>
                <a:t>48.1</a:t>
              </a:r>
              <a:endParaRPr lang="en-GB" altLang="en-US" sz="1200" b="1" i="1">
                <a:solidFill>
                  <a:srgbClr val="000000"/>
                </a:solidFill>
              </a:endParaRPr>
            </a:p>
          </p:txBody>
        </p:sp>
        <p:sp>
          <p:nvSpPr>
            <p:cNvPr id="21538" name="Text Box 16"/>
            <p:cNvSpPr txBox="1">
              <a:spLocks noChangeArrowheads="1"/>
            </p:cNvSpPr>
            <p:nvPr/>
          </p:nvSpPr>
          <p:spPr bwMode="auto">
            <a:xfrm>
              <a:off x="3091123" y="3341041"/>
              <a:ext cx="756035"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i="1">
                  <a:solidFill>
                    <a:srgbClr val="000000"/>
                  </a:solidFill>
                </a:rPr>
                <a:t>41.0</a:t>
              </a:r>
              <a:endParaRPr lang="en-GB" altLang="en-US" sz="1200" b="1" i="1">
                <a:solidFill>
                  <a:srgbClr val="000000"/>
                </a:solidFill>
              </a:endParaRPr>
            </a:p>
          </p:txBody>
        </p:sp>
        <p:sp>
          <p:nvSpPr>
            <p:cNvPr id="59" name="Cube 58"/>
            <p:cNvSpPr/>
            <p:nvPr/>
          </p:nvSpPr>
          <p:spPr bwMode="auto">
            <a:xfrm>
              <a:off x="3796643" y="3094024"/>
              <a:ext cx="525799" cy="3017882"/>
            </a:xfrm>
            <a:prstGeom prst="cube">
              <a:avLst>
                <a:gd name="adj" fmla="val 18023"/>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21540" name="Text Box 16"/>
            <p:cNvSpPr txBox="1">
              <a:spLocks noChangeArrowheads="1"/>
            </p:cNvSpPr>
            <p:nvPr/>
          </p:nvSpPr>
          <p:spPr bwMode="auto">
            <a:xfrm>
              <a:off x="3647304" y="2724696"/>
              <a:ext cx="735773"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i="1">
                  <a:solidFill>
                    <a:srgbClr val="000000"/>
                  </a:solidFill>
                </a:rPr>
                <a:t>51.9</a:t>
              </a:r>
              <a:endParaRPr lang="en-GB" altLang="en-US" sz="1200" b="1" i="1">
                <a:solidFill>
                  <a:srgbClr val="000000"/>
                </a:solidFill>
              </a:endParaRPr>
            </a:p>
          </p:txBody>
        </p:sp>
        <p:sp>
          <p:nvSpPr>
            <p:cNvPr id="78" name="Cube 77"/>
            <p:cNvSpPr/>
            <p:nvPr/>
          </p:nvSpPr>
          <p:spPr bwMode="auto">
            <a:xfrm>
              <a:off x="4318133" y="3108259"/>
              <a:ext cx="523645" cy="3003647"/>
            </a:xfrm>
            <a:prstGeom prst="cube">
              <a:avLst>
                <a:gd name="adj" fmla="val 18023"/>
              </a:avLst>
            </a:prstGeom>
            <a:solidFill>
              <a:srgbClr val="AD39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grpSp>
          <p:nvGrpSpPr>
            <p:cNvPr id="21542" name="Group 3"/>
            <p:cNvGrpSpPr/>
            <p:nvPr/>
          </p:nvGrpSpPr>
          <p:grpSpPr bwMode="auto">
            <a:xfrm>
              <a:off x="2249374" y="5347743"/>
              <a:ext cx="2478839" cy="713067"/>
              <a:chOff x="1407937" y="5375839"/>
              <a:chExt cx="2167618" cy="659090"/>
            </a:xfrm>
          </p:grpSpPr>
          <p:sp>
            <p:nvSpPr>
              <p:cNvPr id="21579" name="Text Box 16"/>
              <p:cNvSpPr txBox="1">
                <a:spLocks noChangeArrowheads="1"/>
              </p:cNvSpPr>
              <p:nvPr/>
            </p:nvSpPr>
            <p:spPr bwMode="auto">
              <a:xfrm rot="-5400000">
                <a:off x="1245996" y="5542105"/>
                <a:ext cx="652689" cy="3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2013</a:t>
                </a:r>
                <a:endParaRPr lang="en-GB" altLang="en-US" sz="1200" b="1">
                  <a:solidFill>
                    <a:srgbClr val="000000"/>
                  </a:solidFill>
                </a:endParaRPr>
              </a:p>
            </p:txBody>
          </p:sp>
          <p:sp>
            <p:nvSpPr>
              <p:cNvPr id="21580" name="Text Box 16"/>
              <p:cNvSpPr txBox="1">
                <a:spLocks noChangeArrowheads="1"/>
              </p:cNvSpPr>
              <p:nvPr/>
            </p:nvSpPr>
            <p:spPr bwMode="auto">
              <a:xfrm rot="-5400000">
                <a:off x="1721665" y="5544181"/>
                <a:ext cx="652689" cy="3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2014</a:t>
                </a:r>
                <a:endParaRPr lang="en-GB" altLang="en-US" sz="1200" b="1">
                  <a:solidFill>
                    <a:srgbClr val="000000"/>
                  </a:solidFill>
                </a:endParaRPr>
              </a:p>
            </p:txBody>
          </p:sp>
          <p:sp>
            <p:nvSpPr>
              <p:cNvPr id="21581" name="Text Box 16"/>
              <p:cNvSpPr txBox="1">
                <a:spLocks noChangeArrowheads="1"/>
              </p:cNvSpPr>
              <p:nvPr/>
            </p:nvSpPr>
            <p:spPr bwMode="auto">
              <a:xfrm rot="-5400000">
                <a:off x="2170615" y="5537780"/>
                <a:ext cx="652689" cy="3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2015</a:t>
                </a:r>
                <a:endParaRPr lang="en-GB" altLang="en-US" sz="1200" b="1">
                  <a:solidFill>
                    <a:srgbClr val="000000"/>
                  </a:solidFill>
                </a:endParaRPr>
              </a:p>
            </p:txBody>
          </p:sp>
          <p:sp>
            <p:nvSpPr>
              <p:cNvPr id="21582" name="Text Box 16"/>
              <p:cNvSpPr txBox="1">
                <a:spLocks noChangeArrowheads="1"/>
              </p:cNvSpPr>
              <p:nvPr/>
            </p:nvSpPr>
            <p:spPr bwMode="auto">
              <a:xfrm rot="-5400000">
                <a:off x="2627607" y="5541254"/>
                <a:ext cx="652689" cy="3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2016</a:t>
                </a:r>
                <a:endParaRPr lang="en-GB" altLang="en-US" sz="1200" b="1">
                  <a:solidFill>
                    <a:srgbClr val="000000"/>
                  </a:solidFill>
                </a:endParaRPr>
              </a:p>
            </p:txBody>
          </p:sp>
          <p:sp>
            <p:nvSpPr>
              <p:cNvPr id="21583" name="Text Box 16"/>
              <p:cNvSpPr txBox="1">
                <a:spLocks noChangeArrowheads="1"/>
              </p:cNvSpPr>
              <p:nvPr/>
            </p:nvSpPr>
            <p:spPr bwMode="auto">
              <a:xfrm rot="-5400000">
                <a:off x="3084807" y="5541254"/>
                <a:ext cx="652689" cy="3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2017</a:t>
                </a:r>
                <a:endParaRPr lang="en-GB" altLang="en-US" sz="1200" b="1">
                  <a:solidFill>
                    <a:srgbClr val="000000"/>
                  </a:solidFill>
                </a:endParaRPr>
              </a:p>
            </p:txBody>
          </p:sp>
        </p:grpSp>
        <p:sp>
          <p:nvSpPr>
            <p:cNvPr id="21543" name="Text Box 16"/>
            <p:cNvSpPr txBox="1">
              <a:spLocks noChangeArrowheads="1"/>
            </p:cNvSpPr>
            <p:nvPr/>
          </p:nvSpPr>
          <p:spPr bwMode="auto">
            <a:xfrm>
              <a:off x="4171256" y="2744575"/>
              <a:ext cx="735773"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200" b="1" i="1">
                  <a:solidFill>
                    <a:srgbClr val="000000"/>
                  </a:solidFill>
                </a:rPr>
                <a:t>51.8</a:t>
              </a:r>
              <a:endParaRPr lang="en-GB" altLang="en-US" sz="1200" b="1" i="1">
                <a:solidFill>
                  <a:srgbClr val="000000"/>
                </a:solidFill>
              </a:endParaRPr>
            </a:p>
          </p:txBody>
        </p:sp>
        <p:sp>
          <p:nvSpPr>
            <p:cNvPr id="70" name="Cube 69"/>
            <p:cNvSpPr/>
            <p:nvPr/>
          </p:nvSpPr>
          <p:spPr bwMode="auto">
            <a:xfrm>
              <a:off x="5865361" y="2996157"/>
              <a:ext cx="512870" cy="3133543"/>
            </a:xfrm>
            <a:prstGeom prst="cube">
              <a:avLst>
                <a:gd name="adj" fmla="val 18023"/>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73" name="Cube 72"/>
            <p:cNvSpPr/>
            <p:nvPr/>
          </p:nvSpPr>
          <p:spPr bwMode="auto">
            <a:xfrm>
              <a:off x="6378231" y="2878715"/>
              <a:ext cx="512870" cy="3256323"/>
            </a:xfrm>
            <a:prstGeom prst="cube">
              <a:avLst>
                <a:gd name="adj" fmla="val 18023"/>
              </a:avLst>
            </a:prstGeom>
            <a:solidFill>
              <a:srgbClr val="7473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76" name="Cube 75"/>
            <p:cNvSpPr/>
            <p:nvPr/>
          </p:nvSpPr>
          <p:spPr bwMode="auto">
            <a:xfrm>
              <a:off x="5337408" y="3051318"/>
              <a:ext cx="530109" cy="3076603"/>
            </a:xfrm>
            <a:prstGeom prst="cube">
              <a:avLst>
                <a:gd name="adj" fmla="val 18023"/>
              </a:avLst>
            </a:prstGeom>
            <a:solidFill>
              <a:srgbClr val="E46D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21547" name="Text Box 16"/>
            <p:cNvSpPr txBox="1">
              <a:spLocks noChangeArrowheads="1"/>
            </p:cNvSpPr>
            <p:nvPr/>
          </p:nvSpPr>
          <p:spPr bwMode="auto">
            <a:xfrm>
              <a:off x="5606887" y="2636289"/>
              <a:ext cx="886056"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i="1">
                  <a:solidFill>
                    <a:srgbClr val="000000"/>
                  </a:solidFill>
                </a:rPr>
                <a:t>54.0</a:t>
              </a:r>
              <a:endParaRPr lang="en-GB" altLang="en-US" sz="1200" b="1" i="1">
                <a:solidFill>
                  <a:srgbClr val="000000"/>
                </a:solidFill>
              </a:endParaRPr>
            </a:p>
          </p:txBody>
        </p:sp>
        <p:sp>
          <p:nvSpPr>
            <p:cNvPr id="21548" name="Text Box 16"/>
            <p:cNvSpPr txBox="1">
              <a:spLocks noChangeArrowheads="1"/>
            </p:cNvSpPr>
            <p:nvPr/>
          </p:nvSpPr>
          <p:spPr bwMode="auto">
            <a:xfrm>
              <a:off x="6018269" y="2481943"/>
              <a:ext cx="1044278"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i="1">
                  <a:solidFill>
                    <a:srgbClr val="000000"/>
                  </a:solidFill>
                </a:rPr>
                <a:t>56.4</a:t>
              </a:r>
              <a:endParaRPr lang="en-GB" altLang="en-US" sz="1200" b="1" i="1">
                <a:solidFill>
                  <a:srgbClr val="000000"/>
                </a:solidFill>
              </a:endParaRPr>
            </a:p>
          </p:txBody>
        </p:sp>
        <p:sp>
          <p:nvSpPr>
            <p:cNvPr id="66" name="Cube 65"/>
            <p:cNvSpPr/>
            <p:nvPr/>
          </p:nvSpPr>
          <p:spPr bwMode="auto">
            <a:xfrm>
              <a:off x="6891100" y="2722127"/>
              <a:ext cx="512870" cy="3412912"/>
            </a:xfrm>
            <a:prstGeom prst="cube">
              <a:avLst>
                <a:gd name="adj" fmla="val 18023"/>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21550" name="Text Box 16"/>
            <p:cNvSpPr txBox="1">
              <a:spLocks noChangeArrowheads="1"/>
            </p:cNvSpPr>
            <p:nvPr/>
          </p:nvSpPr>
          <p:spPr bwMode="auto">
            <a:xfrm>
              <a:off x="6382183" y="2272936"/>
              <a:ext cx="1265792"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200" b="1" i="1">
                  <a:solidFill>
                    <a:srgbClr val="000000"/>
                  </a:solidFill>
                </a:rPr>
                <a:t>58.9</a:t>
              </a:r>
              <a:endParaRPr lang="en-GB" altLang="en-US" sz="1200" b="1" i="1">
                <a:solidFill>
                  <a:srgbClr val="000000"/>
                </a:solidFill>
              </a:endParaRPr>
            </a:p>
          </p:txBody>
        </p:sp>
        <p:sp>
          <p:nvSpPr>
            <p:cNvPr id="21551" name="Text Box 16"/>
            <p:cNvSpPr txBox="1">
              <a:spLocks noChangeArrowheads="1"/>
            </p:cNvSpPr>
            <p:nvPr/>
          </p:nvSpPr>
          <p:spPr bwMode="auto">
            <a:xfrm>
              <a:off x="5037280" y="2682219"/>
              <a:ext cx="919025"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i="1">
                  <a:solidFill>
                    <a:srgbClr val="000000"/>
                  </a:solidFill>
                </a:rPr>
                <a:t>53.1</a:t>
              </a:r>
              <a:endParaRPr lang="en-GB" altLang="en-US" sz="1200" b="1" i="1">
                <a:solidFill>
                  <a:srgbClr val="000000"/>
                </a:solidFill>
              </a:endParaRPr>
            </a:p>
          </p:txBody>
        </p:sp>
        <p:sp>
          <p:nvSpPr>
            <p:cNvPr id="81" name="Cube 80"/>
            <p:cNvSpPr/>
            <p:nvPr/>
          </p:nvSpPr>
          <p:spPr bwMode="auto">
            <a:xfrm>
              <a:off x="7397506" y="2754157"/>
              <a:ext cx="523644" cy="3380882"/>
            </a:xfrm>
            <a:prstGeom prst="cube">
              <a:avLst>
                <a:gd name="adj" fmla="val 18023"/>
              </a:avLst>
            </a:prstGeom>
            <a:solidFill>
              <a:srgbClr val="AD39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grpSp>
          <p:nvGrpSpPr>
            <p:cNvPr id="21553" name="Group 81"/>
            <p:cNvGrpSpPr/>
            <p:nvPr/>
          </p:nvGrpSpPr>
          <p:grpSpPr bwMode="auto">
            <a:xfrm>
              <a:off x="5350925" y="5375224"/>
              <a:ext cx="2478840" cy="715336"/>
              <a:chOff x="1407937" y="5375839"/>
              <a:chExt cx="2167619" cy="659090"/>
            </a:xfrm>
          </p:grpSpPr>
          <p:sp>
            <p:nvSpPr>
              <p:cNvPr id="21574" name="Text Box 16"/>
              <p:cNvSpPr txBox="1">
                <a:spLocks noChangeArrowheads="1"/>
              </p:cNvSpPr>
              <p:nvPr/>
            </p:nvSpPr>
            <p:spPr bwMode="auto">
              <a:xfrm rot="-5400000">
                <a:off x="1245996" y="5542105"/>
                <a:ext cx="652689" cy="3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2013</a:t>
                </a:r>
                <a:endParaRPr lang="en-GB" altLang="en-US" sz="1200" b="1">
                  <a:solidFill>
                    <a:srgbClr val="000000"/>
                  </a:solidFill>
                </a:endParaRPr>
              </a:p>
            </p:txBody>
          </p:sp>
          <p:sp>
            <p:nvSpPr>
              <p:cNvPr id="21575" name="Text Box 16"/>
              <p:cNvSpPr txBox="1">
                <a:spLocks noChangeArrowheads="1"/>
              </p:cNvSpPr>
              <p:nvPr/>
            </p:nvSpPr>
            <p:spPr bwMode="auto">
              <a:xfrm rot="-5400000">
                <a:off x="1721666" y="5544181"/>
                <a:ext cx="652689" cy="3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2014</a:t>
                </a:r>
                <a:endParaRPr lang="en-GB" altLang="en-US" sz="1200" b="1">
                  <a:solidFill>
                    <a:srgbClr val="000000"/>
                  </a:solidFill>
                </a:endParaRPr>
              </a:p>
            </p:txBody>
          </p:sp>
          <p:sp>
            <p:nvSpPr>
              <p:cNvPr id="21576" name="Text Box 16"/>
              <p:cNvSpPr txBox="1">
                <a:spLocks noChangeArrowheads="1"/>
              </p:cNvSpPr>
              <p:nvPr/>
            </p:nvSpPr>
            <p:spPr bwMode="auto">
              <a:xfrm rot="-5400000">
                <a:off x="2170616" y="5537780"/>
                <a:ext cx="652689" cy="3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2015</a:t>
                </a:r>
                <a:endParaRPr lang="en-GB" altLang="en-US" sz="1200" b="1">
                  <a:solidFill>
                    <a:srgbClr val="000000"/>
                  </a:solidFill>
                </a:endParaRPr>
              </a:p>
            </p:txBody>
          </p:sp>
          <p:sp>
            <p:nvSpPr>
              <p:cNvPr id="21577" name="Text Box 16"/>
              <p:cNvSpPr txBox="1">
                <a:spLocks noChangeArrowheads="1"/>
              </p:cNvSpPr>
              <p:nvPr/>
            </p:nvSpPr>
            <p:spPr bwMode="auto">
              <a:xfrm rot="-5400000">
                <a:off x="2627609" y="5541251"/>
                <a:ext cx="652689" cy="3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2016</a:t>
                </a:r>
                <a:endParaRPr lang="en-GB" altLang="en-US" sz="1200" b="1">
                  <a:solidFill>
                    <a:srgbClr val="000000"/>
                  </a:solidFill>
                </a:endParaRPr>
              </a:p>
            </p:txBody>
          </p:sp>
          <p:sp>
            <p:nvSpPr>
              <p:cNvPr id="21578" name="Text Box 16"/>
              <p:cNvSpPr txBox="1">
                <a:spLocks noChangeArrowheads="1"/>
              </p:cNvSpPr>
              <p:nvPr/>
            </p:nvSpPr>
            <p:spPr bwMode="auto">
              <a:xfrm rot="-5400000">
                <a:off x="3084808" y="5541251"/>
                <a:ext cx="652689" cy="3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2017</a:t>
                </a:r>
                <a:endParaRPr lang="en-GB" altLang="en-US" sz="1200" b="1">
                  <a:solidFill>
                    <a:srgbClr val="000000"/>
                  </a:solidFill>
                </a:endParaRPr>
              </a:p>
            </p:txBody>
          </p:sp>
        </p:grpSp>
        <p:sp>
          <p:nvSpPr>
            <p:cNvPr id="21554" name="Text Box 16"/>
            <p:cNvSpPr txBox="1">
              <a:spLocks noChangeArrowheads="1"/>
            </p:cNvSpPr>
            <p:nvPr/>
          </p:nvSpPr>
          <p:spPr bwMode="auto">
            <a:xfrm>
              <a:off x="7189125" y="2379191"/>
              <a:ext cx="996811"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200" b="1" i="1">
                  <a:solidFill>
                    <a:srgbClr val="000000"/>
                  </a:solidFill>
                </a:rPr>
                <a:t>58.2</a:t>
              </a:r>
              <a:endParaRPr lang="en-GB" altLang="en-US" sz="1200" b="1" i="1">
                <a:solidFill>
                  <a:srgbClr val="000000"/>
                </a:solidFill>
              </a:endParaRPr>
            </a:p>
          </p:txBody>
        </p:sp>
        <p:sp>
          <p:nvSpPr>
            <p:cNvPr id="71" name="Cube 70"/>
            <p:cNvSpPr/>
            <p:nvPr/>
          </p:nvSpPr>
          <p:spPr bwMode="auto">
            <a:xfrm>
              <a:off x="8964128" y="2620700"/>
              <a:ext cx="517179" cy="3517897"/>
            </a:xfrm>
            <a:prstGeom prst="cube">
              <a:avLst>
                <a:gd name="adj" fmla="val 18023"/>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74" name="Cube 73"/>
            <p:cNvSpPr/>
            <p:nvPr/>
          </p:nvSpPr>
          <p:spPr bwMode="auto">
            <a:xfrm>
              <a:off x="9481308" y="2467671"/>
              <a:ext cx="502096" cy="3669147"/>
            </a:xfrm>
            <a:prstGeom prst="cube">
              <a:avLst>
                <a:gd name="adj" fmla="val 18023"/>
              </a:avLst>
            </a:prstGeom>
            <a:solidFill>
              <a:srgbClr val="7473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77" name="Cube 76"/>
            <p:cNvSpPr/>
            <p:nvPr/>
          </p:nvSpPr>
          <p:spPr bwMode="auto">
            <a:xfrm>
              <a:off x="8434019" y="2755935"/>
              <a:ext cx="534419" cy="3380882"/>
            </a:xfrm>
            <a:prstGeom prst="cube">
              <a:avLst>
                <a:gd name="adj" fmla="val 18023"/>
              </a:avLst>
            </a:prstGeom>
            <a:solidFill>
              <a:srgbClr val="E46D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21558" name="Text Box 16"/>
            <p:cNvSpPr txBox="1">
              <a:spLocks noChangeArrowheads="1"/>
            </p:cNvSpPr>
            <p:nvPr/>
          </p:nvSpPr>
          <p:spPr bwMode="auto">
            <a:xfrm>
              <a:off x="8106825" y="2455816"/>
              <a:ext cx="950426"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200" b="1" i="1">
                  <a:solidFill>
                    <a:srgbClr val="000000"/>
                  </a:solidFill>
                </a:rPr>
                <a:t>58.8</a:t>
              </a:r>
              <a:endParaRPr lang="en-GB" altLang="en-US" sz="1200" b="1" i="1">
                <a:solidFill>
                  <a:srgbClr val="000000"/>
                </a:solidFill>
              </a:endParaRPr>
            </a:p>
          </p:txBody>
        </p:sp>
        <p:sp>
          <p:nvSpPr>
            <p:cNvPr id="21559" name="Text Box 16"/>
            <p:cNvSpPr txBox="1">
              <a:spLocks noChangeArrowheads="1"/>
            </p:cNvSpPr>
            <p:nvPr/>
          </p:nvSpPr>
          <p:spPr bwMode="auto">
            <a:xfrm>
              <a:off x="8818833" y="2260283"/>
              <a:ext cx="715944"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200" b="1" i="1">
                  <a:solidFill>
                    <a:srgbClr val="000000"/>
                  </a:solidFill>
                </a:rPr>
                <a:t>60.4</a:t>
              </a:r>
              <a:endParaRPr lang="en-GB" altLang="en-US" sz="1200" b="1" i="1">
                <a:solidFill>
                  <a:srgbClr val="000000"/>
                </a:solidFill>
              </a:endParaRPr>
            </a:p>
          </p:txBody>
        </p:sp>
        <p:sp>
          <p:nvSpPr>
            <p:cNvPr id="21560" name="Text Box 16"/>
            <p:cNvSpPr txBox="1">
              <a:spLocks noChangeArrowheads="1"/>
            </p:cNvSpPr>
            <p:nvPr/>
          </p:nvSpPr>
          <p:spPr bwMode="auto">
            <a:xfrm>
              <a:off x="9326025" y="2113864"/>
              <a:ext cx="728878"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200" b="1" i="1">
                  <a:solidFill>
                    <a:srgbClr val="000000"/>
                  </a:solidFill>
                </a:rPr>
                <a:t>62.9</a:t>
              </a:r>
              <a:endParaRPr lang="en-GB" altLang="en-US" sz="1200" b="1" i="1">
                <a:solidFill>
                  <a:srgbClr val="000000"/>
                </a:solidFill>
              </a:endParaRPr>
            </a:p>
          </p:txBody>
        </p:sp>
        <p:sp>
          <p:nvSpPr>
            <p:cNvPr id="88" name="Cube 87"/>
            <p:cNvSpPr/>
            <p:nvPr/>
          </p:nvSpPr>
          <p:spPr bwMode="auto">
            <a:xfrm>
              <a:off x="9985558" y="2170510"/>
              <a:ext cx="504250" cy="3969867"/>
            </a:xfrm>
            <a:prstGeom prst="cube">
              <a:avLst>
                <a:gd name="adj" fmla="val 18023"/>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sp>
          <p:nvSpPr>
            <p:cNvPr id="21562" name="Text Box 16"/>
            <p:cNvSpPr txBox="1">
              <a:spLocks noChangeArrowheads="1"/>
            </p:cNvSpPr>
            <p:nvPr/>
          </p:nvSpPr>
          <p:spPr bwMode="auto">
            <a:xfrm>
              <a:off x="9834698" y="1809286"/>
              <a:ext cx="728878"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200" b="1" i="1">
                  <a:solidFill>
                    <a:srgbClr val="000000"/>
                  </a:solidFill>
                </a:rPr>
                <a:t>68.0</a:t>
              </a:r>
              <a:endParaRPr lang="en-GB" altLang="en-US" sz="1200" b="1" i="1">
                <a:solidFill>
                  <a:srgbClr val="000000"/>
                </a:solidFill>
              </a:endParaRPr>
            </a:p>
          </p:txBody>
        </p:sp>
        <p:sp>
          <p:nvSpPr>
            <p:cNvPr id="90" name="Cube 89"/>
            <p:cNvSpPr/>
            <p:nvPr/>
          </p:nvSpPr>
          <p:spPr bwMode="auto">
            <a:xfrm>
              <a:off x="10483344" y="2207877"/>
              <a:ext cx="521489" cy="3932500"/>
            </a:xfrm>
            <a:prstGeom prst="cube">
              <a:avLst>
                <a:gd name="adj" fmla="val 18023"/>
              </a:avLst>
            </a:prstGeom>
            <a:solidFill>
              <a:srgbClr val="AD39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endParaRPr lang="en-US" altLang="en-US" sz="1200">
                <a:solidFill>
                  <a:srgbClr val="FFFFFF"/>
                </a:solidFill>
              </a:endParaRPr>
            </a:p>
          </p:txBody>
        </p:sp>
        <p:grpSp>
          <p:nvGrpSpPr>
            <p:cNvPr id="21564" name="Group 8"/>
            <p:cNvGrpSpPr/>
            <p:nvPr/>
          </p:nvGrpSpPr>
          <p:grpSpPr bwMode="auto">
            <a:xfrm>
              <a:off x="8470159" y="5402702"/>
              <a:ext cx="2446159" cy="694415"/>
              <a:chOff x="8046751" y="5473367"/>
              <a:chExt cx="2139015" cy="579352"/>
            </a:xfrm>
          </p:grpSpPr>
          <p:sp>
            <p:nvSpPr>
              <p:cNvPr id="21569" name="Text Box 16"/>
              <p:cNvSpPr txBox="1">
                <a:spLocks noChangeArrowheads="1"/>
              </p:cNvSpPr>
              <p:nvPr/>
            </p:nvSpPr>
            <p:spPr bwMode="auto">
              <a:xfrm rot="-5400000">
                <a:off x="7924291" y="5599631"/>
                <a:ext cx="573723" cy="32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2013</a:t>
                </a:r>
                <a:endParaRPr lang="en-GB" altLang="en-US" sz="1200" b="1">
                  <a:solidFill>
                    <a:srgbClr val="000000"/>
                  </a:solidFill>
                </a:endParaRPr>
              </a:p>
            </p:txBody>
          </p:sp>
          <p:sp>
            <p:nvSpPr>
              <p:cNvPr id="21570" name="Text Box 16"/>
              <p:cNvSpPr txBox="1">
                <a:spLocks noChangeArrowheads="1"/>
              </p:cNvSpPr>
              <p:nvPr/>
            </p:nvSpPr>
            <p:spPr bwMode="auto">
              <a:xfrm rot="-5400000">
                <a:off x="8399955" y="5601456"/>
                <a:ext cx="573723" cy="32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2014</a:t>
                </a:r>
                <a:endParaRPr lang="en-GB" altLang="en-US" sz="1200" b="1">
                  <a:solidFill>
                    <a:srgbClr val="000000"/>
                  </a:solidFill>
                </a:endParaRPr>
              </a:p>
            </p:txBody>
          </p:sp>
          <p:sp>
            <p:nvSpPr>
              <p:cNvPr id="21571" name="Text Box 16"/>
              <p:cNvSpPr txBox="1">
                <a:spLocks noChangeArrowheads="1"/>
              </p:cNvSpPr>
              <p:nvPr/>
            </p:nvSpPr>
            <p:spPr bwMode="auto">
              <a:xfrm rot="-5400000">
                <a:off x="8848898" y="5595827"/>
                <a:ext cx="573723" cy="32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2015</a:t>
                </a:r>
                <a:endParaRPr lang="en-GB" altLang="en-US" sz="1200" b="1">
                  <a:solidFill>
                    <a:srgbClr val="000000"/>
                  </a:solidFill>
                </a:endParaRPr>
              </a:p>
            </p:txBody>
          </p:sp>
          <p:sp>
            <p:nvSpPr>
              <p:cNvPr id="21572" name="Text Box 16"/>
              <p:cNvSpPr txBox="1">
                <a:spLocks noChangeArrowheads="1"/>
              </p:cNvSpPr>
              <p:nvPr/>
            </p:nvSpPr>
            <p:spPr bwMode="auto">
              <a:xfrm rot="-5400000">
                <a:off x="9277309" y="5598881"/>
                <a:ext cx="573723" cy="32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2016</a:t>
                </a:r>
                <a:endParaRPr lang="en-GB" altLang="en-US" sz="1200" b="1">
                  <a:solidFill>
                    <a:srgbClr val="000000"/>
                  </a:solidFill>
                </a:endParaRPr>
              </a:p>
            </p:txBody>
          </p:sp>
          <p:sp>
            <p:nvSpPr>
              <p:cNvPr id="21573" name="Text Box 16"/>
              <p:cNvSpPr txBox="1">
                <a:spLocks noChangeArrowheads="1"/>
              </p:cNvSpPr>
              <p:nvPr/>
            </p:nvSpPr>
            <p:spPr bwMode="auto">
              <a:xfrm rot="-5400000">
                <a:off x="9734503" y="5598881"/>
                <a:ext cx="573723" cy="32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2017</a:t>
                </a:r>
                <a:endParaRPr lang="en-GB" altLang="en-US" sz="1200" b="1">
                  <a:solidFill>
                    <a:srgbClr val="000000"/>
                  </a:solidFill>
                </a:endParaRPr>
              </a:p>
            </p:txBody>
          </p:sp>
        </p:grpSp>
        <p:sp>
          <p:nvSpPr>
            <p:cNvPr id="21565" name="Text Box 16"/>
            <p:cNvSpPr txBox="1">
              <a:spLocks noChangeArrowheads="1"/>
            </p:cNvSpPr>
            <p:nvPr/>
          </p:nvSpPr>
          <p:spPr bwMode="auto">
            <a:xfrm>
              <a:off x="10379306" y="1850586"/>
              <a:ext cx="728878"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US" altLang="en-US" sz="1200" b="1" i="1">
                  <a:solidFill>
                    <a:srgbClr val="000000"/>
                  </a:solidFill>
                </a:rPr>
                <a:t>67.7</a:t>
              </a:r>
              <a:endParaRPr lang="en-GB" altLang="en-US" sz="1200" b="1" i="1">
                <a:solidFill>
                  <a:srgbClr val="000000"/>
                </a:solidFill>
              </a:endParaRPr>
            </a:p>
          </p:txBody>
        </p:sp>
        <p:cxnSp>
          <p:nvCxnSpPr>
            <p:cNvPr id="3" name="Straight Connector 2"/>
            <p:cNvCxnSpPr/>
            <p:nvPr/>
          </p:nvCxnSpPr>
          <p:spPr>
            <a:xfrm>
              <a:off x="1441322" y="360471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1567" name="AutoShape 15"/>
            <p:cNvSpPr>
              <a:spLocks noChangeArrowheads="1"/>
            </p:cNvSpPr>
            <p:nvPr/>
          </p:nvSpPr>
          <p:spPr bwMode="auto">
            <a:xfrm>
              <a:off x="1754174" y="1998379"/>
              <a:ext cx="196072" cy="147263"/>
            </a:xfrm>
            <a:prstGeom prst="cube">
              <a:avLst>
                <a:gd name="adj" fmla="val 4017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68" name="Text Box 16"/>
            <p:cNvSpPr txBox="1">
              <a:spLocks noChangeArrowheads="1"/>
            </p:cNvSpPr>
            <p:nvPr/>
          </p:nvSpPr>
          <p:spPr bwMode="auto">
            <a:xfrm>
              <a:off x="1110437" y="1945426"/>
              <a:ext cx="666640" cy="31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70</a:t>
              </a:r>
              <a:endParaRPr lang="en-GB" altLang="en-US" sz="1200" b="1">
                <a:solidFill>
                  <a:srgbClr val="000000"/>
                </a:solidFill>
              </a:endParaRPr>
            </a:p>
          </p:txBody>
        </p:sp>
      </p:grpSp>
      <p:sp>
        <p:nvSpPr>
          <p:cNvPr id="21508" name="TextBox 20"/>
          <p:cNvSpPr txBox="1">
            <a:spLocks noChangeArrowheads="1"/>
          </p:cNvSpPr>
          <p:nvPr/>
        </p:nvSpPr>
        <p:spPr bwMode="auto">
          <a:xfrm>
            <a:off x="1897064" y="6162675"/>
            <a:ext cx="7261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IN" altLang="en-US" sz="800" i="1">
                <a:solidFill>
                  <a:srgbClr val="000000"/>
                </a:solidFill>
                <a:cs typeface="Arial" panose="020B0604020202020204" pitchFamily="34" charset="0"/>
              </a:rPr>
              <a:t>Source</a:t>
            </a:r>
            <a:r>
              <a:rPr lang="en-IN" altLang="en-US" sz="800">
                <a:solidFill>
                  <a:srgbClr val="000000"/>
                </a:solidFill>
                <a:cs typeface="Arial" panose="020B0604020202020204" pitchFamily="34" charset="0"/>
              </a:rPr>
              <a:t>: </a:t>
            </a:r>
            <a:r>
              <a:rPr lang="en-US" altLang="en-US" sz="800">
                <a:solidFill>
                  <a:srgbClr val="000000"/>
                </a:solidFill>
                <a:cs typeface="Arial" panose="020B0604020202020204" pitchFamily="34" charset="0"/>
              </a:rPr>
              <a:t>Compiled from information in ‘Navigating uncertainty: PwC's annual global working capital study’, 2018/19, www.pwc.com.</a:t>
            </a:r>
            <a:endParaRPr lang="en-GB" altLang="en-US" sz="800">
              <a:solidFill>
                <a:srgbClr val="000000"/>
              </a:solidFill>
              <a:cs typeface="Arial" panose="020B0604020202020204" pitchFamily="34" charset="0"/>
            </a:endParaRPr>
          </a:p>
        </p:txBody>
      </p:sp>
      <p:sp>
        <p:nvSpPr>
          <p:cNvPr id="21509" name="AutoShape 15"/>
          <p:cNvSpPr>
            <a:spLocks noChangeArrowheads="1"/>
          </p:cNvSpPr>
          <p:nvPr/>
        </p:nvSpPr>
        <p:spPr bwMode="auto">
          <a:xfrm>
            <a:off x="2862263" y="1546226"/>
            <a:ext cx="144462" cy="130175"/>
          </a:xfrm>
          <a:prstGeom prst="cube">
            <a:avLst>
              <a:gd name="adj" fmla="val 4017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endParaRPr>
          </a:p>
        </p:txBody>
      </p:sp>
      <p:sp>
        <p:nvSpPr>
          <p:cNvPr id="21510" name="Text Box 16"/>
          <p:cNvSpPr txBox="1">
            <a:spLocks noChangeArrowheads="1"/>
          </p:cNvSpPr>
          <p:nvPr/>
        </p:nvSpPr>
        <p:spPr bwMode="auto">
          <a:xfrm>
            <a:off x="2387601" y="1498601"/>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1200" b="1">
                <a:solidFill>
                  <a:srgbClr val="000000"/>
                </a:solidFill>
              </a:rPr>
              <a:t>80</a:t>
            </a:r>
            <a:endParaRPr lang="en-GB" altLang="en-US" sz="1200" b="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00264" y="556994"/>
            <a:ext cx="4753535" cy="1672499"/>
          </a:xfrm>
        </p:spPr>
        <p:txBody>
          <a:bodyPr vert="horz" lIns="91440" tIns="45720" rIns="91440" bIns="45720" rtlCol="0" anchor="ctr">
            <a:normAutofit/>
          </a:bodyPr>
          <a:lstStyle/>
          <a:p>
            <a:r>
              <a:rPr lang="en-US" sz="4000" kern="1200">
                <a:solidFill>
                  <a:schemeClr val="tx1"/>
                </a:solidFill>
                <a:latin typeface="+mj-lt"/>
                <a:ea typeface="+mj-ea"/>
                <a:cs typeface="+mj-cs"/>
              </a:rPr>
              <a:t>Inventories</a:t>
            </a:r>
            <a:endParaRPr lang="en-US" sz="4000" kern="1200">
              <a:solidFill>
                <a:schemeClr val="tx1"/>
              </a:solidFill>
              <a:latin typeface="+mj-lt"/>
              <a:ea typeface="+mj-ea"/>
              <a:cs typeface="+mj-cs"/>
            </a:endParaRPr>
          </a:p>
        </p:txBody>
      </p:sp>
      <p:pic>
        <p:nvPicPr>
          <p:cNvPr id="9" name="Picture 8" descr="A store filled with lots of food&#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27974" r="11943"/>
          <a:stretch>
            <a:fillRect/>
          </a:stretch>
        </p:blipFill>
        <p:spPr>
          <a:xfrm>
            <a:off x="-4642" y="10"/>
            <a:ext cx="3006061" cy="3339639"/>
          </a:xfrm>
          <a:prstGeom prst="rect">
            <a:avLst/>
          </a:prstGeom>
        </p:spPr>
      </p:pic>
      <p:pic>
        <p:nvPicPr>
          <p:cNvPr id="14" name="Picture 13" descr="A pile of fresh fruit and vegetables on display&#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20041" r="13461" b="4"/>
          <a:stretch>
            <a:fillRect/>
          </a:stretch>
        </p:blipFill>
        <p:spPr>
          <a:xfrm>
            <a:off x="3198068" y="10"/>
            <a:ext cx="2991088" cy="3339639"/>
          </a:xfrm>
          <a:prstGeom prst="rect">
            <a:avLst/>
          </a:prstGeom>
        </p:spPr>
      </p:pic>
      <p:pic>
        <p:nvPicPr>
          <p:cNvPr id="5" name="Content Placeholder 4" descr="A car parked in a parking lot&#10;&#10;Description automatically generated"/>
          <p:cNvPicPr>
            <a:picLocks noGrp="1" noChangeAspect="1"/>
          </p:cNvPicPr>
          <p:nvPr>
            <p:ph idx="1"/>
          </p:nvPr>
        </p:nvPicPr>
        <p:blipFill rotWithShape="1">
          <a:blip r:embed="rId3">
            <a:extLst>
              <a:ext uri="{28A0092B-C50C-407E-A947-70E740481C1C}">
                <a14:useLocalDpi xmlns:a14="http://schemas.microsoft.com/office/drawing/2010/main" val="0"/>
              </a:ext>
            </a:extLst>
          </a:blip>
          <a:srcRect t="12968" r="1" b="1"/>
          <a:stretch>
            <a:fillRect/>
          </a:stretch>
        </p:blipFill>
        <p:spPr>
          <a:xfrm>
            <a:off x="-2" y="3518351"/>
            <a:ext cx="6189158" cy="3339649"/>
          </a:xfrm>
          <a:prstGeom prst="rect">
            <a:avLst/>
          </a:prstGeom>
        </p:spPr>
      </p:pic>
      <p:sp>
        <p:nvSpPr>
          <p:cNvPr id="15" name="TextBox 14"/>
          <p:cNvSpPr txBox="1"/>
          <p:nvPr/>
        </p:nvSpPr>
        <p:spPr>
          <a:xfrm>
            <a:off x="6600265" y="2413645"/>
            <a:ext cx="4753534" cy="3694734"/>
          </a:xfrm>
          <a:prstGeom prst="rect">
            <a:avLst/>
          </a:prstGeom>
        </p:spPr>
        <p:txBody>
          <a:bodyPr vert="horz" lIns="91440" tIns="45720" rIns="91440" bIns="45720" rtlCol="0">
            <a:normAutofit/>
          </a:bodyPr>
          <a:lstStyle/>
          <a:p>
            <a:pPr marL="285750" marR="0" lvl="0" indent="-228600" defTabSz="914400" fontAlgn="auto">
              <a:lnSpc>
                <a:spcPct val="90000"/>
              </a:lnSpc>
              <a:spcBef>
                <a:spcPts val="0"/>
              </a:spcBef>
              <a:spcAft>
                <a:spcPts val="600"/>
              </a:spcAft>
              <a:buClrTx/>
              <a:buSzTx/>
              <a:buFont typeface="Arial" panose="020B0604020202020204" pitchFamily="34" charset="0"/>
              <a:buChar char="•"/>
              <a:defRPr/>
            </a:pPr>
            <a:r>
              <a:rPr kumimoji="0" lang="en-US" sz="2000" b="0" i="0" u="none" strike="noStrike" cap="none" spc="0" normalizeH="0" baseline="0" noProof="0" dirty="0">
                <a:ln>
                  <a:noFill/>
                </a:ln>
                <a:effectLst/>
                <a:uLnTx/>
                <a:uFillTx/>
              </a:rPr>
              <a:t>Opportunity cost</a:t>
            </a:r>
            <a:endParaRPr kumimoji="0" lang="en-US" sz="20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defRPr/>
            </a:pPr>
            <a:r>
              <a:rPr kumimoji="0" lang="en-US" sz="2000" b="0" i="0" u="none" strike="noStrike" cap="none" spc="0" normalizeH="0" baseline="0" noProof="0" dirty="0">
                <a:ln>
                  <a:noFill/>
                </a:ln>
                <a:effectLst/>
                <a:uLnTx/>
                <a:uFillTx/>
              </a:rPr>
              <a:t>Finance cost</a:t>
            </a:r>
            <a:endParaRPr kumimoji="0" lang="en-US" sz="20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defRPr/>
            </a:pPr>
            <a:r>
              <a:rPr kumimoji="0" lang="en-US" sz="2000" b="0" i="0" u="none" strike="noStrike" cap="none" spc="0" normalizeH="0" baseline="0" noProof="0" dirty="0">
                <a:ln>
                  <a:noFill/>
                </a:ln>
                <a:effectLst/>
                <a:uLnTx/>
                <a:uFillTx/>
              </a:rPr>
              <a:t>Storage and handling</a:t>
            </a:r>
            <a:endParaRPr kumimoji="0" lang="en-US" sz="20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defRPr/>
            </a:pPr>
            <a:r>
              <a:rPr kumimoji="0" lang="en-US" sz="2000" b="0" i="0" u="none" strike="noStrike" cap="none" spc="0" normalizeH="0" baseline="0" noProof="0" dirty="0">
                <a:ln>
                  <a:noFill/>
                </a:ln>
                <a:effectLst/>
                <a:uLnTx/>
                <a:uFillTx/>
              </a:rPr>
              <a:t>Order costs</a:t>
            </a:r>
            <a:endParaRPr kumimoji="0" lang="en-US" sz="20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defRPr/>
            </a:pPr>
            <a:r>
              <a:rPr kumimoji="0" lang="en-US" sz="2000" b="0" i="0" u="none" strike="noStrike" cap="none" spc="0" normalizeH="0" baseline="0" noProof="0" dirty="0">
                <a:ln>
                  <a:noFill/>
                </a:ln>
                <a:effectLst/>
                <a:uLnTx/>
                <a:uFillTx/>
              </a:rPr>
              <a:t>Obsolescence</a:t>
            </a:r>
            <a:endParaRPr kumimoji="0" lang="en-US" sz="20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defRPr/>
            </a:pPr>
            <a:r>
              <a:rPr kumimoji="0" lang="en-US" sz="2000" b="0" i="0" u="none" strike="noStrike" cap="none" spc="0" normalizeH="0" baseline="0" noProof="0" dirty="0">
                <a:ln>
                  <a:noFill/>
                </a:ln>
                <a:effectLst/>
                <a:uLnTx/>
                <a:uFillTx/>
              </a:rPr>
              <a:t>Lost sales</a:t>
            </a:r>
            <a:endParaRPr kumimoji="0" lang="en-US" sz="20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defRPr/>
            </a:pPr>
            <a:r>
              <a:rPr kumimoji="0" lang="en-US" sz="2000" b="0" i="0" u="none" strike="noStrike" cap="none" spc="0" normalizeH="0" baseline="0" noProof="0" dirty="0">
                <a:ln>
                  <a:noFill/>
                </a:ln>
                <a:effectLst/>
                <a:uLnTx/>
                <a:uFillTx/>
              </a:rPr>
              <a:t>Goodwill</a:t>
            </a:r>
            <a:endParaRPr kumimoji="0" lang="en-US" sz="20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defRPr/>
            </a:pPr>
            <a:r>
              <a:rPr kumimoji="0" lang="en-US" sz="2000" b="0" i="0" u="none" strike="noStrike" cap="none" spc="0" normalizeH="0" baseline="0" noProof="0" dirty="0">
                <a:ln>
                  <a:noFill/>
                </a:ln>
                <a:effectLst/>
                <a:uLnTx/>
                <a:uFillTx/>
              </a:rPr>
              <a:t>Lost production</a:t>
            </a:r>
            <a:endParaRPr kumimoji="0" lang="en-US" sz="2000" b="0" i="0" u="none" strike="noStrike" cap="none" spc="0" normalizeH="0" baseline="0" noProof="0" dirty="0">
              <a:ln>
                <a:noFill/>
              </a:ln>
              <a:effectLst/>
              <a:uLnTx/>
              <a:uFillTx/>
            </a:endParaRPr>
          </a:p>
        </p:txBody>
      </p:sp>
    </p:spTree>
  </p:cSld>
  <p:clrMapOvr>
    <a:masterClrMapping/>
  </p:clrMapOvr>
</p:sld>
</file>

<file path=ppt/tags/tag1.xml><?xml version="1.0" encoding="utf-8"?>
<p:tagLst xmlns:p="http://schemas.openxmlformats.org/presentationml/2006/main">
  <p:tag name="commondata" val="eyJoZGlkIjoiYTk4NWE2MDhkZjdhMjJhYWFhNmJkMDhiY2VmMTM5YzUifQ=="/>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tent slides - basi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 slides - basic">
  <a:themeElements>
    <a:clrScheme name="London Met Palette">
      <a:dk1>
        <a:srgbClr val="231F20"/>
      </a:dk1>
      <a:lt1>
        <a:sysClr val="window" lastClr="FFFFFF"/>
      </a:lt1>
      <a:dk2>
        <a:srgbClr val="444448"/>
      </a:dk2>
      <a:lt2>
        <a:srgbClr val="CBC8C8"/>
      </a:lt2>
      <a:accent1>
        <a:srgbClr val="FF9A32"/>
      </a:accent1>
      <a:accent2>
        <a:srgbClr val="D8484B"/>
      </a:accent2>
      <a:accent3>
        <a:srgbClr val="009A72"/>
      </a:accent3>
      <a:accent4>
        <a:srgbClr val="FBCF00"/>
      </a:accent4>
      <a:accent5>
        <a:srgbClr val="00225B"/>
      </a:accent5>
      <a:accent6>
        <a:srgbClr val="970A2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7375</Words>
  <Application>WPS 演示</Application>
  <PresentationFormat>Widescreen</PresentationFormat>
  <Paragraphs>691</Paragraphs>
  <Slides>45</Slides>
  <Notes>11</Notes>
  <HiddenSlides>0</HiddenSlides>
  <MMClips>1</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45</vt:i4>
      </vt:variant>
    </vt:vector>
  </HeadingPairs>
  <TitlesOfParts>
    <vt:vector size="60" baseType="lpstr">
      <vt:lpstr>Arial</vt:lpstr>
      <vt:lpstr>宋体</vt:lpstr>
      <vt:lpstr>Wingdings</vt:lpstr>
      <vt:lpstr>Arial</vt:lpstr>
      <vt:lpstr>Verdana</vt:lpstr>
      <vt:lpstr>Calibri</vt:lpstr>
      <vt:lpstr>微软雅黑</vt:lpstr>
      <vt:lpstr>Arial Unicode MS</vt:lpstr>
      <vt:lpstr>等线</vt:lpstr>
      <vt:lpstr>Times New Roman</vt:lpstr>
      <vt:lpstr>Calibri Light</vt:lpstr>
      <vt:lpstr>2_Default Design</vt:lpstr>
      <vt:lpstr>Default Design</vt:lpstr>
      <vt:lpstr>3_Content slides - basic</vt:lpstr>
      <vt:lpstr>2_Content slides - basic</vt:lpstr>
      <vt:lpstr>MN7029 – Financial Decision Making</vt:lpstr>
      <vt:lpstr>Lecture recordings</vt:lpstr>
      <vt:lpstr>Learning Outcomes</vt:lpstr>
      <vt:lpstr>What are the components of working capital?</vt:lpstr>
      <vt:lpstr>PowerPoint 演示文稿</vt:lpstr>
      <vt:lpstr>PowerPoint 演示文稿</vt:lpstr>
      <vt:lpstr>What can change amount or split of working capital?</vt:lpstr>
      <vt:lpstr>PowerPoint 演示文稿</vt:lpstr>
      <vt:lpstr>Inventories</vt:lpstr>
      <vt:lpstr>PowerPoint 演示文稿</vt:lpstr>
      <vt:lpstr>PowerPoint 演示文稿</vt:lpstr>
      <vt:lpstr>1. Forecasting future demand</vt:lpstr>
      <vt:lpstr>PowerPoint 演示文稿</vt:lpstr>
      <vt:lpstr>3. Recording and reordering systems</vt:lpstr>
      <vt:lpstr>PowerPoint 演示文稿</vt:lpstr>
      <vt:lpstr>PowerPoint 演示文稿</vt:lpstr>
      <vt:lpstr>PowerPoint 演示文稿</vt:lpstr>
      <vt:lpstr>PowerPoint 演示文稿</vt:lpstr>
      <vt:lpstr>6. Enterprise Resource Planning Systems</vt:lpstr>
      <vt:lpstr>PowerPoint 演示文稿</vt:lpstr>
      <vt:lpstr>Toyota Production System (https://www.youtube.com/watch?v=nFu4FFgbMY4&amp;t=1s)</vt:lpstr>
      <vt:lpstr>PowerPoint 演示文稿</vt:lpstr>
      <vt:lpstr>PowerPoint 演示文稿</vt:lpstr>
      <vt:lpstr>What might you look at to determine whether you will offer credit to a particular customer?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Why does a business hold cash?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Managing Trade Payables</vt:lpstr>
      <vt:lpstr>Discussion question</vt:lpstr>
      <vt:lpstr>What’s Next…</vt:lpstr>
      <vt:lpstr>Have a lovely break!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MN6068 – Financial Decision Making for Managers</dc:title>
  <dc:creator>Natalie Langley</dc:creator>
  <cp:lastModifiedBy>Jyyy</cp:lastModifiedBy>
  <cp:revision>12</cp:revision>
  <dcterms:created xsi:type="dcterms:W3CDTF">2020-11-17T11:23:00Z</dcterms:created>
  <dcterms:modified xsi:type="dcterms:W3CDTF">2024-04-12T12:47:14Z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14B75E92FB2C445CBECAF7308689866A_12</vt:lpwstr>
  </property>
  <property fmtid="{D5CDD505-2E9C-101B-9397-08002B2CF9AE}" pid="3" name="KSOProductBuildVer">
    <vt:lpwstr>2052-12.1.0.16250</vt:lpwstr>
  </property>
</Properties>
</file>