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88" r:id="rId4"/>
    <p:sldMasterId id="2147483700" r:id="rId5"/>
    <p:sldMasterId id="2147483715" r:id="rId6"/>
  </p:sldMasterIdLst>
  <p:notesMasterIdLst>
    <p:notesMasterId r:id="rId58"/>
  </p:notesMasterIdLst>
  <p:sldIdLst>
    <p:sldId id="313" r:id="rId7"/>
    <p:sldId id="666" r:id="rId8"/>
    <p:sldId id="700" r:id="rId9"/>
    <p:sldId id="684" r:id="rId10"/>
    <p:sldId id="703" r:id="rId11"/>
    <p:sldId id="704" r:id="rId12"/>
    <p:sldId id="705" r:id="rId13"/>
    <p:sldId id="668" r:id="rId14"/>
    <p:sldId id="685" r:id="rId15"/>
    <p:sldId id="667" r:id="rId16"/>
    <p:sldId id="277" r:id="rId17"/>
    <p:sldId id="669" r:id="rId18"/>
    <p:sldId id="675" r:id="rId19"/>
    <p:sldId id="677" r:id="rId20"/>
    <p:sldId id="320" r:id="rId21"/>
    <p:sldId id="265" r:id="rId22"/>
    <p:sldId id="681" r:id="rId23"/>
    <p:sldId id="326" r:id="rId24"/>
    <p:sldId id="678" r:id="rId25"/>
    <p:sldId id="322" r:id="rId26"/>
    <p:sldId id="680" r:id="rId27"/>
    <p:sldId id="324" r:id="rId28"/>
    <p:sldId id="327" r:id="rId29"/>
    <p:sldId id="273" r:id="rId30"/>
    <p:sldId id="689" r:id="rId31"/>
    <p:sldId id="329" r:id="rId32"/>
    <p:sldId id="330" r:id="rId33"/>
    <p:sldId id="331" r:id="rId34"/>
    <p:sldId id="263" r:id="rId35"/>
    <p:sldId id="267" r:id="rId36"/>
    <p:sldId id="692" r:id="rId37"/>
    <p:sldId id="268" r:id="rId38"/>
    <p:sldId id="333" r:id="rId39"/>
    <p:sldId id="269" r:id="rId40"/>
    <p:sldId id="276" r:id="rId41"/>
    <p:sldId id="715" r:id="rId42"/>
    <p:sldId id="334" r:id="rId43"/>
    <p:sldId id="335" r:id="rId44"/>
    <p:sldId id="336" r:id="rId45"/>
    <p:sldId id="682" r:id="rId46"/>
    <p:sldId id="300" r:id="rId47"/>
    <p:sldId id="301" r:id="rId48"/>
    <p:sldId id="302" r:id="rId49"/>
    <p:sldId id="303" r:id="rId50"/>
    <p:sldId id="676" r:id="rId51"/>
    <p:sldId id="339" r:id="rId52"/>
    <p:sldId id="686" r:id="rId53"/>
    <p:sldId id="340" r:id="rId54"/>
    <p:sldId id="283" r:id="rId55"/>
    <p:sldId id="271" r:id="rId56"/>
    <p:sldId id="701" r:id="rId57"/>
  </p:sldIdLst>
  <p:sldSz cx="12192000" cy="6858000"/>
  <p:notesSz cx="6858000" cy="91440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23" userDrawn="1">
          <p15:clr>
            <a:srgbClr val="A4A3A4"/>
          </p15:clr>
        </p15:guide>
        <p15:guide id="3" orient="horz" pos="4085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400" userDrawn="1">
          <p15:clr>
            <a:srgbClr val="A4A3A4"/>
          </p15:clr>
        </p15:guide>
        <p15:guide id="7" pos="7379" userDrawn="1">
          <p15:clr>
            <a:srgbClr val="A4A3A4"/>
          </p15:clr>
        </p15:guide>
        <p15:guide id="8" orient="horz" pos="618" userDrawn="1">
          <p15:clr>
            <a:srgbClr val="A4A3A4"/>
          </p15:clr>
        </p15:guide>
        <p15:guide id="9" pos="4777" userDrawn="1">
          <p15:clr>
            <a:srgbClr val="A4A3A4"/>
          </p15:clr>
        </p15:guide>
        <p15:guide id="10" orient="horz" pos="17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malesh, Soundararajan" initials="" lastIdx="6" clrIdx="0"/>
  <p:cmAuthor id="2" name="Sudhakar, Murugan" initials="" lastIdx="2" clrIdx="1"/>
  <p:cmAuthor id="3" name="Shakilarani, Balasubramanian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7BA4"/>
    <a:srgbClr val="6A4020"/>
    <a:srgbClr val="993300"/>
    <a:srgbClr val="E7D0B9"/>
    <a:srgbClr val="DDBC9B"/>
    <a:srgbClr val="FFCC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1744" autoAdjust="0"/>
  </p:normalViewPr>
  <p:slideViewPr>
    <p:cSldViewPr snapToGrid="0">
      <p:cViewPr varScale="1">
        <p:scale>
          <a:sx n="97" d="100"/>
          <a:sy n="97" d="100"/>
        </p:scale>
        <p:origin x="288" y="96"/>
      </p:cViewPr>
      <p:guideLst>
        <p:guide orient="horz" pos="2160"/>
        <p:guide orient="horz" pos="323"/>
        <p:guide orient="horz" pos="4085"/>
        <p:guide orient="horz" pos="3952"/>
        <p:guide pos="3840"/>
        <p:guide pos="400"/>
        <p:guide pos="7379"/>
        <p:guide orient="horz" pos="618"/>
        <p:guide pos="4777"/>
        <p:guide orient="horz" pos="17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gs" Target="tags/tag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82238-D4D4-498F-B393-B581DD5F5D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E5CAC391-CBEF-4473-AC96-51E2D7509909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Scanning</a:t>
          </a:r>
        </a:p>
      </dgm:t>
    </dgm:pt>
    <dgm:pt modelId="{D6C01F4F-71B8-4E9A-BA2B-02E446766A1F}" type="parTrans" cxnId="{2156F51B-FE60-4006-99E8-127AB25628C3}">
      <dgm:prSet/>
      <dgm:spPr/>
      <dgm:t>
        <a:bodyPr/>
        <a:lstStyle/>
        <a:p>
          <a:endParaRPr lang="en-US"/>
        </a:p>
      </dgm:t>
    </dgm:pt>
    <dgm:pt modelId="{641D6D03-E51E-4284-810F-5CDB652F7C91}" type="sibTrans" cxnId="{2156F51B-FE60-4006-99E8-127AB25628C3}">
      <dgm:prSet/>
      <dgm:spPr/>
      <dgm:t>
        <a:bodyPr/>
        <a:lstStyle/>
        <a:p>
          <a:endParaRPr lang="en-US"/>
        </a:p>
      </dgm:t>
    </dgm:pt>
    <dgm:pt modelId="{2759A896-3F44-42A2-AFBA-1AEBC293BD3B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Trend analysis</a:t>
          </a:r>
        </a:p>
      </dgm:t>
    </dgm:pt>
    <dgm:pt modelId="{057C3C63-E3BF-4955-B59F-55E4A61FB892}" type="parTrans" cxnId="{37B3935F-E5DA-4558-9FEE-365160589DC9}">
      <dgm:prSet/>
      <dgm:spPr/>
      <dgm:t>
        <a:bodyPr/>
        <a:lstStyle/>
        <a:p>
          <a:endParaRPr lang="en-US"/>
        </a:p>
      </dgm:t>
    </dgm:pt>
    <dgm:pt modelId="{353A2AAE-7F92-44C0-8D0E-BA0248725B1F}" type="sibTrans" cxnId="{37B3935F-E5DA-4558-9FEE-365160589DC9}">
      <dgm:prSet/>
      <dgm:spPr/>
      <dgm:t>
        <a:bodyPr/>
        <a:lstStyle/>
        <a:p>
          <a:endParaRPr lang="en-US"/>
        </a:p>
      </dgm:t>
    </dgm:pt>
    <dgm:pt modelId="{05F6C0D7-6862-490E-925D-713329877FB5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Common sized statements</a:t>
          </a:r>
        </a:p>
      </dgm:t>
    </dgm:pt>
    <dgm:pt modelId="{5EB90BEC-68E3-460F-8866-06E58EE1ABBC}" type="parTrans" cxnId="{BB360CF3-8F98-4960-92BB-B3040A80BA7E}">
      <dgm:prSet/>
      <dgm:spPr/>
      <dgm:t>
        <a:bodyPr/>
        <a:lstStyle/>
        <a:p>
          <a:endParaRPr lang="en-US"/>
        </a:p>
      </dgm:t>
    </dgm:pt>
    <dgm:pt modelId="{C9917357-DF71-4A74-B378-8B32FC779BB4}" type="sibTrans" cxnId="{BB360CF3-8F98-4960-92BB-B3040A80BA7E}">
      <dgm:prSet/>
      <dgm:spPr/>
      <dgm:t>
        <a:bodyPr/>
        <a:lstStyle/>
        <a:p>
          <a:endParaRPr lang="en-US"/>
        </a:p>
      </dgm:t>
    </dgm:pt>
    <dgm:pt modelId="{DBA8B534-2E6F-4920-8AEF-4D1A2B205CDF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Financial ratios</a:t>
          </a:r>
        </a:p>
      </dgm:t>
    </dgm:pt>
    <dgm:pt modelId="{6E6F0A68-45E2-4906-80EA-98C673AB9ACB}" type="parTrans" cxnId="{6443A8B9-5AE5-4468-8F4F-53739E365BD7}">
      <dgm:prSet/>
      <dgm:spPr/>
      <dgm:t>
        <a:bodyPr/>
        <a:lstStyle/>
        <a:p>
          <a:endParaRPr lang="en-US"/>
        </a:p>
      </dgm:t>
    </dgm:pt>
    <dgm:pt modelId="{F2755987-5002-43ED-95F5-6DDFC77A8F1F}" type="sibTrans" cxnId="{6443A8B9-5AE5-4468-8F4F-53739E365BD7}">
      <dgm:prSet/>
      <dgm:spPr/>
      <dgm:t>
        <a:bodyPr/>
        <a:lstStyle/>
        <a:p>
          <a:endParaRPr lang="en-US"/>
        </a:p>
      </dgm:t>
    </dgm:pt>
    <dgm:pt modelId="{1BA75949-BAEC-438C-922A-3B25C689D1D4}" type="pres">
      <dgm:prSet presAssocID="{51082238-D4D4-498F-B393-B581DD5F5D78}" presName="root" presStyleCnt="0">
        <dgm:presLayoutVars>
          <dgm:dir/>
          <dgm:resizeHandles val="exact"/>
        </dgm:presLayoutVars>
      </dgm:prSet>
      <dgm:spPr/>
    </dgm:pt>
    <dgm:pt modelId="{145DB6FC-1BAB-4916-A33E-B7714B8DF981}" type="pres">
      <dgm:prSet presAssocID="{E5CAC391-CBEF-4473-AC96-51E2D7509909}" presName="compNode" presStyleCnt="0"/>
      <dgm:spPr/>
    </dgm:pt>
    <dgm:pt modelId="{E2002A63-0016-4729-AB5A-08D2511EEDAD}" type="pres">
      <dgm:prSet presAssocID="{E5CAC391-CBEF-4473-AC96-51E2D7509909}" presName="bgRect" presStyleLbl="bgShp" presStyleIdx="0" presStyleCnt="4"/>
      <dgm:spPr/>
    </dgm:pt>
    <dgm:pt modelId="{366CC0DD-6739-4AF2-B77A-46E198F44D1C}" type="pres">
      <dgm:prSet presAssocID="{E5CAC391-CBEF-4473-AC96-51E2D75099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otocopier"/>
        </a:ext>
      </dgm:extLst>
    </dgm:pt>
    <dgm:pt modelId="{59F6283F-ED70-409A-B96A-F1AD39C77968}" type="pres">
      <dgm:prSet presAssocID="{E5CAC391-CBEF-4473-AC96-51E2D7509909}" presName="spaceRect" presStyleCnt="0"/>
      <dgm:spPr/>
    </dgm:pt>
    <dgm:pt modelId="{5876BD63-809D-4086-8A17-F495178D62E5}" type="pres">
      <dgm:prSet presAssocID="{E5CAC391-CBEF-4473-AC96-51E2D7509909}" presName="parTx" presStyleLbl="revTx" presStyleIdx="0" presStyleCnt="4">
        <dgm:presLayoutVars>
          <dgm:chMax val="0"/>
          <dgm:chPref val="0"/>
        </dgm:presLayoutVars>
      </dgm:prSet>
      <dgm:spPr/>
    </dgm:pt>
    <dgm:pt modelId="{45D416BC-EE9D-4CD0-9F77-1E1403E43323}" type="pres">
      <dgm:prSet presAssocID="{641D6D03-E51E-4284-810F-5CDB652F7C91}" presName="sibTrans" presStyleCnt="0"/>
      <dgm:spPr/>
    </dgm:pt>
    <dgm:pt modelId="{23344294-50D0-4CA9-9D04-938DF6B446C3}" type="pres">
      <dgm:prSet presAssocID="{2759A896-3F44-42A2-AFBA-1AEBC293BD3B}" presName="compNode" presStyleCnt="0"/>
      <dgm:spPr/>
    </dgm:pt>
    <dgm:pt modelId="{C7DE3550-408D-4B49-A931-847DA015139E}" type="pres">
      <dgm:prSet presAssocID="{2759A896-3F44-42A2-AFBA-1AEBC293BD3B}" presName="bgRect" presStyleLbl="bgShp" presStyleIdx="1" presStyleCnt="4"/>
      <dgm:spPr/>
    </dgm:pt>
    <dgm:pt modelId="{1F87E924-9590-41F7-970F-2D97A0B0C7FA}" type="pres">
      <dgm:prSet presAssocID="{2759A896-3F44-42A2-AFBA-1AEBC293BD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5F9F68C-2906-4323-B09F-42C633CC9FD4}" type="pres">
      <dgm:prSet presAssocID="{2759A896-3F44-42A2-AFBA-1AEBC293BD3B}" presName="spaceRect" presStyleCnt="0"/>
      <dgm:spPr/>
    </dgm:pt>
    <dgm:pt modelId="{FAEE6F33-A6D9-42D8-81FC-6A2CF1704D13}" type="pres">
      <dgm:prSet presAssocID="{2759A896-3F44-42A2-AFBA-1AEBC293BD3B}" presName="parTx" presStyleLbl="revTx" presStyleIdx="1" presStyleCnt="4">
        <dgm:presLayoutVars>
          <dgm:chMax val="0"/>
          <dgm:chPref val="0"/>
        </dgm:presLayoutVars>
      </dgm:prSet>
      <dgm:spPr/>
    </dgm:pt>
    <dgm:pt modelId="{9B7306F5-EC5F-4C11-97EF-B1E144A48673}" type="pres">
      <dgm:prSet presAssocID="{353A2AAE-7F92-44C0-8D0E-BA0248725B1F}" presName="sibTrans" presStyleCnt="0"/>
      <dgm:spPr/>
    </dgm:pt>
    <dgm:pt modelId="{475B8F1D-2699-44E7-A4CD-D80382D234DB}" type="pres">
      <dgm:prSet presAssocID="{05F6C0D7-6862-490E-925D-713329877FB5}" presName="compNode" presStyleCnt="0"/>
      <dgm:spPr/>
    </dgm:pt>
    <dgm:pt modelId="{997EA04E-474F-4A7A-9879-78CA3A16B381}" type="pres">
      <dgm:prSet presAssocID="{05F6C0D7-6862-490E-925D-713329877FB5}" presName="bgRect" presStyleLbl="bgShp" presStyleIdx="2" presStyleCnt="4"/>
      <dgm:spPr/>
    </dgm:pt>
    <dgm:pt modelId="{BC76DE75-585E-4AE4-9567-68871A75BBC0}" type="pres">
      <dgm:prSet presAssocID="{05F6C0D7-6862-490E-925D-713329877FB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57E263-ACD0-46E7-BFA1-6C1B5FD12058}" type="pres">
      <dgm:prSet presAssocID="{05F6C0D7-6862-490E-925D-713329877FB5}" presName="spaceRect" presStyleCnt="0"/>
      <dgm:spPr/>
    </dgm:pt>
    <dgm:pt modelId="{EE6ED34D-7B26-4C07-9402-2AB51F721F0F}" type="pres">
      <dgm:prSet presAssocID="{05F6C0D7-6862-490E-925D-713329877FB5}" presName="parTx" presStyleLbl="revTx" presStyleIdx="2" presStyleCnt="4">
        <dgm:presLayoutVars>
          <dgm:chMax val="0"/>
          <dgm:chPref val="0"/>
        </dgm:presLayoutVars>
      </dgm:prSet>
      <dgm:spPr/>
    </dgm:pt>
    <dgm:pt modelId="{8487A41D-77D2-411F-B307-9EB32A45E916}" type="pres">
      <dgm:prSet presAssocID="{C9917357-DF71-4A74-B378-8B32FC779BB4}" presName="sibTrans" presStyleCnt="0"/>
      <dgm:spPr/>
    </dgm:pt>
    <dgm:pt modelId="{D91371EA-0422-4896-B3BE-2B38E07DA3E2}" type="pres">
      <dgm:prSet presAssocID="{DBA8B534-2E6F-4920-8AEF-4D1A2B205CDF}" presName="compNode" presStyleCnt="0"/>
      <dgm:spPr/>
    </dgm:pt>
    <dgm:pt modelId="{322CA94F-B774-4AD1-AB4E-3DBAF69C123A}" type="pres">
      <dgm:prSet presAssocID="{DBA8B534-2E6F-4920-8AEF-4D1A2B205CDF}" presName="bgRect" presStyleLbl="bgShp" presStyleIdx="3" presStyleCnt="4"/>
      <dgm:spPr/>
    </dgm:pt>
    <dgm:pt modelId="{91C79ACA-2D17-4287-8AD8-53E37C696B1E}" type="pres">
      <dgm:prSet presAssocID="{DBA8B534-2E6F-4920-8AEF-4D1A2B205C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3450139-F523-47A9-BE37-DDEC2309844A}" type="pres">
      <dgm:prSet presAssocID="{DBA8B534-2E6F-4920-8AEF-4D1A2B205CDF}" presName="spaceRect" presStyleCnt="0"/>
      <dgm:spPr/>
    </dgm:pt>
    <dgm:pt modelId="{19960D5B-3FB6-454D-A0B4-7B6169CF6723}" type="pres">
      <dgm:prSet presAssocID="{DBA8B534-2E6F-4920-8AEF-4D1A2B205CD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156F51B-FE60-4006-99E8-127AB25628C3}" srcId="{51082238-D4D4-498F-B393-B581DD5F5D78}" destId="{E5CAC391-CBEF-4473-AC96-51E2D7509909}" srcOrd="0" destOrd="0" parTransId="{D6C01F4F-71B8-4E9A-BA2B-02E446766A1F}" sibTransId="{641D6D03-E51E-4284-810F-5CDB652F7C91}"/>
    <dgm:cxn modelId="{B8CB8F3A-0D9B-4665-A0FA-8EE7AFA950F2}" type="presOf" srcId="{DBA8B534-2E6F-4920-8AEF-4D1A2B205CDF}" destId="{19960D5B-3FB6-454D-A0B4-7B6169CF6723}" srcOrd="0" destOrd="0" presId="urn:microsoft.com/office/officeart/2018/2/layout/IconVerticalSolidList"/>
    <dgm:cxn modelId="{37B3935F-E5DA-4558-9FEE-365160589DC9}" srcId="{51082238-D4D4-498F-B393-B581DD5F5D78}" destId="{2759A896-3F44-42A2-AFBA-1AEBC293BD3B}" srcOrd="1" destOrd="0" parTransId="{057C3C63-E3BF-4955-B59F-55E4A61FB892}" sibTransId="{353A2AAE-7F92-44C0-8D0E-BA0248725B1F}"/>
    <dgm:cxn modelId="{EE19E37C-C8BC-4AF1-B9C9-AD9CA212FD00}" type="presOf" srcId="{51082238-D4D4-498F-B393-B581DD5F5D78}" destId="{1BA75949-BAEC-438C-922A-3B25C689D1D4}" srcOrd="0" destOrd="0" presId="urn:microsoft.com/office/officeart/2018/2/layout/IconVerticalSolidList"/>
    <dgm:cxn modelId="{76881BAD-C139-4DCD-9247-2648C4F31452}" type="presOf" srcId="{05F6C0D7-6862-490E-925D-713329877FB5}" destId="{EE6ED34D-7B26-4C07-9402-2AB51F721F0F}" srcOrd="0" destOrd="0" presId="urn:microsoft.com/office/officeart/2018/2/layout/IconVerticalSolidList"/>
    <dgm:cxn modelId="{6443A8B9-5AE5-4468-8F4F-53739E365BD7}" srcId="{51082238-D4D4-498F-B393-B581DD5F5D78}" destId="{DBA8B534-2E6F-4920-8AEF-4D1A2B205CDF}" srcOrd="3" destOrd="0" parTransId="{6E6F0A68-45E2-4906-80EA-98C673AB9ACB}" sibTransId="{F2755987-5002-43ED-95F5-6DDFC77A8F1F}"/>
    <dgm:cxn modelId="{8BA56ECE-33E3-4058-8113-66F9D77C6360}" type="presOf" srcId="{2759A896-3F44-42A2-AFBA-1AEBC293BD3B}" destId="{FAEE6F33-A6D9-42D8-81FC-6A2CF1704D13}" srcOrd="0" destOrd="0" presId="urn:microsoft.com/office/officeart/2018/2/layout/IconVerticalSolidList"/>
    <dgm:cxn modelId="{6C4AE8F0-F625-4DFF-BF34-C8F2203ADC63}" type="presOf" srcId="{E5CAC391-CBEF-4473-AC96-51E2D7509909}" destId="{5876BD63-809D-4086-8A17-F495178D62E5}" srcOrd="0" destOrd="0" presId="urn:microsoft.com/office/officeart/2018/2/layout/IconVerticalSolidList"/>
    <dgm:cxn modelId="{BB360CF3-8F98-4960-92BB-B3040A80BA7E}" srcId="{51082238-D4D4-498F-B393-B581DD5F5D78}" destId="{05F6C0D7-6862-490E-925D-713329877FB5}" srcOrd="2" destOrd="0" parTransId="{5EB90BEC-68E3-460F-8866-06E58EE1ABBC}" sibTransId="{C9917357-DF71-4A74-B378-8B32FC779BB4}"/>
    <dgm:cxn modelId="{86ECB574-B00C-4277-81C2-10FA8408E522}" type="presParOf" srcId="{1BA75949-BAEC-438C-922A-3B25C689D1D4}" destId="{145DB6FC-1BAB-4916-A33E-B7714B8DF981}" srcOrd="0" destOrd="0" presId="urn:microsoft.com/office/officeart/2018/2/layout/IconVerticalSolidList"/>
    <dgm:cxn modelId="{F38B3217-DD44-46B1-9E56-05AFBE7C2EE4}" type="presParOf" srcId="{145DB6FC-1BAB-4916-A33E-B7714B8DF981}" destId="{E2002A63-0016-4729-AB5A-08D2511EEDAD}" srcOrd="0" destOrd="0" presId="urn:microsoft.com/office/officeart/2018/2/layout/IconVerticalSolidList"/>
    <dgm:cxn modelId="{A05BD3D3-34AE-4D26-BD09-F4AD85E93C8F}" type="presParOf" srcId="{145DB6FC-1BAB-4916-A33E-B7714B8DF981}" destId="{366CC0DD-6739-4AF2-B77A-46E198F44D1C}" srcOrd="1" destOrd="0" presId="urn:microsoft.com/office/officeart/2018/2/layout/IconVerticalSolidList"/>
    <dgm:cxn modelId="{C1BAC599-4FD9-45E5-A3F3-65B090751EDB}" type="presParOf" srcId="{145DB6FC-1BAB-4916-A33E-B7714B8DF981}" destId="{59F6283F-ED70-409A-B96A-F1AD39C77968}" srcOrd="2" destOrd="0" presId="urn:microsoft.com/office/officeart/2018/2/layout/IconVerticalSolidList"/>
    <dgm:cxn modelId="{F0D452E2-1FBF-43E9-B702-E2D2F4C025F9}" type="presParOf" srcId="{145DB6FC-1BAB-4916-A33E-B7714B8DF981}" destId="{5876BD63-809D-4086-8A17-F495178D62E5}" srcOrd="3" destOrd="0" presId="urn:microsoft.com/office/officeart/2018/2/layout/IconVerticalSolidList"/>
    <dgm:cxn modelId="{311B9333-5262-4820-BBDA-5790BD4C1FE8}" type="presParOf" srcId="{1BA75949-BAEC-438C-922A-3B25C689D1D4}" destId="{45D416BC-EE9D-4CD0-9F77-1E1403E43323}" srcOrd="1" destOrd="0" presId="urn:microsoft.com/office/officeart/2018/2/layout/IconVerticalSolidList"/>
    <dgm:cxn modelId="{730D2297-648E-44A6-ADD2-5925B308725B}" type="presParOf" srcId="{1BA75949-BAEC-438C-922A-3B25C689D1D4}" destId="{23344294-50D0-4CA9-9D04-938DF6B446C3}" srcOrd="2" destOrd="0" presId="urn:microsoft.com/office/officeart/2018/2/layout/IconVerticalSolidList"/>
    <dgm:cxn modelId="{F5FCCA5F-8884-4FD1-B5DF-8A4CFFA20DE3}" type="presParOf" srcId="{23344294-50D0-4CA9-9D04-938DF6B446C3}" destId="{C7DE3550-408D-4B49-A931-847DA015139E}" srcOrd="0" destOrd="0" presId="urn:microsoft.com/office/officeart/2018/2/layout/IconVerticalSolidList"/>
    <dgm:cxn modelId="{47A96E35-CFA8-4962-8041-6303E81D1441}" type="presParOf" srcId="{23344294-50D0-4CA9-9D04-938DF6B446C3}" destId="{1F87E924-9590-41F7-970F-2D97A0B0C7FA}" srcOrd="1" destOrd="0" presId="urn:microsoft.com/office/officeart/2018/2/layout/IconVerticalSolidList"/>
    <dgm:cxn modelId="{207960CD-A497-47A3-958B-C37767FBC350}" type="presParOf" srcId="{23344294-50D0-4CA9-9D04-938DF6B446C3}" destId="{65F9F68C-2906-4323-B09F-42C633CC9FD4}" srcOrd="2" destOrd="0" presId="urn:microsoft.com/office/officeart/2018/2/layout/IconVerticalSolidList"/>
    <dgm:cxn modelId="{34CBC6BE-56E2-4A92-915C-6965A974142A}" type="presParOf" srcId="{23344294-50D0-4CA9-9D04-938DF6B446C3}" destId="{FAEE6F33-A6D9-42D8-81FC-6A2CF1704D13}" srcOrd="3" destOrd="0" presId="urn:microsoft.com/office/officeart/2018/2/layout/IconVerticalSolidList"/>
    <dgm:cxn modelId="{429E4207-EA96-4A47-A42E-8183B50C1C33}" type="presParOf" srcId="{1BA75949-BAEC-438C-922A-3B25C689D1D4}" destId="{9B7306F5-EC5F-4C11-97EF-B1E144A48673}" srcOrd="3" destOrd="0" presId="urn:microsoft.com/office/officeart/2018/2/layout/IconVerticalSolidList"/>
    <dgm:cxn modelId="{98B4BA7C-9165-489E-A5B9-0F6A7C1D5883}" type="presParOf" srcId="{1BA75949-BAEC-438C-922A-3B25C689D1D4}" destId="{475B8F1D-2699-44E7-A4CD-D80382D234DB}" srcOrd="4" destOrd="0" presId="urn:microsoft.com/office/officeart/2018/2/layout/IconVerticalSolidList"/>
    <dgm:cxn modelId="{5134996B-A986-41DB-9AE1-2517BFB0ACB3}" type="presParOf" srcId="{475B8F1D-2699-44E7-A4CD-D80382D234DB}" destId="{997EA04E-474F-4A7A-9879-78CA3A16B381}" srcOrd="0" destOrd="0" presId="urn:microsoft.com/office/officeart/2018/2/layout/IconVerticalSolidList"/>
    <dgm:cxn modelId="{E8B8382C-3174-4812-B1DF-F73BB30B561F}" type="presParOf" srcId="{475B8F1D-2699-44E7-A4CD-D80382D234DB}" destId="{BC76DE75-585E-4AE4-9567-68871A75BBC0}" srcOrd="1" destOrd="0" presId="urn:microsoft.com/office/officeart/2018/2/layout/IconVerticalSolidList"/>
    <dgm:cxn modelId="{F769674D-7731-4A26-8AA7-835B46FE6F63}" type="presParOf" srcId="{475B8F1D-2699-44E7-A4CD-D80382D234DB}" destId="{2157E263-ACD0-46E7-BFA1-6C1B5FD12058}" srcOrd="2" destOrd="0" presId="urn:microsoft.com/office/officeart/2018/2/layout/IconVerticalSolidList"/>
    <dgm:cxn modelId="{B281C352-6E14-4449-BA7B-36755176DC13}" type="presParOf" srcId="{475B8F1D-2699-44E7-A4CD-D80382D234DB}" destId="{EE6ED34D-7B26-4C07-9402-2AB51F721F0F}" srcOrd="3" destOrd="0" presId="urn:microsoft.com/office/officeart/2018/2/layout/IconVerticalSolidList"/>
    <dgm:cxn modelId="{840FAD07-880B-474E-8182-8A5E8BA3C39D}" type="presParOf" srcId="{1BA75949-BAEC-438C-922A-3B25C689D1D4}" destId="{8487A41D-77D2-411F-B307-9EB32A45E916}" srcOrd="5" destOrd="0" presId="urn:microsoft.com/office/officeart/2018/2/layout/IconVerticalSolidList"/>
    <dgm:cxn modelId="{2A94B1AC-A36B-4CCF-942A-C283150768A7}" type="presParOf" srcId="{1BA75949-BAEC-438C-922A-3B25C689D1D4}" destId="{D91371EA-0422-4896-B3BE-2B38E07DA3E2}" srcOrd="6" destOrd="0" presId="urn:microsoft.com/office/officeart/2018/2/layout/IconVerticalSolidList"/>
    <dgm:cxn modelId="{7E6F5634-74DC-4B6C-8490-C30156B3E5A5}" type="presParOf" srcId="{D91371EA-0422-4896-B3BE-2B38E07DA3E2}" destId="{322CA94F-B774-4AD1-AB4E-3DBAF69C123A}" srcOrd="0" destOrd="0" presId="urn:microsoft.com/office/officeart/2018/2/layout/IconVerticalSolidList"/>
    <dgm:cxn modelId="{DE72F679-5913-494B-ACC1-303E34490463}" type="presParOf" srcId="{D91371EA-0422-4896-B3BE-2B38E07DA3E2}" destId="{91C79ACA-2D17-4287-8AD8-53E37C696B1E}" srcOrd="1" destOrd="0" presId="urn:microsoft.com/office/officeart/2018/2/layout/IconVerticalSolidList"/>
    <dgm:cxn modelId="{AC45A72D-F720-4210-9E76-8CAB40319223}" type="presParOf" srcId="{D91371EA-0422-4896-B3BE-2B38E07DA3E2}" destId="{E3450139-F523-47A9-BE37-DDEC2309844A}" srcOrd="2" destOrd="0" presId="urn:microsoft.com/office/officeart/2018/2/layout/IconVerticalSolidList"/>
    <dgm:cxn modelId="{17FB9762-A5BD-47EA-A3D7-E9DDE258414E}" type="presParOf" srcId="{D91371EA-0422-4896-B3BE-2B38E07DA3E2}" destId="{19960D5B-3FB6-454D-A0B4-7B6169CF67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02A63-0016-4729-AB5A-08D2511EEDAD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CC0DD-6739-4AF2-B77A-46E198F44D1C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BD63-809D-4086-8A17-F495178D62E5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Scanning</a:t>
          </a:r>
        </a:p>
      </dsp:txBody>
      <dsp:txXfrm>
        <a:off x="1337397" y="2284"/>
        <a:ext cx="4926242" cy="1157919"/>
      </dsp:txXfrm>
    </dsp:sp>
    <dsp:sp modelId="{C7DE3550-408D-4B49-A931-847DA015139E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7E924-9590-41F7-970F-2D97A0B0C7FA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E6F33-A6D9-42D8-81FC-6A2CF1704D13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Trend analysis</a:t>
          </a:r>
        </a:p>
      </dsp:txBody>
      <dsp:txXfrm>
        <a:off x="1337397" y="1449684"/>
        <a:ext cx="4926242" cy="1157919"/>
      </dsp:txXfrm>
    </dsp:sp>
    <dsp:sp modelId="{997EA04E-474F-4A7A-9879-78CA3A16B381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6DE75-585E-4AE4-9567-68871A75BBC0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ED34D-7B26-4C07-9402-2AB51F721F0F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Common sized statements</a:t>
          </a:r>
        </a:p>
      </dsp:txBody>
      <dsp:txXfrm>
        <a:off x="1337397" y="2897083"/>
        <a:ext cx="4926242" cy="1157919"/>
      </dsp:txXfrm>
    </dsp:sp>
    <dsp:sp modelId="{322CA94F-B774-4AD1-AB4E-3DBAF69C123A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79ACA-2D17-4287-8AD8-53E37C696B1E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60D5B-3FB6-454D-A0B4-7B6169CF6723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Financial ratios</a:t>
          </a:r>
        </a:p>
      </dsp:txBody>
      <dsp:txXfrm>
        <a:off x="1337397" y="4344483"/>
        <a:ext cx="492624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17E1422-3A31-4460-A78B-ADAF6E7032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8C1B9A5-578C-434C-8617-B1F08FC490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772A721-05CC-49F1-A41B-8A50F80C36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314B825-C99D-4690-97AF-7886DF3310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80885ADF-FF87-468B-83D3-B97E8CAC9B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33C8DFB0-AB37-4DF3-8BEA-8CA851181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716BDA-E885-48B6-A9BB-DB489531E4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DA21F65-304E-4255-B214-73546CB95A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39F2A1D-4189-4F63-89C7-3E7FB462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A08CDAC-9E53-49F1-BAE6-5162B190B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6E5DF5-C0A3-4061-BA5D-A8E250E591E4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D5B9CF4-9339-4F46-BE3E-F71E34CC0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E068AF06-9AFB-481B-8CFC-53934A7F3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5D4EC9E-430A-4803-A426-4DFA0A07C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41DAFA-8525-45BE-9B4E-2035D1C4294F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0E98200-1881-5D10-9B24-F942A34C0A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FD2625E-EAAA-D179-D1F1-82F2F5B0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4459E46-F147-7815-D914-69359F9F5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EE6C2D-3D2D-4667-9E99-AC4FF1EB24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0B662D61-D9EB-4611-87BC-F1993DD7E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8D7058-03C1-4E34-84F3-D3EF7E3CD165}" type="slidenum">
              <a:rPr lang="en-US" altLang="en-US" sz="1200" smtClean="0"/>
              <a:pPr/>
              <a:t>50</a:t>
            </a:fld>
            <a:endParaRPr lang="en-US" altLang="en-US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2DB8573-4B4A-4EC5-94E9-F5F577429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B2BB192-4B54-448C-AA7E-CE3A2EF02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7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9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98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53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08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27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7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594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948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23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6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28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882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60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67731" y="711913"/>
            <a:ext cx="10856539" cy="378069"/>
          </a:xfrm>
        </p:spPr>
        <p:txBody>
          <a:bodyPr anchor="b">
            <a:normAutofit/>
          </a:bodyPr>
          <a:lstStyle>
            <a:lvl1pPr algn="l">
              <a:defRPr sz="15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731" y="1285751"/>
            <a:ext cx="10856539" cy="4292554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54" indent="0" algn="ctr">
              <a:buNone/>
              <a:defRPr sz="1500"/>
            </a:lvl2pPr>
            <a:lvl3pPr marL="685908" indent="0" algn="ctr">
              <a:buNone/>
              <a:defRPr sz="1350"/>
            </a:lvl3pPr>
            <a:lvl4pPr marL="1028862" indent="0" algn="ctr">
              <a:buNone/>
              <a:defRPr sz="1200"/>
            </a:lvl4pPr>
            <a:lvl5pPr marL="1371816" indent="0" algn="ctr">
              <a:buNone/>
              <a:defRPr sz="1200"/>
            </a:lvl5pPr>
            <a:lvl6pPr marL="1714770" indent="0" algn="ctr">
              <a:buNone/>
              <a:defRPr sz="1200"/>
            </a:lvl6pPr>
            <a:lvl7pPr marL="2057723" indent="0" algn="ctr">
              <a:buNone/>
              <a:defRPr sz="1200"/>
            </a:lvl7pPr>
            <a:lvl8pPr marL="2400678" indent="0" algn="ctr">
              <a:buNone/>
              <a:defRPr sz="1200"/>
            </a:lvl8pPr>
            <a:lvl9pPr marL="2743631" indent="0" algn="ctr">
              <a:buNone/>
              <a:defRPr sz="1200"/>
            </a:lvl9pPr>
          </a:lstStyle>
          <a:p>
            <a:r>
              <a:rPr lang="en-GB" dirty="0"/>
              <a:t>Please do not change the formatting of this slide. </a:t>
            </a:r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458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42640" y="636493"/>
            <a:ext cx="10886752" cy="378069"/>
          </a:xfrm>
        </p:spPr>
        <p:txBody>
          <a:bodyPr anchor="b">
            <a:normAutofit/>
          </a:bodyPr>
          <a:lstStyle>
            <a:lvl1pPr algn="l">
              <a:defRPr sz="15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640" y="1210330"/>
            <a:ext cx="10886752" cy="4367974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54" indent="0" algn="ctr">
              <a:buNone/>
              <a:defRPr sz="1500"/>
            </a:lvl2pPr>
            <a:lvl3pPr marL="685908" indent="0" algn="ctr">
              <a:buNone/>
              <a:defRPr sz="1350"/>
            </a:lvl3pPr>
            <a:lvl4pPr marL="1028862" indent="0" algn="ctr">
              <a:buNone/>
              <a:defRPr sz="1200"/>
            </a:lvl4pPr>
            <a:lvl5pPr marL="1371816" indent="0" algn="ctr">
              <a:buNone/>
              <a:defRPr sz="1200"/>
            </a:lvl5pPr>
            <a:lvl6pPr marL="1714770" indent="0" algn="ctr">
              <a:buNone/>
              <a:defRPr sz="1200"/>
            </a:lvl6pPr>
            <a:lvl7pPr marL="2057723" indent="0" algn="ctr">
              <a:buNone/>
              <a:defRPr sz="1200"/>
            </a:lvl7pPr>
            <a:lvl8pPr marL="2400678" indent="0" algn="ctr">
              <a:buNone/>
              <a:defRPr sz="1200"/>
            </a:lvl8pPr>
            <a:lvl9pPr marL="2743631" indent="0" algn="ctr">
              <a:buNone/>
              <a:defRPr sz="1200"/>
            </a:lvl9pPr>
          </a:lstStyle>
          <a:p>
            <a:r>
              <a:rPr lang="en-GB" dirty="0"/>
              <a:t>Please do not change the formatting of this slide. </a:t>
            </a:r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7B42B41-F2F7-6844-B980-F056632AE0B6}"/>
              </a:ext>
            </a:extLst>
          </p:cNvPr>
          <p:cNvSpPr txBox="1">
            <a:spLocks/>
          </p:cNvSpPr>
          <p:nvPr userDrawn="1"/>
        </p:nvSpPr>
        <p:spPr>
          <a:xfrm>
            <a:off x="667731" y="5763805"/>
            <a:ext cx="10856539" cy="494184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0" marR="0" indent="0" algn="l" defTabSz="1371816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3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907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816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723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631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539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5446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1355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7262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Insert footer / references if needed</a:t>
            </a:r>
          </a:p>
        </p:txBody>
      </p:sp>
    </p:spTree>
    <p:extLst>
      <p:ext uri="{BB962C8B-B14F-4D97-AF65-F5344CB8AC3E}">
        <p14:creationId xmlns:p14="http://schemas.microsoft.com/office/powerpoint/2010/main" val="1108195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42641" y="636493"/>
            <a:ext cx="10873500" cy="378069"/>
          </a:xfrm>
        </p:spPr>
        <p:txBody>
          <a:bodyPr anchor="b">
            <a:normAutofit/>
          </a:bodyPr>
          <a:lstStyle>
            <a:lvl1pPr algn="l">
              <a:defRPr sz="15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641" y="1210330"/>
            <a:ext cx="10873500" cy="4341474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54" indent="0" algn="ctr">
              <a:buNone/>
              <a:defRPr sz="1500"/>
            </a:lvl2pPr>
            <a:lvl3pPr marL="685908" indent="0" algn="ctr">
              <a:buNone/>
              <a:defRPr sz="1350"/>
            </a:lvl3pPr>
            <a:lvl4pPr marL="1028862" indent="0" algn="ctr">
              <a:buNone/>
              <a:defRPr sz="1200"/>
            </a:lvl4pPr>
            <a:lvl5pPr marL="1371816" indent="0" algn="ctr">
              <a:buNone/>
              <a:defRPr sz="1200"/>
            </a:lvl5pPr>
            <a:lvl6pPr marL="1714770" indent="0" algn="ctr">
              <a:buNone/>
              <a:defRPr sz="1200"/>
            </a:lvl6pPr>
            <a:lvl7pPr marL="2057723" indent="0" algn="ctr">
              <a:buNone/>
              <a:defRPr sz="1200"/>
            </a:lvl7pPr>
            <a:lvl8pPr marL="2400678" indent="0" algn="ctr">
              <a:buNone/>
              <a:defRPr sz="1200"/>
            </a:lvl8pPr>
            <a:lvl9pPr marL="2743631" indent="0" algn="ctr">
              <a:buNone/>
              <a:defRPr sz="1200"/>
            </a:lvl9pPr>
          </a:lstStyle>
          <a:p>
            <a:r>
              <a:rPr lang="en-GB" dirty="0"/>
              <a:t>Please do not change the formatting of this slide. </a:t>
            </a:r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5BAA748-2C5A-C049-93C2-9C580E097D8E}"/>
              </a:ext>
            </a:extLst>
          </p:cNvPr>
          <p:cNvSpPr txBox="1">
            <a:spLocks/>
          </p:cNvSpPr>
          <p:nvPr userDrawn="1"/>
        </p:nvSpPr>
        <p:spPr>
          <a:xfrm>
            <a:off x="667731" y="5763805"/>
            <a:ext cx="10856539" cy="494184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0" marR="0" indent="0" algn="l" defTabSz="1371816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3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907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816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723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631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539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5446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1355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7262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Insert footer / references if needed</a:t>
            </a:r>
          </a:p>
        </p:txBody>
      </p:sp>
    </p:spTree>
    <p:extLst>
      <p:ext uri="{BB962C8B-B14F-4D97-AF65-F5344CB8AC3E}">
        <p14:creationId xmlns:p14="http://schemas.microsoft.com/office/powerpoint/2010/main" val="2688150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052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83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79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84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29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454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69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15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763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977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16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183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845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975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306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62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81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7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41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70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01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4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75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9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307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67731" y="711913"/>
            <a:ext cx="10856539" cy="378069"/>
          </a:xfrm>
        </p:spPr>
        <p:txBody>
          <a:bodyPr anchor="b">
            <a:normAutofit/>
          </a:bodyPr>
          <a:lstStyle>
            <a:lvl1pPr algn="l">
              <a:defRPr sz="15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731" y="1285751"/>
            <a:ext cx="10856539" cy="4292554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54" indent="0" algn="ctr">
              <a:buNone/>
              <a:defRPr sz="1500"/>
            </a:lvl2pPr>
            <a:lvl3pPr marL="685908" indent="0" algn="ctr">
              <a:buNone/>
              <a:defRPr sz="1350"/>
            </a:lvl3pPr>
            <a:lvl4pPr marL="1028862" indent="0" algn="ctr">
              <a:buNone/>
              <a:defRPr sz="1200"/>
            </a:lvl4pPr>
            <a:lvl5pPr marL="1371816" indent="0" algn="ctr">
              <a:buNone/>
              <a:defRPr sz="1200"/>
            </a:lvl5pPr>
            <a:lvl6pPr marL="1714770" indent="0" algn="ctr">
              <a:buNone/>
              <a:defRPr sz="1200"/>
            </a:lvl6pPr>
            <a:lvl7pPr marL="2057723" indent="0" algn="ctr">
              <a:buNone/>
              <a:defRPr sz="1200"/>
            </a:lvl7pPr>
            <a:lvl8pPr marL="2400678" indent="0" algn="ctr">
              <a:buNone/>
              <a:defRPr sz="1200"/>
            </a:lvl8pPr>
            <a:lvl9pPr marL="2743631" indent="0" algn="ctr">
              <a:buNone/>
              <a:defRPr sz="1200"/>
            </a:lvl9pPr>
          </a:lstStyle>
          <a:p>
            <a:r>
              <a:rPr lang="en-GB" dirty="0"/>
              <a:t>Please do not change the formatting of this slide. </a:t>
            </a:r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255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42641" y="636493"/>
            <a:ext cx="10873500" cy="378069"/>
          </a:xfrm>
        </p:spPr>
        <p:txBody>
          <a:bodyPr anchor="b">
            <a:normAutofit/>
          </a:bodyPr>
          <a:lstStyle>
            <a:lvl1pPr algn="l">
              <a:defRPr sz="1500" b="1" i="0" baseline="0"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Slide title – Please use Arial, size 30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641" y="1210330"/>
            <a:ext cx="10873500" cy="4341474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54" indent="0" algn="ctr">
              <a:buNone/>
              <a:defRPr sz="1500"/>
            </a:lvl2pPr>
            <a:lvl3pPr marL="685908" indent="0" algn="ctr">
              <a:buNone/>
              <a:defRPr sz="1350"/>
            </a:lvl3pPr>
            <a:lvl4pPr marL="1028862" indent="0" algn="ctr">
              <a:buNone/>
              <a:defRPr sz="1200"/>
            </a:lvl4pPr>
            <a:lvl5pPr marL="1371816" indent="0" algn="ctr">
              <a:buNone/>
              <a:defRPr sz="1200"/>
            </a:lvl5pPr>
            <a:lvl6pPr marL="1714770" indent="0" algn="ctr">
              <a:buNone/>
              <a:defRPr sz="1200"/>
            </a:lvl6pPr>
            <a:lvl7pPr marL="2057723" indent="0" algn="ctr">
              <a:buNone/>
              <a:defRPr sz="1200"/>
            </a:lvl7pPr>
            <a:lvl8pPr marL="2400678" indent="0" algn="ctr">
              <a:buNone/>
              <a:defRPr sz="1200"/>
            </a:lvl8pPr>
            <a:lvl9pPr marL="2743631" indent="0" algn="ctr">
              <a:buNone/>
              <a:defRPr sz="1200"/>
            </a:lvl9pPr>
          </a:lstStyle>
          <a:p>
            <a:r>
              <a:rPr lang="en-GB" dirty="0"/>
              <a:t>Please do not change the formatting of this slide. </a:t>
            </a:r>
          </a:p>
          <a:p>
            <a:endParaRPr lang="en-GB" dirty="0"/>
          </a:p>
          <a:p>
            <a:r>
              <a:rPr lang="en-GB" dirty="0"/>
              <a:t>Remember to keep your slides brief. Only include key points of prompts on the screen.</a:t>
            </a:r>
          </a:p>
          <a:p>
            <a:endParaRPr lang="en-GB" dirty="0"/>
          </a:p>
          <a:p>
            <a:r>
              <a:rPr lang="en-GB" dirty="0"/>
              <a:t>Retain the formatting set out here. Elements of the slide are aligned as per the brand guidelines.</a:t>
            </a:r>
          </a:p>
          <a:p>
            <a:endParaRPr lang="en-GB" dirty="0"/>
          </a:p>
          <a:p>
            <a:r>
              <a:rPr lang="en-GB" dirty="0"/>
              <a:t>If emphasis of one or two words is called for then bold text is permitted, though use this sparingly.</a:t>
            </a:r>
          </a:p>
          <a:p>
            <a:endParaRPr lang="en-GB" dirty="0"/>
          </a:p>
          <a:p>
            <a:r>
              <a:rPr lang="en-GB" dirty="0"/>
              <a:t>For more information about our editorial style and to download the latest templates, visit: londonmet.ac.uk/brand.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5BAA748-2C5A-C049-93C2-9C580E097D8E}"/>
              </a:ext>
            </a:extLst>
          </p:cNvPr>
          <p:cNvSpPr txBox="1">
            <a:spLocks/>
          </p:cNvSpPr>
          <p:nvPr userDrawn="1"/>
        </p:nvSpPr>
        <p:spPr>
          <a:xfrm>
            <a:off x="667731" y="5763805"/>
            <a:ext cx="10856539" cy="494184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0" marR="0" indent="0" algn="l" defTabSz="1371816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72727"/>
              </a:buClr>
              <a:buSzPct val="100000"/>
              <a:buFont typeface="Arial" panose="020B0604020202020204" pitchFamily="34" charset="0"/>
              <a:buNone/>
              <a:defRPr sz="3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907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816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723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631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539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5446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1355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7262" indent="0" algn="ctr" defTabSz="137181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Insert footer / references if needed</a:t>
            </a:r>
          </a:p>
        </p:txBody>
      </p:sp>
    </p:spTree>
    <p:extLst>
      <p:ext uri="{BB962C8B-B14F-4D97-AF65-F5344CB8AC3E}">
        <p14:creationId xmlns:p14="http://schemas.microsoft.com/office/powerpoint/2010/main" val="271843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6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2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81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9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7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64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48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984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8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1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9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66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27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B728B1-E99A-47FD-B392-608A624F0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912196-EA2D-4B8C-BD79-414849C11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8B0308CA-7481-4ECE-B5CE-B4315ECF4D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7651" y="6445251"/>
            <a:ext cx="11523133" cy="18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Copyright © 2020, 2017, 2014 Pearson Education, Inc. All Rights Reserved</a:t>
            </a:r>
            <a:endParaRPr lang="en-GB" sz="12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8" descr="Pearson Logo">
            <a:extLst>
              <a:ext uri="{FF2B5EF4-FFF2-40B4-BE49-F238E27FC236}">
                <a16:creationId xmlns:a16="http://schemas.microsoft.com/office/drawing/2014/main" id="{0D338FC0-9D20-4A6D-901E-7F9ECF150C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405563"/>
            <a:ext cx="122343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94D823-4C45-41BD-89AF-AEDFC3D77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BB891C9-2BF5-4435-95DB-50AC3FF1E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85B775E7-7A60-43E0-85E9-8DFDAE5574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7651" y="6445251"/>
            <a:ext cx="11523133" cy="18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Copyright © 2020, 2017, 2014 Pearson Education, Inc. All Rights Reserved</a:t>
            </a:r>
            <a:endParaRPr lang="en-GB" sz="12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3" name="Picture 8" descr="Pearson Logo">
            <a:extLst>
              <a:ext uri="{FF2B5EF4-FFF2-40B4-BE49-F238E27FC236}">
                <a16:creationId xmlns:a16="http://schemas.microsoft.com/office/drawing/2014/main" id="{C71C45AC-F42D-4076-AF3F-DB6AC5C14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405563"/>
            <a:ext cx="122343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6D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2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714" r:id="rId5"/>
  </p:sldLayoutIdLst>
  <p:txStyles>
    <p:titleStyle>
      <a:lvl1pPr algn="l" defTabSz="685908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7" indent="-171477" algn="l" defTabSz="685908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31" indent="-171477" algn="l" defTabSz="6859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857385" indent="-171477" algn="l" defTabSz="6859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39" indent="-171477" algn="l" defTabSz="6859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93" indent="-171477" algn="l" defTabSz="6859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47" indent="-171477" algn="l" defTabSz="6859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200" indent="-171477" algn="l" defTabSz="6859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155" indent="-171477" algn="l" defTabSz="6859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108" indent="-171477" algn="l" defTabSz="6859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54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08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62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816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70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723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78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631" algn="l" defTabSz="685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D24633-CE37-4EE9-988F-290D2F4D7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9DA29F-B283-4812-B47F-70C787FF7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2B87987-5CE0-4E21-90BD-D88F1E382B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7651" y="6445251"/>
            <a:ext cx="11523133" cy="18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Copyright © 2020, 2017, 2014 Pearson Education, Inc. All Rights Reserved</a:t>
            </a:r>
            <a:endParaRPr lang="en-GB" sz="12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8" descr="Pearson Logo">
            <a:extLst>
              <a:ext uri="{FF2B5EF4-FFF2-40B4-BE49-F238E27FC236}">
                <a16:creationId xmlns:a16="http://schemas.microsoft.com/office/drawing/2014/main" id="{6CA477BB-7441-4DE0-80B3-21B76C497A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405563"/>
            <a:ext cx="122343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164D-7DE4-4F26-8BC8-6666E2EAA474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B935-8937-4A72-9C21-376618BDB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6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EC92-4B1C-4A23-8D90-95F7EC9D45F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4989-BA5A-415B-A97D-DF96BF51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.stackexchange.com/questions/22991/what-is-the-purpose-of-the-pop-filt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higheredjobs.com/articles/articleDisplay.cfm?ID=882" TargetMode="External"/><Relationship Id="rId7" Type="http://schemas.openxmlformats.org/officeDocument/2006/relationships/hyperlink" Target="https://www.goodfreephotos.com/luxembourg/cows-on-a-farm-in-luxembourg.jpg.ph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jpeg"/><Relationship Id="rId11" Type="http://schemas.openxmlformats.org/officeDocument/2006/relationships/hyperlink" Target="https://www.pressenza.com/de/2019/05/die-britische-regierung-verletzt-selbst-rechtsprinzipien-auf-die-sie-sich-beruft/" TargetMode="External"/><Relationship Id="rId5" Type="http://schemas.openxmlformats.org/officeDocument/2006/relationships/hyperlink" Target="https://www.maxpixel.net/Computer-Woman-S-P-500-Chart-Dow-Stock-Market-6283768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9.jpg"/><Relationship Id="rId9" Type="http://schemas.openxmlformats.org/officeDocument/2006/relationships/hyperlink" Target="https://commons.wikimedia.org/wiki/File:The_Body_Shop,_Houston_Airport_-_Nov_2013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39FF5AF-4E88-418C-860F-BA2EFC884D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66901" y="1501776"/>
            <a:ext cx="4659313" cy="1470025"/>
          </a:xfrm>
        </p:spPr>
        <p:txBody>
          <a:bodyPr/>
          <a:lstStyle/>
          <a:p>
            <a:r>
              <a:rPr lang="en-GB" altLang="en-US" dirty="0"/>
              <a:t>MN7029 – Financial Decision Making</a:t>
            </a:r>
            <a:endParaRPr lang="en-US" altLang="en-US" dirty="0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6E1C4093-4853-48E9-BD4A-8C11E6823E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57413" y="4479925"/>
            <a:ext cx="4368800" cy="1752600"/>
          </a:xfrm>
        </p:spPr>
        <p:txBody>
          <a:bodyPr/>
          <a:lstStyle/>
          <a:p>
            <a:r>
              <a:rPr lang="en-GB" altLang="en-US" sz="4800" dirty="0"/>
              <a:t>Welcome to Week 2.1!</a:t>
            </a:r>
            <a:endParaRPr lang="en-US" alt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C893E7D-F49D-484A-B6D6-A72D7197F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Financial Ratios</a:t>
            </a:r>
            <a:endParaRPr lang="en-US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8745151E-191E-44EC-83E5-50035C42DC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ratio relates one figure in the financial statements to another (e.g. operating profit compared to sales revenue).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of assessing health of the company.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tools e.g. between periods or companies.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the problem of scale.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strength/weaknesses but do not explain them.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they are meaningful relationships.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 in choice and calculation.</a:t>
            </a:r>
            <a:endParaRPr lang="en-US" altLang="en-US" sz="2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0">
            <a:extLst>
              <a:ext uri="{FF2B5EF4-FFF2-40B4-BE49-F238E27FC236}">
                <a16:creationId xmlns:a16="http://schemas.microsoft.com/office/drawing/2014/main" id="{B274F4DA-57E6-4125-9F71-6E19B288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4" y="180975"/>
            <a:ext cx="868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7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3.1 The key aspects of financial health</a:t>
            </a:r>
            <a:endParaRPr lang="en-GB" altLang="en-US" sz="2400">
              <a:solidFill>
                <a:srgbClr val="007B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21" descr="\\192.168.9.252\08macdata04\08VOL4\Graphics\Powerpoint\PE_UK\PE536-ATRILL\Final files\GIF\ch03\M03NF001.gif">
            <a:extLst>
              <a:ext uri="{FF2B5EF4-FFF2-40B4-BE49-F238E27FC236}">
                <a16:creationId xmlns:a16="http://schemas.microsoft.com/office/drawing/2014/main" id="{93EF194D-0FA6-4B97-AD79-2ABB7B463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4" y="1628775"/>
            <a:ext cx="79406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1164F6B-7DF9-40B4-A8FB-90D1BA7E5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Categories of Ratio</a:t>
            </a:r>
            <a:endParaRPr lang="en-US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925F8CE-282E-4623-BD5A-0B161B6372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Profitability – indication of how well company is generating profit or wealth for shareholders.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(or activity) – how well the particular resources e.g. inventory have been used in the business.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– relationship between liquid resources and what is due to be paid.</a:t>
            </a:r>
          </a:p>
          <a:p>
            <a:r>
              <a:rPr lang="en-US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gearing – relationship between shareholder capital and borrowing.</a:t>
            </a:r>
          </a:p>
          <a:p>
            <a:r>
              <a:rPr lang="en-US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– measuring return and performance of shares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1A9E0B-2B71-417D-A80E-1280099AE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621793"/>
            <a:ext cx="4819650" cy="55551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b="1" dirty="0"/>
              <a:t>Historical and Projected Financial Statement Users</a:t>
            </a:r>
          </a:p>
          <a:p>
            <a:endParaRPr lang="en-GB" dirty="0"/>
          </a:p>
          <a:p>
            <a:r>
              <a:rPr lang="en-GB" dirty="0"/>
              <a:t>Current/potential investors</a:t>
            </a:r>
          </a:p>
          <a:p>
            <a:r>
              <a:rPr lang="en-GB" dirty="0"/>
              <a:t>Employees</a:t>
            </a:r>
          </a:p>
          <a:p>
            <a:r>
              <a:rPr lang="en-GB" dirty="0"/>
              <a:t>Lenders</a:t>
            </a:r>
          </a:p>
          <a:p>
            <a:r>
              <a:rPr lang="en-GB" dirty="0"/>
              <a:t>Suppliers</a:t>
            </a:r>
          </a:p>
          <a:p>
            <a:r>
              <a:rPr lang="en-GB" dirty="0"/>
              <a:t>Customers</a:t>
            </a:r>
          </a:p>
          <a:p>
            <a:r>
              <a:rPr lang="en-GB" dirty="0"/>
              <a:t>Government and regulators</a:t>
            </a:r>
          </a:p>
          <a:p>
            <a:r>
              <a:rPr lang="en-GB" dirty="0"/>
              <a:t>The public</a:t>
            </a:r>
          </a:p>
          <a:p>
            <a:r>
              <a:rPr lang="en-GB" dirty="0"/>
              <a:t>Management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96A97E-F6E7-4756-B8A6-30A64A2B3E1A}"/>
              </a:ext>
            </a:extLst>
          </p:cNvPr>
          <p:cNvSpPr txBox="1">
            <a:spLocks noChangeArrowheads="1"/>
          </p:cNvSpPr>
          <p:nvPr/>
        </p:nvSpPr>
        <p:spPr>
          <a:xfrm>
            <a:off x="6289786" y="1422353"/>
            <a:ext cx="5580992" cy="4407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77" indent="-171477" algn="l" defTabSz="685908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431" indent="-171477" algn="l" defTabSz="6859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85" indent="-171477" algn="l" defTabSz="6859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339" indent="-171477" algn="l" defTabSz="6859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293" indent="-171477" algn="l" defTabSz="6859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247" indent="-171477" algn="l" defTabSz="6859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200" indent="-171477" algn="l" defTabSz="6859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155" indent="-171477" algn="l" defTabSz="6859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108" indent="-171477" algn="l" defTabSz="68590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en-US" sz="2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Profitability – indication of how well company is generating profit or wealth for shareholders.</a:t>
            </a:r>
          </a:p>
          <a:p>
            <a:pPr fontAlgn="auto">
              <a:spcAft>
                <a:spcPts val="0"/>
              </a:spcAft>
            </a:pPr>
            <a:r>
              <a:rPr lang="en-GB" altLang="en-US" sz="2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(or activity) – how well the particular resources e.g. inventory have been used in the business.</a:t>
            </a:r>
          </a:p>
          <a:p>
            <a:pPr fontAlgn="auto">
              <a:spcAft>
                <a:spcPts val="0"/>
              </a:spcAft>
            </a:pPr>
            <a:r>
              <a:rPr lang="en-GB" altLang="en-US" sz="2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– relationship between liquid resources and what is due to be paid.</a:t>
            </a:r>
          </a:p>
          <a:p>
            <a:pPr fontAlgn="auto">
              <a:spcAft>
                <a:spcPts val="0"/>
              </a:spcAft>
            </a:pPr>
            <a:r>
              <a:rPr lang="en-US" altLang="en-US" sz="2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gearing – relationship between shareholder capital and borrowing.</a:t>
            </a:r>
          </a:p>
          <a:p>
            <a:pPr fontAlgn="auto">
              <a:spcAft>
                <a:spcPts val="0"/>
              </a:spcAft>
            </a:pPr>
            <a:r>
              <a:rPr lang="en-US" altLang="en-US" sz="2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– measuring return and performance of shares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A301-812E-45F1-A64F-46EF226A31A2}"/>
              </a:ext>
            </a:extLst>
          </p:cNvPr>
          <p:cNvSpPr txBox="1"/>
          <p:nvPr/>
        </p:nvSpPr>
        <p:spPr>
          <a:xfrm>
            <a:off x="6968359" y="681035"/>
            <a:ext cx="38678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+mn-lt"/>
              </a:rPr>
              <a:t>Ratios</a:t>
            </a:r>
            <a:endParaRPr lang="en-GB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84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>
            <a:extLst>
              <a:ext uri="{FF2B5EF4-FFF2-40B4-BE49-F238E27FC236}">
                <a16:creationId xmlns:a16="http://schemas.microsoft.com/office/drawing/2014/main" id="{4F5D0CF3-62EF-4C60-9FC7-96363F8C4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Comparison with what?</a:t>
            </a:r>
            <a:endParaRPr lang="en-US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3" name="Content Placeholder 5">
            <a:extLst>
              <a:ext uri="{FF2B5EF4-FFF2-40B4-BE49-F238E27FC236}">
                <a16:creationId xmlns:a16="http://schemas.microsoft.com/office/drawing/2014/main" id="{E0C4BB1E-6BB6-49B2-9E6B-3CE9117A75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periods</a:t>
            </a:r>
          </a:p>
          <a:p>
            <a:pPr lvl="1"/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Improvement/deterioration in performance;</a:t>
            </a:r>
          </a:p>
          <a:p>
            <a:pPr lvl="1"/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trends;</a:t>
            </a:r>
          </a:p>
          <a:p>
            <a:pPr lvl="1"/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may not expose inefficiencies in comparison to other businesses;</a:t>
            </a:r>
          </a:p>
          <a:p>
            <a:pPr lvl="1"/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consider trading conditions.</a:t>
            </a:r>
          </a:p>
          <a:p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businesses</a:t>
            </a:r>
          </a:p>
          <a:p>
            <a:pPr lvl="1"/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efficiency to competitors;</a:t>
            </a:r>
          </a:p>
          <a:p>
            <a:pPr lvl="1"/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may be differences in accounting policies;</a:t>
            </a:r>
          </a:p>
          <a:p>
            <a:pPr lvl="1"/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 be able to get the information or sufficiently useful breakdown.</a:t>
            </a:r>
          </a:p>
          <a:p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performance</a:t>
            </a:r>
          </a:p>
          <a:p>
            <a:pPr lvl="1"/>
            <a:r>
              <a:rPr lang="en-GB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set budgets and track achievement.</a:t>
            </a:r>
          </a:p>
          <a:p>
            <a:pPr lvl="1"/>
            <a:endParaRPr lang="en-US" altLang="en-US" sz="19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3526351-ADD4-4EC8-AFBC-F6955CE6F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Calculating the ratios</a:t>
            </a: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11860A3-4667-4042-9D83-2BB8977179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Please have p94 Financial Management for Decision Making (9</a:t>
            </a:r>
            <a:r>
              <a:rPr lang="en-GB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 edn) open (p87 in 8</a:t>
            </a:r>
            <a:r>
              <a:rPr lang="en-GB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 edn).</a:t>
            </a:r>
          </a:p>
          <a:p>
            <a:pPr marL="0" indent="0">
              <a:buNone/>
            </a:pPr>
            <a:endParaRPr lang="en-GB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2800">
                <a:latin typeface="Arial" panose="020B0604020202020204" pitchFamily="34" charset="0"/>
                <a:cs typeface="Arial" panose="020B0604020202020204" pitchFamily="34" charset="0"/>
              </a:rPr>
              <a:t>Financial statements relating to Alexis Plc.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7">
            <a:extLst>
              <a:ext uri="{FF2B5EF4-FFF2-40B4-BE49-F238E27FC236}">
                <a16:creationId xmlns:a16="http://schemas.microsoft.com/office/drawing/2014/main" id="{58CDFF8C-8DDE-491F-7DC4-6EEC940A6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79388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B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Profitability ratios 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7B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219" name="Group 26">
            <a:extLst>
              <a:ext uri="{FF2B5EF4-FFF2-40B4-BE49-F238E27FC236}">
                <a16:creationId xmlns:a16="http://schemas.microsoft.com/office/drawing/2014/main" id="{85870EC9-BAEE-9865-0D20-E24341F619CC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695325"/>
            <a:ext cx="7408862" cy="5524500"/>
            <a:chOff x="631" y="465"/>
            <a:chExt cx="4949" cy="3690"/>
          </a:xfrm>
        </p:grpSpPr>
        <p:sp>
          <p:nvSpPr>
            <p:cNvPr id="9225" name="AutoShape 58">
              <a:extLst>
                <a:ext uri="{FF2B5EF4-FFF2-40B4-BE49-F238E27FC236}">
                  <a16:creationId xmlns:a16="http://schemas.microsoft.com/office/drawing/2014/main" id="{D9922A72-15AB-7F66-5389-7C2E365F2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465"/>
              <a:ext cx="4775" cy="852"/>
            </a:xfrm>
            <a:prstGeom prst="roundRect">
              <a:avLst>
                <a:gd name="adj" fmla="val 16667"/>
              </a:avLst>
            </a:prstGeom>
            <a:solidFill>
              <a:srgbClr val="DCB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6" name="AutoShape 59">
              <a:extLst>
                <a:ext uri="{FF2B5EF4-FFF2-40B4-BE49-F238E27FC236}">
                  <a16:creationId xmlns:a16="http://schemas.microsoft.com/office/drawing/2014/main" id="{6460B97D-9C85-5376-AEF7-3759DCBFD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823"/>
              <a:ext cx="4865" cy="502"/>
            </a:xfrm>
            <a:prstGeom prst="cube">
              <a:avLst>
                <a:gd name="adj" fmla="val 15208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Text Box 60">
              <a:extLst>
                <a:ext uri="{FF2B5EF4-FFF2-40B4-BE49-F238E27FC236}">
                  <a16:creationId xmlns:a16="http://schemas.microsoft.com/office/drawing/2014/main" id="{264D30EA-5226-DABF-1775-1C14A2849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" y="894"/>
              <a:ext cx="49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Profit for the year less any preference dividend</a:t>
              </a:r>
              <a:b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Ordinary share capital + Reserves</a:t>
              </a:r>
            </a:p>
          </p:txBody>
        </p:sp>
        <p:sp>
          <p:nvSpPr>
            <p:cNvPr id="9228" name="Text Box 61">
              <a:extLst>
                <a:ext uri="{FF2B5EF4-FFF2-40B4-BE49-F238E27FC236}">
                  <a16:creationId xmlns:a16="http://schemas.microsoft.com/office/drawing/2014/main" id="{EB8ED962-4F6F-3A68-E917-EDA34CDCB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" y="480"/>
              <a:ext cx="4086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Return on ordinary shareholders’ funds (ROSF) </a:t>
              </a:r>
            </a:p>
          </p:txBody>
        </p:sp>
        <p:sp>
          <p:nvSpPr>
            <p:cNvPr id="9229" name="AutoShape 62">
              <a:extLst>
                <a:ext uri="{FF2B5EF4-FFF2-40B4-BE49-F238E27FC236}">
                  <a16:creationId xmlns:a16="http://schemas.microsoft.com/office/drawing/2014/main" id="{5464A671-01EE-60EE-A81B-330390F6D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1403"/>
              <a:ext cx="4775" cy="852"/>
            </a:xfrm>
            <a:prstGeom prst="roundRect">
              <a:avLst>
                <a:gd name="adj" fmla="val 16667"/>
              </a:avLst>
            </a:prstGeom>
            <a:solidFill>
              <a:srgbClr val="DCB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9230" name="Group 63">
              <a:extLst>
                <a:ext uri="{FF2B5EF4-FFF2-40B4-BE49-F238E27FC236}">
                  <a16:creationId xmlns:a16="http://schemas.microsoft.com/office/drawing/2014/main" id="{8663925C-806A-454A-B20E-00F71BC40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" y="1772"/>
              <a:ext cx="4873" cy="516"/>
              <a:chOff x="216" y="986"/>
              <a:chExt cx="5025" cy="557"/>
            </a:xfrm>
          </p:grpSpPr>
          <p:sp>
            <p:nvSpPr>
              <p:cNvPr id="9245" name="AutoShape 64">
                <a:extLst>
                  <a:ext uri="{FF2B5EF4-FFF2-40B4-BE49-F238E27FC236}">
                    <a16:creationId xmlns:a16="http://schemas.microsoft.com/office/drawing/2014/main" id="{BAC3671C-D0CA-2744-DC47-F10F1D8D3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" y="986"/>
                <a:ext cx="5017" cy="542"/>
              </a:xfrm>
              <a:prstGeom prst="cube">
                <a:avLst>
                  <a:gd name="adj" fmla="val 15208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46" name="Text Box 65">
                <a:extLst>
                  <a:ext uri="{FF2B5EF4-FFF2-40B4-BE49-F238E27FC236}">
                    <a16:creationId xmlns:a16="http://schemas.microsoft.com/office/drawing/2014/main" id="{51205E51-01E0-189B-73FF-858C9096F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" y="1061"/>
                <a:ext cx="4969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Operating profit   </a:t>
                </a:r>
                <a:br>
                  <a:rPr kumimoji="0" lang="en-GB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en-GB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Share capital + Reserves + Non-current liabilities</a:t>
                </a:r>
              </a:p>
            </p:txBody>
          </p:sp>
        </p:grpSp>
        <p:sp>
          <p:nvSpPr>
            <p:cNvPr id="9231" name="Text Box 66">
              <a:extLst>
                <a:ext uri="{FF2B5EF4-FFF2-40B4-BE49-F238E27FC236}">
                  <a16:creationId xmlns:a16="http://schemas.microsoft.com/office/drawing/2014/main" id="{15C26A14-755C-31D2-0B50-8FF9B7CA9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418"/>
              <a:ext cx="3346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Return on capital employed (ROCE)</a:t>
              </a:r>
            </a:p>
          </p:txBody>
        </p:sp>
        <p:sp>
          <p:nvSpPr>
            <p:cNvPr id="9232" name="AutoShape 67">
              <a:extLst>
                <a:ext uri="{FF2B5EF4-FFF2-40B4-BE49-F238E27FC236}">
                  <a16:creationId xmlns:a16="http://schemas.microsoft.com/office/drawing/2014/main" id="{4961B282-8804-9AC7-683A-8A3AFBB84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2342"/>
              <a:ext cx="4775" cy="851"/>
            </a:xfrm>
            <a:prstGeom prst="roundRect">
              <a:avLst>
                <a:gd name="adj" fmla="val 16667"/>
              </a:avLst>
            </a:prstGeom>
            <a:solidFill>
              <a:srgbClr val="DCB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9233" name="Group 68">
              <a:extLst>
                <a:ext uri="{FF2B5EF4-FFF2-40B4-BE49-F238E27FC236}">
                  <a16:creationId xmlns:a16="http://schemas.microsoft.com/office/drawing/2014/main" id="{3A170E53-C5D1-D676-C44B-F541FB273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" y="2700"/>
              <a:ext cx="4873" cy="513"/>
              <a:chOff x="216" y="986"/>
              <a:chExt cx="5025" cy="555"/>
            </a:xfrm>
          </p:grpSpPr>
          <p:sp>
            <p:nvSpPr>
              <p:cNvPr id="9243" name="AutoShape 69">
                <a:extLst>
                  <a:ext uri="{FF2B5EF4-FFF2-40B4-BE49-F238E27FC236}">
                    <a16:creationId xmlns:a16="http://schemas.microsoft.com/office/drawing/2014/main" id="{BFC22876-4842-5623-B569-6307B1145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" y="986"/>
                <a:ext cx="5017" cy="542"/>
              </a:xfrm>
              <a:prstGeom prst="cube">
                <a:avLst>
                  <a:gd name="adj" fmla="val 15208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44" name="Text Box 70">
                <a:extLst>
                  <a:ext uri="{FF2B5EF4-FFF2-40B4-BE49-F238E27FC236}">
                    <a16:creationId xmlns:a16="http://schemas.microsoft.com/office/drawing/2014/main" id="{E21CB130-1926-9F65-264F-E445D48072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" y="1063"/>
                <a:ext cx="4969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8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Operating profit  </a:t>
                </a:r>
                <a:r>
                  <a:rPr kumimoji="0" lang="en-GB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br>
                  <a:rPr kumimoji="0" lang="en-GB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en-GB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Sales revenue</a:t>
                </a:r>
              </a:p>
            </p:txBody>
          </p:sp>
        </p:grpSp>
        <p:sp>
          <p:nvSpPr>
            <p:cNvPr id="9234" name="Text Box 71">
              <a:extLst>
                <a:ext uri="{FF2B5EF4-FFF2-40B4-BE49-F238E27FC236}">
                  <a16:creationId xmlns:a16="http://schemas.microsoft.com/office/drawing/2014/main" id="{66136C94-BA63-3094-8385-79094EEFB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" y="2344"/>
              <a:ext cx="243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Operating profit margin</a:t>
              </a:r>
            </a:p>
          </p:txBody>
        </p:sp>
        <p:sp>
          <p:nvSpPr>
            <p:cNvPr id="9235" name="AutoShape 72">
              <a:extLst>
                <a:ext uri="{FF2B5EF4-FFF2-40B4-BE49-F238E27FC236}">
                  <a16:creationId xmlns:a16="http://schemas.microsoft.com/office/drawing/2014/main" id="{49EEC4F1-FED0-A469-3855-5820DE4AF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" y="2412"/>
              <a:ext cx="220" cy="209"/>
            </a:xfrm>
            <a:prstGeom prst="cube">
              <a:avLst>
                <a:gd name="adj" fmla="val 25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6" name="AutoShape 73">
              <a:extLst>
                <a:ext uri="{FF2B5EF4-FFF2-40B4-BE49-F238E27FC236}">
                  <a16:creationId xmlns:a16="http://schemas.microsoft.com/office/drawing/2014/main" id="{504A6DFA-4341-A685-5CB9-7B5751F7E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1479"/>
              <a:ext cx="219" cy="210"/>
            </a:xfrm>
            <a:prstGeom prst="cube">
              <a:avLst>
                <a:gd name="adj" fmla="val 25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7" name="AutoShape 74">
              <a:extLst>
                <a:ext uri="{FF2B5EF4-FFF2-40B4-BE49-F238E27FC236}">
                  <a16:creationId xmlns:a16="http://schemas.microsoft.com/office/drawing/2014/main" id="{38D8FA45-11C2-2D65-F5D7-E98070C51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" y="539"/>
              <a:ext cx="221" cy="210"/>
            </a:xfrm>
            <a:prstGeom prst="cube">
              <a:avLst>
                <a:gd name="adj" fmla="val 25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8" name="AutoShape 75">
              <a:extLst>
                <a:ext uri="{FF2B5EF4-FFF2-40B4-BE49-F238E27FC236}">
                  <a16:creationId xmlns:a16="http://schemas.microsoft.com/office/drawing/2014/main" id="{FA389E83-6CBD-6017-1126-9BB1440B8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3278"/>
              <a:ext cx="4776" cy="852"/>
            </a:xfrm>
            <a:prstGeom prst="roundRect">
              <a:avLst>
                <a:gd name="adj" fmla="val 16667"/>
              </a:avLst>
            </a:prstGeom>
            <a:solidFill>
              <a:srgbClr val="DCB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9" name="AutoShape 76">
              <a:extLst>
                <a:ext uri="{FF2B5EF4-FFF2-40B4-BE49-F238E27FC236}">
                  <a16:creationId xmlns:a16="http://schemas.microsoft.com/office/drawing/2014/main" id="{93330C69-B7F5-7ED3-CDBA-38279F17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3636"/>
              <a:ext cx="4866" cy="502"/>
            </a:xfrm>
            <a:prstGeom prst="cube">
              <a:avLst>
                <a:gd name="adj" fmla="val 15208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0" name="Text Box 77">
              <a:extLst>
                <a:ext uri="{FF2B5EF4-FFF2-40B4-BE49-F238E27FC236}">
                  <a16:creationId xmlns:a16="http://schemas.microsoft.com/office/drawing/2014/main" id="{37C42EE2-1EC8-0063-47D0-F371454F7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8" y="3713"/>
              <a:ext cx="288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Gross profit </a:t>
              </a: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b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Sales revenue</a:t>
              </a:r>
            </a:p>
          </p:txBody>
        </p:sp>
        <p:sp>
          <p:nvSpPr>
            <p:cNvPr id="9241" name="Text Box 78">
              <a:extLst>
                <a:ext uri="{FF2B5EF4-FFF2-40B4-BE49-F238E27FC236}">
                  <a16:creationId xmlns:a16="http://schemas.microsoft.com/office/drawing/2014/main" id="{51922945-14E2-250D-2F47-34B30198E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3287"/>
              <a:ext cx="180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Gross profit margin</a:t>
              </a:r>
            </a:p>
          </p:txBody>
        </p:sp>
        <p:sp>
          <p:nvSpPr>
            <p:cNvPr id="9242" name="AutoShape 79">
              <a:extLst>
                <a:ext uri="{FF2B5EF4-FFF2-40B4-BE49-F238E27FC236}">
                  <a16:creationId xmlns:a16="http://schemas.microsoft.com/office/drawing/2014/main" id="{B3CF0044-9A19-EC4F-DFB9-CB1470F89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" y="3348"/>
              <a:ext cx="219" cy="210"/>
            </a:xfrm>
            <a:prstGeom prst="cube">
              <a:avLst>
                <a:gd name="adj" fmla="val 25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9220" name="TextBox 1">
            <a:extLst>
              <a:ext uri="{FF2B5EF4-FFF2-40B4-BE49-F238E27FC236}">
                <a16:creationId xmlns:a16="http://schemas.microsoft.com/office/drawing/2014/main" id="{9F644872-5035-6FD6-0087-12D63E1A6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1" y="1439864"/>
            <a:ext cx="784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 100</a:t>
            </a:r>
            <a:endParaRPr kumimoji="0" lang="en-I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1" name="TextBox 27">
            <a:extLst>
              <a:ext uri="{FF2B5EF4-FFF2-40B4-BE49-F238E27FC236}">
                <a16:creationId xmlns:a16="http://schemas.microsoft.com/office/drawing/2014/main" id="{D1655B32-B8A1-27D8-922A-C57FE3D9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6" y="4259264"/>
            <a:ext cx="7858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 100</a:t>
            </a:r>
            <a:endParaRPr kumimoji="0" lang="en-I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2" name="TextBox 28">
            <a:extLst>
              <a:ext uri="{FF2B5EF4-FFF2-40B4-BE49-F238E27FC236}">
                <a16:creationId xmlns:a16="http://schemas.microsoft.com/office/drawing/2014/main" id="{884DD526-EE9C-EB14-C337-7918DFE9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1" y="2873376"/>
            <a:ext cx="784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 100</a:t>
            </a:r>
            <a:endParaRPr kumimoji="0" lang="en-I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3" name="TextBox 29">
            <a:extLst>
              <a:ext uri="{FF2B5EF4-FFF2-40B4-BE49-F238E27FC236}">
                <a16:creationId xmlns:a16="http://schemas.microsoft.com/office/drawing/2014/main" id="{D58C9764-4515-9DF0-FA4C-0A277731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9" y="5668964"/>
            <a:ext cx="7842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 100</a:t>
            </a:r>
            <a:endParaRPr kumimoji="0" lang="en-I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768B77-51E9-B4E4-763E-0B14D78D0D04}"/>
              </a:ext>
            </a:extLst>
          </p:cNvPr>
          <p:cNvCxnSpPr/>
          <p:nvPr/>
        </p:nvCxnSpPr>
        <p:spPr>
          <a:xfrm>
            <a:off x="3438526" y="3070225"/>
            <a:ext cx="5260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C7569C5-D5F8-48AA-9F08-501FE3081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Operating/Gross profit margin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125DAAB-37F4-44D1-B8A8-5DFF796F72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22424"/>
            <a:ext cx="4975578" cy="4421023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Operating profit margin relates the profit to the sales revenue (notice that this ratio compares two income statement items).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Operating profit is used as it excludes financing costs but includes all general costs of running the business.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ratio varies according to type of business e.g. supermarket versus jeweller.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Businesses often use target operating margins in budgets.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Content Placeholder 5">
            <a:extLst>
              <a:ext uri="{FF2B5EF4-FFF2-40B4-BE49-F238E27FC236}">
                <a16:creationId xmlns:a16="http://schemas.microsoft.com/office/drawing/2014/main" id="{14606511-7322-4FDD-927F-B9B6CE4DEFC2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270978" y="1622426"/>
            <a:ext cx="5082822" cy="4505105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Gross profit margin relates the gross profit to the sales revenue (again this ratio compares two income statement items).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Measures profitability in producing goods before other general expenses.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29B987F8-E728-489A-9F89-FB387CB5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33" y="247365"/>
            <a:ext cx="9633384" cy="360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F939DB-27CE-42A0-9D5A-D6E5B17E5810}"/>
                  </a:ext>
                </a:extLst>
              </p:cNvPr>
              <p:cNvSpPr txBox="1"/>
              <p:nvPr/>
            </p:nvSpPr>
            <p:spPr>
              <a:xfrm>
                <a:off x="1030014" y="3993931"/>
                <a:ext cx="5276193" cy="2680093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Gross profit margin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495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2,240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100%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22.1%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 profit margin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2,240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100%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=10.8%</a:t>
                </a: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F939DB-27CE-42A0-9D5A-D6E5B17E5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14" y="3993931"/>
                <a:ext cx="5276193" cy="2680093"/>
              </a:xfrm>
              <a:prstGeom prst="rect">
                <a:avLst/>
              </a:prstGeom>
              <a:blipFill>
                <a:blip r:embed="rId3"/>
                <a:stretch>
                  <a:fillRect l="-1850" t="-1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D3545-15CB-4F0A-83CC-B55D2D6BFC17}"/>
                  </a:ext>
                </a:extLst>
              </p:cNvPr>
              <p:cNvSpPr txBox="1"/>
              <p:nvPr/>
            </p:nvSpPr>
            <p:spPr>
              <a:xfrm>
                <a:off x="6626773" y="3993931"/>
                <a:ext cx="5276193" cy="2707536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Gross profit margin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681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100%</m:t>
                    </m:r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15.3%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 profit margin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681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100%</a:t>
                </a:r>
              </a:p>
              <a:p>
                <a:r>
                  <a:rPr lang="en-US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=1.8%</a:t>
                </a:r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D3545-15CB-4F0A-83CC-B55D2D6B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73" y="3993931"/>
                <a:ext cx="5276193" cy="2707536"/>
              </a:xfrm>
              <a:prstGeom prst="rect">
                <a:avLst/>
              </a:prstGeom>
              <a:blipFill>
                <a:blip r:embed="rId4"/>
                <a:stretch>
                  <a:fillRect l="-1732" t="-1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428ABEA-D577-4F59-AF8F-5D33FAA53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</a:rPr>
              <a:t>Return on Ordinary Shareholders’ Funds</a:t>
            </a:r>
            <a:endParaRPr lang="en-US" alt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EE39BB95-5F4B-44D9-B8FA-90C91AD79F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on ordinary shareholders funds ratio (ROSF) compares the </a:t>
            </a:r>
            <a:r>
              <a:rPr lang="en-GB" alt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for the year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en-GB" alt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owners’ average stake 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business.</a:t>
            </a:r>
          </a:p>
          <a:p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average figure is used for shareholder funds as it should be more representative but you may need to rely on year end if that is not available;</a:t>
            </a:r>
          </a:p>
          <a:p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seek to generate as high as possible value for ROSF.</a:t>
            </a:r>
            <a:endParaRPr lang="en-US" alt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2906FA4-8461-456A-AC10-73E724B1BD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en-US" sz="5400">
                <a:latin typeface="+mj-lt"/>
              </a:rPr>
              <a:t>Lecture recordings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537E31C-BFEE-421B-A2CD-5CCA09F120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>
                <a:latin typeface="+mn-lt"/>
              </a:rPr>
              <a:t>This session is being recorded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>
                <a:latin typeface="+mn-lt"/>
              </a:rPr>
              <a:t>You can access the weekly recording from Weblearn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4" descr="A close up of a microphone&#10;&#10;Description automatically generated">
            <a:extLst>
              <a:ext uri="{FF2B5EF4-FFF2-40B4-BE49-F238E27FC236}">
                <a16:creationId xmlns:a16="http://schemas.microsoft.com/office/drawing/2014/main" id="{3CF98631-F79F-41E6-B8A8-891FA6C0D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</p:pic>
      <p:sp>
        <p:nvSpPr>
          <p:cNvPr id="5125" name="TextBox 5">
            <a:extLst>
              <a:ext uri="{FF2B5EF4-FFF2-40B4-BE49-F238E27FC236}">
                <a16:creationId xmlns:a16="http://schemas.microsoft.com/office/drawing/2014/main" id="{862C6DAA-CFA9-4F65-8F01-19AF7A23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6874" y="6870700"/>
            <a:ext cx="2565126" cy="2000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1335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700">
                <a:solidFill>
                  <a:srgbClr val="FFFFFF"/>
                </a:solidFill>
                <a:latin typeface="+mn-lt"/>
                <a:hlinkClick r:id="rId3" tooltip="http://music.stackexchange.com/questions/22991/what-is-the-purpose-of-the-pop-fil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alt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altLang="en-US" sz="700">
                <a:solidFill>
                  <a:srgbClr val="FFFFFF"/>
                </a:solidFill>
                <a:latin typeface="+mn-lt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alt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501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9114C8-C9A7-4825-A5EC-B0794B7124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048" y="354965"/>
            <a:ext cx="6969072" cy="2787629"/>
          </a:xfrm>
        </p:spPr>
      </p:pic>
      <p:pic>
        <p:nvPicPr>
          <p:cNvPr id="34819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E08CB4A5-5075-4725-BF54-0BE4D6CC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4" y="3325814"/>
            <a:ext cx="7730643" cy="295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D25605-59A1-4A0F-9D58-A70AB0424C24}"/>
                  </a:ext>
                </a:extLst>
              </p:cNvPr>
              <p:cNvSpPr txBox="1"/>
              <p:nvPr/>
            </p:nvSpPr>
            <p:spPr>
              <a:xfrm>
                <a:off x="7977352" y="620110"/>
                <a:ext cx="3573517" cy="168770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ROSF for 2019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(563+534)/2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×100</a:t>
                </a:r>
              </a:p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= 2.0%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D25605-59A1-4A0F-9D58-A70AB0424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52" y="620110"/>
                <a:ext cx="3573517" cy="1687706"/>
              </a:xfrm>
              <a:prstGeom prst="rect">
                <a:avLst/>
              </a:prstGeom>
              <a:blipFill>
                <a:blip r:embed="rId4"/>
                <a:stretch>
                  <a:fillRect t="-2527" b="-7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73567A-6458-41F4-9656-AF1EE56D8185}"/>
                  </a:ext>
                </a:extLst>
              </p:cNvPr>
              <p:cNvSpPr txBox="1"/>
              <p:nvPr/>
            </p:nvSpPr>
            <p:spPr>
              <a:xfrm>
                <a:off x="335443" y="3809999"/>
                <a:ext cx="3573517" cy="168770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ROSF for 2018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(563+438)/2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×100</a:t>
                </a:r>
              </a:p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= 33.0%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73567A-6458-41F4-9656-AF1EE56D8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3" y="3809999"/>
                <a:ext cx="3573517" cy="1687706"/>
              </a:xfrm>
              <a:prstGeom prst="rect">
                <a:avLst/>
              </a:prstGeom>
              <a:blipFill>
                <a:blip r:embed="rId5"/>
                <a:stretch>
                  <a:fillRect t="-2527" b="-7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AC817F0-D897-4AB8-AE4E-0A020B4FF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Return on Capital Employed</a:t>
            </a:r>
            <a:endParaRPr lang="en-US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71B583FA-1414-43D5-91AC-44091274C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on Capital Employed (ROCE) compares the </a:t>
            </a:r>
            <a:r>
              <a:rPr lang="en-GB" alt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profit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year with the </a:t>
            </a:r>
            <a:r>
              <a:rPr lang="en-GB" alt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long term capital 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 shareholder funds and long term loans).</a:t>
            </a:r>
          </a:p>
          <a:p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Profit Before Interest and Tax as the top figure as this ratio is looking at the return to everyone before deductions of financing interest.</a:t>
            </a:r>
          </a:p>
          <a:p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Again, an average figure is used for shareholder funds as it should be more representative but you may need to rely on year end if that is not available;</a:t>
            </a:r>
          </a:p>
          <a:p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important ratio as it compares inputs through capital with outputs (operating profit).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8FE67928-E78A-4532-A74B-194D08F6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385568"/>
            <a:ext cx="7323466" cy="286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1EF31448-B0D1-4950-BF6C-59C14487D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1" y="3419476"/>
            <a:ext cx="7652856" cy="290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32F6B6-C788-424B-A0F0-B98306DA4699}"/>
                  </a:ext>
                </a:extLst>
              </p:cNvPr>
              <p:cNvSpPr txBox="1"/>
              <p:nvPr/>
            </p:nvSpPr>
            <p:spPr>
              <a:xfrm>
                <a:off x="335443" y="3809999"/>
                <a:ext cx="3573517" cy="173784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ROCE for 2018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(638+763)/2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×100</a:t>
                </a:r>
              </a:p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= 34.7%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32F6B6-C788-424B-A0F0-B98306DA4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3" y="3809999"/>
                <a:ext cx="3573517" cy="1737848"/>
              </a:xfrm>
              <a:prstGeom prst="rect">
                <a:avLst/>
              </a:prstGeom>
              <a:blipFill>
                <a:blip r:embed="rId4"/>
                <a:stretch>
                  <a:fillRect t="-2456" b="-4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8666FC-EF23-47C1-848B-688698B87FF5}"/>
                  </a:ext>
                </a:extLst>
              </p:cNvPr>
              <p:cNvSpPr txBox="1"/>
              <p:nvPr/>
            </p:nvSpPr>
            <p:spPr>
              <a:xfrm>
                <a:off x="8303172" y="972122"/>
                <a:ext cx="3573517" cy="173784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ROCE for 2018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(763+834)/2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×100</a:t>
                </a:r>
              </a:p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= 5.9%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8666FC-EF23-47C1-848B-688698B87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172" y="972122"/>
                <a:ext cx="3573517" cy="1737848"/>
              </a:xfrm>
              <a:prstGeom prst="rect">
                <a:avLst/>
              </a:prstGeom>
              <a:blipFill>
                <a:blip r:embed="rId5"/>
                <a:stretch>
                  <a:fillRect t="-2448" b="-4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FDA3655-249D-4FB5-BFF2-271E1A63A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49969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Profitability Summary</a:t>
            </a:r>
          </a:p>
        </p:txBody>
      </p:sp>
      <p:sp>
        <p:nvSpPr>
          <p:cNvPr id="40982" name="TextBox 5">
            <a:extLst>
              <a:ext uri="{FF2B5EF4-FFF2-40B4-BE49-F238E27FC236}">
                <a16:creationId xmlns:a16="http://schemas.microsoft.com/office/drawing/2014/main" id="{AEB875D3-DB56-45A5-B671-FEA09EF1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484" y="1418898"/>
            <a:ext cx="5389033" cy="45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Overall profitability indicators have declined quite severely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gross and operating profits declined, but operating profit declined proportionately more – what has caused increase in operating expenses?  Could it be due to increasing employee numbers?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Revenue has increased, but cost of sales proportionately more – again what has caused this?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5DD561-A2F8-4F3A-ADCD-E2C22DD072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0208943"/>
              </p:ext>
            </p:extLst>
          </p:nvPr>
        </p:nvGraphicFramePr>
        <p:xfrm>
          <a:off x="515008" y="1282262"/>
          <a:ext cx="5680476" cy="4309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3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166">
                <a:tc>
                  <a:txBody>
                    <a:bodyPr/>
                    <a:lstStyle/>
                    <a:p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r>
                        <a:rPr lang="en-GB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r>
                        <a:rPr lang="en-GB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66">
                <a:tc>
                  <a:txBody>
                    <a:bodyPr/>
                    <a:lstStyle/>
                    <a:p>
                      <a:r>
                        <a:rPr lang="en-GB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ROSF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66">
                <a:tc>
                  <a:txBody>
                    <a:bodyPr/>
                    <a:lstStyle/>
                    <a:p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ROCE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34.7%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5.9%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871">
                <a:tc>
                  <a:txBody>
                    <a:bodyPr/>
                    <a:lstStyle/>
                    <a:p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Profit Margin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22.1%</a:t>
                      </a: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15.3%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8871">
                <a:tc>
                  <a:txBody>
                    <a:bodyPr/>
                    <a:lstStyle/>
                    <a:p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Profit Margin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10.8%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268" marR="128268" marT="64129" marB="641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3">
            <a:extLst>
              <a:ext uri="{FF2B5EF4-FFF2-40B4-BE49-F238E27FC236}">
                <a16:creationId xmlns:a16="http://schemas.microsoft.com/office/drawing/2014/main" id="{5F71E6FE-FD58-72E4-01CF-55FEA09C0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87325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B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Efficiency ratios 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7B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AutoShape 40">
            <a:extLst>
              <a:ext uri="{FF2B5EF4-FFF2-40B4-BE49-F238E27FC236}">
                <a16:creationId xmlns:a16="http://schemas.microsoft.com/office/drawing/2014/main" id="{998E0839-994A-361D-0430-F0EC8A1E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1" y="835026"/>
            <a:ext cx="5548313" cy="4975225"/>
          </a:xfrm>
          <a:prstGeom prst="roundRect">
            <a:avLst>
              <a:gd name="adj" fmla="val 5736"/>
            </a:avLst>
          </a:prstGeom>
          <a:solidFill>
            <a:srgbClr val="DDB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8" name="Text Box 41">
            <a:extLst>
              <a:ext uri="{FF2B5EF4-FFF2-40B4-BE49-F238E27FC236}">
                <a16:creationId xmlns:a16="http://schemas.microsoft.com/office/drawing/2014/main" id="{642F4EAB-52E3-033E-30EB-17C46514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893764"/>
            <a:ext cx="2052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Formula</a:t>
            </a:r>
          </a:p>
        </p:txBody>
      </p:sp>
      <p:sp>
        <p:nvSpPr>
          <p:cNvPr id="11269" name="AutoShape 42">
            <a:extLst>
              <a:ext uri="{FF2B5EF4-FFF2-40B4-BE49-F238E27FC236}">
                <a16:creationId xmlns:a16="http://schemas.microsoft.com/office/drawing/2014/main" id="{FF84E720-4DDF-813E-2B94-DF6D114C5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1398589"/>
            <a:ext cx="2698750" cy="814387"/>
          </a:xfrm>
          <a:prstGeom prst="cube">
            <a:avLst>
              <a:gd name="adj" fmla="val 152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0" name="AutoShape 43">
            <a:extLst>
              <a:ext uri="{FF2B5EF4-FFF2-40B4-BE49-F238E27FC236}">
                <a16:creationId xmlns:a16="http://schemas.microsoft.com/office/drawing/2014/main" id="{EF2C45A7-DA57-3A70-FE41-90957E764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2374900"/>
            <a:ext cx="2693988" cy="812800"/>
          </a:xfrm>
          <a:prstGeom prst="cube">
            <a:avLst>
              <a:gd name="adj" fmla="val 152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1" name="AutoShape 44">
            <a:extLst>
              <a:ext uri="{FF2B5EF4-FFF2-40B4-BE49-F238E27FC236}">
                <a16:creationId xmlns:a16="http://schemas.microsoft.com/office/drawing/2014/main" id="{124565E3-C92D-A213-946D-2F4CAAE0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3352800"/>
            <a:ext cx="2693988" cy="814388"/>
          </a:xfrm>
          <a:prstGeom prst="cube">
            <a:avLst>
              <a:gd name="adj" fmla="val 152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2" name="AutoShape 45">
            <a:extLst>
              <a:ext uri="{FF2B5EF4-FFF2-40B4-BE49-F238E27FC236}">
                <a16:creationId xmlns:a16="http://schemas.microsoft.com/office/drawing/2014/main" id="{632F7A22-D766-A3ED-15D6-155BADE3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4329114"/>
            <a:ext cx="2692400" cy="815975"/>
          </a:xfrm>
          <a:prstGeom prst="cube">
            <a:avLst>
              <a:gd name="adj" fmla="val 152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3" name="Text Box 46">
            <a:extLst>
              <a:ext uri="{FF2B5EF4-FFF2-40B4-BE49-F238E27FC236}">
                <a16:creationId xmlns:a16="http://schemas.microsoft.com/office/drawing/2014/main" id="{62E872FE-F655-A82A-2803-C83C5B8D8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9" y="1574801"/>
            <a:ext cx="2560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Average inventories turnover period</a:t>
            </a:r>
          </a:p>
        </p:txBody>
      </p:sp>
      <p:sp>
        <p:nvSpPr>
          <p:cNvPr id="11274" name="Text Box 47">
            <a:extLst>
              <a:ext uri="{FF2B5EF4-FFF2-40B4-BE49-F238E27FC236}">
                <a16:creationId xmlns:a16="http://schemas.microsoft.com/office/drawing/2014/main" id="{BA2E8901-A8F6-5BC3-0C4C-6DF87AAF0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1" y="2511426"/>
            <a:ext cx="289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Average settlement period</a:t>
            </a:r>
            <a:b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trade receivables</a:t>
            </a:r>
          </a:p>
        </p:txBody>
      </p:sp>
      <p:sp>
        <p:nvSpPr>
          <p:cNvPr id="11275" name="Text Box 48">
            <a:extLst>
              <a:ext uri="{FF2B5EF4-FFF2-40B4-BE49-F238E27FC236}">
                <a16:creationId xmlns:a16="http://schemas.microsoft.com/office/drawing/2014/main" id="{C2DEB76F-2774-6D50-512E-C5EE1803C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513139"/>
            <a:ext cx="264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Average settlement period for trade payables</a:t>
            </a:r>
          </a:p>
        </p:txBody>
      </p:sp>
      <p:sp>
        <p:nvSpPr>
          <p:cNvPr id="11276" name="Text Box 49">
            <a:extLst>
              <a:ext uri="{FF2B5EF4-FFF2-40B4-BE49-F238E27FC236}">
                <a16:creationId xmlns:a16="http://schemas.microsoft.com/office/drawing/2014/main" id="{38CC3280-CA58-4688-B794-1C5708E63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500564"/>
            <a:ext cx="256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revenue to</a:t>
            </a:r>
            <a:b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capital employed</a:t>
            </a:r>
          </a:p>
        </p:txBody>
      </p:sp>
      <p:sp>
        <p:nvSpPr>
          <p:cNvPr id="11277" name="AutoShape 50">
            <a:extLst>
              <a:ext uri="{FF2B5EF4-FFF2-40B4-BE49-F238E27FC236}">
                <a16:creationId xmlns:a16="http://schemas.microsoft.com/office/drawing/2014/main" id="{54E88B92-7EA1-F6BA-FE23-B0824D17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319713"/>
            <a:ext cx="2693988" cy="817562"/>
          </a:xfrm>
          <a:prstGeom prst="cube">
            <a:avLst>
              <a:gd name="adj" fmla="val 152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8" name="Text Box 51">
            <a:extLst>
              <a:ext uri="{FF2B5EF4-FFF2-40B4-BE49-F238E27FC236}">
                <a16:creationId xmlns:a16="http://schemas.microsoft.com/office/drawing/2014/main" id="{E391BFBE-AC7C-3BC4-45E7-3F2BBDF27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5467351"/>
            <a:ext cx="256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revenue per employee</a:t>
            </a:r>
          </a:p>
        </p:txBody>
      </p:sp>
      <p:sp>
        <p:nvSpPr>
          <p:cNvPr id="11279" name="AutoShape 52">
            <a:extLst>
              <a:ext uri="{FF2B5EF4-FFF2-40B4-BE49-F238E27FC236}">
                <a16:creationId xmlns:a16="http://schemas.microsoft.com/office/drawing/2014/main" id="{6BE5411D-8F7B-2FD6-F26A-56560408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1" y="1385888"/>
            <a:ext cx="5662613" cy="812800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0" name="AutoShape 53">
            <a:extLst>
              <a:ext uri="{FF2B5EF4-FFF2-40B4-BE49-F238E27FC236}">
                <a16:creationId xmlns:a16="http://schemas.microsoft.com/office/drawing/2014/main" id="{BE956D2B-6C7E-312A-E222-734EA008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4" y="2371725"/>
            <a:ext cx="5665787" cy="814388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1" name="AutoShape 54">
            <a:extLst>
              <a:ext uri="{FF2B5EF4-FFF2-40B4-BE49-F238E27FC236}">
                <a16:creationId xmlns:a16="http://schemas.microsoft.com/office/drawing/2014/main" id="{CC6672CA-42A4-1402-096F-FE7D1AF11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4" y="3355975"/>
            <a:ext cx="5665787" cy="812800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2" name="AutoShape 55">
            <a:extLst>
              <a:ext uri="{FF2B5EF4-FFF2-40B4-BE49-F238E27FC236}">
                <a16:creationId xmlns:a16="http://schemas.microsoft.com/office/drawing/2014/main" id="{71FAA625-3255-D8DF-5A67-B01C2C5D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6" y="4341813"/>
            <a:ext cx="5667375" cy="811212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3" name="Text Box 56">
            <a:extLst>
              <a:ext uri="{FF2B5EF4-FFF2-40B4-BE49-F238E27FC236}">
                <a16:creationId xmlns:a16="http://schemas.microsoft.com/office/drawing/2014/main" id="{EF788831-9A1D-316C-1428-40E609EF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1585913"/>
            <a:ext cx="481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Average inventories held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b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Cost of sales</a:t>
            </a: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284" name="AutoShape 57">
            <a:extLst>
              <a:ext uri="{FF2B5EF4-FFF2-40B4-BE49-F238E27FC236}">
                <a16:creationId xmlns:a16="http://schemas.microsoft.com/office/drawing/2014/main" id="{D20C11F6-357F-5C74-EBA0-F2C6313C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6" y="5332413"/>
            <a:ext cx="5667375" cy="812800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85" name="Text Box 58">
            <a:extLst>
              <a:ext uri="{FF2B5EF4-FFF2-40B4-BE49-F238E27FC236}">
                <a16:creationId xmlns:a16="http://schemas.microsoft.com/office/drawing/2014/main" id="{B205821C-1CA5-50A3-7E41-5D03C2B81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2517776"/>
            <a:ext cx="4991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</a:t>
            </a:r>
            <a:r>
              <a:rPr kumimoji="0" lang="en-GB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Average trade receivables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b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Credit sales revenue  </a:t>
            </a:r>
          </a:p>
        </p:txBody>
      </p:sp>
      <p:sp>
        <p:nvSpPr>
          <p:cNvPr id="11286" name="Text Box 59">
            <a:extLst>
              <a:ext uri="{FF2B5EF4-FFF2-40B4-BE49-F238E27FC236}">
                <a16:creationId xmlns:a16="http://schemas.microsoft.com/office/drawing/2014/main" id="{5B059B49-DBC5-49B8-6F16-44C3D5DD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3527426"/>
            <a:ext cx="4513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</a:t>
            </a:r>
            <a:r>
              <a:rPr kumimoji="0" lang="en-GB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Average trade payables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b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Credit purchases  </a:t>
            </a:r>
            <a:endParaRPr kumimoji="0" lang="en-GB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7" name="Text Box 60">
            <a:extLst>
              <a:ext uri="{FF2B5EF4-FFF2-40B4-BE49-F238E27FC236}">
                <a16:creationId xmlns:a16="http://schemas.microsoft.com/office/drawing/2014/main" id="{2F959857-2AC3-5B41-E149-96B9A0F0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4" y="5456238"/>
            <a:ext cx="3367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revenue</a:t>
            </a:r>
            <a:b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of employees  </a:t>
            </a:r>
          </a:p>
        </p:txBody>
      </p:sp>
      <p:sp>
        <p:nvSpPr>
          <p:cNvPr id="11288" name="Text Box 61">
            <a:extLst>
              <a:ext uri="{FF2B5EF4-FFF2-40B4-BE49-F238E27FC236}">
                <a16:creationId xmlns:a16="http://schemas.microsoft.com/office/drawing/2014/main" id="{536A11EF-560D-0FD1-6E07-B59B3FE6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1" y="4495801"/>
            <a:ext cx="556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</a:t>
            </a:r>
            <a:r>
              <a:rPr kumimoji="0" lang="en-GB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Sales revenue</a:t>
            </a:r>
            <a:r>
              <a:rPr kumimoji="0" lang="en-GB" alt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________________</a:t>
            </a:r>
            <a:b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Share capital + Reserves + Non-current liabilities</a:t>
            </a:r>
            <a:endParaRPr kumimoji="0" lang="en-GB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9" name="Rectangle 27">
            <a:extLst>
              <a:ext uri="{FF2B5EF4-FFF2-40B4-BE49-F238E27FC236}">
                <a16:creationId xmlns:a16="http://schemas.microsoft.com/office/drawing/2014/main" id="{7C9DCF2E-DC4C-FC20-2F64-F56885C1F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1687514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× 365</a:t>
            </a:r>
            <a:endParaRPr kumimoji="0" lang="en-I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90" name="Rectangle 29">
            <a:extLst>
              <a:ext uri="{FF2B5EF4-FFF2-40B4-BE49-F238E27FC236}">
                <a16:creationId xmlns:a16="http://schemas.microsoft.com/office/drawing/2014/main" id="{2E3AA300-E943-1D57-CC57-F3C1D3167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2630489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× 365</a:t>
            </a:r>
            <a:endParaRPr kumimoji="0" lang="en-I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91" name="Rectangle 30">
            <a:extLst>
              <a:ext uri="{FF2B5EF4-FFF2-40B4-BE49-F238E27FC236}">
                <a16:creationId xmlns:a16="http://schemas.microsoft.com/office/drawing/2014/main" id="{BAA4C811-B8B8-23BB-8965-C3E19319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825" y="3640139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× 365</a:t>
            </a:r>
            <a:endParaRPr kumimoji="0" lang="en-I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C3761D-AF60-B444-3DE8-DCB491E874BB}"/>
              </a:ext>
            </a:extLst>
          </p:cNvPr>
          <p:cNvCxnSpPr/>
          <p:nvPr/>
        </p:nvCxnSpPr>
        <p:spPr>
          <a:xfrm>
            <a:off x="6134101" y="5788025"/>
            <a:ext cx="2365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TextBox 10">
                <a:extLst>
                  <a:ext uri="{FF2B5EF4-FFF2-40B4-BE49-F238E27FC236}">
                    <a16:creationId xmlns:a16="http://schemas.microsoft.com/office/drawing/2014/main" id="{5990C1F5-EC1F-4519-98BC-F954BF122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704" y="3817937"/>
                <a:ext cx="4687614" cy="246234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 inventories turnover: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(241+300)/2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1,745</m:t>
                        </m:r>
                      </m:den>
                    </m:f>
                  </m:oMath>
                </a14:m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×365 = 56.6 days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  <a:r>
                  <a:rPr lang="en-GB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(300+406)/2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2,272</m:t>
                        </m:r>
                      </m:den>
                    </m:f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×365 = 56.7 days</a:t>
                </a:r>
              </a:p>
            </p:txBody>
          </p:sp>
        </mc:Choice>
        <mc:Fallback xmlns="">
          <p:sp>
            <p:nvSpPr>
              <p:cNvPr id="43010" name="TextBox 10">
                <a:extLst>
                  <a:ext uri="{FF2B5EF4-FFF2-40B4-BE49-F238E27FC236}">
                    <a16:creationId xmlns:a16="http://schemas.microsoft.com/office/drawing/2014/main" id="{5990C1F5-EC1F-4519-98BC-F954BF12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704" y="3817937"/>
                <a:ext cx="4687614" cy="2462341"/>
              </a:xfrm>
              <a:prstGeom prst="rect">
                <a:avLst/>
              </a:prstGeom>
              <a:blipFill>
                <a:blip r:embed="rId2"/>
                <a:stretch>
                  <a:fillRect l="-1300" b="-4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1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3D09967-12AA-44E9-A3CA-8201EF22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333625"/>
            <a:ext cx="78295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36AACBC-A344-4C1A-A96A-6C2E17AF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96863"/>
            <a:ext cx="81343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F43F67DA-4EE3-4D22-AC93-33871D49B4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3767867"/>
                <a:ext cx="4687614" cy="2462341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 receivables settlement: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(223+240)/2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2,240</m:t>
                        </m:r>
                      </m:den>
                    </m:f>
                  </m:oMath>
                </a14:m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×365 = 37.7 days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  <a:r>
                  <a:rPr lang="en-GB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(240+273)/2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2,681</m:t>
                        </m:r>
                      </m:den>
                    </m:f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×365 = 34.9 days</a:t>
                </a:r>
              </a:p>
            </p:txBody>
          </p:sp>
        </mc:Choice>
        <mc:Fallback xmlns="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F43F67DA-4EE3-4D22-AC93-33871D49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3767867"/>
                <a:ext cx="4687614" cy="2462341"/>
              </a:xfrm>
              <a:prstGeom prst="rect">
                <a:avLst/>
              </a:prstGeom>
              <a:blipFill>
                <a:blip r:embed="rId5"/>
                <a:stretch>
                  <a:fillRect l="-1300" b="-4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08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TextBox 10">
                <a:extLst>
                  <a:ext uri="{FF2B5EF4-FFF2-40B4-BE49-F238E27FC236}">
                    <a16:creationId xmlns:a16="http://schemas.microsoft.com/office/drawing/2014/main" id="{98EF8CA7-FC9B-47D5-B3D8-D1FE82CDD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8825" y="3706813"/>
                <a:ext cx="4802899" cy="246234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 payables turnover: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(183+261)/2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1,804</m:t>
                        </m:r>
                      </m:den>
                    </m:f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× 365 = 44.9 days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(261+354)/2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2,378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 365 = 47.2 days</a:t>
                </a:r>
              </a:p>
            </p:txBody>
          </p:sp>
        </mc:Choice>
        <mc:Fallback xmlns="">
          <p:sp>
            <p:nvSpPr>
              <p:cNvPr id="44034" name="TextBox 10">
                <a:extLst>
                  <a:ext uri="{FF2B5EF4-FFF2-40B4-BE49-F238E27FC236}">
                    <a16:creationId xmlns:a16="http://schemas.microsoft.com/office/drawing/2014/main" id="{98EF8CA7-FC9B-47D5-B3D8-D1FE82CDD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8825" y="3706813"/>
                <a:ext cx="4802899" cy="2462341"/>
              </a:xfrm>
              <a:prstGeom prst="rect">
                <a:avLst/>
              </a:prstGeom>
              <a:blipFill>
                <a:blip r:embed="rId2"/>
                <a:stretch>
                  <a:fillRect l="-13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037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59A1B11-F70A-4473-8A75-AF89D247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273300"/>
            <a:ext cx="78295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E99838E-4C43-4AAE-9758-8C299364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576263"/>
            <a:ext cx="78676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89C456BC-9962-4AB4-A1A2-87C67AB0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893763"/>
            <a:ext cx="60261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472C462-C8EB-479D-9325-FB432BD2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4" y="3603625"/>
            <a:ext cx="599598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78A0D7-69A0-4606-9B80-B3B0A40CA019}"/>
                  </a:ext>
                </a:extLst>
              </p:cNvPr>
              <p:cNvSpPr txBox="1"/>
              <p:nvPr/>
            </p:nvSpPr>
            <p:spPr>
              <a:xfrm>
                <a:off x="8669909" y="1187929"/>
                <a:ext cx="3086661" cy="137505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Sales Revenue to Capital Employed (2019):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2,681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(763+834)/2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dirty="0"/>
                  <a:t>=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3.36 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78A0D7-69A0-4606-9B80-B3B0A40CA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909" y="1187929"/>
                <a:ext cx="3086661" cy="1375056"/>
              </a:xfrm>
              <a:prstGeom prst="rect">
                <a:avLst/>
              </a:prstGeom>
              <a:blipFill>
                <a:blip r:embed="rId4"/>
                <a:stretch>
                  <a:fillRect l="-1972" t="-2222" r="-3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2EE711-4FDB-42B8-977D-4AFD411160F7}"/>
                  </a:ext>
                </a:extLst>
              </p:cNvPr>
              <p:cNvSpPr txBox="1"/>
              <p:nvPr/>
            </p:nvSpPr>
            <p:spPr>
              <a:xfrm>
                <a:off x="780997" y="3709847"/>
                <a:ext cx="3086661" cy="137505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Sales Revenue to Capital Employed (2018):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2,240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(683+763)/2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dirty="0"/>
                  <a:t>=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3.2 </a:t>
                </a: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2EE711-4FDB-42B8-977D-4AFD4111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97" y="3709847"/>
                <a:ext cx="3086661" cy="1375056"/>
              </a:xfrm>
              <a:prstGeom prst="rect">
                <a:avLst/>
              </a:prstGeom>
              <a:blipFill>
                <a:blip r:embed="rId5"/>
                <a:stretch>
                  <a:fillRect l="-1976" t="-2222" r="-3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C6CB896F-8A45-4C8C-BFD3-44388ACE6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Summary of Efficiency Ratios</a:t>
            </a: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4CA9DC-78A6-4461-8BCE-891427930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09017"/>
              </p:ext>
            </p:extLst>
          </p:nvPr>
        </p:nvGraphicFramePr>
        <p:xfrm>
          <a:off x="774700" y="1913494"/>
          <a:ext cx="10960100" cy="3474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438592">
                  <a:extLst>
                    <a:ext uri="{9D8B030D-6E8A-4147-A177-3AD203B41FA5}">
                      <a16:colId xmlns:a16="http://schemas.microsoft.com/office/drawing/2014/main" val="3898032271"/>
                    </a:ext>
                  </a:extLst>
                </a:gridCol>
                <a:gridCol w="2322861">
                  <a:extLst>
                    <a:ext uri="{9D8B030D-6E8A-4147-A177-3AD203B41FA5}">
                      <a16:colId xmlns:a16="http://schemas.microsoft.com/office/drawing/2014/main" val="1397926930"/>
                    </a:ext>
                  </a:extLst>
                </a:gridCol>
                <a:gridCol w="2198647">
                  <a:extLst>
                    <a:ext uri="{9D8B030D-6E8A-4147-A177-3AD203B41FA5}">
                      <a16:colId xmlns:a16="http://schemas.microsoft.com/office/drawing/2014/main" val="3552972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19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inventories turnover period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 days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 days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3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settlement period for trade receivables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37.7 days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 days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9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settlement period for trade payables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 days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47.2 days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20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revenue to capital employed (net asset turnover)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 times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 times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8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revenue per employee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£160,057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£143,962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4298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0BF266C8-38A1-41CF-9CA4-95ABB3BE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176213"/>
            <a:ext cx="752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Figure 3.6 The main elements of the ROCE ratio </a:t>
            </a:r>
          </a:p>
        </p:txBody>
      </p:sp>
      <p:pic>
        <p:nvPicPr>
          <p:cNvPr id="47107" name="Picture 17" descr="\\192.168.9.252\08macdata04\08VOL4\Graphics\Powerpoint\PE_UK\PE536-ATRILL\Final files\GIF\ch03\M03NF003.gif">
            <a:extLst>
              <a:ext uri="{FF2B5EF4-FFF2-40B4-BE49-F238E27FC236}">
                <a16:creationId xmlns:a16="http://schemas.microsoft.com/office/drawing/2014/main" id="{3F715A7B-D7CE-4733-8F89-080CBE1E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884238"/>
            <a:ext cx="49657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20">
            <a:extLst>
              <a:ext uri="{FF2B5EF4-FFF2-40B4-BE49-F238E27FC236}">
                <a16:creationId xmlns:a16="http://schemas.microsoft.com/office/drawing/2014/main" id="{FA0E9548-A360-4769-A80F-54CE1A5B9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6134100"/>
            <a:ext cx="7261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N" altLang="en-US" sz="800" i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IN" altLang="en-US" sz="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Atrill, P. and McLaney, E. (2010) Accounting and Finance for Non-specialists, 7th edn, Pearson Education.</a:t>
            </a:r>
            <a:endParaRPr lang="en-GB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Box 1">
            <a:extLst>
              <a:ext uri="{FF2B5EF4-FFF2-40B4-BE49-F238E27FC236}">
                <a16:creationId xmlns:a16="http://schemas.microsoft.com/office/drawing/2014/main" id="{F67FDA29-97D4-4EDA-8508-E64281A9E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4" y="977900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Operating profit margin ratio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0" name="TextBox 5">
            <a:extLst>
              <a:ext uri="{FF2B5EF4-FFF2-40B4-BE49-F238E27FC236}">
                <a16:creationId xmlns:a16="http://schemas.microsoft.com/office/drawing/2014/main" id="{5F219C02-B948-4873-83FF-CE500692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4" y="2830514"/>
            <a:ext cx="17240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Sales revenue to capital employed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1" name="TextBox 2">
            <a:extLst>
              <a:ext uri="{FF2B5EF4-FFF2-40B4-BE49-F238E27FC236}">
                <a16:creationId xmlns:a16="http://schemas.microsoft.com/office/drawing/2014/main" id="{A501667A-1F2F-4237-ABD8-2ED1F2C04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4" y="4656138"/>
            <a:ext cx="183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Operating profit/Long term capital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6AD98FC-350C-47A5-848B-06D72EDD7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C78C11C-0E31-49E8-B653-F787E1E3EC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Look for clues in a company's financial statements about performance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dentify and calculate major ratios used for assessing financial performance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the use and limitations of such financial ratios.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19E7D4C-F6C9-40FB-B627-278D18345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3125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B5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81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9322193-B295-786A-85F9-B0246B99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79388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B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Liquidity ratios 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7B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339" name="Group 28">
            <a:extLst>
              <a:ext uri="{FF2B5EF4-FFF2-40B4-BE49-F238E27FC236}">
                <a16:creationId xmlns:a16="http://schemas.microsoft.com/office/drawing/2014/main" id="{49204A5D-C520-9E44-7667-F470DC5C6586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1893888"/>
            <a:ext cx="7626350" cy="3065462"/>
            <a:chOff x="524" y="805"/>
            <a:chExt cx="4804" cy="1931"/>
          </a:xfrm>
        </p:grpSpPr>
        <p:sp>
          <p:nvSpPr>
            <p:cNvPr id="14340" name="AutoShape 15">
              <a:extLst>
                <a:ext uri="{FF2B5EF4-FFF2-40B4-BE49-F238E27FC236}">
                  <a16:creationId xmlns:a16="http://schemas.microsoft.com/office/drawing/2014/main" id="{CFE904E0-DBE2-7ECD-7949-1095CF95C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805"/>
              <a:ext cx="4661" cy="1852"/>
            </a:xfrm>
            <a:prstGeom prst="roundRect">
              <a:avLst>
                <a:gd name="adj" fmla="val 7995"/>
              </a:avLst>
            </a:prstGeom>
            <a:solidFill>
              <a:srgbClr val="DDB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1" name="AutoShape 16">
              <a:extLst>
                <a:ext uri="{FF2B5EF4-FFF2-40B4-BE49-F238E27FC236}">
                  <a16:creationId xmlns:a16="http://schemas.microsoft.com/office/drawing/2014/main" id="{3EAC81AB-2566-130D-7326-27B4600C9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1439"/>
              <a:ext cx="1336" cy="548"/>
            </a:xfrm>
            <a:prstGeom prst="cube">
              <a:avLst>
                <a:gd name="adj" fmla="val 1520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2" name="AutoShape 17">
              <a:extLst>
                <a:ext uri="{FF2B5EF4-FFF2-40B4-BE49-F238E27FC236}">
                  <a16:creationId xmlns:a16="http://schemas.microsoft.com/office/drawing/2014/main" id="{443B5460-6B56-57A2-C187-6E441BA55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189"/>
              <a:ext cx="1336" cy="547"/>
            </a:xfrm>
            <a:prstGeom prst="cube">
              <a:avLst>
                <a:gd name="adj" fmla="val 1520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3" name="Text Box 18">
              <a:extLst>
                <a:ext uri="{FF2B5EF4-FFF2-40B4-BE49-F238E27FC236}">
                  <a16:creationId xmlns:a16="http://schemas.microsoft.com/office/drawing/2014/main" id="{7A12AE5C-4DE8-EAE6-4031-5B5FD56D0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1615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Current ratio</a:t>
              </a:r>
            </a:p>
          </p:txBody>
        </p:sp>
        <p:sp>
          <p:nvSpPr>
            <p:cNvPr id="14344" name="Text Box 19">
              <a:extLst>
                <a:ext uri="{FF2B5EF4-FFF2-40B4-BE49-F238E27FC236}">
                  <a16:creationId xmlns:a16="http://schemas.microsoft.com/office/drawing/2014/main" id="{73CDF680-5733-DD75-811E-6145EC13F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" y="2359"/>
              <a:ext cx="12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Acid test ratio</a:t>
              </a:r>
            </a:p>
          </p:txBody>
        </p:sp>
        <p:sp>
          <p:nvSpPr>
            <p:cNvPr id="14345" name="Text Box 22">
              <a:extLst>
                <a:ext uri="{FF2B5EF4-FFF2-40B4-BE49-F238E27FC236}">
                  <a16:creationId xmlns:a16="http://schemas.microsoft.com/office/drawing/2014/main" id="{1DAE0E08-36EC-7CB6-B4AE-3748E2D32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888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Formula</a:t>
              </a:r>
            </a:p>
          </p:txBody>
        </p:sp>
        <p:sp>
          <p:nvSpPr>
            <p:cNvPr id="14346" name="AutoShape 20">
              <a:extLst>
                <a:ext uri="{FF2B5EF4-FFF2-40B4-BE49-F238E27FC236}">
                  <a16:creationId xmlns:a16="http://schemas.microsoft.com/office/drawing/2014/main" id="{AB91DF24-B293-57EC-C9CB-89A7275DE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" y="1438"/>
              <a:ext cx="3250" cy="548"/>
            </a:xfrm>
            <a:prstGeom prst="cube">
              <a:avLst>
                <a:gd name="adj" fmla="val 15208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AutoShape 21">
              <a:extLst>
                <a:ext uri="{FF2B5EF4-FFF2-40B4-BE49-F238E27FC236}">
                  <a16:creationId xmlns:a16="http://schemas.microsoft.com/office/drawing/2014/main" id="{2EE52BCF-D81A-1720-C2CB-1A607C1BE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85"/>
              <a:ext cx="3252" cy="548"/>
            </a:xfrm>
            <a:prstGeom prst="cube">
              <a:avLst>
                <a:gd name="adj" fmla="val 15208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8" name="Text Box 23">
              <a:extLst>
                <a:ext uri="{FF2B5EF4-FFF2-40B4-BE49-F238E27FC236}">
                  <a16:creationId xmlns:a16="http://schemas.microsoft.com/office/drawing/2014/main" id="{DCF32F69-09D4-D6F6-C36C-6EFCBE2BE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" y="1522"/>
              <a:ext cx="339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Current assets</a:t>
              </a:r>
              <a:br>
                <a:rPr kumimoji="0" lang="en-GB" altLang="en-US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Current liabilities</a:t>
              </a: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4349" name="Text Box 24">
              <a:extLst>
                <a:ext uri="{FF2B5EF4-FFF2-40B4-BE49-F238E27FC236}">
                  <a16:creationId xmlns:a16="http://schemas.microsoft.com/office/drawing/2014/main" id="{6268AF45-4592-4BF9-8E59-72BA58742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" y="2279"/>
              <a:ext cx="30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Current assets (excluding inventories) </a:t>
              </a: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Current liabilities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TextBox 10">
                <a:extLst>
                  <a:ext uri="{FF2B5EF4-FFF2-40B4-BE49-F238E27FC236}">
                    <a16:creationId xmlns:a16="http://schemas.microsoft.com/office/drawing/2014/main" id="{A4FEAADC-D7A7-4149-BC52-54853954C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9842" y="3814762"/>
                <a:ext cx="4168775" cy="216745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Acid Test ratio: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  <a:r>
                  <a:rPr lang="en-GB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544−300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291</m:t>
                        </m:r>
                      </m:den>
                    </m:f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0.8 times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679−406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432</m:t>
                        </m:r>
                      </m:den>
                    </m:f>
                  </m:oMath>
                </a14:m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0.6 times</a:t>
                </a:r>
              </a:p>
            </p:txBody>
          </p:sp>
        </mc:Choice>
        <mc:Fallback xmlns="">
          <p:sp>
            <p:nvSpPr>
              <p:cNvPr id="50178" name="TextBox 10">
                <a:extLst>
                  <a:ext uri="{FF2B5EF4-FFF2-40B4-BE49-F238E27FC236}">
                    <a16:creationId xmlns:a16="http://schemas.microsoft.com/office/drawing/2014/main" id="{A4FEAADC-D7A7-4149-BC52-54853954C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9842" y="3814762"/>
                <a:ext cx="4168775" cy="2167453"/>
              </a:xfrm>
              <a:prstGeom prst="rect">
                <a:avLst/>
              </a:prstGeom>
              <a:blipFill>
                <a:blip r:embed="rId2"/>
                <a:stretch>
                  <a:fillRect l="-1611" t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179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C4F122C-2A19-4E69-802A-27E0D325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598488"/>
            <a:ext cx="78311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142B4AC-8C75-469D-AB78-F92BFD29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330450"/>
            <a:ext cx="78295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4E7D5DD-300C-4816-A7D9-2A2F03C5D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3290" y="3814762"/>
                <a:ext cx="4168775" cy="216745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 ratio: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  <a:r>
                  <a:rPr lang="en-GB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544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291</m:t>
                        </m:r>
                      </m:den>
                    </m:f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1.9 times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679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432</m:t>
                        </m:r>
                      </m:den>
                    </m:f>
                  </m:oMath>
                </a14:m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1.6 times</a:t>
                </a:r>
              </a:p>
            </p:txBody>
          </p:sp>
        </mc:Choice>
        <mc:Fallback xmlns="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4E7D5DD-300C-4816-A7D9-2A2F03C5D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290" y="3814762"/>
                <a:ext cx="4168775" cy="2167453"/>
              </a:xfrm>
              <a:prstGeom prst="rect">
                <a:avLst/>
              </a:prstGeom>
              <a:blipFill>
                <a:blip r:embed="rId5"/>
                <a:stretch>
                  <a:fillRect l="-1608" t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242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0132E918-03FB-947B-F69C-79855F96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69863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B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Gearing ratios 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7B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AutoShape 15">
            <a:extLst>
              <a:ext uri="{FF2B5EF4-FFF2-40B4-BE49-F238E27FC236}">
                <a16:creationId xmlns:a16="http://schemas.microsoft.com/office/drawing/2014/main" id="{1835BDCE-3C35-1305-82B3-C04C8AC9E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1" y="1590675"/>
            <a:ext cx="8150225" cy="3340100"/>
          </a:xfrm>
          <a:prstGeom prst="roundRect">
            <a:avLst>
              <a:gd name="adj" fmla="val 8958"/>
            </a:avLst>
          </a:prstGeom>
          <a:solidFill>
            <a:srgbClr val="DDB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AutoShape 17">
            <a:extLst>
              <a:ext uri="{FF2B5EF4-FFF2-40B4-BE49-F238E27FC236}">
                <a16:creationId xmlns:a16="http://schemas.microsoft.com/office/drawing/2014/main" id="{3F1CE569-78BA-ADAA-B3B7-C763E6FC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4" y="2536825"/>
            <a:ext cx="6992937" cy="920750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5" name="Text Box 18">
            <a:extLst>
              <a:ext uri="{FF2B5EF4-FFF2-40B4-BE49-F238E27FC236}">
                <a16:creationId xmlns:a16="http://schemas.microsoft.com/office/drawing/2014/main" id="{984D5990-AFF9-8418-0C4B-6FB3F5A7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4" y="2770188"/>
            <a:ext cx="694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Long-term (non-current) liabilities</a:t>
            </a:r>
            <a:b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Share capital + Reserves + Long-term (non-current) liabilities</a:t>
            </a:r>
          </a:p>
        </p:txBody>
      </p:sp>
      <p:sp>
        <p:nvSpPr>
          <p:cNvPr id="15366" name="AutoShape 20">
            <a:extLst>
              <a:ext uri="{FF2B5EF4-FFF2-40B4-BE49-F238E27FC236}">
                <a16:creationId xmlns:a16="http://schemas.microsoft.com/office/drawing/2014/main" id="{4F3BC115-EF0F-9EB8-844A-9683DCB0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1" y="2538414"/>
            <a:ext cx="1147763" cy="904875"/>
          </a:xfrm>
          <a:prstGeom prst="cube">
            <a:avLst>
              <a:gd name="adj" fmla="val 152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7" name="Text Box 21">
            <a:extLst>
              <a:ext uri="{FF2B5EF4-FFF2-40B4-BE49-F238E27FC236}">
                <a16:creationId xmlns:a16="http://schemas.microsoft.com/office/drawing/2014/main" id="{233ADB62-885F-8563-895A-44BE837D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733675"/>
            <a:ext cx="106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Gearing ratio</a:t>
            </a:r>
          </a:p>
        </p:txBody>
      </p:sp>
      <p:sp>
        <p:nvSpPr>
          <p:cNvPr id="15368" name="Text Box 22">
            <a:extLst>
              <a:ext uri="{FF2B5EF4-FFF2-40B4-BE49-F238E27FC236}">
                <a16:creationId xmlns:a16="http://schemas.microsoft.com/office/drawing/2014/main" id="{C5106175-D7F2-4ECB-F187-A1164D6D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639" y="1749426"/>
            <a:ext cx="1736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Formula</a:t>
            </a:r>
          </a:p>
        </p:txBody>
      </p:sp>
      <p:grpSp>
        <p:nvGrpSpPr>
          <p:cNvPr id="15369" name="Group 29">
            <a:extLst>
              <a:ext uri="{FF2B5EF4-FFF2-40B4-BE49-F238E27FC236}">
                <a16:creationId xmlns:a16="http://schemas.microsoft.com/office/drawing/2014/main" id="{B964ED3B-DFB7-009C-B44B-F93D80874A0E}"/>
              </a:ext>
            </a:extLst>
          </p:cNvPr>
          <p:cNvGrpSpPr>
            <a:grpSpLocks/>
          </p:cNvGrpSpPr>
          <p:nvPr/>
        </p:nvGrpSpPr>
        <p:grpSpPr bwMode="auto">
          <a:xfrm>
            <a:off x="2887663" y="3771901"/>
            <a:ext cx="6259512" cy="930275"/>
            <a:chOff x="620" y="1967"/>
            <a:chExt cx="4393" cy="653"/>
          </a:xfrm>
        </p:grpSpPr>
        <p:sp>
          <p:nvSpPr>
            <p:cNvPr id="15372" name="AutoShape 24">
              <a:extLst>
                <a:ext uri="{FF2B5EF4-FFF2-40B4-BE49-F238E27FC236}">
                  <a16:creationId xmlns:a16="http://schemas.microsoft.com/office/drawing/2014/main" id="{60B288DD-B586-DE56-715C-09AB3E398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985"/>
              <a:ext cx="1264" cy="635"/>
            </a:xfrm>
            <a:prstGeom prst="cube">
              <a:avLst>
                <a:gd name="adj" fmla="val 1520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3" name="Text Box 25">
              <a:extLst>
                <a:ext uri="{FF2B5EF4-FFF2-40B4-BE49-F238E27FC236}">
                  <a16:creationId xmlns:a16="http://schemas.microsoft.com/office/drawing/2014/main" id="{9417697C-BD34-6B46-BA59-57C376589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" y="2121"/>
              <a:ext cx="117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Interest cover ratio</a:t>
              </a:r>
            </a:p>
          </p:txBody>
        </p:sp>
        <p:sp>
          <p:nvSpPr>
            <p:cNvPr id="15374" name="AutoShape 26">
              <a:extLst>
                <a:ext uri="{FF2B5EF4-FFF2-40B4-BE49-F238E27FC236}">
                  <a16:creationId xmlns:a16="http://schemas.microsoft.com/office/drawing/2014/main" id="{2AF9B837-1C4F-BA89-3A71-470FC5F55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967"/>
              <a:ext cx="2995" cy="635"/>
            </a:xfrm>
            <a:prstGeom prst="cube">
              <a:avLst>
                <a:gd name="adj" fmla="val 15208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5" name="Text Box 27">
              <a:extLst>
                <a:ext uri="{FF2B5EF4-FFF2-40B4-BE49-F238E27FC236}">
                  <a16:creationId xmlns:a16="http://schemas.microsoft.com/office/drawing/2014/main" id="{39B05A11-3566-DCBD-F624-E128BFBF8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2131"/>
              <a:ext cx="3188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Operating profit</a:t>
              </a:r>
              <a:br>
                <a: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Interest payable</a:t>
              </a:r>
            </a:p>
          </p:txBody>
        </p:sp>
      </p:grpSp>
      <p:sp>
        <p:nvSpPr>
          <p:cNvPr id="15370" name="Rectangle 15">
            <a:extLst>
              <a:ext uri="{FF2B5EF4-FFF2-40B4-BE49-F238E27FC236}">
                <a16:creationId xmlns:a16="http://schemas.microsoft.com/office/drawing/2014/main" id="{6DC4B1FE-9015-B8EB-2CFE-7282F12E6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1951" y="2881313"/>
            <a:ext cx="7858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× 100</a:t>
            </a:r>
            <a:endParaRPr kumimoji="0" lang="en-I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D08729-6264-4E0F-BFA5-41A61D1FD236}"/>
              </a:ext>
            </a:extLst>
          </p:cNvPr>
          <p:cNvCxnSpPr/>
          <p:nvPr/>
        </p:nvCxnSpPr>
        <p:spPr>
          <a:xfrm>
            <a:off x="3476625" y="3076575"/>
            <a:ext cx="5848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50" name="TextBox 10">
                <a:extLst>
                  <a:ext uri="{FF2B5EF4-FFF2-40B4-BE49-F238E27FC236}">
                    <a16:creationId xmlns:a16="http://schemas.microsoft.com/office/drawing/2014/main" id="{476D796B-F149-4502-9FB9-2197EA9C1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3345" y="4003675"/>
                <a:ext cx="4168775" cy="1853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Gearing ratio: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200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563+200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×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100 = 26.2%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300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543+300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×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100 = 36%</a:t>
                </a:r>
              </a:p>
            </p:txBody>
          </p:sp>
        </mc:Choice>
        <mc:Fallback xmlns="">
          <p:sp>
            <p:nvSpPr>
              <p:cNvPr id="53250" name="TextBox 10">
                <a:extLst>
                  <a:ext uri="{FF2B5EF4-FFF2-40B4-BE49-F238E27FC236}">
                    <a16:creationId xmlns:a16="http://schemas.microsoft.com/office/drawing/2014/main" id="{476D796B-F149-4502-9FB9-2197EA9C1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3345" y="4003675"/>
                <a:ext cx="4168775" cy="1853521"/>
              </a:xfrm>
              <a:prstGeom prst="rect">
                <a:avLst/>
              </a:prstGeom>
              <a:blipFill>
                <a:blip r:embed="rId2"/>
                <a:stretch>
                  <a:fillRect l="-1608" t="-16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TextBox 10">
                <a:extLst>
                  <a:ext uri="{FF2B5EF4-FFF2-40B4-BE49-F238E27FC236}">
                    <a16:creationId xmlns:a16="http://schemas.microsoft.com/office/drawing/2014/main" id="{3D823A18-8906-455F-8469-A8D33F33F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8158" y="3852063"/>
                <a:ext cx="4168775" cy="2156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Interest cover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243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13.5 times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47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1.5 times</a:t>
                </a:r>
              </a:p>
            </p:txBody>
          </p:sp>
        </mc:Choice>
        <mc:Fallback xmlns="">
          <p:sp>
            <p:nvSpPr>
              <p:cNvPr id="53253" name="TextBox 10">
                <a:extLst>
                  <a:ext uri="{FF2B5EF4-FFF2-40B4-BE49-F238E27FC236}">
                    <a16:creationId xmlns:a16="http://schemas.microsoft.com/office/drawing/2014/main" id="{3D823A18-8906-455F-8469-A8D33F33F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8158" y="3852063"/>
                <a:ext cx="4168775" cy="2156744"/>
              </a:xfrm>
              <a:prstGeom prst="rect">
                <a:avLst/>
              </a:prstGeom>
              <a:blipFill>
                <a:blip r:embed="rId3"/>
                <a:stretch>
                  <a:fillRect l="-1608" t="-14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256" name="Picture 1">
            <a:extLst>
              <a:ext uri="{FF2B5EF4-FFF2-40B4-BE49-F238E27FC236}">
                <a16:creationId xmlns:a16="http://schemas.microsoft.com/office/drawing/2014/main" id="{21CB125A-B0D6-4007-BFF4-482C4957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492126"/>
            <a:ext cx="78946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A344A202-D023-9937-71DD-8BA81C948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69863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B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Investment ratios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7B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AutoShape 57">
            <a:extLst>
              <a:ext uri="{FF2B5EF4-FFF2-40B4-BE49-F238E27FC236}">
                <a16:creationId xmlns:a16="http://schemas.microsoft.com/office/drawing/2014/main" id="{2E2A7213-2A0D-52E1-82E5-DB17D48F7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9" y="1231901"/>
            <a:ext cx="8186737" cy="4244975"/>
          </a:xfrm>
          <a:prstGeom prst="roundRect">
            <a:avLst>
              <a:gd name="adj" fmla="val 7579"/>
            </a:avLst>
          </a:prstGeom>
          <a:solidFill>
            <a:srgbClr val="DDB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Text Box 58">
            <a:extLst>
              <a:ext uri="{FF2B5EF4-FFF2-40B4-BE49-F238E27FC236}">
                <a16:creationId xmlns:a16="http://schemas.microsoft.com/office/drawing/2014/main" id="{919DFC47-87D6-0217-B161-90914586D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426" y="1398589"/>
            <a:ext cx="1935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Formula</a:t>
            </a:r>
          </a:p>
        </p:txBody>
      </p:sp>
      <p:grpSp>
        <p:nvGrpSpPr>
          <p:cNvPr id="19461" name="Group 59">
            <a:extLst>
              <a:ext uri="{FF2B5EF4-FFF2-40B4-BE49-F238E27FC236}">
                <a16:creationId xmlns:a16="http://schemas.microsoft.com/office/drawing/2014/main" id="{7A883913-F7B6-4691-ED55-84FB194D8A35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2265364"/>
            <a:ext cx="2354262" cy="922337"/>
            <a:chOff x="245" y="1403"/>
            <a:chExt cx="1539" cy="581"/>
          </a:xfrm>
        </p:grpSpPr>
        <p:sp>
          <p:nvSpPr>
            <p:cNvPr id="19478" name="AutoShape 60">
              <a:extLst>
                <a:ext uri="{FF2B5EF4-FFF2-40B4-BE49-F238E27FC236}">
                  <a16:creationId xmlns:a16="http://schemas.microsoft.com/office/drawing/2014/main" id="{76B163D0-9EDB-0801-4A9F-56EA86CD0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1403"/>
              <a:ext cx="1539" cy="581"/>
            </a:xfrm>
            <a:prstGeom prst="cube">
              <a:avLst>
                <a:gd name="adj" fmla="val 1520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79" name="Text Box 61">
              <a:extLst>
                <a:ext uri="{FF2B5EF4-FFF2-40B4-BE49-F238E27FC236}">
                  <a16:creationId xmlns:a16="http://schemas.microsoft.com/office/drawing/2014/main" id="{1013DB1F-EFBA-1419-D195-E96AFDECA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509"/>
              <a:ext cx="14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Dividend payout ratio</a:t>
              </a:r>
            </a:p>
          </p:txBody>
        </p:sp>
      </p:grpSp>
      <p:sp>
        <p:nvSpPr>
          <p:cNvPr id="19462" name="AutoShape 62">
            <a:extLst>
              <a:ext uri="{FF2B5EF4-FFF2-40B4-BE49-F238E27FC236}">
                <a16:creationId xmlns:a16="http://schemas.microsoft.com/office/drawing/2014/main" id="{450C8793-FA47-3C1D-C000-D7099F6D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6" y="3481389"/>
            <a:ext cx="2354263" cy="922337"/>
          </a:xfrm>
          <a:prstGeom prst="cube">
            <a:avLst>
              <a:gd name="adj" fmla="val 15208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3" name="Text Box 63">
            <a:extLst>
              <a:ext uri="{FF2B5EF4-FFF2-40B4-BE49-F238E27FC236}">
                <a16:creationId xmlns:a16="http://schemas.microsoft.com/office/drawing/2014/main" id="{45DD97C5-BBD3-8B7E-3C74-B80802996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649663"/>
            <a:ext cx="2211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Dividend cover ratio</a:t>
            </a:r>
          </a:p>
        </p:txBody>
      </p:sp>
      <p:grpSp>
        <p:nvGrpSpPr>
          <p:cNvPr id="19464" name="Group 64">
            <a:extLst>
              <a:ext uri="{FF2B5EF4-FFF2-40B4-BE49-F238E27FC236}">
                <a16:creationId xmlns:a16="http://schemas.microsoft.com/office/drawing/2014/main" id="{A690EBD6-4F7D-34FC-4519-1CEA0D5C7C02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4678364"/>
            <a:ext cx="2354262" cy="922337"/>
            <a:chOff x="270" y="2846"/>
            <a:chExt cx="1539" cy="581"/>
          </a:xfrm>
        </p:grpSpPr>
        <p:sp>
          <p:nvSpPr>
            <p:cNvPr id="19476" name="AutoShape 65">
              <a:extLst>
                <a:ext uri="{FF2B5EF4-FFF2-40B4-BE49-F238E27FC236}">
                  <a16:creationId xmlns:a16="http://schemas.microsoft.com/office/drawing/2014/main" id="{BE3A282E-FCA1-C9F2-C7B2-0C45800FA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2846"/>
              <a:ext cx="1539" cy="581"/>
            </a:xfrm>
            <a:prstGeom prst="cube">
              <a:avLst>
                <a:gd name="adj" fmla="val 1520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77" name="Text Box 66">
              <a:extLst>
                <a:ext uri="{FF2B5EF4-FFF2-40B4-BE49-F238E27FC236}">
                  <a16:creationId xmlns:a16="http://schemas.microsoft.com/office/drawing/2014/main" id="{D7DF2D68-BF50-0E3C-0C93-502A83079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" y="2960"/>
              <a:ext cx="14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Dividend yield ratio</a:t>
              </a:r>
            </a:p>
          </p:txBody>
        </p:sp>
      </p:grpSp>
      <p:sp>
        <p:nvSpPr>
          <p:cNvPr id="19465" name="AutoShape 67">
            <a:extLst>
              <a:ext uri="{FF2B5EF4-FFF2-40B4-BE49-F238E27FC236}">
                <a16:creationId xmlns:a16="http://schemas.microsoft.com/office/drawing/2014/main" id="{FC05CFCC-AF25-BBDB-A44A-1EF561F6C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9" y="2255838"/>
            <a:ext cx="5953125" cy="927100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6" name="AutoShape 68">
            <a:extLst>
              <a:ext uri="{FF2B5EF4-FFF2-40B4-BE49-F238E27FC236}">
                <a16:creationId xmlns:a16="http://schemas.microsoft.com/office/drawing/2014/main" id="{C5EEDFB5-AE64-FDBE-85DB-71E23206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9" y="3476626"/>
            <a:ext cx="5953125" cy="925513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7" name="AutoShape 69">
            <a:extLst>
              <a:ext uri="{FF2B5EF4-FFF2-40B4-BE49-F238E27FC236}">
                <a16:creationId xmlns:a16="http://schemas.microsoft.com/office/drawing/2014/main" id="{94ECBA97-9E76-9042-20E6-4FE509655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4672013"/>
            <a:ext cx="5956300" cy="920750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8" name="Text Box 71">
            <a:extLst>
              <a:ext uri="{FF2B5EF4-FFF2-40B4-BE49-F238E27FC236}">
                <a16:creationId xmlns:a16="http://schemas.microsoft.com/office/drawing/2014/main" id="{152D8202-2A4C-ED67-D15F-D620880F8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3643313"/>
            <a:ext cx="654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</a:t>
            </a:r>
            <a:r>
              <a:rPr kumimoji="0" lang="en-GB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Earnings for the year available for dividends     </a:t>
            </a:r>
            <a:br>
              <a:rPr kumimoji="0" lang="en-GB" alt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Dividends announced for the year</a:t>
            </a: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grpSp>
        <p:nvGrpSpPr>
          <p:cNvPr id="19469" name="Group 2">
            <a:extLst>
              <a:ext uri="{FF2B5EF4-FFF2-40B4-BE49-F238E27FC236}">
                <a16:creationId xmlns:a16="http://schemas.microsoft.com/office/drawing/2014/main" id="{45252A46-F33D-207C-7AF9-B5A2E1DE5D74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2433638"/>
            <a:ext cx="6680200" cy="646112"/>
            <a:chOff x="2351088" y="2433638"/>
            <a:chExt cx="6680200" cy="646331"/>
          </a:xfrm>
        </p:grpSpPr>
        <p:sp>
          <p:nvSpPr>
            <p:cNvPr id="19474" name="Text Box 70">
              <a:extLst>
                <a:ext uri="{FF2B5EF4-FFF2-40B4-BE49-F238E27FC236}">
                  <a16:creationId xmlns:a16="http://schemas.microsoft.com/office/drawing/2014/main" id="{705CE1E6-BC0E-7F9C-484D-218D14877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1088" y="2433638"/>
              <a:ext cx="6680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	         </a:t>
              </a: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Dividends announced for the year</a:t>
              </a:r>
              <a:b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Earnings for the year available for dividends</a:t>
              </a: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9475" name="Rectangle 19">
              <a:extLst>
                <a:ext uri="{FF2B5EF4-FFF2-40B4-BE49-F238E27FC236}">
                  <a16:creationId xmlns:a16="http://schemas.microsoft.com/office/drawing/2014/main" id="{658D88B0-1CF7-81B9-E1D6-21EF7F1D8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9125" y="2554099"/>
              <a:ext cx="8322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× 100</a:t>
              </a:r>
              <a:endParaRPr kumimoji="0" lang="en-I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9470" name="Group 1">
            <a:extLst>
              <a:ext uri="{FF2B5EF4-FFF2-40B4-BE49-F238E27FC236}">
                <a16:creationId xmlns:a16="http://schemas.microsoft.com/office/drawing/2014/main" id="{CBA07D74-4890-543F-FDCF-BD990A995CAE}"/>
              </a:ext>
            </a:extLst>
          </p:cNvPr>
          <p:cNvGrpSpPr>
            <a:grpSpLocks/>
          </p:cNvGrpSpPr>
          <p:nvPr/>
        </p:nvGrpSpPr>
        <p:grpSpPr bwMode="auto">
          <a:xfrm>
            <a:off x="3898900" y="4852988"/>
            <a:ext cx="6610350" cy="646112"/>
            <a:chOff x="2374900" y="4852988"/>
            <a:chExt cx="6610350" cy="646331"/>
          </a:xfrm>
        </p:grpSpPr>
        <p:sp>
          <p:nvSpPr>
            <p:cNvPr id="19472" name="Text Box 72">
              <a:extLst>
                <a:ext uri="{FF2B5EF4-FFF2-40B4-BE49-F238E27FC236}">
                  <a16:creationId xmlns:a16="http://schemas.microsoft.com/office/drawing/2014/main" id="{9ED5FAE4-86C3-7C4F-D512-59639B01D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4900" y="4852988"/>
              <a:ext cx="66103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		</a:t>
              </a:r>
              <a:r>
                <a:rPr kumimoji="0" lang="en-GB" alt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Dividend per share  </a:t>
              </a: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br>
                <a:rPr kumimoji="0" lang="en-GB" alt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	           Market value per share</a:t>
              </a:r>
              <a:r>
                <a:rPr kumimoji="0" lang="en-GB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9473" name="Rectangle 21">
              <a:extLst>
                <a:ext uri="{FF2B5EF4-FFF2-40B4-BE49-F238E27FC236}">
                  <a16:creationId xmlns:a16="http://schemas.microsoft.com/office/drawing/2014/main" id="{263BD1AB-D534-A82A-30A9-7B24DC79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875" y="4965700"/>
              <a:ext cx="8322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× 100</a:t>
              </a:r>
              <a:endParaRPr kumimoji="0" lang="en-I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32814E-0D30-460F-202E-A45965F2B7EB}"/>
              </a:ext>
            </a:extLst>
          </p:cNvPr>
          <p:cNvCxnSpPr/>
          <p:nvPr/>
        </p:nvCxnSpPr>
        <p:spPr>
          <a:xfrm>
            <a:off x="4681539" y="2744788"/>
            <a:ext cx="4789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CFF4D07D-B694-D421-D8AA-8CC84903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69863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B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Investment ratios (Continued) 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7B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AutoShape 6">
            <a:extLst>
              <a:ext uri="{FF2B5EF4-FFF2-40B4-BE49-F238E27FC236}">
                <a16:creationId xmlns:a16="http://schemas.microsoft.com/office/drawing/2014/main" id="{485805F4-76E1-91BB-388E-80B761E62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6" y="1816101"/>
            <a:ext cx="8285163" cy="3084513"/>
          </a:xfrm>
          <a:prstGeom prst="roundRect">
            <a:avLst>
              <a:gd name="adj" fmla="val 7579"/>
            </a:avLst>
          </a:prstGeom>
          <a:solidFill>
            <a:srgbClr val="DDB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5DBCC1E5-DECF-CD1E-D7AB-F3F19FF96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8" y="1982789"/>
            <a:ext cx="193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Formula</a:t>
            </a:r>
          </a:p>
        </p:txBody>
      </p:sp>
      <p:grpSp>
        <p:nvGrpSpPr>
          <p:cNvPr id="20485" name="Group 10">
            <a:extLst>
              <a:ext uri="{FF2B5EF4-FFF2-40B4-BE49-F238E27FC236}">
                <a16:creationId xmlns:a16="http://schemas.microsoft.com/office/drawing/2014/main" id="{2F38F890-7C4E-786E-F25B-78A30BB35411}"/>
              </a:ext>
            </a:extLst>
          </p:cNvPr>
          <p:cNvGrpSpPr>
            <a:grpSpLocks/>
          </p:cNvGrpSpPr>
          <p:nvPr/>
        </p:nvGrpSpPr>
        <p:grpSpPr bwMode="auto">
          <a:xfrm>
            <a:off x="1876425" y="4110039"/>
            <a:ext cx="2419350" cy="922337"/>
            <a:chOff x="261" y="3467"/>
            <a:chExt cx="1539" cy="581"/>
          </a:xfrm>
        </p:grpSpPr>
        <p:sp>
          <p:nvSpPr>
            <p:cNvPr id="20493" name="AutoShape 11">
              <a:extLst>
                <a:ext uri="{FF2B5EF4-FFF2-40B4-BE49-F238E27FC236}">
                  <a16:creationId xmlns:a16="http://schemas.microsoft.com/office/drawing/2014/main" id="{61C21F8E-191A-26D5-516D-49B91D41B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3467"/>
              <a:ext cx="1539" cy="581"/>
            </a:xfrm>
            <a:prstGeom prst="cube">
              <a:avLst>
                <a:gd name="adj" fmla="val 1520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494" name="Text Box 12">
              <a:extLst>
                <a:ext uri="{FF2B5EF4-FFF2-40B4-BE49-F238E27FC236}">
                  <a16:creationId xmlns:a16="http://schemas.microsoft.com/office/drawing/2014/main" id="{81E4D638-99A0-0E30-4B3E-034642DAD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" y="3569"/>
              <a:ext cx="14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Price/earnings ratio (P/E)</a:t>
              </a:r>
            </a:p>
          </p:txBody>
        </p:sp>
      </p:grpSp>
      <p:sp>
        <p:nvSpPr>
          <p:cNvPr id="20486" name="AutoShape 15">
            <a:extLst>
              <a:ext uri="{FF2B5EF4-FFF2-40B4-BE49-F238E27FC236}">
                <a16:creationId xmlns:a16="http://schemas.microsoft.com/office/drawing/2014/main" id="{A682566B-AD43-AE42-24E2-2C2EF9AE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4" y="4100514"/>
            <a:ext cx="5838825" cy="923925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0487" name="Group 16">
            <a:extLst>
              <a:ext uri="{FF2B5EF4-FFF2-40B4-BE49-F238E27FC236}">
                <a16:creationId xmlns:a16="http://schemas.microsoft.com/office/drawing/2014/main" id="{D121D3D0-FC00-BAFD-8501-8A257CC65F10}"/>
              </a:ext>
            </a:extLst>
          </p:cNvPr>
          <p:cNvGrpSpPr>
            <a:grpSpLocks/>
          </p:cNvGrpSpPr>
          <p:nvPr/>
        </p:nvGrpSpPr>
        <p:grpSpPr bwMode="auto">
          <a:xfrm>
            <a:off x="1863725" y="2854325"/>
            <a:ext cx="2419350" cy="922338"/>
            <a:chOff x="270" y="2846"/>
            <a:chExt cx="1539" cy="581"/>
          </a:xfrm>
        </p:grpSpPr>
        <p:sp>
          <p:nvSpPr>
            <p:cNvPr id="20491" name="AutoShape 17">
              <a:extLst>
                <a:ext uri="{FF2B5EF4-FFF2-40B4-BE49-F238E27FC236}">
                  <a16:creationId xmlns:a16="http://schemas.microsoft.com/office/drawing/2014/main" id="{D1B74CA9-7912-150D-1F82-ED7B1A3C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2846"/>
              <a:ext cx="1539" cy="581"/>
            </a:xfrm>
            <a:prstGeom prst="cube">
              <a:avLst>
                <a:gd name="adj" fmla="val 15208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492" name="Text Box 18">
              <a:extLst>
                <a:ext uri="{FF2B5EF4-FFF2-40B4-BE49-F238E27FC236}">
                  <a16:creationId xmlns:a16="http://schemas.microsoft.com/office/drawing/2014/main" id="{0347A59C-0B28-3B27-A3C8-3B6F6A809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" y="2960"/>
              <a:ext cx="14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CC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Earnings per share</a:t>
              </a:r>
            </a:p>
          </p:txBody>
        </p:sp>
      </p:grpSp>
      <p:sp>
        <p:nvSpPr>
          <p:cNvPr id="20488" name="AutoShape 19">
            <a:extLst>
              <a:ext uri="{FF2B5EF4-FFF2-40B4-BE49-F238E27FC236}">
                <a16:creationId xmlns:a16="http://schemas.microsoft.com/office/drawing/2014/main" id="{11FDE7D6-4D3E-D0DE-0E8D-6CD92776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2847975"/>
            <a:ext cx="5840412" cy="920750"/>
          </a:xfrm>
          <a:prstGeom prst="cube">
            <a:avLst>
              <a:gd name="adj" fmla="val 1520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9" name="Text Box 20">
            <a:extLst>
              <a:ext uri="{FF2B5EF4-FFF2-40B4-BE49-F238E27FC236}">
                <a16:creationId xmlns:a16="http://schemas.microsoft.com/office/drawing/2014/main" id="{D0B8CCEC-5E69-7926-6F7B-14B72B41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8" y="3028951"/>
            <a:ext cx="6610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en-GB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Earnings available to ordinary shareholders</a:t>
            </a:r>
            <a:br>
              <a:rPr kumimoji="0" lang="en-GB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	      Number of ordinary shares in issue</a:t>
            </a: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20490" name="Text Box 21">
            <a:extLst>
              <a:ext uri="{FF2B5EF4-FFF2-40B4-BE49-F238E27FC236}">
                <a16:creationId xmlns:a16="http://schemas.microsoft.com/office/drawing/2014/main" id="{27262D7D-9990-0E09-FF68-925DE97B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4278314"/>
            <a:ext cx="34909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Market value per share</a:t>
            </a: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Earnings per share</a:t>
            </a:r>
            <a:r>
              <a:rPr kumimoji="0" lang="en-G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7033-5CCF-42EB-97A3-CAAB6104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34234"/>
          </a:xfrm>
        </p:spPr>
        <p:txBody>
          <a:bodyPr/>
          <a:lstStyle/>
          <a:p>
            <a:r>
              <a:rPr lang="en-US" dirty="0"/>
              <a:t>What is a dividend?</a:t>
            </a:r>
            <a:endParaRPr lang="en-GB" dirty="0"/>
          </a:p>
        </p:txBody>
      </p:sp>
      <p:pic>
        <p:nvPicPr>
          <p:cNvPr id="18" name="Content Placeholder 17" descr="Confused person outline">
            <a:extLst>
              <a:ext uri="{FF2B5EF4-FFF2-40B4-BE49-F238E27FC236}">
                <a16:creationId xmlns:a16="http://schemas.microsoft.com/office/drawing/2014/main" id="{5F2169CA-C75A-48A0-8AEC-0F6E6BC7E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514" y="2541587"/>
            <a:ext cx="914400" cy="9144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3A6BF3-2A5C-4865-BEA6-6E05FADE67B7}"/>
              </a:ext>
            </a:extLst>
          </p:cNvPr>
          <p:cNvSpPr/>
          <p:nvPr/>
        </p:nvSpPr>
        <p:spPr>
          <a:xfrm>
            <a:off x="4461867" y="4497384"/>
            <a:ext cx="2809875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B14207-B16D-4E68-A16D-72BDAB80E385}"/>
              </a:ext>
            </a:extLst>
          </p:cNvPr>
          <p:cNvCxnSpPr>
            <a:endCxn id="4" idx="0"/>
          </p:cNvCxnSpPr>
          <p:nvPr/>
        </p:nvCxnSpPr>
        <p:spPr>
          <a:xfrm>
            <a:off x="4204692" y="3487734"/>
            <a:ext cx="1662113" cy="1009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B4EC68-AF4F-4C65-AB8A-B21E92B163DB}"/>
              </a:ext>
            </a:extLst>
          </p:cNvPr>
          <p:cNvCxnSpPr>
            <a:cxnSpLocks/>
          </p:cNvCxnSpPr>
          <p:nvPr/>
        </p:nvCxnSpPr>
        <p:spPr>
          <a:xfrm flipH="1">
            <a:off x="5866804" y="3498057"/>
            <a:ext cx="1538287" cy="1009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41293D-6769-49C5-B43E-5045F6F4CDD9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866805" y="3382959"/>
            <a:ext cx="0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7" descr="Confused person outline">
            <a:extLst>
              <a:ext uri="{FF2B5EF4-FFF2-40B4-BE49-F238E27FC236}">
                <a16:creationId xmlns:a16="http://schemas.microsoft.com/office/drawing/2014/main" id="{00CFC7C3-03A5-47E2-8588-75C13C8CD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604" y="2563011"/>
            <a:ext cx="914400" cy="914400"/>
          </a:xfrm>
          <a:prstGeom prst="rect">
            <a:avLst/>
          </a:prstGeom>
        </p:spPr>
      </p:pic>
      <p:pic>
        <p:nvPicPr>
          <p:cNvPr id="20" name="Content Placeholder 17" descr="Confused person outline">
            <a:extLst>
              <a:ext uri="{FF2B5EF4-FFF2-40B4-BE49-F238E27FC236}">
                <a16:creationId xmlns:a16="http://schemas.microsoft.com/office/drawing/2014/main" id="{57F7492D-0229-4EE9-8E3B-5D972AB0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7065" y="2604291"/>
            <a:ext cx="914400" cy="914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A26143-CCAD-4E65-A55A-A14740D2E0F5}"/>
              </a:ext>
            </a:extLst>
          </p:cNvPr>
          <p:cNvSpPr/>
          <p:nvPr/>
        </p:nvSpPr>
        <p:spPr>
          <a:xfrm>
            <a:off x="4461866" y="1896664"/>
            <a:ext cx="2809875" cy="415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Shareholders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5EE219CD-5089-15E1-9435-95C41E48BDF4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>
            <a:off x="3519055" y="3269674"/>
            <a:ext cx="942812" cy="18563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82DC7D7-C4A1-E437-167C-E312438FFBED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7271742" y="3429001"/>
            <a:ext cx="590550" cy="169703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2F1810-D929-F611-8773-7CB8233A258F}"/>
              </a:ext>
            </a:extLst>
          </p:cNvPr>
          <p:cNvSpPr txBox="1"/>
          <p:nvPr/>
        </p:nvSpPr>
        <p:spPr>
          <a:xfrm>
            <a:off x="8238836" y="1458297"/>
            <a:ext cx="3205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payment to shareholders out of retained profit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Decided by directors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Directors may choose to keep profit in the business for growth</a:t>
            </a:r>
          </a:p>
        </p:txBody>
      </p:sp>
    </p:spTree>
    <p:extLst>
      <p:ext uri="{BB962C8B-B14F-4D97-AF65-F5344CB8AC3E}">
        <p14:creationId xmlns:p14="http://schemas.microsoft.com/office/powerpoint/2010/main" val="615841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A192672E-2CFC-4C55-B9D6-DF00BF37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46075"/>
            <a:ext cx="79692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7F69D1B2-1F3B-45B0-8AED-29E30FEF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497264"/>
            <a:ext cx="64262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61757A-5C47-47A7-A03B-8506D4A33DC3}"/>
                  </a:ext>
                </a:extLst>
              </p:cNvPr>
              <p:cNvSpPr txBox="1"/>
              <p:nvPr/>
            </p:nvSpPr>
            <p:spPr>
              <a:xfrm>
                <a:off x="1550685" y="3902078"/>
                <a:ext cx="3773790" cy="240206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Dividend payout ratio: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× 100% = 24.2%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× 100% = 363%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61757A-5C47-47A7-A03B-8506D4A33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85" y="3902078"/>
                <a:ext cx="3773790" cy="2402068"/>
              </a:xfrm>
              <a:prstGeom prst="rect">
                <a:avLst/>
              </a:prstGeom>
              <a:blipFill>
                <a:blip r:embed="rId4"/>
                <a:stretch>
                  <a:fillRect l="-2423" r="-1616" b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0E2FA6-306B-42D2-BB50-AE9DFB7B4CE8}"/>
                  </a:ext>
                </a:extLst>
              </p:cNvPr>
              <p:cNvSpPr txBox="1"/>
              <p:nvPr/>
            </p:nvSpPr>
            <p:spPr>
              <a:xfrm>
                <a:off x="7476666" y="3929505"/>
                <a:ext cx="3164649" cy="241373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Dividend payout ratio: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4.1 times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0.3 times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0E2FA6-306B-42D2-BB50-AE9DFB7B4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66" y="3929505"/>
                <a:ext cx="3164649" cy="2413738"/>
              </a:xfrm>
              <a:prstGeom prst="rect">
                <a:avLst/>
              </a:prstGeom>
              <a:blipFill>
                <a:blip r:embed="rId5"/>
                <a:stretch>
                  <a:fillRect l="-2885" r="-2308" b="-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">
            <a:extLst>
              <a:ext uri="{FF2B5EF4-FFF2-40B4-BE49-F238E27FC236}">
                <a16:creationId xmlns:a16="http://schemas.microsoft.com/office/drawing/2014/main" id="{CA811744-BFC3-4E62-8061-239241A0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14638"/>
            <a:ext cx="6426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313A401-D337-40FF-A8A2-2FAA7829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082675"/>
            <a:ext cx="7886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>
            <a:extLst>
              <a:ext uri="{FF2B5EF4-FFF2-40B4-BE49-F238E27FC236}">
                <a16:creationId xmlns:a16="http://schemas.microsoft.com/office/drawing/2014/main" id="{209EE819-1035-47BA-BE84-F80FFB56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298700"/>
            <a:ext cx="71691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F7F204-F6FC-48BE-86ED-698614BA8F8E}"/>
                  </a:ext>
                </a:extLst>
              </p:cNvPr>
              <p:cNvSpPr txBox="1"/>
              <p:nvPr/>
            </p:nvSpPr>
            <p:spPr>
              <a:xfrm>
                <a:off x="2111375" y="3607676"/>
                <a:ext cx="4592924" cy="227626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Dividend yield ratio: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40/(300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× 100% = 2.7%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40/(300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× 100% = 4.5%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F7F204-F6FC-48BE-86ED-698614BA8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75" y="3607676"/>
                <a:ext cx="4592924" cy="2276264"/>
              </a:xfrm>
              <a:prstGeom prst="rect">
                <a:avLst/>
              </a:prstGeom>
              <a:blipFill>
                <a:blip r:embed="rId5"/>
                <a:stretch>
                  <a:fillRect l="-1989" t="-1877" r="-1061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4">
            <a:extLst>
              <a:ext uri="{FF2B5EF4-FFF2-40B4-BE49-F238E27FC236}">
                <a16:creationId xmlns:a16="http://schemas.microsoft.com/office/drawing/2014/main" id="{59AF5CC0-3530-446D-BDF8-3A576CD4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459163"/>
            <a:ext cx="6426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B340B00-FF2C-4B56-AC69-B1D2CF2C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674813"/>
            <a:ext cx="7886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>
            <a:extLst>
              <a:ext uri="{FF2B5EF4-FFF2-40B4-BE49-F238E27FC236}">
                <a16:creationId xmlns:a16="http://schemas.microsoft.com/office/drawing/2014/main" id="{F24E2915-13D2-4416-BE8F-1B338E71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916238"/>
            <a:ext cx="71691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2">
            <a:extLst>
              <a:ext uri="{FF2B5EF4-FFF2-40B4-BE49-F238E27FC236}">
                <a16:creationId xmlns:a16="http://schemas.microsoft.com/office/drawing/2014/main" id="{FDF1815A-B3AD-49A3-AF4D-BA9C2E8D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076325"/>
            <a:ext cx="7778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86962E-FAA6-4F1C-A42D-42E297E11952}"/>
                  </a:ext>
                </a:extLst>
              </p:cNvPr>
              <p:cNvSpPr txBox="1"/>
              <p:nvPr/>
            </p:nvSpPr>
            <p:spPr>
              <a:xfrm>
                <a:off x="1769632" y="3975538"/>
                <a:ext cx="3060453" cy="222907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Earnings per share: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27.5p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300×2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1.8p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86962E-FAA6-4F1C-A42D-42E297E11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632" y="3975538"/>
                <a:ext cx="3060453" cy="2229072"/>
              </a:xfrm>
              <a:prstGeom prst="rect">
                <a:avLst/>
              </a:prstGeom>
              <a:blipFill>
                <a:blip r:embed="rId6"/>
                <a:stretch>
                  <a:fillRect l="-2988" t="-1913" b="-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3C0066-91DC-43EA-A08A-032CE5F9ABDE}"/>
                  </a:ext>
                </a:extLst>
              </p:cNvPr>
              <p:cNvSpPr txBox="1"/>
              <p:nvPr/>
            </p:nvSpPr>
            <p:spPr>
              <a:xfrm>
                <a:off x="6807774" y="3888847"/>
                <a:ext cx="3459601" cy="240245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Price/Earnings Ratio: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2018: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£2.50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27.5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9.1 times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2019: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£1.50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1.8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83.3 times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3C0066-91DC-43EA-A08A-032CE5F9A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74" y="3888847"/>
                <a:ext cx="3459601" cy="2402453"/>
              </a:xfrm>
              <a:prstGeom prst="rect">
                <a:avLst/>
              </a:prstGeom>
              <a:blipFill>
                <a:blip r:embed="rId7"/>
                <a:stretch>
                  <a:fillRect l="-2822" t="-1777" r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1DF99-23C1-4DE3-BB05-66C8E0FC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Interpreting financial performance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2EF141-F789-40E7-8F7D-7CE17B86F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983722"/>
              </p:ext>
            </p:extLst>
          </p:nvPr>
        </p:nvGraphicFramePr>
        <p:xfrm>
          <a:off x="1559800" y="1807073"/>
          <a:ext cx="9072399" cy="25361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057">
                  <a:extLst>
                    <a:ext uri="{9D8B030D-6E8A-4147-A177-3AD203B41FA5}">
                      <a16:colId xmlns:a16="http://schemas.microsoft.com/office/drawing/2014/main" val="3308887094"/>
                    </a:ext>
                  </a:extLst>
                </a:gridCol>
                <a:gridCol w="1296057">
                  <a:extLst>
                    <a:ext uri="{9D8B030D-6E8A-4147-A177-3AD203B41FA5}">
                      <a16:colId xmlns:a16="http://schemas.microsoft.com/office/drawing/2014/main" val="478427921"/>
                    </a:ext>
                  </a:extLst>
                </a:gridCol>
                <a:gridCol w="1296057">
                  <a:extLst>
                    <a:ext uri="{9D8B030D-6E8A-4147-A177-3AD203B41FA5}">
                      <a16:colId xmlns:a16="http://schemas.microsoft.com/office/drawing/2014/main" val="2492507480"/>
                    </a:ext>
                  </a:extLst>
                </a:gridCol>
                <a:gridCol w="1296057">
                  <a:extLst>
                    <a:ext uri="{9D8B030D-6E8A-4147-A177-3AD203B41FA5}">
                      <a16:colId xmlns:a16="http://schemas.microsoft.com/office/drawing/2014/main" val="1663082496"/>
                    </a:ext>
                  </a:extLst>
                </a:gridCol>
                <a:gridCol w="1296057">
                  <a:extLst>
                    <a:ext uri="{9D8B030D-6E8A-4147-A177-3AD203B41FA5}">
                      <a16:colId xmlns:a16="http://schemas.microsoft.com/office/drawing/2014/main" val="1602886946"/>
                    </a:ext>
                  </a:extLst>
                </a:gridCol>
                <a:gridCol w="1296057">
                  <a:extLst>
                    <a:ext uri="{9D8B030D-6E8A-4147-A177-3AD203B41FA5}">
                      <a16:colId xmlns:a16="http://schemas.microsoft.com/office/drawing/2014/main" val="252810245"/>
                    </a:ext>
                  </a:extLst>
                </a:gridCol>
                <a:gridCol w="1296057">
                  <a:extLst>
                    <a:ext uri="{9D8B030D-6E8A-4147-A177-3AD203B41FA5}">
                      <a16:colId xmlns:a16="http://schemas.microsoft.com/office/drawing/2014/main" val="773097611"/>
                    </a:ext>
                  </a:extLst>
                </a:gridCol>
              </a:tblGrid>
              <a:tr h="5822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285876"/>
                  </a:ext>
                </a:extLst>
              </a:tr>
              <a:tr h="582202">
                <a:tc>
                  <a:txBody>
                    <a:bodyPr/>
                    <a:lstStyle/>
                    <a:p>
                      <a:r>
                        <a:rPr lang="en-US" sz="2000" dirty="0"/>
                        <a:t>Sales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210,000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1156"/>
                  </a:ext>
                </a:extLst>
              </a:tr>
              <a:tr h="789562">
                <a:tc>
                  <a:txBody>
                    <a:bodyPr/>
                    <a:lstStyle/>
                    <a:p>
                      <a:r>
                        <a:rPr lang="en-US" sz="2000" dirty="0"/>
                        <a:t>Cost of sales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55,000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82,000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120,000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32158"/>
                  </a:ext>
                </a:extLst>
              </a:tr>
              <a:tr h="582202">
                <a:tc>
                  <a:txBody>
                    <a:bodyPr/>
                    <a:lstStyle/>
                    <a:p>
                      <a:r>
                        <a:rPr lang="en-US" sz="2000" dirty="0"/>
                        <a:t>Profit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68,000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90,000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43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3B1122-B1EC-47E0-8A4C-4D1E9BD8411E}"/>
              </a:ext>
            </a:extLst>
          </p:cNvPr>
          <p:cNvSpPr txBox="1"/>
          <p:nvPr/>
        </p:nvSpPr>
        <p:spPr>
          <a:xfrm>
            <a:off x="1587062" y="5050927"/>
            <a:ext cx="825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Arial" panose="020B0604020202020204"/>
              </a:rPr>
              <a:t>What can you tell me about this company’s performance?</a:t>
            </a:r>
            <a:endParaRPr lang="en-GB" dirty="0">
              <a:solidFill>
                <a:srgbClr val="231F2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3921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AE3C0DF7-FD26-4B6A-A033-6D3064764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Earnings Ratios</a:t>
            </a:r>
            <a:endParaRPr lang="en-US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58CFB614-D55D-4FCE-9610-409488F57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 relates the earnings for a period to the number of shares in issue;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key ratio for investment analysts and they will track this over time to assess a business;</a:t>
            </a:r>
          </a:p>
          <a:p>
            <a:r>
              <a:rPr lang="en-GB" alt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ratio then relates the EPS to the market value of the share – the higher the ratio the greater the confidence in the future earnings and the more the investors are willing to pay in relation to its current earnings.</a:t>
            </a:r>
          </a:p>
          <a:p>
            <a:endParaRPr lang="en-US" altLang="en-US" sz="220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D5B2077D-76B4-4F12-AAE0-27FB2A71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4" y="182563"/>
            <a:ext cx="7712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7B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3.10 </a:t>
            </a:r>
            <a:r>
              <a:rPr lang="en-US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Tesco: The Leahy years</a:t>
            </a:r>
            <a:endParaRPr lang="en-GB" altLang="en-US" sz="2400" b="1">
              <a:solidFill>
                <a:srgbClr val="007BA4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TextBox 20">
            <a:extLst>
              <a:ext uri="{FF2B5EF4-FFF2-40B4-BE49-F238E27FC236}">
                <a16:creationId xmlns:a16="http://schemas.microsoft.com/office/drawing/2014/main" id="{6C52752D-66D7-4437-A6F0-5C1A7995F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6007100"/>
            <a:ext cx="8542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N" altLang="en-US" sz="800" i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IN" altLang="en-US" sz="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Smith, T. (2014) ‘How investors ignored the warning signs at Tesco’, ft.com, 5 September.</a:t>
            </a:r>
            <a:b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© Terry Smith 2014. Reproduced by permission of the author. All Rights Reserved.</a:t>
            </a:r>
            <a:endParaRPr lang="en-GB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8" name="Picture 1">
            <a:extLst>
              <a:ext uri="{FF2B5EF4-FFF2-40B4-BE49-F238E27FC236}">
                <a16:creationId xmlns:a16="http://schemas.microsoft.com/office/drawing/2014/main" id="{13249098-5CB1-4B53-96E0-320DF98E5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006476"/>
            <a:ext cx="72326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5">
            <a:extLst>
              <a:ext uri="{FF2B5EF4-FFF2-40B4-BE49-F238E27FC236}">
                <a16:creationId xmlns:a16="http://schemas.microsoft.com/office/drawing/2014/main" id="{565E2EC1-F9B7-4015-9C34-8E87574FBC83}"/>
              </a:ext>
            </a:extLst>
          </p:cNvPr>
          <p:cNvGrpSpPr>
            <a:grpSpLocks/>
          </p:cNvGrpSpPr>
          <p:nvPr/>
        </p:nvGrpSpPr>
        <p:grpSpPr bwMode="auto">
          <a:xfrm>
            <a:off x="2989263" y="1063626"/>
            <a:ext cx="6227762" cy="4956175"/>
            <a:chOff x="658828" y="655966"/>
            <a:chExt cx="10209040" cy="6095808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CECE6677-B68C-464D-A32A-A142930D8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52" y="675491"/>
              <a:ext cx="1761796" cy="5964989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33" name="AutoShape 19">
              <a:extLst>
                <a:ext uri="{FF2B5EF4-FFF2-40B4-BE49-F238E27FC236}">
                  <a16:creationId xmlns:a16="http://schemas.microsoft.com/office/drawing/2014/main" id="{962B13F6-4831-491A-B955-C510C8DEF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89" y="661824"/>
              <a:ext cx="832754" cy="1095370"/>
            </a:xfrm>
            <a:prstGeom prst="cube">
              <a:avLst>
                <a:gd name="adj" fmla="val 10273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34" name="Rectangle 6">
              <a:extLst>
                <a:ext uri="{FF2B5EF4-FFF2-40B4-BE49-F238E27FC236}">
                  <a16:creationId xmlns:a16="http://schemas.microsoft.com/office/drawing/2014/main" id="{43C00285-1096-4673-AE39-8E2BA452A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5933" y="675491"/>
              <a:ext cx="772900" cy="5972799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35" name="Rectangle 7">
              <a:extLst>
                <a:ext uri="{FF2B5EF4-FFF2-40B4-BE49-F238E27FC236}">
                  <a16:creationId xmlns:a16="http://schemas.microsoft.com/office/drawing/2014/main" id="{5200A247-2C59-4C92-91D4-D1C6E731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3853" y="675491"/>
              <a:ext cx="765093" cy="5925938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36" name="Rectangle 8">
              <a:extLst>
                <a:ext uri="{FF2B5EF4-FFF2-40B4-BE49-F238E27FC236}">
                  <a16:creationId xmlns:a16="http://schemas.microsoft.com/office/drawing/2014/main" id="{61119EA9-700D-4CE1-8EF8-39FB126B1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2181" y="675491"/>
              <a:ext cx="746877" cy="5972799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37" name="Rectangle 9">
              <a:extLst>
                <a:ext uri="{FF2B5EF4-FFF2-40B4-BE49-F238E27FC236}">
                  <a16:creationId xmlns:a16="http://schemas.microsoft.com/office/drawing/2014/main" id="{86E466E9-510B-4031-B002-5D0A25EBF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7907" y="675491"/>
              <a:ext cx="749478" cy="5925938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38" name="Rectangle 10">
              <a:extLst>
                <a:ext uri="{FF2B5EF4-FFF2-40B4-BE49-F238E27FC236}">
                  <a16:creationId xmlns:a16="http://schemas.microsoft.com/office/drawing/2014/main" id="{FD5B7C01-4CC4-4C0F-94AF-52B1F2C7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815" y="675491"/>
              <a:ext cx="767696" cy="5972799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39" name="Rectangle 11">
              <a:extLst>
                <a:ext uri="{FF2B5EF4-FFF2-40B4-BE49-F238E27FC236}">
                  <a16:creationId xmlns:a16="http://schemas.microsoft.com/office/drawing/2014/main" id="{8E994E46-5192-493A-B805-FD2F221B9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940" y="675491"/>
              <a:ext cx="749478" cy="5906413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0" name="Rectangle 12">
              <a:extLst>
                <a:ext uri="{FF2B5EF4-FFF2-40B4-BE49-F238E27FC236}">
                  <a16:creationId xmlns:a16="http://schemas.microsoft.com/office/drawing/2014/main" id="{FF3D6448-D6DE-48CF-83C3-901D1CCCB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063" y="675491"/>
              <a:ext cx="752082" cy="5972799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1" name="Rectangle 13">
              <a:extLst>
                <a:ext uri="{FF2B5EF4-FFF2-40B4-BE49-F238E27FC236}">
                  <a16:creationId xmlns:a16="http://schemas.microsoft.com/office/drawing/2014/main" id="{467FC5F3-9AAE-4CF1-AD0A-6FE6FC5A7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380" y="675491"/>
              <a:ext cx="757286" cy="5879077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2" name="Rectangle 14">
              <a:extLst>
                <a:ext uri="{FF2B5EF4-FFF2-40B4-BE49-F238E27FC236}">
                  <a16:creationId xmlns:a16="http://schemas.microsoft.com/office/drawing/2014/main" id="{4593C922-198B-4B90-9648-7B6C8C567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696" y="675491"/>
              <a:ext cx="767696" cy="5982561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3" name="Rectangle 15">
              <a:extLst>
                <a:ext uri="{FF2B5EF4-FFF2-40B4-BE49-F238E27FC236}">
                  <a16:creationId xmlns:a16="http://schemas.microsoft.com/office/drawing/2014/main" id="{D9E074BD-7A8D-456D-9808-9526A4212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013" y="675491"/>
              <a:ext cx="759888" cy="5964989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4" name="Rectangle 16">
              <a:extLst>
                <a:ext uri="{FF2B5EF4-FFF2-40B4-BE49-F238E27FC236}">
                  <a16:creationId xmlns:a16="http://schemas.microsoft.com/office/drawing/2014/main" id="{C5F7E0DC-36CF-4464-9453-7B7AFBAC7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343" y="675491"/>
              <a:ext cx="744274" cy="5882983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5" name="AutoShape 18">
              <a:extLst>
                <a:ext uri="{FF2B5EF4-FFF2-40B4-BE49-F238E27FC236}">
                  <a16:creationId xmlns:a16="http://schemas.microsoft.com/office/drawing/2014/main" id="{65B1209E-0E01-4B80-866E-0643949CF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886" y="6544806"/>
              <a:ext cx="10112754" cy="206968"/>
            </a:xfrm>
            <a:prstGeom prst="cube">
              <a:avLst>
                <a:gd name="adj" fmla="val 32148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6" name="AutoShape 19">
              <a:extLst>
                <a:ext uri="{FF2B5EF4-FFF2-40B4-BE49-F238E27FC236}">
                  <a16:creationId xmlns:a16="http://schemas.microsoft.com/office/drawing/2014/main" id="{47F415E2-4B16-437C-9A78-2BB325F5F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886" y="1909492"/>
              <a:ext cx="827549" cy="4711463"/>
            </a:xfrm>
            <a:prstGeom prst="cube">
              <a:avLst>
                <a:gd name="adj" fmla="val 10273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7" name="Text Box 20">
              <a:extLst>
                <a:ext uri="{FF2B5EF4-FFF2-40B4-BE49-F238E27FC236}">
                  <a16:creationId xmlns:a16="http://schemas.microsoft.com/office/drawing/2014/main" id="{4497E128-58F1-4B3A-9838-2A40566A0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276" y="6380793"/>
              <a:ext cx="366931" cy="316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548" name="AutoShape 21">
              <a:extLst>
                <a:ext uri="{FF2B5EF4-FFF2-40B4-BE49-F238E27FC236}">
                  <a16:creationId xmlns:a16="http://schemas.microsoft.com/office/drawing/2014/main" id="{C36ACCB7-B3CD-4DC0-9608-787670B4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763" y="5533393"/>
              <a:ext cx="234212" cy="271403"/>
            </a:xfrm>
            <a:prstGeom prst="cube">
              <a:avLst>
                <a:gd name="adj" fmla="val 33634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9" name="Text Box 22">
              <a:extLst>
                <a:ext uri="{FF2B5EF4-FFF2-40B4-BE49-F238E27FC236}">
                  <a16:creationId xmlns:a16="http://schemas.microsoft.com/office/drawing/2014/main" id="{EF6277E0-11A2-4A5C-BBCB-DA66169EA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18" y="5566587"/>
              <a:ext cx="767694" cy="3182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1.0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22550" name="Text Box 23">
              <a:extLst>
                <a:ext uri="{FF2B5EF4-FFF2-40B4-BE49-F238E27FC236}">
                  <a16:creationId xmlns:a16="http://schemas.microsoft.com/office/drawing/2014/main" id="{C487105A-6AA7-451F-907D-BA1BCA6A6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969" y="4641086"/>
              <a:ext cx="715647" cy="3182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2.0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22551" name="AutoShape 25">
              <a:extLst>
                <a:ext uri="{FF2B5EF4-FFF2-40B4-BE49-F238E27FC236}">
                  <a16:creationId xmlns:a16="http://schemas.microsoft.com/office/drawing/2014/main" id="{88E7C34A-491D-40A3-A7B5-006AB289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64" y="4617656"/>
              <a:ext cx="234212" cy="271401"/>
            </a:xfrm>
            <a:prstGeom prst="cube">
              <a:avLst>
                <a:gd name="adj" fmla="val 33634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52" name="AutoShape 26">
              <a:extLst>
                <a:ext uri="{FF2B5EF4-FFF2-40B4-BE49-F238E27FC236}">
                  <a16:creationId xmlns:a16="http://schemas.microsoft.com/office/drawing/2014/main" id="{595ED269-6B19-4F99-B1E3-2AFD48CF6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64" y="2801800"/>
              <a:ext cx="231610" cy="269450"/>
            </a:xfrm>
            <a:prstGeom prst="cube">
              <a:avLst>
                <a:gd name="adj" fmla="val 33634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53" name="AutoShape 27">
              <a:extLst>
                <a:ext uri="{FF2B5EF4-FFF2-40B4-BE49-F238E27FC236}">
                  <a16:creationId xmlns:a16="http://schemas.microsoft.com/office/drawing/2014/main" id="{924BE5A7-43AF-461F-B394-624F8CC3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364" y="3723396"/>
              <a:ext cx="231610" cy="271401"/>
            </a:xfrm>
            <a:prstGeom prst="cube">
              <a:avLst>
                <a:gd name="adj" fmla="val 33634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54" name="AutoShape 28">
              <a:extLst>
                <a:ext uri="{FF2B5EF4-FFF2-40B4-BE49-F238E27FC236}">
                  <a16:creationId xmlns:a16="http://schemas.microsoft.com/office/drawing/2014/main" id="{F7370981-99AE-4B53-AC80-1F19F3B8C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558" y="1911445"/>
              <a:ext cx="234212" cy="271401"/>
            </a:xfrm>
            <a:prstGeom prst="cube">
              <a:avLst>
                <a:gd name="adj" fmla="val 33634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55" name="Text Box 31">
              <a:extLst>
                <a:ext uri="{FF2B5EF4-FFF2-40B4-BE49-F238E27FC236}">
                  <a16:creationId xmlns:a16="http://schemas.microsoft.com/office/drawing/2014/main" id="{D8DF0BDB-FEB5-4623-AAE6-9B6C8BAF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752" y="1930971"/>
              <a:ext cx="713045" cy="3182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5.0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22556" name="Text Box 32">
              <a:extLst>
                <a:ext uri="{FF2B5EF4-FFF2-40B4-BE49-F238E27FC236}">
                  <a16:creationId xmlns:a16="http://schemas.microsoft.com/office/drawing/2014/main" id="{73E53700-9E5B-46BE-BE64-0A7963CA2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004" y="2811562"/>
              <a:ext cx="666203" cy="316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4.0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22557" name="Text Box 33">
              <a:extLst>
                <a:ext uri="{FF2B5EF4-FFF2-40B4-BE49-F238E27FC236}">
                  <a16:creationId xmlns:a16="http://schemas.microsoft.com/office/drawing/2014/main" id="{E9AE1039-14E6-4C93-9926-D27F8E89B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899" y="3740968"/>
              <a:ext cx="788513" cy="316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3.0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63519" name="AutoShape 44">
              <a:extLst>
                <a:ext uri="{FF2B5EF4-FFF2-40B4-BE49-F238E27FC236}">
                  <a16:creationId xmlns:a16="http://schemas.microsoft.com/office/drawing/2014/main" id="{4A76F01C-1A9F-4FC9-9B47-2EFB9DA38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159" y="5013959"/>
              <a:ext cx="540490" cy="1610561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3520" name="AutoShape 45">
              <a:extLst>
                <a:ext uri="{FF2B5EF4-FFF2-40B4-BE49-F238E27FC236}">
                  <a16:creationId xmlns:a16="http://schemas.microsoft.com/office/drawing/2014/main" id="{0BABFE6C-3238-470E-BB64-4BF806138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739" y="5059679"/>
              <a:ext cx="506353" cy="1559529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3521" name="AutoShape 46">
              <a:extLst>
                <a:ext uri="{FF2B5EF4-FFF2-40B4-BE49-F238E27FC236}">
                  <a16:creationId xmlns:a16="http://schemas.microsoft.com/office/drawing/2014/main" id="{78DC4B88-C33B-46C6-BAD8-FCB676779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320" y="4823458"/>
              <a:ext cx="523421" cy="1798403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3522" name="AutoShape 47">
              <a:extLst>
                <a:ext uri="{FF2B5EF4-FFF2-40B4-BE49-F238E27FC236}">
                  <a16:creationId xmlns:a16="http://schemas.microsoft.com/office/drawing/2014/main" id="{02B9DAE4-2B56-405E-A1D0-E38C3D388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52" y="4693919"/>
              <a:ext cx="506353" cy="1922630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3523" name="AutoShape 48">
              <a:extLst>
                <a:ext uri="{FF2B5EF4-FFF2-40B4-BE49-F238E27FC236}">
                  <a16:creationId xmlns:a16="http://schemas.microsoft.com/office/drawing/2014/main" id="{486CD24E-E6C7-4977-89FF-0F32AB58D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967" y="4168138"/>
              <a:ext cx="506353" cy="2451069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3524" name="AutoShape 49">
              <a:extLst>
                <a:ext uri="{FF2B5EF4-FFF2-40B4-BE49-F238E27FC236}">
                  <a16:creationId xmlns:a16="http://schemas.microsoft.com/office/drawing/2014/main" id="{1173263C-FC25-4810-8518-DBD9E8725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325" y="4953000"/>
              <a:ext cx="506353" cy="1663553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3525" name="AutoShape 50">
              <a:extLst>
                <a:ext uri="{FF2B5EF4-FFF2-40B4-BE49-F238E27FC236}">
                  <a16:creationId xmlns:a16="http://schemas.microsoft.com/office/drawing/2014/main" id="{42D2FFF6-BC47-4E53-A0C9-7FF1C4DF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6604" y="5113018"/>
              <a:ext cx="506353" cy="1506188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3526" name="AutoShape 51">
              <a:extLst>
                <a:ext uri="{FF2B5EF4-FFF2-40B4-BE49-F238E27FC236}">
                  <a16:creationId xmlns:a16="http://schemas.microsoft.com/office/drawing/2014/main" id="{A421DE32-7E04-414B-AECF-0C56BF94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935" y="4640579"/>
              <a:ext cx="523421" cy="1981286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3" name="AutoShape 52">
              <a:extLst>
                <a:ext uri="{FF2B5EF4-FFF2-40B4-BE49-F238E27FC236}">
                  <a16:creationId xmlns:a16="http://schemas.microsoft.com/office/drawing/2014/main" id="{32742A1B-B349-4E75-A5FD-D33C7A274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002" y="1919255"/>
              <a:ext cx="541290" cy="4701699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63528" name="AutoShape 53">
              <a:extLst>
                <a:ext uri="{FF2B5EF4-FFF2-40B4-BE49-F238E27FC236}">
                  <a16:creationId xmlns:a16="http://schemas.microsoft.com/office/drawing/2014/main" id="{62D9CCB2-43E0-47FD-BAE9-16FE61EF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2933" y="3787208"/>
              <a:ext cx="524387" cy="2831601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4" name="AutoShape 54">
              <a:extLst>
                <a:ext uri="{FF2B5EF4-FFF2-40B4-BE49-F238E27FC236}">
                  <a16:creationId xmlns:a16="http://schemas.microsoft.com/office/drawing/2014/main" id="{797ACF50-D024-4127-BE84-88DCA307E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549" y="2567496"/>
              <a:ext cx="538688" cy="4053458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69" name="AutoShape 55">
              <a:extLst>
                <a:ext uri="{FF2B5EF4-FFF2-40B4-BE49-F238E27FC236}">
                  <a16:creationId xmlns:a16="http://schemas.microsoft.com/office/drawing/2014/main" id="{E08501F0-A3F4-4B88-9D55-F5398DC09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641" y="4252532"/>
              <a:ext cx="538688" cy="2372328"/>
            </a:xfrm>
            <a:prstGeom prst="cube">
              <a:avLst>
                <a:gd name="adj" fmla="val 16144"/>
              </a:avLst>
            </a:prstGeom>
            <a:solidFill>
              <a:srgbClr val="542A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63531" name="Text Box 57">
              <a:extLst>
                <a:ext uri="{FF2B5EF4-FFF2-40B4-BE49-F238E27FC236}">
                  <a16:creationId xmlns:a16="http://schemas.microsoft.com/office/drawing/2014/main" id="{B0676002-078F-4F2E-BBC7-97D7C71FC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6579" y="4716570"/>
              <a:ext cx="836377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100" b="1" i="1">
                  <a:latin typeface="Arial" panose="020B0604020202020204" pitchFamily="34" charset="0"/>
                </a:rPr>
                <a:t>1.60</a:t>
              </a:r>
            </a:p>
          </p:txBody>
        </p:sp>
        <p:sp>
          <p:nvSpPr>
            <p:cNvPr id="63532" name="Text Box 58">
              <a:extLst>
                <a:ext uri="{FF2B5EF4-FFF2-40B4-BE49-F238E27FC236}">
                  <a16:creationId xmlns:a16="http://schemas.microsoft.com/office/drawing/2014/main" id="{C903BAE8-1560-4A4D-AC5D-47A1D4337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502" y="4454517"/>
              <a:ext cx="822522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100" b="1" i="1">
                  <a:latin typeface="Arial" panose="020B0604020202020204" pitchFamily="34" charset="0"/>
                </a:rPr>
                <a:t>1.87</a:t>
              </a:r>
            </a:p>
          </p:txBody>
        </p:sp>
        <p:sp>
          <p:nvSpPr>
            <p:cNvPr id="63533" name="Text Box 59">
              <a:extLst>
                <a:ext uri="{FF2B5EF4-FFF2-40B4-BE49-F238E27FC236}">
                  <a16:creationId xmlns:a16="http://schemas.microsoft.com/office/drawing/2014/main" id="{361759C0-C392-4617-99A3-D22AB6193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749" y="4337584"/>
              <a:ext cx="777205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100" b="1" i="1">
                  <a:latin typeface="Arial" panose="020B0604020202020204" pitchFamily="34" charset="0"/>
                </a:rPr>
                <a:t>2.04</a:t>
              </a:r>
              <a:endParaRPr lang="en-GB" altLang="en-US" sz="1100" b="1" i="1">
                <a:latin typeface="Arial" panose="020B0604020202020204" pitchFamily="34" charset="0"/>
              </a:endParaRPr>
            </a:p>
          </p:txBody>
        </p:sp>
        <p:sp>
          <p:nvSpPr>
            <p:cNvPr id="63534" name="Text Box 60">
              <a:extLst>
                <a:ext uri="{FF2B5EF4-FFF2-40B4-BE49-F238E27FC236}">
                  <a16:creationId xmlns:a16="http://schemas.microsoft.com/office/drawing/2014/main" id="{988A1C10-580E-4A43-A848-8EA9B0592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328" y="3808137"/>
              <a:ext cx="812633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100" b="1" i="1">
                  <a:latin typeface="Arial" panose="020B0604020202020204" pitchFamily="34" charset="0"/>
                </a:rPr>
                <a:t>2.62</a:t>
              </a:r>
            </a:p>
          </p:txBody>
        </p:sp>
        <p:sp>
          <p:nvSpPr>
            <p:cNvPr id="63535" name="Text Box 61">
              <a:extLst>
                <a:ext uri="{FF2B5EF4-FFF2-40B4-BE49-F238E27FC236}">
                  <a16:creationId xmlns:a16="http://schemas.microsoft.com/office/drawing/2014/main" id="{444A79CA-C399-478F-A133-910E914B5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580" y="4587470"/>
              <a:ext cx="884903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100" b="1" i="1">
                  <a:latin typeface="Arial" panose="020B0604020202020204" pitchFamily="34" charset="0"/>
                </a:rPr>
                <a:t>1.74</a:t>
              </a:r>
            </a:p>
          </p:txBody>
        </p:sp>
        <p:sp>
          <p:nvSpPr>
            <p:cNvPr id="63536" name="Text Box 62">
              <a:extLst>
                <a:ext uri="{FF2B5EF4-FFF2-40B4-BE49-F238E27FC236}">
                  <a16:creationId xmlns:a16="http://schemas.microsoft.com/office/drawing/2014/main" id="{20078622-1E06-421D-AED7-94231055E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6659" y="4761975"/>
              <a:ext cx="796599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100" b="1" i="1">
                  <a:latin typeface="Arial" panose="020B0604020202020204" pitchFamily="34" charset="0"/>
                </a:rPr>
                <a:t>1.56</a:t>
              </a:r>
            </a:p>
          </p:txBody>
        </p:sp>
        <p:sp>
          <p:nvSpPr>
            <p:cNvPr id="63537" name="Text Box 63">
              <a:extLst>
                <a:ext uri="{FF2B5EF4-FFF2-40B4-BE49-F238E27FC236}">
                  <a16:creationId xmlns:a16="http://schemas.microsoft.com/office/drawing/2014/main" id="{9F833D01-74A2-47D7-B76F-B94B0E0EA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8077" y="4282497"/>
              <a:ext cx="806245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100" b="1" i="1">
                  <a:latin typeface="Arial" panose="020B0604020202020204" pitchFamily="34" charset="0"/>
                </a:rPr>
                <a:t>2.10</a:t>
              </a:r>
              <a:endParaRPr lang="en-GB" altLang="en-US" sz="1100" b="1" i="1">
                <a:latin typeface="Arial" panose="020B0604020202020204" pitchFamily="34" charset="0"/>
              </a:endParaRPr>
            </a:p>
          </p:txBody>
        </p:sp>
        <p:sp>
          <p:nvSpPr>
            <p:cNvPr id="5" name="Text Box 64">
              <a:extLst>
                <a:ext uri="{FF2B5EF4-FFF2-40B4-BE49-F238E27FC236}">
                  <a16:creationId xmlns:a16="http://schemas.microsoft.com/office/drawing/2014/main" id="{057C0076-D78C-4BE7-99CD-92044E943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6125" y="769213"/>
              <a:ext cx="746875" cy="3182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i="1" dirty="0">
                  <a:latin typeface="Arial" panose="020B0604020202020204" pitchFamily="34" charset="0"/>
                </a:rPr>
                <a:t>6.52</a:t>
              </a:r>
              <a:endParaRPr lang="en-GB" altLang="en-US" sz="1050" b="1" i="1" dirty="0">
                <a:latin typeface="Arial" panose="020B0604020202020204" pitchFamily="34" charset="0"/>
              </a:endParaRPr>
            </a:p>
          </p:txBody>
        </p:sp>
        <p:sp>
          <p:nvSpPr>
            <p:cNvPr id="63539" name="Text Box 65">
              <a:extLst>
                <a:ext uri="{FF2B5EF4-FFF2-40B4-BE49-F238E27FC236}">
                  <a16:creationId xmlns:a16="http://schemas.microsoft.com/office/drawing/2014/main" id="{579E1CDD-9CDB-448E-954E-7400E46C1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1175" y="2202631"/>
              <a:ext cx="780542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100" b="1" i="1">
                  <a:latin typeface="Arial" panose="020B0604020202020204" pitchFamily="34" charset="0"/>
                </a:rPr>
                <a:t>4.37</a:t>
              </a:r>
              <a:endParaRPr lang="en-GB" altLang="en-US" sz="1100" b="1" i="1">
                <a:latin typeface="Arial" panose="020B0604020202020204" pitchFamily="34" charset="0"/>
              </a:endParaRPr>
            </a:p>
          </p:txBody>
        </p:sp>
        <p:sp>
          <p:nvSpPr>
            <p:cNvPr id="63540" name="Text Box 66">
              <a:extLst>
                <a:ext uri="{FF2B5EF4-FFF2-40B4-BE49-F238E27FC236}">
                  <a16:creationId xmlns:a16="http://schemas.microsoft.com/office/drawing/2014/main" id="{9EB489AA-7D48-458F-84B1-D326E1497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3923" y="3448038"/>
              <a:ext cx="845572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100" b="1" i="1">
                  <a:latin typeface="Arial" panose="020B0604020202020204" pitchFamily="34" charset="0"/>
                </a:rPr>
                <a:t>3.06</a:t>
              </a:r>
            </a:p>
          </p:txBody>
        </p:sp>
        <p:sp>
          <p:nvSpPr>
            <p:cNvPr id="63541" name="Text Box 67">
              <a:extLst>
                <a:ext uri="{FF2B5EF4-FFF2-40B4-BE49-F238E27FC236}">
                  <a16:creationId xmlns:a16="http://schemas.microsoft.com/office/drawing/2014/main" id="{D8E7BB06-3494-475F-8078-3C797AB8B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7755" y="3890519"/>
              <a:ext cx="810113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100" b="1" i="1">
                  <a:latin typeface="Arial" panose="020B0604020202020204" pitchFamily="34" charset="0"/>
                </a:rPr>
                <a:t>2.51</a:t>
              </a:r>
              <a:endParaRPr lang="en-GB" altLang="en-US" sz="1100" b="1" i="1">
                <a:latin typeface="Arial" panose="020B0604020202020204" pitchFamily="34" charset="0"/>
              </a:endParaRPr>
            </a:p>
          </p:txBody>
        </p:sp>
        <p:sp>
          <p:nvSpPr>
            <p:cNvPr id="63542" name="Text Box 71">
              <a:extLst>
                <a:ext uri="{FF2B5EF4-FFF2-40B4-BE49-F238E27FC236}">
                  <a16:creationId xmlns:a16="http://schemas.microsoft.com/office/drawing/2014/main" id="{D820556A-BAC1-4880-9F32-8DBF182AB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358363" y="3019606"/>
              <a:ext cx="2488561" cy="45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Dividend yield (%) </a:t>
              </a:r>
              <a:endParaRPr lang="en-US" altLang="en-US" sz="1200" b="1">
                <a:latin typeface="Arial" panose="020B0604020202020204" pitchFamily="34" charset="0"/>
              </a:endParaRPr>
            </a:p>
          </p:txBody>
        </p:sp>
        <p:sp>
          <p:nvSpPr>
            <p:cNvPr id="6" name="AutoShape 29">
              <a:extLst>
                <a:ext uri="{FF2B5EF4-FFF2-40B4-BE49-F238E27FC236}">
                  <a16:creationId xmlns:a16="http://schemas.microsoft.com/office/drawing/2014/main" id="{FAE7D8FF-00A9-46F9-82F1-E759CC8A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968" y="1485793"/>
              <a:ext cx="234212" cy="271401"/>
            </a:xfrm>
            <a:prstGeom prst="cube">
              <a:avLst>
                <a:gd name="adj" fmla="val 33634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83" name="Text Box 30">
              <a:extLst>
                <a:ext uri="{FF2B5EF4-FFF2-40B4-BE49-F238E27FC236}">
                  <a16:creationId xmlns:a16="http://schemas.microsoft.com/office/drawing/2014/main" id="{190155A5-B86B-4C46-B9AC-AD7B24788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752" y="1501413"/>
              <a:ext cx="736467" cy="316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6.0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22584" name="AutoShape 45">
              <a:extLst>
                <a:ext uri="{FF2B5EF4-FFF2-40B4-BE49-F238E27FC236}">
                  <a16:creationId xmlns:a16="http://schemas.microsoft.com/office/drawing/2014/main" id="{2A65D1F0-48A2-4EE2-8877-D71A403D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002" y="1112859"/>
              <a:ext cx="538688" cy="652146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63546" name="Text Box 56">
              <a:extLst>
                <a:ext uri="{FF2B5EF4-FFF2-40B4-BE49-F238E27FC236}">
                  <a16:creationId xmlns:a16="http://schemas.microsoft.com/office/drawing/2014/main" id="{996ADA15-1E14-4E46-9760-E26739CCC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665" y="4664242"/>
              <a:ext cx="882996" cy="32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100" b="1" i="1">
                  <a:latin typeface="Arial" panose="020B0604020202020204" pitchFamily="34" charset="0"/>
                </a:rPr>
                <a:t>1.64</a:t>
              </a:r>
            </a:p>
          </p:txBody>
        </p:sp>
        <p:sp>
          <p:nvSpPr>
            <p:cNvPr id="63547" name="Text Box 34">
              <a:extLst>
                <a:ext uri="{FF2B5EF4-FFF2-40B4-BE49-F238E27FC236}">
                  <a16:creationId xmlns:a16="http://schemas.microsoft.com/office/drawing/2014/main" id="{46F2E4FC-30C5-444E-B663-B539D8CAA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49486" y="1708844"/>
              <a:ext cx="2313317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US" altLang="en-US" sz="1100" b="1">
                  <a:latin typeface="Arial" panose="020B0604020202020204" pitchFamily="34" charset="0"/>
                </a:rPr>
                <a:t>Aerospace/Defence</a:t>
              </a:r>
              <a:endParaRPr lang="en-GB" altLang="en-US" sz="1100" b="1">
                <a:latin typeface="Arial" panose="020B0604020202020204" pitchFamily="34" charset="0"/>
              </a:endParaRPr>
            </a:p>
          </p:txBody>
        </p:sp>
        <p:sp>
          <p:nvSpPr>
            <p:cNvPr id="63548" name="Text Box 35">
              <a:extLst>
                <a:ext uri="{FF2B5EF4-FFF2-40B4-BE49-F238E27FC236}">
                  <a16:creationId xmlns:a16="http://schemas.microsoft.com/office/drawing/2014/main" id="{08B4E313-7DDE-4ADB-A821-597B2A290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304" y="1195898"/>
              <a:ext cx="1314520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US" altLang="en-US" sz="1100" b="1">
                  <a:latin typeface="Arial" panose="020B0604020202020204" pitchFamily="34" charset="0"/>
                </a:rPr>
                <a:t>Auto parts</a:t>
              </a:r>
              <a:endParaRPr lang="en-GB" altLang="en-US" sz="1100" b="1">
                <a:latin typeface="Arial" panose="020B0604020202020204" pitchFamily="34" charset="0"/>
              </a:endParaRPr>
            </a:p>
          </p:txBody>
        </p:sp>
        <p:sp>
          <p:nvSpPr>
            <p:cNvPr id="63549" name="Text Box 36">
              <a:extLst>
                <a:ext uri="{FF2B5EF4-FFF2-40B4-BE49-F238E27FC236}">
                  <a16:creationId xmlns:a16="http://schemas.microsoft.com/office/drawing/2014/main" id="{06B88B2D-1DA4-4B98-9BD7-0E4F92DDD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16864" y="1480976"/>
              <a:ext cx="1882141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latin typeface="Arial" panose="020B0604020202020204" pitchFamily="34" charset="0"/>
                </a:rPr>
                <a:t>Beverage (Soft)</a:t>
              </a:r>
            </a:p>
          </p:txBody>
        </p:sp>
        <p:sp>
          <p:nvSpPr>
            <p:cNvPr id="7" name="Text Box 72">
              <a:extLst>
                <a:ext uri="{FF2B5EF4-FFF2-40B4-BE49-F238E27FC236}">
                  <a16:creationId xmlns:a16="http://schemas.microsoft.com/office/drawing/2014/main" id="{062B257B-C0D1-4979-86E2-60EA87A16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57009" y="1909578"/>
              <a:ext cx="2753072" cy="429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 </a:t>
              </a:r>
              <a:r>
                <a:rPr lang="en-GB" altLang="en-US" sz="1100" b="1" dirty="0">
                  <a:latin typeface="Arial" panose="020B0604020202020204" pitchFamily="34" charset="0"/>
                </a:rPr>
                <a:t>Coal &amp; Related Energy </a:t>
              </a:r>
            </a:p>
          </p:txBody>
        </p:sp>
        <p:sp>
          <p:nvSpPr>
            <p:cNvPr id="63551" name="Text Box 37">
              <a:extLst>
                <a:ext uri="{FF2B5EF4-FFF2-40B4-BE49-F238E27FC236}">
                  <a16:creationId xmlns:a16="http://schemas.microsoft.com/office/drawing/2014/main" id="{FC49474A-36BE-48A2-A74A-7A5DCDA79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819972" y="1901355"/>
              <a:ext cx="2701031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latin typeface="Arial" panose="020B0604020202020204" pitchFamily="34" charset="0"/>
                </a:rPr>
                <a:t>Drugs (Pharmaceutical)</a:t>
              </a:r>
            </a:p>
          </p:txBody>
        </p:sp>
        <p:sp>
          <p:nvSpPr>
            <p:cNvPr id="63552" name="Text Box 38">
              <a:extLst>
                <a:ext uri="{FF2B5EF4-FFF2-40B4-BE49-F238E27FC236}">
                  <a16:creationId xmlns:a16="http://schemas.microsoft.com/office/drawing/2014/main" id="{FCA14EF1-FCC1-47DA-8847-F3F6563B5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066360" y="1435814"/>
              <a:ext cx="1723270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latin typeface="Arial" panose="020B0604020202020204" pitchFamily="34" charset="0"/>
                </a:rPr>
                <a:t>Entertainment</a:t>
              </a:r>
            </a:p>
          </p:txBody>
        </p:sp>
        <p:sp>
          <p:nvSpPr>
            <p:cNvPr id="63553" name="Text Box 38">
              <a:extLst>
                <a:ext uri="{FF2B5EF4-FFF2-40B4-BE49-F238E27FC236}">
                  <a16:creationId xmlns:a16="http://schemas.microsoft.com/office/drawing/2014/main" id="{6F5D2780-C186-4C6F-9DCD-9EF3C9E99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528284" y="1663766"/>
              <a:ext cx="2247723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latin typeface="Arial" panose="020B0604020202020204" pitchFamily="34" charset="0"/>
                </a:rPr>
                <a:t>Healthcare products</a:t>
              </a:r>
            </a:p>
          </p:txBody>
        </p:sp>
        <p:sp>
          <p:nvSpPr>
            <p:cNvPr id="63554" name="Text Box 38">
              <a:extLst>
                <a:ext uri="{FF2B5EF4-FFF2-40B4-BE49-F238E27FC236}">
                  <a16:creationId xmlns:a16="http://schemas.microsoft.com/office/drawing/2014/main" id="{0F1FFC82-7D8A-415A-BCDD-AF3C0B8DE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305525" y="1656147"/>
              <a:ext cx="2247723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latin typeface="Arial" panose="020B0604020202020204" pitchFamily="34" charset="0"/>
                </a:rPr>
                <a:t>Household products</a:t>
              </a:r>
            </a:p>
          </p:txBody>
        </p:sp>
        <p:sp>
          <p:nvSpPr>
            <p:cNvPr id="63555" name="Text Box 38">
              <a:extLst>
                <a:ext uri="{FF2B5EF4-FFF2-40B4-BE49-F238E27FC236}">
                  <a16:creationId xmlns:a16="http://schemas.microsoft.com/office/drawing/2014/main" id="{64A21290-69BF-4A55-BADC-401509FD5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037047" y="5295633"/>
              <a:ext cx="2247723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solidFill>
                    <a:srgbClr val="FFCC99"/>
                  </a:solidFill>
                  <a:latin typeface="Arial" panose="020B0604020202020204" pitchFamily="34" charset="0"/>
                </a:rPr>
                <a:t>Oil/Gas Distribution</a:t>
              </a:r>
            </a:p>
          </p:txBody>
        </p:sp>
        <p:sp>
          <p:nvSpPr>
            <p:cNvPr id="63556" name="Text Box 38">
              <a:extLst>
                <a:ext uri="{FF2B5EF4-FFF2-40B4-BE49-F238E27FC236}">
                  <a16:creationId xmlns:a16="http://schemas.microsoft.com/office/drawing/2014/main" id="{D025E400-1A8A-4ED7-B35C-225C8B137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578155" y="1415006"/>
              <a:ext cx="1723270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latin typeface="Arial" panose="020B0604020202020204" pitchFamily="34" charset="0"/>
                </a:rPr>
                <a:t>Total market</a:t>
              </a:r>
            </a:p>
          </p:txBody>
        </p:sp>
        <p:sp>
          <p:nvSpPr>
            <p:cNvPr id="63557" name="Text Box 38">
              <a:extLst>
                <a:ext uri="{FF2B5EF4-FFF2-40B4-BE49-F238E27FC236}">
                  <a16:creationId xmlns:a16="http://schemas.microsoft.com/office/drawing/2014/main" id="{362B5E91-ECBA-439B-ADB9-028641D4C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807532" y="5660292"/>
              <a:ext cx="1723270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solidFill>
                    <a:srgbClr val="FFCC99"/>
                  </a:solidFill>
                  <a:latin typeface="Arial" panose="020B0604020202020204" pitchFamily="34" charset="0"/>
                </a:rPr>
                <a:t>Utility (Water)</a:t>
              </a:r>
            </a:p>
          </p:txBody>
        </p:sp>
        <p:sp>
          <p:nvSpPr>
            <p:cNvPr id="63558" name="Text Box 73">
              <a:extLst>
                <a:ext uri="{FF2B5EF4-FFF2-40B4-BE49-F238E27FC236}">
                  <a16:creationId xmlns:a16="http://schemas.microsoft.com/office/drawing/2014/main" id="{2698F49A-AB20-4F07-9B30-3C95CE5F4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545382" y="1856140"/>
              <a:ext cx="2769628" cy="42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100" b="1">
                  <a:latin typeface="Arial" panose="020B0604020202020204" pitchFamily="34" charset="0"/>
                </a:rPr>
                <a:t>Publishing &amp; Newspapers</a:t>
              </a:r>
            </a:p>
          </p:txBody>
        </p:sp>
        <p:sp>
          <p:nvSpPr>
            <p:cNvPr id="8" name="AutoShape 29">
              <a:extLst>
                <a:ext uri="{FF2B5EF4-FFF2-40B4-BE49-F238E27FC236}">
                  <a16:creationId xmlns:a16="http://schemas.microsoft.com/office/drawing/2014/main" id="{27B24707-970B-4AC0-84A8-FB8BA3D51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968" y="655966"/>
              <a:ext cx="234212" cy="271403"/>
            </a:xfrm>
            <a:prstGeom prst="cube">
              <a:avLst>
                <a:gd name="adj" fmla="val 33634"/>
              </a:avLst>
            </a:prstGeom>
            <a:solidFill>
              <a:srgbClr val="FFCC99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99" name="Text Box 30">
              <a:extLst>
                <a:ext uri="{FF2B5EF4-FFF2-40B4-BE49-F238E27FC236}">
                  <a16:creationId xmlns:a16="http://schemas.microsoft.com/office/drawing/2014/main" id="{30C741C0-9BE0-407D-B448-8AD049F11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752" y="669634"/>
              <a:ext cx="736467" cy="3182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7.0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63491" name="Text Box 20">
            <a:extLst>
              <a:ext uri="{FF2B5EF4-FFF2-40B4-BE49-F238E27FC236}">
                <a16:creationId xmlns:a16="http://schemas.microsoft.com/office/drawing/2014/main" id="{0BCF47FB-1946-4D19-BDF1-3CB2534A4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79388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Figure 3.11 Average dividend yield ratios for business in a range of industries</a:t>
            </a:r>
          </a:p>
        </p:txBody>
      </p:sp>
      <p:sp>
        <p:nvSpPr>
          <p:cNvPr id="63492" name="TextBox 20">
            <a:extLst>
              <a:ext uri="{FF2B5EF4-FFF2-40B4-BE49-F238E27FC236}">
                <a16:creationId xmlns:a16="http://schemas.microsoft.com/office/drawing/2014/main" id="{DDC6CDD6-1BC3-4371-91EE-B33A49051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6124575"/>
            <a:ext cx="8542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N" altLang="en-US" sz="800" i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IN" altLang="en-US" sz="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Charts compiled from data in Damodaran, A., ‘Useful data sets’, www.stern.nyu.edu/~adamodar/New_Home_Page/data.html, accessed 9 January 2019.</a:t>
            </a:r>
            <a:endParaRPr lang="en-GB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0">
            <a:extLst>
              <a:ext uri="{FF2B5EF4-FFF2-40B4-BE49-F238E27FC236}">
                <a16:creationId xmlns:a16="http://schemas.microsoft.com/office/drawing/2014/main" id="{3E2478C0-99FB-469A-B485-3BC919F44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69863"/>
            <a:ext cx="845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Figure 3.12 </a:t>
            </a:r>
            <a:r>
              <a:rPr lang="en-US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Average price/earnings ratios for businesses in a range of industries</a:t>
            </a:r>
            <a:endParaRPr lang="en-GB" altLang="en-US" sz="2400" b="1">
              <a:solidFill>
                <a:srgbClr val="007BA4"/>
              </a:solidFill>
              <a:latin typeface="Arial" panose="020B0604020202020204" pitchFamily="34" charset="0"/>
            </a:endParaRPr>
          </a:p>
        </p:txBody>
      </p:sp>
      <p:grpSp>
        <p:nvGrpSpPr>
          <p:cNvPr id="64515" name="Group 2">
            <a:extLst>
              <a:ext uri="{FF2B5EF4-FFF2-40B4-BE49-F238E27FC236}">
                <a16:creationId xmlns:a16="http://schemas.microsoft.com/office/drawing/2014/main" id="{93FE36B9-CBCD-4EAF-9186-1A50F783D56E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1074738"/>
            <a:ext cx="6502400" cy="4945062"/>
            <a:chOff x="1728726" y="1007540"/>
            <a:chExt cx="6691374" cy="5090429"/>
          </a:xfrm>
        </p:grpSpPr>
        <p:sp>
          <p:nvSpPr>
            <p:cNvPr id="64517" name="Rectangle 17">
              <a:extLst>
                <a:ext uri="{FF2B5EF4-FFF2-40B4-BE49-F238E27FC236}">
                  <a16:creationId xmlns:a16="http://schemas.microsoft.com/office/drawing/2014/main" id="{9FE8A597-6B8F-4DDC-98C3-133540E85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666" y="1010683"/>
              <a:ext cx="1103267" cy="4983560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18" name="Rectangle 6">
              <a:extLst>
                <a:ext uri="{FF2B5EF4-FFF2-40B4-BE49-F238E27FC236}">
                  <a16:creationId xmlns:a16="http://schemas.microsoft.com/office/drawing/2014/main" id="{11730D2D-35F4-4340-BA30-F487CF08B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318" y="1010683"/>
              <a:ext cx="484054" cy="4988276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19" name="Rectangle 7">
              <a:extLst>
                <a:ext uri="{FF2B5EF4-FFF2-40B4-BE49-F238E27FC236}">
                  <a16:creationId xmlns:a16="http://schemas.microsoft.com/office/drawing/2014/main" id="{DF550CFC-1952-4B17-BE69-5D168BC05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9836" y="1010683"/>
              <a:ext cx="479340" cy="4948985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0" name="Rectangle 8">
              <a:extLst>
                <a:ext uri="{FF2B5EF4-FFF2-40B4-BE49-F238E27FC236}">
                  <a16:creationId xmlns:a16="http://schemas.microsoft.com/office/drawing/2014/main" id="{2B77A4B0-1967-4901-9845-A56EBCA2F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213" y="1010683"/>
              <a:ext cx="466766" cy="4988276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1" name="Rectangle 9">
              <a:extLst>
                <a:ext uri="{FF2B5EF4-FFF2-40B4-BE49-F238E27FC236}">
                  <a16:creationId xmlns:a16="http://schemas.microsoft.com/office/drawing/2014/main" id="{7C18B1DF-1D78-44E6-8861-C73FEDB45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446" y="1010683"/>
              <a:ext cx="469911" cy="4948985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2" name="Rectangle 10">
              <a:extLst>
                <a:ext uri="{FF2B5EF4-FFF2-40B4-BE49-F238E27FC236}">
                  <a16:creationId xmlns:a16="http://schemas.microsoft.com/office/drawing/2014/main" id="{C9C199B5-3D2C-428C-B056-621432307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107" y="1010683"/>
              <a:ext cx="480911" cy="4988276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3" name="Rectangle 11">
              <a:extLst>
                <a:ext uri="{FF2B5EF4-FFF2-40B4-BE49-F238E27FC236}">
                  <a16:creationId xmlns:a16="http://schemas.microsoft.com/office/drawing/2014/main" id="{45ABF15C-5F1F-4073-8134-70A790154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339" y="1010683"/>
              <a:ext cx="469911" cy="4933269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4" name="Rectangle 12">
              <a:extLst>
                <a:ext uri="{FF2B5EF4-FFF2-40B4-BE49-F238E27FC236}">
                  <a16:creationId xmlns:a16="http://schemas.microsoft.com/office/drawing/2014/main" id="{3A057057-7D9F-45DB-AF8F-5FE37A363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5001" y="1010683"/>
              <a:ext cx="471482" cy="4988276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5" name="Rectangle 13">
              <a:extLst>
                <a:ext uri="{FF2B5EF4-FFF2-40B4-BE49-F238E27FC236}">
                  <a16:creationId xmlns:a16="http://schemas.microsoft.com/office/drawing/2014/main" id="{911CCE2C-E3AB-4491-909B-885A55B76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948" y="1010683"/>
              <a:ext cx="474625" cy="4911267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6" name="Rectangle 14">
              <a:extLst>
                <a:ext uri="{FF2B5EF4-FFF2-40B4-BE49-F238E27FC236}">
                  <a16:creationId xmlns:a16="http://schemas.microsoft.com/office/drawing/2014/main" id="{15D83FBB-E07A-4787-8B9B-AF1332C26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894" y="1010683"/>
              <a:ext cx="482483" cy="4997705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7" name="Rectangle 15">
              <a:extLst>
                <a:ext uri="{FF2B5EF4-FFF2-40B4-BE49-F238E27FC236}">
                  <a16:creationId xmlns:a16="http://schemas.microsoft.com/office/drawing/2014/main" id="{B35E8E30-8C8B-4943-B48E-8D2B8C87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413" y="1010683"/>
              <a:ext cx="476197" cy="4983560"/>
            </a:xfrm>
            <a:prstGeom prst="rect">
              <a:avLst/>
            </a:prstGeom>
            <a:solidFill>
              <a:srgbClr val="E1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8" name="Rectangle 16">
              <a:extLst>
                <a:ext uri="{FF2B5EF4-FFF2-40B4-BE49-F238E27FC236}">
                  <a16:creationId xmlns:a16="http://schemas.microsoft.com/office/drawing/2014/main" id="{FDA0DFB6-0E01-4914-BB31-991023CFC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790" y="1010683"/>
              <a:ext cx="465195" cy="4914410"/>
            </a:xfrm>
            <a:prstGeom prst="rect">
              <a:avLst/>
            </a:prstGeom>
            <a:solidFill>
              <a:srgbClr val="D3B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29" name="AutoShape 18">
              <a:extLst>
                <a:ext uri="{FF2B5EF4-FFF2-40B4-BE49-F238E27FC236}">
                  <a16:creationId xmlns:a16="http://schemas.microsoft.com/office/drawing/2014/main" id="{F1349CF7-8356-4750-9890-BCE65D00D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63" y="5914092"/>
              <a:ext cx="6561452" cy="183877"/>
            </a:xfrm>
            <a:prstGeom prst="cube">
              <a:avLst>
                <a:gd name="adj" fmla="val 32148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2" name="AutoShape 44">
              <a:extLst>
                <a:ext uri="{FF2B5EF4-FFF2-40B4-BE49-F238E27FC236}">
                  <a16:creationId xmlns:a16="http://schemas.microsoft.com/office/drawing/2014/main" id="{60068823-59B4-4A93-802D-15304DBF5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274" y="4545511"/>
              <a:ext cx="338163" cy="1434798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3" name="AutoShape 45">
              <a:extLst>
                <a:ext uri="{FF2B5EF4-FFF2-40B4-BE49-F238E27FC236}">
                  <a16:creationId xmlns:a16="http://schemas.microsoft.com/office/drawing/2014/main" id="{730B0914-DBAB-48B0-B89F-40A3619E6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999" y="5486791"/>
              <a:ext cx="316925" cy="488616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4" name="AutoShape 46">
              <a:extLst>
                <a:ext uri="{FF2B5EF4-FFF2-40B4-BE49-F238E27FC236}">
                  <a16:creationId xmlns:a16="http://schemas.microsoft.com/office/drawing/2014/main" id="{FA75B72F-A12D-478C-879A-2C9E6680D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050" y="4793904"/>
              <a:ext cx="326727" cy="1183137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6" name="AutoShape 47">
              <a:extLst>
                <a:ext uri="{FF2B5EF4-FFF2-40B4-BE49-F238E27FC236}">
                  <a16:creationId xmlns:a16="http://schemas.microsoft.com/office/drawing/2014/main" id="{E71A0198-7D6C-4D99-A923-2138EBBE4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339" y="2542022"/>
              <a:ext cx="318560" cy="3431750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7" name="AutoShape 48">
              <a:extLst>
                <a:ext uri="{FF2B5EF4-FFF2-40B4-BE49-F238E27FC236}">
                  <a16:creationId xmlns:a16="http://schemas.microsoft.com/office/drawing/2014/main" id="{893D1591-203D-4328-91E6-2EDDEFB6B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728" y="4666439"/>
              <a:ext cx="315291" cy="1308968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8" name="AutoShape 49">
              <a:extLst>
                <a:ext uri="{FF2B5EF4-FFF2-40B4-BE49-F238E27FC236}">
                  <a16:creationId xmlns:a16="http://schemas.microsoft.com/office/drawing/2014/main" id="{BF3A3BAB-8650-4947-988D-EA57EF2B3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215" y="1880185"/>
              <a:ext cx="316925" cy="4093587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49" name="AutoShape 50">
              <a:extLst>
                <a:ext uri="{FF2B5EF4-FFF2-40B4-BE49-F238E27FC236}">
                  <a16:creationId xmlns:a16="http://schemas.microsoft.com/office/drawing/2014/main" id="{E1BA43FA-ACA5-44D1-B4D8-E347B43CF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168" y="3615670"/>
              <a:ext cx="318559" cy="2359737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22550" name="AutoShape 51">
              <a:extLst>
                <a:ext uri="{FF2B5EF4-FFF2-40B4-BE49-F238E27FC236}">
                  <a16:creationId xmlns:a16="http://schemas.microsoft.com/office/drawing/2014/main" id="{CEABFC2A-2128-4470-AB41-0424CAEAD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7021" y="4697489"/>
              <a:ext cx="328361" cy="1279552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50" dirty="0">
                <a:latin typeface="Arial" panose="020B0604020202020204" pitchFamily="34" charset="0"/>
              </a:endParaRPr>
            </a:p>
          </p:txBody>
        </p:sp>
        <p:sp>
          <p:nvSpPr>
            <p:cNvPr id="64538" name="AutoShape 52">
              <a:extLst>
                <a:ext uri="{FF2B5EF4-FFF2-40B4-BE49-F238E27FC236}">
                  <a16:creationId xmlns:a16="http://schemas.microsoft.com/office/drawing/2014/main" id="{0FC03C12-3C37-4E94-B3AE-70F9F8CF2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53" y="1076691"/>
              <a:ext cx="337896" cy="4900266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39" name="AutoShape 53">
              <a:extLst>
                <a:ext uri="{FF2B5EF4-FFF2-40B4-BE49-F238E27FC236}">
                  <a16:creationId xmlns:a16="http://schemas.microsoft.com/office/drawing/2014/main" id="{3A60351A-3646-47D5-812E-DBA26416C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5364" y="4532651"/>
              <a:ext cx="328465" cy="1442734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64540" name="AutoShape 54">
              <a:extLst>
                <a:ext uri="{FF2B5EF4-FFF2-40B4-BE49-F238E27FC236}">
                  <a16:creationId xmlns:a16="http://schemas.microsoft.com/office/drawing/2014/main" id="{5EB64563-E59D-4732-8FF7-2A1B46BE2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844" y="5474043"/>
              <a:ext cx="339467" cy="502914"/>
            </a:xfrm>
            <a:prstGeom prst="cube">
              <a:avLst>
                <a:gd name="adj" fmla="val 16144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41" name="AutoShape 55">
              <a:extLst>
                <a:ext uri="{FF2B5EF4-FFF2-40B4-BE49-F238E27FC236}">
                  <a16:creationId xmlns:a16="http://schemas.microsoft.com/office/drawing/2014/main" id="{733AD445-1581-4F65-8FBE-872E0A7E9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184" y="3915010"/>
              <a:ext cx="339467" cy="2065090"/>
            </a:xfrm>
            <a:prstGeom prst="cube">
              <a:avLst>
                <a:gd name="adj" fmla="val 16144"/>
              </a:avLst>
            </a:prstGeom>
            <a:solidFill>
              <a:srgbClr val="542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5" name="Text Box 57">
              <a:extLst>
                <a:ext uri="{FF2B5EF4-FFF2-40B4-BE49-F238E27FC236}">
                  <a16:creationId xmlns:a16="http://schemas.microsoft.com/office/drawing/2014/main" id="{E3070F2C-6139-4EFC-BCAE-CF1A6AC4A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466" y="5200812"/>
              <a:ext cx="615881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i="1" dirty="0">
                  <a:latin typeface="Arial" panose="020B0604020202020204" pitchFamily="34" charset="0"/>
                </a:rPr>
                <a:t>11.39</a:t>
              </a:r>
            </a:p>
          </p:txBody>
        </p:sp>
        <p:sp>
          <p:nvSpPr>
            <p:cNvPr id="6" name="Text Box 58">
              <a:extLst>
                <a:ext uri="{FF2B5EF4-FFF2-40B4-BE49-F238E27FC236}">
                  <a16:creationId xmlns:a16="http://schemas.microsoft.com/office/drawing/2014/main" id="{9085B944-13D2-4572-993B-8662C0528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755" y="4498120"/>
              <a:ext cx="640385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i="1" dirty="0">
                  <a:latin typeface="Arial" panose="020B0604020202020204" pitchFamily="34" charset="0"/>
                </a:rPr>
                <a:t>26.73</a:t>
              </a:r>
              <a:endParaRPr lang="en-GB" altLang="en-US" sz="1050" b="1" i="1" dirty="0">
                <a:latin typeface="Arial" panose="020B0604020202020204" pitchFamily="34" charset="0"/>
              </a:endParaRPr>
            </a:p>
          </p:txBody>
        </p:sp>
        <p:sp>
          <p:nvSpPr>
            <p:cNvPr id="7" name="Text Box 59">
              <a:extLst>
                <a:ext uri="{FF2B5EF4-FFF2-40B4-BE49-F238E27FC236}">
                  <a16:creationId xmlns:a16="http://schemas.microsoft.com/office/drawing/2014/main" id="{23337538-50F3-4A2E-BED9-C86733A35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044" y="2251140"/>
              <a:ext cx="615881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i="1" dirty="0">
                  <a:latin typeface="Arial" panose="020B0604020202020204" pitchFamily="34" charset="0"/>
                </a:rPr>
                <a:t>74.89</a:t>
              </a:r>
              <a:endParaRPr lang="en-GB" altLang="en-US" sz="1050" b="1" i="1" dirty="0">
                <a:latin typeface="Arial" panose="020B0604020202020204" pitchFamily="34" charset="0"/>
              </a:endParaRPr>
            </a:p>
          </p:txBody>
        </p:sp>
        <p:sp>
          <p:nvSpPr>
            <p:cNvPr id="22558" name="Text Box 60">
              <a:extLst>
                <a:ext uri="{FF2B5EF4-FFF2-40B4-BE49-F238E27FC236}">
                  <a16:creationId xmlns:a16="http://schemas.microsoft.com/office/drawing/2014/main" id="{F6E4709A-D243-499C-BC99-3C79F473F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324" y="4365752"/>
              <a:ext cx="651821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i="1" dirty="0">
                  <a:latin typeface="Arial" panose="020B0604020202020204" pitchFamily="34" charset="0"/>
                </a:rPr>
                <a:t>29.61</a:t>
              </a:r>
            </a:p>
          </p:txBody>
        </p:sp>
        <p:sp>
          <p:nvSpPr>
            <p:cNvPr id="22559" name="Text Box 61">
              <a:extLst>
                <a:ext uri="{FF2B5EF4-FFF2-40B4-BE49-F238E27FC236}">
                  <a16:creationId xmlns:a16="http://schemas.microsoft.com/office/drawing/2014/main" id="{B5C060A4-D6B6-4E8E-9BCD-11EC51CA5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553" y="1581132"/>
              <a:ext cx="615881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i="1" dirty="0">
                  <a:latin typeface="Arial" panose="020B0604020202020204" pitchFamily="34" charset="0"/>
                </a:rPr>
                <a:t>88.72</a:t>
              </a:r>
              <a:endParaRPr lang="en-GB" altLang="en-US" sz="1050" b="1" i="1" dirty="0">
                <a:latin typeface="Arial" panose="020B0604020202020204" pitchFamily="34" charset="0"/>
              </a:endParaRPr>
            </a:p>
          </p:txBody>
        </p:sp>
        <p:sp>
          <p:nvSpPr>
            <p:cNvPr id="22560" name="Text Box 62">
              <a:extLst>
                <a:ext uri="{FF2B5EF4-FFF2-40B4-BE49-F238E27FC236}">
                  <a16:creationId xmlns:a16="http://schemas.microsoft.com/office/drawing/2014/main" id="{87340C7F-657F-4EEC-87B4-8A091784F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833" y="3324788"/>
              <a:ext cx="610980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i="1" dirty="0">
                  <a:latin typeface="Arial" panose="020B0604020202020204" pitchFamily="34" charset="0"/>
                </a:rPr>
                <a:t>52.05</a:t>
              </a:r>
              <a:endParaRPr lang="en-GB" altLang="en-US" sz="1050" b="1" i="1" dirty="0">
                <a:latin typeface="Arial" panose="020B0604020202020204" pitchFamily="34" charset="0"/>
              </a:endParaRPr>
            </a:p>
          </p:txBody>
        </p:sp>
        <p:sp>
          <p:nvSpPr>
            <p:cNvPr id="22561" name="Text Box 63">
              <a:extLst>
                <a:ext uri="{FF2B5EF4-FFF2-40B4-BE49-F238E27FC236}">
                  <a16:creationId xmlns:a16="http://schemas.microsoft.com/office/drawing/2014/main" id="{88CB640D-0213-47FF-AE1F-56C606E1F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6132" y="4398436"/>
              <a:ext cx="579941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i="1" dirty="0">
                  <a:latin typeface="Arial" panose="020B0604020202020204" pitchFamily="34" charset="0"/>
                </a:rPr>
                <a:t>29.16</a:t>
              </a:r>
              <a:endParaRPr lang="en-GB" altLang="en-US" sz="1050" b="1" i="1" dirty="0">
                <a:latin typeface="Arial" panose="020B0604020202020204" pitchFamily="34" charset="0"/>
              </a:endParaRPr>
            </a:p>
          </p:txBody>
        </p:sp>
        <p:sp>
          <p:nvSpPr>
            <p:cNvPr id="64549" name="Text Box 64">
              <a:extLst>
                <a:ext uri="{FF2B5EF4-FFF2-40B4-BE49-F238E27FC236}">
                  <a16:creationId xmlns:a16="http://schemas.microsoft.com/office/drawing/2014/main" id="{0CC6290F-79D9-4318-976D-C11C0F916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020" y="1213420"/>
              <a:ext cx="480911" cy="42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000" b="1" i="1">
                  <a:solidFill>
                    <a:srgbClr val="FFCC99"/>
                  </a:solidFill>
                  <a:latin typeface="Arial" panose="020B0604020202020204" pitchFamily="34" charset="0"/>
                </a:rPr>
                <a:t>105.67</a:t>
              </a:r>
              <a:endParaRPr lang="en-GB" altLang="en-US" sz="1000" b="1" i="1">
                <a:solidFill>
                  <a:srgbClr val="FFCC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63" name="Text Box 65">
              <a:extLst>
                <a:ext uri="{FF2B5EF4-FFF2-40B4-BE49-F238E27FC236}">
                  <a16:creationId xmlns:a16="http://schemas.microsoft.com/office/drawing/2014/main" id="{3DD978A2-B4E5-4873-BD44-BA0B6FACD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6999" y="5182836"/>
              <a:ext cx="591376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i="1" dirty="0">
                  <a:latin typeface="Arial" panose="020B0604020202020204" pitchFamily="34" charset="0"/>
                </a:rPr>
                <a:t>12.66</a:t>
              </a:r>
              <a:endParaRPr lang="en-GB" altLang="en-US" sz="1050" b="1" i="1" dirty="0">
                <a:latin typeface="Arial" panose="020B0604020202020204" pitchFamily="34" charset="0"/>
              </a:endParaRPr>
            </a:p>
          </p:txBody>
        </p:sp>
        <p:sp>
          <p:nvSpPr>
            <p:cNvPr id="22564" name="Text Box 66">
              <a:extLst>
                <a:ext uri="{FF2B5EF4-FFF2-40B4-BE49-F238E27FC236}">
                  <a16:creationId xmlns:a16="http://schemas.microsoft.com/office/drawing/2014/main" id="{31816701-C6F7-4753-A047-B1F808179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5275" y="4243190"/>
              <a:ext cx="591376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i="1" dirty="0">
                  <a:latin typeface="Arial" panose="020B0604020202020204" pitchFamily="34" charset="0"/>
                </a:rPr>
                <a:t>32.81</a:t>
              </a:r>
            </a:p>
          </p:txBody>
        </p:sp>
        <p:sp>
          <p:nvSpPr>
            <p:cNvPr id="8" name="Text Box 67">
              <a:extLst>
                <a:ext uri="{FF2B5EF4-FFF2-40B4-BE49-F238E27FC236}">
                  <a16:creationId xmlns:a16="http://schemas.microsoft.com/office/drawing/2014/main" id="{D44B70C8-9A02-487B-BCA9-F1C93B377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2784" y="3627109"/>
              <a:ext cx="627316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i="1" dirty="0">
                  <a:latin typeface="Arial" panose="020B0604020202020204" pitchFamily="34" charset="0"/>
                </a:rPr>
                <a:t>46.52</a:t>
              </a:r>
              <a:endParaRPr lang="en-GB" altLang="en-US" sz="1050" b="1" i="1" dirty="0">
                <a:latin typeface="Arial" panose="020B0604020202020204" pitchFamily="34" charset="0"/>
              </a:endParaRPr>
            </a:p>
          </p:txBody>
        </p:sp>
        <p:sp>
          <p:nvSpPr>
            <p:cNvPr id="22566" name="Text Box 56">
              <a:extLst>
                <a:ext uri="{FF2B5EF4-FFF2-40B4-BE49-F238E27FC236}">
                  <a16:creationId xmlns:a16="http://schemas.microsoft.com/office/drawing/2014/main" id="{72D32EC4-DD44-4161-8E12-C8D217248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7622" y="4257897"/>
              <a:ext cx="642019" cy="2614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i="1" dirty="0">
                  <a:latin typeface="Arial" panose="020B0604020202020204" pitchFamily="34" charset="0"/>
                </a:rPr>
                <a:t>30.91</a:t>
              </a:r>
            </a:p>
          </p:txBody>
        </p:sp>
        <p:sp>
          <p:nvSpPr>
            <p:cNvPr id="22567" name="Text Box 34">
              <a:extLst>
                <a:ext uri="{FF2B5EF4-FFF2-40B4-BE49-F238E27FC236}">
                  <a16:creationId xmlns:a16="http://schemas.microsoft.com/office/drawing/2014/main" id="{087D414A-DCA4-4AAD-A706-9839E0550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22815" y="1865521"/>
              <a:ext cx="1931585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Aerospace/Defence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22568" name="Text Box 35">
              <a:extLst>
                <a:ext uri="{FF2B5EF4-FFF2-40B4-BE49-F238E27FC236}">
                  <a16:creationId xmlns:a16="http://schemas.microsoft.com/office/drawing/2014/main" id="{F52F95E8-F581-4C10-9841-1020CF510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88777" y="1450441"/>
              <a:ext cx="1098160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050" b="1" dirty="0">
                  <a:latin typeface="Arial" panose="020B0604020202020204" pitchFamily="34" charset="0"/>
                </a:rPr>
                <a:t>Auto parts</a:t>
              </a:r>
              <a:endParaRPr lang="en-GB" altLang="en-US" sz="1050" b="1" dirty="0">
                <a:latin typeface="Arial" panose="020B0604020202020204" pitchFamily="34" charset="0"/>
              </a:endParaRPr>
            </a:p>
          </p:txBody>
        </p:sp>
        <p:sp>
          <p:nvSpPr>
            <p:cNvPr id="22569" name="Text Box 36">
              <a:extLst>
                <a:ext uri="{FF2B5EF4-FFF2-40B4-BE49-F238E27FC236}">
                  <a16:creationId xmlns:a16="http://schemas.microsoft.com/office/drawing/2014/main" id="{E112E92C-0338-423C-8E3F-0131FE66E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21494" y="1686579"/>
              <a:ext cx="1572068" cy="2630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Beverage (Soft)</a:t>
              </a:r>
            </a:p>
          </p:txBody>
        </p:sp>
        <p:sp>
          <p:nvSpPr>
            <p:cNvPr id="22570" name="Text Box 37">
              <a:extLst>
                <a:ext uri="{FF2B5EF4-FFF2-40B4-BE49-F238E27FC236}">
                  <a16:creationId xmlns:a16="http://schemas.microsoft.com/office/drawing/2014/main" id="{A90BCA17-C20D-4028-90C7-30C60356C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627462" y="2031387"/>
              <a:ext cx="2255150" cy="2630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Drugs (Pharmaceutical)</a:t>
              </a:r>
            </a:p>
          </p:txBody>
        </p:sp>
        <p:sp>
          <p:nvSpPr>
            <p:cNvPr id="22571" name="Text Box 38">
              <a:extLst>
                <a:ext uri="{FF2B5EF4-FFF2-40B4-BE49-F238E27FC236}">
                  <a16:creationId xmlns:a16="http://schemas.microsoft.com/office/drawing/2014/main" id="{241674CE-9E50-4986-98C5-A6390B683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500773" y="5200854"/>
              <a:ext cx="1438067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solidFill>
                    <a:srgbClr val="FFCC99"/>
                  </a:solidFill>
                  <a:latin typeface="Arial" panose="020B0604020202020204" pitchFamily="34" charset="0"/>
                </a:rPr>
                <a:t>Entertainment</a:t>
              </a:r>
            </a:p>
          </p:txBody>
        </p:sp>
        <p:sp>
          <p:nvSpPr>
            <p:cNvPr id="22572" name="Text Box 38">
              <a:extLst>
                <a:ext uri="{FF2B5EF4-FFF2-40B4-BE49-F238E27FC236}">
                  <a16:creationId xmlns:a16="http://schemas.microsoft.com/office/drawing/2014/main" id="{58E2F586-7F07-4B7E-A9C5-F5866E115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752281" y="1841008"/>
              <a:ext cx="1879292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Healthcare products</a:t>
              </a:r>
            </a:p>
          </p:txBody>
        </p:sp>
        <p:sp>
          <p:nvSpPr>
            <p:cNvPr id="22573" name="Text Box 38">
              <a:extLst>
                <a:ext uri="{FF2B5EF4-FFF2-40B4-BE49-F238E27FC236}">
                  <a16:creationId xmlns:a16="http://schemas.microsoft.com/office/drawing/2014/main" id="{4E1C53F9-A090-41A6-AC8C-EE12904AF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229303" y="1841008"/>
              <a:ext cx="1879292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Household products</a:t>
              </a:r>
            </a:p>
          </p:txBody>
        </p:sp>
        <p:sp>
          <p:nvSpPr>
            <p:cNvPr id="22574" name="Text Box 38">
              <a:extLst>
                <a:ext uri="{FF2B5EF4-FFF2-40B4-BE49-F238E27FC236}">
                  <a16:creationId xmlns:a16="http://schemas.microsoft.com/office/drawing/2014/main" id="{523C028D-608C-4272-B5B0-0A73C67FA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686722" y="4947558"/>
              <a:ext cx="1876023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solidFill>
                    <a:srgbClr val="FFCC99"/>
                  </a:solidFill>
                  <a:latin typeface="Arial" panose="020B0604020202020204" pitchFamily="34" charset="0"/>
                </a:rPr>
                <a:t>Oil/Gas Distribution</a:t>
              </a:r>
            </a:p>
          </p:txBody>
        </p:sp>
        <p:sp>
          <p:nvSpPr>
            <p:cNvPr id="22575" name="Text Box 38">
              <a:extLst>
                <a:ext uri="{FF2B5EF4-FFF2-40B4-BE49-F238E27FC236}">
                  <a16:creationId xmlns:a16="http://schemas.microsoft.com/office/drawing/2014/main" id="{85D6403E-A677-41AD-BF03-FEC8BC240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31047" y="1629383"/>
              <a:ext cx="1439700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Total market</a:t>
              </a:r>
            </a:p>
          </p:txBody>
        </p:sp>
        <p:sp>
          <p:nvSpPr>
            <p:cNvPr id="22576" name="Text Box 38">
              <a:extLst>
                <a:ext uri="{FF2B5EF4-FFF2-40B4-BE49-F238E27FC236}">
                  <a16:creationId xmlns:a16="http://schemas.microsoft.com/office/drawing/2014/main" id="{390CA3C9-5DAA-4AC9-A884-4D44652CB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858926" y="1624480"/>
              <a:ext cx="1439701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Utility (Water)</a:t>
              </a:r>
            </a:p>
          </p:txBody>
        </p:sp>
        <p:sp>
          <p:nvSpPr>
            <p:cNvPr id="22577" name="Text Box 73">
              <a:extLst>
                <a:ext uri="{FF2B5EF4-FFF2-40B4-BE49-F238E27FC236}">
                  <a16:creationId xmlns:a16="http://schemas.microsoft.com/office/drawing/2014/main" id="{E215A3B6-BDE5-4356-94E3-A5F3DE1A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082851" y="1928435"/>
              <a:ext cx="2047611" cy="2613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Publishing &amp; Newspapers</a:t>
              </a:r>
            </a:p>
          </p:txBody>
        </p:sp>
        <p:sp>
          <p:nvSpPr>
            <p:cNvPr id="64565" name="AutoShape 15">
              <a:extLst>
                <a:ext uri="{FF2B5EF4-FFF2-40B4-BE49-F238E27FC236}">
                  <a16:creationId xmlns:a16="http://schemas.microsoft.com/office/drawing/2014/main" id="{7CF20B44-1EF4-45BC-A86A-6C97EBB37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63" y="1007540"/>
              <a:ext cx="700936" cy="4972560"/>
            </a:xfrm>
            <a:prstGeom prst="cube">
              <a:avLst>
                <a:gd name="adj" fmla="val 8144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900">
                <a:latin typeface="Arial" panose="020B0604020202020204" pitchFamily="34" charset="0"/>
              </a:endParaRPr>
            </a:p>
          </p:txBody>
        </p:sp>
        <p:sp>
          <p:nvSpPr>
            <p:cNvPr id="64566" name="Text Box 16">
              <a:extLst>
                <a:ext uri="{FF2B5EF4-FFF2-40B4-BE49-F238E27FC236}">
                  <a16:creationId xmlns:a16="http://schemas.microsoft.com/office/drawing/2014/main" id="{41E84849-3914-4D83-897D-372BC6ACD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21970" y="1866158"/>
              <a:ext cx="1882783" cy="2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100" b="1" i="1">
                  <a:latin typeface="Arial" panose="020B0604020202020204" pitchFamily="34" charset="0"/>
                </a:rPr>
                <a:t>Current</a:t>
              </a:r>
              <a:r>
                <a:rPr lang="en-GB" altLang="en-US" sz="1000" b="1" i="1">
                  <a:latin typeface="Arial" panose="020B0604020202020204" pitchFamily="34" charset="0"/>
                </a:rPr>
                <a:t> </a:t>
              </a:r>
              <a:r>
                <a:rPr lang="en-GB" altLang="en-US" sz="1100" b="1" i="1">
                  <a:latin typeface="Arial" panose="020B0604020202020204" pitchFamily="34" charset="0"/>
                </a:rPr>
                <a:t>PE (times)</a:t>
              </a:r>
            </a:p>
          </p:txBody>
        </p:sp>
        <p:sp>
          <p:nvSpPr>
            <p:cNvPr id="64567" name="AutoShape 17">
              <a:extLst>
                <a:ext uri="{FF2B5EF4-FFF2-40B4-BE49-F238E27FC236}">
                  <a16:creationId xmlns:a16="http://schemas.microsoft.com/office/drawing/2014/main" id="{573C3F3E-2C44-4537-A73D-6636B1F72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849" y="2168956"/>
              <a:ext cx="155589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68" name="AutoShape 18">
              <a:extLst>
                <a:ext uri="{FF2B5EF4-FFF2-40B4-BE49-F238E27FC236}">
                  <a16:creationId xmlns:a16="http://schemas.microsoft.com/office/drawing/2014/main" id="{551A6409-EBE1-4217-B6D5-F51760A3F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135" y="2626294"/>
              <a:ext cx="155588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69" name="AutoShape 19">
              <a:extLst>
                <a:ext uri="{FF2B5EF4-FFF2-40B4-BE49-F238E27FC236}">
                  <a16:creationId xmlns:a16="http://schemas.microsoft.com/office/drawing/2014/main" id="{C4449447-C794-429F-B065-59A64D33A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135" y="3086774"/>
              <a:ext cx="155588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70" name="AutoShape 20">
              <a:extLst>
                <a:ext uri="{FF2B5EF4-FFF2-40B4-BE49-F238E27FC236}">
                  <a16:creationId xmlns:a16="http://schemas.microsoft.com/office/drawing/2014/main" id="{8FB9E886-F529-438C-8756-51BFD7C92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135" y="3556684"/>
              <a:ext cx="155588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71" name="AutoShape 21">
              <a:extLst>
                <a:ext uri="{FF2B5EF4-FFF2-40B4-BE49-F238E27FC236}">
                  <a16:creationId xmlns:a16="http://schemas.microsoft.com/office/drawing/2014/main" id="{38E500BE-6FEE-4D04-AE10-7645C030F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135" y="4026594"/>
              <a:ext cx="155588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72" name="AutoShape 22">
              <a:extLst>
                <a:ext uri="{FF2B5EF4-FFF2-40B4-BE49-F238E27FC236}">
                  <a16:creationId xmlns:a16="http://schemas.microsoft.com/office/drawing/2014/main" id="{4066ECCB-5DDC-46CB-B4F3-AEBFEC38E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135" y="4496504"/>
              <a:ext cx="155588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73" name="AutoShape 23">
              <a:extLst>
                <a:ext uri="{FF2B5EF4-FFF2-40B4-BE49-F238E27FC236}">
                  <a16:creationId xmlns:a16="http://schemas.microsoft.com/office/drawing/2014/main" id="{23EE0A5F-FA98-4AC6-B58B-F2E76D6B2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135" y="5437895"/>
              <a:ext cx="155588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74" name="AutoShape 24">
              <a:extLst>
                <a:ext uri="{FF2B5EF4-FFF2-40B4-BE49-F238E27FC236}">
                  <a16:creationId xmlns:a16="http://schemas.microsoft.com/office/drawing/2014/main" id="{A0B6E036-4F69-4A06-A4F4-8B4024C1F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135" y="4966414"/>
              <a:ext cx="155588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75" name="AutoShape 25">
              <a:extLst>
                <a:ext uri="{FF2B5EF4-FFF2-40B4-BE49-F238E27FC236}">
                  <a16:creationId xmlns:a16="http://schemas.microsoft.com/office/drawing/2014/main" id="{02F05A16-9FFA-471B-8F92-19A557ED6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849" y="1705333"/>
              <a:ext cx="155589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76" name="Text Box 26">
              <a:extLst>
                <a:ext uri="{FF2B5EF4-FFF2-40B4-BE49-F238E27FC236}">
                  <a16:creationId xmlns:a16="http://schemas.microsoft.com/office/drawing/2014/main" id="{9B684678-C1B5-44E7-ADC4-459BA61E9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221" y="5461470"/>
              <a:ext cx="548490" cy="25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 b="1">
                  <a:latin typeface="Arial" panose="020B0604020202020204" pitchFamily="34" charset="0"/>
                </a:rPr>
                <a:t>10.00</a:t>
              </a:r>
            </a:p>
          </p:txBody>
        </p:sp>
        <p:sp>
          <p:nvSpPr>
            <p:cNvPr id="64577" name="Text Box 27">
              <a:extLst>
                <a:ext uri="{FF2B5EF4-FFF2-40B4-BE49-F238E27FC236}">
                  <a16:creationId xmlns:a16="http://schemas.microsoft.com/office/drawing/2014/main" id="{5E3A874D-F3F9-419A-BFAB-071F9D734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501" y="4985273"/>
              <a:ext cx="601925" cy="25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 b="1">
                  <a:latin typeface="Arial" panose="020B0604020202020204" pitchFamily="34" charset="0"/>
                </a:rPr>
                <a:t>20.00</a:t>
              </a:r>
            </a:p>
          </p:txBody>
        </p:sp>
        <p:sp>
          <p:nvSpPr>
            <p:cNvPr id="64578" name="Text Box 28">
              <a:extLst>
                <a:ext uri="{FF2B5EF4-FFF2-40B4-BE49-F238E27FC236}">
                  <a16:creationId xmlns:a16="http://schemas.microsoft.com/office/drawing/2014/main" id="{DC866A1F-18DA-435B-B00D-B9E93550C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794" y="4532651"/>
              <a:ext cx="532774" cy="25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 b="1">
                  <a:latin typeface="Arial" panose="020B0604020202020204" pitchFamily="34" charset="0"/>
                </a:rPr>
                <a:t>30.00</a:t>
              </a:r>
            </a:p>
          </p:txBody>
        </p:sp>
        <p:sp>
          <p:nvSpPr>
            <p:cNvPr id="64579" name="Text Box 29">
              <a:extLst>
                <a:ext uri="{FF2B5EF4-FFF2-40B4-BE49-F238E27FC236}">
                  <a16:creationId xmlns:a16="http://schemas.microsoft.com/office/drawing/2014/main" id="{16645C30-47F9-4A44-8A10-A53CBD9E6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794" y="4048596"/>
              <a:ext cx="537489" cy="25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 b="1">
                  <a:latin typeface="Arial" panose="020B0604020202020204" pitchFamily="34" charset="0"/>
                </a:rPr>
                <a:t>40.00</a:t>
              </a:r>
            </a:p>
          </p:txBody>
        </p:sp>
        <p:sp>
          <p:nvSpPr>
            <p:cNvPr id="64580" name="Text Box 30">
              <a:extLst>
                <a:ext uri="{FF2B5EF4-FFF2-40B4-BE49-F238E27FC236}">
                  <a16:creationId xmlns:a16="http://schemas.microsoft.com/office/drawing/2014/main" id="{E8307E67-F203-405C-8993-523017323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367" y="3578687"/>
              <a:ext cx="528059" cy="25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 b="1">
                  <a:latin typeface="Arial" panose="020B0604020202020204" pitchFamily="34" charset="0"/>
                </a:rPr>
                <a:t>50.00</a:t>
              </a:r>
            </a:p>
          </p:txBody>
        </p:sp>
        <p:sp>
          <p:nvSpPr>
            <p:cNvPr id="64581" name="Text Box 31">
              <a:extLst>
                <a:ext uri="{FF2B5EF4-FFF2-40B4-BE49-F238E27FC236}">
                  <a16:creationId xmlns:a16="http://schemas.microsoft.com/office/drawing/2014/main" id="{D4AC080E-1C05-4138-848C-8B9754364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221" y="3115062"/>
              <a:ext cx="548490" cy="25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>
                  <a:latin typeface="Arial" panose="020B0604020202020204" pitchFamily="34" charset="0"/>
                </a:rPr>
                <a:t>60.00</a:t>
              </a:r>
              <a:endParaRPr lang="en-GB" alt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64582" name="Text Box 32">
              <a:extLst>
                <a:ext uri="{FF2B5EF4-FFF2-40B4-BE49-F238E27FC236}">
                  <a16:creationId xmlns:a16="http://schemas.microsoft.com/office/drawing/2014/main" id="{65AD49C5-10F0-4EF2-8FD1-686536B9D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649" y="2651439"/>
              <a:ext cx="562635" cy="25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 b="1">
                  <a:latin typeface="Arial" panose="020B0604020202020204" pitchFamily="34" charset="0"/>
                </a:rPr>
                <a:t>70.00</a:t>
              </a:r>
            </a:p>
          </p:txBody>
        </p:sp>
        <p:sp>
          <p:nvSpPr>
            <p:cNvPr id="64583" name="Text Box 33">
              <a:extLst>
                <a:ext uri="{FF2B5EF4-FFF2-40B4-BE49-F238E27FC236}">
                  <a16:creationId xmlns:a16="http://schemas.microsoft.com/office/drawing/2014/main" id="{06C1F0E1-17ED-49DB-BE59-4D8967FF2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647" y="2184672"/>
              <a:ext cx="570493" cy="25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 b="1">
                  <a:latin typeface="Arial" panose="020B0604020202020204" pitchFamily="34" charset="0"/>
                </a:rPr>
                <a:t>80.00</a:t>
              </a:r>
            </a:p>
          </p:txBody>
        </p:sp>
        <p:sp>
          <p:nvSpPr>
            <p:cNvPr id="64584" name="Text Box 34">
              <a:extLst>
                <a:ext uri="{FF2B5EF4-FFF2-40B4-BE49-F238E27FC236}">
                  <a16:creationId xmlns:a16="http://schemas.microsoft.com/office/drawing/2014/main" id="{874C1B6F-1AFA-402F-89AF-1E9F5FBAB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355" y="1713190"/>
              <a:ext cx="612926" cy="25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 b="1">
                  <a:latin typeface="Arial" panose="020B0604020202020204" pitchFamily="34" charset="0"/>
                </a:rPr>
                <a:t>90.00</a:t>
              </a:r>
            </a:p>
          </p:txBody>
        </p:sp>
        <p:sp>
          <p:nvSpPr>
            <p:cNvPr id="64585" name="AutoShape 17">
              <a:extLst>
                <a:ext uri="{FF2B5EF4-FFF2-40B4-BE49-F238E27FC236}">
                  <a16:creationId xmlns:a16="http://schemas.microsoft.com/office/drawing/2014/main" id="{914B3E03-3ED5-4091-A011-F64D87BC6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57" y="1240138"/>
              <a:ext cx="155589" cy="231026"/>
            </a:xfrm>
            <a:prstGeom prst="cube">
              <a:avLst>
                <a:gd name="adj" fmla="val 3212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000">
                <a:latin typeface="Arial" panose="020B0604020202020204" pitchFamily="34" charset="0"/>
              </a:endParaRPr>
            </a:p>
          </p:txBody>
        </p:sp>
        <p:sp>
          <p:nvSpPr>
            <p:cNvPr id="64586" name="Text Box 33">
              <a:extLst>
                <a:ext uri="{FF2B5EF4-FFF2-40B4-BE49-F238E27FC236}">
                  <a16:creationId xmlns:a16="http://schemas.microsoft.com/office/drawing/2014/main" id="{D3BB84FC-8584-48C3-9EB5-DEB9085DA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4782" y="1255854"/>
              <a:ext cx="700936" cy="25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00" b="1">
                  <a:latin typeface="Arial" panose="020B0604020202020204" pitchFamily="34" charset="0"/>
                </a:rPr>
                <a:t>100.00</a:t>
              </a:r>
              <a:endParaRPr lang="en-GB" altLang="en-US" sz="1000" b="1">
                <a:latin typeface="Arial" panose="020B0604020202020204" pitchFamily="34" charset="0"/>
              </a:endParaRPr>
            </a:p>
          </p:txBody>
        </p:sp>
        <p:sp>
          <p:nvSpPr>
            <p:cNvPr id="9" name="Text Box 37">
              <a:extLst>
                <a:ext uri="{FF2B5EF4-FFF2-40B4-BE49-F238E27FC236}">
                  <a16:creationId xmlns:a16="http://schemas.microsoft.com/office/drawing/2014/main" id="{1C6E5E4C-1807-4379-B096-08FF1AEEA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591657" y="1518287"/>
              <a:ext cx="1420090" cy="4312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  <a:defRPr/>
              </a:pPr>
              <a:r>
                <a:rPr lang="en-GB" altLang="en-US" sz="1050" b="1" dirty="0">
                  <a:latin typeface="Arial" panose="020B0604020202020204" pitchFamily="34" charset="0"/>
                </a:rPr>
                <a:t>Coal &amp; Related Energy</a:t>
              </a:r>
            </a:p>
          </p:txBody>
        </p:sp>
      </p:grpSp>
      <p:sp>
        <p:nvSpPr>
          <p:cNvPr id="64516" name="TextBox 20">
            <a:extLst>
              <a:ext uri="{FF2B5EF4-FFF2-40B4-BE49-F238E27FC236}">
                <a16:creationId xmlns:a16="http://schemas.microsoft.com/office/drawing/2014/main" id="{F63FA0E6-07F3-40C6-928A-ED2D7B54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6126163"/>
            <a:ext cx="7646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N" altLang="en-US" sz="800" i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IN" altLang="en-US" sz="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Charts compiled from data in Damodaran, A., ‘Useful data sets’, www.stern.nyu.edu/~adamodar/New_ Home_Page/data.html, accessed 9 January 2019.</a:t>
            </a:r>
            <a:endParaRPr lang="en-GB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A03EBF9A-74A4-4FF3-B672-FEEAD87D5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9" y="169863"/>
            <a:ext cx="845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Figure 3.14 </a:t>
            </a:r>
            <a:r>
              <a:rPr lang="en-US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Current ratio of three leading businesses</a:t>
            </a:r>
            <a:endParaRPr lang="en-GB" altLang="en-US" sz="2400" b="1">
              <a:solidFill>
                <a:srgbClr val="007BA4"/>
              </a:solidFill>
              <a:latin typeface="Arial" panose="020B0604020202020204" pitchFamily="34" charset="0"/>
            </a:endParaRPr>
          </a:p>
        </p:txBody>
      </p:sp>
      <p:grpSp>
        <p:nvGrpSpPr>
          <p:cNvPr id="67587" name="Group 1">
            <a:extLst>
              <a:ext uri="{FF2B5EF4-FFF2-40B4-BE49-F238E27FC236}">
                <a16:creationId xmlns:a16="http://schemas.microsoft.com/office/drawing/2014/main" id="{1715105A-9363-46CE-962E-D045D8B6F438}"/>
              </a:ext>
            </a:extLst>
          </p:cNvPr>
          <p:cNvGrpSpPr>
            <a:grpSpLocks/>
          </p:cNvGrpSpPr>
          <p:nvPr/>
        </p:nvGrpSpPr>
        <p:grpSpPr bwMode="auto">
          <a:xfrm>
            <a:off x="2054226" y="703263"/>
            <a:ext cx="8099425" cy="5389562"/>
            <a:chOff x="398150" y="571500"/>
            <a:chExt cx="8425175" cy="5607050"/>
          </a:xfrm>
        </p:grpSpPr>
        <p:sp>
          <p:nvSpPr>
            <p:cNvPr id="67589" name="Rectangle 6">
              <a:extLst>
                <a:ext uri="{FF2B5EF4-FFF2-40B4-BE49-F238E27FC236}">
                  <a16:creationId xmlns:a16="http://schemas.microsoft.com/office/drawing/2014/main" id="{15AFC97C-AE46-4CE3-8E6B-AE696A691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100" y="579438"/>
              <a:ext cx="350838" cy="5059362"/>
            </a:xfrm>
            <a:prstGeom prst="rect">
              <a:avLst/>
            </a:prstGeom>
            <a:solidFill>
              <a:srgbClr val="E0C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0" name="Rectangle 7">
              <a:extLst>
                <a:ext uri="{FF2B5EF4-FFF2-40B4-BE49-F238E27FC236}">
                  <a16:creationId xmlns:a16="http://schemas.microsoft.com/office/drawing/2014/main" id="{2F60D8DB-46C1-4B3B-AADD-0F6FE65FF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9438"/>
              <a:ext cx="1200150" cy="5045075"/>
            </a:xfrm>
            <a:prstGeom prst="rect">
              <a:avLst/>
            </a:prstGeom>
            <a:solidFill>
              <a:srgbClr val="E7D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1" name="Rectangle 12">
              <a:extLst>
                <a:ext uri="{FF2B5EF4-FFF2-40B4-BE49-F238E27FC236}">
                  <a16:creationId xmlns:a16="http://schemas.microsoft.com/office/drawing/2014/main" id="{E402A3C1-9349-4DF1-9083-5E1ACDF15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813" y="579438"/>
              <a:ext cx="733425" cy="5045075"/>
            </a:xfrm>
            <a:prstGeom prst="rect">
              <a:avLst/>
            </a:prstGeom>
            <a:solidFill>
              <a:srgbClr val="E0C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2" name="Rectangle 11">
              <a:extLst>
                <a:ext uri="{FF2B5EF4-FFF2-40B4-BE49-F238E27FC236}">
                  <a16:creationId xmlns:a16="http://schemas.microsoft.com/office/drawing/2014/main" id="{7719947D-F844-460A-8E90-5A1A76E29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13" y="579438"/>
              <a:ext cx="687387" cy="5038725"/>
            </a:xfrm>
            <a:prstGeom prst="rect">
              <a:avLst/>
            </a:prstGeom>
            <a:solidFill>
              <a:srgbClr val="E7D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3" name="Rectangle 10">
              <a:extLst>
                <a:ext uri="{FF2B5EF4-FFF2-40B4-BE49-F238E27FC236}">
                  <a16:creationId xmlns:a16="http://schemas.microsoft.com/office/drawing/2014/main" id="{015B2D02-1AD9-4BFA-920E-A9A3951BA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800" y="579438"/>
              <a:ext cx="665163" cy="5045075"/>
            </a:xfrm>
            <a:prstGeom prst="rect">
              <a:avLst/>
            </a:prstGeom>
            <a:solidFill>
              <a:srgbClr val="E0C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4" name="Rectangle 9">
              <a:extLst>
                <a:ext uri="{FF2B5EF4-FFF2-40B4-BE49-F238E27FC236}">
                  <a16:creationId xmlns:a16="http://schemas.microsoft.com/office/drawing/2014/main" id="{C3D0B10D-712E-4C29-85D9-C915C71E3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579438"/>
              <a:ext cx="696913" cy="5045075"/>
            </a:xfrm>
            <a:prstGeom prst="rect">
              <a:avLst/>
            </a:prstGeom>
            <a:solidFill>
              <a:srgbClr val="E7D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5" name="Rectangle 8">
              <a:extLst>
                <a:ext uri="{FF2B5EF4-FFF2-40B4-BE49-F238E27FC236}">
                  <a16:creationId xmlns:a16="http://schemas.microsoft.com/office/drawing/2014/main" id="{E20BCD5D-2935-4361-918B-592929A49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988" y="579438"/>
              <a:ext cx="673100" cy="5045075"/>
            </a:xfrm>
            <a:prstGeom prst="rect">
              <a:avLst/>
            </a:prstGeom>
            <a:solidFill>
              <a:srgbClr val="E0C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6" name="Rectangle 7">
              <a:extLst>
                <a:ext uri="{FF2B5EF4-FFF2-40B4-BE49-F238E27FC236}">
                  <a16:creationId xmlns:a16="http://schemas.microsoft.com/office/drawing/2014/main" id="{43D4CF07-5084-4774-9D5D-E1FF4334A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738" y="579438"/>
              <a:ext cx="673100" cy="5045075"/>
            </a:xfrm>
            <a:prstGeom prst="rect">
              <a:avLst/>
            </a:prstGeom>
            <a:solidFill>
              <a:srgbClr val="E7D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7" name="Rectangle 6">
              <a:extLst>
                <a:ext uri="{FF2B5EF4-FFF2-40B4-BE49-F238E27FC236}">
                  <a16:creationId xmlns:a16="http://schemas.microsoft.com/office/drawing/2014/main" id="{5CED613F-22B8-46AB-AF1C-D069E7C45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1488" y="579438"/>
              <a:ext cx="695325" cy="5043487"/>
            </a:xfrm>
            <a:prstGeom prst="rect">
              <a:avLst/>
            </a:prstGeom>
            <a:solidFill>
              <a:srgbClr val="E0C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8" name="Rectangle 7">
              <a:extLst>
                <a:ext uri="{FF2B5EF4-FFF2-40B4-BE49-F238E27FC236}">
                  <a16:creationId xmlns:a16="http://schemas.microsoft.com/office/drawing/2014/main" id="{FCF863E9-EE0E-455D-AFF6-A4C3B0506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813" y="579438"/>
              <a:ext cx="717550" cy="5045075"/>
            </a:xfrm>
            <a:prstGeom prst="rect">
              <a:avLst/>
            </a:prstGeom>
            <a:solidFill>
              <a:srgbClr val="E7D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599" name="Rectangle 6">
              <a:extLst>
                <a:ext uri="{FF2B5EF4-FFF2-40B4-BE49-F238E27FC236}">
                  <a16:creationId xmlns:a16="http://schemas.microsoft.com/office/drawing/2014/main" id="{B51F6E06-FA16-4CDB-992A-DCD9E9523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38" y="579438"/>
              <a:ext cx="755650" cy="5033962"/>
            </a:xfrm>
            <a:prstGeom prst="rect">
              <a:avLst/>
            </a:prstGeom>
            <a:solidFill>
              <a:srgbClr val="E0C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600" name="Rectangle 13">
              <a:extLst>
                <a:ext uri="{FF2B5EF4-FFF2-40B4-BE49-F238E27FC236}">
                  <a16:creationId xmlns:a16="http://schemas.microsoft.com/office/drawing/2014/main" id="{1305023B-EAB6-4BCC-BCC7-B3268B3E2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00" y="579438"/>
              <a:ext cx="922338" cy="5032375"/>
            </a:xfrm>
            <a:prstGeom prst="rect">
              <a:avLst/>
            </a:prstGeom>
            <a:solidFill>
              <a:srgbClr val="E7D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sp>
          <p:nvSpPr>
            <p:cNvPr id="67601" name="AutoShape 14">
              <a:extLst>
                <a:ext uri="{FF2B5EF4-FFF2-40B4-BE49-F238E27FC236}">
                  <a16:creationId xmlns:a16="http://schemas.microsoft.com/office/drawing/2014/main" id="{509444F1-BE9C-4B65-A832-5AD2295CC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" y="5441950"/>
              <a:ext cx="8299450" cy="736600"/>
            </a:xfrm>
            <a:prstGeom prst="cube">
              <a:avLst>
                <a:gd name="adj" fmla="val 1088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100">
                <a:latin typeface="Arial" panose="020B0604020202020204" pitchFamily="34" charset="0"/>
              </a:endParaRPr>
            </a:p>
          </p:txBody>
        </p:sp>
        <p:grpSp>
          <p:nvGrpSpPr>
            <p:cNvPr id="67602" name="Group 1">
              <a:extLst>
                <a:ext uri="{FF2B5EF4-FFF2-40B4-BE49-F238E27FC236}">
                  <a16:creationId xmlns:a16="http://schemas.microsoft.com/office/drawing/2014/main" id="{D49B4A94-2B9F-4C69-86BC-5DB62FEDA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150" y="571500"/>
              <a:ext cx="871849" cy="4995863"/>
              <a:chOff x="1543282" y="927100"/>
              <a:chExt cx="973156" cy="4995637"/>
            </a:xfrm>
          </p:grpSpPr>
          <p:sp>
            <p:nvSpPr>
              <p:cNvPr id="67647" name="AutoShape 15">
                <a:extLst>
                  <a:ext uri="{FF2B5EF4-FFF2-40B4-BE49-F238E27FC236}">
                    <a16:creationId xmlns:a16="http://schemas.microsoft.com/office/drawing/2014/main" id="{F4BDEA2D-F6F7-4FCD-95CF-8496528D3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451" y="927100"/>
                <a:ext cx="808257" cy="4995637"/>
              </a:xfrm>
              <a:prstGeom prst="cube">
                <a:avLst>
                  <a:gd name="adj" fmla="val 10972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100">
                  <a:latin typeface="Arial" panose="020B0604020202020204" pitchFamily="34" charset="0"/>
                </a:endParaRPr>
              </a:p>
            </p:txBody>
          </p:sp>
          <p:sp>
            <p:nvSpPr>
              <p:cNvPr id="67648" name="Text Box 16">
                <a:extLst>
                  <a:ext uri="{FF2B5EF4-FFF2-40B4-BE49-F238E27FC236}">
                    <a16:creationId xmlns:a16="http://schemas.microsoft.com/office/drawing/2014/main" id="{4379A8D3-FAF3-459E-A8A2-4CD266666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863847" y="1721940"/>
                <a:ext cx="1764145" cy="393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 i="1">
                    <a:latin typeface="Arial" panose="020B0604020202020204" pitchFamily="34" charset="0"/>
                  </a:rPr>
                  <a:t>Current</a:t>
                </a:r>
                <a:r>
                  <a:rPr lang="en-GB" altLang="en-US" sz="1200" b="1" i="1">
                    <a:latin typeface="Arial" panose="020B0604020202020204" pitchFamily="34" charset="0"/>
                  </a:rPr>
                  <a:t>  </a:t>
                </a:r>
                <a:r>
                  <a:rPr lang="en-GB" altLang="en-US" sz="1600" b="1" i="1">
                    <a:latin typeface="Arial" panose="020B0604020202020204" pitchFamily="34" charset="0"/>
                  </a:rPr>
                  <a:t>ratio</a:t>
                </a:r>
              </a:p>
            </p:txBody>
          </p:sp>
          <p:sp>
            <p:nvSpPr>
              <p:cNvPr id="67649" name="AutoShape 17">
                <a:extLst>
                  <a:ext uri="{FF2B5EF4-FFF2-40B4-BE49-F238E27FC236}">
                    <a16:creationId xmlns:a16="http://schemas.microsoft.com/office/drawing/2014/main" id="{189ECF28-310F-43F5-8A8E-8114738DB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1475440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0" name="AutoShape 18">
                <a:extLst>
                  <a:ext uri="{FF2B5EF4-FFF2-40B4-BE49-F238E27FC236}">
                    <a16:creationId xmlns:a16="http://schemas.microsoft.com/office/drawing/2014/main" id="{2B4FFB03-2BC0-428E-93FF-4E0B4A300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2022226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1" name="AutoShape 19">
                <a:extLst>
                  <a:ext uri="{FF2B5EF4-FFF2-40B4-BE49-F238E27FC236}">
                    <a16:creationId xmlns:a16="http://schemas.microsoft.com/office/drawing/2014/main" id="{73698F5A-9DB3-47D7-AF4E-D93005025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2556586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2" name="AutoShape 20">
                <a:extLst>
                  <a:ext uri="{FF2B5EF4-FFF2-40B4-BE49-F238E27FC236}">
                    <a16:creationId xmlns:a16="http://schemas.microsoft.com/office/drawing/2014/main" id="{6AA45151-20B1-43EC-9CE1-1466E4F2D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3103372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3" name="AutoShape 21">
                <a:extLst>
                  <a:ext uri="{FF2B5EF4-FFF2-40B4-BE49-F238E27FC236}">
                    <a16:creationId xmlns:a16="http://schemas.microsoft.com/office/drawing/2014/main" id="{2CFB25E6-0899-4634-9646-EACE4F5F5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3650157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4" name="AutoShape 22">
                <a:extLst>
                  <a:ext uri="{FF2B5EF4-FFF2-40B4-BE49-F238E27FC236}">
                    <a16:creationId xmlns:a16="http://schemas.microsoft.com/office/drawing/2014/main" id="{BA1BAD9F-4D86-4AEE-8491-35E1E3F8C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4196943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5" name="AutoShape 23">
                <a:extLst>
                  <a:ext uri="{FF2B5EF4-FFF2-40B4-BE49-F238E27FC236}">
                    <a16:creationId xmlns:a16="http://schemas.microsoft.com/office/drawing/2014/main" id="{6F9D1FC5-0B93-4FD8-ABF2-FA8EEEC57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5290516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6" name="AutoShape 24">
                <a:extLst>
                  <a:ext uri="{FF2B5EF4-FFF2-40B4-BE49-F238E27FC236}">
                    <a16:creationId xmlns:a16="http://schemas.microsoft.com/office/drawing/2014/main" id="{E44C401D-A7AE-4752-A291-4C1A52113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4743729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7" name="AutoShape 25">
                <a:extLst>
                  <a:ext uri="{FF2B5EF4-FFF2-40B4-BE49-F238E27FC236}">
                    <a16:creationId xmlns:a16="http://schemas.microsoft.com/office/drawing/2014/main" id="{18937427-11C7-4352-867D-FF033FBE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552" y="928654"/>
                <a:ext cx="247886" cy="268733"/>
              </a:xfrm>
              <a:prstGeom prst="cube">
                <a:avLst>
                  <a:gd name="adj" fmla="val 3212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67658" name="Text Box 26">
                <a:extLst>
                  <a:ext uri="{FF2B5EF4-FFF2-40B4-BE49-F238E27FC236}">
                    <a16:creationId xmlns:a16="http://schemas.microsoft.com/office/drawing/2014/main" id="{B08A3D38-05BE-47B8-B5D9-E6D8FE5AD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1380" y="5296729"/>
                <a:ext cx="744264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0.1</a:t>
                </a:r>
              </a:p>
            </p:txBody>
          </p:sp>
          <p:sp>
            <p:nvSpPr>
              <p:cNvPr id="67659" name="Text Box 27">
                <a:extLst>
                  <a:ext uri="{FF2B5EF4-FFF2-40B4-BE49-F238E27FC236}">
                    <a16:creationId xmlns:a16="http://schemas.microsoft.com/office/drawing/2014/main" id="{EBA22B8F-4FE9-42B4-B78F-D9FF862DB9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431" y="4749943"/>
                <a:ext cx="725214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0.2</a:t>
                </a:r>
              </a:p>
            </p:txBody>
          </p:sp>
          <p:sp>
            <p:nvSpPr>
              <p:cNvPr id="67660" name="Text Box 28">
                <a:extLst>
                  <a:ext uri="{FF2B5EF4-FFF2-40B4-BE49-F238E27FC236}">
                    <a16:creationId xmlns:a16="http://schemas.microsoft.com/office/drawing/2014/main" id="{4C37FE2B-3CA5-4706-BB8E-F23A82042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480" y="4215584"/>
                <a:ext cx="694143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0.3</a:t>
                </a:r>
              </a:p>
            </p:txBody>
          </p:sp>
          <p:sp>
            <p:nvSpPr>
              <p:cNvPr id="67661" name="Text Box 29">
                <a:extLst>
                  <a:ext uri="{FF2B5EF4-FFF2-40B4-BE49-F238E27FC236}">
                    <a16:creationId xmlns:a16="http://schemas.microsoft.com/office/drawing/2014/main" id="{A4212E72-5598-41AC-9CDC-60CA6B1E5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5678" y="3668798"/>
                <a:ext cx="617944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0.4</a:t>
                </a:r>
              </a:p>
            </p:txBody>
          </p:sp>
          <p:sp>
            <p:nvSpPr>
              <p:cNvPr id="67662" name="Text Box 30">
                <a:extLst>
                  <a:ext uri="{FF2B5EF4-FFF2-40B4-BE49-F238E27FC236}">
                    <a16:creationId xmlns:a16="http://schemas.microsoft.com/office/drawing/2014/main" id="{EDE60E08-32A9-4A8C-9EA1-DF1C2A832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431" y="3122012"/>
                <a:ext cx="725214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0.5</a:t>
                </a:r>
              </a:p>
            </p:txBody>
          </p:sp>
          <p:sp>
            <p:nvSpPr>
              <p:cNvPr id="67663" name="Text Box 31">
                <a:extLst>
                  <a:ext uri="{FF2B5EF4-FFF2-40B4-BE49-F238E27FC236}">
                    <a16:creationId xmlns:a16="http://schemas.microsoft.com/office/drawing/2014/main" id="{1270654D-3B9C-4C29-A31D-4288BFD65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431" y="2575225"/>
                <a:ext cx="725214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0.6</a:t>
                </a:r>
              </a:p>
            </p:txBody>
          </p:sp>
          <p:sp>
            <p:nvSpPr>
              <p:cNvPr id="67664" name="Text Box 32">
                <a:extLst>
                  <a:ext uri="{FF2B5EF4-FFF2-40B4-BE49-F238E27FC236}">
                    <a16:creationId xmlns:a16="http://schemas.microsoft.com/office/drawing/2014/main" id="{34AA50AF-357D-401E-90F3-A16BD45B0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528" y="2028440"/>
                <a:ext cx="675094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0.7</a:t>
                </a:r>
              </a:p>
            </p:txBody>
          </p:sp>
          <p:sp>
            <p:nvSpPr>
              <p:cNvPr id="67665" name="Text Box 33">
                <a:extLst>
                  <a:ext uri="{FF2B5EF4-FFF2-40B4-BE49-F238E27FC236}">
                    <a16:creationId xmlns:a16="http://schemas.microsoft.com/office/drawing/2014/main" id="{780E5011-C826-4F96-A3F2-48E509325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431" y="1494081"/>
                <a:ext cx="725214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0.8</a:t>
                </a:r>
              </a:p>
            </p:txBody>
          </p:sp>
          <p:sp>
            <p:nvSpPr>
              <p:cNvPr id="67666" name="Text Box 34">
                <a:extLst>
                  <a:ext uri="{FF2B5EF4-FFF2-40B4-BE49-F238E27FC236}">
                    <a16:creationId xmlns:a16="http://schemas.microsoft.com/office/drawing/2014/main" id="{FA185F5C-F9B7-4222-9BD4-25F6F4F5C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282" y="959723"/>
                <a:ext cx="782362" cy="28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200" b="1">
                    <a:latin typeface="Arial" panose="020B0604020202020204" pitchFamily="34" charset="0"/>
                  </a:rPr>
                  <a:t>0.9</a:t>
                </a:r>
              </a:p>
            </p:txBody>
          </p:sp>
        </p:grpSp>
        <p:sp>
          <p:nvSpPr>
            <p:cNvPr id="67603" name="Text Box 35">
              <a:extLst>
                <a:ext uri="{FF2B5EF4-FFF2-40B4-BE49-F238E27FC236}">
                  <a16:creationId xmlns:a16="http://schemas.microsoft.com/office/drawing/2014/main" id="{25DC0B12-DC90-430F-B2E7-98283D151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650" y="5583238"/>
              <a:ext cx="955675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2018</a:t>
              </a:r>
            </a:p>
          </p:txBody>
        </p:sp>
        <p:sp>
          <p:nvSpPr>
            <p:cNvPr id="67604" name="Text Box 36">
              <a:extLst>
                <a:ext uri="{FF2B5EF4-FFF2-40B4-BE49-F238E27FC236}">
                  <a16:creationId xmlns:a16="http://schemas.microsoft.com/office/drawing/2014/main" id="{C0566524-C9F3-4992-8EAE-6F88397C9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025" y="5616575"/>
              <a:ext cx="887413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2010</a:t>
              </a:r>
            </a:p>
          </p:txBody>
        </p:sp>
        <p:sp>
          <p:nvSpPr>
            <p:cNvPr id="67605" name="Text Box 37">
              <a:extLst>
                <a:ext uri="{FF2B5EF4-FFF2-40B4-BE49-F238E27FC236}">
                  <a16:creationId xmlns:a16="http://schemas.microsoft.com/office/drawing/2014/main" id="{DE549C13-28E5-49D7-8ABF-19C012C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88" y="5611813"/>
              <a:ext cx="744537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2009</a:t>
              </a:r>
            </a:p>
          </p:txBody>
        </p:sp>
        <p:sp>
          <p:nvSpPr>
            <p:cNvPr id="67606" name="Text Box 38">
              <a:extLst>
                <a:ext uri="{FF2B5EF4-FFF2-40B4-BE49-F238E27FC236}">
                  <a16:creationId xmlns:a16="http://schemas.microsoft.com/office/drawing/2014/main" id="{C90D2832-84B2-471F-B90F-C9566E373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25" y="5611813"/>
              <a:ext cx="781050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2008</a:t>
              </a:r>
            </a:p>
          </p:txBody>
        </p:sp>
        <p:sp>
          <p:nvSpPr>
            <p:cNvPr id="67607" name="Text Box 39">
              <a:extLst>
                <a:ext uri="{FF2B5EF4-FFF2-40B4-BE49-F238E27FC236}">
                  <a16:creationId xmlns:a16="http://schemas.microsoft.com/office/drawing/2014/main" id="{4E0F80D6-5858-42E1-B121-E9699C3AB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113" y="5611813"/>
              <a:ext cx="749300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2011</a:t>
              </a:r>
            </a:p>
          </p:txBody>
        </p:sp>
        <p:sp>
          <p:nvSpPr>
            <p:cNvPr id="67608" name="Text Box 40">
              <a:extLst>
                <a:ext uri="{FF2B5EF4-FFF2-40B4-BE49-F238E27FC236}">
                  <a16:creationId xmlns:a16="http://schemas.microsoft.com/office/drawing/2014/main" id="{6E2EAA38-FA97-4A9F-B1D8-8286921F7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150" y="5602288"/>
              <a:ext cx="836613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2012</a:t>
              </a:r>
            </a:p>
          </p:txBody>
        </p:sp>
        <p:sp>
          <p:nvSpPr>
            <p:cNvPr id="67609" name="Text Box 41">
              <a:extLst>
                <a:ext uri="{FF2B5EF4-FFF2-40B4-BE49-F238E27FC236}">
                  <a16:creationId xmlns:a16="http://schemas.microsoft.com/office/drawing/2014/main" id="{CC022D36-EF1C-44D6-BEC9-3FED57ED4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575" y="5610225"/>
              <a:ext cx="695325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2013</a:t>
              </a:r>
            </a:p>
          </p:txBody>
        </p:sp>
        <p:sp>
          <p:nvSpPr>
            <p:cNvPr id="67610" name="Text Box 45">
              <a:extLst>
                <a:ext uri="{FF2B5EF4-FFF2-40B4-BE49-F238E27FC236}">
                  <a16:creationId xmlns:a16="http://schemas.microsoft.com/office/drawing/2014/main" id="{45FB248C-F70F-4C1F-8AEC-AD5B71D9E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7938" y="5602288"/>
              <a:ext cx="819150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2014</a:t>
              </a:r>
            </a:p>
          </p:txBody>
        </p:sp>
        <p:sp>
          <p:nvSpPr>
            <p:cNvPr id="67611" name="Text Box 64">
              <a:extLst>
                <a:ext uri="{FF2B5EF4-FFF2-40B4-BE49-F238E27FC236}">
                  <a16:creationId xmlns:a16="http://schemas.microsoft.com/office/drawing/2014/main" id="{022E1838-68FA-4F71-B4B6-8E4E92C5C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1363" y="5610225"/>
              <a:ext cx="819150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2015</a:t>
              </a:r>
            </a:p>
          </p:txBody>
        </p:sp>
        <p:sp>
          <p:nvSpPr>
            <p:cNvPr id="67612" name="Text Box 64">
              <a:extLst>
                <a:ext uri="{FF2B5EF4-FFF2-40B4-BE49-F238E27FC236}">
                  <a16:creationId xmlns:a16="http://schemas.microsoft.com/office/drawing/2014/main" id="{A552775F-ACD4-4FE5-9A28-065BA8EA8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5725" y="5602288"/>
              <a:ext cx="936625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2016</a:t>
              </a:r>
            </a:p>
          </p:txBody>
        </p:sp>
        <p:sp>
          <p:nvSpPr>
            <p:cNvPr id="67613" name="Text Box 64">
              <a:extLst>
                <a:ext uri="{FF2B5EF4-FFF2-40B4-BE49-F238E27FC236}">
                  <a16:creationId xmlns:a16="http://schemas.microsoft.com/office/drawing/2014/main" id="{005C6DC4-565E-4361-8B6E-1E8AE3AD1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3288" y="5586413"/>
              <a:ext cx="819150" cy="28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>
                  <a:latin typeface="Arial" panose="020B0604020202020204" pitchFamily="34" charset="0"/>
                </a:rPr>
                <a:t>2017</a:t>
              </a:r>
            </a:p>
          </p:txBody>
        </p:sp>
        <p:sp>
          <p:nvSpPr>
            <p:cNvPr id="67614" name="Text Box 42">
              <a:extLst>
                <a:ext uri="{FF2B5EF4-FFF2-40B4-BE49-F238E27FC236}">
                  <a16:creationId xmlns:a16="http://schemas.microsoft.com/office/drawing/2014/main" id="{32718DC4-FF3B-41FB-B7CD-57649A5A4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275" y="1030288"/>
              <a:ext cx="1784350" cy="35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i="1">
                  <a:latin typeface="Arial" panose="020B0604020202020204" pitchFamily="34" charset="0"/>
                </a:rPr>
                <a:t>Tesco plc</a:t>
              </a:r>
            </a:p>
          </p:txBody>
        </p:sp>
        <p:sp>
          <p:nvSpPr>
            <p:cNvPr id="67615" name="Text Box 43">
              <a:extLst>
                <a:ext uri="{FF2B5EF4-FFF2-40B4-BE49-F238E27FC236}">
                  <a16:creationId xmlns:a16="http://schemas.microsoft.com/office/drawing/2014/main" id="{7173C2F4-1AF8-43F6-8E37-B007FA065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413" y="2073275"/>
              <a:ext cx="2693987" cy="60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i="1">
                  <a:latin typeface="Arial" panose="020B0604020202020204" pitchFamily="34" charset="0"/>
                </a:rPr>
                <a:t>J. Sainsbury</a:t>
              </a:r>
              <a:br>
                <a:rPr lang="en-GB" altLang="en-US" sz="1600" b="1" i="1">
                  <a:latin typeface="Arial" panose="020B0604020202020204" pitchFamily="34" charset="0"/>
                </a:rPr>
              </a:br>
              <a:r>
                <a:rPr lang="en-GB" altLang="en-US" sz="1600" b="1" i="1">
                  <a:latin typeface="Arial" panose="020B0604020202020204" pitchFamily="34" charset="0"/>
                </a:rPr>
                <a:t>plc</a:t>
              </a:r>
            </a:p>
          </p:txBody>
        </p:sp>
        <p:sp>
          <p:nvSpPr>
            <p:cNvPr id="67616" name="Text Box 44">
              <a:extLst>
                <a:ext uri="{FF2B5EF4-FFF2-40B4-BE49-F238E27FC236}">
                  <a16:creationId xmlns:a16="http://schemas.microsoft.com/office/drawing/2014/main" id="{7489BE40-4CE6-41D7-BAD2-0DA6BDFBE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077" y="3000375"/>
              <a:ext cx="2247901" cy="35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i="1">
                  <a:latin typeface="Arial" panose="020B0604020202020204" pitchFamily="34" charset="0"/>
                </a:rPr>
                <a:t>William Morrison </a:t>
              </a:r>
            </a:p>
          </p:txBody>
        </p:sp>
        <p:sp>
          <p:nvSpPr>
            <p:cNvPr id="67617" name="Line 61">
              <a:extLst>
                <a:ext uri="{FF2B5EF4-FFF2-40B4-BE49-F238E27FC236}">
                  <a16:creationId xmlns:a16="http://schemas.microsoft.com/office/drawing/2014/main" id="{21735065-FE83-40E6-AF85-54D26AD55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088" y="2200275"/>
              <a:ext cx="687387" cy="342900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18" name="Line 62">
              <a:extLst>
                <a:ext uri="{FF2B5EF4-FFF2-40B4-BE49-F238E27FC236}">
                  <a16:creationId xmlns:a16="http://schemas.microsoft.com/office/drawing/2014/main" id="{644FF745-0BCC-453D-9C55-481E47054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0975" y="1500188"/>
              <a:ext cx="703263" cy="900112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19" name="Line 63">
              <a:extLst>
                <a:ext uri="{FF2B5EF4-FFF2-40B4-BE49-F238E27FC236}">
                  <a16:creationId xmlns:a16="http://schemas.microsoft.com/office/drawing/2014/main" id="{B1C780B9-6E69-4118-AFB2-1A0A999AD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7325" y="2663825"/>
              <a:ext cx="696913" cy="315913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0" name="Line 65">
              <a:extLst>
                <a:ext uri="{FF2B5EF4-FFF2-40B4-BE49-F238E27FC236}">
                  <a16:creationId xmlns:a16="http://schemas.microsoft.com/office/drawing/2014/main" id="{A7C4A387-CACC-4D57-BAEA-3B04BC483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36775" y="2663825"/>
              <a:ext cx="700088" cy="153988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1" name="Line 66">
              <a:extLst>
                <a:ext uri="{FF2B5EF4-FFF2-40B4-BE49-F238E27FC236}">
                  <a16:creationId xmlns:a16="http://schemas.microsoft.com/office/drawing/2014/main" id="{BB26B492-7E57-495E-B94E-6C8B573BE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0988" y="2592388"/>
              <a:ext cx="704850" cy="225425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2" name="Line 67">
              <a:extLst>
                <a:ext uri="{FF2B5EF4-FFF2-40B4-BE49-F238E27FC236}">
                  <a16:creationId xmlns:a16="http://schemas.microsoft.com/office/drawing/2014/main" id="{7897E843-241D-48A3-AB08-AF6319ADE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6138" y="2005013"/>
              <a:ext cx="714375" cy="547687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3" name="Line 68">
              <a:extLst>
                <a:ext uri="{FF2B5EF4-FFF2-40B4-BE49-F238E27FC236}">
                  <a16:creationId xmlns:a16="http://schemas.microsoft.com/office/drawing/2014/main" id="{7F9042F8-F6F4-4E18-A761-41FB574C7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2009775"/>
              <a:ext cx="727075" cy="415925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4" name="Line 69">
              <a:extLst>
                <a:ext uri="{FF2B5EF4-FFF2-40B4-BE49-F238E27FC236}">
                  <a16:creationId xmlns:a16="http://schemas.microsoft.com/office/drawing/2014/main" id="{376B05D8-6028-4949-98ED-6DF77F42E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250" y="1500188"/>
              <a:ext cx="693738" cy="90487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5" name="Line 70">
              <a:extLst>
                <a:ext uri="{FF2B5EF4-FFF2-40B4-BE49-F238E27FC236}">
                  <a16:creationId xmlns:a16="http://schemas.microsoft.com/office/drawing/2014/main" id="{23883B92-3260-4635-AC71-EBD4320E5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6700" y="1590675"/>
              <a:ext cx="736600" cy="336550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6" name="Line 70">
              <a:extLst>
                <a:ext uri="{FF2B5EF4-FFF2-40B4-BE49-F238E27FC236}">
                  <a16:creationId xmlns:a16="http://schemas.microsoft.com/office/drawing/2014/main" id="{B63D26E7-BC65-4A66-AC6F-222A040C2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013" y="1922463"/>
              <a:ext cx="666750" cy="9525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7" name="Line 68">
              <a:extLst>
                <a:ext uri="{FF2B5EF4-FFF2-40B4-BE49-F238E27FC236}">
                  <a16:creationId xmlns:a16="http://schemas.microsoft.com/office/drawing/2014/main" id="{B67D3934-1770-4BBE-A995-F4835EFFE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4088" y="2070100"/>
              <a:ext cx="701675" cy="355600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8" name="Line 66">
              <a:extLst>
                <a:ext uri="{FF2B5EF4-FFF2-40B4-BE49-F238E27FC236}">
                  <a16:creationId xmlns:a16="http://schemas.microsoft.com/office/drawing/2014/main" id="{2ED46822-9CAE-4704-88EE-18F3848F8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2025" y="2439988"/>
              <a:ext cx="690563" cy="161925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29" name="Line 66">
              <a:extLst>
                <a:ext uri="{FF2B5EF4-FFF2-40B4-BE49-F238E27FC236}">
                  <a16:creationId xmlns:a16="http://schemas.microsoft.com/office/drawing/2014/main" id="{C08C68CC-4701-4DF9-BD0D-77D84ADB1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7825" y="2441575"/>
              <a:ext cx="687388" cy="73025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0" name="Line 70">
              <a:extLst>
                <a:ext uri="{FF2B5EF4-FFF2-40B4-BE49-F238E27FC236}">
                  <a16:creationId xmlns:a16="http://schemas.microsoft.com/office/drawing/2014/main" id="{9F1C9B25-7BE7-4562-A1BE-BFF189F2E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7825" y="1881188"/>
              <a:ext cx="682625" cy="47625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1" name="Line 68">
              <a:extLst>
                <a:ext uri="{FF2B5EF4-FFF2-40B4-BE49-F238E27FC236}">
                  <a16:creationId xmlns:a16="http://schemas.microsoft.com/office/drawing/2014/main" id="{466D1C3C-520C-49F3-A75A-29E387D42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125" y="2070100"/>
              <a:ext cx="711200" cy="206375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2" name="Line 66">
              <a:extLst>
                <a:ext uri="{FF2B5EF4-FFF2-40B4-BE49-F238E27FC236}">
                  <a16:creationId xmlns:a16="http://schemas.microsoft.com/office/drawing/2014/main" id="{DD318AC7-D54D-4908-B90F-FE5B81551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511425"/>
              <a:ext cx="703262" cy="342900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3" name="Line 70">
              <a:extLst>
                <a:ext uri="{FF2B5EF4-FFF2-40B4-BE49-F238E27FC236}">
                  <a16:creationId xmlns:a16="http://schemas.microsoft.com/office/drawing/2014/main" id="{8BEC8641-1CFC-482E-A4DC-16A61315A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1881188"/>
              <a:ext cx="692150" cy="185737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4" name="Line 68">
              <a:extLst>
                <a:ext uri="{FF2B5EF4-FFF2-40B4-BE49-F238E27FC236}">
                  <a16:creationId xmlns:a16="http://schemas.microsoft.com/office/drawing/2014/main" id="{85158CA5-F11C-4E12-8D16-76DDEB149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8863" y="2151063"/>
              <a:ext cx="704850" cy="123825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5" name="Line 66">
              <a:extLst>
                <a:ext uri="{FF2B5EF4-FFF2-40B4-BE49-F238E27FC236}">
                  <a16:creationId xmlns:a16="http://schemas.microsoft.com/office/drawing/2014/main" id="{9CB205B5-7194-47C2-A4A1-48E7C584D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50" y="2854325"/>
              <a:ext cx="679450" cy="20638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6" name="Line 68">
              <a:extLst>
                <a:ext uri="{FF2B5EF4-FFF2-40B4-BE49-F238E27FC236}">
                  <a16:creationId xmlns:a16="http://schemas.microsoft.com/office/drawing/2014/main" id="{DF618BFB-4EF8-432F-86FC-745AB3407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3550" y="2070100"/>
              <a:ext cx="692150" cy="80963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7" name="Line 70">
              <a:extLst>
                <a:ext uri="{FF2B5EF4-FFF2-40B4-BE49-F238E27FC236}">
                  <a16:creationId xmlns:a16="http://schemas.microsoft.com/office/drawing/2014/main" id="{F54CADF8-563B-49CD-AC7A-5A6E2040D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5138" y="2062163"/>
              <a:ext cx="725487" cy="241300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8" name="Line 66">
              <a:extLst>
                <a:ext uri="{FF2B5EF4-FFF2-40B4-BE49-F238E27FC236}">
                  <a16:creationId xmlns:a16="http://schemas.microsoft.com/office/drawing/2014/main" id="{64AC46A0-8CEF-4ACD-9838-0188D4FFB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2525" y="2874963"/>
              <a:ext cx="760413" cy="142875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39" name="Line 70">
              <a:extLst>
                <a:ext uri="{FF2B5EF4-FFF2-40B4-BE49-F238E27FC236}">
                  <a16:creationId xmlns:a16="http://schemas.microsoft.com/office/drawing/2014/main" id="{14BA3B70-4C49-4954-9596-635E858F2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5700" y="1539875"/>
              <a:ext cx="755650" cy="763588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40" name="Line 68">
              <a:extLst>
                <a:ext uri="{FF2B5EF4-FFF2-40B4-BE49-F238E27FC236}">
                  <a16:creationId xmlns:a16="http://schemas.microsoft.com/office/drawing/2014/main" id="{68F48F2C-5EB5-46C4-ACB6-1248CAF3B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2525" y="2070100"/>
              <a:ext cx="758825" cy="12700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41" name="Line 70">
              <a:extLst>
                <a:ext uri="{FF2B5EF4-FFF2-40B4-BE49-F238E27FC236}">
                  <a16:creationId xmlns:a16="http://schemas.microsoft.com/office/drawing/2014/main" id="{522645E3-18CE-4FA0-B843-DE56553C5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6588" y="1547813"/>
              <a:ext cx="684212" cy="0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42" name="Line 68">
              <a:extLst>
                <a:ext uri="{FF2B5EF4-FFF2-40B4-BE49-F238E27FC236}">
                  <a16:creationId xmlns:a16="http://schemas.microsoft.com/office/drawing/2014/main" id="{FFA148A0-2792-4BDE-B0E4-88928ADA6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0238" y="1312863"/>
              <a:ext cx="688975" cy="771525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43" name="Line 66">
              <a:extLst>
                <a:ext uri="{FF2B5EF4-FFF2-40B4-BE49-F238E27FC236}">
                  <a16:creationId xmlns:a16="http://schemas.microsoft.com/office/drawing/2014/main" id="{153D3CE6-17BB-403B-A787-5E48A8970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2962275"/>
              <a:ext cx="693738" cy="46038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44" name="Line 66">
              <a:extLst>
                <a:ext uri="{FF2B5EF4-FFF2-40B4-BE49-F238E27FC236}">
                  <a16:creationId xmlns:a16="http://schemas.microsoft.com/office/drawing/2014/main" id="{060F680B-571F-45D3-9BA2-4B9CBC56A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7150" y="2967038"/>
              <a:ext cx="685800" cy="298450"/>
            </a:xfrm>
            <a:prstGeom prst="line">
              <a:avLst/>
            </a:prstGeom>
            <a:noFill/>
            <a:ln w="85725">
              <a:solidFill>
                <a:srgbClr val="5E2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45" name="Line 68">
              <a:extLst>
                <a:ext uri="{FF2B5EF4-FFF2-40B4-BE49-F238E27FC236}">
                  <a16:creationId xmlns:a16="http://schemas.microsoft.com/office/drawing/2014/main" id="{FEF3E7B1-F501-4127-A243-A3AE865B4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1750" y="1322388"/>
              <a:ext cx="711200" cy="196850"/>
            </a:xfrm>
            <a:prstGeom prst="line">
              <a:avLst/>
            </a:prstGeom>
            <a:noFill/>
            <a:ln w="857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46" name="Line 70">
              <a:extLst>
                <a:ext uri="{FF2B5EF4-FFF2-40B4-BE49-F238E27FC236}">
                  <a16:creationId xmlns:a16="http://schemas.microsoft.com/office/drawing/2014/main" id="{A483A25F-AF33-45A8-A514-534C6463D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5400" y="1530350"/>
              <a:ext cx="717550" cy="136525"/>
            </a:xfrm>
            <a:prstGeom prst="line">
              <a:avLst/>
            </a:prstGeom>
            <a:noFill/>
            <a:ln w="857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7588" name="TextBox 20">
            <a:extLst>
              <a:ext uri="{FF2B5EF4-FFF2-40B4-BE49-F238E27FC236}">
                <a16:creationId xmlns:a16="http://schemas.microsoft.com/office/drawing/2014/main" id="{90670DB6-F889-49D3-A4A8-20CDD854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9" y="6134100"/>
            <a:ext cx="7261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N" altLang="en-US" sz="800" i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IN" altLang="en-US" sz="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Ratios calculated from information in the annual reports of the three businesses for each of the years 2008 to 2018.</a:t>
            </a:r>
            <a:endParaRPr lang="en-GB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2ABA7-69FB-4531-AC00-05E27CDD5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" t="9091" r="153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F31F1-3A05-4A56-B4A0-F51EACFC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/>
              <a:t>Which ratios will be important for different industries?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703EF069-4BB2-471C-A1A9-AA39315BA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Overtrading</a:t>
            </a:r>
            <a:endParaRPr lang="en-US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EE8B-16F7-4546-A090-FB8BABD9E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Overtrading occurs where a business is operating at an unsustainable level</a:t>
            </a:r>
          </a:p>
          <a:p>
            <a:pPr>
              <a:defRPr/>
            </a:pP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due to expanding businesses that have not prepared, misjudgement on sales or costs levels, lack of access to further finance</a:t>
            </a:r>
          </a:p>
          <a:p>
            <a:pPr>
              <a:defRPr/>
            </a:pP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cause liquidity problems and company may run out of cash</a:t>
            </a:r>
          </a:p>
          <a:p>
            <a:pPr>
              <a:defRPr/>
            </a:pP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spotted in low current ratios; low inventory turnover ratio, high settlement ratio for payables</a:t>
            </a:r>
          </a:p>
          <a:p>
            <a:pPr>
              <a:defRPr/>
            </a:pP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must ensure that finance available is consistent with level of operations.</a:t>
            </a:r>
          </a:p>
          <a:p>
            <a:pPr marL="0" indent="0">
              <a:buNone/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2">
            <a:extLst>
              <a:ext uri="{FF2B5EF4-FFF2-40B4-BE49-F238E27FC236}">
                <a16:creationId xmlns:a16="http://schemas.microsoft.com/office/drawing/2014/main" id="{0720A51B-E0E7-4FA5-8A70-640810591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73038"/>
            <a:ext cx="7105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GB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Overtrading and financial ratios </a:t>
            </a:r>
          </a:p>
        </p:txBody>
      </p:sp>
      <p:grpSp>
        <p:nvGrpSpPr>
          <p:cNvPr id="66563" name="Group 61">
            <a:extLst>
              <a:ext uri="{FF2B5EF4-FFF2-40B4-BE49-F238E27FC236}">
                <a16:creationId xmlns:a16="http://schemas.microsoft.com/office/drawing/2014/main" id="{D1347818-7052-41A5-82E5-1B53EFA69855}"/>
              </a:ext>
            </a:extLst>
          </p:cNvPr>
          <p:cNvGrpSpPr>
            <a:grpSpLocks/>
          </p:cNvGrpSpPr>
          <p:nvPr/>
        </p:nvGrpSpPr>
        <p:grpSpPr bwMode="auto">
          <a:xfrm>
            <a:off x="1998664" y="827088"/>
            <a:ext cx="3927475" cy="5334000"/>
            <a:chOff x="335" y="483"/>
            <a:chExt cx="2474" cy="3360"/>
          </a:xfrm>
        </p:grpSpPr>
        <p:sp>
          <p:nvSpPr>
            <p:cNvPr id="66573" name="AutoShape 4">
              <a:extLst>
                <a:ext uri="{FF2B5EF4-FFF2-40B4-BE49-F238E27FC236}">
                  <a16:creationId xmlns:a16="http://schemas.microsoft.com/office/drawing/2014/main" id="{F0A2C0C2-E47F-488D-8289-7ACF22E43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483"/>
              <a:ext cx="2404" cy="3036"/>
            </a:xfrm>
            <a:prstGeom prst="roundRect">
              <a:avLst>
                <a:gd name="adj" fmla="val 6329"/>
              </a:avLst>
            </a:prstGeom>
            <a:solidFill>
              <a:srgbClr val="D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74" name="AutoShape 5">
              <a:extLst>
                <a:ext uri="{FF2B5EF4-FFF2-40B4-BE49-F238E27FC236}">
                  <a16:creationId xmlns:a16="http://schemas.microsoft.com/office/drawing/2014/main" id="{EC0D1446-27C0-494A-A21E-3C500C702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1382"/>
              <a:ext cx="364" cy="370"/>
            </a:xfrm>
            <a:prstGeom prst="cube">
              <a:avLst>
                <a:gd name="adj" fmla="val 1847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75" name="AutoShape 6">
              <a:extLst>
                <a:ext uri="{FF2B5EF4-FFF2-40B4-BE49-F238E27FC236}">
                  <a16:creationId xmlns:a16="http://schemas.microsoft.com/office/drawing/2014/main" id="{19283A20-8092-4130-82EA-E40CC361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2619"/>
              <a:ext cx="364" cy="369"/>
            </a:xfrm>
            <a:prstGeom prst="cube">
              <a:avLst>
                <a:gd name="adj" fmla="val 1847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76" name="AutoShape 7">
              <a:extLst>
                <a:ext uri="{FF2B5EF4-FFF2-40B4-BE49-F238E27FC236}">
                  <a16:creationId xmlns:a16="http://schemas.microsoft.com/office/drawing/2014/main" id="{AC403F69-FBEC-4E00-A061-D3D7D4993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1975"/>
              <a:ext cx="365" cy="372"/>
            </a:xfrm>
            <a:prstGeom prst="cube">
              <a:avLst>
                <a:gd name="adj" fmla="val 1847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77" name="AutoShape 8">
              <a:extLst>
                <a:ext uri="{FF2B5EF4-FFF2-40B4-BE49-F238E27FC236}">
                  <a16:creationId xmlns:a16="http://schemas.microsoft.com/office/drawing/2014/main" id="{852A5BE4-583A-4347-A412-A64D5D081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3214"/>
              <a:ext cx="364" cy="369"/>
            </a:xfrm>
            <a:prstGeom prst="cube">
              <a:avLst>
                <a:gd name="adj" fmla="val 1847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78" name="AutoShape 11">
              <a:extLst>
                <a:ext uri="{FF2B5EF4-FFF2-40B4-BE49-F238E27FC236}">
                  <a16:creationId xmlns:a16="http://schemas.microsoft.com/office/drawing/2014/main" id="{89E36628-15D5-4DE0-AE79-5D3BDFDF0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3139"/>
              <a:ext cx="1958" cy="704"/>
            </a:xfrm>
            <a:prstGeom prst="cube">
              <a:avLst>
                <a:gd name="adj" fmla="val 11065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79" name="AutoShape 12">
              <a:extLst>
                <a:ext uri="{FF2B5EF4-FFF2-40B4-BE49-F238E27FC236}">
                  <a16:creationId xmlns:a16="http://schemas.microsoft.com/office/drawing/2014/main" id="{04C15186-9D05-4733-B28B-D715D4B26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487"/>
              <a:ext cx="1958" cy="531"/>
            </a:xfrm>
            <a:prstGeom prst="cube">
              <a:avLst>
                <a:gd name="adj" fmla="val 17134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80" name="AutoShape 13">
              <a:extLst>
                <a:ext uri="{FF2B5EF4-FFF2-40B4-BE49-F238E27FC236}">
                  <a16:creationId xmlns:a16="http://schemas.microsoft.com/office/drawing/2014/main" id="{4B55316F-5744-4F8A-8CDD-25794DFF2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893"/>
              <a:ext cx="1959" cy="485"/>
            </a:xfrm>
            <a:prstGeom prst="cube">
              <a:avLst>
                <a:gd name="adj" fmla="val 17134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81" name="AutoShape 14">
              <a:extLst>
                <a:ext uri="{FF2B5EF4-FFF2-40B4-BE49-F238E27FC236}">
                  <a16:creationId xmlns:a16="http://schemas.microsoft.com/office/drawing/2014/main" id="{46E3DE9D-2081-477C-A197-524E74F71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1289"/>
              <a:ext cx="1959" cy="485"/>
            </a:xfrm>
            <a:prstGeom prst="cube">
              <a:avLst>
                <a:gd name="adj" fmla="val 17134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82" name="Text Box 15">
              <a:extLst>
                <a:ext uri="{FF2B5EF4-FFF2-40B4-BE49-F238E27FC236}">
                  <a16:creationId xmlns:a16="http://schemas.microsoft.com/office/drawing/2014/main" id="{9B73094F-318F-4B6B-88CF-24DD869B2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1432"/>
              <a:ext cx="17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  <a:defRPr/>
              </a:pP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ratio</a:t>
              </a:r>
            </a:p>
          </p:txBody>
        </p:sp>
        <p:sp>
          <p:nvSpPr>
            <p:cNvPr id="66583" name="Text Box 16">
              <a:extLst>
                <a:ext uri="{FF2B5EF4-FFF2-40B4-BE49-F238E27FC236}">
                  <a16:creationId xmlns:a16="http://schemas.microsoft.com/office/drawing/2014/main" id="{4ABFB054-1770-4BEE-AE19-87F9099F4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041"/>
              <a:ext cx="16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  <a:defRPr/>
              </a:pP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Acid test</a:t>
              </a:r>
              <a:r>
                <a:rPr lang="en-GB" altLang="en-US" sz="2000" b="1">
                  <a:solidFill>
                    <a:srgbClr val="000000"/>
                  </a:solidFill>
                </a:rPr>
                <a:t> </a:t>
              </a: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ratio</a:t>
              </a:r>
            </a:p>
          </p:txBody>
        </p:sp>
        <p:sp>
          <p:nvSpPr>
            <p:cNvPr id="66584" name="Text Box 18">
              <a:extLst>
                <a:ext uri="{FF2B5EF4-FFF2-40B4-BE49-F238E27FC236}">
                  <a16:creationId xmlns:a16="http://schemas.microsoft.com/office/drawing/2014/main" id="{58876344-0A5E-4458-8E7D-411904085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" y="3203"/>
              <a:ext cx="160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  <a:defRPr/>
              </a:pP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settlement period for trade receivables</a:t>
              </a:r>
            </a:p>
          </p:txBody>
        </p:sp>
        <p:sp>
          <p:nvSpPr>
            <p:cNvPr id="66585" name="Text Box 19">
              <a:extLst>
                <a:ext uri="{FF2B5EF4-FFF2-40B4-BE49-F238E27FC236}">
                  <a16:creationId xmlns:a16="http://schemas.microsoft.com/office/drawing/2014/main" id="{A22C2E92-6D46-4232-8E7A-F1F0801C0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" y="2565"/>
              <a:ext cx="170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  <a:defRPr/>
              </a:pP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inventories turnover period</a:t>
              </a:r>
            </a:p>
          </p:txBody>
        </p:sp>
        <p:sp>
          <p:nvSpPr>
            <p:cNvPr id="66586" name="Text Box 20">
              <a:extLst>
                <a:ext uri="{FF2B5EF4-FFF2-40B4-BE49-F238E27FC236}">
                  <a16:creationId xmlns:a16="http://schemas.microsoft.com/office/drawing/2014/main" id="{09C80B7D-1290-4CC4-9017-A25DD24A9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" y="548"/>
              <a:ext cx="21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  <a:defRPr/>
              </a:pP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Overtrading may lead to a </a:t>
              </a:r>
              <a:r>
                <a:rPr lang="en-GB" altLang="en-US" sz="20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lower</a:t>
              </a: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 expected: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564" name="Group 62">
            <a:extLst>
              <a:ext uri="{FF2B5EF4-FFF2-40B4-BE49-F238E27FC236}">
                <a16:creationId xmlns:a16="http://schemas.microsoft.com/office/drawing/2014/main" id="{E89561C6-4311-416C-ADDB-39188CE42B62}"/>
              </a:ext>
            </a:extLst>
          </p:cNvPr>
          <p:cNvGrpSpPr>
            <a:grpSpLocks/>
          </p:cNvGrpSpPr>
          <p:nvPr/>
        </p:nvGrpSpPr>
        <p:grpSpPr bwMode="auto">
          <a:xfrm>
            <a:off x="6265864" y="854075"/>
            <a:ext cx="3978275" cy="3443288"/>
            <a:chOff x="3049" y="491"/>
            <a:chExt cx="2506" cy="2169"/>
          </a:xfrm>
        </p:grpSpPr>
        <p:sp>
          <p:nvSpPr>
            <p:cNvPr id="66565" name="AutoShape 44">
              <a:extLst>
                <a:ext uri="{FF2B5EF4-FFF2-40B4-BE49-F238E27FC236}">
                  <a16:creationId xmlns:a16="http://schemas.microsoft.com/office/drawing/2014/main" id="{A8234F1F-51E9-45AF-885E-6C942173D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491"/>
              <a:ext cx="2404" cy="2021"/>
            </a:xfrm>
            <a:prstGeom prst="roundRect">
              <a:avLst>
                <a:gd name="adj" fmla="val 6329"/>
              </a:avLst>
            </a:prstGeom>
            <a:solidFill>
              <a:srgbClr val="DFB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66" name="AutoShape 59">
              <a:extLst>
                <a:ext uri="{FF2B5EF4-FFF2-40B4-BE49-F238E27FC236}">
                  <a16:creationId xmlns:a16="http://schemas.microsoft.com/office/drawing/2014/main" id="{CE46ECB0-EED6-4667-9BD5-FC0429051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29"/>
              <a:ext cx="1958" cy="531"/>
            </a:xfrm>
            <a:prstGeom prst="cube">
              <a:avLst>
                <a:gd name="adj" fmla="val 17134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67" name="AutoShape 46">
              <a:extLst>
                <a:ext uri="{FF2B5EF4-FFF2-40B4-BE49-F238E27FC236}">
                  <a16:creationId xmlns:a16="http://schemas.microsoft.com/office/drawing/2014/main" id="{212FC38A-2099-4134-A62E-4560C3AF9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" y="2213"/>
              <a:ext cx="364" cy="369"/>
            </a:xfrm>
            <a:prstGeom prst="cube">
              <a:avLst>
                <a:gd name="adj" fmla="val 1847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68" name="AutoShape 48">
              <a:extLst>
                <a:ext uri="{FF2B5EF4-FFF2-40B4-BE49-F238E27FC236}">
                  <a16:creationId xmlns:a16="http://schemas.microsoft.com/office/drawing/2014/main" id="{FDD7E3D9-7100-4B96-A8CD-F0131BAE7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1366"/>
              <a:ext cx="364" cy="369"/>
            </a:xfrm>
            <a:prstGeom prst="cube">
              <a:avLst>
                <a:gd name="adj" fmla="val 1847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69" name="AutoShape 49">
              <a:extLst>
                <a:ext uri="{FF2B5EF4-FFF2-40B4-BE49-F238E27FC236}">
                  <a16:creationId xmlns:a16="http://schemas.microsoft.com/office/drawing/2014/main" id="{04FF61DC-CD01-4EBA-8846-32D29259C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291"/>
              <a:ext cx="1958" cy="704"/>
            </a:xfrm>
            <a:prstGeom prst="cube">
              <a:avLst>
                <a:gd name="adj" fmla="val 11065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70" name="Text Box 55">
              <a:extLst>
                <a:ext uri="{FF2B5EF4-FFF2-40B4-BE49-F238E27FC236}">
                  <a16:creationId xmlns:a16="http://schemas.microsoft.com/office/drawing/2014/main" id="{C970E38B-53AD-4D68-B864-79CF85E7B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" y="1355"/>
              <a:ext cx="160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  <a:defRPr/>
              </a:pP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settlement period for trade payables</a:t>
              </a:r>
            </a:p>
          </p:txBody>
        </p:sp>
        <p:sp>
          <p:nvSpPr>
            <p:cNvPr id="66571" name="Text Box 56">
              <a:extLst>
                <a:ext uri="{FF2B5EF4-FFF2-40B4-BE49-F238E27FC236}">
                  <a16:creationId xmlns:a16="http://schemas.microsoft.com/office/drawing/2014/main" id="{2BF33DF0-2299-49C1-ABEA-E23897A17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4" y="2205"/>
              <a:ext cx="170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  <a:defRPr/>
              </a:pP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 to capital employed ratio</a:t>
              </a:r>
            </a:p>
          </p:txBody>
        </p:sp>
        <p:sp>
          <p:nvSpPr>
            <p:cNvPr id="66572" name="Text Box 57">
              <a:extLst>
                <a:ext uri="{FF2B5EF4-FFF2-40B4-BE49-F238E27FC236}">
                  <a16:creationId xmlns:a16="http://schemas.microsoft.com/office/drawing/2014/main" id="{88DEE024-D59B-407B-BFBE-3C410B046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" y="547"/>
              <a:ext cx="21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None/>
                <a:defRPr/>
              </a:pP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Overtrading may lead to a </a:t>
              </a:r>
              <a:r>
                <a:rPr lang="en-GB" altLang="en-US" sz="20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</a:t>
              </a:r>
              <a:r>
                <a:rPr lang="en-GB" altLang="en-US" sz="2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 expected:</a:t>
              </a:r>
              <a:endPara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9F5A688A-593B-49BE-9FD2-6D6CB1BAC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Ratios to Predict Failure</a:t>
            </a: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11" name="TextBox 2">
            <a:extLst>
              <a:ext uri="{FF2B5EF4-FFF2-40B4-BE49-F238E27FC236}">
                <a16:creationId xmlns:a16="http://schemas.microsoft.com/office/drawing/2014/main" id="{A9B5FB9F-D61D-4BA3-8B96-497D889F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9032"/>
            <a:ext cx="5501834" cy="4471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bg1"/>
                </a:solidFill>
                <a:latin typeface="+mn-lt"/>
              </a:rPr>
              <a:t>An analyst will look at a combination of ratios to judge the health of a business.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bg1"/>
                </a:solidFill>
                <a:latin typeface="+mn-lt"/>
              </a:rPr>
              <a:t>Is it possible to develop a mathematical formula for failure?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bg1"/>
                </a:solidFill>
                <a:latin typeface="+mn-lt"/>
              </a:rPr>
              <a:t>Beaver’s research showed that some ratios exhibited differences between businesses that subsequently failed and this that didn’t.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bg1"/>
                </a:solidFill>
                <a:latin typeface="+mn-lt"/>
              </a:rPr>
              <a:t>Zmijewski found connection between failure and rates of return and gearing, but not liquidity in his study.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>
              <a:solidFill>
                <a:schemeClr val="bg1"/>
              </a:solidFill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F06462FC-86DB-4BE3-8BC8-0502FB7F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69863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The Z-score model</a:t>
            </a:r>
            <a:endParaRPr lang="en-GB" altLang="en-US" sz="1800" i="1">
              <a:solidFill>
                <a:srgbClr val="007BA4"/>
              </a:solidFill>
              <a:latin typeface="Arial" panose="020B0604020202020204" pitchFamily="34" charset="0"/>
            </a:endParaRPr>
          </a:p>
        </p:txBody>
      </p:sp>
      <p:grpSp>
        <p:nvGrpSpPr>
          <p:cNvPr id="73731" name="Group 4">
            <a:extLst>
              <a:ext uri="{FF2B5EF4-FFF2-40B4-BE49-F238E27FC236}">
                <a16:creationId xmlns:a16="http://schemas.microsoft.com/office/drawing/2014/main" id="{E1F7E49C-B3C2-4E4B-86A2-4F5281A0A978}"/>
              </a:ext>
            </a:extLst>
          </p:cNvPr>
          <p:cNvGrpSpPr>
            <a:grpSpLocks/>
          </p:cNvGrpSpPr>
          <p:nvPr/>
        </p:nvGrpSpPr>
        <p:grpSpPr bwMode="auto">
          <a:xfrm>
            <a:off x="2192339" y="723901"/>
            <a:ext cx="7807325" cy="5459413"/>
            <a:chOff x="443" y="468"/>
            <a:chExt cx="4918" cy="3439"/>
          </a:xfrm>
        </p:grpSpPr>
        <p:sp>
          <p:nvSpPr>
            <p:cNvPr id="73732" name="AutoShape 5">
              <a:extLst>
                <a:ext uri="{FF2B5EF4-FFF2-40B4-BE49-F238E27FC236}">
                  <a16:creationId xmlns:a16="http://schemas.microsoft.com/office/drawing/2014/main" id="{EAECD5FF-9C93-4461-839F-7E1C38D3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" y="468"/>
              <a:ext cx="4812" cy="3439"/>
            </a:xfrm>
            <a:prstGeom prst="roundRect">
              <a:avLst>
                <a:gd name="adj" fmla="val 5787"/>
              </a:avLst>
            </a:prstGeom>
            <a:solidFill>
              <a:srgbClr val="DEB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33" name="Text Box 6">
              <a:extLst>
                <a:ext uri="{FF2B5EF4-FFF2-40B4-BE49-F238E27FC236}">
                  <a16:creationId xmlns:a16="http://schemas.microsoft.com/office/drawing/2014/main" id="{60297AFC-CCB5-43D1-8532-74F5E70B4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" y="1720"/>
              <a:ext cx="4197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 i="1">
                  <a:latin typeface="Arial" panose="020B0604020202020204" pitchFamily="34" charset="0"/>
                </a:rPr>
                <a:t>where: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 i="1">
                  <a:latin typeface="Arial" panose="020B0604020202020204" pitchFamily="34" charset="0"/>
                </a:rPr>
                <a:t>a = Working capital/Total assets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 i="1">
                  <a:latin typeface="Arial" panose="020B0604020202020204" pitchFamily="34" charset="0"/>
                </a:rPr>
                <a:t>b = Accumulated retained profits/Total assets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 i="1">
                  <a:latin typeface="Arial" panose="020B0604020202020204" pitchFamily="34" charset="0"/>
                </a:rPr>
                <a:t>c = Operating profit/Total assets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 i="1">
                  <a:latin typeface="Arial" panose="020B0604020202020204" pitchFamily="34" charset="0"/>
                </a:rPr>
                <a:t>d = Book (statement of financial position) value</a:t>
              </a:r>
              <a:br>
                <a:rPr lang="en-GB" altLang="en-US" sz="2000" b="1" i="1">
                  <a:latin typeface="Arial" panose="020B0604020202020204" pitchFamily="34" charset="0"/>
                </a:rPr>
              </a:br>
              <a:r>
                <a:rPr lang="en-GB" altLang="en-US" sz="2000" b="1" i="1">
                  <a:latin typeface="Arial" panose="020B0604020202020204" pitchFamily="34" charset="0"/>
                </a:rPr>
                <a:t>      of ordinary and preference shares/Total liabilities</a:t>
              </a:r>
              <a:br>
                <a:rPr lang="en-GB" altLang="en-US" sz="2000" b="1" i="1">
                  <a:latin typeface="Arial" panose="020B0604020202020204" pitchFamily="34" charset="0"/>
                </a:rPr>
              </a:br>
              <a:r>
                <a:rPr lang="en-GB" altLang="en-US" sz="2000" b="1" i="1">
                  <a:latin typeface="Arial" panose="020B0604020202020204" pitchFamily="34" charset="0"/>
                </a:rPr>
                <a:t>      at book (statement of financial position) value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 i="1">
                  <a:latin typeface="Arial" panose="020B0604020202020204" pitchFamily="34" charset="0"/>
                </a:rPr>
                <a:t>e = Sales revenue/Total assets</a:t>
              </a:r>
              <a:endParaRPr lang="en-US" altLang="en-US" sz="2000" b="1" i="1">
                <a:latin typeface="Arial" panose="020B0604020202020204" pitchFamily="34" charset="0"/>
              </a:endParaRPr>
            </a:p>
          </p:txBody>
        </p:sp>
        <p:grpSp>
          <p:nvGrpSpPr>
            <p:cNvPr id="73734" name="Group 7">
              <a:extLst>
                <a:ext uri="{FF2B5EF4-FFF2-40B4-BE49-F238E27FC236}">
                  <a16:creationId xmlns:a16="http://schemas.microsoft.com/office/drawing/2014/main" id="{9B1C79BB-4BFD-4CAF-9327-CC4918D16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" y="815"/>
              <a:ext cx="4915" cy="728"/>
              <a:chOff x="452" y="1290"/>
              <a:chExt cx="4915" cy="728"/>
            </a:xfrm>
          </p:grpSpPr>
          <p:sp>
            <p:nvSpPr>
              <p:cNvPr id="73735" name="AutoShape 8">
                <a:extLst>
                  <a:ext uri="{FF2B5EF4-FFF2-40B4-BE49-F238E27FC236}">
                    <a16:creationId xmlns:a16="http://schemas.microsoft.com/office/drawing/2014/main" id="{A239A297-822D-48E2-B408-EC134A47A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1290"/>
                <a:ext cx="795" cy="728"/>
              </a:xfrm>
              <a:prstGeom prst="cube">
                <a:avLst>
                  <a:gd name="adj" fmla="val 15208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3736" name="AutoShape 9">
                <a:extLst>
                  <a:ext uri="{FF2B5EF4-FFF2-40B4-BE49-F238E27FC236}">
                    <a16:creationId xmlns:a16="http://schemas.microsoft.com/office/drawing/2014/main" id="{5F4972AF-651D-4C7E-A9C5-2D97BFD01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1290"/>
                <a:ext cx="3967" cy="728"/>
              </a:xfrm>
              <a:prstGeom prst="cube">
                <a:avLst>
                  <a:gd name="adj" fmla="val 15208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3737" name="Text Box 10">
                <a:extLst>
                  <a:ext uri="{FF2B5EF4-FFF2-40B4-BE49-F238E27FC236}">
                    <a16:creationId xmlns:a16="http://schemas.microsoft.com/office/drawing/2014/main" id="{278D8247-95EB-4821-B269-A1CA8611F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" y="1555"/>
                <a:ext cx="3902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300" b="1">
                    <a:latin typeface="Arial" panose="020B0604020202020204" pitchFamily="34" charset="0"/>
                  </a:rPr>
                  <a:t> 1.2</a:t>
                </a:r>
                <a:r>
                  <a:rPr lang="en-GB" altLang="en-US" sz="2300" b="1" i="1">
                    <a:latin typeface="Arial" panose="020B0604020202020204" pitchFamily="34" charset="0"/>
                  </a:rPr>
                  <a:t>a</a:t>
                </a:r>
                <a:r>
                  <a:rPr lang="en-GB" altLang="en-US" sz="2300" b="1">
                    <a:latin typeface="Arial" panose="020B0604020202020204" pitchFamily="34" charset="0"/>
                  </a:rPr>
                  <a:t> + 1.4</a:t>
                </a:r>
                <a:r>
                  <a:rPr lang="en-GB" altLang="en-US" sz="2300" b="1" i="1">
                    <a:latin typeface="Arial" panose="020B0604020202020204" pitchFamily="34" charset="0"/>
                  </a:rPr>
                  <a:t>b</a:t>
                </a:r>
                <a:r>
                  <a:rPr lang="en-GB" altLang="en-US" sz="2300" b="1">
                    <a:latin typeface="Arial" panose="020B0604020202020204" pitchFamily="34" charset="0"/>
                  </a:rPr>
                  <a:t> + 3.3</a:t>
                </a:r>
                <a:r>
                  <a:rPr lang="en-GB" altLang="en-US" sz="2300" b="1" i="1">
                    <a:latin typeface="Arial" panose="020B0604020202020204" pitchFamily="34" charset="0"/>
                  </a:rPr>
                  <a:t>c</a:t>
                </a:r>
                <a:r>
                  <a:rPr lang="en-GB" altLang="en-US" sz="2300" b="1">
                    <a:latin typeface="Arial" panose="020B0604020202020204" pitchFamily="34" charset="0"/>
                  </a:rPr>
                  <a:t> + 0.6</a:t>
                </a:r>
                <a:r>
                  <a:rPr lang="en-GB" altLang="en-US" sz="2300" b="1" i="1">
                    <a:latin typeface="Arial" panose="020B0604020202020204" pitchFamily="34" charset="0"/>
                  </a:rPr>
                  <a:t>d</a:t>
                </a:r>
                <a:r>
                  <a:rPr lang="en-GB" altLang="en-US" sz="2300" b="1">
                    <a:latin typeface="Arial" panose="020B0604020202020204" pitchFamily="34" charset="0"/>
                  </a:rPr>
                  <a:t> + 1.0</a:t>
                </a:r>
                <a:r>
                  <a:rPr lang="en-GB" altLang="en-US" sz="2300" b="1" i="1">
                    <a:latin typeface="Arial" panose="020B0604020202020204" pitchFamily="34" charset="0"/>
                  </a:rPr>
                  <a:t>e</a:t>
                </a:r>
                <a:r>
                  <a:rPr lang="en-GB" altLang="en-US" sz="2000" b="1">
                    <a:latin typeface="Arial" panose="020B0604020202020204" pitchFamily="34" charset="0"/>
                  </a:rPr>
                  <a:t>    </a:t>
                </a:r>
                <a:endParaRPr lang="en-GB" altLang="en-US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738" name="Text Box 11">
                <a:extLst>
                  <a:ext uri="{FF2B5EF4-FFF2-40B4-BE49-F238E27FC236}">
                    <a16:creationId xmlns:a16="http://schemas.microsoft.com/office/drawing/2014/main" id="{B247C02C-A53A-49C0-873A-85ED9ACAE1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506"/>
                <a:ext cx="66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 i="1">
                    <a:solidFill>
                      <a:srgbClr val="FFCC99"/>
                    </a:solidFill>
                    <a:latin typeface="Arial" panose="020B0604020202020204" pitchFamily="34" charset="0"/>
                  </a:rPr>
                  <a:t>Z =</a:t>
                </a:r>
                <a:r>
                  <a:rPr lang="en-GB" altLang="en-US" sz="1600" b="1" i="1">
                    <a:solidFill>
                      <a:srgbClr val="FFCC99"/>
                    </a:solidFill>
                    <a:latin typeface="Arial" panose="020B0604020202020204" pitchFamily="34" charset="0"/>
                  </a:rPr>
                  <a:t> </a:t>
                </a:r>
                <a:endParaRPr lang="en-GB" altLang="en-US" sz="2400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FED42-C9E3-44FD-3FC9-77032EC49B2F}"/>
              </a:ext>
            </a:extLst>
          </p:cNvPr>
          <p:cNvSpPr txBox="1"/>
          <p:nvPr/>
        </p:nvSpPr>
        <p:spPr>
          <a:xfrm>
            <a:off x="766618" y="535709"/>
            <a:ext cx="562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Consider the following….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81579-B6EE-A869-0139-6E32CD9F7AC9}"/>
              </a:ext>
            </a:extLst>
          </p:cNvPr>
          <p:cNvSpPr txBox="1"/>
          <p:nvPr/>
        </p:nvSpPr>
        <p:spPr>
          <a:xfrm>
            <a:off x="877455" y="1459345"/>
            <a:ext cx="9559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2022 Marks &amp; Spencer made £10.9bn in revenue and £391.7m in profit before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2021 Boden made £256m in revenue and £14m in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company is performing better?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C1564-23A1-9A0C-03CA-7D383147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55" y="2818096"/>
            <a:ext cx="4529522" cy="2669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61DC9-F5D8-F0D8-7711-2FE2BCD5D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79" y="3429000"/>
            <a:ext cx="4709694" cy="28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67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>
            <a:extLst>
              <a:ext uri="{FF2B5EF4-FFF2-40B4-BE49-F238E27FC236}">
                <a16:creationId xmlns:a16="http://schemas.microsoft.com/office/drawing/2014/main" id="{01AACD6B-B071-4E3F-9228-DCD682D1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171450"/>
            <a:ext cx="710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7BA4"/>
                </a:solidFill>
                <a:latin typeface="Arial" panose="020B0604020202020204" pitchFamily="34" charset="0"/>
              </a:rPr>
              <a:t>Limitations of ratio analysis</a:t>
            </a:r>
          </a:p>
        </p:txBody>
      </p:sp>
      <p:grpSp>
        <p:nvGrpSpPr>
          <p:cNvPr id="75779" name="Group 71">
            <a:extLst>
              <a:ext uri="{FF2B5EF4-FFF2-40B4-BE49-F238E27FC236}">
                <a16:creationId xmlns:a16="http://schemas.microsoft.com/office/drawing/2014/main" id="{6E079F06-D54C-4509-A7E7-57C5F1F624BE}"/>
              </a:ext>
            </a:extLst>
          </p:cNvPr>
          <p:cNvGrpSpPr>
            <a:grpSpLocks/>
          </p:cNvGrpSpPr>
          <p:nvPr/>
        </p:nvGrpSpPr>
        <p:grpSpPr bwMode="auto">
          <a:xfrm>
            <a:off x="3597275" y="708025"/>
            <a:ext cx="4999038" cy="5589588"/>
            <a:chOff x="1313" y="567"/>
            <a:chExt cx="3149" cy="3521"/>
          </a:xfrm>
        </p:grpSpPr>
        <p:sp>
          <p:nvSpPr>
            <p:cNvPr id="75780" name="AutoShape 52">
              <a:extLst>
                <a:ext uri="{FF2B5EF4-FFF2-40B4-BE49-F238E27FC236}">
                  <a16:creationId xmlns:a16="http://schemas.microsoft.com/office/drawing/2014/main" id="{7CED2C3D-4074-492C-A747-D0A9CF8CF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567"/>
              <a:ext cx="2583" cy="517"/>
            </a:xfrm>
            <a:prstGeom prst="cube">
              <a:avLst>
                <a:gd name="adj" fmla="val 1875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81" name="AutoShape 53">
              <a:extLst>
                <a:ext uri="{FF2B5EF4-FFF2-40B4-BE49-F238E27FC236}">
                  <a16:creationId xmlns:a16="http://schemas.microsoft.com/office/drawing/2014/main" id="{A6E4187A-55DF-4C25-BFF4-5EB0CDBB1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2362"/>
              <a:ext cx="2584" cy="517"/>
            </a:xfrm>
            <a:prstGeom prst="cube">
              <a:avLst>
                <a:gd name="adj" fmla="val 1875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82" name="Text Box 54">
              <a:extLst>
                <a:ext uri="{FF2B5EF4-FFF2-40B4-BE49-F238E27FC236}">
                  <a16:creationId xmlns:a16="http://schemas.microsoft.com/office/drawing/2014/main" id="{2932A9F6-DE72-4121-BF45-AC09C82FB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2543"/>
              <a:ext cx="24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latin typeface="Arial" panose="020B0604020202020204" pitchFamily="34" charset="0"/>
                </a:rPr>
                <a:t>Over-reliance on ratios</a:t>
              </a:r>
            </a:p>
          </p:txBody>
        </p:sp>
        <p:sp>
          <p:nvSpPr>
            <p:cNvPr id="75783" name="AutoShape 55">
              <a:extLst>
                <a:ext uri="{FF2B5EF4-FFF2-40B4-BE49-F238E27FC236}">
                  <a16:creationId xmlns:a16="http://schemas.microsoft.com/office/drawing/2014/main" id="{6733295C-E750-4BF3-A164-73D7EB5A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2969"/>
              <a:ext cx="2584" cy="516"/>
            </a:xfrm>
            <a:prstGeom prst="cube">
              <a:avLst>
                <a:gd name="adj" fmla="val 1875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84" name="Text Box 56">
              <a:extLst>
                <a:ext uri="{FF2B5EF4-FFF2-40B4-BE49-F238E27FC236}">
                  <a16:creationId xmlns:a16="http://schemas.microsoft.com/office/drawing/2014/main" id="{B55516CD-0A2A-4867-971E-997634ACA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141"/>
              <a:ext cx="26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latin typeface="Arial" panose="020B0604020202020204" pitchFamily="34" charset="0"/>
                </a:rPr>
                <a:t>Basis for comparison</a:t>
              </a:r>
            </a:p>
          </p:txBody>
        </p:sp>
        <p:sp>
          <p:nvSpPr>
            <p:cNvPr id="75785" name="Text Box 57">
              <a:extLst>
                <a:ext uri="{FF2B5EF4-FFF2-40B4-BE49-F238E27FC236}">
                  <a16:creationId xmlns:a16="http://schemas.microsoft.com/office/drawing/2014/main" id="{A455C9DF-113A-45B4-B31E-28411929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4" y="740"/>
              <a:ext cx="26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latin typeface="Arial" panose="020B0604020202020204" pitchFamily="34" charset="0"/>
                </a:rPr>
                <a:t>Quality of financial statements</a:t>
              </a:r>
            </a:p>
          </p:txBody>
        </p:sp>
        <p:sp>
          <p:nvSpPr>
            <p:cNvPr id="75786" name="AutoShape 58">
              <a:extLst>
                <a:ext uri="{FF2B5EF4-FFF2-40B4-BE49-F238E27FC236}">
                  <a16:creationId xmlns:a16="http://schemas.microsoft.com/office/drawing/2014/main" id="{0D13099A-7267-40A8-A0A8-D56ADC49A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3568"/>
              <a:ext cx="2583" cy="516"/>
            </a:xfrm>
            <a:prstGeom prst="cube">
              <a:avLst>
                <a:gd name="adj" fmla="val 1875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87" name="Text Box 59">
              <a:extLst>
                <a:ext uri="{FF2B5EF4-FFF2-40B4-BE49-F238E27FC236}">
                  <a16:creationId xmlns:a16="http://schemas.microsoft.com/office/drawing/2014/main" id="{2C9706D7-25D6-4B1B-B853-BE0FE1283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3646"/>
              <a:ext cx="262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latin typeface="Arial" panose="020B0604020202020204" pitchFamily="34" charset="0"/>
                </a:rPr>
                <a:t>Statement of financial position ratios</a:t>
              </a:r>
            </a:p>
          </p:txBody>
        </p:sp>
        <p:sp>
          <p:nvSpPr>
            <p:cNvPr id="75788" name="AutoShape 60">
              <a:extLst>
                <a:ext uri="{FF2B5EF4-FFF2-40B4-BE49-F238E27FC236}">
                  <a16:creationId xmlns:a16="http://schemas.microsoft.com/office/drawing/2014/main" id="{645E01E9-EB6E-4FD3-9A04-CA5417CC5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682"/>
              <a:ext cx="380" cy="380"/>
            </a:xfrm>
            <a:prstGeom prst="cube">
              <a:avLst>
                <a:gd name="adj" fmla="val 2034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89" name="AutoShape 61">
              <a:extLst>
                <a:ext uri="{FF2B5EF4-FFF2-40B4-BE49-F238E27FC236}">
                  <a16:creationId xmlns:a16="http://schemas.microsoft.com/office/drawing/2014/main" id="{F03E7331-5651-4AE2-96B3-7BC3E243C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1764"/>
              <a:ext cx="2583" cy="517"/>
            </a:xfrm>
            <a:prstGeom prst="cube">
              <a:avLst>
                <a:gd name="adj" fmla="val 18750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90" name="Text Box 62">
              <a:extLst>
                <a:ext uri="{FF2B5EF4-FFF2-40B4-BE49-F238E27FC236}">
                  <a16:creationId xmlns:a16="http://schemas.microsoft.com/office/drawing/2014/main" id="{FE29C969-541B-414D-8CD3-09C4D551A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" y="1937"/>
              <a:ext cx="26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latin typeface="Arial" panose="020B0604020202020204" pitchFamily="34" charset="0"/>
                </a:rPr>
                <a:t>Inflation</a:t>
              </a:r>
            </a:p>
          </p:txBody>
        </p:sp>
        <p:sp>
          <p:nvSpPr>
            <p:cNvPr id="75791" name="AutoShape 63">
              <a:extLst>
                <a:ext uri="{FF2B5EF4-FFF2-40B4-BE49-F238E27FC236}">
                  <a16:creationId xmlns:a16="http://schemas.microsoft.com/office/drawing/2014/main" id="{18BFAD34-E6E8-4101-A901-643EF778A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1870"/>
              <a:ext cx="380" cy="380"/>
            </a:xfrm>
            <a:prstGeom prst="cube">
              <a:avLst>
                <a:gd name="adj" fmla="val 2034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92" name="AutoShape 64">
              <a:extLst>
                <a:ext uri="{FF2B5EF4-FFF2-40B4-BE49-F238E27FC236}">
                  <a16:creationId xmlns:a16="http://schemas.microsoft.com/office/drawing/2014/main" id="{BD1B40BA-58BF-4D45-AD68-9162ADA78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474"/>
              <a:ext cx="380" cy="380"/>
            </a:xfrm>
            <a:prstGeom prst="cube">
              <a:avLst>
                <a:gd name="adj" fmla="val 2034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93" name="AutoShape 65">
              <a:extLst>
                <a:ext uri="{FF2B5EF4-FFF2-40B4-BE49-F238E27FC236}">
                  <a16:creationId xmlns:a16="http://schemas.microsoft.com/office/drawing/2014/main" id="{09F5F37B-76AB-43D0-AC25-41C2FD245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3084"/>
              <a:ext cx="380" cy="380"/>
            </a:xfrm>
            <a:prstGeom prst="cube">
              <a:avLst>
                <a:gd name="adj" fmla="val 2034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5794" name="AutoShape 66">
              <a:extLst>
                <a:ext uri="{FF2B5EF4-FFF2-40B4-BE49-F238E27FC236}">
                  <a16:creationId xmlns:a16="http://schemas.microsoft.com/office/drawing/2014/main" id="{032E95B1-8FA2-4EFC-B7B8-2FEA99A99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" y="3678"/>
              <a:ext cx="380" cy="380"/>
            </a:xfrm>
            <a:prstGeom prst="cube">
              <a:avLst>
                <a:gd name="adj" fmla="val 20347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5795" name="Group 70">
              <a:extLst>
                <a:ext uri="{FF2B5EF4-FFF2-40B4-BE49-F238E27FC236}">
                  <a16:creationId xmlns:a16="http://schemas.microsoft.com/office/drawing/2014/main" id="{6EDB9C9D-CA00-4573-B5A3-D866C2533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5" y="1169"/>
              <a:ext cx="3138" cy="517"/>
              <a:chOff x="1452" y="703"/>
              <a:chExt cx="3138" cy="517"/>
            </a:xfrm>
          </p:grpSpPr>
          <p:sp>
            <p:nvSpPr>
              <p:cNvPr id="75796" name="AutoShape 67">
                <a:extLst>
                  <a:ext uri="{FF2B5EF4-FFF2-40B4-BE49-F238E27FC236}">
                    <a16:creationId xmlns:a16="http://schemas.microsoft.com/office/drawing/2014/main" id="{1BEFD87D-02DA-4FBE-B3E2-41CEBF661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7" y="703"/>
                <a:ext cx="2583" cy="517"/>
              </a:xfrm>
              <a:prstGeom prst="cube">
                <a:avLst>
                  <a:gd name="adj" fmla="val 18750"/>
                </a:avLst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5797" name="Text Box 68">
                <a:extLst>
                  <a:ext uri="{FF2B5EF4-FFF2-40B4-BE49-F238E27FC236}">
                    <a16:creationId xmlns:a16="http://schemas.microsoft.com/office/drawing/2014/main" id="{03A2C442-4D6A-4372-BC44-BF16C6E099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0" y="876"/>
                <a:ext cx="26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000" b="1">
                    <a:latin typeface="Arial" panose="020B0604020202020204" pitchFamily="34" charset="0"/>
                  </a:rPr>
                  <a:t>Creative accounting</a:t>
                </a:r>
              </a:p>
            </p:txBody>
          </p:sp>
          <p:sp>
            <p:nvSpPr>
              <p:cNvPr id="75798" name="AutoShape 69">
                <a:extLst>
                  <a:ext uri="{FF2B5EF4-FFF2-40B4-BE49-F238E27FC236}">
                    <a16:creationId xmlns:a16="http://schemas.microsoft.com/office/drawing/2014/main" id="{1F0D16EF-BE30-4B6E-A2DA-FC75932AB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818"/>
                <a:ext cx="380" cy="380"/>
              </a:xfrm>
              <a:prstGeom prst="cube">
                <a:avLst>
                  <a:gd name="adj" fmla="val 20347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657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5207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E243B-3582-4976-8CED-21A76B543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361" y="365760"/>
            <a:ext cx="5677279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b="0" dirty="0">
                <a:latin typeface="+mj-lt"/>
              </a:rPr>
              <a:t>What’s Next…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1E167-05F0-4422-8867-7E150CE38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8176" y="1956816"/>
            <a:ext cx="6153868" cy="4024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5.30pm to 7.30pm – Cost </a:t>
            </a:r>
            <a:r>
              <a:rPr lang="en-US" sz="2100">
                <a:latin typeface="+mn-lt"/>
              </a:rPr>
              <a:t>behaviour</a:t>
            </a:r>
            <a:r>
              <a:rPr lang="en-US" sz="2100" dirty="0">
                <a:latin typeface="+mn-lt"/>
              </a:rPr>
              <a:t>, pricing and budgets (incl 10 minutes break).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7.30pm to 8.30pm – Review round 1 and prepare round 2.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+mn-lt"/>
              </a:rPr>
              <a:t>8.30pm – Finish!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991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FED42-C9E3-44FD-3FC9-77032EC49B2F}"/>
              </a:ext>
            </a:extLst>
          </p:cNvPr>
          <p:cNvSpPr txBox="1"/>
          <p:nvPr/>
        </p:nvSpPr>
        <p:spPr>
          <a:xfrm>
            <a:off x="766618" y="535709"/>
            <a:ext cx="562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Consider the following….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81579-B6EE-A869-0139-6E32CD9F7AC9}"/>
              </a:ext>
            </a:extLst>
          </p:cNvPr>
          <p:cNvSpPr txBox="1"/>
          <p:nvPr/>
        </p:nvSpPr>
        <p:spPr>
          <a:xfrm>
            <a:off x="766618" y="1124530"/>
            <a:ext cx="9559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about if I told you in 2-21 M&amp;S made £9.2bn in revenue and a loss of £209m and 2019 Boden made £295m in revenue and a profit of £14m?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showed you this graph of M&amp;S share price over the last year?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E2F40-D53D-1293-E726-194697E21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37" y="3190679"/>
            <a:ext cx="4980317" cy="32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DD8FF-66D5-4591-6015-58E7D3221566}"/>
              </a:ext>
            </a:extLst>
          </p:cNvPr>
          <p:cNvSpPr txBox="1"/>
          <p:nvPr/>
        </p:nvSpPr>
        <p:spPr>
          <a:xfrm>
            <a:off x="794327" y="609600"/>
            <a:ext cx="798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learned in Session 2 that different groups of people use financial information for different reasons…</a:t>
            </a:r>
          </a:p>
        </p:txBody>
      </p:sp>
      <p:pic>
        <p:nvPicPr>
          <p:cNvPr id="4" name="Picture 3" descr="Two people having a discussion&#10;&#10;Description automatically generated with low confidence">
            <a:extLst>
              <a:ext uri="{FF2B5EF4-FFF2-40B4-BE49-F238E27FC236}">
                <a16:creationId xmlns:a16="http://schemas.microsoft.com/office/drawing/2014/main" id="{ADEF80B6-C2D0-5477-D187-5AD0C7BB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671" y="1564120"/>
            <a:ext cx="3324225" cy="2381250"/>
          </a:xfrm>
          <a:prstGeom prst="rect">
            <a:avLst/>
          </a:prstGeom>
        </p:spPr>
      </p:pic>
      <p:pic>
        <p:nvPicPr>
          <p:cNvPr id="7" name="Picture 6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EF23EAF-3DC6-62F6-ADF9-BCFBB6553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19200" y="3754628"/>
            <a:ext cx="3196816" cy="2130378"/>
          </a:xfrm>
          <a:prstGeom prst="rect">
            <a:avLst/>
          </a:prstGeom>
        </p:spPr>
      </p:pic>
      <p:pic>
        <p:nvPicPr>
          <p:cNvPr id="9" name="Picture 8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id="{B6E90F0A-572D-2DF6-F55F-EE622C573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80141" y="1637099"/>
            <a:ext cx="3910060" cy="2932545"/>
          </a:xfrm>
          <a:prstGeom prst="rect">
            <a:avLst/>
          </a:prstGeom>
        </p:spPr>
      </p:pic>
      <p:pic>
        <p:nvPicPr>
          <p:cNvPr id="11" name="Picture 10" descr="A picture containing text, indoor, shelf, scene&#10;&#10;Description automatically generated">
            <a:extLst>
              <a:ext uri="{FF2B5EF4-FFF2-40B4-BE49-F238E27FC236}">
                <a16:creationId xmlns:a16="http://schemas.microsoft.com/office/drawing/2014/main" id="{D343C21F-8172-123D-0CDD-ADDDC7F0C6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23120" y="1219246"/>
            <a:ext cx="3060481" cy="2830945"/>
          </a:xfrm>
          <a:prstGeom prst="rect">
            <a:avLst/>
          </a:prstGeom>
        </p:spPr>
      </p:pic>
      <p:pic>
        <p:nvPicPr>
          <p:cNvPr id="14" name="Picture 13" descr="A brick building with a black door&#10;&#10;Description automatically generated with low confidence">
            <a:extLst>
              <a:ext uri="{FF2B5EF4-FFF2-40B4-BE49-F238E27FC236}">
                <a16:creationId xmlns:a16="http://schemas.microsoft.com/office/drawing/2014/main" id="{67AA76A3-B3F5-BEE4-9837-635A0A146A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8224" y="3754628"/>
            <a:ext cx="4996873" cy="2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1DF99-23C1-4DE3-BB05-66C8E0FC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Interpreting financial performance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2EF141-F789-40E7-8F7D-7CE17B86F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586031"/>
              </p:ext>
            </p:extLst>
          </p:nvPr>
        </p:nvGraphicFramePr>
        <p:xfrm>
          <a:off x="1108843" y="1690690"/>
          <a:ext cx="9974314" cy="3626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4902">
                  <a:extLst>
                    <a:ext uri="{9D8B030D-6E8A-4147-A177-3AD203B41FA5}">
                      <a16:colId xmlns:a16="http://schemas.microsoft.com/office/drawing/2014/main" val="3308887094"/>
                    </a:ext>
                  </a:extLst>
                </a:gridCol>
                <a:gridCol w="1424902">
                  <a:extLst>
                    <a:ext uri="{9D8B030D-6E8A-4147-A177-3AD203B41FA5}">
                      <a16:colId xmlns:a16="http://schemas.microsoft.com/office/drawing/2014/main" val="478427921"/>
                    </a:ext>
                  </a:extLst>
                </a:gridCol>
                <a:gridCol w="1424902">
                  <a:extLst>
                    <a:ext uri="{9D8B030D-6E8A-4147-A177-3AD203B41FA5}">
                      <a16:colId xmlns:a16="http://schemas.microsoft.com/office/drawing/2014/main" val="2492507480"/>
                    </a:ext>
                  </a:extLst>
                </a:gridCol>
                <a:gridCol w="1424902">
                  <a:extLst>
                    <a:ext uri="{9D8B030D-6E8A-4147-A177-3AD203B41FA5}">
                      <a16:colId xmlns:a16="http://schemas.microsoft.com/office/drawing/2014/main" val="1663082496"/>
                    </a:ext>
                  </a:extLst>
                </a:gridCol>
                <a:gridCol w="1424902">
                  <a:extLst>
                    <a:ext uri="{9D8B030D-6E8A-4147-A177-3AD203B41FA5}">
                      <a16:colId xmlns:a16="http://schemas.microsoft.com/office/drawing/2014/main" val="1602886946"/>
                    </a:ext>
                  </a:extLst>
                </a:gridCol>
                <a:gridCol w="1424902">
                  <a:extLst>
                    <a:ext uri="{9D8B030D-6E8A-4147-A177-3AD203B41FA5}">
                      <a16:colId xmlns:a16="http://schemas.microsoft.com/office/drawing/2014/main" val="252810245"/>
                    </a:ext>
                  </a:extLst>
                </a:gridCol>
                <a:gridCol w="1424902">
                  <a:extLst>
                    <a:ext uri="{9D8B030D-6E8A-4147-A177-3AD203B41FA5}">
                      <a16:colId xmlns:a16="http://schemas.microsoft.com/office/drawing/2014/main" val="773097611"/>
                    </a:ext>
                  </a:extLst>
                </a:gridCol>
              </a:tblGrid>
              <a:tr h="48764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Yr</a:t>
                      </a:r>
                      <a:r>
                        <a:rPr lang="en-US" sz="2000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285876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r>
                        <a:rPr lang="en-US" sz="2000" dirty="0"/>
                        <a:t>Sales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210,000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1156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7427"/>
                  </a:ext>
                </a:extLst>
              </a:tr>
              <a:tr h="661328">
                <a:tc>
                  <a:txBody>
                    <a:bodyPr/>
                    <a:lstStyle/>
                    <a:p>
                      <a:r>
                        <a:rPr lang="en-US" sz="2000" dirty="0"/>
                        <a:t>Cost of sales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55,000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82,000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120,000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32158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37.5%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49%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25416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r>
                        <a:rPr lang="en-US" sz="2000" dirty="0"/>
                        <a:t>Profit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68,000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80,000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90,000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4319"/>
                  </a:ext>
                </a:extLst>
              </a:tr>
              <a:tr h="48764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62.5%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18%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12.5%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526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3B1122-B1EC-47E0-8A4C-4D1E9BD8411E}"/>
              </a:ext>
            </a:extLst>
          </p:cNvPr>
          <p:cNvSpPr txBox="1"/>
          <p:nvPr/>
        </p:nvSpPr>
        <p:spPr>
          <a:xfrm>
            <a:off x="1397877" y="5784971"/>
            <a:ext cx="848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231F20"/>
                </a:solidFill>
                <a:latin typeface="Arial" panose="020B0604020202020204"/>
              </a:rPr>
              <a:t>What can you tell me about this company’s performance now?</a:t>
            </a:r>
            <a:endParaRPr lang="en-GB" sz="2000" dirty="0">
              <a:solidFill>
                <a:srgbClr val="231F2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826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9EA53-44F2-4766-AA3B-50CF033E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Types of financial analysis</a:t>
            </a:r>
            <a:endParaRPr lang="en-GB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D31BD2-06A6-4312-B791-37FBC7D00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96825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246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128&quot;&gt;&lt;/object&gt;&lt;object type=&quot;2&quot; unique_id=&quot;10129&quot;&gt;&lt;object type=&quot;3&quot; unique_id=&quot;10130&quot;&gt;&lt;property id=&quot;20148&quot; value=&quot;5&quot;/&gt;&lt;property id=&quot;20300&quot; value=&quot;Slide 2&quot;/&gt;&lt;property id=&quot;20307&quot; value=&quot;272&quot;/&gt;&lt;/object&gt;&lt;object type=&quot;3&quot; unique_id=&quot;10131&quot;&gt;&lt;property id=&quot;20148&quot; value=&quot;5&quot;/&gt;&lt;property id=&quot;20300&quot; value=&quot;Slide 3&quot;/&gt;&lt;property id=&quot;20307&quot; value=&quot;277&quot;/&gt;&lt;/object&gt;&lt;object type=&quot;3&quot; unique_id=&quot;10132&quot;&gt;&lt;property id=&quot;20148&quot; value=&quot;5&quot;/&gt;&lt;property id=&quot;20300&quot; value=&quot;Slide 4&quot;/&gt;&lt;property id=&quot;20307&quot; value=&quot;270&quot;/&gt;&lt;/object&gt;&lt;object type=&quot;3&quot; unique_id=&quot;10133&quot;&gt;&lt;property id=&quot;20148&quot; value=&quot;5&quot;/&gt;&lt;property id=&quot;20300&quot; value=&quot;Slide 5&quot;/&gt;&lt;property id=&quot;20307&quot; value=&quot;265&quot;/&gt;&lt;/object&gt;&lt;object type=&quot;3&quot; unique_id=&quot;10135&quot;&gt;&lt;property id=&quot;20148&quot; value=&quot;5&quot;/&gt;&lt;property id=&quot;20300&quot; value=&quot;Slide 7&quot;/&gt;&lt;property id=&quot;20307&quot; value=&quot;273&quot;/&gt;&lt;/object&gt;&lt;object type=&quot;3&quot; unique_id=&quot;10136&quot;&gt;&lt;property id=&quot;20148&quot; value=&quot;5&quot;/&gt;&lt;property id=&quot;20300&quot; value=&quot;Slide 8&quot;/&gt;&lt;property id=&quot;20307&quot; value=&quot;263&quot;/&gt;&lt;/object&gt;&lt;object type=&quot;3&quot; unique_id=&quot;10137&quot;&gt;&lt;property id=&quot;20148&quot; value=&quot;5&quot;/&gt;&lt;property id=&quot;20300&quot; value=&quot;Slide 9&quot;/&gt;&lt;property id=&quot;20307&quot; value=&quot;267&quot;/&gt;&lt;/object&gt;&lt;object type=&quot;3&quot; unique_id=&quot;10138&quot;&gt;&lt;property id=&quot;20148&quot; value=&quot;5&quot;/&gt;&lt;property id=&quot;20300&quot; value=&quot;Slide 10&quot;/&gt;&lt;property id=&quot;20307&quot; value=&quot;268&quot;/&gt;&lt;/object&gt;&lt;object type=&quot;3&quot; unique_id=&quot;10139&quot;&gt;&lt;property id=&quot;20148&quot; value=&quot;5&quot;/&gt;&lt;property id=&quot;20300&quot; value=&quot;Slide 11&quot;/&gt;&lt;property id=&quot;20307&quot; value=&quot;269&quot;/&gt;&lt;/object&gt;&lt;object type=&quot;3&quot; unique_id=&quot;10140&quot;&gt;&lt;property id=&quot;20148&quot; value=&quot;5&quot;/&gt;&lt;property id=&quot;20300&quot; value=&quot;Slide 12&quot;/&gt;&lt;property id=&quot;20307&quot; value=&quot;276&quot;/&gt;&lt;/object&gt;&lt;object type=&quot;3&quot; unique_id=&quot;10146&quot;&gt;&lt;property id=&quot;20148&quot; value=&quot;5&quot;/&gt;&lt;property id=&quot;20300&quot; value=&quot;Slide 18&quot;/&gt;&lt;property id=&quot;20307&quot; value=&quot;282&quot;/&gt;&lt;/object&gt;&lt;object type=&quot;3&quot; unique_id=&quot;10147&quot;&gt;&lt;property id=&quot;20148&quot; value=&quot;5&quot;/&gt;&lt;property id=&quot;20300&quot; value=&quot;Slide 19&quot;/&gt;&lt;property id=&quot;20307&quot; value=&quot;283&quot;/&gt;&lt;/object&gt;&lt;object type=&quot;3&quot; unique_id=&quot;10148&quot;&gt;&lt;property id=&quot;20148&quot; value=&quot;5&quot;/&gt;&lt;property id=&quot;20300&quot; value=&quot;Slide 20&quot;/&gt;&lt;property id=&quot;20307&quot; value=&quot;271&quot;/&gt;&lt;/object&gt;&lt;object type=&quot;3&quot; unique_id=&quot;12198&quot;&gt;&lt;property id=&quot;20148&quot; value=&quot;5&quot;/&gt;&lt;property id=&quot;20300&quot; value=&quot;Slide 6&quot;/&gt;&lt;property id=&quot;20307&quot; value=&quot;290&quot;/&gt;&lt;/object&gt;&lt;object type=&quot;3&quot; unique_id=&quot;12199&quot;&gt;&lt;property id=&quot;20148&quot; value=&quot;5&quot;/&gt;&lt;property id=&quot;20300&quot; value=&quot;Slide 14&quot;/&gt;&lt;property id=&quot;20307&quot; value=&quot;293&quot;/&gt;&lt;/object&gt;&lt;object type=&quot;3&quot; unique_id=&quot;12200&quot;&gt;&lt;property id=&quot;20148&quot; value=&quot;5&quot;/&gt;&lt;property id=&quot;20300&quot; value=&quot;Slide 13&quot;/&gt;&lt;property id=&quot;20307&quot; value=&quot;294&quot;/&gt;&lt;/object&gt;&lt;object type=&quot;3&quot; unique_id=&quot;12201&quot;&gt;&lt;property id=&quot;20148&quot; value=&quot;5&quot;/&gt;&lt;property id=&quot;20300&quot; value=&quot;Slide 15&quot;/&gt;&lt;property id=&quot;20307&quot; value=&quot;296&quot;/&gt;&lt;/object&gt;&lt;object type=&quot;3&quot; unique_id=&quot;12202&quot;&gt;&lt;property id=&quot;20148&quot; value=&quot;5&quot;/&gt;&lt;property id=&quot;20300&quot; value=&quot;Slide 16&quot;/&gt;&lt;property id=&quot;20307&quot; value=&quot;287&quot;/&gt;&lt;/object&gt;&lt;object type=&quot;3&quot; unique_id=&quot;12203&quot;&gt;&lt;property id=&quot;20148&quot; value=&quot;5&quot;/&gt;&lt;property id=&quot;20300&quot; value=&quot;Slide 17&quot;/&gt;&lt;property id=&quot;20307&quot; value=&quot;288&quot;/&gt;&lt;/object&gt;&lt;object type=&quot;3&quot; unique_id=&quot;12281&quot;&gt;&lt;property id=&quot;20148&quot; value=&quot;5&quot;/&gt;&lt;property id=&quot;20300&quot; value=&quot;Slide 1&quot;/&gt;&lt;property id=&quot;20307&quot; value=&quot;29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tent slides - basic">
  <a:themeElements>
    <a:clrScheme name="London Met Palette">
      <a:dk1>
        <a:srgbClr val="231F20"/>
      </a:dk1>
      <a:lt1>
        <a:sysClr val="window" lastClr="FFFFFF"/>
      </a:lt1>
      <a:dk2>
        <a:srgbClr val="444448"/>
      </a:dk2>
      <a:lt2>
        <a:srgbClr val="CBC8C8"/>
      </a:lt2>
      <a:accent1>
        <a:srgbClr val="FF9A32"/>
      </a:accent1>
      <a:accent2>
        <a:srgbClr val="D8484B"/>
      </a:accent2>
      <a:accent3>
        <a:srgbClr val="009A72"/>
      </a:accent3>
      <a:accent4>
        <a:srgbClr val="FBCF00"/>
      </a:accent4>
      <a:accent5>
        <a:srgbClr val="00225B"/>
      </a:accent5>
      <a:accent6>
        <a:srgbClr val="970A2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ntent slides - basic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3F9E41F-9F10-43C5-A957-A15028FC2EFC}">
  <we:reference id="wa104381063" version="1.0.0.1" store="en-001" storeType="OMEX"/>
  <we:alternateReferences>
    <we:reference id="wa104381063" version="1.0.0.1" store="en-00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2554</Words>
  <Application>Microsoft Office PowerPoint</Application>
  <PresentationFormat>Widescreen</PresentationFormat>
  <Paragraphs>474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Arial</vt:lpstr>
      <vt:lpstr>Calibri</vt:lpstr>
      <vt:lpstr>Calibri Light</vt:lpstr>
      <vt:lpstr>Cambria Math</vt:lpstr>
      <vt:lpstr>Times New Roman</vt:lpstr>
      <vt:lpstr>Default Design</vt:lpstr>
      <vt:lpstr>1_Default Design</vt:lpstr>
      <vt:lpstr>2_Content slides - basic</vt:lpstr>
      <vt:lpstr>2_Default Design</vt:lpstr>
      <vt:lpstr>4_Content slides - basic</vt:lpstr>
      <vt:lpstr>Office Theme</vt:lpstr>
      <vt:lpstr>MN7029 – Financial Decision Making</vt:lpstr>
      <vt:lpstr>Lecture recordings</vt:lpstr>
      <vt:lpstr>Learning Outcomes</vt:lpstr>
      <vt:lpstr>Interpreting financial performance</vt:lpstr>
      <vt:lpstr>PowerPoint Presentation</vt:lpstr>
      <vt:lpstr>PowerPoint Presentation</vt:lpstr>
      <vt:lpstr>PowerPoint Presentation</vt:lpstr>
      <vt:lpstr>Interpreting financial performance</vt:lpstr>
      <vt:lpstr>Types of financial analysis</vt:lpstr>
      <vt:lpstr>Financial Ratios</vt:lpstr>
      <vt:lpstr>PowerPoint Presentation</vt:lpstr>
      <vt:lpstr>Categories of Ratio</vt:lpstr>
      <vt:lpstr>PowerPoint Presentation</vt:lpstr>
      <vt:lpstr>Comparison with what?</vt:lpstr>
      <vt:lpstr>Calculating the ratios</vt:lpstr>
      <vt:lpstr>PowerPoint Presentation</vt:lpstr>
      <vt:lpstr>Operating/Gross profit margin</vt:lpstr>
      <vt:lpstr>PowerPoint Presentation</vt:lpstr>
      <vt:lpstr>Return on Ordinary Shareholders’ Funds</vt:lpstr>
      <vt:lpstr>PowerPoint Presentation</vt:lpstr>
      <vt:lpstr>Return on Capital Employed</vt:lpstr>
      <vt:lpstr>PowerPoint Presentation</vt:lpstr>
      <vt:lpstr>Profitability Summary</vt:lpstr>
      <vt:lpstr>PowerPoint Presentation</vt:lpstr>
      <vt:lpstr>PowerPoint Presentation</vt:lpstr>
      <vt:lpstr>PowerPoint Presentation</vt:lpstr>
      <vt:lpstr>PowerPoint Presentation</vt:lpstr>
      <vt:lpstr>Summary of Efficiency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dividend?</vt:lpstr>
      <vt:lpstr>PowerPoint Presentation</vt:lpstr>
      <vt:lpstr>PowerPoint Presentation</vt:lpstr>
      <vt:lpstr>PowerPoint Presentation</vt:lpstr>
      <vt:lpstr>Earnings Ratios</vt:lpstr>
      <vt:lpstr>PowerPoint Presentation</vt:lpstr>
      <vt:lpstr>PowerPoint Presentation</vt:lpstr>
      <vt:lpstr>PowerPoint Presentation</vt:lpstr>
      <vt:lpstr>PowerPoint Presentation</vt:lpstr>
      <vt:lpstr>Which ratios will be important for different industries?</vt:lpstr>
      <vt:lpstr>Overtrading</vt:lpstr>
      <vt:lpstr>PowerPoint Presentation</vt:lpstr>
      <vt:lpstr>Using Ratios to Predict Failure</vt:lpstr>
      <vt:lpstr>PowerPoint Presentation</vt:lpstr>
      <vt:lpstr>PowerPoint Presentation</vt:lpstr>
      <vt:lpstr>What’s Next…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Atrill</dc:creator>
  <cp:lastModifiedBy>Natalie Langley</cp:lastModifiedBy>
  <cp:revision>265</cp:revision>
  <dcterms:created xsi:type="dcterms:W3CDTF">2003-02-24T11:23:38Z</dcterms:created>
  <dcterms:modified xsi:type="dcterms:W3CDTF">2022-11-04T11:27:04Z</dcterms:modified>
</cp:coreProperties>
</file>