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 id="2147483690" r:id="rId3"/>
    <p:sldMasterId id="2147483703" r:id="rId4"/>
  </p:sldMasterIdLst>
  <p:notesMasterIdLst>
    <p:notesMasterId r:id="rId42"/>
  </p:notesMasterIdLst>
  <p:sldIdLst>
    <p:sldId id="313" r:id="rId5"/>
    <p:sldId id="666" r:id="rId6"/>
    <p:sldId id="685" r:id="rId7"/>
    <p:sldId id="679" r:id="rId8"/>
    <p:sldId id="692" r:id="rId9"/>
    <p:sldId id="686" r:id="rId10"/>
    <p:sldId id="687" r:id="rId11"/>
    <p:sldId id="728" r:id="rId12"/>
    <p:sldId id="729" r:id="rId13"/>
    <p:sldId id="304" r:id="rId14"/>
    <p:sldId id="320" r:id="rId15"/>
    <p:sldId id="675" r:id="rId16"/>
    <p:sldId id="738" r:id="rId17"/>
    <p:sldId id="677" r:id="rId18"/>
    <p:sldId id="258" r:id="rId19"/>
    <p:sldId id="268" r:id="rId20"/>
    <p:sldId id="269" r:id="rId21"/>
    <p:sldId id="259" r:id="rId22"/>
    <p:sldId id="321" r:id="rId23"/>
    <p:sldId id="306" r:id="rId24"/>
    <p:sldId id="739" r:id="rId25"/>
    <p:sldId id="273" r:id="rId26"/>
    <p:sldId id="322" r:id="rId27"/>
    <p:sldId id="270" r:id="rId28"/>
    <p:sldId id="307" r:id="rId29"/>
    <p:sldId id="323" r:id="rId30"/>
    <p:sldId id="308" r:id="rId31"/>
    <p:sldId id="309" r:id="rId32"/>
    <p:sldId id="310" r:id="rId33"/>
    <p:sldId id="263" r:id="rId34"/>
    <p:sldId id="264" r:id="rId35"/>
    <p:sldId id="266" r:id="rId36"/>
    <p:sldId id="265" r:id="rId37"/>
    <p:sldId id="740" r:id="rId38"/>
    <p:sldId id="741" r:id="rId39"/>
    <p:sldId id="716" r:id="rId40"/>
    <p:sldId id="67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415" autoAdjust="0"/>
  </p:normalViewPr>
  <p:slideViewPr>
    <p:cSldViewPr snapToGrid="0">
      <p:cViewPr varScale="1">
        <p:scale>
          <a:sx n="70" d="100"/>
          <a:sy n="70" d="100"/>
        </p:scale>
        <p:origin x="11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111F9-8D54-49EB-83C1-D87F53BEF29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37831CB-5A3D-4DAB-884B-4D08157A820C}">
      <dgm:prSet/>
      <dgm:spPr/>
      <dgm:t>
        <a:bodyPr/>
        <a:lstStyle/>
        <a:p>
          <a:r>
            <a:rPr lang="en-GB"/>
            <a:t>Financial Planning</a:t>
          </a:r>
          <a:endParaRPr lang="en-US"/>
        </a:p>
      </dgm:t>
    </dgm:pt>
    <dgm:pt modelId="{5FC41139-D1C4-42EB-8812-947148F86CA5}" type="parTrans" cxnId="{8E145549-7664-496F-BA04-7A4CD1264BC9}">
      <dgm:prSet/>
      <dgm:spPr/>
      <dgm:t>
        <a:bodyPr/>
        <a:lstStyle/>
        <a:p>
          <a:endParaRPr lang="en-US"/>
        </a:p>
      </dgm:t>
    </dgm:pt>
    <dgm:pt modelId="{A5D87EEF-7E8B-4088-BAE8-8DDD982D0855}" type="sibTrans" cxnId="{8E145549-7664-496F-BA04-7A4CD1264BC9}">
      <dgm:prSet/>
      <dgm:spPr/>
      <dgm:t>
        <a:bodyPr/>
        <a:lstStyle/>
        <a:p>
          <a:endParaRPr lang="en-US"/>
        </a:p>
      </dgm:t>
    </dgm:pt>
    <dgm:pt modelId="{F5241E6F-6346-43FC-BA13-5817913B13AB}">
      <dgm:prSet/>
      <dgm:spPr/>
      <dgm:t>
        <a:bodyPr/>
        <a:lstStyle/>
        <a:p>
          <a:r>
            <a:rPr lang="en-GB"/>
            <a:t>Investment Project Appraisal</a:t>
          </a:r>
          <a:endParaRPr lang="en-US"/>
        </a:p>
      </dgm:t>
    </dgm:pt>
    <dgm:pt modelId="{404106F8-82A2-4006-BFD1-122CFB176EA1}" type="parTrans" cxnId="{D4E194E8-3B08-4696-B2FE-196EEE3631BC}">
      <dgm:prSet/>
      <dgm:spPr/>
      <dgm:t>
        <a:bodyPr/>
        <a:lstStyle/>
        <a:p>
          <a:endParaRPr lang="en-US"/>
        </a:p>
      </dgm:t>
    </dgm:pt>
    <dgm:pt modelId="{98DD1389-9814-44F2-B501-DD16F9A4BBF6}" type="sibTrans" cxnId="{D4E194E8-3B08-4696-B2FE-196EEE3631BC}">
      <dgm:prSet/>
      <dgm:spPr/>
      <dgm:t>
        <a:bodyPr/>
        <a:lstStyle/>
        <a:p>
          <a:endParaRPr lang="en-US"/>
        </a:p>
      </dgm:t>
    </dgm:pt>
    <dgm:pt modelId="{192BF0A5-DC89-49D8-99A7-494A289DDE0B}">
      <dgm:prSet/>
      <dgm:spPr/>
      <dgm:t>
        <a:bodyPr/>
        <a:lstStyle/>
        <a:p>
          <a:r>
            <a:rPr lang="en-GB"/>
            <a:t>Financing Decisions</a:t>
          </a:r>
          <a:endParaRPr lang="en-US"/>
        </a:p>
      </dgm:t>
    </dgm:pt>
    <dgm:pt modelId="{CC676462-4A84-438A-B2BC-EE6700EEB801}" type="parTrans" cxnId="{721F994A-E752-4062-8D31-5E218764AA9C}">
      <dgm:prSet/>
      <dgm:spPr/>
      <dgm:t>
        <a:bodyPr/>
        <a:lstStyle/>
        <a:p>
          <a:endParaRPr lang="en-US"/>
        </a:p>
      </dgm:t>
    </dgm:pt>
    <dgm:pt modelId="{8901234B-0458-44E7-BEDF-4A304CC96A2B}" type="sibTrans" cxnId="{721F994A-E752-4062-8D31-5E218764AA9C}">
      <dgm:prSet/>
      <dgm:spPr/>
      <dgm:t>
        <a:bodyPr/>
        <a:lstStyle/>
        <a:p>
          <a:endParaRPr lang="en-US"/>
        </a:p>
      </dgm:t>
    </dgm:pt>
    <dgm:pt modelId="{C6006E07-0758-467E-887C-6873A535C50C}">
      <dgm:prSet/>
      <dgm:spPr/>
      <dgm:t>
        <a:bodyPr/>
        <a:lstStyle/>
        <a:p>
          <a:r>
            <a:rPr lang="en-GB"/>
            <a:t>Capital Market Operations </a:t>
          </a:r>
          <a:endParaRPr lang="en-US"/>
        </a:p>
      </dgm:t>
    </dgm:pt>
    <dgm:pt modelId="{5224B29A-EF9E-4454-B1C6-5F1269DB0833}" type="parTrans" cxnId="{EFE34C26-22F9-4DA3-A840-D63DB0377351}">
      <dgm:prSet/>
      <dgm:spPr/>
      <dgm:t>
        <a:bodyPr/>
        <a:lstStyle/>
        <a:p>
          <a:endParaRPr lang="en-US"/>
        </a:p>
      </dgm:t>
    </dgm:pt>
    <dgm:pt modelId="{B67BB9CF-76AB-4176-9725-40B52B375C3F}" type="sibTrans" cxnId="{EFE34C26-22F9-4DA3-A840-D63DB0377351}">
      <dgm:prSet/>
      <dgm:spPr/>
      <dgm:t>
        <a:bodyPr/>
        <a:lstStyle/>
        <a:p>
          <a:endParaRPr lang="en-US"/>
        </a:p>
      </dgm:t>
    </dgm:pt>
    <dgm:pt modelId="{25C1A64A-6234-4277-BA44-D5FD5ADBBC36}">
      <dgm:prSet/>
      <dgm:spPr/>
      <dgm:t>
        <a:bodyPr/>
        <a:lstStyle/>
        <a:p>
          <a:r>
            <a:rPr lang="en-GB" dirty="0"/>
            <a:t>Financial Control</a:t>
          </a:r>
          <a:endParaRPr lang="en-US" dirty="0"/>
        </a:p>
      </dgm:t>
    </dgm:pt>
    <dgm:pt modelId="{E5EFCD87-B398-43B6-9DE7-D2EFE087FD5F}" type="parTrans" cxnId="{0E6D7096-00AF-467E-BE67-C8D19F7CDAAA}">
      <dgm:prSet/>
      <dgm:spPr/>
      <dgm:t>
        <a:bodyPr/>
        <a:lstStyle/>
        <a:p>
          <a:endParaRPr lang="en-US"/>
        </a:p>
      </dgm:t>
    </dgm:pt>
    <dgm:pt modelId="{BF328FE1-31C0-4510-81ED-38051B9B0299}" type="sibTrans" cxnId="{0E6D7096-00AF-467E-BE67-C8D19F7CDAAA}">
      <dgm:prSet/>
      <dgm:spPr/>
      <dgm:t>
        <a:bodyPr/>
        <a:lstStyle/>
        <a:p>
          <a:endParaRPr lang="en-US"/>
        </a:p>
      </dgm:t>
    </dgm:pt>
    <dgm:pt modelId="{AA6C87CF-B393-40F7-AEBA-FBCBE3AD9F29}" type="pres">
      <dgm:prSet presAssocID="{F8D111F9-8D54-49EB-83C1-D87F53BEF29A}" presName="root" presStyleCnt="0">
        <dgm:presLayoutVars>
          <dgm:dir/>
          <dgm:resizeHandles val="exact"/>
        </dgm:presLayoutVars>
      </dgm:prSet>
      <dgm:spPr/>
    </dgm:pt>
    <dgm:pt modelId="{ED6B7634-6614-4A93-A2F3-C74D1E34EB8C}" type="pres">
      <dgm:prSet presAssocID="{837831CB-5A3D-4DAB-884B-4D08157A820C}" presName="compNode" presStyleCnt="0"/>
      <dgm:spPr/>
    </dgm:pt>
    <dgm:pt modelId="{F78F19F0-980B-4B5D-93DB-5E6822A0EFCB}" type="pres">
      <dgm:prSet presAssocID="{837831CB-5A3D-4DAB-884B-4D08157A820C}" presName="bgRect" presStyleLbl="bgShp" presStyleIdx="0" presStyleCnt="5"/>
      <dgm:spPr/>
    </dgm:pt>
    <dgm:pt modelId="{4D1A172B-B7FC-4913-A95E-5949EC691048}" type="pres">
      <dgm:prSet presAssocID="{837831CB-5A3D-4DAB-884B-4D08157A820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ACCDB713-E5E6-4D83-A186-774E8E096DE0}" type="pres">
      <dgm:prSet presAssocID="{837831CB-5A3D-4DAB-884B-4D08157A820C}" presName="spaceRect" presStyleCnt="0"/>
      <dgm:spPr/>
    </dgm:pt>
    <dgm:pt modelId="{5AD3A456-B164-42FD-9058-F7E445DBB669}" type="pres">
      <dgm:prSet presAssocID="{837831CB-5A3D-4DAB-884B-4D08157A820C}" presName="parTx" presStyleLbl="revTx" presStyleIdx="0" presStyleCnt="5">
        <dgm:presLayoutVars>
          <dgm:chMax val="0"/>
          <dgm:chPref val="0"/>
        </dgm:presLayoutVars>
      </dgm:prSet>
      <dgm:spPr/>
    </dgm:pt>
    <dgm:pt modelId="{0EC82DD5-4681-4329-95FD-EBE3C11AD893}" type="pres">
      <dgm:prSet presAssocID="{A5D87EEF-7E8B-4088-BAE8-8DDD982D0855}" presName="sibTrans" presStyleCnt="0"/>
      <dgm:spPr/>
    </dgm:pt>
    <dgm:pt modelId="{35BDDB40-54EC-475C-9027-BBA9FBF5358A}" type="pres">
      <dgm:prSet presAssocID="{F5241E6F-6346-43FC-BA13-5817913B13AB}" presName="compNode" presStyleCnt="0"/>
      <dgm:spPr/>
    </dgm:pt>
    <dgm:pt modelId="{ECC2C894-D28B-4FED-B093-DC018242DE29}" type="pres">
      <dgm:prSet presAssocID="{F5241E6F-6346-43FC-BA13-5817913B13AB}" presName="bgRect" presStyleLbl="bgShp" presStyleIdx="1" presStyleCnt="5"/>
      <dgm:spPr/>
    </dgm:pt>
    <dgm:pt modelId="{1F452365-7142-44E6-8613-A935ADCDE2D9}" type="pres">
      <dgm:prSet presAssocID="{F5241E6F-6346-43FC-BA13-5817913B13A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C3E0D67-4315-43BD-992B-3178D8F1F77C}" type="pres">
      <dgm:prSet presAssocID="{F5241E6F-6346-43FC-BA13-5817913B13AB}" presName="spaceRect" presStyleCnt="0"/>
      <dgm:spPr/>
    </dgm:pt>
    <dgm:pt modelId="{2815F474-055C-49DC-907F-1A2E0361D1DB}" type="pres">
      <dgm:prSet presAssocID="{F5241E6F-6346-43FC-BA13-5817913B13AB}" presName="parTx" presStyleLbl="revTx" presStyleIdx="1" presStyleCnt="5">
        <dgm:presLayoutVars>
          <dgm:chMax val="0"/>
          <dgm:chPref val="0"/>
        </dgm:presLayoutVars>
      </dgm:prSet>
      <dgm:spPr/>
    </dgm:pt>
    <dgm:pt modelId="{402E53B1-6CB8-4F48-A2DF-5F3550828B78}" type="pres">
      <dgm:prSet presAssocID="{98DD1389-9814-44F2-B501-DD16F9A4BBF6}" presName="sibTrans" presStyleCnt="0"/>
      <dgm:spPr/>
    </dgm:pt>
    <dgm:pt modelId="{008B35B5-3D5E-435A-B277-768122CFFD33}" type="pres">
      <dgm:prSet presAssocID="{192BF0A5-DC89-49D8-99A7-494A289DDE0B}" presName="compNode" presStyleCnt="0"/>
      <dgm:spPr/>
    </dgm:pt>
    <dgm:pt modelId="{9D270107-F04F-4325-A1DA-A75C3D321DC0}" type="pres">
      <dgm:prSet presAssocID="{192BF0A5-DC89-49D8-99A7-494A289DDE0B}" presName="bgRect" presStyleLbl="bgShp" presStyleIdx="2" presStyleCnt="5"/>
      <dgm:spPr/>
    </dgm:pt>
    <dgm:pt modelId="{34C0CD1D-9C99-4C6A-A223-0CB15F0DB107}" type="pres">
      <dgm:prSet presAssocID="{192BF0A5-DC89-49D8-99A7-494A289DDE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45517939-2EFD-4C78-82E3-34EF56A70276}" type="pres">
      <dgm:prSet presAssocID="{192BF0A5-DC89-49D8-99A7-494A289DDE0B}" presName="spaceRect" presStyleCnt="0"/>
      <dgm:spPr/>
    </dgm:pt>
    <dgm:pt modelId="{46195BB9-8004-47BF-9587-5554406C27C8}" type="pres">
      <dgm:prSet presAssocID="{192BF0A5-DC89-49D8-99A7-494A289DDE0B}" presName="parTx" presStyleLbl="revTx" presStyleIdx="2" presStyleCnt="5">
        <dgm:presLayoutVars>
          <dgm:chMax val="0"/>
          <dgm:chPref val="0"/>
        </dgm:presLayoutVars>
      </dgm:prSet>
      <dgm:spPr/>
    </dgm:pt>
    <dgm:pt modelId="{B0FD4C9E-354E-425A-B362-C7598D398590}" type="pres">
      <dgm:prSet presAssocID="{8901234B-0458-44E7-BEDF-4A304CC96A2B}" presName="sibTrans" presStyleCnt="0"/>
      <dgm:spPr/>
    </dgm:pt>
    <dgm:pt modelId="{4EB2360F-2D78-4A50-9C78-313B7BE374D8}" type="pres">
      <dgm:prSet presAssocID="{C6006E07-0758-467E-887C-6873A535C50C}" presName="compNode" presStyleCnt="0"/>
      <dgm:spPr/>
    </dgm:pt>
    <dgm:pt modelId="{D6AE54C6-A1AE-43C6-BCA4-02C4E7036BE7}" type="pres">
      <dgm:prSet presAssocID="{C6006E07-0758-467E-887C-6873A535C50C}" presName="bgRect" presStyleLbl="bgShp" presStyleIdx="3" presStyleCnt="5"/>
      <dgm:spPr/>
    </dgm:pt>
    <dgm:pt modelId="{085DA0DB-AC29-4425-9EBA-498F021A4EE8}" type="pres">
      <dgm:prSet presAssocID="{C6006E07-0758-467E-887C-6873A535C50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55AB1817-DCEC-4914-B5BB-3336859A9161}" type="pres">
      <dgm:prSet presAssocID="{C6006E07-0758-467E-887C-6873A535C50C}" presName="spaceRect" presStyleCnt="0"/>
      <dgm:spPr/>
    </dgm:pt>
    <dgm:pt modelId="{0FE97F3C-E5DE-40D1-BB8B-EA35B4C119F8}" type="pres">
      <dgm:prSet presAssocID="{C6006E07-0758-467E-887C-6873A535C50C}" presName="parTx" presStyleLbl="revTx" presStyleIdx="3" presStyleCnt="5">
        <dgm:presLayoutVars>
          <dgm:chMax val="0"/>
          <dgm:chPref val="0"/>
        </dgm:presLayoutVars>
      </dgm:prSet>
      <dgm:spPr/>
    </dgm:pt>
    <dgm:pt modelId="{D3947AAA-F750-4063-BA16-C98A6DA5AB08}" type="pres">
      <dgm:prSet presAssocID="{B67BB9CF-76AB-4176-9725-40B52B375C3F}" presName="sibTrans" presStyleCnt="0"/>
      <dgm:spPr/>
    </dgm:pt>
    <dgm:pt modelId="{AE4B81FA-E1DA-4A07-B348-AD4CDBBFC614}" type="pres">
      <dgm:prSet presAssocID="{25C1A64A-6234-4277-BA44-D5FD5ADBBC36}" presName="compNode" presStyleCnt="0"/>
      <dgm:spPr/>
    </dgm:pt>
    <dgm:pt modelId="{0397C88E-874D-40E8-8FB8-EC5A554A0010}" type="pres">
      <dgm:prSet presAssocID="{25C1A64A-6234-4277-BA44-D5FD5ADBBC36}" presName="bgRect" presStyleLbl="bgShp" presStyleIdx="4" presStyleCnt="5"/>
      <dgm:spPr/>
    </dgm:pt>
    <dgm:pt modelId="{74CC1F64-8FF8-4010-9877-3D587EF0C3BE}" type="pres">
      <dgm:prSet presAssocID="{25C1A64A-6234-4277-BA44-D5FD5ADBBC3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ins"/>
        </a:ext>
      </dgm:extLst>
    </dgm:pt>
    <dgm:pt modelId="{6E929888-2482-4A85-A3D3-E0FE773C29E3}" type="pres">
      <dgm:prSet presAssocID="{25C1A64A-6234-4277-BA44-D5FD5ADBBC36}" presName="spaceRect" presStyleCnt="0"/>
      <dgm:spPr/>
    </dgm:pt>
    <dgm:pt modelId="{56D3C400-703A-49C3-A789-2356FA52AE2B}" type="pres">
      <dgm:prSet presAssocID="{25C1A64A-6234-4277-BA44-D5FD5ADBBC36}" presName="parTx" presStyleLbl="revTx" presStyleIdx="4" presStyleCnt="5">
        <dgm:presLayoutVars>
          <dgm:chMax val="0"/>
          <dgm:chPref val="0"/>
        </dgm:presLayoutVars>
      </dgm:prSet>
      <dgm:spPr/>
    </dgm:pt>
  </dgm:ptLst>
  <dgm:cxnLst>
    <dgm:cxn modelId="{EFE34C26-22F9-4DA3-A840-D63DB0377351}" srcId="{F8D111F9-8D54-49EB-83C1-D87F53BEF29A}" destId="{C6006E07-0758-467E-887C-6873A535C50C}" srcOrd="3" destOrd="0" parTransId="{5224B29A-EF9E-4454-B1C6-5F1269DB0833}" sibTransId="{B67BB9CF-76AB-4176-9725-40B52B375C3F}"/>
    <dgm:cxn modelId="{8E145549-7664-496F-BA04-7A4CD1264BC9}" srcId="{F8D111F9-8D54-49EB-83C1-D87F53BEF29A}" destId="{837831CB-5A3D-4DAB-884B-4D08157A820C}" srcOrd="0" destOrd="0" parTransId="{5FC41139-D1C4-42EB-8812-947148F86CA5}" sibTransId="{A5D87EEF-7E8B-4088-BAE8-8DDD982D0855}"/>
    <dgm:cxn modelId="{721F994A-E752-4062-8D31-5E218764AA9C}" srcId="{F8D111F9-8D54-49EB-83C1-D87F53BEF29A}" destId="{192BF0A5-DC89-49D8-99A7-494A289DDE0B}" srcOrd="2" destOrd="0" parTransId="{CC676462-4A84-438A-B2BC-EE6700EEB801}" sibTransId="{8901234B-0458-44E7-BEDF-4A304CC96A2B}"/>
    <dgm:cxn modelId="{4D4C736F-242D-47BF-9189-9FDE0B6D16D6}" type="presOf" srcId="{C6006E07-0758-467E-887C-6873A535C50C}" destId="{0FE97F3C-E5DE-40D1-BB8B-EA35B4C119F8}" srcOrd="0" destOrd="0" presId="urn:microsoft.com/office/officeart/2018/2/layout/IconVerticalSolidList"/>
    <dgm:cxn modelId="{40B13656-01CB-411C-9DCD-CE7DF623D8DA}" type="presOf" srcId="{25C1A64A-6234-4277-BA44-D5FD5ADBBC36}" destId="{56D3C400-703A-49C3-A789-2356FA52AE2B}" srcOrd="0" destOrd="0" presId="urn:microsoft.com/office/officeart/2018/2/layout/IconVerticalSolidList"/>
    <dgm:cxn modelId="{0E6D7096-00AF-467E-BE67-C8D19F7CDAAA}" srcId="{F8D111F9-8D54-49EB-83C1-D87F53BEF29A}" destId="{25C1A64A-6234-4277-BA44-D5FD5ADBBC36}" srcOrd="4" destOrd="0" parTransId="{E5EFCD87-B398-43B6-9DE7-D2EFE087FD5F}" sibTransId="{BF328FE1-31C0-4510-81ED-38051B9B0299}"/>
    <dgm:cxn modelId="{C503579D-C7E9-48A2-96DF-35E63501B3AE}" type="presOf" srcId="{F5241E6F-6346-43FC-BA13-5817913B13AB}" destId="{2815F474-055C-49DC-907F-1A2E0361D1DB}" srcOrd="0" destOrd="0" presId="urn:microsoft.com/office/officeart/2018/2/layout/IconVerticalSolidList"/>
    <dgm:cxn modelId="{BF43E0AB-A08B-42CE-B1F6-4D90C9C3B02D}" type="presOf" srcId="{837831CB-5A3D-4DAB-884B-4D08157A820C}" destId="{5AD3A456-B164-42FD-9058-F7E445DBB669}" srcOrd="0" destOrd="0" presId="urn:microsoft.com/office/officeart/2018/2/layout/IconVerticalSolidList"/>
    <dgm:cxn modelId="{B77B4CAC-E164-4941-9C09-B85D472BACE0}" type="presOf" srcId="{F8D111F9-8D54-49EB-83C1-D87F53BEF29A}" destId="{AA6C87CF-B393-40F7-AEBA-FBCBE3AD9F29}" srcOrd="0" destOrd="0" presId="urn:microsoft.com/office/officeart/2018/2/layout/IconVerticalSolidList"/>
    <dgm:cxn modelId="{D4E194E8-3B08-4696-B2FE-196EEE3631BC}" srcId="{F8D111F9-8D54-49EB-83C1-D87F53BEF29A}" destId="{F5241E6F-6346-43FC-BA13-5817913B13AB}" srcOrd="1" destOrd="0" parTransId="{404106F8-82A2-4006-BFD1-122CFB176EA1}" sibTransId="{98DD1389-9814-44F2-B501-DD16F9A4BBF6}"/>
    <dgm:cxn modelId="{7A0682F9-1D75-4E0D-920C-5669330E2CD0}" type="presOf" srcId="{192BF0A5-DC89-49D8-99A7-494A289DDE0B}" destId="{46195BB9-8004-47BF-9587-5554406C27C8}" srcOrd="0" destOrd="0" presId="urn:microsoft.com/office/officeart/2018/2/layout/IconVerticalSolidList"/>
    <dgm:cxn modelId="{E09F46B5-1C09-4EE6-BF70-E2495CFB67FD}" type="presParOf" srcId="{AA6C87CF-B393-40F7-AEBA-FBCBE3AD9F29}" destId="{ED6B7634-6614-4A93-A2F3-C74D1E34EB8C}" srcOrd="0" destOrd="0" presId="urn:microsoft.com/office/officeart/2018/2/layout/IconVerticalSolidList"/>
    <dgm:cxn modelId="{C7D7A43B-5360-4EA4-B024-87E027688742}" type="presParOf" srcId="{ED6B7634-6614-4A93-A2F3-C74D1E34EB8C}" destId="{F78F19F0-980B-4B5D-93DB-5E6822A0EFCB}" srcOrd="0" destOrd="0" presId="urn:microsoft.com/office/officeart/2018/2/layout/IconVerticalSolidList"/>
    <dgm:cxn modelId="{47D52D03-878A-47F6-8A14-E7CFC3D0D05D}" type="presParOf" srcId="{ED6B7634-6614-4A93-A2F3-C74D1E34EB8C}" destId="{4D1A172B-B7FC-4913-A95E-5949EC691048}" srcOrd="1" destOrd="0" presId="urn:microsoft.com/office/officeart/2018/2/layout/IconVerticalSolidList"/>
    <dgm:cxn modelId="{05D544A6-41A8-471C-BAD9-31A851C4CF47}" type="presParOf" srcId="{ED6B7634-6614-4A93-A2F3-C74D1E34EB8C}" destId="{ACCDB713-E5E6-4D83-A186-774E8E096DE0}" srcOrd="2" destOrd="0" presId="urn:microsoft.com/office/officeart/2018/2/layout/IconVerticalSolidList"/>
    <dgm:cxn modelId="{2DB5D375-E35C-4BA5-9A32-686059D2AF61}" type="presParOf" srcId="{ED6B7634-6614-4A93-A2F3-C74D1E34EB8C}" destId="{5AD3A456-B164-42FD-9058-F7E445DBB669}" srcOrd="3" destOrd="0" presId="urn:microsoft.com/office/officeart/2018/2/layout/IconVerticalSolidList"/>
    <dgm:cxn modelId="{0834207B-34AC-4A50-873A-B60541F62CD5}" type="presParOf" srcId="{AA6C87CF-B393-40F7-AEBA-FBCBE3AD9F29}" destId="{0EC82DD5-4681-4329-95FD-EBE3C11AD893}" srcOrd="1" destOrd="0" presId="urn:microsoft.com/office/officeart/2018/2/layout/IconVerticalSolidList"/>
    <dgm:cxn modelId="{A1FE0C0D-43A5-4BD1-83FD-AFC7C26C21F4}" type="presParOf" srcId="{AA6C87CF-B393-40F7-AEBA-FBCBE3AD9F29}" destId="{35BDDB40-54EC-475C-9027-BBA9FBF5358A}" srcOrd="2" destOrd="0" presId="urn:microsoft.com/office/officeart/2018/2/layout/IconVerticalSolidList"/>
    <dgm:cxn modelId="{30490C6F-8D1A-47D1-8A20-FCB8D44DADF5}" type="presParOf" srcId="{35BDDB40-54EC-475C-9027-BBA9FBF5358A}" destId="{ECC2C894-D28B-4FED-B093-DC018242DE29}" srcOrd="0" destOrd="0" presId="urn:microsoft.com/office/officeart/2018/2/layout/IconVerticalSolidList"/>
    <dgm:cxn modelId="{1BC9F4D4-6547-4B15-B8CE-47617D69F67A}" type="presParOf" srcId="{35BDDB40-54EC-475C-9027-BBA9FBF5358A}" destId="{1F452365-7142-44E6-8613-A935ADCDE2D9}" srcOrd="1" destOrd="0" presId="urn:microsoft.com/office/officeart/2018/2/layout/IconVerticalSolidList"/>
    <dgm:cxn modelId="{EFD72337-C71C-4AEB-9B86-0BEB50F7A786}" type="presParOf" srcId="{35BDDB40-54EC-475C-9027-BBA9FBF5358A}" destId="{EC3E0D67-4315-43BD-992B-3178D8F1F77C}" srcOrd="2" destOrd="0" presId="urn:microsoft.com/office/officeart/2018/2/layout/IconVerticalSolidList"/>
    <dgm:cxn modelId="{7A07F0A6-5024-4DE1-8818-7D1FBC434F98}" type="presParOf" srcId="{35BDDB40-54EC-475C-9027-BBA9FBF5358A}" destId="{2815F474-055C-49DC-907F-1A2E0361D1DB}" srcOrd="3" destOrd="0" presId="urn:microsoft.com/office/officeart/2018/2/layout/IconVerticalSolidList"/>
    <dgm:cxn modelId="{048D2AF8-BA8D-42D9-A29F-98934C0CEEC1}" type="presParOf" srcId="{AA6C87CF-B393-40F7-AEBA-FBCBE3AD9F29}" destId="{402E53B1-6CB8-4F48-A2DF-5F3550828B78}" srcOrd="3" destOrd="0" presId="urn:microsoft.com/office/officeart/2018/2/layout/IconVerticalSolidList"/>
    <dgm:cxn modelId="{5D170D17-FC2D-473F-9E08-530F90A72DC5}" type="presParOf" srcId="{AA6C87CF-B393-40F7-AEBA-FBCBE3AD9F29}" destId="{008B35B5-3D5E-435A-B277-768122CFFD33}" srcOrd="4" destOrd="0" presId="urn:microsoft.com/office/officeart/2018/2/layout/IconVerticalSolidList"/>
    <dgm:cxn modelId="{DC9123A7-C3F3-4451-B269-F816E76C8FFA}" type="presParOf" srcId="{008B35B5-3D5E-435A-B277-768122CFFD33}" destId="{9D270107-F04F-4325-A1DA-A75C3D321DC0}" srcOrd="0" destOrd="0" presId="urn:microsoft.com/office/officeart/2018/2/layout/IconVerticalSolidList"/>
    <dgm:cxn modelId="{1A6101EB-F7C4-4198-92B9-39173B67B891}" type="presParOf" srcId="{008B35B5-3D5E-435A-B277-768122CFFD33}" destId="{34C0CD1D-9C99-4C6A-A223-0CB15F0DB107}" srcOrd="1" destOrd="0" presId="urn:microsoft.com/office/officeart/2018/2/layout/IconVerticalSolidList"/>
    <dgm:cxn modelId="{C9CD29F6-B5D2-4E89-A47F-0DF6DFFFE3CB}" type="presParOf" srcId="{008B35B5-3D5E-435A-B277-768122CFFD33}" destId="{45517939-2EFD-4C78-82E3-34EF56A70276}" srcOrd="2" destOrd="0" presId="urn:microsoft.com/office/officeart/2018/2/layout/IconVerticalSolidList"/>
    <dgm:cxn modelId="{BE84A54F-3767-463D-92A9-4E6B97360928}" type="presParOf" srcId="{008B35B5-3D5E-435A-B277-768122CFFD33}" destId="{46195BB9-8004-47BF-9587-5554406C27C8}" srcOrd="3" destOrd="0" presId="urn:microsoft.com/office/officeart/2018/2/layout/IconVerticalSolidList"/>
    <dgm:cxn modelId="{3F32427E-97F8-4DA0-AAC6-EC2A545B2C5D}" type="presParOf" srcId="{AA6C87CF-B393-40F7-AEBA-FBCBE3AD9F29}" destId="{B0FD4C9E-354E-425A-B362-C7598D398590}" srcOrd="5" destOrd="0" presId="urn:microsoft.com/office/officeart/2018/2/layout/IconVerticalSolidList"/>
    <dgm:cxn modelId="{25717553-725D-485F-AD2C-4090B839CD9F}" type="presParOf" srcId="{AA6C87CF-B393-40F7-AEBA-FBCBE3AD9F29}" destId="{4EB2360F-2D78-4A50-9C78-313B7BE374D8}" srcOrd="6" destOrd="0" presId="urn:microsoft.com/office/officeart/2018/2/layout/IconVerticalSolidList"/>
    <dgm:cxn modelId="{A5E7C67A-8433-425E-88EE-C49EC91A45BA}" type="presParOf" srcId="{4EB2360F-2D78-4A50-9C78-313B7BE374D8}" destId="{D6AE54C6-A1AE-43C6-BCA4-02C4E7036BE7}" srcOrd="0" destOrd="0" presId="urn:microsoft.com/office/officeart/2018/2/layout/IconVerticalSolidList"/>
    <dgm:cxn modelId="{E54AE1CF-CFBA-48C9-ADC7-CE68C760CBFB}" type="presParOf" srcId="{4EB2360F-2D78-4A50-9C78-313B7BE374D8}" destId="{085DA0DB-AC29-4425-9EBA-498F021A4EE8}" srcOrd="1" destOrd="0" presId="urn:microsoft.com/office/officeart/2018/2/layout/IconVerticalSolidList"/>
    <dgm:cxn modelId="{F1792794-A0AD-48F5-8CFC-7894ED3D7F91}" type="presParOf" srcId="{4EB2360F-2D78-4A50-9C78-313B7BE374D8}" destId="{55AB1817-DCEC-4914-B5BB-3336859A9161}" srcOrd="2" destOrd="0" presId="urn:microsoft.com/office/officeart/2018/2/layout/IconVerticalSolidList"/>
    <dgm:cxn modelId="{D82EC493-E85D-4F10-843F-8525E1B5290C}" type="presParOf" srcId="{4EB2360F-2D78-4A50-9C78-313B7BE374D8}" destId="{0FE97F3C-E5DE-40D1-BB8B-EA35B4C119F8}" srcOrd="3" destOrd="0" presId="urn:microsoft.com/office/officeart/2018/2/layout/IconVerticalSolidList"/>
    <dgm:cxn modelId="{61CBA528-F134-48D9-9CDD-A27223BF3BDB}" type="presParOf" srcId="{AA6C87CF-B393-40F7-AEBA-FBCBE3AD9F29}" destId="{D3947AAA-F750-4063-BA16-C98A6DA5AB08}" srcOrd="7" destOrd="0" presId="urn:microsoft.com/office/officeart/2018/2/layout/IconVerticalSolidList"/>
    <dgm:cxn modelId="{13570D17-F4D1-4A33-9206-A51CD651504C}" type="presParOf" srcId="{AA6C87CF-B393-40F7-AEBA-FBCBE3AD9F29}" destId="{AE4B81FA-E1DA-4A07-B348-AD4CDBBFC614}" srcOrd="8" destOrd="0" presId="urn:microsoft.com/office/officeart/2018/2/layout/IconVerticalSolidList"/>
    <dgm:cxn modelId="{8B600A1A-F60F-4DD0-88BF-D393EFCBDD04}" type="presParOf" srcId="{AE4B81FA-E1DA-4A07-B348-AD4CDBBFC614}" destId="{0397C88E-874D-40E8-8FB8-EC5A554A0010}" srcOrd="0" destOrd="0" presId="urn:microsoft.com/office/officeart/2018/2/layout/IconVerticalSolidList"/>
    <dgm:cxn modelId="{3F45114D-1D91-47DE-8F97-CEB68AB27E33}" type="presParOf" srcId="{AE4B81FA-E1DA-4A07-B348-AD4CDBBFC614}" destId="{74CC1F64-8FF8-4010-9877-3D587EF0C3BE}" srcOrd="1" destOrd="0" presId="urn:microsoft.com/office/officeart/2018/2/layout/IconVerticalSolidList"/>
    <dgm:cxn modelId="{991E5A4A-10F3-48BD-A523-83D532C5442E}" type="presParOf" srcId="{AE4B81FA-E1DA-4A07-B348-AD4CDBBFC614}" destId="{6E929888-2482-4A85-A3D3-E0FE773C29E3}" srcOrd="2" destOrd="0" presId="urn:microsoft.com/office/officeart/2018/2/layout/IconVerticalSolidList"/>
    <dgm:cxn modelId="{5671D696-5880-49C6-B12B-7028F8883BEC}" type="presParOf" srcId="{AE4B81FA-E1DA-4A07-B348-AD4CDBBFC614}" destId="{56D3C400-703A-49C3-A789-2356FA52AE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BDB0B-F3B2-42B9-A567-6B2FCC73DB28}" type="doc">
      <dgm:prSet loTypeId="urn:microsoft.com/office/officeart/2005/8/layout/vList2" loCatId="list" qsTypeId="urn:microsoft.com/office/officeart/2005/8/quickstyle/simple1" qsCatId="simple" csTypeId="urn:microsoft.com/office/officeart/2005/8/colors/accent0_3" csCatId="mainScheme" phldr="1"/>
      <dgm:spPr/>
    </dgm:pt>
    <dgm:pt modelId="{26F39E54-1C8C-4357-8810-BD83A79F69C8}">
      <dgm:prSet phldrT="[Text]"/>
      <dgm:spPr/>
      <dgm:t>
        <a:bodyPr/>
        <a:lstStyle/>
        <a:p>
          <a:r>
            <a:rPr lang="en-GB" dirty="0">
              <a:latin typeface="Arial" panose="020B0604020202020204" pitchFamily="34" charset="0"/>
              <a:cs typeface="Arial" panose="020B0604020202020204" pitchFamily="34" charset="0"/>
            </a:rPr>
            <a:t>5. Develop short term plans</a:t>
          </a:r>
          <a:endParaRPr lang="en-US" dirty="0">
            <a:latin typeface="Arial" panose="020B0604020202020204" pitchFamily="34" charset="0"/>
            <a:cs typeface="Arial" panose="020B0604020202020204" pitchFamily="34" charset="0"/>
          </a:endParaRPr>
        </a:p>
      </dgm:t>
    </dgm:pt>
    <dgm:pt modelId="{201C33FB-3528-4D55-A547-4E043DB0AAE1}" type="parTrans" cxnId="{4995809A-FB6E-4846-BA87-FB4B73BEECFE}">
      <dgm:prSet/>
      <dgm:spPr/>
      <dgm:t>
        <a:bodyPr/>
        <a:lstStyle/>
        <a:p>
          <a:endParaRPr lang="en-US">
            <a:latin typeface="Arial" panose="020B0604020202020204" pitchFamily="34" charset="0"/>
            <a:cs typeface="Arial" panose="020B0604020202020204" pitchFamily="34" charset="0"/>
          </a:endParaRPr>
        </a:p>
      </dgm:t>
    </dgm:pt>
    <dgm:pt modelId="{9216EBFC-9FDC-4592-AB00-A83B9D13F952}" type="sibTrans" cxnId="{4995809A-FB6E-4846-BA87-FB4B73BEECFE}">
      <dgm:prSet/>
      <dgm:spPr/>
      <dgm:t>
        <a:bodyPr/>
        <a:lstStyle/>
        <a:p>
          <a:endParaRPr lang="en-US">
            <a:latin typeface="Arial" panose="020B0604020202020204" pitchFamily="34" charset="0"/>
            <a:cs typeface="Arial" panose="020B0604020202020204" pitchFamily="34" charset="0"/>
          </a:endParaRPr>
        </a:p>
      </dgm:t>
    </dgm:pt>
    <dgm:pt modelId="{141478C4-AEBF-4D7F-A4E6-32C43CE46EB7}">
      <dgm:prSet phldrT="[Text]"/>
      <dgm:spPr/>
      <dgm:t>
        <a:bodyPr/>
        <a:lstStyle/>
        <a:p>
          <a:r>
            <a:rPr lang="en-GB" dirty="0">
              <a:latin typeface="Arial" panose="020B0604020202020204" pitchFamily="34" charset="0"/>
              <a:cs typeface="Arial" panose="020B0604020202020204" pitchFamily="34" charset="0"/>
            </a:rPr>
            <a:t>4. Select option and consider long term plans</a:t>
          </a:r>
          <a:endParaRPr lang="en-US" dirty="0">
            <a:latin typeface="Arial" panose="020B0604020202020204" pitchFamily="34" charset="0"/>
            <a:cs typeface="Arial" panose="020B0604020202020204" pitchFamily="34" charset="0"/>
          </a:endParaRPr>
        </a:p>
      </dgm:t>
    </dgm:pt>
    <dgm:pt modelId="{681F47EF-5664-4843-8006-529C6C69D56B}" type="sibTrans" cxnId="{C378124E-3652-41BA-A75B-51D23005CCA0}">
      <dgm:prSet/>
      <dgm:spPr/>
      <dgm:t>
        <a:bodyPr/>
        <a:lstStyle/>
        <a:p>
          <a:endParaRPr lang="en-US">
            <a:latin typeface="Arial" panose="020B0604020202020204" pitchFamily="34" charset="0"/>
            <a:cs typeface="Arial" panose="020B0604020202020204" pitchFamily="34" charset="0"/>
          </a:endParaRPr>
        </a:p>
      </dgm:t>
    </dgm:pt>
    <dgm:pt modelId="{EC9A0315-8F4E-4949-B7E2-88B67CD90F28}" type="parTrans" cxnId="{C378124E-3652-41BA-A75B-51D23005CCA0}">
      <dgm:prSet/>
      <dgm:spPr/>
      <dgm:t>
        <a:bodyPr/>
        <a:lstStyle/>
        <a:p>
          <a:endParaRPr lang="en-US">
            <a:latin typeface="Arial" panose="020B0604020202020204" pitchFamily="34" charset="0"/>
            <a:cs typeface="Arial" panose="020B0604020202020204" pitchFamily="34" charset="0"/>
          </a:endParaRPr>
        </a:p>
      </dgm:t>
    </dgm:pt>
    <dgm:pt modelId="{7807C830-FD50-491E-A537-4BC3A7479590}">
      <dgm:prSet phldrT="[Text]"/>
      <dgm:spPr/>
      <dgm:t>
        <a:bodyPr/>
        <a:lstStyle/>
        <a:p>
          <a:r>
            <a:rPr lang="en-GB" dirty="0">
              <a:latin typeface="Arial" panose="020B0604020202020204" pitchFamily="34" charset="0"/>
              <a:cs typeface="Arial" panose="020B0604020202020204" pitchFamily="34" charset="0"/>
            </a:rPr>
            <a:t>6. Implement the decisions</a:t>
          </a:r>
          <a:endParaRPr lang="en-US" dirty="0">
            <a:latin typeface="Arial" panose="020B0604020202020204" pitchFamily="34" charset="0"/>
            <a:cs typeface="Arial" panose="020B0604020202020204" pitchFamily="34" charset="0"/>
          </a:endParaRPr>
        </a:p>
      </dgm:t>
    </dgm:pt>
    <dgm:pt modelId="{CFEAD0E7-5182-4388-82AA-7C25348D1E30}" type="sibTrans" cxnId="{AE78DD2C-F7CC-42F8-8C73-94CEFBBC26B5}">
      <dgm:prSet/>
      <dgm:spPr/>
      <dgm:t>
        <a:bodyPr/>
        <a:lstStyle/>
        <a:p>
          <a:endParaRPr lang="en-US">
            <a:latin typeface="Arial" panose="020B0604020202020204" pitchFamily="34" charset="0"/>
            <a:cs typeface="Arial" panose="020B0604020202020204" pitchFamily="34" charset="0"/>
          </a:endParaRPr>
        </a:p>
      </dgm:t>
    </dgm:pt>
    <dgm:pt modelId="{404DEE8E-97AA-4525-8321-A96E0D2C90B4}" type="parTrans" cxnId="{AE78DD2C-F7CC-42F8-8C73-94CEFBBC26B5}">
      <dgm:prSet/>
      <dgm:spPr/>
      <dgm:t>
        <a:bodyPr/>
        <a:lstStyle/>
        <a:p>
          <a:endParaRPr lang="en-US">
            <a:latin typeface="Arial" panose="020B0604020202020204" pitchFamily="34" charset="0"/>
            <a:cs typeface="Arial" panose="020B0604020202020204" pitchFamily="34" charset="0"/>
          </a:endParaRPr>
        </a:p>
      </dgm:t>
    </dgm:pt>
    <dgm:pt modelId="{BF7F2FC9-B4BA-425A-9BEE-DED2ED9B5AC0}">
      <dgm:prSet phldrT="[Text]"/>
      <dgm:spPr/>
      <dgm:t>
        <a:bodyPr/>
        <a:lstStyle/>
        <a:p>
          <a:r>
            <a:rPr lang="en-GB" dirty="0">
              <a:latin typeface="Arial" panose="020B0604020202020204" pitchFamily="34" charset="0"/>
              <a:cs typeface="Arial" panose="020B0604020202020204" pitchFamily="34" charset="0"/>
            </a:rPr>
            <a:t>7. Review and monitor outcomes of decision</a:t>
          </a:r>
          <a:endParaRPr lang="en-US" dirty="0">
            <a:latin typeface="Arial" panose="020B0604020202020204" pitchFamily="34" charset="0"/>
            <a:cs typeface="Arial" panose="020B0604020202020204" pitchFamily="34" charset="0"/>
          </a:endParaRPr>
        </a:p>
      </dgm:t>
    </dgm:pt>
    <dgm:pt modelId="{B1D77F9A-FC6E-4358-97F2-7832BDB541A3}" type="sibTrans" cxnId="{9CDE7AD7-ECE2-4FD3-8539-C53F2AF41E2B}">
      <dgm:prSet/>
      <dgm:spPr/>
      <dgm:t>
        <a:bodyPr/>
        <a:lstStyle/>
        <a:p>
          <a:endParaRPr lang="en-US">
            <a:latin typeface="Arial" panose="020B0604020202020204" pitchFamily="34" charset="0"/>
            <a:cs typeface="Arial" panose="020B0604020202020204" pitchFamily="34" charset="0"/>
          </a:endParaRPr>
        </a:p>
      </dgm:t>
    </dgm:pt>
    <dgm:pt modelId="{608EF8F5-96EB-4379-BF8A-1DE9CB4CE426}" type="parTrans" cxnId="{9CDE7AD7-ECE2-4FD3-8539-C53F2AF41E2B}">
      <dgm:prSet/>
      <dgm:spPr/>
      <dgm:t>
        <a:bodyPr/>
        <a:lstStyle/>
        <a:p>
          <a:endParaRPr lang="en-US">
            <a:latin typeface="Arial" panose="020B0604020202020204" pitchFamily="34" charset="0"/>
            <a:cs typeface="Arial" panose="020B0604020202020204" pitchFamily="34" charset="0"/>
          </a:endParaRPr>
        </a:p>
      </dgm:t>
    </dgm:pt>
    <dgm:pt modelId="{3A21CC33-EEE9-45D1-9A02-065CE346D254}">
      <dgm:prSet phldrT="[Text]"/>
      <dgm:spPr/>
      <dgm:t>
        <a:bodyPr/>
        <a:lstStyle/>
        <a:p>
          <a:r>
            <a:rPr lang="en-GB" dirty="0">
              <a:latin typeface="Arial" panose="020B0604020202020204" pitchFamily="34" charset="0"/>
              <a:cs typeface="Arial" panose="020B0604020202020204" pitchFamily="34" charset="0"/>
            </a:rPr>
            <a:t>8. Act on differences from plan</a:t>
          </a:r>
          <a:endParaRPr lang="en-US" dirty="0">
            <a:latin typeface="Arial" panose="020B0604020202020204" pitchFamily="34" charset="0"/>
            <a:cs typeface="Arial" panose="020B0604020202020204" pitchFamily="34" charset="0"/>
          </a:endParaRPr>
        </a:p>
      </dgm:t>
    </dgm:pt>
    <dgm:pt modelId="{779455B2-06BD-41B3-BF1B-3656C97289C0}" type="sibTrans" cxnId="{0BA530CF-D325-43AF-9657-6A12D663BF9A}">
      <dgm:prSet/>
      <dgm:spPr/>
      <dgm:t>
        <a:bodyPr/>
        <a:lstStyle/>
        <a:p>
          <a:endParaRPr lang="en-US">
            <a:latin typeface="Arial" panose="020B0604020202020204" pitchFamily="34" charset="0"/>
            <a:cs typeface="Arial" panose="020B0604020202020204" pitchFamily="34" charset="0"/>
          </a:endParaRPr>
        </a:p>
      </dgm:t>
    </dgm:pt>
    <dgm:pt modelId="{11BAE95B-36E2-4C1D-B5E7-A874A6C9FE4B}" type="parTrans" cxnId="{0BA530CF-D325-43AF-9657-6A12D663BF9A}">
      <dgm:prSet/>
      <dgm:spPr/>
      <dgm:t>
        <a:bodyPr/>
        <a:lstStyle/>
        <a:p>
          <a:endParaRPr lang="en-US">
            <a:latin typeface="Arial" panose="020B0604020202020204" pitchFamily="34" charset="0"/>
            <a:cs typeface="Arial" panose="020B0604020202020204" pitchFamily="34" charset="0"/>
          </a:endParaRPr>
        </a:p>
      </dgm:t>
    </dgm:pt>
    <dgm:pt modelId="{740B59B5-DA38-4E2F-BFB2-65301EB2BA1A}">
      <dgm:prSet phldrT="[Text]"/>
      <dgm:spPr/>
      <dgm:t>
        <a:bodyPr/>
        <a:lstStyle/>
        <a:p>
          <a:r>
            <a:rPr lang="en-GB" dirty="0">
              <a:latin typeface="Arial" panose="020B0604020202020204" pitchFamily="34" charset="0"/>
              <a:cs typeface="Arial" panose="020B0604020202020204" pitchFamily="34" charset="0"/>
            </a:rPr>
            <a:t>2. Determine options available</a:t>
          </a:r>
          <a:endParaRPr lang="en-US" dirty="0">
            <a:latin typeface="Arial" panose="020B0604020202020204" pitchFamily="34" charset="0"/>
            <a:cs typeface="Arial" panose="020B0604020202020204" pitchFamily="34" charset="0"/>
          </a:endParaRPr>
        </a:p>
      </dgm:t>
    </dgm:pt>
    <dgm:pt modelId="{574A6237-F000-48A1-A38C-C532AA6A6574}" type="sibTrans" cxnId="{DB1F9DEF-2BCE-47F7-A47D-63020E49ECDC}">
      <dgm:prSet/>
      <dgm:spPr/>
      <dgm:t>
        <a:bodyPr/>
        <a:lstStyle/>
        <a:p>
          <a:endParaRPr lang="en-US">
            <a:latin typeface="Arial" panose="020B0604020202020204" pitchFamily="34" charset="0"/>
            <a:cs typeface="Arial" panose="020B0604020202020204" pitchFamily="34" charset="0"/>
          </a:endParaRPr>
        </a:p>
      </dgm:t>
    </dgm:pt>
    <dgm:pt modelId="{E62D67F0-5DF2-4D3C-A6F2-3E78215786CC}" type="parTrans" cxnId="{DB1F9DEF-2BCE-47F7-A47D-63020E49ECDC}">
      <dgm:prSet/>
      <dgm:spPr/>
      <dgm:t>
        <a:bodyPr/>
        <a:lstStyle/>
        <a:p>
          <a:endParaRPr lang="en-US">
            <a:latin typeface="Arial" panose="020B0604020202020204" pitchFamily="34" charset="0"/>
            <a:cs typeface="Arial" panose="020B0604020202020204" pitchFamily="34" charset="0"/>
          </a:endParaRPr>
        </a:p>
      </dgm:t>
    </dgm:pt>
    <dgm:pt modelId="{1C5A6FA2-83BE-4145-8C1E-A5B13927D0FA}">
      <dgm:prSet phldrT="[Text]"/>
      <dgm:spPr/>
      <dgm:t>
        <a:bodyPr/>
        <a:lstStyle/>
        <a:p>
          <a:r>
            <a:rPr lang="en-GB" dirty="0">
              <a:latin typeface="Arial" panose="020B0604020202020204" pitchFamily="34" charset="0"/>
              <a:cs typeface="Arial" panose="020B0604020202020204" pitchFamily="34" charset="0"/>
            </a:rPr>
            <a:t>1. Set aims and objective</a:t>
          </a:r>
          <a:endParaRPr lang="en-US" dirty="0">
            <a:latin typeface="Arial" panose="020B0604020202020204" pitchFamily="34" charset="0"/>
            <a:cs typeface="Arial" panose="020B0604020202020204" pitchFamily="34" charset="0"/>
          </a:endParaRPr>
        </a:p>
      </dgm:t>
    </dgm:pt>
    <dgm:pt modelId="{4E774895-8B79-4582-B94C-9BD7E98D6BD2}" type="sibTrans" cxnId="{CB018F7F-6DD9-441F-B6C8-C091EBAA3B9B}">
      <dgm:prSet/>
      <dgm:spPr/>
      <dgm:t>
        <a:bodyPr/>
        <a:lstStyle/>
        <a:p>
          <a:endParaRPr lang="en-US">
            <a:latin typeface="Arial" panose="020B0604020202020204" pitchFamily="34" charset="0"/>
            <a:cs typeface="Arial" panose="020B0604020202020204" pitchFamily="34" charset="0"/>
          </a:endParaRPr>
        </a:p>
      </dgm:t>
    </dgm:pt>
    <dgm:pt modelId="{8A19E2AF-C221-4D10-9E5D-A24DB834130A}" type="parTrans" cxnId="{CB018F7F-6DD9-441F-B6C8-C091EBAA3B9B}">
      <dgm:prSet/>
      <dgm:spPr/>
      <dgm:t>
        <a:bodyPr/>
        <a:lstStyle/>
        <a:p>
          <a:endParaRPr lang="en-US">
            <a:latin typeface="Arial" panose="020B0604020202020204" pitchFamily="34" charset="0"/>
            <a:cs typeface="Arial" panose="020B0604020202020204" pitchFamily="34" charset="0"/>
          </a:endParaRPr>
        </a:p>
      </dgm:t>
    </dgm:pt>
    <dgm:pt modelId="{26EE8704-BD0A-4A88-8890-D9E21D7444B1}">
      <dgm:prSet phldrT="[Text]"/>
      <dgm:spPr/>
      <dgm:t>
        <a:bodyPr/>
        <a:lstStyle/>
        <a:p>
          <a:r>
            <a:rPr lang="en-US" dirty="0">
              <a:latin typeface="Arial" panose="020B0604020202020204" pitchFamily="34" charset="0"/>
              <a:cs typeface="Arial" panose="020B0604020202020204" pitchFamily="34" charset="0"/>
            </a:rPr>
            <a:t>3. Gather data and information on options</a:t>
          </a:r>
        </a:p>
      </dgm:t>
    </dgm:pt>
    <dgm:pt modelId="{156AF679-0700-41DE-9062-D27C5CDF8D7A}" type="parTrans" cxnId="{E31D4358-4A79-41FD-B492-131D84379989}">
      <dgm:prSet/>
      <dgm:spPr/>
      <dgm:t>
        <a:bodyPr/>
        <a:lstStyle/>
        <a:p>
          <a:endParaRPr lang="en-GB">
            <a:latin typeface="Arial" panose="020B0604020202020204" pitchFamily="34" charset="0"/>
            <a:cs typeface="Arial" panose="020B0604020202020204" pitchFamily="34" charset="0"/>
          </a:endParaRPr>
        </a:p>
      </dgm:t>
    </dgm:pt>
    <dgm:pt modelId="{C05B536C-8804-44A4-90CC-84825FB9D65E}" type="sibTrans" cxnId="{E31D4358-4A79-41FD-B492-131D84379989}">
      <dgm:prSet/>
      <dgm:spPr/>
      <dgm:t>
        <a:bodyPr/>
        <a:lstStyle/>
        <a:p>
          <a:endParaRPr lang="en-GB">
            <a:latin typeface="Arial" panose="020B0604020202020204" pitchFamily="34" charset="0"/>
            <a:cs typeface="Arial" panose="020B0604020202020204" pitchFamily="34" charset="0"/>
          </a:endParaRPr>
        </a:p>
      </dgm:t>
    </dgm:pt>
    <dgm:pt modelId="{87A7CAC9-EA68-4E30-8C36-017F87D86284}" type="pres">
      <dgm:prSet presAssocID="{6A3BDB0B-F3B2-42B9-A567-6B2FCC73DB28}" presName="linear" presStyleCnt="0">
        <dgm:presLayoutVars>
          <dgm:animLvl val="lvl"/>
          <dgm:resizeHandles val="exact"/>
        </dgm:presLayoutVars>
      </dgm:prSet>
      <dgm:spPr/>
    </dgm:pt>
    <dgm:pt modelId="{41536626-5EA7-4724-BC2E-13F61350E5BF}" type="pres">
      <dgm:prSet presAssocID="{1C5A6FA2-83BE-4145-8C1E-A5B13927D0FA}" presName="parentText" presStyleLbl="node1" presStyleIdx="0" presStyleCnt="8">
        <dgm:presLayoutVars>
          <dgm:chMax val="0"/>
          <dgm:bulletEnabled val="1"/>
        </dgm:presLayoutVars>
      </dgm:prSet>
      <dgm:spPr/>
    </dgm:pt>
    <dgm:pt modelId="{458F017B-BCA2-4BF9-8D85-DB66EA60F8B4}" type="pres">
      <dgm:prSet presAssocID="{4E774895-8B79-4582-B94C-9BD7E98D6BD2}" presName="spacer" presStyleCnt="0"/>
      <dgm:spPr/>
    </dgm:pt>
    <dgm:pt modelId="{69ECF7DE-430E-42D3-AA69-65392F583A84}" type="pres">
      <dgm:prSet presAssocID="{740B59B5-DA38-4E2F-BFB2-65301EB2BA1A}" presName="parentText" presStyleLbl="node1" presStyleIdx="1" presStyleCnt="8">
        <dgm:presLayoutVars>
          <dgm:chMax val="0"/>
          <dgm:bulletEnabled val="1"/>
        </dgm:presLayoutVars>
      </dgm:prSet>
      <dgm:spPr/>
    </dgm:pt>
    <dgm:pt modelId="{4836242C-CFA4-46AB-AEC9-5E073651EE9A}" type="pres">
      <dgm:prSet presAssocID="{574A6237-F000-48A1-A38C-C532AA6A6574}" presName="spacer" presStyleCnt="0"/>
      <dgm:spPr/>
    </dgm:pt>
    <dgm:pt modelId="{C60CAFF7-F135-45F6-AEF1-42A988A064A0}" type="pres">
      <dgm:prSet presAssocID="{26EE8704-BD0A-4A88-8890-D9E21D7444B1}" presName="parentText" presStyleLbl="node1" presStyleIdx="2" presStyleCnt="8">
        <dgm:presLayoutVars>
          <dgm:chMax val="0"/>
          <dgm:bulletEnabled val="1"/>
        </dgm:presLayoutVars>
      </dgm:prSet>
      <dgm:spPr/>
    </dgm:pt>
    <dgm:pt modelId="{75C29EF7-819C-49F7-A470-6E6EDEC103F6}" type="pres">
      <dgm:prSet presAssocID="{C05B536C-8804-44A4-90CC-84825FB9D65E}" presName="spacer" presStyleCnt="0"/>
      <dgm:spPr/>
    </dgm:pt>
    <dgm:pt modelId="{457A4D32-8F21-4AC0-8E8A-B93B6E4DEED6}" type="pres">
      <dgm:prSet presAssocID="{141478C4-AEBF-4D7F-A4E6-32C43CE46EB7}" presName="parentText" presStyleLbl="node1" presStyleIdx="3" presStyleCnt="8">
        <dgm:presLayoutVars>
          <dgm:chMax val="0"/>
          <dgm:bulletEnabled val="1"/>
        </dgm:presLayoutVars>
      </dgm:prSet>
      <dgm:spPr/>
    </dgm:pt>
    <dgm:pt modelId="{DACF12AD-0113-45F3-A228-614EF1070AB1}" type="pres">
      <dgm:prSet presAssocID="{681F47EF-5664-4843-8006-529C6C69D56B}" presName="spacer" presStyleCnt="0"/>
      <dgm:spPr/>
    </dgm:pt>
    <dgm:pt modelId="{DF317843-3959-45E3-9DC4-C5CCE3872335}" type="pres">
      <dgm:prSet presAssocID="{26F39E54-1C8C-4357-8810-BD83A79F69C8}" presName="parentText" presStyleLbl="node1" presStyleIdx="4" presStyleCnt="8">
        <dgm:presLayoutVars>
          <dgm:chMax val="0"/>
          <dgm:bulletEnabled val="1"/>
        </dgm:presLayoutVars>
      </dgm:prSet>
      <dgm:spPr/>
    </dgm:pt>
    <dgm:pt modelId="{274535E4-04E6-4CD3-99A8-51F7673252D5}" type="pres">
      <dgm:prSet presAssocID="{9216EBFC-9FDC-4592-AB00-A83B9D13F952}" presName="spacer" presStyleCnt="0"/>
      <dgm:spPr/>
    </dgm:pt>
    <dgm:pt modelId="{D1BD8D36-C429-46C1-8D18-C0BCEF26C565}" type="pres">
      <dgm:prSet presAssocID="{7807C830-FD50-491E-A537-4BC3A7479590}" presName="parentText" presStyleLbl="node1" presStyleIdx="5" presStyleCnt="8">
        <dgm:presLayoutVars>
          <dgm:chMax val="0"/>
          <dgm:bulletEnabled val="1"/>
        </dgm:presLayoutVars>
      </dgm:prSet>
      <dgm:spPr/>
    </dgm:pt>
    <dgm:pt modelId="{6C40DA0B-F7E0-42CC-9D87-29711D815BE7}" type="pres">
      <dgm:prSet presAssocID="{CFEAD0E7-5182-4388-82AA-7C25348D1E30}" presName="spacer" presStyleCnt="0"/>
      <dgm:spPr/>
    </dgm:pt>
    <dgm:pt modelId="{A92AD6C7-3514-43E0-B2CB-4CA33A51D7E3}" type="pres">
      <dgm:prSet presAssocID="{BF7F2FC9-B4BA-425A-9BEE-DED2ED9B5AC0}" presName="parentText" presStyleLbl="node1" presStyleIdx="6" presStyleCnt="8">
        <dgm:presLayoutVars>
          <dgm:chMax val="0"/>
          <dgm:bulletEnabled val="1"/>
        </dgm:presLayoutVars>
      </dgm:prSet>
      <dgm:spPr/>
    </dgm:pt>
    <dgm:pt modelId="{E7F0852B-42C1-409B-95FD-01B0AFE7A48F}" type="pres">
      <dgm:prSet presAssocID="{B1D77F9A-FC6E-4358-97F2-7832BDB541A3}" presName="spacer" presStyleCnt="0"/>
      <dgm:spPr/>
    </dgm:pt>
    <dgm:pt modelId="{22130A15-2AD4-4DAA-9AD4-79BEFEDB1048}" type="pres">
      <dgm:prSet presAssocID="{3A21CC33-EEE9-45D1-9A02-065CE346D254}" presName="parentText" presStyleLbl="node1" presStyleIdx="7" presStyleCnt="8">
        <dgm:presLayoutVars>
          <dgm:chMax val="0"/>
          <dgm:bulletEnabled val="1"/>
        </dgm:presLayoutVars>
      </dgm:prSet>
      <dgm:spPr/>
    </dgm:pt>
  </dgm:ptLst>
  <dgm:cxnLst>
    <dgm:cxn modelId="{0778800B-425C-456D-A6CC-7B36DDB423E3}" type="presOf" srcId="{3A21CC33-EEE9-45D1-9A02-065CE346D254}" destId="{22130A15-2AD4-4DAA-9AD4-79BEFEDB1048}" srcOrd="0" destOrd="0" presId="urn:microsoft.com/office/officeart/2005/8/layout/vList2"/>
    <dgm:cxn modelId="{4703AA13-AD77-4B9F-9006-CD09BA6B0D43}" type="presOf" srcId="{141478C4-AEBF-4D7F-A4E6-32C43CE46EB7}" destId="{457A4D32-8F21-4AC0-8E8A-B93B6E4DEED6}" srcOrd="0" destOrd="0" presId="urn:microsoft.com/office/officeart/2005/8/layout/vList2"/>
    <dgm:cxn modelId="{AE78DD2C-F7CC-42F8-8C73-94CEFBBC26B5}" srcId="{6A3BDB0B-F3B2-42B9-A567-6B2FCC73DB28}" destId="{7807C830-FD50-491E-A537-4BC3A7479590}" srcOrd="5" destOrd="0" parTransId="{404DEE8E-97AA-4525-8321-A96E0D2C90B4}" sibTransId="{CFEAD0E7-5182-4388-82AA-7C25348D1E30}"/>
    <dgm:cxn modelId="{ABADC442-C777-4E88-ACBF-9F1D6EEF5165}" type="presOf" srcId="{6A3BDB0B-F3B2-42B9-A567-6B2FCC73DB28}" destId="{87A7CAC9-EA68-4E30-8C36-017F87D86284}" srcOrd="0" destOrd="0" presId="urn:microsoft.com/office/officeart/2005/8/layout/vList2"/>
    <dgm:cxn modelId="{C378124E-3652-41BA-A75B-51D23005CCA0}" srcId="{6A3BDB0B-F3B2-42B9-A567-6B2FCC73DB28}" destId="{141478C4-AEBF-4D7F-A4E6-32C43CE46EB7}" srcOrd="3" destOrd="0" parTransId="{EC9A0315-8F4E-4949-B7E2-88B67CD90F28}" sibTransId="{681F47EF-5664-4843-8006-529C6C69D56B}"/>
    <dgm:cxn modelId="{48938F4F-62DD-4B76-9CA0-3EF1E4E8596F}" type="presOf" srcId="{26F39E54-1C8C-4357-8810-BD83A79F69C8}" destId="{DF317843-3959-45E3-9DC4-C5CCE3872335}" srcOrd="0" destOrd="0" presId="urn:microsoft.com/office/officeart/2005/8/layout/vList2"/>
    <dgm:cxn modelId="{E31D4358-4A79-41FD-B492-131D84379989}" srcId="{6A3BDB0B-F3B2-42B9-A567-6B2FCC73DB28}" destId="{26EE8704-BD0A-4A88-8890-D9E21D7444B1}" srcOrd="2" destOrd="0" parTransId="{156AF679-0700-41DE-9062-D27C5CDF8D7A}" sibTransId="{C05B536C-8804-44A4-90CC-84825FB9D65E}"/>
    <dgm:cxn modelId="{CB018F7F-6DD9-441F-B6C8-C091EBAA3B9B}" srcId="{6A3BDB0B-F3B2-42B9-A567-6B2FCC73DB28}" destId="{1C5A6FA2-83BE-4145-8C1E-A5B13927D0FA}" srcOrd="0" destOrd="0" parTransId="{8A19E2AF-C221-4D10-9E5D-A24DB834130A}" sibTransId="{4E774895-8B79-4582-B94C-9BD7E98D6BD2}"/>
    <dgm:cxn modelId="{1B133F85-86FC-47E7-8757-DCCA16698E3E}" type="presOf" srcId="{7807C830-FD50-491E-A537-4BC3A7479590}" destId="{D1BD8D36-C429-46C1-8D18-C0BCEF26C565}" srcOrd="0" destOrd="0" presId="urn:microsoft.com/office/officeart/2005/8/layout/vList2"/>
    <dgm:cxn modelId="{4995809A-FB6E-4846-BA87-FB4B73BEECFE}" srcId="{6A3BDB0B-F3B2-42B9-A567-6B2FCC73DB28}" destId="{26F39E54-1C8C-4357-8810-BD83A79F69C8}" srcOrd="4" destOrd="0" parTransId="{201C33FB-3528-4D55-A547-4E043DB0AAE1}" sibTransId="{9216EBFC-9FDC-4592-AB00-A83B9D13F952}"/>
    <dgm:cxn modelId="{4650AFAB-7980-4A25-A1C0-631DE61A98E2}" type="presOf" srcId="{BF7F2FC9-B4BA-425A-9BEE-DED2ED9B5AC0}" destId="{A92AD6C7-3514-43E0-B2CB-4CA33A51D7E3}" srcOrd="0" destOrd="0" presId="urn:microsoft.com/office/officeart/2005/8/layout/vList2"/>
    <dgm:cxn modelId="{5E8DA7BC-9697-4595-86CB-2C3E51CF0282}" type="presOf" srcId="{1C5A6FA2-83BE-4145-8C1E-A5B13927D0FA}" destId="{41536626-5EA7-4724-BC2E-13F61350E5BF}" srcOrd="0" destOrd="0" presId="urn:microsoft.com/office/officeart/2005/8/layout/vList2"/>
    <dgm:cxn modelId="{15EC60BE-08CE-43F4-890A-4D6F9A325AD0}" type="presOf" srcId="{740B59B5-DA38-4E2F-BFB2-65301EB2BA1A}" destId="{69ECF7DE-430E-42D3-AA69-65392F583A84}" srcOrd="0" destOrd="0" presId="urn:microsoft.com/office/officeart/2005/8/layout/vList2"/>
    <dgm:cxn modelId="{B9A459CD-6AB6-4DEE-922B-044D23692DBE}" type="presOf" srcId="{26EE8704-BD0A-4A88-8890-D9E21D7444B1}" destId="{C60CAFF7-F135-45F6-AEF1-42A988A064A0}" srcOrd="0" destOrd="0" presId="urn:microsoft.com/office/officeart/2005/8/layout/vList2"/>
    <dgm:cxn modelId="{0BA530CF-D325-43AF-9657-6A12D663BF9A}" srcId="{6A3BDB0B-F3B2-42B9-A567-6B2FCC73DB28}" destId="{3A21CC33-EEE9-45D1-9A02-065CE346D254}" srcOrd="7" destOrd="0" parTransId="{11BAE95B-36E2-4C1D-B5E7-A874A6C9FE4B}" sibTransId="{779455B2-06BD-41B3-BF1B-3656C97289C0}"/>
    <dgm:cxn modelId="{9CDE7AD7-ECE2-4FD3-8539-C53F2AF41E2B}" srcId="{6A3BDB0B-F3B2-42B9-A567-6B2FCC73DB28}" destId="{BF7F2FC9-B4BA-425A-9BEE-DED2ED9B5AC0}" srcOrd="6" destOrd="0" parTransId="{608EF8F5-96EB-4379-BF8A-1DE9CB4CE426}" sibTransId="{B1D77F9A-FC6E-4358-97F2-7832BDB541A3}"/>
    <dgm:cxn modelId="{DB1F9DEF-2BCE-47F7-A47D-63020E49ECDC}" srcId="{6A3BDB0B-F3B2-42B9-A567-6B2FCC73DB28}" destId="{740B59B5-DA38-4E2F-BFB2-65301EB2BA1A}" srcOrd="1" destOrd="0" parTransId="{E62D67F0-5DF2-4D3C-A6F2-3E78215786CC}" sibTransId="{574A6237-F000-48A1-A38C-C532AA6A6574}"/>
    <dgm:cxn modelId="{96720C5D-D957-45AD-B404-948BBA1852E1}" type="presParOf" srcId="{87A7CAC9-EA68-4E30-8C36-017F87D86284}" destId="{41536626-5EA7-4724-BC2E-13F61350E5BF}" srcOrd="0" destOrd="0" presId="urn:microsoft.com/office/officeart/2005/8/layout/vList2"/>
    <dgm:cxn modelId="{7C58D642-5223-45D1-BD95-DA01785334F5}" type="presParOf" srcId="{87A7CAC9-EA68-4E30-8C36-017F87D86284}" destId="{458F017B-BCA2-4BF9-8D85-DB66EA60F8B4}" srcOrd="1" destOrd="0" presId="urn:microsoft.com/office/officeart/2005/8/layout/vList2"/>
    <dgm:cxn modelId="{6FD1C9AF-F809-4582-B2F8-73834C1D5358}" type="presParOf" srcId="{87A7CAC9-EA68-4E30-8C36-017F87D86284}" destId="{69ECF7DE-430E-42D3-AA69-65392F583A84}" srcOrd="2" destOrd="0" presId="urn:microsoft.com/office/officeart/2005/8/layout/vList2"/>
    <dgm:cxn modelId="{665039C3-5BD1-49D6-99E4-202399CB19C2}" type="presParOf" srcId="{87A7CAC9-EA68-4E30-8C36-017F87D86284}" destId="{4836242C-CFA4-46AB-AEC9-5E073651EE9A}" srcOrd="3" destOrd="0" presId="urn:microsoft.com/office/officeart/2005/8/layout/vList2"/>
    <dgm:cxn modelId="{24E5AD81-D31F-4463-A454-C16D307B0DE3}" type="presParOf" srcId="{87A7CAC9-EA68-4E30-8C36-017F87D86284}" destId="{C60CAFF7-F135-45F6-AEF1-42A988A064A0}" srcOrd="4" destOrd="0" presId="urn:microsoft.com/office/officeart/2005/8/layout/vList2"/>
    <dgm:cxn modelId="{DA007CA5-7129-4B9C-A3E9-DF66AECF1682}" type="presParOf" srcId="{87A7CAC9-EA68-4E30-8C36-017F87D86284}" destId="{75C29EF7-819C-49F7-A470-6E6EDEC103F6}" srcOrd="5" destOrd="0" presId="urn:microsoft.com/office/officeart/2005/8/layout/vList2"/>
    <dgm:cxn modelId="{A5BA96D9-7242-40D9-804B-5F645EDBC222}" type="presParOf" srcId="{87A7CAC9-EA68-4E30-8C36-017F87D86284}" destId="{457A4D32-8F21-4AC0-8E8A-B93B6E4DEED6}" srcOrd="6" destOrd="0" presId="urn:microsoft.com/office/officeart/2005/8/layout/vList2"/>
    <dgm:cxn modelId="{B8E451E5-A6F1-496C-9575-15218BDD4A66}" type="presParOf" srcId="{87A7CAC9-EA68-4E30-8C36-017F87D86284}" destId="{DACF12AD-0113-45F3-A228-614EF1070AB1}" srcOrd="7" destOrd="0" presId="urn:microsoft.com/office/officeart/2005/8/layout/vList2"/>
    <dgm:cxn modelId="{DFE9B6B4-8D4A-43B8-B9F0-A217760B28A6}" type="presParOf" srcId="{87A7CAC9-EA68-4E30-8C36-017F87D86284}" destId="{DF317843-3959-45E3-9DC4-C5CCE3872335}" srcOrd="8" destOrd="0" presId="urn:microsoft.com/office/officeart/2005/8/layout/vList2"/>
    <dgm:cxn modelId="{5D0E72C8-142E-4E5A-BACA-132C9D351AE1}" type="presParOf" srcId="{87A7CAC9-EA68-4E30-8C36-017F87D86284}" destId="{274535E4-04E6-4CD3-99A8-51F7673252D5}" srcOrd="9" destOrd="0" presId="urn:microsoft.com/office/officeart/2005/8/layout/vList2"/>
    <dgm:cxn modelId="{4C634E77-31FC-4CBB-8B92-0C1C18693570}" type="presParOf" srcId="{87A7CAC9-EA68-4E30-8C36-017F87D86284}" destId="{D1BD8D36-C429-46C1-8D18-C0BCEF26C565}" srcOrd="10" destOrd="0" presId="urn:microsoft.com/office/officeart/2005/8/layout/vList2"/>
    <dgm:cxn modelId="{96A48285-BC55-433C-B859-B6CB12DA4528}" type="presParOf" srcId="{87A7CAC9-EA68-4E30-8C36-017F87D86284}" destId="{6C40DA0B-F7E0-42CC-9D87-29711D815BE7}" srcOrd="11" destOrd="0" presId="urn:microsoft.com/office/officeart/2005/8/layout/vList2"/>
    <dgm:cxn modelId="{4A170FFB-C49E-4C42-848B-04095A6A16FC}" type="presParOf" srcId="{87A7CAC9-EA68-4E30-8C36-017F87D86284}" destId="{A92AD6C7-3514-43E0-B2CB-4CA33A51D7E3}" srcOrd="12" destOrd="0" presId="urn:microsoft.com/office/officeart/2005/8/layout/vList2"/>
    <dgm:cxn modelId="{7E704325-AF43-4CF5-B144-D88A256A7710}" type="presParOf" srcId="{87A7CAC9-EA68-4E30-8C36-017F87D86284}" destId="{E7F0852B-42C1-409B-95FD-01B0AFE7A48F}" srcOrd="13" destOrd="0" presId="urn:microsoft.com/office/officeart/2005/8/layout/vList2"/>
    <dgm:cxn modelId="{DAF5F25D-FFE6-43A7-8F50-AC20DD439D63}" type="presParOf" srcId="{87A7CAC9-EA68-4E30-8C36-017F87D86284}" destId="{22130A15-2AD4-4DAA-9AD4-79BEFEDB1048}"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BDB0B-F3B2-42B9-A567-6B2FCC73DB28}" type="doc">
      <dgm:prSet loTypeId="urn:microsoft.com/office/officeart/2005/8/layout/vList2" loCatId="list" qsTypeId="urn:microsoft.com/office/officeart/2005/8/quickstyle/simple1" qsCatId="simple" csTypeId="urn:microsoft.com/office/officeart/2005/8/colors/colorful5" csCatId="colorful" phldr="1"/>
      <dgm:spPr/>
    </dgm:pt>
    <dgm:pt modelId="{26F39E54-1C8C-4357-8810-BD83A79F69C8}">
      <dgm:prSet phldrT="[Text]"/>
      <dgm:spPr/>
      <dgm:t>
        <a:bodyPr/>
        <a:lstStyle/>
        <a:p>
          <a:r>
            <a:rPr lang="en-GB" dirty="0"/>
            <a:t>4. Develop short term plans</a:t>
          </a:r>
          <a:endParaRPr lang="en-US" dirty="0"/>
        </a:p>
      </dgm:t>
    </dgm:pt>
    <dgm:pt modelId="{201C33FB-3528-4D55-A547-4E043DB0AAE1}" type="parTrans" cxnId="{4995809A-FB6E-4846-BA87-FB4B73BEECFE}">
      <dgm:prSet/>
      <dgm:spPr/>
      <dgm:t>
        <a:bodyPr/>
        <a:lstStyle/>
        <a:p>
          <a:endParaRPr lang="en-US"/>
        </a:p>
      </dgm:t>
    </dgm:pt>
    <dgm:pt modelId="{9216EBFC-9FDC-4592-AB00-A83B9D13F952}" type="sibTrans" cxnId="{4995809A-FB6E-4846-BA87-FB4B73BEECFE}">
      <dgm:prSet/>
      <dgm:spPr/>
      <dgm:t>
        <a:bodyPr/>
        <a:lstStyle/>
        <a:p>
          <a:endParaRPr lang="en-US"/>
        </a:p>
      </dgm:t>
    </dgm:pt>
    <dgm:pt modelId="{141478C4-AEBF-4D7F-A4E6-32C43CE46EB7}">
      <dgm:prSet phldrT="[Text]"/>
      <dgm:spPr/>
      <dgm:t>
        <a:bodyPr/>
        <a:lstStyle/>
        <a:p>
          <a:r>
            <a:rPr lang="en-GB" dirty="0"/>
            <a:t>3. Select option and consider long term plans</a:t>
          </a:r>
          <a:endParaRPr lang="en-US" dirty="0"/>
        </a:p>
      </dgm:t>
    </dgm:pt>
    <dgm:pt modelId="{681F47EF-5664-4843-8006-529C6C69D56B}" type="sibTrans" cxnId="{C378124E-3652-41BA-A75B-51D23005CCA0}">
      <dgm:prSet/>
      <dgm:spPr/>
      <dgm:t>
        <a:bodyPr/>
        <a:lstStyle/>
        <a:p>
          <a:endParaRPr lang="en-US"/>
        </a:p>
      </dgm:t>
    </dgm:pt>
    <dgm:pt modelId="{EC9A0315-8F4E-4949-B7E2-88B67CD90F28}" type="parTrans" cxnId="{C378124E-3652-41BA-A75B-51D23005CCA0}">
      <dgm:prSet/>
      <dgm:spPr/>
      <dgm:t>
        <a:bodyPr/>
        <a:lstStyle/>
        <a:p>
          <a:endParaRPr lang="en-US"/>
        </a:p>
      </dgm:t>
    </dgm:pt>
    <dgm:pt modelId="{E157DF11-DAEC-4EEC-BF8C-756352C8FBA0}" type="pres">
      <dgm:prSet presAssocID="{6A3BDB0B-F3B2-42B9-A567-6B2FCC73DB28}" presName="linear" presStyleCnt="0">
        <dgm:presLayoutVars>
          <dgm:animLvl val="lvl"/>
          <dgm:resizeHandles val="exact"/>
        </dgm:presLayoutVars>
      </dgm:prSet>
      <dgm:spPr/>
    </dgm:pt>
    <dgm:pt modelId="{EAC6D432-F902-4F5B-990A-F58288896819}" type="pres">
      <dgm:prSet presAssocID="{141478C4-AEBF-4D7F-A4E6-32C43CE46EB7}" presName="parentText" presStyleLbl="node1" presStyleIdx="0" presStyleCnt="2">
        <dgm:presLayoutVars>
          <dgm:chMax val="0"/>
          <dgm:bulletEnabled val="1"/>
        </dgm:presLayoutVars>
      </dgm:prSet>
      <dgm:spPr/>
    </dgm:pt>
    <dgm:pt modelId="{E3075106-88C1-49BD-AD40-D3DC3CB834F2}" type="pres">
      <dgm:prSet presAssocID="{681F47EF-5664-4843-8006-529C6C69D56B}" presName="spacer" presStyleCnt="0"/>
      <dgm:spPr/>
    </dgm:pt>
    <dgm:pt modelId="{FAA452C9-AEE5-4284-9A30-9EFC6D58B035}" type="pres">
      <dgm:prSet presAssocID="{26F39E54-1C8C-4357-8810-BD83A79F69C8}" presName="parentText" presStyleLbl="node1" presStyleIdx="1" presStyleCnt="2">
        <dgm:presLayoutVars>
          <dgm:chMax val="0"/>
          <dgm:bulletEnabled val="1"/>
        </dgm:presLayoutVars>
      </dgm:prSet>
      <dgm:spPr/>
    </dgm:pt>
  </dgm:ptLst>
  <dgm:cxnLst>
    <dgm:cxn modelId="{4F767A1E-40A4-42E1-B249-FD73D26D0E9D}" type="presOf" srcId="{26F39E54-1C8C-4357-8810-BD83A79F69C8}" destId="{FAA452C9-AEE5-4284-9A30-9EFC6D58B035}" srcOrd="0" destOrd="0" presId="urn:microsoft.com/office/officeart/2005/8/layout/vList2"/>
    <dgm:cxn modelId="{C378124E-3652-41BA-A75B-51D23005CCA0}" srcId="{6A3BDB0B-F3B2-42B9-A567-6B2FCC73DB28}" destId="{141478C4-AEBF-4D7F-A4E6-32C43CE46EB7}" srcOrd="0" destOrd="0" parTransId="{EC9A0315-8F4E-4949-B7E2-88B67CD90F28}" sibTransId="{681F47EF-5664-4843-8006-529C6C69D56B}"/>
    <dgm:cxn modelId="{4995809A-FB6E-4846-BA87-FB4B73BEECFE}" srcId="{6A3BDB0B-F3B2-42B9-A567-6B2FCC73DB28}" destId="{26F39E54-1C8C-4357-8810-BD83A79F69C8}" srcOrd="1" destOrd="0" parTransId="{201C33FB-3528-4D55-A547-4E043DB0AAE1}" sibTransId="{9216EBFC-9FDC-4592-AB00-A83B9D13F952}"/>
    <dgm:cxn modelId="{7B62F7D5-E749-4A65-9D3E-2D8157837781}" type="presOf" srcId="{6A3BDB0B-F3B2-42B9-A567-6B2FCC73DB28}" destId="{E157DF11-DAEC-4EEC-BF8C-756352C8FBA0}" srcOrd="0" destOrd="0" presId="urn:microsoft.com/office/officeart/2005/8/layout/vList2"/>
    <dgm:cxn modelId="{B849E2E5-CB56-4FF4-8916-F4B9F94A389D}" type="presOf" srcId="{141478C4-AEBF-4D7F-A4E6-32C43CE46EB7}" destId="{EAC6D432-F902-4F5B-990A-F58288896819}" srcOrd="0" destOrd="0" presId="urn:microsoft.com/office/officeart/2005/8/layout/vList2"/>
    <dgm:cxn modelId="{BA249035-0EFF-46FC-B098-0EE8D52BCA17}" type="presParOf" srcId="{E157DF11-DAEC-4EEC-BF8C-756352C8FBA0}" destId="{EAC6D432-F902-4F5B-990A-F58288896819}" srcOrd="0" destOrd="0" presId="urn:microsoft.com/office/officeart/2005/8/layout/vList2"/>
    <dgm:cxn modelId="{50015A8F-213B-45E8-B0CC-155FE96826E3}" type="presParOf" srcId="{E157DF11-DAEC-4EEC-BF8C-756352C8FBA0}" destId="{E3075106-88C1-49BD-AD40-D3DC3CB834F2}" srcOrd="1" destOrd="0" presId="urn:microsoft.com/office/officeart/2005/8/layout/vList2"/>
    <dgm:cxn modelId="{B46A1DC9-D4AB-4B32-8068-C7979F326959}" type="presParOf" srcId="{E157DF11-DAEC-4EEC-BF8C-756352C8FBA0}" destId="{FAA452C9-AEE5-4284-9A30-9EFC6D58B03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B24061-63B7-479C-824A-DF53B18A04BE}"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DCD37815-BEEC-488D-90A1-182E548F930B}">
      <dgm:prSet/>
      <dgm:spPr/>
      <dgm:t>
        <a:bodyPr/>
        <a:lstStyle/>
        <a:p>
          <a:pPr>
            <a:lnSpc>
              <a:spcPct val="100000"/>
            </a:lnSpc>
          </a:pPr>
          <a:r>
            <a:rPr lang="en-US" dirty="0">
              <a:latin typeface="Arial" panose="020B0604020202020204" pitchFamily="34" charset="0"/>
              <a:cs typeface="Arial" panose="020B0604020202020204" pitchFamily="34" charset="0"/>
            </a:rPr>
            <a:t>Monitor changes in liquidity;</a:t>
          </a:r>
        </a:p>
      </dgm:t>
    </dgm:pt>
    <dgm:pt modelId="{3CBD06BB-E8DC-4177-97C8-30B134C1429E}" type="parTrans" cxnId="{1558AEBB-4583-4214-B574-D779921ECFC1}">
      <dgm:prSet/>
      <dgm:spPr/>
      <dgm:t>
        <a:bodyPr/>
        <a:lstStyle/>
        <a:p>
          <a:endParaRPr lang="en-US">
            <a:latin typeface="Arial" panose="020B0604020202020204" pitchFamily="34" charset="0"/>
            <a:cs typeface="Arial" panose="020B0604020202020204" pitchFamily="34" charset="0"/>
          </a:endParaRPr>
        </a:p>
      </dgm:t>
    </dgm:pt>
    <dgm:pt modelId="{2A9CDAF4-A916-44CD-8B47-76C6C012585C}" type="sibTrans" cxnId="{1558AEBB-4583-4214-B574-D779921ECFC1}">
      <dgm:prSet/>
      <dgm:spPr/>
      <dgm:t>
        <a:bodyPr/>
        <a:lstStyle/>
        <a:p>
          <a:endParaRPr lang="en-US">
            <a:latin typeface="Arial" panose="020B0604020202020204" pitchFamily="34" charset="0"/>
            <a:cs typeface="Arial" panose="020B0604020202020204" pitchFamily="34" charset="0"/>
          </a:endParaRPr>
        </a:p>
      </dgm:t>
    </dgm:pt>
    <dgm:pt modelId="{BCA454AB-0615-46F8-A765-87FF786B708A}">
      <dgm:prSet/>
      <dgm:spPr/>
      <dgm:t>
        <a:bodyPr/>
        <a:lstStyle/>
        <a:p>
          <a:pPr>
            <a:lnSpc>
              <a:spcPct val="100000"/>
            </a:lnSpc>
          </a:pPr>
          <a:r>
            <a:rPr lang="en-US" dirty="0">
              <a:latin typeface="Arial" panose="020B0604020202020204" pitchFamily="34" charset="0"/>
              <a:cs typeface="Arial" panose="020B0604020202020204" pitchFamily="34" charset="0"/>
            </a:rPr>
            <a:t>Help management to manage the impact of events on cash;</a:t>
          </a:r>
        </a:p>
      </dgm:t>
    </dgm:pt>
    <dgm:pt modelId="{465D4892-CC68-49AD-B5E8-4707E1A0B9E6}" type="parTrans" cxnId="{4DA6D7F4-3DB9-40E5-AD89-8B4CD922FB73}">
      <dgm:prSet/>
      <dgm:spPr/>
      <dgm:t>
        <a:bodyPr/>
        <a:lstStyle/>
        <a:p>
          <a:endParaRPr lang="en-US">
            <a:latin typeface="Arial" panose="020B0604020202020204" pitchFamily="34" charset="0"/>
            <a:cs typeface="Arial" panose="020B0604020202020204" pitchFamily="34" charset="0"/>
          </a:endParaRPr>
        </a:p>
      </dgm:t>
    </dgm:pt>
    <dgm:pt modelId="{4093937E-42CF-47BF-A275-A6CDF0FB5A6C}" type="sibTrans" cxnId="{4DA6D7F4-3DB9-40E5-AD89-8B4CD922FB73}">
      <dgm:prSet/>
      <dgm:spPr/>
      <dgm:t>
        <a:bodyPr/>
        <a:lstStyle/>
        <a:p>
          <a:endParaRPr lang="en-US">
            <a:latin typeface="Arial" panose="020B0604020202020204" pitchFamily="34" charset="0"/>
            <a:cs typeface="Arial" panose="020B0604020202020204" pitchFamily="34" charset="0"/>
          </a:endParaRPr>
        </a:p>
      </dgm:t>
    </dgm:pt>
    <dgm:pt modelId="{453DA0D2-FA06-49AD-A416-9D5CA51E2961}">
      <dgm:prSet/>
      <dgm:spPr/>
      <dgm:t>
        <a:bodyPr/>
        <a:lstStyle/>
        <a:p>
          <a:pPr>
            <a:lnSpc>
              <a:spcPct val="100000"/>
            </a:lnSpc>
          </a:pPr>
          <a:r>
            <a:rPr lang="en-US">
              <a:latin typeface="Arial" panose="020B0604020202020204" pitchFamily="34" charset="0"/>
              <a:cs typeface="Arial" panose="020B0604020202020204" pitchFamily="34" charset="0"/>
            </a:rPr>
            <a:t>Indicate when business may need to raise more funds;</a:t>
          </a:r>
        </a:p>
      </dgm:t>
    </dgm:pt>
    <dgm:pt modelId="{E68C737F-D66C-4137-ADF4-74630A75F635}" type="parTrans" cxnId="{0A60DCFF-B2E0-48AD-A271-FFEA73E5C93E}">
      <dgm:prSet/>
      <dgm:spPr/>
      <dgm:t>
        <a:bodyPr/>
        <a:lstStyle/>
        <a:p>
          <a:endParaRPr lang="en-US">
            <a:latin typeface="Arial" panose="020B0604020202020204" pitchFamily="34" charset="0"/>
            <a:cs typeface="Arial" panose="020B0604020202020204" pitchFamily="34" charset="0"/>
          </a:endParaRPr>
        </a:p>
      </dgm:t>
    </dgm:pt>
    <dgm:pt modelId="{43B77AFA-043F-4455-8A9B-252DC1385433}" type="sibTrans" cxnId="{0A60DCFF-B2E0-48AD-A271-FFEA73E5C93E}">
      <dgm:prSet/>
      <dgm:spPr/>
      <dgm:t>
        <a:bodyPr/>
        <a:lstStyle/>
        <a:p>
          <a:endParaRPr lang="en-US">
            <a:latin typeface="Arial" panose="020B0604020202020204" pitchFamily="34" charset="0"/>
            <a:cs typeface="Arial" panose="020B0604020202020204" pitchFamily="34" charset="0"/>
          </a:endParaRPr>
        </a:p>
      </dgm:t>
    </dgm:pt>
    <dgm:pt modelId="{1D79039E-81AF-4AA8-8699-53AE264A0310}">
      <dgm:prSet/>
      <dgm:spPr/>
      <dgm:t>
        <a:bodyPr/>
        <a:lstStyle/>
        <a:p>
          <a:pPr>
            <a:lnSpc>
              <a:spcPct val="100000"/>
            </a:lnSpc>
          </a:pPr>
          <a:r>
            <a:rPr lang="en-US">
              <a:latin typeface="Arial" panose="020B0604020202020204" pitchFamily="34" charset="0"/>
              <a:cs typeface="Arial" panose="020B0604020202020204" pitchFamily="34" charset="0"/>
            </a:rPr>
            <a:t>Indicate when funds will be available for projects;</a:t>
          </a:r>
        </a:p>
      </dgm:t>
    </dgm:pt>
    <dgm:pt modelId="{7C81CF44-9C94-4DDE-B4AD-FC6D0F67702E}" type="parTrans" cxnId="{F1633CA9-84A9-4F20-A2BC-CBF86638ACA8}">
      <dgm:prSet/>
      <dgm:spPr/>
      <dgm:t>
        <a:bodyPr/>
        <a:lstStyle/>
        <a:p>
          <a:endParaRPr lang="en-US">
            <a:latin typeface="Arial" panose="020B0604020202020204" pitchFamily="34" charset="0"/>
            <a:cs typeface="Arial" panose="020B0604020202020204" pitchFamily="34" charset="0"/>
          </a:endParaRPr>
        </a:p>
      </dgm:t>
    </dgm:pt>
    <dgm:pt modelId="{7DD5F8CD-70E7-4F64-95C1-0E834077DFD5}" type="sibTrans" cxnId="{F1633CA9-84A9-4F20-A2BC-CBF86638ACA8}">
      <dgm:prSet/>
      <dgm:spPr/>
      <dgm:t>
        <a:bodyPr/>
        <a:lstStyle/>
        <a:p>
          <a:endParaRPr lang="en-US">
            <a:latin typeface="Arial" panose="020B0604020202020204" pitchFamily="34" charset="0"/>
            <a:cs typeface="Arial" panose="020B0604020202020204" pitchFamily="34" charset="0"/>
          </a:endParaRPr>
        </a:p>
      </dgm:t>
    </dgm:pt>
    <dgm:pt modelId="{4B516D7F-3E14-4F54-987B-616A08BDB07C}">
      <dgm:prSet/>
      <dgm:spPr/>
      <dgm:t>
        <a:bodyPr/>
        <a:lstStyle/>
        <a:p>
          <a:pPr>
            <a:lnSpc>
              <a:spcPct val="100000"/>
            </a:lnSpc>
          </a:pPr>
          <a:r>
            <a:rPr lang="en-US" dirty="0">
              <a:latin typeface="Arial" panose="020B0604020202020204" pitchFamily="34" charset="0"/>
              <a:cs typeface="Arial" panose="020B0604020202020204" pitchFamily="34" charset="0"/>
            </a:rPr>
            <a:t>Make sure it doesn't run out of cash!</a:t>
          </a:r>
        </a:p>
      </dgm:t>
    </dgm:pt>
    <dgm:pt modelId="{A6A90CB1-C609-407D-88B3-B5F2A7D879EC}" type="parTrans" cxnId="{C656F62C-89E3-4615-BC1F-5BE69ABA4ABA}">
      <dgm:prSet/>
      <dgm:spPr/>
      <dgm:t>
        <a:bodyPr/>
        <a:lstStyle/>
        <a:p>
          <a:endParaRPr lang="en-US">
            <a:latin typeface="Arial" panose="020B0604020202020204" pitchFamily="34" charset="0"/>
            <a:cs typeface="Arial" panose="020B0604020202020204" pitchFamily="34" charset="0"/>
          </a:endParaRPr>
        </a:p>
      </dgm:t>
    </dgm:pt>
    <dgm:pt modelId="{EB61AABE-6A59-4A43-8911-1EC245A939B6}" type="sibTrans" cxnId="{C656F62C-89E3-4615-BC1F-5BE69ABA4ABA}">
      <dgm:prSet/>
      <dgm:spPr/>
      <dgm:t>
        <a:bodyPr/>
        <a:lstStyle/>
        <a:p>
          <a:endParaRPr lang="en-US">
            <a:latin typeface="Arial" panose="020B0604020202020204" pitchFamily="34" charset="0"/>
            <a:cs typeface="Arial" panose="020B0604020202020204" pitchFamily="34" charset="0"/>
          </a:endParaRPr>
        </a:p>
      </dgm:t>
    </dgm:pt>
    <dgm:pt modelId="{6AB52D80-7720-47DC-B7A6-22601BEAF595}" type="pres">
      <dgm:prSet presAssocID="{E9B24061-63B7-479C-824A-DF53B18A04BE}" presName="root" presStyleCnt="0">
        <dgm:presLayoutVars>
          <dgm:dir/>
          <dgm:resizeHandles val="exact"/>
        </dgm:presLayoutVars>
      </dgm:prSet>
      <dgm:spPr/>
    </dgm:pt>
    <dgm:pt modelId="{3D55A432-1994-454E-AA1B-14BE4DE1FFE8}" type="pres">
      <dgm:prSet presAssocID="{DCD37815-BEEC-488D-90A1-182E548F930B}" presName="compNode" presStyleCnt="0"/>
      <dgm:spPr/>
    </dgm:pt>
    <dgm:pt modelId="{DDAEC9DE-B5E5-48E6-ADA0-7B22849A3005}" type="pres">
      <dgm:prSet presAssocID="{DCD37815-BEEC-488D-90A1-182E548F930B}" presName="bgRect" presStyleLbl="bgShp" presStyleIdx="0" presStyleCnt="5"/>
      <dgm:spPr/>
    </dgm:pt>
    <dgm:pt modelId="{433684A5-6CB6-4D2C-9F44-A59812A57311}" type="pres">
      <dgm:prSet presAssocID="{DCD37815-BEEC-488D-90A1-182E548F930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C2C0CAFE-0184-44C3-A03F-EB0DFD992EFF}" type="pres">
      <dgm:prSet presAssocID="{DCD37815-BEEC-488D-90A1-182E548F930B}" presName="spaceRect" presStyleCnt="0"/>
      <dgm:spPr/>
    </dgm:pt>
    <dgm:pt modelId="{DC19E01E-9DDF-4186-9D92-E42C47166FC4}" type="pres">
      <dgm:prSet presAssocID="{DCD37815-BEEC-488D-90A1-182E548F930B}" presName="parTx" presStyleLbl="revTx" presStyleIdx="0" presStyleCnt="5" custLinFactNeighborX="0" custLinFactNeighborY="7819">
        <dgm:presLayoutVars>
          <dgm:chMax val="0"/>
          <dgm:chPref val="0"/>
        </dgm:presLayoutVars>
      </dgm:prSet>
      <dgm:spPr/>
    </dgm:pt>
    <dgm:pt modelId="{7F27B044-F63A-4F0B-8E7A-2FE72FD7C1D2}" type="pres">
      <dgm:prSet presAssocID="{2A9CDAF4-A916-44CD-8B47-76C6C012585C}" presName="sibTrans" presStyleCnt="0"/>
      <dgm:spPr/>
    </dgm:pt>
    <dgm:pt modelId="{346536DB-F42C-4DEF-895D-E114E9548AD0}" type="pres">
      <dgm:prSet presAssocID="{BCA454AB-0615-46F8-A765-87FF786B708A}" presName="compNode" presStyleCnt="0"/>
      <dgm:spPr/>
    </dgm:pt>
    <dgm:pt modelId="{9BF53DA1-346E-4131-B57A-3A0E290D5103}" type="pres">
      <dgm:prSet presAssocID="{BCA454AB-0615-46F8-A765-87FF786B708A}" presName="bgRect" presStyleLbl="bgShp" presStyleIdx="1" presStyleCnt="5"/>
      <dgm:spPr/>
    </dgm:pt>
    <dgm:pt modelId="{F203878B-60C7-40D0-A620-B7FAC7E67F19}" type="pres">
      <dgm:prSet presAssocID="{BCA454AB-0615-46F8-A765-87FF786B708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661A4F9C-DA97-4A71-AB3B-DA47D5F29727}" type="pres">
      <dgm:prSet presAssocID="{BCA454AB-0615-46F8-A765-87FF786B708A}" presName="spaceRect" presStyleCnt="0"/>
      <dgm:spPr/>
    </dgm:pt>
    <dgm:pt modelId="{39BD11B2-7C26-4DAE-9480-B852224E1510}" type="pres">
      <dgm:prSet presAssocID="{BCA454AB-0615-46F8-A765-87FF786B708A}" presName="parTx" presStyleLbl="revTx" presStyleIdx="1" presStyleCnt="5">
        <dgm:presLayoutVars>
          <dgm:chMax val="0"/>
          <dgm:chPref val="0"/>
        </dgm:presLayoutVars>
      </dgm:prSet>
      <dgm:spPr/>
    </dgm:pt>
    <dgm:pt modelId="{9932EF36-DB81-473A-AD37-8EAC234BBC1D}" type="pres">
      <dgm:prSet presAssocID="{4093937E-42CF-47BF-A275-A6CDF0FB5A6C}" presName="sibTrans" presStyleCnt="0"/>
      <dgm:spPr/>
    </dgm:pt>
    <dgm:pt modelId="{C6E91761-611D-49DE-9BB6-8D00D791ACFF}" type="pres">
      <dgm:prSet presAssocID="{453DA0D2-FA06-49AD-A416-9D5CA51E2961}" presName="compNode" presStyleCnt="0"/>
      <dgm:spPr/>
    </dgm:pt>
    <dgm:pt modelId="{7F1A1ECF-D076-4AB1-913D-B2380260ADC4}" type="pres">
      <dgm:prSet presAssocID="{453DA0D2-FA06-49AD-A416-9D5CA51E2961}" presName="bgRect" presStyleLbl="bgShp" presStyleIdx="2" presStyleCnt="5"/>
      <dgm:spPr/>
    </dgm:pt>
    <dgm:pt modelId="{61D4332D-2068-4B80-A78F-F876ABB10822}" type="pres">
      <dgm:prSet presAssocID="{453DA0D2-FA06-49AD-A416-9D5CA51E29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0280DA7C-3EC1-4A59-B16F-DEA57ADB9F57}" type="pres">
      <dgm:prSet presAssocID="{453DA0D2-FA06-49AD-A416-9D5CA51E2961}" presName="spaceRect" presStyleCnt="0"/>
      <dgm:spPr/>
    </dgm:pt>
    <dgm:pt modelId="{B9BAD0D3-2D55-4B8E-A1B0-8D71875BB5CB}" type="pres">
      <dgm:prSet presAssocID="{453DA0D2-FA06-49AD-A416-9D5CA51E2961}" presName="parTx" presStyleLbl="revTx" presStyleIdx="2" presStyleCnt="5">
        <dgm:presLayoutVars>
          <dgm:chMax val="0"/>
          <dgm:chPref val="0"/>
        </dgm:presLayoutVars>
      </dgm:prSet>
      <dgm:spPr/>
    </dgm:pt>
    <dgm:pt modelId="{8DA97BE0-6C4B-4E97-992E-1A5B8A4DEB42}" type="pres">
      <dgm:prSet presAssocID="{43B77AFA-043F-4455-8A9B-252DC1385433}" presName="sibTrans" presStyleCnt="0"/>
      <dgm:spPr/>
    </dgm:pt>
    <dgm:pt modelId="{92D580B8-CE12-4517-820B-9C9487D106BC}" type="pres">
      <dgm:prSet presAssocID="{1D79039E-81AF-4AA8-8699-53AE264A0310}" presName="compNode" presStyleCnt="0"/>
      <dgm:spPr/>
    </dgm:pt>
    <dgm:pt modelId="{FD889ACE-89BD-437E-9366-A523F84B3236}" type="pres">
      <dgm:prSet presAssocID="{1D79039E-81AF-4AA8-8699-53AE264A0310}" presName="bgRect" presStyleLbl="bgShp" presStyleIdx="3" presStyleCnt="5"/>
      <dgm:spPr/>
    </dgm:pt>
    <dgm:pt modelId="{1AEE3F58-2708-4787-9557-3B3E6E786EE2}" type="pres">
      <dgm:prSet presAssocID="{1D79039E-81AF-4AA8-8699-53AE264A031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uro"/>
        </a:ext>
      </dgm:extLst>
    </dgm:pt>
    <dgm:pt modelId="{5DD65033-0AB7-4DB9-AF89-CD87C918B9D5}" type="pres">
      <dgm:prSet presAssocID="{1D79039E-81AF-4AA8-8699-53AE264A0310}" presName="spaceRect" presStyleCnt="0"/>
      <dgm:spPr/>
    </dgm:pt>
    <dgm:pt modelId="{B2401EF3-C0B1-4631-84B0-42FA72393AA8}" type="pres">
      <dgm:prSet presAssocID="{1D79039E-81AF-4AA8-8699-53AE264A0310}" presName="parTx" presStyleLbl="revTx" presStyleIdx="3" presStyleCnt="5">
        <dgm:presLayoutVars>
          <dgm:chMax val="0"/>
          <dgm:chPref val="0"/>
        </dgm:presLayoutVars>
      </dgm:prSet>
      <dgm:spPr/>
    </dgm:pt>
    <dgm:pt modelId="{89D857EE-CA6D-466C-BA36-D62AA58A79A8}" type="pres">
      <dgm:prSet presAssocID="{7DD5F8CD-70E7-4F64-95C1-0E834077DFD5}" presName="sibTrans" presStyleCnt="0"/>
      <dgm:spPr/>
    </dgm:pt>
    <dgm:pt modelId="{FAB58756-143F-4640-862F-AB884C217BFF}" type="pres">
      <dgm:prSet presAssocID="{4B516D7F-3E14-4F54-987B-616A08BDB07C}" presName="compNode" presStyleCnt="0"/>
      <dgm:spPr/>
    </dgm:pt>
    <dgm:pt modelId="{CBFBC00F-3E5D-43A7-A522-DA637A952CCC}" type="pres">
      <dgm:prSet presAssocID="{4B516D7F-3E14-4F54-987B-616A08BDB07C}" presName="bgRect" presStyleLbl="bgShp" presStyleIdx="4" presStyleCnt="5"/>
      <dgm:spPr/>
    </dgm:pt>
    <dgm:pt modelId="{AFB1E5FA-3A5D-4440-A8BC-899BA1D77F4A}" type="pres">
      <dgm:prSet presAssocID="{4B516D7F-3E14-4F54-987B-616A08BDB07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ins"/>
        </a:ext>
      </dgm:extLst>
    </dgm:pt>
    <dgm:pt modelId="{2B0F3907-065F-442C-AC67-526076B893A0}" type="pres">
      <dgm:prSet presAssocID="{4B516D7F-3E14-4F54-987B-616A08BDB07C}" presName="spaceRect" presStyleCnt="0"/>
      <dgm:spPr/>
    </dgm:pt>
    <dgm:pt modelId="{B659837B-FF52-4AF5-9A19-0EF24AE9EAC8}" type="pres">
      <dgm:prSet presAssocID="{4B516D7F-3E14-4F54-987B-616A08BDB07C}" presName="parTx" presStyleLbl="revTx" presStyleIdx="4" presStyleCnt="5">
        <dgm:presLayoutVars>
          <dgm:chMax val="0"/>
          <dgm:chPref val="0"/>
        </dgm:presLayoutVars>
      </dgm:prSet>
      <dgm:spPr/>
    </dgm:pt>
  </dgm:ptLst>
  <dgm:cxnLst>
    <dgm:cxn modelId="{C656F62C-89E3-4615-BC1F-5BE69ABA4ABA}" srcId="{E9B24061-63B7-479C-824A-DF53B18A04BE}" destId="{4B516D7F-3E14-4F54-987B-616A08BDB07C}" srcOrd="4" destOrd="0" parTransId="{A6A90CB1-C609-407D-88B3-B5F2A7D879EC}" sibTransId="{EB61AABE-6A59-4A43-8911-1EC245A939B6}"/>
    <dgm:cxn modelId="{AF00AD3B-9C79-4791-A349-5C55C66918CF}" type="presOf" srcId="{DCD37815-BEEC-488D-90A1-182E548F930B}" destId="{DC19E01E-9DDF-4186-9D92-E42C47166FC4}" srcOrd="0" destOrd="0" presId="urn:microsoft.com/office/officeart/2018/2/layout/IconVerticalSolidList"/>
    <dgm:cxn modelId="{B66C4E5D-2745-4C64-927A-0D3A556DF327}" type="presOf" srcId="{4B516D7F-3E14-4F54-987B-616A08BDB07C}" destId="{B659837B-FF52-4AF5-9A19-0EF24AE9EAC8}" srcOrd="0" destOrd="0" presId="urn:microsoft.com/office/officeart/2018/2/layout/IconVerticalSolidList"/>
    <dgm:cxn modelId="{58C25B86-2673-4918-94DB-95F88AFA35C1}" type="presOf" srcId="{BCA454AB-0615-46F8-A765-87FF786B708A}" destId="{39BD11B2-7C26-4DAE-9480-B852224E1510}" srcOrd="0" destOrd="0" presId="urn:microsoft.com/office/officeart/2018/2/layout/IconVerticalSolidList"/>
    <dgm:cxn modelId="{F1633CA9-84A9-4F20-A2BC-CBF86638ACA8}" srcId="{E9B24061-63B7-479C-824A-DF53B18A04BE}" destId="{1D79039E-81AF-4AA8-8699-53AE264A0310}" srcOrd="3" destOrd="0" parTransId="{7C81CF44-9C94-4DDE-B4AD-FC6D0F67702E}" sibTransId="{7DD5F8CD-70E7-4F64-95C1-0E834077DFD5}"/>
    <dgm:cxn modelId="{1558AEBB-4583-4214-B574-D779921ECFC1}" srcId="{E9B24061-63B7-479C-824A-DF53B18A04BE}" destId="{DCD37815-BEEC-488D-90A1-182E548F930B}" srcOrd="0" destOrd="0" parTransId="{3CBD06BB-E8DC-4177-97C8-30B134C1429E}" sibTransId="{2A9CDAF4-A916-44CD-8B47-76C6C012585C}"/>
    <dgm:cxn modelId="{A8B2D7D0-83F6-4E2F-B3C3-1DDD7FE2170D}" type="presOf" srcId="{1D79039E-81AF-4AA8-8699-53AE264A0310}" destId="{B2401EF3-C0B1-4631-84B0-42FA72393AA8}" srcOrd="0" destOrd="0" presId="urn:microsoft.com/office/officeart/2018/2/layout/IconVerticalSolidList"/>
    <dgm:cxn modelId="{485484DB-149D-4F5B-9080-9C5FD46FFE24}" type="presOf" srcId="{453DA0D2-FA06-49AD-A416-9D5CA51E2961}" destId="{B9BAD0D3-2D55-4B8E-A1B0-8D71875BB5CB}" srcOrd="0" destOrd="0" presId="urn:microsoft.com/office/officeart/2018/2/layout/IconVerticalSolidList"/>
    <dgm:cxn modelId="{BB222FDD-DBB7-4ECD-B951-C02BA7150A89}" type="presOf" srcId="{E9B24061-63B7-479C-824A-DF53B18A04BE}" destId="{6AB52D80-7720-47DC-B7A6-22601BEAF595}" srcOrd="0" destOrd="0" presId="urn:microsoft.com/office/officeart/2018/2/layout/IconVerticalSolidList"/>
    <dgm:cxn modelId="{4DA6D7F4-3DB9-40E5-AD89-8B4CD922FB73}" srcId="{E9B24061-63B7-479C-824A-DF53B18A04BE}" destId="{BCA454AB-0615-46F8-A765-87FF786B708A}" srcOrd="1" destOrd="0" parTransId="{465D4892-CC68-49AD-B5E8-4707E1A0B9E6}" sibTransId="{4093937E-42CF-47BF-A275-A6CDF0FB5A6C}"/>
    <dgm:cxn modelId="{0A60DCFF-B2E0-48AD-A271-FFEA73E5C93E}" srcId="{E9B24061-63B7-479C-824A-DF53B18A04BE}" destId="{453DA0D2-FA06-49AD-A416-9D5CA51E2961}" srcOrd="2" destOrd="0" parTransId="{E68C737F-D66C-4137-ADF4-74630A75F635}" sibTransId="{43B77AFA-043F-4455-8A9B-252DC1385433}"/>
    <dgm:cxn modelId="{8DB7FDBE-4D76-4D01-A08B-B5064C06486E}" type="presParOf" srcId="{6AB52D80-7720-47DC-B7A6-22601BEAF595}" destId="{3D55A432-1994-454E-AA1B-14BE4DE1FFE8}" srcOrd="0" destOrd="0" presId="urn:microsoft.com/office/officeart/2018/2/layout/IconVerticalSolidList"/>
    <dgm:cxn modelId="{0C65CA57-6E6B-47CD-B8D5-7A8558EBDD31}" type="presParOf" srcId="{3D55A432-1994-454E-AA1B-14BE4DE1FFE8}" destId="{DDAEC9DE-B5E5-48E6-ADA0-7B22849A3005}" srcOrd="0" destOrd="0" presId="urn:microsoft.com/office/officeart/2018/2/layout/IconVerticalSolidList"/>
    <dgm:cxn modelId="{EC67FFCA-6CCE-486A-A4E4-075E5AF67FFD}" type="presParOf" srcId="{3D55A432-1994-454E-AA1B-14BE4DE1FFE8}" destId="{433684A5-6CB6-4D2C-9F44-A59812A57311}" srcOrd="1" destOrd="0" presId="urn:microsoft.com/office/officeart/2018/2/layout/IconVerticalSolidList"/>
    <dgm:cxn modelId="{210868CA-9B83-48B2-B279-6B475BB7577B}" type="presParOf" srcId="{3D55A432-1994-454E-AA1B-14BE4DE1FFE8}" destId="{C2C0CAFE-0184-44C3-A03F-EB0DFD992EFF}" srcOrd="2" destOrd="0" presId="urn:microsoft.com/office/officeart/2018/2/layout/IconVerticalSolidList"/>
    <dgm:cxn modelId="{7161D9F0-1965-4F6F-B532-2CDC82F90114}" type="presParOf" srcId="{3D55A432-1994-454E-AA1B-14BE4DE1FFE8}" destId="{DC19E01E-9DDF-4186-9D92-E42C47166FC4}" srcOrd="3" destOrd="0" presId="urn:microsoft.com/office/officeart/2018/2/layout/IconVerticalSolidList"/>
    <dgm:cxn modelId="{374D146C-55CF-4993-8AC9-74A6227910E1}" type="presParOf" srcId="{6AB52D80-7720-47DC-B7A6-22601BEAF595}" destId="{7F27B044-F63A-4F0B-8E7A-2FE72FD7C1D2}" srcOrd="1" destOrd="0" presId="urn:microsoft.com/office/officeart/2018/2/layout/IconVerticalSolidList"/>
    <dgm:cxn modelId="{5ACE136B-B0DF-4D31-95C0-5F941C71B159}" type="presParOf" srcId="{6AB52D80-7720-47DC-B7A6-22601BEAF595}" destId="{346536DB-F42C-4DEF-895D-E114E9548AD0}" srcOrd="2" destOrd="0" presId="urn:microsoft.com/office/officeart/2018/2/layout/IconVerticalSolidList"/>
    <dgm:cxn modelId="{2EAAE610-AC02-46CE-8F12-E911BB492E59}" type="presParOf" srcId="{346536DB-F42C-4DEF-895D-E114E9548AD0}" destId="{9BF53DA1-346E-4131-B57A-3A0E290D5103}" srcOrd="0" destOrd="0" presId="urn:microsoft.com/office/officeart/2018/2/layout/IconVerticalSolidList"/>
    <dgm:cxn modelId="{1BC5B74E-728A-4CAB-8700-B3ED81B883E9}" type="presParOf" srcId="{346536DB-F42C-4DEF-895D-E114E9548AD0}" destId="{F203878B-60C7-40D0-A620-B7FAC7E67F19}" srcOrd="1" destOrd="0" presId="urn:microsoft.com/office/officeart/2018/2/layout/IconVerticalSolidList"/>
    <dgm:cxn modelId="{028856EF-ABC6-4682-9A34-D68A8C7C5237}" type="presParOf" srcId="{346536DB-F42C-4DEF-895D-E114E9548AD0}" destId="{661A4F9C-DA97-4A71-AB3B-DA47D5F29727}" srcOrd="2" destOrd="0" presId="urn:microsoft.com/office/officeart/2018/2/layout/IconVerticalSolidList"/>
    <dgm:cxn modelId="{A7C70E36-64FF-4BBD-A86F-07C005A80D77}" type="presParOf" srcId="{346536DB-F42C-4DEF-895D-E114E9548AD0}" destId="{39BD11B2-7C26-4DAE-9480-B852224E1510}" srcOrd="3" destOrd="0" presId="urn:microsoft.com/office/officeart/2018/2/layout/IconVerticalSolidList"/>
    <dgm:cxn modelId="{6FFBB331-CCEC-488D-A70D-C6D43B36D836}" type="presParOf" srcId="{6AB52D80-7720-47DC-B7A6-22601BEAF595}" destId="{9932EF36-DB81-473A-AD37-8EAC234BBC1D}" srcOrd="3" destOrd="0" presId="urn:microsoft.com/office/officeart/2018/2/layout/IconVerticalSolidList"/>
    <dgm:cxn modelId="{5F7865FE-69A3-4168-8985-2DFF436A231C}" type="presParOf" srcId="{6AB52D80-7720-47DC-B7A6-22601BEAF595}" destId="{C6E91761-611D-49DE-9BB6-8D00D791ACFF}" srcOrd="4" destOrd="0" presId="urn:microsoft.com/office/officeart/2018/2/layout/IconVerticalSolidList"/>
    <dgm:cxn modelId="{AE8E3D26-D672-4EAE-9203-7F6B8DC0FE01}" type="presParOf" srcId="{C6E91761-611D-49DE-9BB6-8D00D791ACFF}" destId="{7F1A1ECF-D076-4AB1-913D-B2380260ADC4}" srcOrd="0" destOrd="0" presId="urn:microsoft.com/office/officeart/2018/2/layout/IconVerticalSolidList"/>
    <dgm:cxn modelId="{A0994455-DEE9-4617-96FF-DF8C5A6C22A4}" type="presParOf" srcId="{C6E91761-611D-49DE-9BB6-8D00D791ACFF}" destId="{61D4332D-2068-4B80-A78F-F876ABB10822}" srcOrd="1" destOrd="0" presId="urn:microsoft.com/office/officeart/2018/2/layout/IconVerticalSolidList"/>
    <dgm:cxn modelId="{CCCB80F6-AFBE-46D9-B7F6-C3B8A6E4B52B}" type="presParOf" srcId="{C6E91761-611D-49DE-9BB6-8D00D791ACFF}" destId="{0280DA7C-3EC1-4A59-B16F-DEA57ADB9F57}" srcOrd="2" destOrd="0" presId="urn:microsoft.com/office/officeart/2018/2/layout/IconVerticalSolidList"/>
    <dgm:cxn modelId="{48532E37-7A62-45B6-8640-78759C4BE7DA}" type="presParOf" srcId="{C6E91761-611D-49DE-9BB6-8D00D791ACFF}" destId="{B9BAD0D3-2D55-4B8E-A1B0-8D71875BB5CB}" srcOrd="3" destOrd="0" presId="urn:microsoft.com/office/officeart/2018/2/layout/IconVerticalSolidList"/>
    <dgm:cxn modelId="{8EB79D3F-02E9-4CBE-B1FA-F4A0C1667E3E}" type="presParOf" srcId="{6AB52D80-7720-47DC-B7A6-22601BEAF595}" destId="{8DA97BE0-6C4B-4E97-992E-1A5B8A4DEB42}" srcOrd="5" destOrd="0" presId="urn:microsoft.com/office/officeart/2018/2/layout/IconVerticalSolidList"/>
    <dgm:cxn modelId="{873B2D3F-044B-459A-A762-12467925F543}" type="presParOf" srcId="{6AB52D80-7720-47DC-B7A6-22601BEAF595}" destId="{92D580B8-CE12-4517-820B-9C9487D106BC}" srcOrd="6" destOrd="0" presId="urn:microsoft.com/office/officeart/2018/2/layout/IconVerticalSolidList"/>
    <dgm:cxn modelId="{89DB9833-CBF3-4B49-9FC4-D7F6A652E9A5}" type="presParOf" srcId="{92D580B8-CE12-4517-820B-9C9487D106BC}" destId="{FD889ACE-89BD-437E-9366-A523F84B3236}" srcOrd="0" destOrd="0" presId="urn:microsoft.com/office/officeart/2018/2/layout/IconVerticalSolidList"/>
    <dgm:cxn modelId="{4644CAF6-E675-4043-A5BC-0EBB39F2CFDB}" type="presParOf" srcId="{92D580B8-CE12-4517-820B-9C9487D106BC}" destId="{1AEE3F58-2708-4787-9557-3B3E6E786EE2}" srcOrd="1" destOrd="0" presId="urn:microsoft.com/office/officeart/2018/2/layout/IconVerticalSolidList"/>
    <dgm:cxn modelId="{DE4295D9-4ED7-47B3-9689-8E2687E70E64}" type="presParOf" srcId="{92D580B8-CE12-4517-820B-9C9487D106BC}" destId="{5DD65033-0AB7-4DB9-AF89-CD87C918B9D5}" srcOrd="2" destOrd="0" presId="urn:microsoft.com/office/officeart/2018/2/layout/IconVerticalSolidList"/>
    <dgm:cxn modelId="{6B058522-2C95-4B89-B471-563E2E00E31F}" type="presParOf" srcId="{92D580B8-CE12-4517-820B-9C9487D106BC}" destId="{B2401EF3-C0B1-4631-84B0-42FA72393AA8}" srcOrd="3" destOrd="0" presId="urn:microsoft.com/office/officeart/2018/2/layout/IconVerticalSolidList"/>
    <dgm:cxn modelId="{9A1E8219-E10F-4075-ACD7-CF1D608791A7}" type="presParOf" srcId="{6AB52D80-7720-47DC-B7A6-22601BEAF595}" destId="{89D857EE-CA6D-466C-BA36-D62AA58A79A8}" srcOrd="7" destOrd="0" presId="urn:microsoft.com/office/officeart/2018/2/layout/IconVerticalSolidList"/>
    <dgm:cxn modelId="{9307F4AA-25ED-4DAA-9A8D-8285F458C3E3}" type="presParOf" srcId="{6AB52D80-7720-47DC-B7A6-22601BEAF595}" destId="{FAB58756-143F-4640-862F-AB884C217BFF}" srcOrd="8" destOrd="0" presId="urn:microsoft.com/office/officeart/2018/2/layout/IconVerticalSolidList"/>
    <dgm:cxn modelId="{7BCA3E0F-9917-49C6-BDA7-B82FA95B7B31}" type="presParOf" srcId="{FAB58756-143F-4640-862F-AB884C217BFF}" destId="{CBFBC00F-3E5D-43A7-A522-DA637A952CCC}" srcOrd="0" destOrd="0" presId="urn:microsoft.com/office/officeart/2018/2/layout/IconVerticalSolidList"/>
    <dgm:cxn modelId="{F8298528-4491-40FE-A046-949711A0B465}" type="presParOf" srcId="{FAB58756-143F-4640-862F-AB884C217BFF}" destId="{AFB1E5FA-3A5D-4440-A8BC-899BA1D77F4A}" srcOrd="1" destOrd="0" presId="urn:microsoft.com/office/officeart/2018/2/layout/IconVerticalSolidList"/>
    <dgm:cxn modelId="{38957494-AEC8-4762-B899-64A5C73C5A36}" type="presParOf" srcId="{FAB58756-143F-4640-862F-AB884C217BFF}" destId="{2B0F3907-065F-442C-AC67-526076B893A0}" srcOrd="2" destOrd="0" presId="urn:microsoft.com/office/officeart/2018/2/layout/IconVerticalSolidList"/>
    <dgm:cxn modelId="{8C86013C-1675-4B9D-B1BF-B2B823E44707}" type="presParOf" srcId="{FAB58756-143F-4640-862F-AB884C217BFF}" destId="{B659837B-FF52-4AF5-9A19-0EF24AE9EA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F430F0-CC69-4F76-A3E1-7F5FF915219D}" type="doc">
      <dgm:prSet loTypeId="urn:microsoft.com/office/officeart/2017/3/layout/HorizontalPathTimeline" loCatId="process" qsTypeId="urn:microsoft.com/office/officeart/2005/8/quickstyle/simple4" qsCatId="simple" csTypeId="urn:microsoft.com/office/officeart/2005/8/colors/accent2_2" csCatId="accent2" phldr="1"/>
      <dgm:spPr/>
      <dgm:t>
        <a:bodyPr/>
        <a:lstStyle/>
        <a:p>
          <a:endParaRPr lang="en-US"/>
        </a:p>
      </dgm:t>
    </dgm:pt>
    <dgm:pt modelId="{D19F2A2F-8100-4B89-8B06-B2C8C0887480}">
      <dgm:prSet/>
      <dgm:spPr/>
      <dgm:t>
        <a:bodyPr/>
        <a:lstStyle/>
        <a:p>
          <a:pPr>
            <a:defRPr b="1"/>
          </a:pPr>
          <a:r>
            <a:rPr lang="en-US"/>
            <a:t>January</a:t>
          </a:r>
        </a:p>
      </dgm:t>
    </dgm:pt>
    <dgm:pt modelId="{305221A7-D35F-4431-9E70-050009F360A6}" type="parTrans" cxnId="{0AD7159F-4CF0-44E8-9750-4F1379D3778F}">
      <dgm:prSet/>
      <dgm:spPr/>
      <dgm:t>
        <a:bodyPr/>
        <a:lstStyle/>
        <a:p>
          <a:endParaRPr lang="en-US"/>
        </a:p>
      </dgm:t>
    </dgm:pt>
    <dgm:pt modelId="{29BF2961-85A9-4EE6-A0F3-A27D2BAF154A}" type="sibTrans" cxnId="{0AD7159F-4CF0-44E8-9750-4F1379D3778F}">
      <dgm:prSet/>
      <dgm:spPr/>
      <dgm:t>
        <a:bodyPr/>
        <a:lstStyle/>
        <a:p>
          <a:endParaRPr lang="en-US"/>
        </a:p>
      </dgm:t>
    </dgm:pt>
    <dgm:pt modelId="{4CF3257F-0F44-460F-9122-0DBD9C9BC85D}">
      <dgm:prSet custT="1"/>
      <dgm:spPr>
        <a:solidFill>
          <a:schemeClr val="accent1">
            <a:lumMod val="60000"/>
            <a:lumOff val="40000"/>
            <a:alpha val="90000"/>
          </a:schemeClr>
        </a:solidFill>
        <a:ln>
          <a:solidFill>
            <a:schemeClr val="accent1">
              <a:alpha val="90000"/>
            </a:schemeClr>
          </a:solidFill>
        </a:ln>
      </dgm:spPr>
      <dgm:t>
        <a:bodyPr/>
        <a:lstStyle/>
        <a:p>
          <a:r>
            <a:rPr lang="en-US" sz="1800" dirty="0">
              <a:latin typeface="Arial" panose="020B0604020202020204" pitchFamily="34" charset="0"/>
              <a:cs typeface="Arial" panose="020B0604020202020204" pitchFamily="34" charset="0"/>
            </a:rPr>
            <a:t>Buy raw materials on 30 days credit</a:t>
          </a:r>
        </a:p>
      </dgm:t>
    </dgm:pt>
    <dgm:pt modelId="{3F8EDC08-BD65-42D4-B60F-A273B9D64A79}" type="parTrans" cxnId="{9EF15FAF-D4B3-46F6-86FD-00F4772DFF05}">
      <dgm:prSet/>
      <dgm:spPr/>
      <dgm:t>
        <a:bodyPr/>
        <a:lstStyle/>
        <a:p>
          <a:endParaRPr lang="en-US"/>
        </a:p>
      </dgm:t>
    </dgm:pt>
    <dgm:pt modelId="{D1D284D0-6156-418E-A2F7-5B15F5389B12}" type="sibTrans" cxnId="{9EF15FAF-D4B3-46F6-86FD-00F4772DFF05}">
      <dgm:prSet/>
      <dgm:spPr/>
      <dgm:t>
        <a:bodyPr/>
        <a:lstStyle/>
        <a:p>
          <a:endParaRPr lang="en-US"/>
        </a:p>
      </dgm:t>
    </dgm:pt>
    <dgm:pt modelId="{5951E579-547D-46AA-9353-296C703EFA38}">
      <dgm:prSet/>
      <dgm:spPr/>
      <dgm:t>
        <a:bodyPr/>
        <a:lstStyle/>
        <a:p>
          <a:pPr>
            <a:defRPr b="1"/>
          </a:pPr>
          <a:r>
            <a:rPr lang="en-US"/>
            <a:t>February</a:t>
          </a:r>
        </a:p>
      </dgm:t>
    </dgm:pt>
    <dgm:pt modelId="{524F3827-C991-4E80-8CEA-F3D414E8D78E}" type="parTrans" cxnId="{A7D85893-C1D5-48A5-8606-F67A10678B0F}">
      <dgm:prSet/>
      <dgm:spPr/>
      <dgm:t>
        <a:bodyPr/>
        <a:lstStyle/>
        <a:p>
          <a:endParaRPr lang="en-US"/>
        </a:p>
      </dgm:t>
    </dgm:pt>
    <dgm:pt modelId="{F83D9190-49E8-46A0-AA90-03ADF320D988}" type="sibTrans" cxnId="{A7D85893-C1D5-48A5-8606-F67A10678B0F}">
      <dgm:prSet/>
      <dgm:spPr/>
      <dgm:t>
        <a:bodyPr/>
        <a:lstStyle/>
        <a:p>
          <a:endParaRPr lang="en-US"/>
        </a:p>
      </dgm:t>
    </dgm:pt>
    <dgm:pt modelId="{DE13CD75-4E7F-4712-9D4F-A0364FE428F4}">
      <dgm:prSet custT="1"/>
      <dgm:spPr>
        <a:solidFill>
          <a:schemeClr val="accent1">
            <a:lumMod val="60000"/>
            <a:lumOff val="40000"/>
            <a:alpha val="90000"/>
          </a:schemeClr>
        </a:solidFill>
      </dgm:spPr>
      <dgm:t>
        <a:bodyPr/>
        <a:lstStyle/>
        <a:p>
          <a:r>
            <a:rPr lang="en-US" sz="1800" dirty="0">
              <a:latin typeface="Arial" panose="020B0604020202020204" pitchFamily="34" charset="0"/>
              <a:cs typeface="Arial" panose="020B0604020202020204" pitchFamily="34" charset="0"/>
            </a:rPr>
            <a:t>Pay supplier for raw materials</a:t>
          </a:r>
        </a:p>
      </dgm:t>
    </dgm:pt>
    <dgm:pt modelId="{9BF9EEEA-9616-4D01-8E9F-7F14F44CEFD2}" type="parTrans" cxnId="{1A5D9EA6-1C95-4007-ACB6-A3AE33042F11}">
      <dgm:prSet/>
      <dgm:spPr/>
      <dgm:t>
        <a:bodyPr/>
        <a:lstStyle/>
        <a:p>
          <a:endParaRPr lang="en-US"/>
        </a:p>
      </dgm:t>
    </dgm:pt>
    <dgm:pt modelId="{5938FA32-593F-43D6-BA93-BDB406849A61}" type="sibTrans" cxnId="{1A5D9EA6-1C95-4007-ACB6-A3AE33042F11}">
      <dgm:prSet/>
      <dgm:spPr/>
      <dgm:t>
        <a:bodyPr/>
        <a:lstStyle/>
        <a:p>
          <a:endParaRPr lang="en-US"/>
        </a:p>
      </dgm:t>
    </dgm:pt>
    <dgm:pt modelId="{394450C2-0A37-477A-90DE-B9B4C88DF750}">
      <dgm:prSet custT="1"/>
      <dgm:spPr>
        <a:solidFill>
          <a:schemeClr val="accent1">
            <a:lumMod val="60000"/>
            <a:lumOff val="40000"/>
            <a:alpha val="90000"/>
          </a:schemeClr>
        </a:solidFill>
      </dgm:spPr>
      <dgm:t>
        <a:bodyPr/>
        <a:lstStyle/>
        <a:p>
          <a:r>
            <a:rPr lang="en-US" sz="1800" dirty="0">
              <a:latin typeface="Arial" panose="020B0604020202020204" pitchFamily="34" charset="0"/>
              <a:cs typeface="Arial" panose="020B0604020202020204" pitchFamily="34" charset="0"/>
            </a:rPr>
            <a:t>CASH OUTLOW</a:t>
          </a:r>
        </a:p>
      </dgm:t>
    </dgm:pt>
    <dgm:pt modelId="{B0B9261B-A2AB-46CD-B51B-C1BFC5AA0665}" type="parTrans" cxnId="{164D357D-B329-4136-BEBD-DD77C538D994}">
      <dgm:prSet/>
      <dgm:spPr/>
      <dgm:t>
        <a:bodyPr/>
        <a:lstStyle/>
        <a:p>
          <a:endParaRPr lang="en-US"/>
        </a:p>
      </dgm:t>
    </dgm:pt>
    <dgm:pt modelId="{F4E4BF7A-8823-4D4E-8058-5B9A2016661D}" type="sibTrans" cxnId="{164D357D-B329-4136-BEBD-DD77C538D994}">
      <dgm:prSet/>
      <dgm:spPr/>
      <dgm:t>
        <a:bodyPr/>
        <a:lstStyle/>
        <a:p>
          <a:endParaRPr lang="en-US"/>
        </a:p>
      </dgm:t>
    </dgm:pt>
    <dgm:pt modelId="{FA938E72-77EC-4CC2-8784-141179E1D5DD}">
      <dgm:prSet/>
      <dgm:spPr/>
      <dgm:t>
        <a:bodyPr/>
        <a:lstStyle/>
        <a:p>
          <a:pPr>
            <a:defRPr b="1"/>
          </a:pPr>
          <a:r>
            <a:rPr lang="en-US"/>
            <a:t>March</a:t>
          </a:r>
        </a:p>
      </dgm:t>
    </dgm:pt>
    <dgm:pt modelId="{04E05674-1303-4BA9-A1E7-3D49A75D31EA}" type="parTrans" cxnId="{04DD7598-E72E-4264-94B4-E7986601E4CF}">
      <dgm:prSet/>
      <dgm:spPr/>
      <dgm:t>
        <a:bodyPr/>
        <a:lstStyle/>
        <a:p>
          <a:endParaRPr lang="en-US"/>
        </a:p>
      </dgm:t>
    </dgm:pt>
    <dgm:pt modelId="{1A4D7A55-4B21-49E7-B6A8-1CB2FA30D795}" type="sibTrans" cxnId="{04DD7598-E72E-4264-94B4-E7986601E4CF}">
      <dgm:prSet/>
      <dgm:spPr/>
      <dgm:t>
        <a:bodyPr/>
        <a:lstStyle/>
        <a:p>
          <a:endParaRPr lang="en-US"/>
        </a:p>
      </dgm:t>
    </dgm:pt>
    <dgm:pt modelId="{7929273F-BFE0-4893-B1BF-6F1F11AB4781}">
      <dgm:prSet custT="1"/>
      <dgm:spPr>
        <a:solidFill>
          <a:schemeClr val="accent1">
            <a:lumMod val="60000"/>
            <a:lumOff val="40000"/>
            <a:alpha val="90000"/>
          </a:schemeClr>
        </a:solidFill>
      </dgm:spPr>
      <dgm:t>
        <a:bodyPr/>
        <a:lstStyle/>
        <a:p>
          <a:r>
            <a:rPr lang="en-US" sz="1800" dirty="0">
              <a:latin typeface="Arial" panose="020B0604020202020204" pitchFamily="34" charset="0"/>
              <a:cs typeface="Arial" panose="020B0604020202020204" pitchFamily="34" charset="0"/>
            </a:rPr>
            <a:t>Sell product on 30 days credit</a:t>
          </a:r>
        </a:p>
      </dgm:t>
    </dgm:pt>
    <dgm:pt modelId="{5D98A9F5-A342-4623-998C-3BD3B293DCBD}" type="parTrans" cxnId="{5A812941-DE48-45D3-8A12-A80422811F26}">
      <dgm:prSet/>
      <dgm:spPr/>
      <dgm:t>
        <a:bodyPr/>
        <a:lstStyle/>
        <a:p>
          <a:endParaRPr lang="en-US"/>
        </a:p>
      </dgm:t>
    </dgm:pt>
    <dgm:pt modelId="{4C7B03D3-8A6C-4594-8195-A2A5A8380402}" type="sibTrans" cxnId="{5A812941-DE48-45D3-8A12-A80422811F26}">
      <dgm:prSet/>
      <dgm:spPr/>
      <dgm:t>
        <a:bodyPr/>
        <a:lstStyle/>
        <a:p>
          <a:endParaRPr lang="en-US"/>
        </a:p>
      </dgm:t>
    </dgm:pt>
    <dgm:pt modelId="{D065D1F6-6D68-4F19-8F06-4E351E99CDF0}">
      <dgm:prSet/>
      <dgm:spPr/>
      <dgm:t>
        <a:bodyPr/>
        <a:lstStyle/>
        <a:p>
          <a:pPr>
            <a:defRPr b="1"/>
          </a:pPr>
          <a:r>
            <a:rPr lang="en-US"/>
            <a:t>April</a:t>
          </a:r>
        </a:p>
      </dgm:t>
    </dgm:pt>
    <dgm:pt modelId="{ADBE816B-7CFF-4F25-B15F-5610C77C84EA}" type="parTrans" cxnId="{F6E8332F-1122-423C-B496-D752934F42C5}">
      <dgm:prSet/>
      <dgm:spPr/>
      <dgm:t>
        <a:bodyPr/>
        <a:lstStyle/>
        <a:p>
          <a:endParaRPr lang="en-US"/>
        </a:p>
      </dgm:t>
    </dgm:pt>
    <dgm:pt modelId="{7EB626F5-482A-422B-A37F-BC6C3ABA07F8}" type="sibTrans" cxnId="{F6E8332F-1122-423C-B496-D752934F42C5}">
      <dgm:prSet/>
      <dgm:spPr/>
      <dgm:t>
        <a:bodyPr/>
        <a:lstStyle/>
        <a:p>
          <a:endParaRPr lang="en-US"/>
        </a:p>
      </dgm:t>
    </dgm:pt>
    <dgm:pt modelId="{82B1FC26-16D8-4CA9-AAEF-8161043A8081}">
      <dgm:prSet custT="1"/>
      <dgm:spPr>
        <a:solidFill>
          <a:schemeClr val="accent1">
            <a:lumMod val="60000"/>
            <a:lumOff val="40000"/>
            <a:alpha val="90000"/>
          </a:schemeClr>
        </a:solidFill>
      </dgm:spPr>
      <dgm:t>
        <a:bodyPr/>
        <a:lstStyle/>
        <a:p>
          <a:r>
            <a:rPr lang="en-US" sz="1800" dirty="0" err="1">
              <a:latin typeface="Arial" panose="020B0604020202020204" pitchFamily="34" charset="0"/>
              <a:cs typeface="Arial" panose="020B0604020202020204" pitchFamily="34" charset="0"/>
            </a:rPr>
            <a:t>Recive</a:t>
          </a:r>
          <a:r>
            <a:rPr lang="en-US" sz="1800" dirty="0">
              <a:latin typeface="Arial" panose="020B0604020202020204" pitchFamily="34" charset="0"/>
              <a:cs typeface="Arial" panose="020B0604020202020204" pitchFamily="34" charset="0"/>
            </a:rPr>
            <a:t> cash for product</a:t>
          </a:r>
        </a:p>
      </dgm:t>
    </dgm:pt>
    <dgm:pt modelId="{DF142A16-ED81-4091-B00E-870467C0AF68}" type="parTrans" cxnId="{BADA0FF3-A7B4-4ED4-8A31-74BA48E2E4D1}">
      <dgm:prSet/>
      <dgm:spPr/>
      <dgm:t>
        <a:bodyPr/>
        <a:lstStyle/>
        <a:p>
          <a:endParaRPr lang="en-US"/>
        </a:p>
      </dgm:t>
    </dgm:pt>
    <dgm:pt modelId="{E776E9E2-12DC-4BA3-99B5-29A6C70DE39F}" type="sibTrans" cxnId="{BADA0FF3-A7B4-4ED4-8A31-74BA48E2E4D1}">
      <dgm:prSet/>
      <dgm:spPr/>
      <dgm:t>
        <a:bodyPr/>
        <a:lstStyle/>
        <a:p>
          <a:endParaRPr lang="en-US"/>
        </a:p>
      </dgm:t>
    </dgm:pt>
    <dgm:pt modelId="{1CE3AE4C-1434-4916-B6BE-8DD89AF540DB}">
      <dgm:prSet custT="1"/>
      <dgm:spPr>
        <a:solidFill>
          <a:schemeClr val="accent1">
            <a:lumMod val="60000"/>
            <a:lumOff val="40000"/>
            <a:alpha val="90000"/>
          </a:schemeClr>
        </a:solidFill>
      </dgm:spPr>
      <dgm:t>
        <a:bodyPr/>
        <a:lstStyle/>
        <a:p>
          <a:r>
            <a:rPr lang="en-US" sz="1800" dirty="0">
              <a:latin typeface="Arial" panose="020B0604020202020204" pitchFamily="34" charset="0"/>
              <a:cs typeface="Arial" panose="020B0604020202020204" pitchFamily="34" charset="0"/>
            </a:rPr>
            <a:t>CASH INFLOW</a:t>
          </a:r>
        </a:p>
      </dgm:t>
    </dgm:pt>
    <dgm:pt modelId="{5233D334-174E-4DCF-8143-D8EFEAA46771}" type="parTrans" cxnId="{AA9B76EF-5325-4536-B646-516BDFB63F72}">
      <dgm:prSet/>
      <dgm:spPr/>
      <dgm:t>
        <a:bodyPr/>
        <a:lstStyle/>
        <a:p>
          <a:endParaRPr lang="en-US"/>
        </a:p>
      </dgm:t>
    </dgm:pt>
    <dgm:pt modelId="{EB751672-8063-4268-8602-BE603150573A}" type="sibTrans" cxnId="{AA9B76EF-5325-4536-B646-516BDFB63F72}">
      <dgm:prSet/>
      <dgm:spPr/>
      <dgm:t>
        <a:bodyPr/>
        <a:lstStyle/>
        <a:p>
          <a:endParaRPr lang="en-US"/>
        </a:p>
      </dgm:t>
    </dgm:pt>
    <dgm:pt modelId="{050E8332-EA51-41DE-9B23-FBB24175F7BD}" type="pres">
      <dgm:prSet presAssocID="{54F430F0-CC69-4F76-A3E1-7F5FF915219D}" presName="root" presStyleCnt="0">
        <dgm:presLayoutVars>
          <dgm:chMax/>
          <dgm:chPref/>
          <dgm:animLvl val="lvl"/>
        </dgm:presLayoutVars>
      </dgm:prSet>
      <dgm:spPr/>
    </dgm:pt>
    <dgm:pt modelId="{08049A91-5BC3-443C-99F5-9340735A896F}" type="pres">
      <dgm:prSet presAssocID="{54F430F0-CC69-4F76-A3E1-7F5FF915219D}" presName="divider" presStyleLbl="node1" presStyleIdx="0" presStyleCnt="1"/>
      <dgm:spPr>
        <a:solidFill>
          <a:schemeClr val="accent1">
            <a:lumMod val="60000"/>
            <a:lumOff val="40000"/>
          </a:schemeClr>
        </a:solidFill>
      </dgm:spPr>
    </dgm:pt>
    <dgm:pt modelId="{B6CAC9AB-E905-46D7-92A7-89D28005A8BE}" type="pres">
      <dgm:prSet presAssocID="{54F430F0-CC69-4F76-A3E1-7F5FF915219D}" presName="nodes" presStyleCnt="0">
        <dgm:presLayoutVars>
          <dgm:chMax/>
          <dgm:chPref/>
          <dgm:animLvl val="lvl"/>
        </dgm:presLayoutVars>
      </dgm:prSet>
      <dgm:spPr/>
    </dgm:pt>
    <dgm:pt modelId="{F81704D4-BF0C-4903-B057-41F1CE58734E}" type="pres">
      <dgm:prSet presAssocID="{D19F2A2F-8100-4B89-8B06-B2C8C0887480}" presName="composite" presStyleCnt="0"/>
      <dgm:spPr/>
    </dgm:pt>
    <dgm:pt modelId="{8EE97027-D769-4A4A-AA93-949DF56122DF}" type="pres">
      <dgm:prSet presAssocID="{D19F2A2F-8100-4B89-8B06-B2C8C0887480}" presName="L1TextContainer" presStyleLbl="revTx" presStyleIdx="0" presStyleCnt="4">
        <dgm:presLayoutVars>
          <dgm:chMax val="1"/>
          <dgm:chPref val="1"/>
          <dgm:bulletEnabled val="1"/>
        </dgm:presLayoutVars>
      </dgm:prSet>
      <dgm:spPr/>
    </dgm:pt>
    <dgm:pt modelId="{F292B118-D283-42D1-8AD6-262610912AEE}" type="pres">
      <dgm:prSet presAssocID="{D19F2A2F-8100-4B89-8B06-B2C8C0887480}" presName="L2TextContainerWrapper" presStyleCnt="0">
        <dgm:presLayoutVars>
          <dgm:chMax val="0"/>
          <dgm:chPref val="0"/>
          <dgm:bulletEnabled val="1"/>
        </dgm:presLayoutVars>
      </dgm:prSet>
      <dgm:spPr/>
    </dgm:pt>
    <dgm:pt modelId="{64B94DCF-7A79-4C07-97F0-59BF5AED75EE}" type="pres">
      <dgm:prSet presAssocID="{D19F2A2F-8100-4B89-8B06-B2C8C0887480}" presName="L2TextContainer" presStyleLbl="bgAccFollowNode1" presStyleIdx="0" presStyleCnt="4"/>
      <dgm:spPr/>
    </dgm:pt>
    <dgm:pt modelId="{FDC64DCE-EAEB-46D3-B9B1-9A1C200DEDF9}" type="pres">
      <dgm:prSet presAssocID="{D19F2A2F-8100-4B89-8B06-B2C8C0887480}" presName="FlexibleEmptyPlaceHolder" presStyleCnt="0"/>
      <dgm:spPr/>
    </dgm:pt>
    <dgm:pt modelId="{49A0B504-15EB-4290-B1B4-64F6DA61494B}" type="pres">
      <dgm:prSet presAssocID="{D19F2A2F-8100-4B89-8B06-B2C8C0887480}" presName="ConnectLine" presStyleLbl="alignNode1" presStyleIdx="0" presStyleCnt="4"/>
      <dgm:spPr>
        <a:gradFill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6350" cap="flat" cmpd="sng" algn="ctr">
          <a:solidFill>
            <a:schemeClr val="accent2">
              <a:hueOff val="0"/>
              <a:satOff val="0"/>
              <a:lumOff val="0"/>
              <a:alphaOff val="0"/>
            </a:schemeClr>
          </a:solidFill>
          <a:prstDash val="dash"/>
        </a:ln>
        <a:effectLst>
          <a:outerShdw blurRad="40000" dist="23000" dir="5400000" rotWithShape="0">
            <a:srgbClr val="000000">
              <a:alpha val="35000"/>
            </a:srgbClr>
          </a:outerShdw>
        </a:effectLst>
      </dgm:spPr>
    </dgm:pt>
    <dgm:pt modelId="{8F290706-A84D-48B7-8232-B99EB8A7DEE8}" type="pres">
      <dgm:prSet presAssocID="{D19F2A2F-8100-4B89-8B06-B2C8C0887480}" presName="ConnectorPoint" presStyleLbl="fgAcc1" presStyleIdx="0" presStyleCnt="4"/>
      <dgm:spPr>
        <a:solidFill>
          <a:schemeClr val="lt1">
            <a:alpha val="90000"/>
            <a:hueOff val="0"/>
            <a:satOff val="0"/>
            <a:lumOff val="0"/>
            <a:alphaOff val="0"/>
          </a:schemeClr>
        </a:solidFill>
        <a:ln w="9525" cap="flat" cmpd="sng" algn="ctr">
          <a:noFill/>
          <a:prstDash val="solid"/>
        </a:ln>
        <a:effectLst/>
      </dgm:spPr>
    </dgm:pt>
    <dgm:pt modelId="{E2CFF58C-9B82-4B1F-98E4-E8F6C36164C8}" type="pres">
      <dgm:prSet presAssocID="{D19F2A2F-8100-4B89-8B06-B2C8C0887480}" presName="EmptyPlaceHolder" presStyleCnt="0"/>
      <dgm:spPr/>
    </dgm:pt>
    <dgm:pt modelId="{12A3DE1C-4280-443B-BE48-5D6F2ADFFE70}" type="pres">
      <dgm:prSet presAssocID="{29BF2961-85A9-4EE6-A0F3-A27D2BAF154A}" presName="spaceBetweenRectangles" presStyleCnt="0"/>
      <dgm:spPr/>
    </dgm:pt>
    <dgm:pt modelId="{95ACADC6-E8E0-4354-9D13-B435C32FDDE4}" type="pres">
      <dgm:prSet presAssocID="{5951E579-547D-46AA-9353-296C703EFA38}" presName="composite" presStyleCnt="0"/>
      <dgm:spPr/>
    </dgm:pt>
    <dgm:pt modelId="{95C96099-3311-474F-BFC3-0753928AD2F7}" type="pres">
      <dgm:prSet presAssocID="{5951E579-547D-46AA-9353-296C703EFA38}" presName="L1TextContainer" presStyleLbl="revTx" presStyleIdx="1" presStyleCnt="4">
        <dgm:presLayoutVars>
          <dgm:chMax val="1"/>
          <dgm:chPref val="1"/>
          <dgm:bulletEnabled val="1"/>
        </dgm:presLayoutVars>
      </dgm:prSet>
      <dgm:spPr/>
    </dgm:pt>
    <dgm:pt modelId="{A27233C7-C80A-4638-B925-8E5C2A9E3962}" type="pres">
      <dgm:prSet presAssocID="{5951E579-547D-46AA-9353-296C703EFA38}" presName="L2TextContainerWrapper" presStyleCnt="0">
        <dgm:presLayoutVars>
          <dgm:chMax val="0"/>
          <dgm:chPref val="0"/>
          <dgm:bulletEnabled val="1"/>
        </dgm:presLayoutVars>
      </dgm:prSet>
      <dgm:spPr/>
    </dgm:pt>
    <dgm:pt modelId="{1931B4D0-DCD2-4309-A0B1-E823563841D1}" type="pres">
      <dgm:prSet presAssocID="{5951E579-547D-46AA-9353-296C703EFA38}" presName="L2TextContainer" presStyleLbl="bgAccFollowNode1" presStyleIdx="1" presStyleCnt="4"/>
      <dgm:spPr/>
    </dgm:pt>
    <dgm:pt modelId="{5A1F195E-9A53-407E-9EBD-4E4F6F3484F8}" type="pres">
      <dgm:prSet presAssocID="{5951E579-547D-46AA-9353-296C703EFA38}" presName="FlexibleEmptyPlaceHolder" presStyleCnt="0"/>
      <dgm:spPr/>
    </dgm:pt>
    <dgm:pt modelId="{1D81E7AB-B287-4DEE-B0E7-90CE91AE4F32}" type="pres">
      <dgm:prSet presAssocID="{5951E579-547D-46AA-9353-296C703EFA38}" presName="ConnectLine" presStyleLbl="alignNode1" presStyleIdx="1" presStyleCnt="4"/>
      <dgm:spPr>
        <a:gradFill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6350" cap="flat" cmpd="sng" algn="ctr">
          <a:solidFill>
            <a:schemeClr val="accent2">
              <a:hueOff val="0"/>
              <a:satOff val="0"/>
              <a:lumOff val="0"/>
              <a:alphaOff val="0"/>
            </a:schemeClr>
          </a:solidFill>
          <a:prstDash val="dash"/>
        </a:ln>
        <a:effectLst>
          <a:outerShdw blurRad="40000" dist="23000" dir="5400000" rotWithShape="0">
            <a:srgbClr val="000000">
              <a:alpha val="35000"/>
            </a:srgbClr>
          </a:outerShdw>
        </a:effectLst>
      </dgm:spPr>
    </dgm:pt>
    <dgm:pt modelId="{B20D3814-DA4C-4106-9F5E-56ABCFD871AC}" type="pres">
      <dgm:prSet presAssocID="{5951E579-547D-46AA-9353-296C703EFA38}" presName="ConnectorPoint" presStyleLbl="fgAcc1" presStyleIdx="1" presStyleCnt="4"/>
      <dgm:spPr>
        <a:solidFill>
          <a:schemeClr val="lt1">
            <a:alpha val="90000"/>
            <a:hueOff val="0"/>
            <a:satOff val="0"/>
            <a:lumOff val="0"/>
            <a:alphaOff val="0"/>
          </a:schemeClr>
        </a:solidFill>
        <a:ln w="9525" cap="flat" cmpd="sng" algn="ctr">
          <a:noFill/>
          <a:prstDash val="solid"/>
        </a:ln>
        <a:effectLst/>
      </dgm:spPr>
    </dgm:pt>
    <dgm:pt modelId="{499A262A-738C-40FF-B7E0-C0C77FC2D192}" type="pres">
      <dgm:prSet presAssocID="{5951E579-547D-46AA-9353-296C703EFA38}" presName="EmptyPlaceHolder" presStyleCnt="0"/>
      <dgm:spPr/>
    </dgm:pt>
    <dgm:pt modelId="{9697D248-8686-4C66-9676-348BCB39975A}" type="pres">
      <dgm:prSet presAssocID="{F83D9190-49E8-46A0-AA90-03ADF320D988}" presName="spaceBetweenRectangles" presStyleCnt="0"/>
      <dgm:spPr/>
    </dgm:pt>
    <dgm:pt modelId="{E87FBEB2-B26A-4913-897A-E3E9854438A6}" type="pres">
      <dgm:prSet presAssocID="{FA938E72-77EC-4CC2-8784-141179E1D5DD}" presName="composite" presStyleCnt="0"/>
      <dgm:spPr/>
    </dgm:pt>
    <dgm:pt modelId="{1F28B347-DFC1-44B1-9DCC-6336F50BD73E}" type="pres">
      <dgm:prSet presAssocID="{FA938E72-77EC-4CC2-8784-141179E1D5DD}" presName="L1TextContainer" presStyleLbl="revTx" presStyleIdx="2" presStyleCnt="4">
        <dgm:presLayoutVars>
          <dgm:chMax val="1"/>
          <dgm:chPref val="1"/>
          <dgm:bulletEnabled val="1"/>
        </dgm:presLayoutVars>
      </dgm:prSet>
      <dgm:spPr/>
    </dgm:pt>
    <dgm:pt modelId="{B3EF6052-0E42-4043-A42E-6A7A2CBB31A0}" type="pres">
      <dgm:prSet presAssocID="{FA938E72-77EC-4CC2-8784-141179E1D5DD}" presName="L2TextContainerWrapper" presStyleCnt="0">
        <dgm:presLayoutVars>
          <dgm:chMax val="0"/>
          <dgm:chPref val="0"/>
          <dgm:bulletEnabled val="1"/>
        </dgm:presLayoutVars>
      </dgm:prSet>
      <dgm:spPr/>
    </dgm:pt>
    <dgm:pt modelId="{89655616-5397-4380-9890-2C529BA09311}" type="pres">
      <dgm:prSet presAssocID="{FA938E72-77EC-4CC2-8784-141179E1D5DD}" presName="L2TextContainer" presStyleLbl="bgAccFollowNode1" presStyleIdx="2" presStyleCnt="4"/>
      <dgm:spPr/>
    </dgm:pt>
    <dgm:pt modelId="{6E433471-E335-4558-B80B-694BF942C167}" type="pres">
      <dgm:prSet presAssocID="{FA938E72-77EC-4CC2-8784-141179E1D5DD}" presName="FlexibleEmptyPlaceHolder" presStyleCnt="0"/>
      <dgm:spPr/>
    </dgm:pt>
    <dgm:pt modelId="{F57238A3-E13D-4295-98D1-B8FA91675BC0}" type="pres">
      <dgm:prSet presAssocID="{FA938E72-77EC-4CC2-8784-141179E1D5DD}" presName="ConnectLine" presStyleLbl="alignNode1" presStyleIdx="2" presStyleCnt="4"/>
      <dgm:spPr>
        <a:gradFill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6350" cap="flat" cmpd="sng" algn="ctr">
          <a:solidFill>
            <a:schemeClr val="accent2">
              <a:hueOff val="0"/>
              <a:satOff val="0"/>
              <a:lumOff val="0"/>
              <a:alphaOff val="0"/>
            </a:schemeClr>
          </a:solidFill>
          <a:prstDash val="dash"/>
        </a:ln>
        <a:effectLst>
          <a:outerShdw blurRad="40000" dist="23000" dir="5400000" rotWithShape="0">
            <a:srgbClr val="000000">
              <a:alpha val="35000"/>
            </a:srgbClr>
          </a:outerShdw>
        </a:effectLst>
      </dgm:spPr>
    </dgm:pt>
    <dgm:pt modelId="{630AFE19-55EF-496E-B15A-E102BD2E360A}" type="pres">
      <dgm:prSet presAssocID="{FA938E72-77EC-4CC2-8784-141179E1D5DD}" presName="ConnectorPoint" presStyleLbl="fgAcc1" presStyleIdx="2" presStyleCnt="4"/>
      <dgm:spPr>
        <a:solidFill>
          <a:schemeClr val="lt1">
            <a:alpha val="90000"/>
            <a:hueOff val="0"/>
            <a:satOff val="0"/>
            <a:lumOff val="0"/>
            <a:alphaOff val="0"/>
          </a:schemeClr>
        </a:solidFill>
        <a:ln w="9525" cap="flat" cmpd="sng" algn="ctr">
          <a:noFill/>
          <a:prstDash val="solid"/>
        </a:ln>
        <a:effectLst/>
      </dgm:spPr>
    </dgm:pt>
    <dgm:pt modelId="{C44C560D-C22B-4BB5-A55C-927005A53272}" type="pres">
      <dgm:prSet presAssocID="{FA938E72-77EC-4CC2-8784-141179E1D5DD}" presName="EmptyPlaceHolder" presStyleCnt="0"/>
      <dgm:spPr/>
    </dgm:pt>
    <dgm:pt modelId="{ACBCB14B-A095-4FDA-A1D2-EBB1692C553E}" type="pres">
      <dgm:prSet presAssocID="{1A4D7A55-4B21-49E7-B6A8-1CB2FA30D795}" presName="spaceBetweenRectangles" presStyleCnt="0"/>
      <dgm:spPr/>
    </dgm:pt>
    <dgm:pt modelId="{64DF3051-91AC-41B5-8498-E24D506171DF}" type="pres">
      <dgm:prSet presAssocID="{D065D1F6-6D68-4F19-8F06-4E351E99CDF0}" presName="composite" presStyleCnt="0"/>
      <dgm:spPr/>
    </dgm:pt>
    <dgm:pt modelId="{F860FA35-B73E-4963-941E-5B75EEA20782}" type="pres">
      <dgm:prSet presAssocID="{D065D1F6-6D68-4F19-8F06-4E351E99CDF0}" presName="L1TextContainer" presStyleLbl="revTx" presStyleIdx="3" presStyleCnt="4">
        <dgm:presLayoutVars>
          <dgm:chMax val="1"/>
          <dgm:chPref val="1"/>
          <dgm:bulletEnabled val="1"/>
        </dgm:presLayoutVars>
      </dgm:prSet>
      <dgm:spPr/>
    </dgm:pt>
    <dgm:pt modelId="{F8856E6E-BEDD-49DD-8ED0-77BF4BE8A022}" type="pres">
      <dgm:prSet presAssocID="{D065D1F6-6D68-4F19-8F06-4E351E99CDF0}" presName="L2TextContainerWrapper" presStyleCnt="0">
        <dgm:presLayoutVars>
          <dgm:chMax val="0"/>
          <dgm:chPref val="0"/>
          <dgm:bulletEnabled val="1"/>
        </dgm:presLayoutVars>
      </dgm:prSet>
      <dgm:spPr/>
    </dgm:pt>
    <dgm:pt modelId="{C697E7A6-C2F6-405D-8BCC-A91779C8AC71}" type="pres">
      <dgm:prSet presAssocID="{D065D1F6-6D68-4F19-8F06-4E351E99CDF0}" presName="L2TextContainer" presStyleLbl="bgAccFollowNode1" presStyleIdx="3" presStyleCnt="4"/>
      <dgm:spPr/>
    </dgm:pt>
    <dgm:pt modelId="{AF6CCB69-BE80-4219-9C62-2EB261152A2F}" type="pres">
      <dgm:prSet presAssocID="{D065D1F6-6D68-4F19-8F06-4E351E99CDF0}" presName="FlexibleEmptyPlaceHolder" presStyleCnt="0"/>
      <dgm:spPr/>
    </dgm:pt>
    <dgm:pt modelId="{EE3A0056-3CAA-40A3-9A18-A644AC2B6748}" type="pres">
      <dgm:prSet presAssocID="{D065D1F6-6D68-4F19-8F06-4E351E99CDF0}" presName="ConnectLine" presStyleLbl="alignNode1" presStyleIdx="3" presStyleCnt="4"/>
      <dgm:spPr>
        <a:gradFill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6350" cap="flat" cmpd="sng" algn="ctr">
          <a:solidFill>
            <a:schemeClr val="accent2">
              <a:hueOff val="0"/>
              <a:satOff val="0"/>
              <a:lumOff val="0"/>
              <a:alphaOff val="0"/>
            </a:schemeClr>
          </a:solidFill>
          <a:prstDash val="dash"/>
        </a:ln>
        <a:effectLst>
          <a:outerShdw blurRad="40000" dist="23000" dir="5400000" rotWithShape="0">
            <a:srgbClr val="000000">
              <a:alpha val="35000"/>
            </a:srgbClr>
          </a:outerShdw>
        </a:effectLst>
      </dgm:spPr>
    </dgm:pt>
    <dgm:pt modelId="{AF20BAF8-1E78-479F-ADEB-1312F75AA04F}" type="pres">
      <dgm:prSet presAssocID="{D065D1F6-6D68-4F19-8F06-4E351E99CDF0}" presName="ConnectorPoint" presStyleLbl="fgAcc1" presStyleIdx="3" presStyleCnt="4"/>
      <dgm:spPr>
        <a:solidFill>
          <a:schemeClr val="lt1">
            <a:alpha val="90000"/>
            <a:hueOff val="0"/>
            <a:satOff val="0"/>
            <a:lumOff val="0"/>
            <a:alphaOff val="0"/>
          </a:schemeClr>
        </a:solidFill>
        <a:ln w="9525" cap="flat" cmpd="sng" algn="ctr">
          <a:noFill/>
          <a:prstDash val="solid"/>
        </a:ln>
        <a:effectLst/>
      </dgm:spPr>
    </dgm:pt>
    <dgm:pt modelId="{13197E52-1C21-4B67-AF05-45817AACE33F}" type="pres">
      <dgm:prSet presAssocID="{D065D1F6-6D68-4F19-8F06-4E351E99CDF0}" presName="EmptyPlaceHolder" presStyleCnt="0"/>
      <dgm:spPr/>
    </dgm:pt>
  </dgm:ptLst>
  <dgm:cxnLst>
    <dgm:cxn modelId="{B43D1201-24CC-46CB-BADF-4AFE9A94E162}" type="presOf" srcId="{DE13CD75-4E7F-4712-9D4F-A0364FE428F4}" destId="{1931B4D0-DCD2-4309-A0B1-E823563841D1}" srcOrd="0" destOrd="0" presId="urn:microsoft.com/office/officeart/2017/3/layout/HorizontalPathTimeline"/>
    <dgm:cxn modelId="{87548C05-52AA-40AA-9B36-1E0DC3EC4ACF}" type="presOf" srcId="{7929273F-BFE0-4893-B1BF-6F1F11AB4781}" destId="{89655616-5397-4380-9890-2C529BA09311}" srcOrd="0" destOrd="0" presId="urn:microsoft.com/office/officeart/2017/3/layout/HorizontalPathTimeline"/>
    <dgm:cxn modelId="{6FCD4B1C-3F2B-4C09-8568-47EDCBF18366}" type="presOf" srcId="{54F430F0-CC69-4F76-A3E1-7F5FF915219D}" destId="{050E8332-EA51-41DE-9B23-FBB24175F7BD}" srcOrd="0" destOrd="0" presId="urn:microsoft.com/office/officeart/2017/3/layout/HorizontalPathTimeline"/>
    <dgm:cxn modelId="{F6E8332F-1122-423C-B496-D752934F42C5}" srcId="{54F430F0-CC69-4F76-A3E1-7F5FF915219D}" destId="{D065D1F6-6D68-4F19-8F06-4E351E99CDF0}" srcOrd="3" destOrd="0" parTransId="{ADBE816B-7CFF-4F25-B15F-5610C77C84EA}" sibTransId="{7EB626F5-482A-422B-A37F-BC6C3ABA07F8}"/>
    <dgm:cxn modelId="{1D7D393D-5B52-44D9-96A1-A980787F590B}" type="presOf" srcId="{5951E579-547D-46AA-9353-296C703EFA38}" destId="{95C96099-3311-474F-BFC3-0753928AD2F7}" srcOrd="0" destOrd="0" presId="urn:microsoft.com/office/officeart/2017/3/layout/HorizontalPathTimeline"/>
    <dgm:cxn modelId="{5A812941-DE48-45D3-8A12-A80422811F26}" srcId="{FA938E72-77EC-4CC2-8784-141179E1D5DD}" destId="{7929273F-BFE0-4893-B1BF-6F1F11AB4781}" srcOrd="0" destOrd="0" parTransId="{5D98A9F5-A342-4623-998C-3BD3B293DCBD}" sibTransId="{4C7B03D3-8A6C-4594-8195-A2A5A8380402}"/>
    <dgm:cxn modelId="{9083C24D-7A7D-43E3-9566-0FBF29FF2837}" type="presOf" srcId="{82B1FC26-16D8-4CA9-AAEF-8161043A8081}" destId="{C697E7A6-C2F6-405D-8BCC-A91779C8AC71}" srcOrd="0" destOrd="0" presId="urn:microsoft.com/office/officeart/2017/3/layout/HorizontalPathTimeline"/>
    <dgm:cxn modelId="{6EC4446E-3276-4AF1-86EF-8CF16D3CB9BD}" type="presOf" srcId="{394450C2-0A37-477A-90DE-B9B4C88DF750}" destId="{1931B4D0-DCD2-4309-A0B1-E823563841D1}" srcOrd="0" destOrd="1" presId="urn:microsoft.com/office/officeart/2017/3/layout/HorizontalPathTimeline"/>
    <dgm:cxn modelId="{0756FF59-A851-4EBC-BDC7-93DF1274BF2B}" type="presOf" srcId="{D19F2A2F-8100-4B89-8B06-B2C8C0887480}" destId="{8EE97027-D769-4A4A-AA93-949DF56122DF}" srcOrd="0" destOrd="0" presId="urn:microsoft.com/office/officeart/2017/3/layout/HorizontalPathTimeline"/>
    <dgm:cxn modelId="{164D357D-B329-4136-BEBD-DD77C538D994}" srcId="{5951E579-547D-46AA-9353-296C703EFA38}" destId="{394450C2-0A37-477A-90DE-B9B4C88DF750}" srcOrd="1" destOrd="0" parTransId="{B0B9261B-A2AB-46CD-B51B-C1BFC5AA0665}" sibTransId="{F4E4BF7A-8823-4D4E-8058-5B9A2016661D}"/>
    <dgm:cxn modelId="{8720B28F-A967-4FDC-8908-346872EB3C74}" type="presOf" srcId="{D065D1F6-6D68-4F19-8F06-4E351E99CDF0}" destId="{F860FA35-B73E-4963-941E-5B75EEA20782}" srcOrd="0" destOrd="0" presId="urn:microsoft.com/office/officeart/2017/3/layout/HorizontalPathTimeline"/>
    <dgm:cxn modelId="{A7D85893-C1D5-48A5-8606-F67A10678B0F}" srcId="{54F430F0-CC69-4F76-A3E1-7F5FF915219D}" destId="{5951E579-547D-46AA-9353-296C703EFA38}" srcOrd="1" destOrd="0" parTransId="{524F3827-C991-4E80-8CEA-F3D414E8D78E}" sibTransId="{F83D9190-49E8-46A0-AA90-03ADF320D988}"/>
    <dgm:cxn modelId="{04DD7598-E72E-4264-94B4-E7986601E4CF}" srcId="{54F430F0-CC69-4F76-A3E1-7F5FF915219D}" destId="{FA938E72-77EC-4CC2-8784-141179E1D5DD}" srcOrd="2" destOrd="0" parTransId="{04E05674-1303-4BA9-A1E7-3D49A75D31EA}" sibTransId="{1A4D7A55-4B21-49E7-B6A8-1CB2FA30D795}"/>
    <dgm:cxn modelId="{E7136099-0A62-496A-883F-CE6F5D6AD726}" type="presOf" srcId="{4CF3257F-0F44-460F-9122-0DBD9C9BC85D}" destId="{64B94DCF-7A79-4C07-97F0-59BF5AED75EE}" srcOrd="0" destOrd="0" presId="urn:microsoft.com/office/officeart/2017/3/layout/HorizontalPathTimeline"/>
    <dgm:cxn modelId="{0AD7159F-4CF0-44E8-9750-4F1379D3778F}" srcId="{54F430F0-CC69-4F76-A3E1-7F5FF915219D}" destId="{D19F2A2F-8100-4B89-8B06-B2C8C0887480}" srcOrd="0" destOrd="0" parTransId="{305221A7-D35F-4431-9E70-050009F360A6}" sibTransId="{29BF2961-85A9-4EE6-A0F3-A27D2BAF154A}"/>
    <dgm:cxn modelId="{1A5D9EA6-1C95-4007-ACB6-A3AE33042F11}" srcId="{5951E579-547D-46AA-9353-296C703EFA38}" destId="{DE13CD75-4E7F-4712-9D4F-A0364FE428F4}" srcOrd="0" destOrd="0" parTransId="{9BF9EEEA-9616-4D01-8E9F-7F14F44CEFD2}" sibTransId="{5938FA32-593F-43D6-BA93-BDB406849A61}"/>
    <dgm:cxn modelId="{9EF15FAF-D4B3-46F6-86FD-00F4772DFF05}" srcId="{D19F2A2F-8100-4B89-8B06-B2C8C0887480}" destId="{4CF3257F-0F44-460F-9122-0DBD9C9BC85D}" srcOrd="0" destOrd="0" parTransId="{3F8EDC08-BD65-42D4-B60F-A273B9D64A79}" sibTransId="{D1D284D0-6156-418E-A2F7-5B15F5389B12}"/>
    <dgm:cxn modelId="{59E939E8-0A87-464C-B45D-15740086FDAC}" type="presOf" srcId="{1CE3AE4C-1434-4916-B6BE-8DD89AF540DB}" destId="{C697E7A6-C2F6-405D-8BCC-A91779C8AC71}" srcOrd="0" destOrd="1" presId="urn:microsoft.com/office/officeart/2017/3/layout/HorizontalPathTimeline"/>
    <dgm:cxn modelId="{AA9B76EF-5325-4536-B646-516BDFB63F72}" srcId="{D065D1F6-6D68-4F19-8F06-4E351E99CDF0}" destId="{1CE3AE4C-1434-4916-B6BE-8DD89AF540DB}" srcOrd="1" destOrd="0" parTransId="{5233D334-174E-4DCF-8143-D8EFEAA46771}" sibTransId="{EB751672-8063-4268-8602-BE603150573A}"/>
    <dgm:cxn modelId="{BADA0FF3-A7B4-4ED4-8A31-74BA48E2E4D1}" srcId="{D065D1F6-6D68-4F19-8F06-4E351E99CDF0}" destId="{82B1FC26-16D8-4CA9-AAEF-8161043A8081}" srcOrd="0" destOrd="0" parTransId="{DF142A16-ED81-4091-B00E-870467C0AF68}" sibTransId="{E776E9E2-12DC-4BA3-99B5-29A6C70DE39F}"/>
    <dgm:cxn modelId="{4A0ECDF4-0AE2-41E4-A91D-84BB48D4970E}" type="presOf" srcId="{FA938E72-77EC-4CC2-8784-141179E1D5DD}" destId="{1F28B347-DFC1-44B1-9DCC-6336F50BD73E}" srcOrd="0" destOrd="0" presId="urn:microsoft.com/office/officeart/2017/3/layout/HorizontalPathTimeline"/>
    <dgm:cxn modelId="{676B93F1-3C52-4104-A539-D349B7A3E16C}" type="presParOf" srcId="{050E8332-EA51-41DE-9B23-FBB24175F7BD}" destId="{08049A91-5BC3-443C-99F5-9340735A896F}" srcOrd="0" destOrd="0" presId="urn:microsoft.com/office/officeart/2017/3/layout/HorizontalPathTimeline"/>
    <dgm:cxn modelId="{D09AD8D0-E19A-440B-B99C-5E7C7DF4B6FC}" type="presParOf" srcId="{050E8332-EA51-41DE-9B23-FBB24175F7BD}" destId="{B6CAC9AB-E905-46D7-92A7-89D28005A8BE}" srcOrd="1" destOrd="0" presId="urn:microsoft.com/office/officeart/2017/3/layout/HorizontalPathTimeline"/>
    <dgm:cxn modelId="{8DF94765-BB2F-42F4-976B-208D4DBBCC1E}" type="presParOf" srcId="{B6CAC9AB-E905-46D7-92A7-89D28005A8BE}" destId="{F81704D4-BF0C-4903-B057-41F1CE58734E}" srcOrd="0" destOrd="0" presId="urn:microsoft.com/office/officeart/2017/3/layout/HorizontalPathTimeline"/>
    <dgm:cxn modelId="{421EE65D-73F7-4EB3-B770-08E94917772B}" type="presParOf" srcId="{F81704D4-BF0C-4903-B057-41F1CE58734E}" destId="{8EE97027-D769-4A4A-AA93-949DF56122DF}" srcOrd="0" destOrd="0" presId="urn:microsoft.com/office/officeart/2017/3/layout/HorizontalPathTimeline"/>
    <dgm:cxn modelId="{4E715713-5D3D-42F4-8318-979764C608D7}" type="presParOf" srcId="{F81704D4-BF0C-4903-B057-41F1CE58734E}" destId="{F292B118-D283-42D1-8AD6-262610912AEE}" srcOrd="1" destOrd="0" presId="urn:microsoft.com/office/officeart/2017/3/layout/HorizontalPathTimeline"/>
    <dgm:cxn modelId="{6E2DBE90-E73A-4682-B8FE-FEC3EA0347D5}" type="presParOf" srcId="{F292B118-D283-42D1-8AD6-262610912AEE}" destId="{64B94DCF-7A79-4C07-97F0-59BF5AED75EE}" srcOrd="0" destOrd="0" presId="urn:microsoft.com/office/officeart/2017/3/layout/HorizontalPathTimeline"/>
    <dgm:cxn modelId="{50CCF716-1C0A-4928-A351-E884199FD3C5}" type="presParOf" srcId="{F292B118-D283-42D1-8AD6-262610912AEE}" destId="{FDC64DCE-EAEB-46D3-B9B1-9A1C200DEDF9}" srcOrd="1" destOrd="0" presId="urn:microsoft.com/office/officeart/2017/3/layout/HorizontalPathTimeline"/>
    <dgm:cxn modelId="{6E7CF6B5-A222-418A-99B5-78DD2A9A97EF}" type="presParOf" srcId="{F81704D4-BF0C-4903-B057-41F1CE58734E}" destId="{49A0B504-15EB-4290-B1B4-64F6DA61494B}" srcOrd="2" destOrd="0" presId="urn:microsoft.com/office/officeart/2017/3/layout/HorizontalPathTimeline"/>
    <dgm:cxn modelId="{ADD58BDB-7CE2-48EC-AB47-CE3A21A8CA92}" type="presParOf" srcId="{F81704D4-BF0C-4903-B057-41F1CE58734E}" destId="{8F290706-A84D-48B7-8232-B99EB8A7DEE8}" srcOrd="3" destOrd="0" presId="urn:microsoft.com/office/officeart/2017/3/layout/HorizontalPathTimeline"/>
    <dgm:cxn modelId="{456BF208-036A-4B85-959C-36E07F27AD1E}" type="presParOf" srcId="{F81704D4-BF0C-4903-B057-41F1CE58734E}" destId="{E2CFF58C-9B82-4B1F-98E4-E8F6C36164C8}" srcOrd="4" destOrd="0" presId="urn:microsoft.com/office/officeart/2017/3/layout/HorizontalPathTimeline"/>
    <dgm:cxn modelId="{5AAD6C7A-18AE-4DA8-A08E-B312BA7878E1}" type="presParOf" srcId="{B6CAC9AB-E905-46D7-92A7-89D28005A8BE}" destId="{12A3DE1C-4280-443B-BE48-5D6F2ADFFE70}" srcOrd="1" destOrd="0" presId="urn:microsoft.com/office/officeart/2017/3/layout/HorizontalPathTimeline"/>
    <dgm:cxn modelId="{74560A8C-4AB3-44DE-B476-B1BEB71F9F78}" type="presParOf" srcId="{B6CAC9AB-E905-46D7-92A7-89D28005A8BE}" destId="{95ACADC6-E8E0-4354-9D13-B435C32FDDE4}" srcOrd="2" destOrd="0" presId="urn:microsoft.com/office/officeart/2017/3/layout/HorizontalPathTimeline"/>
    <dgm:cxn modelId="{CCB00F70-10EB-4797-9342-B230390A4578}" type="presParOf" srcId="{95ACADC6-E8E0-4354-9D13-B435C32FDDE4}" destId="{95C96099-3311-474F-BFC3-0753928AD2F7}" srcOrd="0" destOrd="0" presId="urn:microsoft.com/office/officeart/2017/3/layout/HorizontalPathTimeline"/>
    <dgm:cxn modelId="{242A4F33-2F98-46F1-8C13-F4E29A05699C}" type="presParOf" srcId="{95ACADC6-E8E0-4354-9D13-B435C32FDDE4}" destId="{A27233C7-C80A-4638-B925-8E5C2A9E3962}" srcOrd="1" destOrd="0" presId="urn:microsoft.com/office/officeart/2017/3/layout/HorizontalPathTimeline"/>
    <dgm:cxn modelId="{47160B26-3EE3-4CDD-9839-D5558DAE367D}" type="presParOf" srcId="{A27233C7-C80A-4638-B925-8E5C2A9E3962}" destId="{1931B4D0-DCD2-4309-A0B1-E823563841D1}" srcOrd="0" destOrd="0" presId="urn:microsoft.com/office/officeart/2017/3/layout/HorizontalPathTimeline"/>
    <dgm:cxn modelId="{DD785E32-F87E-42DD-997F-0FDA56A67CCC}" type="presParOf" srcId="{A27233C7-C80A-4638-B925-8E5C2A9E3962}" destId="{5A1F195E-9A53-407E-9EBD-4E4F6F3484F8}" srcOrd="1" destOrd="0" presId="urn:microsoft.com/office/officeart/2017/3/layout/HorizontalPathTimeline"/>
    <dgm:cxn modelId="{E8FABDFD-BFC9-471D-9E3E-FFE97DC61A65}" type="presParOf" srcId="{95ACADC6-E8E0-4354-9D13-B435C32FDDE4}" destId="{1D81E7AB-B287-4DEE-B0E7-90CE91AE4F32}" srcOrd="2" destOrd="0" presId="urn:microsoft.com/office/officeart/2017/3/layout/HorizontalPathTimeline"/>
    <dgm:cxn modelId="{C8BF57BB-14B8-4E51-A839-347A52D8790E}" type="presParOf" srcId="{95ACADC6-E8E0-4354-9D13-B435C32FDDE4}" destId="{B20D3814-DA4C-4106-9F5E-56ABCFD871AC}" srcOrd="3" destOrd="0" presId="urn:microsoft.com/office/officeart/2017/3/layout/HorizontalPathTimeline"/>
    <dgm:cxn modelId="{510E4DDB-AF13-4696-AFF2-EA4AF9121781}" type="presParOf" srcId="{95ACADC6-E8E0-4354-9D13-B435C32FDDE4}" destId="{499A262A-738C-40FF-B7E0-C0C77FC2D192}" srcOrd="4" destOrd="0" presId="urn:microsoft.com/office/officeart/2017/3/layout/HorizontalPathTimeline"/>
    <dgm:cxn modelId="{DA58E43D-CBBD-47C0-AF3F-7671B32DA43F}" type="presParOf" srcId="{B6CAC9AB-E905-46D7-92A7-89D28005A8BE}" destId="{9697D248-8686-4C66-9676-348BCB39975A}" srcOrd="3" destOrd="0" presId="urn:microsoft.com/office/officeart/2017/3/layout/HorizontalPathTimeline"/>
    <dgm:cxn modelId="{4FAA9175-2BC9-47EC-9E53-15C622C2EC52}" type="presParOf" srcId="{B6CAC9AB-E905-46D7-92A7-89D28005A8BE}" destId="{E87FBEB2-B26A-4913-897A-E3E9854438A6}" srcOrd="4" destOrd="0" presId="urn:microsoft.com/office/officeart/2017/3/layout/HorizontalPathTimeline"/>
    <dgm:cxn modelId="{3287821B-6F69-4C2E-B278-3A1ADD0A359A}" type="presParOf" srcId="{E87FBEB2-B26A-4913-897A-E3E9854438A6}" destId="{1F28B347-DFC1-44B1-9DCC-6336F50BD73E}" srcOrd="0" destOrd="0" presId="urn:microsoft.com/office/officeart/2017/3/layout/HorizontalPathTimeline"/>
    <dgm:cxn modelId="{DE60A940-1B90-43B8-B01F-2F92675E10CC}" type="presParOf" srcId="{E87FBEB2-B26A-4913-897A-E3E9854438A6}" destId="{B3EF6052-0E42-4043-A42E-6A7A2CBB31A0}" srcOrd="1" destOrd="0" presId="urn:microsoft.com/office/officeart/2017/3/layout/HorizontalPathTimeline"/>
    <dgm:cxn modelId="{BF3B1334-21D2-4244-B54B-6A5EDBE82F00}" type="presParOf" srcId="{B3EF6052-0E42-4043-A42E-6A7A2CBB31A0}" destId="{89655616-5397-4380-9890-2C529BA09311}" srcOrd="0" destOrd="0" presId="urn:microsoft.com/office/officeart/2017/3/layout/HorizontalPathTimeline"/>
    <dgm:cxn modelId="{6860DEDE-4B25-4C79-BF90-A32855B690DE}" type="presParOf" srcId="{B3EF6052-0E42-4043-A42E-6A7A2CBB31A0}" destId="{6E433471-E335-4558-B80B-694BF942C167}" srcOrd="1" destOrd="0" presId="urn:microsoft.com/office/officeart/2017/3/layout/HorizontalPathTimeline"/>
    <dgm:cxn modelId="{29D42C74-9ACB-493E-8FB0-95BE97FE178D}" type="presParOf" srcId="{E87FBEB2-B26A-4913-897A-E3E9854438A6}" destId="{F57238A3-E13D-4295-98D1-B8FA91675BC0}" srcOrd="2" destOrd="0" presId="urn:microsoft.com/office/officeart/2017/3/layout/HorizontalPathTimeline"/>
    <dgm:cxn modelId="{85E4D87D-FA70-4D2F-8F91-0C94AF58A6E9}" type="presParOf" srcId="{E87FBEB2-B26A-4913-897A-E3E9854438A6}" destId="{630AFE19-55EF-496E-B15A-E102BD2E360A}" srcOrd="3" destOrd="0" presId="urn:microsoft.com/office/officeart/2017/3/layout/HorizontalPathTimeline"/>
    <dgm:cxn modelId="{7E42F00D-5119-4652-A9F8-35CA4717F645}" type="presParOf" srcId="{E87FBEB2-B26A-4913-897A-E3E9854438A6}" destId="{C44C560D-C22B-4BB5-A55C-927005A53272}" srcOrd="4" destOrd="0" presId="urn:microsoft.com/office/officeart/2017/3/layout/HorizontalPathTimeline"/>
    <dgm:cxn modelId="{F1CD2797-B8E3-4910-8DD8-4454273C816E}" type="presParOf" srcId="{B6CAC9AB-E905-46D7-92A7-89D28005A8BE}" destId="{ACBCB14B-A095-4FDA-A1D2-EBB1692C553E}" srcOrd="5" destOrd="0" presId="urn:microsoft.com/office/officeart/2017/3/layout/HorizontalPathTimeline"/>
    <dgm:cxn modelId="{B434FA52-2439-4A0E-80DC-837FB1E021E4}" type="presParOf" srcId="{B6CAC9AB-E905-46D7-92A7-89D28005A8BE}" destId="{64DF3051-91AC-41B5-8498-E24D506171DF}" srcOrd="6" destOrd="0" presId="urn:microsoft.com/office/officeart/2017/3/layout/HorizontalPathTimeline"/>
    <dgm:cxn modelId="{4045B249-2FF2-4DDA-859D-7001D03A76E6}" type="presParOf" srcId="{64DF3051-91AC-41B5-8498-E24D506171DF}" destId="{F860FA35-B73E-4963-941E-5B75EEA20782}" srcOrd="0" destOrd="0" presId="urn:microsoft.com/office/officeart/2017/3/layout/HorizontalPathTimeline"/>
    <dgm:cxn modelId="{8825005F-6DF0-4147-8D67-6CD853C3F810}" type="presParOf" srcId="{64DF3051-91AC-41B5-8498-E24D506171DF}" destId="{F8856E6E-BEDD-49DD-8ED0-77BF4BE8A022}" srcOrd="1" destOrd="0" presId="urn:microsoft.com/office/officeart/2017/3/layout/HorizontalPathTimeline"/>
    <dgm:cxn modelId="{F3BF752E-C9EC-48DF-81E9-F9F574F636A6}" type="presParOf" srcId="{F8856E6E-BEDD-49DD-8ED0-77BF4BE8A022}" destId="{C697E7A6-C2F6-405D-8BCC-A91779C8AC71}" srcOrd="0" destOrd="0" presId="urn:microsoft.com/office/officeart/2017/3/layout/HorizontalPathTimeline"/>
    <dgm:cxn modelId="{B650AAF1-7FC7-45BE-B897-C1E879E6AA63}" type="presParOf" srcId="{F8856E6E-BEDD-49DD-8ED0-77BF4BE8A022}" destId="{AF6CCB69-BE80-4219-9C62-2EB261152A2F}" srcOrd="1" destOrd="0" presId="urn:microsoft.com/office/officeart/2017/3/layout/HorizontalPathTimeline"/>
    <dgm:cxn modelId="{6F141E3C-4C50-4B75-B904-5F9C9FAC7CA1}" type="presParOf" srcId="{64DF3051-91AC-41B5-8498-E24D506171DF}" destId="{EE3A0056-3CAA-40A3-9A18-A644AC2B6748}" srcOrd="2" destOrd="0" presId="urn:microsoft.com/office/officeart/2017/3/layout/HorizontalPathTimeline"/>
    <dgm:cxn modelId="{7A328C0B-1C1D-4DDD-B46C-CD1174E9900F}" type="presParOf" srcId="{64DF3051-91AC-41B5-8498-E24D506171DF}" destId="{AF20BAF8-1E78-479F-ADEB-1312F75AA04F}" srcOrd="3" destOrd="0" presId="urn:microsoft.com/office/officeart/2017/3/layout/HorizontalPathTimeline"/>
    <dgm:cxn modelId="{2762FF36-1351-4184-9D18-12AC5CC75F17}" type="presParOf" srcId="{64DF3051-91AC-41B5-8498-E24D506171DF}" destId="{13197E52-1C21-4B67-AF05-45817AACE33F}"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D85069-70EE-4653-BB47-25E634EF6616}"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1113D7A9-4931-44DF-BF6D-8D4F504E889D}">
      <dgm:prSet/>
      <dgm:spPr/>
      <dgm:t>
        <a:bodyPr/>
        <a:lstStyle/>
        <a:p>
          <a:r>
            <a:rPr lang="en-GB"/>
            <a:t>Prepare projected statements according to different states of the world:</a:t>
          </a:r>
          <a:endParaRPr lang="en-US"/>
        </a:p>
      </dgm:t>
    </dgm:pt>
    <dgm:pt modelId="{2189090A-91E0-4890-9CD0-71807EE48293}" type="parTrans" cxnId="{6AC59567-DF00-4EBA-8A5F-5D3665887CB6}">
      <dgm:prSet/>
      <dgm:spPr/>
      <dgm:t>
        <a:bodyPr/>
        <a:lstStyle/>
        <a:p>
          <a:endParaRPr lang="en-US"/>
        </a:p>
      </dgm:t>
    </dgm:pt>
    <dgm:pt modelId="{E2FCDF11-34E3-4AAF-9BCD-7BA93E6D9D07}" type="sibTrans" cxnId="{6AC59567-DF00-4EBA-8A5F-5D3665887CB6}">
      <dgm:prSet/>
      <dgm:spPr/>
      <dgm:t>
        <a:bodyPr/>
        <a:lstStyle/>
        <a:p>
          <a:endParaRPr lang="en-US"/>
        </a:p>
      </dgm:t>
    </dgm:pt>
    <dgm:pt modelId="{60F5F535-55D5-4169-A8F3-8959AE365E7C}">
      <dgm:prSet/>
      <dgm:spPr/>
      <dgm:t>
        <a:bodyPr/>
        <a:lstStyle/>
        <a:p>
          <a:r>
            <a:rPr lang="en-GB" dirty="0"/>
            <a:t>Optimistic view</a:t>
          </a:r>
          <a:endParaRPr lang="en-US" dirty="0"/>
        </a:p>
      </dgm:t>
    </dgm:pt>
    <dgm:pt modelId="{E95DA503-5149-4C5F-8F56-798FAD878CFD}" type="parTrans" cxnId="{D61310BD-3FC9-4254-A36C-04928959EA10}">
      <dgm:prSet/>
      <dgm:spPr/>
      <dgm:t>
        <a:bodyPr/>
        <a:lstStyle/>
        <a:p>
          <a:endParaRPr lang="en-US"/>
        </a:p>
      </dgm:t>
    </dgm:pt>
    <dgm:pt modelId="{7010B096-B790-458C-861B-4CC388B72B2D}" type="sibTrans" cxnId="{D61310BD-3FC9-4254-A36C-04928959EA10}">
      <dgm:prSet/>
      <dgm:spPr/>
      <dgm:t>
        <a:bodyPr/>
        <a:lstStyle/>
        <a:p>
          <a:endParaRPr lang="en-US"/>
        </a:p>
      </dgm:t>
    </dgm:pt>
    <dgm:pt modelId="{4EA7409C-6A41-45D0-81EC-7865A4C13B68}">
      <dgm:prSet/>
      <dgm:spPr/>
      <dgm:t>
        <a:bodyPr/>
        <a:lstStyle/>
        <a:p>
          <a:r>
            <a:rPr lang="en-GB"/>
            <a:t>Pessimistic view</a:t>
          </a:r>
          <a:endParaRPr lang="en-US"/>
        </a:p>
      </dgm:t>
    </dgm:pt>
    <dgm:pt modelId="{550C86A6-1720-458C-9932-149A21591070}" type="parTrans" cxnId="{DEB63F0B-86F5-456A-A3CB-F556747F8AC9}">
      <dgm:prSet/>
      <dgm:spPr/>
      <dgm:t>
        <a:bodyPr/>
        <a:lstStyle/>
        <a:p>
          <a:endParaRPr lang="en-US"/>
        </a:p>
      </dgm:t>
    </dgm:pt>
    <dgm:pt modelId="{B907A8CB-8F65-4150-B14A-973231DC9FF7}" type="sibTrans" cxnId="{DEB63F0B-86F5-456A-A3CB-F556747F8AC9}">
      <dgm:prSet/>
      <dgm:spPr/>
      <dgm:t>
        <a:bodyPr/>
        <a:lstStyle/>
        <a:p>
          <a:endParaRPr lang="en-US"/>
        </a:p>
      </dgm:t>
    </dgm:pt>
    <dgm:pt modelId="{F9A71C1E-5B05-4E40-BD5E-8E3979157FBD}">
      <dgm:prSet/>
      <dgm:spPr/>
      <dgm:t>
        <a:bodyPr/>
        <a:lstStyle/>
        <a:p>
          <a:r>
            <a:rPr lang="en-GB"/>
            <a:t>"Most likely" view</a:t>
          </a:r>
          <a:endParaRPr lang="en-US"/>
        </a:p>
      </dgm:t>
    </dgm:pt>
    <dgm:pt modelId="{CE7B815C-8583-4E5D-9721-76DAC7D08E1C}" type="parTrans" cxnId="{D64C91FB-78D1-41B2-B365-212C9C6863DF}">
      <dgm:prSet/>
      <dgm:spPr/>
      <dgm:t>
        <a:bodyPr/>
        <a:lstStyle/>
        <a:p>
          <a:endParaRPr lang="en-US"/>
        </a:p>
      </dgm:t>
    </dgm:pt>
    <dgm:pt modelId="{12CEA130-E823-41AA-9A69-3188F4105A88}" type="sibTrans" cxnId="{D64C91FB-78D1-41B2-B365-212C9C6863DF}">
      <dgm:prSet/>
      <dgm:spPr/>
      <dgm:t>
        <a:bodyPr/>
        <a:lstStyle/>
        <a:p>
          <a:endParaRPr lang="en-US"/>
        </a:p>
      </dgm:t>
    </dgm:pt>
    <dgm:pt modelId="{693EE7C7-37DB-4D64-8427-47913FD8EC10}">
      <dgm:prSet/>
      <dgm:spPr/>
      <dgm:t>
        <a:bodyPr/>
        <a:lstStyle/>
        <a:p>
          <a:r>
            <a:rPr lang="en-GB"/>
            <a:t>Can change more than one variable</a:t>
          </a:r>
          <a:endParaRPr lang="en-US"/>
        </a:p>
      </dgm:t>
    </dgm:pt>
    <dgm:pt modelId="{D2EAB185-477B-4B27-B6A1-611A0362A665}" type="parTrans" cxnId="{BEBDF81E-63D0-4BB1-BF8B-AD364485E39C}">
      <dgm:prSet/>
      <dgm:spPr/>
      <dgm:t>
        <a:bodyPr/>
        <a:lstStyle/>
        <a:p>
          <a:endParaRPr lang="en-US"/>
        </a:p>
      </dgm:t>
    </dgm:pt>
    <dgm:pt modelId="{311757D9-3773-47A0-9D46-73E15154183D}" type="sibTrans" cxnId="{BEBDF81E-63D0-4BB1-BF8B-AD364485E39C}">
      <dgm:prSet/>
      <dgm:spPr/>
      <dgm:t>
        <a:bodyPr/>
        <a:lstStyle/>
        <a:p>
          <a:endParaRPr lang="en-US"/>
        </a:p>
      </dgm:t>
    </dgm:pt>
    <dgm:pt modelId="{11442C62-F660-4713-95E9-F023F2B9801D}">
      <dgm:prSet/>
      <dgm:spPr/>
      <dgm:t>
        <a:bodyPr/>
        <a:lstStyle/>
        <a:p>
          <a:r>
            <a:rPr lang="en-GB"/>
            <a:t>Does not identify likelihood of each occurring.</a:t>
          </a:r>
          <a:endParaRPr lang="en-US"/>
        </a:p>
      </dgm:t>
    </dgm:pt>
    <dgm:pt modelId="{15DE378E-6823-4C5F-A893-F11DAC729C73}" type="parTrans" cxnId="{242D19CB-5BE4-4A05-9287-67BF82CF01CA}">
      <dgm:prSet/>
      <dgm:spPr/>
      <dgm:t>
        <a:bodyPr/>
        <a:lstStyle/>
        <a:p>
          <a:endParaRPr lang="en-US"/>
        </a:p>
      </dgm:t>
    </dgm:pt>
    <dgm:pt modelId="{0D55E7EC-132D-4318-9468-1A57E47CC18B}" type="sibTrans" cxnId="{242D19CB-5BE4-4A05-9287-67BF82CF01CA}">
      <dgm:prSet/>
      <dgm:spPr/>
      <dgm:t>
        <a:bodyPr/>
        <a:lstStyle/>
        <a:p>
          <a:endParaRPr lang="en-US"/>
        </a:p>
      </dgm:t>
    </dgm:pt>
    <dgm:pt modelId="{F7EDAEBC-E1CE-494E-BB2C-544E76F46C00}" type="pres">
      <dgm:prSet presAssocID="{C8D85069-70EE-4653-BB47-25E634EF6616}" presName="Name0" presStyleCnt="0">
        <dgm:presLayoutVars>
          <dgm:dir/>
          <dgm:animLvl val="lvl"/>
          <dgm:resizeHandles val="exact"/>
        </dgm:presLayoutVars>
      </dgm:prSet>
      <dgm:spPr/>
    </dgm:pt>
    <dgm:pt modelId="{BE2E4D13-B30A-49A9-8285-727C13F7F84D}" type="pres">
      <dgm:prSet presAssocID="{11442C62-F660-4713-95E9-F023F2B9801D}" presName="boxAndChildren" presStyleCnt="0"/>
      <dgm:spPr/>
    </dgm:pt>
    <dgm:pt modelId="{964F44DE-09A1-4D27-988B-2F81B0563806}" type="pres">
      <dgm:prSet presAssocID="{11442C62-F660-4713-95E9-F023F2B9801D}" presName="parentTextBox" presStyleLbl="node1" presStyleIdx="0" presStyleCnt="3"/>
      <dgm:spPr/>
    </dgm:pt>
    <dgm:pt modelId="{9CFB7E72-9631-4B2F-8655-71EC1A6301A4}" type="pres">
      <dgm:prSet presAssocID="{311757D9-3773-47A0-9D46-73E15154183D}" presName="sp" presStyleCnt="0"/>
      <dgm:spPr/>
    </dgm:pt>
    <dgm:pt modelId="{B7930A48-ECA0-40C6-8316-410A9AF4F220}" type="pres">
      <dgm:prSet presAssocID="{693EE7C7-37DB-4D64-8427-47913FD8EC10}" presName="arrowAndChildren" presStyleCnt="0"/>
      <dgm:spPr/>
    </dgm:pt>
    <dgm:pt modelId="{F2BADF4A-2C99-45C0-AE0D-D792E77F3FCA}" type="pres">
      <dgm:prSet presAssocID="{693EE7C7-37DB-4D64-8427-47913FD8EC10}" presName="parentTextArrow" presStyleLbl="node1" presStyleIdx="1" presStyleCnt="3"/>
      <dgm:spPr/>
    </dgm:pt>
    <dgm:pt modelId="{25C8F05C-5654-4816-85E8-79C8AB9BD3CB}" type="pres">
      <dgm:prSet presAssocID="{E2FCDF11-34E3-4AAF-9BCD-7BA93E6D9D07}" presName="sp" presStyleCnt="0"/>
      <dgm:spPr/>
    </dgm:pt>
    <dgm:pt modelId="{BA7C4781-DAE3-4575-B98F-4536E8078B23}" type="pres">
      <dgm:prSet presAssocID="{1113D7A9-4931-44DF-BF6D-8D4F504E889D}" presName="arrowAndChildren" presStyleCnt="0"/>
      <dgm:spPr/>
    </dgm:pt>
    <dgm:pt modelId="{D9D94685-ACE4-4716-80E0-44DC078E7742}" type="pres">
      <dgm:prSet presAssocID="{1113D7A9-4931-44DF-BF6D-8D4F504E889D}" presName="parentTextArrow" presStyleLbl="node1" presStyleIdx="1" presStyleCnt="3"/>
      <dgm:spPr/>
    </dgm:pt>
    <dgm:pt modelId="{76643165-8CD8-426A-B5EC-913F0F963717}" type="pres">
      <dgm:prSet presAssocID="{1113D7A9-4931-44DF-BF6D-8D4F504E889D}" presName="arrow" presStyleLbl="node1" presStyleIdx="2" presStyleCnt="3"/>
      <dgm:spPr/>
    </dgm:pt>
    <dgm:pt modelId="{C3892875-D5CA-49E3-BDF1-0044DBA4F662}" type="pres">
      <dgm:prSet presAssocID="{1113D7A9-4931-44DF-BF6D-8D4F504E889D}" presName="descendantArrow" presStyleCnt="0"/>
      <dgm:spPr/>
    </dgm:pt>
    <dgm:pt modelId="{F8071600-E80A-4714-A8C3-F8D0C07DB280}" type="pres">
      <dgm:prSet presAssocID="{60F5F535-55D5-4169-A8F3-8959AE365E7C}" presName="childTextArrow" presStyleLbl="fgAccFollowNode1" presStyleIdx="0" presStyleCnt="3">
        <dgm:presLayoutVars>
          <dgm:bulletEnabled val="1"/>
        </dgm:presLayoutVars>
      </dgm:prSet>
      <dgm:spPr/>
    </dgm:pt>
    <dgm:pt modelId="{DC58D80F-D0C5-412D-A05E-3A8CF9067EF6}" type="pres">
      <dgm:prSet presAssocID="{4EA7409C-6A41-45D0-81EC-7865A4C13B68}" presName="childTextArrow" presStyleLbl="fgAccFollowNode1" presStyleIdx="1" presStyleCnt="3">
        <dgm:presLayoutVars>
          <dgm:bulletEnabled val="1"/>
        </dgm:presLayoutVars>
      </dgm:prSet>
      <dgm:spPr/>
    </dgm:pt>
    <dgm:pt modelId="{D9B7DCCE-0B00-417B-BD59-33A25C5D1C1B}" type="pres">
      <dgm:prSet presAssocID="{F9A71C1E-5B05-4E40-BD5E-8E3979157FBD}" presName="childTextArrow" presStyleLbl="fgAccFollowNode1" presStyleIdx="2" presStyleCnt="3">
        <dgm:presLayoutVars>
          <dgm:bulletEnabled val="1"/>
        </dgm:presLayoutVars>
      </dgm:prSet>
      <dgm:spPr/>
    </dgm:pt>
  </dgm:ptLst>
  <dgm:cxnLst>
    <dgm:cxn modelId="{988D210A-06D5-4514-850F-5D800A88A425}" type="presOf" srcId="{1113D7A9-4931-44DF-BF6D-8D4F504E889D}" destId="{D9D94685-ACE4-4716-80E0-44DC078E7742}" srcOrd="0" destOrd="0" presId="urn:microsoft.com/office/officeart/2005/8/layout/process4"/>
    <dgm:cxn modelId="{DEB63F0B-86F5-456A-A3CB-F556747F8AC9}" srcId="{1113D7A9-4931-44DF-BF6D-8D4F504E889D}" destId="{4EA7409C-6A41-45D0-81EC-7865A4C13B68}" srcOrd="1" destOrd="0" parTransId="{550C86A6-1720-458C-9932-149A21591070}" sibTransId="{B907A8CB-8F65-4150-B14A-973231DC9FF7}"/>
    <dgm:cxn modelId="{BEBDF81E-63D0-4BB1-BF8B-AD364485E39C}" srcId="{C8D85069-70EE-4653-BB47-25E634EF6616}" destId="{693EE7C7-37DB-4D64-8427-47913FD8EC10}" srcOrd="1" destOrd="0" parTransId="{D2EAB185-477B-4B27-B6A1-611A0362A665}" sibTransId="{311757D9-3773-47A0-9D46-73E15154183D}"/>
    <dgm:cxn modelId="{1362F531-7A7A-4B1E-98D2-B6573CEE35D9}" type="presOf" srcId="{60F5F535-55D5-4169-A8F3-8959AE365E7C}" destId="{F8071600-E80A-4714-A8C3-F8D0C07DB280}" srcOrd="0" destOrd="0" presId="urn:microsoft.com/office/officeart/2005/8/layout/process4"/>
    <dgm:cxn modelId="{6AC59567-DF00-4EBA-8A5F-5D3665887CB6}" srcId="{C8D85069-70EE-4653-BB47-25E634EF6616}" destId="{1113D7A9-4931-44DF-BF6D-8D4F504E889D}" srcOrd="0" destOrd="0" parTransId="{2189090A-91E0-4890-9CD0-71807EE48293}" sibTransId="{E2FCDF11-34E3-4AAF-9BCD-7BA93E6D9D07}"/>
    <dgm:cxn modelId="{8506BD6E-3C1C-45B2-BCC5-CE1B34E1FA87}" type="presOf" srcId="{F9A71C1E-5B05-4E40-BD5E-8E3979157FBD}" destId="{D9B7DCCE-0B00-417B-BD59-33A25C5D1C1B}" srcOrd="0" destOrd="0" presId="urn:microsoft.com/office/officeart/2005/8/layout/process4"/>
    <dgm:cxn modelId="{F20ED670-BB39-4EC7-BCFB-08AA0A28423A}" type="presOf" srcId="{11442C62-F660-4713-95E9-F023F2B9801D}" destId="{964F44DE-09A1-4D27-988B-2F81B0563806}" srcOrd="0" destOrd="0" presId="urn:microsoft.com/office/officeart/2005/8/layout/process4"/>
    <dgm:cxn modelId="{B6DEBB9E-62BB-4E78-BD4A-267741589792}" type="presOf" srcId="{4EA7409C-6A41-45D0-81EC-7865A4C13B68}" destId="{DC58D80F-D0C5-412D-A05E-3A8CF9067EF6}" srcOrd="0" destOrd="0" presId="urn:microsoft.com/office/officeart/2005/8/layout/process4"/>
    <dgm:cxn modelId="{D61310BD-3FC9-4254-A36C-04928959EA10}" srcId="{1113D7A9-4931-44DF-BF6D-8D4F504E889D}" destId="{60F5F535-55D5-4169-A8F3-8959AE365E7C}" srcOrd="0" destOrd="0" parTransId="{E95DA503-5149-4C5F-8F56-798FAD878CFD}" sibTransId="{7010B096-B790-458C-861B-4CC388B72B2D}"/>
    <dgm:cxn modelId="{242D19CB-5BE4-4A05-9287-67BF82CF01CA}" srcId="{C8D85069-70EE-4653-BB47-25E634EF6616}" destId="{11442C62-F660-4713-95E9-F023F2B9801D}" srcOrd="2" destOrd="0" parTransId="{15DE378E-6823-4C5F-A893-F11DAC729C73}" sibTransId="{0D55E7EC-132D-4318-9468-1A57E47CC18B}"/>
    <dgm:cxn modelId="{E21CEFD1-848D-4451-B87B-958A0D7658E0}" type="presOf" srcId="{1113D7A9-4931-44DF-BF6D-8D4F504E889D}" destId="{76643165-8CD8-426A-B5EC-913F0F963717}" srcOrd="1" destOrd="0" presId="urn:microsoft.com/office/officeart/2005/8/layout/process4"/>
    <dgm:cxn modelId="{843D55D7-2543-49D1-AE18-44FD3F7E4E7F}" type="presOf" srcId="{C8D85069-70EE-4653-BB47-25E634EF6616}" destId="{F7EDAEBC-E1CE-494E-BB2C-544E76F46C00}" srcOrd="0" destOrd="0" presId="urn:microsoft.com/office/officeart/2005/8/layout/process4"/>
    <dgm:cxn modelId="{C546D6EF-896D-453F-A1B6-AFBDEEA103E4}" type="presOf" srcId="{693EE7C7-37DB-4D64-8427-47913FD8EC10}" destId="{F2BADF4A-2C99-45C0-AE0D-D792E77F3FCA}" srcOrd="0" destOrd="0" presId="urn:microsoft.com/office/officeart/2005/8/layout/process4"/>
    <dgm:cxn modelId="{D64C91FB-78D1-41B2-B365-212C9C6863DF}" srcId="{1113D7A9-4931-44DF-BF6D-8D4F504E889D}" destId="{F9A71C1E-5B05-4E40-BD5E-8E3979157FBD}" srcOrd="2" destOrd="0" parTransId="{CE7B815C-8583-4E5D-9721-76DAC7D08E1C}" sibTransId="{12CEA130-E823-41AA-9A69-3188F4105A88}"/>
    <dgm:cxn modelId="{DC36A8B7-D1D9-4299-B877-AFDD7670D31B}" type="presParOf" srcId="{F7EDAEBC-E1CE-494E-BB2C-544E76F46C00}" destId="{BE2E4D13-B30A-49A9-8285-727C13F7F84D}" srcOrd="0" destOrd="0" presId="urn:microsoft.com/office/officeart/2005/8/layout/process4"/>
    <dgm:cxn modelId="{CDCA9870-6A51-446F-96CD-4E353D731945}" type="presParOf" srcId="{BE2E4D13-B30A-49A9-8285-727C13F7F84D}" destId="{964F44DE-09A1-4D27-988B-2F81B0563806}" srcOrd="0" destOrd="0" presId="urn:microsoft.com/office/officeart/2005/8/layout/process4"/>
    <dgm:cxn modelId="{C7E00967-BFC8-4B43-BBF8-F47854CAC57B}" type="presParOf" srcId="{F7EDAEBC-E1CE-494E-BB2C-544E76F46C00}" destId="{9CFB7E72-9631-4B2F-8655-71EC1A6301A4}" srcOrd="1" destOrd="0" presId="urn:microsoft.com/office/officeart/2005/8/layout/process4"/>
    <dgm:cxn modelId="{17A418B8-3B55-4C07-BA59-F99F3113EC10}" type="presParOf" srcId="{F7EDAEBC-E1CE-494E-BB2C-544E76F46C00}" destId="{B7930A48-ECA0-40C6-8316-410A9AF4F220}" srcOrd="2" destOrd="0" presId="urn:microsoft.com/office/officeart/2005/8/layout/process4"/>
    <dgm:cxn modelId="{82142160-B48E-4CCC-AF25-3CEE2FE727B9}" type="presParOf" srcId="{B7930A48-ECA0-40C6-8316-410A9AF4F220}" destId="{F2BADF4A-2C99-45C0-AE0D-D792E77F3FCA}" srcOrd="0" destOrd="0" presId="urn:microsoft.com/office/officeart/2005/8/layout/process4"/>
    <dgm:cxn modelId="{291D3AC4-54DC-4925-8016-907D1A9EE727}" type="presParOf" srcId="{F7EDAEBC-E1CE-494E-BB2C-544E76F46C00}" destId="{25C8F05C-5654-4816-85E8-79C8AB9BD3CB}" srcOrd="3" destOrd="0" presId="urn:microsoft.com/office/officeart/2005/8/layout/process4"/>
    <dgm:cxn modelId="{924083A8-1B1A-4CB8-80F7-AF76E6F531A8}" type="presParOf" srcId="{F7EDAEBC-E1CE-494E-BB2C-544E76F46C00}" destId="{BA7C4781-DAE3-4575-B98F-4536E8078B23}" srcOrd="4" destOrd="0" presId="urn:microsoft.com/office/officeart/2005/8/layout/process4"/>
    <dgm:cxn modelId="{211D7B1D-8C1A-4806-9CEE-930C79DA70D5}" type="presParOf" srcId="{BA7C4781-DAE3-4575-B98F-4536E8078B23}" destId="{D9D94685-ACE4-4716-80E0-44DC078E7742}" srcOrd="0" destOrd="0" presId="urn:microsoft.com/office/officeart/2005/8/layout/process4"/>
    <dgm:cxn modelId="{9E0891CC-93D8-40B2-9B2D-E36F713F8586}" type="presParOf" srcId="{BA7C4781-DAE3-4575-B98F-4536E8078B23}" destId="{76643165-8CD8-426A-B5EC-913F0F963717}" srcOrd="1" destOrd="0" presId="urn:microsoft.com/office/officeart/2005/8/layout/process4"/>
    <dgm:cxn modelId="{4AF0D77B-B7AB-42B6-B0DD-5752188BEFB1}" type="presParOf" srcId="{BA7C4781-DAE3-4575-B98F-4536E8078B23}" destId="{C3892875-D5CA-49E3-BDF1-0044DBA4F662}" srcOrd="2" destOrd="0" presId="urn:microsoft.com/office/officeart/2005/8/layout/process4"/>
    <dgm:cxn modelId="{422DEF56-0C9C-45EF-A8B5-66111FC8857A}" type="presParOf" srcId="{C3892875-D5CA-49E3-BDF1-0044DBA4F662}" destId="{F8071600-E80A-4714-A8C3-F8D0C07DB280}" srcOrd="0" destOrd="0" presId="urn:microsoft.com/office/officeart/2005/8/layout/process4"/>
    <dgm:cxn modelId="{15BCB674-3CE1-4E81-9EA0-B1263D06E627}" type="presParOf" srcId="{C3892875-D5CA-49E3-BDF1-0044DBA4F662}" destId="{DC58D80F-D0C5-412D-A05E-3A8CF9067EF6}" srcOrd="1" destOrd="0" presId="urn:microsoft.com/office/officeart/2005/8/layout/process4"/>
    <dgm:cxn modelId="{38510E5B-A4B0-4CD1-95F2-4B923CE800AD}" type="presParOf" srcId="{C3892875-D5CA-49E3-BDF1-0044DBA4F662}" destId="{D9B7DCCE-0B00-417B-BD59-33A25C5D1C1B}"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F19F0-980B-4B5D-93DB-5E6822A0EFCB}">
      <dsp:nvSpPr>
        <dsp:cNvPr id="0" name=""/>
        <dsp:cNvSpPr/>
      </dsp:nvSpPr>
      <dsp:spPr>
        <a:xfrm>
          <a:off x="0" y="3535"/>
          <a:ext cx="4038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A172B-B7FC-4913-A95E-5949EC691048}">
      <dsp:nvSpPr>
        <dsp:cNvPr id="0" name=""/>
        <dsp:cNvSpPr/>
      </dsp:nvSpPr>
      <dsp:spPr>
        <a:xfrm>
          <a:off x="227827" y="172994"/>
          <a:ext cx="414231" cy="414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D3A456-B164-42FD-9058-F7E445DBB669}">
      <dsp:nvSpPr>
        <dsp:cNvPr id="0" name=""/>
        <dsp:cNvSpPr/>
      </dsp:nvSpPr>
      <dsp:spPr>
        <a:xfrm>
          <a:off x="869886" y="3535"/>
          <a:ext cx="3168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Financial Planning</a:t>
          </a:r>
          <a:endParaRPr lang="en-US" sz="1900" kern="1200"/>
        </a:p>
      </dsp:txBody>
      <dsp:txXfrm>
        <a:off x="869886" y="3535"/>
        <a:ext cx="3168713" cy="753148"/>
      </dsp:txXfrm>
    </dsp:sp>
    <dsp:sp modelId="{ECC2C894-D28B-4FED-B093-DC018242DE29}">
      <dsp:nvSpPr>
        <dsp:cNvPr id="0" name=""/>
        <dsp:cNvSpPr/>
      </dsp:nvSpPr>
      <dsp:spPr>
        <a:xfrm>
          <a:off x="0" y="944971"/>
          <a:ext cx="4038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52365-7142-44E6-8613-A935ADCDE2D9}">
      <dsp:nvSpPr>
        <dsp:cNvPr id="0" name=""/>
        <dsp:cNvSpPr/>
      </dsp:nvSpPr>
      <dsp:spPr>
        <a:xfrm>
          <a:off x="227827" y="1114429"/>
          <a:ext cx="414231" cy="414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15F474-055C-49DC-907F-1A2E0361D1DB}">
      <dsp:nvSpPr>
        <dsp:cNvPr id="0" name=""/>
        <dsp:cNvSpPr/>
      </dsp:nvSpPr>
      <dsp:spPr>
        <a:xfrm>
          <a:off x="869886" y="944971"/>
          <a:ext cx="3168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Investment Project Appraisal</a:t>
          </a:r>
          <a:endParaRPr lang="en-US" sz="1900" kern="1200"/>
        </a:p>
      </dsp:txBody>
      <dsp:txXfrm>
        <a:off x="869886" y="944971"/>
        <a:ext cx="3168713" cy="753148"/>
      </dsp:txXfrm>
    </dsp:sp>
    <dsp:sp modelId="{9D270107-F04F-4325-A1DA-A75C3D321DC0}">
      <dsp:nvSpPr>
        <dsp:cNvPr id="0" name=""/>
        <dsp:cNvSpPr/>
      </dsp:nvSpPr>
      <dsp:spPr>
        <a:xfrm>
          <a:off x="0" y="1886407"/>
          <a:ext cx="4038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0CD1D-9C99-4C6A-A223-0CB15F0DB107}">
      <dsp:nvSpPr>
        <dsp:cNvPr id="0" name=""/>
        <dsp:cNvSpPr/>
      </dsp:nvSpPr>
      <dsp:spPr>
        <a:xfrm>
          <a:off x="227827" y="2055865"/>
          <a:ext cx="414231" cy="414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195BB9-8004-47BF-9587-5554406C27C8}">
      <dsp:nvSpPr>
        <dsp:cNvPr id="0" name=""/>
        <dsp:cNvSpPr/>
      </dsp:nvSpPr>
      <dsp:spPr>
        <a:xfrm>
          <a:off x="869886" y="1886407"/>
          <a:ext cx="3168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Financing Decisions</a:t>
          </a:r>
          <a:endParaRPr lang="en-US" sz="1900" kern="1200"/>
        </a:p>
      </dsp:txBody>
      <dsp:txXfrm>
        <a:off x="869886" y="1886407"/>
        <a:ext cx="3168713" cy="753148"/>
      </dsp:txXfrm>
    </dsp:sp>
    <dsp:sp modelId="{D6AE54C6-A1AE-43C6-BCA4-02C4E7036BE7}">
      <dsp:nvSpPr>
        <dsp:cNvPr id="0" name=""/>
        <dsp:cNvSpPr/>
      </dsp:nvSpPr>
      <dsp:spPr>
        <a:xfrm>
          <a:off x="0" y="2827842"/>
          <a:ext cx="4038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5DA0DB-AC29-4425-9EBA-498F021A4EE8}">
      <dsp:nvSpPr>
        <dsp:cNvPr id="0" name=""/>
        <dsp:cNvSpPr/>
      </dsp:nvSpPr>
      <dsp:spPr>
        <a:xfrm>
          <a:off x="227827" y="2997301"/>
          <a:ext cx="414231" cy="414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E97F3C-E5DE-40D1-BB8B-EA35B4C119F8}">
      <dsp:nvSpPr>
        <dsp:cNvPr id="0" name=""/>
        <dsp:cNvSpPr/>
      </dsp:nvSpPr>
      <dsp:spPr>
        <a:xfrm>
          <a:off x="869886" y="2827842"/>
          <a:ext cx="3168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Capital Market Operations </a:t>
          </a:r>
          <a:endParaRPr lang="en-US" sz="1900" kern="1200"/>
        </a:p>
      </dsp:txBody>
      <dsp:txXfrm>
        <a:off x="869886" y="2827842"/>
        <a:ext cx="3168713" cy="753148"/>
      </dsp:txXfrm>
    </dsp:sp>
    <dsp:sp modelId="{0397C88E-874D-40E8-8FB8-EC5A554A0010}">
      <dsp:nvSpPr>
        <dsp:cNvPr id="0" name=""/>
        <dsp:cNvSpPr/>
      </dsp:nvSpPr>
      <dsp:spPr>
        <a:xfrm>
          <a:off x="0" y="3769278"/>
          <a:ext cx="4038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C1F64-8FF8-4010-9877-3D587EF0C3BE}">
      <dsp:nvSpPr>
        <dsp:cNvPr id="0" name=""/>
        <dsp:cNvSpPr/>
      </dsp:nvSpPr>
      <dsp:spPr>
        <a:xfrm>
          <a:off x="227827" y="3938736"/>
          <a:ext cx="414231" cy="414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D3C400-703A-49C3-A789-2356FA52AE2B}">
      <dsp:nvSpPr>
        <dsp:cNvPr id="0" name=""/>
        <dsp:cNvSpPr/>
      </dsp:nvSpPr>
      <dsp:spPr>
        <a:xfrm>
          <a:off x="869886" y="3769278"/>
          <a:ext cx="3168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dirty="0"/>
            <a:t>Financial Control</a:t>
          </a:r>
          <a:endParaRPr lang="en-US" sz="1900" kern="1200" dirty="0"/>
        </a:p>
      </dsp:txBody>
      <dsp:txXfrm>
        <a:off x="869886" y="3769278"/>
        <a:ext cx="3168713" cy="753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36626-5EA7-4724-BC2E-13F61350E5BF}">
      <dsp:nvSpPr>
        <dsp:cNvPr id="0" name=""/>
        <dsp:cNvSpPr/>
      </dsp:nvSpPr>
      <dsp:spPr>
        <a:xfrm>
          <a:off x="0" y="367703"/>
          <a:ext cx="6263640" cy="538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1. Set aims and objective</a:t>
          </a:r>
          <a:endParaRPr lang="en-US" sz="2300" kern="1200" dirty="0">
            <a:latin typeface="Arial" panose="020B0604020202020204" pitchFamily="34" charset="0"/>
            <a:cs typeface="Arial" panose="020B0604020202020204" pitchFamily="34" charset="0"/>
          </a:endParaRPr>
        </a:p>
      </dsp:txBody>
      <dsp:txXfrm>
        <a:off x="26273" y="393976"/>
        <a:ext cx="6211094" cy="485654"/>
      </dsp:txXfrm>
    </dsp:sp>
    <dsp:sp modelId="{69ECF7DE-430E-42D3-AA69-65392F583A84}">
      <dsp:nvSpPr>
        <dsp:cNvPr id="0" name=""/>
        <dsp:cNvSpPr/>
      </dsp:nvSpPr>
      <dsp:spPr>
        <a:xfrm>
          <a:off x="0" y="972143"/>
          <a:ext cx="6263640" cy="538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2. Determine options available</a:t>
          </a:r>
          <a:endParaRPr lang="en-US" sz="2300" kern="1200" dirty="0">
            <a:latin typeface="Arial" panose="020B0604020202020204" pitchFamily="34" charset="0"/>
            <a:cs typeface="Arial" panose="020B0604020202020204" pitchFamily="34" charset="0"/>
          </a:endParaRPr>
        </a:p>
      </dsp:txBody>
      <dsp:txXfrm>
        <a:off x="26273" y="998416"/>
        <a:ext cx="6211094" cy="485654"/>
      </dsp:txXfrm>
    </dsp:sp>
    <dsp:sp modelId="{C60CAFF7-F135-45F6-AEF1-42A988A064A0}">
      <dsp:nvSpPr>
        <dsp:cNvPr id="0" name=""/>
        <dsp:cNvSpPr/>
      </dsp:nvSpPr>
      <dsp:spPr>
        <a:xfrm>
          <a:off x="0" y="1576583"/>
          <a:ext cx="6263640" cy="538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3. Gather data and information on options</a:t>
          </a:r>
        </a:p>
      </dsp:txBody>
      <dsp:txXfrm>
        <a:off x="26273" y="1602856"/>
        <a:ext cx="6211094" cy="485654"/>
      </dsp:txXfrm>
    </dsp:sp>
    <dsp:sp modelId="{457A4D32-8F21-4AC0-8E8A-B93B6E4DEED6}">
      <dsp:nvSpPr>
        <dsp:cNvPr id="0" name=""/>
        <dsp:cNvSpPr/>
      </dsp:nvSpPr>
      <dsp:spPr>
        <a:xfrm>
          <a:off x="0" y="2181024"/>
          <a:ext cx="6263640" cy="538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4. Select option and consider long term plans</a:t>
          </a:r>
          <a:endParaRPr lang="en-US" sz="2300" kern="1200" dirty="0">
            <a:latin typeface="Arial" panose="020B0604020202020204" pitchFamily="34" charset="0"/>
            <a:cs typeface="Arial" panose="020B0604020202020204" pitchFamily="34" charset="0"/>
          </a:endParaRPr>
        </a:p>
      </dsp:txBody>
      <dsp:txXfrm>
        <a:off x="26273" y="2207297"/>
        <a:ext cx="6211094" cy="485654"/>
      </dsp:txXfrm>
    </dsp:sp>
    <dsp:sp modelId="{DF317843-3959-45E3-9DC4-C5CCE3872335}">
      <dsp:nvSpPr>
        <dsp:cNvPr id="0" name=""/>
        <dsp:cNvSpPr/>
      </dsp:nvSpPr>
      <dsp:spPr>
        <a:xfrm>
          <a:off x="0" y="2785464"/>
          <a:ext cx="6263640" cy="538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5. Develop short term plans</a:t>
          </a:r>
          <a:endParaRPr lang="en-US" sz="2300" kern="1200" dirty="0">
            <a:latin typeface="Arial" panose="020B0604020202020204" pitchFamily="34" charset="0"/>
            <a:cs typeface="Arial" panose="020B0604020202020204" pitchFamily="34" charset="0"/>
          </a:endParaRPr>
        </a:p>
      </dsp:txBody>
      <dsp:txXfrm>
        <a:off x="26273" y="2811737"/>
        <a:ext cx="6211094" cy="485654"/>
      </dsp:txXfrm>
    </dsp:sp>
    <dsp:sp modelId="{D1BD8D36-C429-46C1-8D18-C0BCEF26C565}">
      <dsp:nvSpPr>
        <dsp:cNvPr id="0" name=""/>
        <dsp:cNvSpPr/>
      </dsp:nvSpPr>
      <dsp:spPr>
        <a:xfrm>
          <a:off x="0" y="3389904"/>
          <a:ext cx="6263640" cy="538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6. Implement the decisions</a:t>
          </a:r>
          <a:endParaRPr lang="en-US" sz="2300" kern="1200" dirty="0">
            <a:latin typeface="Arial" panose="020B0604020202020204" pitchFamily="34" charset="0"/>
            <a:cs typeface="Arial" panose="020B0604020202020204" pitchFamily="34" charset="0"/>
          </a:endParaRPr>
        </a:p>
      </dsp:txBody>
      <dsp:txXfrm>
        <a:off x="26273" y="3416177"/>
        <a:ext cx="6211094" cy="485654"/>
      </dsp:txXfrm>
    </dsp:sp>
    <dsp:sp modelId="{A92AD6C7-3514-43E0-B2CB-4CA33A51D7E3}">
      <dsp:nvSpPr>
        <dsp:cNvPr id="0" name=""/>
        <dsp:cNvSpPr/>
      </dsp:nvSpPr>
      <dsp:spPr>
        <a:xfrm>
          <a:off x="0" y="3994344"/>
          <a:ext cx="6263640" cy="538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7. Review and monitor outcomes of decision</a:t>
          </a:r>
          <a:endParaRPr lang="en-US" sz="2300" kern="1200" dirty="0">
            <a:latin typeface="Arial" panose="020B0604020202020204" pitchFamily="34" charset="0"/>
            <a:cs typeface="Arial" panose="020B0604020202020204" pitchFamily="34" charset="0"/>
          </a:endParaRPr>
        </a:p>
      </dsp:txBody>
      <dsp:txXfrm>
        <a:off x="26273" y="4020617"/>
        <a:ext cx="6211094" cy="485654"/>
      </dsp:txXfrm>
    </dsp:sp>
    <dsp:sp modelId="{22130A15-2AD4-4DAA-9AD4-79BEFEDB1048}">
      <dsp:nvSpPr>
        <dsp:cNvPr id="0" name=""/>
        <dsp:cNvSpPr/>
      </dsp:nvSpPr>
      <dsp:spPr>
        <a:xfrm>
          <a:off x="0" y="4598784"/>
          <a:ext cx="6263640" cy="538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8. Act on differences from plan</a:t>
          </a:r>
          <a:endParaRPr lang="en-US" sz="2300" kern="1200" dirty="0">
            <a:latin typeface="Arial" panose="020B0604020202020204" pitchFamily="34" charset="0"/>
            <a:cs typeface="Arial" panose="020B0604020202020204" pitchFamily="34" charset="0"/>
          </a:endParaRPr>
        </a:p>
      </dsp:txBody>
      <dsp:txXfrm>
        <a:off x="26273" y="4625057"/>
        <a:ext cx="6211094" cy="485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6D432-F902-4F5B-990A-F58288896819}">
      <dsp:nvSpPr>
        <dsp:cNvPr id="0" name=""/>
        <dsp:cNvSpPr/>
      </dsp:nvSpPr>
      <dsp:spPr>
        <a:xfrm>
          <a:off x="0" y="9480"/>
          <a:ext cx="5175384" cy="26851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GB" sz="5100" kern="1200" dirty="0"/>
            <a:t>3. Select option and consider long term plans</a:t>
          </a:r>
          <a:endParaRPr lang="en-US" sz="5100" kern="1200" dirty="0"/>
        </a:p>
      </dsp:txBody>
      <dsp:txXfrm>
        <a:off x="131078" y="140558"/>
        <a:ext cx="4913228" cy="2422993"/>
      </dsp:txXfrm>
    </dsp:sp>
    <dsp:sp modelId="{FAA452C9-AEE5-4284-9A30-9EFC6D58B035}">
      <dsp:nvSpPr>
        <dsp:cNvPr id="0" name=""/>
        <dsp:cNvSpPr/>
      </dsp:nvSpPr>
      <dsp:spPr>
        <a:xfrm>
          <a:off x="0" y="2841510"/>
          <a:ext cx="5175384" cy="2685149"/>
        </a:xfrm>
        <a:prstGeom prst="roundRect">
          <a:avLst/>
        </a:prstGeom>
        <a:solidFill>
          <a:schemeClr val="accent5">
            <a:hueOff val="7600740"/>
            <a:satOff val="-12440"/>
            <a:lumOff val="137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GB" sz="5100" kern="1200" dirty="0"/>
            <a:t>4. Develop short term plans</a:t>
          </a:r>
          <a:endParaRPr lang="en-US" sz="5100" kern="1200" dirty="0"/>
        </a:p>
      </dsp:txBody>
      <dsp:txXfrm>
        <a:off x="131078" y="2972588"/>
        <a:ext cx="4913228" cy="2422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EC9DE-B5E5-48E6-ADA0-7B22849A3005}">
      <dsp:nvSpPr>
        <dsp:cNvPr id="0" name=""/>
        <dsp:cNvSpPr/>
      </dsp:nvSpPr>
      <dsp:spPr>
        <a:xfrm>
          <a:off x="0" y="3399"/>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684A5-6CB6-4D2C-9F44-A59812A57311}">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9E01E-9DDF-4186-9D92-E42C47166FC4}">
      <dsp:nvSpPr>
        <dsp:cNvPr id="0" name=""/>
        <dsp:cNvSpPr/>
      </dsp:nvSpPr>
      <dsp:spPr>
        <a:xfrm>
          <a:off x="836323" y="6001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Monitor changes in liquidity;</a:t>
          </a:r>
        </a:p>
      </dsp:txBody>
      <dsp:txXfrm>
        <a:off x="836323" y="60016"/>
        <a:ext cx="9679276" cy="724089"/>
      </dsp:txXfrm>
    </dsp:sp>
    <dsp:sp modelId="{9BF53DA1-346E-4131-B57A-3A0E290D5103}">
      <dsp:nvSpPr>
        <dsp:cNvPr id="0" name=""/>
        <dsp:cNvSpPr/>
      </dsp:nvSpPr>
      <dsp:spPr>
        <a:xfrm>
          <a:off x="0" y="908511"/>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3878B-60C7-40D0-A620-B7FAC7E67F19}">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BD11B2-7C26-4DAE-9480-B852224E1510}">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Help management to manage the impact of events on cash;</a:t>
          </a:r>
        </a:p>
      </dsp:txBody>
      <dsp:txXfrm>
        <a:off x="836323" y="908511"/>
        <a:ext cx="9679276" cy="724089"/>
      </dsp:txXfrm>
    </dsp:sp>
    <dsp:sp modelId="{7F1A1ECF-D076-4AB1-913D-B2380260ADC4}">
      <dsp:nvSpPr>
        <dsp:cNvPr id="0" name=""/>
        <dsp:cNvSpPr/>
      </dsp:nvSpPr>
      <dsp:spPr>
        <a:xfrm>
          <a:off x="0" y="1813624"/>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4332D-2068-4B80-A78F-F876ABB1082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BAD0D3-2D55-4B8E-A1B0-8D71875BB5CB}">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rPr>
            <a:t>Indicate when business may need to raise more funds;</a:t>
          </a:r>
        </a:p>
      </dsp:txBody>
      <dsp:txXfrm>
        <a:off x="836323" y="1813624"/>
        <a:ext cx="9679276" cy="724089"/>
      </dsp:txXfrm>
    </dsp:sp>
    <dsp:sp modelId="{FD889ACE-89BD-437E-9366-A523F84B3236}">
      <dsp:nvSpPr>
        <dsp:cNvPr id="0" name=""/>
        <dsp:cNvSpPr/>
      </dsp:nvSpPr>
      <dsp:spPr>
        <a:xfrm>
          <a:off x="0" y="2718736"/>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E3F58-2708-4787-9557-3B3E6E786EE2}">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401EF3-C0B1-4631-84B0-42FA72393AA8}">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rPr>
            <a:t>Indicate when funds will be available for projects;</a:t>
          </a:r>
        </a:p>
      </dsp:txBody>
      <dsp:txXfrm>
        <a:off x="836323" y="2718736"/>
        <a:ext cx="9679276" cy="724089"/>
      </dsp:txXfrm>
    </dsp:sp>
    <dsp:sp modelId="{CBFBC00F-3E5D-43A7-A522-DA637A952CCC}">
      <dsp:nvSpPr>
        <dsp:cNvPr id="0" name=""/>
        <dsp:cNvSpPr/>
      </dsp:nvSpPr>
      <dsp:spPr>
        <a:xfrm>
          <a:off x="0" y="3623848"/>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B1E5FA-3A5D-4440-A8BC-899BA1D77F4A}">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9837B-FF52-4AF5-9A19-0EF24AE9EAC8}">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Make sure it doesn't run out of cash!</a:t>
          </a:r>
        </a:p>
      </dsp:txBody>
      <dsp:txXfrm>
        <a:off x="836323" y="3623848"/>
        <a:ext cx="9679276" cy="72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97027-D769-4A4A-AA93-949DF56122DF}">
      <dsp:nvSpPr>
        <dsp:cNvPr id="0" name=""/>
        <dsp:cNvSpPr/>
      </dsp:nvSpPr>
      <dsp:spPr>
        <a:xfrm>
          <a:off x="330108" y="2430442"/>
          <a:ext cx="2632829"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January</a:t>
          </a:r>
        </a:p>
      </dsp:txBody>
      <dsp:txXfrm>
        <a:off x="330108" y="2430442"/>
        <a:ext cx="2632829" cy="511433"/>
      </dsp:txXfrm>
    </dsp:sp>
    <dsp:sp modelId="{08049A91-5BC3-443C-99F5-9340735A896F}">
      <dsp:nvSpPr>
        <dsp:cNvPr id="0" name=""/>
        <dsp:cNvSpPr/>
      </dsp:nvSpPr>
      <dsp:spPr>
        <a:xfrm>
          <a:off x="0" y="2172462"/>
          <a:ext cx="8229600" cy="181038"/>
        </a:xfrm>
        <a:prstGeom prst="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 modelId="{64B94DCF-7A79-4C07-97F0-59BF5AED75EE}">
      <dsp:nvSpPr>
        <dsp:cNvPr id="0" name=""/>
        <dsp:cNvSpPr/>
      </dsp:nvSpPr>
      <dsp:spPr>
        <a:xfrm>
          <a:off x="198466" y="574372"/>
          <a:ext cx="2896111" cy="828675"/>
        </a:xfrm>
        <a:prstGeom prst="rect">
          <a:avLst/>
        </a:prstGeom>
        <a:solidFill>
          <a:schemeClr val="accent1">
            <a:lumMod val="60000"/>
            <a:lumOff val="40000"/>
            <a:alpha val="90000"/>
          </a:schemeClr>
        </a:solidFill>
        <a:ln w="6350" cap="flat" cmpd="sng" algn="ctr">
          <a:solidFill>
            <a:schemeClr val="accent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Buy raw materials on 30 days credit</a:t>
          </a:r>
        </a:p>
      </dsp:txBody>
      <dsp:txXfrm>
        <a:off x="198466" y="574372"/>
        <a:ext cx="2896111" cy="828675"/>
      </dsp:txXfrm>
    </dsp:sp>
    <dsp:sp modelId="{49A0B504-15EB-4290-B1B4-64F6DA61494B}">
      <dsp:nvSpPr>
        <dsp:cNvPr id="0" name=""/>
        <dsp:cNvSpPr/>
      </dsp:nvSpPr>
      <dsp:spPr>
        <a:xfrm>
          <a:off x="1646522" y="1403048"/>
          <a:ext cx="0" cy="769413"/>
        </a:xfrm>
        <a:prstGeom prst="line">
          <a:avLst/>
        </a:prstGeom>
        <a:gradFill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6350" cap="flat" cmpd="sng" algn="ctr">
          <a:solidFill>
            <a:schemeClr val="accent2">
              <a:hueOff val="0"/>
              <a:satOff val="0"/>
              <a:lumOff val="0"/>
              <a:alphaOff val="0"/>
            </a:schemeClr>
          </a:solidFill>
          <a:prstDash val="dash"/>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5C96099-3311-474F-BFC3-0753928AD2F7}">
      <dsp:nvSpPr>
        <dsp:cNvPr id="0" name=""/>
        <dsp:cNvSpPr/>
      </dsp:nvSpPr>
      <dsp:spPr>
        <a:xfrm>
          <a:off x="1975626" y="1584087"/>
          <a:ext cx="2632829"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February</a:t>
          </a:r>
        </a:p>
      </dsp:txBody>
      <dsp:txXfrm>
        <a:off x="1975626" y="1584087"/>
        <a:ext cx="2632829" cy="511433"/>
      </dsp:txXfrm>
    </dsp:sp>
    <dsp:sp modelId="{1931B4D0-DCD2-4309-A0B1-E823563841D1}">
      <dsp:nvSpPr>
        <dsp:cNvPr id="0" name=""/>
        <dsp:cNvSpPr/>
      </dsp:nvSpPr>
      <dsp:spPr>
        <a:xfrm>
          <a:off x="1843984" y="3122914"/>
          <a:ext cx="2896111" cy="1164091"/>
        </a:xfrm>
        <a:prstGeom prst="rect">
          <a:avLst/>
        </a:prstGeom>
        <a:solidFill>
          <a:schemeClr val="accent1">
            <a:lumMod val="60000"/>
            <a:lumOff val="40000"/>
            <a:alpha val="9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Pay supplier for raw materials</a:t>
          </a: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CASH OUTLOW</a:t>
          </a:r>
        </a:p>
      </dsp:txBody>
      <dsp:txXfrm>
        <a:off x="1843984" y="3122914"/>
        <a:ext cx="2896111" cy="1164091"/>
      </dsp:txXfrm>
    </dsp:sp>
    <dsp:sp modelId="{1D81E7AB-B287-4DEE-B0E7-90CE91AE4F32}">
      <dsp:nvSpPr>
        <dsp:cNvPr id="0" name=""/>
        <dsp:cNvSpPr/>
      </dsp:nvSpPr>
      <dsp:spPr>
        <a:xfrm>
          <a:off x="3292040" y="2353500"/>
          <a:ext cx="0" cy="769413"/>
        </a:xfrm>
        <a:prstGeom prst="line">
          <a:avLst/>
        </a:prstGeom>
        <a:gradFill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6350" cap="flat" cmpd="sng" algn="ctr">
          <a:solidFill>
            <a:schemeClr val="accent2">
              <a:hueOff val="0"/>
              <a:satOff val="0"/>
              <a:lumOff val="0"/>
              <a:alphaOff val="0"/>
            </a:schemeClr>
          </a:solidFill>
          <a:prstDash val="dash"/>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F290706-A84D-48B7-8232-B99EB8A7DEE8}">
      <dsp:nvSpPr>
        <dsp:cNvPr id="0" name=""/>
        <dsp:cNvSpPr/>
      </dsp:nvSpPr>
      <dsp:spPr>
        <a:xfrm>
          <a:off x="1589948" y="2206406"/>
          <a:ext cx="113149" cy="113149"/>
        </a:xfrm>
        <a:prstGeom prst="ellipse">
          <a:avLst/>
        </a:prstGeom>
        <a:solidFill>
          <a:schemeClr val="lt1">
            <a:alpha val="90000"/>
            <a:hueOff val="0"/>
            <a:satOff val="0"/>
            <a:lumOff val="0"/>
            <a:alphaOff val="0"/>
          </a:schemeClr>
        </a:solidFill>
        <a:ln w="9525" cap="flat" cmpd="sng" algn="ctr">
          <a:noFill/>
          <a:prstDash val="solid"/>
          <a:miter lim="800000"/>
        </a:ln>
        <a:effectLst/>
      </dsp:spPr>
      <dsp:style>
        <a:lnRef idx="1">
          <a:scrgbClr r="0" g="0" b="0"/>
        </a:lnRef>
        <a:fillRef idx="1">
          <a:scrgbClr r="0" g="0" b="0"/>
        </a:fillRef>
        <a:effectRef idx="0">
          <a:scrgbClr r="0" g="0" b="0"/>
        </a:effectRef>
        <a:fontRef idx="minor"/>
      </dsp:style>
    </dsp:sp>
    <dsp:sp modelId="{B20D3814-DA4C-4106-9F5E-56ABCFD871AC}">
      <dsp:nvSpPr>
        <dsp:cNvPr id="0" name=""/>
        <dsp:cNvSpPr/>
      </dsp:nvSpPr>
      <dsp:spPr>
        <a:xfrm>
          <a:off x="3235466" y="2206406"/>
          <a:ext cx="113149" cy="113149"/>
        </a:xfrm>
        <a:prstGeom prst="ellipse">
          <a:avLst/>
        </a:prstGeom>
        <a:solidFill>
          <a:schemeClr val="lt1">
            <a:alpha val="90000"/>
            <a:hueOff val="0"/>
            <a:satOff val="0"/>
            <a:lumOff val="0"/>
            <a:alphaOff val="0"/>
          </a:schemeClr>
        </a:solidFill>
        <a:ln w="9525" cap="flat" cmpd="sng" algn="ctr">
          <a:noFill/>
          <a:prstDash val="solid"/>
          <a:miter lim="800000"/>
        </a:ln>
        <a:effectLst/>
      </dsp:spPr>
      <dsp:style>
        <a:lnRef idx="1">
          <a:scrgbClr r="0" g="0" b="0"/>
        </a:lnRef>
        <a:fillRef idx="1">
          <a:scrgbClr r="0" g="0" b="0"/>
        </a:fillRef>
        <a:effectRef idx="0">
          <a:scrgbClr r="0" g="0" b="0"/>
        </a:effectRef>
        <a:fontRef idx="minor"/>
      </dsp:style>
    </dsp:sp>
    <dsp:sp modelId="{1F28B347-DFC1-44B1-9DCC-6336F50BD73E}">
      <dsp:nvSpPr>
        <dsp:cNvPr id="0" name=""/>
        <dsp:cNvSpPr/>
      </dsp:nvSpPr>
      <dsp:spPr>
        <a:xfrm>
          <a:off x="3621144" y="2430442"/>
          <a:ext cx="2632829"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March</a:t>
          </a:r>
        </a:p>
      </dsp:txBody>
      <dsp:txXfrm>
        <a:off x="3621144" y="2430442"/>
        <a:ext cx="2632829" cy="511433"/>
      </dsp:txXfrm>
    </dsp:sp>
    <dsp:sp modelId="{89655616-5397-4380-9890-2C529BA09311}">
      <dsp:nvSpPr>
        <dsp:cNvPr id="0" name=""/>
        <dsp:cNvSpPr/>
      </dsp:nvSpPr>
      <dsp:spPr>
        <a:xfrm>
          <a:off x="3489503" y="574372"/>
          <a:ext cx="2896111" cy="828675"/>
        </a:xfrm>
        <a:prstGeom prst="rect">
          <a:avLst/>
        </a:prstGeom>
        <a:solidFill>
          <a:schemeClr val="accent1">
            <a:lumMod val="60000"/>
            <a:lumOff val="40000"/>
            <a:alpha val="9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Sell product on 30 days credit</a:t>
          </a:r>
        </a:p>
      </dsp:txBody>
      <dsp:txXfrm>
        <a:off x="3489503" y="574372"/>
        <a:ext cx="2896111" cy="828675"/>
      </dsp:txXfrm>
    </dsp:sp>
    <dsp:sp modelId="{F57238A3-E13D-4295-98D1-B8FA91675BC0}">
      <dsp:nvSpPr>
        <dsp:cNvPr id="0" name=""/>
        <dsp:cNvSpPr/>
      </dsp:nvSpPr>
      <dsp:spPr>
        <a:xfrm>
          <a:off x="4937559" y="1403048"/>
          <a:ext cx="0" cy="769413"/>
        </a:xfrm>
        <a:prstGeom prst="line">
          <a:avLst/>
        </a:prstGeom>
        <a:gradFill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6350" cap="flat" cmpd="sng" algn="ctr">
          <a:solidFill>
            <a:schemeClr val="accent2">
              <a:hueOff val="0"/>
              <a:satOff val="0"/>
              <a:lumOff val="0"/>
              <a:alphaOff val="0"/>
            </a:schemeClr>
          </a:solidFill>
          <a:prstDash val="dash"/>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860FA35-B73E-4963-941E-5B75EEA20782}">
      <dsp:nvSpPr>
        <dsp:cNvPr id="0" name=""/>
        <dsp:cNvSpPr/>
      </dsp:nvSpPr>
      <dsp:spPr>
        <a:xfrm>
          <a:off x="5266662" y="1584087"/>
          <a:ext cx="2632829"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April</a:t>
          </a:r>
        </a:p>
      </dsp:txBody>
      <dsp:txXfrm>
        <a:off x="5266662" y="1584087"/>
        <a:ext cx="2632829" cy="511433"/>
      </dsp:txXfrm>
    </dsp:sp>
    <dsp:sp modelId="{C697E7A6-C2F6-405D-8BCC-A91779C8AC71}">
      <dsp:nvSpPr>
        <dsp:cNvPr id="0" name=""/>
        <dsp:cNvSpPr/>
      </dsp:nvSpPr>
      <dsp:spPr>
        <a:xfrm>
          <a:off x="5135021" y="3122914"/>
          <a:ext cx="2896111" cy="927327"/>
        </a:xfrm>
        <a:prstGeom prst="rect">
          <a:avLst/>
        </a:prstGeom>
        <a:solidFill>
          <a:schemeClr val="accent1">
            <a:lumMod val="60000"/>
            <a:lumOff val="40000"/>
            <a:alpha val="9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Recive</a:t>
          </a:r>
          <a:r>
            <a:rPr lang="en-US" sz="1800" kern="1200" dirty="0">
              <a:latin typeface="Arial" panose="020B0604020202020204" pitchFamily="34" charset="0"/>
              <a:cs typeface="Arial" panose="020B0604020202020204" pitchFamily="34" charset="0"/>
            </a:rPr>
            <a:t> cash for product</a:t>
          </a: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CASH INFLOW</a:t>
          </a:r>
        </a:p>
      </dsp:txBody>
      <dsp:txXfrm>
        <a:off x="5135021" y="3122914"/>
        <a:ext cx="2896111" cy="927327"/>
      </dsp:txXfrm>
    </dsp:sp>
    <dsp:sp modelId="{EE3A0056-3CAA-40A3-9A18-A644AC2B6748}">
      <dsp:nvSpPr>
        <dsp:cNvPr id="0" name=""/>
        <dsp:cNvSpPr/>
      </dsp:nvSpPr>
      <dsp:spPr>
        <a:xfrm>
          <a:off x="6583077" y="2353500"/>
          <a:ext cx="0" cy="769413"/>
        </a:xfrm>
        <a:prstGeom prst="line">
          <a:avLst/>
        </a:prstGeom>
        <a:gradFill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6350" cap="flat" cmpd="sng" algn="ctr">
          <a:solidFill>
            <a:schemeClr val="accent2">
              <a:hueOff val="0"/>
              <a:satOff val="0"/>
              <a:lumOff val="0"/>
              <a:alphaOff val="0"/>
            </a:schemeClr>
          </a:solidFill>
          <a:prstDash val="dash"/>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30AFE19-55EF-496E-B15A-E102BD2E360A}">
      <dsp:nvSpPr>
        <dsp:cNvPr id="0" name=""/>
        <dsp:cNvSpPr/>
      </dsp:nvSpPr>
      <dsp:spPr>
        <a:xfrm>
          <a:off x="4880984" y="2206406"/>
          <a:ext cx="113149" cy="113149"/>
        </a:xfrm>
        <a:prstGeom prst="ellipse">
          <a:avLst/>
        </a:prstGeom>
        <a:solidFill>
          <a:schemeClr val="lt1">
            <a:alpha val="90000"/>
            <a:hueOff val="0"/>
            <a:satOff val="0"/>
            <a:lumOff val="0"/>
            <a:alphaOff val="0"/>
          </a:schemeClr>
        </a:solidFill>
        <a:ln w="9525" cap="flat" cmpd="sng" algn="ctr">
          <a:noFill/>
          <a:prstDash val="solid"/>
          <a:miter lim="800000"/>
        </a:ln>
        <a:effectLst/>
      </dsp:spPr>
      <dsp:style>
        <a:lnRef idx="1">
          <a:scrgbClr r="0" g="0" b="0"/>
        </a:lnRef>
        <a:fillRef idx="1">
          <a:scrgbClr r="0" g="0" b="0"/>
        </a:fillRef>
        <a:effectRef idx="0">
          <a:scrgbClr r="0" g="0" b="0"/>
        </a:effectRef>
        <a:fontRef idx="minor"/>
      </dsp:style>
    </dsp:sp>
    <dsp:sp modelId="{AF20BAF8-1E78-479F-ADEB-1312F75AA04F}">
      <dsp:nvSpPr>
        <dsp:cNvPr id="0" name=""/>
        <dsp:cNvSpPr/>
      </dsp:nvSpPr>
      <dsp:spPr>
        <a:xfrm>
          <a:off x="6526502" y="2206406"/>
          <a:ext cx="113149" cy="113149"/>
        </a:xfrm>
        <a:prstGeom prst="ellipse">
          <a:avLst/>
        </a:prstGeom>
        <a:solidFill>
          <a:schemeClr val="lt1">
            <a:alpha val="90000"/>
            <a:hueOff val="0"/>
            <a:satOff val="0"/>
            <a:lumOff val="0"/>
            <a:alphaOff val="0"/>
          </a:schemeClr>
        </a:solidFill>
        <a:ln w="9525"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F44DE-09A1-4D27-988B-2F81B0563806}">
      <dsp:nvSpPr>
        <dsp:cNvPr id="0" name=""/>
        <dsp:cNvSpPr/>
      </dsp:nvSpPr>
      <dsp:spPr>
        <a:xfrm>
          <a:off x="0" y="4250726"/>
          <a:ext cx="5880697" cy="13951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Does not identify likelihood of each occurring.</a:t>
          </a:r>
          <a:endParaRPr lang="en-US" sz="1800" kern="1200"/>
        </a:p>
      </dsp:txBody>
      <dsp:txXfrm>
        <a:off x="0" y="4250726"/>
        <a:ext cx="5880697" cy="1395183"/>
      </dsp:txXfrm>
    </dsp:sp>
    <dsp:sp modelId="{F2BADF4A-2C99-45C0-AE0D-D792E77F3FCA}">
      <dsp:nvSpPr>
        <dsp:cNvPr id="0" name=""/>
        <dsp:cNvSpPr/>
      </dsp:nvSpPr>
      <dsp:spPr>
        <a:xfrm rot="10800000">
          <a:off x="0" y="2125862"/>
          <a:ext cx="5880697" cy="2145791"/>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Can change more than one variable</a:t>
          </a:r>
          <a:endParaRPr lang="en-US" sz="1800" kern="1200"/>
        </a:p>
      </dsp:txBody>
      <dsp:txXfrm rot="10800000">
        <a:off x="0" y="2125862"/>
        <a:ext cx="5880697" cy="1394271"/>
      </dsp:txXfrm>
    </dsp:sp>
    <dsp:sp modelId="{76643165-8CD8-426A-B5EC-913F0F963717}">
      <dsp:nvSpPr>
        <dsp:cNvPr id="0" name=""/>
        <dsp:cNvSpPr/>
      </dsp:nvSpPr>
      <dsp:spPr>
        <a:xfrm rot="10800000">
          <a:off x="0" y="998"/>
          <a:ext cx="5880697" cy="2145791"/>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Prepare projected statements according to different states of the world:</a:t>
          </a:r>
          <a:endParaRPr lang="en-US" sz="1800" kern="1200"/>
        </a:p>
      </dsp:txBody>
      <dsp:txXfrm rot="-10800000">
        <a:off x="0" y="998"/>
        <a:ext cx="5880697" cy="753172"/>
      </dsp:txXfrm>
    </dsp:sp>
    <dsp:sp modelId="{F8071600-E80A-4714-A8C3-F8D0C07DB280}">
      <dsp:nvSpPr>
        <dsp:cNvPr id="0" name=""/>
        <dsp:cNvSpPr/>
      </dsp:nvSpPr>
      <dsp:spPr>
        <a:xfrm>
          <a:off x="2871" y="754171"/>
          <a:ext cx="1958318" cy="64159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dirty="0"/>
            <a:t>Optimistic view</a:t>
          </a:r>
          <a:endParaRPr lang="en-US" sz="2200" kern="1200" dirty="0"/>
        </a:p>
      </dsp:txBody>
      <dsp:txXfrm>
        <a:off x="2871" y="754171"/>
        <a:ext cx="1958318" cy="641591"/>
      </dsp:txXfrm>
    </dsp:sp>
    <dsp:sp modelId="{DC58D80F-D0C5-412D-A05E-3A8CF9067EF6}">
      <dsp:nvSpPr>
        <dsp:cNvPr id="0" name=""/>
        <dsp:cNvSpPr/>
      </dsp:nvSpPr>
      <dsp:spPr>
        <a:xfrm>
          <a:off x="1961189" y="754171"/>
          <a:ext cx="1958318" cy="64159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a:t>Pessimistic view</a:t>
          </a:r>
          <a:endParaRPr lang="en-US" sz="2200" kern="1200"/>
        </a:p>
      </dsp:txBody>
      <dsp:txXfrm>
        <a:off x="1961189" y="754171"/>
        <a:ext cx="1958318" cy="641591"/>
      </dsp:txXfrm>
    </dsp:sp>
    <dsp:sp modelId="{D9B7DCCE-0B00-417B-BD59-33A25C5D1C1B}">
      <dsp:nvSpPr>
        <dsp:cNvPr id="0" name=""/>
        <dsp:cNvSpPr/>
      </dsp:nvSpPr>
      <dsp:spPr>
        <a:xfrm>
          <a:off x="3919507" y="754171"/>
          <a:ext cx="1958318" cy="64159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a:t>"Most likely" view</a:t>
          </a:r>
          <a:endParaRPr lang="en-US" sz="2200" kern="1200"/>
        </a:p>
      </dsp:txBody>
      <dsp:txXfrm>
        <a:off x="3919507" y="754171"/>
        <a:ext cx="1958318" cy="6415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5760" units="cm"/>
          <inkml:channel name="Y" type="integer" max="1620" units="cm"/>
          <inkml:channel name="T" type="integer" max="2.14748E9" units="dev"/>
        </inkml:traceFormat>
        <inkml:channelProperties>
          <inkml:channelProperty channel="X" name="resolution" value="245.10638" units="1/cm"/>
          <inkml:channelProperty channel="Y" name="resolution" value="122.72727" units="1/cm"/>
          <inkml:channelProperty channel="T" name="resolution" value="1" units="1/dev"/>
        </inkml:channelProperties>
      </inkml:inkSource>
      <inkml:timestamp xml:id="ts0" timeString="2021-01-06T10:31:42.325"/>
    </inkml:context>
    <inkml:brush xml:id="br0">
      <inkml:brushProperty name="width" value="0.05" units="cm"/>
      <inkml:brushProperty name="height" value="0.05" units="cm"/>
      <inkml:brushProperty name="color" value="#E71224"/>
      <inkml:brushProperty name="fitToCurve" value="1"/>
    </inkml:brush>
  </inkml:definitions>
  <inkml:trace contextRef="#ctx0" brushRef="#br0">7628 393 0,'-26'-26'15,"-27"-1"1,0 1-16,-53-1 16,27 27-16,26 0 15,0-26-15,-27 26 16,54 0-16,-27-27 16,0 27-16,27 0 15,-27-26 1,0 26-16,0 0 15,-27-27-15,28 27 16,-54 0-16,26-26 16,27 26-16,-26-27 15,26 27-15,-26 0 16,26-26-16,-27 26 16,28 0-16,-54-26 15,0 26-15,-26 0 16,26 0-16,-27-27 15,28 27 1,-1-26-16,26 26 16,1 0-16,0 0 15,-1 0-15,27 0 16,-26 0-16,-27 0 16,27 0-16,-1 0 15,-52 0-15,26 0 16,27 0-16,-53 0 15,52 0-15,1 0 16,-53 0-16,52 0 16,1 0-16,26 0 15,26 0-15,-52 0 16,0 0-16,-1 0 16,1 26-16,26-26 15,0 27-15,0-27 16,0 0-16,0 0 15,0 26-15,27-26 16,-80 26-16,53-26 16,-79 0-16,53 27 15,-27-27-15,-27 26 16,1 1 0,106-27-16,-27 26 0,-53 1 15,27-27 1,-1 0-16,27 26 15,-79-26-15,53 27 16,26-27-16,-53 0 16,53 53-16,-53-53 15,53 26-15,0 0 16,0-26-16,-26 27 16,53-27-16,-54 26 15,27 1-15,0-1 16,0 1-16,-26 26 15,53-27-15,-27 1 16,26-1 0,-26 27-16,0-27 15,0 27-15,27-26 16,-53-1-16,52-26 16,27 27-16,-53 26 15,27-27-15,-1 27 16,27-27-1,-26 1 1,-1-1-16,27 27 16,-26 0-16,-1 0 15,27 0-15,0 0 16,-26 0 0,26 0-16,0 0 15,0-27-15,0 27 16,0-26-16,0 25 15,0-25-15,0-1 16,0 27-16,0 27 16,0-27-16,0-1 15,0 1-15,0 0 16,0-26-16,0 26 16,26-27-16,1-26 15,-27 27-15,0 26 16,26-27-16,27 53 15,-26-52-15,-1-1 16,54 27-16,-54-53 16,27 27-16,26 52 15,-26-52-15,-26-1 16,52-26-16,53 79 16,-79-79-16,27 27 15,-27-1-15,26 1 16,53-1-16,27 27 15,-27-53 1,-52 27-16,78-27 16,-25 26-16,-27 0 15,79-26-15,-106 27 16,27-27-16,53 26 16,-53-26-16,52 53 15,1-53-15,26 27 16,-26-1-16,-27-26 15,27 27-15,-80-1 16,80-26-16,26 53 16,-79-53-16,53 0 15,-53 0-15,26 0 16,-26 0-16,-53 0 16,79 0-16,-52 0 15,-1 0-15,53 0 16,-26 0-16,-27 0 15,54 0-15,-54 0 16,53 0-16,-26 0 16,27 0-16,25 0 15,-52 0 1,26 0-16,-52 0 0,-1 0 16,0 0-16,54 0 15,-54 0-15,27 0 16,26 0-1,-26 0-15,53 0 16,-27 0-16,-52 0 16,25 0-16,28 0 15,-28 0-15,28 0 16,-27 0-16,26 0 16,-26 0-16,0 0 15,-27 0-15,27 0 16,0-26-16,-1-27 15,28 26-15,25 1 16,28-54-16,-1 54 16,-53-53-16,27 52 15,-80 1-15,54-1 16,-54 1-16,27-27 16,-80 26-16,1 1 15,-1-1 1,27 1-1,-26 0-15,-1-1 16,27 1 0,0-27-16,0 0 0,-27 26 15,1-26 1,-1 0-16,1 1 0,-1-28 16,-26 1-16,27 26 15,-1-53 1,-26 80-16,26-27 15,-26 0-15,0-53 16,0 53-16,0 27 16,0-1-16,0-26 15,0 27-15,0-27 16,0 0 0,0 26-16,-26 1 15,0 0-15,26-27 16,-27 0-16,1 26 15,-1 1-15,1-27 16,-1 0-16,27 26 16,-26 1-16,26 0 15,-53-1-15,0-52 16,26 79 0,1-27-16,0 1 15,-1-1 1,1 1-1,26-1 1,-27 1-16,1 26 16,-27-53-1,0 27 1,0-1-16,0 1 16,27 26 15,-1 0-16,1 0-15,-27-27 16,26 27-16,1 0 16,-80-26-16,27-27 15,52 53-15,-26 0 16,0-27-16,-26 27 16,26-26-16,-26-1 15,-1 27-15,-26-26 16,54 26-16,-28 0 15,27 0-15,27 0 16,-1 0 0,-26 0-1,27 0 1,-53 0 0,-27 0-16,53 0 15,-26 0-15,-27 0 16,53 0-16,26 0 62,-52 0-46,0-26 0,-27 26-16,53 0 15,26 0-15,1 0 16,-1-27 31,1 27-32,-1-26 110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DBAC9-346E-4E6A-978C-85C83F999E30}" type="datetimeFigureOut">
              <a:rPr lang="en-GB" smtClean="0"/>
              <a:t>30/11/2022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315C0-80DA-4637-A5EE-251D8957631A}" type="slidenum">
              <a:rPr lang="en-GB" smtClean="0"/>
              <a:t>‹#›</a:t>
            </a:fld>
            <a:endParaRPr lang="en-GB"/>
          </a:p>
        </p:txBody>
      </p:sp>
    </p:spTree>
    <p:extLst>
      <p:ext uri="{BB962C8B-B14F-4D97-AF65-F5344CB8AC3E}">
        <p14:creationId xmlns:p14="http://schemas.microsoft.com/office/powerpoint/2010/main" val="3868912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class to see if they remember</a:t>
            </a:r>
          </a:p>
        </p:txBody>
      </p:sp>
      <p:sp>
        <p:nvSpPr>
          <p:cNvPr id="4" name="Slide Number Placeholder 3"/>
          <p:cNvSpPr>
            <a:spLocks noGrp="1"/>
          </p:cNvSpPr>
          <p:nvPr>
            <p:ph type="sldNum" sz="quarter" idx="5"/>
          </p:nvPr>
        </p:nvSpPr>
        <p:spPr/>
        <p:txBody>
          <a:bodyPr/>
          <a:lstStyle/>
          <a:p>
            <a:fld id="{1E7315C0-80DA-4637-A5EE-251D8957631A}" type="slidenum">
              <a:rPr lang="en-GB" smtClean="0"/>
              <a:t>3</a:t>
            </a:fld>
            <a:endParaRPr lang="en-GB"/>
          </a:p>
        </p:txBody>
      </p:sp>
    </p:spTree>
    <p:extLst>
      <p:ext uri="{BB962C8B-B14F-4D97-AF65-F5344CB8AC3E}">
        <p14:creationId xmlns:p14="http://schemas.microsoft.com/office/powerpoint/2010/main" val="181848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915C432-BCD8-4184-AB2F-C901DB2D509C}"/>
              </a:ext>
            </a:extLst>
          </p:cNvPr>
          <p:cNvSpPr>
            <a:spLocks noGrp="1" noRot="1" noChangeAspect="1" noChangeArrowheads="1" noTextEdit="1"/>
          </p:cNvSpPr>
          <p:nvPr>
            <p:ph type="sldImg"/>
          </p:nvPr>
        </p:nvSpPr>
        <p:spPr>
          <a:xfrm>
            <a:off x="685800" y="1143000"/>
            <a:ext cx="5486400" cy="3086100"/>
          </a:xfrm>
          <a:ln/>
        </p:spPr>
      </p:sp>
      <p:sp>
        <p:nvSpPr>
          <p:cNvPr id="26627" name="Notes Placeholder 2">
            <a:extLst>
              <a:ext uri="{FF2B5EF4-FFF2-40B4-BE49-F238E27FC236}">
                <a16:creationId xmlns:a16="http://schemas.microsoft.com/office/drawing/2014/main" id="{228FD00D-D728-4502-BBAF-026FE546CB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Specific steps to prepare projections – after variables we start with sales and then go on from there</a:t>
            </a:r>
          </a:p>
        </p:txBody>
      </p:sp>
      <p:sp>
        <p:nvSpPr>
          <p:cNvPr id="26628" name="Slide Number Placeholder 3">
            <a:extLst>
              <a:ext uri="{FF2B5EF4-FFF2-40B4-BE49-F238E27FC236}">
                <a16:creationId xmlns:a16="http://schemas.microsoft.com/office/drawing/2014/main" id="{6AB1B625-9239-40C0-B9EC-7DF1693956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898A97-F758-4E83-A640-C59A6748007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for class</a:t>
            </a:r>
          </a:p>
          <a:p>
            <a:r>
              <a:rPr lang="en-GB" dirty="0"/>
              <a:t>Answer – because sales drives most of the other elements of the statements – in determines how much we need to spend on stock, staff, how much tax we </a:t>
            </a:r>
            <a:r>
              <a:rPr lang="en-GB" dirty="0" err="1"/>
              <a:t>eill</a:t>
            </a:r>
            <a:r>
              <a:rPr lang="en-GB" dirty="0"/>
              <a:t> pay etc</a:t>
            </a:r>
          </a:p>
        </p:txBody>
      </p:sp>
      <p:sp>
        <p:nvSpPr>
          <p:cNvPr id="4" name="Slide Number Placeholder 3"/>
          <p:cNvSpPr>
            <a:spLocks noGrp="1"/>
          </p:cNvSpPr>
          <p:nvPr>
            <p:ph type="sldNum" sz="quarter" idx="5"/>
          </p:nvPr>
        </p:nvSpPr>
        <p:spPr/>
        <p:txBody>
          <a:bodyPr/>
          <a:lstStyle/>
          <a:p>
            <a:fld id="{1E7315C0-80DA-4637-A5EE-251D8957631A}" type="slidenum">
              <a:rPr lang="en-GB" smtClean="0"/>
              <a:t>19</a:t>
            </a:fld>
            <a:endParaRPr lang="en-GB"/>
          </a:p>
        </p:txBody>
      </p:sp>
    </p:spTree>
    <p:extLst>
      <p:ext uri="{BB962C8B-B14F-4D97-AF65-F5344CB8AC3E}">
        <p14:creationId xmlns:p14="http://schemas.microsoft.com/office/powerpoint/2010/main" val="144484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00F0E9D-C899-4A0C-A2EB-0FC1D9AFC680}"/>
              </a:ext>
            </a:extLst>
          </p:cNvPr>
          <p:cNvSpPr>
            <a:spLocks noGrp="1" noRot="1" noChangeAspect="1" noChangeArrowheads="1" noTextEdit="1"/>
          </p:cNvSpPr>
          <p:nvPr>
            <p:ph type="sldImg"/>
          </p:nvPr>
        </p:nvSpPr>
        <p:spPr>
          <a:xfrm>
            <a:off x="685800" y="1143000"/>
            <a:ext cx="5486400" cy="3086100"/>
          </a:xfrm>
          <a:ln/>
        </p:spPr>
      </p:sp>
      <p:sp>
        <p:nvSpPr>
          <p:cNvPr id="28675" name="Notes Placeholder 2">
            <a:extLst>
              <a:ext uri="{FF2B5EF4-FFF2-40B4-BE49-F238E27FC236}">
                <a16:creationId xmlns:a16="http://schemas.microsoft.com/office/drawing/2014/main" id="{4262D9F1-3353-49A9-8038-93B4EEE49A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110B039E-CE58-4BA9-B56F-3E1C3706FB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CD8F45-BAB3-48D4-9985-DDCCB05D1AF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D7E6A21-14AC-47E8-BFE3-42A37E5A889B}"/>
              </a:ext>
            </a:extLst>
          </p:cNvPr>
          <p:cNvSpPr>
            <a:spLocks noGrp="1" noRot="1" noChangeAspect="1" noChangeArrowheads="1" noTextEdit="1"/>
          </p:cNvSpPr>
          <p:nvPr>
            <p:ph type="sldImg"/>
          </p:nvPr>
        </p:nvSpPr>
        <p:spPr>
          <a:xfrm>
            <a:off x="685800" y="1143000"/>
            <a:ext cx="5486400" cy="3086100"/>
          </a:xfrm>
          <a:ln/>
        </p:spPr>
      </p:sp>
      <p:sp>
        <p:nvSpPr>
          <p:cNvPr id="31747" name="Notes Placeholder 2">
            <a:extLst>
              <a:ext uri="{FF2B5EF4-FFF2-40B4-BE49-F238E27FC236}">
                <a16:creationId xmlns:a16="http://schemas.microsoft.com/office/drawing/2014/main" id="{83D28316-644F-4D51-A6AA-3AC962AD10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F116C274-8BDD-495C-B13F-4CD0853262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87D143-3818-4A87-9901-2036DBC22B55}"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would we use a projected cash flow for?</a:t>
            </a:r>
          </a:p>
        </p:txBody>
      </p:sp>
      <p:sp>
        <p:nvSpPr>
          <p:cNvPr id="4" name="Slide Number Placeholder 3"/>
          <p:cNvSpPr>
            <a:spLocks noGrp="1"/>
          </p:cNvSpPr>
          <p:nvPr>
            <p:ph type="sldNum" sz="quarter" idx="5"/>
          </p:nvPr>
        </p:nvSpPr>
        <p:spPr/>
        <p:txBody>
          <a:bodyPr/>
          <a:lstStyle/>
          <a:p>
            <a:fld id="{1E7315C0-80DA-4637-A5EE-251D8957631A}" type="slidenum">
              <a:rPr lang="en-GB" smtClean="0"/>
              <a:t>23</a:t>
            </a:fld>
            <a:endParaRPr lang="en-GB"/>
          </a:p>
        </p:txBody>
      </p:sp>
    </p:spTree>
    <p:extLst>
      <p:ext uri="{BB962C8B-B14F-4D97-AF65-F5344CB8AC3E}">
        <p14:creationId xmlns:p14="http://schemas.microsoft.com/office/powerpoint/2010/main" val="22287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617424C-B9F1-4FB1-ADB1-C45A87951BF2}"/>
              </a:ext>
            </a:extLst>
          </p:cNvPr>
          <p:cNvSpPr>
            <a:spLocks noGrp="1" noRot="1" noChangeAspect="1" noChangeArrowheads="1" noTextEdit="1"/>
          </p:cNvSpPr>
          <p:nvPr>
            <p:ph type="sldImg"/>
          </p:nvPr>
        </p:nvSpPr>
        <p:spPr>
          <a:xfrm>
            <a:off x="685800" y="1143000"/>
            <a:ext cx="5486400" cy="3086100"/>
          </a:xfrm>
          <a:ln/>
        </p:spPr>
      </p:sp>
      <p:sp>
        <p:nvSpPr>
          <p:cNvPr id="33795" name="Notes Placeholder 2">
            <a:extLst>
              <a:ext uri="{FF2B5EF4-FFF2-40B4-BE49-F238E27FC236}">
                <a16:creationId xmlns:a16="http://schemas.microsoft.com/office/drawing/2014/main" id="{7EE86A34-5A9C-4A60-A054-D595CFAF8E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Remember this statements is about cash not profit – these are some of the main sources of cash in and out flows</a:t>
            </a:r>
          </a:p>
        </p:txBody>
      </p:sp>
      <p:sp>
        <p:nvSpPr>
          <p:cNvPr id="33796" name="Slide Number Placeholder 3">
            <a:extLst>
              <a:ext uri="{FF2B5EF4-FFF2-40B4-BE49-F238E27FC236}">
                <a16:creationId xmlns:a16="http://schemas.microsoft.com/office/drawing/2014/main" id="{7AD58378-759E-46E7-9881-078332A591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E2EDA2-D7EF-4079-B09A-A0A07A02E515}"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proforma of a cash flow statement – note that this is on a monthly basis.  Some businesses might even do this on a weekly or daily basis as cash management is so important.  Cannot just do it on an annual basis</a:t>
            </a:r>
          </a:p>
        </p:txBody>
      </p:sp>
      <p:sp>
        <p:nvSpPr>
          <p:cNvPr id="4" name="Slide Number Placeholder 3"/>
          <p:cNvSpPr>
            <a:spLocks noGrp="1"/>
          </p:cNvSpPr>
          <p:nvPr>
            <p:ph type="sldNum" sz="quarter" idx="5"/>
          </p:nvPr>
        </p:nvSpPr>
        <p:spPr/>
        <p:txBody>
          <a:bodyPr/>
          <a:lstStyle/>
          <a:p>
            <a:fld id="{1E7315C0-80DA-4637-A5EE-251D8957631A}" type="slidenum">
              <a:rPr lang="en-GB" smtClean="0"/>
              <a:t>25</a:t>
            </a:fld>
            <a:endParaRPr lang="en-GB"/>
          </a:p>
        </p:txBody>
      </p:sp>
    </p:spTree>
    <p:extLst>
      <p:ext uri="{BB962C8B-B14F-4D97-AF65-F5344CB8AC3E}">
        <p14:creationId xmlns:p14="http://schemas.microsoft.com/office/powerpoint/2010/main" val="78015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how cash might not necessarily occur in the same month as the sale or the purchase</a:t>
            </a:r>
          </a:p>
        </p:txBody>
      </p:sp>
      <p:sp>
        <p:nvSpPr>
          <p:cNvPr id="4" name="Slide Number Placeholder 3"/>
          <p:cNvSpPr>
            <a:spLocks noGrp="1"/>
          </p:cNvSpPr>
          <p:nvPr>
            <p:ph type="sldNum" sz="quarter" idx="5"/>
          </p:nvPr>
        </p:nvSpPr>
        <p:spPr/>
        <p:txBody>
          <a:bodyPr/>
          <a:lstStyle/>
          <a:p>
            <a:fld id="{1E7315C0-80DA-4637-A5EE-251D8957631A}" type="slidenum">
              <a:rPr lang="en-GB" smtClean="0"/>
              <a:t>26</a:t>
            </a:fld>
            <a:endParaRPr lang="en-GB"/>
          </a:p>
        </p:txBody>
      </p:sp>
    </p:spTree>
    <p:extLst>
      <p:ext uri="{BB962C8B-B14F-4D97-AF65-F5344CB8AC3E}">
        <p14:creationId xmlns:p14="http://schemas.microsoft.com/office/powerpoint/2010/main" val="3519870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projected income statement</a:t>
            </a:r>
          </a:p>
        </p:txBody>
      </p:sp>
      <p:sp>
        <p:nvSpPr>
          <p:cNvPr id="4" name="Slide Number Placeholder 3"/>
          <p:cNvSpPr>
            <a:spLocks noGrp="1"/>
          </p:cNvSpPr>
          <p:nvPr>
            <p:ph type="sldNum" sz="quarter" idx="5"/>
          </p:nvPr>
        </p:nvSpPr>
        <p:spPr/>
        <p:txBody>
          <a:bodyPr/>
          <a:lstStyle/>
          <a:p>
            <a:fld id="{1E7315C0-80DA-4637-A5EE-251D8957631A}" type="slidenum">
              <a:rPr lang="en-GB" smtClean="0"/>
              <a:t>27</a:t>
            </a:fld>
            <a:endParaRPr lang="en-GB"/>
          </a:p>
        </p:txBody>
      </p:sp>
    </p:spTree>
    <p:extLst>
      <p:ext uri="{BB962C8B-B14F-4D97-AF65-F5344CB8AC3E}">
        <p14:creationId xmlns:p14="http://schemas.microsoft.com/office/powerpoint/2010/main" val="1005322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574FEF4-D3FB-4E96-9B02-29829429B749}"/>
              </a:ext>
            </a:extLst>
          </p:cNvPr>
          <p:cNvSpPr>
            <a:spLocks noGrp="1" noRot="1" noChangeAspect="1" noChangeArrowheads="1" noTextEdit="1"/>
          </p:cNvSpPr>
          <p:nvPr>
            <p:ph type="sldImg"/>
          </p:nvPr>
        </p:nvSpPr>
        <p:spPr>
          <a:xfrm>
            <a:off x="685800" y="1143000"/>
            <a:ext cx="5486400" cy="3086100"/>
          </a:xfrm>
          <a:ln/>
        </p:spPr>
      </p:sp>
      <p:sp>
        <p:nvSpPr>
          <p:cNvPr id="50179" name="Notes Placeholder 2">
            <a:extLst>
              <a:ext uri="{FF2B5EF4-FFF2-40B4-BE49-F238E27FC236}">
                <a16:creationId xmlns:a16="http://schemas.microsoft.com/office/drawing/2014/main" id="{B8335721-BB82-42F7-896B-E48D41A788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ltLang="en-US" dirty="0"/>
              <a:t>Just to illustrate that very few companies get projections spot on – all kinds of things could happen that means there is a divergence from projections.</a:t>
            </a:r>
          </a:p>
        </p:txBody>
      </p:sp>
      <p:sp>
        <p:nvSpPr>
          <p:cNvPr id="50180" name="Slide Number Placeholder 3">
            <a:extLst>
              <a:ext uri="{FF2B5EF4-FFF2-40B4-BE49-F238E27FC236}">
                <a16:creationId xmlns:a16="http://schemas.microsoft.com/office/drawing/2014/main" id="{029CD4C4-497F-4625-AA15-AFA567B647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B2949A-F162-407B-9AF2-0447373DD76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putting together a simple set of financial statements</a:t>
            </a:r>
          </a:p>
        </p:txBody>
      </p:sp>
      <p:sp>
        <p:nvSpPr>
          <p:cNvPr id="4" name="Slide Number Placeholder 3"/>
          <p:cNvSpPr>
            <a:spLocks noGrp="1"/>
          </p:cNvSpPr>
          <p:nvPr>
            <p:ph type="sldNum" sz="quarter" idx="5"/>
          </p:nvPr>
        </p:nvSpPr>
        <p:spPr/>
        <p:txBody>
          <a:bodyPr/>
          <a:lstStyle/>
          <a:p>
            <a:fld id="{1E7315C0-80DA-4637-A5EE-251D8957631A}" type="slidenum">
              <a:rPr lang="en-GB" smtClean="0"/>
              <a:t>6</a:t>
            </a:fld>
            <a:endParaRPr lang="en-GB"/>
          </a:p>
        </p:txBody>
      </p:sp>
    </p:spTree>
    <p:extLst>
      <p:ext uri="{BB962C8B-B14F-4D97-AF65-F5344CB8AC3E}">
        <p14:creationId xmlns:p14="http://schemas.microsoft.com/office/powerpoint/2010/main" val="637966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E4B668F-5946-49BB-8784-5746EC40150E}"/>
              </a:ext>
            </a:extLst>
          </p:cNvPr>
          <p:cNvSpPr>
            <a:spLocks noGrp="1" noRot="1" noChangeAspect="1" noChangeArrowheads="1" noTextEdit="1"/>
          </p:cNvSpPr>
          <p:nvPr>
            <p:ph type="sldImg"/>
          </p:nvPr>
        </p:nvSpPr>
        <p:spPr>
          <a:xfrm>
            <a:off x="685800" y="1143000"/>
            <a:ext cx="5486400" cy="3086100"/>
          </a:xfrm>
          <a:ln/>
        </p:spPr>
      </p:sp>
      <p:sp>
        <p:nvSpPr>
          <p:cNvPr id="38915" name="Notes Placeholder 2">
            <a:extLst>
              <a:ext uri="{FF2B5EF4-FFF2-40B4-BE49-F238E27FC236}">
                <a16:creationId xmlns:a16="http://schemas.microsoft.com/office/drawing/2014/main" id="{F02E5436-F372-460A-BC84-B9DE7BB647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a manager if we are presented with a set of projections, what questions should we ask our team to determine the reliability of the statements and what questions do we ask to see what kind of decisions would flow from these?</a:t>
            </a:r>
          </a:p>
        </p:txBody>
      </p:sp>
      <p:sp>
        <p:nvSpPr>
          <p:cNvPr id="38916" name="Slide Number Placeholder 3">
            <a:extLst>
              <a:ext uri="{FF2B5EF4-FFF2-40B4-BE49-F238E27FC236}">
                <a16:creationId xmlns:a16="http://schemas.microsoft.com/office/drawing/2014/main" id="{2A9E7D49-5685-4B89-ABCF-4F4FAE3A5F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A7368B-9CBA-44EB-89A7-5EAA92D5AA93}"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674023A-883D-455F-B352-374EA86F00CB}"/>
              </a:ext>
            </a:extLst>
          </p:cNvPr>
          <p:cNvSpPr>
            <a:spLocks noGrp="1" noRot="1" noChangeAspect="1" noChangeArrowheads="1" noTextEdit="1"/>
          </p:cNvSpPr>
          <p:nvPr>
            <p:ph type="sldImg"/>
          </p:nvPr>
        </p:nvSpPr>
        <p:spPr>
          <a:xfrm>
            <a:off x="685800" y="1143000"/>
            <a:ext cx="5486400" cy="3086100"/>
          </a:xfrm>
          <a:ln/>
        </p:spPr>
      </p:sp>
      <p:sp>
        <p:nvSpPr>
          <p:cNvPr id="40963" name="Notes Placeholder 2">
            <a:extLst>
              <a:ext uri="{FF2B5EF4-FFF2-40B4-BE49-F238E27FC236}">
                <a16:creationId xmlns:a16="http://schemas.microsoft.com/office/drawing/2014/main" id="{A90D7E19-61A8-4992-8CC5-9E744397D1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A9F61923-A168-4FDD-9E14-1784528DF2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76531B-6C23-470C-AA62-DE13A1461BBA}"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FA3A418-4819-410A-9ADF-C82410C680B7}"/>
              </a:ext>
            </a:extLst>
          </p:cNvPr>
          <p:cNvSpPr>
            <a:spLocks noGrp="1" noRot="1" noChangeAspect="1" noChangeArrowheads="1" noTextEdit="1"/>
          </p:cNvSpPr>
          <p:nvPr>
            <p:ph type="sldImg"/>
          </p:nvPr>
        </p:nvSpPr>
        <p:spPr>
          <a:xfrm>
            <a:off x="685800" y="1143000"/>
            <a:ext cx="5486400" cy="3086100"/>
          </a:xfrm>
          <a:ln/>
        </p:spPr>
      </p:sp>
      <p:sp>
        <p:nvSpPr>
          <p:cNvPr id="43011" name="Notes Placeholder 2">
            <a:extLst>
              <a:ext uri="{FF2B5EF4-FFF2-40B4-BE49-F238E27FC236}">
                <a16:creationId xmlns:a16="http://schemas.microsoft.com/office/drawing/2014/main" id="{4C698E5C-C783-482F-9956-50A8B5E236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DA0F9FD2-EAEE-40F5-B604-CF463C77E9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A66EBA-A5F6-411A-AB08-74DEF6DDCBF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7A8D400-4A21-4AB2-8682-44B67B9762E9}"/>
              </a:ext>
            </a:extLst>
          </p:cNvPr>
          <p:cNvSpPr>
            <a:spLocks noGrp="1" noRot="1" noChangeAspect="1" noChangeArrowheads="1" noTextEdit="1"/>
          </p:cNvSpPr>
          <p:nvPr>
            <p:ph type="sldImg"/>
          </p:nvPr>
        </p:nvSpPr>
        <p:spPr>
          <a:xfrm>
            <a:off x="685800" y="1143000"/>
            <a:ext cx="5486400" cy="3086100"/>
          </a:xfrm>
          <a:ln/>
        </p:spPr>
      </p:sp>
      <p:sp>
        <p:nvSpPr>
          <p:cNvPr id="52227" name="Notes Placeholder 2">
            <a:extLst>
              <a:ext uri="{FF2B5EF4-FFF2-40B4-BE49-F238E27FC236}">
                <a16:creationId xmlns:a16="http://schemas.microsoft.com/office/drawing/2014/main" id="{665B9159-DE14-4716-96FC-A0BB7183C5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financial projections are forward looking we might want to test out how much it would affect the business if they are wrong – this can be done with these methods</a:t>
            </a:r>
          </a:p>
        </p:txBody>
      </p:sp>
      <p:sp>
        <p:nvSpPr>
          <p:cNvPr id="52228" name="Slide Number Placeholder 3">
            <a:extLst>
              <a:ext uri="{FF2B5EF4-FFF2-40B4-BE49-F238E27FC236}">
                <a16:creationId xmlns:a16="http://schemas.microsoft.com/office/drawing/2014/main" id="{B1659FFA-E28A-43A1-8697-EA5AE404A4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EE2474-B013-4CC8-A85B-A36C3ACB0663}"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have time this is an example that can be done in class or students can practice and home and the answer will be posted on </a:t>
            </a:r>
            <a:r>
              <a:rPr lang="en-GB" dirty="0" err="1"/>
              <a:t>weblearn</a:t>
            </a:r>
            <a:endParaRPr lang="en-GB" dirty="0"/>
          </a:p>
        </p:txBody>
      </p:sp>
      <p:sp>
        <p:nvSpPr>
          <p:cNvPr id="4" name="Slide Number Placeholder 3"/>
          <p:cNvSpPr>
            <a:spLocks noGrp="1"/>
          </p:cNvSpPr>
          <p:nvPr>
            <p:ph type="sldNum" sz="quarter" idx="5"/>
          </p:nvPr>
        </p:nvSpPr>
        <p:spPr/>
        <p:txBody>
          <a:bodyPr/>
          <a:lstStyle/>
          <a:p>
            <a:fld id="{1E7315C0-80DA-4637-A5EE-251D8957631A}" type="slidenum">
              <a:rPr lang="en-GB" smtClean="0"/>
              <a:t>36</a:t>
            </a:fld>
            <a:endParaRPr lang="en-GB"/>
          </a:p>
        </p:txBody>
      </p:sp>
    </p:spTree>
    <p:extLst>
      <p:ext uri="{BB962C8B-B14F-4D97-AF65-F5344CB8AC3E}">
        <p14:creationId xmlns:p14="http://schemas.microsoft.com/office/powerpoint/2010/main" val="791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we are focussed on the first of the main finance functions - planning</a:t>
            </a:r>
          </a:p>
        </p:txBody>
      </p:sp>
      <p:sp>
        <p:nvSpPr>
          <p:cNvPr id="4" name="Slide Number Placeholder 3"/>
          <p:cNvSpPr>
            <a:spLocks noGrp="1"/>
          </p:cNvSpPr>
          <p:nvPr>
            <p:ph type="sldNum" sz="quarter" idx="5"/>
          </p:nvPr>
        </p:nvSpPr>
        <p:spPr/>
        <p:txBody>
          <a:bodyPr/>
          <a:lstStyle/>
          <a:p>
            <a:fld id="{1E7315C0-80DA-4637-A5EE-251D8957631A}" type="slidenum">
              <a:rPr lang="en-GB" smtClean="0"/>
              <a:t>10</a:t>
            </a:fld>
            <a:endParaRPr lang="en-GB"/>
          </a:p>
        </p:txBody>
      </p:sp>
    </p:spTree>
    <p:extLst>
      <p:ext uri="{BB962C8B-B14F-4D97-AF65-F5344CB8AC3E}">
        <p14:creationId xmlns:p14="http://schemas.microsoft.com/office/powerpoint/2010/main" val="47113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class – why does a business need to plan?  Some ideas</a:t>
            </a:r>
          </a:p>
          <a:p>
            <a:pPr marL="171450" indent="-171450">
              <a:buFont typeface="Arial" panose="020B0604020202020204" pitchFamily="34" charset="0"/>
              <a:buChar char="•"/>
            </a:pPr>
            <a:r>
              <a:rPr lang="en-GB" dirty="0"/>
              <a:t>So that it knows where it should be going</a:t>
            </a:r>
          </a:p>
          <a:p>
            <a:pPr marL="171450" indent="-171450">
              <a:buFont typeface="Arial" panose="020B0604020202020204" pitchFamily="34" charset="0"/>
              <a:buChar char="•"/>
            </a:pPr>
            <a:r>
              <a:rPr lang="en-GB" dirty="0"/>
              <a:t>To decide what prices to charge so it can make a profit</a:t>
            </a:r>
          </a:p>
          <a:p>
            <a:pPr marL="171450" indent="-171450">
              <a:buFont typeface="Arial" panose="020B0604020202020204" pitchFamily="34" charset="0"/>
              <a:buChar char="•"/>
            </a:pPr>
            <a:r>
              <a:rPr lang="en-GB" dirty="0"/>
              <a:t>So it doesn’t run out of money</a:t>
            </a:r>
          </a:p>
          <a:p>
            <a:pPr marL="171450" indent="-171450">
              <a:buFont typeface="Arial" panose="020B0604020202020204" pitchFamily="34" charset="0"/>
              <a:buChar char="•"/>
            </a:pPr>
            <a:r>
              <a:rPr lang="en-GB" dirty="0"/>
              <a:t>To make sure all the different bits of the business are aligned</a:t>
            </a:r>
          </a:p>
        </p:txBody>
      </p:sp>
      <p:sp>
        <p:nvSpPr>
          <p:cNvPr id="4" name="Slide Number Placeholder 3"/>
          <p:cNvSpPr>
            <a:spLocks noGrp="1"/>
          </p:cNvSpPr>
          <p:nvPr>
            <p:ph type="sldNum" sz="quarter" idx="5"/>
          </p:nvPr>
        </p:nvSpPr>
        <p:spPr/>
        <p:txBody>
          <a:bodyPr/>
          <a:lstStyle/>
          <a:p>
            <a:fld id="{1E7315C0-80DA-4637-A5EE-251D8957631A}" type="slidenum">
              <a:rPr lang="en-GB" smtClean="0"/>
              <a:t>11</a:t>
            </a:fld>
            <a:endParaRPr lang="en-GB"/>
          </a:p>
        </p:txBody>
      </p:sp>
    </p:spTree>
    <p:extLst>
      <p:ext uri="{BB962C8B-B14F-4D97-AF65-F5344CB8AC3E}">
        <p14:creationId xmlns:p14="http://schemas.microsoft.com/office/powerpoint/2010/main" val="291736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how a businesses mission (or overarching aim and objective) needs to be taken account of when financial planning</a:t>
            </a:r>
          </a:p>
          <a:p>
            <a:endParaRPr lang="en-GB" dirty="0"/>
          </a:p>
          <a:p>
            <a:r>
              <a:rPr lang="en-GB" dirty="0"/>
              <a:t>For example, compare </a:t>
            </a:r>
            <a:r>
              <a:rPr lang="en-GB" dirty="0" err="1"/>
              <a:t>easyjet</a:t>
            </a:r>
            <a:r>
              <a:rPr lang="en-GB" dirty="0"/>
              <a:t> strategy (low cost affordable) with Virgin (most loved travel company) in the context of a management team deciding whether to invest in more luxurious seats on the plane, or whether to charge travellers for inflight meals.  They are both airlines, but their different strategy means that they would have different answers to these questions.</a:t>
            </a:r>
          </a:p>
          <a:p>
            <a:endParaRPr lang="en-GB" dirty="0"/>
          </a:p>
          <a:p>
            <a:r>
              <a:rPr lang="en-GB" dirty="0"/>
              <a:t>Can also link in theories or competitive advantage – Virgin would not be competing with </a:t>
            </a:r>
            <a:r>
              <a:rPr lang="en-GB" dirty="0" err="1"/>
              <a:t>easyjet</a:t>
            </a:r>
            <a:r>
              <a:rPr lang="en-GB" dirty="0"/>
              <a:t> on price</a:t>
            </a:r>
          </a:p>
          <a:p>
            <a:endParaRPr lang="en-GB" dirty="0"/>
          </a:p>
          <a:p>
            <a:r>
              <a:rPr lang="en-GB" dirty="0"/>
              <a:t>Walt Disney company strategy is around creative minds and innovative technologies, so it’s financial decisions on how much to pay staff, who to recruit and spending money on R&amp;D will also be influenced by this</a:t>
            </a:r>
          </a:p>
        </p:txBody>
      </p:sp>
      <p:sp>
        <p:nvSpPr>
          <p:cNvPr id="4" name="Slide Number Placeholder 3"/>
          <p:cNvSpPr>
            <a:spLocks noGrp="1"/>
          </p:cNvSpPr>
          <p:nvPr>
            <p:ph type="sldNum" sz="quarter" idx="5"/>
          </p:nvPr>
        </p:nvSpPr>
        <p:spPr/>
        <p:txBody>
          <a:bodyPr/>
          <a:lstStyle/>
          <a:p>
            <a:fld id="{1E7315C0-80DA-4637-A5EE-251D8957631A}" type="slidenum">
              <a:rPr lang="en-GB" smtClean="0"/>
              <a:t>13</a:t>
            </a:fld>
            <a:endParaRPr lang="en-GB"/>
          </a:p>
        </p:txBody>
      </p:sp>
    </p:spTree>
    <p:extLst>
      <p:ext uri="{BB962C8B-B14F-4D97-AF65-F5344CB8AC3E}">
        <p14:creationId xmlns:p14="http://schemas.microsoft.com/office/powerpoint/2010/main" val="22426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discussion today we are focussed on these two steps</a:t>
            </a:r>
          </a:p>
        </p:txBody>
      </p:sp>
      <p:sp>
        <p:nvSpPr>
          <p:cNvPr id="4" name="Slide Number Placeholder 3"/>
          <p:cNvSpPr>
            <a:spLocks noGrp="1"/>
          </p:cNvSpPr>
          <p:nvPr>
            <p:ph type="sldNum" sz="quarter" idx="5"/>
          </p:nvPr>
        </p:nvSpPr>
        <p:spPr/>
        <p:txBody>
          <a:bodyPr/>
          <a:lstStyle/>
          <a:p>
            <a:fld id="{1E7315C0-80DA-4637-A5EE-251D8957631A}" type="slidenum">
              <a:rPr lang="en-GB" smtClean="0"/>
              <a:t>14</a:t>
            </a:fld>
            <a:endParaRPr lang="en-GB"/>
          </a:p>
        </p:txBody>
      </p:sp>
    </p:spTree>
    <p:extLst>
      <p:ext uri="{BB962C8B-B14F-4D97-AF65-F5344CB8AC3E}">
        <p14:creationId xmlns:p14="http://schemas.microsoft.com/office/powerpoint/2010/main" val="140821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9741EE0-5BFD-4FD5-8DEE-EA17E4B5D18D}"/>
              </a:ext>
            </a:extLst>
          </p:cNvPr>
          <p:cNvSpPr>
            <a:spLocks noGrp="1" noRot="1" noChangeAspect="1" noChangeArrowheads="1" noTextEdit="1"/>
          </p:cNvSpPr>
          <p:nvPr>
            <p:ph type="sldImg"/>
          </p:nvPr>
        </p:nvSpPr>
        <p:spPr>
          <a:xfrm>
            <a:off x="685800" y="1143000"/>
            <a:ext cx="5486400" cy="3086100"/>
          </a:xfrm>
          <a:ln/>
        </p:spPr>
      </p:sp>
      <p:sp>
        <p:nvSpPr>
          <p:cNvPr id="20483" name="Notes Placeholder 2">
            <a:extLst>
              <a:ext uri="{FF2B5EF4-FFF2-40B4-BE49-F238E27FC236}">
                <a16:creationId xmlns:a16="http://schemas.microsoft.com/office/drawing/2014/main" id="{B34D98C0-D3E0-41A8-BEF7-3F0F5DA7F1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Projected financial statements look into the future and help a business to plan</a:t>
            </a:r>
          </a:p>
        </p:txBody>
      </p:sp>
      <p:sp>
        <p:nvSpPr>
          <p:cNvPr id="20484" name="Slide Number Placeholder 3">
            <a:extLst>
              <a:ext uri="{FF2B5EF4-FFF2-40B4-BE49-F238E27FC236}">
                <a16:creationId xmlns:a16="http://schemas.microsoft.com/office/drawing/2014/main" id="{62404D55-2FF4-4AAF-B593-548847F6E2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347E2E-14D9-4EC6-A85A-A2F84960FC5D}"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4CD13CE-6F54-44A7-9D75-6524973CCA66}"/>
              </a:ext>
            </a:extLst>
          </p:cNvPr>
          <p:cNvSpPr>
            <a:spLocks noGrp="1" noRot="1" noChangeAspect="1" noChangeArrowheads="1" noTextEdit="1"/>
          </p:cNvSpPr>
          <p:nvPr>
            <p:ph type="sldImg"/>
          </p:nvPr>
        </p:nvSpPr>
        <p:spPr>
          <a:xfrm>
            <a:off x="685800" y="1143000"/>
            <a:ext cx="5486400" cy="3086100"/>
          </a:xfrm>
          <a:ln/>
        </p:spPr>
      </p:sp>
      <p:sp>
        <p:nvSpPr>
          <p:cNvPr id="22531" name="Notes Placeholder 2">
            <a:extLst>
              <a:ext uri="{FF2B5EF4-FFF2-40B4-BE49-F238E27FC236}">
                <a16:creationId xmlns:a16="http://schemas.microsoft.com/office/drawing/2014/main" id="{0B842CFE-18A7-4EA6-B382-0132C6D0E2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To prepare projections we need to start by looking at different variables, external and internal (next slide)</a:t>
            </a:r>
          </a:p>
        </p:txBody>
      </p:sp>
      <p:sp>
        <p:nvSpPr>
          <p:cNvPr id="22532" name="Slide Number Placeholder 3">
            <a:extLst>
              <a:ext uri="{FF2B5EF4-FFF2-40B4-BE49-F238E27FC236}">
                <a16:creationId xmlns:a16="http://schemas.microsoft.com/office/drawing/2014/main" id="{964EC21C-4902-496D-A99D-B4D67CAC79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0C50CB-8525-4293-8207-70EB3487EA3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2E1ABCA-BF78-4B09-A1DE-7B4A4F6BD2DF}"/>
              </a:ext>
            </a:extLst>
          </p:cNvPr>
          <p:cNvSpPr>
            <a:spLocks noGrp="1" noRot="1" noChangeAspect="1" noChangeArrowheads="1" noTextEdit="1"/>
          </p:cNvSpPr>
          <p:nvPr>
            <p:ph type="sldImg"/>
          </p:nvPr>
        </p:nvSpPr>
        <p:spPr>
          <a:xfrm>
            <a:off x="685800" y="1143000"/>
            <a:ext cx="5486400" cy="3086100"/>
          </a:xfrm>
          <a:ln/>
        </p:spPr>
      </p:sp>
      <p:sp>
        <p:nvSpPr>
          <p:cNvPr id="24579" name="Notes Placeholder 2">
            <a:extLst>
              <a:ext uri="{FF2B5EF4-FFF2-40B4-BE49-F238E27FC236}">
                <a16:creationId xmlns:a16="http://schemas.microsoft.com/office/drawing/2014/main" id="{BECBBB88-9685-4798-9B9A-C82A3082DC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a:extLst>
              <a:ext uri="{FF2B5EF4-FFF2-40B4-BE49-F238E27FC236}">
                <a16:creationId xmlns:a16="http://schemas.microsoft.com/office/drawing/2014/main" id="{CF6C9DBC-0B83-41F1-B018-CB931D9895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E41652-B3D5-4BBF-BE9B-A4BE2752B445}"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67731" y="711913"/>
            <a:ext cx="10856539"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67731" y="1285751"/>
            <a:ext cx="10856539" cy="429255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Tree>
    <p:extLst>
      <p:ext uri="{BB962C8B-B14F-4D97-AF65-F5344CB8AC3E}">
        <p14:creationId xmlns:p14="http://schemas.microsoft.com/office/powerpoint/2010/main" val="273464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509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466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0223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343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11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9929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406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9037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9077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EEEC92-4B1C-4A23-8D90-95F7EC9D45F0}"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94989-BA5A-415B-A97D-DF96BF51112A}" type="slidenum">
              <a:rPr lang="en-US" smtClean="0"/>
              <a:t>‹#›</a:t>
            </a:fld>
            <a:endParaRPr lang="en-US"/>
          </a:p>
        </p:txBody>
      </p:sp>
    </p:spTree>
    <p:extLst>
      <p:ext uri="{BB962C8B-B14F-4D97-AF65-F5344CB8AC3E}">
        <p14:creationId xmlns:p14="http://schemas.microsoft.com/office/powerpoint/2010/main" val="45008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0" y="636493"/>
            <a:ext cx="10886752"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42640" y="1210330"/>
            <a:ext cx="10886752" cy="43679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
        <p:nvSpPr>
          <p:cNvPr id="15" name="Subtitle 2">
            <a:extLst>
              <a:ext uri="{FF2B5EF4-FFF2-40B4-BE49-F238E27FC236}">
                <a16:creationId xmlns:a16="http://schemas.microsoft.com/office/drawing/2014/main" id="{57B42B41-F2F7-6844-B980-F056632AE0B6}"/>
              </a:ext>
            </a:extLst>
          </p:cNvPr>
          <p:cNvSpPr txBox="1">
            <a:spLocks/>
          </p:cNvSpPr>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816"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907" indent="0" algn="ctr" defTabSz="1371816"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816" indent="0" algn="ctr" defTabSz="1371816"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723"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631"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539"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46"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355"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262"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p>
        </p:txBody>
      </p:sp>
    </p:spTree>
    <p:extLst>
      <p:ext uri="{BB962C8B-B14F-4D97-AF65-F5344CB8AC3E}">
        <p14:creationId xmlns:p14="http://schemas.microsoft.com/office/powerpoint/2010/main" val="2604640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296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638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066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7057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2236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3791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1617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7081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0550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045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1" y="636493"/>
            <a:ext cx="10873500"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42641" y="1210330"/>
            <a:ext cx="10873500" cy="43414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
        <p:nvSpPr>
          <p:cNvPr id="15" name="Subtitle 2">
            <a:extLst>
              <a:ext uri="{FF2B5EF4-FFF2-40B4-BE49-F238E27FC236}">
                <a16:creationId xmlns:a16="http://schemas.microsoft.com/office/drawing/2014/main" id="{35BAA748-2C5A-C049-93C2-9C580E097D8E}"/>
              </a:ext>
            </a:extLst>
          </p:cNvPr>
          <p:cNvSpPr txBox="1">
            <a:spLocks/>
          </p:cNvSpPr>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816"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907" indent="0" algn="ctr" defTabSz="1371816"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816" indent="0" algn="ctr" defTabSz="1371816"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723"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631"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539"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46"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355"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262"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p>
        </p:txBody>
      </p:sp>
    </p:spTree>
    <p:extLst>
      <p:ext uri="{BB962C8B-B14F-4D97-AF65-F5344CB8AC3E}">
        <p14:creationId xmlns:p14="http://schemas.microsoft.com/office/powerpoint/2010/main" val="2655687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EEEC92-4B1C-4A23-8D90-95F7EC9D45F0}"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94989-BA5A-415B-A97D-DF96BF51112A}" type="slidenum">
              <a:rPr lang="en-US" smtClean="0"/>
              <a:t>‹#›</a:t>
            </a:fld>
            <a:endParaRPr lang="en-US"/>
          </a:p>
        </p:txBody>
      </p:sp>
    </p:spTree>
    <p:extLst>
      <p:ext uri="{BB962C8B-B14F-4D97-AF65-F5344CB8AC3E}">
        <p14:creationId xmlns:p14="http://schemas.microsoft.com/office/powerpoint/2010/main" val="1149830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60116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4095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2764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5734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4391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5910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2009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67731" y="711913"/>
            <a:ext cx="10856539"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67731" y="1285751"/>
            <a:ext cx="10856539" cy="429255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Tree>
    <p:extLst>
      <p:ext uri="{BB962C8B-B14F-4D97-AF65-F5344CB8AC3E}">
        <p14:creationId xmlns:p14="http://schemas.microsoft.com/office/powerpoint/2010/main" val="2400757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1" y="636493"/>
            <a:ext cx="10873500"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42641" y="1210330"/>
            <a:ext cx="10873500" cy="43414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
        <p:nvSpPr>
          <p:cNvPr id="15" name="Subtitle 2">
            <a:extLst>
              <a:ext uri="{FF2B5EF4-FFF2-40B4-BE49-F238E27FC236}">
                <a16:creationId xmlns:a16="http://schemas.microsoft.com/office/drawing/2014/main" id="{35BAA748-2C5A-C049-93C2-9C580E097D8E}"/>
              </a:ext>
            </a:extLst>
          </p:cNvPr>
          <p:cNvSpPr txBox="1">
            <a:spLocks/>
          </p:cNvSpPr>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816"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907" indent="0" algn="ctr" defTabSz="1371816"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816" indent="0" algn="ctr" defTabSz="1371816"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723"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631"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539"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46"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355"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262"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p>
        </p:txBody>
      </p:sp>
    </p:spTree>
    <p:extLst>
      <p:ext uri="{BB962C8B-B14F-4D97-AF65-F5344CB8AC3E}">
        <p14:creationId xmlns:p14="http://schemas.microsoft.com/office/powerpoint/2010/main" val="29789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876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0632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75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6876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00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6475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6D3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6498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68590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77" indent="-171477" algn="l" defTabSz="685908" rtl="0" eaLnBrk="1" latinLnBrk="0" hangingPunct="1">
        <a:lnSpc>
          <a:spcPct val="90000"/>
        </a:lnSpc>
        <a:spcBef>
          <a:spcPts val="751"/>
        </a:spcBef>
        <a:buFont typeface="Arial" panose="020B0604020202020204" pitchFamily="34" charset="0"/>
        <a:buChar char="•"/>
        <a:defRPr sz="2101" kern="1200">
          <a:solidFill>
            <a:schemeClr val="tx1"/>
          </a:solidFill>
          <a:latin typeface="+mn-lt"/>
          <a:ea typeface="+mn-ea"/>
          <a:cs typeface="+mn-cs"/>
        </a:defRPr>
      </a:lvl1pPr>
      <a:lvl2pPr marL="514431" indent="-171477" algn="l" defTabSz="685908"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385" indent="-171477" algn="l" defTabSz="68590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339"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293"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247"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200"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155"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108"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08" rtl="0" eaLnBrk="1" latinLnBrk="0" hangingPunct="1">
        <a:defRPr sz="1350" kern="1200">
          <a:solidFill>
            <a:schemeClr val="tx1"/>
          </a:solidFill>
          <a:latin typeface="+mn-lt"/>
          <a:ea typeface="+mn-ea"/>
          <a:cs typeface="+mn-cs"/>
        </a:defRPr>
      </a:lvl1pPr>
      <a:lvl2pPr marL="342954" algn="l" defTabSz="685908" rtl="0" eaLnBrk="1" latinLnBrk="0" hangingPunct="1">
        <a:defRPr sz="1350" kern="1200">
          <a:solidFill>
            <a:schemeClr val="tx1"/>
          </a:solidFill>
          <a:latin typeface="+mn-lt"/>
          <a:ea typeface="+mn-ea"/>
          <a:cs typeface="+mn-cs"/>
        </a:defRPr>
      </a:lvl2pPr>
      <a:lvl3pPr marL="685908" algn="l" defTabSz="685908" rtl="0" eaLnBrk="1" latinLnBrk="0" hangingPunct="1">
        <a:defRPr sz="1350" kern="1200">
          <a:solidFill>
            <a:schemeClr val="tx1"/>
          </a:solidFill>
          <a:latin typeface="+mn-lt"/>
          <a:ea typeface="+mn-ea"/>
          <a:cs typeface="+mn-cs"/>
        </a:defRPr>
      </a:lvl3pPr>
      <a:lvl4pPr marL="1028862" algn="l" defTabSz="685908" rtl="0" eaLnBrk="1" latinLnBrk="0" hangingPunct="1">
        <a:defRPr sz="1350" kern="1200">
          <a:solidFill>
            <a:schemeClr val="tx1"/>
          </a:solidFill>
          <a:latin typeface="+mn-lt"/>
          <a:ea typeface="+mn-ea"/>
          <a:cs typeface="+mn-cs"/>
        </a:defRPr>
      </a:lvl4pPr>
      <a:lvl5pPr marL="1371816" algn="l" defTabSz="685908" rtl="0" eaLnBrk="1" latinLnBrk="0" hangingPunct="1">
        <a:defRPr sz="1350" kern="1200">
          <a:solidFill>
            <a:schemeClr val="tx1"/>
          </a:solidFill>
          <a:latin typeface="+mn-lt"/>
          <a:ea typeface="+mn-ea"/>
          <a:cs typeface="+mn-cs"/>
        </a:defRPr>
      </a:lvl5pPr>
      <a:lvl6pPr marL="1714770" algn="l" defTabSz="685908" rtl="0" eaLnBrk="1" latinLnBrk="0" hangingPunct="1">
        <a:defRPr sz="1350" kern="1200">
          <a:solidFill>
            <a:schemeClr val="tx1"/>
          </a:solidFill>
          <a:latin typeface="+mn-lt"/>
          <a:ea typeface="+mn-ea"/>
          <a:cs typeface="+mn-cs"/>
        </a:defRPr>
      </a:lvl6pPr>
      <a:lvl7pPr marL="2057723" algn="l" defTabSz="685908" rtl="0" eaLnBrk="1" latinLnBrk="0" hangingPunct="1">
        <a:defRPr sz="1350" kern="1200">
          <a:solidFill>
            <a:schemeClr val="tx1"/>
          </a:solidFill>
          <a:latin typeface="+mn-lt"/>
          <a:ea typeface="+mn-ea"/>
          <a:cs typeface="+mn-cs"/>
        </a:defRPr>
      </a:lvl7pPr>
      <a:lvl8pPr marL="2400678" algn="l" defTabSz="685908" rtl="0" eaLnBrk="1" latinLnBrk="0" hangingPunct="1">
        <a:defRPr sz="1350" kern="1200">
          <a:solidFill>
            <a:schemeClr val="tx1"/>
          </a:solidFill>
          <a:latin typeface="+mn-lt"/>
          <a:ea typeface="+mn-ea"/>
          <a:cs typeface="+mn-cs"/>
        </a:defRPr>
      </a:lvl8pPr>
      <a:lvl9pPr marL="2743631" algn="l" defTabSz="685908"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0D7AC8-C697-4B59-A419-14DCDA8DBF1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442D9B4-18FF-4ED3-AEBE-980BDCBAC28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 Box 13">
            <a:extLst>
              <a:ext uri="{FF2B5EF4-FFF2-40B4-BE49-F238E27FC236}">
                <a16:creationId xmlns:a16="http://schemas.microsoft.com/office/drawing/2014/main" id="{04F04323-08DD-4F93-8CAE-F04CAFA7ACB0}"/>
              </a:ext>
            </a:extLst>
          </p:cNvPr>
          <p:cNvSpPr txBox="1">
            <a:spLocks noChangeArrowheads="1"/>
          </p:cNvSpPr>
          <p:nvPr userDrawn="1"/>
        </p:nvSpPr>
        <p:spPr bwMode="auto">
          <a:xfrm>
            <a:off x="247651" y="6445251"/>
            <a:ext cx="11523133"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a:ea typeface="Verdana" panose="020B0604030504040204" pitchFamily="34" charset="0"/>
                <a:cs typeface="Verdana" panose="020B0604030504040204" pitchFamily="34" charset="0"/>
              </a:rPr>
              <a:t>Copyright © 2020, 2017, 2014 Pearson Education, Inc. All Rights Reserved</a:t>
            </a:r>
            <a:endParaRPr lang="en-GB" sz="1200" dirty="0">
              <a:solidFill>
                <a:srgbClr val="000000"/>
              </a:solidFill>
              <a:latin typeface="Arial"/>
              <a:ea typeface="Verdana" panose="020B0604030504040204" pitchFamily="34" charset="0"/>
              <a:cs typeface="Verdana" panose="020B0604030504040204" pitchFamily="34" charset="0"/>
            </a:endParaRPr>
          </a:p>
        </p:txBody>
      </p:sp>
      <p:pic>
        <p:nvPicPr>
          <p:cNvPr id="1029" name="Picture 8" descr="Pearson Logo">
            <a:extLst>
              <a:ext uri="{FF2B5EF4-FFF2-40B4-BE49-F238E27FC236}">
                <a16:creationId xmlns:a16="http://schemas.microsoft.com/office/drawing/2014/main" id="{E6C430E6-2943-4C00-8BF8-E444857BB7B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1" y="6405563"/>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6531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064005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8164D-7DE4-4F26-8BC8-6666E2EAA474}" type="datetimeFigureOut">
              <a:rPr lang="en-GB" smtClean="0"/>
              <a:t>30/11/2022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4B935-8937-4A72-9C21-376618BDBB66}" type="slidenum">
              <a:rPr lang="en-GB" smtClean="0"/>
              <a:t>‹#›</a:t>
            </a:fld>
            <a:endParaRPr lang="en-GB"/>
          </a:p>
        </p:txBody>
      </p:sp>
    </p:spTree>
    <p:extLst>
      <p:ext uri="{BB962C8B-B14F-4D97-AF65-F5344CB8AC3E}">
        <p14:creationId xmlns:p14="http://schemas.microsoft.com/office/powerpoint/2010/main" val="1800620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music.stackexchange.com/questions/22991/what-is-the-purpose-of-the-pop-filter"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8.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2BA6394-3605-48A8-9DDD-145C96D35E1E}"/>
              </a:ext>
            </a:extLst>
          </p:cNvPr>
          <p:cNvSpPr>
            <a:spLocks noGrp="1" noChangeArrowheads="1"/>
          </p:cNvSpPr>
          <p:nvPr>
            <p:ph type="ctrTitle"/>
          </p:nvPr>
        </p:nvSpPr>
        <p:spPr>
          <a:xfrm>
            <a:off x="1267461" y="882016"/>
            <a:ext cx="4659313" cy="2785744"/>
          </a:xfrm>
        </p:spPr>
        <p:txBody>
          <a:bodyPr/>
          <a:lstStyle/>
          <a:p>
            <a:r>
              <a:rPr lang="en-GB" altLang="en-US" dirty="0"/>
              <a:t>MN7029 – Financial Decision Making</a:t>
            </a:r>
            <a:endParaRPr lang="en-US" altLang="en-US" dirty="0"/>
          </a:p>
        </p:txBody>
      </p:sp>
      <p:sp>
        <p:nvSpPr>
          <p:cNvPr id="4099" name="Subtitle 2">
            <a:extLst>
              <a:ext uri="{FF2B5EF4-FFF2-40B4-BE49-F238E27FC236}">
                <a16:creationId xmlns:a16="http://schemas.microsoft.com/office/drawing/2014/main" id="{672FAA2F-6244-4962-95B4-CAA3A4BD0A33}"/>
              </a:ext>
            </a:extLst>
          </p:cNvPr>
          <p:cNvSpPr>
            <a:spLocks noGrp="1" noChangeArrowheads="1"/>
          </p:cNvSpPr>
          <p:nvPr>
            <p:ph type="subTitle" idx="1"/>
          </p:nvPr>
        </p:nvSpPr>
        <p:spPr>
          <a:xfrm>
            <a:off x="1267461" y="4134485"/>
            <a:ext cx="4368800" cy="1752600"/>
          </a:xfrm>
        </p:spPr>
        <p:txBody>
          <a:bodyPr/>
          <a:lstStyle/>
          <a:p>
            <a:r>
              <a:rPr lang="en-GB" altLang="en-US" sz="4800" dirty="0"/>
              <a:t>Welcome to Week 1.3!</a:t>
            </a:r>
            <a:endParaRPr lang="en-US" alt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584EE5E-9604-49B3-A698-7F6552C8D4C8}"/>
              </a:ext>
            </a:extLst>
          </p:cNvPr>
          <p:cNvSpPr>
            <a:spLocks noGrp="1" noChangeArrowheads="1"/>
          </p:cNvSpPr>
          <p:nvPr>
            <p:ph type="title"/>
          </p:nvPr>
        </p:nvSpPr>
        <p:spPr>
          <a:xfrm>
            <a:off x="1981200" y="274638"/>
            <a:ext cx="8229600" cy="1143000"/>
          </a:xfrm>
        </p:spPr>
        <p:txBody>
          <a:bodyPr vert="horz" wrap="square" lIns="91440" tIns="45720" rIns="91440" bIns="45720" numCol="1" anchor="ctr" anchorCtr="0" compatLnSpc="1">
            <a:prstTxWarp prst="textNoShape">
              <a:avLst/>
            </a:prstTxWarp>
            <a:normAutofit/>
          </a:bodyPr>
          <a:lstStyle/>
          <a:p>
            <a:r>
              <a:rPr lang="en-US" altLang="en-US">
                <a:latin typeface="+mj-lt"/>
                <a:ea typeface="+mj-ea"/>
                <a:cs typeface="+mj-cs"/>
              </a:rPr>
              <a:t>The Finance Function Contd.</a:t>
            </a:r>
          </a:p>
        </p:txBody>
      </p:sp>
      <p:sp>
        <p:nvSpPr>
          <p:cNvPr id="2" name="TextBox 1">
            <a:extLst>
              <a:ext uri="{FF2B5EF4-FFF2-40B4-BE49-F238E27FC236}">
                <a16:creationId xmlns:a16="http://schemas.microsoft.com/office/drawing/2014/main" id="{7BEB9D8C-8059-4114-8B12-D4977BCE3E64}"/>
              </a:ext>
            </a:extLst>
          </p:cNvPr>
          <p:cNvSpPr txBox="1"/>
          <p:nvPr/>
        </p:nvSpPr>
        <p:spPr bwMode="auto">
          <a:xfrm>
            <a:off x="1981200" y="1600201"/>
            <a:ext cx="40386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defTabSz="914400" eaLnBrk="0" fontAlgn="base" hangingPunct="0">
              <a:spcBef>
                <a:spcPct val="20000"/>
              </a:spcBef>
              <a:spcAft>
                <a:spcPct val="0"/>
              </a:spcAft>
              <a:defRPr/>
            </a:pPr>
            <a:r>
              <a:rPr lang="en-US" sz="2800" dirty="0">
                <a:solidFill>
                  <a:srgbClr val="000000"/>
                </a:solidFill>
                <a:latin typeface="Arial"/>
              </a:rPr>
              <a:t>To carry out the aforementioned functions requires managers to undertake a number of tasks namely:</a:t>
            </a:r>
          </a:p>
          <a:p>
            <a:pPr defTabSz="914400" eaLnBrk="0" fontAlgn="base" hangingPunct="0">
              <a:spcBef>
                <a:spcPct val="20000"/>
              </a:spcBef>
              <a:spcAft>
                <a:spcPct val="0"/>
              </a:spcAft>
              <a:defRPr/>
            </a:pPr>
            <a:endParaRPr lang="en-US" sz="2800" dirty="0">
              <a:solidFill>
                <a:srgbClr val="000000"/>
              </a:solidFill>
              <a:latin typeface="Arial"/>
            </a:endParaRPr>
          </a:p>
        </p:txBody>
      </p:sp>
      <p:graphicFrame>
        <p:nvGraphicFramePr>
          <p:cNvPr id="19460" name="Content Placeholder 2">
            <a:extLst>
              <a:ext uri="{FF2B5EF4-FFF2-40B4-BE49-F238E27FC236}">
                <a16:creationId xmlns:a16="http://schemas.microsoft.com/office/drawing/2014/main" id="{9E1EF602-5523-4192-83BD-5E573435B66B}"/>
              </a:ext>
            </a:extLst>
          </p:cNvPr>
          <p:cNvGraphicFramePr>
            <a:graphicFrameLocks noGrp="1"/>
          </p:cNvGraphicFramePr>
          <p:nvPr>
            <p:ph sz="half" idx="2"/>
          </p:nvPr>
        </p:nvGraphicFramePr>
        <p:xfrm>
          <a:off x="6172200" y="1600201"/>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5A7C607-0E81-4336-84B2-4F5D3482303F}"/>
                  </a:ext>
                </a:extLst>
              </p14:cNvPr>
              <p14:cNvContentPartPr/>
              <p14:nvPr/>
            </p14:nvContentPartPr>
            <p14:xfrm>
              <a:off x="6112155" y="1334895"/>
              <a:ext cx="3794760" cy="1200600"/>
            </p14:xfrm>
          </p:contentPart>
        </mc:Choice>
        <mc:Fallback xmlns="">
          <p:pic>
            <p:nvPicPr>
              <p:cNvPr id="6" name="Ink 5">
                <a:extLst>
                  <a:ext uri="{FF2B5EF4-FFF2-40B4-BE49-F238E27FC236}">
                    <a16:creationId xmlns:a16="http://schemas.microsoft.com/office/drawing/2014/main" id="{65A7C607-0E81-4336-84B2-4F5D3482303F}"/>
                  </a:ext>
                </a:extLst>
              </p:cNvPr>
              <p:cNvPicPr/>
              <p:nvPr/>
            </p:nvPicPr>
            <p:blipFill>
              <a:blip r:embed="rId9"/>
              <a:stretch>
                <a:fillRect/>
              </a:stretch>
            </p:blipFill>
            <p:spPr>
              <a:xfrm>
                <a:off x="6103155" y="1325895"/>
                <a:ext cx="3812400" cy="121824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3BA6A-774A-4829-A1CE-051E016980F2}"/>
              </a:ext>
            </a:extLst>
          </p:cNvPr>
          <p:cNvSpPr>
            <a:spLocks noGrp="1"/>
          </p:cNvSpPr>
          <p:nvPr>
            <p:ph type="title"/>
          </p:nvPr>
        </p:nvSpPr>
        <p:spPr/>
        <p:txBody>
          <a:bodyPr wrap="square" anchor="ctr">
            <a:normAutofit/>
          </a:bodyPr>
          <a:lstStyle/>
          <a:p>
            <a:pPr>
              <a:lnSpc>
                <a:spcPct val="90000"/>
              </a:lnSpc>
            </a:pPr>
            <a:r>
              <a:rPr lang="en-GB" sz="3700" dirty="0">
                <a:latin typeface="Arial" panose="020B0604020202020204" pitchFamily="34" charset="0"/>
                <a:cs typeface="Arial" panose="020B0604020202020204" pitchFamily="34" charset="0"/>
              </a:rPr>
              <a:t>Why does a business need to plan?</a:t>
            </a:r>
            <a:endParaRPr lang="en-US" sz="3700" dirty="0">
              <a:latin typeface="Arial" panose="020B0604020202020204" pitchFamily="34" charset="0"/>
              <a:cs typeface="Arial" panose="020B0604020202020204" pitchFamily="34" charset="0"/>
            </a:endParaRPr>
          </a:p>
          <a:p>
            <a:pPr>
              <a:lnSpc>
                <a:spcPct val="90000"/>
              </a:lnSpc>
            </a:pPr>
            <a:endParaRPr lang="en-GB" sz="3700" dirty="0"/>
          </a:p>
        </p:txBody>
      </p:sp>
      <p:pic>
        <p:nvPicPr>
          <p:cNvPr id="18" name="Picture 18" descr="Woman writing on a note stuck to a whiteboard">
            <a:extLst>
              <a:ext uri="{FF2B5EF4-FFF2-40B4-BE49-F238E27FC236}">
                <a16:creationId xmlns:a16="http://schemas.microsoft.com/office/drawing/2014/main" id="{CAE90BCC-9CFC-4D32-82E1-F53F13ED6068}"/>
              </a:ext>
            </a:extLst>
          </p:cNvPr>
          <p:cNvPicPr>
            <a:picLocks noChangeAspect="1"/>
          </p:cNvPicPr>
          <p:nvPr/>
        </p:nvPicPr>
        <p:blipFill rotWithShape="1">
          <a:blip r:embed="rId3"/>
          <a:srcRect t="19123"/>
          <a:stretch/>
        </p:blipFill>
        <p:spPr>
          <a:xfrm>
            <a:off x="1981200" y="1600201"/>
            <a:ext cx="8229600" cy="4525963"/>
          </a:xfrm>
          <a:prstGeom prst="rect">
            <a:avLst/>
          </a:prstGeom>
          <a:noFill/>
        </p:spPr>
      </p:pic>
    </p:spTree>
    <p:extLst>
      <p:ext uri="{BB962C8B-B14F-4D97-AF65-F5344CB8AC3E}">
        <p14:creationId xmlns:p14="http://schemas.microsoft.com/office/powerpoint/2010/main" val="190312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445B8D-D62B-4DFB-93FE-21ECEB6CA9B8}"/>
              </a:ext>
            </a:extLst>
          </p:cNvPr>
          <p:cNvSpPr>
            <a:spLocks noGrp="1"/>
          </p:cNvSpPr>
          <p:nvPr>
            <p:ph type="title"/>
          </p:nvPr>
        </p:nvSpPr>
        <p:spPr>
          <a:xfrm>
            <a:off x="838200" y="557189"/>
            <a:ext cx="3374136" cy="5567891"/>
          </a:xfrm>
        </p:spPr>
        <p:txBody>
          <a:bodyPr>
            <a:normAutofit/>
          </a:bodyPr>
          <a:lstStyle/>
          <a:p>
            <a:r>
              <a:rPr lang="en-GB" sz="5200">
                <a:latin typeface="Arial" panose="020B0604020202020204" pitchFamily="34" charset="0"/>
                <a:cs typeface="Arial" panose="020B0604020202020204" pitchFamily="34" charset="0"/>
              </a:rPr>
              <a:t>The Decision Making Process</a:t>
            </a:r>
            <a:endParaRPr lang="en-US" sz="520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04792C7C-124C-4C81-B081-0CCDDC946A0D}"/>
              </a:ext>
            </a:extLst>
          </p:cNvPr>
          <p:cNvGraphicFramePr>
            <a:graphicFrameLocks noGrp="1"/>
          </p:cNvGraphicFramePr>
          <p:nvPr>
            <p:ph idx="1"/>
            <p:extLst>
              <p:ext uri="{D42A27DB-BD31-4B8C-83A1-F6EECF244321}">
                <p14:modId xmlns:p14="http://schemas.microsoft.com/office/powerpoint/2010/main" val="121052943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93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C33620-2921-446C-AECB-D1726CA0702B}"/>
              </a:ext>
            </a:extLst>
          </p:cNvPr>
          <p:cNvPicPr>
            <a:picLocks noChangeAspect="1"/>
          </p:cNvPicPr>
          <p:nvPr/>
        </p:nvPicPr>
        <p:blipFill>
          <a:blip r:embed="rId3"/>
          <a:stretch>
            <a:fillRect/>
          </a:stretch>
        </p:blipFill>
        <p:spPr>
          <a:xfrm>
            <a:off x="848444" y="4408206"/>
            <a:ext cx="4899410" cy="1669381"/>
          </a:xfrm>
          <a:prstGeom prst="rect">
            <a:avLst/>
          </a:prstGeom>
        </p:spPr>
      </p:pic>
      <p:pic>
        <p:nvPicPr>
          <p:cNvPr id="4" name="Picture 3">
            <a:extLst>
              <a:ext uri="{FF2B5EF4-FFF2-40B4-BE49-F238E27FC236}">
                <a16:creationId xmlns:a16="http://schemas.microsoft.com/office/drawing/2014/main" id="{F095BBA0-692F-461B-8DA9-229B04D5D7F8}"/>
              </a:ext>
            </a:extLst>
          </p:cNvPr>
          <p:cNvPicPr>
            <a:picLocks noChangeAspect="1"/>
          </p:cNvPicPr>
          <p:nvPr/>
        </p:nvPicPr>
        <p:blipFill>
          <a:blip r:embed="rId4"/>
          <a:stretch>
            <a:fillRect/>
          </a:stretch>
        </p:blipFill>
        <p:spPr>
          <a:xfrm>
            <a:off x="2016831" y="492125"/>
            <a:ext cx="4772259" cy="2082657"/>
          </a:xfrm>
          <a:prstGeom prst="rect">
            <a:avLst/>
          </a:prstGeom>
        </p:spPr>
      </p:pic>
      <p:pic>
        <p:nvPicPr>
          <p:cNvPr id="5" name="Picture 4">
            <a:extLst>
              <a:ext uri="{FF2B5EF4-FFF2-40B4-BE49-F238E27FC236}">
                <a16:creationId xmlns:a16="http://schemas.microsoft.com/office/drawing/2014/main" id="{8DC89C7A-E396-41C3-9026-BA85E0ABA741}"/>
              </a:ext>
            </a:extLst>
          </p:cNvPr>
          <p:cNvPicPr>
            <a:picLocks noChangeAspect="1"/>
          </p:cNvPicPr>
          <p:nvPr/>
        </p:nvPicPr>
        <p:blipFill>
          <a:blip r:embed="rId5"/>
          <a:stretch>
            <a:fillRect/>
          </a:stretch>
        </p:blipFill>
        <p:spPr>
          <a:xfrm>
            <a:off x="2016831" y="241300"/>
            <a:ext cx="2400300" cy="685800"/>
          </a:xfrm>
          <a:prstGeom prst="rect">
            <a:avLst/>
          </a:prstGeom>
        </p:spPr>
      </p:pic>
      <p:pic>
        <p:nvPicPr>
          <p:cNvPr id="6" name="Picture 5">
            <a:extLst>
              <a:ext uri="{FF2B5EF4-FFF2-40B4-BE49-F238E27FC236}">
                <a16:creationId xmlns:a16="http://schemas.microsoft.com/office/drawing/2014/main" id="{5A6FBE73-A61F-49F6-A281-F3766E3A891E}"/>
              </a:ext>
            </a:extLst>
          </p:cNvPr>
          <p:cNvPicPr>
            <a:picLocks noChangeAspect="1"/>
          </p:cNvPicPr>
          <p:nvPr/>
        </p:nvPicPr>
        <p:blipFill>
          <a:blip r:embed="rId6"/>
          <a:stretch>
            <a:fillRect/>
          </a:stretch>
        </p:blipFill>
        <p:spPr>
          <a:xfrm>
            <a:off x="2016832" y="2743024"/>
            <a:ext cx="3968737" cy="971021"/>
          </a:xfrm>
          <a:prstGeom prst="rect">
            <a:avLst/>
          </a:prstGeom>
        </p:spPr>
      </p:pic>
      <p:pic>
        <p:nvPicPr>
          <p:cNvPr id="7" name="Picture 6">
            <a:extLst>
              <a:ext uri="{FF2B5EF4-FFF2-40B4-BE49-F238E27FC236}">
                <a16:creationId xmlns:a16="http://schemas.microsoft.com/office/drawing/2014/main" id="{C159D7D8-87C3-4498-8C75-E5661D0660B5}"/>
              </a:ext>
            </a:extLst>
          </p:cNvPr>
          <p:cNvPicPr>
            <a:picLocks noChangeAspect="1"/>
          </p:cNvPicPr>
          <p:nvPr/>
        </p:nvPicPr>
        <p:blipFill>
          <a:blip r:embed="rId7"/>
          <a:stretch>
            <a:fillRect/>
          </a:stretch>
        </p:blipFill>
        <p:spPr>
          <a:xfrm>
            <a:off x="7226908" y="2177976"/>
            <a:ext cx="4056654" cy="4586637"/>
          </a:xfrm>
          <a:prstGeom prst="rect">
            <a:avLst/>
          </a:prstGeom>
        </p:spPr>
      </p:pic>
      <p:pic>
        <p:nvPicPr>
          <p:cNvPr id="8" name="Picture 7">
            <a:extLst>
              <a:ext uri="{FF2B5EF4-FFF2-40B4-BE49-F238E27FC236}">
                <a16:creationId xmlns:a16="http://schemas.microsoft.com/office/drawing/2014/main" id="{EB24BA2B-A6AC-4BE0-9B6C-9BCB1904A0D8}"/>
              </a:ext>
            </a:extLst>
          </p:cNvPr>
          <p:cNvPicPr>
            <a:picLocks noChangeAspect="1"/>
          </p:cNvPicPr>
          <p:nvPr/>
        </p:nvPicPr>
        <p:blipFill>
          <a:blip r:embed="rId8"/>
          <a:stretch>
            <a:fillRect/>
          </a:stretch>
        </p:blipFill>
        <p:spPr>
          <a:xfrm>
            <a:off x="7385185" y="783991"/>
            <a:ext cx="3505200" cy="1000125"/>
          </a:xfrm>
          <a:prstGeom prst="rect">
            <a:avLst/>
          </a:prstGeom>
        </p:spPr>
      </p:pic>
    </p:spTree>
    <p:extLst>
      <p:ext uri="{BB962C8B-B14F-4D97-AF65-F5344CB8AC3E}">
        <p14:creationId xmlns:p14="http://schemas.microsoft.com/office/powerpoint/2010/main" val="245286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4" name="Title 3">
            <a:extLst>
              <a:ext uri="{FF2B5EF4-FFF2-40B4-BE49-F238E27FC236}">
                <a16:creationId xmlns:a16="http://schemas.microsoft.com/office/drawing/2014/main" id="{0C445B8D-D62B-4DFB-93FE-21ECEB6CA9B8}"/>
              </a:ext>
            </a:extLst>
          </p:cNvPr>
          <p:cNvSpPr>
            <a:spLocks noGrp="1"/>
          </p:cNvSpPr>
          <p:nvPr>
            <p:ph type="title"/>
          </p:nvPr>
        </p:nvSpPr>
        <p:spPr>
          <a:xfrm>
            <a:off x="2000250" y="640823"/>
            <a:ext cx="2563994" cy="5583148"/>
          </a:xfrm>
        </p:spPr>
        <p:txBody>
          <a:bodyPr anchor="ctr">
            <a:normAutofit/>
          </a:bodyPr>
          <a:lstStyle/>
          <a:p>
            <a:r>
              <a:rPr lang="en-GB" sz="4700" dirty="0"/>
              <a:t>Today…</a:t>
            </a:r>
            <a:endParaRPr lang="en-US" sz="4700" dirty="0"/>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68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graphicFrame>
        <p:nvGraphicFramePr>
          <p:cNvPr id="6" name="Content Placeholder 5">
            <a:extLst>
              <a:ext uri="{FF2B5EF4-FFF2-40B4-BE49-F238E27FC236}">
                <a16:creationId xmlns:a16="http://schemas.microsoft.com/office/drawing/2014/main" id="{04792C7C-124C-4C81-B081-0CCDDC946A0D}"/>
              </a:ext>
            </a:extLst>
          </p:cNvPr>
          <p:cNvGraphicFramePr>
            <a:graphicFrameLocks noGrp="1"/>
          </p:cNvGraphicFramePr>
          <p:nvPr>
            <p:ph idx="1"/>
          </p:nvPr>
        </p:nvGraphicFramePr>
        <p:xfrm>
          <a:off x="5010013" y="640823"/>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603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EEFD49F2-30E7-402F-8E05-93E01785A64F}"/>
              </a:ext>
            </a:extLst>
          </p:cNvPr>
          <p:cNvSpPr txBox="1">
            <a:spLocks noChangeArrowheads="1"/>
          </p:cNvSpPr>
          <p:nvPr/>
        </p:nvSpPr>
        <p:spPr bwMode="auto">
          <a:xfrm>
            <a:off x="1866900" y="22225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Projected financial statements</a:t>
            </a:r>
            <a:endParaRPr lang="en-GB" altLang="en-US" sz="2400">
              <a:solidFill>
                <a:srgbClr val="007BA4"/>
              </a:solidFill>
            </a:endParaRPr>
          </a:p>
        </p:txBody>
      </p:sp>
      <p:grpSp>
        <p:nvGrpSpPr>
          <p:cNvPr id="19459" name="Group 22">
            <a:extLst>
              <a:ext uri="{FF2B5EF4-FFF2-40B4-BE49-F238E27FC236}">
                <a16:creationId xmlns:a16="http://schemas.microsoft.com/office/drawing/2014/main" id="{534FEE59-4F27-4F33-BD91-FACD5F150A0C}"/>
              </a:ext>
            </a:extLst>
          </p:cNvPr>
          <p:cNvGrpSpPr>
            <a:grpSpLocks/>
          </p:cNvGrpSpPr>
          <p:nvPr/>
        </p:nvGrpSpPr>
        <p:grpSpPr bwMode="auto">
          <a:xfrm>
            <a:off x="3394075" y="1090613"/>
            <a:ext cx="5405438" cy="4343400"/>
            <a:chOff x="1211" y="748"/>
            <a:chExt cx="3405" cy="2736"/>
          </a:xfrm>
        </p:grpSpPr>
        <p:sp>
          <p:nvSpPr>
            <p:cNvPr id="19460" name="AutoShape 5">
              <a:extLst>
                <a:ext uri="{FF2B5EF4-FFF2-40B4-BE49-F238E27FC236}">
                  <a16:creationId xmlns:a16="http://schemas.microsoft.com/office/drawing/2014/main" id="{EFF4D3DE-B8A6-4BC1-BB1B-A5163526512A}"/>
                </a:ext>
              </a:extLst>
            </p:cNvPr>
            <p:cNvSpPr>
              <a:spLocks noChangeArrowheads="1"/>
            </p:cNvSpPr>
            <p:nvPr/>
          </p:nvSpPr>
          <p:spPr bwMode="auto">
            <a:xfrm>
              <a:off x="1302" y="748"/>
              <a:ext cx="3312" cy="2567"/>
            </a:xfrm>
            <a:prstGeom prst="roundRect">
              <a:avLst>
                <a:gd name="adj" fmla="val 7282"/>
              </a:avLst>
            </a:prstGeom>
            <a:solidFill>
              <a:srgbClr val="DCBB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9461" name="AutoShape 17">
              <a:extLst>
                <a:ext uri="{FF2B5EF4-FFF2-40B4-BE49-F238E27FC236}">
                  <a16:creationId xmlns:a16="http://schemas.microsoft.com/office/drawing/2014/main" id="{17AEEA70-B9DE-47AC-B2F3-DE97756640E0}"/>
                </a:ext>
              </a:extLst>
            </p:cNvPr>
            <p:cNvSpPr>
              <a:spLocks noChangeArrowheads="1"/>
            </p:cNvSpPr>
            <p:nvPr/>
          </p:nvSpPr>
          <p:spPr bwMode="auto">
            <a:xfrm>
              <a:off x="1846" y="2952"/>
              <a:ext cx="2770" cy="532"/>
            </a:xfrm>
            <a:prstGeom prst="cube">
              <a:avLst>
                <a:gd name="adj" fmla="val 17106"/>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9462" name="AutoShape 16">
              <a:extLst>
                <a:ext uri="{FF2B5EF4-FFF2-40B4-BE49-F238E27FC236}">
                  <a16:creationId xmlns:a16="http://schemas.microsoft.com/office/drawing/2014/main" id="{31349D35-620B-4042-9A68-63D6AC16BC38}"/>
                </a:ext>
              </a:extLst>
            </p:cNvPr>
            <p:cNvSpPr>
              <a:spLocks noChangeArrowheads="1"/>
            </p:cNvSpPr>
            <p:nvPr/>
          </p:nvSpPr>
          <p:spPr bwMode="auto">
            <a:xfrm>
              <a:off x="1837" y="2270"/>
              <a:ext cx="2770" cy="532"/>
            </a:xfrm>
            <a:prstGeom prst="cube">
              <a:avLst>
                <a:gd name="adj" fmla="val 17106"/>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9463" name="AutoShape 7">
              <a:extLst>
                <a:ext uri="{FF2B5EF4-FFF2-40B4-BE49-F238E27FC236}">
                  <a16:creationId xmlns:a16="http://schemas.microsoft.com/office/drawing/2014/main" id="{5D173807-A08E-4FEB-8D8B-D566BB72D8BA}"/>
                </a:ext>
              </a:extLst>
            </p:cNvPr>
            <p:cNvSpPr>
              <a:spLocks noChangeArrowheads="1"/>
            </p:cNvSpPr>
            <p:nvPr/>
          </p:nvSpPr>
          <p:spPr bwMode="auto">
            <a:xfrm>
              <a:off x="1217" y="1729"/>
              <a:ext cx="359" cy="359"/>
            </a:xfrm>
            <a:prstGeom prst="cube">
              <a:avLst>
                <a:gd name="adj" fmla="val 2339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9464" name="AutoShape 8">
              <a:extLst>
                <a:ext uri="{FF2B5EF4-FFF2-40B4-BE49-F238E27FC236}">
                  <a16:creationId xmlns:a16="http://schemas.microsoft.com/office/drawing/2014/main" id="{74876F7D-6AFC-49EB-8170-ACB91ACEF556}"/>
                </a:ext>
              </a:extLst>
            </p:cNvPr>
            <p:cNvSpPr>
              <a:spLocks noChangeArrowheads="1"/>
            </p:cNvSpPr>
            <p:nvPr/>
          </p:nvSpPr>
          <p:spPr bwMode="auto">
            <a:xfrm>
              <a:off x="1843" y="1593"/>
              <a:ext cx="2770" cy="532"/>
            </a:xfrm>
            <a:prstGeom prst="cube">
              <a:avLst>
                <a:gd name="adj" fmla="val 1729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9465" name="Text Box 9">
              <a:extLst>
                <a:ext uri="{FF2B5EF4-FFF2-40B4-BE49-F238E27FC236}">
                  <a16:creationId xmlns:a16="http://schemas.microsoft.com/office/drawing/2014/main" id="{37B656F8-C280-4D7E-A693-7DEED0F71F79}"/>
                </a:ext>
              </a:extLst>
            </p:cNvPr>
            <p:cNvSpPr txBox="1">
              <a:spLocks noChangeArrowheads="1"/>
            </p:cNvSpPr>
            <p:nvPr/>
          </p:nvSpPr>
          <p:spPr bwMode="auto">
            <a:xfrm>
              <a:off x="1815" y="1765"/>
              <a:ext cx="26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Projected income statement</a:t>
              </a:r>
            </a:p>
          </p:txBody>
        </p:sp>
        <p:sp>
          <p:nvSpPr>
            <p:cNvPr id="19466" name="Text Box 11">
              <a:extLst>
                <a:ext uri="{FF2B5EF4-FFF2-40B4-BE49-F238E27FC236}">
                  <a16:creationId xmlns:a16="http://schemas.microsoft.com/office/drawing/2014/main" id="{07A428D1-10A9-4496-A8B2-5279933DBDB4}"/>
                </a:ext>
              </a:extLst>
            </p:cNvPr>
            <p:cNvSpPr txBox="1">
              <a:spLocks noChangeArrowheads="1"/>
            </p:cNvSpPr>
            <p:nvPr/>
          </p:nvSpPr>
          <p:spPr bwMode="auto">
            <a:xfrm>
              <a:off x="1830" y="2353"/>
              <a:ext cx="267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Projected statement of financial position (balance sheet)</a:t>
              </a:r>
            </a:p>
          </p:txBody>
        </p:sp>
        <p:sp>
          <p:nvSpPr>
            <p:cNvPr id="19467" name="Text Box 13">
              <a:extLst>
                <a:ext uri="{FF2B5EF4-FFF2-40B4-BE49-F238E27FC236}">
                  <a16:creationId xmlns:a16="http://schemas.microsoft.com/office/drawing/2014/main" id="{271390E2-5ED3-4B7D-8749-1C04A09550C8}"/>
                </a:ext>
              </a:extLst>
            </p:cNvPr>
            <p:cNvSpPr txBox="1">
              <a:spLocks noChangeArrowheads="1"/>
            </p:cNvSpPr>
            <p:nvPr/>
          </p:nvSpPr>
          <p:spPr bwMode="auto">
            <a:xfrm>
              <a:off x="1868" y="3117"/>
              <a:ext cx="2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Projected cash flow statement</a:t>
              </a:r>
            </a:p>
          </p:txBody>
        </p:sp>
        <p:sp>
          <p:nvSpPr>
            <p:cNvPr id="19468" name="Text Box 15">
              <a:extLst>
                <a:ext uri="{FF2B5EF4-FFF2-40B4-BE49-F238E27FC236}">
                  <a16:creationId xmlns:a16="http://schemas.microsoft.com/office/drawing/2014/main" id="{7C5C74C8-CAE6-4B27-85F7-4DD04E69CC14}"/>
                </a:ext>
              </a:extLst>
            </p:cNvPr>
            <p:cNvSpPr txBox="1">
              <a:spLocks noChangeArrowheads="1"/>
            </p:cNvSpPr>
            <p:nvPr/>
          </p:nvSpPr>
          <p:spPr bwMode="auto">
            <a:xfrm>
              <a:off x="1466" y="814"/>
              <a:ext cx="302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The projected financial statements</a:t>
              </a:r>
              <a:br>
                <a:rPr lang="en-GB" altLang="en-US" sz="2000" b="1" i="1">
                  <a:solidFill>
                    <a:srgbClr val="CC0000"/>
                  </a:solidFill>
                </a:rPr>
              </a:br>
              <a:r>
                <a:rPr lang="en-GB" altLang="en-US" sz="2000" b="1" i="1">
                  <a:solidFill>
                    <a:srgbClr val="CC0000"/>
                  </a:solidFill>
                </a:rPr>
                <a:t> normally comprise:</a:t>
              </a:r>
            </a:p>
          </p:txBody>
        </p:sp>
        <p:sp>
          <p:nvSpPr>
            <p:cNvPr id="19469" name="AutoShape 18">
              <a:extLst>
                <a:ext uri="{FF2B5EF4-FFF2-40B4-BE49-F238E27FC236}">
                  <a16:creationId xmlns:a16="http://schemas.microsoft.com/office/drawing/2014/main" id="{4F39EDD8-CE3D-4F75-9463-14FA1651CDBD}"/>
                </a:ext>
              </a:extLst>
            </p:cNvPr>
            <p:cNvSpPr>
              <a:spLocks noChangeArrowheads="1"/>
            </p:cNvSpPr>
            <p:nvPr/>
          </p:nvSpPr>
          <p:spPr bwMode="auto">
            <a:xfrm>
              <a:off x="1220" y="2387"/>
              <a:ext cx="359" cy="359"/>
            </a:xfrm>
            <a:prstGeom prst="cube">
              <a:avLst>
                <a:gd name="adj" fmla="val 2339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9470" name="AutoShape 19">
              <a:extLst>
                <a:ext uri="{FF2B5EF4-FFF2-40B4-BE49-F238E27FC236}">
                  <a16:creationId xmlns:a16="http://schemas.microsoft.com/office/drawing/2014/main" id="{F523F912-FB25-4708-9250-4C7C51CDB5FD}"/>
                </a:ext>
              </a:extLst>
            </p:cNvPr>
            <p:cNvSpPr>
              <a:spLocks noChangeArrowheads="1"/>
            </p:cNvSpPr>
            <p:nvPr/>
          </p:nvSpPr>
          <p:spPr bwMode="auto">
            <a:xfrm>
              <a:off x="1211" y="3035"/>
              <a:ext cx="359" cy="359"/>
            </a:xfrm>
            <a:prstGeom prst="cube">
              <a:avLst>
                <a:gd name="adj" fmla="val 2339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81C8C4BB-52C0-4BCE-AD46-C8D9F34FA44D}"/>
              </a:ext>
            </a:extLst>
          </p:cNvPr>
          <p:cNvSpPr txBox="1">
            <a:spLocks noChangeArrowheads="1"/>
          </p:cNvSpPr>
          <p:nvPr/>
        </p:nvSpPr>
        <p:spPr bwMode="auto">
          <a:xfrm>
            <a:off x="1866900" y="22225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Preparing projected financial statements</a:t>
            </a:r>
            <a:endParaRPr lang="en-GB" altLang="en-US" sz="2400">
              <a:solidFill>
                <a:srgbClr val="007BA4"/>
              </a:solidFill>
            </a:endParaRPr>
          </a:p>
        </p:txBody>
      </p:sp>
      <p:grpSp>
        <p:nvGrpSpPr>
          <p:cNvPr id="21507" name="Group 26">
            <a:extLst>
              <a:ext uri="{FF2B5EF4-FFF2-40B4-BE49-F238E27FC236}">
                <a16:creationId xmlns:a16="http://schemas.microsoft.com/office/drawing/2014/main" id="{65318994-D2B6-4DD9-9DFC-044DCA554C42}"/>
              </a:ext>
            </a:extLst>
          </p:cNvPr>
          <p:cNvGrpSpPr>
            <a:grpSpLocks/>
          </p:cNvGrpSpPr>
          <p:nvPr/>
        </p:nvGrpSpPr>
        <p:grpSpPr bwMode="auto">
          <a:xfrm>
            <a:off x="1873461" y="1143510"/>
            <a:ext cx="4397375" cy="3967162"/>
            <a:chOff x="1347" y="663"/>
            <a:chExt cx="2770" cy="2499"/>
          </a:xfrm>
        </p:grpSpPr>
        <p:sp>
          <p:nvSpPr>
            <p:cNvPr id="21508" name="AutoShape 12">
              <a:extLst>
                <a:ext uri="{FF2B5EF4-FFF2-40B4-BE49-F238E27FC236}">
                  <a16:creationId xmlns:a16="http://schemas.microsoft.com/office/drawing/2014/main" id="{77B78247-1DF9-4DF9-9DBE-197B2B376084}"/>
                </a:ext>
              </a:extLst>
            </p:cNvPr>
            <p:cNvSpPr>
              <a:spLocks noChangeArrowheads="1"/>
            </p:cNvSpPr>
            <p:nvPr/>
          </p:nvSpPr>
          <p:spPr bwMode="auto">
            <a:xfrm>
              <a:off x="1438" y="663"/>
              <a:ext cx="2677" cy="2321"/>
            </a:xfrm>
            <a:prstGeom prst="roundRect">
              <a:avLst>
                <a:gd name="adj" fmla="val 7282"/>
              </a:avLst>
            </a:prstGeom>
            <a:solidFill>
              <a:srgbClr val="DCBB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1509" name="Text Box 20">
              <a:extLst>
                <a:ext uri="{FF2B5EF4-FFF2-40B4-BE49-F238E27FC236}">
                  <a16:creationId xmlns:a16="http://schemas.microsoft.com/office/drawing/2014/main" id="{A31E5C78-8342-4FCE-B692-076E92B95845}"/>
                </a:ext>
              </a:extLst>
            </p:cNvPr>
            <p:cNvSpPr txBox="1">
              <a:spLocks noChangeArrowheads="1"/>
            </p:cNvSpPr>
            <p:nvPr/>
          </p:nvSpPr>
          <p:spPr bwMode="auto">
            <a:xfrm>
              <a:off x="2331" y="728"/>
              <a:ext cx="17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External variables:</a:t>
              </a:r>
            </a:p>
          </p:txBody>
        </p:sp>
        <p:grpSp>
          <p:nvGrpSpPr>
            <p:cNvPr id="21510" name="Group 25">
              <a:extLst>
                <a:ext uri="{FF2B5EF4-FFF2-40B4-BE49-F238E27FC236}">
                  <a16:creationId xmlns:a16="http://schemas.microsoft.com/office/drawing/2014/main" id="{F77C9A97-DED8-4A1D-86D5-AE419439677D}"/>
                </a:ext>
              </a:extLst>
            </p:cNvPr>
            <p:cNvGrpSpPr>
              <a:grpSpLocks/>
            </p:cNvGrpSpPr>
            <p:nvPr/>
          </p:nvGrpSpPr>
          <p:grpSpPr bwMode="auto">
            <a:xfrm>
              <a:off x="1347" y="1271"/>
              <a:ext cx="2770" cy="1891"/>
              <a:chOff x="1347" y="1432"/>
              <a:chExt cx="2770" cy="1891"/>
            </a:xfrm>
          </p:grpSpPr>
          <p:sp>
            <p:nvSpPr>
              <p:cNvPr id="21511" name="AutoShape 15">
                <a:extLst>
                  <a:ext uri="{FF2B5EF4-FFF2-40B4-BE49-F238E27FC236}">
                    <a16:creationId xmlns:a16="http://schemas.microsoft.com/office/drawing/2014/main" id="{0E6E0056-B47A-4029-87EE-205D071C62F8}"/>
                  </a:ext>
                </a:extLst>
              </p:cNvPr>
              <p:cNvSpPr>
                <a:spLocks noChangeArrowheads="1"/>
              </p:cNvSpPr>
              <p:nvPr/>
            </p:nvSpPr>
            <p:spPr bwMode="auto">
              <a:xfrm>
                <a:off x="1353" y="1568"/>
                <a:ext cx="359" cy="359"/>
              </a:xfrm>
              <a:prstGeom prst="cube">
                <a:avLst>
                  <a:gd name="adj" fmla="val 2339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nvGrpSpPr>
              <p:cNvPr id="21512" name="Group 23">
                <a:extLst>
                  <a:ext uri="{FF2B5EF4-FFF2-40B4-BE49-F238E27FC236}">
                    <a16:creationId xmlns:a16="http://schemas.microsoft.com/office/drawing/2014/main" id="{BEE92DF8-BC80-4BC8-8E03-D8960B42D465}"/>
                  </a:ext>
                </a:extLst>
              </p:cNvPr>
              <p:cNvGrpSpPr>
                <a:grpSpLocks/>
              </p:cNvGrpSpPr>
              <p:nvPr/>
            </p:nvGrpSpPr>
            <p:grpSpPr bwMode="auto">
              <a:xfrm>
                <a:off x="1951" y="1432"/>
                <a:ext cx="2166" cy="1891"/>
                <a:chOff x="1815" y="1593"/>
                <a:chExt cx="2801" cy="1891"/>
              </a:xfrm>
            </p:grpSpPr>
            <p:sp>
              <p:nvSpPr>
                <p:cNvPr id="21515" name="AutoShape 13">
                  <a:extLst>
                    <a:ext uri="{FF2B5EF4-FFF2-40B4-BE49-F238E27FC236}">
                      <a16:creationId xmlns:a16="http://schemas.microsoft.com/office/drawing/2014/main" id="{1518CE57-2EEA-44A3-8595-8EFB6A93AFF2}"/>
                    </a:ext>
                  </a:extLst>
                </p:cNvPr>
                <p:cNvSpPr>
                  <a:spLocks noChangeArrowheads="1"/>
                </p:cNvSpPr>
                <p:nvPr/>
              </p:nvSpPr>
              <p:spPr bwMode="auto">
                <a:xfrm>
                  <a:off x="1846" y="2952"/>
                  <a:ext cx="2770" cy="532"/>
                </a:xfrm>
                <a:prstGeom prst="cube">
                  <a:avLst>
                    <a:gd name="adj" fmla="val 17106"/>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1516" name="AutoShape 14">
                  <a:extLst>
                    <a:ext uri="{FF2B5EF4-FFF2-40B4-BE49-F238E27FC236}">
                      <a16:creationId xmlns:a16="http://schemas.microsoft.com/office/drawing/2014/main" id="{D2089A9F-D5C3-4A63-9B83-EAAB801F6568}"/>
                    </a:ext>
                  </a:extLst>
                </p:cNvPr>
                <p:cNvSpPr>
                  <a:spLocks noChangeArrowheads="1"/>
                </p:cNvSpPr>
                <p:nvPr/>
              </p:nvSpPr>
              <p:spPr bwMode="auto">
                <a:xfrm>
                  <a:off x="1837" y="2270"/>
                  <a:ext cx="2770" cy="532"/>
                </a:xfrm>
                <a:prstGeom prst="cube">
                  <a:avLst>
                    <a:gd name="adj" fmla="val 17106"/>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1517" name="AutoShape 16">
                  <a:extLst>
                    <a:ext uri="{FF2B5EF4-FFF2-40B4-BE49-F238E27FC236}">
                      <a16:creationId xmlns:a16="http://schemas.microsoft.com/office/drawing/2014/main" id="{02259970-C863-4AF6-A6B2-4C4CF22E48AB}"/>
                    </a:ext>
                  </a:extLst>
                </p:cNvPr>
                <p:cNvSpPr>
                  <a:spLocks noChangeArrowheads="1"/>
                </p:cNvSpPr>
                <p:nvPr/>
              </p:nvSpPr>
              <p:spPr bwMode="auto">
                <a:xfrm>
                  <a:off x="1843" y="1593"/>
                  <a:ext cx="2770" cy="532"/>
                </a:xfrm>
                <a:prstGeom prst="cube">
                  <a:avLst>
                    <a:gd name="adj" fmla="val 1729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1518" name="Text Box 17">
                  <a:extLst>
                    <a:ext uri="{FF2B5EF4-FFF2-40B4-BE49-F238E27FC236}">
                      <a16:creationId xmlns:a16="http://schemas.microsoft.com/office/drawing/2014/main" id="{B4D4A654-97C4-46C5-8BEE-8F1509C6CCDE}"/>
                    </a:ext>
                  </a:extLst>
                </p:cNvPr>
                <p:cNvSpPr txBox="1">
                  <a:spLocks noChangeArrowheads="1"/>
                </p:cNvSpPr>
                <p:nvPr/>
              </p:nvSpPr>
              <p:spPr bwMode="auto">
                <a:xfrm>
                  <a:off x="1815" y="1765"/>
                  <a:ext cx="26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Rate of taxation</a:t>
                  </a:r>
                </a:p>
              </p:txBody>
            </p:sp>
            <p:sp>
              <p:nvSpPr>
                <p:cNvPr id="21519" name="Text Box 18">
                  <a:extLst>
                    <a:ext uri="{FF2B5EF4-FFF2-40B4-BE49-F238E27FC236}">
                      <a16:creationId xmlns:a16="http://schemas.microsoft.com/office/drawing/2014/main" id="{D8BF1DCA-356E-4BF6-8619-A3EA9B68652D}"/>
                    </a:ext>
                  </a:extLst>
                </p:cNvPr>
                <p:cNvSpPr txBox="1">
                  <a:spLocks noChangeArrowheads="1"/>
                </p:cNvSpPr>
                <p:nvPr/>
              </p:nvSpPr>
              <p:spPr bwMode="auto">
                <a:xfrm>
                  <a:off x="1830" y="2353"/>
                  <a:ext cx="267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Interest rates for borrowings</a:t>
                  </a:r>
                </a:p>
              </p:txBody>
            </p:sp>
            <p:sp>
              <p:nvSpPr>
                <p:cNvPr id="21520" name="Text Box 19">
                  <a:extLst>
                    <a:ext uri="{FF2B5EF4-FFF2-40B4-BE49-F238E27FC236}">
                      <a16:creationId xmlns:a16="http://schemas.microsoft.com/office/drawing/2014/main" id="{4FEB186A-718C-4084-A863-386B7465E62C}"/>
                    </a:ext>
                  </a:extLst>
                </p:cNvPr>
                <p:cNvSpPr txBox="1">
                  <a:spLocks noChangeArrowheads="1"/>
                </p:cNvSpPr>
                <p:nvPr/>
              </p:nvSpPr>
              <p:spPr bwMode="auto">
                <a:xfrm>
                  <a:off x="1868" y="3117"/>
                  <a:ext cx="2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Rate of inflation</a:t>
                  </a:r>
                </a:p>
              </p:txBody>
            </p:sp>
          </p:grpSp>
          <p:sp>
            <p:nvSpPr>
              <p:cNvPr id="21513" name="AutoShape 21">
                <a:extLst>
                  <a:ext uri="{FF2B5EF4-FFF2-40B4-BE49-F238E27FC236}">
                    <a16:creationId xmlns:a16="http://schemas.microsoft.com/office/drawing/2014/main" id="{445894BB-455D-430E-89F9-B127689FB83A}"/>
                  </a:ext>
                </a:extLst>
              </p:cNvPr>
              <p:cNvSpPr>
                <a:spLocks noChangeArrowheads="1"/>
              </p:cNvSpPr>
              <p:nvPr/>
            </p:nvSpPr>
            <p:spPr bwMode="auto">
              <a:xfrm>
                <a:off x="1356" y="2226"/>
                <a:ext cx="359" cy="359"/>
              </a:xfrm>
              <a:prstGeom prst="cube">
                <a:avLst>
                  <a:gd name="adj" fmla="val 2339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1514" name="AutoShape 22">
                <a:extLst>
                  <a:ext uri="{FF2B5EF4-FFF2-40B4-BE49-F238E27FC236}">
                    <a16:creationId xmlns:a16="http://schemas.microsoft.com/office/drawing/2014/main" id="{F567B628-21B7-49C1-A511-7C6C5DFE2C04}"/>
                  </a:ext>
                </a:extLst>
              </p:cNvPr>
              <p:cNvSpPr>
                <a:spLocks noChangeArrowheads="1"/>
              </p:cNvSpPr>
              <p:nvPr/>
            </p:nvSpPr>
            <p:spPr bwMode="auto">
              <a:xfrm>
                <a:off x="1347" y="2874"/>
                <a:ext cx="359" cy="359"/>
              </a:xfrm>
              <a:prstGeom prst="cube">
                <a:avLst>
                  <a:gd name="adj" fmla="val 2339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grpSp>
      <p:sp>
        <p:nvSpPr>
          <p:cNvPr id="2" name="TextBox 1">
            <a:extLst>
              <a:ext uri="{FF2B5EF4-FFF2-40B4-BE49-F238E27FC236}">
                <a16:creationId xmlns:a16="http://schemas.microsoft.com/office/drawing/2014/main" id="{71D8A689-C4FB-4E3E-9E28-1AFE0559C16E}"/>
              </a:ext>
            </a:extLst>
          </p:cNvPr>
          <p:cNvSpPr txBox="1"/>
          <p:nvPr/>
        </p:nvSpPr>
        <p:spPr>
          <a:xfrm>
            <a:off x="6679720" y="2567797"/>
            <a:ext cx="27432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defTabSz="914400" eaLnBrk="0" fontAlgn="base" hangingPunct="0">
              <a:spcBef>
                <a:spcPct val="0"/>
              </a:spcBef>
              <a:spcAft>
                <a:spcPct val="0"/>
              </a:spcAft>
              <a:buFont typeface="Arial"/>
              <a:buChar char="•"/>
              <a:defRPr/>
            </a:pPr>
            <a:r>
              <a:rPr lang="en-GB" sz="2000">
                <a:solidFill>
                  <a:srgbClr val="000000"/>
                </a:solidFill>
                <a:latin typeface="Arial"/>
                <a:cs typeface="Arial"/>
              </a:rPr>
              <a:t>Look at external info to identify rates;</a:t>
            </a:r>
            <a:endParaRPr lang="en-GB" sz="2000" dirty="0">
              <a:solidFill>
                <a:srgbClr val="000000"/>
              </a:solidFill>
              <a:latin typeface="Arial" panose="020B0604020202020204" pitchFamily="34" charset="0"/>
              <a:cs typeface="Arial"/>
            </a:endParaRPr>
          </a:p>
          <a:p>
            <a:pPr marL="285750" indent="-285750" defTabSz="914400" eaLnBrk="0" fontAlgn="base" hangingPunct="0">
              <a:spcBef>
                <a:spcPct val="0"/>
              </a:spcBef>
              <a:spcAft>
                <a:spcPct val="0"/>
              </a:spcAft>
              <a:buFont typeface="Arial"/>
              <a:buChar char="•"/>
              <a:defRPr/>
            </a:pPr>
            <a:endParaRPr lang="en-GB" sz="2000" dirty="0">
              <a:solidFill>
                <a:srgbClr val="000000"/>
              </a:solidFill>
              <a:latin typeface="Arial"/>
              <a:cs typeface="Arial"/>
            </a:endParaRPr>
          </a:p>
          <a:p>
            <a:pPr marL="285750" indent="-285750" defTabSz="914400" eaLnBrk="0" fontAlgn="base" hangingPunct="0">
              <a:spcBef>
                <a:spcPct val="0"/>
              </a:spcBef>
              <a:spcAft>
                <a:spcPct val="0"/>
              </a:spcAft>
              <a:buFont typeface="Arial"/>
              <a:buChar char="•"/>
              <a:defRPr/>
            </a:pPr>
            <a:r>
              <a:rPr lang="en-GB" sz="2000">
                <a:solidFill>
                  <a:srgbClr val="000000"/>
                </a:solidFill>
                <a:latin typeface="Arial"/>
                <a:cs typeface="Arial"/>
              </a:rPr>
              <a:t>Consider inflation rates for different items.</a:t>
            </a:r>
          </a:p>
          <a:p>
            <a:pPr marL="285750" indent="-285750" defTabSz="914400" eaLnBrk="0" fontAlgn="base" hangingPunct="0">
              <a:spcBef>
                <a:spcPct val="0"/>
              </a:spcBef>
              <a:spcAft>
                <a:spcPct val="0"/>
              </a:spcAft>
              <a:buFont typeface="Arial"/>
              <a:buChar char="•"/>
              <a:defRPr/>
            </a:pPr>
            <a:endParaRPr lang="en-GB" sz="2000" dirty="0">
              <a:solidFill>
                <a:srgbClr val="000000"/>
              </a:solidFill>
              <a:latin typeface="Arial" panose="020B0604020202020204" pitchFamily="34" charset="0"/>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5">
            <a:extLst>
              <a:ext uri="{FF2B5EF4-FFF2-40B4-BE49-F238E27FC236}">
                <a16:creationId xmlns:a16="http://schemas.microsoft.com/office/drawing/2014/main" id="{5F067368-A4F8-4149-80C6-A8D12784C7FF}"/>
              </a:ext>
            </a:extLst>
          </p:cNvPr>
          <p:cNvSpPr txBox="1">
            <a:spLocks noChangeArrowheads="1"/>
          </p:cNvSpPr>
          <p:nvPr/>
        </p:nvSpPr>
        <p:spPr bwMode="auto">
          <a:xfrm>
            <a:off x="2027239" y="212725"/>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Preparing projected financial statements (Continued)</a:t>
            </a:r>
            <a:endParaRPr lang="en-GB" altLang="en-US" sz="2400">
              <a:solidFill>
                <a:srgbClr val="007BA4"/>
              </a:solidFill>
            </a:endParaRPr>
          </a:p>
        </p:txBody>
      </p:sp>
      <p:grpSp>
        <p:nvGrpSpPr>
          <p:cNvPr id="23555" name="Group 46">
            <a:extLst>
              <a:ext uri="{FF2B5EF4-FFF2-40B4-BE49-F238E27FC236}">
                <a16:creationId xmlns:a16="http://schemas.microsoft.com/office/drawing/2014/main" id="{C7CA2DAF-3792-4C0F-A248-044098A53F4F}"/>
              </a:ext>
            </a:extLst>
          </p:cNvPr>
          <p:cNvGrpSpPr>
            <a:grpSpLocks/>
          </p:cNvGrpSpPr>
          <p:nvPr/>
        </p:nvGrpSpPr>
        <p:grpSpPr bwMode="auto">
          <a:xfrm>
            <a:off x="3622675" y="755650"/>
            <a:ext cx="4946650" cy="5526088"/>
            <a:chOff x="1156" y="374"/>
            <a:chExt cx="3342" cy="3735"/>
          </a:xfrm>
        </p:grpSpPr>
        <p:sp>
          <p:nvSpPr>
            <p:cNvPr id="23556" name="AutoShape 4">
              <a:extLst>
                <a:ext uri="{FF2B5EF4-FFF2-40B4-BE49-F238E27FC236}">
                  <a16:creationId xmlns:a16="http://schemas.microsoft.com/office/drawing/2014/main" id="{836B048B-7871-461A-9912-FDDDE75CCE4A}"/>
                </a:ext>
              </a:extLst>
            </p:cNvPr>
            <p:cNvSpPr>
              <a:spLocks noChangeArrowheads="1"/>
            </p:cNvSpPr>
            <p:nvPr/>
          </p:nvSpPr>
          <p:spPr bwMode="auto">
            <a:xfrm>
              <a:off x="1210" y="374"/>
              <a:ext cx="3286" cy="3626"/>
            </a:xfrm>
            <a:prstGeom prst="roundRect">
              <a:avLst>
                <a:gd name="adj" fmla="val 5787"/>
              </a:avLst>
            </a:prstGeom>
            <a:solidFill>
              <a:srgbClr val="DCBB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57" name="AutoShape 21">
              <a:extLst>
                <a:ext uri="{FF2B5EF4-FFF2-40B4-BE49-F238E27FC236}">
                  <a16:creationId xmlns:a16="http://schemas.microsoft.com/office/drawing/2014/main" id="{0D35641C-B34A-4EA1-B644-0293EAE452B1}"/>
                </a:ext>
              </a:extLst>
            </p:cNvPr>
            <p:cNvSpPr>
              <a:spLocks noChangeArrowheads="1"/>
            </p:cNvSpPr>
            <p:nvPr/>
          </p:nvSpPr>
          <p:spPr bwMode="auto">
            <a:xfrm>
              <a:off x="1557" y="861"/>
              <a:ext cx="2940" cy="414"/>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58" name="AutoShape 17">
              <a:extLst>
                <a:ext uri="{FF2B5EF4-FFF2-40B4-BE49-F238E27FC236}">
                  <a16:creationId xmlns:a16="http://schemas.microsoft.com/office/drawing/2014/main" id="{C02CA44D-468E-4797-B078-458910F50C3F}"/>
                </a:ext>
              </a:extLst>
            </p:cNvPr>
            <p:cNvSpPr>
              <a:spLocks noChangeArrowheads="1"/>
            </p:cNvSpPr>
            <p:nvPr/>
          </p:nvSpPr>
          <p:spPr bwMode="auto">
            <a:xfrm>
              <a:off x="1563" y="2742"/>
              <a:ext cx="2928" cy="414"/>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59" name="AutoShape 18">
              <a:extLst>
                <a:ext uri="{FF2B5EF4-FFF2-40B4-BE49-F238E27FC236}">
                  <a16:creationId xmlns:a16="http://schemas.microsoft.com/office/drawing/2014/main" id="{F8ABCA20-51C4-4BCB-B9C1-53226BFCCCA2}"/>
                </a:ext>
              </a:extLst>
            </p:cNvPr>
            <p:cNvSpPr>
              <a:spLocks noChangeArrowheads="1"/>
            </p:cNvSpPr>
            <p:nvPr/>
          </p:nvSpPr>
          <p:spPr bwMode="auto">
            <a:xfrm>
              <a:off x="1563" y="2273"/>
              <a:ext cx="2933" cy="413"/>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60" name="AutoShape 19">
              <a:extLst>
                <a:ext uri="{FF2B5EF4-FFF2-40B4-BE49-F238E27FC236}">
                  <a16:creationId xmlns:a16="http://schemas.microsoft.com/office/drawing/2014/main" id="{E2BC883D-915D-4995-A406-9E9051D72BCC}"/>
                </a:ext>
              </a:extLst>
            </p:cNvPr>
            <p:cNvSpPr>
              <a:spLocks noChangeArrowheads="1"/>
            </p:cNvSpPr>
            <p:nvPr/>
          </p:nvSpPr>
          <p:spPr bwMode="auto">
            <a:xfrm>
              <a:off x="1563" y="1802"/>
              <a:ext cx="2933" cy="414"/>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61" name="AutoShape 20">
              <a:extLst>
                <a:ext uri="{FF2B5EF4-FFF2-40B4-BE49-F238E27FC236}">
                  <a16:creationId xmlns:a16="http://schemas.microsoft.com/office/drawing/2014/main" id="{0B4C26BA-976C-4358-8DF7-45DC66571AE3}"/>
                </a:ext>
              </a:extLst>
            </p:cNvPr>
            <p:cNvSpPr>
              <a:spLocks noChangeArrowheads="1"/>
            </p:cNvSpPr>
            <p:nvPr/>
          </p:nvSpPr>
          <p:spPr bwMode="auto">
            <a:xfrm>
              <a:off x="1559" y="1333"/>
              <a:ext cx="2939" cy="414"/>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62" name="Text Box 22">
              <a:extLst>
                <a:ext uri="{FF2B5EF4-FFF2-40B4-BE49-F238E27FC236}">
                  <a16:creationId xmlns:a16="http://schemas.microsoft.com/office/drawing/2014/main" id="{6912DF9C-43BA-4116-926B-F5C782C5F1EB}"/>
                </a:ext>
              </a:extLst>
            </p:cNvPr>
            <p:cNvSpPr txBox="1">
              <a:spLocks noChangeArrowheads="1"/>
            </p:cNvSpPr>
            <p:nvPr/>
          </p:nvSpPr>
          <p:spPr bwMode="auto">
            <a:xfrm>
              <a:off x="1607" y="986"/>
              <a:ext cx="278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700" b="1">
                  <a:solidFill>
                    <a:srgbClr val="000000"/>
                  </a:solidFill>
                </a:rPr>
                <a:t>Capital expenditure commitments</a:t>
              </a:r>
            </a:p>
          </p:txBody>
        </p:sp>
        <p:sp>
          <p:nvSpPr>
            <p:cNvPr id="23563" name="Text Box 23">
              <a:extLst>
                <a:ext uri="{FF2B5EF4-FFF2-40B4-BE49-F238E27FC236}">
                  <a16:creationId xmlns:a16="http://schemas.microsoft.com/office/drawing/2014/main" id="{1FE2BB78-ECB1-424C-95DE-977605824D82}"/>
                </a:ext>
              </a:extLst>
            </p:cNvPr>
            <p:cNvSpPr txBox="1">
              <a:spLocks noChangeArrowheads="1"/>
            </p:cNvSpPr>
            <p:nvPr/>
          </p:nvSpPr>
          <p:spPr bwMode="auto">
            <a:xfrm>
              <a:off x="1550" y="1463"/>
              <a:ext cx="290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700" b="1">
                  <a:solidFill>
                    <a:srgbClr val="000000"/>
                  </a:solidFill>
                </a:rPr>
                <a:t>Financing agreements</a:t>
              </a:r>
            </a:p>
          </p:txBody>
        </p:sp>
        <p:sp>
          <p:nvSpPr>
            <p:cNvPr id="23564" name="Text Box 24">
              <a:extLst>
                <a:ext uri="{FF2B5EF4-FFF2-40B4-BE49-F238E27FC236}">
                  <a16:creationId xmlns:a16="http://schemas.microsoft.com/office/drawing/2014/main" id="{1FC2ED89-597C-4D8D-9B50-572E4A102829}"/>
                </a:ext>
              </a:extLst>
            </p:cNvPr>
            <p:cNvSpPr txBox="1">
              <a:spLocks noChangeArrowheads="1"/>
            </p:cNvSpPr>
            <p:nvPr/>
          </p:nvSpPr>
          <p:spPr bwMode="auto">
            <a:xfrm>
              <a:off x="1837" y="1926"/>
              <a:ext cx="228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700" b="1">
                  <a:solidFill>
                    <a:srgbClr val="000000"/>
                  </a:solidFill>
                </a:rPr>
                <a:t>Inventories holding policies</a:t>
              </a:r>
            </a:p>
          </p:txBody>
        </p:sp>
        <p:sp>
          <p:nvSpPr>
            <p:cNvPr id="23565" name="Text Box 25">
              <a:extLst>
                <a:ext uri="{FF2B5EF4-FFF2-40B4-BE49-F238E27FC236}">
                  <a16:creationId xmlns:a16="http://schemas.microsoft.com/office/drawing/2014/main" id="{5C3AB061-09B8-44C5-B01E-0027CDDE8B15}"/>
                </a:ext>
              </a:extLst>
            </p:cNvPr>
            <p:cNvSpPr txBox="1">
              <a:spLocks noChangeArrowheads="1"/>
            </p:cNvSpPr>
            <p:nvPr/>
          </p:nvSpPr>
          <p:spPr bwMode="auto">
            <a:xfrm>
              <a:off x="1614" y="2870"/>
              <a:ext cx="275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700" b="1">
                  <a:solidFill>
                    <a:srgbClr val="000000"/>
                  </a:solidFill>
                </a:rPr>
                <a:t>Payment policies for trade payables</a:t>
              </a:r>
            </a:p>
          </p:txBody>
        </p:sp>
        <p:sp>
          <p:nvSpPr>
            <p:cNvPr id="23566" name="Text Box 26">
              <a:extLst>
                <a:ext uri="{FF2B5EF4-FFF2-40B4-BE49-F238E27FC236}">
                  <a16:creationId xmlns:a16="http://schemas.microsoft.com/office/drawing/2014/main" id="{EB241ABE-0EF0-4469-922B-F29E7A4B4DED}"/>
                </a:ext>
              </a:extLst>
            </p:cNvPr>
            <p:cNvSpPr txBox="1">
              <a:spLocks noChangeArrowheads="1"/>
            </p:cNvSpPr>
            <p:nvPr/>
          </p:nvSpPr>
          <p:spPr bwMode="auto">
            <a:xfrm>
              <a:off x="1553" y="2408"/>
              <a:ext cx="286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700" b="1">
                  <a:solidFill>
                    <a:srgbClr val="000000"/>
                  </a:solidFill>
                </a:rPr>
                <a:t>Credit period allowed to customers</a:t>
              </a:r>
            </a:p>
          </p:txBody>
        </p:sp>
        <p:sp>
          <p:nvSpPr>
            <p:cNvPr id="23567" name="AutoShape 27">
              <a:extLst>
                <a:ext uri="{FF2B5EF4-FFF2-40B4-BE49-F238E27FC236}">
                  <a16:creationId xmlns:a16="http://schemas.microsoft.com/office/drawing/2014/main" id="{4CA7BA20-F411-4564-916A-5B5E81EBE803}"/>
                </a:ext>
              </a:extLst>
            </p:cNvPr>
            <p:cNvSpPr>
              <a:spLocks noChangeArrowheads="1"/>
            </p:cNvSpPr>
            <p:nvPr/>
          </p:nvSpPr>
          <p:spPr bwMode="auto">
            <a:xfrm>
              <a:off x="1563" y="3695"/>
              <a:ext cx="2934" cy="414"/>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68" name="AutoShape 28">
              <a:extLst>
                <a:ext uri="{FF2B5EF4-FFF2-40B4-BE49-F238E27FC236}">
                  <a16:creationId xmlns:a16="http://schemas.microsoft.com/office/drawing/2014/main" id="{55466B18-8F58-470B-AE7D-1FC0D118156B}"/>
                </a:ext>
              </a:extLst>
            </p:cNvPr>
            <p:cNvSpPr>
              <a:spLocks noChangeArrowheads="1"/>
            </p:cNvSpPr>
            <p:nvPr/>
          </p:nvSpPr>
          <p:spPr bwMode="auto">
            <a:xfrm>
              <a:off x="1563" y="3216"/>
              <a:ext cx="2929" cy="414"/>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69" name="Text Box 29">
              <a:extLst>
                <a:ext uri="{FF2B5EF4-FFF2-40B4-BE49-F238E27FC236}">
                  <a16:creationId xmlns:a16="http://schemas.microsoft.com/office/drawing/2014/main" id="{714491E7-7617-444C-A737-0B612339D52D}"/>
                </a:ext>
              </a:extLst>
            </p:cNvPr>
            <p:cNvSpPr txBox="1">
              <a:spLocks noChangeArrowheads="1"/>
            </p:cNvSpPr>
            <p:nvPr/>
          </p:nvSpPr>
          <p:spPr bwMode="auto">
            <a:xfrm>
              <a:off x="1566" y="3821"/>
              <a:ext cx="288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700" b="1">
                  <a:solidFill>
                    <a:srgbClr val="000000"/>
                  </a:solidFill>
                </a:rPr>
                <a:t>Dividend policy</a:t>
              </a:r>
            </a:p>
          </p:txBody>
        </p:sp>
        <p:sp>
          <p:nvSpPr>
            <p:cNvPr id="23570" name="Text Box 30">
              <a:extLst>
                <a:ext uri="{FF2B5EF4-FFF2-40B4-BE49-F238E27FC236}">
                  <a16:creationId xmlns:a16="http://schemas.microsoft.com/office/drawing/2014/main" id="{B5577D88-BEE2-4EED-AF66-94FCD6D8A8D1}"/>
                </a:ext>
              </a:extLst>
            </p:cNvPr>
            <p:cNvSpPr txBox="1">
              <a:spLocks noChangeArrowheads="1"/>
            </p:cNvSpPr>
            <p:nvPr/>
          </p:nvSpPr>
          <p:spPr bwMode="auto">
            <a:xfrm>
              <a:off x="1559" y="3344"/>
              <a:ext cx="288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700" b="1">
                  <a:solidFill>
                    <a:srgbClr val="000000"/>
                  </a:solidFill>
                </a:rPr>
                <a:t>Accounting policies</a:t>
              </a:r>
            </a:p>
          </p:txBody>
        </p:sp>
        <p:grpSp>
          <p:nvGrpSpPr>
            <p:cNvPr id="23571" name="Group 31">
              <a:extLst>
                <a:ext uri="{FF2B5EF4-FFF2-40B4-BE49-F238E27FC236}">
                  <a16:creationId xmlns:a16="http://schemas.microsoft.com/office/drawing/2014/main" id="{633ADB1A-F782-40DB-BCF7-EDD7BCA710CB}"/>
                </a:ext>
              </a:extLst>
            </p:cNvPr>
            <p:cNvGrpSpPr>
              <a:grpSpLocks/>
            </p:cNvGrpSpPr>
            <p:nvPr/>
          </p:nvGrpSpPr>
          <p:grpSpPr bwMode="auto">
            <a:xfrm>
              <a:off x="1156" y="977"/>
              <a:ext cx="248" cy="3068"/>
              <a:chOff x="547" y="601"/>
              <a:chExt cx="306" cy="3421"/>
            </a:xfrm>
          </p:grpSpPr>
          <p:sp>
            <p:nvSpPr>
              <p:cNvPr id="23573" name="AutoShape 32">
                <a:extLst>
                  <a:ext uri="{FF2B5EF4-FFF2-40B4-BE49-F238E27FC236}">
                    <a16:creationId xmlns:a16="http://schemas.microsoft.com/office/drawing/2014/main" id="{D853891A-5180-409D-9973-7168B62E3851}"/>
                  </a:ext>
                </a:extLst>
              </p:cNvPr>
              <p:cNvSpPr>
                <a:spLocks noChangeArrowheads="1"/>
              </p:cNvSpPr>
              <p:nvPr/>
            </p:nvSpPr>
            <p:spPr bwMode="auto">
              <a:xfrm>
                <a:off x="549" y="601"/>
                <a:ext cx="304" cy="279"/>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74" name="AutoShape 33">
                <a:extLst>
                  <a:ext uri="{FF2B5EF4-FFF2-40B4-BE49-F238E27FC236}">
                    <a16:creationId xmlns:a16="http://schemas.microsoft.com/office/drawing/2014/main" id="{0F911358-1042-4337-B946-EDBE682D643A}"/>
                  </a:ext>
                </a:extLst>
              </p:cNvPr>
              <p:cNvSpPr>
                <a:spLocks noChangeArrowheads="1"/>
              </p:cNvSpPr>
              <p:nvPr/>
            </p:nvSpPr>
            <p:spPr bwMode="auto">
              <a:xfrm>
                <a:off x="547" y="1121"/>
                <a:ext cx="304" cy="279"/>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75" name="AutoShape 34">
                <a:extLst>
                  <a:ext uri="{FF2B5EF4-FFF2-40B4-BE49-F238E27FC236}">
                    <a16:creationId xmlns:a16="http://schemas.microsoft.com/office/drawing/2014/main" id="{94D3AAAD-B306-42EA-90C9-2C86AADD4F27}"/>
                  </a:ext>
                </a:extLst>
              </p:cNvPr>
              <p:cNvSpPr>
                <a:spLocks noChangeArrowheads="1"/>
              </p:cNvSpPr>
              <p:nvPr/>
            </p:nvSpPr>
            <p:spPr bwMode="auto">
              <a:xfrm>
                <a:off x="547" y="1639"/>
                <a:ext cx="304" cy="279"/>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76" name="AutoShape 35">
                <a:extLst>
                  <a:ext uri="{FF2B5EF4-FFF2-40B4-BE49-F238E27FC236}">
                    <a16:creationId xmlns:a16="http://schemas.microsoft.com/office/drawing/2014/main" id="{9062006A-5957-4558-B36E-BED3008712AE}"/>
                  </a:ext>
                </a:extLst>
              </p:cNvPr>
              <p:cNvSpPr>
                <a:spLocks noChangeArrowheads="1"/>
              </p:cNvSpPr>
              <p:nvPr/>
            </p:nvSpPr>
            <p:spPr bwMode="auto">
              <a:xfrm>
                <a:off x="547" y="2162"/>
                <a:ext cx="304" cy="280"/>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77" name="AutoShape 36">
                <a:extLst>
                  <a:ext uri="{FF2B5EF4-FFF2-40B4-BE49-F238E27FC236}">
                    <a16:creationId xmlns:a16="http://schemas.microsoft.com/office/drawing/2014/main" id="{E90C2286-D7FB-46B5-B01A-8E81956D7DAC}"/>
                  </a:ext>
                </a:extLst>
              </p:cNvPr>
              <p:cNvSpPr>
                <a:spLocks noChangeArrowheads="1"/>
              </p:cNvSpPr>
              <p:nvPr/>
            </p:nvSpPr>
            <p:spPr bwMode="auto">
              <a:xfrm>
                <a:off x="547" y="2690"/>
                <a:ext cx="304" cy="280"/>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78" name="AutoShape 37">
                <a:extLst>
                  <a:ext uri="{FF2B5EF4-FFF2-40B4-BE49-F238E27FC236}">
                    <a16:creationId xmlns:a16="http://schemas.microsoft.com/office/drawing/2014/main" id="{4D76D27E-6D63-464B-BBD0-FE4CD76EA61E}"/>
                  </a:ext>
                </a:extLst>
              </p:cNvPr>
              <p:cNvSpPr>
                <a:spLocks noChangeArrowheads="1"/>
              </p:cNvSpPr>
              <p:nvPr/>
            </p:nvSpPr>
            <p:spPr bwMode="auto">
              <a:xfrm>
                <a:off x="548" y="3215"/>
                <a:ext cx="304" cy="279"/>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3579" name="AutoShape 38">
                <a:extLst>
                  <a:ext uri="{FF2B5EF4-FFF2-40B4-BE49-F238E27FC236}">
                    <a16:creationId xmlns:a16="http://schemas.microsoft.com/office/drawing/2014/main" id="{E855E76F-6951-4346-B154-938F82010170}"/>
                  </a:ext>
                </a:extLst>
              </p:cNvPr>
              <p:cNvSpPr>
                <a:spLocks noChangeArrowheads="1"/>
              </p:cNvSpPr>
              <p:nvPr/>
            </p:nvSpPr>
            <p:spPr bwMode="auto">
              <a:xfrm>
                <a:off x="548" y="3743"/>
                <a:ext cx="304" cy="279"/>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sp>
          <p:nvSpPr>
            <p:cNvPr id="23572" name="Text Box 12">
              <a:extLst>
                <a:ext uri="{FF2B5EF4-FFF2-40B4-BE49-F238E27FC236}">
                  <a16:creationId xmlns:a16="http://schemas.microsoft.com/office/drawing/2014/main" id="{713CADE1-8B28-40C3-812F-9AE6553753AF}"/>
                </a:ext>
              </a:extLst>
            </p:cNvPr>
            <p:cNvSpPr txBox="1">
              <a:spLocks noChangeArrowheads="1"/>
            </p:cNvSpPr>
            <p:nvPr/>
          </p:nvSpPr>
          <p:spPr bwMode="auto">
            <a:xfrm>
              <a:off x="2756" y="423"/>
              <a:ext cx="164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700" b="1" i="1">
                  <a:solidFill>
                    <a:srgbClr val="CC0000"/>
                  </a:solidFill>
                </a:rPr>
                <a:t>Internal variables: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0DDA28BD-60CD-4397-A188-FBC52EBB1658}"/>
              </a:ext>
            </a:extLst>
          </p:cNvPr>
          <p:cNvSpPr txBox="1">
            <a:spLocks noChangeArrowheads="1"/>
          </p:cNvSpPr>
          <p:nvPr/>
        </p:nvSpPr>
        <p:spPr bwMode="auto">
          <a:xfrm>
            <a:off x="2257425" y="212725"/>
            <a:ext cx="767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Steps in preparing projected financial statements</a:t>
            </a:r>
            <a:endParaRPr lang="en-GB" altLang="en-US" sz="2400">
              <a:solidFill>
                <a:srgbClr val="007BA4"/>
              </a:solidFill>
            </a:endParaRPr>
          </a:p>
        </p:txBody>
      </p:sp>
      <p:grpSp>
        <p:nvGrpSpPr>
          <p:cNvPr id="25603" name="Group 25">
            <a:extLst>
              <a:ext uri="{FF2B5EF4-FFF2-40B4-BE49-F238E27FC236}">
                <a16:creationId xmlns:a16="http://schemas.microsoft.com/office/drawing/2014/main" id="{E5B03F7A-8056-4CE1-9071-A06C9FC7FD97}"/>
              </a:ext>
            </a:extLst>
          </p:cNvPr>
          <p:cNvGrpSpPr>
            <a:grpSpLocks/>
          </p:cNvGrpSpPr>
          <p:nvPr/>
        </p:nvGrpSpPr>
        <p:grpSpPr bwMode="auto">
          <a:xfrm>
            <a:off x="2895600" y="1350964"/>
            <a:ext cx="6400800" cy="4156075"/>
            <a:chOff x="925" y="909"/>
            <a:chExt cx="4032" cy="2618"/>
          </a:xfrm>
        </p:grpSpPr>
        <p:sp>
          <p:nvSpPr>
            <p:cNvPr id="25604" name="AutoShape 5">
              <a:extLst>
                <a:ext uri="{FF2B5EF4-FFF2-40B4-BE49-F238E27FC236}">
                  <a16:creationId xmlns:a16="http://schemas.microsoft.com/office/drawing/2014/main" id="{0F07B6D3-2554-4C1E-B977-1C177128568F}"/>
                </a:ext>
              </a:extLst>
            </p:cNvPr>
            <p:cNvSpPr>
              <a:spLocks noChangeArrowheads="1"/>
            </p:cNvSpPr>
            <p:nvPr/>
          </p:nvSpPr>
          <p:spPr bwMode="auto">
            <a:xfrm>
              <a:off x="933" y="909"/>
              <a:ext cx="1043" cy="507"/>
            </a:xfrm>
            <a:prstGeom prst="cube">
              <a:avLst>
                <a:gd name="adj" fmla="val 1520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05" name="AutoShape 6">
              <a:extLst>
                <a:ext uri="{FF2B5EF4-FFF2-40B4-BE49-F238E27FC236}">
                  <a16:creationId xmlns:a16="http://schemas.microsoft.com/office/drawing/2014/main" id="{44B66CDD-F2E5-43D0-BA69-61E510BEF9BD}"/>
                </a:ext>
              </a:extLst>
            </p:cNvPr>
            <p:cNvSpPr>
              <a:spLocks noChangeArrowheads="1"/>
            </p:cNvSpPr>
            <p:nvPr/>
          </p:nvSpPr>
          <p:spPr bwMode="auto">
            <a:xfrm>
              <a:off x="933" y="1621"/>
              <a:ext cx="1043" cy="506"/>
            </a:xfrm>
            <a:prstGeom prst="cube">
              <a:avLst>
                <a:gd name="adj" fmla="val 1520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06" name="AutoShape 7">
              <a:extLst>
                <a:ext uri="{FF2B5EF4-FFF2-40B4-BE49-F238E27FC236}">
                  <a16:creationId xmlns:a16="http://schemas.microsoft.com/office/drawing/2014/main" id="{718F88A6-30B5-45DF-A31C-5D3C42D66A6B}"/>
                </a:ext>
              </a:extLst>
            </p:cNvPr>
            <p:cNvSpPr>
              <a:spLocks noChangeArrowheads="1"/>
            </p:cNvSpPr>
            <p:nvPr/>
          </p:nvSpPr>
          <p:spPr bwMode="auto">
            <a:xfrm>
              <a:off x="925" y="2310"/>
              <a:ext cx="1043" cy="507"/>
            </a:xfrm>
            <a:prstGeom prst="cube">
              <a:avLst>
                <a:gd name="adj" fmla="val 1520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07" name="AutoShape 8">
              <a:extLst>
                <a:ext uri="{FF2B5EF4-FFF2-40B4-BE49-F238E27FC236}">
                  <a16:creationId xmlns:a16="http://schemas.microsoft.com/office/drawing/2014/main" id="{8021C38E-62BE-4551-9003-1DE06F583177}"/>
                </a:ext>
              </a:extLst>
            </p:cNvPr>
            <p:cNvSpPr>
              <a:spLocks noChangeArrowheads="1"/>
            </p:cNvSpPr>
            <p:nvPr/>
          </p:nvSpPr>
          <p:spPr bwMode="auto">
            <a:xfrm>
              <a:off x="925" y="3018"/>
              <a:ext cx="1043" cy="509"/>
            </a:xfrm>
            <a:prstGeom prst="cube">
              <a:avLst>
                <a:gd name="adj" fmla="val 1520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08" name="Text Box 9">
              <a:extLst>
                <a:ext uri="{FF2B5EF4-FFF2-40B4-BE49-F238E27FC236}">
                  <a16:creationId xmlns:a16="http://schemas.microsoft.com/office/drawing/2014/main" id="{B75ED86F-EFFC-4F28-B852-BEB83C66832E}"/>
                </a:ext>
              </a:extLst>
            </p:cNvPr>
            <p:cNvSpPr txBox="1">
              <a:spLocks noChangeArrowheads="1"/>
            </p:cNvSpPr>
            <p:nvPr/>
          </p:nvSpPr>
          <p:spPr bwMode="auto">
            <a:xfrm>
              <a:off x="950" y="1063"/>
              <a:ext cx="9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FFCC99"/>
                  </a:solidFill>
                </a:rPr>
                <a:t>Step 1</a:t>
              </a:r>
            </a:p>
          </p:txBody>
        </p:sp>
        <p:sp>
          <p:nvSpPr>
            <p:cNvPr id="25609" name="Text Box 10">
              <a:extLst>
                <a:ext uri="{FF2B5EF4-FFF2-40B4-BE49-F238E27FC236}">
                  <a16:creationId xmlns:a16="http://schemas.microsoft.com/office/drawing/2014/main" id="{CDBBD639-46E2-46ED-A9AD-50A211CC4EAF}"/>
                </a:ext>
              </a:extLst>
            </p:cNvPr>
            <p:cNvSpPr txBox="1">
              <a:spLocks noChangeArrowheads="1"/>
            </p:cNvSpPr>
            <p:nvPr/>
          </p:nvSpPr>
          <p:spPr bwMode="auto">
            <a:xfrm>
              <a:off x="938" y="1779"/>
              <a:ext cx="9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FFCC99"/>
                  </a:solidFill>
                </a:rPr>
                <a:t>Step 2</a:t>
              </a:r>
            </a:p>
          </p:txBody>
        </p:sp>
        <p:sp>
          <p:nvSpPr>
            <p:cNvPr id="25610" name="Text Box 11">
              <a:extLst>
                <a:ext uri="{FF2B5EF4-FFF2-40B4-BE49-F238E27FC236}">
                  <a16:creationId xmlns:a16="http://schemas.microsoft.com/office/drawing/2014/main" id="{B8B8037D-2C32-4342-8AC1-784927518B14}"/>
                </a:ext>
              </a:extLst>
            </p:cNvPr>
            <p:cNvSpPr txBox="1">
              <a:spLocks noChangeArrowheads="1"/>
            </p:cNvSpPr>
            <p:nvPr/>
          </p:nvSpPr>
          <p:spPr bwMode="auto">
            <a:xfrm>
              <a:off x="930" y="2471"/>
              <a:ext cx="9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FFCC99"/>
                  </a:solidFill>
                </a:rPr>
                <a:t>Step 3</a:t>
              </a:r>
            </a:p>
          </p:txBody>
        </p:sp>
        <p:sp>
          <p:nvSpPr>
            <p:cNvPr id="25611" name="Text Box 12">
              <a:extLst>
                <a:ext uri="{FF2B5EF4-FFF2-40B4-BE49-F238E27FC236}">
                  <a16:creationId xmlns:a16="http://schemas.microsoft.com/office/drawing/2014/main" id="{CFB88982-8941-45DD-9EAB-21FB6BCC235D}"/>
                </a:ext>
              </a:extLst>
            </p:cNvPr>
            <p:cNvSpPr txBox="1">
              <a:spLocks noChangeArrowheads="1"/>
            </p:cNvSpPr>
            <p:nvPr/>
          </p:nvSpPr>
          <p:spPr bwMode="auto">
            <a:xfrm>
              <a:off x="930" y="3183"/>
              <a:ext cx="9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FFCC99"/>
                  </a:solidFill>
                </a:rPr>
                <a:t>Step 4</a:t>
              </a:r>
            </a:p>
          </p:txBody>
        </p:sp>
        <p:sp>
          <p:nvSpPr>
            <p:cNvPr id="25612" name="AutoShape 13">
              <a:extLst>
                <a:ext uri="{FF2B5EF4-FFF2-40B4-BE49-F238E27FC236}">
                  <a16:creationId xmlns:a16="http://schemas.microsoft.com/office/drawing/2014/main" id="{EB048B74-3215-4AE7-84A9-4429073E9A52}"/>
                </a:ext>
              </a:extLst>
            </p:cNvPr>
            <p:cNvSpPr>
              <a:spLocks noChangeArrowheads="1"/>
            </p:cNvSpPr>
            <p:nvPr/>
          </p:nvSpPr>
          <p:spPr bwMode="auto">
            <a:xfrm>
              <a:off x="2199" y="911"/>
              <a:ext cx="2742" cy="501"/>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13" name="AutoShape 14">
              <a:extLst>
                <a:ext uri="{FF2B5EF4-FFF2-40B4-BE49-F238E27FC236}">
                  <a16:creationId xmlns:a16="http://schemas.microsoft.com/office/drawing/2014/main" id="{F1DAD562-C60E-42C9-BB74-7963213EBD24}"/>
                </a:ext>
              </a:extLst>
            </p:cNvPr>
            <p:cNvSpPr>
              <a:spLocks noChangeArrowheads="1"/>
            </p:cNvSpPr>
            <p:nvPr/>
          </p:nvSpPr>
          <p:spPr bwMode="auto">
            <a:xfrm>
              <a:off x="2205" y="1619"/>
              <a:ext cx="2743" cy="507"/>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14" name="AutoShape 15">
              <a:extLst>
                <a:ext uri="{FF2B5EF4-FFF2-40B4-BE49-F238E27FC236}">
                  <a16:creationId xmlns:a16="http://schemas.microsoft.com/office/drawing/2014/main" id="{B75886A5-79AC-4CD0-A7BC-DF2A4AB55F52}"/>
                </a:ext>
              </a:extLst>
            </p:cNvPr>
            <p:cNvSpPr>
              <a:spLocks noChangeArrowheads="1"/>
            </p:cNvSpPr>
            <p:nvPr/>
          </p:nvSpPr>
          <p:spPr bwMode="auto">
            <a:xfrm>
              <a:off x="2202" y="2313"/>
              <a:ext cx="2743" cy="507"/>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15" name="AutoShape 16">
              <a:extLst>
                <a:ext uri="{FF2B5EF4-FFF2-40B4-BE49-F238E27FC236}">
                  <a16:creationId xmlns:a16="http://schemas.microsoft.com/office/drawing/2014/main" id="{AE7BC089-D5B1-48FE-ADC5-859DA597E10A}"/>
                </a:ext>
              </a:extLst>
            </p:cNvPr>
            <p:cNvSpPr>
              <a:spLocks noChangeArrowheads="1"/>
            </p:cNvSpPr>
            <p:nvPr/>
          </p:nvSpPr>
          <p:spPr bwMode="auto">
            <a:xfrm>
              <a:off x="2213" y="3011"/>
              <a:ext cx="2744" cy="512"/>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16" name="Text Box 17">
              <a:extLst>
                <a:ext uri="{FF2B5EF4-FFF2-40B4-BE49-F238E27FC236}">
                  <a16:creationId xmlns:a16="http://schemas.microsoft.com/office/drawing/2014/main" id="{51F3002C-C9C8-4A92-92A4-D992990345BB}"/>
                </a:ext>
              </a:extLst>
            </p:cNvPr>
            <p:cNvSpPr txBox="1">
              <a:spLocks noChangeArrowheads="1"/>
            </p:cNvSpPr>
            <p:nvPr/>
          </p:nvSpPr>
          <p:spPr bwMode="auto">
            <a:xfrm>
              <a:off x="2316" y="975"/>
              <a:ext cx="244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2000" b="1">
                  <a:solidFill>
                    <a:srgbClr val="000000"/>
                  </a:solidFill>
                  <a:cs typeface="Times New Roman" panose="02020603050405020304" pitchFamily="18" charset="0"/>
                </a:rPr>
                <a:t>Identify the key variables affecting performance</a:t>
              </a:r>
              <a:r>
                <a:rPr lang="en-GB" altLang="en-US" sz="1800" b="1">
                  <a:solidFill>
                    <a:srgbClr val="000000"/>
                  </a:solidFill>
                </a:rPr>
                <a:t> </a:t>
              </a:r>
            </a:p>
          </p:txBody>
        </p:sp>
        <p:sp>
          <p:nvSpPr>
            <p:cNvPr id="25617" name="Text Box 18">
              <a:extLst>
                <a:ext uri="{FF2B5EF4-FFF2-40B4-BE49-F238E27FC236}">
                  <a16:creationId xmlns:a16="http://schemas.microsoft.com/office/drawing/2014/main" id="{3163CCCD-9908-4C32-9556-D9B36225879D}"/>
                </a:ext>
              </a:extLst>
            </p:cNvPr>
            <p:cNvSpPr txBox="1">
              <a:spLocks noChangeArrowheads="1"/>
            </p:cNvSpPr>
            <p:nvPr/>
          </p:nvSpPr>
          <p:spPr bwMode="auto">
            <a:xfrm>
              <a:off x="2311" y="1783"/>
              <a:ext cx="24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2000" b="1">
                  <a:solidFill>
                    <a:srgbClr val="000000"/>
                  </a:solidFill>
                  <a:cs typeface="Times New Roman" panose="02020603050405020304" pitchFamily="18" charset="0"/>
                </a:rPr>
                <a:t>Prepare sales forecasts</a:t>
              </a:r>
              <a:r>
                <a:rPr lang="en-GB" altLang="en-US" sz="1800" b="1">
                  <a:solidFill>
                    <a:srgbClr val="000000"/>
                  </a:solidFill>
                </a:rPr>
                <a:t> </a:t>
              </a:r>
            </a:p>
          </p:txBody>
        </p:sp>
        <p:sp>
          <p:nvSpPr>
            <p:cNvPr id="25618" name="Text Box 19">
              <a:extLst>
                <a:ext uri="{FF2B5EF4-FFF2-40B4-BE49-F238E27FC236}">
                  <a16:creationId xmlns:a16="http://schemas.microsoft.com/office/drawing/2014/main" id="{2183CFB8-C8FB-464E-89B7-42FCED4CDEEE}"/>
                </a:ext>
              </a:extLst>
            </p:cNvPr>
            <p:cNvSpPr txBox="1">
              <a:spLocks noChangeArrowheads="1"/>
            </p:cNvSpPr>
            <p:nvPr/>
          </p:nvSpPr>
          <p:spPr bwMode="auto">
            <a:xfrm>
              <a:off x="2165" y="2375"/>
              <a:ext cx="275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2000" b="1">
                  <a:solidFill>
                    <a:srgbClr val="000000"/>
                  </a:solidFill>
                  <a:cs typeface="Times New Roman" panose="02020603050405020304" pitchFamily="18" charset="0"/>
                </a:rPr>
                <a:t>Prepare forecasts for remaining elements of financial statements</a:t>
              </a:r>
              <a:r>
                <a:rPr lang="en-GB" altLang="en-US" sz="1800" b="1">
                  <a:solidFill>
                    <a:srgbClr val="000000"/>
                  </a:solidFill>
                </a:rPr>
                <a:t> </a:t>
              </a:r>
            </a:p>
          </p:txBody>
        </p:sp>
        <p:sp>
          <p:nvSpPr>
            <p:cNvPr id="25619" name="Text Box 20">
              <a:extLst>
                <a:ext uri="{FF2B5EF4-FFF2-40B4-BE49-F238E27FC236}">
                  <a16:creationId xmlns:a16="http://schemas.microsoft.com/office/drawing/2014/main" id="{8873F85E-1E24-4EE4-86AA-D81EE146072F}"/>
                </a:ext>
              </a:extLst>
            </p:cNvPr>
            <p:cNvSpPr txBox="1">
              <a:spLocks noChangeArrowheads="1"/>
            </p:cNvSpPr>
            <p:nvPr/>
          </p:nvSpPr>
          <p:spPr bwMode="auto">
            <a:xfrm>
              <a:off x="2325" y="3071"/>
              <a:ext cx="244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2000" b="1">
                  <a:solidFill>
                    <a:srgbClr val="000000"/>
                  </a:solidFill>
                  <a:cs typeface="Times New Roman" panose="02020603050405020304" pitchFamily="18" charset="0"/>
                </a:rPr>
                <a:t>Prepare projected</a:t>
              </a:r>
              <a:br>
                <a:rPr lang="en-US" altLang="en-US" sz="2000" b="1">
                  <a:solidFill>
                    <a:srgbClr val="000000"/>
                  </a:solidFill>
                  <a:cs typeface="Times New Roman" panose="02020603050405020304" pitchFamily="18" charset="0"/>
                </a:rPr>
              </a:br>
              <a:r>
                <a:rPr lang="en-US" altLang="en-US" sz="2000" b="1">
                  <a:solidFill>
                    <a:srgbClr val="000000"/>
                  </a:solidFill>
                  <a:cs typeface="Times New Roman" panose="02020603050405020304" pitchFamily="18" charset="0"/>
                </a:rPr>
                <a:t> financial statements</a:t>
              </a:r>
              <a:r>
                <a:rPr lang="en-GB" altLang="en-US" sz="1800" b="1">
                  <a:solidFill>
                    <a:srgbClr val="000000"/>
                  </a:solidFill>
                </a:rPr>
                <a:t> </a:t>
              </a:r>
            </a:p>
          </p:txBody>
        </p:sp>
        <p:sp>
          <p:nvSpPr>
            <p:cNvPr id="25620" name="AutoShape 21">
              <a:extLst>
                <a:ext uri="{FF2B5EF4-FFF2-40B4-BE49-F238E27FC236}">
                  <a16:creationId xmlns:a16="http://schemas.microsoft.com/office/drawing/2014/main" id="{AF58D81C-B4C1-4A71-B0D8-C0EE06B4A2DF}"/>
                </a:ext>
              </a:extLst>
            </p:cNvPr>
            <p:cNvSpPr>
              <a:spLocks noChangeArrowheads="1"/>
            </p:cNvSpPr>
            <p:nvPr/>
          </p:nvSpPr>
          <p:spPr bwMode="auto">
            <a:xfrm>
              <a:off x="3361" y="1411"/>
              <a:ext cx="365" cy="246"/>
            </a:xfrm>
            <a:prstGeom prst="downArrow">
              <a:avLst>
                <a:gd name="adj1" fmla="val 53843"/>
                <a:gd name="adj2" fmla="val 32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21" name="AutoShape 22">
              <a:extLst>
                <a:ext uri="{FF2B5EF4-FFF2-40B4-BE49-F238E27FC236}">
                  <a16:creationId xmlns:a16="http://schemas.microsoft.com/office/drawing/2014/main" id="{5A769FBC-1112-4A1F-9120-3F89E1E18D6E}"/>
                </a:ext>
              </a:extLst>
            </p:cNvPr>
            <p:cNvSpPr>
              <a:spLocks noChangeArrowheads="1"/>
            </p:cNvSpPr>
            <p:nvPr/>
          </p:nvSpPr>
          <p:spPr bwMode="auto">
            <a:xfrm>
              <a:off x="3361" y="2123"/>
              <a:ext cx="365" cy="246"/>
            </a:xfrm>
            <a:prstGeom prst="downArrow">
              <a:avLst>
                <a:gd name="adj1" fmla="val 53843"/>
                <a:gd name="adj2" fmla="val 3699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22" name="AutoShape 23">
              <a:extLst>
                <a:ext uri="{FF2B5EF4-FFF2-40B4-BE49-F238E27FC236}">
                  <a16:creationId xmlns:a16="http://schemas.microsoft.com/office/drawing/2014/main" id="{2CD955B0-B970-40AA-B08D-08FB8A31F62B}"/>
                </a:ext>
              </a:extLst>
            </p:cNvPr>
            <p:cNvSpPr>
              <a:spLocks noChangeArrowheads="1"/>
            </p:cNvSpPr>
            <p:nvPr/>
          </p:nvSpPr>
          <p:spPr bwMode="auto">
            <a:xfrm>
              <a:off x="3361" y="2819"/>
              <a:ext cx="365" cy="240"/>
            </a:xfrm>
            <a:prstGeom prst="downArrow">
              <a:avLst>
                <a:gd name="adj1" fmla="val 50000"/>
                <a:gd name="adj2" fmla="val 375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People inside the Coffee Shop in Tel-Aviv, Israel image ...">
            <a:extLst>
              <a:ext uri="{FF2B5EF4-FFF2-40B4-BE49-F238E27FC236}">
                <a16:creationId xmlns:a16="http://schemas.microsoft.com/office/drawing/2014/main" id="{88F59DA2-EDF7-44B7-8625-725E57CA0ACF}"/>
              </a:ext>
            </a:extLst>
          </p:cNvPr>
          <p:cNvPicPr>
            <a:picLocks noGrp="1" noChangeAspect="1"/>
          </p:cNvPicPr>
          <p:nvPr>
            <p:ph idx="1"/>
          </p:nvPr>
        </p:nvPicPr>
        <p:blipFill rotWithShape="1">
          <a:blip r:embed="rId3"/>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5E4E149-0ED8-4D9A-81C2-931BD443DD8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Why do we look at sales first?</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95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906FA4-8461-456A-AC10-73E724B1BD58}"/>
              </a:ext>
            </a:extLst>
          </p:cNvPr>
          <p:cNvSpPr>
            <a:spLocks noGrp="1" noChangeArrowheads="1"/>
          </p:cNvSpPr>
          <p:nvPr>
            <p:ph type="ctrTitle"/>
          </p:nvPr>
        </p:nvSpPr>
        <p:spPr>
          <a:xfrm>
            <a:off x="7464614" y="1783959"/>
            <a:ext cx="4087306" cy="2889114"/>
          </a:xfrm>
        </p:spPr>
        <p:txBody>
          <a:bodyPr vert="horz" lIns="91440" tIns="45720" rIns="91440" bIns="45720" rtlCol="0" anchor="b">
            <a:normAutofit/>
          </a:bodyPr>
          <a:lstStyle/>
          <a:p>
            <a:pPr defTabSz="914400"/>
            <a:r>
              <a:rPr lang="en-US" altLang="en-US" sz="5400">
                <a:latin typeface="+mj-lt"/>
              </a:rPr>
              <a:t>Lecture recordings</a:t>
            </a:r>
          </a:p>
        </p:txBody>
      </p:sp>
      <p:sp>
        <p:nvSpPr>
          <p:cNvPr id="5123" name="Content Placeholder 2">
            <a:extLst>
              <a:ext uri="{FF2B5EF4-FFF2-40B4-BE49-F238E27FC236}">
                <a16:creationId xmlns:a16="http://schemas.microsoft.com/office/drawing/2014/main" id="{4537E31C-BFEE-421B-A2CD-5CCA09F12040}"/>
              </a:ext>
            </a:extLst>
          </p:cNvPr>
          <p:cNvSpPr>
            <a:spLocks noGrp="1" noChangeArrowheads="1"/>
          </p:cNvSpPr>
          <p:nvPr>
            <p:ph type="subTitle" idx="1"/>
          </p:nvPr>
        </p:nvSpPr>
        <p:spPr>
          <a:xfrm>
            <a:off x="7464612" y="4750893"/>
            <a:ext cx="4087305" cy="1147863"/>
          </a:xfrm>
        </p:spPr>
        <p:txBody>
          <a:bodyPr vert="horz" lIns="91440" tIns="45720" rIns="91440" bIns="45720" rtlCol="0" anchor="t">
            <a:normAutofit/>
          </a:bodyPr>
          <a:lstStyle/>
          <a:p>
            <a:pPr defTabSz="914400">
              <a:lnSpc>
                <a:spcPct val="90000"/>
              </a:lnSpc>
              <a:spcBef>
                <a:spcPts val="1000"/>
              </a:spcBef>
            </a:pPr>
            <a:r>
              <a:rPr lang="en-US" altLang="en-US" sz="2000">
                <a:latin typeface="+mn-lt"/>
              </a:rPr>
              <a:t>This session is being recorded</a:t>
            </a:r>
          </a:p>
          <a:p>
            <a:pPr defTabSz="914400">
              <a:lnSpc>
                <a:spcPct val="90000"/>
              </a:lnSpc>
              <a:spcBef>
                <a:spcPts val="1000"/>
              </a:spcBef>
            </a:pPr>
            <a:r>
              <a:rPr lang="en-US" altLang="en-US" sz="2000">
                <a:latin typeface="+mn-lt"/>
              </a:rPr>
              <a:t>You can access the weekly recording from Weblearn</a:t>
            </a:r>
          </a:p>
        </p:txBody>
      </p:sp>
      <p:sp>
        <p:nvSpPr>
          <p:cNvPr id="80" name="Freeform: Shape 7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A close up of a microphone&#10;&#10;Description automatically generated">
            <a:extLst>
              <a:ext uri="{FF2B5EF4-FFF2-40B4-BE49-F238E27FC236}">
                <a16:creationId xmlns:a16="http://schemas.microsoft.com/office/drawing/2014/main" id="{3CF98631-F79F-41E6-B8A8-891FA6C0D4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42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solidFill>
            <a:schemeClr val="tx2">
              <a:lumMod val="50000"/>
            </a:schemeClr>
          </a:solidFill>
        </p:spPr>
      </p:pic>
      <p:sp>
        <p:nvSpPr>
          <p:cNvPr id="5125" name="TextBox 5">
            <a:extLst>
              <a:ext uri="{FF2B5EF4-FFF2-40B4-BE49-F238E27FC236}">
                <a16:creationId xmlns:a16="http://schemas.microsoft.com/office/drawing/2014/main" id="{862C6DAA-CFA9-4F65-8F01-19AF7A23AED7}"/>
              </a:ext>
            </a:extLst>
          </p:cNvPr>
          <p:cNvSpPr txBox="1">
            <a:spLocks noChangeArrowheads="1"/>
          </p:cNvSpPr>
          <p:nvPr/>
        </p:nvSpPr>
        <p:spPr bwMode="auto">
          <a:xfrm>
            <a:off x="9626874" y="6870700"/>
            <a:ext cx="2565126" cy="2000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813359">
              <a:spcAft>
                <a:spcPts val="300"/>
              </a:spcAft>
              <a:defRPr/>
            </a:pPr>
            <a:r>
              <a:rPr lang="en-US" altLang="en-US" sz="700">
                <a:solidFill>
                  <a:srgbClr val="FFFFFF"/>
                </a:solidFill>
                <a:latin typeface="+mn-lt"/>
                <a:hlinkClick r:id="rId3" tooltip="http://music.stackexchange.com/questions/22991/what-is-the-purpose-of-the-pop-filter">
                  <a:extLst>
                    <a:ext uri="{A12FA001-AC4F-418D-AE19-62706E023703}">
                      <ahyp:hlinkClr xmlns:ahyp="http://schemas.microsoft.com/office/drawing/2018/hyperlinkcolor" val="tx"/>
                    </a:ext>
                  </a:extLst>
                </a:hlinkClick>
              </a:rPr>
              <a:t>This Photo</a:t>
            </a:r>
            <a:r>
              <a:rPr lang="en-US" altLang="en-US" sz="700">
                <a:solidFill>
                  <a:srgbClr val="FFFFFF"/>
                </a:solidFill>
                <a:latin typeface="+mn-lt"/>
              </a:rPr>
              <a:t> by Unknown Author is licensed under </a:t>
            </a:r>
            <a:r>
              <a:rPr lang="en-US" altLang="en-US" sz="700">
                <a:solidFill>
                  <a:srgbClr val="FFFFFF"/>
                </a:solidFill>
                <a:latin typeface="+mn-lt"/>
                <a:hlinkClick r:id="rId4" tooltip="https://creativecommons.org/licenses/by-sa/3.0/">
                  <a:extLst>
                    <a:ext uri="{A12FA001-AC4F-418D-AE19-62706E023703}">
                      <ahyp:hlinkClr xmlns:ahyp="http://schemas.microsoft.com/office/drawing/2018/hyperlinkcolor" val="tx"/>
                    </a:ext>
                  </a:extLst>
                </a:hlinkClick>
              </a:rPr>
              <a:t>CC BY-SA</a:t>
            </a:r>
            <a:endParaRPr lang="en-US" altLang="en-US" sz="700">
              <a:solidFill>
                <a:srgbClr val="FFFFFF"/>
              </a:solidFill>
              <a:latin typeface="+mn-lt"/>
            </a:endParaRPr>
          </a:p>
        </p:txBody>
      </p:sp>
    </p:spTree>
    <p:extLst>
      <p:ext uri="{BB962C8B-B14F-4D97-AF65-F5344CB8AC3E}">
        <p14:creationId xmlns:p14="http://schemas.microsoft.com/office/powerpoint/2010/main" val="34615017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700"/>
                                        <p:tgtEl>
                                          <p:spTgt spid="512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122"/>
                                        </p:tgtEl>
                                        <p:attrNameLst>
                                          <p:attrName>style.visibility</p:attrName>
                                        </p:attrNameLst>
                                      </p:cBhvr>
                                      <p:to>
                                        <p:strVal val="visible"/>
                                      </p:to>
                                    </p:set>
                                    <p:animEffect transition="in" filter="fade">
                                      <p:cBhvr>
                                        <p:cTn id="10" dur="7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5123">
                                            <p:txEl>
                                              <p:pRg st="1" end="1"/>
                                            </p:txEl>
                                          </p:spTgt>
                                        </p:tgtEl>
                                        <p:attrNameLst>
                                          <p:attrName>style.visibility</p:attrName>
                                        </p:attrNameLst>
                                      </p:cBhvr>
                                      <p:to>
                                        <p:strVal val="visible"/>
                                      </p:to>
                                    </p:set>
                                    <p:animEffect transition="in" filter="fade">
                                      <p:cBhvr>
                                        <p:cTn id="15" dur="7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A007F4AE-3B24-4B69-9D53-BB7B511C56CD}"/>
              </a:ext>
            </a:extLst>
          </p:cNvPr>
          <p:cNvSpPr txBox="1">
            <a:spLocks noChangeArrowheads="1"/>
          </p:cNvSpPr>
          <p:nvPr/>
        </p:nvSpPr>
        <p:spPr bwMode="auto">
          <a:xfrm>
            <a:off x="1866900" y="22225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Preparing sales forecasts</a:t>
            </a:r>
            <a:endParaRPr lang="en-GB" altLang="en-US" sz="2400">
              <a:solidFill>
                <a:srgbClr val="007BA4"/>
              </a:solidFill>
            </a:endParaRPr>
          </a:p>
        </p:txBody>
      </p:sp>
      <p:grpSp>
        <p:nvGrpSpPr>
          <p:cNvPr id="27651" name="Group 26">
            <a:extLst>
              <a:ext uri="{FF2B5EF4-FFF2-40B4-BE49-F238E27FC236}">
                <a16:creationId xmlns:a16="http://schemas.microsoft.com/office/drawing/2014/main" id="{F8540996-346F-4F5E-B0B4-C852B60A29EC}"/>
              </a:ext>
            </a:extLst>
          </p:cNvPr>
          <p:cNvGrpSpPr>
            <a:grpSpLocks/>
          </p:cNvGrpSpPr>
          <p:nvPr/>
        </p:nvGrpSpPr>
        <p:grpSpPr bwMode="auto">
          <a:xfrm>
            <a:off x="3881439" y="1316039"/>
            <a:ext cx="4384675" cy="3684587"/>
            <a:chOff x="1353" y="663"/>
            <a:chExt cx="2762" cy="2321"/>
          </a:xfrm>
        </p:grpSpPr>
        <p:sp>
          <p:nvSpPr>
            <p:cNvPr id="27652" name="AutoShape 12">
              <a:extLst>
                <a:ext uri="{FF2B5EF4-FFF2-40B4-BE49-F238E27FC236}">
                  <a16:creationId xmlns:a16="http://schemas.microsoft.com/office/drawing/2014/main" id="{83288CA3-8F37-4C9F-B0A0-A47C5AA902F7}"/>
                </a:ext>
              </a:extLst>
            </p:cNvPr>
            <p:cNvSpPr>
              <a:spLocks noChangeArrowheads="1"/>
            </p:cNvSpPr>
            <p:nvPr/>
          </p:nvSpPr>
          <p:spPr bwMode="auto">
            <a:xfrm>
              <a:off x="1438" y="663"/>
              <a:ext cx="2677" cy="2321"/>
            </a:xfrm>
            <a:prstGeom prst="roundRect">
              <a:avLst>
                <a:gd name="adj" fmla="val 7282"/>
              </a:avLst>
            </a:prstGeom>
            <a:solidFill>
              <a:srgbClr val="DCBB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7653" name="Text Box 20">
              <a:extLst>
                <a:ext uri="{FF2B5EF4-FFF2-40B4-BE49-F238E27FC236}">
                  <a16:creationId xmlns:a16="http://schemas.microsoft.com/office/drawing/2014/main" id="{E61BDAA6-092F-45B8-B5F7-C10864C9C7F7}"/>
                </a:ext>
              </a:extLst>
            </p:cNvPr>
            <p:cNvSpPr txBox="1">
              <a:spLocks noChangeArrowheads="1"/>
            </p:cNvSpPr>
            <p:nvPr/>
          </p:nvSpPr>
          <p:spPr bwMode="auto">
            <a:xfrm>
              <a:off x="1552" y="728"/>
              <a:ext cx="248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Two main approaches:</a:t>
              </a:r>
            </a:p>
          </p:txBody>
        </p:sp>
        <p:grpSp>
          <p:nvGrpSpPr>
            <p:cNvPr id="27654" name="Group 25">
              <a:extLst>
                <a:ext uri="{FF2B5EF4-FFF2-40B4-BE49-F238E27FC236}">
                  <a16:creationId xmlns:a16="http://schemas.microsoft.com/office/drawing/2014/main" id="{6E61CD71-DA9B-4430-9203-084D2EFB408B}"/>
                </a:ext>
              </a:extLst>
            </p:cNvPr>
            <p:cNvGrpSpPr>
              <a:grpSpLocks/>
            </p:cNvGrpSpPr>
            <p:nvPr/>
          </p:nvGrpSpPr>
          <p:grpSpPr bwMode="auto">
            <a:xfrm>
              <a:off x="1353" y="1271"/>
              <a:ext cx="2762" cy="1209"/>
              <a:chOff x="1353" y="1432"/>
              <a:chExt cx="2762" cy="1209"/>
            </a:xfrm>
          </p:grpSpPr>
          <p:sp>
            <p:nvSpPr>
              <p:cNvPr id="27655" name="AutoShape 15">
                <a:extLst>
                  <a:ext uri="{FF2B5EF4-FFF2-40B4-BE49-F238E27FC236}">
                    <a16:creationId xmlns:a16="http://schemas.microsoft.com/office/drawing/2014/main" id="{78DE727C-2332-4D53-A7AF-994189136191}"/>
                  </a:ext>
                </a:extLst>
              </p:cNvPr>
              <p:cNvSpPr>
                <a:spLocks noChangeArrowheads="1"/>
              </p:cNvSpPr>
              <p:nvPr/>
            </p:nvSpPr>
            <p:spPr bwMode="auto">
              <a:xfrm>
                <a:off x="1353" y="1568"/>
                <a:ext cx="359" cy="359"/>
              </a:xfrm>
              <a:prstGeom prst="cube">
                <a:avLst>
                  <a:gd name="adj" fmla="val 2339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nvGrpSpPr>
              <p:cNvPr id="27656" name="Group 23">
                <a:extLst>
                  <a:ext uri="{FF2B5EF4-FFF2-40B4-BE49-F238E27FC236}">
                    <a16:creationId xmlns:a16="http://schemas.microsoft.com/office/drawing/2014/main" id="{E409AFB2-C5BE-4250-851F-B4D779AB8B8E}"/>
                  </a:ext>
                </a:extLst>
              </p:cNvPr>
              <p:cNvGrpSpPr>
                <a:grpSpLocks/>
              </p:cNvGrpSpPr>
              <p:nvPr/>
            </p:nvGrpSpPr>
            <p:grpSpPr bwMode="auto">
              <a:xfrm>
                <a:off x="1951" y="1432"/>
                <a:ext cx="2164" cy="1209"/>
                <a:chOff x="1815" y="1593"/>
                <a:chExt cx="2798" cy="1209"/>
              </a:xfrm>
            </p:grpSpPr>
            <p:sp>
              <p:nvSpPr>
                <p:cNvPr id="27658" name="AutoShape 14">
                  <a:extLst>
                    <a:ext uri="{FF2B5EF4-FFF2-40B4-BE49-F238E27FC236}">
                      <a16:creationId xmlns:a16="http://schemas.microsoft.com/office/drawing/2014/main" id="{F052E4D9-747F-451A-9151-329A2D2DDCD0}"/>
                    </a:ext>
                  </a:extLst>
                </p:cNvPr>
                <p:cNvSpPr>
                  <a:spLocks noChangeArrowheads="1"/>
                </p:cNvSpPr>
                <p:nvPr/>
              </p:nvSpPr>
              <p:spPr bwMode="auto">
                <a:xfrm>
                  <a:off x="1837" y="2270"/>
                  <a:ext cx="2770" cy="532"/>
                </a:xfrm>
                <a:prstGeom prst="cube">
                  <a:avLst>
                    <a:gd name="adj" fmla="val 17106"/>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7659" name="AutoShape 16">
                  <a:extLst>
                    <a:ext uri="{FF2B5EF4-FFF2-40B4-BE49-F238E27FC236}">
                      <a16:creationId xmlns:a16="http://schemas.microsoft.com/office/drawing/2014/main" id="{0499CCCB-251E-4AAF-89F7-46E1FE8B5E70}"/>
                    </a:ext>
                  </a:extLst>
                </p:cNvPr>
                <p:cNvSpPr>
                  <a:spLocks noChangeArrowheads="1"/>
                </p:cNvSpPr>
                <p:nvPr/>
              </p:nvSpPr>
              <p:spPr bwMode="auto">
                <a:xfrm>
                  <a:off x="1843" y="1593"/>
                  <a:ext cx="2770" cy="532"/>
                </a:xfrm>
                <a:prstGeom prst="cube">
                  <a:avLst>
                    <a:gd name="adj" fmla="val 1729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7660" name="Text Box 17">
                  <a:extLst>
                    <a:ext uri="{FF2B5EF4-FFF2-40B4-BE49-F238E27FC236}">
                      <a16:creationId xmlns:a16="http://schemas.microsoft.com/office/drawing/2014/main" id="{2E38BE35-1F4B-4192-A2AB-F71CD9AD63A1}"/>
                    </a:ext>
                  </a:extLst>
                </p:cNvPr>
                <p:cNvSpPr txBox="1">
                  <a:spLocks noChangeArrowheads="1"/>
                </p:cNvSpPr>
                <p:nvPr/>
              </p:nvSpPr>
              <p:spPr bwMode="auto">
                <a:xfrm>
                  <a:off x="1815" y="1765"/>
                  <a:ext cx="26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0000"/>
                      </a:solidFill>
                    </a:rPr>
                    <a:t>Qualitative</a:t>
                  </a:r>
                </a:p>
              </p:txBody>
            </p:sp>
            <p:sp>
              <p:nvSpPr>
                <p:cNvPr id="27661" name="Text Box 18">
                  <a:extLst>
                    <a:ext uri="{FF2B5EF4-FFF2-40B4-BE49-F238E27FC236}">
                      <a16:creationId xmlns:a16="http://schemas.microsoft.com/office/drawing/2014/main" id="{C08456F4-5F52-45A2-BA2D-62B797138438}"/>
                    </a:ext>
                  </a:extLst>
                </p:cNvPr>
                <p:cNvSpPr txBox="1">
                  <a:spLocks noChangeArrowheads="1"/>
                </p:cNvSpPr>
                <p:nvPr/>
              </p:nvSpPr>
              <p:spPr bwMode="auto">
                <a:xfrm>
                  <a:off x="1830" y="2407"/>
                  <a:ext cx="26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0000"/>
                      </a:solidFill>
                    </a:rPr>
                    <a:t>Quantitative</a:t>
                  </a:r>
                </a:p>
              </p:txBody>
            </p:sp>
          </p:grpSp>
          <p:sp>
            <p:nvSpPr>
              <p:cNvPr id="27657" name="AutoShape 21">
                <a:extLst>
                  <a:ext uri="{FF2B5EF4-FFF2-40B4-BE49-F238E27FC236}">
                    <a16:creationId xmlns:a16="http://schemas.microsoft.com/office/drawing/2014/main" id="{D35983DF-BC7C-4420-A40E-5A2AA0C7710F}"/>
                  </a:ext>
                </a:extLst>
              </p:cNvPr>
              <p:cNvSpPr>
                <a:spLocks noChangeArrowheads="1"/>
              </p:cNvSpPr>
              <p:nvPr/>
            </p:nvSpPr>
            <p:spPr bwMode="auto">
              <a:xfrm>
                <a:off x="1356" y="2226"/>
                <a:ext cx="359" cy="359"/>
              </a:xfrm>
              <a:prstGeom prst="cube">
                <a:avLst>
                  <a:gd name="adj" fmla="val 2339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9" name="Text Box 4">
            <a:extLst>
              <a:ext uri="{FF2B5EF4-FFF2-40B4-BE49-F238E27FC236}">
                <a16:creationId xmlns:a16="http://schemas.microsoft.com/office/drawing/2014/main" id="{F71FBBAB-4C83-4D7F-B073-363152B077D6}"/>
              </a:ext>
            </a:extLst>
          </p:cNvPr>
          <p:cNvSpPr txBox="1">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0" fontAlgn="base" hangingPunct="0">
              <a:spcBef>
                <a:spcPct val="0"/>
              </a:spcBef>
              <a:spcAft>
                <a:spcPts val="600"/>
              </a:spcAft>
              <a:buNone/>
              <a:defRPr/>
            </a:pPr>
            <a:r>
              <a:rPr lang="en-US" altLang="en-US" sz="4400" b="1" dirty="0">
                <a:solidFill>
                  <a:srgbClr val="444448"/>
                </a:solidFill>
                <a:latin typeface="Arial" panose="020B0604020202020204"/>
              </a:rPr>
              <a:t>Sales forecasts approaches</a:t>
            </a:r>
            <a:endParaRPr lang="en-US" altLang="en-US" sz="4400" dirty="0">
              <a:solidFill>
                <a:srgbClr val="444448"/>
              </a:solidFill>
              <a:latin typeface="Arial" panose="020B0604020202020204"/>
            </a:endParaRPr>
          </a:p>
        </p:txBody>
      </p:sp>
      <p:grpSp>
        <p:nvGrpSpPr>
          <p:cNvPr id="5" name="Group 4">
            <a:extLst>
              <a:ext uri="{FF2B5EF4-FFF2-40B4-BE49-F238E27FC236}">
                <a16:creationId xmlns:a16="http://schemas.microsoft.com/office/drawing/2014/main" id="{8C39A02D-2845-4758-94B7-5648E2238632}"/>
              </a:ext>
            </a:extLst>
          </p:cNvPr>
          <p:cNvGrpSpPr/>
          <p:nvPr/>
        </p:nvGrpSpPr>
        <p:grpSpPr>
          <a:xfrm>
            <a:off x="847287" y="2467197"/>
            <a:ext cx="10217791" cy="3522541"/>
            <a:chOff x="666044" y="2467197"/>
            <a:chExt cx="7934362" cy="2803253"/>
          </a:xfrm>
        </p:grpSpPr>
        <p:sp>
          <p:nvSpPr>
            <p:cNvPr id="7" name="Freeform: Shape 6">
              <a:extLst>
                <a:ext uri="{FF2B5EF4-FFF2-40B4-BE49-F238E27FC236}">
                  <a16:creationId xmlns:a16="http://schemas.microsoft.com/office/drawing/2014/main" id="{AB83855A-7BD7-4BAA-B227-790D7127D3B9}"/>
                </a:ext>
              </a:extLst>
            </p:cNvPr>
            <p:cNvSpPr/>
            <p:nvPr/>
          </p:nvSpPr>
          <p:spPr>
            <a:xfrm>
              <a:off x="666044" y="2467197"/>
              <a:ext cx="3667161" cy="2803253"/>
            </a:xfrm>
            <a:custGeom>
              <a:avLst/>
              <a:gdLst>
                <a:gd name="connsiteX0" fmla="*/ 0 w 3688853"/>
                <a:gd name="connsiteY0" fmla="*/ 0 h 2213312"/>
                <a:gd name="connsiteX1" fmla="*/ 3688853 w 3688853"/>
                <a:gd name="connsiteY1" fmla="*/ 0 h 2213312"/>
                <a:gd name="connsiteX2" fmla="*/ 3688853 w 3688853"/>
                <a:gd name="connsiteY2" fmla="*/ 2213312 h 2213312"/>
                <a:gd name="connsiteX3" fmla="*/ 0 w 3688853"/>
                <a:gd name="connsiteY3" fmla="*/ 2213312 h 2213312"/>
                <a:gd name="connsiteX4" fmla="*/ 0 w 3688853"/>
                <a:gd name="connsiteY4" fmla="*/ 0 h 221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8853" h="2213312">
                  <a:moveTo>
                    <a:pt x="0" y="0"/>
                  </a:moveTo>
                  <a:lnTo>
                    <a:pt x="3688853" y="0"/>
                  </a:lnTo>
                  <a:lnTo>
                    <a:pt x="3688853" y="2213312"/>
                  </a:lnTo>
                  <a:lnTo>
                    <a:pt x="0" y="2213312"/>
                  </a:lnTo>
                  <a:lnTo>
                    <a:pt x="0" y="0"/>
                  </a:lnTo>
                  <a:close/>
                </a:path>
              </a:pathLst>
            </a:custGeom>
            <a:solidFill>
              <a:schemeClr val="tx1">
                <a:lumMod val="50000"/>
                <a:lumOff val="50000"/>
              </a:schemeClr>
            </a:solidFill>
            <a:ln>
              <a:solidFill>
                <a:schemeClr val="tx1">
                  <a:lumMod val="50000"/>
                  <a:lumOff val="50000"/>
                </a:schemeClr>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80757" tIns="189736" rIns="180757" bIns="189736" numCol="1" spcCol="1270" anchor="t" anchorCtr="0">
              <a:noAutofit/>
            </a:bodyPr>
            <a:lstStyle/>
            <a:p>
              <a:pPr defTabSz="755650">
                <a:lnSpc>
                  <a:spcPct val="90000"/>
                </a:lnSpc>
                <a:spcBef>
                  <a:spcPct val="0"/>
                </a:spcBef>
                <a:spcAft>
                  <a:spcPct val="35000"/>
                </a:spcAft>
              </a:pPr>
              <a:r>
                <a:rPr lang="en-GB" sz="2000" dirty="0">
                  <a:solidFill>
                    <a:prstClr val="white"/>
                  </a:solidFill>
                  <a:latin typeface="Arial" panose="020B0604020202020204"/>
                </a:rPr>
                <a:t>A </a:t>
              </a:r>
              <a:r>
                <a:rPr lang="en-GB" sz="2000" i="1" dirty="0">
                  <a:solidFill>
                    <a:prstClr val="white"/>
                  </a:solidFill>
                  <a:latin typeface="Arial" panose="020B0604020202020204"/>
                </a:rPr>
                <a:t>qualitative approach </a:t>
              </a:r>
              <a:r>
                <a:rPr lang="en-GB" sz="2000" dirty="0">
                  <a:solidFill>
                    <a:prstClr val="white"/>
                  </a:solidFill>
                  <a:latin typeface="Arial" panose="020B0604020202020204"/>
                </a:rPr>
                <a:t>uses subjective judgement to estimate forecasts, using for example:</a:t>
              </a:r>
              <a:endParaRPr lang="en-US" sz="2000" dirty="0">
                <a:solidFill>
                  <a:prstClr val="white"/>
                </a:solidFill>
                <a:latin typeface="Arial" panose="020B0604020202020204"/>
              </a:endParaRPr>
            </a:p>
            <a:p>
              <a:pPr marL="114300" lvl="1" indent="-114300" defTabSz="577850">
                <a:lnSpc>
                  <a:spcPct val="90000"/>
                </a:lnSpc>
                <a:spcBef>
                  <a:spcPct val="0"/>
                </a:spcBef>
                <a:spcAft>
                  <a:spcPct val="15000"/>
                </a:spcAft>
                <a:buFontTx/>
                <a:buChar char="•"/>
              </a:pPr>
              <a:r>
                <a:rPr lang="en-GB" sz="2000" dirty="0">
                  <a:solidFill>
                    <a:prstClr val="white"/>
                  </a:solidFill>
                  <a:latin typeface="Arial" panose="020B0604020202020204"/>
                </a:rPr>
                <a:t>Information and predictions from the sales teams</a:t>
              </a:r>
              <a:endParaRPr lang="en-US" sz="2000" dirty="0">
                <a:solidFill>
                  <a:prstClr val="white"/>
                </a:solidFill>
                <a:latin typeface="Arial" panose="020B0604020202020204"/>
              </a:endParaRPr>
            </a:p>
            <a:p>
              <a:pPr marL="114300" lvl="1" indent="-114300" defTabSz="577850">
                <a:lnSpc>
                  <a:spcPct val="90000"/>
                </a:lnSpc>
                <a:spcBef>
                  <a:spcPct val="0"/>
                </a:spcBef>
                <a:spcAft>
                  <a:spcPct val="15000"/>
                </a:spcAft>
                <a:buFontTx/>
                <a:buChar char="•"/>
              </a:pPr>
              <a:r>
                <a:rPr lang="en-GB" sz="2000" dirty="0">
                  <a:solidFill>
                    <a:prstClr val="white"/>
                  </a:solidFill>
                  <a:latin typeface="Arial" panose="020B0604020202020204"/>
                </a:rPr>
                <a:t>Managers opinions</a:t>
              </a:r>
              <a:endParaRPr lang="en-US" sz="2000" dirty="0">
                <a:solidFill>
                  <a:prstClr val="white"/>
                </a:solidFill>
                <a:latin typeface="Arial" panose="020B0604020202020204"/>
              </a:endParaRPr>
            </a:p>
            <a:p>
              <a:pPr marL="114300" lvl="1" indent="-114300" defTabSz="577850">
                <a:lnSpc>
                  <a:spcPct val="90000"/>
                </a:lnSpc>
                <a:spcBef>
                  <a:spcPct val="0"/>
                </a:spcBef>
                <a:spcAft>
                  <a:spcPct val="15000"/>
                </a:spcAft>
                <a:buFontTx/>
                <a:buChar char="•"/>
              </a:pPr>
              <a:r>
                <a:rPr lang="en-GB" sz="2000" dirty="0">
                  <a:solidFill>
                    <a:prstClr val="white"/>
                  </a:solidFill>
                  <a:latin typeface="Arial" panose="020B0604020202020204"/>
                </a:rPr>
                <a:t>Consumer surveys</a:t>
              </a:r>
              <a:endParaRPr lang="en-US" sz="2000" dirty="0">
                <a:solidFill>
                  <a:prstClr val="white"/>
                </a:solidFill>
                <a:latin typeface="Arial" panose="020B0604020202020204"/>
              </a:endParaRPr>
            </a:p>
          </p:txBody>
        </p:sp>
        <p:sp>
          <p:nvSpPr>
            <p:cNvPr id="8" name="Freeform: Shape 7">
              <a:extLst>
                <a:ext uri="{FF2B5EF4-FFF2-40B4-BE49-F238E27FC236}">
                  <a16:creationId xmlns:a16="http://schemas.microsoft.com/office/drawing/2014/main" id="{082604BC-B8C5-4A2D-ABE1-30BB5CD041F0}"/>
                </a:ext>
              </a:extLst>
            </p:cNvPr>
            <p:cNvSpPr/>
            <p:nvPr/>
          </p:nvSpPr>
          <p:spPr>
            <a:xfrm>
              <a:off x="4810798" y="2467197"/>
              <a:ext cx="3789608" cy="2803253"/>
            </a:xfrm>
            <a:custGeom>
              <a:avLst/>
              <a:gdLst>
                <a:gd name="connsiteX0" fmla="*/ 0 w 3688853"/>
                <a:gd name="connsiteY0" fmla="*/ 0 h 2213312"/>
                <a:gd name="connsiteX1" fmla="*/ 3688853 w 3688853"/>
                <a:gd name="connsiteY1" fmla="*/ 0 h 2213312"/>
                <a:gd name="connsiteX2" fmla="*/ 3688853 w 3688853"/>
                <a:gd name="connsiteY2" fmla="*/ 2213312 h 2213312"/>
                <a:gd name="connsiteX3" fmla="*/ 0 w 3688853"/>
                <a:gd name="connsiteY3" fmla="*/ 2213312 h 2213312"/>
                <a:gd name="connsiteX4" fmla="*/ 0 w 3688853"/>
                <a:gd name="connsiteY4" fmla="*/ 0 h 221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8853" h="2213312">
                  <a:moveTo>
                    <a:pt x="0" y="0"/>
                  </a:moveTo>
                  <a:lnTo>
                    <a:pt x="3688853" y="0"/>
                  </a:lnTo>
                  <a:lnTo>
                    <a:pt x="3688853" y="2213312"/>
                  </a:lnTo>
                  <a:lnTo>
                    <a:pt x="0" y="2213312"/>
                  </a:lnTo>
                  <a:lnTo>
                    <a:pt x="0" y="0"/>
                  </a:lnTo>
                  <a:close/>
                </a:path>
              </a:pathLst>
            </a:custGeom>
            <a:solidFill>
              <a:schemeClr val="tx1">
                <a:lumMod val="50000"/>
                <a:lumOff val="50000"/>
              </a:schemeClr>
            </a:solidFill>
            <a:ln>
              <a:solidFill>
                <a:schemeClr val="tx1">
                  <a:lumMod val="50000"/>
                  <a:lumOff val="50000"/>
                </a:schemeClr>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80757" tIns="189736" rIns="180757" bIns="189736" numCol="1" spcCol="1270" anchor="t" anchorCtr="0">
              <a:noAutofit/>
            </a:bodyPr>
            <a:lstStyle/>
            <a:p>
              <a:pPr defTabSz="755650">
                <a:lnSpc>
                  <a:spcPct val="90000"/>
                </a:lnSpc>
                <a:spcBef>
                  <a:spcPct val="0"/>
                </a:spcBef>
                <a:spcAft>
                  <a:spcPct val="35000"/>
                </a:spcAft>
              </a:pPr>
              <a:r>
                <a:rPr lang="en-GB" sz="2000" dirty="0">
                  <a:solidFill>
                    <a:prstClr val="white"/>
                  </a:solidFill>
                  <a:latin typeface="Arial" panose="020B0604020202020204"/>
                </a:rPr>
                <a:t>A </a:t>
              </a:r>
              <a:r>
                <a:rPr lang="en-GB" sz="2000" i="1" dirty="0">
                  <a:solidFill>
                    <a:prstClr val="white"/>
                  </a:solidFill>
                  <a:latin typeface="Arial" panose="020B0604020202020204"/>
                </a:rPr>
                <a:t>quantitative approach</a:t>
              </a:r>
              <a:r>
                <a:rPr lang="en-GB" sz="2000" dirty="0">
                  <a:solidFill>
                    <a:prstClr val="white"/>
                  </a:solidFill>
                  <a:latin typeface="Arial" panose="020B0604020202020204"/>
                </a:rPr>
                <a:t> uses a numerical analysis based on past performance, for example:</a:t>
              </a:r>
              <a:endParaRPr lang="en-US" sz="2000" dirty="0">
                <a:solidFill>
                  <a:prstClr val="white"/>
                </a:solidFill>
                <a:latin typeface="Arial" panose="020B0604020202020204"/>
              </a:endParaRPr>
            </a:p>
            <a:p>
              <a:pPr marL="114300" lvl="1" indent="-114300" defTabSz="577850">
                <a:lnSpc>
                  <a:spcPct val="90000"/>
                </a:lnSpc>
                <a:spcBef>
                  <a:spcPct val="0"/>
                </a:spcBef>
                <a:spcAft>
                  <a:spcPct val="15000"/>
                </a:spcAft>
                <a:buFontTx/>
                <a:buChar char="•"/>
              </a:pPr>
              <a:r>
                <a:rPr lang="en-GB" sz="2000" dirty="0">
                  <a:solidFill>
                    <a:prstClr val="white"/>
                  </a:solidFill>
                  <a:latin typeface="Arial" panose="020B0604020202020204"/>
                </a:rPr>
                <a:t>Trend analysis</a:t>
              </a:r>
              <a:endParaRPr lang="en-US" sz="2000" dirty="0">
                <a:solidFill>
                  <a:prstClr val="white"/>
                </a:solidFill>
                <a:latin typeface="Arial" panose="020B0604020202020204"/>
              </a:endParaRPr>
            </a:p>
            <a:p>
              <a:pPr marL="114300" lvl="1" indent="-114300" defTabSz="577850">
                <a:lnSpc>
                  <a:spcPct val="90000"/>
                </a:lnSpc>
                <a:spcBef>
                  <a:spcPct val="0"/>
                </a:spcBef>
                <a:spcAft>
                  <a:spcPct val="15000"/>
                </a:spcAft>
                <a:buFontTx/>
                <a:buChar char="•"/>
              </a:pPr>
              <a:r>
                <a:rPr lang="en-GB" sz="2000" dirty="0">
                  <a:solidFill>
                    <a:prstClr val="white"/>
                  </a:solidFill>
                  <a:latin typeface="Arial" panose="020B0604020202020204"/>
                </a:rPr>
                <a:t>Regression analysis</a:t>
              </a:r>
              <a:endParaRPr lang="en-US" sz="2000" dirty="0">
                <a:solidFill>
                  <a:prstClr val="white"/>
                </a:solidFill>
                <a:latin typeface="Arial" panose="020B0604020202020204"/>
              </a:endParaRPr>
            </a:p>
            <a:p>
              <a:pPr marL="114300" lvl="1" indent="-114300" defTabSz="577850">
                <a:lnSpc>
                  <a:spcPct val="90000"/>
                </a:lnSpc>
                <a:spcBef>
                  <a:spcPct val="0"/>
                </a:spcBef>
                <a:spcAft>
                  <a:spcPct val="15000"/>
                </a:spcAft>
                <a:buFontTx/>
                <a:buChar char="•"/>
              </a:pPr>
              <a:r>
                <a:rPr lang="en-GB" sz="2000" dirty="0">
                  <a:solidFill>
                    <a:prstClr val="white"/>
                  </a:solidFill>
                  <a:latin typeface="Arial" panose="020B0604020202020204"/>
                </a:rPr>
                <a:t>Econometric models</a:t>
              </a:r>
              <a:endParaRPr lang="en-US" sz="2000" dirty="0">
                <a:solidFill>
                  <a:prstClr val="white"/>
                </a:solidFill>
                <a:latin typeface="Arial" panose="020B0604020202020204"/>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9A2BD30C-96A5-4944-895F-D26B2B46C343}"/>
              </a:ext>
            </a:extLst>
          </p:cNvPr>
          <p:cNvSpPr txBox="1">
            <a:spLocks noChangeArrowheads="1"/>
          </p:cNvSpPr>
          <p:nvPr/>
        </p:nvSpPr>
        <p:spPr bwMode="auto">
          <a:xfrm>
            <a:off x="2257425" y="212725"/>
            <a:ext cx="767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Preparing projected financial statements</a:t>
            </a:r>
            <a:endParaRPr lang="en-GB" altLang="en-US" sz="2400">
              <a:solidFill>
                <a:srgbClr val="007BA4"/>
              </a:solidFill>
            </a:endParaRPr>
          </a:p>
        </p:txBody>
      </p:sp>
      <p:grpSp>
        <p:nvGrpSpPr>
          <p:cNvPr id="30723" name="Group 37">
            <a:extLst>
              <a:ext uri="{FF2B5EF4-FFF2-40B4-BE49-F238E27FC236}">
                <a16:creationId xmlns:a16="http://schemas.microsoft.com/office/drawing/2014/main" id="{746BB842-4522-45D9-AFA7-6FA266C0BCDE}"/>
              </a:ext>
            </a:extLst>
          </p:cNvPr>
          <p:cNvGrpSpPr>
            <a:grpSpLocks/>
          </p:cNvGrpSpPr>
          <p:nvPr/>
        </p:nvGrpSpPr>
        <p:grpSpPr bwMode="auto">
          <a:xfrm>
            <a:off x="3168650" y="973138"/>
            <a:ext cx="5856288" cy="4602162"/>
            <a:chOff x="1066" y="501"/>
            <a:chExt cx="3689" cy="2899"/>
          </a:xfrm>
        </p:grpSpPr>
        <p:sp>
          <p:nvSpPr>
            <p:cNvPr id="30724" name="AutoShape 35">
              <a:extLst>
                <a:ext uri="{FF2B5EF4-FFF2-40B4-BE49-F238E27FC236}">
                  <a16:creationId xmlns:a16="http://schemas.microsoft.com/office/drawing/2014/main" id="{5C515A50-ECAB-421A-B691-B8198402EE82}"/>
                </a:ext>
              </a:extLst>
            </p:cNvPr>
            <p:cNvSpPr>
              <a:spLocks noChangeArrowheads="1"/>
            </p:cNvSpPr>
            <p:nvPr/>
          </p:nvSpPr>
          <p:spPr bwMode="auto">
            <a:xfrm rot="5400000">
              <a:off x="1460" y="118"/>
              <a:ext cx="947" cy="1713"/>
            </a:xfrm>
            <a:prstGeom prst="roundRect">
              <a:avLst>
                <a:gd name="adj" fmla="val 15148"/>
              </a:avLst>
            </a:prstGeom>
            <a:solidFill>
              <a:srgbClr val="DCBB94"/>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0725" name="AutoShape 6">
              <a:extLst>
                <a:ext uri="{FF2B5EF4-FFF2-40B4-BE49-F238E27FC236}">
                  <a16:creationId xmlns:a16="http://schemas.microsoft.com/office/drawing/2014/main" id="{AF43E4BD-9835-4F67-8730-B8CEE8BB6642}"/>
                </a:ext>
              </a:extLst>
            </p:cNvPr>
            <p:cNvSpPr>
              <a:spLocks noChangeArrowheads="1"/>
            </p:cNvSpPr>
            <p:nvPr/>
          </p:nvSpPr>
          <p:spPr bwMode="auto">
            <a:xfrm>
              <a:off x="1336" y="504"/>
              <a:ext cx="1186" cy="2814"/>
            </a:xfrm>
            <a:prstGeom prst="roundRect">
              <a:avLst>
                <a:gd name="adj" fmla="val 15148"/>
              </a:avLst>
            </a:prstGeom>
            <a:solidFill>
              <a:srgbClr val="DCBB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nvGrpSpPr>
            <p:cNvPr id="30726" name="Group 36">
              <a:extLst>
                <a:ext uri="{FF2B5EF4-FFF2-40B4-BE49-F238E27FC236}">
                  <a16:creationId xmlns:a16="http://schemas.microsoft.com/office/drawing/2014/main" id="{FE2E3BEA-2DEA-459D-9EC3-A9B8C54291E9}"/>
                </a:ext>
              </a:extLst>
            </p:cNvPr>
            <p:cNvGrpSpPr>
              <a:grpSpLocks/>
            </p:cNvGrpSpPr>
            <p:nvPr/>
          </p:nvGrpSpPr>
          <p:grpSpPr bwMode="auto">
            <a:xfrm>
              <a:off x="1216" y="1673"/>
              <a:ext cx="3539" cy="1727"/>
              <a:chOff x="1216" y="2029"/>
              <a:chExt cx="3539" cy="1727"/>
            </a:xfrm>
          </p:grpSpPr>
          <p:sp>
            <p:nvSpPr>
              <p:cNvPr id="30728" name="AutoShape 19">
                <a:extLst>
                  <a:ext uri="{FF2B5EF4-FFF2-40B4-BE49-F238E27FC236}">
                    <a16:creationId xmlns:a16="http://schemas.microsoft.com/office/drawing/2014/main" id="{27333419-E1AA-4912-8B57-9707171F00D1}"/>
                  </a:ext>
                </a:extLst>
              </p:cNvPr>
              <p:cNvSpPr>
                <a:spLocks noChangeArrowheads="1"/>
              </p:cNvSpPr>
              <p:nvPr/>
            </p:nvSpPr>
            <p:spPr bwMode="auto">
              <a:xfrm>
                <a:off x="1436" y="2029"/>
                <a:ext cx="3310" cy="694"/>
              </a:xfrm>
              <a:prstGeom prst="roundRect">
                <a:avLst>
                  <a:gd name="adj" fmla="val 15810"/>
                </a:avLst>
              </a:prstGeom>
              <a:solidFill>
                <a:srgbClr val="E4CE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0729" name="AutoShape 20">
                <a:extLst>
                  <a:ext uri="{FF2B5EF4-FFF2-40B4-BE49-F238E27FC236}">
                    <a16:creationId xmlns:a16="http://schemas.microsoft.com/office/drawing/2014/main" id="{561C4867-042B-4F70-BD5F-1F0CB2CB027C}"/>
                  </a:ext>
                </a:extLst>
              </p:cNvPr>
              <p:cNvSpPr>
                <a:spLocks noChangeArrowheads="1"/>
              </p:cNvSpPr>
              <p:nvPr/>
            </p:nvSpPr>
            <p:spPr bwMode="auto">
              <a:xfrm>
                <a:off x="1216" y="2031"/>
                <a:ext cx="1303" cy="802"/>
              </a:xfrm>
              <a:prstGeom prst="cube">
                <a:avLst>
                  <a:gd name="adj" fmla="val 14213"/>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0730" name="Text Box 21">
                <a:extLst>
                  <a:ext uri="{FF2B5EF4-FFF2-40B4-BE49-F238E27FC236}">
                    <a16:creationId xmlns:a16="http://schemas.microsoft.com/office/drawing/2014/main" id="{EBB14A6B-350F-461D-8CFC-1A8C94092176}"/>
                  </a:ext>
                </a:extLst>
              </p:cNvPr>
              <p:cNvSpPr txBox="1">
                <a:spLocks noChangeArrowheads="1"/>
              </p:cNvSpPr>
              <p:nvPr/>
            </p:nvSpPr>
            <p:spPr bwMode="auto">
              <a:xfrm>
                <a:off x="1255" y="2324"/>
                <a:ext cx="11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Short-term</a:t>
                </a:r>
              </a:p>
            </p:txBody>
          </p:sp>
          <p:sp>
            <p:nvSpPr>
              <p:cNvPr id="30731" name="Text Box 22">
                <a:extLst>
                  <a:ext uri="{FF2B5EF4-FFF2-40B4-BE49-F238E27FC236}">
                    <a16:creationId xmlns:a16="http://schemas.microsoft.com/office/drawing/2014/main" id="{F9B791E6-EA87-4AC8-916E-C5145AB9064B}"/>
                  </a:ext>
                </a:extLst>
              </p:cNvPr>
              <p:cNvSpPr txBox="1">
                <a:spLocks noChangeArrowheads="1"/>
              </p:cNvSpPr>
              <p:nvPr/>
            </p:nvSpPr>
            <p:spPr bwMode="auto">
              <a:xfrm>
                <a:off x="2500" y="2072"/>
                <a:ext cx="2242"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Usually involves detailed forecasts of income, cash flows and financial position</a:t>
                </a:r>
              </a:p>
            </p:txBody>
          </p:sp>
          <p:sp>
            <p:nvSpPr>
              <p:cNvPr id="30732" name="AutoShape 23">
                <a:extLst>
                  <a:ext uri="{FF2B5EF4-FFF2-40B4-BE49-F238E27FC236}">
                    <a16:creationId xmlns:a16="http://schemas.microsoft.com/office/drawing/2014/main" id="{0E8A5901-CA86-486B-B75E-68044C52CA1F}"/>
                  </a:ext>
                </a:extLst>
              </p:cNvPr>
              <p:cNvSpPr>
                <a:spLocks noChangeArrowheads="1"/>
              </p:cNvSpPr>
              <p:nvPr/>
            </p:nvSpPr>
            <p:spPr bwMode="auto">
              <a:xfrm>
                <a:off x="1445" y="2952"/>
                <a:ext cx="3310" cy="694"/>
              </a:xfrm>
              <a:prstGeom prst="roundRect">
                <a:avLst>
                  <a:gd name="adj" fmla="val 15810"/>
                </a:avLst>
              </a:prstGeom>
              <a:solidFill>
                <a:srgbClr val="E4CE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0733" name="AutoShape 24">
                <a:extLst>
                  <a:ext uri="{FF2B5EF4-FFF2-40B4-BE49-F238E27FC236}">
                    <a16:creationId xmlns:a16="http://schemas.microsoft.com/office/drawing/2014/main" id="{5ACB5E11-A1DD-48FD-988B-0A065D8C49AE}"/>
                  </a:ext>
                </a:extLst>
              </p:cNvPr>
              <p:cNvSpPr>
                <a:spLocks noChangeArrowheads="1"/>
              </p:cNvSpPr>
              <p:nvPr/>
            </p:nvSpPr>
            <p:spPr bwMode="auto">
              <a:xfrm>
                <a:off x="1216" y="2954"/>
                <a:ext cx="1312" cy="802"/>
              </a:xfrm>
              <a:prstGeom prst="cube">
                <a:avLst>
                  <a:gd name="adj" fmla="val 14213"/>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0734" name="Text Box 25">
                <a:extLst>
                  <a:ext uri="{FF2B5EF4-FFF2-40B4-BE49-F238E27FC236}">
                    <a16:creationId xmlns:a16="http://schemas.microsoft.com/office/drawing/2014/main" id="{C601A4B8-24FA-4535-AC55-A69A2211286A}"/>
                  </a:ext>
                </a:extLst>
              </p:cNvPr>
              <p:cNvSpPr txBox="1">
                <a:spLocks noChangeArrowheads="1"/>
              </p:cNvSpPr>
              <p:nvPr/>
            </p:nvSpPr>
            <p:spPr bwMode="auto">
              <a:xfrm>
                <a:off x="1265" y="3247"/>
                <a:ext cx="11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Long-term</a:t>
                </a:r>
              </a:p>
            </p:txBody>
          </p:sp>
          <p:sp>
            <p:nvSpPr>
              <p:cNvPr id="30735" name="Rectangle 26">
                <a:extLst>
                  <a:ext uri="{FF2B5EF4-FFF2-40B4-BE49-F238E27FC236}">
                    <a16:creationId xmlns:a16="http://schemas.microsoft.com/office/drawing/2014/main" id="{964EB023-96E0-4C3C-B2A5-776D3E2727A7}"/>
                  </a:ext>
                </a:extLst>
              </p:cNvPr>
              <p:cNvSpPr>
                <a:spLocks noChangeArrowheads="1"/>
              </p:cNvSpPr>
              <p:nvPr/>
            </p:nvSpPr>
            <p:spPr bwMode="auto">
              <a:xfrm>
                <a:off x="2543" y="3093"/>
                <a:ext cx="214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a:solidFill>
                      <a:srgbClr val="000000"/>
                    </a:solidFill>
                  </a:rPr>
                  <a:t>Usually involves making simplifying assumptions</a:t>
                </a:r>
              </a:p>
            </p:txBody>
          </p:sp>
        </p:grpSp>
        <p:sp>
          <p:nvSpPr>
            <p:cNvPr id="30727" name="Text Box 14">
              <a:extLst>
                <a:ext uri="{FF2B5EF4-FFF2-40B4-BE49-F238E27FC236}">
                  <a16:creationId xmlns:a16="http://schemas.microsoft.com/office/drawing/2014/main" id="{606EE51B-4506-4D56-9D77-693C2A32C6D4}"/>
                </a:ext>
              </a:extLst>
            </p:cNvPr>
            <p:cNvSpPr txBox="1">
              <a:spLocks noChangeArrowheads="1"/>
            </p:cNvSpPr>
            <p:nvPr/>
          </p:nvSpPr>
          <p:spPr bwMode="auto">
            <a:xfrm>
              <a:off x="1066" y="561"/>
              <a:ext cx="1697"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i="1">
                  <a:solidFill>
                    <a:srgbClr val="CC0000"/>
                  </a:solidFill>
                </a:rPr>
                <a:t>Projected financial statements may cover a short-term or long-term horizon:</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C4F466B-E4D7-4A20-902D-23ED3A29D06A}"/>
              </a:ext>
            </a:extLst>
          </p:cNvPr>
          <p:cNvSpPr>
            <a:spLocks noGrp="1"/>
          </p:cNvSpPr>
          <p:nvPr>
            <p:ph type="title"/>
          </p:nvPr>
        </p:nvSpPr>
        <p:spPr>
          <a:xfrm>
            <a:off x="838200" y="556995"/>
            <a:ext cx="10515600" cy="1133693"/>
          </a:xfrm>
        </p:spPr>
        <p:txBody>
          <a:bodyPr vert="horz" lIns="91440" tIns="45720" rIns="91440" bIns="45720" numCol="1" anchorCtr="0" compatLnSpc="1">
            <a:prstTxWarp prst="textNoShape">
              <a:avLst/>
            </a:prstTxWarp>
            <a:normAutofit/>
          </a:bodyPr>
          <a:lstStyle/>
          <a:p>
            <a:r>
              <a:rPr lang="en-US" sz="5200" b="0" dirty="0">
                <a:latin typeface="Arial" panose="020B0604020202020204" pitchFamily="34" charset="0"/>
                <a:ea typeface="+mj-lt"/>
                <a:cs typeface="Arial" panose="020B0604020202020204" pitchFamily="34" charset="0"/>
              </a:rPr>
              <a:t>Projected Cash Flow Statement</a:t>
            </a:r>
          </a:p>
          <a:p>
            <a:endParaRPr lang="en-US" sz="5200" dirty="0">
              <a:latin typeface="Arial" panose="020B0604020202020204" pitchFamily="34" charset="0"/>
              <a:cs typeface="Arial" panose="020B0604020202020204" pitchFamily="34" charset="0"/>
            </a:endParaRPr>
          </a:p>
        </p:txBody>
      </p:sp>
      <p:graphicFrame>
        <p:nvGraphicFramePr>
          <p:cNvPr id="10" name="Content Placeholder 2">
            <a:extLst>
              <a:ext uri="{FF2B5EF4-FFF2-40B4-BE49-F238E27FC236}">
                <a16:creationId xmlns:a16="http://schemas.microsoft.com/office/drawing/2014/main" id="{1CC5274C-0B59-4214-AFB5-F94EA651DBEE}"/>
              </a:ext>
            </a:extLst>
          </p:cNvPr>
          <p:cNvGraphicFramePr>
            <a:graphicFrameLocks noGrp="1"/>
          </p:cNvGraphicFramePr>
          <p:nvPr>
            <p:ph idx="1"/>
            <p:extLst>
              <p:ext uri="{D42A27DB-BD31-4B8C-83A1-F6EECF244321}">
                <p14:modId xmlns:p14="http://schemas.microsoft.com/office/powerpoint/2010/main" val="26632867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101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779F639D-3062-4A80-93FA-9E9E7CD04D7B}"/>
              </a:ext>
            </a:extLst>
          </p:cNvPr>
          <p:cNvSpPr txBox="1">
            <a:spLocks noChangeArrowheads="1"/>
          </p:cNvSpPr>
          <p:nvPr/>
        </p:nvSpPr>
        <p:spPr bwMode="auto">
          <a:xfrm>
            <a:off x="2493964" y="222251"/>
            <a:ext cx="7204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cs typeface="Arial" panose="020B0604020202020204" pitchFamily="34" charset="0"/>
              </a:rPr>
              <a:t>Figure 2.2 Sources of cash inflows and outflows</a:t>
            </a:r>
            <a:endParaRPr lang="en-GB" altLang="en-US" sz="2400">
              <a:solidFill>
                <a:srgbClr val="007BA4"/>
              </a:solidFill>
              <a:cs typeface="Arial" panose="020B0604020202020204" pitchFamily="34" charset="0"/>
            </a:endParaRPr>
          </a:p>
        </p:txBody>
      </p:sp>
      <p:pic>
        <p:nvPicPr>
          <p:cNvPr id="32771" name="Picture 18" descr="\\192.168.9.252\08macdata04\08VOL4\Graphics\Powerpoint\PE_UK\PE536-ATRILL\Final files\GIF\ch02\M02NF002.gif">
            <a:extLst>
              <a:ext uri="{FF2B5EF4-FFF2-40B4-BE49-F238E27FC236}">
                <a16:creationId xmlns:a16="http://schemas.microsoft.com/office/drawing/2014/main" id="{345C1D65-2BE7-4DE2-A242-4E2924C02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14" y="1033463"/>
            <a:ext cx="7292975"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D9F86EB-BCA2-4C17-941C-3010D000B8FD}"/>
              </a:ext>
            </a:extLst>
          </p:cNvPr>
          <p:cNvGraphicFramePr>
            <a:graphicFrameLocks noGrp="1"/>
          </p:cNvGraphicFramePr>
          <p:nvPr/>
        </p:nvGraphicFramePr>
        <p:xfrm>
          <a:off x="3062289" y="1079501"/>
          <a:ext cx="6067425" cy="5251447"/>
        </p:xfrm>
        <a:graphic>
          <a:graphicData uri="http://schemas.openxmlformats.org/drawingml/2006/table">
            <a:tbl>
              <a:tblPr/>
              <a:tblGrid>
                <a:gridCol w="1447944">
                  <a:extLst>
                    <a:ext uri="{9D8B030D-6E8A-4147-A177-3AD203B41FA5}">
                      <a16:colId xmlns:a16="http://schemas.microsoft.com/office/drawing/2014/main" val="20000"/>
                    </a:ext>
                  </a:extLst>
                </a:gridCol>
                <a:gridCol w="718686">
                  <a:extLst>
                    <a:ext uri="{9D8B030D-6E8A-4147-A177-3AD203B41FA5}">
                      <a16:colId xmlns:a16="http://schemas.microsoft.com/office/drawing/2014/main" val="20001"/>
                    </a:ext>
                  </a:extLst>
                </a:gridCol>
                <a:gridCol w="708120">
                  <a:extLst>
                    <a:ext uri="{9D8B030D-6E8A-4147-A177-3AD203B41FA5}">
                      <a16:colId xmlns:a16="http://schemas.microsoft.com/office/drawing/2014/main" val="20002"/>
                    </a:ext>
                  </a:extLst>
                </a:gridCol>
                <a:gridCol w="708120">
                  <a:extLst>
                    <a:ext uri="{9D8B030D-6E8A-4147-A177-3AD203B41FA5}">
                      <a16:colId xmlns:a16="http://schemas.microsoft.com/office/drawing/2014/main" val="20003"/>
                    </a:ext>
                  </a:extLst>
                </a:gridCol>
                <a:gridCol w="739826">
                  <a:extLst>
                    <a:ext uri="{9D8B030D-6E8A-4147-A177-3AD203B41FA5}">
                      <a16:colId xmlns:a16="http://schemas.microsoft.com/office/drawing/2014/main" val="20004"/>
                    </a:ext>
                  </a:extLst>
                </a:gridCol>
                <a:gridCol w="760963">
                  <a:extLst>
                    <a:ext uri="{9D8B030D-6E8A-4147-A177-3AD203B41FA5}">
                      <a16:colId xmlns:a16="http://schemas.microsoft.com/office/drawing/2014/main" val="20005"/>
                    </a:ext>
                  </a:extLst>
                </a:gridCol>
                <a:gridCol w="548778">
                  <a:extLst>
                    <a:ext uri="{9D8B030D-6E8A-4147-A177-3AD203B41FA5}">
                      <a16:colId xmlns:a16="http://schemas.microsoft.com/office/drawing/2014/main" val="20006"/>
                    </a:ext>
                  </a:extLst>
                </a:gridCol>
                <a:gridCol w="434988">
                  <a:extLst>
                    <a:ext uri="{9D8B030D-6E8A-4147-A177-3AD203B41FA5}">
                      <a16:colId xmlns:a16="http://schemas.microsoft.com/office/drawing/2014/main" val="20007"/>
                    </a:ext>
                  </a:extLst>
                </a:gridCol>
              </a:tblGrid>
              <a:tr h="435698">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40809"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Jan</a:t>
                      </a:r>
                    </a:p>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£000</a:t>
                      </a:r>
                    </a:p>
                  </a:txBody>
                  <a:tcPr marL="0" marR="0" marT="40809"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Feb</a:t>
                      </a:r>
                    </a:p>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£000</a:t>
                      </a:r>
                    </a:p>
                  </a:txBody>
                  <a:tcPr marL="0" marR="0" marT="40809"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Mar</a:t>
                      </a:r>
                    </a:p>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£000</a:t>
                      </a:r>
                    </a:p>
                  </a:txBody>
                  <a:tcPr marL="0" marR="0" marT="40809"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Apr</a:t>
                      </a:r>
                    </a:p>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£000</a:t>
                      </a:r>
                    </a:p>
                  </a:txBody>
                  <a:tcPr marL="0" marR="0" marT="40809"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May</a:t>
                      </a:r>
                    </a:p>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£000</a:t>
                      </a:r>
                    </a:p>
                  </a:txBody>
                  <a:tcPr marL="0" marR="0" marT="40809"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June</a:t>
                      </a:r>
                    </a:p>
                    <a:p>
                      <a:pPr marL="0" marR="0" lvl="0" indent="0" algn="l" defTabSz="914400" rtl="0" eaLnBrk="1" fontAlgn="base" latinLnBrk="0" hangingPunct="1">
                        <a:lnSpc>
                          <a:spcPts val="12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£000</a:t>
                      </a:r>
                    </a:p>
                  </a:txBody>
                  <a:tcPr marL="0" marR="0" marT="40809"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700" b="0" i="0" u="none" strike="noStrike" cap="none" normalizeH="0" baseline="0" dirty="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47726">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pitchFamily="34" charset="0"/>
                          <a:cs typeface="Times New Roman" pitchFamily="18" charset="0"/>
                        </a:rPr>
                        <a:t>Cash inflows</a:t>
                      </a:r>
                      <a:endParaRPr kumimoji="0" lang="en-GB" sz="1300" b="0" i="0" u="none" strike="noStrike" cap="none" normalizeH="0" baseline="0" dirty="0">
                        <a:ln>
                          <a:noFill/>
                        </a:ln>
                        <a:solidFill>
                          <a:schemeClr val="tx1"/>
                        </a:solidFill>
                        <a:effectLst/>
                        <a:latin typeface="Arial" pitchFamily="34" charset="0"/>
                        <a:cs typeface="Times New Roman" pitchFamily="18" charset="0"/>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700" b="0" i="0" u="none" strike="noStrike" cap="none" normalizeH="0" baseline="0" dirty="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90225">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cs typeface="Times New Roman" pitchFamily="18" charset="0"/>
                        </a:rPr>
                        <a:t>Issue of shares</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GB" sz="1000" b="0" i="0" u="none" strike="noStrike" cap="none" normalizeH="0" baseline="0">
                          <a:ln>
                            <a:noFill/>
                          </a:ln>
                          <a:solidFill>
                            <a:srgbClr val="000000"/>
                          </a:solidFill>
                          <a:effectLst/>
                          <a:latin typeface="Times New Roman" pitchFamily="18" charset="0"/>
                          <a:ea typeface="Times New Roman" pitchFamily="18" charset="0"/>
                          <a:cs typeface="MinionPro-Regular"/>
                        </a:rPr>
                        <a:t> </a:t>
                      </a:r>
                      <a:endParaRPr kumimoji="0" lang="en-GB" sz="1000" b="0" i="0" u="none" strike="noStrike" cap="none" normalizeH="0" baseline="0">
                        <a:ln>
                          <a:noFill/>
                        </a:ln>
                        <a:solidFill>
                          <a:srgbClr val="000000"/>
                        </a:solidFill>
                        <a:effectLst/>
                        <a:latin typeface="MinionPro-Regular"/>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7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90225">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cs typeface="Times New Roman" pitchFamily="18" charset="0"/>
                        </a:rPr>
                        <a:t>Credit sales</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7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97941">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IN" sz="1000" b="0" i="0" u="none" strike="noStrike" cap="none" normalizeH="0" baseline="0">
                        <a:ln>
                          <a:noFill/>
                        </a:ln>
                        <a:solidFill>
                          <a:schemeClr val="tx1"/>
                        </a:solidFill>
                        <a:effectLst/>
                        <a:latin typeface="Arial" pitchFamily="34" charset="0"/>
                        <a:cs typeface="Times New Roman" pitchFamily="18" charset="0"/>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7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18661">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Times New Roman" pitchFamily="18" charset="0"/>
                        </a:rPr>
                        <a:t>Cash outflows</a:t>
                      </a: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dirty="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7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90225">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cs typeface="Times New Roman" pitchFamily="18" charset="0"/>
                        </a:rPr>
                        <a:t>Credit purchases</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7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90225">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Arial" pitchFamily="34" charset="0"/>
                          <a:cs typeface="Times New Roman" pitchFamily="18" charset="0"/>
                        </a:rPr>
                        <a:t>Other costs</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dirty="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700" b="0" i="0" u="none" strike="noStrike" cap="none" normalizeH="0" baseline="0" dirty="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90225">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cs typeface="Times New Roman" pitchFamily="18" charset="0"/>
                        </a:rPr>
                        <a:t>Rent and rates</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HelveticaNeueLTW1G-Roman"/>
                          <a:ea typeface="Times New Roman" pitchFamily="18" charset="0"/>
                          <a:cs typeface="HelveticaNeueLTW1G-Roman"/>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500" b="0" i="0" u="none" strike="noStrike" cap="none" normalizeH="0" baseline="0" dirty="0">
                        <a:ln>
                          <a:noFill/>
                        </a:ln>
                        <a:solidFill>
                          <a:schemeClr val="tx1"/>
                        </a:solidFill>
                        <a:effectLst/>
                        <a:latin typeface="Arial"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97941">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IN" sz="1000" b="0" i="0" u="none" strike="noStrike" cap="none" normalizeH="0" baseline="0" dirty="0">
                        <a:ln>
                          <a:noFill/>
                        </a:ln>
                        <a:solidFill>
                          <a:schemeClr val="tx1"/>
                        </a:solidFill>
                        <a:effectLst/>
                        <a:latin typeface="Arial" pitchFamily="34" charset="0"/>
                        <a:cs typeface="Times New Roman" pitchFamily="18" charset="0"/>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HelveticaNeueLTW1G-Roman"/>
                          <a:ea typeface="Times New Roman" pitchFamily="18" charset="0"/>
                          <a:cs typeface="HelveticaNeueLTW1G-Roman"/>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500" b="0" i="0" u="none" strike="noStrike" cap="none" normalizeH="0" baseline="0" dirty="0">
                        <a:ln>
                          <a:noFill/>
                        </a:ln>
                        <a:solidFill>
                          <a:schemeClr val="tx1"/>
                        </a:solidFill>
                        <a:effectLst/>
                        <a:latin typeface="Arial"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418661">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Times New Roman" pitchFamily="18" charset="0"/>
                        </a:rPr>
                        <a:t>Net cash flow</a:t>
                      </a: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dirty="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IN" sz="1000" b="0" i="0" u="none" strike="noStrike" cap="none" normalizeH="0" baseline="0">
                        <a:ln>
                          <a:noFill/>
                        </a:ln>
                        <a:solidFill>
                          <a:srgbClr val="000000"/>
                        </a:solidFill>
                        <a:effectLst/>
                        <a:latin typeface="Times New Roman" pitchFamily="18" charset="0"/>
                        <a:ea typeface="Times New Roman" pitchFamily="18" charset="0"/>
                        <a:cs typeface="MinionPro-Regular"/>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700" b="0" i="0" u="none" strike="noStrike" cap="none" normalizeH="0" baseline="0" dirty="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93469">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Arial" pitchFamily="34" charset="0"/>
                          <a:cs typeface="Times New Roman" pitchFamily="18" charset="0"/>
                        </a:rPr>
                        <a:t>Opening balance</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Times New Roman" pitchFamily="18" charset="0"/>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HelveticaNeueLTW1G-Roman"/>
                          <a:ea typeface="Times New Roman" pitchFamily="18" charset="0"/>
                          <a:cs typeface="HelveticaNeueLTW1G-Roman"/>
                        </a:rPr>
                        <a:t>____</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500" b="0" i="0" u="none" strike="noStrike" cap="none" normalizeH="0" baseline="0" dirty="0">
                        <a:ln>
                          <a:noFill/>
                        </a:ln>
                        <a:solidFill>
                          <a:schemeClr val="tx1"/>
                        </a:solidFill>
                        <a:effectLst/>
                        <a:latin typeface="Arial"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390225">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cs typeface="Times New Roman" pitchFamily="18" charset="0"/>
                        </a:rPr>
                        <a:t>Closing balance</a:t>
                      </a: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000" b="0" i="0" u="sng" strike="noStrike" cap="none" normalizeH="0" baseline="0" dirty="0">
                          <a:ln>
                            <a:noFill/>
                          </a:ln>
                          <a:solidFill>
                            <a:srgbClr val="000000"/>
                          </a:solidFill>
                          <a:effectLst/>
                          <a:latin typeface="HelveticaNeueLTW1G-Roman"/>
                          <a:ea typeface="Times New Roman" pitchFamily="18" charset="0"/>
                          <a:cs typeface="HelveticaNeueLTW1G-Roman"/>
                        </a:rPr>
                        <a:t>____</a:t>
                      </a:r>
                      <a:endParaRPr kumimoji="0" lang="en-GB" sz="1000" b="0" i="0" u="none" strike="noStrike" cap="none" normalizeH="0" baseline="0" dirty="0">
                        <a:ln>
                          <a:noFill/>
                        </a:ln>
                        <a:solidFill>
                          <a:srgbClr val="000000"/>
                        </a:solidFill>
                        <a:effectLst/>
                        <a:latin typeface="HelveticaNeueLTW1G-Roman"/>
                        <a:ea typeface="Times New Roman" pitchFamily="18" charset="0"/>
                        <a:cs typeface="HelveticaNeueLTW1G-Roman"/>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000" b="0" i="0" u="sng" strike="noStrike" cap="none" normalizeH="0" baseline="0" dirty="0">
                          <a:ln>
                            <a:noFill/>
                          </a:ln>
                          <a:solidFill>
                            <a:srgbClr val="000000"/>
                          </a:solidFill>
                          <a:effectLst/>
                          <a:latin typeface="HelveticaNeueLTW1G-Roman"/>
                          <a:ea typeface="Times New Roman" pitchFamily="18" charset="0"/>
                          <a:cs typeface="HelveticaNeueLTW1G-Roman"/>
                        </a:rPr>
                        <a:t>____</a:t>
                      </a:r>
                      <a:endParaRPr kumimoji="0" lang="en-GB" sz="1000" b="0" i="0" u="none" strike="noStrike" cap="none" normalizeH="0" baseline="0" dirty="0">
                        <a:ln>
                          <a:noFill/>
                        </a:ln>
                        <a:solidFill>
                          <a:srgbClr val="000000"/>
                        </a:solidFill>
                        <a:effectLst/>
                        <a:latin typeface="HelveticaNeueLTW1G-Roman"/>
                        <a:ea typeface="Times New Roman" pitchFamily="18" charset="0"/>
                        <a:cs typeface="HelveticaNeueLTW1G-Roman"/>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000" b="0" i="0" u="sng" strike="noStrike" cap="none" normalizeH="0" baseline="0" dirty="0">
                          <a:ln>
                            <a:noFill/>
                          </a:ln>
                          <a:solidFill>
                            <a:srgbClr val="000000"/>
                          </a:solidFill>
                          <a:effectLst/>
                          <a:latin typeface="HelveticaNeueLTW1G-Roman"/>
                          <a:ea typeface="Times New Roman" pitchFamily="18" charset="0"/>
                          <a:cs typeface="HelveticaNeueLTW1G-Roman"/>
                        </a:rPr>
                        <a:t>____</a:t>
                      </a:r>
                      <a:endParaRPr kumimoji="0" lang="en-GB" sz="1000" b="0" i="0" u="none" strike="noStrike" cap="none" normalizeH="0" baseline="0" dirty="0">
                        <a:ln>
                          <a:noFill/>
                        </a:ln>
                        <a:solidFill>
                          <a:srgbClr val="000000"/>
                        </a:solidFill>
                        <a:effectLst/>
                        <a:latin typeface="HelveticaNeueLTW1G-Roman"/>
                        <a:ea typeface="Times New Roman" pitchFamily="18" charset="0"/>
                        <a:cs typeface="HelveticaNeueLTW1G-Roman"/>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000" b="0" i="0" u="sng" strike="noStrike" cap="none" normalizeH="0" baseline="0" dirty="0">
                          <a:ln>
                            <a:noFill/>
                          </a:ln>
                          <a:solidFill>
                            <a:srgbClr val="000000"/>
                          </a:solidFill>
                          <a:effectLst/>
                          <a:latin typeface="HelveticaNeueLTW1G-Roman"/>
                          <a:ea typeface="Times New Roman" pitchFamily="18" charset="0"/>
                          <a:cs typeface="HelveticaNeueLTW1G-Roman"/>
                        </a:rPr>
                        <a:t>____</a:t>
                      </a:r>
                      <a:endParaRPr kumimoji="0" lang="en-GB" sz="1000" b="0" i="0" u="none" strike="noStrike" cap="none" normalizeH="0" baseline="0" dirty="0">
                        <a:ln>
                          <a:noFill/>
                        </a:ln>
                        <a:solidFill>
                          <a:srgbClr val="000000"/>
                        </a:solidFill>
                        <a:effectLst/>
                        <a:latin typeface="HelveticaNeueLTW1G-Roman"/>
                        <a:ea typeface="Times New Roman" pitchFamily="18" charset="0"/>
                        <a:cs typeface="HelveticaNeueLTW1G-Roman"/>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000" b="0" i="0" u="sng" strike="noStrike" cap="none" normalizeH="0" baseline="0" dirty="0">
                          <a:ln>
                            <a:noFill/>
                          </a:ln>
                          <a:solidFill>
                            <a:srgbClr val="000000"/>
                          </a:solidFill>
                          <a:effectLst/>
                          <a:latin typeface="HelveticaNeueLTW1G-Roman"/>
                          <a:ea typeface="Times New Roman" pitchFamily="18" charset="0"/>
                          <a:cs typeface="HelveticaNeueLTW1G-Roman"/>
                        </a:rPr>
                        <a:t>____</a:t>
                      </a:r>
                      <a:endParaRPr kumimoji="0" lang="en-GB" sz="1000" b="0" i="0" u="none" strike="noStrike" cap="none" normalizeH="0" baseline="0" dirty="0">
                        <a:ln>
                          <a:noFill/>
                        </a:ln>
                        <a:solidFill>
                          <a:srgbClr val="000000"/>
                        </a:solidFill>
                        <a:effectLst/>
                        <a:latin typeface="HelveticaNeueLTW1G-Roman"/>
                        <a:ea typeface="Times New Roman" pitchFamily="18" charset="0"/>
                        <a:cs typeface="HelveticaNeueLTW1G-Roman"/>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GB" sz="1000" b="0" i="0" u="sng" strike="noStrike" cap="none" normalizeH="0" baseline="0" dirty="0">
                          <a:ln>
                            <a:noFill/>
                          </a:ln>
                          <a:solidFill>
                            <a:srgbClr val="000000"/>
                          </a:solidFill>
                          <a:effectLst/>
                          <a:latin typeface="HelveticaNeueLTW1G-Roman"/>
                          <a:ea typeface="Times New Roman" pitchFamily="18" charset="0"/>
                          <a:cs typeface="HelveticaNeueLTW1G-Roman"/>
                        </a:rPr>
                        <a:t>____</a:t>
                      </a:r>
                      <a:endParaRPr kumimoji="0" lang="en-GB" sz="1000" b="0" i="0" u="none" strike="noStrike" cap="none" normalizeH="0" baseline="0" dirty="0">
                        <a:ln>
                          <a:noFill/>
                        </a:ln>
                        <a:solidFill>
                          <a:srgbClr val="000000"/>
                        </a:solidFill>
                        <a:effectLst/>
                        <a:latin typeface="HelveticaNeueLTW1G-Roman"/>
                        <a:ea typeface="Times New Roman" pitchFamily="18" charset="0"/>
                        <a:cs typeface="HelveticaNeueLTW1G-Roman"/>
                      </a:endParaRPr>
                    </a:p>
                  </a:txBody>
                  <a:tcPr marL="0" marR="0" marT="29681" marB="1113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700" b="0" i="0" u="none" strike="noStrike" cap="none" normalizeH="0" baseline="0" dirty="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bl>
          </a:graphicData>
        </a:graphic>
      </p:graphicFrame>
      <p:sp>
        <p:nvSpPr>
          <p:cNvPr id="34923" name="Rectangle 1">
            <a:extLst>
              <a:ext uri="{FF2B5EF4-FFF2-40B4-BE49-F238E27FC236}">
                <a16:creationId xmlns:a16="http://schemas.microsoft.com/office/drawing/2014/main" id="{416B8C84-269F-413F-B4BD-78DCCF4CEF8F}"/>
              </a:ext>
            </a:extLst>
          </p:cNvPr>
          <p:cNvSpPr>
            <a:spLocks noChangeArrowheads="1"/>
          </p:cNvSpPr>
          <p:nvPr/>
        </p:nvSpPr>
        <p:spPr bwMode="auto">
          <a:xfrm>
            <a:off x="1865314" y="66676"/>
            <a:ext cx="8461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0" fontAlgn="base" hangingPunct="0">
              <a:spcBef>
                <a:spcPct val="0"/>
              </a:spcBef>
              <a:spcAft>
                <a:spcPct val="0"/>
              </a:spcAft>
              <a:buNone/>
              <a:defRPr/>
            </a:pPr>
            <a:r>
              <a:rPr lang="en-GB" altLang="en-US" sz="2400" b="1">
                <a:solidFill>
                  <a:srgbClr val="007BA4"/>
                </a:solidFill>
                <a:cs typeface="Times New Roman" panose="02020603050405020304" pitchFamily="18" charset="0"/>
              </a:rPr>
              <a:t>Projected cash flow statement for</a:t>
            </a:r>
            <a:br>
              <a:rPr lang="en-GB" altLang="en-US" sz="2400" b="1">
                <a:solidFill>
                  <a:srgbClr val="007BA4"/>
                </a:solidFill>
                <a:cs typeface="Times New Roman" panose="02020603050405020304" pitchFamily="18" charset="0"/>
              </a:rPr>
            </a:br>
            <a:r>
              <a:rPr lang="en-GB" altLang="en-US" sz="2400" b="1">
                <a:solidFill>
                  <a:srgbClr val="007BA4"/>
                </a:solidFill>
                <a:cs typeface="Times New Roman" panose="02020603050405020304" pitchFamily="18" charset="0"/>
              </a:rPr>
              <a:t>the six months to 30 June</a:t>
            </a:r>
            <a:endParaRPr lang="en-GB" altLang="en-US" sz="2400">
              <a:solidFill>
                <a:srgbClr val="007BA4"/>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BE1C88-EEAB-424A-8D19-A9C346945465}"/>
              </a:ext>
            </a:extLst>
          </p:cNvPr>
          <p:cNvSpPr>
            <a:spLocks noGrp="1"/>
          </p:cNvSpPr>
          <p:nvPr>
            <p:ph type="title"/>
          </p:nvPr>
        </p:nvSpPr>
        <p:spPr/>
        <p:txBody>
          <a:bodyPr wrap="square" anchor="ctr">
            <a:normAutofit/>
          </a:bodyPr>
          <a:lstStyle/>
          <a:p>
            <a:r>
              <a:rPr lang="en-US" dirty="0">
                <a:latin typeface="Arial" panose="020B0604020202020204" pitchFamily="34" charset="0"/>
                <a:cs typeface="Arial" panose="020B0604020202020204" pitchFamily="34" charset="0"/>
              </a:rPr>
              <a:t>Cash flow items</a:t>
            </a:r>
          </a:p>
        </p:txBody>
      </p:sp>
      <p:graphicFrame>
        <p:nvGraphicFramePr>
          <p:cNvPr id="17" name="Diagram 13">
            <a:extLst>
              <a:ext uri="{FF2B5EF4-FFF2-40B4-BE49-F238E27FC236}">
                <a16:creationId xmlns:a16="http://schemas.microsoft.com/office/drawing/2014/main" id="{7857D1AB-30FD-42FA-B61B-6E6111B9672F}"/>
              </a:ext>
            </a:extLst>
          </p:cNvPr>
          <p:cNvGraphicFramePr/>
          <p:nvPr>
            <p:extLst>
              <p:ext uri="{D42A27DB-BD31-4B8C-83A1-F6EECF244321}">
                <p14:modId xmlns:p14="http://schemas.microsoft.com/office/powerpoint/2010/main" val="385443984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251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EA1B10-6E76-4B7D-A4F5-FB05A5711C4B}"/>
              </a:ext>
            </a:extLst>
          </p:cNvPr>
          <p:cNvGraphicFramePr>
            <a:graphicFrameLocks noGrp="1"/>
          </p:cNvGraphicFramePr>
          <p:nvPr/>
        </p:nvGraphicFramePr>
        <p:xfrm>
          <a:off x="3935414" y="773114"/>
          <a:ext cx="4321175" cy="5678491"/>
        </p:xfrm>
        <a:graphic>
          <a:graphicData uri="http://schemas.openxmlformats.org/drawingml/2006/table">
            <a:tbl>
              <a:tblPr/>
              <a:tblGrid>
                <a:gridCol w="2519293">
                  <a:extLst>
                    <a:ext uri="{9D8B030D-6E8A-4147-A177-3AD203B41FA5}">
                      <a16:colId xmlns:a16="http://schemas.microsoft.com/office/drawing/2014/main" val="20000"/>
                    </a:ext>
                  </a:extLst>
                </a:gridCol>
                <a:gridCol w="734101">
                  <a:extLst>
                    <a:ext uri="{9D8B030D-6E8A-4147-A177-3AD203B41FA5}">
                      <a16:colId xmlns:a16="http://schemas.microsoft.com/office/drawing/2014/main" val="20001"/>
                    </a:ext>
                  </a:extLst>
                </a:gridCol>
                <a:gridCol w="1067781">
                  <a:extLst>
                    <a:ext uri="{9D8B030D-6E8A-4147-A177-3AD203B41FA5}">
                      <a16:colId xmlns:a16="http://schemas.microsoft.com/office/drawing/2014/main" val="20002"/>
                    </a:ext>
                  </a:extLst>
                </a:gridCol>
              </a:tblGrid>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itchFamily="34" charset="0"/>
                          <a:cs typeface="Times New Roman" pitchFamily="18" charset="0"/>
                        </a:rPr>
                        <a:t> £000</a:t>
                      </a: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itchFamily="34" charset="0"/>
                          <a:cs typeface="Times New Roman" pitchFamily="18" charset="0"/>
                        </a:rPr>
                        <a:t> £000</a:t>
                      </a: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22066"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Times New Roman" pitchFamily="18" charset="0"/>
                        </a:rPr>
                        <a:t>Credit sales revenue</a:t>
                      </a: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1" u="none" strike="noStrike" cap="none" normalizeH="0" baseline="0">
                          <a:ln>
                            <a:noFill/>
                          </a:ln>
                          <a:solidFill>
                            <a:schemeClr val="tx1"/>
                          </a:solidFill>
                          <a:effectLst/>
                          <a:latin typeface="Arial" pitchFamily="34" charset="0"/>
                          <a:cs typeface="Times New Roman" pitchFamily="18" charset="0"/>
                        </a:rPr>
                        <a:t>Less</a:t>
                      </a:r>
                      <a:r>
                        <a:rPr kumimoji="0" lang="en-GB" sz="1200" b="0" i="0" u="none" strike="noStrike" cap="none" normalizeH="0" baseline="0">
                          <a:ln>
                            <a:noFill/>
                          </a:ln>
                          <a:solidFill>
                            <a:schemeClr val="tx1"/>
                          </a:solidFill>
                          <a:effectLst/>
                          <a:latin typeface="Arial" pitchFamily="34" charset="0"/>
                          <a:cs typeface="Times New Roman" pitchFamily="18" charset="0"/>
                        </a:rPr>
                        <a:t> Cost of sales</a:t>
                      </a: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Times New Roman" pitchFamily="18" charset="0"/>
                        </a:rPr>
                        <a:t>Opening inventories</a:t>
                      </a: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itchFamily="34" charset="0"/>
                          <a:cs typeface="Times New Roman" pitchFamily="18" charset="0"/>
                        </a:rPr>
                        <a:t>Add</a:t>
                      </a:r>
                      <a:r>
                        <a:rPr kumimoji="0" lang="en-GB" sz="1200" b="0" i="0" u="none" strike="noStrike" cap="none" normalizeH="0" baseline="0" dirty="0">
                          <a:ln>
                            <a:noFill/>
                          </a:ln>
                          <a:solidFill>
                            <a:schemeClr val="tx1"/>
                          </a:solidFill>
                          <a:effectLst/>
                          <a:latin typeface="Arial" pitchFamily="34" charset="0"/>
                          <a:cs typeface="Times New Roman" pitchFamily="18" charset="0"/>
                        </a:rPr>
                        <a:t> Purchases</a:t>
                      </a: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Times New Roman" pitchFamily="18" charset="0"/>
                        </a:rPr>
                        <a:t>____</a:t>
                      </a: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1" u="none" strike="noStrike" cap="none" normalizeH="0" baseline="0">
                          <a:ln>
                            <a:noFill/>
                          </a:ln>
                          <a:solidFill>
                            <a:schemeClr val="tx1"/>
                          </a:solidFill>
                          <a:effectLst/>
                          <a:latin typeface="Arial" pitchFamily="34" charset="0"/>
                          <a:cs typeface="Times New Roman" pitchFamily="18" charset="0"/>
                        </a:rPr>
                        <a:t>Less</a:t>
                      </a:r>
                      <a:r>
                        <a:rPr kumimoji="0" lang="en-GB" sz="1200" b="0" i="0" u="none" strike="noStrike" cap="none" normalizeH="0" baseline="0">
                          <a:ln>
                            <a:noFill/>
                          </a:ln>
                          <a:solidFill>
                            <a:schemeClr val="tx1"/>
                          </a:solidFill>
                          <a:effectLst/>
                          <a:latin typeface="Arial" pitchFamily="34" charset="0"/>
                          <a:cs typeface="Times New Roman" pitchFamily="18" charset="0"/>
                        </a:rPr>
                        <a:t> Closing inventories</a:t>
                      </a: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Times New Roman" pitchFamily="18" charset="0"/>
                        </a:rPr>
                        <a:t>____</a:t>
                      </a: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Times New Roman" pitchFamily="18" charset="0"/>
                        </a:rPr>
                        <a:t>____</a:t>
                      </a: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Times New Roman" pitchFamily="18" charset="0"/>
                        </a:rPr>
                        <a:t>Gross profit</a:t>
                      </a: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1" u="none" strike="noStrike" cap="none" normalizeH="0" baseline="0" dirty="0">
                          <a:ln>
                            <a:noFill/>
                          </a:ln>
                          <a:solidFill>
                            <a:schemeClr val="tx1"/>
                          </a:solidFill>
                          <a:effectLst/>
                          <a:latin typeface="Arial" pitchFamily="34" charset="0"/>
                          <a:cs typeface="Times New Roman" pitchFamily="18" charset="0"/>
                        </a:rPr>
                        <a:t>Less</a:t>
                      </a: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cs typeface="Times New Roman" pitchFamily="18" charset="0"/>
                        </a:rPr>
                        <a:t>Credit card discounts</a:t>
                      </a: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cs typeface="Times New Roman" pitchFamily="18" charset="0"/>
                        </a:rPr>
                        <a:t>Rent and rates</a:t>
                      </a: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cs typeface="Times New Roman" pitchFamily="18" charset="0"/>
                        </a:rPr>
                        <a:t>Other costs</a:t>
                      </a: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Times New Roman" pitchFamily="18" charset="0"/>
                        </a:rPr>
                        <a:t>Depreciation of fittings</a:t>
                      </a: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Times New Roman" pitchFamily="18" charset="0"/>
                        </a:rPr>
                        <a:t>____</a:t>
                      </a: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436807">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Times New Roman" pitchFamily="18" charset="0"/>
                        </a:rPr>
                        <a:t>Profit for the period</a:t>
                      </a: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22066"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cs typeface="Times New Roman" pitchFamily="18" charset="0"/>
                      </a:endParaRPr>
                    </a:p>
                  </a:txBody>
                  <a:tcPr marL="82745" marR="22066" marT="29429" marB="294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Times New Roman" pitchFamily="18" charset="0"/>
                        </a:rPr>
                        <a:t>____</a:t>
                      </a:r>
                    </a:p>
                  </a:txBody>
                  <a:tcPr marL="82745" marR="22066" marT="29429" marB="294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bl>
          </a:graphicData>
        </a:graphic>
      </p:graphicFrame>
      <p:sp>
        <p:nvSpPr>
          <p:cNvPr id="35882" name="Rectangle 1">
            <a:extLst>
              <a:ext uri="{FF2B5EF4-FFF2-40B4-BE49-F238E27FC236}">
                <a16:creationId xmlns:a16="http://schemas.microsoft.com/office/drawing/2014/main" id="{FCD4B183-F21C-440C-8620-B2F4A796E5D6}"/>
              </a:ext>
            </a:extLst>
          </p:cNvPr>
          <p:cNvSpPr>
            <a:spLocks noChangeArrowheads="1"/>
          </p:cNvSpPr>
          <p:nvPr/>
        </p:nvSpPr>
        <p:spPr bwMode="auto">
          <a:xfrm>
            <a:off x="1497012" y="57151"/>
            <a:ext cx="919797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0" fontAlgn="base" hangingPunct="0">
              <a:spcBef>
                <a:spcPct val="0"/>
              </a:spcBef>
              <a:spcAft>
                <a:spcPct val="0"/>
              </a:spcAft>
              <a:buNone/>
              <a:defRPr/>
            </a:pPr>
            <a:r>
              <a:rPr lang="en-GB" altLang="en-US" sz="2400" b="1">
                <a:solidFill>
                  <a:srgbClr val="007BA4"/>
                </a:solidFill>
                <a:ea typeface="Arial Bold" panose="020B0704020202020204" pitchFamily="34" charset="0"/>
                <a:cs typeface="Arial" panose="020B0604020202020204" pitchFamily="34" charset="0"/>
              </a:rPr>
              <a:t>Projected income statement for</a:t>
            </a:r>
            <a:br>
              <a:rPr lang="en-GB" altLang="en-US" sz="2400" b="1">
                <a:solidFill>
                  <a:srgbClr val="007BA4"/>
                </a:solidFill>
                <a:ea typeface="Arial Bold" panose="020B0704020202020204" pitchFamily="34" charset="0"/>
                <a:cs typeface="Arial" panose="020B0604020202020204" pitchFamily="34" charset="0"/>
              </a:rPr>
            </a:br>
            <a:r>
              <a:rPr lang="en-GB" altLang="en-US" sz="2400" b="1">
                <a:solidFill>
                  <a:srgbClr val="007BA4"/>
                </a:solidFill>
                <a:ea typeface="Arial Bold" panose="020B0704020202020204" pitchFamily="34" charset="0"/>
                <a:cs typeface="Arial" panose="020B0604020202020204" pitchFamily="34" charset="0"/>
              </a:rPr>
              <a:t>the six months to 30 June</a:t>
            </a:r>
            <a:endParaRPr lang="en-GB" altLang="en-US" sz="2400">
              <a:solidFill>
                <a:srgbClr val="007BA4"/>
              </a:solidFill>
              <a:ea typeface="Arial Bold" panose="020B07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83D166-2C39-4E68-8A25-AD6E1B00D6D1}"/>
              </a:ext>
            </a:extLst>
          </p:cNvPr>
          <p:cNvGraphicFramePr>
            <a:graphicFrameLocks noGrp="1"/>
          </p:cNvGraphicFramePr>
          <p:nvPr/>
        </p:nvGraphicFramePr>
        <p:xfrm>
          <a:off x="3041651" y="596901"/>
          <a:ext cx="6111875" cy="5734047"/>
        </p:xfrm>
        <a:graphic>
          <a:graphicData uri="http://schemas.openxmlformats.org/drawingml/2006/table">
            <a:tbl>
              <a:tblPr/>
              <a:tblGrid>
                <a:gridCol w="4970332">
                  <a:extLst>
                    <a:ext uri="{9D8B030D-6E8A-4147-A177-3AD203B41FA5}">
                      <a16:colId xmlns:a16="http://schemas.microsoft.com/office/drawing/2014/main" val="20000"/>
                    </a:ext>
                  </a:extLst>
                </a:gridCol>
                <a:gridCol w="1141543">
                  <a:extLst>
                    <a:ext uri="{9D8B030D-6E8A-4147-A177-3AD203B41FA5}">
                      <a16:colId xmlns:a16="http://schemas.microsoft.com/office/drawing/2014/main" val="20001"/>
                    </a:ext>
                  </a:extLst>
                </a:gridCol>
              </a:tblGrid>
              <a:tr h="329469">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Arial" pitchFamily="34" charset="0"/>
                        <a:cs typeface="Times New Roman" pitchFamily="18" charset="0"/>
                      </a:endParaRPr>
                    </a:p>
                  </a:txBody>
                  <a:tcPr marL="7904" marR="7904" marT="12308" marB="1230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1000" b="0" i="1" u="none" strike="noStrike" cap="none" normalizeH="0" baseline="0" dirty="0">
                          <a:ln>
                            <a:noFill/>
                          </a:ln>
                          <a:solidFill>
                            <a:schemeClr val="tx1"/>
                          </a:solidFill>
                          <a:effectLst/>
                          <a:latin typeface="Arial" pitchFamily="34" charset="0"/>
                          <a:cs typeface="Times New Roman" pitchFamily="18" charset="0"/>
                        </a:rPr>
                        <a:t>£000</a:t>
                      </a:r>
                      <a:endParaRPr kumimoji="0" lang="en-GB" sz="1000" b="0" i="0" u="none" strike="noStrike" cap="none" normalizeH="0" baseline="0" dirty="0">
                        <a:ln>
                          <a:noFill/>
                        </a:ln>
                        <a:solidFill>
                          <a:schemeClr val="tx1"/>
                        </a:solidFill>
                        <a:effectLst/>
                        <a:latin typeface="Arial" pitchFamily="34" charset="0"/>
                        <a:cs typeface="Times New Roman" pitchFamily="18" charset="0"/>
                      </a:endParaRPr>
                    </a:p>
                  </a:txBody>
                  <a:tcPr marL="0" marR="0" marT="12308" marB="1230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98984">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900" b="1" i="0" u="none" strike="noStrike" cap="none" normalizeH="0" baseline="0" dirty="0">
                          <a:ln>
                            <a:noFill/>
                          </a:ln>
                          <a:solidFill>
                            <a:schemeClr val="tx1"/>
                          </a:solidFill>
                          <a:effectLst/>
                          <a:latin typeface="Arial" pitchFamily="34" charset="0"/>
                          <a:cs typeface="Times New Roman" pitchFamily="18" charset="0"/>
                        </a:rPr>
                        <a:t>ASSETS</a:t>
                      </a:r>
                    </a:p>
                  </a:txBody>
                  <a:tcPr marL="7904" marR="7904" marT="12308" marB="1230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Arial" pitchFamily="34" charset="0"/>
                        <a:cs typeface="Times New Roman" pitchFamily="18" charset="0"/>
                      </a:endParaRPr>
                    </a:p>
                  </a:txBody>
                  <a:tcPr marL="0" marR="0" marT="12308" marB="1230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86674">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900" b="1" i="0" u="none" strike="noStrike" cap="none" normalizeH="0" baseline="0" dirty="0">
                          <a:ln>
                            <a:noFill/>
                          </a:ln>
                          <a:solidFill>
                            <a:schemeClr val="tx1"/>
                          </a:solidFill>
                          <a:effectLst/>
                          <a:latin typeface="Arial" pitchFamily="34" charset="0"/>
                          <a:cs typeface="Times New Roman" pitchFamily="18" charset="0"/>
                        </a:rPr>
                        <a:t>Non-current assets</a:t>
                      </a:r>
                      <a:endParaRPr kumimoji="0" lang="en-GB" sz="900" b="0" i="0" u="none" strike="noStrike" cap="none" normalizeH="0" baseline="0" dirty="0">
                        <a:ln>
                          <a:noFill/>
                        </a:ln>
                        <a:solidFill>
                          <a:schemeClr val="tx1"/>
                        </a:solidFill>
                        <a:effectLst/>
                        <a:latin typeface="Arial" pitchFamily="34" charset="0"/>
                        <a:cs typeface="Times New Roman" pitchFamily="18" charset="0"/>
                      </a:endParaRP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Arial" pitchFamily="34" charset="0"/>
                        <a:cs typeface="Times New Roman" pitchFamily="18" charset="0"/>
                      </a:endParaRP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Fittings</a:t>
                      </a: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Arial" pitchFamily="34" charset="0"/>
                        <a:cs typeface="Times New Roman" pitchFamily="18" charset="0"/>
                      </a:endParaRP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itchFamily="34" charset="0"/>
                          <a:cs typeface="Times New Roman" pitchFamily="18" charset="0"/>
                        </a:rPr>
                        <a:t>Less</a:t>
                      </a:r>
                      <a:r>
                        <a:rPr kumimoji="0" lang="en-GB" sz="800" b="0" i="0" u="none" strike="noStrike" cap="none" normalizeH="0" baseline="0" dirty="0">
                          <a:ln>
                            <a:noFill/>
                          </a:ln>
                          <a:solidFill>
                            <a:schemeClr val="tx1"/>
                          </a:solidFill>
                          <a:effectLst/>
                          <a:latin typeface="Arial" pitchFamily="34" charset="0"/>
                          <a:cs typeface="Times New Roman" pitchFamily="18" charset="0"/>
                        </a:rPr>
                        <a:t> Accumulated depreciation</a:t>
                      </a: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_____</a:t>
                      </a: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Arial" pitchFamily="34" charset="0"/>
                        <a:cs typeface="Times New Roman" pitchFamily="18" charset="0"/>
                      </a:endParaRP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_____</a:t>
                      </a: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86674">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900" b="1" i="0" u="none" strike="noStrike" cap="none" normalizeH="0" baseline="0" dirty="0">
                          <a:ln>
                            <a:noFill/>
                          </a:ln>
                          <a:solidFill>
                            <a:schemeClr val="tx1"/>
                          </a:solidFill>
                          <a:effectLst/>
                          <a:latin typeface="Arial" pitchFamily="34" charset="0"/>
                          <a:cs typeface="Times New Roman" pitchFamily="18" charset="0"/>
                        </a:rPr>
                        <a:t>Current assets</a:t>
                      </a:r>
                      <a:endParaRPr kumimoji="0" lang="en-GB" sz="900" b="0" i="0" u="none" strike="noStrike" cap="none" normalizeH="0" baseline="0" dirty="0">
                        <a:ln>
                          <a:noFill/>
                        </a:ln>
                        <a:solidFill>
                          <a:schemeClr val="tx1"/>
                        </a:solidFill>
                        <a:effectLst/>
                        <a:latin typeface="Arial" pitchFamily="34" charset="0"/>
                        <a:cs typeface="Times New Roman" pitchFamily="18" charset="0"/>
                      </a:endParaRP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Arial" pitchFamily="34" charset="0"/>
                        <a:cs typeface="Times New Roman" pitchFamily="18" charset="0"/>
                      </a:endParaRP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Inventories</a:t>
                      </a: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Arial" pitchFamily="34" charset="0"/>
                        <a:cs typeface="Times New Roman" pitchFamily="18" charset="0"/>
                      </a:endParaRP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Trade receivables</a:t>
                      </a: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_____</a:t>
                      </a: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Arial" pitchFamily="34" charset="0"/>
                        <a:cs typeface="Times New Roman" pitchFamily="18" charset="0"/>
                      </a:endParaRP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_____</a:t>
                      </a: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86674">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900" b="1" i="0" u="none" strike="noStrike" cap="none" normalizeH="0" baseline="0" dirty="0">
                          <a:ln>
                            <a:noFill/>
                          </a:ln>
                          <a:solidFill>
                            <a:schemeClr val="tx1"/>
                          </a:solidFill>
                          <a:effectLst/>
                          <a:latin typeface="Arial" pitchFamily="34" charset="0"/>
                          <a:cs typeface="Times New Roman" pitchFamily="18" charset="0"/>
                        </a:rPr>
                        <a:t>Total assets</a:t>
                      </a:r>
                      <a:endParaRPr kumimoji="0" lang="en-GB" sz="900" b="0" i="0" u="none" strike="noStrike" cap="none" normalizeH="0" baseline="0" dirty="0">
                        <a:ln>
                          <a:noFill/>
                        </a:ln>
                        <a:solidFill>
                          <a:schemeClr val="tx1"/>
                        </a:solidFill>
                        <a:effectLst/>
                        <a:latin typeface="Arial" pitchFamily="34" charset="0"/>
                        <a:cs typeface="Times New Roman" pitchFamily="18" charset="0"/>
                      </a:endParaRP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sng" strike="noStrike" cap="none" normalizeH="0" baseline="0" dirty="0">
                          <a:ln>
                            <a:noFill/>
                          </a:ln>
                          <a:solidFill>
                            <a:schemeClr val="tx1"/>
                          </a:solidFill>
                          <a:effectLst/>
                          <a:latin typeface="Arial" pitchFamily="34" charset="0"/>
                          <a:cs typeface="Times New Roman" pitchFamily="18" charset="0"/>
                        </a:rPr>
                        <a:t>_____</a:t>
                      </a:r>
                      <a:endParaRPr kumimoji="0" lang="en-GB" sz="800" b="0" i="0" u="none" strike="noStrike" cap="none" normalizeH="0" baseline="0" dirty="0">
                        <a:ln>
                          <a:noFill/>
                        </a:ln>
                        <a:solidFill>
                          <a:schemeClr val="tx1"/>
                        </a:solidFill>
                        <a:effectLst/>
                        <a:latin typeface="Arial" pitchFamily="34" charset="0"/>
                        <a:cs typeface="Times New Roman" pitchFamily="18" charset="0"/>
                      </a:endParaRP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98984">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900" b="1" i="0" u="none" strike="noStrike" cap="none" normalizeH="0" baseline="0" dirty="0">
                          <a:ln>
                            <a:noFill/>
                          </a:ln>
                          <a:solidFill>
                            <a:schemeClr val="tx1"/>
                          </a:solidFill>
                          <a:effectLst/>
                          <a:latin typeface="Arial" pitchFamily="34" charset="0"/>
                          <a:cs typeface="Times New Roman" pitchFamily="18" charset="0"/>
                        </a:rPr>
                        <a:t>EQUITY AND LIABILITIES</a:t>
                      </a:r>
                    </a:p>
                  </a:txBody>
                  <a:tcPr marL="7904" marR="7904" marT="12308" marB="1230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Arial" pitchFamily="34" charset="0"/>
                        <a:cs typeface="Times New Roman" pitchFamily="18" charset="0"/>
                      </a:endParaRPr>
                    </a:p>
                  </a:txBody>
                  <a:tcPr marL="0" marR="0" marT="12308" marB="1230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86674">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900" b="1" i="0" u="none" strike="noStrike" cap="none" normalizeH="0" baseline="0" dirty="0">
                          <a:ln>
                            <a:noFill/>
                          </a:ln>
                          <a:solidFill>
                            <a:schemeClr val="tx1"/>
                          </a:solidFill>
                          <a:effectLst/>
                          <a:latin typeface="Arial" pitchFamily="34" charset="0"/>
                          <a:cs typeface="Times New Roman" pitchFamily="18" charset="0"/>
                        </a:rPr>
                        <a:t>Equity</a:t>
                      </a:r>
                      <a:endParaRPr kumimoji="0" lang="en-GB" sz="900" b="0" i="0" u="none" strike="noStrike" cap="none" normalizeH="0" baseline="0" dirty="0">
                        <a:ln>
                          <a:noFill/>
                        </a:ln>
                        <a:solidFill>
                          <a:schemeClr val="tx1"/>
                        </a:solidFill>
                        <a:effectLst/>
                        <a:latin typeface="Arial" pitchFamily="34" charset="0"/>
                        <a:cs typeface="Times New Roman" pitchFamily="18" charset="0"/>
                      </a:endParaRP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Arial" pitchFamily="34" charset="0"/>
                        <a:cs typeface="Times New Roman" pitchFamily="18" charset="0"/>
                      </a:endParaRP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Share capital</a:t>
                      </a: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IN" sz="8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Retained earnings</a:t>
                      </a: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_____</a:t>
                      </a: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IN" sz="600" b="0" i="0" u="none" strike="noStrike" cap="none" normalizeH="0" baseline="0" dirty="0">
                        <a:ln>
                          <a:noFill/>
                        </a:ln>
                        <a:solidFill>
                          <a:schemeClr val="tx1"/>
                        </a:solidFill>
                        <a:effectLst/>
                        <a:latin typeface="Times New Roman" pitchFamily="18" charset="0"/>
                        <a:cs typeface="Times New Roman" pitchFamily="18" charset="0"/>
                      </a:endParaRP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_____</a:t>
                      </a: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286674">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900" b="1" i="0" u="none" strike="noStrike" cap="none" normalizeH="0" baseline="0" dirty="0">
                          <a:ln>
                            <a:noFill/>
                          </a:ln>
                          <a:solidFill>
                            <a:schemeClr val="tx1"/>
                          </a:solidFill>
                          <a:effectLst/>
                          <a:latin typeface="Arial" pitchFamily="34" charset="0"/>
                          <a:cs typeface="Times New Roman" pitchFamily="18" charset="0"/>
                        </a:rPr>
                        <a:t>Current liabilities</a:t>
                      </a:r>
                      <a:endParaRPr kumimoji="0" lang="en-GB" sz="900" b="0" i="0" u="none" strike="noStrike" cap="none" normalizeH="0" baseline="0" dirty="0">
                        <a:ln>
                          <a:noFill/>
                        </a:ln>
                        <a:solidFill>
                          <a:schemeClr val="tx1"/>
                        </a:solidFill>
                        <a:effectLst/>
                        <a:latin typeface="Arial" pitchFamily="34" charset="0"/>
                        <a:cs typeface="Times New Roman" pitchFamily="18" charset="0"/>
                      </a:endParaRP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IN" sz="8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6"/>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Trade payables</a:t>
                      </a: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IN" sz="8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7"/>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Bank overdraft</a:t>
                      </a: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_____</a:t>
                      </a: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8"/>
                  </a:ext>
                </a:extLst>
              </a:tr>
              <a:tr h="256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IN" sz="600" b="0" i="0" u="none" strike="noStrike" cap="none" normalizeH="0" baseline="0" dirty="0">
                        <a:ln>
                          <a:noFill/>
                        </a:ln>
                        <a:solidFill>
                          <a:schemeClr val="tx1"/>
                        </a:solidFill>
                        <a:effectLst/>
                        <a:latin typeface="Times New Roman" pitchFamily="18" charset="0"/>
                        <a:cs typeface="Times New Roman" pitchFamily="18" charset="0"/>
                      </a:endParaRPr>
                    </a:p>
                  </a:txBody>
                  <a:tcPr marL="7904" marR="7904" marT="6153" marB="61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itchFamily="34" charset="0"/>
                          <a:cs typeface="Times New Roman" pitchFamily="18" charset="0"/>
                        </a:rPr>
                        <a:t>_____</a:t>
                      </a:r>
                    </a:p>
                  </a:txBody>
                  <a:tcPr marL="0" marR="0" marT="6153" marB="615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9"/>
                  </a:ext>
                </a:extLst>
              </a:tr>
              <a:tr h="298984">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900" b="1" i="0" u="none" strike="noStrike" cap="none" normalizeH="0" baseline="0" dirty="0">
                          <a:ln>
                            <a:noFill/>
                          </a:ln>
                          <a:solidFill>
                            <a:schemeClr val="tx1"/>
                          </a:solidFill>
                          <a:effectLst/>
                          <a:latin typeface="Arial" pitchFamily="34" charset="0"/>
                          <a:cs typeface="Times New Roman" pitchFamily="18" charset="0"/>
                        </a:rPr>
                        <a:t>Total equity and liabilities</a:t>
                      </a:r>
                      <a:endParaRPr kumimoji="0" lang="en-GB" sz="900" b="0" i="0" u="none" strike="noStrike" cap="none" normalizeH="0" baseline="0" dirty="0">
                        <a:ln>
                          <a:noFill/>
                        </a:ln>
                        <a:solidFill>
                          <a:schemeClr val="tx1"/>
                        </a:solidFill>
                        <a:effectLst/>
                        <a:latin typeface="Arial" pitchFamily="34" charset="0"/>
                        <a:cs typeface="Times New Roman" pitchFamily="18" charset="0"/>
                      </a:endParaRPr>
                    </a:p>
                  </a:txBody>
                  <a:tcPr marL="7904" marR="7904" marT="12308" marB="1230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GB" sz="800" b="0" i="0" u="sng" strike="noStrike" cap="none" normalizeH="0" baseline="0" dirty="0">
                          <a:ln>
                            <a:noFill/>
                          </a:ln>
                          <a:solidFill>
                            <a:schemeClr val="tx1"/>
                          </a:solidFill>
                          <a:effectLst/>
                          <a:latin typeface="Arial" pitchFamily="34" charset="0"/>
                          <a:cs typeface="Times New Roman" pitchFamily="18" charset="0"/>
                        </a:rPr>
                        <a:t>_____</a:t>
                      </a:r>
                      <a:endParaRPr kumimoji="0" lang="en-GB" sz="800" b="0" i="0" u="none" strike="noStrike" cap="none" normalizeH="0" baseline="0" dirty="0">
                        <a:ln>
                          <a:noFill/>
                        </a:ln>
                        <a:solidFill>
                          <a:schemeClr val="tx1"/>
                        </a:solidFill>
                        <a:effectLst/>
                        <a:latin typeface="Arial" pitchFamily="34" charset="0"/>
                        <a:cs typeface="Times New Roman" pitchFamily="18" charset="0"/>
                      </a:endParaRPr>
                    </a:p>
                  </a:txBody>
                  <a:tcPr marL="0" marR="0" marT="12308" marB="1230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0"/>
                  </a:ext>
                </a:extLst>
              </a:tr>
            </a:tbl>
          </a:graphicData>
        </a:graphic>
      </p:graphicFrame>
      <p:sp>
        <p:nvSpPr>
          <p:cNvPr id="36909" name="Rectangle 1">
            <a:extLst>
              <a:ext uri="{FF2B5EF4-FFF2-40B4-BE49-F238E27FC236}">
                <a16:creationId xmlns:a16="http://schemas.microsoft.com/office/drawing/2014/main" id="{08B4331F-9B83-4DB4-9085-D46E353E05FC}"/>
              </a:ext>
            </a:extLst>
          </p:cNvPr>
          <p:cNvSpPr>
            <a:spLocks noChangeArrowheads="1"/>
          </p:cNvSpPr>
          <p:nvPr/>
        </p:nvSpPr>
        <p:spPr bwMode="auto">
          <a:xfrm>
            <a:off x="1497012" y="207963"/>
            <a:ext cx="91979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0" fontAlgn="base" hangingPunct="0">
              <a:spcBef>
                <a:spcPct val="0"/>
              </a:spcBef>
              <a:spcAft>
                <a:spcPct val="0"/>
              </a:spcAft>
              <a:buNone/>
              <a:defRPr/>
            </a:pPr>
            <a:r>
              <a:rPr lang="en-US" altLang="en-US" sz="2400" b="1">
                <a:solidFill>
                  <a:srgbClr val="007BA4"/>
                </a:solidFill>
                <a:ea typeface="Times New Roman" panose="02020603050405020304" pitchFamily="18" charset="0"/>
                <a:cs typeface="Arial" panose="020B0604020202020204" pitchFamily="34" charset="0"/>
              </a:rPr>
              <a:t>Projected statement of financial position as at 30 June</a:t>
            </a:r>
            <a:endParaRPr lang="en-GB" altLang="en-US" sz="2400">
              <a:solidFill>
                <a:srgbClr val="007BA4"/>
              </a:solidFill>
              <a:ea typeface="Arial Bold" panose="020B07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6">
            <a:extLst>
              <a:ext uri="{FF2B5EF4-FFF2-40B4-BE49-F238E27FC236}">
                <a16:creationId xmlns:a16="http://schemas.microsoft.com/office/drawing/2014/main" id="{F72FDB08-5269-4386-B153-D366755278AE}"/>
              </a:ext>
            </a:extLst>
          </p:cNvPr>
          <p:cNvSpPr txBox="1">
            <a:spLocks noChangeArrowheads="1"/>
          </p:cNvSpPr>
          <p:nvPr/>
        </p:nvSpPr>
        <p:spPr bwMode="auto">
          <a:xfrm>
            <a:off x="1571625" y="214313"/>
            <a:ext cx="904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2.4 </a:t>
            </a:r>
            <a:r>
              <a:rPr lang="en-US" altLang="en-US" sz="2400" b="1">
                <a:solidFill>
                  <a:srgbClr val="007BA4"/>
                </a:solidFill>
              </a:rPr>
              <a:t>Variance between actual performance and forecast performance</a:t>
            </a:r>
            <a:endParaRPr lang="en-GB" altLang="en-US" sz="2400">
              <a:solidFill>
                <a:srgbClr val="007BA4"/>
              </a:solidFill>
            </a:endParaRPr>
          </a:p>
        </p:txBody>
      </p:sp>
      <p:pic>
        <p:nvPicPr>
          <p:cNvPr id="49155" name="Picture 1">
            <a:extLst>
              <a:ext uri="{FF2B5EF4-FFF2-40B4-BE49-F238E27FC236}">
                <a16:creationId xmlns:a16="http://schemas.microsoft.com/office/drawing/2014/main" id="{3B29133B-6E6D-497A-BD9C-6E6835767B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1092200"/>
            <a:ext cx="680085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a:extLst>
              <a:ext uri="{FF2B5EF4-FFF2-40B4-BE49-F238E27FC236}">
                <a16:creationId xmlns:a16="http://schemas.microsoft.com/office/drawing/2014/main" id="{B983F7EC-5F8E-473C-B302-414FA22DC842}"/>
              </a:ext>
            </a:extLst>
          </p:cNvPr>
          <p:cNvSpPr>
            <a:spLocks noChangeArrowheads="1"/>
          </p:cNvSpPr>
          <p:nvPr/>
        </p:nvSpPr>
        <p:spPr bwMode="auto">
          <a:xfrm>
            <a:off x="1768476" y="6162675"/>
            <a:ext cx="5229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defRPr/>
            </a:pPr>
            <a:r>
              <a:rPr lang="en-US" altLang="en-US" sz="800" i="1">
                <a:solidFill>
                  <a:srgbClr val="000000"/>
                </a:solidFill>
                <a:cs typeface="Arial" panose="020B0604020202020204" pitchFamily="34" charset="0"/>
              </a:rPr>
              <a:t>Source</a:t>
            </a:r>
            <a:r>
              <a:rPr lang="en-US" altLang="en-US" sz="800">
                <a:solidFill>
                  <a:srgbClr val="000000"/>
                </a:solidFill>
                <a:cs typeface="Arial" panose="020B0604020202020204" pitchFamily="34" charset="0"/>
              </a:rPr>
              <a:t>: KPMG (2016) Forecasting with confidence, KPMG, p. 41 Reprinted with permission from Parker Scott.</a:t>
            </a:r>
            <a:endParaRPr lang="en-IN" altLang="en-US" sz="1800">
              <a:solidFill>
                <a:srgbClr val="000000"/>
              </a:solidFill>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A06EB4A-42C6-4046-A360-DD4990DB894D}"/>
              </a:ext>
            </a:extLst>
          </p:cNvPr>
          <p:cNvPicPr>
            <a:picLocks noChangeAspect="1"/>
          </p:cNvPicPr>
          <p:nvPr/>
        </p:nvPicPr>
        <p:blipFill rotWithShape="1">
          <a:blip r:embed="rId3"/>
          <a:srcRect t="6237" b="10737"/>
          <a:stretch/>
        </p:blipFill>
        <p:spPr>
          <a:xfrm>
            <a:off x="20" y="10"/>
            <a:ext cx="12191980" cy="6857990"/>
          </a:xfrm>
          <a:prstGeom prst="rect">
            <a:avLst/>
          </a:prstGeom>
        </p:spPr>
      </p:pic>
      <p:sp>
        <p:nvSpPr>
          <p:cNvPr id="18" name="Freeform: Shape 9">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12DD2B-3618-4FB5-B287-4A88AF771E27}"/>
              </a:ext>
            </a:extLst>
          </p:cNvPr>
          <p:cNvSpPr>
            <a:spLocks noGrp="1"/>
          </p:cNvSpPr>
          <p:nvPr>
            <p:ph type="title"/>
          </p:nvPr>
        </p:nvSpPr>
        <p:spPr>
          <a:xfrm>
            <a:off x="841248" y="4199861"/>
            <a:ext cx="8856059" cy="1336826"/>
          </a:xfrm>
        </p:spPr>
        <p:txBody>
          <a:bodyPr vert="horz" lIns="91440" tIns="45720" rIns="91440" bIns="45720" rtlCol="0" anchor="b">
            <a:normAutofit/>
          </a:bodyPr>
          <a:lstStyle/>
          <a:p>
            <a:r>
              <a:rPr lang="en-US" sz="4200">
                <a:solidFill>
                  <a:srgbClr val="FFFFFF"/>
                </a:solidFill>
              </a:rPr>
              <a:t>What are the three main financial statements?</a:t>
            </a:r>
          </a:p>
        </p:txBody>
      </p:sp>
    </p:spTree>
    <p:extLst>
      <p:ext uri="{BB962C8B-B14F-4D97-AF65-F5344CB8AC3E}">
        <p14:creationId xmlns:p14="http://schemas.microsoft.com/office/powerpoint/2010/main" val="1984529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a:extLst>
              <a:ext uri="{FF2B5EF4-FFF2-40B4-BE49-F238E27FC236}">
                <a16:creationId xmlns:a16="http://schemas.microsoft.com/office/drawing/2014/main" id="{0ABD2588-1EA0-48E0-87E6-642942361911}"/>
              </a:ext>
            </a:extLst>
          </p:cNvPr>
          <p:cNvSpPr txBox="1">
            <a:spLocks noChangeArrowheads="1"/>
          </p:cNvSpPr>
          <p:nvPr/>
        </p:nvSpPr>
        <p:spPr bwMode="auto">
          <a:xfrm>
            <a:off x="1866900" y="212725"/>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Forecast financial statements and decision making</a:t>
            </a:r>
            <a:endParaRPr lang="en-GB" altLang="en-US" sz="2400">
              <a:solidFill>
                <a:srgbClr val="007BA4"/>
              </a:solidFill>
            </a:endParaRPr>
          </a:p>
        </p:txBody>
      </p:sp>
      <p:grpSp>
        <p:nvGrpSpPr>
          <p:cNvPr id="37891" name="Group 22">
            <a:extLst>
              <a:ext uri="{FF2B5EF4-FFF2-40B4-BE49-F238E27FC236}">
                <a16:creationId xmlns:a16="http://schemas.microsoft.com/office/drawing/2014/main" id="{818DE6C6-DB79-46AA-9D00-7C44A5CED56C}"/>
              </a:ext>
            </a:extLst>
          </p:cNvPr>
          <p:cNvGrpSpPr>
            <a:grpSpLocks/>
          </p:cNvGrpSpPr>
          <p:nvPr/>
        </p:nvGrpSpPr>
        <p:grpSpPr bwMode="auto">
          <a:xfrm>
            <a:off x="3006725" y="1455738"/>
            <a:ext cx="6178550" cy="3175000"/>
            <a:chOff x="996" y="861"/>
            <a:chExt cx="3892" cy="2000"/>
          </a:xfrm>
        </p:grpSpPr>
        <p:sp>
          <p:nvSpPr>
            <p:cNvPr id="37892" name="AutoShape 7">
              <a:extLst>
                <a:ext uri="{FF2B5EF4-FFF2-40B4-BE49-F238E27FC236}">
                  <a16:creationId xmlns:a16="http://schemas.microsoft.com/office/drawing/2014/main" id="{25DA4190-7232-4B2A-AA0E-E29F739EA88B}"/>
                </a:ext>
              </a:extLst>
            </p:cNvPr>
            <p:cNvSpPr>
              <a:spLocks noChangeArrowheads="1"/>
            </p:cNvSpPr>
            <p:nvPr/>
          </p:nvSpPr>
          <p:spPr bwMode="auto">
            <a:xfrm>
              <a:off x="1644" y="861"/>
              <a:ext cx="3242" cy="545"/>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893" name="AutoShape 8">
              <a:extLst>
                <a:ext uri="{FF2B5EF4-FFF2-40B4-BE49-F238E27FC236}">
                  <a16:creationId xmlns:a16="http://schemas.microsoft.com/office/drawing/2014/main" id="{BC6BC8FA-5B8E-48D3-9171-E0083247E184}"/>
                </a:ext>
              </a:extLst>
            </p:cNvPr>
            <p:cNvSpPr>
              <a:spLocks noChangeArrowheads="1"/>
            </p:cNvSpPr>
            <p:nvPr/>
          </p:nvSpPr>
          <p:spPr bwMode="auto">
            <a:xfrm>
              <a:off x="1645" y="1588"/>
              <a:ext cx="3242" cy="546"/>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894" name="Text Box 9">
              <a:extLst>
                <a:ext uri="{FF2B5EF4-FFF2-40B4-BE49-F238E27FC236}">
                  <a16:creationId xmlns:a16="http://schemas.microsoft.com/office/drawing/2014/main" id="{7EF56B8E-23A1-48D2-B53C-FE8C90B28479}"/>
                </a:ext>
              </a:extLst>
            </p:cNvPr>
            <p:cNvSpPr txBox="1">
              <a:spLocks noChangeArrowheads="1"/>
            </p:cNvSpPr>
            <p:nvPr/>
          </p:nvSpPr>
          <p:spPr bwMode="auto">
            <a:xfrm>
              <a:off x="1656" y="1688"/>
              <a:ext cx="31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What underlying assumptions have been made and are they valid?</a:t>
              </a:r>
            </a:p>
          </p:txBody>
        </p:sp>
        <p:sp>
          <p:nvSpPr>
            <p:cNvPr id="37895" name="AutoShape 10">
              <a:extLst>
                <a:ext uri="{FF2B5EF4-FFF2-40B4-BE49-F238E27FC236}">
                  <a16:creationId xmlns:a16="http://schemas.microsoft.com/office/drawing/2014/main" id="{0CCF0694-6BED-4AB9-923E-1D456F5E0108}"/>
                </a:ext>
              </a:extLst>
            </p:cNvPr>
            <p:cNvSpPr>
              <a:spLocks noChangeArrowheads="1"/>
            </p:cNvSpPr>
            <p:nvPr/>
          </p:nvSpPr>
          <p:spPr bwMode="auto">
            <a:xfrm>
              <a:off x="1645" y="2316"/>
              <a:ext cx="3243" cy="545"/>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896" name="Text Box 11">
              <a:extLst>
                <a:ext uri="{FF2B5EF4-FFF2-40B4-BE49-F238E27FC236}">
                  <a16:creationId xmlns:a16="http://schemas.microsoft.com/office/drawing/2014/main" id="{D6019606-F4AE-4E58-BC34-45429598B408}"/>
                </a:ext>
              </a:extLst>
            </p:cNvPr>
            <p:cNvSpPr txBox="1">
              <a:spLocks noChangeArrowheads="1"/>
            </p:cNvSpPr>
            <p:nvPr/>
          </p:nvSpPr>
          <p:spPr bwMode="auto">
            <a:xfrm>
              <a:off x="1669" y="2507"/>
              <a:ext cx="31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Have all relevant items been included?</a:t>
              </a:r>
            </a:p>
          </p:txBody>
        </p:sp>
        <p:sp>
          <p:nvSpPr>
            <p:cNvPr id="37897" name="Text Box 12">
              <a:extLst>
                <a:ext uri="{FF2B5EF4-FFF2-40B4-BE49-F238E27FC236}">
                  <a16:creationId xmlns:a16="http://schemas.microsoft.com/office/drawing/2014/main" id="{4C3179B7-0568-42CF-A9F7-60AA54E4D092}"/>
                </a:ext>
              </a:extLst>
            </p:cNvPr>
            <p:cNvSpPr txBox="1">
              <a:spLocks noChangeArrowheads="1"/>
            </p:cNvSpPr>
            <p:nvPr/>
          </p:nvSpPr>
          <p:spPr bwMode="auto">
            <a:xfrm>
              <a:off x="1661" y="1062"/>
              <a:ext cx="31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How were the projections developed?</a:t>
              </a:r>
            </a:p>
          </p:txBody>
        </p:sp>
        <p:grpSp>
          <p:nvGrpSpPr>
            <p:cNvPr id="37898" name="Group 21">
              <a:extLst>
                <a:ext uri="{FF2B5EF4-FFF2-40B4-BE49-F238E27FC236}">
                  <a16:creationId xmlns:a16="http://schemas.microsoft.com/office/drawing/2014/main" id="{20130E18-BC39-4F85-9D37-1D142A53D956}"/>
                </a:ext>
              </a:extLst>
            </p:cNvPr>
            <p:cNvGrpSpPr>
              <a:grpSpLocks/>
            </p:cNvGrpSpPr>
            <p:nvPr/>
          </p:nvGrpSpPr>
          <p:grpSpPr bwMode="auto">
            <a:xfrm>
              <a:off x="996" y="925"/>
              <a:ext cx="443" cy="1908"/>
              <a:chOff x="971" y="959"/>
              <a:chExt cx="443" cy="1908"/>
            </a:xfrm>
          </p:grpSpPr>
          <p:sp>
            <p:nvSpPr>
              <p:cNvPr id="37899" name="AutoShape 13">
                <a:extLst>
                  <a:ext uri="{FF2B5EF4-FFF2-40B4-BE49-F238E27FC236}">
                    <a16:creationId xmlns:a16="http://schemas.microsoft.com/office/drawing/2014/main" id="{134D6873-2F7B-42DD-A9AD-EA563EB3E317}"/>
                  </a:ext>
                </a:extLst>
              </p:cNvPr>
              <p:cNvSpPr>
                <a:spLocks noChangeArrowheads="1"/>
              </p:cNvSpPr>
              <p:nvPr/>
            </p:nvSpPr>
            <p:spPr bwMode="auto">
              <a:xfrm>
                <a:off x="971" y="959"/>
                <a:ext cx="441" cy="441"/>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900" name="AutoShape 18">
                <a:extLst>
                  <a:ext uri="{FF2B5EF4-FFF2-40B4-BE49-F238E27FC236}">
                    <a16:creationId xmlns:a16="http://schemas.microsoft.com/office/drawing/2014/main" id="{7F841AEB-B312-4DEE-8C13-A388E605BE3B}"/>
                  </a:ext>
                </a:extLst>
              </p:cNvPr>
              <p:cNvSpPr>
                <a:spLocks noChangeArrowheads="1"/>
              </p:cNvSpPr>
              <p:nvPr/>
            </p:nvSpPr>
            <p:spPr bwMode="auto">
              <a:xfrm>
                <a:off x="972" y="1688"/>
                <a:ext cx="441" cy="441"/>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901" name="AutoShape 20">
                <a:extLst>
                  <a:ext uri="{FF2B5EF4-FFF2-40B4-BE49-F238E27FC236}">
                    <a16:creationId xmlns:a16="http://schemas.microsoft.com/office/drawing/2014/main" id="{48A15EEB-C2CD-40AC-804F-3AEBE224606A}"/>
                  </a:ext>
                </a:extLst>
              </p:cNvPr>
              <p:cNvSpPr>
                <a:spLocks noChangeArrowheads="1"/>
              </p:cNvSpPr>
              <p:nvPr/>
            </p:nvSpPr>
            <p:spPr bwMode="auto">
              <a:xfrm>
                <a:off x="973" y="2426"/>
                <a:ext cx="441" cy="441"/>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a:extLst>
              <a:ext uri="{FF2B5EF4-FFF2-40B4-BE49-F238E27FC236}">
                <a16:creationId xmlns:a16="http://schemas.microsoft.com/office/drawing/2014/main" id="{18F4E20B-550D-49B4-BBD1-801F5B854FB8}"/>
              </a:ext>
            </a:extLst>
          </p:cNvPr>
          <p:cNvSpPr txBox="1">
            <a:spLocks noChangeArrowheads="1"/>
          </p:cNvSpPr>
          <p:nvPr/>
        </p:nvSpPr>
        <p:spPr bwMode="auto">
          <a:xfrm>
            <a:off x="1746251" y="222251"/>
            <a:ext cx="8697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Forecast financial statements and decision making (Continued)</a:t>
            </a:r>
            <a:endParaRPr lang="en-GB" altLang="en-US" sz="2400">
              <a:solidFill>
                <a:srgbClr val="007BA4"/>
              </a:solidFill>
            </a:endParaRPr>
          </a:p>
        </p:txBody>
      </p:sp>
      <p:grpSp>
        <p:nvGrpSpPr>
          <p:cNvPr id="39939" name="Group 34">
            <a:extLst>
              <a:ext uri="{FF2B5EF4-FFF2-40B4-BE49-F238E27FC236}">
                <a16:creationId xmlns:a16="http://schemas.microsoft.com/office/drawing/2014/main" id="{217AE31E-1D5D-4124-87BF-E23641AB1F41}"/>
              </a:ext>
            </a:extLst>
          </p:cNvPr>
          <p:cNvGrpSpPr>
            <a:grpSpLocks/>
          </p:cNvGrpSpPr>
          <p:nvPr/>
        </p:nvGrpSpPr>
        <p:grpSpPr bwMode="auto">
          <a:xfrm>
            <a:off x="2181225" y="1200151"/>
            <a:ext cx="7831138" cy="4608513"/>
            <a:chOff x="457" y="618"/>
            <a:chExt cx="4933" cy="2903"/>
          </a:xfrm>
        </p:grpSpPr>
        <p:sp>
          <p:nvSpPr>
            <p:cNvPr id="39940" name="AutoShape 6">
              <a:extLst>
                <a:ext uri="{FF2B5EF4-FFF2-40B4-BE49-F238E27FC236}">
                  <a16:creationId xmlns:a16="http://schemas.microsoft.com/office/drawing/2014/main" id="{1CAAE794-D63D-495B-A3BE-5CB9599EB8D2}"/>
                </a:ext>
              </a:extLst>
            </p:cNvPr>
            <p:cNvSpPr>
              <a:spLocks noChangeArrowheads="1"/>
            </p:cNvSpPr>
            <p:nvPr/>
          </p:nvSpPr>
          <p:spPr bwMode="auto">
            <a:xfrm>
              <a:off x="939" y="618"/>
              <a:ext cx="4450" cy="568"/>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41" name="AutoShape 7">
              <a:extLst>
                <a:ext uri="{FF2B5EF4-FFF2-40B4-BE49-F238E27FC236}">
                  <a16:creationId xmlns:a16="http://schemas.microsoft.com/office/drawing/2014/main" id="{F62B1877-61B0-4ADA-AA81-5A566E1306E6}"/>
                </a:ext>
              </a:extLst>
            </p:cNvPr>
            <p:cNvSpPr>
              <a:spLocks noChangeArrowheads="1"/>
            </p:cNvSpPr>
            <p:nvPr/>
          </p:nvSpPr>
          <p:spPr bwMode="auto">
            <a:xfrm>
              <a:off x="940" y="1328"/>
              <a:ext cx="4450" cy="577"/>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42" name="Text Box 8">
              <a:extLst>
                <a:ext uri="{FF2B5EF4-FFF2-40B4-BE49-F238E27FC236}">
                  <a16:creationId xmlns:a16="http://schemas.microsoft.com/office/drawing/2014/main" id="{EDEED885-6F45-4B3F-89D3-DE8A007F66CD}"/>
                </a:ext>
              </a:extLst>
            </p:cNvPr>
            <p:cNvSpPr txBox="1">
              <a:spLocks noChangeArrowheads="1"/>
            </p:cNvSpPr>
            <p:nvPr/>
          </p:nvSpPr>
          <p:spPr bwMode="auto">
            <a:xfrm>
              <a:off x="853" y="1442"/>
              <a:ext cx="451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Is there a need for additional financing?</a:t>
              </a:r>
              <a:br>
                <a:rPr lang="en-GB" altLang="en-US" sz="2000" b="1">
                  <a:solidFill>
                    <a:srgbClr val="000000"/>
                  </a:solidFill>
                </a:rPr>
              </a:br>
              <a:r>
                <a:rPr lang="en-GB" altLang="en-US" sz="2000" b="1">
                  <a:solidFill>
                    <a:srgbClr val="000000"/>
                  </a:solidFill>
                </a:rPr>
                <a:t>Is it feasible to obtain the amount required?</a:t>
              </a:r>
            </a:p>
          </p:txBody>
        </p:sp>
        <p:sp>
          <p:nvSpPr>
            <p:cNvPr id="39943" name="AutoShape 9">
              <a:extLst>
                <a:ext uri="{FF2B5EF4-FFF2-40B4-BE49-F238E27FC236}">
                  <a16:creationId xmlns:a16="http://schemas.microsoft.com/office/drawing/2014/main" id="{0ADF21F4-5EC8-4082-9FA1-E8DD9A46FFEF}"/>
                </a:ext>
              </a:extLst>
            </p:cNvPr>
            <p:cNvSpPr>
              <a:spLocks noChangeArrowheads="1"/>
            </p:cNvSpPr>
            <p:nvPr/>
          </p:nvSpPr>
          <p:spPr bwMode="auto">
            <a:xfrm>
              <a:off x="936" y="2041"/>
              <a:ext cx="4453" cy="566"/>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44" name="Text Box 10">
              <a:extLst>
                <a:ext uri="{FF2B5EF4-FFF2-40B4-BE49-F238E27FC236}">
                  <a16:creationId xmlns:a16="http://schemas.microsoft.com/office/drawing/2014/main" id="{A200CEF3-4EB2-4619-A591-6419B34C34C2}"/>
                </a:ext>
              </a:extLst>
            </p:cNvPr>
            <p:cNvSpPr txBox="1">
              <a:spLocks noChangeArrowheads="1"/>
            </p:cNvSpPr>
            <p:nvPr/>
          </p:nvSpPr>
          <p:spPr bwMode="auto">
            <a:xfrm>
              <a:off x="867" y="2236"/>
              <a:ext cx="4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Can any surplus funds be profitably reinvested?</a:t>
              </a:r>
            </a:p>
          </p:txBody>
        </p:sp>
        <p:sp>
          <p:nvSpPr>
            <p:cNvPr id="39945" name="Text Box 11">
              <a:extLst>
                <a:ext uri="{FF2B5EF4-FFF2-40B4-BE49-F238E27FC236}">
                  <a16:creationId xmlns:a16="http://schemas.microsoft.com/office/drawing/2014/main" id="{E02492F9-0141-4948-9215-EA35DF582194}"/>
                </a:ext>
              </a:extLst>
            </p:cNvPr>
            <p:cNvSpPr txBox="1">
              <a:spLocks noChangeArrowheads="1"/>
            </p:cNvSpPr>
            <p:nvPr/>
          </p:nvSpPr>
          <p:spPr bwMode="auto">
            <a:xfrm>
              <a:off x="851" y="727"/>
              <a:ext cx="451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Are the cash flows satisfactory?</a:t>
              </a:r>
              <a:br>
                <a:rPr lang="en-GB" altLang="en-US" sz="2000" b="1">
                  <a:solidFill>
                    <a:srgbClr val="000000"/>
                  </a:solidFill>
                </a:rPr>
              </a:br>
              <a:r>
                <a:rPr lang="en-GB" altLang="en-US" sz="2000" b="1">
                  <a:solidFill>
                    <a:srgbClr val="000000"/>
                  </a:solidFill>
                </a:rPr>
                <a:t> Can they be improved by changing policies or plans?</a:t>
              </a:r>
            </a:p>
          </p:txBody>
        </p:sp>
        <p:sp>
          <p:nvSpPr>
            <p:cNvPr id="39946" name="AutoShape 12">
              <a:extLst>
                <a:ext uri="{FF2B5EF4-FFF2-40B4-BE49-F238E27FC236}">
                  <a16:creationId xmlns:a16="http://schemas.microsoft.com/office/drawing/2014/main" id="{6A701CEA-0A14-4E8C-9EBD-836E3F5B1C3C}"/>
                </a:ext>
              </a:extLst>
            </p:cNvPr>
            <p:cNvSpPr>
              <a:spLocks noChangeArrowheads="1"/>
            </p:cNvSpPr>
            <p:nvPr/>
          </p:nvSpPr>
          <p:spPr bwMode="auto">
            <a:xfrm>
              <a:off x="936" y="2741"/>
              <a:ext cx="4451" cy="780"/>
            </a:xfrm>
            <a:prstGeom prst="cube">
              <a:avLst>
                <a:gd name="adj" fmla="val 13079"/>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47" name="Text Box 17">
              <a:extLst>
                <a:ext uri="{FF2B5EF4-FFF2-40B4-BE49-F238E27FC236}">
                  <a16:creationId xmlns:a16="http://schemas.microsoft.com/office/drawing/2014/main" id="{4978A3F7-4A09-46D2-AB3F-0A713B4C1500}"/>
                </a:ext>
              </a:extLst>
            </p:cNvPr>
            <p:cNvSpPr txBox="1">
              <a:spLocks noChangeArrowheads="1"/>
            </p:cNvSpPr>
            <p:nvPr/>
          </p:nvSpPr>
          <p:spPr bwMode="auto">
            <a:xfrm>
              <a:off x="1058" y="2860"/>
              <a:ext cx="409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Is the level of projected profit satisfactory in relation to the risks involved? If not, what could be done to improve matters?</a:t>
              </a:r>
            </a:p>
          </p:txBody>
        </p:sp>
        <p:sp>
          <p:nvSpPr>
            <p:cNvPr id="39948" name="AutoShape 20">
              <a:extLst>
                <a:ext uri="{FF2B5EF4-FFF2-40B4-BE49-F238E27FC236}">
                  <a16:creationId xmlns:a16="http://schemas.microsoft.com/office/drawing/2014/main" id="{27257B73-33E2-4DF3-B3B4-F3CCD25F5CBA}"/>
                </a:ext>
              </a:extLst>
            </p:cNvPr>
            <p:cNvSpPr>
              <a:spLocks noChangeArrowheads="1"/>
            </p:cNvSpPr>
            <p:nvPr/>
          </p:nvSpPr>
          <p:spPr bwMode="auto">
            <a:xfrm>
              <a:off x="458" y="724"/>
              <a:ext cx="353" cy="353"/>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49" name="AutoShape 21">
              <a:extLst>
                <a:ext uri="{FF2B5EF4-FFF2-40B4-BE49-F238E27FC236}">
                  <a16:creationId xmlns:a16="http://schemas.microsoft.com/office/drawing/2014/main" id="{2EC1E5C1-2D91-46D7-B33D-D05F78D98E0E}"/>
                </a:ext>
              </a:extLst>
            </p:cNvPr>
            <p:cNvSpPr>
              <a:spLocks noChangeArrowheads="1"/>
            </p:cNvSpPr>
            <p:nvPr/>
          </p:nvSpPr>
          <p:spPr bwMode="auto">
            <a:xfrm>
              <a:off x="457" y="2975"/>
              <a:ext cx="353" cy="353"/>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50" name="AutoShape 22">
              <a:extLst>
                <a:ext uri="{FF2B5EF4-FFF2-40B4-BE49-F238E27FC236}">
                  <a16:creationId xmlns:a16="http://schemas.microsoft.com/office/drawing/2014/main" id="{952AABD7-B1B9-452E-822E-B04566D74571}"/>
                </a:ext>
              </a:extLst>
            </p:cNvPr>
            <p:cNvSpPr>
              <a:spLocks noChangeArrowheads="1"/>
            </p:cNvSpPr>
            <p:nvPr/>
          </p:nvSpPr>
          <p:spPr bwMode="auto">
            <a:xfrm>
              <a:off x="457" y="1434"/>
              <a:ext cx="353" cy="353"/>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51" name="AutoShape 23">
              <a:extLst>
                <a:ext uri="{FF2B5EF4-FFF2-40B4-BE49-F238E27FC236}">
                  <a16:creationId xmlns:a16="http://schemas.microsoft.com/office/drawing/2014/main" id="{F2470CEF-565D-4829-9AA3-1BBA7DD731BF}"/>
                </a:ext>
              </a:extLst>
            </p:cNvPr>
            <p:cNvSpPr>
              <a:spLocks noChangeArrowheads="1"/>
            </p:cNvSpPr>
            <p:nvPr/>
          </p:nvSpPr>
          <p:spPr bwMode="auto">
            <a:xfrm>
              <a:off x="458" y="2187"/>
              <a:ext cx="353" cy="352"/>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a:extLst>
              <a:ext uri="{FF2B5EF4-FFF2-40B4-BE49-F238E27FC236}">
                <a16:creationId xmlns:a16="http://schemas.microsoft.com/office/drawing/2014/main" id="{AA6B49AD-6043-40C6-BDEE-0DA62B2A1CEE}"/>
              </a:ext>
            </a:extLst>
          </p:cNvPr>
          <p:cNvSpPr txBox="1">
            <a:spLocks noChangeArrowheads="1"/>
          </p:cNvSpPr>
          <p:nvPr/>
        </p:nvSpPr>
        <p:spPr bwMode="auto">
          <a:xfrm>
            <a:off x="1739900" y="212726"/>
            <a:ext cx="871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Forecast financial statements and decision making (Continued)</a:t>
            </a:r>
            <a:endParaRPr lang="en-GB" altLang="en-US" sz="2400">
              <a:solidFill>
                <a:srgbClr val="007BA4"/>
              </a:solidFill>
            </a:endParaRPr>
          </a:p>
        </p:txBody>
      </p:sp>
      <p:grpSp>
        <p:nvGrpSpPr>
          <p:cNvPr id="41987" name="Group 39">
            <a:extLst>
              <a:ext uri="{FF2B5EF4-FFF2-40B4-BE49-F238E27FC236}">
                <a16:creationId xmlns:a16="http://schemas.microsoft.com/office/drawing/2014/main" id="{B9CA1283-4176-48DF-9FB7-BCF6E3A2FAF7}"/>
              </a:ext>
            </a:extLst>
          </p:cNvPr>
          <p:cNvGrpSpPr>
            <a:grpSpLocks/>
          </p:cNvGrpSpPr>
          <p:nvPr/>
        </p:nvGrpSpPr>
        <p:grpSpPr bwMode="auto">
          <a:xfrm>
            <a:off x="2616200" y="1828800"/>
            <a:ext cx="6959600" cy="3200400"/>
            <a:chOff x="1131" y="855"/>
            <a:chExt cx="4384" cy="2016"/>
          </a:xfrm>
        </p:grpSpPr>
        <p:sp>
          <p:nvSpPr>
            <p:cNvPr id="41988" name="AutoShape 25">
              <a:extLst>
                <a:ext uri="{FF2B5EF4-FFF2-40B4-BE49-F238E27FC236}">
                  <a16:creationId xmlns:a16="http://schemas.microsoft.com/office/drawing/2014/main" id="{28EE44CF-8737-4DDC-8ABE-5E6F2E0B0516}"/>
                </a:ext>
              </a:extLst>
            </p:cNvPr>
            <p:cNvSpPr>
              <a:spLocks noChangeArrowheads="1"/>
            </p:cNvSpPr>
            <p:nvPr/>
          </p:nvSpPr>
          <p:spPr bwMode="auto">
            <a:xfrm>
              <a:off x="1631" y="855"/>
              <a:ext cx="3883" cy="585"/>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89" name="AutoShape 26">
              <a:extLst>
                <a:ext uri="{FF2B5EF4-FFF2-40B4-BE49-F238E27FC236}">
                  <a16:creationId xmlns:a16="http://schemas.microsoft.com/office/drawing/2014/main" id="{3DD7516C-F299-4DBD-B0DC-1DF78B2E9B2C}"/>
                </a:ext>
              </a:extLst>
            </p:cNvPr>
            <p:cNvSpPr>
              <a:spLocks noChangeArrowheads="1"/>
            </p:cNvSpPr>
            <p:nvPr/>
          </p:nvSpPr>
          <p:spPr bwMode="auto">
            <a:xfrm>
              <a:off x="1640" y="1565"/>
              <a:ext cx="3875" cy="578"/>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90" name="AutoShape 28">
              <a:extLst>
                <a:ext uri="{FF2B5EF4-FFF2-40B4-BE49-F238E27FC236}">
                  <a16:creationId xmlns:a16="http://schemas.microsoft.com/office/drawing/2014/main" id="{91F218AA-1CDB-4978-97E4-E9C3F129FB4C}"/>
                </a:ext>
              </a:extLst>
            </p:cNvPr>
            <p:cNvSpPr>
              <a:spLocks noChangeArrowheads="1"/>
            </p:cNvSpPr>
            <p:nvPr/>
          </p:nvSpPr>
          <p:spPr bwMode="auto">
            <a:xfrm>
              <a:off x="1638" y="2278"/>
              <a:ext cx="3876" cy="593"/>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91" name="AutoShape 33">
              <a:extLst>
                <a:ext uri="{FF2B5EF4-FFF2-40B4-BE49-F238E27FC236}">
                  <a16:creationId xmlns:a16="http://schemas.microsoft.com/office/drawing/2014/main" id="{08CA5452-CBD2-4A74-BB08-DFB022ADE1E5}"/>
                </a:ext>
              </a:extLst>
            </p:cNvPr>
            <p:cNvSpPr>
              <a:spLocks noChangeArrowheads="1"/>
            </p:cNvSpPr>
            <p:nvPr/>
          </p:nvSpPr>
          <p:spPr bwMode="auto">
            <a:xfrm>
              <a:off x="1132" y="1023"/>
              <a:ext cx="353" cy="353"/>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92" name="AutoShape 35">
              <a:extLst>
                <a:ext uri="{FF2B5EF4-FFF2-40B4-BE49-F238E27FC236}">
                  <a16:creationId xmlns:a16="http://schemas.microsoft.com/office/drawing/2014/main" id="{9210589C-0596-431B-AEF6-63D55020BD94}"/>
                </a:ext>
              </a:extLst>
            </p:cNvPr>
            <p:cNvSpPr>
              <a:spLocks noChangeArrowheads="1"/>
            </p:cNvSpPr>
            <p:nvPr/>
          </p:nvSpPr>
          <p:spPr bwMode="auto">
            <a:xfrm>
              <a:off x="1131" y="1733"/>
              <a:ext cx="353" cy="353"/>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93" name="AutoShape 36">
              <a:extLst>
                <a:ext uri="{FF2B5EF4-FFF2-40B4-BE49-F238E27FC236}">
                  <a16:creationId xmlns:a16="http://schemas.microsoft.com/office/drawing/2014/main" id="{D02C424E-1033-4164-9D0E-A2DD3DBE27A8}"/>
                </a:ext>
              </a:extLst>
            </p:cNvPr>
            <p:cNvSpPr>
              <a:spLocks noChangeArrowheads="1"/>
            </p:cNvSpPr>
            <p:nvPr/>
          </p:nvSpPr>
          <p:spPr bwMode="auto">
            <a:xfrm>
              <a:off x="1132" y="2435"/>
              <a:ext cx="353" cy="352"/>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94" name="Text Box 12">
              <a:extLst>
                <a:ext uri="{FF2B5EF4-FFF2-40B4-BE49-F238E27FC236}">
                  <a16:creationId xmlns:a16="http://schemas.microsoft.com/office/drawing/2014/main" id="{FADCE51C-1F59-411D-A875-3F8596CF695A}"/>
                </a:ext>
              </a:extLst>
            </p:cNvPr>
            <p:cNvSpPr txBox="1">
              <a:spLocks noChangeArrowheads="1"/>
            </p:cNvSpPr>
            <p:nvPr/>
          </p:nvSpPr>
          <p:spPr bwMode="auto">
            <a:xfrm>
              <a:off x="1714" y="971"/>
              <a:ext cx="360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Are the sales and individual expense items at a satisfactory level?</a:t>
              </a:r>
            </a:p>
          </p:txBody>
        </p:sp>
        <p:sp>
          <p:nvSpPr>
            <p:cNvPr id="41995" name="Text Box 14">
              <a:extLst>
                <a:ext uri="{FF2B5EF4-FFF2-40B4-BE49-F238E27FC236}">
                  <a16:creationId xmlns:a16="http://schemas.microsoft.com/office/drawing/2014/main" id="{163E284D-4215-45C5-A441-51A6767EE2F9}"/>
                </a:ext>
              </a:extLst>
            </p:cNvPr>
            <p:cNvSpPr txBox="1">
              <a:spLocks noChangeArrowheads="1"/>
            </p:cNvSpPr>
            <p:nvPr/>
          </p:nvSpPr>
          <p:spPr bwMode="auto">
            <a:xfrm>
              <a:off x="1806" y="1679"/>
              <a:ext cx="34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Is the financial position at the end of the period acceptable?</a:t>
              </a:r>
            </a:p>
          </p:txBody>
        </p:sp>
        <p:sp>
          <p:nvSpPr>
            <p:cNvPr id="41996" name="Text Box 17">
              <a:extLst>
                <a:ext uri="{FF2B5EF4-FFF2-40B4-BE49-F238E27FC236}">
                  <a16:creationId xmlns:a16="http://schemas.microsoft.com/office/drawing/2014/main" id="{2F3BCA81-94E8-4100-96B3-A9CE47390E0B}"/>
                </a:ext>
              </a:extLst>
            </p:cNvPr>
            <p:cNvSpPr txBox="1">
              <a:spLocks noChangeArrowheads="1"/>
            </p:cNvSpPr>
            <p:nvPr/>
          </p:nvSpPr>
          <p:spPr bwMode="auto">
            <a:xfrm>
              <a:off x="1636" y="2410"/>
              <a:ext cx="379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Is the level of borrowing acceptable?</a:t>
              </a:r>
              <a:br>
                <a:rPr lang="en-GB" altLang="en-US" sz="2000" b="1">
                  <a:solidFill>
                    <a:srgbClr val="000000"/>
                  </a:solidFill>
                </a:rPr>
              </a:br>
              <a:r>
                <a:rPr lang="en-GB" altLang="en-US" sz="2000" b="1">
                  <a:solidFill>
                    <a:srgbClr val="000000"/>
                  </a:solidFill>
                </a:rPr>
                <a:t>Is the business too dependent on borrowing?</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a:extLst>
              <a:ext uri="{FF2B5EF4-FFF2-40B4-BE49-F238E27FC236}">
                <a16:creationId xmlns:a16="http://schemas.microsoft.com/office/drawing/2014/main" id="{F359C480-67C6-42A9-BB1C-1930F41C0AA9}"/>
              </a:ext>
            </a:extLst>
          </p:cNvPr>
          <p:cNvSpPr txBox="1">
            <a:spLocks noChangeArrowheads="1"/>
          </p:cNvSpPr>
          <p:nvPr/>
        </p:nvSpPr>
        <p:spPr bwMode="auto">
          <a:xfrm>
            <a:off x="1866900" y="219075"/>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Projected financial statements and risk</a:t>
            </a:r>
            <a:endParaRPr lang="en-GB" altLang="en-US" sz="2400">
              <a:solidFill>
                <a:srgbClr val="007BA4"/>
              </a:solidFill>
            </a:endParaRPr>
          </a:p>
        </p:txBody>
      </p:sp>
      <p:grpSp>
        <p:nvGrpSpPr>
          <p:cNvPr id="51203" name="Group 21">
            <a:extLst>
              <a:ext uri="{FF2B5EF4-FFF2-40B4-BE49-F238E27FC236}">
                <a16:creationId xmlns:a16="http://schemas.microsoft.com/office/drawing/2014/main" id="{1C5AD9F9-C507-4762-80D9-5E8166EE5E9C}"/>
              </a:ext>
            </a:extLst>
          </p:cNvPr>
          <p:cNvGrpSpPr>
            <a:grpSpLocks/>
          </p:cNvGrpSpPr>
          <p:nvPr/>
        </p:nvGrpSpPr>
        <p:grpSpPr bwMode="auto">
          <a:xfrm>
            <a:off x="4100514" y="1465263"/>
            <a:ext cx="3963987" cy="3306762"/>
            <a:chOff x="1554" y="621"/>
            <a:chExt cx="2497" cy="2083"/>
          </a:xfrm>
        </p:grpSpPr>
        <p:sp>
          <p:nvSpPr>
            <p:cNvPr id="51204" name="AutoShape 6">
              <a:extLst>
                <a:ext uri="{FF2B5EF4-FFF2-40B4-BE49-F238E27FC236}">
                  <a16:creationId xmlns:a16="http://schemas.microsoft.com/office/drawing/2014/main" id="{0BBF7BD5-26E9-44D2-8DB8-9D187C08A8D1}"/>
                </a:ext>
              </a:extLst>
            </p:cNvPr>
            <p:cNvSpPr>
              <a:spLocks noChangeArrowheads="1"/>
            </p:cNvSpPr>
            <p:nvPr/>
          </p:nvSpPr>
          <p:spPr bwMode="auto">
            <a:xfrm>
              <a:off x="1647" y="621"/>
              <a:ext cx="2404" cy="1993"/>
            </a:xfrm>
            <a:prstGeom prst="roundRect">
              <a:avLst>
                <a:gd name="adj" fmla="val 10282"/>
              </a:avLst>
            </a:prstGeom>
            <a:solidFill>
              <a:srgbClr val="DCBB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51205" name="AutoShape 9">
              <a:extLst>
                <a:ext uri="{FF2B5EF4-FFF2-40B4-BE49-F238E27FC236}">
                  <a16:creationId xmlns:a16="http://schemas.microsoft.com/office/drawing/2014/main" id="{B5A9F643-EEA5-4016-8987-F86C07D375B4}"/>
                </a:ext>
              </a:extLst>
            </p:cNvPr>
            <p:cNvSpPr>
              <a:spLocks noChangeArrowheads="1"/>
            </p:cNvSpPr>
            <p:nvPr/>
          </p:nvSpPr>
          <p:spPr bwMode="auto">
            <a:xfrm>
              <a:off x="2257" y="1539"/>
              <a:ext cx="1793" cy="481"/>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51206" name="AutoShape 10">
              <a:extLst>
                <a:ext uri="{FF2B5EF4-FFF2-40B4-BE49-F238E27FC236}">
                  <a16:creationId xmlns:a16="http://schemas.microsoft.com/office/drawing/2014/main" id="{A2B90C14-F2DF-48EC-9808-8E303FDF734F}"/>
                </a:ext>
              </a:extLst>
            </p:cNvPr>
            <p:cNvSpPr>
              <a:spLocks noChangeArrowheads="1"/>
            </p:cNvSpPr>
            <p:nvPr/>
          </p:nvSpPr>
          <p:spPr bwMode="auto">
            <a:xfrm>
              <a:off x="2265" y="2214"/>
              <a:ext cx="1785" cy="481"/>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51207" name="Text Box 11">
              <a:extLst>
                <a:ext uri="{FF2B5EF4-FFF2-40B4-BE49-F238E27FC236}">
                  <a16:creationId xmlns:a16="http://schemas.microsoft.com/office/drawing/2014/main" id="{4A5E1209-48F8-44F8-964C-3185344A6ADB}"/>
                </a:ext>
              </a:extLst>
            </p:cNvPr>
            <p:cNvSpPr txBox="1">
              <a:spLocks noChangeArrowheads="1"/>
            </p:cNvSpPr>
            <p:nvPr/>
          </p:nvSpPr>
          <p:spPr bwMode="auto">
            <a:xfrm>
              <a:off x="2240" y="2370"/>
              <a:ext cx="17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Scenario analysis</a:t>
              </a:r>
            </a:p>
          </p:txBody>
        </p:sp>
        <p:sp>
          <p:nvSpPr>
            <p:cNvPr id="51208" name="Text Box 14">
              <a:extLst>
                <a:ext uri="{FF2B5EF4-FFF2-40B4-BE49-F238E27FC236}">
                  <a16:creationId xmlns:a16="http://schemas.microsoft.com/office/drawing/2014/main" id="{91F9F869-9424-4B80-B7DB-148BB176EAAD}"/>
                </a:ext>
              </a:extLst>
            </p:cNvPr>
            <p:cNvSpPr txBox="1">
              <a:spLocks noChangeArrowheads="1"/>
            </p:cNvSpPr>
            <p:nvPr/>
          </p:nvSpPr>
          <p:spPr bwMode="auto">
            <a:xfrm>
              <a:off x="2260" y="1701"/>
              <a:ext cx="17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Sensitivity analysis</a:t>
              </a:r>
            </a:p>
          </p:txBody>
        </p:sp>
        <p:sp>
          <p:nvSpPr>
            <p:cNvPr id="51209" name="AutoShape 15">
              <a:extLst>
                <a:ext uri="{FF2B5EF4-FFF2-40B4-BE49-F238E27FC236}">
                  <a16:creationId xmlns:a16="http://schemas.microsoft.com/office/drawing/2014/main" id="{1A33A1A4-CEF6-4234-A1B1-C9F432617071}"/>
                </a:ext>
              </a:extLst>
            </p:cNvPr>
            <p:cNvSpPr>
              <a:spLocks noChangeArrowheads="1"/>
            </p:cNvSpPr>
            <p:nvPr/>
          </p:nvSpPr>
          <p:spPr bwMode="auto">
            <a:xfrm>
              <a:off x="1555" y="1554"/>
              <a:ext cx="482" cy="481"/>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51210" name="AutoShape 16">
              <a:extLst>
                <a:ext uri="{FF2B5EF4-FFF2-40B4-BE49-F238E27FC236}">
                  <a16:creationId xmlns:a16="http://schemas.microsoft.com/office/drawing/2014/main" id="{126B206A-19E2-4664-962D-F64A99031FFF}"/>
                </a:ext>
              </a:extLst>
            </p:cNvPr>
            <p:cNvSpPr>
              <a:spLocks noChangeArrowheads="1"/>
            </p:cNvSpPr>
            <p:nvPr/>
          </p:nvSpPr>
          <p:spPr bwMode="auto">
            <a:xfrm>
              <a:off x="1556" y="2224"/>
              <a:ext cx="481" cy="480"/>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51211" name="Text Box 18">
              <a:extLst>
                <a:ext uri="{FF2B5EF4-FFF2-40B4-BE49-F238E27FC236}">
                  <a16:creationId xmlns:a16="http://schemas.microsoft.com/office/drawing/2014/main" id="{8A84B35A-26AF-4848-A897-990FB2959DA7}"/>
                </a:ext>
              </a:extLst>
            </p:cNvPr>
            <p:cNvSpPr txBox="1">
              <a:spLocks noChangeArrowheads="1"/>
            </p:cNvSpPr>
            <p:nvPr/>
          </p:nvSpPr>
          <p:spPr bwMode="auto">
            <a:xfrm>
              <a:off x="1554" y="696"/>
              <a:ext cx="239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900" b="1" i="1">
                  <a:solidFill>
                    <a:srgbClr val="CC0000"/>
                  </a:solidFill>
                </a:rPr>
                <a:t>Risk assessment may be undertaken using</a:t>
              </a:r>
              <a:r>
                <a:rPr lang="en-GB" altLang="en-US" sz="1800" b="1" i="1">
                  <a:solidFill>
                    <a:srgbClr val="000000"/>
                  </a:solidFill>
                </a:rPr>
                <a:t> </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F4B18-F02F-45C3-A154-06B4CFC2FD50}"/>
              </a:ext>
            </a:extLst>
          </p:cNvPr>
          <p:cNvSpPr>
            <a:spLocks noGrp="1"/>
          </p:cNvSpPr>
          <p:nvPr>
            <p:ph type="title"/>
          </p:nvPr>
        </p:nvSpPr>
        <p:spPr>
          <a:xfrm>
            <a:off x="838200" y="1641752"/>
            <a:ext cx="6140449" cy="1323439"/>
          </a:xfrm>
        </p:spPr>
        <p:txBody>
          <a:bodyPr anchor="t">
            <a:normAutofit/>
          </a:bodyPr>
          <a:lstStyle/>
          <a:p>
            <a:r>
              <a:rPr lang="en-GB" sz="4000">
                <a:solidFill>
                  <a:schemeClr val="bg1"/>
                </a:solidFill>
                <a:cs typeface="Arial"/>
              </a:rPr>
              <a:t>Sensitivity Analysis</a:t>
            </a:r>
            <a:endParaRPr lang="en-GB" sz="4000">
              <a:solidFill>
                <a:schemeClr val="bg1"/>
              </a:solidFill>
            </a:endParaRPr>
          </a:p>
        </p:txBody>
      </p:sp>
      <p:sp>
        <p:nvSpPr>
          <p:cNvPr id="3" name="Content Placeholder 2">
            <a:extLst>
              <a:ext uri="{FF2B5EF4-FFF2-40B4-BE49-F238E27FC236}">
                <a16:creationId xmlns:a16="http://schemas.microsoft.com/office/drawing/2014/main" id="{F9C83DA3-894B-4797-ACBB-844672B132ED}"/>
              </a:ext>
            </a:extLst>
          </p:cNvPr>
          <p:cNvSpPr>
            <a:spLocks noGrp="1"/>
          </p:cNvSpPr>
          <p:nvPr>
            <p:ph idx="1"/>
          </p:nvPr>
        </p:nvSpPr>
        <p:spPr>
          <a:xfrm>
            <a:off x="838200" y="3146400"/>
            <a:ext cx="6140449" cy="2862288"/>
          </a:xfrm>
        </p:spPr>
        <p:txBody>
          <a:bodyPr>
            <a:normAutofit/>
          </a:bodyPr>
          <a:lstStyle/>
          <a:p>
            <a:r>
              <a:rPr lang="en-GB" sz="2000">
                <a:solidFill>
                  <a:schemeClr val="bg1">
                    <a:alpha val="80000"/>
                  </a:schemeClr>
                </a:solidFill>
                <a:cs typeface="Arial"/>
              </a:rPr>
              <a:t>Take a single variable and examine the effect of changes in that variable on overall performance</a:t>
            </a:r>
          </a:p>
          <a:p>
            <a:r>
              <a:rPr lang="en-GB" sz="2000">
                <a:solidFill>
                  <a:schemeClr val="bg1">
                    <a:alpha val="80000"/>
                  </a:schemeClr>
                </a:solidFill>
                <a:cs typeface="Arial"/>
              </a:rPr>
              <a:t>Shows how sensitive changes are for the projected outcome.</a:t>
            </a:r>
          </a:p>
          <a:p>
            <a:r>
              <a:rPr lang="en-GB" sz="2000">
                <a:solidFill>
                  <a:schemeClr val="bg1">
                    <a:alpha val="80000"/>
                  </a:schemeClr>
                </a:solidFill>
                <a:cs typeface="Arial"/>
              </a:rPr>
              <a:t>What happens if sales are 5% lower/higher?</a:t>
            </a:r>
          </a:p>
          <a:p>
            <a:r>
              <a:rPr lang="en-GB" sz="2000">
                <a:solidFill>
                  <a:schemeClr val="bg1">
                    <a:alpha val="80000"/>
                  </a:schemeClr>
                </a:solidFill>
                <a:cs typeface="Arial"/>
              </a:rPr>
              <a:t>What if sales price could be increased by 20%?</a:t>
            </a:r>
          </a:p>
          <a:p>
            <a:r>
              <a:rPr lang="en-GB" sz="2000">
                <a:solidFill>
                  <a:schemeClr val="bg1">
                    <a:alpha val="80000"/>
                  </a:schemeClr>
                </a:solidFill>
                <a:cs typeface="Arial"/>
              </a:rPr>
              <a:t>BUT – does not assign probability or consider changes to more than one variable at a time.</a:t>
            </a:r>
          </a:p>
        </p:txBody>
      </p:sp>
      <p:grpSp>
        <p:nvGrpSpPr>
          <p:cNvPr id="19" name="Group 18">
            <a:extLst>
              <a:ext uri="{FF2B5EF4-FFF2-40B4-BE49-F238E27FC236}">
                <a16:creationId xmlns:a16="http://schemas.microsoft.com/office/drawing/2014/main" id="{B868920F-3C89-4780-A399-2A0099F45D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20" name="Group 19">
              <a:extLst>
                <a:ext uri="{FF2B5EF4-FFF2-40B4-BE49-F238E27FC236}">
                  <a16:creationId xmlns:a16="http://schemas.microsoft.com/office/drawing/2014/main" id="{86BC9098-A1F2-42B4-B3CE-C89D727FAF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24" name="Freeform: Shape 23">
                <a:extLst>
                  <a:ext uri="{FF2B5EF4-FFF2-40B4-BE49-F238E27FC236}">
                    <a16:creationId xmlns:a16="http://schemas.microsoft.com/office/drawing/2014/main" id="{421BA563-EEB4-4E92-9277-DBB5C6315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C99245BA-7784-4E0D-ABE1-A4FB596E4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1" name="Group 20">
              <a:extLst>
                <a:ext uri="{FF2B5EF4-FFF2-40B4-BE49-F238E27FC236}">
                  <a16:creationId xmlns:a16="http://schemas.microsoft.com/office/drawing/2014/main" id="{3F442D6D-30A3-40EA-ADD8-5313A3BB9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22" name="Freeform: Shape 21">
                <a:extLst>
                  <a:ext uri="{FF2B5EF4-FFF2-40B4-BE49-F238E27FC236}">
                    <a16:creationId xmlns:a16="http://schemas.microsoft.com/office/drawing/2014/main" id="{29E679B4-D12E-448A-8D8F-7183D6A2E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417E3CDF-0144-4FB2-A798-156EC310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7" name="Graphic 6" descr="Statistics">
            <a:extLst>
              <a:ext uri="{FF2B5EF4-FFF2-40B4-BE49-F238E27FC236}">
                <a16:creationId xmlns:a16="http://schemas.microsoft.com/office/drawing/2014/main" id="{3582EE53-1674-4855-93BD-F064CA429F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9025" y="2129660"/>
            <a:ext cx="2663825" cy="2663825"/>
          </a:xfrm>
          <a:prstGeom prst="rect">
            <a:avLst/>
          </a:prstGeom>
        </p:spPr>
      </p:pic>
    </p:spTree>
    <p:extLst>
      <p:ext uri="{BB962C8B-B14F-4D97-AF65-F5344CB8AC3E}">
        <p14:creationId xmlns:p14="http://schemas.microsoft.com/office/powerpoint/2010/main" val="3435597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
        <p:nvSpPr>
          <p:cNvPr id="2" name="Title 1">
            <a:extLst>
              <a:ext uri="{FF2B5EF4-FFF2-40B4-BE49-F238E27FC236}">
                <a16:creationId xmlns:a16="http://schemas.microsoft.com/office/drawing/2014/main" id="{91AF4B18-F02F-45C3-A154-06B4CFC2FD50}"/>
              </a:ext>
            </a:extLst>
          </p:cNvPr>
          <p:cNvSpPr>
            <a:spLocks noGrp="1"/>
          </p:cNvSpPr>
          <p:nvPr>
            <p:ph type="title"/>
          </p:nvPr>
        </p:nvSpPr>
        <p:spPr>
          <a:xfrm>
            <a:off x="1078859" y="588790"/>
            <a:ext cx="2530602" cy="5567891"/>
          </a:xfrm>
        </p:spPr>
        <p:txBody>
          <a:bodyPr>
            <a:normAutofit/>
          </a:bodyPr>
          <a:lstStyle/>
          <a:p>
            <a:r>
              <a:rPr lang="en-GB" sz="4500" dirty="0">
                <a:cs typeface="Arial"/>
              </a:rPr>
              <a:t>Scenario Analysis</a:t>
            </a:r>
            <a:endParaRPr lang="en-GB" sz="4500" dirty="0"/>
          </a:p>
        </p:txBody>
      </p:sp>
      <p:graphicFrame>
        <p:nvGraphicFramePr>
          <p:cNvPr id="5" name="Content Placeholder 2">
            <a:extLst>
              <a:ext uri="{FF2B5EF4-FFF2-40B4-BE49-F238E27FC236}">
                <a16:creationId xmlns:a16="http://schemas.microsoft.com/office/drawing/2014/main" id="{EC85889F-842F-4AE5-BD38-D4AB9953B614}"/>
              </a:ext>
            </a:extLst>
          </p:cNvPr>
          <p:cNvGraphicFramePr>
            <a:graphicFrameLocks noGrp="1"/>
          </p:cNvGraphicFramePr>
          <p:nvPr>
            <p:ph idx="1"/>
            <p:extLst>
              <p:ext uri="{D42A27DB-BD31-4B8C-83A1-F6EECF244321}">
                <p14:modId xmlns:p14="http://schemas.microsoft.com/office/powerpoint/2010/main" val="2781649225"/>
              </p:ext>
            </p:extLst>
          </p:nvPr>
        </p:nvGraphicFramePr>
        <p:xfrm>
          <a:off x="4160939" y="478172"/>
          <a:ext cx="5880697" cy="564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972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C4ABEA-51D2-4A29-9A2B-EC7DA1AD48B2}"/>
              </a:ext>
            </a:extLst>
          </p:cNvPr>
          <p:cNvPicPr>
            <a:picLocks noChangeAspect="1"/>
          </p:cNvPicPr>
          <p:nvPr/>
        </p:nvPicPr>
        <p:blipFill>
          <a:blip r:embed="rId3"/>
          <a:stretch>
            <a:fillRect/>
          </a:stretch>
        </p:blipFill>
        <p:spPr>
          <a:xfrm>
            <a:off x="488797" y="4996295"/>
            <a:ext cx="7500128" cy="1765243"/>
          </a:xfrm>
          <a:prstGeom prst="rect">
            <a:avLst/>
          </a:prstGeom>
        </p:spPr>
      </p:pic>
      <p:pic>
        <p:nvPicPr>
          <p:cNvPr id="5" name="Picture 4">
            <a:extLst>
              <a:ext uri="{FF2B5EF4-FFF2-40B4-BE49-F238E27FC236}">
                <a16:creationId xmlns:a16="http://schemas.microsoft.com/office/drawing/2014/main" id="{D70B29F2-6FD9-4F2E-B8CB-EA19CEDC98FF}"/>
              </a:ext>
            </a:extLst>
          </p:cNvPr>
          <p:cNvPicPr>
            <a:picLocks noChangeAspect="1"/>
          </p:cNvPicPr>
          <p:nvPr/>
        </p:nvPicPr>
        <p:blipFill>
          <a:blip r:embed="rId4"/>
          <a:stretch>
            <a:fillRect/>
          </a:stretch>
        </p:blipFill>
        <p:spPr>
          <a:xfrm>
            <a:off x="488797" y="500264"/>
            <a:ext cx="5931205" cy="4496031"/>
          </a:xfrm>
          <a:prstGeom prst="rect">
            <a:avLst/>
          </a:prstGeom>
        </p:spPr>
      </p:pic>
      <p:pic>
        <p:nvPicPr>
          <p:cNvPr id="7" name="Picture 6">
            <a:extLst>
              <a:ext uri="{FF2B5EF4-FFF2-40B4-BE49-F238E27FC236}">
                <a16:creationId xmlns:a16="http://schemas.microsoft.com/office/drawing/2014/main" id="{414A3909-739E-4EA9-A438-1A89CD24545F}"/>
              </a:ext>
            </a:extLst>
          </p:cNvPr>
          <p:cNvPicPr>
            <a:picLocks noChangeAspect="1"/>
          </p:cNvPicPr>
          <p:nvPr/>
        </p:nvPicPr>
        <p:blipFill>
          <a:blip r:embed="rId5"/>
          <a:stretch>
            <a:fillRect/>
          </a:stretch>
        </p:blipFill>
        <p:spPr>
          <a:xfrm>
            <a:off x="5867253" y="500264"/>
            <a:ext cx="5835950" cy="4591286"/>
          </a:xfrm>
          <a:prstGeom prst="rect">
            <a:avLst/>
          </a:prstGeom>
        </p:spPr>
      </p:pic>
      <p:sp>
        <p:nvSpPr>
          <p:cNvPr id="2" name="TextBox 1">
            <a:extLst>
              <a:ext uri="{FF2B5EF4-FFF2-40B4-BE49-F238E27FC236}">
                <a16:creationId xmlns:a16="http://schemas.microsoft.com/office/drawing/2014/main" id="{161BB890-9997-F269-6DF5-84A4CC72F876}"/>
              </a:ext>
            </a:extLst>
          </p:cNvPr>
          <p:cNvSpPr txBox="1"/>
          <p:nvPr/>
        </p:nvSpPr>
        <p:spPr>
          <a:xfrm>
            <a:off x="1149292" y="151002"/>
            <a:ext cx="4647501" cy="369332"/>
          </a:xfrm>
          <a:prstGeom prst="rect">
            <a:avLst/>
          </a:prstGeom>
          <a:noFill/>
        </p:spPr>
        <p:txBody>
          <a:bodyPr wrap="square" rtlCol="0">
            <a:spAutoFit/>
          </a:bodyPr>
          <a:lstStyle/>
          <a:p>
            <a:r>
              <a:rPr lang="en-GB" dirty="0"/>
              <a:t>Practice Question</a:t>
            </a:r>
          </a:p>
        </p:txBody>
      </p:sp>
    </p:spTree>
    <p:extLst>
      <p:ext uri="{BB962C8B-B14F-4D97-AF65-F5344CB8AC3E}">
        <p14:creationId xmlns:p14="http://schemas.microsoft.com/office/powerpoint/2010/main" val="2268719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3657"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Arial" panose="020B0604020202020204"/>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5207"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Arial" panose="020B0604020202020204"/>
            </a:endParaRPr>
          </a:p>
        </p:txBody>
      </p:sp>
      <p:sp>
        <p:nvSpPr>
          <p:cNvPr id="2" name="Title 1">
            <a:extLst>
              <a:ext uri="{FF2B5EF4-FFF2-40B4-BE49-F238E27FC236}">
                <a16:creationId xmlns:a16="http://schemas.microsoft.com/office/drawing/2014/main" id="{86EE243B-3582-4976-8CED-21A76B543675}"/>
              </a:ext>
            </a:extLst>
          </p:cNvPr>
          <p:cNvSpPr>
            <a:spLocks noGrp="1"/>
          </p:cNvSpPr>
          <p:nvPr>
            <p:ph type="ctrTitle"/>
          </p:nvPr>
        </p:nvSpPr>
        <p:spPr>
          <a:xfrm>
            <a:off x="3257361" y="365760"/>
            <a:ext cx="5677279" cy="1288238"/>
          </a:xfrm>
        </p:spPr>
        <p:txBody>
          <a:bodyPr vert="horz" lIns="91440" tIns="45720" rIns="91440" bIns="45720" rtlCol="0" anchor="ctr">
            <a:normAutofit/>
          </a:bodyPr>
          <a:lstStyle/>
          <a:p>
            <a:pPr algn="ctr" defTabSz="914400"/>
            <a:r>
              <a:rPr lang="en-US" sz="4400" b="0" dirty="0">
                <a:latin typeface="+mj-lt"/>
              </a:rPr>
              <a:t>What’s Next…</a:t>
            </a:r>
          </a:p>
        </p:txBody>
      </p:sp>
      <p:sp>
        <p:nvSpPr>
          <p:cNvPr id="3" name="Subtitle 2">
            <a:extLst>
              <a:ext uri="{FF2B5EF4-FFF2-40B4-BE49-F238E27FC236}">
                <a16:creationId xmlns:a16="http://schemas.microsoft.com/office/drawing/2014/main" id="{F5C1E167-05F0-4422-8867-7E150CE3885F}"/>
              </a:ext>
            </a:extLst>
          </p:cNvPr>
          <p:cNvSpPr>
            <a:spLocks noGrp="1"/>
          </p:cNvSpPr>
          <p:nvPr>
            <p:ph type="subTitle" idx="1"/>
          </p:nvPr>
        </p:nvSpPr>
        <p:spPr>
          <a:xfrm>
            <a:off x="3148176" y="1956816"/>
            <a:ext cx="6153868" cy="4024884"/>
          </a:xfrm>
        </p:spPr>
        <p:txBody>
          <a:bodyPr vert="horz" lIns="91440" tIns="45720" rIns="91440" bIns="45720" rtlCol="0" anchor="t">
            <a:normAutofit fontScale="92500" lnSpcReduction="10000"/>
          </a:bodyPr>
          <a:lstStyle/>
          <a:p>
            <a:pPr marL="57150" defTabSz="914400">
              <a:lnSpc>
                <a:spcPct val="90000"/>
              </a:lnSpc>
              <a:spcAft>
                <a:spcPts val="600"/>
              </a:spcAft>
            </a:pPr>
            <a:r>
              <a:rPr lang="en-US" sz="2100" dirty="0">
                <a:latin typeface="+mn-lt"/>
              </a:rPr>
              <a:t>Today</a:t>
            </a:r>
          </a:p>
          <a:p>
            <a:pPr marL="285750" indent="-228600" defTabSz="914400">
              <a:lnSpc>
                <a:spcPct val="90000"/>
              </a:lnSpc>
              <a:spcAft>
                <a:spcPts val="600"/>
              </a:spcAft>
              <a:buFont typeface="Arial" panose="020B0604020202020204" pitchFamily="34" charset="0"/>
              <a:buChar char="•"/>
            </a:pPr>
            <a:r>
              <a:rPr lang="en-US" sz="2100" dirty="0">
                <a:latin typeface="+mn-lt"/>
              </a:rPr>
              <a:t>7.30pm 8.30pm – Business Simulation Round 1</a:t>
            </a:r>
          </a:p>
          <a:p>
            <a:pPr marL="285750" indent="-228600" defTabSz="914400">
              <a:lnSpc>
                <a:spcPct val="90000"/>
              </a:lnSpc>
              <a:spcAft>
                <a:spcPts val="600"/>
              </a:spcAft>
              <a:buFont typeface="Arial" panose="020B0604020202020204" pitchFamily="34" charset="0"/>
              <a:buChar char="•"/>
            </a:pPr>
            <a:r>
              <a:rPr lang="en-US" sz="2100" dirty="0">
                <a:latin typeface="+mn-lt"/>
              </a:rPr>
              <a:t>8.30pm – Finish!</a:t>
            </a:r>
          </a:p>
          <a:p>
            <a:pPr marL="57150" defTabSz="914400">
              <a:lnSpc>
                <a:spcPct val="90000"/>
              </a:lnSpc>
              <a:spcAft>
                <a:spcPts val="600"/>
              </a:spcAft>
            </a:pPr>
            <a:endParaRPr lang="en-US" sz="2100" dirty="0">
              <a:latin typeface="+mn-lt"/>
            </a:endParaRPr>
          </a:p>
          <a:p>
            <a:pPr marL="57150" defTabSz="914400">
              <a:lnSpc>
                <a:spcPct val="90000"/>
              </a:lnSpc>
              <a:spcAft>
                <a:spcPts val="600"/>
              </a:spcAft>
            </a:pPr>
            <a:r>
              <a:rPr lang="en-US" sz="2100" dirty="0">
                <a:latin typeface="+mn-lt"/>
              </a:rPr>
              <a:t>For next </a:t>
            </a:r>
            <a:r>
              <a:rPr lang="en-US" sz="2100">
                <a:latin typeface="+mn-lt"/>
              </a:rPr>
              <a:t>week:</a:t>
            </a:r>
            <a:endParaRPr lang="en-US" sz="2100" dirty="0">
              <a:latin typeface="+mn-lt"/>
            </a:endParaRPr>
          </a:p>
          <a:p>
            <a:pPr marL="400050" indent="-342900" defTabSz="914400">
              <a:lnSpc>
                <a:spcPct val="90000"/>
              </a:lnSpc>
              <a:spcAft>
                <a:spcPts val="600"/>
              </a:spcAft>
              <a:buFont typeface="Arial" panose="020B0604020202020204" pitchFamily="34" charset="0"/>
              <a:buChar char="•"/>
            </a:pPr>
            <a:r>
              <a:rPr lang="en-US" sz="2100" dirty="0">
                <a:latin typeface="+mn-lt"/>
              </a:rPr>
              <a:t>Review </a:t>
            </a:r>
            <a:r>
              <a:rPr lang="en-US" sz="2100" dirty="0" err="1">
                <a:latin typeface="+mn-lt"/>
              </a:rPr>
              <a:t>Weblearn</a:t>
            </a:r>
            <a:r>
              <a:rPr lang="en-US" sz="2100" dirty="0">
                <a:latin typeface="+mn-lt"/>
              </a:rPr>
              <a:t> for additional reading and exercises</a:t>
            </a:r>
          </a:p>
          <a:p>
            <a:pPr marL="400050" indent="-342900" defTabSz="914400">
              <a:lnSpc>
                <a:spcPct val="90000"/>
              </a:lnSpc>
              <a:spcAft>
                <a:spcPts val="600"/>
              </a:spcAft>
              <a:buFont typeface="Arial" panose="020B0604020202020204" pitchFamily="34" charset="0"/>
              <a:buChar char="•"/>
            </a:pPr>
            <a:r>
              <a:rPr lang="en-US" sz="2100" dirty="0">
                <a:latin typeface="+mn-lt"/>
              </a:rPr>
              <a:t>Read </a:t>
            </a:r>
            <a:r>
              <a:rPr lang="en-US" sz="2100" dirty="0" err="1">
                <a:latin typeface="+mn-lt"/>
              </a:rPr>
              <a:t>Atrill</a:t>
            </a:r>
            <a:r>
              <a:rPr lang="en-US" sz="2100" dirty="0">
                <a:latin typeface="+mn-lt"/>
              </a:rPr>
              <a:t> Ch 3</a:t>
            </a:r>
          </a:p>
          <a:p>
            <a:r>
              <a:rPr lang="en-GB" sz="2100" dirty="0"/>
              <a:t>Consider: One advantage of using financial ratios is that the eliminate problems in comparing businesses of different sizes.  Why might this be helpful to an investor?</a:t>
            </a:r>
          </a:p>
          <a:p>
            <a:br>
              <a:rPr lang="en-GB" dirty="0"/>
            </a:br>
            <a:endParaRPr lang="en-US" sz="2100" dirty="0">
              <a:latin typeface="+mn-lt"/>
            </a:endParaRPr>
          </a:p>
        </p:txBody>
      </p:sp>
    </p:spTree>
    <p:extLst>
      <p:ext uri="{BB962C8B-B14F-4D97-AF65-F5344CB8AC3E}">
        <p14:creationId xmlns:p14="http://schemas.microsoft.com/office/powerpoint/2010/main" val="13811157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0956E-2C20-4BB0-B89D-B46EFB320077}"/>
              </a:ext>
            </a:extLst>
          </p:cNvPr>
          <p:cNvSpPr>
            <a:spLocks noGrp="1"/>
          </p:cNvSpPr>
          <p:nvPr>
            <p:ph type="title"/>
          </p:nvPr>
        </p:nvSpPr>
        <p:spPr>
          <a:xfrm>
            <a:off x="648928" y="339488"/>
            <a:ext cx="5181510" cy="863837"/>
          </a:xfrm>
        </p:spPr>
        <p:txBody>
          <a:bodyPr vert="horz" lIns="91440" tIns="45720" rIns="91440" bIns="45720" rtlCol="0" anchor="ctr">
            <a:normAutofit/>
          </a:bodyPr>
          <a:lstStyle/>
          <a:p>
            <a:r>
              <a:rPr lang="en-US" sz="4000" dirty="0"/>
              <a:t>Financial Statements</a:t>
            </a:r>
          </a:p>
        </p:txBody>
      </p:sp>
      <p:sp>
        <p:nvSpPr>
          <p:cNvPr id="3" name="Content Placeholder 2">
            <a:extLst>
              <a:ext uri="{FF2B5EF4-FFF2-40B4-BE49-F238E27FC236}">
                <a16:creationId xmlns:a16="http://schemas.microsoft.com/office/drawing/2014/main" id="{62015EFD-818E-4AE0-A3E8-17AFED542AFA}"/>
              </a:ext>
            </a:extLst>
          </p:cNvPr>
          <p:cNvSpPr>
            <a:spLocks noGrp="1"/>
          </p:cNvSpPr>
          <p:nvPr>
            <p:ph sz="half" idx="1"/>
          </p:nvPr>
        </p:nvSpPr>
        <p:spPr>
          <a:xfrm>
            <a:off x="383368" y="1203325"/>
            <a:ext cx="5447070" cy="4925763"/>
          </a:xfrm>
        </p:spPr>
        <p:txBody>
          <a:bodyPr vert="horz" lIns="91440" tIns="45720" rIns="91440" bIns="45720" rtlCol="0">
            <a:noAutofit/>
          </a:bodyPr>
          <a:lstStyle/>
          <a:p>
            <a:r>
              <a:rPr lang="en-US" sz="2400" dirty="0"/>
              <a:t>Statement of Financial Position</a:t>
            </a:r>
          </a:p>
          <a:p>
            <a:pPr lvl="1"/>
            <a:r>
              <a:rPr lang="en-US" dirty="0"/>
              <a:t>A summary at a fixed point in time;</a:t>
            </a:r>
          </a:p>
          <a:p>
            <a:pPr lvl="1"/>
            <a:r>
              <a:rPr lang="en-US" dirty="0"/>
              <a:t>Assets, liabilities and equity.</a:t>
            </a:r>
          </a:p>
          <a:p>
            <a:r>
              <a:rPr lang="en-US" sz="2400" dirty="0"/>
              <a:t>Statement of Profit or Loss</a:t>
            </a:r>
          </a:p>
          <a:p>
            <a:pPr lvl="1"/>
            <a:r>
              <a:rPr lang="en-US" dirty="0"/>
              <a:t>Data for a period of time (accounting period);</a:t>
            </a:r>
          </a:p>
          <a:p>
            <a:pPr lvl="1"/>
            <a:r>
              <a:rPr lang="en-US" dirty="0"/>
              <a:t>Shows income and expenditure for that period.</a:t>
            </a:r>
          </a:p>
          <a:p>
            <a:r>
              <a:rPr lang="en-US" sz="2400" dirty="0"/>
              <a:t>Cash Flow</a:t>
            </a:r>
          </a:p>
          <a:p>
            <a:pPr lvl="1"/>
            <a:r>
              <a:rPr lang="en-US" dirty="0"/>
              <a:t>Data for a period of time (accounting period);</a:t>
            </a:r>
          </a:p>
          <a:p>
            <a:pPr lvl="1"/>
            <a:r>
              <a:rPr lang="en-US" dirty="0"/>
              <a:t>Shows cash in and outflows for that period.</a:t>
            </a:r>
          </a:p>
          <a:p>
            <a:pPr lvl="1"/>
            <a:r>
              <a:rPr lang="en-US" dirty="0"/>
              <a:t>Not profit</a:t>
            </a:r>
          </a:p>
        </p:txBody>
      </p:sp>
      <p:pic>
        <p:nvPicPr>
          <p:cNvPr id="8" name="Picture 7" descr="A picture containing fence, covered, large, sign&#10;&#10;Description automatically generated">
            <a:extLst>
              <a:ext uri="{FF2B5EF4-FFF2-40B4-BE49-F238E27FC236}">
                <a16:creationId xmlns:a16="http://schemas.microsoft.com/office/drawing/2014/main" id="{7F27D8B4-9E59-4E51-9631-F5577CA581FD}"/>
              </a:ext>
            </a:extLst>
          </p:cNvPr>
          <p:cNvPicPr>
            <a:picLocks noChangeAspect="1"/>
          </p:cNvPicPr>
          <p:nvPr/>
        </p:nvPicPr>
        <p:blipFill rotWithShape="1">
          <a:blip r:embed="rId2">
            <a:extLst>
              <a:ext uri="{28A0092B-C50C-407E-A947-70E740481C1C}">
                <a14:useLocalDpi xmlns:a14="http://schemas.microsoft.com/office/drawing/2010/main" val="0"/>
              </a:ext>
            </a:extLst>
          </a:blip>
          <a:srcRect l="15920" r="22152" b="-1"/>
          <a:stretch/>
        </p:blipFill>
        <p:spPr>
          <a:xfrm>
            <a:off x="6189155" y="10"/>
            <a:ext cx="6002844" cy="6857990"/>
          </a:xfrm>
          <a:prstGeom prst="rect">
            <a:avLst/>
          </a:prstGeom>
          <a:effectLst/>
        </p:spPr>
      </p:pic>
    </p:spTree>
    <p:extLst>
      <p:ext uri="{BB962C8B-B14F-4D97-AF65-F5344CB8AC3E}">
        <p14:creationId xmlns:p14="http://schemas.microsoft.com/office/powerpoint/2010/main" val="416049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6AD98FC-350C-47A5-848B-06D72EDD7161}"/>
              </a:ext>
            </a:extLst>
          </p:cNvPr>
          <p:cNvSpPr>
            <a:spLocks noGrp="1" noChangeArrowheads="1"/>
          </p:cNvSpPr>
          <p:nvPr>
            <p:ph type="title"/>
          </p:nvPr>
        </p:nvSpPr>
        <p:spPr>
          <a:xfrm>
            <a:off x="4965430" y="629268"/>
            <a:ext cx="6586491" cy="1286160"/>
          </a:xfrm>
        </p:spPr>
        <p:txBody>
          <a:bodyPr anchor="b">
            <a:normAutofit/>
          </a:bodyPr>
          <a:lstStyle/>
          <a:p>
            <a:r>
              <a:rPr lang="en-GB" altLang="en-US" dirty="0">
                <a:latin typeface="Arial" panose="020B0604020202020204" pitchFamily="34" charset="0"/>
                <a:cs typeface="Arial" panose="020B0604020202020204" pitchFamily="34" charset="0"/>
              </a:rPr>
              <a:t>Learning Outcomes</a:t>
            </a:r>
          </a:p>
        </p:txBody>
      </p:sp>
      <p:sp>
        <p:nvSpPr>
          <p:cNvPr id="9219" name="Content Placeholder 2">
            <a:extLst>
              <a:ext uri="{FF2B5EF4-FFF2-40B4-BE49-F238E27FC236}">
                <a16:creationId xmlns:a16="http://schemas.microsoft.com/office/drawing/2014/main" id="{6C78C11C-0E31-49E8-B653-F787E1E3EC15}"/>
              </a:ext>
            </a:extLst>
          </p:cNvPr>
          <p:cNvSpPr>
            <a:spLocks noGrp="1" noChangeArrowheads="1"/>
          </p:cNvSpPr>
          <p:nvPr>
            <p:ph idx="1"/>
          </p:nvPr>
        </p:nvSpPr>
        <p:spPr>
          <a:xfrm>
            <a:off x="4965431" y="2438400"/>
            <a:ext cx="6586489" cy="3785419"/>
          </a:xfrm>
        </p:spPr>
        <p:txBody>
          <a:bodyPr>
            <a:normAutofit/>
          </a:bodyPr>
          <a:lstStyle/>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Consider how management make business decisions</a:t>
            </a: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Look at the role of financial statements in decision making</a:t>
            </a: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Prepare projected financial statements</a:t>
            </a: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Consider how they can be adapted for uncertainty</a:t>
            </a: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Start to investigate how gearing impacts risks and return.</a:t>
            </a:r>
          </a:p>
        </p:txBody>
      </p:sp>
      <p:pic>
        <p:nvPicPr>
          <p:cNvPr id="3" name="Picture 2" descr="A picture containing text, indoor&#10;&#10;Description automatically generated">
            <a:extLst>
              <a:ext uri="{FF2B5EF4-FFF2-40B4-BE49-F238E27FC236}">
                <a16:creationId xmlns:a16="http://schemas.microsoft.com/office/drawing/2014/main" id="{019E7D4C-F6C9-40FB-B627-278D18345BA9}"/>
              </a:ext>
            </a:extLst>
          </p:cNvPr>
          <p:cNvPicPr>
            <a:picLocks noChangeAspect="1"/>
          </p:cNvPicPr>
          <p:nvPr/>
        </p:nvPicPr>
        <p:blipFill rotWithShape="1">
          <a:blip r:embed="rId2">
            <a:extLst>
              <a:ext uri="{28A0092B-C50C-407E-A947-70E740481C1C}">
                <a14:useLocalDpi xmlns:a14="http://schemas.microsoft.com/office/drawing/2010/main" val="0"/>
              </a:ext>
            </a:extLst>
          </a:blip>
          <a:srcRect l="23624" r="31256" b="-1"/>
          <a:stretch/>
        </p:blipFill>
        <p:spPr>
          <a:xfrm>
            <a:off x="20" y="10"/>
            <a:ext cx="4635571" cy="6857990"/>
          </a:xfrm>
          <a:prstGeom prst="rect">
            <a:avLst/>
          </a:prstGeom>
          <a:effec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B56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68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F0941-6FD5-4DEC-9062-749D297DBE78}"/>
              </a:ext>
            </a:extLst>
          </p:cNvPr>
          <p:cNvPicPr>
            <a:picLocks noChangeAspect="1"/>
          </p:cNvPicPr>
          <p:nvPr/>
        </p:nvPicPr>
        <p:blipFill rotWithShape="1">
          <a:blip r:embed="rId3"/>
          <a:srcRect t="4214" r="9091" b="19177"/>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80B5E40C-8C62-4E49-98F8-580E01C7BE89}"/>
              </a:ext>
            </a:extLst>
          </p:cNvPr>
          <p:cNvSpPr>
            <a:spLocks noGrp="1"/>
          </p:cNvSpPr>
          <p:nvPr>
            <p:ph type="title"/>
          </p:nvPr>
        </p:nvSpPr>
        <p:spPr>
          <a:xfrm>
            <a:off x="594804" y="640263"/>
            <a:ext cx="6619811" cy="1344975"/>
          </a:xfrm>
        </p:spPr>
        <p:txBody>
          <a:bodyPr>
            <a:normAutofit/>
          </a:bodyPr>
          <a:lstStyle/>
          <a:p>
            <a:r>
              <a:rPr lang="en-US" sz="4000"/>
              <a:t>Natalie’s Restaurant</a:t>
            </a:r>
            <a:endParaRPr lang="en-GB" sz="4000"/>
          </a:p>
        </p:txBody>
      </p:sp>
      <p:sp>
        <p:nvSpPr>
          <p:cNvPr id="5" name="Content Placeholder 4">
            <a:extLst>
              <a:ext uri="{FF2B5EF4-FFF2-40B4-BE49-F238E27FC236}">
                <a16:creationId xmlns:a16="http://schemas.microsoft.com/office/drawing/2014/main" id="{D3E67A1F-56FA-4CC5-B53D-A38616235E37}"/>
              </a:ext>
            </a:extLst>
          </p:cNvPr>
          <p:cNvSpPr>
            <a:spLocks noGrp="1"/>
          </p:cNvSpPr>
          <p:nvPr>
            <p:ph idx="1"/>
          </p:nvPr>
        </p:nvSpPr>
        <p:spPr>
          <a:xfrm>
            <a:off x="594109" y="2121763"/>
            <a:ext cx="6620505" cy="3773010"/>
          </a:xfrm>
        </p:spPr>
        <p:txBody>
          <a:bodyPr>
            <a:normAutofit/>
          </a:bodyPr>
          <a:lstStyle/>
          <a:p>
            <a:pPr marL="0" indent="0">
              <a:buNone/>
            </a:pPr>
            <a:r>
              <a:rPr lang="en-US" sz="2400" dirty="0"/>
              <a:t>I set up a restaurant club.  </a:t>
            </a:r>
          </a:p>
          <a:p>
            <a:pPr marL="0" indent="0">
              <a:buNone/>
            </a:pPr>
            <a:r>
              <a:rPr lang="en-US" sz="2400" dirty="0"/>
              <a:t>On Thursday I spend £60 on ingredients.  </a:t>
            </a:r>
          </a:p>
          <a:p>
            <a:pPr marL="0" indent="0">
              <a:buNone/>
            </a:pPr>
            <a:r>
              <a:rPr lang="en-US" sz="2400" dirty="0"/>
              <a:t>I also spend £20 on new tablecloths which I can use for the foreseeable future.</a:t>
            </a:r>
          </a:p>
          <a:p>
            <a:pPr marL="0" indent="0">
              <a:buNone/>
            </a:pPr>
            <a:r>
              <a:rPr lang="en-US" sz="2400" dirty="0"/>
              <a:t>On Friday I cook a meal with ¾ of the ingredients and charge 10 people £15 each for dinner.</a:t>
            </a:r>
            <a:endParaRPr lang="en-GB" sz="2400" dirty="0"/>
          </a:p>
        </p:txBody>
      </p:sp>
    </p:spTree>
    <p:extLst>
      <p:ext uri="{BB962C8B-B14F-4D97-AF65-F5344CB8AC3E}">
        <p14:creationId xmlns:p14="http://schemas.microsoft.com/office/powerpoint/2010/main" val="3521132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68597"/>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C1B884E6-FCCE-4EC7-BE3D-CA67B4314A05}"/>
              </a:ext>
            </a:extLst>
          </p:cNvPr>
          <p:cNvSpPr>
            <a:spLocks noGrp="1"/>
          </p:cNvSpPr>
          <p:nvPr>
            <p:ph type="title"/>
          </p:nvPr>
        </p:nvSpPr>
        <p:spPr>
          <a:xfrm>
            <a:off x="1918555" y="489440"/>
            <a:ext cx="8354891" cy="930447"/>
          </a:xfrm>
        </p:spPr>
        <p:txBody>
          <a:bodyPr vert="horz" lIns="91440" tIns="45720" rIns="91440" bIns="45720" rtlCol="0" anchor="b">
            <a:normAutofit/>
          </a:bodyPr>
          <a:lstStyle/>
          <a:p>
            <a:pPr algn="ctr" defTabSz="914400"/>
            <a:r>
              <a:rPr lang="en-US" sz="4700">
                <a:solidFill>
                  <a:schemeClr val="bg1"/>
                </a:solidFill>
              </a:rPr>
              <a:t>What are my cash flows?</a:t>
            </a: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AEF280E9-D4A1-4151-AB28-094A81B7B2AE}"/>
              </a:ext>
            </a:extLst>
          </p:cNvPr>
          <p:cNvGraphicFramePr>
            <a:graphicFrameLocks noGrp="1"/>
          </p:cNvGraphicFramePr>
          <p:nvPr/>
        </p:nvGraphicFramePr>
        <p:xfrm>
          <a:off x="2342413" y="2427541"/>
          <a:ext cx="7465853" cy="3997644"/>
        </p:xfrm>
        <a:graphic>
          <a:graphicData uri="http://schemas.openxmlformats.org/drawingml/2006/table">
            <a:tbl>
              <a:tblPr firstRow="1" bandRow="1">
                <a:noFill/>
                <a:tableStyleId>{16D9F66E-5EB9-4882-86FB-DCBF35E3C3E4}</a:tableStyleId>
              </a:tblPr>
              <a:tblGrid>
                <a:gridCol w="4757588">
                  <a:extLst>
                    <a:ext uri="{9D8B030D-6E8A-4147-A177-3AD203B41FA5}">
                      <a16:colId xmlns:a16="http://schemas.microsoft.com/office/drawing/2014/main" val="1666863075"/>
                    </a:ext>
                  </a:extLst>
                </a:gridCol>
                <a:gridCol w="1352330">
                  <a:extLst>
                    <a:ext uri="{9D8B030D-6E8A-4147-A177-3AD203B41FA5}">
                      <a16:colId xmlns:a16="http://schemas.microsoft.com/office/drawing/2014/main" val="1242416849"/>
                    </a:ext>
                  </a:extLst>
                </a:gridCol>
                <a:gridCol w="1355935">
                  <a:extLst>
                    <a:ext uri="{9D8B030D-6E8A-4147-A177-3AD203B41FA5}">
                      <a16:colId xmlns:a16="http://schemas.microsoft.com/office/drawing/2014/main" val="1652165364"/>
                    </a:ext>
                  </a:extLst>
                </a:gridCol>
              </a:tblGrid>
              <a:tr h="416484">
                <a:tc>
                  <a:txBody>
                    <a:bodyPr/>
                    <a:lstStyle/>
                    <a:p>
                      <a:r>
                        <a:rPr lang="en-US" sz="1200" b="0" cap="none" spc="0" dirty="0">
                          <a:solidFill>
                            <a:schemeClr val="tx1"/>
                          </a:solidFill>
                        </a:rPr>
                        <a:t>My initial funding</a:t>
                      </a:r>
                      <a:endParaRPr lang="en-GB" sz="1200" b="0" cap="none" spc="0" dirty="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tc>
                  <a:txBody>
                    <a:bodyPr/>
                    <a:lstStyle/>
                    <a:p>
                      <a:r>
                        <a:rPr lang="en-US" sz="1200" b="0" cap="none" spc="0" dirty="0">
                          <a:solidFill>
                            <a:schemeClr val="tx1"/>
                          </a:solidFill>
                        </a:rPr>
                        <a:t>£80</a:t>
                      </a:r>
                      <a:endParaRPr lang="en-GB" sz="1200" b="0" cap="none" spc="0" dirty="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tc>
                  <a:txBody>
                    <a:bodyPr/>
                    <a:lstStyle/>
                    <a:p>
                      <a:endParaRPr lang="en-GB" sz="1600" b="0" cap="none" spc="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359574715"/>
                  </a:ext>
                </a:extLst>
              </a:tr>
              <a:tr h="355684">
                <a:tc>
                  <a:txBody>
                    <a:bodyPr/>
                    <a:lstStyle/>
                    <a:p>
                      <a:r>
                        <a:rPr lang="en-US" sz="1200" cap="none" spc="0" dirty="0">
                          <a:solidFill>
                            <a:schemeClr val="tx1"/>
                          </a:solidFill>
                        </a:rPr>
                        <a:t>Money from the customers (£15x10)</a:t>
                      </a:r>
                      <a:endParaRPr lang="en-GB" sz="1200" cap="none" spc="0" dirty="0">
                        <a:solidFill>
                          <a:schemeClr val="tx1"/>
                        </a:solidFill>
                      </a:endParaRPr>
                    </a:p>
                  </a:txBody>
                  <a:tcPr marL="45600" marR="45600" marT="45600" marB="91201">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US" sz="1200" cap="none" spc="0">
                          <a:solidFill>
                            <a:schemeClr val="tx1"/>
                          </a:solidFill>
                        </a:rPr>
                        <a:t>£150</a:t>
                      </a:r>
                      <a:endParaRPr lang="en-GB" sz="1200" cap="none" spc="0">
                        <a:solidFill>
                          <a:schemeClr val="tx1"/>
                        </a:solidFill>
                      </a:endParaRPr>
                    </a:p>
                  </a:txBody>
                  <a:tcPr marL="45600" marR="45600" marT="45600" marB="91201">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endParaRPr lang="en-GB" sz="1200" cap="none" spc="0">
                        <a:solidFill>
                          <a:schemeClr val="tx1"/>
                        </a:solidFill>
                      </a:endParaRPr>
                    </a:p>
                  </a:txBody>
                  <a:tcPr marL="45600" marR="45600" marT="45600" marB="91201">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2838751074"/>
                  </a:ext>
                </a:extLst>
              </a:tr>
              <a:tr h="355684">
                <a:tc>
                  <a:txBody>
                    <a:bodyPr/>
                    <a:lstStyle/>
                    <a:p>
                      <a:r>
                        <a:rPr lang="en-US" sz="1200" b="1" cap="none" spc="0">
                          <a:solidFill>
                            <a:schemeClr val="tx1"/>
                          </a:solidFill>
                        </a:rPr>
                        <a:t>Cash inflow</a:t>
                      </a:r>
                      <a:endParaRPr lang="en-GB" sz="1200" b="1"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endParaRPr lang="en-GB" sz="1200" b="1"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US" sz="1200" b="1" cap="none" spc="0" dirty="0">
                          <a:solidFill>
                            <a:schemeClr val="tx1"/>
                          </a:solidFill>
                        </a:rPr>
                        <a:t>£230</a:t>
                      </a:r>
                      <a:endParaRPr lang="en-GB" sz="1200" b="1" cap="none" spc="0" dirty="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067553886"/>
                  </a:ext>
                </a:extLst>
              </a:tr>
              <a:tr h="355684">
                <a:tc>
                  <a:txBody>
                    <a:bodyPr/>
                    <a:lstStyle/>
                    <a:p>
                      <a:r>
                        <a:rPr lang="en-US" sz="1200" cap="none" spc="0" dirty="0">
                          <a:solidFill>
                            <a:schemeClr val="tx1"/>
                          </a:solidFill>
                        </a:rPr>
                        <a:t>Money spent on ingredients</a:t>
                      </a:r>
                      <a:endParaRPr lang="en-GB" sz="1200" cap="none" spc="0" dirty="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r>
                        <a:rPr lang="en-US" sz="1200" cap="none" spc="0">
                          <a:solidFill>
                            <a:schemeClr val="tx1"/>
                          </a:solidFill>
                        </a:rPr>
                        <a:t>£60</a:t>
                      </a: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endParaRPr lang="en-US" sz="1200" cap="none" spc="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211316013"/>
                  </a:ext>
                </a:extLst>
              </a:tr>
              <a:tr h="355684">
                <a:tc>
                  <a:txBody>
                    <a:bodyPr/>
                    <a:lstStyle/>
                    <a:p>
                      <a:r>
                        <a:rPr lang="en-US" sz="1200" cap="none" spc="0" dirty="0">
                          <a:solidFill>
                            <a:schemeClr val="tx1"/>
                          </a:solidFill>
                        </a:rPr>
                        <a:t>Money spent on tablecloths</a:t>
                      </a:r>
                      <a:endParaRPr lang="en-GB" sz="1200" cap="none" spc="0" dirty="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US" sz="1200" cap="none" spc="0">
                          <a:solidFill>
                            <a:schemeClr val="tx1"/>
                          </a:solidFill>
                        </a:rPr>
                        <a:t>£20</a:t>
                      </a: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endParaRPr lang="en-US" sz="1200"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777861469"/>
                  </a:ext>
                </a:extLst>
              </a:tr>
              <a:tr h="355684">
                <a:tc>
                  <a:txBody>
                    <a:bodyPr/>
                    <a:lstStyle/>
                    <a:p>
                      <a:r>
                        <a:rPr lang="en-US" sz="1200" b="1" cap="none" spc="0">
                          <a:solidFill>
                            <a:schemeClr val="tx1"/>
                          </a:solidFill>
                        </a:rPr>
                        <a:t>Cash outflow</a:t>
                      </a:r>
                      <a:endParaRPr lang="en-GB" sz="1200" b="1" cap="none" spc="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endParaRPr lang="en-US" sz="1200" b="1" cap="none" spc="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r>
                        <a:rPr lang="en-US" sz="1200" b="1" cap="none" spc="0">
                          <a:solidFill>
                            <a:schemeClr val="tx1"/>
                          </a:solidFill>
                        </a:rPr>
                        <a:t>£(80)</a:t>
                      </a: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06860481"/>
                  </a:ext>
                </a:extLst>
              </a:tr>
              <a:tr h="355684">
                <a:tc>
                  <a:txBody>
                    <a:bodyPr/>
                    <a:lstStyle/>
                    <a:p>
                      <a:r>
                        <a:rPr lang="en-US" sz="1200" cap="none" spc="0">
                          <a:solidFill>
                            <a:schemeClr val="tx1"/>
                          </a:solidFill>
                        </a:rPr>
                        <a:t>Net Cash </a:t>
                      </a:r>
                      <a:endParaRPr lang="en-GB" sz="1200"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endParaRPr lang="en-US" sz="1200"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US" sz="1200" b="1" cap="none" spc="0" dirty="0">
                          <a:solidFill>
                            <a:schemeClr val="tx1"/>
                          </a:solidFill>
                        </a:rPr>
                        <a:t>£150</a:t>
                      </a: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124027931"/>
                  </a:ext>
                </a:extLst>
              </a:tr>
              <a:tr h="380004">
                <a:tc>
                  <a:txBody>
                    <a:bodyPr/>
                    <a:lstStyle/>
                    <a:p>
                      <a:endParaRPr lang="en-GB" sz="1200" cap="none" spc="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endParaRPr lang="en-US" sz="1200" cap="none" spc="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endParaRPr lang="en-US" sz="1200" cap="none" spc="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382289965"/>
                  </a:ext>
                </a:extLst>
              </a:tr>
              <a:tr h="355684">
                <a:tc>
                  <a:txBody>
                    <a:bodyPr/>
                    <a:lstStyle/>
                    <a:p>
                      <a:r>
                        <a:rPr lang="en-US" sz="1200" cap="none" spc="0">
                          <a:solidFill>
                            <a:schemeClr val="tx1"/>
                          </a:solidFill>
                        </a:rPr>
                        <a:t>Cash balance at start</a:t>
                      </a:r>
                      <a:endParaRPr lang="en-GB" sz="1200"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endParaRPr lang="en-US" sz="1200"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US" sz="1200" cap="none" spc="0">
                          <a:solidFill>
                            <a:schemeClr val="tx1"/>
                          </a:solidFill>
                        </a:rPr>
                        <a:t>£0</a:t>
                      </a: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128225867"/>
                  </a:ext>
                </a:extLst>
              </a:tr>
              <a:tr h="355684">
                <a:tc>
                  <a:txBody>
                    <a:bodyPr/>
                    <a:lstStyle/>
                    <a:p>
                      <a:r>
                        <a:rPr lang="en-US" sz="1200" cap="none" spc="0">
                          <a:solidFill>
                            <a:schemeClr val="tx1"/>
                          </a:solidFill>
                        </a:rPr>
                        <a:t>Net cash inflow</a:t>
                      </a:r>
                      <a:endParaRPr lang="en-GB" sz="1200" cap="none" spc="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endParaRPr lang="en-US" sz="1200" cap="none" spc="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r>
                        <a:rPr lang="en-US" sz="1200" cap="none" spc="0" dirty="0">
                          <a:solidFill>
                            <a:schemeClr val="tx1"/>
                          </a:solidFill>
                        </a:rPr>
                        <a:t>£150</a:t>
                      </a: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47385785"/>
                  </a:ext>
                </a:extLst>
              </a:tr>
              <a:tr h="355684">
                <a:tc>
                  <a:txBody>
                    <a:bodyPr/>
                    <a:lstStyle/>
                    <a:p>
                      <a:r>
                        <a:rPr lang="en-US" sz="1200" cap="none" spc="0">
                          <a:solidFill>
                            <a:schemeClr val="tx1"/>
                          </a:solidFill>
                        </a:rPr>
                        <a:t>Cash balance at end</a:t>
                      </a:r>
                      <a:endParaRPr lang="en-GB" sz="1200"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endParaRPr lang="en-US" sz="1200"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US" sz="1200" cap="none" spc="0" dirty="0">
                          <a:solidFill>
                            <a:schemeClr val="tx1"/>
                          </a:solidFill>
                        </a:rPr>
                        <a:t>£150</a:t>
                      </a: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05839473"/>
                  </a:ext>
                </a:extLst>
              </a:tr>
            </a:tbl>
          </a:graphicData>
        </a:graphic>
      </p:graphicFrame>
    </p:spTree>
    <p:extLst>
      <p:ext uri="{BB962C8B-B14F-4D97-AF65-F5344CB8AC3E}">
        <p14:creationId xmlns:p14="http://schemas.microsoft.com/office/powerpoint/2010/main" val="408685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68597"/>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C1B884E6-FCCE-4EC7-BE3D-CA67B4314A05}"/>
              </a:ext>
            </a:extLst>
          </p:cNvPr>
          <p:cNvSpPr>
            <a:spLocks noGrp="1"/>
          </p:cNvSpPr>
          <p:nvPr>
            <p:ph type="title"/>
          </p:nvPr>
        </p:nvSpPr>
        <p:spPr>
          <a:xfrm>
            <a:off x="1918555" y="489440"/>
            <a:ext cx="8354891" cy="930447"/>
          </a:xfrm>
        </p:spPr>
        <p:txBody>
          <a:bodyPr vert="horz" lIns="91440" tIns="45720" rIns="91440" bIns="45720" rtlCol="0" anchor="b">
            <a:normAutofit/>
          </a:bodyPr>
          <a:lstStyle/>
          <a:p>
            <a:pPr algn="ctr" defTabSz="914400"/>
            <a:r>
              <a:rPr lang="en-US" sz="4700" dirty="0">
                <a:solidFill>
                  <a:schemeClr val="bg1"/>
                </a:solidFill>
              </a:rPr>
              <a:t>What is my profit?</a:t>
            </a: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AEF280E9-D4A1-4151-AB28-094A81B7B2AE}"/>
              </a:ext>
            </a:extLst>
          </p:cNvPr>
          <p:cNvGraphicFramePr>
            <a:graphicFrameLocks noGrp="1"/>
          </p:cNvGraphicFramePr>
          <p:nvPr/>
        </p:nvGraphicFramePr>
        <p:xfrm>
          <a:off x="2421926" y="3063645"/>
          <a:ext cx="7465853" cy="1127852"/>
        </p:xfrm>
        <a:graphic>
          <a:graphicData uri="http://schemas.openxmlformats.org/drawingml/2006/table">
            <a:tbl>
              <a:tblPr firstRow="1" bandRow="1">
                <a:noFill/>
                <a:tableStyleId>{16D9F66E-5EB9-4882-86FB-DCBF35E3C3E4}</a:tableStyleId>
              </a:tblPr>
              <a:tblGrid>
                <a:gridCol w="4757588">
                  <a:extLst>
                    <a:ext uri="{9D8B030D-6E8A-4147-A177-3AD203B41FA5}">
                      <a16:colId xmlns:a16="http://schemas.microsoft.com/office/drawing/2014/main" val="1666863075"/>
                    </a:ext>
                  </a:extLst>
                </a:gridCol>
                <a:gridCol w="1352330">
                  <a:extLst>
                    <a:ext uri="{9D8B030D-6E8A-4147-A177-3AD203B41FA5}">
                      <a16:colId xmlns:a16="http://schemas.microsoft.com/office/drawing/2014/main" val="1242416849"/>
                    </a:ext>
                  </a:extLst>
                </a:gridCol>
                <a:gridCol w="1355935">
                  <a:extLst>
                    <a:ext uri="{9D8B030D-6E8A-4147-A177-3AD203B41FA5}">
                      <a16:colId xmlns:a16="http://schemas.microsoft.com/office/drawing/2014/main" val="1652165364"/>
                    </a:ext>
                  </a:extLst>
                </a:gridCol>
              </a:tblGrid>
              <a:tr h="416484">
                <a:tc>
                  <a:txBody>
                    <a:bodyPr/>
                    <a:lstStyle/>
                    <a:p>
                      <a:r>
                        <a:rPr lang="en-US" sz="1200" b="0" cap="none" spc="0" dirty="0">
                          <a:solidFill>
                            <a:schemeClr val="tx1"/>
                          </a:solidFill>
                        </a:rPr>
                        <a:t>Sales revenue (£15 x 10)</a:t>
                      </a:r>
                      <a:endParaRPr lang="en-GB" sz="1200" b="0" cap="none" spc="0" dirty="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tc>
                  <a:txBody>
                    <a:bodyPr/>
                    <a:lstStyle/>
                    <a:p>
                      <a:r>
                        <a:rPr lang="en-US" sz="1200" b="0" cap="none" spc="0" dirty="0">
                          <a:solidFill>
                            <a:schemeClr val="tx1"/>
                          </a:solidFill>
                        </a:rPr>
                        <a:t>£150</a:t>
                      </a:r>
                      <a:endParaRPr lang="en-GB" sz="1200" b="0" cap="none" spc="0" dirty="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tc>
                  <a:txBody>
                    <a:bodyPr/>
                    <a:lstStyle/>
                    <a:p>
                      <a:endParaRPr lang="en-GB" sz="1600" b="0" cap="none" spc="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359574715"/>
                  </a:ext>
                </a:extLst>
              </a:tr>
              <a:tr h="355684">
                <a:tc>
                  <a:txBody>
                    <a:bodyPr/>
                    <a:lstStyle/>
                    <a:p>
                      <a:r>
                        <a:rPr lang="en-US" sz="1200" cap="none" spc="0" dirty="0">
                          <a:solidFill>
                            <a:schemeClr val="tx1"/>
                          </a:solidFill>
                        </a:rPr>
                        <a:t>Cost of goods sold (3/4 of ingredients)</a:t>
                      </a:r>
                      <a:endParaRPr lang="en-GB" sz="1200" cap="none" spc="0" dirty="0">
                        <a:solidFill>
                          <a:schemeClr val="tx1"/>
                        </a:solidFill>
                      </a:endParaRPr>
                    </a:p>
                  </a:txBody>
                  <a:tcPr marL="45600" marR="45600" marT="45600" marB="91201">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US" sz="1200" cap="none" spc="0" dirty="0">
                          <a:solidFill>
                            <a:schemeClr val="tx1"/>
                          </a:solidFill>
                        </a:rPr>
                        <a:t>£(45)</a:t>
                      </a:r>
                      <a:endParaRPr lang="en-GB" sz="1200" cap="none" spc="0" dirty="0">
                        <a:solidFill>
                          <a:schemeClr val="tx1"/>
                        </a:solidFill>
                      </a:endParaRPr>
                    </a:p>
                  </a:txBody>
                  <a:tcPr marL="45600" marR="45600" marT="45600" marB="91201">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endParaRPr lang="en-GB" sz="1200" cap="none" spc="0">
                        <a:solidFill>
                          <a:schemeClr val="tx1"/>
                        </a:solidFill>
                      </a:endParaRPr>
                    </a:p>
                  </a:txBody>
                  <a:tcPr marL="45600" marR="45600" marT="45600" marB="91201">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2838751074"/>
                  </a:ext>
                </a:extLst>
              </a:tr>
              <a:tr h="355684">
                <a:tc>
                  <a:txBody>
                    <a:bodyPr/>
                    <a:lstStyle/>
                    <a:p>
                      <a:r>
                        <a:rPr lang="en-US" sz="1200" b="1" cap="none" spc="0" dirty="0">
                          <a:solidFill>
                            <a:schemeClr val="tx1"/>
                          </a:solidFill>
                        </a:rPr>
                        <a:t>Profit</a:t>
                      </a:r>
                      <a:endParaRPr lang="en-GB" sz="1200" b="1" cap="none" spc="0" dirty="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endParaRPr lang="en-GB" sz="1200" b="1"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US" sz="1200" b="1" cap="none" spc="0" dirty="0">
                          <a:solidFill>
                            <a:schemeClr val="tx1"/>
                          </a:solidFill>
                        </a:rPr>
                        <a:t>£105</a:t>
                      </a:r>
                      <a:endParaRPr lang="en-GB" sz="1200" b="1" cap="none" spc="0" dirty="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067553886"/>
                  </a:ext>
                </a:extLst>
              </a:tr>
            </a:tbl>
          </a:graphicData>
        </a:graphic>
      </p:graphicFrame>
    </p:spTree>
    <p:extLst>
      <p:ext uri="{BB962C8B-B14F-4D97-AF65-F5344CB8AC3E}">
        <p14:creationId xmlns:p14="http://schemas.microsoft.com/office/powerpoint/2010/main" val="288749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68597"/>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C1B884E6-FCCE-4EC7-BE3D-CA67B4314A05}"/>
              </a:ext>
            </a:extLst>
          </p:cNvPr>
          <p:cNvSpPr>
            <a:spLocks noGrp="1"/>
          </p:cNvSpPr>
          <p:nvPr>
            <p:ph type="title"/>
          </p:nvPr>
        </p:nvSpPr>
        <p:spPr>
          <a:xfrm>
            <a:off x="1918555" y="489440"/>
            <a:ext cx="8354891" cy="930447"/>
          </a:xfrm>
        </p:spPr>
        <p:txBody>
          <a:bodyPr vert="horz" lIns="91440" tIns="45720" rIns="91440" bIns="45720" rtlCol="0" anchor="b">
            <a:normAutofit/>
          </a:bodyPr>
          <a:lstStyle/>
          <a:p>
            <a:pPr algn="ctr" defTabSz="914400"/>
            <a:r>
              <a:rPr lang="en-US" sz="4700" dirty="0">
                <a:solidFill>
                  <a:schemeClr val="bg1"/>
                </a:solidFill>
              </a:rPr>
              <a:t>What is my financial position?</a:t>
            </a: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AEF280E9-D4A1-4151-AB28-094A81B7B2AE}"/>
              </a:ext>
            </a:extLst>
          </p:cNvPr>
          <p:cNvGraphicFramePr>
            <a:graphicFrameLocks noGrp="1"/>
          </p:cNvGraphicFramePr>
          <p:nvPr/>
        </p:nvGraphicFramePr>
        <p:xfrm>
          <a:off x="2342413" y="2427541"/>
          <a:ext cx="7465853" cy="1828334"/>
        </p:xfrm>
        <a:graphic>
          <a:graphicData uri="http://schemas.openxmlformats.org/drawingml/2006/table">
            <a:tbl>
              <a:tblPr firstRow="1" bandRow="1">
                <a:noFill/>
                <a:tableStyleId>{16D9F66E-5EB9-4882-86FB-DCBF35E3C3E4}</a:tableStyleId>
              </a:tblPr>
              <a:tblGrid>
                <a:gridCol w="4757588">
                  <a:extLst>
                    <a:ext uri="{9D8B030D-6E8A-4147-A177-3AD203B41FA5}">
                      <a16:colId xmlns:a16="http://schemas.microsoft.com/office/drawing/2014/main" val="1666863075"/>
                    </a:ext>
                  </a:extLst>
                </a:gridCol>
                <a:gridCol w="1352330">
                  <a:extLst>
                    <a:ext uri="{9D8B030D-6E8A-4147-A177-3AD203B41FA5}">
                      <a16:colId xmlns:a16="http://schemas.microsoft.com/office/drawing/2014/main" val="1242416849"/>
                    </a:ext>
                  </a:extLst>
                </a:gridCol>
                <a:gridCol w="1355935">
                  <a:extLst>
                    <a:ext uri="{9D8B030D-6E8A-4147-A177-3AD203B41FA5}">
                      <a16:colId xmlns:a16="http://schemas.microsoft.com/office/drawing/2014/main" val="1652165364"/>
                    </a:ext>
                  </a:extLst>
                </a:gridCol>
              </a:tblGrid>
              <a:tr h="217500">
                <a:tc>
                  <a:txBody>
                    <a:bodyPr/>
                    <a:lstStyle/>
                    <a:p>
                      <a:r>
                        <a:rPr lang="en-US" sz="1200" b="0" cap="none" spc="0" dirty="0">
                          <a:solidFill>
                            <a:schemeClr val="tx1"/>
                          </a:solidFill>
                        </a:rPr>
                        <a:t>Tablecloths</a:t>
                      </a:r>
                      <a:endParaRPr lang="en-GB" sz="1200" b="0" cap="none" spc="0" dirty="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tc>
                  <a:txBody>
                    <a:bodyPr/>
                    <a:lstStyle/>
                    <a:p>
                      <a:r>
                        <a:rPr lang="en-US" sz="1200" b="0" cap="none" spc="0" dirty="0">
                          <a:solidFill>
                            <a:schemeClr val="tx1"/>
                          </a:solidFill>
                        </a:rPr>
                        <a:t>£20</a:t>
                      </a:r>
                      <a:endParaRPr lang="en-GB" sz="1200" b="0" cap="none" spc="0" dirty="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tc>
                  <a:txBody>
                    <a:bodyPr/>
                    <a:lstStyle/>
                    <a:p>
                      <a:endParaRPr lang="en-GB" sz="1600" b="0" cap="none" spc="0" dirty="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509220328"/>
                  </a:ext>
                </a:extLst>
              </a:tr>
              <a:tr h="0">
                <a:tc>
                  <a:txBody>
                    <a:bodyPr/>
                    <a:lstStyle/>
                    <a:p>
                      <a:r>
                        <a:rPr lang="en-US" sz="1200" b="0" cap="none" spc="0" dirty="0">
                          <a:solidFill>
                            <a:schemeClr val="tx1"/>
                          </a:solidFill>
                        </a:rPr>
                        <a:t>Cash</a:t>
                      </a:r>
                      <a:endParaRPr lang="en-GB" sz="1200" b="0" cap="none" spc="0" dirty="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tc>
                  <a:txBody>
                    <a:bodyPr/>
                    <a:lstStyle/>
                    <a:p>
                      <a:r>
                        <a:rPr lang="en-US" sz="1200" b="0" cap="none" spc="0" dirty="0">
                          <a:solidFill>
                            <a:schemeClr val="tx1"/>
                          </a:solidFill>
                        </a:rPr>
                        <a:t>£150</a:t>
                      </a:r>
                      <a:endParaRPr lang="en-GB" sz="1200" b="0" cap="none" spc="0" dirty="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tc>
                  <a:txBody>
                    <a:bodyPr/>
                    <a:lstStyle/>
                    <a:p>
                      <a:endParaRPr lang="en-GB" sz="1600" b="0" cap="none" spc="0">
                        <a:solidFill>
                          <a:schemeClr val="tx1"/>
                        </a:solidFill>
                      </a:endParaRPr>
                    </a:p>
                  </a:txBody>
                  <a:tcPr marL="45600" marR="45600" marT="45600" marB="9120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359574715"/>
                  </a:ext>
                </a:extLst>
              </a:tr>
              <a:tr h="355684">
                <a:tc>
                  <a:txBody>
                    <a:bodyPr/>
                    <a:lstStyle/>
                    <a:p>
                      <a:r>
                        <a:rPr lang="en-US" sz="1200" cap="none" spc="0" dirty="0">
                          <a:solidFill>
                            <a:schemeClr val="tx1"/>
                          </a:solidFill>
                        </a:rPr>
                        <a:t>Stock (unused food)</a:t>
                      </a:r>
                      <a:endParaRPr lang="en-GB" sz="1200" cap="none" spc="0" dirty="0">
                        <a:solidFill>
                          <a:schemeClr val="tx1"/>
                        </a:solidFill>
                      </a:endParaRPr>
                    </a:p>
                  </a:txBody>
                  <a:tcPr marL="45600" marR="45600" marT="45600" marB="91201">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US" sz="1200" cap="none" spc="0" dirty="0">
                          <a:solidFill>
                            <a:schemeClr val="tx1"/>
                          </a:solidFill>
                        </a:rPr>
                        <a:t>£15</a:t>
                      </a:r>
                      <a:endParaRPr lang="en-GB" sz="1200" cap="none" spc="0" dirty="0">
                        <a:solidFill>
                          <a:schemeClr val="tx1"/>
                        </a:solidFill>
                      </a:endParaRPr>
                    </a:p>
                  </a:txBody>
                  <a:tcPr marL="45600" marR="45600" marT="45600" marB="91201">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endParaRPr lang="en-GB" sz="1200" cap="none" spc="0">
                        <a:solidFill>
                          <a:schemeClr val="tx1"/>
                        </a:solidFill>
                      </a:endParaRPr>
                    </a:p>
                  </a:txBody>
                  <a:tcPr marL="45600" marR="45600" marT="45600" marB="91201">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2838751074"/>
                  </a:ext>
                </a:extLst>
              </a:tr>
              <a:tr h="355684">
                <a:tc>
                  <a:txBody>
                    <a:bodyPr/>
                    <a:lstStyle/>
                    <a:p>
                      <a:r>
                        <a:rPr lang="en-US" sz="1200" b="1" cap="none" spc="0" dirty="0">
                          <a:solidFill>
                            <a:schemeClr val="tx1"/>
                          </a:solidFill>
                        </a:rPr>
                        <a:t>Assets</a:t>
                      </a:r>
                      <a:endParaRPr lang="en-GB" sz="1200" b="1" cap="none" spc="0" dirty="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tc>
                  <a:txBody>
                    <a:bodyPr/>
                    <a:lstStyle/>
                    <a:p>
                      <a:endParaRPr lang="en-GB" sz="1200" b="1" cap="none" spc="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tc>
                  <a:txBody>
                    <a:bodyPr/>
                    <a:lstStyle/>
                    <a:p>
                      <a:r>
                        <a:rPr lang="en-US" sz="1200" b="1" cap="none" spc="0" dirty="0">
                          <a:solidFill>
                            <a:schemeClr val="tx1"/>
                          </a:solidFill>
                        </a:rPr>
                        <a:t>£185</a:t>
                      </a:r>
                      <a:endParaRPr lang="en-GB" sz="1200" b="1" cap="none" spc="0" dirty="0">
                        <a:solidFill>
                          <a:schemeClr val="tx1"/>
                        </a:solidFill>
                      </a:endParaRPr>
                    </a:p>
                  </a:txBody>
                  <a:tcPr marL="45600" marR="45600" marT="45600" marB="91201">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2067553886"/>
                  </a:ext>
                </a:extLst>
              </a:tr>
              <a:tr h="355684">
                <a:tc>
                  <a:txBody>
                    <a:bodyPr/>
                    <a:lstStyle/>
                    <a:p>
                      <a:r>
                        <a:rPr lang="en-US" sz="1200" b="1" cap="none" spc="0" dirty="0">
                          <a:solidFill>
                            <a:schemeClr val="tx1"/>
                          </a:solidFill>
                        </a:rPr>
                        <a:t>Equity (initial funding of £80 + profit £105)</a:t>
                      </a:r>
                      <a:endParaRPr lang="en-GB" sz="1200" b="1" cap="none" spc="0" dirty="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endParaRPr lang="en-US" sz="1200" b="1" cap="none" spc="0" dirty="0">
                        <a:solidFill>
                          <a:schemeClr val="tx1"/>
                        </a:solidFill>
                      </a:endParaRP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r>
                        <a:rPr lang="en-US" sz="1200" b="1" cap="none" spc="0" dirty="0">
                          <a:solidFill>
                            <a:schemeClr val="tx1"/>
                          </a:solidFill>
                        </a:rPr>
                        <a:t>£185</a:t>
                      </a:r>
                    </a:p>
                  </a:txBody>
                  <a:tcPr marL="45600" marR="45600" marT="45600" marB="91201">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06860481"/>
                  </a:ext>
                </a:extLst>
              </a:tr>
            </a:tbl>
          </a:graphicData>
        </a:graphic>
      </p:graphicFrame>
    </p:spTree>
    <p:extLst>
      <p:ext uri="{BB962C8B-B14F-4D97-AF65-F5344CB8AC3E}">
        <p14:creationId xmlns:p14="http://schemas.microsoft.com/office/powerpoint/2010/main" val="4040506542"/>
      </p:ext>
    </p:extLst>
  </p:cSld>
  <p:clrMapOvr>
    <a:masterClrMapping/>
  </p:clrMapOvr>
</p:sld>
</file>

<file path=ppt/theme/theme1.xml><?xml version="1.0" encoding="utf-8"?>
<a:theme xmlns:a="http://schemas.openxmlformats.org/drawingml/2006/main" name="2_Content slides - basic">
  <a:themeElements>
    <a:clrScheme name="London Met Palette">
      <a:dk1>
        <a:srgbClr val="231F20"/>
      </a:dk1>
      <a:lt1>
        <a:sysClr val="window" lastClr="FFFFFF"/>
      </a:lt1>
      <a:dk2>
        <a:srgbClr val="444448"/>
      </a:dk2>
      <a:lt2>
        <a:srgbClr val="CBC8C8"/>
      </a:lt2>
      <a:accent1>
        <a:srgbClr val="FF9A32"/>
      </a:accent1>
      <a:accent2>
        <a:srgbClr val="D8484B"/>
      </a:accent2>
      <a:accent3>
        <a:srgbClr val="009A72"/>
      </a:accent3>
      <a:accent4>
        <a:srgbClr val="FBCF00"/>
      </a:accent4>
      <a:accent5>
        <a:srgbClr val="00225B"/>
      </a:accent5>
      <a:accent6>
        <a:srgbClr val="970A2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ntent slides - basi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ntent slides - basi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1933</Words>
  <Application>Microsoft Office PowerPoint</Application>
  <PresentationFormat>Widescreen</PresentationFormat>
  <Paragraphs>372</Paragraphs>
  <Slides>37</Slides>
  <Notes>24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37</vt:i4>
      </vt:variant>
    </vt:vector>
  </HeadingPairs>
  <TitlesOfParts>
    <vt:vector size="47" baseType="lpstr">
      <vt:lpstr>Arial</vt:lpstr>
      <vt:lpstr>Calibri</vt:lpstr>
      <vt:lpstr>Calibri Light</vt:lpstr>
      <vt:lpstr>HelveticaNeueLTW1G-Roman</vt:lpstr>
      <vt:lpstr>MinionPro-Regular</vt:lpstr>
      <vt:lpstr>Times New Roman</vt:lpstr>
      <vt:lpstr>2_Content slides - basic</vt:lpstr>
      <vt:lpstr>Default Design</vt:lpstr>
      <vt:lpstr>3_Content slides - basic</vt:lpstr>
      <vt:lpstr>4_Content slides - basic</vt:lpstr>
      <vt:lpstr>MN7029 – Financial Decision Making</vt:lpstr>
      <vt:lpstr>Lecture recordings</vt:lpstr>
      <vt:lpstr>What are the three main financial statements?</vt:lpstr>
      <vt:lpstr>Financial Statements</vt:lpstr>
      <vt:lpstr>Learning Outcomes</vt:lpstr>
      <vt:lpstr>Natalie’s Restaurant</vt:lpstr>
      <vt:lpstr>What are my cash flows?</vt:lpstr>
      <vt:lpstr>What is my profit?</vt:lpstr>
      <vt:lpstr>What is my financial position?</vt:lpstr>
      <vt:lpstr>The Finance Function Contd.</vt:lpstr>
      <vt:lpstr>Why does a business need to plan? </vt:lpstr>
      <vt:lpstr>The Decision Making Process</vt:lpstr>
      <vt:lpstr>PowerPoint Presentation</vt:lpstr>
      <vt:lpstr>Today…</vt:lpstr>
      <vt:lpstr>PowerPoint Presentation</vt:lpstr>
      <vt:lpstr>PowerPoint Presentation</vt:lpstr>
      <vt:lpstr>PowerPoint Presentation</vt:lpstr>
      <vt:lpstr>PowerPoint Presentation</vt:lpstr>
      <vt:lpstr>Why do we look at sales first?</vt:lpstr>
      <vt:lpstr>PowerPoint Presentation</vt:lpstr>
      <vt:lpstr>PowerPoint Presentation</vt:lpstr>
      <vt:lpstr>PowerPoint Presentation</vt:lpstr>
      <vt:lpstr>Projected Cash Flow Statement </vt:lpstr>
      <vt:lpstr>PowerPoint Presentation</vt:lpstr>
      <vt:lpstr>PowerPoint Presentation</vt:lpstr>
      <vt:lpstr>Cash flow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Sensitivity Analysis</vt:lpstr>
      <vt:lpstr>Scenario Analysis</vt:lpstr>
      <vt:lpstr>PowerPoint Presentation</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MN6068 – Financial Decision Making for Managers</dc:title>
  <dc:creator>Natalie Langley</dc:creator>
  <cp:lastModifiedBy>Natalie Langley</cp:lastModifiedBy>
  <cp:revision>10</cp:revision>
  <dcterms:created xsi:type="dcterms:W3CDTF">2021-05-18T14:21:40Z</dcterms:created>
  <dcterms:modified xsi:type="dcterms:W3CDTF">2022-11-30T13:31:55Z</dcterms:modified>
</cp:coreProperties>
</file>