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8" r:id="rId2"/>
    <p:sldMasterId id="2147483690" r:id="rId3"/>
    <p:sldMasterId id="2147483703" r:id="rId4"/>
  </p:sldMasterIdLst>
  <p:notesMasterIdLst>
    <p:notesMasterId r:id="rId42"/>
  </p:notesMasterIdLst>
  <p:sldIdLst>
    <p:sldId id="313" r:id="rId5"/>
    <p:sldId id="666" r:id="rId6"/>
    <p:sldId id="685" r:id="rId7"/>
    <p:sldId id="679" r:id="rId8"/>
    <p:sldId id="692" r:id="rId9"/>
    <p:sldId id="686" r:id="rId10"/>
    <p:sldId id="687" r:id="rId11"/>
    <p:sldId id="728" r:id="rId12"/>
    <p:sldId id="729" r:id="rId13"/>
    <p:sldId id="304" r:id="rId14"/>
    <p:sldId id="320" r:id="rId15"/>
    <p:sldId id="675" r:id="rId16"/>
    <p:sldId id="738" r:id="rId17"/>
    <p:sldId id="677" r:id="rId18"/>
    <p:sldId id="258" r:id="rId19"/>
    <p:sldId id="268" r:id="rId20"/>
    <p:sldId id="269" r:id="rId21"/>
    <p:sldId id="259" r:id="rId22"/>
    <p:sldId id="321" r:id="rId23"/>
    <p:sldId id="306" r:id="rId24"/>
    <p:sldId id="739" r:id="rId25"/>
    <p:sldId id="273" r:id="rId26"/>
    <p:sldId id="322" r:id="rId27"/>
    <p:sldId id="270" r:id="rId28"/>
    <p:sldId id="307" r:id="rId29"/>
    <p:sldId id="323" r:id="rId30"/>
    <p:sldId id="308" r:id="rId31"/>
    <p:sldId id="309" r:id="rId32"/>
    <p:sldId id="310" r:id="rId33"/>
    <p:sldId id="263" r:id="rId34"/>
    <p:sldId id="264" r:id="rId35"/>
    <p:sldId id="266" r:id="rId36"/>
    <p:sldId id="265" r:id="rId37"/>
    <p:sldId id="740" r:id="rId38"/>
    <p:sldId id="741" r:id="rId39"/>
    <p:sldId id="716" r:id="rId40"/>
    <p:sldId id="67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6415" autoAdjust="0"/>
  </p:normalViewPr>
  <p:slideViewPr>
    <p:cSldViewPr snapToGrid="0">
      <p:cViewPr varScale="1">
        <p:scale>
          <a:sx n="70" d="100"/>
          <a:sy n="70" d="100"/>
        </p:scale>
        <p:origin x="11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111F9-8D54-49EB-83C1-D87F53BEF29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37831CB-5A3D-4DAB-884B-4D08157A820C}">
      <dgm:prSet/>
      <dgm:spPr/>
      <dgm:t>
        <a:bodyPr/>
        <a:lstStyle/>
        <a:p>
          <a:r>
            <a:rPr lang="en-GB"/>
            <a:t>Financial Planning</a:t>
          </a:r>
          <a:endParaRPr lang="en-US"/>
        </a:p>
      </dgm:t>
    </dgm:pt>
    <dgm:pt modelId="{5FC41139-D1C4-42EB-8812-947148F86CA5}" type="parTrans" cxnId="{8E145549-7664-496F-BA04-7A4CD1264BC9}">
      <dgm:prSet/>
      <dgm:spPr/>
      <dgm:t>
        <a:bodyPr/>
        <a:lstStyle/>
        <a:p>
          <a:endParaRPr lang="en-US"/>
        </a:p>
      </dgm:t>
    </dgm:pt>
    <dgm:pt modelId="{A5D87EEF-7E8B-4088-BAE8-8DDD982D0855}" type="sibTrans" cxnId="{8E145549-7664-496F-BA04-7A4CD1264BC9}">
      <dgm:prSet/>
      <dgm:spPr/>
      <dgm:t>
        <a:bodyPr/>
        <a:lstStyle/>
        <a:p>
          <a:endParaRPr lang="en-US"/>
        </a:p>
      </dgm:t>
    </dgm:pt>
    <dgm:pt modelId="{F5241E6F-6346-43FC-BA13-5817913B13AB}">
      <dgm:prSet/>
      <dgm:spPr/>
      <dgm:t>
        <a:bodyPr/>
        <a:lstStyle/>
        <a:p>
          <a:r>
            <a:rPr lang="en-GB"/>
            <a:t>Investment Project Appraisal</a:t>
          </a:r>
          <a:endParaRPr lang="en-US"/>
        </a:p>
      </dgm:t>
    </dgm:pt>
    <dgm:pt modelId="{404106F8-82A2-4006-BFD1-122CFB176EA1}" type="parTrans" cxnId="{D4E194E8-3B08-4696-B2FE-196EEE3631BC}">
      <dgm:prSet/>
      <dgm:spPr/>
      <dgm:t>
        <a:bodyPr/>
        <a:lstStyle/>
        <a:p>
          <a:endParaRPr lang="en-US"/>
        </a:p>
      </dgm:t>
    </dgm:pt>
    <dgm:pt modelId="{98DD1389-9814-44F2-B501-DD16F9A4BBF6}" type="sibTrans" cxnId="{D4E194E8-3B08-4696-B2FE-196EEE3631BC}">
      <dgm:prSet/>
      <dgm:spPr/>
      <dgm:t>
        <a:bodyPr/>
        <a:lstStyle/>
        <a:p>
          <a:endParaRPr lang="en-US"/>
        </a:p>
      </dgm:t>
    </dgm:pt>
    <dgm:pt modelId="{192BF0A5-DC89-49D8-99A7-494A289DDE0B}">
      <dgm:prSet/>
      <dgm:spPr/>
      <dgm:t>
        <a:bodyPr/>
        <a:lstStyle/>
        <a:p>
          <a:r>
            <a:rPr lang="en-GB"/>
            <a:t>Financing Decisions</a:t>
          </a:r>
          <a:endParaRPr lang="en-US"/>
        </a:p>
      </dgm:t>
    </dgm:pt>
    <dgm:pt modelId="{CC676462-4A84-438A-B2BC-EE6700EEB801}" type="parTrans" cxnId="{721F994A-E752-4062-8D31-5E218764AA9C}">
      <dgm:prSet/>
      <dgm:spPr/>
      <dgm:t>
        <a:bodyPr/>
        <a:lstStyle/>
        <a:p>
          <a:endParaRPr lang="en-US"/>
        </a:p>
      </dgm:t>
    </dgm:pt>
    <dgm:pt modelId="{8901234B-0458-44E7-BEDF-4A304CC96A2B}" type="sibTrans" cxnId="{721F994A-E752-4062-8D31-5E218764AA9C}">
      <dgm:prSet/>
      <dgm:spPr/>
      <dgm:t>
        <a:bodyPr/>
        <a:lstStyle/>
        <a:p>
          <a:endParaRPr lang="en-US"/>
        </a:p>
      </dgm:t>
    </dgm:pt>
    <dgm:pt modelId="{C6006E07-0758-467E-887C-6873A535C50C}">
      <dgm:prSet/>
      <dgm:spPr/>
      <dgm:t>
        <a:bodyPr/>
        <a:lstStyle/>
        <a:p>
          <a:r>
            <a:rPr lang="en-GB"/>
            <a:t>Capital Market Operations </a:t>
          </a:r>
          <a:endParaRPr lang="en-US"/>
        </a:p>
      </dgm:t>
    </dgm:pt>
    <dgm:pt modelId="{5224B29A-EF9E-4454-B1C6-5F1269DB0833}" type="parTrans" cxnId="{EFE34C26-22F9-4DA3-A840-D63DB0377351}">
      <dgm:prSet/>
      <dgm:spPr/>
      <dgm:t>
        <a:bodyPr/>
        <a:lstStyle/>
        <a:p>
          <a:endParaRPr lang="en-US"/>
        </a:p>
      </dgm:t>
    </dgm:pt>
    <dgm:pt modelId="{B67BB9CF-76AB-4176-9725-40B52B375C3F}" type="sibTrans" cxnId="{EFE34C26-22F9-4DA3-A840-D63DB0377351}">
      <dgm:prSet/>
      <dgm:spPr/>
      <dgm:t>
        <a:bodyPr/>
        <a:lstStyle/>
        <a:p>
          <a:endParaRPr lang="en-US"/>
        </a:p>
      </dgm:t>
    </dgm:pt>
    <dgm:pt modelId="{25C1A64A-6234-4277-BA44-D5FD5ADBBC36}">
      <dgm:prSet/>
      <dgm:spPr/>
      <dgm:t>
        <a:bodyPr/>
        <a:lstStyle/>
        <a:p>
          <a:r>
            <a:rPr lang="en-GB" dirty="0"/>
            <a:t>Financial Control</a:t>
          </a:r>
          <a:endParaRPr lang="en-US" dirty="0"/>
        </a:p>
      </dgm:t>
    </dgm:pt>
    <dgm:pt modelId="{E5EFCD87-B398-43B6-9DE7-D2EFE087FD5F}" type="parTrans" cxnId="{0E6D7096-00AF-467E-BE67-C8D19F7CDAAA}">
      <dgm:prSet/>
      <dgm:spPr/>
      <dgm:t>
        <a:bodyPr/>
        <a:lstStyle/>
        <a:p>
          <a:endParaRPr lang="en-US"/>
        </a:p>
      </dgm:t>
    </dgm:pt>
    <dgm:pt modelId="{BF328FE1-31C0-4510-81ED-38051B9B0299}" type="sibTrans" cxnId="{0E6D7096-00AF-467E-BE67-C8D19F7CDAAA}">
      <dgm:prSet/>
      <dgm:spPr/>
      <dgm:t>
        <a:bodyPr/>
        <a:lstStyle/>
        <a:p>
          <a:endParaRPr lang="en-US"/>
        </a:p>
      </dgm:t>
    </dgm:pt>
    <dgm:pt modelId="{AA6C87CF-B393-40F7-AEBA-FBCBE3AD9F29}" type="pres">
      <dgm:prSet presAssocID="{F8D111F9-8D54-49EB-83C1-D87F53BEF29A}" presName="root" presStyleCnt="0">
        <dgm:presLayoutVars>
          <dgm:dir/>
          <dgm:resizeHandles val="exact"/>
        </dgm:presLayoutVars>
      </dgm:prSet>
      <dgm:spPr/>
    </dgm:pt>
    <dgm:pt modelId="{ED6B7634-6614-4A93-A2F3-C74D1E34EB8C}" type="pres">
      <dgm:prSet presAssocID="{837831CB-5A3D-4DAB-884B-4D08157A820C}" presName="compNode" presStyleCnt="0"/>
      <dgm:spPr/>
    </dgm:pt>
    <dgm:pt modelId="{F78F19F0-980B-4B5D-93DB-5E6822A0EFCB}" type="pres">
      <dgm:prSet presAssocID="{837831CB-5A3D-4DAB-884B-4D08157A820C}" presName="bgRect" presStyleLbl="bgShp" presStyleIdx="0" presStyleCnt="5"/>
      <dgm:spPr/>
    </dgm:pt>
    <dgm:pt modelId="{4D1A172B-B7FC-4913-A95E-5949EC691048}" type="pres">
      <dgm:prSet presAssocID="{837831CB-5A3D-4DAB-884B-4D08157A820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ggy Bank"/>
        </a:ext>
      </dgm:extLst>
    </dgm:pt>
    <dgm:pt modelId="{ACCDB713-E5E6-4D83-A186-774E8E096DE0}" type="pres">
      <dgm:prSet presAssocID="{837831CB-5A3D-4DAB-884B-4D08157A820C}" presName="spaceRect" presStyleCnt="0"/>
      <dgm:spPr/>
    </dgm:pt>
    <dgm:pt modelId="{5AD3A456-B164-42FD-9058-F7E445DBB669}" type="pres">
      <dgm:prSet presAssocID="{837831CB-5A3D-4DAB-884B-4D08157A820C}" presName="parTx" presStyleLbl="revTx" presStyleIdx="0" presStyleCnt="5">
        <dgm:presLayoutVars>
          <dgm:chMax val="0"/>
          <dgm:chPref val="0"/>
        </dgm:presLayoutVars>
      </dgm:prSet>
      <dgm:spPr/>
    </dgm:pt>
    <dgm:pt modelId="{0EC82DD5-4681-4329-95FD-EBE3C11AD893}" type="pres">
      <dgm:prSet presAssocID="{A5D87EEF-7E8B-4088-BAE8-8DDD982D0855}" presName="sibTrans" presStyleCnt="0"/>
      <dgm:spPr/>
    </dgm:pt>
    <dgm:pt modelId="{35BDDB40-54EC-475C-9027-BBA9FBF5358A}" type="pres">
      <dgm:prSet presAssocID="{F5241E6F-6346-43FC-BA13-5817913B13AB}" presName="compNode" presStyleCnt="0"/>
      <dgm:spPr/>
    </dgm:pt>
    <dgm:pt modelId="{ECC2C894-D28B-4FED-B093-DC018242DE29}" type="pres">
      <dgm:prSet presAssocID="{F5241E6F-6346-43FC-BA13-5817913B13AB}" presName="bgRect" presStyleLbl="bgShp" presStyleIdx="1" presStyleCnt="5"/>
      <dgm:spPr/>
    </dgm:pt>
    <dgm:pt modelId="{1F452365-7142-44E6-8613-A935ADCDE2D9}" type="pres">
      <dgm:prSet presAssocID="{F5241E6F-6346-43FC-BA13-5817913B13A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C3E0D67-4315-43BD-992B-3178D8F1F77C}" type="pres">
      <dgm:prSet presAssocID="{F5241E6F-6346-43FC-BA13-5817913B13AB}" presName="spaceRect" presStyleCnt="0"/>
      <dgm:spPr/>
    </dgm:pt>
    <dgm:pt modelId="{2815F474-055C-49DC-907F-1A2E0361D1DB}" type="pres">
      <dgm:prSet presAssocID="{F5241E6F-6346-43FC-BA13-5817913B13AB}" presName="parTx" presStyleLbl="revTx" presStyleIdx="1" presStyleCnt="5">
        <dgm:presLayoutVars>
          <dgm:chMax val="0"/>
          <dgm:chPref val="0"/>
        </dgm:presLayoutVars>
      </dgm:prSet>
      <dgm:spPr/>
    </dgm:pt>
    <dgm:pt modelId="{402E53B1-6CB8-4F48-A2DF-5F3550828B78}" type="pres">
      <dgm:prSet presAssocID="{98DD1389-9814-44F2-B501-DD16F9A4BBF6}" presName="sibTrans" presStyleCnt="0"/>
      <dgm:spPr/>
    </dgm:pt>
    <dgm:pt modelId="{008B35B5-3D5E-435A-B277-768122CFFD33}" type="pres">
      <dgm:prSet presAssocID="{192BF0A5-DC89-49D8-99A7-494A289DDE0B}" presName="compNode" presStyleCnt="0"/>
      <dgm:spPr/>
    </dgm:pt>
    <dgm:pt modelId="{9D270107-F04F-4325-A1DA-A75C3D321DC0}" type="pres">
      <dgm:prSet presAssocID="{192BF0A5-DC89-49D8-99A7-494A289DDE0B}" presName="bgRect" presStyleLbl="bgShp" presStyleIdx="2" presStyleCnt="5"/>
      <dgm:spPr/>
    </dgm:pt>
    <dgm:pt modelId="{34C0CD1D-9C99-4C6A-A223-0CB15F0DB107}" type="pres">
      <dgm:prSet presAssocID="{192BF0A5-DC89-49D8-99A7-494A289DDE0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45517939-2EFD-4C78-82E3-34EF56A70276}" type="pres">
      <dgm:prSet presAssocID="{192BF0A5-DC89-49D8-99A7-494A289DDE0B}" presName="spaceRect" presStyleCnt="0"/>
      <dgm:spPr/>
    </dgm:pt>
    <dgm:pt modelId="{46195BB9-8004-47BF-9587-5554406C27C8}" type="pres">
      <dgm:prSet presAssocID="{192BF0A5-DC89-49D8-99A7-494A289DDE0B}" presName="parTx" presStyleLbl="revTx" presStyleIdx="2" presStyleCnt="5">
        <dgm:presLayoutVars>
          <dgm:chMax val="0"/>
          <dgm:chPref val="0"/>
        </dgm:presLayoutVars>
      </dgm:prSet>
      <dgm:spPr/>
    </dgm:pt>
    <dgm:pt modelId="{B0FD4C9E-354E-425A-B362-C7598D398590}" type="pres">
      <dgm:prSet presAssocID="{8901234B-0458-44E7-BEDF-4A304CC96A2B}" presName="sibTrans" presStyleCnt="0"/>
      <dgm:spPr/>
    </dgm:pt>
    <dgm:pt modelId="{4EB2360F-2D78-4A50-9C78-313B7BE374D8}" type="pres">
      <dgm:prSet presAssocID="{C6006E07-0758-467E-887C-6873A535C50C}" presName="compNode" presStyleCnt="0"/>
      <dgm:spPr/>
    </dgm:pt>
    <dgm:pt modelId="{D6AE54C6-A1AE-43C6-BCA4-02C4E7036BE7}" type="pres">
      <dgm:prSet presAssocID="{C6006E07-0758-467E-887C-6873A535C50C}" presName="bgRect" presStyleLbl="bgShp" presStyleIdx="3" presStyleCnt="5"/>
      <dgm:spPr/>
    </dgm:pt>
    <dgm:pt modelId="{085DA0DB-AC29-4425-9EBA-498F021A4EE8}" type="pres">
      <dgm:prSet presAssocID="{C6006E07-0758-467E-887C-6873A535C50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55AB1817-DCEC-4914-B5BB-3336859A9161}" type="pres">
      <dgm:prSet presAssocID="{C6006E07-0758-467E-887C-6873A535C50C}" presName="spaceRect" presStyleCnt="0"/>
      <dgm:spPr/>
    </dgm:pt>
    <dgm:pt modelId="{0FE97F3C-E5DE-40D1-BB8B-EA35B4C119F8}" type="pres">
      <dgm:prSet presAssocID="{C6006E07-0758-467E-887C-6873A535C50C}" presName="parTx" presStyleLbl="revTx" presStyleIdx="3" presStyleCnt="5">
        <dgm:presLayoutVars>
          <dgm:chMax val="0"/>
          <dgm:chPref val="0"/>
        </dgm:presLayoutVars>
      </dgm:prSet>
      <dgm:spPr/>
    </dgm:pt>
    <dgm:pt modelId="{D3947AAA-F750-4063-BA16-C98A6DA5AB08}" type="pres">
      <dgm:prSet presAssocID="{B67BB9CF-76AB-4176-9725-40B52B375C3F}" presName="sibTrans" presStyleCnt="0"/>
      <dgm:spPr/>
    </dgm:pt>
    <dgm:pt modelId="{AE4B81FA-E1DA-4A07-B348-AD4CDBBFC614}" type="pres">
      <dgm:prSet presAssocID="{25C1A64A-6234-4277-BA44-D5FD5ADBBC36}" presName="compNode" presStyleCnt="0"/>
      <dgm:spPr/>
    </dgm:pt>
    <dgm:pt modelId="{0397C88E-874D-40E8-8FB8-EC5A554A0010}" type="pres">
      <dgm:prSet presAssocID="{25C1A64A-6234-4277-BA44-D5FD5ADBBC36}" presName="bgRect" presStyleLbl="bgShp" presStyleIdx="4" presStyleCnt="5"/>
      <dgm:spPr/>
    </dgm:pt>
    <dgm:pt modelId="{74CC1F64-8FF8-4010-9877-3D587EF0C3BE}" type="pres">
      <dgm:prSet presAssocID="{25C1A64A-6234-4277-BA44-D5FD5ADBBC3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ins"/>
        </a:ext>
      </dgm:extLst>
    </dgm:pt>
    <dgm:pt modelId="{6E929888-2482-4A85-A3D3-E0FE773C29E3}" type="pres">
      <dgm:prSet presAssocID="{25C1A64A-6234-4277-BA44-D5FD5ADBBC36}" presName="spaceRect" presStyleCnt="0"/>
      <dgm:spPr/>
    </dgm:pt>
    <dgm:pt modelId="{56D3C400-703A-49C3-A789-2356FA52AE2B}" type="pres">
      <dgm:prSet presAssocID="{25C1A64A-6234-4277-BA44-D5FD5ADBBC36}" presName="parTx" presStyleLbl="revTx" presStyleIdx="4" presStyleCnt="5">
        <dgm:presLayoutVars>
          <dgm:chMax val="0"/>
          <dgm:chPref val="0"/>
        </dgm:presLayoutVars>
      </dgm:prSet>
      <dgm:spPr/>
    </dgm:pt>
  </dgm:ptLst>
  <dgm:cxnLst>
    <dgm:cxn modelId="{EFE34C26-22F9-4DA3-A840-D63DB0377351}" srcId="{F8D111F9-8D54-49EB-83C1-D87F53BEF29A}" destId="{C6006E07-0758-467E-887C-6873A535C50C}" srcOrd="3" destOrd="0" parTransId="{5224B29A-EF9E-4454-B1C6-5F1269DB0833}" sibTransId="{B67BB9CF-76AB-4176-9725-40B52B375C3F}"/>
    <dgm:cxn modelId="{8E145549-7664-496F-BA04-7A4CD1264BC9}" srcId="{F8D111F9-8D54-49EB-83C1-D87F53BEF29A}" destId="{837831CB-5A3D-4DAB-884B-4D08157A820C}" srcOrd="0" destOrd="0" parTransId="{5FC41139-D1C4-42EB-8812-947148F86CA5}" sibTransId="{A5D87EEF-7E8B-4088-BAE8-8DDD982D0855}"/>
    <dgm:cxn modelId="{721F994A-E752-4062-8D31-5E218764AA9C}" srcId="{F8D111F9-8D54-49EB-83C1-D87F53BEF29A}" destId="{192BF0A5-DC89-49D8-99A7-494A289DDE0B}" srcOrd="2" destOrd="0" parTransId="{CC676462-4A84-438A-B2BC-EE6700EEB801}" sibTransId="{8901234B-0458-44E7-BEDF-4A304CC96A2B}"/>
    <dgm:cxn modelId="{4D4C736F-242D-47BF-9189-9FDE0B6D16D6}" type="presOf" srcId="{C6006E07-0758-467E-887C-6873A535C50C}" destId="{0FE97F3C-E5DE-40D1-BB8B-EA35B4C119F8}" srcOrd="0" destOrd="0" presId="urn:microsoft.com/office/officeart/2018/2/layout/IconVerticalSolidList"/>
    <dgm:cxn modelId="{40B13656-01CB-411C-9DCD-CE7DF623D8DA}" type="presOf" srcId="{25C1A64A-6234-4277-BA44-D5FD5ADBBC36}" destId="{56D3C400-703A-49C3-A789-2356FA52AE2B}" srcOrd="0" destOrd="0" presId="urn:microsoft.com/office/officeart/2018/2/layout/IconVerticalSolidList"/>
    <dgm:cxn modelId="{0E6D7096-00AF-467E-BE67-C8D19F7CDAAA}" srcId="{F8D111F9-8D54-49EB-83C1-D87F53BEF29A}" destId="{25C1A64A-6234-4277-BA44-D5FD5ADBBC36}" srcOrd="4" destOrd="0" parTransId="{E5EFCD87-B398-43B6-9DE7-D2EFE087FD5F}" sibTransId="{BF328FE1-31C0-4510-81ED-38051B9B0299}"/>
    <dgm:cxn modelId="{C503579D-C7E9-48A2-96DF-35E63501B3AE}" type="presOf" srcId="{F5241E6F-6346-43FC-BA13-5817913B13AB}" destId="{2815F474-055C-49DC-907F-1A2E0361D1DB}" srcOrd="0" destOrd="0" presId="urn:microsoft.com/office/officeart/2018/2/layout/IconVerticalSolidList"/>
    <dgm:cxn modelId="{BF43E0AB-A08B-42CE-B1F6-4D90C9C3B02D}" type="presOf" srcId="{837831CB-5A3D-4DAB-884B-4D08157A820C}" destId="{5AD3A456-B164-42FD-9058-F7E445DBB669}" srcOrd="0" destOrd="0" presId="urn:microsoft.com/office/officeart/2018/2/layout/IconVerticalSolidList"/>
    <dgm:cxn modelId="{B77B4CAC-E164-4941-9C09-B85D472BACE0}" type="presOf" srcId="{F8D111F9-8D54-49EB-83C1-D87F53BEF29A}" destId="{AA6C87CF-B393-40F7-AEBA-FBCBE3AD9F29}" srcOrd="0" destOrd="0" presId="urn:microsoft.com/office/officeart/2018/2/layout/IconVerticalSolidList"/>
    <dgm:cxn modelId="{D4E194E8-3B08-4696-B2FE-196EEE3631BC}" srcId="{F8D111F9-8D54-49EB-83C1-D87F53BEF29A}" destId="{F5241E6F-6346-43FC-BA13-5817913B13AB}" srcOrd="1" destOrd="0" parTransId="{404106F8-82A2-4006-BFD1-122CFB176EA1}" sibTransId="{98DD1389-9814-44F2-B501-DD16F9A4BBF6}"/>
    <dgm:cxn modelId="{7A0682F9-1D75-4E0D-920C-5669330E2CD0}" type="presOf" srcId="{192BF0A5-DC89-49D8-99A7-494A289DDE0B}" destId="{46195BB9-8004-47BF-9587-5554406C27C8}" srcOrd="0" destOrd="0" presId="urn:microsoft.com/office/officeart/2018/2/layout/IconVerticalSolidList"/>
    <dgm:cxn modelId="{E09F46B5-1C09-4EE6-BF70-E2495CFB67FD}" type="presParOf" srcId="{AA6C87CF-B393-40F7-AEBA-FBCBE3AD9F29}" destId="{ED6B7634-6614-4A93-A2F3-C74D1E34EB8C}" srcOrd="0" destOrd="0" presId="urn:microsoft.com/office/officeart/2018/2/layout/IconVerticalSolidList"/>
    <dgm:cxn modelId="{C7D7A43B-5360-4EA4-B024-87E027688742}" type="presParOf" srcId="{ED6B7634-6614-4A93-A2F3-C74D1E34EB8C}" destId="{F78F19F0-980B-4B5D-93DB-5E6822A0EFCB}" srcOrd="0" destOrd="0" presId="urn:microsoft.com/office/officeart/2018/2/layout/IconVerticalSolidList"/>
    <dgm:cxn modelId="{47D52D03-878A-47F6-8A14-E7CFC3D0D05D}" type="presParOf" srcId="{ED6B7634-6614-4A93-A2F3-C74D1E34EB8C}" destId="{4D1A172B-B7FC-4913-A95E-5949EC691048}" srcOrd="1" destOrd="0" presId="urn:microsoft.com/office/officeart/2018/2/layout/IconVerticalSolidList"/>
    <dgm:cxn modelId="{05D544A6-41A8-471C-BAD9-31A851C4CF47}" type="presParOf" srcId="{ED6B7634-6614-4A93-A2F3-C74D1E34EB8C}" destId="{ACCDB713-E5E6-4D83-A186-774E8E096DE0}" srcOrd="2" destOrd="0" presId="urn:microsoft.com/office/officeart/2018/2/layout/IconVerticalSolidList"/>
    <dgm:cxn modelId="{2DB5D375-E35C-4BA5-9A32-686059D2AF61}" type="presParOf" srcId="{ED6B7634-6614-4A93-A2F3-C74D1E34EB8C}" destId="{5AD3A456-B164-42FD-9058-F7E445DBB669}" srcOrd="3" destOrd="0" presId="urn:microsoft.com/office/officeart/2018/2/layout/IconVerticalSolidList"/>
    <dgm:cxn modelId="{0834207B-34AC-4A50-873A-B60541F62CD5}" type="presParOf" srcId="{AA6C87CF-B393-40F7-AEBA-FBCBE3AD9F29}" destId="{0EC82DD5-4681-4329-95FD-EBE3C11AD893}" srcOrd="1" destOrd="0" presId="urn:microsoft.com/office/officeart/2018/2/layout/IconVerticalSolidList"/>
    <dgm:cxn modelId="{A1FE0C0D-43A5-4BD1-83FD-AFC7C26C21F4}" type="presParOf" srcId="{AA6C87CF-B393-40F7-AEBA-FBCBE3AD9F29}" destId="{35BDDB40-54EC-475C-9027-BBA9FBF5358A}" srcOrd="2" destOrd="0" presId="urn:microsoft.com/office/officeart/2018/2/layout/IconVerticalSolidList"/>
    <dgm:cxn modelId="{30490C6F-8D1A-47D1-8A20-FCB8D44DADF5}" type="presParOf" srcId="{35BDDB40-54EC-475C-9027-BBA9FBF5358A}" destId="{ECC2C894-D28B-4FED-B093-DC018242DE29}" srcOrd="0" destOrd="0" presId="urn:microsoft.com/office/officeart/2018/2/layout/IconVerticalSolidList"/>
    <dgm:cxn modelId="{1BC9F4D4-6547-4B15-B8CE-47617D69F67A}" type="presParOf" srcId="{35BDDB40-54EC-475C-9027-BBA9FBF5358A}" destId="{1F452365-7142-44E6-8613-A935ADCDE2D9}" srcOrd="1" destOrd="0" presId="urn:microsoft.com/office/officeart/2018/2/layout/IconVerticalSolidList"/>
    <dgm:cxn modelId="{EFD72337-C71C-4AEB-9B86-0BEB50F7A786}" type="presParOf" srcId="{35BDDB40-54EC-475C-9027-BBA9FBF5358A}" destId="{EC3E0D67-4315-43BD-992B-3178D8F1F77C}" srcOrd="2" destOrd="0" presId="urn:microsoft.com/office/officeart/2018/2/layout/IconVerticalSolidList"/>
    <dgm:cxn modelId="{7A07F0A6-5024-4DE1-8818-7D1FBC434F98}" type="presParOf" srcId="{35BDDB40-54EC-475C-9027-BBA9FBF5358A}" destId="{2815F474-055C-49DC-907F-1A2E0361D1DB}" srcOrd="3" destOrd="0" presId="urn:microsoft.com/office/officeart/2018/2/layout/IconVerticalSolidList"/>
    <dgm:cxn modelId="{048D2AF8-BA8D-42D9-A29F-98934C0CEEC1}" type="presParOf" srcId="{AA6C87CF-B393-40F7-AEBA-FBCBE3AD9F29}" destId="{402E53B1-6CB8-4F48-A2DF-5F3550828B78}" srcOrd="3" destOrd="0" presId="urn:microsoft.com/office/officeart/2018/2/layout/IconVerticalSolidList"/>
    <dgm:cxn modelId="{5D170D17-FC2D-473F-9E08-530F90A72DC5}" type="presParOf" srcId="{AA6C87CF-B393-40F7-AEBA-FBCBE3AD9F29}" destId="{008B35B5-3D5E-435A-B277-768122CFFD33}" srcOrd="4" destOrd="0" presId="urn:microsoft.com/office/officeart/2018/2/layout/IconVerticalSolidList"/>
    <dgm:cxn modelId="{DC9123A7-C3F3-4451-B269-F816E76C8FFA}" type="presParOf" srcId="{008B35B5-3D5E-435A-B277-768122CFFD33}" destId="{9D270107-F04F-4325-A1DA-A75C3D321DC0}" srcOrd="0" destOrd="0" presId="urn:microsoft.com/office/officeart/2018/2/layout/IconVerticalSolidList"/>
    <dgm:cxn modelId="{1A6101EB-F7C4-4198-92B9-39173B67B891}" type="presParOf" srcId="{008B35B5-3D5E-435A-B277-768122CFFD33}" destId="{34C0CD1D-9C99-4C6A-A223-0CB15F0DB107}" srcOrd="1" destOrd="0" presId="urn:microsoft.com/office/officeart/2018/2/layout/IconVerticalSolidList"/>
    <dgm:cxn modelId="{C9CD29F6-B5D2-4E89-A47F-0DF6DFFFE3CB}" type="presParOf" srcId="{008B35B5-3D5E-435A-B277-768122CFFD33}" destId="{45517939-2EFD-4C78-82E3-34EF56A70276}" srcOrd="2" destOrd="0" presId="urn:microsoft.com/office/officeart/2018/2/layout/IconVerticalSolidList"/>
    <dgm:cxn modelId="{BE84A54F-3767-463D-92A9-4E6B97360928}" type="presParOf" srcId="{008B35B5-3D5E-435A-B277-768122CFFD33}" destId="{46195BB9-8004-47BF-9587-5554406C27C8}" srcOrd="3" destOrd="0" presId="urn:microsoft.com/office/officeart/2018/2/layout/IconVerticalSolidList"/>
    <dgm:cxn modelId="{3F32427E-97F8-4DA0-AAC6-EC2A545B2C5D}" type="presParOf" srcId="{AA6C87CF-B393-40F7-AEBA-FBCBE3AD9F29}" destId="{B0FD4C9E-354E-425A-B362-C7598D398590}" srcOrd="5" destOrd="0" presId="urn:microsoft.com/office/officeart/2018/2/layout/IconVerticalSolidList"/>
    <dgm:cxn modelId="{25717553-725D-485F-AD2C-4090B839CD9F}" type="presParOf" srcId="{AA6C87CF-B393-40F7-AEBA-FBCBE3AD9F29}" destId="{4EB2360F-2D78-4A50-9C78-313B7BE374D8}" srcOrd="6" destOrd="0" presId="urn:microsoft.com/office/officeart/2018/2/layout/IconVerticalSolidList"/>
    <dgm:cxn modelId="{A5E7C67A-8433-425E-88EE-C49EC91A45BA}" type="presParOf" srcId="{4EB2360F-2D78-4A50-9C78-313B7BE374D8}" destId="{D6AE54C6-A1AE-43C6-BCA4-02C4E7036BE7}" srcOrd="0" destOrd="0" presId="urn:microsoft.com/office/officeart/2018/2/layout/IconVerticalSolidList"/>
    <dgm:cxn modelId="{E54AE1CF-CFBA-48C9-ADC7-CE68C760CBFB}" type="presParOf" srcId="{4EB2360F-2D78-4A50-9C78-313B7BE374D8}" destId="{085DA0DB-AC29-4425-9EBA-498F021A4EE8}" srcOrd="1" destOrd="0" presId="urn:microsoft.com/office/officeart/2018/2/layout/IconVerticalSolidList"/>
    <dgm:cxn modelId="{F1792794-A0AD-48F5-8CFC-7894ED3D7F91}" type="presParOf" srcId="{4EB2360F-2D78-4A50-9C78-313B7BE374D8}" destId="{55AB1817-DCEC-4914-B5BB-3336859A9161}" srcOrd="2" destOrd="0" presId="urn:microsoft.com/office/officeart/2018/2/layout/IconVerticalSolidList"/>
    <dgm:cxn modelId="{D82EC493-E85D-4F10-843F-8525E1B5290C}" type="presParOf" srcId="{4EB2360F-2D78-4A50-9C78-313B7BE374D8}" destId="{0FE97F3C-E5DE-40D1-BB8B-EA35B4C119F8}" srcOrd="3" destOrd="0" presId="urn:microsoft.com/office/officeart/2018/2/layout/IconVerticalSolidList"/>
    <dgm:cxn modelId="{61CBA528-F134-48D9-9CDD-A27223BF3BDB}" type="presParOf" srcId="{AA6C87CF-B393-40F7-AEBA-FBCBE3AD9F29}" destId="{D3947AAA-F750-4063-BA16-C98A6DA5AB08}" srcOrd="7" destOrd="0" presId="urn:microsoft.com/office/officeart/2018/2/layout/IconVerticalSolidList"/>
    <dgm:cxn modelId="{13570D17-F4D1-4A33-9206-A51CD651504C}" type="presParOf" srcId="{AA6C87CF-B393-40F7-AEBA-FBCBE3AD9F29}" destId="{AE4B81FA-E1DA-4A07-B348-AD4CDBBFC614}" srcOrd="8" destOrd="0" presId="urn:microsoft.com/office/officeart/2018/2/layout/IconVerticalSolidList"/>
    <dgm:cxn modelId="{8B600A1A-F60F-4DD0-88BF-D393EFCBDD04}" type="presParOf" srcId="{AE4B81FA-E1DA-4A07-B348-AD4CDBBFC614}" destId="{0397C88E-874D-40E8-8FB8-EC5A554A0010}" srcOrd="0" destOrd="0" presId="urn:microsoft.com/office/officeart/2018/2/layout/IconVerticalSolidList"/>
    <dgm:cxn modelId="{3F45114D-1D91-47DE-8F97-CEB68AB27E33}" type="presParOf" srcId="{AE4B81FA-E1DA-4A07-B348-AD4CDBBFC614}" destId="{74CC1F64-8FF8-4010-9877-3D587EF0C3BE}" srcOrd="1" destOrd="0" presId="urn:microsoft.com/office/officeart/2018/2/layout/IconVerticalSolidList"/>
    <dgm:cxn modelId="{991E5A4A-10F3-48BD-A523-83D532C5442E}" type="presParOf" srcId="{AE4B81FA-E1DA-4A07-B348-AD4CDBBFC614}" destId="{6E929888-2482-4A85-A3D3-E0FE773C29E3}" srcOrd="2" destOrd="0" presId="urn:microsoft.com/office/officeart/2018/2/layout/IconVerticalSolidList"/>
    <dgm:cxn modelId="{5671D696-5880-49C6-B12B-7028F8883BEC}" type="presParOf" srcId="{AE4B81FA-E1DA-4A07-B348-AD4CDBBFC614}" destId="{56D3C400-703A-49C3-A789-2356FA52AE2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3BDB0B-F3B2-42B9-A567-6B2FCC73DB28}" type="doc">
      <dgm:prSet loTypeId="urn:microsoft.com/office/officeart/2005/8/layout/vList2" loCatId="list" qsTypeId="urn:microsoft.com/office/officeart/2005/8/quickstyle/simple1" qsCatId="simple" csTypeId="urn:microsoft.com/office/officeart/2005/8/colors/accent0_3" csCatId="mainScheme" phldr="1"/>
      <dgm:spPr/>
    </dgm:pt>
    <dgm:pt modelId="{26F39E54-1C8C-4357-8810-BD83A79F69C8}">
      <dgm:prSet phldrT="[Text]"/>
      <dgm:spPr/>
      <dgm:t>
        <a:bodyPr/>
        <a:lstStyle/>
        <a:p>
          <a:r>
            <a:rPr lang="en-GB" dirty="0">
              <a:latin typeface="Arial" panose="020B0604020202020204" pitchFamily="34" charset="0"/>
              <a:cs typeface="Arial" panose="020B0604020202020204" pitchFamily="34" charset="0"/>
            </a:rPr>
            <a:t>5. Develop short term plans</a:t>
          </a:r>
          <a:endParaRPr lang="en-US" dirty="0">
            <a:latin typeface="Arial" panose="020B0604020202020204" pitchFamily="34" charset="0"/>
            <a:cs typeface="Arial" panose="020B0604020202020204" pitchFamily="34" charset="0"/>
          </a:endParaRPr>
        </a:p>
      </dgm:t>
    </dgm:pt>
    <dgm:pt modelId="{201C33FB-3528-4D55-A547-4E043DB0AAE1}" type="parTrans" cxnId="{4995809A-FB6E-4846-BA87-FB4B73BEECFE}">
      <dgm:prSet/>
      <dgm:spPr/>
      <dgm:t>
        <a:bodyPr/>
        <a:lstStyle/>
        <a:p>
          <a:endParaRPr lang="en-US">
            <a:latin typeface="Arial" panose="020B0604020202020204" pitchFamily="34" charset="0"/>
            <a:cs typeface="Arial" panose="020B0604020202020204" pitchFamily="34" charset="0"/>
          </a:endParaRPr>
        </a:p>
      </dgm:t>
    </dgm:pt>
    <dgm:pt modelId="{9216EBFC-9FDC-4592-AB00-A83B9D13F952}" type="sibTrans" cxnId="{4995809A-FB6E-4846-BA87-FB4B73BEECFE}">
      <dgm:prSet/>
      <dgm:spPr/>
      <dgm:t>
        <a:bodyPr/>
        <a:lstStyle/>
        <a:p>
          <a:endParaRPr lang="en-US">
            <a:latin typeface="Arial" panose="020B0604020202020204" pitchFamily="34" charset="0"/>
            <a:cs typeface="Arial" panose="020B0604020202020204" pitchFamily="34" charset="0"/>
          </a:endParaRPr>
        </a:p>
      </dgm:t>
    </dgm:pt>
    <dgm:pt modelId="{141478C4-AEBF-4D7F-A4E6-32C43CE46EB7}">
      <dgm:prSet phldrT="[Text]"/>
      <dgm:spPr/>
      <dgm:t>
        <a:bodyPr/>
        <a:lstStyle/>
        <a:p>
          <a:r>
            <a:rPr lang="en-GB" dirty="0">
              <a:latin typeface="Arial" panose="020B0604020202020204" pitchFamily="34" charset="0"/>
              <a:cs typeface="Arial" panose="020B0604020202020204" pitchFamily="34" charset="0"/>
            </a:rPr>
            <a:t>4. Select option and consider long term plans</a:t>
          </a:r>
          <a:endParaRPr lang="en-US" dirty="0">
            <a:latin typeface="Arial" panose="020B0604020202020204" pitchFamily="34" charset="0"/>
            <a:cs typeface="Arial" panose="020B0604020202020204" pitchFamily="34" charset="0"/>
          </a:endParaRPr>
        </a:p>
      </dgm:t>
    </dgm:pt>
    <dgm:pt modelId="{681F47EF-5664-4843-8006-529C6C69D56B}" type="sibTrans" cxnId="{C378124E-3652-41BA-A75B-51D23005CCA0}">
      <dgm:prSet/>
      <dgm:spPr/>
      <dgm:t>
        <a:bodyPr/>
        <a:lstStyle/>
        <a:p>
          <a:endParaRPr lang="en-US">
            <a:latin typeface="Arial" panose="020B0604020202020204" pitchFamily="34" charset="0"/>
            <a:cs typeface="Arial" panose="020B0604020202020204" pitchFamily="34" charset="0"/>
          </a:endParaRPr>
        </a:p>
      </dgm:t>
    </dgm:pt>
    <dgm:pt modelId="{EC9A0315-8F4E-4949-B7E2-88B67CD90F28}" type="parTrans" cxnId="{C378124E-3652-41BA-A75B-51D23005CCA0}">
      <dgm:prSet/>
      <dgm:spPr/>
      <dgm:t>
        <a:bodyPr/>
        <a:lstStyle/>
        <a:p>
          <a:endParaRPr lang="en-US">
            <a:latin typeface="Arial" panose="020B0604020202020204" pitchFamily="34" charset="0"/>
            <a:cs typeface="Arial" panose="020B0604020202020204" pitchFamily="34" charset="0"/>
          </a:endParaRPr>
        </a:p>
      </dgm:t>
    </dgm:pt>
    <dgm:pt modelId="{7807C830-FD50-491E-A537-4BC3A7479590}">
      <dgm:prSet phldrT="[Text]"/>
      <dgm:spPr/>
      <dgm:t>
        <a:bodyPr/>
        <a:lstStyle/>
        <a:p>
          <a:r>
            <a:rPr lang="en-GB" dirty="0">
              <a:latin typeface="Arial" panose="020B0604020202020204" pitchFamily="34" charset="0"/>
              <a:cs typeface="Arial" panose="020B0604020202020204" pitchFamily="34" charset="0"/>
            </a:rPr>
            <a:t>6. Implement the decisions</a:t>
          </a:r>
          <a:endParaRPr lang="en-US" dirty="0">
            <a:latin typeface="Arial" panose="020B0604020202020204" pitchFamily="34" charset="0"/>
            <a:cs typeface="Arial" panose="020B0604020202020204" pitchFamily="34" charset="0"/>
          </a:endParaRPr>
        </a:p>
      </dgm:t>
    </dgm:pt>
    <dgm:pt modelId="{CFEAD0E7-5182-4388-82AA-7C25348D1E30}" type="sibTrans" cxnId="{AE78DD2C-F7CC-42F8-8C73-94CEFBBC26B5}">
      <dgm:prSet/>
      <dgm:spPr/>
      <dgm:t>
        <a:bodyPr/>
        <a:lstStyle/>
        <a:p>
          <a:endParaRPr lang="en-US">
            <a:latin typeface="Arial" panose="020B0604020202020204" pitchFamily="34" charset="0"/>
            <a:cs typeface="Arial" panose="020B0604020202020204" pitchFamily="34" charset="0"/>
          </a:endParaRPr>
        </a:p>
      </dgm:t>
    </dgm:pt>
    <dgm:pt modelId="{404DEE8E-97AA-4525-8321-A96E0D2C90B4}" type="parTrans" cxnId="{AE78DD2C-F7CC-42F8-8C73-94CEFBBC26B5}">
      <dgm:prSet/>
      <dgm:spPr/>
      <dgm:t>
        <a:bodyPr/>
        <a:lstStyle/>
        <a:p>
          <a:endParaRPr lang="en-US">
            <a:latin typeface="Arial" panose="020B0604020202020204" pitchFamily="34" charset="0"/>
            <a:cs typeface="Arial" panose="020B0604020202020204" pitchFamily="34" charset="0"/>
          </a:endParaRPr>
        </a:p>
      </dgm:t>
    </dgm:pt>
    <dgm:pt modelId="{BF7F2FC9-B4BA-425A-9BEE-DED2ED9B5AC0}">
      <dgm:prSet phldrT="[Text]"/>
      <dgm:spPr/>
      <dgm:t>
        <a:bodyPr/>
        <a:lstStyle/>
        <a:p>
          <a:r>
            <a:rPr lang="en-GB" dirty="0">
              <a:latin typeface="Arial" panose="020B0604020202020204" pitchFamily="34" charset="0"/>
              <a:cs typeface="Arial" panose="020B0604020202020204" pitchFamily="34" charset="0"/>
            </a:rPr>
            <a:t>7. Review and monitor outcomes of decision</a:t>
          </a:r>
          <a:endParaRPr lang="en-US" dirty="0">
            <a:latin typeface="Arial" panose="020B0604020202020204" pitchFamily="34" charset="0"/>
            <a:cs typeface="Arial" panose="020B0604020202020204" pitchFamily="34" charset="0"/>
          </a:endParaRPr>
        </a:p>
      </dgm:t>
    </dgm:pt>
    <dgm:pt modelId="{B1D77F9A-FC6E-4358-97F2-7832BDB541A3}" type="sibTrans" cxnId="{9CDE7AD7-ECE2-4FD3-8539-C53F2AF41E2B}">
      <dgm:prSet/>
      <dgm:spPr/>
      <dgm:t>
        <a:bodyPr/>
        <a:lstStyle/>
        <a:p>
          <a:endParaRPr lang="en-US">
            <a:latin typeface="Arial" panose="020B0604020202020204" pitchFamily="34" charset="0"/>
            <a:cs typeface="Arial" panose="020B0604020202020204" pitchFamily="34" charset="0"/>
          </a:endParaRPr>
        </a:p>
      </dgm:t>
    </dgm:pt>
    <dgm:pt modelId="{608EF8F5-96EB-4379-BF8A-1DE9CB4CE426}" type="parTrans" cxnId="{9CDE7AD7-ECE2-4FD3-8539-C53F2AF41E2B}">
      <dgm:prSet/>
      <dgm:spPr/>
      <dgm:t>
        <a:bodyPr/>
        <a:lstStyle/>
        <a:p>
          <a:endParaRPr lang="en-US">
            <a:latin typeface="Arial" panose="020B0604020202020204" pitchFamily="34" charset="0"/>
            <a:cs typeface="Arial" panose="020B0604020202020204" pitchFamily="34" charset="0"/>
          </a:endParaRPr>
        </a:p>
      </dgm:t>
    </dgm:pt>
    <dgm:pt modelId="{3A21CC33-EEE9-45D1-9A02-065CE346D254}">
      <dgm:prSet phldrT="[Text]"/>
      <dgm:spPr/>
      <dgm:t>
        <a:bodyPr/>
        <a:lstStyle/>
        <a:p>
          <a:r>
            <a:rPr lang="en-GB" dirty="0">
              <a:latin typeface="Arial" panose="020B0604020202020204" pitchFamily="34" charset="0"/>
              <a:cs typeface="Arial" panose="020B0604020202020204" pitchFamily="34" charset="0"/>
            </a:rPr>
            <a:t>8. Act on differences from plan</a:t>
          </a:r>
          <a:endParaRPr lang="en-US" dirty="0">
            <a:latin typeface="Arial" panose="020B0604020202020204" pitchFamily="34" charset="0"/>
            <a:cs typeface="Arial" panose="020B0604020202020204" pitchFamily="34" charset="0"/>
          </a:endParaRPr>
        </a:p>
      </dgm:t>
    </dgm:pt>
    <dgm:pt modelId="{779455B2-06BD-41B3-BF1B-3656C97289C0}" type="sibTrans" cxnId="{0BA530CF-D325-43AF-9657-6A12D663BF9A}">
      <dgm:prSet/>
      <dgm:spPr/>
      <dgm:t>
        <a:bodyPr/>
        <a:lstStyle/>
        <a:p>
          <a:endParaRPr lang="en-US">
            <a:latin typeface="Arial" panose="020B0604020202020204" pitchFamily="34" charset="0"/>
            <a:cs typeface="Arial" panose="020B0604020202020204" pitchFamily="34" charset="0"/>
          </a:endParaRPr>
        </a:p>
      </dgm:t>
    </dgm:pt>
    <dgm:pt modelId="{11BAE95B-36E2-4C1D-B5E7-A874A6C9FE4B}" type="parTrans" cxnId="{0BA530CF-D325-43AF-9657-6A12D663BF9A}">
      <dgm:prSet/>
      <dgm:spPr/>
      <dgm:t>
        <a:bodyPr/>
        <a:lstStyle/>
        <a:p>
          <a:endParaRPr lang="en-US">
            <a:latin typeface="Arial" panose="020B0604020202020204" pitchFamily="34" charset="0"/>
            <a:cs typeface="Arial" panose="020B0604020202020204" pitchFamily="34" charset="0"/>
          </a:endParaRPr>
        </a:p>
      </dgm:t>
    </dgm:pt>
    <dgm:pt modelId="{740B59B5-DA38-4E2F-BFB2-65301EB2BA1A}">
      <dgm:prSet phldrT="[Text]"/>
      <dgm:spPr/>
      <dgm:t>
        <a:bodyPr/>
        <a:lstStyle/>
        <a:p>
          <a:r>
            <a:rPr lang="en-GB" dirty="0">
              <a:latin typeface="Arial" panose="020B0604020202020204" pitchFamily="34" charset="0"/>
              <a:cs typeface="Arial" panose="020B0604020202020204" pitchFamily="34" charset="0"/>
            </a:rPr>
            <a:t>2. Determine options available</a:t>
          </a:r>
          <a:endParaRPr lang="en-US" dirty="0">
            <a:latin typeface="Arial" panose="020B0604020202020204" pitchFamily="34" charset="0"/>
            <a:cs typeface="Arial" panose="020B0604020202020204" pitchFamily="34" charset="0"/>
          </a:endParaRPr>
        </a:p>
      </dgm:t>
    </dgm:pt>
    <dgm:pt modelId="{574A6237-F000-48A1-A38C-C532AA6A6574}" type="sibTrans" cxnId="{DB1F9DEF-2BCE-47F7-A47D-63020E49ECDC}">
      <dgm:prSet/>
      <dgm:spPr/>
      <dgm:t>
        <a:bodyPr/>
        <a:lstStyle/>
        <a:p>
          <a:endParaRPr lang="en-US">
            <a:latin typeface="Arial" panose="020B0604020202020204" pitchFamily="34" charset="0"/>
            <a:cs typeface="Arial" panose="020B0604020202020204" pitchFamily="34" charset="0"/>
          </a:endParaRPr>
        </a:p>
      </dgm:t>
    </dgm:pt>
    <dgm:pt modelId="{E62D67F0-5DF2-4D3C-A6F2-3E78215786CC}" type="parTrans" cxnId="{DB1F9DEF-2BCE-47F7-A47D-63020E49ECDC}">
      <dgm:prSet/>
      <dgm:spPr/>
      <dgm:t>
        <a:bodyPr/>
        <a:lstStyle/>
        <a:p>
          <a:endParaRPr lang="en-US">
            <a:latin typeface="Arial" panose="020B0604020202020204" pitchFamily="34" charset="0"/>
            <a:cs typeface="Arial" panose="020B0604020202020204" pitchFamily="34" charset="0"/>
          </a:endParaRPr>
        </a:p>
      </dgm:t>
    </dgm:pt>
    <dgm:pt modelId="{1C5A6FA2-83BE-4145-8C1E-A5B13927D0FA}">
      <dgm:prSet phldrT="[Text]"/>
      <dgm:spPr/>
      <dgm:t>
        <a:bodyPr/>
        <a:lstStyle/>
        <a:p>
          <a:r>
            <a:rPr lang="en-GB" dirty="0">
              <a:latin typeface="Arial" panose="020B0604020202020204" pitchFamily="34" charset="0"/>
              <a:cs typeface="Arial" panose="020B0604020202020204" pitchFamily="34" charset="0"/>
            </a:rPr>
            <a:t>1. Set aims and objective</a:t>
          </a:r>
          <a:endParaRPr lang="en-US" dirty="0">
            <a:latin typeface="Arial" panose="020B0604020202020204" pitchFamily="34" charset="0"/>
            <a:cs typeface="Arial" panose="020B0604020202020204" pitchFamily="34" charset="0"/>
          </a:endParaRPr>
        </a:p>
      </dgm:t>
    </dgm:pt>
    <dgm:pt modelId="{4E774895-8B79-4582-B94C-9BD7E98D6BD2}" type="sibTrans" cxnId="{CB018F7F-6DD9-441F-B6C8-C091EBAA3B9B}">
      <dgm:prSet/>
      <dgm:spPr/>
      <dgm:t>
        <a:bodyPr/>
        <a:lstStyle/>
        <a:p>
          <a:endParaRPr lang="en-US">
            <a:latin typeface="Arial" panose="020B0604020202020204" pitchFamily="34" charset="0"/>
            <a:cs typeface="Arial" panose="020B0604020202020204" pitchFamily="34" charset="0"/>
          </a:endParaRPr>
        </a:p>
      </dgm:t>
    </dgm:pt>
    <dgm:pt modelId="{8A19E2AF-C221-4D10-9E5D-A24DB834130A}" type="parTrans" cxnId="{CB018F7F-6DD9-441F-B6C8-C091EBAA3B9B}">
      <dgm:prSet/>
      <dgm:spPr/>
      <dgm:t>
        <a:bodyPr/>
        <a:lstStyle/>
        <a:p>
          <a:endParaRPr lang="en-US">
            <a:latin typeface="Arial" panose="020B0604020202020204" pitchFamily="34" charset="0"/>
            <a:cs typeface="Arial" panose="020B0604020202020204" pitchFamily="34" charset="0"/>
          </a:endParaRPr>
        </a:p>
      </dgm:t>
    </dgm:pt>
    <dgm:pt modelId="{26EE8704-BD0A-4A88-8890-D9E21D7444B1}">
      <dgm:prSet phldrT="[Text]"/>
      <dgm:spPr/>
      <dgm:t>
        <a:bodyPr/>
        <a:lstStyle/>
        <a:p>
          <a:r>
            <a:rPr lang="en-US" dirty="0">
              <a:latin typeface="Arial" panose="020B0604020202020204" pitchFamily="34" charset="0"/>
              <a:cs typeface="Arial" panose="020B0604020202020204" pitchFamily="34" charset="0"/>
            </a:rPr>
            <a:t>3. Gather data and information on options</a:t>
          </a:r>
        </a:p>
      </dgm:t>
    </dgm:pt>
    <dgm:pt modelId="{156AF679-0700-41DE-9062-D27C5CDF8D7A}" type="parTrans" cxnId="{E31D4358-4A79-41FD-B492-131D84379989}">
      <dgm:prSet/>
      <dgm:spPr/>
      <dgm:t>
        <a:bodyPr/>
        <a:lstStyle/>
        <a:p>
          <a:endParaRPr lang="en-GB">
            <a:latin typeface="Arial" panose="020B0604020202020204" pitchFamily="34" charset="0"/>
            <a:cs typeface="Arial" panose="020B0604020202020204" pitchFamily="34" charset="0"/>
          </a:endParaRPr>
        </a:p>
      </dgm:t>
    </dgm:pt>
    <dgm:pt modelId="{C05B536C-8804-44A4-90CC-84825FB9D65E}" type="sibTrans" cxnId="{E31D4358-4A79-41FD-B492-131D84379989}">
      <dgm:prSet/>
      <dgm:spPr/>
      <dgm:t>
        <a:bodyPr/>
        <a:lstStyle/>
        <a:p>
          <a:endParaRPr lang="en-GB">
            <a:latin typeface="Arial" panose="020B0604020202020204" pitchFamily="34" charset="0"/>
            <a:cs typeface="Arial" panose="020B0604020202020204" pitchFamily="34" charset="0"/>
          </a:endParaRPr>
        </a:p>
      </dgm:t>
    </dgm:pt>
    <dgm:pt modelId="{87A7CAC9-EA68-4E30-8C36-017F87D86284}" type="pres">
      <dgm:prSet presAssocID="{6A3BDB0B-F3B2-42B9-A567-6B2FCC73DB28}" presName="linear" presStyleCnt="0">
        <dgm:presLayoutVars>
          <dgm:animLvl val="lvl"/>
          <dgm:resizeHandles val="exact"/>
        </dgm:presLayoutVars>
      </dgm:prSet>
      <dgm:spPr/>
    </dgm:pt>
    <dgm:pt modelId="{41536626-5EA7-4724-BC2E-13F61350E5BF}" type="pres">
      <dgm:prSet presAssocID="{1C5A6FA2-83BE-4145-8C1E-A5B13927D0FA}" presName="parentText" presStyleLbl="node1" presStyleIdx="0" presStyleCnt="8">
        <dgm:presLayoutVars>
          <dgm:chMax val="0"/>
          <dgm:bulletEnabled val="1"/>
        </dgm:presLayoutVars>
      </dgm:prSet>
      <dgm:spPr/>
    </dgm:pt>
    <dgm:pt modelId="{458F017B-BCA2-4BF9-8D85-DB66EA60F8B4}" type="pres">
      <dgm:prSet presAssocID="{4E774895-8B79-4582-B94C-9BD7E98D6BD2}" presName="spacer" presStyleCnt="0"/>
      <dgm:spPr/>
    </dgm:pt>
    <dgm:pt modelId="{69ECF7DE-430E-42D3-AA69-65392F583A84}" type="pres">
      <dgm:prSet presAssocID="{740B59B5-DA38-4E2F-BFB2-65301EB2BA1A}" presName="parentText" presStyleLbl="node1" presStyleIdx="1" presStyleCnt="8">
        <dgm:presLayoutVars>
          <dgm:chMax val="0"/>
          <dgm:bulletEnabled val="1"/>
        </dgm:presLayoutVars>
      </dgm:prSet>
      <dgm:spPr/>
    </dgm:pt>
    <dgm:pt modelId="{4836242C-CFA4-46AB-AEC9-5E073651EE9A}" type="pres">
      <dgm:prSet presAssocID="{574A6237-F000-48A1-A38C-C532AA6A6574}" presName="spacer" presStyleCnt="0"/>
      <dgm:spPr/>
    </dgm:pt>
    <dgm:pt modelId="{C60CAFF7-F135-45F6-AEF1-42A988A064A0}" type="pres">
      <dgm:prSet presAssocID="{26EE8704-BD0A-4A88-8890-D9E21D7444B1}" presName="parentText" presStyleLbl="node1" presStyleIdx="2" presStyleCnt="8">
        <dgm:presLayoutVars>
          <dgm:chMax val="0"/>
          <dgm:bulletEnabled val="1"/>
        </dgm:presLayoutVars>
      </dgm:prSet>
      <dgm:spPr/>
    </dgm:pt>
    <dgm:pt modelId="{75C29EF7-819C-49F7-A470-6E6EDEC103F6}" type="pres">
      <dgm:prSet presAssocID="{C05B536C-8804-44A4-90CC-84825FB9D65E}" presName="spacer" presStyleCnt="0"/>
      <dgm:spPr/>
    </dgm:pt>
    <dgm:pt modelId="{457A4D32-8F21-4AC0-8E8A-B93B6E4DEED6}" type="pres">
      <dgm:prSet presAssocID="{141478C4-AEBF-4D7F-A4E6-32C43CE46EB7}" presName="parentText" presStyleLbl="node1" presStyleIdx="3" presStyleCnt="8">
        <dgm:presLayoutVars>
          <dgm:chMax val="0"/>
          <dgm:bulletEnabled val="1"/>
        </dgm:presLayoutVars>
      </dgm:prSet>
      <dgm:spPr/>
    </dgm:pt>
    <dgm:pt modelId="{DACF12AD-0113-45F3-A228-614EF1070AB1}" type="pres">
      <dgm:prSet presAssocID="{681F47EF-5664-4843-8006-529C6C69D56B}" presName="spacer" presStyleCnt="0"/>
      <dgm:spPr/>
    </dgm:pt>
    <dgm:pt modelId="{DF317843-3959-45E3-9DC4-C5CCE3872335}" type="pres">
      <dgm:prSet presAssocID="{26F39E54-1C8C-4357-8810-BD83A79F69C8}" presName="parentText" presStyleLbl="node1" presStyleIdx="4" presStyleCnt="8">
        <dgm:presLayoutVars>
          <dgm:chMax val="0"/>
          <dgm:bulletEnabled val="1"/>
        </dgm:presLayoutVars>
      </dgm:prSet>
      <dgm:spPr/>
    </dgm:pt>
    <dgm:pt modelId="{274535E4-04E6-4CD3-99A8-51F7673252D5}" type="pres">
      <dgm:prSet presAssocID="{9216EBFC-9FDC-4592-AB00-A83B9D13F952}" presName="spacer" presStyleCnt="0"/>
      <dgm:spPr/>
    </dgm:pt>
    <dgm:pt modelId="{D1BD8D36-C429-46C1-8D18-C0BCEF26C565}" type="pres">
      <dgm:prSet presAssocID="{7807C830-FD50-491E-A537-4BC3A7479590}" presName="parentText" presStyleLbl="node1" presStyleIdx="5" presStyleCnt="8">
        <dgm:presLayoutVars>
          <dgm:chMax val="0"/>
          <dgm:bulletEnabled val="1"/>
        </dgm:presLayoutVars>
      </dgm:prSet>
      <dgm:spPr/>
    </dgm:pt>
    <dgm:pt modelId="{6C40DA0B-F7E0-42CC-9D87-29711D815BE7}" type="pres">
      <dgm:prSet presAssocID="{CFEAD0E7-5182-4388-82AA-7C25348D1E30}" presName="spacer" presStyleCnt="0"/>
      <dgm:spPr/>
    </dgm:pt>
    <dgm:pt modelId="{A92AD6C7-3514-43E0-B2CB-4CA33A51D7E3}" type="pres">
      <dgm:prSet presAssocID="{BF7F2FC9-B4BA-425A-9BEE-DED2ED9B5AC0}" presName="parentText" presStyleLbl="node1" presStyleIdx="6" presStyleCnt="8">
        <dgm:presLayoutVars>
          <dgm:chMax val="0"/>
          <dgm:bulletEnabled val="1"/>
        </dgm:presLayoutVars>
      </dgm:prSet>
      <dgm:spPr/>
    </dgm:pt>
    <dgm:pt modelId="{E7F0852B-42C1-409B-95FD-01B0AFE7A48F}" type="pres">
      <dgm:prSet presAssocID="{B1D77F9A-FC6E-4358-97F2-7832BDB541A3}" presName="spacer" presStyleCnt="0"/>
      <dgm:spPr/>
    </dgm:pt>
    <dgm:pt modelId="{22130A15-2AD4-4DAA-9AD4-79BEFEDB1048}" type="pres">
      <dgm:prSet presAssocID="{3A21CC33-EEE9-45D1-9A02-065CE346D254}" presName="parentText" presStyleLbl="node1" presStyleIdx="7" presStyleCnt="8">
        <dgm:presLayoutVars>
          <dgm:chMax val="0"/>
          <dgm:bulletEnabled val="1"/>
        </dgm:presLayoutVars>
      </dgm:prSet>
      <dgm:spPr/>
    </dgm:pt>
  </dgm:ptLst>
  <dgm:cxnLst>
    <dgm:cxn modelId="{0778800B-425C-456D-A6CC-7B36DDB423E3}" type="presOf" srcId="{3A21CC33-EEE9-45D1-9A02-065CE346D254}" destId="{22130A15-2AD4-4DAA-9AD4-79BEFEDB1048}" srcOrd="0" destOrd="0" presId="urn:microsoft.com/office/officeart/2005/8/layout/vList2"/>
    <dgm:cxn modelId="{4703AA13-AD77-4B9F-9006-CD09BA6B0D43}" type="presOf" srcId="{141478C4-AEBF-4D7F-A4E6-32C43CE46EB7}" destId="{457A4D32-8F21-4AC0-8E8A-B93B6E4DEED6}" srcOrd="0" destOrd="0" presId="urn:microsoft.com/office/officeart/2005/8/layout/vList2"/>
    <dgm:cxn modelId="{AE78DD2C-F7CC-42F8-8C73-94CEFBBC26B5}" srcId="{6A3BDB0B-F3B2-42B9-A567-6B2FCC73DB28}" destId="{7807C830-FD50-491E-A537-4BC3A7479590}" srcOrd="5" destOrd="0" parTransId="{404DEE8E-97AA-4525-8321-A96E0D2C90B4}" sibTransId="{CFEAD0E7-5182-4388-82AA-7C25348D1E30}"/>
    <dgm:cxn modelId="{ABADC442-C777-4E88-ACBF-9F1D6EEF5165}" type="presOf" srcId="{6A3BDB0B-F3B2-42B9-A567-6B2FCC73DB28}" destId="{87A7CAC9-EA68-4E30-8C36-017F87D86284}" srcOrd="0" destOrd="0" presId="urn:microsoft.com/office/officeart/2005/8/layout/vList2"/>
    <dgm:cxn modelId="{C378124E-3652-41BA-A75B-51D23005CCA0}" srcId="{6A3BDB0B-F3B2-42B9-A567-6B2FCC73DB28}" destId="{141478C4-AEBF-4D7F-A4E6-32C43CE46EB7}" srcOrd="3" destOrd="0" parTransId="{EC9A0315-8F4E-4949-B7E2-88B67CD90F28}" sibTransId="{681F47EF-5664-4843-8006-529C6C69D56B}"/>
    <dgm:cxn modelId="{48938F4F-62DD-4B76-9CA0-3EF1E4E8596F}" type="presOf" srcId="{26F39E54-1C8C-4357-8810-BD83A79F69C8}" destId="{DF317843-3959-45E3-9DC4-C5CCE3872335}" srcOrd="0" destOrd="0" presId="urn:microsoft.com/office/officeart/2005/8/layout/vList2"/>
    <dgm:cxn modelId="{E31D4358-4A79-41FD-B492-131D84379989}" srcId="{6A3BDB0B-F3B2-42B9-A567-6B2FCC73DB28}" destId="{26EE8704-BD0A-4A88-8890-D9E21D7444B1}" srcOrd="2" destOrd="0" parTransId="{156AF679-0700-41DE-9062-D27C5CDF8D7A}" sibTransId="{C05B536C-8804-44A4-90CC-84825FB9D65E}"/>
    <dgm:cxn modelId="{CB018F7F-6DD9-441F-B6C8-C091EBAA3B9B}" srcId="{6A3BDB0B-F3B2-42B9-A567-6B2FCC73DB28}" destId="{1C5A6FA2-83BE-4145-8C1E-A5B13927D0FA}" srcOrd="0" destOrd="0" parTransId="{8A19E2AF-C221-4D10-9E5D-A24DB834130A}" sibTransId="{4E774895-8B79-4582-B94C-9BD7E98D6BD2}"/>
    <dgm:cxn modelId="{1B133F85-86FC-47E7-8757-DCCA16698E3E}" type="presOf" srcId="{7807C830-FD50-491E-A537-4BC3A7479590}" destId="{D1BD8D36-C429-46C1-8D18-C0BCEF26C565}" srcOrd="0" destOrd="0" presId="urn:microsoft.com/office/officeart/2005/8/layout/vList2"/>
    <dgm:cxn modelId="{4995809A-FB6E-4846-BA87-FB4B73BEECFE}" srcId="{6A3BDB0B-F3B2-42B9-A567-6B2FCC73DB28}" destId="{26F39E54-1C8C-4357-8810-BD83A79F69C8}" srcOrd="4" destOrd="0" parTransId="{201C33FB-3528-4D55-A547-4E043DB0AAE1}" sibTransId="{9216EBFC-9FDC-4592-AB00-A83B9D13F952}"/>
    <dgm:cxn modelId="{4650AFAB-7980-4A25-A1C0-631DE61A98E2}" type="presOf" srcId="{BF7F2FC9-B4BA-425A-9BEE-DED2ED9B5AC0}" destId="{A92AD6C7-3514-43E0-B2CB-4CA33A51D7E3}" srcOrd="0" destOrd="0" presId="urn:microsoft.com/office/officeart/2005/8/layout/vList2"/>
    <dgm:cxn modelId="{5E8DA7BC-9697-4595-86CB-2C3E51CF0282}" type="presOf" srcId="{1C5A6FA2-83BE-4145-8C1E-A5B13927D0FA}" destId="{41536626-5EA7-4724-BC2E-13F61350E5BF}" srcOrd="0" destOrd="0" presId="urn:microsoft.com/office/officeart/2005/8/layout/vList2"/>
    <dgm:cxn modelId="{15EC60BE-08CE-43F4-890A-4D6F9A325AD0}" type="presOf" srcId="{740B59B5-DA38-4E2F-BFB2-65301EB2BA1A}" destId="{69ECF7DE-430E-42D3-AA69-65392F583A84}" srcOrd="0" destOrd="0" presId="urn:microsoft.com/office/officeart/2005/8/layout/vList2"/>
    <dgm:cxn modelId="{B9A459CD-6AB6-4DEE-922B-044D23692DBE}" type="presOf" srcId="{26EE8704-BD0A-4A88-8890-D9E21D7444B1}" destId="{C60CAFF7-F135-45F6-AEF1-42A988A064A0}" srcOrd="0" destOrd="0" presId="urn:microsoft.com/office/officeart/2005/8/layout/vList2"/>
    <dgm:cxn modelId="{0BA530CF-D325-43AF-9657-6A12D663BF9A}" srcId="{6A3BDB0B-F3B2-42B9-A567-6B2FCC73DB28}" destId="{3A21CC33-EEE9-45D1-9A02-065CE346D254}" srcOrd="7" destOrd="0" parTransId="{11BAE95B-36E2-4C1D-B5E7-A874A6C9FE4B}" sibTransId="{779455B2-06BD-41B3-BF1B-3656C97289C0}"/>
    <dgm:cxn modelId="{9CDE7AD7-ECE2-4FD3-8539-C53F2AF41E2B}" srcId="{6A3BDB0B-F3B2-42B9-A567-6B2FCC73DB28}" destId="{BF7F2FC9-B4BA-425A-9BEE-DED2ED9B5AC0}" srcOrd="6" destOrd="0" parTransId="{608EF8F5-96EB-4379-BF8A-1DE9CB4CE426}" sibTransId="{B1D77F9A-FC6E-4358-97F2-7832BDB541A3}"/>
    <dgm:cxn modelId="{DB1F9DEF-2BCE-47F7-A47D-63020E49ECDC}" srcId="{6A3BDB0B-F3B2-42B9-A567-6B2FCC73DB28}" destId="{740B59B5-DA38-4E2F-BFB2-65301EB2BA1A}" srcOrd="1" destOrd="0" parTransId="{E62D67F0-5DF2-4D3C-A6F2-3E78215786CC}" sibTransId="{574A6237-F000-48A1-A38C-C532AA6A6574}"/>
    <dgm:cxn modelId="{96720C5D-D957-45AD-B404-948BBA1852E1}" type="presParOf" srcId="{87A7CAC9-EA68-4E30-8C36-017F87D86284}" destId="{41536626-5EA7-4724-BC2E-13F61350E5BF}" srcOrd="0" destOrd="0" presId="urn:microsoft.com/office/officeart/2005/8/layout/vList2"/>
    <dgm:cxn modelId="{7C58D642-5223-45D1-BD95-DA01785334F5}" type="presParOf" srcId="{87A7CAC9-EA68-4E30-8C36-017F87D86284}" destId="{458F017B-BCA2-4BF9-8D85-DB66EA60F8B4}" srcOrd="1" destOrd="0" presId="urn:microsoft.com/office/officeart/2005/8/layout/vList2"/>
    <dgm:cxn modelId="{6FD1C9AF-F809-4582-B2F8-73834C1D5358}" type="presParOf" srcId="{87A7CAC9-EA68-4E30-8C36-017F87D86284}" destId="{69ECF7DE-430E-42D3-AA69-65392F583A84}" srcOrd="2" destOrd="0" presId="urn:microsoft.com/office/officeart/2005/8/layout/vList2"/>
    <dgm:cxn modelId="{665039C3-5BD1-49D6-99E4-202399CB19C2}" type="presParOf" srcId="{87A7CAC9-EA68-4E30-8C36-017F87D86284}" destId="{4836242C-CFA4-46AB-AEC9-5E073651EE9A}" srcOrd="3" destOrd="0" presId="urn:microsoft.com/office/officeart/2005/8/layout/vList2"/>
    <dgm:cxn modelId="{24E5AD81-D31F-4463-A454-C16D307B0DE3}" type="presParOf" srcId="{87A7CAC9-EA68-4E30-8C36-017F87D86284}" destId="{C60CAFF7-F135-45F6-AEF1-42A988A064A0}" srcOrd="4" destOrd="0" presId="urn:microsoft.com/office/officeart/2005/8/layout/vList2"/>
    <dgm:cxn modelId="{DA007CA5-7129-4B9C-A3E9-DF66AECF1682}" type="presParOf" srcId="{87A7CAC9-EA68-4E30-8C36-017F87D86284}" destId="{75C29EF7-819C-49F7-A470-6E6EDEC103F6}" srcOrd="5" destOrd="0" presId="urn:microsoft.com/office/officeart/2005/8/layout/vList2"/>
    <dgm:cxn modelId="{A5BA96D9-7242-40D9-804B-5F645EDBC222}" type="presParOf" srcId="{87A7CAC9-EA68-4E30-8C36-017F87D86284}" destId="{457A4D32-8F21-4AC0-8E8A-B93B6E4DEED6}" srcOrd="6" destOrd="0" presId="urn:microsoft.com/office/officeart/2005/8/layout/vList2"/>
    <dgm:cxn modelId="{B8E451E5-A6F1-496C-9575-15218BDD4A66}" type="presParOf" srcId="{87A7CAC9-EA68-4E30-8C36-017F87D86284}" destId="{DACF12AD-0113-45F3-A228-614EF1070AB1}" srcOrd="7" destOrd="0" presId="urn:microsoft.com/office/officeart/2005/8/layout/vList2"/>
    <dgm:cxn modelId="{DFE9B6B4-8D4A-43B8-B9F0-A217760B28A6}" type="presParOf" srcId="{87A7CAC9-EA68-4E30-8C36-017F87D86284}" destId="{DF317843-3959-45E3-9DC4-C5CCE3872335}" srcOrd="8" destOrd="0" presId="urn:microsoft.com/office/officeart/2005/8/layout/vList2"/>
    <dgm:cxn modelId="{5D0E72C8-142E-4E5A-BACA-132C9D351AE1}" type="presParOf" srcId="{87A7CAC9-EA68-4E30-8C36-017F87D86284}" destId="{274535E4-04E6-4CD3-99A8-51F7673252D5}" srcOrd="9" destOrd="0" presId="urn:microsoft.com/office/officeart/2005/8/layout/vList2"/>
    <dgm:cxn modelId="{4C634E77-31FC-4CBB-8B92-0C1C18693570}" type="presParOf" srcId="{87A7CAC9-EA68-4E30-8C36-017F87D86284}" destId="{D1BD8D36-C429-46C1-8D18-C0BCEF26C565}" srcOrd="10" destOrd="0" presId="urn:microsoft.com/office/officeart/2005/8/layout/vList2"/>
    <dgm:cxn modelId="{96A48285-BC55-433C-B859-B6CB12DA4528}" type="presParOf" srcId="{87A7CAC9-EA68-4E30-8C36-017F87D86284}" destId="{6C40DA0B-F7E0-42CC-9D87-29711D815BE7}" srcOrd="11" destOrd="0" presId="urn:microsoft.com/office/officeart/2005/8/layout/vList2"/>
    <dgm:cxn modelId="{4A170FFB-C49E-4C42-848B-04095A6A16FC}" type="presParOf" srcId="{87A7CAC9-EA68-4E30-8C36-017F87D86284}" destId="{A92AD6C7-3514-43E0-B2CB-4CA33A51D7E3}" srcOrd="12" destOrd="0" presId="urn:microsoft.com/office/officeart/2005/8/layout/vList2"/>
    <dgm:cxn modelId="{7E704325-AF43-4CF5-B144-D88A256A7710}" type="presParOf" srcId="{87A7CAC9-EA68-4E30-8C36-017F87D86284}" destId="{E7F0852B-42C1-409B-95FD-01B0AFE7A48F}" srcOrd="13" destOrd="0" presId="urn:microsoft.com/office/officeart/2005/8/layout/vList2"/>
    <dgm:cxn modelId="{DAF5F25D-FFE6-43A7-8F50-AC20DD439D63}" type="presParOf" srcId="{87A7CAC9-EA68-4E30-8C36-017F87D86284}" destId="{22130A15-2AD4-4DAA-9AD4-79BEFEDB1048}"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3BDB0B-F3B2-42B9-A567-6B2FCC73DB28}" type="doc">
      <dgm:prSet loTypeId="urn:microsoft.com/office/officeart/2005/8/layout/vList2" loCatId="list" qsTypeId="urn:microsoft.com/office/officeart/2005/8/quickstyle/simple1" qsCatId="simple" csTypeId="urn:microsoft.com/office/officeart/2005/8/colors/colorful5" csCatId="colorful" phldr="1"/>
      <dgm:spPr/>
    </dgm:pt>
    <dgm:pt modelId="{26F39E54-1C8C-4357-8810-BD83A79F69C8}">
      <dgm:prSet phldrT="[Text]"/>
      <dgm:spPr/>
      <dgm:t>
        <a:bodyPr/>
        <a:lstStyle/>
        <a:p>
          <a:r>
            <a:rPr lang="en-GB" dirty="0"/>
            <a:t>4. Develop short term plans</a:t>
          </a:r>
          <a:endParaRPr lang="en-US" dirty="0"/>
        </a:p>
      </dgm:t>
    </dgm:pt>
    <dgm:pt modelId="{201C33FB-3528-4D55-A547-4E043DB0AAE1}" type="parTrans" cxnId="{4995809A-FB6E-4846-BA87-FB4B73BEECFE}">
      <dgm:prSet/>
      <dgm:spPr/>
      <dgm:t>
        <a:bodyPr/>
        <a:lstStyle/>
        <a:p>
          <a:endParaRPr lang="en-US"/>
        </a:p>
      </dgm:t>
    </dgm:pt>
    <dgm:pt modelId="{9216EBFC-9FDC-4592-AB00-A83B9D13F952}" type="sibTrans" cxnId="{4995809A-FB6E-4846-BA87-FB4B73BEECFE}">
      <dgm:prSet/>
      <dgm:spPr/>
      <dgm:t>
        <a:bodyPr/>
        <a:lstStyle/>
        <a:p>
          <a:endParaRPr lang="en-US"/>
        </a:p>
      </dgm:t>
    </dgm:pt>
    <dgm:pt modelId="{141478C4-AEBF-4D7F-A4E6-32C43CE46EB7}">
      <dgm:prSet phldrT="[Text]"/>
      <dgm:spPr/>
      <dgm:t>
        <a:bodyPr/>
        <a:lstStyle/>
        <a:p>
          <a:r>
            <a:rPr lang="en-GB" dirty="0"/>
            <a:t>3. Select option and consider long term plans</a:t>
          </a:r>
          <a:endParaRPr lang="en-US" dirty="0"/>
        </a:p>
      </dgm:t>
    </dgm:pt>
    <dgm:pt modelId="{681F47EF-5664-4843-8006-529C6C69D56B}" type="sibTrans" cxnId="{C378124E-3652-41BA-A75B-51D23005CCA0}">
      <dgm:prSet/>
      <dgm:spPr/>
      <dgm:t>
        <a:bodyPr/>
        <a:lstStyle/>
        <a:p>
          <a:endParaRPr lang="en-US"/>
        </a:p>
      </dgm:t>
    </dgm:pt>
    <dgm:pt modelId="{EC9A0315-8F4E-4949-B7E2-88B67CD90F28}" type="parTrans" cxnId="{C378124E-3652-41BA-A75B-51D23005CCA0}">
      <dgm:prSet/>
      <dgm:spPr/>
      <dgm:t>
        <a:bodyPr/>
        <a:lstStyle/>
        <a:p>
          <a:endParaRPr lang="en-US"/>
        </a:p>
      </dgm:t>
    </dgm:pt>
    <dgm:pt modelId="{E157DF11-DAEC-4EEC-BF8C-756352C8FBA0}" type="pres">
      <dgm:prSet presAssocID="{6A3BDB0B-F3B2-42B9-A567-6B2FCC73DB28}" presName="linear" presStyleCnt="0">
        <dgm:presLayoutVars>
          <dgm:animLvl val="lvl"/>
          <dgm:resizeHandles val="exact"/>
        </dgm:presLayoutVars>
      </dgm:prSet>
      <dgm:spPr/>
    </dgm:pt>
    <dgm:pt modelId="{EAC6D432-F902-4F5B-990A-F58288896819}" type="pres">
      <dgm:prSet presAssocID="{141478C4-AEBF-4D7F-A4E6-32C43CE46EB7}" presName="parentText" presStyleLbl="node1" presStyleIdx="0" presStyleCnt="2">
        <dgm:presLayoutVars>
          <dgm:chMax val="0"/>
          <dgm:bulletEnabled val="1"/>
        </dgm:presLayoutVars>
      </dgm:prSet>
      <dgm:spPr/>
    </dgm:pt>
    <dgm:pt modelId="{E3075106-88C1-49BD-AD40-D3DC3CB834F2}" type="pres">
      <dgm:prSet presAssocID="{681F47EF-5664-4843-8006-529C6C69D56B}" presName="spacer" presStyleCnt="0"/>
      <dgm:spPr/>
    </dgm:pt>
    <dgm:pt modelId="{FAA452C9-AEE5-4284-9A30-9EFC6D58B035}" type="pres">
      <dgm:prSet presAssocID="{26F39E54-1C8C-4357-8810-BD83A79F69C8}" presName="parentText" presStyleLbl="node1" presStyleIdx="1" presStyleCnt="2">
        <dgm:presLayoutVars>
          <dgm:chMax val="0"/>
          <dgm:bulletEnabled val="1"/>
        </dgm:presLayoutVars>
      </dgm:prSet>
      <dgm:spPr/>
    </dgm:pt>
  </dgm:ptLst>
  <dgm:cxnLst>
    <dgm:cxn modelId="{4F767A1E-40A4-42E1-B249-FD73D26D0E9D}" type="presOf" srcId="{26F39E54-1C8C-4357-8810-BD83A79F69C8}" destId="{FAA452C9-AEE5-4284-9A30-9EFC6D58B035}" srcOrd="0" destOrd="0" presId="urn:microsoft.com/office/officeart/2005/8/layout/vList2"/>
    <dgm:cxn modelId="{C378124E-3652-41BA-A75B-51D23005CCA0}" srcId="{6A3BDB0B-F3B2-42B9-A567-6B2FCC73DB28}" destId="{141478C4-AEBF-4D7F-A4E6-32C43CE46EB7}" srcOrd="0" destOrd="0" parTransId="{EC9A0315-8F4E-4949-B7E2-88B67CD90F28}" sibTransId="{681F47EF-5664-4843-8006-529C6C69D56B}"/>
    <dgm:cxn modelId="{4995809A-FB6E-4846-BA87-FB4B73BEECFE}" srcId="{6A3BDB0B-F3B2-42B9-A567-6B2FCC73DB28}" destId="{26F39E54-1C8C-4357-8810-BD83A79F69C8}" srcOrd="1" destOrd="0" parTransId="{201C33FB-3528-4D55-A547-4E043DB0AAE1}" sibTransId="{9216EBFC-9FDC-4592-AB00-A83B9D13F952}"/>
    <dgm:cxn modelId="{7B62F7D5-E749-4A65-9D3E-2D8157837781}" type="presOf" srcId="{6A3BDB0B-F3B2-42B9-A567-6B2FCC73DB28}" destId="{E157DF11-DAEC-4EEC-BF8C-756352C8FBA0}" srcOrd="0" destOrd="0" presId="urn:microsoft.com/office/officeart/2005/8/layout/vList2"/>
    <dgm:cxn modelId="{B849E2E5-CB56-4FF4-8916-F4B9F94A389D}" type="presOf" srcId="{141478C4-AEBF-4D7F-A4E6-32C43CE46EB7}" destId="{EAC6D432-F902-4F5B-990A-F58288896819}" srcOrd="0" destOrd="0" presId="urn:microsoft.com/office/officeart/2005/8/layout/vList2"/>
    <dgm:cxn modelId="{BA249035-0EFF-46FC-B098-0EE8D52BCA17}" type="presParOf" srcId="{E157DF11-DAEC-4EEC-BF8C-756352C8FBA0}" destId="{EAC6D432-F902-4F5B-990A-F58288896819}" srcOrd="0" destOrd="0" presId="urn:microsoft.com/office/officeart/2005/8/layout/vList2"/>
    <dgm:cxn modelId="{50015A8F-213B-45E8-B0CC-155FE96826E3}" type="presParOf" srcId="{E157DF11-DAEC-4EEC-BF8C-756352C8FBA0}" destId="{E3075106-88C1-49BD-AD40-D3DC3CB834F2}" srcOrd="1" destOrd="0" presId="urn:microsoft.com/office/officeart/2005/8/layout/vList2"/>
    <dgm:cxn modelId="{B46A1DC9-D4AB-4B32-8068-C7979F326959}" type="presParOf" srcId="{E157DF11-DAEC-4EEC-BF8C-756352C8FBA0}" destId="{FAA452C9-AEE5-4284-9A30-9EFC6D58B03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B24061-63B7-479C-824A-DF53B18A04BE}"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DCD37815-BEEC-488D-90A1-182E548F930B}">
      <dgm:prSet/>
      <dgm:spPr/>
      <dgm:t>
        <a:bodyPr/>
        <a:lstStyle/>
        <a:p>
          <a:pPr>
            <a:lnSpc>
              <a:spcPct val="100000"/>
            </a:lnSpc>
          </a:pPr>
          <a:r>
            <a:rPr lang="en-US" dirty="0">
              <a:latin typeface="Arial" panose="020B0604020202020204" pitchFamily="34" charset="0"/>
              <a:cs typeface="Arial" panose="020B0604020202020204" pitchFamily="34" charset="0"/>
            </a:rPr>
            <a:t>Monitor changes in liquidity;</a:t>
          </a:r>
        </a:p>
      </dgm:t>
    </dgm:pt>
    <dgm:pt modelId="{3CBD06BB-E8DC-4177-97C8-30B134C1429E}" type="parTrans" cxnId="{1558AEBB-4583-4214-B574-D779921ECFC1}">
      <dgm:prSet/>
      <dgm:spPr/>
      <dgm:t>
        <a:bodyPr/>
        <a:lstStyle/>
        <a:p>
          <a:endParaRPr lang="en-US">
            <a:latin typeface="Arial" panose="020B0604020202020204" pitchFamily="34" charset="0"/>
            <a:cs typeface="Arial" panose="020B0604020202020204" pitchFamily="34" charset="0"/>
          </a:endParaRPr>
        </a:p>
      </dgm:t>
    </dgm:pt>
    <dgm:pt modelId="{2A9CDAF4-A916-44CD-8B47-76C6C012585C}" type="sibTrans" cxnId="{1558AEBB-4583-4214-B574-D779921ECFC1}">
      <dgm:prSet/>
      <dgm:spPr/>
      <dgm:t>
        <a:bodyPr/>
        <a:lstStyle/>
        <a:p>
          <a:endParaRPr lang="en-US">
            <a:latin typeface="Arial" panose="020B0604020202020204" pitchFamily="34" charset="0"/>
            <a:cs typeface="Arial" panose="020B0604020202020204" pitchFamily="34" charset="0"/>
          </a:endParaRPr>
        </a:p>
      </dgm:t>
    </dgm:pt>
    <dgm:pt modelId="{BCA454AB-0615-46F8-A765-87FF786B708A}">
      <dgm:prSet/>
      <dgm:spPr/>
      <dgm:t>
        <a:bodyPr/>
        <a:lstStyle/>
        <a:p>
          <a:pPr>
            <a:lnSpc>
              <a:spcPct val="100000"/>
            </a:lnSpc>
          </a:pPr>
          <a:r>
            <a:rPr lang="en-US" dirty="0">
              <a:latin typeface="Arial" panose="020B0604020202020204" pitchFamily="34" charset="0"/>
              <a:cs typeface="Arial" panose="020B0604020202020204" pitchFamily="34" charset="0"/>
            </a:rPr>
            <a:t>Help management to manage the impact of events on cash;</a:t>
          </a:r>
        </a:p>
      </dgm:t>
    </dgm:pt>
    <dgm:pt modelId="{465D4892-CC68-49AD-B5E8-4707E1A0B9E6}" type="parTrans" cxnId="{4DA6D7F4-3DB9-40E5-AD89-8B4CD922FB73}">
      <dgm:prSet/>
      <dgm:spPr/>
      <dgm:t>
        <a:bodyPr/>
        <a:lstStyle/>
        <a:p>
          <a:endParaRPr lang="en-US">
            <a:latin typeface="Arial" panose="020B0604020202020204" pitchFamily="34" charset="0"/>
            <a:cs typeface="Arial" panose="020B0604020202020204" pitchFamily="34" charset="0"/>
          </a:endParaRPr>
        </a:p>
      </dgm:t>
    </dgm:pt>
    <dgm:pt modelId="{4093937E-42CF-47BF-A275-A6CDF0FB5A6C}" type="sibTrans" cxnId="{4DA6D7F4-3DB9-40E5-AD89-8B4CD922FB73}">
      <dgm:prSet/>
      <dgm:spPr/>
      <dgm:t>
        <a:bodyPr/>
        <a:lstStyle/>
        <a:p>
          <a:endParaRPr lang="en-US">
            <a:latin typeface="Arial" panose="020B0604020202020204" pitchFamily="34" charset="0"/>
            <a:cs typeface="Arial" panose="020B0604020202020204" pitchFamily="34" charset="0"/>
          </a:endParaRPr>
        </a:p>
      </dgm:t>
    </dgm:pt>
    <dgm:pt modelId="{453DA0D2-FA06-49AD-A416-9D5CA51E2961}">
      <dgm:prSet/>
      <dgm:spPr/>
      <dgm:t>
        <a:bodyPr/>
        <a:lstStyle/>
        <a:p>
          <a:pPr>
            <a:lnSpc>
              <a:spcPct val="100000"/>
            </a:lnSpc>
          </a:pPr>
          <a:r>
            <a:rPr lang="en-US">
              <a:latin typeface="Arial" panose="020B0604020202020204" pitchFamily="34" charset="0"/>
              <a:cs typeface="Arial" panose="020B0604020202020204" pitchFamily="34" charset="0"/>
            </a:rPr>
            <a:t>Indicate when business may need to raise more funds;</a:t>
          </a:r>
        </a:p>
      </dgm:t>
    </dgm:pt>
    <dgm:pt modelId="{E68C737F-D66C-4137-ADF4-74630A75F635}" type="parTrans" cxnId="{0A60DCFF-B2E0-48AD-A271-FFEA73E5C93E}">
      <dgm:prSet/>
      <dgm:spPr/>
      <dgm:t>
        <a:bodyPr/>
        <a:lstStyle/>
        <a:p>
          <a:endParaRPr lang="en-US">
            <a:latin typeface="Arial" panose="020B0604020202020204" pitchFamily="34" charset="0"/>
            <a:cs typeface="Arial" panose="020B0604020202020204" pitchFamily="34" charset="0"/>
          </a:endParaRPr>
        </a:p>
      </dgm:t>
    </dgm:pt>
    <dgm:pt modelId="{43B77AFA-043F-4455-8A9B-252DC1385433}" type="sibTrans" cxnId="{0A60DCFF-B2E0-48AD-A271-FFEA73E5C93E}">
      <dgm:prSet/>
      <dgm:spPr/>
      <dgm:t>
        <a:bodyPr/>
        <a:lstStyle/>
        <a:p>
          <a:endParaRPr lang="en-US">
            <a:latin typeface="Arial" panose="020B0604020202020204" pitchFamily="34" charset="0"/>
            <a:cs typeface="Arial" panose="020B0604020202020204" pitchFamily="34" charset="0"/>
          </a:endParaRPr>
        </a:p>
      </dgm:t>
    </dgm:pt>
    <dgm:pt modelId="{1D79039E-81AF-4AA8-8699-53AE264A0310}">
      <dgm:prSet/>
      <dgm:spPr/>
      <dgm:t>
        <a:bodyPr/>
        <a:lstStyle/>
        <a:p>
          <a:pPr>
            <a:lnSpc>
              <a:spcPct val="100000"/>
            </a:lnSpc>
          </a:pPr>
          <a:r>
            <a:rPr lang="en-US">
              <a:latin typeface="Arial" panose="020B0604020202020204" pitchFamily="34" charset="0"/>
              <a:cs typeface="Arial" panose="020B0604020202020204" pitchFamily="34" charset="0"/>
            </a:rPr>
            <a:t>Indicate when funds will be available for projects;</a:t>
          </a:r>
        </a:p>
      </dgm:t>
    </dgm:pt>
    <dgm:pt modelId="{7C81CF44-9C94-4DDE-B4AD-FC6D0F67702E}" type="parTrans" cxnId="{F1633CA9-84A9-4F20-A2BC-CBF86638ACA8}">
      <dgm:prSet/>
      <dgm:spPr/>
      <dgm:t>
        <a:bodyPr/>
        <a:lstStyle/>
        <a:p>
          <a:endParaRPr lang="en-US">
            <a:latin typeface="Arial" panose="020B0604020202020204" pitchFamily="34" charset="0"/>
            <a:cs typeface="Arial" panose="020B0604020202020204" pitchFamily="34" charset="0"/>
          </a:endParaRPr>
        </a:p>
      </dgm:t>
    </dgm:pt>
    <dgm:pt modelId="{7DD5F8CD-70E7-4F64-95C1-0E834077DFD5}" type="sibTrans" cxnId="{F1633CA9-84A9-4F20-A2BC-CBF86638ACA8}">
      <dgm:prSet/>
      <dgm:spPr/>
      <dgm:t>
        <a:bodyPr/>
        <a:lstStyle/>
        <a:p>
          <a:endParaRPr lang="en-US">
            <a:latin typeface="Arial" panose="020B0604020202020204" pitchFamily="34" charset="0"/>
            <a:cs typeface="Arial" panose="020B0604020202020204" pitchFamily="34" charset="0"/>
          </a:endParaRPr>
        </a:p>
      </dgm:t>
    </dgm:pt>
    <dgm:pt modelId="{4B516D7F-3E14-4F54-987B-616A08BDB07C}">
      <dgm:prSet/>
      <dgm:spPr/>
      <dgm:t>
        <a:bodyPr/>
        <a:lstStyle/>
        <a:p>
          <a:pPr>
            <a:lnSpc>
              <a:spcPct val="100000"/>
            </a:lnSpc>
          </a:pPr>
          <a:r>
            <a:rPr lang="en-US" dirty="0">
              <a:latin typeface="Arial" panose="020B0604020202020204" pitchFamily="34" charset="0"/>
              <a:cs typeface="Arial" panose="020B0604020202020204" pitchFamily="34" charset="0"/>
            </a:rPr>
            <a:t>Make sure it doesn't run out of cash!</a:t>
          </a:r>
        </a:p>
      </dgm:t>
    </dgm:pt>
    <dgm:pt modelId="{A6A90CB1-C609-407D-88B3-B5F2A7D879EC}" type="parTrans" cxnId="{C656F62C-89E3-4615-BC1F-5BE69ABA4ABA}">
      <dgm:prSet/>
      <dgm:spPr/>
      <dgm:t>
        <a:bodyPr/>
        <a:lstStyle/>
        <a:p>
          <a:endParaRPr lang="en-US">
            <a:latin typeface="Arial" panose="020B0604020202020204" pitchFamily="34" charset="0"/>
            <a:cs typeface="Arial" panose="020B0604020202020204" pitchFamily="34" charset="0"/>
          </a:endParaRPr>
        </a:p>
      </dgm:t>
    </dgm:pt>
    <dgm:pt modelId="{EB61AABE-6A59-4A43-8911-1EC245A939B6}" type="sibTrans" cxnId="{C656F62C-89E3-4615-BC1F-5BE69ABA4ABA}">
      <dgm:prSet/>
      <dgm:spPr/>
      <dgm:t>
        <a:bodyPr/>
        <a:lstStyle/>
        <a:p>
          <a:endParaRPr lang="en-US">
            <a:latin typeface="Arial" panose="020B0604020202020204" pitchFamily="34" charset="0"/>
            <a:cs typeface="Arial" panose="020B0604020202020204" pitchFamily="34" charset="0"/>
          </a:endParaRPr>
        </a:p>
      </dgm:t>
    </dgm:pt>
    <dgm:pt modelId="{6AB52D80-7720-47DC-B7A6-22601BEAF595}" type="pres">
      <dgm:prSet presAssocID="{E9B24061-63B7-479C-824A-DF53B18A04BE}" presName="root" presStyleCnt="0">
        <dgm:presLayoutVars>
          <dgm:dir/>
          <dgm:resizeHandles val="exact"/>
        </dgm:presLayoutVars>
      </dgm:prSet>
      <dgm:spPr/>
    </dgm:pt>
    <dgm:pt modelId="{3D55A432-1994-454E-AA1B-14BE4DE1FFE8}" type="pres">
      <dgm:prSet presAssocID="{DCD37815-BEEC-488D-90A1-182E548F930B}" presName="compNode" presStyleCnt="0"/>
      <dgm:spPr/>
    </dgm:pt>
    <dgm:pt modelId="{DDAEC9DE-B5E5-48E6-ADA0-7B22849A3005}" type="pres">
      <dgm:prSet presAssocID="{DCD37815-BEEC-488D-90A1-182E548F930B}" presName="bgRect" presStyleLbl="bgShp" presStyleIdx="0" presStyleCnt="5"/>
      <dgm:spPr/>
    </dgm:pt>
    <dgm:pt modelId="{433684A5-6CB6-4D2C-9F44-A59812A57311}" type="pres">
      <dgm:prSet presAssocID="{DCD37815-BEEC-488D-90A1-182E548F930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ter"/>
        </a:ext>
      </dgm:extLst>
    </dgm:pt>
    <dgm:pt modelId="{C2C0CAFE-0184-44C3-A03F-EB0DFD992EFF}" type="pres">
      <dgm:prSet presAssocID="{DCD37815-BEEC-488D-90A1-182E548F930B}" presName="spaceRect" presStyleCnt="0"/>
      <dgm:spPr/>
    </dgm:pt>
    <dgm:pt modelId="{DC19E01E-9DDF-4186-9D92-E42C47166FC4}" type="pres">
      <dgm:prSet presAssocID="{DCD37815-BEEC-488D-90A1-182E548F930B}" presName="parTx" presStyleLbl="revTx" presStyleIdx="0" presStyleCnt="5" custLinFactNeighborX="0" custLinFactNeighborY="7819">
        <dgm:presLayoutVars>
          <dgm:chMax val="0"/>
          <dgm:chPref val="0"/>
        </dgm:presLayoutVars>
      </dgm:prSet>
      <dgm:spPr/>
    </dgm:pt>
    <dgm:pt modelId="{7F27B044-F63A-4F0B-8E7A-2FE72FD7C1D2}" type="pres">
      <dgm:prSet presAssocID="{2A9CDAF4-A916-44CD-8B47-76C6C012585C}" presName="sibTrans" presStyleCnt="0"/>
      <dgm:spPr/>
    </dgm:pt>
    <dgm:pt modelId="{346536DB-F42C-4DEF-895D-E114E9548AD0}" type="pres">
      <dgm:prSet presAssocID="{BCA454AB-0615-46F8-A765-87FF786B708A}" presName="compNode" presStyleCnt="0"/>
      <dgm:spPr/>
    </dgm:pt>
    <dgm:pt modelId="{9BF53DA1-346E-4131-B57A-3A0E290D5103}" type="pres">
      <dgm:prSet presAssocID="{BCA454AB-0615-46F8-A765-87FF786B708A}" presName="bgRect" presStyleLbl="bgShp" presStyleIdx="1" presStyleCnt="5"/>
      <dgm:spPr/>
    </dgm:pt>
    <dgm:pt modelId="{F203878B-60C7-40D0-A620-B7FAC7E67F19}" type="pres">
      <dgm:prSet presAssocID="{BCA454AB-0615-46F8-A765-87FF786B708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661A4F9C-DA97-4A71-AB3B-DA47D5F29727}" type="pres">
      <dgm:prSet presAssocID="{BCA454AB-0615-46F8-A765-87FF786B708A}" presName="spaceRect" presStyleCnt="0"/>
      <dgm:spPr/>
    </dgm:pt>
    <dgm:pt modelId="{39BD11B2-7C26-4DAE-9480-B852224E1510}" type="pres">
      <dgm:prSet presAssocID="{BCA454AB-0615-46F8-A765-87FF786B708A}" presName="parTx" presStyleLbl="revTx" presStyleIdx="1" presStyleCnt="5">
        <dgm:presLayoutVars>
          <dgm:chMax val="0"/>
          <dgm:chPref val="0"/>
        </dgm:presLayoutVars>
      </dgm:prSet>
      <dgm:spPr/>
    </dgm:pt>
    <dgm:pt modelId="{9932EF36-DB81-473A-AD37-8EAC234BBC1D}" type="pres">
      <dgm:prSet presAssocID="{4093937E-42CF-47BF-A275-A6CDF0FB5A6C}" presName="sibTrans" presStyleCnt="0"/>
      <dgm:spPr/>
    </dgm:pt>
    <dgm:pt modelId="{C6E91761-611D-49DE-9BB6-8D00D791ACFF}" type="pres">
      <dgm:prSet presAssocID="{453DA0D2-FA06-49AD-A416-9D5CA51E2961}" presName="compNode" presStyleCnt="0"/>
      <dgm:spPr/>
    </dgm:pt>
    <dgm:pt modelId="{7F1A1ECF-D076-4AB1-913D-B2380260ADC4}" type="pres">
      <dgm:prSet presAssocID="{453DA0D2-FA06-49AD-A416-9D5CA51E2961}" presName="bgRect" presStyleLbl="bgShp" presStyleIdx="2" presStyleCnt="5"/>
      <dgm:spPr/>
    </dgm:pt>
    <dgm:pt modelId="{61D4332D-2068-4B80-A78F-F876ABB10822}" type="pres">
      <dgm:prSet presAssocID="{453DA0D2-FA06-49AD-A416-9D5CA51E296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0280DA7C-3EC1-4A59-B16F-DEA57ADB9F57}" type="pres">
      <dgm:prSet presAssocID="{453DA0D2-FA06-49AD-A416-9D5CA51E2961}" presName="spaceRect" presStyleCnt="0"/>
      <dgm:spPr/>
    </dgm:pt>
    <dgm:pt modelId="{B9BAD0D3-2D55-4B8E-A1B0-8D71875BB5CB}" type="pres">
      <dgm:prSet presAssocID="{453DA0D2-FA06-49AD-A416-9D5CA51E2961}" presName="parTx" presStyleLbl="revTx" presStyleIdx="2" presStyleCnt="5">
        <dgm:presLayoutVars>
          <dgm:chMax val="0"/>
          <dgm:chPref val="0"/>
        </dgm:presLayoutVars>
      </dgm:prSet>
      <dgm:spPr/>
    </dgm:pt>
    <dgm:pt modelId="{8DA97BE0-6C4B-4E97-992E-1A5B8A4DEB42}" type="pres">
      <dgm:prSet presAssocID="{43B77AFA-043F-4455-8A9B-252DC1385433}" presName="sibTrans" presStyleCnt="0"/>
      <dgm:spPr/>
    </dgm:pt>
    <dgm:pt modelId="{92D580B8-CE12-4517-820B-9C9487D106BC}" type="pres">
      <dgm:prSet presAssocID="{1D79039E-81AF-4AA8-8699-53AE264A0310}" presName="compNode" presStyleCnt="0"/>
      <dgm:spPr/>
    </dgm:pt>
    <dgm:pt modelId="{FD889ACE-89BD-437E-9366-A523F84B3236}" type="pres">
      <dgm:prSet presAssocID="{1D79039E-81AF-4AA8-8699-53AE264A0310}" presName="bgRect" presStyleLbl="bgShp" presStyleIdx="3" presStyleCnt="5"/>
      <dgm:spPr/>
    </dgm:pt>
    <dgm:pt modelId="{1AEE3F58-2708-4787-9557-3B3E6E786EE2}" type="pres">
      <dgm:prSet presAssocID="{1D79039E-81AF-4AA8-8699-53AE264A031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uro"/>
        </a:ext>
      </dgm:extLst>
    </dgm:pt>
    <dgm:pt modelId="{5DD65033-0AB7-4DB9-AF89-CD87C918B9D5}" type="pres">
      <dgm:prSet presAssocID="{1D79039E-81AF-4AA8-8699-53AE264A0310}" presName="spaceRect" presStyleCnt="0"/>
      <dgm:spPr/>
    </dgm:pt>
    <dgm:pt modelId="{B2401EF3-C0B1-4631-84B0-42FA72393AA8}" type="pres">
      <dgm:prSet presAssocID="{1D79039E-81AF-4AA8-8699-53AE264A0310}" presName="parTx" presStyleLbl="revTx" presStyleIdx="3" presStyleCnt="5">
        <dgm:presLayoutVars>
          <dgm:chMax val="0"/>
          <dgm:chPref val="0"/>
        </dgm:presLayoutVars>
      </dgm:prSet>
      <dgm:spPr/>
    </dgm:pt>
    <dgm:pt modelId="{89D857EE-CA6D-466C-BA36-D62AA58A79A8}" type="pres">
      <dgm:prSet presAssocID="{7DD5F8CD-70E7-4F64-95C1-0E834077DFD5}" presName="sibTrans" presStyleCnt="0"/>
      <dgm:spPr/>
    </dgm:pt>
    <dgm:pt modelId="{FAB58756-143F-4640-862F-AB884C217BFF}" type="pres">
      <dgm:prSet presAssocID="{4B516D7F-3E14-4F54-987B-616A08BDB07C}" presName="compNode" presStyleCnt="0"/>
      <dgm:spPr/>
    </dgm:pt>
    <dgm:pt modelId="{CBFBC00F-3E5D-43A7-A522-DA637A952CCC}" type="pres">
      <dgm:prSet presAssocID="{4B516D7F-3E14-4F54-987B-616A08BDB07C}" presName="bgRect" presStyleLbl="bgShp" presStyleIdx="4" presStyleCnt="5"/>
      <dgm:spPr/>
    </dgm:pt>
    <dgm:pt modelId="{AFB1E5FA-3A5D-4440-A8BC-899BA1D77F4A}" type="pres">
      <dgm:prSet presAssocID="{4B516D7F-3E14-4F54-987B-616A08BDB07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ins"/>
        </a:ext>
      </dgm:extLst>
    </dgm:pt>
    <dgm:pt modelId="{2B0F3907-065F-442C-AC67-526076B893A0}" type="pres">
      <dgm:prSet presAssocID="{4B516D7F-3E14-4F54-987B-616A08BDB07C}" presName="spaceRect" presStyleCnt="0"/>
      <dgm:spPr/>
    </dgm:pt>
    <dgm:pt modelId="{B659837B-FF52-4AF5-9A19-0EF24AE9EAC8}" type="pres">
      <dgm:prSet presAssocID="{4B516D7F-3E14-4F54-987B-616A08BDB07C}" presName="parTx" presStyleLbl="revTx" presStyleIdx="4" presStyleCnt="5">
        <dgm:presLayoutVars>
          <dgm:chMax val="0"/>
          <dgm:chPref val="0"/>
        </dgm:presLayoutVars>
      </dgm:prSet>
      <dgm:spPr/>
    </dgm:pt>
  </dgm:ptLst>
  <dgm:cxnLst>
    <dgm:cxn modelId="{C656F62C-89E3-4615-BC1F-5BE69ABA4ABA}" srcId="{E9B24061-63B7-479C-824A-DF53B18A04BE}" destId="{4B516D7F-3E14-4F54-987B-616A08BDB07C}" srcOrd="4" destOrd="0" parTransId="{A6A90CB1-C609-407D-88B3-B5F2A7D879EC}" sibTransId="{EB61AABE-6A59-4A43-8911-1EC245A939B6}"/>
    <dgm:cxn modelId="{AF00AD3B-9C79-4791-A349-5C55C66918CF}" type="presOf" srcId="{DCD37815-BEEC-488D-90A1-182E548F930B}" destId="{DC19E01E-9DDF-4186-9D92-E42C47166FC4}" srcOrd="0" destOrd="0" presId="urn:microsoft.com/office/officeart/2018/2/layout/IconVerticalSolidList"/>
    <dgm:cxn modelId="{B66C4E5D-2745-4C64-927A-0D3A556DF327}" type="presOf" srcId="{4B516D7F-3E14-4F54-987B-616A08BDB07C}" destId="{B659837B-FF52-4AF5-9A19-0EF24AE9EAC8}" srcOrd="0" destOrd="0" presId="urn:microsoft.com/office/officeart/2018/2/layout/IconVerticalSolidList"/>
    <dgm:cxn modelId="{58C25B86-2673-4918-94DB-95F88AFA35C1}" type="presOf" srcId="{BCA454AB-0615-46F8-A765-87FF786B708A}" destId="{39BD11B2-7C26-4DAE-9480-B852224E1510}" srcOrd="0" destOrd="0" presId="urn:microsoft.com/office/officeart/2018/2/layout/IconVerticalSolidList"/>
    <dgm:cxn modelId="{F1633CA9-84A9-4F20-A2BC-CBF86638ACA8}" srcId="{E9B24061-63B7-479C-824A-DF53B18A04BE}" destId="{1D79039E-81AF-4AA8-8699-53AE264A0310}" srcOrd="3" destOrd="0" parTransId="{7C81CF44-9C94-4DDE-B4AD-FC6D0F67702E}" sibTransId="{7DD5F8CD-70E7-4F64-95C1-0E834077DFD5}"/>
    <dgm:cxn modelId="{1558AEBB-4583-4214-B574-D779921ECFC1}" srcId="{E9B24061-63B7-479C-824A-DF53B18A04BE}" destId="{DCD37815-BEEC-488D-90A1-182E548F930B}" srcOrd="0" destOrd="0" parTransId="{3CBD06BB-E8DC-4177-97C8-30B134C1429E}" sibTransId="{2A9CDAF4-A916-44CD-8B47-76C6C012585C}"/>
    <dgm:cxn modelId="{A8B2D7D0-83F6-4E2F-B3C3-1DDD7FE2170D}" type="presOf" srcId="{1D79039E-81AF-4AA8-8699-53AE264A0310}" destId="{B2401EF3-C0B1-4631-84B0-42FA72393AA8}" srcOrd="0" destOrd="0" presId="urn:microsoft.com/office/officeart/2018/2/layout/IconVerticalSolidList"/>
    <dgm:cxn modelId="{485484DB-149D-4F5B-9080-9C5FD46FFE24}" type="presOf" srcId="{453DA0D2-FA06-49AD-A416-9D5CA51E2961}" destId="{B9BAD0D3-2D55-4B8E-A1B0-8D71875BB5CB}" srcOrd="0" destOrd="0" presId="urn:microsoft.com/office/officeart/2018/2/layout/IconVerticalSolidList"/>
    <dgm:cxn modelId="{BB222FDD-DBB7-4ECD-B951-C02BA7150A89}" type="presOf" srcId="{E9B24061-63B7-479C-824A-DF53B18A04BE}" destId="{6AB52D80-7720-47DC-B7A6-22601BEAF595}" srcOrd="0" destOrd="0" presId="urn:microsoft.com/office/officeart/2018/2/layout/IconVerticalSolidList"/>
    <dgm:cxn modelId="{4DA6D7F4-3DB9-40E5-AD89-8B4CD922FB73}" srcId="{E9B24061-63B7-479C-824A-DF53B18A04BE}" destId="{BCA454AB-0615-46F8-A765-87FF786B708A}" srcOrd="1" destOrd="0" parTransId="{465D4892-CC68-49AD-B5E8-4707E1A0B9E6}" sibTransId="{4093937E-42CF-47BF-A275-A6CDF0FB5A6C}"/>
    <dgm:cxn modelId="{0A60DCFF-B2E0-48AD-A271-FFEA73E5C93E}" srcId="{E9B24061-63B7-479C-824A-DF53B18A04BE}" destId="{453DA0D2-FA06-49AD-A416-9D5CA51E2961}" srcOrd="2" destOrd="0" parTransId="{E68C737F-D66C-4137-ADF4-74630A75F635}" sibTransId="{43B77AFA-043F-4455-8A9B-252DC1385433}"/>
    <dgm:cxn modelId="{8DB7FDBE-4D76-4D01-A08B-B5064C06486E}" type="presParOf" srcId="{6AB52D80-7720-47DC-B7A6-22601BEAF595}" destId="{3D55A432-1994-454E-AA1B-14BE4DE1FFE8}" srcOrd="0" destOrd="0" presId="urn:microsoft.com/office/officeart/2018/2/layout/IconVerticalSolidList"/>
    <dgm:cxn modelId="{0C65CA57-6E6B-47CD-B8D5-7A8558EBDD31}" type="presParOf" srcId="{3D55A432-1994-454E-AA1B-14BE4DE1FFE8}" destId="{DDAEC9DE-B5E5-48E6-ADA0-7B22849A3005}" srcOrd="0" destOrd="0" presId="urn:microsoft.com/office/officeart/2018/2/layout/IconVerticalSolidList"/>
    <dgm:cxn modelId="{EC67FFCA-6CCE-486A-A4E4-075E5AF67FFD}" type="presParOf" srcId="{3D55A432-1994-454E-AA1B-14BE4DE1FFE8}" destId="{433684A5-6CB6-4D2C-9F44-A59812A57311}" srcOrd="1" destOrd="0" presId="urn:microsoft.com/office/officeart/2018/2/layout/IconVerticalSolidList"/>
    <dgm:cxn modelId="{210868CA-9B83-48B2-B279-6B475BB7577B}" type="presParOf" srcId="{3D55A432-1994-454E-AA1B-14BE4DE1FFE8}" destId="{C2C0CAFE-0184-44C3-A03F-EB0DFD992EFF}" srcOrd="2" destOrd="0" presId="urn:microsoft.com/office/officeart/2018/2/layout/IconVerticalSolidList"/>
    <dgm:cxn modelId="{7161D9F0-1965-4F6F-B532-2CDC82F90114}" type="presParOf" srcId="{3D55A432-1994-454E-AA1B-14BE4DE1FFE8}" destId="{DC19E01E-9DDF-4186-9D92-E42C47166FC4}" srcOrd="3" destOrd="0" presId="urn:microsoft.com/office/officeart/2018/2/layout/IconVerticalSolidList"/>
    <dgm:cxn modelId="{374D146C-55CF-4993-8AC9-74A6227910E1}" type="presParOf" srcId="{6AB52D80-7720-47DC-B7A6-22601BEAF595}" destId="{7F27B044-F63A-4F0B-8E7A-2FE72FD7C1D2}" srcOrd="1" destOrd="0" presId="urn:microsoft.com/office/officeart/2018/2/layout/IconVerticalSolidList"/>
    <dgm:cxn modelId="{5ACE136B-B0DF-4D31-95C0-5F941C71B159}" type="presParOf" srcId="{6AB52D80-7720-47DC-B7A6-22601BEAF595}" destId="{346536DB-F42C-4DEF-895D-E114E9548AD0}" srcOrd="2" destOrd="0" presId="urn:microsoft.com/office/officeart/2018/2/layout/IconVerticalSolidList"/>
    <dgm:cxn modelId="{2EAAE610-AC02-46CE-8F12-E911BB492E59}" type="presParOf" srcId="{346536DB-F42C-4DEF-895D-E114E9548AD0}" destId="{9BF53DA1-346E-4131-B57A-3A0E290D5103}" srcOrd="0" destOrd="0" presId="urn:microsoft.com/office/officeart/2018/2/layout/IconVerticalSolidList"/>
    <dgm:cxn modelId="{1BC5B74E-728A-4CAB-8700-B3ED81B883E9}" type="presParOf" srcId="{346536DB-F42C-4DEF-895D-E114E9548AD0}" destId="{F203878B-60C7-40D0-A620-B7FAC7E67F19}" srcOrd="1" destOrd="0" presId="urn:microsoft.com/office/officeart/2018/2/layout/IconVerticalSolidList"/>
    <dgm:cxn modelId="{028856EF-ABC6-4682-9A34-D68A8C7C5237}" type="presParOf" srcId="{346536DB-F42C-4DEF-895D-E114E9548AD0}" destId="{661A4F9C-DA97-4A71-AB3B-DA47D5F29727}" srcOrd="2" destOrd="0" presId="urn:microsoft.com/office/officeart/2018/2/layout/IconVerticalSolidList"/>
    <dgm:cxn modelId="{A7C70E36-64FF-4BBD-A86F-07C005A80D77}" type="presParOf" srcId="{346536DB-F42C-4DEF-895D-E114E9548AD0}" destId="{39BD11B2-7C26-4DAE-9480-B852224E1510}" srcOrd="3" destOrd="0" presId="urn:microsoft.com/office/officeart/2018/2/layout/IconVerticalSolidList"/>
    <dgm:cxn modelId="{6FFBB331-CCEC-488D-A70D-C6D43B36D836}" type="presParOf" srcId="{6AB52D80-7720-47DC-B7A6-22601BEAF595}" destId="{9932EF36-DB81-473A-AD37-8EAC234BBC1D}" srcOrd="3" destOrd="0" presId="urn:microsoft.com/office/officeart/2018/2/layout/IconVerticalSolidList"/>
    <dgm:cxn modelId="{5F7865FE-69A3-4168-8985-2DFF436A231C}" type="presParOf" srcId="{6AB52D80-7720-47DC-B7A6-22601BEAF595}" destId="{C6E91761-611D-49DE-9BB6-8D00D791ACFF}" srcOrd="4" destOrd="0" presId="urn:microsoft.com/office/officeart/2018/2/layout/IconVerticalSolidList"/>
    <dgm:cxn modelId="{AE8E3D26-D672-4EAE-9203-7F6B8DC0FE01}" type="presParOf" srcId="{C6E91761-611D-49DE-9BB6-8D00D791ACFF}" destId="{7F1A1ECF-D076-4AB1-913D-B2380260ADC4}" srcOrd="0" destOrd="0" presId="urn:microsoft.com/office/officeart/2018/2/layout/IconVerticalSolidList"/>
    <dgm:cxn modelId="{A0994455-DEE9-4617-96FF-DF8C5A6C22A4}" type="presParOf" srcId="{C6E91761-611D-49DE-9BB6-8D00D791ACFF}" destId="{61D4332D-2068-4B80-A78F-F876ABB10822}" srcOrd="1" destOrd="0" presId="urn:microsoft.com/office/officeart/2018/2/layout/IconVerticalSolidList"/>
    <dgm:cxn modelId="{CCCB80F6-AFBE-46D9-B7F6-C3B8A6E4B52B}" type="presParOf" srcId="{C6E91761-611D-49DE-9BB6-8D00D791ACFF}" destId="{0280DA7C-3EC1-4A59-B16F-DEA57ADB9F57}" srcOrd="2" destOrd="0" presId="urn:microsoft.com/office/officeart/2018/2/layout/IconVerticalSolidList"/>
    <dgm:cxn modelId="{48532E37-7A62-45B6-8640-78759C4BE7DA}" type="presParOf" srcId="{C6E91761-611D-49DE-9BB6-8D00D791ACFF}" destId="{B9BAD0D3-2D55-4B8E-A1B0-8D71875BB5CB}" srcOrd="3" destOrd="0" presId="urn:microsoft.com/office/officeart/2018/2/layout/IconVerticalSolidList"/>
    <dgm:cxn modelId="{8EB79D3F-02E9-4CBE-B1FA-F4A0C1667E3E}" type="presParOf" srcId="{6AB52D80-7720-47DC-B7A6-22601BEAF595}" destId="{8DA97BE0-6C4B-4E97-992E-1A5B8A4DEB42}" srcOrd="5" destOrd="0" presId="urn:microsoft.com/office/officeart/2018/2/layout/IconVerticalSolidList"/>
    <dgm:cxn modelId="{873B2D3F-044B-459A-A762-12467925F543}" type="presParOf" srcId="{6AB52D80-7720-47DC-B7A6-22601BEAF595}" destId="{92D580B8-CE12-4517-820B-9C9487D106BC}" srcOrd="6" destOrd="0" presId="urn:microsoft.com/office/officeart/2018/2/layout/IconVerticalSolidList"/>
    <dgm:cxn modelId="{89DB9833-CBF3-4B49-9FC4-D7F6A652E9A5}" type="presParOf" srcId="{92D580B8-CE12-4517-820B-9C9487D106BC}" destId="{FD889ACE-89BD-437E-9366-A523F84B3236}" srcOrd="0" destOrd="0" presId="urn:microsoft.com/office/officeart/2018/2/layout/IconVerticalSolidList"/>
    <dgm:cxn modelId="{4644CAF6-E675-4043-A5BC-0EBB39F2CFDB}" type="presParOf" srcId="{92D580B8-CE12-4517-820B-9C9487D106BC}" destId="{1AEE3F58-2708-4787-9557-3B3E6E786EE2}" srcOrd="1" destOrd="0" presId="urn:microsoft.com/office/officeart/2018/2/layout/IconVerticalSolidList"/>
    <dgm:cxn modelId="{DE4295D9-4ED7-47B3-9689-8E2687E70E64}" type="presParOf" srcId="{92D580B8-CE12-4517-820B-9C9487D106BC}" destId="{5DD65033-0AB7-4DB9-AF89-CD87C918B9D5}" srcOrd="2" destOrd="0" presId="urn:microsoft.com/office/officeart/2018/2/layout/IconVerticalSolidList"/>
    <dgm:cxn modelId="{6B058522-2C95-4B89-B471-563E2E00E31F}" type="presParOf" srcId="{92D580B8-CE12-4517-820B-9C9487D106BC}" destId="{B2401EF3-C0B1-4631-84B0-42FA72393AA8}" srcOrd="3" destOrd="0" presId="urn:microsoft.com/office/officeart/2018/2/layout/IconVerticalSolidList"/>
    <dgm:cxn modelId="{9A1E8219-E10F-4075-ACD7-CF1D608791A7}" type="presParOf" srcId="{6AB52D80-7720-47DC-B7A6-22601BEAF595}" destId="{89D857EE-CA6D-466C-BA36-D62AA58A79A8}" srcOrd="7" destOrd="0" presId="urn:microsoft.com/office/officeart/2018/2/layout/IconVerticalSolidList"/>
    <dgm:cxn modelId="{9307F4AA-25ED-4DAA-9A8D-8285F458C3E3}" type="presParOf" srcId="{6AB52D80-7720-47DC-B7A6-22601BEAF595}" destId="{FAB58756-143F-4640-862F-AB884C217BFF}" srcOrd="8" destOrd="0" presId="urn:microsoft.com/office/officeart/2018/2/layout/IconVerticalSolidList"/>
    <dgm:cxn modelId="{7BCA3E0F-9917-49C6-BDA7-B82FA95B7B31}" type="presParOf" srcId="{FAB58756-143F-4640-862F-AB884C217BFF}" destId="{CBFBC00F-3E5D-43A7-A522-DA637A952CCC}" srcOrd="0" destOrd="0" presId="urn:microsoft.com/office/officeart/2018/2/layout/IconVerticalSolidList"/>
    <dgm:cxn modelId="{F8298528-4491-40FE-A046-949711A0B465}" type="presParOf" srcId="{FAB58756-143F-4640-862F-AB884C217BFF}" destId="{AFB1E5FA-3A5D-4440-A8BC-899BA1D77F4A}" srcOrd="1" destOrd="0" presId="urn:microsoft.com/office/officeart/2018/2/layout/IconVerticalSolidList"/>
    <dgm:cxn modelId="{38957494-AEC8-4762-B899-64A5C73C5A36}" type="presParOf" srcId="{FAB58756-143F-4640-862F-AB884C217BFF}" destId="{2B0F3907-065F-442C-AC67-526076B893A0}" srcOrd="2" destOrd="0" presId="urn:microsoft.com/office/officeart/2018/2/layout/IconVerticalSolidList"/>
    <dgm:cxn modelId="{8C86013C-1675-4B9D-B1BF-B2B823E44707}" type="presParOf" srcId="{FAB58756-143F-4640-862F-AB884C217BFF}" destId="{B659837B-FF52-4AF5-9A19-0EF24AE9EAC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F430F0-CC69-4F76-A3E1-7F5FF915219D}" type="doc">
      <dgm:prSet loTypeId="urn:microsoft.com/office/officeart/2017/3/layout/HorizontalPathTimeline" loCatId="process" qsTypeId="urn:microsoft.com/office/officeart/2005/8/quickstyle/simple4" qsCatId="simple" csTypeId="urn:microsoft.com/office/officeart/2005/8/colors/accent2_2" csCatId="accent2" phldr="1"/>
      <dgm:spPr/>
      <dgm:t>
        <a:bodyPr/>
        <a:lstStyle/>
        <a:p>
          <a:endParaRPr lang="en-US"/>
        </a:p>
      </dgm:t>
    </dgm:pt>
    <dgm:pt modelId="{D19F2A2F-8100-4B89-8B06-B2C8C0887480}">
      <dgm:prSet/>
      <dgm:spPr/>
      <dgm:t>
        <a:bodyPr/>
        <a:lstStyle/>
        <a:p>
          <a:pPr>
            <a:defRPr b="1"/>
          </a:pPr>
          <a:r>
            <a:rPr lang="en-US"/>
            <a:t>January</a:t>
          </a:r>
        </a:p>
      </dgm:t>
    </dgm:pt>
    <dgm:pt modelId="{305221A7-D35F-4431-9E70-050009F360A6}" type="parTrans" cxnId="{0AD7159F-4CF0-44E8-9750-4F1379D3778F}">
      <dgm:prSet/>
      <dgm:spPr/>
      <dgm:t>
        <a:bodyPr/>
        <a:lstStyle/>
        <a:p>
          <a:endParaRPr lang="en-US"/>
        </a:p>
      </dgm:t>
    </dgm:pt>
    <dgm:pt modelId="{29BF2961-85A9-4EE6-A0F3-A27D2BAF154A}" type="sibTrans" cxnId="{0AD7159F-4CF0-44E8-9750-4F1379D3778F}">
      <dgm:prSet/>
      <dgm:spPr/>
      <dgm:t>
        <a:bodyPr/>
        <a:lstStyle/>
        <a:p>
          <a:endParaRPr lang="en-US"/>
        </a:p>
      </dgm:t>
    </dgm:pt>
    <dgm:pt modelId="{4CF3257F-0F44-460F-9122-0DBD9C9BC85D}">
      <dgm:prSet custT="1"/>
      <dgm:spPr>
        <a:solidFill>
          <a:schemeClr val="accent1">
            <a:lumMod val="60000"/>
            <a:lumOff val="40000"/>
            <a:alpha val="90000"/>
          </a:schemeClr>
        </a:solidFill>
        <a:ln>
          <a:solidFill>
            <a:schemeClr val="accent1">
              <a:alpha val="90000"/>
            </a:schemeClr>
          </a:solidFill>
        </a:ln>
      </dgm:spPr>
      <dgm:t>
        <a:bodyPr/>
        <a:lstStyle/>
        <a:p>
          <a:r>
            <a:rPr lang="en-US" sz="1800" dirty="0">
              <a:latin typeface="Arial" panose="020B0604020202020204" pitchFamily="34" charset="0"/>
              <a:cs typeface="Arial" panose="020B0604020202020204" pitchFamily="34" charset="0"/>
            </a:rPr>
            <a:t>Buy raw materials on 30 days credit</a:t>
          </a:r>
        </a:p>
      </dgm:t>
    </dgm:pt>
    <dgm:pt modelId="{3F8EDC08-BD65-42D4-B60F-A273B9D64A79}" type="parTrans" cxnId="{9EF15FAF-D4B3-46F6-86FD-00F4772DFF05}">
      <dgm:prSet/>
      <dgm:spPr/>
      <dgm:t>
        <a:bodyPr/>
        <a:lstStyle/>
        <a:p>
          <a:endParaRPr lang="en-US"/>
        </a:p>
      </dgm:t>
    </dgm:pt>
    <dgm:pt modelId="{D1D284D0-6156-418E-A2F7-5B15F5389B12}" type="sibTrans" cxnId="{9EF15FAF-D4B3-46F6-86FD-00F4772DFF05}">
      <dgm:prSet/>
      <dgm:spPr/>
      <dgm:t>
        <a:bodyPr/>
        <a:lstStyle/>
        <a:p>
          <a:endParaRPr lang="en-US"/>
        </a:p>
      </dgm:t>
    </dgm:pt>
    <dgm:pt modelId="{5951E579-547D-46AA-9353-296C703EFA38}">
      <dgm:prSet/>
      <dgm:spPr/>
      <dgm:t>
        <a:bodyPr/>
        <a:lstStyle/>
        <a:p>
          <a:pPr>
            <a:defRPr b="1"/>
          </a:pPr>
          <a:r>
            <a:rPr lang="en-US"/>
            <a:t>February</a:t>
          </a:r>
        </a:p>
      </dgm:t>
    </dgm:pt>
    <dgm:pt modelId="{524F3827-C991-4E80-8CEA-F3D414E8D78E}" type="parTrans" cxnId="{A7D85893-C1D5-48A5-8606-F67A10678B0F}">
      <dgm:prSet/>
      <dgm:spPr/>
      <dgm:t>
        <a:bodyPr/>
        <a:lstStyle/>
        <a:p>
          <a:endParaRPr lang="en-US"/>
        </a:p>
      </dgm:t>
    </dgm:pt>
    <dgm:pt modelId="{F83D9190-49E8-46A0-AA90-03ADF320D988}" type="sibTrans" cxnId="{A7D85893-C1D5-48A5-8606-F67A10678B0F}">
      <dgm:prSet/>
      <dgm:spPr/>
      <dgm:t>
        <a:bodyPr/>
        <a:lstStyle/>
        <a:p>
          <a:endParaRPr lang="en-US"/>
        </a:p>
      </dgm:t>
    </dgm:pt>
    <dgm:pt modelId="{DE13CD75-4E7F-4712-9D4F-A0364FE428F4}">
      <dgm:prSet custT="1"/>
      <dgm:spPr>
        <a:solidFill>
          <a:schemeClr val="accent1">
            <a:lumMod val="60000"/>
            <a:lumOff val="40000"/>
            <a:alpha val="90000"/>
          </a:schemeClr>
        </a:solidFill>
      </dgm:spPr>
      <dgm:t>
        <a:bodyPr/>
        <a:lstStyle/>
        <a:p>
          <a:r>
            <a:rPr lang="en-US" sz="1800" dirty="0">
              <a:latin typeface="Arial" panose="020B0604020202020204" pitchFamily="34" charset="0"/>
              <a:cs typeface="Arial" panose="020B0604020202020204" pitchFamily="34" charset="0"/>
            </a:rPr>
            <a:t>Pay supplier for raw materials</a:t>
          </a:r>
        </a:p>
      </dgm:t>
    </dgm:pt>
    <dgm:pt modelId="{9BF9EEEA-9616-4D01-8E9F-7F14F44CEFD2}" type="parTrans" cxnId="{1A5D9EA6-1C95-4007-ACB6-A3AE33042F11}">
      <dgm:prSet/>
      <dgm:spPr/>
      <dgm:t>
        <a:bodyPr/>
        <a:lstStyle/>
        <a:p>
          <a:endParaRPr lang="en-US"/>
        </a:p>
      </dgm:t>
    </dgm:pt>
    <dgm:pt modelId="{5938FA32-593F-43D6-BA93-BDB406849A61}" type="sibTrans" cxnId="{1A5D9EA6-1C95-4007-ACB6-A3AE33042F11}">
      <dgm:prSet/>
      <dgm:spPr/>
      <dgm:t>
        <a:bodyPr/>
        <a:lstStyle/>
        <a:p>
          <a:endParaRPr lang="en-US"/>
        </a:p>
      </dgm:t>
    </dgm:pt>
    <dgm:pt modelId="{394450C2-0A37-477A-90DE-B9B4C88DF750}">
      <dgm:prSet custT="1"/>
      <dgm:spPr>
        <a:solidFill>
          <a:schemeClr val="accent1">
            <a:lumMod val="60000"/>
            <a:lumOff val="40000"/>
            <a:alpha val="90000"/>
          </a:schemeClr>
        </a:solidFill>
      </dgm:spPr>
      <dgm:t>
        <a:bodyPr/>
        <a:lstStyle/>
        <a:p>
          <a:r>
            <a:rPr lang="en-US" sz="1800" dirty="0">
              <a:latin typeface="Arial" panose="020B0604020202020204" pitchFamily="34" charset="0"/>
              <a:cs typeface="Arial" panose="020B0604020202020204" pitchFamily="34" charset="0"/>
            </a:rPr>
            <a:t>CASH OUTLOW</a:t>
          </a:r>
        </a:p>
      </dgm:t>
    </dgm:pt>
    <dgm:pt modelId="{B0B9261B-A2AB-46CD-B51B-C1BFC5AA0665}" type="parTrans" cxnId="{164D357D-B329-4136-BEBD-DD77C538D994}">
      <dgm:prSet/>
      <dgm:spPr/>
      <dgm:t>
        <a:bodyPr/>
        <a:lstStyle/>
        <a:p>
          <a:endParaRPr lang="en-US"/>
        </a:p>
      </dgm:t>
    </dgm:pt>
    <dgm:pt modelId="{F4E4BF7A-8823-4D4E-8058-5B9A2016661D}" type="sibTrans" cxnId="{164D357D-B329-4136-BEBD-DD77C538D994}">
      <dgm:prSet/>
      <dgm:spPr/>
      <dgm:t>
        <a:bodyPr/>
        <a:lstStyle/>
        <a:p>
          <a:endParaRPr lang="en-US"/>
        </a:p>
      </dgm:t>
    </dgm:pt>
    <dgm:pt modelId="{FA938E72-77EC-4CC2-8784-141179E1D5DD}">
      <dgm:prSet/>
      <dgm:spPr/>
      <dgm:t>
        <a:bodyPr/>
        <a:lstStyle/>
        <a:p>
          <a:pPr>
            <a:defRPr b="1"/>
          </a:pPr>
          <a:r>
            <a:rPr lang="en-US"/>
            <a:t>March</a:t>
          </a:r>
        </a:p>
      </dgm:t>
    </dgm:pt>
    <dgm:pt modelId="{04E05674-1303-4BA9-A1E7-3D49A75D31EA}" type="parTrans" cxnId="{04DD7598-E72E-4264-94B4-E7986601E4CF}">
      <dgm:prSet/>
      <dgm:spPr/>
      <dgm:t>
        <a:bodyPr/>
        <a:lstStyle/>
        <a:p>
          <a:endParaRPr lang="en-US"/>
        </a:p>
      </dgm:t>
    </dgm:pt>
    <dgm:pt modelId="{1A4D7A55-4B21-49E7-B6A8-1CB2FA30D795}" type="sibTrans" cxnId="{04DD7598-E72E-4264-94B4-E7986601E4CF}">
      <dgm:prSet/>
      <dgm:spPr/>
      <dgm:t>
        <a:bodyPr/>
        <a:lstStyle/>
        <a:p>
          <a:endParaRPr lang="en-US"/>
        </a:p>
      </dgm:t>
    </dgm:pt>
    <dgm:pt modelId="{7929273F-BFE0-4893-B1BF-6F1F11AB4781}">
      <dgm:prSet custT="1"/>
      <dgm:spPr>
        <a:solidFill>
          <a:schemeClr val="accent1">
            <a:lumMod val="60000"/>
            <a:lumOff val="40000"/>
            <a:alpha val="90000"/>
          </a:schemeClr>
        </a:solidFill>
      </dgm:spPr>
      <dgm:t>
        <a:bodyPr/>
        <a:lstStyle/>
        <a:p>
          <a:r>
            <a:rPr lang="en-US" sz="1800" dirty="0">
              <a:latin typeface="Arial" panose="020B0604020202020204" pitchFamily="34" charset="0"/>
              <a:cs typeface="Arial" panose="020B0604020202020204" pitchFamily="34" charset="0"/>
            </a:rPr>
            <a:t>Sell product on 30 days credit</a:t>
          </a:r>
        </a:p>
      </dgm:t>
    </dgm:pt>
    <dgm:pt modelId="{5D98A9F5-A342-4623-998C-3BD3B293DCBD}" type="parTrans" cxnId="{5A812941-DE48-45D3-8A12-A80422811F26}">
      <dgm:prSet/>
      <dgm:spPr/>
      <dgm:t>
        <a:bodyPr/>
        <a:lstStyle/>
        <a:p>
          <a:endParaRPr lang="en-US"/>
        </a:p>
      </dgm:t>
    </dgm:pt>
    <dgm:pt modelId="{4C7B03D3-8A6C-4594-8195-A2A5A8380402}" type="sibTrans" cxnId="{5A812941-DE48-45D3-8A12-A80422811F26}">
      <dgm:prSet/>
      <dgm:spPr/>
      <dgm:t>
        <a:bodyPr/>
        <a:lstStyle/>
        <a:p>
          <a:endParaRPr lang="en-US"/>
        </a:p>
      </dgm:t>
    </dgm:pt>
    <dgm:pt modelId="{D065D1F6-6D68-4F19-8F06-4E351E99CDF0}">
      <dgm:prSet/>
      <dgm:spPr/>
      <dgm:t>
        <a:bodyPr/>
        <a:lstStyle/>
        <a:p>
          <a:pPr>
            <a:defRPr b="1"/>
          </a:pPr>
          <a:r>
            <a:rPr lang="en-US"/>
            <a:t>April</a:t>
          </a:r>
        </a:p>
      </dgm:t>
    </dgm:pt>
    <dgm:pt modelId="{ADBE816B-7CFF-4F25-B15F-5610C77C84EA}" type="parTrans" cxnId="{F6E8332F-1122-423C-B496-D752934F42C5}">
      <dgm:prSet/>
      <dgm:spPr/>
      <dgm:t>
        <a:bodyPr/>
        <a:lstStyle/>
        <a:p>
          <a:endParaRPr lang="en-US"/>
        </a:p>
      </dgm:t>
    </dgm:pt>
    <dgm:pt modelId="{7EB626F5-482A-422B-A37F-BC6C3ABA07F8}" type="sibTrans" cxnId="{F6E8332F-1122-423C-B496-D752934F42C5}">
      <dgm:prSet/>
      <dgm:spPr/>
      <dgm:t>
        <a:bodyPr/>
        <a:lstStyle/>
        <a:p>
          <a:endParaRPr lang="en-US"/>
        </a:p>
      </dgm:t>
    </dgm:pt>
    <dgm:pt modelId="{82B1FC26-16D8-4CA9-AAEF-8161043A8081}">
      <dgm:prSet custT="1"/>
      <dgm:spPr>
        <a:solidFill>
          <a:schemeClr val="accent1">
            <a:lumMod val="60000"/>
            <a:lumOff val="40000"/>
            <a:alpha val="90000"/>
          </a:schemeClr>
        </a:solidFill>
      </dgm:spPr>
      <dgm:t>
        <a:bodyPr/>
        <a:lstStyle/>
        <a:p>
          <a:r>
            <a:rPr lang="en-US" sz="1800" dirty="0" err="1">
              <a:latin typeface="Arial" panose="020B0604020202020204" pitchFamily="34" charset="0"/>
              <a:cs typeface="Arial" panose="020B0604020202020204" pitchFamily="34" charset="0"/>
            </a:rPr>
            <a:t>Recive</a:t>
          </a:r>
          <a:r>
            <a:rPr lang="en-US" sz="1800" dirty="0">
              <a:latin typeface="Arial" panose="020B0604020202020204" pitchFamily="34" charset="0"/>
              <a:cs typeface="Arial" panose="020B0604020202020204" pitchFamily="34" charset="0"/>
            </a:rPr>
            <a:t> cash for product</a:t>
          </a:r>
        </a:p>
      </dgm:t>
    </dgm:pt>
    <dgm:pt modelId="{DF142A16-ED81-4091-B00E-870467C0AF68}" type="parTrans" cxnId="{BADA0FF3-A7B4-4ED4-8A31-74BA48E2E4D1}">
      <dgm:prSet/>
      <dgm:spPr/>
      <dgm:t>
        <a:bodyPr/>
        <a:lstStyle/>
        <a:p>
          <a:endParaRPr lang="en-US"/>
        </a:p>
      </dgm:t>
    </dgm:pt>
    <dgm:pt modelId="{E776E9E2-12DC-4BA3-99B5-29A6C70DE39F}" type="sibTrans" cxnId="{BADA0FF3-A7B4-4ED4-8A31-74BA48E2E4D1}">
      <dgm:prSet/>
      <dgm:spPr/>
      <dgm:t>
        <a:bodyPr/>
        <a:lstStyle/>
        <a:p>
          <a:endParaRPr lang="en-US"/>
        </a:p>
      </dgm:t>
    </dgm:pt>
    <dgm:pt modelId="{1CE3AE4C-1434-4916-B6BE-8DD89AF540DB}">
      <dgm:prSet custT="1"/>
      <dgm:spPr>
        <a:solidFill>
          <a:schemeClr val="accent1">
            <a:lumMod val="60000"/>
            <a:lumOff val="40000"/>
            <a:alpha val="90000"/>
          </a:schemeClr>
        </a:solidFill>
      </dgm:spPr>
      <dgm:t>
        <a:bodyPr/>
        <a:lstStyle/>
        <a:p>
          <a:r>
            <a:rPr lang="en-US" sz="1800" dirty="0">
              <a:latin typeface="Arial" panose="020B0604020202020204" pitchFamily="34" charset="0"/>
              <a:cs typeface="Arial" panose="020B0604020202020204" pitchFamily="34" charset="0"/>
            </a:rPr>
            <a:t>CASH INFLOW</a:t>
          </a:r>
        </a:p>
      </dgm:t>
    </dgm:pt>
    <dgm:pt modelId="{5233D334-174E-4DCF-8143-D8EFEAA46771}" type="parTrans" cxnId="{AA9B76EF-5325-4536-B646-516BDFB63F72}">
      <dgm:prSet/>
      <dgm:spPr/>
      <dgm:t>
        <a:bodyPr/>
        <a:lstStyle/>
        <a:p>
          <a:endParaRPr lang="en-US"/>
        </a:p>
      </dgm:t>
    </dgm:pt>
    <dgm:pt modelId="{EB751672-8063-4268-8602-BE603150573A}" type="sibTrans" cxnId="{AA9B76EF-5325-4536-B646-516BDFB63F72}">
      <dgm:prSet/>
      <dgm:spPr/>
      <dgm:t>
        <a:bodyPr/>
        <a:lstStyle/>
        <a:p>
          <a:endParaRPr lang="en-US"/>
        </a:p>
      </dgm:t>
    </dgm:pt>
    <dgm:pt modelId="{050E8332-EA51-41DE-9B23-FBB24175F7BD}" type="pres">
      <dgm:prSet presAssocID="{54F430F0-CC69-4F76-A3E1-7F5FF915219D}" presName="root" presStyleCnt="0">
        <dgm:presLayoutVars>
          <dgm:chMax/>
          <dgm:chPref/>
          <dgm:animLvl val="lvl"/>
        </dgm:presLayoutVars>
      </dgm:prSet>
      <dgm:spPr/>
    </dgm:pt>
    <dgm:pt modelId="{08049A91-5BC3-443C-99F5-9340735A896F}" type="pres">
      <dgm:prSet presAssocID="{54F430F0-CC69-4F76-A3E1-7F5FF915219D}" presName="divider" presStyleLbl="node1" presStyleIdx="0" presStyleCnt="1"/>
      <dgm:spPr>
        <a:solidFill>
          <a:schemeClr val="accent1">
            <a:lumMod val="60000"/>
            <a:lumOff val="40000"/>
          </a:schemeClr>
        </a:solidFill>
      </dgm:spPr>
    </dgm:pt>
    <dgm:pt modelId="{B6CAC9AB-E905-46D7-92A7-89D28005A8BE}" type="pres">
      <dgm:prSet presAssocID="{54F430F0-CC69-4F76-A3E1-7F5FF915219D}" presName="nodes" presStyleCnt="0">
        <dgm:presLayoutVars>
          <dgm:chMax/>
          <dgm:chPref/>
          <dgm:animLvl val="lvl"/>
        </dgm:presLayoutVars>
      </dgm:prSet>
      <dgm:spPr/>
    </dgm:pt>
    <dgm:pt modelId="{F81704D4-BF0C-4903-B057-41F1CE58734E}" type="pres">
      <dgm:prSet presAssocID="{D19F2A2F-8100-4B89-8B06-B2C8C0887480}" presName="composite" presStyleCnt="0"/>
      <dgm:spPr/>
    </dgm:pt>
    <dgm:pt modelId="{8EE97027-D769-4A4A-AA93-949DF56122DF}" type="pres">
      <dgm:prSet presAssocID="{D19F2A2F-8100-4B89-8B06-B2C8C0887480}" presName="L1TextContainer" presStyleLbl="revTx" presStyleIdx="0" presStyleCnt="4">
        <dgm:presLayoutVars>
          <dgm:chMax val="1"/>
          <dgm:chPref val="1"/>
          <dgm:bulletEnabled val="1"/>
        </dgm:presLayoutVars>
      </dgm:prSet>
      <dgm:spPr/>
    </dgm:pt>
    <dgm:pt modelId="{F292B118-D283-42D1-8AD6-262610912AEE}" type="pres">
      <dgm:prSet presAssocID="{D19F2A2F-8100-4B89-8B06-B2C8C0887480}" presName="L2TextContainerWrapper" presStyleCnt="0">
        <dgm:presLayoutVars>
          <dgm:chMax val="0"/>
          <dgm:chPref val="0"/>
          <dgm:bulletEnabled val="1"/>
        </dgm:presLayoutVars>
      </dgm:prSet>
      <dgm:spPr/>
    </dgm:pt>
    <dgm:pt modelId="{64B94DCF-7A79-4C07-97F0-59BF5AED75EE}" type="pres">
      <dgm:prSet presAssocID="{D19F2A2F-8100-4B89-8B06-B2C8C0887480}" presName="L2TextContainer" presStyleLbl="bgAccFollowNode1" presStyleIdx="0" presStyleCnt="4"/>
      <dgm:spPr/>
    </dgm:pt>
    <dgm:pt modelId="{FDC64DCE-EAEB-46D3-B9B1-9A1C200DEDF9}" type="pres">
      <dgm:prSet presAssocID="{D19F2A2F-8100-4B89-8B06-B2C8C0887480}" presName="FlexibleEmptyPlaceHolder" presStyleCnt="0"/>
      <dgm:spPr/>
    </dgm:pt>
    <dgm:pt modelId="{49A0B504-15EB-4290-B1B4-64F6DA61494B}" type="pres">
      <dgm:prSet presAssocID="{D19F2A2F-8100-4B89-8B06-B2C8C0887480}" presName="ConnectLine" presStyleLbl="alignNode1" presStyleIdx="0" presStyleCnt="4"/>
      <dgm:spPr>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ln>
        <a:effectLst>
          <a:outerShdw blurRad="40000" dist="23000" dir="5400000" rotWithShape="0">
            <a:srgbClr val="000000">
              <a:alpha val="35000"/>
            </a:srgbClr>
          </a:outerShdw>
        </a:effectLst>
      </dgm:spPr>
    </dgm:pt>
    <dgm:pt modelId="{8F290706-A84D-48B7-8232-B99EB8A7DEE8}" type="pres">
      <dgm:prSet presAssocID="{D19F2A2F-8100-4B89-8B06-B2C8C0887480}" presName="ConnectorPoint" presStyleLbl="fgAcc1" presStyleIdx="0" presStyleCnt="4"/>
      <dgm:spPr>
        <a:solidFill>
          <a:schemeClr val="lt1">
            <a:alpha val="90000"/>
            <a:hueOff val="0"/>
            <a:satOff val="0"/>
            <a:lumOff val="0"/>
            <a:alphaOff val="0"/>
          </a:schemeClr>
        </a:solidFill>
        <a:ln w="9525" cap="flat" cmpd="sng" algn="ctr">
          <a:noFill/>
          <a:prstDash val="solid"/>
        </a:ln>
        <a:effectLst/>
      </dgm:spPr>
    </dgm:pt>
    <dgm:pt modelId="{E2CFF58C-9B82-4B1F-98E4-E8F6C36164C8}" type="pres">
      <dgm:prSet presAssocID="{D19F2A2F-8100-4B89-8B06-B2C8C0887480}" presName="EmptyPlaceHolder" presStyleCnt="0"/>
      <dgm:spPr/>
    </dgm:pt>
    <dgm:pt modelId="{12A3DE1C-4280-443B-BE48-5D6F2ADFFE70}" type="pres">
      <dgm:prSet presAssocID="{29BF2961-85A9-4EE6-A0F3-A27D2BAF154A}" presName="spaceBetweenRectangles" presStyleCnt="0"/>
      <dgm:spPr/>
    </dgm:pt>
    <dgm:pt modelId="{95ACADC6-E8E0-4354-9D13-B435C32FDDE4}" type="pres">
      <dgm:prSet presAssocID="{5951E579-547D-46AA-9353-296C703EFA38}" presName="composite" presStyleCnt="0"/>
      <dgm:spPr/>
    </dgm:pt>
    <dgm:pt modelId="{95C96099-3311-474F-BFC3-0753928AD2F7}" type="pres">
      <dgm:prSet presAssocID="{5951E579-547D-46AA-9353-296C703EFA38}" presName="L1TextContainer" presStyleLbl="revTx" presStyleIdx="1" presStyleCnt="4">
        <dgm:presLayoutVars>
          <dgm:chMax val="1"/>
          <dgm:chPref val="1"/>
          <dgm:bulletEnabled val="1"/>
        </dgm:presLayoutVars>
      </dgm:prSet>
      <dgm:spPr/>
    </dgm:pt>
    <dgm:pt modelId="{A27233C7-C80A-4638-B925-8E5C2A9E3962}" type="pres">
      <dgm:prSet presAssocID="{5951E579-547D-46AA-9353-296C703EFA38}" presName="L2TextContainerWrapper" presStyleCnt="0">
        <dgm:presLayoutVars>
          <dgm:chMax val="0"/>
          <dgm:chPref val="0"/>
          <dgm:bulletEnabled val="1"/>
        </dgm:presLayoutVars>
      </dgm:prSet>
      <dgm:spPr/>
    </dgm:pt>
    <dgm:pt modelId="{1931B4D0-DCD2-4309-A0B1-E823563841D1}" type="pres">
      <dgm:prSet presAssocID="{5951E579-547D-46AA-9353-296C703EFA38}" presName="L2TextContainer" presStyleLbl="bgAccFollowNode1" presStyleIdx="1" presStyleCnt="4"/>
      <dgm:spPr/>
    </dgm:pt>
    <dgm:pt modelId="{5A1F195E-9A53-407E-9EBD-4E4F6F3484F8}" type="pres">
      <dgm:prSet presAssocID="{5951E579-547D-46AA-9353-296C703EFA38}" presName="FlexibleEmptyPlaceHolder" presStyleCnt="0"/>
      <dgm:spPr/>
    </dgm:pt>
    <dgm:pt modelId="{1D81E7AB-B287-4DEE-B0E7-90CE91AE4F32}" type="pres">
      <dgm:prSet presAssocID="{5951E579-547D-46AA-9353-296C703EFA38}" presName="ConnectLine" presStyleLbl="alignNode1" presStyleIdx="1" presStyleCnt="4"/>
      <dgm:spPr>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ln>
        <a:effectLst>
          <a:outerShdw blurRad="40000" dist="23000" dir="5400000" rotWithShape="0">
            <a:srgbClr val="000000">
              <a:alpha val="35000"/>
            </a:srgbClr>
          </a:outerShdw>
        </a:effectLst>
      </dgm:spPr>
    </dgm:pt>
    <dgm:pt modelId="{B20D3814-DA4C-4106-9F5E-56ABCFD871AC}" type="pres">
      <dgm:prSet presAssocID="{5951E579-547D-46AA-9353-296C703EFA38}" presName="ConnectorPoint" presStyleLbl="fgAcc1" presStyleIdx="1" presStyleCnt="4"/>
      <dgm:spPr>
        <a:solidFill>
          <a:schemeClr val="lt1">
            <a:alpha val="90000"/>
            <a:hueOff val="0"/>
            <a:satOff val="0"/>
            <a:lumOff val="0"/>
            <a:alphaOff val="0"/>
          </a:schemeClr>
        </a:solidFill>
        <a:ln w="9525" cap="flat" cmpd="sng" algn="ctr">
          <a:noFill/>
          <a:prstDash val="solid"/>
        </a:ln>
        <a:effectLst/>
      </dgm:spPr>
    </dgm:pt>
    <dgm:pt modelId="{499A262A-738C-40FF-B7E0-C0C77FC2D192}" type="pres">
      <dgm:prSet presAssocID="{5951E579-547D-46AA-9353-296C703EFA38}" presName="EmptyPlaceHolder" presStyleCnt="0"/>
      <dgm:spPr/>
    </dgm:pt>
    <dgm:pt modelId="{9697D248-8686-4C66-9676-348BCB39975A}" type="pres">
      <dgm:prSet presAssocID="{F83D9190-49E8-46A0-AA90-03ADF320D988}" presName="spaceBetweenRectangles" presStyleCnt="0"/>
      <dgm:spPr/>
    </dgm:pt>
    <dgm:pt modelId="{E87FBEB2-B26A-4913-897A-E3E9854438A6}" type="pres">
      <dgm:prSet presAssocID="{FA938E72-77EC-4CC2-8784-141179E1D5DD}" presName="composite" presStyleCnt="0"/>
      <dgm:spPr/>
    </dgm:pt>
    <dgm:pt modelId="{1F28B347-DFC1-44B1-9DCC-6336F50BD73E}" type="pres">
      <dgm:prSet presAssocID="{FA938E72-77EC-4CC2-8784-141179E1D5DD}" presName="L1TextContainer" presStyleLbl="revTx" presStyleIdx="2" presStyleCnt="4">
        <dgm:presLayoutVars>
          <dgm:chMax val="1"/>
          <dgm:chPref val="1"/>
          <dgm:bulletEnabled val="1"/>
        </dgm:presLayoutVars>
      </dgm:prSet>
      <dgm:spPr/>
    </dgm:pt>
    <dgm:pt modelId="{B3EF6052-0E42-4043-A42E-6A7A2CBB31A0}" type="pres">
      <dgm:prSet presAssocID="{FA938E72-77EC-4CC2-8784-141179E1D5DD}" presName="L2TextContainerWrapper" presStyleCnt="0">
        <dgm:presLayoutVars>
          <dgm:chMax val="0"/>
          <dgm:chPref val="0"/>
          <dgm:bulletEnabled val="1"/>
        </dgm:presLayoutVars>
      </dgm:prSet>
      <dgm:spPr/>
    </dgm:pt>
    <dgm:pt modelId="{89655616-5397-4380-9890-2C529BA09311}" type="pres">
      <dgm:prSet presAssocID="{FA938E72-77EC-4CC2-8784-141179E1D5DD}" presName="L2TextContainer" presStyleLbl="bgAccFollowNode1" presStyleIdx="2" presStyleCnt="4"/>
      <dgm:spPr/>
    </dgm:pt>
    <dgm:pt modelId="{6E433471-E335-4558-B80B-694BF942C167}" type="pres">
      <dgm:prSet presAssocID="{FA938E72-77EC-4CC2-8784-141179E1D5DD}" presName="FlexibleEmptyPlaceHolder" presStyleCnt="0"/>
      <dgm:spPr/>
    </dgm:pt>
    <dgm:pt modelId="{F57238A3-E13D-4295-98D1-B8FA91675BC0}" type="pres">
      <dgm:prSet presAssocID="{FA938E72-77EC-4CC2-8784-141179E1D5DD}" presName="ConnectLine" presStyleLbl="alignNode1" presStyleIdx="2" presStyleCnt="4"/>
      <dgm:spPr>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ln>
        <a:effectLst>
          <a:outerShdw blurRad="40000" dist="23000" dir="5400000" rotWithShape="0">
            <a:srgbClr val="000000">
              <a:alpha val="35000"/>
            </a:srgbClr>
          </a:outerShdw>
        </a:effectLst>
      </dgm:spPr>
    </dgm:pt>
    <dgm:pt modelId="{630AFE19-55EF-496E-B15A-E102BD2E360A}" type="pres">
      <dgm:prSet presAssocID="{FA938E72-77EC-4CC2-8784-141179E1D5DD}" presName="ConnectorPoint" presStyleLbl="fgAcc1" presStyleIdx="2" presStyleCnt="4"/>
      <dgm:spPr>
        <a:solidFill>
          <a:schemeClr val="lt1">
            <a:alpha val="90000"/>
            <a:hueOff val="0"/>
            <a:satOff val="0"/>
            <a:lumOff val="0"/>
            <a:alphaOff val="0"/>
          </a:schemeClr>
        </a:solidFill>
        <a:ln w="9525" cap="flat" cmpd="sng" algn="ctr">
          <a:noFill/>
          <a:prstDash val="solid"/>
        </a:ln>
        <a:effectLst/>
      </dgm:spPr>
    </dgm:pt>
    <dgm:pt modelId="{C44C560D-C22B-4BB5-A55C-927005A53272}" type="pres">
      <dgm:prSet presAssocID="{FA938E72-77EC-4CC2-8784-141179E1D5DD}" presName="EmptyPlaceHolder" presStyleCnt="0"/>
      <dgm:spPr/>
    </dgm:pt>
    <dgm:pt modelId="{ACBCB14B-A095-4FDA-A1D2-EBB1692C553E}" type="pres">
      <dgm:prSet presAssocID="{1A4D7A55-4B21-49E7-B6A8-1CB2FA30D795}" presName="spaceBetweenRectangles" presStyleCnt="0"/>
      <dgm:spPr/>
    </dgm:pt>
    <dgm:pt modelId="{64DF3051-91AC-41B5-8498-E24D506171DF}" type="pres">
      <dgm:prSet presAssocID="{D065D1F6-6D68-4F19-8F06-4E351E99CDF0}" presName="composite" presStyleCnt="0"/>
      <dgm:spPr/>
    </dgm:pt>
    <dgm:pt modelId="{F860FA35-B73E-4963-941E-5B75EEA20782}" type="pres">
      <dgm:prSet presAssocID="{D065D1F6-6D68-4F19-8F06-4E351E99CDF0}" presName="L1TextContainer" presStyleLbl="revTx" presStyleIdx="3" presStyleCnt="4">
        <dgm:presLayoutVars>
          <dgm:chMax val="1"/>
          <dgm:chPref val="1"/>
          <dgm:bulletEnabled val="1"/>
        </dgm:presLayoutVars>
      </dgm:prSet>
      <dgm:spPr/>
    </dgm:pt>
    <dgm:pt modelId="{F8856E6E-BEDD-49DD-8ED0-77BF4BE8A022}" type="pres">
      <dgm:prSet presAssocID="{D065D1F6-6D68-4F19-8F06-4E351E99CDF0}" presName="L2TextContainerWrapper" presStyleCnt="0">
        <dgm:presLayoutVars>
          <dgm:chMax val="0"/>
          <dgm:chPref val="0"/>
          <dgm:bulletEnabled val="1"/>
        </dgm:presLayoutVars>
      </dgm:prSet>
      <dgm:spPr/>
    </dgm:pt>
    <dgm:pt modelId="{C697E7A6-C2F6-405D-8BCC-A91779C8AC71}" type="pres">
      <dgm:prSet presAssocID="{D065D1F6-6D68-4F19-8F06-4E351E99CDF0}" presName="L2TextContainer" presStyleLbl="bgAccFollowNode1" presStyleIdx="3" presStyleCnt="4"/>
      <dgm:spPr/>
    </dgm:pt>
    <dgm:pt modelId="{AF6CCB69-BE80-4219-9C62-2EB261152A2F}" type="pres">
      <dgm:prSet presAssocID="{D065D1F6-6D68-4F19-8F06-4E351E99CDF0}" presName="FlexibleEmptyPlaceHolder" presStyleCnt="0"/>
      <dgm:spPr/>
    </dgm:pt>
    <dgm:pt modelId="{EE3A0056-3CAA-40A3-9A18-A644AC2B6748}" type="pres">
      <dgm:prSet presAssocID="{D065D1F6-6D68-4F19-8F06-4E351E99CDF0}" presName="ConnectLine" presStyleLbl="alignNode1" presStyleIdx="3" presStyleCnt="4"/>
      <dgm:spPr>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ln>
        <a:effectLst>
          <a:outerShdw blurRad="40000" dist="23000" dir="5400000" rotWithShape="0">
            <a:srgbClr val="000000">
              <a:alpha val="35000"/>
            </a:srgbClr>
          </a:outerShdw>
        </a:effectLst>
      </dgm:spPr>
    </dgm:pt>
    <dgm:pt modelId="{AF20BAF8-1E78-479F-ADEB-1312F75AA04F}" type="pres">
      <dgm:prSet presAssocID="{D065D1F6-6D68-4F19-8F06-4E351E99CDF0}" presName="ConnectorPoint" presStyleLbl="fgAcc1" presStyleIdx="3" presStyleCnt="4"/>
      <dgm:spPr>
        <a:solidFill>
          <a:schemeClr val="lt1">
            <a:alpha val="90000"/>
            <a:hueOff val="0"/>
            <a:satOff val="0"/>
            <a:lumOff val="0"/>
            <a:alphaOff val="0"/>
          </a:schemeClr>
        </a:solidFill>
        <a:ln w="9525" cap="flat" cmpd="sng" algn="ctr">
          <a:noFill/>
          <a:prstDash val="solid"/>
        </a:ln>
        <a:effectLst/>
      </dgm:spPr>
    </dgm:pt>
    <dgm:pt modelId="{13197E52-1C21-4B67-AF05-45817AACE33F}" type="pres">
      <dgm:prSet presAssocID="{D065D1F6-6D68-4F19-8F06-4E351E99CDF0}" presName="EmptyPlaceHolder" presStyleCnt="0"/>
      <dgm:spPr/>
    </dgm:pt>
  </dgm:ptLst>
  <dgm:cxnLst>
    <dgm:cxn modelId="{B43D1201-24CC-46CB-BADF-4AFE9A94E162}" type="presOf" srcId="{DE13CD75-4E7F-4712-9D4F-A0364FE428F4}" destId="{1931B4D0-DCD2-4309-A0B1-E823563841D1}" srcOrd="0" destOrd="0" presId="urn:microsoft.com/office/officeart/2017/3/layout/HorizontalPathTimeline"/>
    <dgm:cxn modelId="{87548C05-52AA-40AA-9B36-1E0DC3EC4ACF}" type="presOf" srcId="{7929273F-BFE0-4893-B1BF-6F1F11AB4781}" destId="{89655616-5397-4380-9890-2C529BA09311}" srcOrd="0" destOrd="0" presId="urn:microsoft.com/office/officeart/2017/3/layout/HorizontalPathTimeline"/>
    <dgm:cxn modelId="{6FCD4B1C-3F2B-4C09-8568-47EDCBF18366}" type="presOf" srcId="{54F430F0-CC69-4F76-A3E1-7F5FF915219D}" destId="{050E8332-EA51-41DE-9B23-FBB24175F7BD}" srcOrd="0" destOrd="0" presId="urn:microsoft.com/office/officeart/2017/3/layout/HorizontalPathTimeline"/>
    <dgm:cxn modelId="{F6E8332F-1122-423C-B496-D752934F42C5}" srcId="{54F430F0-CC69-4F76-A3E1-7F5FF915219D}" destId="{D065D1F6-6D68-4F19-8F06-4E351E99CDF0}" srcOrd="3" destOrd="0" parTransId="{ADBE816B-7CFF-4F25-B15F-5610C77C84EA}" sibTransId="{7EB626F5-482A-422B-A37F-BC6C3ABA07F8}"/>
    <dgm:cxn modelId="{1D7D393D-5B52-44D9-96A1-A980787F590B}" type="presOf" srcId="{5951E579-547D-46AA-9353-296C703EFA38}" destId="{95C96099-3311-474F-BFC3-0753928AD2F7}" srcOrd="0" destOrd="0" presId="urn:microsoft.com/office/officeart/2017/3/layout/HorizontalPathTimeline"/>
    <dgm:cxn modelId="{5A812941-DE48-45D3-8A12-A80422811F26}" srcId="{FA938E72-77EC-4CC2-8784-141179E1D5DD}" destId="{7929273F-BFE0-4893-B1BF-6F1F11AB4781}" srcOrd="0" destOrd="0" parTransId="{5D98A9F5-A342-4623-998C-3BD3B293DCBD}" sibTransId="{4C7B03D3-8A6C-4594-8195-A2A5A8380402}"/>
    <dgm:cxn modelId="{9083C24D-7A7D-43E3-9566-0FBF29FF2837}" type="presOf" srcId="{82B1FC26-16D8-4CA9-AAEF-8161043A8081}" destId="{C697E7A6-C2F6-405D-8BCC-A91779C8AC71}" srcOrd="0" destOrd="0" presId="urn:microsoft.com/office/officeart/2017/3/layout/HorizontalPathTimeline"/>
    <dgm:cxn modelId="{6EC4446E-3276-4AF1-86EF-8CF16D3CB9BD}" type="presOf" srcId="{394450C2-0A37-477A-90DE-B9B4C88DF750}" destId="{1931B4D0-DCD2-4309-A0B1-E823563841D1}" srcOrd="0" destOrd="1" presId="urn:microsoft.com/office/officeart/2017/3/layout/HorizontalPathTimeline"/>
    <dgm:cxn modelId="{0756FF59-A851-4EBC-BDC7-93DF1274BF2B}" type="presOf" srcId="{D19F2A2F-8100-4B89-8B06-B2C8C0887480}" destId="{8EE97027-D769-4A4A-AA93-949DF56122DF}" srcOrd="0" destOrd="0" presId="urn:microsoft.com/office/officeart/2017/3/layout/HorizontalPathTimeline"/>
    <dgm:cxn modelId="{164D357D-B329-4136-BEBD-DD77C538D994}" srcId="{5951E579-547D-46AA-9353-296C703EFA38}" destId="{394450C2-0A37-477A-90DE-B9B4C88DF750}" srcOrd="1" destOrd="0" parTransId="{B0B9261B-A2AB-46CD-B51B-C1BFC5AA0665}" sibTransId="{F4E4BF7A-8823-4D4E-8058-5B9A2016661D}"/>
    <dgm:cxn modelId="{8720B28F-A967-4FDC-8908-346872EB3C74}" type="presOf" srcId="{D065D1F6-6D68-4F19-8F06-4E351E99CDF0}" destId="{F860FA35-B73E-4963-941E-5B75EEA20782}" srcOrd="0" destOrd="0" presId="urn:microsoft.com/office/officeart/2017/3/layout/HorizontalPathTimeline"/>
    <dgm:cxn modelId="{A7D85893-C1D5-48A5-8606-F67A10678B0F}" srcId="{54F430F0-CC69-4F76-A3E1-7F5FF915219D}" destId="{5951E579-547D-46AA-9353-296C703EFA38}" srcOrd="1" destOrd="0" parTransId="{524F3827-C991-4E80-8CEA-F3D414E8D78E}" sibTransId="{F83D9190-49E8-46A0-AA90-03ADF320D988}"/>
    <dgm:cxn modelId="{04DD7598-E72E-4264-94B4-E7986601E4CF}" srcId="{54F430F0-CC69-4F76-A3E1-7F5FF915219D}" destId="{FA938E72-77EC-4CC2-8784-141179E1D5DD}" srcOrd="2" destOrd="0" parTransId="{04E05674-1303-4BA9-A1E7-3D49A75D31EA}" sibTransId="{1A4D7A55-4B21-49E7-B6A8-1CB2FA30D795}"/>
    <dgm:cxn modelId="{E7136099-0A62-496A-883F-CE6F5D6AD726}" type="presOf" srcId="{4CF3257F-0F44-460F-9122-0DBD9C9BC85D}" destId="{64B94DCF-7A79-4C07-97F0-59BF5AED75EE}" srcOrd="0" destOrd="0" presId="urn:microsoft.com/office/officeart/2017/3/layout/HorizontalPathTimeline"/>
    <dgm:cxn modelId="{0AD7159F-4CF0-44E8-9750-4F1379D3778F}" srcId="{54F430F0-CC69-4F76-A3E1-7F5FF915219D}" destId="{D19F2A2F-8100-4B89-8B06-B2C8C0887480}" srcOrd="0" destOrd="0" parTransId="{305221A7-D35F-4431-9E70-050009F360A6}" sibTransId="{29BF2961-85A9-4EE6-A0F3-A27D2BAF154A}"/>
    <dgm:cxn modelId="{1A5D9EA6-1C95-4007-ACB6-A3AE33042F11}" srcId="{5951E579-547D-46AA-9353-296C703EFA38}" destId="{DE13CD75-4E7F-4712-9D4F-A0364FE428F4}" srcOrd="0" destOrd="0" parTransId="{9BF9EEEA-9616-4D01-8E9F-7F14F44CEFD2}" sibTransId="{5938FA32-593F-43D6-BA93-BDB406849A61}"/>
    <dgm:cxn modelId="{9EF15FAF-D4B3-46F6-86FD-00F4772DFF05}" srcId="{D19F2A2F-8100-4B89-8B06-B2C8C0887480}" destId="{4CF3257F-0F44-460F-9122-0DBD9C9BC85D}" srcOrd="0" destOrd="0" parTransId="{3F8EDC08-BD65-42D4-B60F-A273B9D64A79}" sibTransId="{D1D284D0-6156-418E-A2F7-5B15F5389B12}"/>
    <dgm:cxn modelId="{59E939E8-0A87-464C-B45D-15740086FDAC}" type="presOf" srcId="{1CE3AE4C-1434-4916-B6BE-8DD89AF540DB}" destId="{C697E7A6-C2F6-405D-8BCC-A91779C8AC71}" srcOrd="0" destOrd="1" presId="urn:microsoft.com/office/officeart/2017/3/layout/HorizontalPathTimeline"/>
    <dgm:cxn modelId="{AA9B76EF-5325-4536-B646-516BDFB63F72}" srcId="{D065D1F6-6D68-4F19-8F06-4E351E99CDF0}" destId="{1CE3AE4C-1434-4916-B6BE-8DD89AF540DB}" srcOrd="1" destOrd="0" parTransId="{5233D334-174E-4DCF-8143-D8EFEAA46771}" sibTransId="{EB751672-8063-4268-8602-BE603150573A}"/>
    <dgm:cxn modelId="{BADA0FF3-A7B4-4ED4-8A31-74BA48E2E4D1}" srcId="{D065D1F6-6D68-4F19-8F06-4E351E99CDF0}" destId="{82B1FC26-16D8-4CA9-AAEF-8161043A8081}" srcOrd="0" destOrd="0" parTransId="{DF142A16-ED81-4091-B00E-870467C0AF68}" sibTransId="{E776E9E2-12DC-4BA3-99B5-29A6C70DE39F}"/>
    <dgm:cxn modelId="{4A0ECDF4-0AE2-41E4-A91D-84BB48D4970E}" type="presOf" srcId="{FA938E72-77EC-4CC2-8784-141179E1D5DD}" destId="{1F28B347-DFC1-44B1-9DCC-6336F50BD73E}" srcOrd="0" destOrd="0" presId="urn:microsoft.com/office/officeart/2017/3/layout/HorizontalPathTimeline"/>
    <dgm:cxn modelId="{676B93F1-3C52-4104-A539-D349B7A3E16C}" type="presParOf" srcId="{050E8332-EA51-41DE-9B23-FBB24175F7BD}" destId="{08049A91-5BC3-443C-99F5-9340735A896F}" srcOrd="0" destOrd="0" presId="urn:microsoft.com/office/officeart/2017/3/layout/HorizontalPathTimeline"/>
    <dgm:cxn modelId="{D09AD8D0-E19A-440B-B99C-5E7C7DF4B6FC}" type="presParOf" srcId="{050E8332-EA51-41DE-9B23-FBB24175F7BD}" destId="{B6CAC9AB-E905-46D7-92A7-89D28005A8BE}" srcOrd="1" destOrd="0" presId="urn:microsoft.com/office/officeart/2017/3/layout/HorizontalPathTimeline"/>
    <dgm:cxn modelId="{8DF94765-BB2F-42F4-976B-208D4DBBCC1E}" type="presParOf" srcId="{B6CAC9AB-E905-46D7-92A7-89D28005A8BE}" destId="{F81704D4-BF0C-4903-B057-41F1CE58734E}" srcOrd="0" destOrd="0" presId="urn:microsoft.com/office/officeart/2017/3/layout/HorizontalPathTimeline"/>
    <dgm:cxn modelId="{421EE65D-73F7-4EB3-B770-08E94917772B}" type="presParOf" srcId="{F81704D4-BF0C-4903-B057-41F1CE58734E}" destId="{8EE97027-D769-4A4A-AA93-949DF56122DF}" srcOrd="0" destOrd="0" presId="urn:microsoft.com/office/officeart/2017/3/layout/HorizontalPathTimeline"/>
    <dgm:cxn modelId="{4E715713-5D3D-42F4-8318-979764C608D7}" type="presParOf" srcId="{F81704D4-BF0C-4903-B057-41F1CE58734E}" destId="{F292B118-D283-42D1-8AD6-262610912AEE}" srcOrd="1" destOrd="0" presId="urn:microsoft.com/office/officeart/2017/3/layout/HorizontalPathTimeline"/>
    <dgm:cxn modelId="{6E2DBE90-E73A-4682-B8FE-FEC3EA0347D5}" type="presParOf" srcId="{F292B118-D283-42D1-8AD6-262610912AEE}" destId="{64B94DCF-7A79-4C07-97F0-59BF5AED75EE}" srcOrd="0" destOrd="0" presId="urn:microsoft.com/office/officeart/2017/3/layout/HorizontalPathTimeline"/>
    <dgm:cxn modelId="{50CCF716-1C0A-4928-A351-E884199FD3C5}" type="presParOf" srcId="{F292B118-D283-42D1-8AD6-262610912AEE}" destId="{FDC64DCE-EAEB-46D3-B9B1-9A1C200DEDF9}" srcOrd="1" destOrd="0" presId="urn:microsoft.com/office/officeart/2017/3/layout/HorizontalPathTimeline"/>
    <dgm:cxn modelId="{6E7CF6B5-A222-418A-99B5-78DD2A9A97EF}" type="presParOf" srcId="{F81704D4-BF0C-4903-B057-41F1CE58734E}" destId="{49A0B504-15EB-4290-B1B4-64F6DA61494B}" srcOrd="2" destOrd="0" presId="urn:microsoft.com/office/officeart/2017/3/layout/HorizontalPathTimeline"/>
    <dgm:cxn modelId="{ADD58BDB-7CE2-48EC-AB47-CE3A21A8CA92}" type="presParOf" srcId="{F81704D4-BF0C-4903-B057-41F1CE58734E}" destId="{8F290706-A84D-48B7-8232-B99EB8A7DEE8}" srcOrd="3" destOrd="0" presId="urn:microsoft.com/office/officeart/2017/3/layout/HorizontalPathTimeline"/>
    <dgm:cxn modelId="{456BF208-036A-4B85-959C-36E07F27AD1E}" type="presParOf" srcId="{F81704D4-BF0C-4903-B057-41F1CE58734E}" destId="{E2CFF58C-9B82-4B1F-98E4-E8F6C36164C8}" srcOrd="4" destOrd="0" presId="urn:microsoft.com/office/officeart/2017/3/layout/HorizontalPathTimeline"/>
    <dgm:cxn modelId="{5AAD6C7A-18AE-4DA8-A08E-B312BA7878E1}" type="presParOf" srcId="{B6CAC9AB-E905-46D7-92A7-89D28005A8BE}" destId="{12A3DE1C-4280-443B-BE48-5D6F2ADFFE70}" srcOrd="1" destOrd="0" presId="urn:microsoft.com/office/officeart/2017/3/layout/HorizontalPathTimeline"/>
    <dgm:cxn modelId="{74560A8C-4AB3-44DE-B476-B1BEB71F9F78}" type="presParOf" srcId="{B6CAC9AB-E905-46D7-92A7-89D28005A8BE}" destId="{95ACADC6-E8E0-4354-9D13-B435C32FDDE4}" srcOrd="2" destOrd="0" presId="urn:microsoft.com/office/officeart/2017/3/layout/HorizontalPathTimeline"/>
    <dgm:cxn modelId="{CCB00F70-10EB-4797-9342-B230390A4578}" type="presParOf" srcId="{95ACADC6-E8E0-4354-9D13-B435C32FDDE4}" destId="{95C96099-3311-474F-BFC3-0753928AD2F7}" srcOrd="0" destOrd="0" presId="urn:microsoft.com/office/officeart/2017/3/layout/HorizontalPathTimeline"/>
    <dgm:cxn modelId="{242A4F33-2F98-46F1-8C13-F4E29A05699C}" type="presParOf" srcId="{95ACADC6-E8E0-4354-9D13-B435C32FDDE4}" destId="{A27233C7-C80A-4638-B925-8E5C2A9E3962}" srcOrd="1" destOrd="0" presId="urn:microsoft.com/office/officeart/2017/3/layout/HorizontalPathTimeline"/>
    <dgm:cxn modelId="{47160B26-3EE3-4CDD-9839-D5558DAE367D}" type="presParOf" srcId="{A27233C7-C80A-4638-B925-8E5C2A9E3962}" destId="{1931B4D0-DCD2-4309-A0B1-E823563841D1}" srcOrd="0" destOrd="0" presId="urn:microsoft.com/office/officeart/2017/3/layout/HorizontalPathTimeline"/>
    <dgm:cxn modelId="{DD785E32-F87E-42DD-997F-0FDA56A67CCC}" type="presParOf" srcId="{A27233C7-C80A-4638-B925-8E5C2A9E3962}" destId="{5A1F195E-9A53-407E-9EBD-4E4F6F3484F8}" srcOrd="1" destOrd="0" presId="urn:microsoft.com/office/officeart/2017/3/layout/HorizontalPathTimeline"/>
    <dgm:cxn modelId="{E8FABDFD-BFC9-471D-9E3E-FFE97DC61A65}" type="presParOf" srcId="{95ACADC6-E8E0-4354-9D13-B435C32FDDE4}" destId="{1D81E7AB-B287-4DEE-B0E7-90CE91AE4F32}" srcOrd="2" destOrd="0" presId="urn:microsoft.com/office/officeart/2017/3/layout/HorizontalPathTimeline"/>
    <dgm:cxn modelId="{C8BF57BB-14B8-4E51-A839-347A52D8790E}" type="presParOf" srcId="{95ACADC6-E8E0-4354-9D13-B435C32FDDE4}" destId="{B20D3814-DA4C-4106-9F5E-56ABCFD871AC}" srcOrd="3" destOrd="0" presId="urn:microsoft.com/office/officeart/2017/3/layout/HorizontalPathTimeline"/>
    <dgm:cxn modelId="{510E4DDB-AF13-4696-AFF2-EA4AF9121781}" type="presParOf" srcId="{95ACADC6-E8E0-4354-9D13-B435C32FDDE4}" destId="{499A262A-738C-40FF-B7E0-C0C77FC2D192}" srcOrd="4" destOrd="0" presId="urn:microsoft.com/office/officeart/2017/3/layout/HorizontalPathTimeline"/>
    <dgm:cxn modelId="{DA58E43D-CBBD-47C0-AF3F-7671B32DA43F}" type="presParOf" srcId="{B6CAC9AB-E905-46D7-92A7-89D28005A8BE}" destId="{9697D248-8686-4C66-9676-348BCB39975A}" srcOrd="3" destOrd="0" presId="urn:microsoft.com/office/officeart/2017/3/layout/HorizontalPathTimeline"/>
    <dgm:cxn modelId="{4FAA9175-2BC9-47EC-9E53-15C622C2EC52}" type="presParOf" srcId="{B6CAC9AB-E905-46D7-92A7-89D28005A8BE}" destId="{E87FBEB2-B26A-4913-897A-E3E9854438A6}" srcOrd="4" destOrd="0" presId="urn:microsoft.com/office/officeart/2017/3/layout/HorizontalPathTimeline"/>
    <dgm:cxn modelId="{3287821B-6F69-4C2E-B278-3A1ADD0A359A}" type="presParOf" srcId="{E87FBEB2-B26A-4913-897A-E3E9854438A6}" destId="{1F28B347-DFC1-44B1-9DCC-6336F50BD73E}" srcOrd="0" destOrd="0" presId="urn:microsoft.com/office/officeart/2017/3/layout/HorizontalPathTimeline"/>
    <dgm:cxn modelId="{DE60A940-1B90-43B8-B01F-2F92675E10CC}" type="presParOf" srcId="{E87FBEB2-B26A-4913-897A-E3E9854438A6}" destId="{B3EF6052-0E42-4043-A42E-6A7A2CBB31A0}" srcOrd="1" destOrd="0" presId="urn:microsoft.com/office/officeart/2017/3/layout/HorizontalPathTimeline"/>
    <dgm:cxn modelId="{BF3B1334-21D2-4244-B54B-6A5EDBE82F00}" type="presParOf" srcId="{B3EF6052-0E42-4043-A42E-6A7A2CBB31A0}" destId="{89655616-5397-4380-9890-2C529BA09311}" srcOrd="0" destOrd="0" presId="urn:microsoft.com/office/officeart/2017/3/layout/HorizontalPathTimeline"/>
    <dgm:cxn modelId="{6860DEDE-4B25-4C79-BF90-A32855B690DE}" type="presParOf" srcId="{B3EF6052-0E42-4043-A42E-6A7A2CBB31A0}" destId="{6E433471-E335-4558-B80B-694BF942C167}" srcOrd="1" destOrd="0" presId="urn:microsoft.com/office/officeart/2017/3/layout/HorizontalPathTimeline"/>
    <dgm:cxn modelId="{29D42C74-9ACB-493E-8FB0-95BE97FE178D}" type="presParOf" srcId="{E87FBEB2-B26A-4913-897A-E3E9854438A6}" destId="{F57238A3-E13D-4295-98D1-B8FA91675BC0}" srcOrd="2" destOrd="0" presId="urn:microsoft.com/office/officeart/2017/3/layout/HorizontalPathTimeline"/>
    <dgm:cxn modelId="{85E4D87D-FA70-4D2F-8F91-0C94AF58A6E9}" type="presParOf" srcId="{E87FBEB2-B26A-4913-897A-E3E9854438A6}" destId="{630AFE19-55EF-496E-B15A-E102BD2E360A}" srcOrd="3" destOrd="0" presId="urn:microsoft.com/office/officeart/2017/3/layout/HorizontalPathTimeline"/>
    <dgm:cxn modelId="{7E42F00D-5119-4652-A9F8-35CA4717F645}" type="presParOf" srcId="{E87FBEB2-B26A-4913-897A-E3E9854438A6}" destId="{C44C560D-C22B-4BB5-A55C-927005A53272}" srcOrd="4" destOrd="0" presId="urn:microsoft.com/office/officeart/2017/3/layout/HorizontalPathTimeline"/>
    <dgm:cxn modelId="{F1CD2797-B8E3-4910-8DD8-4454273C816E}" type="presParOf" srcId="{B6CAC9AB-E905-46D7-92A7-89D28005A8BE}" destId="{ACBCB14B-A095-4FDA-A1D2-EBB1692C553E}" srcOrd="5" destOrd="0" presId="urn:microsoft.com/office/officeart/2017/3/layout/HorizontalPathTimeline"/>
    <dgm:cxn modelId="{B434FA52-2439-4A0E-80DC-837FB1E021E4}" type="presParOf" srcId="{B6CAC9AB-E905-46D7-92A7-89D28005A8BE}" destId="{64DF3051-91AC-41B5-8498-E24D506171DF}" srcOrd="6" destOrd="0" presId="urn:microsoft.com/office/officeart/2017/3/layout/HorizontalPathTimeline"/>
    <dgm:cxn modelId="{4045B249-2FF2-4DDA-859D-7001D03A76E6}" type="presParOf" srcId="{64DF3051-91AC-41B5-8498-E24D506171DF}" destId="{F860FA35-B73E-4963-941E-5B75EEA20782}" srcOrd="0" destOrd="0" presId="urn:microsoft.com/office/officeart/2017/3/layout/HorizontalPathTimeline"/>
    <dgm:cxn modelId="{8825005F-6DF0-4147-8D67-6CD853C3F810}" type="presParOf" srcId="{64DF3051-91AC-41B5-8498-E24D506171DF}" destId="{F8856E6E-BEDD-49DD-8ED0-77BF4BE8A022}" srcOrd="1" destOrd="0" presId="urn:microsoft.com/office/officeart/2017/3/layout/HorizontalPathTimeline"/>
    <dgm:cxn modelId="{F3BF752E-C9EC-48DF-81E9-F9F574F636A6}" type="presParOf" srcId="{F8856E6E-BEDD-49DD-8ED0-77BF4BE8A022}" destId="{C697E7A6-C2F6-405D-8BCC-A91779C8AC71}" srcOrd="0" destOrd="0" presId="urn:microsoft.com/office/officeart/2017/3/layout/HorizontalPathTimeline"/>
    <dgm:cxn modelId="{B650AAF1-7FC7-45BE-B897-C1E879E6AA63}" type="presParOf" srcId="{F8856E6E-BEDD-49DD-8ED0-77BF4BE8A022}" destId="{AF6CCB69-BE80-4219-9C62-2EB261152A2F}" srcOrd="1" destOrd="0" presId="urn:microsoft.com/office/officeart/2017/3/layout/HorizontalPathTimeline"/>
    <dgm:cxn modelId="{6F141E3C-4C50-4B75-B904-5F9C9FAC7CA1}" type="presParOf" srcId="{64DF3051-91AC-41B5-8498-E24D506171DF}" destId="{EE3A0056-3CAA-40A3-9A18-A644AC2B6748}" srcOrd="2" destOrd="0" presId="urn:microsoft.com/office/officeart/2017/3/layout/HorizontalPathTimeline"/>
    <dgm:cxn modelId="{7A328C0B-1C1D-4DDD-B46C-CD1174E9900F}" type="presParOf" srcId="{64DF3051-91AC-41B5-8498-E24D506171DF}" destId="{AF20BAF8-1E78-479F-ADEB-1312F75AA04F}" srcOrd="3" destOrd="0" presId="urn:microsoft.com/office/officeart/2017/3/layout/HorizontalPathTimeline"/>
    <dgm:cxn modelId="{2762FF36-1351-4184-9D18-12AC5CC75F17}" type="presParOf" srcId="{64DF3051-91AC-41B5-8498-E24D506171DF}" destId="{13197E52-1C21-4B67-AF05-45817AACE33F}"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D85069-70EE-4653-BB47-25E634EF6616}"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1113D7A9-4931-44DF-BF6D-8D4F504E889D}">
      <dgm:prSet/>
      <dgm:spPr/>
      <dgm:t>
        <a:bodyPr/>
        <a:lstStyle/>
        <a:p>
          <a:r>
            <a:rPr lang="en-GB"/>
            <a:t>Prepare projected statements according to different states of the world:</a:t>
          </a:r>
          <a:endParaRPr lang="en-US"/>
        </a:p>
      </dgm:t>
    </dgm:pt>
    <dgm:pt modelId="{2189090A-91E0-4890-9CD0-71807EE48293}" type="parTrans" cxnId="{6AC59567-DF00-4EBA-8A5F-5D3665887CB6}">
      <dgm:prSet/>
      <dgm:spPr/>
      <dgm:t>
        <a:bodyPr/>
        <a:lstStyle/>
        <a:p>
          <a:endParaRPr lang="en-US"/>
        </a:p>
      </dgm:t>
    </dgm:pt>
    <dgm:pt modelId="{E2FCDF11-34E3-4AAF-9BCD-7BA93E6D9D07}" type="sibTrans" cxnId="{6AC59567-DF00-4EBA-8A5F-5D3665887CB6}">
      <dgm:prSet/>
      <dgm:spPr/>
      <dgm:t>
        <a:bodyPr/>
        <a:lstStyle/>
        <a:p>
          <a:endParaRPr lang="en-US"/>
        </a:p>
      </dgm:t>
    </dgm:pt>
    <dgm:pt modelId="{60F5F535-55D5-4169-A8F3-8959AE365E7C}">
      <dgm:prSet/>
      <dgm:spPr/>
      <dgm:t>
        <a:bodyPr/>
        <a:lstStyle/>
        <a:p>
          <a:r>
            <a:rPr lang="en-GB" dirty="0"/>
            <a:t>Optimistic view</a:t>
          </a:r>
          <a:endParaRPr lang="en-US" dirty="0"/>
        </a:p>
      </dgm:t>
    </dgm:pt>
    <dgm:pt modelId="{E95DA503-5149-4C5F-8F56-798FAD878CFD}" type="parTrans" cxnId="{D61310BD-3FC9-4254-A36C-04928959EA10}">
      <dgm:prSet/>
      <dgm:spPr/>
      <dgm:t>
        <a:bodyPr/>
        <a:lstStyle/>
        <a:p>
          <a:endParaRPr lang="en-US"/>
        </a:p>
      </dgm:t>
    </dgm:pt>
    <dgm:pt modelId="{7010B096-B790-458C-861B-4CC388B72B2D}" type="sibTrans" cxnId="{D61310BD-3FC9-4254-A36C-04928959EA10}">
      <dgm:prSet/>
      <dgm:spPr/>
      <dgm:t>
        <a:bodyPr/>
        <a:lstStyle/>
        <a:p>
          <a:endParaRPr lang="en-US"/>
        </a:p>
      </dgm:t>
    </dgm:pt>
    <dgm:pt modelId="{4EA7409C-6A41-45D0-81EC-7865A4C13B68}">
      <dgm:prSet/>
      <dgm:spPr/>
      <dgm:t>
        <a:bodyPr/>
        <a:lstStyle/>
        <a:p>
          <a:r>
            <a:rPr lang="en-GB"/>
            <a:t>Pessimistic view</a:t>
          </a:r>
          <a:endParaRPr lang="en-US"/>
        </a:p>
      </dgm:t>
    </dgm:pt>
    <dgm:pt modelId="{550C86A6-1720-458C-9932-149A21591070}" type="parTrans" cxnId="{DEB63F0B-86F5-456A-A3CB-F556747F8AC9}">
      <dgm:prSet/>
      <dgm:spPr/>
      <dgm:t>
        <a:bodyPr/>
        <a:lstStyle/>
        <a:p>
          <a:endParaRPr lang="en-US"/>
        </a:p>
      </dgm:t>
    </dgm:pt>
    <dgm:pt modelId="{B907A8CB-8F65-4150-B14A-973231DC9FF7}" type="sibTrans" cxnId="{DEB63F0B-86F5-456A-A3CB-F556747F8AC9}">
      <dgm:prSet/>
      <dgm:spPr/>
      <dgm:t>
        <a:bodyPr/>
        <a:lstStyle/>
        <a:p>
          <a:endParaRPr lang="en-US"/>
        </a:p>
      </dgm:t>
    </dgm:pt>
    <dgm:pt modelId="{F9A71C1E-5B05-4E40-BD5E-8E3979157FBD}">
      <dgm:prSet/>
      <dgm:spPr/>
      <dgm:t>
        <a:bodyPr/>
        <a:lstStyle/>
        <a:p>
          <a:r>
            <a:rPr lang="en-GB"/>
            <a:t>"Most likely" view</a:t>
          </a:r>
          <a:endParaRPr lang="en-US"/>
        </a:p>
      </dgm:t>
    </dgm:pt>
    <dgm:pt modelId="{CE7B815C-8583-4E5D-9721-76DAC7D08E1C}" type="parTrans" cxnId="{D64C91FB-78D1-41B2-B365-212C9C6863DF}">
      <dgm:prSet/>
      <dgm:spPr/>
      <dgm:t>
        <a:bodyPr/>
        <a:lstStyle/>
        <a:p>
          <a:endParaRPr lang="en-US"/>
        </a:p>
      </dgm:t>
    </dgm:pt>
    <dgm:pt modelId="{12CEA130-E823-41AA-9A69-3188F4105A88}" type="sibTrans" cxnId="{D64C91FB-78D1-41B2-B365-212C9C6863DF}">
      <dgm:prSet/>
      <dgm:spPr/>
      <dgm:t>
        <a:bodyPr/>
        <a:lstStyle/>
        <a:p>
          <a:endParaRPr lang="en-US"/>
        </a:p>
      </dgm:t>
    </dgm:pt>
    <dgm:pt modelId="{693EE7C7-37DB-4D64-8427-47913FD8EC10}">
      <dgm:prSet/>
      <dgm:spPr/>
      <dgm:t>
        <a:bodyPr/>
        <a:lstStyle/>
        <a:p>
          <a:r>
            <a:rPr lang="en-GB"/>
            <a:t>Can change more than one variable</a:t>
          </a:r>
          <a:endParaRPr lang="en-US"/>
        </a:p>
      </dgm:t>
    </dgm:pt>
    <dgm:pt modelId="{D2EAB185-477B-4B27-B6A1-611A0362A665}" type="parTrans" cxnId="{BEBDF81E-63D0-4BB1-BF8B-AD364485E39C}">
      <dgm:prSet/>
      <dgm:spPr/>
      <dgm:t>
        <a:bodyPr/>
        <a:lstStyle/>
        <a:p>
          <a:endParaRPr lang="en-US"/>
        </a:p>
      </dgm:t>
    </dgm:pt>
    <dgm:pt modelId="{311757D9-3773-47A0-9D46-73E15154183D}" type="sibTrans" cxnId="{BEBDF81E-63D0-4BB1-BF8B-AD364485E39C}">
      <dgm:prSet/>
      <dgm:spPr/>
      <dgm:t>
        <a:bodyPr/>
        <a:lstStyle/>
        <a:p>
          <a:endParaRPr lang="en-US"/>
        </a:p>
      </dgm:t>
    </dgm:pt>
    <dgm:pt modelId="{11442C62-F660-4713-95E9-F023F2B9801D}">
      <dgm:prSet/>
      <dgm:spPr/>
      <dgm:t>
        <a:bodyPr/>
        <a:lstStyle/>
        <a:p>
          <a:r>
            <a:rPr lang="en-GB"/>
            <a:t>Does not identify likelihood of each occurring.</a:t>
          </a:r>
          <a:endParaRPr lang="en-US"/>
        </a:p>
      </dgm:t>
    </dgm:pt>
    <dgm:pt modelId="{15DE378E-6823-4C5F-A893-F11DAC729C73}" type="parTrans" cxnId="{242D19CB-5BE4-4A05-9287-67BF82CF01CA}">
      <dgm:prSet/>
      <dgm:spPr/>
      <dgm:t>
        <a:bodyPr/>
        <a:lstStyle/>
        <a:p>
          <a:endParaRPr lang="en-US"/>
        </a:p>
      </dgm:t>
    </dgm:pt>
    <dgm:pt modelId="{0D55E7EC-132D-4318-9468-1A57E47CC18B}" type="sibTrans" cxnId="{242D19CB-5BE4-4A05-9287-67BF82CF01CA}">
      <dgm:prSet/>
      <dgm:spPr/>
      <dgm:t>
        <a:bodyPr/>
        <a:lstStyle/>
        <a:p>
          <a:endParaRPr lang="en-US"/>
        </a:p>
      </dgm:t>
    </dgm:pt>
    <dgm:pt modelId="{F7EDAEBC-E1CE-494E-BB2C-544E76F46C00}" type="pres">
      <dgm:prSet presAssocID="{C8D85069-70EE-4653-BB47-25E634EF6616}" presName="Name0" presStyleCnt="0">
        <dgm:presLayoutVars>
          <dgm:dir/>
          <dgm:animLvl val="lvl"/>
          <dgm:resizeHandles val="exact"/>
        </dgm:presLayoutVars>
      </dgm:prSet>
      <dgm:spPr/>
    </dgm:pt>
    <dgm:pt modelId="{BE2E4D13-B30A-49A9-8285-727C13F7F84D}" type="pres">
      <dgm:prSet presAssocID="{11442C62-F660-4713-95E9-F023F2B9801D}" presName="boxAndChildren" presStyleCnt="0"/>
      <dgm:spPr/>
    </dgm:pt>
    <dgm:pt modelId="{964F44DE-09A1-4D27-988B-2F81B0563806}" type="pres">
      <dgm:prSet presAssocID="{11442C62-F660-4713-95E9-F023F2B9801D}" presName="parentTextBox" presStyleLbl="node1" presStyleIdx="0" presStyleCnt="3"/>
      <dgm:spPr/>
    </dgm:pt>
    <dgm:pt modelId="{9CFB7E72-9631-4B2F-8655-71EC1A6301A4}" type="pres">
      <dgm:prSet presAssocID="{311757D9-3773-47A0-9D46-73E15154183D}" presName="sp" presStyleCnt="0"/>
      <dgm:spPr/>
    </dgm:pt>
    <dgm:pt modelId="{B7930A48-ECA0-40C6-8316-410A9AF4F220}" type="pres">
      <dgm:prSet presAssocID="{693EE7C7-37DB-4D64-8427-47913FD8EC10}" presName="arrowAndChildren" presStyleCnt="0"/>
      <dgm:spPr/>
    </dgm:pt>
    <dgm:pt modelId="{F2BADF4A-2C99-45C0-AE0D-D792E77F3FCA}" type="pres">
      <dgm:prSet presAssocID="{693EE7C7-37DB-4D64-8427-47913FD8EC10}" presName="parentTextArrow" presStyleLbl="node1" presStyleIdx="1" presStyleCnt="3"/>
      <dgm:spPr/>
    </dgm:pt>
    <dgm:pt modelId="{25C8F05C-5654-4816-85E8-79C8AB9BD3CB}" type="pres">
      <dgm:prSet presAssocID="{E2FCDF11-34E3-4AAF-9BCD-7BA93E6D9D07}" presName="sp" presStyleCnt="0"/>
      <dgm:spPr/>
    </dgm:pt>
    <dgm:pt modelId="{BA7C4781-DAE3-4575-B98F-4536E8078B23}" type="pres">
      <dgm:prSet presAssocID="{1113D7A9-4931-44DF-BF6D-8D4F504E889D}" presName="arrowAndChildren" presStyleCnt="0"/>
      <dgm:spPr/>
    </dgm:pt>
    <dgm:pt modelId="{D9D94685-ACE4-4716-80E0-44DC078E7742}" type="pres">
      <dgm:prSet presAssocID="{1113D7A9-4931-44DF-BF6D-8D4F504E889D}" presName="parentTextArrow" presStyleLbl="node1" presStyleIdx="1" presStyleCnt="3"/>
      <dgm:spPr/>
    </dgm:pt>
    <dgm:pt modelId="{76643165-8CD8-426A-B5EC-913F0F963717}" type="pres">
      <dgm:prSet presAssocID="{1113D7A9-4931-44DF-BF6D-8D4F504E889D}" presName="arrow" presStyleLbl="node1" presStyleIdx="2" presStyleCnt="3"/>
      <dgm:spPr/>
    </dgm:pt>
    <dgm:pt modelId="{C3892875-D5CA-49E3-BDF1-0044DBA4F662}" type="pres">
      <dgm:prSet presAssocID="{1113D7A9-4931-44DF-BF6D-8D4F504E889D}" presName="descendantArrow" presStyleCnt="0"/>
      <dgm:spPr/>
    </dgm:pt>
    <dgm:pt modelId="{F8071600-E80A-4714-A8C3-F8D0C07DB280}" type="pres">
      <dgm:prSet presAssocID="{60F5F535-55D5-4169-A8F3-8959AE365E7C}" presName="childTextArrow" presStyleLbl="fgAccFollowNode1" presStyleIdx="0" presStyleCnt="3">
        <dgm:presLayoutVars>
          <dgm:bulletEnabled val="1"/>
        </dgm:presLayoutVars>
      </dgm:prSet>
      <dgm:spPr/>
    </dgm:pt>
    <dgm:pt modelId="{DC58D80F-D0C5-412D-A05E-3A8CF9067EF6}" type="pres">
      <dgm:prSet presAssocID="{4EA7409C-6A41-45D0-81EC-7865A4C13B68}" presName="childTextArrow" presStyleLbl="fgAccFollowNode1" presStyleIdx="1" presStyleCnt="3">
        <dgm:presLayoutVars>
          <dgm:bulletEnabled val="1"/>
        </dgm:presLayoutVars>
      </dgm:prSet>
      <dgm:spPr/>
    </dgm:pt>
    <dgm:pt modelId="{D9B7DCCE-0B00-417B-BD59-33A25C5D1C1B}" type="pres">
      <dgm:prSet presAssocID="{F9A71C1E-5B05-4E40-BD5E-8E3979157FBD}" presName="childTextArrow" presStyleLbl="fgAccFollowNode1" presStyleIdx="2" presStyleCnt="3">
        <dgm:presLayoutVars>
          <dgm:bulletEnabled val="1"/>
        </dgm:presLayoutVars>
      </dgm:prSet>
      <dgm:spPr/>
    </dgm:pt>
  </dgm:ptLst>
  <dgm:cxnLst>
    <dgm:cxn modelId="{988D210A-06D5-4514-850F-5D800A88A425}" type="presOf" srcId="{1113D7A9-4931-44DF-BF6D-8D4F504E889D}" destId="{D9D94685-ACE4-4716-80E0-44DC078E7742}" srcOrd="0" destOrd="0" presId="urn:microsoft.com/office/officeart/2005/8/layout/process4"/>
    <dgm:cxn modelId="{DEB63F0B-86F5-456A-A3CB-F556747F8AC9}" srcId="{1113D7A9-4931-44DF-BF6D-8D4F504E889D}" destId="{4EA7409C-6A41-45D0-81EC-7865A4C13B68}" srcOrd="1" destOrd="0" parTransId="{550C86A6-1720-458C-9932-149A21591070}" sibTransId="{B907A8CB-8F65-4150-B14A-973231DC9FF7}"/>
    <dgm:cxn modelId="{BEBDF81E-63D0-4BB1-BF8B-AD364485E39C}" srcId="{C8D85069-70EE-4653-BB47-25E634EF6616}" destId="{693EE7C7-37DB-4D64-8427-47913FD8EC10}" srcOrd="1" destOrd="0" parTransId="{D2EAB185-477B-4B27-B6A1-611A0362A665}" sibTransId="{311757D9-3773-47A0-9D46-73E15154183D}"/>
    <dgm:cxn modelId="{1362F531-7A7A-4B1E-98D2-B6573CEE35D9}" type="presOf" srcId="{60F5F535-55D5-4169-A8F3-8959AE365E7C}" destId="{F8071600-E80A-4714-A8C3-F8D0C07DB280}" srcOrd="0" destOrd="0" presId="urn:microsoft.com/office/officeart/2005/8/layout/process4"/>
    <dgm:cxn modelId="{6AC59567-DF00-4EBA-8A5F-5D3665887CB6}" srcId="{C8D85069-70EE-4653-BB47-25E634EF6616}" destId="{1113D7A9-4931-44DF-BF6D-8D4F504E889D}" srcOrd="0" destOrd="0" parTransId="{2189090A-91E0-4890-9CD0-71807EE48293}" sibTransId="{E2FCDF11-34E3-4AAF-9BCD-7BA93E6D9D07}"/>
    <dgm:cxn modelId="{8506BD6E-3C1C-45B2-BCC5-CE1B34E1FA87}" type="presOf" srcId="{F9A71C1E-5B05-4E40-BD5E-8E3979157FBD}" destId="{D9B7DCCE-0B00-417B-BD59-33A25C5D1C1B}" srcOrd="0" destOrd="0" presId="urn:microsoft.com/office/officeart/2005/8/layout/process4"/>
    <dgm:cxn modelId="{F20ED670-BB39-4EC7-BCFB-08AA0A28423A}" type="presOf" srcId="{11442C62-F660-4713-95E9-F023F2B9801D}" destId="{964F44DE-09A1-4D27-988B-2F81B0563806}" srcOrd="0" destOrd="0" presId="urn:microsoft.com/office/officeart/2005/8/layout/process4"/>
    <dgm:cxn modelId="{B6DEBB9E-62BB-4E78-BD4A-267741589792}" type="presOf" srcId="{4EA7409C-6A41-45D0-81EC-7865A4C13B68}" destId="{DC58D80F-D0C5-412D-A05E-3A8CF9067EF6}" srcOrd="0" destOrd="0" presId="urn:microsoft.com/office/officeart/2005/8/layout/process4"/>
    <dgm:cxn modelId="{D61310BD-3FC9-4254-A36C-04928959EA10}" srcId="{1113D7A9-4931-44DF-BF6D-8D4F504E889D}" destId="{60F5F535-55D5-4169-A8F3-8959AE365E7C}" srcOrd="0" destOrd="0" parTransId="{E95DA503-5149-4C5F-8F56-798FAD878CFD}" sibTransId="{7010B096-B790-458C-861B-4CC388B72B2D}"/>
    <dgm:cxn modelId="{242D19CB-5BE4-4A05-9287-67BF82CF01CA}" srcId="{C8D85069-70EE-4653-BB47-25E634EF6616}" destId="{11442C62-F660-4713-95E9-F023F2B9801D}" srcOrd="2" destOrd="0" parTransId="{15DE378E-6823-4C5F-A893-F11DAC729C73}" sibTransId="{0D55E7EC-132D-4318-9468-1A57E47CC18B}"/>
    <dgm:cxn modelId="{E21CEFD1-848D-4451-B87B-958A0D7658E0}" type="presOf" srcId="{1113D7A9-4931-44DF-BF6D-8D4F504E889D}" destId="{76643165-8CD8-426A-B5EC-913F0F963717}" srcOrd="1" destOrd="0" presId="urn:microsoft.com/office/officeart/2005/8/layout/process4"/>
    <dgm:cxn modelId="{843D55D7-2543-49D1-AE18-44FD3F7E4E7F}" type="presOf" srcId="{C8D85069-70EE-4653-BB47-25E634EF6616}" destId="{F7EDAEBC-E1CE-494E-BB2C-544E76F46C00}" srcOrd="0" destOrd="0" presId="urn:microsoft.com/office/officeart/2005/8/layout/process4"/>
    <dgm:cxn modelId="{C546D6EF-896D-453F-A1B6-AFBDEEA103E4}" type="presOf" srcId="{693EE7C7-37DB-4D64-8427-47913FD8EC10}" destId="{F2BADF4A-2C99-45C0-AE0D-D792E77F3FCA}" srcOrd="0" destOrd="0" presId="urn:microsoft.com/office/officeart/2005/8/layout/process4"/>
    <dgm:cxn modelId="{D64C91FB-78D1-41B2-B365-212C9C6863DF}" srcId="{1113D7A9-4931-44DF-BF6D-8D4F504E889D}" destId="{F9A71C1E-5B05-4E40-BD5E-8E3979157FBD}" srcOrd="2" destOrd="0" parTransId="{CE7B815C-8583-4E5D-9721-76DAC7D08E1C}" sibTransId="{12CEA130-E823-41AA-9A69-3188F4105A88}"/>
    <dgm:cxn modelId="{DC36A8B7-D1D9-4299-B877-AFDD7670D31B}" type="presParOf" srcId="{F7EDAEBC-E1CE-494E-BB2C-544E76F46C00}" destId="{BE2E4D13-B30A-49A9-8285-727C13F7F84D}" srcOrd="0" destOrd="0" presId="urn:microsoft.com/office/officeart/2005/8/layout/process4"/>
    <dgm:cxn modelId="{CDCA9870-6A51-446F-96CD-4E353D731945}" type="presParOf" srcId="{BE2E4D13-B30A-49A9-8285-727C13F7F84D}" destId="{964F44DE-09A1-4D27-988B-2F81B0563806}" srcOrd="0" destOrd="0" presId="urn:microsoft.com/office/officeart/2005/8/layout/process4"/>
    <dgm:cxn modelId="{C7E00967-BFC8-4B43-BBF8-F47854CAC57B}" type="presParOf" srcId="{F7EDAEBC-E1CE-494E-BB2C-544E76F46C00}" destId="{9CFB7E72-9631-4B2F-8655-71EC1A6301A4}" srcOrd="1" destOrd="0" presId="urn:microsoft.com/office/officeart/2005/8/layout/process4"/>
    <dgm:cxn modelId="{17A418B8-3B55-4C07-BA59-F99F3113EC10}" type="presParOf" srcId="{F7EDAEBC-E1CE-494E-BB2C-544E76F46C00}" destId="{B7930A48-ECA0-40C6-8316-410A9AF4F220}" srcOrd="2" destOrd="0" presId="urn:microsoft.com/office/officeart/2005/8/layout/process4"/>
    <dgm:cxn modelId="{82142160-B48E-4CCC-AF25-3CEE2FE727B9}" type="presParOf" srcId="{B7930A48-ECA0-40C6-8316-410A9AF4F220}" destId="{F2BADF4A-2C99-45C0-AE0D-D792E77F3FCA}" srcOrd="0" destOrd="0" presId="urn:microsoft.com/office/officeart/2005/8/layout/process4"/>
    <dgm:cxn modelId="{291D3AC4-54DC-4925-8016-907D1A9EE727}" type="presParOf" srcId="{F7EDAEBC-E1CE-494E-BB2C-544E76F46C00}" destId="{25C8F05C-5654-4816-85E8-79C8AB9BD3CB}" srcOrd="3" destOrd="0" presId="urn:microsoft.com/office/officeart/2005/8/layout/process4"/>
    <dgm:cxn modelId="{924083A8-1B1A-4CB8-80F7-AF76E6F531A8}" type="presParOf" srcId="{F7EDAEBC-E1CE-494E-BB2C-544E76F46C00}" destId="{BA7C4781-DAE3-4575-B98F-4536E8078B23}" srcOrd="4" destOrd="0" presId="urn:microsoft.com/office/officeart/2005/8/layout/process4"/>
    <dgm:cxn modelId="{211D7B1D-8C1A-4806-9CEE-930C79DA70D5}" type="presParOf" srcId="{BA7C4781-DAE3-4575-B98F-4536E8078B23}" destId="{D9D94685-ACE4-4716-80E0-44DC078E7742}" srcOrd="0" destOrd="0" presId="urn:microsoft.com/office/officeart/2005/8/layout/process4"/>
    <dgm:cxn modelId="{9E0891CC-93D8-40B2-9B2D-E36F713F8586}" type="presParOf" srcId="{BA7C4781-DAE3-4575-B98F-4536E8078B23}" destId="{76643165-8CD8-426A-B5EC-913F0F963717}" srcOrd="1" destOrd="0" presId="urn:microsoft.com/office/officeart/2005/8/layout/process4"/>
    <dgm:cxn modelId="{4AF0D77B-B7AB-42B6-B0DD-5752188BEFB1}" type="presParOf" srcId="{BA7C4781-DAE3-4575-B98F-4536E8078B23}" destId="{C3892875-D5CA-49E3-BDF1-0044DBA4F662}" srcOrd="2" destOrd="0" presId="urn:microsoft.com/office/officeart/2005/8/layout/process4"/>
    <dgm:cxn modelId="{422DEF56-0C9C-45EF-A8B5-66111FC8857A}" type="presParOf" srcId="{C3892875-D5CA-49E3-BDF1-0044DBA4F662}" destId="{F8071600-E80A-4714-A8C3-F8D0C07DB280}" srcOrd="0" destOrd="0" presId="urn:microsoft.com/office/officeart/2005/8/layout/process4"/>
    <dgm:cxn modelId="{15BCB674-3CE1-4E81-9EA0-B1263D06E627}" type="presParOf" srcId="{C3892875-D5CA-49E3-BDF1-0044DBA4F662}" destId="{DC58D80F-D0C5-412D-A05E-3A8CF9067EF6}" srcOrd="1" destOrd="0" presId="urn:microsoft.com/office/officeart/2005/8/layout/process4"/>
    <dgm:cxn modelId="{38510E5B-A4B0-4CD1-95F2-4B923CE800AD}" type="presParOf" srcId="{C3892875-D5CA-49E3-BDF1-0044DBA4F662}" destId="{D9B7DCCE-0B00-417B-BD59-33A25C5D1C1B}"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F19F0-980B-4B5D-93DB-5E6822A0EFCB}">
      <dsp:nvSpPr>
        <dsp:cNvPr id="0" name=""/>
        <dsp:cNvSpPr/>
      </dsp:nvSpPr>
      <dsp:spPr>
        <a:xfrm>
          <a:off x="0" y="3535"/>
          <a:ext cx="4038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1A172B-B7FC-4913-A95E-5949EC691048}">
      <dsp:nvSpPr>
        <dsp:cNvPr id="0" name=""/>
        <dsp:cNvSpPr/>
      </dsp:nvSpPr>
      <dsp:spPr>
        <a:xfrm>
          <a:off x="227827" y="172994"/>
          <a:ext cx="414231" cy="4142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D3A456-B164-42FD-9058-F7E445DBB669}">
      <dsp:nvSpPr>
        <dsp:cNvPr id="0" name=""/>
        <dsp:cNvSpPr/>
      </dsp:nvSpPr>
      <dsp:spPr>
        <a:xfrm>
          <a:off x="869886" y="3535"/>
          <a:ext cx="3168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GB" sz="1900" kern="1200"/>
            <a:t>Financial Planning</a:t>
          </a:r>
          <a:endParaRPr lang="en-US" sz="1900" kern="1200"/>
        </a:p>
      </dsp:txBody>
      <dsp:txXfrm>
        <a:off x="869886" y="3535"/>
        <a:ext cx="3168713" cy="753148"/>
      </dsp:txXfrm>
    </dsp:sp>
    <dsp:sp modelId="{ECC2C894-D28B-4FED-B093-DC018242DE29}">
      <dsp:nvSpPr>
        <dsp:cNvPr id="0" name=""/>
        <dsp:cNvSpPr/>
      </dsp:nvSpPr>
      <dsp:spPr>
        <a:xfrm>
          <a:off x="0" y="944971"/>
          <a:ext cx="4038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452365-7142-44E6-8613-A935ADCDE2D9}">
      <dsp:nvSpPr>
        <dsp:cNvPr id="0" name=""/>
        <dsp:cNvSpPr/>
      </dsp:nvSpPr>
      <dsp:spPr>
        <a:xfrm>
          <a:off x="227827" y="1114429"/>
          <a:ext cx="414231" cy="4142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15F474-055C-49DC-907F-1A2E0361D1DB}">
      <dsp:nvSpPr>
        <dsp:cNvPr id="0" name=""/>
        <dsp:cNvSpPr/>
      </dsp:nvSpPr>
      <dsp:spPr>
        <a:xfrm>
          <a:off x="869886" y="944971"/>
          <a:ext cx="3168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GB" sz="1900" kern="1200"/>
            <a:t>Investment Project Appraisal</a:t>
          </a:r>
          <a:endParaRPr lang="en-US" sz="1900" kern="1200"/>
        </a:p>
      </dsp:txBody>
      <dsp:txXfrm>
        <a:off x="869886" y="944971"/>
        <a:ext cx="3168713" cy="753148"/>
      </dsp:txXfrm>
    </dsp:sp>
    <dsp:sp modelId="{9D270107-F04F-4325-A1DA-A75C3D321DC0}">
      <dsp:nvSpPr>
        <dsp:cNvPr id="0" name=""/>
        <dsp:cNvSpPr/>
      </dsp:nvSpPr>
      <dsp:spPr>
        <a:xfrm>
          <a:off x="0" y="1886407"/>
          <a:ext cx="4038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C0CD1D-9C99-4C6A-A223-0CB15F0DB107}">
      <dsp:nvSpPr>
        <dsp:cNvPr id="0" name=""/>
        <dsp:cNvSpPr/>
      </dsp:nvSpPr>
      <dsp:spPr>
        <a:xfrm>
          <a:off x="227827" y="2055865"/>
          <a:ext cx="414231" cy="4142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195BB9-8004-47BF-9587-5554406C27C8}">
      <dsp:nvSpPr>
        <dsp:cNvPr id="0" name=""/>
        <dsp:cNvSpPr/>
      </dsp:nvSpPr>
      <dsp:spPr>
        <a:xfrm>
          <a:off x="869886" y="1886407"/>
          <a:ext cx="3168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GB" sz="1900" kern="1200"/>
            <a:t>Financing Decisions</a:t>
          </a:r>
          <a:endParaRPr lang="en-US" sz="1900" kern="1200"/>
        </a:p>
      </dsp:txBody>
      <dsp:txXfrm>
        <a:off x="869886" y="1886407"/>
        <a:ext cx="3168713" cy="753148"/>
      </dsp:txXfrm>
    </dsp:sp>
    <dsp:sp modelId="{D6AE54C6-A1AE-43C6-BCA4-02C4E7036BE7}">
      <dsp:nvSpPr>
        <dsp:cNvPr id="0" name=""/>
        <dsp:cNvSpPr/>
      </dsp:nvSpPr>
      <dsp:spPr>
        <a:xfrm>
          <a:off x="0" y="2827842"/>
          <a:ext cx="4038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5DA0DB-AC29-4425-9EBA-498F021A4EE8}">
      <dsp:nvSpPr>
        <dsp:cNvPr id="0" name=""/>
        <dsp:cNvSpPr/>
      </dsp:nvSpPr>
      <dsp:spPr>
        <a:xfrm>
          <a:off x="227827" y="2997301"/>
          <a:ext cx="414231" cy="41423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E97F3C-E5DE-40D1-BB8B-EA35B4C119F8}">
      <dsp:nvSpPr>
        <dsp:cNvPr id="0" name=""/>
        <dsp:cNvSpPr/>
      </dsp:nvSpPr>
      <dsp:spPr>
        <a:xfrm>
          <a:off x="869886" y="2827842"/>
          <a:ext cx="3168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GB" sz="1900" kern="1200"/>
            <a:t>Capital Market Operations </a:t>
          </a:r>
          <a:endParaRPr lang="en-US" sz="1900" kern="1200"/>
        </a:p>
      </dsp:txBody>
      <dsp:txXfrm>
        <a:off x="869886" y="2827842"/>
        <a:ext cx="3168713" cy="753148"/>
      </dsp:txXfrm>
    </dsp:sp>
    <dsp:sp modelId="{0397C88E-874D-40E8-8FB8-EC5A554A0010}">
      <dsp:nvSpPr>
        <dsp:cNvPr id="0" name=""/>
        <dsp:cNvSpPr/>
      </dsp:nvSpPr>
      <dsp:spPr>
        <a:xfrm>
          <a:off x="0" y="3769278"/>
          <a:ext cx="4038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CC1F64-8FF8-4010-9877-3D587EF0C3BE}">
      <dsp:nvSpPr>
        <dsp:cNvPr id="0" name=""/>
        <dsp:cNvSpPr/>
      </dsp:nvSpPr>
      <dsp:spPr>
        <a:xfrm>
          <a:off x="227827" y="3938736"/>
          <a:ext cx="414231" cy="41423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D3C400-703A-49C3-A789-2356FA52AE2B}">
      <dsp:nvSpPr>
        <dsp:cNvPr id="0" name=""/>
        <dsp:cNvSpPr/>
      </dsp:nvSpPr>
      <dsp:spPr>
        <a:xfrm>
          <a:off x="869886" y="3769278"/>
          <a:ext cx="3168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90000"/>
            </a:lnSpc>
            <a:spcBef>
              <a:spcPct val="0"/>
            </a:spcBef>
            <a:spcAft>
              <a:spcPct val="35000"/>
            </a:spcAft>
            <a:buNone/>
          </a:pPr>
          <a:r>
            <a:rPr lang="en-GB" sz="1900" kern="1200" dirty="0"/>
            <a:t>Financial Control</a:t>
          </a:r>
          <a:endParaRPr lang="en-US" sz="1900" kern="1200" dirty="0"/>
        </a:p>
      </dsp:txBody>
      <dsp:txXfrm>
        <a:off x="869886" y="3769278"/>
        <a:ext cx="3168713" cy="753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36626-5EA7-4724-BC2E-13F61350E5BF}">
      <dsp:nvSpPr>
        <dsp:cNvPr id="0" name=""/>
        <dsp:cNvSpPr/>
      </dsp:nvSpPr>
      <dsp:spPr>
        <a:xfrm>
          <a:off x="0" y="367703"/>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1. Set aims and objective</a:t>
          </a:r>
          <a:endParaRPr lang="en-US" sz="2300" kern="1200" dirty="0">
            <a:latin typeface="Arial" panose="020B0604020202020204" pitchFamily="34" charset="0"/>
            <a:cs typeface="Arial" panose="020B0604020202020204" pitchFamily="34" charset="0"/>
          </a:endParaRPr>
        </a:p>
      </dsp:txBody>
      <dsp:txXfrm>
        <a:off x="26273" y="393976"/>
        <a:ext cx="6211094" cy="485654"/>
      </dsp:txXfrm>
    </dsp:sp>
    <dsp:sp modelId="{69ECF7DE-430E-42D3-AA69-65392F583A84}">
      <dsp:nvSpPr>
        <dsp:cNvPr id="0" name=""/>
        <dsp:cNvSpPr/>
      </dsp:nvSpPr>
      <dsp:spPr>
        <a:xfrm>
          <a:off x="0" y="972143"/>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2. Determine options available</a:t>
          </a:r>
          <a:endParaRPr lang="en-US" sz="2300" kern="1200" dirty="0">
            <a:latin typeface="Arial" panose="020B0604020202020204" pitchFamily="34" charset="0"/>
            <a:cs typeface="Arial" panose="020B0604020202020204" pitchFamily="34" charset="0"/>
          </a:endParaRPr>
        </a:p>
      </dsp:txBody>
      <dsp:txXfrm>
        <a:off x="26273" y="998416"/>
        <a:ext cx="6211094" cy="485654"/>
      </dsp:txXfrm>
    </dsp:sp>
    <dsp:sp modelId="{C60CAFF7-F135-45F6-AEF1-42A988A064A0}">
      <dsp:nvSpPr>
        <dsp:cNvPr id="0" name=""/>
        <dsp:cNvSpPr/>
      </dsp:nvSpPr>
      <dsp:spPr>
        <a:xfrm>
          <a:off x="0" y="1576583"/>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3. Gather data and information on options</a:t>
          </a:r>
        </a:p>
      </dsp:txBody>
      <dsp:txXfrm>
        <a:off x="26273" y="1602856"/>
        <a:ext cx="6211094" cy="485654"/>
      </dsp:txXfrm>
    </dsp:sp>
    <dsp:sp modelId="{457A4D32-8F21-4AC0-8E8A-B93B6E4DEED6}">
      <dsp:nvSpPr>
        <dsp:cNvPr id="0" name=""/>
        <dsp:cNvSpPr/>
      </dsp:nvSpPr>
      <dsp:spPr>
        <a:xfrm>
          <a:off x="0" y="2181024"/>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4. Select option and consider long term plans</a:t>
          </a:r>
          <a:endParaRPr lang="en-US" sz="2300" kern="1200" dirty="0">
            <a:latin typeface="Arial" panose="020B0604020202020204" pitchFamily="34" charset="0"/>
            <a:cs typeface="Arial" panose="020B0604020202020204" pitchFamily="34" charset="0"/>
          </a:endParaRPr>
        </a:p>
      </dsp:txBody>
      <dsp:txXfrm>
        <a:off x="26273" y="2207297"/>
        <a:ext cx="6211094" cy="485654"/>
      </dsp:txXfrm>
    </dsp:sp>
    <dsp:sp modelId="{DF317843-3959-45E3-9DC4-C5CCE3872335}">
      <dsp:nvSpPr>
        <dsp:cNvPr id="0" name=""/>
        <dsp:cNvSpPr/>
      </dsp:nvSpPr>
      <dsp:spPr>
        <a:xfrm>
          <a:off x="0" y="2785464"/>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5. Develop short term plans</a:t>
          </a:r>
          <a:endParaRPr lang="en-US" sz="2300" kern="1200" dirty="0">
            <a:latin typeface="Arial" panose="020B0604020202020204" pitchFamily="34" charset="0"/>
            <a:cs typeface="Arial" panose="020B0604020202020204" pitchFamily="34" charset="0"/>
          </a:endParaRPr>
        </a:p>
      </dsp:txBody>
      <dsp:txXfrm>
        <a:off x="26273" y="2811737"/>
        <a:ext cx="6211094" cy="485654"/>
      </dsp:txXfrm>
    </dsp:sp>
    <dsp:sp modelId="{D1BD8D36-C429-46C1-8D18-C0BCEF26C565}">
      <dsp:nvSpPr>
        <dsp:cNvPr id="0" name=""/>
        <dsp:cNvSpPr/>
      </dsp:nvSpPr>
      <dsp:spPr>
        <a:xfrm>
          <a:off x="0" y="3389904"/>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6. Implement the decisions</a:t>
          </a:r>
          <a:endParaRPr lang="en-US" sz="2300" kern="1200" dirty="0">
            <a:latin typeface="Arial" panose="020B0604020202020204" pitchFamily="34" charset="0"/>
            <a:cs typeface="Arial" panose="020B0604020202020204" pitchFamily="34" charset="0"/>
          </a:endParaRPr>
        </a:p>
      </dsp:txBody>
      <dsp:txXfrm>
        <a:off x="26273" y="3416177"/>
        <a:ext cx="6211094" cy="485654"/>
      </dsp:txXfrm>
    </dsp:sp>
    <dsp:sp modelId="{A92AD6C7-3514-43E0-B2CB-4CA33A51D7E3}">
      <dsp:nvSpPr>
        <dsp:cNvPr id="0" name=""/>
        <dsp:cNvSpPr/>
      </dsp:nvSpPr>
      <dsp:spPr>
        <a:xfrm>
          <a:off x="0" y="3994344"/>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7. Review and monitor outcomes of decision</a:t>
          </a:r>
          <a:endParaRPr lang="en-US" sz="2300" kern="1200" dirty="0">
            <a:latin typeface="Arial" panose="020B0604020202020204" pitchFamily="34" charset="0"/>
            <a:cs typeface="Arial" panose="020B0604020202020204" pitchFamily="34" charset="0"/>
          </a:endParaRPr>
        </a:p>
      </dsp:txBody>
      <dsp:txXfrm>
        <a:off x="26273" y="4020617"/>
        <a:ext cx="6211094" cy="485654"/>
      </dsp:txXfrm>
    </dsp:sp>
    <dsp:sp modelId="{22130A15-2AD4-4DAA-9AD4-79BEFEDB1048}">
      <dsp:nvSpPr>
        <dsp:cNvPr id="0" name=""/>
        <dsp:cNvSpPr/>
      </dsp:nvSpPr>
      <dsp:spPr>
        <a:xfrm>
          <a:off x="0" y="4598784"/>
          <a:ext cx="6263640" cy="538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latin typeface="Arial" panose="020B0604020202020204" pitchFamily="34" charset="0"/>
              <a:cs typeface="Arial" panose="020B0604020202020204" pitchFamily="34" charset="0"/>
            </a:rPr>
            <a:t>8. Act on differences from plan</a:t>
          </a:r>
          <a:endParaRPr lang="en-US" sz="2300" kern="1200" dirty="0">
            <a:latin typeface="Arial" panose="020B0604020202020204" pitchFamily="34" charset="0"/>
            <a:cs typeface="Arial" panose="020B0604020202020204" pitchFamily="34" charset="0"/>
          </a:endParaRPr>
        </a:p>
      </dsp:txBody>
      <dsp:txXfrm>
        <a:off x="26273" y="4625057"/>
        <a:ext cx="6211094" cy="485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6D432-F902-4F5B-990A-F58288896819}">
      <dsp:nvSpPr>
        <dsp:cNvPr id="0" name=""/>
        <dsp:cNvSpPr/>
      </dsp:nvSpPr>
      <dsp:spPr>
        <a:xfrm>
          <a:off x="0" y="9480"/>
          <a:ext cx="5175384" cy="268514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GB" sz="5100" kern="1200" dirty="0"/>
            <a:t>3. Select option and consider long term plans</a:t>
          </a:r>
          <a:endParaRPr lang="en-US" sz="5100" kern="1200" dirty="0"/>
        </a:p>
      </dsp:txBody>
      <dsp:txXfrm>
        <a:off x="131078" y="140558"/>
        <a:ext cx="4913228" cy="2422993"/>
      </dsp:txXfrm>
    </dsp:sp>
    <dsp:sp modelId="{FAA452C9-AEE5-4284-9A30-9EFC6D58B035}">
      <dsp:nvSpPr>
        <dsp:cNvPr id="0" name=""/>
        <dsp:cNvSpPr/>
      </dsp:nvSpPr>
      <dsp:spPr>
        <a:xfrm>
          <a:off x="0" y="2841510"/>
          <a:ext cx="5175384" cy="2685149"/>
        </a:xfrm>
        <a:prstGeom prst="roundRect">
          <a:avLst/>
        </a:prstGeom>
        <a:solidFill>
          <a:schemeClr val="accent5">
            <a:hueOff val="7600740"/>
            <a:satOff val="-12440"/>
            <a:lumOff val="137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GB" sz="5100" kern="1200" dirty="0"/>
            <a:t>4. Develop short term plans</a:t>
          </a:r>
          <a:endParaRPr lang="en-US" sz="5100" kern="1200" dirty="0"/>
        </a:p>
      </dsp:txBody>
      <dsp:txXfrm>
        <a:off x="131078" y="2972588"/>
        <a:ext cx="4913228" cy="24229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EC9DE-B5E5-48E6-ADA0-7B22849A3005}">
      <dsp:nvSpPr>
        <dsp:cNvPr id="0" name=""/>
        <dsp:cNvSpPr/>
      </dsp:nvSpPr>
      <dsp:spPr>
        <a:xfrm>
          <a:off x="0" y="3399"/>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3684A5-6CB6-4D2C-9F44-A59812A57311}">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19E01E-9DDF-4186-9D92-E42C47166FC4}">
      <dsp:nvSpPr>
        <dsp:cNvPr id="0" name=""/>
        <dsp:cNvSpPr/>
      </dsp:nvSpPr>
      <dsp:spPr>
        <a:xfrm>
          <a:off x="836323" y="6001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Arial" panose="020B0604020202020204" pitchFamily="34" charset="0"/>
              <a:cs typeface="Arial" panose="020B0604020202020204" pitchFamily="34" charset="0"/>
            </a:rPr>
            <a:t>Monitor changes in liquidity;</a:t>
          </a:r>
        </a:p>
      </dsp:txBody>
      <dsp:txXfrm>
        <a:off x="836323" y="60016"/>
        <a:ext cx="9679276" cy="724089"/>
      </dsp:txXfrm>
    </dsp:sp>
    <dsp:sp modelId="{9BF53DA1-346E-4131-B57A-3A0E290D5103}">
      <dsp:nvSpPr>
        <dsp:cNvPr id="0" name=""/>
        <dsp:cNvSpPr/>
      </dsp:nvSpPr>
      <dsp:spPr>
        <a:xfrm>
          <a:off x="0" y="908511"/>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03878B-60C7-40D0-A620-B7FAC7E67F19}">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BD11B2-7C26-4DAE-9480-B852224E1510}">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Arial" panose="020B0604020202020204" pitchFamily="34" charset="0"/>
              <a:cs typeface="Arial" panose="020B0604020202020204" pitchFamily="34" charset="0"/>
            </a:rPr>
            <a:t>Help management to manage the impact of events on cash;</a:t>
          </a:r>
        </a:p>
      </dsp:txBody>
      <dsp:txXfrm>
        <a:off x="836323" y="908511"/>
        <a:ext cx="9679276" cy="724089"/>
      </dsp:txXfrm>
    </dsp:sp>
    <dsp:sp modelId="{7F1A1ECF-D076-4AB1-913D-B2380260ADC4}">
      <dsp:nvSpPr>
        <dsp:cNvPr id="0" name=""/>
        <dsp:cNvSpPr/>
      </dsp:nvSpPr>
      <dsp:spPr>
        <a:xfrm>
          <a:off x="0" y="1813624"/>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D4332D-2068-4B80-A78F-F876ABB10822}">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BAD0D3-2D55-4B8E-A1B0-8D71875BB5CB}">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latin typeface="Arial" panose="020B0604020202020204" pitchFamily="34" charset="0"/>
              <a:cs typeface="Arial" panose="020B0604020202020204" pitchFamily="34" charset="0"/>
            </a:rPr>
            <a:t>Indicate when business may need to raise more funds;</a:t>
          </a:r>
        </a:p>
      </dsp:txBody>
      <dsp:txXfrm>
        <a:off x="836323" y="1813624"/>
        <a:ext cx="9679276" cy="724089"/>
      </dsp:txXfrm>
    </dsp:sp>
    <dsp:sp modelId="{FD889ACE-89BD-437E-9366-A523F84B3236}">
      <dsp:nvSpPr>
        <dsp:cNvPr id="0" name=""/>
        <dsp:cNvSpPr/>
      </dsp:nvSpPr>
      <dsp:spPr>
        <a:xfrm>
          <a:off x="0" y="2718736"/>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EE3F58-2708-4787-9557-3B3E6E786EE2}">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401EF3-C0B1-4631-84B0-42FA72393AA8}">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latin typeface="Arial" panose="020B0604020202020204" pitchFamily="34" charset="0"/>
              <a:cs typeface="Arial" panose="020B0604020202020204" pitchFamily="34" charset="0"/>
            </a:rPr>
            <a:t>Indicate when funds will be available for projects;</a:t>
          </a:r>
        </a:p>
      </dsp:txBody>
      <dsp:txXfrm>
        <a:off x="836323" y="2718736"/>
        <a:ext cx="9679276" cy="724089"/>
      </dsp:txXfrm>
    </dsp:sp>
    <dsp:sp modelId="{CBFBC00F-3E5D-43A7-A522-DA637A952CCC}">
      <dsp:nvSpPr>
        <dsp:cNvPr id="0" name=""/>
        <dsp:cNvSpPr/>
      </dsp:nvSpPr>
      <dsp:spPr>
        <a:xfrm>
          <a:off x="0" y="3623848"/>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B1E5FA-3A5D-4440-A8BC-899BA1D77F4A}">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59837B-FF52-4AF5-9A19-0EF24AE9EAC8}">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Arial" panose="020B0604020202020204" pitchFamily="34" charset="0"/>
              <a:cs typeface="Arial" panose="020B0604020202020204" pitchFamily="34" charset="0"/>
            </a:rPr>
            <a:t>Make sure it doesn't run out of cash!</a:t>
          </a:r>
        </a:p>
      </dsp:txBody>
      <dsp:txXfrm>
        <a:off x="836323" y="3623848"/>
        <a:ext cx="9679276" cy="7240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97027-D769-4A4A-AA93-949DF56122DF}">
      <dsp:nvSpPr>
        <dsp:cNvPr id="0" name=""/>
        <dsp:cNvSpPr/>
      </dsp:nvSpPr>
      <dsp:spPr>
        <a:xfrm>
          <a:off x="330108" y="2430442"/>
          <a:ext cx="2632829"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January</a:t>
          </a:r>
        </a:p>
      </dsp:txBody>
      <dsp:txXfrm>
        <a:off x="330108" y="2430442"/>
        <a:ext cx="2632829" cy="511433"/>
      </dsp:txXfrm>
    </dsp:sp>
    <dsp:sp modelId="{08049A91-5BC3-443C-99F5-9340735A896F}">
      <dsp:nvSpPr>
        <dsp:cNvPr id="0" name=""/>
        <dsp:cNvSpPr/>
      </dsp:nvSpPr>
      <dsp:spPr>
        <a:xfrm>
          <a:off x="0" y="2172462"/>
          <a:ext cx="8229600" cy="181038"/>
        </a:xfrm>
        <a:prstGeom prst="rect">
          <a:avLst/>
        </a:prstGeom>
        <a:solidFill>
          <a:schemeClr val="accent1">
            <a:lumMod val="60000"/>
            <a:lumOff val="40000"/>
          </a:schemeClr>
        </a:solidFill>
        <a:ln>
          <a:noFill/>
        </a:ln>
        <a:effectLst/>
      </dsp:spPr>
      <dsp:style>
        <a:lnRef idx="0">
          <a:scrgbClr r="0" g="0" b="0"/>
        </a:lnRef>
        <a:fillRef idx="3">
          <a:scrgbClr r="0" g="0" b="0"/>
        </a:fillRef>
        <a:effectRef idx="2">
          <a:scrgbClr r="0" g="0" b="0"/>
        </a:effectRef>
        <a:fontRef idx="minor">
          <a:schemeClr val="lt1"/>
        </a:fontRef>
      </dsp:style>
    </dsp:sp>
    <dsp:sp modelId="{64B94DCF-7A79-4C07-97F0-59BF5AED75EE}">
      <dsp:nvSpPr>
        <dsp:cNvPr id="0" name=""/>
        <dsp:cNvSpPr/>
      </dsp:nvSpPr>
      <dsp:spPr>
        <a:xfrm>
          <a:off x="198466" y="574372"/>
          <a:ext cx="2896111" cy="828675"/>
        </a:xfrm>
        <a:prstGeom prst="rect">
          <a:avLst/>
        </a:prstGeom>
        <a:solidFill>
          <a:schemeClr val="accent1">
            <a:lumMod val="60000"/>
            <a:lumOff val="40000"/>
            <a:alpha val="90000"/>
          </a:schemeClr>
        </a:solidFill>
        <a:ln w="6350" cap="flat" cmpd="sng" algn="ctr">
          <a:solidFill>
            <a:schemeClr val="accent1">
              <a:alpha val="9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Buy raw materials on 30 days credit</a:t>
          </a:r>
        </a:p>
      </dsp:txBody>
      <dsp:txXfrm>
        <a:off x="198466" y="574372"/>
        <a:ext cx="2896111" cy="828675"/>
      </dsp:txXfrm>
    </dsp:sp>
    <dsp:sp modelId="{49A0B504-15EB-4290-B1B4-64F6DA61494B}">
      <dsp:nvSpPr>
        <dsp:cNvPr id="0" name=""/>
        <dsp:cNvSpPr/>
      </dsp:nvSpPr>
      <dsp:spPr>
        <a:xfrm>
          <a:off x="1646522" y="1403048"/>
          <a:ext cx="0" cy="769413"/>
        </a:xfrm>
        <a:prstGeom prst="line">
          <a:avLst/>
        </a:prstGeom>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miter lim="800000"/>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5C96099-3311-474F-BFC3-0753928AD2F7}">
      <dsp:nvSpPr>
        <dsp:cNvPr id="0" name=""/>
        <dsp:cNvSpPr/>
      </dsp:nvSpPr>
      <dsp:spPr>
        <a:xfrm>
          <a:off x="1975626" y="1584087"/>
          <a:ext cx="2632829"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February</a:t>
          </a:r>
        </a:p>
      </dsp:txBody>
      <dsp:txXfrm>
        <a:off x="1975626" y="1584087"/>
        <a:ext cx="2632829" cy="511433"/>
      </dsp:txXfrm>
    </dsp:sp>
    <dsp:sp modelId="{1931B4D0-DCD2-4309-A0B1-E823563841D1}">
      <dsp:nvSpPr>
        <dsp:cNvPr id="0" name=""/>
        <dsp:cNvSpPr/>
      </dsp:nvSpPr>
      <dsp:spPr>
        <a:xfrm>
          <a:off x="1843984" y="3122914"/>
          <a:ext cx="2896111" cy="1164091"/>
        </a:xfrm>
        <a:prstGeom prst="rect">
          <a:avLst/>
        </a:prstGeom>
        <a:solidFill>
          <a:schemeClr val="accent1">
            <a:lumMod val="60000"/>
            <a:lumOff val="40000"/>
            <a:alpha val="9000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Pay supplier for raw materials</a:t>
          </a:r>
        </a:p>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CASH OUTLOW</a:t>
          </a:r>
        </a:p>
      </dsp:txBody>
      <dsp:txXfrm>
        <a:off x="1843984" y="3122914"/>
        <a:ext cx="2896111" cy="1164091"/>
      </dsp:txXfrm>
    </dsp:sp>
    <dsp:sp modelId="{1D81E7AB-B287-4DEE-B0E7-90CE91AE4F32}">
      <dsp:nvSpPr>
        <dsp:cNvPr id="0" name=""/>
        <dsp:cNvSpPr/>
      </dsp:nvSpPr>
      <dsp:spPr>
        <a:xfrm>
          <a:off x="3292040" y="2353500"/>
          <a:ext cx="0" cy="769413"/>
        </a:xfrm>
        <a:prstGeom prst="line">
          <a:avLst/>
        </a:prstGeom>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miter lim="800000"/>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F290706-A84D-48B7-8232-B99EB8A7DEE8}">
      <dsp:nvSpPr>
        <dsp:cNvPr id="0" name=""/>
        <dsp:cNvSpPr/>
      </dsp:nvSpPr>
      <dsp:spPr>
        <a:xfrm>
          <a:off x="1589948" y="2206406"/>
          <a:ext cx="113149" cy="113149"/>
        </a:xfrm>
        <a:prstGeom prst="ellipse">
          <a:avLst/>
        </a:prstGeom>
        <a:solidFill>
          <a:schemeClr val="lt1">
            <a:alpha val="90000"/>
            <a:hueOff val="0"/>
            <a:satOff val="0"/>
            <a:lumOff val="0"/>
            <a:alphaOff val="0"/>
          </a:schemeClr>
        </a:solidFill>
        <a:ln w="9525" cap="flat" cmpd="sng" algn="ctr">
          <a:noFill/>
          <a:prstDash val="solid"/>
          <a:miter lim="800000"/>
        </a:ln>
        <a:effectLst/>
      </dsp:spPr>
      <dsp:style>
        <a:lnRef idx="1">
          <a:scrgbClr r="0" g="0" b="0"/>
        </a:lnRef>
        <a:fillRef idx="1">
          <a:scrgbClr r="0" g="0" b="0"/>
        </a:fillRef>
        <a:effectRef idx="0">
          <a:scrgbClr r="0" g="0" b="0"/>
        </a:effectRef>
        <a:fontRef idx="minor"/>
      </dsp:style>
    </dsp:sp>
    <dsp:sp modelId="{B20D3814-DA4C-4106-9F5E-56ABCFD871AC}">
      <dsp:nvSpPr>
        <dsp:cNvPr id="0" name=""/>
        <dsp:cNvSpPr/>
      </dsp:nvSpPr>
      <dsp:spPr>
        <a:xfrm>
          <a:off x="3235466" y="2206406"/>
          <a:ext cx="113149" cy="113149"/>
        </a:xfrm>
        <a:prstGeom prst="ellipse">
          <a:avLst/>
        </a:prstGeom>
        <a:solidFill>
          <a:schemeClr val="lt1">
            <a:alpha val="90000"/>
            <a:hueOff val="0"/>
            <a:satOff val="0"/>
            <a:lumOff val="0"/>
            <a:alphaOff val="0"/>
          </a:schemeClr>
        </a:solidFill>
        <a:ln w="9525" cap="flat" cmpd="sng" algn="ctr">
          <a:noFill/>
          <a:prstDash val="solid"/>
          <a:miter lim="800000"/>
        </a:ln>
        <a:effectLst/>
      </dsp:spPr>
      <dsp:style>
        <a:lnRef idx="1">
          <a:scrgbClr r="0" g="0" b="0"/>
        </a:lnRef>
        <a:fillRef idx="1">
          <a:scrgbClr r="0" g="0" b="0"/>
        </a:fillRef>
        <a:effectRef idx="0">
          <a:scrgbClr r="0" g="0" b="0"/>
        </a:effectRef>
        <a:fontRef idx="minor"/>
      </dsp:style>
    </dsp:sp>
    <dsp:sp modelId="{1F28B347-DFC1-44B1-9DCC-6336F50BD73E}">
      <dsp:nvSpPr>
        <dsp:cNvPr id="0" name=""/>
        <dsp:cNvSpPr/>
      </dsp:nvSpPr>
      <dsp:spPr>
        <a:xfrm>
          <a:off x="3621144" y="2430442"/>
          <a:ext cx="2632829"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March</a:t>
          </a:r>
        </a:p>
      </dsp:txBody>
      <dsp:txXfrm>
        <a:off x="3621144" y="2430442"/>
        <a:ext cx="2632829" cy="511433"/>
      </dsp:txXfrm>
    </dsp:sp>
    <dsp:sp modelId="{89655616-5397-4380-9890-2C529BA09311}">
      <dsp:nvSpPr>
        <dsp:cNvPr id="0" name=""/>
        <dsp:cNvSpPr/>
      </dsp:nvSpPr>
      <dsp:spPr>
        <a:xfrm>
          <a:off x="3489503" y="574372"/>
          <a:ext cx="2896111" cy="828675"/>
        </a:xfrm>
        <a:prstGeom prst="rect">
          <a:avLst/>
        </a:prstGeom>
        <a:solidFill>
          <a:schemeClr val="accent1">
            <a:lumMod val="60000"/>
            <a:lumOff val="40000"/>
            <a:alpha val="9000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Sell product on 30 days credit</a:t>
          </a:r>
        </a:p>
      </dsp:txBody>
      <dsp:txXfrm>
        <a:off x="3489503" y="574372"/>
        <a:ext cx="2896111" cy="828675"/>
      </dsp:txXfrm>
    </dsp:sp>
    <dsp:sp modelId="{F57238A3-E13D-4295-98D1-B8FA91675BC0}">
      <dsp:nvSpPr>
        <dsp:cNvPr id="0" name=""/>
        <dsp:cNvSpPr/>
      </dsp:nvSpPr>
      <dsp:spPr>
        <a:xfrm>
          <a:off x="4937559" y="1403048"/>
          <a:ext cx="0" cy="769413"/>
        </a:xfrm>
        <a:prstGeom prst="line">
          <a:avLst/>
        </a:prstGeom>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miter lim="800000"/>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860FA35-B73E-4963-941E-5B75EEA20782}">
      <dsp:nvSpPr>
        <dsp:cNvPr id="0" name=""/>
        <dsp:cNvSpPr/>
      </dsp:nvSpPr>
      <dsp:spPr>
        <a:xfrm>
          <a:off x="5266662" y="1584087"/>
          <a:ext cx="2632829"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April</a:t>
          </a:r>
        </a:p>
      </dsp:txBody>
      <dsp:txXfrm>
        <a:off x="5266662" y="1584087"/>
        <a:ext cx="2632829" cy="511433"/>
      </dsp:txXfrm>
    </dsp:sp>
    <dsp:sp modelId="{C697E7A6-C2F6-405D-8BCC-A91779C8AC71}">
      <dsp:nvSpPr>
        <dsp:cNvPr id="0" name=""/>
        <dsp:cNvSpPr/>
      </dsp:nvSpPr>
      <dsp:spPr>
        <a:xfrm>
          <a:off x="5135021" y="3122914"/>
          <a:ext cx="2896111" cy="927327"/>
        </a:xfrm>
        <a:prstGeom prst="rect">
          <a:avLst/>
        </a:prstGeom>
        <a:solidFill>
          <a:schemeClr val="accent1">
            <a:lumMod val="60000"/>
            <a:lumOff val="40000"/>
            <a:alpha val="9000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err="1">
              <a:latin typeface="Arial" panose="020B0604020202020204" pitchFamily="34" charset="0"/>
              <a:cs typeface="Arial" panose="020B0604020202020204" pitchFamily="34" charset="0"/>
            </a:rPr>
            <a:t>Recive</a:t>
          </a:r>
          <a:r>
            <a:rPr lang="en-US" sz="1800" kern="1200" dirty="0">
              <a:latin typeface="Arial" panose="020B0604020202020204" pitchFamily="34" charset="0"/>
              <a:cs typeface="Arial" panose="020B0604020202020204" pitchFamily="34" charset="0"/>
            </a:rPr>
            <a:t> cash for product</a:t>
          </a:r>
        </a:p>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CASH INFLOW</a:t>
          </a:r>
        </a:p>
      </dsp:txBody>
      <dsp:txXfrm>
        <a:off x="5135021" y="3122914"/>
        <a:ext cx="2896111" cy="927327"/>
      </dsp:txXfrm>
    </dsp:sp>
    <dsp:sp modelId="{EE3A0056-3CAA-40A3-9A18-A644AC2B6748}">
      <dsp:nvSpPr>
        <dsp:cNvPr id="0" name=""/>
        <dsp:cNvSpPr/>
      </dsp:nvSpPr>
      <dsp:spPr>
        <a:xfrm>
          <a:off x="6583077" y="2353500"/>
          <a:ext cx="0" cy="769413"/>
        </a:xfrm>
        <a:prstGeom prst="line">
          <a:avLst/>
        </a:prstGeom>
        <a:gradFill rotWithShape="0">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6350" cap="flat" cmpd="sng" algn="ctr">
          <a:solidFill>
            <a:schemeClr val="accent2">
              <a:hueOff val="0"/>
              <a:satOff val="0"/>
              <a:lumOff val="0"/>
              <a:alphaOff val="0"/>
            </a:schemeClr>
          </a:solidFill>
          <a:prstDash val="dash"/>
          <a:miter lim="800000"/>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30AFE19-55EF-496E-B15A-E102BD2E360A}">
      <dsp:nvSpPr>
        <dsp:cNvPr id="0" name=""/>
        <dsp:cNvSpPr/>
      </dsp:nvSpPr>
      <dsp:spPr>
        <a:xfrm>
          <a:off x="4880984" y="2206406"/>
          <a:ext cx="113149" cy="113149"/>
        </a:xfrm>
        <a:prstGeom prst="ellipse">
          <a:avLst/>
        </a:prstGeom>
        <a:solidFill>
          <a:schemeClr val="lt1">
            <a:alpha val="90000"/>
            <a:hueOff val="0"/>
            <a:satOff val="0"/>
            <a:lumOff val="0"/>
            <a:alphaOff val="0"/>
          </a:schemeClr>
        </a:solidFill>
        <a:ln w="9525" cap="flat" cmpd="sng" algn="ctr">
          <a:noFill/>
          <a:prstDash val="solid"/>
          <a:miter lim="800000"/>
        </a:ln>
        <a:effectLst/>
      </dsp:spPr>
      <dsp:style>
        <a:lnRef idx="1">
          <a:scrgbClr r="0" g="0" b="0"/>
        </a:lnRef>
        <a:fillRef idx="1">
          <a:scrgbClr r="0" g="0" b="0"/>
        </a:fillRef>
        <a:effectRef idx="0">
          <a:scrgbClr r="0" g="0" b="0"/>
        </a:effectRef>
        <a:fontRef idx="minor"/>
      </dsp:style>
    </dsp:sp>
    <dsp:sp modelId="{AF20BAF8-1E78-479F-ADEB-1312F75AA04F}">
      <dsp:nvSpPr>
        <dsp:cNvPr id="0" name=""/>
        <dsp:cNvSpPr/>
      </dsp:nvSpPr>
      <dsp:spPr>
        <a:xfrm>
          <a:off x="6526502" y="2206406"/>
          <a:ext cx="113149" cy="113149"/>
        </a:xfrm>
        <a:prstGeom prst="ellipse">
          <a:avLst/>
        </a:prstGeom>
        <a:solidFill>
          <a:schemeClr val="lt1">
            <a:alpha val="90000"/>
            <a:hueOff val="0"/>
            <a:satOff val="0"/>
            <a:lumOff val="0"/>
            <a:alphaOff val="0"/>
          </a:schemeClr>
        </a:solidFill>
        <a:ln w="9525" cap="flat" cmpd="sng" algn="ctr">
          <a:no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F44DE-09A1-4D27-988B-2F81B0563806}">
      <dsp:nvSpPr>
        <dsp:cNvPr id="0" name=""/>
        <dsp:cNvSpPr/>
      </dsp:nvSpPr>
      <dsp:spPr>
        <a:xfrm>
          <a:off x="0" y="4250726"/>
          <a:ext cx="5880697" cy="13951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Does not identify likelihood of each occurring.</a:t>
          </a:r>
          <a:endParaRPr lang="en-US" sz="1800" kern="1200"/>
        </a:p>
      </dsp:txBody>
      <dsp:txXfrm>
        <a:off x="0" y="4250726"/>
        <a:ext cx="5880697" cy="1395183"/>
      </dsp:txXfrm>
    </dsp:sp>
    <dsp:sp modelId="{F2BADF4A-2C99-45C0-AE0D-D792E77F3FCA}">
      <dsp:nvSpPr>
        <dsp:cNvPr id="0" name=""/>
        <dsp:cNvSpPr/>
      </dsp:nvSpPr>
      <dsp:spPr>
        <a:xfrm rot="10800000">
          <a:off x="0" y="2125862"/>
          <a:ext cx="5880697" cy="2145791"/>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Can change more than one variable</a:t>
          </a:r>
          <a:endParaRPr lang="en-US" sz="1800" kern="1200"/>
        </a:p>
      </dsp:txBody>
      <dsp:txXfrm rot="10800000">
        <a:off x="0" y="2125862"/>
        <a:ext cx="5880697" cy="1394271"/>
      </dsp:txXfrm>
    </dsp:sp>
    <dsp:sp modelId="{76643165-8CD8-426A-B5EC-913F0F963717}">
      <dsp:nvSpPr>
        <dsp:cNvPr id="0" name=""/>
        <dsp:cNvSpPr/>
      </dsp:nvSpPr>
      <dsp:spPr>
        <a:xfrm rot="10800000">
          <a:off x="0" y="998"/>
          <a:ext cx="5880697" cy="2145791"/>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Prepare projected statements according to different states of the world:</a:t>
          </a:r>
          <a:endParaRPr lang="en-US" sz="1800" kern="1200"/>
        </a:p>
      </dsp:txBody>
      <dsp:txXfrm rot="-10800000">
        <a:off x="0" y="998"/>
        <a:ext cx="5880697" cy="753172"/>
      </dsp:txXfrm>
    </dsp:sp>
    <dsp:sp modelId="{F8071600-E80A-4714-A8C3-F8D0C07DB280}">
      <dsp:nvSpPr>
        <dsp:cNvPr id="0" name=""/>
        <dsp:cNvSpPr/>
      </dsp:nvSpPr>
      <dsp:spPr>
        <a:xfrm>
          <a:off x="2871" y="754171"/>
          <a:ext cx="1958318" cy="64159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GB" sz="2200" kern="1200" dirty="0"/>
            <a:t>Optimistic view</a:t>
          </a:r>
          <a:endParaRPr lang="en-US" sz="2200" kern="1200" dirty="0"/>
        </a:p>
      </dsp:txBody>
      <dsp:txXfrm>
        <a:off x="2871" y="754171"/>
        <a:ext cx="1958318" cy="641591"/>
      </dsp:txXfrm>
    </dsp:sp>
    <dsp:sp modelId="{DC58D80F-D0C5-412D-A05E-3A8CF9067EF6}">
      <dsp:nvSpPr>
        <dsp:cNvPr id="0" name=""/>
        <dsp:cNvSpPr/>
      </dsp:nvSpPr>
      <dsp:spPr>
        <a:xfrm>
          <a:off x="1961189" y="754171"/>
          <a:ext cx="1958318" cy="64159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GB" sz="2200" kern="1200"/>
            <a:t>Pessimistic view</a:t>
          </a:r>
          <a:endParaRPr lang="en-US" sz="2200" kern="1200"/>
        </a:p>
      </dsp:txBody>
      <dsp:txXfrm>
        <a:off x="1961189" y="754171"/>
        <a:ext cx="1958318" cy="641591"/>
      </dsp:txXfrm>
    </dsp:sp>
    <dsp:sp modelId="{D9B7DCCE-0B00-417B-BD59-33A25C5D1C1B}">
      <dsp:nvSpPr>
        <dsp:cNvPr id="0" name=""/>
        <dsp:cNvSpPr/>
      </dsp:nvSpPr>
      <dsp:spPr>
        <a:xfrm>
          <a:off x="3919507" y="754171"/>
          <a:ext cx="1958318" cy="64159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GB" sz="2200" kern="1200"/>
            <a:t>"Most likely" view</a:t>
          </a:r>
          <a:endParaRPr lang="en-US" sz="2200" kern="1200"/>
        </a:p>
      </dsp:txBody>
      <dsp:txXfrm>
        <a:off x="3919507" y="754171"/>
        <a:ext cx="1958318" cy="64159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5760" units="cm"/>
          <inkml:channel name="Y" type="integer" max="1620" units="cm"/>
          <inkml:channel name="T" type="integer" max="2.14748E9" units="dev"/>
        </inkml:traceFormat>
        <inkml:channelProperties>
          <inkml:channelProperty channel="X" name="resolution" value="245.10638" units="1/cm"/>
          <inkml:channelProperty channel="Y" name="resolution" value="122.72727" units="1/cm"/>
          <inkml:channelProperty channel="T" name="resolution" value="1" units="1/dev"/>
        </inkml:channelProperties>
      </inkml:inkSource>
      <inkml:timestamp xml:id="ts0" timeString="2021-01-06T10:31:42.325"/>
    </inkml:context>
    <inkml:brush xml:id="br0">
      <inkml:brushProperty name="width" value="0.05" units="cm"/>
      <inkml:brushProperty name="height" value="0.05" units="cm"/>
      <inkml:brushProperty name="color" value="#E71224"/>
      <inkml:brushProperty name="fitToCurve" value="1"/>
    </inkml:brush>
  </inkml:definitions>
  <inkml:trace contextRef="#ctx0" brushRef="#br0">7628 393 0,'-26'-26'15,"-27"-1"1,0 1-16,-53-1 16,27 27-16,26 0 15,0-26-15,-27 26 16,54 0-16,-27-27 16,0 27-16,27 0 15,-27-26 1,0 26-16,0 0 15,-27-27-15,28 27 16,-54 0-16,26-26 16,27 26-16,-26-27 15,26 27-15,-26 0 16,26-26-16,-27 26 16,28 0-16,-54-26 15,0 26-15,-26 0 16,26 0-16,-27-27 15,28 27 1,-1-26-16,26 26 16,1 0-16,0 0 15,-1 0-15,27 0 16,-26 0-16,-27 0 16,27 0-16,-1 0 15,-52 0-15,26 0 16,27 0-16,-53 0 15,52 0-15,1 0 16,-53 0-16,52 0 16,1 0-16,26 0 15,26 0-15,-52 0 16,0 0-16,-1 0 16,1 26-16,26-26 15,0 27-15,0-27 16,0 0-16,0 0 15,0 26-15,27-26 16,-80 26-16,53-26 16,-79 0-16,53 27 15,-27-27-15,-27 26 16,1 1 0,106-27-16,-27 26 0,-53 1 15,27-27 1,-1 0-16,27 26 15,-79-26-15,53 27 16,26-27-16,-53 0 16,53 53-16,-53-53 15,53 26-15,0 0 16,0-26-16,-26 27 16,53-27-16,-54 26 15,27 1-15,0-1 16,0 1-16,-26 26 15,53-27-15,-27 1 16,26-1 0,-26 27-16,0-27 15,0 27-15,27-26 16,-53-1-16,52-26 16,27 27-16,-53 26 15,27-27-15,-1 27 16,27-27-1,-26 1 1,-1-1-16,27 27 16,-26 0-16,-1 0 15,27 0-15,0 0 16,-26 0 0,26 0-16,0 0 15,0-27-15,0 27 16,0-26-16,0 25 15,0-25-15,0-1 16,0 27-16,0 27 16,0-27-16,0-1 15,0 1-15,0 0 16,0-26-16,0 26 16,26-27-16,1-26 15,-27 27-15,0 26 16,26-27-16,27 53 15,-26-52-15,-1-1 16,54 27-16,-54-53 16,27 27-16,26 52 15,-26-52-15,-26-1 16,52-26-16,53 79 16,-79-79-16,27 27 15,-27-1-15,26 1 16,53-1-16,27 27 15,-27-53 1,-52 27-16,78-27 16,-25 26-16,-27 0 15,79-26-15,-106 27 16,27-27-16,53 26 16,-53-26-16,52 53 15,1-53-15,26 27 16,-26-1-16,-27-26 15,27 27-15,-80-1 16,80-26-16,26 53 16,-79-53-16,53 0 15,-53 0-15,26 0 16,-26 0-16,-53 0 16,79 0-16,-52 0 15,-1 0-15,53 0 16,-26 0-16,-27 0 15,54 0-15,-54 0 16,53 0-16,-26 0 16,27 0-16,25 0 15,-52 0 1,26 0-16,-52 0 0,-1 0 16,0 0-16,54 0 15,-54 0-15,27 0 16,26 0-1,-26 0-15,53 0 16,-27 0-16,-52 0 16,25 0-16,28 0 15,-28 0-15,28 0 16,-27 0-16,26 0 16,-26 0-16,0 0 15,-27 0-15,27 0 16,0-26-16,-1-27 15,28 26-15,25 1 16,28-54-16,-1 54 16,-53-53-16,27 52 15,-80 1-15,54-1 16,-54 1-16,27-27 16,-80 26-16,1 1 15,-1-1 1,27 1-1,-26 0-15,-1-1 16,27 1 0,0-27-16,0 0 0,-27 26 15,1-26 1,-1 0-16,1 1 0,-1-28 16,-26 1-16,27 26 15,-1-53 1,-26 80-16,26-27 15,-26 0-15,0-53 16,0 53-16,0 27 16,0-1-16,0-26 15,0 27-15,0-27 16,0 0 0,0 26-16,-26 1 15,0 0-15,26-27 16,-27 0-16,1 26 15,-1 1-15,1-27 16,-1 0-16,27 26 16,-26 1-16,26 0 15,-53-1-15,0-52 16,26 79 0,1-27-16,0 1 15,-1-1 1,1 1-1,26-1 1,-27 1-16,1 26 16,-27-53-1,0 27 1,0-1-16,0 1 16,27 26 15,-1 0-16,1 0-15,-27-27 16,26 27-16,1 0 16,-80-26-16,27-27 15,52 53-15,-26 0 16,0-27-16,-26 27 16,26-26-16,-26-1 15,-1 27-15,-26-26 16,54 26-16,-28 0 15,27 0-15,27 0 16,-1 0 0,-26 0-1,27 0 1,-53 0 0,-27 0-16,53 0 15,-26 0-15,-27 0 16,53 0-16,26 0 62,-52 0-46,0-26 0,-27 26-16,53 0 15,26 0-15,1 0 16,-1-27 31,1 27-32,-1-26 110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DBAC9-346E-4E6A-978C-85C83F999E30}" type="datetimeFigureOut">
              <a:rPr lang="en-GB" smtClean="0"/>
              <a:t>30/11/2022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7315C0-80DA-4637-A5EE-251D8957631A}" type="slidenum">
              <a:rPr lang="en-GB" smtClean="0"/>
              <a:t>‹#›</a:t>
            </a:fld>
            <a:endParaRPr lang="en-GB"/>
          </a:p>
        </p:txBody>
      </p:sp>
    </p:spTree>
    <p:extLst>
      <p:ext uri="{BB962C8B-B14F-4D97-AF65-F5344CB8AC3E}">
        <p14:creationId xmlns:p14="http://schemas.microsoft.com/office/powerpoint/2010/main" val="3868912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to see if they remember</a:t>
            </a:r>
          </a:p>
        </p:txBody>
      </p:sp>
      <p:sp>
        <p:nvSpPr>
          <p:cNvPr id="4" name="Slide Number Placeholder 3"/>
          <p:cNvSpPr>
            <a:spLocks noGrp="1"/>
          </p:cNvSpPr>
          <p:nvPr>
            <p:ph type="sldNum" sz="quarter" idx="5"/>
          </p:nvPr>
        </p:nvSpPr>
        <p:spPr/>
        <p:txBody>
          <a:bodyPr/>
          <a:lstStyle/>
          <a:p>
            <a:fld id="{1E7315C0-80DA-4637-A5EE-251D8957631A}" type="slidenum">
              <a:rPr lang="en-GB" smtClean="0"/>
              <a:t>3</a:t>
            </a:fld>
            <a:endParaRPr lang="en-GB"/>
          </a:p>
        </p:txBody>
      </p:sp>
    </p:spTree>
    <p:extLst>
      <p:ext uri="{BB962C8B-B14F-4D97-AF65-F5344CB8AC3E}">
        <p14:creationId xmlns:p14="http://schemas.microsoft.com/office/powerpoint/2010/main" val="1818487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F915C432-BCD8-4184-AB2F-C901DB2D509C}"/>
              </a:ext>
            </a:extLst>
          </p:cNvPr>
          <p:cNvSpPr>
            <a:spLocks noGrp="1" noRot="1" noChangeAspect="1" noChangeArrowheads="1" noTextEdit="1"/>
          </p:cNvSpPr>
          <p:nvPr>
            <p:ph type="sldImg"/>
          </p:nvPr>
        </p:nvSpPr>
        <p:spPr>
          <a:xfrm>
            <a:off x="685800" y="1143000"/>
            <a:ext cx="5486400" cy="3086100"/>
          </a:xfrm>
          <a:ln/>
        </p:spPr>
      </p:sp>
      <p:sp>
        <p:nvSpPr>
          <p:cNvPr id="26627" name="Notes Placeholder 2">
            <a:extLst>
              <a:ext uri="{FF2B5EF4-FFF2-40B4-BE49-F238E27FC236}">
                <a16:creationId xmlns:a16="http://schemas.microsoft.com/office/drawing/2014/main" id="{228FD00D-D728-4502-BBAF-026FE546CB2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Specific steps to prepare projections – after variables we start with sales and then go on from there</a:t>
            </a:r>
          </a:p>
        </p:txBody>
      </p:sp>
      <p:sp>
        <p:nvSpPr>
          <p:cNvPr id="26628" name="Slide Number Placeholder 3">
            <a:extLst>
              <a:ext uri="{FF2B5EF4-FFF2-40B4-BE49-F238E27FC236}">
                <a16:creationId xmlns:a16="http://schemas.microsoft.com/office/drawing/2014/main" id="{6AB1B625-9239-40C0-B9EC-7DF16939560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F898A97-F758-4E83-A640-C59A67480071}"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for class</a:t>
            </a:r>
          </a:p>
          <a:p>
            <a:r>
              <a:rPr lang="en-GB" dirty="0"/>
              <a:t>Answer – because sales drives most of the other elements of the statements – in determines how much we need to spend on stock, staff, how much tax we </a:t>
            </a:r>
            <a:r>
              <a:rPr lang="en-GB" dirty="0" err="1"/>
              <a:t>eill</a:t>
            </a:r>
            <a:r>
              <a:rPr lang="en-GB" dirty="0"/>
              <a:t> pay etc</a:t>
            </a:r>
          </a:p>
        </p:txBody>
      </p:sp>
      <p:sp>
        <p:nvSpPr>
          <p:cNvPr id="4" name="Slide Number Placeholder 3"/>
          <p:cNvSpPr>
            <a:spLocks noGrp="1"/>
          </p:cNvSpPr>
          <p:nvPr>
            <p:ph type="sldNum" sz="quarter" idx="5"/>
          </p:nvPr>
        </p:nvSpPr>
        <p:spPr/>
        <p:txBody>
          <a:bodyPr/>
          <a:lstStyle/>
          <a:p>
            <a:fld id="{1E7315C0-80DA-4637-A5EE-251D8957631A}" type="slidenum">
              <a:rPr lang="en-GB" smtClean="0"/>
              <a:t>19</a:t>
            </a:fld>
            <a:endParaRPr lang="en-GB"/>
          </a:p>
        </p:txBody>
      </p:sp>
    </p:spTree>
    <p:extLst>
      <p:ext uri="{BB962C8B-B14F-4D97-AF65-F5344CB8AC3E}">
        <p14:creationId xmlns:p14="http://schemas.microsoft.com/office/powerpoint/2010/main" val="1444840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C00F0E9D-C899-4A0C-A2EB-0FC1D9AFC680}"/>
              </a:ext>
            </a:extLst>
          </p:cNvPr>
          <p:cNvSpPr>
            <a:spLocks noGrp="1" noRot="1" noChangeAspect="1" noChangeArrowheads="1" noTextEdit="1"/>
          </p:cNvSpPr>
          <p:nvPr>
            <p:ph type="sldImg"/>
          </p:nvPr>
        </p:nvSpPr>
        <p:spPr>
          <a:xfrm>
            <a:off x="685800" y="1143000"/>
            <a:ext cx="5486400" cy="3086100"/>
          </a:xfrm>
          <a:ln/>
        </p:spPr>
      </p:sp>
      <p:sp>
        <p:nvSpPr>
          <p:cNvPr id="28675" name="Notes Placeholder 2">
            <a:extLst>
              <a:ext uri="{FF2B5EF4-FFF2-40B4-BE49-F238E27FC236}">
                <a16:creationId xmlns:a16="http://schemas.microsoft.com/office/drawing/2014/main" id="{4262D9F1-3353-49A9-8038-93B4EEE49AC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8676" name="Slide Number Placeholder 3">
            <a:extLst>
              <a:ext uri="{FF2B5EF4-FFF2-40B4-BE49-F238E27FC236}">
                <a16:creationId xmlns:a16="http://schemas.microsoft.com/office/drawing/2014/main" id="{110B039E-CE58-4BA9-B56F-3E1C3706FBB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D8F45-BAB3-48D4-9985-DDCCB05D1AFE}"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6D7E6A21-14AC-47E8-BFE3-42A37E5A889B}"/>
              </a:ext>
            </a:extLst>
          </p:cNvPr>
          <p:cNvSpPr>
            <a:spLocks noGrp="1" noRot="1" noChangeAspect="1" noChangeArrowheads="1" noTextEdit="1"/>
          </p:cNvSpPr>
          <p:nvPr>
            <p:ph type="sldImg"/>
          </p:nvPr>
        </p:nvSpPr>
        <p:spPr>
          <a:xfrm>
            <a:off x="685800" y="1143000"/>
            <a:ext cx="5486400" cy="3086100"/>
          </a:xfrm>
          <a:ln/>
        </p:spPr>
      </p:sp>
      <p:sp>
        <p:nvSpPr>
          <p:cNvPr id="31747" name="Notes Placeholder 2">
            <a:extLst>
              <a:ext uri="{FF2B5EF4-FFF2-40B4-BE49-F238E27FC236}">
                <a16:creationId xmlns:a16="http://schemas.microsoft.com/office/drawing/2014/main" id="{83D28316-644F-4D51-A6AA-3AC962AD10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1748" name="Slide Number Placeholder 3">
            <a:extLst>
              <a:ext uri="{FF2B5EF4-FFF2-40B4-BE49-F238E27FC236}">
                <a16:creationId xmlns:a16="http://schemas.microsoft.com/office/drawing/2014/main" id="{F116C274-8BDD-495C-B13F-4CD08532629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87D143-3818-4A87-9901-2036DBC22B55}"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would we use a projected cash flow for?</a:t>
            </a:r>
          </a:p>
        </p:txBody>
      </p:sp>
      <p:sp>
        <p:nvSpPr>
          <p:cNvPr id="4" name="Slide Number Placeholder 3"/>
          <p:cNvSpPr>
            <a:spLocks noGrp="1"/>
          </p:cNvSpPr>
          <p:nvPr>
            <p:ph type="sldNum" sz="quarter" idx="5"/>
          </p:nvPr>
        </p:nvSpPr>
        <p:spPr/>
        <p:txBody>
          <a:bodyPr/>
          <a:lstStyle/>
          <a:p>
            <a:fld id="{1E7315C0-80DA-4637-A5EE-251D8957631A}" type="slidenum">
              <a:rPr lang="en-GB" smtClean="0"/>
              <a:t>23</a:t>
            </a:fld>
            <a:endParaRPr lang="en-GB"/>
          </a:p>
        </p:txBody>
      </p:sp>
    </p:spTree>
    <p:extLst>
      <p:ext uri="{BB962C8B-B14F-4D97-AF65-F5344CB8AC3E}">
        <p14:creationId xmlns:p14="http://schemas.microsoft.com/office/powerpoint/2010/main" val="222878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9617424C-B9F1-4FB1-ADB1-C45A87951BF2}"/>
              </a:ext>
            </a:extLst>
          </p:cNvPr>
          <p:cNvSpPr>
            <a:spLocks noGrp="1" noRot="1" noChangeAspect="1" noChangeArrowheads="1" noTextEdit="1"/>
          </p:cNvSpPr>
          <p:nvPr>
            <p:ph type="sldImg"/>
          </p:nvPr>
        </p:nvSpPr>
        <p:spPr>
          <a:xfrm>
            <a:off x="685800" y="1143000"/>
            <a:ext cx="5486400" cy="3086100"/>
          </a:xfrm>
          <a:ln/>
        </p:spPr>
      </p:sp>
      <p:sp>
        <p:nvSpPr>
          <p:cNvPr id="33795" name="Notes Placeholder 2">
            <a:extLst>
              <a:ext uri="{FF2B5EF4-FFF2-40B4-BE49-F238E27FC236}">
                <a16:creationId xmlns:a16="http://schemas.microsoft.com/office/drawing/2014/main" id="{7EE86A34-5A9C-4A60-A054-D595CFAF8E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cs typeface="Arial" panose="020B0604020202020204" pitchFamily="34" charset="0"/>
              </a:rPr>
              <a:t>Remember this statements is about cash not profit – these are some of the main sources of cash in and out flows</a:t>
            </a:r>
          </a:p>
        </p:txBody>
      </p:sp>
      <p:sp>
        <p:nvSpPr>
          <p:cNvPr id="33796" name="Slide Number Placeholder 3">
            <a:extLst>
              <a:ext uri="{FF2B5EF4-FFF2-40B4-BE49-F238E27FC236}">
                <a16:creationId xmlns:a16="http://schemas.microsoft.com/office/drawing/2014/main" id="{7AD58378-759E-46E7-9881-078332A591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FE2EDA2-D7EF-4079-B09A-A0A07A02E515}"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proforma of a cash flow statement – note that this is on a monthly basis.  Some businesses might even do this on a weekly or daily basis as cash management is so important.  Cannot just do it on an annual basis</a:t>
            </a:r>
          </a:p>
        </p:txBody>
      </p:sp>
      <p:sp>
        <p:nvSpPr>
          <p:cNvPr id="4" name="Slide Number Placeholder 3"/>
          <p:cNvSpPr>
            <a:spLocks noGrp="1"/>
          </p:cNvSpPr>
          <p:nvPr>
            <p:ph type="sldNum" sz="quarter" idx="5"/>
          </p:nvPr>
        </p:nvSpPr>
        <p:spPr/>
        <p:txBody>
          <a:bodyPr/>
          <a:lstStyle/>
          <a:p>
            <a:fld id="{1E7315C0-80DA-4637-A5EE-251D8957631A}" type="slidenum">
              <a:rPr lang="en-GB" smtClean="0"/>
              <a:t>25</a:t>
            </a:fld>
            <a:endParaRPr lang="en-GB"/>
          </a:p>
        </p:txBody>
      </p:sp>
    </p:spTree>
    <p:extLst>
      <p:ext uri="{BB962C8B-B14F-4D97-AF65-F5344CB8AC3E}">
        <p14:creationId xmlns:p14="http://schemas.microsoft.com/office/powerpoint/2010/main" val="780154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of how cash might not necessarily occur in the same month as the sale or the purchase</a:t>
            </a:r>
          </a:p>
        </p:txBody>
      </p:sp>
      <p:sp>
        <p:nvSpPr>
          <p:cNvPr id="4" name="Slide Number Placeholder 3"/>
          <p:cNvSpPr>
            <a:spLocks noGrp="1"/>
          </p:cNvSpPr>
          <p:nvPr>
            <p:ph type="sldNum" sz="quarter" idx="5"/>
          </p:nvPr>
        </p:nvSpPr>
        <p:spPr/>
        <p:txBody>
          <a:bodyPr/>
          <a:lstStyle/>
          <a:p>
            <a:fld id="{1E7315C0-80DA-4637-A5EE-251D8957631A}" type="slidenum">
              <a:rPr lang="en-GB" smtClean="0"/>
              <a:t>26</a:t>
            </a:fld>
            <a:endParaRPr lang="en-GB"/>
          </a:p>
        </p:txBody>
      </p:sp>
    </p:spTree>
    <p:extLst>
      <p:ext uri="{BB962C8B-B14F-4D97-AF65-F5344CB8AC3E}">
        <p14:creationId xmlns:p14="http://schemas.microsoft.com/office/powerpoint/2010/main" val="3519870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of projected income statement</a:t>
            </a:r>
          </a:p>
        </p:txBody>
      </p:sp>
      <p:sp>
        <p:nvSpPr>
          <p:cNvPr id="4" name="Slide Number Placeholder 3"/>
          <p:cNvSpPr>
            <a:spLocks noGrp="1"/>
          </p:cNvSpPr>
          <p:nvPr>
            <p:ph type="sldNum" sz="quarter" idx="5"/>
          </p:nvPr>
        </p:nvSpPr>
        <p:spPr/>
        <p:txBody>
          <a:bodyPr/>
          <a:lstStyle/>
          <a:p>
            <a:fld id="{1E7315C0-80DA-4637-A5EE-251D8957631A}" type="slidenum">
              <a:rPr lang="en-GB" smtClean="0"/>
              <a:t>27</a:t>
            </a:fld>
            <a:endParaRPr lang="en-GB"/>
          </a:p>
        </p:txBody>
      </p:sp>
    </p:spTree>
    <p:extLst>
      <p:ext uri="{BB962C8B-B14F-4D97-AF65-F5344CB8AC3E}">
        <p14:creationId xmlns:p14="http://schemas.microsoft.com/office/powerpoint/2010/main" val="1005322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E574FEF4-D3FB-4E96-9B02-29829429B749}"/>
              </a:ext>
            </a:extLst>
          </p:cNvPr>
          <p:cNvSpPr>
            <a:spLocks noGrp="1" noRot="1" noChangeAspect="1" noChangeArrowheads="1" noTextEdit="1"/>
          </p:cNvSpPr>
          <p:nvPr>
            <p:ph type="sldImg"/>
          </p:nvPr>
        </p:nvSpPr>
        <p:spPr>
          <a:xfrm>
            <a:off x="685800" y="1143000"/>
            <a:ext cx="5486400" cy="3086100"/>
          </a:xfrm>
          <a:ln/>
        </p:spPr>
      </p:sp>
      <p:sp>
        <p:nvSpPr>
          <p:cNvPr id="50179" name="Notes Placeholder 2">
            <a:extLst>
              <a:ext uri="{FF2B5EF4-FFF2-40B4-BE49-F238E27FC236}">
                <a16:creationId xmlns:a16="http://schemas.microsoft.com/office/drawing/2014/main" id="{B8335721-BB82-42F7-896B-E48D41A788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N" altLang="en-US" dirty="0"/>
              <a:t>Just to illustrate that very few companies get projections spot on – all kinds of things could happen that means there is a divergence from projections.</a:t>
            </a:r>
          </a:p>
        </p:txBody>
      </p:sp>
      <p:sp>
        <p:nvSpPr>
          <p:cNvPr id="50180" name="Slide Number Placeholder 3">
            <a:extLst>
              <a:ext uri="{FF2B5EF4-FFF2-40B4-BE49-F238E27FC236}">
                <a16:creationId xmlns:a16="http://schemas.microsoft.com/office/drawing/2014/main" id="{029CD4C4-497F-4625-AA15-AFA567B6478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DB2949A-F162-407B-9AF2-0447373DD767}"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example of putting together a simple set of financial statements</a:t>
            </a:r>
          </a:p>
        </p:txBody>
      </p:sp>
      <p:sp>
        <p:nvSpPr>
          <p:cNvPr id="4" name="Slide Number Placeholder 3"/>
          <p:cNvSpPr>
            <a:spLocks noGrp="1"/>
          </p:cNvSpPr>
          <p:nvPr>
            <p:ph type="sldNum" sz="quarter" idx="5"/>
          </p:nvPr>
        </p:nvSpPr>
        <p:spPr/>
        <p:txBody>
          <a:bodyPr/>
          <a:lstStyle/>
          <a:p>
            <a:fld id="{1E7315C0-80DA-4637-A5EE-251D8957631A}" type="slidenum">
              <a:rPr lang="en-GB" smtClean="0"/>
              <a:t>6</a:t>
            </a:fld>
            <a:endParaRPr lang="en-GB"/>
          </a:p>
        </p:txBody>
      </p:sp>
    </p:spTree>
    <p:extLst>
      <p:ext uri="{BB962C8B-B14F-4D97-AF65-F5344CB8AC3E}">
        <p14:creationId xmlns:p14="http://schemas.microsoft.com/office/powerpoint/2010/main" val="637966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6E4B668F-5946-49BB-8784-5746EC40150E}"/>
              </a:ext>
            </a:extLst>
          </p:cNvPr>
          <p:cNvSpPr>
            <a:spLocks noGrp="1" noRot="1" noChangeAspect="1" noChangeArrowheads="1" noTextEdit="1"/>
          </p:cNvSpPr>
          <p:nvPr>
            <p:ph type="sldImg"/>
          </p:nvPr>
        </p:nvSpPr>
        <p:spPr>
          <a:xfrm>
            <a:off x="685800" y="1143000"/>
            <a:ext cx="5486400" cy="3086100"/>
          </a:xfrm>
          <a:ln/>
        </p:spPr>
      </p:sp>
      <p:sp>
        <p:nvSpPr>
          <p:cNvPr id="38915" name="Notes Placeholder 2">
            <a:extLst>
              <a:ext uri="{FF2B5EF4-FFF2-40B4-BE49-F238E27FC236}">
                <a16:creationId xmlns:a16="http://schemas.microsoft.com/office/drawing/2014/main" id="{F02E5436-F372-460A-BC84-B9DE7BB647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As a manager if we are presented with a set of projections, what questions should we ask our team to determine the reliability of the statements and what questions do we ask to see what kind of decisions would flow from these?</a:t>
            </a:r>
          </a:p>
        </p:txBody>
      </p:sp>
      <p:sp>
        <p:nvSpPr>
          <p:cNvPr id="38916" name="Slide Number Placeholder 3">
            <a:extLst>
              <a:ext uri="{FF2B5EF4-FFF2-40B4-BE49-F238E27FC236}">
                <a16:creationId xmlns:a16="http://schemas.microsoft.com/office/drawing/2014/main" id="{2A9E7D49-5685-4B89-ABCF-4F4FAE3A5F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A7368B-9CBA-44EB-89A7-5EAA92D5AA93}"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0674023A-883D-455F-B352-374EA86F00CB}"/>
              </a:ext>
            </a:extLst>
          </p:cNvPr>
          <p:cNvSpPr>
            <a:spLocks noGrp="1" noRot="1" noChangeAspect="1" noChangeArrowheads="1" noTextEdit="1"/>
          </p:cNvSpPr>
          <p:nvPr>
            <p:ph type="sldImg"/>
          </p:nvPr>
        </p:nvSpPr>
        <p:spPr>
          <a:xfrm>
            <a:off x="685800" y="1143000"/>
            <a:ext cx="5486400" cy="3086100"/>
          </a:xfrm>
          <a:ln/>
        </p:spPr>
      </p:sp>
      <p:sp>
        <p:nvSpPr>
          <p:cNvPr id="40963" name="Notes Placeholder 2">
            <a:extLst>
              <a:ext uri="{FF2B5EF4-FFF2-40B4-BE49-F238E27FC236}">
                <a16:creationId xmlns:a16="http://schemas.microsoft.com/office/drawing/2014/main" id="{A90D7E19-61A8-4992-8CC5-9E744397D1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0964" name="Slide Number Placeholder 3">
            <a:extLst>
              <a:ext uri="{FF2B5EF4-FFF2-40B4-BE49-F238E27FC236}">
                <a16:creationId xmlns:a16="http://schemas.microsoft.com/office/drawing/2014/main" id="{A9F61923-A168-4FDD-9E14-1784528DF25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C76531B-6C23-470C-AA62-DE13A1461BBA}"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6FA3A418-4819-410A-9ADF-C82410C680B7}"/>
              </a:ext>
            </a:extLst>
          </p:cNvPr>
          <p:cNvSpPr>
            <a:spLocks noGrp="1" noRot="1" noChangeAspect="1" noChangeArrowheads="1" noTextEdit="1"/>
          </p:cNvSpPr>
          <p:nvPr>
            <p:ph type="sldImg"/>
          </p:nvPr>
        </p:nvSpPr>
        <p:spPr>
          <a:xfrm>
            <a:off x="685800" y="1143000"/>
            <a:ext cx="5486400" cy="3086100"/>
          </a:xfrm>
          <a:ln/>
        </p:spPr>
      </p:sp>
      <p:sp>
        <p:nvSpPr>
          <p:cNvPr id="43011" name="Notes Placeholder 2">
            <a:extLst>
              <a:ext uri="{FF2B5EF4-FFF2-40B4-BE49-F238E27FC236}">
                <a16:creationId xmlns:a16="http://schemas.microsoft.com/office/drawing/2014/main" id="{4C698E5C-C783-482F-9956-50A8B5E236D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3012" name="Slide Number Placeholder 3">
            <a:extLst>
              <a:ext uri="{FF2B5EF4-FFF2-40B4-BE49-F238E27FC236}">
                <a16:creationId xmlns:a16="http://schemas.microsoft.com/office/drawing/2014/main" id="{DA0F9FD2-EAEE-40F5-B604-CF463C77E9F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A66EBA-A5F6-411A-AB08-74DEF6DDCBF8}"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97A8D400-4A21-4AB2-8682-44B67B9762E9}"/>
              </a:ext>
            </a:extLst>
          </p:cNvPr>
          <p:cNvSpPr>
            <a:spLocks noGrp="1" noRot="1" noChangeAspect="1" noChangeArrowheads="1" noTextEdit="1"/>
          </p:cNvSpPr>
          <p:nvPr>
            <p:ph type="sldImg"/>
          </p:nvPr>
        </p:nvSpPr>
        <p:spPr>
          <a:xfrm>
            <a:off x="685800" y="1143000"/>
            <a:ext cx="5486400" cy="3086100"/>
          </a:xfrm>
          <a:ln/>
        </p:spPr>
      </p:sp>
      <p:sp>
        <p:nvSpPr>
          <p:cNvPr id="52227" name="Notes Placeholder 2">
            <a:extLst>
              <a:ext uri="{FF2B5EF4-FFF2-40B4-BE49-F238E27FC236}">
                <a16:creationId xmlns:a16="http://schemas.microsoft.com/office/drawing/2014/main" id="{665B9159-DE14-4716-96FC-A0BB7183C5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As financial projections are forward looking we might want to test out how much it would affect the business if they are wrong – this can be done with these methods</a:t>
            </a:r>
          </a:p>
        </p:txBody>
      </p:sp>
      <p:sp>
        <p:nvSpPr>
          <p:cNvPr id="52228" name="Slide Number Placeholder 3">
            <a:extLst>
              <a:ext uri="{FF2B5EF4-FFF2-40B4-BE49-F238E27FC236}">
                <a16:creationId xmlns:a16="http://schemas.microsoft.com/office/drawing/2014/main" id="{B1659FFA-E28A-43A1-8697-EA5AE404A4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4EE2474-B013-4CC8-A85B-A36C3ACB0663}"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have time this is an example that can be done in class or students can practice and home and the answer will be posted on </a:t>
            </a:r>
            <a:r>
              <a:rPr lang="en-GB" dirty="0" err="1"/>
              <a:t>weblearn</a:t>
            </a:r>
            <a:endParaRPr lang="en-GB" dirty="0"/>
          </a:p>
        </p:txBody>
      </p:sp>
      <p:sp>
        <p:nvSpPr>
          <p:cNvPr id="4" name="Slide Number Placeholder 3"/>
          <p:cNvSpPr>
            <a:spLocks noGrp="1"/>
          </p:cNvSpPr>
          <p:nvPr>
            <p:ph type="sldNum" sz="quarter" idx="5"/>
          </p:nvPr>
        </p:nvSpPr>
        <p:spPr/>
        <p:txBody>
          <a:bodyPr/>
          <a:lstStyle/>
          <a:p>
            <a:fld id="{1E7315C0-80DA-4637-A5EE-251D8957631A}" type="slidenum">
              <a:rPr lang="en-GB" smtClean="0"/>
              <a:t>36</a:t>
            </a:fld>
            <a:endParaRPr lang="en-GB"/>
          </a:p>
        </p:txBody>
      </p:sp>
    </p:spTree>
    <p:extLst>
      <p:ext uri="{BB962C8B-B14F-4D97-AF65-F5344CB8AC3E}">
        <p14:creationId xmlns:p14="http://schemas.microsoft.com/office/powerpoint/2010/main" val="791924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we are focussed on the first of the main finance functions - planning</a:t>
            </a:r>
          </a:p>
        </p:txBody>
      </p:sp>
      <p:sp>
        <p:nvSpPr>
          <p:cNvPr id="4" name="Slide Number Placeholder 3"/>
          <p:cNvSpPr>
            <a:spLocks noGrp="1"/>
          </p:cNvSpPr>
          <p:nvPr>
            <p:ph type="sldNum" sz="quarter" idx="5"/>
          </p:nvPr>
        </p:nvSpPr>
        <p:spPr/>
        <p:txBody>
          <a:bodyPr/>
          <a:lstStyle/>
          <a:p>
            <a:fld id="{1E7315C0-80DA-4637-A5EE-251D8957631A}" type="slidenum">
              <a:rPr lang="en-GB" smtClean="0"/>
              <a:t>10</a:t>
            </a:fld>
            <a:endParaRPr lang="en-GB"/>
          </a:p>
        </p:txBody>
      </p:sp>
    </p:spTree>
    <p:extLst>
      <p:ext uri="{BB962C8B-B14F-4D97-AF65-F5344CB8AC3E}">
        <p14:creationId xmlns:p14="http://schemas.microsoft.com/office/powerpoint/2010/main" val="471130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 why does a business need to plan?  Some ideas</a:t>
            </a:r>
          </a:p>
          <a:p>
            <a:pPr marL="171450" indent="-171450">
              <a:buFont typeface="Arial" panose="020B0604020202020204" pitchFamily="34" charset="0"/>
              <a:buChar char="•"/>
            </a:pPr>
            <a:r>
              <a:rPr lang="en-GB" dirty="0"/>
              <a:t>So that it knows where it should be going</a:t>
            </a:r>
          </a:p>
          <a:p>
            <a:pPr marL="171450" indent="-171450">
              <a:buFont typeface="Arial" panose="020B0604020202020204" pitchFamily="34" charset="0"/>
              <a:buChar char="•"/>
            </a:pPr>
            <a:r>
              <a:rPr lang="en-GB" dirty="0"/>
              <a:t>To decide what prices to charge so it can make a profit</a:t>
            </a:r>
          </a:p>
          <a:p>
            <a:pPr marL="171450" indent="-171450">
              <a:buFont typeface="Arial" panose="020B0604020202020204" pitchFamily="34" charset="0"/>
              <a:buChar char="•"/>
            </a:pPr>
            <a:r>
              <a:rPr lang="en-GB" dirty="0"/>
              <a:t>So it doesn’t run out of money</a:t>
            </a:r>
          </a:p>
          <a:p>
            <a:pPr marL="171450" indent="-171450">
              <a:buFont typeface="Arial" panose="020B0604020202020204" pitchFamily="34" charset="0"/>
              <a:buChar char="•"/>
            </a:pPr>
            <a:r>
              <a:rPr lang="en-GB" dirty="0"/>
              <a:t>To make sure all the different bits of the business are aligned</a:t>
            </a:r>
          </a:p>
        </p:txBody>
      </p:sp>
      <p:sp>
        <p:nvSpPr>
          <p:cNvPr id="4" name="Slide Number Placeholder 3"/>
          <p:cNvSpPr>
            <a:spLocks noGrp="1"/>
          </p:cNvSpPr>
          <p:nvPr>
            <p:ph type="sldNum" sz="quarter" idx="5"/>
          </p:nvPr>
        </p:nvSpPr>
        <p:spPr/>
        <p:txBody>
          <a:bodyPr/>
          <a:lstStyle/>
          <a:p>
            <a:fld id="{1E7315C0-80DA-4637-A5EE-251D8957631A}" type="slidenum">
              <a:rPr lang="en-GB" smtClean="0"/>
              <a:t>11</a:t>
            </a:fld>
            <a:endParaRPr lang="en-GB"/>
          </a:p>
        </p:txBody>
      </p:sp>
    </p:spTree>
    <p:extLst>
      <p:ext uri="{BB962C8B-B14F-4D97-AF65-F5344CB8AC3E}">
        <p14:creationId xmlns:p14="http://schemas.microsoft.com/office/powerpoint/2010/main" val="2917361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of how a businesses mission (or overarching aim and objective) needs to be taken account of when financial planning</a:t>
            </a:r>
          </a:p>
          <a:p>
            <a:endParaRPr lang="en-GB" dirty="0"/>
          </a:p>
          <a:p>
            <a:r>
              <a:rPr lang="en-GB" dirty="0"/>
              <a:t>For example, compare </a:t>
            </a:r>
            <a:r>
              <a:rPr lang="en-GB" dirty="0" err="1"/>
              <a:t>easyjet</a:t>
            </a:r>
            <a:r>
              <a:rPr lang="en-GB" dirty="0"/>
              <a:t> strategy (low cost affordable) with Virgin (most loved travel company) in the context of a management team deciding whether to invest in more luxurious seats on the plane, or whether to charge travellers for inflight meals.  They are both airlines, but their different strategy means that they would have different answers to these questions.</a:t>
            </a:r>
          </a:p>
          <a:p>
            <a:endParaRPr lang="en-GB" dirty="0"/>
          </a:p>
          <a:p>
            <a:r>
              <a:rPr lang="en-GB" dirty="0"/>
              <a:t>Can also link in theories or competitive advantage – Virgin would not be competing with </a:t>
            </a:r>
            <a:r>
              <a:rPr lang="en-GB" dirty="0" err="1"/>
              <a:t>easyjet</a:t>
            </a:r>
            <a:r>
              <a:rPr lang="en-GB" dirty="0"/>
              <a:t> on price</a:t>
            </a:r>
          </a:p>
          <a:p>
            <a:endParaRPr lang="en-GB" dirty="0"/>
          </a:p>
          <a:p>
            <a:r>
              <a:rPr lang="en-GB" dirty="0"/>
              <a:t>Walt Disney company strategy is around creative minds and innovative technologies, so it’s financial decisions on how much to pay staff, who to recruit and spending money on R&amp;D will also be influenced by this</a:t>
            </a:r>
          </a:p>
        </p:txBody>
      </p:sp>
      <p:sp>
        <p:nvSpPr>
          <p:cNvPr id="4" name="Slide Number Placeholder 3"/>
          <p:cNvSpPr>
            <a:spLocks noGrp="1"/>
          </p:cNvSpPr>
          <p:nvPr>
            <p:ph type="sldNum" sz="quarter" idx="5"/>
          </p:nvPr>
        </p:nvSpPr>
        <p:spPr/>
        <p:txBody>
          <a:bodyPr/>
          <a:lstStyle/>
          <a:p>
            <a:fld id="{1E7315C0-80DA-4637-A5EE-251D8957631A}" type="slidenum">
              <a:rPr lang="en-GB" smtClean="0"/>
              <a:t>13</a:t>
            </a:fld>
            <a:endParaRPr lang="en-GB"/>
          </a:p>
        </p:txBody>
      </p:sp>
    </p:spTree>
    <p:extLst>
      <p:ext uri="{BB962C8B-B14F-4D97-AF65-F5344CB8AC3E}">
        <p14:creationId xmlns:p14="http://schemas.microsoft.com/office/powerpoint/2010/main" val="224260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discussion today we are focussed on these two steps</a:t>
            </a:r>
          </a:p>
        </p:txBody>
      </p:sp>
      <p:sp>
        <p:nvSpPr>
          <p:cNvPr id="4" name="Slide Number Placeholder 3"/>
          <p:cNvSpPr>
            <a:spLocks noGrp="1"/>
          </p:cNvSpPr>
          <p:nvPr>
            <p:ph type="sldNum" sz="quarter" idx="5"/>
          </p:nvPr>
        </p:nvSpPr>
        <p:spPr/>
        <p:txBody>
          <a:bodyPr/>
          <a:lstStyle/>
          <a:p>
            <a:fld id="{1E7315C0-80DA-4637-A5EE-251D8957631A}" type="slidenum">
              <a:rPr lang="en-GB" smtClean="0"/>
              <a:t>14</a:t>
            </a:fld>
            <a:endParaRPr lang="en-GB"/>
          </a:p>
        </p:txBody>
      </p:sp>
    </p:spTree>
    <p:extLst>
      <p:ext uri="{BB962C8B-B14F-4D97-AF65-F5344CB8AC3E}">
        <p14:creationId xmlns:p14="http://schemas.microsoft.com/office/powerpoint/2010/main" val="1408215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9741EE0-5BFD-4FD5-8DEE-EA17E4B5D18D}"/>
              </a:ext>
            </a:extLst>
          </p:cNvPr>
          <p:cNvSpPr>
            <a:spLocks noGrp="1" noRot="1" noChangeAspect="1" noChangeArrowheads="1" noTextEdit="1"/>
          </p:cNvSpPr>
          <p:nvPr>
            <p:ph type="sldImg"/>
          </p:nvPr>
        </p:nvSpPr>
        <p:spPr>
          <a:xfrm>
            <a:off x="685800" y="1143000"/>
            <a:ext cx="5486400" cy="3086100"/>
          </a:xfrm>
          <a:ln/>
        </p:spPr>
      </p:sp>
      <p:sp>
        <p:nvSpPr>
          <p:cNvPr id="20483" name="Notes Placeholder 2">
            <a:extLst>
              <a:ext uri="{FF2B5EF4-FFF2-40B4-BE49-F238E27FC236}">
                <a16:creationId xmlns:a16="http://schemas.microsoft.com/office/drawing/2014/main" id="{B34D98C0-D3E0-41A8-BEF7-3F0F5DA7F1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Projected financial statements look into the future and help a business to plan</a:t>
            </a:r>
          </a:p>
        </p:txBody>
      </p:sp>
      <p:sp>
        <p:nvSpPr>
          <p:cNvPr id="20484" name="Slide Number Placeholder 3">
            <a:extLst>
              <a:ext uri="{FF2B5EF4-FFF2-40B4-BE49-F238E27FC236}">
                <a16:creationId xmlns:a16="http://schemas.microsoft.com/office/drawing/2014/main" id="{62404D55-2FF4-4AAF-B593-548847F6E2F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F347E2E-14D9-4EC6-A85A-A2F84960FC5D}"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B4CD13CE-6F54-44A7-9D75-6524973CCA66}"/>
              </a:ext>
            </a:extLst>
          </p:cNvPr>
          <p:cNvSpPr>
            <a:spLocks noGrp="1" noRot="1" noChangeAspect="1" noChangeArrowheads="1" noTextEdit="1"/>
          </p:cNvSpPr>
          <p:nvPr>
            <p:ph type="sldImg"/>
          </p:nvPr>
        </p:nvSpPr>
        <p:spPr>
          <a:xfrm>
            <a:off x="685800" y="1143000"/>
            <a:ext cx="5486400" cy="3086100"/>
          </a:xfrm>
          <a:ln/>
        </p:spPr>
      </p:sp>
      <p:sp>
        <p:nvSpPr>
          <p:cNvPr id="22531" name="Notes Placeholder 2">
            <a:extLst>
              <a:ext uri="{FF2B5EF4-FFF2-40B4-BE49-F238E27FC236}">
                <a16:creationId xmlns:a16="http://schemas.microsoft.com/office/drawing/2014/main" id="{0B842CFE-18A7-4EA6-B382-0132C6D0E2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To prepare projections we need to start by looking at different variables, external and internal (next slide)</a:t>
            </a:r>
          </a:p>
        </p:txBody>
      </p:sp>
      <p:sp>
        <p:nvSpPr>
          <p:cNvPr id="22532" name="Slide Number Placeholder 3">
            <a:extLst>
              <a:ext uri="{FF2B5EF4-FFF2-40B4-BE49-F238E27FC236}">
                <a16:creationId xmlns:a16="http://schemas.microsoft.com/office/drawing/2014/main" id="{964EC21C-4902-496D-A99D-B4D67CAC792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20C50CB-8525-4293-8207-70EB3487EA38}"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42E1ABCA-BF78-4B09-A1DE-7B4A4F6BD2DF}"/>
              </a:ext>
            </a:extLst>
          </p:cNvPr>
          <p:cNvSpPr>
            <a:spLocks noGrp="1" noRot="1" noChangeAspect="1" noChangeArrowheads="1" noTextEdit="1"/>
          </p:cNvSpPr>
          <p:nvPr>
            <p:ph type="sldImg"/>
          </p:nvPr>
        </p:nvSpPr>
        <p:spPr>
          <a:xfrm>
            <a:off x="685800" y="1143000"/>
            <a:ext cx="5486400" cy="3086100"/>
          </a:xfrm>
          <a:ln/>
        </p:spPr>
      </p:sp>
      <p:sp>
        <p:nvSpPr>
          <p:cNvPr id="24579" name="Notes Placeholder 2">
            <a:extLst>
              <a:ext uri="{FF2B5EF4-FFF2-40B4-BE49-F238E27FC236}">
                <a16:creationId xmlns:a16="http://schemas.microsoft.com/office/drawing/2014/main" id="{BECBBB88-9685-4798-9B9A-C82A3082DC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4580" name="Slide Number Placeholder 3">
            <a:extLst>
              <a:ext uri="{FF2B5EF4-FFF2-40B4-BE49-F238E27FC236}">
                <a16:creationId xmlns:a16="http://schemas.microsoft.com/office/drawing/2014/main" id="{CF6C9DBC-0B83-41F1-B018-CB931D9895F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9E41652-B3D5-4BBF-BE9B-A4BE2752B445}"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2734643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7509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466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40223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343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9112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9929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04068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89037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89077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11/30/2022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450082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57B42B41-F2F7-6844-B980-F056632AE0B6}"/>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2604640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12960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36385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9066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27057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92236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3791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01617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67081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205501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90458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2655687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11/30/2022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1149830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601166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940959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727649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657349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439116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59101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020095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24007575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297896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8764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06324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2758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68763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1005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64757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emf"/><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16498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685908"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77" indent="-171477" algn="l" defTabSz="685908" rtl="0" eaLnBrk="1" latinLnBrk="0" hangingPunct="1">
        <a:lnSpc>
          <a:spcPct val="90000"/>
        </a:lnSpc>
        <a:spcBef>
          <a:spcPts val="751"/>
        </a:spcBef>
        <a:buFont typeface="Arial" panose="020B0604020202020204" pitchFamily="34" charset="0"/>
        <a:buChar char="•"/>
        <a:defRPr sz="2101" kern="1200">
          <a:solidFill>
            <a:schemeClr val="tx1"/>
          </a:solidFill>
          <a:latin typeface="+mn-lt"/>
          <a:ea typeface="+mn-ea"/>
          <a:cs typeface="+mn-cs"/>
        </a:defRPr>
      </a:lvl1pPr>
      <a:lvl2pPr marL="514431" indent="-171477" algn="l" defTabSz="685908" rtl="0" eaLnBrk="1" latinLnBrk="0" hangingPunct="1">
        <a:lnSpc>
          <a:spcPct val="90000"/>
        </a:lnSpc>
        <a:spcBef>
          <a:spcPts val="375"/>
        </a:spcBef>
        <a:buFont typeface="Arial" panose="020B0604020202020204" pitchFamily="34" charset="0"/>
        <a:buChar char="•"/>
        <a:defRPr sz="1801" kern="1200">
          <a:solidFill>
            <a:schemeClr val="tx1"/>
          </a:solidFill>
          <a:latin typeface="+mn-lt"/>
          <a:ea typeface="+mn-ea"/>
          <a:cs typeface="+mn-cs"/>
        </a:defRPr>
      </a:lvl2pPr>
      <a:lvl3pPr marL="857385" indent="-171477" algn="l" defTabSz="685908"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339"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293"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247"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200"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155"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108"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08" rtl="0" eaLnBrk="1" latinLnBrk="0" hangingPunct="1">
        <a:defRPr sz="1350" kern="1200">
          <a:solidFill>
            <a:schemeClr val="tx1"/>
          </a:solidFill>
          <a:latin typeface="+mn-lt"/>
          <a:ea typeface="+mn-ea"/>
          <a:cs typeface="+mn-cs"/>
        </a:defRPr>
      </a:lvl1pPr>
      <a:lvl2pPr marL="342954" algn="l" defTabSz="685908" rtl="0" eaLnBrk="1" latinLnBrk="0" hangingPunct="1">
        <a:defRPr sz="1350" kern="1200">
          <a:solidFill>
            <a:schemeClr val="tx1"/>
          </a:solidFill>
          <a:latin typeface="+mn-lt"/>
          <a:ea typeface="+mn-ea"/>
          <a:cs typeface="+mn-cs"/>
        </a:defRPr>
      </a:lvl2pPr>
      <a:lvl3pPr marL="685908" algn="l" defTabSz="685908" rtl="0" eaLnBrk="1" latinLnBrk="0" hangingPunct="1">
        <a:defRPr sz="1350" kern="1200">
          <a:solidFill>
            <a:schemeClr val="tx1"/>
          </a:solidFill>
          <a:latin typeface="+mn-lt"/>
          <a:ea typeface="+mn-ea"/>
          <a:cs typeface="+mn-cs"/>
        </a:defRPr>
      </a:lvl3pPr>
      <a:lvl4pPr marL="1028862" algn="l" defTabSz="685908" rtl="0" eaLnBrk="1" latinLnBrk="0" hangingPunct="1">
        <a:defRPr sz="1350" kern="1200">
          <a:solidFill>
            <a:schemeClr val="tx1"/>
          </a:solidFill>
          <a:latin typeface="+mn-lt"/>
          <a:ea typeface="+mn-ea"/>
          <a:cs typeface="+mn-cs"/>
        </a:defRPr>
      </a:lvl4pPr>
      <a:lvl5pPr marL="1371816" algn="l" defTabSz="685908" rtl="0" eaLnBrk="1" latinLnBrk="0" hangingPunct="1">
        <a:defRPr sz="1350" kern="1200">
          <a:solidFill>
            <a:schemeClr val="tx1"/>
          </a:solidFill>
          <a:latin typeface="+mn-lt"/>
          <a:ea typeface="+mn-ea"/>
          <a:cs typeface="+mn-cs"/>
        </a:defRPr>
      </a:lvl5pPr>
      <a:lvl6pPr marL="1714770" algn="l" defTabSz="685908" rtl="0" eaLnBrk="1" latinLnBrk="0" hangingPunct="1">
        <a:defRPr sz="1350" kern="1200">
          <a:solidFill>
            <a:schemeClr val="tx1"/>
          </a:solidFill>
          <a:latin typeface="+mn-lt"/>
          <a:ea typeface="+mn-ea"/>
          <a:cs typeface="+mn-cs"/>
        </a:defRPr>
      </a:lvl6pPr>
      <a:lvl7pPr marL="2057723" algn="l" defTabSz="685908" rtl="0" eaLnBrk="1" latinLnBrk="0" hangingPunct="1">
        <a:defRPr sz="1350" kern="1200">
          <a:solidFill>
            <a:schemeClr val="tx1"/>
          </a:solidFill>
          <a:latin typeface="+mn-lt"/>
          <a:ea typeface="+mn-ea"/>
          <a:cs typeface="+mn-cs"/>
        </a:defRPr>
      </a:lvl7pPr>
      <a:lvl8pPr marL="2400678" algn="l" defTabSz="685908" rtl="0" eaLnBrk="1" latinLnBrk="0" hangingPunct="1">
        <a:defRPr sz="1350" kern="1200">
          <a:solidFill>
            <a:schemeClr val="tx1"/>
          </a:solidFill>
          <a:latin typeface="+mn-lt"/>
          <a:ea typeface="+mn-ea"/>
          <a:cs typeface="+mn-cs"/>
        </a:defRPr>
      </a:lvl8pPr>
      <a:lvl9pPr marL="2743631" algn="l" defTabSz="685908"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30D7AC8-C697-4B59-A419-14DCDA8DBF17}"/>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442D9B4-18FF-4ED3-AEBE-980BDCBAC282}"/>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04F04323-08DD-4F93-8CAE-F04CAFA7ACB0}"/>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1029" name="Picture 8" descr="Pearson Logo">
            <a:extLst>
              <a:ext uri="{FF2B5EF4-FFF2-40B4-BE49-F238E27FC236}">
                <a16:creationId xmlns:a16="http://schemas.microsoft.com/office/drawing/2014/main" id="{E6C430E6-2943-4C00-8BF8-E444857BB7BC}"/>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165316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11/30/2022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20640058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8164D-7DE4-4F26-8BC8-6666E2EAA474}" type="datetimeFigureOut">
              <a:rPr lang="en-GB" smtClean="0"/>
              <a:t>30/11/2022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4B935-8937-4A72-9C21-376618BDBB66}" type="slidenum">
              <a:rPr lang="en-GB" smtClean="0"/>
              <a:t>‹#›</a:t>
            </a:fld>
            <a:endParaRPr lang="en-GB"/>
          </a:p>
        </p:txBody>
      </p:sp>
    </p:spTree>
    <p:extLst>
      <p:ext uri="{BB962C8B-B14F-4D97-AF65-F5344CB8AC3E}">
        <p14:creationId xmlns:p14="http://schemas.microsoft.com/office/powerpoint/2010/main" val="18006200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music.stackexchange.com/questions/22991/what-is-the-purpose-of-the-pop-filter"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41.sv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38.xml"/><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82BA6394-3605-48A8-9DDD-145C96D35E1E}"/>
              </a:ext>
            </a:extLst>
          </p:cNvPr>
          <p:cNvSpPr>
            <a:spLocks noGrp="1" noChangeArrowheads="1"/>
          </p:cNvSpPr>
          <p:nvPr>
            <p:ph type="ctrTitle"/>
          </p:nvPr>
        </p:nvSpPr>
        <p:spPr>
          <a:xfrm>
            <a:off x="1267461" y="882016"/>
            <a:ext cx="4659313" cy="2785744"/>
          </a:xfrm>
        </p:spPr>
        <p:txBody>
          <a:bodyPr/>
          <a:lstStyle/>
          <a:p>
            <a:r>
              <a:rPr lang="en-GB" altLang="en-US" dirty="0"/>
              <a:t>MN7029 – Financial Decision Making</a:t>
            </a:r>
            <a:endParaRPr lang="en-US" altLang="en-US" dirty="0"/>
          </a:p>
        </p:txBody>
      </p:sp>
      <p:sp>
        <p:nvSpPr>
          <p:cNvPr id="4099" name="Subtitle 2">
            <a:extLst>
              <a:ext uri="{FF2B5EF4-FFF2-40B4-BE49-F238E27FC236}">
                <a16:creationId xmlns:a16="http://schemas.microsoft.com/office/drawing/2014/main" id="{672FAA2F-6244-4962-95B4-CAA3A4BD0A33}"/>
              </a:ext>
            </a:extLst>
          </p:cNvPr>
          <p:cNvSpPr>
            <a:spLocks noGrp="1" noChangeArrowheads="1"/>
          </p:cNvSpPr>
          <p:nvPr>
            <p:ph type="subTitle" idx="1"/>
          </p:nvPr>
        </p:nvSpPr>
        <p:spPr>
          <a:xfrm>
            <a:off x="1267461" y="4134485"/>
            <a:ext cx="4368800" cy="1752600"/>
          </a:xfrm>
        </p:spPr>
        <p:txBody>
          <a:bodyPr/>
          <a:lstStyle/>
          <a:p>
            <a:r>
              <a:rPr lang="en-GB" altLang="en-US" sz="4800" dirty="0"/>
              <a:t>Welcome to Week 1.3!</a:t>
            </a:r>
            <a:endParaRPr lang="en-US" alt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584EE5E-9604-49B3-A698-7F6552C8D4C8}"/>
              </a:ext>
            </a:extLst>
          </p:cNvPr>
          <p:cNvSpPr>
            <a:spLocks noGrp="1" noChangeArrowheads="1"/>
          </p:cNvSpPr>
          <p:nvPr>
            <p:ph type="title"/>
          </p:nvPr>
        </p:nvSpPr>
        <p:spPr>
          <a:xfrm>
            <a:off x="1981200" y="274638"/>
            <a:ext cx="8229600" cy="1143000"/>
          </a:xfrm>
        </p:spPr>
        <p:txBody>
          <a:bodyPr vert="horz" wrap="square" lIns="91440" tIns="45720" rIns="91440" bIns="45720" numCol="1" anchor="ctr" anchorCtr="0" compatLnSpc="1">
            <a:prstTxWarp prst="textNoShape">
              <a:avLst/>
            </a:prstTxWarp>
            <a:normAutofit/>
          </a:bodyPr>
          <a:lstStyle/>
          <a:p>
            <a:r>
              <a:rPr lang="en-US" altLang="en-US">
                <a:latin typeface="+mj-lt"/>
                <a:ea typeface="+mj-ea"/>
                <a:cs typeface="+mj-cs"/>
              </a:rPr>
              <a:t>The Finance Function Contd.</a:t>
            </a:r>
          </a:p>
        </p:txBody>
      </p:sp>
      <p:sp>
        <p:nvSpPr>
          <p:cNvPr id="2" name="TextBox 1">
            <a:extLst>
              <a:ext uri="{FF2B5EF4-FFF2-40B4-BE49-F238E27FC236}">
                <a16:creationId xmlns:a16="http://schemas.microsoft.com/office/drawing/2014/main" id="{7BEB9D8C-8059-4114-8B12-D4977BCE3E64}"/>
              </a:ext>
            </a:extLst>
          </p:cNvPr>
          <p:cNvSpPr txBox="1"/>
          <p:nvPr/>
        </p:nvSpPr>
        <p:spPr bwMode="auto">
          <a:xfrm>
            <a:off x="1981200" y="1600201"/>
            <a:ext cx="4038600" cy="4525963"/>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defTabSz="914400" eaLnBrk="0" fontAlgn="base" hangingPunct="0">
              <a:spcBef>
                <a:spcPct val="20000"/>
              </a:spcBef>
              <a:spcAft>
                <a:spcPct val="0"/>
              </a:spcAft>
              <a:defRPr/>
            </a:pPr>
            <a:r>
              <a:rPr lang="en-US" sz="2800" dirty="0">
                <a:solidFill>
                  <a:srgbClr val="000000"/>
                </a:solidFill>
                <a:latin typeface="Arial"/>
              </a:rPr>
              <a:t>To carry out the aforementioned functions requires managers to undertake a number of tasks namely:</a:t>
            </a:r>
          </a:p>
          <a:p>
            <a:pPr defTabSz="914400" eaLnBrk="0" fontAlgn="base" hangingPunct="0">
              <a:spcBef>
                <a:spcPct val="20000"/>
              </a:spcBef>
              <a:spcAft>
                <a:spcPct val="0"/>
              </a:spcAft>
              <a:defRPr/>
            </a:pPr>
            <a:endParaRPr lang="en-US" sz="2800" dirty="0">
              <a:solidFill>
                <a:srgbClr val="000000"/>
              </a:solidFill>
              <a:latin typeface="Arial"/>
            </a:endParaRPr>
          </a:p>
        </p:txBody>
      </p:sp>
      <p:graphicFrame>
        <p:nvGraphicFramePr>
          <p:cNvPr id="19460" name="Content Placeholder 2">
            <a:extLst>
              <a:ext uri="{FF2B5EF4-FFF2-40B4-BE49-F238E27FC236}">
                <a16:creationId xmlns:a16="http://schemas.microsoft.com/office/drawing/2014/main" id="{9E1EF602-5523-4192-83BD-5E573435B66B}"/>
              </a:ext>
            </a:extLst>
          </p:cNvPr>
          <p:cNvGraphicFramePr>
            <a:graphicFrameLocks noGrp="1"/>
          </p:cNvGraphicFramePr>
          <p:nvPr>
            <p:ph sz="half" idx="2"/>
          </p:nvPr>
        </p:nvGraphicFramePr>
        <p:xfrm>
          <a:off x="6172200" y="1600201"/>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65A7C607-0E81-4336-84B2-4F5D3482303F}"/>
                  </a:ext>
                </a:extLst>
              </p14:cNvPr>
              <p14:cNvContentPartPr/>
              <p14:nvPr/>
            </p14:nvContentPartPr>
            <p14:xfrm>
              <a:off x="6112155" y="1334895"/>
              <a:ext cx="3794760" cy="1200600"/>
            </p14:xfrm>
          </p:contentPart>
        </mc:Choice>
        <mc:Fallback xmlns="">
          <p:pic>
            <p:nvPicPr>
              <p:cNvPr id="6" name="Ink 5">
                <a:extLst>
                  <a:ext uri="{FF2B5EF4-FFF2-40B4-BE49-F238E27FC236}">
                    <a16:creationId xmlns:a16="http://schemas.microsoft.com/office/drawing/2014/main" id="{65A7C607-0E81-4336-84B2-4F5D3482303F}"/>
                  </a:ext>
                </a:extLst>
              </p:cNvPr>
              <p:cNvPicPr/>
              <p:nvPr/>
            </p:nvPicPr>
            <p:blipFill>
              <a:blip r:embed="rId9"/>
              <a:stretch>
                <a:fillRect/>
              </a:stretch>
            </p:blipFill>
            <p:spPr>
              <a:xfrm>
                <a:off x="6103155" y="1325895"/>
                <a:ext cx="3812400" cy="1218240"/>
              </a:xfrm>
              <a:prstGeom prst="rect">
                <a:avLst/>
              </a:prstGeom>
            </p:spPr>
          </p:pic>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83BA6A-774A-4829-A1CE-051E016980F2}"/>
              </a:ext>
            </a:extLst>
          </p:cNvPr>
          <p:cNvSpPr>
            <a:spLocks noGrp="1"/>
          </p:cNvSpPr>
          <p:nvPr>
            <p:ph type="title"/>
          </p:nvPr>
        </p:nvSpPr>
        <p:spPr/>
        <p:txBody>
          <a:bodyPr wrap="square" anchor="ctr">
            <a:normAutofit/>
          </a:bodyPr>
          <a:lstStyle/>
          <a:p>
            <a:pPr>
              <a:lnSpc>
                <a:spcPct val="90000"/>
              </a:lnSpc>
            </a:pPr>
            <a:r>
              <a:rPr lang="en-GB" sz="3700" dirty="0">
                <a:latin typeface="Arial" panose="020B0604020202020204" pitchFamily="34" charset="0"/>
                <a:cs typeface="Arial" panose="020B0604020202020204" pitchFamily="34" charset="0"/>
              </a:rPr>
              <a:t>Why does a business need to plan?</a:t>
            </a:r>
            <a:endParaRPr lang="en-US" sz="3700" dirty="0">
              <a:latin typeface="Arial" panose="020B0604020202020204" pitchFamily="34" charset="0"/>
              <a:cs typeface="Arial" panose="020B0604020202020204" pitchFamily="34" charset="0"/>
            </a:endParaRPr>
          </a:p>
          <a:p>
            <a:pPr>
              <a:lnSpc>
                <a:spcPct val="90000"/>
              </a:lnSpc>
            </a:pPr>
            <a:endParaRPr lang="en-GB" sz="3700" dirty="0"/>
          </a:p>
        </p:txBody>
      </p:sp>
      <p:pic>
        <p:nvPicPr>
          <p:cNvPr id="18" name="Picture 18" descr="Woman writing on a note stuck to a whiteboard">
            <a:extLst>
              <a:ext uri="{FF2B5EF4-FFF2-40B4-BE49-F238E27FC236}">
                <a16:creationId xmlns:a16="http://schemas.microsoft.com/office/drawing/2014/main" id="{CAE90BCC-9CFC-4D32-82E1-F53F13ED6068}"/>
              </a:ext>
            </a:extLst>
          </p:cNvPr>
          <p:cNvPicPr>
            <a:picLocks noChangeAspect="1"/>
          </p:cNvPicPr>
          <p:nvPr/>
        </p:nvPicPr>
        <p:blipFill rotWithShape="1">
          <a:blip r:embed="rId3"/>
          <a:srcRect t="19123"/>
          <a:stretch/>
        </p:blipFill>
        <p:spPr>
          <a:xfrm>
            <a:off x="1981200" y="1600201"/>
            <a:ext cx="8229600" cy="4525963"/>
          </a:xfrm>
          <a:prstGeom prst="rect">
            <a:avLst/>
          </a:prstGeom>
          <a:noFill/>
        </p:spPr>
      </p:pic>
    </p:spTree>
    <p:extLst>
      <p:ext uri="{BB962C8B-B14F-4D97-AF65-F5344CB8AC3E}">
        <p14:creationId xmlns:p14="http://schemas.microsoft.com/office/powerpoint/2010/main" val="190312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C445B8D-D62B-4DFB-93FE-21ECEB6CA9B8}"/>
              </a:ext>
            </a:extLst>
          </p:cNvPr>
          <p:cNvSpPr>
            <a:spLocks noGrp="1"/>
          </p:cNvSpPr>
          <p:nvPr>
            <p:ph type="title"/>
          </p:nvPr>
        </p:nvSpPr>
        <p:spPr>
          <a:xfrm>
            <a:off x="838200" y="557189"/>
            <a:ext cx="3374136" cy="5567891"/>
          </a:xfrm>
        </p:spPr>
        <p:txBody>
          <a:bodyPr>
            <a:normAutofit/>
          </a:bodyPr>
          <a:lstStyle/>
          <a:p>
            <a:r>
              <a:rPr lang="en-GB" sz="5200">
                <a:latin typeface="Arial" panose="020B0604020202020204" pitchFamily="34" charset="0"/>
                <a:cs typeface="Arial" panose="020B0604020202020204" pitchFamily="34" charset="0"/>
              </a:rPr>
              <a:t>The Decision Making Process</a:t>
            </a:r>
            <a:endParaRPr lang="en-US" sz="5200">
              <a:latin typeface="Arial" panose="020B0604020202020204" pitchFamily="34" charset="0"/>
              <a:cs typeface="Arial" panose="020B0604020202020204" pitchFamily="34" charset="0"/>
            </a:endParaRPr>
          </a:p>
        </p:txBody>
      </p:sp>
      <p:graphicFrame>
        <p:nvGraphicFramePr>
          <p:cNvPr id="6" name="Content Placeholder 5">
            <a:extLst>
              <a:ext uri="{FF2B5EF4-FFF2-40B4-BE49-F238E27FC236}">
                <a16:creationId xmlns:a16="http://schemas.microsoft.com/office/drawing/2014/main" id="{04792C7C-124C-4C81-B081-0CCDDC946A0D}"/>
              </a:ext>
            </a:extLst>
          </p:cNvPr>
          <p:cNvGraphicFramePr>
            <a:graphicFrameLocks noGrp="1"/>
          </p:cNvGraphicFramePr>
          <p:nvPr>
            <p:ph idx="1"/>
            <p:extLst>
              <p:ext uri="{D42A27DB-BD31-4B8C-83A1-F6EECF244321}">
                <p14:modId xmlns:p14="http://schemas.microsoft.com/office/powerpoint/2010/main" val="1210529430"/>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935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C33620-2921-446C-AECB-D1726CA0702B}"/>
              </a:ext>
            </a:extLst>
          </p:cNvPr>
          <p:cNvPicPr>
            <a:picLocks noChangeAspect="1"/>
          </p:cNvPicPr>
          <p:nvPr/>
        </p:nvPicPr>
        <p:blipFill>
          <a:blip r:embed="rId3"/>
          <a:stretch>
            <a:fillRect/>
          </a:stretch>
        </p:blipFill>
        <p:spPr>
          <a:xfrm>
            <a:off x="848444" y="4408206"/>
            <a:ext cx="4899410" cy="1669381"/>
          </a:xfrm>
          <a:prstGeom prst="rect">
            <a:avLst/>
          </a:prstGeom>
        </p:spPr>
      </p:pic>
      <p:pic>
        <p:nvPicPr>
          <p:cNvPr id="4" name="Picture 3">
            <a:extLst>
              <a:ext uri="{FF2B5EF4-FFF2-40B4-BE49-F238E27FC236}">
                <a16:creationId xmlns:a16="http://schemas.microsoft.com/office/drawing/2014/main" id="{F095BBA0-692F-461B-8DA9-229B04D5D7F8}"/>
              </a:ext>
            </a:extLst>
          </p:cNvPr>
          <p:cNvPicPr>
            <a:picLocks noChangeAspect="1"/>
          </p:cNvPicPr>
          <p:nvPr/>
        </p:nvPicPr>
        <p:blipFill>
          <a:blip r:embed="rId4"/>
          <a:stretch>
            <a:fillRect/>
          </a:stretch>
        </p:blipFill>
        <p:spPr>
          <a:xfrm>
            <a:off x="2016831" y="492125"/>
            <a:ext cx="4772259" cy="2082657"/>
          </a:xfrm>
          <a:prstGeom prst="rect">
            <a:avLst/>
          </a:prstGeom>
        </p:spPr>
      </p:pic>
      <p:pic>
        <p:nvPicPr>
          <p:cNvPr id="5" name="Picture 4">
            <a:extLst>
              <a:ext uri="{FF2B5EF4-FFF2-40B4-BE49-F238E27FC236}">
                <a16:creationId xmlns:a16="http://schemas.microsoft.com/office/drawing/2014/main" id="{8DC89C7A-E396-41C3-9026-BA85E0ABA741}"/>
              </a:ext>
            </a:extLst>
          </p:cNvPr>
          <p:cNvPicPr>
            <a:picLocks noChangeAspect="1"/>
          </p:cNvPicPr>
          <p:nvPr/>
        </p:nvPicPr>
        <p:blipFill>
          <a:blip r:embed="rId5"/>
          <a:stretch>
            <a:fillRect/>
          </a:stretch>
        </p:blipFill>
        <p:spPr>
          <a:xfrm>
            <a:off x="2016831" y="241300"/>
            <a:ext cx="2400300" cy="685800"/>
          </a:xfrm>
          <a:prstGeom prst="rect">
            <a:avLst/>
          </a:prstGeom>
        </p:spPr>
      </p:pic>
      <p:pic>
        <p:nvPicPr>
          <p:cNvPr id="6" name="Picture 5">
            <a:extLst>
              <a:ext uri="{FF2B5EF4-FFF2-40B4-BE49-F238E27FC236}">
                <a16:creationId xmlns:a16="http://schemas.microsoft.com/office/drawing/2014/main" id="{5A6FBE73-A61F-49F6-A281-F3766E3A891E}"/>
              </a:ext>
            </a:extLst>
          </p:cNvPr>
          <p:cNvPicPr>
            <a:picLocks noChangeAspect="1"/>
          </p:cNvPicPr>
          <p:nvPr/>
        </p:nvPicPr>
        <p:blipFill>
          <a:blip r:embed="rId6"/>
          <a:stretch>
            <a:fillRect/>
          </a:stretch>
        </p:blipFill>
        <p:spPr>
          <a:xfrm>
            <a:off x="2016832" y="2743024"/>
            <a:ext cx="3968737" cy="971021"/>
          </a:xfrm>
          <a:prstGeom prst="rect">
            <a:avLst/>
          </a:prstGeom>
        </p:spPr>
      </p:pic>
      <p:pic>
        <p:nvPicPr>
          <p:cNvPr id="7" name="Picture 6">
            <a:extLst>
              <a:ext uri="{FF2B5EF4-FFF2-40B4-BE49-F238E27FC236}">
                <a16:creationId xmlns:a16="http://schemas.microsoft.com/office/drawing/2014/main" id="{C159D7D8-87C3-4498-8C75-E5661D0660B5}"/>
              </a:ext>
            </a:extLst>
          </p:cNvPr>
          <p:cNvPicPr>
            <a:picLocks noChangeAspect="1"/>
          </p:cNvPicPr>
          <p:nvPr/>
        </p:nvPicPr>
        <p:blipFill>
          <a:blip r:embed="rId7"/>
          <a:stretch>
            <a:fillRect/>
          </a:stretch>
        </p:blipFill>
        <p:spPr>
          <a:xfrm>
            <a:off x="7226908" y="2177976"/>
            <a:ext cx="4056654" cy="4586637"/>
          </a:xfrm>
          <a:prstGeom prst="rect">
            <a:avLst/>
          </a:prstGeom>
        </p:spPr>
      </p:pic>
      <p:pic>
        <p:nvPicPr>
          <p:cNvPr id="8" name="Picture 7">
            <a:extLst>
              <a:ext uri="{FF2B5EF4-FFF2-40B4-BE49-F238E27FC236}">
                <a16:creationId xmlns:a16="http://schemas.microsoft.com/office/drawing/2014/main" id="{EB24BA2B-A6AC-4BE0-9B6C-9BCB1904A0D8}"/>
              </a:ext>
            </a:extLst>
          </p:cNvPr>
          <p:cNvPicPr>
            <a:picLocks noChangeAspect="1"/>
          </p:cNvPicPr>
          <p:nvPr/>
        </p:nvPicPr>
        <p:blipFill>
          <a:blip r:embed="rId8"/>
          <a:stretch>
            <a:fillRect/>
          </a:stretch>
        </p:blipFill>
        <p:spPr>
          <a:xfrm>
            <a:off x="7385185" y="783991"/>
            <a:ext cx="3505200" cy="1000125"/>
          </a:xfrm>
          <a:prstGeom prst="rect">
            <a:avLst/>
          </a:prstGeom>
        </p:spPr>
      </p:pic>
    </p:spTree>
    <p:extLst>
      <p:ext uri="{BB962C8B-B14F-4D97-AF65-F5344CB8AC3E}">
        <p14:creationId xmlns:p14="http://schemas.microsoft.com/office/powerpoint/2010/main" val="2452861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panose="020B0604020202020204"/>
            </a:endParaRPr>
          </a:p>
        </p:txBody>
      </p:sp>
      <p:sp>
        <p:nvSpPr>
          <p:cNvPr id="4" name="Title 3">
            <a:extLst>
              <a:ext uri="{FF2B5EF4-FFF2-40B4-BE49-F238E27FC236}">
                <a16:creationId xmlns:a16="http://schemas.microsoft.com/office/drawing/2014/main" id="{0C445B8D-D62B-4DFB-93FE-21ECEB6CA9B8}"/>
              </a:ext>
            </a:extLst>
          </p:cNvPr>
          <p:cNvSpPr>
            <a:spLocks noGrp="1"/>
          </p:cNvSpPr>
          <p:nvPr>
            <p:ph type="title"/>
          </p:nvPr>
        </p:nvSpPr>
        <p:spPr>
          <a:xfrm>
            <a:off x="2000250" y="640823"/>
            <a:ext cx="2563994" cy="5583148"/>
          </a:xfrm>
        </p:spPr>
        <p:txBody>
          <a:bodyPr anchor="ctr">
            <a:normAutofit/>
          </a:bodyPr>
          <a:lstStyle/>
          <a:p>
            <a:r>
              <a:rPr lang="en-GB" sz="4700" dirty="0"/>
              <a:t>Today…</a:t>
            </a:r>
            <a:endParaRPr lang="en-US" sz="4700" dirty="0"/>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068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 name="connsiteX0" fmla="*/ 0 w 5410200"/>
              <a:gd name="connsiteY0" fmla="*/ 0 h 13716"/>
              <a:gd name="connsiteX1" fmla="*/ 622173 w 5410200"/>
              <a:gd name="connsiteY1" fmla="*/ 0 h 13716"/>
              <a:gd name="connsiteX2" fmla="*/ 1136142 w 5410200"/>
              <a:gd name="connsiteY2" fmla="*/ 0 h 13716"/>
              <a:gd name="connsiteX3" fmla="*/ 1920621 w 5410200"/>
              <a:gd name="connsiteY3" fmla="*/ 0 h 13716"/>
              <a:gd name="connsiteX4" fmla="*/ 2542794 w 5410200"/>
              <a:gd name="connsiteY4" fmla="*/ 0 h 13716"/>
              <a:gd name="connsiteX5" fmla="*/ 3164967 w 5410200"/>
              <a:gd name="connsiteY5" fmla="*/ 0 h 13716"/>
              <a:gd name="connsiteX6" fmla="*/ 3949446 w 5410200"/>
              <a:gd name="connsiteY6" fmla="*/ 0 h 13716"/>
              <a:gd name="connsiteX7" fmla="*/ 4517517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165854 w 5410200"/>
              <a:gd name="connsiteY11" fmla="*/ 13716 h 13716"/>
              <a:gd name="connsiteX12" fmla="*/ 3543681 w 5410200"/>
              <a:gd name="connsiteY12" fmla="*/ 13716 h 13716"/>
              <a:gd name="connsiteX13" fmla="*/ 2759202 w 5410200"/>
              <a:gd name="connsiteY13" fmla="*/ 13716 h 13716"/>
              <a:gd name="connsiteX14" fmla="*/ 1974723 w 5410200"/>
              <a:gd name="connsiteY14" fmla="*/ 13716 h 13716"/>
              <a:gd name="connsiteX15" fmla="*/ 1406652 w 5410200"/>
              <a:gd name="connsiteY15" fmla="*/ 13716 h 13716"/>
              <a:gd name="connsiteX16" fmla="*/ 730377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09052" y="2649"/>
                  <a:pt x="5410186" y="9063"/>
                  <a:pt x="5410200" y="13716"/>
                </a:cubicBezTo>
                <a:cubicBezTo>
                  <a:pt x="5133704" y="5182"/>
                  <a:pt x="5123444" y="31477"/>
                  <a:pt x="4842129" y="13716"/>
                </a:cubicBezTo>
                <a:cubicBezTo>
                  <a:pt x="4568650" y="-219"/>
                  <a:pt x="4447390" y="8221"/>
                  <a:pt x="4328160" y="13716"/>
                </a:cubicBezTo>
                <a:cubicBezTo>
                  <a:pt x="4227436" y="28078"/>
                  <a:pt x="3754725" y="-2253"/>
                  <a:pt x="3597783" y="13716"/>
                </a:cubicBezTo>
                <a:cubicBezTo>
                  <a:pt x="3459353" y="10223"/>
                  <a:pt x="3317740" y="47315"/>
                  <a:pt x="3029712" y="13716"/>
                </a:cubicBezTo>
                <a:cubicBezTo>
                  <a:pt x="2766446" y="5245"/>
                  <a:pt x="2645518" y="35922"/>
                  <a:pt x="2299335" y="13716"/>
                </a:cubicBezTo>
                <a:cubicBezTo>
                  <a:pt x="1977844" y="23735"/>
                  <a:pt x="1781583" y="-1801"/>
                  <a:pt x="1514856" y="13716"/>
                </a:cubicBezTo>
                <a:cubicBezTo>
                  <a:pt x="1212648" y="18781"/>
                  <a:pt x="1087880" y="-4407"/>
                  <a:pt x="892683" y="13716"/>
                </a:cubicBezTo>
                <a:cubicBezTo>
                  <a:pt x="745769" y="11772"/>
                  <a:pt x="183254" y="-32062"/>
                  <a:pt x="0" y="13716"/>
                </a:cubicBezTo>
                <a:cubicBezTo>
                  <a:pt x="-907" y="9799"/>
                  <a:pt x="-75" y="7151"/>
                  <a:pt x="0" y="0"/>
                </a:cubicBezTo>
                <a:close/>
              </a:path>
              <a:path w="5410200" h="13716"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0845" y="2936"/>
                  <a:pt x="5409877" y="9829"/>
                  <a:pt x="5410200" y="13716"/>
                </a:cubicBezTo>
                <a:cubicBezTo>
                  <a:pt x="5130880" y="48304"/>
                  <a:pt x="5008082" y="-27188"/>
                  <a:pt x="4842129" y="13716"/>
                </a:cubicBezTo>
                <a:cubicBezTo>
                  <a:pt x="4629232" y="38478"/>
                  <a:pt x="4430159" y="43872"/>
                  <a:pt x="4165854" y="13716"/>
                </a:cubicBezTo>
                <a:cubicBezTo>
                  <a:pt x="3880517" y="17026"/>
                  <a:pt x="3820863" y="-12209"/>
                  <a:pt x="3543681" y="13716"/>
                </a:cubicBezTo>
                <a:cubicBezTo>
                  <a:pt x="3267577" y="39687"/>
                  <a:pt x="3047131" y="-8774"/>
                  <a:pt x="2759202" y="13716"/>
                </a:cubicBezTo>
                <a:cubicBezTo>
                  <a:pt x="2418778" y="17929"/>
                  <a:pt x="2206820" y="-35095"/>
                  <a:pt x="1974723" y="13716"/>
                </a:cubicBezTo>
                <a:cubicBezTo>
                  <a:pt x="1740429" y="35710"/>
                  <a:pt x="1599301" y="34493"/>
                  <a:pt x="1406652" y="13716"/>
                </a:cubicBezTo>
                <a:cubicBezTo>
                  <a:pt x="1196601" y="3966"/>
                  <a:pt x="938578" y="38717"/>
                  <a:pt x="730377" y="13716"/>
                </a:cubicBezTo>
                <a:cubicBezTo>
                  <a:pt x="524173" y="26651"/>
                  <a:pt x="336004" y="-17469"/>
                  <a:pt x="0" y="13716"/>
                </a:cubicBezTo>
                <a:cubicBezTo>
                  <a:pt x="-377" y="9245"/>
                  <a:pt x="1157" y="3819"/>
                  <a:pt x="0" y="0"/>
                </a:cubicBezTo>
                <a:close/>
              </a:path>
              <a:path w="5410200" h="13716"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08905" y="2744"/>
                  <a:pt x="5410401" y="9950"/>
                  <a:pt x="5410200" y="13716"/>
                </a:cubicBezTo>
                <a:cubicBezTo>
                  <a:pt x="5139576" y="2947"/>
                  <a:pt x="5122299" y="33775"/>
                  <a:pt x="4842129" y="13716"/>
                </a:cubicBezTo>
                <a:cubicBezTo>
                  <a:pt x="4566356" y="6655"/>
                  <a:pt x="4456854" y="15426"/>
                  <a:pt x="4328160" y="13716"/>
                </a:cubicBezTo>
                <a:cubicBezTo>
                  <a:pt x="4234703" y="-822"/>
                  <a:pt x="3768176" y="-16062"/>
                  <a:pt x="3597783" y="13716"/>
                </a:cubicBezTo>
                <a:cubicBezTo>
                  <a:pt x="3430303" y="10148"/>
                  <a:pt x="3287506" y="20215"/>
                  <a:pt x="3029712" y="13716"/>
                </a:cubicBezTo>
                <a:cubicBezTo>
                  <a:pt x="2742636" y="-2421"/>
                  <a:pt x="2637847" y="18109"/>
                  <a:pt x="2299335" y="13716"/>
                </a:cubicBezTo>
                <a:cubicBezTo>
                  <a:pt x="1959433" y="-7861"/>
                  <a:pt x="1779456" y="37101"/>
                  <a:pt x="1514856" y="13716"/>
                </a:cubicBezTo>
                <a:cubicBezTo>
                  <a:pt x="1212431" y="31797"/>
                  <a:pt x="1086601" y="7282"/>
                  <a:pt x="892683" y="13716"/>
                </a:cubicBezTo>
                <a:cubicBezTo>
                  <a:pt x="721500" y="45800"/>
                  <a:pt x="194249" y="-29802"/>
                  <a:pt x="0" y="13716"/>
                </a:cubicBezTo>
                <a:cubicBezTo>
                  <a:pt x="-508" y="9800"/>
                  <a:pt x="-280" y="682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panose="020B0604020202020204"/>
            </a:endParaRPr>
          </a:p>
        </p:txBody>
      </p:sp>
      <p:graphicFrame>
        <p:nvGraphicFramePr>
          <p:cNvPr id="6" name="Content Placeholder 5">
            <a:extLst>
              <a:ext uri="{FF2B5EF4-FFF2-40B4-BE49-F238E27FC236}">
                <a16:creationId xmlns:a16="http://schemas.microsoft.com/office/drawing/2014/main" id="{04792C7C-124C-4C81-B081-0CCDDC946A0D}"/>
              </a:ext>
            </a:extLst>
          </p:cNvPr>
          <p:cNvGraphicFramePr>
            <a:graphicFrameLocks noGrp="1"/>
          </p:cNvGraphicFramePr>
          <p:nvPr>
            <p:ph idx="1"/>
          </p:nvPr>
        </p:nvGraphicFramePr>
        <p:xfrm>
          <a:off x="5010013" y="640823"/>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0603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a:extLst>
              <a:ext uri="{FF2B5EF4-FFF2-40B4-BE49-F238E27FC236}">
                <a16:creationId xmlns:a16="http://schemas.microsoft.com/office/drawing/2014/main" id="{EEFD49F2-30E7-402F-8E05-93E01785A64F}"/>
              </a:ext>
            </a:extLst>
          </p:cNvPr>
          <p:cNvSpPr txBox="1">
            <a:spLocks noChangeArrowheads="1"/>
          </p:cNvSpPr>
          <p:nvPr/>
        </p:nvSpPr>
        <p:spPr bwMode="auto">
          <a:xfrm>
            <a:off x="1866900" y="22225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Projected financial statements</a:t>
            </a:r>
            <a:endParaRPr lang="en-GB" altLang="en-US" sz="2400">
              <a:solidFill>
                <a:srgbClr val="007BA4"/>
              </a:solidFill>
            </a:endParaRPr>
          </a:p>
        </p:txBody>
      </p:sp>
      <p:grpSp>
        <p:nvGrpSpPr>
          <p:cNvPr id="19459" name="Group 22">
            <a:extLst>
              <a:ext uri="{FF2B5EF4-FFF2-40B4-BE49-F238E27FC236}">
                <a16:creationId xmlns:a16="http://schemas.microsoft.com/office/drawing/2014/main" id="{534FEE59-4F27-4F33-BD91-FACD5F150A0C}"/>
              </a:ext>
            </a:extLst>
          </p:cNvPr>
          <p:cNvGrpSpPr>
            <a:grpSpLocks/>
          </p:cNvGrpSpPr>
          <p:nvPr/>
        </p:nvGrpSpPr>
        <p:grpSpPr bwMode="auto">
          <a:xfrm>
            <a:off x="3394075" y="1090613"/>
            <a:ext cx="5405438" cy="4343400"/>
            <a:chOff x="1211" y="748"/>
            <a:chExt cx="3405" cy="2736"/>
          </a:xfrm>
        </p:grpSpPr>
        <p:sp>
          <p:nvSpPr>
            <p:cNvPr id="19460" name="AutoShape 5">
              <a:extLst>
                <a:ext uri="{FF2B5EF4-FFF2-40B4-BE49-F238E27FC236}">
                  <a16:creationId xmlns:a16="http://schemas.microsoft.com/office/drawing/2014/main" id="{EFF4D3DE-B8A6-4BC1-BB1B-A5163526512A}"/>
                </a:ext>
              </a:extLst>
            </p:cNvPr>
            <p:cNvSpPr>
              <a:spLocks noChangeArrowheads="1"/>
            </p:cNvSpPr>
            <p:nvPr/>
          </p:nvSpPr>
          <p:spPr bwMode="auto">
            <a:xfrm>
              <a:off x="1302" y="748"/>
              <a:ext cx="3312" cy="2567"/>
            </a:xfrm>
            <a:prstGeom prst="roundRect">
              <a:avLst>
                <a:gd name="adj" fmla="val 7282"/>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9461" name="AutoShape 17">
              <a:extLst>
                <a:ext uri="{FF2B5EF4-FFF2-40B4-BE49-F238E27FC236}">
                  <a16:creationId xmlns:a16="http://schemas.microsoft.com/office/drawing/2014/main" id="{17AEEA70-B9DE-47AC-B2F3-DE97756640E0}"/>
                </a:ext>
              </a:extLst>
            </p:cNvPr>
            <p:cNvSpPr>
              <a:spLocks noChangeArrowheads="1"/>
            </p:cNvSpPr>
            <p:nvPr/>
          </p:nvSpPr>
          <p:spPr bwMode="auto">
            <a:xfrm>
              <a:off x="1846" y="2952"/>
              <a:ext cx="2770" cy="532"/>
            </a:xfrm>
            <a:prstGeom prst="cube">
              <a:avLst>
                <a:gd name="adj" fmla="val 171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9462" name="AutoShape 16">
              <a:extLst>
                <a:ext uri="{FF2B5EF4-FFF2-40B4-BE49-F238E27FC236}">
                  <a16:creationId xmlns:a16="http://schemas.microsoft.com/office/drawing/2014/main" id="{31349D35-620B-4042-9A68-63D6AC16BC38}"/>
                </a:ext>
              </a:extLst>
            </p:cNvPr>
            <p:cNvSpPr>
              <a:spLocks noChangeArrowheads="1"/>
            </p:cNvSpPr>
            <p:nvPr/>
          </p:nvSpPr>
          <p:spPr bwMode="auto">
            <a:xfrm>
              <a:off x="1837" y="2270"/>
              <a:ext cx="2770" cy="532"/>
            </a:xfrm>
            <a:prstGeom prst="cube">
              <a:avLst>
                <a:gd name="adj" fmla="val 171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9463" name="AutoShape 7">
              <a:extLst>
                <a:ext uri="{FF2B5EF4-FFF2-40B4-BE49-F238E27FC236}">
                  <a16:creationId xmlns:a16="http://schemas.microsoft.com/office/drawing/2014/main" id="{5D173807-A08E-4FEB-8D8B-D566BB72D8BA}"/>
                </a:ext>
              </a:extLst>
            </p:cNvPr>
            <p:cNvSpPr>
              <a:spLocks noChangeArrowheads="1"/>
            </p:cNvSpPr>
            <p:nvPr/>
          </p:nvSpPr>
          <p:spPr bwMode="auto">
            <a:xfrm>
              <a:off x="1217" y="1729"/>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9464" name="AutoShape 8">
              <a:extLst>
                <a:ext uri="{FF2B5EF4-FFF2-40B4-BE49-F238E27FC236}">
                  <a16:creationId xmlns:a16="http://schemas.microsoft.com/office/drawing/2014/main" id="{74876F7D-6AFC-49EB-8170-ACB91ACEF556}"/>
                </a:ext>
              </a:extLst>
            </p:cNvPr>
            <p:cNvSpPr>
              <a:spLocks noChangeArrowheads="1"/>
            </p:cNvSpPr>
            <p:nvPr/>
          </p:nvSpPr>
          <p:spPr bwMode="auto">
            <a:xfrm>
              <a:off x="1843" y="1593"/>
              <a:ext cx="2770" cy="532"/>
            </a:xfrm>
            <a:prstGeom prst="cube">
              <a:avLst>
                <a:gd name="adj" fmla="val 1729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9465" name="Text Box 9">
              <a:extLst>
                <a:ext uri="{FF2B5EF4-FFF2-40B4-BE49-F238E27FC236}">
                  <a16:creationId xmlns:a16="http://schemas.microsoft.com/office/drawing/2014/main" id="{37B656F8-C280-4D7E-A693-7DEED0F71F79}"/>
                </a:ext>
              </a:extLst>
            </p:cNvPr>
            <p:cNvSpPr txBox="1">
              <a:spLocks noChangeArrowheads="1"/>
            </p:cNvSpPr>
            <p:nvPr/>
          </p:nvSpPr>
          <p:spPr bwMode="auto">
            <a:xfrm>
              <a:off x="1815" y="1765"/>
              <a:ext cx="26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Projected income statement</a:t>
              </a:r>
            </a:p>
          </p:txBody>
        </p:sp>
        <p:sp>
          <p:nvSpPr>
            <p:cNvPr id="19466" name="Text Box 11">
              <a:extLst>
                <a:ext uri="{FF2B5EF4-FFF2-40B4-BE49-F238E27FC236}">
                  <a16:creationId xmlns:a16="http://schemas.microsoft.com/office/drawing/2014/main" id="{07A428D1-10A9-4496-A8B2-5279933DBDB4}"/>
                </a:ext>
              </a:extLst>
            </p:cNvPr>
            <p:cNvSpPr txBox="1">
              <a:spLocks noChangeArrowheads="1"/>
            </p:cNvSpPr>
            <p:nvPr/>
          </p:nvSpPr>
          <p:spPr bwMode="auto">
            <a:xfrm>
              <a:off x="1830" y="2353"/>
              <a:ext cx="267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Projected statement of financial position (balance sheet)</a:t>
              </a:r>
            </a:p>
          </p:txBody>
        </p:sp>
        <p:sp>
          <p:nvSpPr>
            <p:cNvPr id="19467" name="Text Box 13">
              <a:extLst>
                <a:ext uri="{FF2B5EF4-FFF2-40B4-BE49-F238E27FC236}">
                  <a16:creationId xmlns:a16="http://schemas.microsoft.com/office/drawing/2014/main" id="{271390E2-5ED3-4B7D-8749-1C04A09550C8}"/>
                </a:ext>
              </a:extLst>
            </p:cNvPr>
            <p:cNvSpPr txBox="1">
              <a:spLocks noChangeArrowheads="1"/>
            </p:cNvSpPr>
            <p:nvPr/>
          </p:nvSpPr>
          <p:spPr bwMode="auto">
            <a:xfrm>
              <a:off x="1868" y="3117"/>
              <a:ext cx="26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Projected cash flow statement</a:t>
              </a:r>
            </a:p>
          </p:txBody>
        </p:sp>
        <p:sp>
          <p:nvSpPr>
            <p:cNvPr id="19468" name="Text Box 15">
              <a:extLst>
                <a:ext uri="{FF2B5EF4-FFF2-40B4-BE49-F238E27FC236}">
                  <a16:creationId xmlns:a16="http://schemas.microsoft.com/office/drawing/2014/main" id="{7C5C74C8-CAE6-4B27-85F7-4DD04E69CC14}"/>
                </a:ext>
              </a:extLst>
            </p:cNvPr>
            <p:cNvSpPr txBox="1">
              <a:spLocks noChangeArrowheads="1"/>
            </p:cNvSpPr>
            <p:nvPr/>
          </p:nvSpPr>
          <p:spPr bwMode="auto">
            <a:xfrm>
              <a:off x="1466" y="814"/>
              <a:ext cx="30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The projected financial statements</a:t>
              </a:r>
              <a:br>
                <a:rPr lang="en-GB" altLang="en-US" sz="2000" b="1" i="1">
                  <a:solidFill>
                    <a:srgbClr val="CC0000"/>
                  </a:solidFill>
                </a:rPr>
              </a:br>
              <a:r>
                <a:rPr lang="en-GB" altLang="en-US" sz="2000" b="1" i="1">
                  <a:solidFill>
                    <a:srgbClr val="CC0000"/>
                  </a:solidFill>
                </a:rPr>
                <a:t> normally comprise:</a:t>
              </a:r>
            </a:p>
          </p:txBody>
        </p:sp>
        <p:sp>
          <p:nvSpPr>
            <p:cNvPr id="19469" name="AutoShape 18">
              <a:extLst>
                <a:ext uri="{FF2B5EF4-FFF2-40B4-BE49-F238E27FC236}">
                  <a16:creationId xmlns:a16="http://schemas.microsoft.com/office/drawing/2014/main" id="{4F39EDD8-CE3D-4F75-9463-14FA1651CDBD}"/>
                </a:ext>
              </a:extLst>
            </p:cNvPr>
            <p:cNvSpPr>
              <a:spLocks noChangeArrowheads="1"/>
            </p:cNvSpPr>
            <p:nvPr/>
          </p:nvSpPr>
          <p:spPr bwMode="auto">
            <a:xfrm>
              <a:off x="1220" y="2387"/>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9470" name="AutoShape 19">
              <a:extLst>
                <a:ext uri="{FF2B5EF4-FFF2-40B4-BE49-F238E27FC236}">
                  <a16:creationId xmlns:a16="http://schemas.microsoft.com/office/drawing/2014/main" id="{F523F912-FB25-4708-9250-4C7C51CDB5FD}"/>
                </a:ext>
              </a:extLst>
            </p:cNvPr>
            <p:cNvSpPr>
              <a:spLocks noChangeArrowheads="1"/>
            </p:cNvSpPr>
            <p:nvPr/>
          </p:nvSpPr>
          <p:spPr bwMode="auto">
            <a:xfrm>
              <a:off x="1211" y="3035"/>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a:extLst>
              <a:ext uri="{FF2B5EF4-FFF2-40B4-BE49-F238E27FC236}">
                <a16:creationId xmlns:a16="http://schemas.microsoft.com/office/drawing/2014/main" id="{81C8C4BB-52C0-4BCE-AD46-C8D9F34FA44D}"/>
              </a:ext>
            </a:extLst>
          </p:cNvPr>
          <p:cNvSpPr txBox="1">
            <a:spLocks noChangeArrowheads="1"/>
          </p:cNvSpPr>
          <p:nvPr/>
        </p:nvSpPr>
        <p:spPr bwMode="auto">
          <a:xfrm>
            <a:off x="1866900" y="22225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Preparing projected financial statements</a:t>
            </a:r>
            <a:endParaRPr lang="en-GB" altLang="en-US" sz="2400">
              <a:solidFill>
                <a:srgbClr val="007BA4"/>
              </a:solidFill>
            </a:endParaRPr>
          </a:p>
        </p:txBody>
      </p:sp>
      <p:grpSp>
        <p:nvGrpSpPr>
          <p:cNvPr id="21507" name="Group 26">
            <a:extLst>
              <a:ext uri="{FF2B5EF4-FFF2-40B4-BE49-F238E27FC236}">
                <a16:creationId xmlns:a16="http://schemas.microsoft.com/office/drawing/2014/main" id="{65318994-D2B6-4DD9-9DFC-044DCA554C42}"/>
              </a:ext>
            </a:extLst>
          </p:cNvPr>
          <p:cNvGrpSpPr>
            <a:grpSpLocks/>
          </p:cNvGrpSpPr>
          <p:nvPr/>
        </p:nvGrpSpPr>
        <p:grpSpPr bwMode="auto">
          <a:xfrm>
            <a:off x="1873461" y="1143510"/>
            <a:ext cx="4397375" cy="3967162"/>
            <a:chOff x="1347" y="663"/>
            <a:chExt cx="2770" cy="2499"/>
          </a:xfrm>
        </p:grpSpPr>
        <p:sp>
          <p:nvSpPr>
            <p:cNvPr id="21508" name="AutoShape 12">
              <a:extLst>
                <a:ext uri="{FF2B5EF4-FFF2-40B4-BE49-F238E27FC236}">
                  <a16:creationId xmlns:a16="http://schemas.microsoft.com/office/drawing/2014/main" id="{77B78247-1DF9-4DF9-9DBE-197B2B376084}"/>
                </a:ext>
              </a:extLst>
            </p:cNvPr>
            <p:cNvSpPr>
              <a:spLocks noChangeArrowheads="1"/>
            </p:cNvSpPr>
            <p:nvPr/>
          </p:nvSpPr>
          <p:spPr bwMode="auto">
            <a:xfrm>
              <a:off x="1438" y="663"/>
              <a:ext cx="2677" cy="2321"/>
            </a:xfrm>
            <a:prstGeom prst="roundRect">
              <a:avLst>
                <a:gd name="adj" fmla="val 7282"/>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1509" name="Text Box 20">
              <a:extLst>
                <a:ext uri="{FF2B5EF4-FFF2-40B4-BE49-F238E27FC236}">
                  <a16:creationId xmlns:a16="http://schemas.microsoft.com/office/drawing/2014/main" id="{A31E5C78-8342-4FCE-B692-076E92B95845}"/>
                </a:ext>
              </a:extLst>
            </p:cNvPr>
            <p:cNvSpPr txBox="1">
              <a:spLocks noChangeArrowheads="1"/>
            </p:cNvSpPr>
            <p:nvPr/>
          </p:nvSpPr>
          <p:spPr bwMode="auto">
            <a:xfrm>
              <a:off x="2331" y="728"/>
              <a:ext cx="17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External variables:</a:t>
              </a:r>
            </a:p>
          </p:txBody>
        </p:sp>
        <p:grpSp>
          <p:nvGrpSpPr>
            <p:cNvPr id="21510" name="Group 25">
              <a:extLst>
                <a:ext uri="{FF2B5EF4-FFF2-40B4-BE49-F238E27FC236}">
                  <a16:creationId xmlns:a16="http://schemas.microsoft.com/office/drawing/2014/main" id="{F77C9A97-DED8-4A1D-86D5-AE419439677D}"/>
                </a:ext>
              </a:extLst>
            </p:cNvPr>
            <p:cNvGrpSpPr>
              <a:grpSpLocks/>
            </p:cNvGrpSpPr>
            <p:nvPr/>
          </p:nvGrpSpPr>
          <p:grpSpPr bwMode="auto">
            <a:xfrm>
              <a:off x="1347" y="1271"/>
              <a:ext cx="2770" cy="1891"/>
              <a:chOff x="1347" y="1432"/>
              <a:chExt cx="2770" cy="1891"/>
            </a:xfrm>
          </p:grpSpPr>
          <p:sp>
            <p:nvSpPr>
              <p:cNvPr id="21511" name="AutoShape 15">
                <a:extLst>
                  <a:ext uri="{FF2B5EF4-FFF2-40B4-BE49-F238E27FC236}">
                    <a16:creationId xmlns:a16="http://schemas.microsoft.com/office/drawing/2014/main" id="{0E6E0056-B47A-4029-87EE-205D071C62F8}"/>
                  </a:ext>
                </a:extLst>
              </p:cNvPr>
              <p:cNvSpPr>
                <a:spLocks noChangeArrowheads="1"/>
              </p:cNvSpPr>
              <p:nvPr/>
            </p:nvSpPr>
            <p:spPr bwMode="auto">
              <a:xfrm>
                <a:off x="1353" y="1568"/>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nvGrpSpPr>
              <p:cNvPr id="21512" name="Group 23">
                <a:extLst>
                  <a:ext uri="{FF2B5EF4-FFF2-40B4-BE49-F238E27FC236}">
                    <a16:creationId xmlns:a16="http://schemas.microsoft.com/office/drawing/2014/main" id="{BEE92DF8-BC80-4BC8-8E03-D8960B42D465}"/>
                  </a:ext>
                </a:extLst>
              </p:cNvPr>
              <p:cNvGrpSpPr>
                <a:grpSpLocks/>
              </p:cNvGrpSpPr>
              <p:nvPr/>
            </p:nvGrpSpPr>
            <p:grpSpPr bwMode="auto">
              <a:xfrm>
                <a:off x="1951" y="1432"/>
                <a:ext cx="2166" cy="1891"/>
                <a:chOff x="1815" y="1593"/>
                <a:chExt cx="2801" cy="1891"/>
              </a:xfrm>
            </p:grpSpPr>
            <p:sp>
              <p:nvSpPr>
                <p:cNvPr id="21515" name="AutoShape 13">
                  <a:extLst>
                    <a:ext uri="{FF2B5EF4-FFF2-40B4-BE49-F238E27FC236}">
                      <a16:creationId xmlns:a16="http://schemas.microsoft.com/office/drawing/2014/main" id="{1518CE57-2EEA-44A3-8595-8EFB6A93AFF2}"/>
                    </a:ext>
                  </a:extLst>
                </p:cNvPr>
                <p:cNvSpPr>
                  <a:spLocks noChangeArrowheads="1"/>
                </p:cNvSpPr>
                <p:nvPr/>
              </p:nvSpPr>
              <p:spPr bwMode="auto">
                <a:xfrm>
                  <a:off x="1846" y="2952"/>
                  <a:ext cx="2770" cy="532"/>
                </a:xfrm>
                <a:prstGeom prst="cube">
                  <a:avLst>
                    <a:gd name="adj" fmla="val 171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1516" name="AutoShape 14">
                  <a:extLst>
                    <a:ext uri="{FF2B5EF4-FFF2-40B4-BE49-F238E27FC236}">
                      <a16:creationId xmlns:a16="http://schemas.microsoft.com/office/drawing/2014/main" id="{D2089A9F-D5C3-4A63-9B83-EAAB801F6568}"/>
                    </a:ext>
                  </a:extLst>
                </p:cNvPr>
                <p:cNvSpPr>
                  <a:spLocks noChangeArrowheads="1"/>
                </p:cNvSpPr>
                <p:nvPr/>
              </p:nvSpPr>
              <p:spPr bwMode="auto">
                <a:xfrm>
                  <a:off x="1837" y="2270"/>
                  <a:ext cx="2770" cy="532"/>
                </a:xfrm>
                <a:prstGeom prst="cube">
                  <a:avLst>
                    <a:gd name="adj" fmla="val 171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1517" name="AutoShape 16">
                  <a:extLst>
                    <a:ext uri="{FF2B5EF4-FFF2-40B4-BE49-F238E27FC236}">
                      <a16:creationId xmlns:a16="http://schemas.microsoft.com/office/drawing/2014/main" id="{02259970-C863-4AF6-A6B2-4C4CF22E48AB}"/>
                    </a:ext>
                  </a:extLst>
                </p:cNvPr>
                <p:cNvSpPr>
                  <a:spLocks noChangeArrowheads="1"/>
                </p:cNvSpPr>
                <p:nvPr/>
              </p:nvSpPr>
              <p:spPr bwMode="auto">
                <a:xfrm>
                  <a:off x="1843" y="1593"/>
                  <a:ext cx="2770" cy="532"/>
                </a:xfrm>
                <a:prstGeom prst="cube">
                  <a:avLst>
                    <a:gd name="adj" fmla="val 1729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1518" name="Text Box 17">
                  <a:extLst>
                    <a:ext uri="{FF2B5EF4-FFF2-40B4-BE49-F238E27FC236}">
                      <a16:creationId xmlns:a16="http://schemas.microsoft.com/office/drawing/2014/main" id="{B4D4A654-97C4-46C5-8BEE-8F1509C6CCDE}"/>
                    </a:ext>
                  </a:extLst>
                </p:cNvPr>
                <p:cNvSpPr txBox="1">
                  <a:spLocks noChangeArrowheads="1"/>
                </p:cNvSpPr>
                <p:nvPr/>
              </p:nvSpPr>
              <p:spPr bwMode="auto">
                <a:xfrm>
                  <a:off x="1815" y="1765"/>
                  <a:ext cx="26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Rate of taxation</a:t>
                  </a:r>
                </a:p>
              </p:txBody>
            </p:sp>
            <p:sp>
              <p:nvSpPr>
                <p:cNvPr id="21519" name="Text Box 18">
                  <a:extLst>
                    <a:ext uri="{FF2B5EF4-FFF2-40B4-BE49-F238E27FC236}">
                      <a16:creationId xmlns:a16="http://schemas.microsoft.com/office/drawing/2014/main" id="{D8BF1DCA-356E-4BF6-8619-A3EA9B68652D}"/>
                    </a:ext>
                  </a:extLst>
                </p:cNvPr>
                <p:cNvSpPr txBox="1">
                  <a:spLocks noChangeArrowheads="1"/>
                </p:cNvSpPr>
                <p:nvPr/>
              </p:nvSpPr>
              <p:spPr bwMode="auto">
                <a:xfrm>
                  <a:off x="1830" y="2353"/>
                  <a:ext cx="267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Interest rates for borrowings</a:t>
                  </a:r>
                </a:p>
              </p:txBody>
            </p:sp>
            <p:sp>
              <p:nvSpPr>
                <p:cNvPr id="21520" name="Text Box 19">
                  <a:extLst>
                    <a:ext uri="{FF2B5EF4-FFF2-40B4-BE49-F238E27FC236}">
                      <a16:creationId xmlns:a16="http://schemas.microsoft.com/office/drawing/2014/main" id="{4FEB186A-718C-4084-A863-386B7465E62C}"/>
                    </a:ext>
                  </a:extLst>
                </p:cNvPr>
                <p:cNvSpPr txBox="1">
                  <a:spLocks noChangeArrowheads="1"/>
                </p:cNvSpPr>
                <p:nvPr/>
              </p:nvSpPr>
              <p:spPr bwMode="auto">
                <a:xfrm>
                  <a:off x="1868" y="3117"/>
                  <a:ext cx="26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Rate of inflation</a:t>
                  </a:r>
                </a:p>
              </p:txBody>
            </p:sp>
          </p:grpSp>
          <p:sp>
            <p:nvSpPr>
              <p:cNvPr id="21513" name="AutoShape 21">
                <a:extLst>
                  <a:ext uri="{FF2B5EF4-FFF2-40B4-BE49-F238E27FC236}">
                    <a16:creationId xmlns:a16="http://schemas.microsoft.com/office/drawing/2014/main" id="{445894BB-455D-430E-89F9-B127689FB83A}"/>
                  </a:ext>
                </a:extLst>
              </p:cNvPr>
              <p:cNvSpPr>
                <a:spLocks noChangeArrowheads="1"/>
              </p:cNvSpPr>
              <p:nvPr/>
            </p:nvSpPr>
            <p:spPr bwMode="auto">
              <a:xfrm>
                <a:off x="1356" y="2226"/>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1514" name="AutoShape 22">
                <a:extLst>
                  <a:ext uri="{FF2B5EF4-FFF2-40B4-BE49-F238E27FC236}">
                    <a16:creationId xmlns:a16="http://schemas.microsoft.com/office/drawing/2014/main" id="{F567B628-21B7-49C1-A511-7C6C5DFE2C04}"/>
                  </a:ext>
                </a:extLst>
              </p:cNvPr>
              <p:cNvSpPr>
                <a:spLocks noChangeArrowheads="1"/>
              </p:cNvSpPr>
              <p:nvPr/>
            </p:nvSpPr>
            <p:spPr bwMode="auto">
              <a:xfrm>
                <a:off x="1347" y="2874"/>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grpSp>
      <p:sp>
        <p:nvSpPr>
          <p:cNvPr id="2" name="TextBox 1">
            <a:extLst>
              <a:ext uri="{FF2B5EF4-FFF2-40B4-BE49-F238E27FC236}">
                <a16:creationId xmlns:a16="http://schemas.microsoft.com/office/drawing/2014/main" id="{71D8A689-C4FB-4E3E-9E28-1AFE0559C16E}"/>
              </a:ext>
            </a:extLst>
          </p:cNvPr>
          <p:cNvSpPr txBox="1"/>
          <p:nvPr/>
        </p:nvSpPr>
        <p:spPr>
          <a:xfrm>
            <a:off x="6679720" y="2567797"/>
            <a:ext cx="274320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defTabSz="914400" eaLnBrk="0" fontAlgn="base" hangingPunct="0">
              <a:spcBef>
                <a:spcPct val="0"/>
              </a:spcBef>
              <a:spcAft>
                <a:spcPct val="0"/>
              </a:spcAft>
              <a:buFont typeface="Arial"/>
              <a:buChar char="•"/>
              <a:defRPr/>
            </a:pPr>
            <a:r>
              <a:rPr lang="en-GB" sz="2000">
                <a:solidFill>
                  <a:srgbClr val="000000"/>
                </a:solidFill>
                <a:latin typeface="Arial"/>
                <a:cs typeface="Arial"/>
              </a:rPr>
              <a:t>Look at external info to identify rates;</a:t>
            </a:r>
            <a:endParaRPr lang="en-GB" sz="2000" dirty="0">
              <a:solidFill>
                <a:srgbClr val="000000"/>
              </a:solidFill>
              <a:latin typeface="Arial" panose="020B0604020202020204" pitchFamily="34" charset="0"/>
              <a:cs typeface="Arial"/>
            </a:endParaRPr>
          </a:p>
          <a:p>
            <a:pPr marL="285750" indent="-285750" defTabSz="914400" eaLnBrk="0" fontAlgn="base" hangingPunct="0">
              <a:spcBef>
                <a:spcPct val="0"/>
              </a:spcBef>
              <a:spcAft>
                <a:spcPct val="0"/>
              </a:spcAft>
              <a:buFont typeface="Arial"/>
              <a:buChar char="•"/>
              <a:defRPr/>
            </a:pPr>
            <a:endParaRPr lang="en-GB" sz="2000" dirty="0">
              <a:solidFill>
                <a:srgbClr val="000000"/>
              </a:solidFill>
              <a:latin typeface="Arial"/>
              <a:cs typeface="Arial"/>
            </a:endParaRPr>
          </a:p>
          <a:p>
            <a:pPr marL="285750" indent="-285750" defTabSz="914400" eaLnBrk="0" fontAlgn="base" hangingPunct="0">
              <a:spcBef>
                <a:spcPct val="0"/>
              </a:spcBef>
              <a:spcAft>
                <a:spcPct val="0"/>
              </a:spcAft>
              <a:buFont typeface="Arial"/>
              <a:buChar char="•"/>
              <a:defRPr/>
            </a:pPr>
            <a:r>
              <a:rPr lang="en-GB" sz="2000">
                <a:solidFill>
                  <a:srgbClr val="000000"/>
                </a:solidFill>
                <a:latin typeface="Arial"/>
                <a:cs typeface="Arial"/>
              </a:rPr>
              <a:t>Consider inflation rates for different items.</a:t>
            </a:r>
          </a:p>
          <a:p>
            <a:pPr marL="285750" indent="-285750" defTabSz="914400" eaLnBrk="0" fontAlgn="base" hangingPunct="0">
              <a:spcBef>
                <a:spcPct val="0"/>
              </a:spcBef>
              <a:spcAft>
                <a:spcPct val="0"/>
              </a:spcAft>
              <a:buFont typeface="Arial"/>
              <a:buChar char="•"/>
              <a:defRPr/>
            </a:pPr>
            <a:endParaRPr lang="en-GB" sz="2000" dirty="0">
              <a:solidFill>
                <a:srgbClr val="000000"/>
              </a:solidFill>
              <a:latin typeface="Arial" panose="020B0604020202020204" pitchFamily="34" charset="0"/>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5">
            <a:extLst>
              <a:ext uri="{FF2B5EF4-FFF2-40B4-BE49-F238E27FC236}">
                <a16:creationId xmlns:a16="http://schemas.microsoft.com/office/drawing/2014/main" id="{5F067368-A4F8-4149-80C6-A8D12784C7FF}"/>
              </a:ext>
            </a:extLst>
          </p:cNvPr>
          <p:cNvSpPr txBox="1">
            <a:spLocks noChangeArrowheads="1"/>
          </p:cNvSpPr>
          <p:nvPr/>
        </p:nvSpPr>
        <p:spPr bwMode="auto">
          <a:xfrm>
            <a:off x="2027239" y="212725"/>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Preparing projected financial statements (Continued)</a:t>
            </a:r>
            <a:endParaRPr lang="en-GB" altLang="en-US" sz="2400">
              <a:solidFill>
                <a:srgbClr val="007BA4"/>
              </a:solidFill>
            </a:endParaRPr>
          </a:p>
        </p:txBody>
      </p:sp>
      <p:grpSp>
        <p:nvGrpSpPr>
          <p:cNvPr id="23555" name="Group 46">
            <a:extLst>
              <a:ext uri="{FF2B5EF4-FFF2-40B4-BE49-F238E27FC236}">
                <a16:creationId xmlns:a16="http://schemas.microsoft.com/office/drawing/2014/main" id="{C7CA2DAF-3792-4C0F-A248-044098A53F4F}"/>
              </a:ext>
            </a:extLst>
          </p:cNvPr>
          <p:cNvGrpSpPr>
            <a:grpSpLocks/>
          </p:cNvGrpSpPr>
          <p:nvPr/>
        </p:nvGrpSpPr>
        <p:grpSpPr bwMode="auto">
          <a:xfrm>
            <a:off x="3622675" y="755650"/>
            <a:ext cx="4946650" cy="5526088"/>
            <a:chOff x="1156" y="374"/>
            <a:chExt cx="3342" cy="3735"/>
          </a:xfrm>
        </p:grpSpPr>
        <p:sp>
          <p:nvSpPr>
            <p:cNvPr id="23556" name="AutoShape 4">
              <a:extLst>
                <a:ext uri="{FF2B5EF4-FFF2-40B4-BE49-F238E27FC236}">
                  <a16:creationId xmlns:a16="http://schemas.microsoft.com/office/drawing/2014/main" id="{836B048B-7871-461A-9912-FDDDE75CCE4A}"/>
                </a:ext>
              </a:extLst>
            </p:cNvPr>
            <p:cNvSpPr>
              <a:spLocks noChangeArrowheads="1"/>
            </p:cNvSpPr>
            <p:nvPr/>
          </p:nvSpPr>
          <p:spPr bwMode="auto">
            <a:xfrm>
              <a:off x="1210" y="374"/>
              <a:ext cx="3286" cy="3626"/>
            </a:xfrm>
            <a:prstGeom prst="roundRect">
              <a:avLst>
                <a:gd name="adj" fmla="val 5787"/>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57" name="AutoShape 21">
              <a:extLst>
                <a:ext uri="{FF2B5EF4-FFF2-40B4-BE49-F238E27FC236}">
                  <a16:creationId xmlns:a16="http://schemas.microsoft.com/office/drawing/2014/main" id="{0D35641C-B34A-4EA1-B644-0293EAE452B1}"/>
                </a:ext>
              </a:extLst>
            </p:cNvPr>
            <p:cNvSpPr>
              <a:spLocks noChangeArrowheads="1"/>
            </p:cNvSpPr>
            <p:nvPr/>
          </p:nvSpPr>
          <p:spPr bwMode="auto">
            <a:xfrm>
              <a:off x="1557" y="861"/>
              <a:ext cx="2940" cy="414"/>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58" name="AutoShape 17">
              <a:extLst>
                <a:ext uri="{FF2B5EF4-FFF2-40B4-BE49-F238E27FC236}">
                  <a16:creationId xmlns:a16="http://schemas.microsoft.com/office/drawing/2014/main" id="{C02CA44D-468E-4797-B078-458910F50C3F}"/>
                </a:ext>
              </a:extLst>
            </p:cNvPr>
            <p:cNvSpPr>
              <a:spLocks noChangeArrowheads="1"/>
            </p:cNvSpPr>
            <p:nvPr/>
          </p:nvSpPr>
          <p:spPr bwMode="auto">
            <a:xfrm>
              <a:off x="1563" y="2742"/>
              <a:ext cx="2928" cy="414"/>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59" name="AutoShape 18">
              <a:extLst>
                <a:ext uri="{FF2B5EF4-FFF2-40B4-BE49-F238E27FC236}">
                  <a16:creationId xmlns:a16="http://schemas.microsoft.com/office/drawing/2014/main" id="{F8ABCA20-51C4-4BCB-B9C1-53226BFCCCA2}"/>
                </a:ext>
              </a:extLst>
            </p:cNvPr>
            <p:cNvSpPr>
              <a:spLocks noChangeArrowheads="1"/>
            </p:cNvSpPr>
            <p:nvPr/>
          </p:nvSpPr>
          <p:spPr bwMode="auto">
            <a:xfrm>
              <a:off x="1563" y="2273"/>
              <a:ext cx="2933" cy="413"/>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60" name="AutoShape 19">
              <a:extLst>
                <a:ext uri="{FF2B5EF4-FFF2-40B4-BE49-F238E27FC236}">
                  <a16:creationId xmlns:a16="http://schemas.microsoft.com/office/drawing/2014/main" id="{E2BC883D-915D-4995-A406-9E9051D72BCC}"/>
                </a:ext>
              </a:extLst>
            </p:cNvPr>
            <p:cNvSpPr>
              <a:spLocks noChangeArrowheads="1"/>
            </p:cNvSpPr>
            <p:nvPr/>
          </p:nvSpPr>
          <p:spPr bwMode="auto">
            <a:xfrm>
              <a:off x="1563" y="1802"/>
              <a:ext cx="2933" cy="414"/>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61" name="AutoShape 20">
              <a:extLst>
                <a:ext uri="{FF2B5EF4-FFF2-40B4-BE49-F238E27FC236}">
                  <a16:creationId xmlns:a16="http://schemas.microsoft.com/office/drawing/2014/main" id="{0B4C26BA-976C-4358-8DF7-45DC66571AE3}"/>
                </a:ext>
              </a:extLst>
            </p:cNvPr>
            <p:cNvSpPr>
              <a:spLocks noChangeArrowheads="1"/>
            </p:cNvSpPr>
            <p:nvPr/>
          </p:nvSpPr>
          <p:spPr bwMode="auto">
            <a:xfrm>
              <a:off x="1559" y="1333"/>
              <a:ext cx="2939" cy="414"/>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62" name="Text Box 22">
              <a:extLst>
                <a:ext uri="{FF2B5EF4-FFF2-40B4-BE49-F238E27FC236}">
                  <a16:creationId xmlns:a16="http://schemas.microsoft.com/office/drawing/2014/main" id="{6912DF9C-43BA-4116-926B-F5C782C5F1EB}"/>
                </a:ext>
              </a:extLst>
            </p:cNvPr>
            <p:cNvSpPr txBox="1">
              <a:spLocks noChangeArrowheads="1"/>
            </p:cNvSpPr>
            <p:nvPr/>
          </p:nvSpPr>
          <p:spPr bwMode="auto">
            <a:xfrm>
              <a:off x="1607" y="986"/>
              <a:ext cx="2780"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Capital expenditure commitments</a:t>
              </a:r>
            </a:p>
          </p:txBody>
        </p:sp>
        <p:sp>
          <p:nvSpPr>
            <p:cNvPr id="23563" name="Text Box 23">
              <a:extLst>
                <a:ext uri="{FF2B5EF4-FFF2-40B4-BE49-F238E27FC236}">
                  <a16:creationId xmlns:a16="http://schemas.microsoft.com/office/drawing/2014/main" id="{1FE2BB78-ECB1-424C-95DE-977605824D82}"/>
                </a:ext>
              </a:extLst>
            </p:cNvPr>
            <p:cNvSpPr txBox="1">
              <a:spLocks noChangeArrowheads="1"/>
            </p:cNvSpPr>
            <p:nvPr/>
          </p:nvSpPr>
          <p:spPr bwMode="auto">
            <a:xfrm>
              <a:off x="1550" y="1463"/>
              <a:ext cx="2900"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Financing agreements</a:t>
              </a:r>
            </a:p>
          </p:txBody>
        </p:sp>
        <p:sp>
          <p:nvSpPr>
            <p:cNvPr id="23564" name="Text Box 24">
              <a:extLst>
                <a:ext uri="{FF2B5EF4-FFF2-40B4-BE49-F238E27FC236}">
                  <a16:creationId xmlns:a16="http://schemas.microsoft.com/office/drawing/2014/main" id="{1FC2ED89-597C-4D8D-9B50-572E4A102829}"/>
                </a:ext>
              </a:extLst>
            </p:cNvPr>
            <p:cNvSpPr txBox="1">
              <a:spLocks noChangeArrowheads="1"/>
            </p:cNvSpPr>
            <p:nvPr/>
          </p:nvSpPr>
          <p:spPr bwMode="auto">
            <a:xfrm>
              <a:off x="1837" y="1926"/>
              <a:ext cx="2286"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Inventories holding policies</a:t>
              </a:r>
            </a:p>
          </p:txBody>
        </p:sp>
        <p:sp>
          <p:nvSpPr>
            <p:cNvPr id="23565" name="Text Box 25">
              <a:extLst>
                <a:ext uri="{FF2B5EF4-FFF2-40B4-BE49-F238E27FC236}">
                  <a16:creationId xmlns:a16="http://schemas.microsoft.com/office/drawing/2014/main" id="{5C3AB061-09B8-44C5-B01E-0027CDDE8B15}"/>
                </a:ext>
              </a:extLst>
            </p:cNvPr>
            <p:cNvSpPr txBox="1">
              <a:spLocks noChangeArrowheads="1"/>
            </p:cNvSpPr>
            <p:nvPr/>
          </p:nvSpPr>
          <p:spPr bwMode="auto">
            <a:xfrm>
              <a:off x="1614" y="2870"/>
              <a:ext cx="2752"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Payment policies for trade payables</a:t>
              </a:r>
            </a:p>
          </p:txBody>
        </p:sp>
        <p:sp>
          <p:nvSpPr>
            <p:cNvPr id="23566" name="Text Box 26">
              <a:extLst>
                <a:ext uri="{FF2B5EF4-FFF2-40B4-BE49-F238E27FC236}">
                  <a16:creationId xmlns:a16="http://schemas.microsoft.com/office/drawing/2014/main" id="{EB241ABE-0EF0-4469-922B-F29E7A4B4DED}"/>
                </a:ext>
              </a:extLst>
            </p:cNvPr>
            <p:cNvSpPr txBox="1">
              <a:spLocks noChangeArrowheads="1"/>
            </p:cNvSpPr>
            <p:nvPr/>
          </p:nvSpPr>
          <p:spPr bwMode="auto">
            <a:xfrm>
              <a:off x="1553" y="2408"/>
              <a:ext cx="2861"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Credit period allowed to customers</a:t>
              </a:r>
            </a:p>
          </p:txBody>
        </p:sp>
        <p:sp>
          <p:nvSpPr>
            <p:cNvPr id="23567" name="AutoShape 27">
              <a:extLst>
                <a:ext uri="{FF2B5EF4-FFF2-40B4-BE49-F238E27FC236}">
                  <a16:creationId xmlns:a16="http://schemas.microsoft.com/office/drawing/2014/main" id="{4CA7BA20-F411-4564-916A-5B5E81EBE803}"/>
                </a:ext>
              </a:extLst>
            </p:cNvPr>
            <p:cNvSpPr>
              <a:spLocks noChangeArrowheads="1"/>
            </p:cNvSpPr>
            <p:nvPr/>
          </p:nvSpPr>
          <p:spPr bwMode="auto">
            <a:xfrm>
              <a:off x="1563" y="3695"/>
              <a:ext cx="2934" cy="414"/>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68" name="AutoShape 28">
              <a:extLst>
                <a:ext uri="{FF2B5EF4-FFF2-40B4-BE49-F238E27FC236}">
                  <a16:creationId xmlns:a16="http://schemas.microsoft.com/office/drawing/2014/main" id="{55466B18-8F58-470B-AE7D-1FC0D118156B}"/>
                </a:ext>
              </a:extLst>
            </p:cNvPr>
            <p:cNvSpPr>
              <a:spLocks noChangeArrowheads="1"/>
            </p:cNvSpPr>
            <p:nvPr/>
          </p:nvSpPr>
          <p:spPr bwMode="auto">
            <a:xfrm>
              <a:off x="1563" y="3216"/>
              <a:ext cx="2929" cy="414"/>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69" name="Text Box 29">
              <a:extLst>
                <a:ext uri="{FF2B5EF4-FFF2-40B4-BE49-F238E27FC236}">
                  <a16:creationId xmlns:a16="http://schemas.microsoft.com/office/drawing/2014/main" id="{714491E7-7617-444C-A737-0B612339D52D}"/>
                </a:ext>
              </a:extLst>
            </p:cNvPr>
            <p:cNvSpPr txBox="1">
              <a:spLocks noChangeArrowheads="1"/>
            </p:cNvSpPr>
            <p:nvPr/>
          </p:nvSpPr>
          <p:spPr bwMode="auto">
            <a:xfrm>
              <a:off x="1566" y="3821"/>
              <a:ext cx="2886"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Dividend policy</a:t>
              </a:r>
            </a:p>
          </p:txBody>
        </p:sp>
        <p:sp>
          <p:nvSpPr>
            <p:cNvPr id="23570" name="Text Box 30">
              <a:extLst>
                <a:ext uri="{FF2B5EF4-FFF2-40B4-BE49-F238E27FC236}">
                  <a16:creationId xmlns:a16="http://schemas.microsoft.com/office/drawing/2014/main" id="{B5577D88-BEE2-4EED-AF66-94FCD6D8A8D1}"/>
                </a:ext>
              </a:extLst>
            </p:cNvPr>
            <p:cNvSpPr txBox="1">
              <a:spLocks noChangeArrowheads="1"/>
            </p:cNvSpPr>
            <p:nvPr/>
          </p:nvSpPr>
          <p:spPr bwMode="auto">
            <a:xfrm>
              <a:off x="1559" y="3344"/>
              <a:ext cx="2887"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700" b="1">
                  <a:solidFill>
                    <a:srgbClr val="000000"/>
                  </a:solidFill>
                </a:rPr>
                <a:t>Accounting policies</a:t>
              </a:r>
            </a:p>
          </p:txBody>
        </p:sp>
        <p:grpSp>
          <p:nvGrpSpPr>
            <p:cNvPr id="23571" name="Group 31">
              <a:extLst>
                <a:ext uri="{FF2B5EF4-FFF2-40B4-BE49-F238E27FC236}">
                  <a16:creationId xmlns:a16="http://schemas.microsoft.com/office/drawing/2014/main" id="{633ADB1A-F782-40DB-BCF7-EDD7BCA710CB}"/>
                </a:ext>
              </a:extLst>
            </p:cNvPr>
            <p:cNvGrpSpPr>
              <a:grpSpLocks/>
            </p:cNvGrpSpPr>
            <p:nvPr/>
          </p:nvGrpSpPr>
          <p:grpSpPr bwMode="auto">
            <a:xfrm>
              <a:off x="1156" y="977"/>
              <a:ext cx="248" cy="3068"/>
              <a:chOff x="547" y="601"/>
              <a:chExt cx="306" cy="3421"/>
            </a:xfrm>
          </p:grpSpPr>
          <p:sp>
            <p:nvSpPr>
              <p:cNvPr id="23573" name="AutoShape 32">
                <a:extLst>
                  <a:ext uri="{FF2B5EF4-FFF2-40B4-BE49-F238E27FC236}">
                    <a16:creationId xmlns:a16="http://schemas.microsoft.com/office/drawing/2014/main" id="{D853891A-5180-409D-9973-7168B62E3851}"/>
                  </a:ext>
                </a:extLst>
              </p:cNvPr>
              <p:cNvSpPr>
                <a:spLocks noChangeArrowheads="1"/>
              </p:cNvSpPr>
              <p:nvPr/>
            </p:nvSpPr>
            <p:spPr bwMode="auto">
              <a:xfrm>
                <a:off x="549" y="601"/>
                <a:ext cx="304" cy="279"/>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74" name="AutoShape 33">
                <a:extLst>
                  <a:ext uri="{FF2B5EF4-FFF2-40B4-BE49-F238E27FC236}">
                    <a16:creationId xmlns:a16="http://schemas.microsoft.com/office/drawing/2014/main" id="{0F911358-1042-4337-B946-EDBE682D643A}"/>
                  </a:ext>
                </a:extLst>
              </p:cNvPr>
              <p:cNvSpPr>
                <a:spLocks noChangeArrowheads="1"/>
              </p:cNvSpPr>
              <p:nvPr/>
            </p:nvSpPr>
            <p:spPr bwMode="auto">
              <a:xfrm>
                <a:off x="547" y="1121"/>
                <a:ext cx="304" cy="279"/>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75" name="AutoShape 34">
                <a:extLst>
                  <a:ext uri="{FF2B5EF4-FFF2-40B4-BE49-F238E27FC236}">
                    <a16:creationId xmlns:a16="http://schemas.microsoft.com/office/drawing/2014/main" id="{94D3AAAD-B306-42EA-90C9-2C86AADD4F27}"/>
                  </a:ext>
                </a:extLst>
              </p:cNvPr>
              <p:cNvSpPr>
                <a:spLocks noChangeArrowheads="1"/>
              </p:cNvSpPr>
              <p:nvPr/>
            </p:nvSpPr>
            <p:spPr bwMode="auto">
              <a:xfrm>
                <a:off x="547" y="1639"/>
                <a:ext cx="304" cy="279"/>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76" name="AutoShape 35">
                <a:extLst>
                  <a:ext uri="{FF2B5EF4-FFF2-40B4-BE49-F238E27FC236}">
                    <a16:creationId xmlns:a16="http://schemas.microsoft.com/office/drawing/2014/main" id="{9062006A-5957-4558-B36E-BED3008712AE}"/>
                  </a:ext>
                </a:extLst>
              </p:cNvPr>
              <p:cNvSpPr>
                <a:spLocks noChangeArrowheads="1"/>
              </p:cNvSpPr>
              <p:nvPr/>
            </p:nvSpPr>
            <p:spPr bwMode="auto">
              <a:xfrm>
                <a:off x="547" y="2162"/>
                <a:ext cx="304" cy="28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77" name="AutoShape 36">
                <a:extLst>
                  <a:ext uri="{FF2B5EF4-FFF2-40B4-BE49-F238E27FC236}">
                    <a16:creationId xmlns:a16="http://schemas.microsoft.com/office/drawing/2014/main" id="{E90C2286-D7FB-46B5-B01A-8E81956D7DAC}"/>
                  </a:ext>
                </a:extLst>
              </p:cNvPr>
              <p:cNvSpPr>
                <a:spLocks noChangeArrowheads="1"/>
              </p:cNvSpPr>
              <p:nvPr/>
            </p:nvSpPr>
            <p:spPr bwMode="auto">
              <a:xfrm>
                <a:off x="547" y="2690"/>
                <a:ext cx="304" cy="28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78" name="AutoShape 37">
                <a:extLst>
                  <a:ext uri="{FF2B5EF4-FFF2-40B4-BE49-F238E27FC236}">
                    <a16:creationId xmlns:a16="http://schemas.microsoft.com/office/drawing/2014/main" id="{4D76D27E-6D63-464B-BBD0-FE4CD76EA61E}"/>
                  </a:ext>
                </a:extLst>
              </p:cNvPr>
              <p:cNvSpPr>
                <a:spLocks noChangeArrowheads="1"/>
              </p:cNvSpPr>
              <p:nvPr/>
            </p:nvSpPr>
            <p:spPr bwMode="auto">
              <a:xfrm>
                <a:off x="548" y="3215"/>
                <a:ext cx="304" cy="279"/>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3579" name="AutoShape 38">
                <a:extLst>
                  <a:ext uri="{FF2B5EF4-FFF2-40B4-BE49-F238E27FC236}">
                    <a16:creationId xmlns:a16="http://schemas.microsoft.com/office/drawing/2014/main" id="{E855E76F-6951-4346-B154-938F82010170}"/>
                  </a:ext>
                </a:extLst>
              </p:cNvPr>
              <p:cNvSpPr>
                <a:spLocks noChangeArrowheads="1"/>
              </p:cNvSpPr>
              <p:nvPr/>
            </p:nvSpPr>
            <p:spPr bwMode="auto">
              <a:xfrm>
                <a:off x="548" y="3743"/>
                <a:ext cx="304" cy="279"/>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
          <p:nvSpPr>
            <p:cNvPr id="23572" name="Text Box 12">
              <a:extLst>
                <a:ext uri="{FF2B5EF4-FFF2-40B4-BE49-F238E27FC236}">
                  <a16:creationId xmlns:a16="http://schemas.microsoft.com/office/drawing/2014/main" id="{713CADE1-8B28-40C3-812F-9AE6553753AF}"/>
                </a:ext>
              </a:extLst>
            </p:cNvPr>
            <p:cNvSpPr txBox="1">
              <a:spLocks noChangeArrowheads="1"/>
            </p:cNvSpPr>
            <p:nvPr/>
          </p:nvSpPr>
          <p:spPr bwMode="auto">
            <a:xfrm>
              <a:off x="2756" y="423"/>
              <a:ext cx="1640"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700" b="1" i="1">
                  <a:solidFill>
                    <a:srgbClr val="CC0000"/>
                  </a:solidFill>
                </a:rPr>
                <a:t>Internal variables:</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a:extLst>
              <a:ext uri="{FF2B5EF4-FFF2-40B4-BE49-F238E27FC236}">
                <a16:creationId xmlns:a16="http://schemas.microsoft.com/office/drawing/2014/main" id="{0DDA28BD-60CD-4397-A188-FBC52EBB1658}"/>
              </a:ext>
            </a:extLst>
          </p:cNvPr>
          <p:cNvSpPr txBox="1">
            <a:spLocks noChangeArrowheads="1"/>
          </p:cNvSpPr>
          <p:nvPr/>
        </p:nvSpPr>
        <p:spPr bwMode="auto">
          <a:xfrm>
            <a:off x="2257425" y="212725"/>
            <a:ext cx="7677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Steps in preparing projected financial statements</a:t>
            </a:r>
            <a:endParaRPr lang="en-GB" altLang="en-US" sz="2400">
              <a:solidFill>
                <a:srgbClr val="007BA4"/>
              </a:solidFill>
            </a:endParaRPr>
          </a:p>
        </p:txBody>
      </p:sp>
      <p:grpSp>
        <p:nvGrpSpPr>
          <p:cNvPr id="25603" name="Group 25">
            <a:extLst>
              <a:ext uri="{FF2B5EF4-FFF2-40B4-BE49-F238E27FC236}">
                <a16:creationId xmlns:a16="http://schemas.microsoft.com/office/drawing/2014/main" id="{E5B03F7A-8056-4CE1-9071-A06C9FC7FD97}"/>
              </a:ext>
            </a:extLst>
          </p:cNvPr>
          <p:cNvGrpSpPr>
            <a:grpSpLocks/>
          </p:cNvGrpSpPr>
          <p:nvPr/>
        </p:nvGrpSpPr>
        <p:grpSpPr bwMode="auto">
          <a:xfrm>
            <a:off x="2895600" y="1350964"/>
            <a:ext cx="6400800" cy="4156075"/>
            <a:chOff x="925" y="909"/>
            <a:chExt cx="4032" cy="2618"/>
          </a:xfrm>
        </p:grpSpPr>
        <p:sp>
          <p:nvSpPr>
            <p:cNvPr id="25604" name="AutoShape 5">
              <a:extLst>
                <a:ext uri="{FF2B5EF4-FFF2-40B4-BE49-F238E27FC236}">
                  <a16:creationId xmlns:a16="http://schemas.microsoft.com/office/drawing/2014/main" id="{0F07B6D3-2554-4C1E-B977-1C177128568F}"/>
                </a:ext>
              </a:extLst>
            </p:cNvPr>
            <p:cNvSpPr>
              <a:spLocks noChangeArrowheads="1"/>
            </p:cNvSpPr>
            <p:nvPr/>
          </p:nvSpPr>
          <p:spPr bwMode="auto">
            <a:xfrm>
              <a:off x="933" y="909"/>
              <a:ext cx="1043" cy="507"/>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05" name="AutoShape 6">
              <a:extLst>
                <a:ext uri="{FF2B5EF4-FFF2-40B4-BE49-F238E27FC236}">
                  <a16:creationId xmlns:a16="http://schemas.microsoft.com/office/drawing/2014/main" id="{44B66CDD-F2E5-43D0-BA69-61E510BEF9BD}"/>
                </a:ext>
              </a:extLst>
            </p:cNvPr>
            <p:cNvSpPr>
              <a:spLocks noChangeArrowheads="1"/>
            </p:cNvSpPr>
            <p:nvPr/>
          </p:nvSpPr>
          <p:spPr bwMode="auto">
            <a:xfrm>
              <a:off x="933" y="1621"/>
              <a:ext cx="1043" cy="506"/>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06" name="AutoShape 7">
              <a:extLst>
                <a:ext uri="{FF2B5EF4-FFF2-40B4-BE49-F238E27FC236}">
                  <a16:creationId xmlns:a16="http://schemas.microsoft.com/office/drawing/2014/main" id="{718F88A6-30B5-45DF-A31C-5D3C42D66A6B}"/>
                </a:ext>
              </a:extLst>
            </p:cNvPr>
            <p:cNvSpPr>
              <a:spLocks noChangeArrowheads="1"/>
            </p:cNvSpPr>
            <p:nvPr/>
          </p:nvSpPr>
          <p:spPr bwMode="auto">
            <a:xfrm>
              <a:off x="925" y="2310"/>
              <a:ext cx="1043" cy="507"/>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07" name="AutoShape 8">
              <a:extLst>
                <a:ext uri="{FF2B5EF4-FFF2-40B4-BE49-F238E27FC236}">
                  <a16:creationId xmlns:a16="http://schemas.microsoft.com/office/drawing/2014/main" id="{8021C38E-62BE-4551-9003-1DE06F583177}"/>
                </a:ext>
              </a:extLst>
            </p:cNvPr>
            <p:cNvSpPr>
              <a:spLocks noChangeArrowheads="1"/>
            </p:cNvSpPr>
            <p:nvPr/>
          </p:nvSpPr>
          <p:spPr bwMode="auto">
            <a:xfrm>
              <a:off x="925" y="3018"/>
              <a:ext cx="1043" cy="509"/>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08" name="Text Box 9">
              <a:extLst>
                <a:ext uri="{FF2B5EF4-FFF2-40B4-BE49-F238E27FC236}">
                  <a16:creationId xmlns:a16="http://schemas.microsoft.com/office/drawing/2014/main" id="{B75ED86F-EFFC-4F28-B852-BEB83C66832E}"/>
                </a:ext>
              </a:extLst>
            </p:cNvPr>
            <p:cNvSpPr txBox="1">
              <a:spLocks noChangeArrowheads="1"/>
            </p:cNvSpPr>
            <p:nvPr/>
          </p:nvSpPr>
          <p:spPr bwMode="auto">
            <a:xfrm>
              <a:off x="950" y="1063"/>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Step 1</a:t>
              </a:r>
            </a:p>
          </p:txBody>
        </p:sp>
        <p:sp>
          <p:nvSpPr>
            <p:cNvPr id="25609" name="Text Box 10">
              <a:extLst>
                <a:ext uri="{FF2B5EF4-FFF2-40B4-BE49-F238E27FC236}">
                  <a16:creationId xmlns:a16="http://schemas.microsoft.com/office/drawing/2014/main" id="{CDBBD639-46E2-46ED-A9AD-50A211CC4EAF}"/>
                </a:ext>
              </a:extLst>
            </p:cNvPr>
            <p:cNvSpPr txBox="1">
              <a:spLocks noChangeArrowheads="1"/>
            </p:cNvSpPr>
            <p:nvPr/>
          </p:nvSpPr>
          <p:spPr bwMode="auto">
            <a:xfrm>
              <a:off x="938" y="1779"/>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Step 2</a:t>
              </a:r>
            </a:p>
          </p:txBody>
        </p:sp>
        <p:sp>
          <p:nvSpPr>
            <p:cNvPr id="25610" name="Text Box 11">
              <a:extLst>
                <a:ext uri="{FF2B5EF4-FFF2-40B4-BE49-F238E27FC236}">
                  <a16:creationId xmlns:a16="http://schemas.microsoft.com/office/drawing/2014/main" id="{B8B8037D-2C32-4342-8AC1-784927518B14}"/>
                </a:ext>
              </a:extLst>
            </p:cNvPr>
            <p:cNvSpPr txBox="1">
              <a:spLocks noChangeArrowheads="1"/>
            </p:cNvSpPr>
            <p:nvPr/>
          </p:nvSpPr>
          <p:spPr bwMode="auto">
            <a:xfrm>
              <a:off x="930" y="2471"/>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Step 3</a:t>
              </a:r>
            </a:p>
          </p:txBody>
        </p:sp>
        <p:sp>
          <p:nvSpPr>
            <p:cNvPr id="25611" name="Text Box 12">
              <a:extLst>
                <a:ext uri="{FF2B5EF4-FFF2-40B4-BE49-F238E27FC236}">
                  <a16:creationId xmlns:a16="http://schemas.microsoft.com/office/drawing/2014/main" id="{CFB88982-8941-45DD-9EAB-21FB6BCC235D}"/>
                </a:ext>
              </a:extLst>
            </p:cNvPr>
            <p:cNvSpPr txBox="1">
              <a:spLocks noChangeArrowheads="1"/>
            </p:cNvSpPr>
            <p:nvPr/>
          </p:nvSpPr>
          <p:spPr bwMode="auto">
            <a:xfrm>
              <a:off x="930" y="3183"/>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Step 4</a:t>
              </a:r>
            </a:p>
          </p:txBody>
        </p:sp>
        <p:sp>
          <p:nvSpPr>
            <p:cNvPr id="25612" name="AutoShape 13">
              <a:extLst>
                <a:ext uri="{FF2B5EF4-FFF2-40B4-BE49-F238E27FC236}">
                  <a16:creationId xmlns:a16="http://schemas.microsoft.com/office/drawing/2014/main" id="{EB048B74-3215-4AE7-84A9-4429073E9A52}"/>
                </a:ext>
              </a:extLst>
            </p:cNvPr>
            <p:cNvSpPr>
              <a:spLocks noChangeArrowheads="1"/>
            </p:cNvSpPr>
            <p:nvPr/>
          </p:nvSpPr>
          <p:spPr bwMode="auto">
            <a:xfrm>
              <a:off x="2199" y="911"/>
              <a:ext cx="2742" cy="501"/>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13" name="AutoShape 14">
              <a:extLst>
                <a:ext uri="{FF2B5EF4-FFF2-40B4-BE49-F238E27FC236}">
                  <a16:creationId xmlns:a16="http://schemas.microsoft.com/office/drawing/2014/main" id="{F1DAD562-C60E-42C9-BB74-7963213EBD24}"/>
                </a:ext>
              </a:extLst>
            </p:cNvPr>
            <p:cNvSpPr>
              <a:spLocks noChangeArrowheads="1"/>
            </p:cNvSpPr>
            <p:nvPr/>
          </p:nvSpPr>
          <p:spPr bwMode="auto">
            <a:xfrm>
              <a:off x="2205" y="1619"/>
              <a:ext cx="2743" cy="50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14" name="AutoShape 15">
              <a:extLst>
                <a:ext uri="{FF2B5EF4-FFF2-40B4-BE49-F238E27FC236}">
                  <a16:creationId xmlns:a16="http://schemas.microsoft.com/office/drawing/2014/main" id="{B75886A5-79AC-4CD0-A7BC-DF2A4AB55F52}"/>
                </a:ext>
              </a:extLst>
            </p:cNvPr>
            <p:cNvSpPr>
              <a:spLocks noChangeArrowheads="1"/>
            </p:cNvSpPr>
            <p:nvPr/>
          </p:nvSpPr>
          <p:spPr bwMode="auto">
            <a:xfrm>
              <a:off x="2202" y="2313"/>
              <a:ext cx="2743" cy="50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15" name="AutoShape 16">
              <a:extLst>
                <a:ext uri="{FF2B5EF4-FFF2-40B4-BE49-F238E27FC236}">
                  <a16:creationId xmlns:a16="http://schemas.microsoft.com/office/drawing/2014/main" id="{AE7BC089-D5B1-48FE-ADC5-859DA597E10A}"/>
                </a:ext>
              </a:extLst>
            </p:cNvPr>
            <p:cNvSpPr>
              <a:spLocks noChangeArrowheads="1"/>
            </p:cNvSpPr>
            <p:nvPr/>
          </p:nvSpPr>
          <p:spPr bwMode="auto">
            <a:xfrm>
              <a:off x="2213" y="3011"/>
              <a:ext cx="2744" cy="512"/>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16" name="Text Box 17">
              <a:extLst>
                <a:ext uri="{FF2B5EF4-FFF2-40B4-BE49-F238E27FC236}">
                  <a16:creationId xmlns:a16="http://schemas.microsoft.com/office/drawing/2014/main" id="{51F3002C-C9C8-4A92-92A4-D992990345BB}"/>
                </a:ext>
              </a:extLst>
            </p:cNvPr>
            <p:cNvSpPr txBox="1">
              <a:spLocks noChangeArrowheads="1"/>
            </p:cNvSpPr>
            <p:nvPr/>
          </p:nvSpPr>
          <p:spPr bwMode="auto">
            <a:xfrm>
              <a:off x="2316" y="975"/>
              <a:ext cx="244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2000" b="1">
                  <a:solidFill>
                    <a:srgbClr val="000000"/>
                  </a:solidFill>
                  <a:cs typeface="Times New Roman" panose="02020603050405020304" pitchFamily="18" charset="0"/>
                </a:rPr>
                <a:t>Identify the key variables affecting performance</a:t>
              </a:r>
              <a:r>
                <a:rPr lang="en-GB" altLang="en-US" sz="1800" b="1">
                  <a:solidFill>
                    <a:srgbClr val="000000"/>
                  </a:solidFill>
                </a:rPr>
                <a:t> </a:t>
              </a:r>
            </a:p>
          </p:txBody>
        </p:sp>
        <p:sp>
          <p:nvSpPr>
            <p:cNvPr id="25617" name="Text Box 18">
              <a:extLst>
                <a:ext uri="{FF2B5EF4-FFF2-40B4-BE49-F238E27FC236}">
                  <a16:creationId xmlns:a16="http://schemas.microsoft.com/office/drawing/2014/main" id="{3163CCCD-9908-4C32-9556-D9B36225879D}"/>
                </a:ext>
              </a:extLst>
            </p:cNvPr>
            <p:cNvSpPr txBox="1">
              <a:spLocks noChangeArrowheads="1"/>
            </p:cNvSpPr>
            <p:nvPr/>
          </p:nvSpPr>
          <p:spPr bwMode="auto">
            <a:xfrm>
              <a:off x="2311" y="1783"/>
              <a:ext cx="244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2000" b="1">
                  <a:solidFill>
                    <a:srgbClr val="000000"/>
                  </a:solidFill>
                  <a:cs typeface="Times New Roman" panose="02020603050405020304" pitchFamily="18" charset="0"/>
                </a:rPr>
                <a:t>Prepare sales forecasts</a:t>
              </a:r>
              <a:r>
                <a:rPr lang="en-GB" altLang="en-US" sz="1800" b="1">
                  <a:solidFill>
                    <a:srgbClr val="000000"/>
                  </a:solidFill>
                </a:rPr>
                <a:t> </a:t>
              </a:r>
            </a:p>
          </p:txBody>
        </p:sp>
        <p:sp>
          <p:nvSpPr>
            <p:cNvPr id="25618" name="Text Box 19">
              <a:extLst>
                <a:ext uri="{FF2B5EF4-FFF2-40B4-BE49-F238E27FC236}">
                  <a16:creationId xmlns:a16="http://schemas.microsoft.com/office/drawing/2014/main" id="{2183CFB8-C8FB-464E-89B7-42FCED4CDEEE}"/>
                </a:ext>
              </a:extLst>
            </p:cNvPr>
            <p:cNvSpPr txBox="1">
              <a:spLocks noChangeArrowheads="1"/>
            </p:cNvSpPr>
            <p:nvPr/>
          </p:nvSpPr>
          <p:spPr bwMode="auto">
            <a:xfrm>
              <a:off x="2165" y="2375"/>
              <a:ext cx="275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2000" b="1">
                  <a:solidFill>
                    <a:srgbClr val="000000"/>
                  </a:solidFill>
                  <a:cs typeface="Times New Roman" panose="02020603050405020304" pitchFamily="18" charset="0"/>
                </a:rPr>
                <a:t>Prepare forecasts for remaining elements of financial statements</a:t>
              </a:r>
              <a:r>
                <a:rPr lang="en-GB" altLang="en-US" sz="1800" b="1">
                  <a:solidFill>
                    <a:srgbClr val="000000"/>
                  </a:solidFill>
                </a:rPr>
                <a:t> </a:t>
              </a:r>
            </a:p>
          </p:txBody>
        </p:sp>
        <p:sp>
          <p:nvSpPr>
            <p:cNvPr id="25619" name="Text Box 20">
              <a:extLst>
                <a:ext uri="{FF2B5EF4-FFF2-40B4-BE49-F238E27FC236}">
                  <a16:creationId xmlns:a16="http://schemas.microsoft.com/office/drawing/2014/main" id="{8873F85E-1E24-4EE4-86AA-D81EE146072F}"/>
                </a:ext>
              </a:extLst>
            </p:cNvPr>
            <p:cNvSpPr txBox="1">
              <a:spLocks noChangeArrowheads="1"/>
            </p:cNvSpPr>
            <p:nvPr/>
          </p:nvSpPr>
          <p:spPr bwMode="auto">
            <a:xfrm>
              <a:off x="2325" y="3071"/>
              <a:ext cx="244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2000" b="1">
                  <a:solidFill>
                    <a:srgbClr val="000000"/>
                  </a:solidFill>
                  <a:cs typeface="Times New Roman" panose="02020603050405020304" pitchFamily="18" charset="0"/>
                </a:rPr>
                <a:t>Prepare projected</a:t>
              </a:r>
              <a:br>
                <a:rPr lang="en-US" altLang="en-US" sz="2000" b="1">
                  <a:solidFill>
                    <a:srgbClr val="000000"/>
                  </a:solidFill>
                  <a:cs typeface="Times New Roman" panose="02020603050405020304" pitchFamily="18" charset="0"/>
                </a:rPr>
              </a:br>
              <a:r>
                <a:rPr lang="en-US" altLang="en-US" sz="2000" b="1">
                  <a:solidFill>
                    <a:srgbClr val="000000"/>
                  </a:solidFill>
                  <a:cs typeface="Times New Roman" panose="02020603050405020304" pitchFamily="18" charset="0"/>
                </a:rPr>
                <a:t> financial statements</a:t>
              </a:r>
              <a:r>
                <a:rPr lang="en-GB" altLang="en-US" sz="1800" b="1">
                  <a:solidFill>
                    <a:srgbClr val="000000"/>
                  </a:solidFill>
                </a:rPr>
                <a:t> </a:t>
              </a:r>
            </a:p>
          </p:txBody>
        </p:sp>
        <p:sp>
          <p:nvSpPr>
            <p:cNvPr id="25620" name="AutoShape 21">
              <a:extLst>
                <a:ext uri="{FF2B5EF4-FFF2-40B4-BE49-F238E27FC236}">
                  <a16:creationId xmlns:a16="http://schemas.microsoft.com/office/drawing/2014/main" id="{AF58D81C-B4C1-4A71-B0D8-C0EE06B4A2DF}"/>
                </a:ext>
              </a:extLst>
            </p:cNvPr>
            <p:cNvSpPr>
              <a:spLocks noChangeArrowheads="1"/>
            </p:cNvSpPr>
            <p:nvPr/>
          </p:nvSpPr>
          <p:spPr bwMode="auto">
            <a:xfrm>
              <a:off x="3361" y="1411"/>
              <a:ext cx="365" cy="246"/>
            </a:xfrm>
            <a:prstGeom prst="downArrow">
              <a:avLst>
                <a:gd name="adj1" fmla="val 53843"/>
                <a:gd name="adj2" fmla="val 32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21" name="AutoShape 22">
              <a:extLst>
                <a:ext uri="{FF2B5EF4-FFF2-40B4-BE49-F238E27FC236}">
                  <a16:creationId xmlns:a16="http://schemas.microsoft.com/office/drawing/2014/main" id="{5A769FBC-1112-4A1F-9120-3F89E1E18D6E}"/>
                </a:ext>
              </a:extLst>
            </p:cNvPr>
            <p:cNvSpPr>
              <a:spLocks noChangeArrowheads="1"/>
            </p:cNvSpPr>
            <p:nvPr/>
          </p:nvSpPr>
          <p:spPr bwMode="auto">
            <a:xfrm>
              <a:off x="3361" y="2123"/>
              <a:ext cx="365" cy="246"/>
            </a:xfrm>
            <a:prstGeom prst="downArrow">
              <a:avLst>
                <a:gd name="adj1" fmla="val 53843"/>
                <a:gd name="adj2" fmla="val 36991"/>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22" name="AutoShape 23">
              <a:extLst>
                <a:ext uri="{FF2B5EF4-FFF2-40B4-BE49-F238E27FC236}">
                  <a16:creationId xmlns:a16="http://schemas.microsoft.com/office/drawing/2014/main" id="{2CD955B0-B970-40AA-B08D-08FB8A31F62B}"/>
                </a:ext>
              </a:extLst>
            </p:cNvPr>
            <p:cNvSpPr>
              <a:spLocks noChangeArrowheads="1"/>
            </p:cNvSpPr>
            <p:nvPr/>
          </p:nvSpPr>
          <p:spPr bwMode="auto">
            <a:xfrm>
              <a:off x="3361" y="2819"/>
              <a:ext cx="365" cy="240"/>
            </a:xfrm>
            <a:prstGeom prst="downArrow">
              <a:avLst>
                <a:gd name="adj1" fmla="val 50000"/>
                <a:gd name="adj2" fmla="val 375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People inside the Coffee Shop in Tel-Aviv, Israel image ...">
            <a:extLst>
              <a:ext uri="{FF2B5EF4-FFF2-40B4-BE49-F238E27FC236}">
                <a16:creationId xmlns:a16="http://schemas.microsoft.com/office/drawing/2014/main" id="{88F59DA2-EDF7-44B7-8625-725E57CA0ACF}"/>
              </a:ext>
            </a:extLst>
          </p:cNvPr>
          <p:cNvPicPr>
            <a:picLocks noGrp="1" noChangeAspect="1"/>
          </p:cNvPicPr>
          <p:nvPr>
            <p:ph idx="1"/>
          </p:nvPr>
        </p:nvPicPr>
        <p:blipFill rotWithShape="1">
          <a:blip r:embed="rId3"/>
          <a:srcRect t="15730"/>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5E4E149-0ED8-4D9A-81C2-931BD443DD8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Why do we look at sales first?</a:t>
            </a: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4954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52906FA4-8461-456A-AC10-73E724B1BD58}"/>
              </a:ext>
            </a:extLst>
          </p:cNvPr>
          <p:cNvSpPr>
            <a:spLocks noGrp="1" noChangeArrowheads="1"/>
          </p:cNvSpPr>
          <p:nvPr>
            <p:ph type="ctrTitle"/>
          </p:nvPr>
        </p:nvSpPr>
        <p:spPr>
          <a:xfrm>
            <a:off x="7464614" y="1783959"/>
            <a:ext cx="4087306" cy="2889114"/>
          </a:xfrm>
        </p:spPr>
        <p:txBody>
          <a:bodyPr vert="horz" lIns="91440" tIns="45720" rIns="91440" bIns="45720" rtlCol="0" anchor="b">
            <a:normAutofit/>
          </a:bodyPr>
          <a:lstStyle/>
          <a:p>
            <a:pPr defTabSz="914400"/>
            <a:r>
              <a:rPr lang="en-US" altLang="en-US" sz="5400">
                <a:latin typeface="+mj-lt"/>
              </a:rPr>
              <a:t>Lecture recordings</a:t>
            </a:r>
          </a:p>
        </p:txBody>
      </p:sp>
      <p:sp>
        <p:nvSpPr>
          <p:cNvPr id="5123" name="Content Placeholder 2">
            <a:extLst>
              <a:ext uri="{FF2B5EF4-FFF2-40B4-BE49-F238E27FC236}">
                <a16:creationId xmlns:a16="http://schemas.microsoft.com/office/drawing/2014/main" id="{4537E31C-BFEE-421B-A2CD-5CCA09F12040}"/>
              </a:ext>
            </a:extLst>
          </p:cNvPr>
          <p:cNvSpPr>
            <a:spLocks noGrp="1" noChangeArrowheads="1"/>
          </p:cNvSpPr>
          <p:nvPr>
            <p:ph type="subTitle" idx="1"/>
          </p:nvPr>
        </p:nvSpPr>
        <p:spPr>
          <a:xfrm>
            <a:off x="7464612" y="4750893"/>
            <a:ext cx="4087305" cy="1147863"/>
          </a:xfrm>
        </p:spPr>
        <p:txBody>
          <a:bodyPr vert="horz" lIns="91440" tIns="45720" rIns="91440" bIns="45720" rtlCol="0" anchor="t">
            <a:normAutofit/>
          </a:bodyPr>
          <a:lstStyle/>
          <a:p>
            <a:pPr defTabSz="914400">
              <a:lnSpc>
                <a:spcPct val="90000"/>
              </a:lnSpc>
              <a:spcBef>
                <a:spcPts val="1000"/>
              </a:spcBef>
            </a:pPr>
            <a:r>
              <a:rPr lang="en-US" altLang="en-US" sz="2000">
                <a:latin typeface="+mn-lt"/>
              </a:rPr>
              <a:t>This session is being recorded</a:t>
            </a:r>
          </a:p>
          <a:p>
            <a:pPr defTabSz="914400">
              <a:lnSpc>
                <a:spcPct val="90000"/>
              </a:lnSpc>
              <a:spcBef>
                <a:spcPts val="1000"/>
              </a:spcBef>
            </a:pPr>
            <a:r>
              <a:rPr lang="en-US" altLang="en-US" sz="2000">
                <a:latin typeface="+mn-lt"/>
              </a:rPr>
              <a:t>You can access the weekly recording from Weblearn</a:t>
            </a:r>
          </a:p>
        </p:txBody>
      </p:sp>
      <p:sp>
        <p:nvSpPr>
          <p:cNvPr id="80" name="Freeform: Shape 7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A close up of a microphone&#10;&#10;Description automatically generated">
            <a:extLst>
              <a:ext uri="{FF2B5EF4-FFF2-40B4-BE49-F238E27FC236}">
                <a16:creationId xmlns:a16="http://schemas.microsoft.com/office/drawing/2014/main" id="{3CF98631-F79F-41E6-B8A8-891FA6C0D4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25"/>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solidFill>
            <a:schemeClr val="tx2">
              <a:lumMod val="50000"/>
            </a:schemeClr>
          </a:solidFill>
        </p:spPr>
      </p:pic>
      <p:sp>
        <p:nvSpPr>
          <p:cNvPr id="5125" name="TextBox 5">
            <a:extLst>
              <a:ext uri="{FF2B5EF4-FFF2-40B4-BE49-F238E27FC236}">
                <a16:creationId xmlns:a16="http://schemas.microsoft.com/office/drawing/2014/main" id="{862C6DAA-CFA9-4F65-8F01-19AF7A23AED7}"/>
              </a:ext>
            </a:extLst>
          </p:cNvPr>
          <p:cNvSpPr txBox="1">
            <a:spLocks noChangeArrowheads="1"/>
          </p:cNvSpPr>
          <p:nvPr/>
        </p:nvSpPr>
        <p:spPr bwMode="auto">
          <a:xfrm>
            <a:off x="9626874" y="6870700"/>
            <a:ext cx="2565126" cy="2000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813359">
              <a:spcAft>
                <a:spcPts val="300"/>
              </a:spcAft>
              <a:defRPr/>
            </a:pPr>
            <a:r>
              <a:rPr lang="en-US" altLang="en-US" sz="700">
                <a:solidFill>
                  <a:srgbClr val="FFFFFF"/>
                </a:solidFill>
                <a:latin typeface="+mn-lt"/>
                <a:hlinkClick r:id="rId3" tooltip="http://music.stackexchange.com/questions/22991/what-is-the-purpose-of-the-pop-filter">
                  <a:extLst>
                    <a:ext uri="{A12FA001-AC4F-418D-AE19-62706E023703}">
                      <ahyp:hlinkClr xmlns:ahyp="http://schemas.microsoft.com/office/drawing/2018/hyperlinkcolor" val="tx"/>
                    </a:ext>
                  </a:extLst>
                </a:hlinkClick>
              </a:rPr>
              <a:t>This Photo</a:t>
            </a:r>
            <a:r>
              <a:rPr lang="en-US" altLang="en-US" sz="700">
                <a:solidFill>
                  <a:srgbClr val="FFFFFF"/>
                </a:solidFill>
                <a:latin typeface="+mn-lt"/>
              </a:rPr>
              <a:t> by Unknown Author is licensed under </a:t>
            </a:r>
            <a:r>
              <a:rPr lang="en-US" altLang="en-US" sz="700">
                <a:solidFill>
                  <a:srgbClr val="FFFFFF"/>
                </a:solidFill>
                <a:latin typeface="+mn-lt"/>
                <a:hlinkClick r:id="rId4" tooltip="https://creativecommons.org/licenses/by-sa/3.0/">
                  <a:extLst>
                    <a:ext uri="{A12FA001-AC4F-418D-AE19-62706E023703}">
                      <ahyp:hlinkClr xmlns:ahyp="http://schemas.microsoft.com/office/drawing/2018/hyperlinkcolor" val="tx"/>
                    </a:ext>
                  </a:extLst>
                </a:hlinkClick>
              </a:rPr>
              <a:t>CC BY-SA</a:t>
            </a:r>
            <a:endParaRPr lang="en-US" altLang="en-US" sz="700">
              <a:solidFill>
                <a:srgbClr val="FFFFFF"/>
              </a:solidFill>
              <a:latin typeface="+mn-lt"/>
            </a:endParaRPr>
          </a:p>
        </p:txBody>
      </p:sp>
    </p:spTree>
    <p:extLst>
      <p:ext uri="{BB962C8B-B14F-4D97-AF65-F5344CB8AC3E}">
        <p14:creationId xmlns:p14="http://schemas.microsoft.com/office/powerpoint/2010/main" val="34615017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700"/>
                                        <p:tgtEl>
                                          <p:spTgt spid="512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5122"/>
                                        </p:tgtEl>
                                        <p:attrNameLst>
                                          <p:attrName>style.visibility</p:attrName>
                                        </p:attrNameLst>
                                      </p:cBhvr>
                                      <p:to>
                                        <p:strVal val="visible"/>
                                      </p:to>
                                    </p:set>
                                    <p:animEffect transition="in" filter="fade">
                                      <p:cBhvr>
                                        <p:cTn id="10" dur="7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5123">
                                            <p:txEl>
                                              <p:pRg st="1" end="1"/>
                                            </p:txEl>
                                          </p:spTgt>
                                        </p:tgtEl>
                                        <p:attrNameLst>
                                          <p:attrName>style.visibility</p:attrName>
                                        </p:attrNameLst>
                                      </p:cBhvr>
                                      <p:to>
                                        <p:strVal val="visible"/>
                                      </p:to>
                                    </p:set>
                                    <p:animEffect transition="in" filter="fade">
                                      <p:cBhvr>
                                        <p:cTn id="15" dur="700"/>
                                        <p:tgtEl>
                                          <p:spTgt spid="51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a:extLst>
              <a:ext uri="{FF2B5EF4-FFF2-40B4-BE49-F238E27FC236}">
                <a16:creationId xmlns:a16="http://schemas.microsoft.com/office/drawing/2014/main" id="{A007F4AE-3B24-4B69-9D53-BB7B511C56CD}"/>
              </a:ext>
            </a:extLst>
          </p:cNvPr>
          <p:cNvSpPr txBox="1">
            <a:spLocks noChangeArrowheads="1"/>
          </p:cNvSpPr>
          <p:nvPr/>
        </p:nvSpPr>
        <p:spPr bwMode="auto">
          <a:xfrm>
            <a:off x="1866900" y="22225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Preparing sales forecasts</a:t>
            </a:r>
            <a:endParaRPr lang="en-GB" altLang="en-US" sz="2400">
              <a:solidFill>
                <a:srgbClr val="007BA4"/>
              </a:solidFill>
            </a:endParaRPr>
          </a:p>
        </p:txBody>
      </p:sp>
      <p:grpSp>
        <p:nvGrpSpPr>
          <p:cNvPr id="27651" name="Group 26">
            <a:extLst>
              <a:ext uri="{FF2B5EF4-FFF2-40B4-BE49-F238E27FC236}">
                <a16:creationId xmlns:a16="http://schemas.microsoft.com/office/drawing/2014/main" id="{F8540996-346F-4F5E-B0B4-C852B60A29EC}"/>
              </a:ext>
            </a:extLst>
          </p:cNvPr>
          <p:cNvGrpSpPr>
            <a:grpSpLocks/>
          </p:cNvGrpSpPr>
          <p:nvPr/>
        </p:nvGrpSpPr>
        <p:grpSpPr bwMode="auto">
          <a:xfrm>
            <a:off x="3881439" y="1316039"/>
            <a:ext cx="4384675" cy="3684587"/>
            <a:chOff x="1353" y="663"/>
            <a:chExt cx="2762" cy="2321"/>
          </a:xfrm>
        </p:grpSpPr>
        <p:sp>
          <p:nvSpPr>
            <p:cNvPr id="27652" name="AutoShape 12">
              <a:extLst>
                <a:ext uri="{FF2B5EF4-FFF2-40B4-BE49-F238E27FC236}">
                  <a16:creationId xmlns:a16="http://schemas.microsoft.com/office/drawing/2014/main" id="{83288CA3-8F37-4C9F-B0A0-A47C5AA902F7}"/>
                </a:ext>
              </a:extLst>
            </p:cNvPr>
            <p:cNvSpPr>
              <a:spLocks noChangeArrowheads="1"/>
            </p:cNvSpPr>
            <p:nvPr/>
          </p:nvSpPr>
          <p:spPr bwMode="auto">
            <a:xfrm>
              <a:off x="1438" y="663"/>
              <a:ext cx="2677" cy="2321"/>
            </a:xfrm>
            <a:prstGeom prst="roundRect">
              <a:avLst>
                <a:gd name="adj" fmla="val 7282"/>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7653" name="Text Box 20">
              <a:extLst>
                <a:ext uri="{FF2B5EF4-FFF2-40B4-BE49-F238E27FC236}">
                  <a16:creationId xmlns:a16="http://schemas.microsoft.com/office/drawing/2014/main" id="{E61BDAA6-092F-45B8-B5F7-C10864C9C7F7}"/>
                </a:ext>
              </a:extLst>
            </p:cNvPr>
            <p:cNvSpPr txBox="1">
              <a:spLocks noChangeArrowheads="1"/>
            </p:cNvSpPr>
            <p:nvPr/>
          </p:nvSpPr>
          <p:spPr bwMode="auto">
            <a:xfrm>
              <a:off x="1552" y="728"/>
              <a:ext cx="248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Two main approaches:</a:t>
              </a:r>
            </a:p>
          </p:txBody>
        </p:sp>
        <p:grpSp>
          <p:nvGrpSpPr>
            <p:cNvPr id="27654" name="Group 25">
              <a:extLst>
                <a:ext uri="{FF2B5EF4-FFF2-40B4-BE49-F238E27FC236}">
                  <a16:creationId xmlns:a16="http://schemas.microsoft.com/office/drawing/2014/main" id="{6E61CD71-DA9B-4430-9203-084D2EFB408B}"/>
                </a:ext>
              </a:extLst>
            </p:cNvPr>
            <p:cNvGrpSpPr>
              <a:grpSpLocks/>
            </p:cNvGrpSpPr>
            <p:nvPr/>
          </p:nvGrpSpPr>
          <p:grpSpPr bwMode="auto">
            <a:xfrm>
              <a:off x="1353" y="1271"/>
              <a:ext cx="2762" cy="1209"/>
              <a:chOff x="1353" y="1432"/>
              <a:chExt cx="2762" cy="1209"/>
            </a:xfrm>
          </p:grpSpPr>
          <p:sp>
            <p:nvSpPr>
              <p:cNvPr id="27655" name="AutoShape 15">
                <a:extLst>
                  <a:ext uri="{FF2B5EF4-FFF2-40B4-BE49-F238E27FC236}">
                    <a16:creationId xmlns:a16="http://schemas.microsoft.com/office/drawing/2014/main" id="{78DE727C-2332-4D53-A7AF-994189136191}"/>
                  </a:ext>
                </a:extLst>
              </p:cNvPr>
              <p:cNvSpPr>
                <a:spLocks noChangeArrowheads="1"/>
              </p:cNvSpPr>
              <p:nvPr/>
            </p:nvSpPr>
            <p:spPr bwMode="auto">
              <a:xfrm>
                <a:off x="1353" y="1568"/>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nvGrpSpPr>
              <p:cNvPr id="27656" name="Group 23">
                <a:extLst>
                  <a:ext uri="{FF2B5EF4-FFF2-40B4-BE49-F238E27FC236}">
                    <a16:creationId xmlns:a16="http://schemas.microsoft.com/office/drawing/2014/main" id="{E409AFB2-C5BE-4250-851F-B4D779AB8B8E}"/>
                  </a:ext>
                </a:extLst>
              </p:cNvPr>
              <p:cNvGrpSpPr>
                <a:grpSpLocks/>
              </p:cNvGrpSpPr>
              <p:nvPr/>
            </p:nvGrpSpPr>
            <p:grpSpPr bwMode="auto">
              <a:xfrm>
                <a:off x="1951" y="1432"/>
                <a:ext cx="2164" cy="1209"/>
                <a:chOff x="1815" y="1593"/>
                <a:chExt cx="2798" cy="1209"/>
              </a:xfrm>
            </p:grpSpPr>
            <p:sp>
              <p:nvSpPr>
                <p:cNvPr id="27658" name="AutoShape 14">
                  <a:extLst>
                    <a:ext uri="{FF2B5EF4-FFF2-40B4-BE49-F238E27FC236}">
                      <a16:creationId xmlns:a16="http://schemas.microsoft.com/office/drawing/2014/main" id="{F052E4D9-747F-451A-9151-329A2D2DDCD0}"/>
                    </a:ext>
                  </a:extLst>
                </p:cNvPr>
                <p:cNvSpPr>
                  <a:spLocks noChangeArrowheads="1"/>
                </p:cNvSpPr>
                <p:nvPr/>
              </p:nvSpPr>
              <p:spPr bwMode="auto">
                <a:xfrm>
                  <a:off x="1837" y="2270"/>
                  <a:ext cx="2770" cy="532"/>
                </a:xfrm>
                <a:prstGeom prst="cube">
                  <a:avLst>
                    <a:gd name="adj" fmla="val 171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7659" name="AutoShape 16">
                  <a:extLst>
                    <a:ext uri="{FF2B5EF4-FFF2-40B4-BE49-F238E27FC236}">
                      <a16:creationId xmlns:a16="http://schemas.microsoft.com/office/drawing/2014/main" id="{0499CCCB-251E-4AAF-89F7-46E1FE8B5E70}"/>
                    </a:ext>
                  </a:extLst>
                </p:cNvPr>
                <p:cNvSpPr>
                  <a:spLocks noChangeArrowheads="1"/>
                </p:cNvSpPr>
                <p:nvPr/>
              </p:nvSpPr>
              <p:spPr bwMode="auto">
                <a:xfrm>
                  <a:off x="1843" y="1593"/>
                  <a:ext cx="2770" cy="532"/>
                </a:xfrm>
                <a:prstGeom prst="cube">
                  <a:avLst>
                    <a:gd name="adj" fmla="val 1729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7660" name="Text Box 17">
                  <a:extLst>
                    <a:ext uri="{FF2B5EF4-FFF2-40B4-BE49-F238E27FC236}">
                      <a16:creationId xmlns:a16="http://schemas.microsoft.com/office/drawing/2014/main" id="{2E38BE35-1F4B-4192-A2AB-F71CD9AD63A1}"/>
                    </a:ext>
                  </a:extLst>
                </p:cNvPr>
                <p:cNvSpPr txBox="1">
                  <a:spLocks noChangeArrowheads="1"/>
                </p:cNvSpPr>
                <p:nvPr/>
              </p:nvSpPr>
              <p:spPr bwMode="auto">
                <a:xfrm>
                  <a:off x="1815" y="1765"/>
                  <a:ext cx="267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0000"/>
                      </a:solidFill>
                    </a:rPr>
                    <a:t>Qualitative</a:t>
                  </a:r>
                </a:p>
              </p:txBody>
            </p:sp>
            <p:sp>
              <p:nvSpPr>
                <p:cNvPr id="27661" name="Text Box 18">
                  <a:extLst>
                    <a:ext uri="{FF2B5EF4-FFF2-40B4-BE49-F238E27FC236}">
                      <a16:creationId xmlns:a16="http://schemas.microsoft.com/office/drawing/2014/main" id="{C08456F4-5F52-45A2-BA2D-62B797138438}"/>
                    </a:ext>
                  </a:extLst>
                </p:cNvPr>
                <p:cNvSpPr txBox="1">
                  <a:spLocks noChangeArrowheads="1"/>
                </p:cNvSpPr>
                <p:nvPr/>
              </p:nvSpPr>
              <p:spPr bwMode="auto">
                <a:xfrm>
                  <a:off x="1830" y="2407"/>
                  <a:ext cx="267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0000"/>
                      </a:solidFill>
                    </a:rPr>
                    <a:t>Quantitative</a:t>
                  </a:r>
                </a:p>
              </p:txBody>
            </p:sp>
          </p:grpSp>
          <p:sp>
            <p:nvSpPr>
              <p:cNvPr id="27657" name="AutoShape 21">
                <a:extLst>
                  <a:ext uri="{FF2B5EF4-FFF2-40B4-BE49-F238E27FC236}">
                    <a16:creationId xmlns:a16="http://schemas.microsoft.com/office/drawing/2014/main" id="{D35983DF-BC7C-4420-A40E-5A2AA0C7710F}"/>
                  </a:ext>
                </a:extLst>
              </p:cNvPr>
              <p:cNvSpPr>
                <a:spLocks noChangeArrowheads="1"/>
              </p:cNvSpPr>
              <p:nvPr/>
            </p:nvSpPr>
            <p:spPr bwMode="auto">
              <a:xfrm>
                <a:off x="1356" y="2226"/>
                <a:ext cx="359" cy="359"/>
              </a:xfrm>
              <a:prstGeom prst="cube">
                <a:avLst>
                  <a:gd name="adj" fmla="val 2339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9" name="Text Box 4">
            <a:extLst>
              <a:ext uri="{FF2B5EF4-FFF2-40B4-BE49-F238E27FC236}">
                <a16:creationId xmlns:a16="http://schemas.microsoft.com/office/drawing/2014/main" id="{F71FBBAB-4C83-4D7F-B073-363152B077D6}"/>
              </a:ext>
            </a:extLst>
          </p:cNvPr>
          <p:cNvSpPr txBox="1">
            <a:spLocks noChangeArrowheads="1"/>
          </p:cNvSpPr>
          <p:nvPr/>
        </p:nvSpPr>
        <p:spPr bwMode="auto">
          <a:xfrm>
            <a:off x="1981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eaLnBrk="0" fontAlgn="base" hangingPunct="0">
              <a:spcBef>
                <a:spcPct val="0"/>
              </a:spcBef>
              <a:spcAft>
                <a:spcPts val="600"/>
              </a:spcAft>
              <a:buNone/>
              <a:defRPr/>
            </a:pPr>
            <a:r>
              <a:rPr lang="en-US" altLang="en-US" sz="4400" b="1" dirty="0">
                <a:solidFill>
                  <a:srgbClr val="444448"/>
                </a:solidFill>
                <a:latin typeface="Arial" panose="020B0604020202020204"/>
              </a:rPr>
              <a:t>Sales forecasts approaches</a:t>
            </a:r>
            <a:endParaRPr lang="en-US" altLang="en-US" sz="4400" dirty="0">
              <a:solidFill>
                <a:srgbClr val="444448"/>
              </a:solidFill>
              <a:latin typeface="Arial" panose="020B0604020202020204"/>
            </a:endParaRPr>
          </a:p>
        </p:txBody>
      </p:sp>
      <p:grpSp>
        <p:nvGrpSpPr>
          <p:cNvPr id="5" name="Group 4">
            <a:extLst>
              <a:ext uri="{FF2B5EF4-FFF2-40B4-BE49-F238E27FC236}">
                <a16:creationId xmlns:a16="http://schemas.microsoft.com/office/drawing/2014/main" id="{8C39A02D-2845-4758-94B7-5648E2238632}"/>
              </a:ext>
            </a:extLst>
          </p:cNvPr>
          <p:cNvGrpSpPr/>
          <p:nvPr/>
        </p:nvGrpSpPr>
        <p:grpSpPr>
          <a:xfrm>
            <a:off x="847287" y="2467197"/>
            <a:ext cx="10217791" cy="3522541"/>
            <a:chOff x="666044" y="2467197"/>
            <a:chExt cx="7934362" cy="2803253"/>
          </a:xfrm>
        </p:grpSpPr>
        <p:sp>
          <p:nvSpPr>
            <p:cNvPr id="7" name="Freeform: Shape 6">
              <a:extLst>
                <a:ext uri="{FF2B5EF4-FFF2-40B4-BE49-F238E27FC236}">
                  <a16:creationId xmlns:a16="http://schemas.microsoft.com/office/drawing/2014/main" id="{AB83855A-7BD7-4BAA-B227-790D7127D3B9}"/>
                </a:ext>
              </a:extLst>
            </p:cNvPr>
            <p:cNvSpPr/>
            <p:nvPr/>
          </p:nvSpPr>
          <p:spPr>
            <a:xfrm>
              <a:off x="666044" y="2467197"/>
              <a:ext cx="3667161" cy="2803253"/>
            </a:xfrm>
            <a:custGeom>
              <a:avLst/>
              <a:gdLst>
                <a:gd name="connsiteX0" fmla="*/ 0 w 3688853"/>
                <a:gd name="connsiteY0" fmla="*/ 0 h 2213312"/>
                <a:gd name="connsiteX1" fmla="*/ 3688853 w 3688853"/>
                <a:gd name="connsiteY1" fmla="*/ 0 h 2213312"/>
                <a:gd name="connsiteX2" fmla="*/ 3688853 w 3688853"/>
                <a:gd name="connsiteY2" fmla="*/ 2213312 h 2213312"/>
                <a:gd name="connsiteX3" fmla="*/ 0 w 3688853"/>
                <a:gd name="connsiteY3" fmla="*/ 2213312 h 2213312"/>
                <a:gd name="connsiteX4" fmla="*/ 0 w 3688853"/>
                <a:gd name="connsiteY4" fmla="*/ 0 h 2213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8853" h="2213312">
                  <a:moveTo>
                    <a:pt x="0" y="0"/>
                  </a:moveTo>
                  <a:lnTo>
                    <a:pt x="3688853" y="0"/>
                  </a:lnTo>
                  <a:lnTo>
                    <a:pt x="3688853" y="2213312"/>
                  </a:lnTo>
                  <a:lnTo>
                    <a:pt x="0" y="2213312"/>
                  </a:lnTo>
                  <a:lnTo>
                    <a:pt x="0" y="0"/>
                  </a:lnTo>
                  <a:close/>
                </a:path>
              </a:pathLst>
            </a:custGeom>
            <a:solidFill>
              <a:schemeClr val="tx1">
                <a:lumMod val="50000"/>
                <a:lumOff val="50000"/>
              </a:schemeClr>
            </a:solidFill>
            <a:ln>
              <a:solidFill>
                <a:schemeClr val="tx1">
                  <a:lumMod val="50000"/>
                  <a:lumOff val="50000"/>
                </a:schemeClr>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180757" tIns="189736" rIns="180757" bIns="189736" numCol="1" spcCol="1270" anchor="t" anchorCtr="0">
              <a:noAutofit/>
            </a:bodyPr>
            <a:lstStyle/>
            <a:p>
              <a:pPr defTabSz="755650">
                <a:lnSpc>
                  <a:spcPct val="90000"/>
                </a:lnSpc>
                <a:spcBef>
                  <a:spcPct val="0"/>
                </a:spcBef>
                <a:spcAft>
                  <a:spcPct val="35000"/>
                </a:spcAft>
              </a:pPr>
              <a:r>
                <a:rPr lang="en-GB" sz="2000" dirty="0">
                  <a:solidFill>
                    <a:prstClr val="white"/>
                  </a:solidFill>
                  <a:latin typeface="Arial" panose="020B0604020202020204"/>
                </a:rPr>
                <a:t>A </a:t>
              </a:r>
              <a:r>
                <a:rPr lang="en-GB" sz="2000" i="1" dirty="0">
                  <a:solidFill>
                    <a:prstClr val="white"/>
                  </a:solidFill>
                  <a:latin typeface="Arial" panose="020B0604020202020204"/>
                </a:rPr>
                <a:t>qualitative approach </a:t>
              </a:r>
              <a:r>
                <a:rPr lang="en-GB" sz="2000" dirty="0">
                  <a:solidFill>
                    <a:prstClr val="white"/>
                  </a:solidFill>
                  <a:latin typeface="Arial" panose="020B0604020202020204"/>
                </a:rPr>
                <a:t>uses subjective judgement to estimate forecasts, using for example:</a:t>
              </a:r>
              <a:endParaRPr lang="en-US" sz="2000" dirty="0">
                <a:solidFill>
                  <a:prstClr val="white"/>
                </a:solidFill>
                <a:latin typeface="Arial" panose="020B0604020202020204"/>
              </a:endParaRPr>
            </a:p>
            <a:p>
              <a:pPr marL="114300" lvl="1" indent="-114300" defTabSz="577850">
                <a:lnSpc>
                  <a:spcPct val="90000"/>
                </a:lnSpc>
                <a:spcBef>
                  <a:spcPct val="0"/>
                </a:spcBef>
                <a:spcAft>
                  <a:spcPct val="15000"/>
                </a:spcAft>
                <a:buFontTx/>
                <a:buChar char="•"/>
              </a:pPr>
              <a:r>
                <a:rPr lang="en-GB" sz="2000" dirty="0">
                  <a:solidFill>
                    <a:prstClr val="white"/>
                  </a:solidFill>
                  <a:latin typeface="Arial" panose="020B0604020202020204"/>
                </a:rPr>
                <a:t>Information and predictions from the sales teams</a:t>
              </a:r>
              <a:endParaRPr lang="en-US" sz="2000" dirty="0">
                <a:solidFill>
                  <a:prstClr val="white"/>
                </a:solidFill>
                <a:latin typeface="Arial" panose="020B0604020202020204"/>
              </a:endParaRPr>
            </a:p>
            <a:p>
              <a:pPr marL="114300" lvl="1" indent="-114300" defTabSz="577850">
                <a:lnSpc>
                  <a:spcPct val="90000"/>
                </a:lnSpc>
                <a:spcBef>
                  <a:spcPct val="0"/>
                </a:spcBef>
                <a:spcAft>
                  <a:spcPct val="15000"/>
                </a:spcAft>
                <a:buFontTx/>
                <a:buChar char="•"/>
              </a:pPr>
              <a:r>
                <a:rPr lang="en-GB" sz="2000" dirty="0">
                  <a:solidFill>
                    <a:prstClr val="white"/>
                  </a:solidFill>
                  <a:latin typeface="Arial" panose="020B0604020202020204"/>
                </a:rPr>
                <a:t>Managers opinions</a:t>
              </a:r>
              <a:endParaRPr lang="en-US" sz="2000" dirty="0">
                <a:solidFill>
                  <a:prstClr val="white"/>
                </a:solidFill>
                <a:latin typeface="Arial" panose="020B0604020202020204"/>
              </a:endParaRPr>
            </a:p>
            <a:p>
              <a:pPr marL="114300" lvl="1" indent="-114300" defTabSz="577850">
                <a:lnSpc>
                  <a:spcPct val="90000"/>
                </a:lnSpc>
                <a:spcBef>
                  <a:spcPct val="0"/>
                </a:spcBef>
                <a:spcAft>
                  <a:spcPct val="15000"/>
                </a:spcAft>
                <a:buFontTx/>
                <a:buChar char="•"/>
              </a:pPr>
              <a:r>
                <a:rPr lang="en-GB" sz="2000" dirty="0">
                  <a:solidFill>
                    <a:prstClr val="white"/>
                  </a:solidFill>
                  <a:latin typeface="Arial" panose="020B0604020202020204"/>
                </a:rPr>
                <a:t>Consumer surveys</a:t>
              </a:r>
              <a:endParaRPr lang="en-US" sz="2000" dirty="0">
                <a:solidFill>
                  <a:prstClr val="white"/>
                </a:solidFill>
                <a:latin typeface="Arial" panose="020B0604020202020204"/>
              </a:endParaRPr>
            </a:p>
          </p:txBody>
        </p:sp>
        <p:sp>
          <p:nvSpPr>
            <p:cNvPr id="8" name="Freeform: Shape 7">
              <a:extLst>
                <a:ext uri="{FF2B5EF4-FFF2-40B4-BE49-F238E27FC236}">
                  <a16:creationId xmlns:a16="http://schemas.microsoft.com/office/drawing/2014/main" id="{082604BC-B8C5-4A2D-ABE1-30BB5CD041F0}"/>
                </a:ext>
              </a:extLst>
            </p:cNvPr>
            <p:cNvSpPr/>
            <p:nvPr/>
          </p:nvSpPr>
          <p:spPr>
            <a:xfrm>
              <a:off x="4810798" y="2467197"/>
              <a:ext cx="3789608" cy="2803253"/>
            </a:xfrm>
            <a:custGeom>
              <a:avLst/>
              <a:gdLst>
                <a:gd name="connsiteX0" fmla="*/ 0 w 3688853"/>
                <a:gd name="connsiteY0" fmla="*/ 0 h 2213312"/>
                <a:gd name="connsiteX1" fmla="*/ 3688853 w 3688853"/>
                <a:gd name="connsiteY1" fmla="*/ 0 h 2213312"/>
                <a:gd name="connsiteX2" fmla="*/ 3688853 w 3688853"/>
                <a:gd name="connsiteY2" fmla="*/ 2213312 h 2213312"/>
                <a:gd name="connsiteX3" fmla="*/ 0 w 3688853"/>
                <a:gd name="connsiteY3" fmla="*/ 2213312 h 2213312"/>
                <a:gd name="connsiteX4" fmla="*/ 0 w 3688853"/>
                <a:gd name="connsiteY4" fmla="*/ 0 h 2213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8853" h="2213312">
                  <a:moveTo>
                    <a:pt x="0" y="0"/>
                  </a:moveTo>
                  <a:lnTo>
                    <a:pt x="3688853" y="0"/>
                  </a:lnTo>
                  <a:lnTo>
                    <a:pt x="3688853" y="2213312"/>
                  </a:lnTo>
                  <a:lnTo>
                    <a:pt x="0" y="2213312"/>
                  </a:lnTo>
                  <a:lnTo>
                    <a:pt x="0" y="0"/>
                  </a:lnTo>
                  <a:close/>
                </a:path>
              </a:pathLst>
            </a:custGeom>
            <a:solidFill>
              <a:schemeClr val="tx1">
                <a:lumMod val="50000"/>
                <a:lumOff val="50000"/>
              </a:schemeClr>
            </a:solidFill>
            <a:ln>
              <a:solidFill>
                <a:schemeClr val="tx1">
                  <a:lumMod val="50000"/>
                  <a:lumOff val="50000"/>
                </a:schemeClr>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180757" tIns="189736" rIns="180757" bIns="189736" numCol="1" spcCol="1270" anchor="t" anchorCtr="0">
              <a:noAutofit/>
            </a:bodyPr>
            <a:lstStyle/>
            <a:p>
              <a:pPr defTabSz="755650">
                <a:lnSpc>
                  <a:spcPct val="90000"/>
                </a:lnSpc>
                <a:spcBef>
                  <a:spcPct val="0"/>
                </a:spcBef>
                <a:spcAft>
                  <a:spcPct val="35000"/>
                </a:spcAft>
              </a:pPr>
              <a:r>
                <a:rPr lang="en-GB" sz="2000" dirty="0">
                  <a:solidFill>
                    <a:prstClr val="white"/>
                  </a:solidFill>
                  <a:latin typeface="Arial" panose="020B0604020202020204"/>
                </a:rPr>
                <a:t>A </a:t>
              </a:r>
              <a:r>
                <a:rPr lang="en-GB" sz="2000" i="1" dirty="0">
                  <a:solidFill>
                    <a:prstClr val="white"/>
                  </a:solidFill>
                  <a:latin typeface="Arial" panose="020B0604020202020204"/>
                </a:rPr>
                <a:t>quantitative approach</a:t>
              </a:r>
              <a:r>
                <a:rPr lang="en-GB" sz="2000" dirty="0">
                  <a:solidFill>
                    <a:prstClr val="white"/>
                  </a:solidFill>
                  <a:latin typeface="Arial" panose="020B0604020202020204"/>
                </a:rPr>
                <a:t> uses a numerical analysis based on past performance, for example:</a:t>
              </a:r>
              <a:endParaRPr lang="en-US" sz="2000" dirty="0">
                <a:solidFill>
                  <a:prstClr val="white"/>
                </a:solidFill>
                <a:latin typeface="Arial" panose="020B0604020202020204"/>
              </a:endParaRPr>
            </a:p>
            <a:p>
              <a:pPr marL="114300" lvl="1" indent="-114300" defTabSz="577850">
                <a:lnSpc>
                  <a:spcPct val="90000"/>
                </a:lnSpc>
                <a:spcBef>
                  <a:spcPct val="0"/>
                </a:spcBef>
                <a:spcAft>
                  <a:spcPct val="15000"/>
                </a:spcAft>
                <a:buFontTx/>
                <a:buChar char="•"/>
              </a:pPr>
              <a:r>
                <a:rPr lang="en-GB" sz="2000" dirty="0">
                  <a:solidFill>
                    <a:prstClr val="white"/>
                  </a:solidFill>
                  <a:latin typeface="Arial" panose="020B0604020202020204"/>
                </a:rPr>
                <a:t>Trend analysis</a:t>
              </a:r>
              <a:endParaRPr lang="en-US" sz="2000" dirty="0">
                <a:solidFill>
                  <a:prstClr val="white"/>
                </a:solidFill>
                <a:latin typeface="Arial" panose="020B0604020202020204"/>
              </a:endParaRPr>
            </a:p>
            <a:p>
              <a:pPr marL="114300" lvl="1" indent="-114300" defTabSz="577850">
                <a:lnSpc>
                  <a:spcPct val="90000"/>
                </a:lnSpc>
                <a:spcBef>
                  <a:spcPct val="0"/>
                </a:spcBef>
                <a:spcAft>
                  <a:spcPct val="15000"/>
                </a:spcAft>
                <a:buFontTx/>
                <a:buChar char="•"/>
              </a:pPr>
              <a:r>
                <a:rPr lang="en-GB" sz="2000" dirty="0">
                  <a:solidFill>
                    <a:prstClr val="white"/>
                  </a:solidFill>
                  <a:latin typeface="Arial" panose="020B0604020202020204"/>
                </a:rPr>
                <a:t>Regression analysis</a:t>
              </a:r>
              <a:endParaRPr lang="en-US" sz="2000" dirty="0">
                <a:solidFill>
                  <a:prstClr val="white"/>
                </a:solidFill>
                <a:latin typeface="Arial" panose="020B0604020202020204"/>
              </a:endParaRPr>
            </a:p>
            <a:p>
              <a:pPr marL="114300" lvl="1" indent="-114300" defTabSz="577850">
                <a:lnSpc>
                  <a:spcPct val="90000"/>
                </a:lnSpc>
                <a:spcBef>
                  <a:spcPct val="0"/>
                </a:spcBef>
                <a:spcAft>
                  <a:spcPct val="15000"/>
                </a:spcAft>
                <a:buFontTx/>
                <a:buChar char="•"/>
              </a:pPr>
              <a:r>
                <a:rPr lang="en-GB" sz="2000" dirty="0">
                  <a:solidFill>
                    <a:prstClr val="white"/>
                  </a:solidFill>
                  <a:latin typeface="Arial" panose="020B0604020202020204"/>
                </a:rPr>
                <a:t>Econometric models</a:t>
              </a:r>
              <a:endParaRPr lang="en-US" sz="2000" dirty="0">
                <a:solidFill>
                  <a:prstClr val="white"/>
                </a:solidFill>
                <a:latin typeface="Arial" panose="020B0604020202020204"/>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a:extLst>
              <a:ext uri="{FF2B5EF4-FFF2-40B4-BE49-F238E27FC236}">
                <a16:creationId xmlns:a16="http://schemas.microsoft.com/office/drawing/2014/main" id="{9A2BD30C-96A5-4944-895F-D26B2B46C343}"/>
              </a:ext>
            </a:extLst>
          </p:cNvPr>
          <p:cNvSpPr txBox="1">
            <a:spLocks noChangeArrowheads="1"/>
          </p:cNvSpPr>
          <p:nvPr/>
        </p:nvSpPr>
        <p:spPr bwMode="auto">
          <a:xfrm>
            <a:off x="2257425" y="212725"/>
            <a:ext cx="7677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Preparing projected financial statements</a:t>
            </a:r>
            <a:endParaRPr lang="en-GB" altLang="en-US" sz="2400">
              <a:solidFill>
                <a:srgbClr val="007BA4"/>
              </a:solidFill>
            </a:endParaRPr>
          </a:p>
        </p:txBody>
      </p:sp>
      <p:grpSp>
        <p:nvGrpSpPr>
          <p:cNvPr id="30723" name="Group 37">
            <a:extLst>
              <a:ext uri="{FF2B5EF4-FFF2-40B4-BE49-F238E27FC236}">
                <a16:creationId xmlns:a16="http://schemas.microsoft.com/office/drawing/2014/main" id="{746BB842-4522-45D9-AFA7-6FA266C0BCDE}"/>
              </a:ext>
            </a:extLst>
          </p:cNvPr>
          <p:cNvGrpSpPr>
            <a:grpSpLocks/>
          </p:cNvGrpSpPr>
          <p:nvPr/>
        </p:nvGrpSpPr>
        <p:grpSpPr bwMode="auto">
          <a:xfrm>
            <a:off x="3168650" y="973138"/>
            <a:ext cx="5856288" cy="4602162"/>
            <a:chOff x="1066" y="501"/>
            <a:chExt cx="3689" cy="2899"/>
          </a:xfrm>
        </p:grpSpPr>
        <p:sp>
          <p:nvSpPr>
            <p:cNvPr id="30724" name="AutoShape 35">
              <a:extLst>
                <a:ext uri="{FF2B5EF4-FFF2-40B4-BE49-F238E27FC236}">
                  <a16:creationId xmlns:a16="http://schemas.microsoft.com/office/drawing/2014/main" id="{5C515A50-ECAB-421A-B691-B8198402EE82}"/>
                </a:ext>
              </a:extLst>
            </p:cNvPr>
            <p:cNvSpPr>
              <a:spLocks noChangeArrowheads="1"/>
            </p:cNvSpPr>
            <p:nvPr/>
          </p:nvSpPr>
          <p:spPr bwMode="auto">
            <a:xfrm rot="5400000">
              <a:off x="1460" y="118"/>
              <a:ext cx="947" cy="1713"/>
            </a:xfrm>
            <a:prstGeom prst="roundRect">
              <a:avLst>
                <a:gd name="adj" fmla="val 15148"/>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25" name="AutoShape 6">
              <a:extLst>
                <a:ext uri="{FF2B5EF4-FFF2-40B4-BE49-F238E27FC236}">
                  <a16:creationId xmlns:a16="http://schemas.microsoft.com/office/drawing/2014/main" id="{AF43E4BD-9835-4F67-8730-B8CEE8BB6642}"/>
                </a:ext>
              </a:extLst>
            </p:cNvPr>
            <p:cNvSpPr>
              <a:spLocks noChangeArrowheads="1"/>
            </p:cNvSpPr>
            <p:nvPr/>
          </p:nvSpPr>
          <p:spPr bwMode="auto">
            <a:xfrm>
              <a:off x="1336" y="504"/>
              <a:ext cx="1186" cy="2814"/>
            </a:xfrm>
            <a:prstGeom prst="roundRect">
              <a:avLst>
                <a:gd name="adj" fmla="val 15148"/>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nvGrpSpPr>
            <p:cNvPr id="30726" name="Group 36">
              <a:extLst>
                <a:ext uri="{FF2B5EF4-FFF2-40B4-BE49-F238E27FC236}">
                  <a16:creationId xmlns:a16="http://schemas.microsoft.com/office/drawing/2014/main" id="{FE2E3BEA-2DEA-459D-9EC3-A9B8C54291E9}"/>
                </a:ext>
              </a:extLst>
            </p:cNvPr>
            <p:cNvGrpSpPr>
              <a:grpSpLocks/>
            </p:cNvGrpSpPr>
            <p:nvPr/>
          </p:nvGrpSpPr>
          <p:grpSpPr bwMode="auto">
            <a:xfrm>
              <a:off x="1216" y="1673"/>
              <a:ext cx="3539" cy="1727"/>
              <a:chOff x="1216" y="2029"/>
              <a:chExt cx="3539" cy="1727"/>
            </a:xfrm>
          </p:grpSpPr>
          <p:sp>
            <p:nvSpPr>
              <p:cNvPr id="30728" name="AutoShape 19">
                <a:extLst>
                  <a:ext uri="{FF2B5EF4-FFF2-40B4-BE49-F238E27FC236}">
                    <a16:creationId xmlns:a16="http://schemas.microsoft.com/office/drawing/2014/main" id="{27333419-E1AA-4912-8B57-9707171F00D1}"/>
                  </a:ext>
                </a:extLst>
              </p:cNvPr>
              <p:cNvSpPr>
                <a:spLocks noChangeArrowheads="1"/>
              </p:cNvSpPr>
              <p:nvPr/>
            </p:nvSpPr>
            <p:spPr bwMode="auto">
              <a:xfrm>
                <a:off x="1436" y="2029"/>
                <a:ext cx="3310" cy="694"/>
              </a:xfrm>
              <a:prstGeom prst="roundRect">
                <a:avLst>
                  <a:gd name="adj" fmla="val 15810"/>
                </a:avLst>
              </a:prstGeom>
              <a:solidFill>
                <a:srgbClr val="E4CEB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29" name="AutoShape 20">
                <a:extLst>
                  <a:ext uri="{FF2B5EF4-FFF2-40B4-BE49-F238E27FC236}">
                    <a16:creationId xmlns:a16="http://schemas.microsoft.com/office/drawing/2014/main" id="{561C4867-042B-4F70-BD5F-1F0CB2CB027C}"/>
                  </a:ext>
                </a:extLst>
              </p:cNvPr>
              <p:cNvSpPr>
                <a:spLocks noChangeArrowheads="1"/>
              </p:cNvSpPr>
              <p:nvPr/>
            </p:nvSpPr>
            <p:spPr bwMode="auto">
              <a:xfrm>
                <a:off x="1216" y="2031"/>
                <a:ext cx="1303" cy="802"/>
              </a:xfrm>
              <a:prstGeom prst="cube">
                <a:avLst>
                  <a:gd name="adj" fmla="val 1421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30" name="Text Box 21">
                <a:extLst>
                  <a:ext uri="{FF2B5EF4-FFF2-40B4-BE49-F238E27FC236}">
                    <a16:creationId xmlns:a16="http://schemas.microsoft.com/office/drawing/2014/main" id="{EBB14A6B-350F-461D-8CFC-1A8C94092176}"/>
                  </a:ext>
                </a:extLst>
              </p:cNvPr>
              <p:cNvSpPr txBox="1">
                <a:spLocks noChangeArrowheads="1"/>
              </p:cNvSpPr>
              <p:nvPr/>
            </p:nvSpPr>
            <p:spPr bwMode="auto">
              <a:xfrm>
                <a:off x="1255" y="2324"/>
                <a:ext cx="112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Short-term</a:t>
                </a:r>
              </a:p>
            </p:txBody>
          </p:sp>
          <p:sp>
            <p:nvSpPr>
              <p:cNvPr id="30731" name="Text Box 22">
                <a:extLst>
                  <a:ext uri="{FF2B5EF4-FFF2-40B4-BE49-F238E27FC236}">
                    <a16:creationId xmlns:a16="http://schemas.microsoft.com/office/drawing/2014/main" id="{F9B791E6-EA87-4AC8-916E-C5145AB9064B}"/>
                  </a:ext>
                </a:extLst>
              </p:cNvPr>
              <p:cNvSpPr txBox="1">
                <a:spLocks noChangeArrowheads="1"/>
              </p:cNvSpPr>
              <p:nvPr/>
            </p:nvSpPr>
            <p:spPr bwMode="auto">
              <a:xfrm>
                <a:off x="2500" y="2072"/>
                <a:ext cx="2242"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Usually involves detailed forecasts of income, cash flows and financial position</a:t>
                </a:r>
              </a:p>
            </p:txBody>
          </p:sp>
          <p:sp>
            <p:nvSpPr>
              <p:cNvPr id="30732" name="AutoShape 23">
                <a:extLst>
                  <a:ext uri="{FF2B5EF4-FFF2-40B4-BE49-F238E27FC236}">
                    <a16:creationId xmlns:a16="http://schemas.microsoft.com/office/drawing/2014/main" id="{0E8A5901-CA86-486B-B75E-68044C52CA1F}"/>
                  </a:ext>
                </a:extLst>
              </p:cNvPr>
              <p:cNvSpPr>
                <a:spLocks noChangeArrowheads="1"/>
              </p:cNvSpPr>
              <p:nvPr/>
            </p:nvSpPr>
            <p:spPr bwMode="auto">
              <a:xfrm>
                <a:off x="1445" y="2952"/>
                <a:ext cx="3310" cy="694"/>
              </a:xfrm>
              <a:prstGeom prst="roundRect">
                <a:avLst>
                  <a:gd name="adj" fmla="val 15810"/>
                </a:avLst>
              </a:prstGeom>
              <a:solidFill>
                <a:srgbClr val="E4CEB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33" name="AutoShape 24">
                <a:extLst>
                  <a:ext uri="{FF2B5EF4-FFF2-40B4-BE49-F238E27FC236}">
                    <a16:creationId xmlns:a16="http://schemas.microsoft.com/office/drawing/2014/main" id="{5ACB5E11-A1DD-48FD-988B-0A065D8C49AE}"/>
                  </a:ext>
                </a:extLst>
              </p:cNvPr>
              <p:cNvSpPr>
                <a:spLocks noChangeArrowheads="1"/>
              </p:cNvSpPr>
              <p:nvPr/>
            </p:nvSpPr>
            <p:spPr bwMode="auto">
              <a:xfrm>
                <a:off x="1216" y="2954"/>
                <a:ext cx="1312" cy="802"/>
              </a:xfrm>
              <a:prstGeom prst="cube">
                <a:avLst>
                  <a:gd name="adj" fmla="val 1421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34" name="Text Box 25">
                <a:extLst>
                  <a:ext uri="{FF2B5EF4-FFF2-40B4-BE49-F238E27FC236}">
                    <a16:creationId xmlns:a16="http://schemas.microsoft.com/office/drawing/2014/main" id="{C601A4B8-24FA-4535-AC55-A69A2211286A}"/>
                  </a:ext>
                </a:extLst>
              </p:cNvPr>
              <p:cNvSpPr txBox="1">
                <a:spLocks noChangeArrowheads="1"/>
              </p:cNvSpPr>
              <p:nvPr/>
            </p:nvSpPr>
            <p:spPr bwMode="auto">
              <a:xfrm>
                <a:off x="1265" y="3247"/>
                <a:ext cx="112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Long-term</a:t>
                </a:r>
              </a:p>
            </p:txBody>
          </p:sp>
          <p:sp>
            <p:nvSpPr>
              <p:cNvPr id="30735" name="Rectangle 26">
                <a:extLst>
                  <a:ext uri="{FF2B5EF4-FFF2-40B4-BE49-F238E27FC236}">
                    <a16:creationId xmlns:a16="http://schemas.microsoft.com/office/drawing/2014/main" id="{964EB023-96E0-4C3C-B2A5-776D3E2727A7}"/>
                  </a:ext>
                </a:extLst>
              </p:cNvPr>
              <p:cNvSpPr>
                <a:spLocks noChangeArrowheads="1"/>
              </p:cNvSpPr>
              <p:nvPr/>
            </p:nvSpPr>
            <p:spPr bwMode="auto">
              <a:xfrm>
                <a:off x="2543" y="3093"/>
                <a:ext cx="2140"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Usually involves making simplifying assumptions</a:t>
                </a:r>
              </a:p>
            </p:txBody>
          </p:sp>
        </p:grpSp>
        <p:sp>
          <p:nvSpPr>
            <p:cNvPr id="30727" name="Text Box 14">
              <a:extLst>
                <a:ext uri="{FF2B5EF4-FFF2-40B4-BE49-F238E27FC236}">
                  <a16:creationId xmlns:a16="http://schemas.microsoft.com/office/drawing/2014/main" id="{606EE51B-4506-4D56-9D77-693C2A32C6D4}"/>
                </a:ext>
              </a:extLst>
            </p:cNvPr>
            <p:cNvSpPr txBox="1">
              <a:spLocks noChangeArrowheads="1"/>
            </p:cNvSpPr>
            <p:nvPr/>
          </p:nvSpPr>
          <p:spPr bwMode="auto">
            <a:xfrm>
              <a:off x="1066" y="561"/>
              <a:ext cx="1697"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i="1">
                  <a:solidFill>
                    <a:srgbClr val="CC0000"/>
                  </a:solidFill>
                </a:rPr>
                <a:t>Projected financial statements may cover a short-term or long-term horizon:</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C4F466B-E4D7-4A20-902D-23ED3A29D06A}"/>
              </a:ext>
            </a:extLst>
          </p:cNvPr>
          <p:cNvSpPr>
            <a:spLocks noGrp="1"/>
          </p:cNvSpPr>
          <p:nvPr>
            <p:ph type="title"/>
          </p:nvPr>
        </p:nvSpPr>
        <p:spPr>
          <a:xfrm>
            <a:off x="838200" y="556995"/>
            <a:ext cx="10515600" cy="1133693"/>
          </a:xfrm>
        </p:spPr>
        <p:txBody>
          <a:bodyPr vert="horz" lIns="91440" tIns="45720" rIns="91440" bIns="45720" numCol="1" anchorCtr="0" compatLnSpc="1">
            <a:prstTxWarp prst="textNoShape">
              <a:avLst/>
            </a:prstTxWarp>
            <a:normAutofit/>
          </a:bodyPr>
          <a:lstStyle/>
          <a:p>
            <a:r>
              <a:rPr lang="en-US" sz="5200" b="0" dirty="0">
                <a:latin typeface="Arial" panose="020B0604020202020204" pitchFamily="34" charset="0"/>
                <a:ea typeface="+mj-lt"/>
                <a:cs typeface="Arial" panose="020B0604020202020204" pitchFamily="34" charset="0"/>
              </a:rPr>
              <a:t>Projected Cash Flow Statement</a:t>
            </a:r>
          </a:p>
          <a:p>
            <a:endParaRPr lang="en-US" sz="5200" dirty="0">
              <a:latin typeface="Arial" panose="020B0604020202020204" pitchFamily="34" charset="0"/>
              <a:cs typeface="Arial" panose="020B0604020202020204" pitchFamily="34" charset="0"/>
            </a:endParaRPr>
          </a:p>
        </p:txBody>
      </p:sp>
      <p:graphicFrame>
        <p:nvGraphicFramePr>
          <p:cNvPr id="10" name="Content Placeholder 2">
            <a:extLst>
              <a:ext uri="{FF2B5EF4-FFF2-40B4-BE49-F238E27FC236}">
                <a16:creationId xmlns:a16="http://schemas.microsoft.com/office/drawing/2014/main" id="{1CC5274C-0B59-4214-AFB5-F94EA651DBEE}"/>
              </a:ext>
            </a:extLst>
          </p:cNvPr>
          <p:cNvGraphicFramePr>
            <a:graphicFrameLocks noGrp="1"/>
          </p:cNvGraphicFramePr>
          <p:nvPr>
            <p:ph idx="1"/>
            <p:extLst>
              <p:ext uri="{D42A27DB-BD31-4B8C-83A1-F6EECF244321}">
                <p14:modId xmlns:p14="http://schemas.microsoft.com/office/powerpoint/2010/main" val="26632867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1017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779F639D-3062-4A80-93FA-9E9E7CD04D7B}"/>
              </a:ext>
            </a:extLst>
          </p:cNvPr>
          <p:cNvSpPr txBox="1">
            <a:spLocks noChangeArrowheads="1"/>
          </p:cNvSpPr>
          <p:nvPr/>
        </p:nvSpPr>
        <p:spPr bwMode="auto">
          <a:xfrm>
            <a:off x="2493964" y="222251"/>
            <a:ext cx="7204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cs typeface="Arial" panose="020B0604020202020204" pitchFamily="34" charset="0"/>
              </a:rPr>
              <a:t>Figure 2.2 Sources of cash inflows and outflows</a:t>
            </a:r>
            <a:endParaRPr lang="en-GB" altLang="en-US" sz="2400">
              <a:solidFill>
                <a:srgbClr val="007BA4"/>
              </a:solidFill>
              <a:cs typeface="Arial" panose="020B0604020202020204" pitchFamily="34" charset="0"/>
            </a:endParaRPr>
          </a:p>
        </p:txBody>
      </p:sp>
      <p:pic>
        <p:nvPicPr>
          <p:cNvPr id="32771" name="Picture 18" descr="\\192.168.9.252\08macdata04\08VOL4\Graphics\Powerpoint\PE_UK\PE536-ATRILL\Final files\GIF\ch02\M02NF002.gif">
            <a:extLst>
              <a:ext uri="{FF2B5EF4-FFF2-40B4-BE49-F238E27FC236}">
                <a16:creationId xmlns:a16="http://schemas.microsoft.com/office/drawing/2014/main" id="{345C1D65-2BE7-4DE2-A242-4E2924C02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9514" y="1033463"/>
            <a:ext cx="7292975"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D9F86EB-BCA2-4C17-941C-3010D000B8FD}"/>
              </a:ext>
            </a:extLst>
          </p:cNvPr>
          <p:cNvGraphicFramePr>
            <a:graphicFrameLocks noGrp="1"/>
          </p:cNvGraphicFramePr>
          <p:nvPr/>
        </p:nvGraphicFramePr>
        <p:xfrm>
          <a:off x="3062289" y="1079501"/>
          <a:ext cx="6067425" cy="5251447"/>
        </p:xfrm>
        <a:graphic>
          <a:graphicData uri="http://schemas.openxmlformats.org/drawingml/2006/table">
            <a:tbl>
              <a:tblPr/>
              <a:tblGrid>
                <a:gridCol w="1447944">
                  <a:extLst>
                    <a:ext uri="{9D8B030D-6E8A-4147-A177-3AD203B41FA5}">
                      <a16:colId xmlns:a16="http://schemas.microsoft.com/office/drawing/2014/main" val="20000"/>
                    </a:ext>
                  </a:extLst>
                </a:gridCol>
                <a:gridCol w="718686">
                  <a:extLst>
                    <a:ext uri="{9D8B030D-6E8A-4147-A177-3AD203B41FA5}">
                      <a16:colId xmlns:a16="http://schemas.microsoft.com/office/drawing/2014/main" val="20001"/>
                    </a:ext>
                  </a:extLst>
                </a:gridCol>
                <a:gridCol w="708120">
                  <a:extLst>
                    <a:ext uri="{9D8B030D-6E8A-4147-A177-3AD203B41FA5}">
                      <a16:colId xmlns:a16="http://schemas.microsoft.com/office/drawing/2014/main" val="20002"/>
                    </a:ext>
                  </a:extLst>
                </a:gridCol>
                <a:gridCol w="708120">
                  <a:extLst>
                    <a:ext uri="{9D8B030D-6E8A-4147-A177-3AD203B41FA5}">
                      <a16:colId xmlns:a16="http://schemas.microsoft.com/office/drawing/2014/main" val="20003"/>
                    </a:ext>
                  </a:extLst>
                </a:gridCol>
                <a:gridCol w="739826">
                  <a:extLst>
                    <a:ext uri="{9D8B030D-6E8A-4147-A177-3AD203B41FA5}">
                      <a16:colId xmlns:a16="http://schemas.microsoft.com/office/drawing/2014/main" val="20004"/>
                    </a:ext>
                  </a:extLst>
                </a:gridCol>
                <a:gridCol w="760963">
                  <a:extLst>
                    <a:ext uri="{9D8B030D-6E8A-4147-A177-3AD203B41FA5}">
                      <a16:colId xmlns:a16="http://schemas.microsoft.com/office/drawing/2014/main" val="20005"/>
                    </a:ext>
                  </a:extLst>
                </a:gridCol>
                <a:gridCol w="548778">
                  <a:extLst>
                    <a:ext uri="{9D8B030D-6E8A-4147-A177-3AD203B41FA5}">
                      <a16:colId xmlns:a16="http://schemas.microsoft.com/office/drawing/2014/main" val="20006"/>
                    </a:ext>
                  </a:extLst>
                </a:gridCol>
                <a:gridCol w="434988">
                  <a:extLst>
                    <a:ext uri="{9D8B030D-6E8A-4147-A177-3AD203B41FA5}">
                      <a16:colId xmlns:a16="http://schemas.microsoft.com/office/drawing/2014/main" val="20007"/>
                    </a:ext>
                  </a:extLst>
                </a:gridCol>
              </a:tblGrid>
              <a:tr h="435698">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Jan</a:t>
                      </a:r>
                    </a:p>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£000</a:t>
                      </a: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Feb</a:t>
                      </a:r>
                    </a:p>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£000</a:t>
                      </a: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Mar</a:t>
                      </a:r>
                    </a:p>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£000</a:t>
                      </a: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Apr</a:t>
                      </a:r>
                    </a:p>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£000</a:t>
                      </a: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May</a:t>
                      </a:r>
                    </a:p>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£000</a:t>
                      </a: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June</a:t>
                      </a:r>
                    </a:p>
                    <a:p>
                      <a:pPr marL="0" marR="0" lvl="0" indent="0" algn="l" defTabSz="914400" rtl="0" eaLnBrk="1" fontAlgn="base" latinLnBrk="0" hangingPunct="1">
                        <a:lnSpc>
                          <a:spcPts val="12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£000</a:t>
                      </a:r>
                    </a:p>
                  </a:txBody>
                  <a:tcPr marL="0" marR="0" marT="40809"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dirty="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447726">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300" b="1" i="0" u="none" strike="noStrike" cap="none" normalizeH="0" baseline="0" dirty="0">
                          <a:ln>
                            <a:noFill/>
                          </a:ln>
                          <a:solidFill>
                            <a:schemeClr val="tx1"/>
                          </a:solidFill>
                          <a:effectLst/>
                          <a:latin typeface="Arial" pitchFamily="34" charset="0"/>
                          <a:cs typeface="Times New Roman" pitchFamily="18" charset="0"/>
                        </a:rPr>
                        <a:t>Cash inflows</a:t>
                      </a:r>
                      <a:endParaRPr kumimoji="0" lang="en-GB" sz="1300" b="0" i="0" u="none" strike="noStrike" cap="none" normalizeH="0" baseline="0" dirty="0">
                        <a:ln>
                          <a:noFill/>
                        </a:ln>
                        <a:solidFill>
                          <a:schemeClr val="tx1"/>
                        </a:solidFill>
                        <a:effectLst/>
                        <a:latin typeface="Arial" pitchFamily="34" charset="0"/>
                        <a:cs typeface="Times New Roman" pitchFamily="18" charset="0"/>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dirty="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90225">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Arial" pitchFamily="34" charset="0"/>
                          <a:cs typeface="Times New Roman" pitchFamily="18" charset="0"/>
                        </a:rPr>
                        <a:t>Issue of shares</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r>
                        <a:rPr kumimoji="0" lang="en-GB" sz="1000" b="0" i="0" u="none" strike="noStrike" cap="none" normalizeH="0" baseline="0">
                          <a:ln>
                            <a:noFill/>
                          </a:ln>
                          <a:solidFill>
                            <a:srgbClr val="000000"/>
                          </a:solidFill>
                          <a:effectLst/>
                          <a:latin typeface="Times New Roman" pitchFamily="18" charset="0"/>
                          <a:ea typeface="Times New Roman" pitchFamily="18" charset="0"/>
                          <a:cs typeface="MinionPro-Regular"/>
                        </a:rPr>
                        <a:t> </a:t>
                      </a:r>
                      <a:endParaRPr kumimoji="0" lang="en-GB" sz="1000" b="0" i="0" u="none" strike="noStrike" cap="none" normalizeH="0" baseline="0">
                        <a:ln>
                          <a:noFill/>
                        </a:ln>
                        <a:solidFill>
                          <a:srgbClr val="000000"/>
                        </a:solidFill>
                        <a:effectLst/>
                        <a:latin typeface="MinionPro-Regular"/>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90225">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Arial" pitchFamily="34" charset="0"/>
                          <a:cs typeface="Times New Roman" pitchFamily="18" charset="0"/>
                        </a:rPr>
                        <a:t>Credit sales</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97941">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1000" b="0" i="0" u="none" strike="noStrike" cap="none" normalizeH="0" baseline="0">
                        <a:ln>
                          <a:noFill/>
                        </a:ln>
                        <a:solidFill>
                          <a:schemeClr val="tx1"/>
                        </a:solidFill>
                        <a:effectLst/>
                        <a:latin typeface="Arial" pitchFamily="34" charset="0"/>
                        <a:cs typeface="Times New Roman" pitchFamily="18" charset="0"/>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418661">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pitchFamily="34" charset="0"/>
                          <a:cs typeface="Times New Roman" pitchFamily="18" charset="0"/>
                        </a:rPr>
                        <a:t>Cash outflows</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dirty="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90225">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Arial" pitchFamily="34" charset="0"/>
                          <a:cs typeface="Times New Roman" pitchFamily="18" charset="0"/>
                        </a:rPr>
                        <a:t>Credit purchases</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90225">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Arial" pitchFamily="34" charset="0"/>
                          <a:cs typeface="Times New Roman" pitchFamily="18" charset="0"/>
                        </a:rPr>
                        <a:t>Other costs</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dirty="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dirty="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90225">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Arial" pitchFamily="34" charset="0"/>
                          <a:cs typeface="Times New Roman" pitchFamily="18" charset="0"/>
                        </a:rPr>
                        <a:t>Rent and rates</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500" b="0" i="0" u="none" strike="noStrike" cap="none" normalizeH="0" baseline="0" dirty="0">
                        <a:ln>
                          <a:noFill/>
                        </a:ln>
                        <a:solidFill>
                          <a:schemeClr val="tx1"/>
                        </a:solidFill>
                        <a:effectLst/>
                        <a:latin typeface="Arial" pitchFamily="34" charset="0"/>
                        <a:cs typeface="Times New Roman" pitchFamily="18" charset="0"/>
                      </a:endParaRP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397941">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1000" b="0" i="0" u="none" strike="noStrike" cap="none" normalizeH="0" baseline="0" dirty="0">
                        <a:ln>
                          <a:noFill/>
                        </a:ln>
                        <a:solidFill>
                          <a:schemeClr val="tx1"/>
                        </a:solidFill>
                        <a:effectLst/>
                        <a:latin typeface="Arial" pitchFamily="34" charset="0"/>
                        <a:cs typeface="Times New Roman" pitchFamily="18" charset="0"/>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500" b="0" i="0" u="none" strike="noStrike" cap="none" normalizeH="0" baseline="0" dirty="0">
                        <a:ln>
                          <a:noFill/>
                        </a:ln>
                        <a:solidFill>
                          <a:schemeClr val="tx1"/>
                        </a:solidFill>
                        <a:effectLst/>
                        <a:latin typeface="Arial" pitchFamily="34" charset="0"/>
                        <a:cs typeface="Times New Roman" pitchFamily="18" charset="0"/>
                      </a:endParaRP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418661">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pitchFamily="34" charset="0"/>
                          <a:cs typeface="Times New Roman" pitchFamily="18" charset="0"/>
                        </a:rPr>
                        <a:t>Net cash flow</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dirty="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pPr>
                      <a:endParaRPr kumimoji="0" lang="en-IN" sz="1000" b="0" i="0" u="none" strike="noStrike" cap="none" normalizeH="0" baseline="0">
                        <a:ln>
                          <a:noFill/>
                        </a:ln>
                        <a:solidFill>
                          <a:srgbClr val="000000"/>
                        </a:solidFill>
                        <a:effectLst/>
                        <a:latin typeface="Times New Roman" pitchFamily="18" charset="0"/>
                        <a:ea typeface="Times New Roman" pitchFamily="18" charset="0"/>
                        <a:cs typeface="MinionPro-Regular"/>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dirty="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393469">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Arial" pitchFamily="34" charset="0"/>
                          <a:cs typeface="Times New Roman" pitchFamily="18" charset="0"/>
                        </a:rPr>
                        <a:t>Opening balance</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Arial" pitchFamily="34" charset="0"/>
                          <a:cs typeface="Times New Roman" pitchFamily="18" charset="0"/>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rPr>
                        <a:t>____</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500" b="0" i="0" u="none" strike="noStrike" cap="none" normalizeH="0" baseline="0" dirty="0">
                        <a:ln>
                          <a:noFill/>
                        </a:ln>
                        <a:solidFill>
                          <a:schemeClr val="tx1"/>
                        </a:solidFill>
                        <a:effectLst/>
                        <a:latin typeface="Arial" pitchFamily="34" charset="0"/>
                        <a:cs typeface="Times New Roman" pitchFamily="18" charset="0"/>
                      </a:endParaRP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r h="390225">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Arial" pitchFamily="34" charset="0"/>
                          <a:cs typeface="Times New Roman" pitchFamily="18" charset="0"/>
                        </a:rPr>
                        <a:t>Closing balance</a:t>
                      </a: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sng" strike="noStrike" cap="none" normalizeH="0" baseline="0" dirty="0">
                          <a:ln>
                            <a:noFill/>
                          </a:ln>
                          <a:solidFill>
                            <a:srgbClr val="000000"/>
                          </a:solidFill>
                          <a:effectLst/>
                          <a:latin typeface="HelveticaNeueLTW1G-Roman"/>
                          <a:ea typeface="Times New Roman" pitchFamily="18" charset="0"/>
                          <a:cs typeface="HelveticaNeueLTW1G-Roman"/>
                        </a:rPr>
                        <a:t>____</a:t>
                      </a:r>
                      <a:endPar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sng" strike="noStrike" cap="none" normalizeH="0" baseline="0" dirty="0">
                          <a:ln>
                            <a:noFill/>
                          </a:ln>
                          <a:solidFill>
                            <a:srgbClr val="000000"/>
                          </a:solidFill>
                          <a:effectLst/>
                          <a:latin typeface="HelveticaNeueLTW1G-Roman"/>
                          <a:ea typeface="Times New Roman" pitchFamily="18" charset="0"/>
                          <a:cs typeface="HelveticaNeueLTW1G-Roman"/>
                        </a:rPr>
                        <a:t>____</a:t>
                      </a:r>
                      <a:endPar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sng" strike="noStrike" cap="none" normalizeH="0" baseline="0" dirty="0">
                          <a:ln>
                            <a:noFill/>
                          </a:ln>
                          <a:solidFill>
                            <a:srgbClr val="000000"/>
                          </a:solidFill>
                          <a:effectLst/>
                          <a:latin typeface="HelveticaNeueLTW1G-Roman"/>
                          <a:ea typeface="Times New Roman" pitchFamily="18" charset="0"/>
                          <a:cs typeface="HelveticaNeueLTW1G-Roman"/>
                        </a:rPr>
                        <a:t>____</a:t>
                      </a:r>
                      <a:endPar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sng" strike="noStrike" cap="none" normalizeH="0" baseline="0" dirty="0">
                          <a:ln>
                            <a:noFill/>
                          </a:ln>
                          <a:solidFill>
                            <a:srgbClr val="000000"/>
                          </a:solidFill>
                          <a:effectLst/>
                          <a:latin typeface="HelveticaNeueLTW1G-Roman"/>
                          <a:ea typeface="Times New Roman" pitchFamily="18" charset="0"/>
                          <a:cs typeface="HelveticaNeueLTW1G-Roman"/>
                        </a:rPr>
                        <a:t>____</a:t>
                      </a:r>
                      <a:endPar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sng" strike="noStrike" cap="none" normalizeH="0" baseline="0" dirty="0">
                          <a:ln>
                            <a:noFill/>
                          </a:ln>
                          <a:solidFill>
                            <a:srgbClr val="000000"/>
                          </a:solidFill>
                          <a:effectLst/>
                          <a:latin typeface="HelveticaNeueLTW1G-Roman"/>
                          <a:ea typeface="Times New Roman" pitchFamily="18" charset="0"/>
                          <a:cs typeface="HelveticaNeueLTW1G-Roman"/>
                        </a:rPr>
                        <a:t>____</a:t>
                      </a:r>
                      <a:endPar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GB" sz="1000" b="0" i="0" u="sng" strike="noStrike" cap="none" normalizeH="0" baseline="0" dirty="0">
                          <a:ln>
                            <a:noFill/>
                          </a:ln>
                          <a:solidFill>
                            <a:srgbClr val="000000"/>
                          </a:solidFill>
                          <a:effectLst/>
                          <a:latin typeface="HelveticaNeueLTW1G-Roman"/>
                          <a:ea typeface="Times New Roman" pitchFamily="18" charset="0"/>
                          <a:cs typeface="HelveticaNeueLTW1G-Roman"/>
                        </a:rPr>
                        <a:t>____</a:t>
                      </a:r>
                      <a:endParaRPr kumimoji="0" lang="en-GB" sz="1000" b="0" i="0" u="none" strike="noStrike" cap="none" normalizeH="0" baseline="0" dirty="0">
                        <a:ln>
                          <a:noFill/>
                        </a:ln>
                        <a:solidFill>
                          <a:srgbClr val="000000"/>
                        </a:solidFill>
                        <a:effectLst/>
                        <a:latin typeface="HelveticaNeueLTW1G-Roman"/>
                        <a:ea typeface="Times New Roman" pitchFamily="18" charset="0"/>
                        <a:cs typeface="HelveticaNeueLTW1G-Roman"/>
                      </a:endParaRPr>
                    </a:p>
                  </a:txBody>
                  <a:tcPr marL="0" marR="0" marT="29681" marB="1113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700" b="0" i="0" u="none" strike="noStrike" cap="none" normalizeH="0" baseline="0" dirty="0">
                          <a:ln>
                            <a:noFill/>
                          </a:ln>
                          <a:solidFill>
                            <a:schemeClr val="tx1"/>
                          </a:solidFill>
                          <a:effectLst/>
                          <a:latin typeface="Times New Roman" pitchFamily="18" charset="0"/>
                          <a:cs typeface="Times New Roman" pitchFamily="18" charset="0"/>
                        </a:rPr>
                        <a:t> </a:t>
                      </a: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2"/>
                  </a:ext>
                </a:extLst>
              </a:tr>
            </a:tbl>
          </a:graphicData>
        </a:graphic>
      </p:graphicFrame>
      <p:sp>
        <p:nvSpPr>
          <p:cNvPr id="34923" name="Rectangle 1">
            <a:extLst>
              <a:ext uri="{FF2B5EF4-FFF2-40B4-BE49-F238E27FC236}">
                <a16:creationId xmlns:a16="http://schemas.microsoft.com/office/drawing/2014/main" id="{416B8C84-269F-413F-B4BD-78DCCF4CEF8F}"/>
              </a:ext>
            </a:extLst>
          </p:cNvPr>
          <p:cNvSpPr>
            <a:spLocks noChangeArrowheads="1"/>
          </p:cNvSpPr>
          <p:nvPr/>
        </p:nvSpPr>
        <p:spPr bwMode="auto">
          <a:xfrm>
            <a:off x="1865314" y="66676"/>
            <a:ext cx="8461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eaLnBrk="0" fontAlgn="base" hangingPunct="0">
              <a:spcBef>
                <a:spcPct val="0"/>
              </a:spcBef>
              <a:spcAft>
                <a:spcPct val="0"/>
              </a:spcAft>
              <a:buNone/>
              <a:defRPr/>
            </a:pPr>
            <a:r>
              <a:rPr lang="en-GB" altLang="en-US" sz="2400" b="1">
                <a:solidFill>
                  <a:srgbClr val="007BA4"/>
                </a:solidFill>
                <a:cs typeface="Times New Roman" panose="02020603050405020304" pitchFamily="18" charset="0"/>
              </a:rPr>
              <a:t>Projected cash flow statement for</a:t>
            </a:r>
            <a:br>
              <a:rPr lang="en-GB" altLang="en-US" sz="2400" b="1">
                <a:solidFill>
                  <a:srgbClr val="007BA4"/>
                </a:solidFill>
                <a:cs typeface="Times New Roman" panose="02020603050405020304" pitchFamily="18" charset="0"/>
              </a:rPr>
            </a:br>
            <a:r>
              <a:rPr lang="en-GB" altLang="en-US" sz="2400" b="1">
                <a:solidFill>
                  <a:srgbClr val="007BA4"/>
                </a:solidFill>
                <a:cs typeface="Times New Roman" panose="02020603050405020304" pitchFamily="18" charset="0"/>
              </a:rPr>
              <a:t>the six months to 30 June</a:t>
            </a:r>
            <a:endParaRPr lang="en-GB" altLang="en-US" sz="2400">
              <a:solidFill>
                <a:srgbClr val="007BA4"/>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BE1C88-EEAB-424A-8D19-A9C346945465}"/>
              </a:ext>
            </a:extLst>
          </p:cNvPr>
          <p:cNvSpPr>
            <a:spLocks noGrp="1"/>
          </p:cNvSpPr>
          <p:nvPr>
            <p:ph type="title"/>
          </p:nvPr>
        </p:nvSpPr>
        <p:spPr/>
        <p:txBody>
          <a:bodyPr wrap="square" anchor="ctr">
            <a:normAutofit/>
          </a:bodyPr>
          <a:lstStyle/>
          <a:p>
            <a:r>
              <a:rPr lang="en-US" dirty="0">
                <a:latin typeface="Arial" panose="020B0604020202020204" pitchFamily="34" charset="0"/>
                <a:cs typeface="Arial" panose="020B0604020202020204" pitchFamily="34" charset="0"/>
              </a:rPr>
              <a:t>Cash flow items</a:t>
            </a:r>
          </a:p>
        </p:txBody>
      </p:sp>
      <p:graphicFrame>
        <p:nvGraphicFramePr>
          <p:cNvPr id="17" name="Diagram 13">
            <a:extLst>
              <a:ext uri="{FF2B5EF4-FFF2-40B4-BE49-F238E27FC236}">
                <a16:creationId xmlns:a16="http://schemas.microsoft.com/office/drawing/2014/main" id="{7857D1AB-30FD-42FA-B61B-6E6111B9672F}"/>
              </a:ext>
            </a:extLst>
          </p:cNvPr>
          <p:cNvGraphicFramePr/>
          <p:nvPr>
            <p:extLst>
              <p:ext uri="{D42A27DB-BD31-4B8C-83A1-F6EECF244321}">
                <p14:modId xmlns:p14="http://schemas.microsoft.com/office/powerpoint/2010/main" val="3854439847"/>
              </p:ext>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251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3EA1B10-6E76-4B7D-A4F5-FB05A5711C4B}"/>
              </a:ext>
            </a:extLst>
          </p:cNvPr>
          <p:cNvGraphicFramePr>
            <a:graphicFrameLocks noGrp="1"/>
          </p:cNvGraphicFramePr>
          <p:nvPr/>
        </p:nvGraphicFramePr>
        <p:xfrm>
          <a:off x="3935414" y="773114"/>
          <a:ext cx="4321175" cy="5678491"/>
        </p:xfrm>
        <a:graphic>
          <a:graphicData uri="http://schemas.openxmlformats.org/drawingml/2006/table">
            <a:tbl>
              <a:tblPr/>
              <a:tblGrid>
                <a:gridCol w="2519293">
                  <a:extLst>
                    <a:ext uri="{9D8B030D-6E8A-4147-A177-3AD203B41FA5}">
                      <a16:colId xmlns:a16="http://schemas.microsoft.com/office/drawing/2014/main" val="20000"/>
                    </a:ext>
                  </a:extLst>
                </a:gridCol>
                <a:gridCol w="734101">
                  <a:extLst>
                    <a:ext uri="{9D8B030D-6E8A-4147-A177-3AD203B41FA5}">
                      <a16:colId xmlns:a16="http://schemas.microsoft.com/office/drawing/2014/main" val="20001"/>
                    </a:ext>
                  </a:extLst>
                </a:gridCol>
                <a:gridCol w="1067781">
                  <a:extLst>
                    <a:ext uri="{9D8B030D-6E8A-4147-A177-3AD203B41FA5}">
                      <a16:colId xmlns:a16="http://schemas.microsoft.com/office/drawing/2014/main" val="20002"/>
                    </a:ext>
                  </a:extLst>
                </a:gridCol>
              </a:tblGrid>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itchFamily="34" charset="0"/>
                          <a:cs typeface="Times New Roman" pitchFamily="18" charset="0"/>
                        </a:rPr>
                        <a:t> £000</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itchFamily="34" charset="0"/>
                          <a:cs typeface="Times New Roman" pitchFamily="18" charset="0"/>
                        </a:rPr>
                        <a:t> £000</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22066"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Credit sales revenue</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1" u="none" strike="noStrike" cap="none" normalizeH="0" baseline="0">
                          <a:ln>
                            <a:noFill/>
                          </a:ln>
                          <a:solidFill>
                            <a:schemeClr val="tx1"/>
                          </a:solidFill>
                          <a:effectLst/>
                          <a:latin typeface="Arial" pitchFamily="34" charset="0"/>
                          <a:cs typeface="Times New Roman" pitchFamily="18" charset="0"/>
                        </a:rPr>
                        <a:t>Less</a:t>
                      </a:r>
                      <a:r>
                        <a:rPr kumimoji="0" lang="en-GB" sz="1200" b="0" i="0" u="none" strike="noStrike" cap="none" normalizeH="0" baseline="0">
                          <a:ln>
                            <a:noFill/>
                          </a:ln>
                          <a:solidFill>
                            <a:schemeClr val="tx1"/>
                          </a:solidFill>
                          <a:effectLst/>
                          <a:latin typeface="Arial" pitchFamily="34" charset="0"/>
                          <a:cs typeface="Times New Roman" pitchFamily="18" charset="0"/>
                        </a:rPr>
                        <a:t> Cost of sales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Opening inventories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itchFamily="34" charset="0"/>
                          <a:cs typeface="Times New Roman" pitchFamily="18" charset="0"/>
                        </a:rPr>
                        <a:t>Add</a:t>
                      </a:r>
                      <a:r>
                        <a:rPr kumimoji="0" lang="en-GB" sz="1200" b="0" i="0" u="none" strike="noStrike" cap="none" normalizeH="0" baseline="0" dirty="0">
                          <a:ln>
                            <a:noFill/>
                          </a:ln>
                          <a:solidFill>
                            <a:schemeClr val="tx1"/>
                          </a:solidFill>
                          <a:effectLst/>
                          <a:latin typeface="Arial" pitchFamily="34" charset="0"/>
                          <a:cs typeface="Times New Roman" pitchFamily="18" charset="0"/>
                        </a:rPr>
                        <a:t> Purchases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____</a:t>
                      </a: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1" u="none" strike="noStrike" cap="none" normalizeH="0" baseline="0">
                          <a:ln>
                            <a:noFill/>
                          </a:ln>
                          <a:solidFill>
                            <a:schemeClr val="tx1"/>
                          </a:solidFill>
                          <a:effectLst/>
                          <a:latin typeface="Arial" pitchFamily="34" charset="0"/>
                          <a:cs typeface="Times New Roman" pitchFamily="18" charset="0"/>
                        </a:rPr>
                        <a:t>Less</a:t>
                      </a:r>
                      <a:r>
                        <a:rPr kumimoji="0" lang="en-GB" sz="1200" b="0" i="0" u="none" strike="noStrike" cap="none" normalizeH="0" baseline="0">
                          <a:ln>
                            <a:noFill/>
                          </a:ln>
                          <a:solidFill>
                            <a:schemeClr val="tx1"/>
                          </a:solidFill>
                          <a:effectLst/>
                          <a:latin typeface="Arial" pitchFamily="34" charset="0"/>
                          <a:cs typeface="Times New Roman" pitchFamily="18" charset="0"/>
                        </a:rPr>
                        <a:t> Closing inventories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____</a:t>
                      </a: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____</a:t>
                      </a: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pitchFamily="34" charset="0"/>
                          <a:cs typeface="Times New Roman" pitchFamily="18" charset="0"/>
                        </a:rPr>
                        <a:t>Gross profit</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1" u="none" strike="noStrike" cap="none" normalizeH="0" baseline="0" dirty="0">
                          <a:ln>
                            <a:noFill/>
                          </a:ln>
                          <a:solidFill>
                            <a:schemeClr val="tx1"/>
                          </a:solidFill>
                          <a:effectLst/>
                          <a:latin typeface="Arial" pitchFamily="34" charset="0"/>
                          <a:cs typeface="Times New Roman" pitchFamily="18" charset="0"/>
                        </a:rPr>
                        <a:t>Less</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Arial" pitchFamily="34" charset="0"/>
                          <a:cs typeface="Times New Roman" pitchFamily="18" charset="0"/>
                        </a:rPr>
                        <a:t>Credit card discounts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Arial" pitchFamily="34" charset="0"/>
                          <a:cs typeface="Times New Roman" pitchFamily="18" charset="0"/>
                        </a:rPr>
                        <a:t>Rent and rates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Arial" pitchFamily="34" charset="0"/>
                          <a:cs typeface="Times New Roman" pitchFamily="18" charset="0"/>
                        </a:rPr>
                        <a:t>Other costs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Depreciation of fittings</a:t>
                      </a: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____</a:t>
                      </a: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r h="436807">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pitchFamily="34" charset="0"/>
                          <a:cs typeface="Times New Roman" pitchFamily="18" charset="0"/>
                        </a:rPr>
                        <a:t>Profit for the period</a:t>
                      </a: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22066"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Times New Roman" pitchFamily="18" charset="0"/>
                      </a:endParaRPr>
                    </a:p>
                  </a:txBody>
                  <a:tcPr marL="82745" marR="22066" marT="29429" marB="29429"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pitchFamily="34" charset="0"/>
                          <a:cs typeface="Times New Roman" pitchFamily="18" charset="0"/>
                        </a:rPr>
                        <a:t>____</a:t>
                      </a:r>
                    </a:p>
                  </a:txBody>
                  <a:tcPr marL="82745" marR="22066" marT="29429" marB="2942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2"/>
                  </a:ext>
                </a:extLst>
              </a:tr>
            </a:tbl>
          </a:graphicData>
        </a:graphic>
      </p:graphicFrame>
      <p:sp>
        <p:nvSpPr>
          <p:cNvPr id="35882" name="Rectangle 1">
            <a:extLst>
              <a:ext uri="{FF2B5EF4-FFF2-40B4-BE49-F238E27FC236}">
                <a16:creationId xmlns:a16="http://schemas.microsoft.com/office/drawing/2014/main" id="{FCD4B183-F21C-440C-8620-B2F4A796E5D6}"/>
              </a:ext>
            </a:extLst>
          </p:cNvPr>
          <p:cNvSpPr>
            <a:spLocks noChangeArrowheads="1"/>
          </p:cNvSpPr>
          <p:nvPr/>
        </p:nvSpPr>
        <p:spPr bwMode="auto">
          <a:xfrm>
            <a:off x="1497012" y="57151"/>
            <a:ext cx="919797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eaLnBrk="0" fontAlgn="base" hangingPunct="0">
              <a:spcBef>
                <a:spcPct val="0"/>
              </a:spcBef>
              <a:spcAft>
                <a:spcPct val="0"/>
              </a:spcAft>
              <a:buNone/>
              <a:defRPr/>
            </a:pPr>
            <a:r>
              <a:rPr lang="en-GB" altLang="en-US" sz="2400" b="1">
                <a:solidFill>
                  <a:srgbClr val="007BA4"/>
                </a:solidFill>
                <a:ea typeface="Arial Bold" panose="020B0704020202020204" pitchFamily="34" charset="0"/>
                <a:cs typeface="Arial" panose="020B0604020202020204" pitchFamily="34" charset="0"/>
              </a:rPr>
              <a:t>Projected income statement for</a:t>
            </a:r>
            <a:br>
              <a:rPr lang="en-GB" altLang="en-US" sz="2400" b="1">
                <a:solidFill>
                  <a:srgbClr val="007BA4"/>
                </a:solidFill>
                <a:ea typeface="Arial Bold" panose="020B0704020202020204" pitchFamily="34" charset="0"/>
                <a:cs typeface="Arial" panose="020B0604020202020204" pitchFamily="34" charset="0"/>
              </a:rPr>
            </a:br>
            <a:r>
              <a:rPr lang="en-GB" altLang="en-US" sz="2400" b="1">
                <a:solidFill>
                  <a:srgbClr val="007BA4"/>
                </a:solidFill>
                <a:ea typeface="Arial Bold" panose="020B0704020202020204" pitchFamily="34" charset="0"/>
                <a:cs typeface="Arial" panose="020B0604020202020204" pitchFamily="34" charset="0"/>
              </a:rPr>
              <a:t>the six months to 30 June</a:t>
            </a:r>
            <a:endParaRPr lang="en-GB" altLang="en-US" sz="2400">
              <a:solidFill>
                <a:srgbClr val="007BA4"/>
              </a:solidFill>
              <a:ea typeface="Arial Bold" panose="020B0704020202020204" pitchFamily="34" charset="0"/>
              <a:cs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083D166-2C39-4E68-8A25-AD6E1B00D6D1}"/>
              </a:ext>
            </a:extLst>
          </p:cNvPr>
          <p:cNvGraphicFramePr>
            <a:graphicFrameLocks noGrp="1"/>
          </p:cNvGraphicFramePr>
          <p:nvPr/>
        </p:nvGraphicFramePr>
        <p:xfrm>
          <a:off x="3041651" y="596901"/>
          <a:ext cx="6111875" cy="5734047"/>
        </p:xfrm>
        <a:graphic>
          <a:graphicData uri="http://schemas.openxmlformats.org/drawingml/2006/table">
            <a:tbl>
              <a:tblPr/>
              <a:tblGrid>
                <a:gridCol w="4970332">
                  <a:extLst>
                    <a:ext uri="{9D8B030D-6E8A-4147-A177-3AD203B41FA5}">
                      <a16:colId xmlns:a16="http://schemas.microsoft.com/office/drawing/2014/main" val="20000"/>
                    </a:ext>
                  </a:extLst>
                </a:gridCol>
                <a:gridCol w="1141543">
                  <a:extLst>
                    <a:ext uri="{9D8B030D-6E8A-4147-A177-3AD203B41FA5}">
                      <a16:colId xmlns:a16="http://schemas.microsoft.com/office/drawing/2014/main" val="20001"/>
                    </a:ext>
                  </a:extLst>
                </a:gridCol>
              </a:tblGrid>
              <a:tr h="329469">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6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12308" marB="12308"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1000" b="0" i="1" u="none" strike="noStrike" cap="none" normalizeH="0" baseline="0" dirty="0">
                          <a:ln>
                            <a:noFill/>
                          </a:ln>
                          <a:solidFill>
                            <a:schemeClr val="tx1"/>
                          </a:solidFill>
                          <a:effectLst/>
                          <a:latin typeface="Arial" pitchFamily="34" charset="0"/>
                          <a:cs typeface="Times New Roman" pitchFamily="18" charset="0"/>
                        </a:rPr>
                        <a:t>£000</a:t>
                      </a:r>
                      <a:endParaRPr kumimoji="0" lang="en-GB" sz="1000" b="0" i="0" u="none" strike="noStrike" cap="none" normalizeH="0" baseline="0" dirty="0">
                        <a:ln>
                          <a:noFill/>
                        </a:ln>
                        <a:solidFill>
                          <a:schemeClr val="tx1"/>
                        </a:solidFill>
                        <a:effectLst/>
                        <a:latin typeface="Arial" pitchFamily="34" charset="0"/>
                        <a:cs typeface="Times New Roman" pitchFamily="18" charset="0"/>
                      </a:endParaRPr>
                    </a:p>
                  </a:txBody>
                  <a:tcPr marL="0" marR="0" marT="12308" marB="1230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29898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ASSETS</a:t>
                      </a:r>
                    </a:p>
                  </a:txBody>
                  <a:tcPr marL="7904" marR="7904" marT="12308" marB="12308"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12308" marB="1230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28667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Non-current assets</a:t>
                      </a:r>
                      <a:endParaRPr kumimoji="0" lang="en-GB" sz="9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Fittings</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1" u="none" strike="noStrike" cap="none" normalizeH="0" baseline="0" dirty="0">
                          <a:ln>
                            <a:noFill/>
                          </a:ln>
                          <a:solidFill>
                            <a:schemeClr val="tx1"/>
                          </a:solidFill>
                          <a:effectLst/>
                          <a:latin typeface="Arial" pitchFamily="34" charset="0"/>
                          <a:cs typeface="Times New Roman" pitchFamily="18" charset="0"/>
                        </a:rPr>
                        <a:t>Less</a:t>
                      </a:r>
                      <a:r>
                        <a:rPr kumimoji="0" lang="en-GB" sz="800" b="0" i="0" u="none" strike="noStrike" cap="none" normalizeH="0" baseline="0" dirty="0">
                          <a:ln>
                            <a:noFill/>
                          </a:ln>
                          <a:solidFill>
                            <a:schemeClr val="tx1"/>
                          </a:solidFill>
                          <a:effectLst/>
                          <a:latin typeface="Arial" pitchFamily="34" charset="0"/>
                          <a:cs typeface="Times New Roman" pitchFamily="18" charset="0"/>
                        </a:rPr>
                        <a:t> Accumulated depreciation</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6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28667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Current assets</a:t>
                      </a:r>
                      <a:endParaRPr kumimoji="0" lang="en-GB" sz="9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Inventories</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Trade receivables</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6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28667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Total assets</a:t>
                      </a:r>
                      <a:endParaRPr kumimoji="0" lang="en-GB" sz="9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sng" strike="noStrike" cap="none" normalizeH="0" baseline="0" dirty="0">
                          <a:ln>
                            <a:noFill/>
                          </a:ln>
                          <a:solidFill>
                            <a:schemeClr val="tx1"/>
                          </a:solidFill>
                          <a:effectLst/>
                          <a:latin typeface="Arial" pitchFamily="34" charset="0"/>
                          <a:cs typeface="Times New Roman" pitchFamily="18" charset="0"/>
                        </a:rPr>
                        <a:t>_____</a:t>
                      </a: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29898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EQUITY AND LIABILITIES</a:t>
                      </a:r>
                    </a:p>
                  </a:txBody>
                  <a:tcPr marL="7904" marR="7904" marT="12308" marB="12308"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12308" marB="1230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r h="28667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Equity</a:t>
                      </a:r>
                      <a:endParaRPr kumimoji="0" lang="en-GB" sz="9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2"/>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Share capital</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800" b="0" i="0" u="none" strike="noStrike" cap="none" normalizeH="0" baseline="0" dirty="0">
                        <a:ln>
                          <a:noFill/>
                        </a:ln>
                        <a:solidFill>
                          <a:schemeClr val="tx1"/>
                        </a:solidFill>
                        <a:effectLst/>
                        <a:latin typeface="Times New Roman" pitchFamily="18"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3"/>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Retained earnings</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4"/>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600" b="0" i="0" u="none" strike="noStrike" cap="none" normalizeH="0" baseline="0" dirty="0">
                        <a:ln>
                          <a:noFill/>
                        </a:ln>
                        <a:solidFill>
                          <a:schemeClr val="tx1"/>
                        </a:solidFill>
                        <a:effectLst/>
                        <a:latin typeface="Times New Roman" pitchFamily="18"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5"/>
                  </a:ext>
                </a:extLst>
              </a:tr>
              <a:tr h="28667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Current liabilities</a:t>
                      </a:r>
                      <a:endParaRPr kumimoji="0" lang="en-GB" sz="9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800" b="0" i="0" u="none" strike="noStrike" cap="none" normalizeH="0" baseline="0" dirty="0">
                        <a:ln>
                          <a:noFill/>
                        </a:ln>
                        <a:solidFill>
                          <a:schemeClr val="tx1"/>
                        </a:solidFill>
                        <a:effectLst/>
                        <a:latin typeface="Times New Roman" pitchFamily="18"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6"/>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Trade payables</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800" b="0" i="0" u="none" strike="noStrike" cap="none" normalizeH="0" baseline="0" dirty="0">
                        <a:ln>
                          <a:noFill/>
                        </a:ln>
                        <a:solidFill>
                          <a:schemeClr val="tx1"/>
                        </a:solidFill>
                        <a:effectLst/>
                        <a:latin typeface="Times New Roman" pitchFamily="18" charset="0"/>
                        <a:cs typeface="Times New Roman" pitchFamily="18" charset="0"/>
                      </a:endParaRP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7"/>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Bank overdraft</a:t>
                      </a: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8"/>
                  </a:ext>
                </a:extLst>
              </a:tr>
              <a:tr h="256188">
                <a:tc>
                  <a:txBody>
                    <a:bodyPr/>
                    <a:lstStyle/>
                    <a:p>
                      <a:pPr marL="0" marR="0" lvl="0" indent="0" algn="l" defTabSz="914400" rtl="0" eaLnBrk="1" fontAlgn="base" latinLnBrk="0" hangingPunct="1">
                        <a:lnSpc>
                          <a:spcPct val="200000"/>
                        </a:lnSpc>
                        <a:spcBef>
                          <a:spcPct val="0"/>
                        </a:spcBef>
                        <a:spcAft>
                          <a:spcPct val="0"/>
                        </a:spcAft>
                        <a:buClrTx/>
                        <a:buSzTx/>
                        <a:buFontTx/>
                        <a:buNone/>
                        <a:tabLst/>
                      </a:pPr>
                      <a:endParaRPr kumimoji="0" lang="en-IN" sz="600" b="0" i="0" u="none" strike="noStrike" cap="none" normalizeH="0" baseline="0" dirty="0">
                        <a:ln>
                          <a:noFill/>
                        </a:ln>
                        <a:solidFill>
                          <a:schemeClr val="tx1"/>
                        </a:solidFill>
                        <a:effectLst/>
                        <a:latin typeface="Times New Roman" pitchFamily="18" charset="0"/>
                        <a:cs typeface="Times New Roman" pitchFamily="18" charset="0"/>
                      </a:endParaRPr>
                    </a:p>
                  </a:txBody>
                  <a:tcPr marL="7904" marR="7904" marT="6153" marB="61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none" strike="noStrike" cap="none" normalizeH="0" baseline="0" dirty="0">
                          <a:ln>
                            <a:noFill/>
                          </a:ln>
                          <a:solidFill>
                            <a:schemeClr val="tx1"/>
                          </a:solidFill>
                          <a:effectLst/>
                          <a:latin typeface="Arial" pitchFamily="34" charset="0"/>
                          <a:cs typeface="Times New Roman" pitchFamily="18" charset="0"/>
                        </a:rPr>
                        <a:t>_____</a:t>
                      </a:r>
                    </a:p>
                  </a:txBody>
                  <a:tcPr marL="0" marR="0" marT="6153" marB="615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9"/>
                  </a:ext>
                </a:extLst>
              </a:tr>
              <a:tr h="298984">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900" b="1" i="0" u="none" strike="noStrike" cap="none" normalizeH="0" baseline="0" dirty="0">
                          <a:ln>
                            <a:noFill/>
                          </a:ln>
                          <a:solidFill>
                            <a:schemeClr val="tx1"/>
                          </a:solidFill>
                          <a:effectLst/>
                          <a:latin typeface="Arial" pitchFamily="34" charset="0"/>
                          <a:cs typeface="Times New Roman" pitchFamily="18" charset="0"/>
                        </a:rPr>
                        <a:t>Total equity and liabilities</a:t>
                      </a:r>
                      <a:endParaRPr kumimoji="0" lang="en-GB" sz="900" b="0" i="0" u="none" strike="noStrike" cap="none" normalizeH="0" baseline="0" dirty="0">
                        <a:ln>
                          <a:noFill/>
                        </a:ln>
                        <a:solidFill>
                          <a:schemeClr val="tx1"/>
                        </a:solidFill>
                        <a:effectLst/>
                        <a:latin typeface="Arial" pitchFamily="34" charset="0"/>
                        <a:cs typeface="Times New Roman" pitchFamily="18" charset="0"/>
                      </a:endParaRPr>
                    </a:p>
                  </a:txBody>
                  <a:tcPr marL="7904" marR="7904" marT="12308" marB="12308"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GB" sz="800" b="0" i="0" u="sng" strike="noStrike" cap="none" normalizeH="0" baseline="0" dirty="0">
                          <a:ln>
                            <a:noFill/>
                          </a:ln>
                          <a:solidFill>
                            <a:schemeClr val="tx1"/>
                          </a:solidFill>
                          <a:effectLst/>
                          <a:latin typeface="Arial" pitchFamily="34" charset="0"/>
                          <a:cs typeface="Times New Roman" pitchFamily="18" charset="0"/>
                        </a:rPr>
                        <a:t>_____</a:t>
                      </a:r>
                      <a:endParaRPr kumimoji="0" lang="en-GB" sz="800" b="0" i="0" u="none" strike="noStrike" cap="none" normalizeH="0" baseline="0" dirty="0">
                        <a:ln>
                          <a:noFill/>
                        </a:ln>
                        <a:solidFill>
                          <a:schemeClr val="tx1"/>
                        </a:solidFill>
                        <a:effectLst/>
                        <a:latin typeface="Arial" pitchFamily="34" charset="0"/>
                        <a:cs typeface="Times New Roman" pitchFamily="18" charset="0"/>
                      </a:endParaRPr>
                    </a:p>
                  </a:txBody>
                  <a:tcPr marL="0" marR="0" marT="12308" marB="1230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20"/>
                  </a:ext>
                </a:extLst>
              </a:tr>
            </a:tbl>
          </a:graphicData>
        </a:graphic>
      </p:graphicFrame>
      <p:sp>
        <p:nvSpPr>
          <p:cNvPr id="36909" name="Rectangle 1">
            <a:extLst>
              <a:ext uri="{FF2B5EF4-FFF2-40B4-BE49-F238E27FC236}">
                <a16:creationId xmlns:a16="http://schemas.microsoft.com/office/drawing/2014/main" id="{08B4331F-9B83-4DB4-9085-D46E353E05FC}"/>
              </a:ext>
            </a:extLst>
          </p:cNvPr>
          <p:cNvSpPr>
            <a:spLocks noChangeArrowheads="1"/>
          </p:cNvSpPr>
          <p:nvPr/>
        </p:nvSpPr>
        <p:spPr bwMode="auto">
          <a:xfrm>
            <a:off x="1497012" y="207963"/>
            <a:ext cx="919797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eaLnBrk="0" fontAlgn="base" hangingPunct="0">
              <a:spcBef>
                <a:spcPct val="0"/>
              </a:spcBef>
              <a:spcAft>
                <a:spcPct val="0"/>
              </a:spcAft>
              <a:buNone/>
              <a:defRPr/>
            </a:pPr>
            <a:r>
              <a:rPr lang="en-US" altLang="en-US" sz="2400" b="1">
                <a:solidFill>
                  <a:srgbClr val="007BA4"/>
                </a:solidFill>
                <a:ea typeface="Times New Roman" panose="02020603050405020304" pitchFamily="18" charset="0"/>
                <a:cs typeface="Arial" panose="020B0604020202020204" pitchFamily="34" charset="0"/>
              </a:rPr>
              <a:t>Projected statement of financial position as at 30 June</a:t>
            </a:r>
            <a:endParaRPr lang="en-GB" altLang="en-US" sz="2400">
              <a:solidFill>
                <a:srgbClr val="007BA4"/>
              </a:solidFill>
              <a:ea typeface="Arial Bold" panose="020B0704020202020204" pitchFamily="34" charset="0"/>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6">
            <a:extLst>
              <a:ext uri="{FF2B5EF4-FFF2-40B4-BE49-F238E27FC236}">
                <a16:creationId xmlns:a16="http://schemas.microsoft.com/office/drawing/2014/main" id="{F72FDB08-5269-4386-B153-D366755278AE}"/>
              </a:ext>
            </a:extLst>
          </p:cNvPr>
          <p:cNvSpPr txBox="1">
            <a:spLocks noChangeArrowheads="1"/>
          </p:cNvSpPr>
          <p:nvPr/>
        </p:nvSpPr>
        <p:spPr bwMode="auto">
          <a:xfrm>
            <a:off x="1571625" y="214313"/>
            <a:ext cx="90487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2.4 </a:t>
            </a:r>
            <a:r>
              <a:rPr lang="en-US" altLang="en-US" sz="2400" b="1">
                <a:solidFill>
                  <a:srgbClr val="007BA4"/>
                </a:solidFill>
              </a:rPr>
              <a:t>Variance between actual performance and forecast performance</a:t>
            </a:r>
            <a:endParaRPr lang="en-GB" altLang="en-US" sz="2400">
              <a:solidFill>
                <a:srgbClr val="007BA4"/>
              </a:solidFill>
            </a:endParaRPr>
          </a:p>
        </p:txBody>
      </p:sp>
      <p:pic>
        <p:nvPicPr>
          <p:cNvPr id="49155" name="Picture 1">
            <a:extLst>
              <a:ext uri="{FF2B5EF4-FFF2-40B4-BE49-F238E27FC236}">
                <a16:creationId xmlns:a16="http://schemas.microsoft.com/office/drawing/2014/main" id="{3B29133B-6E6D-497A-BD9C-6E6835767B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5575" y="1092200"/>
            <a:ext cx="6800850" cy="477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2">
            <a:extLst>
              <a:ext uri="{FF2B5EF4-FFF2-40B4-BE49-F238E27FC236}">
                <a16:creationId xmlns:a16="http://schemas.microsoft.com/office/drawing/2014/main" id="{B983F7EC-5F8E-473C-B302-414FA22DC842}"/>
              </a:ext>
            </a:extLst>
          </p:cNvPr>
          <p:cNvSpPr>
            <a:spLocks noChangeArrowheads="1"/>
          </p:cNvSpPr>
          <p:nvPr/>
        </p:nvSpPr>
        <p:spPr bwMode="auto">
          <a:xfrm>
            <a:off x="1768476" y="6162675"/>
            <a:ext cx="5229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eaLnBrk="0" fontAlgn="base" hangingPunct="0">
              <a:spcBef>
                <a:spcPct val="0"/>
              </a:spcBef>
              <a:spcAft>
                <a:spcPct val="0"/>
              </a:spcAft>
              <a:buNone/>
              <a:defRPr/>
            </a:pPr>
            <a:r>
              <a:rPr lang="en-US" altLang="en-US" sz="800" i="1">
                <a:solidFill>
                  <a:srgbClr val="000000"/>
                </a:solidFill>
                <a:cs typeface="Arial" panose="020B0604020202020204" pitchFamily="34" charset="0"/>
              </a:rPr>
              <a:t>Source</a:t>
            </a:r>
            <a:r>
              <a:rPr lang="en-US" altLang="en-US" sz="800">
                <a:solidFill>
                  <a:srgbClr val="000000"/>
                </a:solidFill>
                <a:cs typeface="Arial" panose="020B0604020202020204" pitchFamily="34" charset="0"/>
              </a:rPr>
              <a:t>: KPMG (2016) Forecasting with confidence, KPMG, p. 41 Reprinted with permission from Parker Scott.</a:t>
            </a:r>
            <a:endParaRPr lang="en-IN" altLang="en-US" sz="1800">
              <a:solidFill>
                <a:srgbClr val="000000"/>
              </a:solidFill>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7A06EB4A-42C6-4046-A360-DD4990DB894D}"/>
              </a:ext>
            </a:extLst>
          </p:cNvPr>
          <p:cNvPicPr>
            <a:picLocks noChangeAspect="1"/>
          </p:cNvPicPr>
          <p:nvPr/>
        </p:nvPicPr>
        <p:blipFill rotWithShape="1">
          <a:blip r:embed="rId3"/>
          <a:srcRect t="6237" b="10737"/>
          <a:stretch/>
        </p:blipFill>
        <p:spPr>
          <a:xfrm>
            <a:off x="20" y="10"/>
            <a:ext cx="12191980" cy="6857990"/>
          </a:xfrm>
          <a:prstGeom prst="rect">
            <a:avLst/>
          </a:prstGeom>
        </p:spPr>
      </p:pic>
      <p:sp>
        <p:nvSpPr>
          <p:cNvPr id="18" name="Freeform: Shape 9">
            <a:extLst>
              <a:ext uri="{FF2B5EF4-FFF2-40B4-BE49-F238E27FC236}">
                <a16:creationId xmlns:a16="http://schemas.microsoft.com/office/drawing/2014/main" id="{6B3BAD04-E614-4C16-8360-019FCF004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912DD2B-3618-4FB5-B287-4A88AF771E27}"/>
              </a:ext>
            </a:extLst>
          </p:cNvPr>
          <p:cNvSpPr>
            <a:spLocks noGrp="1"/>
          </p:cNvSpPr>
          <p:nvPr>
            <p:ph type="title"/>
          </p:nvPr>
        </p:nvSpPr>
        <p:spPr>
          <a:xfrm>
            <a:off x="841248" y="4199861"/>
            <a:ext cx="8856059" cy="1336826"/>
          </a:xfrm>
        </p:spPr>
        <p:txBody>
          <a:bodyPr vert="horz" lIns="91440" tIns="45720" rIns="91440" bIns="45720" rtlCol="0" anchor="b">
            <a:normAutofit/>
          </a:bodyPr>
          <a:lstStyle/>
          <a:p>
            <a:r>
              <a:rPr lang="en-US" sz="4200">
                <a:solidFill>
                  <a:srgbClr val="FFFFFF"/>
                </a:solidFill>
              </a:rPr>
              <a:t>What are the three main financial statements?</a:t>
            </a:r>
          </a:p>
        </p:txBody>
      </p:sp>
    </p:spTree>
    <p:extLst>
      <p:ext uri="{BB962C8B-B14F-4D97-AF65-F5344CB8AC3E}">
        <p14:creationId xmlns:p14="http://schemas.microsoft.com/office/powerpoint/2010/main" val="1984529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5">
            <a:extLst>
              <a:ext uri="{FF2B5EF4-FFF2-40B4-BE49-F238E27FC236}">
                <a16:creationId xmlns:a16="http://schemas.microsoft.com/office/drawing/2014/main" id="{0ABD2588-1EA0-48E0-87E6-642942361911}"/>
              </a:ext>
            </a:extLst>
          </p:cNvPr>
          <p:cNvSpPr txBox="1">
            <a:spLocks noChangeArrowheads="1"/>
          </p:cNvSpPr>
          <p:nvPr/>
        </p:nvSpPr>
        <p:spPr bwMode="auto">
          <a:xfrm>
            <a:off x="1866900" y="212725"/>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Forecast financial statements and decision making</a:t>
            </a:r>
            <a:endParaRPr lang="en-GB" altLang="en-US" sz="2400">
              <a:solidFill>
                <a:srgbClr val="007BA4"/>
              </a:solidFill>
            </a:endParaRPr>
          </a:p>
        </p:txBody>
      </p:sp>
      <p:grpSp>
        <p:nvGrpSpPr>
          <p:cNvPr id="37891" name="Group 22">
            <a:extLst>
              <a:ext uri="{FF2B5EF4-FFF2-40B4-BE49-F238E27FC236}">
                <a16:creationId xmlns:a16="http://schemas.microsoft.com/office/drawing/2014/main" id="{818DE6C6-DB79-46AA-9D00-7C44A5CED56C}"/>
              </a:ext>
            </a:extLst>
          </p:cNvPr>
          <p:cNvGrpSpPr>
            <a:grpSpLocks/>
          </p:cNvGrpSpPr>
          <p:nvPr/>
        </p:nvGrpSpPr>
        <p:grpSpPr bwMode="auto">
          <a:xfrm>
            <a:off x="3006725" y="1455738"/>
            <a:ext cx="6178550" cy="3175000"/>
            <a:chOff x="996" y="861"/>
            <a:chExt cx="3892" cy="2000"/>
          </a:xfrm>
        </p:grpSpPr>
        <p:sp>
          <p:nvSpPr>
            <p:cNvPr id="37892" name="AutoShape 7">
              <a:extLst>
                <a:ext uri="{FF2B5EF4-FFF2-40B4-BE49-F238E27FC236}">
                  <a16:creationId xmlns:a16="http://schemas.microsoft.com/office/drawing/2014/main" id="{25DA4190-7232-4B2A-AA0E-E29F739EA88B}"/>
                </a:ext>
              </a:extLst>
            </p:cNvPr>
            <p:cNvSpPr>
              <a:spLocks noChangeArrowheads="1"/>
            </p:cNvSpPr>
            <p:nvPr/>
          </p:nvSpPr>
          <p:spPr bwMode="auto">
            <a:xfrm>
              <a:off x="1644" y="861"/>
              <a:ext cx="3242" cy="54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3" name="AutoShape 8">
              <a:extLst>
                <a:ext uri="{FF2B5EF4-FFF2-40B4-BE49-F238E27FC236}">
                  <a16:creationId xmlns:a16="http://schemas.microsoft.com/office/drawing/2014/main" id="{BC6BC8FA-5B8E-48D3-9171-E0083247E184}"/>
                </a:ext>
              </a:extLst>
            </p:cNvPr>
            <p:cNvSpPr>
              <a:spLocks noChangeArrowheads="1"/>
            </p:cNvSpPr>
            <p:nvPr/>
          </p:nvSpPr>
          <p:spPr bwMode="auto">
            <a:xfrm>
              <a:off x="1645" y="1588"/>
              <a:ext cx="3242" cy="546"/>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4" name="Text Box 9">
              <a:extLst>
                <a:ext uri="{FF2B5EF4-FFF2-40B4-BE49-F238E27FC236}">
                  <a16:creationId xmlns:a16="http://schemas.microsoft.com/office/drawing/2014/main" id="{7EF56B8E-23A1-48D2-B53C-FE8C90B28479}"/>
                </a:ext>
              </a:extLst>
            </p:cNvPr>
            <p:cNvSpPr txBox="1">
              <a:spLocks noChangeArrowheads="1"/>
            </p:cNvSpPr>
            <p:nvPr/>
          </p:nvSpPr>
          <p:spPr bwMode="auto">
            <a:xfrm>
              <a:off x="1656" y="1688"/>
              <a:ext cx="31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What underlying assumptions have been made and are they valid?</a:t>
              </a:r>
            </a:p>
          </p:txBody>
        </p:sp>
        <p:sp>
          <p:nvSpPr>
            <p:cNvPr id="37895" name="AutoShape 10">
              <a:extLst>
                <a:ext uri="{FF2B5EF4-FFF2-40B4-BE49-F238E27FC236}">
                  <a16:creationId xmlns:a16="http://schemas.microsoft.com/office/drawing/2014/main" id="{0CCF0694-6BED-4AB9-923E-1D456F5E0108}"/>
                </a:ext>
              </a:extLst>
            </p:cNvPr>
            <p:cNvSpPr>
              <a:spLocks noChangeArrowheads="1"/>
            </p:cNvSpPr>
            <p:nvPr/>
          </p:nvSpPr>
          <p:spPr bwMode="auto">
            <a:xfrm>
              <a:off x="1645" y="2316"/>
              <a:ext cx="3243" cy="54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6" name="Text Box 11">
              <a:extLst>
                <a:ext uri="{FF2B5EF4-FFF2-40B4-BE49-F238E27FC236}">
                  <a16:creationId xmlns:a16="http://schemas.microsoft.com/office/drawing/2014/main" id="{D6019606-F4AE-4E58-BC34-45429598B408}"/>
                </a:ext>
              </a:extLst>
            </p:cNvPr>
            <p:cNvSpPr txBox="1">
              <a:spLocks noChangeArrowheads="1"/>
            </p:cNvSpPr>
            <p:nvPr/>
          </p:nvSpPr>
          <p:spPr bwMode="auto">
            <a:xfrm>
              <a:off x="1669" y="2507"/>
              <a:ext cx="31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Have all relevant items been included?</a:t>
              </a:r>
            </a:p>
          </p:txBody>
        </p:sp>
        <p:sp>
          <p:nvSpPr>
            <p:cNvPr id="37897" name="Text Box 12">
              <a:extLst>
                <a:ext uri="{FF2B5EF4-FFF2-40B4-BE49-F238E27FC236}">
                  <a16:creationId xmlns:a16="http://schemas.microsoft.com/office/drawing/2014/main" id="{4C3179B7-0568-42CF-A9F7-60AA54E4D092}"/>
                </a:ext>
              </a:extLst>
            </p:cNvPr>
            <p:cNvSpPr txBox="1">
              <a:spLocks noChangeArrowheads="1"/>
            </p:cNvSpPr>
            <p:nvPr/>
          </p:nvSpPr>
          <p:spPr bwMode="auto">
            <a:xfrm>
              <a:off x="1661" y="1062"/>
              <a:ext cx="31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How were the projections developed?</a:t>
              </a:r>
            </a:p>
          </p:txBody>
        </p:sp>
        <p:grpSp>
          <p:nvGrpSpPr>
            <p:cNvPr id="37898" name="Group 21">
              <a:extLst>
                <a:ext uri="{FF2B5EF4-FFF2-40B4-BE49-F238E27FC236}">
                  <a16:creationId xmlns:a16="http://schemas.microsoft.com/office/drawing/2014/main" id="{20130E18-BC39-4F85-9D37-1D142A53D956}"/>
                </a:ext>
              </a:extLst>
            </p:cNvPr>
            <p:cNvGrpSpPr>
              <a:grpSpLocks/>
            </p:cNvGrpSpPr>
            <p:nvPr/>
          </p:nvGrpSpPr>
          <p:grpSpPr bwMode="auto">
            <a:xfrm>
              <a:off x="996" y="925"/>
              <a:ext cx="443" cy="1908"/>
              <a:chOff x="971" y="959"/>
              <a:chExt cx="443" cy="1908"/>
            </a:xfrm>
          </p:grpSpPr>
          <p:sp>
            <p:nvSpPr>
              <p:cNvPr id="37899" name="AutoShape 13">
                <a:extLst>
                  <a:ext uri="{FF2B5EF4-FFF2-40B4-BE49-F238E27FC236}">
                    <a16:creationId xmlns:a16="http://schemas.microsoft.com/office/drawing/2014/main" id="{134D6873-2F7B-42DD-A9AD-EA563EB3E317}"/>
                  </a:ext>
                </a:extLst>
              </p:cNvPr>
              <p:cNvSpPr>
                <a:spLocks noChangeArrowheads="1"/>
              </p:cNvSpPr>
              <p:nvPr/>
            </p:nvSpPr>
            <p:spPr bwMode="auto">
              <a:xfrm>
                <a:off x="971" y="959"/>
                <a:ext cx="441" cy="4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900" name="AutoShape 18">
                <a:extLst>
                  <a:ext uri="{FF2B5EF4-FFF2-40B4-BE49-F238E27FC236}">
                    <a16:creationId xmlns:a16="http://schemas.microsoft.com/office/drawing/2014/main" id="{7F841AEB-B312-4DEE-8C13-A388E605BE3B}"/>
                  </a:ext>
                </a:extLst>
              </p:cNvPr>
              <p:cNvSpPr>
                <a:spLocks noChangeArrowheads="1"/>
              </p:cNvSpPr>
              <p:nvPr/>
            </p:nvSpPr>
            <p:spPr bwMode="auto">
              <a:xfrm>
                <a:off x="972" y="1688"/>
                <a:ext cx="441" cy="4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901" name="AutoShape 20">
                <a:extLst>
                  <a:ext uri="{FF2B5EF4-FFF2-40B4-BE49-F238E27FC236}">
                    <a16:creationId xmlns:a16="http://schemas.microsoft.com/office/drawing/2014/main" id="{48A15EEB-C2CD-40AC-804F-3AEBE224606A}"/>
                  </a:ext>
                </a:extLst>
              </p:cNvPr>
              <p:cNvSpPr>
                <a:spLocks noChangeArrowheads="1"/>
              </p:cNvSpPr>
              <p:nvPr/>
            </p:nvSpPr>
            <p:spPr bwMode="auto">
              <a:xfrm>
                <a:off x="973" y="2426"/>
                <a:ext cx="441" cy="4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5">
            <a:extLst>
              <a:ext uri="{FF2B5EF4-FFF2-40B4-BE49-F238E27FC236}">
                <a16:creationId xmlns:a16="http://schemas.microsoft.com/office/drawing/2014/main" id="{18F4E20B-550D-49B4-BBD1-801F5B854FB8}"/>
              </a:ext>
            </a:extLst>
          </p:cNvPr>
          <p:cNvSpPr txBox="1">
            <a:spLocks noChangeArrowheads="1"/>
          </p:cNvSpPr>
          <p:nvPr/>
        </p:nvSpPr>
        <p:spPr bwMode="auto">
          <a:xfrm>
            <a:off x="1746251" y="222251"/>
            <a:ext cx="8697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Forecast financial statements and decision making (Continued)</a:t>
            </a:r>
            <a:endParaRPr lang="en-GB" altLang="en-US" sz="2400">
              <a:solidFill>
                <a:srgbClr val="007BA4"/>
              </a:solidFill>
            </a:endParaRPr>
          </a:p>
        </p:txBody>
      </p:sp>
      <p:grpSp>
        <p:nvGrpSpPr>
          <p:cNvPr id="39939" name="Group 34">
            <a:extLst>
              <a:ext uri="{FF2B5EF4-FFF2-40B4-BE49-F238E27FC236}">
                <a16:creationId xmlns:a16="http://schemas.microsoft.com/office/drawing/2014/main" id="{217AE31E-1D5D-4124-87BF-E23641AB1F41}"/>
              </a:ext>
            </a:extLst>
          </p:cNvPr>
          <p:cNvGrpSpPr>
            <a:grpSpLocks/>
          </p:cNvGrpSpPr>
          <p:nvPr/>
        </p:nvGrpSpPr>
        <p:grpSpPr bwMode="auto">
          <a:xfrm>
            <a:off x="2181225" y="1200151"/>
            <a:ext cx="7831138" cy="4608513"/>
            <a:chOff x="457" y="618"/>
            <a:chExt cx="4933" cy="2903"/>
          </a:xfrm>
        </p:grpSpPr>
        <p:sp>
          <p:nvSpPr>
            <p:cNvPr id="39940" name="AutoShape 6">
              <a:extLst>
                <a:ext uri="{FF2B5EF4-FFF2-40B4-BE49-F238E27FC236}">
                  <a16:creationId xmlns:a16="http://schemas.microsoft.com/office/drawing/2014/main" id="{1CAAE794-D63D-495B-A3BE-5CB9599EB8D2}"/>
                </a:ext>
              </a:extLst>
            </p:cNvPr>
            <p:cNvSpPr>
              <a:spLocks noChangeArrowheads="1"/>
            </p:cNvSpPr>
            <p:nvPr/>
          </p:nvSpPr>
          <p:spPr bwMode="auto">
            <a:xfrm>
              <a:off x="939" y="618"/>
              <a:ext cx="4450" cy="56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1" name="AutoShape 7">
              <a:extLst>
                <a:ext uri="{FF2B5EF4-FFF2-40B4-BE49-F238E27FC236}">
                  <a16:creationId xmlns:a16="http://schemas.microsoft.com/office/drawing/2014/main" id="{F62B1877-61B0-4ADA-AA81-5A566E1306E6}"/>
                </a:ext>
              </a:extLst>
            </p:cNvPr>
            <p:cNvSpPr>
              <a:spLocks noChangeArrowheads="1"/>
            </p:cNvSpPr>
            <p:nvPr/>
          </p:nvSpPr>
          <p:spPr bwMode="auto">
            <a:xfrm>
              <a:off x="940" y="1328"/>
              <a:ext cx="4450" cy="57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2" name="Text Box 8">
              <a:extLst>
                <a:ext uri="{FF2B5EF4-FFF2-40B4-BE49-F238E27FC236}">
                  <a16:creationId xmlns:a16="http://schemas.microsoft.com/office/drawing/2014/main" id="{EDEED885-6F45-4B3F-89D3-DE8A007F66CD}"/>
                </a:ext>
              </a:extLst>
            </p:cNvPr>
            <p:cNvSpPr txBox="1">
              <a:spLocks noChangeArrowheads="1"/>
            </p:cNvSpPr>
            <p:nvPr/>
          </p:nvSpPr>
          <p:spPr bwMode="auto">
            <a:xfrm>
              <a:off x="853" y="1442"/>
              <a:ext cx="451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Is there a need for additional financing?</a:t>
              </a:r>
              <a:br>
                <a:rPr lang="en-GB" altLang="en-US" sz="2000" b="1">
                  <a:solidFill>
                    <a:srgbClr val="000000"/>
                  </a:solidFill>
                </a:rPr>
              </a:br>
              <a:r>
                <a:rPr lang="en-GB" altLang="en-US" sz="2000" b="1">
                  <a:solidFill>
                    <a:srgbClr val="000000"/>
                  </a:solidFill>
                </a:rPr>
                <a:t>Is it feasible to obtain the amount required?</a:t>
              </a:r>
            </a:p>
          </p:txBody>
        </p:sp>
        <p:sp>
          <p:nvSpPr>
            <p:cNvPr id="39943" name="AutoShape 9">
              <a:extLst>
                <a:ext uri="{FF2B5EF4-FFF2-40B4-BE49-F238E27FC236}">
                  <a16:creationId xmlns:a16="http://schemas.microsoft.com/office/drawing/2014/main" id="{0ADF21F4-5EC8-4082-9FA1-E8DD9A46FFEF}"/>
                </a:ext>
              </a:extLst>
            </p:cNvPr>
            <p:cNvSpPr>
              <a:spLocks noChangeArrowheads="1"/>
            </p:cNvSpPr>
            <p:nvPr/>
          </p:nvSpPr>
          <p:spPr bwMode="auto">
            <a:xfrm>
              <a:off x="936" y="2041"/>
              <a:ext cx="4453" cy="566"/>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4" name="Text Box 10">
              <a:extLst>
                <a:ext uri="{FF2B5EF4-FFF2-40B4-BE49-F238E27FC236}">
                  <a16:creationId xmlns:a16="http://schemas.microsoft.com/office/drawing/2014/main" id="{A200CEF3-4EB2-4619-A591-6419B34C34C2}"/>
                </a:ext>
              </a:extLst>
            </p:cNvPr>
            <p:cNvSpPr txBox="1">
              <a:spLocks noChangeArrowheads="1"/>
            </p:cNvSpPr>
            <p:nvPr/>
          </p:nvSpPr>
          <p:spPr bwMode="auto">
            <a:xfrm>
              <a:off x="867" y="2236"/>
              <a:ext cx="451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Can any surplus funds be profitably reinvested?</a:t>
              </a:r>
            </a:p>
          </p:txBody>
        </p:sp>
        <p:sp>
          <p:nvSpPr>
            <p:cNvPr id="39945" name="Text Box 11">
              <a:extLst>
                <a:ext uri="{FF2B5EF4-FFF2-40B4-BE49-F238E27FC236}">
                  <a16:creationId xmlns:a16="http://schemas.microsoft.com/office/drawing/2014/main" id="{E02492F9-0141-4948-9215-EA35DF582194}"/>
                </a:ext>
              </a:extLst>
            </p:cNvPr>
            <p:cNvSpPr txBox="1">
              <a:spLocks noChangeArrowheads="1"/>
            </p:cNvSpPr>
            <p:nvPr/>
          </p:nvSpPr>
          <p:spPr bwMode="auto">
            <a:xfrm>
              <a:off x="851" y="727"/>
              <a:ext cx="451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Are the cash flows satisfactory?</a:t>
              </a:r>
              <a:br>
                <a:rPr lang="en-GB" altLang="en-US" sz="2000" b="1">
                  <a:solidFill>
                    <a:srgbClr val="000000"/>
                  </a:solidFill>
                </a:rPr>
              </a:br>
              <a:r>
                <a:rPr lang="en-GB" altLang="en-US" sz="2000" b="1">
                  <a:solidFill>
                    <a:srgbClr val="000000"/>
                  </a:solidFill>
                </a:rPr>
                <a:t> Can they be improved by changing policies or plans?</a:t>
              </a:r>
            </a:p>
          </p:txBody>
        </p:sp>
        <p:sp>
          <p:nvSpPr>
            <p:cNvPr id="39946" name="AutoShape 12">
              <a:extLst>
                <a:ext uri="{FF2B5EF4-FFF2-40B4-BE49-F238E27FC236}">
                  <a16:creationId xmlns:a16="http://schemas.microsoft.com/office/drawing/2014/main" id="{6A701CEA-0A14-4E8C-9EBD-836E3F5B1C3C}"/>
                </a:ext>
              </a:extLst>
            </p:cNvPr>
            <p:cNvSpPr>
              <a:spLocks noChangeArrowheads="1"/>
            </p:cNvSpPr>
            <p:nvPr/>
          </p:nvSpPr>
          <p:spPr bwMode="auto">
            <a:xfrm>
              <a:off x="936" y="2741"/>
              <a:ext cx="4451" cy="780"/>
            </a:xfrm>
            <a:prstGeom prst="cube">
              <a:avLst>
                <a:gd name="adj" fmla="val 1307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7" name="Text Box 17">
              <a:extLst>
                <a:ext uri="{FF2B5EF4-FFF2-40B4-BE49-F238E27FC236}">
                  <a16:creationId xmlns:a16="http://schemas.microsoft.com/office/drawing/2014/main" id="{4978A3F7-4A09-46D2-AB3F-0A713B4C1500}"/>
                </a:ext>
              </a:extLst>
            </p:cNvPr>
            <p:cNvSpPr txBox="1">
              <a:spLocks noChangeArrowheads="1"/>
            </p:cNvSpPr>
            <p:nvPr/>
          </p:nvSpPr>
          <p:spPr bwMode="auto">
            <a:xfrm>
              <a:off x="1058" y="2860"/>
              <a:ext cx="4095"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Is the level of projected profit satisfactory in relation to the risks involved? If not, what could be done to improve matters?</a:t>
              </a:r>
            </a:p>
          </p:txBody>
        </p:sp>
        <p:sp>
          <p:nvSpPr>
            <p:cNvPr id="39948" name="AutoShape 20">
              <a:extLst>
                <a:ext uri="{FF2B5EF4-FFF2-40B4-BE49-F238E27FC236}">
                  <a16:creationId xmlns:a16="http://schemas.microsoft.com/office/drawing/2014/main" id="{27257B73-33E2-4DF3-B3B4-F3CCD25F5CBA}"/>
                </a:ext>
              </a:extLst>
            </p:cNvPr>
            <p:cNvSpPr>
              <a:spLocks noChangeArrowheads="1"/>
            </p:cNvSpPr>
            <p:nvPr/>
          </p:nvSpPr>
          <p:spPr bwMode="auto">
            <a:xfrm>
              <a:off x="458" y="724"/>
              <a:ext cx="353" cy="35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9" name="AutoShape 21">
              <a:extLst>
                <a:ext uri="{FF2B5EF4-FFF2-40B4-BE49-F238E27FC236}">
                  <a16:creationId xmlns:a16="http://schemas.microsoft.com/office/drawing/2014/main" id="{2EC1E5C1-2D91-46D7-B33D-D05F78D98E0E}"/>
                </a:ext>
              </a:extLst>
            </p:cNvPr>
            <p:cNvSpPr>
              <a:spLocks noChangeArrowheads="1"/>
            </p:cNvSpPr>
            <p:nvPr/>
          </p:nvSpPr>
          <p:spPr bwMode="auto">
            <a:xfrm>
              <a:off x="457" y="2975"/>
              <a:ext cx="353" cy="35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0" name="AutoShape 22">
              <a:extLst>
                <a:ext uri="{FF2B5EF4-FFF2-40B4-BE49-F238E27FC236}">
                  <a16:creationId xmlns:a16="http://schemas.microsoft.com/office/drawing/2014/main" id="{952AABD7-B1B9-452E-822E-B04566D74571}"/>
                </a:ext>
              </a:extLst>
            </p:cNvPr>
            <p:cNvSpPr>
              <a:spLocks noChangeArrowheads="1"/>
            </p:cNvSpPr>
            <p:nvPr/>
          </p:nvSpPr>
          <p:spPr bwMode="auto">
            <a:xfrm>
              <a:off x="457" y="1434"/>
              <a:ext cx="353" cy="35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1" name="AutoShape 23">
              <a:extLst>
                <a:ext uri="{FF2B5EF4-FFF2-40B4-BE49-F238E27FC236}">
                  <a16:creationId xmlns:a16="http://schemas.microsoft.com/office/drawing/2014/main" id="{F2470CEF-565D-4829-9AA3-1BBA7DD731BF}"/>
                </a:ext>
              </a:extLst>
            </p:cNvPr>
            <p:cNvSpPr>
              <a:spLocks noChangeArrowheads="1"/>
            </p:cNvSpPr>
            <p:nvPr/>
          </p:nvSpPr>
          <p:spPr bwMode="auto">
            <a:xfrm>
              <a:off x="458" y="2187"/>
              <a:ext cx="353" cy="352"/>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a:extLst>
              <a:ext uri="{FF2B5EF4-FFF2-40B4-BE49-F238E27FC236}">
                <a16:creationId xmlns:a16="http://schemas.microsoft.com/office/drawing/2014/main" id="{AA6B49AD-6043-40C6-BDEE-0DA62B2A1CEE}"/>
              </a:ext>
            </a:extLst>
          </p:cNvPr>
          <p:cNvSpPr txBox="1">
            <a:spLocks noChangeArrowheads="1"/>
          </p:cNvSpPr>
          <p:nvPr/>
        </p:nvSpPr>
        <p:spPr bwMode="auto">
          <a:xfrm>
            <a:off x="1739900" y="212726"/>
            <a:ext cx="8712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Forecast financial statements and decision making (Continued)</a:t>
            </a:r>
            <a:endParaRPr lang="en-GB" altLang="en-US" sz="2400">
              <a:solidFill>
                <a:srgbClr val="007BA4"/>
              </a:solidFill>
            </a:endParaRPr>
          </a:p>
        </p:txBody>
      </p:sp>
      <p:grpSp>
        <p:nvGrpSpPr>
          <p:cNvPr id="41987" name="Group 39">
            <a:extLst>
              <a:ext uri="{FF2B5EF4-FFF2-40B4-BE49-F238E27FC236}">
                <a16:creationId xmlns:a16="http://schemas.microsoft.com/office/drawing/2014/main" id="{B9CA1283-4176-48DF-9FB7-BCF6E3A2FAF7}"/>
              </a:ext>
            </a:extLst>
          </p:cNvPr>
          <p:cNvGrpSpPr>
            <a:grpSpLocks/>
          </p:cNvGrpSpPr>
          <p:nvPr/>
        </p:nvGrpSpPr>
        <p:grpSpPr bwMode="auto">
          <a:xfrm>
            <a:off x="2616200" y="1828800"/>
            <a:ext cx="6959600" cy="3200400"/>
            <a:chOff x="1131" y="855"/>
            <a:chExt cx="4384" cy="2016"/>
          </a:xfrm>
        </p:grpSpPr>
        <p:sp>
          <p:nvSpPr>
            <p:cNvPr id="41988" name="AutoShape 25">
              <a:extLst>
                <a:ext uri="{FF2B5EF4-FFF2-40B4-BE49-F238E27FC236}">
                  <a16:creationId xmlns:a16="http://schemas.microsoft.com/office/drawing/2014/main" id="{28EE44CF-8737-4DDC-8ABE-5E6F2E0B0516}"/>
                </a:ext>
              </a:extLst>
            </p:cNvPr>
            <p:cNvSpPr>
              <a:spLocks noChangeArrowheads="1"/>
            </p:cNvSpPr>
            <p:nvPr/>
          </p:nvSpPr>
          <p:spPr bwMode="auto">
            <a:xfrm>
              <a:off x="1631" y="855"/>
              <a:ext cx="3883" cy="58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89" name="AutoShape 26">
              <a:extLst>
                <a:ext uri="{FF2B5EF4-FFF2-40B4-BE49-F238E27FC236}">
                  <a16:creationId xmlns:a16="http://schemas.microsoft.com/office/drawing/2014/main" id="{3DD7516C-F299-4DBD-B0DC-1DF78B2E9B2C}"/>
                </a:ext>
              </a:extLst>
            </p:cNvPr>
            <p:cNvSpPr>
              <a:spLocks noChangeArrowheads="1"/>
            </p:cNvSpPr>
            <p:nvPr/>
          </p:nvSpPr>
          <p:spPr bwMode="auto">
            <a:xfrm>
              <a:off x="1640" y="1565"/>
              <a:ext cx="3875" cy="57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0" name="AutoShape 28">
              <a:extLst>
                <a:ext uri="{FF2B5EF4-FFF2-40B4-BE49-F238E27FC236}">
                  <a16:creationId xmlns:a16="http://schemas.microsoft.com/office/drawing/2014/main" id="{91F218AA-1CDB-4978-97E4-E9C3F129FB4C}"/>
                </a:ext>
              </a:extLst>
            </p:cNvPr>
            <p:cNvSpPr>
              <a:spLocks noChangeArrowheads="1"/>
            </p:cNvSpPr>
            <p:nvPr/>
          </p:nvSpPr>
          <p:spPr bwMode="auto">
            <a:xfrm>
              <a:off x="1638" y="2278"/>
              <a:ext cx="3876" cy="593"/>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1" name="AutoShape 33">
              <a:extLst>
                <a:ext uri="{FF2B5EF4-FFF2-40B4-BE49-F238E27FC236}">
                  <a16:creationId xmlns:a16="http://schemas.microsoft.com/office/drawing/2014/main" id="{08CA5452-CBD2-4A74-BB08-DFB022ADE1E5}"/>
                </a:ext>
              </a:extLst>
            </p:cNvPr>
            <p:cNvSpPr>
              <a:spLocks noChangeArrowheads="1"/>
            </p:cNvSpPr>
            <p:nvPr/>
          </p:nvSpPr>
          <p:spPr bwMode="auto">
            <a:xfrm>
              <a:off x="1132" y="1023"/>
              <a:ext cx="353" cy="35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2" name="AutoShape 35">
              <a:extLst>
                <a:ext uri="{FF2B5EF4-FFF2-40B4-BE49-F238E27FC236}">
                  <a16:creationId xmlns:a16="http://schemas.microsoft.com/office/drawing/2014/main" id="{9210589C-0596-431B-AEF6-63D55020BD94}"/>
                </a:ext>
              </a:extLst>
            </p:cNvPr>
            <p:cNvSpPr>
              <a:spLocks noChangeArrowheads="1"/>
            </p:cNvSpPr>
            <p:nvPr/>
          </p:nvSpPr>
          <p:spPr bwMode="auto">
            <a:xfrm>
              <a:off x="1131" y="1733"/>
              <a:ext cx="353" cy="35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3" name="AutoShape 36">
              <a:extLst>
                <a:ext uri="{FF2B5EF4-FFF2-40B4-BE49-F238E27FC236}">
                  <a16:creationId xmlns:a16="http://schemas.microsoft.com/office/drawing/2014/main" id="{D02C424E-1033-4164-9D0E-A2DD3DBE27A8}"/>
                </a:ext>
              </a:extLst>
            </p:cNvPr>
            <p:cNvSpPr>
              <a:spLocks noChangeArrowheads="1"/>
            </p:cNvSpPr>
            <p:nvPr/>
          </p:nvSpPr>
          <p:spPr bwMode="auto">
            <a:xfrm>
              <a:off x="1132" y="2435"/>
              <a:ext cx="353" cy="352"/>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4" name="Text Box 12">
              <a:extLst>
                <a:ext uri="{FF2B5EF4-FFF2-40B4-BE49-F238E27FC236}">
                  <a16:creationId xmlns:a16="http://schemas.microsoft.com/office/drawing/2014/main" id="{FADCE51C-1F59-411D-A875-3F8596CF695A}"/>
                </a:ext>
              </a:extLst>
            </p:cNvPr>
            <p:cNvSpPr txBox="1">
              <a:spLocks noChangeArrowheads="1"/>
            </p:cNvSpPr>
            <p:nvPr/>
          </p:nvSpPr>
          <p:spPr bwMode="auto">
            <a:xfrm>
              <a:off x="1714" y="971"/>
              <a:ext cx="360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Are the sales and individual expense items at a satisfactory level?</a:t>
              </a:r>
            </a:p>
          </p:txBody>
        </p:sp>
        <p:sp>
          <p:nvSpPr>
            <p:cNvPr id="41995" name="Text Box 14">
              <a:extLst>
                <a:ext uri="{FF2B5EF4-FFF2-40B4-BE49-F238E27FC236}">
                  <a16:creationId xmlns:a16="http://schemas.microsoft.com/office/drawing/2014/main" id="{163E284D-4215-45C5-A441-51A6767EE2F9}"/>
                </a:ext>
              </a:extLst>
            </p:cNvPr>
            <p:cNvSpPr txBox="1">
              <a:spLocks noChangeArrowheads="1"/>
            </p:cNvSpPr>
            <p:nvPr/>
          </p:nvSpPr>
          <p:spPr bwMode="auto">
            <a:xfrm>
              <a:off x="1806" y="1679"/>
              <a:ext cx="348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Is the financial position at the end of the period acceptable?</a:t>
              </a:r>
            </a:p>
          </p:txBody>
        </p:sp>
        <p:sp>
          <p:nvSpPr>
            <p:cNvPr id="41996" name="Text Box 17">
              <a:extLst>
                <a:ext uri="{FF2B5EF4-FFF2-40B4-BE49-F238E27FC236}">
                  <a16:creationId xmlns:a16="http://schemas.microsoft.com/office/drawing/2014/main" id="{2F3BCA81-94E8-4100-96B3-A9CE47390E0B}"/>
                </a:ext>
              </a:extLst>
            </p:cNvPr>
            <p:cNvSpPr txBox="1">
              <a:spLocks noChangeArrowheads="1"/>
            </p:cNvSpPr>
            <p:nvPr/>
          </p:nvSpPr>
          <p:spPr bwMode="auto">
            <a:xfrm>
              <a:off x="1636" y="2410"/>
              <a:ext cx="379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Is the level of borrowing acceptable?</a:t>
              </a:r>
              <a:br>
                <a:rPr lang="en-GB" altLang="en-US" sz="2000" b="1">
                  <a:solidFill>
                    <a:srgbClr val="000000"/>
                  </a:solidFill>
                </a:rPr>
              </a:br>
              <a:r>
                <a:rPr lang="en-GB" altLang="en-US" sz="2000" b="1">
                  <a:solidFill>
                    <a:srgbClr val="000000"/>
                  </a:solidFill>
                </a:rPr>
                <a:t>Is the business too dependent on borrowing?</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5">
            <a:extLst>
              <a:ext uri="{FF2B5EF4-FFF2-40B4-BE49-F238E27FC236}">
                <a16:creationId xmlns:a16="http://schemas.microsoft.com/office/drawing/2014/main" id="{F359C480-67C6-42A9-BB1C-1930F41C0AA9}"/>
              </a:ext>
            </a:extLst>
          </p:cNvPr>
          <p:cNvSpPr txBox="1">
            <a:spLocks noChangeArrowheads="1"/>
          </p:cNvSpPr>
          <p:nvPr/>
        </p:nvSpPr>
        <p:spPr bwMode="auto">
          <a:xfrm>
            <a:off x="1866900" y="219075"/>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Projected financial statements and risk</a:t>
            </a:r>
            <a:endParaRPr lang="en-GB" altLang="en-US" sz="2400">
              <a:solidFill>
                <a:srgbClr val="007BA4"/>
              </a:solidFill>
            </a:endParaRPr>
          </a:p>
        </p:txBody>
      </p:sp>
      <p:grpSp>
        <p:nvGrpSpPr>
          <p:cNvPr id="51203" name="Group 21">
            <a:extLst>
              <a:ext uri="{FF2B5EF4-FFF2-40B4-BE49-F238E27FC236}">
                <a16:creationId xmlns:a16="http://schemas.microsoft.com/office/drawing/2014/main" id="{1C5AD9F9-C507-4762-80D9-5E8166EE5E9C}"/>
              </a:ext>
            </a:extLst>
          </p:cNvPr>
          <p:cNvGrpSpPr>
            <a:grpSpLocks/>
          </p:cNvGrpSpPr>
          <p:nvPr/>
        </p:nvGrpSpPr>
        <p:grpSpPr bwMode="auto">
          <a:xfrm>
            <a:off x="4100514" y="1465263"/>
            <a:ext cx="3963987" cy="3306762"/>
            <a:chOff x="1554" y="621"/>
            <a:chExt cx="2497" cy="2083"/>
          </a:xfrm>
        </p:grpSpPr>
        <p:sp>
          <p:nvSpPr>
            <p:cNvPr id="51204" name="AutoShape 6">
              <a:extLst>
                <a:ext uri="{FF2B5EF4-FFF2-40B4-BE49-F238E27FC236}">
                  <a16:creationId xmlns:a16="http://schemas.microsoft.com/office/drawing/2014/main" id="{0BBF7BD5-26E9-44D2-8DB8-9D187C08A8D1}"/>
                </a:ext>
              </a:extLst>
            </p:cNvPr>
            <p:cNvSpPr>
              <a:spLocks noChangeArrowheads="1"/>
            </p:cNvSpPr>
            <p:nvPr/>
          </p:nvSpPr>
          <p:spPr bwMode="auto">
            <a:xfrm>
              <a:off x="1647" y="621"/>
              <a:ext cx="2404" cy="1993"/>
            </a:xfrm>
            <a:prstGeom prst="roundRect">
              <a:avLst>
                <a:gd name="adj" fmla="val 10282"/>
              </a:avLst>
            </a:prstGeom>
            <a:solidFill>
              <a:srgbClr val="DCBB9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51205" name="AutoShape 9">
              <a:extLst>
                <a:ext uri="{FF2B5EF4-FFF2-40B4-BE49-F238E27FC236}">
                  <a16:creationId xmlns:a16="http://schemas.microsoft.com/office/drawing/2014/main" id="{B5A9F643-EEA5-4016-8987-F86C07D375B4}"/>
                </a:ext>
              </a:extLst>
            </p:cNvPr>
            <p:cNvSpPr>
              <a:spLocks noChangeArrowheads="1"/>
            </p:cNvSpPr>
            <p:nvPr/>
          </p:nvSpPr>
          <p:spPr bwMode="auto">
            <a:xfrm>
              <a:off x="2257" y="1539"/>
              <a:ext cx="1793" cy="48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51206" name="AutoShape 10">
              <a:extLst>
                <a:ext uri="{FF2B5EF4-FFF2-40B4-BE49-F238E27FC236}">
                  <a16:creationId xmlns:a16="http://schemas.microsoft.com/office/drawing/2014/main" id="{A2B90C14-F2DF-48EC-9808-8E303FDF734F}"/>
                </a:ext>
              </a:extLst>
            </p:cNvPr>
            <p:cNvSpPr>
              <a:spLocks noChangeArrowheads="1"/>
            </p:cNvSpPr>
            <p:nvPr/>
          </p:nvSpPr>
          <p:spPr bwMode="auto">
            <a:xfrm>
              <a:off x="2265" y="2214"/>
              <a:ext cx="1785" cy="48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51207" name="Text Box 11">
              <a:extLst>
                <a:ext uri="{FF2B5EF4-FFF2-40B4-BE49-F238E27FC236}">
                  <a16:creationId xmlns:a16="http://schemas.microsoft.com/office/drawing/2014/main" id="{4A5E1209-48F8-44F8-964C-3185344A6ADB}"/>
                </a:ext>
              </a:extLst>
            </p:cNvPr>
            <p:cNvSpPr txBox="1">
              <a:spLocks noChangeArrowheads="1"/>
            </p:cNvSpPr>
            <p:nvPr/>
          </p:nvSpPr>
          <p:spPr bwMode="auto">
            <a:xfrm>
              <a:off x="2240" y="2370"/>
              <a:ext cx="173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Scenario analysis</a:t>
              </a:r>
            </a:p>
          </p:txBody>
        </p:sp>
        <p:sp>
          <p:nvSpPr>
            <p:cNvPr id="51208" name="Text Box 14">
              <a:extLst>
                <a:ext uri="{FF2B5EF4-FFF2-40B4-BE49-F238E27FC236}">
                  <a16:creationId xmlns:a16="http://schemas.microsoft.com/office/drawing/2014/main" id="{91F9F869-9424-4B80-B7DB-148BB176EAAD}"/>
                </a:ext>
              </a:extLst>
            </p:cNvPr>
            <p:cNvSpPr txBox="1">
              <a:spLocks noChangeArrowheads="1"/>
            </p:cNvSpPr>
            <p:nvPr/>
          </p:nvSpPr>
          <p:spPr bwMode="auto">
            <a:xfrm>
              <a:off x="2260" y="1701"/>
              <a:ext cx="17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Sensitivity analysis</a:t>
              </a:r>
            </a:p>
          </p:txBody>
        </p:sp>
        <p:sp>
          <p:nvSpPr>
            <p:cNvPr id="51209" name="AutoShape 15">
              <a:extLst>
                <a:ext uri="{FF2B5EF4-FFF2-40B4-BE49-F238E27FC236}">
                  <a16:creationId xmlns:a16="http://schemas.microsoft.com/office/drawing/2014/main" id="{1A33A1A4-CEF6-4234-A1B1-C9F432617071}"/>
                </a:ext>
              </a:extLst>
            </p:cNvPr>
            <p:cNvSpPr>
              <a:spLocks noChangeArrowheads="1"/>
            </p:cNvSpPr>
            <p:nvPr/>
          </p:nvSpPr>
          <p:spPr bwMode="auto">
            <a:xfrm>
              <a:off x="1555" y="1554"/>
              <a:ext cx="482" cy="48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51210" name="AutoShape 16">
              <a:extLst>
                <a:ext uri="{FF2B5EF4-FFF2-40B4-BE49-F238E27FC236}">
                  <a16:creationId xmlns:a16="http://schemas.microsoft.com/office/drawing/2014/main" id="{126B206A-19E2-4664-962D-F64A99031FFF}"/>
                </a:ext>
              </a:extLst>
            </p:cNvPr>
            <p:cNvSpPr>
              <a:spLocks noChangeArrowheads="1"/>
            </p:cNvSpPr>
            <p:nvPr/>
          </p:nvSpPr>
          <p:spPr bwMode="auto">
            <a:xfrm>
              <a:off x="1556" y="2224"/>
              <a:ext cx="481" cy="48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51211" name="Text Box 18">
              <a:extLst>
                <a:ext uri="{FF2B5EF4-FFF2-40B4-BE49-F238E27FC236}">
                  <a16:creationId xmlns:a16="http://schemas.microsoft.com/office/drawing/2014/main" id="{8A84B35A-26AF-4848-A897-990FB2959DA7}"/>
                </a:ext>
              </a:extLst>
            </p:cNvPr>
            <p:cNvSpPr txBox="1">
              <a:spLocks noChangeArrowheads="1"/>
            </p:cNvSpPr>
            <p:nvPr/>
          </p:nvSpPr>
          <p:spPr bwMode="auto">
            <a:xfrm>
              <a:off x="1554" y="696"/>
              <a:ext cx="2390"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900" b="1" i="1">
                  <a:solidFill>
                    <a:srgbClr val="CC0000"/>
                  </a:solidFill>
                </a:rPr>
                <a:t>Risk assessment may be undertaken using</a:t>
              </a:r>
              <a:r>
                <a:rPr lang="en-GB" altLang="en-US" sz="1800" b="1" i="1">
                  <a:solidFill>
                    <a:srgbClr val="000000"/>
                  </a:solidFill>
                </a:rPr>
                <a:t> </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AF4B18-F02F-45C3-A154-06B4CFC2FD50}"/>
              </a:ext>
            </a:extLst>
          </p:cNvPr>
          <p:cNvSpPr>
            <a:spLocks noGrp="1"/>
          </p:cNvSpPr>
          <p:nvPr>
            <p:ph type="title"/>
          </p:nvPr>
        </p:nvSpPr>
        <p:spPr>
          <a:xfrm>
            <a:off x="838200" y="1641752"/>
            <a:ext cx="6140449" cy="1323439"/>
          </a:xfrm>
        </p:spPr>
        <p:txBody>
          <a:bodyPr anchor="t">
            <a:normAutofit/>
          </a:bodyPr>
          <a:lstStyle/>
          <a:p>
            <a:r>
              <a:rPr lang="en-GB" sz="4000">
                <a:solidFill>
                  <a:schemeClr val="bg1"/>
                </a:solidFill>
                <a:cs typeface="Arial"/>
              </a:rPr>
              <a:t>Sensitivity Analysis</a:t>
            </a:r>
            <a:endParaRPr lang="en-GB" sz="4000">
              <a:solidFill>
                <a:schemeClr val="bg1"/>
              </a:solidFill>
            </a:endParaRPr>
          </a:p>
        </p:txBody>
      </p:sp>
      <p:sp>
        <p:nvSpPr>
          <p:cNvPr id="3" name="Content Placeholder 2">
            <a:extLst>
              <a:ext uri="{FF2B5EF4-FFF2-40B4-BE49-F238E27FC236}">
                <a16:creationId xmlns:a16="http://schemas.microsoft.com/office/drawing/2014/main" id="{F9C83DA3-894B-4797-ACBB-844672B132ED}"/>
              </a:ext>
            </a:extLst>
          </p:cNvPr>
          <p:cNvSpPr>
            <a:spLocks noGrp="1"/>
          </p:cNvSpPr>
          <p:nvPr>
            <p:ph idx="1"/>
          </p:nvPr>
        </p:nvSpPr>
        <p:spPr>
          <a:xfrm>
            <a:off x="838200" y="3146400"/>
            <a:ext cx="6140449" cy="2862288"/>
          </a:xfrm>
        </p:spPr>
        <p:txBody>
          <a:bodyPr>
            <a:normAutofit/>
          </a:bodyPr>
          <a:lstStyle/>
          <a:p>
            <a:r>
              <a:rPr lang="en-GB" sz="2000">
                <a:solidFill>
                  <a:schemeClr val="bg1">
                    <a:alpha val="80000"/>
                  </a:schemeClr>
                </a:solidFill>
                <a:cs typeface="Arial"/>
              </a:rPr>
              <a:t>Take a single variable and examine the effect of changes in that variable on overall performance</a:t>
            </a:r>
          </a:p>
          <a:p>
            <a:r>
              <a:rPr lang="en-GB" sz="2000">
                <a:solidFill>
                  <a:schemeClr val="bg1">
                    <a:alpha val="80000"/>
                  </a:schemeClr>
                </a:solidFill>
                <a:cs typeface="Arial"/>
              </a:rPr>
              <a:t>Shows how sensitive changes are for the projected outcome.</a:t>
            </a:r>
          </a:p>
          <a:p>
            <a:r>
              <a:rPr lang="en-GB" sz="2000">
                <a:solidFill>
                  <a:schemeClr val="bg1">
                    <a:alpha val="80000"/>
                  </a:schemeClr>
                </a:solidFill>
                <a:cs typeface="Arial"/>
              </a:rPr>
              <a:t>What happens if sales are 5% lower/higher?</a:t>
            </a:r>
          </a:p>
          <a:p>
            <a:r>
              <a:rPr lang="en-GB" sz="2000">
                <a:solidFill>
                  <a:schemeClr val="bg1">
                    <a:alpha val="80000"/>
                  </a:schemeClr>
                </a:solidFill>
                <a:cs typeface="Arial"/>
              </a:rPr>
              <a:t>What if sales price could be increased by 20%?</a:t>
            </a:r>
          </a:p>
          <a:p>
            <a:r>
              <a:rPr lang="en-GB" sz="2000">
                <a:solidFill>
                  <a:schemeClr val="bg1">
                    <a:alpha val="80000"/>
                  </a:schemeClr>
                </a:solidFill>
                <a:cs typeface="Arial"/>
              </a:rPr>
              <a:t>BUT – does not assign probability or consider changes to more than one variable at a time.</a:t>
            </a:r>
          </a:p>
        </p:txBody>
      </p:sp>
      <p:grpSp>
        <p:nvGrpSpPr>
          <p:cNvPr id="19" name="Group 18">
            <a:extLst>
              <a:ext uri="{FF2B5EF4-FFF2-40B4-BE49-F238E27FC236}">
                <a16:creationId xmlns:a16="http://schemas.microsoft.com/office/drawing/2014/main" id="{B868920F-3C89-4780-A399-2A0099F45D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4572000" cy="6858001"/>
            <a:chOff x="7620000" y="-1"/>
            <a:chExt cx="4572000" cy="6858001"/>
          </a:xfrm>
          <a:effectLst>
            <a:outerShdw blurRad="381000" dist="152400" dir="10800000" algn="ctr" rotWithShape="0">
              <a:srgbClr val="000000">
                <a:alpha val="10000"/>
              </a:srgbClr>
            </a:outerShdw>
          </a:effectLst>
        </p:grpSpPr>
        <p:grpSp>
          <p:nvGrpSpPr>
            <p:cNvPr id="20" name="Group 19">
              <a:extLst>
                <a:ext uri="{FF2B5EF4-FFF2-40B4-BE49-F238E27FC236}">
                  <a16:creationId xmlns:a16="http://schemas.microsoft.com/office/drawing/2014/main" id="{86BC9098-A1F2-42B4-B3CE-C89D727FAFE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7648048" y="0"/>
              <a:ext cx="4543952" cy="6858000"/>
              <a:chOff x="7648048" y="0"/>
              <a:chExt cx="4543952" cy="6858000"/>
            </a:xfrm>
          </p:grpSpPr>
          <p:sp>
            <p:nvSpPr>
              <p:cNvPr id="24" name="Freeform: Shape 23">
                <a:extLst>
                  <a:ext uri="{FF2B5EF4-FFF2-40B4-BE49-F238E27FC236}">
                    <a16:creationId xmlns:a16="http://schemas.microsoft.com/office/drawing/2014/main" id="{421BA563-EEB4-4E92-9277-DBB5C6315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48048" y="0"/>
                <a:ext cx="4543952" cy="6858000"/>
              </a:xfrm>
              <a:custGeom>
                <a:avLst/>
                <a:gdLst>
                  <a:gd name="connsiteX0" fmla="*/ 328959 w 4543952"/>
                  <a:gd name="connsiteY0" fmla="*/ 6564619 h 6858000"/>
                  <a:gd name="connsiteX1" fmla="*/ 306480 w 4543952"/>
                  <a:gd name="connsiteY1" fmla="*/ 6588624 h 6858000"/>
                  <a:gd name="connsiteX2" fmla="*/ 289858 w 4543952"/>
                  <a:gd name="connsiteY2" fmla="*/ 6625223 h 6858000"/>
                  <a:gd name="connsiteX3" fmla="*/ 289858 w 4543952"/>
                  <a:gd name="connsiteY3" fmla="*/ 6625224 h 6858000"/>
                  <a:gd name="connsiteX4" fmla="*/ 289870 w 4543952"/>
                  <a:gd name="connsiteY4" fmla="*/ 6645551 h 6858000"/>
                  <a:gd name="connsiteX5" fmla="*/ 296953 w 4543952"/>
                  <a:gd name="connsiteY5" fmla="*/ 6662539 h 6858000"/>
                  <a:gd name="connsiteX6" fmla="*/ 296953 w 4543952"/>
                  <a:gd name="connsiteY6" fmla="*/ 6662541 h 6858000"/>
                  <a:gd name="connsiteX7" fmla="*/ 296954 w 4543952"/>
                  <a:gd name="connsiteY7" fmla="*/ 6662543 h 6858000"/>
                  <a:gd name="connsiteX8" fmla="*/ 311551 w 4543952"/>
                  <a:gd name="connsiteY8" fmla="*/ 6702975 h 6858000"/>
                  <a:gd name="connsiteX9" fmla="*/ 297715 w 4543952"/>
                  <a:gd name="connsiteY9" fmla="*/ 6742551 h 6858000"/>
                  <a:gd name="connsiteX10" fmla="*/ 297714 w 4543952"/>
                  <a:gd name="connsiteY10" fmla="*/ 6742554 h 6858000"/>
                  <a:gd name="connsiteX11" fmla="*/ 283011 w 4543952"/>
                  <a:gd name="connsiteY11" fmla="*/ 6776799 h 6858000"/>
                  <a:gd name="connsiteX12" fmla="*/ 278238 w 4543952"/>
                  <a:gd name="connsiteY12" fmla="*/ 6812061 h 6858000"/>
                  <a:gd name="connsiteX13" fmla="*/ 278237 w 4543952"/>
                  <a:gd name="connsiteY13" fmla="*/ 6812062 h 6858000"/>
                  <a:gd name="connsiteX14" fmla="*/ 278237 w 4543952"/>
                  <a:gd name="connsiteY14" fmla="*/ 6812063 h 6858000"/>
                  <a:gd name="connsiteX15" fmla="*/ 278238 w 4543952"/>
                  <a:gd name="connsiteY15" fmla="*/ 6812061 h 6858000"/>
                  <a:gd name="connsiteX16" fmla="*/ 297714 w 4543952"/>
                  <a:gd name="connsiteY16" fmla="*/ 6742554 h 6858000"/>
                  <a:gd name="connsiteX17" fmla="*/ 297715 w 4543952"/>
                  <a:gd name="connsiteY17" fmla="*/ 6742552 h 6858000"/>
                  <a:gd name="connsiteX18" fmla="*/ 311551 w 4543952"/>
                  <a:gd name="connsiteY18" fmla="*/ 6702976 h 6858000"/>
                  <a:gd name="connsiteX19" fmla="*/ 311551 w 4543952"/>
                  <a:gd name="connsiteY19" fmla="*/ 6702975 h 6858000"/>
                  <a:gd name="connsiteX20" fmla="*/ 308405 w 4543952"/>
                  <a:gd name="connsiteY20" fmla="*/ 6683026 h 6858000"/>
                  <a:gd name="connsiteX21" fmla="*/ 296954 w 4543952"/>
                  <a:gd name="connsiteY21" fmla="*/ 6662543 h 6858000"/>
                  <a:gd name="connsiteX22" fmla="*/ 296953 w 4543952"/>
                  <a:gd name="connsiteY22" fmla="*/ 6662540 h 6858000"/>
                  <a:gd name="connsiteX23" fmla="*/ 296953 w 4543952"/>
                  <a:gd name="connsiteY23" fmla="*/ 6662539 h 6858000"/>
                  <a:gd name="connsiteX24" fmla="*/ 289858 w 4543952"/>
                  <a:gd name="connsiteY24" fmla="*/ 6625224 h 6858000"/>
                  <a:gd name="connsiteX25" fmla="*/ 306480 w 4543952"/>
                  <a:gd name="connsiteY25" fmla="*/ 6588625 h 6858000"/>
                  <a:gd name="connsiteX26" fmla="*/ 328959 w 4543952"/>
                  <a:gd name="connsiteY26" fmla="*/ 6564620 h 6858000"/>
                  <a:gd name="connsiteX27" fmla="*/ 248638 w 4543952"/>
                  <a:gd name="connsiteY27" fmla="*/ 6438980 h 6858000"/>
                  <a:gd name="connsiteX28" fmla="*/ 268569 w 4543952"/>
                  <a:gd name="connsiteY28" fmla="*/ 6463840 h 6858000"/>
                  <a:gd name="connsiteX29" fmla="*/ 268572 w 4543952"/>
                  <a:gd name="connsiteY29" fmla="*/ 6463848 h 6858000"/>
                  <a:gd name="connsiteX30" fmla="*/ 279556 w 4543952"/>
                  <a:gd name="connsiteY30" fmla="*/ 6508051 h 6858000"/>
                  <a:gd name="connsiteX31" fmla="*/ 282367 w 4543952"/>
                  <a:gd name="connsiteY31" fmla="*/ 6513011 h 6858000"/>
                  <a:gd name="connsiteX32" fmla="*/ 284834 w 4543952"/>
                  <a:gd name="connsiteY32" fmla="*/ 6521803 h 6858000"/>
                  <a:gd name="connsiteX33" fmla="*/ 301172 w 4543952"/>
                  <a:gd name="connsiteY33" fmla="*/ 6546194 h 6858000"/>
                  <a:gd name="connsiteX34" fmla="*/ 301172 w 4543952"/>
                  <a:gd name="connsiteY34" fmla="*/ 6546193 h 6858000"/>
                  <a:gd name="connsiteX35" fmla="*/ 282367 w 4543952"/>
                  <a:gd name="connsiteY35" fmla="*/ 6513011 h 6858000"/>
                  <a:gd name="connsiteX36" fmla="*/ 268572 w 4543952"/>
                  <a:gd name="connsiteY36" fmla="*/ 6463848 h 6858000"/>
                  <a:gd name="connsiteX37" fmla="*/ 268569 w 4543952"/>
                  <a:gd name="connsiteY37" fmla="*/ 6463839 h 6858000"/>
                  <a:gd name="connsiteX38" fmla="*/ 166047 w 4543952"/>
                  <a:gd name="connsiteY38" fmla="*/ 6392242 h 6858000"/>
                  <a:gd name="connsiteX39" fmla="*/ 173364 w 4543952"/>
                  <a:gd name="connsiteY39" fmla="*/ 6407332 h 6858000"/>
                  <a:gd name="connsiteX40" fmla="*/ 173364 w 4543952"/>
                  <a:gd name="connsiteY40" fmla="*/ 6407331 h 6858000"/>
                  <a:gd name="connsiteX41" fmla="*/ 401733 w 4543952"/>
                  <a:gd name="connsiteY41" fmla="*/ 4221390 h 6858000"/>
                  <a:gd name="connsiteX42" fmla="*/ 396017 w 4543952"/>
                  <a:gd name="connsiteY42" fmla="*/ 4253013 h 6858000"/>
                  <a:gd name="connsiteX43" fmla="*/ 356201 w 4543952"/>
                  <a:gd name="connsiteY43" fmla="*/ 4324644 h 6858000"/>
                  <a:gd name="connsiteX44" fmla="*/ 347247 w 4543952"/>
                  <a:gd name="connsiteY44" fmla="*/ 4363889 h 6858000"/>
                  <a:gd name="connsiteX45" fmla="*/ 347247 w 4543952"/>
                  <a:gd name="connsiteY45" fmla="*/ 4363890 h 6858000"/>
                  <a:gd name="connsiteX46" fmla="*/ 348009 w 4543952"/>
                  <a:gd name="connsiteY46" fmla="*/ 4482004 h 6858000"/>
                  <a:gd name="connsiteX47" fmla="*/ 408019 w 4543952"/>
                  <a:gd name="connsiteY47" fmla="*/ 4659174 h 6858000"/>
                  <a:gd name="connsiteX48" fmla="*/ 416021 w 4543952"/>
                  <a:gd name="connsiteY48" fmla="*/ 4677655 h 6858000"/>
                  <a:gd name="connsiteX49" fmla="*/ 425928 w 4543952"/>
                  <a:gd name="connsiteY49" fmla="*/ 4767764 h 6858000"/>
                  <a:gd name="connsiteX50" fmla="*/ 427237 w 4543952"/>
                  <a:gd name="connsiteY50" fmla="*/ 4800482 h 6858000"/>
                  <a:gd name="connsiteX51" fmla="*/ 412401 w 4543952"/>
                  <a:gd name="connsiteY51" fmla="*/ 4828915 h 6858000"/>
                  <a:gd name="connsiteX52" fmla="*/ 391971 w 4543952"/>
                  <a:gd name="connsiteY52" fmla="*/ 4857316 h 6858000"/>
                  <a:gd name="connsiteX53" fmla="*/ 390221 w 4543952"/>
                  <a:gd name="connsiteY53" fmla="*/ 4863342 h 6858000"/>
                  <a:gd name="connsiteX54" fmla="*/ 387469 w 4543952"/>
                  <a:gd name="connsiteY54" fmla="*/ 4867613 h 6858000"/>
                  <a:gd name="connsiteX55" fmla="*/ 382691 w 4543952"/>
                  <a:gd name="connsiteY55" fmla="*/ 4889274 h 6858000"/>
                  <a:gd name="connsiteX56" fmla="*/ 382691 w 4543952"/>
                  <a:gd name="connsiteY56" fmla="*/ 4889275 h 6858000"/>
                  <a:gd name="connsiteX57" fmla="*/ 384396 w 4543952"/>
                  <a:gd name="connsiteY57" fmla="*/ 4912168 h 6858000"/>
                  <a:gd name="connsiteX58" fmla="*/ 385799 w 4543952"/>
                  <a:gd name="connsiteY58" fmla="*/ 4933804 h 6858000"/>
                  <a:gd name="connsiteX59" fmla="*/ 378247 w 4543952"/>
                  <a:gd name="connsiteY59" fmla="*/ 4957452 h 6858000"/>
                  <a:gd name="connsiteX60" fmla="*/ 360964 w 4543952"/>
                  <a:gd name="connsiteY60" fmla="*/ 4987036 h 6858000"/>
                  <a:gd name="connsiteX61" fmla="*/ 334485 w 4543952"/>
                  <a:gd name="connsiteY61" fmla="*/ 5041520 h 6858000"/>
                  <a:gd name="connsiteX62" fmla="*/ 321371 w 4543952"/>
                  <a:gd name="connsiteY62" fmla="*/ 5087422 h 6858000"/>
                  <a:gd name="connsiteX63" fmla="*/ 321364 w 4543952"/>
                  <a:gd name="connsiteY63" fmla="*/ 5087449 h 6858000"/>
                  <a:gd name="connsiteX64" fmla="*/ 315482 w 4543952"/>
                  <a:gd name="connsiteY64" fmla="*/ 5102460 h 6858000"/>
                  <a:gd name="connsiteX65" fmla="*/ 308338 w 4543952"/>
                  <a:gd name="connsiteY65" fmla="*/ 5133219 h 6858000"/>
                  <a:gd name="connsiteX66" fmla="*/ 308337 w 4543952"/>
                  <a:gd name="connsiteY66" fmla="*/ 5133223 h 6858000"/>
                  <a:gd name="connsiteX67" fmla="*/ 308337 w 4543952"/>
                  <a:gd name="connsiteY67" fmla="*/ 5133224 h 6858000"/>
                  <a:gd name="connsiteX68" fmla="*/ 315052 w 4543952"/>
                  <a:gd name="connsiteY68" fmla="*/ 5166113 h 6858000"/>
                  <a:gd name="connsiteX69" fmla="*/ 314362 w 4543952"/>
                  <a:gd name="connsiteY69" fmla="*/ 5172089 h 6858000"/>
                  <a:gd name="connsiteX70" fmla="*/ 311814 w 4543952"/>
                  <a:gd name="connsiteY70" fmla="*/ 5179066 h 6858000"/>
                  <a:gd name="connsiteX71" fmla="*/ 311814 w 4543952"/>
                  <a:gd name="connsiteY71" fmla="*/ 5179067 h 6858000"/>
                  <a:gd name="connsiteX72" fmla="*/ 335437 w 4543952"/>
                  <a:gd name="connsiteY72" fmla="*/ 5272796 h 6858000"/>
                  <a:gd name="connsiteX73" fmla="*/ 360397 w 4543952"/>
                  <a:gd name="connsiteY73" fmla="*/ 5321350 h 6858000"/>
                  <a:gd name="connsiteX74" fmla="*/ 364317 w 4543952"/>
                  <a:gd name="connsiteY74" fmla="*/ 5355013 h 6858000"/>
                  <a:gd name="connsiteX75" fmla="*/ 359440 w 4543952"/>
                  <a:gd name="connsiteY75" fmla="*/ 5385383 h 6858000"/>
                  <a:gd name="connsiteX76" fmla="*/ 351249 w 4543952"/>
                  <a:gd name="connsiteY76" fmla="*/ 5425581 h 6858000"/>
                  <a:gd name="connsiteX77" fmla="*/ 339627 w 4543952"/>
                  <a:gd name="connsiteY77" fmla="*/ 5480636 h 6858000"/>
                  <a:gd name="connsiteX78" fmla="*/ 335103 w 4543952"/>
                  <a:gd name="connsiteY78" fmla="*/ 5507666 h 6858000"/>
                  <a:gd name="connsiteX79" fmla="*/ 335103 w 4543952"/>
                  <a:gd name="connsiteY79" fmla="*/ 5507667 h 6858000"/>
                  <a:gd name="connsiteX80" fmla="*/ 337324 w 4543952"/>
                  <a:gd name="connsiteY80" fmla="*/ 5520421 h 6858000"/>
                  <a:gd name="connsiteX81" fmla="*/ 345722 w 4543952"/>
                  <a:gd name="connsiteY81" fmla="*/ 5531691 h 6858000"/>
                  <a:gd name="connsiteX82" fmla="*/ 345723 w 4543952"/>
                  <a:gd name="connsiteY82" fmla="*/ 5531693 h 6858000"/>
                  <a:gd name="connsiteX83" fmla="*/ 355869 w 4543952"/>
                  <a:gd name="connsiteY83" fmla="*/ 5547577 h 6858000"/>
                  <a:gd name="connsiteX84" fmla="*/ 346295 w 4543952"/>
                  <a:gd name="connsiteY84" fmla="*/ 5562745 h 6858000"/>
                  <a:gd name="connsiteX85" fmla="*/ 275047 w 4543952"/>
                  <a:gd name="connsiteY85" fmla="*/ 5704482 h 6858000"/>
                  <a:gd name="connsiteX86" fmla="*/ 269141 w 4543952"/>
                  <a:gd name="connsiteY86" fmla="*/ 5740487 h 6858000"/>
                  <a:gd name="connsiteX87" fmla="*/ 260376 w 4543952"/>
                  <a:gd name="connsiteY87" fmla="*/ 5760872 h 6858000"/>
                  <a:gd name="connsiteX88" fmla="*/ 171981 w 4543952"/>
                  <a:gd name="connsiteY88" fmla="*/ 5883750 h 6858000"/>
                  <a:gd name="connsiteX89" fmla="*/ 171979 w 4543952"/>
                  <a:gd name="connsiteY89" fmla="*/ 5883755 h 6858000"/>
                  <a:gd name="connsiteX90" fmla="*/ 160957 w 4543952"/>
                  <a:gd name="connsiteY90" fmla="*/ 5909350 h 6858000"/>
                  <a:gd name="connsiteX91" fmla="*/ 154076 w 4543952"/>
                  <a:gd name="connsiteY91" fmla="*/ 5935945 h 6858000"/>
                  <a:gd name="connsiteX92" fmla="*/ 154075 w 4543952"/>
                  <a:gd name="connsiteY92" fmla="*/ 5935948 h 6858000"/>
                  <a:gd name="connsiteX93" fmla="*/ 154075 w 4543952"/>
                  <a:gd name="connsiteY93" fmla="*/ 5935949 h 6858000"/>
                  <a:gd name="connsiteX94" fmla="*/ 154242 w 4543952"/>
                  <a:gd name="connsiteY94" fmla="*/ 5964476 h 6858000"/>
                  <a:gd name="connsiteX95" fmla="*/ 157695 w 4543952"/>
                  <a:gd name="connsiteY95" fmla="*/ 5993289 h 6858000"/>
                  <a:gd name="connsiteX96" fmla="*/ 157695 w 4543952"/>
                  <a:gd name="connsiteY96" fmla="*/ 5993291 h 6858000"/>
                  <a:gd name="connsiteX97" fmla="*/ 164171 w 4543952"/>
                  <a:gd name="connsiteY97" fmla="*/ 6026440 h 6858000"/>
                  <a:gd name="connsiteX98" fmla="*/ 220371 w 4543952"/>
                  <a:gd name="connsiteY98" fmla="*/ 6108738 h 6858000"/>
                  <a:gd name="connsiteX99" fmla="*/ 234064 w 4543952"/>
                  <a:gd name="connsiteY99" fmla="*/ 6133314 h 6858000"/>
                  <a:gd name="connsiteX100" fmla="*/ 218468 w 4543952"/>
                  <a:gd name="connsiteY100" fmla="*/ 6155599 h 6858000"/>
                  <a:gd name="connsiteX101" fmla="*/ 218465 w 4543952"/>
                  <a:gd name="connsiteY101" fmla="*/ 6155601 h 6858000"/>
                  <a:gd name="connsiteX102" fmla="*/ 179794 w 4543952"/>
                  <a:gd name="connsiteY102" fmla="*/ 6228755 h 6858000"/>
                  <a:gd name="connsiteX103" fmla="*/ 162457 w 4543952"/>
                  <a:gd name="connsiteY103" fmla="*/ 6361538 h 6858000"/>
                  <a:gd name="connsiteX104" fmla="*/ 162457 w 4543952"/>
                  <a:gd name="connsiteY104" fmla="*/ 6361539 h 6858000"/>
                  <a:gd name="connsiteX105" fmla="*/ 179794 w 4543952"/>
                  <a:gd name="connsiteY105" fmla="*/ 6228756 h 6858000"/>
                  <a:gd name="connsiteX106" fmla="*/ 218465 w 4543952"/>
                  <a:gd name="connsiteY106" fmla="*/ 6155602 h 6858000"/>
                  <a:gd name="connsiteX107" fmla="*/ 218468 w 4543952"/>
                  <a:gd name="connsiteY107" fmla="*/ 6155599 h 6858000"/>
                  <a:gd name="connsiteX108" fmla="*/ 230364 w 4543952"/>
                  <a:gd name="connsiteY108" fmla="*/ 6143189 h 6858000"/>
                  <a:gd name="connsiteX109" fmla="*/ 234064 w 4543952"/>
                  <a:gd name="connsiteY109" fmla="*/ 6133314 h 6858000"/>
                  <a:gd name="connsiteX110" fmla="*/ 234064 w 4543952"/>
                  <a:gd name="connsiteY110" fmla="*/ 6133313 h 6858000"/>
                  <a:gd name="connsiteX111" fmla="*/ 220371 w 4543952"/>
                  <a:gd name="connsiteY111" fmla="*/ 6108737 h 6858000"/>
                  <a:gd name="connsiteX112" fmla="*/ 164171 w 4543952"/>
                  <a:gd name="connsiteY112" fmla="*/ 6026439 h 6858000"/>
                  <a:gd name="connsiteX113" fmla="*/ 157695 w 4543952"/>
                  <a:gd name="connsiteY113" fmla="*/ 5993290 h 6858000"/>
                  <a:gd name="connsiteX114" fmla="*/ 157695 w 4543952"/>
                  <a:gd name="connsiteY114" fmla="*/ 5993289 h 6858000"/>
                  <a:gd name="connsiteX115" fmla="*/ 154075 w 4543952"/>
                  <a:gd name="connsiteY115" fmla="*/ 5935949 h 6858000"/>
                  <a:gd name="connsiteX116" fmla="*/ 154076 w 4543952"/>
                  <a:gd name="connsiteY116" fmla="*/ 5935945 h 6858000"/>
                  <a:gd name="connsiteX117" fmla="*/ 171979 w 4543952"/>
                  <a:gd name="connsiteY117" fmla="*/ 5883755 h 6858000"/>
                  <a:gd name="connsiteX118" fmla="*/ 171981 w 4543952"/>
                  <a:gd name="connsiteY118" fmla="*/ 5883751 h 6858000"/>
                  <a:gd name="connsiteX119" fmla="*/ 260376 w 4543952"/>
                  <a:gd name="connsiteY119" fmla="*/ 5760873 h 6858000"/>
                  <a:gd name="connsiteX120" fmla="*/ 269141 w 4543952"/>
                  <a:gd name="connsiteY120" fmla="*/ 5740488 h 6858000"/>
                  <a:gd name="connsiteX121" fmla="*/ 275047 w 4543952"/>
                  <a:gd name="connsiteY121" fmla="*/ 5704483 h 6858000"/>
                  <a:gd name="connsiteX122" fmla="*/ 346295 w 4543952"/>
                  <a:gd name="connsiteY122" fmla="*/ 5562746 h 6858000"/>
                  <a:gd name="connsiteX123" fmla="*/ 355869 w 4543952"/>
                  <a:gd name="connsiteY123" fmla="*/ 5547578 h 6858000"/>
                  <a:gd name="connsiteX124" fmla="*/ 355869 w 4543952"/>
                  <a:gd name="connsiteY124" fmla="*/ 5547577 h 6858000"/>
                  <a:gd name="connsiteX125" fmla="*/ 345723 w 4543952"/>
                  <a:gd name="connsiteY125" fmla="*/ 5531692 h 6858000"/>
                  <a:gd name="connsiteX126" fmla="*/ 345722 w 4543952"/>
                  <a:gd name="connsiteY126" fmla="*/ 5531691 h 6858000"/>
                  <a:gd name="connsiteX127" fmla="*/ 335103 w 4543952"/>
                  <a:gd name="connsiteY127" fmla="*/ 5507667 h 6858000"/>
                  <a:gd name="connsiteX128" fmla="*/ 339627 w 4543952"/>
                  <a:gd name="connsiteY128" fmla="*/ 5480637 h 6858000"/>
                  <a:gd name="connsiteX129" fmla="*/ 351249 w 4543952"/>
                  <a:gd name="connsiteY129" fmla="*/ 5425582 h 6858000"/>
                  <a:gd name="connsiteX130" fmla="*/ 359440 w 4543952"/>
                  <a:gd name="connsiteY130" fmla="*/ 5385384 h 6858000"/>
                  <a:gd name="connsiteX131" fmla="*/ 364317 w 4543952"/>
                  <a:gd name="connsiteY131" fmla="*/ 5355014 h 6858000"/>
                  <a:gd name="connsiteX132" fmla="*/ 364317 w 4543952"/>
                  <a:gd name="connsiteY132" fmla="*/ 5355013 h 6858000"/>
                  <a:gd name="connsiteX133" fmla="*/ 362870 w 4543952"/>
                  <a:gd name="connsiteY133" fmla="*/ 5326162 h 6858000"/>
                  <a:gd name="connsiteX134" fmla="*/ 360397 w 4543952"/>
                  <a:gd name="connsiteY134" fmla="*/ 5321350 h 6858000"/>
                  <a:gd name="connsiteX135" fmla="*/ 359341 w 4543952"/>
                  <a:gd name="connsiteY135" fmla="*/ 5312287 h 6858000"/>
                  <a:gd name="connsiteX136" fmla="*/ 335437 w 4543952"/>
                  <a:gd name="connsiteY136" fmla="*/ 5272795 h 6858000"/>
                  <a:gd name="connsiteX137" fmla="*/ 311981 w 4543952"/>
                  <a:gd name="connsiteY137" fmla="*/ 5229432 h 6858000"/>
                  <a:gd name="connsiteX138" fmla="*/ 311814 w 4543952"/>
                  <a:gd name="connsiteY138" fmla="*/ 5179067 h 6858000"/>
                  <a:gd name="connsiteX139" fmla="*/ 314362 w 4543952"/>
                  <a:gd name="connsiteY139" fmla="*/ 5172090 h 6858000"/>
                  <a:gd name="connsiteX140" fmla="*/ 315052 w 4543952"/>
                  <a:gd name="connsiteY140" fmla="*/ 5166113 h 6858000"/>
                  <a:gd name="connsiteX141" fmla="*/ 315052 w 4543952"/>
                  <a:gd name="connsiteY141" fmla="*/ 5166112 h 6858000"/>
                  <a:gd name="connsiteX142" fmla="*/ 308337 w 4543952"/>
                  <a:gd name="connsiteY142" fmla="*/ 5133224 h 6858000"/>
                  <a:gd name="connsiteX143" fmla="*/ 308338 w 4543952"/>
                  <a:gd name="connsiteY143" fmla="*/ 5133219 h 6858000"/>
                  <a:gd name="connsiteX144" fmla="*/ 321364 w 4543952"/>
                  <a:gd name="connsiteY144" fmla="*/ 5087449 h 6858000"/>
                  <a:gd name="connsiteX145" fmla="*/ 327270 w 4543952"/>
                  <a:gd name="connsiteY145" fmla="*/ 5072375 h 6858000"/>
                  <a:gd name="connsiteX146" fmla="*/ 334485 w 4543952"/>
                  <a:gd name="connsiteY146" fmla="*/ 5041521 h 6858000"/>
                  <a:gd name="connsiteX147" fmla="*/ 360964 w 4543952"/>
                  <a:gd name="connsiteY147" fmla="*/ 4987037 h 6858000"/>
                  <a:gd name="connsiteX148" fmla="*/ 376969 w 4543952"/>
                  <a:gd name="connsiteY148" fmla="*/ 4961455 h 6858000"/>
                  <a:gd name="connsiteX149" fmla="*/ 378247 w 4543952"/>
                  <a:gd name="connsiteY149" fmla="*/ 4957452 h 6858000"/>
                  <a:gd name="connsiteX150" fmla="*/ 381039 w 4543952"/>
                  <a:gd name="connsiteY150" fmla="*/ 4952672 h 6858000"/>
                  <a:gd name="connsiteX151" fmla="*/ 385799 w 4543952"/>
                  <a:gd name="connsiteY151" fmla="*/ 4933804 h 6858000"/>
                  <a:gd name="connsiteX152" fmla="*/ 384396 w 4543952"/>
                  <a:gd name="connsiteY152" fmla="*/ 4912167 h 6858000"/>
                  <a:gd name="connsiteX153" fmla="*/ 382691 w 4543952"/>
                  <a:gd name="connsiteY153" fmla="*/ 4889274 h 6858000"/>
                  <a:gd name="connsiteX154" fmla="*/ 390221 w 4543952"/>
                  <a:gd name="connsiteY154" fmla="*/ 4863342 h 6858000"/>
                  <a:gd name="connsiteX155" fmla="*/ 412401 w 4543952"/>
                  <a:gd name="connsiteY155" fmla="*/ 4828916 h 6858000"/>
                  <a:gd name="connsiteX156" fmla="*/ 427237 w 4543952"/>
                  <a:gd name="connsiteY156" fmla="*/ 4800483 h 6858000"/>
                  <a:gd name="connsiteX157" fmla="*/ 427237 w 4543952"/>
                  <a:gd name="connsiteY157" fmla="*/ 4800482 h 6858000"/>
                  <a:gd name="connsiteX158" fmla="*/ 425928 w 4543952"/>
                  <a:gd name="connsiteY158" fmla="*/ 4767763 h 6858000"/>
                  <a:gd name="connsiteX159" fmla="*/ 416021 w 4543952"/>
                  <a:gd name="connsiteY159" fmla="*/ 4677654 h 6858000"/>
                  <a:gd name="connsiteX160" fmla="*/ 408019 w 4543952"/>
                  <a:gd name="connsiteY160" fmla="*/ 4659173 h 6858000"/>
                  <a:gd name="connsiteX161" fmla="*/ 348009 w 4543952"/>
                  <a:gd name="connsiteY161" fmla="*/ 4482003 h 6858000"/>
                  <a:gd name="connsiteX162" fmla="*/ 347247 w 4543952"/>
                  <a:gd name="connsiteY162" fmla="*/ 4363890 h 6858000"/>
                  <a:gd name="connsiteX163" fmla="*/ 356201 w 4543952"/>
                  <a:gd name="connsiteY163" fmla="*/ 4324645 h 6858000"/>
                  <a:gd name="connsiteX164" fmla="*/ 396017 w 4543952"/>
                  <a:gd name="connsiteY164" fmla="*/ 4253014 h 6858000"/>
                  <a:gd name="connsiteX165" fmla="*/ 401733 w 4543952"/>
                  <a:gd name="connsiteY165" fmla="*/ 4221391 h 6858000"/>
                  <a:gd name="connsiteX166" fmla="*/ 332842 w 4543952"/>
                  <a:gd name="connsiteY166" fmla="*/ 2836171 h 6858000"/>
                  <a:gd name="connsiteX167" fmla="*/ 332842 w 4543952"/>
                  <a:gd name="connsiteY167" fmla="*/ 2836172 h 6858000"/>
                  <a:gd name="connsiteX168" fmla="*/ 341533 w 4543952"/>
                  <a:gd name="connsiteY168" fmla="*/ 2848793 h 6858000"/>
                  <a:gd name="connsiteX169" fmla="*/ 358166 w 4543952"/>
                  <a:gd name="connsiteY169" fmla="*/ 2903544 h 6858000"/>
                  <a:gd name="connsiteX170" fmla="*/ 366072 w 4543952"/>
                  <a:gd name="connsiteY170" fmla="*/ 2947858 h 6858000"/>
                  <a:gd name="connsiteX171" fmla="*/ 366072 w 4543952"/>
                  <a:gd name="connsiteY171" fmla="*/ 2947862 h 6858000"/>
                  <a:gd name="connsiteX172" fmla="*/ 362488 w 4543952"/>
                  <a:gd name="connsiteY172" fmla="*/ 2982147 h 6858000"/>
                  <a:gd name="connsiteX173" fmla="*/ 350796 w 4543952"/>
                  <a:gd name="connsiteY173" fmla="*/ 3077400 h 6858000"/>
                  <a:gd name="connsiteX174" fmla="*/ 350796 w 4543952"/>
                  <a:gd name="connsiteY174" fmla="*/ 3077401 h 6858000"/>
                  <a:gd name="connsiteX175" fmla="*/ 363250 w 4543952"/>
                  <a:gd name="connsiteY175" fmla="*/ 3172654 h 6858000"/>
                  <a:gd name="connsiteX176" fmla="*/ 410877 w 4543952"/>
                  <a:gd name="connsiteY176" fmla="*/ 3489467 h 6858000"/>
                  <a:gd name="connsiteX177" fmla="*/ 432976 w 4543952"/>
                  <a:gd name="connsiteY177" fmla="*/ 3544713 h 6858000"/>
                  <a:gd name="connsiteX178" fmla="*/ 445520 w 4543952"/>
                  <a:gd name="connsiteY178" fmla="*/ 3562320 h 6858000"/>
                  <a:gd name="connsiteX179" fmla="*/ 450598 w 4543952"/>
                  <a:gd name="connsiteY179" fmla="*/ 3574407 h 6858000"/>
                  <a:gd name="connsiteX180" fmla="*/ 448246 w 4543952"/>
                  <a:gd name="connsiteY180" fmla="*/ 3587173 h 6858000"/>
                  <a:gd name="connsiteX181" fmla="*/ 438500 w 4543952"/>
                  <a:gd name="connsiteY181" fmla="*/ 3606816 h 6858000"/>
                  <a:gd name="connsiteX182" fmla="*/ 424974 w 4543952"/>
                  <a:gd name="connsiteY182" fmla="*/ 3630631 h 6858000"/>
                  <a:gd name="connsiteX183" fmla="*/ 400733 w 4543952"/>
                  <a:gd name="connsiteY183" fmla="*/ 3680162 h 6858000"/>
                  <a:gd name="connsiteX184" fmla="*/ 400733 w 4543952"/>
                  <a:gd name="connsiteY184" fmla="*/ 3680163 h 6858000"/>
                  <a:gd name="connsiteX185" fmla="*/ 404781 w 4543952"/>
                  <a:gd name="connsiteY185" fmla="*/ 3734837 h 6858000"/>
                  <a:gd name="connsiteX186" fmla="*/ 404399 w 4543952"/>
                  <a:gd name="connsiteY186" fmla="*/ 3754651 h 6858000"/>
                  <a:gd name="connsiteX187" fmla="*/ 398042 w 4543952"/>
                  <a:gd name="connsiteY187" fmla="*/ 3789775 h 6858000"/>
                  <a:gd name="connsiteX188" fmla="*/ 398042 w 4543952"/>
                  <a:gd name="connsiteY188" fmla="*/ 3789776 h 6858000"/>
                  <a:gd name="connsiteX189" fmla="*/ 412973 w 4543952"/>
                  <a:gd name="connsiteY189" fmla="*/ 3822472 h 6858000"/>
                  <a:gd name="connsiteX190" fmla="*/ 427308 w 4543952"/>
                  <a:gd name="connsiteY190" fmla="*/ 3852619 h 6858000"/>
                  <a:gd name="connsiteX191" fmla="*/ 417926 w 4543952"/>
                  <a:gd name="connsiteY191" fmla="*/ 3885336 h 6858000"/>
                  <a:gd name="connsiteX192" fmla="*/ 417925 w 4543952"/>
                  <a:gd name="connsiteY192" fmla="*/ 3885337 h 6858000"/>
                  <a:gd name="connsiteX193" fmla="*/ 386040 w 4543952"/>
                  <a:gd name="connsiteY193" fmla="*/ 3962158 h 6858000"/>
                  <a:gd name="connsiteX194" fmla="*/ 386040 w 4543952"/>
                  <a:gd name="connsiteY194" fmla="*/ 3962159 h 6858000"/>
                  <a:gd name="connsiteX195" fmla="*/ 388431 w 4543952"/>
                  <a:gd name="connsiteY195" fmla="*/ 4002409 h 6858000"/>
                  <a:gd name="connsiteX196" fmla="*/ 401733 w 4543952"/>
                  <a:gd name="connsiteY196" fmla="*/ 4043837 h 6858000"/>
                  <a:gd name="connsiteX197" fmla="*/ 401733 w 4543952"/>
                  <a:gd name="connsiteY197" fmla="*/ 4043839 h 6858000"/>
                  <a:gd name="connsiteX198" fmla="*/ 416855 w 4543952"/>
                  <a:gd name="connsiteY198" fmla="*/ 4103825 h 6858000"/>
                  <a:gd name="connsiteX199" fmla="*/ 405544 w 4543952"/>
                  <a:gd name="connsiteY199" fmla="*/ 4165381 h 6858000"/>
                  <a:gd name="connsiteX200" fmla="*/ 405543 w 4543952"/>
                  <a:gd name="connsiteY200" fmla="*/ 4165382 h 6858000"/>
                  <a:gd name="connsiteX201" fmla="*/ 401638 w 4543952"/>
                  <a:gd name="connsiteY201" fmla="*/ 4192386 h 6858000"/>
                  <a:gd name="connsiteX202" fmla="*/ 401638 w 4543952"/>
                  <a:gd name="connsiteY202" fmla="*/ 4192387 h 6858000"/>
                  <a:gd name="connsiteX203" fmla="*/ 405543 w 4543952"/>
                  <a:gd name="connsiteY203" fmla="*/ 4165383 h 6858000"/>
                  <a:gd name="connsiteX204" fmla="*/ 405544 w 4543952"/>
                  <a:gd name="connsiteY204" fmla="*/ 4165381 h 6858000"/>
                  <a:gd name="connsiteX205" fmla="*/ 414887 w 4543952"/>
                  <a:gd name="connsiteY205" fmla="*/ 4134255 h 6858000"/>
                  <a:gd name="connsiteX206" fmla="*/ 416855 w 4543952"/>
                  <a:gd name="connsiteY206" fmla="*/ 4103825 h 6858000"/>
                  <a:gd name="connsiteX207" fmla="*/ 416855 w 4543952"/>
                  <a:gd name="connsiteY207" fmla="*/ 4103824 h 6858000"/>
                  <a:gd name="connsiteX208" fmla="*/ 401733 w 4543952"/>
                  <a:gd name="connsiteY208" fmla="*/ 4043838 h 6858000"/>
                  <a:gd name="connsiteX209" fmla="*/ 401733 w 4543952"/>
                  <a:gd name="connsiteY209" fmla="*/ 4043837 h 6858000"/>
                  <a:gd name="connsiteX210" fmla="*/ 386040 w 4543952"/>
                  <a:gd name="connsiteY210" fmla="*/ 3962159 h 6858000"/>
                  <a:gd name="connsiteX211" fmla="*/ 395544 w 4543952"/>
                  <a:gd name="connsiteY211" fmla="*/ 3923124 h 6858000"/>
                  <a:gd name="connsiteX212" fmla="*/ 417925 w 4543952"/>
                  <a:gd name="connsiteY212" fmla="*/ 3885338 h 6858000"/>
                  <a:gd name="connsiteX213" fmla="*/ 417926 w 4543952"/>
                  <a:gd name="connsiteY213" fmla="*/ 3885336 h 6858000"/>
                  <a:gd name="connsiteX214" fmla="*/ 426528 w 4543952"/>
                  <a:gd name="connsiteY214" fmla="*/ 3868763 h 6858000"/>
                  <a:gd name="connsiteX215" fmla="*/ 427308 w 4543952"/>
                  <a:gd name="connsiteY215" fmla="*/ 3852619 h 6858000"/>
                  <a:gd name="connsiteX216" fmla="*/ 427308 w 4543952"/>
                  <a:gd name="connsiteY216" fmla="*/ 3852618 h 6858000"/>
                  <a:gd name="connsiteX217" fmla="*/ 412973 w 4543952"/>
                  <a:gd name="connsiteY217" fmla="*/ 3822471 h 6858000"/>
                  <a:gd name="connsiteX218" fmla="*/ 398042 w 4543952"/>
                  <a:gd name="connsiteY218" fmla="*/ 3789775 h 6858000"/>
                  <a:gd name="connsiteX219" fmla="*/ 404399 w 4543952"/>
                  <a:gd name="connsiteY219" fmla="*/ 3754652 h 6858000"/>
                  <a:gd name="connsiteX220" fmla="*/ 404781 w 4543952"/>
                  <a:gd name="connsiteY220" fmla="*/ 3734837 h 6858000"/>
                  <a:gd name="connsiteX221" fmla="*/ 404781 w 4543952"/>
                  <a:gd name="connsiteY221" fmla="*/ 3734836 h 6858000"/>
                  <a:gd name="connsiteX222" fmla="*/ 400733 w 4543952"/>
                  <a:gd name="connsiteY222" fmla="*/ 3680163 h 6858000"/>
                  <a:gd name="connsiteX223" fmla="*/ 407246 w 4543952"/>
                  <a:gd name="connsiteY223" fmla="*/ 3654415 h 6858000"/>
                  <a:gd name="connsiteX224" fmla="*/ 424974 w 4543952"/>
                  <a:gd name="connsiteY224" fmla="*/ 3630632 h 6858000"/>
                  <a:gd name="connsiteX225" fmla="*/ 438500 w 4543952"/>
                  <a:gd name="connsiteY225" fmla="*/ 3606817 h 6858000"/>
                  <a:gd name="connsiteX226" fmla="*/ 450598 w 4543952"/>
                  <a:gd name="connsiteY226" fmla="*/ 3574408 h 6858000"/>
                  <a:gd name="connsiteX227" fmla="*/ 450598 w 4543952"/>
                  <a:gd name="connsiteY227" fmla="*/ 3574407 h 6858000"/>
                  <a:gd name="connsiteX228" fmla="*/ 432976 w 4543952"/>
                  <a:gd name="connsiteY228" fmla="*/ 3544712 h 6858000"/>
                  <a:gd name="connsiteX229" fmla="*/ 410877 w 4543952"/>
                  <a:gd name="connsiteY229" fmla="*/ 3489466 h 6858000"/>
                  <a:gd name="connsiteX230" fmla="*/ 363250 w 4543952"/>
                  <a:gd name="connsiteY230" fmla="*/ 3172653 h 6858000"/>
                  <a:gd name="connsiteX231" fmla="*/ 350796 w 4543952"/>
                  <a:gd name="connsiteY231" fmla="*/ 3077401 h 6858000"/>
                  <a:gd name="connsiteX232" fmla="*/ 362488 w 4543952"/>
                  <a:gd name="connsiteY232" fmla="*/ 2982148 h 6858000"/>
                  <a:gd name="connsiteX233" fmla="*/ 366072 w 4543952"/>
                  <a:gd name="connsiteY233" fmla="*/ 2947862 h 6858000"/>
                  <a:gd name="connsiteX234" fmla="*/ 366072 w 4543952"/>
                  <a:gd name="connsiteY234" fmla="*/ 2947861 h 6858000"/>
                  <a:gd name="connsiteX235" fmla="*/ 366072 w 4543952"/>
                  <a:gd name="connsiteY235" fmla="*/ 2947858 h 6858000"/>
                  <a:gd name="connsiteX236" fmla="*/ 361441 w 4543952"/>
                  <a:gd name="connsiteY236" fmla="*/ 2914327 h 6858000"/>
                  <a:gd name="connsiteX237" fmla="*/ 358166 w 4543952"/>
                  <a:gd name="connsiteY237" fmla="*/ 2903544 h 6858000"/>
                  <a:gd name="connsiteX238" fmla="*/ 357138 w 4543952"/>
                  <a:gd name="connsiteY238" fmla="*/ 2897784 h 6858000"/>
                  <a:gd name="connsiteX239" fmla="*/ 341533 w 4543952"/>
                  <a:gd name="connsiteY239" fmla="*/ 2848792 h 6858000"/>
                  <a:gd name="connsiteX240" fmla="*/ 296001 w 4543952"/>
                  <a:gd name="connsiteY240" fmla="*/ 2745351 h 6858000"/>
                  <a:gd name="connsiteX241" fmla="*/ 289670 w 4543952"/>
                  <a:gd name="connsiteY241" fmla="*/ 2770757 h 6858000"/>
                  <a:gd name="connsiteX242" fmla="*/ 290080 w 4543952"/>
                  <a:gd name="connsiteY242" fmla="*/ 2778005 h 6858000"/>
                  <a:gd name="connsiteX243" fmla="*/ 289301 w 4543952"/>
                  <a:gd name="connsiteY243" fmla="*/ 2782304 h 6858000"/>
                  <a:gd name="connsiteX244" fmla="*/ 290501 w 4543952"/>
                  <a:gd name="connsiteY244" fmla="*/ 2785439 h 6858000"/>
                  <a:gd name="connsiteX245" fmla="*/ 290929 w 4543952"/>
                  <a:gd name="connsiteY245" fmla="*/ 2793022 h 6858000"/>
                  <a:gd name="connsiteX246" fmla="*/ 300579 w 4543952"/>
                  <a:gd name="connsiteY246" fmla="*/ 2811779 h 6858000"/>
                  <a:gd name="connsiteX247" fmla="*/ 300582 w 4543952"/>
                  <a:gd name="connsiteY247" fmla="*/ 2811786 h 6858000"/>
                  <a:gd name="connsiteX248" fmla="*/ 300583 w 4543952"/>
                  <a:gd name="connsiteY248" fmla="*/ 2811786 h 6858000"/>
                  <a:gd name="connsiteX249" fmla="*/ 300579 w 4543952"/>
                  <a:gd name="connsiteY249" fmla="*/ 2811779 h 6858000"/>
                  <a:gd name="connsiteX250" fmla="*/ 290501 w 4543952"/>
                  <a:gd name="connsiteY250" fmla="*/ 2785439 h 6858000"/>
                  <a:gd name="connsiteX251" fmla="*/ 290080 w 4543952"/>
                  <a:gd name="connsiteY251" fmla="*/ 2778005 h 6858000"/>
                  <a:gd name="connsiteX252" fmla="*/ 817328 w 4543952"/>
                  <a:gd name="connsiteY252" fmla="*/ 1508457 h 6858000"/>
                  <a:gd name="connsiteX253" fmla="*/ 845421 w 4543952"/>
                  <a:gd name="connsiteY253" fmla="*/ 1596212 h 6858000"/>
                  <a:gd name="connsiteX254" fmla="*/ 843517 w 4543952"/>
                  <a:gd name="connsiteY254" fmla="*/ 1624979 h 6858000"/>
                  <a:gd name="connsiteX255" fmla="*/ 786935 w 4543952"/>
                  <a:gd name="connsiteY255" fmla="*/ 1697752 h 6858000"/>
                  <a:gd name="connsiteX256" fmla="*/ 764267 w 4543952"/>
                  <a:gd name="connsiteY256" fmla="*/ 1733187 h 6858000"/>
                  <a:gd name="connsiteX257" fmla="*/ 722546 w 4543952"/>
                  <a:gd name="connsiteY257" fmla="*/ 1833774 h 6858000"/>
                  <a:gd name="connsiteX258" fmla="*/ 714925 w 4543952"/>
                  <a:gd name="connsiteY258" fmla="*/ 1842157 h 6858000"/>
                  <a:gd name="connsiteX259" fmla="*/ 624434 w 4543952"/>
                  <a:gd name="connsiteY259" fmla="*/ 1916453 h 6858000"/>
                  <a:gd name="connsiteX260" fmla="*/ 609004 w 4543952"/>
                  <a:gd name="connsiteY260" fmla="*/ 1933218 h 6858000"/>
                  <a:gd name="connsiteX261" fmla="*/ 584999 w 4543952"/>
                  <a:gd name="connsiteY261" fmla="*/ 1953412 h 6858000"/>
                  <a:gd name="connsiteX262" fmla="*/ 538516 w 4543952"/>
                  <a:gd name="connsiteY262" fmla="*/ 2016468 h 6858000"/>
                  <a:gd name="connsiteX263" fmla="*/ 523657 w 4543952"/>
                  <a:gd name="connsiteY263" fmla="*/ 2094577 h 6858000"/>
                  <a:gd name="connsiteX264" fmla="*/ 500986 w 4543952"/>
                  <a:gd name="connsiteY264" fmla="*/ 2188878 h 6858000"/>
                  <a:gd name="connsiteX265" fmla="*/ 485746 w 4543952"/>
                  <a:gd name="connsiteY265" fmla="*/ 2228313 h 6858000"/>
                  <a:gd name="connsiteX266" fmla="*/ 456789 w 4543952"/>
                  <a:gd name="connsiteY266" fmla="*/ 2334043 h 6858000"/>
                  <a:gd name="connsiteX267" fmla="*/ 432404 w 4543952"/>
                  <a:gd name="connsiteY267" fmla="*/ 2409484 h 6858000"/>
                  <a:gd name="connsiteX268" fmla="*/ 415303 w 4543952"/>
                  <a:gd name="connsiteY268" fmla="*/ 2435912 h 6858000"/>
                  <a:gd name="connsiteX269" fmla="*/ 415303 w 4543952"/>
                  <a:gd name="connsiteY269" fmla="*/ 2435912 h 6858000"/>
                  <a:gd name="connsiteX270" fmla="*/ 415303 w 4543952"/>
                  <a:gd name="connsiteY270" fmla="*/ 2435912 h 6858000"/>
                  <a:gd name="connsiteX271" fmla="*/ 414227 w 4543952"/>
                  <a:gd name="connsiteY271" fmla="*/ 2440915 h 6858000"/>
                  <a:gd name="connsiteX272" fmla="*/ 409472 w 4543952"/>
                  <a:gd name="connsiteY272" fmla="*/ 2463016 h 6858000"/>
                  <a:gd name="connsiteX273" fmla="*/ 409472 w 4543952"/>
                  <a:gd name="connsiteY273" fmla="*/ 2463017 h 6858000"/>
                  <a:gd name="connsiteX274" fmla="*/ 411535 w 4543952"/>
                  <a:gd name="connsiteY274" fmla="*/ 2490550 h 6858000"/>
                  <a:gd name="connsiteX275" fmla="*/ 418115 w 4543952"/>
                  <a:gd name="connsiteY275" fmla="*/ 2518261 h 6858000"/>
                  <a:gd name="connsiteX276" fmla="*/ 418115 w 4543952"/>
                  <a:gd name="connsiteY276" fmla="*/ 2518264 h 6858000"/>
                  <a:gd name="connsiteX277" fmla="*/ 421759 w 4543952"/>
                  <a:gd name="connsiteY277" fmla="*/ 2545006 h 6858000"/>
                  <a:gd name="connsiteX278" fmla="*/ 417545 w 4543952"/>
                  <a:gd name="connsiteY278" fmla="*/ 2571033 h 6858000"/>
                  <a:gd name="connsiteX279" fmla="*/ 344391 w 4543952"/>
                  <a:gd name="connsiteY279" fmla="*/ 2668000 h 6858000"/>
                  <a:gd name="connsiteX280" fmla="*/ 296001 w 4543952"/>
                  <a:gd name="connsiteY280" fmla="*/ 2745347 h 6858000"/>
                  <a:gd name="connsiteX281" fmla="*/ 296001 w 4543952"/>
                  <a:gd name="connsiteY281" fmla="*/ 2745348 h 6858000"/>
                  <a:gd name="connsiteX282" fmla="*/ 344391 w 4543952"/>
                  <a:gd name="connsiteY282" fmla="*/ 2668001 h 6858000"/>
                  <a:gd name="connsiteX283" fmla="*/ 417545 w 4543952"/>
                  <a:gd name="connsiteY283" fmla="*/ 2571034 h 6858000"/>
                  <a:gd name="connsiteX284" fmla="*/ 421760 w 4543952"/>
                  <a:gd name="connsiteY284" fmla="*/ 2545006 h 6858000"/>
                  <a:gd name="connsiteX285" fmla="*/ 421759 w 4543952"/>
                  <a:gd name="connsiteY285" fmla="*/ 2545006 h 6858000"/>
                  <a:gd name="connsiteX286" fmla="*/ 421760 w 4543952"/>
                  <a:gd name="connsiteY286" fmla="*/ 2545005 h 6858000"/>
                  <a:gd name="connsiteX287" fmla="*/ 418115 w 4543952"/>
                  <a:gd name="connsiteY287" fmla="*/ 2518263 h 6858000"/>
                  <a:gd name="connsiteX288" fmla="*/ 418115 w 4543952"/>
                  <a:gd name="connsiteY288" fmla="*/ 2518261 h 6858000"/>
                  <a:gd name="connsiteX289" fmla="*/ 409472 w 4543952"/>
                  <a:gd name="connsiteY289" fmla="*/ 2463017 h 6858000"/>
                  <a:gd name="connsiteX290" fmla="*/ 414227 w 4543952"/>
                  <a:gd name="connsiteY290" fmla="*/ 2440915 h 6858000"/>
                  <a:gd name="connsiteX291" fmla="*/ 415303 w 4543952"/>
                  <a:gd name="connsiteY291" fmla="*/ 2435912 h 6858000"/>
                  <a:gd name="connsiteX292" fmla="*/ 432404 w 4543952"/>
                  <a:gd name="connsiteY292" fmla="*/ 2409485 h 6858000"/>
                  <a:gd name="connsiteX293" fmla="*/ 456789 w 4543952"/>
                  <a:gd name="connsiteY293" fmla="*/ 2334044 h 6858000"/>
                  <a:gd name="connsiteX294" fmla="*/ 485746 w 4543952"/>
                  <a:gd name="connsiteY294" fmla="*/ 2228314 h 6858000"/>
                  <a:gd name="connsiteX295" fmla="*/ 500986 w 4543952"/>
                  <a:gd name="connsiteY295" fmla="*/ 2188879 h 6858000"/>
                  <a:gd name="connsiteX296" fmla="*/ 523657 w 4543952"/>
                  <a:gd name="connsiteY296" fmla="*/ 2094578 h 6858000"/>
                  <a:gd name="connsiteX297" fmla="*/ 538516 w 4543952"/>
                  <a:gd name="connsiteY297" fmla="*/ 2016469 h 6858000"/>
                  <a:gd name="connsiteX298" fmla="*/ 584999 w 4543952"/>
                  <a:gd name="connsiteY298" fmla="*/ 1953413 h 6858000"/>
                  <a:gd name="connsiteX299" fmla="*/ 609004 w 4543952"/>
                  <a:gd name="connsiteY299" fmla="*/ 1933219 h 6858000"/>
                  <a:gd name="connsiteX300" fmla="*/ 624434 w 4543952"/>
                  <a:gd name="connsiteY300" fmla="*/ 1916454 h 6858000"/>
                  <a:gd name="connsiteX301" fmla="*/ 714925 w 4543952"/>
                  <a:gd name="connsiteY301" fmla="*/ 1842158 h 6858000"/>
                  <a:gd name="connsiteX302" fmla="*/ 722546 w 4543952"/>
                  <a:gd name="connsiteY302" fmla="*/ 1833775 h 6858000"/>
                  <a:gd name="connsiteX303" fmla="*/ 764267 w 4543952"/>
                  <a:gd name="connsiteY303" fmla="*/ 1733188 h 6858000"/>
                  <a:gd name="connsiteX304" fmla="*/ 786936 w 4543952"/>
                  <a:gd name="connsiteY304" fmla="*/ 1697753 h 6858000"/>
                  <a:gd name="connsiteX305" fmla="*/ 843517 w 4543952"/>
                  <a:gd name="connsiteY305" fmla="*/ 1624980 h 6858000"/>
                  <a:gd name="connsiteX306" fmla="*/ 845422 w 4543952"/>
                  <a:gd name="connsiteY306" fmla="*/ 1596213 h 6858000"/>
                  <a:gd name="connsiteX307" fmla="*/ 798723 w 4543952"/>
                  <a:gd name="connsiteY307" fmla="*/ 1459072 h 6858000"/>
                  <a:gd name="connsiteX308" fmla="*/ 807941 w 4543952"/>
                  <a:gd name="connsiteY308" fmla="*/ 1481571 h 6858000"/>
                  <a:gd name="connsiteX309" fmla="*/ 798724 w 4543952"/>
                  <a:gd name="connsiteY309" fmla="*/ 1459073 h 6858000"/>
                  <a:gd name="connsiteX310" fmla="*/ 779530 w 4543952"/>
                  <a:gd name="connsiteY310" fmla="*/ 1268757 h 6858000"/>
                  <a:gd name="connsiteX311" fmla="*/ 774363 w 4543952"/>
                  <a:gd name="connsiteY311" fmla="*/ 1286068 h 6858000"/>
                  <a:gd name="connsiteX312" fmla="*/ 752025 w 4543952"/>
                  <a:gd name="connsiteY312" fmla="*/ 1350626 h 6858000"/>
                  <a:gd name="connsiteX313" fmla="*/ 757620 w 4543952"/>
                  <a:gd name="connsiteY313" fmla="*/ 1413839 h 6858000"/>
                  <a:gd name="connsiteX314" fmla="*/ 752026 w 4543952"/>
                  <a:gd name="connsiteY314" fmla="*/ 1350627 h 6858000"/>
                  <a:gd name="connsiteX315" fmla="*/ 774363 w 4543952"/>
                  <a:gd name="connsiteY315" fmla="*/ 1286069 h 6858000"/>
                  <a:gd name="connsiteX316" fmla="*/ 779530 w 4543952"/>
                  <a:gd name="connsiteY316" fmla="*/ 1268757 h 6858000"/>
                  <a:gd name="connsiteX317" fmla="*/ 837801 w 4543952"/>
                  <a:gd name="connsiteY317" fmla="*/ 773034 h 6858000"/>
                  <a:gd name="connsiteX318" fmla="*/ 829801 w 4543952"/>
                  <a:gd name="connsiteY318" fmla="*/ 854378 h 6858000"/>
                  <a:gd name="connsiteX319" fmla="*/ 798747 w 4543952"/>
                  <a:gd name="connsiteY319" fmla="*/ 915342 h 6858000"/>
                  <a:gd name="connsiteX320" fmla="*/ 788269 w 4543952"/>
                  <a:gd name="connsiteY320" fmla="*/ 927154 h 6858000"/>
                  <a:gd name="connsiteX321" fmla="*/ 791889 w 4543952"/>
                  <a:gd name="connsiteY321" fmla="*/ 1097086 h 6858000"/>
                  <a:gd name="connsiteX322" fmla="*/ 796271 w 4543952"/>
                  <a:gd name="connsiteY322" fmla="*/ 1123184 h 6858000"/>
                  <a:gd name="connsiteX323" fmla="*/ 771553 w 4543952"/>
                  <a:gd name="connsiteY323" fmla="*/ 1184028 h 6858000"/>
                  <a:gd name="connsiteX324" fmla="*/ 796272 w 4543952"/>
                  <a:gd name="connsiteY324" fmla="*/ 1123185 h 6858000"/>
                  <a:gd name="connsiteX325" fmla="*/ 791890 w 4543952"/>
                  <a:gd name="connsiteY325" fmla="*/ 1097087 h 6858000"/>
                  <a:gd name="connsiteX326" fmla="*/ 788270 w 4543952"/>
                  <a:gd name="connsiteY326" fmla="*/ 927155 h 6858000"/>
                  <a:gd name="connsiteX327" fmla="*/ 798748 w 4543952"/>
                  <a:gd name="connsiteY327" fmla="*/ 915343 h 6858000"/>
                  <a:gd name="connsiteX328" fmla="*/ 829801 w 4543952"/>
                  <a:gd name="connsiteY328" fmla="*/ 854379 h 6858000"/>
                  <a:gd name="connsiteX329" fmla="*/ 837801 w 4543952"/>
                  <a:gd name="connsiteY329" fmla="*/ 773035 h 6858000"/>
                  <a:gd name="connsiteX330" fmla="*/ 782400 w 4543952"/>
                  <a:gd name="connsiteY330" fmla="*/ 517850 h 6858000"/>
                  <a:gd name="connsiteX331" fmla="*/ 791317 w 4543952"/>
                  <a:gd name="connsiteY331" fmla="*/ 556046 h 6858000"/>
                  <a:gd name="connsiteX332" fmla="*/ 797795 w 4543952"/>
                  <a:gd name="connsiteY332" fmla="*/ 580049 h 6858000"/>
                  <a:gd name="connsiteX333" fmla="*/ 801176 w 4543952"/>
                  <a:gd name="connsiteY333" fmla="*/ 642536 h 6858000"/>
                  <a:gd name="connsiteX334" fmla="*/ 813700 w 4543952"/>
                  <a:gd name="connsiteY334" fmla="*/ 694927 h 6858000"/>
                  <a:gd name="connsiteX335" fmla="*/ 801177 w 4543952"/>
                  <a:gd name="connsiteY335" fmla="*/ 642537 h 6858000"/>
                  <a:gd name="connsiteX336" fmla="*/ 797796 w 4543952"/>
                  <a:gd name="connsiteY336" fmla="*/ 580050 h 6858000"/>
                  <a:gd name="connsiteX337" fmla="*/ 791318 w 4543952"/>
                  <a:gd name="connsiteY337" fmla="*/ 556047 h 6858000"/>
                  <a:gd name="connsiteX338" fmla="*/ 783887 w 4543952"/>
                  <a:gd name="connsiteY338" fmla="*/ 313532 h 6858000"/>
                  <a:gd name="connsiteX339" fmla="*/ 786245 w 4543952"/>
                  <a:gd name="connsiteY339" fmla="*/ 324057 h 6858000"/>
                  <a:gd name="connsiteX340" fmla="*/ 784459 w 4543952"/>
                  <a:gd name="connsiteY340" fmla="*/ 338869 h 6858000"/>
                  <a:gd name="connsiteX341" fmla="*/ 784454 w 4543952"/>
                  <a:gd name="connsiteY341" fmla="*/ 338897 h 6858000"/>
                  <a:gd name="connsiteX342" fmla="*/ 778363 w 4543952"/>
                  <a:gd name="connsiteY342" fmla="*/ 367327 h 6858000"/>
                  <a:gd name="connsiteX343" fmla="*/ 774553 w 4543952"/>
                  <a:gd name="connsiteY343" fmla="*/ 395639 h 6858000"/>
                  <a:gd name="connsiteX344" fmla="*/ 784454 w 4543952"/>
                  <a:gd name="connsiteY344" fmla="*/ 338897 h 6858000"/>
                  <a:gd name="connsiteX345" fmla="*/ 784460 w 4543952"/>
                  <a:gd name="connsiteY345" fmla="*/ 338870 h 6858000"/>
                  <a:gd name="connsiteX346" fmla="*/ 783888 w 4543952"/>
                  <a:gd name="connsiteY346" fmla="*/ 313533 h 6858000"/>
                  <a:gd name="connsiteX347" fmla="*/ 761560 w 4543952"/>
                  <a:gd name="connsiteY347" fmla="*/ 281567 h 6858000"/>
                  <a:gd name="connsiteX348" fmla="*/ 766454 w 4543952"/>
                  <a:gd name="connsiteY348" fmla="*/ 295414 h 6858000"/>
                  <a:gd name="connsiteX349" fmla="*/ 766455 w 4543952"/>
                  <a:gd name="connsiteY349" fmla="*/ 295414 h 6858000"/>
                  <a:gd name="connsiteX350" fmla="*/ 774880 w 4543952"/>
                  <a:gd name="connsiteY350" fmla="*/ 24485 h 6858000"/>
                  <a:gd name="connsiteX351" fmla="*/ 777142 w 4543952"/>
                  <a:gd name="connsiteY351" fmla="*/ 74128 h 6858000"/>
                  <a:gd name="connsiteX352" fmla="*/ 767023 w 4543952"/>
                  <a:gd name="connsiteY352" fmla="*/ 151568 h 6858000"/>
                  <a:gd name="connsiteX353" fmla="*/ 766824 w 4543952"/>
                  <a:gd name="connsiteY353" fmla="*/ 153387 h 6858000"/>
                  <a:gd name="connsiteX354" fmla="*/ 763010 w 4543952"/>
                  <a:gd name="connsiteY354" fmla="*/ 177270 h 6858000"/>
                  <a:gd name="connsiteX355" fmla="*/ 758551 w 4543952"/>
                  <a:gd name="connsiteY355" fmla="*/ 228943 h 6858000"/>
                  <a:gd name="connsiteX356" fmla="*/ 766824 w 4543952"/>
                  <a:gd name="connsiteY356" fmla="*/ 153387 h 6858000"/>
                  <a:gd name="connsiteX357" fmla="*/ 771220 w 4543952"/>
                  <a:gd name="connsiteY357" fmla="*/ 125860 h 6858000"/>
                  <a:gd name="connsiteX358" fmla="*/ 777143 w 4543952"/>
                  <a:gd name="connsiteY358" fmla="*/ 74128 h 6858000"/>
                  <a:gd name="connsiteX359" fmla="*/ 313354 w 4543952"/>
                  <a:gd name="connsiteY359" fmla="*/ 0 h 6858000"/>
                  <a:gd name="connsiteX360" fmla="*/ 777461 w 4543952"/>
                  <a:gd name="connsiteY360" fmla="*/ 0 h 6858000"/>
                  <a:gd name="connsiteX361" fmla="*/ 774743 w 4543952"/>
                  <a:gd name="connsiteY361" fmla="*/ 21485 h 6858000"/>
                  <a:gd name="connsiteX362" fmla="*/ 777461 w 4543952"/>
                  <a:gd name="connsiteY362" fmla="*/ 0 h 6858000"/>
                  <a:gd name="connsiteX363" fmla="*/ 4543952 w 4543952"/>
                  <a:gd name="connsiteY363" fmla="*/ 1 h 6858000"/>
                  <a:gd name="connsiteX364" fmla="*/ 4543952 w 4543952"/>
                  <a:gd name="connsiteY364" fmla="*/ 6858000 h 6858000"/>
                  <a:gd name="connsiteX365" fmla="*/ 284400 w 4543952"/>
                  <a:gd name="connsiteY365" fmla="*/ 6858000 h 6858000"/>
                  <a:gd name="connsiteX366" fmla="*/ 112147 w 4543952"/>
                  <a:gd name="connsiteY366" fmla="*/ 6858000 h 6858000"/>
                  <a:gd name="connsiteX367" fmla="*/ 102447 w 4543952"/>
                  <a:gd name="connsiteY367" fmla="*/ 6815515 h 6858000"/>
                  <a:gd name="connsiteX368" fmla="*/ 83396 w 4543952"/>
                  <a:gd name="connsiteY368" fmla="*/ 6748457 h 6858000"/>
                  <a:gd name="connsiteX369" fmla="*/ 61870 w 4543952"/>
                  <a:gd name="connsiteY369" fmla="*/ 6584811 h 6858000"/>
                  <a:gd name="connsiteX370" fmla="*/ 41105 w 4543952"/>
                  <a:gd name="connsiteY370" fmla="*/ 6415832 h 6858000"/>
                  <a:gd name="connsiteX371" fmla="*/ 34247 w 4543952"/>
                  <a:gd name="connsiteY371" fmla="*/ 6323057 h 6858000"/>
                  <a:gd name="connsiteX372" fmla="*/ 23386 w 4543952"/>
                  <a:gd name="connsiteY372" fmla="*/ 6242092 h 6858000"/>
                  <a:gd name="connsiteX373" fmla="*/ 16528 w 4543952"/>
                  <a:gd name="connsiteY373" fmla="*/ 6171604 h 6858000"/>
                  <a:gd name="connsiteX374" fmla="*/ 2622 w 4543952"/>
                  <a:gd name="connsiteY374" fmla="*/ 6059396 h 6858000"/>
                  <a:gd name="connsiteX375" fmla="*/ 0 w 4543952"/>
                  <a:gd name="connsiteY375" fmla="*/ 6041768 h 6858000"/>
                  <a:gd name="connsiteX376" fmla="*/ 0 w 4543952"/>
                  <a:gd name="connsiteY376" fmla="*/ 6000936 h 6858000"/>
                  <a:gd name="connsiteX377" fmla="*/ 3670 w 4543952"/>
                  <a:gd name="connsiteY377" fmla="*/ 5957594 h 6858000"/>
                  <a:gd name="connsiteX378" fmla="*/ 0 w 4543952"/>
                  <a:gd name="connsiteY378" fmla="*/ 5912510 h 6858000"/>
                  <a:gd name="connsiteX379" fmla="*/ 0 w 4543952"/>
                  <a:gd name="connsiteY379" fmla="*/ 5886400 h 6858000"/>
                  <a:gd name="connsiteX380" fmla="*/ 1098 w 4543952"/>
                  <a:gd name="connsiteY380" fmla="*/ 5864317 h 6858000"/>
                  <a:gd name="connsiteX381" fmla="*/ 24720 w 4543952"/>
                  <a:gd name="connsiteY381" fmla="*/ 5790591 h 6858000"/>
                  <a:gd name="connsiteX382" fmla="*/ 26434 w 4543952"/>
                  <a:gd name="connsiteY382" fmla="*/ 5781829 h 6858000"/>
                  <a:gd name="connsiteX383" fmla="*/ 35771 w 4543952"/>
                  <a:gd name="connsiteY383" fmla="*/ 5733439 h 6858000"/>
                  <a:gd name="connsiteX384" fmla="*/ 38819 w 4543952"/>
                  <a:gd name="connsiteY384" fmla="*/ 5706958 h 6858000"/>
                  <a:gd name="connsiteX385" fmla="*/ 58250 w 4543952"/>
                  <a:gd name="connsiteY385" fmla="*/ 5606371 h 6858000"/>
                  <a:gd name="connsiteX386" fmla="*/ 67394 w 4543952"/>
                  <a:gd name="connsiteY386" fmla="*/ 5548459 h 6858000"/>
                  <a:gd name="connsiteX387" fmla="*/ 66060 w 4543952"/>
                  <a:gd name="connsiteY387" fmla="*/ 5501593 h 6858000"/>
                  <a:gd name="connsiteX388" fmla="*/ 64346 w 4543952"/>
                  <a:gd name="connsiteY388" fmla="*/ 5419294 h 6858000"/>
                  <a:gd name="connsiteX389" fmla="*/ 59964 w 4543952"/>
                  <a:gd name="connsiteY389" fmla="*/ 5393004 h 6858000"/>
                  <a:gd name="connsiteX390" fmla="*/ 72538 w 4543952"/>
                  <a:gd name="connsiteY390" fmla="*/ 5274128 h 6858000"/>
                  <a:gd name="connsiteX391" fmla="*/ 73490 w 4543952"/>
                  <a:gd name="connsiteY391" fmla="*/ 5206307 h 6858000"/>
                  <a:gd name="connsiteX392" fmla="*/ 89113 w 4543952"/>
                  <a:gd name="connsiteY392" fmla="*/ 5129915 h 6858000"/>
                  <a:gd name="connsiteX393" fmla="*/ 88351 w 4543952"/>
                  <a:gd name="connsiteY393" fmla="*/ 5107626 h 6858000"/>
                  <a:gd name="connsiteX394" fmla="*/ 87016 w 4543952"/>
                  <a:gd name="connsiteY394" fmla="*/ 5082669 h 6858000"/>
                  <a:gd name="connsiteX395" fmla="*/ 85872 w 4543952"/>
                  <a:gd name="connsiteY395" fmla="*/ 5006085 h 6858000"/>
                  <a:gd name="connsiteX396" fmla="*/ 80158 w 4543952"/>
                  <a:gd name="connsiteY396" fmla="*/ 4959601 h 6858000"/>
                  <a:gd name="connsiteX397" fmla="*/ 83586 w 4543952"/>
                  <a:gd name="connsiteY397" fmla="*/ 4871018 h 6858000"/>
                  <a:gd name="connsiteX398" fmla="*/ 78634 w 4543952"/>
                  <a:gd name="connsiteY398" fmla="*/ 4838249 h 6858000"/>
                  <a:gd name="connsiteX399" fmla="*/ 78062 w 4543952"/>
                  <a:gd name="connsiteY399" fmla="*/ 4755380 h 6858000"/>
                  <a:gd name="connsiteX400" fmla="*/ 80920 w 4543952"/>
                  <a:gd name="connsiteY400" fmla="*/ 4681082 h 6858000"/>
                  <a:gd name="connsiteX401" fmla="*/ 79396 w 4543952"/>
                  <a:gd name="connsiteY401" fmla="*/ 4609451 h 6858000"/>
                  <a:gd name="connsiteX402" fmla="*/ 73110 w 4543952"/>
                  <a:gd name="connsiteY402" fmla="*/ 4558206 h 6858000"/>
                  <a:gd name="connsiteX403" fmla="*/ 69300 w 4543952"/>
                  <a:gd name="connsiteY403" fmla="*/ 4502578 h 6858000"/>
                  <a:gd name="connsiteX404" fmla="*/ 46629 w 4543952"/>
                  <a:gd name="connsiteY404" fmla="*/ 4349221 h 6858000"/>
                  <a:gd name="connsiteX405" fmla="*/ 52153 w 4543952"/>
                  <a:gd name="connsiteY405" fmla="*/ 4320836 h 6858000"/>
                  <a:gd name="connsiteX406" fmla="*/ 57297 w 4543952"/>
                  <a:gd name="connsiteY406" fmla="*/ 4159666 h 6858000"/>
                  <a:gd name="connsiteX407" fmla="*/ 56915 w 4543952"/>
                  <a:gd name="connsiteY407" fmla="*/ 4124613 h 6858000"/>
                  <a:gd name="connsiteX408" fmla="*/ 79396 w 4543952"/>
                  <a:gd name="connsiteY408" fmla="*/ 4030502 h 6858000"/>
                  <a:gd name="connsiteX409" fmla="*/ 43771 w 4543952"/>
                  <a:gd name="connsiteY409" fmla="*/ 3885337 h 6858000"/>
                  <a:gd name="connsiteX410" fmla="*/ 426 w 4543952"/>
                  <a:gd name="connsiteY410" fmla="*/ 3786776 h 6858000"/>
                  <a:gd name="connsiteX411" fmla="*/ 0 w 4543952"/>
                  <a:gd name="connsiteY411" fmla="*/ 3773896 h 6858000"/>
                  <a:gd name="connsiteX412" fmla="*/ 0 w 4543952"/>
                  <a:gd name="connsiteY412" fmla="*/ 3393881 h 6858000"/>
                  <a:gd name="connsiteX413" fmla="*/ 11838 w 4543952"/>
                  <a:gd name="connsiteY413" fmla="*/ 3359515 h 6858000"/>
                  <a:gd name="connsiteX414" fmla="*/ 12910 w 4543952"/>
                  <a:gd name="connsiteY414" fmla="*/ 3318770 h 6858000"/>
                  <a:gd name="connsiteX415" fmla="*/ 6718 w 4543952"/>
                  <a:gd name="connsiteY415" fmla="*/ 3304078 h 6858000"/>
                  <a:gd name="connsiteX416" fmla="*/ 0 w 4543952"/>
                  <a:gd name="connsiteY416" fmla="*/ 3297656 h 6858000"/>
                  <a:gd name="connsiteX417" fmla="*/ 0 w 4543952"/>
                  <a:gd name="connsiteY417" fmla="*/ 3207866 h 6858000"/>
                  <a:gd name="connsiteX418" fmla="*/ 15553 w 4543952"/>
                  <a:gd name="connsiteY418" fmla="*/ 3186770 h 6858000"/>
                  <a:gd name="connsiteX419" fmla="*/ 36341 w 4543952"/>
                  <a:gd name="connsiteY419" fmla="*/ 3107499 h 6858000"/>
                  <a:gd name="connsiteX420" fmla="*/ 38057 w 4543952"/>
                  <a:gd name="connsiteY420" fmla="*/ 3042727 h 6858000"/>
                  <a:gd name="connsiteX421" fmla="*/ 54249 w 4543952"/>
                  <a:gd name="connsiteY421" fmla="*/ 2901942 h 6858000"/>
                  <a:gd name="connsiteX422" fmla="*/ 77300 w 4543952"/>
                  <a:gd name="connsiteY422" fmla="*/ 2809929 h 6858000"/>
                  <a:gd name="connsiteX423" fmla="*/ 103399 w 4543952"/>
                  <a:gd name="connsiteY423" fmla="*/ 2743825 h 6858000"/>
                  <a:gd name="connsiteX424" fmla="*/ 137500 w 4543952"/>
                  <a:gd name="connsiteY424" fmla="*/ 2649142 h 6858000"/>
                  <a:gd name="connsiteX425" fmla="*/ 155217 w 4543952"/>
                  <a:gd name="connsiteY425" fmla="*/ 2554078 h 6858000"/>
                  <a:gd name="connsiteX426" fmla="*/ 177507 w 4543952"/>
                  <a:gd name="connsiteY426" fmla="*/ 2485306 h 6858000"/>
                  <a:gd name="connsiteX427" fmla="*/ 192748 w 4543952"/>
                  <a:gd name="connsiteY427" fmla="*/ 2401291 h 6858000"/>
                  <a:gd name="connsiteX428" fmla="*/ 193318 w 4543952"/>
                  <a:gd name="connsiteY428" fmla="*/ 2330805 h 6858000"/>
                  <a:gd name="connsiteX429" fmla="*/ 190652 w 4543952"/>
                  <a:gd name="connsiteY429" fmla="*/ 2220311 h 6858000"/>
                  <a:gd name="connsiteX430" fmla="*/ 236753 w 4543952"/>
                  <a:gd name="connsiteY430" fmla="*/ 2085053 h 6858000"/>
                  <a:gd name="connsiteX431" fmla="*/ 247042 w 4543952"/>
                  <a:gd name="connsiteY431" fmla="*/ 2030377 h 6858000"/>
                  <a:gd name="connsiteX432" fmla="*/ 251804 w 4543952"/>
                  <a:gd name="connsiteY432" fmla="*/ 1978939 h 6858000"/>
                  <a:gd name="connsiteX433" fmla="*/ 282475 w 4543952"/>
                  <a:gd name="connsiteY433" fmla="*/ 1869779 h 6858000"/>
                  <a:gd name="connsiteX434" fmla="*/ 292573 w 4543952"/>
                  <a:gd name="connsiteY434" fmla="*/ 1825392 h 6858000"/>
                  <a:gd name="connsiteX435" fmla="*/ 292381 w 4543952"/>
                  <a:gd name="connsiteY435" fmla="*/ 1763286 h 6858000"/>
                  <a:gd name="connsiteX436" fmla="*/ 306480 w 4543952"/>
                  <a:gd name="connsiteY436" fmla="*/ 1650316 h 6858000"/>
                  <a:gd name="connsiteX437" fmla="*/ 347629 w 4543952"/>
                  <a:gd name="connsiteY437" fmla="*/ 1537536 h 6858000"/>
                  <a:gd name="connsiteX438" fmla="*/ 343629 w 4543952"/>
                  <a:gd name="connsiteY438" fmla="*/ 1489719 h 6858000"/>
                  <a:gd name="connsiteX439" fmla="*/ 344581 w 4543952"/>
                  <a:gd name="connsiteY439" fmla="*/ 1472574 h 6858000"/>
                  <a:gd name="connsiteX440" fmla="*/ 367252 w 4543952"/>
                  <a:gd name="connsiteY440" fmla="*/ 1318455 h 6858000"/>
                  <a:gd name="connsiteX441" fmla="*/ 369728 w 4543952"/>
                  <a:gd name="connsiteY441" fmla="*/ 1303023 h 6858000"/>
                  <a:gd name="connsiteX442" fmla="*/ 389921 w 4543952"/>
                  <a:gd name="connsiteY442" fmla="*/ 1230632 h 6858000"/>
                  <a:gd name="connsiteX443" fmla="*/ 402495 w 4543952"/>
                  <a:gd name="connsiteY443" fmla="*/ 1048124 h 6858000"/>
                  <a:gd name="connsiteX444" fmla="*/ 404019 w 4543952"/>
                  <a:gd name="connsiteY444" fmla="*/ 1036886 h 6858000"/>
                  <a:gd name="connsiteX445" fmla="*/ 393923 w 4543952"/>
                  <a:gd name="connsiteY445" fmla="*/ 975732 h 6858000"/>
                  <a:gd name="connsiteX446" fmla="*/ 379634 w 4543952"/>
                  <a:gd name="connsiteY446" fmla="*/ 945443 h 6858000"/>
                  <a:gd name="connsiteX447" fmla="*/ 364774 w 4543952"/>
                  <a:gd name="connsiteY447" fmla="*/ 898197 h 6858000"/>
                  <a:gd name="connsiteX448" fmla="*/ 359250 w 4543952"/>
                  <a:gd name="connsiteY448" fmla="*/ 850188 h 6858000"/>
                  <a:gd name="connsiteX449" fmla="*/ 381730 w 4543952"/>
                  <a:gd name="connsiteY449" fmla="*/ 769604 h 6858000"/>
                  <a:gd name="connsiteX450" fmla="*/ 384016 w 4543952"/>
                  <a:gd name="connsiteY450" fmla="*/ 740267 h 6858000"/>
                  <a:gd name="connsiteX451" fmla="*/ 394875 w 4543952"/>
                  <a:gd name="connsiteY451" fmla="*/ 674922 h 6858000"/>
                  <a:gd name="connsiteX452" fmla="*/ 394113 w 4543952"/>
                  <a:gd name="connsiteY452" fmla="*/ 617771 h 6858000"/>
                  <a:gd name="connsiteX453" fmla="*/ 376776 w 4543952"/>
                  <a:gd name="connsiteY453" fmla="*/ 571859 h 6858000"/>
                  <a:gd name="connsiteX454" fmla="*/ 373348 w 4543952"/>
                  <a:gd name="connsiteY454" fmla="*/ 505181 h 6858000"/>
                  <a:gd name="connsiteX455" fmla="*/ 385920 w 4543952"/>
                  <a:gd name="connsiteY455" fmla="*/ 462125 h 6858000"/>
                  <a:gd name="connsiteX456" fmla="*/ 387634 w 4543952"/>
                  <a:gd name="connsiteY456" fmla="*/ 453363 h 6858000"/>
                  <a:gd name="connsiteX457" fmla="*/ 388399 w 4543952"/>
                  <a:gd name="connsiteY457" fmla="*/ 340773 h 6858000"/>
                  <a:gd name="connsiteX458" fmla="*/ 350487 w 4543952"/>
                  <a:gd name="connsiteY458" fmla="*/ 200181 h 6858000"/>
                  <a:gd name="connsiteX459" fmla="*/ 342485 w 4543952"/>
                  <a:gd name="connsiteY459" fmla="*/ 176938 h 6858000"/>
                  <a:gd name="connsiteX460" fmla="*/ 328579 w 4543952"/>
                  <a:gd name="connsiteY460" fmla="*/ 63586 h 6858000"/>
                  <a:gd name="connsiteX461" fmla="*/ 314480 w 4543952"/>
                  <a:gd name="connsiteY461" fmla="*/ 28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Lst>
                <a:rect l="l" t="t" r="r" b="b"/>
                <a:pathLst>
                  <a:path w="4543952"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2"/>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2"/>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4"/>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4"/>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3" y="2435912"/>
                    </a:cubicBezTo>
                    <a:lnTo>
                      <a:pt x="415303" y="2435912"/>
                    </a:lnTo>
                    <a:lnTo>
                      <a:pt x="415303" y="2435912"/>
                    </a:lnTo>
                    <a:lnTo>
                      <a:pt x="414227" y="2440915"/>
                    </a:lnTo>
                    <a:lnTo>
                      <a:pt x="409472" y="2463016"/>
                    </a:lnTo>
                    <a:lnTo>
                      <a:pt x="409472" y="2463017"/>
                    </a:lnTo>
                    <a:lnTo>
                      <a:pt x="411535" y="2490550"/>
                    </a:lnTo>
                    <a:lnTo>
                      <a:pt x="418115" y="2518261"/>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1"/>
                    </a:lnTo>
                    <a:lnTo>
                      <a:pt x="409472" y="2463017"/>
                    </a:lnTo>
                    <a:lnTo>
                      <a:pt x="414227" y="2440915"/>
                    </a:lnTo>
                    <a:lnTo>
                      <a:pt x="415303"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4" y="338897"/>
                    </a:lnTo>
                    <a:lnTo>
                      <a:pt x="778363" y="367327"/>
                    </a:lnTo>
                    <a:lnTo>
                      <a:pt x="774553" y="395639"/>
                    </a:lnTo>
                    <a:lnTo>
                      <a:pt x="784454" y="338897"/>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43952" y="1"/>
                    </a:lnTo>
                    <a:lnTo>
                      <a:pt x="4543952"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C99245BA-7784-4E0D-ABE1-A4FB596E4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48048" y="0"/>
                <a:ext cx="4543952" cy="6858000"/>
              </a:xfrm>
              <a:custGeom>
                <a:avLst/>
                <a:gdLst>
                  <a:gd name="connsiteX0" fmla="*/ 328959 w 4543952"/>
                  <a:gd name="connsiteY0" fmla="*/ 6564619 h 6858000"/>
                  <a:gd name="connsiteX1" fmla="*/ 306480 w 4543952"/>
                  <a:gd name="connsiteY1" fmla="*/ 6588624 h 6858000"/>
                  <a:gd name="connsiteX2" fmla="*/ 289858 w 4543952"/>
                  <a:gd name="connsiteY2" fmla="*/ 6625223 h 6858000"/>
                  <a:gd name="connsiteX3" fmla="*/ 289858 w 4543952"/>
                  <a:gd name="connsiteY3" fmla="*/ 6625224 h 6858000"/>
                  <a:gd name="connsiteX4" fmla="*/ 289870 w 4543952"/>
                  <a:gd name="connsiteY4" fmla="*/ 6645551 h 6858000"/>
                  <a:gd name="connsiteX5" fmla="*/ 296953 w 4543952"/>
                  <a:gd name="connsiteY5" fmla="*/ 6662539 h 6858000"/>
                  <a:gd name="connsiteX6" fmla="*/ 296953 w 4543952"/>
                  <a:gd name="connsiteY6" fmla="*/ 6662541 h 6858000"/>
                  <a:gd name="connsiteX7" fmla="*/ 296954 w 4543952"/>
                  <a:gd name="connsiteY7" fmla="*/ 6662543 h 6858000"/>
                  <a:gd name="connsiteX8" fmla="*/ 311551 w 4543952"/>
                  <a:gd name="connsiteY8" fmla="*/ 6702975 h 6858000"/>
                  <a:gd name="connsiteX9" fmla="*/ 297715 w 4543952"/>
                  <a:gd name="connsiteY9" fmla="*/ 6742551 h 6858000"/>
                  <a:gd name="connsiteX10" fmla="*/ 297714 w 4543952"/>
                  <a:gd name="connsiteY10" fmla="*/ 6742554 h 6858000"/>
                  <a:gd name="connsiteX11" fmla="*/ 283011 w 4543952"/>
                  <a:gd name="connsiteY11" fmla="*/ 6776799 h 6858000"/>
                  <a:gd name="connsiteX12" fmla="*/ 278238 w 4543952"/>
                  <a:gd name="connsiteY12" fmla="*/ 6812061 h 6858000"/>
                  <a:gd name="connsiteX13" fmla="*/ 278237 w 4543952"/>
                  <a:gd name="connsiteY13" fmla="*/ 6812062 h 6858000"/>
                  <a:gd name="connsiteX14" fmla="*/ 278237 w 4543952"/>
                  <a:gd name="connsiteY14" fmla="*/ 6812063 h 6858000"/>
                  <a:gd name="connsiteX15" fmla="*/ 278238 w 4543952"/>
                  <a:gd name="connsiteY15" fmla="*/ 6812061 h 6858000"/>
                  <a:gd name="connsiteX16" fmla="*/ 297714 w 4543952"/>
                  <a:gd name="connsiteY16" fmla="*/ 6742554 h 6858000"/>
                  <a:gd name="connsiteX17" fmla="*/ 297715 w 4543952"/>
                  <a:gd name="connsiteY17" fmla="*/ 6742552 h 6858000"/>
                  <a:gd name="connsiteX18" fmla="*/ 311551 w 4543952"/>
                  <a:gd name="connsiteY18" fmla="*/ 6702976 h 6858000"/>
                  <a:gd name="connsiteX19" fmla="*/ 311551 w 4543952"/>
                  <a:gd name="connsiteY19" fmla="*/ 6702975 h 6858000"/>
                  <a:gd name="connsiteX20" fmla="*/ 308405 w 4543952"/>
                  <a:gd name="connsiteY20" fmla="*/ 6683026 h 6858000"/>
                  <a:gd name="connsiteX21" fmla="*/ 296954 w 4543952"/>
                  <a:gd name="connsiteY21" fmla="*/ 6662543 h 6858000"/>
                  <a:gd name="connsiteX22" fmla="*/ 296953 w 4543952"/>
                  <a:gd name="connsiteY22" fmla="*/ 6662540 h 6858000"/>
                  <a:gd name="connsiteX23" fmla="*/ 296953 w 4543952"/>
                  <a:gd name="connsiteY23" fmla="*/ 6662539 h 6858000"/>
                  <a:gd name="connsiteX24" fmla="*/ 289858 w 4543952"/>
                  <a:gd name="connsiteY24" fmla="*/ 6625224 h 6858000"/>
                  <a:gd name="connsiteX25" fmla="*/ 306480 w 4543952"/>
                  <a:gd name="connsiteY25" fmla="*/ 6588625 h 6858000"/>
                  <a:gd name="connsiteX26" fmla="*/ 328959 w 4543952"/>
                  <a:gd name="connsiteY26" fmla="*/ 6564620 h 6858000"/>
                  <a:gd name="connsiteX27" fmla="*/ 248638 w 4543952"/>
                  <a:gd name="connsiteY27" fmla="*/ 6438980 h 6858000"/>
                  <a:gd name="connsiteX28" fmla="*/ 268569 w 4543952"/>
                  <a:gd name="connsiteY28" fmla="*/ 6463840 h 6858000"/>
                  <a:gd name="connsiteX29" fmla="*/ 268572 w 4543952"/>
                  <a:gd name="connsiteY29" fmla="*/ 6463848 h 6858000"/>
                  <a:gd name="connsiteX30" fmla="*/ 279556 w 4543952"/>
                  <a:gd name="connsiteY30" fmla="*/ 6508051 h 6858000"/>
                  <a:gd name="connsiteX31" fmla="*/ 282367 w 4543952"/>
                  <a:gd name="connsiteY31" fmla="*/ 6513011 h 6858000"/>
                  <a:gd name="connsiteX32" fmla="*/ 284834 w 4543952"/>
                  <a:gd name="connsiteY32" fmla="*/ 6521803 h 6858000"/>
                  <a:gd name="connsiteX33" fmla="*/ 301172 w 4543952"/>
                  <a:gd name="connsiteY33" fmla="*/ 6546194 h 6858000"/>
                  <a:gd name="connsiteX34" fmla="*/ 301172 w 4543952"/>
                  <a:gd name="connsiteY34" fmla="*/ 6546193 h 6858000"/>
                  <a:gd name="connsiteX35" fmla="*/ 282367 w 4543952"/>
                  <a:gd name="connsiteY35" fmla="*/ 6513011 h 6858000"/>
                  <a:gd name="connsiteX36" fmla="*/ 268572 w 4543952"/>
                  <a:gd name="connsiteY36" fmla="*/ 6463848 h 6858000"/>
                  <a:gd name="connsiteX37" fmla="*/ 268569 w 4543952"/>
                  <a:gd name="connsiteY37" fmla="*/ 6463839 h 6858000"/>
                  <a:gd name="connsiteX38" fmla="*/ 166047 w 4543952"/>
                  <a:gd name="connsiteY38" fmla="*/ 6392242 h 6858000"/>
                  <a:gd name="connsiteX39" fmla="*/ 173364 w 4543952"/>
                  <a:gd name="connsiteY39" fmla="*/ 6407332 h 6858000"/>
                  <a:gd name="connsiteX40" fmla="*/ 173364 w 4543952"/>
                  <a:gd name="connsiteY40" fmla="*/ 6407331 h 6858000"/>
                  <a:gd name="connsiteX41" fmla="*/ 401733 w 4543952"/>
                  <a:gd name="connsiteY41" fmla="*/ 4221390 h 6858000"/>
                  <a:gd name="connsiteX42" fmla="*/ 396017 w 4543952"/>
                  <a:gd name="connsiteY42" fmla="*/ 4253013 h 6858000"/>
                  <a:gd name="connsiteX43" fmla="*/ 356201 w 4543952"/>
                  <a:gd name="connsiteY43" fmla="*/ 4324644 h 6858000"/>
                  <a:gd name="connsiteX44" fmla="*/ 347247 w 4543952"/>
                  <a:gd name="connsiteY44" fmla="*/ 4363889 h 6858000"/>
                  <a:gd name="connsiteX45" fmla="*/ 347247 w 4543952"/>
                  <a:gd name="connsiteY45" fmla="*/ 4363890 h 6858000"/>
                  <a:gd name="connsiteX46" fmla="*/ 348009 w 4543952"/>
                  <a:gd name="connsiteY46" fmla="*/ 4482004 h 6858000"/>
                  <a:gd name="connsiteX47" fmla="*/ 408019 w 4543952"/>
                  <a:gd name="connsiteY47" fmla="*/ 4659174 h 6858000"/>
                  <a:gd name="connsiteX48" fmla="*/ 416021 w 4543952"/>
                  <a:gd name="connsiteY48" fmla="*/ 4677655 h 6858000"/>
                  <a:gd name="connsiteX49" fmla="*/ 425928 w 4543952"/>
                  <a:gd name="connsiteY49" fmla="*/ 4767764 h 6858000"/>
                  <a:gd name="connsiteX50" fmla="*/ 427237 w 4543952"/>
                  <a:gd name="connsiteY50" fmla="*/ 4800482 h 6858000"/>
                  <a:gd name="connsiteX51" fmla="*/ 412401 w 4543952"/>
                  <a:gd name="connsiteY51" fmla="*/ 4828915 h 6858000"/>
                  <a:gd name="connsiteX52" fmla="*/ 391971 w 4543952"/>
                  <a:gd name="connsiteY52" fmla="*/ 4857316 h 6858000"/>
                  <a:gd name="connsiteX53" fmla="*/ 390221 w 4543952"/>
                  <a:gd name="connsiteY53" fmla="*/ 4863342 h 6858000"/>
                  <a:gd name="connsiteX54" fmla="*/ 387469 w 4543952"/>
                  <a:gd name="connsiteY54" fmla="*/ 4867613 h 6858000"/>
                  <a:gd name="connsiteX55" fmla="*/ 382691 w 4543952"/>
                  <a:gd name="connsiteY55" fmla="*/ 4889274 h 6858000"/>
                  <a:gd name="connsiteX56" fmla="*/ 382691 w 4543952"/>
                  <a:gd name="connsiteY56" fmla="*/ 4889275 h 6858000"/>
                  <a:gd name="connsiteX57" fmla="*/ 384396 w 4543952"/>
                  <a:gd name="connsiteY57" fmla="*/ 4912168 h 6858000"/>
                  <a:gd name="connsiteX58" fmla="*/ 385799 w 4543952"/>
                  <a:gd name="connsiteY58" fmla="*/ 4933804 h 6858000"/>
                  <a:gd name="connsiteX59" fmla="*/ 378247 w 4543952"/>
                  <a:gd name="connsiteY59" fmla="*/ 4957452 h 6858000"/>
                  <a:gd name="connsiteX60" fmla="*/ 360964 w 4543952"/>
                  <a:gd name="connsiteY60" fmla="*/ 4987036 h 6858000"/>
                  <a:gd name="connsiteX61" fmla="*/ 334485 w 4543952"/>
                  <a:gd name="connsiteY61" fmla="*/ 5041520 h 6858000"/>
                  <a:gd name="connsiteX62" fmla="*/ 321371 w 4543952"/>
                  <a:gd name="connsiteY62" fmla="*/ 5087422 h 6858000"/>
                  <a:gd name="connsiteX63" fmla="*/ 321364 w 4543952"/>
                  <a:gd name="connsiteY63" fmla="*/ 5087449 h 6858000"/>
                  <a:gd name="connsiteX64" fmla="*/ 315482 w 4543952"/>
                  <a:gd name="connsiteY64" fmla="*/ 5102460 h 6858000"/>
                  <a:gd name="connsiteX65" fmla="*/ 308338 w 4543952"/>
                  <a:gd name="connsiteY65" fmla="*/ 5133219 h 6858000"/>
                  <a:gd name="connsiteX66" fmla="*/ 308337 w 4543952"/>
                  <a:gd name="connsiteY66" fmla="*/ 5133223 h 6858000"/>
                  <a:gd name="connsiteX67" fmla="*/ 308337 w 4543952"/>
                  <a:gd name="connsiteY67" fmla="*/ 5133224 h 6858000"/>
                  <a:gd name="connsiteX68" fmla="*/ 315052 w 4543952"/>
                  <a:gd name="connsiteY68" fmla="*/ 5166113 h 6858000"/>
                  <a:gd name="connsiteX69" fmla="*/ 314362 w 4543952"/>
                  <a:gd name="connsiteY69" fmla="*/ 5172089 h 6858000"/>
                  <a:gd name="connsiteX70" fmla="*/ 311814 w 4543952"/>
                  <a:gd name="connsiteY70" fmla="*/ 5179066 h 6858000"/>
                  <a:gd name="connsiteX71" fmla="*/ 311814 w 4543952"/>
                  <a:gd name="connsiteY71" fmla="*/ 5179067 h 6858000"/>
                  <a:gd name="connsiteX72" fmla="*/ 335437 w 4543952"/>
                  <a:gd name="connsiteY72" fmla="*/ 5272796 h 6858000"/>
                  <a:gd name="connsiteX73" fmla="*/ 360397 w 4543952"/>
                  <a:gd name="connsiteY73" fmla="*/ 5321350 h 6858000"/>
                  <a:gd name="connsiteX74" fmla="*/ 364317 w 4543952"/>
                  <a:gd name="connsiteY74" fmla="*/ 5355013 h 6858000"/>
                  <a:gd name="connsiteX75" fmla="*/ 359440 w 4543952"/>
                  <a:gd name="connsiteY75" fmla="*/ 5385383 h 6858000"/>
                  <a:gd name="connsiteX76" fmla="*/ 351249 w 4543952"/>
                  <a:gd name="connsiteY76" fmla="*/ 5425581 h 6858000"/>
                  <a:gd name="connsiteX77" fmla="*/ 339627 w 4543952"/>
                  <a:gd name="connsiteY77" fmla="*/ 5480636 h 6858000"/>
                  <a:gd name="connsiteX78" fmla="*/ 335103 w 4543952"/>
                  <a:gd name="connsiteY78" fmla="*/ 5507666 h 6858000"/>
                  <a:gd name="connsiteX79" fmla="*/ 335103 w 4543952"/>
                  <a:gd name="connsiteY79" fmla="*/ 5507667 h 6858000"/>
                  <a:gd name="connsiteX80" fmla="*/ 337324 w 4543952"/>
                  <a:gd name="connsiteY80" fmla="*/ 5520421 h 6858000"/>
                  <a:gd name="connsiteX81" fmla="*/ 345722 w 4543952"/>
                  <a:gd name="connsiteY81" fmla="*/ 5531691 h 6858000"/>
                  <a:gd name="connsiteX82" fmla="*/ 345723 w 4543952"/>
                  <a:gd name="connsiteY82" fmla="*/ 5531693 h 6858000"/>
                  <a:gd name="connsiteX83" fmla="*/ 355869 w 4543952"/>
                  <a:gd name="connsiteY83" fmla="*/ 5547577 h 6858000"/>
                  <a:gd name="connsiteX84" fmla="*/ 346295 w 4543952"/>
                  <a:gd name="connsiteY84" fmla="*/ 5562745 h 6858000"/>
                  <a:gd name="connsiteX85" fmla="*/ 275047 w 4543952"/>
                  <a:gd name="connsiteY85" fmla="*/ 5704482 h 6858000"/>
                  <a:gd name="connsiteX86" fmla="*/ 269141 w 4543952"/>
                  <a:gd name="connsiteY86" fmla="*/ 5740487 h 6858000"/>
                  <a:gd name="connsiteX87" fmla="*/ 260376 w 4543952"/>
                  <a:gd name="connsiteY87" fmla="*/ 5760872 h 6858000"/>
                  <a:gd name="connsiteX88" fmla="*/ 171981 w 4543952"/>
                  <a:gd name="connsiteY88" fmla="*/ 5883750 h 6858000"/>
                  <a:gd name="connsiteX89" fmla="*/ 171979 w 4543952"/>
                  <a:gd name="connsiteY89" fmla="*/ 5883755 h 6858000"/>
                  <a:gd name="connsiteX90" fmla="*/ 160957 w 4543952"/>
                  <a:gd name="connsiteY90" fmla="*/ 5909350 h 6858000"/>
                  <a:gd name="connsiteX91" fmla="*/ 154076 w 4543952"/>
                  <a:gd name="connsiteY91" fmla="*/ 5935945 h 6858000"/>
                  <a:gd name="connsiteX92" fmla="*/ 154075 w 4543952"/>
                  <a:gd name="connsiteY92" fmla="*/ 5935948 h 6858000"/>
                  <a:gd name="connsiteX93" fmla="*/ 154075 w 4543952"/>
                  <a:gd name="connsiteY93" fmla="*/ 5935949 h 6858000"/>
                  <a:gd name="connsiteX94" fmla="*/ 154242 w 4543952"/>
                  <a:gd name="connsiteY94" fmla="*/ 5964476 h 6858000"/>
                  <a:gd name="connsiteX95" fmla="*/ 157695 w 4543952"/>
                  <a:gd name="connsiteY95" fmla="*/ 5993289 h 6858000"/>
                  <a:gd name="connsiteX96" fmla="*/ 157695 w 4543952"/>
                  <a:gd name="connsiteY96" fmla="*/ 5993291 h 6858000"/>
                  <a:gd name="connsiteX97" fmla="*/ 164171 w 4543952"/>
                  <a:gd name="connsiteY97" fmla="*/ 6026440 h 6858000"/>
                  <a:gd name="connsiteX98" fmla="*/ 220371 w 4543952"/>
                  <a:gd name="connsiteY98" fmla="*/ 6108738 h 6858000"/>
                  <a:gd name="connsiteX99" fmla="*/ 234064 w 4543952"/>
                  <a:gd name="connsiteY99" fmla="*/ 6133314 h 6858000"/>
                  <a:gd name="connsiteX100" fmla="*/ 218468 w 4543952"/>
                  <a:gd name="connsiteY100" fmla="*/ 6155599 h 6858000"/>
                  <a:gd name="connsiteX101" fmla="*/ 218465 w 4543952"/>
                  <a:gd name="connsiteY101" fmla="*/ 6155601 h 6858000"/>
                  <a:gd name="connsiteX102" fmla="*/ 179794 w 4543952"/>
                  <a:gd name="connsiteY102" fmla="*/ 6228755 h 6858000"/>
                  <a:gd name="connsiteX103" fmla="*/ 162457 w 4543952"/>
                  <a:gd name="connsiteY103" fmla="*/ 6361538 h 6858000"/>
                  <a:gd name="connsiteX104" fmla="*/ 162457 w 4543952"/>
                  <a:gd name="connsiteY104" fmla="*/ 6361539 h 6858000"/>
                  <a:gd name="connsiteX105" fmla="*/ 179794 w 4543952"/>
                  <a:gd name="connsiteY105" fmla="*/ 6228756 h 6858000"/>
                  <a:gd name="connsiteX106" fmla="*/ 218465 w 4543952"/>
                  <a:gd name="connsiteY106" fmla="*/ 6155602 h 6858000"/>
                  <a:gd name="connsiteX107" fmla="*/ 218468 w 4543952"/>
                  <a:gd name="connsiteY107" fmla="*/ 6155599 h 6858000"/>
                  <a:gd name="connsiteX108" fmla="*/ 230364 w 4543952"/>
                  <a:gd name="connsiteY108" fmla="*/ 6143189 h 6858000"/>
                  <a:gd name="connsiteX109" fmla="*/ 234064 w 4543952"/>
                  <a:gd name="connsiteY109" fmla="*/ 6133314 h 6858000"/>
                  <a:gd name="connsiteX110" fmla="*/ 234064 w 4543952"/>
                  <a:gd name="connsiteY110" fmla="*/ 6133313 h 6858000"/>
                  <a:gd name="connsiteX111" fmla="*/ 220371 w 4543952"/>
                  <a:gd name="connsiteY111" fmla="*/ 6108737 h 6858000"/>
                  <a:gd name="connsiteX112" fmla="*/ 164171 w 4543952"/>
                  <a:gd name="connsiteY112" fmla="*/ 6026439 h 6858000"/>
                  <a:gd name="connsiteX113" fmla="*/ 157695 w 4543952"/>
                  <a:gd name="connsiteY113" fmla="*/ 5993290 h 6858000"/>
                  <a:gd name="connsiteX114" fmla="*/ 157695 w 4543952"/>
                  <a:gd name="connsiteY114" fmla="*/ 5993289 h 6858000"/>
                  <a:gd name="connsiteX115" fmla="*/ 154075 w 4543952"/>
                  <a:gd name="connsiteY115" fmla="*/ 5935949 h 6858000"/>
                  <a:gd name="connsiteX116" fmla="*/ 154076 w 4543952"/>
                  <a:gd name="connsiteY116" fmla="*/ 5935945 h 6858000"/>
                  <a:gd name="connsiteX117" fmla="*/ 171979 w 4543952"/>
                  <a:gd name="connsiteY117" fmla="*/ 5883755 h 6858000"/>
                  <a:gd name="connsiteX118" fmla="*/ 171981 w 4543952"/>
                  <a:gd name="connsiteY118" fmla="*/ 5883751 h 6858000"/>
                  <a:gd name="connsiteX119" fmla="*/ 260376 w 4543952"/>
                  <a:gd name="connsiteY119" fmla="*/ 5760873 h 6858000"/>
                  <a:gd name="connsiteX120" fmla="*/ 269141 w 4543952"/>
                  <a:gd name="connsiteY120" fmla="*/ 5740488 h 6858000"/>
                  <a:gd name="connsiteX121" fmla="*/ 275047 w 4543952"/>
                  <a:gd name="connsiteY121" fmla="*/ 5704483 h 6858000"/>
                  <a:gd name="connsiteX122" fmla="*/ 346295 w 4543952"/>
                  <a:gd name="connsiteY122" fmla="*/ 5562746 h 6858000"/>
                  <a:gd name="connsiteX123" fmla="*/ 355869 w 4543952"/>
                  <a:gd name="connsiteY123" fmla="*/ 5547578 h 6858000"/>
                  <a:gd name="connsiteX124" fmla="*/ 355869 w 4543952"/>
                  <a:gd name="connsiteY124" fmla="*/ 5547577 h 6858000"/>
                  <a:gd name="connsiteX125" fmla="*/ 345723 w 4543952"/>
                  <a:gd name="connsiteY125" fmla="*/ 5531692 h 6858000"/>
                  <a:gd name="connsiteX126" fmla="*/ 345722 w 4543952"/>
                  <a:gd name="connsiteY126" fmla="*/ 5531691 h 6858000"/>
                  <a:gd name="connsiteX127" fmla="*/ 335103 w 4543952"/>
                  <a:gd name="connsiteY127" fmla="*/ 5507667 h 6858000"/>
                  <a:gd name="connsiteX128" fmla="*/ 339627 w 4543952"/>
                  <a:gd name="connsiteY128" fmla="*/ 5480637 h 6858000"/>
                  <a:gd name="connsiteX129" fmla="*/ 351249 w 4543952"/>
                  <a:gd name="connsiteY129" fmla="*/ 5425582 h 6858000"/>
                  <a:gd name="connsiteX130" fmla="*/ 359440 w 4543952"/>
                  <a:gd name="connsiteY130" fmla="*/ 5385384 h 6858000"/>
                  <a:gd name="connsiteX131" fmla="*/ 364317 w 4543952"/>
                  <a:gd name="connsiteY131" fmla="*/ 5355014 h 6858000"/>
                  <a:gd name="connsiteX132" fmla="*/ 364317 w 4543952"/>
                  <a:gd name="connsiteY132" fmla="*/ 5355013 h 6858000"/>
                  <a:gd name="connsiteX133" fmla="*/ 362870 w 4543952"/>
                  <a:gd name="connsiteY133" fmla="*/ 5326162 h 6858000"/>
                  <a:gd name="connsiteX134" fmla="*/ 360397 w 4543952"/>
                  <a:gd name="connsiteY134" fmla="*/ 5321350 h 6858000"/>
                  <a:gd name="connsiteX135" fmla="*/ 359341 w 4543952"/>
                  <a:gd name="connsiteY135" fmla="*/ 5312287 h 6858000"/>
                  <a:gd name="connsiteX136" fmla="*/ 335437 w 4543952"/>
                  <a:gd name="connsiteY136" fmla="*/ 5272795 h 6858000"/>
                  <a:gd name="connsiteX137" fmla="*/ 311981 w 4543952"/>
                  <a:gd name="connsiteY137" fmla="*/ 5229432 h 6858000"/>
                  <a:gd name="connsiteX138" fmla="*/ 311814 w 4543952"/>
                  <a:gd name="connsiteY138" fmla="*/ 5179067 h 6858000"/>
                  <a:gd name="connsiteX139" fmla="*/ 314362 w 4543952"/>
                  <a:gd name="connsiteY139" fmla="*/ 5172090 h 6858000"/>
                  <a:gd name="connsiteX140" fmla="*/ 315052 w 4543952"/>
                  <a:gd name="connsiteY140" fmla="*/ 5166113 h 6858000"/>
                  <a:gd name="connsiteX141" fmla="*/ 315052 w 4543952"/>
                  <a:gd name="connsiteY141" fmla="*/ 5166112 h 6858000"/>
                  <a:gd name="connsiteX142" fmla="*/ 308337 w 4543952"/>
                  <a:gd name="connsiteY142" fmla="*/ 5133224 h 6858000"/>
                  <a:gd name="connsiteX143" fmla="*/ 308338 w 4543952"/>
                  <a:gd name="connsiteY143" fmla="*/ 5133219 h 6858000"/>
                  <a:gd name="connsiteX144" fmla="*/ 321364 w 4543952"/>
                  <a:gd name="connsiteY144" fmla="*/ 5087449 h 6858000"/>
                  <a:gd name="connsiteX145" fmla="*/ 327270 w 4543952"/>
                  <a:gd name="connsiteY145" fmla="*/ 5072375 h 6858000"/>
                  <a:gd name="connsiteX146" fmla="*/ 334485 w 4543952"/>
                  <a:gd name="connsiteY146" fmla="*/ 5041521 h 6858000"/>
                  <a:gd name="connsiteX147" fmla="*/ 360964 w 4543952"/>
                  <a:gd name="connsiteY147" fmla="*/ 4987037 h 6858000"/>
                  <a:gd name="connsiteX148" fmla="*/ 376969 w 4543952"/>
                  <a:gd name="connsiteY148" fmla="*/ 4961455 h 6858000"/>
                  <a:gd name="connsiteX149" fmla="*/ 378247 w 4543952"/>
                  <a:gd name="connsiteY149" fmla="*/ 4957452 h 6858000"/>
                  <a:gd name="connsiteX150" fmla="*/ 381039 w 4543952"/>
                  <a:gd name="connsiteY150" fmla="*/ 4952672 h 6858000"/>
                  <a:gd name="connsiteX151" fmla="*/ 385799 w 4543952"/>
                  <a:gd name="connsiteY151" fmla="*/ 4933804 h 6858000"/>
                  <a:gd name="connsiteX152" fmla="*/ 384396 w 4543952"/>
                  <a:gd name="connsiteY152" fmla="*/ 4912167 h 6858000"/>
                  <a:gd name="connsiteX153" fmla="*/ 382691 w 4543952"/>
                  <a:gd name="connsiteY153" fmla="*/ 4889274 h 6858000"/>
                  <a:gd name="connsiteX154" fmla="*/ 390221 w 4543952"/>
                  <a:gd name="connsiteY154" fmla="*/ 4863342 h 6858000"/>
                  <a:gd name="connsiteX155" fmla="*/ 412401 w 4543952"/>
                  <a:gd name="connsiteY155" fmla="*/ 4828916 h 6858000"/>
                  <a:gd name="connsiteX156" fmla="*/ 427237 w 4543952"/>
                  <a:gd name="connsiteY156" fmla="*/ 4800483 h 6858000"/>
                  <a:gd name="connsiteX157" fmla="*/ 427237 w 4543952"/>
                  <a:gd name="connsiteY157" fmla="*/ 4800482 h 6858000"/>
                  <a:gd name="connsiteX158" fmla="*/ 425928 w 4543952"/>
                  <a:gd name="connsiteY158" fmla="*/ 4767763 h 6858000"/>
                  <a:gd name="connsiteX159" fmla="*/ 416021 w 4543952"/>
                  <a:gd name="connsiteY159" fmla="*/ 4677654 h 6858000"/>
                  <a:gd name="connsiteX160" fmla="*/ 408019 w 4543952"/>
                  <a:gd name="connsiteY160" fmla="*/ 4659173 h 6858000"/>
                  <a:gd name="connsiteX161" fmla="*/ 348009 w 4543952"/>
                  <a:gd name="connsiteY161" fmla="*/ 4482003 h 6858000"/>
                  <a:gd name="connsiteX162" fmla="*/ 347247 w 4543952"/>
                  <a:gd name="connsiteY162" fmla="*/ 4363890 h 6858000"/>
                  <a:gd name="connsiteX163" fmla="*/ 356201 w 4543952"/>
                  <a:gd name="connsiteY163" fmla="*/ 4324645 h 6858000"/>
                  <a:gd name="connsiteX164" fmla="*/ 396017 w 4543952"/>
                  <a:gd name="connsiteY164" fmla="*/ 4253014 h 6858000"/>
                  <a:gd name="connsiteX165" fmla="*/ 401733 w 4543952"/>
                  <a:gd name="connsiteY165" fmla="*/ 4221391 h 6858000"/>
                  <a:gd name="connsiteX166" fmla="*/ 332842 w 4543952"/>
                  <a:gd name="connsiteY166" fmla="*/ 2836171 h 6858000"/>
                  <a:gd name="connsiteX167" fmla="*/ 332842 w 4543952"/>
                  <a:gd name="connsiteY167" fmla="*/ 2836172 h 6858000"/>
                  <a:gd name="connsiteX168" fmla="*/ 341533 w 4543952"/>
                  <a:gd name="connsiteY168" fmla="*/ 2848793 h 6858000"/>
                  <a:gd name="connsiteX169" fmla="*/ 358166 w 4543952"/>
                  <a:gd name="connsiteY169" fmla="*/ 2903544 h 6858000"/>
                  <a:gd name="connsiteX170" fmla="*/ 366072 w 4543952"/>
                  <a:gd name="connsiteY170" fmla="*/ 2947858 h 6858000"/>
                  <a:gd name="connsiteX171" fmla="*/ 366072 w 4543952"/>
                  <a:gd name="connsiteY171" fmla="*/ 2947862 h 6858000"/>
                  <a:gd name="connsiteX172" fmla="*/ 362488 w 4543952"/>
                  <a:gd name="connsiteY172" fmla="*/ 2982147 h 6858000"/>
                  <a:gd name="connsiteX173" fmla="*/ 350796 w 4543952"/>
                  <a:gd name="connsiteY173" fmla="*/ 3077400 h 6858000"/>
                  <a:gd name="connsiteX174" fmla="*/ 350796 w 4543952"/>
                  <a:gd name="connsiteY174" fmla="*/ 3077401 h 6858000"/>
                  <a:gd name="connsiteX175" fmla="*/ 363250 w 4543952"/>
                  <a:gd name="connsiteY175" fmla="*/ 3172654 h 6858000"/>
                  <a:gd name="connsiteX176" fmla="*/ 410877 w 4543952"/>
                  <a:gd name="connsiteY176" fmla="*/ 3489467 h 6858000"/>
                  <a:gd name="connsiteX177" fmla="*/ 432976 w 4543952"/>
                  <a:gd name="connsiteY177" fmla="*/ 3544713 h 6858000"/>
                  <a:gd name="connsiteX178" fmla="*/ 445520 w 4543952"/>
                  <a:gd name="connsiteY178" fmla="*/ 3562320 h 6858000"/>
                  <a:gd name="connsiteX179" fmla="*/ 450598 w 4543952"/>
                  <a:gd name="connsiteY179" fmla="*/ 3574407 h 6858000"/>
                  <a:gd name="connsiteX180" fmla="*/ 448246 w 4543952"/>
                  <a:gd name="connsiteY180" fmla="*/ 3587173 h 6858000"/>
                  <a:gd name="connsiteX181" fmla="*/ 438500 w 4543952"/>
                  <a:gd name="connsiteY181" fmla="*/ 3606816 h 6858000"/>
                  <a:gd name="connsiteX182" fmla="*/ 424974 w 4543952"/>
                  <a:gd name="connsiteY182" fmla="*/ 3630631 h 6858000"/>
                  <a:gd name="connsiteX183" fmla="*/ 400733 w 4543952"/>
                  <a:gd name="connsiteY183" fmla="*/ 3680162 h 6858000"/>
                  <a:gd name="connsiteX184" fmla="*/ 400733 w 4543952"/>
                  <a:gd name="connsiteY184" fmla="*/ 3680163 h 6858000"/>
                  <a:gd name="connsiteX185" fmla="*/ 404781 w 4543952"/>
                  <a:gd name="connsiteY185" fmla="*/ 3734837 h 6858000"/>
                  <a:gd name="connsiteX186" fmla="*/ 404399 w 4543952"/>
                  <a:gd name="connsiteY186" fmla="*/ 3754651 h 6858000"/>
                  <a:gd name="connsiteX187" fmla="*/ 398042 w 4543952"/>
                  <a:gd name="connsiteY187" fmla="*/ 3789775 h 6858000"/>
                  <a:gd name="connsiteX188" fmla="*/ 398042 w 4543952"/>
                  <a:gd name="connsiteY188" fmla="*/ 3789776 h 6858000"/>
                  <a:gd name="connsiteX189" fmla="*/ 412973 w 4543952"/>
                  <a:gd name="connsiteY189" fmla="*/ 3822472 h 6858000"/>
                  <a:gd name="connsiteX190" fmla="*/ 427308 w 4543952"/>
                  <a:gd name="connsiteY190" fmla="*/ 3852619 h 6858000"/>
                  <a:gd name="connsiteX191" fmla="*/ 417926 w 4543952"/>
                  <a:gd name="connsiteY191" fmla="*/ 3885336 h 6858000"/>
                  <a:gd name="connsiteX192" fmla="*/ 417925 w 4543952"/>
                  <a:gd name="connsiteY192" fmla="*/ 3885337 h 6858000"/>
                  <a:gd name="connsiteX193" fmla="*/ 386040 w 4543952"/>
                  <a:gd name="connsiteY193" fmla="*/ 3962158 h 6858000"/>
                  <a:gd name="connsiteX194" fmla="*/ 386040 w 4543952"/>
                  <a:gd name="connsiteY194" fmla="*/ 3962159 h 6858000"/>
                  <a:gd name="connsiteX195" fmla="*/ 388431 w 4543952"/>
                  <a:gd name="connsiteY195" fmla="*/ 4002409 h 6858000"/>
                  <a:gd name="connsiteX196" fmla="*/ 401733 w 4543952"/>
                  <a:gd name="connsiteY196" fmla="*/ 4043837 h 6858000"/>
                  <a:gd name="connsiteX197" fmla="*/ 401733 w 4543952"/>
                  <a:gd name="connsiteY197" fmla="*/ 4043839 h 6858000"/>
                  <a:gd name="connsiteX198" fmla="*/ 416855 w 4543952"/>
                  <a:gd name="connsiteY198" fmla="*/ 4103825 h 6858000"/>
                  <a:gd name="connsiteX199" fmla="*/ 405544 w 4543952"/>
                  <a:gd name="connsiteY199" fmla="*/ 4165381 h 6858000"/>
                  <a:gd name="connsiteX200" fmla="*/ 405543 w 4543952"/>
                  <a:gd name="connsiteY200" fmla="*/ 4165382 h 6858000"/>
                  <a:gd name="connsiteX201" fmla="*/ 401638 w 4543952"/>
                  <a:gd name="connsiteY201" fmla="*/ 4192386 h 6858000"/>
                  <a:gd name="connsiteX202" fmla="*/ 401638 w 4543952"/>
                  <a:gd name="connsiteY202" fmla="*/ 4192387 h 6858000"/>
                  <a:gd name="connsiteX203" fmla="*/ 405543 w 4543952"/>
                  <a:gd name="connsiteY203" fmla="*/ 4165383 h 6858000"/>
                  <a:gd name="connsiteX204" fmla="*/ 405544 w 4543952"/>
                  <a:gd name="connsiteY204" fmla="*/ 4165381 h 6858000"/>
                  <a:gd name="connsiteX205" fmla="*/ 414887 w 4543952"/>
                  <a:gd name="connsiteY205" fmla="*/ 4134255 h 6858000"/>
                  <a:gd name="connsiteX206" fmla="*/ 416855 w 4543952"/>
                  <a:gd name="connsiteY206" fmla="*/ 4103825 h 6858000"/>
                  <a:gd name="connsiteX207" fmla="*/ 416855 w 4543952"/>
                  <a:gd name="connsiteY207" fmla="*/ 4103824 h 6858000"/>
                  <a:gd name="connsiteX208" fmla="*/ 401733 w 4543952"/>
                  <a:gd name="connsiteY208" fmla="*/ 4043838 h 6858000"/>
                  <a:gd name="connsiteX209" fmla="*/ 401733 w 4543952"/>
                  <a:gd name="connsiteY209" fmla="*/ 4043837 h 6858000"/>
                  <a:gd name="connsiteX210" fmla="*/ 386040 w 4543952"/>
                  <a:gd name="connsiteY210" fmla="*/ 3962159 h 6858000"/>
                  <a:gd name="connsiteX211" fmla="*/ 395544 w 4543952"/>
                  <a:gd name="connsiteY211" fmla="*/ 3923124 h 6858000"/>
                  <a:gd name="connsiteX212" fmla="*/ 417925 w 4543952"/>
                  <a:gd name="connsiteY212" fmla="*/ 3885338 h 6858000"/>
                  <a:gd name="connsiteX213" fmla="*/ 417926 w 4543952"/>
                  <a:gd name="connsiteY213" fmla="*/ 3885336 h 6858000"/>
                  <a:gd name="connsiteX214" fmla="*/ 426528 w 4543952"/>
                  <a:gd name="connsiteY214" fmla="*/ 3868763 h 6858000"/>
                  <a:gd name="connsiteX215" fmla="*/ 427308 w 4543952"/>
                  <a:gd name="connsiteY215" fmla="*/ 3852619 h 6858000"/>
                  <a:gd name="connsiteX216" fmla="*/ 427308 w 4543952"/>
                  <a:gd name="connsiteY216" fmla="*/ 3852618 h 6858000"/>
                  <a:gd name="connsiteX217" fmla="*/ 412973 w 4543952"/>
                  <a:gd name="connsiteY217" fmla="*/ 3822471 h 6858000"/>
                  <a:gd name="connsiteX218" fmla="*/ 398042 w 4543952"/>
                  <a:gd name="connsiteY218" fmla="*/ 3789775 h 6858000"/>
                  <a:gd name="connsiteX219" fmla="*/ 404399 w 4543952"/>
                  <a:gd name="connsiteY219" fmla="*/ 3754652 h 6858000"/>
                  <a:gd name="connsiteX220" fmla="*/ 404781 w 4543952"/>
                  <a:gd name="connsiteY220" fmla="*/ 3734837 h 6858000"/>
                  <a:gd name="connsiteX221" fmla="*/ 404781 w 4543952"/>
                  <a:gd name="connsiteY221" fmla="*/ 3734836 h 6858000"/>
                  <a:gd name="connsiteX222" fmla="*/ 400733 w 4543952"/>
                  <a:gd name="connsiteY222" fmla="*/ 3680163 h 6858000"/>
                  <a:gd name="connsiteX223" fmla="*/ 407246 w 4543952"/>
                  <a:gd name="connsiteY223" fmla="*/ 3654415 h 6858000"/>
                  <a:gd name="connsiteX224" fmla="*/ 424974 w 4543952"/>
                  <a:gd name="connsiteY224" fmla="*/ 3630632 h 6858000"/>
                  <a:gd name="connsiteX225" fmla="*/ 438500 w 4543952"/>
                  <a:gd name="connsiteY225" fmla="*/ 3606817 h 6858000"/>
                  <a:gd name="connsiteX226" fmla="*/ 450598 w 4543952"/>
                  <a:gd name="connsiteY226" fmla="*/ 3574408 h 6858000"/>
                  <a:gd name="connsiteX227" fmla="*/ 450598 w 4543952"/>
                  <a:gd name="connsiteY227" fmla="*/ 3574407 h 6858000"/>
                  <a:gd name="connsiteX228" fmla="*/ 432976 w 4543952"/>
                  <a:gd name="connsiteY228" fmla="*/ 3544712 h 6858000"/>
                  <a:gd name="connsiteX229" fmla="*/ 410877 w 4543952"/>
                  <a:gd name="connsiteY229" fmla="*/ 3489466 h 6858000"/>
                  <a:gd name="connsiteX230" fmla="*/ 363250 w 4543952"/>
                  <a:gd name="connsiteY230" fmla="*/ 3172653 h 6858000"/>
                  <a:gd name="connsiteX231" fmla="*/ 350796 w 4543952"/>
                  <a:gd name="connsiteY231" fmla="*/ 3077401 h 6858000"/>
                  <a:gd name="connsiteX232" fmla="*/ 362488 w 4543952"/>
                  <a:gd name="connsiteY232" fmla="*/ 2982148 h 6858000"/>
                  <a:gd name="connsiteX233" fmla="*/ 366072 w 4543952"/>
                  <a:gd name="connsiteY233" fmla="*/ 2947862 h 6858000"/>
                  <a:gd name="connsiteX234" fmla="*/ 366072 w 4543952"/>
                  <a:gd name="connsiteY234" fmla="*/ 2947861 h 6858000"/>
                  <a:gd name="connsiteX235" fmla="*/ 366072 w 4543952"/>
                  <a:gd name="connsiteY235" fmla="*/ 2947858 h 6858000"/>
                  <a:gd name="connsiteX236" fmla="*/ 361441 w 4543952"/>
                  <a:gd name="connsiteY236" fmla="*/ 2914327 h 6858000"/>
                  <a:gd name="connsiteX237" fmla="*/ 358166 w 4543952"/>
                  <a:gd name="connsiteY237" fmla="*/ 2903544 h 6858000"/>
                  <a:gd name="connsiteX238" fmla="*/ 357138 w 4543952"/>
                  <a:gd name="connsiteY238" fmla="*/ 2897784 h 6858000"/>
                  <a:gd name="connsiteX239" fmla="*/ 341533 w 4543952"/>
                  <a:gd name="connsiteY239" fmla="*/ 2848792 h 6858000"/>
                  <a:gd name="connsiteX240" fmla="*/ 296001 w 4543952"/>
                  <a:gd name="connsiteY240" fmla="*/ 2745351 h 6858000"/>
                  <a:gd name="connsiteX241" fmla="*/ 289670 w 4543952"/>
                  <a:gd name="connsiteY241" fmla="*/ 2770757 h 6858000"/>
                  <a:gd name="connsiteX242" fmla="*/ 290080 w 4543952"/>
                  <a:gd name="connsiteY242" fmla="*/ 2778005 h 6858000"/>
                  <a:gd name="connsiteX243" fmla="*/ 289301 w 4543952"/>
                  <a:gd name="connsiteY243" fmla="*/ 2782304 h 6858000"/>
                  <a:gd name="connsiteX244" fmla="*/ 290501 w 4543952"/>
                  <a:gd name="connsiteY244" fmla="*/ 2785439 h 6858000"/>
                  <a:gd name="connsiteX245" fmla="*/ 290929 w 4543952"/>
                  <a:gd name="connsiteY245" fmla="*/ 2793022 h 6858000"/>
                  <a:gd name="connsiteX246" fmla="*/ 300579 w 4543952"/>
                  <a:gd name="connsiteY246" fmla="*/ 2811779 h 6858000"/>
                  <a:gd name="connsiteX247" fmla="*/ 300582 w 4543952"/>
                  <a:gd name="connsiteY247" fmla="*/ 2811786 h 6858000"/>
                  <a:gd name="connsiteX248" fmla="*/ 300583 w 4543952"/>
                  <a:gd name="connsiteY248" fmla="*/ 2811786 h 6858000"/>
                  <a:gd name="connsiteX249" fmla="*/ 300579 w 4543952"/>
                  <a:gd name="connsiteY249" fmla="*/ 2811779 h 6858000"/>
                  <a:gd name="connsiteX250" fmla="*/ 290501 w 4543952"/>
                  <a:gd name="connsiteY250" fmla="*/ 2785439 h 6858000"/>
                  <a:gd name="connsiteX251" fmla="*/ 290080 w 4543952"/>
                  <a:gd name="connsiteY251" fmla="*/ 2778005 h 6858000"/>
                  <a:gd name="connsiteX252" fmla="*/ 817328 w 4543952"/>
                  <a:gd name="connsiteY252" fmla="*/ 1508457 h 6858000"/>
                  <a:gd name="connsiteX253" fmla="*/ 845421 w 4543952"/>
                  <a:gd name="connsiteY253" fmla="*/ 1596212 h 6858000"/>
                  <a:gd name="connsiteX254" fmla="*/ 843517 w 4543952"/>
                  <a:gd name="connsiteY254" fmla="*/ 1624979 h 6858000"/>
                  <a:gd name="connsiteX255" fmla="*/ 786935 w 4543952"/>
                  <a:gd name="connsiteY255" fmla="*/ 1697752 h 6858000"/>
                  <a:gd name="connsiteX256" fmla="*/ 764267 w 4543952"/>
                  <a:gd name="connsiteY256" fmla="*/ 1733187 h 6858000"/>
                  <a:gd name="connsiteX257" fmla="*/ 722546 w 4543952"/>
                  <a:gd name="connsiteY257" fmla="*/ 1833774 h 6858000"/>
                  <a:gd name="connsiteX258" fmla="*/ 714925 w 4543952"/>
                  <a:gd name="connsiteY258" fmla="*/ 1842157 h 6858000"/>
                  <a:gd name="connsiteX259" fmla="*/ 624434 w 4543952"/>
                  <a:gd name="connsiteY259" fmla="*/ 1916453 h 6858000"/>
                  <a:gd name="connsiteX260" fmla="*/ 609004 w 4543952"/>
                  <a:gd name="connsiteY260" fmla="*/ 1933218 h 6858000"/>
                  <a:gd name="connsiteX261" fmla="*/ 584999 w 4543952"/>
                  <a:gd name="connsiteY261" fmla="*/ 1953412 h 6858000"/>
                  <a:gd name="connsiteX262" fmla="*/ 538516 w 4543952"/>
                  <a:gd name="connsiteY262" fmla="*/ 2016468 h 6858000"/>
                  <a:gd name="connsiteX263" fmla="*/ 523657 w 4543952"/>
                  <a:gd name="connsiteY263" fmla="*/ 2094577 h 6858000"/>
                  <a:gd name="connsiteX264" fmla="*/ 500986 w 4543952"/>
                  <a:gd name="connsiteY264" fmla="*/ 2188878 h 6858000"/>
                  <a:gd name="connsiteX265" fmla="*/ 485746 w 4543952"/>
                  <a:gd name="connsiteY265" fmla="*/ 2228313 h 6858000"/>
                  <a:gd name="connsiteX266" fmla="*/ 456789 w 4543952"/>
                  <a:gd name="connsiteY266" fmla="*/ 2334043 h 6858000"/>
                  <a:gd name="connsiteX267" fmla="*/ 432404 w 4543952"/>
                  <a:gd name="connsiteY267" fmla="*/ 2409484 h 6858000"/>
                  <a:gd name="connsiteX268" fmla="*/ 415303 w 4543952"/>
                  <a:gd name="connsiteY268" fmla="*/ 2435912 h 6858000"/>
                  <a:gd name="connsiteX269" fmla="*/ 415303 w 4543952"/>
                  <a:gd name="connsiteY269" fmla="*/ 2435912 h 6858000"/>
                  <a:gd name="connsiteX270" fmla="*/ 415303 w 4543952"/>
                  <a:gd name="connsiteY270" fmla="*/ 2435912 h 6858000"/>
                  <a:gd name="connsiteX271" fmla="*/ 414227 w 4543952"/>
                  <a:gd name="connsiteY271" fmla="*/ 2440915 h 6858000"/>
                  <a:gd name="connsiteX272" fmla="*/ 409472 w 4543952"/>
                  <a:gd name="connsiteY272" fmla="*/ 2463016 h 6858000"/>
                  <a:gd name="connsiteX273" fmla="*/ 409472 w 4543952"/>
                  <a:gd name="connsiteY273" fmla="*/ 2463017 h 6858000"/>
                  <a:gd name="connsiteX274" fmla="*/ 411535 w 4543952"/>
                  <a:gd name="connsiteY274" fmla="*/ 2490550 h 6858000"/>
                  <a:gd name="connsiteX275" fmla="*/ 418115 w 4543952"/>
                  <a:gd name="connsiteY275" fmla="*/ 2518261 h 6858000"/>
                  <a:gd name="connsiteX276" fmla="*/ 418115 w 4543952"/>
                  <a:gd name="connsiteY276" fmla="*/ 2518264 h 6858000"/>
                  <a:gd name="connsiteX277" fmla="*/ 421759 w 4543952"/>
                  <a:gd name="connsiteY277" fmla="*/ 2545006 h 6858000"/>
                  <a:gd name="connsiteX278" fmla="*/ 417545 w 4543952"/>
                  <a:gd name="connsiteY278" fmla="*/ 2571033 h 6858000"/>
                  <a:gd name="connsiteX279" fmla="*/ 344391 w 4543952"/>
                  <a:gd name="connsiteY279" fmla="*/ 2668000 h 6858000"/>
                  <a:gd name="connsiteX280" fmla="*/ 296001 w 4543952"/>
                  <a:gd name="connsiteY280" fmla="*/ 2745347 h 6858000"/>
                  <a:gd name="connsiteX281" fmla="*/ 296001 w 4543952"/>
                  <a:gd name="connsiteY281" fmla="*/ 2745348 h 6858000"/>
                  <a:gd name="connsiteX282" fmla="*/ 344391 w 4543952"/>
                  <a:gd name="connsiteY282" fmla="*/ 2668001 h 6858000"/>
                  <a:gd name="connsiteX283" fmla="*/ 417545 w 4543952"/>
                  <a:gd name="connsiteY283" fmla="*/ 2571034 h 6858000"/>
                  <a:gd name="connsiteX284" fmla="*/ 421760 w 4543952"/>
                  <a:gd name="connsiteY284" fmla="*/ 2545006 h 6858000"/>
                  <a:gd name="connsiteX285" fmla="*/ 421759 w 4543952"/>
                  <a:gd name="connsiteY285" fmla="*/ 2545006 h 6858000"/>
                  <a:gd name="connsiteX286" fmla="*/ 421760 w 4543952"/>
                  <a:gd name="connsiteY286" fmla="*/ 2545005 h 6858000"/>
                  <a:gd name="connsiteX287" fmla="*/ 418115 w 4543952"/>
                  <a:gd name="connsiteY287" fmla="*/ 2518263 h 6858000"/>
                  <a:gd name="connsiteX288" fmla="*/ 418115 w 4543952"/>
                  <a:gd name="connsiteY288" fmla="*/ 2518261 h 6858000"/>
                  <a:gd name="connsiteX289" fmla="*/ 409472 w 4543952"/>
                  <a:gd name="connsiteY289" fmla="*/ 2463017 h 6858000"/>
                  <a:gd name="connsiteX290" fmla="*/ 414227 w 4543952"/>
                  <a:gd name="connsiteY290" fmla="*/ 2440915 h 6858000"/>
                  <a:gd name="connsiteX291" fmla="*/ 415303 w 4543952"/>
                  <a:gd name="connsiteY291" fmla="*/ 2435912 h 6858000"/>
                  <a:gd name="connsiteX292" fmla="*/ 432404 w 4543952"/>
                  <a:gd name="connsiteY292" fmla="*/ 2409485 h 6858000"/>
                  <a:gd name="connsiteX293" fmla="*/ 456789 w 4543952"/>
                  <a:gd name="connsiteY293" fmla="*/ 2334044 h 6858000"/>
                  <a:gd name="connsiteX294" fmla="*/ 485746 w 4543952"/>
                  <a:gd name="connsiteY294" fmla="*/ 2228314 h 6858000"/>
                  <a:gd name="connsiteX295" fmla="*/ 500986 w 4543952"/>
                  <a:gd name="connsiteY295" fmla="*/ 2188879 h 6858000"/>
                  <a:gd name="connsiteX296" fmla="*/ 523657 w 4543952"/>
                  <a:gd name="connsiteY296" fmla="*/ 2094578 h 6858000"/>
                  <a:gd name="connsiteX297" fmla="*/ 538516 w 4543952"/>
                  <a:gd name="connsiteY297" fmla="*/ 2016469 h 6858000"/>
                  <a:gd name="connsiteX298" fmla="*/ 584999 w 4543952"/>
                  <a:gd name="connsiteY298" fmla="*/ 1953413 h 6858000"/>
                  <a:gd name="connsiteX299" fmla="*/ 609004 w 4543952"/>
                  <a:gd name="connsiteY299" fmla="*/ 1933219 h 6858000"/>
                  <a:gd name="connsiteX300" fmla="*/ 624434 w 4543952"/>
                  <a:gd name="connsiteY300" fmla="*/ 1916454 h 6858000"/>
                  <a:gd name="connsiteX301" fmla="*/ 714925 w 4543952"/>
                  <a:gd name="connsiteY301" fmla="*/ 1842158 h 6858000"/>
                  <a:gd name="connsiteX302" fmla="*/ 722546 w 4543952"/>
                  <a:gd name="connsiteY302" fmla="*/ 1833775 h 6858000"/>
                  <a:gd name="connsiteX303" fmla="*/ 764267 w 4543952"/>
                  <a:gd name="connsiteY303" fmla="*/ 1733188 h 6858000"/>
                  <a:gd name="connsiteX304" fmla="*/ 786936 w 4543952"/>
                  <a:gd name="connsiteY304" fmla="*/ 1697753 h 6858000"/>
                  <a:gd name="connsiteX305" fmla="*/ 843517 w 4543952"/>
                  <a:gd name="connsiteY305" fmla="*/ 1624980 h 6858000"/>
                  <a:gd name="connsiteX306" fmla="*/ 845422 w 4543952"/>
                  <a:gd name="connsiteY306" fmla="*/ 1596213 h 6858000"/>
                  <a:gd name="connsiteX307" fmla="*/ 798723 w 4543952"/>
                  <a:gd name="connsiteY307" fmla="*/ 1459072 h 6858000"/>
                  <a:gd name="connsiteX308" fmla="*/ 807941 w 4543952"/>
                  <a:gd name="connsiteY308" fmla="*/ 1481571 h 6858000"/>
                  <a:gd name="connsiteX309" fmla="*/ 798724 w 4543952"/>
                  <a:gd name="connsiteY309" fmla="*/ 1459073 h 6858000"/>
                  <a:gd name="connsiteX310" fmla="*/ 779530 w 4543952"/>
                  <a:gd name="connsiteY310" fmla="*/ 1268757 h 6858000"/>
                  <a:gd name="connsiteX311" fmla="*/ 774363 w 4543952"/>
                  <a:gd name="connsiteY311" fmla="*/ 1286068 h 6858000"/>
                  <a:gd name="connsiteX312" fmla="*/ 752025 w 4543952"/>
                  <a:gd name="connsiteY312" fmla="*/ 1350626 h 6858000"/>
                  <a:gd name="connsiteX313" fmla="*/ 757620 w 4543952"/>
                  <a:gd name="connsiteY313" fmla="*/ 1413839 h 6858000"/>
                  <a:gd name="connsiteX314" fmla="*/ 752026 w 4543952"/>
                  <a:gd name="connsiteY314" fmla="*/ 1350627 h 6858000"/>
                  <a:gd name="connsiteX315" fmla="*/ 774363 w 4543952"/>
                  <a:gd name="connsiteY315" fmla="*/ 1286069 h 6858000"/>
                  <a:gd name="connsiteX316" fmla="*/ 779530 w 4543952"/>
                  <a:gd name="connsiteY316" fmla="*/ 1268757 h 6858000"/>
                  <a:gd name="connsiteX317" fmla="*/ 837801 w 4543952"/>
                  <a:gd name="connsiteY317" fmla="*/ 773034 h 6858000"/>
                  <a:gd name="connsiteX318" fmla="*/ 829801 w 4543952"/>
                  <a:gd name="connsiteY318" fmla="*/ 854378 h 6858000"/>
                  <a:gd name="connsiteX319" fmla="*/ 798747 w 4543952"/>
                  <a:gd name="connsiteY319" fmla="*/ 915342 h 6858000"/>
                  <a:gd name="connsiteX320" fmla="*/ 788269 w 4543952"/>
                  <a:gd name="connsiteY320" fmla="*/ 927154 h 6858000"/>
                  <a:gd name="connsiteX321" fmla="*/ 791889 w 4543952"/>
                  <a:gd name="connsiteY321" fmla="*/ 1097086 h 6858000"/>
                  <a:gd name="connsiteX322" fmla="*/ 796271 w 4543952"/>
                  <a:gd name="connsiteY322" fmla="*/ 1123184 h 6858000"/>
                  <a:gd name="connsiteX323" fmla="*/ 771553 w 4543952"/>
                  <a:gd name="connsiteY323" fmla="*/ 1184028 h 6858000"/>
                  <a:gd name="connsiteX324" fmla="*/ 796272 w 4543952"/>
                  <a:gd name="connsiteY324" fmla="*/ 1123185 h 6858000"/>
                  <a:gd name="connsiteX325" fmla="*/ 791890 w 4543952"/>
                  <a:gd name="connsiteY325" fmla="*/ 1097087 h 6858000"/>
                  <a:gd name="connsiteX326" fmla="*/ 788270 w 4543952"/>
                  <a:gd name="connsiteY326" fmla="*/ 927155 h 6858000"/>
                  <a:gd name="connsiteX327" fmla="*/ 798748 w 4543952"/>
                  <a:gd name="connsiteY327" fmla="*/ 915343 h 6858000"/>
                  <a:gd name="connsiteX328" fmla="*/ 829801 w 4543952"/>
                  <a:gd name="connsiteY328" fmla="*/ 854379 h 6858000"/>
                  <a:gd name="connsiteX329" fmla="*/ 837801 w 4543952"/>
                  <a:gd name="connsiteY329" fmla="*/ 773035 h 6858000"/>
                  <a:gd name="connsiteX330" fmla="*/ 782400 w 4543952"/>
                  <a:gd name="connsiteY330" fmla="*/ 517850 h 6858000"/>
                  <a:gd name="connsiteX331" fmla="*/ 791317 w 4543952"/>
                  <a:gd name="connsiteY331" fmla="*/ 556046 h 6858000"/>
                  <a:gd name="connsiteX332" fmla="*/ 797795 w 4543952"/>
                  <a:gd name="connsiteY332" fmla="*/ 580049 h 6858000"/>
                  <a:gd name="connsiteX333" fmla="*/ 801176 w 4543952"/>
                  <a:gd name="connsiteY333" fmla="*/ 642536 h 6858000"/>
                  <a:gd name="connsiteX334" fmla="*/ 813700 w 4543952"/>
                  <a:gd name="connsiteY334" fmla="*/ 694927 h 6858000"/>
                  <a:gd name="connsiteX335" fmla="*/ 801177 w 4543952"/>
                  <a:gd name="connsiteY335" fmla="*/ 642537 h 6858000"/>
                  <a:gd name="connsiteX336" fmla="*/ 797796 w 4543952"/>
                  <a:gd name="connsiteY336" fmla="*/ 580050 h 6858000"/>
                  <a:gd name="connsiteX337" fmla="*/ 791318 w 4543952"/>
                  <a:gd name="connsiteY337" fmla="*/ 556047 h 6858000"/>
                  <a:gd name="connsiteX338" fmla="*/ 783887 w 4543952"/>
                  <a:gd name="connsiteY338" fmla="*/ 313532 h 6858000"/>
                  <a:gd name="connsiteX339" fmla="*/ 786245 w 4543952"/>
                  <a:gd name="connsiteY339" fmla="*/ 324057 h 6858000"/>
                  <a:gd name="connsiteX340" fmla="*/ 784459 w 4543952"/>
                  <a:gd name="connsiteY340" fmla="*/ 338869 h 6858000"/>
                  <a:gd name="connsiteX341" fmla="*/ 784454 w 4543952"/>
                  <a:gd name="connsiteY341" fmla="*/ 338897 h 6858000"/>
                  <a:gd name="connsiteX342" fmla="*/ 778363 w 4543952"/>
                  <a:gd name="connsiteY342" fmla="*/ 367327 h 6858000"/>
                  <a:gd name="connsiteX343" fmla="*/ 774553 w 4543952"/>
                  <a:gd name="connsiteY343" fmla="*/ 395639 h 6858000"/>
                  <a:gd name="connsiteX344" fmla="*/ 784454 w 4543952"/>
                  <a:gd name="connsiteY344" fmla="*/ 338897 h 6858000"/>
                  <a:gd name="connsiteX345" fmla="*/ 784460 w 4543952"/>
                  <a:gd name="connsiteY345" fmla="*/ 338870 h 6858000"/>
                  <a:gd name="connsiteX346" fmla="*/ 783888 w 4543952"/>
                  <a:gd name="connsiteY346" fmla="*/ 313533 h 6858000"/>
                  <a:gd name="connsiteX347" fmla="*/ 761560 w 4543952"/>
                  <a:gd name="connsiteY347" fmla="*/ 281567 h 6858000"/>
                  <a:gd name="connsiteX348" fmla="*/ 766454 w 4543952"/>
                  <a:gd name="connsiteY348" fmla="*/ 295414 h 6858000"/>
                  <a:gd name="connsiteX349" fmla="*/ 766455 w 4543952"/>
                  <a:gd name="connsiteY349" fmla="*/ 295414 h 6858000"/>
                  <a:gd name="connsiteX350" fmla="*/ 774880 w 4543952"/>
                  <a:gd name="connsiteY350" fmla="*/ 24485 h 6858000"/>
                  <a:gd name="connsiteX351" fmla="*/ 777142 w 4543952"/>
                  <a:gd name="connsiteY351" fmla="*/ 74128 h 6858000"/>
                  <a:gd name="connsiteX352" fmla="*/ 767023 w 4543952"/>
                  <a:gd name="connsiteY352" fmla="*/ 151568 h 6858000"/>
                  <a:gd name="connsiteX353" fmla="*/ 766824 w 4543952"/>
                  <a:gd name="connsiteY353" fmla="*/ 153387 h 6858000"/>
                  <a:gd name="connsiteX354" fmla="*/ 763010 w 4543952"/>
                  <a:gd name="connsiteY354" fmla="*/ 177270 h 6858000"/>
                  <a:gd name="connsiteX355" fmla="*/ 758551 w 4543952"/>
                  <a:gd name="connsiteY355" fmla="*/ 228943 h 6858000"/>
                  <a:gd name="connsiteX356" fmla="*/ 766824 w 4543952"/>
                  <a:gd name="connsiteY356" fmla="*/ 153387 h 6858000"/>
                  <a:gd name="connsiteX357" fmla="*/ 771220 w 4543952"/>
                  <a:gd name="connsiteY357" fmla="*/ 125860 h 6858000"/>
                  <a:gd name="connsiteX358" fmla="*/ 777143 w 4543952"/>
                  <a:gd name="connsiteY358" fmla="*/ 74128 h 6858000"/>
                  <a:gd name="connsiteX359" fmla="*/ 313354 w 4543952"/>
                  <a:gd name="connsiteY359" fmla="*/ 0 h 6858000"/>
                  <a:gd name="connsiteX360" fmla="*/ 777461 w 4543952"/>
                  <a:gd name="connsiteY360" fmla="*/ 0 h 6858000"/>
                  <a:gd name="connsiteX361" fmla="*/ 774743 w 4543952"/>
                  <a:gd name="connsiteY361" fmla="*/ 21485 h 6858000"/>
                  <a:gd name="connsiteX362" fmla="*/ 777461 w 4543952"/>
                  <a:gd name="connsiteY362" fmla="*/ 0 h 6858000"/>
                  <a:gd name="connsiteX363" fmla="*/ 4543952 w 4543952"/>
                  <a:gd name="connsiteY363" fmla="*/ 1 h 6858000"/>
                  <a:gd name="connsiteX364" fmla="*/ 4543952 w 4543952"/>
                  <a:gd name="connsiteY364" fmla="*/ 6858000 h 6858000"/>
                  <a:gd name="connsiteX365" fmla="*/ 284400 w 4543952"/>
                  <a:gd name="connsiteY365" fmla="*/ 6858000 h 6858000"/>
                  <a:gd name="connsiteX366" fmla="*/ 112147 w 4543952"/>
                  <a:gd name="connsiteY366" fmla="*/ 6858000 h 6858000"/>
                  <a:gd name="connsiteX367" fmla="*/ 102447 w 4543952"/>
                  <a:gd name="connsiteY367" fmla="*/ 6815515 h 6858000"/>
                  <a:gd name="connsiteX368" fmla="*/ 83396 w 4543952"/>
                  <a:gd name="connsiteY368" fmla="*/ 6748457 h 6858000"/>
                  <a:gd name="connsiteX369" fmla="*/ 61870 w 4543952"/>
                  <a:gd name="connsiteY369" fmla="*/ 6584811 h 6858000"/>
                  <a:gd name="connsiteX370" fmla="*/ 41105 w 4543952"/>
                  <a:gd name="connsiteY370" fmla="*/ 6415832 h 6858000"/>
                  <a:gd name="connsiteX371" fmla="*/ 34247 w 4543952"/>
                  <a:gd name="connsiteY371" fmla="*/ 6323057 h 6858000"/>
                  <a:gd name="connsiteX372" fmla="*/ 23386 w 4543952"/>
                  <a:gd name="connsiteY372" fmla="*/ 6242092 h 6858000"/>
                  <a:gd name="connsiteX373" fmla="*/ 16528 w 4543952"/>
                  <a:gd name="connsiteY373" fmla="*/ 6171604 h 6858000"/>
                  <a:gd name="connsiteX374" fmla="*/ 2622 w 4543952"/>
                  <a:gd name="connsiteY374" fmla="*/ 6059396 h 6858000"/>
                  <a:gd name="connsiteX375" fmla="*/ 0 w 4543952"/>
                  <a:gd name="connsiteY375" fmla="*/ 6041768 h 6858000"/>
                  <a:gd name="connsiteX376" fmla="*/ 0 w 4543952"/>
                  <a:gd name="connsiteY376" fmla="*/ 6000936 h 6858000"/>
                  <a:gd name="connsiteX377" fmla="*/ 3670 w 4543952"/>
                  <a:gd name="connsiteY377" fmla="*/ 5957594 h 6858000"/>
                  <a:gd name="connsiteX378" fmla="*/ 0 w 4543952"/>
                  <a:gd name="connsiteY378" fmla="*/ 5912510 h 6858000"/>
                  <a:gd name="connsiteX379" fmla="*/ 0 w 4543952"/>
                  <a:gd name="connsiteY379" fmla="*/ 5886400 h 6858000"/>
                  <a:gd name="connsiteX380" fmla="*/ 1098 w 4543952"/>
                  <a:gd name="connsiteY380" fmla="*/ 5864317 h 6858000"/>
                  <a:gd name="connsiteX381" fmla="*/ 24720 w 4543952"/>
                  <a:gd name="connsiteY381" fmla="*/ 5790591 h 6858000"/>
                  <a:gd name="connsiteX382" fmla="*/ 26434 w 4543952"/>
                  <a:gd name="connsiteY382" fmla="*/ 5781829 h 6858000"/>
                  <a:gd name="connsiteX383" fmla="*/ 35771 w 4543952"/>
                  <a:gd name="connsiteY383" fmla="*/ 5733439 h 6858000"/>
                  <a:gd name="connsiteX384" fmla="*/ 38819 w 4543952"/>
                  <a:gd name="connsiteY384" fmla="*/ 5706958 h 6858000"/>
                  <a:gd name="connsiteX385" fmla="*/ 58250 w 4543952"/>
                  <a:gd name="connsiteY385" fmla="*/ 5606371 h 6858000"/>
                  <a:gd name="connsiteX386" fmla="*/ 67394 w 4543952"/>
                  <a:gd name="connsiteY386" fmla="*/ 5548459 h 6858000"/>
                  <a:gd name="connsiteX387" fmla="*/ 66060 w 4543952"/>
                  <a:gd name="connsiteY387" fmla="*/ 5501593 h 6858000"/>
                  <a:gd name="connsiteX388" fmla="*/ 64346 w 4543952"/>
                  <a:gd name="connsiteY388" fmla="*/ 5419294 h 6858000"/>
                  <a:gd name="connsiteX389" fmla="*/ 59964 w 4543952"/>
                  <a:gd name="connsiteY389" fmla="*/ 5393004 h 6858000"/>
                  <a:gd name="connsiteX390" fmla="*/ 72538 w 4543952"/>
                  <a:gd name="connsiteY390" fmla="*/ 5274128 h 6858000"/>
                  <a:gd name="connsiteX391" fmla="*/ 73490 w 4543952"/>
                  <a:gd name="connsiteY391" fmla="*/ 5206307 h 6858000"/>
                  <a:gd name="connsiteX392" fmla="*/ 89113 w 4543952"/>
                  <a:gd name="connsiteY392" fmla="*/ 5129915 h 6858000"/>
                  <a:gd name="connsiteX393" fmla="*/ 88351 w 4543952"/>
                  <a:gd name="connsiteY393" fmla="*/ 5107626 h 6858000"/>
                  <a:gd name="connsiteX394" fmla="*/ 87016 w 4543952"/>
                  <a:gd name="connsiteY394" fmla="*/ 5082669 h 6858000"/>
                  <a:gd name="connsiteX395" fmla="*/ 85872 w 4543952"/>
                  <a:gd name="connsiteY395" fmla="*/ 5006085 h 6858000"/>
                  <a:gd name="connsiteX396" fmla="*/ 80158 w 4543952"/>
                  <a:gd name="connsiteY396" fmla="*/ 4959601 h 6858000"/>
                  <a:gd name="connsiteX397" fmla="*/ 83586 w 4543952"/>
                  <a:gd name="connsiteY397" fmla="*/ 4871018 h 6858000"/>
                  <a:gd name="connsiteX398" fmla="*/ 78634 w 4543952"/>
                  <a:gd name="connsiteY398" fmla="*/ 4838249 h 6858000"/>
                  <a:gd name="connsiteX399" fmla="*/ 78062 w 4543952"/>
                  <a:gd name="connsiteY399" fmla="*/ 4755380 h 6858000"/>
                  <a:gd name="connsiteX400" fmla="*/ 80920 w 4543952"/>
                  <a:gd name="connsiteY400" fmla="*/ 4681082 h 6858000"/>
                  <a:gd name="connsiteX401" fmla="*/ 79396 w 4543952"/>
                  <a:gd name="connsiteY401" fmla="*/ 4609451 h 6858000"/>
                  <a:gd name="connsiteX402" fmla="*/ 73110 w 4543952"/>
                  <a:gd name="connsiteY402" fmla="*/ 4558206 h 6858000"/>
                  <a:gd name="connsiteX403" fmla="*/ 69300 w 4543952"/>
                  <a:gd name="connsiteY403" fmla="*/ 4502578 h 6858000"/>
                  <a:gd name="connsiteX404" fmla="*/ 46629 w 4543952"/>
                  <a:gd name="connsiteY404" fmla="*/ 4349221 h 6858000"/>
                  <a:gd name="connsiteX405" fmla="*/ 52153 w 4543952"/>
                  <a:gd name="connsiteY405" fmla="*/ 4320836 h 6858000"/>
                  <a:gd name="connsiteX406" fmla="*/ 57297 w 4543952"/>
                  <a:gd name="connsiteY406" fmla="*/ 4159666 h 6858000"/>
                  <a:gd name="connsiteX407" fmla="*/ 56915 w 4543952"/>
                  <a:gd name="connsiteY407" fmla="*/ 4124613 h 6858000"/>
                  <a:gd name="connsiteX408" fmla="*/ 79396 w 4543952"/>
                  <a:gd name="connsiteY408" fmla="*/ 4030502 h 6858000"/>
                  <a:gd name="connsiteX409" fmla="*/ 43771 w 4543952"/>
                  <a:gd name="connsiteY409" fmla="*/ 3885337 h 6858000"/>
                  <a:gd name="connsiteX410" fmla="*/ 426 w 4543952"/>
                  <a:gd name="connsiteY410" fmla="*/ 3786776 h 6858000"/>
                  <a:gd name="connsiteX411" fmla="*/ 0 w 4543952"/>
                  <a:gd name="connsiteY411" fmla="*/ 3773896 h 6858000"/>
                  <a:gd name="connsiteX412" fmla="*/ 0 w 4543952"/>
                  <a:gd name="connsiteY412" fmla="*/ 3393881 h 6858000"/>
                  <a:gd name="connsiteX413" fmla="*/ 11838 w 4543952"/>
                  <a:gd name="connsiteY413" fmla="*/ 3359515 h 6858000"/>
                  <a:gd name="connsiteX414" fmla="*/ 12910 w 4543952"/>
                  <a:gd name="connsiteY414" fmla="*/ 3318770 h 6858000"/>
                  <a:gd name="connsiteX415" fmla="*/ 6718 w 4543952"/>
                  <a:gd name="connsiteY415" fmla="*/ 3304078 h 6858000"/>
                  <a:gd name="connsiteX416" fmla="*/ 0 w 4543952"/>
                  <a:gd name="connsiteY416" fmla="*/ 3297656 h 6858000"/>
                  <a:gd name="connsiteX417" fmla="*/ 0 w 4543952"/>
                  <a:gd name="connsiteY417" fmla="*/ 3207866 h 6858000"/>
                  <a:gd name="connsiteX418" fmla="*/ 15553 w 4543952"/>
                  <a:gd name="connsiteY418" fmla="*/ 3186770 h 6858000"/>
                  <a:gd name="connsiteX419" fmla="*/ 36341 w 4543952"/>
                  <a:gd name="connsiteY419" fmla="*/ 3107499 h 6858000"/>
                  <a:gd name="connsiteX420" fmla="*/ 38057 w 4543952"/>
                  <a:gd name="connsiteY420" fmla="*/ 3042727 h 6858000"/>
                  <a:gd name="connsiteX421" fmla="*/ 54249 w 4543952"/>
                  <a:gd name="connsiteY421" fmla="*/ 2901942 h 6858000"/>
                  <a:gd name="connsiteX422" fmla="*/ 77300 w 4543952"/>
                  <a:gd name="connsiteY422" fmla="*/ 2809929 h 6858000"/>
                  <a:gd name="connsiteX423" fmla="*/ 103399 w 4543952"/>
                  <a:gd name="connsiteY423" fmla="*/ 2743825 h 6858000"/>
                  <a:gd name="connsiteX424" fmla="*/ 137500 w 4543952"/>
                  <a:gd name="connsiteY424" fmla="*/ 2649142 h 6858000"/>
                  <a:gd name="connsiteX425" fmla="*/ 155217 w 4543952"/>
                  <a:gd name="connsiteY425" fmla="*/ 2554078 h 6858000"/>
                  <a:gd name="connsiteX426" fmla="*/ 177507 w 4543952"/>
                  <a:gd name="connsiteY426" fmla="*/ 2485306 h 6858000"/>
                  <a:gd name="connsiteX427" fmla="*/ 192748 w 4543952"/>
                  <a:gd name="connsiteY427" fmla="*/ 2401291 h 6858000"/>
                  <a:gd name="connsiteX428" fmla="*/ 193318 w 4543952"/>
                  <a:gd name="connsiteY428" fmla="*/ 2330805 h 6858000"/>
                  <a:gd name="connsiteX429" fmla="*/ 190652 w 4543952"/>
                  <a:gd name="connsiteY429" fmla="*/ 2220311 h 6858000"/>
                  <a:gd name="connsiteX430" fmla="*/ 236753 w 4543952"/>
                  <a:gd name="connsiteY430" fmla="*/ 2085053 h 6858000"/>
                  <a:gd name="connsiteX431" fmla="*/ 247042 w 4543952"/>
                  <a:gd name="connsiteY431" fmla="*/ 2030377 h 6858000"/>
                  <a:gd name="connsiteX432" fmla="*/ 251804 w 4543952"/>
                  <a:gd name="connsiteY432" fmla="*/ 1978939 h 6858000"/>
                  <a:gd name="connsiteX433" fmla="*/ 282475 w 4543952"/>
                  <a:gd name="connsiteY433" fmla="*/ 1869779 h 6858000"/>
                  <a:gd name="connsiteX434" fmla="*/ 292573 w 4543952"/>
                  <a:gd name="connsiteY434" fmla="*/ 1825392 h 6858000"/>
                  <a:gd name="connsiteX435" fmla="*/ 292381 w 4543952"/>
                  <a:gd name="connsiteY435" fmla="*/ 1763286 h 6858000"/>
                  <a:gd name="connsiteX436" fmla="*/ 306480 w 4543952"/>
                  <a:gd name="connsiteY436" fmla="*/ 1650316 h 6858000"/>
                  <a:gd name="connsiteX437" fmla="*/ 347629 w 4543952"/>
                  <a:gd name="connsiteY437" fmla="*/ 1537536 h 6858000"/>
                  <a:gd name="connsiteX438" fmla="*/ 343629 w 4543952"/>
                  <a:gd name="connsiteY438" fmla="*/ 1489719 h 6858000"/>
                  <a:gd name="connsiteX439" fmla="*/ 344581 w 4543952"/>
                  <a:gd name="connsiteY439" fmla="*/ 1472574 h 6858000"/>
                  <a:gd name="connsiteX440" fmla="*/ 367252 w 4543952"/>
                  <a:gd name="connsiteY440" fmla="*/ 1318455 h 6858000"/>
                  <a:gd name="connsiteX441" fmla="*/ 369728 w 4543952"/>
                  <a:gd name="connsiteY441" fmla="*/ 1303023 h 6858000"/>
                  <a:gd name="connsiteX442" fmla="*/ 389921 w 4543952"/>
                  <a:gd name="connsiteY442" fmla="*/ 1230632 h 6858000"/>
                  <a:gd name="connsiteX443" fmla="*/ 402495 w 4543952"/>
                  <a:gd name="connsiteY443" fmla="*/ 1048124 h 6858000"/>
                  <a:gd name="connsiteX444" fmla="*/ 404019 w 4543952"/>
                  <a:gd name="connsiteY444" fmla="*/ 1036886 h 6858000"/>
                  <a:gd name="connsiteX445" fmla="*/ 393923 w 4543952"/>
                  <a:gd name="connsiteY445" fmla="*/ 975732 h 6858000"/>
                  <a:gd name="connsiteX446" fmla="*/ 379634 w 4543952"/>
                  <a:gd name="connsiteY446" fmla="*/ 945443 h 6858000"/>
                  <a:gd name="connsiteX447" fmla="*/ 364774 w 4543952"/>
                  <a:gd name="connsiteY447" fmla="*/ 898197 h 6858000"/>
                  <a:gd name="connsiteX448" fmla="*/ 359250 w 4543952"/>
                  <a:gd name="connsiteY448" fmla="*/ 850188 h 6858000"/>
                  <a:gd name="connsiteX449" fmla="*/ 381730 w 4543952"/>
                  <a:gd name="connsiteY449" fmla="*/ 769604 h 6858000"/>
                  <a:gd name="connsiteX450" fmla="*/ 384016 w 4543952"/>
                  <a:gd name="connsiteY450" fmla="*/ 740267 h 6858000"/>
                  <a:gd name="connsiteX451" fmla="*/ 394875 w 4543952"/>
                  <a:gd name="connsiteY451" fmla="*/ 674922 h 6858000"/>
                  <a:gd name="connsiteX452" fmla="*/ 394113 w 4543952"/>
                  <a:gd name="connsiteY452" fmla="*/ 617771 h 6858000"/>
                  <a:gd name="connsiteX453" fmla="*/ 376776 w 4543952"/>
                  <a:gd name="connsiteY453" fmla="*/ 571859 h 6858000"/>
                  <a:gd name="connsiteX454" fmla="*/ 373348 w 4543952"/>
                  <a:gd name="connsiteY454" fmla="*/ 505181 h 6858000"/>
                  <a:gd name="connsiteX455" fmla="*/ 385920 w 4543952"/>
                  <a:gd name="connsiteY455" fmla="*/ 462125 h 6858000"/>
                  <a:gd name="connsiteX456" fmla="*/ 387634 w 4543952"/>
                  <a:gd name="connsiteY456" fmla="*/ 453363 h 6858000"/>
                  <a:gd name="connsiteX457" fmla="*/ 388399 w 4543952"/>
                  <a:gd name="connsiteY457" fmla="*/ 340773 h 6858000"/>
                  <a:gd name="connsiteX458" fmla="*/ 350487 w 4543952"/>
                  <a:gd name="connsiteY458" fmla="*/ 200181 h 6858000"/>
                  <a:gd name="connsiteX459" fmla="*/ 342485 w 4543952"/>
                  <a:gd name="connsiteY459" fmla="*/ 176938 h 6858000"/>
                  <a:gd name="connsiteX460" fmla="*/ 328579 w 4543952"/>
                  <a:gd name="connsiteY460" fmla="*/ 63586 h 6858000"/>
                  <a:gd name="connsiteX461" fmla="*/ 314480 w 4543952"/>
                  <a:gd name="connsiteY461" fmla="*/ 28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Lst>
                <a:rect l="l" t="t" r="r" b="b"/>
                <a:pathLst>
                  <a:path w="4543952"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2"/>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2"/>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4"/>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4"/>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3" y="2435912"/>
                    </a:cubicBezTo>
                    <a:lnTo>
                      <a:pt x="415303" y="2435912"/>
                    </a:lnTo>
                    <a:lnTo>
                      <a:pt x="415303" y="2435912"/>
                    </a:lnTo>
                    <a:lnTo>
                      <a:pt x="414227" y="2440915"/>
                    </a:lnTo>
                    <a:lnTo>
                      <a:pt x="409472" y="2463016"/>
                    </a:lnTo>
                    <a:lnTo>
                      <a:pt x="409472" y="2463017"/>
                    </a:lnTo>
                    <a:lnTo>
                      <a:pt x="411535" y="2490550"/>
                    </a:lnTo>
                    <a:lnTo>
                      <a:pt x="418115" y="2518261"/>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1"/>
                    </a:lnTo>
                    <a:lnTo>
                      <a:pt x="409472" y="2463017"/>
                    </a:lnTo>
                    <a:lnTo>
                      <a:pt x="414227" y="2440915"/>
                    </a:lnTo>
                    <a:lnTo>
                      <a:pt x="415303"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4" y="338897"/>
                    </a:lnTo>
                    <a:lnTo>
                      <a:pt x="778363" y="367327"/>
                    </a:lnTo>
                    <a:lnTo>
                      <a:pt x="774553" y="395639"/>
                    </a:lnTo>
                    <a:lnTo>
                      <a:pt x="784454" y="338897"/>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43952" y="1"/>
                    </a:lnTo>
                    <a:lnTo>
                      <a:pt x="4543952"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1" name="Group 20">
              <a:extLst>
                <a:ext uri="{FF2B5EF4-FFF2-40B4-BE49-F238E27FC236}">
                  <a16:creationId xmlns:a16="http://schemas.microsoft.com/office/drawing/2014/main" id="{3F442D6D-30A3-40EA-ADD8-5313A3BB973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22" name="Freeform: Shape 21">
                <a:extLst>
                  <a:ext uri="{FF2B5EF4-FFF2-40B4-BE49-F238E27FC236}">
                    <a16:creationId xmlns:a16="http://schemas.microsoft.com/office/drawing/2014/main" id="{29E679B4-D12E-448A-8D8F-7183D6A2E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417E3CDF-0144-4FB2-A798-156EC3104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pic>
        <p:nvPicPr>
          <p:cNvPr id="7" name="Graphic 6" descr="Statistics">
            <a:extLst>
              <a:ext uri="{FF2B5EF4-FFF2-40B4-BE49-F238E27FC236}">
                <a16:creationId xmlns:a16="http://schemas.microsoft.com/office/drawing/2014/main" id="{3582EE53-1674-4855-93BD-F064CA429F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09025" y="2129660"/>
            <a:ext cx="2663825" cy="2663825"/>
          </a:xfrm>
          <a:prstGeom prst="rect">
            <a:avLst/>
          </a:prstGeom>
        </p:spPr>
      </p:pic>
    </p:spTree>
    <p:extLst>
      <p:ext uri="{BB962C8B-B14F-4D97-AF65-F5344CB8AC3E}">
        <p14:creationId xmlns:p14="http://schemas.microsoft.com/office/powerpoint/2010/main" val="3435597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 name="Title 1">
            <a:extLst>
              <a:ext uri="{FF2B5EF4-FFF2-40B4-BE49-F238E27FC236}">
                <a16:creationId xmlns:a16="http://schemas.microsoft.com/office/drawing/2014/main" id="{91AF4B18-F02F-45C3-A154-06B4CFC2FD50}"/>
              </a:ext>
            </a:extLst>
          </p:cNvPr>
          <p:cNvSpPr>
            <a:spLocks noGrp="1"/>
          </p:cNvSpPr>
          <p:nvPr>
            <p:ph type="title"/>
          </p:nvPr>
        </p:nvSpPr>
        <p:spPr>
          <a:xfrm>
            <a:off x="1078859" y="588790"/>
            <a:ext cx="2530602" cy="5567891"/>
          </a:xfrm>
        </p:spPr>
        <p:txBody>
          <a:bodyPr>
            <a:normAutofit/>
          </a:bodyPr>
          <a:lstStyle/>
          <a:p>
            <a:r>
              <a:rPr lang="en-GB" sz="4500" dirty="0">
                <a:cs typeface="Arial"/>
              </a:rPr>
              <a:t>Scenario Analysis</a:t>
            </a:r>
            <a:endParaRPr lang="en-GB" sz="4500" dirty="0"/>
          </a:p>
        </p:txBody>
      </p:sp>
      <p:graphicFrame>
        <p:nvGraphicFramePr>
          <p:cNvPr id="5" name="Content Placeholder 2">
            <a:extLst>
              <a:ext uri="{FF2B5EF4-FFF2-40B4-BE49-F238E27FC236}">
                <a16:creationId xmlns:a16="http://schemas.microsoft.com/office/drawing/2014/main" id="{EC85889F-842F-4AE5-BD38-D4AB9953B614}"/>
              </a:ext>
            </a:extLst>
          </p:cNvPr>
          <p:cNvGraphicFramePr>
            <a:graphicFrameLocks noGrp="1"/>
          </p:cNvGraphicFramePr>
          <p:nvPr>
            <p:ph idx="1"/>
            <p:extLst>
              <p:ext uri="{D42A27DB-BD31-4B8C-83A1-F6EECF244321}">
                <p14:modId xmlns:p14="http://schemas.microsoft.com/office/powerpoint/2010/main" val="2781649225"/>
              </p:ext>
            </p:extLst>
          </p:nvPr>
        </p:nvGraphicFramePr>
        <p:xfrm>
          <a:off x="4160939" y="478172"/>
          <a:ext cx="5880697" cy="564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0972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4C4ABEA-51D2-4A29-9A2B-EC7DA1AD48B2}"/>
              </a:ext>
            </a:extLst>
          </p:cNvPr>
          <p:cNvPicPr>
            <a:picLocks noChangeAspect="1"/>
          </p:cNvPicPr>
          <p:nvPr/>
        </p:nvPicPr>
        <p:blipFill>
          <a:blip r:embed="rId3"/>
          <a:stretch>
            <a:fillRect/>
          </a:stretch>
        </p:blipFill>
        <p:spPr>
          <a:xfrm>
            <a:off x="488797" y="4996295"/>
            <a:ext cx="7500128" cy="1765243"/>
          </a:xfrm>
          <a:prstGeom prst="rect">
            <a:avLst/>
          </a:prstGeom>
        </p:spPr>
      </p:pic>
      <p:pic>
        <p:nvPicPr>
          <p:cNvPr id="5" name="Picture 4">
            <a:extLst>
              <a:ext uri="{FF2B5EF4-FFF2-40B4-BE49-F238E27FC236}">
                <a16:creationId xmlns:a16="http://schemas.microsoft.com/office/drawing/2014/main" id="{D70B29F2-6FD9-4F2E-B8CB-EA19CEDC98FF}"/>
              </a:ext>
            </a:extLst>
          </p:cNvPr>
          <p:cNvPicPr>
            <a:picLocks noChangeAspect="1"/>
          </p:cNvPicPr>
          <p:nvPr/>
        </p:nvPicPr>
        <p:blipFill>
          <a:blip r:embed="rId4"/>
          <a:stretch>
            <a:fillRect/>
          </a:stretch>
        </p:blipFill>
        <p:spPr>
          <a:xfrm>
            <a:off x="488797" y="500264"/>
            <a:ext cx="5931205" cy="4496031"/>
          </a:xfrm>
          <a:prstGeom prst="rect">
            <a:avLst/>
          </a:prstGeom>
        </p:spPr>
      </p:pic>
      <p:pic>
        <p:nvPicPr>
          <p:cNvPr id="7" name="Picture 6">
            <a:extLst>
              <a:ext uri="{FF2B5EF4-FFF2-40B4-BE49-F238E27FC236}">
                <a16:creationId xmlns:a16="http://schemas.microsoft.com/office/drawing/2014/main" id="{414A3909-739E-4EA9-A438-1A89CD24545F}"/>
              </a:ext>
            </a:extLst>
          </p:cNvPr>
          <p:cNvPicPr>
            <a:picLocks noChangeAspect="1"/>
          </p:cNvPicPr>
          <p:nvPr/>
        </p:nvPicPr>
        <p:blipFill>
          <a:blip r:embed="rId5"/>
          <a:stretch>
            <a:fillRect/>
          </a:stretch>
        </p:blipFill>
        <p:spPr>
          <a:xfrm>
            <a:off x="5867253" y="500264"/>
            <a:ext cx="5835950" cy="4591286"/>
          </a:xfrm>
          <a:prstGeom prst="rect">
            <a:avLst/>
          </a:prstGeom>
        </p:spPr>
      </p:pic>
      <p:sp>
        <p:nvSpPr>
          <p:cNvPr id="2" name="TextBox 1">
            <a:extLst>
              <a:ext uri="{FF2B5EF4-FFF2-40B4-BE49-F238E27FC236}">
                <a16:creationId xmlns:a16="http://schemas.microsoft.com/office/drawing/2014/main" id="{161BB890-9997-F269-6DF5-84A4CC72F876}"/>
              </a:ext>
            </a:extLst>
          </p:cNvPr>
          <p:cNvSpPr txBox="1"/>
          <p:nvPr/>
        </p:nvSpPr>
        <p:spPr>
          <a:xfrm>
            <a:off x="1149292" y="151002"/>
            <a:ext cx="4647501" cy="369332"/>
          </a:xfrm>
          <a:prstGeom prst="rect">
            <a:avLst/>
          </a:prstGeom>
          <a:noFill/>
        </p:spPr>
        <p:txBody>
          <a:bodyPr wrap="square" rtlCol="0">
            <a:spAutoFit/>
          </a:bodyPr>
          <a:lstStyle/>
          <a:p>
            <a:r>
              <a:rPr lang="en-GB" dirty="0"/>
              <a:t>Practice Question</a:t>
            </a:r>
          </a:p>
        </p:txBody>
      </p:sp>
    </p:spTree>
    <p:extLst>
      <p:ext uri="{BB962C8B-B14F-4D97-AF65-F5344CB8AC3E}">
        <p14:creationId xmlns:p14="http://schemas.microsoft.com/office/powerpoint/2010/main" val="2268719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3657"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Arial" panose="020B0604020202020204"/>
            </a:endParaRPr>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5207"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dirty="0">
              <a:solidFill>
                <a:prstClr val="white"/>
              </a:solidFill>
              <a:latin typeface="Arial" panose="020B0604020202020204"/>
            </a:endParaRPr>
          </a:p>
        </p:txBody>
      </p:sp>
      <p:sp>
        <p:nvSpPr>
          <p:cNvPr id="2" name="Title 1">
            <a:extLst>
              <a:ext uri="{FF2B5EF4-FFF2-40B4-BE49-F238E27FC236}">
                <a16:creationId xmlns:a16="http://schemas.microsoft.com/office/drawing/2014/main" id="{86EE243B-3582-4976-8CED-21A76B543675}"/>
              </a:ext>
            </a:extLst>
          </p:cNvPr>
          <p:cNvSpPr>
            <a:spLocks noGrp="1"/>
          </p:cNvSpPr>
          <p:nvPr>
            <p:ph type="ctrTitle"/>
          </p:nvPr>
        </p:nvSpPr>
        <p:spPr>
          <a:xfrm>
            <a:off x="3257361" y="365760"/>
            <a:ext cx="5677279" cy="1288238"/>
          </a:xfrm>
        </p:spPr>
        <p:txBody>
          <a:bodyPr vert="horz" lIns="91440" tIns="45720" rIns="91440" bIns="45720" rtlCol="0" anchor="ctr">
            <a:normAutofit/>
          </a:bodyPr>
          <a:lstStyle/>
          <a:p>
            <a:pPr algn="ctr" defTabSz="914400"/>
            <a:r>
              <a:rPr lang="en-US" sz="4400" b="0" dirty="0">
                <a:latin typeface="+mj-lt"/>
              </a:rPr>
              <a:t>What’s Next…</a:t>
            </a:r>
          </a:p>
        </p:txBody>
      </p:sp>
      <p:sp>
        <p:nvSpPr>
          <p:cNvPr id="3" name="Subtitle 2">
            <a:extLst>
              <a:ext uri="{FF2B5EF4-FFF2-40B4-BE49-F238E27FC236}">
                <a16:creationId xmlns:a16="http://schemas.microsoft.com/office/drawing/2014/main" id="{F5C1E167-05F0-4422-8867-7E150CE3885F}"/>
              </a:ext>
            </a:extLst>
          </p:cNvPr>
          <p:cNvSpPr>
            <a:spLocks noGrp="1"/>
          </p:cNvSpPr>
          <p:nvPr>
            <p:ph type="subTitle" idx="1"/>
          </p:nvPr>
        </p:nvSpPr>
        <p:spPr>
          <a:xfrm>
            <a:off x="3148176" y="1956816"/>
            <a:ext cx="6153868" cy="4024884"/>
          </a:xfrm>
        </p:spPr>
        <p:txBody>
          <a:bodyPr vert="horz" lIns="91440" tIns="45720" rIns="91440" bIns="45720" rtlCol="0" anchor="t">
            <a:normAutofit fontScale="92500" lnSpcReduction="10000"/>
          </a:bodyPr>
          <a:lstStyle/>
          <a:p>
            <a:pPr marL="57150" defTabSz="914400">
              <a:lnSpc>
                <a:spcPct val="90000"/>
              </a:lnSpc>
              <a:spcAft>
                <a:spcPts val="600"/>
              </a:spcAft>
            </a:pPr>
            <a:r>
              <a:rPr lang="en-US" sz="2100" dirty="0">
                <a:latin typeface="+mn-lt"/>
              </a:rPr>
              <a:t>Today</a:t>
            </a:r>
          </a:p>
          <a:p>
            <a:pPr marL="285750" indent="-228600" defTabSz="914400">
              <a:lnSpc>
                <a:spcPct val="90000"/>
              </a:lnSpc>
              <a:spcAft>
                <a:spcPts val="600"/>
              </a:spcAft>
              <a:buFont typeface="Arial" panose="020B0604020202020204" pitchFamily="34" charset="0"/>
              <a:buChar char="•"/>
            </a:pPr>
            <a:r>
              <a:rPr lang="en-US" sz="2100" dirty="0">
                <a:latin typeface="+mn-lt"/>
              </a:rPr>
              <a:t>7.30pm 8.30pm – Business Simulation Round 1</a:t>
            </a:r>
          </a:p>
          <a:p>
            <a:pPr marL="285750" indent="-228600" defTabSz="914400">
              <a:lnSpc>
                <a:spcPct val="90000"/>
              </a:lnSpc>
              <a:spcAft>
                <a:spcPts val="600"/>
              </a:spcAft>
              <a:buFont typeface="Arial" panose="020B0604020202020204" pitchFamily="34" charset="0"/>
              <a:buChar char="•"/>
            </a:pPr>
            <a:r>
              <a:rPr lang="en-US" sz="2100" dirty="0">
                <a:latin typeface="+mn-lt"/>
              </a:rPr>
              <a:t>8.30pm – Finish!</a:t>
            </a:r>
          </a:p>
          <a:p>
            <a:pPr marL="57150" defTabSz="914400">
              <a:lnSpc>
                <a:spcPct val="90000"/>
              </a:lnSpc>
              <a:spcAft>
                <a:spcPts val="600"/>
              </a:spcAft>
            </a:pPr>
            <a:endParaRPr lang="en-US" sz="2100" dirty="0">
              <a:latin typeface="+mn-lt"/>
            </a:endParaRPr>
          </a:p>
          <a:p>
            <a:pPr marL="57150" defTabSz="914400">
              <a:lnSpc>
                <a:spcPct val="90000"/>
              </a:lnSpc>
              <a:spcAft>
                <a:spcPts val="600"/>
              </a:spcAft>
            </a:pPr>
            <a:r>
              <a:rPr lang="en-US" sz="2100" dirty="0">
                <a:latin typeface="+mn-lt"/>
              </a:rPr>
              <a:t>For next </a:t>
            </a:r>
            <a:r>
              <a:rPr lang="en-US" sz="2100">
                <a:latin typeface="+mn-lt"/>
              </a:rPr>
              <a:t>week:</a:t>
            </a:r>
            <a:endParaRPr lang="en-US" sz="2100" dirty="0">
              <a:latin typeface="+mn-lt"/>
            </a:endParaRPr>
          </a:p>
          <a:p>
            <a:pPr marL="400050" indent="-342900" defTabSz="914400">
              <a:lnSpc>
                <a:spcPct val="90000"/>
              </a:lnSpc>
              <a:spcAft>
                <a:spcPts val="600"/>
              </a:spcAft>
              <a:buFont typeface="Arial" panose="020B0604020202020204" pitchFamily="34" charset="0"/>
              <a:buChar char="•"/>
            </a:pPr>
            <a:r>
              <a:rPr lang="en-US" sz="2100" dirty="0">
                <a:latin typeface="+mn-lt"/>
              </a:rPr>
              <a:t>Review </a:t>
            </a:r>
            <a:r>
              <a:rPr lang="en-US" sz="2100" dirty="0" err="1">
                <a:latin typeface="+mn-lt"/>
              </a:rPr>
              <a:t>Weblearn</a:t>
            </a:r>
            <a:r>
              <a:rPr lang="en-US" sz="2100" dirty="0">
                <a:latin typeface="+mn-lt"/>
              </a:rPr>
              <a:t> for additional reading and exercises</a:t>
            </a:r>
          </a:p>
          <a:p>
            <a:pPr marL="400050" indent="-342900" defTabSz="914400">
              <a:lnSpc>
                <a:spcPct val="90000"/>
              </a:lnSpc>
              <a:spcAft>
                <a:spcPts val="600"/>
              </a:spcAft>
              <a:buFont typeface="Arial" panose="020B0604020202020204" pitchFamily="34" charset="0"/>
              <a:buChar char="•"/>
            </a:pPr>
            <a:r>
              <a:rPr lang="en-US" sz="2100" dirty="0">
                <a:latin typeface="+mn-lt"/>
              </a:rPr>
              <a:t>Read </a:t>
            </a:r>
            <a:r>
              <a:rPr lang="en-US" sz="2100" dirty="0" err="1">
                <a:latin typeface="+mn-lt"/>
              </a:rPr>
              <a:t>Atrill</a:t>
            </a:r>
            <a:r>
              <a:rPr lang="en-US" sz="2100" dirty="0">
                <a:latin typeface="+mn-lt"/>
              </a:rPr>
              <a:t> Ch 3</a:t>
            </a:r>
          </a:p>
          <a:p>
            <a:r>
              <a:rPr lang="en-GB" sz="2100" dirty="0"/>
              <a:t>Consider: One advantage of using financial ratios is that the eliminate problems in comparing businesses of different sizes.  Why might this be helpful to an investor?</a:t>
            </a:r>
          </a:p>
          <a:p>
            <a:br>
              <a:rPr lang="en-GB" dirty="0"/>
            </a:br>
            <a:endParaRPr lang="en-US" sz="2100" dirty="0">
              <a:latin typeface="+mn-lt"/>
            </a:endParaRPr>
          </a:p>
        </p:txBody>
      </p:sp>
    </p:spTree>
    <p:extLst>
      <p:ext uri="{BB962C8B-B14F-4D97-AF65-F5344CB8AC3E}">
        <p14:creationId xmlns:p14="http://schemas.microsoft.com/office/powerpoint/2010/main" val="138111577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00956E-2C20-4BB0-B89D-B46EFB320077}"/>
              </a:ext>
            </a:extLst>
          </p:cNvPr>
          <p:cNvSpPr>
            <a:spLocks noGrp="1"/>
          </p:cNvSpPr>
          <p:nvPr>
            <p:ph type="title"/>
          </p:nvPr>
        </p:nvSpPr>
        <p:spPr>
          <a:xfrm>
            <a:off x="648928" y="339488"/>
            <a:ext cx="5181510" cy="863837"/>
          </a:xfrm>
        </p:spPr>
        <p:txBody>
          <a:bodyPr vert="horz" lIns="91440" tIns="45720" rIns="91440" bIns="45720" rtlCol="0" anchor="ctr">
            <a:normAutofit/>
          </a:bodyPr>
          <a:lstStyle/>
          <a:p>
            <a:r>
              <a:rPr lang="en-US" sz="4000" dirty="0"/>
              <a:t>Financial Statements</a:t>
            </a:r>
          </a:p>
        </p:txBody>
      </p:sp>
      <p:sp>
        <p:nvSpPr>
          <p:cNvPr id="3" name="Content Placeholder 2">
            <a:extLst>
              <a:ext uri="{FF2B5EF4-FFF2-40B4-BE49-F238E27FC236}">
                <a16:creationId xmlns:a16="http://schemas.microsoft.com/office/drawing/2014/main" id="{62015EFD-818E-4AE0-A3E8-17AFED542AFA}"/>
              </a:ext>
            </a:extLst>
          </p:cNvPr>
          <p:cNvSpPr>
            <a:spLocks noGrp="1"/>
          </p:cNvSpPr>
          <p:nvPr>
            <p:ph sz="half" idx="1"/>
          </p:nvPr>
        </p:nvSpPr>
        <p:spPr>
          <a:xfrm>
            <a:off x="383368" y="1203325"/>
            <a:ext cx="5447070" cy="4925763"/>
          </a:xfrm>
        </p:spPr>
        <p:txBody>
          <a:bodyPr vert="horz" lIns="91440" tIns="45720" rIns="91440" bIns="45720" rtlCol="0">
            <a:noAutofit/>
          </a:bodyPr>
          <a:lstStyle/>
          <a:p>
            <a:r>
              <a:rPr lang="en-US" sz="2400" dirty="0"/>
              <a:t>Statement of Financial Position</a:t>
            </a:r>
          </a:p>
          <a:p>
            <a:pPr lvl="1"/>
            <a:r>
              <a:rPr lang="en-US" dirty="0"/>
              <a:t>A summary at a fixed point in time;</a:t>
            </a:r>
          </a:p>
          <a:p>
            <a:pPr lvl="1"/>
            <a:r>
              <a:rPr lang="en-US" dirty="0"/>
              <a:t>Assets, liabilities and equity.</a:t>
            </a:r>
          </a:p>
          <a:p>
            <a:r>
              <a:rPr lang="en-US" sz="2400" dirty="0"/>
              <a:t>Statement of Profit or Loss</a:t>
            </a:r>
          </a:p>
          <a:p>
            <a:pPr lvl="1"/>
            <a:r>
              <a:rPr lang="en-US" dirty="0"/>
              <a:t>Data for a period of time (accounting period);</a:t>
            </a:r>
          </a:p>
          <a:p>
            <a:pPr lvl="1"/>
            <a:r>
              <a:rPr lang="en-US" dirty="0"/>
              <a:t>Shows income and expenditure for that period.</a:t>
            </a:r>
          </a:p>
          <a:p>
            <a:r>
              <a:rPr lang="en-US" sz="2400" dirty="0"/>
              <a:t>Cash Flow</a:t>
            </a:r>
          </a:p>
          <a:p>
            <a:pPr lvl="1"/>
            <a:r>
              <a:rPr lang="en-US" dirty="0"/>
              <a:t>Data for a period of time (accounting period);</a:t>
            </a:r>
          </a:p>
          <a:p>
            <a:pPr lvl="1"/>
            <a:r>
              <a:rPr lang="en-US" dirty="0"/>
              <a:t>Shows cash in and outflows for that period.</a:t>
            </a:r>
          </a:p>
          <a:p>
            <a:pPr lvl="1"/>
            <a:r>
              <a:rPr lang="en-US" dirty="0"/>
              <a:t>Not profit</a:t>
            </a:r>
          </a:p>
        </p:txBody>
      </p:sp>
      <p:pic>
        <p:nvPicPr>
          <p:cNvPr id="8" name="Picture 7" descr="A picture containing fence, covered, large, sign&#10;&#10;Description automatically generated">
            <a:extLst>
              <a:ext uri="{FF2B5EF4-FFF2-40B4-BE49-F238E27FC236}">
                <a16:creationId xmlns:a16="http://schemas.microsoft.com/office/drawing/2014/main" id="{7F27D8B4-9E59-4E51-9631-F5577CA581FD}"/>
              </a:ext>
            </a:extLst>
          </p:cNvPr>
          <p:cNvPicPr>
            <a:picLocks noChangeAspect="1"/>
          </p:cNvPicPr>
          <p:nvPr/>
        </p:nvPicPr>
        <p:blipFill rotWithShape="1">
          <a:blip r:embed="rId2">
            <a:extLst>
              <a:ext uri="{28A0092B-C50C-407E-A947-70E740481C1C}">
                <a14:useLocalDpi xmlns:a14="http://schemas.microsoft.com/office/drawing/2010/main" val="0"/>
              </a:ext>
            </a:extLst>
          </a:blip>
          <a:srcRect l="15920" r="22152" b="-1"/>
          <a:stretch/>
        </p:blipFill>
        <p:spPr>
          <a:xfrm>
            <a:off x="6189155" y="10"/>
            <a:ext cx="6002844" cy="6857990"/>
          </a:xfrm>
          <a:prstGeom prst="rect">
            <a:avLst/>
          </a:prstGeom>
          <a:effectLst/>
        </p:spPr>
      </p:pic>
    </p:spTree>
    <p:extLst>
      <p:ext uri="{BB962C8B-B14F-4D97-AF65-F5344CB8AC3E}">
        <p14:creationId xmlns:p14="http://schemas.microsoft.com/office/powerpoint/2010/main" val="4160497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06AD98FC-350C-47A5-848B-06D72EDD7161}"/>
              </a:ext>
            </a:extLst>
          </p:cNvPr>
          <p:cNvSpPr>
            <a:spLocks noGrp="1" noChangeArrowheads="1"/>
          </p:cNvSpPr>
          <p:nvPr>
            <p:ph type="title"/>
          </p:nvPr>
        </p:nvSpPr>
        <p:spPr>
          <a:xfrm>
            <a:off x="4965430" y="629268"/>
            <a:ext cx="6586491" cy="1286160"/>
          </a:xfrm>
        </p:spPr>
        <p:txBody>
          <a:bodyPr anchor="b">
            <a:normAutofit/>
          </a:bodyPr>
          <a:lstStyle/>
          <a:p>
            <a:r>
              <a:rPr lang="en-GB" altLang="en-US" dirty="0">
                <a:latin typeface="Arial" panose="020B0604020202020204" pitchFamily="34" charset="0"/>
                <a:cs typeface="Arial" panose="020B0604020202020204" pitchFamily="34" charset="0"/>
              </a:rPr>
              <a:t>Learning Outcomes</a:t>
            </a:r>
          </a:p>
        </p:txBody>
      </p:sp>
      <p:sp>
        <p:nvSpPr>
          <p:cNvPr id="9219" name="Content Placeholder 2">
            <a:extLst>
              <a:ext uri="{FF2B5EF4-FFF2-40B4-BE49-F238E27FC236}">
                <a16:creationId xmlns:a16="http://schemas.microsoft.com/office/drawing/2014/main" id="{6C78C11C-0E31-49E8-B653-F787E1E3EC15}"/>
              </a:ext>
            </a:extLst>
          </p:cNvPr>
          <p:cNvSpPr>
            <a:spLocks noGrp="1" noChangeArrowheads="1"/>
          </p:cNvSpPr>
          <p:nvPr>
            <p:ph idx="1"/>
          </p:nvPr>
        </p:nvSpPr>
        <p:spPr>
          <a:xfrm>
            <a:off x="4965431" y="2438400"/>
            <a:ext cx="6586489" cy="3785419"/>
          </a:xfrm>
        </p:spPr>
        <p:txBody>
          <a:bodyPr>
            <a:normAutofit/>
          </a:bodyPr>
          <a:lstStyle/>
          <a:p>
            <a:pPr algn="l">
              <a:buFont typeface="Arial" panose="020B0604020202020204" pitchFamily="34" charset="0"/>
              <a:buChar char="•"/>
            </a:pPr>
            <a:r>
              <a:rPr lang="en-US" sz="2400" b="0" i="0" dirty="0">
                <a:solidFill>
                  <a:srgbClr val="000000"/>
                </a:solidFill>
                <a:effectLst/>
                <a:latin typeface="Arial" panose="020B0604020202020204" pitchFamily="34" charset="0"/>
                <a:cs typeface="Arial" panose="020B0604020202020204" pitchFamily="34" charset="0"/>
              </a:rPr>
              <a:t>Consider how management make business decisions</a:t>
            </a:r>
          </a:p>
          <a:p>
            <a:pPr algn="l">
              <a:buFont typeface="Arial" panose="020B0604020202020204" pitchFamily="34" charset="0"/>
              <a:buChar char="•"/>
            </a:pPr>
            <a:r>
              <a:rPr lang="en-US" sz="2400" b="0" i="0" dirty="0">
                <a:solidFill>
                  <a:srgbClr val="000000"/>
                </a:solidFill>
                <a:effectLst/>
                <a:latin typeface="Arial" panose="020B0604020202020204" pitchFamily="34" charset="0"/>
                <a:cs typeface="Arial" panose="020B0604020202020204" pitchFamily="34" charset="0"/>
              </a:rPr>
              <a:t>Look at the role of financial statements in decision making</a:t>
            </a:r>
          </a:p>
          <a:p>
            <a:pPr algn="l">
              <a:buFont typeface="Arial" panose="020B0604020202020204" pitchFamily="34" charset="0"/>
              <a:buChar char="•"/>
            </a:pPr>
            <a:r>
              <a:rPr lang="en-US" sz="2400" b="0" i="0" dirty="0">
                <a:solidFill>
                  <a:srgbClr val="000000"/>
                </a:solidFill>
                <a:effectLst/>
                <a:latin typeface="Arial" panose="020B0604020202020204" pitchFamily="34" charset="0"/>
                <a:cs typeface="Arial" panose="020B0604020202020204" pitchFamily="34" charset="0"/>
              </a:rPr>
              <a:t>Prepare projected financial statements</a:t>
            </a:r>
          </a:p>
          <a:p>
            <a:pPr algn="l">
              <a:buFont typeface="Arial" panose="020B0604020202020204" pitchFamily="34" charset="0"/>
              <a:buChar char="•"/>
            </a:pPr>
            <a:r>
              <a:rPr lang="en-US" sz="2400" b="0" i="0" dirty="0">
                <a:solidFill>
                  <a:srgbClr val="000000"/>
                </a:solidFill>
                <a:effectLst/>
                <a:latin typeface="Arial" panose="020B0604020202020204" pitchFamily="34" charset="0"/>
                <a:cs typeface="Arial" panose="020B0604020202020204" pitchFamily="34" charset="0"/>
              </a:rPr>
              <a:t>Consider how they can be adapted for uncertainty</a:t>
            </a:r>
          </a:p>
          <a:p>
            <a:pPr algn="l">
              <a:buFont typeface="Arial" panose="020B0604020202020204" pitchFamily="34" charset="0"/>
              <a:buChar char="•"/>
            </a:pPr>
            <a:r>
              <a:rPr lang="en-US" sz="2400" b="0" i="0" dirty="0">
                <a:solidFill>
                  <a:srgbClr val="000000"/>
                </a:solidFill>
                <a:effectLst/>
                <a:latin typeface="Arial" panose="020B0604020202020204" pitchFamily="34" charset="0"/>
                <a:cs typeface="Arial" panose="020B0604020202020204" pitchFamily="34" charset="0"/>
              </a:rPr>
              <a:t>Start to investigate how gearing impacts risks and return.</a:t>
            </a:r>
          </a:p>
        </p:txBody>
      </p:sp>
      <p:pic>
        <p:nvPicPr>
          <p:cNvPr id="3" name="Picture 2" descr="A picture containing text, indoor&#10;&#10;Description automatically generated">
            <a:extLst>
              <a:ext uri="{FF2B5EF4-FFF2-40B4-BE49-F238E27FC236}">
                <a16:creationId xmlns:a16="http://schemas.microsoft.com/office/drawing/2014/main" id="{019E7D4C-F6C9-40FB-B627-278D18345BA9}"/>
              </a:ext>
            </a:extLst>
          </p:cNvPr>
          <p:cNvPicPr>
            <a:picLocks noChangeAspect="1"/>
          </p:cNvPicPr>
          <p:nvPr/>
        </p:nvPicPr>
        <p:blipFill rotWithShape="1">
          <a:blip r:embed="rId2">
            <a:extLst>
              <a:ext uri="{28A0092B-C50C-407E-A947-70E740481C1C}">
                <a14:useLocalDpi xmlns:a14="http://schemas.microsoft.com/office/drawing/2010/main" val="0"/>
              </a:ext>
            </a:extLst>
          </a:blip>
          <a:srcRect l="23624" r="31256" b="-1"/>
          <a:stretch/>
        </p:blipFill>
        <p:spPr>
          <a:xfrm>
            <a:off x="20" y="10"/>
            <a:ext cx="4635571" cy="6857990"/>
          </a:xfrm>
          <a:prstGeom prst="rect">
            <a:avLst/>
          </a:prstGeom>
          <a:effectLst/>
        </p:spPr>
      </p:pic>
      <p:cxnSp>
        <p:nvCxnSpPr>
          <p:cNvPr id="72" name="Straight Connector 7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B5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688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1F0941-6FD5-4DEC-9062-749D297DBE78}"/>
              </a:ext>
            </a:extLst>
          </p:cNvPr>
          <p:cNvPicPr>
            <a:picLocks noChangeAspect="1"/>
          </p:cNvPicPr>
          <p:nvPr/>
        </p:nvPicPr>
        <p:blipFill rotWithShape="1">
          <a:blip r:embed="rId3"/>
          <a:srcRect t="4214" r="9091" b="19177"/>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80B5E40C-8C62-4E49-98F8-580E01C7BE89}"/>
              </a:ext>
            </a:extLst>
          </p:cNvPr>
          <p:cNvSpPr>
            <a:spLocks noGrp="1"/>
          </p:cNvSpPr>
          <p:nvPr>
            <p:ph type="title"/>
          </p:nvPr>
        </p:nvSpPr>
        <p:spPr>
          <a:xfrm>
            <a:off x="594804" y="640263"/>
            <a:ext cx="6619811" cy="1344975"/>
          </a:xfrm>
        </p:spPr>
        <p:txBody>
          <a:bodyPr>
            <a:normAutofit/>
          </a:bodyPr>
          <a:lstStyle/>
          <a:p>
            <a:r>
              <a:rPr lang="en-US" sz="4000"/>
              <a:t>Natalie’s Restaurant</a:t>
            </a:r>
            <a:endParaRPr lang="en-GB" sz="4000"/>
          </a:p>
        </p:txBody>
      </p:sp>
      <p:sp>
        <p:nvSpPr>
          <p:cNvPr id="5" name="Content Placeholder 4">
            <a:extLst>
              <a:ext uri="{FF2B5EF4-FFF2-40B4-BE49-F238E27FC236}">
                <a16:creationId xmlns:a16="http://schemas.microsoft.com/office/drawing/2014/main" id="{D3E67A1F-56FA-4CC5-B53D-A38616235E37}"/>
              </a:ext>
            </a:extLst>
          </p:cNvPr>
          <p:cNvSpPr>
            <a:spLocks noGrp="1"/>
          </p:cNvSpPr>
          <p:nvPr>
            <p:ph idx="1"/>
          </p:nvPr>
        </p:nvSpPr>
        <p:spPr>
          <a:xfrm>
            <a:off x="594109" y="2121763"/>
            <a:ext cx="6620505" cy="3773010"/>
          </a:xfrm>
        </p:spPr>
        <p:txBody>
          <a:bodyPr>
            <a:normAutofit/>
          </a:bodyPr>
          <a:lstStyle/>
          <a:p>
            <a:pPr marL="0" indent="0">
              <a:buNone/>
            </a:pPr>
            <a:r>
              <a:rPr lang="en-US" sz="2400" dirty="0"/>
              <a:t>I set up a restaurant club.  </a:t>
            </a:r>
          </a:p>
          <a:p>
            <a:pPr marL="0" indent="0">
              <a:buNone/>
            </a:pPr>
            <a:r>
              <a:rPr lang="en-US" sz="2400" dirty="0"/>
              <a:t>On Thursday I spend £60 on ingredients.  </a:t>
            </a:r>
          </a:p>
          <a:p>
            <a:pPr marL="0" indent="0">
              <a:buNone/>
            </a:pPr>
            <a:r>
              <a:rPr lang="en-US" sz="2400" dirty="0"/>
              <a:t>I also spend £20 on new tablecloths which I can use for the foreseeable future.</a:t>
            </a:r>
          </a:p>
          <a:p>
            <a:pPr marL="0" indent="0">
              <a:buNone/>
            </a:pPr>
            <a:r>
              <a:rPr lang="en-US" sz="2400" dirty="0"/>
              <a:t>On Friday I cook a meal with ¾ of the ingredients and charge 10 people £15 each for dinner.</a:t>
            </a:r>
            <a:endParaRPr lang="en-GB" sz="2400" dirty="0"/>
          </a:p>
        </p:txBody>
      </p:sp>
    </p:spTree>
    <p:extLst>
      <p:ext uri="{BB962C8B-B14F-4D97-AF65-F5344CB8AC3E}">
        <p14:creationId xmlns:p14="http://schemas.microsoft.com/office/powerpoint/2010/main" val="3521132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1524000" y="272357"/>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368597"/>
            <a:ext cx="9144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1B884E6-FCCE-4EC7-BE3D-CA67B4314A05}"/>
              </a:ext>
            </a:extLst>
          </p:cNvPr>
          <p:cNvSpPr>
            <a:spLocks noGrp="1"/>
          </p:cNvSpPr>
          <p:nvPr>
            <p:ph type="title"/>
          </p:nvPr>
        </p:nvSpPr>
        <p:spPr>
          <a:xfrm>
            <a:off x="1918555" y="489440"/>
            <a:ext cx="8354891" cy="930447"/>
          </a:xfrm>
        </p:spPr>
        <p:txBody>
          <a:bodyPr vert="horz" lIns="91440" tIns="45720" rIns="91440" bIns="45720" rtlCol="0" anchor="b">
            <a:normAutofit/>
          </a:bodyPr>
          <a:lstStyle/>
          <a:p>
            <a:pPr algn="ctr" defTabSz="914400"/>
            <a:r>
              <a:rPr lang="en-US" sz="4700">
                <a:solidFill>
                  <a:schemeClr val="bg1"/>
                </a:solidFill>
              </a:rPr>
              <a:t>What are my cash flows?</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67300" y="1479733"/>
            <a:ext cx="20574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1524000" y="2201402"/>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6">
            <a:extLst>
              <a:ext uri="{FF2B5EF4-FFF2-40B4-BE49-F238E27FC236}">
                <a16:creationId xmlns:a16="http://schemas.microsoft.com/office/drawing/2014/main" id="{AEF280E9-D4A1-4151-AB28-094A81B7B2AE}"/>
              </a:ext>
            </a:extLst>
          </p:cNvPr>
          <p:cNvGraphicFramePr>
            <a:graphicFrameLocks noGrp="1"/>
          </p:cNvGraphicFramePr>
          <p:nvPr/>
        </p:nvGraphicFramePr>
        <p:xfrm>
          <a:off x="2342413" y="2427541"/>
          <a:ext cx="7465853" cy="3997644"/>
        </p:xfrm>
        <a:graphic>
          <a:graphicData uri="http://schemas.openxmlformats.org/drawingml/2006/table">
            <a:tbl>
              <a:tblPr firstRow="1" bandRow="1">
                <a:noFill/>
                <a:tableStyleId>{16D9F66E-5EB9-4882-86FB-DCBF35E3C3E4}</a:tableStyleId>
              </a:tblPr>
              <a:tblGrid>
                <a:gridCol w="4757588">
                  <a:extLst>
                    <a:ext uri="{9D8B030D-6E8A-4147-A177-3AD203B41FA5}">
                      <a16:colId xmlns:a16="http://schemas.microsoft.com/office/drawing/2014/main" val="1666863075"/>
                    </a:ext>
                  </a:extLst>
                </a:gridCol>
                <a:gridCol w="1352330">
                  <a:extLst>
                    <a:ext uri="{9D8B030D-6E8A-4147-A177-3AD203B41FA5}">
                      <a16:colId xmlns:a16="http://schemas.microsoft.com/office/drawing/2014/main" val="1242416849"/>
                    </a:ext>
                  </a:extLst>
                </a:gridCol>
                <a:gridCol w="1355935">
                  <a:extLst>
                    <a:ext uri="{9D8B030D-6E8A-4147-A177-3AD203B41FA5}">
                      <a16:colId xmlns:a16="http://schemas.microsoft.com/office/drawing/2014/main" val="1652165364"/>
                    </a:ext>
                  </a:extLst>
                </a:gridCol>
              </a:tblGrid>
              <a:tr h="416484">
                <a:tc>
                  <a:txBody>
                    <a:bodyPr/>
                    <a:lstStyle/>
                    <a:p>
                      <a:r>
                        <a:rPr lang="en-US" sz="1200" b="0" cap="none" spc="0" dirty="0">
                          <a:solidFill>
                            <a:schemeClr val="tx1"/>
                          </a:solidFill>
                        </a:rPr>
                        <a:t>My initial funding</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r>
                        <a:rPr lang="en-US" sz="1200" b="0" cap="none" spc="0" dirty="0">
                          <a:solidFill>
                            <a:schemeClr val="tx1"/>
                          </a:solidFill>
                        </a:rPr>
                        <a:t>£80</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endParaRPr lang="en-GB" sz="1600" b="0" cap="none" spc="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59574715"/>
                  </a:ext>
                </a:extLst>
              </a:tr>
              <a:tr h="355684">
                <a:tc>
                  <a:txBody>
                    <a:bodyPr/>
                    <a:lstStyle/>
                    <a:p>
                      <a:r>
                        <a:rPr lang="en-US" sz="1200" cap="none" spc="0" dirty="0">
                          <a:solidFill>
                            <a:schemeClr val="tx1"/>
                          </a:solidFill>
                        </a:rPr>
                        <a:t>Money from the customers (£15x10)</a:t>
                      </a:r>
                      <a:endParaRPr lang="en-GB" sz="1200" cap="none" spc="0" dirty="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r>
                        <a:rPr lang="en-US" sz="1200" cap="none" spc="0">
                          <a:solidFill>
                            <a:schemeClr val="tx1"/>
                          </a:solidFill>
                        </a:rPr>
                        <a:t>£150</a:t>
                      </a:r>
                      <a:endParaRPr lang="en-GB" sz="1200" cap="none" spc="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endParaRPr lang="en-GB" sz="1200" cap="none" spc="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2838751074"/>
                  </a:ext>
                </a:extLst>
              </a:tr>
              <a:tr h="355684">
                <a:tc>
                  <a:txBody>
                    <a:bodyPr/>
                    <a:lstStyle/>
                    <a:p>
                      <a:r>
                        <a:rPr lang="en-US" sz="1200" b="1" cap="none" spc="0">
                          <a:solidFill>
                            <a:schemeClr val="tx1"/>
                          </a:solidFill>
                        </a:rPr>
                        <a:t>Cash inflow</a:t>
                      </a:r>
                      <a:endParaRPr lang="en-GB" sz="1200" b="1"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GB" sz="1200" b="1"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US" sz="1200" b="1" cap="none" spc="0" dirty="0">
                          <a:solidFill>
                            <a:schemeClr val="tx1"/>
                          </a:solidFill>
                        </a:rPr>
                        <a:t>£230</a:t>
                      </a:r>
                      <a:endParaRPr lang="en-GB" sz="1200" b="1" cap="none" spc="0" dirty="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067553886"/>
                  </a:ext>
                </a:extLst>
              </a:tr>
              <a:tr h="355684">
                <a:tc>
                  <a:txBody>
                    <a:bodyPr/>
                    <a:lstStyle/>
                    <a:p>
                      <a:r>
                        <a:rPr lang="en-US" sz="1200" cap="none" spc="0" dirty="0">
                          <a:solidFill>
                            <a:schemeClr val="tx1"/>
                          </a:solidFill>
                        </a:rPr>
                        <a:t>Money spent on ingredients</a:t>
                      </a:r>
                      <a:endParaRPr lang="en-GB" sz="1200" cap="none" spc="0" dirty="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US" sz="1200" cap="none" spc="0">
                          <a:solidFill>
                            <a:schemeClr val="tx1"/>
                          </a:solidFill>
                        </a:rPr>
                        <a:t>£60</a:t>
                      </a: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211316013"/>
                  </a:ext>
                </a:extLst>
              </a:tr>
              <a:tr h="355684">
                <a:tc>
                  <a:txBody>
                    <a:bodyPr/>
                    <a:lstStyle/>
                    <a:p>
                      <a:r>
                        <a:rPr lang="en-US" sz="1200" cap="none" spc="0" dirty="0">
                          <a:solidFill>
                            <a:schemeClr val="tx1"/>
                          </a:solidFill>
                        </a:rPr>
                        <a:t>Money spent on tablecloths</a:t>
                      </a:r>
                      <a:endParaRPr lang="en-GB" sz="1200" cap="none" spc="0" dirty="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US" sz="1200" cap="none" spc="0">
                          <a:solidFill>
                            <a:schemeClr val="tx1"/>
                          </a:solidFill>
                        </a:rPr>
                        <a:t>£20</a:t>
                      </a: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777861469"/>
                  </a:ext>
                </a:extLst>
              </a:tr>
              <a:tr h="355684">
                <a:tc>
                  <a:txBody>
                    <a:bodyPr/>
                    <a:lstStyle/>
                    <a:p>
                      <a:r>
                        <a:rPr lang="en-US" sz="1200" b="1" cap="none" spc="0">
                          <a:solidFill>
                            <a:schemeClr val="tx1"/>
                          </a:solidFill>
                        </a:rPr>
                        <a:t>Cash outflow</a:t>
                      </a:r>
                      <a:endParaRPr lang="en-GB" sz="1200" b="1"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endParaRPr lang="en-US" sz="1200" b="1"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US" sz="1200" b="1" cap="none" spc="0">
                          <a:solidFill>
                            <a:schemeClr val="tx1"/>
                          </a:solidFill>
                        </a:rPr>
                        <a:t>£(80)</a:t>
                      </a: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106860481"/>
                  </a:ext>
                </a:extLst>
              </a:tr>
              <a:tr h="355684">
                <a:tc>
                  <a:txBody>
                    <a:bodyPr/>
                    <a:lstStyle/>
                    <a:p>
                      <a:r>
                        <a:rPr lang="en-US" sz="1200" cap="none" spc="0">
                          <a:solidFill>
                            <a:schemeClr val="tx1"/>
                          </a:solidFill>
                        </a:rPr>
                        <a:t>Net Cash </a:t>
                      </a:r>
                      <a:endParaRPr lang="en-GB"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US" sz="1200" b="1" cap="none" spc="0" dirty="0">
                          <a:solidFill>
                            <a:schemeClr val="tx1"/>
                          </a:solidFill>
                        </a:rPr>
                        <a:t>£150</a:t>
                      </a: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124027931"/>
                  </a:ext>
                </a:extLst>
              </a:tr>
              <a:tr h="380004">
                <a:tc>
                  <a:txBody>
                    <a:bodyPr/>
                    <a:lstStyle/>
                    <a:p>
                      <a:endParaRPr lang="en-GB" sz="1200"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382289965"/>
                  </a:ext>
                </a:extLst>
              </a:tr>
              <a:tr h="355684">
                <a:tc>
                  <a:txBody>
                    <a:bodyPr/>
                    <a:lstStyle/>
                    <a:p>
                      <a:r>
                        <a:rPr lang="en-US" sz="1200" cap="none" spc="0">
                          <a:solidFill>
                            <a:schemeClr val="tx1"/>
                          </a:solidFill>
                        </a:rPr>
                        <a:t>Cash balance at start</a:t>
                      </a:r>
                      <a:endParaRPr lang="en-GB"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US" sz="1200" cap="none" spc="0">
                          <a:solidFill>
                            <a:schemeClr val="tx1"/>
                          </a:solidFill>
                        </a:rPr>
                        <a:t>£0</a:t>
                      </a: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128225867"/>
                  </a:ext>
                </a:extLst>
              </a:tr>
              <a:tr h="355684">
                <a:tc>
                  <a:txBody>
                    <a:bodyPr/>
                    <a:lstStyle/>
                    <a:p>
                      <a:r>
                        <a:rPr lang="en-US" sz="1200" cap="none" spc="0">
                          <a:solidFill>
                            <a:schemeClr val="tx1"/>
                          </a:solidFill>
                        </a:rPr>
                        <a:t>Net cash inflow</a:t>
                      </a:r>
                      <a:endParaRPr lang="en-GB" sz="1200"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US" sz="1200" cap="none" spc="0" dirty="0">
                          <a:solidFill>
                            <a:schemeClr val="tx1"/>
                          </a:solidFill>
                        </a:rPr>
                        <a:t>£150</a:t>
                      </a: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147385785"/>
                  </a:ext>
                </a:extLst>
              </a:tr>
              <a:tr h="355684">
                <a:tc>
                  <a:txBody>
                    <a:bodyPr/>
                    <a:lstStyle/>
                    <a:p>
                      <a:r>
                        <a:rPr lang="en-US" sz="1200" cap="none" spc="0">
                          <a:solidFill>
                            <a:schemeClr val="tx1"/>
                          </a:solidFill>
                        </a:rPr>
                        <a:t>Cash balance at end</a:t>
                      </a:r>
                      <a:endParaRPr lang="en-GB"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US" sz="1200"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US" sz="1200" cap="none" spc="0" dirty="0">
                          <a:solidFill>
                            <a:schemeClr val="tx1"/>
                          </a:solidFill>
                        </a:rPr>
                        <a:t>£150</a:t>
                      </a: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05839473"/>
                  </a:ext>
                </a:extLst>
              </a:tr>
            </a:tbl>
          </a:graphicData>
        </a:graphic>
      </p:graphicFrame>
    </p:spTree>
    <p:extLst>
      <p:ext uri="{BB962C8B-B14F-4D97-AF65-F5344CB8AC3E}">
        <p14:creationId xmlns:p14="http://schemas.microsoft.com/office/powerpoint/2010/main" val="4086854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1524000" y="272357"/>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368597"/>
            <a:ext cx="9144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1B884E6-FCCE-4EC7-BE3D-CA67B4314A05}"/>
              </a:ext>
            </a:extLst>
          </p:cNvPr>
          <p:cNvSpPr>
            <a:spLocks noGrp="1"/>
          </p:cNvSpPr>
          <p:nvPr>
            <p:ph type="title"/>
          </p:nvPr>
        </p:nvSpPr>
        <p:spPr>
          <a:xfrm>
            <a:off x="1918555" y="489440"/>
            <a:ext cx="8354891" cy="930447"/>
          </a:xfrm>
        </p:spPr>
        <p:txBody>
          <a:bodyPr vert="horz" lIns="91440" tIns="45720" rIns="91440" bIns="45720" rtlCol="0" anchor="b">
            <a:normAutofit/>
          </a:bodyPr>
          <a:lstStyle/>
          <a:p>
            <a:pPr algn="ctr" defTabSz="914400"/>
            <a:r>
              <a:rPr lang="en-US" sz="4700" dirty="0">
                <a:solidFill>
                  <a:schemeClr val="bg1"/>
                </a:solidFill>
              </a:rPr>
              <a:t>What is my profit?</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67300" y="1479733"/>
            <a:ext cx="20574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1524000" y="2201402"/>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6">
            <a:extLst>
              <a:ext uri="{FF2B5EF4-FFF2-40B4-BE49-F238E27FC236}">
                <a16:creationId xmlns:a16="http://schemas.microsoft.com/office/drawing/2014/main" id="{AEF280E9-D4A1-4151-AB28-094A81B7B2AE}"/>
              </a:ext>
            </a:extLst>
          </p:cNvPr>
          <p:cNvGraphicFramePr>
            <a:graphicFrameLocks noGrp="1"/>
          </p:cNvGraphicFramePr>
          <p:nvPr/>
        </p:nvGraphicFramePr>
        <p:xfrm>
          <a:off x="2421926" y="3063645"/>
          <a:ext cx="7465853" cy="1127852"/>
        </p:xfrm>
        <a:graphic>
          <a:graphicData uri="http://schemas.openxmlformats.org/drawingml/2006/table">
            <a:tbl>
              <a:tblPr firstRow="1" bandRow="1">
                <a:noFill/>
                <a:tableStyleId>{16D9F66E-5EB9-4882-86FB-DCBF35E3C3E4}</a:tableStyleId>
              </a:tblPr>
              <a:tblGrid>
                <a:gridCol w="4757588">
                  <a:extLst>
                    <a:ext uri="{9D8B030D-6E8A-4147-A177-3AD203B41FA5}">
                      <a16:colId xmlns:a16="http://schemas.microsoft.com/office/drawing/2014/main" val="1666863075"/>
                    </a:ext>
                  </a:extLst>
                </a:gridCol>
                <a:gridCol w="1352330">
                  <a:extLst>
                    <a:ext uri="{9D8B030D-6E8A-4147-A177-3AD203B41FA5}">
                      <a16:colId xmlns:a16="http://schemas.microsoft.com/office/drawing/2014/main" val="1242416849"/>
                    </a:ext>
                  </a:extLst>
                </a:gridCol>
                <a:gridCol w="1355935">
                  <a:extLst>
                    <a:ext uri="{9D8B030D-6E8A-4147-A177-3AD203B41FA5}">
                      <a16:colId xmlns:a16="http://schemas.microsoft.com/office/drawing/2014/main" val="1652165364"/>
                    </a:ext>
                  </a:extLst>
                </a:gridCol>
              </a:tblGrid>
              <a:tr h="416484">
                <a:tc>
                  <a:txBody>
                    <a:bodyPr/>
                    <a:lstStyle/>
                    <a:p>
                      <a:r>
                        <a:rPr lang="en-US" sz="1200" b="0" cap="none" spc="0" dirty="0">
                          <a:solidFill>
                            <a:schemeClr val="tx1"/>
                          </a:solidFill>
                        </a:rPr>
                        <a:t>Sales revenue (£15 x 10)</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r>
                        <a:rPr lang="en-US" sz="1200" b="0" cap="none" spc="0" dirty="0">
                          <a:solidFill>
                            <a:schemeClr val="tx1"/>
                          </a:solidFill>
                        </a:rPr>
                        <a:t>£150</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endParaRPr lang="en-GB" sz="1600" b="0" cap="none" spc="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59574715"/>
                  </a:ext>
                </a:extLst>
              </a:tr>
              <a:tr h="355684">
                <a:tc>
                  <a:txBody>
                    <a:bodyPr/>
                    <a:lstStyle/>
                    <a:p>
                      <a:r>
                        <a:rPr lang="en-US" sz="1200" cap="none" spc="0" dirty="0">
                          <a:solidFill>
                            <a:schemeClr val="tx1"/>
                          </a:solidFill>
                        </a:rPr>
                        <a:t>Cost of goods sold (3/4 of ingredients)</a:t>
                      </a:r>
                      <a:endParaRPr lang="en-GB" sz="1200" cap="none" spc="0" dirty="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r>
                        <a:rPr lang="en-US" sz="1200" cap="none" spc="0" dirty="0">
                          <a:solidFill>
                            <a:schemeClr val="tx1"/>
                          </a:solidFill>
                        </a:rPr>
                        <a:t>£(45)</a:t>
                      </a:r>
                      <a:endParaRPr lang="en-GB" sz="1200" cap="none" spc="0" dirty="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endParaRPr lang="en-GB" sz="1200" cap="none" spc="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2838751074"/>
                  </a:ext>
                </a:extLst>
              </a:tr>
              <a:tr h="355684">
                <a:tc>
                  <a:txBody>
                    <a:bodyPr/>
                    <a:lstStyle/>
                    <a:p>
                      <a:r>
                        <a:rPr lang="en-US" sz="1200" b="1" cap="none" spc="0" dirty="0">
                          <a:solidFill>
                            <a:schemeClr val="tx1"/>
                          </a:solidFill>
                        </a:rPr>
                        <a:t>Profit</a:t>
                      </a:r>
                      <a:endParaRPr lang="en-GB" sz="1200" b="1" cap="none" spc="0" dirty="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GB" sz="1200" b="1"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US" sz="1200" b="1" cap="none" spc="0" dirty="0">
                          <a:solidFill>
                            <a:schemeClr val="tx1"/>
                          </a:solidFill>
                        </a:rPr>
                        <a:t>£105</a:t>
                      </a:r>
                      <a:endParaRPr lang="en-GB" sz="1200" b="1" cap="none" spc="0" dirty="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067553886"/>
                  </a:ext>
                </a:extLst>
              </a:tr>
            </a:tbl>
          </a:graphicData>
        </a:graphic>
      </p:graphicFrame>
    </p:spTree>
    <p:extLst>
      <p:ext uri="{BB962C8B-B14F-4D97-AF65-F5344CB8AC3E}">
        <p14:creationId xmlns:p14="http://schemas.microsoft.com/office/powerpoint/2010/main" val="2887498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1524000" y="272357"/>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368597"/>
            <a:ext cx="9144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1B884E6-FCCE-4EC7-BE3D-CA67B4314A05}"/>
              </a:ext>
            </a:extLst>
          </p:cNvPr>
          <p:cNvSpPr>
            <a:spLocks noGrp="1"/>
          </p:cNvSpPr>
          <p:nvPr>
            <p:ph type="title"/>
          </p:nvPr>
        </p:nvSpPr>
        <p:spPr>
          <a:xfrm>
            <a:off x="1918555" y="489440"/>
            <a:ext cx="8354891" cy="930447"/>
          </a:xfrm>
        </p:spPr>
        <p:txBody>
          <a:bodyPr vert="horz" lIns="91440" tIns="45720" rIns="91440" bIns="45720" rtlCol="0" anchor="b">
            <a:normAutofit/>
          </a:bodyPr>
          <a:lstStyle/>
          <a:p>
            <a:pPr algn="ctr" defTabSz="914400"/>
            <a:r>
              <a:rPr lang="en-US" sz="4700" dirty="0">
                <a:solidFill>
                  <a:schemeClr val="bg1"/>
                </a:solidFill>
              </a:rPr>
              <a:t>What is my financial position?</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67300" y="1479733"/>
            <a:ext cx="20574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1524000" y="2201402"/>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6">
            <a:extLst>
              <a:ext uri="{FF2B5EF4-FFF2-40B4-BE49-F238E27FC236}">
                <a16:creationId xmlns:a16="http://schemas.microsoft.com/office/drawing/2014/main" id="{AEF280E9-D4A1-4151-AB28-094A81B7B2AE}"/>
              </a:ext>
            </a:extLst>
          </p:cNvPr>
          <p:cNvGraphicFramePr>
            <a:graphicFrameLocks noGrp="1"/>
          </p:cNvGraphicFramePr>
          <p:nvPr/>
        </p:nvGraphicFramePr>
        <p:xfrm>
          <a:off x="2342413" y="2427541"/>
          <a:ext cx="7465853" cy="1828334"/>
        </p:xfrm>
        <a:graphic>
          <a:graphicData uri="http://schemas.openxmlformats.org/drawingml/2006/table">
            <a:tbl>
              <a:tblPr firstRow="1" bandRow="1">
                <a:noFill/>
                <a:tableStyleId>{16D9F66E-5EB9-4882-86FB-DCBF35E3C3E4}</a:tableStyleId>
              </a:tblPr>
              <a:tblGrid>
                <a:gridCol w="4757588">
                  <a:extLst>
                    <a:ext uri="{9D8B030D-6E8A-4147-A177-3AD203B41FA5}">
                      <a16:colId xmlns:a16="http://schemas.microsoft.com/office/drawing/2014/main" val="1666863075"/>
                    </a:ext>
                  </a:extLst>
                </a:gridCol>
                <a:gridCol w="1352330">
                  <a:extLst>
                    <a:ext uri="{9D8B030D-6E8A-4147-A177-3AD203B41FA5}">
                      <a16:colId xmlns:a16="http://schemas.microsoft.com/office/drawing/2014/main" val="1242416849"/>
                    </a:ext>
                  </a:extLst>
                </a:gridCol>
                <a:gridCol w="1355935">
                  <a:extLst>
                    <a:ext uri="{9D8B030D-6E8A-4147-A177-3AD203B41FA5}">
                      <a16:colId xmlns:a16="http://schemas.microsoft.com/office/drawing/2014/main" val="1652165364"/>
                    </a:ext>
                  </a:extLst>
                </a:gridCol>
              </a:tblGrid>
              <a:tr h="217500">
                <a:tc>
                  <a:txBody>
                    <a:bodyPr/>
                    <a:lstStyle/>
                    <a:p>
                      <a:r>
                        <a:rPr lang="en-US" sz="1200" b="0" cap="none" spc="0" dirty="0">
                          <a:solidFill>
                            <a:schemeClr val="tx1"/>
                          </a:solidFill>
                        </a:rPr>
                        <a:t>Tablecloths</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r>
                        <a:rPr lang="en-US" sz="1200" b="0" cap="none" spc="0" dirty="0">
                          <a:solidFill>
                            <a:schemeClr val="tx1"/>
                          </a:solidFill>
                        </a:rPr>
                        <a:t>£20</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endParaRPr lang="en-GB" sz="16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2509220328"/>
                  </a:ext>
                </a:extLst>
              </a:tr>
              <a:tr h="0">
                <a:tc>
                  <a:txBody>
                    <a:bodyPr/>
                    <a:lstStyle/>
                    <a:p>
                      <a:r>
                        <a:rPr lang="en-US" sz="1200" b="0" cap="none" spc="0" dirty="0">
                          <a:solidFill>
                            <a:schemeClr val="tx1"/>
                          </a:solidFill>
                        </a:rPr>
                        <a:t>Cash</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r>
                        <a:rPr lang="en-US" sz="1200" b="0" cap="none" spc="0" dirty="0">
                          <a:solidFill>
                            <a:schemeClr val="tx1"/>
                          </a:solidFill>
                        </a:rPr>
                        <a:t>£150</a:t>
                      </a:r>
                      <a:endParaRPr lang="en-GB" sz="1200" b="0" cap="none" spc="0" dirty="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tc>
                  <a:txBody>
                    <a:bodyPr/>
                    <a:lstStyle/>
                    <a:p>
                      <a:endParaRPr lang="en-GB" sz="1600" b="0" cap="none" spc="0">
                        <a:solidFill>
                          <a:schemeClr val="tx1"/>
                        </a:solidFill>
                      </a:endParaRPr>
                    </a:p>
                  </a:txBody>
                  <a:tcPr marL="45600" marR="45600" marT="45600" marB="91201"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59574715"/>
                  </a:ext>
                </a:extLst>
              </a:tr>
              <a:tr h="355684">
                <a:tc>
                  <a:txBody>
                    <a:bodyPr/>
                    <a:lstStyle/>
                    <a:p>
                      <a:r>
                        <a:rPr lang="en-US" sz="1200" cap="none" spc="0" dirty="0">
                          <a:solidFill>
                            <a:schemeClr val="tx1"/>
                          </a:solidFill>
                        </a:rPr>
                        <a:t>Stock (unused food)</a:t>
                      </a:r>
                      <a:endParaRPr lang="en-GB" sz="1200" cap="none" spc="0" dirty="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r>
                        <a:rPr lang="en-US" sz="1200" cap="none" spc="0" dirty="0">
                          <a:solidFill>
                            <a:schemeClr val="tx1"/>
                          </a:solidFill>
                        </a:rPr>
                        <a:t>£15</a:t>
                      </a:r>
                      <a:endParaRPr lang="en-GB" sz="1200" cap="none" spc="0" dirty="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endParaRPr lang="en-GB" sz="1200" cap="none" spc="0">
                        <a:solidFill>
                          <a:schemeClr val="tx1"/>
                        </a:solidFill>
                      </a:endParaRPr>
                    </a:p>
                  </a:txBody>
                  <a:tcPr marL="45600" marR="45600" marT="45600" marB="91201">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2838751074"/>
                  </a:ext>
                </a:extLst>
              </a:tr>
              <a:tr h="355684">
                <a:tc>
                  <a:txBody>
                    <a:bodyPr/>
                    <a:lstStyle/>
                    <a:p>
                      <a:r>
                        <a:rPr lang="en-US" sz="1200" b="1" cap="none" spc="0" dirty="0">
                          <a:solidFill>
                            <a:schemeClr val="tx1"/>
                          </a:solidFill>
                        </a:rPr>
                        <a:t>Assets</a:t>
                      </a:r>
                      <a:endParaRPr lang="en-GB" sz="1200" b="1" cap="none" spc="0" dirty="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round/>
                      <a:headEnd type="none" w="med" len="med"/>
                      <a:tailEnd type="none" w="med" len="med"/>
                    </a:lnT>
                    <a:lnB w="12700" cmpd="sng">
                      <a:noFill/>
                      <a:prstDash val="solid"/>
                    </a:lnB>
                    <a:solidFill>
                      <a:schemeClr val="bg1">
                        <a:lumMod val="95000"/>
                      </a:schemeClr>
                    </a:solidFill>
                  </a:tcPr>
                </a:tc>
                <a:tc>
                  <a:txBody>
                    <a:bodyPr/>
                    <a:lstStyle/>
                    <a:p>
                      <a:endParaRPr lang="en-GB" sz="1200" b="1" cap="none" spc="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round/>
                      <a:headEnd type="none" w="med" len="med"/>
                      <a:tailEnd type="none" w="med" len="med"/>
                    </a:lnT>
                    <a:lnB w="12700" cmpd="sng">
                      <a:noFill/>
                      <a:prstDash val="solid"/>
                    </a:lnB>
                    <a:solidFill>
                      <a:schemeClr val="bg1">
                        <a:lumMod val="95000"/>
                      </a:schemeClr>
                    </a:solidFill>
                  </a:tcPr>
                </a:tc>
                <a:tc>
                  <a:txBody>
                    <a:bodyPr/>
                    <a:lstStyle/>
                    <a:p>
                      <a:r>
                        <a:rPr lang="en-US" sz="1200" b="1" cap="none" spc="0" dirty="0">
                          <a:solidFill>
                            <a:schemeClr val="tx1"/>
                          </a:solidFill>
                        </a:rPr>
                        <a:t>£185</a:t>
                      </a:r>
                      <a:endParaRPr lang="en-GB" sz="1200" b="1" cap="none" spc="0" dirty="0">
                        <a:solidFill>
                          <a:schemeClr val="tx1"/>
                        </a:solidFill>
                      </a:endParaRPr>
                    </a:p>
                  </a:txBody>
                  <a:tcPr marL="45600" marR="45600" marT="45600" marB="91201">
                    <a:lnL w="12700" cmpd="sng">
                      <a:noFill/>
                      <a:prstDash val="solid"/>
                    </a:lnL>
                    <a:lnR w="12700" cmpd="sng">
                      <a:noFill/>
                      <a:prstDash val="solid"/>
                    </a:lnR>
                    <a:lnT w="12700" cap="flat" cmpd="sng" algn="ctr">
                      <a:solidFill>
                        <a:schemeClr val="accent1"/>
                      </a:solidFill>
                      <a:prstDash val="solid"/>
                      <a:round/>
                      <a:headEnd type="none" w="med" len="med"/>
                      <a:tailEnd type="none" w="med" len="med"/>
                    </a:lnT>
                    <a:lnB w="12700" cmpd="sng">
                      <a:noFill/>
                      <a:prstDash val="solid"/>
                    </a:lnB>
                    <a:solidFill>
                      <a:schemeClr val="bg1">
                        <a:lumMod val="95000"/>
                      </a:schemeClr>
                    </a:solidFill>
                  </a:tcPr>
                </a:tc>
                <a:extLst>
                  <a:ext uri="{0D108BD9-81ED-4DB2-BD59-A6C34878D82A}">
                    <a16:rowId xmlns:a16="http://schemas.microsoft.com/office/drawing/2014/main" val="2067553886"/>
                  </a:ext>
                </a:extLst>
              </a:tr>
              <a:tr h="355684">
                <a:tc>
                  <a:txBody>
                    <a:bodyPr/>
                    <a:lstStyle/>
                    <a:p>
                      <a:r>
                        <a:rPr lang="en-US" sz="1200" b="1" cap="none" spc="0" dirty="0">
                          <a:solidFill>
                            <a:schemeClr val="tx1"/>
                          </a:solidFill>
                        </a:rPr>
                        <a:t>Equity (initial funding of £80 + profit £105)</a:t>
                      </a:r>
                      <a:endParaRPr lang="en-GB" sz="1200" b="1" cap="none" spc="0" dirty="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endParaRPr lang="en-US" sz="1200" b="1" cap="none" spc="0" dirty="0">
                        <a:solidFill>
                          <a:schemeClr val="tx1"/>
                        </a:solidFill>
                      </a:endParaRP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US" sz="1200" b="1" cap="none" spc="0" dirty="0">
                          <a:solidFill>
                            <a:schemeClr val="tx1"/>
                          </a:solidFill>
                        </a:rPr>
                        <a:t>£185</a:t>
                      </a:r>
                    </a:p>
                  </a:txBody>
                  <a:tcPr marL="45600" marR="45600" marT="45600" marB="91201">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106860481"/>
                  </a:ext>
                </a:extLst>
              </a:tr>
            </a:tbl>
          </a:graphicData>
        </a:graphic>
      </p:graphicFrame>
    </p:spTree>
    <p:extLst>
      <p:ext uri="{BB962C8B-B14F-4D97-AF65-F5344CB8AC3E}">
        <p14:creationId xmlns:p14="http://schemas.microsoft.com/office/powerpoint/2010/main" val="4040506542"/>
      </p:ext>
    </p:extLst>
  </p:cSld>
  <p:clrMapOvr>
    <a:masterClrMapping/>
  </p:clrMapOvr>
</p:sld>
</file>

<file path=ppt/theme/theme1.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1933</Words>
  <Application>Microsoft Office PowerPoint</Application>
  <PresentationFormat>Widescreen</PresentationFormat>
  <Paragraphs>372</Paragraphs>
  <Slides>37</Slides>
  <Notes>24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37</vt:i4>
      </vt:variant>
    </vt:vector>
  </HeadingPairs>
  <TitlesOfParts>
    <vt:vector size="47" baseType="lpstr">
      <vt:lpstr>Arial</vt:lpstr>
      <vt:lpstr>Calibri</vt:lpstr>
      <vt:lpstr>Calibri Light</vt:lpstr>
      <vt:lpstr>HelveticaNeueLTW1G-Roman</vt:lpstr>
      <vt:lpstr>MinionPro-Regular</vt:lpstr>
      <vt:lpstr>Times New Roman</vt:lpstr>
      <vt:lpstr>2_Content slides - basic</vt:lpstr>
      <vt:lpstr>Default Design</vt:lpstr>
      <vt:lpstr>3_Content slides - basic</vt:lpstr>
      <vt:lpstr>4_Content slides - basic</vt:lpstr>
      <vt:lpstr>MN7029 – Financial Decision Making</vt:lpstr>
      <vt:lpstr>Lecture recordings</vt:lpstr>
      <vt:lpstr>What are the three main financial statements?</vt:lpstr>
      <vt:lpstr>Financial Statements</vt:lpstr>
      <vt:lpstr>Learning Outcomes</vt:lpstr>
      <vt:lpstr>Natalie’s Restaurant</vt:lpstr>
      <vt:lpstr>What are my cash flows?</vt:lpstr>
      <vt:lpstr>What is my profit?</vt:lpstr>
      <vt:lpstr>What is my financial position?</vt:lpstr>
      <vt:lpstr>The Finance Function Contd.</vt:lpstr>
      <vt:lpstr>Why does a business need to plan? </vt:lpstr>
      <vt:lpstr>The Decision Making Process</vt:lpstr>
      <vt:lpstr>PowerPoint Presentation</vt:lpstr>
      <vt:lpstr>Today…</vt:lpstr>
      <vt:lpstr>PowerPoint Presentation</vt:lpstr>
      <vt:lpstr>PowerPoint Presentation</vt:lpstr>
      <vt:lpstr>PowerPoint Presentation</vt:lpstr>
      <vt:lpstr>PowerPoint Presentation</vt:lpstr>
      <vt:lpstr>Why do we look at sales first?</vt:lpstr>
      <vt:lpstr>PowerPoint Presentation</vt:lpstr>
      <vt:lpstr>PowerPoint Presentation</vt:lpstr>
      <vt:lpstr>PowerPoint Presentation</vt:lpstr>
      <vt:lpstr>Projected Cash Flow Statement </vt:lpstr>
      <vt:lpstr>PowerPoint Presentation</vt:lpstr>
      <vt:lpstr>PowerPoint Presentation</vt:lpstr>
      <vt:lpstr>Cash flow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Sensitivity Analysis</vt:lpstr>
      <vt:lpstr>Scenario Analysis</vt:lpstr>
      <vt:lpstr>PowerPoint Presentation</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MN6068 – Financial Decision Making for Managers</dc:title>
  <dc:creator>Natalie Langley</dc:creator>
  <cp:lastModifiedBy>Natalie Langley</cp:lastModifiedBy>
  <cp:revision>10</cp:revision>
  <dcterms:created xsi:type="dcterms:W3CDTF">2021-05-18T14:21:40Z</dcterms:created>
  <dcterms:modified xsi:type="dcterms:W3CDTF">2022-11-30T13:31:55Z</dcterms:modified>
</cp:coreProperties>
</file>