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media/image11.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6" r:id="rId4"/>
    <p:sldMasterId id="2147483678" r:id="rId5"/>
    <p:sldMasterId id="2147483682" r:id="rId6"/>
    <p:sldMasterId id="2147483696" r:id="rId7"/>
    <p:sldMasterId id="2147483709" r:id="rId8"/>
    <p:sldMasterId id="2147483722" r:id="rId9"/>
    <p:sldMasterId id="2147483737" r:id="rId10"/>
    <p:sldMasterId id="2147483749" r:id="rId11"/>
  </p:sldMasterIdLst>
  <p:notesMasterIdLst>
    <p:notesMasterId r:id="rId15"/>
  </p:notesMasterIdLst>
  <p:sldIdLst>
    <p:sldId id="299" r:id="rId12"/>
    <p:sldId id="683" r:id="rId13"/>
    <p:sldId id="713" r:id="rId14"/>
    <p:sldId id="714" r:id="rId16"/>
    <p:sldId id="715" r:id="rId17"/>
    <p:sldId id="699" r:id="rId18"/>
    <p:sldId id="747" r:id="rId19"/>
    <p:sldId id="731" r:id="rId20"/>
    <p:sldId id="729" r:id="rId21"/>
    <p:sldId id="730" r:id="rId22"/>
    <p:sldId id="694" r:id="rId23"/>
    <p:sldId id="707" r:id="rId24"/>
    <p:sldId id="708" r:id="rId25"/>
    <p:sldId id="709" r:id="rId26"/>
    <p:sldId id="710" r:id="rId27"/>
    <p:sldId id="684" r:id="rId28"/>
    <p:sldId id="685" r:id="rId29"/>
    <p:sldId id="686" r:id="rId30"/>
    <p:sldId id="678" r:id="rId31"/>
    <p:sldId id="691" r:id="rId32"/>
    <p:sldId id="718" r:id="rId33"/>
    <p:sldId id="719" r:id="rId34"/>
    <p:sldId id="693" r:id="rId35"/>
    <p:sldId id="748" r:id="rId36"/>
    <p:sldId id="743" r:id="rId37"/>
    <p:sldId id="749" r:id="rId38"/>
    <p:sldId id="722" r:id="rId39"/>
    <p:sldId id="721" r:id="rId40"/>
    <p:sldId id="737" r:id="rId41"/>
    <p:sldId id="724" r:id="rId42"/>
    <p:sldId id="732" r:id="rId43"/>
    <p:sldId id="733" r:id="rId44"/>
    <p:sldId id="723" r:id="rId45"/>
    <p:sldId id="726" r:id="rId46"/>
    <p:sldId id="287" r:id="rId47"/>
    <p:sldId id="750" r:id="rId48"/>
    <p:sldId id="751" r:id="rId49"/>
    <p:sldId id="742" r:id="rId50"/>
    <p:sldId id="744" r:id="rId51"/>
    <p:sldId id="1329" r:id="rId52"/>
    <p:sldId id="1334" r:id="rId53"/>
    <p:sldId id="1335" r:id="rId54"/>
    <p:sldId id="1336" r:id="rId55"/>
    <p:sldId id="1331" r:id="rId56"/>
    <p:sldId id="1317" r:id="rId57"/>
    <p:sldId id="1332" r:id="rId58"/>
    <p:sldId id="1333" r:id="rId59"/>
    <p:sldId id="680" r:id="rId60"/>
    <p:sldId id="690" r:id="rId61"/>
    <p:sldId id="285" r:id="rId62"/>
  </p:sldIdLst>
  <p:sldSz cx="12192000" cy="6858000"/>
  <p:notesSz cx="6858000" cy="9144000"/>
  <p:custDataLst>
    <p:tags r:id="rId6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0126" autoAdjust="0"/>
  </p:normalViewPr>
  <p:slideViewPr>
    <p:cSldViewPr snapToGrid="0">
      <p:cViewPr varScale="1">
        <p:scale>
          <a:sx n="64" d="100"/>
          <a:sy n="64" d="100"/>
        </p:scale>
        <p:origin x="6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6" Type="http://schemas.openxmlformats.org/officeDocument/2006/relationships/tags" Target="tags/tag1.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0.xml"/><Relationship Id="rId61" Type="http://schemas.openxmlformats.org/officeDocument/2006/relationships/slide" Target="slides/slide49.xml"/><Relationship Id="rId60" Type="http://schemas.openxmlformats.org/officeDocument/2006/relationships/slide" Target="slides/slide48.xml"/><Relationship Id="rId6" Type="http://schemas.openxmlformats.org/officeDocument/2006/relationships/slideMaster" Target="slideMasters/slideMaster5.xml"/><Relationship Id="rId59" Type="http://schemas.openxmlformats.org/officeDocument/2006/relationships/slide" Target="slides/slide47.xml"/><Relationship Id="rId58" Type="http://schemas.openxmlformats.org/officeDocument/2006/relationships/slide" Target="slides/slide46.xml"/><Relationship Id="rId57" Type="http://schemas.openxmlformats.org/officeDocument/2006/relationships/slide" Target="slides/slide45.xml"/><Relationship Id="rId56" Type="http://schemas.openxmlformats.org/officeDocument/2006/relationships/slide" Target="slides/slide44.xml"/><Relationship Id="rId55" Type="http://schemas.openxmlformats.org/officeDocument/2006/relationships/slide" Target="slides/slide43.xml"/><Relationship Id="rId54" Type="http://schemas.openxmlformats.org/officeDocument/2006/relationships/slide" Target="slides/slide42.xml"/><Relationship Id="rId53" Type="http://schemas.openxmlformats.org/officeDocument/2006/relationships/slide" Target="slides/slide41.xml"/><Relationship Id="rId52" Type="http://schemas.openxmlformats.org/officeDocument/2006/relationships/slide" Target="slides/slide40.xml"/><Relationship Id="rId51" Type="http://schemas.openxmlformats.org/officeDocument/2006/relationships/slide" Target="slides/slide39.xml"/><Relationship Id="rId50" Type="http://schemas.openxmlformats.org/officeDocument/2006/relationships/slide" Target="slides/slide38.xml"/><Relationship Id="rId5" Type="http://schemas.openxmlformats.org/officeDocument/2006/relationships/slideMaster" Target="slideMasters/slideMaster4.xml"/><Relationship Id="rId49" Type="http://schemas.openxmlformats.org/officeDocument/2006/relationships/slide" Target="slides/slide37.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notesMaster" Target="notesMasters/notesMaster1.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svg"/><Relationship Id="rId7" Type="http://schemas.openxmlformats.org/officeDocument/2006/relationships/image" Target="../media/image52.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48.png"/><Relationship Id="rId2" Type="http://schemas.openxmlformats.org/officeDocument/2006/relationships/image" Target="../media/image47.svg"/><Relationship Id="rId14" Type="http://schemas.openxmlformats.org/officeDocument/2006/relationships/image" Target="../media/image59.svg"/><Relationship Id="rId13" Type="http://schemas.openxmlformats.org/officeDocument/2006/relationships/image" Target="../media/image58.png"/><Relationship Id="rId12" Type="http://schemas.openxmlformats.org/officeDocument/2006/relationships/image" Target="../media/image57.svg"/><Relationship Id="rId11" Type="http://schemas.openxmlformats.org/officeDocument/2006/relationships/image" Target="../media/image56.png"/><Relationship Id="rId10" Type="http://schemas.openxmlformats.org/officeDocument/2006/relationships/image" Target="../media/image55.svg"/><Relationship Id="rId1" Type="http://schemas.openxmlformats.org/officeDocument/2006/relationships/image" Target="../media/image46.png"/></Relationships>
</file>

<file path=ppt/diagrams/_rels/data2.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svg"/><Relationship Id="rId7" Type="http://schemas.openxmlformats.org/officeDocument/2006/relationships/image" Target="../media/image52.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48.png"/><Relationship Id="rId2" Type="http://schemas.openxmlformats.org/officeDocument/2006/relationships/image" Target="../media/image47.svg"/><Relationship Id="rId12" Type="http://schemas.openxmlformats.org/officeDocument/2006/relationships/image" Target="../media/image57.svg"/><Relationship Id="rId11" Type="http://schemas.openxmlformats.org/officeDocument/2006/relationships/image" Target="../media/image56.png"/><Relationship Id="rId10" Type="http://schemas.openxmlformats.org/officeDocument/2006/relationships/image" Target="../media/image55.svg"/><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svg"/><Relationship Id="rId7" Type="http://schemas.openxmlformats.org/officeDocument/2006/relationships/image" Target="../media/image52.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48.png"/><Relationship Id="rId2" Type="http://schemas.openxmlformats.org/officeDocument/2006/relationships/image" Target="../media/image47.svg"/><Relationship Id="rId14" Type="http://schemas.openxmlformats.org/officeDocument/2006/relationships/image" Target="../media/image59.svg"/><Relationship Id="rId13" Type="http://schemas.openxmlformats.org/officeDocument/2006/relationships/image" Target="../media/image58.png"/><Relationship Id="rId12" Type="http://schemas.openxmlformats.org/officeDocument/2006/relationships/image" Target="../media/image57.svg"/><Relationship Id="rId11" Type="http://schemas.openxmlformats.org/officeDocument/2006/relationships/image" Target="../media/image56.png"/><Relationship Id="rId10" Type="http://schemas.openxmlformats.org/officeDocument/2006/relationships/image" Target="../media/image55.svg"/><Relationship Id="rId1"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9" Type="http://schemas.openxmlformats.org/officeDocument/2006/relationships/image" Target="../media/image54.png"/><Relationship Id="rId8" Type="http://schemas.openxmlformats.org/officeDocument/2006/relationships/image" Target="../media/image53.svg"/><Relationship Id="rId7" Type="http://schemas.openxmlformats.org/officeDocument/2006/relationships/image" Target="../media/image52.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48.png"/><Relationship Id="rId2" Type="http://schemas.openxmlformats.org/officeDocument/2006/relationships/image" Target="../media/image47.svg"/><Relationship Id="rId12" Type="http://schemas.openxmlformats.org/officeDocument/2006/relationships/image" Target="../media/image57.svg"/><Relationship Id="rId11" Type="http://schemas.openxmlformats.org/officeDocument/2006/relationships/image" Target="../media/image56.png"/><Relationship Id="rId10" Type="http://schemas.openxmlformats.org/officeDocument/2006/relationships/image" Target="../media/image55.sv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214AB49-4581-4201-9B09-FED712DABF65}"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21E9B7DC-E4D9-4B0A-A90A-4C36C64D8295}">
      <dgm:prSet/>
      <dgm:spPr/>
      <dgm:t>
        <a:bodyPr/>
        <a:lstStyle/>
        <a:p>
          <a:r>
            <a:rPr lang="en-US"/>
            <a:t>Land and buildings,</a:t>
          </a:r>
        </a:p>
      </dgm:t>
    </dgm:pt>
    <dgm:pt modelId="{A067BFF3-DB5D-4102-9AFF-638C97FB112D}" cxnId="{4F733F37-46E1-432E-9F6C-62DAC0A21B5F}" type="parTrans">
      <dgm:prSet/>
      <dgm:spPr/>
      <dgm:t>
        <a:bodyPr/>
        <a:lstStyle/>
        <a:p>
          <a:endParaRPr lang="en-US"/>
        </a:p>
      </dgm:t>
    </dgm:pt>
    <dgm:pt modelId="{E68B8856-9BA0-4DBE-ACB1-50552EEC7D0A}" cxnId="{4F733F37-46E1-432E-9F6C-62DAC0A21B5F}" type="sibTrans">
      <dgm:prSet/>
      <dgm:spPr/>
      <dgm:t>
        <a:bodyPr/>
        <a:lstStyle/>
        <a:p>
          <a:endParaRPr lang="en-US"/>
        </a:p>
      </dgm:t>
    </dgm:pt>
    <dgm:pt modelId="{ED4B403F-2F21-4324-A4C3-B71AC3E83B46}">
      <dgm:prSet/>
      <dgm:spPr/>
      <dgm:t>
        <a:bodyPr/>
        <a:lstStyle/>
        <a:p>
          <a:r>
            <a:rPr lang="en-US"/>
            <a:t>Machinery and equipment,</a:t>
          </a:r>
        </a:p>
      </dgm:t>
    </dgm:pt>
    <dgm:pt modelId="{0923366C-61F6-427D-B252-312A36B3D1E0}" cxnId="{C339D4B1-AEB8-4C5E-8A95-BAF61E5E6DD7}" type="parTrans">
      <dgm:prSet/>
      <dgm:spPr/>
      <dgm:t>
        <a:bodyPr/>
        <a:lstStyle/>
        <a:p>
          <a:endParaRPr lang="en-US"/>
        </a:p>
      </dgm:t>
    </dgm:pt>
    <dgm:pt modelId="{98E18FA0-0395-4233-9D3E-7329393BBD46}" cxnId="{C339D4B1-AEB8-4C5E-8A95-BAF61E5E6DD7}" type="sibTrans">
      <dgm:prSet/>
      <dgm:spPr/>
      <dgm:t>
        <a:bodyPr/>
        <a:lstStyle/>
        <a:p>
          <a:endParaRPr lang="en-US"/>
        </a:p>
      </dgm:t>
    </dgm:pt>
    <dgm:pt modelId="{816984F1-BC7E-4690-805E-DDE335F8C71A}">
      <dgm:prSet/>
      <dgm:spPr/>
      <dgm:t>
        <a:bodyPr/>
        <a:lstStyle/>
        <a:p>
          <a:r>
            <a:rPr lang="en-US" dirty="0"/>
            <a:t>Fixtures and fittings,</a:t>
          </a:r>
        </a:p>
      </dgm:t>
    </dgm:pt>
    <dgm:pt modelId="{4122AAD6-B0F7-4D90-96F1-2B3090350621}" cxnId="{A1BADA84-08E4-4564-8B80-E6F993B5E4EF}" type="parTrans">
      <dgm:prSet/>
      <dgm:spPr/>
      <dgm:t>
        <a:bodyPr/>
        <a:lstStyle/>
        <a:p>
          <a:endParaRPr lang="en-US"/>
        </a:p>
      </dgm:t>
    </dgm:pt>
    <dgm:pt modelId="{8D7A3CED-CF11-4499-BDA1-8866FE30FB19}" cxnId="{A1BADA84-08E4-4564-8B80-E6F993B5E4EF}" type="sibTrans">
      <dgm:prSet/>
      <dgm:spPr/>
      <dgm:t>
        <a:bodyPr/>
        <a:lstStyle/>
        <a:p>
          <a:endParaRPr lang="en-US"/>
        </a:p>
      </dgm:t>
    </dgm:pt>
    <dgm:pt modelId="{1012A38C-BF10-4835-A34B-F39379998248}">
      <dgm:prSet/>
      <dgm:spPr/>
      <dgm:t>
        <a:bodyPr/>
        <a:lstStyle/>
        <a:p>
          <a:r>
            <a:rPr lang="en-US"/>
            <a:t>Debtors (receivables),</a:t>
          </a:r>
        </a:p>
      </dgm:t>
    </dgm:pt>
    <dgm:pt modelId="{FE44C620-024E-449D-A034-02C1F0647065}" cxnId="{C339F42E-5307-49C2-BE08-063F958B6A15}" type="parTrans">
      <dgm:prSet/>
      <dgm:spPr/>
      <dgm:t>
        <a:bodyPr/>
        <a:lstStyle/>
        <a:p>
          <a:endParaRPr lang="en-US"/>
        </a:p>
      </dgm:t>
    </dgm:pt>
    <dgm:pt modelId="{2FB860CC-12A4-40FA-BB92-D422CB609F9B}" cxnId="{C339F42E-5307-49C2-BE08-063F958B6A15}" type="sibTrans">
      <dgm:prSet/>
      <dgm:spPr/>
      <dgm:t>
        <a:bodyPr/>
        <a:lstStyle/>
        <a:p>
          <a:endParaRPr lang="en-US"/>
        </a:p>
      </dgm:t>
    </dgm:pt>
    <dgm:pt modelId="{8D5DFC46-45AB-4982-AAA5-C02126BB779C}">
      <dgm:prSet/>
      <dgm:spPr/>
      <dgm:t>
        <a:bodyPr/>
        <a:lstStyle/>
        <a:p>
          <a:r>
            <a:rPr lang="en-US"/>
            <a:t>Investments</a:t>
          </a:r>
        </a:p>
      </dgm:t>
    </dgm:pt>
    <dgm:pt modelId="{20BFD267-0A4F-42FC-BA3B-924CBD87761E}" cxnId="{140480A9-8219-47A2-8710-D99EB1A151EC}" type="parTrans">
      <dgm:prSet/>
      <dgm:spPr/>
      <dgm:t>
        <a:bodyPr/>
        <a:lstStyle/>
        <a:p>
          <a:endParaRPr lang="en-US"/>
        </a:p>
      </dgm:t>
    </dgm:pt>
    <dgm:pt modelId="{446BF245-27CF-4CA1-96B8-34B6030444A7}" cxnId="{140480A9-8219-47A2-8710-D99EB1A151EC}" type="sibTrans">
      <dgm:prSet/>
      <dgm:spPr/>
      <dgm:t>
        <a:bodyPr/>
        <a:lstStyle/>
        <a:p>
          <a:endParaRPr lang="en-US"/>
        </a:p>
      </dgm:t>
    </dgm:pt>
    <dgm:pt modelId="{B667D78B-F79C-4DA5-8C3C-F4E1BB32E4FB}">
      <dgm:prSet/>
      <dgm:spPr/>
      <dgm:t>
        <a:bodyPr/>
        <a:lstStyle/>
        <a:p>
          <a:r>
            <a:rPr lang="en-US"/>
            <a:t>Cash</a:t>
          </a:r>
        </a:p>
      </dgm:t>
    </dgm:pt>
    <dgm:pt modelId="{186A7A87-FEF5-4D49-B680-690AC6FC0A3C}" cxnId="{A460E4DB-7BBE-4B57-B436-ECFC5A7F0F15}" type="parTrans">
      <dgm:prSet/>
      <dgm:spPr/>
      <dgm:t>
        <a:bodyPr/>
        <a:lstStyle/>
        <a:p>
          <a:endParaRPr lang="en-US"/>
        </a:p>
      </dgm:t>
    </dgm:pt>
    <dgm:pt modelId="{1ED30AC3-C1F3-4EEB-B4B1-8512C04AED85}" cxnId="{A460E4DB-7BBE-4B57-B436-ECFC5A7F0F15}" type="sibTrans">
      <dgm:prSet/>
      <dgm:spPr/>
      <dgm:t>
        <a:bodyPr/>
        <a:lstStyle/>
        <a:p>
          <a:endParaRPr lang="en-US"/>
        </a:p>
      </dgm:t>
    </dgm:pt>
    <dgm:pt modelId="{5AA90BF7-766B-47EB-A505-7EBA44C79FC4}">
      <dgm:prSet/>
      <dgm:spPr/>
      <dgm:t>
        <a:bodyPr/>
        <a:lstStyle/>
        <a:p>
          <a:r>
            <a:rPr lang="en-US"/>
            <a:t>Inventory</a:t>
          </a:r>
        </a:p>
      </dgm:t>
    </dgm:pt>
    <dgm:pt modelId="{5499FC52-1A13-49EA-963C-37E05EC4B7F3}" cxnId="{1BB0A3AA-F357-4AA4-9055-57B6797A076F}" type="parTrans">
      <dgm:prSet/>
      <dgm:spPr/>
      <dgm:t>
        <a:bodyPr/>
        <a:lstStyle/>
        <a:p>
          <a:endParaRPr lang="en-US"/>
        </a:p>
      </dgm:t>
    </dgm:pt>
    <dgm:pt modelId="{B7F18D0A-8186-4AE5-BD41-84856E5209C5}" cxnId="{1BB0A3AA-F357-4AA4-9055-57B6797A076F}" type="sibTrans">
      <dgm:prSet/>
      <dgm:spPr/>
      <dgm:t>
        <a:bodyPr/>
        <a:lstStyle/>
        <a:p>
          <a:endParaRPr lang="en-US"/>
        </a:p>
      </dgm:t>
    </dgm:pt>
    <dgm:pt modelId="{040CD4A0-9239-4FFE-9EE0-7CBE95E4368A}" type="pres">
      <dgm:prSet presAssocID="{0214AB49-4581-4201-9B09-FED712DABF65}" presName="root" presStyleCnt="0">
        <dgm:presLayoutVars>
          <dgm:dir/>
          <dgm:resizeHandles val="exact"/>
        </dgm:presLayoutVars>
      </dgm:prSet>
      <dgm:spPr/>
    </dgm:pt>
    <dgm:pt modelId="{D90EB037-279A-4DA9-93EB-04F227C05C7F}" type="pres">
      <dgm:prSet presAssocID="{21E9B7DC-E4D9-4B0A-A90A-4C36C64D8295}" presName="compNode" presStyleCnt="0"/>
      <dgm:spPr/>
    </dgm:pt>
    <dgm:pt modelId="{86B0DB2C-A12D-40C6-85A4-F05E8F6C2621}" type="pres">
      <dgm:prSet presAssocID="{21E9B7DC-E4D9-4B0A-A90A-4C36C64D8295}" presName="bgRect" presStyleLbl="bgShp" presStyleIdx="0" presStyleCnt="7"/>
      <dgm:spPr/>
    </dgm:pt>
    <dgm:pt modelId="{1599F4BE-71E6-4D94-BAC7-6EC63578AD98}" type="pres">
      <dgm:prSet presAssocID="{21E9B7DC-E4D9-4B0A-A90A-4C36C64D8295}"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9ACA0AF0-8F7E-481F-9CFA-7C382D6E4E79}" type="pres">
      <dgm:prSet presAssocID="{21E9B7DC-E4D9-4B0A-A90A-4C36C64D8295}" presName="spaceRect" presStyleCnt="0"/>
      <dgm:spPr/>
    </dgm:pt>
    <dgm:pt modelId="{6A2AA39C-9A35-4937-A1C7-0E07AFC81398}" type="pres">
      <dgm:prSet presAssocID="{21E9B7DC-E4D9-4B0A-A90A-4C36C64D8295}" presName="parTx" presStyleLbl="revTx" presStyleIdx="0" presStyleCnt="7">
        <dgm:presLayoutVars>
          <dgm:chMax val="0"/>
          <dgm:chPref val="0"/>
        </dgm:presLayoutVars>
      </dgm:prSet>
      <dgm:spPr/>
    </dgm:pt>
    <dgm:pt modelId="{11A1C04C-2BB3-44A8-9F1C-0A3A6C689029}" type="pres">
      <dgm:prSet presAssocID="{E68B8856-9BA0-4DBE-ACB1-50552EEC7D0A}" presName="sibTrans" presStyleCnt="0"/>
      <dgm:spPr/>
    </dgm:pt>
    <dgm:pt modelId="{A2E2BAF4-A466-46BE-95CE-B3144F8E844D}" type="pres">
      <dgm:prSet presAssocID="{ED4B403F-2F21-4324-A4C3-B71AC3E83B46}" presName="compNode" presStyleCnt="0"/>
      <dgm:spPr/>
    </dgm:pt>
    <dgm:pt modelId="{AF8FF1F2-940F-4CCD-9C63-B5932C3BA3E1}" type="pres">
      <dgm:prSet presAssocID="{ED4B403F-2F21-4324-A4C3-B71AC3E83B46}" presName="bgRect" presStyleLbl="bgShp" presStyleIdx="1" presStyleCnt="7"/>
      <dgm:spPr/>
    </dgm:pt>
    <dgm:pt modelId="{D876D755-413C-4C3A-AC16-8DB9ABF6B3AF}" type="pres">
      <dgm:prSet presAssocID="{ED4B403F-2F21-4324-A4C3-B71AC3E83B4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6C03DA3F-FA75-4E01-8073-C6509224B7BB}" type="pres">
      <dgm:prSet presAssocID="{ED4B403F-2F21-4324-A4C3-B71AC3E83B46}" presName="spaceRect" presStyleCnt="0"/>
      <dgm:spPr/>
    </dgm:pt>
    <dgm:pt modelId="{D722C186-ADD0-4F2E-A6C7-CC42016554A1}" type="pres">
      <dgm:prSet presAssocID="{ED4B403F-2F21-4324-A4C3-B71AC3E83B46}" presName="parTx" presStyleLbl="revTx" presStyleIdx="1" presStyleCnt="7">
        <dgm:presLayoutVars>
          <dgm:chMax val="0"/>
          <dgm:chPref val="0"/>
        </dgm:presLayoutVars>
      </dgm:prSet>
      <dgm:spPr/>
    </dgm:pt>
    <dgm:pt modelId="{98E9F332-238B-439D-B487-012E10F6CFC4}" type="pres">
      <dgm:prSet presAssocID="{98E18FA0-0395-4233-9D3E-7329393BBD46}" presName="sibTrans" presStyleCnt="0"/>
      <dgm:spPr/>
    </dgm:pt>
    <dgm:pt modelId="{0328AEDC-13B7-4CBE-ACB8-847D2B432DB9}" type="pres">
      <dgm:prSet presAssocID="{816984F1-BC7E-4690-805E-DDE335F8C71A}" presName="compNode" presStyleCnt="0"/>
      <dgm:spPr/>
    </dgm:pt>
    <dgm:pt modelId="{2210001B-CF3B-4E92-B7A8-9E68DD6A7E0E}" type="pres">
      <dgm:prSet presAssocID="{816984F1-BC7E-4690-805E-DDE335F8C71A}" presName="bgRect" presStyleLbl="bgShp" presStyleIdx="2" presStyleCnt="7"/>
      <dgm:spPr/>
    </dgm:pt>
    <dgm:pt modelId="{956B7152-4927-48F8-9127-EDE90650BB78}" type="pres">
      <dgm:prSet presAssocID="{816984F1-BC7E-4690-805E-DDE335F8C71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4C553459-8036-4475-A86F-E1C05BB73B53}" type="pres">
      <dgm:prSet presAssocID="{816984F1-BC7E-4690-805E-DDE335F8C71A}" presName="spaceRect" presStyleCnt="0"/>
      <dgm:spPr/>
    </dgm:pt>
    <dgm:pt modelId="{310FE049-D3A5-4BC4-AD83-8BCCC812A44F}" type="pres">
      <dgm:prSet presAssocID="{816984F1-BC7E-4690-805E-DDE335F8C71A}" presName="parTx" presStyleLbl="revTx" presStyleIdx="2" presStyleCnt="7">
        <dgm:presLayoutVars>
          <dgm:chMax val="0"/>
          <dgm:chPref val="0"/>
        </dgm:presLayoutVars>
      </dgm:prSet>
      <dgm:spPr/>
    </dgm:pt>
    <dgm:pt modelId="{6C2B14EF-2662-45D2-8794-F02B64F40207}" type="pres">
      <dgm:prSet presAssocID="{8D7A3CED-CF11-4499-BDA1-8866FE30FB19}" presName="sibTrans" presStyleCnt="0"/>
      <dgm:spPr/>
    </dgm:pt>
    <dgm:pt modelId="{44380EAB-D711-49D2-9F7B-C2E8F3163499}" type="pres">
      <dgm:prSet presAssocID="{1012A38C-BF10-4835-A34B-F39379998248}" presName="compNode" presStyleCnt="0"/>
      <dgm:spPr/>
    </dgm:pt>
    <dgm:pt modelId="{784DB5B9-8AB9-4C2E-A4BA-F0072F8E1D41}" type="pres">
      <dgm:prSet presAssocID="{1012A38C-BF10-4835-A34B-F39379998248}" presName="bgRect" presStyleLbl="bgShp" presStyleIdx="3" presStyleCnt="7"/>
      <dgm:spPr/>
    </dgm:pt>
    <dgm:pt modelId="{D0245DAA-059F-4B61-AEDC-D47D527AA711}" type="pres">
      <dgm:prSet presAssocID="{1012A38C-BF10-4835-A34B-F3937999824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FBF940B4-BD69-4763-81E7-18B56D0FBF67}" type="pres">
      <dgm:prSet presAssocID="{1012A38C-BF10-4835-A34B-F39379998248}" presName="spaceRect" presStyleCnt="0"/>
      <dgm:spPr/>
    </dgm:pt>
    <dgm:pt modelId="{F0D7C860-BE71-40B5-A92C-38B6183381F4}" type="pres">
      <dgm:prSet presAssocID="{1012A38C-BF10-4835-A34B-F39379998248}" presName="parTx" presStyleLbl="revTx" presStyleIdx="3" presStyleCnt="7">
        <dgm:presLayoutVars>
          <dgm:chMax val="0"/>
          <dgm:chPref val="0"/>
        </dgm:presLayoutVars>
      </dgm:prSet>
      <dgm:spPr/>
    </dgm:pt>
    <dgm:pt modelId="{412FC4BB-C5C0-4E52-8ED1-DE00BB056B99}" type="pres">
      <dgm:prSet presAssocID="{2FB860CC-12A4-40FA-BB92-D422CB609F9B}" presName="sibTrans" presStyleCnt="0"/>
      <dgm:spPr/>
    </dgm:pt>
    <dgm:pt modelId="{C078A847-B08E-4ED1-ABE9-52C3E8B2B068}" type="pres">
      <dgm:prSet presAssocID="{8D5DFC46-45AB-4982-AAA5-C02126BB779C}" presName="compNode" presStyleCnt="0"/>
      <dgm:spPr/>
    </dgm:pt>
    <dgm:pt modelId="{33D95AE0-DBDD-4FB1-ADE1-5F910EC74B5C}" type="pres">
      <dgm:prSet presAssocID="{8D5DFC46-45AB-4982-AAA5-C02126BB779C}" presName="bgRect" presStyleLbl="bgShp" presStyleIdx="4" presStyleCnt="7"/>
      <dgm:spPr/>
    </dgm:pt>
    <dgm:pt modelId="{FB84C05B-C114-4679-B443-0E6FDAE03ED6}" type="pres">
      <dgm:prSet presAssocID="{8D5DFC46-45AB-4982-AAA5-C02126BB779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pt>
    <dgm:pt modelId="{97945EC1-9DA8-4A4F-902C-D16B09EF28A5}" type="pres">
      <dgm:prSet presAssocID="{8D5DFC46-45AB-4982-AAA5-C02126BB779C}" presName="spaceRect" presStyleCnt="0"/>
      <dgm:spPr/>
    </dgm:pt>
    <dgm:pt modelId="{B8A44EF0-EB53-421A-9FF1-1F39035F5696}" type="pres">
      <dgm:prSet presAssocID="{8D5DFC46-45AB-4982-AAA5-C02126BB779C}" presName="parTx" presStyleLbl="revTx" presStyleIdx="4" presStyleCnt="7">
        <dgm:presLayoutVars>
          <dgm:chMax val="0"/>
          <dgm:chPref val="0"/>
        </dgm:presLayoutVars>
      </dgm:prSet>
      <dgm:spPr/>
    </dgm:pt>
    <dgm:pt modelId="{CB8C1805-496C-403C-88EE-43502A4966CB}" type="pres">
      <dgm:prSet presAssocID="{446BF245-27CF-4CA1-96B8-34B6030444A7}" presName="sibTrans" presStyleCnt="0"/>
      <dgm:spPr/>
    </dgm:pt>
    <dgm:pt modelId="{74E7E788-9D24-43F0-9A5A-B5ABA77C6C86}" type="pres">
      <dgm:prSet presAssocID="{B667D78B-F79C-4DA5-8C3C-F4E1BB32E4FB}" presName="compNode" presStyleCnt="0"/>
      <dgm:spPr/>
    </dgm:pt>
    <dgm:pt modelId="{9FA2743F-88FF-4C7D-8C02-515D963406DC}" type="pres">
      <dgm:prSet presAssocID="{B667D78B-F79C-4DA5-8C3C-F4E1BB32E4FB}" presName="bgRect" presStyleLbl="bgShp" presStyleIdx="5" presStyleCnt="7"/>
      <dgm:spPr/>
    </dgm:pt>
    <dgm:pt modelId="{63CEC90F-C31C-4369-9D09-4E9DE7FF247A}" type="pres">
      <dgm:prSet presAssocID="{B667D78B-F79C-4DA5-8C3C-F4E1BB32E4F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pt>
    <dgm:pt modelId="{3B079525-2CCD-4C09-B8C7-8F34808AA627}" type="pres">
      <dgm:prSet presAssocID="{B667D78B-F79C-4DA5-8C3C-F4E1BB32E4FB}" presName="spaceRect" presStyleCnt="0"/>
      <dgm:spPr/>
    </dgm:pt>
    <dgm:pt modelId="{2E43F13E-B0A0-472D-9740-10BD4A71E2DB}" type="pres">
      <dgm:prSet presAssocID="{B667D78B-F79C-4DA5-8C3C-F4E1BB32E4FB}" presName="parTx" presStyleLbl="revTx" presStyleIdx="5" presStyleCnt="7">
        <dgm:presLayoutVars>
          <dgm:chMax val="0"/>
          <dgm:chPref val="0"/>
        </dgm:presLayoutVars>
      </dgm:prSet>
      <dgm:spPr/>
    </dgm:pt>
    <dgm:pt modelId="{25D4FC3D-B2CD-4309-A67C-437EEC7268FE}" type="pres">
      <dgm:prSet presAssocID="{1ED30AC3-C1F3-4EEB-B4B1-8512C04AED85}" presName="sibTrans" presStyleCnt="0"/>
      <dgm:spPr/>
    </dgm:pt>
    <dgm:pt modelId="{4549C294-0BE0-412B-B3F7-9642F3AEA84B}" type="pres">
      <dgm:prSet presAssocID="{5AA90BF7-766B-47EB-A505-7EBA44C79FC4}" presName="compNode" presStyleCnt="0"/>
      <dgm:spPr/>
    </dgm:pt>
    <dgm:pt modelId="{4EE91ED7-5EA1-4FFD-9DF6-56BCBAB0AACC}" type="pres">
      <dgm:prSet presAssocID="{5AA90BF7-766B-47EB-A505-7EBA44C79FC4}" presName="bgRect" presStyleLbl="bgShp" presStyleIdx="6" presStyleCnt="7"/>
      <dgm:spPr/>
    </dgm:pt>
    <dgm:pt modelId="{EE7E8297-682C-449E-9E36-EC62BA1CD426}" type="pres">
      <dgm:prSet presAssocID="{5AA90BF7-766B-47EB-A505-7EBA44C79FC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pt>
    <dgm:pt modelId="{EE14011B-553E-46A8-9E69-6C7FAB4E321C}" type="pres">
      <dgm:prSet presAssocID="{5AA90BF7-766B-47EB-A505-7EBA44C79FC4}" presName="spaceRect" presStyleCnt="0"/>
      <dgm:spPr/>
    </dgm:pt>
    <dgm:pt modelId="{764A9AAC-731D-496A-B57A-3D3FCA0069A3}" type="pres">
      <dgm:prSet presAssocID="{5AA90BF7-766B-47EB-A505-7EBA44C79FC4}" presName="parTx" presStyleLbl="revTx" presStyleIdx="6" presStyleCnt="7">
        <dgm:presLayoutVars>
          <dgm:chMax val="0"/>
          <dgm:chPref val="0"/>
        </dgm:presLayoutVars>
      </dgm:prSet>
      <dgm:spPr/>
    </dgm:pt>
  </dgm:ptLst>
  <dgm:cxnLst>
    <dgm:cxn modelId="{E3FC9E18-84A9-4B99-8BA0-81456B79F3AD}" type="presOf" srcId="{ED4B403F-2F21-4324-A4C3-B71AC3E83B46}" destId="{D722C186-ADD0-4F2E-A6C7-CC42016554A1}" srcOrd="0" destOrd="0" presId="urn:microsoft.com/office/officeart/2018/2/layout/IconVerticalSolidList"/>
    <dgm:cxn modelId="{C339F42E-5307-49C2-BE08-063F958B6A15}" srcId="{0214AB49-4581-4201-9B09-FED712DABF65}" destId="{1012A38C-BF10-4835-A34B-F39379998248}" srcOrd="3" destOrd="0" parTransId="{FE44C620-024E-449D-A034-02C1F0647065}" sibTransId="{2FB860CC-12A4-40FA-BB92-D422CB609F9B}"/>
    <dgm:cxn modelId="{4F733F37-46E1-432E-9F6C-62DAC0A21B5F}" srcId="{0214AB49-4581-4201-9B09-FED712DABF65}" destId="{21E9B7DC-E4D9-4B0A-A90A-4C36C64D8295}" srcOrd="0" destOrd="0" parTransId="{A067BFF3-DB5D-4102-9AFF-638C97FB112D}" sibTransId="{E68B8856-9BA0-4DBE-ACB1-50552EEC7D0A}"/>
    <dgm:cxn modelId="{EB363039-AC74-4A83-BA7D-22ACE1E92ADF}" type="presOf" srcId="{5AA90BF7-766B-47EB-A505-7EBA44C79FC4}" destId="{764A9AAC-731D-496A-B57A-3D3FCA0069A3}" srcOrd="0" destOrd="0" presId="urn:microsoft.com/office/officeart/2018/2/layout/IconVerticalSolidList"/>
    <dgm:cxn modelId="{01BD7181-C657-4E47-9767-71202D9A7296}" type="presOf" srcId="{B667D78B-F79C-4DA5-8C3C-F4E1BB32E4FB}" destId="{2E43F13E-B0A0-472D-9740-10BD4A71E2DB}" srcOrd="0" destOrd="0" presId="urn:microsoft.com/office/officeart/2018/2/layout/IconVerticalSolidList"/>
    <dgm:cxn modelId="{A1BADA84-08E4-4564-8B80-E6F993B5E4EF}" srcId="{0214AB49-4581-4201-9B09-FED712DABF65}" destId="{816984F1-BC7E-4690-805E-DDE335F8C71A}" srcOrd="2" destOrd="0" parTransId="{4122AAD6-B0F7-4D90-96F1-2B3090350621}" sibTransId="{8D7A3CED-CF11-4499-BDA1-8866FE30FB19}"/>
    <dgm:cxn modelId="{C322EE84-9EDB-4EB2-B6C7-5294606AA8C3}" type="presOf" srcId="{816984F1-BC7E-4690-805E-DDE335F8C71A}" destId="{310FE049-D3A5-4BC4-AD83-8BCCC812A44F}" srcOrd="0" destOrd="0" presId="urn:microsoft.com/office/officeart/2018/2/layout/IconVerticalSolidList"/>
    <dgm:cxn modelId="{8DBE558A-9848-4395-BFA9-86B2D5550DBF}" type="presOf" srcId="{1012A38C-BF10-4835-A34B-F39379998248}" destId="{F0D7C860-BE71-40B5-A92C-38B6183381F4}" srcOrd="0" destOrd="0" presId="urn:microsoft.com/office/officeart/2018/2/layout/IconVerticalSolidList"/>
    <dgm:cxn modelId="{D7BF8F93-4573-4455-953F-F70A83F5699B}" type="presOf" srcId="{21E9B7DC-E4D9-4B0A-A90A-4C36C64D8295}" destId="{6A2AA39C-9A35-4937-A1C7-0E07AFC81398}" srcOrd="0" destOrd="0" presId="urn:microsoft.com/office/officeart/2018/2/layout/IconVerticalSolidList"/>
    <dgm:cxn modelId="{140480A9-8219-47A2-8710-D99EB1A151EC}" srcId="{0214AB49-4581-4201-9B09-FED712DABF65}" destId="{8D5DFC46-45AB-4982-AAA5-C02126BB779C}" srcOrd="4" destOrd="0" parTransId="{20BFD267-0A4F-42FC-BA3B-924CBD87761E}" sibTransId="{446BF245-27CF-4CA1-96B8-34B6030444A7}"/>
    <dgm:cxn modelId="{1BB0A3AA-F357-4AA4-9055-57B6797A076F}" srcId="{0214AB49-4581-4201-9B09-FED712DABF65}" destId="{5AA90BF7-766B-47EB-A505-7EBA44C79FC4}" srcOrd="6" destOrd="0" parTransId="{5499FC52-1A13-49EA-963C-37E05EC4B7F3}" sibTransId="{B7F18D0A-8186-4AE5-BD41-84856E5209C5}"/>
    <dgm:cxn modelId="{C339D4B1-AEB8-4C5E-8A95-BAF61E5E6DD7}" srcId="{0214AB49-4581-4201-9B09-FED712DABF65}" destId="{ED4B403F-2F21-4324-A4C3-B71AC3E83B46}" srcOrd="1" destOrd="0" parTransId="{0923366C-61F6-427D-B252-312A36B3D1E0}" sibTransId="{98E18FA0-0395-4233-9D3E-7329393BBD46}"/>
    <dgm:cxn modelId="{FB6E6FBA-E6E6-4E46-BCC1-8DEC3512A64C}" type="presOf" srcId="{8D5DFC46-45AB-4982-AAA5-C02126BB779C}" destId="{B8A44EF0-EB53-421A-9FF1-1F39035F5696}" srcOrd="0" destOrd="0" presId="urn:microsoft.com/office/officeart/2018/2/layout/IconVerticalSolidList"/>
    <dgm:cxn modelId="{27D554D9-3909-46BA-9C27-8317F263BF7F}" type="presOf" srcId="{0214AB49-4581-4201-9B09-FED712DABF65}" destId="{040CD4A0-9239-4FFE-9EE0-7CBE95E4368A}" srcOrd="0" destOrd="0" presId="urn:microsoft.com/office/officeart/2018/2/layout/IconVerticalSolidList"/>
    <dgm:cxn modelId="{A460E4DB-7BBE-4B57-B436-ECFC5A7F0F15}" srcId="{0214AB49-4581-4201-9B09-FED712DABF65}" destId="{B667D78B-F79C-4DA5-8C3C-F4E1BB32E4FB}" srcOrd="5" destOrd="0" parTransId="{186A7A87-FEF5-4D49-B680-690AC6FC0A3C}" sibTransId="{1ED30AC3-C1F3-4EEB-B4B1-8512C04AED85}"/>
    <dgm:cxn modelId="{ECE585DC-8D22-4331-A6D6-AC61DB957807}" type="presParOf" srcId="{040CD4A0-9239-4FFE-9EE0-7CBE95E4368A}" destId="{D90EB037-279A-4DA9-93EB-04F227C05C7F}" srcOrd="0" destOrd="0" presId="urn:microsoft.com/office/officeart/2018/2/layout/IconVerticalSolidList"/>
    <dgm:cxn modelId="{D59BAE70-8890-4712-8147-43C2AEF9517C}" type="presParOf" srcId="{D90EB037-279A-4DA9-93EB-04F227C05C7F}" destId="{86B0DB2C-A12D-40C6-85A4-F05E8F6C2621}" srcOrd="0" destOrd="0" presId="urn:microsoft.com/office/officeart/2018/2/layout/IconVerticalSolidList"/>
    <dgm:cxn modelId="{54B82806-430B-419A-8747-5A3F6A75E794}" type="presParOf" srcId="{D90EB037-279A-4DA9-93EB-04F227C05C7F}" destId="{1599F4BE-71E6-4D94-BAC7-6EC63578AD98}" srcOrd="1" destOrd="0" presId="urn:microsoft.com/office/officeart/2018/2/layout/IconVerticalSolidList"/>
    <dgm:cxn modelId="{B3729340-33A5-4B04-B384-6DFEDC0727BE}" type="presParOf" srcId="{D90EB037-279A-4DA9-93EB-04F227C05C7F}" destId="{9ACA0AF0-8F7E-481F-9CFA-7C382D6E4E79}" srcOrd="2" destOrd="0" presId="urn:microsoft.com/office/officeart/2018/2/layout/IconVerticalSolidList"/>
    <dgm:cxn modelId="{7D1E3186-B640-43E6-82C8-9AF605FFAD8B}" type="presParOf" srcId="{D90EB037-279A-4DA9-93EB-04F227C05C7F}" destId="{6A2AA39C-9A35-4937-A1C7-0E07AFC81398}" srcOrd="3" destOrd="0" presId="urn:microsoft.com/office/officeart/2018/2/layout/IconVerticalSolidList"/>
    <dgm:cxn modelId="{352B759A-1C0F-4381-8027-EA6BD3356875}" type="presParOf" srcId="{040CD4A0-9239-4FFE-9EE0-7CBE95E4368A}" destId="{11A1C04C-2BB3-44A8-9F1C-0A3A6C689029}" srcOrd="1" destOrd="0" presId="urn:microsoft.com/office/officeart/2018/2/layout/IconVerticalSolidList"/>
    <dgm:cxn modelId="{4A930D87-77A7-43CD-A537-145E10BD5D22}" type="presParOf" srcId="{040CD4A0-9239-4FFE-9EE0-7CBE95E4368A}" destId="{A2E2BAF4-A466-46BE-95CE-B3144F8E844D}" srcOrd="2" destOrd="0" presId="urn:microsoft.com/office/officeart/2018/2/layout/IconVerticalSolidList"/>
    <dgm:cxn modelId="{B3A5C080-D99C-4635-A641-14FA1FFCEBFB}" type="presParOf" srcId="{A2E2BAF4-A466-46BE-95CE-B3144F8E844D}" destId="{AF8FF1F2-940F-4CCD-9C63-B5932C3BA3E1}" srcOrd="0" destOrd="0" presId="urn:microsoft.com/office/officeart/2018/2/layout/IconVerticalSolidList"/>
    <dgm:cxn modelId="{9525078D-F6B2-4E7D-930C-E90B4A11C8D3}" type="presParOf" srcId="{A2E2BAF4-A466-46BE-95CE-B3144F8E844D}" destId="{D876D755-413C-4C3A-AC16-8DB9ABF6B3AF}" srcOrd="1" destOrd="0" presId="urn:microsoft.com/office/officeart/2018/2/layout/IconVerticalSolidList"/>
    <dgm:cxn modelId="{DDE95D4B-21DA-45AB-AB0B-2FC7371D1789}" type="presParOf" srcId="{A2E2BAF4-A466-46BE-95CE-B3144F8E844D}" destId="{6C03DA3F-FA75-4E01-8073-C6509224B7BB}" srcOrd="2" destOrd="0" presId="urn:microsoft.com/office/officeart/2018/2/layout/IconVerticalSolidList"/>
    <dgm:cxn modelId="{5293A260-9A85-4ABF-BBE6-CE21FFAFDA01}" type="presParOf" srcId="{A2E2BAF4-A466-46BE-95CE-B3144F8E844D}" destId="{D722C186-ADD0-4F2E-A6C7-CC42016554A1}" srcOrd="3" destOrd="0" presId="urn:microsoft.com/office/officeart/2018/2/layout/IconVerticalSolidList"/>
    <dgm:cxn modelId="{E9B5BA25-76C6-47CB-83CD-562B3F5C3864}" type="presParOf" srcId="{040CD4A0-9239-4FFE-9EE0-7CBE95E4368A}" destId="{98E9F332-238B-439D-B487-012E10F6CFC4}" srcOrd="3" destOrd="0" presId="urn:microsoft.com/office/officeart/2018/2/layout/IconVerticalSolidList"/>
    <dgm:cxn modelId="{68332554-3737-4A64-8CBC-693AD14C64D9}" type="presParOf" srcId="{040CD4A0-9239-4FFE-9EE0-7CBE95E4368A}" destId="{0328AEDC-13B7-4CBE-ACB8-847D2B432DB9}" srcOrd="4" destOrd="0" presId="urn:microsoft.com/office/officeart/2018/2/layout/IconVerticalSolidList"/>
    <dgm:cxn modelId="{D07926D7-8875-408D-9E1D-816B5519C6FD}" type="presParOf" srcId="{0328AEDC-13B7-4CBE-ACB8-847D2B432DB9}" destId="{2210001B-CF3B-4E92-B7A8-9E68DD6A7E0E}" srcOrd="0" destOrd="0" presId="urn:microsoft.com/office/officeart/2018/2/layout/IconVerticalSolidList"/>
    <dgm:cxn modelId="{41112BFB-4F95-43D0-B446-AC943AD9C2A5}" type="presParOf" srcId="{0328AEDC-13B7-4CBE-ACB8-847D2B432DB9}" destId="{956B7152-4927-48F8-9127-EDE90650BB78}" srcOrd="1" destOrd="0" presId="urn:microsoft.com/office/officeart/2018/2/layout/IconVerticalSolidList"/>
    <dgm:cxn modelId="{85449192-2A03-4300-AE9C-F36783B58D26}" type="presParOf" srcId="{0328AEDC-13B7-4CBE-ACB8-847D2B432DB9}" destId="{4C553459-8036-4475-A86F-E1C05BB73B53}" srcOrd="2" destOrd="0" presId="urn:microsoft.com/office/officeart/2018/2/layout/IconVerticalSolidList"/>
    <dgm:cxn modelId="{3CDA9708-8988-4F9D-BB07-38F870537523}" type="presParOf" srcId="{0328AEDC-13B7-4CBE-ACB8-847D2B432DB9}" destId="{310FE049-D3A5-4BC4-AD83-8BCCC812A44F}" srcOrd="3" destOrd="0" presId="urn:microsoft.com/office/officeart/2018/2/layout/IconVerticalSolidList"/>
    <dgm:cxn modelId="{8B4158E6-66C9-4041-8337-A2187C5A5A64}" type="presParOf" srcId="{040CD4A0-9239-4FFE-9EE0-7CBE95E4368A}" destId="{6C2B14EF-2662-45D2-8794-F02B64F40207}" srcOrd="5" destOrd="0" presId="urn:microsoft.com/office/officeart/2018/2/layout/IconVerticalSolidList"/>
    <dgm:cxn modelId="{7CF29FFD-6353-439F-9ADC-D3C2FB12E81A}" type="presParOf" srcId="{040CD4A0-9239-4FFE-9EE0-7CBE95E4368A}" destId="{44380EAB-D711-49D2-9F7B-C2E8F3163499}" srcOrd="6" destOrd="0" presId="urn:microsoft.com/office/officeart/2018/2/layout/IconVerticalSolidList"/>
    <dgm:cxn modelId="{FD7CD9F0-EDC2-4F0D-AB1B-AB5B46B31A95}" type="presParOf" srcId="{44380EAB-D711-49D2-9F7B-C2E8F3163499}" destId="{784DB5B9-8AB9-4C2E-A4BA-F0072F8E1D41}" srcOrd="0" destOrd="0" presId="urn:microsoft.com/office/officeart/2018/2/layout/IconVerticalSolidList"/>
    <dgm:cxn modelId="{58DDB55C-23A0-4BC3-9C9C-66F4F3103887}" type="presParOf" srcId="{44380EAB-D711-49D2-9F7B-C2E8F3163499}" destId="{D0245DAA-059F-4B61-AEDC-D47D527AA711}" srcOrd="1" destOrd="0" presId="urn:microsoft.com/office/officeart/2018/2/layout/IconVerticalSolidList"/>
    <dgm:cxn modelId="{D46B901F-F661-4402-BCBE-AD2583C0E519}" type="presParOf" srcId="{44380EAB-D711-49D2-9F7B-C2E8F3163499}" destId="{FBF940B4-BD69-4763-81E7-18B56D0FBF67}" srcOrd="2" destOrd="0" presId="urn:microsoft.com/office/officeart/2018/2/layout/IconVerticalSolidList"/>
    <dgm:cxn modelId="{D377890F-DBD6-44D9-9BEB-16B95EA555AC}" type="presParOf" srcId="{44380EAB-D711-49D2-9F7B-C2E8F3163499}" destId="{F0D7C860-BE71-40B5-A92C-38B6183381F4}" srcOrd="3" destOrd="0" presId="urn:microsoft.com/office/officeart/2018/2/layout/IconVerticalSolidList"/>
    <dgm:cxn modelId="{7C2948B1-0709-4852-AE9A-DC58D2824AC2}" type="presParOf" srcId="{040CD4A0-9239-4FFE-9EE0-7CBE95E4368A}" destId="{412FC4BB-C5C0-4E52-8ED1-DE00BB056B99}" srcOrd="7" destOrd="0" presId="urn:microsoft.com/office/officeart/2018/2/layout/IconVerticalSolidList"/>
    <dgm:cxn modelId="{72F225DF-C9FE-464A-9B5B-98CABD400B43}" type="presParOf" srcId="{040CD4A0-9239-4FFE-9EE0-7CBE95E4368A}" destId="{C078A847-B08E-4ED1-ABE9-52C3E8B2B068}" srcOrd="8" destOrd="0" presId="urn:microsoft.com/office/officeart/2018/2/layout/IconVerticalSolidList"/>
    <dgm:cxn modelId="{AC2FE33B-ABB2-4150-AB24-EAF8B5FF2A61}" type="presParOf" srcId="{C078A847-B08E-4ED1-ABE9-52C3E8B2B068}" destId="{33D95AE0-DBDD-4FB1-ADE1-5F910EC74B5C}" srcOrd="0" destOrd="0" presId="urn:microsoft.com/office/officeart/2018/2/layout/IconVerticalSolidList"/>
    <dgm:cxn modelId="{F9EDE15C-A76B-4517-9459-376C68741799}" type="presParOf" srcId="{C078A847-B08E-4ED1-ABE9-52C3E8B2B068}" destId="{FB84C05B-C114-4679-B443-0E6FDAE03ED6}" srcOrd="1" destOrd="0" presId="urn:microsoft.com/office/officeart/2018/2/layout/IconVerticalSolidList"/>
    <dgm:cxn modelId="{C9D3174F-26F6-45BC-A43B-34EAF99BDCF7}" type="presParOf" srcId="{C078A847-B08E-4ED1-ABE9-52C3E8B2B068}" destId="{97945EC1-9DA8-4A4F-902C-D16B09EF28A5}" srcOrd="2" destOrd="0" presId="urn:microsoft.com/office/officeart/2018/2/layout/IconVerticalSolidList"/>
    <dgm:cxn modelId="{C393CE40-9ACC-43E3-B4B8-8C9AFAA2C506}" type="presParOf" srcId="{C078A847-B08E-4ED1-ABE9-52C3E8B2B068}" destId="{B8A44EF0-EB53-421A-9FF1-1F39035F5696}" srcOrd="3" destOrd="0" presId="urn:microsoft.com/office/officeart/2018/2/layout/IconVerticalSolidList"/>
    <dgm:cxn modelId="{B7C332D7-BE1B-4CE0-A89D-F43889C0BE86}" type="presParOf" srcId="{040CD4A0-9239-4FFE-9EE0-7CBE95E4368A}" destId="{CB8C1805-496C-403C-88EE-43502A4966CB}" srcOrd="9" destOrd="0" presId="urn:microsoft.com/office/officeart/2018/2/layout/IconVerticalSolidList"/>
    <dgm:cxn modelId="{6825E9CF-C2A4-4E04-A026-899B1C6153FA}" type="presParOf" srcId="{040CD4A0-9239-4FFE-9EE0-7CBE95E4368A}" destId="{74E7E788-9D24-43F0-9A5A-B5ABA77C6C86}" srcOrd="10" destOrd="0" presId="urn:microsoft.com/office/officeart/2018/2/layout/IconVerticalSolidList"/>
    <dgm:cxn modelId="{584D4BD8-515C-451C-B918-8DC5D49DC149}" type="presParOf" srcId="{74E7E788-9D24-43F0-9A5A-B5ABA77C6C86}" destId="{9FA2743F-88FF-4C7D-8C02-515D963406DC}" srcOrd="0" destOrd="0" presId="urn:microsoft.com/office/officeart/2018/2/layout/IconVerticalSolidList"/>
    <dgm:cxn modelId="{43E8FEE0-039F-4FC0-B2D7-8719146DA2A9}" type="presParOf" srcId="{74E7E788-9D24-43F0-9A5A-B5ABA77C6C86}" destId="{63CEC90F-C31C-4369-9D09-4E9DE7FF247A}" srcOrd="1" destOrd="0" presId="urn:microsoft.com/office/officeart/2018/2/layout/IconVerticalSolidList"/>
    <dgm:cxn modelId="{BB3E4BCD-F33C-454E-861E-034A0A2D9733}" type="presParOf" srcId="{74E7E788-9D24-43F0-9A5A-B5ABA77C6C86}" destId="{3B079525-2CCD-4C09-B8C7-8F34808AA627}" srcOrd="2" destOrd="0" presId="urn:microsoft.com/office/officeart/2018/2/layout/IconVerticalSolidList"/>
    <dgm:cxn modelId="{3D0C7542-10F0-496C-AABA-56FFFBC9D2C5}" type="presParOf" srcId="{74E7E788-9D24-43F0-9A5A-B5ABA77C6C86}" destId="{2E43F13E-B0A0-472D-9740-10BD4A71E2DB}" srcOrd="3" destOrd="0" presId="urn:microsoft.com/office/officeart/2018/2/layout/IconVerticalSolidList"/>
    <dgm:cxn modelId="{2A79BF77-0713-4145-91B7-AA62D3951F4D}" type="presParOf" srcId="{040CD4A0-9239-4FFE-9EE0-7CBE95E4368A}" destId="{25D4FC3D-B2CD-4309-A67C-437EEC7268FE}" srcOrd="11" destOrd="0" presId="urn:microsoft.com/office/officeart/2018/2/layout/IconVerticalSolidList"/>
    <dgm:cxn modelId="{D03A7E6D-C965-428E-B966-B1137DDB40C9}" type="presParOf" srcId="{040CD4A0-9239-4FFE-9EE0-7CBE95E4368A}" destId="{4549C294-0BE0-412B-B3F7-9642F3AEA84B}" srcOrd="12" destOrd="0" presId="urn:microsoft.com/office/officeart/2018/2/layout/IconVerticalSolidList"/>
    <dgm:cxn modelId="{47181099-8CB5-46BD-9363-4952BAB07E48}" type="presParOf" srcId="{4549C294-0BE0-412B-B3F7-9642F3AEA84B}" destId="{4EE91ED7-5EA1-4FFD-9DF6-56BCBAB0AACC}" srcOrd="0" destOrd="0" presId="urn:microsoft.com/office/officeart/2018/2/layout/IconVerticalSolidList"/>
    <dgm:cxn modelId="{62D0E2FD-F2DE-43A8-8233-13AB048F9C3B}" type="presParOf" srcId="{4549C294-0BE0-412B-B3F7-9642F3AEA84B}" destId="{EE7E8297-682C-449E-9E36-EC62BA1CD426}" srcOrd="1" destOrd="0" presId="urn:microsoft.com/office/officeart/2018/2/layout/IconVerticalSolidList"/>
    <dgm:cxn modelId="{1A9554B3-BC0F-4902-8C9B-D9B6D77C5214}" type="presParOf" srcId="{4549C294-0BE0-412B-B3F7-9642F3AEA84B}" destId="{EE14011B-553E-46A8-9E69-6C7FAB4E321C}" srcOrd="2" destOrd="0" presId="urn:microsoft.com/office/officeart/2018/2/layout/IconVerticalSolidList"/>
    <dgm:cxn modelId="{B50D58CB-FC1A-40A1-ABEB-20D79C577713}" type="presParOf" srcId="{4549C294-0BE0-412B-B3F7-9642F3AEA84B}" destId="{764A9AAC-731D-496A-B57A-3D3FCA0069A3}" srcOrd="3" destOrd="0" presId="urn:microsoft.com/office/officeart/2018/2/layout/IconVerticalSoli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14AB49-4581-4201-9B09-FED712DABF65}"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21E9B7DC-E4D9-4B0A-A90A-4C36C64D8295}">
      <dgm:prSet/>
      <dgm:spPr/>
      <dgm:t>
        <a:bodyPr/>
        <a:lstStyle/>
        <a:p>
          <a:r>
            <a:rPr lang="en-US"/>
            <a:t>Long term loans</a:t>
          </a:r>
        </a:p>
      </dgm:t>
    </dgm:pt>
    <dgm:pt modelId="{A067BFF3-DB5D-4102-9AFF-638C97FB112D}" cxnId="{4F733F37-46E1-432E-9F6C-62DAC0A21B5F}" type="parTrans">
      <dgm:prSet/>
      <dgm:spPr/>
      <dgm:t>
        <a:bodyPr/>
        <a:lstStyle/>
        <a:p>
          <a:endParaRPr lang="en-US"/>
        </a:p>
      </dgm:t>
    </dgm:pt>
    <dgm:pt modelId="{E68B8856-9BA0-4DBE-ACB1-50552EEC7D0A}" cxnId="{4F733F37-46E1-432E-9F6C-62DAC0A21B5F}" type="sibTrans">
      <dgm:prSet/>
      <dgm:spPr/>
      <dgm:t>
        <a:bodyPr/>
        <a:lstStyle/>
        <a:p>
          <a:endParaRPr lang="en-US"/>
        </a:p>
      </dgm:t>
    </dgm:pt>
    <dgm:pt modelId="{ED4B403F-2F21-4324-A4C3-B71AC3E83B46}">
      <dgm:prSet/>
      <dgm:spPr/>
      <dgm:t>
        <a:bodyPr/>
        <a:lstStyle/>
        <a:p>
          <a:r>
            <a:rPr lang="en-US"/>
            <a:t>Wages payable</a:t>
          </a:r>
        </a:p>
      </dgm:t>
    </dgm:pt>
    <dgm:pt modelId="{0923366C-61F6-427D-B252-312A36B3D1E0}" cxnId="{C339D4B1-AEB8-4C5E-8A95-BAF61E5E6DD7}" type="parTrans">
      <dgm:prSet/>
      <dgm:spPr/>
      <dgm:t>
        <a:bodyPr/>
        <a:lstStyle/>
        <a:p>
          <a:endParaRPr lang="en-US"/>
        </a:p>
      </dgm:t>
    </dgm:pt>
    <dgm:pt modelId="{98E18FA0-0395-4233-9D3E-7329393BBD46}" cxnId="{C339D4B1-AEB8-4C5E-8A95-BAF61E5E6DD7}" type="sibTrans">
      <dgm:prSet/>
      <dgm:spPr/>
      <dgm:t>
        <a:bodyPr/>
        <a:lstStyle/>
        <a:p>
          <a:endParaRPr lang="en-US"/>
        </a:p>
      </dgm:t>
    </dgm:pt>
    <dgm:pt modelId="{816984F1-BC7E-4690-805E-DDE335F8C71A}">
      <dgm:prSet/>
      <dgm:spPr/>
      <dgm:t>
        <a:bodyPr/>
        <a:lstStyle/>
        <a:p>
          <a:r>
            <a:rPr lang="en-US"/>
            <a:t>Deposits received</a:t>
          </a:r>
        </a:p>
      </dgm:t>
    </dgm:pt>
    <dgm:pt modelId="{4122AAD6-B0F7-4D90-96F1-2B3090350621}" cxnId="{A1BADA84-08E4-4564-8B80-E6F993B5E4EF}" type="parTrans">
      <dgm:prSet/>
      <dgm:spPr/>
      <dgm:t>
        <a:bodyPr/>
        <a:lstStyle/>
        <a:p>
          <a:endParaRPr lang="en-US"/>
        </a:p>
      </dgm:t>
    </dgm:pt>
    <dgm:pt modelId="{8D7A3CED-CF11-4499-BDA1-8866FE30FB19}" cxnId="{A1BADA84-08E4-4564-8B80-E6F993B5E4EF}" type="sibTrans">
      <dgm:prSet/>
      <dgm:spPr/>
      <dgm:t>
        <a:bodyPr/>
        <a:lstStyle/>
        <a:p>
          <a:endParaRPr lang="en-US"/>
        </a:p>
      </dgm:t>
    </dgm:pt>
    <dgm:pt modelId="{1012A38C-BF10-4835-A34B-F39379998248}">
      <dgm:prSet/>
      <dgm:spPr/>
      <dgm:t>
        <a:bodyPr/>
        <a:lstStyle/>
        <a:p>
          <a:r>
            <a:rPr lang="en-US"/>
            <a:t>Trade creditors</a:t>
          </a:r>
        </a:p>
      </dgm:t>
    </dgm:pt>
    <dgm:pt modelId="{FE44C620-024E-449D-A034-02C1F0647065}" cxnId="{C339F42E-5307-49C2-BE08-063F958B6A15}" type="parTrans">
      <dgm:prSet/>
      <dgm:spPr/>
      <dgm:t>
        <a:bodyPr/>
        <a:lstStyle/>
        <a:p>
          <a:endParaRPr lang="en-US"/>
        </a:p>
      </dgm:t>
    </dgm:pt>
    <dgm:pt modelId="{2FB860CC-12A4-40FA-BB92-D422CB609F9B}" cxnId="{C339F42E-5307-49C2-BE08-063F958B6A15}" type="sibTrans">
      <dgm:prSet/>
      <dgm:spPr/>
      <dgm:t>
        <a:bodyPr/>
        <a:lstStyle/>
        <a:p>
          <a:endParaRPr lang="en-US"/>
        </a:p>
      </dgm:t>
    </dgm:pt>
    <dgm:pt modelId="{8D5DFC46-45AB-4982-AAA5-C02126BB779C}">
      <dgm:prSet/>
      <dgm:spPr/>
      <dgm:t>
        <a:bodyPr/>
        <a:lstStyle/>
        <a:p>
          <a:r>
            <a:rPr lang="en-US"/>
            <a:t>Loans and debentures</a:t>
          </a:r>
        </a:p>
      </dgm:t>
    </dgm:pt>
    <dgm:pt modelId="{20BFD267-0A4F-42FC-BA3B-924CBD87761E}" cxnId="{140480A9-8219-47A2-8710-D99EB1A151EC}" type="parTrans">
      <dgm:prSet/>
      <dgm:spPr/>
      <dgm:t>
        <a:bodyPr/>
        <a:lstStyle/>
        <a:p>
          <a:endParaRPr lang="en-US"/>
        </a:p>
      </dgm:t>
    </dgm:pt>
    <dgm:pt modelId="{446BF245-27CF-4CA1-96B8-34B6030444A7}" cxnId="{140480A9-8219-47A2-8710-D99EB1A151EC}" type="sibTrans">
      <dgm:prSet/>
      <dgm:spPr/>
      <dgm:t>
        <a:bodyPr/>
        <a:lstStyle/>
        <a:p>
          <a:endParaRPr lang="en-US"/>
        </a:p>
      </dgm:t>
    </dgm:pt>
    <dgm:pt modelId="{B667D78B-F79C-4DA5-8C3C-F4E1BB32E4FB}">
      <dgm:prSet/>
      <dgm:spPr/>
      <dgm:t>
        <a:bodyPr/>
        <a:lstStyle/>
        <a:p>
          <a:r>
            <a:rPr lang="en-US"/>
            <a:t>Bank overdraft</a:t>
          </a:r>
        </a:p>
      </dgm:t>
    </dgm:pt>
    <dgm:pt modelId="{186A7A87-FEF5-4D49-B680-690AC6FC0A3C}" cxnId="{A460E4DB-7BBE-4B57-B436-ECFC5A7F0F15}" type="parTrans">
      <dgm:prSet/>
      <dgm:spPr/>
      <dgm:t>
        <a:bodyPr/>
        <a:lstStyle/>
        <a:p>
          <a:endParaRPr lang="en-US"/>
        </a:p>
      </dgm:t>
    </dgm:pt>
    <dgm:pt modelId="{1ED30AC3-C1F3-4EEB-B4B1-8512C04AED85}" cxnId="{A460E4DB-7BBE-4B57-B436-ECFC5A7F0F15}" type="sibTrans">
      <dgm:prSet/>
      <dgm:spPr/>
      <dgm:t>
        <a:bodyPr/>
        <a:lstStyle/>
        <a:p>
          <a:endParaRPr lang="en-US"/>
        </a:p>
      </dgm:t>
    </dgm:pt>
    <dgm:pt modelId="{040CD4A0-9239-4FFE-9EE0-7CBE95E4368A}" type="pres">
      <dgm:prSet presAssocID="{0214AB49-4581-4201-9B09-FED712DABF65}" presName="root" presStyleCnt="0">
        <dgm:presLayoutVars>
          <dgm:dir/>
          <dgm:resizeHandles val="exact"/>
        </dgm:presLayoutVars>
      </dgm:prSet>
      <dgm:spPr/>
    </dgm:pt>
    <dgm:pt modelId="{D90EB037-279A-4DA9-93EB-04F227C05C7F}" type="pres">
      <dgm:prSet presAssocID="{21E9B7DC-E4D9-4B0A-A90A-4C36C64D8295}" presName="compNode" presStyleCnt="0"/>
      <dgm:spPr/>
    </dgm:pt>
    <dgm:pt modelId="{86B0DB2C-A12D-40C6-85A4-F05E8F6C2621}" type="pres">
      <dgm:prSet presAssocID="{21E9B7DC-E4D9-4B0A-A90A-4C36C64D8295}" presName="bgRect" presStyleLbl="bgShp" presStyleIdx="0" presStyleCnt="6"/>
      <dgm:spPr/>
    </dgm:pt>
    <dgm:pt modelId="{1599F4BE-71E6-4D94-BAC7-6EC63578AD98}" type="pres">
      <dgm:prSet presAssocID="{21E9B7DC-E4D9-4B0A-A90A-4C36C64D829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9ACA0AF0-8F7E-481F-9CFA-7C382D6E4E79}" type="pres">
      <dgm:prSet presAssocID="{21E9B7DC-E4D9-4B0A-A90A-4C36C64D8295}" presName="spaceRect" presStyleCnt="0"/>
      <dgm:spPr/>
    </dgm:pt>
    <dgm:pt modelId="{6A2AA39C-9A35-4937-A1C7-0E07AFC81398}" type="pres">
      <dgm:prSet presAssocID="{21E9B7DC-E4D9-4B0A-A90A-4C36C64D8295}" presName="parTx" presStyleLbl="revTx" presStyleIdx="0" presStyleCnt="6">
        <dgm:presLayoutVars>
          <dgm:chMax val="0"/>
          <dgm:chPref val="0"/>
        </dgm:presLayoutVars>
      </dgm:prSet>
      <dgm:spPr/>
    </dgm:pt>
    <dgm:pt modelId="{11A1C04C-2BB3-44A8-9F1C-0A3A6C689029}" type="pres">
      <dgm:prSet presAssocID="{E68B8856-9BA0-4DBE-ACB1-50552EEC7D0A}" presName="sibTrans" presStyleCnt="0"/>
      <dgm:spPr/>
    </dgm:pt>
    <dgm:pt modelId="{A2E2BAF4-A466-46BE-95CE-B3144F8E844D}" type="pres">
      <dgm:prSet presAssocID="{ED4B403F-2F21-4324-A4C3-B71AC3E83B46}" presName="compNode" presStyleCnt="0"/>
      <dgm:spPr/>
    </dgm:pt>
    <dgm:pt modelId="{AF8FF1F2-940F-4CCD-9C63-B5932C3BA3E1}" type="pres">
      <dgm:prSet presAssocID="{ED4B403F-2F21-4324-A4C3-B71AC3E83B46}" presName="bgRect" presStyleLbl="bgShp" presStyleIdx="1" presStyleCnt="6"/>
      <dgm:spPr/>
    </dgm:pt>
    <dgm:pt modelId="{D876D755-413C-4C3A-AC16-8DB9ABF6B3AF}" type="pres">
      <dgm:prSet presAssocID="{ED4B403F-2F21-4324-A4C3-B71AC3E83B4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6C03DA3F-FA75-4E01-8073-C6509224B7BB}" type="pres">
      <dgm:prSet presAssocID="{ED4B403F-2F21-4324-A4C3-B71AC3E83B46}" presName="spaceRect" presStyleCnt="0"/>
      <dgm:spPr/>
    </dgm:pt>
    <dgm:pt modelId="{D722C186-ADD0-4F2E-A6C7-CC42016554A1}" type="pres">
      <dgm:prSet presAssocID="{ED4B403F-2F21-4324-A4C3-B71AC3E83B46}" presName="parTx" presStyleLbl="revTx" presStyleIdx="1" presStyleCnt="6">
        <dgm:presLayoutVars>
          <dgm:chMax val="0"/>
          <dgm:chPref val="0"/>
        </dgm:presLayoutVars>
      </dgm:prSet>
      <dgm:spPr/>
    </dgm:pt>
    <dgm:pt modelId="{98E9F332-238B-439D-B487-012E10F6CFC4}" type="pres">
      <dgm:prSet presAssocID="{98E18FA0-0395-4233-9D3E-7329393BBD46}" presName="sibTrans" presStyleCnt="0"/>
      <dgm:spPr/>
    </dgm:pt>
    <dgm:pt modelId="{0328AEDC-13B7-4CBE-ACB8-847D2B432DB9}" type="pres">
      <dgm:prSet presAssocID="{816984F1-BC7E-4690-805E-DDE335F8C71A}" presName="compNode" presStyleCnt="0"/>
      <dgm:spPr/>
    </dgm:pt>
    <dgm:pt modelId="{2210001B-CF3B-4E92-B7A8-9E68DD6A7E0E}" type="pres">
      <dgm:prSet presAssocID="{816984F1-BC7E-4690-805E-DDE335F8C71A}" presName="bgRect" presStyleLbl="bgShp" presStyleIdx="2" presStyleCnt="6" custLinFactNeighborY="4295"/>
      <dgm:spPr/>
    </dgm:pt>
    <dgm:pt modelId="{956B7152-4927-48F8-9127-EDE90650BB78}" type="pres">
      <dgm:prSet presAssocID="{816984F1-BC7E-4690-805E-DDE335F8C71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4C553459-8036-4475-A86F-E1C05BB73B53}" type="pres">
      <dgm:prSet presAssocID="{816984F1-BC7E-4690-805E-DDE335F8C71A}" presName="spaceRect" presStyleCnt="0"/>
      <dgm:spPr/>
    </dgm:pt>
    <dgm:pt modelId="{310FE049-D3A5-4BC4-AD83-8BCCC812A44F}" type="pres">
      <dgm:prSet presAssocID="{816984F1-BC7E-4690-805E-DDE335F8C71A}" presName="parTx" presStyleLbl="revTx" presStyleIdx="2" presStyleCnt="6">
        <dgm:presLayoutVars>
          <dgm:chMax val="0"/>
          <dgm:chPref val="0"/>
        </dgm:presLayoutVars>
      </dgm:prSet>
      <dgm:spPr/>
    </dgm:pt>
    <dgm:pt modelId="{6C2B14EF-2662-45D2-8794-F02B64F40207}" type="pres">
      <dgm:prSet presAssocID="{8D7A3CED-CF11-4499-BDA1-8866FE30FB19}" presName="sibTrans" presStyleCnt="0"/>
      <dgm:spPr/>
    </dgm:pt>
    <dgm:pt modelId="{44380EAB-D711-49D2-9F7B-C2E8F3163499}" type="pres">
      <dgm:prSet presAssocID="{1012A38C-BF10-4835-A34B-F39379998248}" presName="compNode" presStyleCnt="0"/>
      <dgm:spPr/>
    </dgm:pt>
    <dgm:pt modelId="{784DB5B9-8AB9-4C2E-A4BA-F0072F8E1D41}" type="pres">
      <dgm:prSet presAssocID="{1012A38C-BF10-4835-A34B-F39379998248}" presName="bgRect" presStyleLbl="bgShp" presStyleIdx="3" presStyleCnt="6"/>
      <dgm:spPr/>
    </dgm:pt>
    <dgm:pt modelId="{D0245DAA-059F-4B61-AEDC-D47D527AA711}" type="pres">
      <dgm:prSet presAssocID="{1012A38C-BF10-4835-A34B-F3937999824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FBF940B4-BD69-4763-81E7-18B56D0FBF67}" type="pres">
      <dgm:prSet presAssocID="{1012A38C-BF10-4835-A34B-F39379998248}" presName="spaceRect" presStyleCnt="0"/>
      <dgm:spPr/>
    </dgm:pt>
    <dgm:pt modelId="{F0D7C860-BE71-40B5-A92C-38B6183381F4}" type="pres">
      <dgm:prSet presAssocID="{1012A38C-BF10-4835-A34B-F39379998248}" presName="parTx" presStyleLbl="revTx" presStyleIdx="3" presStyleCnt="6">
        <dgm:presLayoutVars>
          <dgm:chMax val="0"/>
          <dgm:chPref val="0"/>
        </dgm:presLayoutVars>
      </dgm:prSet>
      <dgm:spPr/>
    </dgm:pt>
    <dgm:pt modelId="{412FC4BB-C5C0-4E52-8ED1-DE00BB056B99}" type="pres">
      <dgm:prSet presAssocID="{2FB860CC-12A4-40FA-BB92-D422CB609F9B}" presName="sibTrans" presStyleCnt="0"/>
      <dgm:spPr/>
    </dgm:pt>
    <dgm:pt modelId="{C078A847-B08E-4ED1-ABE9-52C3E8B2B068}" type="pres">
      <dgm:prSet presAssocID="{8D5DFC46-45AB-4982-AAA5-C02126BB779C}" presName="compNode" presStyleCnt="0"/>
      <dgm:spPr/>
    </dgm:pt>
    <dgm:pt modelId="{33D95AE0-DBDD-4FB1-ADE1-5F910EC74B5C}" type="pres">
      <dgm:prSet presAssocID="{8D5DFC46-45AB-4982-AAA5-C02126BB779C}" presName="bgRect" presStyleLbl="bgShp" presStyleIdx="4" presStyleCnt="6"/>
      <dgm:spPr/>
    </dgm:pt>
    <dgm:pt modelId="{FB84C05B-C114-4679-B443-0E6FDAE03ED6}" type="pres">
      <dgm:prSet presAssocID="{8D5DFC46-45AB-4982-AAA5-C02126BB779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pt>
    <dgm:pt modelId="{97945EC1-9DA8-4A4F-902C-D16B09EF28A5}" type="pres">
      <dgm:prSet presAssocID="{8D5DFC46-45AB-4982-AAA5-C02126BB779C}" presName="spaceRect" presStyleCnt="0"/>
      <dgm:spPr/>
    </dgm:pt>
    <dgm:pt modelId="{B8A44EF0-EB53-421A-9FF1-1F39035F5696}" type="pres">
      <dgm:prSet presAssocID="{8D5DFC46-45AB-4982-AAA5-C02126BB779C}" presName="parTx" presStyleLbl="revTx" presStyleIdx="4" presStyleCnt="6">
        <dgm:presLayoutVars>
          <dgm:chMax val="0"/>
          <dgm:chPref val="0"/>
        </dgm:presLayoutVars>
      </dgm:prSet>
      <dgm:spPr/>
    </dgm:pt>
    <dgm:pt modelId="{CB8C1805-496C-403C-88EE-43502A4966CB}" type="pres">
      <dgm:prSet presAssocID="{446BF245-27CF-4CA1-96B8-34B6030444A7}" presName="sibTrans" presStyleCnt="0"/>
      <dgm:spPr/>
    </dgm:pt>
    <dgm:pt modelId="{74E7E788-9D24-43F0-9A5A-B5ABA77C6C86}" type="pres">
      <dgm:prSet presAssocID="{B667D78B-F79C-4DA5-8C3C-F4E1BB32E4FB}" presName="compNode" presStyleCnt="0"/>
      <dgm:spPr/>
    </dgm:pt>
    <dgm:pt modelId="{9FA2743F-88FF-4C7D-8C02-515D963406DC}" type="pres">
      <dgm:prSet presAssocID="{B667D78B-F79C-4DA5-8C3C-F4E1BB32E4FB}" presName="bgRect" presStyleLbl="bgShp" presStyleIdx="5" presStyleCnt="6"/>
      <dgm:spPr/>
    </dgm:pt>
    <dgm:pt modelId="{63CEC90F-C31C-4369-9D09-4E9DE7FF247A}" type="pres">
      <dgm:prSet presAssocID="{B667D78B-F79C-4DA5-8C3C-F4E1BB32E4F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pt>
    <dgm:pt modelId="{3B079525-2CCD-4C09-B8C7-8F34808AA627}" type="pres">
      <dgm:prSet presAssocID="{B667D78B-F79C-4DA5-8C3C-F4E1BB32E4FB}" presName="spaceRect" presStyleCnt="0"/>
      <dgm:spPr/>
    </dgm:pt>
    <dgm:pt modelId="{2E43F13E-B0A0-472D-9740-10BD4A71E2DB}" type="pres">
      <dgm:prSet presAssocID="{B667D78B-F79C-4DA5-8C3C-F4E1BB32E4FB}" presName="parTx" presStyleLbl="revTx" presStyleIdx="5" presStyleCnt="6">
        <dgm:presLayoutVars>
          <dgm:chMax val="0"/>
          <dgm:chPref val="0"/>
        </dgm:presLayoutVars>
      </dgm:prSet>
      <dgm:spPr/>
    </dgm:pt>
  </dgm:ptLst>
  <dgm:cxnLst>
    <dgm:cxn modelId="{E3FC9E18-84A9-4B99-8BA0-81456B79F3AD}" type="presOf" srcId="{ED4B403F-2F21-4324-A4C3-B71AC3E83B46}" destId="{D722C186-ADD0-4F2E-A6C7-CC42016554A1}" srcOrd="0" destOrd="0" presId="urn:microsoft.com/office/officeart/2018/2/layout/IconVerticalSolidList"/>
    <dgm:cxn modelId="{C339F42E-5307-49C2-BE08-063F958B6A15}" srcId="{0214AB49-4581-4201-9B09-FED712DABF65}" destId="{1012A38C-BF10-4835-A34B-F39379998248}" srcOrd="3" destOrd="0" parTransId="{FE44C620-024E-449D-A034-02C1F0647065}" sibTransId="{2FB860CC-12A4-40FA-BB92-D422CB609F9B}"/>
    <dgm:cxn modelId="{4F733F37-46E1-432E-9F6C-62DAC0A21B5F}" srcId="{0214AB49-4581-4201-9B09-FED712DABF65}" destId="{21E9B7DC-E4D9-4B0A-A90A-4C36C64D8295}" srcOrd="0" destOrd="0" parTransId="{A067BFF3-DB5D-4102-9AFF-638C97FB112D}" sibTransId="{E68B8856-9BA0-4DBE-ACB1-50552EEC7D0A}"/>
    <dgm:cxn modelId="{01BD7181-C657-4E47-9767-71202D9A7296}" type="presOf" srcId="{B667D78B-F79C-4DA5-8C3C-F4E1BB32E4FB}" destId="{2E43F13E-B0A0-472D-9740-10BD4A71E2DB}" srcOrd="0" destOrd="0" presId="urn:microsoft.com/office/officeart/2018/2/layout/IconVerticalSolidList"/>
    <dgm:cxn modelId="{A1BADA84-08E4-4564-8B80-E6F993B5E4EF}" srcId="{0214AB49-4581-4201-9B09-FED712DABF65}" destId="{816984F1-BC7E-4690-805E-DDE335F8C71A}" srcOrd="2" destOrd="0" parTransId="{4122AAD6-B0F7-4D90-96F1-2B3090350621}" sibTransId="{8D7A3CED-CF11-4499-BDA1-8866FE30FB19}"/>
    <dgm:cxn modelId="{C322EE84-9EDB-4EB2-B6C7-5294606AA8C3}" type="presOf" srcId="{816984F1-BC7E-4690-805E-DDE335F8C71A}" destId="{310FE049-D3A5-4BC4-AD83-8BCCC812A44F}" srcOrd="0" destOrd="0" presId="urn:microsoft.com/office/officeart/2018/2/layout/IconVerticalSolidList"/>
    <dgm:cxn modelId="{8DBE558A-9848-4395-BFA9-86B2D5550DBF}" type="presOf" srcId="{1012A38C-BF10-4835-A34B-F39379998248}" destId="{F0D7C860-BE71-40B5-A92C-38B6183381F4}" srcOrd="0" destOrd="0" presId="urn:microsoft.com/office/officeart/2018/2/layout/IconVerticalSolidList"/>
    <dgm:cxn modelId="{D7BF8F93-4573-4455-953F-F70A83F5699B}" type="presOf" srcId="{21E9B7DC-E4D9-4B0A-A90A-4C36C64D8295}" destId="{6A2AA39C-9A35-4937-A1C7-0E07AFC81398}" srcOrd="0" destOrd="0" presId="urn:microsoft.com/office/officeart/2018/2/layout/IconVerticalSolidList"/>
    <dgm:cxn modelId="{140480A9-8219-47A2-8710-D99EB1A151EC}" srcId="{0214AB49-4581-4201-9B09-FED712DABF65}" destId="{8D5DFC46-45AB-4982-AAA5-C02126BB779C}" srcOrd="4" destOrd="0" parTransId="{20BFD267-0A4F-42FC-BA3B-924CBD87761E}" sibTransId="{446BF245-27CF-4CA1-96B8-34B6030444A7}"/>
    <dgm:cxn modelId="{C339D4B1-AEB8-4C5E-8A95-BAF61E5E6DD7}" srcId="{0214AB49-4581-4201-9B09-FED712DABF65}" destId="{ED4B403F-2F21-4324-A4C3-B71AC3E83B46}" srcOrd="1" destOrd="0" parTransId="{0923366C-61F6-427D-B252-312A36B3D1E0}" sibTransId="{98E18FA0-0395-4233-9D3E-7329393BBD46}"/>
    <dgm:cxn modelId="{FB6E6FBA-E6E6-4E46-BCC1-8DEC3512A64C}" type="presOf" srcId="{8D5DFC46-45AB-4982-AAA5-C02126BB779C}" destId="{B8A44EF0-EB53-421A-9FF1-1F39035F5696}" srcOrd="0" destOrd="0" presId="urn:microsoft.com/office/officeart/2018/2/layout/IconVerticalSolidList"/>
    <dgm:cxn modelId="{27D554D9-3909-46BA-9C27-8317F263BF7F}" type="presOf" srcId="{0214AB49-4581-4201-9B09-FED712DABF65}" destId="{040CD4A0-9239-4FFE-9EE0-7CBE95E4368A}" srcOrd="0" destOrd="0" presId="urn:microsoft.com/office/officeart/2018/2/layout/IconVerticalSolidList"/>
    <dgm:cxn modelId="{A460E4DB-7BBE-4B57-B436-ECFC5A7F0F15}" srcId="{0214AB49-4581-4201-9B09-FED712DABF65}" destId="{B667D78B-F79C-4DA5-8C3C-F4E1BB32E4FB}" srcOrd="5" destOrd="0" parTransId="{186A7A87-FEF5-4D49-B680-690AC6FC0A3C}" sibTransId="{1ED30AC3-C1F3-4EEB-B4B1-8512C04AED85}"/>
    <dgm:cxn modelId="{ECE585DC-8D22-4331-A6D6-AC61DB957807}" type="presParOf" srcId="{040CD4A0-9239-4FFE-9EE0-7CBE95E4368A}" destId="{D90EB037-279A-4DA9-93EB-04F227C05C7F}" srcOrd="0" destOrd="0" presId="urn:microsoft.com/office/officeart/2018/2/layout/IconVerticalSolidList"/>
    <dgm:cxn modelId="{D59BAE70-8890-4712-8147-43C2AEF9517C}" type="presParOf" srcId="{D90EB037-279A-4DA9-93EB-04F227C05C7F}" destId="{86B0DB2C-A12D-40C6-85A4-F05E8F6C2621}" srcOrd="0" destOrd="0" presId="urn:microsoft.com/office/officeart/2018/2/layout/IconVerticalSolidList"/>
    <dgm:cxn modelId="{54B82806-430B-419A-8747-5A3F6A75E794}" type="presParOf" srcId="{D90EB037-279A-4DA9-93EB-04F227C05C7F}" destId="{1599F4BE-71E6-4D94-BAC7-6EC63578AD98}" srcOrd="1" destOrd="0" presId="urn:microsoft.com/office/officeart/2018/2/layout/IconVerticalSolidList"/>
    <dgm:cxn modelId="{B3729340-33A5-4B04-B384-6DFEDC0727BE}" type="presParOf" srcId="{D90EB037-279A-4DA9-93EB-04F227C05C7F}" destId="{9ACA0AF0-8F7E-481F-9CFA-7C382D6E4E79}" srcOrd="2" destOrd="0" presId="urn:microsoft.com/office/officeart/2018/2/layout/IconVerticalSolidList"/>
    <dgm:cxn modelId="{7D1E3186-B640-43E6-82C8-9AF605FFAD8B}" type="presParOf" srcId="{D90EB037-279A-4DA9-93EB-04F227C05C7F}" destId="{6A2AA39C-9A35-4937-A1C7-0E07AFC81398}" srcOrd="3" destOrd="0" presId="urn:microsoft.com/office/officeart/2018/2/layout/IconVerticalSolidList"/>
    <dgm:cxn modelId="{352B759A-1C0F-4381-8027-EA6BD3356875}" type="presParOf" srcId="{040CD4A0-9239-4FFE-9EE0-7CBE95E4368A}" destId="{11A1C04C-2BB3-44A8-9F1C-0A3A6C689029}" srcOrd="1" destOrd="0" presId="urn:microsoft.com/office/officeart/2018/2/layout/IconVerticalSolidList"/>
    <dgm:cxn modelId="{4A930D87-77A7-43CD-A537-145E10BD5D22}" type="presParOf" srcId="{040CD4A0-9239-4FFE-9EE0-7CBE95E4368A}" destId="{A2E2BAF4-A466-46BE-95CE-B3144F8E844D}" srcOrd="2" destOrd="0" presId="urn:microsoft.com/office/officeart/2018/2/layout/IconVerticalSolidList"/>
    <dgm:cxn modelId="{B3A5C080-D99C-4635-A641-14FA1FFCEBFB}" type="presParOf" srcId="{A2E2BAF4-A466-46BE-95CE-B3144F8E844D}" destId="{AF8FF1F2-940F-4CCD-9C63-B5932C3BA3E1}" srcOrd="0" destOrd="0" presId="urn:microsoft.com/office/officeart/2018/2/layout/IconVerticalSolidList"/>
    <dgm:cxn modelId="{9525078D-F6B2-4E7D-930C-E90B4A11C8D3}" type="presParOf" srcId="{A2E2BAF4-A466-46BE-95CE-B3144F8E844D}" destId="{D876D755-413C-4C3A-AC16-8DB9ABF6B3AF}" srcOrd="1" destOrd="0" presId="urn:microsoft.com/office/officeart/2018/2/layout/IconVerticalSolidList"/>
    <dgm:cxn modelId="{DDE95D4B-21DA-45AB-AB0B-2FC7371D1789}" type="presParOf" srcId="{A2E2BAF4-A466-46BE-95CE-B3144F8E844D}" destId="{6C03DA3F-FA75-4E01-8073-C6509224B7BB}" srcOrd="2" destOrd="0" presId="urn:microsoft.com/office/officeart/2018/2/layout/IconVerticalSolidList"/>
    <dgm:cxn modelId="{5293A260-9A85-4ABF-BBE6-CE21FFAFDA01}" type="presParOf" srcId="{A2E2BAF4-A466-46BE-95CE-B3144F8E844D}" destId="{D722C186-ADD0-4F2E-A6C7-CC42016554A1}" srcOrd="3" destOrd="0" presId="urn:microsoft.com/office/officeart/2018/2/layout/IconVerticalSolidList"/>
    <dgm:cxn modelId="{E9B5BA25-76C6-47CB-83CD-562B3F5C3864}" type="presParOf" srcId="{040CD4A0-9239-4FFE-9EE0-7CBE95E4368A}" destId="{98E9F332-238B-439D-B487-012E10F6CFC4}" srcOrd="3" destOrd="0" presId="urn:microsoft.com/office/officeart/2018/2/layout/IconVerticalSolidList"/>
    <dgm:cxn modelId="{68332554-3737-4A64-8CBC-693AD14C64D9}" type="presParOf" srcId="{040CD4A0-9239-4FFE-9EE0-7CBE95E4368A}" destId="{0328AEDC-13B7-4CBE-ACB8-847D2B432DB9}" srcOrd="4" destOrd="0" presId="urn:microsoft.com/office/officeart/2018/2/layout/IconVerticalSolidList"/>
    <dgm:cxn modelId="{D07926D7-8875-408D-9E1D-816B5519C6FD}" type="presParOf" srcId="{0328AEDC-13B7-4CBE-ACB8-847D2B432DB9}" destId="{2210001B-CF3B-4E92-B7A8-9E68DD6A7E0E}" srcOrd="0" destOrd="0" presId="urn:microsoft.com/office/officeart/2018/2/layout/IconVerticalSolidList"/>
    <dgm:cxn modelId="{41112BFB-4F95-43D0-B446-AC943AD9C2A5}" type="presParOf" srcId="{0328AEDC-13B7-4CBE-ACB8-847D2B432DB9}" destId="{956B7152-4927-48F8-9127-EDE90650BB78}" srcOrd="1" destOrd="0" presId="urn:microsoft.com/office/officeart/2018/2/layout/IconVerticalSolidList"/>
    <dgm:cxn modelId="{85449192-2A03-4300-AE9C-F36783B58D26}" type="presParOf" srcId="{0328AEDC-13B7-4CBE-ACB8-847D2B432DB9}" destId="{4C553459-8036-4475-A86F-E1C05BB73B53}" srcOrd="2" destOrd="0" presId="urn:microsoft.com/office/officeart/2018/2/layout/IconVerticalSolidList"/>
    <dgm:cxn modelId="{3CDA9708-8988-4F9D-BB07-38F870537523}" type="presParOf" srcId="{0328AEDC-13B7-4CBE-ACB8-847D2B432DB9}" destId="{310FE049-D3A5-4BC4-AD83-8BCCC812A44F}" srcOrd="3" destOrd="0" presId="urn:microsoft.com/office/officeart/2018/2/layout/IconVerticalSolidList"/>
    <dgm:cxn modelId="{8B4158E6-66C9-4041-8337-A2187C5A5A64}" type="presParOf" srcId="{040CD4A0-9239-4FFE-9EE0-7CBE95E4368A}" destId="{6C2B14EF-2662-45D2-8794-F02B64F40207}" srcOrd="5" destOrd="0" presId="urn:microsoft.com/office/officeart/2018/2/layout/IconVerticalSolidList"/>
    <dgm:cxn modelId="{7CF29FFD-6353-439F-9ADC-D3C2FB12E81A}" type="presParOf" srcId="{040CD4A0-9239-4FFE-9EE0-7CBE95E4368A}" destId="{44380EAB-D711-49D2-9F7B-C2E8F3163499}" srcOrd="6" destOrd="0" presId="urn:microsoft.com/office/officeart/2018/2/layout/IconVerticalSolidList"/>
    <dgm:cxn modelId="{FD7CD9F0-EDC2-4F0D-AB1B-AB5B46B31A95}" type="presParOf" srcId="{44380EAB-D711-49D2-9F7B-C2E8F3163499}" destId="{784DB5B9-8AB9-4C2E-A4BA-F0072F8E1D41}" srcOrd="0" destOrd="0" presId="urn:microsoft.com/office/officeart/2018/2/layout/IconVerticalSolidList"/>
    <dgm:cxn modelId="{58DDB55C-23A0-4BC3-9C9C-66F4F3103887}" type="presParOf" srcId="{44380EAB-D711-49D2-9F7B-C2E8F3163499}" destId="{D0245DAA-059F-4B61-AEDC-D47D527AA711}" srcOrd="1" destOrd="0" presId="urn:microsoft.com/office/officeart/2018/2/layout/IconVerticalSolidList"/>
    <dgm:cxn modelId="{D46B901F-F661-4402-BCBE-AD2583C0E519}" type="presParOf" srcId="{44380EAB-D711-49D2-9F7B-C2E8F3163499}" destId="{FBF940B4-BD69-4763-81E7-18B56D0FBF67}" srcOrd="2" destOrd="0" presId="urn:microsoft.com/office/officeart/2018/2/layout/IconVerticalSolidList"/>
    <dgm:cxn modelId="{D377890F-DBD6-44D9-9BEB-16B95EA555AC}" type="presParOf" srcId="{44380EAB-D711-49D2-9F7B-C2E8F3163499}" destId="{F0D7C860-BE71-40B5-A92C-38B6183381F4}" srcOrd="3" destOrd="0" presId="urn:microsoft.com/office/officeart/2018/2/layout/IconVerticalSolidList"/>
    <dgm:cxn modelId="{7C2948B1-0709-4852-AE9A-DC58D2824AC2}" type="presParOf" srcId="{040CD4A0-9239-4FFE-9EE0-7CBE95E4368A}" destId="{412FC4BB-C5C0-4E52-8ED1-DE00BB056B99}" srcOrd="7" destOrd="0" presId="urn:microsoft.com/office/officeart/2018/2/layout/IconVerticalSolidList"/>
    <dgm:cxn modelId="{72F225DF-C9FE-464A-9B5B-98CABD400B43}" type="presParOf" srcId="{040CD4A0-9239-4FFE-9EE0-7CBE95E4368A}" destId="{C078A847-B08E-4ED1-ABE9-52C3E8B2B068}" srcOrd="8" destOrd="0" presId="urn:microsoft.com/office/officeart/2018/2/layout/IconVerticalSolidList"/>
    <dgm:cxn modelId="{AC2FE33B-ABB2-4150-AB24-EAF8B5FF2A61}" type="presParOf" srcId="{C078A847-B08E-4ED1-ABE9-52C3E8B2B068}" destId="{33D95AE0-DBDD-4FB1-ADE1-5F910EC74B5C}" srcOrd="0" destOrd="0" presId="urn:microsoft.com/office/officeart/2018/2/layout/IconVerticalSolidList"/>
    <dgm:cxn modelId="{F9EDE15C-A76B-4517-9459-376C68741799}" type="presParOf" srcId="{C078A847-B08E-4ED1-ABE9-52C3E8B2B068}" destId="{FB84C05B-C114-4679-B443-0E6FDAE03ED6}" srcOrd="1" destOrd="0" presId="urn:microsoft.com/office/officeart/2018/2/layout/IconVerticalSolidList"/>
    <dgm:cxn modelId="{C9D3174F-26F6-45BC-A43B-34EAF99BDCF7}" type="presParOf" srcId="{C078A847-B08E-4ED1-ABE9-52C3E8B2B068}" destId="{97945EC1-9DA8-4A4F-902C-D16B09EF28A5}" srcOrd="2" destOrd="0" presId="urn:microsoft.com/office/officeart/2018/2/layout/IconVerticalSolidList"/>
    <dgm:cxn modelId="{C393CE40-9ACC-43E3-B4B8-8C9AFAA2C506}" type="presParOf" srcId="{C078A847-B08E-4ED1-ABE9-52C3E8B2B068}" destId="{B8A44EF0-EB53-421A-9FF1-1F39035F5696}" srcOrd="3" destOrd="0" presId="urn:microsoft.com/office/officeart/2018/2/layout/IconVerticalSolidList"/>
    <dgm:cxn modelId="{B7C332D7-BE1B-4CE0-A89D-F43889C0BE86}" type="presParOf" srcId="{040CD4A0-9239-4FFE-9EE0-7CBE95E4368A}" destId="{CB8C1805-496C-403C-88EE-43502A4966CB}" srcOrd="9" destOrd="0" presId="urn:microsoft.com/office/officeart/2018/2/layout/IconVerticalSolidList"/>
    <dgm:cxn modelId="{6825E9CF-C2A4-4E04-A026-899B1C6153FA}" type="presParOf" srcId="{040CD4A0-9239-4FFE-9EE0-7CBE95E4368A}" destId="{74E7E788-9D24-43F0-9A5A-B5ABA77C6C86}" srcOrd="10" destOrd="0" presId="urn:microsoft.com/office/officeart/2018/2/layout/IconVerticalSolidList"/>
    <dgm:cxn modelId="{584D4BD8-515C-451C-B918-8DC5D49DC149}" type="presParOf" srcId="{74E7E788-9D24-43F0-9A5A-B5ABA77C6C86}" destId="{9FA2743F-88FF-4C7D-8C02-515D963406DC}" srcOrd="0" destOrd="0" presId="urn:microsoft.com/office/officeart/2018/2/layout/IconVerticalSolidList"/>
    <dgm:cxn modelId="{43E8FEE0-039F-4FC0-B2D7-8719146DA2A9}" type="presParOf" srcId="{74E7E788-9D24-43F0-9A5A-B5ABA77C6C86}" destId="{63CEC90F-C31C-4369-9D09-4E9DE7FF247A}" srcOrd="1" destOrd="0" presId="urn:microsoft.com/office/officeart/2018/2/layout/IconVerticalSolidList"/>
    <dgm:cxn modelId="{BB3E4BCD-F33C-454E-861E-034A0A2D9733}" type="presParOf" srcId="{74E7E788-9D24-43F0-9A5A-B5ABA77C6C86}" destId="{3B079525-2CCD-4C09-B8C7-8F34808AA627}" srcOrd="2" destOrd="0" presId="urn:microsoft.com/office/officeart/2018/2/layout/IconVerticalSolidList"/>
    <dgm:cxn modelId="{3D0C7542-10F0-496C-AABA-56FFFBC9D2C5}" type="presParOf" srcId="{74E7E788-9D24-43F0-9A5A-B5ABA77C6C86}" destId="{2E43F13E-B0A0-472D-9740-10BD4A71E2DB}" srcOrd="3" destOrd="0" presId="urn:microsoft.com/office/officeart/2018/2/layout/IconVerticalSoli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6363CE-1E66-4970-8DCB-269B1BA02641}" type="doc">
      <dgm:prSet loTypeId="urn:microsoft.com/office/officeart/2005/8/layout/radial5" loCatId="relationship" qsTypeId="urn:microsoft.com/office/officeart/2005/8/quickstyle/simple1" qsCatId="simple" csTypeId="urn:microsoft.com/office/officeart/2005/8/colors/accent6_2" csCatId="accent6" phldr="1"/>
      <dgm:spPr/>
      <dgm:t>
        <a:bodyPr/>
        <a:lstStyle/>
        <a:p>
          <a:endParaRPr lang="en-GB"/>
        </a:p>
      </dgm:t>
    </dgm:pt>
    <dgm:pt modelId="{8CADD4E3-C92B-4257-AA74-E7CDE104CDBD}">
      <dgm:prSet phldrT="[Text]" custT="1"/>
      <dgm:spPr/>
      <dgm:t>
        <a:bodyPr/>
        <a:lstStyle/>
        <a:p>
          <a:r>
            <a:rPr lang="en-US" sz="1400" dirty="0"/>
            <a:t>Financial Statements</a:t>
          </a:r>
          <a:endParaRPr lang="en-GB" sz="1400" dirty="0"/>
        </a:p>
      </dgm:t>
    </dgm:pt>
    <dgm:pt modelId="{7A34AFB5-73A6-46AF-99CC-B22E915197A6}" cxnId="{4BAF3CB6-D74B-42F6-9A3C-ADC2DD251C5B}" type="parTrans">
      <dgm:prSet/>
      <dgm:spPr/>
      <dgm:t>
        <a:bodyPr/>
        <a:lstStyle/>
        <a:p>
          <a:endParaRPr lang="en-GB"/>
        </a:p>
      </dgm:t>
    </dgm:pt>
    <dgm:pt modelId="{B2D8A799-A2A8-4B2C-8935-0D1826E3B32B}" cxnId="{4BAF3CB6-D74B-42F6-9A3C-ADC2DD251C5B}" type="sibTrans">
      <dgm:prSet/>
      <dgm:spPr/>
      <dgm:t>
        <a:bodyPr/>
        <a:lstStyle/>
        <a:p>
          <a:endParaRPr lang="en-GB"/>
        </a:p>
      </dgm:t>
    </dgm:pt>
    <dgm:pt modelId="{057124E6-476F-4CF1-A4FA-8D1C5C5D4AC7}">
      <dgm:prSet phldrT="[Text]" custT="1"/>
      <dgm:spPr/>
      <dgm:t>
        <a:bodyPr/>
        <a:lstStyle/>
        <a:p>
          <a:r>
            <a:rPr lang="en-US" sz="1400" dirty="0"/>
            <a:t>Users?</a:t>
          </a:r>
          <a:endParaRPr lang="en-GB" sz="1400" dirty="0"/>
        </a:p>
      </dgm:t>
    </dgm:pt>
    <dgm:pt modelId="{64C01827-04B1-430A-8A62-CCC3C75CBC43}" cxnId="{C26B7475-8C77-4A62-897F-6D24CC3C8C55}" type="parTrans">
      <dgm:prSet/>
      <dgm:spPr/>
      <dgm:t>
        <a:bodyPr/>
        <a:lstStyle/>
        <a:p>
          <a:endParaRPr lang="en-GB"/>
        </a:p>
      </dgm:t>
    </dgm:pt>
    <dgm:pt modelId="{CEA7D66C-E4CC-438A-B053-FF55DDF3FFD7}" cxnId="{C26B7475-8C77-4A62-897F-6D24CC3C8C55}" type="sibTrans">
      <dgm:prSet/>
      <dgm:spPr/>
      <dgm:t>
        <a:bodyPr/>
        <a:lstStyle/>
        <a:p>
          <a:endParaRPr lang="en-GB"/>
        </a:p>
      </dgm:t>
    </dgm:pt>
    <dgm:pt modelId="{E697F233-ADBA-41E2-8D52-AA2FF90F370E}">
      <dgm:prSet phldrT="[Text]" custT="1"/>
      <dgm:spPr/>
      <dgm:t>
        <a:bodyPr/>
        <a:lstStyle/>
        <a:p>
          <a:r>
            <a:rPr lang="en-US" sz="1400" dirty="0"/>
            <a:t>Rules?</a:t>
          </a:r>
          <a:endParaRPr lang="en-GB" sz="1400" dirty="0"/>
        </a:p>
      </dgm:t>
    </dgm:pt>
    <dgm:pt modelId="{D77B452B-2ABF-459C-B58B-369F5D038B11}" cxnId="{2DE272B5-7D09-4A0F-A365-E1331998720E}" type="parTrans">
      <dgm:prSet/>
      <dgm:spPr/>
      <dgm:t>
        <a:bodyPr/>
        <a:lstStyle/>
        <a:p>
          <a:endParaRPr lang="en-GB"/>
        </a:p>
      </dgm:t>
    </dgm:pt>
    <dgm:pt modelId="{84806AB6-606A-46D5-844F-A8A1E6BE040D}" cxnId="{2DE272B5-7D09-4A0F-A365-E1331998720E}" type="sibTrans">
      <dgm:prSet/>
      <dgm:spPr/>
      <dgm:t>
        <a:bodyPr/>
        <a:lstStyle/>
        <a:p>
          <a:endParaRPr lang="en-GB"/>
        </a:p>
      </dgm:t>
    </dgm:pt>
    <dgm:pt modelId="{F0161597-5F4F-4431-87D2-1BAB5B7E183B}">
      <dgm:prSet phldrT="[Text]" custT="1"/>
      <dgm:spPr/>
      <dgm:t>
        <a:bodyPr/>
        <a:lstStyle/>
        <a:p>
          <a:r>
            <a:rPr lang="en-US" sz="1400" dirty="0"/>
            <a:t>Features?</a:t>
          </a:r>
          <a:endParaRPr lang="en-GB" sz="1400" dirty="0"/>
        </a:p>
      </dgm:t>
    </dgm:pt>
    <dgm:pt modelId="{C361ED24-9052-4686-848E-DC5AED529EE6}" cxnId="{49B84FD3-E200-4B31-A791-DD0565A5B5A5}" type="parTrans">
      <dgm:prSet/>
      <dgm:spPr/>
      <dgm:t>
        <a:bodyPr/>
        <a:lstStyle/>
        <a:p>
          <a:endParaRPr lang="en-GB"/>
        </a:p>
      </dgm:t>
    </dgm:pt>
    <dgm:pt modelId="{1ACC888E-3670-4777-95F8-007D28D64000}" cxnId="{49B84FD3-E200-4B31-A791-DD0565A5B5A5}" type="sibTrans">
      <dgm:prSet/>
      <dgm:spPr/>
      <dgm:t>
        <a:bodyPr/>
        <a:lstStyle/>
        <a:p>
          <a:endParaRPr lang="en-GB"/>
        </a:p>
      </dgm:t>
    </dgm:pt>
    <dgm:pt modelId="{E178E0BA-94EF-44E0-994C-B926DC4066F9}">
      <dgm:prSet phldrT="[Text]" custT="1"/>
      <dgm:spPr/>
      <dgm:t>
        <a:bodyPr/>
        <a:lstStyle/>
        <a:p>
          <a:r>
            <a:rPr lang="en-US" sz="1400" dirty="0"/>
            <a:t>Type?</a:t>
          </a:r>
          <a:endParaRPr lang="en-GB" sz="1400" dirty="0"/>
        </a:p>
      </dgm:t>
    </dgm:pt>
    <dgm:pt modelId="{E52FEC29-9B66-4887-A41A-E915A8CDC9AD}" cxnId="{5DC8E7B0-FAD8-456F-98EE-72AAE4A1CAD5}" type="parTrans">
      <dgm:prSet/>
      <dgm:spPr/>
      <dgm:t>
        <a:bodyPr/>
        <a:lstStyle/>
        <a:p>
          <a:endParaRPr lang="en-GB"/>
        </a:p>
      </dgm:t>
    </dgm:pt>
    <dgm:pt modelId="{39FAD675-AD63-4730-B812-DC3A3B4CA616}" cxnId="{5DC8E7B0-FAD8-456F-98EE-72AAE4A1CAD5}" type="sibTrans">
      <dgm:prSet/>
      <dgm:spPr/>
      <dgm:t>
        <a:bodyPr/>
        <a:lstStyle/>
        <a:p>
          <a:endParaRPr lang="en-GB"/>
        </a:p>
      </dgm:t>
    </dgm:pt>
    <dgm:pt modelId="{5FE479B1-B3CB-4BD6-A858-7BC2529CB3A8}">
      <dgm:prSet phldrT="[Text]" custT="1"/>
      <dgm:spPr/>
      <dgm:t>
        <a:bodyPr/>
        <a:lstStyle/>
        <a:p>
          <a:r>
            <a:rPr lang="en-US" sz="1400" dirty="0"/>
            <a:t>Frequency?</a:t>
          </a:r>
          <a:endParaRPr lang="en-GB" sz="1400" dirty="0"/>
        </a:p>
      </dgm:t>
    </dgm:pt>
    <dgm:pt modelId="{12DF3A72-B4EE-493C-A983-3FE4E5EF854D}" cxnId="{9519B91C-9B8A-46A0-AAEC-7527DA5E48E4}" type="parTrans">
      <dgm:prSet/>
      <dgm:spPr/>
      <dgm:t>
        <a:bodyPr/>
        <a:lstStyle/>
        <a:p>
          <a:endParaRPr lang="en-GB"/>
        </a:p>
      </dgm:t>
    </dgm:pt>
    <dgm:pt modelId="{A2C1E0D0-DC3A-4531-9E45-0D418C338B1D}" cxnId="{9519B91C-9B8A-46A0-AAEC-7527DA5E48E4}" type="sibTrans">
      <dgm:prSet/>
      <dgm:spPr/>
      <dgm:t>
        <a:bodyPr/>
        <a:lstStyle/>
        <a:p>
          <a:endParaRPr lang="en-GB"/>
        </a:p>
      </dgm:t>
    </dgm:pt>
    <dgm:pt modelId="{1A16A917-40E0-4DDF-B936-40DC0134F7B2}">
      <dgm:prSet phldrT="[Text]" custT="1"/>
      <dgm:spPr/>
      <dgm:t>
        <a:bodyPr/>
        <a:lstStyle/>
        <a:p>
          <a:r>
            <a:rPr lang="en-US" sz="1400" dirty="0"/>
            <a:t>Uses?</a:t>
          </a:r>
          <a:endParaRPr lang="en-GB" sz="1400" dirty="0"/>
        </a:p>
      </dgm:t>
    </dgm:pt>
    <dgm:pt modelId="{1C054409-0ADF-49BE-A080-C8A6450B89CA}" cxnId="{18527EC6-E576-44B6-A3F8-60F472AD0071}" type="parTrans">
      <dgm:prSet/>
      <dgm:spPr/>
      <dgm:t>
        <a:bodyPr/>
        <a:lstStyle/>
        <a:p>
          <a:endParaRPr lang="en-GB"/>
        </a:p>
      </dgm:t>
    </dgm:pt>
    <dgm:pt modelId="{72A70CF2-A008-48D5-A427-C2B7AEAE35F6}" cxnId="{18527EC6-E576-44B6-A3F8-60F472AD0071}" type="sibTrans">
      <dgm:prSet/>
      <dgm:spPr/>
      <dgm:t>
        <a:bodyPr/>
        <a:lstStyle/>
        <a:p>
          <a:endParaRPr lang="en-GB"/>
        </a:p>
      </dgm:t>
    </dgm:pt>
    <dgm:pt modelId="{8A1ABD1F-E5F7-4802-88B5-38BF116A85C6}">
      <dgm:prSet phldrT="[Text]" custT="1"/>
      <dgm:spPr/>
      <dgm:t>
        <a:bodyPr/>
        <a:lstStyle/>
        <a:p>
          <a:r>
            <a:rPr lang="en-US" sz="1400" dirty="0"/>
            <a:t>Whole company?</a:t>
          </a:r>
          <a:endParaRPr lang="en-GB" sz="1400" dirty="0"/>
        </a:p>
      </dgm:t>
    </dgm:pt>
    <dgm:pt modelId="{34D17EF8-A39B-4014-A412-246F3A469E89}" cxnId="{17CBA913-B77B-4DAC-9043-40564F463A2C}" type="parTrans">
      <dgm:prSet/>
      <dgm:spPr/>
      <dgm:t>
        <a:bodyPr/>
        <a:lstStyle/>
        <a:p>
          <a:endParaRPr lang="en-GB"/>
        </a:p>
      </dgm:t>
    </dgm:pt>
    <dgm:pt modelId="{ACE4AFD6-00D1-45FF-BCB0-3EB4E794F208}" cxnId="{17CBA913-B77B-4DAC-9043-40564F463A2C}" type="sibTrans">
      <dgm:prSet/>
      <dgm:spPr/>
      <dgm:t>
        <a:bodyPr/>
        <a:lstStyle/>
        <a:p>
          <a:endParaRPr lang="en-GB"/>
        </a:p>
      </dgm:t>
    </dgm:pt>
    <dgm:pt modelId="{DE556433-FD08-4A07-8BBE-335B20847CEF}">
      <dgm:prSet phldrT="[Text]" custT="1"/>
      <dgm:spPr/>
      <dgm:t>
        <a:bodyPr/>
        <a:lstStyle/>
        <a:p>
          <a:r>
            <a:rPr lang="en-US" sz="1400" dirty="0"/>
            <a:t>Timing?</a:t>
          </a:r>
          <a:endParaRPr lang="en-GB" sz="1400" dirty="0"/>
        </a:p>
      </dgm:t>
    </dgm:pt>
    <dgm:pt modelId="{7151011C-2F01-4598-93F1-F4BD625F90A8}" cxnId="{02B4B02C-6AF2-4A6C-B307-C523974E5BD9}" type="parTrans">
      <dgm:prSet/>
      <dgm:spPr/>
      <dgm:t>
        <a:bodyPr/>
        <a:lstStyle/>
        <a:p>
          <a:endParaRPr lang="en-GB"/>
        </a:p>
      </dgm:t>
    </dgm:pt>
    <dgm:pt modelId="{215790BB-7BF3-4949-B77B-D3ED0C5FAD96}" cxnId="{02B4B02C-6AF2-4A6C-B307-C523974E5BD9}" type="sibTrans">
      <dgm:prSet/>
      <dgm:spPr/>
      <dgm:t>
        <a:bodyPr/>
        <a:lstStyle/>
        <a:p>
          <a:endParaRPr lang="en-GB"/>
        </a:p>
      </dgm:t>
    </dgm:pt>
    <dgm:pt modelId="{C27D73AC-6965-4EA9-914C-A2C6FF9D2AD6}">
      <dgm:prSet phldrT="[Text]"/>
      <dgm:spPr/>
      <dgm:t>
        <a:bodyPr/>
        <a:lstStyle/>
        <a:p>
          <a:endParaRPr lang="en-GB" dirty="0"/>
        </a:p>
      </dgm:t>
    </dgm:pt>
    <dgm:pt modelId="{47A9FF13-79CE-4328-8412-AA1D8A584DDE}" cxnId="{4A781796-6F83-480B-8AF9-172722D8F9BB}" type="parTrans">
      <dgm:prSet/>
      <dgm:spPr/>
      <dgm:t>
        <a:bodyPr/>
        <a:lstStyle/>
        <a:p>
          <a:endParaRPr lang="en-GB"/>
        </a:p>
      </dgm:t>
    </dgm:pt>
    <dgm:pt modelId="{27F06EF1-7AC6-4C5E-A9C2-63F1D15812E4}" cxnId="{4A781796-6F83-480B-8AF9-172722D8F9BB}" type="sibTrans">
      <dgm:prSet/>
      <dgm:spPr/>
      <dgm:t>
        <a:bodyPr/>
        <a:lstStyle/>
        <a:p>
          <a:endParaRPr lang="en-GB"/>
        </a:p>
      </dgm:t>
    </dgm:pt>
    <dgm:pt modelId="{600FCD52-F989-4060-AED0-D3430568DCBA}">
      <dgm:prSet phldrT="[Text]" custT="1"/>
      <dgm:spPr/>
      <dgm:t>
        <a:bodyPr/>
        <a:lstStyle/>
        <a:p>
          <a:r>
            <a:rPr lang="en-US" sz="1400" dirty="0"/>
            <a:t>Detail?</a:t>
          </a:r>
          <a:endParaRPr lang="en-GB" sz="1400" dirty="0"/>
        </a:p>
      </dgm:t>
    </dgm:pt>
    <dgm:pt modelId="{95B9B53D-8B0D-4BE1-9290-176BA5C3B9C8}" cxnId="{904B52FC-79C4-4ED2-A248-AA08E016996D}" type="parTrans">
      <dgm:prSet/>
      <dgm:spPr/>
      <dgm:t>
        <a:bodyPr/>
        <a:lstStyle/>
        <a:p>
          <a:endParaRPr lang="en-GB"/>
        </a:p>
      </dgm:t>
    </dgm:pt>
    <dgm:pt modelId="{76395204-31B9-4C59-A77C-2256A0D7295C}" cxnId="{904B52FC-79C4-4ED2-A248-AA08E016996D}" type="sibTrans">
      <dgm:prSet/>
      <dgm:spPr/>
      <dgm:t>
        <a:bodyPr/>
        <a:lstStyle/>
        <a:p>
          <a:endParaRPr lang="en-GB"/>
        </a:p>
      </dgm:t>
    </dgm:pt>
    <dgm:pt modelId="{296ADAA3-7BC5-4BD8-89FA-539DE372BBDE}" type="pres">
      <dgm:prSet presAssocID="{546363CE-1E66-4970-8DCB-269B1BA02641}" presName="Name0" presStyleCnt="0">
        <dgm:presLayoutVars>
          <dgm:chMax val="1"/>
          <dgm:dir/>
          <dgm:animLvl val="ctr"/>
          <dgm:resizeHandles val="exact"/>
        </dgm:presLayoutVars>
      </dgm:prSet>
      <dgm:spPr/>
    </dgm:pt>
    <dgm:pt modelId="{CD8198D8-E8DA-4B50-9740-318B7CE2AB6C}" type="pres">
      <dgm:prSet presAssocID="{8CADD4E3-C92B-4257-AA74-E7CDE104CDBD}" presName="centerShape" presStyleLbl="node0" presStyleIdx="0" presStyleCnt="1" custScaleX="148269" custScaleY="120519"/>
      <dgm:spPr/>
    </dgm:pt>
    <dgm:pt modelId="{453A19C8-D657-4E62-875A-843257B6D60C}" type="pres">
      <dgm:prSet presAssocID="{64C01827-04B1-430A-8A62-CCC3C75CBC43}" presName="parTrans" presStyleLbl="sibTrans2D1" presStyleIdx="0" presStyleCnt="9"/>
      <dgm:spPr/>
    </dgm:pt>
    <dgm:pt modelId="{57609F09-2482-4DD0-931E-91D4ECCF151E}" type="pres">
      <dgm:prSet presAssocID="{64C01827-04B1-430A-8A62-CCC3C75CBC43}" presName="connectorText" presStyleLbl="sibTrans2D1" presStyleIdx="0" presStyleCnt="9"/>
      <dgm:spPr/>
    </dgm:pt>
    <dgm:pt modelId="{C60BF707-D66D-4776-8544-FEFA81569B43}" type="pres">
      <dgm:prSet presAssocID="{057124E6-476F-4CF1-A4FA-8D1C5C5D4AC7}" presName="node" presStyleLbl="node1" presStyleIdx="0" presStyleCnt="9">
        <dgm:presLayoutVars>
          <dgm:bulletEnabled val="1"/>
        </dgm:presLayoutVars>
      </dgm:prSet>
      <dgm:spPr/>
    </dgm:pt>
    <dgm:pt modelId="{30A2402E-7D94-479E-BE51-FA2E7924CA5C}" type="pres">
      <dgm:prSet presAssocID="{D77B452B-2ABF-459C-B58B-369F5D038B11}" presName="parTrans" presStyleLbl="sibTrans2D1" presStyleIdx="1" presStyleCnt="9"/>
      <dgm:spPr/>
    </dgm:pt>
    <dgm:pt modelId="{4117CD50-A232-43AC-9BDB-E143797DBF7B}" type="pres">
      <dgm:prSet presAssocID="{D77B452B-2ABF-459C-B58B-369F5D038B11}" presName="connectorText" presStyleLbl="sibTrans2D1" presStyleIdx="1" presStyleCnt="9"/>
      <dgm:spPr/>
    </dgm:pt>
    <dgm:pt modelId="{DA072517-E0B7-4683-938D-61C11E5F0E81}" type="pres">
      <dgm:prSet presAssocID="{E697F233-ADBA-41E2-8D52-AA2FF90F370E}" presName="node" presStyleLbl="node1" presStyleIdx="1" presStyleCnt="9">
        <dgm:presLayoutVars>
          <dgm:bulletEnabled val="1"/>
        </dgm:presLayoutVars>
      </dgm:prSet>
      <dgm:spPr/>
    </dgm:pt>
    <dgm:pt modelId="{5CC5E766-1657-4C2D-9695-D8ED37C14288}" type="pres">
      <dgm:prSet presAssocID="{C361ED24-9052-4686-848E-DC5AED529EE6}" presName="parTrans" presStyleLbl="sibTrans2D1" presStyleIdx="2" presStyleCnt="9"/>
      <dgm:spPr/>
    </dgm:pt>
    <dgm:pt modelId="{C152F488-454A-4AC1-BAEC-02DDA81C736D}" type="pres">
      <dgm:prSet presAssocID="{C361ED24-9052-4686-848E-DC5AED529EE6}" presName="connectorText" presStyleLbl="sibTrans2D1" presStyleIdx="2" presStyleCnt="9"/>
      <dgm:spPr/>
    </dgm:pt>
    <dgm:pt modelId="{F1C19D4E-968D-40C2-B8D0-1E577F3CD878}" type="pres">
      <dgm:prSet presAssocID="{F0161597-5F4F-4431-87D2-1BAB5B7E183B}" presName="node" presStyleLbl="node1" presStyleIdx="2" presStyleCnt="9" custScaleX="114108" custScaleY="105522">
        <dgm:presLayoutVars>
          <dgm:bulletEnabled val="1"/>
        </dgm:presLayoutVars>
      </dgm:prSet>
      <dgm:spPr/>
    </dgm:pt>
    <dgm:pt modelId="{7249F862-31B5-4C73-B2D7-681CA4FDF0BE}" type="pres">
      <dgm:prSet presAssocID="{E52FEC29-9B66-4887-A41A-E915A8CDC9AD}" presName="parTrans" presStyleLbl="sibTrans2D1" presStyleIdx="3" presStyleCnt="9"/>
      <dgm:spPr/>
    </dgm:pt>
    <dgm:pt modelId="{94A885BF-860C-4F78-8562-A0D37DC8166D}" type="pres">
      <dgm:prSet presAssocID="{E52FEC29-9B66-4887-A41A-E915A8CDC9AD}" presName="connectorText" presStyleLbl="sibTrans2D1" presStyleIdx="3" presStyleCnt="9"/>
      <dgm:spPr/>
    </dgm:pt>
    <dgm:pt modelId="{F59EC815-636E-4E58-97EE-2B7D3FDE187B}" type="pres">
      <dgm:prSet presAssocID="{E178E0BA-94EF-44E0-994C-B926DC4066F9}" presName="node" presStyleLbl="node1" presStyleIdx="3" presStyleCnt="9">
        <dgm:presLayoutVars>
          <dgm:bulletEnabled val="1"/>
        </dgm:presLayoutVars>
      </dgm:prSet>
      <dgm:spPr/>
    </dgm:pt>
    <dgm:pt modelId="{34FC7476-EACF-4DF7-AAD6-4BE54D8986EC}" type="pres">
      <dgm:prSet presAssocID="{12DF3A72-B4EE-493C-A983-3FE4E5EF854D}" presName="parTrans" presStyleLbl="sibTrans2D1" presStyleIdx="4" presStyleCnt="9"/>
      <dgm:spPr/>
    </dgm:pt>
    <dgm:pt modelId="{53137445-F585-4B1C-8D8F-AF64118D061C}" type="pres">
      <dgm:prSet presAssocID="{12DF3A72-B4EE-493C-A983-3FE4E5EF854D}" presName="connectorText" presStyleLbl="sibTrans2D1" presStyleIdx="4" presStyleCnt="9"/>
      <dgm:spPr/>
    </dgm:pt>
    <dgm:pt modelId="{C4F291FA-2E13-42E3-A0DA-A8164B3F458A}" type="pres">
      <dgm:prSet presAssocID="{5FE479B1-B3CB-4BD6-A858-7BC2529CB3A8}" presName="node" presStyleLbl="node1" presStyleIdx="4" presStyleCnt="9" custScaleX="133366">
        <dgm:presLayoutVars>
          <dgm:bulletEnabled val="1"/>
        </dgm:presLayoutVars>
      </dgm:prSet>
      <dgm:spPr/>
    </dgm:pt>
    <dgm:pt modelId="{018F4D21-D1B6-443D-BDAA-0D51150D3725}" type="pres">
      <dgm:prSet presAssocID="{1C054409-0ADF-49BE-A080-C8A6450B89CA}" presName="parTrans" presStyleLbl="sibTrans2D1" presStyleIdx="5" presStyleCnt="9"/>
      <dgm:spPr/>
    </dgm:pt>
    <dgm:pt modelId="{165BE8E9-4C65-4701-BE65-1D23BE654FA6}" type="pres">
      <dgm:prSet presAssocID="{1C054409-0ADF-49BE-A080-C8A6450B89CA}" presName="connectorText" presStyleLbl="sibTrans2D1" presStyleIdx="5" presStyleCnt="9"/>
      <dgm:spPr/>
    </dgm:pt>
    <dgm:pt modelId="{63510866-2B64-4FF9-A2B5-A503FB8342EB}" type="pres">
      <dgm:prSet presAssocID="{1A16A917-40E0-4DDF-B936-40DC0134F7B2}" presName="node" presStyleLbl="node1" presStyleIdx="5" presStyleCnt="9">
        <dgm:presLayoutVars>
          <dgm:bulletEnabled val="1"/>
        </dgm:presLayoutVars>
      </dgm:prSet>
      <dgm:spPr/>
    </dgm:pt>
    <dgm:pt modelId="{46F2932C-B8A6-4F1D-A6E3-ABD6B1007A86}" type="pres">
      <dgm:prSet presAssocID="{34D17EF8-A39B-4014-A412-246F3A469E89}" presName="parTrans" presStyleLbl="sibTrans2D1" presStyleIdx="6" presStyleCnt="9"/>
      <dgm:spPr/>
    </dgm:pt>
    <dgm:pt modelId="{6CA1AC54-201A-4F30-B200-83DA9FA5561A}" type="pres">
      <dgm:prSet presAssocID="{34D17EF8-A39B-4014-A412-246F3A469E89}" presName="connectorText" presStyleLbl="sibTrans2D1" presStyleIdx="6" presStyleCnt="9"/>
      <dgm:spPr/>
    </dgm:pt>
    <dgm:pt modelId="{ECDFFB5F-5FF1-4ECE-8A9C-A48A172B10CB}" type="pres">
      <dgm:prSet presAssocID="{8A1ABD1F-E5F7-4802-88B5-38BF116A85C6}" presName="node" presStyleLbl="node1" presStyleIdx="6" presStyleCnt="9" custScaleX="121463" custScaleY="112914">
        <dgm:presLayoutVars>
          <dgm:bulletEnabled val="1"/>
        </dgm:presLayoutVars>
      </dgm:prSet>
      <dgm:spPr/>
    </dgm:pt>
    <dgm:pt modelId="{D5617F6B-1118-46F0-B4FA-44EE5CE1CA86}" type="pres">
      <dgm:prSet presAssocID="{7151011C-2F01-4598-93F1-F4BD625F90A8}" presName="parTrans" presStyleLbl="sibTrans2D1" presStyleIdx="7" presStyleCnt="9"/>
      <dgm:spPr/>
    </dgm:pt>
    <dgm:pt modelId="{E5F6825A-3271-4A7D-A0A6-65DBBAEADA9B}" type="pres">
      <dgm:prSet presAssocID="{7151011C-2F01-4598-93F1-F4BD625F90A8}" presName="connectorText" presStyleLbl="sibTrans2D1" presStyleIdx="7" presStyleCnt="9"/>
      <dgm:spPr/>
    </dgm:pt>
    <dgm:pt modelId="{1887EFAE-2DDB-434E-AF9A-27AF40A02514}" type="pres">
      <dgm:prSet presAssocID="{DE556433-FD08-4A07-8BBE-335B20847CEF}" presName="node" presStyleLbl="node1" presStyleIdx="7" presStyleCnt="9">
        <dgm:presLayoutVars>
          <dgm:bulletEnabled val="1"/>
        </dgm:presLayoutVars>
      </dgm:prSet>
      <dgm:spPr/>
    </dgm:pt>
    <dgm:pt modelId="{8A8C818C-A879-460C-8AB4-C9CBE1A7EF45}" type="pres">
      <dgm:prSet presAssocID="{95B9B53D-8B0D-4BE1-9290-176BA5C3B9C8}" presName="parTrans" presStyleLbl="sibTrans2D1" presStyleIdx="8" presStyleCnt="9"/>
      <dgm:spPr/>
    </dgm:pt>
    <dgm:pt modelId="{C89D66CC-C289-4B28-A391-E9DF2442ED31}" type="pres">
      <dgm:prSet presAssocID="{95B9B53D-8B0D-4BE1-9290-176BA5C3B9C8}" presName="connectorText" presStyleLbl="sibTrans2D1" presStyleIdx="8" presStyleCnt="9"/>
      <dgm:spPr/>
    </dgm:pt>
    <dgm:pt modelId="{BB1CFCDF-DEB9-46F4-9FCB-A1C9A47A8BD4}" type="pres">
      <dgm:prSet presAssocID="{600FCD52-F989-4060-AED0-D3430568DCBA}" presName="node" presStyleLbl="node1" presStyleIdx="8" presStyleCnt="9">
        <dgm:presLayoutVars>
          <dgm:bulletEnabled val="1"/>
        </dgm:presLayoutVars>
      </dgm:prSet>
      <dgm:spPr/>
    </dgm:pt>
  </dgm:ptLst>
  <dgm:cxnLst>
    <dgm:cxn modelId="{868F7E0F-746B-4F4A-B5BD-43AB8E911292}" type="presOf" srcId="{5FE479B1-B3CB-4BD6-A858-7BC2529CB3A8}" destId="{C4F291FA-2E13-42E3-A0DA-A8164B3F458A}" srcOrd="0" destOrd="0" presId="urn:microsoft.com/office/officeart/2005/8/layout/radial5"/>
    <dgm:cxn modelId="{5D3B2613-3043-4D7D-A3DF-04ED9107AD2F}" type="presOf" srcId="{1A16A917-40E0-4DDF-B936-40DC0134F7B2}" destId="{63510866-2B64-4FF9-A2B5-A503FB8342EB}" srcOrd="0" destOrd="0" presId="urn:microsoft.com/office/officeart/2005/8/layout/radial5"/>
    <dgm:cxn modelId="{17CBA913-B77B-4DAC-9043-40564F463A2C}" srcId="{8CADD4E3-C92B-4257-AA74-E7CDE104CDBD}" destId="{8A1ABD1F-E5F7-4802-88B5-38BF116A85C6}" srcOrd="6" destOrd="0" parTransId="{34D17EF8-A39B-4014-A412-246F3A469E89}" sibTransId="{ACE4AFD6-00D1-45FF-BCB0-3EB4E794F208}"/>
    <dgm:cxn modelId="{F83CC417-B4D3-4372-8BF7-CBCFD18E790A}" type="presOf" srcId="{34D17EF8-A39B-4014-A412-246F3A469E89}" destId="{6CA1AC54-201A-4F30-B200-83DA9FA5561A}" srcOrd="1" destOrd="0" presId="urn:microsoft.com/office/officeart/2005/8/layout/radial5"/>
    <dgm:cxn modelId="{8E29E518-4F9E-433A-B36F-82277AC8DA01}" type="presOf" srcId="{D77B452B-2ABF-459C-B58B-369F5D038B11}" destId="{30A2402E-7D94-479E-BE51-FA2E7924CA5C}" srcOrd="0" destOrd="0" presId="urn:microsoft.com/office/officeart/2005/8/layout/radial5"/>
    <dgm:cxn modelId="{9519B91C-9B8A-46A0-AAEC-7527DA5E48E4}" srcId="{8CADD4E3-C92B-4257-AA74-E7CDE104CDBD}" destId="{5FE479B1-B3CB-4BD6-A858-7BC2529CB3A8}" srcOrd="4" destOrd="0" parTransId="{12DF3A72-B4EE-493C-A983-3FE4E5EF854D}" sibTransId="{A2C1E0D0-DC3A-4531-9E45-0D418C338B1D}"/>
    <dgm:cxn modelId="{A26B7A1D-AD47-4618-BDA0-95DB1B747E9C}" type="presOf" srcId="{E52FEC29-9B66-4887-A41A-E915A8CDC9AD}" destId="{7249F862-31B5-4C73-B2D7-681CA4FDF0BE}" srcOrd="0" destOrd="0" presId="urn:microsoft.com/office/officeart/2005/8/layout/radial5"/>
    <dgm:cxn modelId="{37573420-98F4-453E-AD31-A7A95DDD3EAB}" type="presOf" srcId="{8A1ABD1F-E5F7-4802-88B5-38BF116A85C6}" destId="{ECDFFB5F-5FF1-4ECE-8A9C-A48A172B10CB}" srcOrd="0" destOrd="0" presId="urn:microsoft.com/office/officeart/2005/8/layout/radial5"/>
    <dgm:cxn modelId="{02B4B02C-6AF2-4A6C-B307-C523974E5BD9}" srcId="{8CADD4E3-C92B-4257-AA74-E7CDE104CDBD}" destId="{DE556433-FD08-4A07-8BBE-335B20847CEF}" srcOrd="7" destOrd="0" parTransId="{7151011C-2F01-4598-93F1-F4BD625F90A8}" sibTransId="{215790BB-7BF3-4949-B77B-D3ED0C5FAD96}"/>
    <dgm:cxn modelId="{3D5E815C-E293-4B02-B5E1-5B231F009AC0}" type="presOf" srcId="{F0161597-5F4F-4431-87D2-1BAB5B7E183B}" destId="{F1C19D4E-968D-40C2-B8D0-1E577F3CD878}" srcOrd="0" destOrd="0" presId="urn:microsoft.com/office/officeart/2005/8/layout/radial5"/>
    <dgm:cxn modelId="{4454225E-36AA-4DD5-BCD7-0D3FF2A6FE34}" type="presOf" srcId="{C361ED24-9052-4686-848E-DC5AED529EE6}" destId="{5CC5E766-1657-4C2D-9695-D8ED37C14288}" srcOrd="0" destOrd="0" presId="urn:microsoft.com/office/officeart/2005/8/layout/radial5"/>
    <dgm:cxn modelId="{1DDDEF5E-4A70-497E-97A5-17D849532908}" type="presOf" srcId="{D77B452B-2ABF-459C-B58B-369F5D038B11}" destId="{4117CD50-A232-43AC-9BDB-E143797DBF7B}" srcOrd="1" destOrd="0" presId="urn:microsoft.com/office/officeart/2005/8/layout/radial5"/>
    <dgm:cxn modelId="{C4FDEE60-2C43-45A7-B60A-9587DA75F79E}" type="presOf" srcId="{E697F233-ADBA-41E2-8D52-AA2FF90F370E}" destId="{DA072517-E0B7-4683-938D-61C11E5F0E81}" srcOrd="0" destOrd="0" presId="urn:microsoft.com/office/officeart/2005/8/layout/radial5"/>
    <dgm:cxn modelId="{D9AB1345-84B5-4ADA-85C1-32658F706114}" type="presOf" srcId="{E178E0BA-94EF-44E0-994C-B926DC4066F9}" destId="{F59EC815-636E-4E58-97EE-2B7D3FDE187B}" srcOrd="0" destOrd="0" presId="urn:microsoft.com/office/officeart/2005/8/layout/radial5"/>
    <dgm:cxn modelId="{40630E71-71E0-433B-A0C8-BD4CC0AEEA47}" type="presOf" srcId="{1C054409-0ADF-49BE-A080-C8A6450B89CA}" destId="{018F4D21-D1B6-443D-BDAA-0D51150D3725}" srcOrd="0" destOrd="0" presId="urn:microsoft.com/office/officeart/2005/8/layout/radial5"/>
    <dgm:cxn modelId="{8BE33F52-D0F1-4FB2-936D-BF67DA38EF1D}" type="presOf" srcId="{95B9B53D-8B0D-4BE1-9290-176BA5C3B9C8}" destId="{8A8C818C-A879-460C-8AB4-C9CBE1A7EF45}" srcOrd="0" destOrd="0" presId="urn:microsoft.com/office/officeart/2005/8/layout/radial5"/>
    <dgm:cxn modelId="{DD0FBE52-0318-4EEB-8CC8-159FACF3F2EC}" type="presOf" srcId="{600FCD52-F989-4060-AED0-D3430568DCBA}" destId="{BB1CFCDF-DEB9-46F4-9FCB-A1C9A47A8BD4}" srcOrd="0" destOrd="0" presId="urn:microsoft.com/office/officeart/2005/8/layout/radial5"/>
    <dgm:cxn modelId="{C26B7475-8C77-4A62-897F-6D24CC3C8C55}" srcId="{8CADD4E3-C92B-4257-AA74-E7CDE104CDBD}" destId="{057124E6-476F-4CF1-A4FA-8D1C5C5D4AC7}" srcOrd="0" destOrd="0" parTransId="{64C01827-04B1-430A-8A62-CCC3C75CBC43}" sibTransId="{CEA7D66C-E4CC-438A-B053-FF55DDF3FFD7}"/>
    <dgm:cxn modelId="{95F1BF55-5085-4853-8D51-5DC46C90E178}" type="presOf" srcId="{7151011C-2F01-4598-93F1-F4BD625F90A8}" destId="{E5F6825A-3271-4A7D-A0A6-65DBBAEADA9B}" srcOrd="1" destOrd="0" presId="urn:microsoft.com/office/officeart/2005/8/layout/radial5"/>
    <dgm:cxn modelId="{DF895693-39E6-4309-A5F9-3A2FA6C12321}" type="presOf" srcId="{64C01827-04B1-430A-8A62-CCC3C75CBC43}" destId="{453A19C8-D657-4E62-875A-843257B6D60C}" srcOrd="0" destOrd="0" presId="urn:microsoft.com/office/officeart/2005/8/layout/radial5"/>
    <dgm:cxn modelId="{170DB594-C127-48D1-9618-547D6DDED12E}" type="presOf" srcId="{DE556433-FD08-4A07-8BBE-335B20847CEF}" destId="{1887EFAE-2DDB-434E-AF9A-27AF40A02514}" srcOrd="0" destOrd="0" presId="urn:microsoft.com/office/officeart/2005/8/layout/radial5"/>
    <dgm:cxn modelId="{4A781796-6F83-480B-8AF9-172722D8F9BB}" srcId="{546363CE-1E66-4970-8DCB-269B1BA02641}" destId="{C27D73AC-6965-4EA9-914C-A2C6FF9D2AD6}" srcOrd="1" destOrd="0" parTransId="{47A9FF13-79CE-4328-8412-AA1D8A584DDE}" sibTransId="{27F06EF1-7AC6-4C5E-A9C2-63F1D15812E4}"/>
    <dgm:cxn modelId="{5DC8E7B0-FAD8-456F-98EE-72AAE4A1CAD5}" srcId="{8CADD4E3-C92B-4257-AA74-E7CDE104CDBD}" destId="{E178E0BA-94EF-44E0-994C-B926DC4066F9}" srcOrd="3" destOrd="0" parTransId="{E52FEC29-9B66-4887-A41A-E915A8CDC9AD}" sibTransId="{39FAD675-AD63-4730-B812-DC3A3B4CA616}"/>
    <dgm:cxn modelId="{B11BEAB4-3DA8-4B03-B066-CAD87C5FF220}" type="presOf" srcId="{E52FEC29-9B66-4887-A41A-E915A8CDC9AD}" destId="{94A885BF-860C-4F78-8562-A0D37DC8166D}" srcOrd="1" destOrd="0" presId="urn:microsoft.com/office/officeart/2005/8/layout/radial5"/>
    <dgm:cxn modelId="{2DE272B5-7D09-4A0F-A365-E1331998720E}" srcId="{8CADD4E3-C92B-4257-AA74-E7CDE104CDBD}" destId="{E697F233-ADBA-41E2-8D52-AA2FF90F370E}" srcOrd="1" destOrd="0" parTransId="{D77B452B-2ABF-459C-B58B-369F5D038B11}" sibTransId="{84806AB6-606A-46D5-844F-A8A1E6BE040D}"/>
    <dgm:cxn modelId="{4BAF3CB6-D74B-42F6-9A3C-ADC2DD251C5B}" srcId="{546363CE-1E66-4970-8DCB-269B1BA02641}" destId="{8CADD4E3-C92B-4257-AA74-E7CDE104CDBD}" srcOrd="0" destOrd="0" parTransId="{7A34AFB5-73A6-46AF-99CC-B22E915197A6}" sibTransId="{B2D8A799-A2A8-4B2C-8935-0D1826E3B32B}"/>
    <dgm:cxn modelId="{A29700BF-9A21-46AE-B2DB-B9B6E02BDB2B}" type="presOf" srcId="{34D17EF8-A39B-4014-A412-246F3A469E89}" destId="{46F2932C-B8A6-4F1D-A6E3-ABD6B1007A86}" srcOrd="0" destOrd="0" presId="urn:microsoft.com/office/officeart/2005/8/layout/radial5"/>
    <dgm:cxn modelId="{18527EC6-E576-44B6-A3F8-60F472AD0071}" srcId="{8CADD4E3-C92B-4257-AA74-E7CDE104CDBD}" destId="{1A16A917-40E0-4DDF-B936-40DC0134F7B2}" srcOrd="5" destOrd="0" parTransId="{1C054409-0ADF-49BE-A080-C8A6450B89CA}" sibTransId="{72A70CF2-A008-48D5-A427-C2B7AEAE35F6}"/>
    <dgm:cxn modelId="{C9B2FDCF-45B5-497A-89A6-55B062A27030}" type="presOf" srcId="{95B9B53D-8B0D-4BE1-9290-176BA5C3B9C8}" destId="{C89D66CC-C289-4B28-A391-E9DF2442ED31}" srcOrd="1" destOrd="0" presId="urn:microsoft.com/office/officeart/2005/8/layout/radial5"/>
    <dgm:cxn modelId="{49B84FD3-E200-4B31-A791-DD0565A5B5A5}" srcId="{8CADD4E3-C92B-4257-AA74-E7CDE104CDBD}" destId="{F0161597-5F4F-4431-87D2-1BAB5B7E183B}" srcOrd="2" destOrd="0" parTransId="{C361ED24-9052-4686-848E-DC5AED529EE6}" sibTransId="{1ACC888E-3670-4777-95F8-007D28D64000}"/>
    <dgm:cxn modelId="{9AA531E8-454A-4BED-BBA7-23CF98119740}" type="presOf" srcId="{7151011C-2F01-4598-93F1-F4BD625F90A8}" destId="{D5617F6B-1118-46F0-B4FA-44EE5CE1CA86}" srcOrd="0" destOrd="0" presId="urn:microsoft.com/office/officeart/2005/8/layout/radial5"/>
    <dgm:cxn modelId="{E1B738EA-C1EA-4209-B54B-DC7ED9476C5C}" type="presOf" srcId="{12DF3A72-B4EE-493C-A983-3FE4E5EF854D}" destId="{34FC7476-EACF-4DF7-AAD6-4BE54D8986EC}" srcOrd="0" destOrd="0" presId="urn:microsoft.com/office/officeart/2005/8/layout/radial5"/>
    <dgm:cxn modelId="{B5B36CEC-6578-455D-BAC9-C7F5F6EAF5FC}" type="presOf" srcId="{057124E6-476F-4CF1-A4FA-8D1C5C5D4AC7}" destId="{C60BF707-D66D-4776-8544-FEFA81569B43}" srcOrd="0" destOrd="0" presId="urn:microsoft.com/office/officeart/2005/8/layout/radial5"/>
    <dgm:cxn modelId="{408DD3F2-0A3E-4861-BE0D-E10CDE6FC09F}" type="presOf" srcId="{1C054409-0ADF-49BE-A080-C8A6450B89CA}" destId="{165BE8E9-4C65-4701-BE65-1D23BE654FA6}" srcOrd="1" destOrd="0" presId="urn:microsoft.com/office/officeart/2005/8/layout/radial5"/>
    <dgm:cxn modelId="{BFF343F3-E451-4232-95D5-542B6EEEB925}" type="presOf" srcId="{C361ED24-9052-4686-848E-DC5AED529EE6}" destId="{C152F488-454A-4AC1-BAEC-02DDA81C736D}" srcOrd="1" destOrd="0" presId="urn:microsoft.com/office/officeart/2005/8/layout/radial5"/>
    <dgm:cxn modelId="{4C4D47F4-7B51-4582-A55C-4230D4F5059B}" type="presOf" srcId="{546363CE-1E66-4970-8DCB-269B1BA02641}" destId="{296ADAA3-7BC5-4BD8-89FA-539DE372BBDE}" srcOrd="0" destOrd="0" presId="urn:microsoft.com/office/officeart/2005/8/layout/radial5"/>
    <dgm:cxn modelId="{462D8AFA-5EFB-49BA-87B0-2052558EFC32}" type="presOf" srcId="{12DF3A72-B4EE-493C-A983-3FE4E5EF854D}" destId="{53137445-F585-4B1C-8D8F-AF64118D061C}" srcOrd="1" destOrd="0" presId="urn:microsoft.com/office/officeart/2005/8/layout/radial5"/>
    <dgm:cxn modelId="{904B52FC-79C4-4ED2-A248-AA08E016996D}" srcId="{8CADD4E3-C92B-4257-AA74-E7CDE104CDBD}" destId="{600FCD52-F989-4060-AED0-D3430568DCBA}" srcOrd="8" destOrd="0" parTransId="{95B9B53D-8B0D-4BE1-9290-176BA5C3B9C8}" sibTransId="{76395204-31B9-4C59-A77C-2256A0D7295C}"/>
    <dgm:cxn modelId="{1316A0FC-7589-474F-B6FC-FE28EB0C350E}" type="presOf" srcId="{8CADD4E3-C92B-4257-AA74-E7CDE104CDBD}" destId="{CD8198D8-E8DA-4B50-9740-318B7CE2AB6C}" srcOrd="0" destOrd="0" presId="urn:microsoft.com/office/officeart/2005/8/layout/radial5"/>
    <dgm:cxn modelId="{D8A8BAFF-B942-42FD-B568-FACA44F80B66}" type="presOf" srcId="{64C01827-04B1-430A-8A62-CCC3C75CBC43}" destId="{57609F09-2482-4DD0-931E-91D4ECCF151E}" srcOrd="1" destOrd="0" presId="urn:microsoft.com/office/officeart/2005/8/layout/radial5"/>
    <dgm:cxn modelId="{F49B9389-5F44-4D2E-870D-9FEF00AEA855}" type="presParOf" srcId="{296ADAA3-7BC5-4BD8-89FA-539DE372BBDE}" destId="{CD8198D8-E8DA-4B50-9740-318B7CE2AB6C}" srcOrd="0" destOrd="0" presId="urn:microsoft.com/office/officeart/2005/8/layout/radial5"/>
    <dgm:cxn modelId="{5FE449E2-F4D8-4293-8547-37BC4DBB2259}" type="presParOf" srcId="{296ADAA3-7BC5-4BD8-89FA-539DE372BBDE}" destId="{453A19C8-D657-4E62-875A-843257B6D60C}" srcOrd="1" destOrd="0" presId="urn:microsoft.com/office/officeart/2005/8/layout/radial5"/>
    <dgm:cxn modelId="{2D79CB7A-382A-42DA-B6E4-CD2F4BE10E5F}" type="presParOf" srcId="{453A19C8-D657-4E62-875A-843257B6D60C}" destId="{57609F09-2482-4DD0-931E-91D4ECCF151E}" srcOrd="0" destOrd="0" presId="urn:microsoft.com/office/officeart/2005/8/layout/radial5"/>
    <dgm:cxn modelId="{FFEAFA06-20D5-40EF-BE2C-CBC9ADDA763F}" type="presParOf" srcId="{296ADAA3-7BC5-4BD8-89FA-539DE372BBDE}" destId="{C60BF707-D66D-4776-8544-FEFA81569B43}" srcOrd="2" destOrd="0" presId="urn:microsoft.com/office/officeart/2005/8/layout/radial5"/>
    <dgm:cxn modelId="{08948EA7-C2CB-4E1E-9821-9DE48722F73E}" type="presParOf" srcId="{296ADAA3-7BC5-4BD8-89FA-539DE372BBDE}" destId="{30A2402E-7D94-479E-BE51-FA2E7924CA5C}" srcOrd="3" destOrd="0" presId="urn:microsoft.com/office/officeart/2005/8/layout/radial5"/>
    <dgm:cxn modelId="{E5D495DE-5DBC-4374-8864-6B7DA1DAC382}" type="presParOf" srcId="{30A2402E-7D94-479E-BE51-FA2E7924CA5C}" destId="{4117CD50-A232-43AC-9BDB-E143797DBF7B}" srcOrd="0" destOrd="0" presId="urn:microsoft.com/office/officeart/2005/8/layout/radial5"/>
    <dgm:cxn modelId="{70F8BB1E-EF67-43FD-8908-028D52283B7B}" type="presParOf" srcId="{296ADAA3-7BC5-4BD8-89FA-539DE372BBDE}" destId="{DA072517-E0B7-4683-938D-61C11E5F0E81}" srcOrd="4" destOrd="0" presId="urn:microsoft.com/office/officeart/2005/8/layout/radial5"/>
    <dgm:cxn modelId="{5586326E-44D5-44C8-BC83-FE65011B166F}" type="presParOf" srcId="{296ADAA3-7BC5-4BD8-89FA-539DE372BBDE}" destId="{5CC5E766-1657-4C2D-9695-D8ED37C14288}" srcOrd="5" destOrd="0" presId="urn:microsoft.com/office/officeart/2005/8/layout/radial5"/>
    <dgm:cxn modelId="{5895E281-0137-4768-9777-3C855C96540E}" type="presParOf" srcId="{5CC5E766-1657-4C2D-9695-D8ED37C14288}" destId="{C152F488-454A-4AC1-BAEC-02DDA81C736D}" srcOrd="0" destOrd="0" presId="urn:microsoft.com/office/officeart/2005/8/layout/radial5"/>
    <dgm:cxn modelId="{5ED70FED-D291-413D-B02C-A718AF2C7A21}" type="presParOf" srcId="{296ADAA3-7BC5-4BD8-89FA-539DE372BBDE}" destId="{F1C19D4E-968D-40C2-B8D0-1E577F3CD878}" srcOrd="6" destOrd="0" presId="urn:microsoft.com/office/officeart/2005/8/layout/radial5"/>
    <dgm:cxn modelId="{2D970B8B-6D13-4EBF-BD77-0FDEFAA7413D}" type="presParOf" srcId="{296ADAA3-7BC5-4BD8-89FA-539DE372BBDE}" destId="{7249F862-31B5-4C73-B2D7-681CA4FDF0BE}" srcOrd="7" destOrd="0" presId="urn:microsoft.com/office/officeart/2005/8/layout/radial5"/>
    <dgm:cxn modelId="{25D1107C-FF73-43E6-8B8B-AFAEBC9954CD}" type="presParOf" srcId="{7249F862-31B5-4C73-B2D7-681CA4FDF0BE}" destId="{94A885BF-860C-4F78-8562-A0D37DC8166D}" srcOrd="0" destOrd="0" presId="urn:microsoft.com/office/officeart/2005/8/layout/radial5"/>
    <dgm:cxn modelId="{E4C736EB-13EC-46B8-86DD-054C99540CF4}" type="presParOf" srcId="{296ADAA3-7BC5-4BD8-89FA-539DE372BBDE}" destId="{F59EC815-636E-4E58-97EE-2B7D3FDE187B}" srcOrd="8" destOrd="0" presId="urn:microsoft.com/office/officeart/2005/8/layout/radial5"/>
    <dgm:cxn modelId="{DB3CA409-2F05-4F15-94B5-00C3D64848BF}" type="presParOf" srcId="{296ADAA3-7BC5-4BD8-89FA-539DE372BBDE}" destId="{34FC7476-EACF-4DF7-AAD6-4BE54D8986EC}" srcOrd="9" destOrd="0" presId="urn:microsoft.com/office/officeart/2005/8/layout/radial5"/>
    <dgm:cxn modelId="{EDE8E73E-734C-4D83-9D0F-D3DC854BB713}" type="presParOf" srcId="{34FC7476-EACF-4DF7-AAD6-4BE54D8986EC}" destId="{53137445-F585-4B1C-8D8F-AF64118D061C}" srcOrd="0" destOrd="0" presId="urn:microsoft.com/office/officeart/2005/8/layout/radial5"/>
    <dgm:cxn modelId="{184B3DEF-2772-4EB1-AA82-713909DB33B6}" type="presParOf" srcId="{296ADAA3-7BC5-4BD8-89FA-539DE372BBDE}" destId="{C4F291FA-2E13-42E3-A0DA-A8164B3F458A}" srcOrd="10" destOrd="0" presId="urn:microsoft.com/office/officeart/2005/8/layout/radial5"/>
    <dgm:cxn modelId="{49F4B7F3-3BEE-452D-9012-F5247A65BBDD}" type="presParOf" srcId="{296ADAA3-7BC5-4BD8-89FA-539DE372BBDE}" destId="{018F4D21-D1B6-443D-BDAA-0D51150D3725}" srcOrd="11" destOrd="0" presId="urn:microsoft.com/office/officeart/2005/8/layout/radial5"/>
    <dgm:cxn modelId="{80055896-CD7D-4B5D-9E5E-CDF6B6391327}" type="presParOf" srcId="{018F4D21-D1B6-443D-BDAA-0D51150D3725}" destId="{165BE8E9-4C65-4701-BE65-1D23BE654FA6}" srcOrd="0" destOrd="0" presId="urn:microsoft.com/office/officeart/2005/8/layout/radial5"/>
    <dgm:cxn modelId="{6CE38B63-AB78-4553-8EFF-8057156B34E4}" type="presParOf" srcId="{296ADAA3-7BC5-4BD8-89FA-539DE372BBDE}" destId="{63510866-2B64-4FF9-A2B5-A503FB8342EB}" srcOrd="12" destOrd="0" presId="urn:microsoft.com/office/officeart/2005/8/layout/radial5"/>
    <dgm:cxn modelId="{974AAC55-0AFE-4335-A1D3-70764A0EE968}" type="presParOf" srcId="{296ADAA3-7BC5-4BD8-89FA-539DE372BBDE}" destId="{46F2932C-B8A6-4F1D-A6E3-ABD6B1007A86}" srcOrd="13" destOrd="0" presId="urn:microsoft.com/office/officeart/2005/8/layout/radial5"/>
    <dgm:cxn modelId="{CA81B6F6-20FA-44E5-8228-763AA5B0379B}" type="presParOf" srcId="{46F2932C-B8A6-4F1D-A6E3-ABD6B1007A86}" destId="{6CA1AC54-201A-4F30-B200-83DA9FA5561A}" srcOrd="0" destOrd="0" presId="urn:microsoft.com/office/officeart/2005/8/layout/radial5"/>
    <dgm:cxn modelId="{BCAEC37E-652A-48D3-831F-D259366C3FBF}" type="presParOf" srcId="{296ADAA3-7BC5-4BD8-89FA-539DE372BBDE}" destId="{ECDFFB5F-5FF1-4ECE-8A9C-A48A172B10CB}" srcOrd="14" destOrd="0" presId="urn:microsoft.com/office/officeart/2005/8/layout/radial5"/>
    <dgm:cxn modelId="{4FF46142-55E1-4D54-A290-D063E0759E86}" type="presParOf" srcId="{296ADAA3-7BC5-4BD8-89FA-539DE372BBDE}" destId="{D5617F6B-1118-46F0-B4FA-44EE5CE1CA86}" srcOrd="15" destOrd="0" presId="urn:microsoft.com/office/officeart/2005/8/layout/radial5"/>
    <dgm:cxn modelId="{B8685D1F-4624-4FED-ABFC-8B06D065709E}" type="presParOf" srcId="{D5617F6B-1118-46F0-B4FA-44EE5CE1CA86}" destId="{E5F6825A-3271-4A7D-A0A6-65DBBAEADA9B}" srcOrd="0" destOrd="0" presId="urn:microsoft.com/office/officeart/2005/8/layout/radial5"/>
    <dgm:cxn modelId="{A770C659-8494-4989-8B3B-7EDD02A23BCA}" type="presParOf" srcId="{296ADAA3-7BC5-4BD8-89FA-539DE372BBDE}" destId="{1887EFAE-2DDB-434E-AF9A-27AF40A02514}" srcOrd="16" destOrd="0" presId="urn:microsoft.com/office/officeart/2005/8/layout/radial5"/>
    <dgm:cxn modelId="{49F0E69D-40C9-4E13-B312-EC8C77268CDA}" type="presParOf" srcId="{296ADAA3-7BC5-4BD8-89FA-539DE372BBDE}" destId="{8A8C818C-A879-460C-8AB4-C9CBE1A7EF45}" srcOrd="17" destOrd="0" presId="urn:microsoft.com/office/officeart/2005/8/layout/radial5"/>
    <dgm:cxn modelId="{5DB9126E-D8D9-4408-B17F-5FC28DDB45F3}" type="presParOf" srcId="{8A8C818C-A879-460C-8AB4-C9CBE1A7EF45}" destId="{C89D66CC-C289-4B28-A391-E9DF2442ED31}" srcOrd="0" destOrd="0" presId="urn:microsoft.com/office/officeart/2005/8/layout/radial5"/>
    <dgm:cxn modelId="{6AEA351B-64FB-4FDC-B5FB-DB23D568BE42}" type="presParOf" srcId="{296ADAA3-7BC5-4BD8-89FA-539DE372BBDE}" destId="{BB1CFCDF-DEB9-46F4-9FCB-A1C9A47A8BD4}" srcOrd="18" destOrd="0" presId="urn:microsoft.com/office/officeart/2005/8/layout/radial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263640" cy="5504688"/>
        <a:chOff x="0" y="0"/>
        <a:chExt cx="6263640" cy="5504688"/>
      </a:xfrm>
    </dsp:grpSpPr>
    <dsp:sp modelId="{86B0DB2C-A12D-40C6-85A4-F05E8F6C2621}">
      <dsp:nvSpPr>
        <dsp:cNvPr id="3" name="圆角矩形 2"/>
        <dsp:cNvSpPr/>
      </dsp:nvSpPr>
      <dsp:spPr bwMode="white">
        <a:xfrm>
          <a:off x="0" y="0"/>
          <a:ext cx="6263640" cy="647610"/>
        </a:xfrm>
        <a:prstGeom prst="roundRect">
          <a:avLst>
            <a:gd name="adj" fmla="val 10000"/>
          </a:avLst>
        </a:prstGeom>
      </dsp:spPr>
      <dsp:style>
        <a:lnRef idx="0">
          <a:schemeClr val="lt2">
            <a:alpha val="0"/>
          </a:schemeClr>
        </a:lnRef>
        <a:fillRef idx="1">
          <a:schemeClr val="dk2"/>
        </a:fillRef>
        <a:effectRef idx="0">
          <a:scrgbClr r="0" g="0" b="0"/>
        </a:effectRef>
        <a:fontRef idx="minor"/>
      </dsp:style>
      <dsp:txXfrm>
        <a:off x="0" y="0"/>
        <a:ext cx="6263640" cy="647610"/>
      </dsp:txXfrm>
    </dsp:sp>
    <dsp:sp modelId="{1599F4BE-71E6-4D94-BAC7-6EC63578AD98}">
      <dsp:nvSpPr>
        <dsp:cNvPr id="4" name="矩形 3"/>
        <dsp:cNvSpPr/>
      </dsp:nvSpPr>
      <dsp:spPr bwMode="white">
        <a:xfrm>
          <a:off x="195902" y="145712"/>
          <a:ext cx="356186" cy="356186"/>
        </a:xfrm>
        <a:prstGeom prst="rect">
          <a:avLst/>
        </a:prstGeom>
        <a: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sp:spPr>
      <dsp:style>
        <a:lnRef idx="2">
          <a:schemeClr val="lt2">
            <a:alpha val="0"/>
          </a:schemeClr>
        </a:lnRef>
        <a:fillRef idx="1">
          <a:schemeClr val="bg1"/>
        </a:fillRef>
        <a:effectRef idx="0">
          <a:scrgbClr r="0" g="0" b="0"/>
        </a:effectRef>
        <a:fontRef idx="minor">
          <a:schemeClr val="lt1"/>
        </a:fontRef>
      </dsp:style>
      <dsp:txXfrm>
        <a:off x="195902" y="145712"/>
        <a:ext cx="356186" cy="356186"/>
      </dsp:txXfrm>
    </dsp:sp>
    <dsp:sp modelId="{6A2AA39C-9A35-4937-A1C7-0E07AFC81398}">
      <dsp:nvSpPr>
        <dsp:cNvPr id="5" name="矩形 4"/>
        <dsp:cNvSpPr/>
      </dsp:nvSpPr>
      <dsp:spPr bwMode="white">
        <a:xfrm>
          <a:off x="747990" y="0"/>
          <a:ext cx="5515650" cy="647610"/>
        </a:xfrm>
        <a:prstGeom prst="rect">
          <a:avLst/>
        </a:prstGeom>
      </dsp:spPr>
      <dsp:style>
        <a:lnRef idx="0">
          <a:schemeClr val="dk1">
            <a:alpha val="0"/>
          </a:schemeClr>
        </a:lnRef>
        <a:fillRef idx="0">
          <a:schemeClr val="lt2">
            <a:alpha val="0"/>
          </a:schemeClr>
        </a:fillRef>
        <a:effectRef idx="0">
          <a:scrgbClr r="0" g="0" b="0"/>
        </a:effectRef>
        <a:fontRef idx="minor"/>
      </dsp:style>
      <dsp:txBody>
        <a:bodyPr lIns="68538" tIns="68538" rIns="68538" bIns="68538"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en-US">
              <a:solidFill>
                <a:schemeClr val="bg1"/>
              </a:solidFill>
            </a:rPr>
            <a:t>Land and buildings,</a:t>
          </a:r>
          <a:endParaRPr>
            <a:solidFill>
              <a:schemeClr val="bg1"/>
            </a:solidFill>
          </a:endParaRPr>
        </a:p>
      </dsp:txBody>
      <dsp:txXfrm>
        <a:off x="747990" y="0"/>
        <a:ext cx="5515650" cy="647610"/>
      </dsp:txXfrm>
    </dsp:sp>
    <dsp:sp modelId="{AF8FF1F2-940F-4CCD-9C63-B5932C3BA3E1}">
      <dsp:nvSpPr>
        <dsp:cNvPr id="6" name="圆角矩形 5"/>
        <dsp:cNvSpPr/>
      </dsp:nvSpPr>
      <dsp:spPr bwMode="white">
        <a:xfrm>
          <a:off x="0" y="809513"/>
          <a:ext cx="6263640" cy="647610"/>
        </a:xfrm>
        <a:prstGeom prst="roundRect">
          <a:avLst>
            <a:gd name="adj" fmla="val 10000"/>
          </a:avLst>
        </a:prstGeom>
      </dsp:spPr>
      <dsp:style>
        <a:lnRef idx="0">
          <a:schemeClr val="lt2">
            <a:alpha val="0"/>
          </a:schemeClr>
        </a:lnRef>
        <a:fillRef idx="1">
          <a:schemeClr val="dk2"/>
        </a:fillRef>
        <a:effectRef idx="0">
          <a:scrgbClr r="0" g="0" b="0"/>
        </a:effectRef>
        <a:fontRef idx="minor"/>
      </dsp:style>
      <dsp:txXfrm>
        <a:off x="0" y="809513"/>
        <a:ext cx="6263640" cy="647610"/>
      </dsp:txXfrm>
    </dsp:sp>
    <dsp:sp modelId="{D876D755-413C-4C3A-AC16-8DB9ABF6B3AF}">
      <dsp:nvSpPr>
        <dsp:cNvPr id="7" name="矩形 6"/>
        <dsp:cNvSpPr/>
      </dsp:nvSpPr>
      <dsp:spPr bwMode="white">
        <a:xfrm>
          <a:off x="195902" y="955225"/>
          <a:ext cx="356186" cy="35618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sp:spPr>
      <dsp:style>
        <a:lnRef idx="2">
          <a:schemeClr val="lt2">
            <a:alpha val="0"/>
          </a:schemeClr>
        </a:lnRef>
        <a:fillRef idx="1">
          <a:schemeClr val="bg1"/>
        </a:fillRef>
        <a:effectRef idx="0">
          <a:scrgbClr r="0" g="0" b="0"/>
        </a:effectRef>
        <a:fontRef idx="minor">
          <a:schemeClr val="lt1"/>
        </a:fontRef>
      </dsp:style>
      <dsp:txXfrm>
        <a:off x="195902" y="955225"/>
        <a:ext cx="356186" cy="356186"/>
      </dsp:txXfrm>
    </dsp:sp>
    <dsp:sp modelId="{D722C186-ADD0-4F2E-A6C7-CC42016554A1}">
      <dsp:nvSpPr>
        <dsp:cNvPr id="8" name="矩形 7"/>
        <dsp:cNvSpPr/>
      </dsp:nvSpPr>
      <dsp:spPr bwMode="white">
        <a:xfrm>
          <a:off x="747990" y="809513"/>
          <a:ext cx="5515650" cy="647610"/>
        </a:xfrm>
        <a:prstGeom prst="rect">
          <a:avLst/>
        </a:prstGeom>
      </dsp:spPr>
      <dsp:style>
        <a:lnRef idx="0">
          <a:schemeClr val="dk1">
            <a:alpha val="0"/>
          </a:schemeClr>
        </a:lnRef>
        <a:fillRef idx="0">
          <a:schemeClr val="lt2">
            <a:alpha val="0"/>
          </a:schemeClr>
        </a:fillRef>
        <a:effectRef idx="0">
          <a:scrgbClr r="0" g="0" b="0"/>
        </a:effectRef>
        <a:fontRef idx="minor"/>
      </dsp:style>
      <dsp:txBody>
        <a:bodyPr lIns="68538" tIns="68538" rIns="68538" bIns="68538"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en-US">
              <a:solidFill>
                <a:schemeClr val="bg1"/>
              </a:solidFill>
            </a:rPr>
            <a:t>Machinery and equipment,</a:t>
          </a:r>
          <a:endParaRPr>
            <a:solidFill>
              <a:schemeClr val="bg1"/>
            </a:solidFill>
          </a:endParaRPr>
        </a:p>
      </dsp:txBody>
      <dsp:txXfrm>
        <a:off x="747990" y="809513"/>
        <a:ext cx="5515650" cy="647610"/>
      </dsp:txXfrm>
    </dsp:sp>
    <dsp:sp modelId="{2210001B-CF3B-4E92-B7A8-9E68DD6A7E0E}">
      <dsp:nvSpPr>
        <dsp:cNvPr id="9" name="圆角矩形 8"/>
        <dsp:cNvSpPr/>
      </dsp:nvSpPr>
      <dsp:spPr bwMode="white">
        <a:xfrm>
          <a:off x="0" y="1619026"/>
          <a:ext cx="6263640" cy="647610"/>
        </a:xfrm>
        <a:prstGeom prst="roundRect">
          <a:avLst>
            <a:gd name="adj" fmla="val 10000"/>
          </a:avLst>
        </a:prstGeom>
      </dsp:spPr>
      <dsp:style>
        <a:lnRef idx="0">
          <a:schemeClr val="lt2">
            <a:alpha val="0"/>
          </a:schemeClr>
        </a:lnRef>
        <a:fillRef idx="1">
          <a:schemeClr val="dk2"/>
        </a:fillRef>
        <a:effectRef idx="0">
          <a:scrgbClr r="0" g="0" b="0"/>
        </a:effectRef>
        <a:fontRef idx="minor"/>
      </dsp:style>
      <dsp:txXfrm>
        <a:off x="0" y="1619026"/>
        <a:ext cx="6263640" cy="647610"/>
      </dsp:txXfrm>
    </dsp:sp>
    <dsp:sp modelId="{956B7152-4927-48F8-9127-EDE90650BB78}">
      <dsp:nvSpPr>
        <dsp:cNvPr id="10" name="矩形 9"/>
        <dsp:cNvSpPr/>
      </dsp:nvSpPr>
      <dsp:spPr bwMode="white">
        <a:xfrm>
          <a:off x="195902" y="1764738"/>
          <a:ext cx="356186" cy="35618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sp:spPr>
      <dsp:style>
        <a:lnRef idx="2">
          <a:schemeClr val="lt2">
            <a:alpha val="0"/>
          </a:schemeClr>
        </a:lnRef>
        <a:fillRef idx="1">
          <a:schemeClr val="bg1"/>
        </a:fillRef>
        <a:effectRef idx="0">
          <a:scrgbClr r="0" g="0" b="0"/>
        </a:effectRef>
        <a:fontRef idx="minor">
          <a:schemeClr val="lt1"/>
        </a:fontRef>
      </dsp:style>
      <dsp:txXfrm>
        <a:off x="195902" y="1764738"/>
        <a:ext cx="356186" cy="356186"/>
      </dsp:txXfrm>
    </dsp:sp>
    <dsp:sp modelId="{310FE049-D3A5-4BC4-AD83-8BCCC812A44F}">
      <dsp:nvSpPr>
        <dsp:cNvPr id="11" name="矩形 10"/>
        <dsp:cNvSpPr/>
      </dsp:nvSpPr>
      <dsp:spPr bwMode="white">
        <a:xfrm>
          <a:off x="747990" y="1619026"/>
          <a:ext cx="5515650" cy="647610"/>
        </a:xfrm>
        <a:prstGeom prst="rect">
          <a:avLst/>
        </a:prstGeom>
      </dsp:spPr>
      <dsp:style>
        <a:lnRef idx="0">
          <a:schemeClr val="dk1">
            <a:alpha val="0"/>
          </a:schemeClr>
        </a:lnRef>
        <a:fillRef idx="0">
          <a:schemeClr val="lt2">
            <a:alpha val="0"/>
          </a:schemeClr>
        </a:fillRef>
        <a:effectRef idx="0">
          <a:scrgbClr r="0" g="0" b="0"/>
        </a:effectRef>
        <a:fontRef idx="minor"/>
      </dsp:style>
      <dsp:txBody>
        <a:bodyPr lIns="68538" tIns="68538" rIns="68538" bIns="68538"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en-US" dirty="0">
              <a:solidFill>
                <a:schemeClr val="bg1"/>
              </a:solidFill>
            </a:rPr>
            <a:t>Fixtures and fittings,</a:t>
          </a:r>
          <a:endParaRPr>
            <a:solidFill>
              <a:schemeClr val="bg1"/>
            </a:solidFill>
          </a:endParaRPr>
        </a:p>
      </dsp:txBody>
      <dsp:txXfrm>
        <a:off x="747990" y="1619026"/>
        <a:ext cx="5515650" cy="647610"/>
      </dsp:txXfrm>
    </dsp:sp>
    <dsp:sp modelId="{784DB5B9-8AB9-4C2E-A4BA-F0072F8E1D41}">
      <dsp:nvSpPr>
        <dsp:cNvPr id="12" name="圆角矩形 11"/>
        <dsp:cNvSpPr/>
      </dsp:nvSpPr>
      <dsp:spPr bwMode="white">
        <a:xfrm>
          <a:off x="0" y="2428539"/>
          <a:ext cx="6263640" cy="647610"/>
        </a:xfrm>
        <a:prstGeom prst="roundRect">
          <a:avLst>
            <a:gd name="adj" fmla="val 10000"/>
          </a:avLst>
        </a:prstGeom>
      </dsp:spPr>
      <dsp:style>
        <a:lnRef idx="0">
          <a:schemeClr val="lt2">
            <a:alpha val="0"/>
          </a:schemeClr>
        </a:lnRef>
        <a:fillRef idx="1">
          <a:schemeClr val="dk2"/>
        </a:fillRef>
        <a:effectRef idx="0">
          <a:scrgbClr r="0" g="0" b="0"/>
        </a:effectRef>
        <a:fontRef idx="minor"/>
      </dsp:style>
      <dsp:txXfrm>
        <a:off x="0" y="2428539"/>
        <a:ext cx="6263640" cy="647610"/>
      </dsp:txXfrm>
    </dsp:sp>
    <dsp:sp modelId="{D0245DAA-059F-4B61-AEDC-D47D527AA711}">
      <dsp:nvSpPr>
        <dsp:cNvPr id="13" name="矩形 12"/>
        <dsp:cNvSpPr/>
      </dsp:nvSpPr>
      <dsp:spPr bwMode="white">
        <a:xfrm>
          <a:off x="195902" y="2574251"/>
          <a:ext cx="356186" cy="3561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sp:spPr>
      <dsp:style>
        <a:lnRef idx="2">
          <a:schemeClr val="lt2">
            <a:alpha val="0"/>
          </a:schemeClr>
        </a:lnRef>
        <a:fillRef idx="1">
          <a:schemeClr val="bg1"/>
        </a:fillRef>
        <a:effectRef idx="0">
          <a:scrgbClr r="0" g="0" b="0"/>
        </a:effectRef>
        <a:fontRef idx="minor">
          <a:schemeClr val="lt1"/>
        </a:fontRef>
      </dsp:style>
      <dsp:txXfrm>
        <a:off x="195902" y="2574251"/>
        <a:ext cx="356186" cy="356186"/>
      </dsp:txXfrm>
    </dsp:sp>
    <dsp:sp modelId="{F0D7C860-BE71-40B5-A92C-38B6183381F4}">
      <dsp:nvSpPr>
        <dsp:cNvPr id="14" name="矩形 13"/>
        <dsp:cNvSpPr/>
      </dsp:nvSpPr>
      <dsp:spPr bwMode="white">
        <a:xfrm>
          <a:off x="747990" y="2428539"/>
          <a:ext cx="5515650" cy="647610"/>
        </a:xfrm>
        <a:prstGeom prst="rect">
          <a:avLst/>
        </a:prstGeom>
      </dsp:spPr>
      <dsp:style>
        <a:lnRef idx="0">
          <a:schemeClr val="dk1">
            <a:alpha val="0"/>
          </a:schemeClr>
        </a:lnRef>
        <a:fillRef idx="0">
          <a:schemeClr val="lt2">
            <a:alpha val="0"/>
          </a:schemeClr>
        </a:fillRef>
        <a:effectRef idx="0">
          <a:scrgbClr r="0" g="0" b="0"/>
        </a:effectRef>
        <a:fontRef idx="minor"/>
      </dsp:style>
      <dsp:txBody>
        <a:bodyPr lIns="68538" tIns="68538" rIns="68538" bIns="68538"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en-US">
              <a:solidFill>
                <a:schemeClr val="bg1"/>
              </a:solidFill>
            </a:rPr>
            <a:t>Debtors (receivables),</a:t>
          </a:r>
          <a:endParaRPr>
            <a:solidFill>
              <a:schemeClr val="bg1"/>
            </a:solidFill>
          </a:endParaRPr>
        </a:p>
      </dsp:txBody>
      <dsp:txXfrm>
        <a:off x="747990" y="2428539"/>
        <a:ext cx="5515650" cy="647610"/>
      </dsp:txXfrm>
    </dsp:sp>
    <dsp:sp modelId="{33D95AE0-DBDD-4FB1-ADE1-5F910EC74B5C}">
      <dsp:nvSpPr>
        <dsp:cNvPr id="15" name="圆角矩形 14"/>
        <dsp:cNvSpPr/>
      </dsp:nvSpPr>
      <dsp:spPr bwMode="white">
        <a:xfrm>
          <a:off x="0" y="3238052"/>
          <a:ext cx="6263640" cy="647610"/>
        </a:xfrm>
        <a:prstGeom prst="roundRect">
          <a:avLst>
            <a:gd name="adj" fmla="val 10000"/>
          </a:avLst>
        </a:prstGeom>
      </dsp:spPr>
      <dsp:style>
        <a:lnRef idx="0">
          <a:schemeClr val="lt2">
            <a:alpha val="0"/>
          </a:schemeClr>
        </a:lnRef>
        <a:fillRef idx="1">
          <a:schemeClr val="dk2"/>
        </a:fillRef>
        <a:effectRef idx="0">
          <a:scrgbClr r="0" g="0" b="0"/>
        </a:effectRef>
        <a:fontRef idx="minor"/>
      </dsp:style>
      <dsp:txXfrm>
        <a:off x="0" y="3238052"/>
        <a:ext cx="6263640" cy="647610"/>
      </dsp:txXfrm>
    </dsp:sp>
    <dsp:sp modelId="{FB84C05B-C114-4679-B443-0E6FDAE03ED6}">
      <dsp:nvSpPr>
        <dsp:cNvPr id="16" name="矩形 15"/>
        <dsp:cNvSpPr/>
      </dsp:nvSpPr>
      <dsp:spPr bwMode="white">
        <a:xfrm>
          <a:off x="195902" y="3383764"/>
          <a:ext cx="356186" cy="35618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sp:spPr>
      <dsp:style>
        <a:lnRef idx="2">
          <a:schemeClr val="lt2">
            <a:alpha val="0"/>
          </a:schemeClr>
        </a:lnRef>
        <a:fillRef idx="1">
          <a:schemeClr val="bg1"/>
        </a:fillRef>
        <a:effectRef idx="0">
          <a:scrgbClr r="0" g="0" b="0"/>
        </a:effectRef>
        <a:fontRef idx="minor">
          <a:schemeClr val="lt1"/>
        </a:fontRef>
      </dsp:style>
      <dsp:txXfrm>
        <a:off x="195902" y="3383764"/>
        <a:ext cx="356186" cy="356186"/>
      </dsp:txXfrm>
    </dsp:sp>
    <dsp:sp modelId="{B8A44EF0-EB53-421A-9FF1-1F39035F5696}">
      <dsp:nvSpPr>
        <dsp:cNvPr id="17" name="矩形 16"/>
        <dsp:cNvSpPr/>
      </dsp:nvSpPr>
      <dsp:spPr bwMode="white">
        <a:xfrm>
          <a:off x="747990" y="3238052"/>
          <a:ext cx="5515650" cy="647610"/>
        </a:xfrm>
        <a:prstGeom prst="rect">
          <a:avLst/>
        </a:prstGeom>
      </dsp:spPr>
      <dsp:style>
        <a:lnRef idx="0">
          <a:schemeClr val="dk1">
            <a:alpha val="0"/>
          </a:schemeClr>
        </a:lnRef>
        <a:fillRef idx="0">
          <a:schemeClr val="lt2">
            <a:alpha val="0"/>
          </a:schemeClr>
        </a:fillRef>
        <a:effectRef idx="0">
          <a:scrgbClr r="0" g="0" b="0"/>
        </a:effectRef>
        <a:fontRef idx="minor"/>
      </dsp:style>
      <dsp:txBody>
        <a:bodyPr lIns="68538" tIns="68538" rIns="68538" bIns="68538"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en-US">
              <a:solidFill>
                <a:schemeClr val="bg1"/>
              </a:solidFill>
            </a:rPr>
            <a:t>Investments</a:t>
          </a:r>
          <a:endParaRPr>
            <a:solidFill>
              <a:schemeClr val="bg1"/>
            </a:solidFill>
          </a:endParaRPr>
        </a:p>
      </dsp:txBody>
      <dsp:txXfrm>
        <a:off x="747990" y="3238052"/>
        <a:ext cx="5515650" cy="647610"/>
      </dsp:txXfrm>
    </dsp:sp>
    <dsp:sp modelId="{9FA2743F-88FF-4C7D-8C02-515D963406DC}">
      <dsp:nvSpPr>
        <dsp:cNvPr id="18" name="圆角矩形 17"/>
        <dsp:cNvSpPr/>
      </dsp:nvSpPr>
      <dsp:spPr bwMode="white">
        <a:xfrm>
          <a:off x="0" y="4047565"/>
          <a:ext cx="6263640" cy="647610"/>
        </a:xfrm>
        <a:prstGeom prst="roundRect">
          <a:avLst>
            <a:gd name="adj" fmla="val 10000"/>
          </a:avLst>
        </a:prstGeom>
      </dsp:spPr>
      <dsp:style>
        <a:lnRef idx="0">
          <a:schemeClr val="lt2">
            <a:alpha val="0"/>
          </a:schemeClr>
        </a:lnRef>
        <a:fillRef idx="1">
          <a:schemeClr val="dk2"/>
        </a:fillRef>
        <a:effectRef idx="0">
          <a:scrgbClr r="0" g="0" b="0"/>
        </a:effectRef>
        <a:fontRef idx="minor"/>
      </dsp:style>
      <dsp:txXfrm>
        <a:off x="0" y="4047565"/>
        <a:ext cx="6263640" cy="647610"/>
      </dsp:txXfrm>
    </dsp:sp>
    <dsp:sp modelId="{63CEC90F-C31C-4369-9D09-4E9DE7FF247A}">
      <dsp:nvSpPr>
        <dsp:cNvPr id="19" name="矩形 18"/>
        <dsp:cNvSpPr/>
      </dsp:nvSpPr>
      <dsp:spPr bwMode="white">
        <a:xfrm>
          <a:off x="195902" y="4193277"/>
          <a:ext cx="356186" cy="356186"/>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sp:spPr>
      <dsp:style>
        <a:lnRef idx="2">
          <a:schemeClr val="lt2">
            <a:alpha val="0"/>
          </a:schemeClr>
        </a:lnRef>
        <a:fillRef idx="1">
          <a:schemeClr val="bg1"/>
        </a:fillRef>
        <a:effectRef idx="0">
          <a:scrgbClr r="0" g="0" b="0"/>
        </a:effectRef>
        <a:fontRef idx="minor">
          <a:schemeClr val="lt1"/>
        </a:fontRef>
      </dsp:style>
      <dsp:txXfrm>
        <a:off x="195902" y="4193277"/>
        <a:ext cx="356186" cy="356186"/>
      </dsp:txXfrm>
    </dsp:sp>
    <dsp:sp modelId="{2E43F13E-B0A0-472D-9740-10BD4A71E2DB}">
      <dsp:nvSpPr>
        <dsp:cNvPr id="20" name="矩形 19"/>
        <dsp:cNvSpPr/>
      </dsp:nvSpPr>
      <dsp:spPr bwMode="white">
        <a:xfrm>
          <a:off x="747990" y="4047565"/>
          <a:ext cx="5515650" cy="647610"/>
        </a:xfrm>
        <a:prstGeom prst="rect">
          <a:avLst/>
        </a:prstGeom>
      </dsp:spPr>
      <dsp:style>
        <a:lnRef idx="0">
          <a:schemeClr val="dk1">
            <a:alpha val="0"/>
          </a:schemeClr>
        </a:lnRef>
        <a:fillRef idx="0">
          <a:schemeClr val="lt2">
            <a:alpha val="0"/>
          </a:schemeClr>
        </a:fillRef>
        <a:effectRef idx="0">
          <a:scrgbClr r="0" g="0" b="0"/>
        </a:effectRef>
        <a:fontRef idx="minor"/>
      </dsp:style>
      <dsp:txBody>
        <a:bodyPr lIns="68538" tIns="68538" rIns="68538" bIns="68538"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en-US">
              <a:solidFill>
                <a:schemeClr val="bg1"/>
              </a:solidFill>
            </a:rPr>
            <a:t>Cash</a:t>
          </a:r>
          <a:endParaRPr>
            <a:solidFill>
              <a:schemeClr val="bg1"/>
            </a:solidFill>
          </a:endParaRPr>
        </a:p>
      </dsp:txBody>
      <dsp:txXfrm>
        <a:off x="747990" y="4047565"/>
        <a:ext cx="5515650" cy="647610"/>
      </dsp:txXfrm>
    </dsp:sp>
    <dsp:sp modelId="{4EE91ED7-5EA1-4FFD-9DF6-56BCBAB0AACC}">
      <dsp:nvSpPr>
        <dsp:cNvPr id="21" name="圆角矩形 20"/>
        <dsp:cNvSpPr/>
      </dsp:nvSpPr>
      <dsp:spPr bwMode="white">
        <a:xfrm>
          <a:off x="0" y="4857078"/>
          <a:ext cx="6263640" cy="647610"/>
        </a:xfrm>
        <a:prstGeom prst="roundRect">
          <a:avLst>
            <a:gd name="adj" fmla="val 10000"/>
          </a:avLst>
        </a:prstGeom>
      </dsp:spPr>
      <dsp:style>
        <a:lnRef idx="0">
          <a:schemeClr val="lt2">
            <a:alpha val="0"/>
          </a:schemeClr>
        </a:lnRef>
        <a:fillRef idx="1">
          <a:schemeClr val="dk2"/>
        </a:fillRef>
        <a:effectRef idx="0">
          <a:scrgbClr r="0" g="0" b="0"/>
        </a:effectRef>
        <a:fontRef idx="minor"/>
      </dsp:style>
      <dsp:txXfrm>
        <a:off x="0" y="4857078"/>
        <a:ext cx="6263640" cy="647610"/>
      </dsp:txXfrm>
    </dsp:sp>
    <dsp:sp modelId="{EE7E8297-682C-449E-9E36-EC62BA1CD426}">
      <dsp:nvSpPr>
        <dsp:cNvPr id="22" name="矩形 21"/>
        <dsp:cNvSpPr/>
      </dsp:nvSpPr>
      <dsp:spPr bwMode="white">
        <a:xfrm>
          <a:off x="195902" y="5002790"/>
          <a:ext cx="356186" cy="35618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sp:spPr>
      <dsp:style>
        <a:lnRef idx="2">
          <a:schemeClr val="lt2">
            <a:alpha val="0"/>
          </a:schemeClr>
        </a:lnRef>
        <a:fillRef idx="1">
          <a:schemeClr val="bg1"/>
        </a:fillRef>
        <a:effectRef idx="0">
          <a:scrgbClr r="0" g="0" b="0"/>
        </a:effectRef>
        <a:fontRef idx="minor">
          <a:schemeClr val="lt1"/>
        </a:fontRef>
      </dsp:style>
      <dsp:txXfrm>
        <a:off x="195902" y="5002790"/>
        <a:ext cx="356186" cy="356186"/>
      </dsp:txXfrm>
    </dsp:sp>
    <dsp:sp modelId="{764A9AAC-731D-496A-B57A-3D3FCA0069A3}">
      <dsp:nvSpPr>
        <dsp:cNvPr id="23" name="矩形 22"/>
        <dsp:cNvSpPr/>
      </dsp:nvSpPr>
      <dsp:spPr bwMode="white">
        <a:xfrm>
          <a:off x="747990" y="4857078"/>
          <a:ext cx="5515650" cy="647610"/>
        </a:xfrm>
        <a:prstGeom prst="rect">
          <a:avLst/>
        </a:prstGeom>
      </dsp:spPr>
      <dsp:style>
        <a:lnRef idx="0">
          <a:schemeClr val="dk1">
            <a:alpha val="0"/>
          </a:schemeClr>
        </a:lnRef>
        <a:fillRef idx="0">
          <a:schemeClr val="lt2">
            <a:alpha val="0"/>
          </a:schemeClr>
        </a:fillRef>
        <a:effectRef idx="0">
          <a:scrgbClr r="0" g="0" b="0"/>
        </a:effectRef>
        <a:fontRef idx="minor"/>
      </dsp:style>
      <dsp:txBody>
        <a:bodyPr lIns="68538" tIns="68538" rIns="68538" bIns="68538"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en-US">
              <a:solidFill>
                <a:schemeClr val="bg1"/>
              </a:solidFill>
            </a:rPr>
            <a:t>Inventory</a:t>
          </a:r>
          <a:endParaRPr>
            <a:solidFill>
              <a:schemeClr val="bg1"/>
            </a:solidFill>
          </a:endParaRPr>
        </a:p>
      </dsp:txBody>
      <dsp:txXfrm>
        <a:off x="747990" y="4857078"/>
        <a:ext cx="5515650" cy="647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515600" cy="4352544"/>
        <a:chOff x="0" y="0"/>
        <a:chExt cx="10515600" cy="4352544"/>
      </a:xfrm>
    </dsp:grpSpPr>
    <dsp:sp modelId="{86B0DB2C-A12D-40C6-85A4-F05E8F6C2621}">
      <dsp:nvSpPr>
        <dsp:cNvPr id="3" name="圆角矩形 2"/>
        <dsp:cNvSpPr/>
      </dsp:nvSpPr>
      <dsp:spPr bwMode="white">
        <a:xfrm>
          <a:off x="0" y="0"/>
          <a:ext cx="10515600" cy="600351"/>
        </a:xfrm>
        <a:prstGeom prst="roundRect">
          <a:avLst>
            <a:gd name="adj" fmla="val 10000"/>
          </a:avLst>
        </a:prstGeom>
      </dsp:spPr>
      <dsp:style>
        <a:lnRef idx="0">
          <a:schemeClr val="lt1">
            <a:alpha val="0"/>
          </a:schemeClr>
        </a:lnRef>
        <a:fillRef idx="1">
          <a:schemeClr val="accent5"/>
        </a:fillRef>
        <a:effectRef idx="0">
          <a:scrgbClr r="0" g="0" b="0"/>
        </a:effectRef>
        <a:fontRef idx="minor"/>
      </dsp:style>
      <dsp:txXfrm>
        <a:off x="0" y="0"/>
        <a:ext cx="10515600" cy="600351"/>
      </dsp:txXfrm>
    </dsp:sp>
    <dsp:sp modelId="{1599F4BE-71E6-4D94-BAC7-6EC63578AD98}">
      <dsp:nvSpPr>
        <dsp:cNvPr id="4" name="矩形 3"/>
        <dsp:cNvSpPr/>
      </dsp:nvSpPr>
      <dsp:spPr bwMode="white">
        <a:xfrm>
          <a:off x="181606" y="135079"/>
          <a:ext cx="330193" cy="330193"/>
        </a:xfrm>
        <a:prstGeom prst="rect">
          <a:avLst/>
        </a:prstGeom>
        <a: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sp:spPr>
      <dsp:style>
        <a:lnRef idx="2">
          <a:schemeClr val="lt1">
            <a:alpha val="0"/>
          </a:schemeClr>
        </a:lnRef>
        <a:fillRef idx="1">
          <a:schemeClr val="bg1"/>
        </a:fillRef>
        <a:effectRef idx="0">
          <a:scrgbClr r="0" g="0" b="0"/>
        </a:effectRef>
        <a:fontRef idx="minor">
          <a:schemeClr val="lt1"/>
        </a:fontRef>
      </dsp:style>
      <dsp:txXfrm>
        <a:off x="181606" y="135079"/>
        <a:ext cx="330193" cy="330193"/>
      </dsp:txXfrm>
    </dsp:sp>
    <dsp:sp modelId="{6A2AA39C-9A35-4937-A1C7-0E07AFC81398}">
      <dsp:nvSpPr>
        <dsp:cNvPr id="5" name="矩形 4"/>
        <dsp:cNvSpPr/>
      </dsp:nvSpPr>
      <dsp:spPr bwMode="white">
        <a:xfrm>
          <a:off x="693405" y="0"/>
          <a:ext cx="9822195" cy="60035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63537" tIns="63537" rIns="63537" bIns="63537"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a:solidFill>
                <a:schemeClr val="bg1"/>
              </a:solidFill>
            </a:rPr>
            <a:t>Long term loans</a:t>
          </a:r>
          <a:endParaRPr>
            <a:solidFill>
              <a:schemeClr val="bg1"/>
            </a:solidFill>
          </a:endParaRPr>
        </a:p>
      </dsp:txBody>
      <dsp:txXfrm>
        <a:off x="693405" y="0"/>
        <a:ext cx="9822195" cy="600351"/>
      </dsp:txXfrm>
    </dsp:sp>
    <dsp:sp modelId="{AF8FF1F2-940F-4CCD-9C63-B5932C3BA3E1}">
      <dsp:nvSpPr>
        <dsp:cNvPr id="6" name="圆角矩形 5"/>
        <dsp:cNvSpPr/>
      </dsp:nvSpPr>
      <dsp:spPr bwMode="white">
        <a:xfrm>
          <a:off x="0" y="750439"/>
          <a:ext cx="10515600" cy="600351"/>
        </a:xfrm>
        <a:prstGeom prst="roundRect">
          <a:avLst>
            <a:gd name="adj" fmla="val 10000"/>
          </a:avLst>
        </a:prstGeom>
      </dsp:spPr>
      <dsp:style>
        <a:lnRef idx="0">
          <a:schemeClr val="lt1">
            <a:alpha val="0"/>
          </a:schemeClr>
        </a:lnRef>
        <a:fillRef idx="1">
          <a:schemeClr val="accent5"/>
        </a:fillRef>
        <a:effectRef idx="0">
          <a:scrgbClr r="0" g="0" b="0"/>
        </a:effectRef>
        <a:fontRef idx="minor"/>
      </dsp:style>
      <dsp:txXfrm>
        <a:off x="0" y="750439"/>
        <a:ext cx="10515600" cy="600351"/>
      </dsp:txXfrm>
    </dsp:sp>
    <dsp:sp modelId="{D876D755-413C-4C3A-AC16-8DB9ABF6B3AF}">
      <dsp:nvSpPr>
        <dsp:cNvPr id="7" name="矩形 6"/>
        <dsp:cNvSpPr/>
      </dsp:nvSpPr>
      <dsp:spPr bwMode="white">
        <a:xfrm>
          <a:off x="181606" y="885518"/>
          <a:ext cx="330193" cy="33019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sp:spPr>
      <dsp:style>
        <a:lnRef idx="2">
          <a:schemeClr val="lt1">
            <a:alpha val="0"/>
          </a:schemeClr>
        </a:lnRef>
        <a:fillRef idx="1">
          <a:schemeClr val="bg1"/>
        </a:fillRef>
        <a:effectRef idx="0">
          <a:scrgbClr r="0" g="0" b="0"/>
        </a:effectRef>
        <a:fontRef idx="minor">
          <a:schemeClr val="lt1"/>
        </a:fontRef>
      </dsp:style>
      <dsp:txXfrm>
        <a:off x="181606" y="885518"/>
        <a:ext cx="330193" cy="330193"/>
      </dsp:txXfrm>
    </dsp:sp>
    <dsp:sp modelId="{D722C186-ADD0-4F2E-A6C7-CC42016554A1}">
      <dsp:nvSpPr>
        <dsp:cNvPr id="8" name="矩形 7"/>
        <dsp:cNvSpPr/>
      </dsp:nvSpPr>
      <dsp:spPr bwMode="white">
        <a:xfrm>
          <a:off x="693405" y="750439"/>
          <a:ext cx="9822195" cy="60035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63537" tIns="63537" rIns="63537" bIns="63537"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a:solidFill>
                <a:schemeClr val="bg1"/>
              </a:solidFill>
            </a:rPr>
            <a:t>Wages payable</a:t>
          </a:r>
          <a:endParaRPr>
            <a:solidFill>
              <a:schemeClr val="bg1"/>
            </a:solidFill>
          </a:endParaRPr>
        </a:p>
      </dsp:txBody>
      <dsp:txXfrm>
        <a:off x="693405" y="750439"/>
        <a:ext cx="9822195" cy="600351"/>
      </dsp:txXfrm>
    </dsp:sp>
    <dsp:sp modelId="{2210001B-CF3B-4E92-B7A8-9E68DD6A7E0E}">
      <dsp:nvSpPr>
        <dsp:cNvPr id="9" name="圆角矩形 8"/>
        <dsp:cNvSpPr/>
      </dsp:nvSpPr>
      <dsp:spPr bwMode="white">
        <a:xfrm>
          <a:off x="0" y="1526662"/>
          <a:ext cx="10515600" cy="600351"/>
        </a:xfrm>
        <a:prstGeom prst="roundRect">
          <a:avLst>
            <a:gd name="adj" fmla="val 10000"/>
          </a:avLst>
        </a:prstGeom>
      </dsp:spPr>
      <dsp:style>
        <a:lnRef idx="0">
          <a:schemeClr val="lt1">
            <a:alpha val="0"/>
          </a:schemeClr>
        </a:lnRef>
        <a:fillRef idx="1">
          <a:schemeClr val="accent5"/>
        </a:fillRef>
        <a:effectRef idx="0">
          <a:scrgbClr r="0" g="0" b="0"/>
        </a:effectRef>
        <a:fontRef idx="minor"/>
      </dsp:style>
      <dsp:txXfrm>
        <a:off x="0" y="1526662"/>
        <a:ext cx="10515600" cy="600351"/>
      </dsp:txXfrm>
    </dsp:sp>
    <dsp:sp modelId="{956B7152-4927-48F8-9127-EDE90650BB78}">
      <dsp:nvSpPr>
        <dsp:cNvPr id="10" name="矩形 9"/>
        <dsp:cNvSpPr/>
      </dsp:nvSpPr>
      <dsp:spPr bwMode="white">
        <a:xfrm>
          <a:off x="181606" y="1635956"/>
          <a:ext cx="330193" cy="33019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sp:spPr>
      <dsp:style>
        <a:lnRef idx="2">
          <a:schemeClr val="lt1">
            <a:alpha val="0"/>
          </a:schemeClr>
        </a:lnRef>
        <a:fillRef idx="1">
          <a:schemeClr val="bg1"/>
        </a:fillRef>
        <a:effectRef idx="0">
          <a:scrgbClr r="0" g="0" b="0"/>
        </a:effectRef>
        <a:fontRef idx="minor">
          <a:schemeClr val="lt1"/>
        </a:fontRef>
      </dsp:style>
      <dsp:txXfrm>
        <a:off x="181606" y="1635956"/>
        <a:ext cx="330193" cy="330193"/>
      </dsp:txXfrm>
    </dsp:sp>
    <dsp:sp modelId="{310FE049-D3A5-4BC4-AD83-8BCCC812A44F}">
      <dsp:nvSpPr>
        <dsp:cNvPr id="11" name="矩形 10"/>
        <dsp:cNvSpPr/>
      </dsp:nvSpPr>
      <dsp:spPr bwMode="white">
        <a:xfrm>
          <a:off x="693405" y="1500877"/>
          <a:ext cx="9822195" cy="60035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63537" tIns="63537" rIns="63537" bIns="63537"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a:solidFill>
                <a:schemeClr val="bg1"/>
              </a:solidFill>
            </a:rPr>
            <a:t>Deposits received</a:t>
          </a:r>
          <a:endParaRPr>
            <a:solidFill>
              <a:schemeClr val="bg1"/>
            </a:solidFill>
          </a:endParaRPr>
        </a:p>
      </dsp:txBody>
      <dsp:txXfrm>
        <a:off x="693405" y="1500877"/>
        <a:ext cx="9822195" cy="600351"/>
      </dsp:txXfrm>
    </dsp:sp>
    <dsp:sp modelId="{784DB5B9-8AB9-4C2E-A4BA-F0072F8E1D41}">
      <dsp:nvSpPr>
        <dsp:cNvPr id="12" name="圆角矩形 11"/>
        <dsp:cNvSpPr/>
      </dsp:nvSpPr>
      <dsp:spPr bwMode="white">
        <a:xfrm>
          <a:off x="0" y="2251316"/>
          <a:ext cx="10515600" cy="600351"/>
        </a:xfrm>
        <a:prstGeom prst="roundRect">
          <a:avLst>
            <a:gd name="adj" fmla="val 10000"/>
          </a:avLst>
        </a:prstGeom>
      </dsp:spPr>
      <dsp:style>
        <a:lnRef idx="0">
          <a:schemeClr val="lt1">
            <a:alpha val="0"/>
          </a:schemeClr>
        </a:lnRef>
        <a:fillRef idx="1">
          <a:schemeClr val="accent5"/>
        </a:fillRef>
        <a:effectRef idx="0">
          <a:scrgbClr r="0" g="0" b="0"/>
        </a:effectRef>
        <a:fontRef idx="minor"/>
      </dsp:style>
      <dsp:txXfrm>
        <a:off x="0" y="2251316"/>
        <a:ext cx="10515600" cy="600351"/>
      </dsp:txXfrm>
    </dsp:sp>
    <dsp:sp modelId="{D0245DAA-059F-4B61-AEDC-D47D527AA711}">
      <dsp:nvSpPr>
        <dsp:cNvPr id="13" name="矩形 12"/>
        <dsp:cNvSpPr/>
      </dsp:nvSpPr>
      <dsp:spPr bwMode="white">
        <a:xfrm>
          <a:off x="181606" y="2386395"/>
          <a:ext cx="330193" cy="33019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sp:spPr>
      <dsp:style>
        <a:lnRef idx="2">
          <a:schemeClr val="lt1">
            <a:alpha val="0"/>
          </a:schemeClr>
        </a:lnRef>
        <a:fillRef idx="1">
          <a:schemeClr val="bg1"/>
        </a:fillRef>
        <a:effectRef idx="0">
          <a:scrgbClr r="0" g="0" b="0"/>
        </a:effectRef>
        <a:fontRef idx="minor">
          <a:schemeClr val="lt1"/>
        </a:fontRef>
      </dsp:style>
      <dsp:txXfrm>
        <a:off x="181606" y="2386395"/>
        <a:ext cx="330193" cy="330193"/>
      </dsp:txXfrm>
    </dsp:sp>
    <dsp:sp modelId="{F0D7C860-BE71-40B5-A92C-38B6183381F4}">
      <dsp:nvSpPr>
        <dsp:cNvPr id="14" name="矩形 13"/>
        <dsp:cNvSpPr/>
      </dsp:nvSpPr>
      <dsp:spPr bwMode="white">
        <a:xfrm>
          <a:off x="693405" y="2251316"/>
          <a:ext cx="9822195" cy="60035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63537" tIns="63537" rIns="63537" bIns="63537"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a:solidFill>
                <a:schemeClr val="bg1"/>
              </a:solidFill>
            </a:rPr>
            <a:t>Trade creditors</a:t>
          </a:r>
          <a:endParaRPr>
            <a:solidFill>
              <a:schemeClr val="bg1"/>
            </a:solidFill>
          </a:endParaRPr>
        </a:p>
      </dsp:txBody>
      <dsp:txXfrm>
        <a:off x="693405" y="2251316"/>
        <a:ext cx="9822195" cy="600351"/>
      </dsp:txXfrm>
    </dsp:sp>
    <dsp:sp modelId="{33D95AE0-DBDD-4FB1-ADE1-5F910EC74B5C}">
      <dsp:nvSpPr>
        <dsp:cNvPr id="15" name="圆角矩形 14"/>
        <dsp:cNvSpPr/>
      </dsp:nvSpPr>
      <dsp:spPr bwMode="white">
        <a:xfrm>
          <a:off x="0" y="3001754"/>
          <a:ext cx="10515600" cy="600351"/>
        </a:xfrm>
        <a:prstGeom prst="roundRect">
          <a:avLst>
            <a:gd name="adj" fmla="val 10000"/>
          </a:avLst>
        </a:prstGeom>
      </dsp:spPr>
      <dsp:style>
        <a:lnRef idx="0">
          <a:schemeClr val="lt1">
            <a:alpha val="0"/>
          </a:schemeClr>
        </a:lnRef>
        <a:fillRef idx="1">
          <a:schemeClr val="accent5"/>
        </a:fillRef>
        <a:effectRef idx="0">
          <a:scrgbClr r="0" g="0" b="0"/>
        </a:effectRef>
        <a:fontRef idx="minor"/>
      </dsp:style>
      <dsp:txXfrm>
        <a:off x="0" y="3001754"/>
        <a:ext cx="10515600" cy="600351"/>
      </dsp:txXfrm>
    </dsp:sp>
    <dsp:sp modelId="{FB84C05B-C114-4679-B443-0E6FDAE03ED6}">
      <dsp:nvSpPr>
        <dsp:cNvPr id="16" name="矩形 15"/>
        <dsp:cNvSpPr/>
      </dsp:nvSpPr>
      <dsp:spPr bwMode="white">
        <a:xfrm>
          <a:off x="181606" y="3136833"/>
          <a:ext cx="330193" cy="33019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sp:spPr>
      <dsp:style>
        <a:lnRef idx="2">
          <a:schemeClr val="lt1">
            <a:alpha val="0"/>
          </a:schemeClr>
        </a:lnRef>
        <a:fillRef idx="1">
          <a:schemeClr val="bg1"/>
        </a:fillRef>
        <a:effectRef idx="0">
          <a:scrgbClr r="0" g="0" b="0"/>
        </a:effectRef>
        <a:fontRef idx="minor">
          <a:schemeClr val="lt1"/>
        </a:fontRef>
      </dsp:style>
      <dsp:txXfrm>
        <a:off x="181606" y="3136833"/>
        <a:ext cx="330193" cy="330193"/>
      </dsp:txXfrm>
    </dsp:sp>
    <dsp:sp modelId="{B8A44EF0-EB53-421A-9FF1-1F39035F5696}">
      <dsp:nvSpPr>
        <dsp:cNvPr id="17" name="矩形 16"/>
        <dsp:cNvSpPr/>
      </dsp:nvSpPr>
      <dsp:spPr bwMode="white">
        <a:xfrm>
          <a:off x="693405" y="3001754"/>
          <a:ext cx="9822195" cy="60035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63537" tIns="63537" rIns="63537" bIns="63537"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a:solidFill>
                <a:schemeClr val="bg1"/>
              </a:solidFill>
            </a:rPr>
            <a:t>Loans and debentures</a:t>
          </a:r>
          <a:endParaRPr>
            <a:solidFill>
              <a:schemeClr val="bg1"/>
            </a:solidFill>
          </a:endParaRPr>
        </a:p>
      </dsp:txBody>
      <dsp:txXfrm>
        <a:off x="693405" y="3001754"/>
        <a:ext cx="9822195" cy="600351"/>
      </dsp:txXfrm>
    </dsp:sp>
    <dsp:sp modelId="{9FA2743F-88FF-4C7D-8C02-515D963406DC}">
      <dsp:nvSpPr>
        <dsp:cNvPr id="18" name="圆角矩形 17"/>
        <dsp:cNvSpPr/>
      </dsp:nvSpPr>
      <dsp:spPr bwMode="white">
        <a:xfrm>
          <a:off x="0" y="3752193"/>
          <a:ext cx="10515600" cy="600351"/>
        </a:xfrm>
        <a:prstGeom prst="roundRect">
          <a:avLst>
            <a:gd name="adj" fmla="val 10000"/>
          </a:avLst>
        </a:prstGeom>
      </dsp:spPr>
      <dsp:style>
        <a:lnRef idx="0">
          <a:schemeClr val="lt1">
            <a:alpha val="0"/>
          </a:schemeClr>
        </a:lnRef>
        <a:fillRef idx="1">
          <a:schemeClr val="accent5"/>
        </a:fillRef>
        <a:effectRef idx="0">
          <a:scrgbClr r="0" g="0" b="0"/>
        </a:effectRef>
        <a:fontRef idx="minor"/>
      </dsp:style>
      <dsp:txXfrm>
        <a:off x="0" y="3752193"/>
        <a:ext cx="10515600" cy="600351"/>
      </dsp:txXfrm>
    </dsp:sp>
    <dsp:sp modelId="{63CEC90F-C31C-4369-9D09-4E9DE7FF247A}">
      <dsp:nvSpPr>
        <dsp:cNvPr id="19" name="矩形 18"/>
        <dsp:cNvSpPr/>
      </dsp:nvSpPr>
      <dsp:spPr bwMode="white">
        <a:xfrm>
          <a:off x="181606" y="3887272"/>
          <a:ext cx="330193" cy="330193"/>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sp:spPr>
      <dsp:style>
        <a:lnRef idx="2">
          <a:schemeClr val="lt1">
            <a:alpha val="0"/>
          </a:schemeClr>
        </a:lnRef>
        <a:fillRef idx="1">
          <a:schemeClr val="bg1"/>
        </a:fillRef>
        <a:effectRef idx="0">
          <a:scrgbClr r="0" g="0" b="0"/>
        </a:effectRef>
        <a:fontRef idx="minor">
          <a:schemeClr val="lt1"/>
        </a:fontRef>
      </dsp:style>
      <dsp:txXfrm>
        <a:off x="181606" y="3887272"/>
        <a:ext cx="330193" cy="330193"/>
      </dsp:txXfrm>
    </dsp:sp>
    <dsp:sp modelId="{2E43F13E-B0A0-472D-9740-10BD4A71E2DB}">
      <dsp:nvSpPr>
        <dsp:cNvPr id="20" name="矩形 19"/>
        <dsp:cNvSpPr/>
      </dsp:nvSpPr>
      <dsp:spPr bwMode="white">
        <a:xfrm>
          <a:off x="693405" y="3752193"/>
          <a:ext cx="9822195" cy="60035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63537" tIns="63537" rIns="63537" bIns="63537" anchor="ctr"/>
        <a:lstStyle>
          <a:lvl1pPr algn="l">
            <a:defRPr sz="31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lvl="0">
            <a:lnSpc>
              <a:spcPct val="100000"/>
            </a:lnSpc>
            <a:spcBef>
              <a:spcPct val="0"/>
            </a:spcBef>
            <a:spcAft>
              <a:spcPct val="35000"/>
            </a:spcAft>
          </a:pPr>
          <a:r>
            <a:rPr lang="en-US">
              <a:solidFill>
                <a:schemeClr val="bg1"/>
              </a:solidFill>
            </a:rPr>
            <a:t>Bank overdraft</a:t>
          </a:r>
          <a:endParaRPr>
            <a:solidFill>
              <a:schemeClr val="bg1"/>
            </a:solidFill>
          </a:endParaRPr>
        </a:p>
      </dsp:txBody>
      <dsp:txXfrm>
        <a:off x="693405" y="3752193"/>
        <a:ext cx="9822195" cy="600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64979" cy="4771118"/>
        <a:chOff x="0" y="0"/>
        <a:chExt cx="8264979" cy="4771118"/>
      </a:xfrm>
    </dsp:grpSpPr>
    <dsp:sp modelId="{CD8198D8-E8DA-4B50-9740-318B7CE2AB6C}">
      <dsp:nvSpPr>
        <dsp:cNvPr id="3" name="椭圆 2"/>
        <dsp:cNvSpPr/>
      </dsp:nvSpPr>
      <dsp:spPr bwMode="white">
        <a:xfrm>
          <a:off x="3623444" y="1934856"/>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Financial Statements</a:t>
          </a:r>
          <a:endParaRPr lang="en-GB" sz="1400" dirty="0"/>
        </a:p>
      </dsp:txBody>
      <dsp:txXfrm>
        <a:off x="3623444" y="1934856"/>
        <a:ext cx="1018092" cy="1018092"/>
      </dsp:txXfrm>
    </dsp:sp>
    <dsp:sp modelId="{453A19C8-D657-4E62-875A-843257B6D60C}">
      <dsp:nvSpPr>
        <dsp:cNvPr id="4" name="右箭头 3"/>
        <dsp:cNvSpPr/>
      </dsp:nvSpPr>
      <dsp:spPr bwMode="white">
        <a:xfrm rot="16199999">
          <a:off x="3889547" y="1303398"/>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16199999">
        <a:off x="3889547" y="1303398"/>
        <a:ext cx="485885" cy="346151"/>
      </dsp:txXfrm>
    </dsp:sp>
    <dsp:sp modelId="{C60BF707-D66D-4776-8544-FEFA81569B43}">
      <dsp:nvSpPr>
        <dsp:cNvPr id="5" name="椭圆 4"/>
        <dsp:cNvSpPr/>
      </dsp:nvSpPr>
      <dsp:spPr bwMode="white">
        <a:xfrm>
          <a:off x="3623444" y="0"/>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Users?</a:t>
          </a:r>
          <a:endParaRPr lang="en-GB" sz="1400" dirty="0"/>
        </a:p>
      </dsp:txBody>
      <dsp:txXfrm>
        <a:off x="3623444" y="0"/>
        <a:ext cx="1018092" cy="1018092"/>
      </dsp:txXfrm>
    </dsp:sp>
    <dsp:sp modelId="{30A2402E-7D94-479E-BE51-FA2E7924CA5C}">
      <dsp:nvSpPr>
        <dsp:cNvPr id="6" name="右箭头 5"/>
        <dsp:cNvSpPr/>
      </dsp:nvSpPr>
      <dsp:spPr bwMode="white">
        <a:xfrm rot="-2999999">
          <a:off x="4511398" y="1529734"/>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2999999">
        <a:off x="4511398" y="1529734"/>
        <a:ext cx="485885" cy="346151"/>
      </dsp:txXfrm>
    </dsp:sp>
    <dsp:sp modelId="{DA072517-E0B7-4683-938D-61C11E5F0E81}">
      <dsp:nvSpPr>
        <dsp:cNvPr id="7" name="椭圆 6"/>
        <dsp:cNvSpPr/>
      </dsp:nvSpPr>
      <dsp:spPr bwMode="white">
        <a:xfrm>
          <a:off x="4867145" y="452670"/>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Rules?</a:t>
          </a:r>
          <a:endParaRPr lang="en-GB" sz="1400" dirty="0"/>
        </a:p>
      </dsp:txBody>
      <dsp:txXfrm>
        <a:off x="4867145" y="452670"/>
        <a:ext cx="1018092" cy="1018092"/>
      </dsp:txXfrm>
    </dsp:sp>
    <dsp:sp modelId="{5CC5E766-1657-4C2D-9695-D8ED37C14288}">
      <dsp:nvSpPr>
        <dsp:cNvPr id="8" name="右箭头 7"/>
        <dsp:cNvSpPr/>
      </dsp:nvSpPr>
      <dsp:spPr bwMode="white">
        <a:xfrm rot="-599999">
          <a:off x="4842278" y="2102834"/>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599999">
        <a:off x="4842278" y="2102834"/>
        <a:ext cx="485885" cy="346151"/>
      </dsp:txXfrm>
    </dsp:sp>
    <dsp:sp modelId="{F1C19D4E-968D-40C2-B8D0-1E577F3CD878}">
      <dsp:nvSpPr>
        <dsp:cNvPr id="9" name="椭圆 8"/>
        <dsp:cNvSpPr/>
      </dsp:nvSpPr>
      <dsp:spPr bwMode="white">
        <a:xfrm>
          <a:off x="5528905" y="1598872"/>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Features?</a:t>
          </a:r>
          <a:endParaRPr lang="en-GB" sz="1400" dirty="0"/>
        </a:p>
      </dsp:txBody>
      <dsp:txXfrm>
        <a:off x="5528905" y="1598872"/>
        <a:ext cx="1018092" cy="1018092"/>
      </dsp:txXfrm>
    </dsp:sp>
    <dsp:sp modelId="{7249F862-31B5-4C73-B2D7-681CA4FDF0BE}">
      <dsp:nvSpPr>
        <dsp:cNvPr id="10" name="右箭头 9"/>
        <dsp:cNvSpPr/>
      </dsp:nvSpPr>
      <dsp:spPr bwMode="white">
        <a:xfrm rot="1800000">
          <a:off x="4727364" y="2754540"/>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1800000">
        <a:off x="4727364" y="2754540"/>
        <a:ext cx="485885" cy="346151"/>
      </dsp:txXfrm>
    </dsp:sp>
    <dsp:sp modelId="{F59EC815-636E-4E58-97EE-2B7D3FDE187B}">
      <dsp:nvSpPr>
        <dsp:cNvPr id="11" name="椭圆 10"/>
        <dsp:cNvSpPr/>
      </dsp:nvSpPr>
      <dsp:spPr bwMode="white">
        <a:xfrm>
          <a:off x="5299078" y="2902284"/>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Type?</a:t>
          </a:r>
          <a:endParaRPr lang="en-GB" sz="1400" dirty="0"/>
        </a:p>
      </dsp:txBody>
      <dsp:txXfrm>
        <a:off x="5299078" y="2902284"/>
        <a:ext cx="1018092" cy="1018092"/>
      </dsp:txXfrm>
    </dsp:sp>
    <dsp:sp modelId="{34FC7476-EACF-4DF7-AAD6-4BE54D8986EC}">
      <dsp:nvSpPr>
        <dsp:cNvPr id="12" name="右箭头 11"/>
        <dsp:cNvSpPr/>
      </dsp:nvSpPr>
      <dsp:spPr bwMode="white">
        <a:xfrm rot="4200000">
          <a:off x="4220427" y="3179911"/>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4200000">
        <a:off x="4220427" y="3179911"/>
        <a:ext cx="485885" cy="346151"/>
      </dsp:txXfrm>
    </dsp:sp>
    <dsp:sp modelId="{C4F291FA-2E13-42E3-A0DA-A8164B3F458A}">
      <dsp:nvSpPr>
        <dsp:cNvPr id="13" name="椭圆 12"/>
        <dsp:cNvSpPr/>
      </dsp:nvSpPr>
      <dsp:spPr bwMode="white">
        <a:xfrm>
          <a:off x="4285203" y="3753026"/>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Frequency?</a:t>
          </a:r>
          <a:endParaRPr lang="en-GB" sz="1400" dirty="0"/>
        </a:p>
      </dsp:txBody>
      <dsp:txXfrm>
        <a:off x="4285203" y="3753026"/>
        <a:ext cx="1018092" cy="1018092"/>
      </dsp:txXfrm>
    </dsp:sp>
    <dsp:sp modelId="{018F4D21-D1B6-443D-BDAA-0D51150D3725}">
      <dsp:nvSpPr>
        <dsp:cNvPr id="14" name="右箭头 13"/>
        <dsp:cNvSpPr/>
      </dsp:nvSpPr>
      <dsp:spPr bwMode="white">
        <a:xfrm rot="6600000">
          <a:off x="3558667" y="3179911"/>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rot="10800000"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6600000">
        <a:off x="3558667" y="3179911"/>
        <a:ext cx="485885" cy="346151"/>
      </dsp:txXfrm>
    </dsp:sp>
    <dsp:sp modelId="{63510866-2B64-4FF9-A2B5-A503FB8342EB}">
      <dsp:nvSpPr>
        <dsp:cNvPr id="15" name="椭圆 14"/>
        <dsp:cNvSpPr/>
      </dsp:nvSpPr>
      <dsp:spPr bwMode="white">
        <a:xfrm>
          <a:off x="2961684" y="3753026"/>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Uses?</a:t>
          </a:r>
          <a:endParaRPr lang="en-GB" sz="1400" dirty="0"/>
        </a:p>
      </dsp:txBody>
      <dsp:txXfrm>
        <a:off x="2961684" y="3753026"/>
        <a:ext cx="1018092" cy="1018092"/>
      </dsp:txXfrm>
    </dsp:sp>
    <dsp:sp modelId="{46F2932C-B8A6-4F1D-A6E3-ABD6B1007A86}">
      <dsp:nvSpPr>
        <dsp:cNvPr id="16" name="右箭头 15"/>
        <dsp:cNvSpPr/>
      </dsp:nvSpPr>
      <dsp:spPr bwMode="white">
        <a:xfrm rot="9000000">
          <a:off x="3051730" y="2754540"/>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rot="10800000"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9000000">
        <a:off x="3051730" y="2754540"/>
        <a:ext cx="485885" cy="346151"/>
      </dsp:txXfrm>
    </dsp:sp>
    <dsp:sp modelId="{ECDFFB5F-5FF1-4ECE-8A9C-A48A172B10CB}">
      <dsp:nvSpPr>
        <dsp:cNvPr id="17" name="椭圆 16"/>
        <dsp:cNvSpPr/>
      </dsp:nvSpPr>
      <dsp:spPr bwMode="white">
        <a:xfrm>
          <a:off x="1947809" y="2902284"/>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Whole company?</a:t>
          </a:r>
          <a:endParaRPr lang="en-GB" sz="1400" dirty="0"/>
        </a:p>
      </dsp:txBody>
      <dsp:txXfrm>
        <a:off x="1947809" y="2902284"/>
        <a:ext cx="1018092" cy="1018092"/>
      </dsp:txXfrm>
    </dsp:sp>
    <dsp:sp modelId="{D5617F6B-1118-46F0-B4FA-44EE5CE1CA86}">
      <dsp:nvSpPr>
        <dsp:cNvPr id="18" name="右箭头 17"/>
        <dsp:cNvSpPr/>
      </dsp:nvSpPr>
      <dsp:spPr bwMode="white">
        <a:xfrm rot="11400000">
          <a:off x="2936816" y="2102834"/>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rot="10800000"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11400000">
        <a:off x="2936816" y="2102834"/>
        <a:ext cx="485885" cy="346151"/>
      </dsp:txXfrm>
    </dsp:sp>
    <dsp:sp modelId="{1887EFAE-2DDB-434E-AF9A-27AF40A02514}">
      <dsp:nvSpPr>
        <dsp:cNvPr id="19" name="椭圆 18"/>
        <dsp:cNvSpPr/>
      </dsp:nvSpPr>
      <dsp:spPr bwMode="white">
        <a:xfrm>
          <a:off x="1717982" y="1598872"/>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Timing?</a:t>
          </a:r>
          <a:endParaRPr lang="en-GB" sz="1400" dirty="0"/>
        </a:p>
      </dsp:txBody>
      <dsp:txXfrm>
        <a:off x="1717982" y="1598872"/>
        <a:ext cx="1018092" cy="1018092"/>
      </dsp:txXfrm>
    </dsp:sp>
    <dsp:sp modelId="{8A8C818C-A879-460C-8AB4-C9CBE1A7EF45}">
      <dsp:nvSpPr>
        <dsp:cNvPr id="20" name="右箭头 19"/>
        <dsp:cNvSpPr/>
      </dsp:nvSpPr>
      <dsp:spPr bwMode="white">
        <a:xfrm rot="13800000">
          <a:off x="3267696" y="1529734"/>
          <a:ext cx="485885" cy="346151"/>
        </a:xfrm>
        <a:prstGeom prst="rightArrow">
          <a:avLst>
            <a:gd name="adj1" fmla="val 60000"/>
            <a:gd name="adj2" fmla="val 50000"/>
          </a:avLst>
        </a:prstGeom>
      </dsp:spPr>
      <dsp:style>
        <a:lnRef idx="0">
          <a:schemeClr val="accent6">
            <a:tint val="60000"/>
          </a:schemeClr>
        </a:lnRef>
        <a:fillRef idx="1">
          <a:schemeClr val="accent6">
            <a:tint val="60000"/>
          </a:schemeClr>
        </a:fillRef>
        <a:effectRef idx="0">
          <a:scrgbClr r="0" g="0" b="0"/>
        </a:effectRef>
        <a:fontRef idx="minor">
          <a:schemeClr val="lt1"/>
        </a:fontRef>
      </dsp:style>
      <dsp:txBody>
        <a:bodyPr rot="10800000" lIns="0" tIns="0" rIns="0" bIns="0"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endParaRPr lang="en-GB"/>
        </a:p>
      </dsp:txBody>
      <dsp:txXfrm rot="13800000">
        <a:off x="3267696" y="1529734"/>
        <a:ext cx="485885" cy="346151"/>
      </dsp:txXfrm>
    </dsp:sp>
    <dsp:sp modelId="{BB1CFCDF-DEB9-46F4-9FCB-A1C9A47A8BD4}">
      <dsp:nvSpPr>
        <dsp:cNvPr id="21" name="椭圆 20"/>
        <dsp:cNvSpPr/>
      </dsp:nvSpPr>
      <dsp:spPr bwMode="white">
        <a:xfrm>
          <a:off x="2379742" y="452670"/>
          <a:ext cx="1018092" cy="1018092"/>
        </a:xfrm>
        <a:prstGeom prst="ellipse">
          <a:avLst/>
        </a:prstGeom>
      </dsp:spPr>
      <dsp:style>
        <a:lnRef idx="2">
          <a:schemeClr val="lt1"/>
        </a:lnRef>
        <a:fillRef idx="1">
          <a:schemeClr val="accent6"/>
        </a:fillRef>
        <a:effectRef idx="0">
          <a:scrgbClr r="0" g="0" b="0"/>
        </a:effectRef>
        <a:fontRef idx="minor">
          <a:schemeClr val="lt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dirty="0"/>
            <a:t>Detail?</a:t>
          </a:r>
          <a:endParaRPr lang="en-GB" sz="1400" dirty="0"/>
        </a:p>
      </dsp:txBody>
      <dsp:txXfrm>
        <a:off x="2379742" y="452670"/>
        <a:ext cx="1018092" cy="101809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parTxLTRAlign" val="l"/>
            <dgm:param type="parTxRTLAlign" val="r"/>
            <dgm:param type="shpTxLTRAlignCh" val="l"/>
            <dgm:param type="shpTxRTLAlignCh" val="r"/>
            <dgm:param type="txAnchorVert" val="mid"/>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parTxLTRAlign" val="l"/>
                <dgm:param type="parTxRTLAlign" val="r"/>
                <dgm:param type="shpTxLTRAlignCh" val="l"/>
                <dgm:param type="shpTxRTLAlignCh" val="r"/>
                <dgm:param type="stBulletLvl" val="0"/>
                <dgm:param type="txAnchorVertCh" val="mid"/>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parTxLTRAlign" val="l"/>
            <dgm:param type="parTxRTLAlign" val="r"/>
            <dgm:param type="shpTxLTRAlignCh" val="l"/>
            <dgm:param type="shpTxRTLAlignCh" val="r"/>
            <dgm:param type="txAnchorVert" val="mid"/>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parTxLTRAlign" val="l"/>
                <dgm:param type="parTxRTLAlign" val="r"/>
                <dgm:param type="shpTxLTRAlignCh" val="l"/>
                <dgm:param type="shpTxRTLAlignCh" val="r"/>
                <dgm:param type="stBulletLvl" val="0"/>
                <dgm:param type="txAnchorVertCh" val="mid"/>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AA922-943D-43B1-8C4E-16C486D9A6B3}"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1B375A-DD15-48C7-A31C-D93146841FF4}"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vestopedia.com/terms/f/financial-statements.asp" TargetMode="Externa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asked the students to read the Enron article as part of pre course reading.  This discussion is a general discussion on what went wrong and what mechanism should have, and have now been put in place to stop this happening again.  Get thoughts from students before moving onto suggested answers</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for the class – get their ideas on who might use them</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page can be used if you want to write up the students ideas on who the users might be or you can do it as a discussion</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input – why might people use the statements – this might have been discussed in the previous slide</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ideas of users and what they use them for</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class to see if they can guess the assets that the pictures are clues to:</a:t>
            </a:r>
            <a:endParaRPr lang="en-GB" dirty="0"/>
          </a:p>
          <a:p>
            <a:endParaRPr lang="en-GB" dirty="0"/>
          </a:p>
          <a:p>
            <a:r>
              <a:rPr lang="en-GB" dirty="0"/>
              <a:t>Cash</a:t>
            </a:r>
            <a:endParaRPr lang="en-GB" dirty="0"/>
          </a:p>
          <a:p>
            <a:r>
              <a:rPr lang="en-GB" dirty="0"/>
              <a:t>Property</a:t>
            </a:r>
            <a:endParaRPr lang="en-GB" dirty="0"/>
          </a:p>
          <a:p>
            <a:r>
              <a:rPr lang="en-GB" dirty="0"/>
              <a:t>Machinery</a:t>
            </a:r>
            <a:endParaRPr lang="en-GB" dirty="0"/>
          </a:p>
          <a:p>
            <a:r>
              <a:rPr lang="en-GB" dirty="0"/>
              <a:t>Inventory/stock/raw materials</a:t>
            </a:r>
            <a:endParaRPr lang="en-GB" dirty="0"/>
          </a:p>
          <a:p>
            <a:r>
              <a:rPr lang="en-GB" dirty="0"/>
              <a:t>Brand names or intangible assets</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a statement of financial position – Merlin owns and operates theme parks around the world – I usually highlight the property, intangible assets, inventories etc</a:t>
            </a:r>
            <a:endParaRPr lang="en-GB" dirty="0"/>
          </a:p>
          <a:p>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Circular nature of current assets – business uses cash to buy stock which it then sells for cash immediately (or cash to be received in the future – trade receivable)</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beauty of double entry accounting!  The statement of financial position will always balance = assets must equal equity + </a:t>
            </a:r>
            <a:r>
              <a:rPr lang="en-GB" dirty="0" err="1"/>
              <a:t>liabilitirs</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class if they can guess the types of revenue a business might have:</a:t>
            </a:r>
            <a:endParaRPr lang="en-GB" dirty="0"/>
          </a:p>
          <a:p>
            <a:endParaRPr lang="en-GB" dirty="0"/>
          </a:p>
          <a:p>
            <a:r>
              <a:rPr lang="en-GB" dirty="0"/>
              <a:t>Sales of goods (e.g. a supermarket)</a:t>
            </a:r>
            <a:endParaRPr lang="en-GB" dirty="0"/>
          </a:p>
          <a:p>
            <a:r>
              <a:rPr lang="en-GB" dirty="0"/>
              <a:t>Sales of subscriptions (Netflix, a gym)</a:t>
            </a:r>
            <a:endParaRPr lang="en-GB" dirty="0"/>
          </a:p>
          <a:p>
            <a:r>
              <a:rPr lang="en-GB" dirty="0"/>
              <a:t>Financial income (e.g. bank interest, or income from share investments)</a:t>
            </a:r>
            <a:endParaRPr lang="en-GB" dirty="0"/>
          </a:p>
          <a:p>
            <a:r>
              <a:rPr lang="en-GB" dirty="0"/>
              <a:t>Income from licencing (e.g. Disney might allow someone to use the image of Mickey Mouse on a pencil case and they pay to use that right)</a:t>
            </a:r>
            <a:endParaRPr lang="en-GB" dirty="0"/>
          </a:p>
          <a:p>
            <a:r>
              <a:rPr lang="en-GB" dirty="0"/>
              <a:t>Sales of services (e.g. an accountant or lawyers)</a:t>
            </a:r>
            <a:endParaRPr lang="en-GB" dirty="0"/>
          </a:p>
          <a:p>
            <a:r>
              <a:rPr lang="en-GB" dirty="0"/>
              <a:t>Rent (e.g. hotels renting rooms, or a landlord renting a property)</a:t>
            </a:r>
            <a:endParaRPr lang="en-GB" dirty="0"/>
          </a:p>
          <a:p>
            <a:endParaRPr lang="en-GB" dirty="0"/>
          </a:p>
          <a:p>
            <a:r>
              <a:rPr lang="en-GB" dirty="0"/>
              <a:t>I like to compare how businesses have evolved their sales models e.g. Blockbuster video (sale/rental or physical product and late fees) v Netflix (subscriptions to view </a:t>
            </a:r>
            <a:r>
              <a:rPr lang="en-GB" dirty="0" err="1"/>
              <a:t>licecnced</a:t>
            </a:r>
            <a:r>
              <a:rPr lang="en-GB" dirty="0"/>
              <a:t> content)</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dirty="0"/>
              <a:t>Ask the class if they can guess the types of revenue a business might have:</a:t>
            </a:r>
            <a:endParaRPr lang="en-GB" dirty="0"/>
          </a:p>
          <a:p>
            <a:endParaRPr lang="en-GB" dirty="0"/>
          </a:p>
          <a:p>
            <a:r>
              <a:rPr lang="en-GB" dirty="0"/>
              <a:t>People, wages, salaries</a:t>
            </a:r>
            <a:endParaRPr lang="en-GB" dirty="0"/>
          </a:p>
          <a:p>
            <a:r>
              <a:rPr lang="en-GB" dirty="0"/>
              <a:t>Light and heat</a:t>
            </a:r>
            <a:endParaRPr lang="en-GB" dirty="0"/>
          </a:p>
          <a:p>
            <a:r>
              <a:rPr lang="en-GB" dirty="0"/>
              <a:t>Phone </a:t>
            </a:r>
            <a:endParaRPr lang="en-GB" dirty="0"/>
          </a:p>
          <a:p>
            <a:r>
              <a:rPr lang="en-GB" dirty="0"/>
              <a:t>Computing or cloud services (AWS)</a:t>
            </a:r>
            <a:endParaRPr lang="en-GB" dirty="0"/>
          </a:p>
          <a:p>
            <a:r>
              <a:rPr lang="en-GB" dirty="0"/>
              <a:t>Delivery costs</a:t>
            </a:r>
            <a:endParaRPr lang="en-GB" dirty="0"/>
          </a:p>
          <a:p>
            <a:r>
              <a:rPr lang="en-GB" dirty="0"/>
              <a:t>Rent of property or office</a:t>
            </a:r>
            <a:endParaRPr lang="en-GB" dirty="0"/>
          </a:p>
          <a:p>
            <a:r>
              <a:rPr lang="en-GB" dirty="0"/>
              <a:t>Raw materials</a:t>
            </a:r>
            <a:endParaRPr lang="en-GB" dirty="0"/>
          </a:p>
          <a:p>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types of business structures in the UK</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382588" y="685800"/>
            <a:ext cx="6094412" cy="3429000"/>
          </a:xfrm>
        </p:spPr>
      </p:sp>
      <p:sp>
        <p:nvSpPr>
          <p:cNvPr id="6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148" name="Slide Number Placeholder 3"/>
          <p:cNvSpPr>
            <a:spLocks noGrp="1"/>
          </p:cNvSpPr>
          <p:nvPr>
            <p:ph type="sldNum" sz="quarter" idx="5"/>
          </p:nvPr>
        </p:nvSpPr>
        <p:spPr>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B55C682C-BEAF-4365-B5E8-533534DD8C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made me laugh – when Elon Musk bought Twitter he had to figure out how to make money from it and introduced the idea of paying for the blue tick.  Lots of people complained, including the esteemed author Stephen King and Elon replied to that seemingly negotiating the price.  I’m not sure how much product pricing is determined live online with Stephen King, but clearly some is!</a:t>
            </a:r>
            <a:endParaRPr lang="en-GB" dirty="0"/>
          </a:p>
          <a:p>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Twitter make money though?  It is free to users, so they are not asking for payment from users.  Most of its money is made through advertising.  Other companies pay Twitter to promote ads.  Some money is also made by selling or licencing the data it collects to other companies who are interested in that data</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2021 Twitter received revenue or sales of $4.5bn  from advertising and $0.5bn from licencing data.  Ask students to consider how business they use actually generate cash from sales?  Will Twitter need to find a new model e.g. payment for users?  Even though it made that money in sales in 2020 and 2021 it made a loss –</a:t>
            </a:r>
            <a:r>
              <a:rPr lang="en-GB" u="sng" dirty="0"/>
              <a:t> revenue is not profit.</a:t>
            </a:r>
            <a:r>
              <a:rPr lang="en-GB" u="none" dirty="0"/>
              <a:t> Can a business survive if it continually makes a loss?  Yes provided that people are willing to invest money, but when they are not and the cash runs out the business will fail.  Lack of profits is not the ultimate killer of businesses it is lack of cash.</a:t>
            </a:r>
            <a:endParaRPr lang="en-GB" u="sng" dirty="0"/>
          </a:p>
          <a:p>
            <a:endParaRPr lang="en-GB" dirty="0"/>
          </a:p>
          <a:p>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382588" y="685800"/>
            <a:ext cx="6094412" cy="3429000"/>
          </a:xfrm>
        </p:spPr>
      </p:sp>
      <p:sp>
        <p:nvSpPr>
          <p:cNvPr id="6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Cash is not profit!!!</a:t>
            </a:r>
            <a:endParaRPr lang="en-US" altLang="en-US" dirty="0"/>
          </a:p>
        </p:txBody>
      </p:sp>
      <p:sp>
        <p:nvSpPr>
          <p:cNvPr id="6148" name="Slide Number Placeholder 3"/>
          <p:cNvSpPr>
            <a:spLocks noGrp="1"/>
          </p:cNvSpPr>
          <p:nvPr>
            <p:ph type="sldNum" sz="quarter" idx="5"/>
          </p:nvPr>
        </p:nvSpPr>
        <p:spPr>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B55C682C-BEAF-4365-B5E8-533534DD8C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so far looked at financial accounting – how do businesses present their annual economic transactions.  Financial management or management accounting is using financial data to help the management team make decisions</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Financial accounting and management accounting can differ in lots of ways – the crucial element is that the financial accounting tends to be historic and summarised and subject to rules about accounting standards and disclosure.  Management need timely and often detailed and forward looking information to aid the decision making process.  This may mean they want it to be presented in different ways.</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CFO is known as </a:t>
            </a:r>
            <a:r>
              <a:rPr lang="en-GB" dirty="0" err="1"/>
              <a:t>Csuite</a:t>
            </a:r>
            <a:r>
              <a:rPr lang="en-GB" dirty="0"/>
              <a:t> – part of the Board of Directors,</a:t>
            </a:r>
            <a:endParaRPr lang="en-GB" dirty="0"/>
          </a:p>
          <a:p>
            <a:r>
              <a:rPr lang="en-GB" dirty="0"/>
              <a:t>Financial controller – oversees the accounts reporting team, responsible for budgets, analysis</a:t>
            </a:r>
            <a:endParaRPr lang="en-GB" dirty="0"/>
          </a:p>
          <a:p>
            <a:r>
              <a:rPr lang="en-GB" dirty="0" err="1"/>
              <a:t>Ginance</a:t>
            </a:r>
            <a:r>
              <a:rPr lang="en-GB" dirty="0"/>
              <a:t>/accounts manager – day to day running of the finance requirements</a:t>
            </a:r>
            <a:endParaRPr lang="en-GB" dirty="0"/>
          </a:p>
          <a:p>
            <a:r>
              <a:rPr lang="en-GB" dirty="0"/>
              <a:t>May also have general ledger accounts responsible for specific areas e.g. cash book</a:t>
            </a:r>
            <a:endParaRPr lang="en-GB" dirty="0"/>
          </a:p>
          <a:p>
            <a:endParaRPr lang="en-GB" dirty="0"/>
          </a:p>
          <a:p>
            <a:r>
              <a:rPr lang="en-GB" dirty="0"/>
              <a:t>Strategic finance function:</a:t>
            </a:r>
            <a:endParaRPr lang="en-GB" dirty="0"/>
          </a:p>
          <a:p>
            <a:r>
              <a:rPr lang="en-GB" dirty="0"/>
              <a:t>FP&amp;A: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92AF4F-BB54-4C55-8826-5D37EC5CF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to break down in simple terms how a company issues shares to owners.</a:t>
            </a:r>
            <a:endParaRPr lang="en-GB" dirty="0"/>
          </a:p>
          <a:p>
            <a:r>
              <a:rPr lang="en-GB" dirty="0"/>
              <a:t>I set up Nat’s company with £20 and issue myself 20 shares of £1 each.  At that stage I own 100% of the  20 shares in issue so I am the sole shareholder.</a:t>
            </a:r>
            <a:endParaRPr lang="en-GB" dirty="0"/>
          </a:p>
          <a:p>
            <a:r>
              <a:rPr lang="en-GB" dirty="0"/>
              <a:t>A friend offers to invest £70 in exchange for 70 shares and a separate investment company invests £10 in exchange for 10 shares.  Now the ownership structure consist of 100 shares, of which I own 70 so I own 70% of the company.</a:t>
            </a:r>
            <a:endParaRPr lang="en-GB" dirty="0"/>
          </a:p>
          <a:p>
            <a:endParaRPr lang="en-GB" dirty="0"/>
          </a:p>
          <a:p>
            <a:r>
              <a:rPr lang="en-GB" dirty="0"/>
              <a:t>I use the analogy of a pizza to describe this – the pizza is the whole company, but I can divide it up into as many slices as I like.  People take a slice in exchange for putting money into the business.  A pizza could have 4 slices (or shares) or 1 million slices and the amount of slices you hold indicates the level of influence you may have over the company. </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Introducing the concept of private companies – companies where shares can be issued to and traded by members of the general public</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large private companies – private companies does not necessarily correlate to small company</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Reiterating the role of accounting as taking many economic transactions in a business and presenting them in a way that is understandable, allowing management to make decisions and allowing interested parties to compare different businesses in the understanding that the companies will have applied standard principles to organising their transactions into this format.</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is halfway down the linked page – you can show in class or the students can review later</a:t>
            </a:r>
            <a:endParaRPr lang="en-GB" dirty="0"/>
          </a:p>
          <a:p>
            <a:r>
              <a:rPr lang="en-GB" dirty="0">
                <a:hlinkClick r:id="rId3"/>
              </a:rPr>
              <a:t>Financial Statements: List of Types and How to Read Them (investopedia.com)</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just how much information is publicly available in the UK – all UK company must prepare accounts and submit to Companies House and anyone can view – different in other jurisdictions – the US does not require private companies to make these publicly available.</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Emphasising that the Statement of financial position bookends the period</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a:prstGeom prst="rect">
            <a:avLst/>
          </a:prstGeom>
        </p:spPr>
        <p:txBody>
          <a:bodyPr anchor="t"/>
          <a:lstStyle/>
          <a:p>
            <a:r>
              <a:rPr lang="en-US" dirty="0"/>
              <a:t>Click to edit Master title style</a:t>
            </a:r>
            <a:endParaRPr lang="en-US" dirty="0"/>
          </a:p>
        </p:txBody>
      </p:sp>
      <p:sp>
        <p:nvSpPr>
          <p:cNvPr id="7" name="Text Placeholder 6"/>
          <p:cNvSpPr>
            <a:spLocks noGrp="1"/>
          </p:cNvSpPr>
          <p:nvPr>
            <p:ph type="body" sz="quarter" idx="13"/>
          </p:nvPr>
        </p:nvSpPr>
        <p:spPr>
          <a:xfrm>
            <a:off x="609600" y="816430"/>
            <a:ext cx="109728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endParaRPr lang="en-US"/>
          </a:p>
        </p:txBody>
      </p:sp>
      <p:sp>
        <p:nvSpPr>
          <p:cNvPr id="9" name="Text Placeholder 8"/>
          <p:cNvSpPr>
            <a:spLocks noGrp="1"/>
          </p:cNvSpPr>
          <p:nvPr>
            <p:ph type="body" sz="quarter" idx="14"/>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Click to edit Master text styles</a:t>
            </a:r>
            <a:endParaRPr lang="en-US"/>
          </a:p>
        </p:txBody>
      </p:sp>
      <p:sp>
        <p:nvSpPr>
          <p:cNvPr id="10" name="Text Placeholder 8"/>
          <p:cNvSpPr>
            <a:spLocks noGrp="1"/>
          </p:cNvSpPr>
          <p:nvPr>
            <p:ph type="body" sz="quarter" idx="15"/>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Click to edit Master text styles</a:t>
            </a:r>
            <a:endParaRPr lang="en-US"/>
          </a:p>
        </p:txBody>
      </p:sp>
      <p:sp>
        <p:nvSpPr>
          <p:cNvPr id="6" name="Footer Placeholder 2"/>
          <p:cNvSpPr>
            <a:spLocks noGrp="1"/>
          </p:cNvSpPr>
          <p:nvPr>
            <p:ph type="ftr" sz="quarter" idx="16"/>
          </p:nvPr>
        </p:nvSpPr>
        <p:spPr>
          <a:xfrm>
            <a:off x="124884" y="6165850"/>
            <a:ext cx="11461749" cy="234950"/>
          </a:xfrm>
          <a:prstGeom prst="rect">
            <a:avLst/>
          </a:prstGeom>
        </p:spPr>
        <p:txBody>
          <a:bodyPr/>
          <a:lstStyle>
            <a:lvl1pPr eaLnBrk="1" hangingPunct="1">
              <a:defRPr sz="2400">
                <a:solidFill>
                  <a:srgbClr val="000000"/>
                </a:solidFill>
                <a:latin typeface="Times" charset="0"/>
                <a:ea typeface="MS PGothic" panose="020B0600070205080204" pitchFamily="34" charset="-128"/>
                <a:cs typeface="+mn-cs"/>
              </a:defRPr>
            </a:lvl1pPr>
          </a:lstStyle>
          <a:p>
            <a:pPr>
              <a:defRPr/>
            </a:pPr>
            <a:endParaRPr lang="en-US"/>
          </a:p>
        </p:txBody>
      </p:sp>
      <p:sp>
        <p:nvSpPr>
          <p:cNvPr id="8" name="Date Placeholder 3"/>
          <p:cNvSpPr>
            <a:spLocks noGrp="1"/>
          </p:cNvSpPr>
          <p:nvPr>
            <p:ph type="dt" sz="half" idx="17"/>
          </p:nvPr>
        </p:nvSpPr>
        <p:spPr>
          <a:xfrm>
            <a:off x="8447617" y="112713"/>
            <a:ext cx="2844800" cy="182562"/>
          </a:xfrm>
          <a:prstGeom prst="rect">
            <a:avLst/>
          </a:prstGeom>
        </p:spPr>
        <p:txBody>
          <a:bodyPr/>
          <a:lstStyle>
            <a:lvl1pPr eaLnBrk="1" hangingPunct="1">
              <a:defRPr sz="2400">
                <a:solidFill>
                  <a:srgbClr val="000000"/>
                </a:solidFill>
                <a:latin typeface="Times" charset="0"/>
                <a:ea typeface="MS PGothic" panose="020B0600070205080204" pitchFamily="34" charset="-128"/>
                <a:cs typeface="+mn-cs"/>
              </a:defRPr>
            </a:lvl1pPr>
          </a:lstStyle>
          <a:p>
            <a:pPr>
              <a:defRPr/>
            </a:pPr>
            <a:fld id="{54438355-59E1-494D-B673-F943449693EA}" type="datetimeFigureOut">
              <a:rPr lang="en-US"/>
            </a:fld>
            <a:endParaRPr lang="en-US" dirty="0"/>
          </a:p>
        </p:txBody>
      </p:sp>
      <p:sp>
        <p:nvSpPr>
          <p:cNvPr id="12" name="Slide Number Placeholder 4"/>
          <p:cNvSpPr>
            <a:spLocks noGrp="1"/>
          </p:cNvSpPr>
          <p:nvPr>
            <p:ph type="sldNum" sz="quarter" idx="18"/>
          </p:nvPr>
        </p:nvSpPr>
        <p:spPr>
          <a:xfrm>
            <a:off x="11292417" y="112713"/>
            <a:ext cx="736600" cy="182562"/>
          </a:xfrm>
          <a:prstGeom prst="rect">
            <a:avLst/>
          </a:prstGeom>
        </p:spPr>
        <p:txBody>
          <a:bodyPr vert="horz" wrap="square" lIns="91440" tIns="45720" rIns="91440" bIns="45720" numCol="1" anchor="t" anchorCtr="0" compatLnSpc="1"/>
          <a:lstStyle>
            <a:lvl1pPr eaLnBrk="1" hangingPunct="1">
              <a:defRPr sz="2400">
                <a:solidFill>
                  <a:srgbClr val="000000"/>
                </a:solidFill>
                <a:latin typeface="Times" charset="0"/>
                <a:ea typeface="MS PGothic" panose="020B0600070205080204" pitchFamily="34" charset="-128"/>
              </a:defRPr>
            </a:lvl1pPr>
          </a:lstStyle>
          <a:p>
            <a:pPr>
              <a:defRPr/>
            </a:pPr>
            <a:fld id="{1F6D5689-2E00-4087-B72F-8F2D0659B69A}" type="slidenum">
              <a:rPr lang="en-US" altLang="en-US"/>
            </a:fld>
            <a:endParaRPr lang="en-US" alt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1"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67731"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0" y="636493"/>
            <a:ext cx="10886752"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42640" y="1210330"/>
            <a:ext cx="10886752" cy="43679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
        <p:nvSpPr>
          <p:cNvPr id="15" name="Subtitle 2"/>
          <p:cNvSpPr txBox="1"/>
          <p:nvPr userDrawn="1"/>
        </p:nvSpPr>
        <p:spPr>
          <a:xfrm>
            <a:off x="667731" y="5763805"/>
            <a:ext cx="10856539" cy="494184"/>
          </a:xfrm>
          <a:prstGeom prst="rect">
            <a:avLst/>
          </a:prstGeom>
        </p:spPr>
        <p:txBody>
          <a:bodyPr vert="horz" lIns="45720" tIns="22860" rIns="45720" bIns="22860" rtlCol="0">
            <a:normAutofit/>
          </a:bodyPr>
          <a:lstStyle>
            <a:lvl1pPr marL="0" marR="0" indent="0" algn="l" defTabSz="1371600"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8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8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6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2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endParaRPr lang="en-GB" sz="10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1" y="636493"/>
            <a:ext cx="10873500"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42641" y="1210330"/>
            <a:ext cx="10873500" cy="43414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
        <p:nvSpPr>
          <p:cNvPr id="15" name="Subtitle 2"/>
          <p:cNvSpPr txBox="1"/>
          <p:nvPr userDrawn="1"/>
        </p:nvSpPr>
        <p:spPr>
          <a:xfrm>
            <a:off x="667731" y="5763805"/>
            <a:ext cx="10856539" cy="494184"/>
          </a:xfrm>
          <a:prstGeom prst="rect">
            <a:avLst/>
          </a:prstGeom>
        </p:spPr>
        <p:txBody>
          <a:bodyPr vert="horz" lIns="45720" tIns="22860" rIns="45720" bIns="22860" rtlCol="0">
            <a:normAutofit/>
          </a:bodyPr>
          <a:lstStyle>
            <a:lvl1pPr marL="0" marR="0" indent="0" algn="l" defTabSz="1371600"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8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8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6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2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endParaRPr lang="en-GB" sz="10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8FEEEC92-4B1C-4A23-8D90-95F7EC9D45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EEEC92-4B1C-4A23-8D90-95F7EC9D45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FEEEC92-4B1C-4A23-8D90-95F7EC9D45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FEEEC92-4B1C-4A23-8D90-95F7EC9D45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8FEEEC92-4B1C-4A23-8D90-95F7EC9D45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8FEEEC92-4B1C-4A23-8D90-95F7EC9D45F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EEEC92-4B1C-4A23-8D90-95F7EC9D45F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EEC92-4B1C-4A23-8D90-95F7EC9D45F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FEEEC92-4B1C-4A23-8D90-95F7EC9D45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FEEEC92-4B1C-4A23-8D90-95F7EC9D45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FEEEC92-4B1C-4A23-8D90-95F7EC9D45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8FEEEC92-4B1C-4A23-8D90-95F7EC9D45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3"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67733"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0" y="636497"/>
            <a:ext cx="10886752"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42640" y="1210330"/>
            <a:ext cx="10886752" cy="43679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
        <p:nvSpPr>
          <p:cNvPr id="15" name="Subtitle 2"/>
          <p:cNvSpPr txBox="1"/>
          <p:nvPr userDrawn="1"/>
        </p:nvSpPr>
        <p:spPr>
          <a:xfrm>
            <a:off x="667733" y="5763805"/>
            <a:ext cx="10856539" cy="494184"/>
          </a:xfrm>
          <a:prstGeom prst="rect">
            <a:avLst/>
          </a:prstGeom>
        </p:spPr>
        <p:txBody>
          <a:bodyPr vert="horz" lIns="45720" tIns="22860" rIns="45720" bIns="22860" rtlCol="0">
            <a:normAutofit/>
          </a:bodyPr>
          <a:lstStyle>
            <a:lvl1pPr marL="0" marR="0" indent="0" algn="l" defTabSz="1371600"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8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8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6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2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endParaRPr lang="en-GB" sz="10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3" y="636497"/>
            <a:ext cx="10873500"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42643" y="1210330"/>
            <a:ext cx="10873500" cy="43414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
        <p:nvSpPr>
          <p:cNvPr id="15" name="Subtitle 2"/>
          <p:cNvSpPr txBox="1"/>
          <p:nvPr userDrawn="1"/>
        </p:nvSpPr>
        <p:spPr>
          <a:xfrm>
            <a:off x="667733" y="5763805"/>
            <a:ext cx="10856539" cy="494184"/>
          </a:xfrm>
          <a:prstGeom prst="rect">
            <a:avLst/>
          </a:prstGeom>
        </p:spPr>
        <p:txBody>
          <a:bodyPr vert="horz" lIns="45720" tIns="22860" rIns="45720" bIns="22860" rtlCol="0">
            <a:normAutofit/>
          </a:bodyPr>
          <a:lstStyle>
            <a:lvl1pPr marL="0" marR="0" indent="0" algn="l" defTabSz="1371600"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8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8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6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2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endParaRPr lang="en-GB" sz="1000"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8FEEEC92-4B1C-4A23-8D90-95F7EC9D45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1"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67731"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1" y="636493"/>
            <a:ext cx="10873500"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42641" y="1210330"/>
            <a:ext cx="10873500" cy="43414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
        <p:nvSpPr>
          <p:cNvPr id="15" name="Subtitle 2"/>
          <p:cNvSpPr txBox="1"/>
          <p:nvPr userDrawn="1"/>
        </p:nvSpPr>
        <p:spPr>
          <a:xfrm>
            <a:off x="667731" y="5763805"/>
            <a:ext cx="10856539" cy="494184"/>
          </a:xfrm>
          <a:prstGeom prst="rect">
            <a:avLst/>
          </a:prstGeom>
        </p:spPr>
        <p:txBody>
          <a:bodyPr vert="horz" lIns="45720" tIns="22860" rIns="45720" bIns="22860" rtlCol="0">
            <a:normAutofit/>
          </a:bodyPr>
          <a:lstStyle>
            <a:lvl1pPr marL="0" marR="0" indent="0" algn="l" defTabSz="1371600"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8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8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6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2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035"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endParaRPr lang="en-GB" sz="100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3"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67733"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8FEEEC92-4B1C-4A23-8D90-95F7EC9D45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0" y="636493"/>
            <a:ext cx="10886752"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42640" y="1210330"/>
            <a:ext cx="10886752" cy="43679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3" y="636497"/>
            <a:ext cx="10873500"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42643" y="1210330"/>
            <a:ext cx="10873500" cy="43414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1"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67731"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0" y="636497"/>
            <a:ext cx="10886752"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642640" y="1210330"/>
            <a:ext cx="10886752" cy="43679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935" indent="0" algn="ctr">
              <a:buNone/>
              <a:defRPr sz="1200"/>
            </a:lvl8pPr>
            <a:lvl9pPr marL="2743835" indent="0" algn="ctr">
              <a:buNone/>
              <a:defRPr sz="12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a:defRPr/>
            </a:lvl1pPr>
          </a:lstStyle>
          <a:p>
            <a:fld id="{753113C0-F2AC-4966-AB5B-49AFB5303F6C}" type="slidenum">
              <a:rPr lang="en-GB" altLang="en-US"/>
            </a:fld>
            <a:endParaRPr lang="en-GB"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a:defRPr/>
            </a:lvl1pPr>
          </a:lstStyle>
          <a:p>
            <a:fld id="{2F1DFEF2-4899-459F-A722-D8B336C41F74}" type="slidenum">
              <a:rPr lang="en-GB" altLang="en-US"/>
            </a:fld>
            <a:endParaRPr lang="en-GB"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a:defRPr/>
            </a:lvl1pPr>
          </a:lstStyle>
          <a:p>
            <a:fld id="{9B7F76CF-D549-4CB8-AC54-3B78B752A988}" type="slidenum">
              <a:rPr lang="en-GB" altLang="en-US"/>
            </a:fld>
            <a:endParaRPr lang="en-GB"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p:txBody>
          <a:bodyPr/>
          <a:lstStyle>
            <a:lvl1pPr>
              <a:defRPr/>
            </a:lvl1pPr>
          </a:lstStyle>
          <a:p>
            <a:fld id="{AF7A49F9-5849-4E93-B75F-9B6D48443342}" type="slidenum">
              <a:rPr lang="en-GB" altLang="en-US"/>
            </a:fld>
            <a:endParaRPr lang="en-GB"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p:txBody>
          <a:bodyPr/>
          <a:lstStyle>
            <a:lvl1pPr>
              <a:defRPr/>
            </a:lvl1pPr>
          </a:lstStyle>
          <a:p>
            <a:fld id="{582876D2-12AD-4BA6-B909-3A4C8B6BFA2F}" type="slidenum">
              <a:rPr lang="en-GB" altLang="en-US"/>
            </a:fld>
            <a:endParaRPr lang="en-GB"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p:txBody>
          <a:bodyPr/>
          <a:lstStyle>
            <a:lvl1pPr>
              <a:defRPr/>
            </a:lvl1pPr>
          </a:lstStyle>
          <a:p>
            <a:fld id="{FFB43DEC-8D54-4DA5-856B-E458D0A1C923}" type="slidenum">
              <a:rPr lang="en-GB" altLang="en-US"/>
            </a:fld>
            <a:endParaRPr lang="en-GB"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p:txBody>
          <a:bodyPr/>
          <a:lstStyle>
            <a:lvl1pPr>
              <a:defRPr/>
            </a:lvl1pPr>
          </a:lstStyle>
          <a:p>
            <a:fld id="{940E1786-2936-4B49-A875-497157014BDA}" type="slidenum">
              <a:rPr lang="en-GB" altLang="en-US"/>
            </a:fld>
            <a:endParaRPr lang="en-GB"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p:txBody>
          <a:bodyPr/>
          <a:lstStyle>
            <a:lvl1pPr>
              <a:defRPr/>
            </a:lvl1pPr>
          </a:lstStyle>
          <a:p>
            <a:fld id="{125A28BD-C427-4AEC-9DE7-F9E1FB3C8C9D}" type="slidenum">
              <a:rPr lang="en-GB" altLang="en-US"/>
            </a:fld>
            <a:endParaRPr lang="en-GB"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p:txBody>
          <a:bodyPr/>
          <a:lstStyle>
            <a:lvl1pPr>
              <a:defRPr/>
            </a:lvl1pPr>
          </a:lstStyle>
          <a:p>
            <a:fld id="{557AE695-0F01-4F32-8CD0-77783EF20B34}" type="slidenum">
              <a:rPr lang="en-GB" altLang="en-US"/>
            </a:fld>
            <a:endParaRPr lang="en-GB"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a:defRPr/>
            </a:lvl1pPr>
          </a:lstStyle>
          <a:p>
            <a:fld id="{9773B665-B832-4D98-96BA-5D829155EB97}" type="slidenum">
              <a:rPr lang="en-GB" altLang="en-US"/>
            </a:fld>
            <a:endParaRPr lang="en-GB"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p:txBody>
          <a:bodyPr/>
          <a:lstStyle>
            <a:lvl1pPr>
              <a:defRPr/>
            </a:lvl1pPr>
          </a:lstStyle>
          <a:p>
            <a:fld id="{465AA92F-BECE-493B-9C32-5F1AE42A8F30}" type="slidenum">
              <a:rPr lang="en-GB" altLang="en-US"/>
            </a:fld>
            <a:endParaRPr lang="en-GB"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emf"/><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1.xml"/><Relationship Id="rId8" Type="http://schemas.openxmlformats.org/officeDocument/2006/relationships/slideLayout" Target="../slideLayouts/slideLayout100.xml"/><Relationship Id="rId7" Type="http://schemas.openxmlformats.org/officeDocument/2006/relationships/slideLayout" Target="../slideLayouts/slideLayout99.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3" Type="http://schemas.openxmlformats.org/officeDocument/2006/relationships/slideLayout" Target="../slideLayouts/slideLayout95.xml"/><Relationship Id="rId2" Type="http://schemas.openxmlformats.org/officeDocument/2006/relationships/slideLayout" Target="../slideLayouts/slideLayout94.xml"/><Relationship Id="rId14" Type="http://schemas.openxmlformats.org/officeDocument/2006/relationships/theme" Target="../theme/theme10.xml"/><Relationship Id="rId13" Type="http://schemas.openxmlformats.org/officeDocument/2006/relationships/image" Target="../media/image1.emf"/><Relationship Id="rId12" Type="http://schemas.openxmlformats.org/officeDocument/2006/relationships/slideLayout" Target="../slideLayouts/slideLayout104.xml"/><Relationship Id="rId11" Type="http://schemas.openxmlformats.org/officeDocument/2006/relationships/slideLayout" Target="../slideLayouts/slideLayout103.xml"/><Relationship Id="rId10" Type="http://schemas.openxmlformats.org/officeDocument/2006/relationships/slideLayout" Target="../slideLayouts/slideLayout102.xml"/><Relationship Id="rId1"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2" Type="http://schemas.openxmlformats.org/officeDocument/2006/relationships/theme" Target="../theme/theme3.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4" Type="http://schemas.openxmlformats.org/officeDocument/2006/relationships/theme" Target="../theme/theme5.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3" Type="http://schemas.openxmlformats.org/officeDocument/2006/relationships/theme" Target="../theme/theme6.xml"/><Relationship Id="rId12" Type="http://schemas.openxmlformats.org/officeDocument/2006/relationships/slideLayout" Target="../slideLayouts/slideLayout5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3" Type="http://schemas.openxmlformats.org/officeDocument/2006/relationships/theme" Target="../theme/theme7.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5" Type="http://schemas.openxmlformats.org/officeDocument/2006/relationships/theme" Target="../theme/theme8.xml"/><Relationship Id="rId14" Type="http://schemas.openxmlformats.org/officeDocument/2006/relationships/slideLayout" Target="../slideLayouts/slideLayout81.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0.xml"/><Relationship Id="rId8" Type="http://schemas.openxmlformats.org/officeDocument/2006/relationships/slideLayout" Target="../slideLayouts/slideLayout89.xml"/><Relationship Id="rId7" Type="http://schemas.openxmlformats.org/officeDocument/2006/relationships/slideLayout" Target="../slideLayouts/slideLayout88.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3" Type="http://schemas.openxmlformats.org/officeDocument/2006/relationships/theme" Target="../theme/theme9.xml"/><Relationship Id="rId12" Type="http://schemas.openxmlformats.org/officeDocument/2006/relationships/image" Target="../media/image1.emf"/><Relationship Id="rId11" Type="http://schemas.openxmlformats.org/officeDocument/2006/relationships/slideLayout" Target="../slideLayouts/slideLayout92.xml"/><Relationship Id="rId10" Type="http://schemas.openxmlformats.org/officeDocument/2006/relationships/slideLayout" Target="../slideLayouts/slideLayout91.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6" name="Text Box 13"/>
          <p:cNvSpPr txBox="1">
            <a:spLocks noChangeArrowheads="1"/>
          </p:cNvSpPr>
          <p:nvPr userDrawn="1"/>
        </p:nvSpPr>
        <p:spPr bwMode="auto">
          <a:xfrm>
            <a:off x="247651" y="6445251"/>
            <a:ext cx="11523133" cy="188913"/>
          </a:xfrm>
          <a:prstGeom prst="rect">
            <a:avLst/>
          </a:prstGeom>
          <a:no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sz="1200" dirty="0">
                <a:solidFill>
                  <a:srgbClr val="000000"/>
                </a:solidFill>
                <a:latin typeface="Arial" panose="020B0604020202020204"/>
                <a:ea typeface="Verdana" panose="020B0604030504040204" pitchFamily="34" charset="0"/>
                <a:cs typeface="Verdana" panose="020B0604030504040204" pitchFamily="34" charset="0"/>
              </a:rPr>
              <a:t>Copyright © 2020, 2017, 2014 Pearson Education, Inc. All Rights Reserved</a:t>
            </a:r>
            <a:endParaRPr lang="en-GB" sz="1200" dirty="0">
              <a:solidFill>
                <a:srgbClr val="000000"/>
              </a:solidFill>
              <a:latin typeface="Arial" panose="020B0604020202020204"/>
              <a:ea typeface="Verdana" panose="020B0604030504040204" pitchFamily="34" charset="0"/>
              <a:cs typeface="Verdana" panose="020B0604030504040204" pitchFamily="34" charset="0"/>
            </a:endParaRPr>
          </a:p>
        </p:txBody>
      </p:sp>
      <p:pic>
        <p:nvPicPr>
          <p:cNvPr id="1029" name="Picture 8" descr="Pearson Logo"/>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09601" y="6405563"/>
            <a:ext cx="122343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endParaRPr lang="en-US" altLang="en-US"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6" name="Text Box 13"/>
          <p:cNvSpPr txBox="1">
            <a:spLocks noChangeArrowheads="1"/>
          </p:cNvSpPr>
          <p:nvPr userDrawn="1"/>
        </p:nvSpPr>
        <p:spPr bwMode="auto">
          <a:xfrm>
            <a:off x="247651" y="6416676"/>
            <a:ext cx="11523133" cy="188913"/>
          </a:xfrm>
          <a:prstGeom prst="rect">
            <a:avLst/>
          </a:prstGeom>
          <a:no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sz="1200" dirty="0">
                <a:solidFill>
                  <a:srgbClr val="000000"/>
                </a:solidFill>
                <a:latin typeface="Arial" panose="020B0604020202020204"/>
                <a:ea typeface="Verdana" panose="020B0604030504040204" pitchFamily="34" charset="0"/>
                <a:cs typeface="Verdana" panose="020B0604030504040204" pitchFamily="34" charset="0"/>
              </a:rPr>
              <a:t>© 2022 Pearson Education Limited. All Rights Reserved.</a:t>
            </a:r>
            <a:endParaRPr lang="en-GB" sz="1200" dirty="0">
              <a:solidFill>
                <a:srgbClr val="000000"/>
              </a:solidFill>
              <a:latin typeface="Arial" panose="020B0604020202020204"/>
              <a:ea typeface="Verdana" panose="020B0604030504040204" pitchFamily="34" charset="0"/>
              <a:cs typeface="Verdana" panose="020B0604030504040204" pitchFamily="34" charset="0"/>
            </a:endParaRPr>
          </a:p>
        </p:txBody>
      </p:sp>
      <p:pic>
        <p:nvPicPr>
          <p:cNvPr id="7" name="Picture 8" descr="Pearson Logo"/>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09601" y="6376988"/>
            <a:ext cx="122343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3600" b="1">
          <a:solidFill>
            <a:srgbClr val="007FA3"/>
          </a:solidFill>
          <a:latin typeface="+mj-lt"/>
          <a:ea typeface="+mj-ea"/>
          <a:cs typeface="+mj-cs"/>
        </a:defRPr>
      </a:lvl1pPr>
      <a:lvl2pPr algn="ctr" rtl="0" eaLnBrk="0" fontAlgn="base" hangingPunct="0">
        <a:spcBef>
          <a:spcPct val="0"/>
        </a:spcBef>
        <a:spcAft>
          <a:spcPct val="0"/>
        </a:spcAft>
        <a:defRPr sz="3600" b="1">
          <a:solidFill>
            <a:srgbClr val="007FA3"/>
          </a:solidFill>
          <a:latin typeface="Arial" panose="020B0604020202020204" pitchFamily="34" charset="0"/>
        </a:defRPr>
      </a:lvl2pPr>
      <a:lvl3pPr algn="ctr" rtl="0" eaLnBrk="0" fontAlgn="base" hangingPunct="0">
        <a:spcBef>
          <a:spcPct val="0"/>
        </a:spcBef>
        <a:spcAft>
          <a:spcPct val="0"/>
        </a:spcAft>
        <a:defRPr sz="3600" b="1">
          <a:solidFill>
            <a:srgbClr val="007FA3"/>
          </a:solidFill>
          <a:latin typeface="Arial" panose="020B0604020202020204" pitchFamily="34" charset="0"/>
        </a:defRPr>
      </a:lvl3pPr>
      <a:lvl4pPr algn="ctr" rtl="0" eaLnBrk="0" fontAlgn="base" hangingPunct="0">
        <a:spcBef>
          <a:spcPct val="0"/>
        </a:spcBef>
        <a:spcAft>
          <a:spcPct val="0"/>
        </a:spcAft>
        <a:defRPr sz="3600" b="1">
          <a:solidFill>
            <a:srgbClr val="007FA3"/>
          </a:solidFill>
          <a:latin typeface="Arial" panose="020B0604020202020204" pitchFamily="34" charset="0"/>
        </a:defRPr>
      </a:lvl4pPr>
      <a:lvl5pPr algn="ctr" rtl="0" eaLnBrk="0" fontAlgn="base" hangingPunct="0">
        <a:spcBef>
          <a:spcPct val="0"/>
        </a:spcBef>
        <a:spcAft>
          <a:spcPct val="0"/>
        </a:spcAft>
        <a:defRPr sz="3600" b="1">
          <a:solidFill>
            <a:srgbClr val="007FA3"/>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007FA3"/>
        </a:buClr>
        <a:buChar char="•"/>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007FA3"/>
        </a:buClr>
        <a:buChar char="–"/>
        <a:defRPr sz="2800">
          <a:solidFill>
            <a:schemeClr val="tx1"/>
          </a:solidFill>
          <a:latin typeface="+mj-lt"/>
        </a:defRPr>
      </a:lvl2pPr>
      <a:lvl3pPr marL="1143000" indent="-228600" algn="l" rtl="0" eaLnBrk="0" fontAlgn="base" hangingPunct="0">
        <a:spcBef>
          <a:spcPct val="20000"/>
        </a:spcBef>
        <a:spcAft>
          <a:spcPct val="0"/>
        </a:spcAft>
        <a:buClr>
          <a:srgbClr val="007FA3"/>
        </a:buClr>
        <a:buChar char="•"/>
        <a:defRPr sz="2400">
          <a:solidFill>
            <a:schemeClr val="tx1"/>
          </a:solidFill>
          <a:latin typeface="+mj-lt"/>
        </a:defRPr>
      </a:lvl3pPr>
      <a:lvl4pPr marL="1600200" indent="-228600" algn="l" rtl="0" eaLnBrk="0" fontAlgn="base" hangingPunct="0">
        <a:spcBef>
          <a:spcPct val="20000"/>
        </a:spcBef>
        <a:spcAft>
          <a:spcPct val="0"/>
        </a:spcAft>
        <a:buClr>
          <a:srgbClr val="007FA3"/>
        </a:buClr>
        <a:buChar char="–"/>
        <a:defRPr sz="2000">
          <a:solidFill>
            <a:schemeClr val="tx1"/>
          </a:solidFill>
          <a:latin typeface="+mj-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6D3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EEC92-4B1C-4A23-8D90-95F7EC9D45F0}" type="datetimeFigureOut">
              <a:rPr lang="en-US" smtClean="0"/>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94989-BA5A-415B-A97D-DF96BF51112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8164D-7DE4-4F26-8BC8-6666E2EAA474}" type="datetimeFigureOut">
              <a:rPr lang="en-GB" smtClean="0"/>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84B935-8937-4A72-9C21-376618BDBB66}"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GB" altLang="en-US"/>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endParaRPr lang="en-GB" altLang="en-US"/>
          </a:p>
          <a:p>
            <a:pPr lvl="1"/>
            <a:r>
              <a:rPr lang="en-GB" altLang="en-US"/>
              <a:t>Second level</a:t>
            </a:r>
            <a:endParaRPr lang="en-GB" altLang="en-US"/>
          </a:p>
          <a:p>
            <a:pPr lvl="2"/>
            <a:r>
              <a:rPr lang="en-GB" altLang="en-US"/>
              <a:t>Third level</a:t>
            </a:r>
            <a:endParaRPr lang="en-GB" altLang="en-US"/>
          </a:p>
          <a:p>
            <a:pPr lvl="3"/>
            <a:r>
              <a:rPr lang="en-GB" altLang="en-US"/>
              <a:t>Fourth level</a:t>
            </a:r>
            <a:endParaRPr lang="en-GB" altLang="en-US"/>
          </a:p>
          <a:p>
            <a:pPr lvl="4"/>
            <a:r>
              <a:rPr lang="en-GB" altLang="en-US"/>
              <a:t>Fifth level</a:t>
            </a:r>
            <a:endParaRPr lang="en-GB" alt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lstStyle>
            <a:lvl1pPr algn="l" eaLnBrk="1" hangingPunct="1">
              <a:defRPr sz="1400"/>
            </a:lvl1pPr>
          </a:lstStyle>
          <a:p>
            <a:pPr>
              <a:defRPr/>
            </a:pPr>
            <a:endParaRPr lang="en-GB"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lstStyle>
            <a:lvl1pPr algn="ctr" eaLnBrk="1" hangingPunct="1">
              <a:defRPr sz="1400"/>
            </a:lvl1pPr>
          </a:lstStyle>
          <a:p>
            <a:pPr>
              <a:defRPr/>
            </a:pPr>
            <a:endParaRPr lang="en-GB"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lstStyle>
            <a:lvl1pPr algn="r" eaLnBrk="1" hangingPunct="1">
              <a:defRPr sz="1400"/>
            </a:lvl1pPr>
          </a:lstStyle>
          <a:p>
            <a:fld id="{54EBFA2A-C6FB-4FFB-8C9D-81D509E9144F}" type="slidenum">
              <a:rPr lang="en-GB" altLang="en-US"/>
            </a:fld>
            <a:endParaRPr lang="en-GB" altLang="en-US"/>
          </a:p>
        </p:txBody>
      </p:sp>
      <p:sp>
        <p:nvSpPr>
          <p:cNvPr id="10" name="Text Box 13"/>
          <p:cNvSpPr txBox="1">
            <a:spLocks noChangeArrowheads="1"/>
          </p:cNvSpPr>
          <p:nvPr userDrawn="1"/>
        </p:nvSpPr>
        <p:spPr bwMode="auto">
          <a:xfrm>
            <a:off x="247651" y="6416676"/>
            <a:ext cx="11523133" cy="188913"/>
          </a:xfrm>
          <a:prstGeom prst="rect">
            <a:avLst/>
          </a:prstGeom>
          <a:no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sz="800" dirty="0">
                <a:solidFill>
                  <a:srgbClr val="000000"/>
                </a:solidFill>
                <a:latin typeface="Arial" panose="020B0604020202020204"/>
                <a:ea typeface="Verdana" panose="020B0604030504040204" pitchFamily="34" charset="0"/>
                <a:cs typeface="Verdana" panose="020B0604030504040204" pitchFamily="34" charset="0"/>
              </a:rPr>
              <a:t>Copyright © 2019, 2017, 2015 Pearson Education, Inc. All Rights Reserved</a:t>
            </a:r>
            <a:endParaRPr lang="en-GB" sz="800" dirty="0">
              <a:solidFill>
                <a:srgbClr val="000000"/>
              </a:solidFill>
              <a:latin typeface="Arial" panose="020B0604020202020204"/>
              <a:ea typeface="Verdana" panose="020B0604030504040204" pitchFamily="34" charset="0"/>
              <a:cs typeface="Verdana" panose="020B0604030504040204" pitchFamily="34" charset="0"/>
            </a:endParaRPr>
          </a:p>
        </p:txBody>
      </p:sp>
      <p:pic>
        <p:nvPicPr>
          <p:cNvPr id="1032" name="Picture 8" descr="Pearson Logo"/>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09601" y="6376988"/>
            <a:ext cx="122343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5.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3.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2.xml"/><Relationship Id="rId2" Type="http://schemas.openxmlformats.org/officeDocument/2006/relationships/image" Target="../media/image17.jpeg"/><Relationship Id="rId1" Type="http://schemas.openxmlformats.org/officeDocument/2006/relationships/hyperlink" Target="https://www.investopedia.com/terms/f/financial-statements.asp" TargetMode="Externa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2.xml"/><Relationship Id="rId2" Type="http://schemas.openxmlformats.org/officeDocument/2006/relationships/image" Target="../media/image18.jpeg"/><Relationship Id="rId1" Type="http://schemas.openxmlformats.org/officeDocument/2006/relationships/hyperlink" Target="https://www.gov.uk/government/organisations/companies-house"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45.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6.xml"/><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jpeg"/><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9.xml"/><Relationship Id="rId1" Type="http://schemas.openxmlformats.org/officeDocument/2006/relationships/image" Target="../media/image40.GI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9.xml"/><Relationship Id="rId1" Type="http://schemas.openxmlformats.org/officeDocument/2006/relationships/image" Target="../media/image44.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2.xml"/><Relationship Id="rId1" Type="http://schemas.openxmlformats.org/officeDocument/2006/relationships/image" Target="../media/image45.jpeg"/></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3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1.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6.xml"/><Relationship Id="rId4" Type="http://schemas.openxmlformats.org/officeDocument/2006/relationships/image" Target="../media/image9.svg"/><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8.xml"/><Relationship Id="rId2" Type="http://schemas.openxmlformats.org/officeDocument/2006/relationships/image" Target="../media/image11.sv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4098" name="Title 1"/>
          <p:cNvSpPr>
            <a:spLocks noGrp="1" noChangeArrowheads="1"/>
          </p:cNvSpPr>
          <p:nvPr>
            <p:ph type="ctrTitle"/>
          </p:nvPr>
        </p:nvSpPr>
        <p:spPr>
          <a:xfrm>
            <a:off x="1044733" y="907416"/>
            <a:ext cx="5418774" cy="2521584"/>
          </a:xfrm>
        </p:spPr>
        <p:txBody>
          <a:bodyPr/>
          <a:lstStyle/>
          <a:p>
            <a:r>
              <a:rPr lang="en-GB" altLang="en-US" dirty="0"/>
              <a:t>MN7029 – Financial Decision Making</a:t>
            </a:r>
            <a:endParaRPr lang="en-US" altLang="en-US" dirty="0"/>
          </a:p>
        </p:txBody>
      </p:sp>
      <p:sp>
        <p:nvSpPr>
          <p:cNvPr id="4099" name="Subtitle 2"/>
          <p:cNvSpPr>
            <a:spLocks noGrp="1" noChangeArrowheads="1"/>
          </p:cNvSpPr>
          <p:nvPr>
            <p:ph type="subTitle" idx="1"/>
          </p:nvPr>
        </p:nvSpPr>
        <p:spPr>
          <a:xfrm>
            <a:off x="553720" y="4225925"/>
            <a:ext cx="6400800" cy="1752600"/>
          </a:xfrm>
        </p:spPr>
        <p:txBody>
          <a:bodyPr/>
          <a:lstStyle/>
          <a:p>
            <a:r>
              <a:rPr lang="en-US" altLang="en-US" sz="4800" dirty="0"/>
              <a:t>1.2 Reviewing financial statements</a:t>
            </a:r>
            <a:endParaRPr lang="en-US" altLang="en-US"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Public or Private Company</a:t>
            </a:r>
            <a:endParaRPr lang="en-GB" dirty="0"/>
          </a:p>
        </p:txBody>
      </p:sp>
      <p:sp>
        <p:nvSpPr>
          <p:cNvPr id="3" name="Content Placeholder 2"/>
          <p:cNvSpPr>
            <a:spLocks noGrp="1"/>
          </p:cNvSpPr>
          <p:nvPr>
            <p:ph idx="1"/>
          </p:nvPr>
        </p:nvSpPr>
        <p:spPr/>
        <p:txBody>
          <a:bodyPr/>
          <a:lstStyle/>
          <a:p>
            <a:r>
              <a:rPr lang="en-GB" dirty="0"/>
              <a:t>Public companies tend to be larger and have more access to funding, but there are some very large private companies</a:t>
            </a:r>
            <a:endParaRPr lang="en-GB" dirty="0"/>
          </a:p>
          <a:p>
            <a:endParaRPr lang="en-GB" dirty="0"/>
          </a:p>
          <a:p>
            <a:pPr marL="0" indent="0">
              <a:buNone/>
            </a:pPr>
            <a:endParaRPr lang="en-GB" dirty="0"/>
          </a:p>
        </p:txBody>
      </p:sp>
      <p:pic>
        <p:nvPicPr>
          <p:cNvPr id="5" name="Picture 4"/>
          <p:cNvPicPr>
            <a:picLocks noChangeAspect="1"/>
          </p:cNvPicPr>
          <p:nvPr/>
        </p:nvPicPr>
        <p:blipFill>
          <a:blip r:embed="rId1"/>
          <a:stretch>
            <a:fillRect/>
          </a:stretch>
        </p:blipFill>
        <p:spPr>
          <a:xfrm>
            <a:off x="838200" y="3086766"/>
            <a:ext cx="4382112" cy="1829055"/>
          </a:xfrm>
          <a:prstGeom prst="rect">
            <a:avLst/>
          </a:prstGeom>
        </p:spPr>
      </p:pic>
      <p:pic>
        <p:nvPicPr>
          <p:cNvPr id="7" name="Picture 6"/>
          <p:cNvPicPr>
            <a:picLocks noChangeAspect="1"/>
          </p:cNvPicPr>
          <p:nvPr/>
        </p:nvPicPr>
        <p:blipFill>
          <a:blip r:embed="rId2"/>
          <a:stretch>
            <a:fillRect/>
          </a:stretch>
        </p:blipFill>
        <p:spPr>
          <a:xfrm>
            <a:off x="7517571" y="4594532"/>
            <a:ext cx="2619741" cy="2019582"/>
          </a:xfrm>
          <a:prstGeom prst="rect">
            <a:avLst/>
          </a:prstGeom>
        </p:spPr>
      </p:pic>
      <p:pic>
        <p:nvPicPr>
          <p:cNvPr id="9" name="Picture 8"/>
          <p:cNvPicPr>
            <a:picLocks noChangeAspect="1"/>
          </p:cNvPicPr>
          <p:nvPr/>
        </p:nvPicPr>
        <p:blipFill>
          <a:blip r:embed="rId3"/>
          <a:stretch>
            <a:fillRect/>
          </a:stretch>
        </p:blipFill>
        <p:spPr>
          <a:xfrm>
            <a:off x="5988380" y="2905236"/>
            <a:ext cx="4010585" cy="1619476"/>
          </a:xfrm>
          <a:prstGeom prst="rect">
            <a:avLst/>
          </a:prstGeom>
        </p:spPr>
      </p:pic>
      <p:pic>
        <p:nvPicPr>
          <p:cNvPr id="11" name="Picture 10"/>
          <p:cNvPicPr>
            <a:picLocks noChangeAspect="1"/>
          </p:cNvPicPr>
          <p:nvPr/>
        </p:nvPicPr>
        <p:blipFill>
          <a:blip r:embed="rId4"/>
          <a:stretch>
            <a:fillRect/>
          </a:stretch>
        </p:blipFill>
        <p:spPr>
          <a:xfrm>
            <a:off x="1792985" y="5292150"/>
            <a:ext cx="4057932" cy="8848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BGRectangle"/>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alphaModFix amt="21000"/>
          </a:blip>
          <a:srcRect b="3433"/>
          <a:stretch>
            <a:fillRect/>
          </a:stretch>
        </p:blipFill>
        <p:spPr>
          <a:xfrm>
            <a:off x="20" y="1"/>
            <a:ext cx="12191980" cy="6857999"/>
          </a:xfrm>
          <a:prstGeom prst="rect">
            <a:avLst/>
          </a:prstGeom>
        </p:spPr>
      </p:pic>
      <p:sp>
        <p:nvSpPr>
          <p:cNvPr id="2" name="Title 1"/>
          <p:cNvSpPr>
            <a:spLocks noGrp="1"/>
          </p:cNvSpPr>
          <p:nvPr>
            <p:ph type="ctrTitle"/>
          </p:nvPr>
        </p:nvSpPr>
        <p:spPr>
          <a:xfrm>
            <a:off x="616012" y="758363"/>
            <a:ext cx="3281285" cy="4457696"/>
          </a:xfrm>
        </p:spPr>
        <p:txBody>
          <a:bodyPr vert="horz" lIns="91440" tIns="45720" rIns="91440" bIns="45720" rtlCol="0" anchor="ctr">
            <a:normAutofit/>
          </a:bodyPr>
          <a:lstStyle/>
          <a:p>
            <a:r>
              <a:rPr lang="en-US" sz="4800" dirty="0">
                <a:solidFill>
                  <a:srgbClr val="FFFFFF"/>
                </a:solidFill>
                <a:latin typeface="+mj-lt"/>
              </a:rPr>
              <a:t>What is accounting?</a:t>
            </a:r>
            <a:endParaRPr lang="en-US" sz="4800" dirty="0">
              <a:solidFill>
                <a:srgbClr val="FFFFFF"/>
              </a:solidFill>
              <a:latin typeface="+mj-lt"/>
            </a:endParaRPr>
          </a:p>
        </p:txBody>
      </p:sp>
      <p:sp>
        <p:nvSpPr>
          <p:cNvPr id="3" name="Subtitle 2"/>
          <p:cNvSpPr>
            <a:spLocks noGrp="1"/>
          </p:cNvSpPr>
          <p:nvPr>
            <p:ph type="subTitle" idx="1"/>
          </p:nvPr>
        </p:nvSpPr>
        <p:spPr>
          <a:xfrm>
            <a:off x="4705565" y="758363"/>
            <a:ext cx="6938446" cy="5320725"/>
          </a:xfrm>
        </p:spPr>
        <p:txBody>
          <a:bodyPr vert="horz" lIns="91440" tIns="45720" rIns="91440" bIns="45720" rtlCol="0" anchor="ctr">
            <a:noAutofit/>
          </a:bodyPr>
          <a:lstStyle/>
          <a:p>
            <a:pPr>
              <a:lnSpc>
                <a:spcPct val="90000"/>
              </a:lnSpc>
              <a:spcBef>
                <a:spcPts val="1000"/>
              </a:spcBef>
            </a:pPr>
            <a:r>
              <a:rPr lang="en-US" sz="2800" dirty="0">
                <a:solidFill>
                  <a:srgbClr val="FFFFFF"/>
                </a:solidFill>
                <a:latin typeface="+mn-lt"/>
              </a:rPr>
              <a:t>A process of identifying, recording summarizing and reporting economic information or transactions to decision makers and stakeholders in the form of financial statements</a:t>
            </a:r>
            <a:endParaRPr lang="en-US" sz="2800" dirty="0">
              <a:solidFill>
                <a:srgbClr val="FFFFFF"/>
              </a:solidFill>
              <a:latin typeface="+mn-lt"/>
            </a:endParaRPr>
          </a:p>
          <a:p>
            <a:pPr>
              <a:lnSpc>
                <a:spcPct val="90000"/>
              </a:lnSpc>
              <a:spcBef>
                <a:spcPts val="1000"/>
              </a:spcBef>
            </a:pPr>
            <a:r>
              <a:rPr lang="en-US" sz="2800" dirty="0">
                <a:solidFill>
                  <a:srgbClr val="FFFFFF"/>
                </a:solidFill>
                <a:latin typeface="+mn-lt"/>
              </a:rPr>
              <a:t>There is a difference between financial accounting and management accounting</a:t>
            </a:r>
            <a:endParaRPr lang="en-US" sz="2800" dirty="0">
              <a:solidFill>
                <a:srgbClr val="FFFFFF"/>
              </a:solidFill>
              <a:latin typeface="+mn-lt"/>
            </a:endParaRPr>
          </a:p>
          <a:p>
            <a:pPr>
              <a:lnSpc>
                <a:spcPct val="90000"/>
              </a:lnSpc>
              <a:spcBef>
                <a:spcPts val="1000"/>
              </a:spcBef>
            </a:pPr>
            <a:r>
              <a:rPr lang="en-US" sz="2800" dirty="0">
                <a:solidFill>
                  <a:srgbClr val="FFFFFF"/>
                </a:solidFill>
                <a:latin typeface="+mn-lt"/>
              </a:rPr>
              <a:t>The accounting system is the steps performed to analyze, record, quantify and report economic events and their effects on an organization.  It must be designed to meet the needs of the users</a:t>
            </a:r>
            <a:endParaRPr lang="en-US" sz="2800" dirty="0">
              <a:solidFill>
                <a:srgbClr val="FFFFFF"/>
              </a:solidFill>
              <a:latin typeface="+mn-lt"/>
            </a:endParaRPr>
          </a:p>
        </p:txBody>
      </p:sp>
      <p:sp>
        <p:nvSpPr>
          <p:cNvPr id="26" name="!!Line"/>
          <p:cNvSpPr>
            <a:spLocks noGrp="1" noRot="1" noChangeAspect="1" noMove="1" noResize="1" noEditPoints="1" noAdjustHandles="1" noChangeArrowheads="1" noChangeShapeType="1" noTextEdit="1"/>
          </p:cNvSpPr>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sz="4100" dirty="0">
                <a:latin typeface="Arial" panose="020B0604020202020204" pitchFamily="34" charset="0"/>
                <a:cs typeface="Arial" panose="020B0604020202020204" pitchFamily="34" charset="0"/>
              </a:rPr>
              <a:t>What are Financial Statements?</a:t>
            </a:r>
            <a:endParaRPr lang="en-US" sz="41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65431" y="2438400"/>
            <a:ext cx="6586489" cy="3785419"/>
          </a:xfrm>
        </p:spPr>
        <p:txBody>
          <a:bodyPr>
            <a:normAutofit/>
          </a:bodyPr>
          <a:lstStyle/>
          <a:p>
            <a:r>
              <a:rPr lang="en-GB" sz="2000" dirty="0">
                <a:latin typeface="Arial" panose="020B0604020202020204" pitchFamily="34" charset="0"/>
                <a:cs typeface="Arial" panose="020B0604020202020204" pitchFamily="34" charset="0"/>
              </a:rPr>
              <a:t>Record of the company’s performance (in the form of economic information or transactions);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Key statements </a:t>
            </a: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Statement of financial position (balance sheet);</a:t>
            </a: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Profit or loss (income) statement;</a:t>
            </a: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Statement of cash flows.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 historical record of past events;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Numerical data and explanatory notes;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Publicly available in the UK</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1"/>
              </a:rPr>
              <a:t>Video – what are financial statements?</a:t>
            </a:r>
            <a:endParaRPr lang="en-GB" sz="2000" dirty="0">
              <a:latin typeface="Arial" panose="020B0604020202020204" pitchFamily="34" charset="0"/>
              <a:cs typeface="Arial" panose="020B0604020202020204" pitchFamily="34" charset="0"/>
            </a:endParaRPr>
          </a:p>
          <a:p>
            <a:endParaRPr lang="en-US" sz="2000" dirty="0"/>
          </a:p>
        </p:txBody>
      </p:sp>
      <p:pic>
        <p:nvPicPr>
          <p:cNvPr id="5" name="Picture 4"/>
          <p:cNvPicPr>
            <a:picLocks noChangeAspect="1"/>
          </p:cNvPicPr>
          <p:nvPr/>
        </p:nvPicPr>
        <p:blipFill rotWithShape="1">
          <a:blip r:embed="rId2"/>
          <a:srcRect l="12159" r="42721" b="-1"/>
          <a:stretch>
            <a:fillRect/>
          </a:stretch>
        </p:blipFill>
        <p:spPr>
          <a:xfrm>
            <a:off x="20" y="10"/>
            <a:ext cx="4635571" cy="6857990"/>
          </a:xfrm>
          <a:prstGeom prst="rect">
            <a:avLst/>
          </a:prstGeom>
          <a:effectLst/>
        </p:spPr>
      </p:pic>
      <p:cxnSp>
        <p:nvCxnSpPr>
          <p:cNvPr id="10" name="Straight Connector 9"/>
          <p:cNvCxnSpPr>
            <a:cxnSpLocks noGrp="1" noRot="1" noChangeAspect="1" noMove="1" noResize="1" noEditPoints="1" noAdjustHandles="1" noChangeArrowheads="1" noChangeShapeType="1"/>
          </p:cNvCxnSpPr>
          <p:nvPr/>
        </p:nvCxnSpPr>
        <p:spPr>
          <a:xfrm>
            <a:off x="5080934" y="2115117"/>
            <a:ext cx="6309360" cy="0"/>
          </a:xfrm>
          <a:prstGeom prst="line">
            <a:avLst/>
          </a:prstGeom>
          <a:ln w="19050">
            <a:solidFill>
              <a:srgbClr val="59A1F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sz="4100">
                <a:latin typeface="Arial" panose="020B0604020202020204" pitchFamily="34" charset="0"/>
                <a:cs typeface="Arial" panose="020B0604020202020204" pitchFamily="34" charset="0"/>
              </a:rPr>
              <a:t>The Annual Report and Accounts</a:t>
            </a:r>
            <a:endParaRPr lang="en-US" sz="410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65431" y="2438400"/>
            <a:ext cx="6586489" cy="3785419"/>
          </a:xfrm>
        </p:spPr>
        <p:txBody>
          <a:bodyPr>
            <a:normAutofit/>
          </a:bodyPr>
          <a:lstStyle/>
          <a:p>
            <a:r>
              <a:rPr lang="en-GB" sz="1900" dirty="0">
                <a:latin typeface="Arial" panose="020B0604020202020204" pitchFamily="34" charset="0"/>
                <a:cs typeface="Arial" panose="020B0604020202020204" pitchFamily="34" charset="0"/>
              </a:rPr>
              <a:t>All UK companies are required to prepare accounts and file with UK Companies House (</a:t>
            </a:r>
            <a:r>
              <a:rPr lang="en-GB" sz="1900" dirty="0">
                <a:latin typeface="Arial" panose="020B0604020202020204" pitchFamily="34" charset="0"/>
                <a:cs typeface="Arial" panose="020B0604020202020204" pitchFamily="34" charset="0"/>
                <a:hlinkClick r:id="rId1"/>
              </a:rPr>
              <a:t>https://www.gov.uk/government/organisations/companies-house</a:t>
            </a:r>
            <a:r>
              <a:rPr lang="en-GB" sz="1900" dirty="0">
                <a:latin typeface="Arial" panose="020B0604020202020204" pitchFamily="34" charset="0"/>
                <a:cs typeface="Arial" panose="020B0604020202020204" pitchFamily="34" charset="0"/>
              </a:rPr>
              <a:t>);</a:t>
            </a:r>
            <a:endParaRPr lang="en-GB" sz="1900" dirty="0">
              <a:latin typeface="Arial" panose="020B0604020202020204" pitchFamily="34" charset="0"/>
              <a:cs typeface="Arial" panose="020B0604020202020204" pitchFamily="34" charset="0"/>
            </a:endParaRPr>
          </a:p>
          <a:p>
            <a:r>
              <a:rPr lang="en-GB" sz="1900" dirty="0">
                <a:latin typeface="Arial" panose="020B0604020202020204" pitchFamily="34" charset="0"/>
                <a:cs typeface="Arial" panose="020B0604020202020204" pitchFamily="34" charset="0"/>
              </a:rPr>
              <a:t>If a business is not a company they will still draw up financial statements;</a:t>
            </a:r>
            <a:endParaRPr lang="en-GB" sz="1900" dirty="0">
              <a:latin typeface="Arial" panose="020B0604020202020204" pitchFamily="34" charset="0"/>
              <a:cs typeface="Arial" panose="020B0604020202020204" pitchFamily="34" charset="0"/>
            </a:endParaRPr>
          </a:p>
          <a:p>
            <a:r>
              <a:rPr lang="en-GB" sz="1900" dirty="0">
                <a:latin typeface="Arial" panose="020B0604020202020204" pitchFamily="34" charset="0"/>
                <a:cs typeface="Arial" panose="020B0604020202020204" pitchFamily="34" charset="0"/>
              </a:rPr>
              <a:t>Companies must draw up accounts based on UK GAAP or IFRS;</a:t>
            </a:r>
            <a:endParaRPr lang="en-GB" sz="1900" dirty="0">
              <a:latin typeface="Arial" panose="020B0604020202020204" pitchFamily="34" charset="0"/>
              <a:cs typeface="Arial" panose="020B0604020202020204" pitchFamily="34" charset="0"/>
            </a:endParaRPr>
          </a:p>
          <a:p>
            <a:r>
              <a:rPr lang="en-GB" sz="1900" dirty="0">
                <a:latin typeface="Arial" panose="020B0604020202020204" pitchFamily="34" charset="0"/>
                <a:cs typeface="Arial" panose="020B0604020202020204" pitchFamily="34" charset="0"/>
              </a:rPr>
              <a:t>All UK companies require an audit unless subject to exemption (e.g. certain small </a:t>
            </a:r>
            <a:r>
              <a:rPr lang="en-GB" sz="1900" dirty="0" err="1">
                <a:latin typeface="Arial" panose="020B0604020202020204" pitchFamily="34" charset="0"/>
                <a:cs typeface="Arial" panose="020B0604020202020204" pitchFamily="34" charset="0"/>
              </a:rPr>
              <a:t>co’s</a:t>
            </a:r>
            <a:r>
              <a:rPr lang="en-GB" sz="1900" dirty="0">
                <a:latin typeface="Arial" panose="020B0604020202020204" pitchFamily="34" charset="0"/>
                <a:cs typeface="Arial" panose="020B0604020202020204" pitchFamily="34" charset="0"/>
              </a:rPr>
              <a:t>);</a:t>
            </a:r>
            <a:endParaRPr lang="en-GB" sz="1900" dirty="0">
              <a:latin typeface="Arial" panose="020B0604020202020204" pitchFamily="34" charset="0"/>
              <a:cs typeface="Arial" panose="020B0604020202020204" pitchFamily="34" charset="0"/>
            </a:endParaRPr>
          </a:p>
          <a:p>
            <a:r>
              <a:rPr lang="en-GB" sz="1900" dirty="0">
                <a:latin typeface="Arial" panose="020B0604020202020204" pitchFamily="34" charset="0"/>
                <a:cs typeface="Arial" panose="020B0604020202020204" pitchFamily="34" charset="0"/>
              </a:rPr>
              <a:t>Additional publication requirements for public companies.</a:t>
            </a:r>
            <a:endParaRPr lang="en-GB" sz="1900" dirty="0">
              <a:latin typeface="Arial" panose="020B0604020202020204" pitchFamily="34" charset="0"/>
              <a:cs typeface="Arial" panose="020B0604020202020204" pitchFamily="34" charset="0"/>
            </a:endParaRPr>
          </a:p>
          <a:p>
            <a:endParaRPr lang="en-US" sz="1900" dirty="0"/>
          </a:p>
        </p:txBody>
      </p:sp>
      <p:pic>
        <p:nvPicPr>
          <p:cNvPr id="5" name="Picture 4" descr="Diagram, engineering drawing&#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7441" r="27440" b="-1"/>
          <a:stretch>
            <a:fillRect/>
          </a:stretch>
        </p:blipFill>
        <p:spPr>
          <a:xfrm>
            <a:off x="20" y="10"/>
            <a:ext cx="4635571" cy="6857990"/>
          </a:xfrm>
          <a:prstGeom prst="rect">
            <a:avLst/>
          </a:prstGeom>
          <a:effectLst/>
        </p:spPr>
      </p:pic>
      <p:cxnSp>
        <p:nvCxnSpPr>
          <p:cNvPr id="10" name="Straight Connector 9"/>
          <p:cNvCxnSpPr>
            <a:cxnSpLocks noGrp="1" noRot="1" noChangeAspect="1" noMove="1" noResize="1" noEditPoints="1" noAdjustHandles="1" noChangeArrowheads="1" noChangeShapeType="1"/>
          </p:cNvCxnSpPr>
          <p:nvPr/>
        </p:nvCxnSpPr>
        <p:spPr>
          <a:xfrm>
            <a:off x="5080934" y="2115117"/>
            <a:ext cx="6309360" cy="0"/>
          </a:xfrm>
          <a:prstGeom prst="line">
            <a:avLst/>
          </a:prstGeom>
          <a:ln w="19050">
            <a:solidFill>
              <a:srgbClr val="FFC3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latin typeface="Arial" panose="020B0604020202020204" pitchFamily="34" charset="0"/>
                <a:cs typeface="Arial" panose="020B0604020202020204" pitchFamily="34" charset="0"/>
              </a:rPr>
              <a:t>Financial Statements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965431" y="2438400"/>
            <a:ext cx="6586489" cy="3785419"/>
          </a:xfrm>
        </p:spPr>
        <p:txBody>
          <a:bodyPr vert="horz" lIns="91440" tIns="45720" rIns="91440" bIns="45720" rtlCol="0">
            <a:normAutofit/>
          </a:bodyPr>
          <a:lstStyle/>
          <a:p>
            <a:r>
              <a:rPr lang="en-US" sz="2000" dirty="0">
                <a:latin typeface="Arial" panose="020B0604020202020204" pitchFamily="34" charset="0"/>
                <a:cs typeface="Arial" panose="020B0604020202020204" pitchFamily="34" charset="0"/>
              </a:rPr>
              <a:t>Statement of Financial Position</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A summary at a fixed point in time;</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Assets, liabilities and equity.</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Statement of Profit or Loss</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Data for a period of time (accounting period);</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Shows income and expenditure for that period.</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Cash Flow</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Data for a period of time (accounting period);</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Shows cash in and outflows for that period.</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Not profit</a:t>
            </a:r>
            <a:endParaRPr lang="en-US" sz="2000" dirty="0">
              <a:latin typeface="Arial" panose="020B0604020202020204" pitchFamily="34" charset="0"/>
              <a:cs typeface="Arial" panose="020B0604020202020204" pitchFamily="34" charset="0"/>
            </a:endParaRPr>
          </a:p>
        </p:txBody>
      </p:sp>
      <p:pic>
        <p:nvPicPr>
          <p:cNvPr id="8" name="Picture 7" descr="A picture containing fence, covered, large, sig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2972" r="29205" b="-1"/>
          <a:stretch>
            <a:fillRect/>
          </a:stretch>
        </p:blipFill>
        <p:spPr>
          <a:xfrm>
            <a:off x="20" y="10"/>
            <a:ext cx="4635571" cy="6857990"/>
          </a:xfrm>
          <a:prstGeom prst="rect">
            <a:avLst/>
          </a:prstGeom>
          <a:effectLst/>
        </p:spPr>
      </p:pic>
      <p:cxnSp>
        <p:nvCxnSpPr>
          <p:cNvPr id="13" name="Straight Connector 12"/>
          <p:cNvCxnSpPr>
            <a:cxnSpLocks noGrp="1" noRot="1" noChangeAspect="1" noMove="1" noResize="1" noEditPoints="1" noAdjustHandles="1" noChangeArrowheads="1" noChangeShapeType="1"/>
          </p:cNvCxnSpPr>
          <p:nvPr/>
        </p:nvCxnSpPr>
        <p:spPr>
          <a:xfrm>
            <a:off x="5080934" y="2115117"/>
            <a:ext cx="6309360" cy="0"/>
          </a:xfrm>
          <a:prstGeom prst="line">
            <a:avLst/>
          </a:prstGeom>
          <a:ln w="19050">
            <a:solidFill>
              <a:srgbClr val="5495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rial" panose="020B0604020202020204" pitchFamily="34" charset="0"/>
                <a:cs typeface="Arial" panose="020B0604020202020204" pitchFamily="34" charset="0"/>
              </a:rPr>
              <a:t>Financial Statements Cycle</a:t>
            </a:r>
            <a:endParaRPr lang="en-GB" dirty="0">
              <a:latin typeface="Arial" panose="020B0604020202020204" pitchFamily="34" charset="0"/>
              <a:cs typeface="Arial" panose="020B0604020202020204" pitchFamily="34" charset="0"/>
            </a:endParaRPr>
          </a:p>
        </p:txBody>
      </p:sp>
      <p:cxnSp>
        <p:nvCxnSpPr>
          <p:cNvPr id="8" name="Straight Connector 7"/>
          <p:cNvCxnSpPr/>
          <p:nvPr/>
        </p:nvCxnSpPr>
        <p:spPr>
          <a:xfrm>
            <a:off x="2206304" y="2837790"/>
            <a:ext cx="7273255" cy="0"/>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a:off x="2206304" y="2418836"/>
            <a:ext cx="0" cy="1635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6804" y="2418836"/>
            <a:ext cx="0" cy="1635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51804" y="2418836"/>
            <a:ext cx="0" cy="1635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03578" y="2484065"/>
            <a:ext cx="0" cy="16358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rot="5400000">
            <a:off x="3168944" y="2016370"/>
            <a:ext cx="239083" cy="19826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Right Brace 19"/>
          <p:cNvSpPr/>
          <p:nvPr/>
        </p:nvSpPr>
        <p:spPr>
          <a:xfrm rot="5400000">
            <a:off x="5375248" y="2016370"/>
            <a:ext cx="239083" cy="19826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ight Brace 20"/>
          <p:cNvSpPr/>
          <p:nvPr/>
        </p:nvSpPr>
        <p:spPr>
          <a:xfrm rot="5400000">
            <a:off x="7499761" y="2016370"/>
            <a:ext cx="239083" cy="19826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p:cNvSpPr txBox="1"/>
          <p:nvPr/>
        </p:nvSpPr>
        <p:spPr>
          <a:xfrm>
            <a:off x="2399252" y="2348917"/>
            <a:ext cx="18777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12 month period</a:t>
            </a:r>
            <a:endParaRPr lang="en-GB" dirty="0">
              <a:latin typeface="Arial" panose="020B0604020202020204" pitchFamily="34" charset="0"/>
              <a:cs typeface="Arial" panose="020B0604020202020204" pitchFamily="34" charset="0"/>
            </a:endParaRPr>
          </a:p>
        </p:txBody>
      </p:sp>
      <p:sp>
        <p:nvSpPr>
          <p:cNvPr id="23" name="TextBox 22"/>
          <p:cNvSpPr txBox="1"/>
          <p:nvPr/>
        </p:nvSpPr>
        <p:spPr>
          <a:xfrm>
            <a:off x="4608356" y="2342142"/>
            <a:ext cx="18777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12 month period</a:t>
            </a:r>
            <a:endParaRPr lang="en-GB" dirty="0">
              <a:latin typeface="Arial" panose="020B0604020202020204" pitchFamily="34" charset="0"/>
              <a:cs typeface="Arial" panose="020B0604020202020204" pitchFamily="34" charset="0"/>
            </a:endParaRPr>
          </a:p>
        </p:txBody>
      </p:sp>
      <p:sp>
        <p:nvSpPr>
          <p:cNvPr id="24" name="TextBox 23"/>
          <p:cNvSpPr txBox="1"/>
          <p:nvPr/>
        </p:nvSpPr>
        <p:spPr>
          <a:xfrm>
            <a:off x="6732869" y="2348917"/>
            <a:ext cx="18777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12 month period</a:t>
            </a:r>
            <a:endParaRPr lang="en-GB" dirty="0">
              <a:latin typeface="Arial" panose="020B0604020202020204" pitchFamily="34" charset="0"/>
              <a:cs typeface="Arial" panose="020B0604020202020204" pitchFamily="34" charset="0"/>
            </a:endParaRPr>
          </a:p>
        </p:txBody>
      </p:sp>
      <p:sp>
        <p:nvSpPr>
          <p:cNvPr id="25" name="TextBox 24"/>
          <p:cNvSpPr txBox="1"/>
          <p:nvPr/>
        </p:nvSpPr>
        <p:spPr>
          <a:xfrm>
            <a:off x="2243358" y="3089577"/>
            <a:ext cx="2134301" cy="646331"/>
          </a:xfrm>
          <a:prstGeom prst="rect">
            <a:avLst/>
          </a:prstGeom>
          <a:solidFill>
            <a:schemeClr val="accent1">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Income Statement</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Cash Flow</a:t>
            </a:r>
            <a:endParaRPr lang="en-GB" dirty="0">
              <a:latin typeface="Arial" panose="020B0604020202020204" pitchFamily="34" charset="0"/>
              <a:cs typeface="Arial" panose="020B0604020202020204" pitchFamily="34" charset="0"/>
            </a:endParaRPr>
          </a:p>
        </p:txBody>
      </p:sp>
      <p:sp>
        <p:nvSpPr>
          <p:cNvPr id="26" name="TextBox 25"/>
          <p:cNvSpPr txBox="1"/>
          <p:nvPr/>
        </p:nvSpPr>
        <p:spPr>
          <a:xfrm>
            <a:off x="4453856" y="3118891"/>
            <a:ext cx="2059850" cy="646331"/>
          </a:xfrm>
          <a:prstGeom prst="rect">
            <a:avLst/>
          </a:prstGeom>
          <a:solidFill>
            <a:schemeClr val="accent1">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Income Statement</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Cash Flow</a:t>
            </a:r>
            <a:endParaRPr lang="en-GB" dirty="0">
              <a:latin typeface="Arial" panose="020B0604020202020204" pitchFamily="34" charset="0"/>
              <a:cs typeface="Arial" panose="020B0604020202020204" pitchFamily="34" charset="0"/>
            </a:endParaRPr>
          </a:p>
        </p:txBody>
      </p:sp>
      <p:sp>
        <p:nvSpPr>
          <p:cNvPr id="27" name="TextBox 26"/>
          <p:cNvSpPr txBox="1"/>
          <p:nvPr/>
        </p:nvSpPr>
        <p:spPr>
          <a:xfrm>
            <a:off x="6590947" y="3108398"/>
            <a:ext cx="2073483" cy="646331"/>
          </a:xfrm>
          <a:prstGeom prst="rect">
            <a:avLst/>
          </a:prstGeom>
          <a:solidFill>
            <a:schemeClr val="accent1">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Income Statement</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Cash Flow</a:t>
            </a:r>
            <a:endParaRPr lang="en-GB" dirty="0">
              <a:latin typeface="Arial" panose="020B0604020202020204" pitchFamily="34" charset="0"/>
              <a:cs typeface="Arial" panose="020B0604020202020204" pitchFamily="34" charset="0"/>
            </a:endParaRPr>
          </a:p>
        </p:txBody>
      </p:sp>
      <p:sp>
        <p:nvSpPr>
          <p:cNvPr id="28" name="TextBox 27"/>
          <p:cNvSpPr txBox="1"/>
          <p:nvPr/>
        </p:nvSpPr>
        <p:spPr>
          <a:xfrm>
            <a:off x="1535186" y="4119919"/>
            <a:ext cx="1325457" cy="1200329"/>
          </a:xfrm>
          <a:prstGeom prst="rect">
            <a:avLst/>
          </a:prstGeom>
          <a:solidFill>
            <a:schemeClr val="accent2">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Statement of Financial Position</a:t>
            </a:r>
            <a:endParaRPr lang="en-GB" dirty="0">
              <a:latin typeface="Arial" panose="020B0604020202020204" pitchFamily="34" charset="0"/>
              <a:cs typeface="Arial" panose="020B0604020202020204" pitchFamily="34" charset="0"/>
            </a:endParaRPr>
          </a:p>
        </p:txBody>
      </p:sp>
      <p:sp>
        <p:nvSpPr>
          <p:cNvPr id="29" name="TextBox 28"/>
          <p:cNvSpPr txBox="1"/>
          <p:nvPr/>
        </p:nvSpPr>
        <p:spPr>
          <a:xfrm>
            <a:off x="3754075" y="4115393"/>
            <a:ext cx="1325457" cy="1200329"/>
          </a:xfrm>
          <a:prstGeom prst="rect">
            <a:avLst/>
          </a:prstGeom>
          <a:solidFill>
            <a:schemeClr val="accent2">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Statement of Financial Position</a:t>
            </a:r>
            <a:endParaRPr lang="en-GB" dirty="0">
              <a:latin typeface="Arial" panose="020B0604020202020204" pitchFamily="34" charset="0"/>
              <a:cs typeface="Arial" panose="020B0604020202020204" pitchFamily="34" charset="0"/>
            </a:endParaRPr>
          </a:p>
        </p:txBody>
      </p:sp>
      <p:sp>
        <p:nvSpPr>
          <p:cNvPr id="30" name="TextBox 29"/>
          <p:cNvSpPr txBox="1"/>
          <p:nvPr/>
        </p:nvSpPr>
        <p:spPr>
          <a:xfrm>
            <a:off x="5928218" y="4128204"/>
            <a:ext cx="1325457" cy="1200329"/>
          </a:xfrm>
          <a:prstGeom prst="rect">
            <a:avLst/>
          </a:prstGeom>
          <a:solidFill>
            <a:schemeClr val="accent2">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Statement of Financial Position</a:t>
            </a:r>
            <a:endParaRPr lang="en-GB" dirty="0">
              <a:latin typeface="Arial" panose="020B0604020202020204" pitchFamily="34" charset="0"/>
              <a:cs typeface="Arial" panose="020B0604020202020204" pitchFamily="34" charset="0"/>
            </a:endParaRPr>
          </a:p>
        </p:txBody>
      </p:sp>
      <p:sp>
        <p:nvSpPr>
          <p:cNvPr id="31" name="TextBox 30"/>
          <p:cNvSpPr txBox="1"/>
          <p:nvPr/>
        </p:nvSpPr>
        <p:spPr>
          <a:xfrm>
            <a:off x="8102361" y="4128204"/>
            <a:ext cx="1325457" cy="1200329"/>
          </a:xfrm>
          <a:prstGeom prst="rect">
            <a:avLst/>
          </a:prstGeom>
          <a:solidFill>
            <a:schemeClr val="accent2">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Statement of Financial Position</a:t>
            </a:r>
            <a:endParaRPr lang="en-GB"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8"/>
          <p:cNvSpPr>
            <a:spLocks noGrp="1" noRot="1" noChangeAspect="1" noMove="1" noResize="1" noEditPoints="1" noAdjustHandles="1" noChangeArrowheads="1" noChangeShapeType="1" noTextEdit="1"/>
          </p:cNvSpPr>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alphaModFix amt="50000"/>
          </a:blip>
          <a:srcRect t="7865" b="7865"/>
          <a:stretch>
            <a:fillRect/>
          </a:stretch>
        </p:blipFill>
        <p:spPr>
          <a:xfrm>
            <a:off x="20" y="1"/>
            <a:ext cx="12191980" cy="6857999"/>
          </a:xfrm>
          <a:prstGeom prst="rect">
            <a:avLst/>
          </a:prstGeom>
        </p:spPr>
      </p:pic>
      <p:sp>
        <p:nvSpPr>
          <p:cNvPr id="2" name="Title 1"/>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Who might use financial statements?</a:t>
            </a:r>
            <a:endParaRPr lang="en-US" sz="60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2258" y="304800"/>
            <a:ext cx="4713515" cy="369332"/>
          </a:xfrm>
          <a:prstGeom prst="rect">
            <a:avLst/>
          </a:prstGeom>
          <a:noFill/>
        </p:spPr>
        <p:txBody>
          <a:bodyPr wrap="square" rtlCol="0">
            <a:spAutoFit/>
          </a:bodyPr>
          <a:lstStyle/>
          <a:p>
            <a:r>
              <a:rPr lang="en-US" dirty="0"/>
              <a:t>Users of financial statements</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alphaModFix amt="50000"/>
          </a:blip>
          <a:srcRect t="3674" b="6326"/>
          <a:stretch>
            <a:fillRect/>
          </a:stretch>
        </p:blipFill>
        <p:spPr>
          <a:xfrm>
            <a:off x="20" y="1"/>
            <a:ext cx="12191980" cy="6857999"/>
          </a:xfrm>
          <a:prstGeom prst="rect">
            <a:avLst/>
          </a:prstGeom>
        </p:spPr>
      </p:pic>
      <p:sp>
        <p:nvSpPr>
          <p:cNvPr id="2" name="Title 1"/>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Pick a user – what might they use the financial statements for?</a:t>
            </a:r>
            <a:endParaRPr lang="en-US" sz="60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p:cNvSpPr>
            <a:spLocks noGrp="1" noRot="1" noChangeAspect="1" noMove="1" noResize="1" noEditPoints="1" noAdjustHandles="1" noChangeArrowheads="1" noChangeShapeType="1" noTextEdit="1"/>
          </p:cNvSpPr>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828444"/>
          </a:xfrm>
        </p:spPr>
        <p:txBody>
          <a:bodyPr>
            <a:normAutofit/>
          </a:bodyPr>
          <a:lstStyle/>
          <a:p>
            <a:r>
              <a:rPr lang="en-GB" sz="5200" dirty="0">
                <a:latin typeface="Arial" panose="020B0604020202020204" pitchFamily="34" charset="0"/>
                <a:cs typeface="Arial" panose="020B0604020202020204" pitchFamily="34" charset="0"/>
              </a:rPr>
              <a:t>Who uses financial statements and why?</a:t>
            </a:r>
            <a:endParaRPr lang="en-US" sz="5200"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838201" y="2398626"/>
            <a:ext cx="3545063" cy="3730460"/>
          </a:xfrm>
        </p:spPr>
        <p:txBody>
          <a:bodyPr>
            <a:normAutofit/>
          </a:bodyPr>
          <a:lstStyle/>
          <a:p>
            <a:r>
              <a:rPr lang="en-GB" sz="2000" dirty="0">
                <a:latin typeface="Arial" panose="020B0604020202020204" pitchFamily="34" charset="0"/>
                <a:cs typeface="Arial" panose="020B0604020202020204" pitchFamily="34" charset="0"/>
              </a:rPr>
              <a:t>Current/potential investors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Employees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Lenders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Suppliers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Customers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Government and regulators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public</a:t>
            </a:r>
            <a:endParaRPr lang="en-US" sz="20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4695290" y="1510301"/>
            <a:ext cx="7181636" cy="4982574"/>
          </a:xfrm>
        </p:spPr>
        <p:txBody>
          <a:bodyPr>
            <a:normAutofit/>
          </a:bodyPr>
          <a:lstStyle/>
          <a:p>
            <a:r>
              <a:rPr lang="en-GB" sz="2000" dirty="0">
                <a:latin typeface="Arial" panose="020B0604020202020204" pitchFamily="34" charset="0"/>
                <a:cs typeface="Arial" panose="020B0604020202020204" pitchFamily="34" charset="0"/>
              </a:rPr>
              <a:t>Will I get paid?</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Is the company meeting its company law and regulatory requirements?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What is the environmental and social impact of the company?</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What level of profit did the company make?</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Will the company be able to repay borrowings?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How much tax should the company pay?</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Is the company in danger of insolvency?</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Can the company continue to supply my goods?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Should I invest more/sell shares?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Is the company managed effectively?</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Is the company growing?</a:t>
            </a:r>
            <a:endParaRPr lang="en-GB" sz="2000" dirty="0">
              <a:latin typeface="Arial" panose="020B0604020202020204" pitchFamily="34" charset="0"/>
              <a:cs typeface="Arial" panose="020B0604020202020204" pitchFamily="34" charset="0"/>
            </a:endParaRPr>
          </a:p>
          <a:p>
            <a:endParaRPr lang="en-US" sz="13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fontScale="90000"/>
          </a:bodyPr>
          <a:lstStyle/>
          <a:p>
            <a:r>
              <a:rPr lang="en-US" dirty="0"/>
              <a:t>Week 1.2 – Learning Outcomes</a:t>
            </a:r>
            <a:endParaRPr lang="en-GB" dirty="0"/>
          </a:p>
        </p:txBody>
      </p:sp>
      <p:sp>
        <p:nvSpPr>
          <p:cNvPr id="3" name="Content Placeholder 2"/>
          <p:cNvSpPr>
            <a:spLocks noGrp="1"/>
          </p:cNvSpPr>
          <p:nvPr>
            <p:ph idx="1"/>
          </p:nvPr>
        </p:nvSpPr>
        <p:spPr>
          <a:xfrm>
            <a:off x="4965431" y="2438400"/>
            <a:ext cx="6586489" cy="3785419"/>
          </a:xfrm>
        </p:spPr>
        <p:txBody>
          <a:bodyPr>
            <a:normAutofit/>
          </a:bodyPr>
          <a:lstStyle/>
          <a:p>
            <a:pPr>
              <a:buFont typeface="Arial" panose="020B0604020202020204" pitchFamily="34" charset="0"/>
              <a:buChar char="•"/>
            </a:pPr>
            <a:r>
              <a:rPr lang="en-US" sz="1700" b="0" i="0" dirty="0">
                <a:effectLst/>
                <a:latin typeface="Arial" panose="020B0604020202020204" pitchFamily="34" charset="0"/>
              </a:rPr>
              <a:t>Explain the key statements within a company’s Financial Statements;</a:t>
            </a:r>
            <a:endParaRPr lang="en-US" sz="1700" b="0" i="0" dirty="0">
              <a:effectLst/>
              <a:latin typeface="Arial" panose="020B0604020202020204" pitchFamily="34" charset="0"/>
            </a:endParaRPr>
          </a:p>
          <a:p>
            <a:pPr>
              <a:buFont typeface="Arial" panose="020B0604020202020204" pitchFamily="34" charset="0"/>
              <a:buChar char="•"/>
            </a:pPr>
            <a:r>
              <a:rPr lang="en-US" sz="1700" b="0" i="0" dirty="0">
                <a:effectLst/>
                <a:latin typeface="Arial" panose="020B0604020202020204" pitchFamily="34" charset="0"/>
              </a:rPr>
              <a:t>Describe the main users of financial statements and why they would use them;</a:t>
            </a:r>
            <a:endParaRPr lang="en-US" sz="1700" b="0" i="0" dirty="0">
              <a:effectLst/>
              <a:latin typeface="Arial" panose="020B0604020202020204" pitchFamily="34" charset="0"/>
            </a:endParaRPr>
          </a:p>
          <a:p>
            <a:r>
              <a:rPr lang="en-GB" sz="1700" dirty="0">
                <a:latin typeface="Arial" panose="020B0604020202020204" pitchFamily="34" charset="0"/>
                <a:cs typeface="Arial" panose="020B0604020202020204" pitchFamily="34" charset="0"/>
              </a:rPr>
              <a:t>Debate the limitations of financial statements</a:t>
            </a:r>
            <a:endParaRPr lang="en-GB" sz="17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1"/>
          <a:srcRect l="24293" r="30926" b="-1"/>
          <a:stretch>
            <a:fillRect/>
          </a:stretch>
        </p:blipFill>
        <p:spPr>
          <a:xfrm>
            <a:off x="20" y="10"/>
            <a:ext cx="4635571" cy="6857990"/>
          </a:xfrm>
          <a:prstGeom prst="rect">
            <a:avLst/>
          </a:prstGeom>
          <a:effectLst/>
        </p:spPr>
      </p:pic>
      <p:cxnSp>
        <p:nvCxnSpPr>
          <p:cNvPr id="10" name="Straight Connector 9"/>
          <p:cNvCxnSpPr>
            <a:cxnSpLocks noGrp="1" noRot="1" noChangeAspect="1" noMove="1" noResize="1" noEditPoints="1" noAdjustHandles="1" noChangeArrowheads="1" noChangeShapeType="1"/>
          </p:cNvCxnSpPr>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terms…</a:t>
            </a:r>
            <a:endParaRPr lang="en-GB" dirty="0"/>
          </a:p>
        </p:txBody>
      </p:sp>
      <p:sp>
        <p:nvSpPr>
          <p:cNvPr id="3" name="Content Placeholder 2"/>
          <p:cNvSpPr>
            <a:spLocks noGrp="1"/>
          </p:cNvSpPr>
          <p:nvPr>
            <p:ph idx="1"/>
          </p:nvPr>
        </p:nvSpPr>
        <p:spPr/>
        <p:txBody>
          <a:bodyPr>
            <a:normAutofit fontScale="85000" lnSpcReduction="20000"/>
          </a:bodyPr>
          <a:lstStyle/>
          <a:p>
            <a:r>
              <a:rPr lang="en-US" dirty="0"/>
              <a:t>Revenue: Sales made to customers</a:t>
            </a:r>
            <a:endParaRPr lang="en-US" dirty="0"/>
          </a:p>
          <a:p>
            <a:r>
              <a:rPr lang="en-US" dirty="0"/>
              <a:t>Cost of goods sold: the cost of making the sales</a:t>
            </a:r>
            <a:endParaRPr lang="en-US" dirty="0"/>
          </a:p>
          <a:p>
            <a:r>
              <a:rPr lang="en-US" dirty="0"/>
              <a:t>Operating expenses: the cost of marketing the product or administering the business</a:t>
            </a:r>
            <a:endParaRPr lang="en-US" dirty="0"/>
          </a:p>
          <a:p>
            <a:r>
              <a:rPr lang="en-US" dirty="0"/>
              <a:t>Profit: Excess of revenue (sales, turnover) over expenditure (costs of good sold and operating expenses)</a:t>
            </a:r>
            <a:endParaRPr lang="en-US" dirty="0"/>
          </a:p>
          <a:p>
            <a:r>
              <a:rPr lang="en-US" dirty="0"/>
              <a:t>Assets: Business resources that the company owns or has use of</a:t>
            </a:r>
            <a:endParaRPr lang="en-US" dirty="0"/>
          </a:p>
          <a:p>
            <a:r>
              <a:rPr lang="en-US" dirty="0"/>
              <a:t>Equity: the investment or “stake” of the owner, the owner’s value in the business (initial investment in shares, retailed profits)</a:t>
            </a:r>
            <a:endParaRPr lang="en-US" dirty="0"/>
          </a:p>
          <a:p>
            <a:r>
              <a:rPr lang="en-US" dirty="0"/>
              <a:t>Inventory: Stock, goods for resale, raw materials</a:t>
            </a:r>
            <a:endParaRPr lang="en-US" dirty="0"/>
          </a:p>
          <a:p>
            <a:r>
              <a:rPr lang="en-GB" dirty="0"/>
              <a:t>Receivables: money owed to the business</a:t>
            </a:r>
            <a:endParaRPr lang="en-GB" dirty="0"/>
          </a:p>
          <a:p>
            <a:r>
              <a:rPr lang="en-GB" dirty="0"/>
              <a:t>Payables: money the business owes to others</a:t>
            </a:r>
            <a:endParaRPr lang="en-GB" dirty="0"/>
          </a:p>
          <a:p>
            <a:endParaRPr lang="en-GB"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showing decling performance"/>
          <p:cNvPicPr>
            <a:picLocks noChangeAspect="1"/>
          </p:cNvPicPr>
          <p:nvPr/>
        </p:nvPicPr>
        <p:blipFill rotWithShape="1">
          <a:blip r:embed="rId1"/>
          <a:srcRect t="7865" b="7865"/>
          <a:stretch>
            <a:fillRect/>
          </a:stretch>
        </p:blipFill>
        <p:spPr>
          <a:xfrm>
            <a:off x="20" y="10"/>
            <a:ext cx="12191980" cy="6857990"/>
          </a:xfrm>
          <a:prstGeom prst="rect">
            <a:avLst/>
          </a:prstGeom>
        </p:spPr>
      </p:pic>
      <p:sp>
        <p:nvSpPr>
          <p:cNvPr id="11" name="Freeform: Shape 8"/>
          <p:cNvSpPr>
            <a:spLocks noGrp="1" noRot="1" noChangeAspect="1" noMove="1" noResize="1" noEditPoints="1" noAdjustHandles="1" noChangeArrowheads="1" noChangeShapeType="1" noTextEdit="1"/>
          </p:cNvSpPr>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1248" y="4199861"/>
            <a:ext cx="8856059" cy="1336826"/>
          </a:xfrm>
        </p:spPr>
        <p:txBody>
          <a:bodyPr vert="horz" lIns="91440" tIns="45720" rIns="91440" bIns="45720" rtlCol="0" anchor="b">
            <a:normAutofit/>
          </a:bodyPr>
          <a:lstStyle/>
          <a:p>
            <a:r>
              <a:rPr lang="en-US" sz="4200">
                <a:solidFill>
                  <a:srgbClr val="FFFFFF"/>
                </a:solidFill>
              </a:rPr>
              <a:t>Statement of Financial Position (Balance Sheet)</a:t>
            </a:r>
            <a:endParaRPr lang="en-US" sz="42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the balance sheet</a:t>
            </a:r>
            <a:endParaRPr lang="en-GB" dirty="0"/>
          </a:p>
        </p:txBody>
      </p:sp>
      <p:sp>
        <p:nvSpPr>
          <p:cNvPr id="4" name="Rectangle 3"/>
          <p:cNvSpPr>
            <a:spLocks noGrp="1" noChangeArrowheads="1"/>
          </p:cNvSpPr>
          <p:nvPr>
            <p:ph idx="1"/>
          </p:nvPr>
        </p:nvSpPr>
        <p:spPr>
          <a:xfrm>
            <a:off x="2152650" y="1825625"/>
            <a:ext cx="7886700" cy="4351338"/>
          </a:xfrm>
        </p:spPr>
        <p:txBody>
          <a:bodyPr/>
          <a:lstStyle/>
          <a:p>
            <a:pPr marL="0" indent="0">
              <a:buClr>
                <a:srgbClr val="000000"/>
              </a:buClr>
              <a:buNone/>
            </a:pPr>
            <a:r>
              <a:rPr lang="en-AU" altLang="en-US" dirty="0"/>
              <a:t>  </a:t>
            </a:r>
            <a:endParaRPr lang="en-AU" altLang="en-US" dirty="0"/>
          </a:p>
          <a:p>
            <a:pPr>
              <a:buClr>
                <a:srgbClr val="000000"/>
              </a:buClr>
            </a:pPr>
            <a:r>
              <a:rPr lang="en-AU" altLang="en-US" dirty="0"/>
              <a:t>The purpose of the balance sheet is to set out the financial position of a business at a particular point in time, </a:t>
            </a:r>
            <a:r>
              <a:rPr lang="nl-NL" altLang="en-US" dirty="0"/>
              <a:t>the economic resources (</a:t>
            </a:r>
            <a:r>
              <a:rPr lang="nl-NL" altLang="en-US" i="1" dirty="0"/>
              <a:t>assets</a:t>
            </a:r>
            <a:r>
              <a:rPr lang="nl-NL" altLang="en-US" dirty="0"/>
              <a:t>) it controls and where its finance comes from (</a:t>
            </a:r>
            <a:r>
              <a:rPr lang="nl-NL" altLang="en-US" i="1" dirty="0"/>
              <a:t>liabilities </a:t>
            </a:r>
            <a:r>
              <a:rPr lang="nl-NL" altLang="en-US" i="1" dirty="0" err="1"/>
              <a:t>and</a:t>
            </a:r>
            <a:r>
              <a:rPr lang="nl-NL" altLang="en-US" i="1" dirty="0"/>
              <a:t> </a:t>
            </a:r>
            <a:r>
              <a:rPr lang="nl-NL" altLang="en-US" i="1" dirty="0" err="1"/>
              <a:t>equity</a:t>
            </a:r>
            <a:r>
              <a:rPr lang="nl-NL" altLang="en-US" dirty="0"/>
              <a:t>).</a:t>
            </a:r>
            <a:endParaRPr lang="nl-NL" altLang="en-US" dirty="0"/>
          </a:p>
          <a:p>
            <a:pPr>
              <a:buClr>
                <a:srgbClr val="000000"/>
              </a:buClr>
            </a:pPr>
            <a:r>
              <a:rPr lang="en-AU" altLang="en-US" dirty="0"/>
              <a:t>It sets out the assets of the business and the claims against it (liabilities and owners’ equity) at a particular point in time.</a:t>
            </a:r>
            <a:endParaRPr lang="en-AU" altLang="en-US" dirty="0"/>
          </a:p>
          <a:p>
            <a:pPr eaLnBrk="1" hangingPunct="1">
              <a:buClr>
                <a:srgbClr val="000000"/>
              </a:buClr>
              <a:buFontTx/>
              <a:buNone/>
            </a:pPr>
            <a:endParaRPr lang="en-AU" altLang="en-US" dirty="0"/>
          </a:p>
          <a:p>
            <a:pPr eaLnBrk="1" hangingPunct="1">
              <a:buClr>
                <a:srgbClr val="000000"/>
              </a:buClr>
              <a:buFontTx/>
              <a:buNone/>
            </a:pPr>
            <a:endParaRPr lang="en-GB"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8368" y="4522156"/>
            <a:ext cx="4937937" cy="1363215"/>
          </a:xfrm>
        </p:spPr>
        <p:txBody>
          <a:bodyPr vert="horz" lIns="91440" tIns="45720" rIns="91440" bIns="45720" rtlCol="0" anchor="t">
            <a:normAutofit/>
          </a:bodyPr>
          <a:lstStyle/>
          <a:p>
            <a:r>
              <a:rPr lang="en-US" sz="3400" kern="1200">
                <a:solidFill>
                  <a:schemeClr val="tx1"/>
                </a:solidFill>
                <a:latin typeface="+mj-lt"/>
                <a:ea typeface="+mj-ea"/>
                <a:cs typeface="+mj-cs"/>
              </a:rPr>
              <a:t>What types of assets might you find in a business?</a:t>
            </a:r>
            <a:endParaRPr lang="en-US" sz="3400" kern="1200">
              <a:solidFill>
                <a:schemeClr val="tx1"/>
              </a:solidFill>
              <a:latin typeface="+mj-lt"/>
              <a:ea typeface="+mj-ea"/>
              <a:cs typeface="+mj-cs"/>
            </a:endParaRPr>
          </a:p>
        </p:txBody>
      </p:sp>
      <p:sp>
        <p:nvSpPr>
          <p:cNvPr id="24" name="Freeform: Shape 23"/>
          <p:cNvSpPr>
            <a:spLocks noGrp="1" noRot="1" noChangeAspect="1" noMove="1" noResize="1" noEditPoints="1" noAdjustHandles="1" noChangeArrowheads="1" noChangeShapeType="1" noTextEdit="1"/>
          </p:cNvSpPr>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p:cNvSpPr>
            <a:spLocks noGrp="1" noRot="1" noChangeAspect="1" noMove="1" noResize="1" noEditPoints="1" noAdjustHandles="1" noChangeArrowheads="1" noChangeShapeType="1" noTextEdit="1"/>
          </p:cNvSpPr>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Graphical user interface, applicati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21157" r="-1" b="20451"/>
          <a:stretch>
            <a:fillRect/>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4174" r="2" b="2"/>
          <a:stretch>
            <a:fillRect/>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8" name="Oval 27"/>
          <p:cNvSpPr>
            <a:spLocks noGrp="1" noRot="1" noChangeAspect="1" noMove="1" noResize="1" noEditPoints="1" noAdjustHandles="1" noChangeArrowheads="1" noChangeShapeType="1" noTextEdit="1"/>
          </p:cNvSpPr>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Map&#10;&#10;Description automatically generated"/>
          <p:cNvPicPr>
            <a:picLocks noGrp="1" noChangeAspect="1"/>
          </p:cNvPicPr>
          <p:nvPr>
            <p:ph idx="1"/>
          </p:nvPr>
        </p:nvPicPr>
        <p:blipFill rotWithShape="1">
          <a:blip r:embed="rId3">
            <a:extLst>
              <a:ext uri="{28A0092B-C50C-407E-A947-70E740481C1C}">
                <a14:useLocalDpi xmlns:a14="http://schemas.microsoft.com/office/drawing/2010/main" val="0"/>
              </a:ext>
            </a:extLst>
          </a:blip>
          <a:srcRect l="20394" r="13104" b="-3"/>
          <a:stretch>
            <a:fillRect/>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0" name="Freeform: Shape 29"/>
          <p:cNvSpPr>
            <a:spLocks noGrp="1" noRot="1" noChangeAspect="1" noMove="1" noResize="1" noEditPoints="1" noAdjustHandles="1" noChangeArrowheads="1" noChangeShapeType="1" noTextEdit="1"/>
          </p:cNvSpPr>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picture containing outdoor, sky, transport, ground&#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2800" r="24567" b="-2"/>
          <a:stretch>
            <a:fillRect/>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2" name="Freeform: Shape 31"/>
          <p:cNvSpPr>
            <a:spLocks noGrp="1" noRot="1" noChangeAspect="1" noMove="1" noResize="1" noEditPoints="1" noAdjustHandles="1" noChangeArrowheads="1" noChangeShapeType="1" noTextEdit="1"/>
          </p:cNvSpPr>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different, vegetable, several&#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22543" r="9699"/>
          <a:stretch>
            <a:fillRect/>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1524000" y="0"/>
            <a:ext cx="9144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8344122" y="618682"/>
            <a:ext cx="1960404" cy="4794567"/>
          </a:xfrm>
        </p:spPr>
        <p:txBody>
          <a:bodyPr vert="horz" lIns="91440" tIns="45720" rIns="91440" bIns="45720" rtlCol="0" anchor="ctr">
            <a:normAutofit/>
          </a:bodyPr>
          <a:lstStyle/>
          <a:p>
            <a:pPr defTabSz="914400"/>
            <a:r>
              <a:rPr lang="en-US" sz="1900" dirty="0">
                <a:solidFill>
                  <a:srgbClr val="FFFFFF"/>
                </a:solidFill>
              </a:rPr>
              <a:t>Merlin Entertainments Ltd – statement of financial position</a:t>
            </a:r>
            <a:endParaRPr lang="en-US" sz="1900" dirty="0">
              <a:solidFill>
                <a:srgbClr val="FFFFFF"/>
              </a:solidFill>
            </a:endParaRPr>
          </a:p>
        </p:txBody>
      </p:sp>
      <p:sp>
        <p:nvSpPr>
          <p:cNvPr id="11" name="Rounded Rectangle 9"/>
          <p:cNvSpPr>
            <a:spLocks noGrp="1" noRot="1" noChangeAspect="1" noMove="1" noResize="1" noEditPoints="1" noAdjustHandles="1" noChangeArrowheads="1" noChangeShapeType="1" noTextEdit="1"/>
          </p:cNvSpPr>
          <p:nvPr/>
        </p:nvSpPr>
        <p:spPr>
          <a:xfrm>
            <a:off x="1894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Content Placeholder 4"/>
          <p:cNvSpPr>
            <a:spLocks noGrp="1"/>
          </p:cNvSpPr>
          <p:nvPr>
            <p:ph idx="1"/>
          </p:nvPr>
        </p:nvSpPr>
        <p:spPr/>
        <p:txBody>
          <a:bodyPr/>
          <a:lstStyle/>
          <a:p>
            <a:endParaRPr lang="en-GB"/>
          </a:p>
        </p:txBody>
      </p:sp>
      <p:pic>
        <p:nvPicPr>
          <p:cNvPr id="7" name="Picture 6"/>
          <p:cNvPicPr>
            <a:picLocks noChangeAspect="1"/>
          </p:cNvPicPr>
          <p:nvPr/>
        </p:nvPicPr>
        <p:blipFill>
          <a:blip r:embed="rId1"/>
          <a:stretch>
            <a:fillRect/>
          </a:stretch>
        </p:blipFill>
        <p:spPr>
          <a:xfrm>
            <a:off x="1787095" y="305297"/>
            <a:ext cx="6310601" cy="608281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1524000" y="1"/>
            <a:ext cx="9144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93950" y="995318"/>
            <a:ext cx="7404101" cy="1193968"/>
          </a:xfrm>
          <a:solidFill>
            <a:srgbClr val="FFFFFF"/>
          </a:solidFill>
          <a:ln w="38100">
            <a:solidFill>
              <a:srgbClr val="7F7F7F"/>
            </a:solidFill>
            <a:miter lim="800000"/>
          </a:ln>
        </p:spPr>
        <p:txBody>
          <a:bodyPr>
            <a:normAutofit/>
          </a:bodyPr>
          <a:lstStyle/>
          <a:p>
            <a:pPr algn="ctr"/>
            <a:r>
              <a:rPr lang="en-US" sz="3100">
                <a:solidFill>
                  <a:srgbClr val="3F3F3F"/>
                </a:solidFill>
              </a:rPr>
              <a:t>Types of assets</a:t>
            </a:r>
            <a:endParaRPr lang="en-GB" sz="3100">
              <a:solidFill>
                <a:srgbClr val="3F3F3F"/>
              </a:solidFill>
            </a:endParaRPr>
          </a:p>
        </p:txBody>
      </p:sp>
      <p:sp>
        <p:nvSpPr>
          <p:cNvPr id="3" name="Content Placeholder 2"/>
          <p:cNvSpPr>
            <a:spLocks noGrp="1"/>
          </p:cNvSpPr>
          <p:nvPr>
            <p:ph sz="half" idx="1"/>
          </p:nvPr>
        </p:nvSpPr>
        <p:spPr>
          <a:xfrm>
            <a:off x="2631687" y="2888251"/>
            <a:ext cx="3223013" cy="2959777"/>
          </a:xfrm>
        </p:spPr>
        <p:txBody>
          <a:bodyPr anchor="t">
            <a:normAutofit/>
          </a:bodyPr>
          <a:lstStyle/>
          <a:p>
            <a:pPr marL="0" indent="0">
              <a:buNone/>
            </a:pPr>
            <a:r>
              <a:rPr lang="en-US" sz="2000" dirty="0"/>
              <a:t>Current</a:t>
            </a:r>
            <a:endParaRPr lang="en-US" sz="2000" dirty="0"/>
          </a:p>
          <a:p>
            <a:r>
              <a:rPr lang="en-US" sz="2000" dirty="0"/>
              <a:t>Held for sale or consumption</a:t>
            </a:r>
            <a:endParaRPr lang="en-US" sz="2000" dirty="0"/>
          </a:p>
          <a:p>
            <a:r>
              <a:rPr lang="en-US" sz="2000" dirty="0"/>
              <a:t>Lifespan of a year of less</a:t>
            </a:r>
            <a:endParaRPr lang="en-US" sz="2000" dirty="0"/>
          </a:p>
          <a:p>
            <a:r>
              <a:rPr lang="en-US" sz="2000" dirty="0"/>
              <a:t>Held principally for trading</a:t>
            </a:r>
            <a:endParaRPr lang="en-US" sz="2000" dirty="0"/>
          </a:p>
          <a:p>
            <a:r>
              <a:rPr lang="en-US" sz="2000" dirty="0"/>
              <a:t>Cash or liquid short term investments</a:t>
            </a:r>
            <a:endParaRPr lang="en-GB" sz="2000" dirty="0"/>
          </a:p>
        </p:txBody>
      </p:sp>
      <p:cxnSp>
        <p:nvCxnSpPr>
          <p:cNvPr id="11" name="Straight Connector 10"/>
          <p:cNvCxnSpPr>
            <a:cxnSpLocks noGrp="1" noRot="1" noChangeAspect="1" noMove="1" noResize="1" noEditPoints="1" noAdjustHandles="1" noChangeArrowheads="1" noChangeShapeType="1"/>
          </p:cNvCxnSpPr>
          <p:nvPr/>
        </p:nvCxnSpPr>
        <p:spPr>
          <a:xfrm>
            <a:off x="6096000" y="2888251"/>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6337299" y="2888250"/>
            <a:ext cx="3219445" cy="2959778"/>
          </a:xfrm>
        </p:spPr>
        <p:txBody>
          <a:bodyPr anchor="t">
            <a:normAutofit/>
          </a:bodyPr>
          <a:lstStyle/>
          <a:p>
            <a:pPr marL="0" indent="0">
              <a:buNone/>
            </a:pPr>
            <a:r>
              <a:rPr lang="en-US" sz="2000" dirty="0"/>
              <a:t>Non Current</a:t>
            </a:r>
            <a:endParaRPr lang="en-US" sz="2000" dirty="0"/>
          </a:p>
          <a:p>
            <a:r>
              <a:rPr lang="en-US" sz="2000" dirty="0"/>
              <a:t>Held for longer term</a:t>
            </a:r>
            <a:endParaRPr lang="en-US" sz="2000" dirty="0"/>
          </a:p>
          <a:p>
            <a:r>
              <a:rPr lang="en-US" sz="2000" dirty="0"/>
              <a:t>Business may be done </a:t>
            </a:r>
            <a:r>
              <a:rPr lang="en-US" sz="2000" i="1" dirty="0"/>
              <a:t>in or with</a:t>
            </a:r>
            <a:r>
              <a:rPr lang="en-US" sz="2000" dirty="0"/>
              <a:t> them (i.e. not consumed)</a:t>
            </a:r>
            <a:endParaRPr lang="en-US" sz="2000" dirty="0"/>
          </a:p>
          <a:p>
            <a:r>
              <a:rPr lang="en-US" sz="2000" dirty="0"/>
              <a:t>Tangible and intangible</a:t>
            </a:r>
            <a:endParaRPr lang="en-US" sz="2000" dirty="0"/>
          </a:p>
          <a:p>
            <a:endParaRPr lang="en-GB" sz="1700" dirty="0"/>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2"/>
          <p:cNvSpPr txBox="1">
            <a:spLocks noChangeArrowheads="1"/>
          </p:cNvSpPr>
          <p:nvPr/>
        </p:nvSpPr>
        <p:spPr bwMode="auto">
          <a:xfrm>
            <a:off x="2543176" y="107951"/>
            <a:ext cx="7693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t>Figure 2.3 The circulating nature of current assets</a:t>
            </a:r>
            <a:endParaRPr kumimoji="0" lang="en-GB" altLang="en-US" sz="2400" b="0" i="0" u="none" strike="noStrike" kern="1200" cap="none" spc="0" normalizeH="0" baseline="0" noProof="0">
              <a:ln>
                <a:noFill/>
              </a:ln>
              <a:solidFill>
                <a:srgbClr val="007FA3"/>
              </a:solidFill>
              <a:effectLst/>
              <a:uLnTx/>
              <a:uFillTx/>
              <a:latin typeface="Arial" panose="020B0604020202020204" pitchFamily="34" charset="0"/>
              <a:ea typeface="+mn-ea"/>
              <a:cs typeface="+mn-cs"/>
            </a:endParaRPr>
          </a:p>
        </p:txBody>
      </p:sp>
      <p:grpSp>
        <p:nvGrpSpPr>
          <p:cNvPr id="18435" name="Group 15"/>
          <p:cNvGrpSpPr/>
          <p:nvPr/>
        </p:nvGrpSpPr>
        <p:grpSpPr bwMode="auto">
          <a:xfrm>
            <a:off x="3211514" y="1430338"/>
            <a:ext cx="5768975" cy="3905250"/>
            <a:chOff x="1018" y="710"/>
            <a:chExt cx="3633" cy="2460"/>
          </a:xfrm>
        </p:grpSpPr>
        <p:sp>
          <p:nvSpPr>
            <p:cNvPr id="18436" name="AutoShape 16"/>
            <p:cNvSpPr>
              <a:spLocks noChangeArrowheads="1"/>
            </p:cNvSpPr>
            <p:nvPr/>
          </p:nvSpPr>
          <p:spPr bwMode="auto">
            <a:xfrm rot="7142347">
              <a:off x="1498" y="1793"/>
              <a:ext cx="1090" cy="417"/>
            </a:xfrm>
            <a:prstGeom prst="leftArrow">
              <a:avLst>
                <a:gd name="adj1" fmla="val 50000"/>
                <a:gd name="adj2" fmla="val 31258"/>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7" name="AutoShape 17"/>
            <p:cNvSpPr>
              <a:spLocks noChangeArrowheads="1"/>
            </p:cNvSpPr>
            <p:nvPr/>
          </p:nvSpPr>
          <p:spPr bwMode="auto">
            <a:xfrm>
              <a:off x="1018" y="2291"/>
              <a:ext cx="1267" cy="810"/>
            </a:xfrm>
            <a:prstGeom prst="cube">
              <a:avLst>
                <a:gd name="adj" fmla="val 13782"/>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8" name="Text Box 18"/>
            <p:cNvSpPr txBox="1">
              <a:spLocks noChangeArrowheads="1"/>
            </p:cNvSpPr>
            <p:nvPr/>
          </p:nvSpPr>
          <p:spPr bwMode="auto">
            <a:xfrm>
              <a:off x="1188" y="2599"/>
              <a:ext cx="8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Cash</a:t>
              </a:r>
              <a:endPar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9" name="AutoShape 19"/>
            <p:cNvSpPr>
              <a:spLocks noChangeArrowheads="1"/>
            </p:cNvSpPr>
            <p:nvPr/>
          </p:nvSpPr>
          <p:spPr bwMode="auto">
            <a:xfrm>
              <a:off x="2216" y="2504"/>
              <a:ext cx="1091" cy="420"/>
            </a:xfrm>
            <a:prstGeom prst="leftArrow">
              <a:avLst>
                <a:gd name="adj1" fmla="val 50000"/>
                <a:gd name="adj2" fmla="val 31063"/>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40" name="AutoShape 20"/>
            <p:cNvSpPr>
              <a:spLocks noChangeArrowheads="1"/>
            </p:cNvSpPr>
            <p:nvPr/>
          </p:nvSpPr>
          <p:spPr bwMode="auto">
            <a:xfrm>
              <a:off x="3253" y="2291"/>
              <a:ext cx="1398" cy="810"/>
            </a:xfrm>
            <a:prstGeom prst="cube">
              <a:avLst>
                <a:gd name="adj" fmla="val 13782"/>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41" name="Text Box 21"/>
            <p:cNvSpPr txBox="1">
              <a:spLocks noChangeArrowheads="1"/>
            </p:cNvSpPr>
            <p:nvPr/>
          </p:nvSpPr>
          <p:spPr bwMode="auto">
            <a:xfrm>
              <a:off x="3238" y="2536"/>
              <a:ext cx="133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Trade receivables</a:t>
              </a:r>
              <a:b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42" name="AutoShape 22"/>
            <p:cNvSpPr>
              <a:spLocks noChangeArrowheads="1"/>
            </p:cNvSpPr>
            <p:nvPr/>
          </p:nvSpPr>
          <p:spPr bwMode="auto">
            <a:xfrm rot="14297766" flipV="1">
              <a:off x="2967" y="1671"/>
              <a:ext cx="1091" cy="427"/>
            </a:xfrm>
            <a:prstGeom prst="leftArrow">
              <a:avLst>
                <a:gd name="adj1" fmla="val 50000"/>
                <a:gd name="adj2" fmla="val 30554"/>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43" name="AutoShape 23"/>
            <p:cNvSpPr>
              <a:spLocks noChangeArrowheads="1"/>
            </p:cNvSpPr>
            <p:nvPr/>
          </p:nvSpPr>
          <p:spPr bwMode="auto">
            <a:xfrm>
              <a:off x="2142" y="710"/>
              <a:ext cx="1286" cy="810"/>
            </a:xfrm>
            <a:prstGeom prst="cube">
              <a:avLst>
                <a:gd name="adj" fmla="val 13782"/>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44" name="Text Box 24"/>
            <p:cNvSpPr txBox="1">
              <a:spLocks noChangeArrowheads="1"/>
            </p:cNvSpPr>
            <p:nvPr/>
          </p:nvSpPr>
          <p:spPr bwMode="auto">
            <a:xfrm>
              <a:off x="2231" y="1041"/>
              <a:ext cx="101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Inventories</a:t>
              </a:r>
              <a:b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52650" y="365127"/>
            <a:ext cx="7886700" cy="712560"/>
          </a:xfrm>
        </p:spPr>
        <p:txBody>
          <a:bodyPr/>
          <a:lstStyle/>
          <a:p>
            <a:r>
              <a:rPr lang="en-US" dirty="0"/>
              <a:t>Intangible assets</a:t>
            </a:r>
            <a:endParaRPr lang="en-GB" dirty="0"/>
          </a:p>
        </p:txBody>
      </p:sp>
      <p:sp>
        <p:nvSpPr>
          <p:cNvPr id="7" name="Rectangle 3"/>
          <p:cNvSpPr>
            <a:spLocks noGrp="1" noChangeArrowheads="1"/>
          </p:cNvSpPr>
          <p:nvPr>
            <p:ph idx="1"/>
          </p:nvPr>
        </p:nvSpPr>
        <p:spPr>
          <a:xfrm>
            <a:off x="2152650" y="1219201"/>
            <a:ext cx="7886700" cy="4957763"/>
          </a:xfrm>
        </p:spPr>
        <p:txBody>
          <a:bodyPr>
            <a:normAutofit/>
          </a:bodyPr>
          <a:lstStyle/>
          <a:p>
            <a:pPr marL="0" indent="0">
              <a:buNone/>
            </a:pPr>
            <a:r>
              <a:rPr lang="en-US" altLang="zh-CN" sz="1900" b="1" dirty="0"/>
              <a:t>Goodwill:</a:t>
            </a:r>
            <a:endParaRPr lang="en-US" altLang="zh-CN" sz="1900" b="1" dirty="0"/>
          </a:p>
          <a:p>
            <a:r>
              <a:rPr lang="en-US" altLang="zh-CN" sz="1900" dirty="0"/>
              <a:t>Represents for example brand name, strong management team, business contacts, staff relations</a:t>
            </a:r>
            <a:endParaRPr lang="en-US" altLang="zh-CN" sz="1900" dirty="0"/>
          </a:p>
          <a:p>
            <a:r>
              <a:rPr lang="en-US" altLang="zh-CN" sz="1900" dirty="0"/>
              <a:t>Not possible to identify created goodwill separately from the business – subjective so cannot be recorded.</a:t>
            </a:r>
            <a:endParaRPr lang="en-US" altLang="zh-CN" sz="1900" dirty="0"/>
          </a:p>
          <a:p>
            <a:r>
              <a:rPr lang="en-US" altLang="zh-CN" sz="1900" dirty="0"/>
              <a:t>Purchased goodwill = price paid – (fair value of the assets – liabilities) – objective so can be recorded.</a:t>
            </a:r>
            <a:endParaRPr lang="en-US" altLang="zh-CN" sz="1900" dirty="0"/>
          </a:p>
          <a:p>
            <a:r>
              <a:rPr lang="en-US" altLang="zh-CN" sz="1900" dirty="0"/>
              <a:t>Subject to annual impairment review</a:t>
            </a:r>
            <a:endParaRPr lang="en-US" altLang="zh-CN" sz="1900" dirty="0"/>
          </a:p>
          <a:p>
            <a:pPr marL="0" indent="0">
              <a:buNone/>
            </a:pPr>
            <a:r>
              <a:rPr lang="en-US" altLang="zh-CN" sz="1900" b="1" dirty="0"/>
              <a:t>Other intangibles:</a:t>
            </a:r>
            <a:endParaRPr lang="en-US" altLang="zh-CN" sz="1900" b="1" dirty="0"/>
          </a:p>
          <a:p>
            <a:r>
              <a:rPr lang="en-US" altLang="zh-CN" sz="1900" dirty="0"/>
              <a:t>For example, trademarks, patents.</a:t>
            </a:r>
            <a:endParaRPr lang="en-US" altLang="zh-CN" sz="1900" dirty="0"/>
          </a:p>
          <a:p>
            <a:r>
              <a:rPr lang="en-US" altLang="zh-CN" sz="1900" dirty="0"/>
              <a:t>Stated at cost and </a:t>
            </a:r>
            <a:r>
              <a:rPr lang="en-US" altLang="zh-CN" sz="1900" dirty="0" err="1"/>
              <a:t>amortised</a:t>
            </a:r>
            <a:r>
              <a:rPr lang="en-US" altLang="zh-CN" sz="1900" dirty="0"/>
              <a:t> over useful economic life </a:t>
            </a:r>
            <a:endParaRPr lang="en-US" altLang="zh-CN" sz="1900" dirty="0"/>
          </a:p>
          <a:p>
            <a:pPr>
              <a:buFont typeface="Wingdings" panose="05000000000000000000" pitchFamily="2" charset="2"/>
              <a:buNone/>
            </a:pPr>
            <a:endParaRPr lang="en-GB" altLang="en-US"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p:cNvSpPr>
            <a:spLocks noGrp="1"/>
          </p:cNvSpPr>
          <p:nvPr>
            <p:ph type="title"/>
          </p:nvPr>
        </p:nvSpPr>
        <p:spPr>
          <a:xfrm>
            <a:off x="838200" y="557189"/>
            <a:ext cx="3374136" cy="5567891"/>
          </a:xfrm>
        </p:spPr>
        <p:txBody>
          <a:bodyPr>
            <a:normAutofit/>
          </a:bodyPr>
          <a:lstStyle/>
          <a:p>
            <a:r>
              <a:rPr lang="en-US" sz="5200"/>
              <a:t>Typical assets</a:t>
            </a:r>
            <a:endParaRPr lang="en-GB" sz="5200"/>
          </a:p>
        </p:txBody>
      </p:sp>
      <p:graphicFrame>
        <p:nvGraphicFramePr>
          <p:cNvPr id="12" name="Rectangle 3"/>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2152650" y="5186423"/>
            <a:ext cx="7886700" cy="1114382"/>
          </a:xfrm>
        </p:spPr>
        <p:txBody>
          <a:bodyPr vert="horz" lIns="91440" tIns="45720" rIns="91440" bIns="45720" rtlCol="0" anchor="ctr">
            <a:normAutofit/>
          </a:bodyPr>
          <a:lstStyle/>
          <a:p>
            <a:pPr algn="ctr" defTabSz="914400"/>
            <a:r>
              <a:rPr lang="en-US" sz="4500"/>
              <a:t>What is depreciation?</a:t>
            </a:r>
            <a:endParaRPr lang="en-US" sz="4500"/>
          </a:p>
        </p:txBody>
      </p:sp>
      <p:pic>
        <p:nvPicPr>
          <p:cNvPr id="8" name="Content Placeholder 7" descr="A picture containing outdoor, sky, transport, ground&#10;&#10;Description automatically generated"/>
          <p:cNvPicPr>
            <a:picLocks noGrp="1" noChangeAspect="1"/>
          </p:cNvPicPr>
          <p:nvPr>
            <p:ph idx="1"/>
          </p:nvPr>
        </p:nvPicPr>
        <p:blipFill rotWithShape="1">
          <a:blip r:embed="rId1">
            <a:extLst>
              <a:ext uri="{28A0092B-C50C-407E-A947-70E740481C1C}">
                <a14:useLocalDpi xmlns:a14="http://schemas.microsoft.com/office/drawing/2010/main" val="0"/>
              </a:ext>
            </a:extLst>
          </a:blip>
          <a:srcRect t="5003" b="10300"/>
          <a:stretch>
            <a:fillRect/>
          </a:stretch>
        </p:blipFill>
        <p:spPr>
          <a:xfrm>
            <a:off x="1524020" y="11"/>
            <a:ext cx="9143980" cy="50146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814" y="772159"/>
            <a:ext cx="4087306" cy="2061953"/>
          </a:xfrm>
        </p:spPr>
        <p:txBody>
          <a:bodyPr vert="horz" lIns="91440" tIns="45720" rIns="91440" bIns="45720" rtlCol="0" anchor="b">
            <a:normAutofit/>
          </a:bodyPr>
          <a:lstStyle/>
          <a:p>
            <a:r>
              <a:rPr lang="en-US" sz="4000" dirty="0">
                <a:cs typeface="Arial" panose="020B0604020202020204" pitchFamily="34" charset="0"/>
              </a:rPr>
              <a:t>Agency &amp; Stakeholder Theory - Enron</a:t>
            </a:r>
            <a:endParaRPr lang="en-US" sz="4000" dirty="0">
              <a:cs typeface="Arial" panose="020B0604020202020204" pitchFamily="34" charset="0"/>
            </a:endParaRPr>
          </a:p>
        </p:txBody>
      </p:sp>
      <p:sp>
        <p:nvSpPr>
          <p:cNvPr id="3" name="Subtitle 2"/>
          <p:cNvSpPr>
            <a:spLocks noGrp="1"/>
          </p:cNvSpPr>
          <p:nvPr>
            <p:ph type="subTitle" idx="1"/>
          </p:nvPr>
        </p:nvSpPr>
        <p:spPr>
          <a:xfrm>
            <a:off x="7434132" y="3316712"/>
            <a:ext cx="4087305" cy="3251729"/>
          </a:xfrm>
        </p:spPr>
        <p:txBody>
          <a:bodyPr vert="horz" lIns="91440" tIns="45720" rIns="91440" bIns="45720" rtlCol="0" anchor="t">
            <a:normAutofit fontScale="62500" lnSpcReduction="20000"/>
          </a:bodyPr>
          <a:lstStyle/>
          <a:p>
            <a:pPr>
              <a:lnSpc>
                <a:spcPct val="90000"/>
              </a:lnSpc>
              <a:spcBef>
                <a:spcPts val="1000"/>
              </a:spcBef>
            </a:pPr>
            <a:r>
              <a:rPr lang="en-US" sz="5100" dirty="0">
                <a:cs typeface="Arial" panose="020B0604020202020204" pitchFamily="34" charset="0"/>
              </a:rPr>
              <a:t>Who is responsible for the collapse of Enron?</a:t>
            </a:r>
            <a:endParaRPr lang="en-US" sz="5100" dirty="0">
              <a:cs typeface="Arial" panose="020B0604020202020204" pitchFamily="34" charset="0"/>
            </a:endParaRPr>
          </a:p>
          <a:p>
            <a:pPr>
              <a:lnSpc>
                <a:spcPct val="90000"/>
              </a:lnSpc>
              <a:spcBef>
                <a:spcPts val="1000"/>
              </a:spcBef>
            </a:pPr>
            <a:r>
              <a:rPr lang="en-US" sz="5100" dirty="0">
                <a:cs typeface="Arial" panose="020B0604020202020204" pitchFamily="34" charset="0"/>
              </a:rPr>
              <a:t>What steps could be, or have been, taken to prevent this sort of failure in the future?</a:t>
            </a:r>
            <a:endParaRPr lang="en-US" sz="5100" dirty="0">
              <a:cs typeface="Arial" panose="020B0604020202020204" pitchFamily="34" charset="0"/>
            </a:endParaRPr>
          </a:p>
          <a:p>
            <a:pPr>
              <a:lnSpc>
                <a:spcPct val="90000"/>
              </a:lnSpc>
              <a:spcBef>
                <a:spcPts val="1000"/>
              </a:spcBef>
            </a:pPr>
            <a:endParaRPr lang="en-US" sz="1600" dirty="0">
              <a:latin typeface="+mn-lt"/>
            </a:endParaRPr>
          </a:p>
        </p:txBody>
      </p:sp>
      <p:sp>
        <p:nvSpPr>
          <p:cNvPr id="20" name="Freeform: Shape 9"/>
          <p:cNvSpPr>
            <a:spLocks noGrp="1" noRot="1" noChangeAspect="1" noMove="1" noResize="1" noEditPoints="1" noAdjustHandles="1" noChangeArrowheads="1" noChangeShapeType="1" noTextEdit="1"/>
          </p:cNvSpPr>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r="1" b="1115"/>
          <a:stretch>
            <a:fill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Depreciation</a:t>
            </a:r>
            <a:endParaRPr lang="en-GB" dirty="0"/>
          </a:p>
        </p:txBody>
      </p:sp>
      <p:sp>
        <p:nvSpPr>
          <p:cNvPr id="3" name="Content Placeholder 2"/>
          <p:cNvSpPr>
            <a:spLocks noGrp="1"/>
          </p:cNvSpPr>
          <p:nvPr>
            <p:ph idx="1"/>
          </p:nvPr>
        </p:nvSpPr>
        <p:spPr/>
        <p:txBody>
          <a:bodyPr>
            <a:normAutofit/>
          </a:bodyPr>
          <a:lstStyle/>
          <a:p>
            <a:r>
              <a:rPr lang="en-US" altLang="en-US" sz="2000" dirty="0"/>
              <a:t>Depreciation is the allowance for wear and tear on some fixed assets like, plant and machinery.  It is an allowance for:</a:t>
            </a:r>
            <a:endParaRPr lang="en-US" altLang="en-US" sz="2000" dirty="0"/>
          </a:p>
          <a:p>
            <a:pPr marL="800100" lvl="1" indent="-457200" algn="just">
              <a:buFont typeface="+mj-lt"/>
              <a:buAutoNum type="alphaLcParenR"/>
            </a:pPr>
            <a:r>
              <a:rPr lang="en-GB" altLang="en-US" sz="2000" dirty="0"/>
              <a:t>Wearing out, </a:t>
            </a:r>
            <a:endParaRPr lang="en-GB" altLang="en-US" sz="2000" dirty="0"/>
          </a:p>
          <a:p>
            <a:pPr marL="800100" lvl="1" indent="-457200" algn="just">
              <a:buFont typeface="+mj-lt"/>
              <a:buAutoNum type="alphaLcParenR"/>
            </a:pPr>
            <a:r>
              <a:rPr lang="en-GB" altLang="en-US" sz="2000" dirty="0"/>
              <a:t>Consumption or </a:t>
            </a:r>
            <a:endParaRPr lang="en-GB" altLang="en-US" sz="2000" dirty="0"/>
          </a:p>
          <a:p>
            <a:pPr marL="800100" lvl="1" indent="-457200" algn="just">
              <a:buFont typeface="+mj-lt"/>
              <a:buAutoNum type="alphaLcParenR"/>
            </a:pPr>
            <a:r>
              <a:rPr lang="en-GB" altLang="en-US" sz="2000" dirty="0"/>
              <a:t>other reductions in the useful economic life of a fixed asset,</a:t>
            </a:r>
            <a:endParaRPr lang="en-US" altLang="en-US" sz="2000" dirty="0"/>
          </a:p>
          <a:p>
            <a:r>
              <a:rPr lang="en-GB" sz="2000" dirty="0"/>
              <a:t>NOT A CASH FLOW!!!!</a:t>
            </a:r>
            <a:endParaRPr lang="en-GB" sz="2000" dirty="0"/>
          </a:p>
          <a:p>
            <a:r>
              <a:rPr lang="en-US" altLang="en-US" sz="2000" dirty="0"/>
              <a:t>Accumulated depreciation shows amount that the asset has lost in value since its purchase</a:t>
            </a:r>
            <a:endParaRPr lang="en-US" altLang="en-US" sz="2000" dirty="0"/>
          </a:p>
          <a:p>
            <a:r>
              <a:rPr lang="en-US" sz="2000" dirty="0"/>
              <a:t>You can depreciate on a straight line or a reducing balance (%) method.</a:t>
            </a:r>
            <a:endParaRPr lang="en-GB"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0"/>
          <p:cNvSpPr>
            <a:spLocks noGrp="1" noRot="1" noChangeAspect="1" noMove="1" noResize="1" noEditPoints="1" noAdjustHandles="1" noChangeArrowheads="1" noChangeShapeType="1" noTextEdit="1"/>
          </p:cNvSpPr>
          <p:nvPr/>
        </p:nvSpPr>
        <p:spPr>
          <a:xfrm>
            <a:off x="1524000" y="1"/>
            <a:ext cx="9144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2393950" y="995318"/>
            <a:ext cx="7404101" cy="1193968"/>
          </a:xfrm>
          <a:solidFill>
            <a:srgbClr val="FFFFFF"/>
          </a:solidFill>
          <a:ln w="38100">
            <a:solidFill>
              <a:srgbClr val="7F7F7F"/>
            </a:solidFill>
            <a:miter lim="800000"/>
          </a:ln>
        </p:spPr>
        <p:txBody>
          <a:bodyPr>
            <a:normAutofit/>
          </a:bodyPr>
          <a:lstStyle/>
          <a:p>
            <a:pPr algn="ctr"/>
            <a:r>
              <a:rPr lang="en-US" sz="3100">
                <a:solidFill>
                  <a:srgbClr val="3F3F3F"/>
                </a:solidFill>
              </a:rPr>
              <a:t>Claims</a:t>
            </a:r>
            <a:endParaRPr lang="en-GB" sz="3100">
              <a:solidFill>
                <a:srgbClr val="3F3F3F"/>
              </a:solidFill>
            </a:endParaRPr>
          </a:p>
        </p:txBody>
      </p:sp>
      <p:sp>
        <p:nvSpPr>
          <p:cNvPr id="5" name="Content Placeholder 4"/>
          <p:cNvSpPr>
            <a:spLocks noGrp="1"/>
          </p:cNvSpPr>
          <p:nvPr>
            <p:ph sz="half" idx="1"/>
          </p:nvPr>
        </p:nvSpPr>
        <p:spPr>
          <a:xfrm>
            <a:off x="2631687" y="2888251"/>
            <a:ext cx="3223013" cy="2959777"/>
          </a:xfrm>
        </p:spPr>
        <p:txBody>
          <a:bodyPr anchor="t">
            <a:normAutofit lnSpcReduction="10000"/>
          </a:bodyPr>
          <a:lstStyle/>
          <a:p>
            <a:pPr marL="0" indent="0">
              <a:buNone/>
            </a:pPr>
            <a:r>
              <a:rPr lang="en-US" sz="2400" dirty="0"/>
              <a:t>Equity</a:t>
            </a:r>
            <a:endParaRPr lang="en-US" sz="2400" dirty="0"/>
          </a:p>
          <a:p>
            <a:r>
              <a:rPr lang="en-US" sz="2400" dirty="0"/>
              <a:t>The </a:t>
            </a:r>
            <a:r>
              <a:rPr lang="en-US" sz="2400" i="1" dirty="0"/>
              <a:t>owner’s</a:t>
            </a:r>
            <a:r>
              <a:rPr lang="en-US" sz="2400" dirty="0"/>
              <a:t> claim against the business.</a:t>
            </a:r>
            <a:endParaRPr lang="en-US" sz="2400" dirty="0"/>
          </a:p>
          <a:p>
            <a:r>
              <a:rPr lang="en-US" sz="2400" dirty="0"/>
              <a:t>Ordinary shares plus reserves</a:t>
            </a:r>
            <a:endParaRPr lang="en-US" sz="2400" dirty="0"/>
          </a:p>
          <a:p>
            <a:r>
              <a:rPr lang="en-US" sz="2400" dirty="0"/>
              <a:t>Capital.</a:t>
            </a:r>
            <a:endParaRPr lang="en-US" sz="2400" dirty="0"/>
          </a:p>
          <a:p>
            <a:r>
              <a:rPr lang="en-GB" sz="2400" dirty="0"/>
              <a:t>Separate legal identity</a:t>
            </a:r>
            <a:endParaRPr lang="en-GB" sz="2400" dirty="0"/>
          </a:p>
        </p:txBody>
      </p:sp>
      <p:cxnSp>
        <p:nvCxnSpPr>
          <p:cNvPr id="18" name="Straight Connector 12"/>
          <p:cNvCxnSpPr>
            <a:cxnSpLocks noGrp="1" noRot="1" noChangeAspect="1" noMove="1" noResize="1" noEditPoints="1" noAdjustHandles="1" noChangeArrowheads="1" noChangeShapeType="1"/>
          </p:cNvCxnSpPr>
          <p:nvPr/>
        </p:nvCxnSpPr>
        <p:spPr>
          <a:xfrm>
            <a:off x="6096000" y="2888251"/>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2"/>
          </p:nvPr>
        </p:nvSpPr>
        <p:spPr>
          <a:xfrm>
            <a:off x="6337299" y="2888250"/>
            <a:ext cx="3219445" cy="2959778"/>
          </a:xfrm>
        </p:spPr>
        <p:txBody>
          <a:bodyPr anchor="t">
            <a:normAutofit lnSpcReduction="10000"/>
          </a:bodyPr>
          <a:lstStyle/>
          <a:p>
            <a:pPr marL="0" indent="0">
              <a:buNone/>
            </a:pPr>
            <a:r>
              <a:rPr lang="en-US" sz="2400" dirty="0"/>
              <a:t>Liabilities </a:t>
            </a:r>
            <a:endParaRPr lang="en-US" sz="2400" dirty="0"/>
          </a:p>
          <a:p>
            <a:r>
              <a:rPr lang="en-US" sz="2400" dirty="0"/>
              <a:t>Other parties</a:t>
            </a:r>
            <a:endParaRPr lang="en-US" sz="2400" dirty="0"/>
          </a:p>
          <a:p>
            <a:r>
              <a:rPr lang="en-US" sz="2400" dirty="0"/>
              <a:t>For example, money owed for raw materials, upfront customer prepayments</a:t>
            </a:r>
            <a:endParaRPr lang="en-GB" sz="2400" dirty="0"/>
          </a:p>
        </p:txBody>
      </p:sp>
    </p:spTree>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1524000" y="1"/>
            <a:ext cx="9144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93950" y="995318"/>
            <a:ext cx="7404101" cy="1193968"/>
          </a:xfrm>
          <a:solidFill>
            <a:srgbClr val="FFFFFF"/>
          </a:solidFill>
          <a:ln w="38100">
            <a:solidFill>
              <a:srgbClr val="7F7F7F"/>
            </a:solidFill>
            <a:miter lim="800000"/>
          </a:ln>
        </p:spPr>
        <p:txBody>
          <a:bodyPr>
            <a:normAutofit/>
          </a:bodyPr>
          <a:lstStyle/>
          <a:p>
            <a:pPr algn="ctr"/>
            <a:r>
              <a:rPr lang="en-US" sz="3100" dirty="0">
                <a:solidFill>
                  <a:srgbClr val="3F3F3F"/>
                </a:solidFill>
              </a:rPr>
              <a:t>Types of claim</a:t>
            </a:r>
            <a:endParaRPr lang="en-GB" sz="3100" dirty="0">
              <a:solidFill>
                <a:srgbClr val="3F3F3F"/>
              </a:solidFill>
            </a:endParaRPr>
          </a:p>
        </p:txBody>
      </p:sp>
      <p:sp>
        <p:nvSpPr>
          <p:cNvPr id="3" name="Content Placeholder 2"/>
          <p:cNvSpPr>
            <a:spLocks noGrp="1"/>
          </p:cNvSpPr>
          <p:nvPr>
            <p:ph sz="half" idx="1"/>
          </p:nvPr>
        </p:nvSpPr>
        <p:spPr>
          <a:xfrm>
            <a:off x="2631687" y="2888251"/>
            <a:ext cx="3223013" cy="2959777"/>
          </a:xfrm>
        </p:spPr>
        <p:txBody>
          <a:bodyPr anchor="t">
            <a:normAutofit/>
          </a:bodyPr>
          <a:lstStyle/>
          <a:p>
            <a:pPr marL="0" indent="0">
              <a:buNone/>
            </a:pPr>
            <a:r>
              <a:rPr lang="en-US" sz="2000" dirty="0"/>
              <a:t>Current</a:t>
            </a:r>
            <a:endParaRPr lang="en-US" sz="2000" dirty="0"/>
          </a:p>
          <a:p>
            <a:r>
              <a:rPr lang="en-US" sz="2000" dirty="0"/>
              <a:t>Settled in a year or less</a:t>
            </a:r>
            <a:endParaRPr lang="en-US" sz="2000" dirty="0"/>
          </a:p>
          <a:p>
            <a:r>
              <a:rPr lang="en-US" sz="2000" dirty="0"/>
              <a:t>Arise from trading</a:t>
            </a:r>
            <a:endParaRPr lang="en-US" sz="2000" dirty="0"/>
          </a:p>
        </p:txBody>
      </p:sp>
      <p:cxnSp>
        <p:nvCxnSpPr>
          <p:cNvPr id="11" name="Straight Connector 10"/>
          <p:cNvCxnSpPr>
            <a:cxnSpLocks noGrp="1" noRot="1" noChangeAspect="1" noMove="1" noResize="1" noEditPoints="1" noAdjustHandles="1" noChangeArrowheads="1" noChangeShapeType="1"/>
          </p:cNvCxnSpPr>
          <p:nvPr/>
        </p:nvCxnSpPr>
        <p:spPr>
          <a:xfrm>
            <a:off x="6096000" y="2888251"/>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6337299" y="2888250"/>
            <a:ext cx="3219445" cy="2959778"/>
          </a:xfrm>
        </p:spPr>
        <p:txBody>
          <a:bodyPr anchor="t">
            <a:normAutofit/>
          </a:bodyPr>
          <a:lstStyle/>
          <a:p>
            <a:pPr marL="0" indent="0">
              <a:buNone/>
            </a:pPr>
            <a:r>
              <a:rPr lang="en-US" sz="2000" dirty="0"/>
              <a:t>Non Current</a:t>
            </a:r>
            <a:endParaRPr lang="en-US" sz="2000" dirty="0"/>
          </a:p>
          <a:p>
            <a:r>
              <a:rPr lang="en-US" sz="2000" dirty="0"/>
              <a:t>Held for longer term</a:t>
            </a:r>
            <a:endParaRPr lang="en-US" sz="2000" dirty="0"/>
          </a:p>
          <a:p>
            <a:r>
              <a:rPr lang="en-GB" sz="2000" dirty="0"/>
              <a:t>May not arise from trading</a:t>
            </a:r>
            <a:endParaRPr lang="en-GB" sz="2000" dirty="0"/>
          </a:p>
          <a:p>
            <a:pPr marL="0" indent="0">
              <a:buNone/>
            </a:pPr>
            <a:r>
              <a:rPr lang="en-GB" sz="2000" dirty="0"/>
              <a:t>(e.g. long term bank loan)</a:t>
            </a:r>
            <a:endParaRPr lang="en-GB" sz="2000" dirty="0"/>
          </a:p>
        </p:txBody>
      </p:sp>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p:cNvSpPr>
            <a:spLocks noGrp="1"/>
          </p:cNvSpPr>
          <p:nvPr>
            <p:ph type="title"/>
          </p:nvPr>
        </p:nvSpPr>
        <p:spPr>
          <a:xfrm>
            <a:off x="838200" y="557188"/>
            <a:ext cx="10515600" cy="1133499"/>
          </a:xfrm>
        </p:spPr>
        <p:txBody>
          <a:bodyPr>
            <a:normAutofit/>
          </a:bodyPr>
          <a:lstStyle/>
          <a:p>
            <a:pPr algn="ctr"/>
            <a:r>
              <a:rPr lang="en-US" sz="5200"/>
              <a:t>Typical claims</a:t>
            </a:r>
            <a:endParaRPr lang="en-GB" sz="5200"/>
          </a:p>
        </p:txBody>
      </p:sp>
      <p:graphicFrame>
        <p:nvGraphicFramePr>
          <p:cNvPr id="12" name="Rectangle 3"/>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43175" y="107950"/>
            <a:ext cx="710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t>The accounting equation</a:t>
            </a:r>
            <a:endParaRPr kumimoji="0" lang="en-GB" altLang="en-US" sz="2400" b="0" i="0" u="none" strike="noStrike" kern="1200" cap="none" spc="0" normalizeH="0" baseline="0" noProof="0">
              <a:ln>
                <a:noFill/>
              </a:ln>
              <a:solidFill>
                <a:srgbClr val="007FA3"/>
              </a:solidFill>
              <a:effectLst/>
              <a:uLnTx/>
              <a:uFillTx/>
              <a:latin typeface="Arial" panose="020B0604020202020204" pitchFamily="34" charset="0"/>
              <a:ea typeface="+mn-ea"/>
              <a:cs typeface="+mn-cs"/>
            </a:endParaRPr>
          </a:p>
        </p:txBody>
      </p:sp>
      <p:grpSp>
        <p:nvGrpSpPr>
          <p:cNvPr id="13315" name="Group 22"/>
          <p:cNvGrpSpPr/>
          <p:nvPr/>
        </p:nvGrpSpPr>
        <p:grpSpPr bwMode="auto">
          <a:xfrm>
            <a:off x="2690814" y="2551114"/>
            <a:ext cx="6810375" cy="1755775"/>
            <a:chOff x="702" y="1224"/>
            <a:chExt cx="4290" cy="1105"/>
          </a:xfrm>
        </p:grpSpPr>
        <p:sp>
          <p:nvSpPr>
            <p:cNvPr id="13316" name="AutoShape 21"/>
            <p:cNvSpPr>
              <a:spLocks noChangeArrowheads="1"/>
            </p:cNvSpPr>
            <p:nvPr/>
          </p:nvSpPr>
          <p:spPr bwMode="auto">
            <a:xfrm rot="-5400000">
              <a:off x="2426" y="-338"/>
              <a:ext cx="1003" cy="4128"/>
            </a:xfrm>
            <a:prstGeom prst="roundRect">
              <a:avLst>
                <a:gd name="adj" fmla="val 16667"/>
              </a:avLst>
            </a:prstGeom>
            <a:solidFill>
              <a:srgbClr val="DFC19D"/>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7" name="AutoShape 7"/>
            <p:cNvSpPr>
              <a:spLocks noChangeArrowheads="1"/>
            </p:cNvSpPr>
            <p:nvPr/>
          </p:nvSpPr>
          <p:spPr bwMode="auto">
            <a:xfrm>
              <a:off x="3807" y="1562"/>
              <a:ext cx="1183" cy="767"/>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8" name="Text Box 8"/>
            <p:cNvSpPr txBox="1">
              <a:spLocks noChangeArrowheads="1"/>
            </p:cNvSpPr>
            <p:nvPr/>
          </p:nvSpPr>
          <p:spPr bwMode="auto">
            <a:xfrm>
              <a:off x="3795" y="1860"/>
              <a:ext cx="113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Liabilities</a:t>
              </a:r>
              <a:endPar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9" name="AutoShape 9"/>
            <p:cNvSpPr>
              <a:spLocks noChangeArrowheads="1"/>
            </p:cNvSpPr>
            <p:nvPr/>
          </p:nvSpPr>
          <p:spPr bwMode="auto">
            <a:xfrm>
              <a:off x="759" y="1558"/>
              <a:ext cx="1166" cy="767"/>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20" name="Text Box 10"/>
            <p:cNvSpPr txBox="1">
              <a:spLocks noChangeArrowheads="1"/>
            </p:cNvSpPr>
            <p:nvPr/>
          </p:nvSpPr>
          <p:spPr bwMode="auto">
            <a:xfrm>
              <a:off x="702" y="1847"/>
              <a:ext cx="120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Assets</a:t>
              </a:r>
              <a:endPar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1" name="AutoShape 11"/>
            <p:cNvSpPr>
              <a:spLocks noChangeArrowheads="1"/>
            </p:cNvSpPr>
            <p:nvPr/>
          </p:nvSpPr>
          <p:spPr bwMode="auto">
            <a:xfrm>
              <a:off x="2261" y="1558"/>
              <a:ext cx="1198" cy="767"/>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22" name="Text Box 12"/>
            <p:cNvSpPr txBox="1">
              <a:spLocks noChangeArrowheads="1"/>
            </p:cNvSpPr>
            <p:nvPr/>
          </p:nvSpPr>
          <p:spPr bwMode="auto">
            <a:xfrm>
              <a:off x="2199" y="1849"/>
              <a:ext cx="124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Equity</a:t>
              </a:r>
              <a:endPar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3" name="Text Box 17"/>
            <p:cNvSpPr txBox="1">
              <a:spLocks noChangeArrowheads="1"/>
            </p:cNvSpPr>
            <p:nvPr/>
          </p:nvSpPr>
          <p:spPr bwMode="auto">
            <a:xfrm>
              <a:off x="1867" y="1795"/>
              <a:ext cx="4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4" name="Text Box 20"/>
            <p:cNvSpPr txBox="1">
              <a:spLocks noChangeArrowheads="1"/>
            </p:cNvSpPr>
            <p:nvPr/>
          </p:nvSpPr>
          <p:spPr bwMode="auto">
            <a:xfrm>
              <a:off x="3407" y="1812"/>
              <a:ext cx="45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095500" y="107951"/>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t>The effect of trading transactions on the </a:t>
            </a:r>
            <a:b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br>
            <a: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t>accounting equation</a:t>
            </a:r>
            <a:endParaRPr kumimoji="0" lang="en-GB" altLang="en-US" sz="1400" b="0" i="0" u="none" strike="noStrike" kern="1200" cap="none" spc="0" normalizeH="0" baseline="0" noProof="0">
              <a:ln>
                <a:noFill/>
              </a:ln>
              <a:solidFill>
                <a:srgbClr val="007FA3"/>
              </a:solidFill>
              <a:effectLst/>
              <a:uLnTx/>
              <a:uFillTx/>
              <a:latin typeface="Arial" panose="020B0604020202020204" pitchFamily="34" charset="0"/>
              <a:ea typeface="+mn-ea"/>
              <a:cs typeface="+mn-cs"/>
            </a:endParaRPr>
          </a:p>
        </p:txBody>
      </p:sp>
      <p:sp>
        <p:nvSpPr>
          <p:cNvPr id="14339" name="Text Box 22"/>
          <p:cNvSpPr txBox="1">
            <a:spLocks noChangeArrowheads="1"/>
          </p:cNvSpPr>
          <p:nvPr/>
        </p:nvSpPr>
        <p:spPr bwMode="auto">
          <a:xfrm>
            <a:off x="2670175" y="1868488"/>
            <a:ext cx="682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en-US" sz="2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accounting equation can be extended as follows:</a:t>
            </a:r>
            <a:endParaRPr kumimoji="0" lang="en-US" altLang="en-US" sz="2000" b="1"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4340" name="Group 29"/>
          <p:cNvGrpSpPr/>
          <p:nvPr/>
        </p:nvGrpSpPr>
        <p:grpSpPr bwMode="auto">
          <a:xfrm>
            <a:off x="1914525" y="2549526"/>
            <a:ext cx="8274050" cy="1749425"/>
            <a:chOff x="246" y="1379"/>
            <a:chExt cx="5212" cy="1102"/>
          </a:xfrm>
        </p:grpSpPr>
        <p:sp>
          <p:nvSpPr>
            <p:cNvPr id="14341" name="AutoShape 24"/>
            <p:cNvSpPr>
              <a:spLocks noChangeArrowheads="1"/>
            </p:cNvSpPr>
            <p:nvPr/>
          </p:nvSpPr>
          <p:spPr bwMode="auto">
            <a:xfrm rot="-5400000">
              <a:off x="2430" y="-645"/>
              <a:ext cx="1003" cy="5052"/>
            </a:xfrm>
            <a:prstGeom prst="roundRect">
              <a:avLst>
                <a:gd name="adj" fmla="val 16667"/>
              </a:avLst>
            </a:prstGeom>
            <a:solidFill>
              <a:srgbClr val="DFC19D"/>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2" name="AutoShape 9"/>
            <p:cNvSpPr>
              <a:spLocks noChangeArrowheads="1"/>
            </p:cNvSpPr>
            <p:nvPr/>
          </p:nvSpPr>
          <p:spPr bwMode="auto">
            <a:xfrm>
              <a:off x="3183" y="1678"/>
              <a:ext cx="991" cy="803"/>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3" name="Text Box 10"/>
            <p:cNvSpPr txBox="1">
              <a:spLocks noChangeArrowheads="1"/>
            </p:cNvSpPr>
            <p:nvPr/>
          </p:nvSpPr>
          <p:spPr bwMode="auto">
            <a:xfrm>
              <a:off x="3153" y="1906"/>
              <a:ext cx="95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Profit (Loss)</a:t>
              </a: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4" name="AutoShape 11"/>
            <p:cNvSpPr>
              <a:spLocks noChangeArrowheads="1"/>
            </p:cNvSpPr>
            <p:nvPr/>
          </p:nvSpPr>
          <p:spPr bwMode="auto">
            <a:xfrm>
              <a:off x="303" y="1674"/>
              <a:ext cx="976" cy="803"/>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5" name="Text Box 12"/>
            <p:cNvSpPr txBox="1">
              <a:spLocks noChangeArrowheads="1"/>
            </p:cNvSpPr>
            <p:nvPr/>
          </p:nvSpPr>
          <p:spPr bwMode="auto">
            <a:xfrm>
              <a:off x="246" y="1975"/>
              <a:ext cx="10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Assets</a:t>
              </a: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6" name="AutoShape 13"/>
            <p:cNvSpPr>
              <a:spLocks noChangeArrowheads="1"/>
            </p:cNvSpPr>
            <p:nvPr/>
          </p:nvSpPr>
          <p:spPr bwMode="auto">
            <a:xfrm>
              <a:off x="1560" y="1674"/>
              <a:ext cx="1004" cy="803"/>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7" name="Text Box 14"/>
            <p:cNvSpPr txBox="1">
              <a:spLocks noChangeArrowheads="1"/>
            </p:cNvSpPr>
            <p:nvPr/>
          </p:nvSpPr>
          <p:spPr bwMode="auto">
            <a:xfrm>
              <a:off x="1492" y="1981"/>
              <a:ext cx="10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Equity</a:t>
              </a: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8" name="AutoShape 18"/>
            <p:cNvSpPr>
              <a:spLocks noChangeArrowheads="1"/>
            </p:cNvSpPr>
            <p:nvPr/>
          </p:nvSpPr>
          <p:spPr bwMode="auto">
            <a:xfrm>
              <a:off x="4467" y="1678"/>
              <a:ext cx="991" cy="803"/>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9" name="Text Box 19"/>
            <p:cNvSpPr txBox="1">
              <a:spLocks noChangeArrowheads="1"/>
            </p:cNvSpPr>
            <p:nvPr/>
          </p:nvSpPr>
          <p:spPr bwMode="auto">
            <a:xfrm>
              <a:off x="4437" y="1988"/>
              <a:ext cx="9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Liabilities</a:t>
              </a: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0" name="Text Box 25"/>
            <p:cNvSpPr txBox="1">
              <a:spLocks noChangeArrowheads="1"/>
            </p:cNvSpPr>
            <p:nvPr/>
          </p:nvSpPr>
          <p:spPr bwMode="auto">
            <a:xfrm>
              <a:off x="1190" y="1924"/>
              <a:ext cx="4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1" name="Text Box 26"/>
            <p:cNvSpPr txBox="1">
              <a:spLocks noChangeArrowheads="1"/>
            </p:cNvSpPr>
            <p:nvPr/>
          </p:nvSpPr>
          <p:spPr bwMode="auto">
            <a:xfrm>
              <a:off x="4101" y="1931"/>
              <a:ext cx="45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2" name="Text Box 27"/>
            <p:cNvSpPr txBox="1">
              <a:spLocks noChangeArrowheads="1"/>
            </p:cNvSpPr>
            <p:nvPr/>
          </p:nvSpPr>
          <p:spPr bwMode="auto">
            <a:xfrm>
              <a:off x="2566" y="1754"/>
              <a:ext cx="622"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GB" altLang="en-US" sz="3200" b="1" i="0" u="none" strike="noStrike" kern="1200" cap="none" spc="0" normalizeH="0" baseline="0" noProof="0">
                  <a:ln>
                    <a:noFill/>
                  </a:ln>
                  <a:solidFill>
                    <a:srgbClr val="000000"/>
                  </a:solidFill>
                  <a:effectLst/>
                  <a:uLnTx/>
                  <a:uFillTx/>
                  <a:latin typeface="MS UI Gothic" panose="020B0600070205080204" pitchFamily="34" charset="-128"/>
                  <a:ea typeface="MS UI Gothic" panose="020B0600070205080204" pitchFamily="34" charset="-128"/>
                  <a:cs typeface="+mn-cs"/>
                </a:rPr>
                <a:t>−</a:t>
              </a: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showing decling performance"/>
          <p:cNvPicPr>
            <a:picLocks noChangeAspect="1"/>
          </p:cNvPicPr>
          <p:nvPr/>
        </p:nvPicPr>
        <p:blipFill rotWithShape="1">
          <a:blip r:embed="rId1"/>
          <a:srcRect t="7865" b="7865"/>
          <a:stretch>
            <a:fillRect/>
          </a:stretch>
        </p:blipFill>
        <p:spPr>
          <a:xfrm>
            <a:off x="20" y="10"/>
            <a:ext cx="12191980" cy="6857990"/>
          </a:xfrm>
          <a:prstGeom prst="rect">
            <a:avLst/>
          </a:prstGeom>
        </p:spPr>
      </p:pic>
      <p:sp>
        <p:nvSpPr>
          <p:cNvPr id="11" name="Freeform: Shape 8"/>
          <p:cNvSpPr>
            <a:spLocks noGrp="1" noRot="1" noChangeAspect="1" noMove="1" noResize="1" noEditPoints="1" noAdjustHandles="1" noChangeArrowheads="1" noChangeShapeType="1" noTextEdit="1"/>
          </p:cNvSpPr>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1248" y="4199861"/>
            <a:ext cx="8856059" cy="1336826"/>
          </a:xfrm>
        </p:spPr>
        <p:txBody>
          <a:bodyPr vert="horz" lIns="91440" tIns="45720" rIns="91440" bIns="45720" rtlCol="0" anchor="b">
            <a:normAutofit/>
          </a:bodyPr>
          <a:lstStyle/>
          <a:p>
            <a:r>
              <a:rPr lang="en-US" sz="4200" dirty="0">
                <a:solidFill>
                  <a:srgbClr val="FFFFFF"/>
                </a:solidFill>
              </a:rPr>
              <a:t>The income statement (profit &amp; loss account)</a:t>
            </a:r>
            <a:endParaRPr lang="en-US" sz="4200" dirty="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p:cNvSpPr>
            <a:spLocks noGrp="1" noRot="1" noChangeAspect="1" noMove="1" noResize="1" noEditPoints="1" noAdjustHandles="1" noChangeArrowheads="1" noChangeShapeType="1" noTextEdit="1"/>
          </p:cNvSpPr>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p:cNvSpPr>
            <a:spLocks noGrp="1" noRot="1" noChangeAspect="1" noMove="1" noResize="1" noEditPoints="1" noAdjustHandles="1" noChangeArrowheads="1" noChangeShapeType="1" noTextEdit="1"/>
          </p:cNvSpPr>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4000" kern="1200" dirty="0">
                <a:solidFill>
                  <a:schemeClr val="tx1"/>
                </a:solidFill>
                <a:latin typeface="+mj-lt"/>
                <a:ea typeface="+mj-ea"/>
                <a:cs typeface="+mj-cs"/>
              </a:rPr>
              <a:t>Profit (or loss) for the period =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Total revenue for the period – Total expenses incurred in generating that revenue</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13" name="Rectangle 12"/>
          <p:cNvSpPr>
            <a:spLocks noGrp="1" noRot="1" noChangeAspect="1" noMove="1" noResize="1" noEditPoints="1" noAdjustHandles="1" noChangeArrowheads="1" noChangeShapeType="1" noTextEdit="1"/>
          </p:cNvSpPr>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801819"/>
          </a:xfrm>
        </p:spPr>
        <p:txBody>
          <a:bodyPr>
            <a:normAutofit fontScale="90000"/>
          </a:bodyPr>
          <a:lstStyle/>
          <a:p>
            <a:r>
              <a:rPr lang="en-US" dirty="0"/>
              <a:t>What types of income might we have in a business?</a:t>
            </a:r>
            <a:endParaRPr lang="en-GB" dirty="0"/>
          </a:p>
        </p:txBody>
      </p:sp>
      <p:pic>
        <p:nvPicPr>
          <p:cNvPr id="8" name="Picture 7" descr="A picture containing text, indoor, scene, marketplac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4108" y="1315734"/>
            <a:ext cx="2956845" cy="2217634"/>
          </a:xfrm>
          <a:prstGeom prst="rect">
            <a:avLst/>
          </a:prstGeom>
        </p:spPr>
      </p:pic>
      <p:pic>
        <p:nvPicPr>
          <p:cNvPr id="13" name="Picture 12" descr="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054" y="4051412"/>
            <a:ext cx="3837484" cy="215858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138" y="1068872"/>
            <a:ext cx="3881905" cy="2183572"/>
          </a:xfrm>
          <a:prstGeom prst="rect">
            <a:avLst/>
          </a:prstGeom>
        </p:spPr>
      </p:pic>
      <p:pic>
        <p:nvPicPr>
          <p:cNvPr id="19" name="Picture 18" descr="A picture containing outdoor, building, sky, roa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511" y="3579485"/>
            <a:ext cx="3711532" cy="2476288"/>
          </a:xfrm>
          <a:prstGeom prst="rect">
            <a:avLst/>
          </a:prstGeom>
        </p:spPr>
      </p:pic>
      <p:pic>
        <p:nvPicPr>
          <p:cNvPr id="22" name="Picture 21" descr="Graphical user interface, chart&#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6715" y="1552296"/>
            <a:ext cx="2600771" cy="1744510"/>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8563" y="4196242"/>
            <a:ext cx="1868923" cy="186892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Expenses</a:t>
            </a:r>
            <a:endParaRPr lang="en-GB" dirty="0"/>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47348" y="1551839"/>
            <a:ext cx="3393548" cy="1908871"/>
          </a:xfrm>
        </p:spPr>
      </p:pic>
      <p:pic>
        <p:nvPicPr>
          <p:cNvPr id="8" name="Picture 7" descr="A picture containing building, outdoor, ston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667" y="590427"/>
            <a:ext cx="3641909" cy="273143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93" y="3948394"/>
            <a:ext cx="1796889" cy="2395852"/>
          </a:xfrm>
          <a:prstGeom prst="rect">
            <a:avLst/>
          </a:prstGeom>
        </p:spPr>
      </p:pic>
      <p:pic>
        <p:nvPicPr>
          <p:cNvPr id="16" name="Picture 15" descr="A picture containing food, table, wooden, frui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3872" y="3910161"/>
            <a:ext cx="3709928" cy="2472318"/>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422" y="4414249"/>
            <a:ext cx="3146431" cy="209631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0124" y="2766647"/>
            <a:ext cx="2817321" cy="1875811"/>
          </a:xfrm>
          <a:prstGeom prst="rect">
            <a:avLst/>
          </a:prstGeom>
        </p:spPr>
      </p:pic>
      <p:pic>
        <p:nvPicPr>
          <p:cNvPr id="25" name="Picture 24" descr="A picture containing text, tableware, plate, dishwar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7964" y="1792497"/>
            <a:ext cx="2215426" cy="13255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a:t>Who is to blame?</a:t>
            </a:r>
            <a:endParaRPr lang="en-GB" sz="2800" dirty="0"/>
          </a:p>
        </p:txBody>
      </p:sp>
      <p:sp>
        <p:nvSpPr>
          <p:cNvPr id="3" name="Subtitle 2"/>
          <p:cNvSpPr>
            <a:spLocks noGrp="1"/>
          </p:cNvSpPr>
          <p:nvPr>
            <p:ph type="subTitle" idx="1"/>
          </p:nvPr>
        </p:nvSpPr>
        <p:spPr/>
        <p:txBody>
          <a:bodyPr>
            <a:normAutofit/>
          </a:bodyPr>
          <a:lstStyle/>
          <a:p>
            <a:pPr marL="285750" indent="-285750">
              <a:buFont typeface="Arial" panose="020B0604020202020204" pitchFamily="34" charset="0"/>
              <a:buChar char="•"/>
            </a:pPr>
            <a:r>
              <a:rPr lang="en-US" sz="2400" dirty="0"/>
              <a:t>The business environment – rapid growth</a:t>
            </a:r>
            <a:endParaRPr lang="en-US" sz="2400" dirty="0"/>
          </a:p>
          <a:p>
            <a:pPr marL="285750" indent="-285750">
              <a:buFont typeface="Arial" panose="020B0604020202020204" pitchFamily="34" charset="0"/>
              <a:buChar char="•"/>
            </a:pPr>
            <a:r>
              <a:rPr lang="en-US" sz="2400" dirty="0"/>
              <a:t>The CFO/CEO – set up the structure to enable fraudulent accounting (hiding debts/losses), failed to maintain control of operations</a:t>
            </a:r>
            <a:endParaRPr lang="en-US" sz="2400" dirty="0"/>
          </a:p>
          <a:p>
            <a:pPr marL="285750" indent="-285750">
              <a:buFont typeface="Arial" panose="020B0604020202020204" pitchFamily="34" charset="0"/>
              <a:buChar char="•"/>
            </a:pPr>
            <a:r>
              <a:rPr lang="en-US" sz="2400" dirty="0"/>
              <a:t>Executives – exercised share options at inflated share prices</a:t>
            </a:r>
            <a:endParaRPr lang="en-US" sz="2400" dirty="0"/>
          </a:p>
          <a:p>
            <a:pPr marL="285750" indent="-285750">
              <a:buFont typeface="Arial" panose="020B0604020202020204" pitchFamily="34" charset="0"/>
              <a:buChar char="•"/>
            </a:pPr>
            <a:r>
              <a:rPr lang="en-US" sz="2400" dirty="0"/>
              <a:t>The Board – pursued rapid growth and lost strategic focus </a:t>
            </a:r>
            <a:endParaRPr lang="en-US" sz="2400" dirty="0"/>
          </a:p>
          <a:p>
            <a:pPr marL="285750" indent="-285750">
              <a:buFont typeface="Arial" panose="020B0604020202020204" pitchFamily="34" charset="0"/>
              <a:buChar char="•"/>
            </a:pPr>
            <a:r>
              <a:rPr lang="en-US" sz="2400" dirty="0"/>
              <a:t>Audit committee – did not understand or question the complexity of the business</a:t>
            </a:r>
            <a:endParaRPr lang="en-US" sz="2400" dirty="0"/>
          </a:p>
          <a:p>
            <a:pPr marL="285750" indent="-285750">
              <a:buFont typeface="Arial" panose="020B0604020202020204" pitchFamily="34" charset="0"/>
              <a:buChar char="•"/>
            </a:pPr>
            <a:r>
              <a:rPr lang="en-US" sz="2400" dirty="0"/>
              <a:t>Auditors – close relationship, income from consultancy, failure to interrogate management</a:t>
            </a:r>
            <a:endParaRPr lang="en-US" sz="2400" dirty="0"/>
          </a:p>
          <a:p>
            <a:pPr marL="285750" indent="-285750">
              <a:buFont typeface="Arial" panose="020B0604020202020204" pitchFamily="34" charset="0"/>
              <a:buChar char="•"/>
            </a:pPr>
            <a:r>
              <a:rPr lang="en-US" sz="2400" dirty="0"/>
              <a:t>Stock analysts – had conflict of interest with investment banking side of their firm</a:t>
            </a: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890475" y="277001"/>
            <a:ext cx="8320326" cy="1143000"/>
          </a:xfrm>
          <a:prstGeom prst="rect">
            <a:avLst/>
          </a:prstGeom>
        </p:spPr>
        <p:txBody>
          <a:bodyPr/>
          <a:lstStyle>
            <a:lvl1pPr algn="ctr" rtl="0" eaLnBrk="0" fontAlgn="base" hangingPunct="0">
              <a:spcBef>
                <a:spcPct val="0"/>
              </a:spcBef>
              <a:spcAft>
                <a:spcPct val="0"/>
              </a:spcAft>
              <a:defRPr sz="3600" b="1">
                <a:solidFill>
                  <a:srgbClr val="007FA3"/>
                </a:solidFill>
                <a:latin typeface="+mj-lt"/>
                <a:ea typeface="+mj-ea"/>
                <a:cs typeface="+mj-cs"/>
              </a:defRPr>
            </a:lvl1pPr>
            <a:lvl2pPr algn="ctr" rtl="0" eaLnBrk="0" fontAlgn="base" hangingPunct="0">
              <a:spcBef>
                <a:spcPct val="0"/>
              </a:spcBef>
              <a:spcAft>
                <a:spcPct val="0"/>
              </a:spcAft>
              <a:defRPr sz="3600" b="1">
                <a:solidFill>
                  <a:srgbClr val="007FA3"/>
                </a:solidFill>
                <a:latin typeface="Arial" panose="020B0604020202020204" pitchFamily="34" charset="0"/>
              </a:defRPr>
            </a:lvl2pPr>
            <a:lvl3pPr algn="ctr" rtl="0" eaLnBrk="0" fontAlgn="base" hangingPunct="0">
              <a:spcBef>
                <a:spcPct val="0"/>
              </a:spcBef>
              <a:spcAft>
                <a:spcPct val="0"/>
              </a:spcAft>
              <a:defRPr sz="3600" b="1">
                <a:solidFill>
                  <a:srgbClr val="007FA3"/>
                </a:solidFill>
                <a:latin typeface="Arial" panose="020B0604020202020204" pitchFamily="34" charset="0"/>
              </a:defRPr>
            </a:lvl3pPr>
            <a:lvl4pPr algn="ctr" rtl="0" eaLnBrk="0" fontAlgn="base" hangingPunct="0">
              <a:spcBef>
                <a:spcPct val="0"/>
              </a:spcBef>
              <a:spcAft>
                <a:spcPct val="0"/>
              </a:spcAft>
              <a:defRPr sz="3600" b="1">
                <a:solidFill>
                  <a:srgbClr val="007FA3"/>
                </a:solidFill>
                <a:latin typeface="Arial" panose="020B0604020202020204" pitchFamily="34" charset="0"/>
              </a:defRPr>
            </a:lvl4pPr>
            <a:lvl5pPr algn="ctr" rtl="0" eaLnBrk="0" fontAlgn="base" hangingPunct="0">
              <a:spcBef>
                <a:spcPct val="0"/>
              </a:spcBef>
              <a:spcAft>
                <a:spcPct val="0"/>
              </a:spcAft>
              <a:defRPr sz="3600" b="1">
                <a:solidFill>
                  <a:srgbClr val="007FA3"/>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a:r>
              <a:rPr lang="en-US" sz="3200" kern="0" dirty="0">
                <a:latin typeface="Arial" panose="020B0604020202020204"/>
              </a:rPr>
              <a:t>Figure 3.2</a:t>
            </a:r>
            <a:endParaRPr lang="en-US" sz="3200" kern="0" dirty="0">
              <a:latin typeface="Arial" panose="020B0604020202020204"/>
            </a:endParaRPr>
          </a:p>
          <a:p>
            <a:pPr algn="l" defTabSz="914400"/>
            <a:r>
              <a:rPr lang="en-US" sz="3200" kern="0" dirty="0">
                <a:latin typeface="Arial" panose="020B0604020202020204"/>
              </a:rPr>
              <a:t>The layout of the income statement</a:t>
            </a:r>
            <a:endParaRPr lang="en-US" sz="3200" kern="0" dirty="0">
              <a:latin typeface="Arial" panose="020B0604020202020204"/>
            </a:endParaRPr>
          </a:p>
        </p:txBody>
      </p:sp>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62117" y="1351722"/>
            <a:ext cx="2267766" cy="498785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does Twitter make money?</a:t>
            </a:r>
            <a:endParaRPr lang="en-GB" dirty="0"/>
          </a:p>
        </p:txBody>
      </p:sp>
      <p:pic>
        <p:nvPicPr>
          <p:cNvPr id="4" name="Picture 3" descr="Graphical user interface, text, application, chat or text messag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94920" y="1690690"/>
            <a:ext cx="6079524" cy="476634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does Twitter make money?</a:t>
            </a:r>
            <a:endParaRPr lang="en-GB" dirty="0"/>
          </a:p>
        </p:txBody>
      </p:sp>
      <p:pic>
        <p:nvPicPr>
          <p:cNvPr id="3" name="Picture 2"/>
          <p:cNvPicPr>
            <a:picLocks noChangeAspect="1"/>
          </p:cNvPicPr>
          <p:nvPr/>
        </p:nvPicPr>
        <p:blipFill>
          <a:blip r:embed="rId1"/>
          <a:stretch>
            <a:fillRect/>
          </a:stretch>
        </p:blipFill>
        <p:spPr>
          <a:xfrm>
            <a:off x="1828800" y="2096601"/>
            <a:ext cx="8317621" cy="382017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does Twitter make money?</a:t>
            </a:r>
            <a:endParaRPr lang="en-GB" dirty="0"/>
          </a:p>
        </p:txBody>
      </p:sp>
      <p:pic>
        <p:nvPicPr>
          <p:cNvPr id="5" name="Picture 4"/>
          <p:cNvPicPr>
            <a:picLocks noChangeAspect="1"/>
          </p:cNvPicPr>
          <p:nvPr/>
        </p:nvPicPr>
        <p:blipFill>
          <a:blip r:embed="rId1"/>
          <a:stretch>
            <a:fillRect/>
          </a:stretch>
        </p:blipFill>
        <p:spPr>
          <a:xfrm>
            <a:off x="1208902" y="1690690"/>
            <a:ext cx="9405551" cy="466275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showing decling performance"/>
          <p:cNvPicPr>
            <a:picLocks noChangeAspect="1"/>
          </p:cNvPicPr>
          <p:nvPr/>
        </p:nvPicPr>
        <p:blipFill rotWithShape="1">
          <a:blip r:embed="rId1"/>
          <a:srcRect t="7865" b="7865"/>
          <a:stretch>
            <a:fillRect/>
          </a:stretch>
        </p:blipFill>
        <p:spPr>
          <a:xfrm>
            <a:off x="20" y="10"/>
            <a:ext cx="12191980" cy="6857990"/>
          </a:xfrm>
          <a:prstGeom prst="rect">
            <a:avLst/>
          </a:prstGeom>
        </p:spPr>
      </p:pic>
      <p:sp>
        <p:nvSpPr>
          <p:cNvPr id="11" name="Freeform: Shape 8"/>
          <p:cNvSpPr>
            <a:spLocks noGrp="1" noRot="1" noChangeAspect="1" noMove="1" noResize="1" noEditPoints="1" noAdjustHandles="1" noChangeArrowheads="1" noChangeShapeType="1" noTextEdit="1"/>
          </p:cNvSpPr>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1248" y="4199861"/>
            <a:ext cx="8856059" cy="1336826"/>
          </a:xfrm>
        </p:spPr>
        <p:txBody>
          <a:bodyPr vert="horz" lIns="91440" tIns="45720" rIns="91440" bIns="45720" rtlCol="0" anchor="b">
            <a:normAutofit/>
          </a:bodyPr>
          <a:lstStyle/>
          <a:p>
            <a:r>
              <a:rPr lang="en-US" sz="4200" dirty="0">
                <a:solidFill>
                  <a:srgbClr val="FFFFFF"/>
                </a:solidFill>
              </a:rPr>
              <a:t>The cash flow statement</a:t>
            </a:r>
            <a:endParaRPr lang="en-US" sz="4200" dirty="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890475" y="277001"/>
            <a:ext cx="8320326" cy="1143000"/>
          </a:xfrm>
          <a:prstGeom prst="rect">
            <a:avLst/>
          </a:prstGeom>
        </p:spPr>
        <p:txBody>
          <a:bodyPr/>
          <a:lstStyle>
            <a:lvl1pPr algn="ctr" rtl="0" eaLnBrk="0" fontAlgn="base" hangingPunct="0">
              <a:spcBef>
                <a:spcPct val="0"/>
              </a:spcBef>
              <a:spcAft>
                <a:spcPct val="0"/>
              </a:spcAft>
              <a:defRPr sz="3600" b="1">
                <a:solidFill>
                  <a:srgbClr val="007FA3"/>
                </a:solidFill>
                <a:latin typeface="+mj-lt"/>
                <a:ea typeface="+mj-ea"/>
                <a:cs typeface="+mj-cs"/>
              </a:defRPr>
            </a:lvl1pPr>
            <a:lvl2pPr algn="ctr" rtl="0" eaLnBrk="0" fontAlgn="base" hangingPunct="0">
              <a:spcBef>
                <a:spcPct val="0"/>
              </a:spcBef>
              <a:spcAft>
                <a:spcPct val="0"/>
              </a:spcAft>
              <a:defRPr sz="3600" b="1">
                <a:solidFill>
                  <a:srgbClr val="007FA3"/>
                </a:solidFill>
                <a:latin typeface="Arial" panose="020B0604020202020204" pitchFamily="34" charset="0"/>
              </a:defRPr>
            </a:lvl2pPr>
            <a:lvl3pPr algn="ctr" rtl="0" eaLnBrk="0" fontAlgn="base" hangingPunct="0">
              <a:spcBef>
                <a:spcPct val="0"/>
              </a:spcBef>
              <a:spcAft>
                <a:spcPct val="0"/>
              </a:spcAft>
              <a:defRPr sz="3600" b="1">
                <a:solidFill>
                  <a:srgbClr val="007FA3"/>
                </a:solidFill>
                <a:latin typeface="Arial" panose="020B0604020202020204" pitchFamily="34" charset="0"/>
              </a:defRPr>
            </a:lvl3pPr>
            <a:lvl4pPr algn="ctr" rtl="0" eaLnBrk="0" fontAlgn="base" hangingPunct="0">
              <a:spcBef>
                <a:spcPct val="0"/>
              </a:spcBef>
              <a:spcAft>
                <a:spcPct val="0"/>
              </a:spcAft>
              <a:defRPr sz="3600" b="1">
                <a:solidFill>
                  <a:srgbClr val="007FA3"/>
                </a:solidFill>
                <a:latin typeface="Arial" panose="020B0604020202020204" pitchFamily="34" charset="0"/>
              </a:defRPr>
            </a:lvl4pPr>
            <a:lvl5pPr algn="ctr" rtl="0" eaLnBrk="0" fontAlgn="base" hangingPunct="0">
              <a:spcBef>
                <a:spcPct val="0"/>
              </a:spcBef>
              <a:spcAft>
                <a:spcPct val="0"/>
              </a:spcAft>
              <a:defRPr sz="3600" b="1">
                <a:solidFill>
                  <a:srgbClr val="007FA3"/>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defTabSz="914400"/>
            <a:r>
              <a:rPr lang="en-US" sz="3200" kern="0" dirty="0">
                <a:latin typeface="Arial" panose="020B0604020202020204"/>
              </a:rPr>
              <a:t>Figure 5.3</a:t>
            </a:r>
            <a:endParaRPr lang="en-US" sz="3200" kern="0" dirty="0">
              <a:latin typeface="Arial" panose="020B0604020202020204"/>
            </a:endParaRPr>
          </a:p>
          <a:p>
            <a:pPr algn="l" defTabSz="914400"/>
            <a:r>
              <a:rPr lang="en-US" sz="3200" kern="0" dirty="0">
                <a:latin typeface="Arial" panose="020B0604020202020204"/>
              </a:rPr>
              <a:t>Standard presentation for the statement of cash flows</a:t>
            </a:r>
            <a:endParaRPr lang="en-US" sz="3200" kern="0" dirty="0">
              <a:latin typeface="Arial" panose="020B0604020202020204"/>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22473" y="1793075"/>
            <a:ext cx="3747054" cy="456059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557189"/>
            <a:ext cx="7886700" cy="1133499"/>
          </a:xfrm>
        </p:spPr>
        <p:txBody>
          <a:bodyPr>
            <a:normAutofit/>
          </a:bodyPr>
          <a:lstStyle/>
          <a:p>
            <a:pPr algn="ctr"/>
            <a:r>
              <a:rPr lang="en-US" sz="4500"/>
              <a:t>Operating examples</a:t>
            </a:r>
            <a:endParaRPr lang="en-GB" sz="4500"/>
          </a:p>
        </p:txBody>
      </p:sp>
      <p:graphicFrame>
        <p:nvGraphicFramePr>
          <p:cNvPr id="4" name="Table 4"/>
          <p:cNvGraphicFramePr>
            <a:graphicFrameLocks noGrp="1"/>
          </p:cNvGraphicFramePr>
          <p:nvPr>
            <p:ph idx="1"/>
          </p:nvPr>
        </p:nvGraphicFramePr>
        <p:xfrm>
          <a:off x="2152651" y="2175429"/>
          <a:ext cx="7886701" cy="3659288"/>
        </p:xfrm>
        <a:graphic>
          <a:graphicData uri="http://schemas.openxmlformats.org/drawingml/2006/table">
            <a:tbl>
              <a:tblPr firstRow="1" bandRow="1">
                <a:tableStyleId>{073A0DAA-6AF3-43AB-8588-CEC1D06C72B9}</a:tableStyleId>
              </a:tblPr>
              <a:tblGrid>
                <a:gridCol w="4920705"/>
                <a:gridCol w="1515361"/>
                <a:gridCol w="1450635"/>
              </a:tblGrid>
              <a:tr h="457411">
                <a:tc>
                  <a:txBody>
                    <a:bodyPr/>
                    <a:lstStyle/>
                    <a:p>
                      <a:endParaRPr lang="en-GB" sz="1500"/>
                    </a:p>
                  </a:txBody>
                  <a:tcPr marL="103957" marR="103957" marT="51979" marB="51979"/>
                </a:tc>
                <a:tc>
                  <a:txBody>
                    <a:bodyPr/>
                    <a:lstStyle/>
                    <a:p>
                      <a:pPr algn="ctr"/>
                      <a:r>
                        <a:rPr lang="en-US" sz="1500"/>
                        <a:t>Profit</a:t>
                      </a:r>
                      <a:endParaRPr lang="en-GB" sz="1500"/>
                    </a:p>
                  </a:txBody>
                  <a:tcPr marL="103957" marR="103957" marT="51979" marB="51979"/>
                </a:tc>
                <a:tc>
                  <a:txBody>
                    <a:bodyPr/>
                    <a:lstStyle/>
                    <a:p>
                      <a:pPr algn="ctr"/>
                      <a:r>
                        <a:rPr lang="en-US" sz="1500"/>
                        <a:t>Cash</a:t>
                      </a:r>
                      <a:endParaRPr lang="en-GB" sz="1500"/>
                    </a:p>
                  </a:txBody>
                  <a:tcPr marL="103957" marR="103957" marT="51979" marB="51979"/>
                </a:tc>
              </a:tr>
              <a:tr h="457411">
                <a:tc>
                  <a:txBody>
                    <a:bodyPr/>
                    <a:lstStyle/>
                    <a:p>
                      <a:r>
                        <a:rPr lang="en-US" sz="1500"/>
                        <a:t>Receiving a loan from the bank</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tr>
              <a:tr h="457411">
                <a:tc>
                  <a:txBody>
                    <a:bodyPr/>
                    <a:lstStyle/>
                    <a:p>
                      <a:r>
                        <a:rPr lang="en-US" sz="1500"/>
                        <a:t>Profitable sale for cash</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tr>
              <a:tr h="457411">
                <a:tc>
                  <a:txBody>
                    <a:bodyPr/>
                    <a:lstStyle/>
                    <a:p>
                      <a:r>
                        <a:rPr lang="en-US" sz="1500"/>
                        <a:t>Profitable sale on credit</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tr>
              <a:tr h="457411">
                <a:tc>
                  <a:txBody>
                    <a:bodyPr/>
                    <a:lstStyle/>
                    <a:p>
                      <a:r>
                        <a:rPr lang="en-US" sz="1500"/>
                        <a:t>Buying a machine for cash</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tr>
              <a:tr h="457411">
                <a:tc>
                  <a:txBody>
                    <a:bodyPr/>
                    <a:lstStyle/>
                    <a:p>
                      <a:r>
                        <a:rPr lang="en-US" sz="1500"/>
                        <a:t>Depreciation of the machine</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tr>
              <a:tr h="457411">
                <a:tc>
                  <a:txBody>
                    <a:bodyPr/>
                    <a:lstStyle/>
                    <a:p>
                      <a:r>
                        <a:rPr lang="en-US" sz="1500"/>
                        <a:t>Buying inventory (stock) for cash</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tr>
              <a:tr h="457411">
                <a:tc>
                  <a:txBody>
                    <a:bodyPr/>
                    <a:lstStyle/>
                    <a:p>
                      <a:r>
                        <a:rPr lang="en-US" sz="1500"/>
                        <a:t>Issuing shares to investors for cash</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557189"/>
            <a:ext cx="7886700" cy="1133499"/>
          </a:xfrm>
        </p:spPr>
        <p:txBody>
          <a:bodyPr>
            <a:normAutofit/>
          </a:bodyPr>
          <a:lstStyle/>
          <a:p>
            <a:pPr algn="ctr"/>
            <a:r>
              <a:rPr lang="en-US" sz="4500"/>
              <a:t>Operating examples</a:t>
            </a:r>
            <a:endParaRPr lang="en-GB" sz="4500"/>
          </a:p>
        </p:txBody>
      </p:sp>
      <p:graphicFrame>
        <p:nvGraphicFramePr>
          <p:cNvPr id="4" name="Table 4"/>
          <p:cNvGraphicFramePr>
            <a:graphicFrameLocks noGrp="1"/>
          </p:cNvGraphicFramePr>
          <p:nvPr>
            <p:ph idx="1"/>
          </p:nvPr>
        </p:nvGraphicFramePr>
        <p:xfrm>
          <a:off x="2152651" y="2175429"/>
          <a:ext cx="7886701" cy="3659288"/>
        </p:xfrm>
        <a:graphic>
          <a:graphicData uri="http://schemas.openxmlformats.org/drawingml/2006/table">
            <a:tbl>
              <a:tblPr firstRow="1" bandRow="1">
                <a:tableStyleId>{073A0DAA-6AF3-43AB-8588-CEC1D06C72B9}</a:tableStyleId>
              </a:tblPr>
              <a:tblGrid>
                <a:gridCol w="4920705"/>
                <a:gridCol w="1515361"/>
                <a:gridCol w="1450635"/>
              </a:tblGrid>
              <a:tr h="457411">
                <a:tc>
                  <a:txBody>
                    <a:bodyPr/>
                    <a:lstStyle/>
                    <a:p>
                      <a:endParaRPr lang="en-GB" sz="1500"/>
                    </a:p>
                  </a:txBody>
                  <a:tcPr marL="103957" marR="103957" marT="51979" marB="51979"/>
                </a:tc>
                <a:tc>
                  <a:txBody>
                    <a:bodyPr/>
                    <a:lstStyle/>
                    <a:p>
                      <a:pPr algn="ctr"/>
                      <a:r>
                        <a:rPr lang="en-US" sz="1500"/>
                        <a:t>Profit</a:t>
                      </a:r>
                      <a:endParaRPr lang="en-GB" sz="1500"/>
                    </a:p>
                  </a:txBody>
                  <a:tcPr marL="103957" marR="103957" marT="51979" marB="51979"/>
                </a:tc>
                <a:tc>
                  <a:txBody>
                    <a:bodyPr/>
                    <a:lstStyle/>
                    <a:p>
                      <a:pPr algn="ctr"/>
                      <a:r>
                        <a:rPr lang="en-US" sz="1500"/>
                        <a:t>Cash</a:t>
                      </a:r>
                      <a:endParaRPr lang="en-GB" sz="1500"/>
                    </a:p>
                  </a:txBody>
                  <a:tcPr marL="103957" marR="103957" marT="51979" marB="51979"/>
                </a:tc>
              </a:tr>
              <a:tr h="457411">
                <a:tc>
                  <a:txBody>
                    <a:bodyPr/>
                    <a:lstStyle/>
                    <a:p>
                      <a:r>
                        <a:rPr lang="en-US" sz="1500"/>
                        <a:t>Receiving a loan from the bank</a:t>
                      </a:r>
                      <a:endParaRPr lang="en-GB" sz="1500"/>
                    </a:p>
                  </a:txBody>
                  <a:tcPr marL="103957" marR="103957" marT="51979" marB="51979"/>
                </a:tc>
                <a:tc>
                  <a:txBody>
                    <a:bodyPr/>
                    <a:lstStyle/>
                    <a:p>
                      <a:r>
                        <a:rPr lang="en-US" sz="1500" dirty="0"/>
                        <a:t>None</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tr>
              <a:tr h="457411">
                <a:tc>
                  <a:txBody>
                    <a:bodyPr/>
                    <a:lstStyle/>
                    <a:p>
                      <a:r>
                        <a:rPr lang="en-US" sz="1500"/>
                        <a:t>Profitable sale for cash</a:t>
                      </a:r>
                      <a:endParaRPr lang="en-GB" sz="1500"/>
                    </a:p>
                  </a:txBody>
                  <a:tcPr marL="103957" marR="103957" marT="51979" marB="51979"/>
                </a:tc>
                <a:tc>
                  <a:txBody>
                    <a:bodyPr/>
                    <a:lstStyle/>
                    <a:p>
                      <a:r>
                        <a:rPr lang="en-US" sz="1500" dirty="0"/>
                        <a:t>Increase</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tr>
              <a:tr h="457411">
                <a:tc>
                  <a:txBody>
                    <a:bodyPr/>
                    <a:lstStyle/>
                    <a:p>
                      <a:r>
                        <a:rPr lang="en-US" sz="1500" dirty="0"/>
                        <a:t>Profitable sale on credit</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tc>
                  <a:txBody>
                    <a:bodyPr/>
                    <a:lstStyle/>
                    <a:p>
                      <a:r>
                        <a:rPr lang="en-US" sz="1500" dirty="0"/>
                        <a:t>None</a:t>
                      </a:r>
                      <a:endParaRPr lang="en-GB" sz="1500" dirty="0"/>
                    </a:p>
                  </a:txBody>
                  <a:tcPr marL="103957" marR="103957" marT="51979" marB="51979"/>
                </a:tc>
              </a:tr>
              <a:tr h="457411">
                <a:tc>
                  <a:txBody>
                    <a:bodyPr/>
                    <a:lstStyle/>
                    <a:p>
                      <a:r>
                        <a:rPr lang="en-US" sz="1500"/>
                        <a:t>Buying a machine for cash</a:t>
                      </a:r>
                      <a:endParaRPr lang="en-GB" sz="1500"/>
                    </a:p>
                  </a:txBody>
                  <a:tcPr marL="103957" marR="103957" marT="51979" marB="51979"/>
                </a:tc>
                <a:tc>
                  <a:txBody>
                    <a:bodyPr/>
                    <a:lstStyle/>
                    <a:p>
                      <a:r>
                        <a:rPr lang="en-US" sz="1500" dirty="0"/>
                        <a:t>None</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tr>
              <a:tr h="457411">
                <a:tc>
                  <a:txBody>
                    <a:bodyPr/>
                    <a:lstStyle/>
                    <a:p>
                      <a:r>
                        <a:rPr lang="en-US" sz="1500"/>
                        <a:t>Depreciation of the machine</a:t>
                      </a:r>
                      <a:endParaRPr lang="en-GB" sz="1500"/>
                    </a:p>
                  </a:txBody>
                  <a:tcPr marL="103957" marR="103957" marT="51979" marB="51979"/>
                </a:tc>
                <a:tc>
                  <a:txBody>
                    <a:bodyPr/>
                    <a:lstStyle/>
                    <a:p>
                      <a:r>
                        <a:rPr lang="en-US" sz="1500" dirty="0"/>
                        <a:t>Decrease</a:t>
                      </a:r>
                      <a:endParaRPr lang="en-GB" sz="1500" dirty="0"/>
                    </a:p>
                  </a:txBody>
                  <a:tcPr marL="103957" marR="103957" marT="51979" marB="51979"/>
                </a:tc>
                <a:tc>
                  <a:txBody>
                    <a:bodyPr/>
                    <a:lstStyle/>
                    <a:p>
                      <a:r>
                        <a:rPr lang="en-US" sz="1500" dirty="0"/>
                        <a:t>None</a:t>
                      </a:r>
                      <a:endParaRPr lang="en-GB" sz="1500" dirty="0"/>
                    </a:p>
                  </a:txBody>
                  <a:tcPr marL="103957" marR="103957" marT="51979" marB="51979"/>
                </a:tc>
              </a:tr>
              <a:tr h="457411">
                <a:tc>
                  <a:txBody>
                    <a:bodyPr/>
                    <a:lstStyle/>
                    <a:p>
                      <a:r>
                        <a:rPr lang="en-US" sz="1500"/>
                        <a:t>Buying inventory (stock) for cash</a:t>
                      </a:r>
                      <a:endParaRPr lang="en-GB" sz="1500"/>
                    </a:p>
                  </a:txBody>
                  <a:tcPr marL="103957" marR="103957" marT="51979" marB="51979"/>
                </a:tc>
                <a:tc>
                  <a:txBody>
                    <a:bodyPr/>
                    <a:lstStyle/>
                    <a:p>
                      <a:r>
                        <a:rPr lang="en-US" sz="1500" dirty="0"/>
                        <a:t>None</a:t>
                      </a:r>
                      <a:endParaRPr lang="en-GB" sz="1500" dirty="0"/>
                    </a:p>
                  </a:txBody>
                  <a:tcPr marL="103957" marR="103957" marT="51979" marB="51979"/>
                </a:tc>
                <a:tc>
                  <a:txBody>
                    <a:bodyPr/>
                    <a:lstStyle/>
                    <a:p>
                      <a:r>
                        <a:rPr lang="en-US" sz="1500" dirty="0"/>
                        <a:t>Decrease</a:t>
                      </a:r>
                      <a:endParaRPr lang="en-GB" sz="1500" dirty="0"/>
                    </a:p>
                  </a:txBody>
                  <a:tcPr marL="103957" marR="103957" marT="51979" marB="51979"/>
                </a:tc>
              </a:tr>
              <a:tr h="457411">
                <a:tc>
                  <a:txBody>
                    <a:bodyPr/>
                    <a:lstStyle/>
                    <a:p>
                      <a:r>
                        <a:rPr lang="en-US" sz="1500"/>
                        <a:t>Issuing shares to investors for cash</a:t>
                      </a:r>
                      <a:endParaRPr lang="en-GB" sz="1500"/>
                    </a:p>
                  </a:txBody>
                  <a:tcPr marL="103957" marR="103957" marT="51979" marB="51979"/>
                </a:tc>
                <a:tc>
                  <a:txBody>
                    <a:bodyPr/>
                    <a:lstStyle/>
                    <a:p>
                      <a:r>
                        <a:rPr lang="en-US" sz="1500" dirty="0"/>
                        <a:t>None</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a:latin typeface="Arial" panose="020B0604020202020204" pitchFamily="34" charset="0"/>
                <a:cs typeface="Arial" panose="020B0604020202020204" pitchFamily="34" charset="0"/>
              </a:rPr>
              <a:t>Financial Management</a:t>
            </a:r>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65431" y="2438400"/>
            <a:ext cx="6586489" cy="3785419"/>
          </a:xfrm>
        </p:spPr>
        <p:txBody>
          <a:bodyPr>
            <a:normAutofit/>
          </a:bodyPr>
          <a:lstStyle/>
          <a:p>
            <a:r>
              <a:rPr lang="en-GB" sz="2000">
                <a:latin typeface="Arial" panose="020B0604020202020204" pitchFamily="34" charset="0"/>
                <a:cs typeface="Arial" panose="020B0604020202020204" pitchFamily="34" charset="0"/>
              </a:rPr>
              <a:t>Also called cost and management accounting;</a:t>
            </a:r>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Using financial data to help make business decisions;</a:t>
            </a:r>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Fundamental qualities of financial information:</a:t>
            </a:r>
            <a:endParaRPr lang="en-GB" sz="2000">
              <a:latin typeface="Arial" panose="020B0604020202020204" pitchFamily="34" charset="0"/>
              <a:cs typeface="Arial" panose="020B0604020202020204" pitchFamily="34" charset="0"/>
            </a:endParaRPr>
          </a:p>
          <a:p>
            <a:pPr lvl="1"/>
            <a:r>
              <a:rPr lang="en-GB" sz="2000">
                <a:latin typeface="Arial" panose="020B0604020202020204" pitchFamily="34" charset="0"/>
                <a:cs typeface="Arial" panose="020B0604020202020204" pitchFamily="34" charset="0"/>
              </a:rPr>
              <a:t>Relevant</a:t>
            </a:r>
            <a:endParaRPr lang="en-GB" sz="2000">
              <a:latin typeface="Arial" panose="020B0604020202020204" pitchFamily="34" charset="0"/>
              <a:cs typeface="Arial" panose="020B0604020202020204" pitchFamily="34" charset="0"/>
            </a:endParaRPr>
          </a:p>
          <a:p>
            <a:pPr lvl="1"/>
            <a:r>
              <a:rPr lang="en-GB" sz="2000">
                <a:latin typeface="Arial" panose="020B0604020202020204" pitchFamily="34" charset="0"/>
                <a:cs typeface="Arial" panose="020B0604020202020204" pitchFamily="34" charset="0"/>
              </a:rPr>
              <a:t>Timely</a:t>
            </a:r>
            <a:endParaRPr lang="en-GB" sz="2000">
              <a:latin typeface="Arial" panose="020B0604020202020204" pitchFamily="34" charset="0"/>
              <a:cs typeface="Arial" panose="020B0604020202020204" pitchFamily="34" charset="0"/>
            </a:endParaRPr>
          </a:p>
          <a:p>
            <a:pPr lvl="1"/>
            <a:r>
              <a:rPr lang="en-GB" sz="2000">
                <a:latin typeface="Arial" panose="020B0604020202020204" pitchFamily="34" charset="0"/>
                <a:cs typeface="Arial" panose="020B0604020202020204" pitchFamily="34" charset="0"/>
              </a:rPr>
              <a:t>Understandable</a:t>
            </a:r>
            <a:endParaRPr lang="en-GB" sz="2000">
              <a:latin typeface="Arial" panose="020B0604020202020204" pitchFamily="34" charset="0"/>
              <a:cs typeface="Arial" panose="020B0604020202020204" pitchFamily="34" charset="0"/>
            </a:endParaRPr>
          </a:p>
          <a:p>
            <a:pPr lvl="1"/>
            <a:r>
              <a:rPr lang="en-GB" sz="2000">
                <a:latin typeface="Arial" panose="020B0604020202020204" pitchFamily="34" charset="0"/>
                <a:cs typeface="Arial" panose="020B0604020202020204" pitchFamily="34" charset="0"/>
              </a:rPr>
              <a:t>Comparable</a:t>
            </a:r>
            <a:endParaRPr lang="en-GB" sz="2000">
              <a:latin typeface="Arial" panose="020B0604020202020204" pitchFamily="34" charset="0"/>
              <a:cs typeface="Arial" panose="020B0604020202020204" pitchFamily="34" charset="0"/>
            </a:endParaRPr>
          </a:p>
          <a:p>
            <a:pPr lvl="1"/>
            <a:r>
              <a:rPr lang="en-GB" sz="2000">
                <a:latin typeface="Arial" panose="020B0604020202020204" pitchFamily="34" charset="0"/>
                <a:cs typeface="Arial" panose="020B0604020202020204" pitchFamily="34" charset="0"/>
              </a:rPr>
              <a:t>Verifiable</a:t>
            </a:r>
            <a:endParaRPr lang="en-US" sz="2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23020" r="30341" b="1"/>
          <a:stretch>
            <a:fillRect/>
          </a:stretch>
        </p:blipFill>
        <p:spPr>
          <a:xfrm>
            <a:off x="20" y="10"/>
            <a:ext cx="4635571" cy="6857990"/>
          </a:xfrm>
          <a:prstGeom prst="rect">
            <a:avLst/>
          </a:prstGeom>
          <a:effectLst/>
        </p:spPr>
      </p:pic>
      <p:cxnSp>
        <p:nvCxnSpPr>
          <p:cNvPr id="10" name="Straight Connector 9"/>
          <p:cNvCxnSpPr>
            <a:cxnSpLocks noGrp="1" noRot="1" noChangeAspect="1" noMove="1" noResize="1" noEditPoints="1" noAdjustHandles="1" noChangeArrowheads="1" noChangeShapeType="1"/>
          </p:cNvCxnSpPr>
          <p:nvPr/>
        </p:nvCxnSpPr>
        <p:spPr>
          <a:xfrm>
            <a:off x="5080934" y="2115117"/>
            <a:ext cx="6309360" cy="0"/>
          </a:xfrm>
          <a:prstGeom prst="line">
            <a:avLst/>
          </a:prstGeom>
          <a:ln w="19050">
            <a:solidFill>
              <a:srgbClr val="51A04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between financial management and financial accounting</a:t>
            </a:r>
            <a:endParaRPr lang="en-GB" dirty="0"/>
          </a:p>
        </p:txBody>
      </p:sp>
      <p:graphicFrame>
        <p:nvGraphicFramePr>
          <p:cNvPr id="4" name="Content Placeholder 3"/>
          <p:cNvGraphicFramePr>
            <a:graphicFrameLocks noGrp="1"/>
          </p:cNvGraphicFramePr>
          <p:nvPr>
            <p:ph idx="1"/>
          </p:nvPr>
        </p:nvGraphicFramePr>
        <p:xfrm>
          <a:off x="1774372" y="1690689"/>
          <a:ext cx="8264979" cy="47711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2320" y="1017493"/>
            <a:ext cx="9396212" cy="323627"/>
          </a:xfrm>
        </p:spPr>
        <p:txBody>
          <a:bodyPr>
            <a:noAutofit/>
          </a:bodyPr>
          <a:lstStyle/>
          <a:p>
            <a:r>
              <a:rPr lang="en-US" sz="2800" dirty="0"/>
              <a:t>What steps could be taken to prevent this happening?</a:t>
            </a:r>
            <a:endParaRPr lang="en-GB" sz="2800" dirty="0"/>
          </a:p>
        </p:txBody>
      </p:sp>
      <p:sp>
        <p:nvSpPr>
          <p:cNvPr id="3" name="Subtitle 2"/>
          <p:cNvSpPr>
            <a:spLocks noGrp="1"/>
          </p:cNvSpPr>
          <p:nvPr>
            <p:ph type="subTitle" idx="1"/>
          </p:nvPr>
        </p:nvSpPr>
        <p:spPr>
          <a:xfrm>
            <a:off x="629920" y="1853534"/>
            <a:ext cx="9541124" cy="4367974"/>
          </a:xfrm>
        </p:spPr>
        <p:txBody>
          <a:bodyPr>
            <a:normAutofit/>
          </a:bodyPr>
          <a:lstStyle/>
          <a:p>
            <a:pPr marL="285750" indent="-285750">
              <a:buFont typeface="Arial" panose="020B0604020202020204" pitchFamily="34" charset="0"/>
              <a:buChar char="•"/>
            </a:pPr>
            <a:r>
              <a:rPr lang="en-US" sz="2400" dirty="0"/>
              <a:t>Accounting for the substance not the form of the transaction (changes to accounting standards)</a:t>
            </a:r>
            <a:endParaRPr lang="en-US" sz="2400" dirty="0"/>
          </a:p>
          <a:p>
            <a:pPr marL="285750" indent="-285750">
              <a:buFont typeface="Arial" panose="020B0604020202020204" pitchFamily="34" charset="0"/>
              <a:buChar char="•"/>
            </a:pPr>
            <a:r>
              <a:rPr lang="en-US" sz="2400" dirty="0"/>
              <a:t>Stricter rules around audits</a:t>
            </a:r>
            <a:endParaRPr lang="en-US" sz="2400" dirty="0"/>
          </a:p>
          <a:p>
            <a:pPr marL="285750" indent="-285750">
              <a:buFont typeface="Arial" panose="020B0604020202020204" pitchFamily="34" charset="0"/>
              <a:buChar char="•"/>
            </a:pPr>
            <a:r>
              <a:rPr lang="en-US" sz="2400" dirty="0"/>
              <a:t>Independence of audit firms and investment banks</a:t>
            </a:r>
            <a:endParaRPr lang="en-US" sz="2400" dirty="0"/>
          </a:p>
          <a:p>
            <a:pPr marL="285750" indent="-285750">
              <a:buFont typeface="Arial" panose="020B0604020202020204" pitchFamily="34" charset="0"/>
              <a:buChar char="•"/>
            </a:pPr>
            <a:r>
              <a:rPr lang="en-US" sz="2400" dirty="0"/>
              <a:t>Independence of regulatory bodies – harsher penalties?</a:t>
            </a:r>
            <a:endParaRPr lang="en-US" sz="2400" dirty="0"/>
          </a:p>
          <a:p>
            <a:pPr marL="285750" indent="-285750">
              <a:buFont typeface="Arial" panose="020B0604020202020204" pitchFamily="34" charset="0"/>
              <a:buChar char="•"/>
            </a:pPr>
            <a:r>
              <a:rPr lang="en-US" sz="2400" dirty="0"/>
              <a:t>Stricter rules on director duties</a:t>
            </a:r>
            <a:endParaRPr lang="en-US" sz="2400" dirty="0"/>
          </a:p>
          <a:p>
            <a:pPr marL="285750" indent="-285750">
              <a:buFont typeface="Arial" panose="020B0604020202020204" pitchFamily="34" charset="0"/>
              <a:buChar char="•"/>
            </a:pPr>
            <a:r>
              <a:rPr lang="en-US" sz="2400" dirty="0"/>
              <a:t>More protection for whistleblowers</a:t>
            </a:r>
            <a:endParaRPr lang="en-US" sz="2400" dirty="0"/>
          </a:p>
          <a:p>
            <a:pPr marL="285750" indent="-285750">
              <a:buFont typeface="Arial" panose="020B0604020202020204" pitchFamily="34" charset="0"/>
              <a:buChar char="•"/>
            </a:pPr>
            <a:r>
              <a:rPr lang="en-US" sz="2400" dirty="0"/>
              <a:t>Embedding a culture of ethics </a:t>
            </a:r>
            <a:endParaRPr lang="en-US" sz="2400" dirty="0"/>
          </a:p>
          <a:p>
            <a:pPr marL="285750" indent="-285750">
              <a:buFont typeface="Arial" panose="020B0604020202020204" pitchFamily="34" charset="0"/>
              <a:buChar char="•"/>
            </a:pPr>
            <a:r>
              <a:rPr lang="en-US" sz="2400" dirty="0"/>
              <a:t>Independent audit committees and appointment of those with relevant skills</a:t>
            </a:r>
            <a:endParaRPr lang="en-GB"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p:cNvSpPr/>
          <p:nvPr/>
        </p:nvSpPr>
        <p:spPr>
          <a:xfrm>
            <a:off x="5503557" y="2584621"/>
            <a:ext cx="3146897" cy="3146897"/>
          </a:xfrm>
          <a:custGeom>
            <a:avLst/>
            <a:gdLst>
              <a:gd name="connsiteX0" fmla="*/ 0 w 3146897"/>
              <a:gd name="connsiteY0" fmla="*/ 1573449 h 3146897"/>
              <a:gd name="connsiteX1" fmla="*/ 1573449 w 3146897"/>
              <a:gd name="connsiteY1" fmla="*/ 0 h 3146897"/>
              <a:gd name="connsiteX2" fmla="*/ 3146898 w 3146897"/>
              <a:gd name="connsiteY2" fmla="*/ 1573449 h 3146897"/>
              <a:gd name="connsiteX3" fmla="*/ 1573449 w 3146897"/>
              <a:gd name="connsiteY3" fmla="*/ 3146898 h 3146897"/>
              <a:gd name="connsiteX4" fmla="*/ 0 w 3146897"/>
              <a:gd name="connsiteY4" fmla="*/ 1573449 h 314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897" h="3146897">
                <a:moveTo>
                  <a:pt x="0" y="1573449"/>
                </a:moveTo>
                <a:cubicBezTo>
                  <a:pt x="0" y="704457"/>
                  <a:pt x="704457" y="0"/>
                  <a:pt x="1573449" y="0"/>
                </a:cubicBezTo>
                <a:cubicBezTo>
                  <a:pt x="2442441" y="0"/>
                  <a:pt x="3146898" y="704457"/>
                  <a:pt x="3146898" y="1573449"/>
                </a:cubicBezTo>
                <a:cubicBezTo>
                  <a:pt x="3146898" y="2442441"/>
                  <a:pt x="2442441" y="3146898"/>
                  <a:pt x="1573449" y="3146898"/>
                </a:cubicBezTo>
                <a:cubicBezTo>
                  <a:pt x="704457" y="3146898"/>
                  <a:pt x="0" y="2442441"/>
                  <a:pt x="0" y="1573449"/>
                </a:cubicBezTo>
                <a:close/>
              </a:path>
            </a:pathLst>
          </a:custGeom>
          <a:solidFill>
            <a:schemeClr val="accent2">
              <a:lumMod val="20000"/>
              <a:lumOff val="80000"/>
            </a:schemeClr>
          </a:solid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893039" tIns="371087" rIns="439431" bIns="371087" numCol="1" spcCol="1270" anchor="ctr" anchorCtr="0">
            <a:noAutofit/>
          </a:bodyPr>
          <a:lstStyle/>
          <a:p>
            <a:pPr algn="ctr" defTabSz="755650">
              <a:lnSpc>
                <a:spcPct val="90000"/>
              </a:lnSpc>
              <a:spcBef>
                <a:spcPct val="0"/>
              </a:spcBef>
              <a:spcAft>
                <a:spcPct val="35000"/>
              </a:spcAft>
              <a:defRPr/>
            </a:pPr>
            <a:r>
              <a:rPr lang="en-GB" sz="1700" dirty="0">
                <a:solidFill>
                  <a:srgbClr val="231F20"/>
                </a:solidFill>
                <a:latin typeface="Arial" panose="020B0604020202020204"/>
              </a:rPr>
              <a:t>Financial planning and analysis</a:t>
            </a:r>
            <a:endParaRPr lang="en-GB" sz="1700" dirty="0">
              <a:solidFill>
                <a:srgbClr val="231F20"/>
              </a:solidFill>
              <a:latin typeface="Arial" panose="020B0604020202020204"/>
            </a:endParaRPr>
          </a:p>
          <a:p>
            <a:pPr algn="ctr" defTabSz="755650">
              <a:lnSpc>
                <a:spcPct val="90000"/>
              </a:lnSpc>
              <a:spcBef>
                <a:spcPct val="0"/>
              </a:spcBef>
              <a:spcAft>
                <a:spcPct val="35000"/>
              </a:spcAft>
              <a:defRPr/>
            </a:pPr>
            <a:r>
              <a:rPr lang="en-US" sz="1700" dirty="0">
                <a:solidFill>
                  <a:srgbClr val="231F20"/>
                </a:solidFill>
                <a:latin typeface="Arial" panose="020B0604020202020204"/>
              </a:rPr>
              <a:t>Treasury manager</a:t>
            </a:r>
            <a:endParaRPr lang="en-US" sz="1700" dirty="0">
              <a:solidFill>
                <a:srgbClr val="231F20"/>
              </a:solidFill>
              <a:latin typeface="Arial" panose="020B0604020202020204"/>
            </a:endParaRPr>
          </a:p>
          <a:p>
            <a:pPr algn="ctr" defTabSz="755650">
              <a:lnSpc>
                <a:spcPct val="90000"/>
              </a:lnSpc>
              <a:spcBef>
                <a:spcPct val="0"/>
              </a:spcBef>
              <a:spcAft>
                <a:spcPct val="35000"/>
              </a:spcAft>
              <a:defRPr/>
            </a:pPr>
            <a:r>
              <a:rPr lang="en-US" sz="1700" dirty="0">
                <a:solidFill>
                  <a:srgbClr val="231F20"/>
                </a:solidFill>
                <a:latin typeface="Arial" panose="020B0604020202020204"/>
              </a:rPr>
              <a:t>Risk management</a:t>
            </a:r>
            <a:endParaRPr lang="en-US" sz="1700" dirty="0">
              <a:solidFill>
                <a:srgbClr val="231F20"/>
              </a:solidFill>
              <a:latin typeface="Arial" panose="020B0604020202020204"/>
            </a:endParaRPr>
          </a:p>
          <a:p>
            <a:pPr algn="ctr" defTabSz="755650">
              <a:lnSpc>
                <a:spcPct val="90000"/>
              </a:lnSpc>
              <a:spcBef>
                <a:spcPct val="0"/>
              </a:spcBef>
              <a:spcAft>
                <a:spcPct val="35000"/>
              </a:spcAft>
              <a:defRPr/>
            </a:pPr>
            <a:r>
              <a:rPr lang="en-US" sz="1700" dirty="0">
                <a:solidFill>
                  <a:srgbClr val="231F20"/>
                </a:solidFill>
                <a:latin typeface="Arial" panose="020B0604020202020204"/>
              </a:rPr>
              <a:t>Corporate strategy</a:t>
            </a:r>
            <a:endParaRPr lang="en-US" sz="1700" dirty="0">
              <a:solidFill>
                <a:srgbClr val="231F20"/>
              </a:solidFill>
              <a:latin typeface="Arial" panose="020B0604020202020204"/>
            </a:endParaRPr>
          </a:p>
          <a:p>
            <a:pPr algn="ctr" defTabSz="755650">
              <a:lnSpc>
                <a:spcPct val="90000"/>
              </a:lnSpc>
              <a:spcBef>
                <a:spcPct val="0"/>
              </a:spcBef>
              <a:spcAft>
                <a:spcPct val="35000"/>
              </a:spcAft>
              <a:defRPr/>
            </a:pPr>
            <a:endParaRPr lang="en-US" sz="1700" dirty="0">
              <a:solidFill>
                <a:srgbClr val="231F20"/>
              </a:solidFill>
              <a:latin typeface="Arial" panose="020B0604020202020204"/>
            </a:endParaRPr>
          </a:p>
        </p:txBody>
      </p:sp>
      <p:sp>
        <p:nvSpPr>
          <p:cNvPr id="2" name="Title 1"/>
          <p:cNvSpPr>
            <a:spLocks noGrp="1"/>
          </p:cNvSpPr>
          <p:nvPr>
            <p:ph type="ctrTitle"/>
          </p:nvPr>
        </p:nvSpPr>
        <p:spPr>
          <a:xfrm>
            <a:off x="2152650" y="556996"/>
            <a:ext cx="7886700" cy="1133693"/>
          </a:xfrm>
        </p:spPr>
        <p:txBody>
          <a:bodyPr vert="horz" lIns="91440" tIns="45720" rIns="91440" bIns="45720" rtlCol="0" anchor="ctr">
            <a:normAutofit/>
          </a:bodyPr>
          <a:lstStyle/>
          <a:p>
            <a:pPr defTabSz="914400"/>
            <a:r>
              <a:rPr lang="en-US" sz="3500" dirty="0">
                <a:latin typeface="+mj-lt"/>
              </a:rPr>
              <a:t>Who might form part of a finance function?</a:t>
            </a:r>
            <a:endParaRPr lang="en-US" sz="3500" dirty="0">
              <a:latin typeface="+mj-lt"/>
            </a:endParaRPr>
          </a:p>
        </p:txBody>
      </p:sp>
      <p:sp>
        <p:nvSpPr>
          <p:cNvPr id="9" name="Freeform: Shape 8"/>
          <p:cNvSpPr/>
          <p:nvPr/>
        </p:nvSpPr>
        <p:spPr>
          <a:xfrm>
            <a:off x="3106464" y="2584622"/>
            <a:ext cx="3146897" cy="3146897"/>
          </a:xfrm>
          <a:custGeom>
            <a:avLst/>
            <a:gdLst>
              <a:gd name="connsiteX0" fmla="*/ 0 w 3146897"/>
              <a:gd name="connsiteY0" fmla="*/ 1573449 h 3146897"/>
              <a:gd name="connsiteX1" fmla="*/ 1573449 w 3146897"/>
              <a:gd name="connsiteY1" fmla="*/ 0 h 3146897"/>
              <a:gd name="connsiteX2" fmla="*/ 3146898 w 3146897"/>
              <a:gd name="connsiteY2" fmla="*/ 1573449 h 3146897"/>
              <a:gd name="connsiteX3" fmla="*/ 1573449 w 3146897"/>
              <a:gd name="connsiteY3" fmla="*/ 3146898 h 3146897"/>
              <a:gd name="connsiteX4" fmla="*/ 0 w 3146897"/>
              <a:gd name="connsiteY4" fmla="*/ 1573449 h 314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897" h="3146897">
                <a:moveTo>
                  <a:pt x="0" y="1573449"/>
                </a:moveTo>
                <a:cubicBezTo>
                  <a:pt x="0" y="704457"/>
                  <a:pt x="704457" y="0"/>
                  <a:pt x="1573449" y="0"/>
                </a:cubicBezTo>
                <a:cubicBezTo>
                  <a:pt x="2442441" y="0"/>
                  <a:pt x="3146898" y="704457"/>
                  <a:pt x="3146898" y="1573449"/>
                </a:cubicBezTo>
                <a:cubicBezTo>
                  <a:pt x="3146898" y="2442441"/>
                  <a:pt x="2442441" y="3146898"/>
                  <a:pt x="1573449" y="3146898"/>
                </a:cubicBezTo>
                <a:cubicBezTo>
                  <a:pt x="704457" y="3146898"/>
                  <a:pt x="0" y="2442441"/>
                  <a:pt x="0" y="1573449"/>
                </a:cubicBezTo>
                <a:close/>
              </a:path>
            </a:pathLst>
          </a:custGeom>
          <a:solidFill>
            <a:schemeClr val="accent2">
              <a:lumMod val="40000"/>
              <a:lumOff val="60000"/>
              <a:alpha val="50000"/>
            </a:schemeClr>
          </a:solidFill>
          <a:ln>
            <a:noFill/>
          </a:ln>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439431" tIns="371086" rIns="893039" bIns="371088" numCol="1" spcCol="1270" anchor="ctr" anchorCtr="0">
            <a:noAutofit/>
          </a:bodyPr>
          <a:lstStyle/>
          <a:p>
            <a:pPr algn="ctr" defTabSz="755650">
              <a:lnSpc>
                <a:spcPct val="90000"/>
              </a:lnSpc>
              <a:spcBef>
                <a:spcPct val="0"/>
              </a:spcBef>
              <a:spcAft>
                <a:spcPct val="35000"/>
              </a:spcAft>
              <a:defRPr/>
            </a:pPr>
            <a:r>
              <a:rPr lang="en-GB" sz="1700" dirty="0">
                <a:solidFill>
                  <a:srgbClr val="231F20"/>
                </a:solidFill>
                <a:latin typeface="Arial" panose="020B0604020202020204"/>
              </a:rPr>
              <a:t>Financial Controller</a:t>
            </a:r>
            <a:endParaRPr lang="en-GB" sz="1700" dirty="0">
              <a:solidFill>
                <a:srgbClr val="231F20"/>
              </a:solidFill>
              <a:latin typeface="Arial" panose="020B0604020202020204"/>
            </a:endParaRPr>
          </a:p>
          <a:p>
            <a:pPr algn="ctr" defTabSz="755650">
              <a:lnSpc>
                <a:spcPct val="90000"/>
              </a:lnSpc>
              <a:spcBef>
                <a:spcPct val="0"/>
              </a:spcBef>
              <a:spcAft>
                <a:spcPct val="35000"/>
              </a:spcAft>
              <a:defRPr/>
            </a:pPr>
            <a:r>
              <a:rPr lang="en-GB" sz="1700" dirty="0">
                <a:solidFill>
                  <a:srgbClr val="231F20"/>
                </a:solidFill>
                <a:latin typeface="Arial" panose="020B0604020202020204"/>
              </a:rPr>
              <a:t>Financial accountant</a:t>
            </a:r>
            <a:endParaRPr lang="en-GB" sz="1700" dirty="0">
              <a:solidFill>
                <a:srgbClr val="231F20"/>
              </a:solidFill>
              <a:latin typeface="Arial" panose="020B0604020202020204"/>
            </a:endParaRPr>
          </a:p>
          <a:p>
            <a:pPr algn="ctr" defTabSz="755650">
              <a:lnSpc>
                <a:spcPct val="90000"/>
              </a:lnSpc>
              <a:spcBef>
                <a:spcPct val="0"/>
              </a:spcBef>
              <a:spcAft>
                <a:spcPct val="35000"/>
              </a:spcAft>
              <a:defRPr/>
            </a:pPr>
            <a:r>
              <a:rPr lang="en-GB" sz="1700" dirty="0">
                <a:solidFill>
                  <a:srgbClr val="231F20"/>
                </a:solidFill>
                <a:latin typeface="Arial" panose="020B0604020202020204"/>
              </a:rPr>
              <a:t>General ledger accountants</a:t>
            </a:r>
            <a:endParaRPr lang="en-GB" sz="1700" dirty="0">
              <a:solidFill>
                <a:srgbClr val="231F20"/>
              </a:solidFill>
              <a:latin typeface="Arial" panose="020B0604020202020204"/>
            </a:endParaRPr>
          </a:p>
          <a:p>
            <a:pPr algn="ctr" defTabSz="755650">
              <a:lnSpc>
                <a:spcPct val="90000"/>
              </a:lnSpc>
              <a:spcBef>
                <a:spcPct val="0"/>
              </a:spcBef>
              <a:spcAft>
                <a:spcPct val="35000"/>
              </a:spcAft>
              <a:defRPr/>
            </a:pPr>
            <a:r>
              <a:rPr lang="en-GB" sz="1700" dirty="0">
                <a:solidFill>
                  <a:srgbClr val="231F20"/>
                </a:solidFill>
                <a:latin typeface="Arial" panose="020B0604020202020204"/>
              </a:rPr>
              <a:t>Cash book</a:t>
            </a:r>
            <a:endParaRPr lang="en-US" sz="1700" dirty="0">
              <a:solidFill>
                <a:srgbClr val="231F20"/>
              </a:solidFill>
              <a:latin typeface="Arial" panose="020B0604020202020204"/>
            </a:endParaRPr>
          </a:p>
        </p:txBody>
      </p:sp>
      <p:sp>
        <p:nvSpPr>
          <p:cNvPr id="6" name="TextBox 5"/>
          <p:cNvSpPr txBox="1"/>
          <p:nvPr/>
        </p:nvSpPr>
        <p:spPr>
          <a:xfrm>
            <a:off x="2942300" y="2139121"/>
            <a:ext cx="3221831" cy="369332"/>
          </a:xfrm>
          <a:prstGeom prst="rect">
            <a:avLst/>
          </a:prstGeom>
          <a:noFill/>
        </p:spPr>
        <p:txBody>
          <a:bodyPr wrap="square" rtlCol="0">
            <a:spAutoFit/>
          </a:bodyPr>
          <a:lstStyle/>
          <a:p>
            <a:pPr defTabSz="685800">
              <a:spcAft>
                <a:spcPts val="600"/>
              </a:spcAft>
              <a:defRPr/>
            </a:pPr>
            <a:r>
              <a:rPr lang="en-GB" dirty="0">
                <a:solidFill>
                  <a:srgbClr val="231F20"/>
                </a:solidFill>
                <a:latin typeface="Arial" panose="020B0604020202020204"/>
              </a:rPr>
              <a:t>REPORTING/HISTORICAL</a:t>
            </a:r>
            <a:endParaRPr lang="en-US" dirty="0">
              <a:solidFill>
                <a:srgbClr val="231F20"/>
              </a:solidFill>
              <a:latin typeface="Arial" panose="020B0604020202020204"/>
            </a:endParaRPr>
          </a:p>
        </p:txBody>
      </p:sp>
      <p:sp>
        <p:nvSpPr>
          <p:cNvPr id="7" name="TextBox 6"/>
          <p:cNvSpPr txBox="1"/>
          <p:nvPr/>
        </p:nvSpPr>
        <p:spPr>
          <a:xfrm>
            <a:off x="6222472" y="2139121"/>
            <a:ext cx="3221831" cy="369332"/>
          </a:xfrm>
          <a:prstGeom prst="rect">
            <a:avLst/>
          </a:prstGeom>
          <a:noFill/>
        </p:spPr>
        <p:txBody>
          <a:bodyPr wrap="square" rtlCol="0">
            <a:spAutoFit/>
          </a:bodyPr>
          <a:lstStyle/>
          <a:p>
            <a:pPr defTabSz="685800">
              <a:spcAft>
                <a:spcPts val="600"/>
              </a:spcAft>
              <a:defRPr/>
            </a:pPr>
            <a:r>
              <a:rPr lang="en-GB" dirty="0">
                <a:solidFill>
                  <a:srgbClr val="231F20"/>
                </a:solidFill>
                <a:latin typeface="Arial" panose="020B0604020202020204"/>
              </a:rPr>
              <a:t>FORECASTING/FUTURE</a:t>
            </a:r>
            <a:endParaRPr lang="en-US" dirty="0">
              <a:solidFill>
                <a:srgbClr val="231F20"/>
              </a:solidFill>
              <a:latin typeface="Arial" panose="020B0604020202020204"/>
            </a:endParaRPr>
          </a:p>
        </p:txBody>
      </p:sp>
      <p:sp>
        <p:nvSpPr>
          <p:cNvPr id="5" name="TextBox 4"/>
          <p:cNvSpPr txBox="1"/>
          <p:nvPr/>
        </p:nvSpPr>
        <p:spPr>
          <a:xfrm>
            <a:off x="5520028" y="3696408"/>
            <a:ext cx="742950" cy="723275"/>
          </a:xfrm>
          <a:prstGeom prst="rect">
            <a:avLst/>
          </a:prstGeom>
          <a:solidFill>
            <a:schemeClr val="accent2">
              <a:lumMod val="40000"/>
              <a:lumOff val="60000"/>
            </a:schemeClr>
          </a:solidFill>
        </p:spPr>
        <p:txBody>
          <a:bodyPr wrap="square" rtlCol="0">
            <a:spAutoFit/>
          </a:bodyPr>
          <a:lstStyle/>
          <a:p>
            <a:pPr algn="ctr" defTabSz="685800">
              <a:spcAft>
                <a:spcPts val="600"/>
              </a:spcAft>
              <a:defRPr/>
            </a:pPr>
            <a:r>
              <a:rPr lang="en-GB" dirty="0">
                <a:solidFill>
                  <a:srgbClr val="231F20"/>
                </a:solidFill>
                <a:latin typeface="Arial" panose="020B0604020202020204"/>
              </a:rPr>
              <a:t>CFO</a:t>
            </a:r>
            <a:endParaRPr lang="en-GB" dirty="0">
              <a:solidFill>
                <a:srgbClr val="231F20"/>
              </a:solidFill>
              <a:latin typeface="Arial" panose="020B0604020202020204"/>
            </a:endParaRPr>
          </a:p>
          <a:p>
            <a:pPr algn="ctr" defTabSz="685800">
              <a:spcAft>
                <a:spcPts val="600"/>
              </a:spcAft>
              <a:defRPr/>
            </a:pPr>
            <a:r>
              <a:rPr lang="en-GB" dirty="0">
                <a:solidFill>
                  <a:srgbClr val="231F20"/>
                </a:solidFill>
                <a:latin typeface="Arial" panose="020B0604020202020204"/>
              </a:rPr>
              <a:t>FD</a:t>
            </a:r>
            <a:endParaRPr lang="en-US" dirty="0">
              <a:solidFill>
                <a:srgbClr val="231F20"/>
              </a:solidFill>
              <a:latin typeface="Arial" panose="020B0604020202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78600" y="141552"/>
            <a:ext cx="5277770" cy="1325563"/>
          </a:xfrm>
        </p:spPr>
        <p:txBody>
          <a:bodyPr vert="horz" lIns="91440" tIns="45720" rIns="91440" bIns="45720" rtlCol="0" anchor="ctr">
            <a:normAutofit/>
          </a:bodyPr>
          <a:lstStyle/>
          <a:p>
            <a:r>
              <a:rPr lang="en-US" sz="4400" dirty="0">
                <a:cs typeface="Arial" panose="020B0604020202020204" pitchFamily="34" charset="0"/>
              </a:rPr>
              <a:t>Types of business</a:t>
            </a:r>
            <a:endParaRPr lang="en-US" sz="4400" dirty="0">
              <a:cs typeface="Arial" panose="020B0604020202020204" pitchFamily="34" charset="0"/>
            </a:endParaRPr>
          </a:p>
        </p:txBody>
      </p:sp>
      <p:sp>
        <p:nvSpPr>
          <p:cNvPr id="10" name="Freeform: Shape 9"/>
          <p:cNvSpPr>
            <a:spLocks noGrp="1" noRot="1" noChangeAspect="1" noMove="1" noResize="1" noEditPoints="1" noAdjustHandles="1" noChangeArrowheads="1" noChangeShapeType="1" noTextEdit="1"/>
          </p:cNvSpPr>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olorful buttons"/>
          <p:cNvPicPr>
            <a:picLocks noChangeAspect="1"/>
          </p:cNvPicPr>
          <p:nvPr/>
        </p:nvPicPr>
        <p:blipFill rotWithShape="1">
          <a:blip r:embed="rId1"/>
          <a:srcRect l="21807" r="19558" b="-1"/>
          <a:stretch>
            <a:fill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Subtitle 2"/>
          <p:cNvSpPr>
            <a:spLocks noGrp="1"/>
          </p:cNvSpPr>
          <p:nvPr>
            <p:ph type="subTitle" idx="1"/>
          </p:nvPr>
        </p:nvSpPr>
        <p:spPr>
          <a:xfrm>
            <a:off x="6850034" y="1320800"/>
            <a:ext cx="5006336" cy="5395648"/>
          </a:xfrm>
        </p:spPr>
        <p:txBody>
          <a:bodyPr vert="horz" lIns="91440" tIns="45720" rIns="91440" bIns="45720" rtlCol="0" anchor="t">
            <a:normAutofit fontScale="92500" lnSpcReduction="10000"/>
          </a:bodyPr>
          <a:lstStyle/>
          <a:p>
            <a:pPr>
              <a:lnSpc>
                <a:spcPct val="90000"/>
              </a:lnSpc>
              <a:spcAft>
                <a:spcPts val="600"/>
              </a:spcAft>
            </a:pPr>
            <a:r>
              <a:rPr lang="en-US" sz="1900" dirty="0">
                <a:cs typeface="Arial" panose="020B0604020202020204" pitchFamily="34" charset="0"/>
              </a:rPr>
              <a:t>Main types of business</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Sole trader</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Partnership</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Company/corporation</a:t>
            </a:r>
            <a:endParaRPr lang="en-US" sz="1900" dirty="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900" dirty="0">
              <a:cs typeface="Arial" panose="020B0604020202020204" pitchFamily="34" charset="0"/>
            </a:endParaRPr>
          </a:p>
          <a:p>
            <a:pPr>
              <a:lnSpc>
                <a:spcPct val="90000"/>
              </a:lnSpc>
              <a:spcAft>
                <a:spcPts val="600"/>
              </a:spcAft>
            </a:pPr>
            <a:r>
              <a:rPr lang="en-US" sz="1900" dirty="0">
                <a:cs typeface="Arial" panose="020B0604020202020204" pitchFamily="34" charset="0"/>
              </a:rPr>
              <a:t>In the UK we have</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Sole trader</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Partnership</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Limited Liability Partnership (LLP)</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Private company (Ltd)</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Public Company (Plc)</a:t>
            </a:r>
            <a:endParaRPr lang="en-US" sz="1900" dirty="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900" dirty="0">
              <a:cs typeface="Arial" panose="020B0604020202020204" pitchFamily="34" charset="0"/>
            </a:endParaRPr>
          </a:p>
          <a:p>
            <a:pPr>
              <a:lnSpc>
                <a:spcPct val="90000"/>
              </a:lnSpc>
              <a:spcAft>
                <a:spcPts val="600"/>
              </a:spcAft>
            </a:pPr>
            <a:r>
              <a:rPr lang="en-US" sz="1900" dirty="0">
                <a:cs typeface="Arial" panose="020B0604020202020204" pitchFamily="34" charset="0"/>
              </a:rPr>
              <a:t>We also have special designations e.g.:</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Charities</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Place of business</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B Corp</a:t>
            </a:r>
            <a:endParaRPr lang="en-US" sz="1900"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Community Amateur Sports Club (CASC)</a:t>
            </a:r>
            <a:endParaRPr lang="en-US" sz="1900" dirty="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Ownership Structure</a:t>
            </a:r>
            <a:endParaRPr lang="en-GB" dirty="0"/>
          </a:p>
        </p:txBody>
      </p:sp>
      <p:pic>
        <p:nvPicPr>
          <p:cNvPr id="6" name="Content Placeholder 5" descr="Woman"/>
          <p:cNvPicPr>
            <a:picLocks noGrp="1" noChangeAspect="1"/>
          </p:cNvPicPr>
          <p:nvPr>
            <p:ph idx="1"/>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487798" y="1564781"/>
            <a:ext cx="914400" cy="914400"/>
          </a:xfrm>
        </p:spPr>
      </p:pic>
      <p:sp>
        <p:nvSpPr>
          <p:cNvPr id="4" name="Rectangle 3"/>
          <p:cNvSpPr/>
          <p:nvPr/>
        </p:nvSpPr>
        <p:spPr>
          <a:xfrm>
            <a:off x="4854429" y="3489821"/>
            <a:ext cx="2181138" cy="1040235"/>
          </a:xfrm>
          <a:prstGeom prst="rect">
            <a:avLst/>
          </a:prstGeom>
          <a:solidFill>
            <a:schemeClr val="accent5">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Nat’s International Company Ltd</a:t>
            </a: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 name="Graphic 7" descr="Man"/>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2800" y="1583504"/>
            <a:ext cx="914400" cy="914400"/>
          </a:xfrm>
          <a:prstGeom prst="rect">
            <a:avLst/>
          </a:prstGeom>
        </p:spPr>
      </p:pic>
      <p:sp>
        <p:nvSpPr>
          <p:cNvPr id="10" name="Rectangle 9"/>
          <p:cNvSpPr/>
          <p:nvPr/>
        </p:nvSpPr>
        <p:spPr>
          <a:xfrm>
            <a:off x="7035567" y="1520587"/>
            <a:ext cx="2181138" cy="1040235"/>
          </a:xfrm>
          <a:prstGeom prst="rect">
            <a:avLst/>
          </a:prstGeom>
          <a:solidFill>
            <a:schemeClr val="accent5">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Investment Company Plc</a:t>
            </a: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12" name="Straight Connector 11"/>
          <p:cNvCxnSpPr>
            <a:stCxn id="8" idx="2"/>
            <a:endCxn id="4" idx="0"/>
          </p:cNvCxnSpPr>
          <p:nvPr/>
        </p:nvCxnSpPr>
        <p:spPr>
          <a:xfrm>
            <a:off x="3960000" y="2497904"/>
            <a:ext cx="1984998" cy="991916"/>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a:stCxn id="6" idx="2"/>
            <a:endCxn id="4" idx="0"/>
          </p:cNvCxnSpPr>
          <p:nvPr/>
        </p:nvCxnSpPr>
        <p:spPr>
          <a:xfrm>
            <a:off x="5944998" y="2479182"/>
            <a:ext cx="0" cy="101063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10" idx="2"/>
            <a:endCxn id="4" idx="0"/>
          </p:cNvCxnSpPr>
          <p:nvPr/>
        </p:nvCxnSpPr>
        <p:spPr>
          <a:xfrm flipH="1">
            <a:off x="5944998" y="2560822"/>
            <a:ext cx="2181138" cy="928999"/>
          </a:xfrm>
          <a:prstGeom prst="line">
            <a:avLst/>
          </a:prstGeom>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4803092" y="1832686"/>
            <a:ext cx="9631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70 shares = 70%</a:t>
            </a:r>
            <a:endParaRPr kumimoji="0" lang="en-GB" sz="1400" b="0" i="0" u="none" strike="noStrike" kern="1200" cap="none" spc="0" normalizeH="0" baseline="0" noProof="0" dirty="0">
              <a:ln>
                <a:noFill/>
              </a:ln>
              <a:solidFill>
                <a:srgbClr val="231F20"/>
              </a:solidFill>
              <a:effectLst/>
              <a:uLnTx/>
              <a:uFillTx/>
              <a:latin typeface="Arial" panose="020B0604020202020204"/>
              <a:ea typeface="+mn-ea"/>
              <a:cs typeface="+mn-cs"/>
            </a:endParaRPr>
          </a:p>
        </p:txBody>
      </p:sp>
      <p:sp>
        <p:nvSpPr>
          <p:cNvPr id="21" name="TextBox 20"/>
          <p:cNvSpPr txBox="1"/>
          <p:nvPr/>
        </p:nvSpPr>
        <p:spPr>
          <a:xfrm>
            <a:off x="2564773" y="1862129"/>
            <a:ext cx="9631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20 shares = 20%</a:t>
            </a:r>
            <a:endParaRPr kumimoji="0" lang="en-GB" sz="1400" b="0" i="0" u="none" strike="noStrike" kern="1200" cap="none" spc="0" normalizeH="0" baseline="0" noProof="0" dirty="0">
              <a:ln>
                <a:noFill/>
              </a:ln>
              <a:solidFill>
                <a:srgbClr val="231F20"/>
              </a:solidFill>
              <a:effectLst/>
              <a:uLnTx/>
              <a:uFillTx/>
              <a:latin typeface="Arial" panose="020B0604020202020204"/>
              <a:ea typeface="+mn-ea"/>
              <a:cs typeface="+mn-cs"/>
            </a:endParaRPr>
          </a:p>
        </p:txBody>
      </p:sp>
      <p:sp>
        <p:nvSpPr>
          <p:cNvPr id="22" name="TextBox 21"/>
          <p:cNvSpPr txBox="1"/>
          <p:nvPr/>
        </p:nvSpPr>
        <p:spPr>
          <a:xfrm>
            <a:off x="7929996" y="2642461"/>
            <a:ext cx="9631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10 shares = 10%</a:t>
            </a:r>
            <a:endParaRPr kumimoji="0" lang="en-GB" sz="1400" b="0" i="0" u="none" strike="noStrike" kern="1200" cap="none" spc="0" normalizeH="0" baseline="0" noProof="0" dirty="0">
              <a:ln>
                <a:noFill/>
              </a:ln>
              <a:solidFill>
                <a:srgbClr val="231F20"/>
              </a:solidFill>
              <a:effectLst/>
              <a:uLnTx/>
              <a:uFillTx/>
              <a:latin typeface="Arial" panose="020B060402020202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834234"/>
          </a:xfrm>
        </p:spPr>
        <p:txBody>
          <a:bodyPr/>
          <a:lstStyle/>
          <a:p>
            <a:r>
              <a:rPr lang="en-US" dirty="0"/>
              <a:t>Public v Private Companies</a:t>
            </a:r>
            <a:endParaRPr lang="en-GB" dirty="0"/>
          </a:p>
        </p:txBody>
      </p:sp>
      <p:pic>
        <p:nvPicPr>
          <p:cNvPr id="18" name="Content Placeholder 17" descr="Confused person outline"/>
          <p:cNvPicPr>
            <a:picLocks noGrp="1" noChangeAspect="1"/>
          </p:cNvPicPr>
          <p:nvPr>
            <p:ph idx="1"/>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719514" y="2541587"/>
            <a:ext cx="914400" cy="914400"/>
          </a:xfrm>
        </p:spPr>
      </p:pic>
      <p:sp>
        <p:nvSpPr>
          <p:cNvPr id="4" name="Rectangle 3"/>
          <p:cNvSpPr/>
          <p:nvPr/>
        </p:nvSpPr>
        <p:spPr>
          <a:xfrm>
            <a:off x="4461867" y="4497384"/>
            <a:ext cx="2809875" cy="1257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Company X</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Management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Employees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p:cNvSpPr/>
          <p:nvPr/>
        </p:nvSpPr>
        <p:spPr>
          <a:xfrm>
            <a:off x="1300162" y="2800350"/>
            <a:ext cx="1476375" cy="12573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Banks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p:cNvCxnSpPr>
            <a:endCxn id="4" idx="0"/>
          </p:cNvCxnSpPr>
          <p:nvPr/>
        </p:nvCxnSpPr>
        <p:spPr>
          <a:xfrm>
            <a:off x="4204692" y="3487734"/>
            <a:ext cx="1662113" cy="1009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866804" y="3498057"/>
            <a:ext cx="1538287" cy="1009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4" idx="0"/>
          </p:cNvCxnSpPr>
          <p:nvPr/>
        </p:nvCxnSpPr>
        <p:spPr>
          <a:xfrm>
            <a:off x="5866805" y="3382959"/>
            <a:ext cx="0" cy="1114425"/>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8972551" y="2446338"/>
            <a:ext cx="1809750" cy="15716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Customers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8093869" y="4638675"/>
            <a:ext cx="1557337" cy="13573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Suppliers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p:cNvSpPr/>
          <p:nvPr/>
        </p:nvSpPr>
        <p:spPr>
          <a:xfrm>
            <a:off x="3576641" y="1209685"/>
            <a:ext cx="1402556" cy="12573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General Public?</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Content Placeholder 17" descr="Confused person outline"/>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409604" y="2563011"/>
            <a:ext cx="914400" cy="914400"/>
          </a:xfrm>
          <a:prstGeom prst="rect">
            <a:avLst/>
          </a:prstGeom>
        </p:spPr>
      </p:pic>
      <p:pic>
        <p:nvPicPr>
          <p:cNvPr id="20" name="Content Placeholder 17" descr="Confused person outline"/>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77065" y="2604291"/>
            <a:ext cx="914400" cy="914400"/>
          </a:xfrm>
          <a:prstGeom prst="rect">
            <a:avLst/>
          </a:prstGeom>
        </p:spPr>
      </p:pic>
      <p:sp>
        <p:nvSpPr>
          <p:cNvPr id="21" name="Rectangle 20"/>
          <p:cNvSpPr/>
          <p:nvPr/>
        </p:nvSpPr>
        <p:spPr>
          <a:xfrm>
            <a:off x="5463776" y="1719656"/>
            <a:ext cx="2809875" cy="415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Shareholders</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p:cNvSpPr/>
          <p:nvPr/>
        </p:nvSpPr>
        <p:spPr>
          <a:xfrm>
            <a:off x="1373981" y="4551758"/>
            <a:ext cx="1402556" cy="12573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General Public</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Public or Private Company</a:t>
            </a:r>
            <a:endParaRPr lang="en-GB" dirty="0"/>
          </a:p>
        </p:txBody>
      </p:sp>
      <p:sp>
        <p:nvSpPr>
          <p:cNvPr id="3" name="Content Placeholder 2"/>
          <p:cNvSpPr>
            <a:spLocks noGrp="1"/>
          </p:cNvSpPr>
          <p:nvPr>
            <p:ph idx="1"/>
          </p:nvPr>
        </p:nvSpPr>
        <p:spPr/>
        <p:txBody>
          <a:bodyPr>
            <a:normAutofit lnSpcReduction="10000"/>
          </a:bodyPr>
          <a:lstStyle/>
          <a:p>
            <a:r>
              <a:rPr lang="en-GB" dirty="0"/>
              <a:t>A private company (in the UK a Ltd) is held privately, usually by founders or other private individual investors.</a:t>
            </a:r>
            <a:endParaRPr lang="en-GB" dirty="0"/>
          </a:p>
          <a:p>
            <a:pPr lvl="1"/>
            <a:r>
              <a:rPr lang="en-GB" dirty="0"/>
              <a:t>The general public cannot buy or sell shares in Limited</a:t>
            </a:r>
            <a:endParaRPr lang="en-GB" dirty="0"/>
          </a:p>
          <a:p>
            <a:pPr lvl="1"/>
            <a:r>
              <a:rPr lang="en-GB" dirty="0"/>
              <a:t>May invite specific people to invest (e.g. a Private Equity Fund or Business Angel)</a:t>
            </a:r>
            <a:endParaRPr lang="en-GB" dirty="0"/>
          </a:p>
          <a:p>
            <a:pPr lvl="1"/>
            <a:r>
              <a:rPr lang="en-GB" dirty="0"/>
              <a:t>Does not appear on a Stock Exchange</a:t>
            </a:r>
            <a:endParaRPr lang="en-GB" dirty="0"/>
          </a:p>
          <a:p>
            <a:r>
              <a:rPr lang="en-GB" dirty="0"/>
              <a:t>A public company (in the UK a Plc) has sold some or all of its shares to the general public by way of an Initial Public Offering (IPO).</a:t>
            </a:r>
            <a:endParaRPr lang="en-GB" dirty="0"/>
          </a:p>
          <a:p>
            <a:pPr lvl="1"/>
            <a:r>
              <a:rPr lang="en-GB" dirty="0"/>
              <a:t>Listed on a stock exchange</a:t>
            </a:r>
            <a:endParaRPr lang="en-GB" dirty="0"/>
          </a:p>
          <a:p>
            <a:pPr lvl="1"/>
            <a:r>
              <a:rPr lang="en-GB" dirty="0"/>
              <a:t>Public can buy and sell shares on investment platforms</a:t>
            </a:r>
            <a:endParaRPr lang="en-GB" dirty="0"/>
          </a:p>
          <a:p>
            <a:pPr lvl="1"/>
            <a:r>
              <a:rPr lang="en-GB" dirty="0"/>
              <a:t>Has a higher level of scrutiny</a:t>
            </a:r>
            <a:endParaRPr lang="en-GB" dirty="0"/>
          </a:p>
        </p:txBody>
      </p:sp>
    </p:spTree>
  </p:cSld>
  <p:clrMapOvr>
    <a:masterClrMapping/>
  </p:clrMapOvr>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 slides - bas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slides - bas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ontent slides - bas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ontent slides - bas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r" defTabSz="914400" rtl="0" eaLnBrk="1" fontAlgn="base" latinLnBrk="0" hangingPunct="1">
          <a:lnSpc>
            <a:spcPct val="100000"/>
          </a:lnSpc>
          <a:spcBef>
            <a:spcPct val="0"/>
          </a:spcBef>
          <a:spcAft>
            <a:spcPct val="0"/>
          </a:spcAft>
          <a:buClrTx/>
          <a:buSzTx/>
          <a:buFontTx/>
          <a:buNone/>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r" defTabSz="914400" rtl="0" eaLnBrk="1" fontAlgn="base" latinLnBrk="0" hangingPunct="1">
          <a:lnSpc>
            <a:spcPct val="100000"/>
          </a:lnSpc>
          <a:spcBef>
            <a:spcPct val="0"/>
          </a:spcBef>
          <a:spcAft>
            <a:spcPct val="0"/>
          </a:spcAft>
          <a:buClrTx/>
          <a:buSzTx/>
          <a:buFontTx/>
          <a:buNone/>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9740</Words>
  <Application>WPS 演示</Application>
  <PresentationFormat>Widescreen</PresentationFormat>
  <Paragraphs>454</Paragraphs>
  <Slides>50</Slides>
  <Notes>27</Notes>
  <HiddenSlides>0</HiddenSlides>
  <MMClips>0</MMClips>
  <ScaleCrop>false</ScaleCrop>
  <HeadingPairs>
    <vt:vector size="6" baseType="variant">
      <vt:variant>
        <vt:lpstr>已用的字体</vt:lpstr>
      </vt:variant>
      <vt:variant>
        <vt:i4>15</vt:i4>
      </vt:variant>
      <vt:variant>
        <vt:lpstr>主题</vt:lpstr>
      </vt:variant>
      <vt:variant>
        <vt:i4>10</vt:i4>
      </vt:variant>
      <vt:variant>
        <vt:lpstr>幻灯片标题</vt:lpstr>
      </vt:variant>
      <vt:variant>
        <vt:i4>50</vt:i4>
      </vt:variant>
    </vt:vector>
  </HeadingPairs>
  <TitlesOfParts>
    <vt:vector size="75" baseType="lpstr">
      <vt:lpstr>Arial</vt:lpstr>
      <vt:lpstr>宋体</vt:lpstr>
      <vt:lpstr>Wingdings</vt:lpstr>
      <vt:lpstr>Arial</vt:lpstr>
      <vt:lpstr>Verdana</vt:lpstr>
      <vt:lpstr>Times New Roman</vt:lpstr>
      <vt:lpstr>Times</vt:lpstr>
      <vt:lpstr>MS PGothic</vt:lpstr>
      <vt:lpstr>Calibri</vt:lpstr>
      <vt:lpstr>微软雅黑</vt:lpstr>
      <vt:lpstr>Arial Unicode MS</vt:lpstr>
      <vt:lpstr>等线</vt:lpstr>
      <vt:lpstr>MS UI Gothic</vt:lpstr>
      <vt:lpstr>Calibri Light</vt:lpstr>
      <vt:lpstr>黑体</vt:lpstr>
      <vt:lpstr>Default Design</vt:lpstr>
      <vt:lpstr>2_Content slides - basic</vt:lpstr>
      <vt:lpstr>Office Theme</vt:lpstr>
      <vt:lpstr>Content slides - basic</vt:lpstr>
      <vt:lpstr>3_Content slides - basic</vt:lpstr>
      <vt:lpstr>1_Content slides - basic</vt:lpstr>
      <vt:lpstr>4_Content slides - basic</vt:lpstr>
      <vt:lpstr>5_Content slides - basic</vt:lpstr>
      <vt:lpstr>1_Default Design</vt:lpstr>
      <vt:lpstr>3_Default Design</vt:lpstr>
      <vt:lpstr>MN7029 – Financial Decision Making</vt:lpstr>
      <vt:lpstr>Week 1.2 – Learning Outcomes</vt:lpstr>
      <vt:lpstr>Agency &amp; Stakeholder Theory - Enron</vt:lpstr>
      <vt:lpstr>Who is to blame?</vt:lpstr>
      <vt:lpstr>What steps could be taken to prevent this happening?</vt:lpstr>
      <vt:lpstr>Types of business</vt:lpstr>
      <vt:lpstr>Example Ownership Structure</vt:lpstr>
      <vt:lpstr>Public v Private Companies</vt:lpstr>
      <vt:lpstr>Public or Private Company</vt:lpstr>
      <vt:lpstr>Public or Private Company</vt:lpstr>
      <vt:lpstr>What is accounting?</vt:lpstr>
      <vt:lpstr>What are Financial Statements?</vt:lpstr>
      <vt:lpstr>The Annual Report and Accounts</vt:lpstr>
      <vt:lpstr>Financial Statements</vt:lpstr>
      <vt:lpstr>Financial Statements Cycle</vt:lpstr>
      <vt:lpstr>Who might use financial statements?</vt:lpstr>
      <vt:lpstr>PowerPoint 演示文稿</vt:lpstr>
      <vt:lpstr>Pick a user – what might they use the financial statements for?</vt:lpstr>
      <vt:lpstr>Who uses financial statements and why?</vt:lpstr>
      <vt:lpstr>Some key terms…</vt:lpstr>
      <vt:lpstr>Statement of Financial Position (Balance Sheet)</vt:lpstr>
      <vt:lpstr>Purpose of the balance sheet</vt:lpstr>
      <vt:lpstr>What types of assets might you find in a business?</vt:lpstr>
      <vt:lpstr>Merlin Entertainments Ltd – statement of financial position</vt:lpstr>
      <vt:lpstr>Types of assets</vt:lpstr>
      <vt:lpstr>PowerPoint 演示文稿</vt:lpstr>
      <vt:lpstr>Intangible assets</vt:lpstr>
      <vt:lpstr>Typical assets</vt:lpstr>
      <vt:lpstr>What is depreciation?</vt:lpstr>
      <vt:lpstr>Depreciation</vt:lpstr>
      <vt:lpstr>Claims</vt:lpstr>
      <vt:lpstr>Types of claim</vt:lpstr>
      <vt:lpstr>Typical claims</vt:lpstr>
      <vt:lpstr>PowerPoint 演示文稿</vt:lpstr>
      <vt:lpstr>PowerPoint 演示文稿</vt:lpstr>
      <vt:lpstr>The income statement (profit &amp; loss account)</vt:lpstr>
      <vt:lpstr>Profit (or loss) for the period =  Total revenue for the period – Total expenses incurred in generating that revenue </vt:lpstr>
      <vt:lpstr>What types of income might we have in a business?</vt:lpstr>
      <vt:lpstr>Expenses</vt:lpstr>
      <vt:lpstr>PowerPoint 演示文稿</vt:lpstr>
      <vt:lpstr>How does Twitter make money?</vt:lpstr>
      <vt:lpstr>How does Twitter make money?</vt:lpstr>
      <vt:lpstr>How does Twitter make money?</vt:lpstr>
      <vt:lpstr>The cash flow statement</vt:lpstr>
      <vt:lpstr>PowerPoint 演示文稿</vt:lpstr>
      <vt:lpstr>Operating examples</vt:lpstr>
      <vt:lpstr>Operating examples</vt:lpstr>
      <vt:lpstr>Financial Management</vt:lpstr>
      <vt:lpstr>Differences between financial management and financial accounting</vt:lpstr>
      <vt:lpstr>Who might form part of a finance function?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MN6068 – Financial Decision Making for Managers</dc:title>
  <dc:creator>Natalie Langley</dc:creator>
  <cp:lastModifiedBy>Jyyy</cp:lastModifiedBy>
  <cp:revision>13</cp:revision>
  <dcterms:created xsi:type="dcterms:W3CDTF">2021-05-17T13:25:00Z</dcterms:created>
  <dcterms:modified xsi:type="dcterms:W3CDTF">2024-04-12T12:46:58Z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905F3FE0C3CF4AF0A219FF916CF85F87_13</vt:lpwstr>
  </property>
  <property fmtid="{D5CDD505-2E9C-101B-9397-08002B2CF9AE}" pid="3" name="KSOProductBuildVer">
    <vt:lpwstr>2052-12.1.0.16250</vt:lpwstr>
  </property>
</Properties>
</file>