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1" r:id="rId3"/>
    <p:sldMasterId id="2147483726" r:id="rId4"/>
    <p:sldMasterId id="2147483730" r:id="rId5"/>
    <p:sldMasterId id="2147483744" r:id="rId6"/>
    <p:sldMasterId id="2147483757" r:id="rId7"/>
    <p:sldMasterId id="2147483771" r:id="rId8"/>
    <p:sldMasterId id="2147483786" r:id="rId9"/>
    <p:sldMasterId id="2147483798" r:id="rId10"/>
  </p:sldMasterIdLst>
  <p:notesMasterIdLst>
    <p:notesMasterId r:id="rId63"/>
  </p:notesMasterIdLst>
  <p:sldIdLst>
    <p:sldId id="299" r:id="rId11"/>
    <p:sldId id="666" r:id="rId12"/>
    <p:sldId id="683" r:id="rId13"/>
    <p:sldId id="713" r:id="rId14"/>
    <p:sldId id="714" r:id="rId15"/>
    <p:sldId id="715" r:id="rId16"/>
    <p:sldId id="699" r:id="rId17"/>
    <p:sldId id="747" r:id="rId18"/>
    <p:sldId id="731" r:id="rId19"/>
    <p:sldId id="729" r:id="rId20"/>
    <p:sldId id="730" r:id="rId21"/>
    <p:sldId id="694" r:id="rId22"/>
    <p:sldId id="707" r:id="rId23"/>
    <p:sldId id="708" r:id="rId24"/>
    <p:sldId id="709" r:id="rId25"/>
    <p:sldId id="710" r:id="rId26"/>
    <p:sldId id="684" r:id="rId27"/>
    <p:sldId id="685" r:id="rId28"/>
    <p:sldId id="686" r:id="rId29"/>
    <p:sldId id="678" r:id="rId30"/>
    <p:sldId id="691" r:id="rId31"/>
    <p:sldId id="718" r:id="rId32"/>
    <p:sldId id="719" r:id="rId33"/>
    <p:sldId id="693" r:id="rId34"/>
    <p:sldId id="748" r:id="rId35"/>
    <p:sldId id="743" r:id="rId36"/>
    <p:sldId id="749" r:id="rId37"/>
    <p:sldId id="722" r:id="rId38"/>
    <p:sldId id="721" r:id="rId39"/>
    <p:sldId id="737" r:id="rId40"/>
    <p:sldId id="724" r:id="rId41"/>
    <p:sldId id="732" r:id="rId42"/>
    <p:sldId id="733" r:id="rId43"/>
    <p:sldId id="723" r:id="rId44"/>
    <p:sldId id="726" r:id="rId45"/>
    <p:sldId id="287" r:id="rId46"/>
    <p:sldId id="750" r:id="rId47"/>
    <p:sldId id="751" r:id="rId48"/>
    <p:sldId id="742" r:id="rId49"/>
    <p:sldId id="744" r:id="rId50"/>
    <p:sldId id="1329" r:id="rId51"/>
    <p:sldId id="1334" r:id="rId52"/>
    <p:sldId id="1335" r:id="rId53"/>
    <p:sldId id="1336" r:id="rId54"/>
    <p:sldId id="1331" r:id="rId55"/>
    <p:sldId id="1317" r:id="rId56"/>
    <p:sldId id="1332" r:id="rId57"/>
    <p:sldId id="1333" r:id="rId58"/>
    <p:sldId id="680" r:id="rId59"/>
    <p:sldId id="690" r:id="rId60"/>
    <p:sldId id="285" r:id="rId61"/>
    <p:sldId id="674"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0126" autoAdjust="0"/>
  </p:normalViewPr>
  <p:slideViewPr>
    <p:cSldViewPr snapToGrid="0">
      <p:cViewPr varScale="1">
        <p:scale>
          <a:sx n="64" d="100"/>
          <a:sy n="64" d="100"/>
        </p:scale>
        <p:origin x="64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_rels/data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diagrams/_rels/data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14AB49-4581-4201-9B09-FED712DABF65}"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21E9B7DC-E4D9-4B0A-A90A-4C36C64D8295}">
      <dgm:prSet/>
      <dgm:spPr/>
      <dgm:t>
        <a:bodyPr/>
        <a:lstStyle/>
        <a:p>
          <a:r>
            <a:rPr lang="en-US"/>
            <a:t>Land and buildings,</a:t>
          </a:r>
        </a:p>
      </dgm:t>
    </dgm:pt>
    <dgm:pt modelId="{A067BFF3-DB5D-4102-9AFF-638C97FB112D}" type="parTrans" cxnId="{4F733F37-46E1-432E-9F6C-62DAC0A21B5F}">
      <dgm:prSet/>
      <dgm:spPr/>
      <dgm:t>
        <a:bodyPr/>
        <a:lstStyle/>
        <a:p>
          <a:endParaRPr lang="en-US"/>
        </a:p>
      </dgm:t>
    </dgm:pt>
    <dgm:pt modelId="{E68B8856-9BA0-4DBE-ACB1-50552EEC7D0A}" type="sibTrans" cxnId="{4F733F37-46E1-432E-9F6C-62DAC0A21B5F}">
      <dgm:prSet/>
      <dgm:spPr/>
      <dgm:t>
        <a:bodyPr/>
        <a:lstStyle/>
        <a:p>
          <a:endParaRPr lang="en-US"/>
        </a:p>
      </dgm:t>
    </dgm:pt>
    <dgm:pt modelId="{ED4B403F-2F21-4324-A4C3-B71AC3E83B46}">
      <dgm:prSet/>
      <dgm:spPr/>
      <dgm:t>
        <a:bodyPr/>
        <a:lstStyle/>
        <a:p>
          <a:r>
            <a:rPr lang="en-US"/>
            <a:t>Machinery and equipment,</a:t>
          </a:r>
        </a:p>
      </dgm:t>
    </dgm:pt>
    <dgm:pt modelId="{0923366C-61F6-427D-B252-312A36B3D1E0}" type="parTrans" cxnId="{C339D4B1-AEB8-4C5E-8A95-BAF61E5E6DD7}">
      <dgm:prSet/>
      <dgm:spPr/>
      <dgm:t>
        <a:bodyPr/>
        <a:lstStyle/>
        <a:p>
          <a:endParaRPr lang="en-US"/>
        </a:p>
      </dgm:t>
    </dgm:pt>
    <dgm:pt modelId="{98E18FA0-0395-4233-9D3E-7329393BBD46}" type="sibTrans" cxnId="{C339D4B1-AEB8-4C5E-8A95-BAF61E5E6DD7}">
      <dgm:prSet/>
      <dgm:spPr/>
      <dgm:t>
        <a:bodyPr/>
        <a:lstStyle/>
        <a:p>
          <a:endParaRPr lang="en-US"/>
        </a:p>
      </dgm:t>
    </dgm:pt>
    <dgm:pt modelId="{816984F1-BC7E-4690-805E-DDE335F8C71A}">
      <dgm:prSet/>
      <dgm:spPr/>
      <dgm:t>
        <a:bodyPr/>
        <a:lstStyle/>
        <a:p>
          <a:r>
            <a:rPr lang="en-US" dirty="0"/>
            <a:t>Fixtures and fittings,</a:t>
          </a:r>
        </a:p>
      </dgm:t>
    </dgm:pt>
    <dgm:pt modelId="{4122AAD6-B0F7-4D90-96F1-2B3090350621}" type="parTrans" cxnId="{A1BADA84-08E4-4564-8B80-E6F993B5E4EF}">
      <dgm:prSet/>
      <dgm:spPr/>
      <dgm:t>
        <a:bodyPr/>
        <a:lstStyle/>
        <a:p>
          <a:endParaRPr lang="en-US"/>
        </a:p>
      </dgm:t>
    </dgm:pt>
    <dgm:pt modelId="{8D7A3CED-CF11-4499-BDA1-8866FE30FB19}" type="sibTrans" cxnId="{A1BADA84-08E4-4564-8B80-E6F993B5E4EF}">
      <dgm:prSet/>
      <dgm:spPr/>
      <dgm:t>
        <a:bodyPr/>
        <a:lstStyle/>
        <a:p>
          <a:endParaRPr lang="en-US"/>
        </a:p>
      </dgm:t>
    </dgm:pt>
    <dgm:pt modelId="{1012A38C-BF10-4835-A34B-F39379998248}">
      <dgm:prSet/>
      <dgm:spPr/>
      <dgm:t>
        <a:bodyPr/>
        <a:lstStyle/>
        <a:p>
          <a:r>
            <a:rPr lang="en-US"/>
            <a:t>Debtors (receivables),</a:t>
          </a:r>
        </a:p>
      </dgm:t>
    </dgm:pt>
    <dgm:pt modelId="{FE44C620-024E-449D-A034-02C1F0647065}" type="parTrans" cxnId="{C339F42E-5307-49C2-BE08-063F958B6A15}">
      <dgm:prSet/>
      <dgm:spPr/>
      <dgm:t>
        <a:bodyPr/>
        <a:lstStyle/>
        <a:p>
          <a:endParaRPr lang="en-US"/>
        </a:p>
      </dgm:t>
    </dgm:pt>
    <dgm:pt modelId="{2FB860CC-12A4-40FA-BB92-D422CB609F9B}" type="sibTrans" cxnId="{C339F42E-5307-49C2-BE08-063F958B6A15}">
      <dgm:prSet/>
      <dgm:spPr/>
      <dgm:t>
        <a:bodyPr/>
        <a:lstStyle/>
        <a:p>
          <a:endParaRPr lang="en-US"/>
        </a:p>
      </dgm:t>
    </dgm:pt>
    <dgm:pt modelId="{8D5DFC46-45AB-4982-AAA5-C02126BB779C}">
      <dgm:prSet/>
      <dgm:spPr/>
      <dgm:t>
        <a:bodyPr/>
        <a:lstStyle/>
        <a:p>
          <a:r>
            <a:rPr lang="en-US"/>
            <a:t>Investments</a:t>
          </a:r>
        </a:p>
      </dgm:t>
    </dgm:pt>
    <dgm:pt modelId="{20BFD267-0A4F-42FC-BA3B-924CBD87761E}" type="parTrans" cxnId="{140480A9-8219-47A2-8710-D99EB1A151EC}">
      <dgm:prSet/>
      <dgm:spPr/>
      <dgm:t>
        <a:bodyPr/>
        <a:lstStyle/>
        <a:p>
          <a:endParaRPr lang="en-US"/>
        </a:p>
      </dgm:t>
    </dgm:pt>
    <dgm:pt modelId="{446BF245-27CF-4CA1-96B8-34B6030444A7}" type="sibTrans" cxnId="{140480A9-8219-47A2-8710-D99EB1A151EC}">
      <dgm:prSet/>
      <dgm:spPr/>
      <dgm:t>
        <a:bodyPr/>
        <a:lstStyle/>
        <a:p>
          <a:endParaRPr lang="en-US"/>
        </a:p>
      </dgm:t>
    </dgm:pt>
    <dgm:pt modelId="{B667D78B-F79C-4DA5-8C3C-F4E1BB32E4FB}">
      <dgm:prSet/>
      <dgm:spPr/>
      <dgm:t>
        <a:bodyPr/>
        <a:lstStyle/>
        <a:p>
          <a:r>
            <a:rPr lang="en-US"/>
            <a:t>Cash</a:t>
          </a:r>
        </a:p>
      </dgm:t>
    </dgm:pt>
    <dgm:pt modelId="{186A7A87-FEF5-4D49-B680-690AC6FC0A3C}" type="parTrans" cxnId="{A460E4DB-7BBE-4B57-B436-ECFC5A7F0F15}">
      <dgm:prSet/>
      <dgm:spPr/>
      <dgm:t>
        <a:bodyPr/>
        <a:lstStyle/>
        <a:p>
          <a:endParaRPr lang="en-US"/>
        </a:p>
      </dgm:t>
    </dgm:pt>
    <dgm:pt modelId="{1ED30AC3-C1F3-4EEB-B4B1-8512C04AED85}" type="sibTrans" cxnId="{A460E4DB-7BBE-4B57-B436-ECFC5A7F0F15}">
      <dgm:prSet/>
      <dgm:spPr/>
      <dgm:t>
        <a:bodyPr/>
        <a:lstStyle/>
        <a:p>
          <a:endParaRPr lang="en-US"/>
        </a:p>
      </dgm:t>
    </dgm:pt>
    <dgm:pt modelId="{5AA90BF7-766B-47EB-A505-7EBA44C79FC4}">
      <dgm:prSet/>
      <dgm:spPr/>
      <dgm:t>
        <a:bodyPr/>
        <a:lstStyle/>
        <a:p>
          <a:r>
            <a:rPr lang="en-US"/>
            <a:t>Inventory</a:t>
          </a:r>
        </a:p>
      </dgm:t>
    </dgm:pt>
    <dgm:pt modelId="{5499FC52-1A13-49EA-963C-37E05EC4B7F3}" type="parTrans" cxnId="{1BB0A3AA-F357-4AA4-9055-57B6797A076F}">
      <dgm:prSet/>
      <dgm:spPr/>
      <dgm:t>
        <a:bodyPr/>
        <a:lstStyle/>
        <a:p>
          <a:endParaRPr lang="en-US"/>
        </a:p>
      </dgm:t>
    </dgm:pt>
    <dgm:pt modelId="{B7F18D0A-8186-4AE5-BD41-84856E5209C5}" type="sibTrans" cxnId="{1BB0A3AA-F357-4AA4-9055-57B6797A076F}">
      <dgm:prSet/>
      <dgm:spPr/>
      <dgm:t>
        <a:bodyPr/>
        <a:lstStyle/>
        <a:p>
          <a:endParaRPr lang="en-US"/>
        </a:p>
      </dgm:t>
    </dgm:pt>
    <dgm:pt modelId="{040CD4A0-9239-4FFE-9EE0-7CBE95E4368A}" type="pres">
      <dgm:prSet presAssocID="{0214AB49-4581-4201-9B09-FED712DABF65}" presName="root" presStyleCnt="0">
        <dgm:presLayoutVars>
          <dgm:dir/>
          <dgm:resizeHandles val="exact"/>
        </dgm:presLayoutVars>
      </dgm:prSet>
      <dgm:spPr/>
    </dgm:pt>
    <dgm:pt modelId="{D90EB037-279A-4DA9-93EB-04F227C05C7F}" type="pres">
      <dgm:prSet presAssocID="{21E9B7DC-E4D9-4B0A-A90A-4C36C64D8295}" presName="compNode" presStyleCnt="0"/>
      <dgm:spPr/>
    </dgm:pt>
    <dgm:pt modelId="{86B0DB2C-A12D-40C6-85A4-F05E8F6C2621}" type="pres">
      <dgm:prSet presAssocID="{21E9B7DC-E4D9-4B0A-A90A-4C36C64D8295}" presName="bgRect" presStyleLbl="bgShp" presStyleIdx="0" presStyleCnt="7"/>
      <dgm:spPr/>
    </dgm:pt>
    <dgm:pt modelId="{1599F4BE-71E6-4D94-BAC7-6EC63578AD98}" type="pres">
      <dgm:prSet presAssocID="{21E9B7DC-E4D9-4B0A-A90A-4C36C64D8295}"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9ACA0AF0-8F7E-481F-9CFA-7C382D6E4E79}" type="pres">
      <dgm:prSet presAssocID="{21E9B7DC-E4D9-4B0A-A90A-4C36C64D8295}" presName="spaceRect" presStyleCnt="0"/>
      <dgm:spPr/>
    </dgm:pt>
    <dgm:pt modelId="{6A2AA39C-9A35-4937-A1C7-0E07AFC81398}" type="pres">
      <dgm:prSet presAssocID="{21E9B7DC-E4D9-4B0A-A90A-4C36C64D8295}" presName="parTx" presStyleLbl="revTx" presStyleIdx="0" presStyleCnt="7">
        <dgm:presLayoutVars>
          <dgm:chMax val="0"/>
          <dgm:chPref val="0"/>
        </dgm:presLayoutVars>
      </dgm:prSet>
      <dgm:spPr/>
    </dgm:pt>
    <dgm:pt modelId="{11A1C04C-2BB3-44A8-9F1C-0A3A6C689029}" type="pres">
      <dgm:prSet presAssocID="{E68B8856-9BA0-4DBE-ACB1-50552EEC7D0A}" presName="sibTrans" presStyleCnt="0"/>
      <dgm:spPr/>
    </dgm:pt>
    <dgm:pt modelId="{A2E2BAF4-A466-46BE-95CE-B3144F8E844D}" type="pres">
      <dgm:prSet presAssocID="{ED4B403F-2F21-4324-A4C3-B71AC3E83B46}" presName="compNode" presStyleCnt="0"/>
      <dgm:spPr/>
    </dgm:pt>
    <dgm:pt modelId="{AF8FF1F2-940F-4CCD-9C63-B5932C3BA3E1}" type="pres">
      <dgm:prSet presAssocID="{ED4B403F-2F21-4324-A4C3-B71AC3E83B46}" presName="bgRect" presStyleLbl="bgShp" presStyleIdx="1" presStyleCnt="7"/>
      <dgm:spPr/>
    </dgm:pt>
    <dgm:pt modelId="{D876D755-413C-4C3A-AC16-8DB9ABF6B3AF}" type="pres">
      <dgm:prSet presAssocID="{ED4B403F-2F21-4324-A4C3-B71AC3E83B46}"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6C03DA3F-FA75-4E01-8073-C6509224B7BB}" type="pres">
      <dgm:prSet presAssocID="{ED4B403F-2F21-4324-A4C3-B71AC3E83B46}" presName="spaceRect" presStyleCnt="0"/>
      <dgm:spPr/>
    </dgm:pt>
    <dgm:pt modelId="{D722C186-ADD0-4F2E-A6C7-CC42016554A1}" type="pres">
      <dgm:prSet presAssocID="{ED4B403F-2F21-4324-A4C3-B71AC3E83B46}" presName="parTx" presStyleLbl="revTx" presStyleIdx="1" presStyleCnt="7">
        <dgm:presLayoutVars>
          <dgm:chMax val="0"/>
          <dgm:chPref val="0"/>
        </dgm:presLayoutVars>
      </dgm:prSet>
      <dgm:spPr/>
    </dgm:pt>
    <dgm:pt modelId="{98E9F332-238B-439D-B487-012E10F6CFC4}" type="pres">
      <dgm:prSet presAssocID="{98E18FA0-0395-4233-9D3E-7329393BBD46}" presName="sibTrans" presStyleCnt="0"/>
      <dgm:spPr/>
    </dgm:pt>
    <dgm:pt modelId="{0328AEDC-13B7-4CBE-ACB8-847D2B432DB9}" type="pres">
      <dgm:prSet presAssocID="{816984F1-BC7E-4690-805E-DDE335F8C71A}" presName="compNode" presStyleCnt="0"/>
      <dgm:spPr/>
    </dgm:pt>
    <dgm:pt modelId="{2210001B-CF3B-4E92-B7A8-9E68DD6A7E0E}" type="pres">
      <dgm:prSet presAssocID="{816984F1-BC7E-4690-805E-DDE335F8C71A}" presName="bgRect" presStyleLbl="bgShp" presStyleIdx="2" presStyleCnt="7"/>
      <dgm:spPr/>
    </dgm:pt>
    <dgm:pt modelId="{956B7152-4927-48F8-9127-EDE90650BB78}" type="pres">
      <dgm:prSet presAssocID="{816984F1-BC7E-4690-805E-DDE335F8C71A}"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p and bucket"/>
        </a:ext>
      </dgm:extLst>
    </dgm:pt>
    <dgm:pt modelId="{4C553459-8036-4475-A86F-E1C05BB73B53}" type="pres">
      <dgm:prSet presAssocID="{816984F1-BC7E-4690-805E-DDE335F8C71A}" presName="spaceRect" presStyleCnt="0"/>
      <dgm:spPr/>
    </dgm:pt>
    <dgm:pt modelId="{310FE049-D3A5-4BC4-AD83-8BCCC812A44F}" type="pres">
      <dgm:prSet presAssocID="{816984F1-BC7E-4690-805E-DDE335F8C71A}" presName="parTx" presStyleLbl="revTx" presStyleIdx="2" presStyleCnt="7">
        <dgm:presLayoutVars>
          <dgm:chMax val="0"/>
          <dgm:chPref val="0"/>
        </dgm:presLayoutVars>
      </dgm:prSet>
      <dgm:spPr/>
    </dgm:pt>
    <dgm:pt modelId="{6C2B14EF-2662-45D2-8794-F02B64F40207}" type="pres">
      <dgm:prSet presAssocID="{8D7A3CED-CF11-4499-BDA1-8866FE30FB19}" presName="sibTrans" presStyleCnt="0"/>
      <dgm:spPr/>
    </dgm:pt>
    <dgm:pt modelId="{44380EAB-D711-49D2-9F7B-C2E8F3163499}" type="pres">
      <dgm:prSet presAssocID="{1012A38C-BF10-4835-A34B-F39379998248}" presName="compNode" presStyleCnt="0"/>
      <dgm:spPr/>
    </dgm:pt>
    <dgm:pt modelId="{784DB5B9-8AB9-4C2E-A4BA-F0072F8E1D41}" type="pres">
      <dgm:prSet presAssocID="{1012A38C-BF10-4835-A34B-F39379998248}" presName="bgRect" presStyleLbl="bgShp" presStyleIdx="3" presStyleCnt="7"/>
      <dgm:spPr/>
    </dgm:pt>
    <dgm:pt modelId="{D0245DAA-059F-4B61-AEDC-D47D527AA711}" type="pres">
      <dgm:prSet presAssocID="{1012A38C-BF10-4835-A34B-F3937999824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FBF940B4-BD69-4763-81E7-18B56D0FBF67}" type="pres">
      <dgm:prSet presAssocID="{1012A38C-BF10-4835-A34B-F39379998248}" presName="spaceRect" presStyleCnt="0"/>
      <dgm:spPr/>
    </dgm:pt>
    <dgm:pt modelId="{F0D7C860-BE71-40B5-A92C-38B6183381F4}" type="pres">
      <dgm:prSet presAssocID="{1012A38C-BF10-4835-A34B-F39379998248}" presName="parTx" presStyleLbl="revTx" presStyleIdx="3" presStyleCnt="7">
        <dgm:presLayoutVars>
          <dgm:chMax val="0"/>
          <dgm:chPref val="0"/>
        </dgm:presLayoutVars>
      </dgm:prSet>
      <dgm:spPr/>
    </dgm:pt>
    <dgm:pt modelId="{412FC4BB-C5C0-4E52-8ED1-DE00BB056B99}" type="pres">
      <dgm:prSet presAssocID="{2FB860CC-12A4-40FA-BB92-D422CB609F9B}" presName="sibTrans" presStyleCnt="0"/>
      <dgm:spPr/>
    </dgm:pt>
    <dgm:pt modelId="{C078A847-B08E-4ED1-ABE9-52C3E8B2B068}" type="pres">
      <dgm:prSet presAssocID="{8D5DFC46-45AB-4982-AAA5-C02126BB779C}" presName="compNode" presStyleCnt="0"/>
      <dgm:spPr/>
    </dgm:pt>
    <dgm:pt modelId="{33D95AE0-DBDD-4FB1-ADE1-5F910EC74B5C}" type="pres">
      <dgm:prSet presAssocID="{8D5DFC46-45AB-4982-AAA5-C02126BB779C}" presName="bgRect" presStyleLbl="bgShp" presStyleIdx="4" presStyleCnt="7"/>
      <dgm:spPr/>
    </dgm:pt>
    <dgm:pt modelId="{FB84C05B-C114-4679-B443-0E6FDAE03ED6}" type="pres">
      <dgm:prSet presAssocID="{8D5DFC46-45AB-4982-AAA5-C02126BB779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97945EC1-9DA8-4A4F-902C-D16B09EF28A5}" type="pres">
      <dgm:prSet presAssocID="{8D5DFC46-45AB-4982-AAA5-C02126BB779C}" presName="spaceRect" presStyleCnt="0"/>
      <dgm:spPr/>
    </dgm:pt>
    <dgm:pt modelId="{B8A44EF0-EB53-421A-9FF1-1F39035F5696}" type="pres">
      <dgm:prSet presAssocID="{8D5DFC46-45AB-4982-AAA5-C02126BB779C}" presName="parTx" presStyleLbl="revTx" presStyleIdx="4" presStyleCnt="7">
        <dgm:presLayoutVars>
          <dgm:chMax val="0"/>
          <dgm:chPref val="0"/>
        </dgm:presLayoutVars>
      </dgm:prSet>
      <dgm:spPr/>
    </dgm:pt>
    <dgm:pt modelId="{CB8C1805-496C-403C-88EE-43502A4966CB}" type="pres">
      <dgm:prSet presAssocID="{446BF245-27CF-4CA1-96B8-34B6030444A7}" presName="sibTrans" presStyleCnt="0"/>
      <dgm:spPr/>
    </dgm:pt>
    <dgm:pt modelId="{74E7E788-9D24-43F0-9A5A-B5ABA77C6C86}" type="pres">
      <dgm:prSet presAssocID="{B667D78B-F79C-4DA5-8C3C-F4E1BB32E4FB}" presName="compNode" presStyleCnt="0"/>
      <dgm:spPr/>
    </dgm:pt>
    <dgm:pt modelId="{9FA2743F-88FF-4C7D-8C02-515D963406DC}" type="pres">
      <dgm:prSet presAssocID="{B667D78B-F79C-4DA5-8C3C-F4E1BB32E4FB}" presName="bgRect" presStyleLbl="bgShp" presStyleIdx="5" presStyleCnt="7"/>
      <dgm:spPr/>
    </dgm:pt>
    <dgm:pt modelId="{63CEC90F-C31C-4369-9D09-4E9DE7FF247A}" type="pres">
      <dgm:prSet presAssocID="{B667D78B-F79C-4DA5-8C3C-F4E1BB32E4F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gister"/>
        </a:ext>
      </dgm:extLst>
    </dgm:pt>
    <dgm:pt modelId="{3B079525-2CCD-4C09-B8C7-8F34808AA627}" type="pres">
      <dgm:prSet presAssocID="{B667D78B-F79C-4DA5-8C3C-F4E1BB32E4FB}" presName="spaceRect" presStyleCnt="0"/>
      <dgm:spPr/>
    </dgm:pt>
    <dgm:pt modelId="{2E43F13E-B0A0-472D-9740-10BD4A71E2DB}" type="pres">
      <dgm:prSet presAssocID="{B667D78B-F79C-4DA5-8C3C-F4E1BB32E4FB}" presName="parTx" presStyleLbl="revTx" presStyleIdx="5" presStyleCnt="7">
        <dgm:presLayoutVars>
          <dgm:chMax val="0"/>
          <dgm:chPref val="0"/>
        </dgm:presLayoutVars>
      </dgm:prSet>
      <dgm:spPr/>
    </dgm:pt>
    <dgm:pt modelId="{25D4FC3D-B2CD-4309-A67C-437EEC7268FE}" type="pres">
      <dgm:prSet presAssocID="{1ED30AC3-C1F3-4EEB-B4B1-8512C04AED85}" presName="sibTrans" presStyleCnt="0"/>
      <dgm:spPr/>
    </dgm:pt>
    <dgm:pt modelId="{4549C294-0BE0-412B-B3F7-9642F3AEA84B}" type="pres">
      <dgm:prSet presAssocID="{5AA90BF7-766B-47EB-A505-7EBA44C79FC4}" presName="compNode" presStyleCnt="0"/>
      <dgm:spPr/>
    </dgm:pt>
    <dgm:pt modelId="{4EE91ED7-5EA1-4FFD-9DF6-56BCBAB0AACC}" type="pres">
      <dgm:prSet presAssocID="{5AA90BF7-766B-47EB-A505-7EBA44C79FC4}" presName="bgRect" presStyleLbl="bgShp" presStyleIdx="6" presStyleCnt="7"/>
      <dgm:spPr/>
    </dgm:pt>
    <dgm:pt modelId="{EE7E8297-682C-449E-9E36-EC62BA1CD426}" type="pres">
      <dgm:prSet presAssocID="{5AA90BF7-766B-47EB-A505-7EBA44C79FC4}"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ox"/>
        </a:ext>
      </dgm:extLst>
    </dgm:pt>
    <dgm:pt modelId="{EE14011B-553E-46A8-9E69-6C7FAB4E321C}" type="pres">
      <dgm:prSet presAssocID="{5AA90BF7-766B-47EB-A505-7EBA44C79FC4}" presName="spaceRect" presStyleCnt="0"/>
      <dgm:spPr/>
    </dgm:pt>
    <dgm:pt modelId="{764A9AAC-731D-496A-B57A-3D3FCA0069A3}" type="pres">
      <dgm:prSet presAssocID="{5AA90BF7-766B-47EB-A505-7EBA44C79FC4}" presName="parTx" presStyleLbl="revTx" presStyleIdx="6" presStyleCnt="7">
        <dgm:presLayoutVars>
          <dgm:chMax val="0"/>
          <dgm:chPref val="0"/>
        </dgm:presLayoutVars>
      </dgm:prSet>
      <dgm:spPr/>
    </dgm:pt>
  </dgm:ptLst>
  <dgm:cxnLst>
    <dgm:cxn modelId="{E3FC9E18-84A9-4B99-8BA0-81456B79F3AD}" type="presOf" srcId="{ED4B403F-2F21-4324-A4C3-B71AC3E83B46}" destId="{D722C186-ADD0-4F2E-A6C7-CC42016554A1}" srcOrd="0" destOrd="0" presId="urn:microsoft.com/office/officeart/2018/2/layout/IconVerticalSolidList"/>
    <dgm:cxn modelId="{C339F42E-5307-49C2-BE08-063F958B6A15}" srcId="{0214AB49-4581-4201-9B09-FED712DABF65}" destId="{1012A38C-BF10-4835-A34B-F39379998248}" srcOrd="3" destOrd="0" parTransId="{FE44C620-024E-449D-A034-02C1F0647065}" sibTransId="{2FB860CC-12A4-40FA-BB92-D422CB609F9B}"/>
    <dgm:cxn modelId="{4F733F37-46E1-432E-9F6C-62DAC0A21B5F}" srcId="{0214AB49-4581-4201-9B09-FED712DABF65}" destId="{21E9B7DC-E4D9-4B0A-A90A-4C36C64D8295}" srcOrd="0" destOrd="0" parTransId="{A067BFF3-DB5D-4102-9AFF-638C97FB112D}" sibTransId="{E68B8856-9BA0-4DBE-ACB1-50552EEC7D0A}"/>
    <dgm:cxn modelId="{EB363039-AC74-4A83-BA7D-22ACE1E92ADF}" type="presOf" srcId="{5AA90BF7-766B-47EB-A505-7EBA44C79FC4}" destId="{764A9AAC-731D-496A-B57A-3D3FCA0069A3}" srcOrd="0" destOrd="0" presId="urn:microsoft.com/office/officeart/2018/2/layout/IconVerticalSolidList"/>
    <dgm:cxn modelId="{01BD7181-C657-4E47-9767-71202D9A7296}" type="presOf" srcId="{B667D78B-F79C-4DA5-8C3C-F4E1BB32E4FB}" destId="{2E43F13E-B0A0-472D-9740-10BD4A71E2DB}" srcOrd="0" destOrd="0" presId="urn:microsoft.com/office/officeart/2018/2/layout/IconVerticalSolidList"/>
    <dgm:cxn modelId="{A1BADA84-08E4-4564-8B80-E6F993B5E4EF}" srcId="{0214AB49-4581-4201-9B09-FED712DABF65}" destId="{816984F1-BC7E-4690-805E-DDE335F8C71A}" srcOrd="2" destOrd="0" parTransId="{4122AAD6-B0F7-4D90-96F1-2B3090350621}" sibTransId="{8D7A3CED-CF11-4499-BDA1-8866FE30FB19}"/>
    <dgm:cxn modelId="{C322EE84-9EDB-4EB2-B6C7-5294606AA8C3}" type="presOf" srcId="{816984F1-BC7E-4690-805E-DDE335F8C71A}" destId="{310FE049-D3A5-4BC4-AD83-8BCCC812A44F}" srcOrd="0" destOrd="0" presId="urn:microsoft.com/office/officeart/2018/2/layout/IconVerticalSolidList"/>
    <dgm:cxn modelId="{8DBE558A-9848-4395-BFA9-86B2D5550DBF}" type="presOf" srcId="{1012A38C-BF10-4835-A34B-F39379998248}" destId="{F0D7C860-BE71-40B5-A92C-38B6183381F4}" srcOrd="0" destOrd="0" presId="urn:microsoft.com/office/officeart/2018/2/layout/IconVerticalSolidList"/>
    <dgm:cxn modelId="{D7BF8F93-4573-4455-953F-F70A83F5699B}" type="presOf" srcId="{21E9B7DC-E4D9-4B0A-A90A-4C36C64D8295}" destId="{6A2AA39C-9A35-4937-A1C7-0E07AFC81398}" srcOrd="0" destOrd="0" presId="urn:microsoft.com/office/officeart/2018/2/layout/IconVerticalSolidList"/>
    <dgm:cxn modelId="{140480A9-8219-47A2-8710-D99EB1A151EC}" srcId="{0214AB49-4581-4201-9B09-FED712DABF65}" destId="{8D5DFC46-45AB-4982-AAA5-C02126BB779C}" srcOrd="4" destOrd="0" parTransId="{20BFD267-0A4F-42FC-BA3B-924CBD87761E}" sibTransId="{446BF245-27CF-4CA1-96B8-34B6030444A7}"/>
    <dgm:cxn modelId="{1BB0A3AA-F357-4AA4-9055-57B6797A076F}" srcId="{0214AB49-4581-4201-9B09-FED712DABF65}" destId="{5AA90BF7-766B-47EB-A505-7EBA44C79FC4}" srcOrd="6" destOrd="0" parTransId="{5499FC52-1A13-49EA-963C-37E05EC4B7F3}" sibTransId="{B7F18D0A-8186-4AE5-BD41-84856E5209C5}"/>
    <dgm:cxn modelId="{C339D4B1-AEB8-4C5E-8A95-BAF61E5E6DD7}" srcId="{0214AB49-4581-4201-9B09-FED712DABF65}" destId="{ED4B403F-2F21-4324-A4C3-B71AC3E83B46}" srcOrd="1" destOrd="0" parTransId="{0923366C-61F6-427D-B252-312A36B3D1E0}" sibTransId="{98E18FA0-0395-4233-9D3E-7329393BBD46}"/>
    <dgm:cxn modelId="{FB6E6FBA-E6E6-4E46-BCC1-8DEC3512A64C}" type="presOf" srcId="{8D5DFC46-45AB-4982-AAA5-C02126BB779C}" destId="{B8A44EF0-EB53-421A-9FF1-1F39035F5696}" srcOrd="0" destOrd="0" presId="urn:microsoft.com/office/officeart/2018/2/layout/IconVerticalSolidList"/>
    <dgm:cxn modelId="{27D554D9-3909-46BA-9C27-8317F263BF7F}" type="presOf" srcId="{0214AB49-4581-4201-9B09-FED712DABF65}" destId="{040CD4A0-9239-4FFE-9EE0-7CBE95E4368A}" srcOrd="0" destOrd="0" presId="urn:microsoft.com/office/officeart/2018/2/layout/IconVerticalSolidList"/>
    <dgm:cxn modelId="{A460E4DB-7BBE-4B57-B436-ECFC5A7F0F15}" srcId="{0214AB49-4581-4201-9B09-FED712DABF65}" destId="{B667D78B-F79C-4DA5-8C3C-F4E1BB32E4FB}" srcOrd="5" destOrd="0" parTransId="{186A7A87-FEF5-4D49-B680-690AC6FC0A3C}" sibTransId="{1ED30AC3-C1F3-4EEB-B4B1-8512C04AED85}"/>
    <dgm:cxn modelId="{ECE585DC-8D22-4331-A6D6-AC61DB957807}" type="presParOf" srcId="{040CD4A0-9239-4FFE-9EE0-7CBE95E4368A}" destId="{D90EB037-279A-4DA9-93EB-04F227C05C7F}" srcOrd="0" destOrd="0" presId="urn:microsoft.com/office/officeart/2018/2/layout/IconVerticalSolidList"/>
    <dgm:cxn modelId="{D59BAE70-8890-4712-8147-43C2AEF9517C}" type="presParOf" srcId="{D90EB037-279A-4DA9-93EB-04F227C05C7F}" destId="{86B0DB2C-A12D-40C6-85A4-F05E8F6C2621}" srcOrd="0" destOrd="0" presId="urn:microsoft.com/office/officeart/2018/2/layout/IconVerticalSolidList"/>
    <dgm:cxn modelId="{54B82806-430B-419A-8747-5A3F6A75E794}" type="presParOf" srcId="{D90EB037-279A-4DA9-93EB-04F227C05C7F}" destId="{1599F4BE-71E6-4D94-BAC7-6EC63578AD98}" srcOrd="1" destOrd="0" presId="urn:microsoft.com/office/officeart/2018/2/layout/IconVerticalSolidList"/>
    <dgm:cxn modelId="{B3729340-33A5-4B04-B384-6DFEDC0727BE}" type="presParOf" srcId="{D90EB037-279A-4DA9-93EB-04F227C05C7F}" destId="{9ACA0AF0-8F7E-481F-9CFA-7C382D6E4E79}" srcOrd="2" destOrd="0" presId="urn:microsoft.com/office/officeart/2018/2/layout/IconVerticalSolidList"/>
    <dgm:cxn modelId="{7D1E3186-B640-43E6-82C8-9AF605FFAD8B}" type="presParOf" srcId="{D90EB037-279A-4DA9-93EB-04F227C05C7F}" destId="{6A2AA39C-9A35-4937-A1C7-0E07AFC81398}" srcOrd="3" destOrd="0" presId="urn:microsoft.com/office/officeart/2018/2/layout/IconVerticalSolidList"/>
    <dgm:cxn modelId="{352B759A-1C0F-4381-8027-EA6BD3356875}" type="presParOf" srcId="{040CD4A0-9239-4FFE-9EE0-7CBE95E4368A}" destId="{11A1C04C-2BB3-44A8-9F1C-0A3A6C689029}" srcOrd="1" destOrd="0" presId="urn:microsoft.com/office/officeart/2018/2/layout/IconVerticalSolidList"/>
    <dgm:cxn modelId="{4A930D87-77A7-43CD-A537-145E10BD5D22}" type="presParOf" srcId="{040CD4A0-9239-4FFE-9EE0-7CBE95E4368A}" destId="{A2E2BAF4-A466-46BE-95CE-B3144F8E844D}" srcOrd="2" destOrd="0" presId="urn:microsoft.com/office/officeart/2018/2/layout/IconVerticalSolidList"/>
    <dgm:cxn modelId="{B3A5C080-D99C-4635-A641-14FA1FFCEBFB}" type="presParOf" srcId="{A2E2BAF4-A466-46BE-95CE-B3144F8E844D}" destId="{AF8FF1F2-940F-4CCD-9C63-B5932C3BA3E1}" srcOrd="0" destOrd="0" presId="urn:microsoft.com/office/officeart/2018/2/layout/IconVerticalSolidList"/>
    <dgm:cxn modelId="{9525078D-F6B2-4E7D-930C-E90B4A11C8D3}" type="presParOf" srcId="{A2E2BAF4-A466-46BE-95CE-B3144F8E844D}" destId="{D876D755-413C-4C3A-AC16-8DB9ABF6B3AF}" srcOrd="1" destOrd="0" presId="urn:microsoft.com/office/officeart/2018/2/layout/IconVerticalSolidList"/>
    <dgm:cxn modelId="{DDE95D4B-21DA-45AB-AB0B-2FC7371D1789}" type="presParOf" srcId="{A2E2BAF4-A466-46BE-95CE-B3144F8E844D}" destId="{6C03DA3F-FA75-4E01-8073-C6509224B7BB}" srcOrd="2" destOrd="0" presId="urn:microsoft.com/office/officeart/2018/2/layout/IconVerticalSolidList"/>
    <dgm:cxn modelId="{5293A260-9A85-4ABF-BBE6-CE21FFAFDA01}" type="presParOf" srcId="{A2E2BAF4-A466-46BE-95CE-B3144F8E844D}" destId="{D722C186-ADD0-4F2E-A6C7-CC42016554A1}" srcOrd="3" destOrd="0" presId="urn:microsoft.com/office/officeart/2018/2/layout/IconVerticalSolidList"/>
    <dgm:cxn modelId="{E9B5BA25-76C6-47CB-83CD-562B3F5C3864}" type="presParOf" srcId="{040CD4A0-9239-4FFE-9EE0-7CBE95E4368A}" destId="{98E9F332-238B-439D-B487-012E10F6CFC4}" srcOrd="3" destOrd="0" presId="urn:microsoft.com/office/officeart/2018/2/layout/IconVerticalSolidList"/>
    <dgm:cxn modelId="{68332554-3737-4A64-8CBC-693AD14C64D9}" type="presParOf" srcId="{040CD4A0-9239-4FFE-9EE0-7CBE95E4368A}" destId="{0328AEDC-13B7-4CBE-ACB8-847D2B432DB9}" srcOrd="4" destOrd="0" presId="urn:microsoft.com/office/officeart/2018/2/layout/IconVerticalSolidList"/>
    <dgm:cxn modelId="{D07926D7-8875-408D-9E1D-816B5519C6FD}" type="presParOf" srcId="{0328AEDC-13B7-4CBE-ACB8-847D2B432DB9}" destId="{2210001B-CF3B-4E92-B7A8-9E68DD6A7E0E}" srcOrd="0" destOrd="0" presId="urn:microsoft.com/office/officeart/2018/2/layout/IconVerticalSolidList"/>
    <dgm:cxn modelId="{41112BFB-4F95-43D0-B446-AC943AD9C2A5}" type="presParOf" srcId="{0328AEDC-13B7-4CBE-ACB8-847D2B432DB9}" destId="{956B7152-4927-48F8-9127-EDE90650BB78}" srcOrd="1" destOrd="0" presId="urn:microsoft.com/office/officeart/2018/2/layout/IconVerticalSolidList"/>
    <dgm:cxn modelId="{85449192-2A03-4300-AE9C-F36783B58D26}" type="presParOf" srcId="{0328AEDC-13B7-4CBE-ACB8-847D2B432DB9}" destId="{4C553459-8036-4475-A86F-E1C05BB73B53}" srcOrd="2" destOrd="0" presId="urn:microsoft.com/office/officeart/2018/2/layout/IconVerticalSolidList"/>
    <dgm:cxn modelId="{3CDA9708-8988-4F9D-BB07-38F870537523}" type="presParOf" srcId="{0328AEDC-13B7-4CBE-ACB8-847D2B432DB9}" destId="{310FE049-D3A5-4BC4-AD83-8BCCC812A44F}" srcOrd="3" destOrd="0" presId="urn:microsoft.com/office/officeart/2018/2/layout/IconVerticalSolidList"/>
    <dgm:cxn modelId="{8B4158E6-66C9-4041-8337-A2187C5A5A64}" type="presParOf" srcId="{040CD4A0-9239-4FFE-9EE0-7CBE95E4368A}" destId="{6C2B14EF-2662-45D2-8794-F02B64F40207}" srcOrd="5" destOrd="0" presId="urn:microsoft.com/office/officeart/2018/2/layout/IconVerticalSolidList"/>
    <dgm:cxn modelId="{7CF29FFD-6353-439F-9ADC-D3C2FB12E81A}" type="presParOf" srcId="{040CD4A0-9239-4FFE-9EE0-7CBE95E4368A}" destId="{44380EAB-D711-49D2-9F7B-C2E8F3163499}" srcOrd="6" destOrd="0" presId="urn:microsoft.com/office/officeart/2018/2/layout/IconVerticalSolidList"/>
    <dgm:cxn modelId="{FD7CD9F0-EDC2-4F0D-AB1B-AB5B46B31A95}" type="presParOf" srcId="{44380EAB-D711-49D2-9F7B-C2E8F3163499}" destId="{784DB5B9-8AB9-4C2E-A4BA-F0072F8E1D41}" srcOrd="0" destOrd="0" presId="urn:microsoft.com/office/officeart/2018/2/layout/IconVerticalSolidList"/>
    <dgm:cxn modelId="{58DDB55C-23A0-4BC3-9C9C-66F4F3103887}" type="presParOf" srcId="{44380EAB-D711-49D2-9F7B-C2E8F3163499}" destId="{D0245DAA-059F-4B61-AEDC-D47D527AA711}" srcOrd="1" destOrd="0" presId="urn:microsoft.com/office/officeart/2018/2/layout/IconVerticalSolidList"/>
    <dgm:cxn modelId="{D46B901F-F661-4402-BCBE-AD2583C0E519}" type="presParOf" srcId="{44380EAB-D711-49D2-9F7B-C2E8F3163499}" destId="{FBF940B4-BD69-4763-81E7-18B56D0FBF67}" srcOrd="2" destOrd="0" presId="urn:microsoft.com/office/officeart/2018/2/layout/IconVerticalSolidList"/>
    <dgm:cxn modelId="{D377890F-DBD6-44D9-9BEB-16B95EA555AC}" type="presParOf" srcId="{44380EAB-D711-49D2-9F7B-C2E8F3163499}" destId="{F0D7C860-BE71-40B5-A92C-38B6183381F4}" srcOrd="3" destOrd="0" presId="urn:microsoft.com/office/officeart/2018/2/layout/IconVerticalSolidList"/>
    <dgm:cxn modelId="{7C2948B1-0709-4852-AE9A-DC58D2824AC2}" type="presParOf" srcId="{040CD4A0-9239-4FFE-9EE0-7CBE95E4368A}" destId="{412FC4BB-C5C0-4E52-8ED1-DE00BB056B99}" srcOrd="7" destOrd="0" presId="urn:microsoft.com/office/officeart/2018/2/layout/IconVerticalSolidList"/>
    <dgm:cxn modelId="{72F225DF-C9FE-464A-9B5B-98CABD400B43}" type="presParOf" srcId="{040CD4A0-9239-4FFE-9EE0-7CBE95E4368A}" destId="{C078A847-B08E-4ED1-ABE9-52C3E8B2B068}" srcOrd="8" destOrd="0" presId="urn:microsoft.com/office/officeart/2018/2/layout/IconVerticalSolidList"/>
    <dgm:cxn modelId="{AC2FE33B-ABB2-4150-AB24-EAF8B5FF2A61}" type="presParOf" srcId="{C078A847-B08E-4ED1-ABE9-52C3E8B2B068}" destId="{33D95AE0-DBDD-4FB1-ADE1-5F910EC74B5C}" srcOrd="0" destOrd="0" presId="urn:microsoft.com/office/officeart/2018/2/layout/IconVerticalSolidList"/>
    <dgm:cxn modelId="{F9EDE15C-A76B-4517-9459-376C68741799}" type="presParOf" srcId="{C078A847-B08E-4ED1-ABE9-52C3E8B2B068}" destId="{FB84C05B-C114-4679-B443-0E6FDAE03ED6}" srcOrd="1" destOrd="0" presId="urn:microsoft.com/office/officeart/2018/2/layout/IconVerticalSolidList"/>
    <dgm:cxn modelId="{C9D3174F-26F6-45BC-A43B-34EAF99BDCF7}" type="presParOf" srcId="{C078A847-B08E-4ED1-ABE9-52C3E8B2B068}" destId="{97945EC1-9DA8-4A4F-902C-D16B09EF28A5}" srcOrd="2" destOrd="0" presId="urn:microsoft.com/office/officeart/2018/2/layout/IconVerticalSolidList"/>
    <dgm:cxn modelId="{C393CE40-9ACC-43E3-B4B8-8C9AFAA2C506}" type="presParOf" srcId="{C078A847-B08E-4ED1-ABE9-52C3E8B2B068}" destId="{B8A44EF0-EB53-421A-9FF1-1F39035F5696}" srcOrd="3" destOrd="0" presId="urn:microsoft.com/office/officeart/2018/2/layout/IconVerticalSolidList"/>
    <dgm:cxn modelId="{B7C332D7-BE1B-4CE0-A89D-F43889C0BE86}" type="presParOf" srcId="{040CD4A0-9239-4FFE-9EE0-7CBE95E4368A}" destId="{CB8C1805-496C-403C-88EE-43502A4966CB}" srcOrd="9" destOrd="0" presId="urn:microsoft.com/office/officeart/2018/2/layout/IconVerticalSolidList"/>
    <dgm:cxn modelId="{6825E9CF-C2A4-4E04-A026-899B1C6153FA}" type="presParOf" srcId="{040CD4A0-9239-4FFE-9EE0-7CBE95E4368A}" destId="{74E7E788-9D24-43F0-9A5A-B5ABA77C6C86}" srcOrd="10" destOrd="0" presId="urn:microsoft.com/office/officeart/2018/2/layout/IconVerticalSolidList"/>
    <dgm:cxn modelId="{584D4BD8-515C-451C-B918-8DC5D49DC149}" type="presParOf" srcId="{74E7E788-9D24-43F0-9A5A-B5ABA77C6C86}" destId="{9FA2743F-88FF-4C7D-8C02-515D963406DC}" srcOrd="0" destOrd="0" presId="urn:microsoft.com/office/officeart/2018/2/layout/IconVerticalSolidList"/>
    <dgm:cxn modelId="{43E8FEE0-039F-4FC0-B2D7-8719146DA2A9}" type="presParOf" srcId="{74E7E788-9D24-43F0-9A5A-B5ABA77C6C86}" destId="{63CEC90F-C31C-4369-9D09-4E9DE7FF247A}" srcOrd="1" destOrd="0" presId="urn:microsoft.com/office/officeart/2018/2/layout/IconVerticalSolidList"/>
    <dgm:cxn modelId="{BB3E4BCD-F33C-454E-861E-034A0A2D9733}" type="presParOf" srcId="{74E7E788-9D24-43F0-9A5A-B5ABA77C6C86}" destId="{3B079525-2CCD-4C09-B8C7-8F34808AA627}" srcOrd="2" destOrd="0" presId="urn:microsoft.com/office/officeart/2018/2/layout/IconVerticalSolidList"/>
    <dgm:cxn modelId="{3D0C7542-10F0-496C-AABA-56FFFBC9D2C5}" type="presParOf" srcId="{74E7E788-9D24-43F0-9A5A-B5ABA77C6C86}" destId="{2E43F13E-B0A0-472D-9740-10BD4A71E2DB}" srcOrd="3" destOrd="0" presId="urn:microsoft.com/office/officeart/2018/2/layout/IconVerticalSolidList"/>
    <dgm:cxn modelId="{2A79BF77-0713-4145-91B7-AA62D3951F4D}" type="presParOf" srcId="{040CD4A0-9239-4FFE-9EE0-7CBE95E4368A}" destId="{25D4FC3D-B2CD-4309-A67C-437EEC7268FE}" srcOrd="11" destOrd="0" presId="urn:microsoft.com/office/officeart/2018/2/layout/IconVerticalSolidList"/>
    <dgm:cxn modelId="{D03A7E6D-C965-428E-B966-B1137DDB40C9}" type="presParOf" srcId="{040CD4A0-9239-4FFE-9EE0-7CBE95E4368A}" destId="{4549C294-0BE0-412B-B3F7-9642F3AEA84B}" srcOrd="12" destOrd="0" presId="urn:microsoft.com/office/officeart/2018/2/layout/IconVerticalSolidList"/>
    <dgm:cxn modelId="{47181099-8CB5-46BD-9363-4952BAB07E48}" type="presParOf" srcId="{4549C294-0BE0-412B-B3F7-9642F3AEA84B}" destId="{4EE91ED7-5EA1-4FFD-9DF6-56BCBAB0AACC}" srcOrd="0" destOrd="0" presId="urn:microsoft.com/office/officeart/2018/2/layout/IconVerticalSolidList"/>
    <dgm:cxn modelId="{62D0E2FD-F2DE-43A8-8233-13AB048F9C3B}" type="presParOf" srcId="{4549C294-0BE0-412B-B3F7-9642F3AEA84B}" destId="{EE7E8297-682C-449E-9E36-EC62BA1CD426}" srcOrd="1" destOrd="0" presId="urn:microsoft.com/office/officeart/2018/2/layout/IconVerticalSolidList"/>
    <dgm:cxn modelId="{1A9554B3-BC0F-4902-8C9B-D9B6D77C5214}" type="presParOf" srcId="{4549C294-0BE0-412B-B3F7-9642F3AEA84B}" destId="{EE14011B-553E-46A8-9E69-6C7FAB4E321C}" srcOrd="2" destOrd="0" presId="urn:microsoft.com/office/officeart/2018/2/layout/IconVerticalSolidList"/>
    <dgm:cxn modelId="{B50D58CB-FC1A-40A1-ABEB-20D79C577713}" type="presParOf" srcId="{4549C294-0BE0-412B-B3F7-9642F3AEA84B}" destId="{764A9AAC-731D-496A-B57A-3D3FCA0069A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14AB49-4581-4201-9B09-FED712DABF65}"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21E9B7DC-E4D9-4B0A-A90A-4C36C64D8295}">
      <dgm:prSet/>
      <dgm:spPr/>
      <dgm:t>
        <a:bodyPr/>
        <a:lstStyle/>
        <a:p>
          <a:r>
            <a:rPr lang="en-US"/>
            <a:t>Long term loans</a:t>
          </a:r>
        </a:p>
      </dgm:t>
    </dgm:pt>
    <dgm:pt modelId="{A067BFF3-DB5D-4102-9AFF-638C97FB112D}" type="parTrans" cxnId="{4F733F37-46E1-432E-9F6C-62DAC0A21B5F}">
      <dgm:prSet/>
      <dgm:spPr/>
      <dgm:t>
        <a:bodyPr/>
        <a:lstStyle/>
        <a:p>
          <a:endParaRPr lang="en-US"/>
        </a:p>
      </dgm:t>
    </dgm:pt>
    <dgm:pt modelId="{E68B8856-9BA0-4DBE-ACB1-50552EEC7D0A}" type="sibTrans" cxnId="{4F733F37-46E1-432E-9F6C-62DAC0A21B5F}">
      <dgm:prSet/>
      <dgm:spPr/>
      <dgm:t>
        <a:bodyPr/>
        <a:lstStyle/>
        <a:p>
          <a:endParaRPr lang="en-US"/>
        </a:p>
      </dgm:t>
    </dgm:pt>
    <dgm:pt modelId="{ED4B403F-2F21-4324-A4C3-B71AC3E83B46}">
      <dgm:prSet/>
      <dgm:spPr/>
      <dgm:t>
        <a:bodyPr/>
        <a:lstStyle/>
        <a:p>
          <a:r>
            <a:rPr lang="en-US"/>
            <a:t>Wages payable</a:t>
          </a:r>
        </a:p>
      </dgm:t>
    </dgm:pt>
    <dgm:pt modelId="{0923366C-61F6-427D-B252-312A36B3D1E0}" type="parTrans" cxnId="{C339D4B1-AEB8-4C5E-8A95-BAF61E5E6DD7}">
      <dgm:prSet/>
      <dgm:spPr/>
      <dgm:t>
        <a:bodyPr/>
        <a:lstStyle/>
        <a:p>
          <a:endParaRPr lang="en-US"/>
        </a:p>
      </dgm:t>
    </dgm:pt>
    <dgm:pt modelId="{98E18FA0-0395-4233-9D3E-7329393BBD46}" type="sibTrans" cxnId="{C339D4B1-AEB8-4C5E-8A95-BAF61E5E6DD7}">
      <dgm:prSet/>
      <dgm:spPr/>
      <dgm:t>
        <a:bodyPr/>
        <a:lstStyle/>
        <a:p>
          <a:endParaRPr lang="en-US"/>
        </a:p>
      </dgm:t>
    </dgm:pt>
    <dgm:pt modelId="{816984F1-BC7E-4690-805E-DDE335F8C71A}">
      <dgm:prSet/>
      <dgm:spPr/>
      <dgm:t>
        <a:bodyPr/>
        <a:lstStyle/>
        <a:p>
          <a:r>
            <a:rPr lang="en-US"/>
            <a:t>Deposits received</a:t>
          </a:r>
        </a:p>
      </dgm:t>
    </dgm:pt>
    <dgm:pt modelId="{4122AAD6-B0F7-4D90-96F1-2B3090350621}" type="parTrans" cxnId="{A1BADA84-08E4-4564-8B80-E6F993B5E4EF}">
      <dgm:prSet/>
      <dgm:spPr/>
      <dgm:t>
        <a:bodyPr/>
        <a:lstStyle/>
        <a:p>
          <a:endParaRPr lang="en-US"/>
        </a:p>
      </dgm:t>
    </dgm:pt>
    <dgm:pt modelId="{8D7A3CED-CF11-4499-BDA1-8866FE30FB19}" type="sibTrans" cxnId="{A1BADA84-08E4-4564-8B80-E6F993B5E4EF}">
      <dgm:prSet/>
      <dgm:spPr/>
      <dgm:t>
        <a:bodyPr/>
        <a:lstStyle/>
        <a:p>
          <a:endParaRPr lang="en-US"/>
        </a:p>
      </dgm:t>
    </dgm:pt>
    <dgm:pt modelId="{1012A38C-BF10-4835-A34B-F39379998248}">
      <dgm:prSet/>
      <dgm:spPr/>
      <dgm:t>
        <a:bodyPr/>
        <a:lstStyle/>
        <a:p>
          <a:r>
            <a:rPr lang="en-US"/>
            <a:t>Trade creditors</a:t>
          </a:r>
        </a:p>
      </dgm:t>
    </dgm:pt>
    <dgm:pt modelId="{FE44C620-024E-449D-A034-02C1F0647065}" type="parTrans" cxnId="{C339F42E-5307-49C2-BE08-063F958B6A15}">
      <dgm:prSet/>
      <dgm:spPr/>
      <dgm:t>
        <a:bodyPr/>
        <a:lstStyle/>
        <a:p>
          <a:endParaRPr lang="en-US"/>
        </a:p>
      </dgm:t>
    </dgm:pt>
    <dgm:pt modelId="{2FB860CC-12A4-40FA-BB92-D422CB609F9B}" type="sibTrans" cxnId="{C339F42E-5307-49C2-BE08-063F958B6A15}">
      <dgm:prSet/>
      <dgm:spPr/>
      <dgm:t>
        <a:bodyPr/>
        <a:lstStyle/>
        <a:p>
          <a:endParaRPr lang="en-US"/>
        </a:p>
      </dgm:t>
    </dgm:pt>
    <dgm:pt modelId="{8D5DFC46-45AB-4982-AAA5-C02126BB779C}">
      <dgm:prSet/>
      <dgm:spPr/>
      <dgm:t>
        <a:bodyPr/>
        <a:lstStyle/>
        <a:p>
          <a:r>
            <a:rPr lang="en-US"/>
            <a:t>Loans and debentures</a:t>
          </a:r>
        </a:p>
      </dgm:t>
    </dgm:pt>
    <dgm:pt modelId="{20BFD267-0A4F-42FC-BA3B-924CBD87761E}" type="parTrans" cxnId="{140480A9-8219-47A2-8710-D99EB1A151EC}">
      <dgm:prSet/>
      <dgm:spPr/>
      <dgm:t>
        <a:bodyPr/>
        <a:lstStyle/>
        <a:p>
          <a:endParaRPr lang="en-US"/>
        </a:p>
      </dgm:t>
    </dgm:pt>
    <dgm:pt modelId="{446BF245-27CF-4CA1-96B8-34B6030444A7}" type="sibTrans" cxnId="{140480A9-8219-47A2-8710-D99EB1A151EC}">
      <dgm:prSet/>
      <dgm:spPr/>
      <dgm:t>
        <a:bodyPr/>
        <a:lstStyle/>
        <a:p>
          <a:endParaRPr lang="en-US"/>
        </a:p>
      </dgm:t>
    </dgm:pt>
    <dgm:pt modelId="{B667D78B-F79C-4DA5-8C3C-F4E1BB32E4FB}">
      <dgm:prSet/>
      <dgm:spPr/>
      <dgm:t>
        <a:bodyPr/>
        <a:lstStyle/>
        <a:p>
          <a:r>
            <a:rPr lang="en-US"/>
            <a:t>Bank overdraft</a:t>
          </a:r>
        </a:p>
      </dgm:t>
    </dgm:pt>
    <dgm:pt modelId="{186A7A87-FEF5-4D49-B680-690AC6FC0A3C}" type="parTrans" cxnId="{A460E4DB-7BBE-4B57-B436-ECFC5A7F0F15}">
      <dgm:prSet/>
      <dgm:spPr/>
      <dgm:t>
        <a:bodyPr/>
        <a:lstStyle/>
        <a:p>
          <a:endParaRPr lang="en-US"/>
        </a:p>
      </dgm:t>
    </dgm:pt>
    <dgm:pt modelId="{1ED30AC3-C1F3-4EEB-B4B1-8512C04AED85}" type="sibTrans" cxnId="{A460E4DB-7BBE-4B57-B436-ECFC5A7F0F15}">
      <dgm:prSet/>
      <dgm:spPr/>
      <dgm:t>
        <a:bodyPr/>
        <a:lstStyle/>
        <a:p>
          <a:endParaRPr lang="en-US"/>
        </a:p>
      </dgm:t>
    </dgm:pt>
    <dgm:pt modelId="{040CD4A0-9239-4FFE-9EE0-7CBE95E4368A}" type="pres">
      <dgm:prSet presAssocID="{0214AB49-4581-4201-9B09-FED712DABF65}" presName="root" presStyleCnt="0">
        <dgm:presLayoutVars>
          <dgm:dir/>
          <dgm:resizeHandles val="exact"/>
        </dgm:presLayoutVars>
      </dgm:prSet>
      <dgm:spPr/>
    </dgm:pt>
    <dgm:pt modelId="{D90EB037-279A-4DA9-93EB-04F227C05C7F}" type="pres">
      <dgm:prSet presAssocID="{21E9B7DC-E4D9-4B0A-A90A-4C36C64D8295}" presName="compNode" presStyleCnt="0"/>
      <dgm:spPr/>
    </dgm:pt>
    <dgm:pt modelId="{86B0DB2C-A12D-40C6-85A4-F05E8F6C2621}" type="pres">
      <dgm:prSet presAssocID="{21E9B7DC-E4D9-4B0A-A90A-4C36C64D8295}" presName="bgRect" presStyleLbl="bgShp" presStyleIdx="0" presStyleCnt="6"/>
      <dgm:spPr/>
    </dgm:pt>
    <dgm:pt modelId="{1599F4BE-71E6-4D94-BAC7-6EC63578AD98}" type="pres">
      <dgm:prSet presAssocID="{21E9B7DC-E4D9-4B0A-A90A-4C36C64D829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ty"/>
        </a:ext>
      </dgm:extLst>
    </dgm:pt>
    <dgm:pt modelId="{9ACA0AF0-8F7E-481F-9CFA-7C382D6E4E79}" type="pres">
      <dgm:prSet presAssocID="{21E9B7DC-E4D9-4B0A-A90A-4C36C64D8295}" presName="spaceRect" presStyleCnt="0"/>
      <dgm:spPr/>
    </dgm:pt>
    <dgm:pt modelId="{6A2AA39C-9A35-4937-A1C7-0E07AFC81398}" type="pres">
      <dgm:prSet presAssocID="{21E9B7DC-E4D9-4B0A-A90A-4C36C64D8295}" presName="parTx" presStyleLbl="revTx" presStyleIdx="0" presStyleCnt="6">
        <dgm:presLayoutVars>
          <dgm:chMax val="0"/>
          <dgm:chPref val="0"/>
        </dgm:presLayoutVars>
      </dgm:prSet>
      <dgm:spPr/>
    </dgm:pt>
    <dgm:pt modelId="{11A1C04C-2BB3-44A8-9F1C-0A3A6C689029}" type="pres">
      <dgm:prSet presAssocID="{E68B8856-9BA0-4DBE-ACB1-50552EEC7D0A}" presName="sibTrans" presStyleCnt="0"/>
      <dgm:spPr/>
    </dgm:pt>
    <dgm:pt modelId="{A2E2BAF4-A466-46BE-95CE-B3144F8E844D}" type="pres">
      <dgm:prSet presAssocID="{ED4B403F-2F21-4324-A4C3-B71AC3E83B46}" presName="compNode" presStyleCnt="0"/>
      <dgm:spPr/>
    </dgm:pt>
    <dgm:pt modelId="{AF8FF1F2-940F-4CCD-9C63-B5932C3BA3E1}" type="pres">
      <dgm:prSet presAssocID="{ED4B403F-2F21-4324-A4C3-B71AC3E83B46}" presName="bgRect" presStyleLbl="bgShp" presStyleIdx="1" presStyleCnt="6"/>
      <dgm:spPr/>
    </dgm:pt>
    <dgm:pt modelId="{D876D755-413C-4C3A-AC16-8DB9ABF6B3AF}" type="pres">
      <dgm:prSet presAssocID="{ED4B403F-2F21-4324-A4C3-B71AC3E83B4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dozer"/>
        </a:ext>
      </dgm:extLst>
    </dgm:pt>
    <dgm:pt modelId="{6C03DA3F-FA75-4E01-8073-C6509224B7BB}" type="pres">
      <dgm:prSet presAssocID="{ED4B403F-2F21-4324-A4C3-B71AC3E83B46}" presName="spaceRect" presStyleCnt="0"/>
      <dgm:spPr/>
    </dgm:pt>
    <dgm:pt modelId="{D722C186-ADD0-4F2E-A6C7-CC42016554A1}" type="pres">
      <dgm:prSet presAssocID="{ED4B403F-2F21-4324-A4C3-B71AC3E83B46}" presName="parTx" presStyleLbl="revTx" presStyleIdx="1" presStyleCnt="6">
        <dgm:presLayoutVars>
          <dgm:chMax val="0"/>
          <dgm:chPref val="0"/>
        </dgm:presLayoutVars>
      </dgm:prSet>
      <dgm:spPr/>
    </dgm:pt>
    <dgm:pt modelId="{98E9F332-238B-439D-B487-012E10F6CFC4}" type="pres">
      <dgm:prSet presAssocID="{98E18FA0-0395-4233-9D3E-7329393BBD46}" presName="sibTrans" presStyleCnt="0"/>
      <dgm:spPr/>
    </dgm:pt>
    <dgm:pt modelId="{0328AEDC-13B7-4CBE-ACB8-847D2B432DB9}" type="pres">
      <dgm:prSet presAssocID="{816984F1-BC7E-4690-805E-DDE335F8C71A}" presName="compNode" presStyleCnt="0"/>
      <dgm:spPr/>
    </dgm:pt>
    <dgm:pt modelId="{2210001B-CF3B-4E92-B7A8-9E68DD6A7E0E}" type="pres">
      <dgm:prSet presAssocID="{816984F1-BC7E-4690-805E-DDE335F8C71A}" presName="bgRect" presStyleLbl="bgShp" presStyleIdx="2" presStyleCnt="6" custLinFactNeighborY="4295"/>
      <dgm:spPr/>
    </dgm:pt>
    <dgm:pt modelId="{956B7152-4927-48F8-9127-EDE90650BB78}" type="pres">
      <dgm:prSet presAssocID="{816984F1-BC7E-4690-805E-DDE335F8C71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p and bucket"/>
        </a:ext>
      </dgm:extLst>
    </dgm:pt>
    <dgm:pt modelId="{4C553459-8036-4475-A86F-E1C05BB73B53}" type="pres">
      <dgm:prSet presAssocID="{816984F1-BC7E-4690-805E-DDE335F8C71A}" presName="spaceRect" presStyleCnt="0"/>
      <dgm:spPr/>
    </dgm:pt>
    <dgm:pt modelId="{310FE049-D3A5-4BC4-AD83-8BCCC812A44F}" type="pres">
      <dgm:prSet presAssocID="{816984F1-BC7E-4690-805E-DDE335F8C71A}" presName="parTx" presStyleLbl="revTx" presStyleIdx="2" presStyleCnt="6">
        <dgm:presLayoutVars>
          <dgm:chMax val="0"/>
          <dgm:chPref val="0"/>
        </dgm:presLayoutVars>
      </dgm:prSet>
      <dgm:spPr/>
    </dgm:pt>
    <dgm:pt modelId="{6C2B14EF-2662-45D2-8794-F02B64F40207}" type="pres">
      <dgm:prSet presAssocID="{8D7A3CED-CF11-4499-BDA1-8866FE30FB19}" presName="sibTrans" presStyleCnt="0"/>
      <dgm:spPr/>
    </dgm:pt>
    <dgm:pt modelId="{44380EAB-D711-49D2-9F7B-C2E8F3163499}" type="pres">
      <dgm:prSet presAssocID="{1012A38C-BF10-4835-A34B-F39379998248}" presName="compNode" presStyleCnt="0"/>
      <dgm:spPr/>
    </dgm:pt>
    <dgm:pt modelId="{784DB5B9-8AB9-4C2E-A4BA-F0072F8E1D41}" type="pres">
      <dgm:prSet presAssocID="{1012A38C-BF10-4835-A34B-F39379998248}" presName="bgRect" presStyleLbl="bgShp" presStyleIdx="3" presStyleCnt="6"/>
      <dgm:spPr/>
    </dgm:pt>
    <dgm:pt modelId="{D0245DAA-059F-4B61-AEDC-D47D527AA711}" type="pres">
      <dgm:prSet presAssocID="{1012A38C-BF10-4835-A34B-F3937999824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FBF940B4-BD69-4763-81E7-18B56D0FBF67}" type="pres">
      <dgm:prSet presAssocID="{1012A38C-BF10-4835-A34B-F39379998248}" presName="spaceRect" presStyleCnt="0"/>
      <dgm:spPr/>
    </dgm:pt>
    <dgm:pt modelId="{F0D7C860-BE71-40B5-A92C-38B6183381F4}" type="pres">
      <dgm:prSet presAssocID="{1012A38C-BF10-4835-A34B-F39379998248}" presName="parTx" presStyleLbl="revTx" presStyleIdx="3" presStyleCnt="6">
        <dgm:presLayoutVars>
          <dgm:chMax val="0"/>
          <dgm:chPref val="0"/>
        </dgm:presLayoutVars>
      </dgm:prSet>
      <dgm:spPr/>
    </dgm:pt>
    <dgm:pt modelId="{412FC4BB-C5C0-4E52-8ED1-DE00BB056B99}" type="pres">
      <dgm:prSet presAssocID="{2FB860CC-12A4-40FA-BB92-D422CB609F9B}" presName="sibTrans" presStyleCnt="0"/>
      <dgm:spPr/>
    </dgm:pt>
    <dgm:pt modelId="{C078A847-B08E-4ED1-ABE9-52C3E8B2B068}" type="pres">
      <dgm:prSet presAssocID="{8D5DFC46-45AB-4982-AAA5-C02126BB779C}" presName="compNode" presStyleCnt="0"/>
      <dgm:spPr/>
    </dgm:pt>
    <dgm:pt modelId="{33D95AE0-DBDD-4FB1-ADE1-5F910EC74B5C}" type="pres">
      <dgm:prSet presAssocID="{8D5DFC46-45AB-4982-AAA5-C02126BB779C}" presName="bgRect" presStyleLbl="bgShp" presStyleIdx="4" presStyleCnt="6"/>
      <dgm:spPr/>
    </dgm:pt>
    <dgm:pt modelId="{FB84C05B-C114-4679-B443-0E6FDAE03ED6}" type="pres">
      <dgm:prSet presAssocID="{8D5DFC46-45AB-4982-AAA5-C02126BB779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pward trend"/>
        </a:ext>
      </dgm:extLst>
    </dgm:pt>
    <dgm:pt modelId="{97945EC1-9DA8-4A4F-902C-D16B09EF28A5}" type="pres">
      <dgm:prSet presAssocID="{8D5DFC46-45AB-4982-AAA5-C02126BB779C}" presName="spaceRect" presStyleCnt="0"/>
      <dgm:spPr/>
    </dgm:pt>
    <dgm:pt modelId="{B8A44EF0-EB53-421A-9FF1-1F39035F5696}" type="pres">
      <dgm:prSet presAssocID="{8D5DFC46-45AB-4982-AAA5-C02126BB779C}" presName="parTx" presStyleLbl="revTx" presStyleIdx="4" presStyleCnt="6">
        <dgm:presLayoutVars>
          <dgm:chMax val="0"/>
          <dgm:chPref val="0"/>
        </dgm:presLayoutVars>
      </dgm:prSet>
      <dgm:spPr/>
    </dgm:pt>
    <dgm:pt modelId="{CB8C1805-496C-403C-88EE-43502A4966CB}" type="pres">
      <dgm:prSet presAssocID="{446BF245-27CF-4CA1-96B8-34B6030444A7}" presName="sibTrans" presStyleCnt="0"/>
      <dgm:spPr/>
    </dgm:pt>
    <dgm:pt modelId="{74E7E788-9D24-43F0-9A5A-B5ABA77C6C86}" type="pres">
      <dgm:prSet presAssocID="{B667D78B-F79C-4DA5-8C3C-F4E1BB32E4FB}" presName="compNode" presStyleCnt="0"/>
      <dgm:spPr/>
    </dgm:pt>
    <dgm:pt modelId="{9FA2743F-88FF-4C7D-8C02-515D963406DC}" type="pres">
      <dgm:prSet presAssocID="{B667D78B-F79C-4DA5-8C3C-F4E1BB32E4FB}" presName="bgRect" presStyleLbl="bgShp" presStyleIdx="5" presStyleCnt="6"/>
      <dgm:spPr/>
    </dgm:pt>
    <dgm:pt modelId="{63CEC90F-C31C-4369-9D09-4E9DE7FF247A}" type="pres">
      <dgm:prSet presAssocID="{B667D78B-F79C-4DA5-8C3C-F4E1BB32E4F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Register"/>
        </a:ext>
      </dgm:extLst>
    </dgm:pt>
    <dgm:pt modelId="{3B079525-2CCD-4C09-B8C7-8F34808AA627}" type="pres">
      <dgm:prSet presAssocID="{B667D78B-F79C-4DA5-8C3C-F4E1BB32E4FB}" presName="spaceRect" presStyleCnt="0"/>
      <dgm:spPr/>
    </dgm:pt>
    <dgm:pt modelId="{2E43F13E-B0A0-472D-9740-10BD4A71E2DB}" type="pres">
      <dgm:prSet presAssocID="{B667D78B-F79C-4DA5-8C3C-F4E1BB32E4FB}" presName="parTx" presStyleLbl="revTx" presStyleIdx="5" presStyleCnt="6">
        <dgm:presLayoutVars>
          <dgm:chMax val="0"/>
          <dgm:chPref val="0"/>
        </dgm:presLayoutVars>
      </dgm:prSet>
      <dgm:spPr/>
    </dgm:pt>
  </dgm:ptLst>
  <dgm:cxnLst>
    <dgm:cxn modelId="{E3FC9E18-84A9-4B99-8BA0-81456B79F3AD}" type="presOf" srcId="{ED4B403F-2F21-4324-A4C3-B71AC3E83B46}" destId="{D722C186-ADD0-4F2E-A6C7-CC42016554A1}" srcOrd="0" destOrd="0" presId="urn:microsoft.com/office/officeart/2018/2/layout/IconVerticalSolidList"/>
    <dgm:cxn modelId="{C339F42E-5307-49C2-BE08-063F958B6A15}" srcId="{0214AB49-4581-4201-9B09-FED712DABF65}" destId="{1012A38C-BF10-4835-A34B-F39379998248}" srcOrd="3" destOrd="0" parTransId="{FE44C620-024E-449D-A034-02C1F0647065}" sibTransId="{2FB860CC-12A4-40FA-BB92-D422CB609F9B}"/>
    <dgm:cxn modelId="{4F733F37-46E1-432E-9F6C-62DAC0A21B5F}" srcId="{0214AB49-4581-4201-9B09-FED712DABF65}" destId="{21E9B7DC-E4D9-4B0A-A90A-4C36C64D8295}" srcOrd="0" destOrd="0" parTransId="{A067BFF3-DB5D-4102-9AFF-638C97FB112D}" sibTransId="{E68B8856-9BA0-4DBE-ACB1-50552EEC7D0A}"/>
    <dgm:cxn modelId="{01BD7181-C657-4E47-9767-71202D9A7296}" type="presOf" srcId="{B667D78B-F79C-4DA5-8C3C-F4E1BB32E4FB}" destId="{2E43F13E-B0A0-472D-9740-10BD4A71E2DB}" srcOrd="0" destOrd="0" presId="urn:microsoft.com/office/officeart/2018/2/layout/IconVerticalSolidList"/>
    <dgm:cxn modelId="{A1BADA84-08E4-4564-8B80-E6F993B5E4EF}" srcId="{0214AB49-4581-4201-9B09-FED712DABF65}" destId="{816984F1-BC7E-4690-805E-DDE335F8C71A}" srcOrd="2" destOrd="0" parTransId="{4122AAD6-B0F7-4D90-96F1-2B3090350621}" sibTransId="{8D7A3CED-CF11-4499-BDA1-8866FE30FB19}"/>
    <dgm:cxn modelId="{C322EE84-9EDB-4EB2-B6C7-5294606AA8C3}" type="presOf" srcId="{816984F1-BC7E-4690-805E-DDE335F8C71A}" destId="{310FE049-D3A5-4BC4-AD83-8BCCC812A44F}" srcOrd="0" destOrd="0" presId="urn:microsoft.com/office/officeart/2018/2/layout/IconVerticalSolidList"/>
    <dgm:cxn modelId="{8DBE558A-9848-4395-BFA9-86B2D5550DBF}" type="presOf" srcId="{1012A38C-BF10-4835-A34B-F39379998248}" destId="{F0D7C860-BE71-40B5-A92C-38B6183381F4}" srcOrd="0" destOrd="0" presId="urn:microsoft.com/office/officeart/2018/2/layout/IconVerticalSolidList"/>
    <dgm:cxn modelId="{D7BF8F93-4573-4455-953F-F70A83F5699B}" type="presOf" srcId="{21E9B7DC-E4D9-4B0A-A90A-4C36C64D8295}" destId="{6A2AA39C-9A35-4937-A1C7-0E07AFC81398}" srcOrd="0" destOrd="0" presId="urn:microsoft.com/office/officeart/2018/2/layout/IconVerticalSolidList"/>
    <dgm:cxn modelId="{140480A9-8219-47A2-8710-D99EB1A151EC}" srcId="{0214AB49-4581-4201-9B09-FED712DABF65}" destId="{8D5DFC46-45AB-4982-AAA5-C02126BB779C}" srcOrd="4" destOrd="0" parTransId="{20BFD267-0A4F-42FC-BA3B-924CBD87761E}" sibTransId="{446BF245-27CF-4CA1-96B8-34B6030444A7}"/>
    <dgm:cxn modelId="{C339D4B1-AEB8-4C5E-8A95-BAF61E5E6DD7}" srcId="{0214AB49-4581-4201-9B09-FED712DABF65}" destId="{ED4B403F-2F21-4324-A4C3-B71AC3E83B46}" srcOrd="1" destOrd="0" parTransId="{0923366C-61F6-427D-B252-312A36B3D1E0}" sibTransId="{98E18FA0-0395-4233-9D3E-7329393BBD46}"/>
    <dgm:cxn modelId="{FB6E6FBA-E6E6-4E46-BCC1-8DEC3512A64C}" type="presOf" srcId="{8D5DFC46-45AB-4982-AAA5-C02126BB779C}" destId="{B8A44EF0-EB53-421A-9FF1-1F39035F5696}" srcOrd="0" destOrd="0" presId="urn:microsoft.com/office/officeart/2018/2/layout/IconVerticalSolidList"/>
    <dgm:cxn modelId="{27D554D9-3909-46BA-9C27-8317F263BF7F}" type="presOf" srcId="{0214AB49-4581-4201-9B09-FED712DABF65}" destId="{040CD4A0-9239-4FFE-9EE0-7CBE95E4368A}" srcOrd="0" destOrd="0" presId="urn:microsoft.com/office/officeart/2018/2/layout/IconVerticalSolidList"/>
    <dgm:cxn modelId="{A460E4DB-7BBE-4B57-B436-ECFC5A7F0F15}" srcId="{0214AB49-4581-4201-9B09-FED712DABF65}" destId="{B667D78B-F79C-4DA5-8C3C-F4E1BB32E4FB}" srcOrd="5" destOrd="0" parTransId="{186A7A87-FEF5-4D49-B680-690AC6FC0A3C}" sibTransId="{1ED30AC3-C1F3-4EEB-B4B1-8512C04AED85}"/>
    <dgm:cxn modelId="{ECE585DC-8D22-4331-A6D6-AC61DB957807}" type="presParOf" srcId="{040CD4A0-9239-4FFE-9EE0-7CBE95E4368A}" destId="{D90EB037-279A-4DA9-93EB-04F227C05C7F}" srcOrd="0" destOrd="0" presId="urn:microsoft.com/office/officeart/2018/2/layout/IconVerticalSolidList"/>
    <dgm:cxn modelId="{D59BAE70-8890-4712-8147-43C2AEF9517C}" type="presParOf" srcId="{D90EB037-279A-4DA9-93EB-04F227C05C7F}" destId="{86B0DB2C-A12D-40C6-85A4-F05E8F6C2621}" srcOrd="0" destOrd="0" presId="urn:microsoft.com/office/officeart/2018/2/layout/IconVerticalSolidList"/>
    <dgm:cxn modelId="{54B82806-430B-419A-8747-5A3F6A75E794}" type="presParOf" srcId="{D90EB037-279A-4DA9-93EB-04F227C05C7F}" destId="{1599F4BE-71E6-4D94-BAC7-6EC63578AD98}" srcOrd="1" destOrd="0" presId="urn:microsoft.com/office/officeart/2018/2/layout/IconVerticalSolidList"/>
    <dgm:cxn modelId="{B3729340-33A5-4B04-B384-6DFEDC0727BE}" type="presParOf" srcId="{D90EB037-279A-4DA9-93EB-04F227C05C7F}" destId="{9ACA0AF0-8F7E-481F-9CFA-7C382D6E4E79}" srcOrd="2" destOrd="0" presId="urn:microsoft.com/office/officeart/2018/2/layout/IconVerticalSolidList"/>
    <dgm:cxn modelId="{7D1E3186-B640-43E6-82C8-9AF605FFAD8B}" type="presParOf" srcId="{D90EB037-279A-4DA9-93EB-04F227C05C7F}" destId="{6A2AA39C-9A35-4937-A1C7-0E07AFC81398}" srcOrd="3" destOrd="0" presId="urn:microsoft.com/office/officeart/2018/2/layout/IconVerticalSolidList"/>
    <dgm:cxn modelId="{352B759A-1C0F-4381-8027-EA6BD3356875}" type="presParOf" srcId="{040CD4A0-9239-4FFE-9EE0-7CBE95E4368A}" destId="{11A1C04C-2BB3-44A8-9F1C-0A3A6C689029}" srcOrd="1" destOrd="0" presId="urn:microsoft.com/office/officeart/2018/2/layout/IconVerticalSolidList"/>
    <dgm:cxn modelId="{4A930D87-77A7-43CD-A537-145E10BD5D22}" type="presParOf" srcId="{040CD4A0-9239-4FFE-9EE0-7CBE95E4368A}" destId="{A2E2BAF4-A466-46BE-95CE-B3144F8E844D}" srcOrd="2" destOrd="0" presId="urn:microsoft.com/office/officeart/2018/2/layout/IconVerticalSolidList"/>
    <dgm:cxn modelId="{B3A5C080-D99C-4635-A641-14FA1FFCEBFB}" type="presParOf" srcId="{A2E2BAF4-A466-46BE-95CE-B3144F8E844D}" destId="{AF8FF1F2-940F-4CCD-9C63-B5932C3BA3E1}" srcOrd="0" destOrd="0" presId="urn:microsoft.com/office/officeart/2018/2/layout/IconVerticalSolidList"/>
    <dgm:cxn modelId="{9525078D-F6B2-4E7D-930C-E90B4A11C8D3}" type="presParOf" srcId="{A2E2BAF4-A466-46BE-95CE-B3144F8E844D}" destId="{D876D755-413C-4C3A-AC16-8DB9ABF6B3AF}" srcOrd="1" destOrd="0" presId="urn:microsoft.com/office/officeart/2018/2/layout/IconVerticalSolidList"/>
    <dgm:cxn modelId="{DDE95D4B-21DA-45AB-AB0B-2FC7371D1789}" type="presParOf" srcId="{A2E2BAF4-A466-46BE-95CE-B3144F8E844D}" destId="{6C03DA3F-FA75-4E01-8073-C6509224B7BB}" srcOrd="2" destOrd="0" presId="urn:microsoft.com/office/officeart/2018/2/layout/IconVerticalSolidList"/>
    <dgm:cxn modelId="{5293A260-9A85-4ABF-BBE6-CE21FFAFDA01}" type="presParOf" srcId="{A2E2BAF4-A466-46BE-95CE-B3144F8E844D}" destId="{D722C186-ADD0-4F2E-A6C7-CC42016554A1}" srcOrd="3" destOrd="0" presId="urn:microsoft.com/office/officeart/2018/2/layout/IconVerticalSolidList"/>
    <dgm:cxn modelId="{E9B5BA25-76C6-47CB-83CD-562B3F5C3864}" type="presParOf" srcId="{040CD4A0-9239-4FFE-9EE0-7CBE95E4368A}" destId="{98E9F332-238B-439D-B487-012E10F6CFC4}" srcOrd="3" destOrd="0" presId="urn:microsoft.com/office/officeart/2018/2/layout/IconVerticalSolidList"/>
    <dgm:cxn modelId="{68332554-3737-4A64-8CBC-693AD14C64D9}" type="presParOf" srcId="{040CD4A0-9239-4FFE-9EE0-7CBE95E4368A}" destId="{0328AEDC-13B7-4CBE-ACB8-847D2B432DB9}" srcOrd="4" destOrd="0" presId="urn:microsoft.com/office/officeart/2018/2/layout/IconVerticalSolidList"/>
    <dgm:cxn modelId="{D07926D7-8875-408D-9E1D-816B5519C6FD}" type="presParOf" srcId="{0328AEDC-13B7-4CBE-ACB8-847D2B432DB9}" destId="{2210001B-CF3B-4E92-B7A8-9E68DD6A7E0E}" srcOrd="0" destOrd="0" presId="urn:microsoft.com/office/officeart/2018/2/layout/IconVerticalSolidList"/>
    <dgm:cxn modelId="{41112BFB-4F95-43D0-B446-AC943AD9C2A5}" type="presParOf" srcId="{0328AEDC-13B7-4CBE-ACB8-847D2B432DB9}" destId="{956B7152-4927-48F8-9127-EDE90650BB78}" srcOrd="1" destOrd="0" presId="urn:microsoft.com/office/officeart/2018/2/layout/IconVerticalSolidList"/>
    <dgm:cxn modelId="{85449192-2A03-4300-AE9C-F36783B58D26}" type="presParOf" srcId="{0328AEDC-13B7-4CBE-ACB8-847D2B432DB9}" destId="{4C553459-8036-4475-A86F-E1C05BB73B53}" srcOrd="2" destOrd="0" presId="urn:microsoft.com/office/officeart/2018/2/layout/IconVerticalSolidList"/>
    <dgm:cxn modelId="{3CDA9708-8988-4F9D-BB07-38F870537523}" type="presParOf" srcId="{0328AEDC-13B7-4CBE-ACB8-847D2B432DB9}" destId="{310FE049-D3A5-4BC4-AD83-8BCCC812A44F}" srcOrd="3" destOrd="0" presId="urn:microsoft.com/office/officeart/2018/2/layout/IconVerticalSolidList"/>
    <dgm:cxn modelId="{8B4158E6-66C9-4041-8337-A2187C5A5A64}" type="presParOf" srcId="{040CD4A0-9239-4FFE-9EE0-7CBE95E4368A}" destId="{6C2B14EF-2662-45D2-8794-F02B64F40207}" srcOrd="5" destOrd="0" presId="urn:microsoft.com/office/officeart/2018/2/layout/IconVerticalSolidList"/>
    <dgm:cxn modelId="{7CF29FFD-6353-439F-9ADC-D3C2FB12E81A}" type="presParOf" srcId="{040CD4A0-9239-4FFE-9EE0-7CBE95E4368A}" destId="{44380EAB-D711-49D2-9F7B-C2E8F3163499}" srcOrd="6" destOrd="0" presId="urn:microsoft.com/office/officeart/2018/2/layout/IconVerticalSolidList"/>
    <dgm:cxn modelId="{FD7CD9F0-EDC2-4F0D-AB1B-AB5B46B31A95}" type="presParOf" srcId="{44380EAB-D711-49D2-9F7B-C2E8F3163499}" destId="{784DB5B9-8AB9-4C2E-A4BA-F0072F8E1D41}" srcOrd="0" destOrd="0" presId="urn:microsoft.com/office/officeart/2018/2/layout/IconVerticalSolidList"/>
    <dgm:cxn modelId="{58DDB55C-23A0-4BC3-9C9C-66F4F3103887}" type="presParOf" srcId="{44380EAB-D711-49D2-9F7B-C2E8F3163499}" destId="{D0245DAA-059F-4B61-AEDC-D47D527AA711}" srcOrd="1" destOrd="0" presId="urn:microsoft.com/office/officeart/2018/2/layout/IconVerticalSolidList"/>
    <dgm:cxn modelId="{D46B901F-F661-4402-BCBE-AD2583C0E519}" type="presParOf" srcId="{44380EAB-D711-49D2-9F7B-C2E8F3163499}" destId="{FBF940B4-BD69-4763-81E7-18B56D0FBF67}" srcOrd="2" destOrd="0" presId="urn:microsoft.com/office/officeart/2018/2/layout/IconVerticalSolidList"/>
    <dgm:cxn modelId="{D377890F-DBD6-44D9-9BEB-16B95EA555AC}" type="presParOf" srcId="{44380EAB-D711-49D2-9F7B-C2E8F3163499}" destId="{F0D7C860-BE71-40B5-A92C-38B6183381F4}" srcOrd="3" destOrd="0" presId="urn:microsoft.com/office/officeart/2018/2/layout/IconVerticalSolidList"/>
    <dgm:cxn modelId="{7C2948B1-0709-4852-AE9A-DC58D2824AC2}" type="presParOf" srcId="{040CD4A0-9239-4FFE-9EE0-7CBE95E4368A}" destId="{412FC4BB-C5C0-4E52-8ED1-DE00BB056B99}" srcOrd="7" destOrd="0" presId="urn:microsoft.com/office/officeart/2018/2/layout/IconVerticalSolidList"/>
    <dgm:cxn modelId="{72F225DF-C9FE-464A-9B5B-98CABD400B43}" type="presParOf" srcId="{040CD4A0-9239-4FFE-9EE0-7CBE95E4368A}" destId="{C078A847-B08E-4ED1-ABE9-52C3E8B2B068}" srcOrd="8" destOrd="0" presId="urn:microsoft.com/office/officeart/2018/2/layout/IconVerticalSolidList"/>
    <dgm:cxn modelId="{AC2FE33B-ABB2-4150-AB24-EAF8B5FF2A61}" type="presParOf" srcId="{C078A847-B08E-4ED1-ABE9-52C3E8B2B068}" destId="{33D95AE0-DBDD-4FB1-ADE1-5F910EC74B5C}" srcOrd="0" destOrd="0" presId="urn:microsoft.com/office/officeart/2018/2/layout/IconVerticalSolidList"/>
    <dgm:cxn modelId="{F9EDE15C-A76B-4517-9459-376C68741799}" type="presParOf" srcId="{C078A847-B08E-4ED1-ABE9-52C3E8B2B068}" destId="{FB84C05B-C114-4679-B443-0E6FDAE03ED6}" srcOrd="1" destOrd="0" presId="urn:microsoft.com/office/officeart/2018/2/layout/IconVerticalSolidList"/>
    <dgm:cxn modelId="{C9D3174F-26F6-45BC-A43B-34EAF99BDCF7}" type="presParOf" srcId="{C078A847-B08E-4ED1-ABE9-52C3E8B2B068}" destId="{97945EC1-9DA8-4A4F-902C-D16B09EF28A5}" srcOrd="2" destOrd="0" presId="urn:microsoft.com/office/officeart/2018/2/layout/IconVerticalSolidList"/>
    <dgm:cxn modelId="{C393CE40-9ACC-43E3-B4B8-8C9AFAA2C506}" type="presParOf" srcId="{C078A847-B08E-4ED1-ABE9-52C3E8B2B068}" destId="{B8A44EF0-EB53-421A-9FF1-1F39035F5696}" srcOrd="3" destOrd="0" presId="urn:microsoft.com/office/officeart/2018/2/layout/IconVerticalSolidList"/>
    <dgm:cxn modelId="{B7C332D7-BE1B-4CE0-A89D-F43889C0BE86}" type="presParOf" srcId="{040CD4A0-9239-4FFE-9EE0-7CBE95E4368A}" destId="{CB8C1805-496C-403C-88EE-43502A4966CB}" srcOrd="9" destOrd="0" presId="urn:microsoft.com/office/officeart/2018/2/layout/IconVerticalSolidList"/>
    <dgm:cxn modelId="{6825E9CF-C2A4-4E04-A026-899B1C6153FA}" type="presParOf" srcId="{040CD4A0-9239-4FFE-9EE0-7CBE95E4368A}" destId="{74E7E788-9D24-43F0-9A5A-B5ABA77C6C86}" srcOrd="10" destOrd="0" presId="urn:microsoft.com/office/officeart/2018/2/layout/IconVerticalSolidList"/>
    <dgm:cxn modelId="{584D4BD8-515C-451C-B918-8DC5D49DC149}" type="presParOf" srcId="{74E7E788-9D24-43F0-9A5A-B5ABA77C6C86}" destId="{9FA2743F-88FF-4C7D-8C02-515D963406DC}" srcOrd="0" destOrd="0" presId="urn:microsoft.com/office/officeart/2018/2/layout/IconVerticalSolidList"/>
    <dgm:cxn modelId="{43E8FEE0-039F-4FC0-B2D7-8719146DA2A9}" type="presParOf" srcId="{74E7E788-9D24-43F0-9A5A-B5ABA77C6C86}" destId="{63CEC90F-C31C-4369-9D09-4E9DE7FF247A}" srcOrd="1" destOrd="0" presId="urn:microsoft.com/office/officeart/2018/2/layout/IconVerticalSolidList"/>
    <dgm:cxn modelId="{BB3E4BCD-F33C-454E-861E-034A0A2D9733}" type="presParOf" srcId="{74E7E788-9D24-43F0-9A5A-B5ABA77C6C86}" destId="{3B079525-2CCD-4C09-B8C7-8F34808AA627}" srcOrd="2" destOrd="0" presId="urn:microsoft.com/office/officeart/2018/2/layout/IconVerticalSolidList"/>
    <dgm:cxn modelId="{3D0C7542-10F0-496C-AABA-56FFFBC9D2C5}" type="presParOf" srcId="{74E7E788-9D24-43F0-9A5A-B5ABA77C6C86}" destId="{2E43F13E-B0A0-472D-9740-10BD4A71E2D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6363CE-1E66-4970-8DCB-269B1BA02641}" type="doc">
      <dgm:prSet loTypeId="urn:microsoft.com/office/officeart/2005/8/layout/radial5" loCatId="relationship" qsTypeId="urn:microsoft.com/office/officeart/2005/8/quickstyle/simple1" qsCatId="simple" csTypeId="urn:microsoft.com/office/officeart/2005/8/colors/accent6_2" csCatId="accent6" phldr="1"/>
      <dgm:spPr/>
      <dgm:t>
        <a:bodyPr/>
        <a:lstStyle/>
        <a:p>
          <a:endParaRPr lang="en-GB"/>
        </a:p>
      </dgm:t>
    </dgm:pt>
    <dgm:pt modelId="{8CADD4E3-C92B-4257-AA74-E7CDE104CDBD}">
      <dgm:prSet phldrT="[Text]" custT="1"/>
      <dgm:spPr/>
      <dgm:t>
        <a:bodyPr/>
        <a:lstStyle/>
        <a:p>
          <a:r>
            <a:rPr lang="en-US" sz="1400" dirty="0"/>
            <a:t>Financial Statements</a:t>
          </a:r>
          <a:endParaRPr lang="en-GB" sz="1400" dirty="0"/>
        </a:p>
      </dgm:t>
    </dgm:pt>
    <dgm:pt modelId="{7A34AFB5-73A6-46AF-99CC-B22E915197A6}" type="parTrans" cxnId="{4BAF3CB6-D74B-42F6-9A3C-ADC2DD251C5B}">
      <dgm:prSet/>
      <dgm:spPr/>
      <dgm:t>
        <a:bodyPr/>
        <a:lstStyle/>
        <a:p>
          <a:endParaRPr lang="en-GB"/>
        </a:p>
      </dgm:t>
    </dgm:pt>
    <dgm:pt modelId="{B2D8A799-A2A8-4B2C-8935-0D1826E3B32B}" type="sibTrans" cxnId="{4BAF3CB6-D74B-42F6-9A3C-ADC2DD251C5B}">
      <dgm:prSet/>
      <dgm:spPr/>
      <dgm:t>
        <a:bodyPr/>
        <a:lstStyle/>
        <a:p>
          <a:endParaRPr lang="en-GB"/>
        </a:p>
      </dgm:t>
    </dgm:pt>
    <dgm:pt modelId="{057124E6-476F-4CF1-A4FA-8D1C5C5D4AC7}">
      <dgm:prSet phldrT="[Text]" custT="1"/>
      <dgm:spPr/>
      <dgm:t>
        <a:bodyPr/>
        <a:lstStyle/>
        <a:p>
          <a:r>
            <a:rPr lang="en-US" sz="1400" dirty="0"/>
            <a:t>Users?</a:t>
          </a:r>
          <a:endParaRPr lang="en-GB" sz="1400" dirty="0"/>
        </a:p>
      </dgm:t>
    </dgm:pt>
    <dgm:pt modelId="{64C01827-04B1-430A-8A62-CCC3C75CBC43}" type="parTrans" cxnId="{C26B7475-8C77-4A62-897F-6D24CC3C8C55}">
      <dgm:prSet/>
      <dgm:spPr/>
      <dgm:t>
        <a:bodyPr/>
        <a:lstStyle/>
        <a:p>
          <a:endParaRPr lang="en-GB"/>
        </a:p>
      </dgm:t>
    </dgm:pt>
    <dgm:pt modelId="{CEA7D66C-E4CC-438A-B053-FF55DDF3FFD7}" type="sibTrans" cxnId="{C26B7475-8C77-4A62-897F-6D24CC3C8C55}">
      <dgm:prSet/>
      <dgm:spPr/>
      <dgm:t>
        <a:bodyPr/>
        <a:lstStyle/>
        <a:p>
          <a:endParaRPr lang="en-GB"/>
        </a:p>
      </dgm:t>
    </dgm:pt>
    <dgm:pt modelId="{E697F233-ADBA-41E2-8D52-AA2FF90F370E}">
      <dgm:prSet phldrT="[Text]" custT="1"/>
      <dgm:spPr/>
      <dgm:t>
        <a:bodyPr/>
        <a:lstStyle/>
        <a:p>
          <a:r>
            <a:rPr lang="en-US" sz="1400" dirty="0"/>
            <a:t>Rules?</a:t>
          </a:r>
          <a:endParaRPr lang="en-GB" sz="1400" dirty="0"/>
        </a:p>
      </dgm:t>
    </dgm:pt>
    <dgm:pt modelId="{D77B452B-2ABF-459C-B58B-369F5D038B11}" type="parTrans" cxnId="{2DE272B5-7D09-4A0F-A365-E1331998720E}">
      <dgm:prSet/>
      <dgm:spPr/>
      <dgm:t>
        <a:bodyPr/>
        <a:lstStyle/>
        <a:p>
          <a:endParaRPr lang="en-GB"/>
        </a:p>
      </dgm:t>
    </dgm:pt>
    <dgm:pt modelId="{84806AB6-606A-46D5-844F-A8A1E6BE040D}" type="sibTrans" cxnId="{2DE272B5-7D09-4A0F-A365-E1331998720E}">
      <dgm:prSet/>
      <dgm:spPr/>
      <dgm:t>
        <a:bodyPr/>
        <a:lstStyle/>
        <a:p>
          <a:endParaRPr lang="en-GB"/>
        </a:p>
      </dgm:t>
    </dgm:pt>
    <dgm:pt modelId="{F0161597-5F4F-4431-87D2-1BAB5B7E183B}">
      <dgm:prSet phldrT="[Text]" custT="1"/>
      <dgm:spPr/>
      <dgm:t>
        <a:bodyPr/>
        <a:lstStyle/>
        <a:p>
          <a:r>
            <a:rPr lang="en-US" sz="1400" dirty="0"/>
            <a:t>Features?</a:t>
          </a:r>
          <a:endParaRPr lang="en-GB" sz="1400" dirty="0"/>
        </a:p>
      </dgm:t>
    </dgm:pt>
    <dgm:pt modelId="{C361ED24-9052-4686-848E-DC5AED529EE6}" type="parTrans" cxnId="{49B84FD3-E200-4B31-A791-DD0565A5B5A5}">
      <dgm:prSet/>
      <dgm:spPr/>
      <dgm:t>
        <a:bodyPr/>
        <a:lstStyle/>
        <a:p>
          <a:endParaRPr lang="en-GB"/>
        </a:p>
      </dgm:t>
    </dgm:pt>
    <dgm:pt modelId="{1ACC888E-3670-4777-95F8-007D28D64000}" type="sibTrans" cxnId="{49B84FD3-E200-4B31-A791-DD0565A5B5A5}">
      <dgm:prSet/>
      <dgm:spPr/>
      <dgm:t>
        <a:bodyPr/>
        <a:lstStyle/>
        <a:p>
          <a:endParaRPr lang="en-GB"/>
        </a:p>
      </dgm:t>
    </dgm:pt>
    <dgm:pt modelId="{E178E0BA-94EF-44E0-994C-B926DC4066F9}">
      <dgm:prSet phldrT="[Text]" custT="1"/>
      <dgm:spPr/>
      <dgm:t>
        <a:bodyPr/>
        <a:lstStyle/>
        <a:p>
          <a:r>
            <a:rPr lang="en-US" sz="1400" dirty="0"/>
            <a:t>Type?</a:t>
          </a:r>
          <a:endParaRPr lang="en-GB" sz="1400" dirty="0"/>
        </a:p>
      </dgm:t>
    </dgm:pt>
    <dgm:pt modelId="{E52FEC29-9B66-4887-A41A-E915A8CDC9AD}" type="parTrans" cxnId="{5DC8E7B0-FAD8-456F-98EE-72AAE4A1CAD5}">
      <dgm:prSet/>
      <dgm:spPr/>
      <dgm:t>
        <a:bodyPr/>
        <a:lstStyle/>
        <a:p>
          <a:endParaRPr lang="en-GB"/>
        </a:p>
      </dgm:t>
    </dgm:pt>
    <dgm:pt modelId="{39FAD675-AD63-4730-B812-DC3A3B4CA616}" type="sibTrans" cxnId="{5DC8E7B0-FAD8-456F-98EE-72AAE4A1CAD5}">
      <dgm:prSet/>
      <dgm:spPr/>
      <dgm:t>
        <a:bodyPr/>
        <a:lstStyle/>
        <a:p>
          <a:endParaRPr lang="en-GB"/>
        </a:p>
      </dgm:t>
    </dgm:pt>
    <dgm:pt modelId="{5FE479B1-B3CB-4BD6-A858-7BC2529CB3A8}">
      <dgm:prSet phldrT="[Text]" custT="1"/>
      <dgm:spPr/>
      <dgm:t>
        <a:bodyPr/>
        <a:lstStyle/>
        <a:p>
          <a:r>
            <a:rPr lang="en-US" sz="1400" dirty="0"/>
            <a:t>Frequency?</a:t>
          </a:r>
          <a:endParaRPr lang="en-GB" sz="1400" dirty="0"/>
        </a:p>
      </dgm:t>
    </dgm:pt>
    <dgm:pt modelId="{12DF3A72-B4EE-493C-A983-3FE4E5EF854D}" type="parTrans" cxnId="{9519B91C-9B8A-46A0-AAEC-7527DA5E48E4}">
      <dgm:prSet/>
      <dgm:spPr/>
      <dgm:t>
        <a:bodyPr/>
        <a:lstStyle/>
        <a:p>
          <a:endParaRPr lang="en-GB"/>
        </a:p>
      </dgm:t>
    </dgm:pt>
    <dgm:pt modelId="{A2C1E0D0-DC3A-4531-9E45-0D418C338B1D}" type="sibTrans" cxnId="{9519B91C-9B8A-46A0-AAEC-7527DA5E48E4}">
      <dgm:prSet/>
      <dgm:spPr/>
      <dgm:t>
        <a:bodyPr/>
        <a:lstStyle/>
        <a:p>
          <a:endParaRPr lang="en-GB"/>
        </a:p>
      </dgm:t>
    </dgm:pt>
    <dgm:pt modelId="{1A16A917-40E0-4DDF-B936-40DC0134F7B2}">
      <dgm:prSet phldrT="[Text]" custT="1"/>
      <dgm:spPr/>
      <dgm:t>
        <a:bodyPr/>
        <a:lstStyle/>
        <a:p>
          <a:r>
            <a:rPr lang="en-US" sz="1400" dirty="0"/>
            <a:t>Uses?</a:t>
          </a:r>
          <a:endParaRPr lang="en-GB" sz="1400" dirty="0"/>
        </a:p>
      </dgm:t>
    </dgm:pt>
    <dgm:pt modelId="{1C054409-0ADF-49BE-A080-C8A6450B89CA}" type="parTrans" cxnId="{18527EC6-E576-44B6-A3F8-60F472AD0071}">
      <dgm:prSet/>
      <dgm:spPr/>
      <dgm:t>
        <a:bodyPr/>
        <a:lstStyle/>
        <a:p>
          <a:endParaRPr lang="en-GB"/>
        </a:p>
      </dgm:t>
    </dgm:pt>
    <dgm:pt modelId="{72A70CF2-A008-48D5-A427-C2B7AEAE35F6}" type="sibTrans" cxnId="{18527EC6-E576-44B6-A3F8-60F472AD0071}">
      <dgm:prSet/>
      <dgm:spPr/>
      <dgm:t>
        <a:bodyPr/>
        <a:lstStyle/>
        <a:p>
          <a:endParaRPr lang="en-GB"/>
        </a:p>
      </dgm:t>
    </dgm:pt>
    <dgm:pt modelId="{8A1ABD1F-E5F7-4802-88B5-38BF116A85C6}">
      <dgm:prSet phldrT="[Text]" custT="1"/>
      <dgm:spPr/>
      <dgm:t>
        <a:bodyPr/>
        <a:lstStyle/>
        <a:p>
          <a:r>
            <a:rPr lang="en-US" sz="1400" dirty="0"/>
            <a:t>Whole company?</a:t>
          </a:r>
          <a:endParaRPr lang="en-GB" sz="1400" dirty="0"/>
        </a:p>
      </dgm:t>
    </dgm:pt>
    <dgm:pt modelId="{34D17EF8-A39B-4014-A412-246F3A469E89}" type="parTrans" cxnId="{17CBA913-B77B-4DAC-9043-40564F463A2C}">
      <dgm:prSet/>
      <dgm:spPr/>
      <dgm:t>
        <a:bodyPr/>
        <a:lstStyle/>
        <a:p>
          <a:endParaRPr lang="en-GB"/>
        </a:p>
      </dgm:t>
    </dgm:pt>
    <dgm:pt modelId="{ACE4AFD6-00D1-45FF-BCB0-3EB4E794F208}" type="sibTrans" cxnId="{17CBA913-B77B-4DAC-9043-40564F463A2C}">
      <dgm:prSet/>
      <dgm:spPr/>
      <dgm:t>
        <a:bodyPr/>
        <a:lstStyle/>
        <a:p>
          <a:endParaRPr lang="en-GB"/>
        </a:p>
      </dgm:t>
    </dgm:pt>
    <dgm:pt modelId="{DE556433-FD08-4A07-8BBE-335B20847CEF}">
      <dgm:prSet phldrT="[Text]" custT="1"/>
      <dgm:spPr/>
      <dgm:t>
        <a:bodyPr/>
        <a:lstStyle/>
        <a:p>
          <a:r>
            <a:rPr lang="en-US" sz="1400" dirty="0"/>
            <a:t>Timing?</a:t>
          </a:r>
          <a:endParaRPr lang="en-GB" sz="1400" dirty="0"/>
        </a:p>
      </dgm:t>
    </dgm:pt>
    <dgm:pt modelId="{7151011C-2F01-4598-93F1-F4BD625F90A8}" type="parTrans" cxnId="{02B4B02C-6AF2-4A6C-B307-C523974E5BD9}">
      <dgm:prSet/>
      <dgm:spPr/>
      <dgm:t>
        <a:bodyPr/>
        <a:lstStyle/>
        <a:p>
          <a:endParaRPr lang="en-GB"/>
        </a:p>
      </dgm:t>
    </dgm:pt>
    <dgm:pt modelId="{215790BB-7BF3-4949-B77B-D3ED0C5FAD96}" type="sibTrans" cxnId="{02B4B02C-6AF2-4A6C-B307-C523974E5BD9}">
      <dgm:prSet/>
      <dgm:spPr/>
      <dgm:t>
        <a:bodyPr/>
        <a:lstStyle/>
        <a:p>
          <a:endParaRPr lang="en-GB"/>
        </a:p>
      </dgm:t>
    </dgm:pt>
    <dgm:pt modelId="{C27D73AC-6965-4EA9-914C-A2C6FF9D2AD6}">
      <dgm:prSet phldrT="[Text]"/>
      <dgm:spPr/>
      <dgm:t>
        <a:bodyPr/>
        <a:lstStyle/>
        <a:p>
          <a:endParaRPr lang="en-GB" dirty="0"/>
        </a:p>
      </dgm:t>
    </dgm:pt>
    <dgm:pt modelId="{47A9FF13-79CE-4328-8412-AA1D8A584DDE}" type="parTrans" cxnId="{4A781796-6F83-480B-8AF9-172722D8F9BB}">
      <dgm:prSet/>
      <dgm:spPr/>
      <dgm:t>
        <a:bodyPr/>
        <a:lstStyle/>
        <a:p>
          <a:endParaRPr lang="en-GB"/>
        </a:p>
      </dgm:t>
    </dgm:pt>
    <dgm:pt modelId="{27F06EF1-7AC6-4C5E-A9C2-63F1D15812E4}" type="sibTrans" cxnId="{4A781796-6F83-480B-8AF9-172722D8F9BB}">
      <dgm:prSet/>
      <dgm:spPr/>
      <dgm:t>
        <a:bodyPr/>
        <a:lstStyle/>
        <a:p>
          <a:endParaRPr lang="en-GB"/>
        </a:p>
      </dgm:t>
    </dgm:pt>
    <dgm:pt modelId="{600FCD52-F989-4060-AED0-D3430568DCBA}">
      <dgm:prSet phldrT="[Text]" custT="1"/>
      <dgm:spPr/>
      <dgm:t>
        <a:bodyPr/>
        <a:lstStyle/>
        <a:p>
          <a:r>
            <a:rPr lang="en-US" sz="1400" dirty="0"/>
            <a:t>Detail?</a:t>
          </a:r>
          <a:endParaRPr lang="en-GB" sz="1400" dirty="0"/>
        </a:p>
      </dgm:t>
    </dgm:pt>
    <dgm:pt modelId="{95B9B53D-8B0D-4BE1-9290-176BA5C3B9C8}" type="parTrans" cxnId="{904B52FC-79C4-4ED2-A248-AA08E016996D}">
      <dgm:prSet/>
      <dgm:spPr/>
      <dgm:t>
        <a:bodyPr/>
        <a:lstStyle/>
        <a:p>
          <a:endParaRPr lang="en-GB"/>
        </a:p>
      </dgm:t>
    </dgm:pt>
    <dgm:pt modelId="{76395204-31B9-4C59-A77C-2256A0D7295C}" type="sibTrans" cxnId="{904B52FC-79C4-4ED2-A248-AA08E016996D}">
      <dgm:prSet/>
      <dgm:spPr/>
      <dgm:t>
        <a:bodyPr/>
        <a:lstStyle/>
        <a:p>
          <a:endParaRPr lang="en-GB"/>
        </a:p>
      </dgm:t>
    </dgm:pt>
    <dgm:pt modelId="{296ADAA3-7BC5-4BD8-89FA-539DE372BBDE}" type="pres">
      <dgm:prSet presAssocID="{546363CE-1E66-4970-8DCB-269B1BA02641}" presName="Name0" presStyleCnt="0">
        <dgm:presLayoutVars>
          <dgm:chMax val="1"/>
          <dgm:dir/>
          <dgm:animLvl val="ctr"/>
          <dgm:resizeHandles val="exact"/>
        </dgm:presLayoutVars>
      </dgm:prSet>
      <dgm:spPr/>
    </dgm:pt>
    <dgm:pt modelId="{CD8198D8-E8DA-4B50-9740-318B7CE2AB6C}" type="pres">
      <dgm:prSet presAssocID="{8CADD4E3-C92B-4257-AA74-E7CDE104CDBD}" presName="centerShape" presStyleLbl="node0" presStyleIdx="0" presStyleCnt="1" custScaleX="148269" custScaleY="120519"/>
      <dgm:spPr/>
    </dgm:pt>
    <dgm:pt modelId="{453A19C8-D657-4E62-875A-843257B6D60C}" type="pres">
      <dgm:prSet presAssocID="{64C01827-04B1-430A-8A62-CCC3C75CBC43}" presName="parTrans" presStyleLbl="sibTrans2D1" presStyleIdx="0" presStyleCnt="9"/>
      <dgm:spPr/>
    </dgm:pt>
    <dgm:pt modelId="{57609F09-2482-4DD0-931E-91D4ECCF151E}" type="pres">
      <dgm:prSet presAssocID="{64C01827-04B1-430A-8A62-CCC3C75CBC43}" presName="connectorText" presStyleLbl="sibTrans2D1" presStyleIdx="0" presStyleCnt="9"/>
      <dgm:spPr/>
    </dgm:pt>
    <dgm:pt modelId="{C60BF707-D66D-4776-8544-FEFA81569B43}" type="pres">
      <dgm:prSet presAssocID="{057124E6-476F-4CF1-A4FA-8D1C5C5D4AC7}" presName="node" presStyleLbl="node1" presStyleIdx="0" presStyleCnt="9">
        <dgm:presLayoutVars>
          <dgm:bulletEnabled val="1"/>
        </dgm:presLayoutVars>
      </dgm:prSet>
      <dgm:spPr/>
    </dgm:pt>
    <dgm:pt modelId="{30A2402E-7D94-479E-BE51-FA2E7924CA5C}" type="pres">
      <dgm:prSet presAssocID="{D77B452B-2ABF-459C-B58B-369F5D038B11}" presName="parTrans" presStyleLbl="sibTrans2D1" presStyleIdx="1" presStyleCnt="9"/>
      <dgm:spPr/>
    </dgm:pt>
    <dgm:pt modelId="{4117CD50-A232-43AC-9BDB-E143797DBF7B}" type="pres">
      <dgm:prSet presAssocID="{D77B452B-2ABF-459C-B58B-369F5D038B11}" presName="connectorText" presStyleLbl="sibTrans2D1" presStyleIdx="1" presStyleCnt="9"/>
      <dgm:spPr/>
    </dgm:pt>
    <dgm:pt modelId="{DA072517-E0B7-4683-938D-61C11E5F0E81}" type="pres">
      <dgm:prSet presAssocID="{E697F233-ADBA-41E2-8D52-AA2FF90F370E}" presName="node" presStyleLbl="node1" presStyleIdx="1" presStyleCnt="9">
        <dgm:presLayoutVars>
          <dgm:bulletEnabled val="1"/>
        </dgm:presLayoutVars>
      </dgm:prSet>
      <dgm:spPr/>
    </dgm:pt>
    <dgm:pt modelId="{5CC5E766-1657-4C2D-9695-D8ED37C14288}" type="pres">
      <dgm:prSet presAssocID="{C361ED24-9052-4686-848E-DC5AED529EE6}" presName="parTrans" presStyleLbl="sibTrans2D1" presStyleIdx="2" presStyleCnt="9"/>
      <dgm:spPr/>
    </dgm:pt>
    <dgm:pt modelId="{C152F488-454A-4AC1-BAEC-02DDA81C736D}" type="pres">
      <dgm:prSet presAssocID="{C361ED24-9052-4686-848E-DC5AED529EE6}" presName="connectorText" presStyleLbl="sibTrans2D1" presStyleIdx="2" presStyleCnt="9"/>
      <dgm:spPr/>
    </dgm:pt>
    <dgm:pt modelId="{F1C19D4E-968D-40C2-B8D0-1E577F3CD878}" type="pres">
      <dgm:prSet presAssocID="{F0161597-5F4F-4431-87D2-1BAB5B7E183B}" presName="node" presStyleLbl="node1" presStyleIdx="2" presStyleCnt="9" custScaleX="114108" custScaleY="105522">
        <dgm:presLayoutVars>
          <dgm:bulletEnabled val="1"/>
        </dgm:presLayoutVars>
      </dgm:prSet>
      <dgm:spPr/>
    </dgm:pt>
    <dgm:pt modelId="{7249F862-31B5-4C73-B2D7-681CA4FDF0BE}" type="pres">
      <dgm:prSet presAssocID="{E52FEC29-9B66-4887-A41A-E915A8CDC9AD}" presName="parTrans" presStyleLbl="sibTrans2D1" presStyleIdx="3" presStyleCnt="9"/>
      <dgm:spPr/>
    </dgm:pt>
    <dgm:pt modelId="{94A885BF-860C-4F78-8562-A0D37DC8166D}" type="pres">
      <dgm:prSet presAssocID="{E52FEC29-9B66-4887-A41A-E915A8CDC9AD}" presName="connectorText" presStyleLbl="sibTrans2D1" presStyleIdx="3" presStyleCnt="9"/>
      <dgm:spPr/>
    </dgm:pt>
    <dgm:pt modelId="{F59EC815-636E-4E58-97EE-2B7D3FDE187B}" type="pres">
      <dgm:prSet presAssocID="{E178E0BA-94EF-44E0-994C-B926DC4066F9}" presName="node" presStyleLbl="node1" presStyleIdx="3" presStyleCnt="9">
        <dgm:presLayoutVars>
          <dgm:bulletEnabled val="1"/>
        </dgm:presLayoutVars>
      </dgm:prSet>
      <dgm:spPr/>
    </dgm:pt>
    <dgm:pt modelId="{34FC7476-EACF-4DF7-AAD6-4BE54D8986EC}" type="pres">
      <dgm:prSet presAssocID="{12DF3A72-B4EE-493C-A983-3FE4E5EF854D}" presName="parTrans" presStyleLbl="sibTrans2D1" presStyleIdx="4" presStyleCnt="9"/>
      <dgm:spPr/>
    </dgm:pt>
    <dgm:pt modelId="{53137445-F585-4B1C-8D8F-AF64118D061C}" type="pres">
      <dgm:prSet presAssocID="{12DF3A72-B4EE-493C-A983-3FE4E5EF854D}" presName="connectorText" presStyleLbl="sibTrans2D1" presStyleIdx="4" presStyleCnt="9"/>
      <dgm:spPr/>
    </dgm:pt>
    <dgm:pt modelId="{C4F291FA-2E13-42E3-A0DA-A8164B3F458A}" type="pres">
      <dgm:prSet presAssocID="{5FE479B1-B3CB-4BD6-A858-7BC2529CB3A8}" presName="node" presStyleLbl="node1" presStyleIdx="4" presStyleCnt="9" custScaleX="133366">
        <dgm:presLayoutVars>
          <dgm:bulletEnabled val="1"/>
        </dgm:presLayoutVars>
      </dgm:prSet>
      <dgm:spPr/>
    </dgm:pt>
    <dgm:pt modelId="{018F4D21-D1B6-443D-BDAA-0D51150D3725}" type="pres">
      <dgm:prSet presAssocID="{1C054409-0ADF-49BE-A080-C8A6450B89CA}" presName="parTrans" presStyleLbl="sibTrans2D1" presStyleIdx="5" presStyleCnt="9"/>
      <dgm:spPr/>
    </dgm:pt>
    <dgm:pt modelId="{165BE8E9-4C65-4701-BE65-1D23BE654FA6}" type="pres">
      <dgm:prSet presAssocID="{1C054409-0ADF-49BE-A080-C8A6450B89CA}" presName="connectorText" presStyleLbl="sibTrans2D1" presStyleIdx="5" presStyleCnt="9"/>
      <dgm:spPr/>
    </dgm:pt>
    <dgm:pt modelId="{63510866-2B64-4FF9-A2B5-A503FB8342EB}" type="pres">
      <dgm:prSet presAssocID="{1A16A917-40E0-4DDF-B936-40DC0134F7B2}" presName="node" presStyleLbl="node1" presStyleIdx="5" presStyleCnt="9">
        <dgm:presLayoutVars>
          <dgm:bulletEnabled val="1"/>
        </dgm:presLayoutVars>
      </dgm:prSet>
      <dgm:spPr/>
    </dgm:pt>
    <dgm:pt modelId="{46F2932C-B8A6-4F1D-A6E3-ABD6B1007A86}" type="pres">
      <dgm:prSet presAssocID="{34D17EF8-A39B-4014-A412-246F3A469E89}" presName="parTrans" presStyleLbl="sibTrans2D1" presStyleIdx="6" presStyleCnt="9"/>
      <dgm:spPr/>
    </dgm:pt>
    <dgm:pt modelId="{6CA1AC54-201A-4F30-B200-83DA9FA5561A}" type="pres">
      <dgm:prSet presAssocID="{34D17EF8-A39B-4014-A412-246F3A469E89}" presName="connectorText" presStyleLbl="sibTrans2D1" presStyleIdx="6" presStyleCnt="9"/>
      <dgm:spPr/>
    </dgm:pt>
    <dgm:pt modelId="{ECDFFB5F-5FF1-4ECE-8A9C-A48A172B10CB}" type="pres">
      <dgm:prSet presAssocID="{8A1ABD1F-E5F7-4802-88B5-38BF116A85C6}" presName="node" presStyleLbl="node1" presStyleIdx="6" presStyleCnt="9" custScaleX="121463" custScaleY="112914">
        <dgm:presLayoutVars>
          <dgm:bulletEnabled val="1"/>
        </dgm:presLayoutVars>
      </dgm:prSet>
      <dgm:spPr/>
    </dgm:pt>
    <dgm:pt modelId="{D5617F6B-1118-46F0-B4FA-44EE5CE1CA86}" type="pres">
      <dgm:prSet presAssocID="{7151011C-2F01-4598-93F1-F4BD625F90A8}" presName="parTrans" presStyleLbl="sibTrans2D1" presStyleIdx="7" presStyleCnt="9"/>
      <dgm:spPr/>
    </dgm:pt>
    <dgm:pt modelId="{E5F6825A-3271-4A7D-A0A6-65DBBAEADA9B}" type="pres">
      <dgm:prSet presAssocID="{7151011C-2F01-4598-93F1-F4BD625F90A8}" presName="connectorText" presStyleLbl="sibTrans2D1" presStyleIdx="7" presStyleCnt="9"/>
      <dgm:spPr/>
    </dgm:pt>
    <dgm:pt modelId="{1887EFAE-2DDB-434E-AF9A-27AF40A02514}" type="pres">
      <dgm:prSet presAssocID="{DE556433-FD08-4A07-8BBE-335B20847CEF}" presName="node" presStyleLbl="node1" presStyleIdx="7" presStyleCnt="9">
        <dgm:presLayoutVars>
          <dgm:bulletEnabled val="1"/>
        </dgm:presLayoutVars>
      </dgm:prSet>
      <dgm:spPr/>
    </dgm:pt>
    <dgm:pt modelId="{8A8C818C-A879-460C-8AB4-C9CBE1A7EF45}" type="pres">
      <dgm:prSet presAssocID="{95B9B53D-8B0D-4BE1-9290-176BA5C3B9C8}" presName="parTrans" presStyleLbl="sibTrans2D1" presStyleIdx="8" presStyleCnt="9"/>
      <dgm:spPr/>
    </dgm:pt>
    <dgm:pt modelId="{C89D66CC-C289-4B28-A391-E9DF2442ED31}" type="pres">
      <dgm:prSet presAssocID="{95B9B53D-8B0D-4BE1-9290-176BA5C3B9C8}" presName="connectorText" presStyleLbl="sibTrans2D1" presStyleIdx="8" presStyleCnt="9"/>
      <dgm:spPr/>
    </dgm:pt>
    <dgm:pt modelId="{BB1CFCDF-DEB9-46F4-9FCB-A1C9A47A8BD4}" type="pres">
      <dgm:prSet presAssocID="{600FCD52-F989-4060-AED0-D3430568DCBA}" presName="node" presStyleLbl="node1" presStyleIdx="8" presStyleCnt="9">
        <dgm:presLayoutVars>
          <dgm:bulletEnabled val="1"/>
        </dgm:presLayoutVars>
      </dgm:prSet>
      <dgm:spPr/>
    </dgm:pt>
  </dgm:ptLst>
  <dgm:cxnLst>
    <dgm:cxn modelId="{868F7E0F-746B-4F4A-B5BD-43AB8E911292}" type="presOf" srcId="{5FE479B1-B3CB-4BD6-A858-7BC2529CB3A8}" destId="{C4F291FA-2E13-42E3-A0DA-A8164B3F458A}" srcOrd="0" destOrd="0" presId="urn:microsoft.com/office/officeart/2005/8/layout/radial5"/>
    <dgm:cxn modelId="{5D3B2613-3043-4D7D-A3DF-04ED9107AD2F}" type="presOf" srcId="{1A16A917-40E0-4DDF-B936-40DC0134F7B2}" destId="{63510866-2B64-4FF9-A2B5-A503FB8342EB}" srcOrd="0" destOrd="0" presId="urn:microsoft.com/office/officeart/2005/8/layout/radial5"/>
    <dgm:cxn modelId="{17CBA913-B77B-4DAC-9043-40564F463A2C}" srcId="{8CADD4E3-C92B-4257-AA74-E7CDE104CDBD}" destId="{8A1ABD1F-E5F7-4802-88B5-38BF116A85C6}" srcOrd="6" destOrd="0" parTransId="{34D17EF8-A39B-4014-A412-246F3A469E89}" sibTransId="{ACE4AFD6-00D1-45FF-BCB0-3EB4E794F208}"/>
    <dgm:cxn modelId="{F83CC417-B4D3-4372-8BF7-CBCFD18E790A}" type="presOf" srcId="{34D17EF8-A39B-4014-A412-246F3A469E89}" destId="{6CA1AC54-201A-4F30-B200-83DA9FA5561A}" srcOrd="1" destOrd="0" presId="urn:microsoft.com/office/officeart/2005/8/layout/radial5"/>
    <dgm:cxn modelId="{8E29E518-4F9E-433A-B36F-82277AC8DA01}" type="presOf" srcId="{D77B452B-2ABF-459C-B58B-369F5D038B11}" destId="{30A2402E-7D94-479E-BE51-FA2E7924CA5C}" srcOrd="0" destOrd="0" presId="urn:microsoft.com/office/officeart/2005/8/layout/radial5"/>
    <dgm:cxn modelId="{9519B91C-9B8A-46A0-AAEC-7527DA5E48E4}" srcId="{8CADD4E3-C92B-4257-AA74-E7CDE104CDBD}" destId="{5FE479B1-B3CB-4BD6-A858-7BC2529CB3A8}" srcOrd="4" destOrd="0" parTransId="{12DF3A72-B4EE-493C-A983-3FE4E5EF854D}" sibTransId="{A2C1E0D0-DC3A-4531-9E45-0D418C338B1D}"/>
    <dgm:cxn modelId="{A26B7A1D-AD47-4618-BDA0-95DB1B747E9C}" type="presOf" srcId="{E52FEC29-9B66-4887-A41A-E915A8CDC9AD}" destId="{7249F862-31B5-4C73-B2D7-681CA4FDF0BE}" srcOrd="0" destOrd="0" presId="urn:microsoft.com/office/officeart/2005/8/layout/radial5"/>
    <dgm:cxn modelId="{37573420-98F4-453E-AD31-A7A95DDD3EAB}" type="presOf" srcId="{8A1ABD1F-E5F7-4802-88B5-38BF116A85C6}" destId="{ECDFFB5F-5FF1-4ECE-8A9C-A48A172B10CB}" srcOrd="0" destOrd="0" presId="urn:microsoft.com/office/officeart/2005/8/layout/radial5"/>
    <dgm:cxn modelId="{02B4B02C-6AF2-4A6C-B307-C523974E5BD9}" srcId="{8CADD4E3-C92B-4257-AA74-E7CDE104CDBD}" destId="{DE556433-FD08-4A07-8BBE-335B20847CEF}" srcOrd="7" destOrd="0" parTransId="{7151011C-2F01-4598-93F1-F4BD625F90A8}" sibTransId="{215790BB-7BF3-4949-B77B-D3ED0C5FAD96}"/>
    <dgm:cxn modelId="{3D5E815C-E293-4B02-B5E1-5B231F009AC0}" type="presOf" srcId="{F0161597-5F4F-4431-87D2-1BAB5B7E183B}" destId="{F1C19D4E-968D-40C2-B8D0-1E577F3CD878}" srcOrd="0" destOrd="0" presId="urn:microsoft.com/office/officeart/2005/8/layout/radial5"/>
    <dgm:cxn modelId="{4454225E-36AA-4DD5-BCD7-0D3FF2A6FE34}" type="presOf" srcId="{C361ED24-9052-4686-848E-DC5AED529EE6}" destId="{5CC5E766-1657-4C2D-9695-D8ED37C14288}" srcOrd="0" destOrd="0" presId="urn:microsoft.com/office/officeart/2005/8/layout/radial5"/>
    <dgm:cxn modelId="{1DDDEF5E-4A70-497E-97A5-17D849532908}" type="presOf" srcId="{D77B452B-2ABF-459C-B58B-369F5D038B11}" destId="{4117CD50-A232-43AC-9BDB-E143797DBF7B}" srcOrd="1" destOrd="0" presId="urn:microsoft.com/office/officeart/2005/8/layout/radial5"/>
    <dgm:cxn modelId="{C4FDEE60-2C43-45A7-B60A-9587DA75F79E}" type="presOf" srcId="{E697F233-ADBA-41E2-8D52-AA2FF90F370E}" destId="{DA072517-E0B7-4683-938D-61C11E5F0E81}" srcOrd="0" destOrd="0" presId="urn:microsoft.com/office/officeart/2005/8/layout/radial5"/>
    <dgm:cxn modelId="{D9AB1345-84B5-4ADA-85C1-32658F706114}" type="presOf" srcId="{E178E0BA-94EF-44E0-994C-B926DC4066F9}" destId="{F59EC815-636E-4E58-97EE-2B7D3FDE187B}" srcOrd="0" destOrd="0" presId="urn:microsoft.com/office/officeart/2005/8/layout/radial5"/>
    <dgm:cxn modelId="{40630E71-71E0-433B-A0C8-BD4CC0AEEA47}" type="presOf" srcId="{1C054409-0ADF-49BE-A080-C8A6450B89CA}" destId="{018F4D21-D1B6-443D-BDAA-0D51150D3725}" srcOrd="0" destOrd="0" presId="urn:microsoft.com/office/officeart/2005/8/layout/radial5"/>
    <dgm:cxn modelId="{8BE33F52-D0F1-4FB2-936D-BF67DA38EF1D}" type="presOf" srcId="{95B9B53D-8B0D-4BE1-9290-176BA5C3B9C8}" destId="{8A8C818C-A879-460C-8AB4-C9CBE1A7EF45}" srcOrd="0" destOrd="0" presId="urn:microsoft.com/office/officeart/2005/8/layout/radial5"/>
    <dgm:cxn modelId="{DD0FBE52-0318-4EEB-8CC8-159FACF3F2EC}" type="presOf" srcId="{600FCD52-F989-4060-AED0-D3430568DCBA}" destId="{BB1CFCDF-DEB9-46F4-9FCB-A1C9A47A8BD4}" srcOrd="0" destOrd="0" presId="urn:microsoft.com/office/officeart/2005/8/layout/radial5"/>
    <dgm:cxn modelId="{C26B7475-8C77-4A62-897F-6D24CC3C8C55}" srcId="{8CADD4E3-C92B-4257-AA74-E7CDE104CDBD}" destId="{057124E6-476F-4CF1-A4FA-8D1C5C5D4AC7}" srcOrd="0" destOrd="0" parTransId="{64C01827-04B1-430A-8A62-CCC3C75CBC43}" sibTransId="{CEA7D66C-E4CC-438A-B053-FF55DDF3FFD7}"/>
    <dgm:cxn modelId="{95F1BF55-5085-4853-8D51-5DC46C90E178}" type="presOf" srcId="{7151011C-2F01-4598-93F1-F4BD625F90A8}" destId="{E5F6825A-3271-4A7D-A0A6-65DBBAEADA9B}" srcOrd="1" destOrd="0" presId="urn:microsoft.com/office/officeart/2005/8/layout/radial5"/>
    <dgm:cxn modelId="{DF895693-39E6-4309-A5F9-3A2FA6C12321}" type="presOf" srcId="{64C01827-04B1-430A-8A62-CCC3C75CBC43}" destId="{453A19C8-D657-4E62-875A-843257B6D60C}" srcOrd="0" destOrd="0" presId="urn:microsoft.com/office/officeart/2005/8/layout/radial5"/>
    <dgm:cxn modelId="{170DB594-C127-48D1-9618-547D6DDED12E}" type="presOf" srcId="{DE556433-FD08-4A07-8BBE-335B20847CEF}" destId="{1887EFAE-2DDB-434E-AF9A-27AF40A02514}" srcOrd="0" destOrd="0" presId="urn:microsoft.com/office/officeart/2005/8/layout/radial5"/>
    <dgm:cxn modelId="{4A781796-6F83-480B-8AF9-172722D8F9BB}" srcId="{546363CE-1E66-4970-8DCB-269B1BA02641}" destId="{C27D73AC-6965-4EA9-914C-A2C6FF9D2AD6}" srcOrd="1" destOrd="0" parTransId="{47A9FF13-79CE-4328-8412-AA1D8A584DDE}" sibTransId="{27F06EF1-7AC6-4C5E-A9C2-63F1D15812E4}"/>
    <dgm:cxn modelId="{5DC8E7B0-FAD8-456F-98EE-72AAE4A1CAD5}" srcId="{8CADD4E3-C92B-4257-AA74-E7CDE104CDBD}" destId="{E178E0BA-94EF-44E0-994C-B926DC4066F9}" srcOrd="3" destOrd="0" parTransId="{E52FEC29-9B66-4887-A41A-E915A8CDC9AD}" sibTransId="{39FAD675-AD63-4730-B812-DC3A3B4CA616}"/>
    <dgm:cxn modelId="{B11BEAB4-3DA8-4B03-B066-CAD87C5FF220}" type="presOf" srcId="{E52FEC29-9B66-4887-A41A-E915A8CDC9AD}" destId="{94A885BF-860C-4F78-8562-A0D37DC8166D}" srcOrd="1" destOrd="0" presId="urn:microsoft.com/office/officeart/2005/8/layout/radial5"/>
    <dgm:cxn modelId="{2DE272B5-7D09-4A0F-A365-E1331998720E}" srcId="{8CADD4E3-C92B-4257-AA74-E7CDE104CDBD}" destId="{E697F233-ADBA-41E2-8D52-AA2FF90F370E}" srcOrd="1" destOrd="0" parTransId="{D77B452B-2ABF-459C-B58B-369F5D038B11}" sibTransId="{84806AB6-606A-46D5-844F-A8A1E6BE040D}"/>
    <dgm:cxn modelId="{4BAF3CB6-D74B-42F6-9A3C-ADC2DD251C5B}" srcId="{546363CE-1E66-4970-8DCB-269B1BA02641}" destId="{8CADD4E3-C92B-4257-AA74-E7CDE104CDBD}" srcOrd="0" destOrd="0" parTransId="{7A34AFB5-73A6-46AF-99CC-B22E915197A6}" sibTransId="{B2D8A799-A2A8-4B2C-8935-0D1826E3B32B}"/>
    <dgm:cxn modelId="{A29700BF-9A21-46AE-B2DB-B9B6E02BDB2B}" type="presOf" srcId="{34D17EF8-A39B-4014-A412-246F3A469E89}" destId="{46F2932C-B8A6-4F1D-A6E3-ABD6B1007A86}" srcOrd="0" destOrd="0" presId="urn:microsoft.com/office/officeart/2005/8/layout/radial5"/>
    <dgm:cxn modelId="{18527EC6-E576-44B6-A3F8-60F472AD0071}" srcId="{8CADD4E3-C92B-4257-AA74-E7CDE104CDBD}" destId="{1A16A917-40E0-4DDF-B936-40DC0134F7B2}" srcOrd="5" destOrd="0" parTransId="{1C054409-0ADF-49BE-A080-C8A6450B89CA}" sibTransId="{72A70CF2-A008-48D5-A427-C2B7AEAE35F6}"/>
    <dgm:cxn modelId="{C9B2FDCF-45B5-497A-89A6-55B062A27030}" type="presOf" srcId="{95B9B53D-8B0D-4BE1-9290-176BA5C3B9C8}" destId="{C89D66CC-C289-4B28-A391-E9DF2442ED31}" srcOrd="1" destOrd="0" presId="urn:microsoft.com/office/officeart/2005/8/layout/radial5"/>
    <dgm:cxn modelId="{49B84FD3-E200-4B31-A791-DD0565A5B5A5}" srcId="{8CADD4E3-C92B-4257-AA74-E7CDE104CDBD}" destId="{F0161597-5F4F-4431-87D2-1BAB5B7E183B}" srcOrd="2" destOrd="0" parTransId="{C361ED24-9052-4686-848E-DC5AED529EE6}" sibTransId="{1ACC888E-3670-4777-95F8-007D28D64000}"/>
    <dgm:cxn modelId="{9AA531E8-454A-4BED-BBA7-23CF98119740}" type="presOf" srcId="{7151011C-2F01-4598-93F1-F4BD625F90A8}" destId="{D5617F6B-1118-46F0-B4FA-44EE5CE1CA86}" srcOrd="0" destOrd="0" presId="urn:microsoft.com/office/officeart/2005/8/layout/radial5"/>
    <dgm:cxn modelId="{E1B738EA-C1EA-4209-B54B-DC7ED9476C5C}" type="presOf" srcId="{12DF3A72-B4EE-493C-A983-3FE4E5EF854D}" destId="{34FC7476-EACF-4DF7-AAD6-4BE54D8986EC}" srcOrd="0" destOrd="0" presId="urn:microsoft.com/office/officeart/2005/8/layout/radial5"/>
    <dgm:cxn modelId="{B5B36CEC-6578-455D-BAC9-C7F5F6EAF5FC}" type="presOf" srcId="{057124E6-476F-4CF1-A4FA-8D1C5C5D4AC7}" destId="{C60BF707-D66D-4776-8544-FEFA81569B43}" srcOrd="0" destOrd="0" presId="urn:microsoft.com/office/officeart/2005/8/layout/radial5"/>
    <dgm:cxn modelId="{408DD3F2-0A3E-4861-BE0D-E10CDE6FC09F}" type="presOf" srcId="{1C054409-0ADF-49BE-A080-C8A6450B89CA}" destId="{165BE8E9-4C65-4701-BE65-1D23BE654FA6}" srcOrd="1" destOrd="0" presId="urn:microsoft.com/office/officeart/2005/8/layout/radial5"/>
    <dgm:cxn modelId="{BFF343F3-E451-4232-95D5-542B6EEEB925}" type="presOf" srcId="{C361ED24-9052-4686-848E-DC5AED529EE6}" destId="{C152F488-454A-4AC1-BAEC-02DDA81C736D}" srcOrd="1" destOrd="0" presId="urn:microsoft.com/office/officeart/2005/8/layout/radial5"/>
    <dgm:cxn modelId="{4C4D47F4-7B51-4582-A55C-4230D4F5059B}" type="presOf" srcId="{546363CE-1E66-4970-8DCB-269B1BA02641}" destId="{296ADAA3-7BC5-4BD8-89FA-539DE372BBDE}" srcOrd="0" destOrd="0" presId="urn:microsoft.com/office/officeart/2005/8/layout/radial5"/>
    <dgm:cxn modelId="{462D8AFA-5EFB-49BA-87B0-2052558EFC32}" type="presOf" srcId="{12DF3A72-B4EE-493C-A983-3FE4E5EF854D}" destId="{53137445-F585-4B1C-8D8F-AF64118D061C}" srcOrd="1" destOrd="0" presId="urn:microsoft.com/office/officeart/2005/8/layout/radial5"/>
    <dgm:cxn modelId="{904B52FC-79C4-4ED2-A248-AA08E016996D}" srcId="{8CADD4E3-C92B-4257-AA74-E7CDE104CDBD}" destId="{600FCD52-F989-4060-AED0-D3430568DCBA}" srcOrd="8" destOrd="0" parTransId="{95B9B53D-8B0D-4BE1-9290-176BA5C3B9C8}" sibTransId="{76395204-31B9-4C59-A77C-2256A0D7295C}"/>
    <dgm:cxn modelId="{1316A0FC-7589-474F-B6FC-FE28EB0C350E}" type="presOf" srcId="{8CADD4E3-C92B-4257-AA74-E7CDE104CDBD}" destId="{CD8198D8-E8DA-4B50-9740-318B7CE2AB6C}" srcOrd="0" destOrd="0" presId="urn:microsoft.com/office/officeart/2005/8/layout/radial5"/>
    <dgm:cxn modelId="{D8A8BAFF-B942-42FD-B568-FACA44F80B66}" type="presOf" srcId="{64C01827-04B1-430A-8A62-CCC3C75CBC43}" destId="{57609F09-2482-4DD0-931E-91D4ECCF151E}" srcOrd="1" destOrd="0" presId="urn:microsoft.com/office/officeart/2005/8/layout/radial5"/>
    <dgm:cxn modelId="{F49B9389-5F44-4D2E-870D-9FEF00AEA855}" type="presParOf" srcId="{296ADAA3-7BC5-4BD8-89FA-539DE372BBDE}" destId="{CD8198D8-E8DA-4B50-9740-318B7CE2AB6C}" srcOrd="0" destOrd="0" presId="urn:microsoft.com/office/officeart/2005/8/layout/radial5"/>
    <dgm:cxn modelId="{5FE449E2-F4D8-4293-8547-37BC4DBB2259}" type="presParOf" srcId="{296ADAA3-7BC5-4BD8-89FA-539DE372BBDE}" destId="{453A19C8-D657-4E62-875A-843257B6D60C}" srcOrd="1" destOrd="0" presId="urn:microsoft.com/office/officeart/2005/8/layout/radial5"/>
    <dgm:cxn modelId="{2D79CB7A-382A-42DA-B6E4-CD2F4BE10E5F}" type="presParOf" srcId="{453A19C8-D657-4E62-875A-843257B6D60C}" destId="{57609F09-2482-4DD0-931E-91D4ECCF151E}" srcOrd="0" destOrd="0" presId="urn:microsoft.com/office/officeart/2005/8/layout/radial5"/>
    <dgm:cxn modelId="{FFEAFA06-20D5-40EF-BE2C-CBC9ADDA763F}" type="presParOf" srcId="{296ADAA3-7BC5-4BD8-89FA-539DE372BBDE}" destId="{C60BF707-D66D-4776-8544-FEFA81569B43}" srcOrd="2" destOrd="0" presId="urn:microsoft.com/office/officeart/2005/8/layout/radial5"/>
    <dgm:cxn modelId="{08948EA7-C2CB-4E1E-9821-9DE48722F73E}" type="presParOf" srcId="{296ADAA3-7BC5-4BD8-89FA-539DE372BBDE}" destId="{30A2402E-7D94-479E-BE51-FA2E7924CA5C}" srcOrd="3" destOrd="0" presId="urn:microsoft.com/office/officeart/2005/8/layout/radial5"/>
    <dgm:cxn modelId="{E5D495DE-5DBC-4374-8864-6B7DA1DAC382}" type="presParOf" srcId="{30A2402E-7D94-479E-BE51-FA2E7924CA5C}" destId="{4117CD50-A232-43AC-9BDB-E143797DBF7B}" srcOrd="0" destOrd="0" presId="urn:microsoft.com/office/officeart/2005/8/layout/radial5"/>
    <dgm:cxn modelId="{70F8BB1E-EF67-43FD-8908-028D52283B7B}" type="presParOf" srcId="{296ADAA3-7BC5-4BD8-89FA-539DE372BBDE}" destId="{DA072517-E0B7-4683-938D-61C11E5F0E81}" srcOrd="4" destOrd="0" presId="urn:microsoft.com/office/officeart/2005/8/layout/radial5"/>
    <dgm:cxn modelId="{5586326E-44D5-44C8-BC83-FE65011B166F}" type="presParOf" srcId="{296ADAA3-7BC5-4BD8-89FA-539DE372BBDE}" destId="{5CC5E766-1657-4C2D-9695-D8ED37C14288}" srcOrd="5" destOrd="0" presId="urn:microsoft.com/office/officeart/2005/8/layout/radial5"/>
    <dgm:cxn modelId="{5895E281-0137-4768-9777-3C855C96540E}" type="presParOf" srcId="{5CC5E766-1657-4C2D-9695-D8ED37C14288}" destId="{C152F488-454A-4AC1-BAEC-02DDA81C736D}" srcOrd="0" destOrd="0" presId="urn:microsoft.com/office/officeart/2005/8/layout/radial5"/>
    <dgm:cxn modelId="{5ED70FED-D291-413D-B02C-A718AF2C7A21}" type="presParOf" srcId="{296ADAA3-7BC5-4BD8-89FA-539DE372BBDE}" destId="{F1C19D4E-968D-40C2-B8D0-1E577F3CD878}" srcOrd="6" destOrd="0" presId="urn:microsoft.com/office/officeart/2005/8/layout/radial5"/>
    <dgm:cxn modelId="{2D970B8B-6D13-4EBF-BD77-0FDEFAA7413D}" type="presParOf" srcId="{296ADAA3-7BC5-4BD8-89FA-539DE372BBDE}" destId="{7249F862-31B5-4C73-B2D7-681CA4FDF0BE}" srcOrd="7" destOrd="0" presId="urn:microsoft.com/office/officeart/2005/8/layout/radial5"/>
    <dgm:cxn modelId="{25D1107C-FF73-43E6-8B8B-AFAEBC9954CD}" type="presParOf" srcId="{7249F862-31B5-4C73-B2D7-681CA4FDF0BE}" destId="{94A885BF-860C-4F78-8562-A0D37DC8166D}" srcOrd="0" destOrd="0" presId="urn:microsoft.com/office/officeart/2005/8/layout/radial5"/>
    <dgm:cxn modelId="{E4C736EB-13EC-46B8-86DD-054C99540CF4}" type="presParOf" srcId="{296ADAA3-7BC5-4BD8-89FA-539DE372BBDE}" destId="{F59EC815-636E-4E58-97EE-2B7D3FDE187B}" srcOrd="8" destOrd="0" presId="urn:microsoft.com/office/officeart/2005/8/layout/radial5"/>
    <dgm:cxn modelId="{DB3CA409-2F05-4F15-94B5-00C3D64848BF}" type="presParOf" srcId="{296ADAA3-7BC5-4BD8-89FA-539DE372BBDE}" destId="{34FC7476-EACF-4DF7-AAD6-4BE54D8986EC}" srcOrd="9" destOrd="0" presId="urn:microsoft.com/office/officeart/2005/8/layout/radial5"/>
    <dgm:cxn modelId="{EDE8E73E-734C-4D83-9D0F-D3DC854BB713}" type="presParOf" srcId="{34FC7476-EACF-4DF7-AAD6-4BE54D8986EC}" destId="{53137445-F585-4B1C-8D8F-AF64118D061C}" srcOrd="0" destOrd="0" presId="urn:microsoft.com/office/officeart/2005/8/layout/radial5"/>
    <dgm:cxn modelId="{184B3DEF-2772-4EB1-AA82-713909DB33B6}" type="presParOf" srcId="{296ADAA3-7BC5-4BD8-89FA-539DE372BBDE}" destId="{C4F291FA-2E13-42E3-A0DA-A8164B3F458A}" srcOrd="10" destOrd="0" presId="urn:microsoft.com/office/officeart/2005/8/layout/radial5"/>
    <dgm:cxn modelId="{49F4B7F3-3BEE-452D-9012-F5247A65BBDD}" type="presParOf" srcId="{296ADAA3-7BC5-4BD8-89FA-539DE372BBDE}" destId="{018F4D21-D1B6-443D-BDAA-0D51150D3725}" srcOrd="11" destOrd="0" presId="urn:microsoft.com/office/officeart/2005/8/layout/radial5"/>
    <dgm:cxn modelId="{80055896-CD7D-4B5D-9E5E-CDF6B6391327}" type="presParOf" srcId="{018F4D21-D1B6-443D-BDAA-0D51150D3725}" destId="{165BE8E9-4C65-4701-BE65-1D23BE654FA6}" srcOrd="0" destOrd="0" presId="urn:microsoft.com/office/officeart/2005/8/layout/radial5"/>
    <dgm:cxn modelId="{6CE38B63-AB78-4553-8EFF-8057156B34E4}" type="presParOf" srcId="{296ADAA3-7BC5-4BD8-89FA-539DE372BBDE}" destId="{63510866-2B64-4FF9-A2B5-A503FB8342EB}" srcOrd="12" destOrd="0" presId="urn:microsoft.com/office/officeart/2005/8/layout/radial5"/>
    <dgm:cxn modelId="{974AAC55-0AFE-4335-A1D3-70764A0EE968}" type="presParOf" srcId="{296ADAA3-7BC5-4BD8-89FA-539DE372BBDE}" destId="{46F2932C-B8A6-4F1D-A6E3-ABD6B1007A86}" srcOrd="13" destOrd="0" presId="urn:microsoft.com/office/officeart/2005/8/layout/radial5"/>
    <dgm:cxn modelId="{CA81B6F6-20FA-44E5-8228-763AA5B0379B}" type="presParOf" srcId="{46F2932C-B8A6-4F1D-A6E3-ABD6B1007A86}" destId="{6CA1AC54-201A-4F30-B200-83DA9FA5561A}" srcOrd="0" destOrd="0" presId="urn:microsoft.com/office/officeart/2005/8/layout/radial5"/>
    <dgm:cxn modelId="{BCAEC37E-652A-48D3-831F-D259366C3FBF}" type="presParOf" srcId="{296ADAA3-7BC5-4BD8-89FA-539DE372BBDE}" destId="{ECDFFB5F-5FF1-4ECE-8A9C-A48A172B10CB}" srcOrd="14" destOrd="0" presId="urn:microsoft.com/office/officeart/2005/8/layout/radial5"/>
    <dgm:cxn modelId="{4FF46142-55E1-4D54-A290-D063E0759E86}" type="presParOf" srcId="{296ADAA3-7BC5-4BD8-89FA-539DE372BBDE}" destId="{D5617F6B-1118-46F0-B4FA-44EE5CE1CA86}" srcOrd="15" destOrd="0" presId="urn:microsoft.com/office/officeart/2005/8/layout/radial5"/>
    <dgm:cxn modelId="{B8685D1F-4624-4FED-ABFC-8B06D065709E}" type="presParOf" srcId="{D5617F6B-1118-46F0-B4FA-44EE5CE1CA86}" destId="{E5F6825A-3271-4A7D-A0A6-65DBBAEADA9B}" srcOrd="0" destOrd="0" presId="urn:microsoft.com/office/officeart/2005/8/layout/radial5"/>
    <dgm:cxn modelId="{A770C659-8494-4989-8B3B-7EDD02A23BCA}" type="presParOf" srcId="{296ADAA3-7BC5-4BD8-89FA-539DE372BBDE}" destId="{1887EFAE-2DDB-434E-AF9A-27AF40A02514}" srcOrd="16" destOrd="0" presId="urn:microsoft.com/office/officeart/2005/8/layout/radial5"/>
    <dgm:cxn modelId="{49F0E69D-40C9-4E13-B312-EC8C77268CDA}" type="presParOf" srcId="{296ADAA3-7BC5-4BD8-89FA-539DE372BBDE}" destId="{8A8C818C-A879-460C-8AB4-C9CBE1A7EF45}" srcOrd="17" destOrd="0" presId="urn:microsoft.com/office/officeart/2005/8/layout/radial5"/>
    <dgm:cxn modelId="{5DB9126E-D8D9-4408-B17F-5FC28DDB45F3}" type="presParOf" srcId="{8A8C818C-A879-460C-8AB4-C9CBE1A7EF45}" destId="{C89D66CC-C289-4B28-A391-E9DF2442ED31}" srcOrd="0" destOrd="0" presId="urn:microsoft.com/office/officeart/2005/8/layout/radial5"/>
    <dgm:cxn modelId="{6AEA351B-64FB-4FDC-B5FB-DB23D568BE42}" type="presParOf" srcId="{296ADAA3-7BC5-4BD8-89FA-539DE372BBDE}" destId="{BB1CFCDF-DEB9-46F4-9FCB-A1C9A47A8BD4}" srcOrd="18"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0DB2C-A12D-40C6-85A4-F05E8F6C2621}">
      <dsp:nvSpPr>
        <dsp:cNvPr id="0" name=""/>
        <dsp:cNvSpPr/>
      </dsp:nvSpPr>
      <dsp:spPr>
        <a:xfrm>
          <a:off x="0" y="470"/>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99F4BE-71E6-4D94-BAC7-6EC63578AD98}">
      <dsp:nvSpPr>
        <dsp:cNvPr id="0" name=""/>
        <dsp:cNvSpPr/>
      </dsp:nvSpPr>
      <dsp:spPr>
        <a:xfrm>
          <a:off x="195868" y="146157"/>
          <a:ext cx="356124" cy="356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AA39C-9A35-4937-A1C7-0E07AFC81398}">
      <dsp:nvSpPr>
        <dsp:cNvPr id="0" name=""/>
        <dsp:cNvSpPr/>
      </dsp:nvSpPr>
      <dsp:spPr>
        <a:xfrm>
          <a:off x="747862" y="470"/>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Land and buildings,</a:t>
          </a:r>
        </a:p>
      </dsp:txBody>
      <dsp:txXfrm>
        <a:off x="747862" y="470"/>
        <a:ext cx="5515777" cy="647499"/>
      </dsp:txXfrm>
    </dsp:sp>
    <dsp:sp modelId="{AF8FF1F2-940F-4CCD-9C63-B5932C3BA3E1}">
      <dsp:nvSpPr>
        <dsp:cNvPr id="0" name=""/>
        <dsp:cNvSpPr/>
      </dsp:nvSpPr>
      <dsp:spPr>
        <a:xfrm>
          <a:off x="0" y="809844"/>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6D755-413C-4C3A-AC16-8DB9ABF6B3AF}">
      <dsp:nvSpPr>
        <dsp:cNvPr id="0" name=""/>
        <dsp:cNvSpPr/>
      </dsp:nvSpPr>
      <dsp:spPr>
        <a:xfrm>
          <a:off x="195868" y="955532"/>
          <a:ext cx="356124" cy="3561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22C186-ADD0-4F2E-A6C7-CC42016554A1}">
      <dsp:nvSpPr>
        <dsp:cNvPr id="0" name=""/>
        <dsp:cNvSpPr/>
      </dsp:nvSpPr>
      <dsp:spPr>
        <a:xfrm>
          <a:off x="747862" y="80984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Machinery and equipment,</a:t>
          </a:r>
        </a:p>
      </dsp:txBody>
      <dsp:txXfrm>
        <a:off x="747862" y="809844"/>
        <a:ext cx="5515777" cy="647499"/>
      </dsp:txXfrm>
    </dsp:sp>
    <dsp:sp modelId="{2210001B-CF3B-4E92-B7A8-9E68DD6A7E0E}">
      <dsp:nvSpPr>
        <dsp:cNvPr id="0" name=""/>
        <dsp:cNvSpPr/>
      </dsp:nvSpPr>
      <dsp:spPr>
        <a:xfrm>
          <a:off x="0" y="1619219"/>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B7152-4927-48F8-9127-EDE90650BB78}">
      <dsp:nvSpPr>
        <dsp:cNvPr id="0" name=""/>
        <dsp:cNvSpPr/>
      </dsp:nvSpPr>
      <dsp:spPr>
        <a:xfrm>
          <a:off x="195868" y="1764906"/>
          <a:ext cx="356124" cy="3561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0FE049-D3A5-4BC4-AD83-8BCCC812A44F}">
      <dsp:nvSpPr>
        <dsp:cNvPr id="0" name=""/>
        <dsp:cNvSpPr/>
      </dsp:nvSpPr>
      <dsp:spPr>
        <a:xfrm>
          <a:off x="747862" y="1619219"/>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dirty="0"/>
            <a:t>Fixtures and fittings,</a:t>
          </a:r>
        </a:p>
      </dsp:txBody>
      <dsp:txXfrm>
        <a:off x="747862" y="1619219"/>
        <a:ext cx="5515777" cy="647499"/>
      </dsp:txXfrm>
    </dsp:sp>
    <dsp:sp modelId="{784DB5B9-8AB9-4C2E-A4BA-F0072F8E1D41}">
      <dsp:nvSpPr>
        <dsp:cNvPr id="0" name=""/>
        <dsp:cNvSpPr/>
      </dsp:nvSpPr>
      <dsp:spPr>
        <a:xfrm>
          <a:off x="0" y="2428594"/>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45DAA-059F-4B61-AEDC-D47D527AA711}">
      <dsp:nvSpPr>
        <dsp:cNvPr id="0" name=""/>
        <dsp:cNvSpPr/>
      </dsp:nvSpPr>
      <dsp:spPr>
        <a:xfrm>
          <a:off x="195868" y="2574281"/>
          <a:ext cx="356124" cy="356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D7C860-BE71-40B5-A92C-38B6183381F4}">
      <dsp:nvSpPr>
        <dsp:cNvPr id="0" name=""/>
        <dsp:cNvSpPr/>
      </dsp:nvSpPr>
      <dsp:spPr>
        <a:xfrm>
          <a:off x="747862" y="2428594"/>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Debtors (receivables),</a:t>
          </a:r>
        </a:p>
      </dsp:txBody>
      <dsp:txXfrm>
        <a:off x="747862" y="2428594"/>
        <a:ext cx="5515777" cy="647499"/>
      </dsp:txXfrm>
    </dsp:sp>
    <dsp:sp modelId="{33D95AE0-DBDD-4FB1-ADE1-5F910EC74B5C}">
      <dsp:nvSpPr>
        <dsp:cNvPr id="0" name=""/>
        <dsp:cNvSpPr/>
      </dsp:nvSpPr>
      <dsp:spPr>
        <a:xfrm>
          <a:off x="0" y="3237968"/>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84C05B-C114-4679-B443-0E6FDAE03ED6}">
      <dsp:nvSpPr>
        <dsp:cNvPr id="0" name=""/>
        <dsp:cNvSpPr/>
      </dsp:nvSpPr>
      <dsp:spPr>
        <a:xfrm>
          <a:off x="195868" y="3383656"/>
          <a:ext cx="356124" cy="356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A44EF0-EB53-421A-9FF1-1F39035F5696}">
      <dsp:nvSpPr>
        <dsp:cNvPr id="0" name=""/>
        <dsp:cNvSpPr/>
      </dsp:nvSpPr>
      <dsp:spPr>
        <a:xfrm>
          <a:off x="747862" y="3237968"/>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Investments</a:t>
          </a:r>
        </a:p>
      </dsp:txBody>
      <dsp:txXfrm>
        <a:off x="747862" y="3237968"/>
        <a:ext cx="5515777" cy="647499"/>
      </dsp:txXfrm>
    </dsp:sp>
    <dsp:sp modelId="{9FA2743F-88FF-4C7D-8C02-515D963406DC}">
      <dsp:nvSpPr>
        <dsp:cNvPr id="0" name=""/>
        <dsp:cNvSpPr/>
      </dsp:nvSpPr>
      <dsp:spPr>
        <a:xfrm>
          <a:off x="0" y="4047343"/>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EC90F-C31C-4369-9D09-4E9DE7FF247A}">
      <dsp:nvSpPr>
        <dsp:cNvPr id="0" name=""/>
        <dsp:cNvSpPr/>
      </dsp:nvSpPr>
      <dsp:spPr>
        <a:xfrm>
          <a:off x="195868" y="4193030"/>
          <a:ext cx="356124" cy="356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43F13E-B0A0-472D-9740-10BD4A71E2DB}">
      <dsp:nvSpPr>
        <dsp:cNvPr id="0" name=""/>
        <dsp:cNvSpPr/>
      </dsp:nvSpPr>
      <dsp:spPr>
        <a:xfrm>
          <a:off x="747862" y="4047343"/>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Cash</a:t>
          </a:r>
        </a:p>
      </dsp:txBody>
      <dsp:txXfrm>
        <a:off x="747862" y="4047343"/>
        <a:ext cx="5515777" cy="647499"/>
      </dsp:txXfrm>
    </dsp:sp>
    <dsp:sp modelId="{4EE91ED7-5EA1-4FFD-9DF6-56BCBAB0AACC}">
      <dsp:nvSpPr>
        <dsp:cNvPr id="0" name=""/>
        <dsp:cNvSpPr/>
      </dsp:nvSpPr>
      <dsp:spPr>
        <a:xfrm>
          <a:off x="0" y="4856717"/>
          <a:ext cx="6263640" cy="647499"/>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7E8297-682C-449E-9E36-EC62BA1CD426}">
      <dsp:nvSpPr>
        <dsp:cNvPr id="0" name=""/>
        <dsp:cNvSpPr/>
      </dsp:nvSpPr>
      <dsp:spPr>
        <a:xfrm>
          <a:off x="195868" y="5002405"/>
          <a:ext cx="356124" cy="35612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4A9AAC-731D-496A-B57A-3D3FCA0069A3}">
      <dsp:nvSpPr>
        <dsp:cNvPr id="0" name=""/>
        <dsp:cNvSpPr/>
      </dsp:nvSpPr>
      <dsp:spPr>
        <a:xfrm>
          <a:off x="747862" y="4856717"/>
          <a:ext cx="5515777" cy="6474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27" tIns="68527" rIns="68527" bIns="68527" numCol="1" spcCol="1270" anchor="ctr" anchorCtr="0">
          <a:noAutofit/>
        </a:bodyPr>
        <a:lstStyle/>
        <a:p>
          <a:pPr marL="0" lvl="0" indent="0" algn="l" defTabSz="711200">
            <a:lnSpc>
              <a:spcPct val="90000"/>
            </a:lnSpc>
            <a:spcBef>
              <a:spcPct val="0"/>
            </a:spcBef>
            <a:spcAft>
              <a:spcPct val="35000"/>
            </a:spcAft>
            <a:buNone/>
          </a:pPr>
          <a:r>
            <a:rPr lang="en-US" sz="1600" kern="1200"/>
            <a:t>Inventory</a:t>
          </a:r>
        </a:p>
      </dsp:txBody>
      <dsp:txXfrm>
        <a:off x="747862" y="4856717"/>
        <a:ext cx="5515777" cy="647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0DB2C-A12D-40C6-85A4-F05E8F6C2621}">
      <dsp:nvSpPr>
        <dsp:cNvPr id="0" name=""/>
        <dsp:cNvSpPr/>
      </dsp:nvSpPr>
      <dsp:spPr>
        <a:xfrm>
          <a:off x="0" y="1407"/>
          <a:ext cx="10515600" cy="5999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99F4BE-71E6-4D94-BAC7-6EC63578AD98}">
      <dsp:nvSpPr>
        <dsp:cNvPr id="0" name=""/>
        <dsp:cNvSpPr/>
      </dsp:nvSpPr>
      <dsp:spPr>
        <a:xfrm>
          <a:off x="181488" y="136399"/>
          <a:ext cx="329979" cy="329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2AA39C-9A35-4937-A1C7-0E07AFC81398}">
      <dsp:nvSpPr>
        <dsp:cNvPr id="0" name=""/>
        <dsp:cNvSpPr/>
      </dsp:nvSpPr>
      <dsp:spPr>
        <a:xfrm>
          <a:off x="692956" y="1407"/>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844550">
            <a:lnSpc>
              <a:spcPct val="90000"/>
            </a:lnSpc>
            <a:spcBef>
              <a:spcPct val="0"/>
            </a:spcBef>
            <a:spcAft>
              <a:spcPct val="35000"/>
            </a:spcAft>
            <a:buNone/>
          </a:pPr>
          <a:r>
            <a:rPr lang="en-US" sz="1900" kern="1200"/>
            <a:t>Long term loans</a:t>
          </a:r>
        </a:p>
      </dsp:txBody>
      <dsp:txXfrm>
        <a:off x="692956" y="1407"/>
        <a:ext cx="9822643" cy="599962"/>
      </dsp:txXfrm>
    </dsp:sp>
    <dsp:sp modelId="{AF8FF1F2-940F-4CCD-9C63-B5932C3BA3E1}">
      <dsp:nvSpPr>
        <dsp:cNvPr id="0" name=""/>
        <dsp:cNvSpPr/>
      </dsp:nvSpPr>
      <dsp:spPr>
        <a:xfrm>
          <a:off x="0" y="751361"/>
          <a:ext cx="10515600" cy="5999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76D755-413C-4C3A-AC16-8DB9ABF6B3AF}">
      <dsp:nvSpPr>
        <dsp:cNvPr id="0" name=""/>
        <dsp:cNvSpPr/>
      </dsp:nvSpPr>
      <dsp:spPr>
        <a:xfrm>
          <a:off x="181488" y="886352"/>
          <a:ext cx="329979" cy="329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22C186-ADD0-4F2E-A6C7-CC42016554A1}">
      <dsp:nvSpPr>
        <dsp:cNvPr id="0" name=""/>
        <dsp:cNvSpPr/>
      </dsp:nvSpPr>
      <dsp:spPr>
        <a:xfrm>
          <a:off x="692956" y="751361"/>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844550">
            <a:lnSpc>
              <a:spcPct val="90000"/>
            </a:lnSpc>
            <a:spcBef>
              <a:spcPct val="0"/>
            </a:spcBef>
            <a:spcAft>
              <a:spcPct val="35000"/>
            </a:spcAft>
            <a:buNone/>
          </a:pPr>
          <a:r>
            <a:rPr lang="en-US" sz="1900" kern="1200"/>
            <a:t>Wages payable</a:t>
          </a:r>
        </a:p>
      </dsp:txBody>
      <dsp:txXfrm>
        <a:off x="692956" y="751361"/>
        <a:ext cx="9822643" cy="599962"/>
      </dsp:txXfrm>
    </dsp:sp>
    <dsp:sp modelId="{2210001B-CF3B-4E92-B7A8-9E68DD6A7E0E}">
      <dsp:nvSpPr>
        <dsp:cNvPr id="0" name=""/>
        <dsp:cNvSpPr/>
      </dsp:nvSpPr>
      <dsp:spPr>
        <a:xfrm>
          <a:off x="0" y="1527082"/>
          <a:ext cx="10515600" cy="5999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6B7152-4927-48F8-9127-EDE90650BB78}">
      <dsp:nvSpPr>
        <dsp:cNvPr id="0" name=""/>
        <dsp:cNvSpPr/>
      </dsp:nvSpPr>
      <dsp:spPr>
        <a:xfrm>
          <a:off x="181488" y="1636305"/>
          <a:ext cx="329979" cy="329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0FE049-D3A5-4BC4-AD83-8BCCC812A44F}">
      <dsp:nvSpPr>
        <dsp:cNvPr id="0" name=""/>
        <dsp:cNvSpPr/>
      </dsp:nvSpPr>
      <dsp:spPr>
        <a:xfrm>
          <a:off x="692956" y="1501314"/>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844550">
            <a:lnSpc>
              <a:spcPct val="90000"/>
            </a:lnSpc>
            <a:spcBef>
              <a:spcPct val="0"/>
            </a:spcBef>
            <a:spcAft>
              <a:spcPct val="35000"/>
            </a:spcAft>
            <a:buNone/>
          </a:pPr>
          <a:r>
            <a:rPr lang="en-US" sz="1900" kern="1200"/>
            <a:t>Deposits received</a:t>
          </a:r>
        </a:p>
      </dsp:txBody>
      <dsp:txXfrm>
        <a:off x="692956" y="1501314"/>
        <a:ext cx="9822643" cy="599962"/>
      </dsp:txXfrm>
    </dsp:sp>
    <dsp:sp modelId="{784DB5B9-8AB9-4C2E-A4BA-F0072F8E1D41}">
      <dsp:nvSpPr>
        <dsp:cNvPr id="0" name=""/>
        <dsp:cNvSpPr/>
      </dsp:nvSpPr>
      <dsp:spPr>
        <a:xfrm>
          <a:off x="0" y="2251267"/>
          <a:ext cx="10515600" cy="5999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245DAA-059F-4B61-AEDC-D47D527AA711}">
      <dsp:nvSpPr>
        <dsp:cNvPr id="0" name=""/>
        <dsp:cNvSpPr/>
      </dsp:nvSpPr>
      <dsp:spPr>
        <a:xfrm>
          <a:off x="181488" y="2386258"/>
          <a:ext cx="329979" cy="3299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D7C860-BE71-40B5-A92C-38B6183381F4}">
      <dsp:nvSpPr>
        <dsp:cNvPr id="0" name=""/>
        <dsp:cNvSpPr/>
      </dsp:nvSpPr>
      <dsp:spPr>
        <a:xfrm>
          <a:off x="692956" y="2251267"/>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844550">
            <a:lnSpc>
              <a:spcPct val="90000"/>
            </a:lnSpc>
            <a:spcBef>
              <a:spcPct val="0"/>
            </a:spcBef>
            <a:spcAft>
              <a:spcPct val="35000"/>
            </a:spcAft>
            <a:buNone/>
          </a:pPr>
          <a:r>
            <a:rPr lang="en-US" sz="1900" kern="1200"/>
            <a:t>Trade creditors</a:t>
          </a:r>
        </a:p>
      </dsp:txBody>
      <dsp:txXfrm>
        <a:off x="692956" y="2251267"/>
        <a:ext cx="9822643" cy="599962"/>
      </dsp:txXfrm>
    </dsp:sp>
    <dsp:sp modelId="{33D95AE0-DBDD-4FB1-ADE1-5F910EC74B5C}">
      <dsp:nvSpPr>
        <dsp:cNvPr id="0" name=""/>
        <dsp:cNvSpPr/>
      </dsp:nvSpPr>
      <dsp:spPr>
        <a:xfrm>
          <a:off x="0" y="3001220"/>
          <a:ext cx="10515600" cy="5999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84C05B-C114-4679-B443-0E6FDAE03ED6}">
      <dsp:nvSpPr>
        <dsp:cNvPr id="0" name=""/>
        <dsp:cNvSpPr/>
      </dsp:nvSpPr>
      <dsp:spPr>
        <a:xfrm>
          <a:off x="181488" y="3136211"/>
          <a:ext cx="329979" cy="3299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A44EF0-EB53-421A-9FF1-1F39035F5696}">
      <dsp:nvSpPr>
        <dsp:cNvPr id="0" name=""/>
        <dsp:cNvSpPr/>
      </dsp:nvSpPr>
      <dsp:spPr>
        <a:xfrm>
          <a:off x="692956" y="3001220"/>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844550">
            <a:lnSpc>
              <a:spcPct val="90000"/>
            </a:lnSpc>
            <a:spcBef>
              <a:spcPct val="0"/>
            </a:spcBef>
            <a:spcAft>
              <a:spcPct val="35000"/>
            </a:spcAft>
            <a:buNone/>
          </a:pPr>
          <a:r>
            <a:rPr lang="en-US" sz="1900" kern="1200"/>
            <a:t>Loans and debentures</a:t>
          </a:r>
        </a:p>
      </dsp:txBody>
      <dsp:txXfrm>
        <a:off x="692956" y="3001220"/>
        <a:ext cx="9822643" cy="599962"/>
      </dsp:txXfrm>
    </dsp:sp>
    <dsp:sp modelId="{9FA2743F-88FF-4C7D-8C02-515D963406DC}">
      <dsp:nvSpPr>
        <dsp:cNvPr id="0" name=""/>
        <dsp:cNvSpPr/>
      </dsp:nvSpPr>
      <dsp:spPr>
        <a:xfrm>
          <a:off x="0" y="3751173"/>
          <a:ext cx="10515600" cy="599962"/>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CEC90F-C31C-4369-9D09-4E9DE7FF247A}">
      <dsp:nvSpPr>
        <dsp:cNvPr id="0" name=""/>
        <dsp:cNvSpPr/>
      </dsp:nvSpPr>
      <dsp:spPr>
        <a:xfrm>
          <a:off x="181488" y="3886165"/>
          <a:ext cx="329979" cy="32997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43F13E-B0A0-472D-9740-10BD4A71E2DB}">
      <dsp:nvSpPr>
        <dsp:cNvPr id="0" name=""/>
        <dsp:cNvSpPr/>
      </dsp:nvSpPr>
      <dsp:spPr>
        <a:xfrm>
          <a:off x="692956" y="3751173"/>
          <a:ext cx="9822643" cy="5999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96" tIns="63496" rIns="63496" bIns="63496" numCol="1" spcCol="1270" anchor="ctr" anchorCtr="0">
          <a:noAutofit/>
        </a:bodyPr>
        <a:lstStyle/>
        <a:p>
          <a:pPr marL="0" lvl="0" indent="0" algn="l" defTabSz="844550">
            <a:lnSpc>
              <a:spcPct val="90000"/>
            </a:lnSpc>
            <a:spcBef>
              <a:spcPct val="0"/>
            </a:spcBef>
            <a:spcAft>
              <a:spcPct val="35000"/>
            </a:spcAft>
            <a:buNone/>
          </a:pPr>
          <a:r>
            <a:rPr lang="en-US" sz="1900" kern="1200"/>
            <a:t>Bank overdraft</a:t>
          </a:r>
        </a:p>
      </dsp:txBody>
      <dsp:txXfrm>
        <a:off x="692956" y="3751173"/>
        <a:ext cx="9822643" cy="599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198D8-E8DA-4B50-9740-318B7CE2AB6C}">
      <dsp:nvSpPr>
        <dsp:cNvPr id="0" name=""/>
        <dsp:cNvSpPr/>
      </dsp:nvSpPr>
      <dsp:spPr>
        <a:xfrm>
          <a:off x="3448548" y="1916464"/>
          <a:ext cx="1296705" cy="105401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Financial Statements</a:t>
          </a:r>
          <a:endParaRPr lang="en-GB" sz="1400" kern="1200" dirty="0"/>
        </a:p>
      </dsp:txBody>
      <dsp:txXfrm>
        <a:off x="3638446" y="2070821"/>
        <a:ext cx="916909" cy="745300"/>
      </dsp:txXfrm>
    </dsp:sp>
    <dsp:sp modelId="{453A19C8-D657-4E62-875A-843257B6D60C}">
      <dsp:nvSpPr>
        <dsp:cNvPr id="0" name=""/>
        <dsp:cNvSpPr/>
      </dsp:nvSpPr>
      <dsp:spPr>
        <a:xfrm rot="16200000">
          <a:off x="3861296" y="1270845"/>
          <a:ext cx="471207"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3925622" y="1420939"/>
        <a:ext cx="342555" cy="257303"/>
      </dsp:txXfrm>
    </dsp:sp>
    <dsp:sp modelId="{C60BF707-D66D-4776-8544-FEFA81569B43}">
      <dsp:nvSpPr>
        <dsp:cNvPr id="0" name=""/>
        <dsp:cNvSpPr/>
      </dsp:nvSpPr>
      <dsp:spPr>
        <a:xfrm>
          <a:off x="3592383" y="18358"/>
          <a:ext cx="1009034"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Users?</a:t>
          </a:r>
          <a:endParaRPr lang="en-GB" sz="1400" kern="1200" dirty="0"/>
        </a:p>
      </dsp:txBody>
      <dsp:txXfrm>
        <a:off x="3740153" y="166128"/>
        <a:ext cx="713494" cy="713494"/>
      </dsp:txXfrm>
    </dsp:sp>
    <dsp:sp modelId="{30A2402E-7D94-479E-BE51-FA2E7924CA5C}">
      <dsp:nvSpPr>
        <dsp:cNvPr id="0" name=""/>
        <dsp:cNvSpPr/>
      </dsp:nvSpPr>
      <dsp:spPr>
        <a:xfrm rot="18600000">
          <a:off x="4501861" y="1478713"/>
          <a:ext cx="449297"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524839" y="1613758"/>
        <a:ext cx="320645" cy="257303"/>
      </dsp:txXfrm>
    </dsp:sp>
    <dsp:sp modelId="{DA072517-E0B7-4683-938D-61C11E5F0E81}">
      <dsp:nvSpPr>
        <dsp:cNvPr id="0" name=""/>
        <dsp:cNvSpPr/>
      </dsp:nvSpPr>
      <dsp:spPr>
        <a:xfrm>
          <a:off x="4826918" y="467692"/>
          <a:ext cx="1009034"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Rules?</a:t>
          </a:r>
          <a:endParaRPr lang="en-GB" sz="1400" kern="1200" dirty="0"/>
        </a:p>
      </dsp:txBody>
      <dsp:txXfrm>
        <a:off x="4974688" y="615462"/>
        <a:ext cx="713494" cy="713494"/>
      </dsp:txXfrm>
    </dsp:sp>
    <dsp:sp modelId="{5CC5E766-1657-4C2D-9695-D8ED37C14288}">
      <dsp:nvSpPr>
        <dsp:cNvPr id="0" name=""/>
        <dsp:cNvSpPr/>
      </dsp:nvSpPr>
      <dsp:spPr>
        <a:xfrm rot="21000000">
          <a:off x="4879991" y="2058124"/>
          <a:ext cx="372576"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880840" y="2153597"/>
        <a:ext cx="260803" cy="257303"/>
      </dsp:txXfrm>
    </dsp:sp>
    <dsp:sp modelId="{F1C19D4E-968D-40C2-B8D0-1E577F3CD878}">
      <dsp:nvSpPr>
        <dsp:cNvPr id="0" name=""/>
        <dsp:cNvSpPr/>
      </dsp:nvSpPr>
      <dsp:spPr>
        <a:xfrm>
          <a:off x="5412624" y="1577587"/>
          <a:ext cx="1151389" cy="106475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Features?</a:t>
          </a:r>
          <a:endParaRPr lang="en-GB" sz="1400" kern="1200" dirty="0"/>
        </a:p>
      </dsp:txBody>
      <dsp:txXfrm>
        <a:off x="5581241" y="1733516"/>
        <a:ext cx="814155" cy="752895"/>
      </dsp:txXfrm>
    </dsp:sp>
    <dsp:sp modelId="{7249F862-31B5-4C73-B2D7-681CA4FDF0BE}">
      <dsp:nvSpPr>
        <dsp:cNvPr id="0" name=""/>
        <dsp:cNvSpPr/>
      </dsp:nvSpPr>
      <dsp:spPr>
        <a:xfrm rot="1800000">
          <a:off x="4750389" y="2729618"/>
          <a:ext cx="427032"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758971" y="2783359"/>
        <a:ext cx="298922" cy="257303"/>
      </dsp:txXfrm>
    </dsp:sp>
    <dsp:sp modelId="{F59EC815-636E-4E58-97EE-2B7D3FDE187B}">
      <dsp:nvSpPr>
        <dsp:cNvPr id="0" name=""/>
        <dsp:cNvSpPr/>
      </dsp:nvSpPr>
      <dsp:spPr>
        <a:xfrm>
          <a:off x="5255668" y="2899252"/>
          <a:ext cx="1009034"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Type?</a:t>
          </a:r>
          <a:endParaRPr lang="en-GB" sz="1400" kern="1200" dirty="0"/>
        </a:p>
      </dsp:txBody>
      <dsp:txXfrm>
        <a:off x="5403438" y="3047022"/>
        <a:ext cx="713494" cy="713494"/>
      </dsp:txXfrm>
    </dsp:sp>
    <dsp:sp modelId="{34FC7476-EACF-4DF7-AAD6-4BE54D8986EC}">
      <dsp:nvSpPr>
        <dsp:cNvPr id="0" name=""/>
        <dsp:cNvSpPr/>
      </dsp:nvSpPr>
      <dsp:spPr>
        <a:xfrm rot="4200000">
          <a:off x="4195110" y="3128565"/>
          <a:ext cx="458373"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a:off x="4237435" y="3153886"/>
        <a:ext cx="329721" cy="257303"/>
      </dsp:txXfrm>
    </dsp:sp>
    <dsp:sp modelId="{C4F291FA-2E13-42E3-A0DA-A8164B3F458A}">
      <dsp:nvSpPr>
        <dsp:cNvPr id="0" name=""/>
        <dsp:cNvSpPr/>
      </dsp:nvSpPr>
      <dsp:spPr>
        <a:xfrm>
          <a:off x="4080928" y="3743724"/>
          <a:ext cx="1345709"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Frequency?</a:t>
          </a:r>
          <a:endParaRPr lang="en-GB" sz="1400" kern="1200" dirty="0"/>
        </a:p>
      </dsp:txBody>
      <dsp:txXfrm>
        <a:off x="4278003" y="3891494"/>
        <a:ext cx="951559" cy="713494"/>
      </dsp:txXfrm>
    </dsp:sp>
    <dsp:sp modelId="{018F4D21-D1B6-443D-BDAA-0D51150D3725}">
      <dsp:nvSpPr>
        <dsp:cNvPr id="0" name=""/>
        <dsp:cNvSpPr/>
      </dsp:nvSpPr>
      <dsp:spPr>
        <a:xfrm rot="6600000">
          <a:off x="3534528" y="3134689"/>
          <a:ext cx="465494"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3620855" y="3160010"/>
        <a:ext cx="336842" cy="257303"/>
      </dsp:txXfrm>
    </dsp:sp>
    <dsp:sp modelId="{63510866-2B64-4FF9-A2B5-A503FB8342EB}">
      <dsp:nvSpPr>
        <dsp:cNvPr id="0" name=""/>
        <dsp:cNvSpPr/>
      </dsp:nvSpPr>
      <dsp:spPr>
        <a:xfrm>
          <a:off x="2935500" y="3743724"/>
          <a:ext cx="1009034"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Uses?</a:t>
          </a:r>
          <a:endParaRPr lang="en-GB" sz="1400" kern="1200" dirty="0"/>
        </a:p>
      </dsp:txBody>
      <dsp:txXfrm>
        <a:off x="3083270" y="3891494"/>
        <a:ext cx="713494" cy="713494"/>
      </dsp:txXfrm>
    </dsp:sp>
    <dsp:sp modelId="{46F2932C-B8A6-4F1D-A6E3-ABD6B1007A86}">
      <dsp:nvSpPr>
        <dsp:cNvPr id="0" name=""/>
        <dsp:cNvSpPr/>
      </dsp:nvSpPr>
      <dsp:spPr>
        <a:xfrm rot="9000000">
          <a:off x="3082545" y="2706194"/>
          <a:ext cx="375840"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3187744" y="2763774"/>
        <a:ext cx="263088" cy="257303"/>
      </dsp:txXfrm>
    </dsp:sp>
    <dsp:sp modelId="{ECDFFB5F-5FF1-4ECE-8A9C-A48A172B10CB}">
      <dsp:nvSpPr>
        <dsp:cNvPr id="0" name=""/>
        <dsp:cNvSpPr/>
      </dsp:nvSpPr>
      <dsp:spPr>
        <a:xfrm>
          <a:off x="1820813" y="2834099"/>
          <a:ext cx="1225603" cy="113934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Whole company?</a:t>
          </a:r>
          <a:endParaRPr lang="en-GB" sz="1400" kern="1200" dirty="0"/>
        </a:p>
      </dsp:txBody>
      <dsp:txXfrm>
        <a:off x="2000298" y="3000952"/>
        <a:ext cx="866633" cy="805635"/>
      </dsp:txXfrm>
    </dsp:sp>
    <dsp:sp modelId="{D5617F6B-1118-46F0-B4FA-44EE5CE1CA86}">
      <dsp:nvSpPr>
        <dsp:cNvPr id="0" name=""/>
        <dsp:cNvSpPr/>
      </dsp:nvSpPr>
      <dsp:spPr>
        <a:xfrm rot="11400000">
          <a:off x="2889462" y="2052253"/>
          <a:ext cx="409524"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3011386" y="2148688"/>
        <a:ext cx="286667" cy="257303"/>
      </dsp:txXfrm>
    </dsp:sp>
    <dsp:sp modelId="{1887EFAE-2DDB-434E-AF9A-27AF40A02514}">
      <dsp:nvSpPr>
        <dsp:cNvPr id="0" name=""/>
        <dsp:cNvSpPr/>
      </dsp:nvSpPr>
      <dsp:spPr>
        <a:xfrm>
          <a:off x="1700965" y="1605446"/>
          <a:ext cx="1009034"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Timing?</a:t>
          </a:r>
          <a:endParaRPr lang="en-GB" sz="1400" kern="1200" dirty="0"/>
        </a:p>
      </dsp:txBody>
      <dsp:txXfrm>
        <a:off x="1848735" y="1753216"/>
        <a:ext cx="713494" cy="713494"/>
      </dsp:txXfrm>
    </dsp:sp>
    <dsp:sp modelId="{8A8C818C-A879-460C-8AB4-C9CBE1A7EF45}">
      <dsp:nvSpPr>
        <dsp:cNvPr id="0" name=""/>
        <dsp:cNvSpPr/>
      </dsp:nvSpPr>
      <dsp:spPr>
        <a:xfrm rot="13800000">
          <a:off x="3242643" y="1478713"/>
          <a:ext cx="449297" cy="42883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GB" sz="1800" kern="1200"/>
        </a:p>
      </dsp:txBody>
      <dsp:txXfrm rot="10800000">
        <a:off x="3348317" y="1613758"/>
        <a:ext cx="320645" cy="257303"/>
      </dsp:txXfrm>
    </dsp:sp>
    <dsp:sp modelId="{BB1CFCDF-DEB9-46F4-9FCB-A1C9A47A8BD4}">
      <dsp:nvSpPr>
        <dsp:cNvPr id="0" name=""/>
        <dsp:cNvSpPr/>
      </dsp:nvSpPr>
      <dsp:spPr>
        <a:xfrm>
          <a:off x="2357848" y="467692"/>
          <a:ext cx="1009034" cy="100903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Detail?</a:t>
          </a:r>
          <a:endParaRPr lang="en-GB" sz="1400" kern="1200" dirty="0"/>
        </a:p>
      </dsp:txBody>
      <dsp:txXfrm>
        <a:off x="2505618" y="615462"/>
        <a:ext cx="713494" cy="7134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EAA922-943D-43B1-8C4E-16C486D9A6B3}" type="datetimeFigureOut">
              <a:rPr lang="en-GB" smtClean="0"/>
              <a:t>05/12/2022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B375A-DD15-48C7-A31C-D93146841FF4}" type="slidenum">
              <a:rPr lang="en-GB" smtClean="0"/>
              <a:t>‹#›</a:t>
            </a:fld>
            <a:endParaRPr lang="en-GB"/>
          </a:p>
        </p:txBody>
      </p:sp>
    </p:spTree>
    <p:extLst>
      <p:ext uri="{BB962C8B-B14F-4D97-AF65-F5344CB8AC3E}">
        <p14:creationId xmlns:p14="http://schemas.microsoft.com/office/powerpoint/2010/main" val="1179007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vestopedia.com/terms/f/financial-statements.as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asked the students to read the Enron article as part of pre course reading.  This discussion is a general discussion on what went wrong and what mechanism should have, and have now been put in place to stop this happening again.  Get thoughts from students before moving onto suggested answers</a:t>
            </a:r>
          </a:p>
        </p:txBody>
      </p:sp>
      <p:sp>
        <p:nvSpPr>
          <p:cNvPr id="4" name="Slide Number Placeholder 3"/>
          <p:cNvSpPr>
            <a:spLocks noGrp="1"/>
          </p:cNvSpPr>
          <p:nvPr>
            <p:ph type="sldNum" sz="quarter" idx="5"/>
          </p:nvPr>
        </p:nvSpPr>
        <p:spPr/>
        <p:txBody>
          <a:bodyPr/>
          <a:lstStyle/>
          <a:p>
            <a:fld id="{A51B375A-DD15-48C7-A31C-D93146841FF4}" type="slidenum">
              <a:rPr lang="en-GB" smtClean="0"/>
              <a:t>4</a:t>
            </a:fld>
            <a:endParaRPr lang="en-GB"/>
          </a:p>
        </p:txBody>
      </p:sp>
    </p:spTree>
    <p:extLst>
      <p:ext uri="{BB962C8B-B14F-4D97-AF65-F5344CB8AC3E}">
        <p14:creationId xmlns:p14="http://schemas.microsoft.com/office/powerpoint/2010/main" val="190180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for the class – get their ideas on who might use them</a:t>
            </a:r>
          </a:p>
        </p:txBody>
      </p:sp>
      <p:sp>
        <p:nvSpPr>
          <p:cNvPr id="4" name="Slide Number Placeholder 3"/>
          <p:cNvSpPr>
            <a:spLocks noGrp="1"/>
          </p:cNvSpPr>
          <p:nvPr>
            <p:ph type="sldNum" sz="quarter" idx="5"/>
          </p:nvPr>
        </p:nvSpPr>
        <p:spPr/>
        <p:txBody>
          <a:bodyPr/>
          <a:lstStyle/>
          <a:p>
            <a:fld id="{A51B375A-DD15-48C7-A31C-D93146841FF4}" type="slidenum">
              <a:rPr lang="en-GB" smtClean="0"/>
              <a:t>17</a:t>
            </a:fld>
            <a:endParaRPr lang="en-GB"/>
          </a:p>
        </p:txBody>
      </p:sp>
    </p:spTree>
    <p:extLst>
      <p:ext uri="{BB962C8B-B14F-4D97-AF65-F5344CB8AC3E}">
        <p14:creationId xmlns:p14="http://schemas.microsoft.com/office/powerpoint/2010/main" val="2842795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page can be used if you want to write up the students ideas on who the users might be or you can do it as a discussion</a:t>
            </a:r>
          </a:p>
        </p:txBody>
      </p:sp>
      <p:sp>
        <p:nvSpPr>
          <p:cNvPr id="4" name="Slide Number Placeholder 3"/>
          <p:cNvSpPr>
            <a:spLocks noGrp="1"/>
          </p:cNvSpPr>
          <p:nvPr>
            <p:ph type="sldNum" sz="quarter" idx="5"/>
          </p:nvPr>
        </p:nvSpPr>
        <p:spPr/>
        <p:txBody>
          <a:bodyPr/>
          <a:lstStyle/>
          <a:p>
            <a:fld id="{A51B375A-DD15-48C7-A31C-D93146841FF4}" type="slidenum">
              <a:rPr lang="en-GB" smtClean="0"/>
              <a:t>18</a:t>
            </a:fld>
            <a:endParaRPr lang="en-GB"/>
          </a:p>
        </p:txBody>
      </p:sp>
    </p:spTree>
    <p:extLst>
      <p:ext uri="{BB962C8B-B14F-4D97-AF65-F5344CB8AC3E}">
        <p14:creationId xmlns:p14="http://schemas.microsoft.com/office/powerpoint/2010/main" val="1988583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Class input – why might people use the statements – this might have been discussed in the previous slide</a:t>
            </a:r>
          </a:p>
        </p:txBody>
      </p:sp>
      <p:sp>
        <p:nvSpPr>
          <p:cNvPr id="4" name="Slide Number Placeholder 3"/>
          <p:cNvSpPr>
            <a:spLocks noGrp="1"/>
          </p:cNvSpPr>
          <p:nvPr>
            <p:ph type="sldNum" sz="quarter" idx="5"/>
          </p:nvPr>
        </p:nvSpPr>
        <p:spPr/>
        <p:txBody>
          <a:bodyPr/>
          <a:lstStyle/>
          <a:p>
            <a:fld id="{A51B375A-DD15-48C7-A31C-D93146841FF4}" type="slidenum">
              <a:rPr lang="en-GB" smtClean="0"/>
              <a:t>19</a:t>
            </a:fld>
            <a:endParaRPr lang="en-GB"/>
          </a:p>
        </p:txBody>
      </p:sp>
    </p:spTree>
    <p:extLst>
      <p:ext uri="{BB962C8B-B14F-4D97-AF65-F5344CB8AC3E}">
        <p14:creationId xmlns:p14="http://schemas.microsoft.com/office/powerpoint/2010/main" val="210635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ideas of users and what they use them for</a:t>
            </a:r>
          </a:p>
        </p:txBody>
      </p:sp>
      <p:sp>
        <p:nvSpPr>
          <p:cNvPr id="4" name="Slide Number Placeholder 3"/>
          <p:cNvSpPr>
            <a:spLocks noGrp="1"/>
          </p:cNvSpPr>
          <p:nvPr>
            <p:ph type="sldNum" sz="quarter" idx="5"/>
          </p:nvPr>
        </p:nvSpPr>
        <p:spPr/>
        <p:txBody>
          <a:bodyPr/>
          <a:lstStyle/>
          <a:p>
            <a:fld id="{A51B375A-DD15-48C7-A31C-D93146841FF4}" type="slidenum">
              <a:rPr lang="en-GB" smtClean="0"/>
              <a:t>20</a:t>
            </a:fld>
            <a:endParaRPr lang="en-GB"/>
          </a:p>
        </p:txBody>
      </p:sp>
    </p:spTree>
    <p:extLst>
      <p:ext uri="{BB962C8B-B14F-4D97-AF65-F5344CB8AC3E}">
        <p14:creationId xmlns:p14="http://schemas.microsoft.com/office/powerpoint/2010/main" val="4715447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class to see if they can guess the assets that the pictures are clues to:</a:t>
            </a:r>
          </a:p>
          <a:p>
            <a:endParaRPr lang="en-GB" dirty="0"/>
          </a:p>
          <a:p>
            <a:r>
              <a:rPr lang="en-GB" dirty="0"/>
              <a:t>Cash</a:t>
            </a:r>
          </a:p>
          <a:p>
            <a:r>
              <a:rPr lang="en-GB" dirty="0"/>
              <a:t>Property</a:t>
            </a:r>
          </a:p>
          <a:p>
            <a:r>
              <a:rPr lang="en-GB" dirty="0"/>
              <a:t>Machinery</a:t>
            </a:r>
          </a:p>
          <a:p>
            <a:r>
              <a:rPr lang="en-GB" dirty="0"/>
              <a:t>Inventory/stock/raw materials</a:t>
            </a:r>
          </a:p>
          <a:p>
            <a:r>
              <a:rPr lang="en-GB" dirty="0"/>
              <a:t>Brand names or intangible assets</a:t>
            </a:r>
          </a:p>
        </p:txBody>
      </p:sp>
      <p:sp>
        <p:nvSpPr>
          <p:cNvPr id="4" name="Slide Number Placeholder 3"/>
          <p:cNvSpPr>
            <a:spLocks noGrp="1"/>
          </p:cNvSpPr>
          <p:nvPr>
            <p:ph type="sldNum" sz="quarter" idx="5"/>
          </p:nvPr>
        </p:nvSpPr>
        <p:spPr/>
        <p:txBody>
          <a:bodyPr/>
          <a:lstStyle/>
          <a:p>
            <a:fld id="{A51B375A-DD15-48C7-A31C-D93146841FF4}" type="slidenum">
              <a:rPr lang="en-GB" smtClean="0"/>
              <a:t>24</a:t>
            </a:fld>
            <a:endParaRPr lang="en-GB"/>
          </a:p>
        </p:txBody>
      </p:sp>
    </p:spTree>
    <p:extLst>
      <p:ext uri="{BB962C8B-B14F-4D97-AF65-F5344CB8AC3E}">
        <p14:creationId xmlns:p14="http://schemas.microsoft.com/office/powerpoint/2010/main" val="11834231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example of a statement of financial position – Merlin owns and operates theme parks around the world – I usually highlight the property, intangible assets, inventories etc</a:t>
            </a:r>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t>25</a:t>
            </a:fld>
            <a:endParaRPr lang="en-GB"/>
          </a:p>
        </p:txBody>
      </p:sp>
    </p:spTree>
    <p:extLst>
      <p:ext uri="{BB962C8B-B14F-4D97-AF65-F5344CB8AC3E}">
        <p14:creationId xmlns:p14="http://schemas.microsoft.com/office/powerpoint/2010/main" val="3368036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Circular nature of current assets – business uses cash to buy stock which it then sells for cash immediately (or cash to be received in the future – trade receivable)</a:t>
            </a:r>
          </a:p>
        </p:txBody>
      </p:sp>
      <p:sp>
        <p:nvSpPr>
          <p:cNvPr id="4" name="Slide Number Placeholder 3"/>
          <p:cNvSpPr>
            <a:spLocks noGrp="1"/>
          </p:cNvSpPr>
          <p:nvPr>
            <p:ph type="sldNum" sz="quarter" idx="5"/>
          </p:nvPr>
        </p:nvSpPr>
        <p:spPr/>
        <p:txBody>
          <a:bodyPr/>
          <a:lstStyle/>
          <a:p>
            <a:fld id="{A51B375A-DD15-48C7-A31C-D93146841FF4}" type="slidenum">
              <a:rPr lang="en-GB" smtClean="0"/>
              <a:t>27</a:t>
            </a:fld>
            <a:endParaRPr lang="en-GB"/>
          </a:p>
        </p:txBody>
      </p:sp>
    </p:spTree>
    <p:extLst>
      <p:ext uri="{BB962C8B-B14F-4D97-AF65-F5344CB8AC3E}">
        <p14:creationId xmlns:p14="http://schemas.microsoft.com/office/powerpoint/2010/main" val="2137790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beauty of double entry accounting!  The statement of financial position will always balance = assets must equal equity + </a:t>
            </a:r>
            <a:r>
              <a:rPr lang="en-GB" dirty="0" err="1"/>
              <a:t>liabilitirs</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t>35</a:t>
            </a:fld>
            <a:endParaRPr lang="en-GB"/>
          </a:p>
        </p:txBody>
      </p:sp>
    </p:spTree>
    <p:extLst>
      <p:ext uri="{BB962C8B-B14F-4D97-AF65-F5344CB8AC3E}">
        <p14:creationId xmlns:p14="http://schemas.microsoft.com/office/powerpoint/2010/main" val="384665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class if they can guess the types of revenue a business might have:</a:t>
            </a:r>
          </a:p>
          <a:p>
            <a:endParaRPr lang="en-GB" dirty="0"/>
          </a:p>
          <a:p>
            <a:r>
              <a:rPr lang="en-GB" dirty="0"/>
              <a:t>Sales of goods (e.g. a supermarket)</a:t>
            </a:r>
          </a:p>
          <a:p>
            <a:r>
              <a:rPr lang="en-GB" dirty="0"/>
              <a:t>Sales of subscriptions (Netflix, a gym)</a:t>
            </a:r>
          </a:p>
          <a:p>
            <a:r>
              <a:rPr lang="en-GB" dirty="0"/>
              <a:t>Financial income (e.g. bank interest, or income from share investments)</a:t>
            </a:r>
          </a:p>
          <a:p>
            <a:r>
              <a:rPr lang="en-GB" dirty="0"/>
              <a:t>Income from licencing (e.g. Disney might allow someone to use the image of Mickey Mouse on a pencil case and they pay to use that right)</a:t>
            </a:r>
          </a:p>
          <a:p>
            <a:r>
              <a:rPr lang="en-GB" dirty="0"/>
              <a:t>Sales of services (e.g. an accountant or lawyers)</a:t>
            </a:r>
          </a:p>
          <a:p>
            <a:r>
              <a:rPr lang="en-GB" dirty="0"/>
              <a:t>Rent (e.g. hotels renting rooms, or a landlord renting a property)</a:t>
            </a:r>
          </a:p>
          <a:p>
            <a:endParaRPr lang="en-GB" dirty="0"/>
          </a:p>
          <a:p>
            <a:r>
              <a:rPr lang="en-GB" dirty="0"/>
              <a:t>I like to compare how businesses have evolved their sales models e.g. Blockbuster video (sale/rental or physical product and late fees) v Netflix (subscriptions to view </a:t>
            </a:r>
            <a:r>
              <a:rPr lang="en-GB" dirty="0" err="1"/>
              <a:t>licecnced</a:t>
            </a:r>
            <a:r>
              <a:rPr lang="en-GB" dirty="0"/>
              <a:t> content)</a:t>
            </a:r>
          </a:p>
        </p:txBody>
      </p:sp>
      <p:sp>
        <p:nvSpPr>
          <p:cNvPr id="4" name="Slide Number Placeholder 3"/>
          <p:cNvSpPr>
            <a:spLocks noGrp="1"/>
          </p:cNvSpPr>
          <p:nvPr>
            <p:ph type="sldNum" sz="quarter" idx="5"/>
          </p:nvPr>
        </p:nvSpPr>
        <p:spPr/>
        <p:txBody>
          <a:bodyPr/>
          <a:lstStyle/>
          <a:p>
            <a:fld id="{A51B375A-DD15-48C7-A31C-D93146841FF4}" type="slidenum">
              <a:rPr lang="en-GB" smtClean="0"/>
              <a:t>39</a:t>
            </a:fld>
            <a:endParaRPr lang="en-GB"/>
          </a:p>
        </p:txBody>
      </p:sp>
    </p:spTree>
    <p:extLst>
      <p:ext uri="{BB962C8B-B14F-4D97-AF65-F5344CB8AC3E}">
        <p14:creationId xmlns:p14="http://schemas.microsoft.com/office/powerpoint/2010/main" val="1246704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Ask the class if they can guess the types of revenue a business might have:</a:t>
            </a:r>
          </a:p>
          <a:p>
            <a:endParaRPr lang="en-GB" dirty="0"/>
          </a:p>
          <a:p>
            <a:r>
              <a:rPr lang="en-GB" dirty="0"/>
              <a:t>People, wages, salaries</a:t>
            </a:r>
          </a:p>
          <a:p>
            <a:r>
              <a:rPr lang="en-GB" dirty="0"/>
              <a:t>Light and heat</a:t>
            </a:r>
          </a:p>
          <a:p>
            <a:r>
              <a:rPr lang="en-GB" dirty="0"/>
              <a:t>Phone </a:t>
            </a:r>
          </a:p>
          <a:p>
            <a:r>
              <a:rPr lang="en-GB" dirty="0"/>
              <a:t>Computing or cloud services (AWS)</a:t>
            </a:r>
          </a:p>
          <a:p>
            <a:r>
              <a:rPr lang="en-GB" dirty="0"/>
              <a:t>Delivery costs</a:t>
            </a:r>
          </a:p>
          <a:p>
            <a:r>
              <a:rPr lang="en-GB" dirty="0"/>
              <a:t>Rent of property or office</a:t>
            </a:r>
          </a:p>
          <a:p>
            <a:r>
              <a:rPr lang="en-GB" dirty="0"/>
              <a:t>Raw materials</a:t>
            </a:r>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t>40</a:t>
            </a:fld>
            <a:endParaRPr lang="en-GB"/>
          </a:p>
        </p:txBody>
      </p:sp>
    </p:spTree>
    <p:extLst>
      <p:ext uri="{BB962C8B-B14F-4D97-AF65-F5344CB8AC3E}">
        <p14:creationId xmlns:p14="http://schemas.microsoft.com/office/powerpoint/2010/main" val="3049590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Introduction to types of business structures in the UK</a:t>
            </a:r>
          </a:p>
        </p:txBody>
      </p:sp>
      <p:sp>
        <p:nvSpPr>
          <p:cNvPr id="4" name="Slide Number Placeholder 3"/>
          <p:cNvSpPr>
            <a:spLocks noGrp="1"/>
          </p:cNvSpPr>
          <p:nvPr>
            <p:ph type="sldNum" sz="quarter" idx="5"/>
          </p:nvPr>
        </p:nvSpPr>
        <p:spPr/>
        <p:txBody>
          <a:bodyPr/>
          <a:lstStyle/>
          <a:p>
            <a:fld id="{A51B375A-DD15-48C7-A31C-D93146841FF4}" type="slidenum">
              <a:rPr lang="en-GB" smtClean="0"/>
              <a:t>7</a:t>
            </a:fld>
            <a:endParaRPr lang="en-GB"/>
          </a:p>
        </p:txBody>
      </p:sp>
    </p:spTree>
    <p:extLst>
      <p:ext uri="{BB962C8B-B14F-4D97-AF65-F5344CB8AC3E}">
        <p14:creationId xmlns:p14="http://schemas.microsoft.com/office/powerpoint/2010/main" val="257912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382588" y="685800"/>
            <a:ext cx="6094412" cy="3429000"/>
          </a:xfrm>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148" name="Slide Number Placeholder 3"/>
          <p:cNvSpPr>
            <a:spLocks noGrp="1"/>
          </p:cNvSpPr>
          <p:nvPr>
            <p:ph type="sldNum" sz="quarter" idx="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5C682C-BEAF-4365-B5E8-533534DD8C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002103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made me laugh – when Elon Musk bought Twitter he had to figure out how to make money from it and introduced the idea of paying for the blue tick.  Lots of people complained, including the esteemed author Stephen King and Elon replied to that seemingly negotiating the price.  I’m not sure how much product pricing is determined live online with Stephen King, but clearly some is!</a:t>
            </a:r>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t>42</a:t>
            </a:fld>
            <a:endParaRPr lang="en-GB"/>
          </a:p>
        </p:txBody>
      </p:sp>
    </p:spTree>
    <p:extLst>
      <p:ext uri="{BB962C8B-B14F-4D97-AF65-F5344CB8AC3E}">
        <p14:creationId xmlns:p14="http://schemas.microsoft.com/office/powerpoint/2010/main" val="2834047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does Twitter make money though?  It is free to users, so they are not asking for payment from users.  Most of its money is made through advertising.  Other companies pay Twitter to promote ads.  Some money is also made by selling or licencing the data it collects to other companies who are interested in that data</a:t>
            </a:r>
          </a:p>
        </p:txBody>
      </p:sp>
      <p:sp>
        <p:nvSpPr>
          <p:cNvPr id="4" name="Slide Number Placeholder 3"/>
          <p:cNvSpPr>
            <a:spLocks noGrp="1"/>
          </p:cNvSpPr>
          <p:nvPr>
            <p:ph type="sldNum" sz="quarter" idx="5"/>
          </p:nvPr>
        </p:nvSpPr>
        <p:spPr/>
        <p:txBody>
          <a:bodyPr/>
          <a:lstStyle/>
          <a:p>
            <a:fld id="{A51B375A-DD15-48C7-A31C-D93146841FF4}" type="slidenum">
              <a:rPr lang="en-GB" smtClean="0"/>
              <a:t>43</a:t>
            </a:fld>
            <a:endParaRPr lang="en-GB"/>
          </a:p>
        </p:txBody>
      </p:sp>
    </p:spTree>
    <p:extLst>
      <p:ext uri="{BB962C8B-B14F-4D97-AF65-F5344CB8AC3E}">
        <p14:creationId xmlns:p14="http://schemas.microsoft.com/office/powerpoint/2010/main" val="3069684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2021 Twitter received revenue or sales of $4.5bn  from advertising and $0.5bn from licencing data.  Ask students to consider how business they use actually generate cash from sales?  Will Twitter need to find a new model e.g. payment for users?  Even though it made that money in sales in 2020 and 2021 it made a loss –</a:t>
            </a:r>
            <a:r>
              <a:rPr lang="en-GB" u="sng" dirty="0"/>
              <a:t> revenue is not profit.</a:t>
            </a:r>
            <a:r>
              <a:rPr lang="en-GB" u="none" dirty="0"/>
              <a:t> Can a business survive if it continually makes a loss?  Yes provided that people are willing to invest money, but when they are not and the cash runs out the business will fail.  Lack of profits is not the ultimate killer of businesses it is lack of cash.</a:t>
            </a:r>
            <a:endParaRPr lang="en-GB" u="sng" dirty="0"/>
          </a:p>
          <a:p>
            <a:endParaRPr lang="en-GB" dirty="0"/>
          </a:p>
          <a:p>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t>44</a:t>
            </a:fld>
            <a:endParaRPr lang="en-GB"/>
          </a:p>
        </p:txBody>
      </p:sp>
    </p:spTree>
    <p:extLst>
      <p:ext uri="{BB962C8B-B14F-4D97-AF65-F5344CB8AC3E}">
        <p14:creationId xmlns:p14="http://schemas.microsoft.com/office/powerpoint/2010/main" val="510524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xfrm>
            <a:off x="382588" y="685800"/>
            <a:ext cx="6094412" cy="3429000"/>
          </a:xfrm>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Cash is not profit!!!</a:t>
            </a:r>
          </a:p>
        </p:txBody>
      </p:sp>
      <p:sp>
        <p:nvSpPr>
          <p:cNvPr id="6148" name="Slide Number Placeholder 3"/>
          <p:cNvSpPr>
            <a:spLocks noGrp="1"/>
          </p:cNvSpPr>
          <p:nvPr>
            <p:ph type="sldNum" sz="quarter" idx="5"/>
          </p:nvPr>
        </p:nvSpPr>
        <p:spPr>
          <a:xfrm>
            <a:off x="0" y="0"/>
            <a:ext cx="0" cy="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18" charset="0"/>
              </a:defRPr>
            </a:lvl1pPr>
            <a:lvl2pPr marL="742950" indent="-285750">
              <a:defRPr sz="2400">
                <a:solidFill>
                  <a:schemeClr val="tx1"/>
                </a:solidFill>
                <a:latin typeface="Times" pitchFamily="18" charset="0"/>
              </a:defRPr>
            </a:lvl2pPr>
            <a:lvl3pPr marL="1143000" indent="-228600">
              <a:defRPr sz="2400">
                <a:solidFill>
                  <a:schemeClr val="tx1"/>
                </a:solidFill>
                <a:latin typeface="Times" pitchFamily="18" charset="0"/>
              </a:defRPr>
            </a:lvl3pPr>
            <a:lvl4pPr marL="1600200" indent="-228600">
              <a:defRPr sz="2400">
                <a:solidFill>
                  <a:schemeClr val="tx1"/>
                </a:solidFill>
                <a:latin typeface="Times" pitchFamily="18" charset="0"/>
              </a:defRPr>
            </a:lvl4pPr>
            <a:lvl5pPr marL="2057400" indent="-228600">
              <a:defRPr sz="2400">
                <a:solidFill>
                  <a:schemeClr val="tx1"/>
                </a:solidFill>
                <a:latin typeface="Times" pitchFamily="18" charset="0"/>
              </a:defRPr>
            </a:lvl5pPr>
            <a:lvl6pPr marL="2514600" indent="-228600" eaLnBrk="0" fontAlgn="base" hangingPunct="0">
              <a:spcBef>
                <a:spcPct val="0"/>
              </a:spcBef>
              <a:spcAft>
                <a:spcPct val="0"/>
              </a:spcAft>
              <a:defRPr sz="2400">
                <a:solidFill>
                  <a:schemeClr val="tx1"/>
                </a:solidFill>
                <a:latin typeface="Times" pitchFamily="18" charset="0"/>
              </a:defRPr>
            </a:lvl6pPr>
            <a:lvl7pPr marL="2971800" indent="-228600" eaLnBrk="0" fontAlgn="base" hangingPunct="0">
              <a:spcBef>
                <a:spcPct val="0"/>
              </a:spcBef>
              <a:spcAft>
                <a:spcPct val="0"/>
              </a:spcAft>
              <a:defRPr sz="2400">
                <a:solidFill>
                  <a:schemeClr val="tx1"/>
                </a:solidFill>
                <a:latin typeface="Times" pitchFamily="18" charset="0"/>
              </a:defRPr>
            </a:lvl7pPr>
            <a:lvl8pPr marL="3429000" indent="-228600" eaLnBrk="0" fontAlgn="base" hangingPunct="0">
              <a:spcBef>
                <a:spcPct val="0"/>
              </a:spcBef>
              <a:spcAft>
                <a:spcPct val="0"/>
              </a:spcAft>
              <a:defRPr sz="2400">
                <a:solidFill>
                  <a:schemeClr val="tx1"/>
                </a:solidFill>
                <a:latin typeface="Times" pitchFamily="18" charset="0"/>
              </a:defRPr>
            </a:lvl8pPr>
            <a:lvl9pPr marL="3886200" indent="-228600" eaLnBrk="0" fontAlgn="base" hangingPunct="0">
              <a:spcBef>
                <a:spcPct val="0"/>
              </a:spcBef>
              <a:spcAft>
                <a:spcPct val="0"/>
              </a:spcAft>
              <a:defRPr sz="2400">
                <a:solidFill>
                  <a:schemeClr val="tx1"/>
                </a:solidFill>
                <a:latin typeface="Times"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5C682C-BEAF-4365-B5E8-533534DD8CD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5189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We’ve so far looked at financial accounting – how do businesses present their annual economic transactions.  Financial management or management accounting is using financial data to help the management team make decisions</a:t>
            </a:r>
          </a:p>
        </p:txBody>
      </p:sp>
      <p:sp>
        <p:nvSpPr>
          <p:cNvPr id="4" name="Slide Number Placeholder 3"/>
          <p:cNvSpPr>
            <a:spLocks noGrp="1"/>
          </p:cNvSpPr>
          <p:nvPr>
            <p:ph type="sldNum" sz="quarter" idx="5"/>
          </p:nvPr>
        </p:nvSpPr>
        <p:spPr/>
        <p:txBody>
          <a:bodyPr/>
          <a:lstStyle/>
          <a:p>
            <a:fld id="{A51B375A-DD15-48C7-A31C-D93146841FF4}" type="slidenum">
              <a:rPr lang="en-GB" smtClean="0"/>
              <a:t>49</a:t>
            </a:fld>
            <a:endParaRPr lang="en-GB"/>
          </a:p>
        </p:txBody>
      </p:sp>
    </p:spTree>
    <p:extLst>
      <p:ext uri="{BB962C8B-B14F-4D97-AF65-F5344CB8AC3E}">
        <p14:creationId xmlns:p14="http://schemas.microsoft.com/office/powerpoint/2010/main" val="19978755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Financial accounting and management accounting can differ in lots of ways – the crucial element is that the financial accounting tends to be historic and summarised and subject to rules about accounting standards and disclosure.  Management need timely and often detailed and forward looking information to aid the decision making process.  This may mean they want it to be presented in different ways.</a:t>
            </a:r>
          </a:p>
        </p:txBody>
      </p:sp>
      <p:sp>
        <p:nvSpPr>
          <p:cNvPr id="4" name="Slide Number Placeholder 3"/>
          <p:cNvSpPr>
            <a:spLocks noGrp="1"/>
          </p:cNvSpPr>
          <p:nvPr>
            <p:ph type="sldNum" sz="quarter" idx="5"/>
          </p:nvPr>
        </p:nvSpPr>
        <p:spPr/>
        <p:txBody>
          <a:bodyPr/>
          <a:lstStyle/>
          <a:p>
            <a:fld id="{A51B375A-DD15-48C7-A31C-D93146841FF4}" type="slidenum">
              <a:rPr lang="en-GB" smtClean="0"/>
              <a:t>50</a:t>
            </a:fld>
            <a:endParaRPr lang="en-GB"/>
          </a:p>
        </p:txBody>
      </p:sp>
    </p:spTree>
    <p:extLst>
      <p:ext uri="{BB962C8B-B14F-4D97-AF65-F5344CB8AC3E}">
        <p14:creationId xmlns:p14="http://schemas.microsoft.com/office/powerpoint/2010/main" val="1524658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CFO is known as </a:t>
            </a:r>
            <a:r>
              <a:rPr lang="en-GB" dirty="0" err="1"/>
              <a:t>Csuite</a:t>
            </a:r>
            <a:r>
              <a:rPr lang="en-GB" dirty="0"/>
              <a:t> – part of the Board of Directors,</a:t>
            </a:r>
          </a:p>
          <a:p>
            <a:r>
              <a:rPr lang="en-GB" dirty="0"/>
              <a:t>Financial controller – oversees the accounts reporting team, responsible for budgets, analysis</a:t>
            </a:r>
          </a:p>
          <a:p>
            <a:r>
              <a:rPr lang="en-GB" dirty="0" err="1"/>
              <a:t>Ginance</a:t>
            </a:r>
            <a:r>
              <a:rPr lang="en-GB" dirty="0"/>
              <a:t>/accounts manager – day to day running of the finance requirements</a:t>
            </a:r>
          </a:p>
          <a:p>
            <a:r>
              <a:rPr lang="en-GB" dirty="0"/>
              <a:t>May also have general ledger accounts responsible for specific areas e.g. cash book</a:t>
            </a:r>
          </a:p>
          <a:p>
            <a:endParaRPr lang="en-GB" dirty="0"/>
          </a:p>
          <a:p>
            <a:r>
              <a:rPr lang="en-GB" dirty="0"/>
              <a:t>Strategic finance function:</a:t>
            </a:r>
          </a:p>
          <a:p>
            <a:r>
              <a:rPr lang="en-GB" dirty="0"/>
              <a:t>FP&amp;A: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92AF4F-BB54-4C55-8826-5D37EC5CFC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506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to break down in simple terms how a company issues shares to owners.</a:t>
            </a:r>
          </a:p>
          <a:p>
            <a:r>
              <a:rPr lang="en-GB" dirty="0"/>
              <a:t>I set up Nat’s company with £20 and issue myself 20 shares of £1 each.  At that stage I own 100% of the  20 shares in issue so I am the sole shareholder.</a:t>
            </a:r>
          </a:p>
          <a:p>
            <a:r>
              <a:rPr lang="en-GB" dirty="0"/>
              <a:t>A friend offers to invest £70 in exchange for 70 shares and a separate investment company invests £10 in exchange for 10 shares.  Now the ownership structure consist of 100 shares, of which I own 70 so I own 70% of the company.</a:t>
            </a:r>
          </a:p>
          <a:p>
            <a:endParaRPr lang="en-GB" dirty="0"/>
          </a:p>
          <a:p>
            <a:r>
              <a:rPr lang="en-GB" dirty="0"/>
              <a:t>I use the analogy of a pizza to describe this – the pizza is the whole company, but I can divide it up into as many slices as I like.  People take a slice in exchange for putting money into the business.  A pizza could have 4 slices (or shares) or 1 million slices and the amount of slices you hold indicates the level of influence you may have over the company. </a:t>
            </a:r>
          </a:p>
        </p:txBody>
      </p:sp>
      <p:sp>
        <p:nvSpPr>
          <p:cNvPr id="4" name="Slide Number Placeholder 3"/>
          <p:cNvSpPr>
            <a:spLocks noGrp="1"/>
          </p:cNvSpPr>
          <p:nvPr>
            <p:ph type="sldNum" sz="quarter" idx="5"/>
          </p:nvPr>
        </p:nvSpPr>
        <p:spPr/>
        <p:txBody>
          <a:bodyPr/>
          <a:lstStyle/>
          <a:p>
            <a:fld id="{A51B375A-DD15-48C7-A31C-D93146841FF4}" type="slidenum">
              <a:rPr lang="en-GB" smtClean="0"/>
              <a:t>8</a:t>
            </a:fld>
            <a:endParaRPr lang="en-GB"/>
          </a:p>
        </p:txBody>
      </p:sp>
    </p:spTree>
    <p:extLst>
      <p:ext uri="{BB962C8B-B14F-4D97-AF65-F5344CB8AC3E}">
        <p14:creationId xmlns:p14="http://schemas.microsoft.com/office/powerpoint/2010/main" val="1334837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Introducing the concept of private companies – companies where shares can be issued to and traded by members of the general public</a:t>
            </a:r>
          </a:p>
        </p:txBody>
      </p:sp>
      <p:sp>
        <p:nvSpPr>
          <p:cNvPr id="4" name="Slide Number Placeholder 3"/>
          <p:cNvSpPr>
            <a:spLocks noGrp="1"/>
          </p:cNvSpPr>
          <p:nvPr>
            <p:ph type="sldNum" sz="quarter" idx="5"/>
          </p:nvPr>
        </p:nvSpPr>
        <p:spPr/>
        <p:txBody>
          <a:bodyPr/>
          <a:lstStyle/>
          <a:p>
            <a:fld id="{A51B375A-DD15-48C7-A31C-D93146841FF4}" type="slidenum">
              <a:rPr lang="en-GB" smtClean="0"/>
              <a:t>9</a:t>
            </a:fld>
            <a:endParaRPr lang="en-GB"/>
          </a:p>
        </p:txBody>
      </p:sp>
    </p:spTree>
    <p:extLst>
      <p:ext uri="{BB962C8B-B14F-4D97-AF65-F5344CB8AC3E}">
        <p14:creationId xmlns:p14="http://schemas.microsoft.com/office/powerpoint/2010/main" val="3001712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 of large private companies – private companies does not necessarily correlate to small company</a:t>
            </a:r>
          </a:p>
        </p:txBody>
      </p:sp>
      <p:sp>
        <p:nvSpPr>
          <p:cNvPr id="4" name="Slide Number Placeholder 3"/>
          <p:cNvSpPr>
            <a:spLocks noGrp="1"/>
          </p:cNvSpPr>
          <p:nvPr>
            <p:ph type="sldNum" sz="quarter" idx="5"/>
          </p:nvPr>
        </p:nvSpPr>
        <p:spPr/>
        <p:txBody>
          <a:bodyPr/>
          <a:lstStyle/>
          <a:p>
            <a:fld id="{A51B375A-DD15-48C7-A31C-D93146841FF4}" type="slidenum">
              <a:rPr lang="en-GB" smtClean="0"/>
              <a:t>11</a:t>
            </a:fld>
            <a:endParaRPr lang="en-GB"/>
          </a:p>
        </p:txBody>
      </p:sp>
    </p:spTree>
    <p:extLst>
      <p:ext uri="{BB962C8B-B14F-4D97-AF65-F5344CB8AC3E}">
        <p14:creationId xmlns:p14="http://schemas.microsoft.com/office/powerpoint/2010/main" val="336154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Reiterating the role of accounting as taking many economic transactions in a business and presenting them in a way that is understandable, allowing management to make decisions and allowing interested parties to compare different businesses in the understanding that the companies will have applied standard principles to organising their transactions into this format.</a:t>
            </a:r>
          </a:p>
        </p:txBody>
      </p:sp>
      <p:sp>
        <p:nvSpPr>
          <p:cNvPr id="4" name="Slide Number Placeholder 3"/>
          <p:cNvSpPr>
            <a:spLocks noGrp="1"/>
          </p:cNvSpPr>
          <p:nvPr>
            <p:ph type="sldNum" sz="quarter" idx="5"/>
          </p:nvPr>
        </p:nvSpPr>
        <p:spPr/>
        <p:txBody>
          <a:bodyPr/>
          <a:lstStyle/>
          <a:p>
            <a:fld id="{A51B375A-DD15-48C7-A31C-D93146841FF4}" type="slidenum">
              <a:rPr lang="en-GB" smtClean="0"/>
              <a:t>12</a:t>
            </a:fld>
            <a:endParaRPr lang="en-GB"/>
          </a:p>
        </p:txBody>
      </p:sp>
    </p:spTree>
    <p:extLst>
      <p:ext uri="{BB962C8B-B14F-4D97-AF65-F5344CB8AC3E}">
        <p14:creationId xmlns:p14="http://schemas.microsoft.com/office/powerpoint/2010/main" val="203850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Video is halfway down the linked page – you can show in class or the students can review later</a:t>
            </a:r>
          </a:p>
          <a:p>
            <a:r>
              <a:rPr lang="en-GB" dirty="0">
                <a:hlinkClick r:id="rId3"/>
              </a:rPr>
              <a:t>Financial Statements: List of Types and How to Read Them (investopedia.com)</a:t>
            </a:r>
            <a:endParaRPr lang="en-GB" dirty="0"/>
          </a:p>
        </p:txBody>
      </p:sp>
      <p:sp>
        <p:nvSpPr>
          <p:cNvPr id="4" name="Slide Number Placeholder 3"/>
          <p:cNvSpPr>
            <a:spLocks noGrp="1"/>
          </p:cNvSpPr>
          <p:nvPr>
            <p:ph type="sldNum" sz="quarter" idx="5"/>
          </p:nvPr>
        </p:nvSpPr>
        <p:spPr/>
        <p:txBody>
          <a:bodyPr/>
          <a:lstStyle/>
          <a:p>
            <a:fld id="{A51B375A-DD15-48C7-A31C-D93146841FF4}" type="slidenum">
              <a:rPr lang="en-GB" smtClean="0"/>
              <a:t>13</a:t>
            </a:fld>
            <a:endParaRPr lang="en-GB"/>
          </a:p>
        </p:txBody>
      </p:sp>
    </p:spTree>
    <p:extLst>
      <p:ext uri="{BB962C8B-B14F-4D97-AF65-F5344CB8AC3E}">
        <p14:creationId xmlns:p14="http://schemas.microsoft.com/office/powerpoint/2010/main" val="160736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Emphasise just how much information is publicly available in the UK – all UK company must prepare accounts and submit to Companies House and anyone can view – different in other jurisdictions – the US does not require private companies to make these publicly available.</a:t>
            </a:r>
          </a:p>
        </p:txBody>
      </p:sp>
      <p:sp>
        <p:nvSpPr>
          <p:cNvPr id="4" name="Slide Number Placeholder 3"/>
          <p:cNvSpPr>
            <a:spLocks noGrp="1"/>
          </p:cNvSpPr>
          <p:nvPr>
            <p:ph type="sldNum" sz="quarter" idx="5"/>
          </p:nvPr>
        </p:nvSpPr>
        <p:spPr/>
        <p:txBody>
          <a:bodyPr/>
          <a:lstStyle/>
          <a:p>
            <a:fld id="{A51B375A-DD15-48C7-A31C-D93146841FF4}" type="slidenum">
              <a:rPr lang="en-GB" smtClean="0"/>
              <a:t>14</a:t>
            </a:fld>
            <a:endParaRPr lang="en-GB"/>
          </a:p>
        </p:txBody>
      </p:sp>
    </p:spTree>
    <p:extLst>
      <p:ext uri="{BB962C8B-B14F-4D97-AF65-F5344CB8AC3E}">
        <p14:creationId xmlns:p14="http://schemas.microsoft.com/office/powerpoint/2010/main" val="3430619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Emphasising that the Statement of financial position bookends the period</a:t>
            </a:r>
          </a:p>
        </p:txBody>
      </p:sp>
      <p:sp>
        <p:nvSpPr>
          <p:cNvPr id="4" name="Slide Number Placeholder 3"/>
          <p:cNvSpPr>
            <a:spLocks noGrp="1"/>
          </p:cNvSpPr>
          <p:nvPr>
            <p:ph type="sldNum" sz="quarter" idx="5"/>
          </p:nvPr>
        </p:nvSpPr>
        <p:spPr/>
        <p:txBody>
          <a:bodyPr/>
          <a:lstStyle/>
          <a:p>
            <a:fld id="{A51B375A-DD15-48C7-A31C-D93146841FF4}" type="slidenum">
              <a:rPr lang="en-GB" smtClean="0"/>
              <a:t>16</a:t>
            </a:fld>
            <a:endParaRPr lang="en-GB"/>
          </a:p>
        </p:txBody>
      </p:sp>
    </p:spTree>
    <p:extLst>
      <p:ext uri="{BB962C8B-B14F-4D97-AF65-F5344CB8AC3E}">
        <p14:creationId xmlns:p14="http://schemas.microsoft.com/office/powerpoint/2010/main" val="2861970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597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267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72837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3004024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834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78970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a:prstGeom prst="rect">
            <a:avLst/>
          </a:prstGeom>
        </p:spPr>
        <p:txBody>
          <a:bodyPr anchor="t"/>
          <a:lstStyle/>
          <a:p>
            <a:r>
              <a:rPr lang="en-US" dirty="0"/>
              <a:t>Click to edit Master title style</a:t>
            </a:r>
          </a:p>
        </p:txBody>
      </p:sp>
      <p:sp>
        <p:nvSpPr>
          <p:cNvPr id="7" name="Text Placeholder 6"/>
          <p:cNvSpPr>
            <a:spLocks noGrp="1"/>
          </p:cNvSpPr>
          <p:nvPr>
            <p:ph type="body" sz="quarter" idx="13"/>
          </p:nvPr>
        </p:nvSpPr>
        <p:spPr>
          <a:xfrm>
            <a:off x="609600" y="816430"/>
            <a:ext cx="109728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edit Master text styles</a:t>
            </a:r>
          </a:p>
        </p:txBody>
      </p:sp>
      <p:sp>
        <p:nvSpPr>
          <p:cNvPr id="9" name="Text Placeholder 8"/>
          <p:cNvSpPr>
            <a:spLocks noGrp="1"/>
          </p:cNvSpPr>
          <p:nvPr>
            <p:ph type="body" sz="quarter" idx="14"/>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Click to edit Master text styles</a:t>
            </a:r>
          </a:p>
        </p:txBody>
      </p:sp>
      <p:sp>
        <p:nvSpPr>
          <p:cNvPr id="10" name="Text Placeholder 8"/>
          <p:cNvSpPr>
            <a:spLocks noGrp="1"/>
          </p:cNvSpPr>
          <p:nvPr>
            <p:ph type="body" sz="quarter" idx="15"/>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Click to edit Master text styles</a:t>
            </a:r>
          </a:p>
        </p:txBody>
      </p:sp>
      <p:sp>
        <p:nvSpPr>
          <p:cNvPr id="6" name="Footer Placeholder 2"/>
          <p:cNvSpPr>
            <a:spLocks noGrp="1"/>
          </p:cNvSpPr>
          <p:nvPr>
            <p:ph type="ftr" sz="quarter" idx="16"/>
          </p:nvPr>
        </p:nvSpPr>
        <p:spPr>
          <a:xfrm>
            <a:off x="124884" y="6165850"/>
            <a:ext cx="11461749" cy="234950"/>
          </a:xfrm>
          <a:prstGeom prst="rect">
            <a:avLst/>
          </a:prstGeom>
        </p:spPr>
        <p:txBody>
          <a:bodyPr/>
          <a:lstStyle>
            <a:lvl1pPr eaLnBrk="1" hangingPunct="1">
              <a:defRPr sz="2400">
                <a:solidFill>
                  <a:srgbClr val="000000"/>
                </a:solidFill>
                <a:latin typeface="Times" charset="0"/>
                <a:ea typeface="MS PGothic" pitchFamily="34" charset="-128"/>
                <a:cs typeface="+mn-cs"/>
              </a:defRPr>
            </a:lvl1pPr>
          </a:lstStyle>
          <a:p>
            <a:pPr>
              <a:defRPr/>
            </a:pPr>
            <a:endParaRPr lang="en-US"/>
          </a:p>
        </p:txBody>
      </p:sp>
      <p:sp>
        <p:nvSpPr>
          <p:cNvPr id="8" name="Date Placeholder 3"/>
          <p:cNvSpPr>
            <a:spLocks noGrp="1"/>
          </p:cNvSpPr>
          <p:nvPr>
            <p:ph type="dt" sz="half" idx="17"/>
          </p:nvPr>
        </p:nvSpPr>
        <p:spPr>
          <a:xfrm>
            <a:off x="8447617" y="112713"/>
            <a:ext cx="2844800" cy="182562"/>
          </a:xfrm>
          <a:prstGeom prst="rect">
            <a:avLst/>
          </a:prstGeom>
        </p:spPr>
        <p:txBody>
          <a:bodyPr/>
          <a:lstStyle>
            <a:lvl1pPr eaLnBrk="1" hangingPunct="1">
              <a:defRPr sz="2400">
                <a:solidFill>
                  <a:srgbClr val="000000"/>
                </a:solidFill>
                <a:latin typeface="Times" charset="0"/>
                <a:ea typeface="MS PGothic" pitchFamily="34" charset="-128"/>
                <a:cs typeface="+mn-cs"/>
              </a:defRPr>
            </a:lvl1pPr>
          </a:lstStyle>
          <a:p>
            <a:pPr>
              <a:defRPr/>
            </a:pPr>
            <a:fld id="{54438355-59E1-494D-B673-F943449693EA}" type="datetimeFigureOut">
              <a:rPr lang="en-US"/>
              <a:pPr>
                <a:defRPr/>
              </a:pPr>
              <a:t>12/5/2022</a:t>
            </a:fld>
            <a:endParaRPr lang="en-US" dirty="0"/>
          </a:p>
        </p:txBody>
      </p:sp>
      <p:sp>
        <p:nvSpPr>
          <p:cNvPr id="12" name="Slide Number Placeholder 4"/>
          <p:cNvSpPr>
            <a:spLocks noGrp="1"/>
          </p:cNvSpPr>
          <p:nvPr>
            <p:ph type="sldNum" sz="quarter" idx="18"/>
          </p:nvPr>
        </p:nvSpPr>
        <p:spPr>
          <a:xfrm>
            <a:off x="11292417" y="112713"/>
            <a:ext cx="736600" cy="182562"/>
          </a:xfrm>
          <a:prstGeom prst="rect">
            <a:avLst/>
          </a:prstGeom>
        </p:spPr>
        <p:txBody>
          <a:bodyPr vert="horz" wrap="square" lIns="91440" tIns="45720" rIns="91440" bIns="45720" numCol="1" anchor="t" anchorCtr="0" compatLnSpc="1">
            <a:prstTxWarp prst="textNoShape">
              <a:avLst/>
            </a:prstTxWarp>
          </a:bodyPr>
          <a:lstStyle>
            <a:lvl1pPr eaLnBrk="1" hangingPunct="1">
              <a:defRPr sz="2400">
                <a:solidFill>
                  <a:srgbClr val="000000"/>
                </a:solidFill>
                <a:latin typeface="Times" panose="02020603050405020304" pitchFamily="18" charset="0"/>
                <a:ea typeface="MS PGothic" panose="020B0600070205080204" pitchFamily="34" charset="-128"/>
              </a:defRPr>
            </a:lvl1pPr>
          </a:lstStyle>
          <a:p>
            <a:pPr>
              <a:defRPr/>
            </a:pPr>
            <a:fld id="{1F6D5689-2E00-4087-B72F-8F2D0659B69A}" type="slidenum">
              <a:rPr lang="en-US" altLang="en-US"/>
              <a:pPr>
                <a:defRPr/>
              </a:pPr>
              <a:t>‹#›</a:t>
            </a:fld>
            <a:endParaRPr lang="en-US" altLang="en-US"/>
          </a:p>
        </p:txBody>
      </p:sp>
    </p:spTree>
    <p:extLst>
      <p:ext uri="{BB962C8B-B14F-4D97-AF65-F5344CB8AC3E}">
        <p14:creationId xmlns:p14="http://schemas.microsoft.com/office/powerpoint/2010/main" val="2809878218"/>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162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1"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67731"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4019712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3"/>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
        <p:nvSpPr>
          <p:cNvPr id="15" name="Subtitle 2">
            <a:extLst>
              <a:ext uri="{FF2B5EF4-FFF2-40B4-BE49-F238E27FC236}">
                <a16:creationId xmlns:a16="http://schemas.microsoft.com/office/drawing/2014/main" id="{57B42B41-F2F7-6844-B980-F056632AE0B6}"/>
              </a:ext>
            </a:extLst>
          </p:cNvPr>
          <p:cNvSpPr txBox="1">
            <a:spLocks/>
          </p:cNvSpPr>
          <p:nvPr userDrawn="1"/>
        </p:nvSpPr>
        <p:spPr>
          <a:xfrm>
            <a:off x="667731" y="5763805"/>
            <a:ext cx="10856539" cy="494184"/>
          </a:xfrm>
          <a:prstGeom prst="rect">
            <a:avLst/>
          </a:prstGeom>
        </p:spPr>
        <p:txBody>
          <a:bodyPr vert="horz" lIns="45720" tIns="22860" rIns="45720" bIns="22860" rtlCol="0">
            <a:normAutofit/>
          </a:bodyPr>
          <a:lstStyle>
            <a:lvl1pPr marL="0" marR="0" indent="0" algn="l" defTabSz="1371816"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907" indent="0" algn="ctr" defTabSz="1371816"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816" indent="0" algn="ctr" defTabSz="1371816"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723"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631"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539"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46"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355"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262"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p>
        </p:txBody>
      </p:sp>
    </p:spTree>
    <p:extLst>
      <p:ext uri="{BB962C8B-B14F-4D97-AF65-F5344CB8AC3E}">
        <p14:creationId xmlns:p14="http://schemas.microsoft.com/office/powerpoint/2010/main" val="253075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1" y="636493"/>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1"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
        <p:nvSpPr>
          <p:cNvPr id="15" name="Subtitle 2">
            <a:extLst>
              <a:ext uri="{FF2B5EF4-FFF2-40B4-BE49-F238E27FC236}">
                <a16:creationId xmlns:a16="http://schemas.microsoft.com/office/drawing/2014/main" id="{35BAA748-2C5A-C049-93C2-9C580E097D8E}"/>
              </a:ext>
            </a:extLst>
          </p:cNvPr>
          <p:cNvSpPr txBox="1">
            <a:spLocks/>
          </p:cNvSpPr>
          <p:nvPr userDrawn="1"/>
        </p:nvSpPr>
        <p:spPr>
          <a:xfrm>
            <a:off x="667731" y="5763805"/>
            <a:ext cx="10856539" cy="494184"/>
          </a:xfrm>
          <a:prstGeom prst="rect">
            <a:avLst/>
          </a:prstGeom>
        </p:spPr>
        <p:txBody>
          <a:bodyPr vert="horz" lIns="45720" tIns="22860" rIns="45720" bIns="22860" rtlCol="0">
            <a:normAutofit/>
          </a:bodyPr>
          <a:lstStyle>
            <a:lvl1pPr marL="0" marR="0" indent="0" algn="l" defTabSz="1371816"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907" indent="0" algn="ctr" defTabSz="1371816"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816" indent="0" algn="ctr" defTabSz="1371816"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723"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631"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539"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46"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355"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262"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p>
        </p:txBody>
      </p:sp>
    </p:spTree>
    <p:extLst>
      <p:ext uri="{BB962C8B-B14F-4D97-AF65-F5344CB8AC3E}">
        <p14:creationId xmlns:p14="http://schemas.microsoft.com/office/powerpoint/2010/main" val="160675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4291291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815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1730939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12964779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EEC92-4B1C-4A23-8D90-95F7EC9D45F0}"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3207519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39562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3525058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EEEC92-4B1C-4A23-8D90-95F7EC9D45F0}"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3502957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EEEC92-4B1C-4A23-8D90-95F7EC9D45F0}"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887855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EEC92-4B1C-4A23-8D90-95F7EC9D45F0}"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4240458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EEC92-4B1C-4A23-8D90-95F7EC9D45F0}"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42800688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FEEEC92-4B1C-4A23-8D90-95F7EC9D45F0}"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899419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1411350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EEEC92-4B1C-4A23-8D90-95F7EC9D45F0}"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687331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3"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67733"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46" indent="0" algn="ctr">
              <a:buNone/>
              <a:defRPr sz="1500"/>
            </a:lvl2pPr>
            <a:lvl3pPr marL="685891" indent="0" algn="ctr">
              <a:buNone/>
              <a:defRPr sz="1351"/>
            </a:lvl3pPr>
            <a:lvl4pPr marL="1028837" indent="0" algn="ctr">
              <a:buNone/>
              <a:defRPr sz="1200"/>
            </a:lvl4pPr>
            <a:lvl5pPr marL="1371782" indent="0" algn="ctr">
              <a:buNone/>
              <a:defRPr sz="1200"/>
            </a:lvl5pPr>
            <a:lvl6pPr marL="1714728" indent="0" algn="ctr">
              <a:buNone/>
              <a:defRPr sz="1200"/>
            </a:lvl6pPr>
            <a:lvl7pPr marL="2057671" indent="0" algn="ctr">
              <a:buNone/>
              <a:defRPr sz="1200"/>
            </a:lvl7pPr>
            <a:lvl8pPr marL="2400619" indent="0" algn="ctr">
              <a:buNone/>
              <a:defRPr sz="1200"/>
            </a:lvl8pPr>
            <a:lvl9pPr marL="2743562"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3656260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7"/>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46" indent="0" algn="ctr">
              <a:buNone/>
              <a:defRPr sz="1500"/>
            </a:lvl2pPr>
            <a:lvl3pPr marL="685891" indent="0" algn="ctr">
              <a:buNone/>
              <a:defRPr sz="1351"/>
            </a:lvl3pPr>
            <a:lvl4pPr marL="1028837" indent="0" algn="ctr">
              <a:buNone/>
              <a:defRPr sz="1200"/>
            </a:lvl4pPr>
            <a:lvl5pPr marL="1371782" indent="0" algn="ctr">
              <a:buNone/>
              <a:defRPr sz="1200"/>
            </a:lvl5pPr>
            <a:lvl6pPr marL="1714728" indent="0" algn="ctr">
              <a:buNone/>
              <a:defRPr sz="1200"/>
            </a:lvl6pPr>
            <a:lvl7pPr marL="2057671" indent="0" algn="ctr">
              <a:buNone/>
              <a:defRPr sz="1200"/>
            </a:lvl7pPr>
            <a:lvl8pPr marL="2400619" indent="0" algn="ctr">
              <a:buNone/>
              <a:defRPr sz="1200"/>
            </a:lvl8pPr>
            <a:lvl9pPr marL="2743562"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
        <p:nvSpPr>
          <p:cNvPr id="15" name="Subtitle 2">
            <a:extLst>
              <a:ext uri="{FF2B5EF4-FFF2-40B4-BE49-F238E27FC236}">
                <a16:creationId xmlns:a16="http://schemas.microsoft.com/office/drawing/2014/main" id="{57B42B41-F2F7-6844-B980-F056632AE0B6}"/>
              </a:ext>
            </a:extLst>
          </p:cNvPr>
          <p:cNvSpPr txBox="1">
            <a:spLocks/>
          </p:cNvSpPr>
          <p:nvPr userDrawn="1"/>
        </p:nvSpPr>
        <p:spPr>
          <a:xfrm>
            <a:off x="667733" y="5763805"/>
            <a:ext cx="10856539" cy="494184"/>
          </a:xfrm>
          <a:prstGeom prst="rect">
            <a:avLst/>
          </a:prstGeom>
        </p:spPr>
        <p:txBody>
          <a:bodyPr vert="horz" lIns="45720" tIns="22860" rIns="45720" bIns="22860" rtlCol="0">
            <a:normAutofit/>
          </a:bodyPr>
          <a:lstStyle>
            <a:lvl1pPr marL="0" marR="0" indent="0" algn="l" defTabSz="1371816"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907" indent="0" algn="ctr" defTabSz="1371816"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816" indent="0" algn="ctr" defTabSz="1371816"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723"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631"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539"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46"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355"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262"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p>
        </p:txBody>
      </p:sp>
    </p:spTree>
    <p:extLst>
      <p:ext uri="{BB962C8B-B14F-4D97-AF65-F5344CB8AC3E}">
        <p14:creationId xmlns:p14="http://schemas.microsoft.com/office/powerpoint/2010/main" val="133064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76079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3" y="636497"/>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3"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46" indent="0" algn="ctr">
              <a:buNone/>
              <a:defRPr sz="1500"/>
            </a:lvl2pPr>
            <a:lvl3pPr marL="685891" indent="0" algn="ctr">
              <a:buNone/>
              <a:defRPr sz="1351"/>
            </a:lvl3pPr>
            <a:lvl4pPr marL="1028837" indent="0" algn="ctr">
              <a:buNone/>
              <a:defRPr sz="1200"/>
            </a:lvl4pPr>
            <a:lvl5pPr marL="1371782" indent="0" algn="ctr">
              <a:buNone/>
              <a:defRPr sz="1200"/>
            </a:lvl5pPr>
            <a:lvl6pPr marL="1714728" indent="0" algn="ctr">
              <a:buNone/>
              <a:defRPr sz="1200"/>
            </a:lvl6pPr>
            <a:lvl7pPr marL="2057671" indent="0" algn="ctr">
              <a:buNone/>
              <a:defRPr sz="1200"/>
            </a:lvl7pPr>
            <a:lvl8pPr marL="2400619" indent="0" algn="ctr">
              <a:buNone/>
              <a:defRPr sz="1200"/>
            </a:lvl8pPr>
            <a:lvl9pPr marL="2743562"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
        <p:nvSpPr>
          <p:cNvPr id="15" name="Subtitle 2">
            <a:extLst>
              <a:ext uri="{FF2B5EF4-FFF2-40B4-BE49-F238E27FC236}">
                <a16:creationId xmlns:a16="http://schemas.microsoft.com/office/drawing/2014/main" id="{35BAA748-2C5A-C049-93C2-9C580E097D8E}"/>
              </a:ext>
            </a:extLst>
          </p:cNvPr>
          <p:cNvSpPr txBox="1">
            <a:spLocks/>
          </p:cNvSpPr>
          <p:nvPr userDrawn="1"/>
        </p:nvSpPr>
        <p:spPr>
          <a:xfrm>
            <a:off x="667733" y="5763805"/>
            <a:ext cx="10856539" cy="494184"/>
          </a:xfrm>
          <a:prstGeom prst="rect">
            <a:avLst/>
          </a:prstGeom>
        </p:spPr>
        <p:txBody>
          <a:bodyPr vert="horz" lIns="45720" tIns="22860" rIns="45720" bIns="22860" rtlCol="0">
            <a:normAutofit/>
          </a:bodyPr>
          <a:lstStyle>
            <a:lvl1pPr marL="0" marR="0" indent="0" algn="l" defTabSz="1371816"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907" indent="0" algn="ctr" defTabSz="1371816"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816" indent="0" algn="ctr" defTabSz="1371816"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723"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631"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539"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46"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355"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262"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p>
        </p:txBody>
      </p:sp>
    </p:spTree>
    <p:extLst>
      <p:ext uri="{BB962C8B-B14F-4D97-AF65-F5344CB8AC3E}">
        <p14:creationId xmlns:p14="http://schemas.microsoft.com/office/powerpoint/2010/main" val="1697140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13052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66387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8780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2655384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26593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34844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9471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07949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340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954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13034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921781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1"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67731"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2801779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1" y="636493"/>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1"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
        <p:nvSpPr>
          <p:cNvPr id="15" name="Subtitle 2">
            <a:extLst>
              <a:ext uri="{FF2B5EF4-FFF2-40B4-BE49-F238E27FC236}">
                <a16:creationId xmlns:a16="http://schemas.microsoft.com/office/drawing/2014/main" id="{35BAA748-2C5A-C049-93C2-9C580E097D8E}"/>
              </a:ext>
            </a:extLst>
          </p:cNvPr>
          <p:cNvSpPr txBox="1">
            <a:spLocks/>
          </p:cNvSpPr>
          <p:nvPr userDrawn="1"/>
        </p:nvSpPr>
        <p:spPr>
          <a:xfrm>
            <a:off x="667731" y="5763805"/>
            <a:ext cx="10856539" cy="494184"/>
          </a:xfrm>
          <a:prstGeom prst="rect">
            <a:avLst/>
          </a:prstGeom>
        </p:spPr>
        <p:txBody>
          <a:bodyPr vert="horz" lIns="45720" tIns="22860" rIns="45720" bIns="22860" rtlCol="0">
            <a:normAutofit/>
          </a:bodyPr>
          <a:lstStyle>
            <a:lvl1pPr marL="0" marR="0" indent="0" algn="l" defTabSz="1371816" rtl="0" eaLnBrk="1" latinLnBrk="0" hangingPunct="1">
              <a:lnSpc>
                <a:spcPct val="100000"/>
              </a:lnSpc>
              <a:spcBef>
                <a:spcPts val="0"/>
              </a:spcBef>
              <a:buClr>
                <a:srgbClr val="272727"/>
              </a:buClr>
              <a:buSzPct val="100000"/>
              <a:buFont typeface="Arial" panose="020B0604020202020204" pitchFamily="34" charset="0"/>
              <a:buNone/>
              <a:defRPr sz="3000" kern="1200" baseline="0">
                <a:solidFill>
                  <a:schemeClr val="tx1"/>
                </a:solidFill>
                <a:latin typeface="Arial" panose="020B0604020202020204" pitchFamily="34" charset="0"/>
                <a:ea typeface="+mn-ea"/>
                <a:cs typeface="+mn-cs"/>
              </a:defRPr>
            </a:lvl1pPr>
            <a:lvl2pPr marL="685907" indent="0" algn="ctr" defTabSz="1371816" rtl="0" eaLnBrk="1" latinLnBrk="0" hangingPunct="1">
              <a:lnSpc>
                <a:spcPct val="90000"/>
              </a:lnSpc>
              <a:spcBef>
                <a:spcPts val="750"/>
              </a:spcBef>
              <a:buFont typeface="Arial" panose="020B0604020202020204" pitchFamily="34" charset="0"/>
              <a:buNone/>
              <a:defRPr sz="3000" kern="1200">
                <a:solidFill>
                  <a:schemeClr val="tx1"/>
                </a:solidFill>
                <a:latin typeface="+mn-lt"/>
                <a:ea typeface="+mn-ea"/>
                <a:cs typeface="+mn-cs"/>
              </a:defRPr>
            </a:lvl2pPr>
            <a:lvl3pPr marL="1371816" indent="0" algn="ctr" defTabSz="1371816" rtl="0" eaLnBrk="1" latinLnBrk="0" hangingPunct="1">
              <a:lnSpc>
                <a:spcPct val="90000"/>
              </a:lnSpc>
              <a:spcBef>
                <a:spcPts val="750"/>
              </a:spcBef>
              <a:buFont typeface="Arial" panose="020B0604020202020204" pitchFamily="34" charset="0"/>
              <a:buNone/>
              <a:defRPr sz="2700" kern="1200">
                <a:solidFill>
                  <a:schemeClr val="tx1"/>
                </a:solidFill>
                <a:latin typeface="+mn-lt"/>
                <a:ea typeface="+mn-ea"/>
                <a:cs typeface="+mn-cs"/>
              </a:defRPr>
            </a:lvl3pPr>
            <a:lvl4pPr marL="2057723"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4pPr>
            <a:lvl5pPr marL="2743631"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5pPr>
            <a:lvl6pPr marL="3429539"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6pPr>
            <a:lvl7pPr marL="4115446"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7pPr>
            <a:lvl8pPr marL="4801355"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8pPr>
            <a:lvl9pPr marL="5487262" indent="0" algn="ctr" defTabSz="1371816"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9pPr>
          </a:lstStyle>
          <a:p>
            <a:r>
              <a:rPr lang="en-GB" sz="1000" dirty="0"/>
              <a:t>Insert footer / references if needed</a:t>
            </a:r>
          </a:p>
        </p:txBody>
      </p:sp>
    </p:spTree>
    <p:extLst>
      <p:ext uri="{BB962C8B-B14F-4D97-AF65-F5344CB8AC3E}">
        <p14:creationId xmlns:p14="http://schemas.microsoft.com/office/powerpoint/2010/main" val="33785572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01412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359383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284770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89102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3610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68908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5837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368564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22581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93847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15854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67467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3"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67733"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46" indent="0" algn="ctr">
              <a:buNone/>
              <a:defRPr sz="1500"/>
            </a:lvl2pPr>
            <a:lvl3pPr marL="685891" indent="0" algn="ctr">
              <a:buNone/>
              <a:defRPr sz="1351"/>
            </a:lvl3pPr>
            <a:lvl4pPr marL="1028837" indent="0" algn="ctr">
              <a:buNone/>
              <a:defRPr sz="1200"/>
            </a:lvl4pPr>
            <a:lvl5pPr marL="1371782" indent="0" algn="ctr">
              <a:buNone/>
              <a:defRPr sz="1200"/>
            </a:lvl5pPr>
            <a:lvl6pPr marL="1714728" indent="0" algn="ctr">
              <a:buNone/>
              <a:defRPr sz="1200"/>
            </a:lvl6pPr>
            <a:lvl7pPr marL="2057671" indent="0" algn="ctr">
              <a:buNone/>
              <a:defRPr sz="1200"/>
            </a:lvl7pPr>
            <a:lvl8pPr marL="2400619" indent="0" algn="ctr">
              <a:buNone/>
              <a:defRPr sz="1200"/>
            </a:lvl8pPr>
            <a:lvl9pPr marL="2743562"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3987260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568591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2831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67616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EEEC92-4B1C-4A23-8D90-95F7EC9D45F0}"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794989-BA5A-415B-A97D-DF96BF51112A}" type="slidenum">
              <a:rPr lang="en-US" smtClean="0"/>
              <a:t>‹#›</a:t>
            </a:fld>
            <a:endParaRPr lang="en-US"/>
          </a:p>
        </p:txBody>
      </p:sp>
    </p:spTree>
    <p:extLst>
      <p:ext uri="{BB962C8B-B14F-4D97-AF65-F5344CB8AC3E}">
        <p14:creationId xmlns:p14="http://schemas.microsoft.com/office/powerpoint/2010/main" val="277179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5638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092614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7080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02857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2029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607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17741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63401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3"/>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4226543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793035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94242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352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64806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717205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7147034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0544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10455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789491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86616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16006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755603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4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3" y="636497"/>
            <a:ext cx="10873500"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3" y="1210330"/>
            <a:ext cx="10873500" cy="43414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46" indent="0" algn="ctr">
              <a:buNone/>
              <a:defRPr sz="1500"/>
            </a:lvl2pPr>
            <a:lvl3pPr marL="685891" indent="0" algn="ctr">
              <a:buNone/>
              <a:defRPr sz="1351"/>
            </a:lvl3pPr>
            <a:lvl4pPr marL="1028837" indent="0" algn="ctr">
              <a:buNone/>
              <a:defRPr sz="1200"/>
            </a:lvl4pPr>
            <a:lvl5pPr marL="1371782" indent="0" algn="ctr">
              <a:buNone/>
              <a:defRPr sz="1200"/>
            </a:lvl5pPr>
            <a:lvl6pPr marL="1714728" indent="0" algn="ctr">
              <a:buNone/>
              <a:defRPr sz="1200"/>
            </a:lvl6pPr>
            <a:lvl7pPr marL="2057671" indent="0" algn="ctr">
              <a:buNone/>
              <a:defRPr sz="1200"/>
            </a:lvl7pPr>
            <a:lvl8pPr marL="2400619" indent="0" algn="ctr">
              <a:buNone/>
              <a:defRPr sz="1200"/>
            </a:lvl8pPr>
            <a:lvl9pPr marL="2743562"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291213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7538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67731" y="711913"/>
            <a:ext cx="10856539"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67731" y="1285751"/>
            <a:ext cx="10856539" cy="429255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54" indent="0" algn="ctr">
              <a:buNone/>
              <a:defRPr sz="1500"/>
            </a:lvl2pPr>
            <a:lvl3pPr marL="685908" indent="0" algn="ctr">
              <a:buNone/>
              <a:defRPr sz="1350"/>
            </a:lvl3pPr>
            <a:lvl4pPr marL="1028862" indent="0" algn="ctr">
              <a:buNone/>
              <a:defRPr sz="1200"/>
            </a:lvl4pPr>
            <a:lvl5pPr marL="1371816" indent="0" algn="ctr">
              <a:buNone/>
              <a:defRPr sz="1200"/>
            </a:lvl5pPr>
            <a:lvl6pPr marL="1714770" indent="0" algn="ctr">
              <a:buNone/>
              <a:defRPr sz="1200"/>
            </a:lvl6pPr>
            <a:lvl7pPr marL="2057723" indent="0" algn="ctr">
              <a:buNone/>
              <a:defRPr sz="1200"/>
            </a:lvl7pPr>
            <a:lvl8pPr marL="2400678" indent="0" algn="ctr">
              <a:buNone/>
              <a:defRPr sz="1200"/>
            </a:lvl8pPr>
            <a:lvl9pPr marL="2743631"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182925020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_Content basic white">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642640" y="636497"/>
            <a:ext cx="10886752" cy="378069"/>
          </a:xfrm>
        </p:spPr>
        <p:txBody>
          <a:bodyPr anchor="b">
            <a:normAutofit/>
          </a:bodyPr>
          <a:lstStyle>
            <a:lvl1pPr algn="l">
              <a:defRPr sz="1500" b="1" i="0" baseline="0">
                <a:latin typeface="Arial" panose="020B0604020202020204" pitchFamily="34" charset="0"/>
              </a:defRPr>
            </a:lvl1pPr>
          </a:lstStyle>
          <a:p>
            <a:r>
              <a:rPr lang="en-GB" dirty="0"/>
              <a:t>Slide title – Please use Arial, size 30</a:t>
            </a:r>
          </a:p>
        </p:txBody>
      </p:sp>
      <p:sp>
        <p:nvSpPr>
          <p:cNvPr id="4" name="Subtitle 2"/>
          <p:cNvSpPr>
            <a:spLocks noGrp="1"/>
          </p:cNvSpPr>
          <p:nvPr>
            <p:ph type="subTitle" idx="1" hasCustomPrompt="1"/>
          </p:nvPr>
        </p:nvSpPr>
        <p:spPr>
          <a:xfrm>
            <a:off x="642640" y="1210330"/>
            <a:ext cx="10886752" cy="4367974"/>
          </a:xfrm>
        </p:spPr>
        <p:txBody>
          <a:bodyPr>
            <a:normAutofit/>
          </a:bodyPr>
          <a:lstStyle>
            <a:lvl1pPr marL="0" marR="0" indent="0" algn="l" rtl="0">
              <a:lnSpc>
                <a:spcPct val="100000"/>
              </a:lnSpc>
              <a:spcBef>
                <a:spcPts val="0"/>
              </a:spcBef>
              <a:buClr>
                <a:srgbClr val="272727"/>
              </a:buClr>
              <a:buSzPct val="100000"/>
              <a:buFont typeface="Arial" panose="020B0604020202020204" pitchFamily="34" charset="0"/>
              <a:buNone/>
              <a:defRPr sz="1500" baseline="0">
                <a:solidFill>
                  <a:schemeClr val="tx1"/>
                </a:solidFill>
                <a:latin typeface="Arial" panose="020B0604020202020204" pitchFamily="34" charset="0"/>
              </a:defRPr>
            </a:lvl1pPr>
            <a:lvl2pPr marL="342946" indent="0" algn="ctr">
              <a:buNone/>
              <a:defRPr sz="1500"/>
            </a:lvl2pPr>
            <a:lvl3pPr marL="685891" indent="0" algn="ctr">
              <a:buNone/>
              <a:defRPr sz="1351"/>
            </a:lvl3pPr>
            <a:lvl4pPr marL="1028837" indent="0" algn="ctr">
              <a:buNone/>
              <a:defRPr sz="1200"/>
            </a:lvl4pPr>
            <a:lvl5pPr marL="1371782" indent="0" algn="ctr">
              <a:buNone/>
              <a:defRPr sz="1200"/>
            </a:lvl5pPr>
            <a:lvl6pPr marL="1714728" indent="0" algn="ctr">
              <a:buNone/>
              <a:defRPr sz="1200"/>
            </a:lvl6pPr>
            <a:lvl7pPr marL="2057671" indent="0" algn="ctr">
              <a:buNone/>
              <a:defRPr sz="1200"/>
            </a:lvl7pPr>
            <a:lvl8pPr marL="2400619" indent="0" algn="ctr">
              <a:buNone/>
              <a:defRPr sz="1200"/>
            </a:lvl8pPr>
            <a:lvl9pPr marL="2743562" indent="0" algn="ctr">
              <a:buNone/>
              <a:defRPr sz="1200"/>
            </a:lvl9pPr>
          </a:lstStyle>
          <a:p>
            <a:r>
              <a:rPr lang="en-GB" dirty="0"/>
              <a:t>Please do not change the formatting of this slide. </a:t>
            </a:r>
          </a:p>
          <a:p>
            <a:endParaRPr lang="en-GB" dirty="0"/>
          </a:p>
          <a:p>
            <a:r>
              <a:rPr lang="en-GB" dirty="0"/>
              <a:t>Remember to keep your slides brief. Only include key points of prompts on the screen.</a:t>
            </a:r>
          </a:p>
          <a:p>
            <a:endParaRPr lang="en-GB" dirty="0"/>
          </a:p>
          <a:p>
            <a:r>
              <a:rPr lang="en-GB" dirty="0"/>
              <a:t>Retain the formatting set out here. Elements of the slide are aligned as per the brand guidelines.</a:t>
            </a:r>
          </a:p>
          <a:p>
            <a:endParaRPr lang="en-GB" dirty="0"/>
          </a:p>
          <a:p>
            <a:r>
              <a:rPr lang="en-GB" dirty="0"/>
              <a:t>If emphasis of one or two words is called for then bold text is permitted, though use this sparingly.</a:t>
            </a:r>
          </a:p>
          <a:p>
            <a:endParaRPr lang="en-GB" dirty="0"/>
          </a:p>
          <a:p>
            <a:r>
              <a:rPr lang="en-GB" dirty="0"/>
              <a:t>For more information about our editorial style and to download the latest templates, visit: londonmet.ac.uk/brand.</a:t>
            </a:r>
          </a:p>
          <a:p>
            <a:endParaRPr lang="en-GB" dirty="0"/>
          </a:p>
          <a:p>
            <a:r>
              <a:rPr lang="en-GB" dirty="0"/>
              <a:t> </a:t>
            </a:r>
          </a:p>
        </p:txBody>
      </p:sp>
    </p:spTree>
    <p:extLst>
      <p:ext uri="{BB962C8B-B14F-4D97-AF65-F5344CB8AC3E}">
        <p14:creationId xmlns:p14="http://schemas.microsoft.com/office/powerpoint/2010/main" val="23321272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7200FE60-FA8F-4F43-A24B-96BF3B873F4C}"/>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49923243-97DF-47D8-A69B-1CE89D51860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29D98704-8BA6-46C6-B1C8-A272D144D933}"/>
              </a:ext>
            </a:extLst>
          </p:cNvPr>
          <p:cNvSpPr>
            <a:spLocks noGrp="1" noChangeArrowheads="1"/>
          </p:cNvSpPr>
          <p:nvPr>
            <p:ph type="sldNum" sz="quarter" idx="12"/>
          </p:nvPr>
        </p:nvSpPr>
        <p:spPr>
          <a:ln/>
        </p:spPr>
        <p:txBody>
          <a:bodyPr/>
          <a:lstStyle>
            <a:lvl1pPr>
              <a:defRPr/>
            </a:lvl1pPr>
          </a:lstStyle>
          <a:p>
            <a:fld id="{753113C0-F2AC-4966-AB5B-49AFB5303F6C}" type="slidenum">
              <a:rPr lang="en-GB" altLang="en-US"/>
              <a:pPr/>
              <a:t>‹#›</a:t>
            </a:fld>
            <a:endParaRPr lang="en-GB" altLang="en-US"/>
          </a:p>
        </p:txBody>
      </p:sp>
    </p:spTree>
    <p:extLst>
      <p:ext uri="{BB962C8B-B14F-4D97-AF65-F5344CB8AC3E}">
        <p14:creationId xmlns:p14="http://schemas.microsoft.com/office/powerpoint/2010/main" val="13286594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ED807F2-525D-44C0-A3FF-974062C9F1C7}"/>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86CA1B09-6029-425C-BD1D-D577C1C74B1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3F846F22-4145-49FC-AD93-9A17F651C9D9}"/>
              </a:ext>
            </a:extLst>
          </p:cNvPr>
          <p:cNvSpPr>
            <a:spLocks noGrp="1" noChangeArrowheads="1"/>
          </p:cNvSpPr>
          <p:nvPr>
            <p:ph type="sldNum" sz="quarter" idx="12"/>
          </p:nvPr>
        </p:nvSpPr>
        <p:spPr>
          <a:ln/>
        </p:spPr>
        <p:txBody>
          <a:bodyPr/>
          <a:lstStyle>
            <a:lvl1pPr>
              <a:defRPr/>
            </a:lvl1pPr>
          </a:lstStyle>
          <a:p>
            <a:fld id="{2F1DFEF2-4899-459F-A722-D8B336C41F74}" type="slidenum">
              <a:rPr lang="en-GB" altLang="en-US"/>
              <a:pPr/>
              <a:t>‹#›</a:t>
            </a:fld>
            <a:endParaRPr lang="en-GB" altLang="en-US"/>
          </a:p>
        </p:txBody>
      </p:sp>
    </p:spTree>
    <p:extLst>
      <p:ext uri="{BB962C8B-B14F-4D97-AF65-F5344CB8AC3E}">
        <p14:creationId xmlns:p14="http://schemas.microsoft.com/office/powerpoint/2010/main" val="23764421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BDC542B-D32B-49C0-97A4-AB09DCE1F5B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63D32CC8-E521-43A0-A5CB-23E2E36964F9}"/>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5FBC92D5-B6B2-4F9C-9BE8-46298770055B}"/>
              </a:ext>
            </a:extLst>
          </p:cNvPr>
          <p:cNvSpPr>
            <a:spLocks noGrp="1" noChangeArrowheads="1"/>
          </p:cNvSpPr>
          <p:nvPr>
            <p:ph type="sldNum" sz="quarter" idx="12"/>
          </p:nvPr>
        </p:nvSpPr>
        <p:spPr>
          <a:ln/>
        </p:spPr>
        <p:txBody>
          <a:bodyPr/>
          <a:lstStyle>
            <a:lvl1pPr>
              <a:defRPr/>
            </a:lvl1pPr>
          </a:lstStyle>
          <a:p>
            <a:fld id="{9B7F76CF-D549-4CB8-AC54-3B78B752A988}" type="slidenum">
              <a:rPr lang="en-GB" altLang="en-US"/>
              <a:pPr/>
              <a:t>‹#›</a:t>
            </a:fld>
            <a:endParaRPr lang="en-GB" altLang="en-US"/>
          </a:p>
        </p:txBody>
      </p:sp>
    </p:spTree>
    <p:extLst>
      <p:ext uri="{BB962C8B-B14F-4D97-AF65-F5344CB8AC3E}">
        <p14:creationId xmlns:p14="http://schemas.microsoft.com/office/powerpoint/2010/main" val="5291561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59F4458-C10B-4514-AC09-454FF9503A26}"/>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A5803504-AE9F-47A5-9D07-02A2CDB752DF}"/>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AF1DBA37-72B9-4CF2-8EE9-6AA5789760E5}"/>
              </a:ext>
            </a:extLst>
          </p:cNvPr>
          <p:cNvSpPr>
            <a:spLocks noGrp="1" noChangeArrowheads="1"/>
          </p:cNvSpPr>
          <p:nvPr>
            <p:ph type="sldNum" sz="quarter" idx="12"/>
          </p:nvPr>
        </p:nvSpPr>
        <p:spPr>
          <a:ln/>
        </p:spPr>
        <p:txBody>
          <a:bodyPr/>
          <a:lstStyle>
            <a:lvl1pPr>
              <a:defRPr/>
            </a:lvl1pPr>
          </a:lstStyle>
          <a:p>
            <a:fld id="{AF7A49F9-5849-4E93-B75F-9B6D48443342}" type="slidenum">
              <a:rPr lang="en-GB" altLang="en-US"/>
              <a:pPr/>
              <a:t>‹#›</a:t>
            </a:fld>
            <a:endParaRPr lang="en-GB" altLang="en-US"/>
          </a:p>
        </p:txBody>
      </p:sp>
    </p:spTree>
    <p:extLst>
      <p:ext uri="{BB962C8B-B14F-4D97-AF65-F5344CB8AC3E}">
        <p14:creationId xmlns:p14="http://schemas.microsoft.com/office/powerpoint/2010/main" val="7125489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FA5C17B3-5E6B-4874-BC4E-EB006812B73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a:extLst>
              <a:ext uri="{FF2B5EF4-FFF2-40B4-BE49-F238E27FC236}">
                <a16:creationId xmlns:a16="http://schemas.microsoft.com/office/drawing/2014/main" id="{E2CB48E0-2385-4BD6-B88C-13C812AB048A}"/>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a:extLst>
              <a:ext uri="{FF2B5EF4-FFF2-40B4-BE49-F238E27FC236}">
                <a16:creationId xmlns:a16="http://schemas.microsoft.com/office/drawing/2014/main" id="{DE768F03-123A-43B6-A3C9-88D8B26D7620}"/>
              </a:ext>
            </a:extLst>
          </p:cNvPr>
          <p:cNvSpPr>
            <a:spLocks noGrp="1" noChangeArrowheads="1"/>
          </p:cNvSpPr>
          <p:nvPr>
            <p:ph type="sldNum" sz="quarter" idx="12"/>
          </p:nvPr>
        </p:nvSpPr>
        <p:spPr>
          <a:ln/>
        </p:spPr>
        <p:txBody>
          <a:bodyPr/>
          <a:lstStyle>
            <a:lvl1pPr>
              <a:defRPr/>
            </a:lvl1pPr>
          </a:lstStyle>
          <a:p>
            <a:fld id="{582876D2-12AD-4BA6-B909-3A4C8B6BFA2F}" type="slidenum">
              <a:rPr lang="en-GB" altLang="en-US"/>
              <a:pPr/>
              <a:t>‹#›</a:t>
            </a:fld>
            <a:endParaRPr lang="en-GB" altLang="en-US"/>
          </a:p>
        </p:txBody>
      </p:sp>
    </p:spTree>
    <p:extLst>
      <p:ext uri="{BB962C8B-B14F-4D97-AF65-F5344CB8AC3E}">
        <p14:creationId xmlns:p14="http://schemas.microsoft.com/office/powerpoint/2010/main" val="3517388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1533485E-5D21-4636-B1DD-64DCA9F1A7D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a:extLst>
              <a:ext uri="{FF2B5EF4-FFF2-40B4-BE49-F238E27FC236}">
                <a16:creationId xmlns:a16="http://schemas.microsoft.com/office/drawing/2014/main" id="{7EB61093-EE71-4E3D-AB59-FE174B1F325E}"/>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a:extLst>
              <a:ext uri="{FF2B5EF4-FFF2-40B4-BE49-F238E27FC236}">
                <a16:creationId xmlns:a16="http://schemas.microsoft.com/office/drawing/2014/main" id="{80BC023B-0BBA-4FEF-B3E7-2707FA6D442F}"/>
              </a:ext>
            </a:extLst>
          </p:cNvPr>
          <p:cNvSpPr>
            <a:spLocks noGrp="1" noChangeArrowheads="1"/>
          </p:cNvSpPr>
          <p:nvPr>
            <p:ph type="sldNum" sz="quarter" idx="12"/>
          </p:nvPr>
        </p:nvSpPr>
        <p:spPr>
          <a:ln/>
        </p:spPr>
        <p:txBody>
          <a:bodyPr/>
          <a:lstStyle>
            <a:lvl1pPr>
              <a:defRPr/>
            </a:lvl1pPr>
          </a:lstStyle>
          <a:p>
            <a:fld id="{FFB43DEC-8D54-4DA5-856B-E458D0A1C923}" type="slidenum">
              <a:rPr lang="en-GB" altLang="en-US"/>
              <a:pPr/>
              <a:t>‹#›</a:t>
            </a:fld>
            <a:endParaRPr lang="en-GB" altLang="en-US"/>
          </a:p>
        </p:txBody>
      </p:sp>
    </p:spTree>
    <p:extLst>
      <p:ext uri="{BB962C8B-B14F-4D97-AF65-F5344CB8AC3E}">
        <p14:creationId xmlns:p14="http://schemas.microsoft.com/office/powerpoint/2010/main" val="3524960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FFE0A3-7D18-4319-AC64-95DE4BE49E71}"/>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A265C390-28A1-43FD-B327-12A3201A60B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CDB73421-C292-42DC-B2F8-E1989AF06151}"/>
              </a:ext>
            </a:extLst>
          </p:cNvPr>
          <p:cNvSpPr>
            <a:spLocks noGrp="1" noChangeArrowheads="1"/>
          </p:cNvSpPr>
          <p:nvPr>
            <p:ph type="sldNum" sz="quarter" idx="12"/>
          </p:nvPr>
        </p:nvSpPr>
        <p:spPr>
          <a:ln/>
        </p:spPr>
        <p:txBody>
          <a:bodyPr/>
          <a:lstStyle>
            <a:lvl1pPr>
              <a:defRPr/>
            </a:lvl1pPr>
          </a:lstStyle>
          <a:p>
            <a:fld id="{940E1786-2936-4B49-A875-497157014BDA}" type="slidenum">
              <a:rPr lang="en-GB" altLang="en-US"/>
              <a:pPr/>
              <a:t>‹#›</a:t>
            </a:fld>
            <a:endParaRPr lang="en-GB" altLang="en-US"/>
          </a:p>
        </p:txBody>
      </p:sp>
    </p:spTree>
    <p:extLst>
      <p:ext uri="{BB962C8B-B14F-4D97-AF65-F5344CB8AC3E}">
        <p14:creationId xmlns:p14="http://schemas.microsoft.com/office/powerpoint/2010/main" val="13215504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163300-A6E3-414B-B8A8-EBE5C2DD133D}"/>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EC7B1A10-8801-4AA7-BC9C-7D91D2006A35}"/>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9455FEB2-9C26-4C9D-9E56-DF49D1EDCB68}"/>
              </a:ext>
            </a:extLst>
          </p:cNvPr>
          <p:cNvSpPr>
            <a:spLocks noGrp="1" noChangeArrowheads="1"/>
          </p:cNvSpPr>
          <p:nvPr>
            <p:ph type="sldNum" sz="quarter" idx="12"/>
          </p:nvPr>
        </p:nvSpPr>
        <p:spPr>
          <a:ln/>
        </p:spPr>
        <p:txBody>
          <a:bodyPr/>
          <a:lstStyle>
            <a:lvl1pPr>
              <a:defRPr/>
            </a:lvl1pPr>
          </a:lstStyle>
          <a:p>
            <a:fld id="{125A28BD-C427-4AEC-9DE7-F9E1FB3C8C9D}" type="slidenum">
              <a:rPr lang="en-GB" altLang="en-US"/>
              <a:pPr/>
              <a:t>‹#›</a:t>
            </a:fld>
            <a:endParaRPr lang="en-GB" altLang="en-US"/>
          </a:p>
        </p:txBody>
      </p:sp>
    </p:spTree>
    <p:extLst>
      <p:ext uri="{BB962C8B-B14F-4D97-AF65-F5344CB8AC3E}">
        <p14:creationId xmlns:p14="http://schemas.microsoft.com/office/powerpoint/2010/main" val="326877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90601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D37D60C-B079-423E-B58B-432AF0DC70D2}"/>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a:extLst>
              <a:ext uri="{FF2B5EF4-FFF2-40B4-BE49-F238E27FC236}">
                <a16:creationId xmlns:a16="http://schemas.microsoft.com/office/drawing/2014/main" id="{CA40AEF0-C962-4B8B-80E0-388875526AF7}"/>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a:extLst>
              <a:ext uri="{FF2B5EF4-FFF2-40B4-BE49-F238E27FC236}">
                <a16:creationId xmlns:a16="http://schemas.microsoft.com/office/drawing/2014/main" id="{6D04D825-4E0B-40E1-8CDD-CA67A155A5A0}"/>
              </a:ext>
            </a:extLst>
          </p:cNvPr>
          <p:cNvSpPr>
            <a:spLocks noGrp="1" noChangeArrowheads="1"/>
          </p:cNvSpPr>
          <p:nvPr>
            <p:ph type="sldNum" sz="quarter" idx="12"/>
          </p:nvPr>
        </p:nvSpPr>
        <p:spPr>
          <a:ln/>
        </p:spPr>
        <p:txBody>
          <a:bodyPr/>
          <a:lstStyle>
            <a:lvl1pPr>
              <a:defRPr/>
            </a:lvl1pPr>
          </a:lstStyle>
          <a:p>
            <a:fld id="{557AE695-0F01-4F32-8CD0-77783EF20B34}" type="slidenum">
              <a:rPr lang="en-GB" altLang="en-US"/>
              <a:pPr/>
              <a:t>‹#›</a:t>
            </a:fld>
            <a:endParaRPr lang="en-GB" altLang="en-US"/>
          </a:p>
        </p:txBody>
      </p:sp>
    </p:spTree>
    <p:extLst>
      <p:ext uri="{BB962C8B-B14F-4D97-AF65-F5344CB8AC3E}">
        <p14:creationId xmlns:p14="http://schemas.microsoft.com/office/powerpoint/2010/main" val="34199575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5C35589E-862F-42B5-AA7E-D7D01D9A536C}"/>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7252C0E1-2246-40EA-AD2F-0EDA761823EC}"/>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66268CA1-004C-44D2-8B21-D379FC6F1FE0}"/>
              </a:ext>
            </a:extLst>
          </p:cNvPr>
          <p:cNvSpPr>
            <a:spLocks noGrp="1" noChangeArrowheads="1"/>
          </p:cNvSpPr>
          <p:nvPr>
            <p:ph type="sldNum" sz="quarter" idx="12"/>
          </p:nvPr>
        </p:nvSpPr>
        <p:spPr>
          <a:ln/>
        </p:spPr>
        <p:txBody>
          <a:bodyPr/>
          <a:lstStyle>
            <a:lvl1pPr>
              <a:defRPr/>
            </a:lvl1pPr>
          </a:lstStyle>
          <a:p>
            <a:fld id="{9773B665-B832-4D98-96BA-5D829155EB97}" type="slidenum">
              <a:rPr lang="en-GB" altLang="en-US"/>
              <a:pPr/>
              <a:t>‹#›</a:t>
            </a:fld>
            <a:endParaRPr lang="en-GB" altLang="en-US"/>
          </a:p>
        </p:txBody>
      </p:sp>
    </p:spTree>
    <p:extLst>
      <p:ext uri="{BB962C8B-B14F-4D97-AF65-F5344CB8AC3E}">
        <p14:creationId xmlns:p14="http://schemas.microsoft.com/office/powerpoint/2010/main" val="5948750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1F40155-F8EF-4ADA-91CA-4A2637EA1220}"/>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a:extLst>
              <a:ext uri="{FF2B5EF4-FFF2-40B4-BE49-F238E27FC236}">
                <a16:creationId xmlns:a16="http://schemas.microsoft.com/office/drawing/2014/main" id="{1A653704-08D8-478F-A8C0-58BF7583520B}"/>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a:extLst>
              <a:ext uri="{FF2B5EF4-FFF2-40B4-BE49-F238E27FC236}">
                <a16:creationId xmlns:a16="http://schemas.microsoft.com/office/drawing/2014/main" id="{77ACC671-663D-4A9D-90DA-78BEA9F1B210}"/>
              </a:ext>
            </a:extLst>
          </p:cNvPr>
          <p:cNvSpPr>
            <a:spLocks noGrp="1" noChangeArrowheads="1"/>
          </p:cNvSpPr>
          <p:nvPr>
            <p:ph type="sldNum" sz="quarter" idx="12"/>
          </p:nvPr>
        </p:nvSpPr>
        <p:spPr>
          <a:ln/>
        </p:spPr>
        <p:txBody>
          <a:bodyPr/>
          <a:lstStyle>
            <a:lvl1pPr>
              <a:defRPr/>
            </a:lvl1pPr>
          </a:lstStyle>
          <a:p>
            <a:fld id="{465AA92F-BECE-493B-9C32-5F1AE42A8F30}" type="slidenum">
              <a:rPr lang="en-GB" altLang="en-US"/>
              <a:pPr/>
              <a:t>‹#›</a:t>
            </a:fld>
            <a:endParaRPr lang="en-GB" altLang="en-US"/>
          </a:p>
        </p:txBody>
      </p:sp>
    </p:spTree>
    <p:extLst>
      <p:ext uri="{BB962C8B-B14F-4D97-AF65-F5344CB8AC3E}">
        <p14:creationId xmlns:p14="http://schemas.microsoft.com/office/powerpoint/2010/main" val="3665066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644988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4219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6651231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04603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6430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96429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27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8.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emf"/><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33730C4-B758-4C7D-A2A1-9E7D7E49D08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3839EEB-6951-4F85-BF33-02F93C74D32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Text Box 13">
            <a:extLst>
              <a:ext uri="{FF2B5EF4-FFF2-40B4-BE49-F238E27FC236}">
                <a16:creationId xmlns:a16="http://schemas.microsoft.com/office/drawing/2014/main" id="{0BC81D83-2160-4CC6-A94A-A8A8C42A2B1F}"/>
              </a:ext>
            </a:extLst>
          </p:cNvPr>
          <p:cNvSpPr txBox="1">
            <a:spLocks noChangeArrowheads="1"/>
          </p:cNvSpPr>
          <p:nvPr userDrawn="1"/>
        </p:nvSpPr>
        <p:spPr bwMode="auto">
          <a:xfrm>
            <a:off x="247651" y="6445251"/>
            <a:ext cx="11523133" cy="188913"/>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sz="1200" dirty="0">
                <a:solidFill>
                  <a:srgbClr val="000000"/>
                </a:solidFill>
                <a:latin typeface="Arial"/>
                <a:ea typeface="Verdana" panose="020B0604030504040204" pitchFamily="34" charset="0"/>
                <a:cs typeface="Verdana" panose="020B0604030504040204" pitchFamily="34" charset="0"/>
              </a:rPr>
              <a:t>Copyright © 2020, 2017, 2014 Pearson Education, Inc. All Rights Reserved</a:t>
            </a:r>
            <a:endParaRPr lang="en-GB" sz="1200" dirty="0">
              <a:solidFill>
                <a:srgbClr val="000000"/>
              </a:solidFill>
              <a:latin typeface="Arial"/>
              <a:ea typeface="Verdana" panose="020B0604030504040204" pitchFamily="34" charset="0"/>
              <a:cs typeface="Verdana" panose="020B0604030504040204" pitchFamily="34" charset="0"/>
            </a:endParaRPr>
          </a:p>
        </p:txBody>
      </p:sp>
      <p:pic>
        <p:nvPicPr>
          <p:cNvPr id="1029" name="Picture 8" descr="Pearson Logo">
            <a:extLst>
              <a:ext uri="{FF2B5EF4-FFF2-40B4-BE49-F238E27FC236}">
                <a16:creationId xmlns:a16="http://schemas.microsoft.com/office/drawing/2014/main" id="{12F78F12-BA03-4914-8990-E55BFC42AC36}"/>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09601" y="6405563"/>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6691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6" name="Text Box 13"/>
          <p:cNvSpPr txBox="1">
            <a:spLocks noChangeArrowheads="1"/>
          </p:cNvSpPr>
          <p:nvPr userDrawn="1"/>
        </p:nvSpPr>
        <p:spPr bwMode="auto">
          <a:xfrm>
            <a:off x="247651" y="6416676"/>
            <a:ext cx="11523133" cy="188913"/>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sz="1200" dirty="0">
                <a:solidFill>
                  <a:srgbClr val="000000"/>
                </a:solidFill>
                <a:latin typeface="Arial"/>
                <a:ea typeface="Verdana" panose="020B0604030504040204" pitchFamily="34" charset="0"/>
                <a:cs typeface="Verdana" panose="020B0604030504040204" pitchFamily="34" charset="0"/>
              </a:rPr>
              <a:t>© 2022 Pearson Education Limited. All Rights Reserved.</a:t>
            </a:r>
            <a:endParaRPr lang="en-GB" sz="1200" dirty="0">
              <a:solidFill>
                <a:srgbClr val="000000"/>
              </a:solidFill>
              <a:latin typeface="Arial"/>
              <a:ea typeface="Verdana" panose="020B0604030504040204" pitchFamily="34" charset="0"/>
              <a:cs typeface="Verdana" panose="020B0604030504040204" pitchFamily="34" charset="0"/>
            </a:endParaRPr>
          </a:p>
        </p:txBody>
      </p:sp>
      <p:pic>
        <p:nvPicPr>
          <p:cNvPr id="7" name="Picture 8" descr="Pearson Logo"/>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09601" y="6376988"/>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6896980"/>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Lst>
  <p:txStyles>
    <p:titleStyle>
      <a:lvl1pPr algn="ctr" rtl="0" eaLnBrk="0" fontAlgn="base" hangingPunct="0">
        <a:spcBef>
          <a:spcPct val="0"/>
        </a:spcBef>
        <a:spcAft>
          <a:spcPct val="0"/>
        </a:spcAft>
        <a:defRPr sz="3600" b="1">
          <a:solidFill>
            <a:srgbClr val="007FA3"/>
          </a:solidFill>
          <a:latin typeface="+mj-lt"/>
          <a:ea typeface="+mj-ea"/>
          <a:cs typeface="+mj-cs"/>
        </a:defRPr>
      </a:lvl1pPr>
      <a:lvl2pPr algn="ctr" rtl="0" eaLnBrk="0" fontAlgn="base" hangingPunct="0">
        <a:spcBef>
          <a:spcPct val="0"/>
        </a:spcBef>
        <a:spcAft>
          <a:spcPct val="0"/>
        </a:spcAft>
        <a:defRPr sz="3600" b="1">
          <a:solidFill>
            <a:srgbClr val="007FA3"/>
          </a:solidFill>
          <a:latin typeface="Arial" pitchFamily="34" charset="0"/>
        </a:defRPr>
      </a:lvl2pPr>
      <a:lvl3pPr algn="ctr" rtl="0" eaLnBrk="0" fontAlgn="base" hangingPunct="0">
        <a:spcBef>
          <a:spcPct val="0"/>
        </a:spcBef>
        <a:spcAft>
          <a:spcPct val="0"/>
        </a:spcAft>
        <a:defRPr sz="3600" b="1">
          <a:solidFill>
            <a:srgbClr val="007FA3"/>
          </a:solidFill>
          <a:latin typeface="Arial" pitchFamily="34" charset="0"/>
        </a:defRPr>
      </a:lvl3pPr>
      <a:lvl4pPr algn="ctr" rtl="0" eaLnBrk="0" fontAlgn="base" hangingPunct="0">
        <a:spcBef>
          <a:spcPct val="0"/>
        </a:spcBef>
        <a:spcAft>
          <a:spcPct val="0"/>
        </a:spcAft>
        <a:defRPr sz="3600" b="1">
          <a:solidFill>
            <a:srgbClr val="007FA3"/>
          </a:solidFill>
          <a:latin typeface="Arial" pitchFamily="34" charset="0"/>
        </a:defRPr>
      </a:lvl4pPr>
      <a:lvl5pPr algn="ctr" rtl="0" eaLnBrk="0" fontAlgn="base" hangingPunct="0">
        <a:spcBef>
          <a:spcPct val="0"/>
        </a:spcBef>
        <a:spcAft>
          <a:spcPct val="0"/>
        </a:spcAft>
        <a:defRPr sz="3600" b="1">
          <a:solidFill>
            <a:srgbClr val="007FA3"/>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lr>
          <a:srgbClr val="007FA3"/>
        </a:buClr>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lr>
          <a:srgbClr val="007FA3"/>
        </a:buClr>
        <a:buChar char="–"/>
        <a:defRPr sz="2800">
          <a:solidFill>
            <a:schemeClr val="tx1"/>
          </a:solidFill>
          <a:latin typeface="+mj-lt"/>
        </a:defRPr>
      </a:lvl2pPr>
      <a:lvl3pPr marL="1143000" indent="-228600" algn="l" rtl="0" eaLnBrk="0" fontAlgn="base" hangingPunct="0">
        <a:spcBef>
          <a:spcPct val="20000"/>
        </a:spcBef>
        <a:spcAft>
          <a:spcPct val="0"/>
        </a:spcAft>
        <a:buClr>
          <a:srgbClr val="007FA3"/>
        </a:buClr>
        <a:buChar char="•"/>
        <a:defRPr sz="2400">
          <a:solidFill>
            <a:schemeClr val="tx1"/>
          </a:solidFill>
          <a:latin typeface="+mj-lt"/>
        </a:defRPr>
      </a:lvl3pPr>
      <a:lvl4pPr marL="1600200" indent="-228600" algn="l" rtl="0" eaLnBrk="0" fontAlgn="base" hangingPunct="0">
        <a:spcBef>
          <a:spcPct val="20000"/>
        </a:spcBef>
        <a:spcAft>
          <a:spcPct val="0"/>
        </a:spcAft>
        <a:buClr>
          <a:srgbClr val="007FA3"/>
        </a:buClr>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6D3F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120335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713" r:id="rId4"/>
    <p:sldLayoutId id="2147483770" r:id="rId5"/>
  </p:sldLayoutIdLst>
  <p:txStyles>
    <p:titleStyle>
      <a:lvl1pPr algn="l" defTabSz="685908"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77" indent="-171477" algn="l" defTabSz="685908" rtl="0" eaLnBrk="1" latinLnBrk="0" hangingPunct="1">
        <a:lnSpc>
          <a:spcPct val="90000"/>
        </a:lnSpc>
        <a:spcBef>
          <a:spcPts val="751"/>
        </a:spcBef>
        <a:buFont typeface="Arial" panose="020B0604020202020204" pitchFamily="34" charset="0"/>
        <a:buChar char="•"/>
        <a:defRPr sz="2101" kern="1200">
          <a:solidFill>
            <a:schemeClr val="tx1"/>
          </a:solidFill>
          <a:latin typeface="+mn-lt"/>
          <a:ea typeface="+mn-ea"/>
          <a:cs typeface="+mn-cs"/>
        </a:defRPr>
      </a:lvl1pPr>
      <a:lvl2pPr marL="514431" indent="-171477" algn="l" defTabSz="685908" rtl="0" eaLnBrk="1" latinLnBrk="0" hangingPunct="1">
        <a:lnSpc>
          <a:spcPct val="90000"/>
        </a:lnSpc>
        <a:spcBef>
          <a:spcPts val="375"/>
        </a:spcBef>
        <a:buFont typeface="Arial" panose="020B0604020202020204" pitchFamily="34" charset="0"/>
        <a:buChar char="•"/>
        <a:defRPr sz="1801" kern="1200">
          <a:solidFill>
            <a:schemeClr val="tx1"/>
          </a:solidFill>
          <a:latin typeface="+mn-lt"/>
          <a:ea typeface="+mn-ea"/>
          <a:cs typeface="+mn-cs"/>
        </a:defRPr>
      </a:lvl2pPr>
      <a:lvl3pPr marL="857385" indent="-171477" algn="l" defTabSz="68590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39" indent="-171477" algn="l" defTabSz="6859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293" indent="-171477" algn="l" defTabSz="6859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247" indent="-171477" algn="l" defTabSz="6859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200" indent="-171477" algn="l" defTabSz="6859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155" indent="-171477" algn="l" defTabSz="6859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108" indent="-171477" algn="l" defTabSz="68590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08" rtl="0" eaLnBrk="1" latinLnBrk="0" hangingPunct="1">
        <a:defRPr sz="1350" kern="1200">
          <a:solidFill>
            <a:schemeClr val="tx1"/>
          </a:solidFill>
          <a:latin typeface="+mn-lt"/>
          <a:ea typeface="+mn-ea"/>
          <a:cs typeface="+mn-cs"/>
        </a:defRPr>
      </a:lvl1pPr>
      <a:lvl2pPr marL="342954" algn="l" defTabSz="685908" rtl="0" eaLnBrk="1" latinLnBrk="0" hangingPunct="1">
        <a:defRPr sz="1350" kern="1200">
          <a:solidFill>
            <a:schemeClr val="tx1"/>
          </a:solidFill>
          <a:latin typeface="+mn-lt"/>
          <a:ea typeface="+mn-ea"/>
          <a:cs typeface="+mn-cs"/>
        </a:defRPr>
      </a:lvl2pPr>
      <a:lvl3pPr marL="685908" algn="l" defTabSz="685908" rtl="0" eaLnBrk="1" latinLnBrk="0" hangingPunct="1">
        <a:defRPr sz="1350" kern="1200">
          <a:solidFill>
            <a:schemeClr val="tx1"/>
          </a:solidFill>
          <a:latin typeface="+mn-lt"/>
          <a:ea typeface="+mn-ea"/>
          <a:cs typeface="+mn-cs"/>
        </a:defRPr>
      </a:lvl3pPr>
      <a:lvl4pPr marL="1028862" algn="l" defTabSz="685908" rtl="0" eaLnBrk="1" latinLnBrk="0" hangingPunct="1">
        <a:defRPr sz="1350" kern="1200">
          <a:solidFill>
            <a:schemeClr val="tx1"/>
          </a:solidFill>
          <a:latin typeface="+mn-lt"/>
          <a:ea typeface="+mn-ea"/>
          <a:cs typeface="+mn-cs"/>
        </a:defRPr>
      </a:lvl4pPr>
      <a:lvl5pPr marL="1371816" algn="l" defTabSz="685908" rtl="0" eaLnBrk="1" latinLnBrk="0" hangingPunct="1">
        <a:defRPr sz="1350" kern="1200">
          <a:solidFill>
            <a:schemeClr val="tx1"/>
          </a:solidFill>
          <a:latin typeface="+mn-lt"/>
          <a:ea typeface="+mn-ea"/>
          <a:cs typeface="+mn-cs"/>
        </a:defRPr>
      </a:lvl5pPr>
      <a:lvl6pPr marL="1714770" algn="l" defTabSz="685908" rtl="0" eaLnBrk="1" latinLnBrk="0" hangingPunct="1">
        <a:defRPr sz="1350" kern="1200">
          <a:solidFill>
            <a:schemeClr val="tx1"/>
          </a:solidFill>
          <a:latin typeface="+mn-lt"/>
          <a:ea typeface="+mn-ea"/>
          <a:cs typeface="+mn-cs"/>
        </a:defRPr>
      </a:lvl6pPr>
      <a:lvl7pPr marL="2057723" algn="l" defTabSz="685908" rtl="0" eaLnBrk="1" latinLnBrk="0" hangingPunct="1">
        <a:defRPr sz="1350" kern="1200">
          <a:solidFill>
            <a:schemeClr val="tx1"/>
          </a:solidFill>
          <a:latin typeface="+mn-lt"/>
          <a:ea typeface="+mn-ea"/>
          <a:cs typeface="+mn-cs"/>
        </a:defRPr>
      </a:lvl7pPr>
      <a:lvl8pPr marL="2400678" algn="l" defTabSz="685908" rtl="0" eaLnBrk="1" latinLnBrk="0" hangingPunct="1">
        <a:defRPr sz="1350" kern="1200">
          <a:solidFill>
            <a:schemeClr val="tx1"/>
          </a:solidFill>
          <a:latin typeface="+mn-lt"/>
          <a:ea typeface="+mn-ea"/>
          <a:cs typeface="+mn-cs"/>
        </a:defRPr>
      </a:lvl8pPr>
      <a:lvl9pPr marL="2743631" algn="l" defTabSz="68590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EEEC92-4B1C-4A23-8D90-95F7EC9D45F0}" type="datetimeFigureOut">
              <a:rPr lang="en-US" smtClean="0"/>
              <a:t>12/5/2022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94989-BA5A-415B-A97D-DF96BF51112A}" type="slidenum">
              <a:rPr lang="en-US" smtClean="0"/>
              <a:t>‹#›</a:t>
            </a:fld>
            <a:endParaRPr lang="en-US"/>
          </a:p>
        </p:txBody>
      </p:sp>
    </p:spTree>
    <p:extLst>
      <p:ext uri="{BB962C8B-B14F-4D97-AF65-F5344CB8AC3E}">
        <p14:creationId xmlns:p14="http://schemas.microsoft.com/office/powerpoint/2010/main" val="17649184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9153122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p:txStyles>
    <p:titleStyle>
      <a:lvl1pPr algn="l" defTabSz="685891" rtl="0" eaLnBrk="1" latinLnBrk="0" hangingPunct="1">
        <a:lnSpc>
          <a:spcPct val="90000"/>
        </a:lnSpc>
        <a:spcBef>
          <a:spcPct val="0"/>
        </a:spcBef>
        <a:buNone/>
        <a:defRPr sz="3301" kern="1200">
          <a:solidFill>
            <a:schemeClr val="tx1"/>
          </a:solidFill>
          <a:latin typeface="+mj-lt"/>
          <a:ea typeface="+mj-ea"/>
          <a:cs typeface="+mj-cs"/>
        </a:defRPr>
      </a:lvl1pPr>
    </p:titleStyle>
    <p:bodyStyle>
      <a:lvl1pPr marL="171473" indent="-171473" algn="l" defTabSz="685891" rtl="0" eaLnBrk="1" latinLnBrk="0" hangingPunct="1">
        <a:lnSpc>
          <a:spcPct val="90000"/>
        </a:lnSpc>
        <a:spcBef>
          <a:spcPts val="751"/>
        </a:spcBef>
        <a:buFont typeface="Arial" panose="020B0604020202020204" pitchFamily="34" charset="0"/>
        <a:buChar char="•"/>
        <a:defRPr sz="2101" kern="1200">
          <a:solidFill>
            <a:schemeClr val="tx1"/>
          </a:solidFill>
          <a:latin typeface="+mn-lt"/>
          <a:ea typeface="+mn-ea"/>
          <a:cs typeface="+mn-cs"/>
        </a:defRPr>
      </a:lvl1pPr>
      <a:lvl2pPr marL="514418" indent="-171473" algn="l" defTabSz="685891" rtl="0" eaLnBrk="1" latinLnBrk="0" hangingPunct="1">
        <a:lnSpc>
          <a:spcPct val="90000"/>
        </a:lnSpc>
        <a:spcBef>
          <a:spcPts val="375"/>
        </a:spcBef>
        <a:buFont typeface="Arial" panose="020B0604020202020204" pitchFamily="34" charset="0"/>
        <a:buChar char="•"/>
        <a:defRPr sz="1801" kern="1200">
          <a:solidFill>
            <a:schemeClr val="tx1"/>
          </a:solidFill>
          <a:latin typeface="+mn-lt"/>
          <a:ea typeface="+mn-ea"/>
          <a:cs typeface="+mn-cs"/>
        </a:defRPr>
      </a:lvl2pPr>
      <a:lvl3pPr marL="857364" indent="-171473" algn="l" defTabSz="68589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309" indent="-171473" algn="l" defTabSz="6858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255" indent="-171473" algn="l" defTabSz="6858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6200" indent="-171473" algn="l" defTabSz="6858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9144" indent="-171473" algn="l" defTabSz="6858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2090" indent="-171473" algn="l" defTabSz="6858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5035" indent="-171473" algn="l" defTabSz="68589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891" rtl="0" eaLnBrk="1" latinLnBrk="0" hangingPunct="1">
        <a:defRPr sz="1351" kern="1200">
          <a:solidFill>
            <a:schemeClr val="tx1"/>
          </a:solidFill>
          <a:latin typeface="+mn-lt"/>
          <a:ea typeface="+mn-ea"/>
          <a:cs typeface="+mn-cs"/>
        </a:defRPr>
      </a:lvl1pPr>
      <a:lvl2pPr marL="342946" algn="l" defTabSz="685891" rtl="0" eaLnBrk="1" latinLnBrk="0" hangingPunct="1">
        <a:defRPr sz="1351" kern="1200">
          <a:solidFill>
            <a:schemeClr val="tx1"/>
          </a:solidFill>
          <a:latin typeface="+mn-lt"/>
          <a:ea typeface="+mn-ea"/>
          <a:cs typeface="+mn-cs"/>
        </a:defRPr>
      </a:lvl2pPr>
      <a:lvl3pPr marL="685891" algn="l" defTabSz="685891" rtl="0" eaLnBrk="1" latinLnBrk="0" hangingPunct="1">
        <a:defRPr sz="1351" kern="1200">
          <a:solidFill>
            <a:schemeClr val="tx1"/>
          </a:solidFill>
          <a:latin typeface="+mn-lt"/>
          <a:ea typeface="+mn-ea"/>
          <a:cs typeface="+mn-cs"/>
        </a:defRPr>
      </a:lvl3pPr>
      <a:lvl4pPr marL="1028837" algn="l" defTabSz="685891" rtl="0" eaLnBrk="1" latinLnBrk="0" hangingPunct="1">
        <a:defRPr sz="1351" kern="1200">
          <a:solidFill>
            <a:schemeClr val="tx1"/>
          </a:solidFill>
          <a:latin typeface="+mn-lt"/>
          <a:ea typeface="+mn-ea"/>
          <a:cs typeface="+mn-cs"/>
        </a:defRPr>
      </a:lvl4pPr>
      <a:lvl5pPr marL="1371782" algn="l" defTabSz="685891" rtl="0" eaLnBrk="1" latinLnBrk="0" hangingPunct="1">
        <a:defRPr sz="1351" kern="1200">
          <a:solidFill>
            <a:schemeClr val="tx1"/>
          </a:solidFill>
          <a:latin typeface="+mn-lt"/>
          <a:ea typeface="+mn-ea"/>
          <a:cs typeface="+mn-cs"/>
        </a:defRPr>
      </a:lvl5pPr>
      <a:lvl6pPr marL="1714728" algn="l" defTabSz="685891" rtl="0" eaLnBrk="1" latinLnBrk="0" hangingPunct="1">
        <a:defRPr sz="1351" kern="1200">
          <a:solidFill>
            <a:schemeClr val="tx1"/>
          </a:solidFill>
          <a:latin typeface="+mn-lt"/>
          <a:ea typeface="+mn-ea"/>
          <a:cs typeface="+mn-cs"/>
        </a:defRPr>
      </a:lvl6pPr>
      <a:lvl7pPr marL="2057671" algn="l" defTabSz="685891" rtl="0" eaLnBrk="1" latinLnBrk="0" hangingPunct="1">
        <a:defRPr sz="1351" kern="1200">
          <a:solidFill>
            <a:schemeClr val="tx1"/>
          </a:solidFill>
          <a:latin typeface="+mn-lt"/>
          <a:ea typeface="+mn-ea"/>
          <a:cs typeface="+mn-cs"/>
        </a:defRPr>
      </a:lvl7pPr>
      <a:lvl8pPr marL="2400619" algn="l" defTabSz="685891" rtl="0" eaLnBrk="1" latinLnBrk="0" hangingPunct="1">
        <a:defRPr sz="1351" kern="1200">
          <a:solidFill>
            <a:schemeClr val="tx1"/>
          </a:solidFill>
          <a:latin typeface="+mn-lt"/>
          <a:ea typeface="+mn-ea"/>
          <a:cs typeface="+mn-cs"/>
        </a:defRPr>
      </a:lvl8pPr>
      <a:lvl9pPr marL="2743562" algn="l" defTabSz="685891" rtl="0" eaLnBrk="1" latinLnBrk="0" hangingPunct="1">
        <a:defRPr sz="135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8164D-7DE4-4F26-8BC8-6666E2EAA474}" type="datetimeFigureOut">
              <a:rPr lang="en-GB" smtClean="0"/>
              <a:t>05/12/2022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84B935-8937-4A72-9C21-376618BDBB66}" type="slidenum">
              <a:rPr lang="en-GB" smtClean="0"/>
              <a:t>‹#›</a:t>
            </a:fld>
            <a:endParaRPr lang="en-GB"/>
          </a:p>
        </p:txBody>
      </p:sp>
    </p:spTree>
    <p:extLst>
      <p:ext uri="{BB962C8B-B14F-4D97-AF65-F5344CB8AC3E}">
        <p14:creationId xmlns:p14="http://schemas.microsoft.com/office/powerpoint/2010/main" val="36687925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87570341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64740814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12/5/2022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400387017"/>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7BA64AB-2709-4B49-8B75-3F4E6CE54E92}"/>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50765ADB-B222-4783-B3BC-972E8A758D52}"/>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C1CB1EDF-7297-4834-B41C-1A881C7E94E9}"/>
              </a:ext>
            </a:extLst>
          </p:cNvPr>
          <p:cNvSpPr>
            <a:spLocks noGrp="1" noChangeArrowheads="1"/>
          </p:cNvSpPr>
          <p:nvPr>
            <p:ph type="dt" sz="half" idx="2"/>
          </p:nvPr>
        </p:nvSpPr>
        <p:spPr bwMode="auto">
          <a:xfrm>
            <a:off x="914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GB" altLang="en-US"/>
          </a:p>
        </p:txBody>
      </p:sp>
      <p:sp>
        <p:nvSpPr>
          <p:cNvPr id="1029" name="Rectangle 5">
            <a:extLst>
              <a:ext uri="{FF2B5EF4-FFF2-40B4-BE49-F238E27FC236}">
                <a16:creationId xmlns:a16="http://schemas.microsoft.com/office/drawing/2014/main" id="{11B01641-327F-448E-8689-EED106569EC5}"/>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GB" altLang="en-US"/>
          </a:p>
        </p:txBody>
      </p:sp>
      <p:sp>
        <p:nvSpPr>
          <p:cNvPr id="1030" name="Rectangle 6">
            <a:extLst>
              <a:ext uri="{FF2B5EF4-FFF2-40B4-BE49-F238E27FC236}">
                <a16:creationId xmlns:a16="http://schemas.microsoft.com/office/drawing/2014/main" id="{7E36F87B-E402-4791-9D3D-3953C68A88EF}"/>
              </a:ext>
            </a:extLst>
          </p:cNvPr>
          <p:cNvSpPr>
            <a:spLocks noGrp="1" noChangeArrowheads="1"/>
          </p:cNvSpPr>
          <p:nvPr>
            <p:ph type="sldNum" sz="quarter" idx="4"/>
          </p:nvPr>
        </p:nvSpPr>
        <p:spPr bwMode="auto">
          <a:xfrm>
            <a:off x="87376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54EBFA2A-C6FB-4FFB-8C9D-81D509E9144F}" type="slidenum">
              <a:rPr lang="en-GB" altLang="en-US"/>
              <a:pPr/>
              <a:t>‹#›</a:t>
            </a:fld>
            <a:endParaRPr lang="en-GB" altLang="en-US"/>
          </a:p>
        </p:txBody>
      </p:sp>
      <p:sp>
        <p:nvSpPr>
          <p:cNvPr id="10" name="Text Box 13">
            <a:extLst>
              <a:ext uri="{FF2B5EF4-FFF2-40B4-BE49-F238E27FC236}">
                <a16:creationId xmlns:a16="http://schemas.microsoft.com/office/drawing/2014/main" id="{8A91F82D-51A3-4C22-8A32-0F3425BB22E0}"/>
              </a:ext>
            </a:extLst>
          </p:cNvPr>
          <p:cNvSpPr txBox="1">
            <a:spLocks noChangeArrowheads="1"/>
          </p:cNvSpPr>
          <p:nvPr userDrawn="1"/>
        </p:nvSpPr>
        <p:spPr bwMode="auto">
          <a:xfrm>
            <a:off x="247651" y="6416676"/>
            <a:ext cx="11523133" cy="188913"/>
          </a:xfrm>
          <a:prstGeom prst="rect">
            <a:avLst/>
          </a:prstGeom>
          <a:noFill/>
          <a:ln>
            <a:noFill/>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sz="800" dirty="0">
                <a:solidFill>
                  <a:srgbClr val="000000"/>
                </a:solidFill>
                <a:latin typeface="Arial"/>
                <a:ea typeface="Verdana" panose="020B0604030504040204" pitchFamily="34" charset="0"/>
                <a:cs typeface="Verdana" panose="020B0604030504040204" pitchFamily="34" charset="0"/>
              </a:rPr>
              <a:t>Copyright © 2019, 2017, 2015 Pearson Education, Inc. All Rights Reserved</a:t>
            </a:r>
            <a:endParaRPr lang="en-GB" sz="800" dirty="0">
              <a:solidFill>
                <a:srgbClr val="000000"/>
              </a:solidFill>
              <a:latin typeface="Arial"/>
              <a:ea typeface="Verdana" panose="020B0604030504040204" pitchFamily="34" charset="0"/>
              <a:cs typeface="Verdana" panose="020B0604030504040204" pitchFamily="34" charset="0"/>
            </a:endParaRPr>
          </a:p>
        </p:txBody>
      </p:sp>
      <p:pic>
        <p:nvPicPr>
          <p:cNvPr id="1032" name="Picture 8" descr="Pearson Logo">
            <a:extLst>
              <a:ext uri="{FF2B5EF4-FFF2-40B4-BE49-F238E27FC236}">
                <a16:creationId xmlns:a16="http://schemas.microsoft.com/office/drawing/2014/main" id="{709F5523-0C4D-4FA9-A606-01525C9D86E9}"/>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09601" y="6376988"/>
            <a:ext cx="1223433"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749351"/>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hyperlink" Target="https://www.investopedia.com/terms/f/financial-statements.asp"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hyperlink" Target="https://www.gov.uk/government/organisations/companies-house" TargetMode="External"/><Relationship Id="rId2" Type="http://schemas.openxmlformats.org/officeDocument/2006/relationships/notesSlide" Target="../notesSlides/notesSlide8.xml"/><Relationship Id="rId1" Type="http://schemas.openxmlformats.org/officeDocument/2006/relationships/slideLayout" Target="../slideLayouts/slideLayout32.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hyperlink" Target="http://music.stackexchange.com/questions/22991/what-is-the-purpose-of-the-pop-filter" TargetMode="External"/><Relationship Id="rId2" Type="http://schemas.openxmlformats.org/officeDocument/2006/relationships/image" Target="../media/image3.jpeg"/><Relationship Id="rId1" Type="http://schemas.openxmlformats.org/officeDocument/2006/relationships/slideLayout" Target="../slideLayouts/slideLayout42.xml"/><Relationship Id="rId4" Type="http://schemas.openxmlformats.org/officeDocument/2006/relationships/hyperlink" Target="https://creativecommons.org/licenses/by-sa/3.0/"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8" Type="http://schemas.openxmlformats.org/officeDocument/2006/relationships/hyperlink" Target="http://commons.wikimedia.org/wiki/File:Money_Cash.jpg" TargetMode="External"/><Relationship Id="rId3" Type="http://schemas.openxmlformats.org/officeDocument/2006/relationships/image" Target="../media/image22.jpg"/><Relationship Id="rId7" Type="http://schemas.openxmlformats.org/officeDocument/2006/relationships/image" Target="../media/image24.jpg"/><Relationship Id="rId12" Type="http://schemas.openxmlformats.org/officeDocument/2006/relationships/hyperlink" Target="https://en.wikipedia.org/wiki/Food" TargetMode="External"/><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openxmlformats.org/officeDocument/2006/relationships/hyperlink" Target="https://en.wikipedia.org/wiki/United_Office_Building" TargetMode="External"/><Relationship Id="rId11" Type="http://schemas.openxmlformats.org/officeDocument/2006/relationships/image" Target="../media/image26.jpg"/><Relationship Id="rId5" Type="http://schemas.openxmlformats.org/officeDocument/2006/relationships/image" Target="../media/image23.JPG"/><Relationship Id="rId10" Type="http://schemas.openxmlformats.org/officeDocument/2006/relationships/hyperlink" Target="https://en.wikipedia.org/wiki/Hydraulic_machinery" TargetMode="External"/><Relationship Id="rId4" Type="http://schemas.openxmlformats.org/officeDocument/2006/relationships/hyperlink" Target="https://en.wikipedia.org/wiki/Disney.com" TargetMode="External"/><Relationship Id="rId9"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hyperlink" Target="https://en.wikipedia.org/wiki/Hydraulic_machinery" TargetMode="External"/><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8" Type="http://schemas.openxmlformats.org/officeDocument/2006/relationships/hyperlink" Target="https://www.mynextmove.org/profile/summary/43-3031.00" TargetMode="External"/><Relationship Id="rId13"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4.jpg"/><Relationship Id="rId12" Type="http://schemas.openxmlformats.org/officeDocument/2006/relationships/hyperlink" Target="https://soundsandcolours.com/subjects/travel/stocks-in-latin-america-what-you-need-to-know-47748/" TargetMode="External"/><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hyperlink" Target="http://www.finsmes.com/2019/05/netflix-acquires-childrens-learning-and-entertainment-brand-storybots.html" TargetMode="External"/><Relationship Id="rId11" Type="http://schemas.openxmlformats.org/officeDocument/2006/relationships/image" Target="../media/image46.jpg"/><Relationship Id="rId5" Type="http://schemas.openxmlformats.org/officeDocument/2006/relationships/image" Target="../media/image43.jpg"/><Relationship Id="rId10" Type="http://schemas.openxmlformats.org/officeDocument/2006/relationships/hyperlink" Target="https://en.wikipedia.org/wiki/Izmailovo_Hotel" TargetMode="External"/><Relationship Id="rId4" Type="http://schemas.openxmlformats.org/officeDocument/2006/relationships/hyperlink" Target="http://commons.wikimedia.org/wiki/File:Shop_in_Oslo,_Norway,_at_the_Railway_Sentral_Station.JPG" TargetMode="External"/><Relationship Id="rId9" Type="http://schemas.openxmlformats.org/officeDocument/2006/relationships/image" Target="../media/image45.jpg"/><Relationship Id="rId14" Type="http://schemas.openxmlformats.org/officeDocument/2006/relationships/hyperlink" Target="https://sco.wikipedia.org/wiki/Mickey_Mous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40.xml.rels><?xml version="1.0" encoding="UTF-8" standalone="yes"?>
<Relationships xmlns="http://schemas.openxmlformats.org/package/2006/relationships"><Relationship Id="rId8" Type="http://schemas.openxmlformats.org/officeDocument/2006/relationships/hyperlink" Target="http://www.pngall.com/light-bulb-png" TargetMode="External"/><Relationship Id="rId13"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0.png"/><Relationship Id="rId12" Type="http://schemas.openxmlformats.org/officeDocument/2006/relationships/hyperlink" Target="https://www.iconographystudios.net/matte-silver-sprinter-van-wrap/" TargetMode="External"/><Relationship Id="rId2" Type="http://schemas.openxmlformats.org/officeDocument/2006/relationships/notesSlide" Target="../notesSlides/notesSlide19.xml"/><Relationship Id="rId16" Type="http://schemas.openxmlformats.org/officeDocument/2006/relationships/hyperlink" Target="https://en.wikipedia.org/wiki/Amazon_Web_Services" TargetMode="External"/><Relationship Id="rId1" Type="http://schemas.openxmlformats.org/officeDocument/2006/relationships/slideLayout" Target="../slideLayouts/slideLayout16.xml"/><Relationship Id="rId6" Type="http://schemas.openxmlformats.org/officeDocument/2006/relationships/hyperlink" Target="http://commons.wikimedia.org/wiki/File:Champs-%C3%89lys%C3%A9es_Shops_in_Paris,_France.JPG" TargetMode="External"/><Relationship Id="rId11" Type="http://schemas.openxmlformats.org/officeDocument/2006/relationships/image" Target="../media/image52.gif"/><Relationship Id="rId5" Type="http://schemas.openxmlformats.org/officeDocument/2006/relationships/image" Target="../media/image49.JPG"/><Relationship Id="rId15" Type="http://schemas.openxmlformats.org/officeDocument/2006/relationships/image" Target="../media/image54.png"/><Relationship Id="rId10" Type="http://schemas.openxmlformats.org/officeDocument/2006/relationships/hyperlink" Target="http://www.wanderingspice.com/2015/09/15/a-week-of-groceries/" TargetMode="External"/><Relationship Id="rId4" Type="http://schemas.openxmlformats.org/officeDocument/2006/relationships/hyperlink" Target="https://www.peoplematters.in/article/diversity/how-to-support-continuous-learning-for-women-17391" TargetMode="External"/><Relationship Id="rId9" Type="http://schemas.openxmlformats.org/officeDocument/2006/relationships/image" Target="../media/image51.jpg"/><Relationship Id="rId14" Type="http://schemas.openxmlformats.org/officeDocument/2006/relationships/hyperlink" Target="http://www.pngall.com/telephone-pn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0.xml"/><Relationship Id="rId1" Type="http://schemas.openxmlformats.org/officeDocument/2006/relationships/slideLayout" Target="../slideLayouts/slideLayout99.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24.xml"/><Relationship Id="rId1" Type="http://schemas.openxmlformats.org/officeDocument/2006/relationships/slideLayout" Target="../slideLayouts/slideLayout9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82E327C7-CFC0-49FD-9F45-B4B49768956A}"/>
              </a:ext>
            </a:extLst>
          </p:cNvPr>
          <p:cNvSpPr>
            <a:spLocks noGrp="1" noChangeArrowheads="1"/>
          </p:cNvSpPr>
          <p:nvPr>
            <p:ph type="ctrTitle"/>
          </p:nvPr>
        </p:nvSpPr>
        <p:spPr>
          <a:xfrm>
            <a:off x="1044733" y="907416"/>
            <a:ext cx="5418774" cy="2521584"/>
          </a:xfrm>
        </p:spPr>
        <p:txBody>
          <a:bodyPr/>
          <a:lstStyle/>
          <a:p>
            <a:r>
              <a:rPr lang="en-GB" altLang="en-US" dirty="0"/>
              <a:t>MN7029 – Financial Decision Making</a:t>
            </a:r>
            <a:endParaRPr lang="en-US" altLang="en-US" dirty="0"/>
          </a:p>
        </p:txBody>
      </p:sp>
      <p:sp>
        <p:nvSpPr>
          <p:cNvPr id="4099" name="Subtitle 2">
            <a:extLst>
              <a:ext uri="{FF2B5EF4-FFF2-40B4-BE49-F238E27FC236}">
                <a16:creationId xmlns:a16="http://schemas.microsoft.com/office/drawing/2014/main" id="{6D434FBA-1731-4F02-8F4C-319B13D1B897}"/>
              </a:ext>
            </a:extLst>
          </p:cNvPr>
          <p:cNvSpPr>
            <a:spLocks noGrp="1" noChangeArrowheads="1"/>
          </p:cNvSpPr>
          <p:nvPr>
            <p:ph type="subTitle" idx="1"/>
          </p:nvPr>
        </p:nvSpPr>
        <p:spPr>
          <a:xfrm>
            <a:off x="553720" y="4225925"/>
            <a:ext cx="6400800" cy="1752600"/>
          </a:xfrm>
        </p:spPr>
        <p:txBody>
          <a:bodyPr/>
          <a:lstStyle/>
          <a:p>
            <a:r>
              <a:rPr lang="en-US" altLang="en-US" sz="4800" dirty="0"/>
              <a:t>1.2 Reviewing financial statements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75C8-6A55-FBA1-99D9-018EEAE2DB38}"/>
              </a:ext>
            </a:extLst>
          </p:cNvPr>
          <p:cNvSpPr>
            <a:spLocks noGrp="1"/>
          </p:cNvSpPr>
          <p:nvPr>
            <p:ph type="title"/>
          </p:nvPr>
        </p:nvSpPr>
        <p:spPr/>
        <p:txBody>
          <a:bodyPr/>
          <a:lstStyle/>
          <a:p>
            <a:r>
              <a:rPr lang="en-GB" dirty="0"/>
              <a:t>Public or Private Company</a:t>
            </a:r>
          </a:p>
        </p:txBody>
      </p:sp>
      <p:sp>
        <p:nvSpPr>
          <p:cNvPr id="3" name="Content Placeholder 2">
            <a:extLst>
              <a:ext uri="{FF2B5EF4-FFF2-40B4-BE49-F238E27FC236}">
                <a16:creationId xmlns:a16="http://schemas.microsoft.com/office/drawing/2014/main" id="{06F0F1CD-30B9-7395-B482-EE210C591863}"/>
              </a:ext>
            </a:extLst>
          </p:cNvPr>
          <p:cNvSpPr>
            <a:spLocks noGrp="1"/>
          </p:cNvSpPr>
          <p:nvPr>
            <p:ph idx="1"/>
          </p:nvPr>
        </p:nvSpPr>
        <p:spPr/>
        <p:txBody>
          <a:bodyPr>
            <a:normAutofit lnSpcReduction="10000"/>
          </a:bodyPr>
          <a:lstStyle/>
          <a:p>
            <a:r>
              <a:rPr lang="en-GB" dirty="0"/>
              <a:t>A private company (in the UK a Ltd) is held privately, usually by founders or other private individual investors.</a:t>
            </a:r>
          </a:p>
          <a:p>
            <a:pPr lvl="1"/>
            <a:r>
              <a:rPr lang="en-GB" dirty="0"/>
              <a:t>The general public cannot buy or sell shares in Limited</a:t>
            </a:r>
          </a:p>
          <a:p>
            <a:pPr lvl="1"/>
            <a:r>
              <a:rPr lang="en-GB" dirty="0"/>
              <a:t>May invite specific people to invest (e.g. a Private Equity Fund or Business Angel)</a:t>
            </a:r>
          </a:p>
          <a:p>
            <a:pPr lvl="1"/>
            <a:r>
              <a:rPr lang="en-GB" dirty="0"/>
              <a:t>Does not appear on a Stock Exchange</a:t>
            </a:r>
          </a:p>
          <a:p>
            <a:r>
              <a:rPr lang="en-GB" dirty="0"/>
              <a:t>A public company (in the UK a Plc) has sold some or all of its shares to the general public by way of an Initial Public Offering (IPO).</a:t>
            </a:r>
          </a:p>
          <a:p>
            <a:pPr lvl="1"/>
            <a:r>
              <a:rPr lang="en-GB" dirty="0"/>
              <a:t>Listed on a stock exchange</a:t>
            </a:r>
          </a:p>
          <a:p>
            <a:pPr lvl="1"/>
            <a:r>
              <a:rPr lang="en-GB" dirty="0"/>
              <a:t>Public can buy and sell shares on investment platforms</a:t>
            </a:r>
          </a:p>
          <a:p>
            <a:pPr lvl="1"/>
            <a:r>
              <a:rPr lang="en-GB" dirty="0"/>
              <a:t>Has a higher level of scrutiny</a:t>
            </a:r>
          </a:p>
        </p:txBody>
      </p:sp>
    </p:spTree>
    <p:extLst>
      <p:ext uri="{BB962C8B-B14F-4D97-AF65-F5344CB8AC3E}">
        <p14:creationId xmlns:p14="http://schemas.microsoft.com/office/powerpoint/2010/main" val="3718914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F75C8-6A55-FBA1-99D9-018EEAE2DB38}"/>
              </a:ext>
            </a:extLst>
          </p:cNvPr>
          <p:cNvSpPr>
            <a:spLocks noGrp="1"/>
          </p:cNvSpPr>
          <p:nvPr>
            <p:ph type="title"/>
          </p:nvPr>
        </p:nvSpPr>
        <p:spPr/>
        <p:txBody>
          <a:bodyPr/>
          <a:lstStyle/>
          <a:p>
            <a:r>
              <a:rPr lang="en-GB" dirty="0"/>
              <a:t>Public or Private Company</a:t>
            </a:r>
          </a:p>
        </p:txBody>
      </p:sp>
      <p:sp>
        <p:nvSpPr>
          <p:cNvPr id="3" name="Content Placeholder 2">
            <a:extLst>
              <a:ext uri="{FF2B5EF4-FFF2-40B4-BE49-F238E27FC236}">
                <a16:creationId xmlns:a16="http://schemas.microsoft.com/office/drawing/2014/main" id="{06F0F1CD-30B9-7395-B482-EE210C591863}"/>
              </a:ext>
            </a:extLst>
          </p:cNvPr>
          <p:cNvSpPr>
            <a:spLocks noGrp="1"/>
          </p:cNvSpPr>
          <p:nvPr>
            <p:ph idx="1"/>
          </p:nvPr>
        </p:nvSpPr>
        <p:spPr/>
        <p:txBody>
          <a:bodyPr/>
          <a:lstStyle/>
          <a:p>
            <a:r>
              <a:rPr lang="en-GB" dirty="0"/>
              <a:t>Public companies tend to be larger and have more access to funding, but there are some very large private companies</a:t>
            </a:r>
          </a:p>
          <a:p>
            <a:endParaRPr lang="en-GB" dirty="0"/>
          </a:p>
          <a:p>
            <a:pPr marL="0" indent="0">
              <a:buNone/>
            </a:pPr>
            <a:endParaRPr lang="en-GB" dirty="0"/>
          </a:p>
        </p:txBody>
      </p:sp>
      <p:pic>
        <p:nvPicPr>
          <p:cNvPr id="5" name="Picture 4">
            <a:extLst>
              <a:ext uri="{FF2B5EF4-FFF2-40B4-BE49-F238E27FC236}">
                <a16:creationId xmlns:a16="http://schemas.microsoft.com/office/drawing/2014/main" id="{BB7637C8-A7BE-4F5C-775A-1F7E6B5B3638}"/>
              </a:ext>
            </a:extLst>
          </p:cNvPr>
          <p:cNvPicPr>
            <a:picLocks noChangeAspect="1"/>
          </p:cNvPicPr>
          <p:nvPr/>
        </p:nvPicPr>
        <p:blipFill>
          <a:blip r:embed="rId3"/>
          <a:stretch>
            <a:fillRect/>
          </a:stretch>
        </p:blipFill>
        <p:spPr>
          <a:xfrm>
            <a:off x="838200" y="3086766"/>
            <a:ext cx="4382112" cy="1829055"/>
          </a:xfrm>
          <a:prstGeom prst="rect">
            <a:avLst/>
          </a:prstGeom>
        </p:spPr>
      </p:pic>
      <p:pic>
        <p:nvPicPr>
          <p:cNvPr id="7" name="Picture 6">
            <a:extLst>
              <a:ext uri="{FF2B5EF4-FFF2-40B4-BE49-F238E27FC236}">
                <a16:creationId xmlns:a16="http://schemas.microsoft.com/office/drawing/2014/main" id="{D4B1D77B-EC8E-0C89-157E-C354BB5BF941}"/>
              </a:ext>
            </a:extLst>
          </p:cNvPr>
          <p:cNvPicPr>
            <a:picLocks noChangeAspect="1"/>
          </p:cNvPicPr>
          <p:nvPr/>
        </p:nvPicPr>
        <p:blipFill>
          <a:blip r:embed="rId4"/>
          <a:stretch>
            <a:fillRect/>
          </a:stretch>
        </p:blipFill>
        <p:spPr>
          <a:xfrm>
            <a:off x="7517571" y="4594532"/>
            <a:ext cx="2619741" cy="2019582"/>
          </a:xfrm>
          <a:prstGeom prst="rect">
            <a:avLst/>
          </a:prstGeom>
        </p:spPr>
      </p:pic>
      <p:pic>
        <p:nvPicPr>
          <p:cNvPr id="9" name="Picture 8">
            <a:extLst>
              <a:ext uri="{FF2B5EF4-FFF2-40B4-BE49-F238E27FC236}">
                <a16:creationId xmlns:a16="http://schemas.microsoft.com/office/drawing/2014/main" id="{47D3DD84-7092-F6A9-9C21-A80B7106594A}"/>
              </a:ext>
            </a:extLst>
          </p:cNvPr>
          <p:cNvPicPr>
            <a:picLocks noChangeAspect="1"/>
          </p:cNvPicPr>
          <p:nvPr/>
        </p:nvPicPr>
        <p:blipFill>
          <a:blip r:embed="rId5"/>
          <a:stretch>
            <a:fillRect/>
          </a:stretch>
        </p:blipFill>
        <p:spPr>
          <a:xfrm>
            <a:off x="5988380" y="2905236"/>
            <a:ext cx="4010585" cy="1619476"/>
          </a:xfrm>
          <a:prstGeom prst="rect">
            <a:avLst/>
          </a:prstGeom>
        </p:spPr>
      </p:pic>
      <p:pic>
        <p:nvPicPr>
          <p:cNvPr id="11" name="Picture 10">
            <a:extLst>
              <a:ext uri="{FF2B5EF4-FFF2-40B4-BE49-F238E27FC236}">
                <a16:creationId xmlns:a16="http://schemas.microsoft.com/office/drawing/2014/main" id="{86387027-E2F8-BCED-58D0-E8EA3A190A2F}"/>
              </a:ext>
            </a:extLst>
          </p:cNvPr>
          <p:cNvPicPr>
            <a:picLocks noChangeAspect="1"/>
          </p:cNvPicPr>
          <p:nvPr/>
        </p:nvPicPr>
        <p:blipFill>
          <a:blip r:embed="rId6"/>
          <a:stretch>
            <a:fillRect/>
          </a:stretch>
        </p:blipFill>
        <p:spPr>
          <a:xfrm>
            <a:off x="1792985" y="5292150"/>
            <a:ext cx="4057932" cy="884812"/>
          </a:xfrm>
          <a:prstGeom prst="rect">
            <a:avLst/>
          </a:prstGeom>
        </p:spPr>
      </p:pic>
    </p:spTree>
    <p:extLst>
      <p:ext uri="{BB962C8B-B14F-4D97-AF65-F5344CB8AC3E}">
        <p14:creationId xmlns:p14="http://schemas.microsoft.com/office/powerpoint/2010/main" val="2118776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BGRectangle">
            <a:extLst>
              <a:ext uri="{FF2B5EF4-FFF2-40B4-BE49-F238E27FC236}">
                <a16:creationId xmlns:a16="http://schemas.microsoft.com/office/drawing/2014/main" id="{F1611BA9-268A-49A6-84F8-FC9153668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9D810A9-3422-4550-99D1-55D1A5A57BCA}"/>
              </a:ext>
            </a:extLst>
          </p:cNvPr>
          <p:cNvPicPr>
            <a:picLocks noChangeAspect="1"/>
          </p:cNvPicPr>
          <p:nvPr/>
        </p:nvPicPr>
        <p:blipFill rotWithShape="1">
          <a:blip r:embed="rId3">
            <a:alphaModFix amt="21000"/>
          </a:blip>
          <a:srcRect b="3433"/>
          <a:stretch/>
        </p:blipFill>
        <p:spPr>
          <a:xfrm>
            <a:off x="20" y="1"/>
            <a:ext cx="12191980" cy="6857999"/>
          </a:xfrm>
          <a:prstGeom prst="rect">
            <a:avLst/>
          </a:prstGeom>
        </p:spPr>
      </p:pic>
      <p:sp>
        <p:nvSpPr>
          <p:cNvPr id="2" name="Title 1">
            <a:extLst>
              <a:ext uri="{FF2B5EF4-FFF2-40B4-BE49-F238E27FC236}">
                <a16:creationId xmlns:a16="http://schemas.microsoft.com/office/drawing/2014/main" id="{16ECFE5F-4423-4167-AA3E-B43EA5DC6106}"/>
              </a:ext>
            </a:extLst>
          </p:cNvPr>
          <p:cNvSpPr>
            <a:spLocks noGrp="1"/>
          </p:cNvSpPr>
          <p:nvPr>
            <p:ph type="ctrTitle"/>
          </p:nvPr>
        </p:nvSpPr>
        <p:spPr>
          <a:xfrm>
            <a:off x="616012" y="758363"/>
            <a:ext cx="3281285" cy="4457696"/>
          </a:xfrm>
        </p:spPr>
        <p:txBody>
          <a:bodyPr vert="horz" lIns="91440" tIns="45720" rIns="91440" bIns="45720" rtlCol="0" anchor="ctr">
            <a:normAutofit/>
          </a:bodyPr>
          <a:lstStyle/>
          <a:p>
            <a:r>
              <a:rPr lang="en-US" sz="4800" dirty="0">
                <a:solidFill>
                  <a:srgbClr val="FFFFFF"/>
                </a:solidFill>
                <a:latin typeface="+mj-lt"/>
              </a:rPr>
              <a:t>What is accounting?</a:t>
            </a:r>
          </a:p>
        </p:txBody>
      </p:sp>
      <p:sp>
        <p:nvSpPr>
          <p:cNvPr id="3" name="Subtitle 2">
            <a:extLst>
              <a:ext uri="{FF2B5EF4-FFF2-40B4-BE49-F238E27FC236}">
                <a16:creationId xmlns:a16="http://schemas.microsoft.com/office/drawing/2014/main" id="{E1BE8125-0F3C-437F-9C9B-0229D2A7EF30}"/>
              </a:ext>
            </a:extLst>
          </p:cNvPr>
          <p:cNvSpPr>
            <a:spLocks noGrp="1"/>
          </p:cNvSpPr>
          <p:nvPr>
            <p:ph type="subTitle" idx="1"/>
          </p:nvPr>
        </p:nvSpPr>
        <p:spPr>
          <a:xfrm>
            <a:off x="4705565" y="758363"/>
            <a:ext cx="6938446" cy="5320725"/>
          </a:xfrm>
        </p:spPr>
        <p:txBody>
          <a:bodyPr vert="horz" lIns="91440" tIns="45720" rIns="91440" bIns="45720" rtlCol="0" anchor="ctr">
            <a:noAutofit/>
          </a:bodyPr>
          <a:lstStyle/>
          <a:p>
            <a:pPr>
              <a:lnSpc>
                <a:spcPct val="90000"/>
              </a:lnSpc>
              <a:spcBef>
                <a:spcPts val="1000"/>
              </a:spcBef>
            </a:pPr>
            <a:r>
              <a:rPr lang="en-US" sz="2800" dirty="0">
                <a:solidFill>
                  <a:srgbClr val="FFFFFF"/>
                </a:solidFill>
                <a:latin typeface="+mn-lt"/>
              </a:rPr>
              <a:t>A process of identifying, recording summarizing and reporting economic information or transactions to decision makers and stakeholders in the form of financial statements</a:t>
            </a:r>
          </a:p>
          <a:p>
            <a:pPr>
              <a:lnSpc>
                <a:spcPct val="90000"/>
              </a:lnSpc>
              <a:spcBef>
                <a:spcPts val="1000"/>
              </a:spcBef>
            </a:pPr>
            <a:r>
              <a:rPr lang="en-US" sz="2800" dirty="0">
                <a:solidFill>
                  <a:srgbClr val="FFFFFF"/>
                </a:solidFill>
                <a:latin typeface="+mn-lt"/>
              </a:rPr>
              <a:t>There is a difference between financial accounting and management accounting</a:t>
            </a:r>
          </a:p>
          <a:p>
            <a:pPr>
              <a:lnSpc>
                <a:spcPct val="90000"/>
              </a:lnSpc>
              <a:spcBef>
                <a:spcPts val="1000"/>
              </a:spcBef>
            </a:pPr>
            <a:r>
              <a:rPr lang="en-US" sz="2800" dirty="0">
                <a:solidFill>
                  <a:srgbClr val="FFFFFF"/>
                </a:solidFill>
                <a:latin typeface="+mn-lt"/>
              </a:rPr>
              <a:t>The accounting system is the steps performed to analyze, record, quantify and report economic events and their effects on an organization.  It must be designed to meet the needs of the users</a:t>
            </a:r>
          </a:p>
        </p:txBody>
      </p:sp>
      <p:sp>
        <p:nvSpPr>
          <p:cNvPr id="26" name="!!Line">
            <a:extLst>
              <a:ext uri="{FF2B5EF4-FFF2-40B4-BE49-F238E27FC236}">
                <a16:creationId xmlns:a16="http://schemas.microsoft.com/office/drawing/2014/main" id="{1825D5AF-D278-4D9A-A4F5-A1A1D35076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059474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71DF-B475-4BB9-A27D-A2FF13D02AA5}"/>
              </a:ext>
            </a:extLst>
          </p:cNvPr>
          <p:cNvSpPr>
            <a:spLocks noGrp="1"/>
          </p:cNvSpPr>
          <p:nvPr>
            <p:ph type="title"/>
          </p:nvPr>
        </p:nvSpPr>
        <p:spPr>
          <a:xfrm>
            <a:off x="4965430" y="629268"/>
            <a:ext cx="6586491" cy="1286160"/>
          </a:xfrm>
        </p:spPr>
        <p:txBody>
          <a:bodyPr anchor="b">
            <a:normAutofit/>
          </a:bodyPr>
          <a:lstStyle/>
          <a:p>
            <a:r>
              <a:rPr lang="en-GB" sz="4100" dirty="0">
                <a:latin typeface="Arial" panose="020B0604020202020204" pitchFamily="34" charset="0"/>
                <a:cs typeface="Arial" panose="020B0604020202020204" pitchFamily="34" charset="0"/>
              </a:rPr>
              <a:t>What are Financial Statements?</a:t>
            </a:r>
            <a:endParaRPr lang="en-US" sz="41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2CC2BD0-6DA0-47F5-9079-FDAB7104C85A}"/>
              </a:ext>
            </a:extLst>
          </p:cNvPr>
          <p:cNvSpPr>
            <a:spLocks noGrp="1"/>
          </p:cNvSpPr>
          <p:nvPr>
            <p:ph idx="1"/>
          </p:nvPr>
        </p:nvSpPr>
        <p:spPr>
          <a:xfrm>
            <a:off x="4965431" y="2438400"/>
            <a:ext cx="6586489" cy="3785419"/>
          </a:xfrm>
        </p:spPr>
        <p:txBody>
          <a:bodyPr>
            <a:normAutofit/>
          </a:bodyPr>
          <a:lstStyle/>
          <a:p>
            <a:r>
              <a:rPr lang="en-GB" sz="2000" dirty="0">
                <a:latin typeface="Arial" panose="020B0604020202020204" pitchFamily="34" charset="0"/>
                <a:cs typeface="Arial" panose="020B0604020202020204" pitchFamily="34" charset="0"/>
              </a:rPr>
              <a:t>Record of the company’s performance (in the form of economic information or transactions);</a:t>
            </a:r>
          </a:p>
          <a:p>
            <a:r>
              <a:rPr lang="en-GB" sz="2000" dirty="0">
                <a:latin typeface="Arial" panose="020B0604020202020204" pitchFamily="34" charset="0"/>
                <a:cs typeface="Arial" panose="020B0604020202020204" pitchFamily="34" charset="0"/>
              </a:rPr>
              <a:t>Key statements </a:t>
            </a:r>
          </a:p>
          <a:p>
            <a:pPr lvl="1"/>
            <a:r>
              <a:rPr lang="en-GB" sz="2000" dirty="0">
                <a:latin typeface="Arial" panose="020B0604020202020204" pitchFamily="34" charset="0"/>
                <a:cs typeface="Arial" panose="020B0604020202020204" pitchFamily="34" charset="0"/>
              </a:rPr>
              <a:t>Statement of financial position (balance sheet);</a:t>
            </a:r>
          </a:p>
          <a:p>
            <a:pPr lvl="1"/>
            <a:r>
              <a:rPr lang="en-GB" sz="2000" dirty="0">
                <a:latin typeface="Arial" panose="020B0604020202020204" pitchFamily="34" charset="0"/>
                <a:cs typeface="Arial" panose="020B0604020202020204" pitchFamily="34" charset="0"/>
              </a:rPr>
              <a:t>Profit or loss (income) statement;</a:t>
            </a:r>
          </a:p>
          <a:p>
            <a:pPr lvl="1"/>
            <a:r>
              <a:rPr lang="en-GB" sz="2000" dirty="0">
                <a:latin typeface="Arial" panose="020B0604020202020204" pitchFamily="34" charset="0"/>
                <a:cs typeface="Arial" panose="020B0604020202020204" pitchFamily="34" charset="0"/>
              </a:rPr>
              <a:t>Statement of cash flows.</a:t>
            </a:r>
          </a:p>
          <a:p>
            <a:r>
              <a:rPr lang="en-GB" sz="2000" dirty="0">
                <a:latin typeface="Arial" panose="020B0604020202020204" pitchFamily="34" charset="0"/>
                <a:cs typeface="Arial" panose="020B0604020202020204" pitchFamily="34" charset="0"/>
              </a:rPr>
              <a:t>A historical record of past events;</a:t>
            </a:r>
          </a:p>
          <a:p>
            <a:r>
              <a:rPr lang="en-GB" sz="2000" dirty="0">
                <a:latin typeface="Arial" panose="020B0604020202020204" pitchFamily="34" charset="0"/>
                <a:cs typeface="Arial" panose="020B0604020202020204" pitchFamily="34" charset="0"/>
              </a:rPr>
              <a:t>Numerical data and explanatory notes;</a:t>
            </a:r>
          </a:p>
          <a:p>
            <a:r>
              <a:rPr lang="en-GB" sz="2000" dirty="0">
                <a:latin typeface="Arial" panose="020B0604020202020204" pitchFamily="34" charset="0"/>
                <a:cs typeface="Arial" panose="020B0604020202020204" pitchFamily="34" charset="0"/>
              </a:rPr>
              <a:t>Publicly available in the UK</a:t>
            </a:r>
          </a:p>
          <a:p>
            <a:r>
              <a:rPr lang="en-GB" sz="2000" dirty="0">
                <a:latin typeface="Arial" panose="020B0604020202020204" pitchFamily="34" charset="0"/>
                <a:cs typeface="Arial" panose="020B0604020202020204" pitchFamily="34" charset="0"/>
                <a:hlinkClick r:id="rId3"/>
              </a:rPr>
              <a:t>Video – what are financial statements?</a:t>
            </a:r>
            <a:endParaRPr lang="en-GB" sz="2000" dirty="0">
              <a:latin typeface="Arial" panose="020B0604020202020204" pitchFamily="34" charset="0"/>
              <a:cs typeface="Arial" panose="020B0604020202020204" pitchFamily="34" charset="0"/>
            </a:endParaRPr>
          </a:p>
          <a:p>
            <a:endParaRPr lang="en-US" sz="2000" dirty="0"/>
          </a:p>
        </p:txBody>
      </p:sp>
      <p:pic>
        <p:nvPicPr>
          <p:cNvPr id="5" name="Picture 4">
            <a:extLst>
              <a:ext uri="{FF2B5EF4-FFF2-40B4-BE49-F238E27FC236}">
                <a16:creationId xmlns:a16="http://schemas.microsoft.com/office/drawing/2014/main" id="{7FE20E2E-FCB1-4B1D-9BC2-32D33F6A6114}"/>
              </a:ext>
            </a:extLst>
          </p:cNvPr>
          <p:cNvPicPr>
            <a:picLocks noChangeAspect="1"/>
          </p:cNvPicPr>
          <p:nvPr/>
        </p:nvPicPr>
        <p:blipFill rotWithShape="1">
          <a:blip r:embed="rId4"/>
          <a:srcRect l="12159" r="4272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9A1F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236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956E-2C20-4BB0-B89D-B46EFB320077}"/>
              </a:ext>
            </a:extLst>
          </p:cNvPr>
          <p:cNvSpPr>
            <a:spLocks noGrp="1"/>
          </p:cNvSpPr>
          <p:nvPr>
            <p:ph type="title"/>
          </p:nvPr>
        </p:nvSpPr>
        <p:spPr>
          <a:xfrm>
            <a:off x="4965430" y="629268"/>
            <a:ext cx="6586491" cy="1286160"/>
          </a:xfrm>
        </p:spPr>
        <p:txBody>
          <a:bodyPr anchor="b">
            <a:normAutofit/>
          </a:bodyPr>
          <a:lstStyle/>
          <a:p>
            <a:r>
              <a:rPr lang="en-GB" sz="4100">
                <a:latin typeface="Arial" panose="020B0604020202020204" pitchFamily="34" charset="0"/>
                <a:cs typeface="Arial" panose="020B0604020202020204" pitchFamily="34" charset="0"/>
              </a:rPr>
              <a:t>The Annual Report and Accounts</a:t>
            </a:r>
            <a:endParaRPr lang="en-US" sz="41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015EFD-818E-4AE0-A3E8-17AFED542AFA}"/>
              </a:ext>
            </a:extLst>
          </p:cNvPr>
          <p:cNvSpPr>
            <a:spLocks noGrp="1"/>
          </p:cNvSpPr>
          <p:nvPr>
            <p:ph idx="1"/>
          </p:nvPr>
        </p:nvSpPr>
        <p:spPr>
          <a:xfrm>
            <a:off x="4965431" y="2438400"/>
            <a:ext cx="6586489" cy="3785419"/>
          </a:xfrm>
        </p:spPr>
        <p:txBody>
          <a:bodyPr>
            <a:normAutofit/>
          </a:bodyPr>
          <a:lstStyle/>
          <a:p>
            <a:r>
              <a:rPr lang="en-GB" sz="1900" dirty="0">
                <a:latin typeface="Arial" panose="020B0604020202020204" pitchFamily="34" charset="0"/>
                <a:cs typeface="Arial" panose="020B0604020202020204" pitchFamily="34" charset="0"/>
              </a:rPr>
              <a:t>All UK companies are required to prepare accounts and file with UK Companies House (</a:t>
            </a:r>
            <a:r>
              <a:rPr lang="en-GB" sz="1900" dirty="0">
                <a:latin typeface="Arial" panose="020B0604020202020204" pitchFamily="34" charset="0"/>
                <a:cs typeface="Arial" panose="020B0604020202020204" pitchFamily="34" charset="0"/>
                <a:hlinkClick r:id="rId3"/>
              </a:rPr>
              <a:t>https://www.gov.uk/government/organisations/companies-house</a:t>
            </a:r>
            <a:r>
              <a:rPr lang="en-GB" sz="1900" dirty="0">
                <a:latin typeface="Arial" panose="020B0604020202020204" pitchFamily="34" charset="0"/>
                <a:cs typeface="Arial" panose="020B0604020202020204" pitchFamily="34" charset="0"/>
              </a:rPr>
              <a:t>);</a:t>
            </a:r>
          </a:p>
          <a:p>
            <a:r>
              <a:rPr lang="en-GB" sz="1900" dirty="0">
                <a:latin typeface="Arial" panose="020B0604020202020204" pitchFamily="34" charset="0"/>
                <a:cs typeface="Arial" panose="020B0604020202020204" pitchFamily="34" charset="0"/>
              </a:rPr>
              <a:t>If a business is not a company they will still draw up financial statements;</a:t>
            </a:r>
          </a:p>
          <a:p>
            <a:r>
              <a:rPr lang="en-GB" sz="1900" dirty="0">
                <a:latin typeface="Arial" panose="020B0604020202020204" pitchFamily="34" charset="0"/>
                <a:cs typeface="Arial" panose="020B0604020202020204" pitchFamily="34" charset="0"/>
              </a:rPr>
              <a:t>Companies must draw up accounts based on UK GAAP or IFRS;</a:t>
            </a:r>
          </a:p>
          <a:p>
            <a:r>
              <a:rPr lang="en-GB" sz="1900" dirty="0">
                <a:latin typeface="Arial" panose="020B0604020202020204" pitchFamily="34" charset="0"/>
                <a:cs typeface="Arial" panose="020B0604020202020204" pitchFamily="34" charset="0"/>
              </a:rPr>
              <a:t>All UK companies require an audit unless subject to exemption (e.g. certain small </a:t>
            </a:r>
            <a:r>
              <a:rPr lang="en-GB" sz="1900" dirty="0" err="1">
                <a:latin typeface="Arial" panose="020B0604020202020204" pitchFamily="34" charset="0"/>
                <a:cs typeface="Arial" panose="020B0604020202020204" pitchFamily="34" charset="0"/>
              </a:rPr>
              <a:t>co’s</a:t>
            </a:r>
            <a:r>
              <a:rPr lang="en-GB" sz="1900" dirty="0">
                <a:latin typeface="Arial" panose="020B0604020202020204" pitchFamily="34" charset="0"/>
                <a:cs typeface="Arial" panose="020B0604020202020204" pitchFamily="34" charset="0"/>
              </a:rPr>
              <a:t>);</a:t>
            </a:r>
          </a:p>
          <a:p>
            <a:r>
              <a:rPr lang="en-GB" sz="1900" dirty="0">
                <a:latin typeface="Arial" panose="020B0604020202020204" pitchFamily="34" charset="0"/>
                <a:cs typeface="Arial" panose="020B0604020202020204" pitchFamily="34" charset="0"/>
              </a:rPr>
              <a:t>Additional publication requirements for public companies.</a:t>
            </a:r>
          </a:p>
          <a:p>
            <a:endParaRPr lang="en-US" sz="1900" dirty="0"/>
          </a:p>
        </p:txBody>
      </p:sp>
      <p:pic>
        <p:nvPicPr>
          <p:cNvPr id="5" name="Picture 4" descr="Diagram, engineering drawing&#10;&#10;Description automatically generated">
            <a:extLst>
              <a:ext uri="{FF2B5EF4-FFF2-40B4-BE49-F238E27FC236}">
                <a16:creationId xmlns:a16="http://schemas.microsoft.com/office/drawing/2014/main" id="{FBB1A352-EEDD-4650-AE75-7B759A466B41}"/>
              </a:ext>
            </a:extLst>
          </p:cNvPr>
          <p:cNvPicPr>
            <a:picLocks noChangeAspect="1"/>
          </p:cNvPicPr>
          <p:nvPr/>
        </p:nvPicPr>
        <p:blipFill rotWithShape="1">
          <a:blip r:embed="rId4">
            <a:extLst>
              <a:ext uri="{28A0092B-C50C-407E-A947-70E740481C1C}">
                <a14:useLocalDpi xmlns:a14="http://schemas.microsoft.com/office/drawing/2010/main" val="0"/>
              </a:ext>
            </a:extLst>
          </a:blip>
          <a:srcRect l="27441" r="27440"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C37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414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0956E-2C20-4BB0-B89D-B46EFB320077}"/>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latin typeface="Arial" panose="020B0604020202020204" pitchFamily="34" charset="0"/>
                <a:cs typeface="Arial" panose="020B0604020202020204" pitchFamily="34" charset="0"/>
              </a:rPr>
              <a:t>Financial Statements</a:t>
            </a:r>
          </a:p>
        </p:txBody>
      </p:sp>
      <p:sp>
        <p:nvSpPr>
          <p:cNvPr id="3" name="Content Placeholder 2">
            <a:extLst>
              <a:ext uri="{FF2B5EF4-FFF2-40B4-BE49-F238E27FC236}">
                <a16:creationId xmlns:a16="http://schemas.microsoft.com/office/drawing/2014/main" id="{62015EFD-818E-4AE0-A3E8-17AFED542AFA}"/>
              </a:ext>
            </a:extLst>
          </p:cNvPr>
          <p:cNvSpPr>
            <a:spLocks noGrp="1"/>
          </p:cNvSpPr>
          <p:nvPr>
            <p:ph sz="half" idx="1"/>
          </p:nvPr>
        </p:nvSpPr>
        <p:spPr>
          <a:xfrm>
            <a:off x="4965431" y="2438400"/>
            <a:ext cx="6586489" cy="3785419"/>
          </a:xfrm>
        </p:spPr>
        <p:txBody>
          <a:bodyPr vert="horz" lIns="91440" tIns="45720" rIns="91440" bIns="45720" rtlCol="0">
            <a:normAutofit/>
          </a:bodyPr>
          <a:lstStyle/>
          <a:p>
            <a:r>
              <a:rPr lang="en-US" sz="2000" dirty="0">
                <a:latin typeface="Arial" panose="020B0604020202020204" pitchFamily="34" charset="0"/>
                <a:cs typeface="Arial" panose="020B0604020202020204" pitchFamily="34" charset="0"/>
              </a:rPr>
              <a:t>Statement of Financial Position</a:t>
            </a:r>
          </a:p>
          <a:p>
            <a:pPr lvl="1"/>
            <a:r>
              <a:rPr lang="en-US" sz="2000" dirty="0">
                <a:latin typeface="Arial" panose="020B0604020202020204" pitchFamily="34" charset="0"/>
                <a:cs typeface="Arial" panose="020B0604020202020204" pitchFamily="34" charset="0"/>
              </a:rPr>
              <a:t>A summary at a fixed point in time;</a:t>
            </a:r>
          </a:p>
          <a:p>
            <a:pPr lvl="1"/>
            <a:r>
              <a:rPr lang="en-US" sz="2000" dirty="0">
                <a:latin typeface="Arial" panose="020B0604020202020204" pitchFamily="34" charset="0"/>
                <a:cs typeface="Arial" panose="020B0604020202020204" pitchFamily="34" charset="0"/>
              </a:rPr>
              <a:t>Assets, liabilities and equity.</a:t>
            </a:r>
          </a:p>
          <a:p>
            <a:r>
              <a:rPr lang="en-US" sz="2000" dirty="0">
                <a:latin typeface="Arial" panose="020B0604020202020204" pitchFamily="34" charset="0"/>
                <a:cs typeface="Arial" panose="020B0604020202020204" pitchFamily="34" charset="0"/>
              </a:rPr>
              <a:t>Statement of Profit or Loss</a:t>
            </a:r>
          </a:p>
          <a:p>
            <a:pPr lvl="1"/>
            <a:r>
              <a:rPr lang="en-US" sz="2000" dirty="0">
                <a:latin typeface="Arial" panose="020B0604020202020204" pitchFamily="34" charset="0"/>
                <a:cs typeface="Arial" panose="020B0604020202020204" pitchFamily="34" charset="0"/>
              </a:rPr>
              <a:t>Data for a period of time (accounting period);</a:t>
            </a:r>
          </a:p>
          <a:p>
            <a:pPr lvl="1"/>
            <a:r>
              <a:rPr lang="en-US" sz="2000" dirty="0">
                <a:latin typeface="Arial" panose="020B0604020202020204" pitchFamily="34" charset="0"/>
                <a:cs typeface="Arial" panose="020B0604020202020204" pitchFamily="34" charset="0"/>
              </a:rPr>
              <a:t>Shows income and expenditure for that period.</a:t>
            </a:r>
          </a:p>
          <a:p>
            <a:r>
              <a:rPr lang="en-US" sz="2000" dirty="0">
                <a:latin typeface="Arial" panose="020B0604020202020204" pitchFamily="34" charset="0"/>
                <a:cs typeface="Arial" panose="020B0604020202020204" pitchFamily="34" charset="0"/>
              </a:rPr>
              <a:t>Cash Flow</a:t>
            </a:r>
          </a:p>
          <a:p>
            <a:pPr lvl="1"/>
            <a:r>
              <a:rPr lang="en-US" sz="2000" dirty="0">
                <a:latin typeface="Arial" panose="020B0604020202020204" pitchFamily="34" charset="0"/>
                <a:cs typeface="Arial" panose="020B0604020202020204" pitchFamily="34" charset="0"/>
              </a:rPr>
              <a:t>Data for a period of time (accounting period);</a:t>
            </a:r>
          </a:p>
          <a:p>
            <a:pPr lvl="1"/>
            <a:r>
              <a:rPr lang="en-US" sz="2000" dirty="0">
                <a:latin typeface="Arial" panose="020B0604020202020204" pitchFamily="34" charset="0"/>
                <a:cs typeface="Arial" panose="020B0604020202020204" pitchFamily="34" charset="0"/>
              </a:rPr>
              <a:t>Shows cash in and outflows for that period.</a:t>
            </a:r>
          </a:p>
          <a:p>
            <a:pPr lvl="1"/>
            <a:r>
              <a:rPr lang="en-US" sz="2000" dirty="0">
                <a:latin typeface="Arial" panose="020B0604020202020204" pitchFamily="34" charset="0"/>
                <a:cs typeface="Arial" panose="020B0604020202020204" pitchFamily="34" charset="0"/>
              </a:rPr>
              <a:t>Not profit</a:t>
            </a:r>
          </a:p>
        </p:txBody>
      </p:sp>
      <p:pic>
        <p:nvPicPr>
          <p:cNvPr id="8" name="Picture 7" descr="A picture containing fence, covered, large, sign&#10;&#10;Description automatically generated">
            <a:extLst>
              <a:ext uri="{FF2B5EF4-FFF2-40B4-BE49-F238E27FC236}">
                <a16:creationId xmlns:a16="http://schemas.microsoft.com/office/drawing/2014/main" id="{7F27D8B4-9E59-4E51-9631-F5577CA581FD}"/>
              </a:ext>
            </a:extLst>
          </p:cNvPr>
          <p:cNvPicPr>
            <a:picLocks noChangeAspect="1"/>
          </p:cNvPicPr>
          <p:nvPr/>
        </p:nvPicPr>
        <p:blipFill rotWithShape="1">
          <a:blip r:embed="rId2">
            <a:extLst>
              <a:ext uri="{28A0092B-C50C-407E-A947-70E740481C1C}">
                <a14:useLocalDpi xmlns:a14="http://schemas.microsoft.com/office/drawing/2010/main" val="0"/>
              </a:ext>
            </a:extLst>
          </a:blip>
          <a:srcRect l="22972" r="29205"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495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544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C7631C8-8E18-4479-BBB6-C7AD9643E80E}"/>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Financial Statements Cycle</a:t>
            </a:r>
            <a:endParaRPr lang="en-GB" dirty="0">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FF7F6DE1-E0D9-49F5-8198-726AF0A6255D}"/>
              </a:ext>
            </a:extLst>
          </p:cNvPr>
          <p:cNvCxnSpPr>
            <a:cxnSpLocks/>
          </p:cNvCxnSpPr>
          <p:nvPr/>
        </p:nvCxnSpPr>
        <p:spPr>
          <a:xfrm>
            <a:off x="2206304" y="2837790"/>
            <a:ext cx="7273255" cy="0"/>
          </a:xfrm>
          <a:prstGeom prst="line">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Connector 11">
            <a:extLst>
              <a:ext uri="{FF2B5EF4-FFF2-40B4-BE49-F238E27FC236}">
                <a16:creationId xmlns:a16="http://schemas.microsoft.com/office/drawing/2014/main" id="{AADF192F-5B74-4109-9FC5-F922A2332D9D}"/>
              </a:ext>
            </a:extLst>
          </p:cNvPr>
          <p:cNvCxnSpPr/>
          <p:nvPr/>
        </p:nvCxnSpPr>
        <p:spPr>
          <a:xfrm>
            <a:off x="2206304" y="2418836"/>
            <a:ext cx="0" cy="163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2F9978-01BF-4200-93AB-49309DBE496E}"/>
              </a:ext>
            </a:extLst>
          </p:cNvPr>
          <p:cNvCxnSpPr/>
          <p:nvPr/>
        </p:nvCxnSpPr>
        <p:spPr>
          <a:xfrm>
            <a:off x="4416804" y="2418836"/>
            <a:ext cx="0" cy="163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D688E5F-C7FD-4EDD-A188-26A7F09D34B9}"/>
              </a:ext>
            </a:extLst>
          </p:cNvPr>
          <p:cNvCxnSpPr/>
          <p:nvPr/>
        </p:nvCxnSpPr>
        <p:spPr>
          <a:xfrm>
            <a:off x="6551804" y="2418836"/>
            <a:ext cx="0" cy="163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23AB4F9-EC12-4F94-92EB-A1A5E4BDB5FC}"/>
              </a:ext>
            </a:extLst>
          </p:cNvPr>
          <p:cNvCxnSpPr/>
          <p:nvPr/>
        </p:nvCxnSpPr>
        <p:spPr>
          <a:xfrm>
            <a:off x="8703578" y="2484065"/>
            <a:ext cx="0" cy="1635854"/>
          </a:xfrm>
          <a:prstGeom prst="line">
            <a:avLst/>
          </a:prstGeom>
        </p:spPr>
        <p:style>
          <a:lnRef idx="1">
            <a:schemeClr val="accent1"/>
          </a:lnRef>
          <a:fillRef idx="0">
            <a:schemeClr val="accent1"/>
          </a:fillRef>
          <a:effectRef idx="0">
            <a:schemeClr val="accent1"/>
          </a:effectRef>
          <a:fontRef idx="minor">
            <a:schemeClr val="tx1"/>
          </a:fontRef>
        </p:style>
      </p:cxnSp>
      <p:sp>
        <p:nvSpPr>
          <p:cNvPr id="18" name="Right Brace 17">
            <a:extLst>
              <a:ext uri="{FF2B5EF4-FFF2-40B4-BE49-F238E27FC236}">
                <a16:creationId xmlns:a16="http://schemas.microsoft.com/office/drawing/2014/main" id="{08E07C1D-685E-4CC2-A0A3-C95D3BC1027F}"/>
              </a:ext>
            </a:extLst>
          </p:cNvPr>
          <p:cNvSpPr/>
          <p:nvPr/>
        </p:nvSpPr>
        <p:spPr>
          <a:xfrm rot="5400000">
            <a:off x="3168944" y="2016370"/>
            <a:ext cx="239083" cy="1982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Right Brace 19">
            <a:extLst>
              <a:ext uri="{FF2B5EF4-FFF2-40B4-BE49-F238E27FC236}">
                <a16:creationId xmlns:a16="http://schemas.microsoft.com/office/drawing/2014/main" id="{CB4F921E-086D-4096-A784-FEA02767B775}"/>
              </a:ext>
            </a:extLst>
          </p:cNvPr>
          <p:cNvSpPr/>
          <p:nvPr/>
        </p:nvSpPr>
        <p:spPr>
          <a:xfrm rot="5400000">
            <a:off x="5375248" y="2016370"/>
            <a:ext cx="239083" cy="1982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ight Brace 20">
            <a:extLst>
              <a:ext uri="{FF2B5EF4-FFF2-40B4-BE49-F238E27FC236}">
                <a16:creationId xmlns:a16="http://schemas.microsoft.com/office/drawing/2014/main" id="{22ECD21B-8176-46BD-AED4-98CFE67AA95B}"/>
              </a:ext>
            </a:extLst>
          </p:cNvPr>
          <p:cNvSpPr/>
          <p:nvPr/>
        </p:nvSpPr>
        <p:spPr>
          <a:xfrm rot="5400000">
            <a:off x="7499761" y="2016370"/>
            <a:ext cx="239083" cy="198260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a:extLst>
              <a:ext uri="{FF2B5EF4-FFF2-40B4-BE49-F238E27FC236}">
                <a16:creationId xmlns:a16="http://schemas.microsoft.com/office/drawing/2014/main" id="{B9C114B3-96F2-41BE-BDF5-6D28DCA75899}"/>
              </a:ext>
            </a:extLst>
          </p:cNvPr>
          <p:cNvSpPr txBox="1"/>
          <p:nvPr/>
        </p:nvSpPr>
        <p:spPr>
          <a:xfrm>
            <a:off x="2399252" y="2348917"/>
            <a:ext cx="18777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 month period</a:t>
            </a:r>
            <a:endParaRPr lang="en-GB"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203DEFBD-3494-4DAF-9BB6-2DF76C957BF1}"/>
              </a:ext>
            </a:extLst>
          </p:cNvPr>
          <p:cNvSpPr txBox="1"/>
          <p:nvPr/>
        </p:nvSpPr>
        <p:spPr>
          <a:xfrm>
            <a:off x="4608356" y="2342142"/>
            <a:ext cx="18777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 month period</a:t>
            </a:r>
            <a:endParaRPr lang="en-GB"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B7433CF-8829-4D40-B496-3A9AFBE4BD75}"/>
              </a:ext>
            </a:extLst>
          </p:cNvPr>
          <p:cNvSpPr txBox="1"/>
          <p:nvPr/>
        </p:nvSpPr>
        <p:spPr>
          <a:xfrm>
            <a:off x="6732869" y="2348917"/>
            <a:ext cx="1877734"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12 month period</a:t>
            </a:r>
            <a:endParaRPr lang="en-GB"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674ABAE-9893-42F6-B697-E07B6DD3C573}"/>
              </a:ext>
            </a:extLst>
          </p:cNvPr>
          <p:cNvSpPr txBox="1"/>
          <p:nvPr/>
        </p:nvSpPr>
        <p:spPr>
          <a:xfrm>
            <a:off x="2243358" y="3089577"/>
            <a:ext cx="2134301" cy="646331"/>
          </a:xfrm>
          <a:prstGeom prst="rect">
            <a:avLst/>
          </a:prstGeom>
          <a:solidFill>
            <a:schemeClr val="accent1">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Income Statement</a:t>
            </a:r>
          </a:p>
          <a:p>
            <a:pPr algn="ctr"/>
            <a:r>
              <a:rPr lang="en-US" dirty="0">
                <a:latin typeface="Arial" panose="020B0604020202020204" pitchFamily="34" charset="0"/>
                <a:cs typeface="Arial" panose="020B0604020202020204" pitchFamily="34" charset="0"/>
              </a:rPr>
              <a:t>Cash Flow</a:t>
            </a:r>
            <a:endParaRPr lang="en-GB"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5A31416-8C7C-46C9-821B-48EB225932F1}"/>
              </a:ext>
            </a:extLst>
          </p:cNvPr>
          <p:cNvSpPr txBox="1"/>
          <p:nvPr/>
        </p:nvSpPr>
        <p:spPr>
          <a:xfrm>
            <a:off x="4453856" y="3118891"/>
            <a:ext cx="2059850" cy="646331"/>
          </a:xfrm>
          <a:prstGeom prst="rect">
            <a:avLst/>
          </a:prstGeom>
          <a:solidFill>
            <a:schemeClr val="accent1">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Income Statement</a:t>
            </a:r>
          </a:p>
          <a:p>
            <a:pPr algn="ctr"/>
            <a:r>
              <a:rPr lang="en-US" dirty="0">
                <a:latin typeface="Arial" panose="020B0604020202020204" pitchFamily="34" charset="0"/>
                <a:cs typeface="Arial" panose="020B0604020202020204" pitchFamily="34" charset="0"/>
              </a:rPr>
              <a:t>Cash Flow</a:t>
            </a:r>
            <a:endParaRPr lang="en-GB"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E965674-0F63-4D41-80E6-6044E037A42F}"/>
              </a:ext>
            </a:extLst>
          </p:cNvPr>
          <p:cNvSpPr txBox="1"/>
          <p:nvPr/>
        </p:nvSpPr>
        <p:spPr>
          <a:xfrm>
            <a:off x="6590947" y="3108398"/>
            <a:ext cx="2073483" cy="646331"/>
          </a:xfrm>
          <a:prstGeom prst="rect">
            <a:avLst/>
          </a:prstGeom>
          <a:solidFill>
            <a:schemeClr val="accent1">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Income Statement</a:t>
            </a:r>
          </a:p>
          <a:p>
            <a:pPr algn="ctr"/>
            <a:r>
              <a:rPr lang="en-US" dirty="0">
                <a:latin typeface="Arial" panose="020B0604020202020204" pitchFamily="34" charset="0"/>
                <a:cs typeface="Arial" panose="020B0604020202020204" pitchFamily="34" charset="0"/>
              </a:rPr>
              <a:t>Cash Flow</a:t>
            </a:r>
            <a:endParaRPr lang="en-GB"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2D6FA20D-0E30-493F-948E-A76DB6B34BFF}"/>
              </a:ext>
            </a:extLst>
          </p:cNvPr>
          <p:cNvSpPr txBox="1"/>
          <p:nvPr/>
        </p:nvSpPr>
        <p:spPr>
          <a:xfrm>
            <a:off x="1535186" y="4119919"/>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73447939-DB09-49D1-A90C-2395CE94B5D1}"/>
              </a:ext>
            </a:extLst>
          </p:cNvPr>
          <p:cNvSpPr txBox="1"/>
          <p:nvPr/>
        </p:nvSpPr>
        <p:spPr>
          <a:xfrm>
            <a:off x="3754075" y="4115393"/>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FB91496A-415A-423A-9723-EB3E76C18690}"/>
              </a:ext>
            </a:extLst>
          </p:cNvPr>
          <p:cNvSpPr txBox="1"/>
          <p:nvPr/>
        </p:nvSpPr>
        <p:spPr>
          <a:xfrm>
            <a:off x="5928218" y="4128204"/>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BF708628-796B-4873-8B82-7C0796336AD9}"/>
              </a:ext>
            </a:extLst>
          </p:cNvPr>
          <p:cNvSpPr txBox="1"/>
          <p:nvPr/>
        </p:nvSpPr>
        <p:spPr>
          <a:xfrm>
            <a:off x="8102361" y="4128204"/>
            <a:ext cx="1325457" cy="1200329"/>
          </a:xfrm>
          <a:prstGeom prst="rect">
            <a:avLst/>
          </a:prstGeom>
          <a:solidFill>
            <a:schemeClr val="accent2">
              <a:lumMod val="20000"/>
              <a:lumOff val="80000"/>
            </a:schemeClr>
          </a:solidFill>
        </p:spPr>
        <p:txBody>
          <a:bodyPr wrap="square" rtlCol="0">
            <a:spAutoFit/>
          </a:bodyPr>
          <a:lstStyle/>
          <a:p>
            <a:pPr algn="ctr"/>
            <a:r>
              <a:rPr lang="en-US" dirty="0">
                <a:latin typeface="Arial" panose="020B0604020202020204" pitchFamily="34" charset="0"/>
                <a:cs typeface="Arial" panose="020B0604020202020204" pitchFamily="34" charset="0"/>
              </a:rPr>
              <a:t>Statement of Financial Position</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251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04BF5A-F7F7-4411-8944-A24D2F6B7882}"/>
              </a:ext>
            </a:extLst>
          </p:cNvPr>
          <p:cNvPicPr>
            <a:picLocks noChangeAspect="1"/>
          </p:cNvPicPr>
          <p:nvPr/>
        </p:nvPicPr>
        <p:blipFill rotWithShape="1">
          <a:blip r:embed="rId3">
            <a:alphaModFix amt="50000"/>
          </a:blip>
          <a:srcRect t="7865" b="7865"/>
          <a:stretch/>
        </p:blipFill>
        <p:spPr>
          <a:xfrm>
            <a:off x="20" y="1"/>
            <a:ext cx="12191980" cy="6857999"/>
          </a:xfrm>
          <a:prstGeom prst="rect">
            <a:avLst/>
          </a:prstGeom>
        </p:spPr>
      </p:pic>
      <p:sp>
        <p:nvSpPr>
          <p:cNvPr id="2" name="Title 1">
            <a:extLst>
              <a:ext uri="{FF2B5EF4-FFF2-40B4-BE49-F238E27FC236}">
                <a16:creationId xmlns:a16="http://schemas.microsoft.com/office/drawing/2014/main" id="{AA84EF94-6BAF-4DCC-AE88-8058B00D40B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Who might use financial statements?</a:t>
            </a:r>
          </a:p>
        </p:txBody>
      </p:sp>
    </p:spTree>
    <p:extLst>
      <p:ext uri="{BB962C8B-B14F-4D97-AF65-F5344CB8AC3E}">
        <p14:creationId xmlns:p14="http://schemas.microsoft.com/office/powerpoint/2010/main" val="370089631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C64E61-5291-44AF-9EA2-B4E7ABDBB8F7}"/>
              </a:ext>
            </a:extLst>
          </p:cNvPr>
          <p:cNvSpPr txBox="1"/>
          <p:nvPr/>
        </p:nvSpPr>
        <p:spPr>
          <a:xfrm>
            <a:off x="4452258" y="304800"/>
            <a:ext cx="4713515" cy="369332"/>
          </a:xfrm>
          <a:prstGeom prst="rect">
            <a:avLst/>
          </a:prstGeom>
          <a:noFill/>
        </p:spPr>
        <p:txBody>
          <a:bodyPr wrap="square" rtlCol="0">
            <a:spAutoFit/>
          </a:bodyPr>
          <a:lstStyle/>
          <a:p>
            <a:r>
              <a:rPr lang="en-US" dirty="0"/>
              <a:t>Users of financial statements</a:t>
            </a:r>
            <a:endParaRPr lang="en-GB" dirty="0"/>
          </a:p>
        </p:txBody>
      </p:sp>
    </p:spTree>
    <p:extLst>
      <p:ext uri="{BB962C8B-B14F-4D97-AF65-F5344CB8AC3E}">
        <p14:creationId xmlns:p14="http://schemas.microsoft.com/office/powerpoint/2010/main" val="1942856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CF803C-AB1B-4E6B-BB18-A4265650DF30}"/>
              </a:ext>
            </a:extLst>
          </p:cNvPr>
          <p:cNvPicPr>
            <a:picLocks noChangeAspect="1"/>
          </p:cNvPicPr>
          <p:nvPr/>
        </p:nvPicPr>
        <p:blipFill rotWithShape="1">
          <a:blip r:embed="rId3">
            <a:alphaModFix amt="50000"/>
          </a:blip>
          <a:srcRect t="3674" b="6326"/>
          <a:stretch/>
        </p:blipFill>
        <p:spPr>
          <a:xfrm>
            <a:off x="20" y="1"/>
            <a:ext cx="12191980" cy="6857999"/>
          </a:xfrm>
          <a:prstGeom prst="rect">
            <a:avLst/>
          </a:prstGeom>
        </p:spPr>
      </p:pic>
      <p:sp>
        <p:nvSpPr>
          <p:cNvPr id="2" name="Title 1">
            <a:extLst>
              <a:ext uri="{FF2B5EF4-FFF2-40B4-BE49-F238E27FC236}">
                <a16:creationId xmlns:a16="http://schemas.microsoft.com/office/drawing/2014/main" id="{005761B3-30DF-42B2-8E0B-DE02715B93CD}"/>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Pick a user – what might they use the financial statements for?</a:t>
            </a:r>
          </a:p>
        </p:txBody>
      </p:sp>
    </p:spTree>
    <p:extLst>
      <p:ext uri="{BB962C8B-B14F-4D97-AF65-F5344CB8AC3E}">
        <p14:creationId xmlns:p14="http://schemas.microsoft.com/office/powerpoint/2010/main" val="348340652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2906FA4-8461-456A-AC10-73E724B1BD58}"/>
              </a:ext>
            </a:extLst>
          </p:cNvPr>
          <p:cNvSpPr>
            <a:spLocks noGrp="1" noChangeArrowheads="1"/>
          </p:cNvSpPr>
          <p:nvPr>
            <p:ph type="ctrTitle"/>
          </p:nvPr>
        </p:nvSpPr>
        <p:spPr>
          <a:xfrm>
            <a:off x="7464614" y="1783959"/>
            <a:ext cx="4087306" cy="2889114"/>
          </a:xfrm>
        </p:spPr>
        <p:txBody>
          <a:bodyPr vert="horz" lIns="91440" tIns="45720" rIns="91440" bIns="45720" rtlCol="0" anchor="b">
            <a:normAutofit/>
          </a:bodyPr>
          <a:lstStyle/>
          <a:p>
            <a:r>
              <a:rPr lang="en-US" altLang="en-US" sz="4400" dirty="0">
                <a:latin typeface="+mj-lt"/>
              </a:rPr>
              <a:t>Lecture recordings</a:t>
            </a:r>
          </a:p>
        </p:txBody>
      </p:sp>
      <p:sp>
        <p:nvSpPr>
          <p:cNvPr id="5123" name="Content Placeholder 2">
            <a:extLst>
              <a:ext uri="{FF2B5EF4-FFF2-40B4-BE49-F238E27FC236}">
                <a16:creationId xmlns:a16="http://schemas.microsoft.com/office/drawing/2014/main" id="{4537E31C-BFEE-421B-A2CD-5CCA09F12040}"/>
              </a:ext>
            </a:extLst>
          </p:cNvPr>
          <p:cNvSpPr>
            <a:spLocks noGrp="1" noChangeArrowheads="1"/>
          </p:cNvSpPr>
          <p:nvPr>
            <p:ph type="subTitle" idx="1"/>
          </p:nvPr>
        </p:nvSpPr>
        <p:spPr>
          <a:xfrm>
            <a:off x="7464612" y="4750893"/>
            <a:ext cx="4087305" cy="1147863"/>
          </a:xfrm>
        </p:spPr>
        <p:txBody>
          <a:bodyPr vert="horz" lIns="91440" tIns="45720" rIns="91440" bIns="45720" rtlCol="0" anchor="t">
            <a:normAutofit/>
          </a:bodyPr>
          <a:lstStyle/>
          <a:p>
            <a:pPr>
              <a:lnSpc>
                <a:spcPct val="90000"/>
              </a:lnSpc>
              <a:spcBef>
                <a:spcPts val="1000"/>
              </a:spcBef>
            </a:pPr>
            <a:r>
              <a:rPr lang="en-US" altLang="en-US" sz="2000">
                <a:latin typeface="+mn-lt"/>
              </a:rPr>
              <a:t>This session is being recorded</a:t>
            </a:r>
          </a:p>
          <a:p>
            <a:pPr>
              <a:lnSpc>
                <a:spcPct val="90000"/>
              </a:lnSpc>
              <a:spcBef>
                <a:spcPts val="1000"/>
              </a:spcBef>
            </a:pPr>
            <a:r>
              <a:rPr lang="en-US" altLang="en-US" sz="2000">
                <a:latin typeface="+mn-lt"/>
              </a:rPr>
              <a:t>You can access the weekly recording from Weblearn</a:t>
            </a:r>
          </a:p>
        </p:txBody>
      </p:sp>
      <p:sp>
        <p:nvSpPr>
          <p:cNvPr id="74" name="Freeform: Shape 7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4" descr="A close up of a microphone&#10;&#10;Description automatically generated">
            <a:extLst>
              <a:ext uri="{FF2B5EF4-FFF2-40B4-BE49-F238E27FC236}">
                <a16:creationId xmlns:a16="http://schemas.microsoft.com/office/drawing/2014/main" id="{3CF98631-F79F-41E6-B8A8-891FA6C0D4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425"/>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solidFill>
            <a:schemeClr val="tx2">
              <a:lumMod val="50000"/>
            </a:schemeClr>
          </a:solidFill>
        </p:spPr>
      </p:pic>
      <p:sp>
        <p:nvSpPr>
          <p:cNvPr id="5125" name="TextBox 5">
            <a:extLst>
              <a:ext uri="{FF2B5EF4-FFF2-40B4-BE49-F238E27FC236}">
                <a16:creationId xmlns:a16="http://schemas.microsoft.com/office/drawing/2014/main" id="{862C6DAA-CFA9-4F65-8F01-19AF7A23AED7}"/>
              </a:ext>
            </a:extLst>
          </p:cNvPr>
          <p:cNvSpPr txBox="1">
            <a:spLocks noChangeArrowheads="1"/>
          </p:cNvSpPr>
          <p:nvPr/>
        </p:nvSpPr>
        <p:spPr bwMode="auto">
          <a:xfrm>
            <a:off x="9884958" y="6870700"/>
            <a:ext cx="2307042" cy="2000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813359">
              <a:spcAft>
                <a:spcPts val="300"/>
              </a:spcAft>
              <a:defRPr/>
            </a:pPr>
            <a:r>
              <a:rPr lang="en-US" altLang="en-US" sz="700">
                <a:solidFill>
                  <a:srgbClr val="FFFFFF"/>
                </a:solidFill>
                <a:latin typeface="+mn-lt"/>
                <a:hlinkClick r:id="rId3" tooltip="http://music.stackexchange.com/questions/22991/what-is-the-purpose-of-the-pop-filter">
                  <a:extLst>
                    <a:ext uri="{A12FA001-AC4F-418D-AE19-62706E023703}">
                      <ahyp:hlinkClr xmlns:ahyp="http://schemas.microsoft.com/office/drawing/2018/hyperlinkcolor" val="tx"/>
                    </a:ext>
                  </a:extLst>
                </a:hlinkClick>
              </a:rPr>
              <a:t>This Photo</a:t>
            </a:r>
            <a:r>
              <a:rPr lang="en-US" altLang="en-US" sz="700">
                <a:solidFill>
                  <a:srgbClr val="FFFFFF"/>
                </a:solidFill>
                <a:latin typeface="+mn-lt"/>
              </a:rPr>
              <a:t> by Unknown Author is licensed under </a:t>
            </a:r>
            <a:r>
              <a:rPr lang="en-US" altLang="en-US" sz="700">
                <a:solidFill>
                  <a:srgbClr val="FFFFFF"/>
                </a:solidFill>
                <a:latin typeface="+mn-lt"/>
                <a:hlinkClick r:id="rId4" tooltip="https://creativecommons.org/licenses/by-sa/3.0/">
                  <a:extLst>
                    <a:ext uri="{A12FA001-AC4F-418D-AE19-62706E023703}">
                      <ahyp:hlinkClr xmlns:ahyp="http://schemas.microsoft.com/office/drawing/2018/hyperlinkcolor" val="tx"/>
                    </a:ext>
                  </a:extLst>
                </a:hlinkClick>
              </a:rPr>
              <a:t>CC BY-SA</a:t>
            </a:r>
            <a:endParaRPr lang="en-US" altLang="en-US" sz="700">
              <a:solidFill>
                <a:srgbClr val="FFFFFF"/>
              </a:solidFill>
              <a:latin typeface="+mn-lt"/>
            </a:endParaRPr>
          </a:p>
        </p:txBody>
      </p:sp>
    </p:spTree>
    <p:extLst>
      <p:ext uri="{BB962C8B-B14F-4D97-AF65-F5344CB8AC3E}">
        <p14:creationId xmlns:p14="http://schemas.microsoft.com/office/powerpoint/2010/main" val="346150179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ECE5AC-ED3A-4DC8-9F7F-871BE9EC4C9D}"/>
              </a:ext>
            </a:extLst>
          </p:cNvPr>
          <p:cNvSpPr>
            <a:spLocks noGrp="1"/>
          </p:cNvSpPr>
          <p:nvPr>
            <p:ph type="title"/>
          </p:nvPr>
        </p:nvSpPr>
        <p:spPr>
          <a:xfrm>
            <a:off x="838200" y="365125"/>
            <a:ext cx="10515600" cy="1828444"/>
          </a:xfrm>
        </p:spPr>
        <p:txBody>
          <a:bodyPr>
            <a:normAutofit/>
          </a:bodyPr>
          <a:lstStyle/>
          <a:p>
            <a:r>
              <a:rPr lang="en-GB" sz="5200" dirty="0">
                <a:latin typeface="Arial" panose="020B0604020202020204" pitchFamily="34" charset="0"/>
                <a:cs typeface="Arial" panose="020B0604020202020204" pitchFamily="34" charset="0"/>
              </a:rPr>
              <a:t>Who uses financial statements and why?</a:t>
            </a:r>
            <a:endParaRPr lang="en-US" sz="5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05005C2-DDCB-42B5-BACA-8C154CE46B6B}"/>
              </a:ext>
            </a:extLst>
          </p:cNvPr>
          <p:cNvSpPr>
            <a:spLocks noGrp="1"/>
          </p:cNvSpPr>
          <p:nvPr>
            <p:ph sz="half" idx="1"/>
          </p:nvPr>
        </p:nvSpPr>
        <p:spPr>
          <a:xfrm>
            <a:off x="838201" y="2398626"/>
            <a:ext cx="3545063" cy="3730460"/>
          </a:xfrm>
        </p:spPr>
        <p:txBody>
          <a:bodyPr>
            <a:normAutofit/>
          </a:bodyPr>
          <a:lstStyle/>
          <a:p>
            <a:r>
              <a:rPr lang="en-GB" sz="2000" dirty="0">
                <a:latin typeface="Arial" panose="020B0604020202020204" pitchFamily="34" charset="0"/>
                <a:cs typeface="Arial" panose="020B0604020202020204" pitchFamily="34" charset="0"/>
              </a:rPr>
              <a:t>Current/potential investors</a:t>
            </a:r>
          </a:p>
          <a:p>
            <a:r>
              <a:rPr lang="en-GB" sz="2000" dirty="0">
                <a:latin typeface="Arial" panose="020B0604020202020204" pitchFamily="34" charset="0"/>
                <a:cs typeface="Arial" panose="020B0604020202020204" pitchFamily="34" charset="0"/>
              </a:rPr>
              <a:t>Employees</a:t>
            </a:r>
          </a:p>
          <a:p>
            <a:r>
              <a:rPr lang="en-GB" sz="2000" dirty="0">
                <a:latin typeface="Arial" panose="020B0604020202020204" pitchFamily="34" charset="0"/>
                <a:cs typeface="Arial" panose="020B0604020202020204" pitchFamily="34" charset="0"/>
              </a:rPr>
              <a:t>Lenders</a:t>
            </a:r>
          </a:p>
          <a:p>
            <a:r>
              <a:rPr lang="en-GB" sz="2000" dirty="0">
                <a:latin typeface="Arial" panose="020B0604020202020204" pitchFamily="34" charset="0"/>
                <a:cs typeface="Arial" panose="020B0604020202020204" pitchFamily="34" charset="0"/>
              </a:rPr>
              <a:t>Suppliers</a:t>
            </a:r>
          </a:p>
          <a:p>
            <a:r>
              <a:rPr lang="en-GB" sz="2000" dirty="0">
                <a:latin typeface="Arial" panose="020B0604020202020204" pitchFamily="34" charset="0"/>
                <a:cs typeface="Arial" panose="020B0604020202020204" pitchFamily="34" charset="0"/>
              </a:rPr>
              <a:t>Customers</a:t>
            </a:r>
          </a:p>
          <a:p>
            <a:r>
              <a:rPr lang="en-GB" sz="2000" dirty="0">
                <a:latin typeface="Arial" panose="020B0604020202020204" pitchFamily="34" charset="0"/>
                <a:cs typeface="Arial" panose="020B0604020202020204" pitchFamily="34" charset="0"/>
              </a:rPr>
              <a:t>Government and regulators</a:t>
            </a:r>
          </a:p>
          <a:p>
            <a:r>
              <a:rPr lang="en-GB" sz="2000" dirty="0">
                <a:latin typeface="Arial" panose="020B0604020202020204" pitchFamily="34" charset="0"/>
                <a:cs typeface="Arial" panose="020B0604020202020204" pitchFamily="34" charset="0"/>
              </a:rPr>
              <a:t>The public</a:t>
            </a:r>
            <a:endParaRPr lang="en-US" sz="2000"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FA21F6A-EB50-48DB-8448-803D0912D20B}"/>
              </a:ext>
            </a:extLst>
          </p:cNvPr>
          <p:cNvSpPr>
            <a:spLocks noGrp="1"/>
          </p:cNvSpPr>
          <p:nvPr>
            <p:ph sz="half" idx="2"/>
          </p:nvPr>
        </p:nvSpPr>
        <p:spPr>
          <a:xfrm>
            <a:off x="4695290" y="1510301"/>
            <a:ext cx="7181636" cy="4982574"/>
          </a:xfrm>
        </p:spPr>
        <p:txBody>
          <a:bodyPr>
            <a:normAutofit/>
          </a:bodyPr>
          <a:lstStyle/>
          <a:p>
            <a:r>
              <a:rPr lang="en-GB" sz="2000" dirty="0">
                <a:latin typeface="Arial" panose="020B0604020202020204" pitchFamily="34" charset="0"/>
                <a:cs typeface="Arial" panose="020B0604020202020204" pitchFamily="34" charset="0"/>
              </a:rPr>
              <a:t>Will I get paid?</a:t>
            </a:r>
          </a:p>
          <a:p>
            <a:r>
              <a:rPr lang="en-GB" sz="2000" dirty="0">
                <a:latin typeface="Arial" panose="020B0604020202020204" pitchFamily="34" charset="0"/>
                <a:cs typeface="Arial" panose="020B0604020202020204" pitchFamily="34" charset="0"/>
              </a:rPr>
              <a:t>Is the company meeting its company law and regulatory requirements?</a:t>
            </a:r>
          </a:p>
          <a:p>
            <a:r>
              <a:rPr lang="en-GB" sz="2000" dirty="0">
                <a:latin typeface="Arial" panose="020B0604020202020204" pitchFamily="34" charset="0"/>
                <a:cs typeface="Arial" panose="020B0604020202020204" pitchFamily="34" charset="0"/>
              </a:rPr>
              <a:t>What is the environmental and social impact of the company?</a:t>
            </a:r>
          </a:p>
          <a:p>
            <a:r>
              <a:rPr lang="en-GB" sz="2000" dirty="0">
                <a:latin typeface="Arial" panose="020B0604020202020204" pitchFamily="34" charset="0"/>
                <a:cs typeface="Arial" panose="020B0604020202020204" pitchFamily="34" charset="0"/>
              </a:rPr>
              <a:t>What level of profit did the company make?</a:t>
            </a:r>
          </a:p>
          <a:p>
            <a:r>
              <a:rPr lang="en-GB" sz="2000" dirty="0">
                <a:latin typeface="Arial" panose="020B0604020202020204" pitchFamily="34" charset="0"/>
                <a:cs typeface="Arial" panose="020B0604020202020204" pitchFamily="34" charset="0"/>
              </a:rPr>
              <a:t>Will the company be able to repay borrowings?</a:t>
            </a:r>
          </a:p>
          <a:p>
            <a:r>
              <a:rPr lang="en-GB" sz="2000" dirty="0">
                <a:latin typeface="Arial" panose="020B0604020202020204" pitchFamily="34" charset="0"/>
                <a:cs typeface="Arial" panose="020B0604020202020204" pitchFamily="34" charset="0"/>
              </a:rPr>
              <a:t>How much tax should the company pay?</a:t>
            </a:r>
          </a:p>
          <a:p>
            <a:r>
              <a:rPr lang="en-GB" sz="2000" dirty="0">
                <a:latin typeface="Arial" panose="020B0604020202020204" pitchFamily="34" charset="0"/>
                <a:cs typeface="Arial" panose="020B0604020202020204" pitchFamily="34" charset="0"/>
              </a:rPr>
              <a:t>Is the company in danger of insolvency?</a:t>
            </a:r>
          </a:p>
          <a:p>
            <a:r>
              <a:rPr lang="en-GB" sz="2000" dirty="0">
                <a:latin typeface="Arial" panose="020B0604020202020204" pitchFamily="34" charset="0"/>
                <a:cs typeface="Arial" panose="020B0604020202020204" pitchFamily="34" charset="0"/>
              </a:rPr>
              <a:t>Can the company continue to supply my goods?</a:t>
            </a:r>
          </a:p>
          <a:p>
            <a:r>
              <a:rPr lang="en-GB" sz="2000" dirty="0">
                <a:latin typeface="Arial" panose="020B0604020202020204" pitchFamily="34" charset="0"/>
                <a:cs typeface="Arial" panose="020B0604020202020204" pitchFamily="34" charset="0"/>
              </a:rPr>
              <a:t>Should I invest more/sell shares?</a:t>
            </a:r>
          </a:p>
          <a:p>
            <a:r>
              <a:rPr lang="en-GB" sz="2000" dirty="0">
                <a:latin typeface="Arial" panose="020B0604020202020204" pitchFamily="34" charset="0"/>
                <a:cs typeface="Arial" panose="020B0604020202020204" pitchFamily="34" charset="0"/>
              </a:rPr>
              <a:t>Is the company managed effectively?</a:t>
            </a:r>
          </a:p>
          <a:p>
            <a:r>
              <a:rPr lang="en-GB" sz="2000" dirty="0">
                <a:latin typeface="Arial" panose="020B0604020202020204" pitchFamily="34" charset="0"/>
                <a:cs typeface="Arial" panose="020B0604020202020204" pitchFamily="34" charset="0"/>
              </a:rPr>
              <a:t>Is the company growing?</a:t>
            </a:r>
          </a:p>
          <a:p>
            <a:endParaRPr lang="en-US"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986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C560-D7F0-4666-BF42-9B0A56249E7E}"/>
              </a:ext>
            </a:extLst>
          </p:cNvPr>
          <p:cNvSpPr>
            <a:spLocks noGrp="1"/>
          </p:cNvSpPr>
          <p:nvPr>
            <p:ph type="title"/>
          </p:nvPr>
        </p:nvSpPr>
        <p:spPr/>
        <p:txBody>
          <a:bodyPr/>
          <a:lstStyle/>
          <a:p>
            <a:r>
              <a:rPr lang="en-US" dirty="0"/>
              <a:t>Some key terms…</a:t>
            </a:r>
            <a:endParaRPr lang="en-GB" dirty="0"/>
          </a:p>
        </p:txBody>
      </p:sp>
      <p:sp>
        <p:nvSpPr>
          <p:cNvPr id="3" name="Content Placeholder 2">
            <a:extLst>
              <a:ext uri="{FF2B5EF4-FFF2-40B4-BE49-F238E27FC236}">
                <a16:creationId xmlns:a16="http://schemas.microsoft.com/office/drawing/2014/main" id="{90E77839-EEF2-4982-85D9-FDD33F2096EA}"/>
              </a:ext>
            </a:extLst>
          </p:cNvPr>
          <p:cNvSpPr>
            <a:spLocks noGrp="1"/>
          </p:cNvSpPr>
          <p:nvPr>
            <p:ph idx="1"/>
          </p:nvPr>
        </p:nvSpPr>
        <p:spPr/>
        <p:txBody>
          <a:bodyPr>
            <a:normAutofit fontScale="85000" lnSpcReduction="20000"/>
          </a:bodyPr>
          <a:lstStyle/>
          <a:p>
            <a:r>
              <a:rPr lang="en-US" dirty="0"/>
              <a:t>Revenue: Sales made to customers</a:t>
            </a:r>
          </a:p>
          <a:p>
            <a:r>
              <a:rPr lang="en-US" dirty="0"/>
              <a:t>Cost of goods sold: the cost of making the sales</a:t>
            </a:r>
          </a:p>
          <a:p>
            <a:r>
              <a:rPr lang="en-US" dirty="0"/>
              <a:t>Operating expenses: the cost of marketing the product or administering the business</a:t>
            </a:r>
          </a:p>
          <a:p>
            <a:r>
              <a:rPr lang="en-US" dirty="0"/>
              <a:t>Profit: Excess of revenue (sales, turnover) over expenditure (costs of good sold and operating expenses)</a:t>
            </a:r>
          </a:p>
          <a:p>
            <a:r>
              <a:rPr lang="en-US" dirty="0"/>
              <a:t>Assets: Business resources that the company owns or has use of</a:t>
            </a:r>
          </a:p>
          <a:p>
            <a:r>
              <a:rPr lang="en-US" dirty="0"/>
              <a:t>Equity: the investment or “stake” of the owner, the owner’s value in the business (initial investment in shares, retailed profits)</a:t>
            </a:r>
          </a:p>
          <a:p>
            <a:r>
              <a:rPr lang="en-US" dirty="0"/>
              <a:t>Inventory: Stock, goods for resale, raw materials</a:t>
            </a:r>
          </a:p>
          <a:p>
            <a:r>
              <a:rPr lang="en-GB" dirty="0"/>
              <a:t>Receivables: money owed to the business</a:t>
            </a:r>
          </a:p>
          <a:p>
            <a:r>
              <a:rPr lang="en-GB" dirty="0"/>
              <a:t>Payables: money the business owes to others</a:t>
            </a:r>
          </a:p>
          <a:p>
            <a:endParaRPr lang="en-GB" dirty="0"/>
          </a:p>
        </p:txBody>
      </p:sp>
    </p:spTree>
    <p:extLst>
      <p:ext uri="{BB962C8B-B14F-4D97-AF65-F5344CB8AC3E}">
        <p14:creationId xmlns:p14="http://schemas.microsoft.com/office/powerpoint/2010/main" val="3286985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a:extLst>
              <a:ext uri="{FF2B5EF4-FFF2-40B4-BE49-F238E27FC236}">
                <a16:creationId xmlns:a16="http://schemas.microsoft.com/office/drawing/2014/main" id="{B1136828-016F-4E86-BEFC-8EF0B7C335FB}"/>
              </a:ext>
            </a:extLst>
          </p:cNvPr>
          <p:cNvPicPr>
            <a:picLocks noChangeAspect="1"/>
          </p:cNvPicPr>
          <p:nvPr/>
        </p:nvPicPr>
        <p:blipFill rotWithShape="1">
          <a:blip r:embed="rId2"/>
          <a:srcRect t="7865" b="7865"/>
          <a:stretch/>
        </p:blipFill>
        <p:spPr>
          <a:xfrm>
            <a:off x="20" y="10"/>
            <a:ext cx="12191980" cy="6857990"/>
          </a:xfrm>
          <a:prstGeom prst="rect">
            <a:avLst/>
          </a:prstGeom>
        </p:spPr>
      </p:pic>
      <p:sp>
        <p:nvSpPr>
          <p:cNvPr id="11" name="Freeform: Shape 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7C6FC8-A521-4957-A517-9CFDD78FD162}"/>
              </a:ext>
            </a:extLst>
          </p:cNvPr>
          <p:cNvSpPr>
            <a:spLocks noGrp="1"/>
          </p:cNvSpPr>
          <p:nvPr>
            <p:ph type="title"/>
          </p:nvPr>
        </p:nvSpPr>
        <p:spPr>
          <a:xfrm>
            <a:off x="841248" y="4199861"/>
            <a:ext cx="8856059" cy="1336826"/>
          </a:xfrm>
        </p:spPr>
        <p:txBody>
          <a:bodyPr vert="horz" lIns="91440" tIns="45720" rIns="91440" bIns="45720" rtlCol="0" anchor="b">
            <a:normAutofit/>
          </a:bodyPr>
          <a:lstStyle/>
          <a:p>
            <a:r>
              <a:rPr lang="en-US" sz="4200">
                <a:solidFill>
                  <a:srgbClr val="FFFFFF"/>
                </a:solidFill>
              </a:rPr>
              <a:t>Statement of Financial Position (Balance Sheet)</a:t>
            </a:r>
          </a:p>
        </p:txBody>
      </p:sp>
    </p:spTree>
    <p:extLst>
      <p:ext uri="{BB962C8B-B14F-4D97-AF65-F5344CB8AC3E}">
        <p14:creationId xmlns:p14="http://schemas.microsoft.com/office/powerpoint/2010/main" val="3008663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D971E-36CB-4FF3-A4B2-FF0ABF9447A6}"/>
              </a:ext>
            </a:extLst>
          </p:cNvPr>
          <p:cNvSpPr>
            <a:spLocks noGrp="1"/>
          </p:cNvSpPr>
          <p:nvPr>
            <p:ph type="title"/>
          </p:nvPr>
        </p:nvSpPr>
        <p:spPr/>
        <p:txBody>
          <a:bodyPr/>
          <a:lstStyle/>
          <a:p>
            <a:r>
              <a:rPr lang="en-US" dirty="0"/>
              <a:t>Purpose of the balance sheet</a:t>
            </a:r>
            <a:endParaRPr lang="en-GB" dirty="0"/>
          </a:p>
        </p:txBody>
      </p:sp>
      <p:sp>
        <p:nvSpPr>
          <p:cNvPr id="4" name="Rectangle 3">
            <a:extLst>
              <a:ext uri="{FF2B5EF4-FFF2-40B4-BE49-F238E27FC236}">
                <a16:creationId xmlns:a16="http://schemas.microsoft.com/office/drawing/2014/main" id="{91AC2D8A-8F7B-49E4-9405-875BAFE386CC}"/>
              </a:ext>
            </a:extLst>
          </p:cNvPr>
          <p:cNvSpPr>
            <a:spLocks noGrp="1" noChangeArrowheads="1"/>
          </p:cNvSpPr>
          <p:nvPr>
            <p:ph idx="1"/>
          </p:nvPr>
        </p:nvSpPr>
        <p:spPr>
          <a:xfrm>
            <a:off x="2152650" y="1825625"/>
            <a:ext cx="7886700" cy="4351338"/>
          </a:xfrm>
        </p:spPr>
        <p:txBody>
          <a:bodyPr/>
          <a:lstStyle/>
          <a:p>
            <a:pPr marL="0" indent="0">
              <a:buClr>
                <a:srgbClr val="000000"/>
              </a:buClr>
              <a:buNone/>
            </a:pPr>
            <a:r>
              <a:rPr lang="en-AU" altLang="en-US" dirty="0"/>
              <a:t>  </a:t>
            </a:r>
          </a:p>
          <a:p>
            <a:pPr>
              <a:buClr>
                <a:srgbClr val="000000"/>
              </a:buClr>
            </a:pPr>
            <a:r>
              <a:rPr lang="en-AU" altLang="en-US" dirty="0"/>
              <a:t>The purpose of the balance sheet is to set out the financial position of a business at a particular point in time, </a:t>
            </a:r>
            <a:r>
              <a:rPr lang="nl-NL" altLang="en-US" dirty="0"/>
              <a:t>the economic resources (</a:t>
            </a:r>
            <a:r>
              <a:rPr lang="nl-NL" altLang="en-US" i="1" dirty="0"/>
              <a:t>assets</a:t>
            </a:r>
            <a:r>
              <a:rPr lang="nl-NL" altLang="en-US" dirty="0"/>
              <a:t>) it controls and where its finance comes from (</a:t>
            </a:r>
            <a:r>
              <a:rPr lang="nl-NL" altLang="en-US" i="1" dirty="0"/>
              <a:t>liabilities </a:t>
            </a:r>
            <a:r>
              <a:rPr lang="nl-NL" altLang="en-US" i="1" dirty="0" err="1"/>
              <a:t>and</a:t>
            </a:r>
            <a:r>
              <a:rPr lang="nl-NL" altLang="en-US" i="1" dirty="0"/>
              <a:t> </a:t>
            </a:r>
            <a:r>
              <a:rPr lang="nl-NL" altLang="en-US" i="1" dirty="0" err="1"/>
              <a:t>equity</a:t>
            </a:r>
            <a:r>
              <a:rPr lang="nl-NL" altLang="en-US" dirty="0"/>
              <a:t>).</a:t>
            </a:r>
          </a:p>
          <a:p>
            <a:pPr>
              <a:buClr>
                <a:srgbClr val="000000"/>
              </a:buClr>
            </a:pPr>
            <a:r>
              <a:rPr lang="en-AU" altLang="en-US" dirty="0"/>
              <a:t>It sets out the assets of the business and the claims against it (liabilities and owners’ equity) at a particular point in time.</a:t>
            </a:r>
          </a:p>
          <a:p>
            <a:pPr eaLnBrk="1" hangingPunct="1">
              <a:buClr>
                <a:srgbClr val="000000"/>
              </a:buClr>
              <a:buFontTx/>
              <a:buNone/>
            </a:pPr>
            <a:endParaRPr lang="en-AU" altLang="en-US" dirty="0"/>
          </a:p>
          <a:p>
            <a:pPr eaLnBrk="1" hangingPunct="1">
              <a:buClr>
                <a:srgbClr val="000000"/>
              </a:buClr>
              <a:buFontTx/>
              <a:buNone/>
            </a:pPr>
            <a:endParaRPr lang="en-GB" altLang="en-US" dirty="0"/>
          </a:p>
        </p:txBody>
      </p:sp>
    </p:spTree>
    <p:extLst>
      <p:ext uri="{BB962C8B-B14F-4D97-AF65-F5344CB8AC3E}">
        <p14:creationId xmlns:p14="http://schemas.microsoft.com/office/powerpoint/2010/main" val="50983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8FFC-E274-45B3-B820-431CEBFA5FE3}"/>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3400" kern="1200">
                <a:solidFill>
                  <a:schemeClr val="tx1"/>
                </a:solidFill>
                <a:latin typeface="+mj-lt"/>
                <a:ea typeface="+mj-ea"/>
                <a:cs typeface="+mj-cs"/>
              </a:rPr>
              <a:t>What types of assets might you find in a business?</a:t>
            </a:r>
          </a:p>
        </p:txBody>
      </p:sp>
      <p:sp>
        <p:nvSpPr>
          <p:cNvPr id="24" name="Freeform: Shape 2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Graphical user interface, application&#10;&#10;Description automatically generated">
            <a:extLst>
              <a:ext uri="{FF2B5EF4-FFF2-40B4-BE49-F238E27FC236}">
                <a16:creationId xmlns:a16="http://schemas.microsoft.com/office/drawing/2014/main" id="{B5810AEA-9D11-4B17-B094-415D7B3152B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1157" r="-1" b="20451"/>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3" name="Picture 12">
            <a:extLst>
              <a:ext uri="{FF2B5EF4-FFF2-40B4-BE49-F238E27FC236}">
                <a16:creationId xmlns:a16="http://schemas.microsoft.com/office/drawing/2014/main" id="{DA2D2BD2-FCD1-4525-AFDD-D5988014F58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t="4174" r="2" b="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8" name="Oval 2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Map&#10;&#10;Description automatically generated">
            <a:extLst>
              <a:ext uri="{FF2B5EF4-FFF2-40B4-BE49-F238E27FC236}">
                <a16:creationId xmlns:a16="http://schemas.microsoft.com/office/drawing/2014/main" id="{30FBB4D9-DD51-431F-8D86-DE9E10B9135F}"/>
              </a:ext>
            </a:extLst>
          </p:cNvPr>
          <p:cNvPicPr>
            <a:picLocks noGrp="1" noChangeAspect="1"/>
          </p:cNvPicPr>
          <p:nvPr>
            <p:ph idx="1"/>
          </p:nvPr>
        </p:nvPicPr>
        <p:blipFill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20394" r="13104" b="-3"/>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30" name="Freeform: Shape 2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picture containing outdoor, sky, transport, ground&#10;&#10;Description automatically generated">
            <a:extLst>
              <a:ext uri="{FF2B5EF4-FFF2-40B4-BE49-F238E27FC236}">
                <a16:creationId xmlns:a16="http://schemas.microsoft.com/office/drawing/2014/main" id="{5B204B64-EB4F-480A-90DD-9A11F14B3361}"/>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2800" r="24567" b="-2"/>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2" name="Freeform: Shape 3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descr="A picture containing different, vegetable, several&#10;&#10;Description automatically generated">
            <a:extLst>
              <a:ext uri="{FF2B5EF4-FFF2-40B4-BE49-F238E27FC236}">
                <a16:creationId xmlns:a16="http://schemas.microsoft.com/office/drawing/2014/main" id="{FA3372E9-51F9-46B5-B119-FC7F57928476}"/>
              </a:ext>
            </a:extLst>
          </p:cNvPr>
          <p:cNvPicPr>
            <a:picLocks noChangeAspect="1"/>
          </p:cNvPicPr>
          <p:nvPr/>
        </p:nvPicPr>
        <p:blipFill rotWithShape="1">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22543" r="9699"/>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299184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1C1A73B-DC1C-4CB0-AB09-BC602F8C1DE9}"/>
              </a:ext>
            </a:extLst>
          </p:cNvPr>
          <p:cNvSpPr>
            <a:spLocks noGrp="1"/>
          </p:cNvSpPr>
          <p:nvPr>
            <p:ph type="title"/>
          </p:nvPr>
        </p:nvSpPr>
        <p:spPr>
          <a:xfrm>
            <a:off x="8344122" y="618682"/>
            <a:ext cx="1960404" cy="4794567"/>
          </a:xfrm>
        </p:spPr>
        <p:txBody>
          <a:bodyPr vert="horz" lIns="91440" tIns="45720" rIns="91440" bIns="45720" rtlCol="0" anchor="ctr">
            <a:normAutofit/>
          </a:bodyPr>
          <a:lstStyle/>
          <a:p>
            <a:pPr defTabSz="914400"/>
            <a:r>
              <a:rPr lang="en-US" sz="1900" dirty="0">
                <a:solidFill>
                  <a:srgbClr val="FFFFFF"/>
                </a:solidFill>
              </a:rPr>
              <a:t>Merlin Entertainments Ltd – statement of financial position</a:t>
            </a:r>
          </a:p>
        </p:txBody>
      </p:sp>
      <p:sp>
        <p:nvSpPr>
          <p:cNvPr id="1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4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6AF7AC74-1C67-E7D0-9D23-D8ACDC7EF73C}"/>
              </a:ext>
            </a:extLst>
          </p:cNvPr>
          <p:cNvSpPr>
            <a:spLocks noGrp="1"/>
          </p:cNvSpPr>
          <p:nvPr>
            <p:ph idx="1"/>
          </p:nvPr>
        </p:nvSpPr>
        <p:spPr/>
        <p:txBody>
          <a:bodyPr/>
          <a:lstStyle/>
          <a:p>
            <a:endParaRPr lang="en-GB"/>
          </a:p>
        </p:txBody>
      </p:sp>
      <p:pic>
        <p:nvPicPr>
          <p:cNvPr id="7" name="Picture 6">
            <a:extLst>
              <a:ext uri="{FF2B5EF4-FFF2-40B4-BE49-F238E27FC236}">
                <a16:creationId xmlns:a16="http://schemas.microsoft.com/office/drawing/2014/main" id="{ADADAEEE-C6F2-4DD6-6877-67317F11FBD3}"/>
              </a:ext>
            </a:extLst>
          </p:cNvPr>
          <p:cNvPicPr>
            <a:picLocks noChangeAspect="1"/>
          </p:cNvPicPr>
          <p:nvPr/>
        </p:nvPicPr>
        <p:blipFill>
          <a:blip r:embed="rId3"/>
          <a:stretch>
            <a:fillRect/>
          </a:stretch>
        </p:blipFill>
        <p:spPr>
          <a:xfrm>
            <a:off x="1787095" y="305297"/>
            <a:ext cx="6310601" cy="6082813"/>
          </a:xfrm>
          <a:prstGeom prst="rect">
            <a:avLst/>
          </a:prstGeom>
        </p:spPr>
      </p:pic>
    </p:spTree>
    <p:extLst>
      <p:ext uri="{BB962C8B-B14F-4D97-AF65-F5344CB8AC3E}">
        <p14:creationId xmlns:p14="http://schemas.microsoft.com/office/powerpoint/2010/main" val="41240505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80B044-EDE1-4450-9740-5B3C2E9D1322}"/>
              </a:ext>
            </a:extLst>
          </p:cNvPr>
          <p:cNvSpPr>
            <a:spLocks noGrp="1"/>
          </p:cNvSpPr>
          <p:nvPr>
            <p:ph type="title"/>
          </p:nvPr>
        </p:nvSpPr>
        <p:spPr>
          <a:xfrm>
            <a:off x="2393950" y="995318"/>
            <a:ext cx="7404101" cy="1193968"/>
          </a:xfrm>
          <a:solidFill>
            <a:srgbClr val="FFFFFF"/>
          </a:solidFill>
          <a:ln w="38100">
            <a:solidFill>
              <a:srgbClr val="7F7F7F"/>
            </a:solidFill>
            <a:miter lim="800000"/>
          </a:ln>
        </p:spPr>
        <p:txBody>
          <a:bodyPr>
            <a:normAutofit/>
          </a:bodyPr>
          <a:lstStyle/>
          <a:p>
            <a:pPr algn="ctr"/>
            <a:r>
              <a:rPr lang="en-US" sz="3100">
                <a:solidFill>
                  <a:srgbClr val="3F3F3F"/>
                </a:solidFill>
              </a:rPr>
              <a:t>Types of assets</a:t>
            </a:r>
            <a:endParaRPr lang="en-GB" sz="3100">
              <a:solidFill>
                <a:srgbClr val="3F3F3F"/>
              </a:solidFill>
            </a:endParaRPr>
          </a:p>
        </p:txBody>
      </p:sp>
      <p:sp>
        <p:nvSpPr>
          <p:cNvPr id="3" name="Content Placeholder 2">
            <a:extLst>
              <a:ext uri="{FF2B5EF4-FFF2-40B4-BE49-F238E27FC236}">
                <a16:creationId xmlns:a16="http://schemas.microsoft.com/office/drawing/2014/main" id="{C045475F-ED1F-4B0A-A840-AFCFB4792C98}"/>
              </a:ext>
            </a:extLst>
          </p:cNvPr>
          <p:cNvSpPr>
            <a:spLocks noGrp="1"/>
          </p:cNvSpPr>
          <p:nvPr>
            <p:ph sz="half" idx="1"/>
          </p:nvPr>
        </p:nvSpPr>
        <p:spPr>
          <a:xfrm>
            <a:off x="2631687" y="2888251"/>
            <a:ext cx="3223013" cy="2959777"/>
          </a:xfrm>
        </p:spPr>
        <p:txBody>
          <a:bodyPr anchor="t">
            <a:normAutofit/>
          </a:bodyPr>
          <a:lstStyle/>
          <a:p>
            <a:pPr marL="0" indent="0">
              <a:buNone/>
            </a:pPr>
            <a:r>
              <a:rPr lang="en-US" sz="2000" dirty="0"/>
              <a:t>Current</a:t>
            </a:r>
          </a:p>
          <a:p>
            <a:r>
              <a:rPr lang="en-US" sz="2000" dirty="0"/>
              <a:t>Held for sale or consumption</a:t>
            </a:r>
          </a:p>
          <a:p>
            <a:r>
              <a:rPr lang="en-US" sz="2000" dirty="0"/>
              <a:t>Lifespan of a year of less</a:t>
            </a:r>
          </a:p>
          <a:p>
            <a:r>
              <a:rPr lang="en-US" sz="2000" dirty="0"/>
              <a:t>Held principally for trading</a:t>
            </a:r>
          </a:p>
          <a:p>
            <a:r>
              <a:rPr lang="en-US" sz="2000" dirty="0"/>
              <a:t>Cash or liquid short term investments</a:t>
            </a:r>
            <a:endParaRPr lang="en-GB" sz="2000" dirty="0"/>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1"/>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20F53AB-BE90-4A12-B48F-A5948C92F885}"/>
              </a:ext>
            </a:extLst>
          </p:cNvPr>
          <p:cNvSpPr>
            <a:spLocks noGrp="1"/>
          </p:cNvSpPr>
          <p:nvPr>
            <p:ph sz="half" idx="2"/>
          </p:nvPr>
        </p:nvSpPr>
        <p:spPr>
          <a:xfrm>
            <a:off x="6337299" y="2888250"/>
            <a:ext cx="3219445" cy="2959778"/>
          </a:xfrm>
        </p:spPr>
        <p:txBody>
          <a:bodyPr anchor="t">
            <a:normAutofit/>
          </a:bodyPr>
          <a:lstStyle/>
          <a:p>
            <a:pPr marL="0" indent="0">
              <a:buNone/>
            </a:pPr>
            <a:r>
              <a:rPr lang="en-US" sz="2000" dirty="0"/>
              <a:t>Non Current</a:t>
            </a:r>
          </a:p>
          <a:p>
            <a:r>
              <a:rPr lang="en-US" sz="2000" dirty="0"/>
              <a:t>Held for longer term</a:t>
            </a:r>
          </a:p>
          <a:p>
            <a:r>
              <a:rPr lang="en-US" sz="2000" dirty="0"/>
              <a:t>Business may be done </a:t>
            </a:r>
            <a:r>
              <a:rPr lang="en-US" sz="2000" i="1" dirty="0"/>
              <a:t>in or with</a:t>
            </a:r>
            <a:r>
              <a:rPr lang="en-US" sz="2000" dirty="0"/>
              <a:t> them (i.e. not consumed)</a:t>
            </a:r>
          </a:p>
          <a:p>
            <a:r>
              <a:rPr lang="en-US" sz="2000" dirty="0"/>
              <a:t>Tangible and intangible</a:t>
            </a:r>
          </a:p>
          <a:p>
            <a:endParaRPr lang="en-GB" sz="1700" dirty="0"/>
          </a:p>
        </p:txBody>
      </p:sp>
    </p:spTree>
    <p:extLst>
      <p:ext uri="{BB962C8B-B14F-4D97-AF65-F5344CB8AC3E}">
        <p14:creationId xmlns:p14="http://schemas.microsoft.com/office/powerpoint/2010/main" val="321722432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2">
            <a:extLst>
              <a:ext uri="{FF2B5EF4-FFF2-40B4-BE49-F238E27FC236}">
                <a16:creationId xmlns:a16="http://schemas.microsoft.com/office/drawing/2014/main" id="{7AA5FC22-9E59-4C31-BF7F-96BAC62C5D1A}"/>
              </a:ext>
            </a:extLst>
          </p:cNvPr>
          <p:cNvSpPr txBox="1">
            <a:spLocks noChangeArrowheads="1"/>
          </p:cNvSpPr>
          <p:nvPr/>
        </p:nvSpPr>
        <p:spPr bwMode="auto">
          <a:xfrm>
            <a:off x="2543176" y="107951"/>
            <a:ext cx="7693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Figure 2.3 The circulating nature of current assets</a:t>
            </a:r>
            <a:endParaRPr kumimoji="0" lang="en-GB" altLang="en-US" sz="2400" b="0" i="0" u="none" strike="noStrike" kern="1200" cap="none" spc="0" normalizeH="0" baseline="0" noProof="0">
              <a:ln>
                <a:noFill/>
              </a:ln>
              <a:solidFill>
                <a:srgbClr val="007FA3"/>
              </a:solidFill>
              <a:effectLst/>
              <a:uLnTx/>
              <a:uFillTx/>
              <a:latin typeface="Arial" panose="020B0604020202020204" pitchFamily="34" charset="0"/>
              <a:ea typeface="+mn-ea"/>
              <a:cs typeface="+mn-cs"/>
            </a:endParaRPr>
          </a:p>
        </p:txBody>
      </p:sp>
      <p:grpSp>
        <p:nvGrpSpPr>
          <p:cNvPr id="18435" name="Group 15">
            <a:extLst>
              <a:ext uri="{FF2B5EF4-FFF2-40B4-BE49-F238E27FC236}">
                <a16:creationId xmlns:a16="http://schemas.microsoft.com/office/drawing/2014/main" id="{EC68B04C-24EC-43AE-8959-4BB57A6D0BDA}"/>
              </a:ext>
            </a:extLst>
          </p:cNvPr>
          <p:cNvGrpSpPr>
            <a:grpSpLocks/>
          </p:cNvGrpSpPr>
          <p:nvPr/>
        </p:nvGrpSpPr>
        <p:grpSpPr bwMode="auto">
          <a:xfrm>
            <a:off x="3211514" y="1430338"/>
            <a:ext cx="5768975" cy="3905250"/>
            <a:chOff x="1018" y="710"/>
            <a:chExt cx="3633" cy="2460"/>
          </a:xfrm>
        </p:grpSpPr>
        <p:sp>
          <p:nvSpPr>
            <p:cNvPr id="18436" name="AutoShape 16">
              <a:extLst>
                <a:ext uri="{FF2B5EF4-FFF2-40B4-BE49-F238E27FC236}">
                  <a16:creationId xmlns:a16="http://schemas.microsoft.com/office/drawing/2014/main" id="{1DC12E22-03A0-4A14-A4F3-AFCE88CBD3D2}"/>
                </a:ext>
              </a:extLst>
            </p:cNvPr>
            <p:cNvSpPr>
              <a:spLocks noChangeArrowheads="1"/>
            </p:cNvSpPr>
            <p:nvPr/>
          </p:nvSpPr>
          <p:spPr bwMode="auto">
            <a:xfrm rot="7142347">
              <a:off x="1498" y="1793"/>
              <a:ext cx="1090" cy="417"/>
            </a:xfrm>
            <a:prstGeom prst="leftArrow">
              <a:avLst>
                <a:gd name="adj1" fmla="val 50000"/>
                <a:gd name="adj2" fmla="val 31258"/>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7" name="AutoShape 17">
              <a:extLst>
                <a:ext uri="{FF2B5EF4-FFF2-40B4-BE49-F238E27FC236}">
                  <a16:creationId xmlns:a16="http://schemas.microsoft.com/office/drawing/2014/main" id="{DF2FB9FA-DBC9-470F-B5CA-107B92FEF36F}"/>
                </a:ext>
              </a:extLst>
            </p:cNvPr>
            <p:cNvSpPr>
              <a:spLocks noChangeArrowheads="1"/>
            </p:cNvSpPr>
            <p:nvPr/>
          </p:nvSpPr>
          <p:spPr bwMode="auto">
            <a:xfrm>
              <a:off x="1018" y="2291"/>
              <a:ext cx="1267" cy="810"/>
            </a:xfrm>
            <a:prstGeom prst="cube">
              <a:avLst>
                <a:gd name="adj" fmla="val 13782"/>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8" name="Text Box 18">
              <a:extLst>
                <a:ext uri="{FF2B5EF4-FFF2-40B4-BE49-F238E27FC236}">
                  <a16:creationId xmlns:a16="http://schemas.microsoft.com/office/drawing/2014/main" id="{9E7CAAB9-7D71-4948-BBC3-A5BC29226BBA}"/>
                </a:ext>
              </a:extLst>
            </p:cNvPr>
            <p:cNvSpPr txBox="1">
              <a:spLocks noChangeArrowheads="1"/>
            </p:cNvSpPr>
            <p:nvPr/>
          </p:nvSpPr>
          <p:spPr bwMode="auto">
            <a:xfrm>
              <a:off x="1188" y="2599"/>
              <a:ext cx="87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Cash</a:t>
              </a:r>
            </a:p>
          </p:txBody>
        </p:sp>
        <p:sp>
          <p:nvSpPr>
            <p:cNvPr id="18439" name="AutoShape 19">
              <a:extLst>
                <a:ext uri="{FF2B5EF4-FFF2-40B4-BE49-F238E27FC236}">
                  <a16:creationId xmlns:a16="http://schemas.microsoft.com/office/drawing/2014/main" id="{8B3195FE-34F7-4C48-9345-CD5E48D5BECB}"/>
                </a:ext>
              </a:extLst>
            </p:cNvPr>
            <p:cNvSpPr>
              <a:spLocks noChangeArrowheads="1"/>
            </p:cNvSpPr>
            <p:nvPr/>
          </p:nvSpPr>
          <p:spPr bwMode="auto">
            <a:xfrm>
              <a:off x="2216" y="2504"/>
              <a:ext cx="1091" cy="420"/>
            </a:xfrm>
            <a:prstGeom prst="leftArrow">
              <a:avLst>
                <a:gd name="adj1" fmla="val 50000"/>
                <a:gd name="adj2" fmla="val 31063"/>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0" name="AutoShape 20">
              <a:extLst>
                <a:ext uri="{FF2B5EF4-FFF2-40B4-BE49-F238E27FC236}">
                  <a16:creationId xmlns:a16="http://schemas.microsoft.com/office/drawing/2014/main" id="{F1509E42-D74C-4BF5-AFCC-EF09E16E4791}"/>
                </a:ext>
              </a:extLst>
            </p:cNvPr>
            <p:cNvSpPr>
              <a:spLocks noChangeArrowheads="1"/>
            </p:cNvSpPr>
            <p:nvPr/>
          </p:nvSpPr>
          <p:spPr bwMode="auto">
            <a:xfrm>
              <a:off x="3253" y="2291"/>
              <a:ext cx="1398" cy="810"/>
            </a:xfrm>
            <a:prstGeom prst="cube">
              <a:avLst>
                <a:gd name="adj" fmla="val 13782"/>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1" name="Text Box 21">
              <a:extLst>
                <a:ext uri="{FF2B5EF4-FFF2-40B4-BE49-F238E27FC236}">
                  <a16:creationId xmlns:a16="http://schemas.microsoft.com/office/drawing/2014/main" id="{38FEA719-34D5-48DE-BD7E-263A1E422BE5}"/>
                </a:ext>
              </a:extLst>
            </p:cNvPr>
            <p:cNvSpPr txBox="1">
              <a:spLocks noChangeArrowheads="1"/>
            </p:cNvSpPr>
            <p:nvPr/>
          </p:nvSpPr>
          <p:spPr bwMode="auto">
            <a:xfrm>
              <a:off x="3238" y="2536"/>
              <a:ext cx="1338"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Trade receivables</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8442" name="AutoShape 22">
              <a:extLst>
                <a:ext uri="{FF2B5EF4-FFF2-40B4-BE49-F238E27FC236}">
                  <a16:creationId xmlns:a16="http://schemas.microsoft.com/office/drawing/2014/main" id="{8C13A926-EE0C-4F7B-B65C-2CF0B4A83823}"/>
                </a:ext>
              </a:extLst>
            </p:cNvPr>
            <p:cNvSpPr>
              <a:spLocks noChangeArrowheads="1"/>
            </p:cNvSpPr>
            <p:nvPr/>
          </p:nvSpPr>
          <p:spPr bwMode="auto">
            <a:xfrm rot="14297766" flipV="1">
              <a:off x="2967" y="1671"/>
              <a:ext cx="1091" cy="427"/>
            </a:xfrm>
            <a:prstGeom prst="leftArrow">
              <a:avLst>
                <a:gd name="adj1" fmla="val 50000"/>
                <a:gd name="adj2" fmla="val 30554"/>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3" name="AutoShape 23">
              <a:extLst>
                <a:ext uri="{FF2B5EF4-FFF2-40B4-BE49-F238E27FC236}">
                  <a16:creationId xmlns:a16="http://schemas.microsoft.com/office/drawing/2014/main" id="{D370BA4F-05D1-4C16-A31A-52D2A97847B2}"/>
                </a:ext>
              </a:extLst>
            </p:cNvPr>
            <p:cNvSpPr>
              <a:spLocks noChangeArrowheads="1"/>
            </p:cNvSpPr>
            <p:nvPr/>
          </p:nvSpPr>
          <p:spPr bwMode="auto">
            <a:xfrm>
              <a:off x="2142" y="710"/>
              <a:ext cx="1286" cy="810"/>
            </a:xfrm>
            <a:prstGeom prst="cube">
              <a:avLst>
                <a:gd name="adj" fmla="val 13782"/>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44" name="Text Box 24">
              <a:extLst>
                <a:ext uri="{FF2B5EF4-FFF2-40B4-BE49-F238E27FC236}">
                  <a16:creationId xmlns:a16="http://schemas.microsoft.com/office/drawing/2014/main" id="{8B1B2FEB-8861-4D17-BCFE-E3DB3D67AB9C}"/>
                </a:ext>
              </a:extLst>
            </p:cNvPr>
            <p:cNvSpPr txBox="1">
              <a:spLocks noChangeArrowheads="1"/>
            </p:cNvSpPr>
            <p:nvPr/>
          </p:nvSpPr>
          <p:spPr bwMode="auto">
            <a:xfrm>
              <a:off x="2231" y="1041"/>
              <a:ext cx="1019"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Inventories</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8B194-A057-47D4-B11F-0F132C3D6B97}"/>
              </a:ext>
            </a:extLst>
          </p:cNvPr>
          <p:cNvSpPr>
            <a:spLocks noGrp="1"/>
          </p:cNvSpPr>
          <p:nvPr>
            <p:ph type="title"/>
          </p:nvPr>
        </p:nvSpPr>
        <p:spPr>
          <a:xfrm>
            <a:off x="2152650" y="365127"/>
            <a:ext cx="7886700" cy="712560"/>
          </a:xfrm>
        </p:spPr>
        <p:txBody>
          <a:bodyPr/>
          <a:lstStyle/>
          <a:p>
            <a:r>
              <a:rPr lang="en-US" dirty="0"/>
              <a:t>Intangible assets</a:t>
            </a:r>
            <a:endParaRPr lang="en-GB" dirty="0"/>
          </a:p>
        </p:txBody>
      </p:sp>
      <p:sp>
        <p:nvSpPr>
          <p:cNvPr id="7" name="Rectangle 3">
            <a:extLst>
              <a:ext uri="{FF2B5EF4-FFF2-40B4-BE49-F238E27FC236}">
                <a16:creationId xmlns:a16="http://schemas.microsoft.com/office/drawing/2014/main" id="{959A17C4-4221-4324-A5AE-025AA415BF9A}"/>
              </a:ext>
            </a:extLst>
          </p:cNvPr>
          <p:cNvSpPr>
            <a:spLocks noGrp="1" noChangeArrowheads="1"/>
          </p:cNvSpPr>
          <p:nvPr>
            <p:ph idx="1"/>
          </p:nvPr>
        </p:nvSpPr>
        <p:spPr>
          <a:xfrm>
            <a:off x="2152650" y="1219201"/>
            <a:ext cx="7886700" cy="4957763"/>
          </a:xfrm>
        </p:spPr>
        <p:txBody>
          <a:bodyPr>
            <a:normAutofit/>
          </a:bodyPr>
          <a:lstStyle/>
          <a:p>
            <a:pPr marL="0" indent="0">
              <a:buNone/>
            </a:pPr>
            <a:r>
              <a:rPr lang="en-US" altLang="zh-CN" sz="1900" b="1" dirty="0"/>
              <a:t>Goodwill:</a:t>
            </a:r>
          </a:p>
          <a:p>
            <a:r>
              <a:rPr lang="en-US" altLang="zh-CN" sz="1900" dirty="0"/>
              <a:t>Represents for example brand name, strong management team, business contacts, staff relations</a:t>
            </a:r>
          </a:p>
          <a:p>
            <a:r>
              <a:rPr lang="en-US" altLang="zh-CN" sz="1900" dirty="0"/>
              <a:t>Not possible to identify created goodwill separately from the business – subjective so cannot be recorded.</a:t>
            </a:r>
          </a:p>
          <a:p>
            <a:r>
              <a:rPr lang="en-US" altLang="zh-CN" sz="1900" dirty="0"/>
              <a:t>Purchased goodwill = price paid – (fair value of the assets – liabilities) – objective so can be recorded.</a:t>
            </a:r>
          </a:p>
          <a:p>
            <a:r>
              <a:rPr lang="en-US" altLang="zh-CN" sz="1900" dirty="0"/>
              <a:t>Subject to annual impairment review</a:t>
            </a:r>
          </a:p>
          <a:p>
            <a:pPr marL="0" indent="0">
              <a:buNone/>
            </a:pPr>
            <a:r>
              <a:rPr lang="en-US" altLang="zh-CN" sz="1900" b="1" dirty="0"/>
              <a:t>Other intangibles:</a:t>
            </a:r>
          </a:p>
          <a:p>
            <a:r>
              <a:rPr lang="en-US" altLang="zh-CN" sz="1900" dirty="0"/>
              <a:t>For example, trademarks, patents.</a:t>
            </a:r>
          </a:p>
          <a:p>
            <a:r>
              <a:rPr lang="en-US" altLang="zh-CN" sz="1900" dirty="0"/>
              <a:t>Stated at cost and </a:t>
            </a:r>
            <a:r>
              <a:rPr lang="en-US" altLang="zh-CN" sz="1900" dirty="0" err="1"/>
              <a:t>amortised</a:t>
            </a:r>
            <a:r>
              <a:rPr lang="en-US" altLang="zh-CN" sz="1900" dirty="0"/>
              <a:t> over useful economic life </a:t>
            </a:r>
          </a:p>
          <a:p>
            <a:pPr>
              <a:buFont typeface="Wingdings" panose="05000000000000000000" pitchFamily="2" charset="2"/>
              <a:buNone/>
            </a:pPr>
            <a:endParaRPr lang="en-GB" altLang="en-US" i="1" dirty="0"/>
          </a:p>
        </p:txBody>
      </p:sp>
    </p:spTree>
    <p:extLst>
      <p:ext uri="{BB962C8B-B14F-4D97-AF65-F5344CB8AC3E}">
        <p14:creationId xmlns:p14="http://schemas.microsoft.com/office/powerpoint/2010/main" val="32970179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2B8B194-A057-47D4-B11F-0F132C3D6B97}"/>
              </a:ext>
            </a:extLst>
          </p:cNvPr>
          <p:cNvSpPr>
            <a:spLocks noGrp="1"/>
          </p:cNvSpPr>
          <p:nvPr>
            <p:ph type="title"/>
          </p:nvPr>
        </p:nvSpPr>
        <p:spPr>
          <a:xfrm>
            <a:off x="838200" y="557189"/>
            <a:ext cx="3374136" cy="5567891"/>
          </a:xfrm>
        </p:spPr>
        <p:txBody>
          <a:bodyPr>
            <a:normAutofit/>
          </a:bodyPr>
          <a:lstStyle/>
          <a:p>
            <a:r>
              <a:rPr lang="en-US" sz="5200"/>
              <a:t>Typical assets</a:t>
            </a:r>
            <a:endParaRPr lang="en-GB" sz="5200"/>
          </a:p>
        </p:txBody>
      </p:sp>
      <p:graphicFrame>
        <p:nvGraphicFramePr>
          <p:cNvPr id="12" name="Rectangle 3">
            <a:extLst>
              <a:ext uri="{FF2B5EF4-FFF2-40B4-BE49-F238E27FC236}">
                <a16:creationId xmlns:a16="http://schemas.microsoft.com/office/drawing/2014/main" id="{AA071806-C8A4-4659-817E-7BE3B09A1E3E}"/>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7012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C8BE3-CFD9-479A-99A8-68FBA0A0D52C}"/>
              </a:ext>
            </a:extLst>
          </p:cNvPr>
          <p:cNvSpPr>
            <a:spLocks noGrp="1"/>
          </p:cNvSpPr>
          <p:nvPr>
            <p:ph type="title"/>
          </p:nvPr>
        </p:nvSpPr>
        <p:spPr>
          <a:xfrm>
            <a:off x="4965430" y="629268"/>
            <a:ext cx="6586491" cy="1286160"/>
          </a:xfrm>
        </p:spPr>
        <p:txBody>
          <a:bodyPr anchor="b">
            <a:normAutofit fontScale="90000"/>
          </a:bodyPr>
          <a:lstStyle/>
          <a:p>
            <a:r>
              <a:rPr lang="en-US" dirty="0"/>
              <a:t>Week 1.2 – Learning Outcomes</a:t>
            </a:r>
            <a:endParaRPr lang="en-GB" dirty="0"/>
          </a:p>
        </p:txBody>
      </p:sp>
      <p:sp>
        <p:nvSpPr>
          <p:cNvPr id="3" name="Content Placeholder 2">
            <a:extLst>
              <a:ext uri="{FF2B5EF4-FFF2-40B4-BE49-F238E27FC236}">
                <a16:creationId xmlns:a16="http://schemas.microsoft.com/office/drawing/2014/main" id="{F1CDCBA6-6752-4C46-BA71-7AD74D40015A}"/>
              </a:ext>
            </a:extLst>
          </p:cNvPr>
          <p:cNvSpPr>
            <a:spLocks noGrp="1"/>
          </p:cNvSpPr>
          <p:nvPr>
            <p:ph idx="1"/>
          </p:nvPr>
        </p:nvSpPr>
        <p:spPr>
          <a:xfrm>
            <a:off x="4965431" y="2438400"/>
            <a:ext cx="6586489" cy="3785419"/>
          </a:xfrm>
        </p:spPr>
        <p:txBody>
          <a:bodyPr>
            <a:normAutofit/>
          </a:bodyPr>
          <a:lstStyle/>
          <a:p>
            <a:pPr>
              <a:buFont typeface="Arial" panose="020B0604020202020204" pitchFamily="34" charset="0"/>
              <a:buChar char="•"/>
            </a:pPr>
            <a:r>
              <a:rPr lang="en-US" sz="1700" b="0" i="0" dirty="0">
                <a:effectLst/>
                <a:latin typeface="arial" panose="020B0604020202020204" pitchFamily="34" charset="0"/>
              </a:rPr>
              <a:t>Explain the key statements within a company’s Financial Statements;</a:t>
            </a:r>
          </a:p>
          <a:p>
            <a:pPr>
              <a:buFont typeface="Arial" panose="020B0604020202020204" pitchFamily="34" charset="0"/>
              <a:buChar char="•"/>
            </a:pPr>
            <a:r>
              <a:rPr lang="en-US" sz="1700" b="0" i="0" dirty="0">
                <a:effectLst/>
                <a:latin typeface="arial" panose="020B0604020202020204" pitchFamily="34" charset="0"/>
              </a:rPr>
              <a:t>Describe the main users of financial statements and why they would use them;</a:t>
            </a:r>
          </a:p>
          <a:p>
            <a:r>
              <a:rPr lang="en-GB" sz="1700" dirty="0">
                <a:latin typeface="Arial" panose="020B0604020202020204" pitchFamily="34" charset="0"/>
                <a:cs typeface="Arial" panose="020B0604020202020204" pitchFamily="34" charset="0"/>
              </a:rPr>
              <a:t>Debate the limitations of financial statements</a:t>
            </a:r>
          </a:p>
        </p:txBody>
      </p:sp>
      <p:pic>
        <p:nvPicPr>
          <p:cNvPr id="5" name="Picture 4">
            <a:extLst>
              <a:ext uri="{FF2B5EF4-FFF2-40B4-BE49-F238E27FC236}">
                <a16:creationId xmlns:a16="http://schemas.microsoft.com/office/drawing/2014/main" id="{CE9D954F-A68E-4106-BC23-16754EF53814}"/>
              </a:ext>
            </a:extLst>
          </p:cNvPr>
          <p:cNvPicPr>
            <a:picLocks noChangeAspect="1"/>
          </p:cNvPicPr>
          <p:nvPr/>
        </p:nvPicPr>
        <p:blipFill rotWithShape="1">
          <a:blip r:embed="rId2"/>
          <a:srcRect l="24293" r="30926"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244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3F04D3A-0BE6-4CEC-A1B3-C2702D1C83D8}"/>
              </a:ext>
            </a:extLst>
          </p:cNvPr>
          <p:cNvSpPr>
            <a:spLocks noGrp="1"/>
          </p:cNvSpPr>
          <p:nvPr>
            <p:ph type="title"/>
          </p:nvPr>
        </p:nvSpPr>
        <p:spPr>
          <a:xfrm>
            <a:off x="2152650" y="5186423"/>
            <a:ext cx="7886700" cy="1114382"/>
          </a:xfrm>
        </p:spPr>
        <p:txBody>
          <a:bodyPr vert="horz" lIns="91440" tIns="45720" rIns="91440" bIns="45720" rtlCol="0" anchor="ctr">
            <a:normAutofit/>
          </a:bodyPr>
          <a:lstStyle/>
          <a:p>
            <a:pPr algn="ctr" defTabSz="914400"/>
            <a:r>
              <a:rPr lang="en-US" sz="4500"/>
              <a:t>What is depreciation?</a:t>
            </a:r>
          </a:p>
        </p:txBody>
      </p:sp>
      <p:pic>
        <p:nvPicPr>
          <p:cNvPr id="8" name="Content Placeholder 7" descr="A picture containing outdoor, sky, transport, ground&#10;&#10;Description automatically generated">
            <a:extLst>
              <a:ext uri="{FF2B5EF4-FFF2-40B4-BE49-F238E27FC236}">
                <a16:creationId xmlns:a16="http://schemas.microsoft.com/office/drawing/2014/main" id="{939BB217-F3D1-4DFB-8E61-8602AFB3420C}"/>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5003" b="10300"/>
          <a:stretch/>
        </p:blipFill>
        <p:spPr>
          <a:xfrm>
            <a:off x="1524020" y="11"/>
            <a:ext cx="9143980" cy="5014697"/>
          </a:xfrm>
          <a:prstGeom prst="rect">
            <a:avLst/>
          </a:prstGeom>
        </p:spPr>
      </p:pic>
    </p:spTree>
    <p:extLst>
      <p:ext uri="{BB962C8B-B14F-4D97-AF65-F5344CB8AC3E}">
        <p14:creationId xmlns:p14="http://schemas.microsoft.com/office/powerpoint/2010/main" val="3277272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CF99F-6728-498D-84D3-9AB0766E8BAE}"/>
              </a:ext>
            </a:extLst>
          </p:cNvPr>
          <p:cNvSpPr>
            <a:spLocks noGrp="1"/>
          </p:cNvSpPr>
          <p:nvPr>
            <p:ph type="title"/>
          </p:nvPr>
        </p:nvSpPr>
        <p:spPr/>
        <p:txBody>
          <a:bodyPr/>
          <a:lstStyle/>
          <a:p>
            <a:r>
              <a:rPr lang="en-US" dirty="0"/>
              <a:t>Depreciation</a:t>
            </a:r>
            <a:endParaRPr lang="en-GB" dirty="0"/>
          </a:p>
        </p:txBody>
      </p:sp>
      <p:sp>
        <p:nvSpPr>
          <p:cNvPr id="3" name="Content Placeholder 2">
            <a:extLst>
              <a:ext uri="{FF2B5EF4-FFF2-40B4-BE49-F238E27FC236}">
                <a16:creationId xmlns:a16="http://schemas.microsoft.com/office/drawing/2014/main" id="{5649236F-6161-43F5-86DC-8F9E0F24691E}"/>
              </a:ext>
            </a:extLst>
          </p:cNvPr>
          <p:cNvSpPr>
            <a:spLocks noGrp="1"/>
          </p:cNvSpPr>
          <p:nvPr>
            <p:ph idx="1"/>
          </p:nvPr>
        </p:nvSpPr>
        <p:spPr/>
        <p:txBody>
          <a:bodyPr>
            <a:normAutofit/>
          </a:bodyPr>
          <a:lstStyle/>
          <a:p>
            <a:r>
              <a:rPr lang="en-US" altLang="en-US" sz="2000" dirty="0"/>
              <a:t>Depreciation is the allowance for wear and tear on some fixed assets like, plant and machinery.  It is an allowance for:</a:t>
            </a:r>
          </a:p>
          <a:p>
            <a:pPr marL="800154" lvl="1" indent="-457200" algn="just">
              <a:buFont typeface="+mj-lt"/>
              <a:buAutoNum type="alphaLcParenR"/>
            </a:pPr>
            <a:r>
              <a:rPr lang="en-GB" altLang="en-US" sz="2000" dirty="0"/>
              <a:t>Wearing out, </a:t>
            </a:r>
          </a:p>
          <a:p>
            <a:pPr marL="800154" lvl="1" indent="-457200" algn="just">
              <a:buFont typeface="+mj-lt"/>
              <a:buAutoNum type="alphaLcParenR"/>
            </a:pPr>
            <a:r>
              <a:rPr lang="en-GB" altLang="en-US" sz="2000" dirty="0"/>
              <a:t>Consumption or </a:t>
            </a:r>
          </a:p>
          <a:p>
            <a:pPr marL="800154" lvl="1" indent="-457200" algn="just">
              <a:buFont typeface="+mj-lt"/>
              <a:buAutoNum type="alphaLcParenR"/>
            </a:pPr>
            <a:r>
              <a:rPr lang="en-GB" altLang="en-US" sz="2000" dirty="0"/>
              <a:t>other reductions in the useful economic life of a fixed asset,</a:t>
            </a:r>
            <a:endParaRPr lang="en-US" altLang="en-US" sz="2000" dirty="0"/>
          </a:p>
          <a:p>
            <a:r>
              <a:rPr lang="en-GB" sz="2000" dirty="0"/>
              <a:t>NOT A CASH FLOW!!!!</a:t>
            </a:r>
          </a:p>
          <a:p>
            <a:r>
              <a:rPr lang="en-US" altLang="en-US" sz="2000" dirty="0"/>
              <a:t>Accumulated depreciation shows amount that the asset has lost in value since its purchase</a:t>
            </a:r>
          </a:p>
          <a:p>
            <a:r>
              <a:rPr lang="en-US" sz="2000" dirty="0"/>
              <a:t>You can depreciate on a straight line or a reducing balance (%) method.</a:t>
            </a:r>
            <a:endParaRPr lang="en-GB" sz="2000" dirty="0"/>
          </a:p>
        </p:txBody>
      </p:sp>
    </p:spTree>
    <p:extLst>
      <p:ext uri="{BB962C8B-B14F-4D97-AF65-F5344CB8AC3E}">
        <p14:creationId xmlns:p14="http://schemas.microsoft.com/office/powerpoint/2010/main" val="16963456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Rectangle 10">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A9C5A9A-8FF2-4A3C-9E52-ECE179060C9C}"/>
              </a:ext>
            </a:extLst>
          </p:cNvPr>
          <p:cNvSpPr>
            <a:spLocks noGrp="1"/>
          </p:cNvSpPr>
          <p:nvPr>
            <p:ph type="title"/>
          </p:nvPr>
        </p:nvSpPr>
        <p:spPr>
          <a:xfrm>
            <a:off x="2393950" y="995318"/>
            <a:ext cx="7404101" cy="1193968"/>
          </a:xfrm>
          <a:solidFill>
            <a:srgbClr val="FFFFFF"/>
          </a:solidFill>
          <a:ln w="38100">
            <a:solidFill>
              <a:srgbClr val="7F7F7F"/>
            </a:solidFill>
            <a:miter lim="800000"/>
          </a:ln>
        </p:spPr>
        <p:txBody>
          <a:bodyPr>
            <a:normAutofit/>
          </a:bodyPr>
          <a:lstStyle/>
          <a:p>
            <a:pPr algn="ctr"/>
            <a:r>
              <a:rPr lang="en-US" sz="3100">
                <a:solidFill>
                  <a:srgbClr val="3F3F3F"/>
                </a:solidFill>
              </a:rPr>
              <a:t>Claims</a:t>
            </a:r>
            <a:endParaRPr lang="en-GB" sz="3100">
              <a:solidFill>
                <a:srgbClr val="3F3F3F"/>
              </a:solidFill>
            </a:endParaRPr>
          </a:p>
        </p:txBody>
      </p:sp>
      <p:sp>
        <p:nvSpPr>
          <p:cNvPr id="5" name="Content Placeholder 4">
            <a:extLst>
              <a:ext uri="{FF2B5EF4-FFF2-40B4-BE49-F238E27FC236}">
                <a16:creationId xmlns:a16="http://schemas.microsoft.com/office/drawing/2014/main" id="{50799578-CD7C-43A8-8D7D-23DF3DCD0A89}"/>
              </a:ext>
            </a:extLst>
          </p:cNvPr>
          <p:cNvSpPr>
            <a:spLocks noGrp="1"/>
          </p:cNvSpPr>
          <p:nvPr>
            <p:ph sz="half" idx="1"/>
          </p:nvPr>
        </p:nvSpPr>
        <p:spPr>
          <a:xfrm>
            <a:off x="2631687" y="2888251"/>
            <a:ext cx="3223013" cy="2959777"/>
          </a:xfrm>
        </p:spPr>
        <p:txBody>
          <a:bodyPr anchor="t">
            <a:normAutofit lnSpcReduction="10000"/>
          </a:bodyPr>
          <a:lstStyle/>
          <a:p>
            <a:pPr marL="0" indent="0">
              <a:buNone/>
            </a:pPr>
            <a:r>
              <a:rPr lang="en-US" sz="2400" dirty="0"/>
              <a:t>Equity</a:t>
            </a:r>
          </a:p>
          <a:p>
            <a:r>
              <a:rPr lang="en-US" sz="2400" dirty="0"/>
              <a:t>The </a:t>
            </a:r>
            <a:r>
              <a:rPr lang="en-US" sz="2400" i="1" dirty="0"/>
              <a:t>owner’s</a:t>
            </a:r>
            <a:r>
              <a:rPr lang="en-US" sz="2400" dirty="0"/>
              <a:t> claim against the business.</a:t>
            </a:r>
          </a:p>
          <a:p>
            <a:r>
              <a:rPr lang="en-US" sz="2400" dirty="0"/>
              <a:t>Ordinary shares plus reserves</a:t>
            </a:r>
          </a:p>
          <a:p>
            <a:r>
              <a:rPr lang="en-US" sz="2400" dirty="0"/>
              <a:t>Capital.</a:t>
            </a:r>
          </a:p>
          <a:p>
            <a:r>
              <a:rPr lang="en-GB" sz="2400" dirty="0"/>
              <a:t>Separate legal identity</a:t>
            </a:r>
          </a:p>
        </p:txBody>
      </p:sp>
      <p:cxnSp>
        <p:nvCxnSpPr>
          <p:cNvPr id="18" name="Straight Connector 12">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1"/>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EA258FB8-CEF6-4D22-86CD-34567705B9B8}"/>
              </a:ext>
            </a:extLst>
          </p:cNvPr>
          <p:cNvSpPr>
            <a:spLocks noGrp="1"/>
          </p:cNvSpPr>
          <p:nvPr>
            <p:ph sz="half" idx="2"/>
          </p:nvPr>
        </p:nvSpPr>
        <p:spPr>
          <a:xfrm>
            <a:off x="6337299" y="2888250"/>
            <a:ext cx="3219445" cy="2959778"/>
          </a:xfrm>
        </p:spPr>
        <p:txBody>
          <a:bodyPr anchor="t">
            <a:normAutofit lnSpcReduction="10000"/>
          </a:bodyPr>
          <a:lstStyle/>
          <a:p>
            <a:pPr marL="0" indent="0">
              <a:buNone/>
            </a:pPr>
            <a:r>
              <a:rPr lang="en-US" sz="2400" dirty="0"/>
              <a:t>Liabilities </a:t>
            </a:r>
          </a:p>
          <a:p>
            <a:r>
              <a:rPr lang="en-US" sz="2400" dirty="0"/>
              <a:t>Other parties</a:t>
            </a:r>
          </a:p>
          <a:p>
            <a:r>
              <a:rPr lang="en-US" sz="2400" dirty="0"/>
              <a:t>For example, money owed for raw materials, upfront customer prepayments</a:t>
            </a:r>
            <a:endParaRPr lang="en-GB" sz="2400" dirty="0"/>
          </a:p>
        </p:txBody>
      </p:sp>
    </p:spTree>
    <p:extLst>
      <p:ext uri="{BB962C8B-B14F-4D97-AF65-F5344CB8AC3E}">
        <p14:creationId xmlns:p14="http://schemas.microsoft.com/office/powerpoint/2010/main" val="110885682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9144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80B044-EDE1-4450-9740-5B3C2E9D1322}"/>
              </a:ext>
            </a:extLst>
          </p:cNvPr>
          <p:cNvSpPr>
            <a:spLocks noGrp="1"/>
          </p:cNvSpPr>
          <p:nvPr>
            <p:ph type="title"/>
          </p:nvPr>
        </p:nvSpPr>
        <p:spPr>
          <a:xfrm>
            <a:off x="2393950" y="995318"/>
            <a:ext cx="7404101" cy="1193968"/>
          </a:xfrm>
          <a:solidFill>
            <a:srgbClr val="FFFFFF"/>
          </a:solidFill>
          <a:ln w="38100">
            <a:solidFill>
              <a:srgbClr val="7F7F7F"/>
            </a:solidFill>
            <a:miter lim="800000"/>
          </a:ln>
        </p:spPr>
        <p:txBody>
          <a:bodyPr>
            <a:normAutofit/>
          </a:bodyPr>
          <a:lstStyle/>
          <a:p>
            <a:pPr algn="ctr"/>
            <a:r>
              <a:rPr lang="en-US" sz="3100" dirty="0">
                <a:solidFill>
                  <a:srgbClr val="3F3F3F"/>
                </a:solidFill>
              </a:rPr>
              <a:t>Types of claim</a:t>
            </a:r>
            <a:endParaRPr lang="en-GB" sz="3100" dirty="0">
              <a:solidFill>
                <a:srgbClr val="3F3F3F"/>
              </a:solidFill>
            </a:endParaRPr>
          </a:p>
        </p:txBody>
      </p:sp>
      <p:sp>
        <p:nvSpPr>
          <p:cNvPr id="3" name="Content Placeholder 2">
            <a:extLst>
              <a:ext uri="{FF2B5EF4-FFF2-40B4-BE49-F238E27FC236}">
                <a16:creationId xmlns:a16="http://schemas.microsoft.com/office/drawing/2014/main" id="{C045475F-ED1F-4B0A-A840-AFCFB4792C98}"/>
              </a:ext>
            </a:extLst>
          </p:cNvPr>
          <p:cNvSpPr>
            <a:spLocks noGrp="1"/>
          </p:cNvSpPr>
          <p:nvPr>
            <p:ph sz="half" idx="1"/>
          </p:nvPr>
        </p:nvSpPr>
        <p:spPr>
          <a:xfrm>
            <a:off x="2631687" y="2888251"/>
            <a:ext cx="3223013" cy="2959777"/>
          </a:xfrm>
        </p:spPr>
        <p:txBody>
          <a:bodyPr anchor="t">
            <a:normAutofit/>
          </a:bodyPr>
          <a:lstStyle/>
          <a:p>
            <a:pPr marL="0" indent="0">
              <a:buNone/>
            </a:pPr>
            <a:r>
              <a:rPr lang="en-US" sz="2000" dirty="0"/>
              <a:t>Current</a:t>
            </a:r>
          </a:p>
          <a:p>
            <a:r>
              <a:rPr lang="en-US" sz="2000" dirty="0"/>
              <a:t>Settled in a year or less</a:t>
            </a:r>
          </a:p>
          <a:p>
            <a:r>
              <a:rPr lang="en-US" sz="2000" dirty="0"/>
              <a:t>Arise from trading</a:t>
            </a:r>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1"/>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20F53AB-BE90-4A12-B48F-A5948C92F885}"/>
              </a:ext>
            </a:extLst>
          </p:cNvPr>
          <p:cNvSpPr>
            <a:spLocks noGrp="1"/>
          </p:cNvSpPr>
          <p:nvPr>
            <p:ph sz="half" idx="2"/>
          </p:nvPr>
        </p:nvSpPr>
        <p:spPr>
          <a:xfrm>
            <a:off x="6337299" y="2888250"/>
            <a:ext cx="3219445" cy="2959778"/>
          </a:xfrm>
        </p:spPr>
        <p:txBody>
          <a:bodyPr anchor="t">
            <a:normAutofit/>
          </a:bodyPr>
          <a:lstStyle/>
          <a:p>
            <a:pPr marL="0" indent="0">
              <a:buNone/>
            </a:pPr>
            <a:r>
              <a:rPr lang="en-US" sz="2000" dirty="0"/>
              <a:t>Non Current</a:t>
            </a:r>
          </a:p>
          <a:p>
            <a:r>
              <a:rPr lang="en-US" sz="2000" dirty="0"/>
              <a:t>Held for longer term</a:t>
            </a:r>
          </a:p>
          <a:p>
            <a:r>
              <a:rPr lang="en-GB" sz="2000" dirty="0"/>
              <a:t>May not arise from trading</a:t>
            </a:r>
          </a:p>
          <a:p>
            <a:pPr marL="0" indent="0">
              <a:buNone/>
            </a:pPr>
            <a:r>
              <a:rPr lang="en-GB" sz="2000" dirty="0"/>
              <a:t>(e.g. long term bank loan)</a:t>
            </a:r>
          </a:p>
        </p:txBody>
      </p:sp>
    </p:spTree>
    <p:extLst>
      <p:ext uri="{BB962C8B-B14F-4D97-AF65-F5344CB8AC3E}">
        <p14:creationId xmlns:p14="http://schemas.microsoft.com/office/powerpoint/2010/main" val="325540797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22B8B194-A057-47D4-B11F-0F132C3D6B97}"/>
              </a:ext>
            </a:extLst>
          </p:cNvPr>
          <p:cNvSpPr>
            <a:spLocks noGrp="1"/>
          </p:cNvSpPr>
          <p:nvPr>
            <p:ph type="title"/>
          </p:nvPr>
        </p:nvSpPr>
        <p:spPr>
          <a:xfrm>
            <a:off x="838200" y="557188"/>
            <a:ext cx="10515600" cy="1133499"/>
          </a:xfrm>
        </p:spPr>
        <p:txBody>
          <a:bodyPr>
            <a:normAutofit/>
          </a:bodyPr>
          <a:lstStyle/>
          <a:p>
            <a:pPr algn="ctr"/>
            <a:r>
              <a:rPr lang="en-US" sz="5200"/>
              <a:t>Typical claims</a:t>
            </a:r>
            <a:endParaRPr lang="en-GB" sz="5200"/>
          </a:p>
        </p:txBody>
      </p:sp>
      <p:graphicFrame>
        <p:nvGraphicFramePr>
          <p:cNvPr id="12" name="Rectangle 3">
            <a:extLst>
              <a:ext uri="{FF2B5EF4-FFF2-40B4-BE49-F238E27FC236}">
                <a16:creationId xmlns:a16="http://schemas.microsoft.com/office/drawing/2014/main" id="{AA071806-C8A4-4659-817E-7BE3B09A1E3E}"/>
              </a:ext>
            </a:extLst>
          </p:cNvPr>
          <p:cNvGraphicFramePr>
            <a:graphicFrameLocks noGrp="1"/>
          </p:cNvGraphicFramePr>
          <p:nvPr>
            <p:ph idx="1"/>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66304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44450F48-3143-4096-A2B2-179D0788A9B7}"/>
              </a:ext>
            </a:extLst>
          </p:cNvPr>
          <p:cNvSpPr txBox="1">
            <a:spLocks noChangeArrowheads="1"/>
          </p:cNvSpPr>
          <p:nvPr/>
        </p:nvSpPr>
        <p:spPr bwMode="auto">
          <a:xfrm>
            <a:off x="2543175" y="107950"/>
            <a:ext cx="7105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The accounting equation</a:t>
            </a:r>
            <a:endParaRPr kumimoji="0" lang="en-GB" altLang="en-US" sz="2400" b="0" i="0" u="none" strike="noStrike" kern="1200" cap="none" spc="0" normalizeH="0" baseline="0" noProof="0">
              <a:ln>
                <a:noFill/>
              </a:ln>
              <a:solidFill>
                <a:srgbClr val="007FA3"/>
              </a:solidFill>
              <a:effectLst/>
              <a:uLnTx/>
              <a:uFillTx/>
              <a:latin typeface="Arial" panose="020B0604020202020204" pitchFamily="34" charset="0"/>
              <a:ea typeface="+mn-ea"/>
              <a:cs typeface="+mn-cs"/>
            </a:endParaRPr>
          </a:p>
        </p:txBody>
      </p:sp>
      <p:grpSp>
        <p:nvGrpSpPr>
          <p:cNvPr id="13315" name="Group 22">
            <a:extLst>
              <a:ext uri="{FF2B5EF4-FFF2-40B4-BE49-F238E27FC236}">
                <a16:creationId xmlns:a16="http://schemas.microsoft.com/office/drawing/2014/main" id="{0316724C-A16A-4DCE-8E56-D4D444EC9B02}"/>
              </a:ext>
            </a:extLst>
          </p:cNvPr>
          <p:cNvGrpSpPr>
            <a:grpSpLocks/>
          </p:cNvGrpSpPr>
          <p:nvPr/>
        </p:nvGrpSpPr>
        <p:grpSpPr bwMode="auto">
          <a:xfrm>
            <a:off x="2690814" y="2551114"/>
            <a:ext cx="6810375" cy="1755775"/>
            <a:chOff x="702" y="1224"/>
            <a:chExt cx="4290" cy="1105"/>
          </a:xfrm>
        </p:grpSpPr>
        <p:sp>
          <p:nvSpPr>
            <p:cNvPr id="13316" name="AutoShape 21">
              <a:extLst>
                <a:ext uri="{FF2B5EF4-FFF2-40B4-BE49-F238E27FC236}">
                  <a16:creationId xmlns:a16="http://schemas.microsoft.com/office/drawing/2014/main" id="{3A82D1E5-F8C3-447F-B01F-05250F7ECDE3}"/>
                </a:ext>
              </a:extLst>
            </p:cNvPr>
            <p:cNvSpPr>
              <a:spLocks noChangeArrowheads="1"/>
            </p:cNvSpPr>
            <p:nvPr/>
          </p:nvSpPr>
          <p:spPr bwMode="auto">
            <a:xfrm rot="-5400000">
              <a:off x="2426" y="-338"/>
              <a:ext cx="1003" cy="4128"/>
            </a:xfrm>
            <a:prstGeom prst="roundRect">
              <a:avLst>
                <a:gd name="adj" fmla="val 16667"/>
              </a:avLst>
            </a:prstGeom>
            <a:solidFill>
              <a:srgbClr val="DFC1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7" name="AutoShape 7">
              <a:extLst>
                <a:ext uri="{FF2B5EF4-FFF2-40B4-BE49-F238E27FC236}">
                  <a16:creationId xmlns:a16="http://schemas.microsoft.com/office/drawing/2014/main" id="{45D31921-FE93-4C7F-820D-67724DC89312}"/>
                </a:ext>
              </a:extLst>
            </p:cNvPr>
            <p:cNvSpPr>
              <a:spLocks noChangeArrowheads="1"/>
            </p:cNvSpPr>
            <p:nvPr/>
          </p:nvSpPr>
          <p:spPr bwMode="auto">
            <a:xfrm>
              <a:off x="3807" y="1562"/>
              <a:ext cx="1183" cy="767"/>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8" name="Text Box 8">
              <a:extLst>
                <a:ext uri="{FF2B5EF4-FFF2-40B4-BE49-F238E27FC236}">
                  <a16:creationId xmlns:a16="http://schemas.microsoft.com/office/drawing/2014/main" id="{ACAD2FCC-CE0A-4C08-A26B-2E27D2FB59E1}"/>
                </a:ext>
              </a:extLst>
            </p:cNvPr>
            <p:cNvSpPr txBox="1">
              <a:spLocks noChangeArrowheads="1"/>
            </p:cNvSpPr>
            <p:nvPr/>
          </p:nvSpPr>
          <p:spPr bwMode="auto">
            <a:xfrm>
              <a:off x="3795" y="1860"/>
              <a:ext cx="113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Liabilities</a:t>
              </a:r>
              <a:endPar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9" name="AutoShape 9">
              <a:extLst>
                <a:ext uri="{FF2B5EF4-FFF2-40B4-BE49-F238E27FC236}">
                  <a16:creationId xmlns:a16="http://schemas.microsoft.com/office/drawing/2014/main" id="{F0597F4A-669E-4350-9624-AE23121DBDD5}"/>
                </a:ext>
              </a:extLst>
            </p:cNvPr>
            <p:cNvSpPr>
              <a:spLocks noChangeArrowheads="1"/>
            </p:cNvSpPr>
            <p:nvPr/>
          </p:nvSpPr>
          <p:spPr bwMode="auto">
            <a:xfrm>
              <a:off x="759" y="1558"/>
              <a:ext cx="1166" cy="767"/>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20" name="Text Box 10">
              <a:extLst>
                <a:ext uri="{FF2B5EF4-FFF2-40B4-BE49-F238E27FC236}">
                  <a16:creationId xmlns:a16="http://schemas.microsoft.com/office/drawing/2014/main" id="{7F7C094C-88FA-4457-9A8C-9605DD9900CC}"/>
                </a:ext>
              </a:extLst>
            </p:cNvPr>
            <p:cNvSpPr txBox="1">
              <a:spLocks noChangeArrowheads="1"/>
            </p:cNvSpPr>
            <p:nvPr/>
          </p:nvSpPr>
          <p:spPr bwMode="auto">
            <a:xfrm>
              <a:off x="702" y="1847"/>
              <a:ext cx="120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Assets</a:t>
              </a:r>
              <a:endPar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1" name="AutoShape 11">
              <a:extLst>
                <a:ext uri="{FF2B5EF4-FFF2-40B4-BE49-F238E27FC236}">
                  <a16:creationId xmlns:a16="http://schemas.microsoft.com/office/drawing/2014/main" id="{D2A0E3FB-1171-4960-8152-C088AC15D10F}"/>
                </a:ext>
              </a:extLst>
            </p:cNvPr>
            <p:cNvSpPr>
              <a:spLocks noChangeArrowheads="1"/>
            </p:cNvSpPr>
            <p:nvPr/>
          </p:nvSpPr>
          <p:spPr bwMode="auto">
            <a:xfrm>
              <a:off x="2261" y="1558"/>
              <a:ext cx="1198" cy="767"/>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22" name="Text Box 12">
              <a:extLst>
                <a:ext uri="{FF2B5EF4-FFF2-40B4-BE49-F238E27FC236}">
                  <a16:creationId xmlns:a16="http://schemas.microsoft.com/office/drawing/2014/main" id="{342B7C14-E3E7-41D1-B9E9-6E68A088DBEE}"/>
                </a:ext>
              </a:extLst>
            </p:cNvPr>
            <p:cNvSpPr txBox="1">
              <a:spLocks noChangeArrowheads="1"/>
            </p:cNvSpPr>
            <p:nvPr/>
          </p:nvSpPr>
          <p:spPr bwMode="auto">
            <a:xfrm>
              <a:off x="2199" y="1849"/>
              <a:ext cx="124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Equity</a:t>
              </a:r>
              <a:endParaRPr kumimoji="0" lang="en-GB" altLang="en-US" sz="2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3" name="Text Box 17">
              <a:extLst>
                <a:ext uri="{FF2B5EF4-FFF2-40B4-BE49-F238E27FC236}">
                  <a16:creationId xmlns:a16="http://schemas.microsoft.com/office/drawing/2014/main" id="{E28B3E7F-48D4-4FA3-A42E-BC3722F1978D}"/>
                </a:ext>
              </a:extLst>
            </p:cNvPr>
            <p:cNvSpPr txBox="1">
              <a:spLocks noChangeArrowheads="1"/>
            </p:cNvSpPr>
            <p:nvPr/>
          </p:nvSpPr>
          <p:spPr bwMode="auto">
            <a:xfrm>
              <a:off x="1867" y="1795"/>
              <a:ext cx="4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3324" name="Text Box 20">
              <a:extLst>
                <a:ext uri="{FF2B5EF4-FFF2-40B4-BE49-F238E27FC236}">
                  <a16:creationId xmlns:a16="http://schemas.microsoft.com/office/drawing/2014/main" id="{67C3306B-9834-4AEF-AD83-D05ADF4EFCD1}"/>
                </a:ext>
              </a:extLst>
            </p:cNvPr>
            <p:cNvSpPr txBox="1">
              <a:spLocks noChangeArrowheads="1"/>
            </p:cNvSpPr>
            <p:nvPr/>
          </p:nvSpPr>
          <p:spPr bwMode="auto">
            <a:xfrm>
              <a:off x="3407" y="1812"/>
              <a:ext cx="45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a:extLst>
              <a:ext uri="{FF2B5EF4-FFF2-40B4-BE49-F238E27FC236}">
                <a16:creationId xmlns:a16="http://schemas.microsoft.com/office/drawing/2014/main" id="{768D7675-3199-4ABD-ACF4-B24DFD57D951}"/>
              </a:ext>
            </a:extLst>
          </p:cNvPr>
          <p:cNvSpPr txBox="1">
            <a:spLocks noChangeArrowheads="1"/>
          </p:cNvSpPr>
          <p:nvPr/>
        </p:nvSpPr>
        <p:spPr bwMode="auto">
          <a:xfrm>
            <a:off x="2095500" y="107951"/>
            <a:ext cx="8001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The effect of trading transactions on the </a:t>
            </a:r>
            <a:b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br>
            <a:r>
              <a:rPr kumimoji="0" lang="en-GB" altLang="en-US" sz="2400" b="1" i="0" u="none" strike="noStrike" kern="1200" cap="none" spc="0" normalizeH="0" baseline="0" noProof="0">
                <a:ln>
                  <a:noFill/>
                </a:ln>
                <a:solidFill>
                  <a:srgbClr val="007FA3"/>
                </a:solidFill>
                <a:effectLst/>
                <a:uLnTx/>
                <a:uFillTx/>
                <a:latin typeface="Arial" panose="020B0604020202020204" pitchFamily="34" charset="0"/>
                <a:ea typeface="+mn-ea"/>
                <a:cs typeface="+mn-cs"/>
              </a:rPr>
              <a:t>accounting equation</a:t>
            </a:r>
            <a:endParaRPr kumimoji="0" lang="en-GB" altLang="en-US" sz="1400" b="0" i="0" u="none" strike="noStrike" kern="1200" cap="none" spc="0" normalizeH="0" baseline="0" noProof="0">
              <a:ln>
                <a:noFill/>
              </a:ln>
              <a:solidFill>
                <a:srgbClr val="007FA3"/>
              </a:solidFill>
              <a:effectLst/>
              <a:uLnTx/>
              <a:uFillTx/>
              <a:latin typeface="Arial" panose="020B0604020202020204" pitchFamily="34" charset="0"/>
              <a:ea typeface="+mn-ea"/>
              <a:cs typeface="+mn-cs"/>
            </a:endParaRPr>
          </a:p>
        </p:txBody>
      </p:sp>
      <p:sp>
        <p:nvSpPr>
          <p:cNvPr id="14339" name="Text Box 22">
            <a:extLst>
              <a:ext uri="{FF2B5EF4-FFF2-40B4-BE49-F238E27FC236}">
                <a16:creationId xmlns:a16="http://schemas.microsoft.com/office/drawing/2014/main" id="{2EBF030B-B082-4863-86B2-26162EE915E4}"/>
              </a:ext>
            </a:extLst>
          </p:cNvPr>
          <p:cNvSpPr txBox="1">
            <a:spLocks noChangeArrowheads="1"/>
          </p:cNvSpPr>
          <p:nvPr/>
        </p:nvSpPr>
        <p:spPr bwMode="auto">
          <a:xfrm>
            <a:off x="2670175" y="1868488"/>
            <a:ext cx="6826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altLang="en-US" sz="2000" b="1" i="1" u="none" strike="noStrike" kern="1200" cap="none" spc="0" normalizeH="0" baseline="0" noProof="0">
                <a:ln>
                  <a:noFill/>
                </a:ln>
                <a:solidFill>
                  <a:srgbClr val="000000"/>
                </a:solidFill>
                <a:effectLst/>
                <a:uLnTx/>
                <a:uFillTx/>
                <a:latin typeface="Arial" panose="020B0604020202020204" pitchFamily="34" charset="0"/>
                <a:ea typeface="+mn-ea"/>
                <a:cs typeface="+mn-cs"/>
              </a:rPr>
              <a:t>The accounting equation can be extended as follows:</a:t>
            </a:r>
          </a:p>
        </p:txBody>
      </p:sp>
      <p:grpSp>
        <p:nvGrpSpPr>
          <p:cNvPr id="14340" name="Group 29">
            <a:extLst>
              <a:ext uri="{FF2B5EF4-FFF2-40B4-BE49-F238E27FC236}">
                <a16:creationId xmlns:a16="http://schemas.microsoft.com/office/drawing/2014/main" id="{7A5D7F32-632F-473F-A616-5069586DE0AF}"/>
              </a:ext>
            </a:extLst>
          </p:cNvPr>
          <p:cNvGrpSpPr>
            <a:grpSpLocks/>
          </p:cNvGrpSpPr>
          <p:nvPr/>
        </p:nvGrpSpPr>
        <p:grpSpPr bwMode="auto">
          <a:xfrm>
            <a:off x="1914525" y="2549526"/>
            <a:ext cx="8274050" cy="1749425"/>
            <a:chOff x="246" y="1379"/>
            <a:chExt cx="5212" cy="1102"/>
          </a:xfrm>
        </p:grpSpPr>
        <p:sp>
          <p:nvSpPr>
            <p:cNvPr id="14341" name="AutoShape 24">
              <a:extLst>
                <a:ext uri="{FF2B5EF4-FFF2-40B4-BE49-F238E27FC236}">
                  <a16:creationId xmlns:a16="http://schemas.microsoft.com/office/drawing/2014/main" id="{206C5029-D53F-4A90-ADA3-CCBD02147FFE}"/>
                </a:ext>
              </a:extLst>
            </p:cNvPr>
            <p:cNvSpPr>
              <a:spLocks noChangeArrowheads="1"/>
            </p:cNvSpPr>
            <p:nvPr/>
          </p:nvSpPr>
          <p:spPr bwMode="auto">
            <a:xfrm rot="-5400000">
              <a:off x="2430" y="-645"/>
              <a:ext cx="1003" cy="5052"/>
            </a:xfrm>
            <a:prstGeom prst="roundRect">
              <a:avLst>
                <a:gd name="adj" fmla="val 16667"/>
              </a:avLst>
            </a:prstGeom>
            <a:solidFill>
              <a:srgbClr val="DFC19D"/>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2" name="AutoShape 9">
              <a:extLst>
                <a:ext uri="{FF2B5EF4-FFF2-40B4-BE49-F238E27FC236}">
                  <a16:creationId xmlns:a16="http://schemas.microsoft.com/office/drawing/2014/main" id="{3C81018E-DE66-456C-9B92-DCC35DB9E8DF}"/>
                </a:ext>
              </a:extLst>
            </p:cNvPr>
            <p:cNvSpPr>
              <a:spLocks noChangeArrowheads="1"/>
            </p:cNvSpPr>
            <p:nvPr/>
          </p:nvSpPr>
          <p:spPr bwMode="auto">
            <a:xfrm>
              <a:off x="3183" y="1678"/>
              <a:ext cx="991"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3" name="Text Box 10">
              <a:extLst>
                <a:ext uri="{FF2B5EF4-FFF2-40B4-BE49-F238E27FC236}">
                  <a16:creationId xmlns:a16="http://schemas.microsoft.com/office/drawing/2014/main" id="{7F70D732-E880-4A3B-8AAE-512D5DED9EBD}"/>
                </a:ext>
              </a:extLst>
            </p:cNvPr>
            <p:cNvSpPr txBox="1">
              <a:spLocks noChangeArrowheads="1"/>
            </p:cNvSpPr>
            <p:nvPr/>
          </p:nvSpPr>
          <p:spPr bwMode="auto">
            <a:xfrm>
              <a:off x="3153" y="1906"/>
              <a:ext cx="95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Profit (Loss)</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4" name="AutoShape 11">
              <a:extLst>
                <a:ext uri="{FF2B5EF4-FFF2-40B4-BE49-F238E27FC236}">
                  <a16:creationId xmlns:a16="http://schemas.microsoft.com/office/drawing/2014/main" id="{E6E81E29-6E58-45D5-B2FA-A8DAF8BC4D25}"/>
                </a:ext>
              </a:extLst>
            </p:cNvPr>
            <p:cNvSpPr>
              <a:spLocks noChangeArrowheads="1"/>
            </p:cNvSpPr>
            <p:nvPr/>
          </p:nvSpPr>
          <p:spPr bwMode="auto">
            <a:xfrm>
              <a:off x="303" y="1674"/>
              <a:ext cx="976"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5" name="Text Box 12">
              <a:extLst>
                <a:ext uri="{FF2B5EF4-FFF2-40B4-BE49-F238E27FC236}">
                  <a16:creationId xmlns:a16="http://schemas.microsoft.com/office/drawing/2014/main" id="{A1EB8D61-B5E7-4E4A-BF06-AE4FE154BABE}"/>
                </a:ext>
              </a:extLst>
            </p:cNvPr>
            <p:cNvSpPr txBox="1">
              <a:spLocks noChangeArrowheads="1"/>
            </p:cNvSpPr>
            <p:nvPr/>
          </p:nvSpPr>
          <p:spPr bwMode="auto">
            <a:xfrm>
              <a:off x="246" y="1975"/>
              <a:ext cx="10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Assets</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6" name="AutoShape 13">
              <a:extLst>
                <a:ext uri="{FF2B5EF4-FFF2-40B4-BE49-F238E27FC236}">
                  <a16:creationId xmlns:a16="http://schemas.microsoft.com/office/drawing/2014/main" id="{DBC427BE-D32B-4347-9F65-1B224399C64D}"/>
                </a:ext>
              </a:extLst>
            </p:cNvPr>
            <p:cNvSpPr>
              <a:spLocks noChangeArrowheads="1"/>
            </p:cNvSpPr>
            <p:nvPr/>
          </p:nvSpPr>
          <p:spPr bwMode="auto">
            <a:xfrm>
              <a:off x="1560" y="1674"/>
              <a:ext cx="1004"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7" name="Text Box 14">
              <a:extLst>
                <a:ext uri="{FF2B5EF4-FFF2-40B4-BE49-F238E27FC236}">
                  <a16:creationId xmlns:a16="http://schemas.microsoft.com/office/drawing/2014/main" id="{9DCB2617-9C42-4816-8224-616C20C6043C}"/>
                </a:ext>
              </a:extLst>
            </p:cNvPr>
            <p:cNvSpPr txBox="1">
              <a:spLocks noChangeArrowheads="1"/>
            </p:cNvSpPr>
            <p:nvPr/>
          </p:nvSpPr>
          <p:spPr bwMode="auto">
            <a:xfrm>
              <a:off x="1492" y="1981"/>
              <a:ext cx="104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Equity</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48" name="AutoShape 18">
              <a:extLst>
                <a:ext uri="{FF2B5EF4-FFF2-40B4-BE49-F238E27FC236}">
                  <a16:creationId xmlns:a16="http://schemas.microsoft.com/office/drawing/2014/main" id="{20EDAE69-A7BC-4FB2-9C8D-8738515D2B58}"/>
                </a:ext>
              </a:extLst>
            </p:cNvPr>
            <p:cNvSpPr>
              <a:spLocks noChangeArrowheads="1"/>
            </p:cNvSpPr>
            <p:nvPr/>
          </p:nvSpPr>
          <p:spPr bwMode="auto">
            <a:xfrm>
              <a:off x="4467" y="1678"/>
              <a:ext cx="991" cy="803"/>
            </a:xfrm>
            <a:prstGeom prst="cube">
              <a:avLst>
                <a:gd name="adj" fmla="val 12806"/>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4349" name="Text Box 19">
              <a:extLst>
                <a:ext uri="{FF2B5EF4-FFF2-40B4-BE49-F238E27FC236}">
                  <a16:creationId xmlns:a16="http://schemas.microsoft.com/office/drawing/2014/main" id="{E6E595C6-A0D0-4112-AB3B-6A1EBF3E7525}"/>
                </a:ext>
              </a:extLst>
            </p:cNvPr>
            <p:cNvSpPr txBox="1">
              <a:spLocks noChangeArrowheads="1"/>
            </p:cNvSpPr>
            <p:nvPr/>
          </p:nvSpPr>
          <p:spPr bwMode="auto">
            <a:xfrm>
              <a:off x="4437" y="1988"/>
              <a:ext cx="9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n-ea"/>
                  <a:cs typeface="+mn-cs"/>
                </a:rPr>
                <a:t>Liabilities</a:t>
              </a:r>
              <a:endParaRPr kumimoji="0" lang="en-GB" alt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4350" name="Text Box 25">
              <a:extLst>
                <a:ext uri="{FF2B5EF4-FFF2-40B4-BE49-F238E27FC236}">
                  <a16:creationId xmlns:a16="http://schemas.microsoft.com/office/drawing/2014/main" id="{CEE41BE9-2C38-4CA7-B2F1-EF04374B45E6}"/>
                </a:ext>
              </a:extLst>
            </p:cNvPr>
            <p:cNvSpPr txBox="1">
              <a:spLocks noChangeArrowheads="1"/>
            </p:cNvSpPr>
            <p:nvPr/>
          </p:nvSpPr>
          <p:spPr bwMode="auto">
            <a:xfrm>
              <a:off x="1190" y="1924"/>
              <a:ext cx="45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4351" name="Text Box 26">
              <a:extLst>
                <a:ext uri="{FF2B5EF4-FFF2-40B4-BE49-F238E27FC236}">
                  <a16:creationId xmlns:a16="http://schemas.microsoft.com/office/drawing/2014/main" id="{E98C6B60-AF26-4993-BA51-E5C4629A0CB0}"/>
                </a:ext>
              </a:extLst>
            </p:cNvPr>
            <p:cNvSpPr txBox="1">
              <a:spLocks noChangeArrowheads="1"/>
            </p:cNvSpPr>
            <p:nvPr/>
          </p:nvSpPr>
          <p:spPr bwMode="auto">
            <a:xfrm>
              <a:off x="4101" y="1931"/>
              <a:ext cx="45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sp>
          <p:nvSpPr>
            <p:cNvPr id="14352" name="Text Box 27">
              <a:extLst>
                <a:ext uri="{FF2B5EF4-FFF2-40B4-BE49-F238E27FC236}">
                  <a16:creationId xmlns:a16="http://schemas.microsoft.com/office/drawing/2014/main" id="{29A77ED4-8E3B-4B68-A20D-5EFE81C749D6}"/>
                </a:ext>
              </a:extLst>
            </p:cNvPr>
            <p:cNvSpPr txBox="1">
              <a:spLocks noChangeArrowheads="1"/>
            </p:cNvSpPr>
            <p:nvPr/>
          </p:nvSpPr>
          <p:spPr bwMode="auto">
            <a:xfrm>
              <a:off x="2566" y="1754"/>
              <a:ext cx="622" cy="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r>
                <a:rPr kumimoji="0" lang="en-GB" altLang="en-US" sz="3200" b="1" i="0" u="none" strike="noStrike" kern="1200" cap="none" spc="0" normalizeH="0" baseline="0" noProof="0">
                  <a:ln>
                    <a:noFill/>
                  </a:ln>
                  <a:solidFill>
                    <a:srgbClr val="000000"/>
                  </a:solidFill>
                  <a:effectLst/>
                  <a:uLnTx/>
                  <a:uFillTx/>
                  <a:latin typeface="MS UI Gothic" panose="020B0600070205080204" pitchFamily="34" charset="-128"/>
                  <a:ea typeface="MS UI Gothic" panose="020B0600070205080204" pitchFamily="34" charset="-128"/>
                  <a:cs typeface="+mn-cs"/>
                </a:rPr>
                <a:t>−</a:t>
              </a:r>
              <a:r>
                <a:rPr kumimoji="0" lang="en-GB" altLang="en-US" sz="3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a:extLst>
              <a:ext uri="{FF2B5EF4-FFF2-40B4-BE49-F238E27FC236}">
                <a16:creationId xmlns:a16="http://schemas.microsoft.com/office/drawing/2014/main" id="{B1136828-016F-4E86-BEFC-8EF0B7C335FB}"/>
              </a:ext>
            </a:extLst>
          </p:cNvPr>
          <p:cNvPicPr>
            <a:picLocks noChangeAspect="1"/>
          </p:cNvPicPr>
          <p:nvPr/>
        </p:nvPicPr>
        <p:blipFill rotWithShape="1">
          <a:blip r:embed="rId2"/>
          <a:srcRect t="7865" b="7865"/>
          <a:stretch/>
        </p:blipFill>
        <p:spPr>
          <a:xfrm>
            <a:off x="20" y="10"/>
            <a:ext cx="12191980" cy="6857990"/>
          </a:xfrm>
          <a:prstGeom prst="rect">
            <a:avLst/>
          </a:prstGeom>
        </p:spPr>
      </p:pic>
      <p:sp>
        <p:nvSpPr>
          <p:cNvPr id="11" name="Freeform: Shape 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7C6FC8-A521-4957-A517-9CFDD78FD162}"/>
              </a:ext>
            </a:extLst>
          </p:cNvPr>
          <p:cNvSpPr>
            <a:spLocks noGrp="1"/>
          </p:cNvSpPr>
          <p:nvPr>
            <p:ph type="title"/>
          </p:nvPr>
        </p:nvSpPr>
        <p:spPr>
          <a:xfrm>
            <a:off x="841248" y="4199861"/>
            <a:ext cx="8856059" cy="1336826"/>
          </a:xfrm>
        </p:spPr>
        <p:txBody>
          <a:bodyPr vert="horz" lIns="91440" tIns="45720" rIns="91440" bIns="45720" rtlCol="0" anchor="b">
            <a:normAutofit/>
          </a:bodyPr>
          <a:lstStyle/>
          <a:p>
            <a:r>
              <a:rPr lang="en-US" sz="4200" dirty="0">
                <a:solidFill>
                  <a:srgbClr val="FFFFFF"/>
                </a:solidFill>
              </a:rPr>
              <a:t>The income statement (profit &amp; loss account)</a:t>
            </a:r>
          </a:p>
        </p:txBody>
      </p:sp>
    </p:spTree>
    <p:extLst>
      <p:ext uri="{BB962C8B-B14F-4D97-AF65-F5344CB8AC3E}">
        <p14:creationId xmlns:p14="http://schemas.microsoft.com/office/powerpoint/2010/main" val="808177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108556-8C39-B5E4-DBAA-73EA4EF5CCBA}"/>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4000" kern="1200" dirty="0">
                <a:solidFill>
                  <a:schemeClr val="tx1"/>
                </a:solidFill>
                <a:latin typeface="+mj-lt"/>
                <a:ea typeface="+mj-ea"/>
                <a:cs typeface="+mj-cs"/>
              </a:rPr>
              <a:t>Profit (or loss) for the period = </a:t>
            </a:r>
            <a:br>
              <a:rPr lang="en-US" sz="4000" kern="1200" dirty="0">
                <a:solidFill>
                  <a:schemeClr val="tx1"/>
                </a:solidFill>
                <a:latin typeface="+mj-lt"/>
                <a:ea typeface="+mj-ea"/>
                <a:cs typeface="+mj-cs"/>
              </a:rPr>
            </a:br>
            <a:r>
              <a:rPr lang="en-US" sz="4000" kern="1200" dirty="0">
                <a:solidFill>
                  <a:schemeClr val="tx1"/>
                </a:solidFill>
                <a:latin typeface="+mj-lt"/>
                <a:ea typeface="+mj-ea"/>
                <a:cs typeface="+mj-cs"/>
              </a:rPr>
              <a:t>Total revenue for the period – Total expenses incurred in generating that revenue</a:t>
            </a:r>
            <a:br>
              <a:rPr lang="en-US" sz="4000" kern="1200" dirty="0">
                <a:solidFill>
                  <a:schemeClr val="tx1"/>
                </a:solidFill>
                <a:latin typeface="+mj-lt"/>
                <a:ea typeface="+mj-ea"/>
                <a:cs typeface="+mj-cs"/>
              </a:rPr>
            </a:br>
            <a:endParaRPr lang="en-US" sz="4000"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294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87FA-D569-45D1-8826-A939B44B5112}"/>
              </a:ext>
            </a:extLst>
          </p:cNvPr>
          <p:cNvSpPr>
            <a:spLocks noGrp="1"/>
          </p:cNvSpPr>
          <p:nvPr>
            <p:ph type="title"/>
          </p:nvPr>
        </p:nvSpPr>
        <p:spPr>
          <a:xfrm>
            <a:off x="2152650" y="365127"/>
            <a:ext cx="7886700" cy="801819"/>
          </a:xfrm>
        </p:spPr>
        <p:txBody>
          <a:bodyPr>
            <a:normAutofit fontScale="90000"/>
          </a:bodyPr>
          <a:lstStyle/>
          <a:p>
            <a:r>
              <a:rPr lang="en-US" dirty="0"/>
              <a:t>What types of income might we have in a business?</a:t>
            </a:r>
            <a:endParaRPr lang="en-GB" dirty="0"/>
          </a:p>
        </p:txBody>
      </p:sp>
      <p:pic>
        <p:nvPicPr>
          <p:cNvPr id="8" name="Picture 7" descr="A picture containing text, indoor, scene, marketplace&#10;&#10;Description automatically generated">
            <a:extLst>
              <a:ext uri="{FF2B5EF4-FFF2-40B4-BE49-F238E27FC236}">
                <a16:creationId xmlns:a16="http://schemas.microsoft.com/office/drawing/2014/main" id="{BA397A89-81CC-4B1A-9C8C-342BAAAD61F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4108" y="1315734"/>
            <a:ext cx="2956845" cy="2217634"/>
          </a:xfrm>
          <a:prstGeom prst="rect">
            <a:avLst/>
          </a:prstGeom>
        </p:spPr>
      </p:pic>
      <p:pic>
        <p:nvPicPr>
          <p:cNvPr id="13" name="Picture 12" descr="Logo&#10;&#10;Description automatically generated">
            <a:extLst>
              <a:ext uri="{FF2B5EF4-FFF2-40B4-BE49-F238E27FC236}">
                <a16:creationId xmlns:a16="http://schemas.microsoft.com/office/drawing/2014/main" id="{8F771C23-198A-4D89-AC5B-5F8851A3B4A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14054" y="4051412"/>
            <a:ext cx="3837484" cy="2158585"/>
          </a:xfrm>
          <a:prstGeom prst="rect">
            <a:avLst/>
          </a:prstGeom>
        </p:spPr>
      </p:pic>
      <p:pic>
        <p:nvPicPr>
          <p:cNvPr id="16" name="Picture 15">
            <a:extLst>
              <a:ext uri="{FF2B5EF4-FFF2-40B4-BE49-F238E27FC236}">
                <a16:creationId xmlns:a16="http://schemas.microsoft.com/office/drawing/2014/main" id="{60FF6A51-9954-4CC4-B192-A5DB7DAB58E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64138" y="1068872"/>
            <a:ext cx="3881905" cy="2183572"/>
          </a:xfrm>
          <a:prstGeom prst="rect">
            <a:avLst/>
          </a:prstGeom>
        </p:spPr>
      </p:pic>
      <p:pic>
        <p:nvPicPr>
          <p:cNvPr id="19" name="Picture 18" descr="A picture containing outdoor, building, sky, road&#10;&#10;Description automatically generated">
            <a:extLst>
              <a:ext uri="{FF2B5EF4-FFF2-40B4-BE49-F238E27FC236}">
                <a16:creationId xmlns:a16="http://schemas.microsoft.com/office/drawing/2014/main" id="{3F15E005-B674-4C10-A7A8-A30D083BC88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534511" y="3579485"/>
            <a:ext cx="3711532" cy="2476288"/>
          </a:xfrm>
          <a:prstGeom prst="rect">
            <a:avLst/>
          </a:prstGeom>
        </p:spPr>
      </p:pic>
      <p:pic>
        <p:nvPicPr>
          <p:cNvPr id="22" name="Picture 21" descr="Graphical user interface, chart&#10;&#10;Description automatically generated">
            <a:extLst>
              <a:ext uri="{FF2B5EF4-FFF2-40B4-BE49-F238E27FC236}">
                <a16:creationId xmlns:a16="http://schemas.microsoft.com/office/drawing/2014/main" id="{0230D9A6-448F-4B96-BDBC-9EB1E862D59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326715" y="1552296"/>
            <a:ext cx="2600771" cy="1744510"/>
          </a:xfrm>
          <a:prstGeom prst="rect">
            <a:avLst/>
          </a:prstGeom>
        </p:spPr>
      </p:pic>
      <p:pic>
        <p:nvPicPr>
          <p:cNvPr id="25" name="Picture 24">
            <a:extLst>
              <a:ext uri="{FF2B5EF4-FFF2-40B4-BE49-F238E27FC236}">
                <a16:creationId xmlns:a16="http://schemas.microsoft.com/office/drawing/2014/main" id="{59439171-297F-4C33-A590-DC8C469C70F6}"/>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5058563" y="4196242"/>
            <a:ext cx="1868923" cy="1868923"/>
          </a:xfrm>
          <a:prstGeom prst="rect">
            <a:avLst/>
          </a:prstGeom>
        </p:spPr>
      </p:pic>
    </p:spTree>
    <p:extLst>
      <p:ext uri="{BB962C8B-B14F-4D97-AF65-F5344CB8AC3E}">
        <p14:creationId xmlns:p14="http://schemas.microsoft.com/office/powerpoint/2010/main" val="272957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FF72-DF36-4657-AF4F-9CCA7866D2F3}"/>
              </a:ext>
            </a:extLst>
          </p:cNvPr>
          <p:cNvSpPr>
            <a:spLocks noGrp="1"/>
          </p:cNvSpPr>
          <p:nvPr>
            <p:ph type="ctrTitle"/>
          </p:nvPr>
        </p:nvSpPr>
        <p:spPr>
          <a:xfrm>
            <a:off x="7667814" y="772159"/>
            <a:ext cx="4087306" cy="2061953"/>
          </a:xfrm>
        </p:spPr>
        <p:txBody>
          <a:bodyPr vert="horz" lIns="91440" tIns="45720" rIns="91440" bIns="45720" rtlCol="0" anchor="b">
            <a:normAutofit/>
          </a:bodyPr>
          <a:lstStyle/>
          <a:p>
            <a:r>
              <a:rPr lang="en-US" sz="4000" dirty="0">
                <a:cs typeface="Arial" panose="020B0604020202020204" pitchFamily="34" charset="0"/>
              </a:rPr>
              <a:t>Agency &amp; Stakeholder Theory - Enron</a:t>
            </a:r>
          </a:p>
        </p:txBody>
      </p:sp>
      <p:sp>
        <p:nvSpPr>
          <p:cNvPr id="3" name="Subtitle 2">
            <a:extLst>
              <a:ext uri="{FF2B5EF4-FFF2-40B4-BE49-F238E27FC236}">
                <a16:creationId xmlns:a16="http://schemas.microsoft.com/office/drawing/2014/main" id="{C26D42A8-AEEE-4EC4-8E3E-E66A418C9DC4}"/>
              </a:ext>
            </a:extLst>
          </p:cNvPr>
          <p:cNvSpPr>
            <a:spLocks noGrp="1"/>
          </p:cNvSpPr>
          <p:nvPr>
            <p:ph type="subTitle" idx="1"/>
          </p:nvPr>
        </p:nvSpPr>
        <p:spPr>
          <a:xfrm>
            <a:off x="7434132" y="3316712"/>
            <a:ext cx="4087305" cy="3251729"/>
          </a:xfrm>
        </p:spPr>
        <p:txBody>
          <a:bodyPr vert="horz" lIns="91440" tIns="45720" rIns="91440" bIns="45720" rtlCol="0" anchor="t">
            <a:normAutofit fontScale="62500" lnSpcReduction="20000"/>
          </a:bodyPr>
          <a:lstStyle/>
          <a:p>
            <a:pPr>
              <a:lnSpc>
                <a:spcPct val="90000"/>
              </a:lnSpc>
              <a:spcBef>
                <a:spcPts val="1000"/>
              </a:spcBef>
            </a:pPr>
            <a:r>
              <a:rPr lang="en-US" sz="5100" dirty="0">
                <a:cs typeface="Arial" panose="020B0604020202020204" pitchFamily="34" charset="0"/>
              </a:rPr>
              <a:t>Who is responsible for the collapse of Enron?</a:t>
            </a:r>
          </a:p>
          <a:p>
            <a:pPr>
              <a:lnSpc>
                <a:spcPct val="90000"/>
              </a:lnSpc>
              <a:spcBef>
                <a:spcPts val="1000"/>
              </a:spcBef>
            </a:pPr>
            <a:r>
              <a:rPr lang="en-US" sz="5100" dirty="0">
                <a:cs typeface="Arial" panose="020B0604020202020204" pitchFamily="34" charset="0"/>
              </a:rPr>
              <a:t>What steps could be, or have been, taken to prevent this sort of failure in the future?</a:t>
            </a:r>
          </a:p>
          <a:p>
            <a:pPr>
              <a:lnSpc>
                <a:spcPct val="90000"/>
              </a:lnSpc>
              <a:spcBef>
                <a:spcPts val="1000"/>
              </a:spcBef>
            </a:pPr>
            <a:endParaRPr lang="en-US" sz="1600" dirty="0">
              <a:latin typeface="+mn-lt"/>
            </a:endParaRPr>
          </a:p>
        </p:txBody>
      </p:sp>
      <p:sp>
        <p:nvSpPr>
          <p:cNvPr id="2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Icon&#10;&#10;Description automatically generated">
            <a:extLst>
              <a:ext uri="{FF2B5EF4-FFF2-40B4-BE49-F238E27FC236}">
                <a16:creationId xmlns:a16="http://schemas.microsoft.com/office/drawing/2014/main" id="{D12EBE69-C713-4426-BA66-A5EE61777D6F}"/>
              </a:ext>
            </a:extLst>
          </p:cNvPr>
          <p:cNvPicPr>
            <a:picLocks noChangeAspect="1"/>
          </p:cNvPicPr>
          <p:nvPr/>
        </p:nvPicPr>
        <p:blipFill rotWithShape="1">
          <a:blip r:embed="rId3">
            <a:extLst>
              <a:ext uri="{28A0092B-C50C-407E-A947-70E740481C1C}">
                <a14:useLocalDpi xmlns:a14="http://schemas.microsoft.com/office/drawing/2010/main" val="0"/>
              </a:ext>
            </a:extLst>
          </a:blip>
          <a:srcRect r="1" b="111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791146741"/>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1521-BB54-4BD0-ABF9-221966ADCC74}"/>
              </a:ext>
            </a:extLst>
          </p:cNvPr>
          <p:cNvSpPr>
            <a:spLocks noGrp="1"/>
          </p:cNvSpPr>
          <p:nvPr>
            <p:ph type="title"/>
          </p:nvPr>
        </p:nvSpPr>
        <p:spPr/>
        <p:txBody>
          <a:bodyPr/>
          <a:lstStyle/>
          <a:p>
            <a:r>
              <a:rPr lang="en-US" dirty="0"/>
              <a:t>Expenses</a:t>
            </a:r>
            <a:endParaRPr lang="en-GB" dirty="0"/>
          </a:p>
        </p:txBody>
      </p:sp>
      <p:pic>
        <p:nvPicPr>
          <p:cNvPr id="5" name="Content Placeholder 4">
            <a:extLst>
              <a:ext uri="{FF2B5EF4-FFF2-40B4-BE49-F238E27FC236}">
                <a16:creationId xmlns:a16="http://schemas.microsoft.com/office/drawing/2014/main" id="{1CCAB0CB-B436-4ED1-AEC8-E86879E42BE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47348" y="1551839"/>
            <a:ext cx="3393548" cy="1908871"/>
          </a:xfrm>
        </p:spPr>
      </p:pic>
      <p:pic>
        <p:nvPicPr>
          <p:cNvPr id="8" name="Picture 7" descr="A picture containing building, outdoor, stone&#10;&#10;Description automatically generated">
            <a:extLst>
              <a:ext uri="{FF2B5EF4-FFF2-40B4-BE49-F238E27FC236}">
                <a16:creationId xmlns:a16="http://schemas.microsoft.com/office/drawing/2014/main" id="{83B242BB-D635-412D-9780-14485AF45C0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196667" y="590427"/>
            <a:ext cx="3641909" cy="2731432"/>
          </a:xfrm>
          <a:prstGeom prst="rect">
            <a:avLst/>
          </a:prstGeom>
        </p:spPr>
      </p:pic>
      <p:pic>
        <p:nvPicPr>
          <p:cNvPr id="13" name="Picture 12">
            <a:extLst>
              <a:ext uri="{FF2B5EF4-FFF2-40B4-BE49-F238E27FC236}">
                <a16:creationId xmlns:a16="http://schemas.microsoft.com/office/drawing/2014/main" id="{353CB8D7-1208-4836-B46C-627A3396201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64793" y="3948394"/>
            <a:ext cx="1796889" cy="2395852"/>
          </a:xfrm>
          <a:prstGeom prst="rect">
            <a:avLst/>
          </a:prstGeom>
        </p:spPr>
      </p:pic>
      <p:pic>
        <p:nvPicPr>
          <p:cNvPr id="16" name="Picture 15" descr="A picture containing food, table, wooden, fruit&#10;&#10;Description automatically generated">
            <a:extLst>
              <a:ext uri="{FF2B5EF4-FFF2-40B4-BE49-F238E27FC236}">
                <a16:creationId xmlns:a16="http://schemas.microsoft.com/office/drawing/2014/main" id="{0D9FF04F-47F6-4C5E-AE31-5C542FBA2DEF}"/>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643872" y="3910161"/>
            <a:ext cx="3709928" cy="2472318"/>
          </a:xfrm>
          <a:prstGeom prst="rect">
            <a:avLst/>
          </a:prstGeom>
        </p:spPr>
      </p:pic>
      <p:pic>
        <p:nvPicPr>
          <p:cNvPr id="19" name="Picture 18">
            <a:extLst>
              <a:ext uri="{FF2B5EF4-FFF2-40B4-BE49-F238E27FC236}">
                <a16:creationId xmlns:a16="http://schemas.microsoft.com/office/drawing/2014/main" id="{FAF9030B-9837-4876-AE9F-1AE4A6CF4A1B}"/>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474422" y="4414249"/>
            <a:ext cx="3146431" cy="2096310"/>
          </a:xfrm>
          <a:prstGeom prst="rect">
            <a:avLst/>
          </a:prstGeom>
        </p:spPr>
      </p:pic>
      <p:pic>
        <p:nvPicPr>
          <p:cNvPr id="22" name="Picture 21">
            <a:extLst>
              <a:ext uri="{FF2B5EF4-FFF2-40B4-BE49-F238E27FC236}">
                <a16:creationId xmlns:a16="http://schemas.microsoft.com/office/drawing/2014/main" id="{9E1B3E04-146B-4A19-B1FA-645AF351F6D2}"/>
              </a:ext>
            </a:extLst>
          </p:cNvPr>
          <p:cNvPicPr>
            <a:picLocks noChangeAspect="1"/>
          </p:cNvPicPr>
          <p:nvPr/>
        </p:nvPicPr>
        <p:blipFill>
          <a:blip r:embed="rId13">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2920124" y="2766647"/>
            <a:ext cx="2817321" cy="1875811"/>
          </a:xfrm>
          <a:prstGeom prst="rect">
            <a:avLst/>
          </a:prstGeom>
        </p:spPr>
      </p:pic>
      <p:pic>
        <p:nvPicPr>
          <p:cNvPr id="25" name="Picture 24" descr="A picture containing text, tableware, plate, dishware&#10;&#10;Description automatically generated">
            <a:extLst>
              <a:ext uri="{FF2B5EF4-FFF2-40B4-BE49-F238E27FC236}">
                <a16:creationId xmlns:a16="http://schemas.microsoft.com/office/drawing/2014/main" id="{1D4E904C-BD72-466B-9A8F-BB17FC3E8BE0}"/>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4557964" y="1792497"/>
            <a:ext cx="2215426" cy="1325563"/>
          </a:xfrm>
          <a:prstGeom prst="rect">
            <a:avLst/>
          </a:prstGeom>
        </p:spPr>
      </p:pic>
    </p:spTree>
    <p:extLst>
      <p:ext uri="{BB962C8B-B14F-4D97-AF65-F5344CB8AC3E}">
        <p14:creationId xmlns:p14="http://schemas.microsoft.com/office/powerpoint/2010/main" val="1283545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890475" y="277001"/>
            <a:ext cx="8320326" cy="1143000"/>
          </a:xfrm>
          <a:prstGeom prst="rect">
            <a:avLst/>
          </a:prstGeom>
        </p:spPr>
        <p:txBody>
          <a:bodyPr/>
          <a:lstStyle>
            <a:lvl1pPr algn="ctr" rtl="0" eaLnBrk="0" fontAlgn="base" hangingPunct="0">
              <a:spcBef>
                <a:spcPct val="0"/>
              </a:spcBef>
              <a:spcAft>
                <a:spcPct val="0"/>
              </a:spcAft>
              <a:defRPr sz="3600" b="1">
                <a:solidFill>
                  <a:srgbClr val="007FA3"/>
                </a:solidFill>
                <a:latin typeface="+mj-lt"/>
                <a:ea typeface="+mj-ea"/>
                <a:cs typeface="+mj-cs"/>
              </a:defRPr>
            </a:lvl1pPr>
            <a:lvl2pPr algn="ctr" rtl="0" eaLnBrk="0" fontAlgn="base" hangingPunct="0">
              <a:spcBef>
                <a:spcPct val="0"/>
              </a:spcBef>
              <a:spcAft>
                <a:spcPct val="0"/>
              </a:spcAft>
              <a:defRPr sz="3600" b="1">
                <a:solidFill>
                  <a:srgbClr val="007FA3"/>
                </a:solidFill>
                <a:latin typeface="Arial" pitchFamily="34" charset="0"/>
              </a:defRPr>
            </a:lvl2pPr>
            <a:lvl3pPr algn="ctr" rtl="0" eaLnBrk="0" fontAlgn="base" hangingPunct="0">
              <a:spcBef>
                <a:spcPct val="0"/>
              </a:spcBef>
              <a:spcAft>
                <a:spcPct val="0"/>
              </a:spcAft>
              <a:defRPr sz="3600" b="1">
                <a:solidFill>
                  <a:srgbClr val="007FA3"/>
                </a:solidFill>
                <a:latin typeface="Arial" pitchFamily="34" charset="0"/>
              </a:defRPr>
            </a:lvl3pPr>
            <a:lvl4pPr algn="ctr" rtl="0" eaLnBrk="0" fontAlgn="base" hangingPunct="0">
              <a:spcBef>
                <a:spcPct val="0"/>
              </a:spcBef>
              <a:spcAft>
                <a:spcPct val="0"/>
              </a:spcAft>
              <a:defRPr sz="3600" b="1">
                <a:solidFill>
                  <a:srgbClr val="007FA3"/>
                </a:solidFill>
                <a:latin typeface="Arial" pitchFamily="34" charset="0"/>
              </a:defRPr>
            </a:lvl4pPr>
            <a:lvl5pPr algn="ctr" rtl="0" eaLnBrk="0" fontAlgn="base" hangingPunct="0">
              <a:spcBef>
                <a:spcPct val="0"/>
              </a:spcBef>
              <a:spcAft>
                <a:spcPct val="0"/>
              </a:spcAft>
              <a:defRPr sz="3600" b="1">
                <a:solidFill>
                  <a:srgbClr val="007FA3"/>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3200" kern="0" dirty="0">
                <a:latin typeface="Arial"/>
              </a:rPr>
              <a:t>Figure 3.2</a:t>
            </a:r>
          </a:p>
          <a:p>
            <a:pPr algn="l" defTabSz="914400"/>
            <a:r>
              <a:rPr lang="en-US" sz="3200" kern="0" dirty="0">
                <a:latin typeface="Arial"/>
              </a:rPr>
              <a:t>The layout of the income statement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2117" y="1351722"/>
            <a:ext cx="2267766" cy="4987853"/>
          </a:xfrm>
          <a:prstGeom prst="rect">
            <a:avLst/>
          </a:prstGeom>
        </p:spPr>
      </p:pic>
    </p:spTree>
    <p:extLst>
      <p:ext uri="{BB962C8B-B14F-4D97-AF65-F5344CB8AC3E}">
        <p14:creationId xmlns:p14="http://schemas.microsoft.com/office/powerpoint/2010/main" val="3880757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388C-2EFA-0F56-152A-11B0A59728A0}"/>
              </a:ext>
            </a:extLst>
          </p:cNvPr>
          <p:cNvSpPr>
            <a:spLocks noGrp="1"/>
          </p:cNvSpPr>
          <p:nvPr>
            <p:ph type="title"/>
          </p:nvPr>
        </p:nvSpPr>
        <p:spPr/>
        <p:txBody>
          <a:bodyPr/>
          <a:lstStyle/>
          <a:p>
            <a:r>
              <a:rPr lang="en-GB" dirty="0"/>
              <a:t>How does Twitter make money?</a:t>
            </a: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E44C7FF3-1CD3-5E64-4E39-A4A6D544F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4920" y="1690690"/>
            <a:ext cx="6079524" cy="4766347"/>
          </a:xfrm>
          <a:prstGeom prst="rect">
            <a:avLst/>
          </a:prstGeom>
        </p:spPr>
      </p:pic>
    </p:spTree>
    <p:extLst>
      <p:ext uri="{BB962C8B-B14F-4D97-AF65-F5344CB8AC3E}">
        <p14:creationId xmlns:p14="http://schemas.microsoft.com/office/powerpoint/2010/main" val="1080418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388C-2EFA-0F56-152A-11B0A59728A0}"/>
              </a:ext>
            </a:extLst>
          </p:cNvPr>
          <p:cNvSpPr>
            <a:spLocks noGrp="1"/>
          </p:cNvSpPr>
          <p:nvPr>
            <p:ph type="title"/>
          </p:nvPr>
        </p:nvSpPr>
        <p:spPr/>
        <p:txBody>
          <a:bodyPr/>
          <a:lstStyle/>
          <a:p>
            <a:r>
              <a:rPr lang="en-GB" dirty="0"/>
              <a:t>How does Twitter make money?</a:t>
            </a:r>
          </a:p>
        </p:txBody>
      </p:sp>
      <p:pic>
        <p:nvPicPr>
          <p:cNvPr id="3" name="Picture 2">
            <a:extLst>
              <a:ext uri="{FF2B5EF4-FFF2-40B4-BE49-F238E27FC236}">
                <a16:creationId xmlns:a16="http://schemas.microsoft.com/office/drawing/2014/main" id="{B76DAFC0-CE83-D197-4120-6EC8E5DBF776}"/>
              </a:ext>
            </a:extLst>
          </p:cNvPr>
          <p:cNvPicPr>
            <a:picLocks noChangeAspect="1"/>
          </p:cNvPicPr>
          <p:nvPr/>
        </p:nvPicPr>
        <p:blipFill>
          <a:blip r:embed="rId3"/>
          <a:stretch>
            <a:fillRect/>
          </a:stretch>
        </p:blipFill>
        <p:spPr>
          <a:xfrm>
            <a:off x="1828800" y="2096601"/>
            <a:ext cx="8317621" cy="3820179"/>
          </a:xfrm>
          <a:prstGeom prst="rect">
            <a:avLst/>
          </a:prstGeom>
        </p:spPr>
      </p:pic>
    </p:spTree>
    <p:extLst>
      <p:ext uri="{BB962C8B-B14F-4D97-AF65-F5344CB8AC3E}">
        <p14:creationId xmlns:p14="http://schemas.microsoft.com/office/powerpoint/2010/main" val="6953926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D388C-2EFA-0F56-152A-11B0A59728A0}"/>
              </a:ext>
            </a:extLst>
          </p:cNvPr>
          <p:cNvSpPr>
            <a:spLocks noGrp="1"/>
          </p:cNvSpPr>
          <p:nvPr>
            <p:ph type="title"/>
          </p:nvPr>
        </p:nvSpPr>
        <p:spPr/>
        <p:txBody>
          <a:bodyPr/>
          <a:lstStyle/>
          <a:p>
            <a:r>
              <a:rPr lang="en-GB" dirty="0"/>
              <a:t>How does Twitter make money?</a:t>
            </a:r>
          </a:p>
        </p:txBody>
      </p:sp>
      <p:pic>
        <p:nvPicPr>
          <p:cNvPr id="5" name="Picture 4">
            <a:extLst>
              <a:ext uri="{FF2B5EF4-FFF2-40B4-BE49-F238E27FC236}">
                <a16:creationId xmlns:a16="http://schemas.microsoft.com/office/drawing/2014/main" id="{2E2098CD-D8EA-C53E-5065-073489FFFF18}"/>
              </a:ext>
            </a:extLst>
          </p:cNvPr>
          <p:cNvPicPr>
            <a:picLocks noChangeAspect="1"/>
          </p:cNvPicPr>
          <p:nvPr/>
        </p:nvPicPr>
        <p:blipFill>
          <a:blip r:embed="rId3"/>
          <a:stretch>
            <a:fillRect/>
          </a:stretch>
        </p:blipFill>
        <p:spPr>
          <a:xfrm>
            <a:off x="1208902" y="1690690"/>
            <a:ext cx="9405551" cy="4662757"/>
          </a:xfrm>
          <a:prstGeom prst="rect">
            <a:avLst/>
          </a:prstGeom>
        </p:spPr>
      </p:pic>
    </p:spTree>
    <p:extLst>
      <p:ext uri="{BB962C8B-B14F-4D97-AF65-F5344CB8AC3E}">
        <p14:creationId xmlns:p14="http://schemas.microsoft.com/office/powerpoint/2010/main" val="522547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Magnifying glass showing decling performance">
            <a:extLst>
              <a:ext uri="{FF2B5EF4-FFF2-40B4-BE49-F238E27FC236}">
                <a16:creationId xmlns:a16="http://schemas.microsoft.com/office/drawing/2014/main" id="{B1136828-016F-4E86-BEFC-8EF0B7C335FB}"/>
              </a:ext>
            </a:extLst>
          </p:cNvPr>
          <p:cNvPicPr>
            <a:picLocks noChangeAspect="1"/>
          </p:cNvPicPr>
          <p:nvPr/>
        </p:nvPicPr>
        <p:blipFill rotWithShape="1">
          <a:blip r:embed="rId2"/>
          <a:srcRect t="7865" b="7865"/>
          <a:stretch/>
        </p:blipFill>
        <p:spPr>
          <a:xfrm>
            <a:off x="20" y="10"/>
            <a:ext cx="12191980" cy="6857990"/>
          </a:xfrm>
          <a:prstGeom prst="rect">
            <a:avLst/>
          </a:prstGeom>
        </p:spPr>
      </p:pic>
      <p:sp>
        <p:nvSpPr>
          <p:cNvPr id="11" name="Freeform: Shape 8">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7C6FC8-A521-4957-A517-9CFDD78FD162}"/>
              </a:ext>
            </a:extLst>
          </p:cNvPr>
          <p:cNvSpPr>
            <a:spLocks noGrp="1"/>
          </p:cNvSpPr>
          <p:nvPr>
            <p:ph type="title"/>
          </p:nvPr>
        </p:nvSpPr>
        <p:spPr>
          <a:xfrm>
            <a:off x="841248" y="4199861"/>
            <a:ext cx="8856059" cy="1336826"/>
          </a:xfrm>
        </p:spPr>
        <p:txBody>
          <a:bodyPr vert="horz" lIns="91440" tIns="45720" rIns="91440" bIns="45720" rtlCol="0" anchor="b">
            <a:normAutofit/>
          </a:bodyPr>
          <a:lstStyle/>
          <a:p>
            <a:r>
              <a:rPr lang="en-US" sz="4200" dirty="0">
                <a:solidFill>
                  <a:srgbClr val="FFFFFF"/>
                </a:solidFill>
              </a:rPr>
              <a:t>The cash flow statement</a:t>
            </a:r>
          </a:p>
        </p:txBody>
      </p:sp>
    </p:spTree>
    <p:extLst>
      <p:ext uri="{BB962C8B-B14F-4D97-AF65-F5344CB8AC3E}">
        <p14:creationId xmlns:p14="http://schemas.microsoft.com/office/powerpoint/2010/main" val="41687713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890475" y="277001"/>
            <a:ext cx="8320326" cy="1143000"/>
          </a:xfrm>
          <a:prstGeom prst="rect">
            <a:avLst/>
          </a:prstGeom>
        </p:spPr>
        <p:txBody>
          <a:bodyPr/>
          <a:lstStyle>
            <a:lvl1pPr algn="ctr" rtl="0" eaLnBrk="0" fontAlgn="base" hangingPunct="0">
              <a:spcBef>
                <a:spcPct val="0"/>
              </a:spcBef>
              <a:spcAft>
                <a:spcPct val="0"/>
              </a:spcAft>
              <a:defRPr sz="3600" b="1">
                <a:solidFill>
                  <a:srgbClr val="007FA3"/>
                </a:solidFill>
                <a:latin typeface="+mj-lt"/>
                <a:ea typeface="+mj-ea"/>
                <a:cs typeface="+mj-cs"/>
              </a:defRPr>
            </a:lvl1pPr>
            <a:lvl2pPr algn="ctr" rtl="0" eaLnBrk="0" fontAlgn="base" hangingPunct="0">
              <a:spcBef>
                <a:spcPct val="0"/>
              </a:spcBef>
              <a:spcAft>
                <a:spcPct val="0"/>
              </a:spcAft>
              <a:defRPr sz="3600" b="1">
                <a:solidFill>
                  <a:srgbClr val="007FA3"/>
                </a:solidFill>
                <a:latin typeface="Arial" pitchFamily="34" charset="0"/>
              </a:defRPr>
            </a:lvl2pPr>
            <a:lvl3pPr algn="ctr" rtl="0" eaLnBrk="0" fontAlgn="base" hangingPunct="0">
              <a:spcBef>
                <a:spcPct val="0"/>
              </a:spcBef>
              <a:spcAft>
                <a:spcPct val="0"/>
              </a:spcAft>
              <a:defRPr sz="3600" b="1">
                <a:solidFill>
                  <a:srgbClr val="007FA3"/>
                </a:solidFill>
                <a:latin typeface="Arial" pitchFamily="34" charset="0"/>
              </a:defRPr>
            </a:lvl3pPr>
            <a:lvl4pPr algn="ctr" rtl="0" eaLnBrk="0" fontAlgn="base" hangingPunct="0">
              <a:spcBef>
                <a:spcPct val="0"/>
              </a:spcBef>
              <a:spcAft>
                <a:spcPct val="0"/>
              </a:spcAft>
              <a:defRPr sz="3600" b="1">
                <a:solidFill>
                  <a:srgbClr val="007FA3"/>
                </a:solidFill>
                <a:latin typeface="Arial" pitchFamily="34" charset="0"/>
              </a:defRPr>
            </a:lvl4pPr>
            <a:lvl5pPr algn="ctr" rtl="0" eaLnBrk="0" fontAlgn="base" hangingPunct="0">
              <a:spcBef>
                <a:spcPct val="0"/>
              </a:spcBef>
              <a:spcAft>
                <a:spcPct val="0"/>
              </a:spcAft>
              <a:defRPr sz="3600" b="1">
                <a:solidFill>
                  <a:srgbClr val="007FA3"/>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defTabSz="914400"/>
            <a:r>
              <a:rPr lang="en-US" sz="3200" kern="0" dirty="0">
                <a:latin typeface="Arial"/>
              </a:rPr>
              <a:t>Figure 5.3</a:t>
            </a:r>
          </a:p>
          <a:p>
            <a:pPr algn="l" defTabSz="914400"/>
            <a:r>
              <a:rPr lang="en-US" sz="3200" kern="0" dirty="0">
                <a:latin typeface="Arial"/>
              </a:rPr>
              <a:t>Standard presentation for the statement of cash flows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2473" y="1793075"/>
            <a:ext cx="3747054" cy="4560591"/>
          </a:xfrm>
          <a:prstGeom prst="rect">
            <a:avLst/>
          </a:prstGeom>
        </p:spPr>
      </p:pic>
    </p:spTree>
    <p:extLst>
      <p:ext uri="{BB962C8B-B14F-4D97-AF65-F5344CB8AC3E}">
        <p14:creationId xmlns:p14="http://schemas.microsoft.com/office/powerpoint/2010/main" val="13129344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2CD0-36D7-490F-A5B4-609EA65F31DA}"/>
              </a:ext>
            </a:extLst>
          </p:cNvPr>
          <p:cNvSpPr>
            <a:spLocks noGrp="1"/>
          </p:cNvSpPr>
          <p:nvPr>
            <p:ph type="title"/>
          </p:nvPr>
        </p:nvSpPr>
        <p:spPr>
          <a:xfrm>
            <a:off x="2152650" y="557189"/>
            <a:ext cx="7886700" cy="1133499"/>
          </a:xfrm>
        </p:spPr>
        <p:txBody>
          <a:bodyPr>
            <a:normAutofit/>
          </a:bodyPr>
          <a:lstStyle/>
          <a:p>
            <a:pPr algn="ctr"/>
            <a:r>
              <a:rPr lang="en-US" sz="4500"/>
              <a:t>Operating examples</a:t>
            </a:r>
            <a:endParaRPr lang="en-GB" sz="4500"/>
          </a:p>
        </p:txBody>
      </p:sp>
      <p:graphicFrame>
        <p:nvGraphicFramePr>
          <p:cNvPr id="4" name="Table 4">
            <a:extLst>
              <a:ext uri="{FF2B5EF4-FFF2-40B4-BE49-F238E27FC236}">
                <a16:creationId xmlns:a16="http://schemas.microsoft.com/office/drawing/2014/main" id="{3222091C-216F-4C83-9ADE-B035946499DD}"/>
              </a:ext>
            </a:extLst>
          </p:cNvPr>
          <p:cNvGraphicFramePr>
            <a:graphicFrameLocks noGrp="1"/>
          </p:cNvGraphicFramePr>
          <p:nvPr>
            <p:ph idx="1"/>
          </p:nvPr>
        </p:nvGraphicFramePr>
        <p:xfrm>
          <a:off x="2152651" y="2175429"/>
          <a:ext cx="7886701" cy="3659288"/>
        </p:xfrm>
        <a:graphic>
          <a:graphicData uri="http://schemas.openxmlformats.org/drawingml/2006/table">
            <a:tbl>
              <a:tblPr firstRow="1" bandRow="1">
                <a:tableStyleId>{073A0DAA-6AF3-43AB-8588-CEC1D06C72B9}</a:tableStyleId>
              </a:tblPr>
              <a:tblGrid>
                <a:gridCol w="4920705">
                  <a:extLst>
                    <a:ext uri="{9D8B030D-6E8A-4147-A177-3AD203B41FA5}">
                      <a16:colId xmlns:a16="http://schemas.microsoft.com/office/drawing/2014/main" val="3498942016"/>
                    </a:ext>
                  </a:extLst>
                </a:gridCol>
                <a:gridCol w="1515361">
                  <a:extLst>
                    <a:ext uri="{9D8B030D-6E8A-4147-A177-3AD203B41FA5}">
                      <a16:colId xmlns:a16="http://schemas.microsoft.com/office/drawing/2014/main" val="3231358062"/>
                    </a:ext>
                  </a:extLst>
                </a:gridCol>
                <a:gridCol w="1450635">
                  <a:extLst>
                    <a:ext uri="{9D8B030D-6E8A-4147-A177-3AD203B41FA5}">
                      <a16:colId xmlns:a16="http://schemas.microsoft.com/office/drawing/2014/main" val="1126963057"/>
                    </a:ext>
                  </a:extLst>
                </a:gridCol>
              </a:tblGrid>
              <a:tr h="457411">
                <a:tc>
                  <a:txBody>
                    <a:bodyPr/>
                    <a:lstStyle/>
                    <a:p>
                      <a:endParaRPr lang="en-GB" sz="1500"/>
                    </a:p>
                  </a:txBody>
                  <a:tcPr marL="103957" marR="103957" marT="51979" marB="51979"/>
                </a:tc>
                <a:tc>
                  <a:txBody>
                    <a:bodyPr/>
                    <a:lstStyle/>
                    <a:p>
                      <a:pPr algn="ctr"/>
                      <a:r>
                        <a:rPr lang="en-US" sz="1500"/>
                        <a:t>Profit</a:t>
                      </a:r>
                      <a:endParaRPr lang="en-GB" sz="1500"/>
                    </a:p>
                  </a:txBody>
                  <a:tcPr marL="103957" marR="103957" marT="51979" marB="51979"/>
                </a:tc>
                <a:tc>
                  <a:txBody>
                    <a:bodyPr/>
                    <a:lstStyle/>
                    <a:p>
                      <a:pPr algn="ctr"/>
                      <a:r>
                        <a:rPr lang="en-US" sz="1500"/>
                        <a:t>Cash</a:t>
                      </a:r>
                      <a:endParaRPr lang="en-GB" sz="1500"/>
                    </a:p>
                  </a:txBody>
                  <a:tcPr marL="103957" marR="103957" marT="51979" marB="51979"/>
                </a:tc>
                <a:extLst>
                  <a:ext uri="{0D108BD9-81ED-4DB2-BD59-A6C34878D82A}">
                    <a16:rowId xmlns:a16="http://schemas.microsoft.com/office/drawing/2014/main" val="303975788"/>
                  </a:ext>
                </a:extLst>
              </a:tr>
              <a:tr h="457411">
                <a:tc>
                  <a:txBody>
                    <a:bodyPr/>
                    <a:lstStyle/>
                    <a:p>
                      <a:r>
                        <a:rPr lang="en-US" sz="1500"/>
                        <a:t>Receiving a loan from the bank</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2227500333"/>
                  </a:ext>
                </a:extLst>
              </a:tr>
              <a:tr h="457411">
                <a:tc>
                  <a:txBody>
                    <a:bodyPr/>
                    <a:lstStyle/>
                    <a:p>
                      <a:r>
                        <a:rPr lang="en-US" sz="1500"/>
                        <a:t>Profitable sale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2701103266"/>
                  </a:ext>
                </a:extLst>
              </a:tr>
              <a:tr h="457411">
                <a:tc>
                  <a:txBody>
                    <a:bodyPr/>
                    <a:lstStyle/>
                    <a:p>
                      <a:r>
                        <a:rPr lang="en-US" sz="1500"/>
                        <a:t>Profitable sale on credit</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2648040529"/>
                  </a:ext>
                </a:extLst>
              </a:tr>
              <a:tr h="457411">
                <a:tc>
                  <a:txBody>
                    <a:bodyPr/>
                    <a:lstStyle/>
                    <a:p>
                      <a:r>
                        <a:rPr lang="en-US" sz="1500"/>
                        <a:t>Buying a machine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1481559336"/>
                  </a:ext>
                </a:extLst>
              </a:tr>
              <a:tr h="457411">
                <a:tc>
                  <a:txBody>
                    <a:bodyPr/>
                    <a:lstStyle/>
                    <a:p>
                      <a:r>
                        <a:rPr lang="en-US" sz="1500"/>
                        <a:t>Depreciation of the machine</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2106362421"/>
                  </a:ext>
                </a:extLst>
              </a:tr>
              <a:tr h="457411">
                <a:tc>
                  <a:txBody>
                    <a:bodyPr/>
                    <a:lstStyle/>
                    <a:p>
                      <a:r>
                        <a:rPr lang="en-US" sz="1500"/>
                        <a:t>Buying inventory (stock)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1210660927"/>
                  </a:ext>
                </a:extLst>
              </a:tr>
              <a:tr h="457411">
                <a:tc>
                  <a:txBody>
                    <a:bodyPr/>
                    <a:lstStyle/>
                    <a:p>
                      <a:r>
                        <a:rPr lang="en-US" sz="1500"/>
                        <a:t>Issuing shares to investors for cash</a:t>
                      </a:r>
                      <a:endParaRPr lang="en-GB" sz="1500"/>
                    </a:p>
                  </a:txBody>
                  <a:tcPr marL="103957" marR="103957" marT="51979" marB="51979"/>
                </a:tc>
                <a:tc>
                  <a:txBody>
                    <a:bodyPr/>
                    <a:lstStyle/>
                    <a:p>
                      <a:endParaRPr lang="en-GB" sz="1500"/>
                    </a:p>
                  </a:txBody>
                  <a:tcPr marL="103957" marR="103957" marT="51979" marB="51979"/>
                </a:tc>
                <a:tc>
                  <a:txBody>
                    <a:bodyPr/>
                    <a:lstStyle/>
                    <a:p>
                      <a:endParaRPr lang="en-GB" sz="1500"/>
                    </a:p>
                  </a:txBody>
                  <a:tcPr marL="103957" marR="103957" marT="51979" marB="51979"/>
                </a:tc>
                <a:extLst>
                  <a:ext uri="{0D108BD9-81ED-4DB2-BD59-A6C34878D82A}">
                    <a16:rowId xmlns:a16="http://schemas.microsoft.com/office/drawing/2014/main" val="2312465132"/>
                  </a:ext>
                </a:extLst>
              </a:tr>
            </a:tbl>
          </a:graphicData>
        </a:graphic>
      </p:graphicFrame>
    </p:spTree>
    <p:extLst>
      <p:ext uri="{BB962C8B-B14F-4D97-AF65-F5344CB8AC3E}">
        <p14:creationId xmlns:p14="http://schemas.microsoft.com/office/powerpoint/2010/main" val="1955304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A2CD0-36D7-490F-A5B4-609EA65F31DA}"/>
              </a:ext>
            </a:extLst>
          </p:cNvPr>
          <p:cNvSpPr>
            <a:spLocks noGrp="1"/>
          </p:cNvSpPr>
          <p:nvPr>
            <p:ph type="title"/>
          </p:nvPr>
        </p:nvSpPr>
        <p:spPr>
          <a:xfrm>
            <a:off x="2152650" y="557189"/>
            <a:ext cx="7886700" cy="1133499"/>
          </a:xfrm>
        </p:spPr>
        <p:txBody>
          <a:bodyPr>
            <a:normAutofit/>
          </a:bodyPr>
          <a:lstStyle/>
          <a:p>
            <a:pPr algn="ctr"/>
            <a:r>
              <a:rPr lang="en-US" sz="4500"/>
              <a:t>Operating examples</a:t>
            </a:r>
            <a:endParaRPr lang="en-GB" sz="4500"/>
          </a:p>
        </p:txBody>
      </p:sp>
      <p:graphicFrame>
        <p:nvGraphicFramePr>
          <p:cNvPr id="4" name="Table 4">
            <a:extLst>
              <a:ext uri="{FF2B5EF4-FFF2-40B4-BE49-F238E27FC236}">
                <a16:creationId xmlns:a16="http://schemas.microsoft.com/office/drawing/2014/main" id="{3222091C-216F-4C83-9ADE-B035946499DD}"/>
              </a:ext>
            </a:extLst>
          </p:cNvPr>
          <p:cNvGraphicFramePr>
            <a:graphicFrameLocks noGrp="1"/>
          </p:cNvGraphicFramePr>
          <p:nvPr>
            <p:ph idx="1"/>
          </p:nvPr>
        </p:nvGraphicFramePr>
        <p:xfrm>
          <a:off x="2152651" y="2175429"/>
          <a:ext cx="7886701" cy="3659288"/>
        </p:xfrm>
        <a:graphic>
          <a:graphicData uri="http://schemas.openxmlformats.org/drawingml/2006/table">
            <a:tbl>
              <a:tblPr firstRow="1" bandRow="1">
                <a:tableStyleId>{073A0DAA-6AF3-43AB-8588-CEC1D06C72B9}</a:tableStyleId>
              </a:tblPr>
              <a:tblGrid>
                <a:gridCol w="4920705">
                  <a:extLst>
                    <a:ext uri="{9D8B030D-6E8A-4147-A177-3AD203B41FA5}">
                      <a16:colId xmlns:a16="http://schemas.microsoft.com/office/drawing/2014/main" val="3498942016"/>
                    </a:ext>
                  </a:extLst>
                </a:gridCol>
                <a:gridCol w="1515361">
                  <a:extLst>
                    <a:ext uri="{9D8B030D-6E8A-4147-A177-3AD203B41FA5}">
                      <a16:colId xmlns:a16="http://schemas.microsoft.com/office/drawing/2014/main" val="3231358062"/>
                    </a:ext>
                  </a:extLst>
                </a:gridCol>
                <a:gridCol w="1450635">
                  <a:extLst>
                    <a:ext uri="{9D8B030D-6E8A-4147-A177-3AD203B41FA5}">
                      <a16:colId xmlns:a16="http://schemas.microsoft.com/office/drawing/2014/main" val="1126963057"/>
                    </a:ext>
                  </a:extLst>
                </a:gridCol>
              </a:tblGrid>
              <a:tr h="457411">
                <a:tc>
                  <a:txBody>
                    <a:bodyPr/>
                    <a:lstStyle/>
                    <a:p>
                      <a:endParaRPr lang="en-GB" sz="1500"/>
                    </a:p>
                  </a:txBody>
                  <a:tcPr marL="103957" marR="103957" marT="51979" marB="51979"/>
                </a:tc>
                <a:tc>
                  <a:txBody>
                    <a:bodyPr/>
                    <a:lstStyle/>
                    <a:p>
                      <a:pPr algn="ctr"/>
                      <a:r>
                        <a:rPr lang="en-US" sz="1500"/>
                        <a:t>Profit</a:t>
                      </a:r>
                      <a:endParaRPr lang="en-GB" sz="1500"/>
                    </a:p>
                  </a:txBody>
                  <a:tcPr marL="103957" marR="103957" marT="51979" marB="51979"/>
                </a:tc>
                <a:tc>
                  <a:txBody>
                    <a:bodyPr/>
                    <a:lstStyle/>
                    <a:p>
                      <a:pPr algn="ctr"/>
                      <a:r>
                        <a:rPr lang="en-US" sz="1500"/>
                        <a:t>Cash</a:t>
                      </a:r>
                      <a:endParaRPr lang="en-GB" sz="1500"/>
                    </a:p>
                  </a:txBody>
                  <a:tcPr marL="103957" marR="103957" marT="51979" marB="51979"/>
                </a:tc>
                <a:extLst>
                  <a:ext uri="{0D108BD9-81ED-4DB2-BD59-A6C34878D82A}">
                    <a16:rowId xmlns:a16="http://schemas.microsoft.com/office/drawing/2014/main" val="303975788"/>
                  </a:ext>
                </a:extLst>
              </a:tr>
              <a:tr h="457411">
                <a:tc>
                  <a:txBody>
                    <a:bodyPr/>
                    <a:lstStyle/>
                    <a:p>
                      <a:r>
                        <a:rPr lang="en-US" sz="1500"/>
                        <a:t>Receiving a loan from the bank</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extLst>
                  <a:ext uri="{0D108BD9-81ED-4DB2-BD59-A6C34878D82A}">
                    <a16:rowId xmlns:a16="http://schemas.microsoft.com/office/drawing/2014/main" val="2227500333"/>
                  </a:ext>
                </a:extLst>
              </a:tr>
              <a:tr h="457411">
                <a:tc>
                  <a:txBody>
                    <a:bodyPr/>
                    <a:lstStyle/>
                    <a:p>
                      <a:r>
                        <a:rPr lang="en-US" sz="1500"/>
                        <a:t>Profitable sale for cash</a:t>
                      </a:r>
                      <a:endParaRPr lang="en-GB" sz="1500"/>
                    </a:p>
                  </a:txBody>
                  <a:tcPr marL="103957" marR="103957" marT="51979" marB="51979"/>
                </a:tc>
                <a:tc>
                  <a:txBody>
                    <a:bodyPr/>
                    <a:lstStyle/>
                    <a:p>
                      <a:r>
                        <a:rPr lang="en-US" sz="1500" dirty="0"/>
                        <a:t>Increase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extLst>
                  <a:ext uri="{0D108BD9-81ED-4DB2-BD59-A6C34878D82A}">
                    <a16:rowId xmlns:a16="http://schemas.microsoft.com/office/drawing/2014/main" val="2701103266"/>
                  </a:ext>
                </a:extLst>
              </a:tr>
              <a:tr h="457411">
                <a:tc>
                  <a:txBody>
                    <a:bodyPr/>
                    <a:lstStyle/>
                    <a:p>
                      <a:r>
                        <a:rPr lang="en-US" sz="1500" dirty="0"/>
                        <a:t>Profitable sale on credit</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tc>
                  <a:txBody>
                    <a:bodyPr/>
                    <a:lstStyle/>
                    <a:p>
                      <a:r>
                        <a:rPr lang="en-US" sz="1500" dirty="0"/>
                        <a:t>None</a:t>
                      </a:r>
                      <a:endParaRPr lang="en-GB" sz="1500" dirty="0"/>
                    </a:p>
                  </a:txBody>
                  <a:tcPr marL="103957" marR="103957" marT="51979" marB="51979"/>
                </a:tc>
                <a:extLst>
                  <a:ext uri="{0D108BD9-81ED-4DB2-BD59-A6C34878D82A}">
                    <a16:rowId xmlns:a16="http://schemas.microsoft.com/office/drawing/2014/main" val="2648040529"/>
                  </a:ext>
                </a:extLst>
              </a:tr>
              <a:tr h="457411">
                <a:tc>
                  <a:txBody>
                    <a:bodyPr/>
                    <a:lstStyle/>
                    <a:p>
                      <a:r>
                        <a:rPr lang="en-US" sz="1500"/>
                        <a:t>Buying a machine for cash</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extLst>
                  <a:ext uri="{0D108BD9-81ED-4DB2-BD59-A6C34878D82A}">
                    <a16:rowId xmlns:a16="http://schemas.microsoft.com/office/drawing/2014/main" val="1481559336"/>
                  </a:ext>
                </a:extLst>
              </a:tr>
              <a:tr h="457411">
                <a:tc>
                  <a:txBody>
                    <a:bodyPr/>
                    <a:lstStyle/>
                    <a:p>
                      <a:r>
                        <a:rPr lang="en-US" sz="1500"/>
                        <a:t>Depreciation of the machine</a:t>
                      </a:r>
                      <a:endParaRPr lang="en-GB" sz="1500"/>
                    </a:p>
                  </a:txBody>
                  <a:tcPr marL="103957" marR="103957" marT="51979" marB="51979"/>
                </a:tc>
                <a:tc>
                  <a:txBody>
                    <a:bodyPr/>
                    <a:lstStyle/>
                    <a:p>
                      <a:r>
                        <a:rPr lang="en-US" sz="1500" dirty="0"/>
                        <a:t>Decrease</a:t>
                      </a:r>
                      <a:endParaRPr lang="en-GB" sz="1500" dirty="0"/>
                    </a:p>
                  </a:txBody>
                  <a:tcPr marL="103957" marR="103957" marT="51979" marB="51979"/>
                </a:tc>
                <a:tc>
                  <a:txBody>
                    <a:bodyPr/>
                    <a:lstStyle/>
                    <a:p>
                      <a:r>
                        <a:rPr lang="en-US" sz="1500" dirty="0"/>
                        <a:t>None</a:t>
                      </a:r>
                      <a:endParaRPr lang="en-GB" sz="1500" dirty="0"/>
                    </a:p>
                  </a:txBody>
                  <a:tcPr marL="103957" marR="103957" marT="51979" marB="51979"/>
                </a:tc>
                <a:extLst>
                  <a:ext uri="{0D108BD9-81ED-4DB2-BD59-A6C34878D82A}">
                    <a16:rowId xmlns:a16="http://schemas.microsoft.com/office/drawing/2014/main" val="2106362421"/>
                  </a:ext>
                </a:extLst>
              </a:tr>
              <a:tr h="457411">
                <a:tc>
                  <a:txBody>
                    <a:bodyPr/>
                    <a:lstStyle/>
                    <a:p>
                      <a:r>
                        <a:rPr lang="en-US" sz="1500"/>
                        <a:t>Buying inventory (stock) for cash</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Decrease</a:t>
                      </a:r>
                      <a:endParaRPr lang="en-GB" sz="1500" dirty="0"/>
                    </a:p>
                  </a:txBody>
                  <a:tcPr marL="103957" marR="103957" marT="51979" marB="51979"/>
                </a:tc>
                <a:extLst>
                  <a:ext uri="{0D108BD9-81ED-4DB2-BD59-A6C34878D82A}">
                    <a16:rowId xmlns:a16="http://schemas.microsoft.com/office/drawing/2014/main" val="1210660927"/>
                  </a:ext>
                </a:extLst>
              </a:tr>
              <a:tr h="457411">
                <a:tc>
                  <a:txBody>
                    <a:bodyPr/>
                    <a:lstStyle/>
                    <a:p>
                      <a:r>
                        <a:rPr lang="en-US" sz="1500"/>
                        <a:t>Issuing shares to investors for cash</a:t>
                      </a:r>
                      <a:endParaRPr lang="en-GB" sz="1500"/>
                    </a:p>
                  </a:txBody>
                  <a:tcPr marL="103957" marR="103957" marT="51979" marB="51979"/>
                </a:tc>
                <a:tc>
                  <a:txBody>
                    <a:bodyPr/>
                    <a:lstStyle/>
                    <a:p>
                      <a:r>
                        <a:rPr lang="en-US" sz="1500" dirty="0"/>
                        <a:t>None</a:t>
                      </a:r>
                      <a:endParaRPr lang="en-GB" sz="1500" dirty="0"/>
                    </a:p>
                  </a:txBody>
                  <a:tcPr marL="103957" marR="103957" marT="51979" marB="51979"/>
                </a:tc>
                <a:tc>
                  <a:txBody>
                    <a:bodyPr/>
                    <a:lstStyle/>
                    <a:p>
                      <a:r>
                        <a:rPr lang="en-US" sz="1500" dirty="0"/>
                        <a:t>Increase</a:t>
                      </a:r>
                      <a:endParaRPr lang="en-GB" sz="1500" dirty="0"/>
                    </a:p>
                  </a:txBody>
                  <a:tcPr marL="103957" marR="103957" marT="51979" marB="51979"/>
                </a:tc>
                <a:extLst>
                  <a:ext uri="{0D108BD9-81ED-4DB2-BD59-A6C34878D82A}">
                    <a16:rowId xmlns:a16="http://schemas.microsoft.com/office/drawing/2014/main" val="2312465132"/>
                  </a:ext>
                </a:extLst>
              </a:tr>
            </a:tbl>
          </a:graphicData>
        </a:graphic>
      </p:graphicFrame>
    </p:spTree>
    <p:extLst>
      <p:ext uri="{BB962C8B-B14F-4D97-AF65-F5344CB8AC3E}">
        <p14:creationId xmlns:p14="http://schemas.microsoft.com/office/powerpoint/2010/main" val="1956275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69B20-4CBE-4101-B91E-77EFA20E2488}"/>
              </a:ext>
            </a:extLst>
          </p:cNvPr>
          <p:cNvSpPr>
            <a:spLocks noGrp="1"/>
          </p:cNvSpPr>
          <p:nvPr>
            <p:ph type="title"/>
          </p:nvPr>
        </p:nvSpPr>
        <p:spPr>
          <a:xfrm>
            <a:off x="4965430" y="629268"/>
            <a:ext cx="6586491" cy="1286160"/>
          </a:xfrm>
        </p:spPr>
        <p:txBody>
          <a:bodyPr anchor="b">
            <a:normAutofit/>
          </a:bodyPr>
          <a:lstStyle/>
          <a:p>
            <a:r>
              <a:rPr lang="en-GB">
                <a:latin typeface="Arial" panose="020B0604020202020204" pitchFamily="34" charset="0"/>
                <a:cs typeface="Arial" panose="020B0604020202020204" pitchFamily="34" charset="0"/>
              </a:rPr>
              <a:t>Financial Management</a:t>
            </a:r>
            <a:endParaRPr lang="en-US">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A2B9F35-BEEC-4310-8764-3EBA89D6318C}"/>
              </a:ext>
            </a:extLst>
          </p:cNvPr>
          <p:cNvSpPr>
            <a:spLocks noGrp="1"/>
          </p:cNvSpPr>
          <p:nvPr>
            <p:ph idx="1"/>
          </p:nvPr>
        </p:nvSpPr>
        <p:spPr>
          <a:xfrm>
            <a:off x="4965431" y="2438400"/>
            <a:ext cx="6586489" cy="3785419"/>
          </a:xfrm>
        </p:spPr>
        <p:txBody>
          <a:bodyPr>
            <a:normAutofit/>
          </a:bodyPr>
          <a:lstStyle/>
          <a:p>
            <a:r>
              <a:rPr lang="en-GB" sz="2000">
                <a:latin typeface="Arial" panose="020B0604020202020204" pitchFamily="34" charset="0"/>
                <a:cs typeface="Arial" panose="020B0604020202020204" pitchFamily="34" charset="0"/>
              </a:rPr>
              <a:t>Also called cost and management accounting;</a:t>
            </a:r>
          </a:p>
          <a:p>
            <a:r>
              <a:rPr lang="en-GB" sz="2000">
                <a:latin typeface="Arial" panose="020B0604020202020204" pitchFamily="34" charset="0"/>
                <a:cs typeface="Arial" panose="020B0604020202020204" pitchFamily="34" charset="0"/>
              </a:rPr>
              <a:t>Using financial data to help make business decisions;</a:t>
            </a:r>
          </a:p>
          <a:p>
            <a:r>
              <a:rPr lang="en-GB" sz="2000">
                <a:latin typeface="Arial" panose="020B0604020202020204" pitchFamily="34" charset="0"/>
                <a:cs typeface="Arial" panose="020B0604020202020204" pitchFamily="34" charset="0"/>
              </a:rPr>
              <a:t>Fundamental qualities of financial information:</a:t>
            </a:r>
          </a:p>
          <a:p>
            <a:pPr lvl="1"/>
            <a:r>
              <a:rPr lang="en-GB" sz="2000">
                <a:latin typeface="Arial" panose="020B0604020202020204" pitchFamily="34" charset="0"/>
                <a:cs typeface="Arial" panose="020B0604020202020204" pitchFamily="34" charset="0"/>
              </a:rPr>
              <a:t>Relevant</a:t>
            </a:r>
          </a:p>
          <a:p>
            <a:pPr lvl="1"/>
            <a:r>
              <a:rPr lang="en-GB" sz="2000">
                <a:latin typeface="Arial" panose="020B0604020202020204" pitchFamily="34" charset="0"/>
                <a:cs typeface="Arial" panose="020B0604020202020204" pitchFamily="34" charset="0"/>
              </a:rPr>
              <a:t>Timely</a:t>
            </a:r>
          </a:p>
          <a:p>
            <a:pPr lvl="1"/>
            <a:r>
              <a:rPr lang="en-GB" sz="2000">
                <a:latin typeface="Arial" panose="020B0604020202020204" pitchFamily="34" charset="0"/>
                <a:cs typeface="Arial" panose="020B0604020202020204" pitchFamily="34" charset="0"/>
              </a:rPr>
              <a:t>Understandable</a:t>
            </a:r>
          </a:p>
          <a:p>
            <a:pPr lvl="1"/>
            <a:r>
              <a:rPr lang="en-GB" sz="2000">
                <a:latin typeface="Arial" panose="020B0604020202020204" pitchFamily="34" charset="0"/>
                <a:cs typeface="Arial" panose="020B0604020202020204" pitchFamily="34" charset="0"/>
              </a:rPr>
              <a:t>Comparable</a:t>
            </a:r>
          </a:p>
          <a:p>
            <a:pPr lvl="1"/>
            <a:r>
              <a:rPr lang="en-GB" sz="2000">
                <a:latin typeface="Arial" panose="020B0604020202020204" pitchFamily="34" charset="0"/>
                <a:cs typeface="Arial" panose="020B0604020202020204" pitchFamily="34" charset="0"/>
              </a:rPr>
              <a:t>Verifiable</a:t>
            </a:r>
            <a:endParaRPr lang="en-US" sz="20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2FF5C2E-A940-42E9-887A-0C1C67C1F309}"/>
              </a:ext>
            </a:extLst>
          </p:cNvPr>
          <p:cNvPicPr>
            <a:picLocks noChangeAspect="1"/>
          </p:cNvPicPr>
          <p:nvPr/>
        </p:nvPicPr>
        <p:blipFill rotWithShape="1">
          <a:blip r:embed="rId3">
            <a:extLst>
              <a:ext uri="{28A0092B-C50C-407E-A947-70E740481C1C}">
                <a14:useLocalDpi xmlns:a14="http://schemas.microsoft.com/office/drawing/2010/main" val="0"/>
              </a:ext>
            </a:extLst>
          </a:blip>
          <a:srcRect l="23020" r="30341" b="1"/>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1A0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39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E8F97-C094-4775-9AC9-8033CCEF8469}"/>
              </a:ext>
            </a:extLst>
          </p:cNvPr>
          <p:cNvSpPr>
            <a:spLocks noGrp="1"/>
          </p:cNvSpPr>
          <p:nvPr>
            <p:ph type="ctrTitle"/>
          </p:nvPr>
        </p:nvSpPr>
        <p:spPr/>
        <p:txBody>
          <a:bodyPr>
            <a:noAutofit/>
          </a:bodyPr>
          <a:lstStyle/>
          <a:p>
            <a:r>
              <a:rPr lang="en-US" sz="2800" dirty="0"/>
              <a:t>Who is to blame?</a:t>
            </a:r>
            <a:endParaRPr lang="en-GB" sz="2800" dirty="0"/>
          </a:p>
        </p:txBody>
      </p:sp>
      <p:sp>
        <p:nvSpPr>
          <p:cNvPr id="3" name="Subtitle 2">
            <a:extLst>
              <a:ext uri="{FF2B5EF4-FFF2-40B4-BE49-F238E27FC236}">
                <a16:creationId xmlns:a16="http://schemas.microsoft.com/office/drawing/2014/main" id="{7005DC13-19D5-4E9B-8555-908B3A0964B2}"/>
              </a:ext>
            </a:extLst>
          </p:cNvPr>
          <p:cNvSpPr>
            <a:spLocks noGrp="1"/>
          </p:cNvSpPr>
          <p:nvPr>
            <p:ph type="subTitle" idx="1"/>
          </p:nvPr>
        </p:nvSpPr>
        <p:spPr/>
        <p:txBody>
          <a:bodyPr>
            <a:normAutofit/>
          </a:bodyPr>
          <a:lstStyle/>
          <a:p>
            <a:pPr marL="285750" indent="-285750">
              <a:buFont typeface="Arial" panose="020B0604020202020204" pitchFamily="34" charset="0"/>
              <a:buChar char="•"/>
            </a:pPr>
            <a:r>
              <a:rPr lang="en-US" sz="2400" dirty="0"/>
              <a:t>The business environment – rapid growth</a:t>
            </a:r>
          </a:p>
          <a:p>
            <a:pPr marL="285750" indent="-285750">
              <a:buFont typeface="Arial" panose="020B0604020202020204" pitchFamily="34" charset="0"/>
              <a:buChar char="•"/>
            </a:pPr>
            <a:r>
              <a:rPr lang="en-US" sz="2400" dirty="0"/>
              <a:t>The CFO/CEO – set up the structure to enable fraudulent accounting (hiding debts/losses), failed to maintain control of operations</a:t>
            </a:r>
          </a:p>
          <a:p>
            <a:pPr marL="285750" indent="-285750">
              <a:buFont typeface="Arial" panose="020B0604020202020204" pitchFamily="34" charset="0"/>
              <a:buChar char="•"/>
            </a:pPr>
            <a:r>
              <a:rPr lang="en-US" sz="2400" dirty="0"/>
              <a:t>Executives – exercised share options at inflated share prices</a:t>
            </a:r>
          </a:p>
          <a:p>
            <a:pPr marL="285750" indent="-285750">
              <a:buFont typeface="Arial" panose="020B0604020202020204" pitchFamily="34" charset="0"/>
              <a:buChar char="•"/>
            </a:pPr>
            <a:r>
              <a:rPr lang="en-US" sz="2400" dirty="0"/>
              <a:t>The Board – pursued rapid growth and lost strategic focus </a:t>
            </a:r>
          </a:p>
          <a:p>
            <a:pPr marL="285750" indent="-285750">
              <a:buFont typeface="Arial" panose="020B0604020202020204" pitchFamily="34" charset="0"/>
              <a:buChar char="•"/>
            </a:pPr>
            <a:r>
              <a:rPr lang="en-US" sz="2400" dirty="0"/>
              <a:t>Audit committee – did not understand or question the complexity of the business</a:t>
            </a:r>
          </a:p>
          <a:p>
            <a:pPr marL="285750" indent="-285750">
              <a:buFont typeface="Arial" panose="020B0604020202020204" pitchFamily="34" charset="0"/>
              <a:buChar char="•"/>
            </a:pPr>
            <a:r>
              <a:rPr lang="en-US" sz="2400" dirty="0"/>
              <a:t>Auditors – close relationship, income from consultancy, failure to interrogate management</a:t>
            </a:r>
          </a:p>
          <a:p>
            <a:pPr marL="285750" indent="-285750">
              <a:buFont typeface="Arial" panose="020B0604020202020204" pitchFamily="34" charset="0"/>
              <a:buChar char="•"/>
            </a:pPr>
            <a:r>
              <a:rPr lang="en-US" sz="2400" dirty="0"/>
              <a:t>Stock analysts – had conflict of interest with investment banking side of their firm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41047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2289-DAE1-4CC3-AB98-9688ECB7A215}"/>
              </a:ext>
            </a:extLst>
          </p:cNvPr>
          <p:cNvSpPr>
            <a:spLocks noGrp="1"/>
          </p:cNvSpPr>
          <p:nvPr>
            <p:ph type="title"/>
          </p:nvPr>
        </p:nvSpPr>
        <p:spPr/>
        <p:txBody>
          <a:bodyPr/>
          <a:lstStyle/>
          <a:p>
            <a:r>
              <a:rPr lang="en-US" dirty="0"/>
              <a:t>Differences between financial management and financial accounting</a:t>
            </a:r>
            <a:endParaRPr lang="en-GB" dirty="0"/>
          </a:p>
        </p:txBody>
      </p:sp>
      <p:graphicFrame>
        <p:nvGraphicFramePr>
          <p:cNvPr id="4" name="Content Placeholder 3">
            <a:extLst>
              <a:ext uri="{FF2B5EF4-FFF2-40B4-BE49-F238E27FC236}">
                <a16:creationId xmlns:a16="http://schemas.microsoft.com/office/drawing/2014/main" id="{E7FBB0FD-2ED0-471E-81D9-3D455872A2F0}"/>
              </a:ext>
            </a:extLst>
          </p:cNvPr>
          <p:cNvGraphicFramePr>
            <a:graphicFrameLocks noGrp="1"/>
          </p:cNvGraphicFramePr>
          <p:nvPr>
            <p:ph idx="1"/>
          </p:nvPr>
        </p:nvGraphicFramePr>
        <p:xfrm>
          <a:off x="1774372" y="1690689"/>
          <a:ext cx="8264979" cy="4771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13594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12185BE-096A-43C9-8E57-DD6E7E96F741}"/>
              </a:ext>
            </a:extLst>
          </p:cNvPr>
          <p:cNvSpPr/>
          <p:nvPr/>
        </p:nvSpPr>
        <p:spPr>
          <a:xfrm>
            <a:off x="5503557" y="2584621"/>
            <a:ext cx="3146897" cy="3146897"/>
          </a:xfrm>
          <a:custGeom>
            <a:avLst/>
            <a:gdLst>
              <a:gd name="connsiteX0" fmla="*/ 0 w 3146897"/>
              <a:gd name="connsiteY0" fmla="*/ 1573449 h 3146897"/>
              <a:gd name="connsiteX1" fmla="*/ 1573449 w 3146897"/>
              <a:gd name="connsiteY1" fmla="*/ 0 h 3146897"/>
              <a:gd name="connsiteX2" fmla="*/ 3146898 w 3146897"/>
              <a:gd name="connsiteY2" fmla="*/ 1573449 h 3146897"/>
              <a:gd name="connsiteX3" fmla="*/ 1573449 w 3146897"/>
              <a:gd name="connsiteY3" fmla="*/ 3146898 h 3146897"/>
              <a:gd name="connsiteX4" fmla="*/ 0 w 3146897"/>
              <a:gd name="connsiteY4" fmla="*/ 1573449 h 314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897" h="3146897">
                <a:moveTo>
                  <a:pt x="0" y="1573449"/>
                </a:moveTo>
                <a:cubicBezTo>
                  <a:pt x="0" y="704457"/>
                  <a:pt x="704457" y="0"/>
                  <a:pt x="1573449" y="0"/>
                </a:cubicBezTo>
                <a:cubicBezTo>
                  <a:pt x="2442441" y="0"/>
                  <a:pt x="3146898" y="704457"/>
                  <a:pt x="3146898" y="1573449"/>
                </a:cubicBezTo>
                <a:cubicBezTo>
                  <a:pt x="3146898" y="2442441"/>
                  <a:pt x="2442441" y="3146898"/>
                  <a:pt x="1573449" y="3146898"/>
                </a:cubicBezTo>
                <a:cubicBezTo>
                  <a:pt x="704457" y="3146898"/>
                  <a:pt x="0" y="2442441"/>
                  <a:pt x="0" y="1573449"/>
                </a:cubicBezTo>
                <a:close/>
              </a:path>
            </a:pathLst>
          </a:custGeom>
          <a:solidFill>
            <a:schemeClr val="accent2">
              <a:lumMod val="20000"/>
              <a:lumOff val="80000"/>
            </a:schemeClr>
          </a:solidFill>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893039" tIns="371087" rIns="439431" bIns="371087" numCol="1" spcCol="1270" anchor="ctr" anchorCtr="0">
            <a:noAutofit/>
          </a:bodyPr>
          <a:lstStyle/>
          <a:p>
            <a:pPr algn="ctr" defTabSz="755650">
              <a:lnSpc>
                <a:spcPct val="90000"/>
              </a:lnSpc>
              <a:spcBef>
                <a:spcPct val="0"/>
              </a:spcBef>
              <a:spcAft>
                <a:spcPct val="35000"/>
              </a:spcAft>
              <a:defRPr/>
            </a:pPr>
            <a:r>
              <a:rPr lang="en-GB" sz="1700" dirty="0">
                <a:solidFill>
                  <a:srgbClr val="231F20"/>
                </a:solidFill>
                <a:latin typeface="Arial" panose="020B0604020202020204"/>
              </a:rPr>
              <a:t>Financial planning and analysis</a:t>
            </a:r>
          </a:p>
          <a:p>
            <a:pPr algn="ctr" defTabSz="755650">
              <a:lnSpc>
                <a:spcPct val="90000"/>
              </a:lnSpc>
              <a:spcBef>
                <a:spcPct val="0"/>
              </a:spcBef>
              <a:spcAft>
                <a:spcPct val="35000"/>
              </a:spcAft>
              <a:defRPr/>
            </a:pPr>
            <a:r>
              <a:rPr lang="en-US" sz="1700" dirty="0">
                <a:solidFill>
                  <a:srgbClr val="231F20"/>
                </a:solidFill>
                <a:latin typeface="Arial" panose="020B0604020202020204"/>
              </a:rPr>
              <a:t>Treasury manager</a:t>
            </a:r>
          </a:p>
          <a:p>
            <a:pPr algn="ctr" defTabSz="755650">
              <a:lnSpc>
                <a:spcPct val="90000"/>
              </a:lnSpc>
              <a:spcBef>
                <a:spcPct val="0"/>
              </a:spcBef>
              <a:spcAft>
                <a:spcPct val="35000"/>
              </a:spcAft>
              <a:defRPr/>
            </a:pPr>
            <a:r>
              <a:rPr lang="en-US" sz="1700" dirty="0">
                <a:solidFill>
                  <a:srgbClr val="231F20"/>
                </a:solidFill>
                <a:latin typeface="Arial" panose="020B0604020202020204"/>
              </a:rPr>
              <a:t>Risk management</a:t>
            </a:r>
          </a:p>
          <a:p>
            <a:pPr algn="ctr" defTabSz="755650">
              <a:lnSpc>
                <a:spcPct val="90000"/>
              </a:lnSpc>
              <a:spcBef>
                <a:spcPct val="0"/>
              </a:spcBef>
              <a:spcAft>
                <a:spcPct val="35000"/>
              </a:spcAft>
              <a:defRPr/>
            </a:pPr>
            <a:r>
              <a:rPr lang="en-US" sz="1700" dirty="0">
                <a:solidFill>
                  <a:srgbClr val="231F20"/>
                </a:solidFill>
                <a:latin typeface="Arial" panose="020B0604020202020204"/>
              </a:rPr>
              <a:t>Corporate strategy</a:t>
            </a:r>
          </a:p>
          <a:p>
            <a:pPr algn="ctr" defTabSz="755650">
              <a:lnSpc>
                <a:spcPct val="90000"/>
              </a:lnSpc>
              <a:spcBef>
                <a:spcPct val="0"/>
              </a:spcBef>
              <a:spcAft>
                <a:spcPct val="35000"/>
              </a:spcAft>
              <a:defRPr/>
            </a:pPr>
            <a:endParaRPr lang="en-US" sz="1700" dirty="0">
              <a:solidFill>
                <a:srgbClr val="231F20"/>
              </a:solidFill>
              <a:latin typeface="Arial" panose="020B0604020202020204"/>
            </a:endParaRPr>
          </a:p>
        </p:txBody>
      </p:sp>
      <p:sp>
        <p:nvSpPr>
          <p:cNvPr id="2" name="Title 1">
            <a:extLst>
              <a:ext uri="{FF2B5EF4-FFF2-40B4-BE49-F238E27FC236}">
                <a16:creationId xmlns:a16="http://schemas.microsoft.com/office/drawing/2014/main" id="{B5A24AE0-AC82-48A9-81C6-9C08A1A606F1}"/>
              </a:ext>
            </a:extLst>
          </p:cNvPr>
          <p:cNvSpPr>
            <a:spLocks noGrp="1"/>
          </p:cNvSpPr>
          <p:nvPr>
            <p:ph type="ctrTitle"/>
          </p:nvPr>
        </p:nvSpPr>
        <p:spPr>
          <a:xfrm>
            <a:off x="2152650" y="556996"/>
            <a:ext cx="7886700" cy="1133693"/>
          </a:xfrm>
        </p:spPr>
        <p:txBody>
          <a:bodyPr vert="horz" lIns="91440" tIns="45720" rIns="91440" bIns="45720" rtlCol="0" anchor="ctr">
            <a:normAutofit/>
          </a:bodyPr>
          <a:lstStyle/>
          <a:p>
            <a:pPr defTabSz="914400"/>
            <a:r>
              <a:rPr lang="en-US" sz="3500" dirty="0">
                <a:latin typeface="+mj-lt"/>
              </a:rPr>
              <a:t>Who might form part of a finance function?</a:t>
            </a:r>
          </a:p>
        </p:txBody>
      </p:sp>
      <p:sp>
        <p:nvSpPr>
          <p:cNvPr id="9" name="Freeform: Shape 8">
            <a:extLst>
              <a:ext uri="{FF2B5EF4-FFF2-40B4-BE49-F238E27FC236}">
                <a16:creationId xmlns:a16="http://schemas.microsoft.com/office/drawing/2014/main" id="{BC5EEC3C-D0AF-4E9C-BB5B-100B64FEBABD}"/>
              </a:ext>
            </a:extLst>
          </p:cNvPr>
          <p:cNvSpPr/>
          <p:nvPr/>
        </p:nvSpPr>
        <p:spPr>
          <a:xfrm>
            <a:off x="3106464" y="2584622"/>
            <a:ext cx="3146897" cy="3146897"/>
          </a:xfrm>
          <a:custGeom>
            <a:avLst/>
            <a:gdLst>
              <a:gd name="connsiteX0" fmla="*/ 0 w 3146897"/>
              <a:gd name="connsiteY0" fmla="*/ 1573449 h 3146897"/>
              <a:gd name="connsiteX1" fmla="*/ 1573449 w 3146897"/>
              <a:gd name="connsiteY1" fmla="*/ 0 h 3146897"/>
              <a:gd name="connsiteX2" fmla="*/ 3146898 w 3146897"/>
              <a:gd name="connsiteY2" fmla="*/ 1573449 h 3146897"/>
              <a:gd name="connsiteX3" fmla="*/ 1573449 w 3146897"/>
              <a:gd name="connsiteY3" fmla="*/ 3146898 h 3146897"/>
              <a:gd name="connsiteX4" fmla="*/ 0 w 3146897"/>
              <a:gd name="connsiteY4" fmla="*/ 1573449 h 3146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6897" h="3146897">
                <a:moveTo>
                  <a:pt x="0" y="1573449"/>
                </a:moveTo>
                <a:cubicBezTo>
                  <a:pt x="0" y="704457"/>
                  <a:pt x="704457" y="0"/>
                  <a:pt x="1573449" y="0"/>
                </a:cubicBezTo>
                <a:cubicBezTo>
                  <a:pt x="2442441" y="0"/>
                  <a:pt x="3146898" y="704457"/>
                  <a:pt x="3146898" y="1573449"/>
                </a:cubicBezTo>
                <a:cubicBezTo>
                  <a:pt x="3146898" y="2442441"/>
                  <a:pt x="2442441" y="3146898"/>
                  <a:pt x="1573449" y="3146898"/>
                </a:cubicBezTo>
                <a:cubicBezTo>
                  <a:pt x="704457" y="3146898"/>
                  <a:pt x="0" y="2442441"/>
                  <a:pt x="0" y="1573449"/>
                </a:cubicBezTo>
                <a:close/>
              </a:path>
            </a:pathLst>
          </a:custGeom>
          <a:solidFill>
            <a:schemeClr val="accent2">
              <a:lumMod val="40000"/>
              <a:lumOff val="60000"/>
              <a:alpha val="50000"/>
            </a:schemeClr>
          </a:solidFill>
          <a:ln>
            <a:noFill/>
          </a:ln>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txBody>
          <a:bodyPr spcFirstLastPara="0" vert="horz" wrap="square" lIns="439431" tIns="371086" rIns="893039" bIns="371088" numCol="1" spcCol="1270" anchor="ctr" anchorCtr="0">
            <a:noAutofit/>
          </a:bodyPr>
          <a:lstStyle/>
          <a:p>
            <a:pPr algn="ctr" defTabSz="755650">
              <a:lnSpc>
                <a:spcPct val="90000"/>
              </a:lnSpc>
              <a:spcBef>
                <a:spcPct val="0"/>
              </a:spcBef>
              <a:spcAft>
                <a:spcPct val="35000"/>
              </a:spcAft>
              <a:defRPr/>
            </a:pPr>
            <a:r>
              <a:rPr lang="en-GB" sz="1700" dirty="0">
                <a:solidFill>
                  <a:srgbClr val="231F20"/>
                </a:solidFill>
                <a:latin typeface="Arial" panose="020B0604020202020204"/>
              </a:rPr>
              <a:t>Financial Controller</a:t>
            </a:r>
          </a:p>
          <a:p>
            <a:pPr algn="ctr" defTabSz="755650">
              <a:lnSpc>
                <a:spcPct val="90000"/>
              </a:lnSpc>
              <a:spcBef>
                <a:spcPct val="0"/>
              </a:spcBef>
              <a:spcAft>
                <a:spcPct val="35000"/>
              </a:spcAft>
              <a:defRPr/>
            </a:pPr>
            <a:r>
              <a:rPr lang="en-GB" sz="1700" dirty="0">
                <a:solidFill>
                  <a:srgbClr val="231F20"/>
                </a:solidFill>
                <a:latin typeface="Arial" panose="020B0604020202020204"/>
              </a:rPr>
              <a:t>Financial accountant</a:t>
            </a:r>
          </a:p>
          <a:p>
            <a:pPr algn="ctr" defTabSz="755650">
              <a:lnSpc>
                <a:spcPct val="90000"/>
              </a:lnSpc>
              <a:spcBef>
                <a:spcPct val="0"/>
              </a:spcBef>
              <a:spcAft>
                <a:spcPct val="35000"/>
              </a:spcAft>
              <a:defRPr/>
            </a:pPr>
            <a:r>
              <a:rPr lang="en-GB" sz="1700" dirty="0">
                <a:solidFill>
                  <a:srgbClr val="231F20"/>
                </a:solidFill>
                <a:latin typeface="Arial" panose="020B0604020202020204"/>
              </a:rPr>
              <a:t>General ledger accountants</a:t>
            </a:r>
          </a:p>
          <a:p>
            <a:pPr algn="ctr" defTabSz="755650">
              <a:lnSpc>
                <a:spcPct val="90000"/>
              </a:lnSpc>
              <a:spcBef>
                <a:spcPct val="0"/>
              </a:spcBef>
              <a:spcAft>
                <a:spcPct val="35000"/>
              </a:spcAft>
              <a:defRPr/>
            </a:pPr>
            <a:r>
              <a:rPr lang="en-GB" sz="1700" dirty="0">
                <a:solidFill>
                  <a:srgbClr val="231F20"/>
                </a:solidFill>
                <a:latin typeface="Arial" panose="020B0604020202020204"/>
              </a:rPr>
              <a:t>Cash book</a:t>
            </a:r>
            <a:endParaRPr lang="en-US" sz="1700" dirty="0">
              <a:solidFill>
                <a:srgbClr val="231F20"/>
              </a:solidFill>
              <a:latin typeface="Arial" panose="020B0604020202020204"/>
            </a:endParaRPr>
          </a:p>
        </p:txBody>
      </p:sp>
      <p:sp>
        <p:nvSpPr>
          <p:cNvPr id="6" name="TextBox 5">
            <a:extLst>
              <a:ext uri="{FF2B5EF4-FFF2-40B4-BE49-F238E27FC236}">
                <a16:creationId xmlns:a16="http://schemas.microsoft.com/office/drawing/2014/main" id="{B324B811-64D5-460F-B155-68CF757768DF}"/>
              </a:ext>
            </a:extLst>
          </p:cNvPr>
          <p:cNvSpPr txBox="1"/>
          <p:nvPr/>
        </p:nvSpPr>
        <p:spPr>
          <a:xfrm>
            <a:off x="2942300" y="2139121"/>
            <a:ext cx="3221831" cy="369332"/>
          </a:xfrm>
          <a:prstGeom prst="rect">
            <a:avLst/>
          </a:prstGeom>
          <a:noFill/>
        </p:spPr>
        <p:txBody>
          <a:bodyPr wrap="square" rtlCol="0">
            <a:spAutoFit/>
          </a:bodyPr>
          <a:lstStyle/>
          <a:p>
            <a:pPr defTabSz="685800">
              <a:spcAft>
                <a:spcPts val="600"/>
              </a:spcAft>
              <a:defRPr/>
            </a:pPr>
            <a:r>
              <a:rPr lang="en-GB" dirty="0">
                <a:solidFill>
                  <a:srgbClr val="231F20"/>
                </a:solidFill>
                <a:latin typeface="Arial" panose="020B0604020202020204"/>
              </a:rPr>
              <a:t>REPORTING/HISTORICAL</a:t>
            </a:r>
            <a:endParaRPr lang="en-US" dirty="0">
              <a:solidFill>
                <a:srgbClr val="231F20"/>
              </a:solidFill>
              <a:latin typeface="Arial" panose="020B0604020202020204"/>
            </a:endParaRPr>
          </a:p>
        </p:txBody>
      </p:sp>
      <p:sp>
        <p:nvSpPr>
          <p:cNvPr id="7" name="TextBox 6">
            <a:extLst>
              <a:ext uri="{FF2B5EF4-FFF2-40B4-BE49-F238E27FC236}">
                <a16:creationId xmlns:a16="http://schemas.microsoft.com/office/drawing/2014/main" id="{996CE7EC-C8BE-4CED-AF4D-E17C3F09BED3}"/>
              </a:ext>
            </a:extLst>
          </p:cNvPr>
          <p:cNvSpPr txBox="1"/>
          <p:nvPr/>
        </p:nvSpPr>
        <p:spPr>
          <a:xfrm>
            <a:off x="6222472" y="2139121"/>
            <a:ext cx="3221831" cy="369332"/>
          </a:xfrm>
          <a:prstGeom prst="rect">
            <a:avLst/>
          </a:prstGeom>
          <a:noFill/>
        </p:spPr>
        <p:txBody>
          <a:bodyPr wrap="square" rtlCol="0">
            <a:spAutoFit/>
          </a:bodyPr>
          <a:lstStyle/>
          <a:p>
            <a:pPr defTabSz="685800">
              <a:spcAft>
                <a:spcPts val="600"/>
              </a:spcAft>
              <a:defRPr/>
            </a:pPr>
            <a:r>
              <a:rPr lang="en-GB" dirty="0">
                <a:solidFill>
                  <a:srgbClr val="231F20"/>
                </a:solidFill>
                <a:latin typeface="Arial" panose="020B0604020202020204"/>
              </a:rPr>
              <a:t>FORECASTING/FUTURE</a:t>
            </a:r>
            <a:endParaRPr lang="en-US" dirty="0">
              <a:solidFill>
                <a:srgbClr val="231F20"/>
              </a:solidFill>
              <a:latin typeface="Arial" panose="020B0604020202020204"/>
            </a:endParaRPr>
          </a:p>
        </p:txBody>
      </p:sp>
      <p:sp>
        <p:nvSpPr>
          <p:cNvPr id="5" name="TextBox 4">
            <a:extLst>
              <a:ext uri="{FF2B5EF4-FFF2-40B4-BE49-F238E27FC236}">
                <a16:creationId xmlns:a16="http://schemas.microsoft.com/office/drawing/2014/main" id="{D4FA31C9-C29B-4D75-ADB9-1BF626FE50C8}"/>
              </a:ext>
            </a:extLst>
          </p:cNvPr>
          <p:cNvSpPr txBox="1"/>
          <p:nvPr/>
        </p:nvSpPr>
        <p:spPr>
          <a:xfrm>
            <a:off x="5520028" y="3696408"/>
            <a:ext cx="742950" cy="723275"/>
          </a:xfrm>
          <a:prstGeom prst="rect">
            <a:avLst/>
          </a:prstGeom>
          <a:solidFill>
            <a:schemeClr val="accent2">
              <a:lumMod val="40000"/>
              <a:lumOff val="60000"/>
            </a:schemeClr>
          </a:solidFill>
        </p:spPr>
        <p:txBody>
          <a:bodyPr wrap="square" rtlCol="0">
            <a:spAutoFit/>
          </a:bodyPr>
          <a:lstStyle/>
          <a:p>
            <a:pPr algn="ctr" defTabSz="685800">
              <a:spcAft>
                <a:spcPts val="600"/>
              </a:spcAft>
              <a:defRPr/>
            </a:pPr>
            <a:r>
              <a:rPr lang="en-GB" dirty="0">
                <a:solidFill>
                  <a:srgbClr val="231F20"/>
                </a:solidFill>
                <a:latin typeface="Arial" panose="020B0604020202020204"/>
              </a:rPr>
              <a:t>CFO</a:t>
            </a:r>
          </a:p>
          <a:p>
            <a:pPr algn="ctr" defTabSz="685800">
              <a:spcAft>
                <a:spcPts val="600"/>
              </a:spcAft>
              <a:defRPr/>
            </a:pPr>
            <a:r>
              <a:rPr lang="en-GB" dirty="0">
                <a:solidFill>
                  <a:srgbClr val="231F20"/>
                </a:solidFill>
                <a:latin typeface="Arial" panose="020B0604020202020204"/>
              </a:rPr>
              <a:t>FD</a:t>
            </a:r>
            <a:endParaRPr lang="en-US" dirty="0">
              <a:solidFill>
                <a:srgbClr val="231F20"/>
              </a:solidFill>
              <a:latin typeface="Arial" panose="020B0604020202020204"/>
            </a:endParaRPr>
          </a:p>
        </p:txBody>
      </p:sp>
    </p:spTree>
    <p:extLst>
      <p:ext uri="{BB962C8B-B14F-4D97-AF65-F5344CB8AC3E}">
        <p14:creationId xmlns:p14="http://schemas.microsoft.com/office/powerpoint/2010/main" val="3441741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83657" y="0"/>
            <a:ext cx="7824687"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Arial" panose="020B0604020202020204"/>
            </a:endParaRPr>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5207" y="0"/>
            <a:ext cx="7441587"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Arial" panose="020B0604020202020204"/>
            </a:endParaRPr>
          </a:p>
        </p:txBody>
      </p:sp>
      <p:sp>
        <p:nvSpPr>
          <p:cNvPr id="2" name="Title 1">
            <a:extLst>
              <a:ext uri="{FF2B5EF4-FFF2-40B4-BE49-F238E27FC236}">
                <a16:creationId xmlns:a16="http://schemas.microsoft.com/office/drawing/2014/main" id="{86EE243B-3582-4976-8CED-21A76B543675}"/>
              </a:ext>
            </a:extLst>
          </p:cNvPr>
          <p:cNvSpPr>
            <a:spLocks noGrp="1"/>
          </p:cNvSpPr>
          <p:nvPr>
            <p:ph type="ctrTitle"/>
          </p:nvPr>
        </p:nvSpPr>
        <p:spPr>
          <a:xfrm>
            <a:off x="3257361" y="365760"/>
            <a:ext cx="5677279" cy="1288238"/>
          </a:xfrm>
        </p:spPr>
        <p:txBody>
          <a:bodyPr vert="horz" lIns="91440" tIns="45720" rIns="91440" bIns="45720" rtlCol="0" anchor="ctr">
            <a:normAutofit/>
          </a:bodyPr>
          <a:lstStyle/>
          <a:p>
            <a:pPr algn="ctr" defTabSz="914400"/>
            <a:r>
              <a:rPr lang="en-US" sz="4400" b="0" dirty="0">
                <a:latin typeface="+mj-lt"/>
              </a:rPr>
              <a:t>What’s Next…</a:t>
            </a:r>
          </a:p>
        </p:txBody>
      </p:sp>
      <p:sp>
        <p:nvSpPr>
          <p:cNvPr id="3" name="Subtitle 2">
            <a:extLst>
              <a:ext uri="{FF2B5EF4-FFF2-40B4-BE49-F238E27FC236}">
                <a16:creationId xmlns:a16="http://schemas.microsoft.com/office/drawing/2014/main" id="{F5C1E167-05F0-4422-8867-7E150CE3885F}"/>
              </a:ext>
            </a:extLst>
          </p:cNvPr>
          <p:cNvSpPr>
            <a:spLocks noGrp="1"/>
          </p:cNvSpPr>
          <p:nvPr>
            <p:ph type="subTitle" idx="1"/>
          </p:nvPr>
        </p:nvSpPr>
        <p:spPr>
          <a:xfrm>
            <a:off x="3148176" y="1956816"/>
            <a:ext cx="6153868" cy="4024884"/>
          </a:xfrm>
        </p:spPr>
        <p:txBody>
          <a:bodyPr vert="horz" lIns="91440" tIns="45720" rIns="91440" bIns="45720" rtlCol="0" anchor="t">
            <a:normAutofit fontScale="85000" lnSpcReduction="20000"/>
          </a:bodyPr>
          <a:lstStyle/>
          <a:p>
            <a:pPr marL="57150" defTabSz="914400">
              <a:lnSpc>
                <a:spcPct val="90000"/>
              </a:lnSpc>
              <a:spcAft>
                <a:spcPts val="600"/>
              </a:spcAft>
            </a:pPr>
            <a:r>
              <a:rPr lang="en-US" sz="2100" dirty="0">
                <a:latin typeface="+mn-lt"/>
              </a:rPr>
              <a:t>Today to 8.30pm: Practice round business simulation and Q&amp;A</a:t>
            </a:r>
          </a:p>
          <a:p>
            <a:pPr marL="57150" defTabSz="914400">
              <a:lnSpc>
                <a:spcPct val="90000"/>
              </a:lnSpc>
              <a:spcAft>
                <a:spcPts val="600"/>
              </a:spcAft>
            </a:pPr>
            <a:endParaRPr lang="en-US" sz="2100" dirty="0">
              <a:latin typeface="+mn-lt"/>
            </a:endParaRPr>
          </a:p>
          <a:p>
            <a:pPr marL="57150" defTabSz="914400">
              <a:lnSpc>
                <a:spcPct val="90000"/>
              </a:lnSpc>
              <a:spcAft>
                <a:spcPts val="600"/>
              </a:spcAft>
            </a:pPr>
            <a:r>
              <a:rPr lang="en-US" sz="2100" dirty="0">
                <a:latin typeface="+mn-lt"/>
              </a:rPr>
              <a:t>Thursday/Friday </a:t>
            </a:r>
          </a:p>
          <a:p>
            <a:pPr marL="285750" indent="-228600" defTabSz="914400">
              <a:lnSpc>
                <a:spcPct val="90000"/>
              </a:lnSpc>
              <a:spcAft>
                <a:spcPts val="600"/>
              </a:spcAft>
              <a:buFont typeface="Arial" panose="020B0604020202020204" pitchFamily="34" charset="0"/>
              <a:buChar char="•"/>
            </a:pPr>
            <a:r>
              <a:rPr lang="en-US" sz="2100" dirty="0">
                <a:latin typeface="+mn-lt"/>
              </a:rPr>
              <a:t>5.30pm to 7.30pm (10-12pm) – Financial Planning (including break)</a:t>
            </a:r>
          </a:p>
          <a:p>
            <a:pPr marL="285750" indent="-228600" defTabSz="914400">
              <a:lnSpc>
                <a:spcPct val="90000"/>
              </a:lnSpc>
              <a:spcAft>
                <a:spcPts val="600"/>
              </a:spcAft>
              <a:buFont typeface="Arial" panose="020B0604020202020204" pitchFamily="34" charset="0"/>
              <a:buChar char="•"/>
            </a:pPr>
            <a:r>
              <a:rPr lang="en-US" sz="2100" dirty="0">
                <a:latin typeface="+mn-lt"/>
              </a:rPr>
              <a:t>7.30pm 8.30pm (12-1pm) – Business Simulation Round 1</a:t>
            </a:r>
          </a:p>
          <a:p>
            <a:pPr marL="285750" indent="-228600" defTabSz="914400">
              <a:lnSpc>
                <a:spcPct val="90000"/>
              </a:lnSpc>
              <a:spcAft>
                <a:spcPts val="600"/>
              </a:spcAft>
              <a:buFont typeface="Arial" panose="020B0604020202020204" pitchFamily="34" charset="0"/>
              <a:buChar char="•"/>
            </a:pPr>
            <a:r>
              <a:rPr lang="en-US" sz="2100" dirty="0">
                <a:latin typeface="+mn-lt"/>
              </a:rPr>
              <a:t>8.30pm (1pm) – Finish!</a:t>
            </a:r>
          </a:p>
          <a:p>
            <a:pPr marL="57150" defTabSz="914400">
              <a:lnSpc>
                <a:spcPct val="90000"/>
              </a:lnSpc>
              <a:spcAft>
                <a:spcPts val="600"/>
              </a:spcAft>
            </a:pPr>
            <a:endParaRPr lang="en-US" sz="2100" dirty="0">
              <a:latin typeface="+mn-lt"/>
            </a:endParaRPr>
          </a:p>
          <a:p>
            <a:pPr marL="57150" defTabSz="914400">
              <a:lnSpc>
                <a:spcPct val="90000"/>
              </a:lnSpc>
              <a:spcAft>
                <a:spcPts val="600"/>
              </a:spcAft>
            </a:pPr>
            <a:r>
              <a:rPr lang="en-US" sz="2100" dirty="0">
                <a:latin typeface="+mn-lt"/>
              </a:rPr>
              <a:t>For Thursday:</a:t>
            </a:r>
          </a:p>
          <a:p>
            <a:pPr marL="400050" indent="-342900" defTabSz="914400">
              <a:lnSpc>
                <a:spcPct val="90000"/>
              </a:lnSpc>
              <a:spcAft>
                <a:spcPts val="600"/>
              </a:spcAft>
              <a:buFont typeface="Arial" panose="020B0604020202020204" pitchFamily="34" charset="0"/>
              <a:buChar char="•"/>
            </a:pPr>
            <a:r>
              <a:rPr lang="en-US" sz="2100" dirty="0">
                <a:latin typeface="+mn-lt"/>
              </a:rPr>
              <a:t>Review </a:t>
            </a:r>
            <a:r>
              <a:rPr lang="en-US" sz="2100" dirty="0" err="1">
                <a:latin typeface="+mn-lt"/>
              </a:rPr>
              <a:t>Weblearn</a:t>
            </a:r>
            <a:r>
              <a:rPr lang="en-US" sz="2100" dirty="0">
                <a:latin typeface="+mn-lt"/>
              </a:rPr>
              <a:t> for additional reading and exercises.</a:t>
            </a:r>
          </a:p>
          <a:p>
            <a:pPr marL="400050" indent="-342900" defTabSz="914400">
              <a:lnSpc>
                <a:spcPct val="90000"/>
              </a:lnSpc>
              <a:spcAft>
                <a:spcPts val="600"/>
              </a:spcAft>
              <a:buFont typeface="Arial" panose="020B0604020202020204" pitchFamily="34" charset="0"/>
              <a:buChar char="•"/>
            </a:pPr>
            <a:r>
              <a:rPr lang="en-US" sz="2100" dirty="0">
                <a:latin typeface="+mn-lt"/>
              </a:rPr>
              <a:t>Read </a:t>
            </a:r>
            <a:r>
              <a:rPr lang="en-US" sz="2100" dirty="0" err="1">
                <a:latin typeface="+mn-lt"/>
              </a:rPr>
              <a:t>Atrill</a:t>
            </a:r>
            <a:r>
              <a:rPr lang="en-US" sz="2100" dirty="0">
                <a:latin typeface="+mn-lt"/>
              </a:rPr>
              <a:t> Ch 2</a:t>
            </a:r>
          </a:p>
          <a:p>
            <a:pPr marL="400050" indent="-342900" defTabSz="914400">
              <a:lnSpc>
                <a:spcPct val="90000"/>
              </a:lnSpc>
              <a:spcAft>
                <a:spcPts val="600"/>
              </a:spcAft>
              <a:buFont typeface="Arial" panose="020B0604020202020204" pitchFamily="34" charset="0"/>
              <a:buChar char="•"/>
            </a:pPr>
            <a:r>
              <a:rPr lang="en-GB" sz="2100" dirty="0"/>
              <a:t>Consider: Should a manager take everything in a set of financial projections as fact?  Why might the projections be incorrect?</a:t>
            </a:r>
            <a:endParaRPr lang="en-US" sz="2100" dirty="0">
              <a:latin typeface="+mn-lt"/>
            </a:endParaRPr>
          </a:p>
        </p:txBody>
      </p:sp>
    </p:spTree>
    <p:extLst>
      <p:ext uri="{BB962C8B-B14F-4D97-AF65-F5344CB8AC3E}">
        <p14:creationId xmlns:p14="http://schemas.microsoft.com/office/powerpoint/2010/main" val="138111577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74A3-910D-4D1E-A205-CF717192F65D}"/>
              </a:ext>
            </a:extLst>
          </p:cNvPr>
          <p:cNvSpPr>
            <a:spLocks noGrp="1"/>
          </p:cNvSpPr>
          <p:nvPr>
            <p:ph type="ctrTitle"/>
          </p:nvPr>
        </p:nvSpPr>
        <p:spPr>
          <a:xfrm>
            <a:off x="782320" y="1017493"/>
            <a:ext cx="9396212" cy="323627"/>
          </a:xfrm>
        </p:spPr>
        <p:txBody>
          <a:bodyPr>
            <a:noAutofit/>
          </a:bodyPr>
          <a:lstStyle/>
          <a:p>
            <a:r>
              <a:rPr lang="en-US" sz="2800" dirty="0"/>
              <a:t>What steps could be taken to prevent this happening?</a:t>
            </a:r>
            <a:endParaRPr lang="en-GB" sz="2800" dirty="0"/>
          </a:p>
        </p:txBody>
      </p:sp>
      <p:sp>
        <p:nvSpPr>
          <p:cNvPr id="3" name="Subtitle 2">
            <a:extLst>
              <a:ext uri="{FF2B5EF4-FFF2-40B4-BE49-F238E27FC236}">
                <a16:creationId xmlns:a16="http://schemas.microsoft.com/office/drawing/2014/main" id="{72DF0411-2E5A-4F81-A9DB-5B1F1E42E577}"/>
              </a:ext>
            </a:extLst>
          </p:cNvPr>
          <p:cNvSpPr>
            <a:spLocks noGrp="1"/>
          </p:cNvSpPr>
          <p:nvPr>
            <p:ph type="subTitle" idx="1"/>
          </p:nvPr>
        </p:nvSpPr>
        <p:spPr>
          <a:xfrm>
            <a:off x="629920" y="1853534"/>
            <a:ext cx="9541124" cy="4367974"/>
          </a:xfrm>
        </p:spPr>
        <p:txBody>
          <a:bodyPr>
            <a:normAutofit/>
          </a:bodyPr>
          <a:lstStyle/>
          <a:p>
            <a:pPr marL="285750" indent="-285750">
              <a:buFont typeface="Arial" panose="020B0604020202020204" pitchFamily="34" charset="0"/>
              <a:buChar char="•"/>
            </a:pPr>
            <a:r>
              <a:rPr lang="en-US" sz="2400" dirty="0"/>
              <a:t>Accounting for the substance not the form of the transaction (changes to accounting standards)</a:t>
            </a:r>
          </a:p>
          <a:p>
            <a:pPr marL="285750" indent="-285750">
              <a:buFont typeface="Arial" panose="020B0604020202020204" pitchFamily="34" charset="0"/>
              <a:buChar char="•"/>
            </a:pPr>
            <a:r>
              <a:rPr lang="en-US" sz="2400" dirty="0"/>
              <a:t>Stricter rules around audits</a:t>
            </a:r>
          </a:p>
          <a:p>
            <a:pPr marL="285750" indent="-285750">
              <a:buFont typeface="Arial" panose="020B0604020202020204" pitchFamily="34" charset="0"/>
              <a:buChar char="•"/>
            </a:pPr>
            <a:r>
              <a:rPr lang="en-US" sz="2400" dirty="0"/>
              <a:t>Independence of audit firms and investment banks</a:t>
            </a:r>
          </a:p>
          <a:p>
            <a:pPr marL="285750" indent="-285750">
              <a:buFont typeface="Arial" panose="020B0604020202020204" pitchFamily="34" charset="0"/>
              <a:buChar char="•"/>
            </a:pPr>
            <a:r>
              <a:rPr lang="en-US" sz="2400" dirty="0"/>
              <a:t>Independence of regulatory bodies – harsher penalties?</a:t>
            </a:r>
          </a:p>
          <a:p>
            <a:pPr marL="285750" indent="-285750">
              <a:buFont typeface="Arial" panose="020B0604020202020204" pitchFamily="34" charset="0"/>
              <a:buChar char="•"/>
            </a:pPr>
            <a:r>
              <a:rPr lang="en-US" sz="2400" dirty="0"/>
              <a:t>Stricter rules on director duties</a:t>
            </a:r>
          </a:p>
          <a:p>
            <a:pPr marL="285750" indent="-285750">
              <a:buFont typeface="Arial" panose="020B0604020202020204" pitchFamily="34" charset="0"/>
              <a:buChar char="•"/>
            </a:pPr>
            <a:r>
              <a:rPr lang="en-US" sz="2400" dirty="0"/>
              <a:t>More protection for whistleblowers</a:t>
            </a:r>
          </a:p>
          <a:p>
            <a:pPr marL="285750" indent="-285750">
              <a:buFont typeface="Arial" panose="020B0604020202020204" pitchFamily="34" charset="0"/>
              <a:buChar char="•"/>
            </a:pPr>
            <a:r>
              <a:rPr lang="en-US" sz="2400" dirty="0"/>
              <a:t>Embedding a culture of ethics </a:t>
            </a:r>
          </a:p>
          <a:p>
            <a:pPr marL="285750" indent="-285750">
              <a:buFont typeface="Arial" panose="020B0604020202020204" pitchFamily="34" charset="0"/>
              <a:buChar char="•"/>
            </a:pPr>
            <a:r>
              <a:rPr lang="en-US" sz="2400" dirty="0"/>
              <a:t>Independent audit committees and appointment of those with relevant skills</a:t>
            </a:r>
            <a:endParaRPr lang="en-GB" sz="2400" dirty="0"/>
          </a:p>
        </p:txBody>
      </p:sp>
    </p:spTree>
    <p:extLst>
      <p:ext uri="{BB962C8B-B14F-4D97-AF65-F5344CB8AC3E}">
        <p14:creationId xmlns:p14="http://schemas.microsoft.com/office/powerpoint/2010/main" val="1748760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D6DAB-A2B8-4CDB-823E-536249F9D0F6}"/>
              </a:ext>
            </a:extLst>
          </p:cNvPr>
          <p:cNvSpPr>
            <a:spLocks noGrp="1"/>
          </p:cNvSpPr>
          <p:nvPr>
            <p:ph type="ctrTitle"/>
          </p:nvPr>
        </p:nvSpPr>
        <p:spPr>
          <a:xfrm>
            <a:off x="6578600" y="141552"/>
            <a:ext cx="5277770" cy="1325563"/>
          </a:xfrm>
        </p:spPr>
        <p:txBody>
          <a:bodyPr vert="horz" lIns="91440" tIns="45720" rIns="91440" bIns="45720" rtlCol="0" anchor="ctr">
            <a:normAutofit/>
          </a:bodyPr>
          <a:lstStyle/>
          <a:p>
            <a:r>
              <a:rPr lang="en-US" sz="4400" dirty="0">
                <a:cs typeface="Arial" panose="020B0604020202020204" pitchFamily="34" charset="0"/>
              </a:rPr>
              <a:t>Types of business</a:t>
            </a:r>
          </a:p>
        </p:txBody>
      </p:sp>
      <p:sp>
        <p:nvSpPr>
          <p:cNvPr id="10"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olorful buttons">
            <a:extLst>
              <a:ext uri="{FF2B5EF4-FFF2-40B4-BE49-F238E27FC236}">
                <a16:creationId xmlns:a16="http://schemas.microsoft.com/office/drawing/2014/main" id="{AB28DBE8-423F-45D9-A1BD-E0256EDAAE07}"/>
              </a:ext>
            </a:extLst>
          </p:cNvPr>
          <p:cNvPicPr>
            <a:picLocks noChangeAspect="1"/>
          </p:cNvPicPr>
          <p:nvPr/>
        </p:nvPicPr>
        <p:blipFill rotWithShape="1">
          <a:blip r:embed="rId3"/>
          <a:srcRect l="21807" r="19558"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3" name="Subtitle 2">
            <a:extLst>
              <a:ext uri="{FF2B5EF4-FFF2-40B4-BE49-F238E27FC236}">
                <a16:creationId xmlns:a16="http://schemas.microsoft.com/office/drawing/2014/main" id="{5F8E32F0-3A47-47BB-A33C-474DB9069480}"/>
              </a:ext>
            </a:extLst>
          </p:cNvPr>
          <p:cNvSpPr>
            <a:spLocks noGrp="1"/>
          </p:cNvSpPr>
          <p:nvPr>
            <p:ph type="subTitle" idx="1"/>
          </p:nvPr>
        </p:nvSpPr>
        <p:spPr>
          <a:xfrm>
            <a:off x="6850034" y="1320800"/>
            <a:ext cx="5006336" cy="5395648"/>
          </a:xfrm>
        </p:spPr>
        <p:txBody>
          <a:bodyPr vert="horz" lIns="91440" tIns="45720" rIns="91440" bIns="45720" rtlCol="0" anchor="t">
            <a:normAutofit fontScale="92500" lnSpcReduction="10000"/>
          </a:bodyPr>
          <a:lstStyle/>
          <a:p>
            <a:pPr>
              <a:lnSpc>
                <a:spcPct val="90000"/>
              </a:lnSpc>
              <a:spcAft>
                <a:spcPts val="600"/>
              </a:spcAft>
            </a:pPr>
            <a:r>
              <a:rPr lang="en-US" sz="1900" dirty="0">
                <a:cs typeface="Arial" panose="020B0604020202020204" pitchFamily="34" charset="0"/>
              </a:rPr>
              <a:t>Main types of business</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Sole trader</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Partnership</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Company/corporation</a:t>
            </a:r>
          </a:p>
          <a:p>
            <a:pPr indent="-228600">
              <a:lnSpc>
                <a:spcPct val="90000"/>
              </a:lnSpc>
              <a:spcAft>
                <a:spcPts val="600"/>
              </a:spcAft>
              <a:buFont typeface="Arial" panose="020B0604020202020204" pitchFamily="34" charset="0"/>
              <a:buChar char="•"/>
            </a:pPr>
            <a:endParaRPr lang="en-US" sz="1900" dirty="0">
              <a:cs typeface="Arial" panose="020B0604020202020204" pitchFamily="34" charset="0"/>
            </a:endParaRPr>
          </a:p>
          <a:p>
            <a:pPr>
              <a:lnSpc>
                <a:spcPct val="90000"/>
              </a:lnSpc>
              <a:spcAft>
                <a:spcPts val="600"/>
              </a:spcAft>
            </a:pPr>
            <a:r>
              <a:rPr lang="en-US" sz="1900" dirty="0">
                <a:cs typeface="Arial" panose="020B0604020202020204" pitchFamily="34" charset="0"/>
              </a:rPr>
              <a:t>In the UK we have</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Sole trader</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Partnership</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Limited Liability Partnership (LLP)</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Private company (Ltd)</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Public Company (Plc)</a:t>
            </a:r>
          </a:p>
          <a:p>
            <a:pPr indent="-228600">
              <a:lnSpc>
                <a:spcPct val="90000"/>
              </a:lnSpc>
              <a:spcAft>
                <a:spcPts val="600"/>
              </a:spcAft>
              <a:buFont typeface="Arial" panose="020B0604020202020204" pitchFamily="34" charset="0"/>
              <a:buChar char="•"/>
            </a:pPr>
            <a:endParaRPr lang="en-US" sz="1900" dirty="0">
              <a:cs typeface="Arial" panose="020B0604020202020204" pitchFamily="34" charset="0"/>
            </a:endParaRPr>
          </a:p>
          <a:p>
            <a:pPr>
              <a:lnSpc>
                <a:spcPct val="90000"/>
              </a:lnSpc>
              <a:spcAft>
                <a:spcPts val="600"/>
              </a:spcAft>
            </a:pPr>
            <a:r>
              <a:rPr lang="en-US" sz="1900" dirty="0">
                <a:cs typeface="Arial" panose="020B0604020202020204" pitchFamily="34" charset="0"/>
              </a:rPr>
              <a:t>We also have special designations e.g.:</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Charities</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Place of business</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B Corp</a:t>
            </a:r>
          </a:p>
          <a:p>
            <a:pPr marL="285750" indent="-228600">
              <a:lnSpc>
                <a:spcPct val="90000"/>
              </a:lnSpc>
              <a:spcAft>
                <a:spcPts val="600"/>
              </a:spcAft>
              <a:buFont typeface="Arial" panose="020B0604020202020204" pitchFamily="34" charset="0"/>
              <a:buChar char="•"/>
            </a:pPr>
            <a:r>
              <a:rPr lang="en-US" sz="1900" dirty="0">
                <a:cs typeface="Arial" panose="020B0604020202020204" pitchFamily="34" charset="0"/>
              </a:rPr>
              <a:t>Community Amateur Sports Club (CASC)</a:t>
            </a:r>
          </a:p>
        </p:txBody>
      </p:sp>
    </p:spTree>
    <p:extLst>
      <p:ext uri="{BB962C8B-B14F-4D97-AF65-F5344CB8AC3E}">
        <p14:creationId xmlns:p14="http://schemas.microsoft.com/office/powerpoint/2010/main" val="15402504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04049-9BF7-4600-BA8D-F807F8E1516E}"/>
              </a:ext>
            </a:extLst>
          </p:cNvPr>
          <p:cNvSpPr>
            <a:spLocks noGrp="1"/>
          </p:cNvSpPr>
          <p:nvPr>
            <p:ph type="title"/>
          </p:nvPr>
        </p:nvSpPr>
        <p:spPr/>
        <p:txBody>
          <a:bodyPr/>
          <a:lstStyle/>
          <a:p>
            <a:r>
              <a:rPr lang="en-US" dirty="0"/>
              <a:t>Example Ownership Structure</a:t>
            </a:r>
            <a:endParaRPr lang="en-GB" dirty="0"/>
          </a:p>
        </p:txBody>
      </p:sp>
      <p:pic>
        <p:nvPicPr>
          <p:cNvPr id="6" name="Content Placeholder 5" descr="Woman">
            <a:extLst>
              <a:ext uri="{FF2B5EF4-FFF2-40B4-BE49-F238E27FC236}">
                <a16:creationId xmlns:a16="http://schemas.microsoft.com/office/drawing/2014/main" id="{72E2B8D3-D61D-4361-85E7-4888A1C29DC0}"/>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87798" y="1564781"/>
            <a:ext cx="914400" cy="914400"/>
          </a:xfrm>
        </p:spPr>
      </p:pic>
      <p:sp>
        <p:nvSpPr>
          <p:cNvPr id="4" name="Rectangle 3">
            <a:extLst>
              <a:ext uri="{FF2B5EF4-FFF2-40B4-BE49-F238E27FC236}">
                <a16:creationId xmlns:a16="http://schemas.microsoft.com/office/drawing/2014/main" id="{F7A01D8E-376C-41FA-AC1C-EDC558D57865}"/>
              </a:ext>
            </a:extLst>
          </p:cNvPr>
          <p:cNvSpPr/>
          <p:nvPr/>
        </p:nvSpPr>
        <p:spPr>
          <a:xfrm>
            <a:off x="4854429" y="3489821"/>
            <a:ext cx="2181138" cy="1040235"/>
          </a:xfrm>
          <a:prstGeom prst="rect">
            <a:avLst/>
          </a:prstGeom>
          <a:solidFill>
            <a:schemeClr val="accent5">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Nat’s International Company Ltd</a:t>
            </a: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8" name="Graphic 7" descr="Man">
            <a:extLst>
              <a:ext uri="{FF2B5EF4-FFF2-40B4-BE49-F238E27FC236}">
                <a16:creationId xmlns:a16="http://schemas.microsoft.com/office/drawing/2014/main" id="{BC36D560-A985-42F0-85C3-EA15693EAB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02800" y="1583504"/>
            <a:ext cx="914400" cy="914400"/>
          </a:xfrm>
          <a:prstGeom prst="rect">
            <a:avLst/>
          </a:prstGeom>
        </p:spPr>
      </p:pic>
      <p:sp>
        <p:nvSpPr>
          <p:cNvPr id="10" name="Rectangle 9">
            <a:extLst>
              <a:ext uri="{FF2B5EF4-FFF2-40B4-BE49-F238E27FC236}">
                <a16:creationId xmlns:a16="http://schemas.microsoft.com/office/drawing/2014/main" id="{556EF295-4E7A-4B2D-A0E3-2E0AC715757E}"/>
              </a:ext>
            </a:extLst>
          </p:cNvPr>
          <p:cNvSpPr/>
          <p:nvPr/>
        </p:nvSpPr>
        <p:spPr>
          <a:xfrm>
            <a:off x="7035567" y="1520587"/>
            <a:ext cx="2181138" cy="1040235"/>
          </a:xfrm>
          <a:prstGeom prst="rect">
            <a:avLst/>
          </a:prstGeom>
          <a:solidFill>
            <a:schemeClr val="accent5">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Investment Company Plc</a:t>
            </a: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cxnSp>
        <p:nvCxnSpPr>
          <p:cNvPr id="12" name="Straight Connector 11">
            <a:extLst>
              <a:ext uri="{FF2B5EF4-FFF2-40B4-BE49-F238E27FC236}">
                <a16:creationId xmlns:a16="http://schemas.microsoft.com/office/drawing/2014/main" id="{3C7EA76C-EAF1-4B7A-B1B7-2D054F711C83}"/>
              </a:ext>
            </a:extLst>
          </p:cNvPr>
          <p:cNvCxnSpPr>
            <a:cxnSpLocks/>
            <a:stCxn id="8" idx="2"/>
            <a:endCxn id="4" idx="0"/>
          </p:cNvCxnSpPr>
          <p:nvPr/>
        </p:nvCxnSpPr>
        <p:spPr>
          <a:xfrm>
            <a:off x="3960000" y="2497904"/>
            <a:ext cx="1984998" cy="991916"/>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5628102-542A-43F7-9707-92D17558B53C}"/>
              </a:ext>
            </a:extLst>
          </p:cNvPr>
          <p:cNvCxnSpPr>
            <a:cxnSpLocks/>
            <a:stCxn id="6" idx="2"/>
            <a:endCxn id="4" idx="0"/>
          </p:cNvCxnSpPr>
          <p:nvPr/>
        </p:nvCxnSpPr>
        <p:spPr>
          <a:xfrm>
            <a:off x="5944998" y="2479182"/>
            <a:ext cx="0" cy="1010639"/>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9947D7B8-4BD4-4EBC-AE63-50AB23E2022F}"/>
              </a:ext>
            </a:extLst>
          </p:cNvPr>
          <p:cNvCxnSpPr>
            <a:cxnSpLocks/>
            <a:stCxn id="10" idx="2"/>
            <a:endCxn id="4" idx="0"/>
          </p:cNvCxnSpPr>
          <p:nvPr/>
        </p:nvCxnSpPr>
        <p:spPr>
          <a:xfrm flipH="1">
            <a:off x="5944998" y="2560822"/>
            <a:ext cx="2181138" cy="928999"/>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EBA24472-888C-433C-BD2E-C36AF6EDC79E}"/>
              </a:ext>
            </a:extLst>
          </p:cNvPr>
          <p:cNvSpPr txBox="1"/>
          <p:nvPr/>
        </p:nvSpPr>
        <p:spPr>
          <a:xfrm>
            <a:off x="4803092" y="1832686"/>
            <a:ext cx="9631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70 shares = 70%</a:t>
            </a:r>
            <a:endParaRPr kumimoji="0" lang="en-GB" sz="14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E246A0DF-EB3F-4060-A0D2-501701C3EB63}"/>
              </a:ext>
            </a:extLst>
          </p:cNvPr>
          <p:cNvSpPr txBox="1"/>
          <p:nvPr/>
        </p:nvSpPr>
        <p:spPr>
          <a:xfrm>
            <a:off x="2564773" y="1862129"/>
            <a:ext cx="9631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20 shares = 20%</a:t>
            </a:r>
            <a:endParaRPr kumimoji="0" lang="en-GB" sz="14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B8C04E92-8523-48EB-9DCC-3BA7355AC0D8}"/>
              </a:ext>
            </a:extLst>
          </p:cNvPr>
          <p:cNvSpPr txBox="1"/>
          <p:nvPr/>
        </p:nvSpPr>
        <p:spPr>
          <a:xfrm>
            <a:off x="7929996" y="2642461"/>
            <a:ext cx="96313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1F20"/>
                </a:solidFill>
                <a:effectLst/>
                <a:uLnTx/>
                <a:uFillTx/>
                <a:latin typeface="Arial" panose="020B0604020202020204"/>
                <a:ea typeface="+mn-ea"/>
                <a:cs typeface="+mn-cs"/>
              </a:rPr>
              <a:t>10 shares = 10%</a:t>
            </a:r>
            <a:endParaRPr kumimoji="0" lang="en-GB" sz="1400" b="0" i="0" u="none" strike="noStrike" kern="1200" cap="none" spc="0" normalizeH="0" baseline="0" noProof="0" dirty="0">
              <a:ln>
                <a:noFill/>
              </a:ln>
              <a:solidFill>
                <a:srgbClr val="231F2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96646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7033-5CCF-42EB-97A3-CAAB61045B7D}"/>
              </a:ext>
            </a:extLst>
          </p:cNvPr>
          <p:cNvSpPr>
            <a:spLocks noGrp="1"/>
          </p:cNvSpPr>
          <p:nvPr>
            <p:ph type="title"/>
          </p:nvPr>
        </p:nvSpPr>
        <p:spPr>
          <a:xfrm>
            <a:off x="838200" y="365128"/>
            <a:ext cx="10515600" cy="834234"/>
          </a:xfrm>
        </p:spPr>
        <p:txBody>
          <a:bodyPr/>
          <a:lstStyle/>
          <a:p>
            <a:r>
              <a:rPr lang="en-US" dirty="0"/>
              <a:t>Public v Private Companies</a:t>
            </a:r>
            <a:endParaRPr lang="en-GB" dirty="0"/>
          </a:p>
        </p:txBody>
      </p:sp>
      <p:pic>
        <p:nvPicPr>
          <p:cNvPr id="18" name="Content Placeholder 17" descr="Confused person outline">
            <a:extLst>
              <a:ext uri="{FF2B5EF4-FFF2-40B4-BE49-F238E27FC236}">
                <a16:creationId xmlns:a16="http://schemas.microsoft.com/office/drawing/2014/main" id="{5F2169CA-C75A-48A0-8AEC-0F6E6BC7E0E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9514" y="2541587"/>
            <a:ext cx="914400" cy="914400"/>
          </a:xfrm>
        </p:spPr>
      </p:pic>
      <p:sp>
        <p:nvSpPr>
          <p:cNvPr id="4" name="Rectangle 3">
            <a:extLst>
              <a:ext uri="{FF2B5EF4-FFF2-40B4-BE49-F238E27FC236}">
                <a16:creationId xmlns:a16="http://schemas.microsoft.com/office/drawing/2014/main" id="{333A6BF3-2A5C-4865-BEA6-6E05FADE67B7}"/>
              </a:ext>
            </a:extLst>
          </p:cNvPr>
          <p:cNvSpPr/>
          <p:nvPr/>
        </p:nvSpPr>
        <p:spPr>
          <a:xfrm>
            <a:off x="4461867" y="4497384"/>
            <a:ext cx="2809875" cy="1257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Company X</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Management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Employees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0327EBF3-CAE3-4579-B620-AEF9D48EA047}"/>
              </a:ext>
            </a:extLst>
          </p:cNvPr>
          <p:cNvSpPr/>
          <p:nvPr/>
        </p:nvSpPr>
        <p:spPr>
          <a:xfrm>
            <a:off x="1300162" y="2800350"/>
            <a:ext cx="1476375" cy="12573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Banks</a:t>
            </a: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79B14207-B16D-4E68-A16D-72BDAB80E385}"/>
              </a:ext>
            </a:extLst>
          </p:cNvPr>
          <p:cNvCxnSpPr>
            <a:endCxn id="4" idx="0"/>
          </p:cNvCxnSpPr>
          <p:nvPr/>
        </p:nvCxnSpPr>
        <p:spPr>
          <a:xfrm>
            <a:off x="4204692" y="3487734"/>
            <a:ext cx="1662113" cy="1009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1B4EC68-AF4F-4C65-AB8A-B21E92B163DB}"/>
              </a:ext>
            </a:extLst>
          </p:cNvPr>
          <p:cNvCxnSpPr>
            <a:cxnSpLocks/>
          </p:cNvCxnSpPr>
          <p:nvPr/>
        </p:nvCxnSpPr>
        <p:spPr>
          <a:xfrm flipH="1">
            <a:off x="5866804" y="3498057"/>
            <a:ext cx="1538287" cy="10096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441293D-6769-49C5-B43E-5045F6F4CDD9}"/>
              </a:ext>
            </a:extLst>
          </p:cNvPr>
          <p:cNvCxnSpPr>
            <a:cxnSpLocks/>
            <a:endCxn id="4" idx="0"/>
          </p:cNvCxnSpPr>
          <p:nvPr/>
        </p:nvCxnSpPr>
        <p:spPr>
          <a:xfrm>
            <a:off x="5866805" y="3382959"/>
            <a:ext cx="0" cy="1114425"/>
          </a:xfrm>
          <a:prstGeom prst="line">
            <a:avLst/>
          </a:prstGeom>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4213E656-69F5-4F0A-B277-829FA7826988}"/>
              </a:ext>
            </a:extLst>
          </p:cNvPr>
          <p:cNvSpPr/>
          <p:nvPr/>
        </p:nvSpPr>
        <p:spPr>
          <a:xfrm>
            <a:off x="8972551" y="2446338"/>
            <a:ext cx="1809750" cy="15716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Customers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C597076-1CED-4CC2-84C5-96F6BFCCF308}"/>
              </a:ext>
            </a:extLst>
          </p:cNvPr>
          <p:cNvSpPr/>
          <p:nvPr/>
        </p:nvSpPr>
        <p:spPr>
          <a:xfrm>
            <a:off x="8093869" y="4638675"/>
            <a:ext cx="1557337" cy="1357313"/>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Suppliers</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B9DF5553-FD32-43E5-A124-C41BBD68BE4A}"/>
              </a:ext>
            </a:extLst>
          </p:cNvPr>
          <p:cNvSpPr/>
          <p:nvPr/>
        </p:nvSpPr>
        <p:spPr>
          <a:xfrm>
            <a:off x="3576641" y="1209685"/>
            <a:ext cx="1402556" cy="12573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General Public?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 name="Content Placeholder 17" descr="Confused person outline">
            <a:extLst>
              <a:ext uri="{FF2B5EF4-FFF2-40B4-BE49-F238E27FC236}">
                <a16:creationId xmlns:a16="http://schemas.microsoft.com/office/drawing/2014/main" id="{00CFC7C3-03A5-47E2-8588-75C13C8CD2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9604" y="2563011"/>
            <a:ext cx="914400" cy="914400"/>
          </a:xfrm>
          <a:prstGeom prst="rect">
            <a:avLst/>
          </a:prstGeom>
        </p:spPr>
      </p:pic>
      <p:pic>
        <p:nvPicPr>
          <p:cNvPr id="20" name="Content Placeholder 17" descr="Confused person outline">
            <a:extLst>
              <a:ext uri="{FF2B5EF4-FFF2-40B4-BE49-F238E27FC236}">
                <a16:creationId xmlns:a16="http://schemas.microsoft.com/office/drawing/2014/main" id="{57F7492D-0229-4EE9-8E3B-5D972AB0A2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7065" y="2604291"/>
            <a:ext cx="914400" cy="914400"/>
          </a:xfrm>
          <a:prstGeom prst="rect">
            <a:avLst/>
          </a:prstGeom>
        </p:spPr>
      </p:pic>
      <p:sp>
        <p:nvSpPr>
          <p:cNvPr id="21" name="Rectangle 20">
            <a:extLst>
              <a:ext uri="{FF2B5EF4-FFF2-40B4-BE49-F238E27FC236}">
                <a16:creationId xmlns:a16="http://schemas.microsoft.com/office/drawing/2014/main" id="{F7A26143-CCAD-4E65-A55A-A14740D2E0F5}"/>
              </a:ext>
            </a:extLst>
          </p:cNvPr>
          <p:cNvSpPr/>
          <p:nvPr/>
        </p:nvSpPr>
        <p:spPr>
          <a:xfrm>
            <a:off x="5463776" y="1719656"/>
            <a:ext cx="2809875" cy="415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Shareholders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BC60312A-33C5-94FD-66A5-9961A8B433CD}"/>
              </a:ext>
            </a:extLst>
          </p:cNvPr>
          <p:cNvSpPr/>
          <p:nvPr/>
        </p:nvSpPr>
        <p:spPr>
          <a:xfrm>
            <a:off x="1373981" y="4551758"/>
            <a:ext cx="1402556" cy="12573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General Public</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52439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 basic">
  <a:themeElements>
    <a:clrScheme name="London Met Palette">
      <a:dk1>
        <a:srgbClr val="231F20"/>
      </a:dk1>
      <a:lt1>
        <a:sysClr val="window" lastClr="FFFFFF"/>
      </a:lt1>
      <a:dk2>
        <a:srgbClr val="444448"/>
      </a:dk2>
      <a:lt2>
        <a:srgbClr val="CBC8C8"/>
      </a:lt2>
      <a:accent1>
        <a:srgbClr val="FF9A32"/>
      </a:accent1>
      <a:accent2>
        <a:srgbClr val="D8484B"/>
      </a:accent2>
      <a:accent3>
        <a:srgbClr val="009A72"/>
      </a:accent3>
      <a:accent4>
        <a:srgbClr val="FBCF00"/>
      </a:accent4>
      <a:accent5>
        <a:srgbClr val="00225B"/>
      </a:accent5>
      <a:accent6>
        <a:srgbClr val="970A2F"/>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Content slides - bas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0</TotalTime>
  <Words>3181</Words>
  <Application>Microsoft Office PowerPoint</Application>
  <PresentationFormat>Widescreen</PresentationFormat>
  <Paragraphs>416</Paragraphs>
  <Slides>52</Slides>
  <Notes>27</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52</vt:i4>
      </vt:variant>
    </vt:vector>
  </HeadingPairs>
  <TitlesOfParts>
    <vt:vector size="70" baseType="lpstr">
      <vt:lpstr>MS UI Gothic</vt:lpstr>
      <vt:lpstr>Arial</vt:lpstr>
      <vt:lpstr>Arial</vt:lpstr>
      <vt:lpstr>Calibri</vt:lpstr>
      <vt:lpstr>Calibri Light</vt:lpstr>
      <vt:lpstr>Times</vt:lpstr>
      <vt:lpstr>Times New Roman</vt:lpstr>
      <vt:lpstr>Wingdings</vt:lpstr>
      <vt:lpstr>Default Design</vt:lpstr>
      <vt:lpstr>2_Content slides - basic</vt:lpstr>
      <vt:lpstr>Office Theme</vt:lpstr>
      <vt:lpstr>Content slides - basic</vt:lpstr>
      <vt:lpstr>3_Content slides - basic</vt:lpstr>
      <vt:lpstr>1_Content slides - basic</vt:lpstr>
      <vt:lpstr>4_Content slides - basic</vt:lpstr>
      <vt:lpstr>5_Content slides - basic</vt:lpstr>
      <vt:lpstr>1_Default Design</vt:lpstr>
      <vt:lpstr>3_Default Design</vt:lpstr>
      <vt:lpstr>MN7029 – Financial Decision Making</vt:lpstr>
      <vt:lpstr>Lecture recordings</vt:lpstr>
      <vt:lpstr>Week 1.2 – Learning Outcomes</vt:lpstr>
      <vt:lpstr>Agency &amp; Stakeholder Theory - Enron</vt:lpstr>
      <vt:lpstr>Who is to blame?</vt:lpstr>
      <vt:lpstr>What steps could be taken to prevent this happening?</vt:lpstr>
      <vt:lpstr>Types of business</vt:lpstr>
      <vt:lpstr>Example Ownership Structure</vt:lpstr>
      <vt:lpstr>Public v Private Companies</vt:lpstr>
      <vt:lpstr>Public or Private Company</vt:lpstr>
      <vt:lpstr>Public or Private Company</vt:lpstr>
      <vt:lpstr>What is accounting?</vt:lpstr>
      <vt:lpstr>What are Financial Statements?</vt:lpstr>
      <vt:lpstr>The Annual Report and Accounts</vt:lpstr>
      <vt:lpstr>Financial Statements</vt:lpstr>
      <vt:lpstr>Financial Statements Cycle</vt:lpstr>
      <vt:lpstr>Who might use financial statements?</vt:lpstr>
      <vt:lpstr>PowerPoint Presentation</vt:lpstr>
      <vt:lpstr>Pick a user – what might they use the financial statements for?</vt:lpstr>
      <vt:lpstr>Who uses financial statements and why?</vt:lpstr>
      <vt:lpstr>Some key terms…</vt:lpstr>
      <vt:lpstr>Statement of Financial Position (Balance Sheet)</vt:lpstr>
      <vt:lpstr>Purpose of the balance sheet</vt:lpstr>
      <vt:lpstr>What types of assets might you find in a business?</vt:lpstr>
      <vt:lpstr>Merlin Entertainments Ltd – statement of financial position</vt:lpstr>
      <vt:lpstr>Types of assets</vt:lpstr>
      <vt:lpstr>PowerPoint Presentation</vt:lpstr>
      <vt:lpstr>Intangible assets</vt:lpstr>
      <vt:lpstr>Typical assets</vt:lpstr>
      <vt:lpstr>What is depreciation?</vt:lpstr>
      <vt:lpstr>Depreciation</vt:lpstr>
      <vt:lpstr>Claims</vt:lpstr>
      <vt:lpstr>Types of claim</vt:lpstr>
      <vt:lpstr>Typical claims</vt:lpstr>
      <vt:lpstr>PowerPoint Presentation</vt:lpstr>
      <vt:lpstr>PowerPoint Presentation</vt:lpstr>
      <vt:lpstr>The income statement (profit &amp; loss account)</vt:lpstr>
      <vt:lpstr>Profit (or loss) for the period =  Total revenue for the period – Total expenses incurred in generating that revenue </vt:lpstr>
      <vt:lpstr>What types of income might we have in a business?</vt:lpstr>
      <vt:lpstr>Expenses</vt:lpstr>
      <vt:lpstr>PowerPoint Presentation</vt:lpstr>
      <vt:lpstr>How does Twitter make money?</vt:lpstr>
      <vt:lpstr>How does Twitter make money?</vt:lpstr>
      <vt:lpstr>How does Twitter make money?</vt:lpstr>
      <vt:lpstr>The cash flow statement</vt:lpstr>
      <vt:lpstr>PowerPoint Presentation</vt:lpstr>
      <vt:lpstr>Operating examples</vt:lpstr>
      <vt:lpstr>Operating examples</vt:lpstr>
      <vt:lpstr>Financial Management</vt:lpstr>
      <vt:lpstr>Differences between financial management and financial accounting</vt:lpstr>
      <vt:lpstr>Who might form part of a finance function?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MN6068 – Financial Decision Making for Managers</dc:title>
  <dc:creator>Natalie Langley</dc:creator>
  <cp:lastModifiedBy>Natalie Langley</cp:lastModifiedBy>
  <cp:revision>12</cp:revision>
  <dcterms:created xsi:type="dcterms:W3CDTF">2021-05-17T13:25:34Z</dcterms:created>
  <dcterms:modified xsi:type="dcterms:W3CDTF">2022-12-05T12:22:36Z</dcterms:modified>
</cp:coreProperties>
</file>